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1"/>
  </p:notesMasterIdLst>
  <p:sldIdLst>
    <p:sldId id="257" r:id="rId2"/>
    <p:sldId id="3093" r:id="rId3"/>
    <p:sldId id="3136" r:id="rId4"/>
    <p:sldId id="3112" r:id="rId5"/>
    <p:sldId id="329" r:id="rId6"/>
    <p:sldId id="3118" r:id="rId7"/>
    <p:sldId id="3119" r:id="rId8"/>
    <p:sldId id="3121" r:id="rId9"/>
    <p:sldId id="333" r:id="rId10"/>
    <p:sldId id="334" r:id="rId11"/>
    <p:sldId id="335" r:id="rId12"/>
    <p:sldId id="336" r:id="rId13"/>
    <p:sldId id="3110" r:id="rId14"/>
    <p:sldId id="3132" r:id="rId15"/>
    <p:sldId id="3133" r:id="rId16"/>
    <p:sldId id="347" r:id="rId17"/>
    <p:sldId id="1069" r:id="rId18"/>
    <p:sldId id="1070" r:id="rId19"/>
    <p:sldId id="301" r:id="rId20"/>
    <p:sldId id="3109" r:id="rId21"/>
    <p:sldId id="452" r:id="rId22"/>
    <p:sldId id="3127" r:id="rId23"/>
    <p:sldId id="451" r:id="rId24"/>
    <p:sldId id="529" r:id="rId25"/>
    <p:sldId id="3115" r:id="rId26"/>
    <p:sldId id="321" r:id="rId27"/>
    <p:sldId id="391" r:id="rId28"/>
    <p:sldId id="3057" r:id="rId29"/>
    <p:sldId id="3105" r:id="rId30"/>
    <p:sldId id="3061" r:id="rId31"/>
    <p:sldId id="3086" r:id="rId32"/>
    <p:sldId id="3058" r:id="rId33"/>
    <p:sldId id="3113" r:id="rId34"/>
    <p:sldId id="3092" r:id="rId35"/>
    <p:sldId id="3114" r:id="rId36"/>
    <p:sldId id="276" r:id="rId37"/>
    <p:sldId id="3096" r:id="rId38"/>
    <p:sldId id="3122" r:id="rId39"/>
    <p:sldId id="3123" r:id="rId40"/>
    <p:sldId id="3124" r:id="rId41"/>
    <p:sldId id="523" r:id="rId42"/>
    <p:sldId id="3116" r:id="rId43"/>
    <p:sldId id="3125" r:id="rId44"/>
    <p:sldId id="3126" r:id="rId45"/>
    <p:sldId id="397" r:id="rId46"/>
    <p:sldId id="3089" r:id="rId47"/>
    <p:sldId id="545" r:id="rId48"/>
    <p:sldId id="546" r:id="rId49"/>
    <p:sldId id="547" r:id="rId50"/>
    <p:sldId id="548" r:id="rId51"/>
    <p:sldId id="549" r:id="rId52"/>
    <p:sldId id="550" r:id="rId53"/>
    <p:sldId id="551" r:id="rId54"/>
    <p:sldId id="552" r:id="rId55"/>
    <p:sldId id="553" r:id="rId56"/>
    <p:sldId id="554" r:id="rId57"/>
    <p:sldId id="555" r:id="rId58"/>
    <p:sldId id="556" r:id="rId59"/>
    <p:sldId id="557" r:id="rId60"/>
    <p:sldId id="558" r:id="rId61"/>
    <p:sldId id="559" r:id="rId62"/>
    <p:sldId id="560" r:id="rId63"/>
    <p:sldId id="561" r:id="rId64"/>
    <p:sldId id="562" r:id="rId65"/>
    <p:sldId id="563" r:id="rId66"/>
    <p:sldId id="564" r:id="rId67"/>
    <p:sldId id="565" r:id="rId68"/>
    <p:sldId id="566" r:id="rId69"/>
    <p:sldId id="3008" r:id="rId70"/>
    <p:sldId id="465" r:id="rId71"/>
    <p:sldId id="447" r:id="rId72"/>
    <p:sldId id="448" r:id="rId73"/>
    <p:sldId id="449" r:id="rId74"/>
    <p:sldId id="501" r:id="rId75"/>
    <p:sldId id="502" r:id="rId76"/>
    <p:sldId id="3104" r:id="rId77"/>
    <p:sldId id="466" r:id="rId78"/>
    <p:sldId id="3117" r:id="rId79"/>
    <p:sldId id="350" r:id="rId80"/>
    <p:sldId id="277" r:id="rId81"/>
    <p:sldId id="3102" r:id="rId82"/>
    <p:sldId id="3097" r:id="rId83"/>
    <p:sldId id="3098" r:id="rId84"/>
    <p:sldId id="3131" r:id="rId85"/>
    <p:sldId id="915" r:id="rId86"/>
    <p:sldId id="1034" r:id="rId87"/>
    <p:sldId id="326" r:id="rId88"/>
    <p:sldId id="3099" r:id="rId89"/>
    <p:sldId id="1085" r:id="rId90"/>
    <p:sldId id="3091" r:id="rId91"/>
    <p:sldId id="3135" r:id="rId92"/>
    <p:sldId id="320" r:id="rId93"/>
    <p:sldId id="3036" r:id="rId94"/>
    <p:sldId id="3071" r:id="rId95"/>
    <p:sldId id="3101" r:id="rId96"/>
    <p:sldId id="259" r:id="rId97"/>
    <p:sldId id="322" r:id="rId98"/>
    <p:sldId id="3080" r:id="rId99"/>
    <p:sldId id="319" r:id="rId100"/>
    <p:sldId id="302" r:id="rId101"/>
    <p:sldId id="1488" r:id="rId102"/>
    <p:sldId id="265" r:id="rId103"/>
    <p:sldId id="3134" r:id="rId104"/>
    <p:sldId id="3068" r:id="rId105"/>
    <p:sldId id="3129" r:id="rId106"/>
    <p:sldId id="3137" r:id="rId107"/>
    <p:sldId id="3088" r:id="rId108"/>
    <p:sldId id="3065" r:id="rId109"/>
    <p:sldId id="297" r:id="rId11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pos="5328" userDrawn="1">
          <p15:clr>
            <a:srgbClr val="A4A3A4"/>
          </p15:clr>
        </p15:guide>
        <p15:guide id="4" pos="432" userDrawn="1">
          <p15:clr>
            <a:srgbClr val="A4A3A4"/>
          </p15:clr>
        </p15:guide>
        <p15:guide id="5" orient="horz" pos="492" userDrawn="1">
          <p15:clr>
            <a:srgbClr val="A4A3A4"/>
          </p15:clr>
        </p15:guide>
        <p15:guide id="6" orient="horz" pos="277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2142" autoAdjust="0"/>
  </p:normalViewPr>
  <p:slideViewPr>
    <p:cSldViewPr snapToGrid="0" snapToObjects="1">
      <p:cViewPr varScale="1">
        <p:scale>
          <a:sx n="71" d="100"/>
          <a:sy n="71" d="100"/>
        </p:scale>
        <p:origin x="1814" y="43"/>
      </p:cViewPr>
      <p:guideLst>
        <p:guide orient="horz" pos="1620"/>
        <p:guide pos="2880"/>
        <p:guide pos="5328"/>
        <p:guide pos="432"/>
        <p:guide orient="horz" pos="492"/>
        <p:guide orient="horz" pos="2772"/>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0E73DB-B327-43EF-8209-43E7302AA04C}" type="datetimeFigureOut">
              <a:rPr lang="en-US" smtClean="0"/>
              <a:t>1/30/2023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1480D9-A1A5-4202-A083-E829B975938B}" type="slidenum">
              <a:rPr lang="en-US" smtClean="0"/>
              <a:t>‹#›</a:t>
            </a:fld>
            <a:endParaRPr lang="en-US"/>
          </a:p>
        </p:txBody>
      </p:sp>
    </p:spTree>
    <p:extLst>
      <p:ext uri="{BB962C8B-B14F-4D97-AF65-F5344CB8AC3E}">
        <p14:creationId xmlns:p14="http://schemas.microsoft.com/office/powerpoint/2010/main" val="19146249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un-ggim-americas.org/"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100 minutes</a:t>
            </a:r>
          </a:p>
          <a:p>
            <a:r>
              <a:rPr lang="en-US" dirty="0"/>
              <a:t>When it comes to geospatial data, it is important to use a common reference so data collected at different times by different people can be compared. Think about it as the zero line on a graph. Changing that zero line changes the values. A set of coordinates does not tell much without including what those coordinates are referenced to. A datum or reference frame enables data to be compared. I'll cover the basics of datums and reference frames, including how they are determined and how they connect at the national and global levels.</a:t>
            </a:r>
          </a:p>
        </p:txBody>
      </p:sp>
      <p:sp>
        <p:nvSpPr>
          <p:cNvPr id="4" name="Slide Number Placeholder 3"/>
          <p:cNvSpPr>
            <a:spLocks noGrp="1"/>
          </p:cNvSpPr>
          <p:nvPr>
            <p:ph type="sldNum" sz="quarter" idx="5"/>
          </p:nvPr>
        </p:nvSpPr>
        <p:spPr/>
        <p:txBody>
          <a:bodyPr/>
          <a:lstStyle/>
          <a:p>
            <a:fld id="{C61480D9-A1A5-4202-A083-E829B975938B}" type="slidenum">
              <a:rPr lang="en-US" smtClean="0"/>
              <a:t>1</a:t>
            </a:fld>
            <a:endParaRPr lang="en-US"/>
          </a:p>
        </p:txBody>
      </p:sp>
    </p:spTree>
    <p:extLst>
      <p:ext uri="{BB962C8B-B14F-4D97-AF65-F5344CB8AC3E}">
        <p14:creationId xmlns:p14="http://schemas.microsoft.com/office/powerpoint/2010/main" val="25200197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33AD6F0-9AE2-4975-A23A-1D47ECCB79BD}" type="slidenum">
              <a:rPr lang="en-US" altLang="en-US" smtClean="0"/>
              <a:pPr>
                <a:defRPr/>
              </a:pPr>
              <a:t>26</a:t>
            </a:fld>
            <a:endParaRPr lang="en-US" altLang="en-US"/>
          </a:p>
        </p:txBody>
      </p:sp>
    </p:spTree>
    <p:extLst>
      <p:ext uri="{BB962C8B-B14F-4D97-AF65-F5344CB8AC3E}">
        <p14:creationId xmlns:p14="http://schemas.microsoft.com/office/powerpoint/2010/main" val="32662498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Very similar </a:t>
            </a:r>
            <a:r>
              <a:rPr lang="en-US" i="1" dirty="0"/>
              <a:t>philosophically</a:t>
            </a:r>
            <a:r>
              <a:rPr lang="en-US" dirty="0"/>
              <a:t>:</a:t>
            </a:r>
          </a:p>
          <a:p>
            <a:pPr lvl="1"/>
            <a:r>
              <a:rPr lang="en-US" dirty="0"/>
              <a:t>The NSRS remains “geodetic control” for you to “access”</a:t>
            </a:r>
          </a:p>
          <a:p>
            <a:pPr lvl="2"/>
            <a:r>
              <a:rPr lang="en-US" dirty="0"/>
              <a:t>Geospatial information and metadata about various points</a:t>
            </a:r>
          </a:p>
          <a:p>
            <a:pPr lvl="2"/>
            <a:r>
              <a:rPr lang="en-US" dirty="0"/>
              <a:t>Passive control will exist…we aren’t getting out bulldozers and shovels</a:t>
            </a:r>
          </a:p>
          <a:p>
            <a:pPr lvl="3"/>
            <a:r>
              <a:rPr lang="en-US" sz="1800" dirty="0"/>
              <a:t>But gone are the days of getting “the coordinate” on a point from a “datasheet”</a:t>
            </a: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27</a:t>
            </a:fld>
            <a:endParaRPr lang="en-US" altLang="en-US" dirty="0"/>
          </a:p>
        </p:txBody>
      </p:sp>
    </p:spTree>
    <p:extLst>
      <p:ext uri="{BB962C8B-B14F-4D97-AF65-F5344CB8AC3E}">
        <p14:creationId xmlns:p14="http://schemas.microsoft.com/office/powerpoint/2010/main" val="20324147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DE9524, a mark near Springfield</a:t>
            </a:r>
          </a:p>
        </p:txBody>
      </p:sp>
      <p:sp>
        <p:nvSpPr>
          <p:cNvPr id="4" name="Slide Number Placeholder 3"/>
          <p:cNvSpPr>
            <a:spLocks noGrp="1"/>
          </p:cNvSpPr>
          <p:nvPr>
            <p:ph type="sldNum" sz="quarter" idx="5"/>
          </p:nvPr>
        </p:nvSpPr>
        <p:spPr/>
        <p:txBody>
          <a:bodyPr/>
          <a:lstStyle/>
          <a:p>
            <a:fld id="{C1509EB3-BC24-4466-81E7-26F4DEB0FFCC}" type="slidenum">
              <a:rPr lang="en-US" smtClean="0"/>
              <a:t>30</a:t>
            </a:fld>
            <a:endParaRPr lang="en-US"/>
          </a:p>
        </p:txBody>
      </p:sp>
    </p:spTree>
    <p:extLst>
      <p:ext uri="{BB962C8B-B14F-4D97-AF65-F5344CB8AC3E}">
        <p14:creationId xmlns:p14="http://schemas.microsoft.com/office/powerpoint/2010/main" val="2820953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A967EC1-7869-4C08-8E9A-F71725F5FAE4}" type="slidenum">
              <a:rPr lang="en-US" altLang="en-US" smtClean="0">
                <a:solidFill>
                  <a:srgbClr val="000000"/>
                </a:solidFill>
                <a:latin typeface="Arial" panose="020B0604020202020204" pitchFamily="34" charset="0"/>
              </a:rPr>
              <a:pPr>
                <a:spcBef>
                  <a:spcPct val="0"/>
                </a:spcBef>
              </a:pPr>
              <a:t>34</a:t>
            </a:fld>
            <a:endParaRPr lang="en-US" altLang="en-US">
              <a:solidFill>
                <a:srgbClr val="000000"/>
              </a:solidFill>
              <a:latin typeface="Arial" panose="020B0604020202020204" pitchFamily="34" charset="0"/>
            </a:endParaRPr>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40556760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36</a:t>
            </a:fld>
            <a:endParaRPr lang="en-US" altLang="en-US" dirty="0"/>
          </a:p>
        </p:txBody>
      </p:sp>
    </p:spTree>
    <p:extLst>
      <p:ext uri="{BB962C8B-B14F-4D97-AF65-F5344CB8AC3E}">
        <p14:creationId xmlns:p14="http://schemas.microsoft.com/office/powerpoint/2010/main" val="19333220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2014" indent="-289358">
              <a:defRPr>
                <a:solidFill>
                  <a:schemeClr val="tx1"/>
                </a:solidFill>
                <a:latin typeface="Calibri" panose="020F0502020204030204" pitchFamily="34" charset="0"/>
                <a:cs typeface="Arial" panose="020B0604020202020204" pitchFamily="34" charset="0"/>
              </a:defRPr>
            </a:lvl2pPr>
            <a:lvl3pPr marL="1157434" indent="-230533">
              <a:defRPr>
                <a:solidFill>
                  <a:schemeClr val="tx1"/>
                </a:solidFill>
                <a:latin typeface="Calibri" panose="020F0502020204030204" pitchFamily="34" charset="0"/>
                <a:cs typeface="Arial" panose="020B0604020202020204" pitchFamily="34" charset="0"/>
              </a:defRPr>
            </a:lvl3pPr>
            <a:lvl4pPr marL="1620089" indent="-230533">
              <a:defRPr>
                <a:solidFill>
                  <a:schemeClr val="tx1"/>
                </a:solidFill>
                <a:latin typeface="Calibri" panose="020F0502020204030204" pitchFamily="34" charset="0"/>
                <a:cs typeface="Arial" panose="020B0604020202020204" pitchFamily="34" charset="0"/>
              </a:defRPr>
            </a:lvl4pPr>
            <a:lvl5pPr marL="2082744" indent="-230533">
              <a:defRPr>
                <a:solidFill>
                  <a:schemeClr val="tx1"/>
                </a:solidFill>
                <a:latin typeface="Calibri" panose="020F0502020204030204" pitchFamily="34" charset="0"/>
                <a:cs typeface="Arial" panose="020B0604020202020204" pitchFamily="34" charset="0"/>
              </a:defRPr>
            </a:lvl5pPr>
            <a:lvl6pPr marL="2540630"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8516"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6402"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4288"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98D6984-8E5E-478D-8F77-5884F69C3D28}" type="slidenum">
              <a:rPr lang="en-US" altLang="en-US" smtClean="0">
                <a:latin typeface="Times New Roman" panose="02020603050405020304" pitchFamily="18" charset="0"/>
                <a:cs typeface="Times New Roman" panose="02020603050405020304" pitchFamily="18" charset="0"/>
              </a:rPr>
              <a:pPr/>
              <a:t>37</a:t>
            </a:fld>
            <a:endParaRPr lang="en-US"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72475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NAD 83 is non-geocentric</a:t>
            </a:r>
          </a:p>
        </p:txBody>
      </p:sp>
      <p:sp>
        <p:nvSpPr>
          <p:cNvPr id="4" name="Slide Number Placeholder 3"/>
          <p:cNvSpPr>
            <a:spLocks noGrp="1"/>
          </p:cNvSpPr>
          <p:nvPr>
            <p:ph type="sldNum" sz="quarter" idx="5"/>
          </p:nvPr>
        </p:nvSpPr>
        <p:spPr/>
        <p:txBody>
          <a:bodyPr/>
          <a:lstStyle/>
          <a:p>
            <a:fld id="{C61480D9-A1A5-4202-A083-E829B975938B}" type="slidenum">
              <a:rPr lang="en-US" smtClean="0"/>
              <a:t>40</a:t>
            </a:fld>
            <a:endParaRPr lang="en-US"/>
          </a:p>
        </p:txBody>
      </p:sp>
    </p:spTree>
    <p:extLst>
      <p:ext uri="{BB962C8B-B14F-4D97-AF65-F5344CB8AC3E}">
        <p14:creationId xmlns:p14="http://schemas.microsoft.com/office/powerpoint/2010/main" val="34196154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Old datums were built on passive control and accesses through passive control</a:t>
            </a:r>
          </a:p>
        </p:txBody>
      </p:sp>
      <p:sp>
        <p:nvSpPr>
          <p:cNvPr id="4" name="Slide Number Placeholder 3"/>
          <p:cNvSpPr>
            <a:spLocks noGrp="1"/>
          </p:cNvSpPr>
          <p:nvPr>
            <p:ph type="sldNum" sz="quarter" idx="5"/>
          </p:nvPr>
        </p:nvSpPr>
        <p:spPr/>
        <p:txBody>
          <a:bodyPr/>
          <a:lstStyle/>
          <a:p>
            <a:fld id="{C61480D9-A1A5-4202-A083-E829B975938B}" type="slidenum">
              <a:rPr lang="en-US" smtClean="0"/>
              <a:t>41</a:t>
            </a:fld>
            <a:endParaRPr lang="en-US"/>
          </a:p>
        </p:txBody>
      </p:sp>
    </p:spTree>
    <p:extLst>
      <p:ext uri="{BB962C8B-B14F-4D97-AF65-F5344CB8AC3E}">
        <p14:creationId xmlns:p14="http://schemas.microsoft.com/office/powerpoint/2010/main" val="1786191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pitchFamily="2" charset="0"/>
              </a:rPr>
              <a:t>Reference frames give us a means to assign self-consistent coordinates to physical locations and to describe how those coordinates change over time</a:t>
            </a:r>
          </a:p>
          <a:p>
            <a:endParaRPr lang="en-US" dirty="0"/>
          </a:p>
          <a:p>
            <a:pPr lvl="1"/>
            <a:r>
              <a:rPr lang="en-US" sz="1800" dirty="0"/>
              <a:t>Realization is defined as the practical implementation of a concept</a:t>
            </a:r>
          </a:p>
          <a:p>
            <a:pPr lvl="1"/>
            <a:r>
              <a:rPr lang="en-US" sz="1800" dirty="0"/>
              <a:t>Coordinates assigned to points in a way that best represents the mathematically abstract definition</a:t>
            </a:r>
          </a:p>
          <a:p>
            <a:pPr lvl="2"/>
            <a:r>
              <a:rPr lang="en-US" dirty="0"/>
              <a:t>Coordinates come from geodetic surveys of the highest accuracy</a:t>
            </a:r>
          </a:p>
          <a:p>
            <a:pPr lvl="2"/>
            <a:r>
              <a:rPr lang="en-US" dirty="0"/>
              <a:t>Coordinates could stand unchanged for decades (NAD 27, NGVD 29 being the best known examples)</a:t>
            </a:r>
          </a:p>
          <a:p>
            <a:pPr lvl="3"/>
            <a:r>
              <a:rPr lang="en-US" sz="1800" dirty="0"/>
              <a:t>Piecemeal updates from re-surveys</a:t>
            </a:r>
            <a:endParaRPr lang="en-US" dirty="0"/>
          </a:p>
        </p:txBody>
      </p:sp>
      <p:sp>
        <p:nvSpPr>
          <p:cNvPr id="4" name="Slide Number Placeholder 3"/>
          <p:cNvSpPr>
            <a:spLocks noGrp="1"/>
          </p:cNvSpPr>
          <p:nvPr>
            <p:ph type="sldNum" sz="quarter" idx="5"/>
          </p:nvPr>
        </p:nvSpPr>
        <p:spPr/>
        <p:txBody>
          <a:bodyPr/>
          <a:lstStyle/>
          <a:p>
            <a:fld id="{C61480D9-A1A5-4202-A083-E829B975938B}" type="slidenum">
              <a:rPr lang="en-US" smtClean="0"/>
              <a:t>43</a:t>
            </a:fld>
            <a:endParaRPr lang="en-US"/>
          </a:p>
        </p:txBody>
      </p:sp>
    </p:spTree>
    <p:extLst>
      <p:ext uri="{BB962C8B-B14F-4D97-AF65-F5344CB8AC3E}">
        <p14:creationId xmlns:p14="http://schemas.microsoft.com/office/powerpoint/2010/main" val="4007424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Trajectory of IGS stations through time</a:t>
            </a:r>
          </a:p>
        </p:txBody>
      </p:sp>
      <p:sp>
        <p:nvSpPr>
          <p:cNvPr id="4" name="Slide Number Placeholder 3"/>
          <p:cNvSpPr>
            <a:spLocks noGrp="1"/>
          </p:cNvSpPr>
          <p:nvPr>
            <p:ph type="sldNum" sz="quarter" idx="10"/>
          </p:nvPr>
        </p:nvSpPr>
        <p:spPr/>
        <p:txBody>
          <a:bodyPr/>
          <a:lstStyle/>
          <a:p>
            <a:fld id="{5C82B219-8296-4669-B930-C57DEBC78CB8}" type="slidenum">
              <a:rPr lang="en-US" smtClean="0"/>
              <a:t>50</a:t>
            </a:fld>
            <a:endParaRPr lang="en-US"/>
          </a:p>
        </p:txBody>
      </p:sp>
    </p:spTree>
    <p:extLst>
      <p:ext uri="{BB962C8B-B14F-4D97-AF65-F5344CB8AC3E}">
        <p14:creationId xmlns:p14="http://schemas.microsoft.com/office/powerpoint/2010/main" val="4152766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Datum determination</a:t>
            </a:r>
          </a:p>
          <a:p>
            <a:r>
              <a:rPr lang="en-US" dirty="0"/>
              <a:t>How datums connect</a:t>
            </a:r>
          </a:p>
        </p:txBody>
      </p:sp>
      <p:sp>
        <p:nvSpPr>
          <p:cNvPr id="4" name="Slide Number Placeholder 3"/>
          <p:cNvSpPr>
            <a:spLocks noGrp="1"/>
          </p:cNvSpPr>
          <p:nvPr>
            <p:ph type="sldNum" sz="quarter" idx="5"/>
          </p:nvPr>
        </p:nvSpPr>
        <p:spPr/>
        <p:txBody>
          <a:bodyPr/>
          <a:lstStyle/>
          <a:p>
            <a:fld id="{C61480D9-A1A5-4202-A083-E829B975938B}" type="slidenum">
              <a:rPr lang="en-US" smtClean="0"/>
              <a:t>4</a:t>
            </a:fld>
            <a:endParaRPr lang="en-US"/>
          </a:p>
        </p:txBody>
      </p:sp>
    </p:spTree>
    <p:extLst>
      <p:ext uri="{BB962C8B-B14F-4D97-AF65-F5344CB8AC3E}">
        <p14:creationId xmlns:p14="http://schemas.microsoft.com/office/powerpoint/2010/main" val="20071595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NGS estimates positions</a:t>
            </a:r>
            <a:r>
              <a:rPr lang="en-US" baseline="0" dirty="0"/>
              <a:t> of IGS stations and compute transformation parameters to get them to align</a:t>
            </a:r>
            <a:endParaRPr lang="en-US" dirty="0"/>
          </a:p>
        </p:txBody>
      </p:sp>
      <p:sp>
        <p:nvSpPr>
          <p:cNvPr id="4" name="Slide Number Placeholder 3"/>
          <p:cNvSpPr>
            <a:spLocks noGrp="1"/>
          </p:cNvSpPr>
          <p:nvPr>
            <p:ph type="sldNum" sz="quarter" idx="10"/>
          </p:nvPr>
        </p:nvSpPr>
        <p:spPr/>
        <p:txBody>
          <a:bodyPr/>
          <a:lstStyle/>
          <a:p>
            <a:fld id="{5C82B219-8296-4669-B930-C57DEBC78CB8}" type="slidenum">
              <a:rPr lang="en-US" smtClean="0"/>
              <a:t>54</a:t>
            </a:fld>
            <a:endParaRPr lang="en-US"/>
          </a:p>
        </p:txBody>
      </p:sp>
    </p:spTree>
    <p:extLst>
      <p:ext uri="{BB962C8B-B14F-4D97-AF65-F5344CB8AC3E}">
        <p14:creationId xmlns:p14="http://schemas.microsoft.com/office/powerpoint/2010/main" val="32904848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realize the ITRF by using</a:t>
            </a:r>
            <a:r>
              <a:rPr lang="en-US" baseline="0" dirty="0"/>
              <a:t> the IGS realization and bringing the NOAA CORS network along with it to snap everything into a self-consistent frame</a:t>
            </a:r>
            <a:endParaRPr lang="en-US" dirty="0"/>
          </a:p>
        </p:txBody>
      </p:sp>
      <p:sp>
        <p:nvSpPr>
          <p:cNvPr id="4" name="Slide Number Placeholder 3"/>
          <p:cNvSpPr>
            <a:spLocks noGrp="1"/>
          </p:cNvSpPr>
          <p:nvPr>
            <p:ph type="sldNum" sz="quarter" idx="10"/>
          </p:nvPr>
        </p:nvSpPr>
        <p:spPr/>
        <p:txBody>
          <a:bodyPr/>
          <a:lstStyle/>
          <a:p>
            <a:fld id="{5C82B219-8296-4669-B930-C57DEBC78CB8}" type="slidenum">
              <a:rPr lang="en-US" smtClean="0"/>
              <a:t>62</a:t>
            </a:fld>
            <a:endParaRPr lang="en-US"/>
          </a:p>
        </p:txBody>
      </p:sp>
    </p:spTree>
    <p:extLst>
      <p:ext uri="{BB962C8B-B14F-4D97-AF65-F5344CB8AC3E}">
        <p14:creationId xmlns:p14="http://schemas.microsoft.com/office/powerpoint/2010/main" val="8075603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MYCS,</a:t>
            </a:r>
            <a:r>
              <a:rPr lang="en-US" baseline="0" dirty="0"/>
              <a:t> we take those positions at those times and estimate the velocity (trajectory) of the stations through time</a:t>
            </a:r>
            <a:endParaRPr lang="en-US" dirty="0"/>
          </a:p>
        </p:txBody>
      </p:sp>
      <p:sp>
        <p:nvSpPr>
          <p:cNvPr id="4" name="Slide Number Placeholder 3"/>
          <p:cNvSpPr>
            <a:spLocks noGrp="1"/>
          </p:cNvSpPr>
          <p:nvPr>
            <p:ph type="sldNum" sz="quarter" idx="10"/>
          </p:nvPr>
        </p:nvSpPr>
        <p:spPr/>
        <p:txBody>
          <a:bodyPr/>
          <a:lstStyle/>
          <a:p>
            <a:fld id="{5C82B219-8296-4669-B930-C57DEBC78CB8}" type="slidenum">
              <a:rPr lang="en-US" smtClean="0"/>
              <a:t>63</a:t>
            </a:fld>
            <a:endParaRPr lang="en-US"/>
          </a:p>
        </p:txBody>
      </p:sp>
    </p:spTree>
    <p:extLst>
      <p:ext uri="{BB962C8B-B14F-4D97-AF65-F5344CB8AC3E}">
        <p14:creationId xmlns:p14="http://schemas.microsoft.com/office/powerpoint/2010/main" val="26571495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B219-8296-4669-B930-C57DEBC78CB8}" type="slidenum">
              <a:rPr lang="en-US" smtClean="0"/>
              <a:t>64</a:t>
            </a:fld>
            <a:endParaRPr lang="en-US"/>
          </a:p>
        </p:txBody>
      </p:sp>
    </p:spTree>
    <p:extLst>
      <p:ext uri="{BB962C8B-B14F-4D97-AF65-F5344CB8AC3E}">
        <p14:creationId xmlns:p14="http://schemas.microsoft.com/office/powerpoint/2010/main" val="25317231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provide reference epoch coordinates and velocities for</a:t>
            </a:r>
            <a:r>
              <a:rPr lang="en-US" baseline="0" dirty="0"/>
              <a:t> users to align to the NSRS</a:t>
            </a:r>
            <a:endParaRPr lang="en-US" dirty="0"/>
          </a:p>
          <a:p>
            <a:endParaRPr lang="en-US" dirty="0"/>
          </a:p>
        </p:txBody>
      </p:sp>
      <p:sp>
        <p:nvSpPr>
          <p:cNvPr id="4" name="Slide Number Placeholder 3"/>
          <p:cNvSpPr>
            <a:spLocks noGrp="1"/>
          </p:cNvSpPr>
          <p:nvPr>
            <p:ph type="sldNum" sz="quarter" idx="10"/>
          </p:nvPr>
        </p:nvSpPr>
        <p:spPr/>
        <p:txBody>
          <a:bodyPr/>
          <a:lstStyle/>
          <a:p>
            <a:fld id="{5C82B219-8296-4669-B930-C57DEBC78CB8}" type="slidenum">
              <a:rPr lang="en-US" smtClean="0"/>
              <a:t>65</a:t>
            </a:fld>
            <a:endParaRPr lang="en-US"/>
          </a:p>
        </p:txBody>
      </p:sp>
    </p:spTree>
    <p:extLst>
      <p:ext uri="{BB962C8B-B14F-4D97-AF65-F5344CB8AC3E}">
        <p14:creationId xmlns:p14="http://schemas.microsoft.com/office/powerpoint/2010/main" val="29833626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that’s what we give you. Coordinates at an epoch and a velocity</a:t>
            </a:r>
          </a:p>
        </p:txBody>
      </p:sp>
      <p:sp>
        <p:nvSpPr>
          <p:cNvPr id="4" name="Slide Number Placeholder 3"/>
          <p:cNvSpPr>
            <a:spLocks noGrp="1"/>
          </p:cNvSpPr>
          <p:nvPr>
            <p:ph type="sldNum" sz="quarter" idx="10"/>
          </p:nvPr>
        </p:nvSpPr>
        <p:spPr/>
        <p:txBody>
          <a:bodyPr/>
          <a:lstStyle/>
          <a:p>
            <a:fld id="{5C82B219-8296-4669-B930-C57DEBC78CB8}" type="slidenum">
              <a:rPr lang="en-US" smtClean="0"/>
              <a:t>68</a:t>
            </a:fld>
            <a:endParaRPr lang="en-US"/>
          </a:p>
        </p:txBody>
      </p:sp>
    </p:spTree>
    <p:extLst>
      <p:ext uri="{BB962C8B-B14F-4D97-AF65-F5344CB8AC3E}">
        <p14:creationId xmlns:p14="http://schemas.microsoft.com/office/powerpoint/2010/main" val="32532607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509EB3-BC24-4466-81E7-26F4DEB0FFCC}" type="slidenum">
              <a:rPr lang="en-US" smtClean="0"/>
              <a:t>69</a:t>
            </a:fld>
            <a:endParaRPr lang="en-US"/>
          </a:p>
        </p:txBody>
      </p:sp>
    </p:spTree>
    <p:extLst>
      <p:ext uri="{BB962C8B-B14F-4D97-AF65-F5344CB8AC3E}">
        <p14:creationId xmlns:p14="http://schemas.microsoft.com/office/powerpoint/2010/main" val="8557124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We say “NATRF2022” is “fixed” to the N.A. Plate, making it a “plate fixed” frame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-the</a:t>
            </a:r>
            <a:r>
              <a:rPr lang="en-US" sz="1200" baseline="0" dirty="0"/>
              <a:t> frame is constant to itself, but rotating within ITRF, and moving in a different direction than the other 3 frames</a:t>
            </a: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Arial"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70</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42163202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71</a:t>
            </a:fld>
            <a:endParaRPr lang="en-US" altLang="en-US" dirty="0"/>
          </a:p>
        </p:txBody>
      </p:sp>
    </p:spTree>
    <p:extLst>
      <p:ext uri="{BB962C8B-B14F-4D97-AF65-F5344CB8AC3E}">
        <p14:creationId xmlns:p14="http://schemas.microsoft.com/office/powerpoint/2010/main" val="2735374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Arial"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73</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277971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OMB Circular A-16: </a:t>
            </a:r>
            <a:r>
              <a:rPr lang="en-US" sz="1200" b="0" i="0" kern="1200" dirty="0">
                <a:solidFill>
                  <a:schemeClr val="tx1"/>
                </a:solidFill>
                <a:effectLst/>
                <a:latin typeface="+mn-lt"/>
                <a:ea typeface="+mn-ea"/>
                <a:cs typeface="+mn-cs"/>
              </a:rPr>
              <a:t>provides direction for federal agencies that produce, maintain, or use spatial data either directly or indirectly in the fulfillment of their mission and provides for improvements in the coordination and use of spatial data.</a:t>
            </a:r>
          </a:p>
          <a:p>
            <a:endParaRPr lang="en-US" sz="1200" b="0" i="0" kern="1200" dirty="0">
              <a:solidFill>
                <a:schemeClr val="tx1"/>
              </a:solidFill>
              <a:effectLst/>
              <a:latin typeface="+mn-lt"/>
              <a:ea typeface="+mn-ea"/>
              <a:cs typeface="+mn-cs"/>
            </a:endParaRPr>
          </a:p>
          <a:p>
            <a:r>
              <a:rPr lang="en-US" dirty="0"/>
              <a:t>EO 12906: National spatial data infrastructure</a:t>
            </a:r>
          </a:p>
          <a:p>
            <a:endParaRPr lang="en-US" dirty="0"/>
          </a:p>
          <a:p>
            <a:r>
              <a:rPr lang="en-US" dirty="0"/>
              <a:t>From NGS Strategic plan:</a:t>
            </a:r>
          </a:p>
          <a:p>
            <a:r>
              <a:rPr lang="en-US" dirty="0"/>
              <a:t>NGS draws its mission and work from numerous executive orders, laws, and mandates, and the goals and objectives in this plan directly relate to these public requirements. NGS’ goals also serve to further the science, service, and stewardship of NOAA as a whole. Indeed, the capabilities and the geodetic framework NGS provides through the NSRS play a crucial role in the success of almost all the goals and objectives held within NOAA’s Strategic Plan. Direct mission-related objectives are drawn from language in Office of Management and Budget (OMB) circular “A-16,” as well as from Executive Order 12906, or from the original legislation used to create NGS’ predecessor agencies, the U.S. Coast and Geodetic Survey Act. NGS complies with additional OMB, Department of Commerce (DOC), and Congressional mandates, including the Air Commerce Act of 1926. OMB A-16 mandated the formation of the Federal Geographic Data Committee (FGDC) as a means to coordinate all U.S. governmental activities related to geospatial information. Numerous subcommittees exist within the FGDC, and NGS leads the Federal Geodetic Control Subcommittee (FGCS). Geodetic Control is fundamental to all of NGS’ work, and it also underpins all geospatial activities of the organizations comprising the FGDC. The United States is a leading member of the UN-GGIM. The UN-GGIM has stipulated that all countries adopt a Global Geodetic Reference Frame (GGRF) to ensure standardized positioning of geospatial information. The effort to implement the GGRF is led by the United Nations Subcommittee on geodesy (UN-GGIM </a:t>
            </a:r>
            <a:r>
              <a:rPr lang="en-US" dirty="0" err="1"/>
              <a:t>SCoG</a:t>
            </a:r>
            <a:r>
              <a:rPr lang="en-US" dirty="0"/>
              <a:t>)</a:t>
            </a:r>
          </a:p>
        </p:txBody>
      </p:sp>
      <p:sp>
        <p:nvSpPr>
          <p:cNvPr id="4" name="Slide Number Placeholder 3"/>
          <p:cNvSpPr>
            <a:spLocks noGrp="1"/>
          </p:cNvSpPr>
          <p:nvPr>
            <p:ph type="sldNum" sz="quarter" idx="5"/>
          </p:nvPr>
        </p:nvSpPr>
        <p:spPr/>
        <p:txBody>
          <a:bodyPr/>
          <a:lstStyle/>
          <a:p>
            <a:fld id="{C61480D9-A1A5-4202-A083-E829B975938B}" type="slidenum">
              <a:rPr lang="en-US" smtClean="0"/>
              <a:t>13</a:t>
            </a:fld>
            <a:endParaRPr lang="en-US"/>
          </a:p>
        </p:txBody>
      </p:sp>
    </p:spTree>
    <p:extLst>
      <p:ext uri="{BB962C8B-B14F-4D97-AF65-F5344CB8AC3E}">
        <p14:creationId xmlns:p14="http://schemas.microsoft.com/office/powerpoint/2010/main" val="13177374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diagram of CONUS shows the IFVM2022 velocities expressed in the ITRF2020 Frame.</a:t>
            </a:r>
          </a:p>
          <a:p>
            <a:r>
              <a:rPr lang="en-US" dirty="0"/>
              <a:t>Note the arrows are about 20 mm/</a:t>
            </a:r>
            <a:r>
              <a:rPr lang="en-US" dirty="0" err="1"/>
              <a:t>yr</a:t>
            </a:r>
            <a:endParaRPr lang="en-US" dirty="0"/>
          </a:p>
          <a:p>
            <a:r>
              <a:rPr lang="en-US" dirty="0"/>
              <a:t>It can generally be interpreted as “at what velocity are points in CONUS moving relative to the ITRF Frame?”</a:t>
            </a: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74</a:t>
            </a:fld>
            <a:endParaRPr lang="en-US" altLang="en-US" dirty="0"/>
          </a:p>
        </p:txBody>
      </p:sp>
    </p:spTree>
    <p:extLst>
      <p:ext uri="{BB962C8B-B14F-4D97-AF65-F5344CB8AC3E}">
        <p14:creationId xmlns:p14="http://schemas.microsoft.com/office/powerpoint/2010/main" val="27035683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diagram of CONUS shows the IFVM2022 velocities expressed in the NATRF2022 Frame.</a:t>
            </a:r>
          </a:p>
          <a:p>
            <a:r>
              <a:rPr lang="en-US" dirty="0"/>
              <a:t>Note that even in “stable North America”, these velocities are not absolutely zero!  </a:t>
            </a:r>
          </a:p>
          <a:p>
            <a:r>
              <a:rPr lang="en-US" dirty="0"/>
              <a:t>The IFVM2022 model will contain these tiny deviations from simple plate rotation!</a:t>
            </a:r>
          </a:p>
          <a:p>
            <a:r>
              <a:rPr lang="en-US" dirty="0"/>
              <a:t>It can generally be interpreted as “at what velocity are points in CONUS moving relative to the North American plate?”</a:t>
            </a: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75</a:t>
            </a:fld>
            <a:endParaRPr lang="en-US" altLang="en-US"/>
          </a:p>
        </p:txBody>
      </p:sp>
    </p:spTree>
    <p:extLst>
      <p:ext uri="{BB962C8B-B14F-4D97-AF65-F5344CB8AC3E}">
        <p14:creationId xmlns:p14="http://schemas.microsoft.com/office/powerpoint/2010/main" val="14754929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Arial"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76</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23013672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77</a:t>
            </a:fld>
            <a:endParaRPr lang="en-US" altLang="en-US"/>
          </a:p>
        </p:txBody>
      </p:sp>
    </p:spTree>
    <p:extLst>
      <p:ext uri="{BB962C8B-B14F-4D97-AF65-F5344CB8AC3E}">
        <p14:creationId xmlns:p14="http://schemas.microsoft.com/office/powerpoint/2010/main" val="9631337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What’s up with that? We’re going to have some fun today. Maybe not that much fun though.</a:t>
            </a:r>
          </a:p>
        </p:txBody>
      </p:sp>
      <p:sp>
        <p:nvSpPr>
          <p:cNvPr id="4" name="Slide Number Placeholder 3"/>
          <p:cNvSpPr>
            <a:spLocks noGrp="1"/>
          </p:cNvSpPr>
          <p:nvPr>
            <p:ph type="sldNum" sz="quarter" idx="5"/>
          </p:nvPr>
        </p:nvSpPr>
        <p:spPr/>
        <p:txBody>
          <a:bodyPr/>
          <a:lstStyle/>
          <a:p>
            <a:fld id="{C1509EB3-BC24-4466-81E7-26F4DEB0FFCC}" type="slidenum">
              <a:rPr lang="en-US" smtClean="0"/>
              <a:t>79</a:t>
            </a:fld>
            <a:endParaRPr lang="en-US"/>
          </a:p>
        </p:txBody>
      </p:sp>
    </p:spTree>
    <p:extLst>
      <p:ext uri="{BB962C8B-B14F-4D97-AF65-F5344CB8AC3E}">
        <p14:creationId xmlns:p14="http://schemas.microsoft.com/office/powerpoint/2010/main" val="16113653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3"/>
            <a:r>
              <a:rPr lang="en-US" sz="1800" dirty="0"/>
              <a:t>NGVD 29:  26 Tide gauges in North America</a:t>
            </a:r>
          </a:p>
          <a:p>
            <a:pPr lvl="3"/>
            <a:r>
              <a:rPr lang="en-US" sz="1800" dirty="0"/>
              <a:t>NAVD 88:  Father Point in Rimouski, Canada</a:t>
            </a:r>
          </a:p>
          <a:p>
            <a:endParaRPr lang="en-US" dirty="0"/>
          </a:p>
        </p:txBody>
      </p:sp>
      <p:sp>
        <p:nvSpPr>
          <p:cNvPr id="4" name="Slide Number Placeholder 3"/>
          <p:cNvSpPr>
            <a:spLocks noGrp="1"/>
          </p:cNvSpPr>
          <p:nvPr>
            <p:ph type="sldNum" sz="quarter" idx="10"/>
          </p:nvPr>
        </p:nvSpPr>
        <p:spPr/>
        <p:txBody>
          <a:bodyPr/>
          <a:lstStyle/>
          <a:p>
            <a:fld id="{C1509EB3-BC24-4466-81E7-26F4DEB0FFCC}" type="slidenum">
              <a:rPr lang="en-US" smtClean="0"/>
              <a:t>81</a:t>
            </a:fld>
            <a:endParaRPr lang="en-US"/>
          </a:p>
        </p:txBody>
      </p:sp>
    </p:spTree>
    <p:extLst>
      <p:ext uri="{BB962C8B-B14F-4D97-AF65-F5344CB8AC3E}">
        <p14:creationId xmlns:p14="http://schemas.microsoft.com/office/powerpoint/2010/main" val="39653969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NAVD</a:t>
            </a:r>
            <a:r>
              <a:rPr lang="en-US" baseline="0" dirty="0"/>
              <a:t> 88 is accessed through leveling off of marks with NAVD 88 heights on them. </a:t>
            </a:r>
          </a:p>
          <a:p>
            <a:endParaRPr lang="en-US" baseline="0" dirty="0"/>
          </a:p>
          <a:p>
            <a:r>
              <a:rPr lang="en-US" baseline="0" dirty="0"/>
              <a:t>Those heights were determined by leveling crews.</a:t>
            </a:r>
            <a:endParaRPr lang="en-US" dirty="0"/>
          </a:p>
        </p:txBody>
      </p:sp>
      <p:sp>
        <p:nvSpPr>
          <p:cNvPr id="4" name="Slide Number Placeholder 3"/>
          <p:cNvSpPr>
            <a:spLocks noGrp="1"/>
          </p:cNvSpPr>
          <p:nvPr>
            <p:ph type="sldNum" sz="quarter" idx="10"/>
          </p:nvPr>
        </p:nvSpPr>
        <p:spPr/>
        <p:txBody>
          <a:bodyPr/>
          <a:lstStyle/>
          <a:p>
            <a:fld id="{C1509EB3-BC24-4466-81E7-26F4DEB0FFCC}" type="slidenum">
              <a:rPr lang="en-US" smtClean="0"/>
              <a:t>83</a:t>
            </a:fld>
            <a:endParaRPr lang="en-US"/>
          </a:p>
        </p:txBody>
      </p:sp>
    </p:spTree>
    <p:extLst>
      <p:ext uri="{BB962C8B-B14F-4D97-AF65-F5344CB8AC3E}">
        <p14:creationId xmlns:p14="http://schemas.microsoft.com/office/powerpoint/2010/main" val="21896677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Pearson and Mick: Legacy height datums on the Mississippi and Illinois river systems https://www.ngs.noaa.gov/PUBS_LIB/Miss_ht%20datums_ACSM_v3.pdf</a:t>
            </a:r>
          </a:p>
        </p:txBody>
      </p:sp>
      <p:sp>
        <p:nvSpPr>
          <p:cNvPr id="4" name="Slide Number Placeholder 3"/>
          <p:cNvSpPr>
            <a:spLocks noGrp="1"/>
          </p:cNvSpPr>
          <p:nvPr>
            <p:ph type="sldNum" sz="quarter" idx="5"/>
          </p:nvPr>
        </p:nvSpPr>
        <p:spPr/>
        <p:txBody>
          <a:bodyPr/>
          <a:lstStyle/>
          <a:p>
            <a:fld id="{C61480D9-A1A5-4202-A083-E829B975938B}" type="slidenum">
              <a:rPr lang="en-US" smtClean="0"/>
              <a:t>84</a:t>
            </a:fld>
            <a:endParaRPr lang="en-US"/>
          </a:p>
        </p:txBody>
      </p:sp>
    </p:spTree>
    <p:extLst>
      <p:ext uri="{BB962C8B-B14F-4D97-AF65-F5344CB8AC3E}">
        <p14:creationId xmlns:p14="http://schemas.microsoft.com/office/powerpoint/2010/main" val="7486584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7"/>
        <p:cNvGrpSpPr/>
        <p:nvPr/>
      </p:nvGrpSpPr>
      <p:grpSpPr>
        <a:xfrm>
          <a:off x="0" y="0"/>
          <a:ext cx="0" cy="0"/>
          <a:chOff x="0" y="0"/>
          <a:chExt cx="0" cy="0"/>
        </a:xfrm>
      </p:grpSpPr>
      <p:sp>
        <p:nvSpPr>
          <p:cNvPr id="1238" name="Google Shape;1238;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US" dirty="0"/>
              <a:t>We note that the Datums are not parallel</a:t>
            </a:r>
          </a:p>
          <a:p>
            <a:r>
              <a:rPr lang="en-US" dirty="0"/>
              <a:t>They do not converge/diverge uniformly</a:t>
            </a:r>
          </a:p>
          <a:p>
            <a:pPr lvl="1"/>
            <a:r>
              <a:rPr lang="en-US" dirty="0"/>
              <a:t>underlying undetected errors in the leveling </a:t>
            </a:r>
          </a:p>
          <a:p>
            <a:pPr lvl="1"/>
            <a:r>
              <a:rPr lang="en-US" dirty="0"/>
              <a:t>underlying undetected errors in the adjustment </a:t>
            </a:r>
          </a:p>
          <a:p>
            <a:r>
              <a:rPr lang="en-US" dirty="0"/>
              <a:t>by the choice of constraints used in the adjustments. </a:t>
            </a:r>
          </a:p>
          <a:p>
            <a:endParaRPr lang="en-US" dirty="0"/>
          </a:p>
          <a:p>
            <a:r>
              <a:rPr lang="en-US" dirty="0"/>
              <a:t>There is NO single “Correct” conversion between datums! </a:t>
            </a:r>
          </a:p>
          <a:p>
            <a:pPr marL="0" lvl="0" indent="0" algn="l" rtl="0">
              <a:spcBef>
                <a:spcPts val="0"/>
              </a:spcBef>
              <a:spcAft>
                <a:spcPts val="0"/>
              </a:spcAft>
              <a:buNone/>
            </a:pPr>
            <a:endParaRPr dirty="0"/>
          </a:p>
        </p:txBody>
      </p:sp>
      <p:sp>
        <p:nvSpPr>
          <p:cNvPr id="1239" name="Google Shape;1239;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2014" indent="-289358">
              <a:defRPr>
                <a:solidFill>
                  <a:schemeClr val="tx1"/>
                </a:solidFill>
                <a:latin typeface="Calibri" panose="020F0502020204030204" pitchFamily="34" charset="0"/>
                <a:cs typeface="Arial" panose="020B0604020202020204" pitchFamily="34" charset="0"/>
              </a:defRPr>
            </a:lvl2pPr>
            <a:lvl3pPr marL="1157434" indent="-230533">
              <a:defRPr>
                <a:solidFill>
                  <a:schemeClr val="tx1"/>
                </a:solidFill>
                <a:latin typeface="Calibri" panose="020F0502020204030204" pitchFamily="34" charset="0"/>
                <a:cs typeface="Arial" panose="020B0604020202020204" pitchFamily="34" charset="0"/>
              </a:defRPr>
            </a:lvl3pPr>
            <a:lvl4pPr marL="1620089" indent="-230533">
              <a:defRPr>
                <a:solidFill>
                  <a:schemeClr val="tx1"/>
                </a:solidFill>
                <a:latin typeface="Calibri" panose="020F0502020204030204" pitchFamily="34" charset="0"/>
                <a:cs typeface="Arial" panose="020B0604020202020204" pitchFamily="34" charset="0"/>
              </a:defRPr>
            </a:lvl4pPr>
            <a:lvl5pPr marL="2082744" indent="-230533">
              <a:defRPr>
                <a:solidFill>
                  <a:schemeClr val="tx1"/>
                </a:solidFill>
                <a:latin typeface="Calibri" panose="020F0502020204030204" pitchFamily="34" charset="0"/>
                <a:cs typeface="Arial" panose="020B0604020202020204" pitchFamily="34" charset="0"/>
              </a:defRPr>
            </a:lvl5pPr>
            <a:lvl6pPr marL="2540630"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8516"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6402"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4288"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98D6984-8E5E-478D-8F77-5884F69C3D28}" type="slidenum">
              <a:rPr lang="en-US" altLang="en-US" smtClean="0"/>
              <a:pPr/>
              <a:t>88</a:t>
            </a:fld>
            <a:endParaRPr lang="en-US" altLang="en-US"/>
          </a:p>
        </p:txBody>
      </p:sp>
    </p:spTree>
    <p:extLst>
      <p:ext uri="{BB962C8B-B14F-4D97-AF65-F5344CB8AC3E}">
        <p14:creationId xmlns:p14="http://schemas.microsoft.com/office/powerpoint/2010/main" val="2612542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a:t>
            </a:r>
            <a:r>
              <a:rPr lang="en-US" dirty="0">
                <a:solidFill>
                  <a:srgbClr val="C00000"/>
                </a:solidFill>
              </a:rPr>
              <a:t>marks</a:t>
            </a:r>
            <a:r>
              <a:rPr lang="en-US" dirty="0"/>
              <a:t> are passive—in that they sit there doing nothing in and of themselves besides holding a </a:t>
            </a:r>
            <a:r>
              <a:rPr lang="en-US" dirty="0">
                <a:solidFill>
                  <a:srgbClr val="C00000"/>
                </a:solidFill>
              </a:rPr>
              <a:t>point</a:t>
            </a:r>
          </a:p>
          <a:p>
            <a:endParaRPr lang="en-US" dirty="0"/>
          </a:p>
        </p:txBody>
      </p:sp>
      <p:sp>
        <p:nvSpPr>
          <p:cNvPr id="4" name="Slide Number Placeholder 3"/>
          <p:cNvSpPr>
            <a:spLocks noGrp="1"/>
          </p:cNvSpPr>
          <p:nvPr>
            <p:ph type="sldNum" sz="quarter" idx="5"/>
          </p:nvPr>
        </p:nvSpPr>
        <p:spPr/>
        <p:txBody>
          <a:bodyPr/>
          <a:lstStyle/>
          <a:p>
            <a:fld id="{C61480D9-A1A5-4202-A083-E829B975938B}" type="slidenum">
              <a:rPr lang="en-US" smtClean="0"/>
              <a:t>17</a:t>
            </a:fld>
            <a:endParaRPr lang="en-US"/>
          </a:p>
        </p:txBody>
      </p:sp>
    </p:spTree>
    <p:extLst>
      <p:ext uri="{BB962C8B-B14F-4D97-AF65-F5344CB8AC3E}">
        <p14:creationId xmlns:p14="http://schemas.microsoft.com/office/powerpoint/2010/main" val="38536107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90</a:t>
            </a:fld>
            <a:endParaRPr lang="en-US" altLang="en-US" dirty="0"/>
          </a:p>
        </p:txBody>
      </p:sp>
    </p:spTree>
    <p:extLst>
      <p:ext uri="{BB962C8B-B14F-4D97-AF65-F5344CB8AC3E}">
        <p14:creationId xmlns:p14="http://schemas.microsoft.com/office/powerpoint/2010/main" val="26335597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96.78% complete as of 1/11/2023</a:t>
            </a:r>
          </a:p>
        </p:txBody>
      </p:sp>
      <p:sp>
        <p:nvSpPr>
          <p:cNvPr id="4" name="Slide Number Placeholder 3"/>
          <p:cNvSpPr>
            <a:spLocks noGrp="1"/>
          </p:cNvSpPr>
          <p:nvPr>
            <p:ph type="sldNum" sz="quarter" idx="10"/>
          </p:nvPr>
        </p:nvSpPr>
        <p:spPr/>
        <p:txBody>
          <a:bodyPr/>
          <a:lstStyle/>
          <a:p>
            <a:fld id="{C1509EB3-BC24-4466-81E7-26F4DEB0FFCC}" type="slidenum">
              <a:rPr lang="en-US" smtClean="0"/>
              <a:t>91</a:t>
            </a:fld>
            <a:endParaRPr lang="en-US"/>
          </a:p>
        </p:txBody>
      </p:sp>
    </p:spTree>
    <p:extLst>
      <p:ext uri="{BB962C8B-B14F-4D97-AF65-F5344CB8AC3E}">
        <p14:creationId xmlns:p14="http://schemas.microsoft.com/office/powerpoint/2010/main" val="3895586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geoid model looks something</a:t>
            </a:r>
            <a:r>
              <a:rPr lang="en-US" baseline="0" dirty="0"/>
              <a:t> like this.</a:t>
            </a:r>
            <a:endParaRPr lang="en-US" dirty="0"/>
          </a:p>
        </p:txBody>
      </p:sp>
      <p:sp>
        <p:nvSpPr>
          <p:cNvPr id="4" name="Slide Number Placeholder 3"/>
          <p:cNvSpPr>
            <a:spLocks noGrp="1"/>
          </p:cNvSpPr>
          <p:nvPr>
            <p:ph type="sldNum" sz="quarter" idx="10"/>
          </p:nvPr>
        </p:nvSpPr>
        <p:spPr/>
        <p:txBody>
          <a:bodyPr/>
          <a:lstStyle/>
          <a:p>
            <a:fld id="{C1509EB3-BC24-4466-81E7-26F4DEB0FFCC}" type="slidenum">
              <a:rPr lang="en-US" smtClean="0"/>
              <a:t>92</a:t>
            </a:fld>
            <a:endParaRPr lang="en-US"/>
          </a:p>
        </p:txBody>
      </p:sp>
    </p:spTree>
    <p:extLst>
      <p:ext uri="{BB962C8B-B14F-4D97-AF65-F5344CB8AC3E}">
        <p14:creationId xmlns:p14="http://schemas.microsoft.com/office/powerpoint/2010/main" val="30869855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Fundamental changes to how we access the vertical datum</a:t>
            </a: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93</a:t>
            </a:fld>
            <a:endParaRPr lang="en-US" altLang="en-US"/>
          </a:p>
        </p:txBody>
      </p:sp>
    </p:spTree>
    <p:extLst>
      <p:ext uri="{BB962C8B-B14F-4D97-AF65-F5344CB8AC3E}">
        <p14:creationId xmlns:p14="http://schemas.microsoft.com/office/powerpoint/2010/main" val="2512899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BCAD08-FE7E-4C4B-A5C5-EADE6C7FEA00}" type="slidenum">
              <a:rPr lang="en-US" smtClean="0"/>
              <a:t>95</a:t>
            </a:fld>
            <a:endParaRPr lang="en-US"/>
          </a:p>
        </p:txBody>
      </p:sp>
    </p:spTree>
    <p:extLst>
      <p:ext uri="{BB962C8B-B14F-4D97-AF65-F5344CB8AC3E}">
        <p14:creationId xmlns:p14="http://schemas.microsoft.com/office/powerpoint/2010/main" val="21850651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BCAD08-FE7E-4C4B-A5C5-EADE6C7FEA00}" type="slidenum">
              <a:rPr lang="en-US" smtClean="0"/>
              <a:t>96</a:t>
            </a:fld>
            <a:endParaRPr lang="en-US"/>
          </a:p>
        </p:txBody>
      </p:sp>
    </p:spTree>
    <p:extLst>
      <p:ext uri="{BB962C8B-B14F-4D97-AF65-F5344CB8AC3E}">
        <p14:creationId xmlns:p14="http://schemas.microsoft.com/office/powerpoint/2010/main" val="42773912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dirty="0"/>
              </a:p>
            </p:txBody>
          </p:sp>
        </mc:Choice>
        <mc:Fallback xmlns="">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a:t>
                </a:r>
                <a:r>
                  <a:rPr lang="en-US" sz="1200" b="1" kern="1200" dirty="0">
                    <a:solidFill>
                      <a:schemeClr val="tx1"/>
                    </a:solidFill>
                    <a:effectLst/>
                    <a:latin typeface="+mn-lt"/>
                    <a:ea typeface="+mn-ea"/>
                    <a:cs typeface="+mn-cs"/>
                  </a:rPr>
                  <a:t>dynamic height</a:t>
                </a:r>
                <a:r>
                  <a:rPr lang="en-US" sz="1200" kern="1200" dirty="0">
                    <a:solidFill>
                      <a:schemeClr val="tx1"/>
                    </a:solidFill>
                    <a:effectLst/>
                    <a:latin typeface="+mn-lt"/>
                    <a:ea typeface="+mn-ea"/>
                    <a:cs typeface="+mn-cs"/>
                  </a:rPr>
                  <a:t> is the geopotential number scaled by normal gravity at a given latitude. The normal gravity value in this case is a constant, so the geopotential gets converted to a height value.</a:t>
                </a:r>
              </a:p>
              <a:p>
                <a:r>
                  <a:rPr lang="en-US" sz="1200" i="0" kern="1200">
                    <a:solidFill>
                      <a:schemeClr val="tx1"/>
                    </a:solidFill>
                    <a:effectLst/>
                    <a:latin typeface="+mn-lt"/>
                    <a:ea typeface="+mn-ea"/>
                    <a:cs typeface="+mn-cs"/>
                  </a:rPr>
                  <a:t>𝐻^𝐷=𝐶/𝛾_45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Dynamic heights are constant across equipotential surfaces, while the orthometric height may change. In the next figure you can see how these heights may differ. The orthometric heights are the distance along the yellow arrows from the geoid to the surface, intersecting all of the equipotential surfaces perpendicularly. The red dots have the same geopotential numbers and are on the same level surface, therefore their dynamic heights (</a:t>
                </a:r>
                <a:r>
                  <a:rPr lang="en-US" sz="1200" i="1" kern="1200" dirty="0">
                    <a:solidFill>
                      <a:schemeClr val="tx1"/>
                    </a:solidFill>
                    <a:effectLst/>
                    <a:latin typeface="+mn-lt"/>
                    <a:ea typeface="+mn-ea"/>
                    <a:cs typeface="+mn-cs"/>
                  </a:rPr>
                  <a:t>H</a:t>
                </a:r>
                <a:r>
                  <a:rPr lang="en-US" sz="1200" i="1" kern="1200" baseline="30000" dirty="0">
                    <a:solidFill>
                      <a:schemeClr val="tx1"/>
                    </a:solidFill>
                    <a:effectLst/>
                    <a:latin typeface="+mn-lt"/>
                    <a:ea typeface="+mn-ea"/>
                    <a:cs typeface="+mn-cs"/>
                  </a:rPr>
                  <a:t>D</a:t>
                </a:r>
                <a:r>
                  <a:rPr lang="en-US" sz="1200" kern="1200" dirty="0">
                    <a:solidFill>
                      <a:schemeClr val="tx1"/>
                    </a:solidFill>
                    <a:effectLst/>
                    <a:latin typeface="+mn-lt"/>
                    <a:ea typeface="+mn-ea"/>
                    <a:cs typeface="+mn-cs"/>
                  </a:rPr>
                  <a:t>) are the same. But the distance between the level surfaces may not be consistent due to local gravity effects.</a:t>
                </a:r>
              </a:p>
              <a:p>
                <a:endParaRPr lang="en-US" dirty="0"/>
              </a:p>
            </p:txBody>
          </p:sp>
        </mc:Fallback>
      </mc:AlternateContent>
      <p:sp>
        <p:nvSpPr>
          <p:cNvPr id="4" name="Slide Number Placeholder 3"/>
          <p:cNvSpPr>
            <a:spLocks noGrp="1"/>
          </p:cNvSpPr>
          <p:nvPr>
            <p:ph type="sldNum" sz="quarter" idx="5"/>
          </p:nvPr>
        </p:nvSpPr>
        <p:spPr/>
        <p:txBody>
          <a:bodyPr/>
          <a:lstStyle/>
          <a:p>
            <a:fld id="{C1509EB3-BC24-4466-81E7-26F4DEB0FFCC}" type="slidenum">
              <a:rPr lang="en-US" smtClean="0"/>
              <a:t>99</a:t>
            </a:fld>
            <a:endParaRPr lang="en-US"/>
          </a:p>
        </p:txBody>
      </p:sp>
    </p:spTree>
    <p:extLst>
      <p:ext uri="{BB962C8B-B14F-4D97-AF65-F5344CB8AC3E}">
        <p14:creationId xmlns:p14="http://schemas.microsoft.com/office/powerpoint/2010/main" val="41356176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IGLD (2020) will be completely compatible with dynamic heights in CGVD2013</a:t>
                </a:r>
                <a:endParaRPr lang="en-US" dirty="0"/>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For IGLD (2020) the Coordinating Committee has adopted the same geopotential value (</a:t>
                </a:r>
                <a:r>
                  <a:rPr lang="en-US" sz="1200" i="0" kern="1200">
                    <a:solidFill>
                      <a:schemeClr val="tx1"/>
                    </a:solidFill>
                    <a:effectLst/>
                    <a:latin typeface="+mn-lt"/>
                    <a:ea typeface="+mn-ea"/>
                    <a:cs typeface="+mn-cs"/>
                  </a:rPr>
                  <a:t>𝑊_0</a:t>
                </a:r>
                <a:r>
                  <a:rPr lang="en-US" sz="1200" kern="1200" dirty="0">
                    <a:solidFill>
                      <a:schemeClr val="tx1"/>
                    </a:solidFill>
                    <a:effectLst/>
                    <a:latin typeface="+mn-lt"/>
                    <a:ea typeface="+mn-ea"/>
                    <a:cs typeface="+mn-cs"/>
                  </a:rPr>
                  <a:t>) as the reference zero that the U.S. and Canada have adopted for the new geoid-based North American-Pacific Geopotential Datum of 2022 (NAPGD2022) (NGS, 2021a). The common </a:t>
                </a:r>
                <a:r>
                  <a:rPr lang="en-US" sz="1200" i="0" kern="1200">
                    <a:solidFill>
                      <a:schemeClr val="tx1"/>
                    </a:solidFill>
                    <a:effectLst/>
                    <a:latin typeface="+mn-lt"/>
                    <a:ea typeface="+mn-ea"/>
                    <a:cs typeface="+mn-cs"/>
                  </a:rPr>
                  <a:t>𝑊_0</a:t>
                </a:r>
                <a:r>
                  <a:rPr lang="en-US" sz="1200" kern="1200" dirty="0">
                    <a:solidFill>
                      <a:schemeClr val="tx1"/>
                    </a:solidFill>
                    <a:effectLst/>
                    <a:latin typeface="+mn-lt"/>
                    <a:ea typeface="+mn-ea"/>
                    <a:cs typeface="+mn-cs"/>
                  </a:rPr>
                  <a:t> value of 62,636,856.00 m</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/s</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was chosen to closely approximate mean sea level around the coasts of North America and results in a surface 31 cm higher than the mean sea level used for IGLD (1985). The </a:t>
                </a:r>
                <a:r>
                  <a:rPr lang="en-US" sz="1200" i="0" kern="1200">
                    <a:solidFill>
                      <a:schemeClr val="tx1"/>
                    </a:solidFill>
                    <a:effectLst/>
                    <a:latin typeface="+mn-lt"/>
                    <a:ea typeface="+mn-ea"/>
                    <a:cs typeface="+mn-cs"/>
                  </a:rPr>
                  <a:t>𝑊_0</a:t>
                </a:r>
                <a:r>
                  <a:rPr lang="en-US" sz="1200" kern="1200" dirty="0">
                    <a:solidFill>
                      <a:schemeClr val="tx1"/>
                    </a:solidFill>
                    <a:effectLst/>
                    <a:latin typeface="+mn-lt"/>
                    <a:ea typeface="+mn-ea"/>
                    <a:cs typeface="+mn-cs"/>
                  </a:rPr>
                  <a:t> coincides with the value used for the existing geoid-based Canadian Geodetic Vertical Datum of 2013 (CGVD2013) and thus CGVD2013 is defined in exactly the same way that both IGLD (2020) and NAPGD2022 will be. This </a:t>
                </a:r>
                <a:r>
                  <a:rPr lang="en-US" sz="1200" i="0" kern="1200">
                    <a:solidFill>
                      <a:schemeClr val="tx1"/>
                    </a:solidFill>
                    <a:effectLst/>
                    <a:latin typeface="+mn-lt"/>
                    <a:ea typeface="+mn-ea"/>
                    <a:cs typeface="+mn-cs"/>
                  </a:rPr>
                  <a:t>𝑊_0</a:t>
                </a:r>
                <a:r>
                  <a:rPr lang="en-US" sz="1200" kern="1200" dirty="0">
                    <a:solidFill>
                      <a:schemeClr val="tx1"/>
                    </a:solidFill>
                    <a:effectLst/>
                    <a:latin typeface="+mn-lt"/>
                    <a:ea typeface="+mn-ea"/>
                    <a:cs typeface="+mn-cs"/>
                  </a:rPr>
                  <a:t> value differs from the IAG-adopted value for the International Height Reference System (62,636,853.4 m</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/s</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That value more closely approximates global mean sea level.</a:t>
                </a:r>
              </a:p>
              <a:p>
                <a:endParaRPr lang="en-US" dirty="0"/>
              </a:p>
            </p:txBody>
          </p:sp>
        </mc:Fallback>
      </mc:AlternateContent>
      <p:sp>
        <p:nvSpPr>
          <p:cNvPr id="4" name="Slide Number Placeholder 3"/>
          <p:cNvSpPr>
            <a:spLocks noGrp="1"/>
          </p:cNvSpPr>
          <p:nvPr>
            <p:ph type="sldNum" sz="quarter" idx="10"/>
          </p:nvPr>
        </p:nvSpPr>
        <p:spPr/>
        <p:txBody>
          <a:bodyPr/>
          <a:lstStyle/>
          <a:p>
            <a:fld id="{E9BCAD08-FE7E-4C4B-A5C5-EADE6C7FEA00}" type="slidenum">
              <a:rPr lang="en-US" smtClean="0"/>
              <a:t>101</a:t>
            </a:fld>
            <a:endParaRPr lang="en-US"/>
          </a:p>
        </p:txBody>
      </p:sp>
    </p:spTree>
    <p:extLst>
      <p:ext uri="{BB962C8B-B14F-4D97-AF65-F5344CB8AC3E}">
        <p14:creationId xmlns:p14="http://schemas.microsoft.com/office/powerpoint/2010/main" val="2375396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BCAD08-FE7E-4C4B-A5C5-EADE6C7FEA00}" type="slidenum">
              <a:rPr lang="en-US" smtClean="0"/>
              <a:t>102</a:t>
            </a:fld>
            <a:endParaRPr lang="en-US"/>
          </a:p>
        </p:txBody>
      </p:sp>
    </p:spTree>
    <p:extLst>
      <p:ext uri="{BB962C8B-B14F-4D97-AF65-F5344CB8AC3E}">
        <p14:creationId xmlns:p14="http://schemas.microsoft.com/office/powerpoint/2010/main" val="42017964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B219-8296-4669-B930-C57DEBC78CB8}" type="slidenum">
              <a:rPr lang="en-US" smtClean="0"/>
              <a:t>109</a:t>
            </a:fld>
            <a:endParaRPr lang="en-US"/>
          </a:p>
        </p:txBody>
      </p:sp>
    </p:spTree>
    <p:extLst>
      <p:ext uri="{BB962C8B-B14F-4D97-AF65-F5344CB8AC3E}">
        <p14:creationId xmlns:p14="http://schemas.microsoft.com/office/powerpoint/2010/main" val="1247801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only CORS</a:t>
            </a:r>
            <a:r>
              <a:rPr lang="en-US" baseline="0" dirty="0"/>
              <a:t> and CORGS are continuous stations, though DORIS might also be.  SLR and VLBI are actually just “frequently observed”.</a:t>
            </a: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19</a:t>
            </a:fld>
            <a:endParaRPr lang="en-US" altLang="en-US"/>
          </a:p>
        </p:txBody>
      </p:sp>
    </p:spTree>
    <p:extLst>
      <p:ext uri="{BB962C8B-B14F-4D97-AF65-F5344CB8AC3E}">
        <p14:creationId xmlns:p14="http://schemas.microsoft.com/office/powerpoint/2010/main" val="2680258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Geodesy comes from the Greek</a:t>
            </a:r>
            <a:r>
              <a:rPr lang="en-US" baseline="0" dirty="0"/>
              <a:t> word meaning Earth Division, latitude and longitude are global.</a:t>
            </a:r>
            <a:endParaRPr lang="en-US" dirty="0"/>
          </a:p>
        </p:txBody>
      </p:sp>
      <p:sp>
        <p:nvSpPr>
          <p:cNvPr id="4" name="Slide Number Placeholder 3"/>
          <p:cNvSpPr>
            <a:spLocks noGrp="1"/>
          </p:cNvSpPr>
          <p:nvPr>
            <p:ph type="sldNum" sz="quarter" idx="10"/>
          </p:nvPr>
        </p:nvSpPr>
        <p:spPr/>
        <p:txBody>
          <a:bodyPr/>
          <a:lstStyle/>
          <a:p>
            <a:fld id="{5C82B219-8296-4669-B930-C57DEBC78CB8}" type="slidenum">
              <a:rPr lang="en-US" smtClean="0"/>
              <a:t>21</a:t>
            </a:fld>
            <a:endParaRPr lang="en-US"/>
          </a:p>
        </p:txBody>
      </p:sp>
    </p:spTree>
    <p:extLst>
      <p:ext uri="{BB962C8B-B14F-4D97-AF65-F5344CB8AC3E}">
        <p14:creationId xmlns:p14="http://schemas.microsoft.com/office/powerpoint/2010/main" val="11822621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Two NGS staff participated in the </a:t>
            </a:r>
            <a:r>
              <a:rPr lang="en-US" sz="1200" b="0" i="0" kern="1200" dirty="0">
                <a:solidFill>
                  <a:schemeClr val="tx1"/>
                </a:solidFill>
                <a:effectLst/>
                <a:latin typeface="+mn-lt"/>
                <a:ea typeface="+mn-ea"/>
                <a:cs typeface="+mn-cs"/>
                <a:hlinkClick r:id="rId3"/>
              </a:rPr>
              <a:t>ninth session meeting of the United Nations initiative on Global Geospatial Information Management (UN-GGIM)-Americas</a:t>
            </a:r>
            <a:r>
              <a:rPr lang="en-US" sz="1200" b="0" i="0" kern="1200" dirty="0">
                <a:solidFill>
                  <a:schemeClr val="tx1"/>
                </a:solidFill>
                <a:effectLst/>
                <a:latin typeface="+mn-lt"/>
                <a:ea typeface="+mn-ea"/>
                <a:cs typeface="+mn-cs"/>
              </a:rPr>
              <a:t> and two side events in Santiago, Chile. UN-GGIM-Americas is the regional committee that implements and coordinates geospatial management for the Americas including the Geodetic Reference Frame for the Americas (SIRGAS). The side events focused on building the regional spatial data infrastructure and capacity development. An NGS regional geodetic advisor represented the United States in the meetings and the NGS Chief Geodesist presented an update on global activities of the U.N. Subcommittee on Geodesy to the Regional Committee. This demonstrated NGS leadership within NOAA and the U.S. government and aided in regional coordination of Geospatial activities. </a:t>
            </a:r>
            <a:endParaRPr lang="en-US" dirty="0"/>
          </a:p>
        </p:txBody>
      </p:sp>
      <p:sp>
        <p:nvSpPr>
          <p:cNvPr id="4" name="Slide Number Placeholder 3"/>
          <p:cNvSpPr>
            <a:spLocks noGrp="1"/>
          </p:cNvSpPr>
          <p:nvPr>
            <p:ph type="sldNum" sz="quarter" idx="5"/>
          </p:nvPr>
        </p:nvSpPr>
        <p:spPr/>
        <p:txBody>
          <a:bodyPr/>
          <a:lstStyle/>
          <a:p>
            <a:fld id="{C61480D9-A1A5-4202-A083-E829B975938B}" type="slidenum">
              <a:rPr lang="en-US" smtClean="0"/>
              <a:t>22</a:t>
            </a:fld>
            <a:endParaRPr lang="en-US"/>
          </a:p>
        </p:txBody>
      </p:sp>
    </p:spTree>
    <p:extLst>
      <p:ext uri="{BB962C8B-B14F-4D97-AF65-F5344CB8AC3E}">
        <p14:creationId xmlns:p14="http://schemas.microsoft.com/office/powerpoint/2010/main" val="2039078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 system is how you do things, whereas a frame is a specific realization within the system. ITRF is a scientific construct.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Except in this case the GGRF is actually more of </a:t>
            </a:r>
            <a:r>
              <a:rPr lang="en-US" b="1" dirty="0"/>
              <a:t>political construct</a:t>
            </a:r>
            <a:r>
              <a:rPr lang="en-US" dirty="0"/>
              <a:t>.</a:t>
            </a:r>
          </a:p>
          <a:p>
            <a:endParaRPr lang="en-US" dirty="0"/>
          </a:p>
          <a:p>
            <a:r>
              <a:rPr lang="en-US" dirty="0"/>
              <a:t>While the ITRS is very mature, the infrastructure behind is very mature – to the point of degradation</a:t>
            </a:r>
            <a:r>
              <a:rPr lang="en-US" baseline="0" dirty="0"/>
              <a:t> and potential loss of functionality.</a:t>
            </a:r>
          </a:p>
          <a:p>
            <a:endParaRPr lang="en-US" baseline="0" dirty="0"/>
          </a:p>
          <a:p>
            <a:r>
              <a:rPr lang="en-US" baseline="0" dirty="0"/>
              <a:t>ISO – International Standards Organization</a:t>
            </a:r>
          </a:p>
          <a:p>
            <a:r>
              <a:rPr lang="en-US" baseline="0" dirty="0"/>
              <a:t>OGC – Open Geospatial Consortium</a:t>
            </a:r>
          </a:p>
          <a:p>
            <a:endParaRPr lang="en-US" baseline="0" dirty="0"/>
          </a:p>
          <a:p>
            <a:r>
              <a:rPr lang="en-US" baseline="0" dirty="0"/>
              <a:t>This has been one of the primary motivations for elevating the concerns of the GGRF to the UN. Scientific groups cannot continue sustain this on their own.</a:t>
            </a:r>
          </a:p>
          <a:p>
            <a:endParaRPr lang="en-US" baseline="0" dirty="0"/>
          </a:p>
          <a:p>
            <a:r>
              <a:rPr lang="en-US" baseline="0" dirty="0"/>
              <a:t>The IHRS is still evolving and growing.</a:t>
            </a:r>
            <a:endParaRPr lang="en-US" dirty="0"/>
          </a:p>
          <a:p>
            <a:endParaRPr lang="en-US" dirty="0"/>
          </a:p>
        </p:txBody>
      </p:sp>
      <p:sp>
        <p:nvSpPr>
          <p:cNvPr id="4" name="Slide Number Placeholder 3"/>
          <p:cNvSpPr>
            <a:spLocks noGrp="1"/>
          </p:cNvSpPr>
          <p:nvPr>
            <p:ph type="sldNum" sz="quarter" idx="10"/>
          </p:nvPr>
        </p:nvSpPr>
        <p:spPr/>
        <p:txBody>
          <a:bodyPr/>
          <a:lstStyle/>
          <a:p>
            <a:fld id="{5C82B219-8296-4669-B930-C57DEBC78CB8}" type="slidenum">
              <a:rPr lang="en-US" smtClean="0"/>
              <a:t>23</a:t>
            </a:fld>
            <a:endParaRPr lang="en-US"/>
          </a:p>
        </p:txBody>
      </p:sp>
    </p:spTree>
    <p:extLst>
      <p:ext uri="{BB962C8B-B14F-4D97-AF65-F5344CB8AC3E}">
        <p14:creationId xmlns:p14="http://schemas.microsoft.com/office/powerpoint/2010/main" val="41841057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IGS: International GNSS Service</a:t>
            </a:r>
          </a:p>
          <a:p>
            <a:r>
              <a:rPr lang="de-DE" dirty="0"/>
              <a:t>IERS: International Earth</a:t>
            </a:r>
            <a:r>
              <a:rPr lang="de-DE" baseline="0" dirty="0"/>
              <a:t> Rotatoion and reference System Service</a:t>
            </a:r>
          </a:p>
          <a:p>
            <a:r>
              <a:rPr lang="de-DE" baseline="0" dirty="0"/>
              <a:t>ILRS: International Laser ranging Service</a:t>
            </a:r>
          </a:p>
          <a:p>
            <a:r>
              <a:rPr lang="de-DE" baseline="0" dirty="0"/>
              <a:t>IDS: International DORIS Service</a:t>
            </a:r>
          </a:p>
          <a:p>
            <a:r>
              <a:rPr lang="de-DE" baseline="0" dirty="0"/>
              <a:t>DORIS: Doppler Orbitography and Radiopositioning Intergated by Satellite</a:t>
            </a:r>
          </a:p>
          <a:p>
            <a:r>
              <a:rPr lang="de-DE" baseline="0" dirty="0"/>
              <a:t>IVS: International VLBI Service</a:t>
            </a:r>
          </a:p>
          <a:p>
            <a:r>
              <a:rPr lang="de-DE" baseline="0" dirty="0"/>
              <a:t>VLBI: Very Long Baseline Interferometry</a:t>
            </a:r>
          </a:p>
          <a:p>
            <a:r>
              <a:rPr lang="de-DE" baseline="0" dirty="0"/>
              <a:t>ITRS: International Terrestrial Reference System</a:t>
            </a:r>
          </a:p>
          <a:p>
            <a:r>
              <a:rPr lang="de-DE" baseline="0" dirty="0"/>
              <a:t>ITRF: International Terrestrial Reference Frame</a:t>
            </a:r>
          </a:p>
          <a:p>
            <a:r>
              <a:rPr lang="de-DE" dirty="0"/>
              <a:t>IHRS: International</a:t>
            </a:r>
            <a:r>
              <a:rPr lang="de-DE" baseline="0" dirty="0"/>
              <a:t> Height Reference System</a:t>
            </a:r>
            <a:endParaRPr lang="de-DE" dirty="0"/>
          </a:p>
          <a:p>
            <a:r>
              <a:rPr lang="de-DE" dirty="0"/>
              <a:t>IHRF:</a:t>
            </a:r>
            <a:r>
              <a:rPr lang="de-DE" baseline="0" dirty="0"/>
              <a:t> </a:t>
            </a:r>
            <a:r>
              <a:rPr lang="de-DE" dirty="0"/>
              <a:t>International</a:t>
            </a:r>
            <a:r>
              <a:rPr lang="de-DE" baseline="0" dirty="0"/>
              <a:t> Height Reference Frame</a:t>
            </a:r>
          </a:p>
          <a:p>
            <a:r>
              <a:rPr lang="de-DE" dirty="0"/>
              <a:t>SIstema de Referencia Geocéntrico para las AméricaS (SIRGAS)</a:t>
            </a:r>
          </a:p>
          <a:p>
            <a:endParaRPr lang="de-DE" dirty="0"/>
          </a:p>
          <a:p>
            <a:endParaRPr lang="de-DE" dirty="0"/>
          </a:p>
          <a:p>
            <a:r>
              <a:rPr lang="de-DE" dirty="0"/>
              <a:t>Geocentric Reference System for the Americas</a:t>
            </a:r>
          </a:p>
        </p:txBody>
      </p:sp>
      <p:sp>
        <p:nvSpPr>
          <p:cNvPr id="4" name="Foliennummernplatzhalter 3"/>
          <p:cNvSpPr>
            <a:spLocks noGrp="1"/>
          </p:cNvSpPr>
          <p:nvPr>
            <p:ph type="sldNum" sz="quarter" idx="10"/>
          </p:nvPr>
        </p:nvSpPr>
        <p:spPr/>
        <p:txBody>
          <a:bodyPr/>
          <a:lstStyle/>
          <a:p>
            <a:pPr>
              <a:defRPr/>
            </a:pPr>
            <a:fld id="{5C36D2C1-5832-4E80-82B2-0EF5332C76CC}" type="slidenum">
              <a:rPr lang="de-DE" smtClean="0"/>
              <a:pPr>
                <a:defRPr/>
              </a:pPr>
              <a:t>24</a:t>
            </a:fld>
            <a:endParaRPr lang="de-DE" dirty="0"/>
          </a:p>
        </p:txBody>
      </p:sp>
    </p:spTree>
    <p:extLst>
      <p:ext uri="{BB962C8B-B14F-4D97-AF65-F5344CB8AC3E}">
        <p14:creationId xmlns:p14="http://schemas.microsoft.com/office/powerpoint/2010/main" val="33951531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normAutofit/>
          </a:bodyPr>
          <a:lstStyle>
            <a:lvl1pPr>
              <a:defRPr sz="4400">
                <a:latin typeface="+mj-lt"/>
              </a:defRPr>
            </a:lvl1pPr>
          </a:lstStyle>
          <a:p>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r>
              <a:rPr lang="en-US"/>
              <a:t>01/26/2023</a:t>
            </a:r>
          </a:p>
        </p:txBody>
      </p:sp>
      <p:sp>
        <p:nvSpPr>
          <p:cNvPr id="5" name="Footer Placeholder 4"/>
          <p:cNvSpPr>
            <a:spLocks noGrp="1"/>
          </p:cNvSpPr>
          <p:nvPr>
            <p:ph type="ftr" sz="quarter" idx="11"/>
          </p:nvPr>
        </p:nvSpPr>
        <p:spPr/>
        <p:txBody>
          <a:bodyPr/>
          <a:lstStyle/>
          <a:p>
            <a:r>
              <a:rPr lang="fr-FR"/>
              <a:t>2023 WSLS Institute</a:t>
            </a:r>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241863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01/26/2023</a:t>
            </a:r>
          </a:p>
        </p:txBody>
      </p:sp>
      <p:sp>
        <p:nvSpPr>
          <p:cNvPr id="5" name="Footer Placeholder 4"/>
          <p:cNvSpPr>
            <a:spLocks noGrp="1"/>
          </p:cNvSpPr>
          <p:nvPr>
            <p:ph type="ftr" sz="quarter" idx="11"/>
          </p:nvPr>
        </p:nvSpPr>
        <p:spPr/>
        <p:txBody>
          <a:bodyPr/>
          <a:lstStyle/>
          <a:p>
            <a:r>
              <a:rPr lang="fr-FR"/>
              <a:t>2023 WSLS Institute</a:t>
            </a:r>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93548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01/26/2023</a:t>
            </a:r>
          </a:p>
        </p:txBody>
      </p:sp>
      <p:sp>
        <p:nvSpPr>
          <p:cNvPr id="5" name="Footer Placeholder 4"/>
          <p:cNvSpPr>
            <a:spLocks noGrp="1"/>
          </p:cNvSpPr>
          <p:nvPr>
            <p:ph type="ftr" sz="quarter" idx="11"/>
          </p:nvPr>
        </p:nvSpPr>
        <p:spPr/>
        <p:txBody>
          <a:bodyPr/>
          <a:lstStyle/>
          <a:p>
            <a:r>
              <a:rPr lang="fr-FR"/>
              <a:t>2023 WSLS Institute</a:t>
            </a:r>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1964534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4ADED4E-B04A-4590-40F3-32E45C382532}"/>
              </a:ext>
            </a:extLst>
          </p:cNvPr>
          <p:cNvSpPr>
            <a:spLocks noGrp="1"/>
          </p:cNvSpPr>
          <p:nvPr>
            <p:ph type="sldNum" sz="quarter" idx="12"/>
          </p:nvPr>
        </p:nvSpPr>
        <p:spPr>
          <a:xfrm>
            <a:off x="6858000" y="4869180"/>
            <a:ext cx="2057400" cy="273844"/>
          </a:xfrm>
          <a:prstGeom prst="rect">
            <a:avLst/>
          </a:prstGeom>
        </p:spPr>
        <p:txBody>
          <a:bodyPr/>
          <a:lstStyle>
            <a:lvl1pPr>
              <a:defRPr sz="1200">
                <a:solidFill>
                  <a:schemeClr val="bg1">
                    <a:lumMod val="50000"/>
                  </a:schemeClr>
                </a:solidFill>
              </a:defRPr>
            </a:lvl1pPr>
          </a:lstStyle>
          <a:p>
            <a:fld id="{FCA8DAF9-CFC1-344C-89B7-DCB2EBBDC673}" type="slidenum">
              <a:rPr lang="en-US" smtClean="0"/>
              <a:pPr/>
              <a:t>‹#›</a:t>
            </a:fld>
            <a:endParaRPr lang="en-US" dirty="0"/>
          </a:p>
        </p:txBody>
      </p:sp>
      <p:sp>
        <p:nvSpPr>
          <p:cNvPr id="6" name="Title 1">
            <a:extLst>
              <a:ext uri="{FF2B5EF4-FFF2-40B4-BE49-F238E27FC236}">
                <a16:creationId xmlns:a16="http://schemas.microsoft.com/office/drawing/2014/main" id="{AE33EB96-C9D2-15A9-D761-E251560ABDE2}"/>
              </a:ext>
            </a:extLst>
          </p:cNvPr>
          <p:cNvSpPr>
            <a:spLocks noGrp="1"/>
          </p:cNvSpPr>
          <p:nvPr>
            <p:ph type="title"/>
          </p:nvPr>
        </p:nvSpPr>
        <p:spPr>
          <a:xfrm>
            <a:off x="342900" y="342900"/>
            <a:ext cx="8435340" cy="685800"/>
          </a:xfrm>
        </p:spPr>
        <p:txBody>
          <a:bodyPr/>
          <a:lstStyle/>
          <a:p>
            <a:endParaRPr lang="en-US" b="1" dirty="0">
              <a:latin typeface="+mn-lt"/>
            </a:endParaRPr>
          </a:p>
        </p:txBody>
      </p:sp>
      <p:sp>
        <p:nvSpPr>
          <p:cNvPr id="7" name="Content Placeholder 4">
            <a:extLst>
              <a:ext uri="{FF2B5EF4-FFF2-40B4-BE49-F238E27FC236}">
                <a16:creationId xmlns:a16="http://schemas.microsoft.com/office/drawing/2014/main" id="{84F121D3-B0F5-EAB9-2BCA-643BA7FBC9DB}"/>
              </a:ext>
            </a:extLst>
          </p:cNvPr>
          <p:cNvSpPr>
            <a:spLocks noGrp="1"/>
          </p:cNvSpPr>
          <p:nvPr>
            <p:ph idx="1"/>
          </p:nvPr>
        </p:nvSpPr>
        <p:spPr>
          <a:xfrm>
            <a:off x="342900" y="1028700"/>
            <a:ext cx="8435340" cy="3634740"/>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200837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73101" y="426244"/>
            <a:ext cx="7807325" cy="858441"/>
          </a:xfrm>
        </p:spPr>
        <p:txBody>
          <a:bodyPr/>
          <a:lstStyle/>
          <a:p>
            <a:r>
              <a:rPr lang="en-US"/>
              <a:t>Click to edit Master title style</a:t>
            </a:r>
          </a:p>
        </p:txBody>
      </p:sp>
      <p:sp>
        <p:nvSpPr>
          <p:cNvPr id="3" name="Content Placeholder 2"/>
          <p:cNvSpPr>
            <a:spLocks noGrp="1"/>
          </p:cNvSpPr>
          <p:nvPr>
            <p:ph sz="half" idx="1"/>
          </p:nvPr>
        </p:nvSpPr>
        <p:spPr>
          <a:xfrm>
            <a:off x="673101" y="1429942"/>
            <a:ext cx="3827463" cy="32396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52963" y="1429941"/>
            <a:ext cx="3827462" cy="15621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52963" y="3106342"/>
            <a:ext cx="3827462" cy="15632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30641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01/26/2023</a:t>
            </a:r>
          </a:p>
        </p:txBody>
      </p:sp>
      <p:sp>
        <p:nvSpPr>
          <p:cNvPr id="5" name="Footer Placeholder 4"/>
          <p:cNvSpPr>
            <a:spLocks noGrp="1"/>
          </p:cNvSpPr>
          <p:nvPr>
            <p:ph type="ftr" sz="quarter" idx="11"/>
          </p:nvPr>
        </p:nvSpPr>
        <p:spPr/>
        <p:txBody>
          <a:bodyPr/>
          <a:lstStyle/>
          <a:p>
            <a:r>
              <a:rPr lang="fr-FR"/>
              <a:t>2023 WSLS Institute</a:t>
            </a:r>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048991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en-US"/>
              <a:t>01/26/2023</a:t>
            </a:r>
          </a:p>
        </p:txBody>
      </p:sp>
      <p:sp>
        <p:nvSpPr>
          <p:cNvPr id="5" name="Footer Placeholder 4"/>
          <p:cNvSpPr>
            <a:spLocks noGrp="1"/>
          </p:cNvSpPr>
          <p:nvPr>
            <p:ph type="ftr" sz="quarter" idx="11"/>
          </p:nvPr>
        </p:nvSpPr>
        <p:spPr/>
        <p:txBody>
          <a:bodyPr/>
          <a:lstStyle/>
          <a:p>
            <a:r>
              <a:rPr lang="fr-FR"/>
              <a:t>2023 WSLS Institute</a:t>
            </a:r>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12136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01/26/2023</a:t>
            </a:r>
          </a:p>
        </p:txBody>
      </p:sp>
      <p:sp>
        <p:nvSpPr>
          <p:cNvPr id="6" name="Footer Placeholder 5"/>
          <p:cNvSpPr>
            <a:spLocks noGrp="1"/>
          </p:cNvSpPr>
          <p:nvPr>
            <p:ph type="ftr" sz="quarter" idx="11"/>
          </p:nvPr>
        </p:nvSpPr>
        <p:spPr/>
        <p:txBody>
          <a:bodyPr/>
          <a:lstStyle/>
          <a:p>
            <a:r>
              <a:rPr lang="fr-FR"/>
              <a:t>2023 WSLS Institute</a:t>
            </a:r>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68882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01/26/2023</a:t>
            </a:r>
          </a:p>
        </p:txBody>
      </p:sp>
      <p:sp>
        <p:nvSpPr>
          <p:cNvPr id="8" name="Footer Placeholder 7"/>
          <p:cNvSpPr>
            <a:spLocks noGrp="1"/>
          </p:cNvSpPr>
          <p:nvPr>
            <p:ph type="ftr" sz="quarter" idx="11"/>
          </p:nvPr>
        </p:nvSpPr>
        <p:spPr/>
        <p:txBody>
          <a:bodyPr/>
          <a:lstStyle/>
          <a:p>
            <a:r>
              <a:rPr lang="fr-FR"/>
              <a:t>2023 WSLS Institute</a:t>
            </a:r>
            <a:endParaRPr lang="en-US"/>
          </a:p>
        </p:txBody>
      </p:sp>
      <p:sp>
        <p:nvSpPr>
          <p:cNvPr id="9" name="Slide Number Placeholder 8"/>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728824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01/26/2023</a:t>
            </a:r>
          </a:p>
        </p:txBody>
      </p:sp>
      <p:sp>
        <p:nvSpPr>
          <p:cNvPr id="4" name="Footer Placeholder 3"/>
          <p:cNvSpPr>
            <a:spLocks noGrp="1"/>
          </p:cNvSpPr>
          <p:nvPr>
            <p:ph type="ftr" sz="quarter" idx="11"/>
          </p:nvPr>
        </p:nvSpPr>
        <p:spPr/>
        <p:txBody>
          <a:bodyPr/>
          <a:lstStyle/>
          <a:p>
            <a:r>
              <a:rPr lang="fr-FR"/>
              <a:t>2023 WSLS Institute</a:t>
            </a:r>
            <a:endParaRPr lang="en-US"/>
          </a:p>
        </p:txBody>
      </p:sp>
      <p:sp>
        <p:nvSpPr>
          <p:cNvPr id="5" name="Slide Number Placeholder 4"/>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937801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01/26/2023</a:t>
            </a:r>
          </a:p>
        </p:txBody>
      </p:sp>
      <p:sp>
        <p:nvSpPr>
          <p:cNvPr id="3" name="Footer Placeholder 2"/>
          <p:cNvSpPr>
            <a:spLocks noGrp="1"/>
          </p:cNvSpPr>
          <p:nvPr>
            <p:ph type="ftr" sz="quarter" idx="11"/>
          </p:nvPr>
        </p:nvSpPr>
        <p:spPr/>
        <p:txBody>
          <a:bodyPr/>
          <a:lstStyle/>
          <a:p>
            <a:r>
              <a:rPr lang="fr-FR"/>
              <a:t>2023 WSLS Institute</a:t>
            </a:r>
            <a:endParaRPr lang="en-US"/>
          </a:p>
        </p:txBody>
      </p:sp>
      <p:sp>
        <p:nvSpPr>
          <p:cNvPr id="4" name="Slide Number Placeholder 3"/>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933096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r>
              <a:rPr lang="en-US"/>
              <a:t>01/26/2023</a:t>
            </a:r>
          </a:p>
        </p:txBody>
      </p:sp>
      <p:sp>
        <p:nvSpPr>
          <p:cNvPr id="6" name="Footer Placeholder 5"/>
          <p:cNvSpPr>
            <a:spLocks noGrp="1"/>
          </p:cNvSpPr>
          <p:nvPr>
            <p:ph type="ftr" sz="quarter" idx="11"/>
          </p:nvPr>
        </p:nvSpPr>
        <p:spPr/>
        <p:txBody>
          <a:bodyPr/>
          <a:lstStyle/>
          <a:p>
            <a:r>
              <a:rPr lang="fr-FR"/>
              <a:t>2023 WSLS Institute</a:t>
            </a:r>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698560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r>
              <a:rPr lang="en-US"/>
              <a:t>01/26/2023</a:t>
            </a:r>
          </a:p>
        </p:txBody>
      </p:sp>
      <p:sp>
        <p:nvSpPr>
          <p:cNvPr id="6" name="Footer Placeholder 5"/>
          <p:cNvSpPr>
            <a:spLocks noGrp="1"/>
          </p:cNvSpPr>
          <p:nvPr>
            <p:ph type="ftr" sz="quarter" idx="11"/>
          </p:nvPr>
        </p:nvSpPr>
        <p:spPr/>
        <p:txBody>
          <a:bodyPr/>
          <a:lstStyle/>
          <a:p>
            <a:r>
              <a:rPr lang="fr-FR"/>
              <a:t>2023 WSLS Institute</a:t>
            </a:r>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29270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r>
              <a:rPr lang="en-US"/>
              <a:t>01/26/2023</a:t>
            </a:r>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r>
              <a:rPr lang="fr-FR"/>
              <a:t>2023 WSLS Institute</a:t>
            </a:r>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3D538F9-49A3-B84F-B36B-A7030CDE5D5B}" type="slidenum">
              <a:rPr lang="en-US" smtClean="0"/>
              <a:t>‹#›</a:t>
            </a:fld>
            <a:endParaRPr lang="en-US" dirty="0"/>
          </a:p>
        </p:txBody>
      </p:sp>
    </p:spTree>
    <p:extLst>
      <p:ext uri="{BB962C8B-B14F-4D97-AF65-F5344CB8AC3E}">
        <p14:creationId xmlns:p14="http://schemas.microsoft.com/office/powerpoint/2010/main" val="1763965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Lst>
  <p:hf hdr="0"/>
  <p:txStyles>
    <p:titleStyle>
      <a:lvl1pPr algn="ctr" defTabSz="457200" rtl="0" eaLnBrk="1" latinLnBrk="0" hangingPunct="1">
        <a:spcBef>
          <a:spcPct val="0"/>
        </a:spcBef>
        <a:buNone/>
        <a:defRPr sz="3600" b="1" kern="1200">
          <a:solidFill>
            <a:schemeClr val="tx1"/>
          </a:solidFill>
          <a:latin typeface="+mn-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4.xml"/><Relationship Id="rId5" Type="http://schemas.openxmlformats.org/officeDocument/2006/relationships/image" Target="../media/image119.png"/><Relationship Id="rId4" Type="http://schemas.openxmlformats.org/officeDocument/2006/relationships/image" Target="../media/image118.png"/></Relationships>
</file>

<file path=ppt/slides/_rels/slide10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22.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hyperlink" Target="mailto:jacob.heck@noaa.gov" TargetMode="External"/><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hyperlink" Target="https://geodesy.noaa.gov/"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3.xml"/><Relationship Id="rId6" Type="http://schemas.openxmlformats.org/officeDocument/2006/relationships/image" Target="../media/image13.jpeg"/><Relationship Id="rId5" Type="http://schemas.openxmlformats.org/officeDocument/2006/relationships/image" Target="../media/image18.jpeg"/><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3.jpeg"/><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6.xml"/><Relationship Id="rId5" Type="http://schemas.openxmlformats.org/officeDocument/2006/relationships/image" Target="../media/image34.jp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37.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47.svg"/></Relationships>
</file>

<file path=ppt/slides/_rels/slide51.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55.svg"/></Relationships>
</file>

<file path=ppt/slides/_rels/slide55.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65.svg"/></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67.svg"/></Relationships>
</file>

<file path=ppt/slides/_rels/slide6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69.svg"/></Relationships>
</file>

<file path=ppt/slides/_rels/slide6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71.svg"/></Relationships>
</file>

<file path=ppt/slides/_rels/slide66.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6.xml"/><Relationship Id="rId4" Type="http://schemas.openxmlformats.org/officeDocument/2006/relationships/image" Target="../media/image72.png"/></Relationships>
</file>

<file path=ppt/slides/_rels/slide6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72.png"/><Relationship Id="rId4" Type="http://schemas.openxmlformats.org/officeDocument/2006/relationships/image" Target="../media/image71.svg"/></Relationships>
</file>

<file path=ppt/slides/_rels/slide69.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76.jpe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75.jpeg"/><Relationship Id="rId5" Type="http://schemas.openxmlformats.org/officeDocument/2006/relationships/image" Target="../media/image23.jpeg"/><Relationship Id="rId4" Type="http://schemas.openxmlformats.org/officeDocument/2006/relationships/image" Target="../media/image7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87.png"/></Relationships>
</file>

<file path=ppt/slides/_rels/slide8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5.xml"/><Relationship Id="rId4" Type="http://schemas.openxmlformats.org/officeDocument/2006/relationships/image" Target="../media/image90.png"/></Relationships>
</file>

<file path=ppt/slides/_rels/slide83.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9.jpeg"/><Relationship Id="rId7" Type="http://schemas.openxmlformats.org/officeDocument/2006/relationships/image" Target="../media/image92.JP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91.jpeg"/><Relationship Id="rId5" Type="http://schemas.openxmlformats.org/officeDocument/2006/relationships/image" Target="../media/image11.jpeg"/><Relationship Id="rId4" Type="http://schemas.openxmlformats.org/officeDocument/2006/relationships/image" Target="../media/image10.jpe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370.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jpeg"/><Relationship Id="rId7" Type="http://schemas.openxmlformats.org/officeDocument/2006/relationships/image" Target="../media/image101.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jpeg"/><Relationship Id="rId9" Type="http://schemas.openxmlformats.org/officeDocument/2006/relationships/image" Target="../media/image103.png"/></Relationships>
</file>

<file path=ppt/slides/_rels/slide9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08.gif"/><Relationship Id="rId2" Type="http://schemas.openxmlformats.org/officeDocument/2006/relationships/image" Target="../media/image107.png"/><Relationship Id="rId1" Type="http://schemas.openxmlformats.org/officeDocument/2006/relationships/slideLayout" Target="../slideLayouts/slideLayout2.xml"/><Relationship Id="rId4" Type="http://schemas.openxmlformats.org/officeDocument/2006/relationships/image" Target="../media/image109.jpg"/></Relationships>
</file>

<file path=ppt/slides/_rels/slide9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g"/><Relationship Id="rId1" Type="http://schemas.openxmlformats.org/officeDocument/2006/relationships/slideLayout" Target="../slideLayouts/slideLayout8.xml"/></Relationships>
</file>

<file path=ppt/slides/_rels/slide99.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23DCB8E-0EF3-45E1-8291-153308F846C5}"/>
              </a:ext>
            </a:extLst>
          </p:cNvPr>
          <p:cNvSpPr>
            <a:spLocks noGrp="1"/>
          </p:cNvSpPr>
          <p:nvPr>
            <p:ph type="ctrTitle"/>
          </p:nvPr>
        </p:nvSpPr>
        <p:spPr/>
        <p:txBody>
          <a:bodyPr>
            <a:normAutofit fontScale="90000"/>
          </a:bodyPr>
          <a:lstStyle/>
          <a:p>
            <a:r>
              <a:rPr lang="en-US" dirty="0"/>
              <a:t>Datums: The Foundation of Geospatial Data</a:t>
            </a:r>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7" name="Subtitle 6">
            <a:extLst>
              <a:ext uri="{FF2B5EF4-FFF2-40B4-BE49-F238E27FC236}">
                <a16:creationId xmlns:a16="http://schemas.microsoft.com/office/drawing/2014/main" id="{7F679344-B299-4232-90D5-6B20C2CF8B3A}"/>
              </a:ext>
            </a:extLst>
          </p:cNvPr>
          <p:cNvSpPr>
            <a:spLocks noGrp="1"/>
          </p:cNvSpPr>
          <p:nvPr>
            <p:ph type="subTitle" idx="1"/>
          </p:nvPr>
        </p:nvSpPr>
        <p:spPr/>
        <p:txBody>
          <a:bodyPr>
            <a:normAutofit fontScale="85000" lnSpcReduction="20000"/>
          </a:bodyPr>
          <a:lstStyle/>
          <a:p>
            <a:r>
              <a:rPr lang="en-US" dirty="0">
                <a:solidFill>
                  <a:schemeClr val="tx1"/>
                </a:solidFill>
                <a:latin typeface="Times New Roman" panose="02020603050405020304" pitchFamily="18" charset="0"/>
                <a:cs typeface="Times New Roman" panose="02020603050405020304" pitchFamily="18" charset="0"/>
              </a:rPr>
              <a:t>Jacob Heck, Ph.D., P.S.</a:t>
            </a:r>
          </a:p>
          <a:p>
            <a:r>
              <a:rPr lang="en-US" dirty="0">
                <a:solidFill>
                  <a:schemeClr val="tx1"/>
                </a:solidFill>
                <a:latin typeface="Times New Roman" panose="02020603050405020304" pitchFamily="18" charset="0"/>
                <a:cs typeface="Times New Roman" panose="02020603050405020304" pitchFamily="18" charset="0"/>
              </a:rPr>
              <a:t>NGS Great Lakes Regional Advisor</a:t>
            </a:r>
          </a:p>
          <a:p>
            <a:r>
              <a:rPr lang="en-US" dirty="0">
                <a:solidFill>
                  <a:schemeClr val="tx1"/>
                </a:solidFill>
                <a:latin typeface="Times New Roman" panose="02020603050405020304" pitchFamily="18" charset="0"/>
                <a:cs typeface="Times New Roman" panose="02020603050405020304" pitchFamily="18" charset="0"/>
              </a:rPr>
              <a:t>2023 WSLS Institute</a:t>
            </a:r>
          </a:p>
        </p:txBody>
      </p:sp>
      <p:sp>
        <p:nvSpPr>
          <p:cNvPr id="2" name="Date Placeholder 1">
            <a:extLst>
              <a:ext uri="{FF2B5EF4-FFF2-40B4-BE49-F238E27FC236}">
                <a16:creationId xmlns:a16="http://schemas.microsoft.com/office/drawing/2014/main" id="{6B63A9D2-DB5B-4109-B7E1-09CE65020EFC}"/>
              </a:ext>
            </a:extLst>
          </p:cNvPr>
          <p:cNvSpPr>
            <a:spLocks noGrp="1"/>
          </p:cNvSpPr>
          <p:nvPr>
            <p:ph type="dt" sz="half" idx="10"/>
          </p:nvPr>
        </p:nvSpPr>
        <p:spPr/>
        <p:txBody>
          <a:bodyPr/>
          <a:lstStyle/>
          <a:p>
            <a:r>
              <a:rPr lang="en-US"/>
              <a:t>01/26/2023</a:t>
            </a:r>
          </a:p>
        </p:txBody>
      </p:sp>
      <p:sp>
        <p:nvSpPr>
          <p:cNvPr id="3" name="Footer Placeholder 2">
            <a:extLst>
              <a:ext uri="{FF2B5EF4-FFF2-40B4-BE49-F238E27FC236}">
                <a16:creationId xmlns:a16="http://schemas.microsoft.com/office/drawing/2014/main" id="{32439B13-8281-4CDA-A62E-E4C815801110}"/>
              </a:ext>
            </a:extLst>
          </p:cNvPr>
          <p:cNvSpPr>
            <a:spLocks noGrp="1"/>
          </p:cNvSpPr>
          <p:nvPr>
            <p:ph type="ftr" sz="quarter" idx="11"/>
          </p:nvPr>
        </p:nvSpPr>
        <p:spPr/>
        <p:txBody>
          <a:bodyPr/>
          <a:lstStyle/>
          <a:p>
            <a:r>
              <a:rPr lang="fr-FR"/>
              <a:t>2023 WSLS Institute</a:t>
            </a:r>
            <a:endParaRPr lang="en-US"/>
          </a:p>
        </p:txBody>
      </p:sp>
      <p:sp>
        <p:nvSpPr>
          <p:cNvPr id="4" name="Slide Number Placeholder 3">
            <a:extLst>
              <a:ext uri="{FF2B5EF4-FFF2-40B4-BE49-F238E27FC236}">
                <a16:creationId xmlns:a16="http://schemas.microsoft.com/office/drawing/2014/main" id="{B148FF61-FEE8-4B11-8765-22DFCFFB5810}"/>
              </a:ext>
            </a:extLst>
          </p:cNvPr>
          <p:cNvSpPr>
            <a:spLocks noGrp="1"/>
          </p:cNvSpPr>
          <p:nvPr>
            <p:ph type="sldNum" sz="quarter" idx="12"/>
          </p:nvPr>
        </p:nvSpPr>
        <p:spPr/>
        <p:txBody>
          <a:bodyPr/>
          <a:lstStyle/>
          <a:p>
            <a:fld id="{D3D538F9-49A3-B84F-B36B-A7030CDE5D5B}" type="slidenum">
              <a:rPr lang="en-US" smtClean="0"/>
              <a:t>1</a:t>
            </a:fld>
            <a:endParaRPr lang="en-US"/>
          </a:p>
        </p:txBody>
      </p:sp>
    </p:spTree>
    <p:extLst>
      <p:ext uri="{BB962C8B-B14F-4D97-AF65-F5344CB8AC3E}">
        <p14:creationId xmlns:p14="http://schemas.microsoft.com/office/powerpoint/2010/main" val="3413184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Geodetic Control Primer</a:t>
            </a:r>
          </a:p>
        </p:txBody>
      </p:sp>
      <p:sp>
        <p:nvSpPr>
          <p:cNvPr id="44" name="Oval 43" descr="Perpendicular black lines representing coordinate axes, with dashed lines going towards a dot with numbers next to it representing coordinates."/>
          <p:cNvSpPr>
            <a:spLocks noChangeAspect="1"/>
          </p:cNvSpPr>
          <p:nvPr/>
        </p:nvSpPr>
        <p:spPr>
          <a:xfrm>
            <a:off x="3099816" y="2731008"/>
            <a:ext cx="126610" cy="12661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Times New Roman" panose="02020603050405020304" pitchFamily="18" charset="0"/>
            </a:endParaRPr>
          </a:p>
        </p:txBody>
      </p:sp>
      <p:sp>
        <p:nvSpPr>
          <p:cNvPr id="45" name="TextBox 44" descr="Perpendicular black lines representing coordinate axes, with dashed lines going towards a dot with numbers next to it representing coordinates."/>
          <p:cNvSpPr txBox="1">
            <a:spLocks noChangeAspect="1"/>
          </p:cNvSpPr>
          <p:nvPr/>
        </p:nvSpPr>
        <p:spPr>
          <a:xfrm>
            <a:off x="3183595" y="2538613"/>
            <a:ext cx="309700" cy="300082"/>
          </a:xfrm>
          <a:prstGeom prst="rect">
            <a:avLst/>
          </a:prstGeom>
          <a:noFill/>
        </p:spPr>
        <p:txBody>
          <a:bodyPr wrap="none" rtlCol="0">
            <a:spAutoFit/>
          </a:bodyPr>
          <a:lstStyle/>
          <a:p>
            <a:r>
              <a:rPr lang="en-US" sz="1350" dirty="0">
                <a:latin typeface="Times New Roman" panose="02020603050405020304" pitchFamily="18" charset="0"/>
              </a:rPr>
              <a:t>A</a:t>
            </a:r>
          </a:p>
        </p:txBody>
      </p:sp>
      <p:sp>
        <p:nvSpPr>
          <p:cNvPr id="47" name="TextBox 46"/>
          <p:cNvSpPr txBox="1">
            <a:spLocks noChangeAspect="1"/>
          </p:cNvSpPr>
          <p:nvPr/>
        </p:nvSpPr>
        <p:spPr>
          <a:xfrm>
            <a:off x="2006263" y="1105582"/>
            <a:ext cx="2734018" cy="323165"/>
          </a:xfrm>
          <a:prstGeom prst="rect">
            <a:avLst/>
          </a:prstGeom>
          <a:noFill/>
        </p:spPr>
        <p:txBody>
          <a:bodyPr wrap="none" rtlCol="0">
            <a:spAutoFit/>
          </a:bodyPr>
          <a:lstStyle/>
          <a:p>
            <a:r>
              <a:rPr lang="en-US" sz="1500" b="1" dirty="0">
                <a:latin typeface="Times New Roman" panose="02020603050405020304" pitchFamily="18" charset="0"/>
              </a:rPr>
              <a:t>Find the coordinates of point A</a:t>
            </a:r>
          </a:p>
        </p:txBody>
      </p:sp>
      <p:sp>
        <p:nvSpPr>
          <p:cNvPr id="48" name="TextBox 47"/>
          <p:cNvSpPr txBox="1"/>
          <p:nvPr/>
        </p:nvSpPr>
        <p:spPr>
          <a:xfrm>
            <a:off x="5396696" y="1189299"/>
            <a:ext cx="2456726" cy="2169825"/>
          </a:xfrm>
          <a:prstGeom prst="rect">
            <a:avLst/>
          </a:prstGeom>
          <a:noFill/>
        </p:spPr>
        <p:txBody>
          <a:bodyPr wrap="square" rtlCol="0">
            <a:spAutoFit/>
          </a:bodyPr>
          <a:lstStyle/>
          <a:p>
            <a:r>
              <a:rPr lang="en-US" sz="1350" dirty="0">
                <a:latin typeface="Times New Roman" panose="02020603050405020304" pitchFamily="18" charset="0"/>
              </a:rPr>
              <a:t>Wouldn’t it be fantastic if someone just provided you with a coordinate system?</a:t>
            </a:r>
          </a:p>
          <a:p>
            <a:endParaRPr lang="en-US" sz="1350" dirty="0">
              <a:latin typeface="Times New Roman" panose="02020603050405020304" pitchFamily="18" charset="0"/>
            </a:endParaRPr>
          </a:p>
          <a:p>
            <a:r>
              <a:rPr lang="en-US" sz="1350" dirty="0">
                <a:latin typeface="Times New Roman" panose="02020603050405020304" pitchFamily="18" charset="0"/>
              </a:rPr>
              <a:t>Unfortunately, the Earth doesn’t come with lines of latitude and longitude just drawn all over it…</a:t>
            </a:r>
          </a:p>
          <a:p>
            <a:endParaRPr lang="en-US" sz="1350" dirty="0">
              <a:latin typeface="Times New Roman" panose="02020603050405020304" pitchFamily="18" charset="0"/>
            </a:endParaRPr>
          </a:p>
          <a:p>
            <a:r>
              <a:rPr lang="en-US" sz="1350" dirty="0">
                <a:latin typeface="Times New Roman" panose="02020603050405020304" pitchFamily="18" charset="0"/>
              </a:rPr>
              <a:t>“The Earth is not a globe”</a:t>
            </a:r>
          </a:p>
        </p:txBody>
      </p:sp>
      <p:sp>
        <p:nvSpPr>
          <p:cNvPr id="17" name="TextBox 16" descr="Perpendicular black lines representing coordinate axes, with dashed lines going towards a dot with numbers next to it representing coordinates."/>
          <p:cNvSpPr txBox="1"/>
          <p:nvPr/>
        </p:nvSpPr>
        <p:spPr>
          <a:xfrm>
            <a:off x="1775816" y="3600889"/>
            <a:ext cx="271228" cy="300082"/>
          </a:xfrm>
          <a:prstGeom prst="rect">
            <a:avLst/>
          </a:prstGeom>
          <a:noFill/>
        </p:spPr>
        <p:txBody>
          <a:bodyPr wrap="none" rtlCol="0">
            <a:spAutoFit/>
          </a:bodyPr>
          <a:lstStyle/>
          <a:p>
            <a:r>
              <a:rPr lang="en-US" sz="1350" dirty="0">
                <a:latin typeface="Times New Roman" panose="02020603050405020304" pitchFamily="18" charset="0"/>
              </a:rPr>
              <a:t>1</a:t>
            </a:r>
          </a:p>
        </p:txBody>
      </p:sp>
      <p:sp>
        <p:nvSpPr>
          <p:cNvPr id="18" name="TextBox 17" descr="Perpendicular black lines representing coordinate axes, with dashed lines going towards a dot with numbers next to it representing coordinates."/>
          <p:cNvSpPr txBox="1"/>
          <p:nvPr/>
        </p:nvSpPr>
        <p:spPr>
          <a:xfrm>
            <a:off x="1801063" y="3010510"/>
            <a:ext cx="275510" cy="300082"/>
          </a:xfrm>
          <a:prstGeom prst="rect">
            <a:avLst/>
          </a:prstGeom>
          <a:noFill/>
        </p:spPr>
        <p:txBody>
          <a:bodyPr wrap="square" rtlCol="0">
            <a:spAutoFit/>
          </a:bodyPr>
          <a:lstStyle/>
          <a:p>
            <a:r>
              <a:rPr lang="en-US" sz="1350" dirty="0">
                <a:latin typeface="Times New Roman" panose="02020603050405020304" pitchFamily="18" charset="0"/>
              </a:rPr>
              <a:t>2</a:t>
            </a:r>
          </a:p>
        </p:txBody>
      </p:sp>
      <p:sp>
        <p:nvSpPr>
          <p:cNvPr id="19" name="TextBox 18" descr="Perpendicular black lines representing coordinate axes, with dashed lines going towards a dot with numbers next to it representing coordinates."/>
          <p:cNvSpPr txBox="1"/>
          <p:nvPr/>
        </p:nvSpPr>
        <p:spPr>
          <a:xfrm>
            <a:off x="1793416" y="2407688"/>
            <a:ext cx="271228" cy="300082"/>
          </a:xfrm>
          <a:prstGeom prst="rect">
            <a:avLst/>
          </a:prstGeom>
          <a:noFill/>
        </p:spPr>
        <p:txBody>
          <a:bodyPr wrap="none" rtlCol="0">
            <a:spAutoFit/>
          </a:bodyPr>
          <a:lstStyle/>
          <a:p>
            <a:r>
              <a:rPr lang="en-US" sz="1350" dirty="0">
                <a:latin typeface="Times New Roman" panose="02020603050405020304" pitchFamily="18" charset="0"/>
              </a:rPr>
              <a:t>3</a:t>
            </a:r>
          </a:p>
        </p:txBody>
      </p:sp>
      <p:sp>
        <p:nvSpPr>
          <p:cNvPr id="20" name="TextBox 19" descr="Perpendicular black lines representing coordinate axes, with dashed lines going towards a dot with numbers next to it representing coordinates."/>
          <p:cNvSpPr txBox="1"/>
          <p:nvPr/>
        </p:nvSpPr>
        <p:spPr>
          <a:xfrm>
            <a:off x="1800229" y="1788253"/>
            <a:ext cx="271228" cy="300082"/>
          </a:xfrm>
          <a:prstGeom prst="rect">
            <a:avLst/>
          </a:prstGeom>
          <a:noFill/>
        </p:spPr>
        <p:txBody>
          <a:bodyPr wrap="none" rtlCol="0">
            <a:spAutoFit/>
          </a:bodyPr>
          <a:lstStyle/>
          <a:p>
            <a:r>
              <a:rPr lang="en-US" sz="1350" dirty="0">
                <a:latin typeface="Times New Roman" panose="02020603050405020304" pitchFamily="18" charset="0"/>
              </a:rPr>
              <a:t>4</a:t>
            </a:r>
          </a:p>
        </p:txBody>
      </p:sp>
      <p:grpSp>
        <p:nvGrpSpPr>
          <p:cNvPr id="21" name="Group 20" descr="Perpendicular black lines representing coordinate axes, with dashed lines going towards a dot with numbers next to it representing coordinates."/>
          <p:cNvGrpSpPr/>
          <p:nvPr/>
        </p:nvGrpSpPr>
        <p:grpSpPr>
          <a:xfrm rot="5400000">
            <a:off x="3474928" y="2863639"/>
            <a:ext cx="156008" cy="2921816"/>
            <a:chOff x="1025754" y="1547446"/>
            <a:chExt cx="239611" cy="4487594"/>
          </a:xfrm>
        </p:grpSpPr>
        <p:cxnSp>
          <p:nvCxnSpPr>
            <p:cNvPr id="22" name="Straight Arrow Connector 21"/>
            <p:cNvCxnSpPr/>
            <p:nvPr/>
          </p:nvCxnSpPr>
          <p:spPr>
            <a:xfrm>
              <a:off x="1123406" y="1547446"/>
              <a:ext cx="15713" cy="4487594"/>
            </a:xfrm>
            <a:prstGeom prst="straightConnector1">
              <a:avLst/>
            </a:prstGeom>
            <a:ln w="381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040645" y="5120640"/>
              <a:ext cx="21101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054349" y="4183966"/>
              <a:ext cx="21101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025754" y="2319998"/>
              <a:ext cx="21101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040645" y="3247293"/>
              <a:ext cx="21101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7" name="TextBox 26" descr="Perpendicular black lines representing coordinate axes, with dashed lines going towards a dot with numbers next to it representing coordinates."/>
          <p:cNvSpPr txBox="1"/>
          <p:nvPr/>
        </p:nvSpPr>
        <p:spPr>
          <a:xfrm>
            <a:off x="2557246" y="4363993"/>
            <a:ext cx="271228" cy="300082"/>
          </a:xfrm>
          <a:prstGeom prst="rect">
            <a:avLst/>
          </a:prstGeom>
          <a:noFill/>
        </p:spPr>
        <p:txBody>
          <a:bodyPr wrap="none" rtlCol="0">
            <a:spAutoFit/>
          </a:bodyPr>
          <a:lstStyle/>
          <a:p>
            <a:r>
              <a:rPr lang="en-US" sz="1350" dirty="0">
                <a:latin typeface="Times New Roman" panose="02020603050405020304" pitchFamily="18" charset="0"/>
              </a:rPr>
              <a:t>1</a:t>
            </a:r>
          </a:p>
        </p:txBody>
      </p:sp>
      <p:sp>
        <p:nvSpPr>
          <p:cNvPr id="28" name="TextBox 27" descr="Perpendicular black lines representing coordinate axes, with dashed lines going towards a dot with numbers next to it representing coordinates."/>
          <p:cNvSpPr txBox="1"/>
          <p:nvPr/>
        </p:nvSpPr>
        <p:spPr>
          <a:xfrm>
            <a:off x="3182278" y="4362565"/>
            <a:ext cx="271228" cy="300082"/>
          </a:xfrm>
          <a:prstGeom prst="rect">
            <a:avLst/>
          </a:prstGeom>
          <a:noFill/>
        </p:spPr>
        <p:txBody>
          <a:bodyPr wrap="none" rtlCol="0">
            <a:spAutoFit/>
          </a:bodyPr>
          <a:lstStyle/>
          <a:p>
            <a:r>
              <a:rPr lang="en-US" sz="1350" dirty="0">
                <a:latin typeface="Times New Roman" panose="02020603050405020304" pitchFamily="18" charset="0"/>
              </a:rPr>
              <a:t>2</a:t>
            </a:r>
          </a:p>
        </p:txBody>
      </p:sp>
      <p:sp>
        <p:nvSpPr>
          <p:cNvPr id="29" name="TextBox 28" descr="Perpendicular black lines representing coordinate axes, with dashed lines going towards a dot with numbers next to it representing coordinates."/>
          <p:cNvSpPr txBox="1"/>
          <p:nvPr/>
        </p:nvSpPr>
        <p:spPr>
          <a:xfrm>
            <a:off x="3794432" y="4362565"/>
            <a:ext cx="271228" cy="300082"/>
          </a:xfrm>
          <a:prstGeom prst="rect">
            <a:avLst/>
          </a:prstGeom>
          <a:noFill/>
        </p:spPr>
        <p:txBody>
          <a:bodyPr wrap="none" rtlCol="0">
            <a:spAutoFit/>
          </a:bodyPr>
          <a:lstStyle/>
          <a:p>
            <a:r>
              <a:rPr lang="en-US" sz="1350" dirty="0">
                <a:latin typeface="Times New Roman" panose="02020603050405020304" pitchFamily="18" charset="0"/>
              </a:rPr>
              <a:t>3</a:t>
            </a:r>
          </a:p>
        </p:txBody>
      </p:sp>
      <p:sp>
        <p:nvSpPr>
          <p:cNvPr id="30" name="TextBox 29" descr="Perpendicular black lines representing coordinate axes, with dashed lines going towards a dot with numbers next to it representing coordinates."/>
          <p:cNvSpPr txBox="1"/>
          <p:nvPr/>
        </p:nvSpPr>
        <p:spPr>
          <a:xfrm>
            <a:off x="4397708" y="4362565"/>
            <a:ext cx="271228" cy="300082"/>
          </a:xfrm>
          <a:prstGeom prst="rect">
            <a:avLst/>
          </a:prstGeom>
          <a:noFill/>
        </p:spPr>
        <p:txBody>
          <a:bodyPr wrap="none" rtlCol="0">
            <a:spAutoFit/>
          </a:bodyPr>
          <a:lstStyle/>
          <a:p>
            <a:r>
              <a:rPr lang="en-US" sz="1350" dirty="0">
                <a:latin typeface="Times New Roman" panose="02020603050405020304" pitchFamily="18" charset="0"/>
              </a:rPr>
              <a:t>4</a:t>
            </a:r>
          </a:p>
        </p:txBody>
      </p:sp>
      <p:grpSp>
        <p:nvGrpSpPr>
          <p:cNvPr id="31" name="Group 30" descr="Perpendicular black lines representing coordinate axes, with dashed lines going towards a dot with numbers next to it representing coordinates."/>
          <p:cNvGrpSpPr/>
          <p:nvPr/>
        </p:nvGrpSpPr>
        <p:grpSpPr>
          <a:xfrm>
            <a:off x="2016798" y="1412609"/>
            <a:ext cx="156008" cy="2921816"/>
            <a:chOff x="1025754" y="1547446"/>
            <a:chExt cx="239611" cy="4487594"/>
          </a:xfrm>
        </p:grpSpPr>
        <p:cxnSp>
          <p:nvCxnSpPr>
            <p:cNvPr id="32" name="Straight Arrow Connector 31"/>
            <p:cNvCxnSpPr/>
            <p:nvPr/>
          </p:nvCxnSpPr>
          <p:spPr>
            <a:xfrm>
              <a:off x="1123406" y="1547446"/>
              <a:ext cx="15713" cy="4487594"/>
            </a:xfrm>
            <a:prstGeom prst="straightConnector1">
              <a:avLst/>
            </a:prstGeom>
            <a:ln w="381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040645" y="5120640"/>
              <a:ext cx="21101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054349" y="4183966"/>
              <a:ext cx="21101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025754" y="2319998"/>
              <a:ext cx="21101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040645" y="3247293"/>
              <a:ext cx="21101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1" name="Straight Arrow Connector 40" descr="Perpendicular black lines representing coordinate axes, with dashed lines going towards a dot with numbers next to it representing coordinates."/>
          <p:cNvCxnSpPr>
            <a:stCxn id="44" idx="4"/>
          </p:cNvCxnSpPr>
          <p:nvPr/>
        </p:nvCxnSpPr>
        <p:spPr>
          <a:xfrm flipH="1">
            <a:off x="3159911" y="2857618"/>
            <a:ext cx="3211" cy="1460908"/>
          </a:xfrm>
          <a:prstGeom prst="straightConnector1">
            <a:avLst/>
          </a:prstGeom>
          <a:ln w="25400">
            <a:solidFill>
              <a:schemeClr val="tx1"/>
            </a:solidFill>
            <a:prstDash val="sysDot"/>
            <a:headEnd type="arrow"/>
            <a:tailEnd type="none"/>
          </a:ln>
        </p:spPr>
        <p:style>
          <a:lnRef idx="1">
            <a:schemeClr val="accent1"/>
          </a:lnRef>
          <a:fillRef idx="0">
            <a:schemeClr val="accent1"/>
          </a:fillRef>
          <a:effectRef idx="0">
            <a:schemeClr val="accent1"/>
          </a:effectRef>
          <a:fontRef idx="minor">
            <a:schemeClr val="tx1"/>
          </a:fontRef>
        </p:style>
      </p:cxnSp>
      <p:cxnSp>
        <p:nvCxnSpPr>
          <p:cNvPr id="52" name="Straight Arrow Connector 51" descr="Perpendicular black lines representing coordinate axes, with dashed lines going towards a dot with numbers next to it representing coordinates."/>
          <p:cNvCxnSpPr>
            <a:stCxn id="44" idx="2"/>
          </p:cNvCxnSpPr>
          <p:nvPr/>
        </p:nvCxnSpPr>
        <p:spPr>
          <a:xfrm flipH="1" flipV="1">
            <a:off x="2092024" y="2792656"/>
            <a:ext cx="1007792" cy="1658"/>
          </a:xfrm>
          <a:prstGeom prst="straightConnector1">
            <a:avLst/>
          </a:prstGeom>
          <a:ln w="25400">
            <a:solidFill>
              <a:schemeClr val="tx1"/>
            </a:solidFill>
            <a:prstDash val="sysDot"/>
            <a:headEnd type="arrow"/>
            <a:tailEnd type="none"/>
          </a:ln>
        </p:spPr>
        <p:style>
          <a:lnRef idx="1">
            <a:schemeClr val="accent1"/>
          </a:lnRef>
          <a:fillRef idx="0">
            <a:schemeClr val="accent1"/>
          </a:fillRef>
          <a:effectRef idx="0">
            <a:schemeClr val="accent1"/>
          </a:effectRef>
          <a:fontRef idx="minor">
            <a:schemeClr val="tx1"/>
          </a:fontRef>
        </p:style>
      </p:cxnSp>
      <p:sp>
        <p:nvSpPr>
          <p:cNvPr id="37" name="TextBox 36" descr="Perpendicular black lines representing coordinate axes, with dashed lines going towards a dot with numbers next to it representing coordinates."/>
          <p:cNvSpPr txBox="1"/>
          <p:nvPr/>
        </p:nvSpPr>
        <p:spPr>
          <a:xfrm>
            <a:off x="3352832" y="2527010"/>
            <a:ext cx="1144865" cy="300082"/>
          </a:xfrm>
          <a:prstGeom prst="rect">
            <a:avLst/>
          </a:prstGeom>
          <a:noFill/>
        </p:spPr>
        <p:txBody>
          <a:bodyPr wrap="none" rtlCol="0">
            <a:spAutoFit/>
          </a:bodyPr>
          <a:lstStyle/>
          <a:p>
            <a:r>
              <a:rPr lang="en-US" sz="1350" dirty="0">
                <a:latin typeface="Times New Roman" panose="02020603050405020304" pitchFamily="18" charset="0"/>
              </a:rPr>
              <a:t>(x=1.8,y=2.6)</a:t>
            </a:r>
          </a:p>
        </p:txBody>
      </p:sp>
      <p:sp>
        <p:nvSpPr>
          <p:cNvPr id="6" name="Date Placeholder 5">
            <a:extLst>
              <a:ext uri="{FF2B5EF4-FFF2-40B4-BE49-F238E27FC236}">
                <a16:creationId xmlns:a16="http://schemas.microsoft.com/office/drawing/2014/main" id="{9A023FB8-93E8-4098-9EEB-AA9659291B9D}"/>
              </a:ext>
            </a:extLst>
          </p:cNvPr>
          <p:cNvSpPr>
            <a:spLocks noGrp="1"/>
          </p:cNvSpPr>
          <p:nvPr>
            <p:ph type="dt" sz="half" idx="10"/>
          </p:nvPr>
        </p:nvSpPr>
        <p:spPr/>
        <p:txBody>
          <a:bodyPr/>
          <a:lstStyle/>
          <a:p>
            <a:r>
              <a:rPr lang="en-US"/>
              <a:t>01/26/2023</a:t>
            </a:r>
          </a:p>
        </p:txBody>
      </p:sp>
      <p:sp>
        <p:nvSpPr>
          <p:cNvPr id="7" name="Footer Placeholder 6">
            <a:extLst>
              <a:ext uri="{FF2B5EF4-FFF2-40B4-BE49-F238E27FC236}">
                <a16:creationId xmlns:a16="http://schemas.microsoft.com/office/drawing/2014/main" id="{49D69736-A02D-49A3-8819-84BAC4641014}"/>
              </a:ext>
            </a:extLst>
          </p:cNvPr>
          <p:cNvSpPr>
            <a:spLocks noGrp="1"/>
          </p:cNvSpPr>
          <p:nvPr>
            <p:ph type="ftr" sz="quarter" idx="11"/>
          </p:nvPr>
        </p:nvSpPr>
        <p:spPr/>
        <p:txBody>
          <a:bodyPr/>
          <a:lstStyle/>
          <a:p>
            <a:r>
              <a:rPr lang="fr-FR"/>
              <a:t>2023 WSLS Institute</a:t>
            </a:r>
            <a:endParaRPr lang="en-US"/>
          </a:p>
        </p:txBody>
      </p:sp>
      <p:sp>
        <p:nvSpPr>
          <p:cNvPr id="8" name="Slide Number Placeholder 7">
            <a:extLst>
              <a:ext uri="{FF2B5EF4-FFF2-40B4-BE49-F238E27FC236}">
                <a16:creationId xmlns:a16="http://schemas.microsoft.com/office/drawing/2014/main" id="{D300A5F5-4F53-4E50-B9A4-D44B92F169B6}"/>
              </a:ext>
            </a:extLst>
          </p:cNvPr>
          <p:cNvSpPr>
            <a:spLocks noGrp="1"/>
          </p:cNvSpPr>
          <p:nvPr>
            <p:ph type="sldNum" sz="quarter" idx="12"/>
          </p:nvPr>
        </p:nvSpPr>
        <p:spPr/>
        <p:txBody>
          <a:bodyPr/>
          <a:lstStyle/>
          <a:p>
            <a:fld id="{D3D538F9-49A3-B84F-B36B-A7030CDE5D5B}" type="slidenum">
              <a:rPr lang="en-US" smtClean="0"/>
              <a:t>10</a:t>
            </a:fld>
            <a:endParaRPr lang="en-US"/>
          </a:p>
        </p:txBody>
      </p:sp>
    </p:spTree>
    <p:extLst>
      <p:ext uri="{BB962C8B-B14F-4D97-AF65-F5344CB8AC3E}">
        <p14:creationId xmlns:p14="http://schemas.microsoft.com/office/powerpoint/2010/main" val="1682860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00"/>
                                        <p:tgtEl>
                                          <p:spTgt spid="41"/>
                                        </p:tgtEl>
                                      </p:cBhvr>
                                    </p:animEffect>
                                  </p:childTnLst>
                                </p:cTn>
                              </p:par>
                              <p:par>
                                <p:cTn id="8" presetID="22" presetClass="entr" presetSubtype="8" fill="hold"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wipe(left)">
                                      <p:cBhvr>
                                        <p:cTn id="10" dur="500"/>
                                        <p:tgtEl>
                                          <p:spTgt spid="52"/>
                                        </p:tgtEl>
                                      </p:cBhvr>
                                    </p:animEffect>
                                  </p:childTnLst>
                                </p:cTn>
                              </p:par>
                            </p:childTnLst>
                          </p:cTn>
                        </p:par>
                        <p:par>
                          <p:cTn id="11" fill="hold">
                            <p:stCondLst>
                              <p:cond delay="500"/>
                            </p:stCondLst>
                            <p:childTnLst>
                              <p:par>
                                <p:cTn id="12" presetID="10" presetClass="entr" presetSubtype="0" fill="hold" grpId="0" nodeType="afterEffect">
                                  <p:stCondLst>
                                    <p:cond delay="100"/>
                                  </p:stCondLst>
                                  <p:childTnLst>
                                    <p:set>
                                      <p:cBhvr>
                                        <p:cTn id="13" dur="1" fill="hold">
                                          <p:stCondLst>
                                            <p:cond delay="0"/>
                                          </p:stCondLst>
                                        </p:cTn>
                                        <p:tgtEl>
                                          <p:spTgt spid="37"/>
                                        </p:tgtEl>
                                        <p:attrNameLst>
                                          <p:attrName>style.visibility</p:attrName>
                                        </p:attrNameLst>
                                      </p:cBhvr>
                                      <p:to>
                                        <p:strVal val="visible"/>
                                      </p:to>
                                    </p:set>
                                    <p:animEffect transition="in" filter="fade">
                                      <p:cBhvr>
                                        <p:cTn id="1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Dynamic vs. </a:t>
            </a:r>
            <a:r>
              <a:rPr lang="en-US" sz="3600" b="1" dirty="0" err="1">
                <a:latin typeface="Arial" panose="020B0604020202020204" pitchFamily="34" charset="0"/>
                <a:cs typeface="Arial" panose="020B0604020202020204" pitchFamily="34" charset="0"/>
              </a:rPr>
              <a:t>Orthometric</a:t>
            </a:r>
            <a:r>
              <a:rPr lang="en-US" sz="3600" b="1" dirty="0">
                <a:latin typeface="Arial" panose="020B0604020202020204" pitchFamily="34" charset="0"/>
                <a:cs typeface="Arial" panose="020B0604020202020204" pitchFamily="34" charset="0"/>
              </a:rPr>
              <a:t> Heights</a:t>
            </a:r>
          </a:p>
        </p:txBody>
      </p:sp>
      <p:pic>
        <p:nvPicPr>
          <p:cNvPr id="5" name="Google Shape;1130;p23" descr="A map of Lake Superior with a red line drawn on it from Duluth, MN to Marathon, ON."/>
          <p:cNvPicPr preferRelativeResize="0"/>
          <p:nvPr/>
        </p:nvPicPr>
        <p:blipFill rotWithShape="1">
          <a:blip r:embed="rId2">
            <a:alphaModFix/>
          </a:blip>
          <a:srcRect/>
          <a:stretch/>
        </p:blipFill>
        <p:spPr>
          <a:xfrm>
            <a:off x="6017317" y="3478294"/>
            <a:ext cx="2967195" cy="1568471"/>
          </a:xfrm>
          <a:prstGeom prst="rect">
            <a:avLst/>
          </a:prstGeom>
          <a:noFill/>
          <a:ln>
            <a:noFill/>
          </a:ln>
        </p:spPr>
      </p:pic>
      <p:grpSp>
        <p:nvGrpSpPr>
          <p:cNvPr id="6" name="Google Shape;1131;p23" descr="A graph showing a horizontal blue line representing a Dynamic height and an oscillating green line trending downward representing orthometric height."/>
          <p:cNvGrpSpPr/>
          <p:nvPr/>
        </p:nvGrpSpPr>
        <p:grpSpPr>
          <a:xfrm>
            <a:off x="369482" y="997843"/>
            <a:ext cx="6153593" cy="2694314"/>
            <a:chOff x="457200" y="1446454"/>
            <a:chExt cx="8229600" cy="3442286"/>
          </a:xfrm>
        </p:grpSpPr>
        <p:pic>
          <p:nvPicPr>
            <p:cNvPr id="7" name="Google Shape;1132;p23" descr="Graph showing dynamic height (blue line) and orthometric height (green curve)"/>
            <p:cNvPicPr preferRelativeResize="0"/>
            <p:nvPr/>
          </p:nvPicPr>
          <p:blipFill rotWithShape="1">
            <a:blip r:embed="rId3">
              <a:alphaModFix/>
            </a:blip>
            <a:srcRect/>
            <a:stretch/>
          </p:blipFill>
          <p:spPr>
            <a:xfrm>
              <a:off x="457200" y="1446454"/>
              <a:ext cx="8229600" cy="3442286"/>
            </a:xfrm>
            <a:prstGeom prst="rect">
              <a:avLst/>
            </a:prstGeom>
            <a:noFill/>
            <a:ln w="9525" cap="flat" cmpd="sng">
              <a:solidFill>
                <a:schemeClr val="dk1"/>
              </a:solidFill>
              <a:prstDash val="solid"/>
              <a:round/>
              <a:headEnd type="none" w="sm" len="sm"/>
              <a:tailEnd type="none" w="sm" len="sm"/>
            </a:ln>
          </p:spPr>
        </p:pic>
        <p:sp>
          <p:nvSpPr>
            <p:cNvPr id="8" name="Google Shape;1133;p23"/>
            <p:cNvSpPr txBox="1"/>
            <p:nvPr/>
          </p:nvSpPr>
          <p:spPr>
            <a:xfrm flipH="1">
              <a:off x="7486872" y="1614701"/>
              <a:ext cx="751867" cy="353859"/>
            </a:xfrm>
            <a:prstGeom prst="rect">
              <a:avLst/>
            </a:prstGeom>
            <a:noFill/>
            <a:ln>
              <a:noFill/>
            </a:ln>
          </p:spPr>
          <p:txBody>
            <a:bodyPr spcFirstLastPara="1" wrap="square" lIns="68569" tIns="34275" rIns="68569" bIns="34275" anchor="t" anchorCtr="0">
              <a:spAutoFit/>
            </a:bodyPr>
            <a:lstStyle/>
            <a:p>
              <a:r>
                <a:rPr lang="en-US" sz="1350" dirty="0">
                  <a:solidFill>
                    <a:schemeClr val="dk1"/>
                  </a:solidFill>
                  <a:latin typeface="Arial"/>
                  <a:ea typeface="Arial"/>
                  <a:cs typeface="Arial"/>
                  <a:sym typeface="Arial"/>
                </a:rPr>
                <a:t>North</a:t>
              </a:r>
              <a:endParaRPr sz="1350" dirty="0"/>
            </a:p>
          </p:txBody>
        </p:sp>
        <p:cxnSp>
          <p:nvCxnSpPr>
            <p:cNvPr id="9" name="Google Shape;1134;p23"/>
            <p:cNvCxnSpPr/>
            <p:nvPr/>
          </p:nvCxnSpPr>
          <p:spPr>
            <a:xfrm rot="10800000">
              <a:off x="8190699" y="1755160"/>
              <a:ext cx="277496" cy="0"/>
            </a:xfrm>
            <a:prstGeom prst="straightConnector1">
              <a:avLst/>
            </a:prstGeom>
            <a:noFill/>
            <a:ln w="38100" cap="flat" cmpd="sng">
              <a:solidFill>
                <a:schemeClr val="dk1"/>
              </a:solidFill>
              <a:prstDash val="solid"/>
              <a:round/>
              <a:headEnd type="stealth" w="lg" len="lg"/>
              <a:tailEnd type="none" w="sm" len="sm"/>
            </a:ln>
            <a:effectLst>
              <a:outerShdw blurRad="40000" dist="20000" dir="5400000" rotWithShape="0">
                <a:srgbClr val="000000">
                  <a:alpha val="37647"/>
                </a:srgbClr>
              </a:outerShdw>
            </a:effectLst>
          </p:spPr>
        </p:cxnSp>
        <p:sp>
          <p:nvSpPr>
            <p:cNvPr id="10" name="Google Shape;1135;p23"/>
            <p:cNvSpPr txBox="1"/>
            <p:nvPr/>
          </p:nvSpPr>
          <p:spPr>
            <a:xfrm flipH="1">
              <a:off x="1705323" y="1585688"/>
              <a:ext cx="917014" cy="353859"/>
            </a:xfrm>
            <a:prstGeom prst="rect">
              <a:avLst/>
            </a:prstGeom>
            <a:noFill/>
            <a:ln>
              <a:noFill/>
            </a:ln>
          </p:spPr>
          <p:txBody>
            <a:bodyPr spcFirstLastPara="1" wrap="square" lIns="68569" tIns="34275" rIns="68569" bIns="34275" anchor="t" anchorCtr="0">
              <a:spAutoFit/>
            </a:bodyPr>
            <a:lstStyle/>
            <a:p>
              <a:r>
                <a:rPr lang="en-US" sz="1350" dirty="0">
                  <a:solidFill>
                    <a:schemeClr val="dk1"/>
                  </a:solidFill>
                  <a:latin typeface="Arial"/>
                  <a:ea typeface="Arial"/>
                  <a:cs typeface="Arial"/>
                  <a:sym typeface="Arial"/>
                </a:rPr>
                <a:t>South</a:t>
              </a:r>
              <a:endParaRPr sz="1350" dirty="0"/>
            </a:p>
          </p:txBody>
        </p:sp>
        <p:cxnSp>
          <p:nvCxnSpPr>
            <p:cNvPr id="11" name="Google Shape;1136;p23"/>
            <p:cNvCxnSpPr/>
            <p:nvPr/>
          </p:nvCxnSpPr>
          <p:spPr>
            <a:xfrm rot="10800000">
              <a:off x="1427827" y="1739758"/>
              <a:ext cx="277496" cy="0"/>
            </a:xfrm>
            <a:prstGeom prst="straightConnector1">
              <a:avLst/>
            </a:prstGeom>
            <a:noFill/>
            <a:ln w="38100" cap="flat" cmpd="sng">
              <a:solidFill>
                <a:schemeClr val="dk1"/>
              </a:solidFill>
              <a:prstDash val="solid"/>
              <a:round/>
              <a:headEnd type="none" w="sm" len="sm"/>
              <a:tailEnd type="stealth" w="lg" len="lg"/>
            </a:ln>
            <a:effectLst>
              <a:outerShdw blurRad="40000" dist="20000" dir="5400000" rotWithShape="0">
                <a:srgbClr val="000000">
                  <a:alpha val="37647"/>
                </a:srgbClr>
              </a:outerShdw>
            </a:effectLst>
          </p:spPr>
        </p:cxnSp>
        <p:sp>
          <p:nvSpPr>
            <p:cNvPr id="12" name="Google Shape;1137;p23"/>
            <p:cNvSpPr txBox="1"/>
            <p:nvPr/>
          </p:nvSpPr>
          <p:spPr>
            <a:xfrm>
              <a:off x="3879349" y="1687360"/>
              <a:ext cx="1672253" cy="619281"/>
            </a:xfrm>
            <a:prstGeom prst="rect">
              <a:avLst/>
            </a:prstGeom>
            <a:noFill/>
            <a:ln>
              <a:noFill/>
            </a:ln>
          </p:spPr>
          <p:txBody>
            <a:bodyPr spcFirstLastPara="1" wrap="square" lIns="68569" tIns="34275" rIns="68569" bIns="34275" anchor="t" anchorCtr="0">
              <a:spAutoFit/>
            </a:bodyPr>
            <a:lstStyle/>
            <a:p>
              <a:r>
                <a:rPr lang="en-US" sz="1350">
                  <a:solidFill>
                    <a:schemeClr val="dk1"/>
                  </a:solidFill>
                  <a:latin typeface="Arial"/>
                  <a:ea typeface="Arial"/>
                  <a:cs typeface="Arial"/>
                  <a:sym typeface="Arial"/>
                </a:rPr>
                <a:t>Dynamic Height</a:t>
              </a:r>
              <a:endParaRPr sz="1350"/>
            </a:p>
          </p:txBody>
        </p:sp>
        <p:sp>
          <p:nvSpPr>
            <p:cNvPr id="13" name="Google Shape;1138;p23"/>
            <p:cNvSpPr txBox="1"/>
            <p:nvPr/>
          </p:nvSpPr>
          <p:spPr>
            <a:xfrm>
              <a:off x="5112517" y="2907569"/>
              <a:ext cx="2355524" cy="619281"/>
            </a:xfrm>
            <a:prstGeom prst="rect">
              <a:avLst/>
            </a:prstGeom>
            <a:noFill/>
            <a:ln>
              <a:noFill/>
            </a:ln>
          </p:spPr>
          <p:txBody>
            <a:bodyPr spcFirstLastPara="1" wrap="square" lIns="68569" tIns="34275" rIns="68569" bIns="34275" anchor="t" anchorCtr="0">
              <a:spAutoFit/>
            </a:bodyPr>
            <a:lstStyle/>
            <a:p>
              <a:pPr marL="342900" lvl="1"/>
              <a:r>
                <a:rPr lang="en-US" sz="1350" dirty="0" err="1">
                  <a:solidFill>
                    <a:schemeClr val="dk1"/>
                  </a:solidFill>
                  <a:latin typeface="Arial"/>
                  <a:ea typeface="Arial"/>
                  <a:cs typeface="Arial"/>
                  <a:sym typeface="Arial"/>
                </a:rPr>
                <a:t>Orthometric</a:t>
              </a:r>
              <a:r>
                <a:rPr lang="en-US" sz="1350" dirty="0">
                  <a:solidFill>
                    <a:schemeClr val="dk1"/>
                  </a:solidFill>
                  <a:latin typeface="Arial"/>
                  <a:ea typeface="Arial"/>
                  <a:cs typeface="Arial"/>
                  <a:sym typeface="Arial"/>
                </a:rPr>
                <a:t> Height</a:t>
              </a:r>
              <a:endParaRPr sz="1350" dirty="0"/>
            </a:p>
          </p:txBody>
        </p:sp>
      </p:grpSp>
      <p:sp>
        <p:nvSpPr>
          <p:cNvPr id="15" name="Date Placeholder 14">
            <a:extLst>
              <a:ext uri="{FF2B5EF4-FFF2-40B4-BE49-F238E27FC236}">
                <a16:creationId xmlns:a16="http://schemas.microsoft.com/office/drawing/2014/main" id="{46FE2FEB-54D2-4752-A29F-8067A40A8FA3}"/>
              </a:ext>
            </a:extLst>
          </p:cNvPr>
          <p:cNvSpPr>
            <a:spLocks noGrp="1"/>
          </p:cNvSpPr>
          <p:nvPr>
            <p:ph type="dt" sz="half" idx="10"/>
          </p:nvPr>
        </p:nvSpPr>
        <p:spPr/>
        <p:txBody>
          <a:bodyPr/>
          <a:lstStyle/>
          <a:p>
            <a:r>
              <a:rPr lang="en-US"/>
              <a:t>01/26/2023</a:t>
            </a:r>
          </a:p>
        </p:txBody>
      </p:sp>
      <p:sp>
        <p:nvSpPr>
          <p:cNvPr id="16" name="Footer Placeholder 15">
            <a:extLst>
              <a:ext uri="{FF2B5EF4-FFF2-40B4-BE49-F238E27FC236}">
                <a16:creationId xmlns:a16="http://schemas.microsoft.com/office/drawing/2014/main" id="{E9C57E24-6EE2-492C-B833-E625FD4E32B4}"/>
              </a:ext>
            </a:extLst>
          </p:cNvPr>
          <p:cNvSpPr>
            <a:spLocks noGrp="1"/>
          </p:cNvSpPr>
          <p:nvPr>
            <p:ph type="ftr" sz="quarter" idx="11"/>
          </p:nvPr>
        </p:nvSpPr>
        <p:spPr/>
        <p:txBody>
          <a:bodyPr/>
          <a:lstStyle/>
          <a:p>
            <a:r>
              <a:rPr lang="fr-FR"/>
              <a:t>2023 WSLS Institute</a:t>
            </a:r>
            <a:endParaRPr lang="en-US"/>
          </a:p>
        </p:txBody>
      </p:sp>
      <p:sp>
        <p:nvSpPr>
          <p:cNvPr id="17" name="Slide Number Placeholder 16">
            <a:extLst>
              <a:ext uri="{FF2B5EF4-FFF2-40B4-BE49-F238E27FC236}">
                <a16:creationId xmlns:a16="http://schemas.microsoft.com/office/drawing/2014/main" id="{8F8DDCFE-1038-4C4C-A24A-3967A8A878D1}"/>
              </a:ext>
            </a:extLst>
          </p:cNvPr>
          <p:cNvSpPr>
            <a:spLocks noGrp="1"/>
          </p:cNvSpPr>
          <p:nvPr>
            <p:ph type="sldNum" sz="quarter" idx="12"/>
          </p:nvPr>
        </p:nvSpPr>
        <p:spPr/>
        <p:txBody>
          <a:bodyPr/>
          <a:lstStyle/>
          <a:p>
            <a:fld id="{D3D538F9-49A3-B84F-B36B-A7030CDE5D5B}" type="slidenum">
              <a:rPr lang="en-US" smtClean="0"/>
              <a:t>100</a:t>
            </a:fld>
            <a:endParaRPr lang="en-US"/>
          </a:p>
        </p:txBody>
      </p:sp>
    </p:spTree>
    <p:extLst>
      <p:ext uri="{BB962C8B-B14F-4D97-AF65-F5344CB8AC3E}">
        <p14:creationId xmlns:p14="http://schemas.microsoft.com/office/powerpoint/2010/main" val="20900214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Definition of IGLD (2020)</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063229"/>
                <a:ext cx="8229600" cy="3704034"/>
              </a:xfrm>
            </p:spPr>
            <p:txBody>
              <a:bodyPr>
                <a:normAutofit fontScale="92500" lnSpcReduction="10000"/>
              </a:bodyPr>
              <a:lstStyle/>
              <a:p>
                <a:r>
                  <a:rPr lang="en-US" sz="2000" dirty="0">
                    <a:latin typeface="Arial" panose="020B0604020202020204" pitchFamily="34" charset="0"/>
                    <a:cs typeface="Arial" panose="020B0604020202020204" pitchFamily="34" charset="0"/>
                  </a:rPr>
                  <a:t>Reference Zero</a:t>
                </a:r>
              </a:p>
              <a:p>
                <a:pPr lvl="1"/>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𝑊</m:t>
                        </m:r>
                      </m:e>
                      <m:sub>
                        <m:r>
                          <a:rPr lang="en-US" sz="1600" i="1">
                            <a:latin typeface="Cambria Math" panose="02040503050406030204" pitchFamily="18" charset="0"/>
                          </a:rPr>
                          <m:t>0</m:t>
                        </m:r>
                      </m:sub>
                    </m:sSub>
                  </m:oMath>
                </a14:m>
                <a:r>
                  <a:rPr lang="en-US" sz="1600" dirty="0">
                    <a:latin typeface="Arial" panose="020B0604020202020204" pitchFamily="34" charset="0"/>
                    <a:cs typeface="Arial" panose="020B0604020202020204" pitchFamily="34" charset="0"/>
                  </a:rPr>
                  <a:t> = 62,636,856.00 m</a:t>
                </a:r>
                <a:r>
                  <a:rPr lang="en-US" sz="1600" baseline="30000" dirty="0">
                    <a:latin typeface="Arial" panose="020B0604020202020204" pitchFamily="34" charset="0"/>
                    <a:cs typeface="Arial" panose="020B0604020202020204" pitchFamily="34" charset="0"/>
                  </a:rPr>
                  <a:t>2</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2</a:t>
                </a:r>
                <a:r>
                  <a:rPr lang="en-US" sz="1600" dirty="0">
                    <a:latin typeface="Arial" panose="020B0604020202020204" pitchFamily="34" charset="0"/>
                    <a:cs typeface="Arial" panose="020B0604020202020204" pitchFamily="34" charset="0"/>
                  </a:rPr>
                  <a:t> that the U.S. and Canada have adopted for the new geoid-based North American-Pacific Geopotential Datum of 2022 (NAPGD2022) &amp; Canada has already adopted for the Canadian Geodetic Vertical Datum of 2013 (CGVD2013)</a:t>
                </a:r>
              </a:p>
              <a:p>
                <a:r>
                  <a:rPr lang="en-US" sz="2000" dirty="0">
                    <a:latin typeface="Arial" panose="020B0604020202020204" pitchFamily="34" charset="0"/>
                    <a:cs typeface="Arial" panose="020B0604020202020204" pitchFamily="34" charset="0"/>
                  </a:rPr>
                  <a:t>Realization of the Reference Surface</a:t>
                </a:r>
              </a:p>
              <a:p>
                <a:pPr lvl="1"/>
                <a:r>
                  <a:rPr lang="en-US" sz="1600" dirty="0">
                    <a:latin typeface="Arial" panose="020B0604020202020204" pitchFamily="34" charset="0"/>
                    <a:cs typeface="Arial" panose="020B0604020202020204" pitchFamily="34" charset="0"/>
                  </a:rPr>
                  <a:t>NAPGD2022 geoid model representing the reference zero everywhere over the Great Lakes – St. Lawrence River system, not only where leveling and bench marks exist</a:t>
                </a:r>
              </a:p>
              <a:p>
                <a:r>
                  <a:rPr lang="en-US" sz="2000" dirty="0">
                    <a:latin typeface="Arial" panose="020B0604020202020204" pitchFamily="34" charset="0"/>
                    <a:cs typeface="Arial" panose="020B0604020202020204" pitchFamily="34" charset="0"/>
                  </a:rPr>
                  <a:t>Reference Epoch</a:t>
                </a:r>
              </a:p>
              <a:p>
                <a:pPr lvl="1"/>
                <a:r>
                  <a:rPr lang="en-US" sz="1600" dirty="0">
                    <a:latin typeface="Arial" panose="020B0604020202020204" pitchFamily="34" charset="0"/>
                    <a:cs typeface="Arial" panose="020B0604020202020204" pitchFamily="34" charset="0"/>
                  </a:rPr>
                  <a:t>2020.0, the central epoch of the 7-year water level observation period of 2017–2023</a:t>
                </a:r>
              </a:p>
              <a:p>
                <a:r>
                  <a:rPr lang="en-US" sz="2000" dirty="0">
                    <a:latin typeface="Arial" panose="020B0604020202020204" pitchFamily="34" charset="0"/>
                    <a:cs typeface="Arial" panose="020B0604020202020204" pitchFamily="34" charset="0"/>
                  </a:rPr>
                  <a:t>Dynamic Height</a:t>
                </a:r>
              </a:p>
              <a:p>
                <a:pPr lvl="1"/>
                <a:r>
                  <a:rPr lang="en-US" sz="1600" dirty="0">
                    <a:latin typeface="Arial" panose="020B0604020202020204" pitchFamily="34" charset="0"/>
                    <a:cs typeface="Arial" panose="020B0604020202020204" pitchFamily="34" charset="0"/>
                  </a:rPr>
                  <a:t>IGLD (2020) will use dynamic heights derived from GNSS occupations</a:t>
                </a:r>
              </a:p>
              <a:p>
                <a:pPr lvl="1"/>
                <a:r>
                  <a:rPr lang="en-US" sz="1600" dirty="0">
                    <a:latin typeface="Arial" panose="020B0604020202020204" pitchFamily="34" charset="0"/>
                    <a:cs typeface="Arial" panose="020B0604020202020204" pitchFamily="34" charset="0"/>
                  </a:rPr>
                  <a:t>The dynamic height represents the difference in potential above the reference surface and is the same at all points on a level surface</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063229"/>
                <a:ext cx="8229600" cy="3704034"/>
              </a:xfrm>
              <a:blipFill>
                <a:blip r:embed="rId3"/>
                <a:stretch>
                  <a:fillRect l="-519" t="-1645"/>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1ACCD92B-01E4-4398-ADA8-29638144EC6F}"/>
              </a:ext>
            </a:extLst>
          </p:cNvPr>
          <p:cNvSpPr>
            <a:spLocks noGrp="1"/>
          </p:cNvSpPr>
          <p:nvPr>
            <p:ph type="dt" sz="half" idx="10"/>
          </p:nvPr>
        </p:nvSpPr>
        <p:spPr/>
        <p:txBody>
          <a:bodyPr/>
          <a:lstStyle/>
          <a:p>
            <a:r>
              <a:rPr lang="en-US"/>
              <a:t>01/26/2023</a:t>
            </a:r>
          </a:p>
        </p:txBody>
      </p:sp>
      <p:sp>
        <p:nvSpPr>
          <p:cNvPr id="5" name="Footer Placeholder 4">
            <a:extLst>
              <a:ext uri="{FF2B5EF4-FFF2-40B4-BE49-F238E27FC236}">
                <a16:creationId xmlns:a16="http://schemas.microsoft.com/office/drawing/2014/main" id="{004B10E9-0D1E-4E21-A946-35A7A0AA2FCC}"/>
              </a:ext>
            </a:extLst>
          </p:cNvPr>
          <p:cNvSpPr>
            <a:spLocks noGrp="1"/>
          </p:cNvSpPr>
          <p:nvPr>
            <p:ph type="ftr" sz="quarter" idx="11"/>
          </p:nvPr>
        </p:nvSpPr>
        <p:spPr/>
        <p:txBody>
          <a:bodyPr/>
          <a:lstStyle/>
          <a:p>
            <a:r>
              <a:rPr lang="fr-FR"/>
              <a:t>2023 WSLS Institute</a:t>
            </a:r>
            <a:endParaRPr lang="en-US"/>
          </a:p>
        </p:txBody>
      </p:sp>
      <p:sp>
        <p:nvSpPr>
          <p:cNvPr id="6" name="Slide Number Placeholder 5">
            <a:extLst>
              <a:ext uri="{FF2B5EF4-FFF2-40B4-BE49-F238E27FC236}">
                <a16:creationId xmlns:a16="http://schemas.microsoft.com/office/drawing/2014/main" id="{CFBCE19A-657D-4F81-BAA5-9BB5F2EC0EBE}"/>
              </a:ext>
            </a:extLst>
          </p:cNvPr>
          <p:cNvSpPr>
            <a:spLocks noGrp="1"/>
          </p:cNvSpPr>
          <p:nvPr>
            <p:ph type="sldNum" sz="quarter" idx="12"/>
          </p:nvPr>
        </p:nvSpPr>
        <p:spPr/>
        <p:txBody>
          <a:bodyPr/>
          <a:lstStyle/>
          <a:p>
            <a:fld id="{D3D538F9-49A3-B84F-B36B-A7030CDE5D5B}" type="slidenum">
              <a:rPr lang="en-US" smtClean="0"/>
              <a:t>101</a:t>
            </a:fld>
            <a:endParaRPr lang="en-US"/>
          </a:p>
        </p:txBody>
      </p:sp>
    </p:spTree>
    <p:extLst>
      <p:ext uri="{BB962C8B-B14F-4D97-AF65-F5344CB8AC3E}">
        <p14:creationId xmlns:p14="http://schemas.microsoft.com/office/powerpoint/2010/main" val="424474865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Status of IGLD Update</a:t>
            </a:r>
          </a:p>
        </p:txBody>
      </p:sp>
      <p:sp>
        <p:nvSpPr>
          <p:cNvPr id="3" name="Content Placeholder 2"/>
          <p:cNvSpPr>
            <a:spLocks noGrp="1"/>
          </p:cNvSpPr>
          <p:nvPr>
            <p:ph idx="1"/>
          </p:nvPr>
        </p:nvSpPr>
        <p:spPr/>
        <p:txBody>
          <a:bodyPr>
            <a:normAutofit fontScale="92500" lnSpcReduction="10000"/>
          </a:bodyPr>
          <a:lstStyle/>
          <a:p>
            <a:r>
              <a:rPr lang="en-US" sz="2800" dirty="0">
                <a:latin typeface="Arial" panose="020B0604020202020204" pitchFamily="34" charset="0"/>
                <a:cs typeface="Arial" panose="020B0604020202020204" pitchFamily="34" charset="0"/>
              </a:rPr>
              <a:t>GNSS field campaign took place in 2022 – data processing continues</a:t>
            </a:r>
          </a:p>
          <a:p>
            <a:r>
              <a:rPr lang="en-US" sz="2800" dirty="0">
                <a:latin typeface="Arial" panose="020B0604020202020204" pitchFamily="34" charset="0"/>
                <a:cs typeface="Arial" panose="020B0604020202020204" pitchFamily="34" charset="0"/>
              </a:rPr>
              <a:t>Seasonal gauging continues</a:t>
            </a:r>
          </a:p>
          <a:p>
            <a:r>
              <a:rPr lang="en-US" sz="2800" dirty="0">
                <a:latin typeface="Arial" panose="020B0604020202020204" pitchFamily="34" charset="0"/>
                <a:cs typeface="Arial" panose="020B0604020202020204" pitchFamily="34" charset="0"/>
              </a:rPr>
              <a:t>Hydraulic corrector working group is investigating the need for HCs in IGLD (2020)</a:t>
            </a:r>
          </a:p>
          <a:p>
            <a:r>
              <a:rPr lang="en-US" sz="2800" dirty="0">
                <a:latin typeface="Arial" panose="020B0604020202020204" pitchFamily="34" charset="0"/>
                <a:cs typeface="Arial" panose="020B0604020202020204" pitchFamily="34" charset="0"/>
              </a:rPr>
              <a:t>IGLD (2020) is planned for release about one year after the release of the NAPGD2022 vertical datum (around 2026)</a:t>
            </a:r>
          </a:p>
        </p:txBody>
      </p:sp>
      <p:sp>
        <p:nvSpPr>
          <p:cNvPr id="4" name="Date Placeholder 3">
            <a:extLst>
              <a:ext uri="{FF2B5EF4-FFF2-40B4-BE49-F238E27FC236}">
                <a16:creationId xmlns:a16="http://schemas.microsoft.com/office/drawing/2014/main" id="{6C2283A4-01D6-4D90-B147-A56BBEEBAFB2}"/>
              </a:ext>
            </a:extLst>
          </p:cNvPr>
          <p:cNvSpPr>
            <a:spLocks noGrp="1"/>
          </p:cNvSpPr>
          <p:nvPr>
            <p:ph type="dt" sz="half" idx="10"/>
          </p:nvPr>
        </p:nvSpPr>
        <p:spPr/>
        <p:txBody>
          <a:bodyPr/>
          <a:lstStyle/>
          <a:p>
            <a:r>
              <a:rPr lang="en-US"/>
              <a:t>01/26/2023</a:t>
            </a:r>
          </a:p>
        </p:txBody>
      </p:sp>
      <p:sp>
        <p:nvSpPr>
          <p:cNvPr id="5" name="Footer Placeholder 4">
            <a:extLst>
              <a:ext uri="{FF2B5EF4-FFF2-40B4-BE49-F238E27FC236}">
                <a16:creationId xmlns:a16="http://schemas.microsoft.com/office/drawing/2014/main" id="{900ACE4F-F1D4-4384-BAAC-02999448133B}"/>
              </a:ext>
            </a:extLst>
          </p:cNvPr>
          <p:cNvSpPr>
            <a:spLocks noGrp="1"/>
          </p:cNvSpPr>
          <p:nvPr>
            <p:ph type="ftr" sz="quarter" idx="11"/>
          </p:nvPr>
        </p:nvSpPr>
        <p:spPr/>
        <p:txBody>
          <a:bodyPr/>
          <a:lstStyle/>
          <a:p>
            <a:r>
              <a:rPr lang="fr-FR"/>
              <a:t>2023 WSLS Institute</a:t>
            </a:r>
            <a:endParaRPr lang="en-US"/>
          </a:p>
        </p:txBody>
      </p:sp>
      <p:sp>
        <p:nvSpPr>
          <p:cNvPr id="6" name="Slide Number Placeholder 5">
            <a:extLst>
              <a:ext uri="{FF2B5EF4-FFF2-40B4-BE49-F238E27FC236}">
                <a16:creationId xmlns:a16="http://schemas.microsoft.com/office/drawing/2014/main" id="{E6F346C1-3FBE-4A42-9F6C-5E4704C10EB4}"/>
              </a:ext>
            </a:extLst>
          </p:cNvPr>
          <p:cNvSpPr>
            <a:spLocks noGrp="1"/>
          </p:cNvSpPr>
          <p:nvPr>
            <p:ph type="sldNum" sz="quarter" idx="12"/>
          </p:nvPr>
        </p:nvSpPr>
        <p:spPr/>
        <p:txBody>
          <a:bodyPr/>
          <a:lstStyle/>
          <a:p>
            <a:fld id="{D3D538F9-49A3-B84F-B36B-A7030CDE5D5B}" type="slidenum">
              <a:rPr lang="en-US" smtClean="0"/>
              <a:t>102</a:t>
            </a:fld>
            <a:endParaRPr lang="en-US"/>
          </a:p>
        </p:txBody>
      </p:sp>
    </p:spTree>
    <p:extLst>
      <p:ext uri="{BB962C8B-B14F-4D97-AF65-F5344CB8AC3E}">
        <p14:creationId xmlns:p14="http://schemas.microsoft.com/office/powerpoint/2010/main" val="39900294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F04DA-38CB-43DD-9503-2C2B214D6111}"/>
              </a:ext>
            </a:extLst>
          </p:cNvPr>
          <p:cNvSpPr>
            <a:spLocks noGrp="1"/>
          </p:cNvSpPr>
          <p:nvPr>
            <p:ph type="title"/>
          </p:nvPr>
        </p:nvSpPr>
        <p:spPr/>
        <p:txBody>
          <a:bodyPr>
            <a:normAutofit/>
          </a:bodyPr>
          <a:lstStyle/>
          <a:p>
            <a:r>
              <a:rPr lang="en-US" sz="3600" b="1" dirty="0">
                <a:latin typeface="+mn-lt"/>
              </a:rPr>
              <a:t>2022 IGLD GNSS Campaign</a:t>
            </a:r>
          </a:p>
        </p:txBody>
      </p:sp>
      <p:pic>
        <p:nvPicPr>
          <p:cNvPr id="5" name="Content Placeholder 4" descr="Screenshot of a GIS map of the Great Lakes region, with symbols repenting the locations of bench marks at permanent and seasonal water level gauges.">
            <a:extLst>
              <a:ext uri="{FF2B5EF4-FFF2-40B4-BE49-F238E27FC236}">
                <a16:creationId xmlns:a16="http://schemas.microsoft.com/office/drawing/2014/main" id="{6FA15986-98C7-4355-92C4-CCA09FD84BBF}"/>
              </a:ext>
            </a:extLst>
          </p:cNvPr>
          <p:cNvPicPr>
            <a:picLocks noGrp="1" noChangeAspect="1"/>
          </p:cNvPicPr>
          <p:nvPr>
            <p:ph idx="1"/>
          </p:nvPr>
        </p:nvPicPr>
        <p:blipFill>
          <a:blip r:embed="rId2"/>
          <a:stretch>
            <a:fillRect/>
          </a:stretch>
        </p:blipFill>
        <p:spPr>
          <a:xfrm>
            <a:off x="477487" y="1004208"/>
            <a:ext cx="8189026" cy="3753304"/>
          </a:xfrm>
          <a:prstGeom prst="rect">
            <a:avLst/>
          </a:prstGeom>
        </p:spPr>
      </p:pic>
      <p:sp>
        <p:nvSpPr>
          <p:cNvPr id="3" name="Date Placeholder 2">
            <a:extLst>
              <a:ext uri="{FF2B5EF4-FFF2-40B4-BE49-F238E27FC236}">
                <a16:creationId xmlns:a16="http://schemas.microsoft.com/office/drawing/2014/main" id="{DDB6D81E-F942-4EC9-AE07-5DD57D3B5459}"/>
              </a:ext>
            </a:extLst>
          </p:cNvPr>
          <p:cNvSpPr>
            <a:spLocks noGrp="1"/>
          </p:cNvSpPr>
          <p:nvPr>
            <p:ph type="dt" sz="half" idx="10"/>
          </p:nvPr>
        </p:nvSpPr>
        <p:spPr/>
        <p:txBody>
          <a:bodyPr/>
          <a:lstStyle/>
          <a:p>
            <a:r>
              <a:rPr lang="en-US"/>
              <a:t>01/26/2023</a:t>
            </a:r>
          </a:p>
        </p:txBody>
      </p:sp>
      <p:sp>
        <p:nvSpPr>
          <p:cNvPr id="4" name="Footer Placeholder 3">
            <a:extLst>
              <a:ext uri="{FF2B5EF4-FFF2-40B4-BE49-F238E27FC236}">
                <a16:creationId xmlns:a16="http://schemas.microsoft.com/office/drawing/2014/main" id="{B4613DF7-BCA3-4064-8C0B-912E57764C69}"/>
              </a:ext>
            </a:extLst>
          </p:cNvPr>
          <p:cNvSpPr>
            <a:spLocks noGrp="1"/>
          </p:cNvSpPr>
          <p:nvPr>
            <p:ph type="ftr" sz="quarter" idx="11"/>
          </p:nvPr>
        </p:nvSpPr>
        <p:spPr/>
        <p:txBody>
          <a:bodyPr/>
          <a:lstStyle/>
          <a:p>
            <a:r>
              <a:rPr lang="fr-FR"/>
              <a:t>2023 WSLS Institute</a:t>
            </a:r>
            <a:endParaRPr lang="en-US"/>
          </a:p>
        </p:txBody>
      </p:sp>
      <p:sp>
        <p:nvSpPr>
          <p:cNvPr id="6" name="Slide Number Placeholder 5">
            <a:extLst>
              <a:ext uri="{FF2B5EF4-FFF2-40B4-BE49-F238E27FC236}">
                <a16:creationId xmlns:a16="http://schemas.microsoft.com/office/drawing/2014/main" id="{7EA07DAB-1BF7-4F83-9B78-41645BABAB8B}"/>
              </a:ext>
            </a:extLst>
          </p:cNvPr>
          <p:cNvSpPr>
            <a:spLocks noGrp="1"/>
          </p:cNvSpPr>
          <p:nvPr>
            <p:ph type="sldNum" sz="quarter" idx="12"/>
          </p:nvPr>
        </p:nvSpPr>
        <p:spPr/>
        <p:txBody>
          <a:bodyPr/>
          <a:lstStyle/>
          <a:p>
            <a:fld id="{D3D538F9-49A3-B84F-B36B-A7030CDE5D5B}" type="slidenum">
              <a:rPr lang="en-US" smtClean="0"/>
              <a:t>103</a:t>
            </a:fld>
            <a:endParaRPr lang="en-US"/>
          </a:p>
        </p:txBody>
      </p:sp>
    </p:spTree>
    <p:extLst>
      <p:ext uri="{BB962C8B-B14F-4D97-AF65-F5344CB8AC3E}">
        <p14:creationId xmlns:p14="http://schemas.microsoft.com/office/powerpoint/2010/main" val="11468189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9967C-79CD-4B92-AE11-68BF386EC9E3}"/>
              </a:ext>
            </a:extLst>
          </p:cNvPr>
          <p:cNvSpPr>
            <a:spLocks noGrp="1"/>
          </p:cNvSpPr>
          <p:nvPr>
            <p:ph type="title"/>
          </p:nvPr>
        </p:nvSpPr>
        <p:spPr/>
        <p:txBody>
          <a:bodyPr>
            <a:noAutofit/>
          </a:bodyPr>
          <a:lstStyle/>
          <a:p>
            <a:r>
              <a:rPr lang="en-US" sz="2800" b="1" dirty="0">
                <a:latin typeface="Arial" panose="020B0604020202020204" pitchFamily="34" charset="0"/>
                <a:cs typeface="Arial" panose="020B0604020202020204" pitchFamily="34" charset="0"/>
              </a:rPr>
              <a:t>Save the Date! Water Level Datum Workshop</a:t>
            </a:r>
          </a:p>
        </p:txBody>
      </p:sp>
      <p:sp>
        <p:nvSpPr>
          <p:cNvPr id="3" name="Content Placeholder 2">
            <a:extLst>
              <a:ext uri="{FF2B5EF4-FFF2-40B4-BE49-F238E27FC236}">
                <a16:creationId xmlns:a16="http://schemas.microsoft.com/office/drawing/2014/main" id="{58845394-7338-43FE-BECC-1A346691F4B7}"/>
              </a:ext>
            </a:extLst>
          </p:cNvPr>
          <p:cNvSpPr>
            <a:spLocks noGrp="1"/>
          </p:cNvSpPr>
          <p:nvPr>
            <p:ph sz="half" idx="1"/>
          </p:nvPr>
        </p:nvSpPr>
        <p:spPr>
          <a:xfrm>
            <a:off x="0" y="1063229"/>
            <a:ext cx="4715707" cy="3943349"/>
          </a:xfrm>
        </p:spPr>
        <p:txBody>
          <a:bodyPr>
            <a:normAutofit fontScale="55000" lnSpcReduction="20000"/>
          </a:bodyPr>
          <a:lstStyle/>
          <a:p>
            <a:r>
              <a:rPr lang="en-US" dirty="0">
                <a:latin typeface="+mn-lt"/>
              </a:rPr>
              <a:t>NOAA, the Canadian Hydrographic Service (CHS), and the Coordinating Committee on Great Lakes Basic Hydraulic and Hydrologic Data would like to invite you to a virtual workshop on Tidal and Water Level Datums. Participants will have the opportunity to learn more about the datums and impacts on the coastal, navigation and shipping communities and industries.</a:t>
            </a:r>
          </a:p>
          <a:p>
            <a:r>
              <a:rPr lang="en-US" b="1" i="1" u="sng" dirty="0">
                <a:latin typeface="+mn-lt"/>
              </a:rPr>
              <a:t>April 5</a:t>
            </a:r>
            <a:r>
              <a:rPr lang="en-US" i="1" dirty="0">
                <a:latin typeface="+mn-lt"/>
              </a:rPr>
              <a:t>:</a:t>
            </a:r>
            <a:r>
              <a:rPr lang="en-US" b="1" i="1" dirty="0">
                <a:latin typeface="+mn-lt"/>
              </a:rPr>
              <a:t> </a:t>
            </a:r>
            <a:r>
              <a:rPr lang="en-US" i="1" dirty="0">
                <a:latin typeface="+mn-lt"/>
              </a:rPr>
              <a:t>National Tidal Datum Epoch (NTDE)</a:t>
            </a:r>
            <a:endParaRPr lang="en-US" dirty="0">
              <a:latin typeface="+mn-lt"/>
            </a:endParaRPr>
          </a:p>
          <a:p>
            <a:r>
              <a:rPr lang="en-US" b="1" i="1" u="sng" dirty="0">
                <a:latin typeface="+mn-lt"/>
              </a:rPr>
              <a:t>April 6</a:t>
            </a:r>
            <a:r>
              <a:rPr lang="en-US" i="1" dirty="0">
                <a:latin typeface="+mn-lt"/>
              </a:rPr>
              <a:t>: International Great Lakes Datum (IGLD) and the Low Water Datum (LWD)</a:t>
            </a:r>
            <a:endParaRPr lang="en-US" dirty="0">
              <a:latin typeface="+mn-lt"/>
            </a:endParaRPr>
          </a:p>
          <a:p>
            <a:r>
              <a:rPr lang="en-US" dirty="0">
                <a:latin typeface="+mn-lt"/>
              </a:rPr>
              <a:t>The workshop will feature presentations and discussions from NOAA’s Center for Operational Oceanographic Products and Services, the National Geodetic Survey, and the Office of Coast Survey, as well as U.S. Army Corps of Engineers, CHS, Natural Resources Canada, Environment and Climate Change Canada, and others. </a:t>
            </a:r>
          </a:p>
        </p:txBody>
      </p:sp>
      <p:pic>
        <p:nvPicPr>
          <p:cNvPr id="5" name="Content Placeholder 4" descr="Save the date announcement for the tidal and water level datums workshop. An image of a leveling rod next to a water body is below text.">
            <a:extLst>
              <a:ext uri="{FF2B5EF4-FFF2-40B4-BE49-F238E27FC236}">
                <a16:creationId xmlns:a16="http://schemas.microsoft.com/office/drawing/2014/main" id="{FB2C4A05-8B85-4838-BA69-4E94015A4714}"/>
              </a:ext>
            </a:extLst>
          </p:cNvPr>
          <p:cNvPicPr>
            <a:picLocks noGrp="1" noChangeAspect="1"/>
          </p:cNvPicPr>
          <p:nvPr>
            <p:ph sz="half" idx="2"/>
          </p:nvPr>
        </p:nvPicPr>
        <p:blipFill>
          <a:blip r:embed="rId2"/>
          <a:stretch>
            <a:fillRect/>
          </a:stretch>
        </p:blipFill>
        <p:spPr>
          <a:xfrm>
            <a:off x="4715583" y="1223315"/>
            <a:ext cx="2928786" cy="3186761"/>
          </a:xfrm>
          <a:prstGeom prst="rect">
            <a:avLst/>
          </a:prstGeom>
        </p:spPr>
      </p:pic>
      <p:pic>
        <p:nvPicPr>
          <p:cNvPr id="1026" name="Picture 2" descr="Great Lakes Coordinating Committee logo">
            <a:extLst>
              <a:ext uri="{FF2B5EF4-FFF2-40B4-BE49-F238E27FC236}">
                <a16:creationId xmlns:a16="http://schemas.microsoft.com/office/drawing/2014/main" id="{60A7061B-D783-4921-82B8-65549A1B66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0116" y="3344292"/>
            <a:ext cx="1214438" cy="6822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nadian Hydrographic Service logo">
            <a:extLst>
              <a:ext uri="{FF2B5EF4-FFF2-40B4-BE49-F238E27FC236}">
                <a16:creationId xmlns:a16="http://schemas.microsoft.com/office/drawing/2014/main" id="{273DF319-0493-4127-8720-97D98E4261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0977" y="2266437"/>
            <a:ext cx="732716" cy="94093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OAA logo">
            <a:extLst>
              <a:ext uri="{FF2B5EF4-FFF2-40B4-BE49-F238E27FC236}">
                <a16:creationId xmlns:a16="http://schemas.microsoft.com/office/drawing/2014/main" id="{1F6F4FF7-177C-4DE7-85DB-2BA30CB4BF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96200" y="1360976"/>
            <a:ext cx="682269" cy="682269"/>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468D9A43-2B24-4E40-A0B1-B98B08BD2F1F}"/>
              </a:ext>
            </a:extLst>
          </p:cNvPr>
          <p:cNvSpPr>
            <a:spLocks noGrp="1"/>
          </p:cNvSpPr>
          <p:nvPr>
            <p:ph type="dt" sz="half" idx="10"/>
          </p:nvPr>
        </p:nvSpPr>
        <p:spPr/>
        <p:txBody>
          <a:bodyPr/>
          <a:lstStyle/>
          <a:p>
            <a:r>
              <a:rPr lang="en-US"/>
              <a:t>01/26/2023</a:t>
            </a:r>
          </a:p>
        </p:txBody>
      </p:sp>
      <p:sp>
        <p:nvSpPr>
          <p:cNvPr id="6" name="Footer Placeholder 5">
            <a:extLst>
              <a:ext uri="{FF2B5EF4-FFF2-40B4-BE49-F238E27FC236}">
                <a16:creationId xmlns:a16="http://schemas.microsoft.com/office/drawing/2014/main" id="{BB165EB5-6E49-4EBD-81C3-883297888430}"/>
              </a:ext>
            </a:extLst>
          </p:cNvPr>
          <p:cNvSpPr>
            <a:spLocks noGrp="1"/>
          </p:cNvSpPr>
          <p:nvPr>
            <p:ph type="ftr" sz="quarter" idx="11"/>
          </p:nvPr>
        </p:nvSpPr>
        <p:spPr/>
        <p:txBody>
          <a:bodyPr/>
          <a:lstStyle/>
          <a:p>
            <a:r>
              <a:rPr lang="fr-FR"/>
              <a:t>2023 WSLS Institute</a:t>
            </a:r>
            <a:endParaRPr lang="en-US"/>
          </a:p>
        </p:txBody>
      </p:sp>
      <p:sp>
        <p:nvSpPr>
          <p:cNvPr id="7" name="Slide Number Placeholder 6">
            <a:extLst>
              <a:ext uri="{FF2B5EF4-FFF2-40B4-BE49-F238E27FC236}">
                <a16:creationId xmlns:a16="http://schemas.microsoft.com/office/drawing/2014/main" id="{29ED6323-9DEA-47C3-8E9A-8BE1F14E0033}"/>
              </a:ext>
            </a:extLst>
          </p:cNvPr>
          <p:cNvSpPr>
            <a:spLocks noGrp="1"/>
          </p:cNvSpPr>
          <p:nvPr>
            <p:ph type="sldNum" sz="quarter" idx="12"/>
          </p:nvPr>
        </p:nvSpPr>
        <p:spPr/>
        <p:txBody>
          <a:bodyPr/>
          <a:lstStyle/>
          <a:p>
            <a:fld id="{D3D538F9-49A3-B84F-B36B-A7030CDE5D5B}" type="slidenum">
              <a:rPr lang="en-US" smtClean="0"/>
              <a:t>104</a:t>
            </a:fld>
            <a:endParaRPr lang="en-US"/>
          </a:p>
        </p:txBody>
      </p:sp>
    </p:spTree>
    <p:extLst>
      <p:ext uri="{BB962C8B-B14F-4D97-AF65-F5344CB8AC3E}">
        <p14:creationId xmlns:p14="http://schemas.microsoft.com/office/powerpoint/2010/main" val="290527356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3B228-21EF-42C8-AC02-F0C901511364}"/>
              </a:ext>
            </a:extLst>
          </p:cNvPr>
          <p:cNvSpPr>
            <a:spLocks noGrp="1"/>
          </p:cNvSpPr>
          <p:nvPr>
            <p:ph type="title"/>
          </p:nvPr>
        </p:nvSpPr>
        <p:spPr/>
        <p:txBody>
          <a:bodyPr>
            <a:normAutofit fontScale="90000"/>
          </a:bodyPr>
          <a:lstStyle/>
          <a:p>
            <a:pPr>
              <a:defRPr/>
            </a:pPr>
            <a:r>
              <a:rPr lang="en-US" altLang="en-US" dirty="0">
                <a:ea typeface="ＭＳ Ｐゴシック" charset="0"/>
                <a:cs typeface="Arial" charset="0"/>
              </a:rPr>
              <a:t>Consistent nationwide reference frame The Modernized NSRS</a:t>
            </a:r>
          </a:p>
        </p:txBody>
      </p:sp>
      <p:sp>
        <p:nvSpPr>
          <p:cNvPr id="3" name="Content Placeholder 2">
            <a:extLst>
              <a:ext uri="{FF2B5EF4-FFF2-40B4-BE49-F238E27FC236}">
                <a16:creationId xmlns:a16="http://schemas.microsoft.com/office/drawing/2014/main" id="{28873C80-A029-4C44-A887-5A516B89F815}"/>
              </a:ext>
            </a:extLst>
          </p:cNvPr>
          <p:cNvSpPr>
            <a:spLocks noGrp="1"/>
          </p:cNvSpPr>
          <p:nvPr>
            <p:ph idx="1"/>
          </p:nvPr>
        </p:nvSpPr>
        <p:spPr>
          <a:xfrm>
            <a:off x="1927772" y="1280324"/>
            <a:ext cx="5753591" cy="3569971"/>
          </a:xfrm>
        </p:spPr>
        <p:txBody>
          <a:bodyPr>
            <a:normAutofit fontScale="40000" lnSpcReduction="20000"/>
          </a:bodyPr>
          <a:lstStyle/>
          <a:p>
            <a:pPr>
              <a:buNone/>
            </a:pPr>
            <a:r>
              <a:rPr lang="en-US" altLang="en-US" sz="4400" b="1" dirty="0"/>
              <a:t>Revolutionize professional surveying</a:t>
            </a:r>
          </a:p>
          <a:p>
            <a:pPr marL="214313" indent="-214313"/>
            <a:r>
              <a:rPr lang="en-US" altLang="en-US" sz="3600" dirty="0"/>
              <a:t>No more need for installing and locating bench marks</a:t>
            </a:r>
          </a:p>
          <a:p>
            <a:pPr marL="214313" indent="-214313"/>
            <a:r>
              <a:rPr lang="en-US" altLang="en-US" sz="3600" dirty="0"/>
              <a:t>Absolute, consistent positioning autonomously, anywhere</a:t>
            </a:r>
          </a:p>
          <a:p>
            <a:pPr marL="0" indent="0">
              <a:buFont typeface="Arial"/>
              <a:buNone/>
              <a:defRPr/>
            </a:pPr>
            <a:r>
              <a:rPr lang="en-US" altLang="en-US" sz="4500" b="1" dirty="0"/>
              <a:t>Vastly improved flood plain mapping</a:t>
            </a:r>
          </a:p>
          <a:p>
            <a:pPr marL="214313" indent="-214313">
              <a:defRPr/>
            </a:pPr>
            <a:r>
              <a:rPr lang="en-US" altLang="en-US" sz="3500" dirty="0"/>
              <a:t>Water flows due to differences in gravity </a:t>
            </a:r>
          </a:p>
          <a:p>
            <a:pPr marL="214313" indent="-214313">
              <a:defRPr/>
            </a:pPr>
            <a:r>
              <a:rPr lang="en-US" altLang="en-US" sz="3500" dirty="0"/>
              <a:t>Critically important in low-lying, flat communities</a:t>
            </a:r>
          </a:p>
          <a:p>
            <a:pPr marL="0" indent="0">
              <a:buNone/>
              <a:defRPr/>
            </a:pPr>
            <a:r>
              <a:rPr lang="en-US" altLang="en-US" sz="4500" b="1" dirty="0"/>
              <a:t>Fundamental support for new technologies</a:t>
            </a:r>
          </a:p>
          <a:p>
            <a:pPr marL="214313" indent="-214313">
              <a:buFont typeface="Arial" panose="020B0604020202020204" pitchFamily="34" charset="0"/>
              <a:buChar char="•"/>
              <a:defRPr/>
            </a:pPr>
            <a:r>
              <a:rPr lang="en-US" altLang="en-US" sz="3500" dirty="0">
                <a:ea typeface="ＭＳ Ｐゴシック" charset="0"/>
                <a:cs typeface="Arial" charset="0"/>
              </a:rPr>
              <a:t>“Smart Highways” for autonomous vehicles</a:t>
            </a:r>
          </a:p>
          <a:p>
            <a:pPr marL="214313" indent="-214313">
              <a:buFont typeface="Arial" panose="020B0604020202020204" pitchFamily="34" charset="0"/>
              <a:buChar char="•"/>
              <a:defRPr/>
            </a:pPr>
            <a:r>
              <a:rPr lang="en-US" altLang="en-US" sz="3500" dirty="0">
                <a:ea typeface="ＭＳ Ｐゴシック" charset="0"/>
                <a:cs typeface="Arial" charset="0"/>
              </a:rPr>
              <a:t>Consistent nationwide reference frame</a:t>
            </a:r>
          </a:p>
          <a:p>
            <a:pPr>
              <a:buNone/>
              <a:defRPr/>
            </a:pPr>
            <a:r>
              <a:rPr lang="en-US" altLang="en-US" sz="4500" b="1" dirty="0"/>
              <a:t>Support precision agriculture</a:t>
            </a:r>
          </a:p>
          <a:p>
            <a:pPr marL="214313" indent="-214313">
              <a:defRPr/>
            </a:pPr>
            <a:r>
              <a:rPr lang="en-US" altLang="en-US" sz="3500" dirty="0">
                <a:ea typeface="ＭＳ Ｐゴシック" charset="0"/>
                <a:cs typeface="Arial" charset="0"/>
              </a:rPr>
              <a:t>Absolute, consistent positioning autonomously, anywhere for efficiency</a:t>
            </a:r>
          </a:p>
          <a:p>
            <a:pPr>
              <a:buNone/>
              <a:defRPr/>
            </a:pPr>
            <a:r>
              <a:rPr lang="en-US" altLang="en-US" sz="4500" b="1" dirty="0">
                <a:ea typeface="ＭＳ Ｐゴシック" charset="0"/>
                <a:cs typeface="Arial" charset="0"/>
              </a:rPr>
              <a:t>Impacts on infrastructure</a:t>
            </a:r>
          </a:p>
          <a:p>
            <a:pPr>
              <a:buNone/>
              <a:defRPr/>
            </a:pPr>
            <a:r>
              <a:rPr lang="en-US" altLang="en-US" sz="3500" dirty="0">
                <a:ea typeface="ＭＳ Ｐゴシック" charset="0"/>
                <a:cs typeface="Arial" charset="0"/>
              </a:rPr>
              <a:t>Any application requiring precise positioning -- bridges, tunnels, railways, navigation -- will be easier and more accurate</a:t>
            </a:r>
          </a:p>
          <a:p>
            <a:pPr marL="214313" indent="-214313"/>
            <a:endParaRPr lang="en-US" altLang="en-US" sz="6600" dirty="0"/>
          </a:p>
          <a:p>
            <a:endParaRPr lang="en-US" dirty="0"/>
          </a:p>
          <a:p>
            <a:pPr marL="214313" indent="-214313">
              <a:buFont typeface="Arial" panose="020B0604020202020204" pitchFamily="34" charset="0"/>
              <a:buChar char="•"/>
              <a:defRPr/>
            </a:pPr>
            <a:endParaRPr lang="en-US" altLang="en-US" dirty="0">
              <a:ea typeface="ＭＳ Ｐゴシック" charset="0"/>
              <a:cs typeface="Arial" charset="0"/>
            </a:endParaRPr>
          </a:p>
          <a:p>
            <a:pPr marL="214313" indent="-214313"/>
            <a:endParaRPr lang="en-US" altLang="en-US" dirty="0"/>
          </a:p>
          <a:p>
            <a:pPr marL="214313" indent="-214313">
              <a:buFont typeface="Arial" panose="020B0604020202020204" pitchFamily="34" charset="0"/>
              <a:buChar char="•"/>
              <a:defRPr/>
            </a:pPr>
            <a:endParaRPr lang="en-US" altLang="en-US" dirty="0">
              <a:ea typeface="ＭＳ Ｐゴシック" charset="0"/>
              <a:cs typeface="Arial" charset="0"/>
            </a:endParaRPr>
          </a:p>
          <a:p>
            <a:endParaRPr lang="en-US" dirty="0"/>
          </a:p>
        </p:txBody>
      </p:sp>
      <p:pic>
        <p:nvPicPr>
          <p:cNvPr id="4" name="Picture 10" descr="A flooded town">
            <a:extLst>
              <a:ext uri="{FF2B5EF4-FFF2-40B4-BE49-F238E27FC236}">
                <a16:creationId xmlns:a16="http://schemas.microsoft.com/office/drawing/2014/main" id="{FB0B8C49-DD32-46D8-BE40-1152000571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94" y="1701744"/>
            <a:ext cx="1453754" cy="113823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descr="A surveyor next to a GNSS unit on a tripod">
            <a:extLst>
              <a:ext uri="{FF2B5EF4-FFF2-40B4-BE49-F238E27FC236}">
                <a16:creationId xmlns:a16="http://schemas.microsoft.com/office/drawing/2014/main" id="{E49C42FA-7207-40A5-8A08-899AF0BC9E9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28687" y="1070684"/>
            <a:ext cx="1484710" cy="103703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Image result for Photos of bridges">
            <a:extLst>
              <a:ext uri="{FF2B5EF4-FFF2-40B4-BE49-F238E27FC236}">
                <a16:creationId xmlns:a16="http://schemas.microsoft.com/office/drawing/2014/main" id="{D72DB5F8-61FA-4716-A767-372E4002BBC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71731" y="3799432"/>
            <a:ext cx="1762675" cy="9851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Farm equipment tending precisely contoured rows of crops">
            <a:extLst>
              <a:ext uri="{FF2B5EF4-FFF2-40B4-BE49-F238E27FC236}">
                <a16:creationId xmlns:a16="http://schemas.microsoft.com/office/drawing/2014/main" id="{F54C38FA-4E68-4FAF-A3C0-A8B1EB4C59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594" y="3065309"/>
            <a:ext cx="1698171" cy="11887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Image result for smart highways">
            <a:extLst>
              <a:ext uri="{FF2B5EF4-FFF2-40B4-BE49-F238E27FC236}">
                <a16:creationId xmlns:a16="http://schemas.microsoft.com/office/drawing/2014/main" id="{4384265F-E236-487C-A61A-9A483C2A1A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36947" y="2404935"/>
            <a:ext cx="1645920" cy="109728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ate Placeholder 8">
            <a:extLst>
              <a:ext uri="{FF2B5EF4-FFF2-40B4-BE49-F238E27FC236}">
                <a16:creationId xmlns:a16="http://schemas.microsoft.com/office/drawing/2014/main" id="{49AA67D3-9CDF-4C5A-9F85-40148895C65C}"/>
              </a:ext>
            </a:extLst>
          </p:cNvPr>
          <p:cNvSpPr>
            <a:spLocks noGrp="1"/>
          </p:cNvSpPr>
          <p:nvPr>
            <p:ph type="dt" sz="half" idx="10"/>
          </p:nvPr>
        </p:nvSpPr>
        <p:spPr/>
        <p:txBody>
          <a:bodyPr/>
          <a:lstStyle/>
          <a:p>
            <a:r>
              <a:rPr lang="en-US"/>
              <a:t>01/26/2023</a:t>
            </a:r>
          </a:p>
        </p:txBody>
      </p:sp>
      <p:sp>
        <p:nvSpPr>
          <p:cNvPr id="10" name="Footer Placeholder 9">
            <a:extLst>
              <a:ext uri="{FF2B5EF4-FFF2-40B4-BE49-F238E27FC236}">
                <a16:creationId xmlns:a16="http://schemas.microsoft.com/office/drawing/2014/main" id="{F6BA8EF4-2874-46C3-8ED8-2122C574FE08}"/>
              </a:ext>
            </a:extLst>
          </p:cNvPr>
          <p:cNvSpPr>
            <a:spLocks noGrp="1"/>
          </p:cNvSpPr>
          <p:nvPr>
            <p:ph type="ftr" sz="quarter" idx="11"/>
          </p:nvPr>
        </p:nvSpPr>
        <p:spPr/>
        <p:txBody>
          <a:bodyPr/>
          <a:lstStyle/>
          <a:p>
            <a:r>
              <a:rPr lang="fr-FR"/>
              <a:t>2023 WSLS Institute</a:t>
            </a:r>
            <a:endParaRPr lang="en-US"/>
          </a:p>
        </p:txBody>
      </p:sp>
      <p:sp>
        <p:nvSpPr>
          <p:cNvPr id="11" name="Slide Number Placeholder 10">
            <a:extLst>
              <a:ext uri="{FF2B5EF4-FFF2-40B4-BE49-F238E27FC236}">
                <a16:creationId xmlns:a16="http://schemas.microsoft.com/office/drawing/2014/main" id="{0F949BC6-3BF6-431D-9F74-FA86911324BC}"/>
              </a:ext>
            </a:extLst>
          </p:cNvPr>
          <p:cNvSpPr>
            <a:spLocks noGrp="1"/>
          </p:cNvSpPr>
          <p:nvPr>
            <p:ph type="sldNum" sz="quarter" idx="12"/>
          </p:nvPr>
        </p:nvSpPr>
        <p:spPr/>
        <p:txBody>
          <a:bodyPr/>
          <a:lstStyle/>
          <a:p>
            <a:fld id="{D3D538F9-49A3-B84F-B36B-A7030CDE5D5B}" type="slidenum">
              <a:rPr lang="en-US" smtClean="0"/>
              <a:t>105</a:t>
            </a:fld>
            <a:endParaRPr lang="en-US"/>
          </a:p>
        </p:txBody>
      </p:sp>
    </p:spTree>
    <p:extLst>
      <p:ext uri="{BB962C8B-B14F-4D97-AF65-F5344CB8AC3E}">
        <p14:creationId xmlns:p14="http://schemas.microsoft.com/office/powerpoint/2010/main" val="333117019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1B797A-1243-2F84-EF47-D464C1477F5C}"/>
              </a:ext>
            </a:extLst>
          </p:cNvPr>
          <p:cNvSpPr>
            <a:spLocks noGrp="1"/>
          </p:cNvSpPr>
          <p:nvPr>
            <p:ph type="title"/>
          </p:nvPr>
        </p:nvSpPr>
        <p:spPr/>
        <p:txBody>
          <a:bodyPr>
            <a:noAutofit/>
          </a:bodyPr>
          <a:lstStyle/>
          <a:p>
            <a:r>
              <a:rPr lang="en-US" sz="3600" b="1" dirty="0">
                <a:latin typeface="+mn-lt"/>
                <a:cs typeface="Arial" panose="020B0604020202020204" pitchFamily="34" charset="0"/>
              </a:rPr>
              <a:t>Deprecation of the US Survey Foot</a:t>
            </a:r>
          </a:p>
        </p:txBody>
      </p:sp>
      <p:sp>
        <p:nvSpPr>
          <p:cNvPr id="4" name="Content Placeholder 3">
            <a:extLst>
              <a:ext uri="{FF2B5EF4-FFF2-40B4-BE49-F238E27FC236}">
                <a16:creationId xmlns:a16="http://schemas.microsoft.com/office/drawing/2014/main" id="{2BBDC2EC-B85F-0104-DDC8-FEABF19ECF60}"/>
              </a:ext>
            </a:extLst>
          </p:cNvPr>
          <p:cNvSpPr>
            <a:spLocks noGrp="1"/>
          </p:cNvSpPr>
          <p:nvPr>
            <p:ph idx="1"/>
          </p:nvPr>
        </p:nvSpPr>
        <p:spPr/>
        <p:txBody>
          <a:bodyPr>
            <a:normAutofit fontScale="92500" lnSpcReduction="10000"/>
          </a:bodyPr>
          <a:lstStyle/>
          <a:p>
            <a:r>
              <a:rPr lang="en-US" sz="2800" dirty="0">
                <a:latin typeface="Arial" panose="020B0604020202020204" pitchFamily="34" charset="0"/>
                <a:cs typeface="Arial" panose="020B0604020202020204" pitchFamily="34" charset="0"/>
              </a:rPr>
              <a:t>U.S. survey foot was deprecated on December 31, 2022</a:t>
            </a:r>
          </a:p>
          <a:p>
            <a:r>
              <a:rPr lang="en-US" sz="2800" dirty="0">
                <a:latin typeface="Arial" panose="020B0604020202020204" pitchFamily="34" charset="0"/>
                <a:cs typeface="Arial" panose="020B0604020202020204" pitchFamily="34" charset="0"/>
              </a:rPr>
              <a:t>But use can continue for SPCS 83 (and SPCS 27)</a:t>
            </a:r>
          </a:p>
          <a:p>
            <a:pPr lvl="1"/>
            <a:r>
              <a:rPr lang="en-US" sz="2400" dirty="0">
                <a:latin typeface="Arial" panose="020B0604020202020204" pitchFamily="34" charset="0"/>
                <a:cs typeface="Arial" panose="020B0604020202020204" pitchFamily="34" charset="0"/>
              </a:rPr>
              <a:t>The 40 states that “officially” use U.S. foot for SPCS 83</a:t>
            </a:r>
          </a:p>
          <a:p>
            <a:pPr lvl="1"/>
            <a:r>
              <a:rPr lang="en-US" sz="2400" dirty="0">
                <a:latin typeface="Arial" panose="020B0604020202020204" pitchFamily="34" charset="0"/>
                <a:cs typeface="Arial" panose="020B0604020202020204" pitchFamily="34" charset="0"/>
              </a:rPr>
              <a:t>All SPCS 27 zones</a:t>
            </a:r>
          </a:p>
          <a:p>
            <a:pPr lvl="1"/>
            <a:r>
              <a:rPr lang="en-US" sz="2400" dirty="0">
                <a:latin typeface="Arial" panose="020B0604020202020204" pitchFamily="34" charset="0"/>
                <a:cs typeface="Arial" panose="020B0604020202020204" pitchFamily="34" charset="0"/>
              </a:rPr>
              <a:t>NGS will support such “legacy” use forever</a:t>
            </a:r>
          </a:p>
          <a:p>
            <a:pPr lvl="1"/>
            <a:r>
              <a:rPr lang="en-US" sz="2400" dirty="0">
                <a:latin typeface="Arial" panose="020B0604020202020204" pitchFamily="34" charset="0"/>
                <a:cs typeface="Arial" panose="020B0604020202020204" pitchFamily="34" charset="0"/>
              </a:rPr>
              <a:t>But </a:t>
            </a:r>
            <a:r>
              <a:rPr lang="en-US" sz="2400" b="1" i="1" dirty="0">
                <a:latin typeface="Arial" panose="020B0604020202020204" pitchFamily="34" charset="0"/>
                <a:cs typeface="Arial" panose="020B0604020202020204" pitchFamily="34" charset="0"/>
              </a:rPr>
              <a:t>NOT</a:t>
            </a:r>
            <a:r>
              <a:rPr lang="en-US" sz="2400" dirty="0">
                <a:latin typeface="Arial" panose="020B0604020202020204" pitchFamily="34" charset="0"/>
                <a:cs typeface="Arial" panose="020B0604020202020204" pitchFamily="34" charset="0"/>
              </a:rPr>
              <a:t> supported for </a:t>
            </a:r>
            <a:r>
              <a:rPr lang="en-US" sz="2400" b="1" i="1" dirty="0">
                <a:latin typeface="Arial" panose="020B0604020202020204" pitchFamily="34" charset="0"/>
                <a:cs typeface="Arial" panose="020B0604020202020204" pitchFamily="34" charset="0"/>
              </a:rPr>
              <a:t>ANY</a:t>
            </a:r>
            <a:r>
              <a:rPr lang="en-US" sz="2400" dirty="0">
                <a:latin typeface="Arial" panose="020B0604020202020204" pitchFamily="34" charset="0"/>
                <a:cs typeface="Arial" panose="020B0604020202020204" pitchFamily="34" charset="0"/>
              </a:rPr>
              <a:t> zones in SPCS2022</a:t>
            </a:r>
          </a:p>
          <a:p>
            <a:pPr marL="0" indent="0" algn="ctr" defTabSz="685800">
              <a:buNone/>
              <a:defRPr/>
            </a:pPr>
            <a:r>
              <a:rPr lang="en-US" sz="2800" b="1" dirty="0">
                <a:latin typeface="Arial" panose="020B0604020202020204" pitchFamily="34" charset="0"/>
                <a:cs typeface="Arial" panose="020B0604020202020204" pitchFamily="34" charset="0"/>
              </a:rPr>
              <a:t>NGS will always support </a:t>
            </a:r>
            <a:br>
              <a:rPr lang="en-US" sz="2800"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U.S. survey foot for SPCS 83 and 27</a:t>
            </a:r>
          </a:p>
          <a:p>
            <a:endParaRPr lang="en-US" dirty="0"/>
          </a:p>
        </p:txBody>
      </p:sp>
      <p:sp>
        <p:nvSpPr>
          <p:cNvPr id="2" name="Slide Number Placeholder 1">
            <a:extLst>
              <a:ext uri="{FF2B5EF4-FFF2-40B4-BE49-F238E27FC236}">
                <a16:creationId xmlns:a16="http://schemas.microsoft.com/office/drawing/2014/main" id="{5F227F5A-22C0-4956-AFD7-DE1C84294854}"/>
              </a:ext>
            </a:extLst>
          </p:cNvPr>
          <p:cNvSpPr>
            <a:spLocks noGrp="1"/>
          </p:cNvSpPr>
          <p:nvPr>
            <p:ph type="sldNum" sz="quarter" idx="12"/>
          </p:nvPr>
        </p:nvSpPr>
        <p:spPr/>
        <p:txBody>
          <a:bodyPr/>
          <a:lstStyle/>
          <a:p>
            <a:fld id="{FCA8DAF9-CFC1-344C-89B7-DCB2EBBDC673}" type="slidenum">
              <a:rPr lang="en-US" smtClean="0"/>
              <a:pPr/>
              <a:t>106</a:t>
            </a:fld>
            <a:endParaRPr lang="en-US" dirty="0"/>
          </a:p>
        </p:txBody>
      </p:sp>
    </p:spTree>
    <p:extLst>
      <p:ext uri="{BB962C8B-B14F-4D97-AF65-F5344CB8AC3E}">
        <p14:creationId xmlns:p14="http://schemas.microsoft.com/office/powerpoint/2010/main" val="901441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animEffect transition="in" filter="fade">
                                      <p:cBhvr>
                                        <p:cTn id="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B841D-315E-4847-9F8B-248FD03AD281}"/>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NSRS Modernization: Delay</a:t>
            </a:r>
          </a:p>
        </p:txBody>
      </p:sp>
      <p:sp>
        <p:nvSpPr>
          <p:cNvPr id="3" name="Content Placeholder 2">
            <a:extLst>
              <a:ext uri="{FF2B5EF4-FFF2-40B4-BE49-F238E27FC236}">
                <a16:creationId xmlns:a16="http://schemas.microsoft.com/office/drawing/2014/main" id="{F582560C-190D-4115-BEEB-24C8186D0D7D}"/>
              </a:ext>
            </a:extLst>
          </p:cNvPr>
          <p:cNvSpPr>
            <a:spLocks noGrp="1"/>
          </p:cNvSpPr>
          <p:nvPr>
            <p:ph idx="1"/>
          </p:nvPr>
        </p:nvSpPr>
        <p:spPr>
          <a:xfrm>
            <a:off x="457200" y="1200150"/>
            <a:ext cx="8229600" cy="3600449"/>
          </a:xfrm>
        </p:spPr>
        <p:txBody>
          <a:bodyPr>
            <a:normAutofit fontScale="92500" lnSpcReduction="20000"/>
          </a:bodyPr>
          <a:lstStyle/>
          <a:p>
            <a:r>
              <a:rPr lang="en-US" sz="2800" b="1" dirty="0">
                <a:latin typeface="Arial" panose="020B0604020202020204" pitchFamily="34" charset="0"/>
                <a:cs typeface="Arial" panose="020B0604020202020204" pitchFamily="34" charset="0"/>
              </a:rPr>
              <a:t>Will names change?</a:t>
            </a:r>
          </a:p>
          <a:p>
            <a:pPr lvl="2"/>
            <a:r>
              <a:rPr lang="en-US" sz="2800" dirty="0">
                <a:latin typeface="Arial" panose="020B0604020202020204" pitchFamily="34" charset="0"/>
                <a:cs typeface="Arial" panose="020B0604020202020204" pitchFamily="34" charset="0"/>
              </a:rPr>
              <a:t> No, “GEOID2022”, “NATRF2022”, etc. will remain the same</a:t>
            </a:r>
          </a:p>
          <a:p>
            <a:r>
              <a:rPr lang="en-US" sz="2800" dirty="0">
                <a:latin typeface="Arial" panose="020B0604020202020204" pitchFamily="34" charset="0"/>
                <a:cs typeface="Arial" panose="020B0604020202020204" pitchFamily="34" charset="0"/>
              </a:rPr>
              <a:t>NGS anticipates the release of all data, and limited tools, by the </a:t>
            </a:r>
            <a:r>
              <a:rPr lang="en-US" sz="2800" b="1" dirty="0">
                <a:solidFill>
                  <a:srgbClr val="FF0000"/>
                </a:solidFill>
                <a:latin typeface="Arial" panose="020B0604020202020204" pitchFamily="34" charset="0"/>
                <a:cs typeface="Arial" panose="020B0604020202020204" pitchFamily="34" charset="0"/>
              </a:rPr>
              <a:t>middle of 2025</a:t>
            </a:r>
            <a:r>
              <a:rPr lang="en-US" sz="2800" dirty="0">
                <a:latin typeface="Arial" panose="020B0604020202020204" pitchFamily="34" charset="0"/>
                <a:cs typeface="Arial" panose="020B0604020202020204" pitchFamily="34" charset="0"/>
              </a:rPr>
              <a:t>.</a:t>
            </a:r>
          </a:p>
          <a:p>
            <a:pPr lvl="1"/>
            <a:r>
              <a:rPr lang="en-US" dirty="0">
                <a:latin typeface="Arial" panose="020B0604020202020204" pitchFamily="34" charset="0"/>
                <a:cs typeface="Arial" panose="020B0604020202020204" pitchFamily="34" charset="0"/>
              </a:rPr>
              <a:t>Some of this may depend on things outside of NGS control (we have already delayed beyond 2022!)</a:t>
            </a:r>
          </a:p>
          <a:p>
            <a:r>
              <a:rPr lang="en-US" sz="2800" dirty="0">
                <a:latin typeface="Arial" panose="020B0604020202020204" pitchFamily="34" charset="0"/>
                <a:cs typeface="Arial" panose="020B0604020202020204" pitchFamily="34" charset="0"/>
              </a:rPr>
              <a:t>Work on additional tools will continue in the out-years</a:t>
            </a:r>
          </a:p>
          <a:p>
            <a:endParaRPr lang="en-US" dirty="0">
              <a:latin typeface="Arial" panose="020B0604020202020204" pitchFamily="34" charset="0"/>
              <a:cs typeface="Arial" panose="020B0604020202020204" pitchFamily="34" charset="0"/>
            </a:endParaRPr>
          </a:p>
        </p:txBody>
      </p:sp>
      <p:sp>
        <p:nvSpPr>
          <p:cNvPr id="7" name="Date Placeholder 6">
            <a:extLst>
              <a:ext uri="{FF2B5EF4-FFF2-40B4-BE49-F238E27FC236}">
                <a16:creationId xmlns:a16="http://schemas.microsoft.com/office/drawing/2014/main" id="{026AD9EB-CE72-43DD-9CA8-0B817EC9E71C}"/>
              </a:ext>
            </a:extLst>
          </p:cNvPr>
          <p:cNvSpPr>
            <a:spLocks noGrp="1"/>
          </p:cNvSpPr>
          <p:nvPr>
            <p:ph type="dt" sz="half" idx="10"/>
          </p:nvPr>
        </p:nvSpPr>
        <p:spPr/>
        <p:txBody>
          <a:bodyPr/>
          <a:lstStyle/>
          <a:p>
            <a:r>
              <a:rPr lang="en-US"/>
              <a:t>01/26/2023</a:t>
            </a:r>
          </a:p>
        </p:txBody>
      </p:sp>
      <p:sp>
        <p:nvSpPr>
          <p:cNvPr id="8" name="Footer Placeholder 7">
            <a:extLst>
              <a:ext uri="{FF2B5EF4-FFF2-40B4-BE49-F238E27FC236}">
                <a16:creationId xmlns:a16="http://schemas.microsoft.com/office/drawing/2014/main" id="{AA04E661-FD13-4592-83C3-66F5C5E20B02}"/>
              </a:ext>
            </a:extLst>
          </p:cNvPr>
          <p:cNvSpPr>
            <a:spLocks noGrp="1"/>
          </p:cNvSpPr>
          <p:nvPr>
            <p:ph type="ftr" sz="quarter" idx="11"/>
          </p:nvPr>
        </p:nvSpPr>
        <p:spPr/>
        <p:txBody>
          <a:bodyPr/>
          <a:lstStyle/>
          <a:p>
            <a:r>
              <a:rPr lang="fr-FR"/>
              <a:t>2023 WSLS Institute</a:t>
            </a:r>
            <a:endParaRPr lang="en-US"/>
          </a:p>
        </p:txBody>
      </p:sp>
      <p:sp>
        <p:nvSpPr>
          <p:cNvPr id="9" name="Slide Number Placeholder 8">
            <a:extLst>
              <a:ext uri="{FF2B5EF4-FFF2-40B4-BE49-F238E27FC236}">
                <a16:creationId xmlns:a16="http://schemas.microsoft.com/office/drawing/2014/main" id="{412C9F92-8470-4720-AB00-CCEC302C1D0E}"/>
              </a:ext>
            </a:extLst>
          </p:cNvPr>
          <p:cNvSpPr>
            <a:spLocks noGrp="1"/>
          </p:cNvSpPr>
          <p:nvPr>
            <p:ph type="sldNum" sz="quarter" idx="12"/>
          </p:nvPr>
        </p:nvSpPr>
        <p:spPr/>
        <p:txBody>
          <a:bodyPr/>
          <a:lstStyle/>
          <a:p>
            <a:fld id="{D3D538F9-49A3-B84F-B36B-A7030CDE5D5B}" type="slidenum">
              <a:rPr lang="en-US" smtClean="0"/>
              <a:t>107</a:t>
            </a:fld>
            <a:endParaRPr lang="en-US"/>
          </a:p>
        </p:txBody>
      </p:sp>
    </p:spTree>
    <p:extLst>
      <p:ext uri="{BB962C8B-B14F-4D97-AF65-F5344CB8AC3E}">
        <p14:creationId xmlns:p14="http://schemas.microsoft.com/office/powerpoint/2010/main" val="248487147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637B5-7833-494B-8DA5-02C6331942CB}"/>
              </a:ext>
            </a:extLst>
          </p:cNvPr>
          <p:cNvSpPr>
            <a:spLocks noGrp="1"/>
          </p:cNvSpPr>
          <p:nvPr>
            <p:ph type="title"/>
          </p:nvPr>
        </p:nvSpPr>
        <p:spPr/>
        <p:txBody>
          <a:bodyPr>
            <a:normAutofit/>
          </a:bodyPr>
          <a:lstStyle/>
          <a:p>
            <a:r>
              <a:rPr lang="en-US" sz="3600" b="1" dirty="0">
                <a:latin typeface="+mn-lt"/>
              </a:rPr>
              <a:t>Save the Date! NGS day at FIG 2023</a:t>
            </a:r>
          </a:p>
        </p:txBody>
      </p:sp>
      <p:sp>
        <p:nvSpPr>
          <p:cNvPr id="3" name="Content Placeholder 2">
            <a:extLst>
              <a:ext uri="{FF2B5EF4-FFF2-40B4-BE49-F238E27FC236}">
                <a16:creationId xmlns:a16="http://schemas.microsoft.com/office/drawing/2014/main" id="{4FEAA378-5AF9-43B2-8A96-303D5E3C8D19}"/>
              </a:ext>
            </a:extLst>
          </p:cNvPr>
          <p:cNvSpPr>
            <a:spLocks noGrp="1"/>
          </p:cNvSpPr>
          <p:nvPr>
            <p:ph idx="1"/>
          </p:nvPr>
        </p:nvSpPr>
        <p:spPr>
          <a:xfrm>
            <a:off x="457200" y="1200151"/>
            <a:ext cx="3945467" cy="3394472"/>
          </a:xfrm>
        </p:spPr>
        <p:txBody>
          <a:bodyPr>
            <a:normAutofit/>
          </a:bodyPr>
          <a:lstStyle/>
          <a:p>
            <a:pPr marL="0" indent="0">
              <a:buNone/>
            </a:pPr>
            <a:r>
              <a:rPr lang="en-US" sz="2800" dirty="0">
                <a:latin typeface="+mn-lt"/>
              </a:rPr>
              <a:t>NGS will present a full day’s worth of content at the 2023 FIG Working Week in Orlando, FL on May 31, 2023</a:t>
            </a:r>
          </a:p>
        </p:txBody>
      </p:sp>
      <p:pic>
        <p:nvPicPr>
          <p:cNvPr id="4" name="Picture 3" descr="Screenshot of an announcement for the FIG Working Week.">
            <a:extLst>
              <a:ext uri="{FF2B5EF4-FFF2-40B4-BE49-F238E27FC236}">
                <a16:creationId xmlns:a16="http://schemas.microsoft.com/office/drawing/2014/main" id="{D21092B1-215C-4D4B-BC53-90DD404C7A90}"/>
              </a:ext>
            </a:extLst>
          </p:cNvPr>
          <p:cNvPicPr>
            <a:picLocks noChangeAspect="1"/>
          </p:cNvPicPr>
          <p:nvPr/>
        </p:nvPicPr>
        <p:blipFill>
          <a:blip r:embed="rId2"/>
          <a:stretch>
            <a:fillRect/>
          </a:stretch>
        </p:blipFill>
        <p:spPr>
          <a:xfrm>
            <a:off x="4481866" y="1200151"/>
            <a:ext cx="4404567" cy="3802589"/>
          </a:xfrm>
          <a:prstGeom prst="rect">
            <a:avLst/>
          </a:prstGeom>
        </p:spPr>
      </p:pic>
      <p:sp>
        <p:nvSpPr>
          <p:cNvPr id="5" name="Rectangle 4">
            <a:extLst>
              <a:ext uri="{FF2B5EF4-FFF2-40B4-BE49-F238E27FC236}">
                <a16:creationId xmlns:a16="http://schemas.microsoft.com/office/drawing/2014/main" id="{B5275F84-418B-4387-91E6-1502BF4FC995}"/>
              </a:ext>
            </a:extLst>
          </p:cNvPr>
          <p:cNvSpPr/>
          <p:nvPr/>
        </p:nvSpPr>
        <p:spPr>
          <a:xfrm>
            <a:off x="143933" y="4098599"/>
            <a:ext cx="4572000" cy="646331"/>
          </a:xfrm>
          <a:prstGeom prst="rect">
            <a:avLst/>
          </a:prstGeom>
        </p:spPr>
        <p:txBody>
          <a:bodyPr>
            <a:spAutoFit/>
          </a:bodyPr>
          <a:lstStyle/>
          <a:p>
            <a:r>
              <a:rPr lang="en-US" dirty="0"/>
              <a:t>https://geodesy.noaa.gov/datums/newdatums/fig-2023.shtml</a:t>
            </a:r>
          </a:p>
        </p:txBody>
      </p:sp>
      <p:sp>
        <p:nvSpPr>
          <p:cNvPr id="6" name="Rectangle 5">
            <a:extLst>
              <a:ext uri="{FF2B5EF4-FFF2-40B4-BE49-F238E27FC236}">
                <a16:creationId xmlns:a16="http://schemas.microsoft.com/office/drawing/2014/main" id="{4B734113-E018-4B5C-AE42-E0EE0E219CD8}"/>
              </a:ext>
            </a:extLst>
          </p:cNvPr>
          <p:cNvSpPr/>
          <p:nvPr/>
        </p:nvSpPr>
        <p:spPr>
          <a:xfrm>
            <a:off x="143933" y="4689169"/>
            <a:ext cx="2390398" cy="369332"/>
          </a:xfrm>
          <a:prstGeom prst="rect">
            <a:avLst/>
          </a:prstGeom>
        </p:spPr>
        <p:txBody>
          <a:bodyPr wrap="none">
            <a:spAutoFit/>
          </a:bodyPr>
          <a:lstStyle/>
          <a:p>
            <a:r>
              <a:rPr lang="en-US" dirty="0"/>
              <a:t>https://fig.net/fig2023/</a:t>
            </a:r>
          </a:p>
        </p:txBody>
      </p:sp>
      <p:sp>
        <p:nvSpPr>
          <p:cNvPr id="10" name="Date Placeholder 9">
            <a:extLst>
              <a:ext uri="{FF2B5EF4-FFF2-40B4-BE49-F238E27FC236}">
                <a16:creationId xmlns:a16="http://schemas.microsoft.com/office/drawing/2014/main" id="{60154DBC-8DA1-4813-A063-9DBC5F78D452}"/>
              </a:ext>
            </a:extLst>
          </p:cNvPr>
          <p:cNvSpPr>
            <a:spLocks noGrp="1"/>
          </p:cNvSpPr>
          <p:nvPr>
            <p:ph type="dt" sz="half" idx="10"/>
          </p:nvPr>
        </p:nvSpPr>
        <p:spPr/>
        <p:txBody>
          <a:bodyPr/>
          <a:lstStyle/>
          <a:p>
            <a:r>
              <a:rPr lang="en-US"/>
              <a:t>01/26/2023</a:t>
            </a:r>
          </a:p>
        </p:txBody>
      </p:sp>
      <p:sp>
        <p:nvSpPr>
          <p:cNvPr id="11" name="Footer Placeholder 10">
            <a:extLst>
              <a:ext uri="{FF2B5EF4-FFF2-40B4-BE49-F238E27FC236}">
                <a16:creationId xmlns:a16="http://schemas.microsoft.com/office/drawing/2014/main" id="{C1AAA96F-CA03-4FA6-8742-A2D7833A098E}"/>
              </a:ext>
            </a:extLst>
          </p:cNvPr>
          <p:cNvSpPr>
            <a:spLocks noGrp="1"/>
          </p:cNvSpPr>
          <p:nvPr>
            <p:ph type="ftr" sz="quarter" idx="11"/>
          </p:nvPr>
        </p:nvSpPr>
        <p:spPr/>
        <p:txBody>
          <a:bodyPr/>
          <a:lstStyle/>
          <a:p>
            <a:r>
              <a:rPr lang="fr-FR"/>
              <a:t>2023 WSLS Institute</a:t>
            </a:r>
            <a:endParaRPr lang="en-US"/>
          </a:p>
        </p:txBody>
      </p:sp>
      <p:sp>
        <p:nvSpPr>
          <p:cNvPr id="12" name="Slide Number Placeholder 11">
            <a:extLst>
              <a:ext uri="{FF2B5EF4-FFF2-40B4-BE49-F238E27FC236}">
                <a16:creationId xmlns:a16="http://schemas.microsoft.com/office/drawing/2014/main" id="{060CE694-77A5-4BAA-A10C-49ACCF9CEE3D}"/>
              </a:ext>
            </a:extLst>
          </p:cNvPr>
          <p:cNvSpPr>
            <a:spLocks noGrp="1"/>
          </p:cNvSpPr>
          <p:nvPr>
            <p:ph type="sldNum" sz="quarter" idx="12"/>
          </p:nvPr>
        </p:nvSpPr>
        <p:spPr/>
        <p:txBody>
          <a:bodyPr/>
          <a:lstStyle/>
          <a:p>
            <a:fld id="{D3D538F9-49A3-B84F-B36B-A7030CDE5D5B}" type="slidenum">
              <a:rPr lang="en-US" smtClean="0"/>
              <a:t>108</a:t>
            </a:fld>
            <a:endParaRPr lang="en-US"/>
          </a:p>
        </p:txBody>
      </p:sp>
    </p:spTree>
    <p:extLst>
      <p:ext uri="{BB962C8B-B14F-4D97-AF65-F5344CB8AC3E}">
        <p14:creationId xmlns:p14="http://schemas.microsoft.com/office/powerpoint/2010/main" val="847799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le 3"/>
          <p:cNvSpPr>
            <a:spLocks noGrp="1"/>
          </p:cNvSpPr>
          <p:nvPr>
            <p:ph type="ctrTitle"/>
          </p:nvPr>
        </p:nvSpPr>
        <p:spPr>
          <a:xfrm>
            <a:off x="2932510" y="810442"/>
            <a:ext cx="3278981" cy="620614"/>
          </a:xfrm>
        </p:spPr>
        <p:txBody>
          <a:bodyPr>
            <a:normAutofit fontScale="90000"/>
          </a:bodyPr>
          <a:lstStyle/>
          <a:p>
            <a:r>
              <a:rPr lang="en-US" altLang="en-US" dirty="0">
                <a:latin typeface="Arial" panose="020B0604020202020204" pitchFamily="34" charset="0"/>
                <a:cs typeface="Arial" panose="020B0604020202020204" pitchFamily="34" charset="0"/>
              </a:rPr>
              <a:t>Thank You!</a:t>
            </a:r>
          </a:p>
        </p:txBody>
      </p:sp>
      <p:sp>
        <p:nvSpPr>
          <p:cNvPr id="5" name="Subtitle 4"/>
          <p:cNvSpPr>
            <a:spLocks noGrp="1"/>
          </p:cNvSpPr>
          <p:nvPr>
            <p:ph type="subTitle" idx="1"/>
          </p:nvPr>
        </p:nvSpPr>
        <p:spPr>
          <a:xfrm>
            <a:off x="1406081" y="1566967"/>
            <a:ext cx="6331839" cy="2662133"/>
          </a:xfrm>
        </p:spPr>
        <p:txBody>
          <a:bodyPr>
            <a:noAutofit/>
          </a:bodyPr>
          <a:lstStyle/>
          <a:p>
            <a:pPr>
              <a:buFont typeface="Arial" charset="0"/>
              <a:buNone/>
              <a:defRPr/>
            </a:pPr>
            <a:r>
              <a:rPr lang="en-US" sz="1800" dirty="0">
                <a:latin typeface="Arial" panose="020B0604020202020204" pitchFamily="34" charset="0"/>
                <a:cs typeface="Arial" panose="020B0604020202020204" pitchFamily="34" charset="0"/>
              </a:rPr>
              <a:t>Jacob M. Heck, Ph.D., P.S.</a:t>
            </a:r>
          </a:p>
          <a:p>
            <a:pPr>
              <a:defRPr/>
            </a:pPr>
            <a:r>
              <a:rPr lang="en-US" sz="1800" dirty="0">
                <a:latin typeface="Arial" panose="020B0604020202020204" pitchFamily="34" charset="0"/>
                <a:cs typeface="Arial" panose="020B0604020202020204" pitchFamily="34" charset="0"/>
              </a:rPr>
              <a:t>Great Lakes Regional Geodetic Advisor (WI, MI, IN, IL)</a:t>
            </a:r>
          </a:p>
          <a:p>
            <a:pPr>
              <a:buFont typeface="Arial" charset="0"/>
              <a:buNone/>
              <a:defRPr/>
            </a:pPr>
            <a:r>
              <a:rPr lang="en-US" sz="1800" dirty="0">
                <a:latin typeface="Arial" panose="020B0604020202020204" pitchFamily="34" charset="0"/>
                <a:cs typeface="Arial" panose="020B0604020202020204" pitchFamily="34" charset="0"/>
              </a:rPr>
              <a:t>U.S. National Geodetic Survey, NOAA</a:t>
            </a:r>
          </a:p>
          <a:p>
            <a:pPr>
              <a:buFont typeface="Arial" charset="0"/>
              <a:buNone/>
              <a:defRPr/>
            </a:pPr>
            <a:r>
              <a:rPr lang="en-US" sz="1800" dirty="0">
                <a:latin typeface="Arial" panose="020B0604020202020204" pitchFamily="34" charset="0"/>
                <a:cs typeface="Arial" panose="020B0604020202020204" pitchFamily="34" charset="0"/>
                <a:hlinkClick r:id="rId3"/>
              </a:rPr>
              <a:t>jacob.heck@noaa.gov</a:t>
            </a:r>
            <a:endParaRPr lang="en-US" sz="1800" dirty="0">
              <a:latin typeface="Arial" panose="020B0604020202020204" pitchFamily="34" charset="0"/>
              <a:cs typeface="Arial" panose="020B0604020202020204" pitchFamily="34" charset="0"/>
            </a:endParaRPr>
          </a:p>
          <a:p>
            <a:pPr>
              <a:buFont typeface="Arial" charset="0"/>
              <a:buNone/>
              <a:defRPr/>
            </a:pPr>
            <a:endParaRPr lang="en-US" sz="1800" dirty="0">
              <a:latin typeface="Arial" panose="020B0604020202020204" pitchFamily="34" charset="0"/>
              <a:cs typeface="Arial" panose="020B0604020202020204" pitchFamily="34" charset="0"/>
            </a:endParaRPr>
          </a:p>
          <a:p>
            <a:pPr>
              <a:buFont typeface="Arial" charset="0"/>
              <a:buNone/>
              <a:defRPr/>
            </a:pPr>
            <a:r>
              <a:rPr lang="en-US" sz="1800" dirty="0">
                <a:latin typeface="Arial" panose="020B0604020202020204" pitchFamily="34" charset="0"/>
                <a:cs typeface="Arial" panose="020B0604020202020204" pitchFamily="34" charset="0"/>
              </a:rPr>
              <a:t>c/o NOAA Great Lakes Environmental Research Laboratory</a:t>
            </a:r>
          </a:p>
          <a:p>
            <a:pPr>
              <a:buFont typeface="Arial" charset="0"/>
              <a:buNone/>
              <a:defRPr/>
            </a:pPr>
            <a:r>
              <a:rPr lang="en-US" sz="1800" dirty="0">
                <a:latin typeface="Arial" panose="020B0604020202020204" pitchFamily="34" charset="0"/>
                <a:cs typeface="Arial" panose="020B0604020202020204" pitchFamily="34" charset="0"/>
              </a:rPr>
              <a:t>4840 S. State Road</a:t>
            </a:r>
          </a:p>
          <a:p>
            <a:pPr>
              <a:buFont typeface="Arial" charset="0"/>
              <a:buNone/>
              <a:defRPr/>
            </a:pPr>
            <a:r>
              <a:rPr lang="en-US" sz="1800" dirty="0">
                <a:latin typeface="Arial" panose="020B0604020202020204" pitchFamily="34" charset="0"/>
                <a:cs typeface="Arial" panose="020B0604020202020204" pitchFamily="34" charset="0"/>
              </a:rPr>
              <a:t>Ann Arbor, MI 48108</a:t>
            </a:r>
          </a:p>
        </p:txBody>
      </p:sp>
      <p:sp>
        <p:nvSpPr>
          <p:cNvPr id="2" name="Rectangle 1"/>
          <p:cNvSpPr/>
          <p:nvPr/>
        </p:nvSpPr>
        <p:spPr>
          <a:xfrm>
            <a:off x="1722169" y="4333058"/>
            <a:ext cx="5699663" cy="369332"/>
          </a:xfrm>
          <a:prstGeom prst="rect">
            <a:avLst/>
          </a:prstGeom>
        </p:spPr>
        <p:txBody>
          <a:bodyPr wrap="square">
            <a:spAutoFit/>
          </a:bodyPr>
          <a:lstStyle/>
          <a:p>
            <a:r>
              <a:rPr lang="en-US" altLang="en-US" dirty="0">
                <a:latin typeface="Arial" panose="020B0604020202020204" pitchFamily="34" charset="0"/>
                <a:cs typeface="Arial" panose="020B0604020202020204" pitchFamily="34" charset="0"/>
              </a:rPr>
              <a:t>For more information, visit </a:t>
            </a:r>
            <a:r>
              <a:rPr lang="en-US" altLang="en-US" dirty="0">
                <a:latin typeface="Arial" panose="020B0604020202020204" pitchFamily="34" charset="0"/>
                <a:cs typeface="Arial" panose="020B0604020202020204" pitchFamily="34" charset="0"/>
                <a:hlinkClick r:id="rId4"/>
              </a:rPr>
              <a:t>https://geodesy.noaa.gov</a:t>
            </a:r>
            <a:endParaRPr lang="en-US" altLang="en-US" dirty="0">
              <a:latin typeface="Arial" panose="020B0604020202020204" pitchFamily="34" charset="0"/>
              <a:cs typeface="Arial" panose="020B0604020202020204" pitchFamily="34" charset="0"/>
            </a:endParaRPr>
          </a:p>
        </p:txBody>
      </p:sp>
      <p:sp>
        <p:nvSpPr>
          <p:cNvPr id="7" name="Date Placeholder 6">
            <a:extLst>
              <a:ext uri="{FF2B5EF4-FFF2-40B4-BE49-F238E27FC236}">
                <a16:creationId xmlns:a16="http://schemas.microsoft.com/office/drawing/2014/main" id="{F3D71C62-A9E0-4498-A1D1-A5CC6764FA7C}"/>
              </a:ext>
            </a:extLst>
          </p:cNvPr>
          <p:cNvSpPr>
            <a:spLocks noGrp="1"/>
          </p:cNvSpPr>
          <p:nvPr>
            <p:ph type="dt" sz="half" idx="10"/>
          </p:nvPr>
        </p:nvSpPr>
        <p:spPr/>
        <p:txBody>
          <a:bodyPr/>
          <a:lstStyle/>
          <a:p>
            <a:r>
              <a:rPr lang="en-US"/>
              <a:t>01/26/2023</a:t>
            </a:r>
          </a:p>
        </p:txBody>
      </p:sp>
      <p:sp>
        <p:nvSpPr>
          <p:cNvPr id="10" name="Footer Placeholder 9">
            <a:extLst>
              <a:ext uri="{FF2B5EF4-FFF2-40B4-BE49-F238E27FC236}">
                <a16:creationId xmlns:a16="http://schemas.microsoft.com/office/drawing/2014/main" id="{69BD28C9-3458-482A-9B07-A37F76B43E43}"/>
              </a:ext>
            </a:extLst>
          </p:cNvPr>
          <p:cNvSpPr>
            <a:spLocks noGrp="1"/>
          </p:cNvSpPr>
          <p:nvPr>
            <p:ph type="ftr" sz="quarter" idx="11"/>
          </p:nvPr>
        </p:nvSpPr>
        <p:spPr/>
        <p:txBody>
          <a:bodyPr/>
          <a:lstStyle/>
          <a:p>
            <a:r>
              <a:rPr lang="fr-FR"/>
              <a:t>2023 WSLS Institute</a:t>
            </a:r>
            <a:endParaRPr lang="en-US"/>
          </a:p>
        </p:txBody>
      </p:sp>
      <p:sp>
        <p:nvSpPr>
          <p:cNvPr id="11" name="Slide Number Placeholder 10">
            <a:extLst>
              <a:ext uri="{FF2B5EF4-FFF2-40B4-BE49-F238E27FC236}">
                <a16:creationId xmlns:a16="http://schemas.microsoft.com/office/drawing/2014/main" id="{FA9B4587-7F80-445F-BAE7-EA6FA525AD97}"/>
              </a:ext>
            </a:extLst>
          </p:cNvPr>
          <p:cNvSpPr>
            <a:spLocks noGrp="1"/>
          </p:cNvSpPr>
          <p:nvPr>
            <p:ph type="sldNum" sz="quarter" idx="12"/>
          </p:nvPr>
        </p:nvSpPr>
        <p:spPr/>
        <p:txBody>
          <a:bodyPr/>
          <a:lstStyle/>
          <a:p>
            <a:fld id="{D3D538F9-49A3-B84F-B36B-A7030CDE5D5B}" type="slidenum">
              <a:rPr lang="en-US" smtClean="0"/>
              <a:t>109</a:t>
            </a:fld>
            <a:endParaRPr lang="en-US"/>
          </a:p>
        </p:txBody>
      </p:sp>
    </p:spTree>
    <p:extLst>
      <p:ext uri="{BB962C8B-B14F-4D97-AF65-F5344CB8AC3E}">
        <p14:creationId xmlns:p14="http://schemas.microsoft.com/office/powerpoint/2010/main" val="849027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Geodetic Control Primer</a:t>
            </a:r>
          </a:p>
        </p:txBody>
      </p:sp>
      <p:sp>
        <p:nvSpPr>
          <p:cNvPr id="44" name="Oval 43" descr="Three green circles with labels and x,y coordinates with dashed lines leading from them to a red circle labeled &quot;A&quot;."/>
          <p:cNvSpPr>
            <a:spLocks noChangeAspect="1"/>
          </p:cNvSpPr>
          <p:nvPr/>
        </p:nvSpPr>
        <p:spPr>
          <a:xfrm>
            <a:off x="3099816" y="2731008"/>
            <a:ext cx="126610" cy="12661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Times New Roman" panose="02020603050405020304" pitchFamily="18" charset="0"/>
            </a:endParaRPr>
          </a:p>
        </p:txBody>
      </p:sp>
      <p:sp>
        <p:nvSpPr>
          <p:cNvPr id="47" name="TextBox 46"/>
          <p:cNvSpPr txBox="1">
            <a:spLocks noChangeAspect="1"/>
          </p:cNvSpPr>
          <p:nvPr/>
        </p:nvSpPr>
        <p:spPr>
          <a:xfrm>
            <a:off x="2006263" y="1105582"/>
            <a:ext cx="2734018" cy="323165"/>
          </a:xfrm>
          <a:prstGeom prst="rect">
            <a:avLst/>
          </a:prstGeom>
          <a:noFill/>
        </p:spPr>
        <p:txBody>
          <a:bodyPr wrap="none" rtlCol="0">
            <a:spAutoFit/>
          </a:bodyPr>
          <a:lstStyle/>
          <a:p>
            <a:r>
              <a:rPr lang="en-US" sz="1500" b="1" dirty="0">
                <a:latin typeface="Times New Roman" panose="02020603050405020304" pitchFamily="18" charset="0"/>
              </a:rPr>
              <a:t>Find the coordinates of point A</a:t>
            </a:r>
          </a:p>
        </p:txBody>
      </p:sp>
      <p:sp>
        <p:nvSpPr>
          <p:cNvPr id="48" name="TextBox 47"/>
          <p:cNvSpPr txBox="1"/>
          <p:nvPr/>
        </p:nvSpPr>
        <p:spPr>
          <a:xfrm>
            <a:off x="5396696" y="1189299"/>
            <a:ext cx="2456726" cy="2585323"/>
          </a:xfrm>
          <a:prstGeom prst="rect">
            <a:avLst/>
          </a:prstGeom>
          <a:noFill/>
        </p:spPr>
        <p:txBody>
          <a:bodyPr wrap="square" rtlCol="0">
            <a:spAutoFit/>
          </a:bodyPr>
          <a:lstStyle/>
          <a:p>
            <a:r>
              <a:rPr lang="en-US" sz="1350" dirty="0">
                <a:latin typeface="Times New Roman" panose="02020603050405020304" pitchFamily="18" charset="0"/>
              </a:rPr>
              <a:t>But what if someone gave you enough other points with pre-determined coordinates?</a:t>
            </a:r>
          </a:p>
          <a:p>
            <a:endParaRPr lang="en-US" sz="1350" dirty="0">
              <a:latin typeface="Times New Roman" panose="02020603050405020304" pitchFamily="18" charset="0"/>
            </a:endParaRPr>
          </a:p>
          <a:p>
            <a:r>
              <a:rPr lang="en-US" sz="1350" dirty="0">
                <a:latin typeface="Times New Roman" panose="02020603050405020304" pitchFamily="18" charset="0"/>
              </a:rPr>
              <a:t>With a little measuring and trigonometry, you could certainly determine the coordinates of point A!</a:t>
            </a:r>
          </a:p>
          <a:p>
            <a:endParaRPr lang="en-US" sz="1350" dirty="0">
              <a:latin typeface="Times New Roman" panose="02020603050405020304" pitchFamily="18" charset="0"/>
            </a:endParaRPr>
          </a:p>
          <a:p>
            <a:r>
              <a:rPr lang="en-US" sz="1350" dirty="0">
                <a:latin typeface="Times New Roman" panose="02020603050405020304" pitchFamily="18" charset="0"/>
              </a:rPr>
              <a:t>These “other points with pre-determined coordinates” are “</a:t>
            </a:r>
            <a:r>
              <a:rPr lang="en-US" sz="1350" b="1" dirty="0">
                <a:solidFill>
                  <a:srgbClr val="FF0000"/>
                </a:solidFill>
                <a:latin typeface="Times New Roman" panose="02020603050405020304" pitchFamily="18" charset="0"/>
              </a:rPr>
              <a:t>geodetic control</a:t>
            </a:r>
            <a:r>
              <a:rPr lang="en-US" sz="1350" dirty="0">
                <a:latin typeface="Times New Roman" panose="02020603050405020304" pitchFamily="18" charset="0"/>
              </a:rPr>
              <a:t>”</a:t>
            </a:r>
          </a:p>
        </p:txBody>
      </p:sp>
      <p:sp>
        <p:nvSpPr>
          <p:cNvPr id="37" name="Oval 36" descr="Three green circles with labels and x,y coordinates with dashed lines leading from them to a red circle labeled &quot;A&quot;."/>
          <p:cNvSpPr/>
          <p:nvPr/>
        </p:nvSpPr>
        <p:spPr>
          <a:xfrm>
            <a:off x="3099815" y="2731007"/>
            <a:ext cx="158262" cy="15826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Times New Roman" panose="02020603050405020304" pitchFamily="18" charset="0"/>
            </a:endParaRPr>
          </a:p>
        </p:txBody>
      </p:sp>
      <p:sp>
        <p:nvSpPr>
          <p:cNvPr id="38" name="TextBox 37" descr="Three green circles with labels and x,y coordinates with dashed lines leading from them to a red circle labeled &quot;A&quot;."/>
          <p:cNvSpPr txBox="1"/>
          <p:nvPr/>
        </p:nvSpPr>
        <p:spPr>
          <a:xfrm>
            <a:off x="3088230" y="2454007"/>
            <a:ext cx="309700" cy="300082"/>
          </a:xfrm>
          <a:prstGeom prst="rect">
            <a:avLst/>
          </a:prstGeom>
          <a:noFill/>
        </p:spPr>
        <p:txBody>
          <a:bodyPr wrap="none" rtlCol="0">
            <a:spAutoFit/>
          </a:bodyPr>
          <a:lstStyle/>
          <a:p>
            <a:r>
              <a:rPr lang="en-US" sz="1350" dirty="0">
                <a:latin typeface="Times New Roman" panose="02020603050405020304" pitchFamily="18" charset="0"/>
              </a:rPr>
              <a:t>A</a:t>
            </a:r>
          </a:p>
        </p:txBody>
      </p:sp>
      <p:grpSp>
        <p:nvGrpSpPr>
          <p:cNvPr id="39" name="Group 38"/>
          <p:cNvGrpSpPr/>
          <p:nvPr/>
        </p:nvGrpSpPr>
        <p:grpSpPr>
          <a:xfrm>
            <a:off x="3963168" y="3215213"/>
            <a:ext cx="1382693" cy="356130"/>
            <a:chOff x="3955206" y="4484154"/>
            <a:chExt cx="1843590" cy="474840"/>
          </a:xfrm>
        </p:grpSpPr>
        <p:sp>
          <p:nvSpPr>
            <p:cNvPr id="40" name="Oval 39"/>
            <p:cNvSpPr/>
            <p:nvPr/>
          </p:nvSpPr>
          <p:spPr>
            <a:xfrm>
              <a:off x="3955206" y="4747978"/>
              <a:ext cx="211016" cy="21101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Times New Roman" panose="02020603050405020304" pitchFamily="18" charset="0"/>
              </a:endParaRPr>
            </a:p>
          </p:txBody>
        </p:sp>
        <p:sp>
          <p:nvSpPr>
            <p:cNvPr id="41" name="TextBox 40"/>
            <p:cNvSpPr txBox="1"/>
            <p:nvPr/>
          </p:nvSpPr>
          <p:spPr>
            <a:xfrm>
              <a:off x="4060714" y="4484154"/>
              <a:ext cx="1738082" cy="400109"/>
            </a:xfrm>
            <a:prstGeom prst="rect">
              <a:avLst/>
            </a:prstGeom>
            <a:noFill/>
          </p:spPr>
          <p:txBody>
            <a:bodyPr wrap="none" rtlCol="0">
              <a:spAutoFit/>
            </a:bodyPr>
            <a:lstStyle/>
            <a:p>
              <a:r>
                <a:rPr lang="en-US" sz="1350" dirty="0">
                  <a:latin typeface="Times New Roman" panose="02020603050405020304" pitchFamily="18" charset="0"/>
                </a:rPr>
                <a:t>B (x=3.1,y=1.4)</a:t>
              </a:r>
            </a:p>
          </p:txBody>
        </p:sp>
      </p:grpSp>
      <p:grpSp>
        <p:nvGrpSpPr>
          <p:cNvPr id="42" name="Group 41" descr="Three green circles with labels and x,y coordinates with dashed lines leading from them to a red circle labeled &quot;A&quot;."/>
          <p:cNvGrpSpPr/>
          <p:nvPr/>
        </p:nvGrpSpPr>
        <p:grpSpPr>
          <a:xfrm>
            <a:off x="3794431" y="1742293"/>
            <a:ext cx="1382693" cy="333380"/>
            <a:chOff x="3416253" y="2265968"/>
            <a:chExt cx="1843590" cy="444507"/>
          </a:xfrm>
        </p:grpSpPr>
        <p:sp>
          <p:nvSpPr>
            <p:cNvPr id="43" name="Oval 42"/>
            <p:cNvSpPr/>
            <p:nvPr/>
          </p:nvSpPr>
          <p:spPr>
            <a:xfrm>
              <a:off x="3416253" y="2499459"/>
              <a:ext cx="211016" cy="21101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Times New Roman" panose="02020603050405020304" pitchFamily="18" charset="0"/>
              </a:endParaRPr>
            </a:p>
          </p:txBody>
        </p:sp>
        <p:sp>
          <p:nvSpPr>
            <p:cNvPr id="46" name="TextBox 45"/>
            <p:cNvSpPr txBox="1"/>
            <p:nvPr/>
          </p:nvSpPr>
          <p:spPr>
            <a:xfrm>
              <a:off x="3521761" y="2265968"/>
              <a:ext cx="1738082" cy="400110"/>
            </a:xfrm>
            <a:prstGeom prst="rect">
              <a:avLst/>
            </a:prstGeom>
            <a:noFill/>
          </p:spPr>
          <p:txBody>
            <a:bodyPr wrap="none" rtlCol="0">
              <a:spAutoFit/>
            </a:bodyPr>
            <a:lstStyle/>
            <a:p>
              <a:r>
                <a:rPr lang="en-US" sz="1350" dirty="0">
                  <a:latin typeface="Times New Roman" panose="02020603050405020304" pitchFamily="18" charset="0"/>
                </a:rPr>
                <a:t>C (x=2.7,y=3.9)</a:t>
              </a:r>
            </a:p>
          </p:txBody>
        </p:sp>
      </p:grpSp>
      <p:grpSp>
        <p:nvGrpSpPr>
          <p:cNvPr id="49" name="Group 48" descr="Three green circles with labels and x,y coordinates with dashed lines leading from them to a red circle labeled &quot;A&quot;."/>
          <p:cNvGrpSpPr/>
          <p:nvPr/>
        </p:nvGrpSpPr>
        <p:grpSpPr>
          <a:xfrm>
            <a:off x="2531952" y="3616085"/>
            <a:ext cx="1409485" cy="338963"/>
            <a:chOff x="1686220" y="4958994"/>
            <a:chExt cx="1879314" cy="451951"/>
          </a:xfrm>
        </p:grpSpPr>
        <p:sp>
          <p:nvSpPr>
            <p:cNvPr id="50" name="Oval 49"/>
            <p:cNvSpPr/>
            <p:nvPr/>
          </p:nvSpPr>
          <p:spPr>
            <a:xfrm>
              <a:off x="1686220" y="5199929"/>
              <a:ext cx="211016" cy="21101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Times New Roman" panose="02020603050405020304" pitchFamily="18" charset="0"/>
              </a:endParaRPr>
            </a:p>
          </p:txBody>
        </p:sp>
        <p:sp>
          <p:nvSpPr>
            <p:cNvPr id="51" name="TextBox 50"/>
            <p:cNvSpPr txBox="1"/>
            <p:nvPr/>
          </p:nvSpPr>
          <p:spPr>
            <a:xfrm>
              <a:off x="1814627" y="4958994"/>
              <a:ext cx="1750907" cy="400110"/>
            </a:xfrm>
            <a:prstGeom prst="rect">
              <a:avLst/>
            </a:prstGeom>
            <a:noFill/>
          </p:spPr>
          <p:txBody>
            <a:bodyPr wrap="none" rtlCol="0">
              <a:spAutoFit/>
            </a:bodyPr>
            <a:lstStyle/>
            <a:p>
              <a:r>
                <a:rPr lang="en-US" sz="1350" dirty="0">
                  <a:latin typeface="Times New Roman" panose="02020603050405020304" pitchFamily="18" charset="0"/>
                </a:rPr>
                <a:t>D (x=0.8,y=0.9)</a:t>
              </a:r>
            </a:p>
          </p:txBody>
        </p:sp>
      </p:grpSp>
      <p:cxnSp>
        <p:nvCxnSpPr>
          <p:cNvPr id="52" name="Straight Arrow Connector 51" descr="Three green circles with labels and x,y coordinates with dashed lines leading from them to a red circle labeled &quot;A&quot;."/>
          <p:cNvCxnSpPr>
            <a:stCxn id="37" idx="3"/>
          </p:cNvCxnSpPr>
          <p:nvPr/>
        </p:nvCxnSpPr>
        <p:spPr>
          <a:xfrm flipH="1">
            <a:off x="2674388" y="2866092"/>
            <a:ext cx="448605" cy="919475"/>
          </a:xfrm>
          <a:prstGeom prst="straightConnector1">
            <a:avLst/>
          </a:prstGeom>
          <a:ln w="25400">
            <a:solidFill>
              <a:schemeClr val="tx1"/>
            </a:solidFill>
            <a:prstDash val="sysDot"/>
            <a:headEnd type="arrow"/>
            <a:tailEnd type="none"/>
          </a:ln>
        </p:spPr>
        <p:style>
          <a:lnRef idx="1">
            <a:schemeClr val="accent1"/>
          </a:lnRef>
          <a:fillRef idx="0">
            <a:schemeClr val="accent1"/>
          </a:fillRef>
          <a:effectRef idx="0">
            <a:schemeClr val="accent1"/>
          </a:effectRef>
          <a:fontRef idx="minor">
            <a:schemeClr val="tx1"/>
          </a:fontRef>
        </p:style>
      </p:cxnSp>
      <p:cxnSp>
        <p:nvCxnSpPr>
          <p:cNvPr id="53" name="Straight Arrow Connector 52" descr="Three green circles with labels and x,y coordinates with dashed lines leading from them to a red circle labeled &quot;A&quot;."/>
          <p:cNvCxnSpPr>
            <a:stCxn id="37" idx="5"/>
            <a:endCxn id="40" idx="1"/>
          </p:cNvCxnSpPr>
          <p:nvPr/>
        </p:nvCxnSpPr>
        <p:spPr>
          <a:xfrm>
            <a:off x="3234901" y="2866092"/>
            <a:ext cx="751445" cy="570166"/>
          </a:xfrm>
          <a:prstGeom prst="straightConnector1">
            <a:avLst/>
          </a:prstGeom>
          <a:ln w="25400">
            <a:solidFill>
              <a:schemeClr val="tx1"/>
            </a:solidFill>
            <a:prstDash val="sysDot"/>
            <a:headEnd type="arrow"/>
            <a:tailEnd type="none"/>
          </a:ln>
        </p:spPr>
        <p:style>
          <a:lnRef idx="1">
            <a:schemeClr val="accent1"/>
          </a:lnRef>
          <a:fillRef idx="0">
            <a:schemeClr val="accent1"/>
          </a:fillRef>
          <a:effectRef idx="0">
            <a:schemeClr val="accent1"/>
          </a:effectRef>
          <a:fontRef idx="minor">
            <a:schemeClr val="tx1"/>
          </a:fontRef>
        </p:style>
      </p:cxnSp>
      <p:cxnSp>
        <p:nvCxnSpPr>
          <p:cNvPr id="54" name="Straight Arrow Connector 53" descr="Three green circles with labels and x,y coordinates with dashed lines leading from them to a red circle labeled &quot;A&quot;."/>
          <p:cNvCxnSpPr>
            <a:stCxn id="37" idx="7"/>
          </p:cNvCxnSpPr>
          <p:nvPr/>
        </p:nvCxnSpPr>
        <p:spPr>
          <a:xfrm flipV="1">
            <a:off x="3234900" y="2074641"/>
            <a:ext cx="575216" cy="679544"/>
          </a:xfrm>
          <a:prstGeom prst="straightConnector1">
            <a:avLst/>
          </a:prstGeom>
          <a:ln w="25400">
            <a:solidFill>
              <a:schemeClr val="tx1"/>
            </a:solidFill>
            <a:prstDash val="sysDot"/>
            <a:headEnd type="arrow"/>
            <a:tailEnd type="none"/>
          </a:ln>
        </p:spPr>
        <p:style>
          <a:lnRef idx="1">
            <a:schemeClr val="accent1"/>
          </a:lnRef>
          <a:fillRef idx="0">
            <a:schemeClr val="accent1"/>
          </a:fillRef>
          <a:effectRef idx="0">
            <a:schemeClr val="accent1"/>
          </a:effectRef>
          <a:fontRef idx="minor">
            <a:schemeClr val="tx1"/>
          </a:fontRef>
        </p:style>
      </p:cxnSp>
      <p:sp>
        <p:nvSpPr>
          <p:cNvPr id="6" name="Date Placeholder 5">
            <a:extLst>
              <a:ext uri="{FF2B5EF4-FFF2-40B4-BE49-F238E27FC236}">
                <a16:creationId xmlns:a16="http://schemas.microsoft.com/office/drawing/2014/main" id="{C46C0E83-2EB6-489E-B23F-E573A6888CE9}"/>
              </a:ext>
            </a:extLst>
          </p:cNvPr>
          <p:cNvSpPr>
            <a:spLocks noGrp="1"/>
          </p:cNvSpPr>
          <p:nvPr>
            <p:ph type="dt" sz="half" idx="10"/>
          </p:nvPr>
        </p:nvSpPr>
        <p:spPr/>
        <p:txBody>
          <a:bodyPr/>
          <a:lstStyle/>
          <a:p>
            <a:r>
              <a:rPr lang="en-US"/>
              <a:t>01/26/2023</a:t>
            </a:r>
          </a:p>
        </p:txBody>
      </p:sp>
      <p:sp>
        <p:nvSpPr>
          <p:cNvPr id="7" name="Footer Placeholder 6">
            <a:extLst>
              <a:ext uri="{FF2B5EF4-FFF2-40B4-BE49-F238E27FC236}">
                <a16:creationId xmlns:a16="http://schemas.microsoft.com/office/drawing/2014/main" id="{92A922A2-4DAF-4887-8933-E9A84A06BE16}"/>
              </a:ext>
            </a:extLst>
          </p:cNvPr>
          <p:cNvSpPr>
            <a:spLocks noGrp="1"/>
          </p:cNvSpPr>
          <p:nvPr>
            <p:ph type="ftr" sz="quarter" idx="11"/>
          </p:nvPr>
        </p:nvSpPr>
        <p:spPr/>
        <p:txBody>
          <a:bodyPr/>
          <a:lstStyle/>
          <a:p>
            <a:r>
              <a:rPr lang="fr-FR"/>
              <a:t>2023 WSLS Institute</a:t>
            </a:r>
            <a:endParaRPr lang="en-US"/>
          </a:p>
        </p:txBody>
      </p:sp>
      <p:sp>
        <p:nvSpPr>
          <p:cNvPr id="8" name="Slide Number Placeholder 7">
            <a:extLst>
              <a:ext uri="{FF2B5EF4-FFF2-40B4-BE49-F238E27FC236}">
                <a16:creationId xmlns:a16="http://schemas.microsoft.com/office/drawing/2014/main" id="{228CA2A3-3887-4F39-AD1E-A70EF1C042A4}"/>
              </a:ext>
            </a:extLst>
          </p:cNvPr>
          <p:cNvSpPr>
            <a:spLocks noGrp="1"/>
          </p:cNvSpPr>
          <p:nvPr>
            <p:ph type="sldNum" sz="quarter" idx="12"/>
          </p:nvPr>
        </p:nvSpPr>
        <p:spPr/>
        <p:txBody>
          <a:bodyPr/>
          <a:lstStyle/>
          <a:p>
            <a:fld id="{D3D538F9-49A3-B84F-B36B-A7030CDE5D5B}" type="slidenum">
              <a:rPr lang="en-US" smtClean="0"/>
              <a:t>11</a:t>
            </a:fld>
            <a:endParaRPr lang="en-US"/>
          </a:p>
        </p:txBody>
      </p:sp>
    </p:spTree>
    <p:extLst>
      <p:ext uri="{BB962C8B-B14F-4D97-AF65-F5344CB8AC3E}">
        <p14:creationId xmlns:p14="http://schemas.microsoft.com/office/powerpoint/2010/main" val="1304535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down)">
                                      <p:cBhvr>
                                        <p:cTn id="7" dur="500"/>
                                        <p:tgtEl>
                                          <p:spTgt spid="52"/>
                                        </p:tgtEl>
                                      </p:cBhvr>
                                    </p:animEffect>
                                  </p:childTnLst>
                                </p:cTn>
                              </p:par>
                              <p:par>
                                <p:cTn id="8" presetID="22" presetClass="entr" presetSubtype="4"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wipe(down)">
                                      <p:cBhvr>
                                        <p:cTn id="10" dur="500"/>
                                        <p:tgtEl>
                                          <p:spTgt spid="53"/>
                                        </p:tgtEl>
                                      </p:cBhvr>
                                    </p:animEffect>
                                  </p:childTnLst>
                                </p:cTn>
                              </p:par>
                              <p:par>
                                <p:cTn id="11" presetID="22" presetClass="entr" presetSubtype="1" fill="hold" nodeType="with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wipe(up)">
                                      <p:cBhvr>
                                        <p:cTn id="13" dur="500"/>
                                        <p:tgtEl>
                                          <p:spTgt spid="5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Geodetic Control Primer</a:t>
            </a:r>
          </a:p>
        </p:txBody>
      </p:sp>
      <p:sp>
        <p:nvSpPr>
          <p:cNvPr id="44" name="Oval 43" descr="The same green circles from the previous slide with the same labels and coordinates, with additional red circles and faint gray perpendicular lines representing the inferred x and y axes."/>
          <p:cNvSpPr>
            <a:spLocks noChangeAspect="1"/>
          </p:cNvSpPr>
          <p:nvPr/>
        </p:nvSpPr>
        <p:spPr>
          <a:xfrm>
            <a:off x="2986088" y="2737413"/>
            <a:ext cx="126610" cy="12661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Times New Roman" panose="02020603050405020304" pitchFamily="18" charset="0"/>
            </a:endParaRPr>
          </a:p>
        </p:txBody>
      </p:sp>
      <p:sp>
        <p:nvSpPr>
          <p:cNvPr id="47" name="TextBox 46"/>
          <p:cNvSpPr txBox="1">
            <a:spLocks noChangeAspect="1"/>
          </p:cNvSpPr>
          <p:nvPr/>
        </p:nvSpPr>
        <p:spPr>
          <a:xfrm>
            <a:off x="2006263" y="1105582"/>
            <a:ext cx="2734018" cy="323165"/>
          </a:xfrm>
          <a:prstGeom prst="rect">
            <a:avLst/>
          </a:prstGeom>
          <a:noFill/>
        </p:spPr>
        <p:txBody>
          <a:bodyPr wrap="none" rtlCol="0">
            <a:spAutoFit/>
          </a:bodyPr>
          <a:lstStyle/>
          <a:p>
            <a:r>
              <a:rPr lang="en-US" sz="1500" b="1" dirty="0">
                <a:latin typeface="Times New Roman" panose="02020603050405020304" pitchFamily="18" charset="0"/>
              </a:rPr>
              <a:t>Find the coordinates of point A</a:t>
            </a:r>
          </a:p>
        </p:txBody>
      </p:sp>
      <p:sp>
        <p:nvSpPr>
          <p:cNvPr id="48" name="TextBox 47"/>
          <p:cNvSpPr txBox="1"/>
          <p:nvPr/>
        </p:nvSpPr>
        <p:spPr>
          <a:xfrm>
            <a:off x="5396696" y="1189299"/>
            <a:ext cx="2456726" cy="3208571"/>
          </a:xfrm>
          <a:prstGeom prst="rect">
            <a:avLst/>
          </a:prstGeom>
          <a:noFill/>
        </p:spPr>
        <p:txBody>
          <a:bodyPr wrap="square" rtlCol="0">
            <a:spAutoFit/>
          </a:bodyPr>
          <a:lstStyle/>
          <a:p>
            <a:r>
              <a:rPr lang="en-US" sz="1350" dirty="0">
                <a:latin typeface="Times New Roman" panose="02020603050405020304" pitchFamily="18" charset="0"/>
              </a:rPr>
              <a:t>Although the coordinate axes are not visible, their location and scale are </a:t>
            </a:r>
            <a:r>
              <a:rPr lang="en-US" sz="1350" i="1" dirty="0">
                <a:latin typeface="Times New Roman" panose="02020603050405020304" pitchFamily="18" charset="0"/>
              </a:rPr>
              <a:t>implied </a:t>
            </a:r>
            <a:r>
              <a:rPr lang="en-US" sz="1350" dirty="0">
                <a:latin typeface="Times New Roman" panose="02020603050405020304" pitchFamily="18" charset="0"/>
              </a:rPr>
              <a:t>by the given coordinates of the points B, C, and D.</a:t>
            </a:r>
          </a:p>
          <a:p>
            <a:endParaRPr lang="en-US" sz="1350" dirty="0">
              <a:latin typeface="Times New Roman" panose="02020603050405020304" pitchFamily="18" charset="0"/>
            </a:endParaRPr>
          </a:p>
          <a:p>
            <a:r>
              <a:rPr lang="en-US" sz="1350" dirty="0">
                <a:latin typeface="Times New Roman" panose="02020603050405020304" pitchFamily="18" charset="0"/>
              </a:rPr>
              <a:t>It is often the job of surveyors, mappers and other geospatial professionals to determine the coordinates of many points on Earth.</a:t>
            </a:r>
          </a:p>
          <a:p>
            <a:endParaRPr lang="en-US" sz="1350" dirty="0">
              <a:latin typeface="Times New Roman" panose="02020603050405020304" pitchFamily="18" charset="0"/>
            </a:endParaRPr>
          </a:p>
          <a:p>
            <a:r>
              <a:rPr lang="en-US" sz="1350" dirty="0">
                <a:latin typeface="Times New Roman" panose="02020603050405020304" pitchFamily="18" charset="0"/>
              </a:rPr>
              <a:t>It is the job of NGS to provide the geodetic control to the nation to make those jobs possible.</a:t>
            </a:r>
          </a:p>
        </p:txBody>
      </p:sp>
      <p:grpSp>
        <p:nvGrpSpPr>
          <p:cNvPr id="3" name="Group 2" descr="Red circles"/>
          <p:cNvGrpSpPr/>
          <p:nvPr/>
        </p:nvGrpSpPr>
        <p:grpSpPr>
          <a:xfrm>
            <a:off x="2092024" y="4246539"/>
            <a:ext cx="2921816" cy="417532"/>
            <a:chOff x="1265364" y="5662057"/>
            <a:chExt cx="3895755" cy="556709"/>
          </a:xfrm>
        </p:grpSpPr>
        <p:grpSp>
          <p:nvGrpSpPr>
            <p:cNvPr id="21" name="Group 20"/>
            <p:cNvGrpSpPr/>
            <p:nvPr/>
          </p:nvGrpSpPr>
          <p:grpSpPr>
            <a:xfrm rot="5400000">
              <a:off x="3109237" y="3818184"/>
              <a:ext cx="208010" cy="3895755"/>
              <a:chOff x="1025754" y="1547446"/>
              <a:chExt cx="239611" cy="4487594"/>
            </a:xfrm>
          </p:grpSpPr>
          <p:cxnSp>
            <p:nvCxnSpPr>
              <p:cNvPr id="22" name="Straight Arrow Connector 21"/>
              <p:cNvCxnSpPr/>
              <p:nvPr/>
            </p:nvCxnSpPr>
            <p:spPr>
              <a:xfrm>
                <a:off x="1123406" y="1547446"/>
                <a:ext cx="15713" cy="4487594"/>
              </a:xfrm>
              <a:prstGeom prst="straightConnector1">
                <a:avLst/>
              </a:prstGeom>
              <a:ln w="38100">
                <a:solidFill>
                  <a:schemeClr val="tx1">
                    <a:alpha val="20000"/>
                  </a:schemeClr>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040645" y="5120640"/>
                <a:ext cx="211016" cy="0"/>
              </a:xfrm>
              <a:prstGeom prst="line">
                <a:avLst/>
              </a:prstGeom>
              <a:ln w="2540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054349" y="4183966"/>
                <a:ext cx="211016" cy="0"/>
              </a:xfrm>
              <a:prstGeom prst="line">
                <a:avLst/>
              </a:prstGeom>
              <a:ln w="2540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025754" y="2319998"/>
                <a:ext cx="211016" cy="0"/>
              </a:xfrm>
              <a:prstGeom prst="line">
                <a:avLst/>
              </a:prstGeom>
              <a:ln w="2540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040645" y="3247293"/>
                <a:ext cx="211016" cy="0"/>
              </a:xfrm>
              <a:prstGeom prst="line">
                <a:avLst/>
              </a:prstGeom>
              <a:ln w="2540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grpSp>
        <p:sp>
          <p:nvSpPr>
            <p:cNvPr id="27" name="TextBox 26"/>
            <p:cNvSpPr txBox="1"/>
            <p:nvPr/>
          </p:nvSpPr>
          <p:spPr>
            <a:xfrm>
              <a:off x="1908327" y="5818657"/>
              <a:ext cx="361637" cy="400109"/>
            </a:xfrm>
            <a:prstGeom prst="rect">
              <a:avLst/>
            </a:prstGeom>
            <a:noFill/>
          </p:spPr>
          <p:txBody>
            <a:bodyPr wrap="none" rtlCol="0">
              <a:spAutoFit/>
            </a:bodyPr>
            <a:lstStyle/>
            <a:p>
              <a:r>
                <a:rPr lang="en-US" sz="1350" dirty="0">
                  <a:solidFill>
                    <a:schemeClr val="tx1">
                      <a:alpha val="20000"/>
                    </a:schemeClr>
                  </a:solidFill>
                  <a:latin typeface="Times New Roman" panose="02020603050405020304" pitchFamily="18" charset="0"/>
                </a:rPr>
                <a:t>1</a:t>
              </a:r>
            </a:p>
          </p:txBody>
        </p:sp>
        <p:sp>
          <p:nvSpPr>
            <p:cNvPr id="28" name="TextBox 27"/>
            <p:cNvSpPr txBox="1"/>
            <p:nvPr/>
          </p:nvSpPr>
          <p:spPr>
            <a:xfrm>
              <a:off x="2741703" y="5816753"/>
              <a:ext cx="361637" cy="400109"/>
            </a:xfrm>
            <a:prstGeom prst="rect">
              <a:avLst/>
            </a:prstGeom>
            <a:noFill/>
          </p:spPr>
          <p:txBody>
            <a:bodyPr wrap="none" rtlCol="0">
              <a:spAutoFit/>
            </a:bodyPr>
            <a:lstStyle/>
            <a:p>
              <a:r>
                <a:rPr lang="en-US" sz="1350" dirty="0">
                  <a:solidFill>
                    <a:schemeClr val="tx1">
                      <a:alpha val="20000"/>
                    </a:schemeClr>
                  </a:solidFill>
                  <a:latin typeface="Times New Roman" panose="02020603050405020304" pitchFamily="18" charset="0"/>
                </a:rPr>
                <a:t>2</a:t>
              </a:r>
            </a:p>
          </p:txBody>
        </p:sp>
        <p:sp>
          <p:nvSpPr>
            <p:cNvPr id="29" name="TextBox 28"/>
            <p:cNvSpPr txBox="1"/>
            <p:nvPr/>
          </p:nvSpPr>
          <p:spPr>
            <a:xfrm>
              <a:off x="3535242" y="5816753"/>
              <a:ext cx="361637" cy="400109"/>
            </a:xfrm>
            <a:prstGeom prst="rect">
              <a:avLst/>
            </a:prstGeom>
            <a:noFill/>
          </p:spPr>
          <p:txBody>
            <a:bodyPr wrap="none" rtlCol="0">
              <a:spAutoFit/>
            </a:bodyPr>
            <a:lstStyle/>
            <a:p>
              <a:r>
                <a:rPr lang="en-US" sz="1350" dirty="0">
                  <a:solidFill>
                    <a:schemeClr val="tx1">
                      <a:alpha val="20000"/>
                    </a:schemeClr>
                  </a:solidFill>
                  <a:latin typeface="Times New Roman" panose="02020603050405020304" pitchFamily="18" charset="0"/>
                </a:rPr>
                <a:t>3</a:t>
              </a:r>
            </a:p>
          </p:txBody>
        </p:sp>
        <p:sp>
          <p:nvSpPr>
            <p:cNvPr id="30" name="TextBox 29"/>
            <p:cNvSpPr txBox="1"/>
            <p:nvPr/>
          </p:nvSpPr>
          <p:spPr>
            <a:xfrm>
              <a:off x="4339611" y="5816753"/>
              <a:ext cx="361637" cy="400109"/>
            </a:xfrm>
            <a:prstGeom prst="rect">
              <a:avLst/>
            </a:prstGeom>
            <a:noFill/>
          </p:spPr>
          <p:txBody>
            <a:bodyPr wrap="none" rtlCol="0">
              <a:spAutoFit/>
            </a:bodyPr>
            <a:lstStyle/>
            <a:p>
              <a:r>
                <a:rPr lang="en-US" sz="1350" dirty="0">
                  <a:solidFill>
                    <a:schemeClr val="tx1">
                      <a:alpha val="20000"/>
                    </a:schemeClr>
                  </a:solidFill>
                  <a:latin typeface="Times New Roman" panose="02020603050405020304" pitchFamily="18" charset="0"/>
                </a:rPr>
                <a:t>4</a:t>
              </a:r>
            </a:p>
          </p:txBody>
        </p:sp>
      </p:grpSp>
      <p:grpSp>
        <p:nvGrpSpPr>
          <p:cNvPr id="7" name="Group 6" descr="The same green circles from the previous slide with the same labels and coordinates, with additional red circles and faint gray perpendicular lines representing the inferred x and y axes."/>
          <p:cNvGrpSpPr/>
          <p:nvPr/>
        </p:nvGrpSpPr>
        <p:grpSpPr>
          <a:xfrm>
            <a:off x="1775816" y="1412609"/>
            <a:ext cx="396990" cy="2921816"/>
            <a:chOff x="843754" y="1883478"/>
            <a:chExt cx="529320" cy="3895755"/>
          </a:xfrm>
        </p:grpSpPr>
        <p:sp>
          <p:nvSpPr>
            <p:cNvPr id="17" name="TextBox 16"/>
            <p:cNvSpPr txBox="1"/>
            <p:nvPr/>
          </p:nvSpPr>
          <p:spPr>
            <a:xfrm>
              <a:off x="843754" y="4801185"/>
              <a:ext cx="361637" cy="400109"/>
            </a:xfrm>
            <a:prstGeom prst="rect">
              <a:avLst/>
            </a:prstGeom>
            <a:noFill/>
          </p:spPr>
          <p:txBody>
            <a:bodyPr wrap="none" rtlCol="0">
              <a:spAutoFit/>
            </a:bodyPr>
            <a:lstStyle/>
            <a:p>
              <a:r>
                <a:rPr lang="en-US" sz="1350" dirty="0">
                  <a:solidFill>
                    <a:schemeClr val="tx1">
                      <a:alpha val="20000"/>
                    </a:schemeClr>
                  </a:solidFill>
                  <a:latin typeface="Times New Roman" panose="02020603050405020304" pitchFamily="18" charset="0"/>
                </a:rPr>
                <a:t>1</a:t>
              </a:r>
            </a:p>
          </p:txBody>
        </p:sp>
        <p:sp>
          <p:nvSpPr>
            <p:cNvPr id="18" name="TextBox 17"/>
            <p:cNvSpPr txBox="1"/>
            <p:nvPr/>
          </p:nvSpPr>
          <p:spPr>
            <a:xfrm>
              <a:off x="877417" y="4014013"/>
              <a:ext cx="367347" cy="400109"/>
            </a:xfrm>
            <a:prstGeom prst="rect">
              <a:avLst/>
            </a:prstGeom>
            <a:noFill/>
          </p:spPr>
          <p:txBody>
            <a:bodyPr wrap="square" rtlCol="0">
              <a:spAutoFit/>
            </a:bodyPr>
            <a:lstStyle/>
            <a:p>
              <a:r>
                <a:rPr lang="en-US" sz="1350" dirty="0">
                  <a:solidFill>
                    <a:schemeClr val="tx1">
                      <a:alpha val="20000"/>
                    </a:schemeClr>
                  </a:solidFill>
                  <a:latin typeface="Times New Roman" panose="02020603050405020304" pitchFamily="18" charset="0"/>
                </a:rPr>
                <a:t>2</a:t>
              </a:r>
            </a:p>
          </p:txBody>
        </p:sp>
        <p:sp>
          <p:nvSpPr>
            <p:cNvPr id="19" name="TextBox 18"/>
            <p:cNvSpPr txBox="1"/>
            <p:nvPr/>
          </p:nvSpPr>
          <p:spPr>
            <a:xfrm>
              <a:off x="867221" y="3210251"/>
              <a:ext cx="361637" cy="400109"/>
            </a:xfrm>
            <a:prstGeom prst="rect">
              <a:avLst/>
            </a:prstGeom>
            <a:noFill/>
          </p:spPr>
          <p:txBody>
            <a:bodyPr wrap="none" rtlCol="0">
              <a:spAutoFit/>
            </a:bodyPr>
            <a:lstStyle/>
            <a:p>
              <a:r>
                <a:rPr lang="en-US" sz="1350" dirty="0">
                  <a:solidFill>
                    <a:schemeClr val="tx1">
                      <a:alpha val="20000"/>
                    </a:schemeClr>
                  </a:solidFill>
                  <a:latin typeface="Times New Roman" panose="02020603050405020304" pitchFamily="18" charset="0"/>
                </a:rPr>
                <a:t>3</a:t>
              </a:r>
            </a:p>
          </p:txBody>
        </p:sp>
        <p:sp>
          <p:nvSpPr>
            <p:cNvPr id="20" name="TextBox 19"/>
            <p:cNvSpPr txBox="1"/>
            <p:nvPr/>
          </p:nvSpPr>
          <p:spPr>
            <a:xfrm>
              <a:off x="876305" y="2384338"/>
              <a:ext cx="361637" cy="400109"/>
            </a:xfrm>
            <a:prstGeom prst="rect">
              <a:avLst/>
            </a:prstGeom>
            <a:noFill/>
          </p:spPr>
          <p:txBody>
            <a:bodyPr wrap="none" rtlCol="0">
              <a:spAutoFit/>
            </a:bodyPr>
            <a:lstStyle/>
            <a:p>
              <a:r>
                <a:rPr lang="en-US" sz="1350" dirty="0">
                  <a:solidFill>
                    <a:schemeClr val="tx1">
                      <a:alpha val="20000"/>
                    </a:schemeClr>
                  </a:solidFill>
                  <a:latin typeface="Times New Roman" panose="02020603050405020304" pitchFamily="18" charset="0"/>
                </a:rPr>
                <a:t>4</a:t>
              </a:r>
            </a:p>
          </p:txBody>
        </p:sp>
        <p:grpSp>
          <p:nvGrpSpPr>
            <p:cNvPr id="31" name="Group 30"/>
            <p:cNvGrpSpPr/>
            <p:nvPr/>
          </p:nvGrpSpPr>
          <p:grpSpPr>
            <a:xfrm>
              <a:off x="1165064" y="1883478"/>
              <a:ext cx="208010" cy="3895755"/>
              <a:chOff x="1025754" y="1547446"/>
              <a:chExt cx="239611" cy="4487594"/>
            </a:xfrm>
          </p:grpSpPr>
          <p:cxnSp>
            <p:nvCxnSpPr>
              <p:cNvPr id="32" name="Straight Arrow Connector 31"/>
              <p:cNvCxnSpPr/>
              <p:nvPr/>
            </p:nvCxnSpPr>
            <p:spPr>
              <a:xfrm>
                <a:off x="1123406" y="1547446"/>
                <a:ext cx="15713" cy="4487594"/>
              </a:xfrm>
              <a:prstGeom prst="straightConnector1">
                <a:avLst/>
              </a:prstGeom>
              <a:ln w="38100">
                <a:solidFill>
                  <a:schemeClr val="tx1">
                    <a:alpha val="20000"/>
                  </a:schemeClr>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040645" y="5120640"/>
                <a:ext cx="211016" cy="0"/>
              </a:xfrm>
              <a:prstGeom prst="line">
                <a:avLst/>
              </a:prstGeom>
              <a:ln w="2540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054349" y="4183966"/>
                <a:ext cx="211016" cy="0"/>
              </a:xfrm>
              <a:prstGeom prst="line">
                <a:avLst/>
              </a:prstGeom>
              <a:ln w="2540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025754" y="2319998"/>
                <a:ext cx="211016" cy="0"/>
              </a:xfrm>
              <a:prstGeom prst="line">
                <a:avLst/>
              </a:prstGeom>
              <a:ln w="2540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040645" y="3247293"/>
                <a:ext cx="211016" cy="0"/>
              </a:xfrm>
              <a:prstGeom prst="line">
                <a:avLst/>
              </a:prstGeom>
              <a:ln w="2540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grpSp>
      </p:grpSp>
      <p:grpSp>
        <p:nvGrpSpPr>
          <p:cNvPr id="37" name="Group 36" descr="The same green circles from the previous slide with the same labels and coordinates, with additional red circles and faint gray perpendicular lines representing the inferred x and y axes."/>
          <p:cNvGrpSpPr/>
          <p:nvPr/>
        </p:nvGrpSpPr>
        <p:grpSpPr>
          <a:xfrm>
            <a:off x="3963168" y="3215213"/>
            <a:ext cx="1382693" cy="356130"/>
            <a:chOff x="3955206" y="4484154"/>
            <a:chExt cx="1843590" cy="474840"/>
          </a:xfrm>
        </p:grpSpPr>
        <p:sp>
          <p:nvSpPr>
            <p:cNvPr id="38" name="Oval 37"/>
            <p:cNvSpPr/>
            <p:nvPr/>
          </p:nvSpPr>
          <p:spPr>
            <a:xfrm>
              <a:off x="3955206" y="4747978"/>
              <a:ext cx="211016" cy="21101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Times New Roman" panose="02020603050405020304" pitchFamily="18" charset="0"/>
              </a:endParaRPr>
            </a:p>
          </p:txBody>
        </p:sp>
        <p:sp>
          <p:nvSpPr>
            <p:cNvPr id="39" name="TextBox 38"/>
            <p:cNvSpPr txBox="1"/>
            <p:nvPr/>
          </p:nvSpPr>
          <p:spPr>
            <a:xfrm>
              <a:off x="4060714" y="4484154"/>
              <a:ext cx="1738082" cy="400109"/>
            </a:xfrm>
            <a:prstGeom prst="rect">
              <a:avLst/>
            </a:prstGeom>
            <a:noFill/>
          </p:spPr>
          <p:txBody>
            <a:bodyPr wrap="none" rtlCol="0">
              <a:spAutoFit/>
            </a:bodyPr>
            <a:lstStyle/>
            <a:p>
              <a:r>
                <a:rPr lang="en-US" sz="1350" dirty="0">
                  <a:latin typeface="Times New Roman" panose="02020603050405020304" pitchFamily="18" charset="0"/>
                </a:rPr>
                <a:t>B (x=3.1,y=1.4)</a:t>
              </a:r>
            </a:p>
          </p:txBody>
        </p:sp>
      </p:grpSp>
      <p:grpSp>
        <p:nvGrpSpPr>
          <p:cNvPr id="40" name="Group 39" descr="The same green circles from the previous slide with the same labels and coordinates, with additional red circles and faint gray perpendicular lines representing the inferred x and y axes."/>
          <p:cNvGrpSpPr/>
          <p:nvPr/>
        </p:nvGrpSpPr>
        <p:grpSpPr>
          <a:xfrm>
            <a:off x="3794431" y="1742293"/>
            <a:ext cx="1382693" cy="333380"/>
            <a:chOff x="3416253" y="2265968"/>
            <a:chExt cx="1843590" cy="444507"/>
          </a:xfrm>
        </p:grpSpPr>
        <p:sp>
          <p:nvSpPr>
            <p:cNvPr id="41" name="Oval 40"/>
            <p:cNvSpPr/>
            <p:nvPr/>
          </p:nvSpPr>
          <p:spPr>
            <a:xfrm>
              <a:off x="3416253" y="2499459"/>
              <a:ext cx="211016" cy="21101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Times New Roman" panose="02020603050405020304" pitchFamily="18" charset="0"/>
              </a:endParaRPr>
            </a:p>
          </p:txBody>
        </p:sp>
        <p:sp>
          <p:nvSpPr>
            <p:cNvPr id="42" name="TextBox 41"/>
            <p:cNvSpPr txBox="1"/>
            <p:nvPr/>
          </p:nvSpPr>
          <p:spPr>
            <a:xfrm>
              <a:off x="3521761" y="2265968"/>
              <a:ext cx="1738082" cy="400110"/>
            </a:xfrm>
            <a:prstGeom prst="rect">
              <a:avLst/>
            </a:prstGeom>
            <a:noFill/>
          </p:spPr>
          <p:txBody>
            <a:bodyPr wrap="none" rtlCol="0">
              <a:spAutoFit/>
            </a:bodyPr>
            <a:lstStyle/>
            <a:p>
              <a:r>
                <a:rPr lang="en-US" sz="1350" dirty="0">
                  <a:latin typeface="Times New Roman" panose="02020603050405020304" pitchFamily="18" charset="0"/>
                </a:rPr>
                <a:t>C (x=2.7,y=3.9)</a:t>
              </a:r>
            </a:p>
          </p:txBody>
        </p:sp>
      </p:grpSp>
      <p:sp>
        <p:nvSpPr>
          <p:cNvPr id="50" name="Oval 49" descr="The same green circles from the previous slide with the same labels and coordinates, with additional red circles and faint gray perpendicular lines representing the inferred x and y axes."/>
          <p:cNvSpPr>
            <a:spLocks noChangeAspect="1"/>
          </p:cNvSpPr>
          <p:nvPr/>
        </p:nvSpPr>
        <p:spPr>
          <a:xfrm>
            <a:off x="3971183" y="2367196"/>
            <a:ext cx="126610" cy="12661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Times New Roman" panose="02020603050405020304" pitchFamily="18" charset="0"/>
            </a:endParaRPr>
          </a:p>
        </p:txBody>
      </p:sp>
      <p:sp>
        <p:nvSpPr>
          <p:cNvPr id="52" name="Oval 51" descr="The same green circles from the previous slide with the same labels and coordinates, with additional red circles and faint gray perpendicular lines representing the inferred x and y axes."/>
          <p:cNvSpPr>
            <a:spLocks noChangeAspect="1"/>
          </p:cNvSpPr>
          <p:nvPr/>
        </p:nvSpPr>
        <p:spPr>
          <a:xfrm>
            <a:off x="3534611" y="2419908"/>
            <a:ext cx="126610" cy="12661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Times New Roman" panose="02020603050405020304" pitchFamily="18" charset="0"/>
            </a:endParaRPr>
          </a:p>
        </p:txBody>
      </p:sp>
      <p:sp>
        <p:nvSpPr>
          <p:cNvPr id="53" name="Oval 52" descr="The same green circles from the previous slide with the same labels and coordinates, with additional red circles and faint gray perpendicular lines representing the inferred x and y axes."/>
          <p:cNvSpPr>
            <a:spLocks noChangeAspect="1"/>
          </p:cNvSpPr>
          <p:nvPr/>
        </p:nvSpPr>
        <p:spPr>
          <a:xfrm>
            <a:off x="3687034" y="3005033"/>
            <a:ext cx="126610" cy="12661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Times New Roman" panose="02020603050405020304" pitchFamily="18" charset="0"/>
            </a:endParaRPr>
          </a:p>
        </p:txBody>
      </p:sp>
      <p:sp>
        <p:nvSpPr>
          <p:cNvPr id="54" name="Oval 53" descr="The same green circles from the previous slide with the same labels and coordinates, with additional red circles and faint gray perpendicular lines representing the inferred x and y axes."/>
          <p:cNvSpPr>
            <a:spLocks noChangeAspect="1"/>
          </p:cNvSpPr>
          <p:nvPr/>
        </p:nvSpPr>
        <p:spPr>
          <a:xfrm>
            <a:off x="4413332" y="2608520"/>
            <a:ext cx="126610" cy="12661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Times New Roman" panose="02020603050405020304" pitchFamily="18" charset="0"/>
            </a:endParaRPr>
          </a:p>
        </p:txBody>
      </p:sp>
      <p:sp>
        <p:nvSpPr>
          <p:cNvPr id="55" name="Oval 54" descr="The same green circles from the previous slide with the same labels and coordinates, with additional red circles and faint gray perpendicular lines representing the inferred x and y axes."/>
          <p:cNvSpPr>
            <a:spLocks noChangeAspect="1"/>
          </p:cNvSpPr>
          <p:nvPr/>
        </p:nvSpPr>
        <p:spPr>
          <a:xfrm>
            <a:off x="2902583" y="3233412"/>
            <a:ext cx="126610" cy="12661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Times New Roman" panose="02020603050405020304" pitchFamily="18" charset="0"/>
            </a:endParaRPr>
          </a:p>
        </p:txBody>
      </p:sp>
      <p:sp>
        <p:nvSpPr>
          <p:cNvPr id="56" name="Oval 55" descr="The same green circles from the previous slide with the same labels and coordinates, with additional red circles and faint gray perpendicular lines representing the inferred x and y axes."/>
          <p:cNvSpPr>
            <a:spLocks noChangeAspect="1"/>
          </p:cNvSpPr>
          <p:nvPr/>
        </p:nvSpPr>
        <p:spPr>
          <a:xfrm>
            <a:off x="3005286" y="2324064"/>
            <a:ext cx="126610" cy="12661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Times New Roman" panose="02020603050405020304" pitchFamily="18" charset="0"/>
            </a:endParaRPr>
          </a:p>
        </p:txBody>
      </p:sp>
      <p:grpSp>
        <p:nvGrpSpPr>
          <p:cNvPr id="58" name="Group 57" descr="The same green circles from the previous slide with the same labels and coordinates, with additional red circles and faint gray perpendicular lines representing the inferred x and y axes."/>
          <p:cNvGrpSpPr/>
          <p:nvPr/>
        </p:nvGrpSpPr>
        <p:grpSpPr>
          <a:xfrm>
            <a:off x="2531952" y="3616085"/>
            <a:ext cx="1409485" cy="338963"/>
            <a:chOff x="1686220" y="4958994"/>
            <a:chExt cx="1879314" cy="451951"/>
          </a:xfrm>
        </p:grpSpPr>
        <p:sp>
          <p:nvSpPr>
            <p:cNvPr id="59" name="Oval 58"/>
            <p:cNvSpPr/>
            <p:nvPr/>
          </p:nvSpPr>
          <p:spPr>
            <a:xfrm>
              <a:off x="1686220" y="5199929"/>
              <a:ext cx="211016" cy="21101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Times New Roman" panose="02020603050405020304" pitchFamily="18" charset="0"/>
              </a:endParaRPr>
            </a:p>
          </p:txBody>
        </p:sp>
        <p:sp>
          <p:nvSpPr>
            <p:cNvPr id="60" name="TextBox 59"/>
            <p:cNvSpPr txBox="1"/>
            <p:nvPr/>
          </p:nvSpPr>
          <p:spPr>
            <a:xfrm>
              <a:off x="1814627" y="4958994"/>
              <a:ext cx="1750907" cy="400110"/>
            </a:xfrm>
            <a:prstGeom prst="rect">
              <a:avLst/>
            </a:prstGeom>
            <a:noFill/>
          </p:spPr>
          <p:txBody>
            <a:bodyPr wrap="none" rtlCol="0">
              <a:spAutoFit/>
            </a:bodyPr>
            <a:lstStyle/>
            <a:p>
              <a:r>
                <a:rPr lang="en-US" sz="1350" dirty="0">
                  <a:latin typeface="Times New Roman" panose="02020603050405020304" pitchFamily="18" charset="0"/>
                </a:rPr>
                <a:t>D (x=0.8,y=0.9)</a:t>
              </a:r>
            </a:p>
          </p:txBody>
        </p:sp>
      </p:grpSp>
      <p:sp>
        <p:nvSpPr>
          <p:cNvPr id="8" name="Date Placeholder 7">
            <a:extLst>
              <a:ext uri="{FF2B5EF4-FFF2-40B4-BE49-F238E27FC236}">
                <a16:creationId xmlns:a16="http://schemas.microsoft.com/office/drawing/2014/main" id="{B2A1250F-1431-4A58-B955-A6605F3F71CD}"/>
              </a:ext>
            </a:extLst>
          </p:cNvPr>
          <p:cNvSpPr>
            <a:spLocks noGrp="1"/>
          </p:cNvSpPr>
          <p:nvPr>
            <p:ph type="dt" sz="half" idx="10"/>
          </p:nvPr>
        </p:nvSpPr>
        <p:spPr/>
        <p:txBody>
          <a:bodyPr/>
          <a:lstStyle/>
          <a:p>
            <a:r>
              <a:rPr lang="en-US"/>
              <a:t>01/26/2023</a:t>
            </a:r>
          </a:p>
        </p:txBody>
      </p:sp>
      <p:sp>
        <p:nvSpPr>
          <p:cNvPr id="9" name="Footer Placeholder 8">
            <a:extLst>
              <a:ext uri="{FF2B5EF4-FFF2-40B4-BE49-F238E27FC236}">
                <a16:creationId xmlns:a16="http://schemas.microsoft.com/office/drawing/2014/main" id="{03FD9B4C-4A07-477A-8E99-6C8E2361DF1F}"/>
              </a:ext>
            </a:extLst>
          </p:cNvPr>
          <p:cNvSpPr>
            <a:spLocks noGrp="1"/>
          </p:cNvSpPr>
          <p:nvPr>
            <p:ph type="ftr" sz="quarter" idx="11"/>
          </p:nvPr>
        </p:nvSpPr>
        <p:spPr/>
        <p:txBody>
          <a:bodyPr/>
          <a:lstStyle/>
          <a:p>
            <a:r>
              <a:rPr lang="fr-FR"/>
              <a:t>2023 WSLS Institute</a:t>
            </a:r>
            <a:endParaRPr lang="en-US"/>
          </a:p>
        </p:txBody>
      </p:sp>
      <p:sp>
        <p:nvSpPr>
          <p:cNvPr id="10" name="Slide Number Placeholder 9">
            <a:extLst>
              <a:ext uri="{FF2B5EF4-FFF2-40B4-BE49-F238E27FC236}">
                <a16:creationId xmlns:a16="http://schemas.microsoft.com/office/drawing/2014/main" id="{2D78987C-CA42-4775-BFCD-F80CA0D7327E}"/>
              </a:ext>
            </a:extLst>
          </p:cNvPr>
          <p:cNvSpPr>
            <a:spLocks noGrp="1"/>
          </p:cNvSpPr>
          <p:nvPr>
            <p:ph type="sldNum" sz="quarter" idx="12"/>
          </p:nvPr>
        </p:nvSpPr>
        <p:spPr/>
        <p:txBody>
          <a:bodyPr/>
          <a:lstStyle/>
          <a:p>
            <a:fld id="{D3D538F9-49A3-B84F-B36B-A7030CDE5D5B}" type="slidenum">
              <a:rPr lang="en-US" smtClean="0"/>
              <a:t>12</a:t>
            </a:fld>
            <a:endParaRPr lang="en-US"/>
          </a:p>
        </p:txBody>
      </p:sp>
    </p:spTree>
    <p:extLst>
      <p:ext uri="{BB962C8B-B14F-4D97-AF65-F5344CB8AC3E}">
        <p14:creationId xmlns:p14="http://schemas.microsoft.com/office/powerpoint/2010/main" val="3305452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fade">
                                      <p:cBhvr>
                                        <p:cTn id="19" dur="500"/>
                                        <p:tgtEl>
                                          <p:spTgt spid="56"/>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fade">
                                      <p:cBhvr>
                                        <p:cTn id="23" dur="500"/>
                                        <p:tgtEl>
                                          <p:spTgt spid="52"/>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fade">
                                      <p:cBhvr>
                                        <p:cTn id="27" dur="500"/>
                                        <p:tgtEl>
                                          <p:spTgt spid="50"/>
                                        </p:tgtEl>
                                      </p:cBhvr>
                                    </p:animEffec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500"/>
                                        <p:tgtEl>
                                          <p:spTgt spid="44"/>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fade">
                                      <p:cBhvr>
                                        <p:cTn id="35" dur="500"/>
                                        <p:tgtEl>
                                          <p:spTgt spid="53"/>
                                        </p:tgtEl>
                                      </p:cBhvr>
                                    </p:animEffect>
                                  </p:childTnLst>
                                </p:cTn>
                              </p:par>
                            </p:childTnLst>
                          </p:cTn>
                        </p:par>
                        <p:par>
                          <p:cTn id="36" fill="hold">
                            <p:stCondLst>
                              <p:cond delay="2500"/>
                            </p:stCondLst>
                            <p:childTnLst>
                              <p:par>
                                <p:cTn id="37" presetID="10" presetClass="entr" presetSubtype="0" fill="hold" grpId="0" nodeType="afterEffect">
                                  <p:stCondLst>
                                    <p:cond delay="0"/>
                                  </p:stCondLst>
                                  <p:childTnLst>
                                    <p:set>
                                      <p:cBhvr>
                                        <p:cTn id="38" dur="1" fill="hold">
                                          <p:stCondLst>
                                            <p:cond delay="0"/>
                                          </p:stCondLst>
                                        </p:cTn>
                                        <p:tgtEl>
                                          <p:spTgt spid="54"/>
                                        </p:tgtEl>
                                        <p:attrNameLst>
                                          <p:attrName>style.visibility</p:attrName>
                                        </p:attrNameLst>
                                      </p:cBhvr>
                                      <p:to>
                                        <p:strVal val="visible"/>
                                      </p:to>
                                    </p:set>
                                    <p:animEffect transition="in" filter="fade">
                                      <p:cBhvr>
                                        <p:cTn id="39" dur="500"/>
                                        <p:tgtEl>
                                          <p:spTgt spid="54"/>
                                        </p:tgtEl>
                                      </p:cBhvr>
                                    </p:animEffect>
                                  </p:childTnLst>
                                </p:cTn>
                              </p:par>
                            </p:childTnLst>
                          </p:cTn>
                        </p:par>
                        <p:par>
                          <p:cTn id="40" fill="hold">
                            <p:stCondLst>
                              <p:cond delay="3000"/>
                            </p:stCondLst>
                            <p:childTnLst>
                              <p:par>
                                <p:cTn id="41" presetID="10" presetClass="entr" presetSubtype="0" fill="hold" grpId="0" nodeType="afterEffect">
                                  <p:stCondLst>
                                    <p:cond delay="0"/>
                                  </p:stCondLst>
                                  <p:childTnLst>
                                    <p:set>
                                      <p:cBhvr>
                                        <p:cTn id="42" dur="1" fill="hold">
                                          <p:stCondLst>
                                            <p:cond delay="0"/>
                                          </p:stCondLst>
                                        </p:cTn>
                                        <p:tgtEl>
                                          <p:spTgt spid="55"/>
                                        </p:tgtEl>
                                        <p:attrNameLst>
                                          <p:attrName>style.visibility</p:attrName>
                                        </p:attrNameLst>
                                      </p:cBhvr>
                                      <p:to>
                                        <p:strVal val="visible"/>
                                      </p:to>
                                    </p:set>
                                    <p:animEffect transition="in" filter="fade">
                                      <p:cBhvr>
                                        <p:cTn id="43" dur="500"/>
                                        <p:tgtEl>
                                          <p:spTgt spid="55"/>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48">
                                            <p:txEl>
                                              <p:pRg st="4" end="4"/>
                                            </p:txEl>
                                          </p:spTgt>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26" presetClass="emph" presetSubtype="0" fill="hold" nodeType="clickEffect">
                                  <p:stCondLst>
                                    <p:cond delay="0"/>
                                  </p:stCondLst>
                                  <p:childTnLst>
                                    <p:animEffect transition="out" filter="fade">
                                      <p:cBhvr>
                                        <p:cTn id="51" dur="500" tmFilter="0, 0; .2, .5; .8, .5; 1, 0"/>
                                        <p:tgtEl>
                                          <p:spTgt spid="37"/>
                                        </p:tgtEl>
                                      </p:cBhvr>
                                    </p:animEffect>
                                    <p:animScale>
                                      <p:cBhvr>
                                        <p:cTn id="52" dur="250" autoRev="1" fill="hold"/>
                                        <p:tgtEl>
                                          <p:spTgt spid="37"/>
                                        </p:tgtEl>
                                      </p:cBhvr>
                                      <p:by x="105000" y="105000"/>
                                    </p:animScale>
                                  </p:childTnLst>
                                </p:cTn>
                              </p:par>
                              <p:par>
                                <p:cTn id="53" presetID="26" presetClass="emph" presetSubtype="0" fill="hold" nodeType="withEffect">
                                  <p:stCondLst>
                                    <p:cond delay="0"/>
                                  </p:stCondLst>
                                  <p:childTnLst>
                                    <p:animEffect transition="out" filter="fade">
                                      <p:cBhvr>
                                        <p:cTn id="54" dur="500" tmFilter="0, 0; .2, .5; .8, .5; 1, 0"/>
                                        <p:tgtEl>
                                          <p:spTgt spid="40"/>
                                        </p:tgtEl>
                                      </p:cBhvr>
                                    </p:animEffect>
                                    <p:animScale>
                                      <p:cBhvr>
                                        <p:cTn id="55" dur="250" autoRev="1" fill="hold"/>
                                        <p:tgtEl>
                                          <p:spTgt spid="40"/>
                                        </p:tgtEl>
                                      </p:cBhvr>
                                      <p:by x="105000" y="105000"/>
                                    </p:animScale>
                                  </p:childTnLst>
                                </p:cTn>
                              </p:par>
                              <p:par>
                                <p:cTn id="56" presetID="26" presetClass="emph" presetSubtype="0" fill="hold" nodeType="withEffect">
                                  <p:stCondLst>
                                    <p:cond delay="0"/>
                                  </p:stCondLst>
                                  <p:childTnLst>
                                    <p:animEffect transition="out" filter="fade">
                                      <p:cBhvr>
                                        <p:cTn id="57" dur="500" tmFilter="0, 0; .2, .5; .8, .5; 1, 0"/>
                                        <p:tgtEl>
                                          <p:spTgt spid="58"/>
                                        </p:tgtEl>
                                      </p:cBhvr>
                                    </p:animEffect>
                                    <p:animScale>
                                      <p:cBhvr>
                                        <p:cTn id="58" dur="250" autoRev="1" fill="hold"/>
                                        <p:tgtEl>
                                          <p:spTgt spid="5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0" grpId="0" animBg="1"/>
      <p:bldP spid="52" grpId="0" animBg="1"/>
      <p:bldP spid="53" grpId="0" animBg="1"/>
      <p:bldP spid="54" grpId="0" animBg="1"/>
      <p:bldP spid="55" grpId="0" animBg="1"/>
      <p:bldP spid="5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C33290-15FB-4104-87B4-496AAB759F1A}"/>
              </a:ext>
            </a:extLst>
          </p:cNvPr>
          <p:cNvSpPr>
            <a:spLocks noGrp="1"/>
          </p:cNvSpPr>
          <p:nvPr>
            <p:ph type="title"/>
          </p:nvPr>
        </p:nvSpPr>
        <p:spPr/>
        <p:txBody>
          <a:bodyPr>
            <a:normAutofit/>
          </a:bodyPr>
          <a:lstStyle/>
          <a:p>
            <a:r>
              <a:rPr lang="en-US" sz="3600" b="1" dirty="0">
                <a:solidFill>
                  <a:srgbClr val="000000"/>
                </a:solidFill>
                <a:latin typeface="Arial" panose="020B0604020202020204" pitchFamily="34" charset="0"/>
              </a:rPr>
              <a:t>Article 1, Section 8:</a:t>
            </a:r>
            <a:endParaRPr lang="en-US" sz="3600" dirty="0"/>
          </a:p>
        </p:txBody>
      </p:sp>
      <p:sp>
        <p:nvSpPr>
          <p:cNvPr id="5" name="Content Placeholder 4">
            <a:extLst>
              <a:ext uri="{FF2B5EF4-FFF2-40B4-BE49-F238E27FC236}">
                <a16:creationId xmlns:a16="http://schemas.microsoft.com/office/drawing/2014/main" id="{A36B4E2A-E9F8-49EC-A87C-25210400B907}"/>
              </a:ext>
            </a:extLst>
          </p:cNvPr>
          <p:cNvSpPr>
            <a:spLocks noGrp="1"/>
          </p:cNvSpPr>
          <p:nvPr>
            <p:ph sz="half" idx="1"/>
          </p:nvPr>
        </p:nvSpPr>
        <p:spPr/>
        <p:txBody>
          <a:bodyPr>
            <a:normAutofit fontScale="62500" lnSpcReduction="20000"/>
          </a:bodyPr>
          <a:lstStyle/>
          <a:p>
            <a:pPr marL="0" indent="0">
              <a:buNone/>
            </a:pPr>
            <a:r>
              <a:rPr lang="en-US" dirty="0"/>
              <a:t>“The Congress shall have Power To lay and collect Taxes, Duties, Imposts and Excises, to pay the Debts and provide for the common </a:t>
            </a:r>
            <a:r>
              <a:rPr lang="en-US" dirty="0" err="1"/>
              <a:t>Defence</a:t>
            </a:r>
            <a:r>
              <a:rPr lang="en-US" dirty="0"/>
              <a:t> and general Welfare of the United States; but all Duties, Imposts and Excises shall be uniform throughout the United States;</a:t>
            </a:r>
          </a:p>
          <a:p>
            <a:pPr marL="0" indent="0">
              <a:buNone/>
            </a:pPr>
            <a:r>
              <a:rPr lang="en-US" dirty="0"/>
              <a:t>…</a:t>
            </a:r>
          </a:p>
          <a:p>
            <a:pPr marL="0" indent="0">
              <a:buNone/>
            </a:pPr>
            <a:r>
              <a:rPr lang="en-US" dirty="0"/>
              <a:t>To coin Money, regulate the Value thereof, and of foreign Coin, </a:t>
            </a:r>
            <a:r>
              <a:rPr lang="en-US" b="1" i="1" u="sng" dirty="0"/>
              <a:t>and fix the Standard of Weights and Measures</a:t>
            </a:r>
            <a:r>
              <a:rPr lang="en-US" dirty="0"/>
              <a:t>; ...”</a:t>
            </a:r>
          </a:p>
          <a:p>
            <a:pPr marL="0" indent="0">
              <a:buNone/>
            </a:pPr>
            <a:endParaRPr lang="en-US" dirty="0"/>
          </a:p>
        </p:txBody>
      </p:sp>
      <p:pic>
        <p:nvPicPr>
          <p:cNvPr id="7" name="Content Placeholder 6" descr="The Constitution of the United States | National Archives">
            <a:extLst>
              <a:ext uri="{FF2B5EF4-FFF2-40B4-BE49-F238E27FC236}">
                <a16:creationId xmlns:a16="http://schemas.microsoft.com/office/drawing/2014/main" id="{B7CA1E83-1E3D-4407-ADD4-8B85A215B533}"/>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264437" y="1200150"/>
            <a:ext cx="2806125" cy="3394075"/>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a:extLst>
              <a:ext uri="{FF2B5EF4-FFF2-40B4-BE49-F238E27FC236}">
                <a16:creationId xmlns:a16="http://schemas.microsoft.com/office/drawing/2014/main" id="{4E89497E-B731-4D8F-A894-37734E5CEF56}"/>
              </a:ext>
            </a:extLst>
          </p:cNvPr>
          <p:cNvSpPr>
            <a:spLocks noGrp="1"/>
          </p:cNvSpPr>
          <p:nvPr>
            <p:ph type="dt" sz="half" idx="10"/>
          </p:nvPr>
        </p:nvSpPr>
        <p:spPr/>
        <p:txBody>
          <a:bodyPr/>
          <a:lstStyle/>
          <a:p>
            <a:r>
              <a:rPr lang="en-US"/>
              <a:t>01/26/2023</a:t>
            </a:r>
          </a:p>
        </p:txBody>
      </p:sp>
      <p:sp>
        <p:nvSpPr>
          <p:cNvPr id="6" name="Footer Placeholder 5">
            <a:extLst>
              <a:ext uri="{FF2B5EF4-FFF2-40B4-BE49-F238E27FC236}">
                <a16:creationId xmlns:a16="http://schemas.microsoft.com/office/drawing/2014/main" id="{46E9B5E5-D2A6-4A52-AF46-181BC7AF7A40}"/>
              </a:ext>
            </a:extLst>
          </p:cNvPr>
          <p:cNvSpPr>
            <a:spLocks noGrp="1"/>
          </p:cNvSpPr>
          <p:nvPr>
            <p:ph type="ftr" sz="quarter" idx="11"/>
          </p:nvPr>
        </p:nvSpPr>
        <p:spPr/>
        <p:txBody>
          <a:bodyPr/>
          <a:lstStyle/>
          <a:p>
            <a:r>
              <a:rPr lang="fr-FR"/>
              <a:t>2023 WSLS Institute</a:t>
            </a:r>
            <a:endParaRPr lang="en-US"/>
          </a:p>
        </p:txBody>
      </p:sp>
      <p:sp>
        <p:nvSpPr>
          <p:cNvPr id="8" name="Slide Number Placeholder 7">
            <a:extLst>
              <a:ext uri="{FF2B5EF4-FFF2-40B4-BE49-F238E27FC236}">
                <a16:creationId xmlns:a16="http://schemas.microsoft.com/office/drawing/2014/main" id="{2BDB17F3-EF53-45D5-90C2-BE8AF6B77F22}"/>
              </a:ext>
            </a:extLst>
          </p:cNvPr>
          <p:cNvSpPr>
            <a:spLocks noGrp="1"/>
          </p:cNvSpPr>
          <p:nvPr>
            <p:ph type="sldNum" sz="quarter" idx="12"/>
          </p:nvPr>
        </p:nvSpPr>
        <p:spPr/>
        <p:txBody>
          <a:bodyPr/>
          <a:lstStyle/>
          <a:p>
            <a:fld id="{D3D538F9-49A3-B84F-B36B-A7030CDE5D5B}" type="slidenum">
              <a:rPr lang="en-US" smtClean="0"/>
              <a:t>13</a:t>
            </a:fld>
            <a:endParaRPr lang="en-US"/>
          </a:p>
        </p:txBody>
      </p:sp>
    </p:spTree>
    <p:extLst>
      <p:ext uri="{BB962C8B-B14F-4D97-AF65-F5344CB8AC3E}">
        <p14:creationId xmlns:p14="http://schemas.microsoft.com/office/powerpoint/2010/main" val="35465914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7877A-B4FF-4098-AF0A-64BDE170FFD1}"/>
              </a:ext>
            </a:extLst>
          </p:cNvPr>
          <p:cNvSpPr>
            <a:spLocks noGrp="1"/>
          </p:cNvSpPr>
          <p:nvPr>
            <p:ph type="title"/>
          </p:nvPr>
        </p:nvSpPr>
        <p:spPr/>
        <p:txBody>
          <a:bodyPr>
            <a:normAutofit fontScale="90000"/>
          </a:bodyPr>
          <a:lstStyle/>
          <a:p>
            <a:r>
              <a:rPr lang="en-US" dirty="0"/>
              <a:t>The National Spatial Reference System</a:t>
            </a:r>
          </a:p>
        </p:txBody>
      </p:sp>
      <p:sp>
        <p:nvSpPr>
          <p:cNvPr id="5" name="Rectangle 4">
            <a:extLst>
              <a:ext uri="{FF2B5EF4-FFF2-40B4-BE49-F238E27FC236}">
                <a16:creationId xmlns:a16="http://schemas.microsoft.com/office/drawing/2014/main" id="{6DA7C9C8-3014-41D4-8664-344DC7CF90B0}"/>
              </a:ext>
            </a:extLst>
          </p:cNvPr>
          <p:cNvSpPr>
            <a:spLocks noChangeArrowheads="1"/>
          </p:cNvSpPr>
          <p:nvPr/>
        </p:nvSpPr>
        <p:spPr bwMode="auto">
          <a:xfrm>
            <a:off x="431074" y="1196725"/>
            <a:ext cx="4918166" cy="3585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algn="ctr">
              <a:buNone/>
              <a:defRPr/>
            </a:pPr>
            <a:r>
              <a:rPr lang="en-US" altLang="en-US" sz="1800" dirty="0">
                <a:solidFill>
                  <a:srgbClr val="C00000"/>
                </a:solidFill>
                <a:latin typeface="Arial Black" panose="020B0A04020102020204" pitchFamily="34" charset="0"/>
                <a:cs typeface="Arial" panose="020B0604020202020204" pitchFamily="34" charset="0"/>
              </a:rPr>
              <a:t>NGS defines, maintains and provides access to the NSRS to meet our Nation’s economic, social &amp; environmental needs</a:t>
            </a:r>
          </a:p>
          <a:p>
            <a:pPr algn="ctr" eaLnBrk="1" hangingPunct="1">
              <a:buFont typeface="Arial" panose="020B0604020202020204" pitchFamily="34" charset="0"/>
              <a:buNone/>
              <a:defRPr/>
            </a:pPr>
            <a:endParaRPr lang="en-US" altLang="en-US" sz="2100" dirty="0">
              <a:solidFill>
                <a:srgbClr val="C00000"/>
              </a:solidFill>
              <a:latin typeface="Arial Black" panose="020B0A04020102020204" pitchFamily="34" charset="0"/>
              <a:cs typeface="Arial" panose="020B0604020202020204" pitchFamily="34" charset="0"/>
            </a:endParaRPr>
          </a:p>
          <a:p>
            <a:pPr algn="ctr" eaLnBrk="1" hangingPunct="1">
              <a:lnSpc>
                <a:spcPct val="150000"/>
              </a:lnSpc>
              <a:buFont typeface="Arial" panose="020B0604020202020204" pitchFamily="34" charset="0"/>
              <a:buNone/>
              <a:defRPr/>
            </a:pPr>
            <a:endParaRPr lang="en-US" altLang="en-US" sz="1800" dirty="0">
              <a:solidFill>
                <a:srgbClr val="C00000"/>
              </a:solidFill>
              <a:latin typeface="Arial Black" panose="020B0A04020102020204" pitchFamily="34" charset="0"/>
              <a:cs typeface="Arial" panose="020B0604020202020204" pitchFamily="34" charset="0"/>
            </a:endParaRPr>
          </a:p>
          <a:p>
            <a:pPr algn="ctr">
              <a:lnSpc>
                <a:spcPct val="150000"/>
              </a:lnSpc>
              <a:buNone/>
              <a:defRPr/>
            </a:pPr>
            <a:endParaRPr lang="en-US" altLang="en-US" sz="1500" dirty="0">
              <a:latin typeface="Arial" panose="020B0604020202020204" pitchFamily="34" charset="0"/>
              <a:cs typeface="Arial" panose="020B0604020202020204" pitchFamily="34" charset="0"/>
            </a:endParaRPr>
          </a:p>
          <a:p>
            <a:pPr algn="ctr">
              <a:lnSpc>
                <a:spcPct val="150000"/>
              </a:lnSpc>
              <a:buNone/>
              <a:defRPr/>
            </a:pPr>
            <a:endParaRPr lang="en-US" altLang="en-US" sz="1500" dirty="0">
              <a:latin typeface="Arial" panose="020B0604020202020204" pitchFamily="34" charset="0"/>
              <a:cs typeface="Arial" panose="020B0604020202020204" pitchFamily="34" charset="0"/>
            </a:endParaRPr>
          </a:p>
          <a:p>
            <a:pPr marL="214313" indent="-214313" algn="ctr">
              <a:lnSpc>
                <a:spcPct val="150000"/>
              </a:lnSpc>
              <a:defRPr/>
            </a:pPr>
            <a:r>
              <a:rPr lang="en-US" altLang="en-US" sz="1500" dirty="0">
                <a:latin typeface="Arial" panose="020B0604020202020204" pitchFamily="34" charset="0"/>
                <a:cs typeface="Arial" panose="020B0604020202020204" pitchFamily="34" charset="0"/>
              </a:rPr>
              <a:t>North American Datum of 1983 </a:t>
            </a:r>
            <a:r>
              <a:rPr lang="en-US" altLang="en-US" sz="1500" b="1" dirty="0">
                <a:latin typeface="Arial" panose="020B0604020202020204" pitchFamily="34" charset="0"/>
                <a:cs typeface="Arial" panose="020B0604020202020204" pitchFamily="34" charset="0"/>
              </a:rPr>
              <a:t>(NAD 83)</a:t>
            </a:r>
          </a:p>
          <a:p>
            <a:pPr marL="214313" indent="-214313" algn="ctr">
              <a:lnSpc>
                <a:spcPct val="150000"/>
              </a:lnSpc>
              <a:defRPr/>
            </a:pPr>
            <a:r>
              <a:rPr lang="en-US" altLang="en-US" sz="1500" dirty="0">
                <a:latin typeface="Arial" panose="020B0604020202020204" pitchFamily="34" charset="0"/>
                <a:cs typeface="Arial" panose="020B0604020202020204" pitchFamily="34" charset="0"/>
              </a:rPr>
              <a:t>North American Vertical Datum of 1988 </a:t>
            </a:r>
            <a:r>
              <a:rPr lang="en-US" altLang="en-US" sz="1500" b="1" dirty="0">
                <a:latin typeface="Arial" panose="020B0604020202020204" pitchFamily="34" charset="0"/>
                <a:cs typeface="Arial" panose="020B0604020202020204" pitchFamily="34" charset="0"/>
              </a:rPr>
              <a:t>(NAVD 88)</a:t>
            </a:r>
          </a:p>
        </p:txBody>
      </p:sp>
      <p:sp>
        <p:nvSpPr>
          <p:cNvPr id="6" name="Rectangle 5">
            <a:extLst>
              <a:ext uri="{FF2B5EF4-FFF2-40B4-BE49-F238E27FC236}">
                <a16:creationId xmlns:a16="http://schemas.microsoft.com/office/drawing/2014/main" id="{CDB2DAE7-2C72-4426-B6A4-AA084F13108B}"/>
              </a:ext>
            </a:extLst>
          </p:cNvPr>
          <p:cNvSpPr/>
          <p:nvPr/>
        </p:nvSpPr>
        <p:spPr>
          <a:xfrm>
            <a:off x="1277133" y="2571750"/>
            <a:ext cx="3226049" cy="1200329"/>
          </a:xfrm>
          <a:prstGeom prst="rect">
            <a:avLst/>
          </a:prstGeom>
          <a:ln w="19050">
            <a:solidFill>
              <a:sysClr val="windowText" lastClr="000000"/>
            </a:solidFill>
          </a:ln>
        </p:spPr>
        <p:txBody>
          <a:bodyPr wrap="square">
            <a:spAutoFit/>
          </a:bodyPr>
          <a:lstStyle/>
          <a:p>
            <a:pPr algn="ctr">
              <a:defRPr/>
            </a:pPr>
            <a:r>
              <a:rPr lang="en-US" altLang="en-US" sz="2400" dirty="0">
                <a:solidFill>
                  <a:prstClr val="black"/>
                </a:solidFill>
                <a:latin typeface="Tw Cen MT Condensed" panose="020B0606020104020203" pitchFamily="34" charset="0"/>
              </a:rPr>
              <a:t>Latitude • Longitude • </a:t>
            </a:r>
            <a:r>
              <a:rPr lang="en-US" altLang="en-US" sz="2400" u="sng" dirty="0">
                <a:solidFill>
                  <a:prstClr val="black"/>
                </a:solidFill>
                <a:latin typeface="Tw Cen MT Condensed" panose="020B0606020104020203" pitchFamily="34" charset="0"/>
              </a:rPr>
              <a:t>Elevation</a:t>
            </a:r>
            <a:r>
              <a:rPr lang="en-US" altLang="en-US" sz="2400" dirty="0">
                <a:solidFill>
                  <a:prstClr val="black"/>
                </a:solidFill>
                <a:latin typeface="Tw Cen MT Condensed" panose="020B0606020104020203" pitchFamily="34" charset="0"/>
              </a:rPr>
              <a:t> • Gravity • Shoreline Position</a:t>
            </a:r>
          </a:p>
          <a:p>
            <a:pPr>
              <a:defRPr/>
            </a:pPr>
            <a:r>
              <a:rPr lang="en-US" altLang="en-US" sz="2400" dirty="0">
                <a:solidFill>
                  <a:prstClr val="black"/>
                </a:solidFill>
                <a:latin typeface="Tw Cen MT Condensed" panose="020B0606020104020203" pitchFamily="34" charset="0"/>
              </a:rPr>
              <a:t>      + changes over time </a:t>
            </a:r>
          </a:p>
        </p:txBody>
      </p:sp>
      <p:pic>
        <p:nvPicPr>
          <p:cNvPr id="7" name="Picture 6" descr="Image of layered maps of the state of Oregon with geodetic control disks shown in the corners with dashed lines leading down through the layered maps from the disks.">
            <a:extLst>
              <a:ext uri="{FF2B5EF4-FFF2-40B4-BE49-F238E27FC236}">
                <a16:creationId xmlns:a16="http://schemas.microsoft.com/office/drawing/2014/main" id="{8442DE30-1C71-427F-9E72-BB20DBBBD8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7208" y="1800763"/>
            <a:ext cx="3520745" cy="1993565"/>
          </a:xfrm>
          <a:prstGeom prst="rect">
            <a:avLst/>
          </a:prstGeom>
        </p:spPr>
      </p:pic>
      <p:sp>
        <p:nvSpPr>
          <p:cNvPr id="8" name="TextBox 7">
            <a:extLst>
              <a:ext uri="{FF2B5EF4-FFF2-40B4-BE49-F238E27FC236}">
                <a16:creationId xmlns:a16="http://schemas.microsoft.com/office/drawing/2014/main" id="{D02433E2-DA27-40A6-AD68-A50C8520E9AB}"/>
              </a:ext>
            </a:extLst>
          </p:cNvPr>
          <p:cNvSpPr txBox="1"/>
          <p:nvPr/>
        </p:nvSpPr>
        <p:spPr>
          <a:xfrm>
            <a:off x="6127954" y="4048433"/>
            <a:ext cx="2687894" cy="461665"/>
          </a:xfrm>
          <a:prstGeom prst="rect">
            <a:avLst/>
          </a:prstGeom>
          <a:noFill/>
        </p:spPr>
        <p:txBody>
          <a:bodyPr wrap="square" rtlCol="0">
            <a:spAutoFit/>
          </a:bodyPr>
          <a:lstStyle/>
          <a:p>
            <a:r>
              <a:rPr lang="en-US" sz="2400" dirty="0">
                <a:solidFill>
                  <a:srgbClr val="FF0000"/>
                </a:solidFill>
              </a:rPr>
              <a:t>Today’s NSRS</a:t>
            </a:r>
          </a:p>
        </p:txBody>
      </p:sp>
      <p:sp>
        <p:nvSpPr>
          <p:cNvPr id="9" name="Date Placeholder 8">
            <a:extLst>
              <a:ext uri="{FF2B5EF4-FFF2-40B4-BE49-F238E27FC236}">
                <a16:creationId xmlns:a16="http://schemas.microsoft.com/office/drawing/2014/main" id="{8EE6AAF6-7C18-4BDB-8D05-8A26C6BB6706}"/>
              </a:ext>
            </a:extLst>
          </p:cNvPr>
          <p:cNvSpPr>
            <a:spLocks noGrp="1"/>
          </p:cNvSpPr>
          <p:nvPr>
            <p:ph type="dt" sz="half" idx="10"/>
          </p:nvPr>
        </p:nvSpPr>
        <p:spPr/>
        <p:txBody>
          <a:bodyPr/>
          <a:lstStyle/>
          <a:p>
            <a:r>
              <a:rPr lang="en-US"/>
              <a:t>01/26/2023</a:t>
            </a:r>
          </a:p>
        </p:txBody>
      </p:sp>
      <p:sp>
        <p:nvSpPr>
          <p:cNvPr id="10" name="Footer Placeholder 9">
            <a:extLst>
              <a:ext uri="{FF2B5EF4-FFF2-40B4-BE49-F238E27FC236}">
                <a16:creationId xmlns:a16="http://schemas.microsoft.com/office/drawing/2014/main" id="{DAC1CBF2-BECF-4F0A-9C2E-A44084806BDE}"/>
              </a:ext>
            </a:extLst>
          </p:cNvPr>
          <p:cNvSpPr>
            <a:spLocks noGrp="1"/>
          </p:cNvSpPr>
          <p:nvPr>
            <p:ph type="ftr" sz="quarter" idx="11"/>
          </p:nvPr>
        </p:nvSpPr>
        <p:spPr/>
        <p:txBody>
          <a:bodyPr/>
          <a:lstStyle/>
          <a:p>
            <a:r>
              <a:rPr lang="fr-FR"/>
              <a:t>2023 WSLS Institute</a:t>
            </a:r>
            <a:endParaRPr lang="en-US"/>
          </a:p>
        </p:txBody>
      </p:sp>
      <p:sp>
        <p:nvSpPr>
          <p:cNvPr id="11" name="Slide Number Placeholder 10">
            <a:extLst>
              <a:ext uri="{FF2B5EF4-FFF2-40B4-BE49-F238E27FC236}">
                <a16:creationId xmlns:a16="http://schemas.microsoft.com/office/drawing/2014/main" id="{805EAC3F-517C-4FB2-936E-3C6A8ED929C8}"/>
              </a:ext>
            </a:extLst>
          </p:cNvPr>
          <p:cNvSpPr>
            <a:spLocks noGrp="1"/>
          </p:cNvSpPr>
          <p:nvPr>
            <p:ph type="sldNum" sz="quarter" idx="12"/>
          </p:nvPr>
        </p:nvSpPr>
        <p:spPr/>
        <p:txBody>
          <a:bodyPr/>
          <a:lstStyle/>
          <a:p>
            <a:fld id="{D3D538F9-49A3-B84F-B36B-A7030CDE5D5B}" type="slidenum">
              <a:rPr lang="en-US" smtClean="0"/>
              <a:t>14</a:t>
            </a:fld>
            <a:endParaRPr lang="en-US"/>
          </a:p>
        </p:txBody>
      </p:sp>
    </p:spTree>
    <p:extLst>
      <p:ext uri="{BB962C8B-B14F-4D97-AF65-F5344CB8AC3E}">
        <p14:creationId xmlns:p14="http://schemas.microsoft.com/office/powerpoint/2010/main" val="16788731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3FAEC-0E25-4D8F-B3BD-83A3A00665D9}"/>
              </a:ext>
            </a:extLst>
          </p:cNvPr>
          <p:cNvSpPr>
            <a:spLocks noGrp="1"/>
          </p:cNvSpPr>
          <p:nvPr>
            <p:ph type="title"/>
          </p:nvPr>
        </p:nvSpPr>
        <p:spPr/>
        <p:txBody>
          <a:bodyPr>
            <a:normAutofit fontScale="90000"/>
          </a:bodyPr>
          <a:lstStyle/>
          <a:p>
            <a:r>
              <a:rPr lang="en-US" dirty="0"/>
              <a:t>The National Spatial Reference System</a:t>
            </a:r>
          </a:p>
        </p:txBody>
      </p:sp>
      <p:sp>
        <p:nvSpPr>
          <p:cNvPr id="3" name="Rectangle 4">
            <a:extLst>
              <a:ext uri="{FF2B5EF4-FFF2-40B4-BE49-F238E27FC236}">
                <a16:creationId xmlns:a16="http://schemas.microsoft.com/office/drawing/2014/main" id="{ED2EE9B7-2D41-4C6F-8322-2C0E01D6E745}"/>
              </a:ext>
            </a:extLst>
          </p:cNvPr>
          <p:cNvSpPr>
            <a:spLocks noChangeArrowheads="1"/>
          </p:cNvSpPr>
          <p:nvPr/>
        </p:nvSpPr>
        <p:spPr bwMode="auto">
          <a:xfrm>
            <a:off x="431074" y="1138889"/>
            <a:ext cx="4918166" cy="2957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algn="ctr">
              <a:buNone/>
              <a:defRPr/>
            </a:pPr>
            <a:r>
              <a:rPr lang="en-US" altLang="en-US" sz="1800" dirty="0">
                <a:solidFill>
                  <a:srgbClr val="C00000"/>
                </a:solidFill>
                <a:latin typeface="Arial Black" panose="020B0A04020102020204" pitchFamily="34" charset="0"/>
                <a:cs typeface="Arial" panose="020B0604020202020204" pitchFamily="34" charset="0"/>
              </a:rPr>
              <a:t>NGS defines, maintains and provides access to the NSRS to meet our Nation’s economic, social &amp; environmental needs</a:t>
            </a:r>
          </a:p>
          <a:p>
            <a:pPr algn="ctr" eaLnBrk="1" hangingPunct="1">
              <a:buFont typeface="Arial" panose="020B0604020202020204" pitchFamily="34" charset="0"/>
              <a:buNone/>
              <a:defRPr/>
            </a:pPr>
            <a:endParaRPr lang="en-US" altLang="en-US" sz="2100" dirty="0">
              <a:solidFill>
                <a:srgbClr val="C00000"/>
              </a:solidFill>
              <a:latin typeface="Arial Black" panose="020B0A04020102020204" pitchFamily="34" charset="0"/>
              <a:cs typeface="Arial" panose="020B0604020202020204" pitchFamily="34" charset="0"/>
            </a:endParaRPr>
          </a:p>
          <a:p>
            <a:pPr algn="ctr" eaLnBrk="1" hangingPunct="1">
              <a:lnSpc>
                <a:spcPct val="150000"/>
              </a:lnSpc>
              <a:buFont typeface="Arial" panose="020B0604020202020204" pitchFamily="34" charset="0"/>
              <a:buNone/>
              <a:defRPr/>
            </a:pPr>
            <a:endParaRPr lang="en-US" altLang="en-US" sz="1800" dirty="0">
              <a:solidFill>
                <a:srgbClr val="C00000"/>
              </a:solidFill>
              <a:latin typeface="Arial Black" panose="020B0A04020102020204" pitchFamily="34" charset="0"/>
              <a:cs typeface="Arial" panose="020B0604020202020204" pitchFamily="34" charset="0"/>
            </a:endParaRPr>
          </a:p>
          <a:p>
            <a:pPr algn="ctr" eaLnBrk="1" hangingPunct="1">
              <a:lnSpc>
                <a:spcPct val="150000"/>
              </a:lnSpc>
              <a:buFont typeface="Arial" panose="020B0604020202020204" pitchFamily="34" charset="0"/>
              <a:buNone/>
              <a:defRPr/>
            </a:pPr>
            <a:endParaRPr lang="en-US" altLang="en-US" sz="1800" dirty="0">
              <a:solidFill>
                <a:srgbClr val="C00000"/>
              </a:solidFill>
              <a:latin typeface="Arial Black" panose="020B0A04020102020204" pitchFamily="34" charset="0"/>
              <a:cs typeface="Arial" panose="020B0604020202020204" pitchFamily="34" charset="0"/>
            </a:endParaRPr>
          </a:p>
          <a:p>
            <a:pPr algn="ctr" eaLnBrk="1" hangingPunct="1">
              <a:lnSpc>
                <a:spcPct val="150000"/>
              </a:lnSpc>
              <a:buFont typeface="Arial" panose="020B0604020202020204" pitchFamily="34" charset="0"/>
              <a:buNone/>
              <a:defRPr/>
            </a:pPr>
            <a:endParaRPr lang="en-US" altLang="en-US" sz="1800" dirty="0">
              <a:solidFill>
                <a:srgbClr val="C00000"/>
              </a:solidFill>
              <a:latin typeface="Arial Black" panose="020B0A040201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04AABA4C-15C1-4832-8157-0EA1F799530C}"/>
              </a:ext>
            </a:extLst>
          </p:cNvPr>
          <p:cNvSpPr/>
          <p:nvPr/>
        </p:nvSpPr>
        <p:spPr>
          <a:xfrm>
            <a:off x="1277133" y="2421122"/>
            <a:ext cx="3226049" cy="1200329"/>
          </a:xfrm>
          <a:prstGeom prst="rect">
            <a:avLst/>
          </a:prstGeom>
          <a:ln w="19050">
            <a:solidFill>
              <a:sysClr val="windowText" lastClr="000000"/>
            </a:solidFill>
          </a:ln>
        </p:spPr>
        <p:txBody>
          <a:bodyPr wrap="square">
            <a:spAutoFit/>
          </a:bodyPr>
          <a:lstStyle/>
          <a:p>
            <a:pPr algn="ctr">
              <a:defRPr/>
            </a:pPr>
            <a:r>
              <a:rPr lang="en-US" altLang="en-US" sz="2400" dirty="0">
                <a:solidFill>
                  <a:prstClr val="black"/>
                </a:solidFill>
                <a:latin typeface="Tw Cen MT Condensed" panose="020B0606020104020203" pitchFamily="34" charset="0"/>
              </a:rPr>
              <a:t>Latitude • Longitude • </a:t>
            </a:r>
            <a:r>
              <a:rPr lang="en-US" altLang="en-US" sz="2400" u="sng" dirty="0">
                <a:solidFill>
                  <a:prstClr val="black"/>
                </a:solidFill>
                <a:latin typeface="Tw Cen MT Condensed" panose="020B0606020104020203" pitchFamily="34" charset="0"/>
              </a:rPr>
              <a:t>Elevation</a:t>
            </a:r>
            <a:r>
              <a:rPr lang="en-US" altLang="en-US" sz="2400" dirty="0">
                <a:solidFill>
                  <a:prstClr val="black"/>
                </a:solidFill>
                <a:latin typeface="Tw Cen MT Condensed" panose="020B0606020104020203" pitchFamily="34" charset="0"/>
              </a:rPr>
              <a:t> • Gravity • Shoreline Position</a:t>
            </a:r>
          </a:p>
          <a:p>
            <a:pPr>
              <a:defRPr/>
            </a:pPr>
            <a:r>
              <a:rPr lang="en-US" altLang="en-US" sz="2400" dirty="0">
                <a:solidFill>
                  <a:prstClr val="black"/>
                </a:solidFill>
                <a:latin typeface="Tw Cen MT Condensed" panose="020B0606020104020203" pitchFamily="34" charset="0"/>
              </a:rPr>
              <a:t>      + changes over time </a:t>
            </a:r>
          </a:p>
        </p:txBody>
      </p:sp>
      <p:sp>
        <p:nvSpPr>
          <p:cNvPr id="5" name="Rectangle 4">
            <a:extLst>
              <a:ext uri="{FF2B5EF4-FFF2-40B4-BE49-F238E27FC236}">
                <a16:creationId xmlns:a16="http://schemas.microsoft.com/office/drawing/2014/main" id="{4B94A4E2-F530-474C-8F83-919683DDD1F9}"/>
              </a:ext>
            </a:extLst>
          </p:cNvPr>
          <p:cNvSpPr/>
          <p:nvPr/>
        </p:nvSpPr>
        <p:spPr>
          <a:xfrm>
            <a:off x="49106" y="3585193"/>
            <a:ext cx="5731002" cy="1477328"/>
          </a:xfrm>
          <a:prstGeom prst="rect">
            <a:avLst/>
          </a:prstGeom>
        </p:spPr>
        <p:txBody>
          <a:bodyPr wrap="square">
            <a:spAutoFit/>
          </a:bodyPr>
          <a:lstStyle/>
          <a:p>
            <a:r>
              <a:rPr lang="en-US" sz="1500" dirty="0"/>
              <a:t>North American Terrestrial Reference Frame (NATRF2022)</a:t>
            </a:r>
          </a:p>
          <a:p>
            <a:r>
              <a:rPr lang="en-US" sz="1500" dirty="0"/>
              <a:t>Caribbean Terrestrial Reference Frame (CATRF2022)</a:t>
            </a:r>
          </a:p>
          <a:p>
            <a:r>
              <a:rPr lang="en-US" sz="1500" dirty="0"/>
              <a:t>Pacific Terrestrial Reference Frame (PATRF2022)</a:t>
            </a:r>
          </a:p>
          <a:p>
            <a:r>
              <a:rPr lang="en-US" sz="1500" dirty="0"/>
              <a:t>Marianas Terrestrial Reference Frame (MATRF2022)</a:t>
            </a:r>
          </a:p>
          <a:p>
            <a:endParaRPr lang="en-US" sz="1500" dirty="0"/>
          </a:p>
          <a:p>
            <a:r>
              <a:rPr lang="en-US" sz="1500" b="1" dirty="0"/>
              <a:t>North America and Pacific Geopotential Datum (NAPGD2022)</a:t>
            </a:r>
          </a:p>
        </p:txBody>
      </p:sp>
      <p:grpSp>
        <p:nvGrpSpPr>
          <p:cNvPr id="6" name="Group 5" descr="The same image from the previous slide  of layered maps of Oregon, with CORSs in place of the passive geodetic control marks.">
            <a:extLst>
              <a:ext uri="{FF2B5EF4-FFF2-40B4-BE49-F238E27FC236}">
                <a16:creationId xmlns:a16="http://schemas.microsoft.com/office/drawing/2014/main" id="{0F850883-C2C7-40CB-B5DC-B9A7EA56D8D6}"/>
              </a:ext>
            </a:extLst>
          </p:cNvPr>
          <p:cNvGrpSpPr/>
          <p:nvPr/>
        </p:nvGrpSpPr>
        <p:grpSpPr>
          <a:xfrm>
            <a:off x="5437206" y="1290526"/>
            <a:ext cx="3520745" cy="2890888"/>
            <a:chOff x="7249610" y="2158946"/>
            <a:chExt cx="4694327" cy="3854517"/>
          </a:xfrm>
        </p:grpSpPr>
        <p:pic>
          <p:nvPicPr>
            <p:cNvPr id="7" name="Picture 6" descr="Layered map of Oregon">
              <a:extLst>
                <a:ext uri="{FF2B5EF4-FFF2-40B4-BE49-F238E27FC236}">
                  <a16:creationId xmlns:a16="http://schemas.microsoft.com/office/drawing/2014/main" id="{C855D6FE-0871-4E5E-9624-360DC4C94C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9610" y="2401017"/>
              <a:ext cx="4694327" cy="2658086"/>
            </a:xfrm>
            <a:prstGeom prst="rect">
              <a:avLst/>
            </a:prstGeom>
          </p:spPr>
        </p:pic>
        <p:grpSp>
          <p:nvGrpSpPr>
            <p:cNvPr id="8" name="Group 7">
              <a:extLst>
                <a:ext uri="{FF2B5EF4-FFF2-40B4-BE49-F238E27FC236}">
                  <a16:creationId xmlns:a16="http://schemas.microsoft.com/office/drawing/2014/main" id="{0CD85533-F65E-4F0D-96C2-5D206C725144}"/>
                </a:ext>
              </a:extLst>
            </p:cNvPr>
            <p:cNvGrpSpPr/>
            <p:nvPr/>
          </p:nvGrpSpPr>
          <p:grpSpPr>
            <a:xfrm>
              <a:off x="7346429" y="2158946"/>
              <a:ext cx="4543910" cy="1446107"/>
              <a:chOff x="5163671" y="2601400"/>
              <a:chExt cx="4543910" cy="1446107"/>
            </a:xfrm>
          </p:grpSpPr>
          <p:pic>
            <p:nvPicPr>
              <p:cNvPr id="10" name="Picture 2" descr="CORS monument and antenna">
                <a:extLst>
                  <a:ext uri="{FF2B5EF4-FFF2-40B4-BE49-F238E27FC236}">
                    <a16:creationId xmlns:a16="http://schemas.microsoft.com/office/drawing/2014/main" id="{115F0E6C-1CD3-4184-86A5-9E8A73D6904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163671" y="3200243"/>
                <a:ext cx="720763" cy="84726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ORS monument and antenna">
                <a:extLst>
                  <a:ext uri="{FF2B5EF4-FFF2-40B4-BE49-F238E27FC236}">
                    <a16:creationId xmlns:a16="http://schemas.microsoft.com/office/drawing/2014/main" id="{A40992DE-A2D3-4096-96E3-1A6066ACB31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930179" y="3200243"/>
                <a:ext cx="720763" cy="84726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ORS monument and antenna">
                <a:extLst>
                  <a:ext uri="{FF2B5EF4-FFF2-40B4-BE49-F238E27FC236}">
                    <a16:creationId xmlns:a16="http://schemas.microsoft.com/office/drawing/2014/main" id="{4B8467E9-BE28-4F96-AAD9-A395C7DE06B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8986818" y="2601400"/>
                <a:ext cx="720763" cy="847264"/>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a:extLst>
                <a:ext uri="{FF2B5EF4-FFF2-40B4-BE49-F238E27FC236}">
                  <a16:creationId xmlns:a16="http://schemas.microsoft.com/office/drawing/2014/main" id="{73F5100F-0EE6-488A-AD7B-3D30CC1DB4AC}"/>
                </a:ext>
              </a:extLst>
            </p:cNvPr>
            <p:cNvSpPr txBox="1"/>
            <p:nvPr/>
          </p:nvSpPr>
          <p:spPr>
            <a:xfrm>
              <a:off x="8170606" y="5397910"/>
              <a:ext cx="3583858" cy="615553"/>
            </a:xfrm>
            <a:prstGeom prst="rect">
              <a:avLst/>
            </a:prstGeom>
            <a:noFill/>
          </p:spPr>
          <p:txBody>
            <a:bodyPr wrap="square" rtlCol="0">
              <a:spAutoFit/>
            </a:bodyPr>
            <a:lstStyle/>
            <a:p>
              <a:r>
                <a:rPr lang="en-US" sz="2400" dirty="0">
                  <a:solidFill>
                    <a:srgbClr val="FF0000"/>
                  </a:solidFill>
                </a:rPr>
                <a:t>Tomorrow’s NSRS</a:t>
              </a:r>
            </a:p>
          </p:txBody>
        </p:sp>
      </p:grpSp>
      <p:pic>
        <p:nvPicPr>
          <p:cNvPr id="13" name="Picture 4" descr="Image of xGEOID20, shown as a map of the northern half of the western hemisphere with a gradient color scheme that shows the magnitude of the geoid undulations.">
            <a:extLst>
              <a:ext uri="{FF2B5EF4-FFF2-40B4-BE49-F238E27FC236}">
                <a16:creationId xmlns:a16="http://schemas.microsoft.com/office/drawing/2014/main" id="{863EAD83-B12E-42C6-82DA-B109E34D56B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688683" y="3442752"/>
            <a:ext cx="3003929" cy="1619769"/>
          </a:xfrm>
          <a:prstGeom prst="rect">
            <a:avLst/>
          </a:prstGeom>
          <a:noFill/>
          <a:extLst>
            <a:ext uri="{909E8E84-426E-40DD-AFC4-6F175D3DCCD1}">
              <a14:hiddenFill xmlns:a14="http://schemas.microsoft.com/office/drawing/2010/main">
                <a:solidFill>
                  <a:srgbClr val="FFFFFF"/>
                </a:solidFill>
              </a14:hiddenFill>
            </a:ext>
          </a:extLst>
        </p:spPr>
      </p:pic>
      <p:sp>
        <p:nvSpPr>
          <p:cNvPr id="14" name="Date Placeholder 13">
            <a:extLst>
              <a:ext uri="{FF2B5EF4-FFF2-40B4-BE49-F238E27FC236}">
                <a16:creationId xmlns:a16="http://schemas.microsoft.com/office/drawing/2014/main" id="{5FA0AF77-6972-4B2D-B6E9-20D9AF29D17C}"/>
              </a:ext>
            </a:extLst>
          </p:cNvPr>
          <p:cNvSpPr>
            <a:spLocks noGrp="1"/>
          </p:cNvSpPr>
          <p:nvPr>
            <p:ph type="dt" sz="half" idx="10"/>
          </p:nvPr>
        </p:nvSpPr>
        <p:spPr/>
        <p:txBody>
          <a:bodyPr/>
          <a:lstStyle/>
          <a:p>
            <a:r>
              <a:rPr lang="en-US"/>
              <a:t>01/26/2023</a:t>
            </a:r>
          </a:p>
        </p:txBody>
      </p:sp>
      <p:sp>
        <p:nvSpPr>
          <p:cNvPr id="15" name="Footer Placeholder 14">
            <a:extLst>
              <a:ext uri="{FF2B5EF4-FFF2-40B4-BE49-F238E27FC236}">
                <a16:creationId xmlns:a16="http://schemas.microsoft.com/office/drawing/2014/main" id="{24373AD4-AB5A-4D26-A0E8-53127AF0BBEE}"/>
              </a:ext>
            </a:extLst>
          </p:cNvPr>
          <p:cNvSpPr>
            <a:spLocks noGrp="1"/>
          </p:cNvSpPr>
          <p:nvPr>
            <p:ph type="ftr" sz="quarter" idx="11"/>
          </p:nvPr>
        </p:nvSpPr>
        <p:spPr/>
        <p:txBody>
          <a:bodyPr/>
          <a:lstStyle/>
          <a:p>
            <a:r>
              <a:rPr lang="fr-FR"/>
              <a:t>2023 WSLS Institute</a:t>
            </a:r>
            <a:endParaRPr lang="en-US"/>
          </a:p>
        </p:txBody>
      </p:sp>
      <p:sp>
        <p:nvSpPr>
          <p:cNvPr id="16" name="Slide Number Placeholder 15">
            <a:extLst>
              <a:ext uri="{FF2B5EF4-FFF2-40B4-BE49-F238E27FC236}">
                <a16:creationId xmlns:a16="http://schemas.microsoft.com/office/drawing/2014/main" id="{FB55FFBC-857B-4DB1-B537-69C06C364D57}"/>
              </a:ext>
            </a:extLst>
          </p:cNvPr>
          <p:cNvSpPr>
            <a:spLocks noGrp="1"/>
          </p:cNvSpPr>
          <p:nvPr>
            <p:ph type="sldNum" sz="quarter" idx="12"/>
          </p:nvPr>
        </p:nvSpPr>
        <p:spPr/>
        <p:txBody>
          <a:bodyPr/>
          <a:lstStyle/>
          <a:p>
            <a:fld id="{D3D538F9-49A3-B84F-B36B-A7030CDE5D5B}" type="slidenum">
              <a:rPr lang="en-US" smtClean="0"/>
              <a:t>15</a:t>
            </a:fld>
            <a:endParaRPr lang="en-US"/>
          </a:p>
        </p:txBody>
      </p:sp>
    </p:spTree>
    <p:extLst>
      <p:ext uri="{BB962C8B-B14F-4D97-AF65-F5344CB8AC3E}">
        <p14:creationId xmlns:p14="http://schemas.microsoft.com/office/powerpoint/2010/main" val="31809189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3170FD7-37A5-4C1D-B608-1C7AD6769B1F}"/>
              </a:ext>
            </a:extLst>
          </p:cNvPr>
          <p:cNvSpPr>
            <a:spLocks noGrp="1"/>
          </p:cNvSpPr>
          <p:nvPr>
            <p:ph type="title"/>
          </p:nvPr>
        </p:nvSpPr>
        <p:spPr/>
        <p:txBody>
          <a:bodyPr>
            <a:noAutofit/>
          </a:bodyPr>
          <a:lstStyle/>
          <a:p>
            <a:r>
              <a:rPr lang="en-US" sz="2800" b="1" dirty="0">
                <a:latin typeface="+mn-lt"/>
              </a:rPr>
              <a:t>National Spatial Reference System (NSRS)</a:t>
            </a:r>
            <a:endParaRPr lang="en-US" sz="2800" dirty="0">
              <a:latin typeface="+mn-lt"/>
            </a:endParaRPr>
          </a:p>
        </p:txBody>
      </p:sp>
      <p:sp>
        <p:nvSpPr>
          <p:cNvPr id="6" name="Text Placeholder 5">
            <a:extLst>
              <a:ext uri="{FF2B5EF4-FFF2-40B4-BE49-F238E27FC236}">
                <a16:creationId xmlns:a16="http://schemas.microsoft.com/office/drawing/2014/main" id="{74827108-64E7-46B8-A8F6-7D84F37B88B9}"/>
              </a:ext>
            </a:extLst>
          </p:cNvPr>
          <p:cNvSpPr>
            <a:spLocks noGrp="1"/>
          </p:cNvSpPr>
          <p:nvPr>
            <p:ph type="body" idx="1"/>
          </p:nvPr>
        </p:nvSpPr>
        <p:spPr/>
        <p:txBody>
          <a:bodyPr/>
          <a:lstStyle/>
          <a:p>
            <a:r>
              <a:rPr lang="en-US" dirty="0"/>
              <a:t>Geometric Geodesy</a:t>
            </a:r>
          </a:p>
        </p:txBody>
      </p:sp>
      <p:sp>
        <p:nvSpPr>
          <p:cNvPr id="7" name="Content Placeholder 6">
            <a:extLst>
              <a:ext uri="{FF2B5EF4-FFF2-40B4-BE49-F238E27FC236}">
                <a16:creationId xmlns:a16="http://schemas.microsoft.com/office/drawing/2014/main" id="{AF0F9848-7655-4F59-9E3E-B29DDD19895C}"/>
              </a:ext>
            </a:extLst>
          </p:cNvPr>
          <p:cNvSpPr>
            <a:spLocks noGrp="1"/>
          </p:cNvSpPr>
          <p:nvPr>
            <p:ph sz="half" idx="2"/>
          </p:nvPr>
        </p:nvSpPr>
        <p:spPr/>
        <p:txBody>
          <a:bodyPr/>
          <a:lstStyle/>
          <a:p>
            <a:r>
              <a:rPr lang="en-US" dirty="0"/>
              <a:t>Horizontal Datums/Geometric Reference Frames</a:t>
            </a:r>
          </a:p>
          <a:p>
            <a:r>
              <a:rPr lang="en-US" dirty="0"/>
              <a:t>Latitude</a:t>
            </a:r>
          </a:p>
          <a:p>
            <a:r>
              <a:rPr lang="en-US" dirty="0"/>
              <a:t>Longitude</a:t>
            </a:r>
          </a:p>
          <a:p>
            <a:r>
              <a:rPr lang="en-US" dirty="0"/>
              <a:t>Ellipsoid Height</a:t>
            </a:r>
          </a:p>
          <a:p>
            <a:r>
              <a:rPr lang="en-US" dirty="0"/>
              <a:t>State Plane Coordinates</a:t>
            </a:r>
          </a:p>
        </p:txBody>
      </p:sp>
      <p:sp>
        <p:nvSpPr>
          <p:cNvPr id="8" name="Text Placeholder 7">
            <a:extLst>
              <a:ext uri="{FF2B5EF4-FFF2-40B4-BE49-F238E27FC236}">
                <a16:creationId xmlns:a16="http://schemas.microsoft.com/office/drawing/2014/main" id="{E2A130B0-0515-4718-9C81-69B2EFDD2404}"/>
              </a:ext>
            </a:extLst>
          </p:cNvPr>
          <p:cNvSpPr>
            <a:spLocks noGrp="1"/>
          </p:cNvSpPr>
          <p:nvPr>
            <p:ph type="body" sz="quarter" idx="3"/>
          </p:nvPr>
        </p:nvSpPr>
        <p:spPr/>
        <p:txBody>
          <a:bodyPr/>
          <a:lstStyle/>
          <a:p>
            <a:r>
              <a:rPr lang="en-US" dirty="0"/>
              <a:t>Physical Geodesy</a:t>
            </a:r>
          </a:p>
        </p:txBody>
      </p:sp>
      <p:sp>
        <p:nvSpPr>
          <p:cNvPr id="9" name="Content Placeholder 8">
            <a:extLst>
              <a:ext uri="{FF2B5EF4-FFF2-40B4-BE49-F238E27FC236}">
                <a16:creationId xmlns:a16="http://schemas.microsoft.com/office/drawing/2014/main" id="{0293520C-DBA2-47DA-899C-6A50430A50F2}"/>
              </a:ext>
            </a:extLst>
          </p:cNvPr>
          <p:cNvSpPr>
            <a:spLocks noGrp="1"/>
          </p:cNvSpPr>
          <p:nvPr>
            <p:ph sz="quarter" idx="4"/>
          </p:nvPr>
        </p:nvSpPr>
        <p:spPr/>
        <p:txBody>
          <a:bodyPr/>
          <a:lstStyle/>
          <a:p>
            <a:r>
              <a:rPr lang="en-US" dirty="0"/>
              <a:t>Geopotential Datums</a:t>
            </a:r>
          </a:p>
          <a:p>
            <a:r>
              <a:rPr lang="en-US" dirty="0"/>
              <a:t>Orthometric Height</a:t>
            </a:r>
          </a:p>
          <a:p>
            <a:r>
              <a:rPr lang="en-US" dirty="0"/>
              <a:t>Dynamic Height</a:t>
            </a:r>
          </a:p>
          <a:p>
            <a:r>
              <a:rPr lang="en-US" dirty="0"/>
              <a:t>Surface Gravity</a:t>
            </a:r>
          </a:p>
          <a:p>
            <a:r>
              <a:rPr lang="en-US" dirty="0"/>
              <a:t>Leveling</a:t>
            </a:r>
          </a:p>
          <a:p>
            <a:endParaRPr lang="en-US" dirty="0"/>
          </a:p>
        </p:txBody>
      </p:sp>
      <p:sp>
        <p:nvSpPr>
          <p:cNvPr id="10" name="Rectangle 9">
            <a:extLst>
              <a:ext uri="{FF2B5EF4-FFF2-40B4-BE49-F238E27FC236}">
                <a16:creationId xmlns:a16="http://schemas.microsoft.com/office/drawing/2014/main" id="{55C2975F-864A-47B0-A455-D56D0E0BAD59}"/>
              </a:ext>
            </a:extLst>
          </p:cNvPr>
          <p:cNvSpPr/>
          <p:nvPr/>
        </p:nvSpPr>
        <p:spPr>
          <a:xfrm>
            <a:off x="33032" y="4691267"/>
            <a:ext cx="9077936" cy="338554"/>
          </a:xfrm>
          <a:prstGeom prst="rect">
            <a:avLst/>
          </a:prstGeom>
        </p:spPr>
        <p:txBody>
          <a:bodyPr wrap="square">
            <a:spAutoFit/>
          </a:bodyPr>
          <a:lstStyle/>
          <a:p>
            <a:pPr algn="ctr"/>
            <a:r>
              <a:rPr lang="en-US" sz="1600" b="1" dirty="0"/>
              <a:t>Main Components: latitude, longitude, height, origin, scale, gravity, and orientation</a:t>
            </a:r>
          </a:p>
        </p:txBody>
      </p:sp>
      <p:sp>
        <p:nvSpPr>
          <p:cNvPr id="2" name="Date Placeholder 1">
            <a:extLst>
              <a:ext uri="{FF2B5EF4-FFF2-40B4-BE49-F238E27FC236}">
                <a16:creationId xmlns:a16="http://schemas.microsoft.com/office/drawing/2014/main" id="{CB2B6656-559D-4E9C-9507-5488D7A69E5E}"/>
              </a:ext>
            </a:extLst>
          </p:cNvPr>
          <p:cNvSpPr>
            <a:spLocks noGrp="1"/>
          </p:cNvSpPr>
          <p:nvPr>
            <p:ph type="dt" sz="half" idx="10"/>
          </p:nvPr>
        </p:nvSpPr>
        <p:spPr/>
        <p:txBody>
          <a:bodyPr/>
          <a:lstStyle/>
          <a:p>
            <a:r>
              <a:rPr lang="en-US"/>
              <a:t>01/26/2023</a:t>
            </a:r>
          </a:p>
        </p:txBody>
      </p:sp>
      <p:sp>
        <p:nvSpPr>
          <p:cNvPr id="3" name="Footer Placeholder 2">
            <a:extLst>
              <a:ext uri="{FF2B5EF4-FFF2-40B4-BE49-F238E27FC236}">
                <a16:creationId xmlns:a16="http://schemas.microsoft.com/office/drawing/2014/main" id="{5B3BAB42-D2A2-486C-95B3-BAD1B8FBB52B}"/>
              </a:ext>
            </a:extLst>
          </p:cNvPr>
          <p:cNvSpPr>
            <a:spLocks noGrp="1"/>
          </p:cNvSpPr>
          <p:nvPr>
            <p:ph type="ftr" sz="quarter" idx="11"/>
          </p:nvPr>
        </p:nvSpPr>
        <p:spPr/>
        <p:txBody>
          <a:bodyPr/>
          <a:lstStyle/>
          <a:p>
            <a:r>
              <a:rPr lang="fr-FR"/>
              <a:t>2023 WSLS Institute</a:t>
            </a:r>
            <a:endParaRPr lang="en-US"/>
          </a:p>
        </p:txBody>
      </p:sp>
      <p:sp>
        <p:nvSpPr>
          <p:cNvPr id="4" name="Slide Number Placeholder 3">
            <a:extLst>
              <a:ext uri="{FF2B5EF4-FFF2-40B4-BE49-F238E27FC236}">
                <a16:creationId xmlns:a16="http://schemas.microsoft.com/office/drawing/2014/main" id="{80938D17-97B1-421D-B534-04DBF6A797BE}"/>
              </a:ext>
            </a:extLst>
          </p:cNvPr>
          <p:cNvSpPr>
            <a:spLocks noGrp="1"/>
          </p:cNvSpPr>
          <p:nvPr>
            <p:ph type="sldNum" sz="quarter" idx="12"/>
          </p:nvPr>
        </p:nvSpPr>
        <p:spPr/>
        <p:txBody>
          <a:bodyPr/>
          <a:lstStyle/>
          <a:p>
            <a:fld id="{D3D538F9-49A3-B84F-B36B-A7030CDE5D5B}" type="slidenum">
              <a:rPr lang="en-US" smtClean="0"/>
              <a:t>16</a:t>
            </a:fld>
            <a:endParaRPr lang="en-US"/>
          </a:p>
        </p:txBody>
      </p:sp>
    </p:spTree>
    <p:extLst>
      <p:ext uri="{BB962C8B-B14F-4D97-AF65-F5344CB8AC3E}">
        <p14:creationId xmlns:p14="http://schemas.microsoft.com/office/powerpoint/2010/main" val="20624937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71A3D-4148-4C2D-B041-5AD60E897485}"/>
              </a:ext>
            </a:extLst>
          </p:cNvPr>
          <p:cNvSpPr>
            <a:spLocks noGrp="1"/>
          </p:cNvSpPr>
          <p:nvPr>
            <p:ph type="title"/>
          </p:nvPr>
        </p:nvSpPr>
        <p:spPr>
          <a:xfrm>
            <a:off x="457200" y="447675"/>
            <a:ext cx="3769717" cy="615554"/>
          </a:xfrm>
        </p:spPr>
        <p:txBody>
          <a:bodyPr>
            <a:normAutofit/>
          </a:bodyPr>
          <a:lstStyle/>
          <a:p>
            <a:r>
              <a:rPr lang="en-US" sz="3200" dirty="0"/>
              <a:t>Passive Control</a:t>
            </a:r>
          </a:p>
        </p:txBody>
      </p:sp>
      <p:sp>
        <p:nvSpPr>
          <p:cNvPr id="4" name="Content Placeholder 3">
            <a:extLst>
              <a:ext uri="{FF2B5EF4-FFF2-40B4-BE49-F238E27FC236}">
                <a16:creationId xmlns:a16="http://schemas.microsoft.com/office/drawing/2014/main" id="{EFA64A9E-2215-4DBC-ABEC-8EA35FCB5846}"/>
              </a:ext>
            </a:extLst>
          </p:cNvPr>
          <p:cNvSpPr>
            <a:spLocks noGrp="1"/>
          </p:cNvSpPr>
          <p:nvPr>
            <p:ph sz="half" idx="1"/>
          </p:nvPr>
        </p:nvSpPr>
        <p:spPr/>
        <p:txBody>
          <a:bodyPr>
            <a:normAutofit fontScale="92500" lnSpcReduction="10000"/>
          </a:bodyPr>
          <a:lstStyle/>
          <a:p>
            <a:r>
              <a:rPr lang="en-US" dirty="0">
                <a:latin typeface="Arial" panose="020B0604020202020204" pitchFamily="34" charset="0"/>
                <a:cs typeface="Arial" panose="020B0604020202020204" pitchFamily="34" charset="0"/>
              </a:rPr>
              <a:t>Any geodetic control point that is infrequently or intermittently observed.</a:t>
            </a:r>
          </a:p>
          <a:p>
            <a:r>
              <a:rPr lang="en-US" dirty="0">
                <a:latin typeface="Arial" panose="020B0604020202020204" pitchFamily="34" charset="0"/>
                <a:cs typeface="Arial" panose="020B0604020202020204" pitchFamily="34" charset="0"/>
              </a:rPr>
              <a:t> Common examples include a metal disk set in concrete or stone, or a stainless steel rod driven into the ground. </a:t>
            </a:r>
          </a:p>
        </p:txBody>
      </p:sp>
      <p:pic>
        <p:nvPicPr>
          <p:cNvPr id="10" name="Picture 5" descr="close-up photo, showing access cover open on a passive mark">
            <a:extLst>
              <a:ext uri="{FF2B5EF4-FFF2-40B4-BE49-F238E27FC236}">
                <a16:creationId xmlns:a16="http://schemas.microsoft.com/office/drawing/2014/main" id="{1466A8C9-4165-4D0A-B99B-0088AB1FE5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7084" y="3214957"/>
            <a:ext cx="1766552" cy="1323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descr="an undisturbed mark">
            <a:extLst>
              <a:ext uri="{FF2B5EF4-FFF2-40B4-BE49-F238E27FC236}">
                <a16:creationId xmlns:a16="http://schemas.microsoft.com/office/drawing/2014/main" id="{F08631DE-C124-4C89-B0A6-EBB6D5E02D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7084" y="1032253"/>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lose-up photo, showing mark tablet details and datum point">
            <a:extLst>
              <a:ext uri="{FF2B5EF4-FFF2-40B4-BE49-F238E27FC236}">
                <a16:creationId xmlns:a16="http://schemas.microsoft.com/office/drawing/2014/main" id="{E64F57E4-4123-4426-B725-1EC27D22A3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7420" y="1044167"/>
            <a:ext cx="1714500" cy="17145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eye-level photo, showing setting details and condition">
            <a:extLst>
              <a:ext uri="{FF2B5EF4-FFF2-40B4-BE49-F238E27FC236}">
                <a16:creationId xmlns:a16="http://schemas.microsoft.com/office/drawing/2014/main" id="{89BCC1AA-DE59-49FE-9410-D680418EFA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34270" y="2910482"/>
            <a:ext cx="1714500" cy="1714500"/>
          </a:xfrm>
          <a:prstGeom prst="rect">
            <a:avLst/>
          </a:prstGeom>
          <a:noFill/>
          <a:extLst>
            <a:ext uri="{909E8E84-426E-40DD-AFC4-6F175D3DCCD1}">
              <a14:hiddenFill xmlns:a14="http://schemas.microsoft.com/office/drawing/2010/main">
                <a:solidFill>
                  <a:srgbClr val="FFFFFF"/>
                </a:solidFill>
              </a14:hiddenFill>
            </a:ext>
          </a:extLst>
        </p:spPr>
      </p:pic>
      <p:sp>
        <p:nvSpPr>
          <p:cNvPr id="14" name="Date Placeholder 13">
            <a:extLst>
              <a:ext uri="{FF2B5EF4-FFF2-40B4-BE49-F238E27FC236}">
                <a16:creationId xmlns:a16="http://schemas.microsoft.com/office/drawing/2014/main" id="{24465930-0E00-49E3-BEC3-AAEF0B0BACDF}"/>
              </a:ext>
            </a:extLst>
          </p:cNvPr>
          <p:cNvSpPr>
            <a:spLocks noGrp="1"/>
          </p:cNvSpPr>
          <p:nvPr>
            <p:ph type="dt" sz="half" idx="10"/>
          </p:nvPr>
        </p:nvSpPr>
        <p:spPr/>
        <p:txBody>
          <a:bodyPr/>
          <a:lstStyle/>
          <a:p>
            <a:r>
              <a:rPr lang="en-US"/>
              <a:t>01/26/2023</a:t>
            </a:r>
          </a:p>
        </p:txBody>
      </p:sp>
      <p:sp>
        <p:nvSpPr>
          <p:cNvPr id="15" name="Footer Placeholder 14">
            <a:extLst>
              <a:ext uri="{FF2B5EF4-FFF2-40B4-BE49-F238E27FC236}">
                <a16:creationId xmlns:a16="http://schemas.microsoft.com/office/drawing/2014/main" id="{A17A4ACA-23B7-47EC-8648-6A4F2F65127C}"/>
              </a:ext>
            </a:extLst>
          </p:cNvPr>
          <p:cNvSpPr>
            <a:spLocks noGrp="1"/>
          </p:cNvSpPr>
          <p:nvPr>
            <p:ph type="ftr" sz="quarter" idx="11"/>
          </p:nvPr>
        </p:nvSpPr>
        <p:spPr/>
        <p:txBody>
          <a:bodyPr/>
          <a:lstStyle/>
          <a:p>
            <a:r>
              <a:rPr lang="fr-FR"/>
              <a:t>2023 WSLS Institute</a:t>
            </a:r>
            <a:endParaRPr lang="en-US"/>
          </a:p>
        </p:txBody>
      </p:sp>
      <p:sp>
        <p:nvSpPr>
          <p:cNvPr id="16" name="Slide Number Placeholder 15">
            <a:extLst>
              <a:ext uri="{FF2B5EF4-FFF2-40B4-BE49-F238E27FC236}">
                <a16:creationId xmlns:a16="http://schemas.microsoft.com/office/drawing/2014/main" id="{1A5E354D-6279-4112-8E94-9C41059FF6AC}"/>
              </a:ext>
            </a:extLst>
          </p:cNvPr>
          <p:cNvSpPr>
            <a:spLocks noGrp="1"/>
          </p:cNvSpPr>
          <p:nvPr>
            <p:ph type="sldNum" sz="quarter" idx="12"/>
          </p:nvPr>
        </p:nvSpPr>
        <p:spPr/>
        <p:txBody>
          <a:bodyPr/>
          <a:lstStyle/>
          <a:p>
            <a:fld id="{D3D538F9-49A3-B84F-B36B-A7030CDE5D5B}" type="slidenum">
              <a:rPr lang="en-US" smtClean="0"/>
              <a:t>17</a:t>
            </a:fld>
            <a:endParaRPr lang="en-US"/>
          </a:p>
        </p:txBody>
      </p:sp>
    </p:spTree>
    <p:extLst>
      <p:ext uri="{BB962C8B-B14F-4D97-AF65-F5344CB8AC3E}">
        <p14:creationId xmlns:p14="http://schemas.microsoft.com/office/powerpoint/2010/main" val="20945300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7861FC-55C6-4D47-9757-E749FC14174A}"/>
              </a:ext>
            </a:extLst>
          </p:cNvPr>
          <p:cNvSpPr>
            <a:spLocks noGrp="1"/>
          </p:cNvSpPr>
          <p:nvPr>
            <p:ph type="title"/>
          </p:nvPr>
        </p:nvSpPr>
        <p:spPr>
          <a:xfrm>
            <a:off x="5143500" y="509536"/>
            <a:ext cx="3543300" cy="644129"/>
          </a:xfrm>
        </p:spPr>
        <p:txBody>
          <a:bodyPr>
            <a:normAutofit/>
          </a:bodyPr>
          <a:lstStyle/>
          <a:p>
            <a:r>
              <a:rPr lang="en-US" sz="3200" dirty="0">
                <a:latin typeface="Arial" panose="020B0604020202020204" pitchFamily="34" charset="0"/>
                <a:cs typeface="Arial" panose="020B0604020202020204" pitchFamily="34" charset="0"/>
              </a:rPr>
              <a:t>Active</a:t>
            </a:r>
            <a:r>
              <a:rPr lang="en-US" dirty="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Control</a:t>
            </a:r>
            <a:endParaRPr lang="en-US" dirty="0"/>
          </a:p>
        </p:txBody>
      </p:sp>
      <p:sp>
        <p:nvSpPr>
          <p:cNvPr id="10" name="Content Placeholder 9">
            <a:extLst>
              <a:ext uri="{FF2B5EF4-FFF2-40B4-BE49-F238E27FC236}">
                <a16:creationId xmlns:a16="http://schemas.microsoft.com/office/drawing/2014/main" id="{A22B9FC9-5F30-4E06-B0A0-AC2B18D3AD7E}"/>
              </a:ext>
            </a:extLst>
          </p:cNvPr>
          <p:cNvSpPr>
            <a:spLocks noGrp="1"/>
          </p:cNvSpPr>
          <p:nvPr>
            <p:ph idx="1"/>
          </p:nvPr>
        </p:nvSpPr>
        <p:spPr>
          <a:xfrm>
            <a:off x="4781550" y="1290588"/>
            <a:ext cx="3905250" cy="3394472"/>
          </a:xfrm>
        </p:spPr>
        <p:txBody>
          <a:bodyPr>
            <a:normAutofit fontScale="77500" lnSpcReduction="20000"/>
          </a:bodyPr>
          <a:lstStyle/>
          <a:p>
            <a:r>
              <a:rPr lang="en-US" dirty="0">
                <a:latin typeface="Arial" panose="020B0604020202020204" pitchFamily="34" charset="0"/>
                <a:cs typeface="Arial" panose="020B0604020202020204" pitchFamily="34" charset="0"/>
              </a:rPr>
              <a:t>A geodetic control point at a station occupied by equipment intended for and capable of continuously collecting geodetic quality data for multiple years.</a:t>
            </a:r>
          </a:p>
          <a:p>
            <a:r>
              <a:rPr lang="en-US" dirty="0">
                <a:latin typeface="Arial" panose="020B0604020202020204" pitchFamily="34" charset="0"/>
                <a:cs typeface="Arial" panose="020B0604020202020204" pitchFamily="34" charset="0"/>
              </a:rPr>
              <a:t>CORS</a:t>
            </a:r>
          </a:p>
          <a:p>
            <a:endParaRPr lang="en-US" dirty="0"/>
          </a:p>
        </p:txBody>
      </p:sp>
      <p:pic>
        <p:nvPicPr>
          <p:cNvPr id="18" name="Picture 2" descr="Example of CORS monumentation and antennas">
            <a:extLst>
              <a:ext uri="{FF2B5EF4-FFF2-40B4-BE49-F238E27FC236}">
                <a16:creationId xmlns:a16="http://schemas.microsoft.com/office/drawing/2014/main" id="{A1E622A8-CFFA-4A27-AECD-0EE51D9325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4260" y="831601"/>
            <a:ext cx="2328504" cy="173833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Example of CORS monumentation and antennas">
            <a:extLst>
              <a:ext uri="{FF2B5EF4-FFF2-40B4-BE49-F238E27FC236}">
                <a16:creationId xmlns:a16="http://schemas.microsoft.com/office/drawing/2014/main" id="{8226F055-C7AC-46ED-A67A-0082FA4EB8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330" y="1716438"/>
            <a:ext cx="2142117" cy="217705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Example of CORS monumentation and antennas">
            <a:extLst>
              <a:ext uri="{FF2B5EF4-FFF2-40B4-BE49-F238E27FC236}">
                <a16:creationId xmlns:a16="http://schemas.microsoft.com/office/drawing/2014/main" id="{3AD35284-3875-48C6-9FFD-53B56175FC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3278" y="2941889"/>
            <a:ext cx="2405698" cy="1717598"/>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066C0738-B034-4568-9733-CE58036991FB}"/>
              </a:ext>
            </a:extLst>
          </p:cNvPr>
          <p:cNvSpPr>
            <a:spLocks noGrp="1"/>
          </p:cNvSpPr>
          <p:nvPr>
            <p:ph type="dt" sz="half" idx="10"/>
          </p:nvPr>
        </p:nvSpPr>
        <p:spPr/>
        <p:txBody>
          <a:bodyPr/>
          <a:lstStyle/>
          <a:p>
            <a:r>
              <a:rPr lang="en-US"/>
              <a:t>01/26/2023</a:t>
            </a:r>
          </a:p>
        </p:txBody>
      </p:sp>
      <p:sp>
        <p:nvSpPr>
          <p:cNvPr id="6" name="Footer Placeholder 5">
            <a:extLst>
              <a:ext uri="{FF2B5EF4-FFF2-40B4-BE49-F238E27FC236}">
                <a16:creationId xmlns:a16="http://schemas.microsoft.com/office/drawing/2014/main" id="{195BC9CA-DB18-48FC-835C-BD711369AA79}"/>
              </a:ext>
            </a:extLst>
          </p:cNvPr>
          <p:cNvSpPr>
            <a:spLocks noGrp="1"/>
          </p:cNvSpPr>
          <p:nvPr>
            <p:ph type="ftr" sz="quarter" idx="11"/>
          </p:nvPr>
        </p:nvSpPr>
        <p:spPr/>
        <p:txBody>
          <a:bodyPr/>
          <a:lstStyle/>
          <a:p>
            <a:r>
              <a:rPr lang="fr-FR"/>
              <a:t>2023 WSLS Institute</a:t>
            </a:r>
            <a:endParaRPr lang="en-US"/>
          </a:p>
        </p:txBody>
      </p:sp>
      <p:sp>
        <p:nvSpPr>
          <p:cNvPr id="11" name="Slide Number Placeholder 10">
            <a:extLst>
              <a:ext uri="{FF2B5EF4-FFF2-40B4-BE49-F238E27FC236}">
                <a16:creationId xmlns:a16="http://schemas.microsoft.com/office/drawing/2014/main" id="{68689EA2-CA81-4FB1-9CDE-2830BFAA2B94}"/>
              </a:ext>
            </a:extLst>
          </p:cNvPr>
          <p:cNvSpPr>
            <a:spLocks noGrp="1"/>
          </p:cNvSpPr>
          <p:nvPr>
            <p:ph type="sldNum" sz="quarter" idx="12"/>
          </p:nvPr>
        </p:nvSpPr>
        <p:spPr/>
        <p:txBody>
          <a:bodyPr/>
          <a:lstStyle/>
          <a:p>
            <a:fld id="{D3D538F9-49A3-B84F-B36B-A7030CDE5D5B}" type="slidenum">
              <a:rPr lang="en-US" smtClean="0"/>
              <a:t>18</a:t>
            </a:fld>
            <a:endParaRPr lang="en-US"/>
          </a:p>
        </p:txBody>
      </p:sp>
    </p:spTree>
    <p:extLst>
      <p:ext uri="{BB962C8B-B14F-4D97-AF65-F5344CB8AC3E}">
        <p14:creationId xmlns:p14="http://schemas.microsoft.com/office/powerpoint/2010/main" val="24365747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latin typeface="+mn-lt"/>
              </a:rPr>
              <a:t>Geodetic </a:t>
            </a:r>
            <a:r>
              <a:rPr lang="en-US" b="1" dirty="0">
                <a:solidFill>
                  <a:srgbClr val="C00000"/>
                </a:solidFill>
                <a:latin typeface="+mn-lt"/>
              </a:rPr>
              <a:t>Stations</a:t>
            </a:r>
          </a:p>
        </p:txBody>
      </p:sp>
      <p:sp>
        <p:nvSpPr>
          <p:cNvPr id="3" name="Content Placeholder 2"/>
          <p:cNvSpPr>
            <a:spLocks noGrp="1"/>
          </p:cNvSpPr>
          <p:nvPr>
            <p:ph idx="1"/>
          </p:nvPr>
        </p:nvSpPr>
        <p:spPr/>
        <p:txBody>
          <a:bodyPr>
            <a:normAutofit/>
          </a:bodyPr>
          <a:lstStyle/>
          <a:p>
            <a:pPr marL="0" indent="0">
              <a:buNone/>
            </a:pPr>
            <a:r>
              <a:rPr lang="en-US" sz="2800" dirty="0"/>
              <a:t>Common geodetic stations:</a:t>
            </a:r>
          </a:p>
          <a:p>
            <a:pPr>
              <a:buFont typeface="Arial" panose="020B0604020202020204" pitchFamily="34" charset="0"/>
              <a:buChar char="•"/>
            </a:pPr>
            <a:r>
              <a:rPr lang="en-US" sz="2200" dirty="0"/>
              <a:t>Continuously Operating GNSS Reference </a:t>
            </a:r>
            <a:r>
              <a:rPr lang="en-US" sz="2200" b="1" dirty="0">
                <a:solidFill>
                  <a:srgbClr val="C00000"/>
                </a:solidFill>
              </a:rPr>
              <a:t>Station</a:t>
            </a:r>
            <a:r>
              <a:rPr lang="en-US" sz="2200" dirty="0"/>
              <a:t> (CORS)</a:t>
            </a:r>
          </a:p>
          <a:p>
            <a:pPr>
              <a:buFont typeface="Arial" panose="020B0604020202020204" pitchFamily="34" charset="0"/>
              <a:buChar char="•"/>
            </a:pPr>
            <a:r>
              <a:rPr lang="en-US" sz="2200" dirty="0"/>
              <a:t>Satellite Laser Ranging (SLR) </a:t>
            </a:r>
            <a:r>
              <a:rPr lang="en-US" sz="2200" b="1" dirty="0">
                <a:solidFill>
                  <a:srgbClr val="C00000"/>
                </a:solidFill>
              </a:rPr>
              <a:t>Station</a:t>
            </a:r>
          </a:p>
          <a:p>
            <a:pPr>
              <a:buFont typeface="Arial" panose="020B0604020202020204" pitchFamily="34" charset="0"/>
              <a:buChar char="•"/>
            </a:pPr>
            <a:r>
              <a:rPr lang="en-US" sz="2200" dirty="0"/>
              <a:t>Very Long Baseline Interferometry (VLBI) </a:t>
            </a:r>
            <a:r>
              <a:rPr lang="en-US" sz="2200" b="1" dirty="0">
                <a:solidFill>
                  <a:srgbClr val="C00000"/>
                </a:solidFill>
              </a:rPr>
              <a:t>Station</a:t>
            </a:r>
            <a:r>
              <a:rPr lang="en-US" sz="2200" dirty="0"/>
              <a:t> </a:t>
            </a:r>
          </a:p>
          <a:p>
            <a:pPr>
              <a:buFont typeface="Arial" panose="020B0604020202020204" pitchFamily="34" charset="0"/>
              <a:buChar char="•"/>
            </a:pPr>
            <a:r>
              <a:rPr lang="en-US" sz="2200" dirty="0"/>
              <a:t>Doppler </a:t>
            </a:r>
            <a:r>
              <a:rPr lang="en-US" sz="2200" dirty="0" err="1"/>
              <a:t>Orbitography</a:t>
            </a:r>
            <a:r>
              <a:rPr lang="en-US" sz="2200" dirty="0"/>
              <a:t> and </a:t>
            </a:r>
            <a:r>
              <a:rPr lang="en-US" sz="2200" dirty="0" err="1"/>
              <a:t>Radiopositioning</a:t>
            </a:r>
            <a:r>
              <a:rPr lang="en-US" sz="2200" dirty="0"/>
              <a:t> Integrated by Satellite (DORIS) </a:t>
            </a:r>
            <a:r>
              <a:rPr lang="en-US" sz="2200" b="1" dirty="0">
                <a:solidFill>
                  <a:srgbClr val="C00000"/>
                </a:solidFill>
              </a:rPr>
              <a:t>Station</a:t>
            </a:r>
          </a:p>
          <a:p>
            <a:pPr>
              <a:buFont typeface="Arial" panose="020B0604020202020204" pitchFamily="34" charset="0"/>
              <a:buChar char="•"/>
            </a:pPr>
            <a:r>
              <a:rPr lang="en-US" sz="2200" dirty="0"/>
              <a:t>Continuously Operating Relative Gravimeter </a:t>
            </a:r>
            <a:r>
              <a:rPr lang="en-US" sz="2200" b="1" dirty="0">
                <a:solidFill>
                  <a:srgbClr val="C00000"/>
                </a:solidFill>
              </a:rPr>
              <a:t>Station</a:t>
            </a:r>
          </a:p>
        </p:txBody>
      </p:sp>
      <p:sp>
        <p:nvSpPr>
          <p:cNvPr id="7" name="Date Placeholder 6">
            <a:extLst>
              <a:ext uri="{FF2B5EF4-FFF2-40B4-BE49-F238E27FC236}">
                <a16:creationId xmlns:a16="http://schemas.microsoft.com/office/drawing/2014/main" id="{F79265DF-259A-4F35-8C40-DB67957651A3}"/>
              </a:ext>
            </a:extLst>
          </p:cNvPr>
          <p:cNvSpPr>
            <a:spLocks noGrp="1"/>
          </p:cNvSpPr>
          <p:nvPr>
            <p:ph type="dt" sz="half" idx="10"/>
          </p:nvPr>
        </p:nvSpPr>
        <p:spPr/>
        <p:txBody>
          <a:bodyPr/>
          <a:lstStyle/>
          <a:p>
            <a:r>
              <a:rPr lang="en-US"/>
              <a:t>01/26/2023</a:t>
            </a:r>
          </a:p>
        </p:txBody>
      </p:sp>
      <p:sp>
        <p:nvSpPr>
          <p:cNvPr id="8" name="Footer Placeholder 7">
            <a:extLst>
              <a:ext uri="{FF2B5EF4-FFF2-40B4-BE49-F238E27FC236}">
                <a16:creationId xmlns:a16="http://schemas.microsoft.com/office/drawing/2014/main" id="{979D1DA9-6F4C-492A-9EE9-0680A801EFA0}"/>
              </a:ext>
            </a:extLst>
          </p:cNvPr>
          <p:cNvSpPr>
            <a:spLocks noGrp="1"/>
          </p:cNvSpPr>
          <p:nvPr>
            <p:ph type="ftr" sz="quarter" idx="11"/>
          </p:nvPr>
        </p:nvSpPr>
        <p:spPr/>
        <p:txBody>
          <a:bodyPr/>
          <a:lstStyle/>
          <a:p>
            <a:r>
              <a:rPr lang="fr-FR"/>
              <a:t>2023 WSLS Institute</a:t>
            </a:r>
            <a:endParaRPr lang="en-US"/>
          </a:p>
        </p:txBody>
      </p:sp>
      <p:sp>
        <p:nvSpPr>
          <p:cNvPr id="9" name="Slide Number Placeholder 8">
            <a:extLst>
              <a:ext uri="{FF2B5EF4-FFF2-40B4-BE49-F238E27FC236}">
                <a16:creationId xmlns:a16="http://schemas.microsoft.com/office/drawing/2014/main" id="{4947E154-5BB6-4FC9-935D-0E2056F2EA78}"/>
              </a:ext>
            </a:extLst>
          </p:cNvPr>
          <p:cNvSpPr>
            <a:spLocks noGrp="1"/>
          </p:cNvSpPr>
          <p:nvPr>
            <p:ph type="sldNum" sz="quarter" idx="12"/>
          </p:nvPr>
        </p:nvSpPr>
        <p:spPr/>
        <p:txBody>
          <a:bodyPr/>
          <a:lstStyle/>
          <a:p>
            <a:fld id="{D3D538F9-49A3-B84F-B36B-A7030CDE5D5B}" type="slidenum">
              <a:rPr lang="en-US" smtClean="0"/>
              <a:t>19</a:t>
            </a:fld>
            <a:endParaRPr lang="en-US"/>
          </a:p>
        </p:txBody>
      </p:sp>
    </p:spTree>
    <p:extLst>
      <p:ext uri="{BB962C8B-B14F-4D97-AF65-F5344CB8AC3E}">
        <p14:creationId xmlns:p14="http://schemas.microsoft.com/office/powerpoint/2010/main" val="9580376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1B797A-1243-2F84-EF47-D464C1477F5C}"/>
              </a:ext>
            </a:extLst>
          </p:cNvPr>
          <p:cNvSpPr>
            <a:spLocks noGrp="1"/>
          </p:cNvSpPr>
          <p:nvPr>
            <p:ph type="title"/>
          </p:nvPr>
        </p:nvSpPr>
        <p:spPr/>
        <p:txBody>
          <a:bodyPr>
            <a:noAutofit/>
          </a:bodyPr>
          <a:lstStyle/>
          <a:p>
            <a:r>
              <a:rPr lang="en-US" sz="3600" b="1" dirty="0">
                <a:latin typeface="+mn-lt"/>
                <a:cs typeface="Arial" panose="020B0604020202020204" pitchFamily="34" charset="0"/>
              </a:rPr>
              <a:t>Deprecation of the US Survey Foot</a:t>
            </a:r>
          </a:p>
        </p:txBody>
      </p:sp>
      <p:sp>
        <p:nvSpPr>
          <p:cNvPr id="4" name="Content Placeholder 3">
            <a:extLst>
              <a:ext uri="{FF2B5EF4-FFF2-40B4-BE49-F238E27FC236}">
                <a16:creationId xmlns:a16="http://schemas.microsoft.com/office/drawing/2014/main" id="{2BBDC2EC-B85F-0104-DDC8-FEABF19ECF60}"/>
              </a:ext>
            </a:extLst>
          </p:cNvPr>
          <p:cNvSpPr>
            <a:spLocks noGrp="1"/>
          </p:cNvSpPr>
          <p:nvPr>
            <p:ph idx="1"/>
          </p:nvPr>
        </p:nvSpPr>
        <p:spPr/>
        <p:txBody>
          <a:bodyPr>
            <a:normAutofit fontScale="92500" lnSpcReduction="10000"/>
          </a:bodyPr>
          <a:lstStyle/>
          <a:p>
            <a:r>
              <a:rPr lang="en-US" sz="2800" dirty="0">
                <a:latin typeface="Arial" panose="020B0604020202020204" pitchFamily="34" charset="0"/>
                <a:cs typeface="Arial" panose="020B0604020202020204" pitchFamily="34" charset="0"/>
              </a:rPr>
              <a:t>U.S. survey foot was deprecated on December 31, 2022</a:t>
            </a:r>
          </a:p>
          <a:p>
            <a:r>
              <a:rPr lang="en-US" sz="2800" dirty="0">
                <a:latin typeface="Arial" panose="020B0604020202020204" pitchFamily="34" charset="0"/>
                <a:cs typeface="Arial" panose="020B0604020202020204" pitchFamily="34" charset="0"/>
              </a:rPr>
              <a:t>But use can continue for SPCS 83 (and SPCS 27)</a:t>
            </a:r>
          </a:p>
          <a:p>
            <a:pPr lvl="1"/>
            <a:r>
              <a:rPr lang="en-US" sz="2400" dirty="0">
                <a:latin typeface="Arial" panose="020B0604020202020204" pitchFamily="34" charset="0"/>
                <a:cs typeface="Arial" panose="020B0604020202020204" pitchFamily="34" charset="0"/>
              </a:rPr>
              <a:t>The 40 states that “officially” use U.S. foot for SPCS 83</a:t>
            </a:r>
          </a:p>
          <a:p>
            <a:pPr lvl="1"/>
            <a:r>
              <a:rPr lang="en-US" sz="2400" dirty="0">
                <a:latin typeface="Arial" panose="020B0604020202020204" pitchFamily="34" charset="0"/>
                <a:cs typeface="Arial" panose="020B0604020202020204" pitchFamily="34" charset="0"/>
              </a:rPr>
              <a:t>All SPCS 27 zones</a:t>
            </a:r>
          </a:p>
          <a:p>
            <a:pPr lvl="1"/>
            <a:r>
              <a:rPr lang="en-US" sz="2400" dirty="0">
                <a:latin typeface="Arial" panose="020B0604020202020204" pitchFamily="34" charset="0"/>
                <a:cs typeface="Arial" panose="020B0604020202020204" pitchFamily="34" charset="0"/>
              </a:rPr>
              <a:t>NGS will support such “legacy” use forever</a:t>
            </a:r>
          </a:p>
          <a:p>
            <a:pPr lvl="1"/>
            <a:r>
              <a:rPr lang="en-US" sz="2400" dirty="0">
                <a:latin typeface="Arial" panose="020B0604020202020204" pitchFamily="34" charset="0"/>
                <a:cs typeface="Arial" panose="020B0604020202020204" pitchFamily="34" charset="0"/>
              </a:rPr>
              <a:t>But </a:t>
            </a:r>
            <a:r>
              <a:rPr lang="en-US" sz="2400" b="1" i="1" dirty="0">
                <a:latin typeface="Arial" panose="020B0604020202020204" pitchFamily="34" charset="0"/>
                <a:cs typeface="Arial" panose="020B0604020202020204" pitchFamily="34" charset="0"/>
              </a:rPr>
              <a:t>NOT</a:t>
            </a:r>
            <a:r>
              <a:rPr lang="en-US" sz="2400" dirty="0">
                <a:latin typeface="Arial" panose="020B0604020202020204" pitchFamily="34" charset="0"/>
                <a:cs typeface="Arial" panose="020B0604020202020204" pitchFamily="34" charset="0"/>
              </a:rPr>
              <a:t> supported for </a:t>
            </a:r>
            <a:r>
              <a:rPr lang="en-US" sz="2400" b="1" i="1" dirty="0">
                <a:latin typeface="Arial" panose="020B0604020202020204" pitchFamily="34" charset="0"/>
                <a:cs typeface="Arial" panose="020B0604020202020204" pitchFamily="34" charset="0"/>
              </a:rPr>
              <a:t>ANY</a:t>
            </a:r>
            <a:r>
              <a:rPr lang="en-US" sz="2400" dirty="0">
                <a:latin typeface="Arial" panose="020B0604020202020204" pitchFamily="34" charset="0"/>
                <a:cs typeface="Arial" panose="020B0604020202020204" pitchFamily="34" charset="0"/>
              </a:rPr>
              <a:t> zones in SPCS2022</a:t>
            </a:r>
          </a:p>
          <a:p>
            <a:pPr marL="0" indent="0" algn="ctr" defTabSz="685800">
              <a:buNone/>
              <a:defRPr/>
            </a:pPr>
            <a:r>
              <a:rPr lang="en-US" sz="2800" b="1" dirty="0">
                <a:latin typeface="Arial" panose="020B0604020202020204" pitchFamily="34" charset="0"/>
                <a:cs typeface="Arial" panose="020B0604020202020204" pitchFamily="34" charset="0"/>
              </a:rPr>
              <a:t>NGS will always support </a:t>
            </a:r>
            <a:br>
              <a:rPr lang="en-US" sz="2800"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U.S. survey foot for SPCS 83 and 27</a:t>
            </a:r>
          </a:p>
          <a:p>
            <a:endParaRPr lang="en-US" dirty="0"/>
          </a:p>
        </p:txBody>
      </p:sp>
      <p:sp>
        <p:nvSpPr>
          <p:cNvPr id="2" name="Slide Number Placeholder 1">
            <a:extLst>
              <a:ext uri="{FF2B5EF4-FFF2-40B4-BE49-F238E27FC236}">
                <a16:creationId xmlns:a16="http://schemas.microsoft.com/office/drawing/2014/main" id="{5F227F5A-22C0-4956-AFD7-DE1C84294854}"/>
              </a:ext>
            </a:extLst>
          </p:cNvPr>
          <p:cNvSpPr>
            <a:spLocks noGrp="1"/>
          </p:cNvSpPr>
          <p:nvPr>
            <p:ph type="sldNum" sz="quarter" idx="12"/>
          </p:nvPr>
        </p:nvSpPr>
        <p:spPr/>
        <p:txBody>
          <a:bodyPr/>
          <a:lstStyle/>
          <a:p>
            <a:fld id="{FCA8DAF9-CFC1-344C-89B7-DCB2EBBDC673}" type="slidenum">
              <a:rPr lang="en-US" smtClean="0"/>
              <a:pPr/>
              <a:t>2</a:t>
            </a:fld>
            <a:endParaRPr lang="en-US" dirty="0"/>
          </a:p>
        </p:txBody>
      </p:sp>
    </p:spTree>
    <p:extLst>
      <p:ext uri="{BB962C8B-B14F-4D97-AF65-F5344CB8AC3E}">
        <p14:creationId xmlns:p14="http://schemas.microsoft.com/office/powerpoint/2010/main" val="3501488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animEffect transition="in" filter="fade">
                                      <p:cBhvr>
                                        <p:cTn id="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2" descr="An SLR station"/>
          <p:cNvPicPr>
            <a:picLocks noGrp="1" noChangeAspect="1" noChangeArrowheads="1"/>
          </p:cNvPicPr>
          <p:nvPr>
            <p:ph sz="quarter" idx="3"/>
          </p:nvPr>
        </p:nvPicPr>
        <p:blipFill rotWithShape="1">
          <a:blip r:embed="rId2">
            <a:extLst>
              <a:ext uri="{28A0092B-C50C-407E-A947-70E740481C1C}">
                <a14:useLocalDpi xmlns:a14="http://schemas.microsoft.com/office/drawing/2010/main" val="0"/>
              </a:ext>
            </a:extLst>
          </a:blip>
          <a:srcRect l="4642" t="-144" r="31574" b="483"/>
          <a:stretch/>
        </p:blipFill>
        <p:spPr>
          <a:xfrm>
            <a:off x="402238" y="584530"/>
            <a:ext cx="1359569" cy="2478206"/>
          </a:xfrm>
        </p:spPr>
        <p:style>
          <a:lnRef idx="3">
            <a:schemeClr val="lt1"/>
          </a:lnRef>
          <a:fillRef idx="1">
            <a:schemeClr val="accent5"/>
          </a:fillRef>
          <a:effectRef idx="1">
            <a:schemeClr val="accent5"/>
          </a:effectRef>
          <a:fontRef idx="minor">
            <a:schemeClr val="lt1"/>
          </a:fontRef>
        </p:style>
      </p:pic>
      <p:pic>
        <p:nvPicPr>
          <p:cNvPr id="11" name="Picture 9" descr="A DORIS station"/>
          <p:cNvPicPr>
            <a:picLocks noGrp="1" noChangeAspect="1" noChangeArrowheads="1"/>
          </p:cNvPicPr>
          <p:nvPr>
            <p:ph sz="quarter" idx="4294967295"/>
          </p:nvPr>
        </p:nvPicPr>
        <p:blipFill rotWithShape="1">
          <a:blip r:embed="rId3">
            <a:extLst>
              <a:ext uri="{28A0092B-C50C-407E-A947-70E740481C1C}">
                <a14:useLocalDpi xmlns:a14="http://schemas.microsoft.com/office/drawing/2010/main" val="0"/>
              </a:ext>
            </a:extLst>
          </a:blip>
          <a:srcRect l="43170" t="4273" r="15779" b="6532"/>
          <a:stretch/>
        </p:blipFill>
        <p:spPr>
          <a:xfrm>
            <a:off x="6867644" y="556910"/>
            <a:ext cx="1891865" cy="2669654"/>
          </a:xfrm>
          <a:prstGeom prst="rect">
            <a:avLst/>
          </a:prstGeom>
        </p:spPr>
        <p:style>
          <a:lnRef idx="3">
            <a:schemeClr val="lt1"/>
          </a:lnRef>
          <a:fillRef idx="1">
            <a:schemeClr val="accent3"/>
          </a:fillRef>
          <a:effectRef idx="1">
            <a:schemeClr val="accent3"/>
          </a:effectRef>
          <a:fontRef idx="minor">
            <a:schemeClr val="lt1"/>
          </a:fontRef>
        </p:style>
      </p:pic>
      <p:pic>
        <p:nvPicPr>
          <p:cNvPr id="12" name="Picture 8" descr="A VLBI station"/>
          <p:cNvPicPr>
            <a:picLocks noGrp="1" noChangeAspect="1" noChangeArrowheads="1"/>
          </p:cNvPicPr>
          <p:nvPr>
            <p:ph sz="quarter" idx="2"/>
          </p:nvPr>
        </p:nvPicPr>
        <p:blipFill rotWithShape="1">
          <a:blip r:embed="rId4" cstate="print">
            <a:extLst>
              <a:ext uri="{28A0092B-C50C-407E-A947-70E740481C1C}">
                <a14:useLocalDpi xmlns:a14="http://schemas.microsoft.com/office/drawing/2010/main" val="0"/>
              </a:ext>
            </a:extLst>
          </a:blip>
          <a:srcRect b="5962"/>
          <a:stretch/>
        </p:blipFill>
        <p:spPr>
          <a:xfrm>
            <a:off x="1158356" y="3174835"/>
            <a:ext cx="1996238" cy="1877226"/>
          </a:xfrm>
        </p:spPr>
        <p:style>
          <a:lnRef idx="3">
            <a:schemeClr val="lt1"/>
          </a:lnRef>
          <a:fillRef idx="1">
            <a:schemeClr val="accent3"/>
          </a:fillRef>
          <a:effectRef idx="1">
            <a:schemeClr val="accent3"/>
          </a:effectRef>
          <a:fontRef idx="minor">
            <a:schemeClr val="lt1"/>
          </a:fontRef>
        </p:style>
      </p:pic>
      <p:pic>
        <p:nvPicPr>
          <p:cNvPr id="18" name="Picture 17" descr="A continuous gravimeter"/>
          <p:cNvPicPr>
            <a:picLocks noChangeAspect="1"/>
          </p:cNvPicPr>
          <p:nvPr/>
        </p:nvPicPr>
        <p:blipFill rotWithShape="1">
          <a:blip r:embed="rId5" cstate="print">
            <a:extLst>
              <a:ext uri="{28A0092B-C50C-407E-A947-70E740481C1C}">
                <a14:useLocalDpi xmlns:a14="http://schemas.microsoft.com/office/drawing/2010/main" val="0"/>
              </a:ext>
            </a:extLst>
          </a:blip>
          <a:srcRect t="13079" r="18284" b="5452"/>
          <a:stretch/>
        </p:blipFill>
        <p:spPr>
          <a:xfrm>
            <a:off x="5893378" y="3452810"/>
            <a:ext cx="2455548" cy="1599251"/>
          </a:xfrm>
          <a:prstGeom prst="rect">
            <a:avLst/>
          </a:prstGeom>
        </p:spPr>
        <p:style>
          <a:lnRef idx="3">
            <a:schemeClr val="lt1"/>
          </a:lnRef>
          <a:fillRef idx="1">
            <a:schemeClr val="accent3"/>
          </a:fillRef>
          <a:effectRef idx="1">
            <a:schemeClr val="accent3"/>
          </a:effectRef>
          <a:fontRef idx="minor">
            <a:schemeClr val="lt1"/>
          </a:fontRef>
        </p:style>
      </p:pic>
      <p:sp>
        <p:nvSpPr>
          <p:cNvPr id="23" name="TextBox 22"/>
          <p:cNvSpPr txBox="1"/>
          <p:nvPr/>
        </p:nvSpPr>
        <p:spPr>
          <a:xfrm>
            <a:off x="7654655" y="3452809"/>
            <a:ext cx="713657" cy="30008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defPPr>
              <a:defRPr lang="en-US"/>
            </a:defPPr>
            <a:lvl1pPr>
              <a:defRPr>
                <a:solidFill>
                  <a:schemeClr val="dk1"/>
                </a:solidFill>
                <a:latin typeface="Times New Roman" panose="02020603050405020304" pitchFamily="18" charset="0"/>
                <a:ea typeface="+mn-ea"/>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r>
              <a:rPr lang="en-US" sz="1350" dirty="0"/>
              <a:t>Gravity</a:t>
            </a:r>
          </a:p>
        </p:txBody>
      </p:sp>
      <p:sp>
        <p:nvSpPr>
          <p:cNvPr id="25" name="TextBox 24"/>
          <p:cNvSpPr txBox="1"/>
          <p:nvPr/>
        </p:nvSpPr>
        <p:spPr>
          <a:xfrm>
            <a:off x="2612138" y="3174834"/>
            <a:ext cx="588623" cy="30008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sz="1350" dirty="0">
                <a:latin typeface="Times New Roman" panose="02020603050405020304" pitchFamily="18" charset="0"/>
              </a:rPr>
              <a:t>VLBI</a:t>
            </a:r>
          </a:p>
        </p:txBody>
      </p:sp>
      <p:sp>
        <p:nvSpPr>
          <p:cNvPr id="26" name="TextBox 25"/>
          <p:cNvSpPr txBox="1"/>
          <p:nvPr/>
        </p:nvSpPr>
        <p:spPr>
          <a:xfrm>
            <a:off x="511221" y="584530"/>
            <a:ext cx="502061" cy="30008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sz="1350" dirty="0">
                <a:latin typeface="Times New Roman" panose="02020603050405020304" pitchFamily="18" charset="0"/>
              </a:rPr>
              <a:t>SLR</a:t>
            </a:r>
          </a:p>
        </p:txBody>
      </p:sp>
      <p:sp>
        <p:nvSpPr>
          <p:cNvPr id="27" name="TextBox 26"/>
          <p:cNvSpPr txBox="1"/>
          <p:nvPr/>
        </p:nvSpPr>
        <p:spPr>
          <a:xfrm>
            <a:off x="7986501" y="610628"/>
            <a:ext cx="704039" cy="30008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sz="1350" dirty="0">
                <a:latin typeface="Times New Roman" panose="02020603050405020304" pitchFamily="18" charset="0"/>
              </a:rPr>
              <a:t>DORIS</a:t>
            </a:r>
          </a:p>
        </p:txBody>
      </p:sp>
      <p:sp>
        <p:nvSpPr>
          <p:cNvPr id="16" name="Title 1"/>
          <p:cNvSpPr>
            <a:spLocks noGrp="1"/>
          </p:cNvSpPr>
          <p:nvPr>
            <p:ph type="title"/>
          </p:nvPr>
        </p:nvSpPr>
        <p:spPr>
          <a:xfrm>
            <a:off x="1485900" y="207903"/>
            <a:ext cx="6172200" cy="857250"/>
          </a:xfrm>
        </p:spPr>
        <p:txBody>
          <a:bodyPr>
            <a:normAutofit/>
          </a:bodyPr>
          <a:lstStyle/>
          <a:p>
            <a:r>
              <a:rPr lang="en-US" b="1" dirty="0">
                <a:latin typeface="+mn-lt"/>
              </a:rPr>
              <a:t>Geodetic </a:t>
            </a:r>
            <a:r>
              <a:rPr lang="en-US" b="1" dirty="0">
                <a:solidFill>
                  <a:srgbClr val="C00000"/>
                </a:solidFill>
                <a:latin typeface="+mn-lt"/>
              </a:rPr>
              <a:t>Stations</a:t>
            </a:r>
          </a:p>
        </p:txBody>
      </p:sp>
      <p:pic>
        <p:nvPicPr>
          <p:cNvPr id="13" name="Picture 4" descr="Example of CORS monumentation and antennas">
            <a:extLst>
              <a:ext uri="{FF2B5EF4-FFF2-40B4-BE49-F238E27FC236}">
                <a16:creationId xmlns:a16="http://schemas.microsoft.com/office/drawing/2014/main" id="{6B6C2F88-0612-4958-9566-2C984085183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4570" r="24521"/>
          <a:stretch/>
        </p:blipFill>
        <p:spPr bwMode="auto">
          <a:xfrm>
            <a:off x="3523084" y="1177252"/>
            <a:ext cx="1753766" cy="3501102"/>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4058316" y="4550609"/>
            <a:ext cx="636713" cy="30008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sz="1350" dirty="0">
                <a:latin typeface="Times New Roman" panose="02020603050405020304" pitchFamily="18" charset="0"/>
              </a:rPr>
              <a:t>CORS</a:t>
            </a:r>
          </a:p>
        </p:txBody>
      </p:sp>
    </p:spTree>
    <p:extLst>
      <p:ext uri="{BB962C8B-B14F-4D97-AF65-F5344CB8AC3E}">
        <p14:creationId xmlns:p14="http://schemas.microsoft.com/office/powerpoint/2010/main" val="2406913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b="1" dirty="0"/>
              <a:t>Global Geodetic Control</a:t>
            </a:r>
          </a:p>
        </p:txBody>
      </p:sp>
      <p:sp>
        <p:nvSpPr>
          <p:cNvPr id="3" name="Content Placeholder 2"/>
          <p:cNvSpPr>
            <a:spLocks noGrp="1"/>
          </p:cNvSpPr>
          <p:nvPr>
            <p:ph idx="1"/>
          </p:nvPr>
        </p:nvSpPr>
        <p:spPr/>
        <p:txBody>
          <a:bodyPr>
            <a:normAutofit fontScale="92500" lnSpcReduction="20000"/>
          </a:bodyPr>
          <a:lstStyle/>
          <a:p>
            <a:r>
              <a:rPr lang="en-US" dirty="0"/>
              <a:t>Geodetic control is inherently global.</a:t>
            </a:r>
          </a:p>
          <a:p>
            <a:r>
              <a:rPr lang="en-US" dirty="0"/>
              <a:t>NGS works with international groups to improve the global geodetic framework. </a:t>
            </a:r>
          </a:p>
          <a:p>
            <a:r>
              <a:rPr lang="en-US" dirty="0"/>
              <a:t>The UN Global Geodetic Reference Frame (UN-GGRF) was adopted by the UN Committee of Experts on Global Geospatial Information Management (UN-GGIM). The NSRS ties to the UN-GGRF.</a:t>
            </a:r>
          </a:p>
        </p:txBody>
      </p:sp>
      <p:sp>
        <p:nvSpPr>
          <p:cNvPr id="7" name="Date Placeholder 6">
            <a:extLst>
              <a:ext uri="{FF2B5EF4-FFF2-40B4-BE49-F238E27FC236}">
                <a16:creationId xmlns:a16="http://schemas.microsoft.com/office/drawing/2014/main" id="{FA5EECD0-34FC-4B97-BE73-0644C2A12B54}"/>
              </a:ext>
            </a:extLst>
          </p:cNvPr>
          <p:cNvSpPr>
            <a:spLocks noGrp="1"/>
          </p:cNvSpPr>
          <p:nvPr>
            <p:ph type="dt" sz="half" idx="10"/>
          </p:nvPr>
        </p:nvSpPr>
        <p:spPr/>
        <p:txBody>
          <a:bodyPr/>
          <a:lstStyle/>
          <a:p>
            <a:r>
              <a:rPr lang="en-US"/>
              <a:t>01/26/2023</a:t>
            </a:r>
          </a:p>
        </p:txBody>
      </p:sp>
      <p:sp>
        <p:nvSpPr>
          <p:cNvPr id="8" name="Footer Placeholder 7">
            <a:extLst>
              <a:ext uri="{FF2B5EF4-FFF2-40B4-BE49-F238E27FC236}">
                <a16:creationId xmlns:a16="http://schemas.microsoft.com/office/drawing/2014/main" id="{2C2E1D55-C560-4B9C-968D-4E15D89711A5}"/>
              </a:ext>
            </a:extLst>
          </p:cNvPr>
          <p:cNvSpPr>
            <a:spLocks noGrp="1"/>
          </p:cNvSpPr>
          <p:nvPr>
            <p:ph type="ftr" sz="quarter" idx="11"/>
          </p:nvPr>
        </p:nvSpPr>
        <p:spPr/>
        <p:txBody>
          <a:bodyPr/>
          <a:lstStyle/>
          <a:p>
            <a:r>
              <a:rPr lang="fr-FR"/>
              <a:t>2023 WSLS Institute</a:t>
            </a:r>
            <a:endParaRPr lang="en-US"/>
          </a:p>
        </p:txBody>
      </p:sp>
      <p:sp>
        <p:nvSpPr>
          <p:cNvPr id="9" name="Slide Number Placeholder 8">
            <a:extLst>
              <a:ext uri="{FF2B5EF4-FFF2-40B4-BE49-F238E27FC236}">
                <a16:creationId xmlns:a16="http://schemas.microsoft.com/office/drawing/2014/main" id="{6A41BE55-CE27-435F-8B30-C25103167255}"/>
              </a:ext>
            </a:extLst>
          </p:cNvPr>
          <p:cNvSpPr>
            <a:spLocks noGrp="1"/>
          </p:cNvSpPr>
          <p:nvPr>
            <p:ph type="sldNum" sz="quarter" idx="12"/>
          </p:nvPr>
        </p:nvSpPr>
        <p:spPr/>
        <p:txBody>
          <a:bodyPr/>
          <a:lstStyle/>
          <a:p>
            <a:fld id="{D3D538F9-49A3-B84F-B36B-A7030CDE5D5B}" type="slidenum">
              <a:rPr lang="en-US" smtClean="0"/>
              <a:t>21</a:t>
            </a:fld>
            <a:endParaRPr lang="en-US"/>
          </a:p>
        </p:txBody>
      </p:sp>
    </p:spTree>
    <p:extLst>
      <p:ext uri="{BB962C8B-B14F-4D97-AF65-F5344CB8AC3E}">
        <p14:creationId xmlns:p14="http://schemas.microsoft.com/office/powerpoint/2010/main" val="18222862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47E8F-5706-444E-8137-B98EC4F47BCA}"/>
              </a:ext>
            </a:extLst>
          </p:cNvPr>
          <p:cNvSpPr>
            <a:spLocks noGrp="1"/>
          </p:cNvSpPr>
          <p:nvPr>
            <p:ph type="title"/>
          </p:nvPr>
        </p:nvSpPr>
        <p:spPr/>
        <p:txBody>
          <a:bodyPr/>
          <a:lstStyle/>
          <a:p>
            <a:r>
              <a:rPr lang="en-US" dirty="0"/>
              <a:t>UN-GGIM</a:t>
            </a:r>
          </a:p>
        </p:txBody>
      </p:sp>
      <p:sp>
        <p:nvSpPr>
          <p:cNvPr id="3" name="Content Placeholder 2">
            <a:extLst>
              <a:ext uri="{FF2B5EF4-FFF2-40B4-BE49-F238E27FC236}">
                <a16:creationId xmlns:a16="http://schemas.microsoft.com/office/drawing/2014/main" id="{71E6FC22-53CD-4C13-AD6C-9FA7961B48FD}"/>
              </a:ext>
            </a:extLst>
          </p:cNvPr>
          <p:cNvSpPr>
            <a:spLocks noGrp="1"/>
          </p:cNvSpPr>
          <p:nvPr>
            <p:ph sz="half" idx="1"/>
          </p:nvPr>
        </p:nvSpPr>
        <p:spPr/>
        <p:txBody>
          <a:bodyPr>
            <a:normAutofit fontScale="62500" lnSpcReduction="20000"/>
          </a:bodyPr>
          <a:lstStyle/>
          <a:p>
            <a:endParaRPr lang="en-US" dirty="0"/>
          </a:p>
        </p:txBody>
      </p:sp>
      <p:sp>
        <p:nvSpPr>
          <p:cNvPr id="4" name="Content Placeholder 3">
            <a:extLst>
              <a:ext uri="{FF2B5EF4-FFF2-40B4-BE49-F238E27FC236}">
                <a16:creationId xmlns:a16="http://schemas.microsoft.com/office/drawing/2014/main" id="{DD529D1C-6970-4BC3-81C5-3673FF47C07A}"/>
              </a:ext>
            </a:extLst>
          </p:cNvPr>
          <p:cNvSpPr>
            <a:spLocks noGrp="1"/>
          </p:cNvSpPr>
          <p:nvPr>
            <p:ph sz="half" idx="2"/>
          </p:nvPr>
        </p:nvSpPr>
        <p:spPr>
          <a:xfrm>
            <a:off x="5346740" y="1200151"/>
            <a:ext cx="3664398" cy="3394472"/>
          </a:xfrm>
        </p:spPr>
        <p:txBody>
          <a:bodyPr>
            <a:normAutofit fontScale="62500" lnSpcReduction="20000"/>
          </a:bodyPr>
          <a:lstStyle/>
          <a:p>
            <a:pPr marL="160735" indent="-160735" defTabSz="514350">
              <a:buFont typeface="Arial" panose="020B0604020202020204" pitchFamily="34" charset="0"/>
              <a:buChar char="•"/>
            </a:pPr>
            <a:r>
              <a:rPr lang="en-US" kern="0" dirty="0">
                <a:solidFill>
                  <a:prstClr val="black"/>
                </a:solidFill>
              </a:rPr>
              <a:t>UN-GGIM adopted the GGRF – that is, </a:t>
            </a:r>
            <a:r>
              <a:rPr lang="en-US" u="sng" kern="0" dirty="0">
                <a:solidFill>
                  <a:prstClr val="black"/>
                </a:solidFill>
              </a:rPr>
              <a:t>all</a:t>
            </a:r>
            <a:r>
              <a:rPr lang="en-US" kern="0" dirty="0">
                <a:solidFill>
                  <a:prstClr val="black"/>
                </a:solidFill>
              </a:rPr>
              <a:t> Nations (including USA) have agreed to use a common reference frame based on the ITRS</a:t>
            </a:r>
          </a:p>
          <a:p>
            <a:pPr marL="160735" indent="-160735" defTabSz="514350">
              <a:buFont typeface="Arial" panose="020B0604020202020204" pitchFamily="34" charset="0"/>
              <a:buChar char="•"/>
            </a:pPr>
            <a:endParaRPr lang="en-US" sz="800" kern="0" dirty="0">
              <a:solidFill>
                <a:prstClr val="black"/>
              </a:solidFill>
            </a:endParaRPr>
          </a:p>
          <a:p>
            <a:pPr marL="160735" indent="-160735" defTabSz="514350">
              <a:buFont typeface="Arial" panose="020B0604020202020204" pitchFamily="34" charset="0"/>
              <a:buChar char="•"/>
            </a:pPr>
            <a:r>
              <a:rPr lang="en-US" kern="0" dirty="0">
                <a:solidFill>
                  <a:prstClr val="black"/>
                </a:solidFill>
              </a:rPr>
              <a:t>The UN-</a:t>
            </a:r>
            <a:r>
              <a:rPr lang="en-US" kern="0" dirty="0" err="1">
                <a:solidFill>
                  <a:prstClr val="black"/>
                </a:solidFill>
              </a:rPr>
              <a:t>SCoG</a:t>
            </a:r>
            <a:r>
              <a:rPr lang="en-US" kern="0" dirty="0">
                <a:solidFill>
                  <a:prstClr val="black"/>
                </a:solidFill>
              </a:rPr>
              <a:t> is tasked with implementing the GGRF globally</a:t>
            </a:r>
          </a:p>
          <a:p>
            <a:pPr marL="160735" indent="-160735" defTabSz="514350">
              <a:buFont typeface="Arial" panose="020B0604020202020204" pitchFamily="34" charset="0"/>
              <a:buChar char="•"/>
            </a:pPr>
            <a:endParaRPr lang="en-US" sz="800" kern="0" dirty="0">
              <a:solidFill>
                <a:prstClr val="black"/>
              </a:solidFill>
            </a:endParaRPr>
          </a:p>
          <a:p>
            <a:pPr marL="160735" indent="-160735" defTabSz="514350">
              <a:buFont typeface="Arial" panose="020B0604020202020204" pitchFamily="34" charset="0"/>
              <a:buChar char="•"/>
            </a:pPr>
            <a:r>
              <a:rPr lang="en-US" kern="0" dirty="0">
                <a:solidFill>
                  <a:prstClr val="black"/>
                </a:solidFill>
              </a:rPr>
              <a:t>That agreement and the obligation to adopt the GGRF was also passed through to the Regional Committees (RCs).</a:t>
            </a:r>
          </a:p>
        </p:txBody>
      </p:sp>
      <p:graphicFrame>
        <p:nvGraphicFramePr>
          <p:cNvPr id="5" name="Table 4" descr="Chart showing the United Nations and where UN-GGIM fits in.">
            <a:extLst>
              <a:ext uri="{FF2B5EF4-FFF2-40B4-BE49-F238E27FC236}">
                <a16:creationId xmlns:a16="http://schemas.microsoft.com/office/drawing/2014/main" id="{9627E1D3-55C1-4670-B103-5DB07BC0AEF9}"/>
              </a:ext>
            </a:extLst>
          </p:cNvPr>
          <p:cNvGraphicFramePr>
            <a:graphicFrameLocks noGrp="1"/>
          </p:cNvGraphicFramePr>
          <p:nvPr>
            <p:extLst>
              <p:ext uri="{D42A27DB-BD31-4B8C-83A1-F6EECF244321}">
                <p14:modId xmlns:p14="http://schemas.microsoft.com/office/powerpoint/2010/main" val="3728557979"/>
              </p:ext>
            </p:extLst>
          </p:nvPr>
        </p:nvGraphicFramePr>
        <p:xfrm>
          <a:off x="6065" y="2543772"/>
          <a:ext cx="3524275" cy="1032512"/>
        </p:xfrm>
        <a:graphic>
          <a:graphicData uri="http://schemas.openxmlformats.org/drawingml/2006/table">
            <a:tbl>
              <a:tblPr firstRow="1" bandRow="1"/>
              <a:tblGrid>
                <a:gridCol w="742397">
                  <a:extLst>
                    <a:ext uri="{9D8B030D-6E8A-4147-A177-3AD203B41FA5}">
                      <a16:colId xmlns:a16="http://schemas.microsoft.com/office/drawing/2014/main" val="2710981784"/>
                    </a:ext>
                  </a:extLst>
                </a:gridCol>
                <a:gridCol w="678196">
                  <a:extLst>
                    <a:ext uri="{9D8B030D-6E8A-4147-A177-3AD203B41FA5}">
                      <a16:colId xmlns:a16="http://schemas.microsoft.com/office/drawing/2014/main" val="2937165489"/>
                    </a:ext>
                  </a:extLst>
                </a:gridCol>
                <a:gridCol w="787904">
                  <a:extLst>
                    <a:ext uri="{9D8B030D-6E8A-4147-A177-3AD203B41FA5}">
                      <a16:colId xmlns:a16="http://schemas.microsoft.com/office/drawing/2014/main" val="114745860"/>
                    </a:ext>
                  </a:extLst>
                </a:gridCol>
                <a:gridCol w="638302">
                  <a:extLst>
                    <a:ext uri="{9D8B030D-6E8A-4147-A177-3AD203B41FA5}">
                      <a16:colId xmlns:a16="http://schemas.microsoft.com/office/drawing/2014/main" val="585297673"/>
                    </a:ext>
                  </a:extLst>
                </a:gridCol>
                <a:gridCol w="677476">
                  <a:extLst>
                    <a:ext uri="{9D8B030D-6E8A-4147-A177-3AD203B41FA5}">
                      <a16:colId xmlns:a16="http://schemas.microsoft.com/office/drawing/2014/main" val="1752128149"/>
                    </a:ext>
                  </a:extLst>
                </a:gridCol>
              </a:tblGrid>
              <a:tr h="462915">
                <a:tc gridSpan="5">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l"/>
                      <a:r>
                        <a:rPr lang="en-US" sz="1400" dirty="0"/>
                        <a:t>    United</a:t>
                      </a:r>
                      <a:r>
                        <a:rPr lang="en-US" sz="1400" baseline="0" dirty="0"/>
                        <a:t> Nations Global Geospatial </a:t>
                      </a:r>
                    </a:p>
                    <a:p>
                      <a:pPr algn="l"/>
                      <a:r>
                        <a:rPr lang="en-US" sz="1400" baseline="0" dirty="0"/>
                        <a:t>    Information Management (UN-GGIM)</a:t>
                      </a:r>
                      <a:endParaRPr lang="en-US" sz="1400" dirty="0"/>
                    </a:p>
                  </a:txBody>
                  <a:tcPr marL="51435" marR="51435" marT="25718" marB="25718">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99252236"/>
                  </a:ext>
                </a:extLst>
              </a:tr>
              <a:tr h="371475">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100" dirty="0"/>
                        <a:t>UN-GGIM</a:t>
                      </a:r>
                      <a:r>
                        <a:rPr lang="en-US" sz="1100" baseline="0" dirty="0"/>
                        <a:t>    </a:t>
                      </a:r>
                      <a:r>
                        <a:rPr lang="en-US" sz="1100" dirty="0"/>
                        <a:t>Asia-Pacific</a:t>
                      </a:r>
                    </a:p>
                  </a:txBody>
                  <a:tcPr marL="51435" marR="51435" marT="25718" marB="25718">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100" dirty="0"/>
                        <a:t>UN-GGIM</a:t>
                      </a:r>
                      <a:r>
                        <a:rPr lang="en-US" sz="1100" baseline="0" dirty="0"/>
                        <a:t> </a:t>
                      </a:r>
                      <a:r>
                        <a:rPr lang="en-US" sz="1100" dirty="0"/>
                        <a:t>Americas</a:t>
                      </a:r>
                    </a:p>
                  </a:txBody>
                  <a:tcPr marL="51435" marR="51435" marT="25718" marB="25718">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100" dirty="0"/>
                        <a:t>UN-GGIM      Arab States</a:t>
                      </a:r>
                    </a:p>
                  </a:txBody>
                  <a:tcPr marL="51435" marR="51435" marT="25718" marB="25718">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100" dirty="0"/>
                        <a:t>UN-GGIM Europe</a:t>
                      </a:r>
                    </a:p>
                  </a:txBody>
                  <a:tcPr marL="51435" marR="51435" marT="25718" marB="25718">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100" dirty="0"/>
                        <a:t>UN-GGIM</a:t>
                      </a:r>
                      <a:r>
                        <a:rPr lang="en-US" sz="1100" baseline="0" dirty="0"/>
                        <a:t>    </a:t>
                      </a:r>
                      <a:r>
                        <a:rPr lang="en-US" sz="1100" dirty="0"/>
                        <a:t>Africa</a:t>
                      </a:r>
                    </a:p>
                  </a:txBody>
                  <a:tcPr marL="51435" marR="51435" marT="25718" marB="25718">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4115870780"/>
                  </a:ext>
                </a:extLst>
              </a:tr>
            </a:tbl>
          </a:graphicData>
        </a:graphic>
      </p:graphicFrame>
      <p:graphicFrame>
        <p:nvGraphicFramePr>
          <p:cNvPr id="6" name="Table 5" descr="Chart showing the United Nations and where UN-GGIM fits in.">
            <a:extLst>
              <a:ext uri="{FF2B5EF4-FFF2-40B4-BE49-F238E27FC236}">
                <a16:creationId xmlns:a16="http://schemas.microsoft.com/office/drawing/2014/main" id="{774059E7-CC1D-4F8F-8C9D-251C9C07DEDE}"/>
              </a:ext>
            </a:extLst>
          </p:cNvPr>
          <p:cNvGraphicFramePr>
            <a:graphicFrameLocks noGrp="1"/>
          </p:cNvGraphicFramePr>
          <p:nvPr>
            <p:extLst>
              <p:ext uri="{D42A27DB-BD31-4B8C-83A1-F6EECF244321}">
                <p14:modId xmlns:p14="http://schemas.microsoft.com/office/powerpoint/2010/main" val="637770920"/>
              </p:ext>
            </p:extLst>
          </p:nvPr>
        </p:nvGraphicFramePr>
        <p:xfrm>
          <a:off x="6065" y="1063229"/>
          <a:ext cx="1763024" cy="264796"/>
        </p:xfrm>
        <a:graphic>
          <a:graphicData uri="http://schemas.openxmlformats.org/drawingml/2006/table">
            <a:tbl>
              <a:tblPr firstRow="1" bandRow="1"/>
              <a:tblGrid>
                <a:gridCol w="1763024">
                  <a:extLst>
                    <a:ext uri="{9D8B030D-6E8A-4147-A177-3AD203B41FA5}">
                      <a16:colId xmlns:a16="http://schemas.microsoft.com/office/drawing/2014/main" val="77459401"/>
                    </a:ext>
                  </a:extLst>
                </a:gridCol>
              </a:tblGrid>
              <a:tr h="257175">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l"/>
                      <a:r>
                        <a:rPr lang="en-US" sz="1400" dirty="0"/>
                        <a:t>    United Nations</a:t>
                      </a:r>
                    </a:p>
                  </a:txBody>
                  <a:tcPr marL="51435" marR="51435" marT="25718" marB="25718">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753067730"/>
                  </a:ext>
                </a:extLst>
              </a:tr>
            </a:tbl>
          </a:graphicData>
        </a:graphic>
      </p:graphicFrame>
      <p:graphicFrame>
        <p:nvGraphicFramePr>
          <p:cNvPr id="7" name="Table 6" descr="Chart showing the United Nations and where UN-GGIM fits in.">
            <a:extLst>
              <a:ext uri="{FF2B5EF4-FFF2-40B4-BE49-F238E27FC236}">
                <a16:creationId xmlns:a16="http://schemas.microsoft.com/office/drawing/2014/main" id="{CF7675F2-9C5E-4B6C-B420-C1B51CBFC54D}"/>
              </a:ext>
            </a:extLst>
          </p:cNvPr>
          <p:cNvGraphicFramePr>
            <a:graphicFrameLocks noGrp="1"/>
          </p:cNvGraphicFramePr>
          <p:nvPr>
            <p:extLst>
              <p:ext uri="{D42A27DB-BD31-4B8C-83A1-F6EECF244321}">
                <p14:modId xmlns:p14="http://schemas.microsoft.com/office/powerpoint/2010/main" val="3992748117"/>
              </p:ext>
            </p:extLst>
          </p:nvPr>
        </p:nvGraphicFramePr>
        <p:xfrm>
          <a:off x="6065" y="1450015"/>
          <a:ext cx="3417678" cy="478156"/>
        </p:xfrm>
        <a:graphic>
          <a:graphicData uri="http://schemas.openxmlformats.org/drawingml/2006/table">
            <a:tbl>
              <a:tblPr firstRow="1" bandRow="1"/>
              <a:tblGrid>
                <a:gridCol w="3417678">
                  <a:extLst>
                    <a:ext uri="{9D8B030D-6E8A-4147-A177-3AD203B41FA5}">
                      <a16:colId xmlns:a16="http://schemas.microsoft.com/office/drawing/2014/main" val="3660203505"/>
                    </a:ext>
                  </a:extLst>
                </a:gridCol>
              </a:tblGrid>
              <a:tr h="462915">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l"/>
                      <a:r>
                        <a:rPr lang="en-US" sz="1400" dirty="0"/>
                        <a:t>    Department of Economic and Social Affairs </a:t>
                      </a:r>
                    </a:p>
                    <a:p>
                      <a:pPr algn="l"/>
                      <a:r>
                        <a:rPr lang="en-US" sz="1400" dirty="0"/>
                        <a:t>    (ECOSOC)</a:t>
                      </a:r>
                    </a:p>
                  </a:txBody>
                  <a:tcPr marL="51435" marR="51435" marT="25718" marB="25718">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3671725509"/>
                  </a:ext>
                </a:extLst>
              </a:tr>
            </a:tbl>
          </a:graphicData>
        </a:graphic>
      </p:graphicFrame>
      <p:graphicFrame>
        <p:nvGraphicFramePr>
          <p:cNvPr id="8" name="Table 7" descr="Chart showing the United Nations and where UN-GGIM fits in.">
            <a:extLst>
              <a:ext uri="{FF2B5EF4-FFF2-40B4-BE49-F238E27FC236}">
                <a16:creationId xmlns:a16="http://schemas.microsoft.com/office/drawing/2014/main" id="{D10AE58A-D033-405E-B7A2-1AE93188402A}"/>
              </a:ext>
            </a:extLst>
          </p:cNvPr>
          <p:cNvGraphicFramePr>
            <a:graphicFrameLocks noGrp="1"/>
          </p:cNvGraphicFramePr>
          <p:nvPr>
            <p:extLst>
              <p:ext uri="{D42A27DB-BD31-4B8C-83A1-F6EECF244321}">
                <p14:modId xmlns:p14="http://schemas.microsoft.com/office/powerpoint/2010/main" val="2547653469"/>
              </p:ext>
            </p:extLst>
          </p:nvPr>
        </p:nvGraphicFramePr>
        <p:xfrm>
          <a:off x="6065" y="2131129"/>
          <a:ext cx="1763025" cy="264796"/>
        </p:xfrm>
        <a:graphic>
          <a:graphicData uri="http://schemas.openxmlformats.org/drawingml/2006/table">
            <a:tbl>
              <a:tblPr firstRow="1" bandRow="1"/>
              <a:tblGrid>
                <a:gridCol w="1763025">
                  <a:extLst>
                    <a:ext uri="{9D8B030D-6E8A-4147-A177-3AD203B41FA5}">
                      <a16:colId xmlns:a16="http://schemas.microsoft.com/office/drawing/2014/main" val="3476559245"/>
                    </a:ext>
                  </a:extLst>
                </a:gridCol>
              </a:tblGrid>
              <a:tr h="257175">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l"/>
                      <a:r>
                        <a:rPr lang="en-US" sz="1400" dirty="0"/>
                        <a:t>    Statistics Division</a:t>
                      </a:r>
                    </a:p>
                  </a:txBody>
                  <a:tcPr marL="51435" marR="51435" marT="25718" marB="25718">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2173451254"/>
                  </a:ext>
                </a:extLst>
              </a:tr>
            </a:tbl>
          </a:graphicData>
        </a:graphic>
      </p:graphicFrame>
      <p:graphicFrame>
        <p:nvGraphicFramePr>
          <p:cNvPr id="9" name="Table 8" descr="Chart showing the United Nations and where UN-GGIM fits in.">
            <a:extLst>
              <a:ext uri="{FF2B5EF4-FFF2-40B4-BE49-F238E27FC236}">
                <a16:creationId xmlns:a16="http://schemas.microsoft.com/office/drawing/2014/main" id="{04DB8D19-32EB-45EB-B3E9-EFF1AC20A226}"/>
              </a:ext>
            </a:extLst>
          </p:cNvPr>
          <p:cNvGraphicFramePr>
            <a:graphicFrameLocks noGrp="1"/>
          </p:cNvGraphicFramePr>
          <p:nvPr>
            <p:extLst>
              <p:ext uri="{D42A27DB-BD31-4B8C-83A1-F6EECF244321}">
                <p14:modId xmlns:p14="http://schemas.microsoft.com/office/powerpoint/2010/main" val="3744281558"/>
              </p:ext>
            </p:extLst>
          </p:nvPr>
        </p:nvGraphicFramePr>
        <p:xfrm>
          <a:off x="3642832" y="1063229"/>
          <a:ext cx="1307710" cy="3754756"/>
        </p:xfrm>
        <a:graphic>
          <a:graphicData uri="http://schemas.openxmlformats.org/drawingml/2006/table">
            <a:tbl>
              <a:tblPr firstRow="1" bandRow="1"/>
              <a:tblGrid>
                <a:gridCol w="1307710">
                  <a:extLst>
                    <a:ext uri="{9D8B030D-6E8A-4147-A177-3AD203B41FA5}">
                      <a16:colId xmlns:a16="http://schemas.microsoft.com/office/drawing/2014/main" val="990327921"/>
                    </a:ext>
                  </a:extLst>
                </a:gridCol>
              </a:tblGrid>
              <a:tr h="325755">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r>
                        <a:rPr lang="en-US" sz="900" dirty="0" err="1"/>
                        <a:t>SubCommittee</a:t>
                      </a:r>
                      <a:r>
                        <a:rPr lang="en-US" sz="900" dirty="0"/>
                        <a:t> on Geodesy (UN </a:t>
                      </a:r>
                      <a:r>
                        <a:rPr lang="en-US" sz="900" dirty="0" err="1"/>
                        <a:t>SCoG</a:t>
                      </a:r>
                      <a:r>
                        <a:rPr lang="en-US" sz="900" dirty="0"/>
                        <a:t>)</a:t>
                      </a:r>
                    </a:p>
                  </a:txBody>
                  <a:tcPr marL="51435" marR="51435" marT="25718" marB="25718">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916370692"/>
                  </a:ext>
                </a:extLst>
              </a:tr>
              <a:tr h="302895">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800" dirty="0"/>
                        <a:t>EG on Land Administration and Management</a:t>
                      </a:r>
                    </a:p>
                  </a:txBody>
                  <a:tcPr marL="51435" marR="51435" marT="25718" marB="25718">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2575927654"/>
                  </a:ext>
                </a:extLst>
              </a:tr>
              <a:tr h="428625">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800" dirty="0"/>
                        <a:t>EG on the Integration of Statistical and Geospatial Information</a:t>
                      </a:r>
                    </a:p>
                  </a:txBody>
                  <a:tcPr marL="51435" marR="51435" marT="25718" marB="2571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2414738191"/>
                  </a:ext>
                </a:extLst>
              </a:tr>
              <a:tr h="680085">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sz="800" dirty="0"/>
                        <a:t>WG on Development of a Statement of Shared Principles for the Management of Geospatial Information</a:t>
                      </a:r>
                    </a:p>
                  </a:txBody>
                  <a:tcPr marL="51435" marR="51435" marT="25718" marB="2571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2525526393"/>
                  </a:ext>
                </a:extLst>
              </a:tr>
              <a:tr h="554355">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800" dirty="0"/>
                        <a:t>WG on Trends in National Institutional Arrangements in Geospatial Information Management</a:t>
                      </a:r>
                    </a:p>
                  </a:txBody>
                  <a:tcPr marL="51435" marR="51435" marT="25718" marB="2571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4224431154"/>
                  </a:ext>
                </a:extLst>
              </a:tr>
              <a:tr h="428625">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800" dirty="0"/>
                        <a:t>WG on Geospatial Information and Services for Disasters</a:t>
                      </a:r>
                    </a:p>
                  </a:txBody>
                  <a:tcPr marL="51435" marR="51435" marT="25718" marB="2571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3467667440"/>
                  </a:ext>
                </a:extLst>
              </a:tr>
              <a:tr h="302895">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800" dirty="0"/>
                        <a:t>WG on Global Fundamental Geospatial Data Themes</a:t>
                      </a:r>
                    </a:p>
                  </a:txBody>
                  <a:tcPr marL="51435" marR="51435" marT="25718" marB="2571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663343313"/>
                  </a:ext>
                </a:extLst>
              </a:tr>
              <a:tr h="428625">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800" dirty="0"/>
                        <a:t>WG on Legal and Policy Frameworks for Geospatial Information Management</a:t>
                      </a:r>
                    </a:p>
                  </a:txBody>
                  <a:tcPr marL="51435" marR="51435" marT="25718" marB="2571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2115850414"/>
                  </a:ext>
                </a:extLst>
              </a:tr>
              <a:tr h="302895">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800" dirty="0"/>
                        <a:t>WG on Marine Geospatial Information</a:t>
                      </a:r>
                    </a:p>
                  </a:txBody>
                  <a:tcPr marL="51435" marR="51435" marT="25718" marB="2571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2980642972"/>
                  </a:ext>
                </a:extLst>
              </a:tr>
            </a:tbl>
          </a:graphicData>
        </a:graphic>
      </p:graphicFrame>
      <p:sp>
        <p:nvSpPr>
          <p:cNvPr id="10" name="Left Brace 9">
            <a:extLst>
              <a:ext uri="{FF2B5EF4-FFF2-40B4-BE49-F238E27FC236}">
                <a16:creationId xmlns:a16="http://schemas.microsoft.com/office/drawing/2014/main" id="{3E341891-7773-4978-94A7-CFC5E0CD1C58}"/>
              </a:ext>
            </a:extLst>
          </p:cNvPr>
          <p:cNvSpPr/>
          <p:nvPr/>
        </p:nvSpPr>
        <p:spPr>
          <a:xfrm>
            <a:off x="3531227" y="1092341"/>
            <a:ext cx="53376" cy="3552194"/>
          </a:xfrm>
          <a:prstGeom prst="leftBrace">
            <a:avLst/>
          </a:prstGeom>
          <a:noFill/>
          <a:ln w="31750" cap="flat" cmpd="sng" algn="ctr">
            <a:solidFill>
              <a:srgbClr val="FF0000"/>
            </a:solidFill>
            <a:prstDash val="solid"/>
          </a:ln>
          <a:effectLst/>
        </p:spPr>
        <p:txBody>
          <a:bodyPr rtlCol="0" anchor="ctr"/>
          <a:lstStyle/>
          <a:p>
            <a:pPr algn="ctr" defTabSz="514350"/>
            <a:endParaRPr lang="en-US" sz="1013" kern="0">
              <a:solidFill>
                <a:prstClr val="black"/>
              </a:solidFill>
              <a:latin typeface="Calibri"/>
            </a:endParaRPr>
          </a:p>
        </p:txBody>
      </p:sp>
      <p:cxnSp>
        <p:nvCxnSpPr>
          <p:cNvPr id="11" name="Straight Connector 10">
            <a:extLst>
              <a:ext uri="{FF2B5EF4-FFF2-40B4-BE49-F238E27FC236}">
                <a16:creationId xmlns:a16="http://schemas.microsoft.com/office/drawing/2014/main" id="{E6238A21-36DA-4179-9F66-E34817E25CE5}"/>
              </a:ext>
            </a:extLst>
          </p:cNvPr>
          <p:cNvCxnSpPr>
            <a:cxnSpLocks/>
          </p:cNvCxnSpPr>
          <p:nvPr/>
        </p:nvCxnSpPr>
        <p:spPr>
          <a:xfrm>
            <a:off x="707700" y="1328025"/>
            <a:ext cx="0" cy="127904"/>
          </a:xfrm>
          <a:prstGeom prst="line">
            <a:avLst/>
          </a:prstGeom>
          <a:noFill/>
          <a:ln w="76200" cap="flat" cmpd="sng" algn="ctr">
            <a:solidFill>
              <a:srgbClr val="4F81BD">
                <a:shade val="95000"/>
                <a:satMod val="105000"/>
              </a:srgbClr>
            </a:solidFill>
            <a:prstDash val="solid"/>
          </a:ln>
          <a:effectLst/>
        </p:spPr>
      </p:cxnSp>
      <p:cxnSp>
        <p:nvCxnSpPr>
          <p:cNvPr id="12" name="Straight Connector 11">
            <a:extLst>
              <a:ext uri="{FF2B5EF4-FFF2-40B4-BE49-F238E27FC236}">
                <a16:creationId xmlns:a16="http://schemas.microsoft.com/office/drawing/2014/main" id="{BDCB9410-1B29-4585-AF93-48CB4E151B8A}"/>
              </a:ext>
            </a:extLst>
          </p:cNvPr>
          <p:cNvCxnSpPr>
            <a:cxnSpLocks/>
          </p:cNvCxnSpPr>
          <p:nvPr/>
        </p:nvCxnSpPr>
        <p:spPr>
          <a:xfrm flipH="1">
            <a:off x="742409" y="1928171"/>
            <a:ext cx="2960" cy="198284"/>
          </a:xfrm>
          <a:prstGeom prst="line">
            <a:avLst/>
          </a:prstGeom>
          <a:noFill/>
          <a:ln w="76200" cap="flat" cmpd="sng" algn="ctr">
            <a:solidFill>
              <a:srgbClr val="4F81BD">
                <a:shade val="95000"/>
                <a:satMod val="105000"/>
              </a:srgbClr>
            </a:solidFill>
            <a:prstDash val="solid"/>
          </a:ln>
          <a:effectLst/>
        </p:spPr>
      </p:cxnSp>
      <p:cxnSp>
        <p:nvCxnSpPr>
          <p:cNvPr id="13" name="Straight Connector 12">
            <a:extLst>
              <a:ext uri="{FF2B5EF4-FFF2-40B4-BE49-F238E27FC236}">
                <a16:creationId xmlns:a16="http://schemas.microsoft.com/office/drawing/2014/main" id="{9AAD9980-4E52-497A-841B-C2DB15A3C621}"/>
              </a:ext>
            </a:extLst>
          </p:cNvPr>
          <p:cNvCxnSpPr>
            <a:cxnSpLocks/>
          </p:cNvCxnSpPr>
          <p:nvPr/>
        </p:nvCxnSpPr>
        <p:spPr>
          <a:xfrm>
            <a:off x="742410" y="2345663"/>
            <a:ext cx="2959" cy="198109"/>
          </a:xfrm>
          <a:prstGeom prst="line">
            <a:avLst/>
          </a:prstGeom>
          <a:noFill/>
          <a:ln w="76200" cap="flat" cmpd="sng" algn="ctr">
            <a:solidFill>
              <a:srgbClr val="4F81BD">
                <a:shade val="95000"/>
                <a:satMod val="105000"/>
              </a:srgbClr>
            </a:solidFill>
            <a:prstDash val="solid"/>
          </a:ln>
          <a:effectLst/>
        </p:spPr>
      </p:cxnSp>
      <p:sp>
        <p:nvSpPr>
          <p:cNvPr id="17" name="Date Placeholder 16">
            <a:extLst>
              <a:ext uri="{FF2B5EF4-FFF2-40B4-BE49-F238E27FC236}">
                <a16:creationId xmlns:a16="http://schemas.microsoft.com/office/drawing/2014/main" id="{AB711ED3-A760-4511-A5C1-26A5F85DFEA1}"/>
              </a:ext>
            </a:extLst>
          </p:cNvPr>
          <p:cNvSpPr>
            <a:spLocks noGrp="1"/>
          </p:cNvSpPr>
          <p:nvPr>
            <p:ph type="dt" sz="half" idx="10"/>
          </p:nvPr>
        </p:nvSpPr>
        <p:spPr/>
        <p:txBody>
          <a:bodyPr/>
          <a:lstStyle/>
          <a:p>
            <a:r>
              <a:rPr lang="en-US"/>
              <a:t>01/26/2023</a:t>
            </a:r>
          </a:p>
        </p:txBody>
      </p:sp>
      <p:sp>
        <p:nvSpPr>
          <p:cNvPr id="18" name="Footer Placeholder 17">
            <a:extLst>
              <a:ext uri="{FF2B5EF4-FFF2-40B4-BE49-F238E27FC236}">
                <a16:creationId xmlns:a16="http://schemas.microsoft.com/office/drawing/2014/main" id="{26D2F389-50D6-4E25-A5B3-3E7093CCAD9F}"/>
              </a:ext>
            </a:extLst>
          </p:cNvPr>
          <p:cNvSpPr>
            <a:spLocks noGrp="1"/>
          </p:cNvSpPr>
          <p:nvPr>
            <p:ph type="ftr" sz="quarter" idx="11"/>
          </p:nvPr>
        </p:nvSpPr>
        <p:spPr/>
        <p:txBody>
          <a:bodyPr/>
          <a:lstStyle/>
          <a:p>
            <a:r>
              <a:rPr lang="fr-FR"/>
              <a:t>2023 WSLS Institute</a:t>
            </a:r>
            <a:endParaRPr lang="en-US"/>
          </a:p>
        </p:txBody>
      </p:sp>
      <p:sp>
        <p:nvSpPr>
          <p:cNvPr id="19" name="Slide Number Placeholder 18">
            <a:extLst>
              <a:ext uri="{FF2B5EF4-FFF2-40B4-BE49-F238E27FC236}">
                <a16:creationId xmlns:a16="http://schemas.microsoft.com/office/drawing/2014/main" id="{09C5C3F8-28C5-4465-93EF-9314B1E4EEA0}"/>
              </a:ext>
            </a:extLst>
          </p:cNvPr>
          <p:cNvSpPr>
            <a:spLocks noGrp="1"/>
          </p:cNvSpPr>
          <p:nvPr>
            <p:ph type="sldNum" sz="quarter" idx="12"/>
          </p:nvPr>
        </p:nvSpPr>
        <p:spPr/>
        <p:txBody>
          <a:bodyPr/>
          <a:lstStyle/>
          <a:p>
            <a:fld id="{D3D538F9-49A3-B84F-B36B-A7030CDE5D5B}" type="slidenum">
              <a:rPr lang="en-US" smtClean="0"/>
              <a:t>22</a:t>
            </a:fld>
            <a:endParaRPr lang="en-US"/>
          </a:p>
        </p:txBody>
      </p:sp>
    </p:spTree>
    <p:extLst>
      <p:ext uri="{BB962C8B-B14F-4D97-AF65-F5344CB8AC3E}">
        <p14:creationId xmlns:p14="http://schemas.microsoft.com/office/powerpoint/2010/main" val="6122680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05979"/>
            <a:ext cx="6858000" cy="857250"/>
          </a:xfrm>
        </p:spPr>
        <p:txBody>
          <a:bodyPr>
            <a:normAutofit fontScale="90000"/>
          </a:bodyPr>
          <a:lstStyle/>
          <a:p>
            <a:r>
              <a:rPr lang="en-US" sz="3000" b="1" dirty="0"/>
              <a:t>UN Global Geodetic Reference Frame</a:t>
            </a:r>
          </a:p>
        </p:txBody>
      </p:sp>
      <p:sp>
        <p:nvSpPr>
          <p:cNvPr id="3" name="Content Placeholder 2"/>
          <p:cNvSpPr>
            <a:spLocks noGrp="1"/>
          </p:cNvSpPr>
          <p:nvPr>
            <p:ph idx="1"/>
          </p:nvPr>
        </p:nvSpPr>
        <p:spPr/>
        <p:txBody>
          <a:bodyPr>
            <a:normAutofit fontScale="70000" lnSpcReduction="20000"/>
          </a:bodyPr>
          <a:lstStyle/>
          <a:p>
            <a:r>
              <a:rPr lang="en-US" dirty="0"/>
              <a:t>GGRF encompasses all aspects of a modernized reference frame including:</a:t>
            </a:r>
          </a:p>
          <a:p>
            <a:pPr marL="492919" lvl="1" indent="-192881"/>
            <a:r>
              <a:rPr lang="en-US" dirty="0"/>
              <a:t>Geodetic infrastructure (GI)</a:t>
            </a:r>
          </a:p>
          <a:p>
            <a:pPr marL="492919" lvl="1" indent="-192881"/>
            <a:r>
              <a:rPr lang="en-US" dirty="0"/>
              <a:t>Education Training and Capacity Building (ETCB)</a:t>
            </a:r>
          </a:p>
          <a:p>
            <a:pPr marL="492919" lvl="1" indent="-192881"/>
            <a:r>
              <a:rPr lang="en-US" dirty="0"/>
              <a:t>Governance (GOV)</a:t>
            </a:r>
          </a:p>
          <a:p>
            <a:pPr marL="492919" lvl="1" indent="-192881"/>
            <a:r>
              <a:rPr lang="en-US" dirty="0"/>
              <a:t>Outreach and Communication (OC)</a:t>
            </a:r>
          </a:p>
          <a:p>
            <a:pPr marL="492919" lvl="1" indent="-192881"/>
            <a:r>
              <a:rPr lang="en-US" dirty="0"/>
              <a:t>Policies Standards and Conventions (PSC)</a:t>
            </a:r>
          </a:p>
          <a:p>
            <a:pPr marL="92869" indent="-192881"/>
            <a:r>
              <a:rPr lang="en-US" dirty="0"/>
              <a:t>Includes both International Terrestrial Reference System (</a:t>
            </a:r>
            <a:r>
              <a:rPr lang="en-US" b="1" dirty="0"/>
              <a:t>ITRS</a:t>
            </a:r>
            <a:r>
              <a:rPr lang="en-US" dirty="0"/>
              <a:t>) and the International Height Reference System (</a:t>
            </a:r>
            <a:r>
              <a:rPr lang="en-US" b="1" dirty="0"/>
              <a:t>IHRS</a:t>
            </a:r>
            <a:r>
              <a:rPr lang="en-US" dirty="0"/>
              <a:t>)</a:t>
            </a:r>
          </a:p>
          <a:p>
            <a:pPr marL="492919" lvl="1" indent="-192881"/>
            <a:r>
              <a:rPr lang="en-US" dirty="0"/>
              <a:t>Determined and maintained by the International Association of Geodesy (IAG)</a:t>
            </a:r>
          </a:p>
        </p:txBody>
      </p:sp>
      <p:sp>
        <p:nvSpPr>
          <p:cNvPr id="7" name="Date Placeholder 6">
            <a:extLst>
              <a:ext uri="{FF2B5EF4-FFF2-40B4-BE49-F238E27FC236}">
                <a16:creationId xmlns:a16="http://schemas.microsoft.com/office/drawing/2014/main" id="{3A73E3E6-6FFB-4311-A4F7-1E755686BD39}"/>
              </a:ext>
            </a:extLst>
          </p:cNvPr>
          <p:cNvSpPr>
            <a:spLocks noGrp="1"/>
          </p:cNvSpPr>
          <p:nvPr>
            <p:ph type="dt" sz="half" idx="10"/>
          </p:nvPr>
        </p:nvSpPr>
        <p:spPr/>
        <p:txBody>
          <a:bodyPr/>
          <a:lstStyle/>
          <a:p>
            <a:r>
              <a:rPr lang="en-US"/>
              <a:t>01/26/2023</a:t>
            </a:r>
          </a:p>
        </p:txBody>
      </p:sp>
      <p:sp>
        <p:nvSpPr>
          <p:cNvPr id="8" name="Footer Placeholder 7">
            <a:extLst>
              <a:ext uri="{FF2B5EF4-FFF2-40B4-BE49-F238E27FC236}">
                <a16:creationId xmlns:a16="http://schemas.microsoft.com/office/drawing/2014/main" id="{4E6B2BE2-1FF1-4C15-BF76-D20FAC6F3DF7}"/>
              </a:ext>
            </a:extLst>
          </p:cNvPr>
          <p:cNvSpPr>
            <a:spLocks noGrp="1"/>
          </p:cNvSpPr>
          <p:nvPr>
            <p:ph type="ftr" sz="quarter" idx="11"/>
          </p:nvPr>
        </p:nvSpPr>
        <p:spPr/>
        <p:txBody>
          <a:bodyPr/>
          <a:lstStyle/>
          <a:p>
            <a:r>
              <a:rPr lang="fr-FR"/>
              <a:t>2023 WSLS Institute</a:t>
            </a:r>
            <a:endParaRPr lang="en-US"/>
          </a:p>
        </p:txBody>
      </p:sp>
      <p:sp>
        <p:nvSpPr>
          <p:cNvPr id="9" name="Slide Number Placeholder 8">
            <a:extLst>
              <a:ext uri="{FF2B5EF4-FFF2-40B4-BE49-F238E27FC236}">
                <a16:creationId xmlns:a16="http://schemas.microsoft.com/office/drawing/2014/main" id="{352A294C-B097-4E90-A248-659291B81603}"/>
              </a:ext>
            </a:extLst>
          </p:cNvPr>
          <p:cNvSpPr>
            <a:spLocks noGrp="1"/>
          </p:cNvSpPr>
          <p:nvPr>
            <p:ph type="sldNum" sz="quarter" idx="12"/>
          </p:nvPr>
        </p:nvSpPr>
        <p:spPr/>
        <p:txBody>
          <a:bodyPr/>
          <a:lstStyle/>
          <a:p>
            <a:fld id="{D3D538F9-49A3-B84F-B36B-A7030CDE5D5B}" type="slidenum">
              <a:rPr lang="en-US" smtClean="0"/>
              <a:t>23</a:t>
            </a:fld>
            <a:endParaRPr lang="en-US"/>
          </a:p>
        </p:txBody>
      </p:sp>
    </p:spTree>
    <p:extLst>
      <p:ext uri="{BB962C8B-B14F-4D97-AF65-F5344CB8AC3E}">
        <p14:creationId xmlns:p14="http://schemas.microsoft.com/office/powerpoint/2010/main" val="27884671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61" descr="The structure of the International Association of Geodesy."/>
          <p:cNvGrpSpPr>
            <a:grpSpLocks/>
          </p:cNvGrpSpPr>
          <p:nvPr/>
        </p:nvGrpSpPr>
        <p:grpSpPr bwMode="auto">
          <a:xfrm>
            <a:off x="1289451" y="1329612"/>
            <a:ext cx="6577012" cy="672704"/>
            <a:chOff x="161" y="1167"/>
            <a:chExt cx="5524" cy="565"/>
          </a:xfrm>
        </p:grpSpPr>
        <p:sp>
          <p:nvSpPr>
            <p:cNvPr id="14" name="Rectangle 38"/>
            <p:cNvSpPr>
              <a:spLocks noChangeArrowheads="1"/>
            </p:cNvSpPr>
            <p:nvPr/>
          </p:nvSpPr>
          <p:spPr bwMode="auto">
            <a:xfrm>
              <a:off x="165" y="1167"/>
              <a:ext cx="5520" cy="271"/>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a:r>
                <a:rPr lang="en-GB" b="1" dirty="0">
                  <a:solidFill>
                    <a:srgbClr val="000099"/>
                  </a:solidFill>
                  <a:latin typeface="Calibri"/>
                </a:rPr>
                <a:t>International Union of Geodesy and Geophysics (IUGG)</a:t>
              </a:r>
              <a:endParaRPr lang="en-GB" sz="1350" dirty="0">
                <a:solidFill>
                  <a:srgbClr val="000099"/>
                </a:solidFill>
                <a:latin typeface="Calibri"/>
              </a:endParaRPr>
            </a:p>
          </p:txBody>
        </p:sp>
        <p:sp>
          <p:nvSpPr>
            <p:cNvPr id="15" name="Rectangle 22"/>
            <p:cNvSpPr>
              <a:spLocks noChangeArrowheads="1"/>
            </p:cNvSpPr>
            <p:nvPr/>
          </p:nvSpPr>
          <p:spPr bwMode="auto">
            <a:xfrm>
              <a:off x="4155" y="1488"/>
              <a:ext cx="747" cy="244"/>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a:r>
                <a:rPr lang="en-GB" dirty="0">
                  <a:solidFill>
                    <a:srgbClr val="000099"/>
                  </a:solidFill>
                  <a:latin typeface="Calibri"/>
                </a:rPr>
                <a:t>IASPEI</a:t>
              </a:r>
            </a:p>
          </p:txBody>
        </p:sp>
        <p:sp>
          <p:nvSpPr>
            <p:cNvPr id="16" name="Rectangle 23"/>
            <p:cNvSpPr>
              <a:spLocks noChangeArrowheads="1"/>
            </p:cNvSpPr>
            <p:nvPr/>
          </p:nvSpPr>
          <p:spPr bwMode="auto">
            <a:xfrm>
              <a:off x="4987" y="1488"/>
              <a:ext cx="698" cy="244"/>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a:r>
                <a:rPr lang="en-GB" dirty="0">
                  <a:solidFill>
                    <a:srgbClr val="000099"/>
                  </a:solidFill>
                  <a:latin typeface="Calibri"/>
                </a:rPr>
                <a:t>IAVCEI</a:t>
              </a:r>
            </a:p>
          </p:txBody>
        </p:sp>
        <p:sp>
          <p:nvSpPr>
            <p:cNvPr id="17" name="Rectangle 24"/>
            <p:cNvSpPr>
              <a:spLocks noChangeArrowheads="1"/>
            </p:cNvSpPr>
            <p:nvPr/>
          </p:nvSpPr>
          <p:spPr bwMode="auto">
            <a:xfrm>
              <a:off x="772" y="1488"/>
              <a:ext cx="606" cy="244"/>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a:r>
                <a:rPr lang="en-GB" b="1" dirty="0">
                  <a:solidFill>
                    <a:srgbClr val="000099"/>
                  </a:solidFill>
                  <a:latin typeface="Calibri"/>
                </a:rPr>
                <a:t>IAG</a:t>
              </a:r>
            </a:p>
          </p:txBody>
        </p:sp>
        <p:sp>
          <p:nvSpPr>
            <p:cNvPr id="18" name="Rectangle 26"/>
            <p:cNvSpPr>
              <a:spLocks noChangeArrowheads="1"/>
            </p:cNvSpPr>
            <p:nvPr/>
          </p:nvSpPr>
          <p:spPr bwMode="auto">
            <a:xfrm>
              <a:off x="161" y="1488"/>
              <a:ext cx="526" cy="244"/>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a:r>
                <a:rPr lang="en-GB" dirty="0">
                  <a:solidFill>
                    <a:srgbClr val="000099"/>
                  </a:solidFill>
                  <a:latin typeface="Calibri"/>
                </a:rPr>
                <a:t>IACS</a:t>
              </a:r>
            </a:p>
          </p:txBody>
        </p:sp>
        <p:sp>
          <p:nvSpPr>
            <p:cNvPr id="19" name="Rectangle 31"/>
            <p:cNvSpPr>
              <a:spLocks noChangeArrowheads="1"/>
            </p:cNvSpPr>
            <p:nvPr/>
          </p:nvSpPr>
          <p:spPr bwMode="auto">
            <a:xfrm>
              <a:off x="1463" y="1488"/>
              <a:ext cx="565" cy="244"/>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a:r>
                <a:rPr lang="en-GB" dirty="0">
                  <a:solidFill>
                    <a:srgbClr val="000099"/>
                  </a:solidFill>
                  <a:latin typeface="Calibri"/>
                </a:rPr>
                <a:t>IAHS</a:t>
              </a:r>
            </a:p>
          </p:txBody>
        </p:sp>
        <p:sp>
          <p:nvSpPr>
            <p:cNvPr id="20" name="Rectangle 51"/>
            <p:cNvSpPr>
              <a:spLocks noChangeArrowheads="1"/>
            </p:cNvSpPr>
            <p:nvPr/>
          </p:nvSpPr>
          <p:spPr bwMode="auto">
            <a:xfrm>
              <a:off x="2113" y="1488"/>
              <a:ext cx="558" cy="244"/>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a:r>
                <a:rPr lang="en-GB" dirty="0">
                  <a:solidFill>
                    <a:srgbClr val="000099"/>
                  </a:solidFill>
                  <a:latin typeface="Calibri"/>
                </a:rPr>
                <a:t>IAGA</a:t>
              </a:r>
            </a:p>
          </p:txBody>
        </p:sp>
        <p:sp>
          <p:nvSpPr>
            <p:cNvPr id="21" name="Rectangle 52"/>
            <p:cNvSpPr>
              <a:spLocks noChangeArrowheads="1"/>
            </p:cNvSpPr>
            <p:nvPr/>
          </p:nvSpPr>
          <p:spPr bwMode="auto">
            <a:xfrm>
              <a:off x="2757" y="1488"/>
              <a:ext cx="649" cy="244"/>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a:r>
                <a:rPr lang="en-GB" dirty="0">
                  <a:solidFill>
                    <a:srgbClr val="000099"/>
                  </a:solidFill>
                  <a:latin typeface="Calibri"/>
                </a:rPr>
                <a:t>IAMAS</a:t>
              </a:r>
            </a:p>
          </p:txBody>
        </p:sp>
        <p:sp>
          <p:nvSpPr>
            <p:cNvPr id="22" name="Rectangle 53"/>
            <p:cNvSpPr>
              <a:spLocks noChangeArrowheads="1"/>
            </p:cNvSpPr>
            <p:nvPr/>
          </p:nvSpPr>
          <p:spPr bwMode="auto">
            <a:xfrm>
              <a:off x="3491" y="1488"/>
              <a:ext cx="579" cy="244"/>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a:r>
                <a:rPr lang="en-GB" dirty="0">
                  <a:solidFill>
                    <a:srgbClr val="000099"/>
                  </a:solidFill>
                  <a:latin typeface="Calibri"/>
                </a:rPr>
                <a:t>IAPSO</a:t>
              </a:r>
            </a:p>
          </p:txBody>
        </p:sp>
      </p:grpSp>
      <p:grpSp>
        <p:nvGrpSpPr>
          <p:cNvPr id="23" name="Group 59" descr="The structure of the International Association of Geodesy."/>
          <p:cNvGrpSpPr>
            <a:grpSpLocks/>
          </p:cNvGrpSpPr>
          <p:nvPr/>
        </p:nvGrpSpPr>
        <p:grpSpPr bwMode="auto">
          <a:xfrm>
            <a:off x="1294623" y="2387101"/>
            <a:ext cx="6571931" cy="1048745"/>
            <a:chOff x="85" y="1884"/>
            <a:chExt cx="5537" cy="953"/>
          </a:xfrm>
        </p:grpSpPr>
        <p:sp>
          <p:nvSpPr>
            <p:cNvPr id="24" name="Rectangle 11"/>
            <p:cNvSpPr>
              <a:spLocks noChangeArrowheads="1"/>
            </p:cNvSpPr>
            <p:nvPr/>
          </p:nvSpPr>
          <p:spPr bwMode="auto">
            <a:xfrm>
              <a:off x="4348" y="2150"/>
              <a:ext cx="1266" cy="350"/>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a:r>
                <a:rPr lang="en-GB" sz="1350" dirty="0">
                  <a:solidFill>
                    <a:srgbClr val="000099"/>
                  </a:solidFill>
                  <a:latin typeface="Calibri"/>
                </a:rPr>
                <a:t>4 Positioning and</a:t>
              </a:r>
            </a:p>
            <a:p>
              <a:pPr algn="ctr"/>
              <a:r>
                <a:rPr lang="en-GB" sz="1350" dirty="0">
                  <a:solidFill>
                    <a:srgbClr val="000099"/>
                  </a:solidFill>
                  <a:latin typeface="Calibri"/>
                </a:rPr>
                <a:t>Applications</a:t>
              </a:r>
            </a:p>
          </p:txBody>
        </p:sp>
        <p:sp>
          <p:nvSpPr>
            <p:cNvPr id="25" name="Rectangle 12"/>
            <p:cNvSpPr>
              <a:spLocks noChangeArrowheads="1"/>
            </p:cNvSpPr>
            <p:nvPr/>
          </p:nvSpPr>
          <p:spPr bwMode="auto">
            <a:xfrm>
              <a:off x="85" y="2150"/>
              <a:ext cx="1301" cy="350"/>
            </a:xfrm>
            <a:prstGeom prst="rect">
              <a:avLst/>
            </a:prstGeom>
            <a:gradFill rotWithShape="0">
              <a:gsLst>
                <a:gs pos="0">
                  <a:srgbClr val="CCECFF">
                    <a:gamma/>
                    <a:shade val="85882"/>
                    <a:invGamma/>
                  </a:srgbClr>
                </a:gs>
                <a:gs pos="50000">
                  <a:srgbClr val="CCECFF"/>
                </a:gs>
                <a:gs pos="100000">
                  <a:srgbClr val="CCECFF">
                    <a:gamma/>
                    <a:shade val="85882"/>
                    <a:invGamma/>
                  </a:srgbClr>
                </a:gs>
              </a:gsLst>
              <a:lin ang="5400000" scaled="1"/>
            </a:gradFill>
            <a:ln w="9525">
              <a:solidFill>
                <a:schemeClr val="tx1"/>
              </a:solidFill>
              <a:miter lim="800000"/>
              <a:headEnd/>
              <a:tailEnd/>
            </a:ln>
            <a:effectLst/>
          </p:spPr>
          <p:txBody>
            <a:bodyPr wrap="none" anchor="ctr"/>
            <a:lstStyle/>
            <a:p>
              <a:pPr algn="ctr"/>
              <a:r>
                <a:rPr lang="en-GB" sz="1350" dirty="0">
                  <a:solidFill>
                    <a:srgbClr val="000099"/>
                  </a:solidFill>
                  <a:latin typeface="Calibri"/>
                </a:rPr>
                <a:t>1 Reference Frames</a:t>
              </a:r>
            </a:p>
          </p:txBody>
        </p:sp>
        <p:sp>
          <p:nvSpPr>
            <p:cNvPr id="26" name="Rectangle 13"/>
            <p:cNvSpPr>
              <a:spLocks noChangeArrowheads="1"/>
            </p:cNvSpPr>
            <p:nvPr/>
          </p:nvSpPr>
          <p:spPr bwMode="auto">
            <a:xfrm>
              <a:off x="1535" y="2150"/>
              <a:ext cx="1266" cy="350"/>
            </a:xfrm>
            <a:prstGeom prst="rect">
              <a:avLst/>
            </a:prstGeom>
            <a:gradFill rotWithShape="0">
              <a:gsLst>
                <a:gs pos="0">
                  <a:srgbClr val="CCECFF">
                    <a:gamma/>
                    <a:shade val="85882"/>
                    <a:invGamma/>
                  </a:srgbClr>
                </a:gs>
                <a:gs pos="50000">
                  <a:srgbClr val="CCECFF"/>
                </a:gs>
                <a:gs pos="100000">
                  <a:srgbClr val="CCECFF">
                    <a:gamma/>
                    <a:shade val="85882"/>
                    <a:invGamma/>
                  </a:srgbClr>
                </a:gs>
              </a:gsLst>
              <a:lin ang="5400000" scaled="1"/>
            </a:gradFill>
            <a:ln w="9525">
              <a:solidFill>
                <a:schemeClr val="tx1"/>
              </a:solidFill>
              <a:miter lim="800000"/>
              <a:headEnd/>
              <a:tailEnd/>
            </a:ln>
            <a:effectLst/>
          </p:spPr>
          <p:txBody>
            <a:bodyPr wrap="none" anchor="ctr"/>
            <a:lstStyle/>
            <a:p>
              <a:pPr algn="ctr"/>
              <a:r>
                <a:rPr lang="en-GB" sz="1350" dirty="0">
                  <a:solidFill>
                    <a:srgbClr val="000099"/>
                  </a:solidFill>
                  <a:latin typeface="Calibri"/>
                </a:rPr>
                <a:t>2 Gravity Field</a:t>
              </a:r>
            </a:p>
          </p:txBody>
        </p:sp>
        <p:sp>
          <p:nvSpPr>
            <p:cNvPr id="27" name="Rectangle 14"/>
            <p:cNvSpPr>
              <a:spLocks noChangeArrowheads="1"/>
            </p:cNvSpPr>
            <p:nvPr/>
          </p:nvSpPr>
          <p:spPr bwMode="auto">
            <a:xfrm>
              <a:off x="2937" y="2150"/>
              <a:ext cx="1266" cy="350"/>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a:r>
                <a:rPr lang="en-GB" sz="1350" dirty="0">
                  <a:solidFill>
                    <a:srgbClr val="000099"/>
                  </a:solidFill>
                  <a:latin typeface="Calibri"/>
                </a:rPr>
                <a:t>3 Earth Rotation</a:t>
              </a:r>
            </a:p>
            <a:p>
              <a:pPr algn="ctr"/>
              <a:r>
                <a:rPr lang="en-GB" sz="1350" dirty="0">
                  <a:solidFill>
                    <a:srgbClr val="000099"/>
                  </a:solidFill>
                  <a:latin typeface="Calibri"/>
                </a:rPr>
                <a:t>and Geodynamics</a:t>
              </a:r>
            </a:p>
          </p:txBody>
        </p:sp>
        <p:sp>
          <p:nvSpPr>
            <p:cNvPr id="28" name="Text Box 15"/>
            <p:cNvSpPr txBox="1">
              <a:spLocks noChangeArrowheads="1"/>
            </p:cNvSpPr>
            <p:nvPr/>
          </p:nvSpPr>
          <p:spPr bwMode="auto">
            <a:xfrm>
              <a:off x="85" y="1884"/>
              <a:ext cx="1212" cy="336"/>
            </a:xfrm>
            <a:prstGeom prst="rect">
              <a:avLst/>
            </a:prstGeom>
            <a:noFill/>
            <a:ln w="9525">
              <a:noFill/>
              <a:miter lim="800000"/>
              <a:headEnd/>
              <a:tailEnd/>
            </a:ln>
            <a:effectLst/>
          </p:spPr>
          <p:txBody>
            <a:bodyPr wrap="none">
              <a:spAutoFit/>
            </a:bodyPr>
            <a:lstStyle/>
            <a:p>
              <a:r>
                <a:rPr lang="en-GB" b="1" dirty="0">
                  <a:solidFill>
                    <a:srgbClr val="000099"/>
                  </a:solidFill>
                  <a:latin typeface="Calibri"/>
                </a:rPr>
                <a:t>Commissions</a:t>
              </a:r>
            </a:p>
          </p:txBody>
        </p:sp>
        <p:sp>
          <p:nvSpPr>
            <p:cNvPr id="29" name="Rectangle 37"/>
            <p:cNvSpPr>
              <a:spLocks noChangeArrowheads="1"/>
            </p:cNvSpPr>
            <p:nvPr/>
          </p:nvSpPr>
          <p:spPr bwMode="auto">
            <a:xfrm>
              <a:off x="93" y="2549"/>
              <a:ext cx="5529" cy="288"/>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a:r>
                <a:rPr lang="en-GB" sz="1350" dirty="0">
                  <a:solidFill>
                    <a:srgbClr val="000099"/>
                  </a:solidFill>
                  <a:latin typeface="Calibri"/>
                </a:rPr>
                <a:t>Inter-Commission Committee on Theory</a:t>
              </a:r>
            </a:p>
          </p:txBody>
        </p:sp>
      </p:grpSp>
      <p:sp>
        <p:nvSpPr>
          <p:cNvPr id="30" name="Rectangle 19" descr="The structure of the International Association of Geodesy."/>
          <p:cNvSpPr>
            <a:spLocks noChangeArrowheads="1"/>
          </p:cNvSpPr>
          <p:nvPr/>
        </p:nvSpPr>
        <p:spPr bwMode="auto">
          <a:xfrm>
            <a:off x="1304203" y="4497102"/>
            <a:ext cx="6562259" cy="342900"/>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a:r>
              <a:rPr lang="en-GB" b="1" dirty="0">
                <a:solidFill>
                  <a:srgbClr val="000099"/>
                </a:solidFill>
                <a:latin typeface="Calibri"/>
              </a:rPr>
              <a:t>Global Geodetic Observing System (GGOS)</a:t>
            </a:r>
          </a:p>
        </p:txBody>
      </p:sp>
      <p:sp>
        <p:nvSpPr>
          <p:cNvPr id="31" name="Rectangle 60" descr="The structure of the International Association of Geodesy."/>
          <p:cNvSpPr>
            <a:spLocks noChangeArrowheads="1"/>
          </p:cNvSpPr>
          <p:nvPr/>
        </p:nvSpPr>
        <p:spPr bwMode="auto">
          <a:xfrm>
            <a:off x="1291378" y="2085696"/>
            <a:ext cx="6575084" cy="322659"/>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a:r>
              <a:rPr lang="en-GB" b="1" dirty="0">
                <a:solidFill>
                  <a:srgbClr val="000099"/>
                </a:solidFill>
                <a:latin typeface="Calibri"/>
              </a:rPr>
              <a:t>International Association of Geodesy (IAG)</a:t>
            </a:r>
            <a:endParaRPr lang="en-GB" sz="1350" dirty="0">
              <a:solidFill>
                <a:srgbClr val="000099"/>
              </a:solidFill>
              <a:latin typeface="Calibri"/>
            </a:endParaRPr>
          </a:p>
        </p:txBody>
      </p:sp>
      <p:sp>
        <p:nvSpPr>
          <p:cNvPr id="52" name="Titel 1" descr="The structure of the International Association of Geodesy."/>
          <p:cNvSpPr txBox="1">
            <a:spLocks/>
          </p:cNvSpPr>
          <p:nvPr/>
        </p:nvSpPr>
        <p:spPr>
          <a:xfrm>
            <a:off x="2125504" y="-10046"/>
            <a:ext cx="5875496" cy="475562"/>
          </a:xfrm>
          <a:prstGeom prst="rect">
            <a:avLst/>
          </a:prstGeom>
          <a:solidFill>
            <a:srgbClr val="002060"/>
          </a:solidFill>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800" dirty="0">
                <a:solidFill>
                  <a:prstClr val="white"/>
                </a:solidFill>
              </a:rPr>
              <a:t>Structure of the International Association of Geodesy</a:t>
            </a:r>
            <a:endParaRPr lang="en-GB" sz="1800" dirty="0">
              <a:solidFill>
                <a:srgbClr val="003399"/>
              </a:solidFill>
            </a:endParaRPr>
          </a:p>
        </p:txBody>
      </p:sp>
      <p:grpSp>
        <p:nvGrpSpPr>
          <p:cNvPr id="58" name="Gruppieren 57" descr="The structure of the International Association of Geodesy."/>
          <p:cNvGrpSpPr/>
          <p:nvPr/>
        </p:nvGrpSpPr>
        <p:grpSpPr>
          <a:xfrm>
            <a:off x="1277634" y="519523"/>
            <a:ext cx="6588920" cy="700088"/>
            <a:chOff x="179512" y="836712"/>
            <a:chExt cx="8785226" cy="933451"/>
          </a:xfrm>
        </p:grpSpPr>
        <p:sp>
          <p:nvSpPr>
            <p:cNvPr id="4" name="Rectangle 16"/>
            <p:cNvSpPr>
              <a:spLocks noChangeArrowheads="1"/>
            </p:cNvSpPr>
            <p:nvPr/>
          </p:nvSpPr>
          <p:spPr bwMode="auto">
            <a:xfrm>
              <a:off x="179512" y="836712"/>
              <a:ext cx="8785226" cy="457200"/>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a:r>
                <a:rPr lang="en-GB" b="1" dirty="0">
                  <a:solidFill>
                    <a:srgbClr val="000099"/>
                  </a:solidFill>
                  <a:latin typeface="Calibri"/>
                </a:rPr>
                <a:t>International Council for Science (ICSU)</a:t>
              </a:r>
              <a:r>
                <a:rPr lang="en-GB" dirty="0">
                  <a:solidFill>
                    <a:srgbClr val="000099"/>
                  </a:solidFill>
                  <a:latin typeface="Calibri"/>
                </a:rPr>
                <a:t>: 142 Countries, 31 Unions</a:t>
              </a:r>
              <a:endParaRPr lang="en-GB" b="1" dirty="0">
                <a:solidFill>
                  <a:srgbClr val="000099"/>
                </a:solidFill>
                <a:latin typeface="Calibri"/>
              </a:endParaRPr>
            </a:p>
          </p:txBody>
        </p:sp>
        <p:grpSp>
          <p:nvGrpSpPr>
            <p:cNvPr id="5" name="Group 55"/>
            <p:cNvGrpSpPr>
              <a:grpSpLocks/>
            </p:cNvGrpSpPr>
            <p:nvPr/>
          </p:nvGrpSpPr>
          <p:grpSpPr bwMode="auto">
            <a:xfrm>
              <a:off x="636712" y="1384400"/>
              <a:ext cx="7896226" cy="385763"/>
              <a:chOff x="445" y="865"/>
              <a:chExt cx="4974" cy="295"/>
            </a:xfrm>
          </p:grpSpPr>
          <p:sp>
            <p:nvSpPr>
              <p:cNvPr id="6" name="Rectangle 45"/>
              <p:cNvSpPr>
                <a:spLocks noChangeArrowheads="1"/>
              </p:cNvSpPr>
              <p:nvPr/>
            </p:nvSpPr>
            <p:spPr bwMode="auto">
              <a:xfrm>
                <a:off x="2561" y="865"/>
                <a:ext cx="717" cy="295"/>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a:r>
                  <a:rPr lang="en-GB" b="1" dirty="0">
                    <a:solidFill>
                      <a:srgbClr val="000099"/>
                    </a:solidFill>
                    <a:latin typeface="Calibri"/>
                  </a:rPr>
                  <a:t>IUGG</a:t>
                </a:r>
              </a:p>
            </p:txBody>
          </p:sp>
          <p:sp>
            <p:nvSpPr>
              <p:cNvPr id="7" name="Rectangle 46"/>
              <p:cNvSpPr>
                <a:spLocks noChangeArrowheads="1"/>
              </p:cNvSpPr>
              <p:nvPr/>
            </p:nvSpPr>
            <p:spPr bwMode="auto">
              <a:xfrm>
                <a:off x="3332" y="865"/>
                <a:ext cx="589" cy="295"/>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a:r>
                  <a:rPr lang="en-GB" dirty="0">
                    <a:solidFill>
                      <a:srgbClr val="000099"/>
                    </a:solidFill>
                    <a:latin typeface="Calibri"/>
                  </a:rPr>
                  <a:t>IUGS</a:t>
                </a:r>
              </a:p>
            </p:txBody>
          </p:sp>
          <p:sp>
            <p:nvSpPr>
              <p:cNvPr id="8" name="Rectangle 47"/>
              <p:cNvSpPr>
                <a:spLocks noChangeArrowheads="1"/>
              </p:cNvSpPr>
              <p:nvPr/>
            </p:nvSpPr>
            <p:spPr bwMode="auto">
              <a:xfrm>
                <a:off x="1155" y="865"/>
                <a:ext cx="626" cy="295"/>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a:r>
                  <a:rPr lang="en-GB" dirty="0">
                    <a:solidFill>
                      <a:srgbClr val="000099"/>
                    </a:solidFill>
                    <a:latin typeface="Calibri"/>
                  </a:rPr>
                  <a:t>IGU</a:t>
                </a:r>
              </a:p>
            </p:txBody>
          </p:sp>
          <p:sp>
            <p:nvSpPr>
              <p:cNvPr id="9" name="Rectangle 48"/>
              <p:cNvSpPr>
                <a:spLocks noChangeArrowheads="1"/>
              </p:cNvSpPr>
              <p:nvPr/>
            </p:nvSpPr>
            <p:spPr bwMode="auto">
              <a:xfrm>
                <a:off x="445" y="865"/>
                <a:ext cx="665" cy="295"/>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a:r>
                  <a:rPr lang="en-GB" dirty="0">
                    <a:solidFill>
                      <a:srgbClr val="000099"/>
                    </a:solidFill>
                    <a:latin typeface="Calibri"/>
                  </a:rPr>
                  <a:t>IAU</a:t>
                </a:r>
              </a:p>
            </p:txBody>
          </p:sp>
          <p:sp>
            <p:nvSpPr>
              <p:cNvPr id="10" name="Rectangle 49"/>
              <p:cNvSpPr>
                <a:spLocks noChangeArrowheads="1"/>
              </p:cNvSpPr>
              <p:nvPr/>
            </p:nvSpPr>
            <p:spPr bwMode="auto">
              <a:xfrm>
                <a:off x="4548" y="865"/>
                <a:ext cx="871" cy="295"/>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a:r>
                  <a:rPr lang="en-GB" sz="1350" dirty="0">
                    <a:solidFill>
                      <a:srgbClr val="000099"/>
                    </a:solidFill>
                    <a:latin typeface="Calibri"/>
                  </a:rPr>
                  <a:t>other Unions</a:t>
                </a:r>
              </a:p>
            </p:txBody>
          </p:sp>
          <p:sp>
            <p:nvSpPr>
              <p:cNvPr id="11" name="Rectangle 50"/>
              <p:cNvSpPr>
                <a:spLocks noChangeArrowheads="1"/>
              </p:cNvSpPr>
              <p:nvPr/>
            </p:nvSpPr>
            <p:spPr bwMode="auto">
              <a:xfrm>
                <a:off x="1835" y="865"/>
                <a:ext cx="674" cy="295"/>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a:r>
                  <a:rPr lang="en-GB" dirty="0">
                    <a:solidFill>
                      <a:srgbClr val="000099"/>
                    </a:solidFill>
                    <a:latin typeface="Calibri"/>
                  </a:rPr>
                  <a:t>ISPRS</a:t>
                </a:r>
              </a:p>
            </p:txBody>
          </p:sp>
          <p:sp>
            <p:nvSpPr>
              <p:cNvPr id="12" name="Rectangle 54"/>
              <p:cNvSpPr>
                <a:spLocks noChangeArrowheads="1"/>
              </p:cNvSpPr>
              <p:nvPr/>
            </p:nvSpPr>
            <p:spPr bwMode="auto">
              <a:xfrm>
                <a:off x="3967" y="865"/>
                <a:ext cx="530" cy="295"/>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a:r>
                  <a:rPr lang="en-GB" dirty="0">
                    <a:solidFill>
                      <a:srgbClr val="000099"/>
                    </a:solidFill>
                    <a:latin typeface="Calibri"/>
                  </a:rPr>
                  <a:t>ICA</a:t>
                </a:r>
              </a:p>
            </p:txBody>
          </p:sp>
        </p:grpSp>
      </p:grpSp>
      <p:grpSp>
        <p:nvGrpSpPr>
          <p:cNvPr id="3" name="Gruppieren 2" descr="The structure of the International Association of Geodesy."/>
          <p:cNvGrpSpPr/>
          <p:nvPr/>
        </p:nvGrpSpPr>
        <p:grpSpPr>
          <a:xfrm>
            <a:off x="1232037" y="3438127"/>
            <a:ext cx="6616802" cy="1000335"/>
            <a:chOff x="130898" y="4564602"/>
            <a:chExt cx="8822402" cy="1333780"/>
          </a:xfrm>
        </p:grpSpPr>
        <p:grpSp>
          <p:nvGrpSpPr>
            <p:cNvPr id="32" name="Gruppieren 31"/>
            <p:cNvGrpSpPr/>
            <p:nvPr/>
          </p:nvGrpSpPr>
          <p:grpSpPr>
            <a:xfrm>
              <a:off x="130898" y="4564602"/>
              <a:ext cx="8822402" cy="1333780"/>
              <a:chOff x="93091" y="4627541"/>
              <a:chExt cx="8822402" cy="1333780"/>
            </a:xfrm>
          </p:grpSpPr>
          <p:grpSp>
            <p:nvGrpSpPr>
              <p:cNvPr id="33" name="Group 58"/>
              <p:cNvGrpSpPr>
                <a:grpSpLocks/>
              </p:cNvGrpSpPr>
              <p:nvPr/>
            </p:nvGrpSpPr>
            <p:grpSpPr bwMode="auto">
              <a:xfrm>
                <a:off x="187295" y="4627541"/>
                <a:ext cx="8728198" cy="1333780"/>
                <a:chOff x="179" y="2809"/>
                <a:chExt cx="5490" cy="901"/>
              </a:xfrm>
            </p:grpSpPr>
            <p:sp>
              <p:nvSpPr>
                <p:cNvPr id="37" name="Rectangle 21"/>
                <p:cNvSpPr>
                  <a:spLocks noChangeArrowheads="1"/>
                </p:cNvSpPr>
                <p:nvPr/>
              </p:nvSpPr>
              <p:spPr bwMode="auto">
                <a:xfrm>
                  <a:off x="3508" y="3088"/>
                  <a:ext cx="598" cy="290"/>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a:r>
                    <a:rPr lang="en-GB" sz="1350" dirty="0">
                      <a:solidFill>
                        <a:srgbClr val="000099"/>
                      </a:solidFill>
                      <a:latin typeface="Calibri"/>
                    </a:rPr>
                    <a:t>BGI</a:t>
                  </a:r>
                </a:p>
              </p:txBody>
            </p:sp>
            <p:sp>
              <p:nvSpPr>
                <p:cNvPr id="38" name="Rectangle 25"/>
                <p:cNvSpPr>
                  <a:spLocks noChangeArrowheads="1"/>
                </p:cNvSpPr>
                <p:nvPr/>
              </p:nvSpPr>
              <p:spPr bwMode="auto">
                <a:xfrm>
                  <a:off x="2868" y="3415"/>
                  <a:ext cx="601" cy="295"/>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a:r>
                    <a:rPr lang="en-GB" sz="1350" dirty="0">
                      <a:solidFill>
                        <a:srgbClr val="000099"/>
                      </a:solidFill>
                      <a:latin typeface="Calibri"/>
                    </a:rPr>
                    <a:t>IDEMS</a:t>
                  </a:r>
                </a:p>
              </p:txBody>
            </p:sp>
            <p:sp>
              <p:nvSpPr>
                <p:cNvPr id="39" name="Rectangle 27"/>
                <p:cNvSpPr>
                  <a:spLocks noChangeArrowheads="1"/>
                </p:cNvSpPr>
                <p:nvPr/>
              </p:nvSpPr>
              <p:spPr bwMode="auto">
                <a:xfrm>
                  <a:off x="5082" y="3414"/>
                  <a:ext cx="587" cy="295"/>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a:r>
                    <a:rPr lang="en-GB" sz="1350" dirty="0">
                      <a:solidFill>
                        <a:srgbClr val="000099"/>
                      </a:solidFill>
                      <a:latin typeface="Calibri"/>
                    </a:rPr>
                    <a:t>PSMSL</a:t>
                  </a:r>
                </a:p>
              </p:txBody>
            </p:sp>
            <p:sp>
              <p:nvSpPr>
                <p:cNvPr id="40" name="Rectangle 28"/>
                <p:cNvSpPr>
                  <a:spLocks noChangeArrowheads="1"/>
                </p:cNvSpPr>
                <p:nvPr/>
              </p:nvSpPr>
              <p:spPr bwMode="auto">
                <a:xfrm>
                  <a:off x="3515" y="3414"/>
                  <a:ext cx="591" cy="295"/>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a:r>
                    <a:rPr lang="en-GB" sz="1350" dirty="0">
                      <a:solidFill>
                        <a:srgbClr val="000099"/>
                      </a:solidFill>
                      <a:latin typeface="Calibri"/>
                    </a:rPr>
                    <a:t>ISG</a:t>
                  </a:r>
                </a:p>
              </p:txBody>
            </p:sp>
            <p:sp>
              <p:nvSpPr>
                <p:cNvPr id="42" name="Text Box 32"/>
                <p:cNvSpPr txBox="1">
                  <a:spLocks noChangeArrowheads="1"/>
                </p:cNvSpPr>
                <p:nvPr/>
              </p:nvSpPr>
              <p:spPr bwMode="auto">
                <a:xfrm>
                  <a:off x="179" y="2809"/>
                  <a:ext cx="1712" cy="333"/>
                </a:xfrm>
                <a:prstGeom prst="rect">
                  <a:avLst/>
                </a:prstGeom>
                <a:noFill/>
                <a:ln w="9525">
                  <a:noFill/>
                  <a:miter lim="800000"/>
                  <a:headEnd/>
                  <a:tailEnd/>
                </a:ln>
                <a:effectLst/>
              </p:spPr>
              <p:txBody>
                <a:bodyPr wrap="square">
                  <a:spAutoFit/>
                </a:bodyPr>
                <a:lstStyle/>
                <a:p>
                  <a:r>
                    <a:rPr lang="en-GB" b="1" dirty="0">
                      <a:solidFill>
                        <a:srgbClr val="000099"/>
                      </a:solidFill>
                      <a:latin typeface="Calibri"/>
                    </a:rPr>
                    <a:t>Scientific Services</a:t>
                  </a:r>
                </a:p>
              </p:txBody>
            </p:sp>
            <p:sp>
              <p:nvSpPr>
                <p:cNvPr id="45" name="Rectangle 36"/>
                <p:cNvSpPr>
                  <a:spLocks noChangeArrowheads="1"/>
                </p:cNvSpPr>
                <p:nvPr/>
              </p:nvSpPr>
              <p:spPr bwMode="auto">
                <a:xfrm>
                  <a:off x="2287" y="3414"/>
                  <a:ext cx="536" cy="295"/>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a:r>
                    <a:rPr lang="en-GB" sz="1350" dirty="0">
                      <a:solidFill>
                        <a:srgbClr val="000099"/>
                      </a:solidFill>
                      <a:latin typeface="Calibri"/>
                    </a:rPr>
                    <a:t>ICGEM</a:t>
                  </a:r>
                </a:p>
              </p:txBody>
            </p:sp>
            <p:sp>
              <p:nvSpPr>
                <p:cNvPr id="46" name="Rectangle 39"/>
                <p:cNvSpPr>
                  <a:spLocks noChangeArrowheads="1"/>
                </p:cNvSpPr>
                <p:nvPr/>
              </p:nvSpPr>
              <p:spPr bwMode="auto">
                <a:xfrm>
                  <a:off x="825" y="3414"/>
                  <a:ext cx="598" cy="295"/>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a:r>
                    <a:rPr lang="en-GB" sz="1350" dirty="0">
                      <a:solidFill>
                        <a:srgbClr val="000099"/>
                      </a:solidFill>
                      <a:latin typeface="Calibri"/>
                    </a:rPr>
                    <a:t>ILRS</a:t>
                  </a:r>
                </a:p>
              </p:txBody>
            </p:sp>
            <p:sp>
              <p:nvSpPr>
                <p:cNvPr id="47" name="Rectangle 40"/>
                <p:cNvSpPr>
                  <a:spLocks noChangeArrowheads="1"/>
                </p:cNvSpPr>
                <p:nvPr/>
              </p:nvSpPr>
              <p:spPr bwMode="auto">
                <a:xfrm>
                  <a:off x="1464" y="3414"/>
                  <a:ext cx="616" cy="295"/>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a:r>
                    <a:rPr lang="en-GB" sz="1350" dirty="0">
                      <a:solidFill>
                        <a:srgbClr val="000099"/>
                      </a:solidFill>
                      <a:latin typeface="Calibri"/>
                    </a:rPr>
                    <a:t>IVS</a:t>
                  </a:r>
                </a:p>
              </p:txBody>
            </p:sp>
            <p:sp>
              <p:nvSpPr>
                <p:cNvPr id="48" name="Rectangle 41"/>
                <p:cNvSpPr>
                  <a:spLocks noChangeArrowheads="1"/>
                </p:cNvSpPr>
                <p:nvPr/>
              </p:nvSpPr>
              <p:spPr bwMode="auto">
                <a:xfrm>
                  <a:off x="179" y="3404"/>
                  <a:ext cx="598" cy="305"/>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a:r>
                    <a:rPr lang="en-GB" sz="1350" dirty="0">
                      <a:solidFill>
                        <a:srgbClr val="000099"/>
                      </a:solidFill>
                      <a:latin typeface="Calibri"/>
                    </a:rPr>
                    <a:t>IGS</a:t>
                  </a:r>
                </a:p>
              </p:txBody>
            </p:sp>
            <p:sp>
              <p:nvSpPr>
                <p:cNvPr id="49" name="Rectangle 42"/>
                <p:cNvSpPr>
                  <a:spLocks noChangeArrowheads="1"/>
                </p:cNvSpPr>
                <p:nvPr/>
              </p:nvSpPr>
              <p:spPr bwMode="auto">
                <a:xfrm>
                  <a:off x="828" y="3088"/>
                  <a:ext cx="595" cy="295"/>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a:r>
                    <a:rPr lang="en-GB" sz="1350" dirty="0">
                      <a:solidFill>
                        <a:srgbClr val="000099"/>
                      </a:solidFill>
                      <a:latin typeface="Calibri"/>
                    </a:rPr>
                    <a:t>IERS</a:t>
                  </a:r>
                </a:p>
              </p:txBody>
            </p:sp>
            <p:sp>
              <p:nvSpPr>
                <p:cNvPr id="50" name="Rectangle 43"/>
                <p:cNvSpPr>
                  <a:spLocks noChangeArrowheads="1"/>
                </p:cNvSpPr>
                <p:nvPr/>
              </p:nvSpPr>
              <p:spPr bwMode="auto">
                <a:xfrm>
                  <a:off x="5082" y="3093"/>
                  <a:ext cx="586" cy="276"/>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a:r>
                    <a:rPr lang="en-GB" sz="1350" dirty="0">
                      <a:solidFill>
                        <a:srgbClr val="000099"/>
                      </a:solidFill>
                      <a:latin typeface="Calibri"/>
                    </a:rPr>
                    <a:t>BIPM</a:t>
                  </a:r>
                </a:p>
              </p:txBody>
            </p:sp>
          </p:grpSp>
          <p:sp>
            <p:nvSpPr>
              <p:cNvPr id="34" name="Textfeld 33"/>
              <p:cNvSpPr txBox="1"/>
              <p:nvPr/>
            </p:nvSpPr>
            <p:spPr>
              <a:xfrm>
                <a:off x="6805510" y="5102365"/>
                <a:ext cx="1319164" cy="400109"/>
              </a:xfrm>
              <a:prstGeom prst="rect">
                <a:avLst/>
              </a:prstGeom>
              <a:noFill/>
            </p:spPr>
            <p:txBody>
              <a:bodyPr wrap="none" rtlCol="0">
                <a:spAutoFit/>
              </a:bodyPr>
              <a:lstStyle/>
              <a:p>
                <a:r>
                  <a:rPr lang="en-GB" sz="1350" dirty="0">
                    <a:solidFill>
                      <a:srgbClr val="003399"/>
                    </a:solidFill>
                    <a:latin typeface="Calibri"/>
                  </a:rPr>
                  <a:t>Combining:</a:t>
                </a:r>
              </a:p>
            </p:txBody>
          </p:sp>
          <p:sp>
            <p:nvSpPr>
              <p:cNvPr id="35" name="Textfeld 34"/>
              <p:cNvSpPr txBox="1"/>
              <p:nvPr/>
            </p:nvSpPr>
            <p:spPr>
              <a:xfrm>
                <a:off x="93091" y="5074238"/>
                <a:ext cx="1252737" cy="400109"/>
              </a:xfrm>
              <a:prstGeom prst="rect">
                <a:avLst/>
              </a:prstGeom>
              <a:noFill/>
            </p:spPr>
            <p:txBody>
              <a:bodyPr wrap="none" rtlCol="0">
                <a:spAutoFit/>
              </a:bodyPr>
              <a:lstStyle/>
              <a:p>
                <a:r>
                  <a:rPr lang="en-GB" sz="1350" dirty="0">
                    <a:solidFill>
                      <a:srgbClr val="003399"/>
                    </a:solidFill>
                    <a:latin typeface="Calibri"/>
                  </a:rPr>
                  <a:t>Geometry:</a:t>
                </a:r>
              </a:p>
            </p:txBody>
          </p:sp>
          <p:sp>
            <p:nvSpPr>
              <p:cNvPr id="36" name="Textfeld 35"/>
              <p:cNvSpPr txBox="1"/>
              <p:nvPr/>
            </p:nvSpPr>
            <p:spPr>
              <a:xfrm>
                <a:off x="3491640" y="5087877"/>
                <a:ext cx="977191" cy="400109"/>
              </a:xfrm>
              <a:prstGeom prst="rect">
                <a:avLst/>
              </a:prstGeom>
              <a:noFill/>
            </p:spPr>
            <p:txBody>
              <a:bodyPr wrap="none" rtlCol="0">
                <a:spAutoFit/>
              </a:bodyPr>
              <a:lstStyle/>
              <a:p>
                <a:r>
                  <a:rPr lang="en-GB" sz="1350" dirty="0">
                    <a:solidFill>
                      <a:srgbClr val="003399"/>
                    </a:solidFill>
                    <a:latin typeface="Calibri"/>
                  </a:rPr>
                  <a:t>Gravity:</a:t>
                </a:r>
              </a:p>
            </p:txBody>
          </p:sp>
        </p:grpSp>
        <p:sp>
          <p:nvSpPr>
            <p:cNvPr id="57" name="Rectangle 41"/>
            <p:cNvSpPr>
              <a:spLocks noChangeArrowheads="1"/>
            </p:cNvSpPr>
            <p:nvPr/>
          </p:nvSpPr>
          <p:spPr bwMode="auto">
            <a:xfrm>
              <a:off x="2267744" y="4984277"/>
              <a:ext cx="979732" cy="436698"/>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a:r>
                <a:rPr lang="en-GB" sz="1350" dirty="0">
                  <a:solidFill>
                    <a:srgbClr val="000099"/>
                  </a:solidFill>
                  <a:latin typeface="Calibri"/>
                </a:rPr>
                <a:t>IDS</a:t>
              </a:r>
            </a:p>
          </p:txBody>
        </p:sp>
        <p:sp>
          <p:nvSpPr>
            <p:cNvPr id="59" name="Rectangle 41"/>
            <p:cNvSpPr>
              <a:spLocks noChangeArrowheads="1"/>
            </p:cNvSpPr>
            <p:nvPr/>
          </p:nvSpPr>
          <p:spPr bwMode="auto">
            <a:xfrm>
              <a:off x="4488197" y="4977616"/>
              <a:ext cx="955469" cy="436698"/>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a:r>
                <a:rPr lang="en-GB" sz="1350" dirty="0">
                  <a:solidFill>
                    <a:srgbClr val="000099"/>
                  </a:solidFill>
                  <a:latin typeface="Calibri"/>
                </a:rPr>
                <a:t>IGFS</a:t>
              </a:r>
            </a:p>
          </p:txBody>
        </p:sp>
        <p:sp>
          <p:nvSpPr>
            <p:cNvPr id="60" name="Rectangle 41"/>
            <p:cNvSpPr>
              <a:spLocks noChangeArrowheads="1"/>
            </p:cNvSpPr>
            <p:nvPr/>
          </p:nvSpPr>
          <p:spPr bwMode="auto">
            <a:xfrm>
              <a:off x="6521132" y="5460206"/>
              <a:ext cx="950722" cy="436698"/>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a:r>
                <a:rPr lang="en-GB" sz="1350" dirty="0">
                  <a:solidFill>
                    <a:srgbClr val="000099"/>
                  </a:solidFill>
                  <a:latin typeface="Calibri"/>
                </a:rPr>
                <a:t>IGETS</a:t>
              </a:r>
            </a:p>
          </p:txBody>
        </p:sp>
      </p:grpSp>
      <p:pic>
        <p:nvPicPr>
          <p:cNvPr id="56" name="Grafik 55" descr="The structure of the International Association of Geodes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6528" y="12915"/>
            <a:ext cx="896438" cy="469279"/>
          </a:xfrm>
          <a:prstGeom prst="rect">
            <a:avLst/>
          </a:prstGeom>
        </p:spPr>
      </p:pic>
      <p:sp>
        <p:nvSpPr>
          <p:cNvPr id="2" name="Rectangle 1" descr="The structure of the International Association of Geodesy."/>
          <p:cNvSpPr/>
          <p:nvPr/>
        </p:nvSpPr>
        <p:spPr>
          <a:xfrm>
            <a:off x="1302690" y="2679826"/>
            <a:ext cx="1536954" cy="3851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5" name="Rectangle 54" descr="The structure of the International Association of Geodesy."/>
          <p:cNvSpPr/>
          <p:nvPr/>
        </p:nvSpPr>
        <p:spPr>
          <a:xfrm>
            <a:off x="3035047" y="2686051"/>
            <a:ext cx="1483229" cy="3851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1" name="Rectangle 60" descr="The structure of the International Association of Geodesy."/>
          <p:cNvSpPr/>
          <p:nvPr/>
        </p:nvSpPr>
        <p:spPr>
          <a:xfrm>
            <a:off x="1317122" y="4114801"/>
            <a:ext cx="716286" cy="31498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2" name="Rectangle 61" descr="The structure of the International Association of Geodesy."/>
          <p:cNvSpPr/>
          <p:nvPr/>
        </p:nvSpPr>
        <p:spPr>
          <a:xfrm>
            <a:off x="4514850" y="3771900"/>
            <a:ext cx="716286" cy="31498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1" name="Rectangle 40" descr="The structure of the International Association of Geodesy."/>
          <p:cNvSpPr/>
          <p:nvPr/>
        </p:nvSpPr>
        <p:spPr>
          <a:xfrm>
            <a:off x="1302691" y="3750427"/>
            <a:ext cx="2263754" cy="686924"/>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3" name="TextBox 42" descr="The structure of the International Association of Geodesy."/>
          <p:cNvSpPr txBox="1"/>
          <p:nvPr/>
        </p:nvSpPr>
        <p:spPr>
          <a:xfrm>
            <a:off x="3149654" y="3470176"/>
            <a:ext cx="1175322" cy="300082"/>
          </a:xfrm>
          <a:prstGeom prst="rect">
            <a:avLst/>
          </a:prstGeom>
          <a:noFill/>
        </p:spPr>
        <p:txBody>
          <a:bodyPr wrap="none" rtlCol="0">
            <a:spAutoFit/>
          </a:bodyPr>
          <a:lstStyle/>
          <a:p>
            <a:r>
              <a:rPr lang="en-US" sz="1350" dirty="0">
                <a:solidFill>
                  <a:srgbClr val="00B050"/>
                </a:solidFill>
              </a:rPr>
              <a:t>ITRF models</a:t>
            </a:r>
          </a:p>
        </p:txBody>
      </p:sp>
      <p:sp>
        <p:nvSpPr>
          <p:cNvPr id="63" name="Rectangle 62" descr="The structure of the International Association of Geodesy."/>
          <p:cNvSpPr/>
          <p:nvPr/>
        </p:nvSpPr>
        <p:spPr>
          <a:xfrm>
            <a:off x="3794147" y="3752884"/>
            <a:ext cx="2191007" cy="676901"/>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4" name="TextBox 63" descr="The structure of the International Association of Geodesy."/>
          <p:cNvSpPr txBox="1"/>
          <p:nvPr/>
        </p:nvSpPr>
        <p:spPr>
          <a:xfrm>
            <a:off x="5385945" y="3486150"/>
            <a:ext cx="2137124" cy="300082"/>
          </a:xfrm>
          <a:prstGeom prst="rect">
            <a:avLst/>
          </a:prstGeom>
          <a:noFill/>
        </p:spPr>
        <p:txBody>
          <a:bodyPr wrap="none" rtlCol="0">
            <a:spAutoFit/>
          </a:bodyPr>
          <a:lstStyle/>
          <a:p>
            <a:r>
              <a:rPr lang="en-US" sz="1350" dirty="0">
                <a:solidFill>
                  <a:srgbClr val="00B050"/>
                </a:solidFill>
              </a:rPr>
              <a:t>IHRF models (eventually)</a:t>
            </a:r>
          </a:p>
        </p:txBody>
      </p:sp>
      <p:sp>
        <p:nvSpPr>
          <p:cNvPr id="54" name="Date Placeholder 53">
            <a:extLst>
              <a:ext uri="{FF2B5EF4-FFF2-40B4-BE49-F238E27FC236}">
                <a16:creationId xmlns:a16="http://schemas.microsoft.com/office/drawing/2014/main" id="{A849527D-EF62-4CFC-8C22-F09E20602C44}"/>
              </a:ext>
            </a:extLst>
          </p:cNvPr>
          <p:cNvSpPr>
            <a:spLocks noGrp="1"/>
          </p:cNvSpPr>
          <p:nvPr>
            <p:ph type="dt" sz="half" idx="10"/>
          </p:nvPr>
        </p:nvSpPr>
        <p:spPr/>
        <p:txBody>
          <a:bodyPr/>
          <a:lstStyle/>
          <a:p>
            <a:r>
              <a:rPr lang="en-US"/>
              <a:t>01/26/2023</a:t>
            </a:r>
          </a:p>
        </p:txBody>
      </p:sp>
      <p:sp>
        <p:nvSpPr>
          <p:cNvPr id="65" name="Footer Placeholder 64">
            <a:extLst>
              <a:ext uri="{FF2B5EF4-FFF2-40B4-BE49-F238E27FC236}">
                <a16:creationId xmlns:a16="http://schemas.microsoft.com/office/drawing/2014/main" id="{39D84E1D-D527-40F1-AD5E-446CCBEC7065}"/>
              </a:ext>
            </a:extLst>
          </p:cNvPr>
          <p:cNvSpPr>
            <a:spLocks noGrp="1"/>
          </p:cNvSpPr>
          <p:nvPr>
            <p:ph type="ftr" sz="quarter" idx="11"/>
          </p:nvPr>
        </p:nvSpPr>
        <p:spPr/>
        <p:txBody>
          <a:bodyPr/>
          <a:lstStyle/>
          <a:p>
            <a:r>
              <a:rPr lang="fr-FR"/>
              <a:t>2023 WSLS Institute</a:t>
            </a:r>
            <a:endParaRPr lang="en-US"/>
          </a:p>
        </p:txBody>
      </p:sp>
      <p:sp>
        <p:nvSpPr>
          <p:cNvPr id="66" name="Slide Number Placeholder 65">
            <a:extLst>
              <a:ext uri="{FF2B5EF4-FFF2-40B4-BE49-F238E27FC236}">
                <a16:creationId xmlns:a16="http://schemas.microsoft.com/office/drawing/2014/main" id="{749C953C-AF19-4139-A810-BAB50B0EBB17}"/>
              </a:ext>
            </a:extLst>
          </p:cNvPr>
          <p:cNvSpPr>
            <a:spLocks noGrp="1"/>
          </p:cNvSpPr>
          <p:nvPr>
            <p:ph type="sldNum" sz="quarter" idx="12"/>
          </p:nvPr>
        </p:nvSpPr>
        <p:spPr/>
        <p:txBody>
          <a:bodyPr/>
          <a:lstStyle/>
          <a:p>
            <a:fld id="{D3D538F9-49A3-B84F-B36B-A7030CDE5D5B}" type="slidenum">
              <a:rPr lang="en-US" smtClean="0"/>
              <a:t>24</a:t>
            </a:fld>
            <a:endParaRPr lang="en-US"/>
          </a:p>
        </p:txBody>
      </p:sp>
    </p:spTree>
    <p:extLst>
      <p:ext uri="{BB962C8B-B14F-4D97-AF65-F5344CB8AC3E}">
        <p14:creationId xmlns:p14="http://schemas.microsoft.com/office/powerpoint/2010/main" val="5340830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5D202-E91A-4BFC-8B19-F7C3E2B18D1A}"/>
              </a:ext>
            </a:extLst>
          </p:cNvPr>
          <p:cNvSpPr>
            <a:spLocks noGrp="1"/>
          </p:cNvSpPr>
          <p:nvPr>
            <p:ph type="title"/>
          </p:nvPr>
        </p:nvSpPr>
        <p:spPr/>
        <p:txBody>
          <a:bodyPr/>
          <a:lstStyle/>
          <a:p>
            <a:r>
              <a:rPr lang="en-US" dirty="0"/>
              <a:t>Accessing Datums</a:t>
            </a:r>
          </a:p>
        </p:txBody>
      </p:sp>
      <p:sp>
        <p:nvSpPr>
          <p:cNvPr id="3" name="Text Placeholder 2">
            <a:extLst>
              <a:ext uri="{FF2B5EF4-FFF2-40B4-BE49-F238E27FC236}">
                <a16:creationId xmlns:a16="http://schemas.microsoft.com/office/drawing/2014/main" id="{EAC9FEF4-5AB1-4FC5-949F-A2C1251753EA}"/>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573F4BB4-88D5-4972-8FC1-25C3E087AFBD}"/>
              </a:ext>
            </a:extLst>
          </p:cNvPr>
          <p:cNvSpPr>
            <a:spLocks noGrp="1"/>
          </p:cNvSpPr>
          <p:nvPr>
            <p:ph type="dt" sz="half" idx="10"/>
          </p:nvPr>
        </p:nvSpPr>
        <p:spPr/>
        <p:txBody>
          <a:bodyPr/>
          <a:lstStyle/>
          <a:p>
            <a:r>
              <a:rPr lang="en-US"/>
              <a:t>01/26/2023</a:t>
            </a:r>
          </a:p>
        </p:txBody>
      </p:sp>
      <p:sp>
        <p:nvSpPr>
          <p:cNvPr id="5" name="Footer Placeholder 4">
            <a:extLst>
              <a:ext uri="{FF2B5EF4-FFF2-40B4-BE49-F238E27FC236}">
                <a16:creationId xmlns:a16="http://schemas.microsoft.com/office/drawing/2014/main" id="{55D6001E-CADF-4C15-A7FE-1EFF20751F7E}"/>
              </a:ext>
            </a:extLst>
          </p:cNvPr>
          <p:cNvSpPr>
            <a:spLocks noGrp="1"/>
          </p:cNvSpPr>
          <p:nvPr>
            <p:ph type="ftr" sz="quarter" idx="11"/>
          </p:nvPr>
        </p:nvSpPr>
        <p:spPr/>
        <p:txBody>
          <a:bodyPr/>
          <a:lstStyle/>
          <a:p>
            <a:r>
              <a:rPr lang="fr-FR"/>
              <a:t>2023 WSLS Institute</a:t>
            </a:r>
            <a:endParaRPr lang="en-US"/>
          </a:p>
        </p:txBody>
      </p:sp>
      <p:sp>
        <p:nvSpPr>
          <p:cNvPr id="6" name="Slide Number Placeholder 5">
            <a:extLst>
              <a:ext uri="{FF2B5EF4-FFF2-40B4-BE49-F238E27FC236}">
                <a16:creationId xmlns:a16="http://schemas.microsoft.com/office/drawing/2014/main" id="{B89F79C5-91CC-44F5-AA68-B8BCB6C0CBF0}"/>
              </a:ext>
            </a:extLst>
          </p:cNvPr>
          <p:cNvSpPr>
            <a:spLocks noGrp="1"/>
          </p:cNvSpPr>
          <p:nvPr>
            <p:ph type="sldNum" sz="quarter" idx="12"/>
          </p:nvPr>
        </p:nvSpPr>
        <p:spPr/>
        <p:txBody>
          <a:bodyPr/>
          <a:lstStyle/>
          <a:p>
            <a:fld id="{D3D538F9-49A3-B84F-B36B-A7030CDE5D5B}" type="slidenum">
              <a:rPr lang="en-US" smtClean="0"/>
              <a:t>25</a:t>
            </a:fld>
            <a:endParaRPr lang="en-US"/>
          </a:p>
        </p:txBody>
      </p:sp>
    </p:spTree>
    <p:extLst>
      <p:ext uri="{BB962C8B-B14F-4D97-AF65-F5344CB8AC3E}">
        <p14:creationId xmlns:p14="http://schemas.microsoft.com/office/powerpoint/2010/main" val="21635347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Passive ma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221" y="3278185"/>
            <a:ext cx="1766552" cy="1323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descr="an undisturbed mar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447" y="1017643"/>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lose-up photo, showing mark tablet details and datum poi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0449" y="959556"/>
            <a:ext cx="1714500" cy="17145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eye-level photo, showing setting details and condi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33394" y="3077119"/>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NGS data sheet"/>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78773" y="897427"/>
            <a:ext cx="5020814" cy="4013528"/>
          </a:xfrm>
          <a:prstGeom prst="rect">
            <a:avLst/>
          </a:prstGeom>
        </p:spPr>
      </p:pic>
      <p:sp>
        <p:nvSpPr>
          <p:cNvPr id="17" name="Rectangle 16" descr="rectangles"/>
          <p:cNvSpPr/>
          <p:nvPr/>
        </p:nvSpPr>
        <p:spPr>
          <a:xfrm>
            <a:off x="2147570" y="3161975"/>
            <a:ext cx="4503321" cy="187780"/>
          </a:xfrm>
          <a:prstGeom prst="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918652" y="2875462"/>
            <a:ext cx="1560443" cy="369332"/>
          </a:xfrm>
          <a:prstGeom prst="rect">
            <a:avLst/>
          </a:prstGeom>
          <a:noFill/>
        </p:spPr>
        <p:txBody>
          <a:bodyPr wrap="square" rtlCol="0">
            <a:spAutoFit/>
          </a:bodyPr>
          <a:lstStyle/>
          <a:p>
            <a:r>
              <a:rPr lang="en-US" dirty="0">
                <a:solidFill>
                  <a:schemeClr val="tx2"/>
                </a:solidFill>
              </a:rPr>
              <a:t>Horizontal</a:t>
            </a:r>
          </a:p>
        </p:txBody>
      </p:sp>
      <p:sp>
        <p:nvSpPr>
          <p:cNvPr id="19" name="Rectangle 18"/>
          <p:cNvSpPr/>
          <p:nvPr/>
        </p:nvSpPr>
        <p:spPr>
          <a:xfrm>
            <a:off x="2147571" y="3533670"/>
            <a:ext cx="4862829" cy="178905"/>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6470227" y="3692359"/>
            <a:ext cx="1560443" cy="369332"/>
          </a:xfrm>
          <a:prstGeom prst="rect">
            <a:avLst/>
          </a:prstGeom>
          <a:noFill/>
        </p:spPr>
        <p:txBody>
          <a:bodyPr wrap="square" rtlCol="0">
            <a:spAutoFit/>
          </a:bodyPr>
          <a:lstStyle/>
          <a:p>
            <a:r>
              <a:rPr lang="en-US" dirty="0">
                <a:solidFill>
                  <a:srgbClr val="FF0000"/>
                </a:solidFill>
              </a:rPr>
              <a:t>Vertical</a:t>
            </a:r>
          </a:p>
        </p:txBody>
      </p:sp>
      <p:sp>
        <p:nvSpPr>
          <p:cNvPr id="5" name="Title 4">
            <a:extLst>
              <a:ext uri="{FF2B5EF4-FFF2-40B4-BE49-F238E27FC236}">
                <a16:creationId xmlns:a16="http://schemas.microsoft.com/office/drawing/2014/main" id="{D8AB7368-CDD6-40A6-B0C0-D1595561DF73}"/>
              </a:ext>
            </a:extLst>
          </p:cNvPr>
          <p:cNvSpPr>
            <a:spLocks noGrp="1"/>
          </p:cNvSpPr>
          <p:nvPr>
            <p:ph type="title"/>
          </p:nvPr>
        </p:nvSpPr>
        <p:spPr/>
        <p:txBody>
          <a:bodyPr/>
          <a:lstStyle/>
          <a:p>
            <a:r>
              <a:rPr lang="en-US" dirty="0"/>
              <a:t>Traditional Access: Passive Control</a:t>
            </a:r>
          </a:p>
        </p:txBody>
      </p:sp>
      <p:sp>
        <p:nvSpPr>
          <p:cNvPr id="15" name="Date Placeholder 14">
            <a:extLst>
              <a:ext uri="{FF2B5EF4-FFF2-40B4-BE49-F238E27FC236}">
                <a16:creationId xmlns:a16="http://schemas.microsoft.com/office/drawing/2014/main" id="{81F57C12-38BE-4C4B-822D-002E93779F0D}"/>
              </a:ext>
            </a:extLst>
          </p:cNvPr>
          <p:cNvSpPr>
            <a:spLocks noGrp="1"/>
          </p:cNvSpPr>
          <p:nvPr>
            <p:ph type="dt" sz="half" idx="10"/>
          </p:nvPr>
        </p:nvSpPr>
        <p:spPr/>
        <p:txBody>
          <a:bodyPr/>
          <a:lstStyle/>
          <a:p>
            <a:r>
              <a:rPr lang="en-US"/>
              <a:t>01/26/2023</a:t>
            </a:r>
          </a:p>
        </p:txBody>
      </p:sp>
      <p:sp>
        <p:nvSpPr>
          <p:cNvPr id="16" name="Footer Placeholder 15">
            <a:extLst>
              <a:ext uri="{FF2B5EF4-FFF2-40B4-BE49-F238E27FC236}">
                <a16:creationId xmlns:a16="http://schemas.microsoft.com/office/drawing/2014/main" id="{10576040-FCF6-4DFA-988B-28A224D93FFE}"/>
              </a:ext>
            </a:extLst>
          </p:cNvPr>
          <p:cNvSpPr>
            <a:spLocks noGrp="1"/>
          </p:cNvSpPr>
          <p:nvPr>
            <p:ph type="ftr" sz="quarter" idx="11"/>
          </p:nvPr>
        </p:nvSpPr>
        <p:spPr/>
        <p:txBody>
          <a:bodyPr/>
          <a:lstStyle/>
          <a:p>
            <a:r>
              <a:rPr lang="fr-FR"/>
              <a:t>2023 WSLS Institute</a:t>
            </a:r>
            <a:endParaRPr lang="en-US"/>
          </a:p>
        </p:txBody>
      </p:sp>
      <p:sp>
        <p:nvSpPr>
          <p:cNvPr id="21" name="Slide Number Placeholder 20">
            <a:extLst>
              <a:ext uri="{FF2B5EF4-FFF2-40B4-BE49-F238E27FC236}">
                <a16:creationId xmlns:a16="http://schemas.microsoft.com/office/drawing/2014/main" id="{56CCB96A-3B87-4A7A-939C-76B77512745B}"/>
              </a:ext>
            </a:extLst>
          </p:cNvPr>
          <p:cNvSpPr>
            <a:spLocks noGrp="1"/>
          </p:cNvSpPr>
          <p:nvPr>
            <p:ph type="sldNum" sz="quarter" idx="12"/>
          </p:nvPr>
        </p:nvSpPr>
        <p:spPr/>
        <p:txBody>
          <a:bodyPr/>
          <a:lstStyle/>
          <a:p>
            <a:fld id="{D3D538F9-49A3-B84F-B36B-A7030CDE5D5B}" type="slidenum">
              <a:rPr lang="en-US" smtClean="0"/>
              <a:t>26</a:t>
            </a:fld>
            <a:endParaRPr lang="en-US"/>
          </a:p>
        </p:txBody>
      </p:sp>
    </p:spTree>
    <p:extLst>
      <p:ext uri="{BB962C8B-B14F-4D97-AF65-F5344CB8AC3E}">
        <p14:creationId xmlns:p14="http://schemas.microsoft.com/office/powerpoint/2010/main" val="109626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9" grpId="0" animBg="1"/>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5979"/>
            <a:ext cx="9144000" cy="857250"/>
          </a:xfrm>
        </p:spPr>
        <p:txBody>
          <a:bodyPr>
            <a:normAutofit fontScale="90000"/>
          </a:bodyPr>
          <a:lstStyle/>
          <a:p>
            <a:r>
              <a:rPr lang="en-US" sz="3000" b="1" dirty="0"/>
              <a:t>Modernized Access: Through the CORS and OPUS</a:t>
            </a:r>
          </a:p>
        </p:txBody>
      </p:sp>
      <p:sp>
        <p:nvSpPr>
          <p:cNvPr id="3" name="Content Placeholder 2"/>
          <p:cNvSpPr>
            <a:spLocks noGrp="1"/>
          </p:cNvSpPr>
          <p:nvPr>
            <p:ph sz="half" idx="1"/>
          </p:nvPr>
        </p:nvSpPr>
        <p:spPr/>
        <p:txBody>
          <a:bodyPr>
            <a:normAutofit/>
          </a:bodyPr>
          <a:lstStyle/>
          <a:p>
            <a:pPr marL="0" indent="0">
              <a:buNone/>
            </a:pPr>
            <a:r>
              <a:rPr lang="en-US" sz="2100" dirty="0"/>
              <a:t>NGS provides data and coordinate functions with NOAA CORS Network</a:t>
            </a:r>
          </a:p>
          <a:p>
            <a:pPr lvl="1"/>
            <a:r>
              <a:rPr lang="en-US" sz="1650" dirty="0"/>
              <a:t>And one definitive coordinate function for each one</a:t>
            </a:r>
          </a:p>
          <a:p>
            <a:pPr lvl="1"/>
            <a:r>
              <a:rPr lang="en-US" sz="1650" dirty="0"/>
              <a:t>And the software (M-PAGES / OPUS / OPUS Projects) to differentially position your GPS receiver to each station</a:t>
            </a:r>
          </a:p>
        </p:txBody>
      </p:sp>
      <p:pic>
        <p:nvPicPr>
          <p:cNvPr id="10" name="Picture 9" descr="CORS antenna and monumen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469445" y="1184258"/>
            <a:ext cx="1755719" cy="1316790"/>
          </a:xfrm>
          <a:prstGeom prst="rect">
            <a:avLst/>
          </a:prstGeom>
        </p:spPr>
      </p:pic>
      <p:pic>
        <p:nvPicPr>
          <p:cNvPr id="11" name="Content Placeholder 4" descr="Screenshot of NGS OPUS webpage">
            <a:extLst>
              <a:ext uri="{FF2B5EF4-FFF2-40B4-BE49-F238E27FC236}">
                <a16:creationId xmlns:a16="http://schemas.microsoft.com/office/drawing/2014/main" id="{92BBA017-5917-4955-A3A8-16CB95E469CE}"/>
              </a:ext>
            </a:extLst>
          </p:cNvPr>
          <p:cNvPicPr>
            <a:picLocks noGrp="1" noChangeAspect="1"/>
          </p:cNvPicPr>
          <p:nvPr>
            <p:ph sz="half" idx="2"/>
          </p:nvPr>
        </p:nvPicPr>
        <p:blipFill>
          <a:blip r:embed="rId4"/>
          <a:stretch>
            <a:fillRect/>
          </a:stretch>
        </p:blipFill>
        <p:spPr>
          <a:xfrm>
            <a:off x="4464935" y="981292"/>
            <a:ext cx="2106544" cy="1858840"/>
          </a:xfrm>
          <a:prstGeom prst="rect">
            <a:avLst/>
          </a:prstGeom>
        </p:spPr>
      </p:pic>
      <p:pic>
        <p:nvPicPr>
          <p:cNvPr id="12" name="Picture 2" descr="Map of CONUS showing CORS locations">
            <a:extLst>
              <a:ext uri="{FF2B5EF4-FFF2-40B4-BE49-F238E27FC236}">
                <a16:creationId xmlns:a16="http://schemas.microsoft.com/office/drawing/2014/main" id="{01F40E9E-0802-4ACB-B545-06B1EB32B22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54538" y="2840132"/>
            <a:ext cx="3448997" cy="191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Date Placeholder 12">
            <a:extLst>
              <a:ext uri="{FF2B5EF4-FFF2-40B4-BE49-F238E27FC236}">
                <a16:creationId xmlns:a16="http://schemas.microsoft.com/office/drawing/2014/main" id="{174939B4-5B6B-445A-A5C3-A7AFBCF7CA52}"/>
              </a:ext>
            </a:extLst>
          </p:cNvPr>
          <p:cNvSpPr>
            <a:spLocks noGrp="1"/>
          </p:cNvSpPr>
          <p:nvPr>
            <p:ph type="dt" sz="half" idx="10"/>
          </p:nvPr>
        </p:nvSpPr>
        <p:spPr/>
        <p:txBody>
          <a:bodyPr/>
          <a:lstStyle/>
          <a:p>
            <a:r>
              <a:rPr lang="en-US"/>
              <a:t>01/26/2023</a:t>
            </a:r>
          </a:p>
        </p:txBody>
      </p:sp>
      <p:sp>
        <p:nvSpPr>
          <p:cNvPr id="14" name="Footer Placeholder 13">
            <a:extLst>
              <a:ext uri="{FF2B5EF4-FFF2-40B4-BE49-F238E27FC236}">
                <a16:creationId xmlns:a16="http://schemas.microsoft.com/office/drawing/2014/main" id="{2241230D-0A7A-4F09-907F-AA689F107DA8}"/>
              </a:ext>
            </a:extLst>
          </p:cNvPr>
          <p:cNvSpPr>
            <a:spLocks noGrp="1"/>
          </p:cNvSpPr>
          <p:nvPr>
            <p:ph type="ftr" sz="quarter" idx="11"/>
          </p:nvPr>
        </p:nvSpPr>
        <p:spPr/>
        <p:txBody>
          <a:bodyPr/>
          <a:lstStyle/>
          <a:p>
            <a:r>
              <a:rPr lang="fr-FR"/>
              <a:t>2023 WSLS Institute</a:t>
            </a:r>
            <a:endParaRPr lang="en-US"/>
          </a:p>
        </p:txBody>
      </p:sp>
      <p:sp>
        <p:nvSpPr>
          <p:cNvPr id="15" name="Slide Number Placeholder 14">
            <a:extLst>
              <a:ext uri="{FF2B5EF4-FFF2-40B4-BE49-F238E27FC236}">
                <a16:creationId xmlns:a16="http://schemas.microsoft.com/office/drawing/2014/main" id="{CA51EE25-4ECE-417D-A599-045AA964E78F}"/>
              </a:ext>
            </a:extLst>
          </p:cNvPr>
          <p:cNvSpPr>
            <a:spLocks noGrp="1"/>
          </p:cNvSpPr>
          <p:nvPr>
            <p:ph type="sldNum" sz="quarter" idx="12"/>
          </p:nvPr>
        </p:nvSpPr>
        <p:spPr/>
        <p:txBody>
          <a:bodyPr/>
          <a:lstStyle/>
          <a:p>
            <a:fld id="{D3D538F9-49A3-B84F-B36B-A7030CDE5D5B}" type="slidenum">
              <a:rPr lang="en-US" smtClean="0"/>
              <a:t>27</a:t>
            </a:fld>
            <a:endParaRPr lang="en-US"/>
          </a:p>
        </p:txBody>
      </p:sp>
    </p:spTree>
    <p:extLst>
      <p:ext uri="{BB962C8B-B14F-4D97-AF65-F5344CB8AC3E}">
        <p14:creationId xmlns:p14="http://schemas.microsoft.com/office/powerpoint/2010/main" val="3244790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1B923-0CFC-48B1-B747-F6BFDB79674E}"/>
              </a:ext>
            </a:extLst>
          </p:cNvPr>
          <p:cNvSpPr>
            <a:spLocks noGrp="1"/>
          </p:cNvSpPr>
          <p:nvPr>
            <p:ph type="title"/>
          </p:nvPr>
        </p:nvSpPr>
        <p:spPr/>
        <p:txBody>
          <a:bodyPr>
            <a:noAutofit/>
          </a:bodyPr>
          <a:lstStyle/>
          <a:p>
            <a:r>
              <a:rPr lang="en-US" b="1" dirty="0">
                <a:latin typeface="Arial" panose="020B0604020202020204" pitchFamily="34" charset="0"/>
                <a:cs typeface="Arial" panose="020B0604020202020204" pitchFamily="34" charset="0"/>
              </a:rPr>
              <a:t>Data Delivery System </a:t>
            </a:r>
          </a:p>
        </p:txBody>
      </p:sp>
      <p:sp>
        <p:nvSpPr>
          <p:cNvPr id="3" name="Content Placeholder 2">
            <a:extLst>
              <a:ext uri="{FF2B5EF4-FFF2-40B4-BE49-F238E27FC236}">
                <a16:creationId xmlns:a16="http://schemas.microsoft.com/office/drawing/2014/main" id="{7D5245DC-F3AE-44D6-BCCB-3D877397BF6E}"/>
              </a:ext>
            </a:extLst>
          </p:cNvPr>
          <p:cNvSpPr>
            <a:spLocks noGrp="1"/>
          </p:cNvSpPr>
          <p:nvPr>
            <p:ph idx="1"/>
          </p:nvPr>
        </p:nvSpPr>
        <p:spPr/>
        <p:txBody>
          <a:bodyPr>
            <a:normAutofit lnSpcReduction="10000"/>
          </a:bodyPr>
          <a:lstStyle/>
          <a:p>
            <a:r>
              <a:rPr lang="en-US" sz="3000" dirty="0">
                <a:latin typeface="+mn-lt"/>
              </a:rPr>
              <a:t>The </a:t>
            </a:r>
            <a:r>
              <a:rPr lang="en-US" sz="3000" b="1" dirty="0">
                <a:latin typeface="+mn-lt"/>
              </a:rPr>
              <a:t>Data Delivery System </a:t>
            </a:r>
            <a:r>
              <a:rPr lang="en-US" sz="3000" dirty="0">
                <a:latin typeface="+mn-lt"/>
              </a:rPr>
              <a:t>(DDS) is a system for querying the new </a:t>
            </a:r>
            <a:r>
              <a:rPr lang="en-US" sz="3000" b="1" dirty="0">
                <a:latin typeface="+mn-lt"/>
              </a:rPr>
              <a:t>NSRS database</a:t>
            </a:r>
          </a:p>
          <a:p>
            <a:pPr lvl="1"/>
            <a:r>
              <a:rPr lang="en-US" sz="2600" dirty="0">
                <a:latin typeface="+mn-lt"/>
              </a:rPr>
              <a:t>The most common query will be for a new version of </a:t>
            </a:r>
            <a:r>
              <a:rPr lang="en-US" sz="2600" b="1" dirty="0">
                <a:latin typeface="+mn-lt"/>
              </a:rPr>
              <a:t>datasheets</a:t>
            </a:r>
          </a:p>
          <a:p>
            <a:pPr lvl="1"/>
            <a:r>
              <a:rPr lang="en-US" sz="2600" dirty="0">
                <a:latin typeface="+mn-lt"/>
              </a:rPr>
              <a:t>But other queries will be part of the DDS</a:t>
            </a:r>
          </a:p>
          <a:p>
            <a:pPr lvl="2"/>
            <a:r>
              <a:rPr lang="en-US" sz="2200" dirty="0">
                <a:latin typeface="+mn-lt"/>
              </a:rPr>
              <a:t>Mark recovery and mark reporting</a:t>
            </a:r>
          </a:p>
          <a:p>
            <a:pPr lvl="2"/>
            <a:r>
              <a:rPr lang="en-US" sz="2200" dirty="0">
                <a:latin typeface="+mn-lt"/>
              </a:rPr>
              <a:t>Active control (CORSs)</a:t>
            </a:r>
          </a:p>
          <a:p>
            <a:pPr lvl="2"/>
            <a:r>
              <a:rPr lang="en-US" sz="2200" dirty="0">
                <a:latin typeface="+mn-lt"/>
              </a:rPr>
              <a:t>Projects, observations, data, etc.</a:t>
            </a:r>
          </a:p>
          <a:p>
            <a:pPr lvl="1"/>
            <a:endParaRPr lang="en-US" i="1" dirty="0"/>
          </a:p>
          <a:p>
            <a:pPr lvl="1"/>
            <a:endParaRPr lang="en-US" i="1" dirty="0"/>
          </a:p>
        </p:txBody>
      </p:sp>
      <p:sp>
        <p:nvSpPr>
          <p:cNvPr id="7" name="Date Placeholder 6">
            <a:extLst>
              <a:ext uri="{FF2B5EF4-FFF2-40B4-BE49-F238E27FC236}">
                <a16:creationId xmlns:a16="http://schemas.microsoft.com/office/drawing/2014/main" id="{13C237A8-0C88-4325-AED9-03C9C7A36E4C}"/>
              </a:ext>
            </a:extLst>
          </p:cNvPr>
          <p:cNvSpPr>
            <a:spLocks noGrp="1"/>
          </p:cNvSpPr>
          <p:nvPr>
            <p:ph type="dt" sz="half" idx="10"/>
          </p:nvPr>
        </p:nvSpPr>
        <p:spPr/>
        <p:txBody>
          <a:bodyPr/>
          <a:lstStyle/>
          <a:p>
            <a:r>
              <a:rPr lang="en-US"/>
              <a:t>01/26/2023</a:t>
            </a:r>
          </a:p>
        </p:txBody>
      </p:sp>
      <p:sp>
        <p:nvSpPr>
          <p:cNvPr id="8" name="Footer Placeholder 7">
            <a:extLst>
              <a:ext uri="{FF2B5EF4-FFF2-40B4-BE49-F238E27FC236}">
                <a16:creationId xmlns:a16="http://schemas.microsoft.com/office/drawing/2014/main" id="{C0F7A769-9816-4C60-B34F-69587BEBD8C5}"/>
              </a:ext>
            </a:extLst>
          </p:cNvPr>
          <p:cNvSpPr>
            <a:spLocks noGrp="1"/>
          </p:cNvSpPr>
          <p:nvPr>
            <p:ph type="ftr" sz="quarter" idx="11"/>
          </p:nvPr>
        </p:nvSpPr>
        <p:spPr/>
        <p:txBody>
          <a:bodyPr/>
          <a:lstStyle/>
          <a:p>
            <a:r>
              <a:rPr lang="fr-FR"/>
              <a:t>2023 WSLS Institute</a:t>
            </a:r>
            <a:endParaRPr lang="en-US"/>
          </a:p>
        </p:txBody>
      </p:sp>
      <p:sp>
        <p:nvSpPr>
          <p:cNvPr id="9" name="Slide Number Placeholder 8">
            <a:extLst>
              <a:ext uri="{FF2B5EF4-FFF2-40B4-BE49-F238E27FC236}">
                <a16:creationId xmlns:a16="http://schemas.microsoft.com/office/drawing/2014/main" id="{99239B98-AE28-4C36-8456-A3D4899E19E4}"/>
              </a:ext>
            </a:extLst>
          </p:cNvPr>
          <p:cNvSpPr>
            <a:spLocks noGrp="1"/>
          </p:cNvSpPr>
          <p:nvPr>
            <p:ph type="sldNum" sz="quarter" idx="12"/>
          </p:nvPr>
        </p:nvSpPr>
        <p:spPr/>
        <p:txBody>
          <a:bodyPr/>
          <a:lstStyle/>
          <a:p>
            <a:fld id="{D3D538F9-49A3-B84F-B36B-A7030CDE5D5B}" type="slidenum">
              <a:rPr lang="en-US" smtClean="0"/>
              <a:t>28</a:t>
            </a:fld>
            <a:endParaRPr lang="en-US"/>
          </a:p>
        </p:txBody>
      </p:sp>
    </p:spTree>
    <p:extLst>
      <p:ext uri="{BB962C8B-B14F-4D97-AF65-F5344CB8AC3E}">
        <p14:creationId xmlns:p14="http://schemas.microsoft.com/office/powerpoint/2010/main" val="25127930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031FC-B279-4F58-B503-F189A26B1C3C}"/>
              </a:ext>
            </a:extLst>
          </p:cNvPr>
          <p:cNvSpPr>
            <a:spLocks noGrp="1"/>
          </p:cNvSpPr>
          <p:nvPr>
            <p:ph type="title"/>
          </p:nvPr>
        </p:nvSpPr>
        <p:spPr/>
        <p:txBody>
          <a:bodyPr>
            <a:normAutofit/>
          </a:bodyPr>
          <a:lstStyle/>
          <a:p>
            <a:r>
              <a:rPr lang="en-US" sz="3200" b="1" dirty="0">
                <a:latin typeface="+mn-lt"/>
              </a:rPr>
              <a:t>The Data in the Datasheet</a:t>
            </a:r>
          </a:p>
        </p:txBody>
      </p:sp>
      <p:sp>
        <p:nvSpPr>
          <p:cNvPr id="5" name="Text Placeholder 4">
            <a:extLst>
              <a:ext uri="{FF2B5EF4-FFF2-40B4-BE49-F238E27FC236}">
                <a16:creationId xmlns:a16="http://schemas.microsoft.com/office/drawing/2014/main" id="{C3539CBD-10B2-4705-9726-2372F60677F2}"/>
              </a:ext>
            </a:extLst>
          </p:cNvPr>
          <p:cNvSpPr>
            <a:spLocks noGrp="1"/>
          </p:cNvSpPr>
          <p:nvPr>
            <p:ph type="body" idx="1"/>
          </p:nvPr>
        </p:nvSpPr>
        <p:spPr>
          <a:xfrm rot="16200000">
            <a:off x="7484253" y="1341729"/>
            <a:ext cx="2405094" cy="479822"/>
          </a:xfrm>
        </p:spPr>
        <p:txBody>
          <a:bodyPr>
            <a:normAutofit/>
          </a:bodyPr>
          <a:lstStyle/>
          <a:p>
            <a:r>
              <a:rPr lang="en-US" sz="2000" dirty="0">
                <a:latin typeface="+mn-lt"/>
              </a:rPr>
              <a:t>In ASCII format</a:t>
            </a:r>
          </a:p>
        </p:txBody>
      </p:sp>
      <p:sp>
        <p:nvSpPr>
          <p:cNvPr id="3" name="Content Placeholder 2">
            <a:extLst>
              <a:ext uri="{FF2B5EF4-FFF2-40B4-BE49-F238E27FC236}">
                <a16:creationId xmlns:a16="http://schemas.microsoft.com/office/drawing/2014/main" id="{9A6B2965-646E-4B90-A03A-52D6BC53B07A}"/>
              </a:ext>
            </a:extLst>
          </p:cNvPr>
          <p:cNvSpPr>
            <a:spLocks noGrp="1"/>
          </p:cNvSpPr>
          <p:nvPr>
            <p:ph sz="half" idx="2"/>
          </p:nvPr>
        </p:nvSpPr>
        <p:spPr>
          <a:xfrm>
            <a:off x="2846189" y="921449"/>
            <a:ext cx="5698671" cy="1615509"/>
          </a:xfrm>
          <a:ln>
            <a:solidFill>
              <a:schemeClr val="tx1"/>
            </a:solidFill>
          </a:ln>
        </p:spPr>
        <p:txBody>
          <a:bodyPr>
            <a:normAutofit fontScale="77500" lnSpcReduction="20000"/>
          </a:bodyPr>
          <a:lstStyle/>
          <a:p>
            <a:pPr marL="0" lvl="0" indent="0">
              <a:spcBef>
                <a:spcPts val="0"/>
              </a:spcBef>
              <a:buNone/>
            </a:pPr>
            <a:r>
              <a:rPr lang="en-US" sz="1100" dirty="0">
                <a:solidFill>
                  <a:srgbClr val="000000"/>
                </a:solidFill>
                <a:latin typeface="Courier New"/>
                <a:ea typeface="Courier New"/>
                <a:cs typeface="Courier New"/>
                <a:sym typeface="Courier New"/>
              </a:rPr>
              <a:t>Starting Datasheet Retrieval...</a:t>
            </a:r>
            <a:endParaRPr lang="en-US" sz="1800" dirty="0">
              <a:solidFill>
                <a:prstClr val="black"/>
              </a:solidFill>
              <a:latin typeface="Arial" panose="020B0604020202020204"/>
            </a:endParaRPr>
          </a:p>
          <a:p>
            <a:pPr marL="0" lvl="0" indent="0">
              <a:spcBef>
                <a:spcPts val="0"/>
              </a:spcBef>
              <a:buNone/>
            </a:pPr>
            <a:r>
              <a:rPr lang="en-US" sz="1100" dirty="0">
                <a:solidFill>
                  <a:srgbClr val="000000"/>
                </a:solidFill>
                <a:latin typeface="Courier New"/>
                <a:ea typeface="Courier New"/>
                <a:cs typeface="Courier New"/>
                <a:sym typeface="Courier New"/>
              </a:rPr>
              <a:t>1        National Geodetic Survey,   Retrieval Date = JULY  1, 2022</a:t>
            </a:r>
            <a:endParaRPr lang="en-US" sz="1800" dirty="0">
              <a:solidFill>
                <a:prstClr val="black"/>
              </a:solidFill>
              <a:latin typeface="Arial" panose="020B0604020202020204"/>
            </a:endParaRPr>
          </a:p>
          <a:p>
            <a:pPr marL="0" lvl="0" indent="0">
              <a:spcBef>
                <a:spcPts val="0"/>
              </a:spcBef>
              <a:buNone/>
            </a:pPr>
            <a:r>
              <a:rPr lang="en-US" sz="1100" dirty="0">
                <a:solidFill>
                  <a:srgbClr val="000000"/>
                </a:solidFill>
                <a:latin typeface="Courier New"/>
                <a:ea typeface="Courier New"/>
                <a:cs typeface="Courier New"/>
                <a:sym typeface="Courier New"/>
              </a:rPr>
              <a:t> AC6803 ***********************************************************************</a:t>
            </a:r>
            <a:endParaRPr lang="en-US" sz="1800" dirty="0">
              <a:solidFill>
                <a:prstClr val="black"/>
              </a:solidFill>
              <a:latin typeface="Arial" panose="020B0604020202020204"/>
            </a:endParaRPr>
          </a:p>
          <a:p>
            <a:pPr marL="0" lvl="0" indent="0">
              <a:spcBef>
                <a:spcPts val="0"/>
              </a:spcBef>
              <a:buNone/>
            </a:pPr>
            <a:r>
              <a:rPr lang="en-US" sz="1100" dirty="0">
                <a:solidFill>
                  <a:srgbClr val="000000"/>
                </a:solidFill>
                <a:latin typeface="Courier New"/>
                <a:ea typeface="Courier New"/>
                <a:cs typeface="Courier New"/>
                <a:sym typeface="Courier New"/>
              </a:rPr>
              <a:t> AC6803  HT_MOD      -  This is a Height Modernization Survey Station.</a:t>
            </a:r>
            <a:endParaRPr lang="en-US" sz="1800" dirty="0">
              <a:solidFill>
                <a:prstClr val="black"/>
              </a:solidFill>
              <a:latin typeface="Arial" panose="020B0604020202020204"/>
            </a:endParaRPr>
          </a:p>
          <a:p>
            <a:pPr marL="0" lvl="0" indent="0">
              <a:spcBef>
                <a:spcPts val="0"/>
              </a:spcBef>
              <a:buNone/>
            </a:pPr>
            <a:r>
              <a:rPr lang="en-US" sz="1100" dirty="0">
                <a:solidFill>
                  <a:srgbClr val="000000"/>
                </a:solidFill>
                <a:latin typeface="Courier New"/>
                <a:ea typeface="Courier New"/>
                <a:cs typeface="Courier New"/>
                <a:sym typeface="Courier New"/>
              </a:rPr>
              <a:t> AC6803  PACS        -  This is a Primary Airport Control Station.</a:t>
            </a:r>
            <a:endParaRPr lang="en-US" sz="1800" dirty="0">
              <a:solidFill>
                <a:prstClr val="black"/>
              </a:solidFill>
              <a:latin typeface="Arial" panose="020B0604020202020204"/>
            </a:endParaRPr>
          </a:p>
          <a:p>
            <a:pPr marL="0" lvl="0" indent="0">
              <a:spcBef>
                <a:spcPts val="0"/>
              </a:spcBef>
              <a:buNone/>
            </a:pPr>
            <a:r>
              <a:rPr lang="en-US" sz="1100" dirty="0">
                <a:solidFill>
                  <a:srgbClr val="000000"/>
                </a:solidFill>
                <a:latin typeface="Courier New"/>
                <a:ea typeface="Courier New"/>
                <a:cs typeface="Courier New"/>
                <a:sym typeface="Courier New"/>
              </a:rPr>
              <a:t> AC6803  DESIGNATION -  AZC A</a:t>
            </a:r>
            <a:endParaRPr lang="en-US" sz="1800" dirty="0">
              <a:solidFill>
                <a:prstClr val="black"/>
              </a:solidFill>
              <a:latin typeface="Arial" panose="020B0604020202020204"/>
            </a:endParaRPr>
          </a:p>
          <a:p>
            <a:pPr marL="0" lvl="0" indent="0">
              <a:spcBef>
                <a:spcPts val="0"/>
              </a:spcBef>
              <a:buNone/>
            </a:pPr>
            <a:r>
              <a:rPr lang="en-US" sz="1100" dirty="0">
                <a:solidFill>
                  <a:srgbClr val="000000"/>
                </a:solidFill>
                <a:latin typeface="Courier New"/>
                <a:ea typeface="Courier New"/>
                <a:cs typeface="Courier New"/>
                <a:sym typeface="Courier New"/>
              </a:rPr>
              <a:t> AC6803  PID         -  AC6803</a:t>
            </a:r>
            <a:endParaRPr lang="en-US" sz="1800" dirty="0">
              <a:solidFill>
                <a:prstClr val="black"/>
              </a:solidFill>
              <a:latin typeface="Arial" panose="020B0604020202020204"/>
            </a:endParaRPr>
          </a:p>
          <a:p>
            <a:pPr marL="0" lvl="0" indent="0">
              <a:spcBef>
                <a:spcPts val="0"/>
              </a:spcBef>
              <a:buNone/>
            </a:pPr>
            <a:r>
              <a:rPr lang="en-US" sz="1100" dirty="0">
                <a:solidFill>
                  <a:srgbClr val="000000"/>
                </a:solidFill>
                <a:latin typeface="Courier New"/>
                <a:ea typeface="Courier New"/>
                <a:cs typeface="Courier New"/>
                <a:sym typeface="Courier New"/>
              </a:rPr>
              <a:t> AC6803  STATE/COUNTY-  AZ/MOHAVE</a:t>
            </a:r>
            <a:endParaRPr lang="en-US" sz="1800" dirty="0">
              <a:solidFill>
                <a:prstClr val="black"/>
              </a:solidFill>
              <a:latin typeface="Arial" panose="020B0604020202020204"/>
            </a:endParaRPr>
          </a:p>
          <a:p>
            <a:pPr marL="0" lvl="0" indent="0">
              <a:spcBef>
                <a:spcPts val="0"/>
              </a:spcBef>
              <a:buNone/>
            </a:pPr>
            <a:r>
              <a:rPr lang="en-US" sz="1100" dirty="0">
                <a:solidFill>
                  <a:srgbClr val="000000"/>
                </a:solidFill>
                <a:latin typeface="Courier New"/>
                <a:ea typeface="Courier New"/>
                <a:cs typeface="Courier New"/>
                <a:sym typeface="Courier New"/>
              </a:rPr>
              <a:t> AC6803  COUNTRY     -  US</a:t>
            </a:r>
            <a:endParaRPr lang="en-US" sz="1800" dirty="0">
              <a:solidFill>
                <a:prstClr val="black"/>
              </a:solidFill>
              <a:latin typeface="Arial" panose="020B0604020202020204"/>
            </a:endParaRPr>
          </a:p>
          <a:p>
            <a:pPr marL="0" lvl="0" indent="0">
              <a:spcBef>
                <a:spcPts val="0"/>
              </a:spcBef>
              <a:buNone/>
            </a:pPr>
            <a:r>
              <a:rPr lang="en-US" sz="1100" dirty="0">
                <a:solidFill>
                  <a:srgbClr val="000000"/>
                </a:solidFill>
                <a:latin typeface="Courier New"/>
                <a:ea typeface="Courier New"/>
                <a:cs typeface="Courier New"/>
                <a:sym typeface="Courier New"/>
              </a:rPr>
              <a:t> AC6803  USGS QUAD   -  LOST SPRING MOUNTAIN EAST (2018)</a:t>
            </a:r>
            <a:endParaRPr lang="en-US" sz="1800" dirty="0">
              <a:solidFill>
                <a:prstClr val="black"/>
              </a:solidFill>
              <a:latin typeface="Arial" panose="020B0604020202020204"/>
            </a:endParaRPr>
          </a:p>
          <a:p>
            <a:pPr marL="0" lvl="0" indent="0">
              <a:spcBef>
                <a:spcPts val="0"/>
              </a:spcBef>
              <a:buNone/>
            </a:pPr>
            <a:r>
              <a:rPr lang="en-US" sz="1100" dirty="0">
                <a:solidFill>
                  <a:srgbClr val="000000"/>
                </a:solidFill>
                <a:latin typeface="Courier New"/>
                <a:ea typeface="Courier New"/>
                <a:cs typeface="Courier New"/>
                <a:sym typeface="Courier New"/>
              </a:rPr>
              <a:t> AC6803</a:t>
            </a:r>
            <a:endParaRPr lang="en-US" sz="1800" dirty="0">
              <a:solidFill>
                <a:prstClr val="black"/>
              </a:solidFill>
              <a:latin typeface="Arial" panose="020B0604020202020204"/>
            </a:endParaRPr>
          </a:p>
          <a:p>
            <a:pPr marL="0" lvl="0" indent="0">
              <a:spcBef>
                <a:spcPts val="0"/>
              </a:spcBef>
              <a:buNone/>
            </a:pPr>
            <a:r>
              <a:rPr lang="en-US" b="1" dirty="0">
                <a:solidFill>
                  <a:srgbClr val="FF0000"/>
                </a:solidFill>
                <a:latin typeface="Arial"/>
                <a:ea typeface="Arial"/>
                <a:cs typeface="Arial"/>
                <a:sym typeface="Arial"/>
              </a:rPr>
              <a:t>…</a:t>
            </a:r>
          </a:p>
          <a:p>
            <a:endParaRPr lang="en-US" dirty="0"/>
          </a:p>
        </p:txBody>
      </p:sp>
      <p:sp>
        <p:nvSpPr>
          <p:cNvPr id="6" name="Text Placeholder 5">
            <a:extLst>
              <a:ext uri="{FF2B5EF4-FFF2-40B4-BE49-F238E27FC236}">
                <a16:creationId xmlns:a16="http://schemas.microsoft.com/office/drawing/2014/main" id="{E5764772-D4A9-4646-B896-9AFB328E1A20}"/>
              </a:ext>
            </a:extLst>
          </p:cNvPr>
          <p:cNvSpPr>
            <a:spLocks noGrp="1"/>
          </p:cNvSpPr>
          <p:nvPr>
            <p:ph type="body" sz="quarter" idx="3"/>
          </p:nvPr>
        </p:nvSpPr>
        <p:spPr>
          <a:xfrm rot="16200000">
            <a:off x="-582612" y="3403014"/>
            <a:ext cx="2079625" cy="479822"/>
          </a:xfrm>
        </p:spPr>
        <p:txBody>
          <a:bodyPr>
            <a:normAutofit/>
          </a:bodyPr>
          <a:lstStyle/>
          <a:p>
            <a:r>
              <a:rPr lang="en-US" sz="2000" dirty="0">
                <a:latin typeface="+mn-lt"/>
              </a:rPr>
              <a:t>In JSON format</a:t>
            </a:r>
          </a:p>
        </p:txBody>
      </p:sp>
      <p:sp>
        <p:nvSpPr>
          <p:cNvPr id="4" name="Content Placeholder 3">
            <a:extLst>
              <a:ext uri="{FF2B5EF4-FFF2-40B4-BE49-F238E27FC236}">
                <a16:creationId xmlns:a16="http://schemas.microsoft.com/office/drawing/2014/main" id="{53381D13-3DB3-430D-A977-F630BB2F4DEF}"/>
              </a:ext>
            </a:extLst>
          </p:cNvPr>
          <p:cNvSpPr>
            <a:spLocks noGrp="1"/>
          </p:cNvSpPr>
          <p:nvPr>
            <p:ph sz="quarter" idx="4"/>
          </p:nvPr>
        </p:nvSpPr>
        <p:spPr>
          <a:xfrm>
            <a:off x="697112" y="2536958"/>
            <a:ext cx="6092144" cy="2390693"/>
          </a:xfrm>
          <a:ln>
            <a:solidFill>
              <a:schemeClr val="tx1"/>
            </a:solidFill>
          </a:ln>
        </p:spPr>
        <p:txBody>
          <a:bodyPr>
            <a:normAutofit fontScale="77500" lnSpcReduction="20000"/>
          </a:bodyPr>
          <a:lstStyle/>
          <a:p>
            <a:pPr marL="0" lvl="0" indent="0">
              <a:spcBef>
                <a:spcPts val="0"/>
              </a:spcBef>
              <a:buNone/>
            </a:pPr>
            <a:r>
              <a:rPr lang="en-US" sz="1050" b="1" dirty="0">
                <a:solidFill>
                  <a:srgbClr val="000000"/>
                </a:solidFill>
                <a:latin typeface="Courier New"/>
                <a:ea typeface="Courier New"/>
                <a:cs typeface="Courier New"/>
                <a:sym typeface="Courier New"/>
              </a:rPr>
              <a:t>{"datasheet":</a:t>
            </a:r>
            <a:endParaRPr lang="en-US" sz="1800" dirty="0">
              <a:solidFill>
                <a:prstClr val="black"/>
              </a:solidFill>
              <a:latin typeface="Arial" panose="020B0604020202020204"/>
            </a:endParaRPr>
          </a:p>
          <a:p>
            <a:pPr marL="0" lvl="0" indent="0">
              <a:spcBef>
                <a:spcPts val="0"/>
              </a:spcBef>
              <a:buNone/>
            </a:pPr>
            <a:r>
              <a:rPr lang="en-US" sz="1050" b="1" dirty="0">
                <a:solidFill>
                  <a:srgbClr val="000000"/>
                </a:solidFill>
                <a:latin typeface="Courier New"/>
                <a:ea typeface="Courier New"/>
                <a:cs typeface="Courier New"/>
                <a:sym typeface="Courier New"/>
              </a:rPr>
              <a:t>   {</a:t>
            </a:r>
            <a:endParaRPr lang="en-US" sz="1800" dirty="0">
              <a:solidFill>
                <a:prstClr val="black"/>
              </a:solidFill>
              <a:latin typeface="Arial" panose="020B0604020202020204"/>
            </a:endParaRPr>
          </a:p>
          <a:p>
            <a:pPr marL="0" lvl="0" indent="0">
              <a:spcBef>
                <a:spcPts val="0"/>
              </a:spcBef>
              <a:buNone/>
            </a:pPr>
            <a:r>
              <a:rPr lang="en-US" sz="1050" b="1" dirty="0">
                <a:solidFill>
                  <a:srgbClr val="000000"/>
                </a:solidFill>
                <a:latin typeface="Courier New"/>
                <a:ea typeface="Courier New"/>
                <a:cs typeface="Courier New"/>
                <a:sym typeface="Courier New"/>
              </a:rPr>
              <a:t>      "</a:t>
            </a:r>
            <a:r>
              <a:rPr lang="en-US" sz="1050" b="1" dirty="0" err="1">
                <a:solidFill>
                  <a:srgbClr val="000000"/>
                </a:solidFill>
                <a:latin typeface="Courier New"/>
                <a:ea typeface="Courier New"/>
                <a:cs typeface="Courier New"/>
                <a:sym typeface="Courier New"/>
              </a:rPr>
              <a:t>datasheetHeading</a:t>
            </a:r>
            <a:r>
              <a:rPr lang="en-US" sz="1050" b="1" dirty="0">
                <a:solidFill>
                  <a:srgbClr val="000000"/>
                </a:solidFill>
                <a:latin typeface="Courier New"/>
                <a:ea typeface="Courier New"/>
                <a:cs typeface="Courier New"/>
                <a:sym typeface="Courier New"/>
              </a:rPr>
              <a:t>":"National Geodetic Survey",</a:t>
            </a:r>
            <a:endParaRPr lang="en-US" sz="1800" dirty="0">
              <a:solidFill>
                <a:prstClr val="black"/>
              </a:solidFill>
              <a:latin typeface="Arial" panose="020B0604020202020204"/>
            </a:endParaRPr>
          </a:p>
          <a:p>
            <a:pPr marL="0" lvl="0" indent="0">
              <a:spcBef>
                <a:spcPts val="0"/>
              </a:spcBef>
              <a:buNone/>
            </a:pPr>
            <a:r>
              <a:rPr lang="en-US" sz="1050" b="1" dirty="0">
                <a:solidFill>
                  <a:srgbClr val="000000"/>
                </a:solidFill>
                <a:latin typeface="Courier New"/>
                <a:ea typeface="Courier New"/>
                <a:cs typeface="Courier New"/>
                <a:sym typeface="Courier New"/>
              </a:rPr>
              <a:t>      "</a:t>
            </a:r>
            <a:r>
              <a:rPr lang="en-US" sz="1050" b="1" dirty="0" err="1">
                <a:solidFill>
                  <a:srgbClr val="000000"/>
                </a:solidFill>
                <a:latin typeface="Courier New"/>
                <a:ea typeface="Courier New"/>
                <a:cs typeface="Courier New"/>
                <a:sym typeface="Courier New"/>
              </a:rPr>
              <a:t>datasheetRetrievalDate</a:t>
            </a:r>
            <a:r>
              <a:rPr lang="en-US" sz="1050" b="1" dirty="0">
                <a:solidFill>
                  <a:srgbClr val="000000"/>
                </a:solidFill>
                <a:latin typeface="Courier New"/>
                <a:ea typeface="Courier New"/>
                <a:cs typeface="Courier New"/>
                <a:sym typeface="Courier New"/>
              </a:rPr>
              <a:t>":"JULY  1, 2022",</a:t>
            </a:r>
            <a:endParaRPr lang="en-US" sz="1800" dirty="0">
              <a:solidFill>
                <a:prstClr val="black"/>
              </a:solidFill>
              <a:latin typeface="Arial" panose="020B0604020202020204"/>
            </a:endParaRPr>
          </a:p>
          <a:p>
            <a:pPr marL="0" lvl="0" indent="0">
              <a:spcBef>
                <a:spcPts val="0"/>
              </a:spcBef>
              <a:buNone/>
            </a:pPr>
            <a:r>
              <a:rPr lang="en-US" sz="1050" b="1" dirty="0">
                <a:solidFill>
                  <a:srgbClr val="000000"/>
                </a:solidFill>
                <a:latin typeface="Courier New"/>
                <a:ea typeface="Courier New"/>
                <a:cs typeface="Courier New"/>
                <a:sym typeface="Courier New"/>
              </a:rPr>
              <a:t>      "</a:t>
            </a:r>
            <a:r>
              <a:rPr lang="en-US" sz="1050" b="1" dirty="0" err="1">
                <a:solidFill>
                  <a:srgbClr val="000000"/>
                </a:solidFill>
                <a:latin typeface="Courier New"/>
                <a:ea typeface="Courier New"/>
                <a:cs typeface="Courier New"/>
                <a:sym typeface="Courier New"/>
              </a:rPr>
              <a:t>htMod</a:t>
            </a:r>
            <a:r>
              <a:rPr lang="en-US" sz="1050" b="1" dirty="0">
                <a:solidFill>
                  <a:srgbClr val="000000"/>
                </a:solidFill>
                <a:latin typeface="Courier New"/>
                <a:ea typeface="Courier New"/>
                <a:cs typeface="Courier New"/>
                <a:sym typeface="Courier New"/>
              </a:rPr>
              <a:t>":"This is a Height Modernization Survey Station.",</a:t>
            </a:r>
            <a:endParaRPr lang="en-US" sz="1800" dirty="0">
              <a:solidFill>
                <a:prstClr val="black"/>
              </a:solidFill>
              <a:latin typeface="Arial" panose="020B0604020202020204"/>
            </a:endParaRPr>
          </a:p>
          <a:p>
            <a:pPr marL="0" lvl="0" indent="0">
              <a:spcBef>
                <a:spcPts val="0"/>
              </a:spcBef>
              <a:buNone/>
            </a:pPr>
            <a:r>
              <a:rPr lang="en-US" sz="1050" b="1" dirty="0">
                <a:solidFill>
                  <a:srgbClr val="000000"/>
                </a:solidFill>
                <a:latin typeface="Courier New"/>
                <a:ea typeface="Courier New"/>
                <a:cs typeface="Courier New"/>
                <a:sym typeface="Courier New"/>
              </a:rPr>
              <a:t>      "</a:t>
            </a:r>
            <a:r>
              <a:rPr lang="en-US" sz="1050" b="1" dirty="0" err="1">
                <a:solidFill>
                  <a:srgbClr val="000000"/>
                </a:solidFill>
                <a:latin typeface="Courier New"/>
                <a:ea typeface="Courier New"/>
                <a:cs typeface="Courier New"/>
                <a:sym typeface="Courier New"/>
              </a:rPr>
              <a:t>pacs</a:t>
            </a:r>
            <a:r>
              <a:rPr lang="en-US" sz="1050" b="1" dirty="0">
                <a:solidFill>
                  <a:srgbClr val="000000"/>
                </a:solidFill>
                <a:latin typeface="Courier New"/>
                <a:ea typeface="Courier New"/>
                <a:cs typeface="Courier New"/>
                <a:sym typeface="Courier New"/>
              </a:rPr>
              <a:t>":"This is a Primary Airport Control Station.",</a:t>
            </a:r>
            <a:endParaRPr lang="en-US" sz="1800" dirty="0">
              <a:solidFill>
                <a:prstClr val="black"/>
              </a:solidFill>
              <a:latin typeface="Arial" panose="020B0604020202020204"/>
            </a:endParaRPr>
          </a:p>
          <a:p>
            <a:pPr marL="0" lvl="0" indent="0">
              <a:spcBef>
                <a:spcPts val="0"/>
              </a:spcBef>
              <a:buNone/>
            </a:pPr>
            <a:r>
              <a:rPr lang="en-US" sz="1050" b="1" dirty="0">
                <a:solidFill>
                  <a:srgbClr val="000000"/>
                </a:solidFill>
                <a:latin typeface="Courier New"/>
                <a:ea typeface="Courier New"/>
                <a:cs typeface="Courier New"/>
                <a:sym typeface="Courier New"/>
              </a:rPr>
              <a:t>      "</a:t>
            </a:r>
            <a:r>
              <a:rPr lang="en-US" sz="1050" b="1" dirty="0" err="1">
                <a:solidFill>
                  <a:srgbClr val="000000"/>
                </a:solidFill>
                <a:latin typeface="Courier New"/>
                <a:ea typeface="Courier New"/>
                <a:cs typeface="Courier New"/>
                <a:sym typeface="Courier New"/>
              </a:rPr>
              <a:t>determinedProjects</a:t>
            </a:r>
            <a:r>
              <a:rPr lang="en-US" sz="1050" b="1" dirty="0">
                <a:solidFill>
                  <a:srgbClr val="000000"/>
                </a:solidFill>
                <a:latin typeface="Courier New"/>
                <a:ea typeface="Courier New"/>
                <a:cs typeface="Courier New"/>
                <a:sym typeface="Courier New"/>
              </a:rPr>
              <a:t>":[</a:t>
            </a:r>
            <a:endParaRPr lang="en-US" sz="1800" dirty="0">
              <a:solidFill>
                <a:prstClr val="black"/>
              </a:solidFill>
              <a:latin typeface="Arial" panose="020B0604020202020204"/>
            </a:endParaRPr>
          </a:p>
          <a:p>
            <a:pPr marL="0" lvl="0" indent="0">
              <a:spcBef>
                <a:spcPts val="0"/>
              </a:spcBef>
              <a:buNone/>
            </a:pPr>
            <a:r>
              <a:rPr lang="en-US" sz="1050" b="1" dirty="0">
                <a:solidFill>
                  <a:srgbClr val="000000"/>
                </a:solidFill>
                <a:latin typeface="Courier New"/>
                <a:ea typeface="Courier New"/>
                <a:cs typeface="Courier New"/>
                <a:sym typeface="Courier New"/>
              </a:rPr>
              <a:t>           {"project":"GPS1154"},{"project":"GPS2300"},{"project":"GPS2507"},{"project":"GPS280"},</a:t>
            </a:r>
            <a:endParaRPr lang="en-US" sz="1800" dirty="0">
              <a:solidFill>
                <a:prstClr val="black"/>
              </a:solidFill>
              <a:latin typeface="Arial" panose="020B0604020202020204"/>
            </a:endParaRPr>
          </a:p>
          <a:p>
            <a:pPr marL="0" lvl="0" indent="0">
              <a:spcBef>
                <a:spcPts val="0"/>
              </a:spcBef>
              <a:buNone/>
            </a:pPr>
            <a:r>
              <a:rPr lang="en-US" sz="1050" b="1" dirty="0">
                <a:solidFill>
                  <a:srgbClr val="000000"/>
                </a:solidFill>
                <a:latin typeface="Courier New"/>
                <a:ea typeface="Courier New"/>
                <a:cs typeface="Courier New"/>
                <a:sym typeface="Courier New"/>
              </a:rPr>
              <a:t>           {"project":"GPS2846"}</a:t>
            </a:r>
            <a:endParaRPr lang="en-US" sz="1800" dirty="0">
              <a:solidFill>
                <a:prstClr val="black"/>
              </a:solidFill>
              <a:latin typeface="Arial" panose="020B0604020202020204"/>
            </a:endParaRPr>
          </a:p>
          <a:p>
            <a:pPr marL="0" lvl="0" indent="0">
              <a:spcBef>
                <a:spcPts val="0"/>
              </a:spcBef>
              <a:buNone/>
            </a:pPr>
            <a:r>
              <a:rPr lang="en-US" sz="1050" b="1" dirty="0">
                <a:solidFill>
                  <a:srgbClr val="000000"/>
                </a:solidFill>
                <a:latin typeface="Courier New"/>
                <a:ea typeface="Courier New"/>
                <a:cs typeface="Courier New"/>
                <a:sym typeface="Courier New"/>
              </a:rPr>
              <a:t>      ],</a:t>
            </a:r>
            <a:endParaRPr lang="en-US" sz="1800" dirty="0">
              <a:solidFill>
                <a:prstClr val="black"/>
              </a:solidFill>
              <a:latin typeface="Arial" panose="020B0604020202020204"/>
            </a:endParaRPr>
          </a:p>
          <a:p>
            <a:pPr marL="0" lvl="0" indent="0">
              <a:spcBef>
                <a:spcPts val="0"/>
              </a:spcBef>
              <a:buNone/>
            </a:pPr>
            <a:r>
              <a:rPr lang="en-US" sz="1050" b="1" dirty="0">
                <a:solidFill>
                  <a:srgbClr val="000000"/>
                </a:solidFill>
                <a:latin typeface="Courier New"/>
                <a:ea typeface="Courier New"/>
                <a:cs typeface="Courier New"/>
                <a:sym typeface="Courier New"/>
              </a:rPr>
              <a:t>      "</a:t>
            </a:r>
            <a:r>
              <a:rPr lang="en-US" sz="1050" b="1" dirty="0" err="1">
                <a:solidFill>
                  <a:srgbClr val="000000"/>
                </a:solidFill>
                <a:latin typeface="Courier New"/>
                <a:ea typeface="Courier New"/>
                <a:cs typeface="Courier New"/>
                <a:sym typeface="Courier New"/>
              </a:rPr>
              <a:t>observedProjects</a:t>
            </a:r>
            <a:r>
              <a:rPr lang="en-US" sz="1050" b="1" dirty="0">
                <a:solidFill>
                  <a:srgbClr val="000000"/>
                </a:solidFill>
                <a:latin typeface="Courier New"/>
                <a:ea typeface="Courier New"/>
                <a:cs typeface="Courier New"/>
                <a:sym typeface="Courier New"/>
              </a:rPr>
              <a:t>":[{"project":"GPS1154"},{"project":"GPS1195/11"},{"project":"GPS2507"}],</a:t>
            </a:r>
            <a:endParaRPr lang="en-US" sz="1800" dirty="0">
              <a:solidFill>
                <a:prstClr val="black"/>
              </a:solidFill>
              <a:latin typeface="Arial" panose="020B0604020202020204"/>
            </a:endParaRPr>
          </a:p>
          <a:p>
            <a:pPr marL="0" lvl="0" indent="0">
              <a:spcBef>
                <a:spcPts val="0"/>
              </a:spcBef>
              <a:buNone/>
            </a:pPr>
            <a:r>
              <a:rPr lang="en-US" sz="1050" b="1" dirty="0">
                <a:solidFill>
                  <a:srgbClr val="000000"/>
                </a:solidFill>
                <a:latin typeface="Courier New"/>
                <a:ea typeface="Courier New"/>
                <a:cs typeface="Courier New"/>
                <a:sym typeface="Courier New"/>
              </a:rPr>
              <a:t>      "</a:t>
            </a:r>
            <a:r>
              <a:rPr lang="en-US" sz="1050" b="1" dirty="0" err="1">
                <a:solidFill>
                  <a:srgbClr val="000000"/>
                </a:solidFill>
                <a:latin typeface="Courier New"/>
                <a:ea typeface="Courier New"/>
                <a:cs typeface="Courier New"/>
                <a:sym typeface="Courier New"/>
              </a:rPr>
              <a:t>occupiedProjects</a:t>
            </a:r>
            <a:r>
              <a:rPr lang="en-US" sz="1050" b="1" dirty="0">
                <a:solidFill>
                  <a:srgbClr val="000000"/>
                </a:solidFill>
                <a:latin typeface="Courier New"/>
                <a:ea typeface="Courier New"/>
                <a:cs typeface="Courier New"/>
                <a:sym typeface="Courier New"/>
              </a:rPr>
              <a:t>":[{"project":"GPS1154"},{"project":"GPS1195/11"}],</a:t>
            </a:r>
            <a:endParaRPr lang="en-US" sz="1800" dirty="0">
              <a:solidFill>
                <a:prstClr val="black"/>
              </a:solidFill>
              <a:latin typeface="Arial" panose="020B0604020202020204"/>
            </a:endParaRPr>
          </a:p>
          <a:p>
            <a:pPr marL="0" lvl="0" indent="0">
              <a:spcBef>
                <a:spcPts val="0"/>
              </a:spcBef>
              <a:buNone/>
            </a:pPr>
            <a:r>
              <a:rPr lang="en-US" sz="1050" b="1" dirty="0">
                <a:solidFill>
                  <a:srgbClr val="000000"/>
                </a:solidFill>
                <a:latin typeface="Courier New"/>
                <a:ea typeface="Courier New"/>
                <a:cs typeface="Courier New"/>
                <a:sym typeface="Courier New"/>
              </a:rPr>
              <a:t>      "</a:t>
            </a:r>
            <a:r>
              <a:rPr lang="en-US" sz="1050" b="1" dirty="0" err="1">
                <a:solidFill>
                  <a:srgbClr val="000000"/>
                </a:solidFill>
                <a:latin typeface="Courier New"/>
                <a:ea typeface="Courier New"/>
                <a:cs typeface="Courier New"/>
                <a:sym typeface="Courier New"/>
              </a:rPr>
              <a:t>designation":"AZC</a:t>
            </a:r>
            <a:r>
              <a:rPr lang="en-US" sz="1050" b="1" dirty="0">
                <a:solidFill>
                  <a:srgbClr val="000000"/>
                </a:solidFill>
                <a:latin typeface="Courier New"/>
                <a:ea typeface="Courier New"/>
                <a:cs typeface="Courier New"/>
                <a:sym typeface="Courier New"/>
              </a:rPr>
              <a:t> A",</a:t>
            </a:r>
            <a:endParaRPr lang="en-US" sz="1800" dirty="0">
              <a:solidFill>
                <a:prstClr val="black"/>
              </a:solidFill>
              <a:latin typeface="Arial" panose="020B0604020202020204"/>
            </a:endParaRPr>
          </a:p>
          <a:p>
            <a:pPr marL="0" lvl="0" indent="0">
              <a:spcBef>
                <a:spcPts val="0"/>
              </a:spcBef>
              <a:buNone/>
            </a:pPr>
            <a:r>
              <a:rPr lang="en-US" sz="1050" b="1" dirty="0">
                <a:solidFill>
                  <a:srgbClr val="000000"/>
                </a:solidFill>
                <a:latin typeface="Courier New"/>
                <a:ea typeface="Courier New"/>
                <a:cs typeface="Courier New"/>
                <a:sym typeface="Courier New"/>
              </a:rPr>
              <a:t>      "pid":"AC6803",</a:t>
            </a:r>
            <a:endParaRPr lang="en-US" sz="1800" dirty="0">
              <a:solidFill>
                <a:prstClr val="black"/>
              </a:solidFill>
              <a:latin typeface="Arial" panose="020B0604020202020204"/>
            </a:endParaRPr>
          </a:p>
          <a:p>
            <a:pPr marL="0" lvl="0" indent="0">
              <a:spcBef>
                <a:spcPts val="0"/>
              </a:spcBef>
              <a:buNone/>
            </a:pPr>
            <a:r>
              <a:rPr lang="en-US" sz="1050" b="1" dirty="0">
                <a:solidFill>
                  <a:srgbClr val="000000"/>
                </a:solidFill>
                <a:latin typeface="Courier New"/>
                <a:ea typeface="Courier New"/>
                <a:cs typeface="Courier New"/>
                <a:sym typeface="Courier New"/>
              </a:rPr>
              <a:t>      "</a:t>
            </a:r>
            <a:r>
              <a:rPr lang="en-US" sz="1050" b="1" dirty="0" err="1">
                <a:solidFill>
                  <a:srgbClr val="000000"/>
                </a:solidFill>
                <a:latin typeface="Courier New"/>
                <a:ea typeface="Courier New"/>
                <a:cs typeface="Courier New"/>
                <a:sym typeface="Courier New"/>
              </a:rPr>
              <a:t>state":"AZ</a:t>
            </a:r>
            <a:r>
              <a:rPr lang="en-US" sz="1050" b="1" dirty="0">
                <a:solidFill>
                  <a:srgbClr val="000000"/>
                </a:solidFill>
                <a:latin typeface="Courier New"/>
                <a:ea typeface="Courier New"/>
                <a:cs typeface="Courier New"/>
                <a:sym typeface="Courier New"/>
              </a:rPr>
              <a:t>",</a:t>
            </a:r>
            <a:endParaRPr lang="en-US" sz="1800" dirty="0">
              <a:solidFill>
                <a:prstClr val="black"/>
              </a:solidFill>
              <a:latin typeface="Arial" panose="020B0604020202020204"/>
            </a:endParaRPr>
          </a:p>
          <a:p>
            <a:pPr marL="0" lvl="0" indent="0">
              <a:spcBef>
                <a:spcPts val="0"/>
              </a:spcBef>
              <a:buNone/>
            </a:pPr>
            <a:r>
              <a:rPr lang="en-US" sz="1050" b="1" dirty="0">
                <a:solidFill>
                  <a:srgbClr val="000000"/>
                </a:solidFill>
                <a:latin typeface="Courier New"/>
                <a:ea typeface="Courier New"/>
                <a:cs typeface="Courier New"/>
                <a:sym typeface="Courier New"/>
              </a:rPr>
              <a:t>      "</a:t>
            </a:r>
            <a:r>
              <a:rPr lang="en-US" sz="1050" b="1" dirty="0" err="1">
                <a:solidFill>
                  <a:srgbClr val="000000"/>
                </a:solidFill>
                <a:latin typeface="Courier New"/>
                <a:ea typeface="Courier New"/>
                <a:cs typeface="Courier New"/>
                <a:sym typeface="Courier New"/>
              </a:rPr>
              <a:t>county":"MOHAVE</a:t>
            </a:r>
            <a:r>
              <a:rPr lang="en-US" sz="1050" b="1" dirty="0">
                <a:solidFill>
                  <a:srgbClr val="000000"/>
                </a:solidFill>
                <a:latin typeface="Courier New"/>
                <a:ea typeface="Courier New"/>
                <a:cs typeface="Courier New"/>
                <a:sym typeface="Courier New"/>
              </a:rPr>
              <a:t>",</a:t>
            </a:r>
            <a:endParaRPr lang="en-US" sz="1800" dirty="0">
              <a:solidFill>
                <a:prstClr val="black"/>
              </a:solidFill>
              <a:latin typeface="Arial" panose="020B0604020202020204"/>
            </a:endParaRPr>
          </a:p>
          <a:p>
            <a:pPr marL="0" lvl="0" indent="0">
              <a:spcBef>
                <a:spcPts val="0"/>
              </a:spcBef>
              <a:buNone/>
            </a:pPr>
            <a:r>
              <a:rPr lang="en-US" sz="1050" b="1" dirty="0">
                <a:solidFill>
                  <a:srgbClr val="000000"/>
                </a:solidFill>
                <a:latin typeface="Courier New"/>
                <a:ea typeface="Courier New"/>
                <a:cs typeface="Courier New"/>
                <a:sym typeface="Courier New"/>
              </a:rPr>
              <a:t>      "</a:t>
            </a:r>
            <a:r>
              <a:rPr lang="en-US" sz="1050" b="1" dirty="0" err="1">
                <a:solidFill>
                  <a:srgbClr val="000000"/>
                </a:solidFill>
                <a:latin typeface="Courier New"/>
                <a:ea typeface="Courier New"/>
                <a:cs typeface="Courier New"/>
                <a:sym typeface="Courier New"/>
              </a:rPr>
              <a:t>country":"US</a:t>
            </a:r>
            <a:r>
              <a:rPr lang="en-US" sz="1050" b="1" dirty="0">
                <a:solidFill>
                  <a:srgbClr val="000000"/>
                </a:solidFill>
                <a:latin typeface="Courier New"/>
                <a:ea typeface="Courier New"/>
                <a:cs typeface="Courier New"/>
                <a:sym typeface="Courier New"/>
              </a:rPr>
              <a:t>",</a:t>
            </a:r>
            <a:endParaRPr lang="en-US" sz="1800" dirty="0">
              <a:solidFill>
                <a:prstClr val="black"/>
              </a:solidFill>
              <a:latin typeface="Arial" panose="020B0604020202020204"/>
            </a:endParaRPr>
          </a:p>
          <a:p>
            <a:pPr marL="0" lvl="0" indent="0">
              <a:spcBef>
                <a:spcPts val="0"/>
              </a:spcBef>
              <a:buNone/>
            </a:pPr>
            <a:r>
              <a:rPr lang="en-US" sz="1050" b="1" dirty="0">
                <a:solidFill>
                  <a:srgbClr val="000000"/>
                </a:solidFill>
                <a:latin typeface="Courier New"/>
                <a:ea typeface="Courier New"/>
                <a:cs typeface="Courier New"/>
                <a:sym typeface="Courier New"/>
              </a:rPr>
              <a:t>      "</a:t>
            </a:r>
            <a:r>
              <a:rPr lang="en-US" sz="1050" b="1" dirty="0" err="1">
                <a:solidFill>
                  <a:srgbClr val="000000"/>
                </a:solidFill>
                <a:latin typeface="Courier New"/>
                <a:ea typeface="Courier New"/>
                <a:cs typeface="Courier New"/>
                <a:sym typeface="Courier New"/>
              </a:rPr>
              <a:t>quad":"LOST</a:t>
            </a:r>
            <a:r>
              <a:rPr lang="en-US" sz="1050" b="1" dirty="0">
                <a:solidFill>
                  <a:srgbClr val="000000"/>
                </a:solidFill>
                <a:latin typeface="Courier New"/>
                <a:ea typeface="Courier New"/>
                <a:cs typeface="Courier New"/>
                <a:sym typeface="Courier New"/>
              </a:rPr>
              <a:t> SPRING MOUNTAIN EAST (2018)",</a:t>
            </a:r>
            <a:endParaRPr lang="en-US" sz="1800" dirty="0">
              <a:solidFill>
                <a:prstClr val="black"/>
              </a:solidFill>
              <a:latin typeface="Arial" panose="020B0604020202020204"/>
            </a:endParaRPr>
          </a:p>
          <a:p>
            <a:pPr marL="0" lvl="0" indent="0">
              <a:spcBef>
                <a:spcPts val="0"/>
              </a:spcBef>
              <a:buNone/>
            </a:pPr>
            <a:r>
              <a:rPr lang="en-US" b="1" dirty="0">
                <a:solidFill>
                  <a:srgbClr val="FF0000"/>
                </a:solidFill>
                <a:latin typeface="Courier New"/>
                <a:ea typeface="Courier New"/>
                <a:cs typeface="Courier New"/>
                <a:sym typeface="Courier New"/>
              </a:rPr>
              <a:t>…</a:t>
            </a:r>
            <a:endParaRPr lang="en-US" sz="1800" dirty="0">
              <a:solidFill>
                <a:prstClr val="black"/>
              </a:solidFill>
              <a:latin typeface="Arial" panose="020B0604020202020204"/>
            </a:endParaRPr>
          </a:p>
          <a:p>
            <a:pPr marL="0" lvl="0" indent="0">
              <a:spcBef>
                <a:spcPts val="0"/>
              </a:spcBef>
              <a:buNone/>
            </a:pPr>
            <a:r>
              <a:rPr lang="en-US" sz="1050" b="1" dirty="0">
                <a:solidFill>
                  <a:srgbClr val="000000"/>
                </a:solidFill>
                <a:latin typeface="Courier New"/>
                <a:ea typeface="Courier New"/>
                <a:cs typeface="Courier New"/>
                <a:sym typeface="Courier New"/>
              </a:rPr>
              <a:t>   }</a:t>
            </a:r>
            <a:endParaRPr lang="en-US" sz="1800" dirty="0">
              <a:solidFill>
                <a:prstClr val="black"/>
              </a:solidFill>
              <a:latin typeface="Arial" panose="020B0604020202020204"/>
            </a:endParaRPr>
          </a:p>
          <a:p>
            <a:pPr marL="0" lvl="0" indent="0">
              <a:spcBef>
                <a:spcPts val="0"/>
              </a:spcBef>
              <a:buNone/>
            </a:pPr>
            <a:r>
              <a:rPr lang="en-US" sz="1050" b="1" dirty="0">
                <a:solidFill>
                  <a:srgbClr val="000000"/>
                </a:solidFill>
                <a:latin typeface="Courier New"/>
                <a:ea typeface="Courier New"/>
                <a:cs typeface="Courier New"/>
                <a:sym typeface="Courier New"/>
              </a:rPr>
              <a:t>}</a:t>
            </a:r>
          </a:p>
        </p:txBody>
      </p:sp>
      <p:sp>
        <p:nvSpPr>
          <p:cNvPr id="10" name="Date Placeholder 9">
            <a:extLst>
              <a:ext uri="{FF2B5EF4-FFF2-40B4-BE49-F238E27FC236}">
                <a16:creationId xmlns:a16="http://schemas.microsoft.com/office/drawing/2014/main" id="{25D3A131-948D-4424-BBC2-1D1D308679E6}"/>
              </a:ext>
            </a:extLst>
          </p:cNvPr>
          <p:cNvSpPr>
            <a:spLocks noGrp="1"/>
          </p:cNvSpPr>
          <p:nvPr>
            <p:ph type="dt" sz="half" idx="10"/>
          </p:nvPr>
        </p:nvSpPr>
        <p:spPr/>
        <p:txBody>
          <a:bodyPr/>
          <a:lstStyle/>
          <a:p>
            <a:r>
              <a:rPr lang="en-US"/>
              <a:t>01/26/2023</a:t>
            </a:r>
          </a:p>
        </p:txBody>
      </p:sp>
      <p:sp>
        <p:nvSpPr>
          <p:cNvPr id="11" name="Footer Placeholder 10">
            <a:extLst>
              <a:ext uri="{FF2B5EF4-FFF2-40B4-BE49-F238E27FC236}">
                <a16:creationId xmlns:a16="http://schemas.microsoft.com/office/drawing/2014/main" id="{50727F99-A2A9-47B3-8B82-9DEBC6FD5F8E}"/>
              </a:ext>
            </a:extLst>
          </p:cNvPr>
          <p:cNvSpPr>
            <a:spLocks noGrp="1"/>
          </p:cNvSpPr>
          <p:nvPr>
            <p:ph type="ftr" sz="quarter" idx="11"/>
          </p:nvPr>
        </p:nvSpPr>
        <p:spPr/>
        <p:txBody>
          <a:bodyPr/>
          <a:lstStyle/>
          <a:p>
            <a:r>
              <a:rPr lang="fr-FR"/>
              <a:t>2023 WSLS Institute</a:t>
            </a:r>
            <a:endParaRPr lang="en-US"/>
          </a:p>
        </p:txBody>
      </p:sp>
      <p:sp>
        <p:nvSpPr>
          <p:cNvPr id="12" name="Slide Number Placeholder 11">
            <a:extLst>
              <a:ext uri="{FF2B5EF4-FFF2-40B4-BE49-F238E27FC236}">
                <a16:creationId xmlns:a16="http://schemas.microsoft.com/office/drawing/2014/main" id="{8CEB004B-D8C2-4A09-BD0B-E3D371994A1F}"/>
              </a:ext>
            </a:extLst>
          </p:cNvPr>
          <p:cNvSpPr>
            <a:spLocks noGrp="1"/>
          </p:cNvSpPr>
          <p:nvPr>
            <p:ph type="sldNum" sz="quarter" idx="12"/>
          </p:nvPr>
        </p:nvSpPr>
        <p:spPr/>
        <p:txBody>
          <a:bodyPr/>
          <a:lstStyle/>
          <a:p>
            <a:fld id="{D3D538F9-49A3-B84F-B36B-A7030CDE5D5B}" type="slidenum">
              <a:rPr lang="en-US" smtClean="0"/>
              <a:t>29</a:t>
            </a:fld>
            <a:endParaRPr lang="en-US"/>
          </a:p>
        </p:txBody>
      </p:sp>
    </p:spTree>
    <p:extLst>
      <p:ext uri="{BB962C8B-B14F-4D97-AF65-F5344CB8AC3E}">
        <p14:creationId xmlns:p14="http://schemas.microsoft.com/office/powerpoint/2010/main" val="23808700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B841D-315E-4847-9F8B-248FD03AD281}"/>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NSRS Modernization: Delay</a:t>
            </a:r>
          </a:p>
        </p:txBody>
      </p:sp>
      <p:sp>
        <p:nvSpPr>
          <p:cNvPr id="3" name="Content Placeholder 2">
            <a:extLst>
              <a:ext uri="{FF2B5EF4-FFF2-40B4-BE49-F238E27FC236}">
                <a16:creationId xmlns:a16="http://schemas.microsoft.com/office/drawing/2014/main" id="{F582560C-190D-4115-BEEB-24C8186D0D7D}"/>
              </a:ext>
            </a:extLst>
          </p:cNvPr>
          <p:cNvSpPr>
            <a:spLocks noGrp="1"/>
          </p:cNvSpPr>
          <p:nvPr>
            <p:ph idx="1"/>
          </p:nvPr>
        </p:nvSpPr>
        <p:spPr>
          <a:xfrm>
            <a:off x="457200" y="1200150"/>
            <a:ext cx="8229600" cy="3600449"/>
          </a:xfrm>
        </p:spPr>
        <p:txBody>
          <a:bodyPr>
            <a:normAutofit fontScale="92500" lnSpcReduction="20000"/>
          </a:bodyPr>
          <a:lstStyle/>
          <a:p>
            <a:r>
              <a:rPr lang="en-US" sz="2800" b="1" dirty="0">
                <a:latin typeface="Arial" panose="020B0604020202020204" pitchFamily="34" charset="0"/>
                <a:cs typeface="Arial" panose="020B0604020202020204" pitchFamily="34" charset="0"/>
              </a:rPr>
              <a:t>Will names change?</a:t>
            </a:r>
          </a:p>
          <a:p>
            <a:pPr lvl="2"/>
            <a:r>
              <a:rPr lang="en-US" sz="2800" dirty="0">
                <a:latin typeface="Arial" panose="020B0604020202020204" pitchFamily="34" charset="0"/>
                <a:cs typeface="Arial" panose="020B0604020202020204" pitchFamily="34" charset="0"/>
              </a:rPr>
              <a:t> No, “GEOID2022”, “NATRF2022”, etc. will remain the same</a:t>
            </a:r>
          </a:p>
          <a:p>
            <a:r>
              <a:rPr lang="en-US" sz="2800" dirty="0">
                <a:latin typeface="Arial" panose="020B0604020202020204" pitchFamily="34" charset="0"/>
                <a:cs typeface="Arial" panose="020B0604020202020204" pitchFamily="34" charset="0"/>
              </a:rPr>
              <a:t>NGS anticipates the release of all data, and limited tools, by the </a:t>
            </a:r>
            <a:r>
              <a:rPr lang="en-US" sz="2800" b="1" dirty="0">
                <a:solidFill>
                  <a:srgbClr val="FF0000"/>
                </a:solidFill>
                <a:latin typeface="Arial" panose="020B0604020202020204" pitchFamily="34" charset="0"/>
                <a:cs typeface="Arial" panose="020B0604020202020204" pitchFamily="34" charset="0"/>
              </a:rPr>
              <a:t>middle of 2025</a:t>
            </a:r>
            <a:r>
              <a:rPr lang="en-US" sz="2800" dirty="0">
                <a:latin typeface="Arial" panose="020B0604020202020204" pitchFamily="34" charset="0"/>
                <a:cs typeface="Arial" panose="020B0604020202020204" pitchFamily="34" charset="0"/>
              </a:rPr>
              <a:t>.</a:t>
            </a:r>
          </a:p>
          <a:p>
            <a:pPr lvl="1"/>
            <a:r>
              <a:rPr lang="en-US" dirty="0">
                <a:latin typeface="Arial" panose="020B0604020202020204" pitchFamily="34" charset="0"/>
                <a:cs typeface="Arial" panose="020B0604020202020204" pitchFamily="34" charset="0"/>
              </a:rPr>
              <a:t>Some of this may depend on things outside of NGS control (we have already delayed beyond 2022!)</a:t>
            </a:r>
          </a:p>
          <a:p>
            <a:r>
              <a:rPr lang="en-US" sz="2800" dirty="0">
                <a:latin typeface="Arial" panose="020B0604020202020204" pitchFamily="34" charset="0"/>
                <a:cs typeface="Arial" panose="020B0604020202020204" pitchFamily="34" charset="0"/>
              </a:rPr>
              <a:t>Work on additional tools will continue in the out-years</a:t>
            </a:r>
          </a:p>
          <a:p>
            <a:endParaRPr lang="en-US" dirty="0">
              <a:latin typeface="Arial" panose="020B0604020202020204" pitchFamily="34" charset="0"/>
              <a:cs typeface="Arial" panose="020B0604020202020204" pitchFamily="34" charset="0"/>
            </a:endParaRPr>
          </a:p>
        </p:txBody>
      </p:sp>
      <p:sp>
        <p:nvSpPr>
          <p:cNvPr id="7" name="Date Placeholder 6">
            <a:extLst>
              <a:ext uri="{FF2B5EF4-FFF2-40B4-BE49-F238E27FC236}">
                <a16:creationId xmlns:a16="http://schemas.microsoft.com/office/drawing/2014/main" id="{026AD9EB-CE72-43DD-9CA8-0B817EC9E71C}"/>
              </a:ext>
            </a:extLst>
          </p:cNvPr>
          <p:cNvSpPr>
            <a:spLocks noGrp="1"/>
          </p:cNvSpPr>
          <p:nvPr>
            <p:ph type="dt" sz="half" idx="10"/>
          </p:nvPr>
        </p:nvSpPr>
        <p:spPr/>
        <p:txBody>
          <a:bodyPr/>
          <a:lstStyle/>
          <a:p>
            <a:r>
              <a:rPr lang="en-US"/>
              <a:t>01/26/2023</a:t>
            </a:r>
          </a:p>
        </p:txBody>
      </p:sp>
      <p:sp>
        <p:nvSpPr>
          <p:cNvPr id="8" name="Footer Placeholder 7">
            <a:extLst>
              <a:ext uri="{FF2B5EF4-FFF2-40B4-BE49-F238E27FC236}">
                <a16:creationId xmlns:a16="http://schemas.microsoft.com/office/drawing/2014/main" id="{AA04E661-FD13-4592-83C3-66F5C5E20B02}"/>
              </a:ext>
            </a:extLst>
          </p:cNvPr>
          <p:cNvSpPr>
            <a:spLocks noGrp="1"/>
          </p:cNvSpPr>
          <p:nvPr>
            <p:ph type="ftr" sz="quarter" idx="11"/>
          </p:nvPr>
        </p:nvSpPr>
        <p:spPr/>
        <p:txBody>
          <a:bodyPr/>
          <a:lstStyle/>
          <a:p>
            <a:r>
              <a:rPr lang="fr-FR"/>
              <a:t>2023 WSLS Institute</a:t>
            </a:r>
            <a:endParaRPr lang="en-US"/>
          </a:p>
        </p:txBody>
      </p:sp>
      <p:sp>
        <p:nvSpPr>
          <p:cNvPr id="9" name="Slide Number Placeholder 8">
            <a:extLst>
              <a:ext uri="{FF2B5EF4-FFF2-40B4-BE49-F238E27FC236}">
                <a16:creationId xmlns:a16="http://schemas.microsoft.com/office/drawing/2014/main" id="{412C9F92-8470-4720-AB00-CCEC302C1D0E}"/>
              </a:ext>
            </a:extLst>
          </p:cNvPr>
          <p:cNvSpPr>
            <a:spLocks noGrp="1"/>
          </p:cNvSpPr>
          <p:nvPr>
            <p:ph type="sldNum" sz="quarter" idx="12"/>
          </p:nvPr>
        </p:nvSpPr>
        <p:spPr/>
        <p:txBody>
          <a:bodyPr/>
          <a:lstStyle/>
          <a:p>
            <a:fld id="{D3D538F9-49A3-B84F-B36B-A7030CDE5D5B}" type="slidenum">
              <a:rPr lang="en-US" smtClean="0"/>
              <a:t>3</a:t>
            </a:fld>
            <a:endParaRPr lang="en-US"/>
          </a:p>
        </p:txBody>
      </p:sp>
    </p:spTree>
    <p:extLst>
      <p:ext uri="{BB962C8B-B14F-4D97-AF65-F5344CB8AC3E}">
        <p14:creationId xmlns:p14="http://schemas.microsoft.com/office/powerpoint/2010/main" val="13438758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EC8B2-1A6E-4067-BDF1-F83199FEE5D3}"/>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Beta Passive Marks page</a:t>
            </a:r>
          </a:p>
        </p:txBody>
      </p:sp>
      <p:sp>
        <p:nvSpPr>
          <p:cNvPr id="9" name="Content Placeholder 8">
            <a:extLst>
              <a:ext uri="{FF2B5EF4-FFF2-40B4-BE49-F238E27FC236}">
                <a16:creationId xmlns:a16="http://schemas.microsoft.com/office/drawing/2014/main" id="{0883D571-53C8-4CA5-82D5-F8D4C89EAC3B}"/>
              </a:ext>
            </a:extLst>
          </p:cNvPr>
          <p:cNvSpPr>
            <a:spLocks noGrp="1"/>
          </p:cNvSpPr>
          <p:nvPr>
            <p:ph sz="half" idx="1"/>
          </p:nvPr>
        </p:nvSpPr>
        <p:spPr>
          <a:xfrm>
            <a:off x="457200" y="1200151"/>
            <a:ext cx="3494601" cy="3394472"/>
          </a:xfrm>
        </p:spPr>
        <p:txBody>
          <a:bodyPr/>
          <a:lstStyle/>
          <a:p>
            <a:r>
              <a:rPr lang="en-US" dirty="0">
                <a:latin typeface="Arial" panose="020B0604020202020204" pitchFamily="34" charset="0"/>
                <a:cs typeface="Arial" panose="020B0604020202020204" pitchFamily="34" charset="0"/>
              </a:rPr>
              <a:t>Easier to read</a:t>
            </a:r>
          </a:p>
          <a:p>
            <a:r>
              <a:rPr lang="en-US" dirty="0">
                <a:latin typeface="Arial" panose="020B0604020202020204" pitchFamily="34" charset="0"/>
                <a:cs typeface="Arial" panose="020B0604020202020204" pitchFamily="34" charset="0"/>
              </a:rPr>
              <a:t>Includes geospatial information</a:t>
            </a:r>
          </a:p>
          <a:p>
            <a:r>
              <a:rPr lang="en-US" dirty="0">
                <a:latin typeface="Arial" panose="020B0604020202020204" pitchFamily="34" charset="0"/>
                <a:cs typeface="Arial" panose="020B0604020202020204" pitchFamily="34" charset="0"/>
              </a:rPr>
              <a:t>A preview of the future data delivery system</a:t>
            </a:r>
          </a:p>
        </p:txBody>
      </p:sp>
      <p:sp>
        <p:nvSpPr>
          <p:cNvPr id="10" name="Content Placeholder 9">
            <a:extLst>
              <a:ext uri="{FF2B5EF4-FFF2-40B4-BE49-F238E27FC236}">
                <a16:creationId xmlns:a16="http://schemas.microsoft.com/office/drawing/2014/main" id="{3FE94E00-FD31-4679-9F7C-96BAD8F9C061}"/>
              </a:ext>
            </a:extLst>
          </p:cNvPr>
          <p:cNvSpPr>
            <a:spLocks noGrp="1"/>
          </p:cNvSpPr>
          <p:nvPr>
            <p:ph sz="half" idx="2"/>
          </p:nvPr>
        </p:nvSpPr>
        <p:spPr/>
        <p:txBody>
          <a:bodyPr/>
          <a:lstStyle/>
          <a:p>
            <a:endParaRPr lang="en-US"/>
          </a:p>
        </p:txBody>
      </p:sp>
      <p:sp>
        <p:nvSpPr>
          <p:cNvPr id="7" name="Rectangle 6">
            <a:extLst>
              <a:ext uri="{FF2B5EF4-FFF2-40B4-BE49-F238E27FC236}">
                <a16:creationId xmlns:a16="http://schemas.microsoft.com/office/drawing/2014/main" id="{2E01940C-2A29-461D-84D0-8FEA4E32447B}"/>
              </a:ext>
            </a:extLst>
          </p:cNvPr>
          <p:cNvSpPr/>
          <p:nvPr/>
        </p:nvSpPr>
        <p:spPr>
          <a:xfrm>
            <a:off x="1276927" y="4397931"/>
            <a:ext cx="6590145" cy="369332"/>
          </a:xfrm>
          <a:prstGeom prst="rect">
            <a:avLst/>
          </a:prstGeom>
        </p:spPr>
        <p:txBody>
          <a:bodyPr wrap="square">
            <a:spAutoFit/>
          </a:bodyPr>
          <a:lstStyle/>
          <a:p>
            <a:r>
              <a:rPr lang="en-US" dirty="0"/>
              <a:t>https://beta.ngs.noaa.gov/datasheets/passive-marks/index.html</a:t>
            </a:r>
          </a:p>
        </p:txBody>
      </p:sp>
      <p:pic>
        <p:nvPicPr>
          <p:cNvPr id="8" name="Picture 7" descr="Screenshot of NGS passive marks page">
            <a:extLst>
              <a:ext uri="{FF2B5EF4-FFF2-40B4-BE49-F238E27FC236}">
                <a16:creationId xmlns:a16="http://schemas.microsoft.com/office/drawing/2014/main" id="{4E22149B-4100-4334-A7DE-B56A486FB471}"/>
              </a:ext>
            </a:extLst>
          </p:cNvPr>
          <p:cNvPicPr>
            <a:picLocks noChangeAspect="1"/>
          </p:cNvPicPr>
          <p:nvPr/>
        </p:nvPicPr>
        <p:blipFill>
          <a:blip r:embed="rId3"/>
          <a:stretch>
            <a:fillRect/>
          </a:stretch>
        </p:blipFill>
        <p:spPr>
          <a:xfrm>
            <a:off x="3951801" y="1235869"/>
            <a:ext cx="5202798" cy="3162062"/>
          </a:xfrm>
          <a:prstGeom prst="rect">
            <a:avLst/>
          </a:prstGeom>
        </p:spPr>
      </p:pic>
      <p:sp>
        <p:nvSpPr>
          <p:cNvPr id="3" name="Date Placeholder 2">
            <a:extLst>
              <a:ext uri="{FF2B5EF4-FFF2-40B4-BE49-F238E27FC236}">
                <a16:creationId xmlns:a16="http://schemas.microsoft.com/office/drawing/2014/main" id="{D0389AB0-5C5A-44E5-B266-494565BBA2A8}"/>
              </a:ext>
            </a:extLst>
          </p:cNvPr>
          <p:cNvSpPr>
            <a:spLocks noGrp="1"/>
          </p:cNvSpPr>
          <p:nvPr>
            <p:ph type="dt" sz="half" idx="10"/>
          </p:nvPr>
        </p:nvSpPr>
        <p:spPr/>
        <p:txBody>
          <a:bodyPr/>
          <a:lstStyle/>
          <a:p>
            <a:r>
              <a:rPr lang="en-US"/>
              <a:t>01/26/2023</a:t>
            </a:r>
          </a:p>
        </p:txBody>
      </p:sp>
      <p:sp>
        <p:nvSpPr>
          <p:cNvPr id="11" name="Footer Placeholder 10">
            <a:extLst>
              <a:ext uri="{FF2B5EF4-FFF2-40B4-BE49-F238E27FC236}">
                <a16:creationId xmlns:a16="http://schemas.microsoft.com/office/drawing/2014/main" id="{F6BAB524-9E20-4C7F-B31E-7752FC612BC4}"/>
              </a:ext>
            </a:extLst>
          </p:cNvPr>
          <p:cNvSpPr>
            <a:spLocks noGrp="1"/>
          </p:cNvSpPr>
          <p:nvPr>
            <p:ph type="ftr" sz="quarter" idx="11"/>
          </p:nvPr>
        </p:nvSpPr>
        <p:spPr/>
        <p:txBody>
          <a:bodyPr/>
          <a:lstStyle/>
          <a:p>
            <a:r>
              <a:rPr lang="fr-FR"/>
              <a:t>2023 WSLS Institute</a:t>
            </a:r>
            <a:endParaRPr lang="en-US"/>
          </a:p>
        </p:txBody>
      </p:sp>
      <p:sp>
        <p:nvSpPr>
          <p:cNvPr id="12" name="Slide Number Placeholder 11">
            <a:extLst>
              <a:ext uri="{FF2B5EF4-FFF2-40B4-BE49-F238E27FC236}">
                <a16:creationId xmlns:a16="http://schemas.microsoft.com/office/drawing/2014/main" id="{9009C792-52C7-4C4F-8498-D22C872BB457}"/>
              </a:ext>
            </a:extLst>
          </p:cNvPr>
          <p:cNvSpPr>
            <a:spLocks noGrp="1"/>
          </p:cNvSpPr>
          <p:nvPr>
            <p:ph type="sldNum" sz="quarter" idx="12"/>
          </p:nvPr>
        </p:nvSpPr>
        <p:spPr/>
        <p:txBody>
          <a:bodyPr/>
          <a:lstStyle/>
          <a:p>
            <a:fld id="{D3D538F9-49A3-B84F-B36B-A7030CDE5D5B}" type="slidenum">
              <a:rPr lang="en-US" smtClean="0"/>
              <a:t>30</a:t>
            </a:fld>
            <a:endParaRPr lang="en-US"/>
          </a:p>
        </p:txBody>
      </p:sp>
    </p:spTree>
    <p:extLst>
      <p:ext uri="{BB962C8B-B14F-4D97-AF65-F5344CB8AC3E}">
        <p14:creationId xmlns:p14="http://schemas.microsoft.com/office/powerpoint/2010/main" val="12081062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creenshot of GIS map with small black dots representing the locations of geodetic control.">
            <a:extLst>
              <a:ext uri="{FF2B5EF4-FFF2-40B4-BE49-F238E27FC236}">
                <a16:creationId xmlns:a16="http://schemas.microsoft.com/office/drawing/2014/main" id="{45528E63-9EC7-491B-96C6-9E55050C221C}"/>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NGS Map</a:t>
            </a:r>
          </a:p>
        </p:txBody>
      </p:sp>
      <p:sp>
        <p:nvSpPr>
          <p:cNvPr id="3" name="Content Placeholder 2">
            <a:extLst>
              <a:ext uri="{FF2B5EF4-FFF2-40B4-BE49-F238E27FC236}">
                <a16:creationId xmlns:a16="http://schemas.microsoft.com/office/drawing/2014/main" id="{995C6844-8ED2-4E56-9AD6-640B7706B0A7}"/>
              </a:ext>
            </a:extLst>
          </p:cNvPr>
          <p:cNvSpPr>
            <a:spLocks noGrp="1"/>
          </p:cNvSpPr>
          <p:nvPr>
            <p:ph idx="1"/>
          </p:nvPr>
        </p:nvSpPr>
        <p:spPr/>
        <p:txBody>
          <a:bodyPr/>
          <a:lstStyle/>
          <a:p>
            <a:endParaRPr lang="en-US" dirty="0"/>
          </a:p>
        </p:txBody>
      </p:sp>
      <p:pic>
        <p:nvPicPr>
          <p:cNvPr id="10" name="Picture 9" descr="Screenshot of NGS web map">
            <a:extLst>
              <a:ext uri="{FF2B5EF4-FFF2-40B4-BE49-F238E27FC236}">
                <a16:creationId xmlns:a16="http://schemas.microsoft.com/office/drawing/2014/main" id="{506219E9-A2F6-47A8-988D-97D5B09CA7E5}"/>
              </a:ext>
            </a:extLst>
          </p:cNvPr>
          <p:cNvPicPr>
            <a:picLocks noChangeAspect="1"/>
          </p:cNvPicPr>
          <p:nvPr/>
        </p:nvPicPr>
        <p:blipFill>
          <a:blip r:embed="rId2"/>
          <a:stretch>
            <a:fillRect/>
          </a:stretch>
        </p:blipFill>
        <p:spPr>
          <a:xfrm>
            <a:off x="643811" y="1076403"/>
            <a:ext cx="7856376" cy="3690860"/>
          </a:xfrm>
          <a:prstGeom prst="rect">
            <a:avLst/>
          </a:prstGeom>
        </p:spPr>
      </p:pic>
      <p:sp>
        <p:nvSpPr>
          <p:cNvPr id="11" name="Rectangle 10">
            <a:extLst>
              <a:ext uri="{FF2B5EF4-FFF2-40B4-BE49-F238E27FC236}">
                <a16:creationId xmlns:a16="http://schemas.microsoft.com/office/drawing/2014/main" id="{2CF967C9-F3DE-4D15-B0B7-471DD8B8518E}"/>
              </a:ext>
            </a:extLst>
          </p:cNvPr>
          <p:cNvSpPr/>
          <p:nvPr/>
        </p:nvSpPr>
        <p:spPr>
          <a:xfrm>
            <a:off x="2080791" y="2554455"/>
            <a:ext cx="4982416" cy="369332"/>
          </a:xfrm>
          <a:prstGeom prst="rect">
            <a:avLst/>
          </a:prstGeom>
          <a:solidFill>
            <a:schemeClr val="bg1"/>
          </a:solidFill>
        </p:spPr>
        <p:txBody>
          <a:bodyPr wrap="square">
            <a:spAutoFit/>
          </a:bodyPr>
          <a:lstStyle/>
          <a:p>
            <a:r>
              <a:rPr lang="en-US" dirty="0"/>
              <a:t>https://geodesy.noaa.gov/datasheets/ngs_map/</a:t>
            </a:r>
          </a:p>
        </p:txBody>
      </p:sp>
      <p:sp>
        <p:nvSpPr>
          <p:cNvPr id="7" name="Date Placeholder 6">
            <a:extLst>
              <a:ext uri="{FF2B5EF4-FFF2-40B4-BE49-F238E27FC236}">
                <a16:creationId xmlns:a16="http://schemas.microsoft.com/office/drawing/2014/main" id="{636A0D3F-0078-4BF2-9088-B2425CB56A12}"/>
              </a:ext>
            </a:extLst>
          </p:cNvPr>
          <p:cNvSpPr>
            <a:spLocks noGrp="1"/>
          </p:cNvSpPr>
          <p:nvPr>
            <p:ph type="dt" sz="half" idx="10"/>
          </p:nvPr>
        </p:nvSpPr>
        <p:spPr/>
        <p:txBody>
          <a:bodyPr/>
          <a:lstStyle/>
          <a:p>
            <a:r>
              <a:rPr lang="en-US"/>
              <a:t>01/26/2023</a:t>
            </a:r>
          </a:p>
        </p:txBody>
      </p:sp>
      <p:sp>
        <p:nvSpPr>
          <p:cNvPr id="8" name="Footer Placeholder 7">
            <a:extLst>
              <a:ext uri="{FF2B5EF4-FFF2-40B4-BE49-F238E27FC236}">
                <a16:creationId xmlns:a16="http://schemas.microsoft.com/office/drawing/2014/main" id="{035381CA-7133-4659-9AA3-B7869D696F90}"/>
              </a:ext>
            </a:extLst>
          </p:cNvPr>
          <p:cNvSpPr>
            <a:spLocks noGrp="1"/>
          </p:cNvSpPr>
          <p:nvPr>
            <p:ph type="ftr" sz="quarter" idx="11"/>
          </p:nvPr>
        </p:nvSpPr>
        <p:spPr/>
        <p:txBody>
          <a:bodyPr/>
          <a:lstStyle/>
          <a:p>
            <a:r>
              <a:rPr lang="fr-FR"/>
              <a:t>2023 WSLS Institute</a:t>
            </a:r>
            <a:endParaRPr lang="en-US"/>
          </a:p>
        </p:txBody>
      </p:sp>
      <p:sp>
        <p:nvSpPr>
          <p:cNvPr id="9" name="Slide Number Placeholder 8">
            <a:extLst>
              <a:ext uri="{FF2B5EF4-FFF2-40B4-BE49-F238E27FC236}">
                <a16:creationId xmlns:a16="http://schemas.microsoft.com/office/drawing/2014/main" id="{B7C2D5BB-CD10-47A6-B37F-CB517DD5E9AB}"/>
              </a:ext>
            </a:extLst>
          </p:cNvPr>
          <p:cNvSpPr>
            <a:spLocks noGrp="1"/>
          </p:cNvSpPr>
          <p:nvPr>
            <p:ph type="sldNum" sz="quarter" idx="12"/>
          </p:nvPr>
        </p:nvSpPr>
        <p:spPr/>
        <p:txBody>
          <a:bodyPr/>
          <a:lstStyle/>
          <a:p>
            <a:fld id="{D3D538F9-49A3-B84F-B36B-A7030CDE5D5B}" type="slidenum">
              <a:rPr lang="en-US" smtClean="0"/>
              <a:t>31</a:t>
            </a:fld>
            <a:endParaRPr lang="en-US"/>
          </a:p>
        </p:txBody>
      </p:sp>
    </p:spTree>
    <p:extLst>
      <p:ext uri="{BB962C8B-B14F-4D97-AF65-F5344CB8AC3E}">
        <p14:creationId xmlns:p14="http://schemas.microsoft.com/office/powerpoint/2010/main" val="37989372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creenshot of the NCAT tool on the NGS website. There are options to enter coordinates and the input/output datums, as well as a map.">
            <a:extLst>
              <a:ext uri="{FF2B5EF4-FFF2-40B4-BE49-F238E27FC236}">
                <a16:creationId xmlns:a16="http://schemas.microsoft.com/office/drawing/2014/main" id="{D96B43ED-BD29-49C6-B1BA-49FD7C85170B}"/>
              </a:ext>
            </a:extLst>
          </p:cNvPr>
          <p:cNvSpPr>
            <a:spLocks noGrp="1"/>
          </p:cNvSpPr>
          <p:nvPr>
            <p:ph type="title"/>
          </p:nvPr>
        </p:nvSpPr>
        <p:spPr>
          <a:xfrm>
            <a:off x="457200" y="299116"/>
            <a:ext cx="8229600" cy="857250"/>
          </a:xfrm>
        </p:spPr>
        <p:txBody>
          <a:bodyPr>
            <a:normAutofit fontScale="90000"/>
          </a:bodyPr>
          <a:lstStyle/>
          <a:p>
            <a:r>
              <a:rPr lang="en-US" sz="3600" b="1" dirty="0">
                <a:latin typeface="Arial" panose="020B0604020202020204" pitchFamily="34" charset="0"/>
                <a:cs typeface="Arial" panose="020B0604020202020204" pitchFamily="34" charset="0"/>
              </a:rPr>
              <a:t>NGS Coordinate Conversion and Transformation Tool (NCAT)</a:t>
            </a:r>
            <a:endParaRPr lang="en-US"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79B5481B-5748-4FCF-BC1C-DC2E1418D377}"/>
              </a:ext>
            </a:extLst>
          </p:cNvPr>
          <p:cNvSpPr>
            <a:spLocks noGrp="1"/>
          </p:cNvSpPr>
          <p:nvPr>
            <p:ph sz="half" idx="1"/>
          </p:nvPr>
        </p:nvSpPr>
        <p:spPr/>
        <p:txBody>
          <a:bodyPr/>
          <a:lstStyle/>
          <a:p>
            <a:r>
              <a:rPr lang="en-US" dirty="0">
                <a:latin typeface="Arial" panose="020B0604020202020204" pitchFamily="34" charset="0"/>
                <a:cs typeface="Arial" panose="020B0604020202020204" pitchFamily="34" charset="0"/>
              </a:rPr>
              <a:t>Converts between types of coordinates</a:t>
            </a:r>
          </a:p>
          <a:p>
            <a:r>
              <a:rPr lang="en-US" dirty="0">
                <a:latin typeface="Arial" panose="020B0604020202020204" pitchFamily="34" charset="0"/>
                <a:cs typeface="Arial" panose="020B0604020202020204" pitchFamily="34" charset="0"/>
              </a:rPr>
              <a:t>Transforms between datums</a:t>
            </a:r>
          </a:p>
          <a:p>
            <a:r>
              <a:rPr lang="en-US" dirty="0">
                <a:latin typeface="Arial" panose="020B0604020202020204" pitchFamily="34" charset="0"/>
                <a:cs typeface="Arial" panose="020B0604020202020204" pitchFamily="34" charset="0"/>
              </a:rPr>
              <a:t>Works with vertical and horizontal datums in the NSRS</a:t>
            </a:r>
          </a:p>
        </p:txBody>
      </p:sp>
      <p:pic>
        <p:nvPicPr>
          <p:cNvPr id="6" name="Content Placeholder 5" descr="Screenshot of the NGS NCAT web page.">
            <a:extLst>
              <a:ext uri="{FF2B5EF4-FFF2-40B4-BE49-F238E27FC236}">
                <a16:creationId xmlns:a16="http://schemas.microsoft.com/office/drawing/2014/main" id="{8213DCA3-AEED-4E26-9194-8F962E27F78D}"/>
              </a:ext>
            </a:extLst>
          </p:cNvPr>
          <p:cNvPicPr>
            <a:picLocks noGrp="1" noChangeAspect="1"/>
          </p:cNvPicPr>
          <p:nvPr>
            <p:ph sz="half" idx="2"/>
          </p:nvPr>
        </p:nvPicPr>
        <p:blipFill>
          <a:blip r:embed="rId2"/>
          <a:stretch>
            <a:fillRect/>
          </a:stretch>
        </p:blipFill>
        <p:spPr>
          <a:xfrm>
            <a:off x="4752460" y="1200150"/>
            <a:ext cx="3830080" cy="3394075"/>
          </a:xfrm>
          <a:prstGeom prst="rect">
            <a:avLst/>
          </a:prstGeom>
        </p:spPr>
      </p:pic>
      <p:sp>
        <p:nvSpPr>
          <p:cNvPr id="8" name="Date Placeholder 7">
            <a:extLst>
              <a:ext uri="{FF2B5EF4-FFF2-40B4-BE49-F238E27FC236}">
                <a16:creationId xmlns:a16="http://schemas.microsoft.com/office/drawing/2014/main" id="{9952104A-791A-4E3F-987E-2E56D4C20D58}"/>
              </a:ext>
            </a:extLst>
          </p:cNvPr>
          <p:cNvSpPr>
            <a:spLocks noGrp="1"/>
          </p:cNvSpPr>
          <p:nvPr>
            <p:ph type="dt" sz="half" idx="10"/>
          </p:nvPr>
        </p:nvSpPr>
        <p:spPr/>
        <p:txBody>
          <a:bodyPr/>
          <a:lstStyle/>
          <a:p>
            <a:r>
              <a:rPr lang="en-US"/>
              <a:t>01/26/2023</a:t>
            </a:r>
          </a:p>
        </p:txBody>
      </p:sp>
      <p:sp>
        <p:nvSpPr>
          <p:cNvPr id="9" name="Footer Placeholder 8">
            <a:extLst>
              <a:ext uri="{FF2B5EF4-FFF2-40B4-BE49-F238E27FC236}">
                <a16:creationId xmlns:a16="http://schemas.microsoft.com/office/drawing/2014/main" id="{1ADE0520-8677-4F9F-8093-2BBD997FC6DB}"/>
              </a:ext>
            </a:extLst>
          </p:cNvPr>
          <p:cNvSpPr>
            <a:spLocks noGrp="1"/>
          </p:cNvSpPr>
          <p:nvPr>
            <p:ph type="ftr" sz="quarter" idx="11"/>
          </p:nvPr>
        </p:nvSpPr>
        <p:spPr/>
        <p:txBody>
          <a:bodyPr/>
          <a:lstStyle/>
          <a:p>
            <a:r>
              <a:rPr lang="fr-FR"/>
              <a:t>2023 WSLS Institute</a:t>
            </a:r>
            <a:endParaRPr lang="en-US"/>
          </a:p>
        </p:txBody>
      </p:sp>
      <p:sp>
        <p:nvSpPr>
          <p:cNvPr id="10" name="Slide Number Placeholder 9">
            <a:extLst>
              <a:ext uri="{FF2B5EF4-FFF2-40B4-BE49-F238E27FC236}">
                <a16:creationId xmlns:a16="http://schemas.microsoft.com/office/drawing/2014/main" id="{70439D98-589C-43DC-A49F-8C508C60D659}"/>
              </a:ext>
            </a:extLst>
          </p:cNvPr>
          <p:cNvSpPr>
            <a:spLocks noGrp="1"/>
          </p:cNvSpPr>
          <p:nvPr>
            <p:ph type="sldNum" sz="quarter" idx="12"/>
          </p:nvPr>
        </p:nvSpPr>
        <p:spPr/>
        <p:txBody>
          <a:bodyPr/>
          <a:lstStyle/>
          <a:p>
            <a:fld id="{D3D538F9-49A3-B84F-B36B-A7030CDE5D5B}" type="slidenum">
              <a:rPr lang="en-US" smtClean="0"/>
              <a:t>32</a:t>
            </a:fld>
            <a:endParaRPr lang="en-US"/>
          </a:p>
        </p:txBody>
      </p:sp>
    </p:spTree>
    <p:extLst>
      <p:ext uri="{BB962C8B-B14F-4D97-AF65-F5344CB8AC3E}">
        <p14:creationId xmlns:p14="http://schemas.microsoft.com/office/powerpoint/2010/main" val="3681630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82726-4FF7-48CE-BE9F-F71B13D86A52}"/>
              </a:ext>
            </a:extLst>
          </p:cNvPr>
          <p:cNvSpPr>
            <a:spLocks noGrp="1"/>
          </p:cNvSpPr>
          <p:nvPr>
            <p:ph type="title"/>
          </p:nvPr>
        </p:nvSpPr>
        <p:spPr/>
        <p:txBody>
          <a:bodyPr/>
          <a:lstStyle/>
          <a:p>
            <a:r>
              <a:rPr lang="en-US" dirty="0"/>
              <a:t>Horizontal Datums</a:t>
            </a:r>
          </a:p>
        </p:txBody>
      </p:sp>
      <p:sp>
        <p:nvSpPr>
          <p:cNvPr id="3" name="Text Placeholder 2">
            <a:extLst>
              <a:ext uri="{FF2B5EF4-FFF2-40B4-BE49-F238E27FC236}">
                <a16:creationId xmlns:a16="http://schemas.microsoft.com/office/drawing/2014/main" id="{8EF40BC0-4CEB-49E2-B1D2-9B2A613BF5F0}"/>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4A51E635-FD54-4C56-8578-147C09475BDD}"/>
              </a:ext>
            </a:extLst>
          </p:cNvPr>
          <p:cNvSpPr>
            <a:spLocks noGrp="1"/>
          </p:cNvSpPr>
          <p:nvPr>
            <p:ph type="dt" sz="half" idx="10"/>
          </p:nvPr>
        </p:nvSpPr>
        <p:spPr/>
        <p:txBody>
          <a:bodyPr/>
          <a:lstStyle/>
          <a:p>
            <a:r>
              <a:rPr lang="en-US"/>
              <a:t>01/26/2023</a:t>
            </a:r>
          </a:p>
        </p:txBody>
      </p:sp>
      <p:sp>
        <p:nvSpPr>
          <p:cNvPr id="5" name="Footer Placeholder 4">
            <a:extLst>
              <a:ext uri="{FF2B5EF4-FFF2-40B4-BE49-F238E27FC236}">
                <a16:creationId xmlns:a16="http://schemas.microsoft.com/office/drawing/2014/main" id="{CFFB8EC7-B8AB-4213-AFC3-F8E0FA5DC98B}"/>
              </a:ext>
            </a:extLst>
          </p:cNvPr>
          <p:cNvSpPr>
            <a:spLocks noGrp="1"/>
          </p:cNvSpPr>
          <p:nvPr>
            <p:ph type="ftr" sz="quarter" idx="11"/>
          </p:nvPr>
        </p:nvSpPr>
        <p:spPr/>
        <p:txBody>
          <a:bodyPr/>
          <a:lstStyle/>
          <a:p>
            <a:r>
              <a:rPr lang="fr-FR"/>
              <a:t>2023 WSLS Institute</a:t>
            </a:r>
            <a:endParaRPr lang="en-US"/>
          </a:p>
        </p:txBody>
      </p:sp>
      <p:sp>
        <p:nvSpPr>
          <p:cNvPr id="6" name="Slide Number Placeholder 5">
            <a:extLst>
              <a:ext uri="{FF2B5EF4-FFF2-40B4-BE49-F238E27FC236}">
                <a16:creationId xmlns:a16="http://schemas.microsoft.com/office/drawing/2014/main" id="{C071FDCE-908D-4450-8238-23CBFFEEF389}"/>
              </a:ext>
            </a:extLst>
          </p:cNvPr>
          <p:cNvSpPr>
            <a:spLocks noGrp="1"/>
          </p:cNvSpPr>
          <p:nvPr>
            <p:ph type="sldNum" sz="quarter" idx="12"/>
          </p:nvPr>
        </p:nvSpPr>
        <p:spPr/>
        <p:txBody>
          <a:bodyPr/>
          <a:lstStyle/>
          <a:p>
            <a:fld id="{D3D538F9-49A3-B84F-B36B-A7030CDE5D5B}" type="slidenum">
              <a:rPr lang="en-US" smtClean="0"/>
              <a:t>33</a:t>
            </a:fld>
            <a:endParaRPr lang="en-US"/>
          </a:p>
        </p:txBody>
      </p:sp>
    </p:spTree>
    <p:extLst>
      <p:ext uri="{BB962C8B-B14F-4D97-AF65-F5344CB8AC3E}">
        <p14:creationId xmlns:p14="http://schemas.microsoft.com/office/powerpoint/2010/main" val="25870757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9CD0AF-7ECD-4A9F-9F4D-8CCDCF55533E}"/>
              </a:ext>
            </a:extLst>
          </p:cNvPr>
          <p:cNvSpPr>
            <a:spLocks noGrp="1"/>
          </p:cNvSpPr>
          <p:nvPr>
            <p:ph type="title"/>
          </p:nvPr>
        </p:nvSpPr>
        <p:spPr/>
        <p:txBody>
          <a:bodyPr>
            <a:normAutofit fontScale="90000"/>
          </a:bodyPr>
          <a:lstStyle/>
          <a:p>
            <a:r>
              <a:rPr lang="en-US" sz="3600" b="1" dirty="0">
                <a:latin typeface="Arial" panose="020B0604020202020204" pitchFamily="34" charset="0"/>
                <a:cs typeface="Arial" panose="020B0604020202020204" pitchFamily="34" charset="0"/>
              </a:rPr>
              <a:t>Developing previous horizontal datums</a:t>
            </a:r>
            <a:endParaRPr lang="en-US" b="1" dirty="0">
              <a:latin typeface="Arial" panose="020B0604020202020204" pitchFamily="34" charset="0"/>
              <a:cs typeface="Arial" panose="020B0604020202020204" pitchFamily="34" charset="0"/>
            </a:endParaRPr>
          </a:p>
        </p:txBody>
      </p:sp>
      <p:pic>
        <p:nvPicPr>
          <p:cNvPr id="38914" name="Picture 5" descr="A Bilby tower (right) and two C&amp;GS surveyors building a Bilby tower (left)."/>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457200" y="1298152"/>
            <a:ext cx="4038600" cy="3198070"/>
          </a:xfrm>
        </p:spPr>
      </p:pic>
      <p:pic>
        <p:nvPicPr>
          <p:cNvPr id="8" name="Picture 4" descr="A map of CONUS showing the horizontal control network in June 1931.">
            <a:extLst>
              <a:ext uri="{FF2B5EF4-FFF2-40B4-BE49-F238E27FC236}">
                <a16:creationId xmlns:a16="http://schemas.microsoft.com/office/drawing/2014/main" id="{F990FEF4-6FAC-41E0-86ED-5AD39AE89AA2}"/>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tretch>
            <a:fillRect/>
          </a:stretch>
        </p:blipFill>
        <p:spPr>
          <a:xfrm>
            <a:off x="4648200" y="1478601"/>
            <a:ext cx="4038600" cy="2837172"/>
          </a:xfrm>
          <a:noFill/>
        </p:spPr>
      </p:pic>
      <p:sp>
        <p:nvSpPr>
          <p:cNvPr id="6" name="Date Placeholder 5">
            <a:extLst>
              <a:ext uri="{FF2B5EF4-FFF2-40B4-BE49-F238E27FC236}">
                <a16:creationId xmlns:a16="http://schemas.microsoft.com/office/drawing/2014/main" id="{3AA30C32-3549-4482-90A7-05C450475280}"/>
              </a:ext>
            </a:extLst>
          </p:cNvPr>
          <p:cNvSpPr>
            <a:spLocks noGrp="1"/>
          </p:cNvSpPr>
          <p:nvPr>
            <p:ph type="dt" sz="half" idx="10"/>
          </p:nvPr>
        </p:nvSpPr>
        <p:spPr/>
        <p:txBody>
          <a:bodyPr/>
          <a:lstStyle/>
          <a:p>
            <a:r>
              <a:rPr lang="en-US"/>
              <a:t>01/26/2023</a:t>
            </a:r>
          </a:p>
        </p:txBody>
      </p:sp>
      <p:sp>
        <p:nvSpPr>
          <p:cNvPr id="7" name="Footer Placeholder 6">
            <a:extLst>
              <a:ext uri="{FF2B5EF4-FFF2-40B4-BE49-F238E27FC236}">
                <a16:creationId xmlns:a16="http://schemas.microsoft.com/office/drawing/2014/main" id="{B406CC36-4BE8-4AF9-B580-8FD42BC43514}"/>
              </a:ext>
            </a:extLst>
          </p:cNvPr>
          <p:cNvSpPr>
            <a:spLocks noGrp="1"/>
          </p:cNvSpPr>
          <p:nvPr>
            <p:ph type="ftr" sz="quarter" idx="11"/>
          </p:nvPr>
        </p:nvSpPr>
        <p:spPr/>
        <p:txBody>
          <a:bodyPr/>
          <a:lstStyle/>
          <a:p>
            <a:r>
              <a:rPr lang="fr-FR"/>
              <a:t>2023 WSLS Institute</a:t>
            </a:r>
            <a:endParaRPr lang="en-US"/>
          </a:p>
        </p:txBody>
      </p:sp>
      <p:sp>
        <p:nvSpPr>
          <p:cNvPr id="9" name="Slide Number Placeholder 8">
            <a:extLst>
              <a:ext uri="{FF2B5EF4-FFF2-40B4-BE49-F238E27FC236}">
                <a16:creationId xmlns:a16="http://schemas.microsoft.com/office/drawing/2014/main" id="{3306BBE7-E10C-4F8E-A9B8-E6ED7DFC5A72}"/>
              </a:ext>
            </a:extLst>
          </p:cNvPr>
          <p:cNvSpPr>
            <a:spLocks noGrp="1"/>
          </p:cNvSpPr>
          <p:nvPr>
            <p:ph type="sldNum" sz="quarter" idx="12"/>
          </p:nvPr>
        </p:nvSpPr>
        <p:spPr/>
        <p:txBody>
          <a:bodyPr/>
          <a:lstStyle/>
          <a:p>
            <a:fld id="{D3D538F9-49A3-B84F-B36B-A7030CDE5D5B}" type="slidenum">
              <a:rPr lang="en-US" smtClean="0"/>
              <a:t>34</a:t>
            </a:fld>
            <a:endParaRPr lang="en-US"/>
          </a:p>
        </p:txBody>
      </p:sp>
    </p:spTree>
    <p:extLst>
      <p:ext uri="{BB962C8B-B14F-4D97-AF65-F5344CB8AC3E}">
        <p14:creationId xmlns:p14="http://schemas.microsoft.com/office/powerpoint/2010/main" val="19244651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A86B9-1D00-4556-B1A1-197B9B009538}"/>
              </a:ext>
            </a:extLst>
          </p:cNvPr>
          <p:cNvSpPr>
            <a:spLocks noGrp="1"/>
          </p:cNvSpPr>
          <p:nvPr>
            <p:ph type="title"/>
          </p:nvPr>
        </p:nvSpPr>
        <p:spPr/>
        <p:txBody>
          <a:bodyPr>
            <a:normAutofit/>
          </a:bodyPr>
          <a:lstStyle/>
          <a:p>
            <a:r>
              <a:rPr lang="en-US" sz="3600" b="1" dirty="0">
                <a:solidFill>
                  <a:srgbClr val="C00000"/>
                </a:solidFill>
                <a:latin typeface="+mn-lt"/>
              </a:rPr>
              <a:t>Marks</a:t>
            </a:r>
            <a:r>
              <a:rPr lang="en-US" sz="3600" b="1" dirty="0">
                <a:latin typeface="+mn-lt"/>
              </a:rPr>
              <a:t> in the NSRS 1816–2006</a:t>
            </a:r>
            <a:endParaRPr lang="en-US" sz="3600" dirty="0">
              <a:latin typeface="+mn-lt"/>
            </a:endParaRPr>
          </a:p>
        </p:txBody>
      </p:sp>
      <p:sp>
        <p:nvSpPr>
          <p:cNvPr id="3" name="Content Placeholder 2">
            <a:extLst>
              <a:ext uri="{FF2B5EF4-FFF2-40B4-BE49-F238E27FC236}">
                <a16:creationId xmlns:a16="http://schemas.microsoft.com/office/drawing/2014/main" id="{0F76BC63-6AB9-4C7B-B6DB-E93F8FB82E25}"/>
              </a:ext>
            </a:extLst>
          </p:cNvPr>
          <p:cNvSpPr>
            <a:spLocks noGrp="1"/>
          </p:cNvSpPr>
          <p:nvPr>
            <p:ph sz="half" idx="1"/>
          </p:nvPr>
        </p:nvSpPr>
        <p:spPr/>
        <p:txBody>
          <a:bodyPr>
            <a:normAutofit fontScale="55000" lnSpcReduction="20000"/>
          </a:bodyPr>
          <a:lstStyle/>
          <a:p>
            <a:r>
              <a:rPr lang="en-US" dirty="0">
                <a:latin typeface="Times New Roman" panose="02020603050405020304" pitchFamily="18" charset="0"/>
                <a:cs typeface="Times New Roman" panose="02020603050405020304" pitchFamily="18" charset="0"/>
              </a:rPr>
              <a:t>Watch for:</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1849 CA Gold Rush</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1895 Systematic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Mapping of Seward’s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Folly</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1896 Transcontinental</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Arc of Triangulation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(39</a:t>
            </a:r>
            <a:r>
              <a:rPr lang="en-US" baseline="30000" dirty="0">
                <a:latin typeface="Times New Roman" panose="02020603050405020304" pitchFamily="18" charset="0"/>
                <a:cs typeface="Times New Roman" panose="02020603050405020304" pitchFamily="18" charset="0"/>
              </a:rPr>
              <a:t>th</a:t>
            </a:r>
            <a:r>
              <a:rPr lang="en-US" dirty="0">
                <a:latin typeface="Times New Roman" panose="02020603050405020304" pitchFamily="18" charset="0"/>
                <a:cs typeface="Times New Roman" panose="02020603050405020304" pitchFamily="18" charset="0"/>
              </a:rPr>
              <a:t> Parallel)</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1901 Transcontinental</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Arc of Triangulation</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(98</a:t>
            </a:r>
            <a:r>
              <a:rPr lang="en-US" baseline="30000" dirty="0">
                <a:latin typeface="Times New Roman" panose="02020603050405020304" pitchFamily="18" charset="0"/>
                <a:cs typeface="Times New Roman" panose="02020603050405020304" pitchFamily="18" charset="0"/>
              </a:rPr>
              <a:t>th</a:t>
            </a:r>
            <a:r>
              <a:rPr lang="en-US" dirty="0">
                <a:latin typeface="Times New Roman" panose="02020603050405020304" pitchFamily="18" charset="0"/>
                <a:cs typeface="Times New Roman" panose="02020603050405020304" pitchFamily="18" charset="0"/>
              </a:rPr>
              <a:t> Meridian)</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1933 Public Works</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Administration</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1950–1980 NAD 83 </a:t>
            </a:r>
          </a:p>
          <a:p>
            <a:r>
              <a:rPr lang="en-US" dirty="0">
                <a:latin typeface="Times New Roman" panose="02020603050405020304" pitchFamily="18" charset="0"/>
                <a:cs typeface="Times New Roman" panose="02020603050405020304" pitchFamily="18" charset="0"/>
              </a:rPr>
              <a:t>Project</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1990s Statewide HARN and FBN Projects</a:t>
            </a:r>
            <a:endParaRPr lang="en-US" dirty="0"/>
          </a:p>
        </p:txBody>
      </p:sp>
      <p:pic>
        <p:nvPicPr>
          <p:cNvPr id="5" name="horizontal_control_full" descr="Video showing North America map gaining more circles">
            <a:hlinkClick r:id="" action="ppaction://media"/>
            <a:extLst>
              <a:ext uri="{FF2B5EF4-FFF2-40B4-BE49-F238E27FC236}">
                <a16:creationId xmlns:a16="http://schemas.microsoft.com/office/drawing/2014/main" id="{E507BAD5-5694-4723-B5F7-DA8322E393DF}"/>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4110233" y="1200151"/>
            <a:ext cx="4847790" cy="2761945"/>
          </a:xfrm>
        </p:spPr>
      </p:pic>
      <p:sp>
        <p:nvSpPr>
          <p:cNvPr id="4" name="Date Placeholder 3">
            <a:extLst>
              <a:ext uri="{FF2B5EF4-FFF2-40B4-BE49-F238E27FC236}">
                <a16:creationId xmlns:a16="http://schemas.microsoft.com/office/drawing/2014/main" id="{A2D2FC44-BFC5-491C-9661-247AA24BA66C}"/>
              </a:ext>
            </a:extLst>
          </p:cNvPr>
          <p:cNvSpPr>
            <a:spLocks noGrp="1"/>
          </p:cNvSpPr>
          <p:nvPr>
            <p:ph type="dt" sz="half" idx="10"/>
          </p:nvPr>
        </p:nvSpPr>
        <p:spPr/>
        <p:txBody>
          <a:bodyPr/>
          <a:lstStyle/>
          <a:p>
            <a:r>
              <a:rPr lang="en-US"/>
              <a:t>01/26/2023</a:t>
            </a:r>
          </a:p>
        </p:txBody>
      </p:sp>
      <p:sp>
        <p:nvSpPr>
          <p:cNvPr id="6" name="Footer Placeholder 5">
            <a:extLst>
              <a:ext uri="{FF2B5EF4-FFF2-40B4-BE49-F238E27FC236}">
                <a16:creationId xmlns:a16="http://schemas.microsoft.com/office/drawing/2014/main" id="{EDCA1C00-9865-4CCA-BB0C-7DC0DE074DC9}"/>
              </a:ext>
            </a:extLst>
          </p:cNvPr>
          <p:cNvSpPr>
            <a:spLocks noGrp="1"/>
          </p:cNvSpPr>
          <p:nvPr>
            <p:ph type="ftr" sz="quarter" idx="11"/>
          </p:nvPr>
        </p:nvSpPr>
        <p:spPr/>
        <p:txBody>
          <a:bodyPr/>
          <a:lstStyle/>
          <a:p>
            <a:r>
              <a:rPr lang="fr-FR"/>
              <a:t>2023 WSLS Institute</a:t>
            </a:r>
            <a:endParaRPr lang="en-US"/>
          </a:p>
        </p:txBody>
      </p:sp>
      <p:sp>
        <p:nvSpPr>
          <p:cNvPr id="7" name="Slide Number Placeholder 6">
            <a:extLst>
              <a:ext uri="{FF2B5EF4-FFF2-40B4-BE49-F238E27FC236}">
                <a16:creationId xmlns:a16="http://schemas.microsoft.com/office/drawing/2014/main" id="{D5578296-1663-47C1-A706-D90BB36715FD}"/>
              </a:ext>
            </a:extLst>
          </p:cNvPr>
          <p:cNvSpPr>
            <a:spLocks noGrp="1"/>
          </p:cNvSpPr>
          <p:nvPr>
            <p:ph type="sldNum" sz="quarter" idx="12"/>
          </p:nvPr>
        </p:nvSpPr>
        <p:spPr/>
        <p:txBody>
          <a:bodyPr/>
          <a:lstStyle/>
          <a:p>
            <a:fld id="{D3D538F9-49A3-B84F-B36B-A7030CDE5D5B}" type="slidenum">
              <a:rPr lang="en-US" smtClean="0"/>
              <a:t>35</a:t>
            </a:fld>
            <a:endParaRPr lang="en-US"/>
          </a:p>
        </p:txBody>
      </p:sp>
    </p:spTree>
    <p:extLst>
      <p:ext uri="{BB962C8B-B14F-4D97-AF65-F5344CB8AC3E}">
        <p14:creationId xmlns:p14="http://schemas.microsoft.com/office/powerpoint/2010/main" val="9490372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Map of US territories with blue boxes that list the horizontal datums for each region with red arrows pointing at those regi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6594" y="1960956"/>
            <a:ext cx="4218035" cy="2806308"/>
          </a:xfrm>
          <a:prstGeom prst="rect">
            <a:avLst/>
          </a:prstGeom>
        </p:spPr>
      </p:pic>
      <p:sp>
        <p:nvSpPr>
          <p:cNvPr id="2" name="Title 1"/>
          <p:cNvSpPr>
            <a:spLocks noGrp="1"/>
          </p:cNvSpPr>
          <p:nvPr>
            <p:ph type="title"/>
          </p:nvPr>
        </p:nvSpPr>
        <p:spPr/>
        <p:txBody>
          <a:bodyPr>
            <a:normAutofit/>
          </a:bodyPr>
          <a:lstStyle/>
          <a:p>
            <a:r>
              <a:rPr lang="en-US" sz="3200" b="1" dirty="0">
                <a:latin typeface="Arial" panose="020B0604020202020204" pitchFamily="34" charset="0"/>
                <a:cs typeface="Arial" panose="020B0604020202020204" pitchFamily="34" charset="0"/>
              </a:rPr>
              <a:t>Horizontal </a:t>
            </a:r>
            <a:r>
              <a:rPr lang="en-US" sz="3200" b="1" dirty="0" err="1">
                <a:latin typeface="Arial" panose="020B0604020202020204" pitchFamily="34" charset="0"/>
                <a:cs typeface="Arial" panose="020B0604020202020204" pitchFamily="34" charset="0"/>
              </a:rPr>
              <a:t>Datums</a:t>
            </a:r>
            <a:r>
              <a:rPr lang="en-US" sz="3200" b="1" dirty="0">
                <a:latin typeface="Arial" panose="020B0604020202020204" pitchFamily="34" charset="0"/>
                <a:cs typeface="Arial" panose="020B0604020202020204" pitchFamily="34" charset="0"/>
              </a:rPr>
              <a:t> of the NSRS</a:t>
            </a:r>
          </a:p>
        </p:txBody>
      </p:sp>
      <p:sp>
        <p:nvSpPr>
          <p:cNvPr id="11" name="Rectangle 10" descr="Map of US territories with blue boxes that list the horizontal datums for each region with red arrows pointing at those regions."/>
          <p:cNvSpPr/>
          <p:nvPr/>
        </p:nvSpPr>
        <p:spPr>
          <a:xfrm>
            <a:off x="6633435" y="2335695"/>
            <a:ext cx="1480798" cy="975772"/>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CONUS</a:t>
            </a:r>
            <a:endParaRPr lang="en-US" sz="525" dirty="0"/>
          </a:p>
          <a:p>
            <a:pPr algn="ctr" fontAlgn="ctr"/>
            <a:r>
              <a:rPr lang="en-US" sz="750" b="1" dirty="0">
                <a:solidFill>
                  <a:srgbClr val="000000"/>
                </a:solidFill>
                <a:latin typeface="Times New Roman" panose="02020603050405020304" pitchFamily="18" charset="0"/>
              </a:rPr>
              <a:t>U.S. Standard Datum</a:t>
            </a:r>
            <a:endParaRPr lang="en-US" sz="1350" dirty="0">
              <a:latin typeface="Arial" panose="020B0604020202020204" pitchFamily="34" charset="0"/>
            </a:endParaRPr>
          </a:p>
          <a:p>
            <a:pPr algn="ctr" fontAlgn="ctr"/>
            <a:r>
              <a:rPr lang="en-US" sz="750" b="1" dirty="0">
                <a:solidFill>
                  <a:srgbClr val="000000"/>
                </a:solidFill>
                <a:latin typeface="Times New Roman" panose="02020603050405020304" pitchFamily="18" charset="0"/>
              </a:rPr>
              <a:t>NAD 27</a:t>
            </a:r>
            <a:endParaRPr lang="en-US" sz="1350" dirty="0">
              <a:latin typeface="Arial" panose="020B0604020202020204" pitchFamily="34" charset="0"/>
            </a:endParaRPr>
          </a:p>
          <a:p>
            <a:pPr algn="ctr" fontAlgn="ctr"/>
            <a:r>
              <a:rPr lang="en-US" sz="750" b="1" dirty="0">
                <a:solidFill>
                  <a:srgbClr val="000000"/>
                </a:solidFill>
                <a:latin typeface="Times New Roman" panose="02020603050405020304" pitchFamily="18" charset="0"/>
              </a:rPr>
              <a:t>NAD 83(1986)</a:t>
            </a:r>
            <a:endParaRPr lang="en-US" sz="1350" dirty="0">
              <a:latin typeface="Arial" panose="020B0604020202020204" pitchFamily="34" charset="0"/>
            </a:endParaRPr>
          </a:p>
          <a:p>
            <a:pPr algn="ctr" fontAlgn="ctr"/>
            <a:r>
              <a:rPr lang="en-US" sz="750" b="1" dirty="0">
                <a:solidFill>
                  <a:srgbClr val="000000"/>
                </a:solidFill>
                <a:latin typeface="Times New Roman" panose="02020603050405020304" pitchFamily="18" charset="0"/>
              </a:rPr>
              <a:t>NAD 83(“HARN”)</a:t>
            </a:r>
            <a:endParaRPr lang="en-US" sz="1350" dirty="0">
              <a:latin typeface="Arial" panose="020B0604020202020204" pitchFamily="34" charset="0"/>
            </a:endParaRPr>
          </a:p>
          <a:p>
            <a:pPr algn="ctr" fontAlgn="ctr"/>
            <a:r>
              <a:rPr lang="en-US" sz="750" b="1" dirty="0">
                <a:solidFill>
                  <a:srgbClr val="000000"/>
                </a:solidFill>
                <a:latin typeface="Times New Roman" panose="02020603050405020304" pitchFamily="18" charset="0"/>
              </a:rPr>
              <a:t>NAD 83(“FBN”)</a:t>
            </a:r>
            <a:endParaRPr lang="en-US" sz="1350" dirty="0">
              <a:latin typeface="Arial" panose="020B0604020202020204" pitchFamily="34" charset="0"/>
            </a:endParaRPr>
          </a:p>
          <a:p>
            <a:pPr algn="ctr" fontAlgn="ctr"/>
            <a:r>
              <a:rPr lang="en-US" sz="750" b="1" dirty="0">
                <a:solidFill>
                  <a:srgbClr val="000000"/>
                </a:solidFill>
                <a:latin typeface="Times New Roman" panose="02020603050405020304" pitchFamily="18" charset="0"/>
              </a:rPr>
              <a:t>NAD 83(NSRS2007)</a:t>
            </a:r>
            <a:endParaRPr lang="en-US" sz="1350" dirty="0">
              <a:latin typeface="Arial" panose="020B0604020202020204" pitchFamily="34" charset="0"/>
            </a:endParaRPr>
          </a:p>
          <a:p>
            <a:pPr algn="ctr" fontAlgn="ctr"/>
            <a:r>
              <a:rPr lang="en-US" sz="750" b="1" dirty="0">
                <a:solidFill>
                  <a:srgbClr val="000000"/>
                </a:solidFill>
                <a:latin typeface="Times New Roman" panose="02020603050405020304" pitchFamily="18" charset="0"/>
              </a:rPr>
              <a:t>NAD 83(2011) epoch 2010.00</a:t>
            </a:r>
            <a:endParaRPr lang="en-US" sz="1350" dirty="0">
              <a:latin typeface="Arial" panose="020B0604020202020204" pitchFamily="34" charset="0"/>
            </a:endParaRPr>
          </a:p>
        </p:txBody>
      </p:sp>
      <p:sp>
        <p:nvSpPr>
          <p:cNvPr id="14" name="Rectangle 13" descr="Map of US territories with blue boxes that list the horizontal datums for each region with red arrows pointing at those regions."/>
          <p:cNvSpPr/>
          <p:nvPr/>
        </p:nvSpPr>
        <p:spPr>
          <a:xfrm>
            <a:off x="6633435" y="1356783"/>
            <a:ext cx="1358611" cy="766857"/>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Alaska</a:t>
            </a:r>
            <a:endParaRPr lang="en-US" sz="525" dirty="0"/>
          </a:p>
          <a:p>
            <a:pPr algn="ctr"/>
            <a:r>
              <a:rPr lang="en-US" sz="750" b="1" dirty="0">
                <a:solidFill>
                  <a:srgbClr val="000000"/>
                </a:solidFill>
                <a:latin typeface="Times New Roman" panose="02020603050405020304" pitchFamily="18" charset="0"/>
              </a:rPr>
              <a:t>NAD 27</a:t>
            </a:r>
            <a:endParaRPr lang="en-US" sz="1350" dirty="0">
              <a:latin typeface="Arial" panose="020B0604020202020204" pitchFamily="34" charset="0"/>
            </a:endParaRPr>
          </a:p>
          <a:p>
            <a:pPr algn="ctr"/>
            <a:r>
              <a:rPr lang="en-US" sz="750" b="1" dirty="0">
                <a:solidFill>
                  <a:srgbClr val="000000"/>
                </a:solidFill>
                <a:latin typeface="Times New Roman" panose="02020603050405020304" pitchFamily="18" charset="0"/>
              </a:rPr>
              <a:t>NAD 83(1986)</a:t>
            </a:r>
            <a:endParaRPr lang="en-US" sz="1350" dirty="0">
              <a:latin typeface="Arial" panose="020B0604020202020204" pitchFamily="34" charset="0"/>
            </a:endParaRPr>
          </a:p>
          <a:p>
            <a:pPr algn="ctr" fontAlgn="ctr"/>
            <a:r>
              <a:rPr lang="en-US" sz="750" b="1" dirty="0">
                <a:solidFill>
                  <a:srgbClr val="000000"/>
                </a:solidFill>
                <a:latin typeface="Times New Roman" panose="02020603050405020304" pitchFamily="18" charset="0"/>
              </a:rPr>
              <a:t>NAD 83(2002:AK)</a:t>
            </a:r>
            <a:endParaRPr lang="en-US" sz="1350" dirty="0">
              <a:latin typeface="Arial" panose="020B0604020202020204" pitchFamily="34" charset="0"/>
            </a:endParaRPr>
          </a:p>
          <a:p>
            <a:pPr algn="ctr" fontAlgn="ctr"/>
            <a:r>
              <a:rPr lang="en-US" sz="750" b="1" dirty="0">
                <a:solidFill>
                  <a:srgbClr val="000000"/>
                </a:solidFill>
                <a:latin typeface="Times New Roman" panose="02020603050405020304" pitchFamily="18" charset="0"/>
              </a:rPr>
              <a:t>NAD 83(NSRS2007)</a:t>
            </a:r>
            <a:endParaRPr lang="en-US" sz="1350" dirty="0">
              <a:latin typeface="Arial" panose="020B0604020202020204" pitchFamily="34" charset="0"/>
            </a:endParaRPr>
          </a:p>
          <a:p>
            <a:pPr algn="ctr" fontAlgn="ctr"/>
            <a:r>
              <a:rPr lang="en-US" sz="750" b="1" dirty="0">
                <a:solidFill>
                  <a:srgbClr val="000000"/>
                </a:solidFill>
                <a:latin typeface="Times New Roman" panose="02020603050405020304" pitchFamily="18" charset="0"/>
              </a:rPr>
              <a:t>NAD 83(2011) epoch 2010.00</a:t>
            </a:r>
            <a:endParaRPr lang="en-US" sz="1350" dirty="0">
              <a:latin typeface="Arial" panose="020B0604020202020204" pitchFamily="34" charset="0"/>
            </a:endParaRPr>
          </a:p>
        </p:txBody>
      </p:sp>
      <p:sp>
        <p:nvSpPr>
          <p:cNvPr id="15" name="Rectangle 14" descr="Map of US territories with blue boxes that list the horizontal datums for each region with red arrows pointing at those regions."/>
          <p:cNvSpPr/>
          <p:nvPr/>
        </p:nvSpPr>
        <p:spPr>
          <a:xfrm>
            <a:off x="4771688" y="967475"/>
            <a:ext cx="1358611" cy="766857"/>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St. Lawrence I.</a:t>
            </a:r>
            <a:endParaRPr lang="en-US" sz="525" dirty="0"/>
          </a:p>
          <a:p>
            <a:pPr algn="ctr" fontAlgn="ctr"/>
            <a:r>
              <a:rPr lang="en-US" sz="750" b="1" dirty="0">
                <a:solidFill>
                  <a:srgbClr val="000000"/>
                </a:solidFill>
                <a:latin typeface="Times New Roman" panose="02020603050405020304" pitchFamily="18" charset="0"/>
              </a:rPr>
              <a:t>St. Lawrence 1952</a:t>
            </a:r>
            <a:endParaRPr lang="en-US" sz="1350" dirty="0">
              <a:latin typeface="Arial" panose="020B0604020202020204" pitchFamily="34" charset="0"/>
            </a:endParaRPr>
          </a:p>
          <a:p>
            <a:pPr algn="ctr"/>
            <a:r>
              <a:rPr lang="en-US" sz="750" b="1" dirty="0">
                <a:solidFill>
                  <a:srgbClr val="000000"/>
                </a:solidFill>
                <a:latin typeface="Times New Roman" panose="02020603050405020304" pitchFamily="18" charset="0"/>
              </a:rPr>
              <a:t>NAD 83(1986)</a:t>
            </a:r>
            <a:endParaRPr lang="en-US" sz="1350" dirty="0">
              <a:latin typeface="Arial" panose="020B0604020202020204" pitchFamily="34" charset="0"/>
            </a:endParaRPr>
          </a:p>
          <a:p>
            <a:pPr algn="ctr" fontAlgn="ctr"/>
            <a:r>
              <a:rPr lang="en-US" sz="750" b="1" dirty="0">
                <a:solidFill>
                  <a:srgbClr val="000000"/>
                </a:solidFill>
                <a:latin typeface="Times New Roman" panose="02020603050405020304" pitchFamily="18" charset="0"/>
              </a:rPr>
              <a:t>NAD 83(2002:AK)</a:t>
            </a:r>
            <a:endParaRPr lang="en-US" sz="1350" dirty="0">
              <a:latin typeface="Arial" panose="020B0604020202020204" pitchFamily="34" charset="0"/>
            </a:endParaRPr>
          </a:p>
          <a:p>
            <a:pPr algn="ctr" fontAlgn="ctr"/>
            <a:r>
              <a:rPr lang="en-US" sz="750" b="1" dirty="0">
                <a:solidFill>
                  <a:srgbClr val="000000"/>
                </a:solidFill>
                <a:latin typeface="Times New Roman" panose="02020603050405020304" pitchFamily="18" charset="0"/>
              </a:rPr>
              <a:t>NAD 83(NSRS2007)</a:t>
            </a:r>
            <a:endParaRPr lang="en-US" sz="1350" dirty="0">
              <a:latin typeface="Arial" panose="020B0604020202020204" pitchFamily="34" charset="0"/>
            </a:endParaRPr>
          </a:p>
          <a:p>
            <a:pPr algn="ctr" fontAlgn="ctr"/>
            <a:r>
              <a:rPr lang="en-US" sz="750" b="1" dirty="0">
                <a:solidFill>
                  <a:srgbClr val="000000"/>
                </a:solidFill>
                <a:latin typeface="Times New Roman" panose="02020603050405020304" pitchFamily="18" charset="0"/>
              </a:rPr>
              <a:t>NAD 83(2011) epoch 2010.00</a:t>
            </a:r>
            <a:endParaRPr lang="en-US" sz="1350" dirty="0">
              <a:latin typeface="Arial" panose="020B0604020202020204" pitchFamily="34" charset="0"/>
            </a:endParaRPr>
          </a:p>
        </p:txBody>
      </p:sp>
      <p:sp>
        <p:nvSpPr>
          <p:cNvPr id="16" name="Rectangle 15" descr="Map of US territories with blue boxes that list the horizontal datums for each region with red arrows pointing at those regions."/>
          <p:cNvSpPr/>
          <p:nvPr/>
        </p:nvSpPr>
        <p:spPr>
          <a:xfrm>
            <a:off x="3146393" y="1247502"/>
            <a:ext cx="1335294" cy="378221"/>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St. Matthew I.</a:t>
            </a:r>
            <a:endParaRPr lang="en-US" sz="525" dirty="0"/>
          </a:p>
          <a:p>
            <a:pPr algn="ctr" fontAlgn="ctr"/>
            <a:r>
              <a:rPr lang="en-US" sz="750" b="1" dirty="0">
                <a:solidFill>
                  <a:srgbClr val="000000"/>
                </a:solidFill>
                <a:latin typeface="Times New Roman" panose="02020603050405020304" pitchFamily="18" charset="0"/>
              </a:rPr>
              <a:t>St. Matthew 1952</a:t>
            </a:r>
            <a:endParaRPr lang="en-US" sz="1350" dirty="0">
              <a:latin typeface="Arial" panose="020B0604020202020204" pitchFamily="34" charset="0"/>
            </a:endParaRPr>
          </a:p>
        </p:txBody>
      </p:sp>
      <p:sp>
        <p:nvSpPr>
          <p:cNvPr id="17" name="Rectangle 16" descr="Map of US territories with blue boxes that list the horizontal datums for each region with red arrows pointing at those regions."/>
          <p:cNvSpPr/>
          <p:nvPr/>
        </p:nvSpPr>
        <p:spPr>
          <a:xfrm>
            <a:off x="1079662" y="1991085"/>
            <a:ext cx="1457255" cy="929541"/>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St. George I.</a:t>
            </a:r>
            <a:endParaRPr lang="en-US" sz="525" dirty="0"/>
          </a:p>
          <a:p>
            <a:pPr algn="ctr" fontAlgn="ctr"/>
            <a:r>
              <a:rPr lang="en-US" sz="750" b="1" dirty="0">
                <a:solidFill>
                  <a:srgbClr val="000000"/>
                </a:solidFill>
                <a:latin typeface="Times New Roman" panose="02020603050405020304" pitchFamily="18" charset="0"/>
              </a:rPr>
              <a:t>St. George 1897</a:t>
            </a:r>
            <a:endParaRPr lang="en-US" sz="1350" dirty="0">
              <a:latin typeface="Arial" panose="020B0604020202020204" pitchFamily="34" charset="0"/>
            </a:endParaRPr>
          </a:p>
          <a:p>
            <a:pPr algn="ctr" fontAlgn="ctr"/>
            <a:r>
              <a:rPr lang="en-US" sz="750" b="1" dirty="0">
                <a:solidFill>
                  <a:srgbClr val="000000"/>
                </a:solidFill>
                <a:latin typeface="Times New Roman" panose="02020603050405020304" pitchFamily="18" charset="0"/>
              </a:rPr>
              <a:t>St. George 1952</a:t>
            </a:r>
            <a:endParaRPr lang="en-US" sz="1350" dirty="0">
              <a:latin typeface="Arial" panose="020B0604020202020204" pitchFamily="34" charset="0"/>
            </a:endParaRPr>
          </a:p>
          <a:p>
            <a:pPr algn="ctr"/>
            <a:r>
              <a:rPr lang="en-US" sz="750" b="1" dirty="0">
                <a:solidFill>
                  <a:srgbClr val="000000"/>
                </a:solidFill>
                <a:latin typeface="Times New Roman" panose="02020603050405020304" pitchFamily="18" charset="0"/>
              </a:rPr>
              <a:t>NAD 83(1986)</a:t>
            </a:r>
            <a:endParaRPr lang="en-US" sz="1350" dirty="0">
              <a:latin typeface="Arial" panose="020B0604020202020204" pitchFamily="34" charset="0"/>
            </a:endParaRPr>
          </a:p>
          <a:p>
            <a:pPr algn="ctr" fontAlgn="ctr"/>
            <a:r>
              <a:rPr lang="en-US" sz="750" b="1" dirty="0">
                <a:solidFill>
                  <a:srgbClr val="000000"/>
                </a:solidFill>
                <a:latin typeface="Times New Roman" panose="02020603050405020304" pitchFamily="18" charset="0"/>
              </a:rPr>
              <a:t>NAD 83(2002:AK)</a:t>
            </a:r>
            <a:endParaRPr lang="en-US" sz="1350" dirty="0">
              <a:latin typeface="Arial" panose="020B0604020202020204" pitchFamily="34" charset="0"/>
            </a:endParaRPr>
          </a:p>
          <a:p>
            <a:pPr algn="ctr" fontAlgn="ctr"/>
            <a:r>
              <a:rPr lang="en-US" sz="750" b="1" dirty="0">
                <a:solidFill>
                  <a:srgbClr val="000000"/>
                </a:solidFill>
                <a:latin typeface="Times New Roman" panose="02020603050405020304" pitchFamily="18" charset="0"/>
              </a:rPr>
              <a:t>NAD 83(NSRS2007)</a:t>
            </a:r>
            <a:endParaRPr lang="en-US" sz="1350" dirty="0">
              <a:latin typeface="Arial" panose="020B0604020202020204" pitchFamily="34" charset="0"/>
            </a:endParaRPr>
          </a:p>
          <a:p>
            <a:pPr algn="ctr" fontAlgn="ctr"/>
            <a:r>
              <a:rPr lang="en-US" sz="750" b="1" dirty="0">
                <a:solidFill>
                  <a:srgbClr val="000000"/>
                </a:solidFill>
                <a:latin typeface="Times New Roman" panose="02020603050405020304" pitchFamily="18" charset="0"/>
              </a:rPr>
              <a:t>NAD 83(2011) epoch 2010.00</a:t>
            </a:r>
            <a:endParaRPr lang="en-US" sz="1350" dirty="0">
              <a:latin typeface="Arial" panose="020B0604020202020204" pitchFamily="34" charset="0"/>
            </a:endParaRPr>
          </a:p>
        </p:txBody>
      </p:sp>
      <p:sp>
        <p:nvSpPr>
          <p:cNvPr id="18" name="Rectangle 17" descr="Map of US territories with blue boxes that list the horizontal datums for each region with red arrows pointing at those regions."/>
          <p:cNvSpPr/>
          <p:nvPr/>
        </p:nvSpPr>
        <p:spPr>
          <a:xfrm>
            <a:off x="1700144" y="801429"/>
            <a:ext cx="1335294" cy="1005668"/>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St. Paul I.</a:t>
            </a:r>
            <a:endParaRPr lang="en-US" sz="525" dirty="0"/>
          </a:p>
          <a:p>
            <a:pPr algn="ctr" fontAlgn="ctr"/>
            <a:r>
              <a:rPr lang="en-US" sz="750" b="1" dirty="0">
                <a:solidFill>
                  <a:srgbClr val="000000"/>
                </a:solidFill>
                <a:latin typeface="Times New Roman" panose="02020603050405020304" pitchFamily="18" charset="0"/>
              </a:rPr>
              <a:t>St. Paul 1897</a:t>
            </a:r>
            <a:endParaRPr lang="en-US" sz="1350" dirty="0">
              <a:latin typeface="Arial" panose="020B0604020202020204" pitchFamily="34" charset="0"/>
            </a:endParaRPr>
          </a:p>
          <a:p>
            <a:pPr algn="ctr" fontAlgn="ctr"/>
            <a:r>
              <a:rPr lang="en-US" sz="750" b="1" dirty="0">
                <a:solidFill>
                  <a:srgbClr val="000000"/>
                </a:solidFill>
                <a:latin typeface="Times New Roman" panose="02020603050405020304" pitchFamily="18" charset="0"/>
              </a:rPr>
              <a:t>St. Paul 1952</a:t>
            </a:r>
            <a:endParaRPr lang="en-US" sz="1350" dirty="0">
              <a:latin typeface="Arial" panose="020B0604020202020204" pitchFamily="34" charset="0"/>
            </a:endParaRPr>
          </a:p>
          <a:p>
            <a:pPr algn="ctr"/>
            <a:r>
              <a:rPr lang="en-US" sz="750" b="1" dirty="0">
                <a:solidFill>
                  <a:srgbClr val="000000"/>
                </a:solidFill>
                <a:latin typeface="Times New Roman" panose="02020603050405020304" pitchFamily="18" charset="0"/>
              </a:rPr>
              <a:t>NAD 83(1986)</a:t>
            </a:r>
            <a:endParaRPr lang="en-US" sz="1350" dirty="0">
              <a:latin typeface="Arial" panose="020B0604020202020204" pitchFamily="34" charset="0"/>
            </a:endParaRPr>
          </a:p>
          <a:p>
            <a:pPr algn="ctr" fontAlgn="ctr"/>
            <a:r>
              <a:rPr lang="en-US" sz="750" b="1" dirty="0">
                <a:solidFill>
                  <a:srgbClr val="000000"/>
                </a:solidFill>
                <a:latin typeface="Times New Roman" panose="02020603050405020304" pitchFamily="18" charset="0"/>
              </a:rPr>
              <a:t>NAD 83(2002:AK)</a:t>
            </a:r>
            <a:endParaRPr lang="en-US" sz="1350" dirty="0">
              <a:latin typeface="Arial" panose="020B0604020202020204" pitchFamily="34" charset="0"/>
            </a:endParaRPr>
          </a:p>
          <a:p>
            <a:pPr algn="ctr" fontAlgn="ctr"/>
            <a:r>
              <a:rPr lang="en-US" sz="750" b="1" dirty="0">
                <a:solidFill>
                  <a:srgbClr val="000000"/>
                </a:solidFill>
                <a:latin typeface="Times New Roman" panose="02020603050405020304" pitchFamily="18" charset="0"/>
              </a:rPr>
              <a:t>NAD 83(NSRS2007)</a:t>
            </a:r>
            <a:endParaRPr lang="en-US" sz="1350" dirty="0">
              <a:latin typeface="Arial" panose="020B0604020202020204" pitchFamily="34" charset="0"/>
            </a:endParaRPr>
          </a:p>
          <a:p>
            <a:pPr algn="ctr" fontAlgn="ctr"/>
            <a:r>
              <a:rPr lang="en-US" sz="750" b="1" dirty="0">
                <a:solidFill>
                  <a:srgbClr val="000000"/>
                </a:solidFill>
                <a:latin typeface="Times New Roman" panose="02020603050405020304" pitchFamily="18" charset="0"/>
              </a:rPr>
              <a:t>NAD 83(2011) epoch 2010.00</a:t>
            </a:r>
            <a:endParaRPr lang="en-US" sz="1350" dirty="0">
              <a:latin typeface="Arial" panose="020B0604020202020204" pitchFamily="34" charset="0"/>
            </a:endParaRPr>
          </a:p>
        </p:txBody>
      </p:sp>
      <p:sp>
        <p:nvSpPr>
          <p:cNvPr id="19" name="Rectangle 18" descr="Map of US territories with blue boxes that list the horizontal datums for each region with red arrows pointing at those regions."/>
          <p:cNvSpPr/>
          <p:nvPr/>
        </p:nvSpPr>
        <p:spPr>
          <a:xfrm>
            <a:off x="1192111" y="3146968"/>
            <a:ext cx="1457255" cy="687081"/>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CNMI</a:t>
            </a:r>
          </a:p>
          <a:p>
            <a:pPr algn="ctr" fontAlgn="ctr"/>
            <a:r>
              <a:rPr lang="en-US" sz="750" b="1" dirty="0">
                <a:solidFill>
                  <a:srgbClr val="000000"/>
                </a:solidFill>
                <a:latin typeface="Times New Roman" panose="02020603050405020304" pitchFamily="18" charset="0"/>
              </a:rPr>
              <a:t>Guam 1963</a:t>
            </a:r>
            <a:endParaRPr lang="en-US" sz="1350" dirty="0">
              <a:latin typeface="Arial" panose="020B0604020202020204" pitchFamily="34" charset="0"/>
            </a:endParaRPr>
          </a:p>
          <a:p>
            <a:pPr algn="ctr" fontAlgn="ctr"/>
            <a:r>
              <a:rPr lang="en-US" sz="750" b="1" dirty="0">
                <a:solidFill>
                  <a:srgbClr val="000000"/>
                </a:solidFill>
                <a:latin typeface="Times New Roman" panose="02020603050405020304" pitchFamily="18" charset="0"/>
              </a:rPr>
              <a:t>NAD 83(1993:GU)</a:t>
            </a:r>
            <a:endParaRPr lang="en-US" sz="1350" dirty="0">
              <a:latin typeface="Arial" panose="020B0604020202020204" pitchFamily="34" charset="0"/>
            </a:endParaRPr>
          </a:p>
          <a:p>
            <a:pPr algn="ctr" fontAlgn="ctr"/>
            <a:r>
              <a:rPr lang="en-US" sz="750" b="1" dirty="0">
                <a:solidFill>
                  <a:srgbClr val="000000"/>
                </a:solidFill>
                <a:latin typeface="Times New Roman" panose="02020603050405020304" pitchFamily="18" charset="0"/>
              </a:rPr>
              <a:t>NAD 83(2002:GU)</a:t>
            </a:r>
            <a:endParaRPr lang="en-US" sz="1350" dirty="0">
              <a:latin typeface="Arial" panose="020B0604020202020204" pitchFamily="34" charset="0"/>
            </a:endParaRPr>
          </a:p>
          <a:p>
            <a:pPr algn="ctr" fontAlgn="ctr"/>
            <a:r>
              <a:rPr lang="en-US" sz="750" b="1" dirty="0">
                <a:solidFill>
                  <a:srgbClr val="000000"/>
                </a:solidFill>
                <a:latin typeface="Times New Roman" panose="02020603050405020304" pitchFamily="18" charset="0"/>
              </a:rPr>
              <a:t>NAD 83(MA11) </a:t>
            </a:r>
            <a:r>
              <a:rPr lang="en-US" sz="750" b="1" dirty="0">
                <a:solidFill>
                  <a:srgbClr val="000000"/>
                </a:solidFill>
                <a:latin typeface="Times New Roman" panose="02020603050405020304" pitchFamily="18" charset="0"/>
                <a:cs typeface="Times New Roman" panose="02020603050405020304" pitchFamily="18" charset="0"/>
              </a:rPr>
              <a:t>epoch 2010.00</a:t>
            </a:r>
            <a:endParaRPr lang="en-US" sz="1350" dirty="0">
              <a:latin typeface="Arial" panose="020B0604020202020204" pitchFamily="34" charset="0"/>
            </a:endParaRPr>
          </a:p>
        </p:txBody>
      </p:sp>
      <p:sp>
        <p:nvSpPr>
          <p:cNvPr id="20" name="Rectangle 19" descr="Map of US territories with blue boxes that list the horizontal datums for each region with red arrows pointing at those regions."/>
          <p:cNvSpPr/>
          <p:nvPr/>
        </p:nvSpPr>
        <p:spPr>
          <a:xfrm>
            <a:off x="1216990" y="4136347"/>
            <a:ext cx="1457255" cy="630917"/>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Guam</a:t>
            </a:r>
          </a:p>
          <a:p>
            <a:pPr algn="ctr" fontAlgn="ctr"/>
            <a:r>
              <a:rPr lang="en-US" sz="750" b="1" dirty="0">
                <a:solidFill>
                  <a:srgbClr val="000000"/>
                </a:solidFill>
                <a:latin typeface="Times New Roman" panose="02020603050405020304" pitchFamily="18" charset="0"/>
              </a:rPr>
              <a:t>Guam 1963</a:t>
            </a:r>
            <a:endParaRPr lang="en-US" sz="1350" dirty="0">
              <a:latin typeface="Arial" panose="020B0604020202020204" pitchFamily="34" charset="0"/>
            </a:endParaRPr>
          </a:p>
          <a:p>
            <a:pPr algn="ctr" fontAlgn="ctr"/>
            <a:r>
              <a:rPr lang="en-US" sz="750" b="1" dirty="0">
                <a:solidFill>
                  <a:srgbClr val="000000"/>
                </a:solidFill>
                <a:latin typeface="Times New Roman" panose="02020603050405020304" pitchFamily="18" charset="0"/>
              </a:rPr>
              <a:t>NAD 83(1993:GU)</a:t>
            </a:r>
            <a:endParaRPr lang="en-US" sz="1350" dirty="0">
              <a:latin typeface="Arial" panose="020B0604020202020204" pitchFamily="34" charset="0"/>
            </a:endParaRPr>
          </a:p>
          <a:p>
            <a:pPr algn="ctr" fontAlgn="ctr"/>
            <a:r>
              <a:rPr lang="en-US" sz="750" b="1" dirty="0">
                <a:solidFill>
                  <a:srgbClr val="000000"/>
                </a:solidFill>
                <a:latin typeface="Times New Roman" panose="02020603050405020304" pitchFamily="18" charset="0"/>
              </a:rPr>
              <a:t>NAD 83(2002:GU)</a:t>
            </a:r>
            <a:endParaRPr lang="en-US" sz="1350" dirty="0">
              <a:latin typeface="Arial" panose="020B0604020202020204" pitchFamily="34" charset="0"/>
            </a:endParaRPr>
          </a:p>
          <a:p>
            <a:pPr algn="ctr" fontAlgn="ctr"/>
            <a:r>
              <a:rPr lang="en-US" sz="750" b="1" dirty="0">
                <a:solidFill>
                  <a:srgbClr val="000000"/>
                </a:solidFill>
                <a:latin typeface="Times New Roman" panose="02020603050405020304" pitchFamily="18" charset="0"/>
              </a:rPr>
              <a:t>NAD 83(MA11) </a:t>
            </a:r>
            <a:r>
              <a:rPr lang="en-US" sz="750" b="1" dirty="0">
                <a:solidFill>
                  <a:srgbClr val="000000"/>
                </a:solidFill>
                <a:latin typeface="Times New Roman" panose="02020603050405020304" pitchFamily="18" charset="0"/>
                <a:cs typeface="Times New Roman" panose="02020603050405020304" pitchFamily="18" charset="0"/>
              </a:rPr>
              <a:t>epoch 2010.00</a:t>
            </a:r>
            <a:endParaRPr lang="en-US" sz="1350" dirty="0">
              <a:latin typeface="Arial" panose="020B0604020202020204" pitchFamily="34" charset="0"/>
            </a:endParaRPr>
          </a:p>
        </p:txBody>
      </p:sp>
      <p:sp>
        <p:nvSpPr>
          <p:cNvPr id="21" name="Rectangle 20" descr="Map of US territories with blue boxes that list the horizontal datums for each region with red arrows pointing at those regions."/>
          <p:cNvSpPr/>
          <p:nvPr/>
        </p:nvSpPr>
        <p:spPr>
          <a:xfrm>
            <a:off x="3823678" y="4105448"/>
            <a:ext cx="1411658" cy="661816"/>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American Samoa</a:t>
            </a:r>
            <a:endParaRPr lang="en-US" sz="525" dirty="0"/>
          </a:p>
          <a:p>
            <a:pPr algn="ctr" fontAlgn="ctr"/>
            <a:r>
              <a:rPr lang="en-US" sz="750" b="1" dirty="0">
                <a:solidFill>
                  <a:srgbClr val="000000"/>
                </a:solidFill>
                <a:latin typeface="Times New Roman" panose="02020603050405020304" pitchFamily="18" charset="0"/>
              </a:rPr>
              <a:t>American Samoa 1962</a:t>
            </a:r>
            <a:endParaRPr lang="en-US" sz="1350" dirty="0">
              <a:latin typeface="Arial" panose="020B0604020202020204" pitchFamily="34" charset="0"/>
            </a:endParaRPr>
          </a:p>
          <a:p>
            <a:pPr algn="ctr" fontAlgn="ctr"/>
            <a:r>
              <a:rPr lang="en-US" sz="750" b="1" dirty="0">
                <a:solidFill>
                  <a:srgbClr val="000000"/>
                </a:solidFill>
                <a:latin typeface="Times New Roman" panose="02020603050405020304" pitchFamily="18" charset="0"/>
              </a:rPr>
              <a:t>NAD 83(1993:AS)</a:t>
            </a:r>
            <a:endParaRPr lang="en-US" sz="1350" dirty="0">
              <a:latin typeface="Arial" panose="020B0604020202020204" pitchFamily="34" charset="0"/>
            </a:endParaRPr>
          </a:p>
          <a:p>
            <a:pPr algn="ctr" fontAlgn="ctr"/>
            <a:r>
              <a:rPr lang="en-US" sz="750" b="1" dirty="0">
                <a:solidFill>
                  <a:srgbClr val="000000"/>
                </a:solidFill>
                <a:latin typeface="Times New Roman" panose="02020603050405020304" pitchFamily="18" charset="0"/>
              </a:rPr>
              <a:t>NAD 83(2002:AS)</a:t>
            </a:r>
            <a:endParaRPr lang="en-US" sz="1350" dirty="0">
              <a:latin typeface="Arial" panose="020B0604020202020204" pitchFamily="34" charset="0"/>
            </a:endParaRPr>
          </a:p>
          <a:p>
            <a:pPr algn="ctr" fontAlgn="ctr"/>
            <a:r>
              <a:rPr lang="en-US" sz="750" b="1" dirty="0">
                <a:solidFill>
                  <a:srgbClr val="000000"/>
                </a:solidFill>
                <a:latin typeface="Times New Roman" panose="02020603050405020304" pitchFamily="18" charset="0"/>
              </a:rPr>
              <a:t>NAD 83(PA11) </a:t>
            </a:r>
            <a:r>
              <a:rPr lang="en-US" sz="750" b="1" dirty="0">
                <a:solidFill>
                  <a:srgbClr val="000000"/>
                </a:solidFill>
                <a:latin typeface="Times New Roman" panose="02020603050405020304" pitchFamily="18" charset="0"/>
                <a:cs typeface="Times New Roman" panose="02020603050405020304" pitchFamily="18" charset="0"/>
              </a:rPr>
              <a:t>epoch 2010.00</a:t>
            </a:r>
            <a:endParaRPr lang="en-US" sz="1350" dirty="0">
              <a:latin typeface="Arial" panose="020B0604020202020204" pitchFamily="34" charset="0"/>
            </a:endParaRPr>
          </a:p>
        </p:txBody>
      </p:sp>
      <p:sp>
        <p:nvSpPr>
          <p:cNvPr id="22" name="Rectangle 21" descr="Map of US territories with blue boxes that list the horizontal datums for each region with red arrows pointing at those regions."/>
          <p:cNvSpPr/>
          <p:nvPr/>
        </p:nvSpPr>
        <p:spPr>
          <a:xfrm>
            <a:off x="5270641" y="3834049"/>
            <a:ext cx="1375087" cy="1008884"/>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Puerto Rico</a:t>
            </a:r>
            <a:endParaRPr lang="en-US" sz="525" dirty="0"/>
          </a:p>
          <a:p>
            <a:pPr algn="ctr" fontAlgn="ctr"/>
            <a:r>
              <a:rPr lang="en-US" sz="750" b="1" dirty="0">
                <a:solidFill>
                  <a:srgbClr val="000000"/>
                </a:solidFill>
                <a:latin typeface="Times New Roman" panose="02020603050405020304" pitchFamily="18" charset="0"/>
              </a:rPr>
              <a:t>Puerto Rico 1940</a:t>
            </a:r>
            <a:endParaRPr lang="en-US" sz="1350" dirty="0">
              <a:latin typeface="Arial" panose="020B0604020202020204" pitchFamily="34" charset="0"/>
            </a:endParaRPr>
          </a:p>
          <a:p>
            <a:pPr algn="ctr"/>
            <a:r>
              <a:rPr lang="en-US" sz="750" b="1" dirty="0">
                <a:solidFill>
                  <a:srgbClr val="000000"/>
                </a:solidFill>
                <a:latin typeface="Times New Roman" panose="02020603050405020304" pitchFamily="18" charset="0"/>
              </a:rPr>
              <a:t>NAD 83(1986)</a:t>
            </a:r>
            <a:endParaRPr lang="en-US" sz="1350" dirty="0">
              <a:latin typeface="Arial" panose="020B0604020202020204" pitchFamily="34" charset="0"/>
            </a:endParaRPr>
          </a:p>
          <a:p>
            <a:pPr algn="ctr"/>
            <a:r>
              <a:rPr lang="en-US" sz="750" b="1" dirty="0">
                <a:solidFill>
                  <a:srgbClr val="000000"/>
                </a:solidFill>
                <a:latin typeface="Times New Roman" panose="02020603050405020304" pitchFamily="18" charset="0"/>
              </a:rPr>
              <a:t>NAD 83(1993:PR)</a:t>
            </a:r>
            <a:endParaRPr lang="en-US" sz="1350" dirty="0">
              <a:latin typeface="Arial" panose="020B0604020202020204" pitchFamily="34" charset="0"/>
            </a:endParaRPr>
          </a:p>
          <a:p>
            <a:pPr algn="ctr"/>
            <a:r>
              <a:rPr lang="en-US" sz="750" b="1" dirty="0">
                <a:solidFill>
                  <a:srgbClr val="000000"/>
                </a:solidFill>
                <a:latin typeface="Times New Roman" panose="02020603050405020304" pitchFamily="18" charset="0"/>
              </a:rPr>
              <a:t>NAD 83(1997:PR)</a:t>
            </a:r>
            <a:endParaRPr lang="en-US" sz="1350" dirty="0">
              <a:latin typeface="Arial" panose="020B0604020202020204" pitchFamily="34" charset="0"/>
            </a:endParaRPr>
          </a:p>
          <a:p>
            <a:pPr algn="ctr"/>
            <a:r>
              <a:rPr lang="en-US" sz="750" b="1" dirty="0">
                <a:solidFill>
                  <a:srgbClr val="000000"/>
                </a:solidFill>
                <a:latin typeface="Times New Roman" panose="02020603050405020304" pitchFamily="18" charset="0"/>
              </a:rPr>
              <a:t>NAD 83(2002:PR)</a:t>
            </a:r>
            <a:endParaRPr lang="en-US" sz="1350" dirty="0">
              <a:latin typeface="Arial" panose="020B0604020202020204" pitchFamily="34" charset="0"/>
            </a:endParaRPr>
          </a:p>
          <a:p>
            <a:pPr algn="ctr" fontAlgn="ctr"/>
            <a:r>
              <a:rPr lang="en-US" sz="750" b="1" dirty="0">
                <a:solidFill>
                  <a:srgbClr val="000000"/>
                </a:solidFill>
                <a:latin typeface="Times New Roman" panose="02020603050405020304" pitchFamily="18" charset="0"/>
              </a:rPr>
              <a:t>NAD 83(NSRS2007)</a:t>
            </a:r>
            <a:endParaRPr lang="en-US" sz="1350" dirty="0">
              <a:latin typeface="Arial" panose="020B0604020202020204" pitchFamily="34" charset="0"/>
            </a:endParaRPr>
          </a:p>
          <a:p>
            <a:pPr algn="ctr"/>
            <a:r>
              <a:rPr lang="en-US" sz="750" b="1" dirty="0">
                <a:solidFill>
                  <a:srgbClr val="000000"/>
                </a:solidFill>
                <a:latin typeface="Times New Roman" panose="02020603050405020304" pitchFamily="18" charset="0"/>
              </a:rPr>
              <a:t>NAD 83(2011) epoch 2010.00</a:t>
            </a:r>
            <a:endParaRPr lang="en-US" sz="1350" dirty="0">
              <a:latin typeface="Arial" panose="020B0604020202020204" pitchFamily="34" charset="0"/>
            </a:endParaRPr>
          </a:p>
        </p:txBody>
      </p:sp>
      <p:sp>
        <p:nvSpPr>
          <p:cNvPr id="23" name="Rectangle 22" descr="Map of US territories with blue boxes that list the horizontal datums for each region with red arrows pointing at those regions."/>
          <p:cNvSpPr/>
          <p:nvPr/>
        </p:nvSpPr>
        <p:spPr>
          <a:xfrm>
            <a:off x="2742139" y="2784687"/>
            <a:ext cx="1411658" cy="649658"/>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Hawaii</a:t>
            </a:r>
            <a:endParaRPr lang="en-US" sz="525" dirty="0"/>
          </a:p>
          <a:p>
            <a:pPr algn="ctr" fontAlgn="ctr"/>
            <a:r>
              <a:rPr lang="en-US" sz="750" b="1" dirty="0">
                <a:solidFill>
                  <a:srgbClr val="000000"/>
                </a:solidFill>
                <a:latin typeface="Times New Roman" panose="02020603050405020304" pitchFamily="18" charset="0"/>
              </a:rPr>
              <a:t>Old Hawaiian Datum</a:t>
            </a:r>
            <a:endParaRPr lang="en-US" sz="1350" dirty="0">
              <a:latin typeface="Arial" panose="020B0604020202020204" pitchFamily="34" charset="0"/>
            </a:endParaRPr>
          </a:p>
          <a:p>
            <a:pPr algn="ctr"/>
            <a:r>
              <a:rPr lang="en-US" sz="750" b="1" dirty="0">
                <a:solidFill>
                  <a:srgbClr val="000000"/>
                </a:solidFill>
                <a:latin typeface="Times New Roman" panose="02020603050405020304" pitchFamily="18" charset="0"/>
              </a:rPr>
              <a:t>NAD 83(1986)</a:t>
            </a:r>
            <a:endParaRPr lang="en-US" sz="1350" dirty="0">
              <a:latin typeface="Arial" panose="020B0604020202020204" pitchFamily="34" charset="0"/>
            </a:endParaRPr>
          </a:p>
          <a:p>
            <a:pPr algn="ctr"/>
            <a:r>
              <a:rPr lang="en-US" sz="750" b="1" dirty="0">
                <a:solidFill>
                  <a:srgbClr val="000000"/>
                </a:solidFill>
                <a:latin typeface="Times New Roman" panose="02020603050405020304" pitchFamily="18" charset="0"/>
              </a:rPr>
              <a:t>NAD 83(1993:HI)</a:t>
            </a:r>
            <a:endParaRPr lang="en-US" sz="1350" dirty="0">
              <a:latin typeface="Arial" panose="020B0604020202020204" pitchFamily="34" charset="0"/>
            </a:endParaRPr>
          </a:p>
          <a:p>
            <a:pPr algn="ctr"/>
            <a:r>
              <a:rPr lang="en-US" sz="750" b="1" dirty="0">
                <a:solidFill>
                  <a:srgbClr val="000000"/>
                </a:solidFill>
                <a:latin typeface="Times New Roman" panose="02020603050405020304" pitchFamily="18" charset="0"/>
              </a:rPr>
              <a:t>NAD 83(PA11) </a:t>
            </a:r>
            <a:r>
              <a:rPr lang="en-US" sz="750" b="1" dirty="0">
                <a:solidFill>
                  <a:srgbClr val="000000"/>
                </a:solidFill>
                <a:latin typeface="Times New Roman" panose="02020603050405020304" pitchFamily="18" charset="0"/>
                <a:cs typeface="Times New Roman" panose="02020603050405020304" pitchFamily="18" charset="0"/>
              </a:rPr>
              <a:t>epoch 2010.00</a:t>
            </a:r>
            <a:endParaRPr lang="en-US" sz="1350" dirty="0">
              <a:latin typeface="Arial" panose="020B0604020202020204" pitchFamily="34" charset="0"/>
            </a:endParaRPr>
          </a:p>
        </p:txBody>
      </p:sp>
      <p:sp>
        <p:nvSpPr>
          <p:cNvPr id="24" name="Rectangle 23" descr="Map of US territories with blue boxes that list the horizontal datums for each region with red arrows pointing at those regions."/>
          <p:cNvSpPr/>
          <p:nvPr/>
        </p:nvSpPr>
        <p:spPr>
          <a:xfrm>
            <a:off x="6645703" y="3853351"/>
            <a:ext cx="1480797" cy="989379"/>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U.S. Virgin Islands</a:t>
            </a:r>
            <a:endParaRPr lang="en-US" sz="525" dirty="0"/>
          </a:p>
          <a:p>
            <a:pPr algn="ctr" fontAlgn="ctr"/>
            <a:r>
              <a:rPr lang="en-US" sz="750" b="1" dirty="0">
                <a:solidFill>
                  <a:srgbClr val="000000"/>
                </a:solidFill>
                <a:latin typeface="Times New Roman" panose="02020603050405020304" pitchFamily="18" charset="0"/>
              </a:rPr>
              <a:t>Puerto Rico 1940</a:t>
            </a:r>
            <a:endParaRPr lang="en-US" sz="750" dirty="0">
              <a:latin typeface="Arial" panose="020B0604020202020204" pitchFamily="34" charset="0"/>
            </a:endParaRPr>
          </a:p>
          <a:p>
            <a:pPr algn="ctr"/>
            <a:r>
              <a:rPr lang="en-US" sz="750" b="1" dirty="0">
                <a:solidFill>
                  <a:srgbClr val="000000"/>
                </a:solidFill>
                <a:latin typeface="Times New Roman" panose="02020603050405020304" pitchFamily="18" charset="0"/>
              </a:rPr>
              <a:t>NAD 83(1986)</a:t>
            </a:r>
            <a:endParaRPr lang="en-US" sz="750" dirty="0">
              <a:latin typeface="Arial" panose="020B0604020202020204" pitchFamily="34" charset="0"/>
            </a:endParaRPr>
          </a:p>
          <a:p>
            <a:pPr algn="ctr"/>
            <a:r>
              <a:rPr lang="en-US" sz="750" b="1" dirty="0">
                <a:solidFill>
                  <a:srgbClr val="000000"/>
                </a:solidFill>
                <a:latin typeface="Times New Roman" panose="02020603050405020304" pitchFamily="18" charset="0"/>
              </a:rPr>
              <a:t>NAD 83(1993:PR)</a:t>
            </a:r>
            <a:endParaRPr lang="en-US" sz="750" dirty="0">
              <a:latin typeface="Arial" panose="020B0604020202020204" pitchFamily="34" charset="0"/>
            </a:endParaRPr>
          </a:p>
          <a:p>
            <a:pPr algn="ctr"/>
            <a:r>
              <a:rPr lang="en-US" sz="750" b="1" dirty="0">
                <a:solidFill>
                  <a:srgbClr val="000000"/>
                </a:solidFill>
                <a:latin typeface="Times New Roman" panose="02020603050405020304" pitchFamily="18" charset="0"/>
              </a:rPr>
              <a:t>NAD 83(1997:PR)</a:t>
            </a:r>
            <a:endParaRPr lang="en-US" sz="750" dirty="0">
              <a:latin typeface="Arial" panose="020B0604020202020204" pitchFamily="34" charset="0"/>
            </a:endParaRPr>
          </a:p>
          <a:p>
            <a:pPr algn="ctr"/>
            <a:r>
              <a:rPr lang="en-US" sz="750" b="1" dirty="0">
                <a:solidFill>
                  <a:srgbClr val="000000"/>
                </a:solidFill>
                <a:latin typeface="Times New Roman" panose="02020603050405020304" pitchFamily="18" charset="0"/>
              </a:rPr>
              <a:t>NAD 83(2002:PR)</a:t>
            </a:r>
            <a:endParaRPr lang="en-US" sz="750" dirty="0">
              <a:latin typeface="Arial" panose="020B0604020202020204" pitchFamily="34" charset="0"/>
            </a:endParaRPr>
          </a:p>
          <a:p>
            <a:pPr algn="ctr" fontAlgn="ctr"/>
            <a:r>
              <a:rPr lang="en-US" sz="750" b="1" dirty="0">
                <a:solidFill>
                  <a:srgbClr val="000000"/>
                </a:solidFill>
                <a:latin typeface="Times New Roman" panose="02020603050405020304" pitchFamily="18" charset="0"/>
              </a:rPr>
              <a:t>NAD 83(NSRS2007)</a:t>
            </a:r>
            <a:endParaRPr lang="en-US" sz="750" dirty="0">
              <a:latin typeface="Arial" panose="020B0604020202020204" pitchFamily="34" charset="0"/>
            </a:endParaRPr>
          </a:p>
          <a:p>
            <a:pPr algn="ctr"/>
            <a:r>
              <a:rPr lang="en-US" sz="750" b="1" dirty="0">
                <a:solidFill>
                  <a:srgbClr val="000000"/>
                </a:solidFill>
                <a:latin typeface="Times New Roman" panose="02020603050405020304" pitchFamily="18" charset="0"/>
              </a:rPr>
              <a:t>NAD 83(2011) epoch 2010.00</a:t>
            </a:r>
            <a:endParaRPr lang="en-US" sz="750" dirty="0">
              <a:latin typeface="Arial" panose="020B0604020202020204" pitchFamily="34" charset="0"/>
            </a:endParaRPr>
          </a:p>
        </p:txBody>
      </p:sp>
      <p:cxnSp>
        <p:nvCxnSpPr>
          <p:cNvPr id="27" name="Straight Arrow Connector 26" descr="Map of US territories with blue boxes that list the horizontal datums for each region with red arrows pointing at those regions."/>
          <p:cNvCxnSpPr>
            <a:cxnSpLocks/>
            <a:stCxn id="14" idx="1"/>
          </p:cNvCxnSpPr>
          <p:nvPr/>
        </p:nvCxnSpPr>
        <p:spPr>
          <a:xfrm flipH="1">
            <a:off x="4372469" y="1740212"/>
            <a:ext cx="2260966" cy="59548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descr="Map of US territories with blue boxes that list the horizontal datums for each region with red arrows pointing at those regions."/>
          <p:cNvCxnSpPr>
            <a:cxnSpLocks/>
            <a:stCxn id="15" idx="2"/>
          </p:cNvCxnSpPr>
          <p:nvPr/>
        </p:nvCxnSpPr>
        <p:spPr>
          <a:xfrm flipH="1">
            <a:off x="3921076" y="1734332"/>
            <a:ext cx="1529918" cy="59854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descr="Map of US territories with blue boxes that list the horizontal datums for each region with red arrows pointing at those regions."/>
          <p:cNvCxnSpPr/>
          <p:nvPr/>
        </p:nvCxnSpPr>
        <p:spPr>
          <a:xfrm>
            <a:off x="3424974" y="1625723"/>
            <a:ext cx="444360" cy="88512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descr="Map of US territories with blue boxes that list the horizontal datums for each region with red arrows pointing at those regions."/>
          <p:cNvCxnSpPr>
            <a:cxnSpLocks/>
            <a:stCxn id="18" idx="2"/>
          </p:cNvCxnSpPr>
          <p:nvPr/>
        </p:nvCxnSpPr>
        <p:spPr>
          <a:xfrm>
            <a:off x="2367791" y="1807097"/>
            <a:ext cx="1533608" cy="84571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descr="Map of US territories with blue boxes that list the horizontal datums for each region with red arrows pointing at those regions."/>
          <p:cNvCxnSpPr>
            <a:cxnSpLocks/>
            <a:stCxn id="17" idx="3"/>
          </p:cNvCxnSpPr>
          <p:nvPr/>
        </p:nvCxnSpPr>
        <p:spPr>
          <a:xfrm>
            <a:off x="2536917" y="2455856"/>
            <a:ext cx="1384158" cy="22686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7" name="Straight Arrow Connector 46" descr="Map of US territories with blue boxes that list the horizontal datums for each region with red arrows pointing at those regions."/>
          <p:cNvCxnSpPr>
            <a:stCxn id="23" idx="3"/>
          </p:cNvCxnSpPr>
          <p:nvPr/>
        </p:nvCxnSpPr>
        <p:spPr>
          <a:xfrm>
            <a:off x="4153797" y="3109516"/>
            <a:ext cx="101113" cy="45498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descr="Map of US territories with blue boxes that list the horizontal datums for each region with red arrows pointing at those regions."/>
          <p:cNvCxnSpPr>
            <a:stCxn id="19" idx="3"/>
          </p:cNvCxnSpPr>
          <p:nvPr/>
        </p:nvCxnSpPr>
        <p:spPr>
          <a:xfrm>
            <a:off x="2649366" y="3490509"/>
            <a:ext cx="139024" cy="28737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3" name="Straight Arrow Connector 52" descr="Map of US territories with blue boxes that list the horizontal datums for each region with red arrows pointing at those regions."/>
          <p:cNvCxnSpPr>
            <a:stCxn id="20" idx="3"/>
          </p:cNvCxnSpPr>
          <p:nvPr/>
        </p:nvCxnSpPr>
        <p:spPr>
          <a:xfrm flipV="1">
            <a:off x="2674244" y="3898444"/>
            <a:ext cx="51476" cy="55336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6" name="Straight Arrow Connector 55" descr="Map of US territories with blue boxes that list the horizontal datums for each region with red arrows pointing at those regions."/>
          <p:cNvCxnSpPr>
            <a:cxnSpLocks/>
            <a:stCxn id="21" idx="1"/>
          </p:cNvCxnSpPr>
          <p:nvPr/>
        </p:nvCxnSpPr>
        <p:spPr>
          <a:xfrm flipH="1" flipV="1">
            <a:off x="3744938" y="4405942"/>
            <a:ext cx="78740" cy="3041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60" name="Straight Arrow Connector 59" descr="Map of US territories with blue boxes that list the horizontal datums for each region with red arrows pointing at those regions."/>
          <p:cNvCxnSpPr>
            <a:cxnSpLocks/>
            <a:stCxn id="11" idx="1"/>
          </p:cNvCxnSpPr>
          <p:nvPr/>
        </p:nvCxnSpPr>
        <p:spPr>
          <a:xfrm flipH="1">
            <a:off x="5568043" y="2823581"/>
            <a:ext cx="1065392" cy="32338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65" name="Straight Arrow Connector 64" descr="Map of US territories with blue boxes that list the horizontal datums for each region with red arrows pointing at those regions."/>
          <p:cNvCxnSpPr>
            <a:cxnSpLocks/>
            <a:stCxn id="22" idx="0"/>
          </p:cNvCxnSpPr>
          <p:nvPr/>
        </p:nvCxnSpPr>
        <p:spPr>
          <a:xfrm flipV="1">
            <a:off x="5958185" y="3682095"/>
            <a:ext cx="398015" cy="15195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68" name="Straight Arrow Connector 67" descr="Map of US territories with blue boxes that list the horizontal datums for each region with red arrows pointing at those regions."/>
          <p:cNvCxnSpPr>
            <a:cxnSpLocks/>
            <a:stCxn id="24" idx="0"/>
          </p:cNvCxnSpPr>
          <p:nvPr/>
        </p:nvCxnSpPr>
        <p:spPr>
          <a:xfrm flipH="1" flipV="1">
            <a:off x="6497184" y="3730641"/>
            <a:ext cx="888918" cy="12271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 name="Date Placeholder 2">
            <a:extLst>
              <a:ext uri="{FF2B5EF4-FFF2-40B4-BE49-F238E27FC236}">
                <a16:creationId xmlns:a16="http://schemas.microsoft.com/office/drawing/2014/main" id="{2781208E-3366-4722-8ABC-CBE4660AE967}"/>
              </a:ext>
            </a:extLst>
          </p:cNvPr>
          <p:cNvSpPr>
            <a:spLocks noGrp="1"/>
          </p:cNvSpPr>
          <p:nvPr>
            <p:ph type="dt" sz="half" idx="10"/>
          </p:nvPr>
        </p:nvSpPr>
        <p:spPr/>
        <p:txBody>
          <a:bodyPr/>
          <a:lstStyle/>
          <a:p>
            <a:r>
              <a:rPr lang="en-US"/>
              <a:t>01/26/2023</a:t>
            </a:r>
          </a:p>
        </p:txBody>
      </p:sp>
      <p:sp>
        <p:nvSpPr>
          <p:cNvPr id="7" name="Footer Placeholder 6">
            <a:extLst>
              <a:ext uri="{FF2B5EF4-FFF2-40B4-BE49-F238E27FC236}">
                <a16:creationId xmlns:a16="http://schemas.microsoft.com/office/drawing/2014/main" id="{6362F05A-DAAF-4BD8-8514-0F25D6D227B9}"/>
              </a:ext>
            </a:extLst>
          </p:cNvPr>
          <p:cNvSpPr>
            <a:spLocks noGrp="1"/>
          </p:cNvSpPr>
          <p:nvPr>
            <p:ph type="ftr" sz="quarter" idx="11"/>
          </p:nvPr>
        </p:nvSpPr>
        <p:spPr/>
        <p:txBody>
          <a:bodyPr/>
          <a:lstStyle/>
          <a:p>
            <a:r>
              <a:rPr lang="fr-FR"/>
              <a:t>2023 WSLS Institute</a:t>
            </a:r>
            <a:endParaRPr lang="en-US"/>
          </a:p>
        </p:txBody>
      </p:sp>
      <p:sp>
        <p:nvSpPr>
          <p:cNvPr id="8" name="Slide Number Placeholder 7">
            <a:extLst>
              <a:ext uri="{FF2B5EF4-FFF2-40B4-BE49-F238E27FC236}">
                <a16:creationId xmlns:a16="http://schemas.microsoft.com/office/drawing/2014/main" id="{A890311A-05F1-4109-8D8F-DC31475740E7}"/>
              </a:ext>
            </a:extLst>
          </p:cNvPr>
          <p:cNvSpPr>
            <a:spLocks noGrp="1"/>
          </p:cNvSpPr>
          <p:nvPr>
            <p:ph type="sldNum" sz="quarter" idx="12"/>
          </p:nvPr>
        </p:nvSpPr>
        <p:spPr/>
        <p:txBody>
          <a:bodyPr/>
          <a:lstStyle/>
          <a:p>
            <a:fld id="{D3D538F9-49A3-B84F-B36B-A7030CDE5D5B}" type="slidenum">
              <a:rPr lang="en-US" smtClean="0"/>
              <a:t>36</a:t>
            </a:fld>
            <a:endParaRPr lang="en-US"/>
          </a:p>
        </p:txBody>
      </p:sp>
    </p:spTree>
    <p:extLst>
      <p:ext uri="{BB962C8B-B14F-4D97-AF65-F5344CB8AC3E}">
        <p14:creationId xmlns:p14="http://schemas.microsoft.com/office/powerpoint/2010/main" val="29998104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normAutofit/>
          </a:bodyPr>
          <a:lstStyle/>
          <a:p>
            <a:r>
              <a:rPr lang="en-US" altLang="en-US" sz="3200" b="1" dirty="0">
                <a:latin typeface="Arial" panose="020B0604020202020204" pitchFamily="34" charset="0"/>
                <a:cs typeface="Arial" panose="020B0604020202020204" pitchFamily="34" charset="0"/>
              </a:rPr>
              <a:t>Replacing the NAD 83s</a:t>
            </a:r>
          </a:p>
        </p:txBody>
      </p:sp>
      <p:graphicFrame>
        <p:nvGraphicFramePr>
          <p:cNvPr id="9" name="Table 8"/>
          <p:cNvGraphicFramePr>
            <a:graphicFrameLocks noGrp="1"/>
          </p:cNvGraphicFramePr>
          <p:nvPr>
            <p:extLst/>
          </p:nvPr>
        </p:nvGraphicFramePr>
        <p:xfrm>
          <a:off x="1792966" y="1200149"/>
          <a:ext cx="5865134" cy="3478876"/>
        </p:xfrm>
        <a:graphic>
          <a:graphicData uri="http://schemas.openxmlformats.org/drawingml/2006/table">
            <a:tbl>
              <a:tblPr firstRow="1" bandRow="1">
                <a:tableStyleId>{5C22544A-7EE6-4342-B048-85BDC9FD1C3A}</a:tableStyleId>
              </a:tblPr>
              <a:tblGrid>
                <a:gridCol w="2666413">
                  <a:extLst>
                    <a:ext uri="{9D8B030D-6E8A-4147-A177-3AD203B41FA5}">
                      <a16:colId xmlns:a16="http://schemas.microsoft.com/office/drawing/2014/main" val="429740147"/>
                    </a:ext>
                  </a:extLst>
                </a:gridCol>
                <a:gridCol w="3198721">
                  <a:extLst>
                    <a:ext uri="{9D8B030D-6E8A-4147-A177-3AD203B41FA5}">
                      <a16:colId xmlns:a16="http://schemas.microsoft.com/office/drawing/2014/main" val="137066351"/>
                    </a:ext>
                  </a:extLst>
                </a:gridCol>
              </a:tblGrid>
              <a:tr h="676448">
                <a:tc>
                  <a:txBody>
                    <a:bodyPr/>
                    <a:lstStyle/>
                    <a:p>
                      <a:r>
                        <a:rPr lang="en-US" sz="2700" dirty="0">
                          <a:latin typeface="Times New Roman" panose="02020603050405020304" pitchFamily="18" charset="0"/>
                          <a:cs typeface="Times New Roman" panose="02020603050405020304" pitchFamily="18" charset="0"/>
                        </a:rPr>
                        <a:t>The Old</a:t>
                      </a:r>
                    </a:p>
                  </a:txBody>
                  <a:tcPr marL="68580" marR="68580" marT="34290" marB="34290"/>
                </a:tc>
                <a:tc>
                  <a:txBody>
                    <a:bodyPr/>
                    <a:lstStyle/>
                    <a:p>
                      <a:pPr algn="l"/>
                      <a:r>
                        <a:rPr lang="en-US" sz="2700" dirty="0">
                          <a:latin typeface="Times New Roman" panose="02020603050405020304" pitchFamily="18" charset="0"/>
                          <a:cs typeface="Times New Roman" panose="02020603050405020304" pitchFamily="18" charset="0"/>
                        </a:rPr>
                        <a:t>The</a:t>
                      </a:r>
                      <a:r>
                        <a:rPr lang="en-US" sz="2700" baseline="0" dirty="0">
                          <a:latin typeface="Times New Roman" panose="02020603050405020304" pitchFamily="18" charset="0"/>
                          <a:cs typeface="Times New Roman" panose="02020603050405020304" pitchFamily="18" charset="0"/>
                        </a:rPr>
                        <a:t> </a:t>
                      </a:r>
                      <a:r>
                        <a:rPr lang="en-US" sz="2700" dirty="0">
                          <a:latin typeface="Times New Roman" panose="02020603050405020304" pitchFamily="18" charset="0"/>
                          <a:cs typeface="Times New Roman" panose="02020603050405020304" pitchFamily="18" charset="0"/>
                        </a:rPr>
                        <a:t>New</a:t>
                      </a:r>
                    </a:p>
                  </a:txBody>
                  <a:tcPr marL="68580" marR="68580" marT="34290" marB="34290"/>
                </a:tc>
                <a:extLst>
                  <a:ext uri="{0D108BD9-81ED-4DB2-BD59-A6C34878D82A}">
                    <a16:rowId xmlns:a16="http://schemas.microsoft.com/office/drawing/2014/main" val="1417680442"/>
                  </a:ext>
                </a:extLst>
              </a:tr>
              <a:tr h="676448">
                <a:tc>
                  <a:txBody>
                    <a:bodyPr/>
                    <a:lstStyle/>
                    <a:p>
                      <a:r>
                        <a:rPr lang="en-US" sz="1400" dirty="0">
                          <a:latin typeface="Times New Roman" panose="02020603050405020304" pitchFamily="18" charset="0"/>
                          <a:cs typeface="Times New Roman" panose="02020603050405020304" pitchFamily="18" charset="0"/>
                        </a:rPr>
                        <a:t>NAD 83 (2011)</a:t>
                      </a:r>
                    </a:p>
                    <a:p>
                      <a:endParaRPr lang="en-US" sz="1400" dirty="0"/>
                    </a:p>
                  </a:txBody>
                  <a:tcPr marL="68580" marR="68580" marT="34290" marB="34290"/>
                </a:tc>
                <a:tc>
                  <a:txBody>
                    <a:bodyPr/>
                    <a:lstStyle/>
                    <a:p>
                      <a:r>
                        <a:rPr lang="en-US" sz="1400" dirty="0">
                          <a:latin typeface="Times New Roman" panose="02020603050405020304" pitchFamily="18" charset="0"/>
                          <a:cs typeface="Times New Roman" panose="02020603050405020304" pitchFamily="18" charset="0"/>
                        </a:rPr>
                        <a:t>NATRF2022 - The North American Terrestrial Reference Frame of 2022 </a:t>
                      </a:r>
                      <a:endParaRPr lang="en-US" sz="1400" dirty="0"/>
                    </a:p>
                  </a:txBody>
                  <a:tcPr marL="68580" marR="68580" marT="34290" marB="34290"/>
                </a:tc>
                <a:extLst>
                  <a:ext uri="{0D108BD9-81ED-4DB2-BD59-A6C34878D82A}">
                    <a16:rowId xmlns:a16="http://schemas.microsoft.com/office/drawing/2014/main" val="2521885364"/>
                  </a:ext>
                </a:extLst>
              </a:tr>
              <a:tr h="6858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NAD 83 (2011)</a:t>
                      </a:r>
                    </a:p>
                    <a:p>
                      <a:endParaRPr lang="en-US" sz="1400" dirty="0"/>
                    </a:p>
                  </a:txBody>
                  <a:tcPr marL="68580" marR="68580" marT="34290" marB="34290"/>
                </a:tc>
                <a:tc>
                  <a:txBody>
                    <a:bodyPr/>
                    <a:lstStyle/>
                    <a:p>
                      <a:r>
                        <a:rPr lang="en-US" sz="1400" dirty="0">
                          <a:latin typeface="Times New Roman" panose="02020603050405020304" pitchFamily="18" charset="0"/>
                          <a:cs typeface="Times New Roman" panose="02020603050405020304" pitchFamily="18" charset="0"/>
                        </a:rPr>
                        <a:t>CATRF2022 - The Caribbean Terrestrial Reference Frame of 2022</a:t>
                      </a:r>
                    </a:p>
                    <a:p>
                      <a:endParaRPr lang="en-US" sz="1400" dirty="0"/>
                    </a:p>
                  </a:txBody>
                  <a:tcPr marL="68580" marR="68580" marT="34290" marB="34290"/>
                </a:tc>
                <a:extLst>
                  <a:ext uri="{0D108BD9-81ED-4DB2-BD59-A6C34878D82A}">
                    <a16:rowId xmlns:a16="http://schemas.microsoft.com/office/drawing/2014/main" val="3337056577"/>
                  </a:ext>
                </a:extLst>
              </a:tr>
              <a:tr h="685800">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MS PGothic" pitchFamily="34" charset="-128"/>
                          <a:cs typeface="Times New Roman" panose="02020603050405020304" pitchFamily="18" charset="0"/>
                        </a:rPr>
                        <a:t>NAD 83 (PA11)</a:t>
                      </a:r>
                    </a:p>
                    <a:p>
                      <a:endParaRPr lang="en-US" sz="1400" dirty="0"/>
                    </a:p>
                  </a:txBody>
                  <a:tcPr marL="68580" marR="68580" marT="34290" marB="34290"/>
                </a:tc>
                <a:tc>
                  <a:txBody>
                    <a:bodyPr/>
                    <a:lstStyle/>
                    <a:p>
                      <a:r>
                        <a:rPr lang="en-US" sz="1400" dirty="0">
                          <a:latin typeface="Times New Roman" panose="02020603050405020304" pitchFamily="18" charset="0"/>
                          <a:cs typeface="Times New Roman" panose="02020603050405020304" pitchFamily="18" charset="0"/>
                        </a:rPr>
                        <a:t>PATRF2022 - The Pacific Terrestrial Reference Frame of 2022</a:t>
                      </a:r>
                      <a:endParaRPr lang="en-US" sz="1400" dirty="0"/>
                    </a:p>
                    <a:p>
                      <a:endParaRPr lang="en-US" sz="1400" dirty="0"/>
                    </a:p>
                  </a:txBody>
                  <a:tcPr marL="68580" marR="68580" marT="34290" marB="34290"/>
                </a:tc>
                <a:extLst>
                  <a:ext uri="{0D108BD9-81ED-4DB2-BD59-A6C34878D82A}">
                    <a16:rowId xmlns:a16="http://schemas.microsoft.com/office/drawing/2014/main" val="2647065151"/>
                  </a:ext>
                </a:extLst>
              </a:tr>
              <a:tr h="685800">
                <a:tc>
                  <a:txBody>
                    <a:bodyPr/>
                    <a:lstStyle/>
                    <a:p>
                      <a:r>
                        <a:rPr lang="en-US" sz="1400" dirty="0">
                          <a:latin typeface="Times New Roman" panose="02020603050405020304" pitchFamily="18" charset="0"/>
                          <a:cs typeface="Times New Roman" panose="02020603050405020304" pitchFamily="18" charset="0"/>
                        </a:rPr>
                        <a:t>NAD 83 (MA11)</a:t>
                      </a:r>
                    </a:p>
                    <a:p>
                      <a:endParaRPr lang="en-US" sz="1400" dirty="0"/>
                    </a:p>
                  </a:txBody>
                  <a:tcPr marL="68580" marR="68580" marT="34290" marB="34290"/>
                </a:tc>
                <a:tc>
                  <a:txBody>
                    <a:bodyPr/>
                    <a:lstStyle/>
                    <a:p>
                      <a:r>
                        <a:rPr lang="en-US" sz="1400" dirty="0">
                          <a:latin typeface="Times New Roman" panose="02020603050405020304" pitchFamily="18" charset="0"/>
                          <a:cs typeface="Times New Roman" panose="02020603050405020304" pitchFamily="18" charset="0"/>
                        </a:rPr>
                        <a:t>MATRF2022 - The Mariana Terrestrial Reference Frame of 2022 </a:t>
                      </a:r>
                    </a:p>
                    <a:p>
                      <a:endParaRPr lang="en-US" sz="1400" dirty="0"/>
                    </a:p>
                  </a:txBody>
                  <a:tcPr marL="68580" marR="68580" marT="34290" marB="34290"/>
                </a:tc>
                <a:extLst>
                  <a:ext uri="{0D108BD9-81ED-4DB2-BD59-A6C34878D82A}">
                    <a16:rowId xmlns:a16="http://schemas.microsoft.com/office/drawing/2014/main" val="501674350"/>
                  </a:ext>
                </a:extLst>
              </a:tr>
            </a:tbl>
          </a:graphicData>
        </a:graphic>
      </p:graphicFrame>
      <p:sp>
        <p:nvSpPr>
          <p:cNvPr id="5" name="Date Placeholder 4">
            <a:extLst>
              <a:ext uri="{FF2B5EF4-FFF2-40B4-BE49-F238E27FC236}">
                <a16:creationId xmlns:a16="http://schemas.microsoft.com/office/drawing/2014/main" id="{B216088D-D353-493E-A54A-DAD1C2322552}"/>
              </a:ext>
            </a:extLst>
          </p:cNvPr>
          <p:cNvSpPr>
            <a:spLocks noGrp="1"/>
          </p:cNvSpPr>
          <p:nvPr>
            <p:ph type="dt" sz="half" idx="10"/>
          </p:nvPr>
        </p:nvSpPr>
        <p:spPr/>
        <p:txBody>
          <a:bodyPr/>
          <a:lstStyle/>
          <a:p>
            <a:r>
              <a:rPr lang="en-US"/>
              <a:t>01/26/2023</a:t>
            </a:r>
          </a:p>
        </p:txBody>
      </p:sp>
      <p:sp>
        <p:nvSpPr>
          <p:cNvPr id="6" name="Footer Placeholder 5">
            <a:extLst>
              <a:ext uri="{FF2B5EF4-FFF2-40B4-BE49-F238E27FC236}">
                <a16:creationId xmlns:a16="http://schemas.microsoft.com/office/drawing/2014/main" id="{EB265AD8-007F-4C67-A8DA-F005207A5B93}"/>
              </a:ext>
            </a:extLst>
          </p:cNvPr>
          <p:cNvSpPr>
            <a:spLocks noGrp="1"/>
          </p:cNvSpPr>
          <p:nvPr>
            <p:ph type="ftr" sz="quarter" idx="11"/>
          </p:nvPr>
        </p:nvSpPr>
        <p:spPr/>
        <p:txBody>
          <a:bodyPr/>
          <a:lstStyle/>
          <a:p>
            <a:r>
              <a:rPr lang="fr-FR"/>
              <a:t>2023 WSLS Institute</a:t>
            </a:r>
            <a:endParaRPr lang="en-US"/>
          </a:p>
        </p:txBody>
      </p:sp>
      <p:sp>
        <p:nvSpPr>
          <p:cNvPr id="7" name="Slide Number Placeholder 6">
            <a:extLst>
              <a:ext uri="{FF2B5EF4-FFF2-40B4-BE49-F238E27FC236}">
                <a16:creationId xmlns:a16="http://schemas.microsoft.com/office/drawing/2014/main" id="{31E50240-78DA-48A3-A721-964DE4781D95}"/>
              </a:ext>
            </a:extLst>
          </p:cNvPr>
          <p:cNvSpPr>
            <a:spLocks noGrp="1"/>
          </p:cNvSpPr>
          <p:nvPr>
            <p:ph type="sldNum" sz="quarter" idx="12"/>
          </p:nvPr>
        </p:nvSpPr>
        <p:spPr/>
        <p:txBody>
          <a:bodyPr/>
          <a:lstStyle/>
          <a:p>
            <a:fld id="{D3D538F9-49A3-B84F-B36B-A7030CDE5D5B}" type="slidenum">
              <a:rPr lang="en-US" smtClean="0"/>
              <a:t>37</a:t>
            </a:fld>
            <a:endParaRPr lang="en-US"/>
          </a:p>
        </p:txBody>
      </p:sp>
    </p:spTree>
    <p:extLst>
      <p:ext uri="{BB962C8B-B14F-4D97-AF65-F5344CB8AC3E}">
        <p14:creationId xmlns:p14="http://schemas.microsoft.com/office/powerpoint/2010/main" val="27174149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D974E-FB8E-4937-95FE-E33638514834}"/>
              </a:ext>
            </a:extLst>
          </p:cNvPr>
          <p:cNvSpPr>
            <a:spLocks noGrp="1"/>
          </p:cNvSpPr>
          <p:nvPr>
            <p:ph type="title"/>
          </p:nvPr>
        </p:nvSpPr>
        <p:spPr/>
        <p:txBody>
          <a:bodyPr>
            <a:normAutofit fontScale="90000"/>
          </a:bodyPr>
          <a:lstStyle/>
          <a:p>
            <a:r>
              <a:rPr lang="en-US" dirty="0">
                <a:cs typeface="Times New Roman" panose="02020603050405020304" pitchFamily="18" charset="0"/>
              </a:rPr>
              <a:t>Traditional horizontal geodetic datums</a:t>
            </a:r>
            <a:endParaRPr lang="en-US" dirty="0"/>
          </a:p>
        </p:txBody>
      </p:sp>
      <p:sp>
        <p:nvSpPr>
          <p:cNvPr id="4" name="Content Placeholder 3">
            <a:extLst>
              <a:ext uri="{FF2B5EF4-FFF2-40B4-BE49-F238E27FC236}">
                <a16:creationId xmlns:a16="http://schemas.microsoft.com/office/drawing/2014/main" id="{8521053D-4893-48FB-9933-55C17C3BAEBA}"/>
              </a:ext>
            </a:extLst>
          </p:cNvPr>
          <p:cNvSpPr>
            <a:spLocks noGrp="1"/>
          </p:cNvSpPr>
          <p:nvPr>
            <p:ph sz="half" idx="2"/>
          </p:nvPr>
        </p:nvSpPr>
        <p:spPr/>
        <p:txBody>
          <a:bodyPr>
            <a:normAutofit fontScale="70000" lnSpcReduction="20000"/>
          </a:bodyPr>
          <a:lstStyle/>
          <a:p>
            <a:pPr marL="214313" indent="-214313">
              <a:buFont typeface="Arial" panose="020B0604020202020204" pitchFamily="34" charset="0"/>
              <a:buChar char="•"/>
            </a:pPr>
            <a:r>
              <a:rPr lang="en-US" dirty="0">
                <a:cs typeface="Times New Roman" panose="02020603050405020304" pitchFamily="18" charset="0"/>
              </a:rPr>
              <a:t>Positions of points on Earth’s surface are reduced to the surface of a reference ellipsoid</a:t>
            </a:r>
          </a:p>
          <a:p>
            <a:pPr marL="214313" indent="-214313">
              <a:buFont typeface="Arial" panose="020B0604020202020204" pitchFamily="34" charset="0"/>
              <a:buChar char="•"/>
            </a:pPr>
            <a:endParaRPr lang="en-US" dirty="0">
              <a:cs typeface="Times New Roman" panose="02020603050405020304" pitchFamily="18" charset="0"/>
            </a:endParaRPr>
          </a:p>
          <a:p>
            <a:pPr marL="214313" indent="-214313">
              <a:buFont typeface="Arial" panose="020B0604020202020204" pitchFamily="34" charset="0"/>
              <a:buChar char="•"/>
            </a:pPr>
            <a:r>
              <a:rPr lang="en-US" dirty="0">
                <a:cs typeface="Times New Roman" panose="02020603050405020304" pitchFamily="18" charset="0"/>
              </a:rPr>
              <a:t>The reference ellipsoid roughly matches the shape of the Earth</a:t>
            </a:r>
          </a:p>
          <a:p>
            <a:pPr marL="214313" indent="-214313">
              <a:buFont typeface="Arial" panose="020B0604020202020204" pitchFamily="34" charset="0"/>
              <a:buChar char="•"/>
            </a:pPr>
            <a:endParaRPr lang="en-US" dirty="0">
              <a:cs typeface="Times New Roman" panose="02020603050405020304" pitchFamily="18" charset="0"/>
            </a:endParaRPr>
          </a:p>
          <a:p>
            <a:pPr marL="214313" indent="-214313">
              <a:buFont typeface="Arial" panose="020B0604020202020204" pitchFamily="34" charset="0"/>
              <a:buChar char="•"/>
            </a:pPr>
            <a:r>
              <a:rPr lang="en-US" dirty="0">
                <a:cs typeface="Times New Roman" panose="02020603050405020304" pitchFamily="18" charset="0"/>
              </a:rPr>
              <a:t>A reference point is selected as the origin, all other positions are given with respect to that point</a:t>
            </a:r>
          </a:p>
          <a:p>
            <a:endParaRPr lang="en-US" dirty="0"/>
          </a:p>
        </p:txBody>
      </p:sp>
      <p:pic>
        <p:nvPicPr>
          <p:cNvPr id="5" name="Content Placeholder 4" descr="Reference ellipsoid with a tan shape representing the topographic surface at the origin point.">
            <a:extLst>
              <a:ext uri="{FF2B5EF4-FFF2-40B4-BE49-F238E27FC236}">
                <a16:creationId xmlns:a16="http://schemas.microsoft.com/office/drawing/2014/main" id="{9EC641A3-155A-4A4E-A9B2-AACDD94EA960}"/>
              </a:ext>
            </a:extLst>
          </p:cNvPr>
          <p:cNvPicPr>
            <a:picLocks noGrp="1" noChangeAspect="1"/>
          </p:cNvPicPr>
          <p:nvPr>
            <p:ph sz="half" idx="1"/>
          </p:nvPr>
        </p:nvPicPr>
        <p:blipFill>
          <a:blip r:embed="rId2">
            <a:extLst>
              <a:ext uri="{96DAC541-7B7A-43D3-8B79-37D633B846F1}">
                <asvg:svgBlip xmlns:asvg="http://schemas.microsoft.com/office/drawing/2016/SVG/main" r:embed="rId3"/>
              </a:ext>
            </a:extLst>
          </a:blip>
          <a:stretch>
            <a:fillRect/>
          </a:stretch>
        </p:blipFill>
        <p:spPr>
          <a:xfrm>
            <a:off x="601452" y="1200150"/>
            <a:ext cx="3750096" cy="3394075"/>
          </a:xfrm>
          <a:prstGeom prst="rect">
            <a:avLst/>
          </a:prstGeom>
        </p:spPr>
      </p:pic>
      <p:sp>
        <p:nvSpPr>
          <p:cNvPr id="6" name="Date Placeholder 5">
            <a:extLst>
              <a:ext uri="{FF2B5EF4-FFF2-40B4-BE49-F238E27FC236}">
                <a16:creationId xmlns:a16="http://schemas.microsoft.com/office/drawing/2014/main" id="{8C7C1CC3-5C4C-4F54-8212-2C6C4C5DD15F}"/>
              </a:ext>
            </a:extLst>
          </p:cNvPr>
          <p:cNvSpPr>
            <a:spLocks noGrp="1"/>
          </p:cNvSpPr>
          <p:nvPr>
            <p:ph type="dt" sz="half" idx="10"/>
          </p:nvPr>
        </p:nvSpPr>
        <p:spPr/>
        <p:txBody>
          <a:bodyPr/>
          <a:lstStyle/>
          <a:p>
            <a:r>
              <a:rPr lang="en-US"/>
              <a:t>01/26/2023</a:t>
            </a:r>
          </a:p>
        </p:txBody>
      </p:sp>
      <p:sp>
        <p:nvSpPr>
          <p:cNvPr id="7" name="Footer Placeholder 6">
            <a:extLst>
              <a:ext uri="{FF2B5EF4-FFF2-40B4-BE49-F238E27FC236}">
                <a16:creationId xmlns:a16="http://schemas.microsoft.com/office/drawing/2014/main" id="{192788A0-B478-4661-97B6-3F8B7C654262}"/>
              </a:ext>
            </a:extLst>
          </p:cNvPr>
          <p:cNvSpPr>
            <a:spLocks noGrp="1"/>
          </p:cNvSpPr>
          <p:nvPr>
            <p:ph type="ftr" sz="quarter" idx="11"/>
          </p:nvPr>
        </p:nvSpPr>
        <p:spPr/>
        <p:txBody>
          <a:bodyPr/>
          <a:lstStyle/>
          <a:p>
            <a:r>
              <a:rPr lang="fr-FR"/>
              <a:t>2023 WSLS Institute</a:t>
            </a:r>
            <a:endParaRPr lang="en-US"/>
          </a:p>
        </p:txBody>
      </p:sp>
      <p:sp>
        <p:nvSpPr>
          <p:cNvPr id="8" name="Slide Number Placeholder 7">
            <a:extLst>
              <a:ext uri="{FF2B5EF4-FFF2-40B4-BE49-F238E27FC236}">
                <a16:creationId xmlns:a16="http://schemas.microsoft.com/office/drawing/2014/main" id="{D656A43F-B562-490A-AB3A-06A106C208C2}"/>
              </a:ext>
            </a:extLst>
          </p:cNvPr>
          <p:cNvSpPr>
            <a:spLocks noGrp="1"/>
          </p:cNvSpPr>
          <p:nvPr>
            <p:ph type="sldNum" sz="quarter" idx="12"/>
          </p:nvPr>
        </p:nvSpPr>
        <p:spPr/>
        <p:txBody>
          <a:bodyPr/>
          <a:lstStyle/>
          <a:p>
            <a:fld id="{D3D538F9-49A3-B84F-B36B-A7030CDE5D5B}" type="slidenum">
              <a:rPr lang="en-US" smtClean="0"/>
              <a:t>38</a:t>
            </a:fld>
            <a:endParaRPr lang="en-US"/>
          </a:p>
        </p:txBody>
      </p:sp>
    </p:spTree>
    <p:extLst>
      <p:ext uri="{BB962C8B-B14F-4D97-AF65-F5344CB8AC3E}">
        <p14:creationId xmlns:p14="http://schemas.microsoft.com/office/powerpoint/2010/main" val="1213001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06FF4-3979-4F32-8C72-2026F90C8E46}"/>
              </a:ext>
            </a:extLst>
          </p:cNvPr>
          <p:cNvSpPr>
            <a:spLocks noGrp="1"/>
          </p:cNvSpPr>
          <p:nvPr>
            <p:ph type="title"/>
          </p:nvPr>
        </p:nvSpPr>
        <p:spPr>
          <a:xfrm>
            <a:off x="457200" y="205979"/>
            <a:ext cx="8229600" cy="857250"/>
          </a:xfrm>
        </p:spPr>
        <p:txBody>
          <a:bodyPr>
            <a:normAutofit fontScale="90000"/>
          </a:bodyPr>
          <a:lstStyle/>
          <a:p>
            <a:r>
              <a:rPr lang="en-US" dirty="0">
                <a:cs typeface="Times New Roman" panose="02020603050405020304" pitchFamily="18" charset="0"/>
              </a:rPr>
              <a:t>Traditional horizontal geodetic datums</a:t>
            </a:r>
            <a:endParaRPr lang="en-US" dirty="0"/>
          </a:p>
        </p:txBody>
      </p:sp>
      <p:grpSp>
        <p:nvGrpSpPr>
          <p:cNvPr id="10" name="Group 9" descr="Map of CONUS with Meades Ranch labeled in the middle of Kansas. The reference ellipsoid from the previous slide is shown in the upper right corner and an image of the Meades Ranch disk is shown in the lower left.">
            <a:extLst>
              <a:ext uri="{FF2B5EF4-FFF2-40B4-BE49-F238E27FC236}">
                <a16:creationId xmlns:a16="http://schemas.microsoft.com/office/drawing/2014/main" id="{0810F848-9CAC-4749-9D9E-C2359ECA856F}"/>
              </a:ext>
            </a:extLst>
          </p:cNvPr>
          <p:cNvGrpSpPr/>
          <p:nvPr/>
        </p:nvGrpSpPr>
        <p:grpSpPr>
          <a:xfrm>
            <a:off x="678027" y="679938"/>
            <a:ext cx="7787946" cy="3962002"/>
            <a:chOff x="1440744" y="1200622"/>
            <a:chExt cx="6360573" cy="3235847"/>
          </a:xfrm>
        </p:grpSpPr>
        <p:pic>
          <p:nvPicPr>
            <p:cNvPr id="3" name="Graphic 2" descr="Inset of ellipsoid and local datum">
              <a:extLst>
                <a:ext uri="{FF2B5EF4-FFF2-40B4-BE49-F238E27FC236}">
                  <a16:creationId xmlns:a16="http://schemas.microsoft.com/office/drawing/2014/main" id="{E1EE25FE-AB3D-4043-9A24-90678955E52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85518" y="1200622"/>
              <a:ext cx="1315799" cy="1189779"/>
            </a:xfrm>
            <a:prstGeom prst="rect">
              <a:avLst/>
            </a:prstGeom>
          </p:spPr>
        </p:pic>
        <p:pic>
          <p:nvPicPr>
            <p:cNvPr id="4" name="Picture 3" descr="Map of CONUS showing Meades Ranch in Kansas">
              <a:extLst>
                <a:ext uri="{FF2B5EF4-FFF2-40B4-BE49-F238E27FC236}">
                  <a16:creationId xmlns:a16="http://schemas.microsoft.com/office/drawing/2014/main" id="{361502EE-11BF-420F-87D5-451EC5119941}"/>
                </a:ext>
              </a:extLst>
            </p:cNvPr>
            <p:cNvPicPr>
              <a:picLocks noChangeAspect="1"/>
            </p:cNvPicPr>
            <p:nvPr/>
          </p:nvPicPr>
          <p:blipFill>
            <a:blip r:embed="rId4"/>
            <a:stretch>
              <a:fillRect/>
            </a:stretch>
          </p:blipFill>
          <p:spPr>
            <a:xfrm>
              <a:off x="2091801" y="1649205"/>
              <a:ext cx="4393717" cy="2787264"/>
            </a:xfrm>
            <a:prstGeom prst="rect">
              <a:avLst/>
            </a:prstGeom>
          </p:spPr>
        </p:pic>
        <p:pic>
          <p:nvPicPr>
            <p:cNvPr id="5" name="Picture 4">
              <a:extLst>
                <a:ext uri="{FF2B5EF4-FFF2-40B4-BE49-F238E27FC236}">
                  <a16:creationId xmlns:a16="http://schemas.microsoft.com/office/drawing/2014/main" id="{E5B2906B-667F-4850-A421-E68E163D953C}"/>
                </a:ext>
              </a:extLst>
            </p:cNvPr>
            <p:cNvPicPr>
              <a:picLocks noChangeAspect="1"/>
            </p:cNvPicPr>
            <p:nvPr/>
          </p:nvPicPr>
          <p:blipFill>
            <a:blip r:embed="rId5"/>
            <a:stretch>
              <a:fillRect/>
            </a:stretch>
          </p:blipFill>
          <p:spPr>
            <a:xfrm>
              <a:off x="1440744" y="3148991"/>
              <a:ext cx="1302111" cy="1191338"/>
            </a:xfrm>
            <a:prstGeom prst="rect">
              <a:avLst/>
            </a:prstGeom>
          </p:spPr>
        </p:pic>
        <p:cxnSp>
          <p:nvCxnSpPr>
            <p:cNvPr id="6" name="Straight Connector 5">
              <a:extLst>
                <a:ext uri="{FF2B5EF4-FFF2-40B4-BE49-F238E27FC236}">
                  <a16:creationId xmlns:a16="http://schemas.microsoft.com/office/drawing/2014/main" id="{F84C185B-8951-45A4-9017-BF0E2F715D90}"/>
                </a:ext>
              </a:extLst>
            </p:cNvPr>
            <p:cNvCxnSpPr>
              <a:cxnSpLocks/>
            </p:cNvCxnSpPr>
            <p:nvPr/>
          </p:nvCxnSpPr>
          <p:spPr>
            <a:xfrm flipV="1">
              <a:off x="1440744" y="2995168"/>
              <a:ext cx="2759514" cy="153824"/>
            </a:xfrm>
            <a:prstGeom prst="line">
              <a:avLst/>
            </a:prstGeom>
            <a:ln w="12700">
              <a:solidFill>
                <a:schemeClr val="accent1"/>
              </a:solidFill>
              <a:prstDash val="dash"/>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FE0EB5AE-1B0A-4549-9C51-3F694B002298}"/>
                </a:ext>
              </a:extLst>
            </p:cNvPr>
            <p:cNvCxnSpPr>
              <a:cxnSpLocks/>
            </p:cNvCxnSpPr>
            <p:nvPr/>
          </p:nvCxnSpPr>
          <p:spPr>
            <a:xfrm flipV="1">
              <a:off x="2742855" y="2995168"/>
              <a:ext cx="1457403" cy="1345161"/>
            </a:xfrm>
            <a:prstGeom prst="line">
              <a:avLst/>
            </a:prstGeom>
            <a:ln w="12700">
              <a:solidFill>
                <a:schemeClr val="accent1"/>
              </a:solidFill>
              <a:prstDash val="dash"/>
            </a:ln>
          </p:spPr>
          <p:style>
            <a:lnRef idx="2">
              <a:schemeClr val="accent1"/>
            </a:lnRef>
            <a:fillRef idx="0">
              <a:schemeClr val="accent1"/>
            </a:fillRef>
            <a:effectRef idx="1">
              <a:schemeClr val="accent1"/>
            </a:effectRef>
            <a:fontRef idx="minor">
              <a:schemeClr val="tx1"/>
            </a:fontRef>
          </p:style>
        </p:cxnSp>
      </p:grpSp>
      <p:sp>
        <p:nvSpPr>
          <p:cNvPr id="11" name="Date Placeholder 10">
            <a:extLst>
              <a:ext uri="{FF2B5EF4-FFF2-40B4-BE49-F238E27FC236}">
                <a16:creationId xmlns:a16="http://schemas.microsoft.com/office/drawing/2014/main" id="{3B03EFE2-E3A2-495D-B03A-B0C098007470}"/>
              </a:ext>
            </a:extLst>
          </p:cNvPr>
          <p:cNvSpPr>
            <a:spLocks noGrp="1"/>
          </p:cNvSpPr>
          <p:nvPr>
            <p:ph type="dt" sz="half" idx="10"/>
          </p:nvPr>
        </p:nvSpPr>
        <p:spPr/>
        <p:txBody>
          <a:bodyPr/>
          <a:lstStyle/>
          <a:p>
            <a:r>
              <a:rPr lang="en-US"/>
              <a:t>01/26/2023</a:t>
            </a:r>
          </a:p>
        </p:txBody>
      </p:sp>
      <p:sp>
        <p:nvSpPr>
          <p:cNvPr id="12" name="Footer Placeholder 11">
            <a:extLst>
              <a:ext uri="{FF2B5EF4-FFF2-40B4-BE49-F238E27FC236}">
                <a16:creationId xmlns:a16="http://schemas.microsoft.com/office/drawing/2014/main" id="{6AB5EA6E-60AE-4622-8CA1-B63256A5FC0A}"/>
              </a:ext>
            </a:extLst>
          </p:cNvPr>
          <p:cNvSpPr>
            <a:spLocks noGrp="1"/>
          </p:cNvSpPr>
          <p:nvPr>
            <p:ph type="ftr" sz="quarter" idx="11"/>
          </p:nvPr>
        </p:nvSpPr>
        <p:spPr/>
        <p:txBody>
          <a:bodyPr/>
          <a:lstStyle/>
          <a:p>
            <a:r>
              <a:rPr lang="fr-FR"/>
              <a:t>2023 WSLS Institute</a:t>
            </a:r>
            <a:endParaRPr lang="en-US"/>
          </a:p>
        </p:txBody>
      </p:sp>
      <p:sp>
        <p:nvSpPr>
          <p:cNvPr id="13" name="Slide Number Placeholder 12">
            <a:extLst>
              <a:ext uri="{FF2B5EF4-FFF2-40B4-BE49-F238E27FC236}">
                <a16:creationId xmlns:a16="http://schemas.microsoft.com/office/drawing/2014/main" id="{AFE166F1-8F4E-425A-9BB3-E3A91987F91B}"/>
              </a:ext>
            </a:extLst>
          </p:cNvPr>
          <p:cNvSpPr>
            <a:spLocks noGrp="1"/>
          </p:cNvSpPr>
          <p:nvPr>
            <p:ph type="sldNum" sz="quarter" idx="12"/>
          </p:nvPr>
        </p:nvSpPr>
        <p:spPr/>
        <p:txBody>
          <a:bodyPr/>
          <a:lstStyle/>
          <a:p>
            <a:fld id="{D3D538F9-49A3-B84F-B36B-A7030CDE5D5B}" type="slidenum">
              <a:rPr lang="en-US" smtClean="0"/>
              <a:t>39</a:t>
            </a:fld>
            <a:endParaRPr lang="en-US"/>
          </a:p>
        </p:txBody>
      </p:sp>
      <p:sp>
        <p:nvSpPr>
          <p:cNvPr id="8" name="Rectangle 7">
            <a:extLst>
              <a:ext uri="{FF2B5EF4-FFF2-40B4-BE49-F238E27FC236}">
                <a16:creationId xmlns:a16="http://schemas.microsoft.com/office/drawing/2014/main" id="{8766D646-D92A-4A74-8E51-C4769FC1C4C2}"/>
              </a:ext>
            </a:extLst>
          </p:cNvPr>
          <p:cNvSpPr/>
          <p:nvPr/>
        </p:nvSpPr>
        <p:spPr>
          <a:xfrm>
            <a:off x="3614046" y="937421"/>
            <a:ext cx="1915909" cy="584775"/>
          </a:xfrm>
          <a:prstGeom prst="rect">
            <a:avLst/>
          </a:prstGeom>
        </p:spPr>
        <p:txBody>
          <a:bodyPr wrap="none">
            <a:spAutoFit/>
          </a:bodyPr>
          <a:lstStyle/>
          <a:p>
            <a:r>
              <a:rPr lang="en-US" sz="3200" b="1" dirty="0">
                <a:cs typeface="Times New Roman" panose="02020603050405020304" pitchFamily="18" charset="0"/>
              </a:rPr>
              <a:t>(NAD 27)</a:t>
            </a:r>
            <a:endParaRPr lang="en-US" sz="3200" b="1" dirty="0"/>
          </a:p>
        </p:txBody>
      </p:sp>
    </p:spTree>
    <p:extLst>
      <p:ext uri="{BB962C8B-B14F-4D97-AF65-F5344CB8AC3E}">
        <p14:creationId xmlns:p14="http://schemas.microsoft.com/office/powerpoint/2010/main" val="6031185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156DB-BDDD-4FEE-9208-5CBDE3025901}"/>
              </a:ext>
            </a:extLst>
          </p:cNvPr>
          <p:cNvSpPr>
            <a:spLocks noGrp="1"/>
          </p:cNvSpPr>
          <p:nvPr>
            <p:ph type="title"/>
          </p:nvPr>
        </p:nvSpPr>
        <p:spPr/>
        <p:txBody>
          <a:bodyPr>
            <a:normAutofit/>
          </a:bodyPr>
          <a:lstStyle/>
          <a:p>
            <a:r>
              <a:rPr lang="en-US" dirty="0"/>
              <a:t>Overview</a:t>
            </a:r>
          </a:p>
        </p:txBody>
      </p:sp>
      <p:sp>
        <p:nvSpPr>
          <p:cNvPr id="3" name="Content Placeholder 2">
            <a:extLst>
              <a:ext uri="{FF2B5EF4-FFF2-40B4-BE49-F238E27FC236}">
                <a16:creationId xmlns:a16="http://schemas.microsoft.com/office/drawing/2014/main" id="{F6A49CA0-E445-4E63-9085-0879AD966AAC}"/>
              </a:ext>
            </a:extLst>
          </p:cNvPr>
          <p:cNvSpPr>
            <a:spLocks noGrp="1"/>
          </p:cNvSpPr>
          <p:nvPr>
            <p:ph idx="1"/>
          </p:nvPr>
        </p:nvSpPr>
        <p:spPr/>
        <p:txBody>
          <a:bodyPr/>
          <a:lstStyle/>
          <a:p>
            <a:r>
              <a:rPr lang="en-US" dirty="0"/>
              <a:t>Background on coordinate systems</a:t>
            </a:r>
          </a:p>
          <a:p>
            <a:r>
              <a:rPr lang="en-US" dirty="0"/>
              <a:t>International geodetic efforts</a:t>
            </a:r>
          </a:p>
          <a:p>
            <a:r>
              <a:rPr lang="en-US" dirty="0"/>
              <a:t>Datum access</a:t>
            </a:r>
          </a:p>
          <a:p>
            <a:r>
              <a:rPr lang="en-US" dirty="0"/>
              <a:t>Horizontal datums</a:t>
            </a:r>
          </a:p>
          <a:p>
            <a:r>
              <a:rPr lang="en-US" dirty="0"/>
              <a:t>Geometric reference frames</a:t>
            </a:r>
          </a:p>
          <a:p>
            <a:r>
              <a:rPr lang="en-US" dirty="0"/>
              <a:t>Vertical datums</a:t>
            </a:r>
          </a:p>
        </p:txBody>
      </p:sp>
      <p:sp>
        <p:nvSpPr>
          <p:cNvPr id="4" name="Slide Number Placeholder 3">
            <a:extLst>
              <a:ext uri="{FF2B5EF4-FFF2-40B4-BE49-F238E27FC236}">
                <a16:creationId xmlns:a16="http://schemas.microsoft.com/office/drawing/2014/main" id="{EE78C396-93AE-4176-A691-18C2DD2348D3}"/>
              </a:ext>
            </a:extLst>
          </p:cNvPr>
          <p:cNvSpPr>
            <a:spLocks noGrp="1"/>
          </p:cNvSpPr>
          <p:nvPr>
            <p:ph type="sldNum" sz="quarter" idx="12"/>
          </p:nvPr>
        </p:nvSpPr>
        <p:spPr/>
        <p:txBody>
          <a:bodyPr/>
          <a:lstStyle/>
          <a:p>
            <a:fld id="{FCA8DAF9-CFC1-344C-89B7-DCB2EBBDC673}" type="slidenum">
              <a:rPr lang="en-US" smtClean="0"/>
              <a:pPr/>
              <a:t>4</a:t>
            </a:fld>
            <a:endParaRPr lang="en-US" dirty="0"/>
          </a:p>
        </p:txBody>
      </p:sp>
    </p:spTree>
    <p:extLst>
      <p:ext uri="{BB962C8B-B14F-4D97-AF65-F5344CB8AC3E}">
        <p14:creationId xmlns:p14="http://schemas.microsoft.com/office/powerpoint/2010/main" val="41365381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64501-BD56-487D-8A37-2021BEAA4D7D}"/>
              </a:ext>
            </a:extLst>
          </p:cNvPr>
          <p:cNvSpPr>
            <a:spLocks noGrp="1"/>
          </p:cNvSpPr>
          <p:nvPr>
            <p:ph type="title"/>
          </p:nvPr>
        </p:nvSpPr>
        <p:spPr/>
        <p:txBody>
          <a:bodyPr>
            <a:normAutofit fontScale="90000"/>
          </a:bodyPr>
          <a:lstStyle/>
          <a:p>
            <a:r>
              <a:rPr lang="en-US" dirty="0">
                <a:cs typeface="Times New Roman" panose="02020603050405020304" pitchFamily="18" charset="0"/>
              </a:rPr>
              <a:t>Traditional horizontal geodetic datums</a:t>
            </a:r>
            <a:endParaRPr lang="en-US" dirty="0"/>
          </a:p>
        </p:txBody>
      </p:sp>
      <p:sp>
        <p:nvSpPr>
          <p:cNvPr id="3" name="Content Placeholder 2">
            <a:extLst>
              <a:ext uri="{FF2B5EF4-FFF2-40B4-BE49-F238E27FC236}">
                <a16:creationId xmlns:a16="http://schemas.microsoft.com/office/drawing/2014/main" id="{88103427-707A-4E31-B62D-ED950FCAC01E}"/>
              </a:ext>
            </a:extLst>
          </p:cNvPr>
          <p:cNvSpPr>
            <a:spLocks noGrp="1"/>
          </p:cNvSpPr>
          <p:nvPr>
            <p:ph sz="half" idx="1"/>
          </p:nvPr>
        </p:nvSpPr>
        <p:spPr>
          <a:xfrm>
            <a:off x="457200" y="1200151"/>
            <a:ext cx="4584574" cy="3394472"/>
          </a:xfrm>
        </p:spPr>
        <p:txBody>
          <a:bodyPr>
            <a:normAutofit fontScale="70000" lnSpcReduction="20000"/>
          </a:bodyPr>
          <a:lstStyle/>
          <a:p>
            <a:pPr marL="0" indent="0">
              <a:buNone/>
            </a:pPr>
            <a:r>
              <a:rPr lang="en-US" dirty="0">
                <a:cs typeface="Times New Roman" panose="02020603050405020304" pitchFamily="18" charset="0"/>
              </a:rPr>
              <a:t>Drawbacks of using this approach:</a:t>
            </a:r>
          </a:p>
          <a:p>
            <a:pPr marL="214313" indent="-214313">
              <a:buFont typeface="Arial" panose="020B0604020202020204" pitchFamily="34" charset="0"/>
              <a:buChar char="•"/>
            </a:pPr>
            <a:r>
              <a:rPr lang="en-US" dirty="0">
                <a:cs typeface="Times New Roman" panose="02020603050405020304" pitchFamily="18" charset="0"/>
              </a:rPr>
              <a:t>The reference ellipsoid is optimized for the region; it is not suitable for global positioning</a:t>
            </a:r>
          </a:p>
          <a:p>
            <a:pPr marL="214313" indent="-214313">
              <a:buFont typeface="Arial" panose="020B0604020202020204" pitchFamily="34" charset="0"/>
              <a:buChar char="•"/>
            </a:pPr>
            <a:r>
              <a:rPr lang="en-US" dirty="0">
                <a:cs typeface="Times New Roman" panose="02020603050405020304" pitchFamily="18" charset="0"/>
              </a:rPr>
              <a:t>The center of the reference ellipsoid does not coincide with the location of the center of mass of the Earth</a:t>
            </a:r>
          </a:p>
          <a:p>
            <a:pPr marL="214313" indent="-214313">
              <a:buFont typeface="Arial" panose="020B0604020202020204" pitchFamily="34" charset="0"/>
              <a:buChar char="•"/>
            </a:pPr>
            <a:r>
              <a:rPr lang="en-US" dirty="0">
                <a:cs typeface="Times New Roman" panose="02020603050405020304" pitchFamily="18" charset="0"/>
              </a:rPr>
              <a:t>Neighboring countries may use different datums which can cause unnecessary complications when dealing with points of interest in border regions</a:t>
            </a:r>
          </a:p>
          <a:p>
            <a:endParaRPr lang="en-US" dirty="0"/>
          </a:p>
        </p:txBody>
      </p:sp>
      <p:pic>
        <p:nvPicPr>
          <p:cNvPr id="5" name="Graphic 6" descr="Reference ellipsoids offset from the center of mass of the earth.">
            <a:extLst>
              <a:ext uri="{FF2B5EF4-FFF2-40B4-BE49-F238E27FC236}">
                <a16:creationId xmlns:a16="http://schemas.microsoft.com/office/drawing/2014/main" id="{40526F01-635C-4881-B17A-8374617A073D}"/>
              </a:ext>
            </a:extLst>
          </p:cNvPr>
          <p:cNvPicPr>
            <a:picLocks noGrp="1" noChangeAspect="1"/>
          </p:cNvPicPr>
          <p:nvPr>
            <p:ph sz="half" idx="2"/>
          </p:nvPr>
        </p:nvPicPr>
        <p:blipFill>
          <a:blip r:embed="rId3"/>
          <a:stretch>
            <a:fillRect/>
          </a:stretch>
        </p:blipFill>
        <p:spPr>
          <a:xfrm>
            <a:off x="5143367" y="1200150"/>
            <a:ext cx="3237307" cy="2518625"/>
          </a:xfrm>
          <a:prstGeom prst="rect">
            <a:avLst/>
          </a:prstGeom>
        </p:spPr>
      </p:pic>
      <p:sp>
        <p:nvSpPr>
          <p:cNvPr id="6" name="Rectangle 5">
            <a:extLst>
              <a:ext uri="{FF2B5EF4-FFF2-40B4-BE49-F238E27FC236}">
                <a16:creationId xmlns:a16="http://schemas.microsoft.com/office/drawing/2014/main" id="{31F4D8FB-15DC-4E18-8EDF-B44F9BD789A4}"/>
              </a:ext>
            </a:extLst>
          </p:cNvPr>
          <p:cNvSpPr/>
          <p:nvPr/>
        </p:nvSpPr>
        <p:spPr>
          <a:xfrm>
            <a:off x="5041774" y="3625310"/>
            <a:ext cx="2245995" cy="207749"/>
          </a:xfrm>
          <a:prstGeom prst="rect">
            <a:avLst/>
          </a:prstGeom>
        </p:spPr>
        <p:txBody>
          <a:bodyPr wrap="square">
            <a:spAutoFit/>
          </a:bodyPr>
          <a:lstStyle/>
          <a:p>
            <a:r>
              <a:rPr lang="en-US" sz="750" dirty="0">
                <a:latin typeface="Times New Roman" panose="02020603050405020304" pitchFamily="18" charset="0"/>
                <a:cs typeface="Times New Roman" panose="02020603050405020304" pitchFamily="18" charset="0"/>
              </a:rPr>
              <a:t>https://www.e-education.psu.edu/geog862/node/1797 </a:t>
            </a:r>
          </a:p>
        </p:txBody>
      </p:sp>
      <p:sp>
        <p:nvSpPr>
          <p:cNvPr id="8" name="Date Placeholder 7">
            <a:extLst>
              <a:ext uri="{FF2B5EF4-FFF2-40B4-BE49-F238E27FC236}">
                <a16:creationId xmlns:a16="http://schemas.microsoft.com/office/drawing/2014/main" id="{572F839C-2F92-4CF0-A53F-312A2B3E2C01}"/>
              </a:ext>
            </a:extLst>
          </p:cNvPr>
          <p:cNvSpPr>
            <a:spLocks noGrp="1"/>
          </p:cNvSpPr>
          <p:nvPr>
            <p:ph type="dt" sz="half" idx="10"/>
          </p:nvPr>
        </p:nvSpPr>
        <p:spPr/>
        <p:txBody>
          <a:bodyPr/>
          <a:lstStyle/>
          <a:p>
            <a:r>
              <a:rPr lang="en-US"/>
              <a:t>01/26/2023</a:t>
            </a:r>
          </a:p>
        </p:txBody>
      </p:sp>
      <p:sp>
        <p:nvSpPr>
          <p:cNvPr id="9" name="Footer Placeholder 8">
            <a:extLst>
              <a:ext uri="{FF2B5EF4-FFF2-40B4-BE49-F238E27FC236}">
                <a16:creationId xmlns:a16="http://schemas.microsoft.com/office/drawing/2014/main" id="{D326FF00-BA89-45C3-945D-AB5C514C67ED}"/>
              </a:ext>
            </a:extLst>
          </p:cNvPr>
          <p:cNvSpPr>
            <a:spLocks noGrp="1"/>
          </p:cNvSpPr>
          <p:nvPr>
            <p:ph type="ftr" sz="quarter" idx="11"/>
          </p:nvPr>
        </p:nvSpPr>
        <p:spPr/>
        <p:txBody>
          <a:bodyPr/>
          <a:lstStyle/>
          <a:p>
            <a:r>
              <a:rPr lang="fr-FR"/>
              <a:t>2023 WSLS Institute</a:t>
            </a:r>
            <a:endParaRPr lang="en-US"/>
          </a:p>
        </p:txBody>
      </p:sp>
      <p:sp>
        <p:nvSpPr>
          <p:cNvPr id="10" name="Slide Number Placeholder 9">
            <a:extLst>
              <a:ext uri="{FF2B5EF4-FFF2-40B4-BE49-F238E27FC236}">
                <a16:creationId xmlns:a16="http://schemas.microsoft.com/office/drawing/2014/main" id="{D0FB74FE-3177-44DC-85C4-332E3C4B9955}"/>
              </a:ext>
            </a:extLst>
          </p:cNvPr>
          <p:cNvSpPr>
            <a:spLocks noGrp="1"/>
          </p:cNvSpPr>
          <p:nvPr>
            <p:ph type="sldNum" sz="quarter" idx="12"/>
          </p:nvPr>
        </p:nvSpPr>
        <p:spPr/>
        <p:txBody>
          <a:bodyPr/>
          <a:lstStyle/>
          <a:p>
            <a:fld id="{D3D538F9-49A3-B84F-B36B-A7030CDE5D5B}" type="slidenum">
              <a:rPr lang="en-US" smtClean="0"/>
              <a:t>40</a:t>
            </a:fld>
            <a:endParaRPr lang="en-US"/>
          </a:p>
        </p:txBody>
      </p:sp>
    </p:spTree>
    <p:extLst>
      <p:ext uri="{BB962C8B-B14F-4D97-AF65-F5344CB8AC3E}">
        <p14:creationId xmlns:p14="http://schemas.microsoft.com/office/powerpoint/2010/main" val="23645543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Drawbacks of Passive Control</a:t>
            </a:r>
          </a:p>
        </p:txBody>
      </p:sp>
      <p:sp>
        <p:nvSpPr>
          <p:cNvPr id="13" name="TextBox 12">
            <a:extLst>
              <a:ext uri="{FF2B5EF4-FFF2-40B4-BE49-F238E27FC236}">
                <a16:creationId xmlns:a16="http://schemas.microsoft.com/office/drawing/2014/main" id="{9C142175-2609-4C3A-917B-9DBEBDEB403A}"/>
              </a:ext>
            </a:extLst>
          </p:cNvPr>
          <p:cNvSpPr txBox="1"/>
          <p:nvPr/>
        </p:nvSpPr>
        <p:spPr>
          <a:xfrm>
            <a:off x="5657850" y="4180395"/>
            <a:ext cx="1112805" cy="300082"/>
          </a:xfrm>
          <a:prstGeom prst="rect">
            <a:avLst/>
          </a:prstGeom>
          <a:noFill/>
        </p:spPr>
        <p:txBody>
          <a:bodyPr wrap="none" rtlCol="0">
            <a:spAutoFit/>
          </a:bodyPr>
          <a:lstStyle/>
          <a:p>
            <a:r>
              <a:rPr lang="en-US" sz="1350" dirty="0">
                <a:solidFill>
                  <a:schemeClr val="bg1"/>
                </a:solidFill>
                <a:latin typeface="Times New Roman" panose="02020603050405020304" pitchFamily="18" charset="0"/>
              </a:rPr>
              <a:t>PID: EZ0840</a:t>
            </a:r>
          </a:p>
        </p:txBody>
      </p:sp>
      <p:sp>
        <p:nvSpPr>
          <p:cNvPr id="14" name="Content Placeholder 13">
            <a:extLst>
              <a:ext uri="{FF2B5EF4-FFF2-40B4-BE49-F238E27FC236}">
                <a16:creationId xmlns:a16="http://schemas.microsoft.com/office/drawing/2014/main" id="{2DA07380-EF00-4AD3-B489-8BDE21E2EC1B}"/>
              </a:ext>
            </a:extLst>
          </p:cNvPr>
          <p:cNvSpPr>
            <a:spLocks noGrp="1"/>
          </p:cNvSpPr>
          <p:nvPr>
            <p:ph sz="half" idx="1"/>
          </p:nvPr>
        </p:nvSpPr>
        <p:spPr/>
        <p:txBody>
          <a:bodyPr/>
          <a:lstStyle/>
          <a:p>
            <a:pPr marL="0" indent="0">
              <a:buNone/>
            </a:pPr>
            <a:r>
              <a:rPr lang="en-US" sz="2400" dirty="0"/>
              <a:t>Traditional horizontal and vertical datums were built </a:t>
            </a:r>
            <a:r>
              <a:rPr lang="en-US" sz="2400" dirty="0" err="1"/>
              <a:t>onand</a:t>
            </a:r>
            <a:r>
              <a:rPr lang="en-US" sz="2400" dirty="0"/>
              <a:t> accessed through passive control</a:t>
            </a:r>
          </a:p>
          <a:p>
            <a:pPr marL="0" indent="0">
              <a:buNone/>
            </a:pPr>
            <a:endParaRPr lang="en-US" dirty="0"/>
          </a:p>
        </p:txBody>
      </p:sp>
      <p:pic>
        <p:nvPicPr>
          <p:cNvPr id="15" name="Content Placeholder 6" descr="Destroyed geodetic mark MVC-005S">
            <a:extLst>
              <a:ext uri="{FF2B5EF4-FFF2-40B4-BE49-F238E27FC236}">
                <a16:creationId xmlns:a16="http://schemas.microsoft.com/office/drawing/2014/main" id="{C1B20D56-100E-4167-8A5D-376058F33FBF}"/>
              </a:ext>
            </a:extLst>
          </p:cNvPr>
          <p:cNvPicPr>
            <a:picLocks noGrp="1" noChangeAspect="1" noChangeArrowheads="1"/>
          </p:cNvPicPr>
          <p:nvPr>
            <p:ph sz="quarter" idx="2"/>
          </p:nvPr>
        </p:nvPicPr>
        <p:blipFill>
          <a:blip r:embed="rId3" cstate="print"/>
          <a:stretch>
            <a:fillRect/>
          </a:stretch>
        </p:blipFill>
        <p:spPr bwMode="auto">
          <a:xfrm>
            <a:off x="6059014" y="1277358"/>
            <a:ext cx="2858383" cy="2143787"/>
          </a:xfrm>
          <a:prstGeom prst="rect">
            <a:avLst/>
          </a:prstGeom>
          <a:noFill/>
          <a:ln w="9525">
            <a:noFill/>
            <a:miter lim="800000"/>
            <a:headEnd/>
            <a:tailEnd/>
          </a:ln>
        </p:spPr>
      </p:pic>
      <p:pic>
        <p:nvPicPr>
          <p:cNvPr id="16" name="Content Placeholder 15" descr="A hole in the ground that had been the location of a geodetic mark.">
            <a:extLst>
              <a:ext uri="{FF2B5EF4-FFF2-40B4-BE49-F238E27FC236}">
                <a16:creationId xmlns:a16="http://schemas.microsoft.com/office/drawing/2014/main" id="{53821C51-457C-4505-8012-395F02C95975}"/>
              </a:ext>
            </a:extLst>
          </p:cNvPr>
          <p:cNvPicPr>
            <a:picLocks noGrp="1" noChangeAspect="1"/>
          </p:cNvPicPr>
          <p:nvPr>
            <p:ph sz="quarter" idx="3"/>
          </p:nvPr>
        </p:nvPicPr>
        <p:blipFill>
          <a:blip r:embed="rId4" cstate="print">
            <a:extLst>
              <a:ext uri="{28A0092B-C50C-407E-A947-70E740481C1C}">
                <a14:useLocalDpi xmlns:a14="http://schemas.microsoft.com/office/drawing/2010/main" val="0"/>
              </a:ext>
            </a:extLst>
          </a:blip>
          <a:stretch>
            <a:fillRect/>
          </a:stretch>
        </p:blipFill>
        <p:spPr>
          <a:xfrm>
            <a:off x="3092802" y="2743781"/>
            <a:ext cx="2858383" cy="2143787"/>
          </a:xfrm>
          <a:prstGeom prst="rect">
            <a:avLst/>
          </a:prstGeom>
        </p:spPr>
      </p:pic>
      <p:sp>
        <p:nvSpPr>
          <p:cNvPr id="17" name="TextBox 16">
            <a:extLst>
              <a:ext uri="{FF2B5EF4-FFF2-40B4-BE49-F238E27FC236}">
                <a16:creationId xmlns:a16="http://schemas.microsoft.com/office/drawing/2014/main" id="{456634F0-64AA-4C1F-9DD4-72A25E567F67}"/>
              </a:ext>
            </a:extLst>
          </p:cNvPr>
          <p:cNvSpPr txBox="1"/>
          <p:nvPr/>
        </p:nvSpPr>
        <p:spPr>
          <a:xfrm>
            <a:off x="4368115" y="4409268"/>
            <a:ext cx="1422184" cy="369332"/>
          </a:xfrm>
          <a:prstGeom prst="rect">
            <a:avLst/>
          </a:prstGeom>
          <a:noFill/>
        </p:spPr>
        <p:txBody>
          <a:bodyPr wrap="none" rtlCol="0">
            <a:spAutoFit/>
          </a:bodyPr>
          <a:lstStyle/>
          <a:p>
            <a:r>
              <a:rPr lang="en-US" dirty="0">
                <a:solidFill>
                  <a:schemeClr val="bg1"/>
                </a:solidFill>
                <a:latin typeface="Times New Roman" panose="02020603050405020304" pitchFamily="18" charset="0"/>
              </a:rPr>
              <a:t>PID: EZ0840</a:t>
            </a:r>
          </a:p>
        </p:txBody>
      </p:sp>
    </p:spTree>
    <p:extLst>
      <p:ext uri="{BB962C8B-B14F-4D97-AF65-F5344CB8AC3E}">
        <p14:creationId xmlns:p14="http://schemas.microsoft.com/office/powerpoint/2010/main" val="13222633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5DF9C-6C94-48E1-9FE7-87A3098FD22F}"/>
              </a:ext>
            </a:extLst>
          </p:cNvPr>
          <p:cNvSpPr>
            <a:spLocks noGrp="1"/>
          </p:cNvSpPr>
          <p:nvPr>
            <p:ph type="title"/>
          </p:nvPr>
        </p:nvSpPr>
        <p:spPr/>
        <p:txBody>
          <a:bodyPr>
            <a:normAutofit fontScale="90000"/>
          </a:bodyPr>
          <a:lstStyle/>
          <a:p>
            <a:r>
              <a:rPr lang="en-US" dirty="0"/>
              <a:t>Geometric Reference Frames</a:t>
            </a:r>
          </a:p>
        </p:txBody>
      </p:sp>
      <p:sp>
        <p:nvSpPr>
          <p:cNvPr id="3" name="Text Placeholder 2">
            <a:extLst>
              <a:ext uri="{FF2B5EF4-FFF2-40B4-BE49-F238E27FC236}">
                <a16:creationId xmlns:a16="http://schemas.microsoft.com/office/drawing/2014/main" id="{6CA4A923-87FC-4709-80E3-87889132FA89}"/>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A7B0BEF0-5BDD-4E31-B8F0-2D60DC3206A8}"/>
              </a:ext>
            </a:extLst>
          </p:cNvPr>
          <p:cNvSpPr>
            <a:spLocks noGrp="1"/>
          </p:cNvSpPr>
          <p:nvPr>
            <p:ph type="dt" sz="half" idx="10"/>
          </p:nvPr>
        </p:nvSpPr>
        <p:spPr/>
        <p:txBody>
          <a:bodyPr/>
          <a:lstStyle/>
          <a:p>
            <a:r>
              <a:rPr lang="en-US"/>
              <a:t>01/26/2023</a:t>
            </a:r>
          </a:p>
        </p:txBody>
      </p:sp>
      <p:sp>
        <p:nvSpPr>
          <p:cNvPr id="5" name="Footer Placeholder 4">
            <a:extLst>
              <a:ext uri="{FF2B5EF4-FFF2-40B4-BE49-F238E27FC236}">
                <a16:creationId xmlns:a16="http://schemas.microsoft.com/office/drawing/2014/main" id="{BCFF32EC-B77B-47C0-A96C-40885297D73B}"/>
              </a:ext>
            </a:extLst>
          </p:cNvPr>
          <p:cNvSpPr>
            <a:spLocks noGrp="1"/>
          </p:cNvSpPr>
          <p:nvPr>
            <p:ph type="ftr" sz="quarter" idx="11"/>
          </p:nvPr>
        </p:nvSpPr>
        <p:spPr/>
        <p:txBody>
          <a:bodyPr/>
          <a:lstStyle/>
          <a:p>
            <a:r>
              <a:rPr lang="fr-FR"/>
              <a:t>2023 WSLS Institute</a:t>
            </a:r>
            <a:endParaRPr lang="en-US"/>
          </a:p>
        </p:txBody>
      </p:sp>
      <p:sp>
        <p:nvSpPr>
          <p:cNvPr id="6" name="Slide Number Placeholder 5">
            <a:extLst>
              <a:ext uri="{FF2B5EF4-FFF2-40B4-BE49-F238E27FC236}">
                <a16:creationId xmlns:a16="http://schemas.microsoft.com/office/drawing/2014/main" id="{C708C21B-8E47-488C-BB34-D7B5BF8A50CF}"/>
              </a:ext>
            </a:extLst>
          </p:cNvPr>
          <p:cNvSpPr>
            <a:spLocks noGrp="1"/>
          </p:cNvSpPr>
          <p:nvPr>
            <p:ph type="sldNum" sz="quarter" idx="12"/>
          </p:nvPr>
        </p:nvSpPr>
        <p:spPr/>
        <p:txBody>
          <a:bodyPr/>
          <a:lstStyle/>
          <a:p>
            <a:fld id="{D3D538F9-49A3-B84F-B36B-A7030CDE5D5B}" type="slidenum">
              <a:rPr lang="en-US" smtClean="0"/>
              <a:t>42</a:t>
            </a:fld>
            <a:endParaRPr lang="en-US"/>
          </a:p>
        </p:txBody>
      </p:sp>
    </p:spTree>
    <p:extLst>
      <p:ext uri="{BB962C8B-B14F-4D97-AF65-F5344CB8AC3E}">
        <p14:creationId xmlns:p14="http://schemas.microsoft.com/office/powerpoint/2010/main" val="3058468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577B7-9E1C-4ED0-95E0-DBADB065F767}"/>
              </a:ext>
            </a:extLst>
          </p:cNvPr>
          <p:cNvSpPr>
            <a:spLocks noGrp="1"/>
          </p:cNvSpPr>
          <p:nvPr>
            <p:ph type="title"/>
          </p:nvPr>
        </p:nvSpPr>
        <p:spPr/>
        <p:txBody>
          <a:bodyPr/>
          <a:lstStyle/>
          <a:p>
            <a:r>
              <a:rPr lang="en-US" dirty="0"/>
              <a:t>Definitions</a:t>
            </a:r>
          </a:p>
        </p:txBody>
      </p:sp>
      <p:sp>
        <p:nvSpPr>
          <p:cNvPr id="3" name="Text Placeholder 2">
            <a:extLst>
              <a:ext uri="{FF2B5EF4-FFF2-40B4-BE49-F238E27FC236}">
                <a16:creationId xmlns:a16="http://schemas.microsoft.com/office/drawing/2014/main" id="{E93520DB-27E7-4371-8EF3-6ED6E6F10CAD}"/>
              </a:ext>
            </a:extLst>
          </p:cNvPr>
          <p:cNvSpPr>
            <a:spLocks noGrp="1"/>
          </p:cNvSpPr>
          <p:nvPr>
            <p:ph type="body" idx="1"/>
          </p:nvPr>
        </p:nvSpPr>
        <p:spPr/>
        <p:txBody>
          <a:bodyPr/>
          <a:lstStyle/>
          <a:p>
            <a:r>
              <a:rPr lang="en-US" dirty="0"/>
              <a:t>Reference System</a:t>
            </a:r>
          </a:p>
        </p:txBody>
      </p:sp>
      <p:sp>
        <p:nvSpPr>
          <p:cNvPr id="4" name="Content Placeholder 3">
            <a:extLst>
              <a:ext uri="{FF2B5EF4-FFF2-40B4-BE49-F238E27FC236}">
                <a16:creationId xmlns:a16="http://schemas.microsoft.com/office/drawing/2014/main" id="{D2B36182-B17A-4201-B45D-095F10AD3D53}"/>
              </a:ext>
            </a:extLst>
          </p:cNvPr>
          <p:cNvSpPr>
            <a:spLocks noGrp="1"/>
          </p:cNvSpPr>
          <p:nvPr>
            <p:ph sz="half" idx="2"/>
          </p:nvPr>
        </p:nvSpPr>
        <p:spPr/>
        <p:txBody>
          <a:bodyPr>
            <a:normAutofit lnSpcReduction="10000"/>
          </a:bodyPr>
          <a:lstStyle/>
          <a:p>
            <a:pPr marL="0" indent="0">
              <a:buNone/>
            </a:pPr>
            <a:r>
              <a:rPr lang="en-US" dirty="0">
                <a:cs typeface="Times New Roman" panose="02020603050405020304" pitchFamily="18" charset="0"/>
              </a:rPr>
              <a:t>A set of prescriptions and conventions together with the modeling required to define at any time a triad of coordinate axes</a:t>
            </a:r>
            <a:endParaRPr lang="en-US" baseline="30000" dirty="0">
              <a:cs typeface="Times New Roman" panose="02020603050405020304" pitchFamily="18" charset="0"/>
            </a:endParaRPr>
          </a:p>
          <a:p>
            <a:pPr marL="0" indent="0" algn="ctr">
              <a:buNone/>
            </a:pPr>
            <a:r>
              <a:rPr lang="en-US" dirty="0">
                <a:solidFill>
                  <a:srgbClr val="FF0000"/>
                </a:solidFill>
              </a:rPr>
              <a:t>ITRS: I</a:t>
            </a:r>
            <a:r>
              <a:rPr lang="en-US" dirty="0"/>
              <a:t>nternational </a:t>
            </a:r>
            <a:r>
              <a:rPr lang="en-US" dirty="0">
                <a:solidFill>
                  <a:srgbClr val="FF0000"/>
                </a:solidFill>
              </a:rPr>
              <a:t>T</a:t>
            </a:r>
            <a:r>
              <a:rPr lang="en-US" dirty="0"/>
              <a:t>errestrial </a:t>
            </a:r>
            <a:r>
              <a:rPr lang="en-US" dirty="0">
                <a:solidFill>
                  <a:srgbClr val="FF0000"/>
                </a:solidFill>
              </a:rPr>
              <a:t>R</a:t>
            </a:r>
            <a:r>
              <a:rPr lang="en-US" dirty="0"/>
              <a:t>eference </a:t>
            </a:r>
            <a:r>
              <a:rPr lang="en-US" dirty="0">
                <a:solidFill>
                  <a:srgbClr val="FF0000"/>
                </a:solidFill>
              </a:rPr>
              <a:t>S</a:t>
            </a:r>
            <a:r>
              <a:rPr lang="en-US" dirty="0"/>
              <a:t>ystem</a:t>
            </a:r>
          </a:p>
          <a:p>
            <a:endParaRPr lang="en-US" dirty="0">
              <a:latin typeface="Times New Roman" panose="02020603050405020304" pitchFamily="18" charset="0"/>
              <a:cs typeface="Times New Roman" panose="02020603050405020304" pitchFamily="18" charset="0"/>
            </a:endParaRPr>
          </a:p>
          <a:p>
            <a:endParaRPr lang="en-US" dirty="0"/>
          </a:p>
        </p:txBody>
      </p:sp>
      <p:sp>
        <p:nvSpPr>
          <p:cNvPr id="5" name="Text Placeholder 4">
            <a:extLst>
              <a:ext uri="{FF2B5EF4-FFF2-40B4-BE49-F238E27FC236}">
                <a16:creationId xmlns:a16="http://schemas.microsoft.com/office/drawing/2014/main" id="{6A6C9C9D-1D9C-45FB-AA48-D66F61FEB3BC}"/>
              </a:ext>
            </a:extLst>
          </p:cNvPr>
          <p:cNvSpPr>
            <a:spLocks noGrp="1"/>
          </p:cNvSpPr>
          <p:nvPr>
            <p:ph type="body" sz="quarter" idx="3"/>
          </p:nvPr>
        </p:nvSpPr>
        <p:spPr/>
        <p:txBody>
          <a:bodyPr/>
          <a:lstStyle/>
          <a:p>
            <a:r>
              <a:rPr lang="en-US" dirty="0"/>
              <a:t>Reference Frame</a:t>
            </a:r>
          </a:p>
        </p:txBody>
      </p:sp>
      <p:sp>
        <p:nvSpPr>
          <p:cNvPr id="6" name="Content Placeholder 5">
            <a:extLst>
              <a:ext uri="{FF2B5EF4-FFF2-40B4-BE49-F238E27FC236}">
                <a16:creationId xmlns:a16="http://schemas.microsoft.com/office/drawing/2014/main" id="{83D6C443-E4EA-47DC-8F43-589BEB504FEA}"/>
              </a:ext>
            </a:extLst>
          </p:cNvPr>
          <p:cNvSpPr>
            <a:spLocks noGrp="1"/>
          </p:cNvSpPr>
          <p:nvPr>
            <p:ph sz="quarter" idx="4"/>
          </p:nvPr>
        </p:nvSpPr>
        <p:spPr/>
        <p:txBody>
          <a:bodyPr>
            <a:normAutofit lnSpcReduction="10000"/>
          </a:bodyPr>
          <a:lstStyle/>
          <a:p>
            <a:pPr marL="0" indent="0">
              <a:buNone/>
            </a:pPr>
            <a:r>
              <a:rPr lang="en-US" dirty="0">
                <a:cs typeface="Times New Roman" panose="02020603050405020304" pitchFamily="18" charset="0"/>
              </a:rPr>
              <a:t>Realizes the system by means of coordinates of definite points that are accessible directly by occupation or observation</a:t>
            </a:r>
          </a:p>
          <a:p>
            <a:pPr marL="0" indent="0" algn="ctr">
              <a:buNone/>
            </a:pPr>
            <a:r>
              <a:rPr lang="en-US" dirty="0">
                <a:solidFill>
                  <a:srgbClr val="FF0000"/>
                </a:solidFill>
              </a:rPr>
              <a:t>ITRF: I</a:t>
            </a:r>
            <a:r>
              <a:rPr lang="en-US" dirty="0"/>
              <a:t>nternational </a:t>
            </a:r>
            <a:r>
              <a:rPr lang="en-US" dirty="0">
                <a:solidFill>
                  <a:srgbClr val="FF0000"/>
                </a:solidFill>
              </a:rPr>
              <a:t>T</a:t>
            </a:r>
            <a:r>
              <a:rPr lang="en-US" dirty="0"/>
              <a:t>errestrial </a:t>
            </a:r>
            <a:r>
              <a:rPr lang="en-US" dirty="0">
                <a:solidFill>
                  <a:srgbClr val="FF0000"/>
                </a:solidFill>
              </a:rPr>
              <a:t>R</a:t>
            </a:r>
            <a:r>
              <a:rPr lang="en-US" dirty="0"/>
              <a:t>eference </a:t>
            </a:r>
            <a:r>
              <a:rPr lang="en-US" dirty="0">
                <a:solidFill>
                  <a:srgbClr val="FF0000"/>
                </a:solidFill>
              </a:rPr>
              <a:t>F</a:t>
            </a:r>
            <a:r>
              <a:rPr lang="en-US" dirty="0"/>
              <a:t>rame</a:t>
            </a:r>
          </a:p>
          <a:p>
            <a:pPr marL="0" indent="0">
              <a:buNone/>
            </a:pPr>
            <a:endParaRPr lang="en-US" dirty="0"/>
          </a:p>
        </p:txBody>
      </p:sp>
      <p:sp>
        <p:nvSpPr>
          <p:cNvPr id="7" name="Rectangle 6">
            <a:extLst>
              <a:ext uri="{FF2B5EF4-FFF2-40B4-BE49-F238E27FC236}">
                <a16:creationId xmlns:a16="http://schemas.microsoft.com/office/drawing/2014/main" id="{7ECE7D5A-2F0A-4B6B-9942-884964B96FCF}"/>
              </a:ext>
            </a:extLst>
          </p:cNvPr>
          <p:cNvSpPr/>
          <p:nvPr/>
        </p:nvSpPr>
        <p:spPr>
          <a:xfrm>
            <a:off x="530226" y="4523938"/>
            <a:ext cx="8229599" cy="369332"/>
          </a:xfrm>
          <a:prstGeom prst="rect">
            <a:avLst/>
          </a:prstGeom>
        </p:spPr>
        <p:txBody>
          <a:bodyPr wrap="square">
            <a:spAutoFit/>
          </a:bodyPr>
          <a:lstStyle/>
          <a:p>
            <a:r>
              <a:rPr lang="en-US" dirty="0">
                <a:cs typeface="Arial" panose="020B0604020202020204" pitchFamily="34" charset="0"/>
              </a:rPr>
              <a:t>From Springer Handbook of Global Navigation Satellite Systems, Ch. 2, p. 34</a:t>
            </a:r>
          </a:p>
        </p:txBody>
      </p:sp>
      <p:sp>
        <p:nvSpPr>
          <p:cNvPr id="8" name="Date Placeholder 7">
            <a:extLst>
              <a:ext uri="{FF2B5EF4-FFF2-40B4-BE49-F238E27FC236}">
                <a16:creationId xmlns:a16="http://schemas.microsoft.com/office/drawing/2014/main" id="{62808F78-347F-4E92-A138-922D3468E67A}"/>
              </a:ext>
            </a:extLst>
          </p:cNvPr>
          <p:cNvSpPr>
            <a:spLocks noGrp="1"/>
          </p:cNvSpPr>
          <p:nvPr>
            <p:ph type="dt" sz="half" idx="10"/>
          </p:nvPr>
        </p:nvSpPr>
        <p:spPr/>
        <p:txBody>
          <a:bodyPr/>
          <a:lstStyle/>
          <a:p>
            <a:r>
              <a:rPr lang="en-US"/>
              <a:t>01/26/2023</a:t>
            </a:r>
          </a:p>
        </p:txBody>
      </p:sp>
      <p:sp>
        <p:nvSpPr>
          <p:cNvPr id="9" name="Footer Placeholder 8">
            <a:extLst>
              <a:ext uri="{FF2B5EF4-FFF2-40B4-BE49-F238E27FC236}">
                <a16:creationId xmlns:a16="http://schemas.microsoft.com/office/drawing/2014/main" id="{18BC9E10-AA9B-484A-8789-29279983E466}"/>
              </a:ext>
            </a:extLst>
          </p:cNvPr>
          <p:cNvSpPr>
            <a:spLocks noGrp="1"/>
          </p:cNvSpPr>
          <p:nvPr>
            <p:ph type="ftr" sz="quarter" idx="11"/>
          </p:nvPr>
        </p:nvSpPr>
        <p:spPr/>
        <p:txBody>
          <a:bodyPr/>
          <a:lstStyle/>
          <a:p>
            <a:r>
              <a:rPr lang="fr-FR"/>
              <a:t>2023 WSLS Institute</a:t>
            </a:r>
            <a:endParaRPr lang="en-US"/>
          </a:p>
        </p:txBody>
      </p:sp>
      <p:sp>
        <p:nvSpPr>
          <p:cNvPr id="10" name="Slide Number Placeholder 9">
            <a:extLst>
              <a:ext uri="{FF2B5EF4-FFF2-40B4-BE49-F238E27FC236}">
                <a16:creationId xmlns:a16="http://schemas.microsoft.com/office/drawing/2014/main" id="{2623BF0B-6AB9-4B15-A2BE-EB3E350DCDE3}"/>
              </a:ext>
            </a:extLst>
          </p:cNvPr>
          <p:cNvSpPr>
            <a:spLocks noGrp="1"/>
          </p:cNvSpPr>
          <p:nvPr>
            <p:ph type="sldNum" sz="quarter" idx="12"/>
          </p:nvPr>
        </p:nvSpPr>
        <p:spPr/>
        <p:txBody>
          <a:bodyPr/>
          <a:lstStyle/>
          <a:p>
            <a:fld id="{D3D538F9-49A3-B84F-B36B-A7030CDE5D5B}" type="slidenum">
              <a:rPr lang="en-US" smtClean="0"/>
              <a:t>43</a:t>
            </a:fld>
            <a:endParaRPr lang="en-US"/>
          </a:p>
        </p:txBody>
      </p:sp>
    </p:spTree>
    <p:extLst>
      <p:ext uri="{BB962C8B-B14F-4D97-AF65-F5344CB8AC3E}">
        <p14:creationId xmlns:p14="http://schemas.microsoft.com/office/powerpoint/2010/main" val="38444799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24E47-366B-4AA9-9575-B29E7F93FB1C}"/>
              </a:ext>
            </a:extLst>
          </p:cNvPr>
          <p:cNvSpPr>
            <a:spLocks noGrp="1"/>
          </p:cNvSpPr>
          <p:nvPr>
            <p:ph type="title"/>
          </p:nvPr>
        </p:nvSpPr>
        <p:spPr/>
        <p:txBody>
          <a:bodyPr>
            <a:normAutofit fontScale="90000"/>
          </a:bodyPr>
          <a:lstStyle/>
          <a:p>
            <a:r>
              <a:rPr lang="en-US" sz="3100" dirty="0">
                <a:cs typeface="Times New Roman" panose="02020603050405020304" pitchFamily="18" charset="0"/>
              </a:rPr>
              <a:t>International Terrestrial Reference System (ITRS)</a:t>
            </a:r>
            <a:endParaRPr lang="en-US" dirty="0"/>
          </a:p>
        </p:txBody>
      </p:sp>
      <p:pic>
        <p:nvPicPr>
          <p:cNvPr id="5" name="Graphic 6" descr="The earth with a quarter of it cut away to show X, Y, and Z axes.">
            <a:extLst>
              <a:ext uri="{FF2B5EF4-FFF2-40B4-BE49-F238E27FC236}">
                <a16:creationId xmlns:a16="http://schemas.microsoft.com/office/drawing/2014/main" id="{B6BDB767-F5F7-4723-AD98-C9683AB3CA62}"/>
              </a:ext>
            </a:extLst>
          </p:cNvPr>
          <p:cNvPicPr>
            <a:picLocks noGrp="1" noChangeAspect="1"/>
          </p:cNvPicPr>
          <p:nvPr>
            <p:ph sz="half" idx="1"/>
          </p:nvPr>
        </p:nvPicPr>
        <p:blipFill>
          <a:blip r:embed="rId2"/>
          <a:stretch>
            <a:fillRect/>
          </a:stretch>
        </p:blipFill>
        <p:spPr>
          <a:xfrm>
            <a:off x="654770" y="1200150"/>
            <a:ext cx="3643460" cy="3394075"/>
          </a:xfrm>
          <a:prstGeom prst="rect">
            <a:avLst/>
          </a:prstGeom>
        </p:spPr>
      </p:pic>
      <p:sp>
        <p:nvSpPr>
          <p:cNvPr id="4" name="Content Placeholder 3">
            <a:extLst>
              <a:ext uri="{FF2B5EF4-FFF2-40B4-BE49-F238E27FC236}">
                <a16:creationId xmlns:a16="http://schemas.microsoft.com/office/drawing/2014/main" id="{C54AA3F7-79DC-472C-83EA-75965CA54AAE}"/>
              </a:ext>
            </a:extLst>
          </p:cNvPr>
          <p:cNvSpPr>
            <a:spLocks noGrp="1"/>
          </p:cNvSpPr>
          <p:nvPr>
            <p:ph sz="half" idx="2"/>
          </p:nvPr>
        </p:nvSpPr>
        <p:spPr/>
        <p:txBody>
          <a:bodyPr>
            <a:normAutofit fontScale="85000" lnSpcReduction="20000"/>
          </a:bodyPr>
          <a:lstStyle/>
          <a:p>
            <a:r>
              <a:rPr lang="en-US" dirty="0">
                <a:cs typeface="Times New Roman" panose="02020603050405020304" pitchFamily="18" charset="0"/>
              </a:rPr>
              <a:t>Defined and maintained by the International Earth Rotation and Reference System Service (IERS)</a:t>
            </a:r>
          </a:p>
          <a:p>
            <a:r>
              <a:rPr lang="en-US" dirty="0">
                <a:cs typeface="Times New Roman" panose="02020603050405020304" pitchFamily="18" charset="0"/>
              </a:rPr>
              <a:t>Defines conventions for:</a:t>
            </a:r>
          </a:p>
          <a:p>
            <a:pPr lvl="1"/>
            <a:r>
              <a:rPr lang="en-US" dirty="0">
                <a:cs typeface="Times New Roman" panose="02020603050405020304" pitchFamily="18" charset="0"/>
              </a:rPr>
              <a:t>Origin (Where is the zero point?)</a:t>
            </a:r>
          </a:p>
          <a:p>
            <a:pPr lvl="1"/>
            <a:r>
              <a:rPr lang="en-US" dirty="0">
                <a:cs typeface="Times New Roman" panose="02020603050405020304" pitchFamily="18" charset="0"/>
              </a:rPr>
              <a:t>Scale (What is the measure of length?)</a:t>
            </a:r>
          </a:p>
          <a:p>
            <a:pPr lvl="1"/>
            <a:r>
              <a:rPr lang="en-US" dirty="0">
                <a:cs typeface="Times New Roman" panose="02020603050405020304" pitchFamily="18" charset="0"/>
              </a:rPr>
              <a:t>Orientation (How are the axes oriented in space?)</a:t>
            </a:r>
          </a:p>
          <a:p>
            <a:endParaRPr lang="en-US" dirty="0"/>
          </a:p>
        </p:txBody>
      </p:sp>
      <p:sp>
        <p:nvSpPr>
          <p:cNvPr id="6" name="Date Placeholder 5">
            <a:extLst>
              <a:ext uri="{FF2B5EF4-FFF2-40B4-BE49-F238E27FC236}">
                <a16:creationId xmlns:a16="http://schemas.microsoft.com/office/drawing/2014/main" id="{8A399547-58DD-43F9-A242-AF1B107D49F0}"/>
              </a:ext>
            </a:extLst>
          </p:cNvPr>
          <p:cNvSpPr>
            <a:spLocks noGrp="1"/>
          </p:cNvSpPr>
          <p:nvPr>
            <p:ph type="dt" sz="half" idx="10"/>
          </p:nvPr>
        </p:nvSpPr>
        <p:spPr/>
        <p:txBody>
          <a:bodyPr/>
          <a:lstStyle/>
          <a:p>
            <a:r>
              <a:rPr lang="en-US"/>
              <a:t>01/26/2023</a:t>
            </a:r>
          </a:p>
        </p:txBody>
      </p:sp>
      <p:sp>
        <p:nvSpPr>
          <p:cNvPr id="7" name="Footer Placeholder 6">
            <a:extLst>
              <a:ext uri="{FF2B5EF4-FFF2-40B4-BE49-F238E27FC236}">
                <a16:creationId xmlns:a16="http://schemas.microsoft.com/office/drawing/2014/main" id="{2CC5FF27-FA18-4021-A1F8-79EC4E0E7C81}"/>
              </a:ext>
            </a:extLst>
          </p:cNvPr>
          <p:cNvSpPr>
            <a:spLocks noGrp="1"/>
          </p:cNvSpPr>
          <p:nvPr>
            <p:ph type="ftr" sz="quarter" idx="11"/>
          </p:nvPr>
        </p:nvSpPr>
        <p:spPr/>
        <p:txBody>
          <a:bodyPr/>
          <a:lstStyle/>
          <a:p>
            <a:r>
              <a:rPr lang="fr-FR"/>
              <a:t>2023 WSLS Institute</a:t>
            </a:r>
            <a:endParaRPr lang="en-US"/>
          </a:p>
        </p:txBody>
      </p:sp>
      <p:sp>
        <p:nvSpPr>
          <p:cNvPr id="8" name="Slide Number Placeholder 7">
            <a:extLst>
              <a:ext uri="{FF2B5EF4-FFF2-40B4-BE49-F238E27FC236}">
                <a16:creationId xmlns:a16="http://schemas.microsoft.com/office/drawing/2014/main" id="{1A05954C-E010-4641-A8F6-D0F3584581CE}"/>
              </a:ext>
            </a:extLst>
          </p:cNvPr>
          <p:cNvSpPr>
            <a:spLocks noGrp="1"/>
          </p:cNvSpPr>
          <p:nvPr>
            <p:ph type="sldNum" sz="quarter" idx="12"/>
          </p:nvPr>
        </p:nvSpPr>
        <p:spPr/>
        <p:txBody>
          <a:bodyPr/>
          <a:lstStyle/>
          <a:p>
            <a:fld id="{D3D538F9-49A3-B84F-B36B-A7030CDE5D5B}" type="slidenum">
              <a:rPr lang="en-US" smtClean="0"/>
              <a:t>44</a:t>
            </a:fld>
            <a:endParaRPr lang="en-US"/>
          </a:p>
        </p:txBody>
      </p:sp>
    </p:spTree>
    <p:extLst>
      <p:ext uri="{BB962C8B-B14F-4D97-AF65-F5344CB8AC3E}">
        <p14:creationId xmlns:p14="http://schemas.microsoft.com/office/powerpoint/2010/main" val="5624425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b="1" dirty="0"/>
              <a:t>Ideal Geometric Frames</a:t>
            </a:r>
          </a:p>
        </p:txBody>
      </p:sp>
      <p:sp>
        <p:nvSpPr>
          <p:cNvPr id="3" name="Content Placeholder 2"/>
          <p:cNvSpPr>
            <a:spLocks noGrp="1"/>
          </p:cNvSpPr>
          <p:nvPr>
            <p:ph idx="1"/>
          </p:nvPr>
        </p:nvSpPr>
        <p:spPr/>
        <p:txBody>
          <a:bodyPr>
            <a:normAutofit lnSpcReduction="10000"/>
          </a:bodyPr>
          <a:lstStyle/>
          <a:p>
            <a:r>
              <a:rPr lang="en-US" sz="2200" dirty="0"/>
              <a:t>ITRF</a:t>
            </a:r>
          </a:p>
          <a:p>
            <a:pPr lvl="1"/>
            <a:r>
              <a:rPr lang="en-US" sz="2050" dirty="0"/>
              <a:t>Combination of four frames (SLR, VLBI, GNSS, DORIS)</a:t>
            </a:r>
          </a:p>
          <a:p>
            <a:r>
              <a:rPr lang="en-US" sz="2200" dirty="0"/>
              <a:t>IGS</a:t>
            </a:r>
          </a:p>
          <a:p>
            <a:pPr lvl="1"/>
            <a:r>
              <a:rPr lang="en-US" sz="2050" dirty="0"/>
              <a:t>Post-ITRF frame</a:t>
            </a:r>
          </a:p>
          <a:p>
            <a:pPr lvl="1"/>
            <a:r>
              <a:rPr lang="en-US" sz="2050" dirty="0"/>
              <a:t>Most accurate GNSS orbits are in this frame</a:t>
            </a:r>
          </a:p>
          <a:p>
            <a:r>
              <a:rPr lang="en-US" sz="2200" dirty="0"/>
              <a:t>Currently the NSRS is mathematically defined:</a:t>
            </a:r>
          </a:p>
          <a:p>
            <a:pPr lvl="1"/>
            <a:r>
              <a:rPr lang="en-US" sz="2050" dirty="0"/>
              <a:t>Three NAD 83 frames:  North America, Pacific, Mariana plates</a:t>
            </a:r>
          </a:p>
          <a:p>
            <a:pPr lvl="1"/>
            <a:r>
              <a:rPr lang="en-US" sz="2050" dirty="0"/>
              <a:t>All 3 defined with respect to ITRF94 (same as ITRF96)</a:t>
            </a:r>
          </a:p>
          <a:p>
            <a:pPr lvl="1"/>
            <a:r>
              <a:rPr lang="en-US" sz="2050" dirty="0"/>
              <a:t>All other ITRFs defined with transformations between ITRFs</a:t>
            </a:r>
          </a:p>
        </p:txBody>
      </p:sp>
      <p:sp>
        <p:nvSpPr>
          <p:cNvPr id="7" name="Date Placeholder 6">
            <a:extLst>
              <a:ext uri="{FF2B5EF4-FFF2-40B4-BE49-F238E27FC236}">
                <a16:creationId xmlns:a16="http://schemas.microsoft.com/office/drawing/2014/main" id="{15B36272-4689-4384-98ED-F3DEB55A5D90}"/>
              </a:ext>
            </a:extLst>
          </p:cNvPr>
          <p:cNvSpPr>
            <a:spLocks noGrp="1"/>
          </p:cNvSpPr>
          <p:nvPr>
            <p:ph type="dt" sz="half" idx="10"/>
          </p:nvPr>
        </p:nvSpPr>
        <p:spPr/>
        <p:txBody>
          <a:bodyPr/>
          <a:lstStyle/>
          <a:p>
            <a:r>
              <a:rPr lang="en-US"/>
              <a:t>01/26/2023</a:t>
            </a:r>
          </a:p>
        </p:txBody>
      </p:sp>
      <p:sp>
        <p:nvSpPr>
          <p:cNvPr id="8" name="Footer Placeholder 7">
            <a:extLst>
              <a:ext uri="{FF2B5EF4-FFF2-40B4-BE49-F238E27FC236}">
                <a16:creationId xmlns:a16="http://schemas.microsoft.com/office/drawing/2014/main" id="{6BBD55DA-D79E-405A-B5E3-A0823392ED5D}"/>
              </a:ext>
            </a:extLst>
          </p:cNvPr>
          <p:cNvSpPr>
            <a:spLocks noGrp="1"/>
          </p:cNvSpPr>
          <p:nvPr>
            <p:ph type="ftr" sz="quarter" idx="11"/>
          </p:nvPr>
        </p:nvSpPr>
        <p:spPr/>
        <p:txBody>
          <a:bodyPr/>
          <a:lstStyle/>
          <a:p>
            <a:r>
              <a:rPr lang="fr-FR"/>
              <a:t>2023 WSLS Institute</a:t>
            </a:r>
            <a:endParaRPr lang="en-US"/>
          </a:p>
        </p:txBody>
      </p:sp>
      <p:sp>
        <p:nvSpPr>
          <p:cNvPr id="9" name="Slide Number Placeholder 8">
            <a:extLst>
              <a:ext uri="{FF2B5EF4-FFF2-40B4-BE49-F238E27FC236}">
                <a16:creationId xmlns:a16="http://schemas.microsoft.com/office/drawing/2014/main" id="{1467E189-002A-49A5-99C1-FD248CAFB81D}"/>
              </a:ext>
            </a:extLst>
          </p:cNvPr>
          <p:cNvSpPr>
            <a:spLocks noGrp="1"/>
          </p:cNvSpPr>
          <p:nvPr>
            <p:ph type="sldNum" sz="quarter" idx="12"/>
          </p:nvPr>
        </p:nvSpPr>
        <p:spPr/>
        <p:txBody>
          <a:bodyPr/>
          <a:lstStyle/>
          <a:p>
            <a:fld id="{D3D538F9-49A3-B84F-B36B-A7030CDE5D5B}" type="slidenum">
              <a:rPr lang="en-US" smtClean="0"/>
              <a:t>45</a:t>
            </a:fld>
            <a:endParaRPr lang="en-US"/>
          </a:p>
        </p:txBody>
      </p:sp>
    </p:spTree>
    <p:extLst>
      <p:ext uri="{BB962C8B-B14F-4D97-AF65-F5344CB8AC3E}">
        <p14:creationId xmlns:p14="http://schemas.microsoft.com/office/powerpoint/2010/main" val="29218120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96F9E-28C2-4015-8A25-F48C2D77E651}"/>
              </a:ext>
            </a:extLst>
          </p:cNvPr>
          <p:cNvSpPr>
            <a:spLocks noGrp="1"/>
          </p:cNvSpPr>
          <p:nvPr>
            <p:ph type="title"/>
          </p:nvPr>
        </p:nvSpPr>
        <p:spPr/>
        <p:txBody>
          <a:bodyPr>
            <a:normAutofit/>
          </a:bodyPr>
          <a:lstStyle/>
          <a:p>
            <a:r>
              <a:rPr lang="en-US" sz="3600" b="1" dirty="0">
                <a:latin typeface="+mn-lt"/>
              </a:rPr>
              <a:t>The IGS Reference Frame</a:t>
            </a:r>
          </a:p>
        </p:txBody>
      </p:sp>
      <p:sp>
        <p:nvSpPr>
          <p:cNvPr id="3" name="Content Placeholder 2">
            <a:extLst>
              <a:ext uri="{FF2B5EF4-FFF2-40B4-BE49-F238E27FC236}">
                <a16:creationId xmlns:a16="http://schemas.microsoft.com/office/drawing/2014/main" id="{73566551-20D7-4BF5-A1E5-40600F7B7AA6}"/>
              </a:ext>
            </a:extLst>
          </p:cNvPr>
          <p:cNvSpPr>
            <a:spLocks noGrp="1"/>
          </p:cNvSpPr>
          <p:nvPr>
            <p:ph sz="half" idx="1"/>
          </p:nvPr>
        </p:nvSpPr>
        <p:spPr/>
        <p:txBody>
          <a:bodyPr>
            <a:normAutofit fontScale="62500" lnSpcReduction="20000"/>
          </a:bodyPr>
          <a:lstStyle/>
          <a:p>
            <a:pPr marL="214313" indent="-214313">
              <a:buFont typeface="Arial" panose="020B0604020202020204" pitchFamily="34" charset="0"/>
              <a:buChar char="•"/>
            </a:pPr>
            <a:r>
              <a:rPr lang="en-US" dirty="0">
                <a:latin typeface="Arial" panose="020B0604020202020204" pitchFamily="34" charset="0"/>
                <a:cs typeface="Arial" panose="020B0604020202020204" pitchFamily="34" charset="0"/>
              </a:rPr>
              <a:t>The ITRF is defined by reference epoch coordinates AND velocities at stations</a:t>
            </a:r>
          </a:p>
          <a:p>
            <a:pPr marL="214313" indent="-214313">
              <a:buFont typeface="Arial" panose="020B0604020202020204" pitchFamily="34" charset="0"/>
              <a:buChar char="•"/>
            </a:pPr>
            <a:r>
              <a:rPr lang="en-US" dirty="0">
                <a:latin typeface="Arial" panose="020B0604020202020204" pitchFamily="34" charset="0"/>
                <a:cs typeface="Arial" panose="020B0604020202020204" pitchFamily="34" charset="0"/>
              </a:rPr>
              <a:t>The ITRF velocity field very closely resembles absolute plate motion</a:t>
            </a:r>
          </a:p>
          <a:p>
            <a:pPr marL="214313" indent="-214313">
              <a:buFont typeface="Arial" panose="020B0604020202020204" pitchFamily="34" charset="0"/>
              <a:buChar char="•"/>
            </a:pPr>
            <a:r>
              <a:rPr lang="en-US" dirty="0">
                <a:latin typeface="Arial" panose="020B0604020202020204" pitchFamily="34" charset="0"/>
                <a:cs typeface="Arial" panose="020B0604020202020204" pitchFamily="34" charset="0"/>
              </a:rPr>
              <a:t>The ITRF and IGS frames are both no-net-rotation frames – the sum of the angular velocities is constrained to be zero</a:t>
            </a:r>
          </a:p>
          <a:p>
            <a:pPr marL="214313" indent="-214313">
              <a:buFont typeface="Arial" panose="020B0604020202020204" pitchFamily="34" charset="0"/>
              <a:buChar char="•"/>
            </a:pPr>
            <a:r>
              <a:rPr lang="en-US" dirty="0">
                <a:latin typeface="Arial" panose="020B0604020202020204" pitchFamily="34" charset="0"/>
                <a:cs typeface="Arial" panose="020B0604020202020204" pitchFamily="34" charset="0"/>
              </a:rPr>
              <a:t>The Modernized (2022) NSRS Reference Frames will tie to ITRF2020</a:t>
            </a:r>
          </a:p>
          <a:p>
            <a:endParaRPr lang="en-US" dirty="0"/>
          </a:p>
        </p:txBody>
      </p:sp>
      <p:pic>
        <p:nvPicPr>
          <p:cNvPr id="5" name="Content Placeholder 4" descr="Map of the world showing tectonic plate boundaries and arrows representing plate motion.">
            <a:extLst>
              <a:ext uri="{FF2B5EF4-FFF2-40B4-BE49-F238E27FC236}">
                <a16:creationId xmlns:a16="http://schemas.microsoft.com/office/drawing/2014/main" id="{8EAFCCB0-DA2A-4826-A9F6-71520A9A4F7F}"/>
              </a:ext>
            </a:extLst>
          </p:cNvPr>
          <p:cNvPicPr>
            <a:picLocks noGrp="1" noChangeAspect="1"/>
          </p:cNvPicPr>
          <p:nvPr>
            <p:ph sz="half" idx="2"/>
          </p:nvPr>
        </p:nvPicPr>
        <p:blipFill>
          <a:blip r:embed="rId2"/>
          <a:stretch>
            <a:fillRect/>
          </a:stretch>
        </p:blipFill>
        <p:spPr>
          <a:xfrm>
            <a:off x="4495800" y="1200151"/>
            <a:ext cx="4529667" cy="2928957"/>
          </a:xfrm>
          <a:prstGeom prst="rect">
            <a:avLst/>
          </a:prstGeom>
        </p:spPr>
      </p:pic>
      <p:sp>
        <p:nvSpPr>
          <p:cNvPr id="6" name="TextBox 5">
            <a:extLst>
              <a:ext uri="{FF2B5EF4-FFF2-40B4-BE49-F238E27FC236}">
                <a16:creationId xmlns:a16="http://schemas.microsoft.com/office/drawing/2014/main" id="{FF8B3933-41D2-4D8B-BECC-10194155C985}"/>
              </a:ext>
            </a:extLst>
          </p:cNvPr>
          <p:cNvSpPr txBox="1"/>
          <p:nvPr/>
        </p:nvSpPr>
        <p:spPr>
          <a:xfrm>
            <a:off x="5998245" y="4363791"/>
            <a:ext cx="1524776" cy="230832"/>
          </a:xfrm>
          <a:prstGeom prst="rect">
            <a:avLst/>
          </a:prstGeom>
          <a:noFill/>
        </p:spPr>
        <p:txBody>
          <a:bodyPr wrap="none" rtlCol="0">
            <a:spAutoFit/>
          </a:bodyPr>
          <a:lstStyle/>
          <a:p>
            <a:r>
              <a:rPr lang="en-US" sz="900" dirty="0" err="1"/>
              <a:t>Altamimi</a:t>
            </a:r>
            <a:r>
              <a:rPr lang="en-US" sz="900" dirty="0"/>
              <a:t> et al., 2016, JGR</a:t>
            </a:r>
          </a:p>
        </p:txBody>
      </p:sp>
      <p:sp>
        <p:nvSpPr>
          <p:cNvPr id="9" name="Date Placeholder 8">
            <a:extLst>
              <a:ext uri="{FF2B5EF4-FFF2-40B4-BE49-F238E27FC236}">
                <a16:creationId xmlns:a16="http://schemas.microsoft.com/office/drawing/2014/main" id="{127219A3-CE11-4811-975C-C21C4EB574E4}"/>
              </a:ext>
            </a:extLst>
          </p:cNvPr>
          <p:cNvSpPr>
            <a:spLocks noGrp="1"/>
          </p:cNvSpPr>
          <p:nvPr>
            <p:ph type="dt" sz="half" idx="10"/>
          </p:nvPr>
        </p:nvSpPr>
        <p:spPr/>
        <p:txBody>
          <a:bodyPr/>
          <a:lstStyle/>
          <a:p>
            <a:r>
              <a:rPr lang="en-US"/>
              <a:t>01/26/2023</a:t>
            </a:r>
          </a:p>
        </p:txBody>
      </p:sp>
      <p:sp>
        <p:nvSpPr>
          <p:cNvPr id="10" name="Footer Placeholder 9">
            <a:extLst>
              <a:ext uri="{FF2B5EF4-FFF2-40B4-BE49-F238E27FC236}">
                <a16:creationId xmlns:a16="http://schemas.microsoft.com/office/drawing/2014/main" id="{DA437E59-51E5-4007-B8B4-210BA8A83172}"/>
              </a:ext>
            </a:extLst>
          </p:cNvPr>
          <p:cNvSpPr>
            <a:spLocks noGrp="1"/>
          </p:cNvSpPr>
          <p:nvPr>
            <p:ph type="ftr" sz="quarter" idx="11"/>
          </p:nvPr>
        </p:nvSpPr>
        <p:spPr/>
        <p:txBody>
          <a:bodyPr/>
          <a:lstStyle/>
          <a:p>
            <a:r>
              <a:rPr lang="fr-FR"/>
              <a:t>2023 WSLS Institute</a:t>
            </a:r>
            <a:endParaRPr lang="en-US"/>
          </a:p>
        </p:txBody>
      </p:sp>
      <p:sp>
        <p:nvSpPr>
          <p:cNvPr id="11" name="Slide Number Placeholder 10">
            <a:extLst>
              <a:ext uri="{FF2B5EF4-FFF2-40B4-BE49-F238E27FC236}">
                <a16:creationId xmlns:a16="http://schemas.microsoft.com/office/drawing/2014/main" id="{15266436-267F-4039-A10C-63CD741DA4E0}"/>
              </a:ext>
            </a:extLst>
          </p:cNvPr>
          <p:cNvSpPr>
            <a:spLocks noGrp="1"/>
          </p:cNvSpPr>
          <p:nvPr>
            <p:ph type="sldNum" sz="quarter" idx="12"/>
          </p:nvPr>
        </p:nvSpPr>
        <p:spPr/>
        <p:txBody>
          <a:bodyPr/>
          <a:lstStyle/>
          <a:p>
            <a:fld id="{D3D538F9-49A3-B84F-B36B-A7030CDE5D5B}" type="slidenum">
              <a:rPr lang="en-US" smtClean="0"/>
              <a:t>46</a:t>
            </a:fld>
            <a:endParaRPr lang="en-US"/>
          </a:p>
        </p:txBody>
      </p:sp>
    </p:spTree>
    <p:extLst>
      <p:ext uri="{BB962C8B-B14F-4D97-AF65-F5344CB8AC3E}">
        <p14:creationId xmlns:p14="http://schemas.microsoft.com/office/powerpoint/2010/main" val="3197185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90736" y="1087453"/>
            <a:ext cx="4831588" cy="3314693"/>
          </a:xfrm>
          <a:prstGeom prst="rect">
            <a:avLst/>
          </a:prstGeom>
        </p:spPr>
      </p:pic>
      <p:sp>
        <p:nvSpPr>
          <p:cNvPr id="2" name="Title 1">
            <a:extLst>
              <a:ext uri="{FF2B5EF4-FFF2-40B4-BE49-F238E27FC236}">
                <a16:creationId xmlns:a16="http://schemas.microsoft.com/office/drawing/2014/main" id="{66947B25-20F4-4A2A-B583-DC16BCE96033}"/>
              </a:ext>
            </a:extLst>
          </p:cNvPr>
          <p:cNvSpPr>
            <a:spLocks noGrp="1"/>
          </p:cNvSpPr>
          <p:nvPr>
            <p:ph type="title"/>
          </p:nvPr>
        </p:nvSpPr>
        <p:spPr/>
        <p:txBody>
          <a:bodyPr>
            <a:normAutofit fontScale="90000"/>
          </a:bodyPr>
          <a:lstStyle/>
          <a:p>
            <a:r>
              <a:rPr lang="en-US" sz="3100" dirty="0">
                <a:cs typeface="Times New Roman" panose="02020603050405020304" pitchFamily="18" charset="0"/>
              </a:rPr>
              <a:t>Aligning the NSRS to the IGS reference frame</a:t>
            </a:r>
            <a:endParaRPr lang="en-US" dirty="0"/>
          </a:p>
        </p:txBody>
      </p:sp>
      <p:sp>
        <p:nvSpPr>
          <p:cNvPr id="5" name="Date Placeholder 4">
            <a:extLst>
              <a:ext uri="{FF2B5EF4-FFF2-40B4-BE49-F238E27FC236}">
                <a16:creationId xmlns:a16="http://schemas.microsoft.com/office/drawing/2014/main" id="{EE231EE2-3358-422A-9290-63AE743A269C}"/>
              </a:ext>
            </a:extLst>
          </p:cNvPr>
          <p:cNvSpPr>
            <a:spLocks noGrp="1"/>
          </p:cNvSpPr>
          <p:nvPr>
            <p:ph type="dt" sz="half" idx="10"/>
          </p:nvPr>
        </p:nvSpPr>
        <p:spPr/>
        <p:txBody>
          <a:bodyPr/>
          <a:lstStyle/>
          <a:p>
            <a:r>
              <a:rPr lang="en-US"/>
              <a:t>01/26/2023</a:t>
            </a:r>
          </a:p>
        </p:txBody>
      </p:sp>
      <p:sp>
        <p:nvSpPr>
          <p:cNvPr id="6" name="Footer Placeholder 5">
            <a:extLst>
              <a:ext uri="{FF2B5EF4-FFF2-40B4-BE49-F238E27FC236}">
                <a16:creationId xmlns:a16="http://schemas.microsoft.com/office/drawing/2014/main" id="{ABC1F513-4985-45A7-9670-7BDD72BB7A5C}"/>
              </a:ext>
            </a:extLst>
          </p:cNvPr>
          <p:cNvSpPr>
            <a:spLocks noGrp="1"/>
          </p:cNvSpPr>
          <p:nvPr>
            <p:ph type="ftr" sz="quarter" idx="11"/>
          </p:nvPr>
        </p:nvSpPr>
        <p:spPr/>
        <p:txBody>
          <a:bodyPr/>
          <a:lstStyle/>
          <a:p>
            <a:r>
              <a:rPr lang="fr-FR"/>
              <a:t>2023 WSLS Institute</a:t>
            </a:r>
            <a:endParaRPr lang="en-US"/>
          </a:p>
        </p:txBody>
      </p:sp>
      <p:sp>
        <p:nvSpPr>
          <p:cNvPr id="8" name="Slide Number Placeholder 7">
            <a:extLst>
              <a:ext uri="{FF2B5EF4-FFF2-40B4-BE49-F238E27FC236}">
                <a16:creationId xmlns:a16="http://schemas.microsoft.com/office/drawing/2014/main" id="{B89A18CF-D399-4DAA-93D7-AB84F9744601}"/>
              </a:ext>
            </a:extLst>
          </p:cNvPr>
          <p:cNvSpPr>
            <a:spLocks noGrp="1"/>
          </p:cNvSpPr>
          <p:nvPr>
            <p:ph type="sldNum" sz="quarter" idx="12"/>
          </p:nvPr>
        </p:nvSpPr>
        <p:spPr/>
        <p:txBody>
          <a:bodyPr/>
          <a:lstStyle/>
          <a:p>
            <a:fld id="{D3D538F9-49A3-B84F-B36B-A7030CDE5D5B}" type="slidenum">
              <a:rPr lang="en-US" smtClean="0"/>
              <a:t>47</a:t>
            </a:fld>
            <a:endParaRPr lang="en-US"/>
          </a:p>
        </p:txBody>
      </p:sp>
    </p:spTree>
    <p:extLst>
      <p:ext uri="{BB962C8B-B14F-4D97-AF65-F5344CB8AC3E}">
        <p14:creationId xmlns:p14="http://schemas.microsoft.com/office/powerpoint/2010/main" val="23113917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90736" y="1087453"/>
            <a:ext cx="4831588" cy="3314693"/>
          </a:xfrm>
          <a:prstGeom prst="rect">
            <a:avLst/>
          </a:prstGeom>
        </p:spPr>
      </p:pic>
      <p:sp>
        <p:nvSpPr>
          <p:cNvPr id="5" name="Oval 4">
            <a:extLst>
              <a:ext uri="{FF2B5EF4-FFF2-40B4-BE49-F238E27FC236}">
                <a16:creationId xmlns:a16="http://schemas.microsoft.com/office/drawing/2014/main" id="{50763179-570E-754A-A0E6-0E785BB7C9D7}"/>
              </a:ext>
            </a:extLst>
          </p:cNvPr>
          <p:cNvSpPr/>
          <p:nvPr/>
        </p:nvSpPr>
        <p:spPr>
          <a:xfrm>
            <a:off x="1394746" y="1730739"/>
            <a:ext cx="108959" cy="108959"/>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TextBox 5">
            <a:extLst>
              <a:ext uri="{FF2B5EF4-FFF2-40B4-BE49-F238E27FC236}">
                <a16:creationId xmlns:a16="http://schemas.microsoft.com/office/drawing/2014/main" id="{409841A9-7EEA-1B4F-9D82-30EBF81DF01D}"/>
              </a:ext>
            </a:extLst>
          </p:cNvPr>
          <p:cNvSpPr txBox="1"/>
          <p:nvPr/>
        </p:nvSpPr>
        <p:spPr>
          <a:xfrm>
            <a:off x="1625747" y="1669803"/>
            <a:ext cx="1173719"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IGS GNSS station</a:t>
            </a:r>
          </a:p>
        </p:txBody>
      </p:sp>
      <p:cxnSp>
        <p:nvCxnSpPr>
          <p:cNvPr id="8" name="Straight Arrow Connector 7">
            <a:extLst>
              <a:ext uri="{FF2B5EF4-FFF2-40B4-BE49-F238E27FC236}">
                <a16:creationId xmlns:a16="http://schemas.microsoft.com/office/drawing/2014/main" id="{0C3BA485-9311-2A45-92BA-F41D69A1495C}"/>
              </a:ext>
            </a:extLst>
          </p:cNvPr>
          <p:cNvCxnSpPr>
            <a:cxnSpLocks/>
          </p:cNvCxnSpPr>
          <p:nvPr/>
        </p:nvCxnSpPr>
        <p:spPr>
          <a:xfrm>
            <a:off x="1369108" y="2031977"/>
            <a:ext cx="231002" cy="0"/>
          </a:xfrm>
          <a:prstGeom prst="straightConnector1">
            <a:avLst/>
          </a:prstGeom>
          <a:ln w="12700">
            <a:solidFill>
              <a:schemeClr val="tx1"/>
            </a:solidFill>
            <a:prstDash val="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12825802-BD89-1140-8634-79DB545A55E4}"/>
              </a:ext>
            </a:extLst>
          </p:cNvPr>
          <p:cNvSpPr txBox="1"/>
          <p:nvPr/>
        </p:nvSpPr>
        <p:spPr>
          <a:xfrm>
            <a:off x="1628141" y="1916561"/>
            <a:ext cx="1088760"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station trajectory</a:t>
            </a:r>
          </a:p>
        </p:txBody>
      </p:sp>
      <p:sp>
        <p:nvSpPr>
          <p:cNvPr id="2" name="Title 1">
            <a:extLst>
              <a:ext uri="{FF2B5EF4-FFF2-40B4-BE49-F238E27FC236}">
                <a16:creationId xmlns:a16="http://schemas.microsoft.com/office/drawing/2014/main" id="{43722A36-6BBC-4DF7-AC6D-D123A9ADCE33}"/>
              </a:ext>
            </a:extLst>
          </p:cNvPr>
          <p:cNvSpPr>
            <a:spLocks noGrp="1"/>
          </p:cNvSpPr>
          <p:nvPr>
            <p:ph type="title"/>
          </p:nvPr>
        </p:nvSpPr>
        <p:spPr/>
        <p:txBody>
          <a:bodyPr>
            <a:normAutofit fontScale="90000"/>
          </a:bodyPr>
          <a:lstStyle/>
          <a:p>
            <a:r>
              <a:rPr lang="en-US" sz="3100" dirty="0">
                <a:cs typeface="Times New Roman" panose="02020603050405020304" pitchFamily="18" charset="0"/>
              </a:rPr>
              <a:t>Aligning the NSRS to the IGS reference frame</a:t>
            </a:r>
            <a:endParaRPr lang="en-US" dirty="0"/>
          </a:p>
        </p:txBody>
      </p:sp>
      <p:sp>
        <p:nvSpPr>
          <p:cNvPr id="3" name="Date Placeholder 2">
            <a:extLst>
              <a:ext uri="{FF2B5EF4-FFF2-40B4-BE49-F238E27FC236}">
                <a16:creationId xmlns:a16="http://schemas.microsoft.com/office/drawing/2014/main" id="{EF4374A0-3794-4A74-B0B4-1D2E6568D76E}"/>
              </a:ext>
            </a:extLst>
          </p:cNvPr>
          <p:cNvSpPr>
            <a:spLocks noGrp="1"/>
          </p:cNvSpPr>
          <p:nvPr>
            <p:ph type="dt" sz="half" idx="10"/>
          </p:nvPr>
        </p:nvSpPr>
        <p:spPr/>
        <p:txBody>
          <a:bodyPr/>
          <a:lstStyle/>
          <a:p>
            <a:r>
              <a:rPr lang="en-US"/>
              <a:t>01/26/2023</a:t>
            </a:r>
          </a:p>
        </p:txBody>
      </p:sp>
      <p:sp>
        <p:nvSpPr>
          <p:cNvPr id="4" name="Footer Placeholder 3">
            <a:extLst>
              <a:ext uri="{FF2B5EF4-FFF2-40B4-BE49-F238E27FC236}">
                <a16:creationId xmlns:a16="http://schemas.microsoft.com/office/drawing/2014/main" id="{2B5E4D6A-7415-4FA8-A9E8-87EC4C6A09B7}"/>
              </a:ext>
            </a:extLst>
          </p:cNvPr>
          <p:cNvSpPr>
            <a:spLocks noGrp="1"/>
          </p:cNvSpPr>
          <p:nvPr>
            <p:ph type="ftr" sz="quarter" idx="11"/>
          </p:nvPr>
        </p:nvSpPr>
        <p:spPr/>
        <p:txBody>
          <a:bodyPr/>
          <a:lstStyle/>
          <a:p>
            <a:r>
              <a:rPr lang="fr-FR"/>
              <a:t>2023 WSLS Institute</a:t>
            </a:r>
            <a:endParaRPr lang="en-US"/>
          </a:p>
        </p:txBody>
      </p:sp>
      <p:sp>
        <p:nvSpPr>
          <p:cNvPr id="11" name="Slide Number Placeholder 10">
            <a:extLst>
              <a:ext uri="{FF2B5EF4-FFF2-40B4-BE49-F238E27FC236}">
                <a16:creationId xmlns:a16="http://schemas.microsoft.com/office/drawing/2014/main" id="{F44BB371-3E43-437D-9888-D9CE6F06836A}"/>
              </a:ext>
            </a:extLst>
          </p:cNvPr>
          <p:cNvSpPr>
            <a:spLocks noGrp="1"/>
          </p:cNvSpPr>
          <p:nvPr>
            <p:ph type="sldNum" sz="quarter" idx="12"/>
          </p:nvPr>
        </p:nvSpPr>
        <p:spPr/>
        <p:txBody>
          <a:bodyPr/>
          <a:lstStyle/>
          <a:p>
            <a:fld id="{D3D538F9-49A3-B84F-B36B-A7030CDE5D5B}" type="slidenum">
              <a:rPr lang="en-US" smtClean="0"/>
              <a:t>48</a:t>
            </a:fld>
            <a:endParaRPr lang="en-US"/>
          </a:p>
        </p:txBody>
      </p:sp>
    </p:spTree>
    <p:extLst>
      <p:ext uri="{BB962C8B-B14F-4D97-AF65-F5344CB8AC3E}">
        <p14:creationId xmlns:p14="http://schemas.microsoft.com/office/powerpoint/2010/main" val="13844135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90736" y="1087453"/>
            <a:ext cx="4831588" cy="3314693"/>
          </a:xfrm>
          <a:prstGeom prst="rect">
            <a:avLst/>
          </a:prstGeom>
        </p:spPr>
      </p:pic>
      <p:sp>
        <p:nvSpPr>
          <p:cNvPr id="8" name="Oval 7">
            <a:extLst>
              <a:ext uri="{FF2B5EF4-FFF2-40B4-BE49-F238E27FC236}">
                <a16:creationId xmlns:a16="http://schemas.microsoft.com/office/drawing/2014/main" id="{E226A420-CCFE-FF42-8AA5-901E32CA0F0D}"/>
              </a:ext>
            </a:extLst>
          </p:cNvPr>
          <p:cNvSpPr/>
          <p:nvPr/>
        </p:nvSpPr>
        <p:spPr>
          <a:xfrm>
            <a:off x="1394746" y="1730739"/>
            <a:ext cx="108959" cy="108959"/>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TextBox 8">
            <a:extLst>
              <a:ext uri="{FF2B5EF4-FFF2-40B4-BE49-F238E27FC236}">
                <a16:creationId xmlns:a16="http://schemas.microsoft.com/office/drawing/2014/main" id="{3EB1BC06-B5EC-9748-BEB7-56CFDC826C27}"/>
              </a:ext>
            </a:extLst>
          </p:cNvPr>
          <p:cNvSpPr txBox="1"/>
          <p:nvPr/>
        </p:nvSpPr>
        <p:spPr>
          <a:xfrm>
            <a:off x="1625747" y="1669803"/>
            <a:ext cx="1173719"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IGS GNSS station</a:t>
            </a:r>
          </a:p>
        </p:txBody>
      </p:sp>
      <p:cxnSp>
        <p:nvCxnSpPr>
          <p:cNvPr id="10" name="Straight Arrow Connector 9">
            <a:extLst>
              <a:ext uri="{FF2B5EF4-FFF2-40B4-BE49-F238E27FC236}">
                <a16:creationId xmlns:a16="http://schemas.microsoft.com/office/drawing/2014/main" id="{CFDADFAA-EB19-5A45-A740-4DC8C37AD646}"/>
              </a:ext>
            </a:extLst>
          </p:cNvPr>
          <p:cNvCxnSpPr>
            <a:cxnSpLocks/>
          </p:cNvCxnSpPr>
          <p:nvPr/>
        </p:nvCxnSpPr>
        <p:spPr>
          <a:xfrm>
            <a:off x="1369108" y="2031977"/>
            <a:ext cx="231002" cy="0"/>
          </a:xfrm>
          <a:prstGeom prst="straightConnector1">
            <a:avLst/>
          </a:prstGeom>
          <a:ln w="12700">
            <a:solidFill>
              <a:schemeClr val="tx1"/>
            </a:solidFill>
            <a:prstDash val="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4A6750EF-A30D-154D-BBF4-88893E01D5A2}"/>
              </a:ext>
            </a:extLst>
          </p:cNvPr>
          <p:cNvSpPr txBox="1"/>
          <p:nvPr/>
        </p:nvSpPr>
        <p:spPr>
          <a:xfrm>
            <a:off x="1628141" y="1916561"/>
            <a:ext cx="1088760"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station trajectory</a:t>
            </a:r>
          </a:p>
        </p:txBody>
      </p:sp>
      <p:sp>
        <p:nvSpPr>
          <p:cNvPr id="2" name="Title 1">
            <a:extLst>
              <a:ext uri="{FF2B5EF4-FFF2-40B4-BE49-F238E27FC236}">
                <a16:creationId xmlns:a16="http://schemas.microsoft.com/office/drawing/2014/main" id="{A64B4B7E-3DB1-4682-AC0C-82985A2AB7F8}"/>
              </a:ext>
            </a:extLst>
          </p:cNvPr>
          <p:cNvSpPr>
            <a:spLocks noGrp="1"/>
          </p:cNvSpPr>
          <p:nvPr>
            <p:ph type="title"/>
          </p:nvPr>
        </p:nvSpPr>
        <p:spPr/>
        <p:txBody>
          <a:bodyPr/>
          <a:lstStyle/>
          <a:p>
            <a:r>
              <a:rPr lang="en-US" sz="2800" dirty="0">
                <a:solidFill>
                  <a:prstClr val="black"/>
                </a:solidFill>
                <a:cs typeface="Times New Roman" panose="02020603050405020304" pitchFamily="18" charset="0"/>
              </a:rPr>
              <a:t>Aligning the NSRS to the IGS reference frame</a:t>
            </a:r>
            <a:endParaRPr lang="en-US" dirty="0"/>
          </a:p>
        </p:txBody>
      </p:sp>
      <p:sp>
        <p:nvSpPr>
          <p:cNvPr id="3" name="Date Placeholder 2">
            <a:extLst>
              <a:ext uri="{FF2B5EF4-FFF2-40B4-BE49-F238E27FC236}">
                <a16:creationId xmlns:a16="http://schemas.microsoft.com/office/drawing/2014/main" id="{17FBE5D5-50A3-4363-83B2-C48613524115}"/>
              </a:ext>
            </a:extLst>
          </p:cNvPr>
          <p:cNvSpPr>
            <a:spLocks noGrp="1"/>
          </p:cNvSpPr>
          <p:nvPr>
            <p:ph type="dt" sz="half" idx="10"/>
          </p:nvPr>
        </p:nvSpPr>
        <p:spPr/>
        <p:txBody>
          <a:bodyPr/>
          <a:lstStyle/>
          <a:p>
            <a:r>
              <a:rPr lang="en-US"/>
              <a:t>01/26/2023</a:t>
            </a:r>
          </a:p>
        </p:txBody>
      </p:sp>
      <p:sp>
        <p:nvSpPr>
          <p:cNvPr id="4" name="Footer Placeholder 3">
            <a:extLst>
              <a:ext uri="{FF2B5EF4-FFF2-40B4-BE49-F238E27FC236}">
                <a16:creationId xmlns:a16="http://schemas.microsoft.com/office/drawing/2014/main" id="{9AD8F42A-1A25-472E-AC7A-BAF56E3DCECF}"/>
              </a:ext>
            </a:extLst>
          </p:cNvPr>
          <p:cNvSpPr>
            <a:spLocks noGrp="1"/>
          </p:cNvSpPr>
          <p:nvPr>
            <p:ph type="ftr" sz="quarter" idx="11"/>
          </p:nvPr>
        </p:nvSpPr>
        <p:spPr/>
        <p:txBody>
          <a:bodyPr/>
          <a:lstStyle/>
          <a:p>
            <a:r>
              <a:rPr lang="fr-FR"/>
              <a:t>2023 WSLS Institute</a:t>
            </a:r>
            <a:endParaRPr lang="en-US"/>
          </a:p>
        </p:txBody>
      </p:sp>
      <p:sp>
        <p:nvSpPr>
          <p:cNvPr id="5" name="Slide Number Placeholder 4">
            <a:extLst>
              <a:ext uri="{FF2B5EF4-FFF2-40B4-BE49-F238E27FC236}">
                <a16:creationId xmlns:a16="http://schemas.microsoft.com/office/drawing/2014/main" id="{F994C7E1-AE08-4C03-A76F-2AD7A2288AB5}"/>
              </a:ext>
            </a:extLst>
          </p:cNvPr>
          <p:cNvSpPr>
            <a:spLocks noGrp="1"/>
          </p:cNvSpPr>
          <p:nvPr>
            <p:ph type="sldNum" sz="quarter" idx="12"/>
          </p:nvPr>
        </p:nvSpPr>
        <p:spPr/>
        <p:txBody>
          <a:bodyPr/>
          <a:lstStyle/>
          <a:p>
            <a:fld id="{D3D538F9-49A3-B84F-B36B-A7030CDE5D5B}" type="slidenum">
              <a:rPr lang="en-US" smtClean="0"/>
              <a:t>49</a:t>
            </a:fld>
            <a:endParaRPr lang="en-US"/>
          </a:p>
        </p:txBody>
      </p:sp>
    </p:spTree>
    <p:extLst>
      <p:ext uri="{BB962C8B-B14F-4D97-AF65-F5344CB8AC3E}">
        <p14:creationId xmlns:p14="http://schemas.microsoft.com/office/powerpoint/2010/main" val="38169284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a:t>Background on coordinate systems</a:t>
            </a:r>
          </a:p>
        </p:txBody>
      </p:sp>
      <p:sp>
        <p:nvSpPr>
          <p:cNvPr id="8" name="Text Placeholder 7"/>
          <p:cNvSpPr>
            <a:spLocks noGrp="1"/>
          </p:cNvSpPr>
          <p:nvPr>
            <p:ph type="body" idx="1"/>
          </p:nvPr>
        </p:nvSpPr>
        <p:spPr/>
        <p:txBody>
          <a:bodyPr/>
          <a:lstStyle/>
          <a:p>
            <a:endParaRPr lang="en-US"/>
          </a:p>
        </p:txBody>
      </p:sp>
      <p:sp>
        <p:nvSpPr>
          <p:cNvPr id="5" name="Date Placeholder 4">
            <a:extLst>
              <a:ext uri="{FF2B5EF4-FFF2-40B4-BE49-F238E27FC236}">
                <a16:creationId xmlns:a16="http://schemas.microsoft.com/office/drawing/2014/main" id="{923AC45F-BFBA-4B2A-92D8-C4D020E1703C}"/>
              </a:ext>
            </a:extLst>
          </p:cNvPr>
          <p:cNvSpPr>
            <a:spLocks noGrp="1"/>
          </p:cNvSpPr>
          <p:nvPr>
            <p:ph type="dt" sz="half" idx="10"/>
          </p:nvPr>
        </p:nvSpPr>
        <p:spPr/>
        <p:txBody>
          <a:bodyPr/>
          <a:lstStyle/>
          <a:p>
            <a:r>
              <a:rPr lang="en-US"/>
              <a:t>01/26/2023</a:t>
            </a:r>
          </a:p>
        </p:txBody>
      </p:sp>
      <p:sp>
        <p:nvSpPr>
          <p:cNvPr id="6" name="Footer Placeholder 5">
            <a:extLst>
              <a:ext uri="{FF2B5EF4-FFF2-40B4-BE49-F238E27FC236}">
                <a16:creationId xmlns:a16="http://schemas.microsoft.com/office/drawing/2014/main" id="{34088885-A5E4-4472-9DA5-269B19F21E8F}"/>
              </a:ext>
            </a:extLst>
          </p:cNvPr>
          <p:cNvSpPr>
            <a:spLocks noGrp="1"/>
          </p:cNvSpPr>
          <p:nvPr>
            <p:ph type="ftr" sz="quarter" idx="11"/>
          </p:nvPr>
        </p:nvSpPr>
        <p:spPr/>
        <p:txBody>
          <a:bodyPr/>
          <a:lstStyle/>
          <a:p>
            <a:r>
              <a:rPr lang="fr-FR"/>
              <a:t>2023 WSLS Institute</a:t>
            </a:r>
            <a:endParaRPr lang="en-US"/>
          </a:p>
        </p:txBody>
      </p:sp>
      <p:sp>
        <p:nvSpPr>
          <p:cNvPr id="9" name="Slide Number Placeholder 8">
            <a:extLst>
              <a:ext uri="{FF2B5EF4-FFF2-40B4-BE49-F238E27FC236}">
                <a16:creationId xmlns:a16="http://schemas.microsoft.com/office/drawing/2014/main" id="{FC5F4F9B-8316-42FD-922F-0BB3E6E2DED6}"/>
              </a:ext>
            </a:extLst>
          </p:cNvPr>
          <p:cNvSpPr>
            <a:spLocks noGrp="1"/>
          </p:cNvSpPr>
          <p:nvPr>
            <p:ph type="sldNum" sz="quarter" idx="12"/>
          </p:nvPr>
        </p:nvSpPr>
        <p:spPr/>
        <p:txBody>
          <a:bodyPr/>
          <a:lstStyle/>
          <a:p>
            <a:fld id="{D3D538F9-49A3-B84F-B36B-A7030CDE5D5B}" type="slidenum">
              <a:rPr lang="en-US" smtClean="0"/>
              <a:t>5</a:t>
            </a:fld>
            <a:endParaRPr lang="en-US"/>
          </a:p>
        </p:txBody>
      </p:sp>
    </p:spTree>
    <p:extLst>
      <p:ext uri="{BB962C8B-B14F-4D97-AF65-F5344CB8AC3E}">
        <p14:creationId xmlns:p14="http://schemas.microsoft.com/office/powerpoint/2010/main" val="9299300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90736" y="1087453"/>
            <a:ext cx="4831588" cy="3314693"/>
          </a:xfrm>
          <a:prstGeom prst="rect">
            <a:avLst/>
          </a:prstGeom>
        </p:spPr>
      </p:pic>
      <p:sp>
        <p:nvSpPr>
          <p:cNvPr id="10" name="Oval 9">
            <a:extLst>
              <a:ext uri="{FF2B5EF4-FFF2-40B4-BE49-F238E27FC236}">
                <a16:creationId xmlns:a16="http://schemas.microsoft.com/office/drawing/2014/main" id="{0110BBB9-39FE-5845-B1CD-81A2F9EB5944}"/>
              </a:ext>
            </a:extLst>
          </p:cNvPr>
          <p:cNvSpPr/>
          <p:nvPr/>
        </p:nvSpPr>
        <p:spPr>
          <a:xfrm>
            <a:off x="1394746" y="1730739"/>
            <a:ext cx="108959" cy="108959"/>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1" name="TextBox 10">
            <a:extLst>
              <a:ext uri="{FF2B5EF4-FFF2-40B4-BE49-F238E27FC236}">
                <a16:creationId xmlns:a16="http://schemas.microsoft.com/office/drawing/2014/main" id="{365397B1-4BD0-CF4D-A567-CAEF890505C8}"/>
              </a:ext>
            </a:extLst>
          </p:cNvPr>
          <p:cNvSpPr txBox="1"/>
          <p:nvPr/>
        </p:nvSpPr>
        <p:spPr>
          <a:xfrm>
            <a:off x="1625747" y="1669803"/>
            <a:ext cx="1173719"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IGS GNSS station</a:t>
            </a:r>
          </a:p>
        </p:txBody>
      </p:sp>
      <p:cxnSp>
        <p:nvCxnSpPr>
          <p:cNvPr id="12" name="Straight Arrow Connector 11">
            <a:extLst>
              <a:ext uri="{FF2B5EF4-FFF2-40B4-BE49-F238E27FC236}">
                <a16:creationId xmlns:a16="http://schemas.microsoft.com/office/drawing/2014/main" id="{344079A2-6922-FC48-B67C-CD3821336A02}"/>
              </a:ext>
            </a:extLst>
          </p:cNvPr>
          <p:cNvCxnSpPr>
            <a:cxnSpLocks/>
          </p:cNvCxnSpPr>
          <p:nvPr/>
        </p:nvCxnSpPr>
        <p:spPr>
          <a:xfrm>
            <a:off x="1369108" y="2031977"/>
            <a:ext cx="231002" cy="0"/>
          </a:xfrm>
          <a:prstGeom prst="straightConnector1">
            <a:avLst/>
          </a:prstGeom>
          <a:ln w="12700">
            <a:solidFill>
              <a:schemeClr val="tx1"/>
            </a:solidFill>
            <a:prstDash val="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FFD96638-11FD-814C-BD1D-1A7CBFE45AB3}"/>
              </a:ext>
            </a:extLst>
          </p:cNvPr>
          <p:cNvSpPr txBox="1"/>
          <p:nvPr/>
        </p:nvSpPr>
        <p:spPr>
          <a:xfrm>
            <a:off x="1628141" y="1916561"/>
            <a:ext cx="1088760"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station trajectory</a:t>
            </a:r>
          </a:p>
        </p:txBody>
      </p:sp>
      <p:sp>
        <p:nvSpPr>
          <p:cNvPr id="14" name="Oval 13">
            <a:extLst>
              <a:ext uri="{FF2B5EF4-FFF2-40B4-BE49-F238E27FC236}">
                <a16:creationId xmlns:a16="http://schemas.microsoft.com/office/drawing/2014/main" id="{8883A721-274D-1A48-BB34-69B89E013B06}"/>
              </a:ext>
            </a:extLst>
          </p:cNvPr>
          <p:cNvSpPr/>
          <p:nvPr/>
        </p:nvSpPr>
        <p:spPr>
          <a:xfrm>
            <a:off x="1420384" y="2249895"/>
            <a:ext cx="57684" cy="57684"/>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5" name="TextBox 14">
            <a:extLst>
              <a:ext uri="{FF2B5EF4-FFF2-40B4-BE49-F238E27FC236}">
                <a16:creationId xmlns:a16="http://schemas.microsoft.com/office/drawing/2014/main" id="{5654F19F-3732-3E4E-A2A6-281CDC127BAA}"/>
              </a:ext>
            </a:extLst>
          </p:cNvPr>
          <p:cNvSpPr txBox="1"/>
          <p:nvPr/>
        </p:nvSpPr>
        <p:spPr>
          <a:xfrm>
            <a:off x="1625747" y="2172931"/>
            <a:ext cx="948585" cy="577081"/>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projected IGS station position</a:t>
            </a:r>
          </a:p>
        </p:txBody>
      </p:sp>
      <p:sp>
        <p:nvSpPr>
          <p:cNvPr id="2" name="Title 1">
            <a:extLst>
              <a:ext uri="{FF2B5EF4-FFF2-40B4-BE49-F238E27FC236}">
                <a16:creationId xmlns:a16="http://schemas.microsoft.com/office/drawing/2014/main" id="{F055237F-920B-461B-8C59-2480A93B92C6}"/>
              </a:ext>
            </a:extLst>
          </p:cNvPr>
          <p:cNvSpPr>
            <a:spLocks noGrp="1"/>
          </p:cNvSpPr>
          <p:nvPr>
            <p:ph type="title"/>
          </p:nvPr>
        </p:nvSpPr>
        <p:spPr/>
        <p:txBody>
          <a:bodyPr/>
          <a:lstStyle/>
          <a:p>
            <a:r>
              <a:rPr lang="en-US" sz="2800" dirty="0">
                <a:solidFill>
                  <a:prstClr val="black"/>
                </a:solidFill>
                <a:cs typeface="Times New Roman" panose="02020603050405020304" pitchFamily="18" charset="0"/>
              </a:rPr>
              <a:t>Aligning the NSRS to the IGS reference frame</a:t>
            </a:r>
            <a:endParaRPr lang="en-US" dirty="0"/>
          </a:p>
        </p:txBody>
      </p:sp>
      <p:sp>
        <p:nvSpPr>
          <p:cNvPr id="3" name="Date Placeholder 2">
            <a:extLst>
              <a:ext uri="{FF2B5EF4-FFF2-40B4-BE49-F238E27FC236}">
                <a16:creationId xmlns:a16="http://schemas.microsoft.com/office/drawing/2014/main" id="{B359DA33-401E-413B-AA86-B34C3D1CCF94}"/>
              </a:ext>
            </a:extLst>
          </p:cNvPr>
          <p:cNvSpPr>
            <a:spLocks noGrp="1"/>
          </p:cNvSpPr>
          <p:nvPr>
            <p:ph type="dt" sz="half" idx="10"/>
          </p:nvPr>
        </p:nvSpPr>
        <p:spPr/>
        <p:txBody>
          <a:bodyPr/>
          <a:lstStyle/>
          <a:p>
            <a:r>
              <a:rPr lang="en-US"/>
              <a:t>01/26/2023</a:t>
            </a:r>
          </a:p>
        </p:txBody>
      </p:sp>
      <p:sp>
        <p:nvSpPr>
          <p:cNvPr id="4" name="Footer Placeholder 3">
            <a:extLst>
              <a:ext uri="{FF2B5EF4-FFF2-40B4-BE49-F238E27FC236}">
                <a16:creationId xmlns:a16="http://schemas.microsoft.com/office/drawing/2014/main" id="{FEBE2F61-1A80-49B8-8560-CBCC6934B6D9}"/>
              </a:ext>
            </a:extLst>
          </p:cNvPr>
          <p:cNvSpPr>
            <a:spLocks noGrp="1"/>
          </p:cNvSpPr>
          <p:nvPr>
            <p:ph type="ftr" sz="quarter" idx="11"/>
          </p:nvPr>
        </p:nvSpPr>
        <p:spPr/>
        <p:txBody>
          <a:bodyPr/>
          <a:lstStyle/>
          <a:p>
            <a:r>
              <a:rPr lang="fr-FR"/>
              <a:t>2023 WSLS Institute</a:t>
            </a:r>
            <a:endParaRPr lang="en-US"/>
          </a:p>
        </p:txBody>
      </p:sp>
      <p:sp>
        <p:nvSpPr>
          <p:cNvPr id="5" name="Slide Number Placeholder 4">
            <a:extLst>
              <a:ext uri="{FF2B5EF4-FFF2-40B4-BE49-F238E27FC236}">
                <a16:creationId xmlns:a16="http://schemas.microsoft.com/office/drawing/2014/main" id="{5C6151D3-B5CC-4DE0-A159-27A5F915C0BC}"/>
              </a:ext>
            </a:extLst>
          </p:cNvPr>
          <p:cNvSpPr>
            <a:spLocks noGrp="1"/>
          </p:cNvSpPr>
          <p:nvPr>
            <p:ph type="sldNum" sz="quarter" idx="12"/>
          </p:nvPr>
        </p:nvSpPr>
        <p:spPr/>
        <p:txBody>
          <a:bodyPr/>
          <a:lstStyle/>
          <a:p>
            <a:fld id="{D3D538F9-49A3-B84F-B36B-A7030CDE5D5B}" type="slidenum">
              <a:rPr lang="en-US" smtClean="0"/>
              <a:t>50</a:t>
            </a:fld>
            <a:endParaRPr lang="en-US"/>
          </a:p>
        </p:txBody>
      </p:sp>
    </p:spTree>
    <p:extLst>
      <p:ext uri="{BB962C8B-B14F-4D97-AF65-F5344CB8AC3E}">
        <p14:creationId xmlns:p14="http://schemas.microsoft.com/office/powerpoint/2010/main" val="7733277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90736" y="1087453"/>
            <a:ext cx="4831588" cy="3314693"/>
          </a:xfrm>
          <a:prstGeom prst="rect">
            <a:avLst/>
          </a:prstGeom>
        </p:spPr>
      </p:pic>
      <p:sp>
        <p:nvSpPr>
          <p:cNvPr id="10" name="Oval 9">
            <a:extLst>
              <a:ext uri="{FF2B5EF4-FFF2-40B4-BE49-F238E27FC236}">
                <a16:creationId xmlns:a16="http://schemas.microsoft.com/office/drawing/2014/main" id="{98E36087-EC81-B748-B48A-0F65F776862F}"/>
              </a:ext>
            </a:extLst>
          </p:cNvPr>
          <p:cNvSpPr/>
          <p:nvPr/>
        </p:nvSpPr>
        <p:spPr>
          <a:xfrm>
            <a:off x="1394746" y="1730739"/>
            <a:ext cx="108959" cy="108959"/>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1" name="TextBox 10">
            <a:extLst>
              <a:ext uri="{FF2B5EF4-FFF2-40B4-BE49-F238E27FC236}">
                <a16:creationId xmlns:a16="http://schemas.microsoft.com/office/drawing/2014/main" id="{8B784300-05D0-1949-8032-E2801E7F708F}"/>
              </a:ext>
            </a:extLst>
          </p:cNvPr>
          <p:cNvSpPr txBox="1"/>
          <p:nvPr/>
        </p:nvSpPr>
        <p:spPr>
          <a:xfrm>
            <a:off x="1625747" y="1669803"/>
            <a:ext cx="1173719"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IGS GNSS station</a:t>
            </a:r>
          </a:p>
        </p:txBody>
      </p:sp>
      <p:cxnSp>
        <p:nvCxnSpPr>
          <p:cNvPr id="12" name="Straight Arrow Connector 11">
            <a:extLst>
              <a:ext uri="{FF2B5EF4-FFF2-40B4-BE49-F238E27FC236}">
                <a16:creationId xmlns:a16="http://schemas.microsoft.com/office/drawing/2014/main" id="{182E9056-53AC-9C4D-895D-3AA60785A9CF}"/>
              </a:ext>
            </a:extLst>
          </p:cNvPr>
          <p:cNvCxnSpPr>
            <a:cxnSpLocks/>
          </p:cNvCxnSpPr>
          <p:nvPr/>
        </p:nvCxnSpPr>
        <p:spPr>
          <a:xfrm>
            <a:off x="1369108" y="2031977"/>
            <a:ext cx="231002" cy="0"/>
          </a:xfrm>
          <a:prstGeom prst="straightConnector1">
            <a:avLst/>
          </a:prstGeom>
          <a:ln w="12700">
            <a:solidFill>
              <a:schemeClr val="tx1"/>
            </a:solidFill>
            <a:prstDash val="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27C68E1D-412C-C24E-BA4D-A131CE4CBFA6}"/>
              </a:ext>
            </a:extLst>
          </p:cNvPr>
          <p:cNvSpPr txBox="1"/>
          <p:nvPr/>
        </p:nvSpPr>
        <p:spPr>
          <a:xfrm>
            <a:off x="1628141" y="1916561"/>
            <a:ext cx="1088760"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station trajectory</a:t>
            </a:r>
          </a:p>
        </p:txBody>
      </p:sp>
      <p:sp>
        <p:nvSpPr>
          <p:cNvPr id="14" name="Oval 13">
            <a:extLst>
              <a:ext uri="{FF2B5EF4-FFF2-40B4-BE49-F238E27FC236}">
                <a16:creationId xmlns:a16="http://schemas.microsoft.com/office/drawing/2014/main" id="{B6FB6025-D1C6-7147-A99F-03840B58CA10}"/>
              </a:ext>
            </a:extLst>
          </p:cNvPr>
          <p:cNvSpPr/>
          <p:nvPr/>
        </p:nvSpPr>
        <p:spPr>
          <a:xfrm>
            <a:off x="1420384" y="2249895"/>
            <a:ext cx="57684" cy="57684"/>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5" name="TextBox 14">
            <a:extLst>
              <a:ext uri="{FF2B5EF4-FFF2-40B4-BE49-F238E27FC236}">
                <a16:creationId xmlns:a16="http://schemas.microsoft.com/office/drawing/2014/main" id="{67AC7B8C-B213-2A42-9F19-16F7FA5D2BD0}"/>
              </a:ext>
            </a:extLst>
          </p:cNvPr>
          <p:cNvSpPr txBox="1"/>
          <p:nvPr/>
        </p:nvSpPr>
        <p:spPr>
          <a:xfrm>
            <a:off x="1625747" y="2172931"/>
            <a:ext cx="948585" cy="577081"/>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projected IGS station position</a:t>
            </a:r>
          </a:p>
        </p:txBody>
      </p:sp>
      <p:sp>
        <p:nvSpPr>
          <p:cNvPr id="2" name="Title 1">
            <a:extLst>
              <a:ext uri="{FF2B5EF4-FFF2-40B4-BE49-F238E27FC236}">
                <a16:creationId xmlns:a16="http://schemas.microsoft.com/office/drawing/2014/main" id="{A2C9E32A-92E4-46B1-BEAA-9D1CEF45A047}"/>
              </a:ext>
            </a:extLst>
          </p:cNvPr>
          <p:cNvSpPr>
            <a:spLocks noGrp="1"/>
          </p:cNvSpPr>
          <p:nvPr>
            <p:ph type="title"/>
          </p:nvPr>
        </p:nvSpPr>
        <p:spPr/>
        <p:txBody>
          <a:bodyPr/>
          <a:lstStyle/>
          <a:p>
            <a:r>
              <a:rPr lang="en-US" sz="2800" dirty="0">
                <a:solidFill>
                  <a:prstClr val="black"/>
                </a:solidFill>
                <a:cs typeface="Times New Roman" panose="02020603050405020304" pitchFamily="18" charset="0"/>
              </a:rPr>
              <a:t>Aligning the NSRS to the IGS reference frame</a:t>
            </a:r>
            <a:endParaRPr lang="en-US" dirty="0"/>
          </a:p>
        </p:txBody>
      </p:sp>
      <p:sp>
        <p:nvSpPr>
          <p:cNvPr id="3" name="Date Placeholder 2">
            <a:extLst>
              <a:ext uri="{FF2B5EF4-FFF2-40B4-BE49-F238E27FC236}">
                <a16:creationId xmlns:a16="http://schemas.microsoft.com/office/drawing/2014/main" id="{EB5C1A1A-C0A0-49C5-BB4B-F3AB7310DF7F}"/>
              </a:ext>
            </a:extLst>
          </p:cNvPr>
          <p:cNvSpPr>
            <a:spLocks noGrp="1"/>
          </p:cNvSpPr>
          <p:nvPr>
            <p:ph type="dt" sz="half" idx="10"/>
          </p:nvPr>
        </p:nvSpPr>
        <p:spPr/>
        <p:txBody>
          <a:bodyPr/>
          <a:lstStyle/>
          <a:p>
            <a:r>
              <a:rPr lang="en-US"/>
              <a:t>01/26/2023</a:t>
            </a:r>
          </a:p>
        </p:txBody>
      </p:sp>
      <p:sp>
        <p:nvSpPr>
          <p:cNvPr id="4" name="Footer Placeholder 3">
            <a:extLst>
              <a:ext uri="{FF2B5EF4-FFF2-40B4-BE49-F238E27FC236}">
                <a16:creationId xmlns:a16="http://schemas.microsoft.com/office/drawing/2014/main" id="{3F51F520-AE4F-468B-ABF6-22436446954B}"/>
              </a:ext>
            </a:extLst>
          </p:cNvPr>
          <p:cNvSpPr>
            <a:spLocks noGrp="1"/>
          </p:cNvSpPr>
          <p:nvPr>
            <p:ph type="ftr" sz="quarter" idx="11"/>
          </p:nvPr>
        </p:nvSpPr>
        <p:spPr/>
        <p:txBody>
          <a:bodyPr/>
          <a:lstStyle/>
          <a:p>
            <a:r>
              <a:rPr lang="fr-FR"/>
              <a:t>2023 WSLS Institute</a:t>
            </a:r>
            <a:endParaRPr lang="en-US"/>
          </a:p>
        </p:txBody>
      </p:sp>
      <p:sp>
        <p:nvSpPr>
          <p:cNvPr id="5" name="Slide Number Placeholder 4">
            <a:extLst>
              <a:ext uri="{FF2B5EF4-FFF2-40B4-BE49-F238E27FC236}">
                <a16:creationId xmlns:a16="http://schemas.microsoft.com/office/drawing/2014/main" id="{42B03090-13D4-4389-993F-64157C814AED}"/>
              </a:ext>
            </a:extLst>
          </p:cNvPr>
          <p:cNvSpPr>
            <a:spLocks noGrp="1"/>
          </p:cNvSpPr>
          <p:nvPr>
            <p:ph type="sldNum" sz="quarter" idx="12"/>
          </p:nvPr>
        </p:nvSpPr>
        <p:spPr/>
        <p:txBody>
          <a:bodyPr/>
          <a:lstStyle/>
          <a:p>
            <a:fld id="{D3D538F9-49A3-B84F-B36B-A7030CDE5D5B}" type="slidenum">
              <a:rPr lang="en-US" smtClean="0"/>
              <a:t>51</a:t>
            </a:fld>
            <a:endParaRPr lang="en-US"/>
          </a:p>
        </p:txBody>
      </p:sp>
    </p:spTree>
    <p:extLst>
      <p:ext uri="{BB962C8B-B14F-4D97-AF65-F5344CB8AC3E}">
        <p14:creationId xmlns:p14="http://schemas.microsoft.com/office/powerpoint/2010/main" val="31233727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90736" y="1087453"/>
            <a:ext cx="4831588" cy="3314693"/>
          </a:xfrm>
          <a:prstGeom prst="rect">
            <a:avLst/>
          </a:prstGeom>
        </p:spPr>
      </p:pic>
      <p:sp>
        <p:nvSpPr>
          <p:cNvPr id="10" name="Oval 9">
            <a:extLst>
              <a:ext uri="{FF2B5EF4-FFF2-40B4-BE49-F238E27FC236}">
                <a16:creationId xmlns:a16="http://schemas.microsoft.com/office/drawing/2014/main" id="{3ACEC6DF-C9A4-744B-B098-17B6CB6A408D}"/>
              </a:ext>
            </a:extLst>
          </p:cNvPr>
          <p:cNvSpPr/>
          <p:nvPr/>
        </p:nvSpPr>
        <p:spPr>
          <a:xfrm>
            <a:off x="1394746" y="1730739"/>
            <a:ext cx="108959" cy="108959"/>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1" name="TextBox 10">
            <a:extLst>
              <a:ext uri="{FF2B5EF4-FFF2-40B4-BE49-F238E27FC236}">
                <a16:creationId xmlns:a16="http://schemas.microsoft.com/office/drawing/2014/main" id="{0F4CF94F-CF19-564A-AD2F-B6E82F54B4B1}"/>
              </a:ext>
            </a:extLst>
          </p:cNvPr>
          <p:cNvSpPr txBox="1"/>
          <p:nvPr/>
        </p:nvSpPr>
        <p:spPr>
          <a:xfrm>
            <a:off x="1625747" y="1669803"/>
            <a:ext cx="1173719"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IGS GNSS station</a:t>
            </a:r>
          </a:p>
        </p:txBody>
      </p:sp>
      <p:cxnSp>
        <p:nvCxnSpPr>
          <p:cNvPr id="12" name="Straight Arrow Connector 11">
            <a:extLst>
              <a:ext uri="{FF2B5EF4-FFF2-40B4-BE49-F238E27FC236}">
                <a16:creationId xmlns:a16="http://schemas.microsoft.com/office/drawing/2014/main" id="{6291A474-DF9F-F044-A3AA-B63931DA8595}"/>
              </a:ext>
            </a:extLst>
          </p:cNvPr>
          <p:cNvCxnSpPr>
            <a:cxnSpLocks/>
          </p:cNvCxnSpPr>
          <p:nvPr/>
        </p:nvCxnSpPr>
        <p:spPr>
          <a:xfrm>
            <a:off x="1369108" y="2031977"/>
            <a:ext cx="231002" cy="0"/>
          </a:xfrm>
          <a:prstGeom prst="straightConnector1">
            <a:avLst/>
          </a:prstGeom>
          <a:ln w="12700">
            <a:solidFill>
              <a:schemeClr val="tx1"/>
            </a:solidFill>
            <a:prstDash val="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7F25A24D-D8F3-6D40-8D1B-69A4E00312A1}"/>
              </a:ext>
            </a:extLst>
          </p:cNvPr>
          <p:cNvSpPr txBox="1"/>
          <p:nvPr/>
        </p:nvSpPr>
        <p:spPr>
          <a:xfrm>
            <a:off x="1628141" y="1916561"/>
            <a:ext cx="1088760"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station trajectory</a:t>
            </a:r>
          </a:p>
        </p:txBody>
      </p:sp>
      <p:sp>
        <p:nvSpPr>
          <p:cNvPr id="14" name="Oval 13">
            <a:extLst>
              <a:ext uri="{FF2B5EF4-FFF2-40B4-BE49-F238E27FC236}">
                <a16:creationId xmlns:a16="http://schemas.microsoft.com/office/drawing/2014/main" id="{5F2FA7AB-8CF4-9646-999C-683A6DB89C72}"/>
              </a:ext>
            </a:extLst>
          </p:cNvPr>
          <p:cNvSpPr/>
          <p:nvPr/>
        </p:nvSpPr>
        <p:spPr>
          <a:xfrm>
            <a:off x="1420384" y="2249895"/>
            <a:ext cx="57684" cy="57684"/>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5" name="TextBox 14">
            <a:extLst>
              <a:ext uri="{FF2B5EF4-FFF2-40B4-BE49-F238E27FC236}">
                <a16:creationId xmlns:a16="http://schemas.microsoft.com/office/drawing/2014/main" id="{A77C283D-1C1F-2141-B992-7CA69A392E6C}"/>
              </a:ext>
            </a:extLst>
          </p:cNvPr>
          <p:cNvSpPr txBox="1"/>
          <p:nvPr/>
        </p:nvSpPr>
        <p:spPr>
          <a:xfrm>
            <a:off x="1625747" y="2172931"/>
            <a:ext cx="948585" cy="577081"/>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projected IGS station position</a:t>
            </a:r>
          </a:p>
        </p:txBody>
      </p:sp>
      <p:sp>
        <p:nvSpPr>
          <p:cNvPr id="2" name="Title 1">
            <a:extLst>
              <a:ext uri="{FF2B5EF4-FFF2-40B4-BE49-F238E27FC236}">
                <a16:creationId xmlns:a16="http://schemas.microsoft.com/office/drawing/2014/main" id="{09813D00-ADC2-4477-8113-23AA56EA618F}"/>
              </a:ext>
            </a:extLst>
          </p:cNvPr>
          <p:cNvSpPr>
            <a:spLocks noGrp="1"/>
          </p:cNvSpPr>
          <p:nvPr>
            <p:ph type="title"/>
          </p:nvPr>
        </p:nvSpPr>
        <p:spPr/>
        <p:txBody>
          <a:bodyPr/>
          <a:lstStyle/>
          <a:p>
            <a:r>
              <a:rPr lang="en-US" sz="2800" dirty="0">
                <a:solidFill>
                  <a:prstClr val="black"/>
                </a:solidFill>
                <a:cs typeface="Times New Roman" panose="02020603050405020304" pitchFamily="18" charset="0"/>
              </a:rPr>
              <a:t>Aligning the NSRS to the IGS reference frame</a:t>
            </a:r>
            <a:endParaRPr lang="en-US" dirty="0"/>
          </a:p>
        </p:txBody>
      </p:sp>
      <p:sp>
        <p:nvSpPr>
          <p:cNvPr id="3" name="Date Placeholder 2">
            <a:extLst>
              <a:ext uri="{FF2B5EF4-FFF2-40B4-BE49-F238E27FC236}">
                <a16:creationId xmlns:a16="http://schemas.microsoft.com/office/drawing/2014/main" id="{3314B0DD-01F4-4EDF-9113-6605DE928F5B}"/>
              </a:ext>
            </a:extLst>
          </p:cNvPr>
          <p:cNvSpPr>
            <a:spLocks noGrp="1"/>
          </p:cNvSpPr>
          <p:nvPr>
            <p:ph type="dt" sz="half" idx="10"/>
          </p:nvPr>
        </p:nvSpPr>
        <p:spPr/>
        <p:txBody>
          <a:bodyPr/>
          <a:lstStyle/>
          <a:p>
            <a:r>
              <a:rPr lang="en-US"/>
              <a:t>01/26/2023</a:t>
            </a:r>
          </a:p>
        </p:txBody>
      </p:sp>
      <p:sp>
        <p:nvSpPr>
          <p:cNvPr id="4" name="Footer Placeholder 3">
            <a:extLst>
              <a:ext uri="{FF2B5EF4-FFF2-40B4-BE49-F238E27FC236}">
                <a16:creationId xmlns:a16="http://schemas.microsoft.com/office/drawing/2014/main" id="{95C2B3D7-CB94-4053-832E-6570E4E7DDA5}"/>
              </a:ext>
            </a:extLst>
          </p:cNvPr>
          <p:cNvSpPr>
            <a:spLocks noGrp="1"/>
          </p:cNvSpPr>
          <p:nvPr>
            <p:ph type="ftr" sz="quarter" idx="11"/>
          </p:nvPr>
        </p:nvSpPr>
        <p:spPr/>
        <p:txBody>
          <a:bodyPr/>
          <a:lstStyle/>
          <a:p>
            <a:r>
              <a:rPr lang="fr-FR"/>
              <a:t>2023 WSLS Institute</a:t>
            </a:r>
            <a:endParaRPr lang="en-US"/>
          </a:p>
        </p:txBody>
      </p:sp>
      <p:sp>
        <p:nvSpPr>
          <p:cNvPr id="5" name="Slide Number Placeholder 4">
            <a:extLst>
              <a:ext uri="{FF2B5EF4-FFF2-40B4-BE49-F238E27FC236}">
                <a16:creationId xmlns:a16="http://schemas.microsoft.com/office/drawing/2014/main" id="{3CC2F074-E140-4032-AAB4-EEFF8B4774DF}"/>
              </a:ext>
            </a:extLst>
          </p:cNvPr>
          <p:cNvSpPr>
            <a:spLocks noGrp="1"/>
          </p:cNvSpPr>
          <p:nvPr>
            <p:ph type="sldNum" sz="quarter" idx="12"/>
          </p:nvPr>
        </p:nvSpPr>
        <p:spPr/>
        <p:txBody>
          <a:bodyPr/>
          <a:lstStyle/>
          <a:p>
            <a:fld id="{D3D538F9-49A3-B84F-B36B-A7030CDE5D5B}" type="slidenum">
              <a:rPr lang="en-US" smtClean="0"/>
              <a:t>52</a:t>
            </a:fld>
            <a:endParaRPr lang="en-US"/>
          </a:p>
        </p:txBody>
      </p:sp>
    </p:spTree>
    <p:extLst>
      <p:ext uri="{BB962C8B-B14F-4D97-AF65-F5344CB8AC3E}">
        <p14:creationId xmlns:p14="http://schemas.microsoft.com/office/powerpoint/2010/main" val="37441470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90736" y="1087452"/>
            <a:ext cx="4831588" cy="3314694"/>
          </a:xfrm>
          <a:prstGeom prst="rect">
            <a:avLst/>
          </a:prstGeom>
        </p:spPr>
      </p:pic>
      <p:sp>
        <p:nvSpPr>
          <p:cNvPr id="10" name="Oval 9">
            <a:extLst>
              <a:ext uri="{FF2B5EF4-FFF2-40B4-BE49-F238E27FC236}">
                <a16:creationId xmlns:a16="http://schemas.microsoft.com/office/drawing/2014/main" id="{2B8E466E-DA28-B44A-AAD8-4674E276A2AC}"/>
              </a:ext>
            </a:extLst>
          </p:cNvPr>
          <p:cNvSpPr/>
          <p:nvPr/>
        </p:nvSpPr>
        <p:spPr>
          <a:xfrm>
            <a:off x="1394746" y="1730739"/>
            <a:ext cx="108959" cy="108959"/>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1" name="TextBox 10">
            <a:extLst>
              <a:ext uri="{FF2B5EF4-FFF2-40B4-BE49-F238E27FC236}">
                <a16:creationId xmlns:a16="http://schemas.microsoft.com/office/drawing/2014/main" id="{AC3E9163-1269-2847-AFFA-080CB10D5E78}"/>
              </a:ext>
            </a:extLst>
          </p:cNvPr>
          <p:cNvSpPr txBox="1"/>
          <p:nvPr/>
        </p:nvSpPr>
        <p:spPr>
          <a:xfrm>
            <a:off x="1625747" y="1669803"/>
            <a:ext cx="1173719"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IGS GNSS station</a:t>
            </a:r>
          </a:p>
        </p:txBody>
      </p:sp>
      <p:cxnSp>
        <p:nvCxnSpPr>
          <p:cNvPr id="12" name="Straight Arrow Connector 11">
            <a:extLst>
              <a:ext uri="{FF2B5EF4-FFF2-40B4-BE49-F238E27FC236}">
                <a16:creationId xmlns:a16="http://schemas.microsoft.com/office/drawing/2014/main" id="{41284560-2C3E-4C45-84ED-5916B4B2A02B}"/>
              </a:ext>
            </a:extLst>
          </p:cNvPr>
          <p:cNvCxnSpPr>
            <a:cxnSpLocks/>
          </p:cNvCxnSpPr>
          <p:nvPr/>
        </p:nvCxnSpPr>
        <p:spPr>
          <a:xfrm>
            <a:off x="1369108" y="2031977"/>
            <a:ext cx="231002" cy="0"/>
          </a:xfrm>
          <a:prstGeom prst="straightConnector1">
            <a:avLst/>
          </a:prstGeom>
          <a:ln w="12700">
            <a:solidFill>
              <a:schemeClr val="tx1"/>
            </a:solidFill>
            <a:prstDash val="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69E8EC11-548F-0E48-B4AA-4AF6975A3E94}"/>
              </a:ext>
            </a:extLst>
          </p:cNvPr>
          <p:cNvSpPr txBox="1"/>
          <p:nvPr/>
        </p:nvSpPr>
        <p:spPr>
          <a:xfrm>
            <a:off x="1628141" y="1916561"/>
            <a:ext cx="1088760"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station trajectory</a:t>
            </a:r>
          </a:p>
        </p:txBody>
      </p:sp>
      <p:sp>
        <p:nvSpPr>
          <p:cNvPr id="14" name="Oval 13">
            <a:extLst>
              <a:ext uri="{FF2B5EF4-FFF2-40B4-BE49-F238E27FC236}">
                <a16:creationId xmlns:a16="http://schemas.microsoft.com/office/drawing/2014/main" id="{2FDAFC1D-990D-DB4D-870B-896FCA8E951A}"/>
              </a:ext>
            </a:extLst>
          </p:cNvPr>
          <p:cNvSpPr/>
          <p:nvPr/>
        </p:nvSpPr>
        <p:spPr>
          <a:xfrm>
            <a:off x="1420384" y="2249895"/>
            <a:ext cx="57684" cy="57684"/>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5" name="TextBox 14">
            <a:extLst>
              <a:ext uri="{FF2B5EF4-FFF2-40B4-BE49-F238E27FC236}">
                <a16:creationId xmlns:a16="http://schemas.microsoft.com/office/drawing/2014/main" id="{F014F5FC-60DE-AF4B-AFC7-E704D5BE66E1}"/>
              </a:ext>
            </a:extLst>
          </p:cNvPr>
          <p:cNvSpPr txBox="1"/>
          <p:nvPr/>
        </p:nvSpPr>
        <p:spPr>
          <a:xfrm>
            <a:off x="1625747" y="2172931"/>
            <a:ext cx="948585" cy="577081"/>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projected IGS station position</a:t>
            </a:r>
          </a:p>
        </p:txBody>
      </p:sp>
      <p:sp>
        <p:nvSpPr>
          <p:cNvPr id="2" name="Title 1">
            <a:extLst>
              <a:ext uri="{FF2B5EF4-FFF2-40B4-BE49-F238E27FC236}">
                <a16:creationId xmlns:a16="http://schemas.microsoft.com/office/drawing/2014/main" id="{0BE69773-E48D-452C-9749-16EA0C4CA078}"/>
              </a:ext>
            </a:extLst>
          </p:cNvPr>
          <p:cNvSpPr>
            <a:spLocks noGrp="1"/>
          </p:cNvSpPr>
          <p:nvPr>
            <p:ph type="title"/>
          </p:nvPr>
        </p:nvSpPr>
        <p:spPr/>
        <p:txBody>
          <a:bodyPr/>
          <a:lstStyle/>
          <a:p>
            <a:r>
              <a:rPr lang="en-US" sz="2800" dirty="0">
                <a:solidFill>
                  <a:prstClr val="black"/>
                </a:solidFill>
                <a:cs typeface="Times New Roman" panose="02020603050405020304" pitchFamily="18" charset="0"/>
              </a:rPr>
              <a:t>Aligning the NSRS to the IGS reference frame</a:t>
            </a:r>
            <a:endParaRPr lang="en-US" dirty="0"/>
          </a:p>
        </p:txBody>
      </p:sp>
      <p:sp>
        <p:nvSpPr>
          <p:cNvPr id="3" name="Date Placeholder 2">
            <a:extLst>
              <a:ext uri="{FF2B5EF4-FFF2-40B4-BE49-F238E27FC236}">
                <a16:creationId xmlns:a16="http://schemas.microsoft.com/office/drawing/2014/main" id="{23B659AE-907E-4C8D-A1EE-785CC31077BB}"/>
              </a:ext>
            </a:extLst>
          </p:cNvPr>
          <p:cNvSpPr>
            <a:spLocks noGrp="1"/>
          </p:cNvSpPr>
          <p:nvPr>
            <p:ph type="dt" sz="half" idx="10"/>
          </p:nvPr>
        </p:nvSpPr>
        <p:spPr/>
        <p:txBody>
          <a:bodyPr/>
          <a:lstStyle/>
          <a:p>
            <a:r>
              <a:rPr lang="en-US"/>
              <a:t>01/26/2023</a:t>
            </a:r>
          </a:p>
        </p:txBody>
      </p:sp>
      <p:sp>
        <p:nvSpPr>
          <p:cNvPr id="4" name="Footer Placeholder 3">
            <a:extLst>
              <a:ext uri="{FF2B5EF4-FFF2-40B4-BE49-F238E27FC236}">
                <a16:creationId xmlns:a16="http://schemas.microsoft.com/office/drawing/2014/main" id="{61B04A4B-A5A8-44B7-BB32-736023E8893B}"/>
              </a:ext>
            </a:extLst>
          </p:cNvPr>
          <p:cNvSpPr>
            <a:spLocks noGrp="1"/>
          </p:cNvSpPr>
          <p:nvPr>
            <p:ph type="ftr" sz="quarter" idx="11"/>
          </p:nvPr>
        </p:nvSpPr>
        <p:spPr/>
        <p:txBody>
          <a:bodyPr/>
          <a:lstStyle/>
          <a:p>
            <a:r>
              <a:rPr lang="fr-FR"/>
              <a:t>2023 WSLS Institute</a:t>
            </a:r>
            <a:endParaRPr lang="en-US"/>
          </a:p>
        </p:txBody>
      </p:sp>
      <p:sp>
        <p:nvSpPr>
          <p:cNvPr id="5" name="Slide Number Placeholder 4">
            <a:extLst>
              <a:ext uri="{FF2B5EF4-FFF2-40B4-BE49-F238E27FC236}">
                <a16:creationId xmlns:a16="http://schemas.microsoft.com/office/drawing/2014/main" id="{C10836FB-4F0D-4B3A-9E80-CAAE207AC5C3}"/>
              </a:ext>
            </a:extLst>
          </p:cNvPr>
          <p:cNvSpPr>
            <a:spLocks noGrp="1"/>
          </p:cNvSpPr>
          <p:nvPr>
            <p:ph type="sldNum" sz="quarter" idx="12"/>
          </p:nvPr>
        </p:nvSpPr>
        <p:spPr/>
        <p:txBody>
          <a:bodyPr/>
          <a:lstStyle/>
          <a:p>
            <a:fld id="{D3D538F9-49A3-B84F-B36B-A7030CDE5D5B}" type="slidenum">
              <a:rPr lang="en-US" smtClean="0"/>
              <a:t>53</a:t>
            </a:fld>
            <a:endParaRPr lang="en-US"/>
          </a:p>
        </p:txBody>
      </p:sp>
    </p:spTree>
    <p:extLst>
      <p:ext uri="{BB962C8B-B14F-4D97-AF65-F5344CB8AC3E}">
        <p14:creationId xmlns:p14="http://schemas.microsoft.com/office/powerpoint/2010/main" val="4670472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90736" y="1087452"/>
            <a:ext cx="4831588" cy="3314694"/>
          </a:xfrm>
          <a:prstGeom prst="rect">
            <a:avLst/>
          </a:prstGeom>
        </p:spPr>
      </p:pic>
      <p:sp>
        <p:nvSpPr>
          <p:cNvPr id="12" name="Oval 11">
            <a:extLst>
              <a:ext uri="{FF2B5EF4-FFF2-40B4-BE49-F238E27FC236}">
                <a16:creationId xmlns:a16="http://schemas.microsoft.com/office/drawing/2014/main" id="{966B7786-FA3A-D645-B647-D21ECDB2B7CD}"/>
              </a:ext>
            </a:extLst>
          </p:cNvPr>
          <p:cNvSpPr/>
          <p:nvPr/>
        </p:nvSpPr>
        <p:spPr>
          <a:xfrm>
            <a:off x="1394746" y="1730739"/>
            <a:ext cx="108959" cy="108959"/>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3" name="TextBox 12">
            <a:extLst>
              <a:ext uri="{FF2B5EF4-FFF2-40B4-BE49-F238E27FC236}">
                <a16:creationId xmlns:a16="http://schemas.microsoft.com/office/drawing/2014/main" id="{C2EB46C6-0C40-004C-973F-7EC4F73ED951}"/>
              </a:ext>
            </a:extLst>
          </p:cNvPr>
          <p:cNvSpPr txBox="1"/>
          <p:nvPr/>
        </p:nvSpPr>
        <p:spPr>
          <a:xfrm>
            <a:off x="1625747" y="1669803"/>
            <a:ext cx="1173719"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IGS GNSS station</a:t>
            </a:r>
          </a:p>
        </p:txBody>
      </p:sp>
      <p:cxnSp>
        <p:nvCxnSpPr>
          <p:cNvPr id="14" name="Straight Arrow Connector 13">
            <a:extLst>
              <a:ext uri="{FF2B5EF4-FFF2-40B4-BE49-F238E27FC236}">
                <a16:creationId xmlns:a16="http://schemas.microsoft.com/office/drawing/2014/main" id="{71048B56-61B6-DA4B-9589-F41029DF66F1}"/>
              </a:ext>
            </a:extLst>
          </p:cNvPr>
          <p:cNvCxnSpPr>
            <a:cxnSpLocks/>
          </p:cNvCxnSpPr>
          <p:nvPr/>
        </p:nvCxnSpPr>
        <p:spPr>
          <a:xfrm>
            <a:off x="1369108" y="2031977"/>
            <a:ext cx="231002" cy="0"/>
          </a:xfrm>
          <a:prstGeom prst="straightConnector1">
            <a:avLst/>
          </a:prstGeom>
          <a:ln w="12700">
            <a:solidFill>
              <a:schemeClr val="tx1"/>
            </a:solidFill>
            <a:prstDash val="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F19A6B42-2FEB-AD4A-8039-2A74CFAE482B}"/>
              </a:ext>
            </a:extLst>
          </p:cNvPr>
          <p:cNvSpPr txBox="1"/>
          <p:nvPr/>
        </p:nvSpPr>
        <p:spPr>
          <a:xfrm>
            <a:off x="1628141" y="1916561"/>
            <a:ext cx="1088760"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station trajectory</a:t>
            </a:r>
          </a:p>
        </p:txBody>
      </p:sp>
      <p:sp>
        <p:nvSpPr>
          <p:cNvPr id="16" name="Oval 15">
            <a:extLst>
              <a:ext uri="{FF2B5EF4-FFF2-40B4-BE49-F238E27FC236}">
                <a16:creationId xmlns:a16="http://schemas.microsoft.com/office/drawing/2014/main" id="{50F5AAC7-1756-264F-87A2-B9EC53243B29}"/>
              </a:ext>
            </a:extLst>
          </p:cNvPr>
          <p:cNvSpPr/>
          <p:nvPr/>
        </p:nvSpPr>
        <p:spPr>
          <a:xfrm>
            <a:off x="1420384" y="2249895"/>
            <a:ext cx="57684" cy="57684"/>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7" name="TextBox 16">
            <a:extLst>
              <a:ext uri="{FF2B5EF4-FFF2-40B4-BE49-F238E27FC236}">
                <a16:creationId xmlns:a16="http://schemas.microsoft.com/office/drawing/2014/main" id="{0EFA1015-00BF-D745-A137-AD5C46EBB6C3}"/>
              </a:ext>
            </a:extLst>
          </p:cNvPr>
          <p:cNvSpPr txBox="1"/>
          <p:nvPr/>
        </p:nvSpPr>
        <p:spPr>
          <a:xfrm>
            <a:off x="1625747" y="2172931"/>
            <a:ext cx="948585" cy="577081"/>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projected IGS station position</a:t>
            </a:r>
          </a:p>
        </p:txBody>
      </p:sp>
      <p:sp>
        <p:nvSpPr>
          <p:cNvPr id="18" name="Oval 17">
            <a:extLst>
              <a:ext uri="{FF2B5EF4-FFF2-40B4-BE49-F238E27FC236}">
                <a16:creationId xmlns:a16="http://schemas.microsoft.com/office/drawing/2014/main" id="{26D41BFB-6752-EC4F-B5B8-218A69FA7EF5}"/>
              </a:ext>
            </a:extLst>
          </p:cNvPr>
          <p:cNvSpPr/>
          <p:nvPr/>
        </p:nvSpPr>
        <p:spPr>
          <a:xfrm>
            <a:off x="1394746" y="2803714"/>
            <a:ext cx="108959" cy="108959"/>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9" name="TextBox 18">
            <a:extLst>
              <a:ext uri="{FF2B5EF4-FFF2-40B4-BE49-F238E27FC236}">
                <a16:creationId xmlns:a16="http://schemas.microsoft.com/office/drawing/2014/main" id="{5FCA59D9-57ED-D34C-8A2A-433E4CDFF404}"/>
              </a:ext>
            </a:extLst>
          </p:cNvPr>
          <p:cNvSpPr txBox="1"/>
          <p:nvPr/>
        </p:nvSpPr>
        <p:spPr>
          <a:xfrm>
            <a:off x="1625748" y="2726929"/>
            <a:ext cx="1221953" cy="577081"/>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NGS estimate of IGS station position</a:t>
            </a:r>
          </a:p>
        </p:txBody>
      </p:sp>
      <p:sp>
        <p:nvSpPr>
          <p:cNvPr id="2" name="Title 1">
            <a:extLst>
              <a:ext uri="{FF2B5EF4-FFF2-40B4-BE49-F238E27FC236}">
                <a16:creationId xmlns:a16="http://schemas.microsoft.com/office/drawing/2014/main" id="{F4702919-9FCF-4568-9F6E-89B439596C95}"/>
              </a:ext>
            </a:extLst>
          </p:cNvPr>
          <p:cNvSpPr>
            <a:spLocks noGrp="1"/>
          </p:cNvSpPr>
          <p:nvPr>
            <p:ph type="title"/>
          </p:nvPr>
        </p:nvSpPr>
        <p:spPr/>
        <p:txBody>
          <a:bodyPr/>
          <a:lstStyle/>
          <a:p>
            <a:r>
              <a:rPr lang="en-US" sz="2800" dirty="0">
                <a:solidFill>
                  <a:prstClr val="black"/>
                </a:solidFill>
                <a:cs typeface="Times New Roman" panose="02020603050405020304" pitchFamily="18" charset="0"/>
              </a:rPr>
              <a:t>Aligning the NSRS to the IGS reference frame</a:t>
            </a:r>
            <a:endParaRPr lang="en-US" dirty="0"/>
          </a:p>
        </p:txBody>
      </p:sp>
      <p:sp>
        <p:nvSpPr>
          <p:cNvPr id="3" name="Date Placeholder 2">
            <a:extLst>
              <a:ext uri="{FF2B5EF4-FFF2-40B4-BE49-F238E27FC236}">
                <a16:creationId xmlns:a16="http://schemas.microsoft.com/office/drawing/2014/main" id="{5B847F79-34E4-4DB7-BA97-3EE8CC90288F}"/>
              </a:ext>
            </a:extLst>
          </p:cNvPr>
          <p:cNvSpPr>
            <a:spLocks noGrp="1"/>
          </p:cNvSpPr>
          <p:nvPr>
            <p:ph type="dt" sz="half" idx="10"/>
          </p:nvPr>
        </p:nvSpPr>
        <p:spPr/>
        <p:txBody>
          <a:bodyPr/>
          <a:lstStyle/>
          <a:p>
            <a:r>
              <a:rPr lang="en-US"/>
              <a:t>01/26/2023</a:t>
            </a:r>
          </a:p>
        </p:txBody>
      </p:sp>
      <p:sp>
        <p:nvSpPr>
          <p:cNvPr id="4" name="Footer Placeholder 3">
            <a:extLst>
              <a:ext uri="{FF2B5EF4-FFF2-40B4-BE49-F238E27FC236}">
                <a16:creationId xmlns:a16="http://schemas.microsoft.com/office/drawing/2014/main" id="{1BE2681B-C982-47EE-95CD-AA1AFE170BA3}"/>
              </a:ext>
            </a:extLst>
          </p:cNvPr>
          <p:cNvSpPr>
            <a:spLocks noGrp="1"/>
          </p:cNvSpPr>
          <p:nvPr>
            <p:ph type="ftr" sz="quarter" idx="11"/>
          </p:nvPr>
        </p:nvSpPr>
        <p:spPr/>
        <p:txBody>
          <a:bodyPr/>
          <a:lstStyle/>
          <a:p>
            <a:r>
              <a:rPr lang="fr-FR"/>
              <a:t>2023 WSLS Institute</a:t>
            </a:r>
            <a:endParaRPr lang="en-US"/>
          </a:p>
        </p:txBody>
      </p:sp>
      <p:sp>
        <p:nvSpPr>
          <p:cNvPr id="5" name="Slide Number Placeholder 4">
            <a:extLst>
              <a:ext uri="{FF2B5EF4-FFF2-40B4-BE49-F238E27FC236}">
                <a16:creationId xmlns:a16="http://schemas.microsoft.com/office/drawing/2014/main" id="{9F92B7F6-764F-45A1-ACA4-339653FD6A6B}"/>
              </a:ext>
            </a:extLst>
          </p:cNvPr>
          <p:cNvSpPr>
            <a:spLocks noGrp="1"/>
          </p:cNvSpPr>
          <p:nvPr>
            <p:ph type="sldNum" sz="quarter" idx="12"/>
          </p:nvPr>
        </p:nvSpPr>
        <p:spPr/>
        <p:txBody>
          <a:bodyPr/>
          <a:lstStyle/>
          <a:p>
            <a:fld id="{D3D538F9-49A3-B84F-B36B-A7030CDE5D5B}" type="slidenum">
              <a:rPr lang="en-US" smtClean="0"/>
              <a:t>54</a:t>
            </a:fld>
            <a:endParaRPr lang="en-US"/>
          </a:p>
        </p:txBody>
      </p:sp>
    </p:spTree>
    <p:extLst>
      <p:ext uri="{BB962C8B-B14F-4D97-AF65-F5344CB8AC3E}">
        <p14:creationId xmlns:p14="http://schemas.microsoft.com/office/powerpoint/2010/main" val="4828304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90736" y="1087452"/>
            <a:ext cx="4831588" cy="3314694"/>
          </a:xfrm>
          <a:prstGeom prst="rect">
            <a:avLst/>
          </a:prstGeom>
        </p:spPr>
      </p:pic>
      <p:sp>
        <p:nvSpPr>
          <p:cNvPr id="12" name="Oval 11">
            <a:extLst>
              <a:ext uri="{FF2B5EF4-FFF2-40B4-BE49-F238E27FC236}">
                <a16:creationId xmlns:a16="http://schemas.microsoft.com/office/drawing/2014/main" id="{B91B7B9B-E0FD-C647-A3CE-384E0BA6A19A}"/>
              </a:ext>
            </a:extLst>
          </p:cNvPr>
          <p:cNvSpPr/>
          <p:nvPr/>
        </p:nvSpPr>
        <p:spPr>
          <a:xfrm>
            <a:off x="1394746" y="1730739"/>
            <a:ext cx="108959" cy="108959"/>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3" name="TextBox 12">
            <a:extLst>
              <a:ext uri="{FF2B5EF4-FFF2-40B4-BE49-F238E27FC236}">
                <a16:creationId xmlns:a16="http://schemas.microsoft.com/office/drawing/2014/main" id="{AC043B00-EFDC-9F4E-89B9-804C461CBF8D}"/>
              </a:ext>
            </a:extLst>
          </p:cNvPr>
          <p:cNvSpPr txBox="1"/>
          <p:nvPr/>
        </p:nvSpPr>
        <p:spPr>
          <a:xfrm>
            <a:off x="1625747" y="1669803"/>
            <a:ext cx="1173719"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IGS GNSS station</a:t>
            </a:r>
          </a:p>
        </p:txBody>
      </p:sp>
      <p:cxnSp>
        <p:nvCxnSpPr>
          <p:cNvPr id="14" name="Straight Arrow Connector 13">
            <a:extLst>
              <a:ext uri="{FF2B5EF4-FFF2-40B4-BE49-F238E27FC236}">
                <a16:creationId xmlns:a16="http://schemas.microsoft.com/office/drawing/2014/main" id="{FB6BBB38-1875-6B4A-9A6E-675CFD26EAF9}"/>
              </a:ext>
            </a:extLst>
          </p:cNvPr>
          <p:cNvCxnSpPr>
            <a:cxnSpLocks/>
          </p:cNvCxnSpPr>
          <p:nvPr/>
        </p:nvCxnSpPr>
        <p:spPr>
          <a:xfrm>
            <a:off x="1369108" y="2031977"/>
            <a:ext cx="231002" cy="0"/>
          </a:xfrm>
          <a:prstGeom prst="straightConnector1">
            <a:avLst/>
          </a:prstGeom>
          <a:ln w="12700">
            <a:solidFill>
              <a:schemeClr val="tx1"/>
            </a:solidFill>
            <a:prstDash val="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2D65BF9E-3108-A24A-ADE2-33188257CEEC}"/>
              </a:ext>
            </a:extLst>
          </p:cNvPr>
          <p:cNvSpPr txBox="1"/>
          <p:nvPr/>
        </p:nvSpPr>
        <p:spPr>
          <a:xfrm>
            <a:off x="1628141" y="1916561"/>
            <a:ext cx="1088760"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station trajectory</a:t>
            </a:r>
          </a:p>
        </p:txBody>
      </p:sp>
      <p:sp>
        <p:nvSpPr>
          <p:cNvPr id="16" name="Oval 15">
            <a:extLst>
              <a:ext uri="{FF2B5EF4-FFF2-40B4-BE49-F238E27FC236}">
                <a16:creationId xmlns:a16="http://schemas.microsoft.com/office/drawing/2014/main" id="{1A5338EF-4C3D-964E-A9D8-688FADC4ACBF}"/>
              </a:ext>
            </a:extLst>
          </p:cNvPr>
          <p:cNvSpPr/>
          <p:nvPr/>
        </p:nvSpPr>
        <p:spPr>
          <a:xfrm>
            <a:off x="1420384" y="2249895"/>
            <a:ext cx="57684" cy="57684"/>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7" name="TextBox 16">
            <a:extLst>
              <a:ext uri="{FF2B5EF4-FFF2-40B4-BE49-F238E27FC236}">
                <a16:creationId xmlns:a16="http://schemas.microsoft.com/office/drawing/2014/main" id="{E7E4BE23-74FB-5147-8434-E1197847DE4E}"/>
              </a:ext>
            </a:extLst>
          </p:cNvPr>
          <p:cNvSpPr txBox="1"/>
          <p:nvPr/>
        </p:nvSpPr>
        <p:spPr>
          <a:xfrm>
            <a:off x="1625747" y="2172931"/>
            <a:ext cx="948585" cy="577081"/>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projected IGS station position</a:t>
            </a:r>
          </a:p>
        </p:txBody>
      </p:sp>
      <p:sp>
        <p:nvSpPr>
          <p:cNvPr id="18" name="Oval 17">
            <a:extLst>
              <a:ext uri="{FF2B5EF4-FFF2-40B4-BE49-F238E27FC236}">
                <a16:creationId xmlns:a16="http://schemas.microsoft.com/office/drawing/2014/main" id="{AF906F27-9CBC-874C-A69E-BA700ED648EF}"/>
              </a:ext>
            </a:extLst>
          </p:cNvPr>
          <p:cNvSpPr/>
          <p:nvPr/>
        </p:nvSpPr>
        <p:spPr>
          <a:xfrm>
            <a:off x="1394746" y="2803714"/>
            <a:ext cx="108959" cy="108959"/>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9" name="TextBox 18">
            <a:extLst>
              <a:ext uri="{FF2B5EF4-FFF2-40B4-BE49-F238E27FC236}">
                <a16:creationId xmlns:a16="http://schemas.microsoft.com/office/drawing/2014/main" id="{55755BCE-2F15-D54F-9E31-AA4B4BB6C9B4}"/>
              </a:ext>
            </a:extLst>
          </p:cNvPr>
          <p:cNvSpPr txBox="1"/>
          <p:nvPr/>
        </p:nvSpPr>
        <p:spPr>
          <a:xfrm>
            <a:off x="1625748" y="2726929"/>
            <a:ext cx="1221953" cy="577081"/>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NGS estimate of IGS station position</a:t>
            </a:r>
          </a:p>
        </p:txBody>
      </p:sp>
      <p:sp>
        <p:nvSpPr>
          <p:cNvPr id="2" name="Title 1">
            <a:extLst>
              <a:ext uri="{FF2B5EF4-FFF2-40B4-BE49-F238E27FC236}">
                <a16:creationId xmlns:a16="http://schemas.microsoft.com/office/drawing/2014/main" id="{849A411C-B3B5-4FA4-8FAC-36A1251E2266}"/>
              </a:ext>
            </a:extLst>
          </p:cNvPr>
          <p:cNvSpPr>
            <a:spLocks noGrp="1"/>
          </p:cNvSpPr>
          <p:nvPr>
            <p:ph type="title"/>
          </p:nvPr>
        </p:nvSpPr>
        <p:spPr/>
        <p:txBody>
          <a:bodyPr/>
          <a:lstStyle/>
          <a:p>
            <a:r>
              <a:rPr lang="en-US" sz="2800" dirty="0">
                <a:solidFill>
                  <a:prstClr val="black"/>
                </a:solidFill>
                <a:cs typeface="Times New Roman" panose="02020603050405020304" pitchFamily="18" charset="0"/>
              </a:rPr>
              <a:t>Aligning the NSRS to the IGS reference frame</a:t>
            </a:r>
            <a:endParaRPr lang="en-US" dirty="0"/>
          </a:p>
        </p:txBody>
      </p:sp>
      <p:sp>
        <p:nvSpPr>
          <p:cNvPr id="3" name="Date Placeholder 2">
            <a:extLst>
              <a:ext uri="{FF2B5EF4-FFF2-40B4-BE49-F238E27FC236}">
                <a16:creationId xmlns:a16="http://schemas.microsoft.com/office/drawing/2014/main" id="{2EAE4F5E-3709-4F1F-AC73-DF6BEE5A967B}"/>
              </a:ext>
            </a:extLst>
          </p:cNvPr>
          <p:cNvSpPr>
            <a:spLocks noGrp="1"/>
          </p:cNvSpPr>
          <p:nvPr>
            <p:ph type="dt" sz="half" idx="10"/>
          </p:nvPr>
        </p:nvSpPr>
        <p:spPr/>
        <p:txBody>
          <a:bodyPr/>
          <a:lstStyle/>
          <a:p>
            <a:r>
              <a:rPr lang="en-US"/>
              <a:t>01/26/2023</a:t>
            </a:r>
          </a:p>
        </p:txBody>
      </p:sp>
      <p:sp>
        <p:nvSpPr>
          <p:cNvPr id="4" name="Footer Placeholder 3">
            <a:extLst>
              <a:ext uri="{FF2B5EF4-FFF2-40B4-BE49-F238E27FC236}">
                <a16:creationId xmlns:a16="http://schemas.microsoft.com/office/drawing/2014/main" id="{9E6F4719-42C9-4B71-9BBF-D7E91A9EFB4E}"/>
              </a:ext>
            </a:extLst>
          </p:cNvPr>
          <p:cNvSpPr>
            <a:spLocks noGrp="1"/>
          </p:cNvSpPr>
          <p:nvPr>
            <p:ph type="ftr" sz="quarter" idx="11"/>
          </p:nvPr>
        </p:nvSpPr>
        <p:spPr/>
        <p:txBody>
          <a:bodyPr/>
          <a:lstStyle/>
          <a:p>
            <a:r>
              <a:rPr lang="fr-FR"/>
              <a:t>2023 WSLS Institute</a:t>
            </a:r>
            <a:endParaRPr lang="en-US"/>
          </a:p>
        </p:txBody>
      </p:sp>
      <p:sp>
        <p:nvSpPr>
          <p:cNvPr id="5" name="Slide Number Placeholder 4">
            <a:extLst>
              <a:ext uri="{FF2B5EF4-FFF2-40B4-BE49-F238E27FC236}">
                <a16:creationId xmlns:a16="http://schemas.microsoft.com/office/drawing/2014/main" id="{FDA5344E-855E-430F-BF35-7CCC7022125F}"/>
              </a:ext>
            </a:extLst>
          </p:cNvPr>
          <p:cNvSpPr>
            <a:spLocks noGrp="1"/>
          </p:cNvSpPr>
          <p:nvPr>
            <p:ph type="sldNum" sz="quarter" idx="12"/>
          </p:nvPr>
        </p:nvSpPr>
        <p:spPr/>
        <p:txBody>
          <a:bodyPr/>
          <a:lstStyle/>
          <a:p>
            <a:fld id="{D3D538F9-49A3-B84F-B36B-A7030CDE5D5B}" type="slidenum">
              <a:rPr lang="en-US" smtClean="0"/>
              <a:t>55</a:t>
            </a:fld>
            <a:endParaRPr lang="en-US"/>
          </a:p>
        </p:txBody>
      </p:sp>
    </p:spTree>
    <p:extLst>
      <p:ext uri="{BB962C8B-B14F-4D97-AF65-F5344CB8AC3E}">
        <p14:creationId xmlns:p14="http://schemas.microsoft.com/office/powerpoint/2010/main" val="9896046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90736" y="1087452"/>
            <a:ext cx="4831588" cy="3314694"/>
          </a:xfrm>
          <a:prstGeom prst="rect">
            <a:avLst/>
          </a:prstGeom>
        </p:spPr>
      </p:pic>
      <p:sp>
        <p:nvSpPr>
          <p:cNvPr id="12" name="Oval 11">
            <a:extLst>
              <a:ext uri="{FF2B5EF4-FFF2-40B4-BE49-F238E27FC236}">
                <a16:creationId xmlns:a16="http://schemas.microsoft.com/office/drawing/2014/main" id="{F57ED2D3-3241-5443-842D-9ECC9FD76C66}"/>
              </a:ext>
            </a:extLst>
          </p:cNvPr>
          <p:cNvSpPr/>
          <p:nvPr/>
        </p:nvSpPr>
        <p:spPr>
          <a:xfrm>
            <a:off x="1394746" y="1730739"/>
            <a:ext cx="108959" cy="108959"/>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3" name="TextBox 12">
            <a:extLst>
              <a:ext uri="{FF2B5EF4-FFF2-40B4-BE49-F238E27FC236}">
                <a16:creationId xmlns:a16="http://schemas.microsoft.com/office/drawing/2014/main" id="{C922296A-465D-B64F-90D1-DE4EB134BD91}"/>
              </a:ext>
            </a:extLst>
          </p:cNvPr>
          <p:cNvSpPr txBox="1"/>
          <p:nvPr/>
        </p:nvSpPr>
        <p:spPr>
          <a:xfrm>
            <a:off x="1625747" y="1669803"/>
            <a:ext cx="1173719"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IGS GNSS station</a:t>
            </a:r>
          </a:p>
        </p:txBody>
      </p:sp>
      <p:cxnSp>
        <p:nvCxnSpPr>
          <p:cNvPr id="14" name="Straight Arrow Connector 13">
            <a:extLst>
              <a:ext uri="{FF2B5EF4-FFF2-40B4-BE49-F238E27FC236}">
                <a16:creationId xmlns:a16="http://schemas.microsoft.com/office/drawing/2014/main" id="{AA783A9E-3DCE-6A46-98D8-C85ED59C9AC4}"/>
              </a:ext>
            </a:extLst>
          </p:cNvPr>
          <p:cNvCxnSpPr>
            <a:cxnSpLocks/>
          </p:cNvCxnSpPr>
          <p:nvPr/>
        </p:nvCxnSpPr>
        <p:spPr>
          <a:xfrm>
            <a:off x="1369108" y="2031977"/>
            <a:ext cx="231002" cy="0"/>
          </a:xfrm>
          <a:prstGeom prst="straightConnector1">
            <a:avLst/>
          </a:prstGeom>
          <a:ln w="12700">
            <a:solidFill>
              <a:schemeClr val="tx1"/>
            </a:solidFill>
            <a:prstDash val="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EB786470-DD22-344B-A4B7-1E3D561C4732}"/>
              </a:ext>
            </a:extLst>
          </p:cNvPr>
          <p:cNvSpPr txBox="1"/>
          <p:nvPr/>
        </p:nvSpPr>
        <p:spPr>
          <a:xfrm>
            <a:off x="1628141" y="1916561"/>
            <a:ext cx="1088760"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station trajectory</a:t>
            </a:r>
          </a:p>
        </p:txBody>
      </p:sp>
      <p:sp>
        <p:nvSpPr>
          <p:cNvPr id="16" name="Oval 15">
            <a:extLst>
              <a:ext uri="{FF2B5EF4-FFF2-40B4-BE49-F238E27FC236}">
                <a16:creationId xmlns:a16="http://schemas.microsoft.com/office/drawing/2014/main" id="{FBF66A4A-A8E9-1F45-956A-7D5D8D1E514A}"/>
              </a:ext>
            </a:extLst>
          </p:cNvPr>
          <p:cNvSpPr/>
          <p:nvPr/>
        </p:nvSpPr>
        <p:spPr>
          <a:xfrm>
            <a:off x="1420384" y="2249895"/>
            <a:ext cx="57684" cy="57684"/>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7" name="TextBox 16">
            <a:extLst>
              <a:ext uri="{FF2B5EF4-FFF2-40B4-BE49-F238E27FC236}">
                <a16:creationId xmlns:a16="http://schemas.microsoft.com/office/drawing/2014/main" id="{D8B8F986-C2E7-CF41-8D4F-67E6985B22A4}"/>
              </a:ext>
            </a:extLst>
          </p:cNvPr>
          <p:cNvSpPr txBox="1"/>
          <p:nvPr/>
        </p:nvSpPr>
        <p:spPr>
          <a:xfrm>
            <a:off x="1625747" y="2172931"/>
            <a:ext cx="948585" cy="577081"/>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projected IGS station position</a:t>
            </a:r>
          </a:p>
        </p:txBody>
      </p:sp>
      <p:sp>
        <p:nvSpPr>
          <p:cNvPr id="18" name="Oval 17">
            <a:extLst>
              <a:ext uri="{FF2B5EF4-FFF2-40B4-BE49-F238E27FC236}">
                <a16:creationId xmlns:a16="http://schemas.microsoft.com/office/drawing/2014/main" id="{3758F791-A0A6-4E4E-8F2A-C60A9302CAFB}"/>
              </a:ext>
            </a:extLst>
          </p:cNvPr>
          <p:cNvSpPr/>
          <p:nvPr/>
        </p:nvSpPr>
        <p:spPr>
          <a:xfrm>
            <a:off x="1394746" y="2803714"/>
            <a:ext cx="108959" cy="108959"/>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9" name="TextBox 18">
            <a:extLst>
              <a:ext uri="{FF2B5EF4-FFF2-40B4-BE49-F238E27FC236}">
                <a16:creationId xmlns:a16="http://schemas.microsoft.com/office/drawing/2014/main" id="{E5A23F59-F8CB-4D4E-B6A5-4177F1D733AD}"/>
              </a:ext>
            </a:extLst>
          </p:cNvPr>
          <p:cNvSpPr txBox="1"/>
          <p:nvPr/>
        </p:nvSpPr>
        <p:spPr>
          <a:xfrm>
            <a:off x="1625748" y="2726929"/>
            <a:ext cx="1221953" cy="577081"/>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NGS estimate of IGS station position</a:t>
            </a:r>
          </a:p>
        </p:txBody>
      </p:sp>
      <p:sp>
        <p:nvSpPr>
          <p:cNvPr id="2" name="Title 1">
            <a:extLst>
              <a:ext uri="{FF2B5EF4-FFF2-40B4-BE49-F238E27FC236}">
                <a16:creationId xmlns:a16="http://schemas.microsoft.com/office/drawing/2014/main" id="{E7001D20-9591-4494-A269-23D724980787}"/>
              </a:ext>
            </a:extLst>
          </p:cNvPr>
          <p:cNvSpPr>
            <a:spLocks noGrp="1"/>
          </p:cNvSpPr>
          <p:nvPr>
            <p:ph type="title"/>
          </p:nvPr>
        </p:nvSpPr>
        <p:spPr/>
        <p:txBody>
          <a:bodyPr/>
          <a:lstStyle/>
          <a:p>
            <a:r>
              <a:rPr lang="en-US" sz="2800" dirty="0">
                <a:solidFill>
                  <a:prstClr val="black"/>
                </a:solidFill>
                <a:cs typeface="Times New Roman" panose="02020603050405020304" pitchFamily="18" charset="0"/>
              </a:rPr>
              <a:t>Aligning the NSRS to the IGS reference frame</a:t>
            </a:r>
            <a:endParaRPr lang="en-US" dirty="0"/>
          </a:p>
        </p:txBody>
      </p:sp>
      <p:sp>
        <p:nvSpPr>
          <p:cNvPr id="3" name="Date Placeholder 2">
            <a:extLst>
              <a:ext uri="{FF2B5EF4-FFF2-40B4-BE49-F238E27FC236}">
                <a16:creationId xmlns:a16="http://schemas.microsoft.com/office/drawing/2014/main" id="{0782BA17-7B9E-4888-AE43-7951A88D5333}"/>
              </a:ext>
            </a:extLst>
          </p:cNvPr>
          <p:cNvSpPr>
            <a:spLocks noGrp="1"/>
          </p:cNvSpPr>
          <p:nvPr>
            <p:ph type="dt" sz="half" idx="10"/>
          </p:nvPr>
        </p:nvSpPr>
        <p:spPr/>
        <p:txBody>
          <a:bodyPr/>
          <a:lstStyle/>
          <a:p>
            <a:r>
              <a:rPr lang="en-US"/>
              <a:t>01/26/2023</a:t>
            </a:r>
          </a:p>
        </p:txBody>
      </p:sp>
      <p:sp>
        <p:nvSpPr>
          <p:cNvPr id="4" name="Footer Placeholder 3">
            <a:extLst>
              <a:ext uri="{FF2B5EF4-FFF2-40B4-BE49-F238E27FC236}">
                <a16:creationId xmlns:a16="http://schemas.microsoft.com/office/drawing/2014/main" id="{737DD71A-2041-4852-BDF0-F0717B107A1E}"/>
              </a:ext>
            </a:extLst>
          </p:cNvPr>
          <p:cNvSpPr>
            <a:spLocks noGrp="1"/>
          </p:cNvSpPr>
          <p:nvPr>
            <p:ph type="ftr" sz="quarter" idx="11"/>
          </p:nvPr>
        </p:nvSpPr>
        <p:spPr/>
        <p:txBody>
          <a:bodyPr/>
          <a:lstStyle/>
          <a:p>
            <a:r>
              <a:rPr lang="fr-FR"/>
              <a:t>2023 WSLS Institute</a:t>
            </a:r>
            <a:endParaRPr lang="en-US"/>
          </a:p>
        </p:txBody>
      </p:sp>
      <p:sp>
        <p:nvSpPr>
          <p:cNvPr id="5" name="Slide Number Placeholder 4">
            <a:extLst>
              <a:ext uri="{FF2B5EF4-FFF2-40B4-BE49-F238E27FC236}">
                <a16:creationId xmlns:a16="http://schemas.microsoft.com/office/drawing/2014/main" id="{36524FC1-26C1-4FF4-A538-1251C4675494}"/>
              </a:ext>
            </a:extLst>
          </p:cNvPr>
          <p:cNvSpPr>
            <a:spLocks noGrp="1"/>
          </p:cNvSpPr>
          <p:nvPr>
            <p:ph type="sldNum" sz="quarter" idx="12"/>
          </p:nvPr>
        </p:nvSpPr>
        <p:spPr/>
        <p:txBody>
          <a:bodyPr/>
          <a:lstStyle/>
          <a:p>
            <a:fld id="{D3D538F9-49A3-B84F-B36B-A7030CDE5D5B}" type="slidenum">
              <a:rPr lang="en-US" smtClean="0"/>
              <a:t>56</a:t>
            </a:fld>
            <a:endParaRPr lang="en-US"/>
          </a:p>
        </p:txBody>
      </p:sp>
    </p:spTree>
    <p:extLst>
      <p:ext uri="{BB962C8B-B14F-4D97-AF65-F5344CB8AC3E}">
        <p14:creationId xmlns:p14="http://schemas.microsoft.com/office/powerpoint/2010/main" val="30729519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90736" y="1087452"/>
            <a:ext cx="4831588" cy="3314694"/>
          </a:xfrm>
          <a:prstGeom prst="rect">
            <a:avLst/>
          </a:prstGeom>
        </p:spPr>
      </p:pic>
      <p:sp>
        <p:nvSpPr>
          <p:cNvPr id="12" name="Oval 11">
            <a:extLst>
              <a:ext uri="{FF2B5EF4-FFF2-40B4-BE49-F238E27FC236}">
                <a16:creationId xmlns:a16="http://schemas.microsoft.com/office/drawing/2014/main" id="{ED984EB8-62AD-8F45-8C37-14F2343A5B89}"/>
              </a:ext>
            </a:extLst>
          </p:cNvPr>
          <p:cNvSpPr/>
          <p:nvPr/>
        </p:nvSpPr>
        <p:spPr>
          <a:xfrm>
            <a:off x="1394746" y="1730739"/>
            <a:ext cx="108959" cy="108959"/>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3" name="TextBox 12">
            <a:extLst>
              <a:ext uri="{FF2B5EF4-FFF2-40B4-BE49-F238E27FC236}">
                <a16:creationId xmlns:a16="http://schemas.microsoft.com/office/drawing/2014/main" id="{E8D70013-3706-0845-9628-A756DC0F80A4}"/>
              </a:ext>
            </a:extLst>
          </p:cNvPr>
          <p:cNvSpPr txBox="1"/>
          <p:nvPr/>
        </p:nvSpPr>
        <p:spPr>
          <a:xfrm>
            <a:off x="1625747" y="1669803"/>
            <a:ext cx="1173719"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IGS GNSS station</a:t>
            </a:r>
          </a:p>
        </p:txBody>
      </p:sp>
      <p:cxnSp>
        <p:nvCxnSpPr>
          <p:cNvPr id="14" name="Straight Arrow Connector 13">
            <a:extLst>
              <a:ext uri="{FF2B5EF4-FFF2-40B4-BE49-F238E27FC236}">
                <a16:creationId xmlns:a16="http://schemas.microsoft.com/office/drawing/2014/main" id="{284FCD7C-2EAF-6546-A221-1958241CAA83}"/>
              </a:ext>
            </a:extLst>
          </p:cNvPr>
          <p:cNvCxnSpPr>
            <a:cxnSpLocks/>
          </p:cNvCxnSpPr>
          <p:nvPr/>
        </p:nvCxnSpPr>
        <p:spPr>
          <a:xfrm>
            <a:off x="1369108" y="2031977"/>
            <a:ext cx="231002" cy="0"/>
          </a:xfrm>
          <a:prstGeom prst="straightConnector1">
            <a:avLst/>
          </a:prstGeom>
          <a:ln w="12700">
            <a:solidFill>
              <a:schemeClr val="tx1"/>
            </a:solidFill>
            <a:prstDash val="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17478DF2-EF65-0E40-9CBC-C7242E3ED04B}"/>
              </a:ext>
            </a:extLst>
          </p:cNvPr>
          <p:cNvSpPr txBox="1"/>
          <p:nvPr/>
        </p:nvSpPr>
        <p:spPr>
          <a:xfrm>
            <a:off x="1628141" y="1916561"/>
            <a:ext cx="1088760"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station trajectory</a:t>
            </a:r>
          </a:p>
        </p:txBody>
      </p:sp>
      <p:sp>
        <p:nvSpPr>
          <p:cNvPr id="16" name="Oval 15">
            <a:extLst>
              <a:ext uri="{FF2B5EF4-FFF2-40B4-BE49-F238E27FC236}">
                <a16:creationId xmlns:a16="http://schemas.microsoft.com/office/drawing/2014/main" id="{3E118108-D396-0D48-80C2-25026E6A0FD6}"/>
              </a:ext>
            </a:extLst>
          </p:cNvPr>
          <p:cNvSpPr/>
          <p:nvPr/>
        </p:nvSpPr>
        <p:spPr>
          <a:xfrm>
            <a:off x="1420384" y="2249895"/>
            <a:ext cx="57684" cy="57684"/>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7" name="TextBox 16">
            <a:extLst>
              <a:ext uri="{FF2B5EF4-FFF2-40B4-BE49-F238E27FC236}">
                <a16:creationId xmlns:a16="http://schemas.microsoft.com/office/drawing/2014/main" id="{A03A0820-1D50-DC43-97D7-50D724D7CDDE}"/>
              </a:ext>
            </a:extLst>
          </p:cNvPr>
          <p:cNvSpPr txBox="1"/>
          <p:nvPr/>
        </p:nvSpPr>
        <p:spPr>
          <a:xfrm>
            <a:off x="1625747" y="2172931"/>
            <a:ext cx="948585" cy="577081"/>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projected IGS station position</a:t>
            </a:r>
          </a:p>
        </p:txBody>
      </p:sp>
      <p:sp>
        <p:nvSpPr>
          <p:cNvPr id="18" name="Oval 17">
            <a:extLst>
              <a:ext uri="{FF2B5EF4-FFF2-40B4-BE49-F238E27FC236}">
                <a16:creationId xmlns:a16="http://schemas.microsoft.com/office/drawing/2014/main" id="{7AFEE06E-C019-7C4F-8A96-8A08B061D06C}"/>
              </a:ext>
            </a:extLst>
          </p:cNvPr>
          <p:cNvSpPr/>
          <p:nvPr/>
        </p:nvSpPr>
        <p:spPr>
          <a:xfrm>
            <a:off x="1394746" y="2803714"/>
            <a:ext cx="108959" cy="108959"/>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9" name="TextBox 18">
            <a:extLst>
              <a:ext uri="{FF2B5EF4-FFF2-40B4-BE49-F238E27FC236}">
                <a16:creationId xmlns:a16="http://schemas.microsoft.com/office/drawing/2014/main" id="{54F3ABE3-FCE2-E24A-9378-461A8EFD27E3}"/>
              </a:ext>
            </a:extLst>
          </p:cNvPr>
          <p:cNvSpPr txBox="1"/>
          <p:nvPr/>
        </p:nvSpPr>
        <p:spPr>
          <a:xfrm>
            <a:off x="1625748" y="2726929"/>
            <a:ext cx="1221953" cy="577081"/>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NGS estimate of IGS station position</a:t>
            </a:r>
          </a:p>
        </p:txBody>
      </p:sp>
      <p:sp>
        <p:nvSpPr>
          <p:cNvPr id="2" name="Title 1">
            <a:extLst>
              <a:ext uri="{FF2B5EF4-FFF2-40B4-BE49-F238E27FC236}">
                <a16:creationId xmlns:a16="http://schemas.microsoft.com/office/drawing/2014/main" id="{948BEA95-8F9E-4AD1-B8F3-1E2BA7A764F6}"/>
              </a:ext>
            </a:extLst>
          </p:cNvPr>
          <p:cNvSpPr>
            <a:spLocks noGrp="1"/>
          </p:cNvSpPr>
          <p:nvPr>
            <p:ph type="title"/>
          </p:nvPr>
        </p:nvSpPr>
        <p:spPr/>
        <p:txBody>
          <a:bodyPr/>
          <a:lstStyle/>
          <a:p>
            <a:r>
              <a:rPr lang="en-US" sz="2800" dirty="0">
                <a:solidFill>
                  <a:prstClr val="black"/>
                </a:solidFill>
                <a:cs typeface="Times New Roman" panose="02020603050405020304" pitchFamily="18" charset="0"/>
              </a:rPr>
              <a:t>Aligning the NSRS to the IGS reference frame</a:t>
            </a:r>
            <a:endParaRPr lang="en-US" dirty="0"/>
          </a:p>
        </p:txBody>
      </p:sp>
      <p:sp>
        <p:nvSpPr>
          <p:cNvPr id="3" name="Date Placeholder 2">
            <a:extLst>
              <a:ext uri="{FF2B5EF4-FFF2-40B4-BE49-F238E27FC236}">
                <a16:creationId xmlns:a16="http://schemas.microsoft.com/office/drawing/2014/main" id="{87BE4889-260A-4316-A3A7-2D30144BC6E4}"/>
              </a:ext>
            </a:extLst>
          </p:cNvPr>
          <p:cNvSpPr>
            <a:spLocks noGrp="1"/>
          </p:cNvSpPr>
          <p:nvPr>
            <p:ph type="dt" sz="half" idx="10"/>
          </p:nvPr>
        </p:nvSpPr>
        <p:spPr/>
        <p:txBody>
          <a:bodyPr/>
          <a:lstStyle/>
          <a:p>
            <a:r>
              <a:rPr lang="en-US"/>
              <a:t>01/26/2023</a:t>
            </a:r>
          </a:p>
        </p:txBody>
      </p:sp>
      <p:sp>
        <p:nvSpPr>
          <p:cNvPr id="4" name="Footer Placeholder 3">
            <a:extLst>
              <a:ext uri="{FF2B5EF4-FFF2-40B4-BE49-F238E27FC236}">
                <a16:creationId xmlns:a16="http://schemas.microsoft.com/office/drawing/2014/main" id="{15411427-C1CA-4658-B61D-116412CDEB1B}"/>
              </a:ext>
            </a:extLst>
          </p:cNvPr>
          <p:cNvSpPr>
            <a:spLocks noGrp="1"/>
          </p:cNvSpPr>
          <p:nvPr>
            <p:ph type="ftr" sz="quarter" idx="11"/>
          </p:nvPr>
        </p:nvSpPr>
        <p:spPr/>
        <p:txBody>
          <a:bodyPr/>
          <a:lstStyle/>
          <a:p>
            <a:r>
              <a:rPr lang="fr-FR"/>
              <a:t>2023 WSLS Institute</a:t>
            </a:r>
            <a:endParaRPr lang="en-US"/>
          </a:p>
        </p:txBody>
      </p:sp>
      <p:sp>
        <p:nvSpPr>
          <p:cNvPr id="5" name="Slide Number Placeholder 4">
            <a:extLst>
              <a:ext uri="{FF2B5EF4-FFF2-40B4-BE49-F238E27FC236}">
                <a16:creationId xmlns:a16="http://schemas.microsoft.com/office/drawing/2014/main" id="{78510085-1711-4EA5-B2BF-BFD62D8ABAE6}"/>
              </a:ext>
            </a:extLst>
          </p:cNvPr>
          <p:cNvSpPr>
            <a:spLocks noGrp="1"/>
          </p:cNvSpPr>
          <p:nvPr>
            <p:ph type="sldNum" sz="quarter" idx="12"/>
          </p:nvPr>
        </p:nvSpPr>
        <p:spPr/>
        <p:txBody>
          <a:bodyPr/>
          <a:lstStyle/>
          <a:p>
            <a:fld id="{D3D538F9-49A3-B84F-B36B-A7030CDE5D5B}" type="slidenum">
              <a:rPr lang="en-US" smtClean="0"/>
              <a:t>57</a:t>
            </a:fld>
            <a:endParaRPr lang="en-US"/>
          </a:p>
        </p:txBody>
      </p:sp>
    </p:spTree>
    <p:extLst>
      <p:ext uri="{BB962C8B-B14F-4D97-AF65-F5344CB8AC3E}">
        <p14:creationId xmlns:p14="http://schemas.microsoft.com/office/powerpoint/2010/main" val="18378496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90736" y="1087452"/>
            <a:ext cx="4831588" cy="3314694"/>
          </a:xfrm>
          <a:prstGeom prst="rect">
            <a:avLst/>
          </a:prstGeom>
        </p:spPr>
      </p:pic>
      <p:grpSp>
        <p:nvGrpSpPr>
          <p:cNvPr id="3" name="Group 2">
            <a:extLst>
              <a:ext uri="{FF2B5EF4-FFF2-40B4-BE49-F238E27FC236}">
                <a16:creationId xmlns:a16="http://schemas.microsoft.com/office/drawing/2014/main" id="{121208FF-91FC-453D-9CA0-6FE589BE9767}"/>
              </a:ext>
            </a:extLst>
          </p:cNvPr>
          <p:cNvGrpSpPr/>
          <p:nvPr/>
        </p:nvGrpSpPr>
        <p:grpSpPr>
          <a:xfrm>
            <a:off x="1369108" y="1669803"/>
            <a:ext cx="1478592" cy="1963747"/>
            <a:chOff x="1369108" y="1669803"/>
            <a:chExt cx="1478592" cy="1963747"/>
          </a:xfrm>
        </p:grpSpPr>
        <p:sp>
          <p:nvSpPr>
            <p:cNvPr id="12" name="Oval 11">
              <a:extLst>
                <a:ext uri="{FF2B5EF4-FFF2-40B4-BE49-F238E27FC236}">
                  <a16:creationId xmlns:a16="http://schemas.microsoft.com/office/drawing/2014/main" id="{FB484B4A-F0DA-C947-8BA8-3F05D70F2E33}"/>
                </a:ext>
              </a:extLst>
            </p:cNvPr>
            <p:cNvSpPr/>
            <p:nvPr/>
          </p:nvSpPr>
          <p:spPr>
            <a:xfrm>
              <a:off x="1394746" y="1730739"/>
              <a:ext cx="108959" cy="108959"/>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3" name="TextBox 12">
              <a:extLst>
                <a:ext uri="{FF2B5EF4-FFF2-40B4-BE49-F238E27FC236}">
                  <a16:creationId xmlns:a16="http://schemas.microsoft.com/office/drawing/2014/main" id="{C714AF11-E3EE-FB43-A961-88682EDFBA53}"/>
                </a:ext>
              </a:extLst>
            </p:cNvPr>
            <p:cNvSpPr txBox="1"/>
            <p:nvPr/>
          </p:nvSpPr>
          <p:spPr>
            <a:xfrm>
              <a:off x="1625747" y="1669803"/>
              <a:ext cx="1173719"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IGS GNSS station</a:t>
              </a:r>
            </a:p>
          </p:txBody>
        </p:sp>
        <p:cxnSp>
          <p:nvCxnSpPr>
            <p:cNvPr id="14" name="Straight Arrow Connector 13">
              <a:extLst>
                <a:ext uri="{FF2B5EF4-FFF2-40B4-BE49-F238E27FC236}">
                  <a16:creationId xmlns:a16="http://schemas.microsoft.com/office/drawing/2014/main" id="{DC52D7FF-11BF-DE44-838F-B3ABBF5BD12F}"/>
                </a:ext>
              </a:extLst>
            </p:cNvPr>
            <p:cNvCxnSpPr>
              <a:cxnSpLocks/>
            </p:cNvCxnSpPr>
            <p:nvPr/>
          </p:nvCxnSpPr>
          <p:spPr>
            <a:xfrm>
              <a:off x="1369108" y="2031977"/>
              <a:ext cx="231002" cy="0"/>
            </a:xfrm>
            <a:prstGeom prst="straightConnector1">
              <a:avLst/>
            </a:prstGeom>
            <a:ln w="12700">
              <a:solidFill>
                <a:schemeClr val="tx1"/>
              </a:solidFill>
              <a:prstDash val="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992EEA2A-5160-394B-B856-0199EB4173E0}"/>
                </a:ext>
              </a:extLst>
            </p:cNvPr>
            <p:cNvSpPr txBox="1"/>
            <p:nvPr/>
          </p:nvSpPr>
          <p:spPr>
            <a:xfrm>
              <a:off x="1625747" y="1916561"/>
              <a:ext cx="1088760"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station trajectory</a:t>
              </a:r>
            </a:p>
          </p:txBody>
        </p:sp>
        <p:sp>
          <p:nvSpPr>
            <p:cNvPr id="16" name="Oval 15">
              <a:extLst>
                <a:ext uri="{FF2B5EF4-FFF2-40B4-BE49-F238E27FC236}">
                  <a16:creationId xmlns:a16="http://schemas.microsoft.com/office/drawing/2014/main" id="{9F23C8EF-3733-4D47-8248-B4F082915472}"/>
                </a:ext>
              </a:extLst>
            </p:cNvPr>
            <p:cNvSpPr/>
            <p:nvPr/>
          </p:nvSpPr>
          <p:spPr>
            <a:xfrm>
              <a:off x="1420384" y="2249895"/>
              <a:ext cx="57684" cy="57684"/>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7" name="TextBox 16">
              <a:extLst>
                <a:ext uri="{FF2B5EF4-FFF2-40B4-BE49-F238E27FC236}">
                  <a16:creationId xmlns:a16="http://schemas.microsoft.com/office/drawing/2014/main" id="{49C9B1CE-7FEE-5240-9212-E748D6991388}"/>
                </a:ext>
              </a:extLst>
            </p:cNvPr>
            <p:cNvSpPr txBox="1"/>
            <p:nvPr/>
          </p:nvSpPr>
          <p:spPr>
            <a:xfrm>
              <a:off x="1625747" y="2172931"/>
              <a:ext cx="948585" cy="577081"/>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projected IGS station position</a:t>
              </a:r>
            </a:p>
          </p:txBody>
        </p:sp>
        <p:sp>
          <p:nvSpPr>
            <p:cNvPr id="18" name="Oval 17">
              <a:extLst>
                <a:ext uri="{FF2B5EF4-FFF2-40B4-BE49-F238E27FC236}">
                  <a16:creationId xmlns:a16="http://schemas.microsoft.com/office/drawing/2014/main" id="{59F59BC7-372A-B743-A987-02EC4A5E82E1}"/>
                </a:ext>
              </a:extLst>
            </p:cNvPr>
            <p:cNvSpPr/>
            <p:nvPr/>
          </p:nvSpPr>
          <p:spPr>
            <a:xfrm>
              <a:off x="1394746" y="2803714"/>
              <a:ext cx="108959" cy="108959"/>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9" name="TextBox 18">
              <a:extLst>
                <a:ext uri="{FF2B5EF4-FFF2-40B4-BE49-F238E27FC236}">
                  <a16:creationId xmlns:a16="http://schemas.microsoft.com/office/drawing/2014/main" id="{60BDD6B3-4D45-634B-BDFC-EB759A561C56}"/>
                </a:ext>
              </a:extLst>
            </p:cNvPr>
            <p:cNvSpPr txBox="1"/>
            <p:nvPr/>
          </p:nvSpPr>
          <p:spPr>
            <a:xfrm>
              <a:off x="1625747" y="2726929"/>
              <a:ext cx="1221953" cy="577081"/>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NGS estimate of IGS station position</a:t>
              </a:r>
            </a:p>
          </p:txBody>
        </p:sp>
        <p:sp>
          <p:nvSpPr>
            <p:cNvPr id="20" name="Oval 19">
              <a:extLst>
                <a:ext uri="{FF2B5EF4-FFF2-40B4-BE49-F238E27FC236}">
                  <a16:creationId xmlns:a16="http://schemas.microsoft.com/office/drawing/2014/main" id="{F856D9BE-E2EF-6E44-A19E-C09BC9785C76}"/>
                </a:ext>
              </a:extLst>
            </p:cNvPr>
            <p:cNvSpPr/>
            <p:nvPr/>
          </p:nvSpPr>
          <p:spPr>
            <a:xfrm>
              <a:off x="1394746" y="3218052"/>
              <a:ext cx="108959" cy="108959"/>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1" name="TextBox 20">
              <a:extLst>
                <a:ext uri="{FF2B5EF4-FFF2-40B4-BE49-F238E27FC236}">
                  <a16:creationId xmlns:a16="http://schemas.microsoft.com/office/drawing/2014/main" id="{820C8F70-C0FA-4F4C-B80D-11370B0C5832}"/>
                </a:ext>
              </a:extLst>
            </p:cNvPr>
            <p:cNvSpPr txBox="1"/>
            <p:nvPr/>
          </p:nvSpPr>
          <p:spPr>
            <a:xfrm>
              <a:off x="1625747" y="3218052"/>
              <a:ext cx="1221953" cy="415498"/>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NCN GNSS station</a:t>
              </a:r>
            </a:p>
          </p:txBody>
        </p:sp>
      </p:grpSp>
      <p:sp>
        <p:nvSpPr>
          <p:cNvPr id="2" name="Title 1">
            <a:extLst>
              <a:ext uri="{FF2B5EF4-FFF2-40B4-BE49-F238E27FC236}">
                <a16:creationId xmlns:a16="http://schemas.microsoft.com/office/drawing/2014/main" id="{69564B1E-8751-424A-9C99-0631DEE3D960}"/>
              </a:ext>
            </a:extLst>
          </p:cNvPr>
          <p:cNvSpPr>
            <a:spLocks noGrp="1"/>
          </p:cNvSpPr>
          <p:nvPr>
            <p:ph type="title"/>
          </p:nvPr>
        </p:nvSpPr>
        <p:spPr/>
        <p:txBody>
          <a:bodyPr/>
          <a:lstStyle/>
          <a:p>
            <a:r>
              <a:rPr lang="en-US" sz="2800" dirty="0">
                <a:solidFill>
                  <a:prstClr val="black"/>
                </a:solidFill>
                <a:cs typeface="Times New Roman" panose="02020603050405020304" pitchFamily="18" charset="0"/>
              </a:rPr>
              <a:t>Aligning the NSRS to the IGS reference frame</a:t>
            </a:r>
            <a:endParaRPr lang="en-US" dirty="0"/>
          </a:p>
        </p:txBody>
      </p:sp>
      <p:sp>
        <p:nvSpPr>
          <p:cNvPr id="4" name="Date Placeholder 3">
            <a:extLst>
              <a:ext uri="{FF2B5EF4-FFF2-40B4-BE49-F238E27FC236}">
                <a16:creationId xmlns:a16="http://schemas.microsoft.com/office/drawing/2014/main" id="{01F644EF-B6D2-49FC-A433-90FECE278023}"/>
              </a:ext>
            </a:extLst>
          </p:cNvPr>
          <p:cNvSpPr>
            <a:spLocks noGrp="1"/>
          </p:cNvSpPr>
          <p:nvPr>
            <p:ph type="dt" sz="half" idx="10"/>
          </p:nvPr>
        </p:nvSpPr>
        <p:spPr/>
        <p:txBody>
          <a:bodyPr/>
          <a:lstStyle/>
          <a:p>
            <a:r>
              <a:rPr lang="en-US"/>
              <a:t>01/26/2023</a:t>
            </a:r>
          </a:p>
        </p:txBody>
      </p:sp>
      <p:sp>
        <p:nvSpPr>
          <p:cNvPr id="5" name="Footer Placeholder 4">
            <a:extLst>
              <a:ext uri="{FF2B5EF4-FFF2-40B4-BE49-F238E27FC236}">
                <a16:creationId xmlns:a16="http://schemas.microsoft.com/office/drawing/2014/main" id="{9509F3A4-45DC-4A45-A4AE-6F3669147E60}"/>
              </a:ext>
            </a:extLst>
          </p:cNvPr>
          <p:cNvSpPr>
            <a:spLocks noGrp="1"/>
          </p:cNvSpPr>
          <p:nvPr>
            <p:ph type="ftr" sz="quarter" idx="11"/>
          </p:nvPr>
        </p:nvSpPr>
        <p:spPr/>
        <p:txBody>
          <a:bodyPr/>
          <a:lstStyle/>
          <a:p>
            <a:r>
              <a:rPr lang="fr-FR"/>
              <a:t>2023 WSLS Institute</a:t>
            </a:r>
            <a:endParaRPr lang="en-US"/>
          </a:p>
        </p:txBody>
      </p:sp>
      <p:sp>
        <p:nvSpPr>
          <p:cNvPr id="6" name="Slide Number Placeholder 5">
            <a:extLst>
              <a:ext uri="{FF2B5EF4-FFF2-40B4-BE49-F238E27FC236}">
                <a16:creationId xmlns:a16="http://schemas.microsoft.com/office/drawing/2014/main" id="{C86F6F9D-89DA-4DE3-9960-6EBE9874F770}"/>
              </a:ext>
            </a:extLst>
          </p:cNvPr>
          <p:cNvSpPr>
            <a:spLocks noGrp="1"/>
          </p:cNvSpPr>
          <p:nvPr>
            <p:ph type="sldNum" sz="quarter" idx="12"/>
          </p:nvPr>
        </p:nvSpPr>
        <p:spPr/>
        <p:txBody>
          <a:bodyPr/>
          <a:lstStyle/>
          <a:p>
            <a:fld id="{D3D538F9-49A3-B84F-B36B-A7030CDE5D5B}" type="slidenum">
              <a:rPr lang="en-US" smtClean="0"/>
              <a:t>58</a:t>
            </a:fld>
            <a:endParaRPr lang="en-US"/>
          </a:p>
        </p:txBody>
      </p:sp>
    </p:spTree>
    <p:extLst>
      <p:ext uri="{BB962C8B-B14F-4D97-AF65-F5344CB8AC3E}">
        <p14:creationId xmlns:p14="http://schemas.microsoft.com/office/powerpoint/2010/main" val="3900617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90735" y="1087452"/>
            <a:ext cx="4831589" cy="3314694"/>
          </a:xfrm>
          <a:prstGeom prst="rect">
            <a:avLst/>
          </a:prstGeom>
        </p:spPr>
      </p:pic>
      <p:sp>
        <p:nvSpPr>
          <p:cNvPr id="2" name="Title 1">
            <a:extLst>
              <a:ext uri="{FF2B5EF4-FFF2-40B4-BE49-F238E27FC236}">
                <a16:creationId xmlns:a16="http://schemas.microsoft.com/office/drawing/2014/main" id="{B3228C3A-4E45-423D-B634-A31A6F2964E8}"/>
              </a:ext>
            </a:extLst>
          </p:cNvPr>
          <p:cNvSpPr>
            <a:spLocks noGrp="1"/>
          </p:cNvSpPr>
          <p:nvPr>
            <p:ph type="title"/>
          </p:nvPr>
        </p:nvSpPr>
        <p:spPr/>
        <p:txBody>
          <a:bodyPr/>
          <a:lstStyle/>
          <a:p>
            <a:r>
              <a:rPr lang="en-US" sz="2800" dirty="0">
                <a:solidFill>
                  <a:prstClr val="black"/>
                </a:solidFill>
                <a:cs typeface="Times New Roman" panose="02020603050405020304" pitchFamily="18" charset="0"/>
              </a:rPr>
              <a:t>Aligning the NSRS to the IGS reference frame</a:t>
            </a:r>
            <a:endParaRPr lang="en-US" dirty="0"/>
          </a:p>
        </p:txBody>
      </p:sp>
      <p:grpSp>
        <p:nvGrpSpPr>
          <p:cNvPr id="36" name="Group 35">
            <a:extLst>
              <a:ext uri="{FF2B5EF4-FFF2-40B4-BE49-F238E27FC236}">
                <a16:creationId xmlns:a16="http://schemas.microsoft.com/office/drawing/2014/main" id="{32BFF2CD-F8CC-4438-BD1E-3769BD58742F}"/>
              </a:ext>
            </a:extLst>
          </p:cNvPr>
          <p:cNvGrpSpPr/>
          <p:nvPr/>
        </p:nvGrpSpPr>
        <p:grpSpPr>
          <a:xfrm>
            <a:off x="1369108" y="1669803"/>
            <a:ext cx="1478592" cy="1963747"/>
            <a:chOff x="1369108" y="1669803"/>
            <a:chExt cx="1478592" cy="1963747"/>
          </a:xfrm>
        </p:grpSpPr>
        <p:sp>
          <p:nvSpPr>
            <p:cNvPr id="37" name="Oval 36">
              <a:extLst>
                <a:ext uri="{FF2B5EF4-FFF2-40B4-BE49-F238E27FC236}">
                  <a16:creationId xmlns:a16="http://schemas.microsoft.com/office/drawing/2014/main" id="{7FB21010-DA7D-49B9-9611-80D8FE56A94F}"/>
                </a:ext>
              </a:extLst>
            </p:cNvPr>
            <p:cNvSpPr/>
            <p:nvPr/>
          </p:nvSpPr>
          <p:spPr>
            <a:xfrm>
              <a:off x="1394746" y="1730739"/>
              <a:ext cx="108959" cy="108959"/>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8" name="TextBox 37">
              <a:extLst>
                <a:ext uri="{FF2B5EF4-FFF2-40B4-BE49-F238E27FC236}">
                  <a16:creationId xmlns:a16="http://schemas.microsoft.com/office/drawing/2014/main" id="{A4D3A85E-6960-44D4-AEB5-DD68BFE470F2}"/>
                </a:ext>
              </a:extLst>
            </p:cNvPr>
            <p:cNvSpPr txBox="1"/>
            <p:nvPr/>
          </p:nvSpPr>
          <p:spPr>
            <a:xfrm>
              <a:off x="1625747" y="1669803"/>
              <a:ext cx="1173719"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IGS GNSS station</a:t>
              </a:r>
            </a:p>
          </p:txBody>
        </p:sp>
        <p:cxnSp>
          <p:nvCxnSpPr>
            <p:cNvPr id="39" name="Straight Arrow Connector 38">
              <a:extLst>
                <a:ext uri="{FF2B5EF4-FFF2-40B4-BE49-F238E27FC236}">
                  <a16:creationId xmlns:a16="http://schemas.microsoft.com/office/drawing/2014/main" id="{4C35ADC4-6E25-4B34-A5E7-D0D53140B199}"/>
                </a:ext>
              </a:extLst>
            </p:cNvPr>
            <p:cNvCxnSpPr>
              <a:cxnSpLocks/>
            </p:cNvCxnSpPr>
            <p:nvPr/>
          </p:nvCxnSpPr>
          <p:spPr>
            <a:xfrm>
              <a:off x="1369108" y="2031977"/>
              <a:ext cx="231002" cy="0"/>
            </a:xfrm>
            <a:prstGeom prst="straightConnector1">
              <a:avLst/>
            </a:prstGeom>
            <a:ln w="12700">
              <a:solidFill>
                <a:schemeClr val="tx1"/>
              </a:solidFill>
              <a:prstDash val="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40" name="TextBox 39">
              <a:extLst>
                <a:ext uri="{FF2B5EF4-FFF2-40B4-BE49-F238E27FC236}">
                  <a16:creationId xmlns:a16="http://schemas.microsoft.com/office/drawing/2014/main" id="{994F50C7-5830-4508-B37E-71270B5D3A09}"/>
                </a:ext>
              </a:extLst>
            </p:cNvPr>
            <p:cNvSpPr txBox="1"/>
            <p:nvPr/>
          </p:nvSpPr>
          <p:spPr>
            <a:xfrm>
              <a:off x="1625747" y="1916561"/>
              <a:ext cx="1088760"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station trajectory</a:t>
              </a:r>
            </a:p>
          </p:txBody>
        </p:sp>
        <p:sp>
          <p:nvSpPr>
            <p:cNvPr id="41" name="Oval 40">
              <a:extLst>
                <a:ext uri="{FF2B5EF4-FFF2-40B4-BE49-F238E27FC236}">
                  <a16:creationId xmlns:a16="http://schemas.microsoft.com/office/drawing/2014/main" id="{D51DB1BA-E607-4B1C-B1DE-28542290E375}"/>
                </a:ext>
              </a:extLst>
            </p:cNvPr>
            <p:cNvSpPr/>
            <p:nvPr/>
          </p:nvSpPr>
          <p:spPr>
            <a:xfrm>
              <a:off x="1420384" y="2249895"/>
              <a:ext cx="57684" cy="57684"/>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42" name="TextBox 41">
              <a:extLst>
                <a:ext uri="{FF2B5EF4-FFF2-40B4-BE49-F238E27FC236}">
                  <a16:creationId xmlns:a16="http://schemas.microsoft.com/office/drawing/2014/main" id="{696E9DAD-03DC-4632-98DA-BF047B67FD37}"/>
                </a:ext>
              </a:extLst>
            </p:cNvPr>
            <p:cNvSpPr txBox="1"/>
            <p:nvPr/>
          </p:nvSpPr>
          <p:spPr>
            <a:xfrm>
              <a:off x="1625747" y="2172931"/>
              <a:ext cx="948585" cy="577081"/>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projected IGS station position</a:t>
              </a:r>
            </a:p>
          </p:txBody>
        </p:sp>
        <p:sp>
          <p:nvSpPr>
            <p:cNvPr id="43" name="Oval 42">
              <a:extLst>
                <a:ext uri="{FF2B5EF4-FFF2-40B4-BE49-F238E27FC236}">
                  <a16:creationId xmlns:a16="http://schemas.microsoft.com/office/drawing/2014/main" id="{A819F31F-7364-46A1-B441-30C6B520DB47}"/>
                </a:ext>
              </a:extLst>
            </p:cNvPr>
            <p:cNvSpPr/>
            <p:nvPr/>
          </p:nvSpPr>
          <p:spPr>
            <a:xfrm>
              <a:off x="1394746" y="2803714"/>
              <a:ext cx="108959" cy="108959"/>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44" name="TextBox 43">
              <a:extLst>
                <a:ext uri="{FF2B5EF4-FFF2-40B4-BE49-F238E27FC236}">
                  <a16:creationId xmlns:a16="http://schemas.microsoft.com/office/drawing/2014/main" id="{46DF37BA-3921-4526-8B67-6F7EF9899A34}"/>
                </a:ext>
              </a:extLst>
            </p:cNvPr>
            <p:cNvSpPr txBox="1"/>
            <p:nvPr/>
          </p:nvSpPr>
          <p:spPr>
            <a:xfrm>
              <a:off x="1625747" y="2726929"/>
              <a:ext cx="1221953" cy="577081"/>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NGS estimate of IGS station position</a:t>
              </a:r>
            </a:p>
          </p:txBody>
        </p:sp>
        <p:sp>
          <p:nvSpPr>
            <p:cNvPr id="45" name="Oval 44">
              <a:extLst>
                <a:ext uri="{FF2B5EF4-FFF2-40B4-BE49-F238E27FC236}">
                  <a16:creationId xmlns:a16="http://schemas.microsoft.com/office/drawing/2014/main" id="{DB86FDC3-B5D1-4003-8ACF-A5020EA1C137}"/>
                </a:ext>
              </a:extLst>
            </p:cNvPr>
            <p:cNvSpPr/>
            <p:nvPr/>
          </p:nvSpPr>
          <p:spPr>
            <a:xfrm>
              <a:off x="1394746" y="3218052"/>
              <a:ext cx="108959" cy="108959"/>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46" name="TextBox 45">
              <a:extLst>
                <a:ext uri="{FF2B5EF4-FFF2-40B4-BE49-F238E27FC236}">
                  <a16:creationId xmlns:a16="http://schemas.microsoft.com/office/drawing/2014/main" id="{3CB20D41-F8E4-46BE-A9FC-53AD4EE61EAD}"/>
                </a:ext>
              </a:extLst>
            </p:cNvPr>
            <p:cNvSpPr txBox="1"/>
            <p:nvPr/>
          </p:nvSpPr>
          <p:spPr>
            <a:xfrm>
              <a:off x="1625747" y="3218052"/>
              <a:ext cx="1221953" cy="415498"/>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NCN GNSS station</a:t>
              </a:r>
            </a:p>
          </p:txBody>
        </p:sp>
      </p:grpSp>
      <p:sp>
        <p:nvSpPr>
          <p:cNvPr id="3" name="Date Placeholder 2">
            <a:extLst>
              <a:ext uri="{FF2B5EF4-FFF2-40B4-BE49-F238E27FC236}">
                <a16:creationId xmlns:a16="http://schemas.microsoft.com/office/drawing/2014/main" id="{2EE4FC21-4CE7-42A2-9CDA-E9A15E2A4CAA}"/>
              </a:ext>
            </a:extLst>
          </p:cNvPr>
          <p:cNvSpPr>
            <a:spLocks noGrp="1"/>
          </p:cNvSpPr>
          <p:nvPr>
            <p:ph type="dt" sz="half" idx="10"/>
          </p:nvPr>
        </p:nvSpPr>
        <p:spPr/>
        <p:txBody>
          <a:bodyPr/>
          <a:lstStyle/>
          <a:p>
            <a:r>
              <a:rPr lang="en-US"/>
              <a:t>01/26/2023</a:t>
            </a:r>
          </a:p>
        </p:txBody>
      </p:sp>
      <p:sp>
        <p:nvSpPr>
          <p:cNvPr id="4" name="Footer Placeholder 3">
            <a:extLst>
              <a:ext uri="{FF2B5EF4-FFF2-40B4-BE49-F238E27FC236}">
                <a16:creationId xmlns:a16="http://schemas.microsoft.com/office/drawing/2014/main" id="{2E851D33-1EBD-4502-95BB-3F115F32CF1A}"/>
              </a:ext>
            </a:extLst>
          </p:cNvPr>
          <p:cNvSpPr>
            <a:spLocks noGrp="1"/>
          </p:cNvSpPr>
          <p:nvPr>
            <p:ph type="ftr" sz="quarter" idx="11"/>
          </p:nvPr>
        </p:nvSpPr>
        <p:spPr/>
        <p:txBody>
          <a:bodyPr/>
          <a:lstStyle/>
          <a:p>
            <a:r>
              <a:rPr lang="fr-FR"/>
              <a:t>2023 WSLS Institute</a:t>
            </a:r>
            <a:endParaRPr lang="en-US"/>
          </a:p>
        </p:txBody>
      </p:sp>
      <p:sp>
        <p:nvSpPr>
          <p:cNvPr id="5" name="Slide Number Placeholder 4">
            <a:extLst>
              <a:ext uri="{FF2B5EF4-FFF2-40B4-BE49-F238E27FC236}">
                <a16:creationId xmlns:a16="http://schemas.microsoft.com/office/drawing/2014/main" id="{874A6F62-8E7E-46FF-8D3D-E6A656C8373D}"/>
              </a:ext>
            </a:extLst>
          </p:cNvPr>
          <p:cNvSpPr>
            <a:spLocks noGrp="1"/>
          </p:cNvSpPr>
          <p:nvPr>
            <p:ph type="sldNum" sz="quarter" idx="12"/>
          </p:nvPr>
        </p:nvSpPr>
        <p:spPr/>
        <p:txBody>
          <a:bodyPr/>
          <a:lstStyle/>
          <a:p>
            <a:fld id="{D3D538F9-49A3-B84F-B36B-A7030CDE5D5B}" type="slidenum">
              <a:rPr lang="en-US" smtClean="0"/>
              <a:t>59</a:t>
            </a:fld>
            <a:endParaRPr lang="en-US"/>
          </a:p>
        </p:txBody>
      </p:sp>
    </p:spTree>
    <p:extLst>
      <p:ext uri="{BB962C8B-B14F-4D97-AF65-F5344CB8AC3E}">
        <p14:creationId xmlns:p14="http://schemas.microsoft.com/office/powerpoint/2010/main" val="245431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Datum Fundamentals</a:t>
            </a:r>
          </a:p>
        </p:txBody>
      </p:sp>
      <p:sp>
        <p:nvSpPr>
          <p:cNvPr id="44" name="Oval 43"/>
          <p:cNvSpPr>
            <a:spLocks noChangeAspect="1"/>
          </p:cNvSpPr>
          <p:nvPr/>
        </p:nvSpPr>
        <p:spPr>
          <a:xfrm>
            <a:off x="2825226" y="2431637"/>
            <a:ext cx="126610" cy="12661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Times New Roman" panose="02020603050405020304" pitchFamily="18" charset="0"/>
            </a:endParaRPr>
          </a:p>
        </p:txBody>
      </p:sp>
      <p:sp>
        <p:nvSpPr>
          <p:cNvPr id="45" name="TextBox 44"/>
          <p:cNvSpPr txBox="1">
            <a:spLocks noChangeAspect="1"/>
          </p:cNvSpPr>
          <p:nvPr/>
        </p:nvSpPr>
        <p:spPr>
          <a:xfrm>
            <a:off x="2909005" y="2239242"/>
            <a:ext cx="309700" cy="300082"/>
          </a:xfrm>
          <a:prstGeom prst="rect">
            <a:avLst/>
          </a:prstGeom>
          <a:noFill/>
        </p:spPr>
        <p:txBody>
          <a:bodyPr wrap="none" rtlCol="0">
            <a:spAutoFit/>
          </a:bodyPr>
          <a:lstStyle/>
          <a:p>
            <a:r>
              <a:rPr lang="en-US" sz="1350" dirty="0">
                <a:latin typeface="Times New Roman" panose="02020603050405020304" pitchFamily="18" charset="0"/>
              </a:rPr>
              <a:t>A</a:t>
            </a:r>
          </a:p>
        </p:txBody>
      </p:sp>
      <p:sp>
        <p:nvSpPr>
          <p:cNvPr id="47" name="TextBox 46"/>
          <p:cNvSpPr txBox="1">
            <a:spLocks noChangeAspect="1"/>
          </p:cNvSpPr>
          <p:nvPr/>
        </p:nvSpPr>
        <p:spPr>
          <a:xfrm>
            <a:off x="2006263" y="1105582"/>
            <a:ext cx="2734018" cy="323165"/>
          </a:xfrm>
          <a:prstGeom prst="rect">
            <a:avLst/>
          </a:prstGeom>
          <a:noFill/>
        </p:spPr>
        <p:txBody>
          <a:bodyPr wrap="none" rtlCol="0">
            <a:spAutoFit/>
          </a:bodyPr>
          <a:lstStyle/>
          <a:p>
            <a:r>
              <a:rPr lang="en-US" sz="1500" b="1" dirty="0">
                <a:latin typeface="Times New Roman" panose="02020603050405020304" pitchFamily="18" charset="0"/>
              </a:rPr>
              <a:t>Find the coordinate of point A</a:t>
            </a:r>
          </a:p>
        </p:txBody>
      </p:sp>
      <p:sp>
        <p:nvSpPr>
          <p:cNvPr id="18" name="Date Placeholder 17">
            <a:extLst>
              <a:ext uri="{FF2B5EF4-FFF2-40B4-BE49-F238E27FC236}">
                <a16:creationId xmlns:a16="http://schemas.microsoft.com/office/drawing/2014/main" id="{2E5E4CCD-2A32-4071-ACA5-97C501B3C6F1}"/>
              </a:ext>
            </a:extLst>
          </p:cNvPr>
          <p:cNvSpPr>
            <a:spLocks noGrp="1"/>
          </p:cNvSpPr>
          <p:nvPr>
            <p:ph type="dt" sz="half" idx="10"/>
          </p:nvPr>
        </p:nvSpPr>
        <p:spPr/>
        <p:txBody>
          <a:bodyPr/>
          <a:lstStyle/>
          <a:p>
            <a:r>
              <a:rPr lang="en-US"/>
              <a:t>01/26/2023</a:t>
            </a:r>
          </a:p>
        </p:txBody>
      </p:sp>
      <p:sp>
        <p:nvSpPr>
          <p:cNvPr id="19" name="Footer Placeholder 18">
            <a:extLst>
              <a:ext uri="{FF2B5EF4-FFF2-40B4-BE49-F238E27FC236}">
                <a16:creationId xmlns:a16="http://schemas.microsoft.com/office/drawing/2014/main" id="{1BDA9019-F286-4B85-B936-655BB173957B}"/>
              </a:ext>
            </a:extLst>
          </p:cNvPr>
          <p:cNvSpPr>
            <a:spLocks noGrp="1"/>
          </p:cNvSpPr>
          <p:nvPr>
            <p:ph type="ftr" sz="quarter" idx="11"/>
          </p:nvPr>
        </p:nvSpPr>
        <p:spPr/>
        <p:txBody>
          <a:bodyPr/>
          <a:lstStyle/>
          <a:p>
            <a:r>
              <a:rPr lang="fr-FR"/>
              <a:t>2023 WSLS Institute</a:t>
            </a:r>
            <a:endParaRPr lang="en-US"/>
          </a:p>
        </p:txBody>
      </p:sp>
      <p:sp>
        <p:nvSpPr>
          <p:cNvPr id="20" name="Slide Number Placeholder 19">
            <a:extLst>
              <a:ext uri="{FF2B5EF4-FFF2-40B4-BE49-F238E27FC236}">
                <a16:creationId xmlns:a16="http://schemas.microsoft.com/office/drawing/2014/main" id="{806101F3-B76A-4228-9BF3-81648347949B}"/>
              </a:ext>
            </a:extLst>
          </p:cNvPr>
          <p:cNvSpPr>
            <a:spLocks noGrp="1"/>
          </p:cNvSpPr>
          <p:nvPr>
            <p:ph type="sldNum" sz="quarter" idx="12"/>
          </p:nvPr>
        </p:nvSpPr>
        <p:spPr/>
        <p:txBody>
          <a:bodyPr/>
          <a:lstStyle/>
          <a:p>
            <a:fld id="{D3D538F9-49A3-B84F-B36B-A7030CDE5D5B}" type="slidenum">
              <a:rPr lang="en-US" smtClean="0"/>
              <a:t>6</a:t>
            </a:fld>
            <a:endParaRPr lang="en-US"/>
          </a:p>
        </p:txBody>
      </p:sp>
    </p:spTree>
    <p:extLst>
      <p:ext uri="{BB962C8B-B14F-4D97-AF65-F5344CB8AC3E}">
        <p14:creationId xmlns:p14="http://schemas.microsoft.com/office/powerpoint/2010/main" val="5799261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90735" y="1087452"/>
            <a:ext cx="4831589" cy="3314694"/>
          </a:xfrm>
          <a:prstGeom prst="rect">
            <a:avLst/>
          </a:prstGeom>
        </p:spPr>
      </p:pic>
      <p:sp>
        <p:nvSpPr>
          <p:cNvPr id="2" name="Title 1">
            <a:extLst>
              <a:ext uri="{FF2B5EF4-FFF2-40B4-BE49-F238E27FC236}">
                <a16:creationId xmlns:a16="http://schemas.microsoft.com/office/drawing/2014/main" id="{975CA622-EA3F-4527-83A7-FB50B6D2A48F}"/>
              </a:ext>
            </a:extLst>
          </p:cNvPr>
          <p:cNvSpPr>
            <a:spLocks noGrp="1"/>
          </p:cNvSpPr>
          <p:nvPr>
            <p:ph type="title"/>
          </p:nvPr>
        </p:nvSpPr>
        <p:spPr/>
        <p:txBody>
          <a:bodyPr/>
          <a:lstStyle/>
          <a:p>
            <a:r>
              <a:rPr lang="en-US" sz="2800" dirty="0">
                <a:solidFill>
                  <a:prstClr val="black"/>
                </a:solidFill>
                <a:cs typeface="Times New Roman" panose="02020603050405020304" pitchFamily="18" charset="0"/>
              </a:rPr>
              <a:t>Aligning the NSRS to the IGS reference frame</a:t>
            </a:r>
            <a:endParaRPr lang="en-US" dirty="0"/>
          </a:p>
        </p:txBody>
      </p:sp>
      <p:grpSp>
        <p:nvGrpSpPr>
          <p:cNvPr id="25" name="Group 24">
            <a:extLst>
              <a:ext uri="{FF2B5EF4-FFF2-40B4-BE49-F238E27FC236}">
                <a16:creationId xmlns:a16="http://schemas.microsoft.com/office/drawing/2014/main" id="{5FBBB7B9-B0A1-4510-ACEA-4B07502D6528}"/>
              </a:ext>
            </a:extLst>
          </p:cNvPr>
          <p:cNvGrpSpPr/>
          <p:nvPr/>
        </p:nvGrpSpPr>
        <p:grpSpPr>
          <a:xfrm>
            <a:off x="1369108" y="1669803"/>
            <a:ext cx="1478592" cy="1963747"/>
            <a:chOff x="1369108" y="1669803"/>
            <a:chExt cx="1478592" cy="1963747"/>
          </a:xfrm>
        </p:grpSpPr>
        <p:sp>
          <p:nvSpPr>
            <p:cNvPr id="26" name="Oval 25">
              <a:extLst>
                <a:ext uri="{FF2B5EF4-FFF2-40B4-BE49-F238E27FC236}">
                  <a16:creationId xmlns:a16="http://schemas.microsoft.com/office/drawing/2014/main" id="{1A97F2CE-9085-45C6-B525-84E1BA2A4682}"/>
                </a:ext>
              </a:extLst>
            </p:cNvPr>
            <p:cNvSpPr/>
            <p:nvPr/>
          </p:nvSpPr>
          <p:spPr>
            <a:xfrm>
              <a:off x="1394746" y="1730739"/>
              <a:ext cx="108959" cy="108959"/>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7" name="TextBox 26">
              <a:extLst>
                <a:ext uri="{FF2B5EF4-FFF2-40B4-BE49-F238E27FC236}">
                  <a16:creationId xmlns:a16="http://schemas.microsoft.com/office/drawing/2014/main" id="{E5BEFA43-7FAD-42B5-AD56-2CCFE5EDECA4}"/>
                </a:ext>
              </a:extLst>
            </p:cNvPr>
            <p:cNvSpPr txBox="1"/>
            <p:nvPr/>
          </p:nvSpPr>
          <p:spPr>
            <a:xfrm>
              <a:off x="1625747" y="1669803"/>
              <a:ext cx="1173719"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IGS GNSS station</a:t>
              </a:r>
            </a:p>
          </p:txBody>
        </p:sp>
        <p:cxnSp>
          <p:nvCxnSpPr>
            <p:cNvPr id="28" name="Straight Arrow Connector 27">
              <a:extLst>
                <a:ext uri="{FF2B5EF4-FFF2-40B4-BE49-F238E27FC236}">
                  <a16:creationId xmlns:a16="http://schemas.microsoft.com/office/drawing/2014/main" id="{E0AC6F95-C277-4B14-BE45-504FB3E59F55}"/>
                </a:ext>
              </a:extLst>
            </p:cNvPr>
            <p:cNvCxnSpPr>
              <a:cxnSpLocks/>
            </p:cNvCxnSpPr>
            <p:nvPr/>
          </p:nvCxnSpPr>
          <p:spPr>
            <a:xfrm>
              <a:off x="1369108" y="2031977"/>
              <a:ext cx="231002" cy="0"/>
            </a:xfrm>
            <a:prstGeom prst="straightConnector1">
              <a:avLst/>
            </a:prstGeom>
            <a:ln w="12700">
              <a:solidFill>
                <a:schemeClr val="tx1"/>
              </a:solidFill>
              <a:prstDash val="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E8A6BCC0-5377-40F1-A7AD-E5BD42124BAF}"/>
                </a:ext>
              </a:extLst>
            </p:cNvPr>
            <p:cNvSpPr txBox="1"/>
            <p:nvPr/>
          </p:nvSpPr>
          <p:spPr>
            <a:xfrm>
              <a:off x="1625747" y="1916561"/>
              <a:ext cx="1088760"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station trajectory</a:t>
              </a:r>
            </a:p>
          </p:txBody>
        </p:sp>
        <p:sp>
          <p:nvSpPr>
            <p:cNvPr id="30" name="Oval 29">
              <a:extLst>
                <a:ext uri="{FF2B5EF4-FFF2-40B4-BE49-F238E27FC236}">
                  <a16:creationId xmlns:a16="http://schemas.microsoft.com/office/drawing/2014/main" id="{DE0D0889-E64A-45A8-9144-12F34B11CA0E}"/>
                </a:ext>
              </a:extLst>
            </p:cNvPr>
            <p:cNvSpPr/>
            <p:nvPr/>
          </p:nvSpPr>
          <p:spPr>
            <a:xfrm>
              <a:off x="1420384" y="2249895"/>
              <a:ext cx="57684" cy="57684"/>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1" name="TextBox 30">
              <a:extLst>
                <a:ext uri="{FF2B5EF4-FFF2-40B4-BE49-F238E27FC236}">
                  <a16:creationId xmlns:a16="http://schemas.microsoft.com/office/drawing/2014/main" id="{DB6C7A41-9CE4-4D4D-B413-F63C5B522C53}"/>
                </a:ext>
              </a:extLst>
            </p:cNvPr>
            <p:cNvSpPr txBox="1"/>
            <p:nvPr/>
          </p:nvSpPr>
          <p:spPr>
            <a:xfrm>
              <a:off x="1625747" y="2172931"/>
              <a:ext cx="948585" cy="577081"/>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projected IGS station position</a:t>
              </a:r>
            </a:p>
          </p:txBody>
        </p:sp>
        <p:sp>
          <p:nvSpPr>
            <p:cNvPr id="32" name="Oval 31">
              <a:extLst>
                <a:ext uri="{FF2B5EF4-FFF2-40B4-BE49-F238E27FC236}">
                  <a16:creationId xmlns:a16="http://schemas.microsoft.com/office/drawing/2014/main" id="{4F32F96E-1FE7-4459-9173-D33088FC1E00}"/>
                </a:ext>
              </a:extLst>
            </p:cNvPr>
            <p:cNvSpPr/>
            <p:nvPr/>
          </p:nvSpPr>
          <p:spPr>
            <a:xfrm>
              <a:off x="1394746" y="2803714"/>
              <a:ext cx="108959" cy="108959"/>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3" name="TextBox 32">
              <a:extLst>
                <a:ext uri="{FF2B5EF4-FFF2-40B4-BE49-F238E27FC236}">
                  <a16:creationId xmlns:a16="http://schemas.microsoft.com/office/drawing/2014/main" id="{718E918A-99D9-4C42-BC5B-BE2E1D113562}"/>
                </a:ext>
              </a:extLst>
            </p:cNvPr>
            <p:cNvSpPr txBox="1"/>
            <p:nvPr/>
          </p:nvSpPr>
          <p:spPr>
            <a:xfrm>
              <a:off x="1625747" y="2726929"/>
              <a:ext cx="1221953" cy="577081"/>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NGS estimate of IGS station position</a:t>
              </a:r>
            </a:p>
          </p:txBody>
        </p:sp>
        <p:sp>
          <p:nvSpPr>
            <p:cNvPr id="34" name="Oval 33">
              <a:extLst>
                <a:ext uri="{FF2B5EF4-FFF2-40B4-BE49-F238E27FC236}">
                  <a16:creationId xmlns:a16="http://schemas.microsoft.com/office/drawing/2014/main" id="{625A2549-1F28-4E9D-A7ED-DD82172808BB}"/>
                </a:ext>
              </a:extLst>
            </p:cNvPr>
            <p:cNvSpPr/>
            <p:nvPr/>
          </p:nvSpPr>
          <p:spPr>
            <a:xfrm>
              <a:off x="1394746" y="3218052"/>
              <a:ext cx="108959" cy="108959"/>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5" name="TextBox 34">
              <a:extLst>
                <a:ext uri="{FF2B5EF4-FFF2-40B4-BE49-F238E27FC236}">
                  <a16:creationId xmlns:a16="http://schemas.microsoft.com/office/drawing/2014/main" id="{DB1C45E5-2C35-4B2E-81C2-170B0F663D8E}"/>
                </a:ext>
              </a:extLst>
            </p:cNvPr>
            <p:cNvSpPr txBox="1"/>
            <p:nvPr/>
          </p:nvSpPr>
          <p:spPr>
            <a:xfrm>
              <a:off x="1625747" y="3218052"/>
              <a:ext cx="1221953" cy="415498"/>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NCN GNSS station</a:t>
              </a:r>
            </a:p>
          </p:txBody>
        </p:sp>
      </p:grpSp>
      <p:sp>
        <p:nvSpPr>
          <p:cNvPr id="3" name="Date Placeholder 2">
            <a:extLst>
              <a:ext uri="{FF2B5EF4-FFF2-40B4-BE49-F238E27FC236}">
                <a16:creationId xmlns:a16="http://schemas.microsoft.com/office/drawing/2014/main" id="{DB5DC1D4-46DC-4F83-983A-E189A1D88426}"/>
              </a:ext>
            </a:extLst>
          </p:cNvPr>
          <p:cNvSpPr>
            <a:spLocks noGrp="1"/>
          </p:cNvSpPr>
          <p:nvPr>
            <p:ph type="dt" sz="half" idx="10"/>
          </p:nvPr>
        </p:nvSpPr>
        <p:spPr/>
        <p:txBody>
          <a:bodyPr/>
          <a:lstStyle/>
          <a:p>
            <a:r>
              <a:rPr lang="en-US"/>
              <a:t>01/26/2023</a:t>
            </a:r>
          </a:p>
        </p:txBody>
      </p:sp>
      <p:sp>
        <p:nvSpPr>
          <p:cNvPr id="4" name="Footer Placeholder 3">
            <a:extLst>
              <a:ext uri="{FF2B5EF4-FFF2-40B4-BE49-F238E27FC236}">
                <a16:creationId xmlns:a16="http://schemas.microsoft.com/office/drawing/2014/main" id="{006A62D9-2D3D-4ED9-9BBA-BBBECAC9E40F}"/>
              </a:ext>
            </a:extLst>
          </p:cNvPr>
          <p:cNvSpPr>
            <a:spLocks noGrp="1"/>
          </p:cNvSpPr>
          <p:nvPr>
            <p:ph type="ftr" sz="quarter" idx="11"/>
          </p:nvPr>
        </p:nvSpPr>
        <p:spPr/>
        <p:txBody>
          <a:bodyPr/>
          <a:lstStyle/>
          <a:p>
            <a:r>
              <a:rPr lang="fr-FR"/>
              <a:t>2023 WSLS Institute</a:t>
            </a:r>
            <a:endParaRPr lang="en-US"/>
          </a:p>
        </p:txBody>
      </p:sp>
      <p:sp>
        <p:nvSpPr>
          <p:cNvPr id="5" name="Slide Number Placeholder 4">
            <a:extLst>
              <a:ext uri="{FF2B5EF4-FFF2-40B4-BE49-F238E27FC236}">
                <a16:creationId xmlns:a16="http://schemas.microsoft.com/office/drawing/2014/main" id="{7A8B20B8-1483-4168-9D71-9FF841B7E1A9}"/>
              </a:ext>
            </a:extLst>
          </p:cNvPr>
          <p:cNvSpPr>
            <a:spLocks noGrp="1"/>
          </p:cNvSpPr>
          <p:nvPr>
            <p:ph type="sldNum" sz="quarter" idx="12"/>
          </p:nvPr>
        </p:nvSpPr>
        <p:spPr/>
        <p:txBody>
          <a:bodyPr/>
          <a:lstStyle/>
          <a:p>
            <a:fld id="{D3D538F9-49A3-B84F-B36B-A7030CDE5D5B}" type="slidenum">
              <a:rPr lang="en-US" smtClean="0"/>
              <a:t>60</a:t>
            </a:fld>
            <a:endParaRPr lang="en-US"/>
          </a:p>
        </p:txBody>
      </p:sp>
    </p:spTree>
    <p:extLst>
      <p:ext uri="{BB962C8B-B14F-4D97-AF65-F5344CB8AC3E}">
        <p14:creationId xmlns:p14="http://schemas.microsoft.com/office/powerpoint/2010/main" val="29856151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90735" y="1087452"/>
            <a:ext cx="4831589" cy="3314694"/>
          </a:xfrm>
          <a:prstGeom prst="rect">
            <a:avLst/>
          </a:prstGeom>
        </p:spPr>
      </p:pic>
      <p:sp>
        <p:nvSpPr>
          <p:cNvPr id="2" name="Title 1">
            <a:extLst>
              <a:ext uri="{FF2B5EF4-FFF2-40B4-BE49-F238E27FC236}">
                <a16:creationId xmlns:a16="http://schemas.microsoft.com/office/drawing/2014/main" id="{AD42B277-462A-4FE5-BF06-FA6A8022071D}"/>
              </a:ext>
            </a:extLst>
          </p:cNvPr>
          <p:cNvSpPr>
            <a:spLocks noGrp="1"/>
          </p:cNvSpPr>
          <p:nvPr>
            <p:ph type="title"/>
          </p:nvPr>
        </p:nvSpPr>
        <p:spPr/>
        <p:txBody>
          <a:bodyPr/>
          <a:lstStyle/>
          <a:p>
            <a:r>
              <a:rPr lang="en-US" sz="2800" dirty="0">
                <a:solidFill>
                  <a:prstClr val="black"/>
                </a:solidFill>
                <a:cs typeface="Times New Roman" panose="02020603050405020304" pitchFamily="18" charset="0"/>
              </a:rPr>
              <a:t>Aligning the NSRS to the IGS reference frame</a:t>
            </a:r>
            <a:endParaRPr lang="en-US" dirty="0"/>
          </a:p>
        </p:txBody>
      </p:sp>
      <p:grpSp>
        <p:nvGrpSpPr>
          <p:cNvPr id="25" name="Group 24">
            <a:extLst>
              <a:ext uri="{FF2B5EF4-FFF2-40B4-BE49-F238E27FC236}">
                <a16:creationId xmlns:a16="http://schemas.microsoft.com/office/drawing/2014/main" id="{0B9B4E07-A775-45AF-9E76-175F240DB0FB}"/>
              </a:ext>
            </a:extLst>
          </p:cNvPr>
          <p:cNvGrpSpPr/>
          <p:nvPr/>
        </p:nvGrpSpPr>
        <p:grpSpPr>
          <a:xfrm>
            <a:off x="1369108" y="1669803"/>
            <a:ext cx="1478592" cy="1963747"/>
            <a:chOff x="1369108" y="1669803"/>
            <a:chExt cx="1478592" cy="1963747"/>
          </a:xfrm>
        </p:grpSpPr>
        <p:sp>
          <p:nvSpPr>
            <p:cNvPr id="26" name="Oval 25">
              <a:extLst>
                <a:ext uri="{FF2B5EF4-FFF2-40B4-BE49-F238E27FC236}">
                  <a16:creationId xmlns:a16="http://schemas.microsoft.com/office/drawing/2014/main" id="{133F7FA2-48A1-4B10-89AB-195B312ECC7E}"/>
                </a:ext>
              </a:extLst>
            </p:cNvPr>
            <p:cNvSpPr/>
            <p:nvPr/>
          </p:nvSpPr>
          <p:spPr>
            <a:xfrm>
              <a:off x="1394746" y="1730739"/>
              <a:ext cx="108959" cy="108959"/>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7" name="TextBox 26">
              <a:extLst>
                <a:ext uri="{FF2B5EF4-FFF2-40B4-BE49-F238E27FC236}">
                  <a16:creationId xmlns:a16="http://schemas.microsoft.com/office/drawing/2014/main" id="{FB5D5792-CEB4-43F6-BBC1-5613AFEA19F9}"/>
                </a:ext>
              </a:extLst>
            </p:cNvPr>
            <p:cNvSpPr txBox="1"/>
            <p:nvPr/>
          </p:nvSpPr>
          <p:spPr>
            <a:xfrm>
              <a:off x="1625747" y="1669803"/>
              <a:ext cx="1173719"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IGS GNSS station</a:t>
              </a:r>
            </a:p>
          </p:txBody>
        </p:sp>
        <p:cxnSp>
          <p:nvCxnSpPr>
            <p:cNvPr id="28" name="Straight Arrow Connector 27">
              <a:extLst>
                <a:ext uri="{FF2B5EF4-FFF2-40B4-BE49-F238E27FC236}">
                  <a16:creationId xmlns:a16="http://schemas.microsoft.com/office/drawing/2014/main" id="{0BA97030-6B51-4584-AE93-307A13DC7CBE}"/>
                </a:ext>
              </a:extLst>
            </p:cNvPr>
            <p:cNvCxnSpPr>
              <a:cxnSpLocks/>
            </p:cNvCxnSpPr>
            <p:nvPr/>
          </p:nvCxnSpPr>
          <p:spPr>
            <a:xfrm>
              <a:off x="1369108" y="2031977"/>
              <a:ext cx="231002" cy="0"/>
            </a:xfrm>
            <a:prstGeom prst="straightConnector1">
              <a:avLst/>
            </a:prstGeom>
            <a:ln w="12700">
              <a:solidFill>
                <a:schemeClr val="tx1"/>
              </a:solidFill>
              <a:prstDash val="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AA4FEE4A-770C-43BF-A6BE-25EF67554E1E}"/>
                </a:ext>
              </a:extLst>
            </p:cNvPr>
            <p:cNvSpPr txBox="1"/>
            <p:nvPr/>
          </p:nvSpPr>
          <p:spPr>
            <a:xfrm>
              <a:off x="1625747" y="1916561"/>
              <a:ext cx="1088760"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station trajectory</a:t>
              </a:r>
            </a:p>
          </p:txBody>
        </p:sp>
        <p:sp>
          <p:nvSpPr>
            <p:cNvPr id="30" name="Oval 29">
              <a:extLst>
                <a:ext uri="{FF2B5EF4-FFF2-40B4-BE49-F238E27FC236}">
                  <a16:creationId xmlns:a16="http://schemas.microsoft.com/office/drawing/2014/main" id="{F6822E57-F9D8-4078-8160-D273516366E1}"/>
                </a:ext>
              </a:extLst>
            </p:cNvPr>
            <p:cNvSpPr/>
            <p:nvPr/>
          </p:nvSpPr>
          <p:spPr>
            <a:xfrm>
              <a:off x="1420384" y="2249895"/>
              <a:ext cx="57684" cy="57684"/>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1" name="TextBox 30">
              <a:extLst>
                <a:ext uri="{FF2B5EF4-FFF2-40B4-BE49-F238E27FC236}">
                  <a16:creationId xmlns:a16="http://schemas.microsoft.com/office/drawing/2014/main" id="{CC3A4075-8D20-4AD9-A807-EB6421863561}"/>
                </a:ext>
              </a:extLst>
            </p:cNvPr>
            <p:cNvSpPr txBox="1"/>
            <p:nvPr/>
          </p:nvSpPr>
          <p:spPr>
            <a:xfrm>
              <a:off x="1625747" y="2172931"/>
              <a:ext cx="948585" cy="577081"/>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projected IGS station position</a:t>
              </a:r>
            </a:p>
          </p:txBody>
        </p:sp>
        <p:sp>
          <p:nvSpPr>
            <p:cNvPr id="32" name="Oval 31">
              <a:extLst>
                <a:ext uri="{FF2B5EF4-FFF2-40B4-BE49-F238E27FC236}">
                  <a16:creationId xmlns:a16="http://schemas.microsoft.com/office/drawing/2014/main" id="{54698DEA-978F-49EA-A7D8-4675D4939BD1}"/>
                </a:ext>
              </a:extLst>
            </p:cNvPr>
            <p:cNvSpPr/>
            <p:nvPr/>
          </p:nvSpPr>
          <p:spPr>
            <a:xfrm>
              <a:off x="1394746" y="2803714"/>
              <a:ext cx="108959" cy="108959"/>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3" name="TextBox 32">
              <a:extLst>
                <a:ext uri="{FF2B5EF4-FFF2-40B4-BE49-F238E27FC236}">
                  <a16:creationId xmlns:a16="http://schemas.microsoft.com/office/drawing/2014/main" id="{8B7D30FB-AEBF-41B7-81F8-61BC19EE6FEB}"/>
                </a:ext>
              </a:extLst>
            </p:cNvPr>
            <p:cNvSpPr txBox="1"/>
            <p:nvPr/>
          </p:nvSpPr>
          <p:spPr>
            <a:xfrm>
              <a:off x="1625747" y="2726929"/>
              <a:ext cx="1221953" cy="577081"/>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NGS estimate of IGS station position</a:t>
              </a:r>
            </a:p>
          </p:txBody>
        </p:sp>
        <p:sp>
          <p:nvSpPr>
            <p:cNvPr id="34" name="Oval 33">
              <a:extLst>
                <a:ext uri="{FF2B5EF4-FFF2-40B4-BE49-F238E27FC236}">
                  <a16:creationId xmlns:a16="http://schemas.microsoft.com/office/drawing/2014/main" id="{DB2C5FE4-93AC-4D6A-8D0C-0A85FE7075CF}"/>
                </a:ext>
              </a:extLst>
            </p:cNvPr>
            <p:cNvSpPr/>
            <p:nvPr/>
          </p:nvSpPr>
          <p:spPr>
            <a:xfrm>
              <a:off x="1394746" y="3218052"/>
              <a:ext cx="108959" cy="108959"/>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5" name="TextBox 34">
              <a:extLst>
                <a:ext uri="{FF2B5EF4-FFF2-40B4-BE49-F238E27FC236}">
                  <a16:creationId xmlns:a16="http://schemas.microsoft.com/office/drawing/2014/main" id="{642B60D9-01B4-4190-88BC-6F801320FA7B}"/>
                </a:ext>
              </a:extLst>
            </p:cNvPr>
            <p:cNvSpPr txBox="1"/>
            <p:nvPr/>
          </p:nvSpPr>
          <p:spPr>
            <a:xfrm>
              <a:off x="1625747" y="3218052"/>
              <a:ext cx="1221953" cy="415498"/>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NCN GNSS station</a:t>
              </a:r>
            </a:p>
          </p:txBody>
        </p:sp>
      </p:grpSp>
      <p:sp>
        <p:nvSpPr>
          <p:cNvPr id="3" name="Date Placeholder 2">
            <a:extLst>
              <a:ext uri="{FF2B5EF4-FFF2-40B4-BE49-F238E27FC236}">
                <a16:creationId xmlns:a16="http://schemas.microsoft.com/office/drawing/2014/main" id="{6A42CA47-8EAC-4BF6-855B-4962E9BBFCE7}"/>
              </a:ext>
            </a:extLst>
          </p:cNvPr>
          <p:cNvSpPr>
            <a:spLocks noGrp="1"/>
          </p:cNvSpPr>
          <p:nvPr>
            <p:ph type="dt" sz="half" idx="10"/>
          </p:nvPr>
        </p:nvSpPr>
        <p:spPr/>
        <p:txBody>
          <a:bodyPr/>
          <a:lstStyle/>
          <a:p>
            <a:r>
              <a:rPr lang="en-US"/>
              <a:t>01/26/2023</a:t>
            </a:r>
          </a:p>
        </p:txBody>
      </p:sp>
      <p:sp>
        <p:nvSpPr>
          <p:cNvPr id="4" name="Footer Placeholder 3">
            <a:extLst>
              <a:ext uri="{FF2B5EF4-FFF2-40B4-BE49-F238E27FC236}">
                <a16:creationId xmlns:a16="http://schemas.microsoft.com/office/drawing/2014/main" id="{B37FBDBD-140D-44CB-BC19-365F56DC187C}"/>
              </a:ext>
            </a:extLst>
          </p:cNvPr>
          <p:cNvSpPr>
            <a:spLocks noGrp="1"/>
          </p:cNvSpPr>
          <p:nvPr>
            <p:ph type="ftr" sz="quarter" idx="11"/>
          </p:nvPr>
        </p:nvSpPr>
        <p:spPr/>
        <p:txBody>
          <a:bodyPr/>
          <a:lstStyle/>
          <a:p>
            <a:r>
              <a:rPr lang="fr-FR"/>
              <a:t>2023 WSLS Institute</a:t>
            </a:r>
            <a:endParaRPr lang="en-US"/>
          </a:p>
        </p:txBody>
      </p:sp>
      <p:sp>
        <p:nvSpPr>
          <p:cNvPr id="5" name="Slide Number Placeholder 4">
            <a:extLst>
              <a:ext uri="{FF2B5EF4-FFF2-40B4-BE49-F238E27FC236}">
                <a16:creationId xmlns:a16="http://schemas.microsoft.com/office/drawing/2014/main" id="{8880652C-6E35-4A4E-977C-D736E696FEF3}"/>
              </a:ext>
            </a:extLst>
          </p:cNvPr>
          <p:cNvSpPr>
            <a:spLocks noGrp="1"/>
          </p:cNvSpPr>
          <p:nvPr>
            <p:ph type="sldNum" sz="quarter" idx="12"/>
          </p:nvPr>
        </p:nvSpPr>
        <p:spPr/>
        <p:txBody>
          <a:bodyPr/>
          <a:lstStyle/>
          <a:p>
            <a:fld id="{D3D538F9-49A3-B84F-B36B-A7030CDE5D5B}" type="slidenum">
              <a:rPr lang="en-US" smtClean="0"/>
              <a:t>61</a:t>
            </a:fld>
            <a:endParaRPr lang="en-US"/>
          </a:p>
        </p:txBody>
      </p:sp>
    </p:spTree>
    <p:extLst>
      <p:ext uri="{BB962C8B-B14F-4D97-AF65-F5344CB8AC3E}">
        <p14:creationId xmlns:p14="http://schemas.microsoft.com/office/powerpoint/2010/main" val="13351503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90735" y="1087452"/>
            <a:ext cx="4831589" cy="3314694"/>
          </a:xfrm>
          <a:prstGeom prst="rect">
            <a:avLst/>
          </a:prstGeom>
        </p:spPr>
      </p:pic>
      <p:sp>
        <p:nvSpPr>
          <p:cNvPr id="2" name="Title 1">
            <a:extLst>
              <a:ext uri="{FF2B5EF4-FFF2-40B4-BE49-F238E27FC236}">
                <a16:creationId xmlns:a16="http://schemas.microsoft.com/office/drawing/2014/main" id="{A94392BD-8838-4BA1-970B-40FAFA1F2F51}"/>
              </a:ext>
            </a:extLst>
          </p:cNvPr>
          <p:cNvSpPr>
            <a:spLocks noGrp="1"/>
          </p:cNvSpPr>
          <p:nvPr>
            <p:ph type="title"/>
          </p:nvPr>
        </p:nvSpPr>
        <p:spPr>
          <a:xfrm>
            <a:off x="457200" y="205979"/>
            <a:ext cx="8229600" cy="857250"/>
          </a:xfrm>
        </p:spPr>
        <p:txBody>
          <a:bodyPr/>
          <a:lstStyle/>
          <a:p>
            <a:r>
              <a:rPr lang="en-US" sz="2800" dirty="0">
                <a:solidFill>
                  <a:prstClr val="black"/>
                </a:solidFill>
                <a:cs typeface="Times New Roman" panose="02020603050405020304" pitchFamily="18" charset="0"/>
              </a:rPr>
              <a:t>Aligning the NSRS to the IGS reference frame</a:t>
            </a:r>
            <a:endParaRPr lang="en-US" dirty="0"/>
          </a:p>
        </p:txBody>
      </p:sp>
      <p:grpSp>
        <p:nvGrpSpPr>
          <p:cNvPr id="25" name="Group 24">
            <a:extLst>
              <a:ext uri="{FF2B5EF4-FFF2-40B4-BE49-F238E27FC236}">
                <a16:creationId xmlns:a16="http://schemas.microsoft.com/office/drawing/2014/main" id="{AAA4144F-C63A-44C7-A74D-D673D532497F}"/>
              </a:ext>
            </a:extLst>
          </p:cNvPr>
          <p:cNvGrpSpPr/>
          <p:nvPr/>
        </p:nvGrpSpPr>
        <p:grpSpPr>
          <a:xfrm>
            <a:off x="1369108" y="1669803"/>
            <a:ext cx="1478592" cy="1963747"/>
            <a:chOff x="1369108" y="1669803"/>
            <a:chExt cx="1478592" cy="1963747"/>
          </a:xfrm>
        </p:grpSpPr>
        <p:sp>
          <p:nvSpPr>
            <p:cNvPr id="26" name="Oval 25">
              <a:extLst>
                <a:ext uri="{FF2B5EF4-FFF2-40B4-BE49-F238E27FC236}">
                  <a16:creationId xmlns:a16="http://schemas.microsoft.com/office/drawing/2014/main" id="{E74D08FB-6813-442F-8AC5-BF2E97F55830}"/>
                </a:ext>
              </a:extLst>
            </p:cNvPr>
            <p:cNvSpPr/>
            <p:nvPr/>
          </p:nvSpPr>
          <p:spPr>
            <a:xfrm>
              <a:off x="1394746" y="1730739"/>
              <a:ext cx="108959" cy="108959"/>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7" name="TextBox 26">
              <a:extLst>
                <a:ext uri="{FF2B5EF4-FFF2-40B4-BE49-F238E27FC236}">
                  <a16:creationId xmlns:a16="http://schemas.microsoft.com/office/drawing/2014/main" id="{525FE774-9B15-427F-A23C-AD197A43DAED}"/>
                </a:ext>
              </a:extLst>
            </p:cNvPr>
            <p:cNvSpPr txBox="1"/>
            <p:nvPr/>
          </p:nvSpPr>
          <p:spPr>
            <a:xfrm>
              <a:off x="1625747" y="1669803"/>
              <a:ext cx="1173719"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IGS GNSS station</a:t>
              </a:r>
            </a:p>
          </p:txBody>
        </p:sp>
        <p:cxnSp>
          <p:nvCxnSpPr>
            <p:cNvPr id="28" name="Straight Arrow Connector 27">
              <a:extLst>
                <a:ext uri="{FF2B5EF4-FFF2-40B4-BE49-F238E27FC236}">
                  <a16:creationId xmlns:a16="http://schemas.microsoft.com/office/drawing/2014/main" id="{19BEB448-2E36-4879-930D-925D0384C107}"/>
                </a:ext>
              </a:extLst>
            </p:cNvPr>
            <p:cNvCxnSpPr>
              <a:cxnSpLocks/>
            </p:cNvCxnSpPr>
            <p:nvPr/>
          </p:nvCxnSpPr>
          <p:spPr>
            <a:xfrm>
              <a:off x="1369108" y="2031977"/>
              <a:ext cx="231002" cy="0"/>
            </a:xfrm>
            <a:prstGeom prst="straightConnector1">
              <a:avLst/>
            </a:prstGeom>
            <a:ln w="12700">
              <a:solidFill>
                <a:schemeClr val="tx1"/>
              </a:solidFill>
              <a:prstDash val="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90DD5913-C138-4AA5-8FC6-0751D6E94197}"/>
                </a:ext>
              </a:extLst>
            </p:cNvPr>
            <p:cNvSpPr txBox="1"/>
            <p:nvPr/>
          </p:nvSpPr>
          <p:spPr>
            <a:xfrm>
              <a:off x="1625747" y="1916561"/>
              <a:ext cx="1088760"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station trajectory</a:t>
              </a:r>
            </a:p>
          </p:txBody>
        </p:sp>
        <p:sp>
          <p:nvSpPr>
            <p:cNvPr id="30" name="Oval 29">
              <a:extLst>
                <a:ext uri="{FF2B5EF4-FFF2-40B4-BE49-F238E27FC236}">
                  <a16:creationId xmlns:a16="http://schemas.microsoft.com/office/drawing/2014/main" id="{697344E9-6A77-47B5-B757-44102D6D3176}"/>
                </a:ext>
              </a:extLst>
            </p:cNvPr>
            <p:cNvSpPr/>
            <p:nvPr/>
          </p:nvSpPr>
          <p:spPr>
            <a:xfrm>
              <a:off x="1420384" y="2249895"/>
              <a:ext cx="57684" cy="57684"/>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1" name="TextBox 30">
              <a:extLst>
                <a:ext uri="{FF2B5EF4-FFF2-40B4-BE49-F238E27FC236}">
                  <a16:creationId xmlns:a16="http://schemas.microsoft.com/office/drawing/2014/main" id="{1FD0594C-0C77-4299-8E2B-038547A511F7}"/>
                </a:ext>
              </a:extLst>
            </p:cNvPr>
            <p:cNvSpPr txBox="1"/>
            <p:nvPr/>
          </p:nvSpPr>
          <p:spPr>
            <a:xfrm>
              <a:off x="1625747" y="2172931"/>
              <a:ext cx="948585" cy="577081"/>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projected IGS station position</a:t>
              </a:r>
            </a:p>
          </p:txBody>
        </p:sp>
        <p:sp>
          <p:nvSpPr>
            <p:cNvPr id="32" name="Oval 31">
              <a:extLst>
                <a:ext uri="{FF2B5EF4-FFF2-40B4-BE49-F238E27FC236}">
                  <a16:creationId xmlns:a16="http://schemas.microsoft.com/office/drawing/2014/main" id="{C52DB716-3E1F-4E8C-B230-526D0671BDD6}"/>
                </a:ext>
              </a:extLst>
            </p:cNvPr>
            <p:cNvSpPr/>
            <p:nvPr/>
          </p:nvSpPr>
          <p:spPr>
            <a:xfrm>
              <a:off x="1394746" y="2803714"/>
              <a:ext cx="108959" cy="108959"/>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3" name="TextBox 32">
              <a:extLst>
                <a:ext uri="{FF2B5EF4-FFF2-40B4-BE49-F238E27FC236}">
                  <a16:creationId xmlns:a16="http://schemas.microsoft.com/office/drawing/2014/main" id="{CD46306D-F188-475B-87DB-2C7062E3B2FE}"/>
                </a:ext>
              </a:extLst>
            </p:cNvPr>
            <p:cNvSpPr txBox="1"/>
            <p:nvPr/>
          </p:nvSpPr>
          <p:spPr>
            <a:xfrm>
              <a:off x="1625747" y="2726929"/>
              <a:ext cx="1221953" cy="577081"/>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NGS estimate of IGS station position</a:t>
              </a:r>
            </a:p>
          </p:txBody>
        </p:sp>
        <p:sp>
          <p:nvSpPr>
            <p:cNvPr id="34" name="Oval 33">
              <a:extLst>
                <a:ext uri="{FF2B5EF4-FFF2-40B4-BE49-F238E27FC236}">
                  <a16:creationId xmlns:a16="http://schemas.microsoft.com/office/drawing/2014/main" id="{287BBDB2-A7C6-41E0-A068-0515E87DB5DE}"/>
                </a:ext>
              </a:extLst>
            </p:cNvPr>
            <p:cNvSpPr/>
            <p:nvPr/>
          </p:nvSpPr>
          <p:spPr>
            <a:xfrm>
              <a:off x="1394746" y="3218052"/>
              <a:ext cx="108959" cy="108959"/>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5" name="TextBox 34">
              <a:extLst>
                <a:ext uri="{FF2B5EF4-FFF2-40B4-BE49-F238E27FC236}">
                  <a16:creationId xmlns:a16="http://schemas.microsoft.com/office/drawing/2014/main" id="{44102885-8FF4-495C-B14D-6043503F35E5}"/>
                </a:ext>
              </a:extLst>
            </p:cNvPr>
            <p:cNvSpPr txBox="1"/>
            <p:nvPr/>
          </p:nvSpPr>
          <p:spPr>
            <a:xfrm>
              <a:off x="1625747" y="3218052"/>
              <a:ext cx="1221953" cy="415498"/>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NCN GNSS station</a:t>
              </a:r>
            </a:p>
          </p:txBody>
        </p:sp>
      </p:grpSp>
      <p:sp>
        <p:nvSpPr>
          <p:cNvPr id="3" name="Date Placeholder 2">
            <a:extLst>
              <a:ext uri="{FF2B5EF4-FFF2-40B4-BE49-F238E27FC236}">
                <a16:creationId xmlns:a16="http://schemas.microsoft.com/office/drawing/2014/main" id="{D83F85CF-2A05-4304-97FE-38D953BF9DC4}"/>
              </a:ext>
            </a:extLst>
          </p:cNvPr>
          <p:cNvSpPr>
            <a:spLocks noGrp="1"/>
          </p:cNvSpPr>
          <p:nvPr>
            <p:ph type="dt" sz="half" idx="10"/>
          </p:nvPr>
        </p:nvSpPr>
        <p:spPr/>
        <p:txBody>
          <a:bodyPr/>
          <a:lstStyle/>
          <a:p>
            <a:r>
              <a:rPr lang="en-US"/>
              <a:t>01/26/2023</a:t>
            </a:r>
          </a:p>
        </p:txBody>
      </p:sp>
      <p:sp>
        <p:nvSpPr>
          <p:cNvPr id="4" name="Footer Placeholder 3">
            <a:extLst>
              <a:ext uri="{FF2B5EF4-FFF2-40B4-BE49-F238E27FC236}">
                <a16:creationId xmlns:a16="http://schemas.microsoft.com/office/drawing/2014/main" id="{B6940FBB-2FEA-4254-9FBA-8FF361D1746E}"/>
              </a:ext>
            </a:extLst>
          </p:cNvPr>
          <p:cNvSpPr>
            <a:spLocks noGrp="1"/>
          </p:cNvSpPr>
          <p:nvPr>
            <p:ph type="ftr" sz="quarter" idx="11"/>
          </p:nvPr>
        </p:nvSpPr>
        <p:spPr/>
        <p:txBody>
          <a:bodyPr/>
          <a:lstStyle/>
          <a:p>
            <a:r>
              <a:rPr lang="fr-FR"/>
              <a:t>2023 WSLS Institute</a:t>
            </a:r>
            <a:endParaRPr lang="en-US"/>
          </a:p>
        </p:txBody>
      </p:sp>
      <p:sp>
        <p:nvSpPr>
          <p:cNvPr id="5" name="Slide Number Placeholder 4">
            <a:extLst>
              <a:ext uri="{FF2B5EF4-FFF2-40B4-BE49-F238E27FC236}">
                <a16:creationId xmlns:a16="http://schemas.microsoft.com/office/drawing/2014/main" id="{D75E2B90-FAAD-40CD-881B-232F6D520814}"/>
              </a:ext>
            </a:extLst>
          </p:cNvPr>
          <p:cNvSpPr>
            <a:spLocks noGrp="1"/>
          </p:cNvSpPr>
          <p:nvPr>
            <p:ph type="sldNum" sz="quarter" idx="12"/>
          </p:nvPr>
        </p:nvSpPr>
        <p:spPr/>
        <p:txBody>
          <a:bodyPr/>
          <a:lstStyle/>
          <a:p>
            <a:fld id="{D3D538F9-49A3-B84F-B36B-A7030CDE5D5B}" type="slidenum">
              <a:rPr lang="en-US" smtClean="0"/>
              <a:t>62</a:t>
            </a:fld>
            <a:endParaRPr lang="en-US"/>
          </a:p>
        </p:txBody>
      </p:sp>
    </p:spTree>
    <p:extLst>
      <p:ext uri="{BB962C8B-B14F-4D97-AF65-F5344CB8AC3E}">
        <p14:creationId xmlns:p14="http://schemas.microsoft.com/office/powerpoint/2010/main" val="23530225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90735" y="1087452"/>
            <a:ext cx="4831589" cy="3314694"/>
          </a:xfrm>
          <a:prstGeom prst="rect">
            <a:avLst/>
          </a:prstGeom>
        </p:spPr>
      </p:pic>
      <p:sp>
        <p:nvSpPr>
          <p:cNvPr id="2" name="Title 1">
            <a:extLst>
              <a:ext uri="{FF2B5EF4-FFF2-40B4-BE49-F238E27FC236}">
                <a16:creationId xmlns:a16="http://schemas.microsoft.com/office/drawing/2014/main" id="{F3F83F90-579C-444F-BD25-68AE29419835}"/>
              </a:ext>
            </a:extLst>
          </p:cNvPr>
          <p:cNvSpPr>
            <a:spLocks noGrp="1"/>
          </p:cNvSpPr>
          <p:nvPr>
            <p:ph type="title"/>
          </p:nvPr>
        </p:nvSpPr>
        <p:spPr/>
        <p:txBody>
          <a:bodyPr/>
          <a:lstStyle/>
          <a:p>
            <a:r>
              <a:rPr lang="en-US" sz="2800" dirty="0">
                <a:solidFill>
                  <a:prstClr val="black"/>
                </a:solidFill>
                <a:cs typeface="Times New Roman" panose="02020603050405020304" pitchFamily="18" charset="0"/>
              </a:rPr>
              <a:t>Aligning the NSRS to the IGS reference frame</a:t>
            </a:r>
            <a:endParaRPr lang="en-US" dirty="0"/>
          </a:p>
        </p:txBody>
      </p:sp>
      <p:grpSp>
        <p:nvGrpSpPr>
          <p:cNvPr id="25" name="Group 24">
            <a:extLst>
              <a:ext uri="{FF2B5EF4-FFF2-40B4-BE49-F238E27FC236}">
                <a16:creationId xmlns:a16="http://schemas.microsoft.com/office/drawing/2014/main" id="{0B704B33-C1CB-4C36-881B-2603F3CD212B}"/>
              </a:ext>
            </a:extLst>
          </p:cNvPr>
          <p:cNvGrpSpPr/>
          <p:nvPr/>
        </p:nvGrpSpPr>
        <p:grpSpPr>
          <a:xfrm>
            <a:off x="1369108" y="1669803"/>
            <a:ext cx="1478592" cy="1963747"/>
            <a:chOff x="1369108" y="1669803"/>
            <a:chExt cx="1478592" cy="1963747"/>
          </a:xfrm>
        </p:grpSpPr>
        <p:sp>
          <p:nvSpPr>
            <p:cNvPr id="26" name="Oval 25">
              <a:extLst>
                <a:ext uri="{FF2B5EF4-FFF2-40B4-BE49-F238E27FC236}">
                  <a16:creationId xmlns:a16="http://schemas.microsoft.com/office/drawing/2014/main" id="{7BC67F11-FD19-4C64-AB58-54CACF81F416}"/>
                </a:ext>
              </a:extLst>
            </p:cNvPr>
            <p:cNvSpPr/>
            <p:nvPr/>
          </p:nvSpPr>
          <p:spPr>
            <a:xfrm>
              <a:off x="1394746" y="1730739"/>
              <a:ext cx="108959" cy="108959"/>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7" name="TextBox 26">
              <a:extLst>
                <a:ext uri="{FF2B5EF4-FFF2-40B4-BE49-F238E27FC236}">
                  <a16:creationId xmlns:a16="http://schemas.microsoft.com/office/drawing/2014/main" id="{F4EB9D9D-24BE-46BB-9CFC-F8A2F0C04686}"/>
                </a:ext>
              </a:extLst>
            </p:cNvPr>
            <p:cNvSpPr txBox="1"/>
            <p:nvPr/>
          </p:nvSpPr>
          <p:spPr>
            <a:xfrm>
              <a:off x="1625747" y="1669803"/>
              <a:ext cx="1173719"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IGS GNSS station</a:t>
              </a:r>
            </a:p>
          </p:txBody>
        </p:sp>
        <p:cxnSp>
          <p:nvCxnSpPr>
            <p:cNvPr id="28" name="Straight Arrow Connector 27">
              <a:extLst>
                <a:ext uri="{FF2B5EF4-FFF2-40B4-BE49-F238E27FC236}">
                  <a16:creationId xmlns:a16="http://schemas.microsoft.com/office/drawing/2014/main" id="{ADA6CD88-88C5-4678-AAAB-FBE8DAA5C82F}"/>
                </a:ext>
              </a:extLst>
            </p:cNvPr>
            <p:cNvCxnSpPr>
              <a:cxnSpLocks/>
            </p:cNvCxnSpPr>
            <p:nvPr/>
          </p:nvCxnSpPr>
          <p:spPr>
            <a:xfrm>
              <a:off x="1369108" y="2031977"/>
              <a:ext cx="231002" cy="0"/>
            </a:xfrm>
            <a:prstGeom prst="straightConnector1">
              <a:avLst/>
            </a:prstGeom>
            <a:ln w="12700">
              <a:solidFill>
                <a:schemeClr val="tx1"/>
              </a:solidFill>
              <a:prstDash val="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50F955C5-D901-44D2-876A-BC5F54602835}"/>
                </a:ext>
              </a:extLst>
            </p:cNvPr>
            <p:cNvSpPr txBox="1"/>
            <p:nvPr/>
          </p:nvSpPr>
          <p:spPr>
            <a:xfrm>
              <a:off x="1625747" y="1916561"/>
              <a:ext cx="1088760"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station trajectory</a:t>
              </a:r>
            </a:p>
          </p:txBody>
        </p:sp>
        <p:sp>
          <p:nvSpPr>
            <p:cNvPr id="30" name="Oval 29">
              <a:extLst>
                <a:ext uri="{FF2B5EF4-FFF2-40B4-BE49-F238E27FC236}">
                  <a16:creationId xmlns:a16="http://schemas.microsoft.com/office/drawing/2014/main" id="{226E6641-45D4-4B10-BDC7-540FBF816CBC}"/>
                </a:ext>
              </a:extLst>
            </p:cNvPr>
            <p:cNvSpPr/>
            <p:nvPr/>
          </p:nvSpPr>
          <p:spPr>
            <a:xfrm>
              <a:off x="1420384" y="2249895"/>
              <a:ext cx="57684" cy="57684"/>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1" name="TextBox 30">
              <a:extLst>
                <a:ext uri="{FF2B5EF4-FFF2-40B4-BE49-F238E27FC236}">
                  <a16:creationId xmlns:a16="http://schemas.microsoft.com/office/drawing/2014/main" id="{127CDC39-3E32-44ED-B521-C33BE3E164CD}"/>
                </a:ext>
              </a:extLst>
            </p:cNvPr>
            <p:cNvSpPr txBox="1"/>
            <p:nvPr/>
          </p:nvSpPr>
          <p:spPr>
            <a:xfrm>
              <a:off x="1625747" y="2172931"/>
              <a:ext cx="948585" cy="577081"/>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projected IGS station position</a:t>
              </a:r>
            </a:p>
          </p:txBody>
        </p:sp>
        <p:sp>
          <p:nvSpPr>
            <p:cNvPr id="32" name="Oval 31">
              <a:extLst>
                <a:ext uri="{FF2B5EF4-FFF2-40B4-BE49-F238E27FC236}">
                  <a16:creationId xmlns:a16="http://schemas.microsoft.com/office/drawing/2014/main" id="{22F0DD47-4944-4909-8F96-A57FCE4F5634}"/>
                </a:ext>
              </a:extLst>
            </p:cNvPr>
            <p:cNvSpPr/>
            <p:nvPr/>
          </p:nvSpPr>
          <p:spPr>
            <a:xfrm>
              <a:off x="1394746" y="2803714"/>
              <a:ext cx="108959" cy="108959"/>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3" name="TextBox 32">
              <a:extLst>
                <a:ext uri="{FF2B5EF4-FFF2-40B4-BE49-F238E27FC236}">
                  <a16:creationId xmlns:a16="http://schemas.microsoft.com/office/drawing/2014/main" id="{0BDA5499-D7AB-41D6-90FF-3EAA93C785C2}"/>
                </a:ext>
              </a:extLst>
            </p:cNvPr>
            <p:cNvSpPr txBox="1"/>
            <p:nvPr/>
          </p:nvSpPr>
          <p:spPr>
            <a:xfrm>
              <a:off x="1625747" y="2726929"/>
              <a:ext cx="1221953" cy="577081"/>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NGS estimate of IGS station position</a:t>
              </a:r>
            </a:p>
          </p:txBody>
        </p:sp>
        <p:sp>
          <p:nvSpPr>
            <p:cNvPr id="34" name="Oval 33">
              <a:extLst>
                <a:ext uri="{FF2B5EF4-FFF2-40B4-BE49-F238E27FC236}">
                  <a16:creationId xmlns:a16="http://schemas.microsoft.com/office/drawing/2014/main" id="{C1E7D897-9D4A-47BE-8A4F-9EFEFEEB0E7B}"/>
                </a:ext>
              </a:extLst>
            </p:cNvPr>
            <p:cNvSpPr/>
            <p:nvPr/>
          </p:nvSpPr>
          <p:spPr>
            <a:xfrm>
              <a:off x="1394746" y="3218052"/>
              <a:ext cx="108959" cy="108959"/>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5" name="TextBox 34">
              <a:extLst>
                <a:ext uri="{FF2B5EF4-FFF2-40B4-BE49-F238E27FC236}">
                  <a16:creationId xmlns:a16="http://schemas.microsoft.com/office/drawing/2014/main" id="{35B8546A-93ED-4545-8BB7-3D1AD1921A53}"/>
                </a:ext>
              </a:extLst>
            </p:cNvPr>
            <p:cNvSpPr txBox="1"/>
            <p:nvPr/>
          </p:nvSpPr>
          <p:spPr>
            <a:xfrm>
              <a:off x="1625747" y="3218052"/>
              <a:ext cx="1221953" cy="415498"/>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NCN GNSS station</a:t>
              </a:r>
            </a:p>
          </p:txBody>
        </p:sp>
      </p:grpSp>
      <p:sp>
        <p:nvSpPr>
          <p:cNvPr id="3" name="Date Placeholder 2">
            <a:extLst>
              <a:ext uri="{FF2B5EF4-FFF2-40B4-BE49-F238E27FC236}">
                <a16:creationId xmlns:a16="http://schemas.microsoft.com/office/drawing/2014/main" id="{1E8DB835-AB58-44D6-82BA-F14607112783}"/>
              </a:ext>
            </a:extLst>
          </p:cNvPr>
          <p:cNvSpPr>
            <a:spLocks noGrp="1"/>
          </p:cNvSpPr>
          <p:nvPr>
            <p:ph type="dt" sz="half" idx="10"/>
          </p:nvPr>
        </p:nvSpPr>
        <p:spPr/>
        <p:txBody>
          <a:bodyPr/>
          <a:lstStyle/>
          <a:p>
            <a:r>
              <a:rPr lang="en-US"/>
              <a:t>01/26/2023</a:t>
            </a:r>
          </a:p>
        </p:txBody>
      </p:sp>
      <p:sp>
        <p:nvSpPr>
          <p:cNvPr id="4" name="Footer Placeholder 3">
            <a:extLst>
              <a:ext uri="{FF2B5EF4-FFF2-40B4-BE49-F238E27FC236}">
                <a16:creationId xmlns:a16="http://schemas.microsoft.com/office/drawing/2014/main" id="{17D87EDC-C6AE-4963-8116-4FD9E758C838}"/>
              </a:ext>
            </a:extLst>
          </p:cNvPr>
          <p:cNvSpPr>
            <a:spLocks noGrp="1"/>
          </p:cNvSpPr>
          <p:nvPr>
            <p:ph type="ftr" sz="quarter" idx="11"/>
          </p:nvPr>
        </p:nvSpPr>
        <p:spPr/>
        <p:txBody>
          <a:bodyPr/>
          <a:lstStyle/>
          <a:p>
            <a:r>
              <a:rPr lang="fr-FR"/>
              <a:t>2023 WSLS Institute</a:t>
            </a:r>
            <a:endParaRPr lang="en-US"/>
          </a:p>
        </p:txBody>
      </p:sp>
      <p:sp>
        <p:nvSpPr>
          <p:cNvPr id="5" name="Slide Number Placeholder 4">
            <a:extLst>
              <a:ext uri="{FF2B5EF4-FFF2-40B4-BE49-F238E27FC236}">
                <a16:creationId xmlns:a16="http://schemas.microsoft.com/office/drawing/2014/main" id="{56776CE4-A845-4827-92DB-3902D0EA4C54}"/>
              </a:ext>
            </a:extLst>
          </p:cNvPr>
          <p:cNvSpPr>
            <a:spLocks noGrp="1"/>
          </p:cNvSpPr>
          <p:nvPr>
            <p:ph type="sldNum" sz="quarter" idx="12"/>
          </p:nvPr>
        </p:nvSpPr>
        <p:spPr/>
        <p:txBody>
          <a:bodyPr/>
          <a:lstStyle/>
          <a:p>
            <a:fld id="{D3D538F9-49A3-B84F-B36B-A7030CDE5D5B}" type="slidenum">
              <a:rPr lang="en-US" smtClean="0"/>
              <a:t>63</a:t>
            </a:fld>
            <a:endParaRPr lang="en-US"/>
          </a:p>
        </p:txBody>
      </p:sp>
    </p:spTree>
    <p:extLst>
      <p:ext uri="{BB962C8B-B14F-4D97-AF65-F5344CB8AC3E}">
        <p14:creationId xmlns:p14="http://schemas.microsoft.com/office/powerpoint/2010/main" val="21712740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90735" y="1087452"/>
            <a:ext cx="4831589" cy="3314694"/>
          </a:xfrm>
          <a:prstGeom prst="rect">
            <a:avLst/>
          </a:prstGeom>
        </p:spPr>
      </p:pic>
      <p:sp>
        <p:nvSpPr>
          <p:cNvPr id="2" name="Title 1">
            <a:extLst>
              <a:ext uri="{FF2B5EF4-FFF2-40B4-BE49-F238E27FC236}">
                <a16:creationId xmlns:a16="http://schemas.microsoft.com/office/drawing/2014/main" id="{FF096628-2FCB-4589-8151-050618636BD8}"/>
              </a:ext>
            </a:extLst>
          </p:cNvPr>
          <p:cNvSpPr>
            <a:spLocks noGrp="1"/>
          </p:cNvSpPr>
          <p:nvPr>
            <p:ph type="title"/>
          </p:nvPr>
        </p:nvSpPr>
        <p:spPr/>
        <p:txBody>
          <a:bodyPr/>
          <a:lstStyle/>
          <a:p>
            <a:r>
              <a:rPr lang="en-US" sz="2800" dirty="0">
                <a:solidFill>
                  <a:prstClr val="black"/>
                </a:solidFill>
                <a:cs typeface="Times New Roman" panose="02020603050405020304" pitchFamily="18" charset="0"/>
              </a:rPr>
              <a:t>Aligning the NSRS to the IGS reference frame</a:t>
            </a:r>
            <a:endParaRPr lang="en-US" dirty="0"/>
          </a:p>
        </p:txBody>
      </p:sp>
      <p:grpSp>
        <p:nvGrpSpPr>
          <p:cNvPr id="25" name="Group 24">
            <a:extLst>
              <a:ext uri="{FF2B5EF4-FFF2-40B4-BE49-F238E27FC236}">
                <a16:creationId xmlns:a16="http://schemas.microsoft.com/office/drawing/2014/main" id="{D0FAA507-44B9-4C08-8937-4568F4B15C6E}"/>
              </a:ext>
            </a:extLst>
          </p:cNvPr>
          <p:cNvGrpSpPr/>
          <p:nvPr/>
        </p:nvGrpSpPr>
        <p:grpSpPr>
          <a:xfrm>
            <a:off x="1369108" y="1669803"/>
            <a:ext cx="1478592" cy="1963747"/>
            <a:chOff x="1369108" y="1669803"/>
            <a:chExt cx="1478592" cy="1963747"/>
          </a:xfrm>
        </p:grpSpPr>
        <p:sp>
          <p:nvSpPr>
            <p:cNvPr id="26" name="Oval 25">
              <a:extLst>
                <a:ext uri="{FF2B5EF4-FFF2-40B4-BE49-F238E27FC236}">
                  <a16:creationId xmlns:a16="http://schemas.microsoft.com/office/drawing/2014/main" id="{BD5010A3-CEF0-4FEE-94F0-F741887F9173}"/>
                </a:ext>
              </a:extLst>
            </p:cNvPr>
            <p:cNvSpPr/>
            <p:nvPr/>
          </p:nvSpPr>
          <p:spPr>
            <a:xfrm>
              <a:off x="1394746" y="1730739"/>
              <a:ext cx="108959" cy="108959"/>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7" name="TextBox 26">
              <a:extLst>
                <a:ext uri="{FF2B5EF4-FFF2-40B4-BE49-F238E27FC236}">
                  <a16:creationId xmlns:a16="http://schemas.microsoft.com/office/drawing/2014/main" id="{8E014A2E-5708-461B-8A5A-F80D40F0683F}"/>
                </a:ext>
              </a:extLst>
            </p:cNvPr>
            <p:cNvSpPr txBox="1"/>
            <p:nvPr/>
          </p:nvSpPr>
          <p:spPr>
            <a:xfrm>
              <a:off x="1625747" y="1669803"/>
              <a:ext cx="1173719"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IGS GNSS station</a:t>
              </a:r>
            </a:p>
          </p:txBody>
        </p:sp>
        <p:cxnSp>
          <p:nvCxnSpPr>
            <p:cNvPr id="28" name="Straight Arrow Connector 27">
              <a:extLst>
                <a:ext uri="{FF2B5EF4-FFF2-40B4-BE49-F238E27FC236}">
                  <a16:creationId xmlns:a16="http://schemas.microsoft.com/office/drawing/2014/main" id="{6B380F21-247E-47CD-90D4-256EC4CD0636}"/>
                </a:ext>
              </a:extLst>
            </p:cNvPr>
            <p:cNvCxnSpPr>
              <a:cxnSpLocks/>
            </p:cNvCxnSpPr>
            <p:nvPr/>
          </p:nvCxnSpPr>
          <p:spPr>
            <a:xfrm>
              <a:off x="1369108" y="2031977"/>
              <a:ext cx="231002" cy="0"/>
            </a:xfrm>
            <a:prstGeom prst="straightConnector1">
              <a:avLst/>
            </a:prstGeom>
            <a:ln w="12700">
              <a:solidFill>
                <a:schemeClr val="tx1"/>
              </a:solidFill>
              <a:prstDash val="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55A8D18A-2364-4B47-A2D5-535254A8C58D}"/>
                </a:ext>
              </a:extLst>
            </p:cNvPr>
            <p:cNvSpPr txBox="1"/>
            <p:nvPr/>
          </p:nvSpPr>
          <p:spPr>
            <a:xfrm>
              <a:off x="1625747" y="1916561"/>
              <a:ext cx="1088760"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station trajectory</a:t>
              </a:r>
            </a:p>
          </p:txBody>
        </p:sp>
        <p:sp>
          <p:nvSpPr>
            <p:cNvPr id="30" name="Oval 29">
              <a:extLst>
                <a:ext uri="{FF2B5EF4-FFF2-40B4-BE49-F238E27FC236}">
                  <a16:creationId xmlns:a16="http://schemas.microsoft.com/office/drawing/2014/main" id="{3F0D6041-EE52-4B3D-8924-994738977CAC}"/>
                </a:ext>
              </a:extLst>
            </p:cNvPr>
            <p:cNvSpPr/>
            <p:nvPr/>
          </p:nvSpPr>
          <p:spPr>
            <a:xfrm>
              <a:off x="1420384" y="2249895"/>
              <a:ext cx="57684" cy="57684"/>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1" name="TextBox 30">
              <a:extLst>
                <a:ext uri="{FF2B5EF4-FFF2-40B4-BE49-F238E27FC236}">
                  <a16:creationId xmlns:a16="http://schemas.microsoft.com/office/drawing/2014/main" id="{CE596A45-243D-40D6-A73C-8152914FA784}"/>
                </a:ext>
              </a:extLst>
            </p:cNvPr>
            <p:cNvSpPr txBox="1"/>
            <p:nvPr/>
          </p:nvSpPr>
          <p:spPr>
            <a:xfrm>
              <a:off x="1625747" y="2172931"/>
              <a:ext cx="948585" cy="577081"/>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projected IGS station position</a:t>
              </a:r>
            </a:p>
          </p:txBody>
        </p:sp>
        <p:sp>
          <p:nvSpPr>
            <p:cNvPr id="32" name="Oval 31">
              <a:extLst>
                <a:ext uri="{FF2B5EF4-FFF2-40B4-BE49-F238E27FC236}">
                  <a16:creationId xmlns:a16="http://schemas.microsoft.com/office/drawing/2014/main" id="{88225F16-9F72-432E-A7BA-752EA51112B2}"/>
                </a:ext>
              </a:extLst>
            </p:cNvPr>
            <p:cNvSpPr/>
            <p:nvPr/>
          </p:nvSpPr>
          <p:spPr>
            <a:xfrm>
              <a:off x="1394746" y="2803714"/>
              <a:ext cx="108959" cy="108959"/>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3" name="TextBox 32">
              <a:extLst>
                <a:ext uri="{FF2B5EF4-FFF2-40B4-BE49-F238E27FC236}">
                  <a16:creationId xmlns:a16="http://schemas.microsoft.com/office/drawing/2014/main" id="{51F37AE8-1189-42DB-8B75-9F1C62723C9F}"/>
                </a:ext>
              </a:extLst>
            </p:cNvPr>
            <p:cNvSpPr txBox="1"/>
            <p:nvPr/>
          </p:nvSpPr>
          <p:spPr>
            <a:xfrm>
              <a:off x="1625747" y="2726929"/>
              <a:ext cx="1221953" cy="577081"/>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NGS estimate of IGS station position</a:t>
              </a:r>
            </a:p>
          </p:txBody>
        </p:sp>
        <p:sp>
          <p:nvSpPr>
            <p:cNvPr id="34" name="Oval 33">
              <a:extLst>
                <a:ext uri="{FF2B5EF4-FFF2-40B4-BE49-F238E27FC236}">
                  <a16:creationId xmlns:a16="http://schemas.microsoft.com/office/drawing/2014/main" id="{0770E104-3EAE-4F41-BC61-293694FB571C}"/>
                </a:ext>
              </a:extLst>
            </p:cNvPr>
            <p:cNvSpPr/>
            <p:nvPr/>
          </p:nvSpPr>
          <p:spPr>
            <a:xfrm>
              <a:off x="1394746" y="3218052"/>
              <a:ext cx="108959" cy="108959"/>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5" name="TextBox 34">
              <a:extLst>
                <a:ext uri="{FF2B5EF4-FFF2-40B4-BE49-F238E27FC236}">
                  <a16:creationId xmlns:a16="http://schemas.microsoft.com/office/drawing/2014/main" id="{5AF948DB-F03B-415C-8377-22B4C8F3D245}"/>
                </a:ext>
              </a:extLst>
            </p:cNvPr>
            <p:cNvSpPr txBox="1"/>
            <p:nvPr/>
          </p:nvSpPr>
          <p:spPr>
            <a:xfrm>
              <a:off x="1625747" y="3218052"/>
              <a:ext cx="1221953" cy="415498"/>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NCN GNSS station</a:t>
              </a:r>
            </a:p>
          </p:txBody>
        </p:sp>
      </p:grpSp>
      <p:sp>
        <p:nvSpPr>
          <p:cNvPr id="3" name="Date Placeholder 2">
            <a:extLst>
              <a:ext uri="{FF2B5EF4-FFF2-40B4-BE49-F238E27FC236}">
                <a16:creationId xmlns:a16="http://schemas.microsoft.com/office/drawing/2014/main" id="{DFA84238-6C96-4A96-80E6-DEAEE62733CA}"/>
              </a:ext>
            </a:extLst>
          </p:cNvPr>
          <p:cNvSpPr>
            <a:spLocks noGrp="1"/>
          </p:cNvSpPr>
          <p:nvPr>
            <p:ph type="dt" sz="half" idx="10"/>
          </p:nvPr>
        </p:nvSpPr>
        <p:spPr/>
        <p:txBody>
          <a:bodyPr/>
          <a:lstStyle/>
          <a:p>
            <a:r>
              <a:rPr lang="en-US"/>
              <a:t>01/26/2023</a:t>
            </a:r>
          </a:p>
        </p:txBody>
      </p:sp>
      <p:sp>
        <p:nvSpPr>
          <p:cNvPr id="4" name="Footer Placeholder 3">
            <a:extLst>
              <a:ext uri="{FF2B5EF4-FFF2-40B4-BE49-F238E27FC236}">
                <a16:creationId xmlns:a16="http://schemas.microsoft.com/office/drawing/2014/main" id="{F2F56923-2F63-4814-BA4C-7BF1D654356F}"/>
              </a:ext>
            </a:extLst>
          </p:cNvPr>
          <p:cNvSpPr>
            <a:spLocks noGrp="1"/>
          </p:cNvSpPr>
          <p:nvPr>
            <p:ph type="ftr" sz="quarter" idx="11"/>
          </p:nvPr>
        </p:nvSpPr>
        <p:spPr/>
        <p:txBody>
          <a:bodyPr/>
          <a:lstStyle/>
          <a:p>
            <a:r>
              <a:rPr lang="fr-FR"/>
              <a:t>2023 WSLS Institute</a:t>
            </a:r>
            <a:endParaRPr lang="en-US"/>
          </a:p>
        </p:txBody>
      </p:sp>
      <p:sp>
        <p:nvSpPr>
          <p:cNvPr id="5" name="Slide Number Placeholder 4">
            <a:extLst>
              <a:ext uri="{FF2B5EF4-FFF2-40B4-BE49-F238E27FC236}">
                <a16:creationId xmlns:a16="http://schemas.microsoft.com/office/drawing/2014/main" id="{8FD3F1BA-42AA-4885-8EDD-C6911E0D3AFA}"/>
              </a:ext>
            </a:extLst>
          </p:cNvPr>
          <p:cNvSpPr>
            <a:spLocks noGrp="1"/>
          </p:cNvSpPr>
          <p:nvPr>
            <p:ph type="sldNum" sz="quarter" idx="12"/>
          </p:nvPr>
        </p:nvSpPr>
        <p:spPr/>
        <p:txBody>
          <a:bodyPr/>
          <a:lstStyle/>
          <a:p>
            <a:fld id="{D3D538F9-49A3-B84F-B36B-A7030CDE5D5B}" type="slidenum">
              <a:rPr lang="en-US" smtClean="0"/>
              <a:t>64</a:t>
            </a:fld>
            <a:endParaRPr lang="en-US"/>
          </a:p>
        </p:txBody>
      </p:sp>
    </p:spTree>
    <p:extLst>
      <p:ext uri="{BB962C8B-B14F-4D97-AF65-F5344CB8AC3E}">
        <p14:creationId xmlns:p14="http://schemas.microsoft.com/office/powerpoint/2010/main" val="17069411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90735" y="1087453"/>
            <a:ext cx="4831589" cy="3314695"/>
          </a:xfrm>
          <a:prstGeom prst="rect">
            <a:avLst/>
          </a:prstGeom>
        </p:spPr>
      </p:pic>
      <p:sp>
        <p:nvSpPr>
          <p:cNvPr id="2" name="Title 1">
            <a:extLst>
              <a:ext uri="{FF2B5EF4-FFF2-40B4-BE49-F238E27FC236}">
                <a16:creationId xmlns:a16="http://schemas.microsoft.com/office/drawing/2014/main" id="{C55B52DB-B1D9-4D6E-A8E3-1A1D250BEB3F}"/>
              </a:ext>
            </a:extLst>
          </p:cNvPr>
          <p:cNvSpPr>
            <a:spLocks noGrp="1"/>
          </p:cNvSpPr>
          <p:nvPr>
            <p:ph type="title"/>
          </p:nvPr>
        </p:nvSpPr>
        <p:spPr/>
        <p:txBody>
          <a:bodyPr/>
          <a:lstStyle/>
          <a:p>
            <a:r>
              <a:rPr lang="en-US" sz="2800" dirty="0">
                <a:solidFill>
                  <a:prstClr val="black"/>
                </a:solidFill>
                <a:cs typeface="Times New Roman" panose="02020603050405020304" pitchFamily="18" charset="0"/>
              </a:rPr>
              <a:t>Aligning the NSRS to the IGS reference frame</a:t>
            </a:r>
            <a:endParaRPr lang="en-US" dirty="0"/>
          </a:p>
        </p:txBody>
      </p:sp>
      <p:grpSp>
        <p:nvGrpSpPr>
          <p:cNvPr id="25" name="Group 24">
            <a:extLst>
              <a:ext uri="{FF2B5EF4-FFF2-40B4-BE49-F238E27FC236}">
                <a16:creationId xmlns:a16="http://schemas.microsoft.com/office/drawing/2014/main" id="{D425BDAF-F9F7-4492-A197-93CDF233E3BA}"/>
              </a:ext>
            </a:extLst>
          </p:cNvPr>
          <p:cNvGrpSpPr/>
          <p:nvPr/>
        </p:nvGrpSpPr>
        <p:grpSpPr>
          <a:xfrm>
            <a:off x="1369108" y="1669803"/>
            <a:ext cx="1478592" cy="1963747"/>
            <a:chOff x="1369108" y="1669803"/>
            <a:chExt cx="1478592" cy="1963747"/>
          </a:xfrm>
        </p:grpSpPr>
        <p:sp>
          <p:nvSpPr>
            <p:cNvPr id="26" name="Oval 25">
              <a:extLst>
                <a:ext uri="{FF2B5EF4-FFF2-40B4-BE49-F238E27FC236}">
                  <a16:creationId xmlns:a16="http://schemas.microsoft.com/office/drawing/2014/main" id="{66E34361-1A37-48C7-A18A-52713E681D70}"/>
                </a:ext>
              </a:extLst>
            </p:cNvPr>
            <p:cNvSpPr/>
            <p:nvPr/>
          </p:nvSpPr>
          <p:spPr>
            <a:xfrm>
              <a:off x="1394746" y="1730739"/>
              <a:ext cx="108959" cy="108959"/>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7" name="TextBox 26">
              <a:extLst>
                <a:ext uri="{FF2B5EF4-FFF2-40B4-BE49-F238E27FC236}">
                  <a16:creationId xmlns:a16="http://schemas.microsoft.com/office/drawing/2014/main" id="{59DCF706-4B3B-411F-A299-2C1DF648734D}"/>
                </a:ext>
              </a:extLst>
            </p:cNvPr>
            <p:cNvSpPr txBox="1"/>
            <p:nvPr/>
          </p:nvSpPr>
          <p:spPr>
            <a:xfrm>
              <a:off x="1625747" y="1669803"/>
              <a:ext cx="1173719"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IGS GNSS station</a:t>
              </a:r>
            </a:p>
          </p:txBody>
        </p:sp>
        <p:cxnSp>
          <p:nvCxnSpPr>
            <p:cNvPr id="28" name="Straight Arrow Connector 27">
              <a:extLst>
                <a:ext uri="{FF2B5EF4-FFF2-40B4-BE49-F238E27FC236}">
                  <a16:creationId xmlns:a16="http://schemas.microsoft.com/office/drawing/2014/main" id="{57496BD8-CFE5-432D-AEC1-080FD84A2B5B}"/>
                </a:ext>
              </a:extLst>
            </p:cNvPr>
            <p:cNvCxnSpPr>
              <a:cxnSpLocks/>
            </p:cNvCxnSpPr>
            <p:nvPr/>
          </p:nvCxnSpPr>
          <p:spPr>
            <a:xfrm>
              <a:off x="1369108" y="2031977"/>
              <a:ext cx="231002" cy="0"/>
            </a:xfrm>
            <a:prstGeom prst="straightConnector1">
              <a:avLst/>
            </a:prstGeom>
            <a:ln w="12700">
              <a:solidFill>
                <a:schemeClr val="tx1"/>
              </a:solidFill>
              <a:prstDash val="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60758390-7B39-46F8-B46F-AA13D3048A34}"/>
                </a:ext>
              </a:extLst>
            </p:cNvPr>
            <p:cNvSpPr txBox="1"/>
            <p:nvPr/>
          </p:nvSpPr>
          <p:spPr>
            <a:xfrm>
              <a:off x="1625747" y="1916561"/>
              <a:ext cx="1088760"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station trajectory</a:t>
              </a:r>
            </a:p>
          </p:txBody>
        </p:sp>
        <p:sp>
          <p:nvSpPr>
            <p:cNvPr id="30" name="Oval 29">
              <a:extLst>
                <a:ext uri="{FF2B5EF4-FFF2-40B4-BE49-F238E27FC236}">
                  <a16:creationId xmlns:a16="http://schemas.microsoft.com/office/drawing/2014/main" id="{122BBD90-D6A5-4DC9-947C-06125BF48CBB}"/>
                </a:ext>
              </a:extLst>
            </p:cNvPr>
            <p:cNvSpPr/>
            <p:nvPr/>
          </p:nvSpPr>
          <p:spPr>
            <a:xfrm>
              <a:off x="1420384" y="2249895"/>
              <a:ext cx="57684" cy="57684"/>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1" name="TextBox 30">
              <a:extLst>
                <a:ext uri="{FF2B5EF4-FFF2-40B4-BE49-F238E27FC236}">
                  <a16:creationId xmlns:a16="http://schemas.microsoft.com/office/drawing/2014/main" id="{573FDFB1-BC5F-4518-B941-4FA27A75F530}"/>
                </a:ext>
              </a:extLst>
            </p:cNvPr>
            <p:cNvSpPr txBox="1"/>
            <p:nvPr/>
          </p:nvSpPr>
          <p:spPr>
            <a:xfrm>
              <a:off x="1625747" y="2172931"/>
              <a:ext cx="948585" cy="577081"/>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projected IGS station position</a:t>
              </a:r>
            </a:p>
          </p:txBody>
        </p:sp>
        <p:sp>
          <p:nvSpPr>
            <p:cNvPr id="32" name="Oval 31">
              <a:extLst>
                <a:ext uri="{FF2B5EF4-FFF2-40B4-BE49-F238E27FC236}">
                  <a16:creationId xmlns:a16="http://schemas.microsoft.com/office/drawing/2014/main" id="{13CDAC78-B22C-448A-A868-24F338FE779B}"/>
                </a:ext>
              </a:extLst>
            </p:cNvPr>
            <p:cNvSpPr/>
            <p:nvPr/>
          </p:nvSpPr>
          <p:spPr>
            <a:xfrm>
              <a:off x="1394746" y="2803714"/>
              <a:ext cx="108959" cy="108959"/>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3" name="TextBox 32">
              <a:extLst>
                <a:ext uri="{FF2B5EF4-FFF2-40B4-BE49-F238E27FC236}">
                  <a16:creationId xmlns:a16="http://schemas.microsoft.com/office/drawing/2014/main" id="{F39C2793-FFB3-435B-A7A5-C58AD0C19850}"/>
                </a:ext>
              </a:extLst>
            </p:cNvPr>
            <p:cNvSpPr txBox="1"/>
            <p:nvPr/>
          </p:nvSpPr>
          <p:spPr>
            <a:xfrm>
              <a:off x="1625747" y="2726929"/>
              <a:ext cx="1221953" cy="577081"/>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NGS estimate of IGS station position</a:t>
              </a:r>
            </a:p>
          </p:txBody>
        </p:sp>
        <p:sp>
          <p:nvSpPr>
            <p:cNvPr id="34" name="Oval 33">
              <a:extLst>
                <a:ext uri="{FF2B5EF4-FFF2-40B4-BE49-F238E27FC236}">
                  <a16:creationId xmlns:a16="http://schemas.microsoft.com/office/drawing/2014/main" id="{81FF5F80-D649-4200-9C79-5AF23C138274}"/>
                </a:ext>
              </a:extLst>
            </p:cNvPr>
            <p:cNvSpPr/>
            <p:nvPr/>
          </p:nvSpPr>
          <p:spPr>
            <a:xfrm>
              <a:off x="1394746" y="3218052"/>
              <a:ext cx="108959" cy="108959"/>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5" name="TextBox 34">
              <a:extLst>
                <a:ext uri="{FF2B5EF4-FFF2-40B4-BE49-F238E27FC236}">
                  <a16:creationId xmlns:a16="http://schemas.microsoft.com/office/drawing/2014/main" id="{72A366C0-D115-4DEF-90FC-BB5CE70AFF90}"/>
                </a:ext>
              </a:extLst>
            </p:cNvPr>
            <p:cNvSpPr txBox="1"/>
            <p:nvPr/>
          </p:nvSpPr>
          <p:spPr>
            <a:xfrm>
              <a:off x="1625747" y="3218052"/>
              <a:ext cx="1221953" cy="415498"/>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NCN GNSS station</a:t>
              </a:r>
            </a:p>
          </p:txBody>
        </p:sp>
      </p:grpSp>
      <p:sp>
        <p:nvSpPr>
          <p:cNvPr id="3" name="Date Placeholder 2">
            <a:extLst>
              <a:ext uri="{FF2B5EF4-FFF2-40B4-BE49-F238E27FC236}">
                <a16:creationId xmlns:a16="http://schemas.microsoft.com/office/drawing/2014/main" id="{BE552E42-AABE-4B46-8F23-F3ABE9C6EBE6}"/>
              </a:ext>
            </a:extLst>
          </p:cNvPr>
          <p:cNvSpPr>
            <a:spLocks noGrp="1"/>
          </p:cNvSpPr>
          <p:nvPr>
            <p:ph type="dt" sz="half" idx="10"/>
          </p:nvPr>
        </p:nvSpPr>
        <p:spPr/>
        <p:txBody>
          <a:bodyPr/>
          <a:lstStyle/>
          <a:p>
            <a:r>
              <a:rPr lang="en-US"/>
              <a:t>01/26/2023</a:t>
            </a:r>
          </a:p>
        </p:txBody>
      </p:sp>
      <p:sp>
        <p:nvSpPr>
          <p:cNvPr id="4" name="Footer Placeholder 3">
            <a:extLst>
              <a:ext uri="{FF2B5EF4-FFF2-40B4-BE49-F238E27FC236}">
                <a16:creationId xmlns:a16="http://schemas.microsoft.com/office/drawing/2014/main" id="{F0382B0B-F974-4AD6-8ED5-56DE68FD37C0}"/>
              </a:ext>
            </a:extLst>
          </p:cNvPr>
          <p:cNvSpPr>
            <a:spLocks noGrp="1"/>
          </p:cNvSpPr>
          <p:nvPr>
            <p:ph type="ftr" sz="quarter" idx="11"/>
          </p:nvPr>
        </p:nvSpPr>
        <p:spPr/>
        <p:txBody>
          <a:bodyPr/>
          <a:lstStyle/>
          <a:p>
            <a:r>
              <a:rPr lang="fr-FR"/>
              <a:t>2023 WSLS Institute</a:t>
            </a:r>
            <a:endParaRPr lang="en-US"/>
          </a:p>
        </p:txBody>
      </p:sp>
      <p:sp>
        <p:nvSpPr>
          <p:cNvPr id="5" name="Slide Number Placeholder 4">
            <a:extLst>
              <a:ext uri="{FF2B5EF4-FFF2-40B4-BE49-F238E27FC236}">
                <a16:creationId xmlns:a16="http://schemas.microsoft.com/office/drawing/2014/main" id="{24935F2C-98B2-4C9D-8AE5-F5C1F06A5E39}"/>
              </a:ext>
            </a:extLst>
          </p:cNvPr>
          <p:cNvSpPr>
            <a:spLocks noGrp="1"/>
          </p:cNvSpPr>
          <p:nvPr>
            <p:ph type="sldNum" sz="quarter" idx="12"/>
          </p:nvPr>
        </p:nvSpPr>
        <p:spPr/>
        <p:txBody>
          <a:bodyPr/>
          <a:lstStyle/>
          <a:p>
            <a:fld id="{D3D538F9-49A3-B84F-B36B-A7030CDE5D5B}" type="slidenum">
              <a:rPr lang="en-US" smtClean="0"/>
              <a:t>65</a:t>
            </a:fld>
            <a:endParaRPr lang="en-US"/>
          </a:p>
        </p:txBody>
      </p:sp>
    </p:spTree>
    <p:extLst>
      <p:ext uri="{BB962C8B-B14F-4D97-AF65-F5344CB8AC3E}">
        <p14:creationId xmlns:p14="http://schemas.microsoft.com/office/powerpoint/2010/main" val="255630473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90735" y="1087453"/>
            <a:ext cx="4831589" cy="3314695"/>
          </a:xfrm>
          <a:prstGeom prst="rect">
            <a:avLst/>
          </a:prstGeom>
        </p:spPr>
      </p:pic>
      <p:sp>
        <p:nvSpPr>
          <p:cNvPr id="2" name="TextBox 1">
            <a:extLst>
              <a:ext uri="{FF2B5EF4-FFF2-40B4-BE49-F238E27FC236}">
                <a16:creationId xmlns:a16="http://schemas.microsoft.com/office/drawing/2014/main" id="{230FE28A-AFD4-4148-B0DB-4458D98553D6}"/>
              </a:ext>
            </a:extLst>
          </p:cNvPr>
          <p:cNvSpPr txBox="1"/>
          <p:nvPr/>
        </p:nvSpPr>
        <p:spPr>
          <a:xfrm>
            <a:off x="5371130" y="2402604"/>
            <a:ext cx="2467598" cy="1962076"/>
          </a:xfrm>
          <a:prstGeom prst="rect">
            <a:avLst/>
          </a:prstGeom>
          <a:solidFill>
            <a:schemeClr val="bg1"/>
          </a:solidFill>
          <a:ln>
            <a:solidFill>
              <a:schemeClr val="tx1"/>
            </a:solidFill>
          </a:ln>
        </p:spPr>
        <p:txBody>
          <a:bodyPr wrap="square" rtlCol="0">
            <a:spAutoFit/>
          </a:bodyPr>
          <a:lstStyle/>
          <a:p>
            <a:pPr marL="214313" indent="-214313">
              <a:buFont typeface="Arial" panose="020B0604020202020204" pitchFamily="34" charset="0"/>
              <a:buChar char="•"/>
            </a:pPr>
            <a:r>
              <a:rPr lang="en-US" sz="1350" dirty="0">
                <a:latin typeface="Times New Roman" panose="02020603050405020304" pitchFamily="18" charset="0"/>
                <a:cs typeface="Times New Roman" panose="02020603050405020304" pitchFamily="18" charset="0"/>
              </a:rPr>
              <a:t>NGS provides access to the NSRS through reference epoch positions and velocities for NCN stations</a:t>
            </a:r>
          </a:p>
          <a:p>
            <a:endParaRPr lang="en-US" sz="1350" dirty="0">
              <a:latin typeface="Times New Roman" panose="02020603050405020304" pitchFamily="18" charset="0"/>
              <a:cs typeface="Times New Roman" panose="02020603050405020304" pitchFamily="18" charset="0"/>
            </a:endParaRPr>
          </a:p>
          <a:p>
            <a:pPr marL="214313" indent="-214313">
              <a:buFont typeface="Arial" panose="020B0604020202020204" pitchFamily="34" charset="0"/>
              <a:buChar char="•"/>
            </a:pPr>
            <a:r>
              <a:rPr lang="en-US" sz="1350" dirty="0">
                <a:latin typeface="Times New Roman" panose="02020603050405020304" pitchFamily="18" charset="0"/>
                <a:cs typeface="Times New Roman" panose="02020603050405020304" pitchFamily="18" charset="0"/>
              </a:rPr>
              <a:t>When users access the NSRS through OPUS, a very similar process is performed using NCN stations as the reference</a:t>
            </a:r>
          </a:p>
        </p:txBody>
      </p:sp>
      <p:sp>
        <p:nvSpPr>
          <p:cNvPr id="15" name="Title 14">
            <a:extLst>
              <a:ext uri="{FF2B5EF4-FFF2-40B4-BE49-F238E27FC236}">
                <a16:creationId xmlns:a16="http://schemas.microsoft.com/office/drawing/2014/main" id="{3A61E3AB-BB42-4B17-A2CF-98BF723958E0}"/>
              </a:ext>
            </a:extLst>
          </p:cNvPr>
          <p:cNvSpPr>
            <a:spLocks noGrp="1"/>
          </p:cNvSpPr>
          <p:nvPr>
            <p:ph type="title"/>
          </p:nvPr>
        </p:nvSpPr>
        <p:spPr/>
        <p:txBody>
          <a:bodyPr/>
          <a:lstStyle/>
          <a:p>
            <a:r>
              <a:rPr lang="en-US" sz="2800" dirty="0">
                <a:solidFill>
                  <a:prstClr val="black"/>
                </a:solidFill>
                <a:cs typeface="Times New Roman" panose="02020603050405020304" pitchFamily="18" charset="0"/>
              </a:rPr>
              <a:t>Aligning the NSRS to the IGS reference frame</a:t>
            </a:r>
            <a:endParaRPr lang="en-US" dirty="0"/>
          </a:p>
        </p:txBody>
      </p:sp>
      <p:grpSp>
        <p:nvGrpSpPr>
          <p:cNvPr id="16" name="Group 15">
            <a:extLst>
              <a:ext uri="{FF2B5EF4-FFF2-40B4-BE49-F238E27FC236}">
                <a16:creationId xmlns:a16="http://schemas.microsoft.com/office/drawing/2014/main" id="{3311C958-F9E1-4642-AB2F-EA43EE2D4229}"/>
              </a:ext>
            </a:extLst>
          </p:cNvPr>
          <p:cNvGrpSpPr/>
          <p:nvPr/>
        </p:nvGrpSpPr>
        <p:grpSpPr>
          <a:xfrm>
            <a:off x="1369108" y="1669803"/>
            <a:ext cx="1478592" cy="1963747"/>
            <a:chOff x="1369108" y="1669803"/>
            <a:chExt cx="1478592" cy="1963747"/>
          </a:xfrm>
        </p:grpSpPr>
        <p:sp>
          <p:nvSpPr>
            <p:cNvPr id="17" name="Oval 16">
              <a:extLst>
                <a:ext uri="{FF2B5EF4-FFF2-40B4-BE49-F238E27FC236}">
                  <a16:creationId xmlns:a16="http://schemas.microsoft.com/office/drawing/2014/main" id="{FF5FF887-852C-47F6-9661-34A941DD9707}"/>
                </a:ext>
              </a:extLst>
            </p:cNvPr>
            <p:cNvSpPr/>
            <p:nvPr/>
          </p:nvSpPr>
          <p:spPr>
            <a:xfrm>
              <a:off x="1394746" y="1730739"/>
              <a:ext cx="108959" cy="108959"/>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8" name="TextBox 17">
              <a:extLst>
                <a:ext uri="{FF2B5EF4-FFF2-40B4-BE49-F238E27FC236}">
                  <a16:creationId xmlns:a16="http://schemas.microsoft.com/office/drawing/2014/main" id="{510A1833-6EA2-42C9-9C35-4C0C91BB7A60}"/>
                </a:ext>
              </a:extLst>
            </p:cNvPr>
            <p:cNvSpPr txBox="1"/>
            <p:nvPr/>
          </p:nvSpPr>
          <p:spPr>
            <a:xfrm>
              <a:off x="1625747" y="1669803"/>
              <a:ext cx="1173719"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IGS GNSS station</a:t>
              </a:r>
            </a:p>
          </p:txBody>
        </p:sp>
        <p:cxnSp>
          <p:nvCxnSpPr>
            <p:cNvPr id="19" name="Straight Arrow Connector 18">
              <a:extLst>
                <a:ext uri="{FF2B5EF4-FFF2-40B4-BE49-F238E27FC236}">
                  <a16:creationId xmlns:a16="http://schemas.microsoft.com/office/drawing/2014/main" id="{B7B27FFD-1556-4F65-8E6F-C0A4E6628000}"/>
                </a:ext>
              </a:extLst>
            </p:cNvPr>
            <p:cNvCxnSpPr>
              <a:cxnSpLocks/>
            </p:cNvCxnSpPr>
            <p:nvPr/>
          </p:nvCxnSpPr>
          <p:spPr>
            <a:xfrm>
              <a:off x="1369108" y="2031977"/>
              <a:ext cx="231002" cy="0"/>
            </a:xfrm>
            <a:prstGeom prst="straightConnector1">
              <a:avLst/>
            </a:prstGeom>
            <a:ln w="12700">
              <a:solidFill>
                <a:schemeClr val="tx1"/>
              </a:solidFill>
              <a:prstDash val="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124530BF-32BD-4E2E-873C-4C4D289E6E03}"/>
                </a:ext>
              </a:extLst>
            </p:cNvPr>
            <p:cNvSpPr txBox="1"/>
            <p:nvPr/>
          </p:nvSpPr>
          <p:spPr>
            <a:xfrm>
              <a:off x="1625747" y="1916561"/>
              <a:ext cx="1088760"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station trajectory</a:t>
              </a:r>
            </a:p>
          </p:txBody>
        </p:sp>
        <p:sp>
          <p:nvSpPr>
            <p:cNvPr id="21" name="Oval 20">
              <a:extLst>
                <a:ext uri="{FF2B5EF4-FFF2-40B4-BE49-F238E27FC236}">
                  <a16:creationId xmlns:a16="http://schemas.microsoft.com/office/drawing/2014/main" id="{46E33756-381E-49B6-85A9-53C72999EB94}"/>
                </a:ext>
              </a:extLst>
            </p:cNvPr>
            <p:cNvSpPr/>
            <p:nvPr/>
          </p:nvSpPr>
          <p:spPr>
            <a:xfrm>
              <a:off x="1420384" y="2249895"/>
              <a:ext cx="57684" cy="57684"/>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2" name="TextBox 21">
              <a:extLst>
                <a:ext uri="{FF2B5EF4-FFF2-40B4-BE49-F238E27FC236}">
                  <a16:creationId xmlns:a16="http://schemas.microsoft.com/office/drawing/2014/main" id="{F19826DA-8AC8-4480-8507-E417712D3D1C}"/>
                </a:ext>
              </a:extLst>
            </p:cNvPr>
            <p:cNvSpPr txBox="1"/>
            <p:nvPr/>
          </p:nvSpPr>
          <p:spPr>
            <a:xfrm>
              <a:off x="1625747" y="2172931"/>
              <a:ext cx="948585" cy="577081"/>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projected IGS station position</a:t>
              </a:r>
            </a:p>
          </p:txBody>
        </p:sp>
        <p:sp>
          <p:nvSpPr>
            <p:cNvPr id="23" name="Oval 22">
              <a:extLst>
                <a:ext uri="{FF2B5EF4-FFF2-40B4-BE49-F238E27FC236}">
                  <a16:creationId xmlns:a16="http://schemas.microsoft.com/office/drawing/2014/main" id="{D129214E-84E5-41D7-9C25-C7389A8BEAB8}"/>
                </a:ext>
              </a:extLst>
            </p:cNvPr>
            <p:cNvSpPr/>
            <p:nvPr/>
          </p:nvSpPr>
          <p:spPr>
            <a:xfrm>
              <a:off x="1394746" y="2803714"/>
              <a:ext cx="108959" cy="108959"/>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4" name="TextBox 23">
              <a:extLst>
                <a:ext uri="{FF2B5EF4-FFF2-40B4-BE49-F238E27FC236}">
                  <a16:creationId xmlns:a16="http://schemas.microsoft.com/office/drawing/2014/main" id="{773D06F3-6A52-4BA7-A1F9-3C2B03292CE8}"/>
                </a:ext>
              </a:extLst>
            </p:cNvPr>
            <p:cNvSpPr txBox="1"/>
            <p:nvPr/>
          </p:nvSpPr>
          <p:spPr>
            <a:xfrm>
              <a:off x="1625747" y="2726929"/>
              <a:ext cx="1221953" cy="577081"/>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NGS estimate of IGS station position</a:t>
              </a:r>
            </a:p>
          </p:txBody>
        </p:sp>
        <p:sp>
          <p:nvSpPr>
            <p:cNvPr id="25" name="Oval 24">
              <a:extLst>
                <a:ext uri="{FF2B5EF4-FFF2-40B4-BE49-F238E27FC236}">
                  <a16:creationId xmlns:a16="http://schemas.microsoft.com/office/drawing/2014/main" id="{AE531CC3-7B89-43F6-AC4C-B6A5A36A9379}"/>
                </a:ext>
              </a:extLst>
            </p:cNvPr>
            <p:cNvSpPr/>
            <p:nvPr/>
          </p:nvSpPr>
          <p:spPr>
            <a:xfrm>
              <a:off x="1394746" y="3218052"/>
              <a:ext cx="108959" cy="108959"/>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6" name="TextBox 25">
              <a:extLst>
                <a:ext uri="{FF2B5EF4-FFF2-40B4-BE49-F238E27FC236}">
                  <a16:creationId xmlns:a16="http://schemas.microsoft.com/office/drawing/2014/main" id="{F912C118-32FE-41BC-A806-D2ABE288D1F6}"/>
                </a:ext>
              </a:extLst>
            </p:cNvPr>
            <p:cNvSpPr txBox="1"/>
            <p:nvPr/>
          </p:nvSpPr>
          <p:spPr>
            <a:xfrm>
              <a:off x="1625747" y="3218052"/>
              <a:ext cx="1221953" cy="415498"/>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NCN GNSS station</a:t>
              </a:r>
            </a:p>
          </p:txBody>
        </p:sp>
      </p:grpSp>
      <p:sp>
        <p:nvSpPr>
          <p:cNvPr id="27" name="Date Placeholder 26">
            <a:extLst>
              <a:ext uri="{FF2B5EF4-FFF2-40B4-BE49-F238E27FC236}">
                <a16:creationId xmlns:a16="http://schemas.microsoft.com/office/drawing/2014/main" id="{7D39D2B3-25DA-4C70-8AD9-3CF8C4321656}"/>
              </a:ext>
            </a:extLst>
          </p:cNvPr>
          <p:cNvSpPr>
            <a:spLocks noGrp="1"/>
          </p:cNvSpPr>
          <p:nvPr>
            <p:ph type="dt" sz="half" idx="10"/>
          </p:nvPr>
        </p:nvSpPr>
        <p:spPr/>
        <p:txBody>
          <a:bodyPr/>
          <a:lstStyle/>
          <a:p>
            <a:r>
              <a:rPr lang="en-US"/>
              <a:t>01/26/2023</a:t>
            </a:r>
          </a:p>
        </p:txBody>
      </p:sp>
      <p:sp>
        <p:nvSpPr>
          <p:cNvPr id="28" name="Footer Placeholder 27">
            <a:extLst>
              <a:ext uri="{FF2B5EF4-FFF2-40B4-BE49-F238E27FC236}">
                <a16:creationId xmlns:a16="http://schemas.microsoft.com/office/drawing/2014/main" id="{31E831A9-D68D-4EDB-B0BF-680E07F862A2}"/>
              </a:ext>
            </a:extLst>
          </p:cNvPr>
          <p:cNvSpPr>
            <a:spLocks noGrp="1"/>
          </p:cNvSpPr>
          <p:nvPr>
            <p:ph type="ftr" sz="quarter" idx="11"/>
          </p:nvPr>
        </p:nvSpPr>
        <p:spPr/>
        <p:txBody>
          <a:bodyPr/>
          <a:lstStyle/>
          <a:p>
            <a:r>
              <a:rPr lang="fr-FR"/>
              <a:t>2023 WSLS Institute</a:t>
            </a:r>
            <a:endParaRPr lang="en-US"/>
          </a:p>
        </p:txBody>
      </p:sp>
      <p:sp>
        <p:nvSpPr>
          <p:cNvPr id="29" name="Slide Number Placeholder 28">
            <a:extLst>
              <a:ext uri="{FF2B5EF4-FFF2-40B4-BE49-F238E27FC236}">
                <a16:creationId xmlns:a16="http://schemas.microsoft.com/office/drawing/2014/main" id="{EE01EE98-F818-4E9D-931D-4C03A300C2BF}"/>
              </a:ext>
            </a:extLst>
          </p:cNvPr>
          <p:cNvSpPr>
            <a:spLocks noGrp="1"/>
          </p:cNvSpPr>
          <p:nvPr>
            <p:ph type="sldNum" sz="quarter" idx="12"/>
          </p:nvPr>
        </p:nvSpPr>
        <p:spPr/>
        <p:txBody>
          <a:bodyPr/>
          <a:lstStyle/>
          <a:p>
            <a:fld id="{D3D538F9-49A3-B84F-B36B-A7030CDE5D5B}" type="slidenum">
              <a:rPr lang="en-US" smtClean="0"/>
              <a:t>66</a:t>
            </a:fld>
            <a:endParaRPr lang="en-US"/>
          </a:p>
        </p:txBody>
      </p:sp>
    </p:spTree>
    <p:extLst>
      <p:ext uri="{BB962C8B-B14F-4D97-AF65-F5344CB8AC3E}">
        <p14:creationId xmlns:p14="http://schemas.microsoft.com/office/powerpoint/2010/main" val="20609767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90735" y="1087453"/>
            <a:ext cx="4831589" cy="3314695"/>
          </a:xfrm>
          <a:prstGeom prst="rect">
            <a:avLst/>
          </a:prstGeom>
        </p:spPr>
      </p:pic>
      <p:pic>
        <p:nvPicPr>
          <p:cNvPr id="16" name="Picture 15">
            <a:extLst>
              <a:ext uri="{FF2B5EF4-FFF2-40B4-BE49-F238E27FC236}">
                <a16:creationId xmlns:a16="http://schemas.microsoft.com/office/drawing/2014/main" id="{27C5080A-076C-3243-A018-A1C8577E509F}"/>
              </a:ext>
            </a:extLst>
          </p:cNvPr>
          <p:cNvPicPr>
            <a:picLocks noChangeAspect="1"/>
          </p:cNvPicPr>
          <p:nvPr/>
        </p:nvPicPr>
        <p:blipFill>
          <a:blip r:embed="rId4"/>
          <a:stretch>
            <a:fillRect/>
          </a:stretch>
        </p:blipFill>
        <p:spPr>
          <a:xfrm>
            <a:off x="4562864" y="1354700"/>
            <a:ext cx="3395682" cy="3006987"/>
          </a:xfrm>
          <a:prstGeom prst="rect">
            <a:avLst/>
          </a:prstGeom>
        </p:spPr>
      </p:pic>
      <p:sp>
        <p:nvSpPr>
          <p:cNvPr id="2" name="Title 1">
            <a:extLst>
              <a:ext uri="{FF2B5EF4-FFF2-40B4-BE49-F238E27FC236}">
                <a16:creationId xmlns:a16="http://schemas.microsoft.com/office/drawing/2014/main" id="{FE3DC4AE-80B8-4598-B076-7F358EBDE65B}"/>
              </a:ext>
            </a:extLst>
          </p:cNvPr>
          <p:cNvSpPr>
            <a:spLocks noGrp="1"/>
          </p:cNvSpPr>
          <p:nvPr>
            <p:ph type="title"/>
          </p:nvPr>
        </p:nvSpPr>
        <p:spPr/>
        <p:txBody>
          <a:bodyPr/>
          <a:lstStyle/>
          <a:p>
            <a:r>
              <a:rPr lang="en-US" sz="2800" dirty="0">
                <a:solidFill>
                  <a:prstClr val="black"/>
                </a:solidFill>
                <a:cs typeface="Times New Roman" panose="02020603050405020304" pitchFamily="18" charset="0"/>
              </a:rPr>
              <a:t>Aligning the NSRS to the IGS reference frame</a:t>
            </a:r>
            <a:endParaRPr lang="en-US" dirty="0"/>
          </a:p>
        </p:txBody>
      </p:sp>
      <p:grpSp>
        <p:nvGrpSpPr>
          <p:cNvPr id="17" name="Group 16">
            <a:extLst>
              <a:ext uri="{FF2B5EF4-FFF2-40B4-BE49-F238E27FC236}">
                <a16:creationId xmlns:a16="http://schemas.microsoft.com/office/drawing/2014/main" id="{BC656B26-8299-4540-9974-905E53963854}"/>
              </a:ext>
            </a:extLst>
          </p:cNvPr>
          <p:cNvGrpSpPr/>
          <p:nvPr/>
        </p:nvGrpSpPr>
        <p:grpSpPr>
          <a:xfrm>
            <a:off x="1369108" y="1669803"/>
            <a:ext cx="1478592" cy="1963747"/>
            <a:chOff x="1369108" y="1669803"/>
            <a:chExt cx="1478592" cy="1963747"/>
          </a:xfrm>
        </p:grpSpPr>
        <p:sp>
          <p:nvSpPr>
            <p:cNvPr id="18" name="Oval 17">
              <a:extLst>
                <a:ext uri="{FF2B5EF4-FFF2-40B4-BE49-F238E27FC236}">
                  <a16:creationId xmlns:a16="http://schemas.microsoft.com/office/drawing/2014/main" id="{96C18301-7B80-45C5-8038-6CFE6328168E}"/>
                </a:ext>
              </a:extLst>
            </p:cNvPr>
            <p:cNvSpPr/>
            <p:nvPr/>
          </p:nvSpPr>
          <p:spPr>
            <a:xfrm>
              <a:off x="1394746" y="1730739"/>
              <a:ext cx="108959" cy="108959"/>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9" name="TextBox 18">
              <a:extLst>
                <a:ext uri="{FF2B5EF4-FFF2-40B4-BE49-F238E27FC236}">
                  <a16:creationId xmlns:a16="http://schemas.microsoft.com/office/drawing/2014/main" id="{0AEB0F02-E30C-49E8-B7C2-2C4167C6CF57}"/>
                </a:ext>
              </a:extLst>
            </p:cNvPr>
            <p:cNvSpPr txBox="1"/>
            <p:nvPr/>
          </p:nvSpPr>
          <p:spPr>
            <a:xfrm>
              <a:off x="1625747" y="1669803"/>
              <a:ext cx="1173719"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IGS GNSS station</a:t>
              </a:r>
            </a:p>
          </p:txBody>
        </p:sp>
        <p:cxnSp>
          <p:nvCxnSpPr>
            <p:cNvPr id="20" name="Straight Arrow Connector 19">
              <a:extLst>
                <a:ext uri="{FF2B5EF4-FFF2-40B4-BE49-F238E27FC236}">
                  <a16:creationId xmlns:a16="http://schemas.microsoft.com/office/drawing/2014/main" id="{32AF12AC-9AAF-45BD-82AA-80CD70ABAE20}"/>
                </a:ext>
              </a:extLst>
            </p:cNvPr>
            <p:cNvCxnSpPr>
              <a:cxnSpLocks/>
            </p:cNvCxnSpPr>
            <p:nvPr/>
          </p:nvCxnSpPr>
          <p:spPr>
            <a:xfrm>
              <a:off x="1369108" y="2031977"/>
              <a:ext cx="231002" cy="0"/>
            </a:xfrm>
            <a:prstGeom prst="straightConnector1">
              <a:avLst/>
            </a:prstGeom>
            <a:ln w="12700">
              <a:solidFill>
                <a:schemeClr val="tx1"/>
              </a:solidFill>
              <a:prstDash val="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F44CA735-4905-4315-A482-1FC4E5524660}"/>
                </a:ext>
              </a:extLst>
            </p:cNvPr>
            <p:cNvSpPr txBox="1"/>
            <p:nvPr/>
          </p:nvSpPr>
          <p:spPr>
            <a:xfrm>
              <a:off x="1625747" y="1916561"/>
              <a:ext cx="1088760"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station trajectory</a:t>
              </a:r>
            </a:p>
          </p:txBody>
        </p:sp>
        <p:sp>
          <p:nvSpPr>
            <p:cNvPr id="22" name="Oval 21">
              <a:extLst>
                <a:ext uri="{FF2B5EF4-FFF2-40B4-BE49-F238E27FC236}">
                  <a16:creationId xmlns:a16="http://schemas.microsoft.com/office/drawing/2014/main" id="{31FB2676-5EAD-447E-B624-FED32AF4FC04}"/>
                </a:ext>
              </a:extLst>
            </p:cNvPr>
            <p:cNvSpPr/>
            <p:nvPr/>
          </p:nvSpPr>
          <p:spPr>
            <a:xfrm>
              <a:off x="1420384" y="2249895"/>
              <a:ext cx="57684" cy="57684"/>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3" name="TextBox 22">
              <a:extLst>
                <a:ext uri="{FF2B5EF4-FFF2-40B4-BE49-F238E27FC236}">
                  <a16:creationId xmlns:a16="http://schemas.microsoft.com/office/drawing/2014/main" id="{AC11FC50-0319-430D-AF6D-AABCD3BE5589}"/>
                </a:ext>
              </a:extLst>
            </p:cNvPr>
            <p:cNvSpPr txBox="1"/>
            <p:nvPr/>
          </p:nvSpPr>
          <p:spPr>
            <a:xfrm>
              <a:off x="1625747" y="2172931"/>
              <a:ext cx="948585" cy="577081"/>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projected IGS station position</a:t>
              </a:r>
            </a:p>
          </p:txBody>
        </p:sp>
        <p:sp>
          <p:nvSpPr>
            <p:cNvPr id="24" name="Oval 23">
              <a:extLst>
                <a:ext uri="{FF2B5EF4-FFF2-40B4-BE49-F238E27FC236}">
                  <a16:creationId xmlns:a16="http://schemas.microsoft.com/office/drawing/2014/main" id="{B5BF3078-E135-4479-A91D-F9E214DF4860}"/>
                </a:ext>
              </a:extLst>
            </p:cNvPr>
            <p:cNvSpPr/>
            <p:nvPr/>
          </p:nvSpPr>
          <p:spPr>
            <a:xfrm>
              <a:off x="1394746" y="2803714"/>
              <a:ext cx="108959" cy="108959"/>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5" name="TextBox 24">
              <a:extLst>
                <a:ext uri="{FF2B5EF4-FFF2-40B4-BE49-F238E27FC236}">
                  <a16:creationId xmlns:a16="http://schemas.microsoft.com/office/drawing/2014/main" id="{8D8BD803-76CE-46F5-AD6A-1A8331C6DD8D}"/>
                </a:ext>
              </a:extLst>
            </p:cNvPr>
            <p:cNvSpPr txBox="1"/>
            <p:nvPr/>
          </p:nvSpPr>
          <p:spPr>
            <a:xfrm>
              <a:off x="1625747" y="2726929"/>
              <a:ext cx="1221953" cy="577081"/>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NGS estimate of IGS station position</a:t>
              </a:r>
            </a:p>
          </p:txBody>
        </p:sp>
        <p:sp>
          <p:nvSpPr>
            <p:cNvPr id="26" name="Oval 25">
              <a:extLst>
                <a:ext uri="{FF2B5EF4-FFF2-40B4-BE49-F238E27FC236}">
                  <a16:creationId xmlns:a16="http://schemas.microsoft.com/office/drawing/2014/main" id="{E13AAA73-C1A7-4BA7-AD5C-2741CB0FF45C}"/>
                </a:ext>
              </a:extLst>
            </p:cNvPr>
            <p:cNvSpPr/>
            <p:nvPr/>
          </p:nvSpPr>
          <p:spPr>
            <a:xfrm>
              <a:off x="1394746" y="3218052"/>
              <a:ext cx="108959" cy="108959"/>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7" name="TextBox 26">
              <a:extLst>
                <a:ext uri="{FF2B5EF4-FFF2-40B4-BE49-F238E27FC236}">
                  <a16:creationId xmlns:a16="http://schemas.microsoft.com/office/drawing/2014/main" id="{30FCC8FF-34DD-4606-8B6F-1D93D3C14B62}"/>
                </a:ext>
              </a:extLst>
            </p:cNvPr>
            <p:cNvSpPr txBox="1"/>
            <p:nvPr/>
          </p:nvSpPr>
          <p:spPr>
            <a:xfrm>
              <a:off x="1625747" y="3218052"/>
              <a:ext cx="1221953" cy="415498"/>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NCN GNSS station</a:t>
              </a:r>
            </a:p>
          </p:txBody>
        </p:sp>
      </p:grpSp>
      <p:sp>
        <p:nvSpPr>
          <p:cNvPr id="15" name="Date Placeholder 14">
            <a:extLst>
              <a:ext uri="{FF2B5EF4-FFF2-40B4-BE49-F238E27FC236}">
                <a16:creationId xmlns:a16="http://schemas.microsoft.com/office/drawing/2014/main" id="{CA7B4C9C-C64A-44BA-8DE9-420B1BD16864}"/>
              </a:ext>
            </a:extLst>
          </p:cNvPr>
          <p:cNvSpPr>
            <a:spLocks noGrp="1"/>
          </p:cNvSpPr>
          <p:nvPr>
            <p:ph type="dt" sz="half" idx="10"/>
          </p:nvPr>
        </p:nvSpPr>
        <p:spPr/>
        <p:txBody>
          <a:bodyPr/>
          <a:lstStyle/>
          <a:p>
            <a:r>
              <a:rPr lang="en-US"/>
              <a:t>01/26/2023</a:t>
            </a:r>
          </a:p>
        </p:txBody>
      </p:sp>
      <p:sp>
        <p:nvSpPr>
          <p:cNvPr id="28" name="Footer Placeholder 27">
            <a:extLst>
              <a:ext uri="{FF2B5EF4-FFF2-40B4-BE49-F238E27FC236}">
                <a16:creationId xmlns:a16="http://schemas.microsoft.com/office/drawing/2014/main" id="{B3A57B6C-084C-4532-82B4-8CD25CB7DEFF}"/>
              </a:ext>
            </a:extLst>
          </p:cNvPr>
          <p:cNvSpPr>
            <a:spLocks noGrp="1"/>
          </p:cNvSpPr>
          <p:nvPr>
            <p:ph type="ftr" sz="quarter" idx="11"/>
          </p:nvPr>
        </p:nvSpPr>
        <p:spPr/>
        <p:txBody>
          <a:bodyPr/>
          <a:lstStyle/>
          <a:p>
            <a:r>
              <a:rPr lang="fr-FR"/>
              <a:t>2023 WSLS Institute</a:t>
            </a:r>
            <a:endParaRPr lang="en-US"/>
          </a:p>
        </p:txBody>
      </p:sp>
      <p:sp>
        <p:nvSpPr>
          <p:cNvPr id="29" name="Slide Number Placeholder 28">
            <a:extLst>
              <a:ext uri="{FF2B5EF4-FFF2-40B4-BE49-F238E27FC236}">
                <a16:creationId xmlns:a16="http://schemas.microsoft.com/office/drawing/2014/main" id="{8CB4D1C4-2C57-47FA-9B58-24CA1A66D79D}"/>
              </a:ext>
            </a:extLst>
          </p:cNvPr>
          <p:cNvSpPr>
            <a:spLocks noGrp="1"/>
          </p:cNvSpPr>
          <p:nvPr>
            <p:ph type="sldNum" sz="quarter" idx="12"/>
          </p:nvPr>
        </p:nvSpPr>
        <p:spPr/>
        <p:txBody>
          <a:bodyPr/>
          <a:lstStyle/>
          <a:p>
            <a:fld id="{D3D538F9-49A3-B84F-B36B-A7030CDE5D5B}" type="slidenum">
              <a:rPr lang="en-US" smtClean="0"/>
              <a:t>67</a:t>
            </a:fld>
            <a:endParaRPr lang="en-US"/>
          </a:p>
        </p:txBody>
      </p:sp>
    </p:spTree>
    <p:extLst>
      <p:ext uri="{BB962C8B-B14F-4D97-AF65-F5344CB8AC3E}">
        <p14:creationId xmlns:p14="http://schemas.microsoft.com/office/powerpoint/2010/main" val="23184455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90735" y="1087453"/>
            <a:ext cx="4831589" cy="3314695"/>
          </a:xfrm>
          <a:prstGeom prst="rect">
            <a:avLst/>
          </a:prstGeom>
        </p:spPr>
      </p:pic>
      <p:pic>
        <p:nvPicPr>
          <p:cNvPr id="16" name="Picture 15">
            <a:extLst>
              <a:ext uri="{FF2B5EF4-FFF2-40B4-BE49-F238E27FC236}">
                <a16:creationId xmlns:a16="http://schemas.microsoft.com/office/drawing/2014/main" id="{27C5080A-076C-3243-A018-A1C8577E509F}"/>
              </a:ext>
            </a:extLst>
          </p:cNvPr>
          <p:cNvPicPr>
            <a:picLocks noChangeAspect="1"/>
          </p:cNvPicPr>
          <p:nvPr/>
        </p:nvPicPr>
        <p:blipFill>
          <a:blip r:embed="rId5"/>
          <a:stretch>
            <a:fillRect/>
          </a:stretch>
        </p:blipFill>
        <p:spPr>
          <a:xfrm>
            <a:off x="4562864" y="1354700"/>
            <a:ext cx="3395682" cy="3006987"/>
          </a:xfrm>
          <a:prstGeom prst="rect">
            <a:avLst/>
          </a:prstGeom>
        </p:spPr>
      </p:pic>
      <p:sp>
        <p:nvSpPr>
          <p:cNvPr id="2" name="Rectangle 1">
            <a:extLst>
              <a:ext uri="{FF2B5EF4-FFF2-40B4-BE49-F238E27FC236}">
                <a16:creationId xmlns:a16="http://schemas.microsoft.com/office/drawing/2014/main" id="{727FE942-8BE6-7B4B-AC5B-226811385ECE}"/>
              </a:ext>
            </a:extLst>
          </p:cNvPr>
          <p:cNvSpPr/>
          <p:nvPr/>
        </p:nvSpPr>
        <p:spPr>
          <a:xfrm>
            <a:off x="4790661" y="2427013"/>
            <a:ext cx="929309" cy="299918"/>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7" name="Rectangle 16">
            <a:extLst>
              <a:ext uri="{FF2B5EF4-FFF2-40B4-BE49-F238E27FC236}">
                <a16:creationId xmlns:a16="http://schemas.microsoft.com/office/drawing/2014/main" id="{C8CB1168-FED9-FD4C-8AE1-B0979D0BA5B3}"/>
              </a:ext>
            </a:extLst>
          </p:cNvPr>
          <p:cNvSpPr/>
          <p:nvPr/>
        </p:nvSpPr>
        <p:spPr>
          <a:xfrm>
            <a:off x="4741875" y="2912674"/>
            <a:ext cx="929309" cy="299918"/>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5" name="Title 14">
            <a:extLst>
              <a:ext uri="{FF2B5EF4-FFF2-40B4-BE49-F238E27FC236}">
                <a16:creationId xmlns:a16="http://schemas.microsoft.com/office/drawing/2014/main" id="{58304D53-6526-487E-83B2-D5FEE663EE4F}"/>
              </a:ext>
            </a:extLst>
          </p:cNvPr>
          <p:cNvSpPr>
            <a:spLocks noGrp="1"/>
          </p:cNvSpPr>
          <p:nvPr>
            <p:ph type="title"/>
          </p:nvPr>
        </p:nvSpPr>
        <p:spPr/>
        <p:txBody>
          <a:bodyPr/>
          <a:lstStyle/>
          <a:p>
            <a:r>
              <a:rPr lang="en-US" sz="2800" dirty="0">
                <a:solidFill>
                  <a:prstClr val="black"/>
                </a:solidFill>
                <a:cs typeface="Times New Roman" panose="02020603050405020304" pitchFamily="18" charset="0"/>
              </a:rPr>
              <a:t>Aligning the NSRS to the IGS reference frame</a:t>
            </a:r>
            <a:endParaRPr lang="en-US" dirty="0"/>
          </a:p>
        </p:txBody>
      </p:sp>
      <p:grpSp>
        <p:nvGrpSpPr>
          <p:cNvPr id="18" name="Group 17">
            <a:extLst>
              <a:ext uri="{FF2B5EF4-FFF2-40B4-BE49-F238E27FC236}">
                <a16:creationId xmlns:a16="http://schemas.microsoft.com/office/drawing/2014/main" id="{1102A7A7-5D48-4DB9-9DD5-2F493B5E7912}"/>
              </a:ext>
            </a:extLst>
          </p:cNvPr>
          <p:cNvGrpSpPr/>
          <p:nvPr/>
        </p:nvGrpSpPr>
        <p:grpSpPr>
          <a:xfrm>
            <a:off x="1369108" y="1669803"/>
            <a:ext cx="1478592" cy="1963747"/>
            <a:chOff x="1369108" y="1669803"/>
            <a:chExt cx="1478592" cy="1963747"/>
          </a:xfrm>
        </p:grpSpPr>
        <p:sp>
          <p:nvSpPr>
            <p:cNvPr id="19" name="Oval 18">
              <a:extLst>
                <a:ext uri="{FF2B5EF4-FFF2-40B4-BE49-F238E27FC236}">
                  <a16:creationId xmlns:a16="http://schemas.microsoft.com/office/drawing/2014/main" id="{6773B279-18D4-4247-834E-0D05C799C113}"/>
                </a:ext>
              </a:extLst>
            </p:cNvPr>
            <p:cNvSpPr/>
            <p:nvPr/>
          </p:nvSpPr>
          <p:spPr>
            <a:xfrm>
              <a:off x="1394746" y="1730739"/>
              <a:ext cx="108959" cy="108959"/>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0" name="TextBox 19">
              <a:extLst>
                <a:ext uri="{FF2B5EF4-FFF2-40B4-BE49-F238E27FC236}">
                  <a16:creationId xmlns:a16="http://schemas.microsoft.com/office/drawing/2014/main" id="{D1494972-3EDF-443A-B30E-BE21334BE1CB}"/>
                </a:ext>
              </a:extLst>
            </p:cNvPr>
            <p:cNvSpPr txBox="1"/>
            <p:nvPr/>
          </p:nvSpPr>
          <p:spPr>
            <a:xfrm>
              <a:off x="1625747" y="1669803"/>
              <a:ext cx="1173719"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IGS GNSS station</a:t>
              </a:r>
            </a:p>
          </p:txBody>
        </p:sp>
        <p:cxnSp>
          <p:nvCxnSpPr>
            <p:cNvPr id="21" name="Straight Arrow Connector 20">
              <a:extLst>
                <a:ext uri="{FF2B5EF4-FFF2-40B4-BE49-F238E27FC236}">
                  <a16:creationId xmlns:a16="http://schemas.microsoft.com/office/drawing/2014/main" id="{2E5CE104-A915-4BB2-9490-EF3A7BCB98B6}"/>
                </a:ext>
              </a:extLst>
            </p:cNvPr>
            <p:cNvCxnSpPr>
              <a:cxnSpLocks/>
            </p:cNvCxnSpPr>
            <p:nvPr/>
          </p:nvCxnSpPr>
          <p:spPr>
            <a:xfrm>
              <a:off x="1369108" y="2031977"/>
              <a:ext cx="231002" cy="0"/>
            </a:xfrm>
            <a:prstGeom prst="straightConnector1">
              <a:avLst/>
            </a:prstGeom>
            <a:ln w="12700">
              <a:solidFill>
                <a:schemeClr val="tx1"/>
              </a:solidFill>
              <a:prstDash val="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598DE8E1-62AB-4179-B9F2-E2797082F89D}"/>
                </a:ext>
              </a:extLst>
            </p:cNvPr>
            <p:cNvSpPr txBox="1"/>
            <p:nvPr/>
          </p:nvSpPr>
          <p:spPr>
            <a:xfrm>
              <a:off x="1625747" y="1916561"/>
              <a:ext cx="1088760"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station trajectory</a:t>
              </a:r>
            </a:p>
          </p:txBody>
        </p:sp>
        <p:sp>
          <p:nvSpPr>
            <p:cNvPr id="23" name="Oval 22">
              <a:extLst>
                <a:ext uri="{FF2B5EF4-FFF2-40B4-BE49-F238E27FC236}">
                  <a16:creationId xmlns:a16="http://schemas.microsoft.com/office/drawing/2014/main" id="{59C5FF7A-3F24-4CD3-BB6D-09EB5F2FCECD}"/>
                </a:ext>
              </a:extLst>
            </p:cNvPr>
            <p:cNvSpPr/>
            <p:nvPr/>
          </p:nvSpPr>
          <p:spPr>
            <a:xfrm>
              <a:off x="1420384" y="2249895"/>
              <a:ext cx="57684" cy="57684"/>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4" name="TextBox 23">
              <a:extLst>
                <a:ext uri="{FF2B5EF4-FFF2-40B4-BE49-F238E27FC236}">
                  <a16:creationId xmlns:a16="http://schemas.microsoft.com/office/drawing/2014/main" id="{960B7052-AE5C-4258-B263-0005CA51709F}"/>
                </a:ext>
              </a:extLst>
            </p:cNvPr>
            <p:cNvSpPr txBox="1"/>
            <p:nvPr/>
          </p:nvSpPr>
          <p:spPr>
            <a:xfrm>
              <a:off x="1625747" y="2172931"/>
              <a:ext cx="948585" cy="577081"/>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projected IGS station position</a:t>
              </a:r>
            </a:p>
          </p:txBody>
        </p:sp>
        <p:sp>
          <p:nvSpPr>
            <p:cNvPr id="25" name="Oval 24">
              <a:extLst>
                <a:ext uri="{FF2B5EF4-FFF2-40B4-BE49-F238E27FC236}">
                  <a16:creationId xmlns:a16="http://schemas.microsoft.com/office/drawing/2014/main" id="{84F51D5A-F46E-4525-BA8B-33A9BEB11191}"/>
                </a:ext>
              </a:extLst>
            </p:cNvPr>
            <p:cNvSpPr/>
            <p:nvPr/>
          </p:nvSpPr>
          <p:spPr>
            <a:xfrm>
              <a:off x="1394746" y="2803714"/>
              <a:ext cx="108959" cy="108959"/>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6" name="TextBox 25">
              <a:extLst>
                <a:ext uri="{FF2B5EF4-FFF2-40B4-BE49-F238E27FC236}">
                  <a16:creationId xmlns:a16="http://schemas.microsoft.com/office/drawing/2014/main" id="{2D950D8B-674A-46D8-BBBA-48A908D430F6}"/>
                </a:ext>
              </a:extLst>
            </p:cNvPr>
            <p:cNvSpPr txBox="1"/>
            <p:nvPr/>
          </p:nvSpPr>
          <p:spPr>
            <a:xfrm>
              <a:off x="1625747" y="2726929"/>
              <a:ext cx="1221953" cy="577081"/>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NGS estimate of IGS station position</a:t>
              </a:r>
            </a:p>
          </p:txBody>
        </p:sp>
        <p:sp>
          <p:nvSpPr>
            <p:cNvPr id="27" name="Oval 26">
              <a:extLst>
                <a:ext uri="{FF2B5EF4-FFF2-40B4-BE49-F238E27FC236}">
                  <a16:creationId xmlns:a16="http://schemas.microsoft.com/office/drawing/2014/main" id="{FFD7F259-E36F-403B-BC2C-BA889CC615D2}"/>
                </a:ext>
              </a:extLst>
            </p:cNvPr>
            <p:cNvSpPr/>
            <p:nvPr/>
          </p:nvSpPr>
          <p:spPr>
            <a:xfrm>
              <a:off x="1394746" y="3218052"/>
              <a:ext cx="108959" cy="108959"/>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8" name="TextBox 27">
              <a:extLst>
                <a:ext uri="{FF2B5EF4-FFF2-40B4-BE49-F238E27FC236}">
                  <a16:creationId xmlns:a16="http://schemas.microsoft.com/office/drawing/2014/main" id="{F462E0B9-415E-4E32-B063-B038C645D222}"/>
                </a:ext>
              </a:extLst>
            </p:cNvPr>
            <p:cNvSpPr txBox="1"/>
            <p:nvPr/>
          </p:nvSpPr>
          <p:spPr>
            <a:xfrm>
              <a:off x="1625747" y="3218052"/>
              <a:ext cx="1221953" cy="415498"/>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NCN GNSS station</a:t>
              </a:r>
            </a:p>
          </p:txBody>
        </p:sp>
      </p:grpSp>
      <p:sp>
        <p:nvSpPr>
          <p:cNvPr id="29" name="Date Placeholder 28">
            <a:extLst>
              <a:ext uri="{FF2B5EF4-FFF2-40B4-BE49-F238E27FC236}">
                <a16:creationId xmlns:a16="http://schemas.microsoft.com/office/drawing/2014/main" id="{58515076-F98E-4E03-823C-2570348E4B9C}"/>
              </a:ext>
            </a:extLst>
          </p:cNvPr>
          <p:cNvSpPr>
            <a:spLocks noGrp="1"/>
          </p:cNvSpPr>
          <p:nvPr>
            <p:ph type="dt" sz="half" idx="10"/>
          </p:nvPr>
        </p:nvSpPr>
        <p:spPr/>
        <p:txBody>
          <a:bodyPr/>
          <a:lstStyle/>
          <a:p>
            <a:r>
              <a:rPr lang="en-US"/>
              <a:t>01/26/2023</a:t>
            </a:r>
          </a:p>
        </p:txBody>
      </p:sp>
      <p:sp>
        <p:nvSpPr>
          <p:cNvPr id="30" name="Footer Placeholder 29">
            <a:extLst>
              <a:ext uri="{FF2B5EF4-FFF2-40B4-BE49-F238E27FC236}">
                <a16:creationId xmlns:a16="http://schemas.microsoft.com/office/drawing/2014/main" id="{3E904C30-F1B3-4868-BD06-8440F313D20E}"/>
              </a:ext>
            </a:extLst>
          </p:cNvPr>
          <p:cNvSpPr>
            <a:spLocks noGrp="1"/>
          </p:cNvSpPr>
          <p:nvPr>
            <p:ph type="ftr" sz="quarter" idx="11"/>
          </p:nvPr>
        </p:nvSpPr>
        <p:spPr/>
        <p:txBody>
          <a:bodyPr/>
          <a:lstStyle/>
          <a:p>
            <a:r>
              <a:rPr lang="fr-FR"/>
              <a:t>2023 WSLS Institute</a:t>
            </a:r>
            <a:endParaRPr lang="en-US"/>
          </a:p>
        </p:txBody>
      </p:sp>
      <p:sp>
        <p:nvSpPr>
          <p:cNvPr id="31" name="Slide Number Placeholder 30">
            <a:extLst>
              <a:ext uri="{FF2B5EF4-FFF2-40B4-BE49-F238E27FC236}">
                <a16:creationId xmlns:a16="http://schemas.microsoft.com/office/drawing/2014/main" id="{836298F5-9895-496C-BED5-B51ACE1267CC}"/>
              </a:ext>
            </a:extLst>
          </p:cNvPr>
          <p:cNvSpPr>
            <a:spLocks noGrp="1"/>
          </p:cNvSpPr>
          <p:nvPr>
            <p:ph type="sldNum" sz="quarter" idx="12"/>
          </p:nvPr>
        </p:nvSpPr>
        <p:spPr/>
        <p:txBody>
          <a:bodyPr/>
          <a:lstStyle/>
          <a:p>
            <a:fld id="{D3D538F9-49A3-B84F-B36B-A7030CDE5D5B}" type="slidenum">
              <a:rPr lang="en-US" smtClean="0"/>
              <a:t>68</a:t>
            </a:fld>
            <a:endParaRPr lang="en-US"/>
          </a:p>
        </p:txBody>
      </p:sp>
    </p:spTree>
    <p:extLst>
      <p:ext uri="{BB962C8B-B14F-4D97-AF65-F5344CB8AC3E}">
        <p14:creationId xmlns:p14="http://schemas.microsoft.com/office/powerpoint/2010/main" val="16775947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3" name="Picture 4" descr="Wytheville CORS - photo by John Aar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2114" y="2746582"/>
            <a:ext cx="2094309" cy="132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5" descr="CORS monument and antenn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6179" y="771815"/>
            <a:ext cx="1493044" cy="1993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28979C27-3B24-46FF-8089-5612E0F09344}"/>
              </a:ext>
            </a:extLst>
          </p:cNvPr>
          <p:cNvSpPr>
            <a:spLocks noGrp="1"/>
          </p:cNvSpPr>
          <p:nvPr>
            <p:ph type="title"/>
          </p:nvPr>
        </p:nvSpPr>
        <p:spPr>
          <a:xfrm>
            <a:off x="457200" y="99112"/>
            <a:ext cx="8229600" cy="857250"/>
          </a:xfrm>
        </p:spPr>
        <p:txBody>
          <a:bodyPr>
            <a:normAutofit/>
          </a:bodyPr>
          <a:lstStyle/>
          <a:p>
            <a:r>
              <a:rPr lang="en-US" altLang="en-US" sz="2000" dirty="0">
                <a:latin typeface="Arial" panose="020B0604020202020204" pitchFamily="34" charset="0"/>
                <a:cs typeface="Arial" panose="020B0604020202020204" pitchFamily="34" charset="0"/>
              </a:rPr>
              <a:t>Continuously Operating Reference Station (CORS) Network</a:t>
            </a:r>
            <a:endParaRPr lang="en-US" sz="3200" dirty="0"/>
          </a:p>
        </p:txBody>
      </p:sp>
      <p:pic>
        <p:nvPicPr>
          <p:cNvPr id="10" name="Picture 2" descr="Map of CONUS showing CORS locations">
            <a:extLst>
              <a:ext uri="{FF2B5EF4-FFF2-40B4-BE49-F238E27FC236}">
                <a16:creationId xmlns:a16="http://schemas.microsoft.com/office/drawing/2014/main" id="{36199B84-234E-44BB-B64E-2AB0786964C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2634" y="771815"/>
            <a:ext cx="6847285" cy="3793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ent Placeholder 5">
            <a:extLst>
              <a:ext uri="{FF2B5EF4-FFF2-40B4-BE49-F238E27FC236}">
                <a16:creationId xmlns:a16="http://schemas.microsoft.com/office/drawing/2014/main" id="{3EA6F367-6F6C-4295-B2E0-8A115AFF9E1D}"/>
              </a:ext>
            </a:extLst>
          </p:cNvPr>
          <p:cNvSpPr txBox="1">
            <a:spLocks/>
          </p:cNvSpPr>
          <p:nvPr/>
        </p:nvSpPr>
        <p:spPr>
          <a:xfrm>
            <a:off x="2065734" y="4583005"/>
            <a:ext cx="1421606" cy="452438"/>
          </a:xfrm>
          <a:prstGeom prst="rect">
            <a:avLst/>
          </a:prstGeom>
          <a:solidFill>
            <a:schemeClr val="bg1"/>
          </a:solidFill>
          <a:ln w="19050">
            <a:solidFill>
              <a:srgbClr val="FF0000"/>
            </a:solidFill>
            <a:miter lim="800000"/>
            <a:headEnd/>
            <a:tailEnd/>
          </a:ln>
        </p:spPr>
        <p:txBody>
          <a:bodyPr vert="horz" lIns="91440" tIns="45720" rIns="91440" bIns="45720" rtlCol="0">
            <a:normAutofit fontScale="85000" lnSpcReduction="2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a:spcBef>
                <a:spcPts val="225"/>
              </a:spcBef>
            </a:pPr>
            <a:r>
              <a:rPr lang="en-US" altLang="en-US" sz="1050" b="1">
                <a:cs typeface="Arial" panose="020B0604020202020204" pitchFamily="34" charset="0"/>
              </a:rPr>
              <a:t>2000 sites </a:t>
            </a:r>
          </a:p>
          <a:p>
            <a:pPr>
              <a:spcBef>
                <a:spcPts val="225"/>
              </a:spcBef>
            </a:pPr>
            <a:r>
              <a:rPr lang="en-US" altLang="en-US" sz="1050" b="1">
                <a:cs typeface="Arial" panose="020B0604020202020204" pitchFamily="34" charset="0"/>
              </a:rPr>
              <a:t>225 organizations</a:t>
            </a:r>
          </a:p>
          <a:p>
            <a:pPr lvl="1">
              <a:buFont typeface="Arial" panose="020B0604020202020204" pitchFamily="34" charset="0"/>
              <a:buNone/>
            </a:pPr>
            <a:endParaRPr lang="en-US" altLang="en-US" sz="1500">
              <a:cs typeface="Arial" panose="020B0604020202020204" pitchFamily="34" charset="0"/>
            </a:endParaRPr>
          </a:p>
          <a:p>
            <a:pPr lvl="1">
              <a:buFont typeface="Arial" panose="020B0604020202020204" pitchFamily="34" charset="0"/>
              <a:buNone/>
            </a:pPr>
            <a:endParaRPr lang="en-US" altLang="en-US" sz="1500">
              <a:cs typeface="Arial" panose="020B0604020202020204" pitchFamily="34" charset="0"/>
            </a:endParaRPr>
          </a:p>
          <a:p>
            <a:pPr>
              <a:buFont typeface="Arial" panose="020B0604020202020204" pitchFamily="34" charset="0"/>
              <a:buNone/>
            </a:pPr>
            <a:endParaRPr lang="en-US" altLang="en-US"/>
          </a:p>
        </p:txBody>
      </p:sp>
      <p:pic>
        <p:nvPicPr>
          <p:cNvPr id="12" name="Picture 1" descr="World map showing CORS locations">
            <a:extLst>
              <a:ext uri="{FF2B5EF4-FFF2-40B4-BE49-F238E27FC236}">
                <a16:creationId xmlns:a16="http://schemas.microsoft.com/office/drawing/2014/main" id="{1BF8FA04-FB55-4CBD-90D0-38439C9C015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79901" y="3866249"/>
            <a:ext cx="3082529" cy="942975"/>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1">
            <a:extLst>
              <a:ext uri="{FF2B5EF4-FFF2-40B4-BE49-F238E27FC236}">
                <a16:creationId xmlns:a16="http://schemas.microsoft.com/office/drawing/2014/main" id="{A9980E69-B493-4695-B3DB-5C2331C97D1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29230" y="3510847"/>
            <a:ext cx="1491854" cy="1653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a:extLst>
              <a:ext uri="{FF2B5EF4-FFF2-40B4-BE49-F238E27FC236}">
                <a16:creationId xmlns:a16="http://schemas.microsoft.com/office/drawing/2014/main" id="{F1D47EE3-0AC6-47FD-8514-FEA854A5E301}"/>
              </a:ext>
            </a:extLst>
          </p:cNvPr>
          <p:cNvSpPr>
            <a:spLocks noGrp="1"/>
          </p:cNvSpPr>
          <p:nvPr>
            <p:ph type="dt" sz="half" idx="10"/>
          </p:nvPr>
        </p:nvSpPr>
        <p:spPr/>
        <p:txBody>
          <a:bodyPr/>
          <a:lstStyle/>
          <a:p>
            <a:r>
              <a:rPr lang="en-US"/>
              <a:t>01/26/2023</a:t>
            </a:r>
          </a:p>
        </p:txBody>
      </p:sp>
      <p:sp>
        <p:nvSpPr>
          <p:cNvPr id="4" name="Footer Placeholder 3">
            <a:extLst>
              <a:ext uri="{FF2B5EF4-FFF2-40B4-BE49-F238E27FC236}">
                <a16:creationId xmlns:a16="http://schemas.microsoft.com/office/drawing/2014/main" id="{A1AC551F-8934-4DDE-9D82-25EB30E5562F}"/>
              </a:ext>
            </a:extLst>
          </p:cNvPr>
          <p:cNvSpPr>
            <a:spLocks noGrp="1"/>
          </p:cNvSpPr>
          <p:nvPr>
            <p:ph type="ftr" sz="quarter" idx="11"/>
          </p:nvPr>
        </p:nvSpPr>
        <p:spPr/>
        <p:txBody>
          <a:bodyPr/>
          <a:lstStyle/>
          <a:p>
            <a:r>
              <a:rPr lang="fr-FR"/>
              <a:t>2023 WSLS Institute</a:t>
            </a:r>
            <a:endParaRPr lang="en-US"/>
          </a:p>
        </p:txBody>
      </p:sp>
      <p:sp>
        <p:nvSpPr>
          <p:cNvPr id="5" name="Slide Number Placeholder 4">
            <a:extLst>
              <a:ext uri="{FF2B5EF4-FFF2-40B4-BE49-F238E27FC236}">
                <a16:creationId xmlns:a16="http://schemas.microsoft.com/office/drawing/2014/main" id="{5F91318A-69DF-4C39-BD42-BEAAA175D19A}"/>
              </a:ext>
            </a:extLst>
          </p:cNvPr>
          <p:cNvSpPr>
            <a:spLocks noGrp="1"/>
          </p:cNvSpPr>
          <p:nvPr>
            <p:ph type="sldNum" sz="quarter" idx="12"/>
          </p:nvPr>
        </p:nvSpPr>
        <p:spPr/>
        <p:txBody>
          <a:bodyPr/>
          <a:lstStyle/>
          <a:p>
            <a:fld id="{D3D538F9-49A3-B84F-B36B-A7030CDE5D5B}" type="slidenum">
              <a:rPr lang="en-US" smtClean="0"/>
              <a:t>69</a:t>
            </a:fld>
            <a:endParaRPr lang="en-US"/>
          </a:p>
        </p:txBody>
      </p:sp>
    </p:spTree>
    <p:extLst>
      <p:ext uri="{BB962C8B-B14F-4D97-AF65-F5344CB8AC3E}">
        <p14:creationId xmlns:p14="http://schemas.microsoft.com/office/powerpoint/2010/main" val="8558746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Datum Fundamentals</a:t>
            </a:r>
          </a:p>
        </p:txBody>
      </p:sp>
      <p:sp>
        <p:nvSpPr>
          <p:cNvPr id="44" name="Oval 43"/>
          <p:cNvSpPr>
            <a:spLocks noChangeAspect="1"/>
          </p:cNvSpPr>
          <p:nvPr/>
        </p:nvSpPr>
        <p:spPr>
          <a:xfrm>
            <a:off x="2825226" y="2431637"/>
            <a:ext cx="126610" cy="12661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Times New Roman" panose="02020603050405020304" pitchFamily="18" charset="0"/>
            </a:endParaRPr>
          </a:p>
        </p:txBody>
      </p:sp>
      <p:sp>
        <p:nvSpPr>
          <p:cNvPr id="45" name="TextBox 44"/>
          <p:cNvSpPr txBox="1">
            <a:spLocks noChangeAspect="1"/>
          </p:cNvSpPr>
          <p:nvPr/>
        </p:nvSpPr>
        <p:spPr>
          <a:xfrm>
            <a:off x="2909005" y="2239242"/>
            <a:ext cx="309700" cy="300082"/>
          </a:xfrm>
          <a:prstGeom prst="rect">
            <a:avLst/>
          </a:prstGeom>
          <a:noFill/>
        </p:spPr>
        <p:txBody>
          <a:bodyPr wrap="none" rtlCol="0">
            <a:spAutoFit/>
          </a:bodyPr>
          <a:lstStyle/>
          <a:p>
            <a:r>
              <a:rPr lang="en-US" sz="1350" dirty="0">
                <a:latin typeface="Times New Roman" panose="02020603050405020304" pitchFamily="18" charset="0"/>
              </a:rPr>
              <a:t>A</a:t>
            </a:r>
          </a:p>
        </p:txBody>
      </p:sp>
      <p:sp>
        <p:nvSpPr>
          <p:cNvPr id="47" name="TextBox 46"/>
          <p:cNvSpPr txBox="1">
            <a:spLocks noChangeAspect="1"/>
          </p:cNvSpPr>
          <p:nvPr/>
        </p:nvSpPr>
        <p:spPr>
          <a:xfrm>
            <a:off x="2006263" y="1105582"/>
            <a:ext cx="2734018" cy="323165"/>
          </a:xfrm>
          <a:prstGeom prst="rect">
            <a:avLst/>
          </a:prstGeom>
          <a:noFill/>
        </p:spPr>
        <p:txBody>
          <a:bodyPr wrap="none" rtlCol="0">
            <a:spAutoFit/>
          </a:bodyPr>
          <a:lstStyle/>
          <a:p>
            <a:r>
              <a:rPr lang="en-US" sz="1500" b="1" dirty="0">
                <a:latin typeface="Times New Roman" panose="02020603050405020304" pitchFamily="18" charset="0"/>
              </a:rPr>
              <a:t>Find the coordinate of point A</a:t>
            </a:r>
          </a:p>
        </p:txBody>
      </p:sp>
      <p:sp>
        <p:nvSpPr>
          <p:cNvPr id="7" name="TextBox 6" descr="Perpendicular black lines representing coordinate axes, with dashed lines going towards a dot with numbers next to it representing coordinates.">
            <a:extLst>
              <a:ext uri="{FF2B5EF4-FFF2-40B4-BE49-F238E27FC236}">
                <a16:creationId xmlns:a16="http://schemas.microsoft.com/office/drawing/2014/main" id="{5946D442-1D03-4A0F-9FFE-129D7B528230}"/>
              </a:ext>
            </a:extLst>
          </p:cNvPr>
          <p:cNvSpPr txBox="1"/>
          <p:nvPr/>
        </p:nvSpPr>
        <p:spPr>
          <a:xfrm>
            <a:off x="1775816" y="3600889"/>
            <a:ext cx="271228" cy="300082"/>
          </a:xfrm>
          <a:prstGeom prst="rect">
            <a:avLst/>
          </a:prstGeom>
          <a:noFill/>
        </p:spPr>
        <p:txBody>
          <a:bodyPr wrap="none" rtlCol="0">
            <a:spAutoFit/>
          </a:bodyPr>
          <a:lstStyle/>
          <a:p>
            <a:r>
              <a:rPr lang="en-US" sz="1350" dirty="0">
                <a:latin typeface="Times New Roman" panose="02020603050405020304" pitchFamily="18" charset="0"/>
              </a:rPr>
              <a:t>1</a:t>
            </a:r>
          </a:p>
        </p:txBody>
      </p:sp>
      <p:sp>
        <p:nvSpPr>
          <p:cNvPr id="8" name="TextBox 7" descr="Perpendicular black lines representing coordinate axes, with dashed lines going towards a dot with numbers next to it representing coordinates.">
            <a:extLst>
              <a:ext uri="{FF2B5EF4-FFF2-40B4-BE49-F238E27FC236}">
                <a16:creationId xmlns:a16="http://schemas.microsoft.com/office/drawing/2014/main" id="{78D87916-8571-4F96-BF15-416047BD7E53}"/>
              </a:ext>
            </a:extLst>
          </p:cNvPr>
          <p:cNvSpPr txBox="1"/>
          <p:nvPr/>
        </p:nvSpPr>
        <p:spPr>
          <a:xfrm>
            <a:off x="1801063" y="3010510"/>
            <a:ext cx="275510" cy="300082"/>
          </a:xfrm>
          <a:prstGeom prst="rect">
            <a:avLst/>
          </a:prstGeom>
          <a:noFill/>
        </p:spPr>
        <p:txBody>
          <a:bodyPr wrap="square" rtlCol="0">
            <a:spAutoFit/>
          </a:bodyPr>
          <a:lstStyle/>
          <a:p>
            <a:r>
              <a:rPr lang="en-US" sz="1350" dirty="0">
                <a:latin typeface="Times New Roman" panose="02020603050405020304" pitchFamily="18" charset="0"/>
              </a:rPr>
              <a:t>2</a:t>
            </a:r>
          </a:p>
        </p:txBody>
      </p:sp>
      <p:sp>
        <p:nvSpPr>
          <p:cNvPr id="9" name="TextBox 8" descr="Perpendicular black lines representing coordinate axes, with dashed lines going towards a dot with numbers next to it representing coordinates.">
            <a:extLst>
              <a:ext uri="{FF2B5EF4-FFF2-40B4-BE49-F238E27FC236}">
                <a16:creationId xmlns:a16="http://schemas.microsoft.com/office/drawing/2014/main" id="{B1DE053F-9FE8-4254-9696-AFB6F83B1454}"/>
              </a:ext>
            </a:extLst>
          </p:cNvPr>
          <p:cNvSpPr txBox="1"/>
          <p:nvPr/>
        </p:nvSpPr>
        <p:spPr>
          <a:xfrm>
            <a:off x="1793416" y="2407688"/>
            <a:ext cx="271228" cy="300082"/>
          </a:xfrm>
          <a:prstGeom prst="rect">
            <a:avLst/>
          </a:prstGeom>
          <a:noFill/>
        </p:spPr>
        <p:txBody>
          <a:bodyPr wrap="none" rtlCol="0">
            <a:spAutoFit/>
          </a:bodyPr>
          <a:lstStyle/>
          <a:p>
            <a:r>
              <a:rPr lang="en-US" sz="1350" dirty="0">
                <a:latin typeface="Times New Roman" panose="02020603050405020304" pitchFamily="18" charset="0"/>
              </a:rPr>
              <a:t>3</a:t>
            </a:r>
          </a:p>
        </p:txBody>
      </p:sp>
      <p:sp>
        <p:nvSpPr>
          <p:cNvPr id="10" name="TextBox 9" descr="Perpendicular black lines representing coordinate axes, with dashed lines going towards a dot with numbers next to it representing coordinates.">
            <a:extLst>
              <a:ext uri="{FF2B5EF4-FFF2-40B4-BE49-F238E27FC236}">
                <a16:creationId xmlns:a16="http://schemas.microsoft.com/office/drawing/2014/main" id="{C52F626B-752D-4C40-B73F-7D578DBE7093}"/>
              </a:ext>
            </a:extLst>
          </p:cNvPr>
          <p:cNvSpPr txBox="1"/>
          <p:nvPr/>
        </p:nvSpPr>
        <p:spPr>
          <a:xfrm>
            <a:off x="1800229" y="1788253"/>
            <a:ext cx="271228" cy="300082"/>
          </a:xfrm>
          <a:prstGeom prst="rect">
            <a:avLst/>
          </a:prstGeom>
          <a:noFill/>
        </p:spPr>
        <p:txBody>
          <a:bodyPr wrap="none" rtlCol="0">
            <a:spAutoFit/>
          </a:bodyPr>
          <a:lstStyle/>
          <a:p>
            <a:r>
              <a:rPr lang="en-US" sz="1350" dirty="0">
                <a:latin typeface="Times New Roman" panose="02020603050405020304" pitchFamily="18" charset="0"/>
              </a:rPr>
              <a:t>4</a:t>
            </a:r>
          </a:p>
        </p:txBody>
      </p:sp>
      <p:grpSp>
        <p:nvGrpSpPr>
          <p:cNvPr id="11" name="Group 10" descr="Perpendicular black lines representing coordinate axes, with dashed lines going towards a dot with numbers next to it representing coordinates.">
            <a:extLst>
              <a:ext uri="{FF2B5EF4-FFF2-40B4-BE49-F238E27FC236}">
                <a16:creationId xmlns:a16="http://schemas.microsoft.com/office/drawing/2014/main" id="{41E3FD6D-C657-4D0A-92C1-D1E8975922C7}"/>
              </a:ext>
            </a:extLst>
          </p:cNvPr>
          <p:cNvGrpSpPr/>
          <p:nvPr/>
        </p:nvGrpSpPr>
        <p:grpSpPr>
          <a:xfrm>
            <a:off x="2016798" y="1412609"/>
            <a:ext cx="156008" cy="2921816"/>
            <a:chOff x="1025754" y="1547446"/>
            <a:chExt cx="239611" cy="4487594"/>
          </a:xfrm>
        </p:grpSpPr>
        <p:cxnSp>
          <p:nvCxnSpPr>
            <p:cNvPr id="12" name="Straight Arrow Connector 11">
              <a:extLst>
                <a:ext uri="{FF2B5EF4-FFF2-40B4-BE49-F238E27FC236}">
                  <a16:creationId xmlns:a16="http://schemas.microsoft.com/office/drawing/2014/main" id="{8ED3F53E-C8B4-416F-B700-C2AC4B117B1E}"/>
                </a:ext>
              </a:extLst>
            </p:cNvPr>
            <p:cNvCxnSpPr/>
            <p:nvPr/>
          </p:nvCxnSpPr>
          <p:spPr>
            <a:xfrm>
              <a:off x="1123406" y="1547446"/>
              <a:ext cx="15713" cy="4487594"/>
            </a:xfrm>
            <a:prstGeom prst="straightConnector1">
              <a:avLst/>
            </a:prstGeom>
            <a:ln w="381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F71E188-CE8B-445D-A1DD-251AF2844C5E}"/>
                </a:ext>
              </a:extLst>
            </p:cNvPr>
            <p:cNvCxnSpPr/>
            <p:nvPr/>
          </p:nvCxnSpPr>
          <p:spPr>
            <a:xfrm>
              <a:off x="1040645" y="5120640"/>
              <a:ext cx="21101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27E651E-2123-4E46-99FD-111EDF0F77C1}"/>
                </a:ext>
              </a:extLst>
            </p:cNvPr>
            <p:cNvCxnSpPr/>
            <p:nvPr/>
          </p:nvCxnSpPr>
          <p:spPr>
            <a:xfrm>
              <a:off x="1054349" y="4183966"/>
              <a:ext cx="21101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7A1B193-6E40-43AE-8386-13C226B6921F}"/>
                </a:ext>
              </a:extLst>
            </p:cNvPr>
            <p:cNvCxnSpPr/>
            <p:nvPr/>
          </p:nvCxnSpPr>
          <p:spPr>
            <a:xfrm>
              <a:off x="1025754" y="2319998"/>
              <a:ext cx="21101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3EEF80A-EC28-4C02-9DB1-DEB14DFC0AF4}"/>
                </a:ext>
              </a:extLst>
            </p:cNvPr>
            <p:cNvCxnSpPr/>
            <p:nvPr/>
          </p:nvCxnSpPr>
          <p:spPr>
            <a:xfrm>
              <a:off x="1040645" y="3247293"/>
              <a:ext cx="21101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 name="Straight Connector 3">
            <a:extLst>
              <a:ext uri="{FF2B5EF4-FFF2-40B4-BE49-F238E27FC236}">
                <a16:creationId xmlns:a16="http://schemas.microsoft.com/office/drawing/2014/main" id="{CC3368BF-EA0E-4917-8128-E1E7472D7BD9}"/>
              </a:ext>
            </a:extLst>
          </p:cNvPr>
          <p:cNvCxnSpPr>
            <a:cxnSpLocks/>
          </p:cNvCxnSpPr>
          <p:nvPr/>
        </p:nvCxnSpPr>
        <p:spPr>
          <a:xfrm>
            <a:off x="2090609" y="4334425"/>
            <a:ext cx="2926080" cy="0"/>
          </a:xfrm>
          <a:prstGeom prst="line">
            <a:avLst/>
          </a:prstGeom>
        </p:spPr>
        <p:style>
          <a:lnRef idx="2">
            <a:schemeClr val="dk1"/>
          </a:lnRef>
          <a:fillRef idx="0">
            <a:schemeClr val="dk1"/>
          </a:fillRef>
          <a:effectRef idx="1">
            <a:schemeClr val="dk1"/>
          </a:effectRef>
          <a:fontRef idx="minor">
            <a:schemeClr val="tx1"/>
          </a:fontRef>
        </p:style>
      </p:cxnSp>
      <p:sp>
        <p:nvSpPr>
          <p:cNvPr id="17" name="TextBox 16">
            <a:extLst>
              <a:ext uri="{FF2B5EF4-FFF2-40B4-BE49-F238E27FC236}">
                <a16:creationId xmlns:a16="http://schemas.microsoft.com/office/drawing/2014/main" id="{CCE74D07-BF96-45BF-9A86-854574F05229}"/>
              </a:ext>
            </a:extLst>
          </p:cNvPr>
          <p:cNvSpPr txBox="1"/>
          <p:nvPr/>
        </p:nvSpPr>
        <p:spPr>
          <a:xfrm>
            <a:off x="5271906" y="4149759"/>
            <a:ext cx="1410649" cy="369332"/>
          </a:xfrm>
          <a:prstGeom prst="rect">
            <a:avLst/>
          </a:prstGeom>
          <a:noFill/>
        </p:spPr>
        <p:txBody>
          <a:bodyPr wrap="square" rtlCol="0">
            <a:spAutoFit/>
          </a:bodyPr>
          <a:lstStyle/>
          <a:p>
            <a:r>
              <a:rPr lang="en-US" dirty="0"/>
              <a:t>Datum = 0</a:t>
            </a:r>
          </a:p>
        </p:txBody>
      </p:sp>
      <p:cxnSp>
        <p:nvCxnSpPr>
          <p:cNvPr id="5" name="Straight Connector 4">
            <a:extLst>
              <a:ext uri="{FF2B5EF4-FFF2-40B4-BE49-F238E27FC236}">
                <a16:creationId xmlns:a16="http://schemas.microsoft.com/office/drawing/2014/main" id="{47651096-C6F9-485E-A5F3-ADD34F2C543C}"/>
              </a:ext>
            </a:extLst>
          </p:cNvPr>
          <p:cNvCxnSpPr/>
          <p:nvPr/>
        </p:nvCxnSpPr>
        <p:spPr>
          <a:xfrm>
            <a:off x="2090609" y="2519358"/>
            <a:ext cx="668089" cy="0"/>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6" name="Date Placeholder 5">
            <a:extLst>
              <a:ext uri="{FF2B5EF4-FFF2-40B4-BE49-F238E27FC236}">
                <a16:creationId xmlns:a16="http://schemas.microsoft.com/office/drawing/2014/main" id="{D6BB82BC-02E4-4326-AA42-D61F12A49C35}"/>
              </a:ext>
            </a:extLst>
          </p:cNvPr>
          <p:cNvSpPr>
            <a:spLocks noGrp="1"/>
          </p:cNvSpPr>
          <p:nvPr>
            <p:ph type="dt" sz="half" idx="10"/>
          </p:nvPr>
        </p:nvSpPr>
        <p:spPr/>
        <p:txBody>
          <a:bodyPr/>
          <a:lstStyle/>
          <a:p>
            <a:r>
              <a:rPr lang="en-US"/>
              <a:t>01/26/2023</a:t>
            </a:r>
          </a:p>
        </p:txBody>
      </p:sp>
      <p:sp>
        <p:nvSpPr>
          <p:cNvPr id="18" name="Footer Placeholder 17">
            <a:extLst>
              <a:ext uri="{FF2B5EF4-FFF2-40B4-BE49-F238E27FC236}">
                <a16:creationId xmlns:a16="http://schemas.microsoft.com/office/drawing/2014/main" id="{DB3A2A59-46B4-45C2-9AD6-50FA665E3F3D}"/>
              </a:ext>
            </a:extLst>
          </p:cNvPr>
          <p:cNvSpPr>
            <a:spLocks noGrp="1"/>
          </p:cNvSpPr>
          <p:nvPr>
            <p:ph type="ftr" sz="quarter" idx="11"/>
          </p:nvPr>
        </p:nvSpPr>
        <p:spPr/>
        <p:txBody>
          <a:bodyPr/>
          <a:lstStyle/>
          <a:p>
            <a:r>
              <a:rPr lang="fr-FR"/>
              <a:t>2023 WSLS Institute</a:t>
            </a:r>
            <a:endParaRPr lang="en-US"/>
          </a:p>
        </p:txBody>
      </p:sp>
      <p:sp>
        <p:nvSpPr>
          <p:cNvPr id="19" name="Slide Number Placeholder 18">
            <a:extLst>
              <a:ext uri="{FF2B5EF4-FFF2-40B4-BE49-F238E27FC236}">
                <a16:creationId xmlns:a16="http://schemas.microsoft.com/office/drawing/2014/main" id="{400661D7-7A23-4B8D-8389-1A0F5D177A02}"/>
              </a:ext>
            </a:extLst>
          </p:cNvPr>
          <p:cNvSpPr>
            <a:spLocks noGrp="1"/>
          </p:cNvSpPr>
          <p:nvPr>
            <p:ph type="sldNum" sz="quarter" idx="12"/>
          </p:nvPr>
        </p:nvSpPr>
        <p:spPr/>
        <p:txBody>
          <a:bodyPr/>
          <a:lstStyle/>
          <a:p>
            <a:fld id="{D3D538F9-49A3-B84F-B36B-A7030CDE5D5B}" type="slidenum">
              <a:rPr lang="en-US" smtClean="0"/>
              <a:t>7</a:t>
            </a:fld>
            <a:endParaRPr lang="en-US"/>
          </a:p>
        </p:txBody>
      </p:sp>
    </p:spTree>
    <p:extLst>
      <p:ext uri="{BB962C8B-B14F-4D97-AF65-F5344CB8AC3E}">
        <p14:creationId xmlns:p14="http://schemas.microsoft.com/office/powerpoint/2010/main" val="685276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Map of CONUS and Central America that shows arrows representing the plate motion of North America. A yellow star on top of the map near Ecuador is at the center of a circular arrow that rotates.">
            <a:extLst>
              <a:ext uri="{FF2B5EF4-FFF2-40B4-BE49-F238E27FC236}">
                <a16:creationId xmlns:a16="http://schemas.microsoft.com/office/drawing/2014/main" id="{C1235EEE-24E3-497A-8C0F-872C14BD5DA1}"/>
              </a:ext>
            </a:extLst>
          </p:cNvPr>
          <p:cNvPicPr>
            <a:picLocks noChangeAspect="1"/>
          </p:cNvPicPr>
          <p:nvPr/>
        </p:nvPicPr>
        <p:blipFill>
          <a:blip r:embed="rId3"/>
          <a:stretch>
            <a:fillRect/>
          </a:stretch>
        </p:blipFill>
        <p:spPr>
          <a:xfrm>
            <a:off x="4561003" y="1199713"/>
            <a:ext cx="3439997" cy="3904397"/>
          </a:xfrm>
          <a:prstGeom prst="rect">
            <a:avLst/>
          </a:prstGeom>
        </p:spPr>
      </p:pic>
      <p:sp>
        <p:nvSpPr>
          <p:cNvPr id="10" name="Arrow: Circular 9" descr="Moving circle">
            <a:extLst>
              <a:ext uri="{FF2B5EF4-FFF2-40B4-BE49-F238E27FC236}">
                <a16:creationId xmlns:a16="http://schemas.microsoft.com/office/drawing/2014/main" id="{3BD1C4B8-B79B-43BE-8631-45A60E5EBE5A}"/>
              </a:ext>
            </a:extLst>
          </p:cNvPr>
          <p:cNvSpPr/>
          <p:nvPr/>
        </p:nvSpPr>
        <p:spPr>
          <a:xfrm rot="1691144" flipH="1">
            <a:off x="4637731" y="2163641"/>
            <a:ext cx="4494890" cy="4498286"/>
          </a:xfrm>
          <a:prstGeom prst="circularArrow">
            <a:avLst>
              <a:gd name="adj1" fmla="val 641"/>
              <a:gd name="adj2" fmla="val 599331"/>
              <a:gd name="adj3" fmla="val 21306641"/>
              <a:gd name="adj4" fmla="val 1525736"/>
              <a:gd name="adj5" fmla="val 2202"/>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black"/>
              </a:solidFill>
              <a:latin typeface="Calibri"/>
            </a:endParaRPr>
          </a:p>
        </p:txBody>
      </p:sp>
      <p:sp>
        <p:nvSpPr>
          <p:cNvPr id="14" name="Freeform 13"/>
          <p:cNvSpPr/>
          <p:nvPr/>
        </p:nvSpPr>
        <p:spPr>
          <a:xfrm>
            <a:off x="7412664" y="4605822"/>
            <a:ext cx="62509" cy="50548"/>
          </a:xfrm>
          <a:custGeom>
            <a:avLst/>
            <a:gdLst>
              <a:gd name="connsiteX0" fmla="*/ 921 w 83345"/>
              <a:gd name="connsiteY0" fmla="*/ 26185 h 67397"/>
              <a:gd name="connsiteX1" fmla="*/ 3496 w 83345"/>
              <a:gd name="connsiteY1" fmla="*/ 46791 h 67397"/>
              <a:gd name="connsiteX2" fmla="*/ 11224 w 83345"/>
              <a:gd name="connsiteY2" fmla="*/ 49367 h 67397"/>
              <a:gd name="connsiteX3" fmla="*/ 24103 w 83345"/>
              <a:gd name="connsiteY3" fmla="*/ 67397 h 67397"/>
              <a:gd name="connsiteX4" fmla="*/ 67891 w 83345"/>
              <a:gd name="connsiteY4" fmla="*/ 64822 h 67397"/>
              <a:gd name="connsiteX5" fmla="*/ 75618 w 83345"/>
              <a:gd name="connsiteY5" fmla="*/ 62246 h 67397"/>
              <a:gd name="connsiteX6" fmla="*/ 83345 w 83345"/>
              <a:gd name="connsiteY6" fmla="*/ 33912 h 67397"/>
              <a:gd name="connsiteX7" fmla="*/ 80770 w 83345"/>
              <a:gd name="connsiteY7" fmla="*/ 8155 h 67397"/>
              <a:gd name="connsiteX8" fmla="*/ 78194 w 83345"/>
              <a:gd name="connsiteY8" fmla="*/ 427 h 67397"/>
              <a:gd name="connsiteX9" fmla="*/ 42133 w 83345"/>
              <a:gd name="connsiteY9" fmla="*/ 3003 h 67397"/>
              <a:gd name="connsiteX10" fmla="*/ 31830 w 83345"/>
              <a:gd name="connsiteY10" fmla="*/ 5579 h 67397"/>
              <a:gd name="connsiteX11" fmla="*/ 16375 w 83345"/>
              <a:gd name="connsiteY11" fmla="*/ 10730 h 67397"/>
              <a:gd name="connsiteX12" fmla="*/ 921 w 83345"/>
              <a:gd name="connsiteY12" fmla="*/ 26185 h 67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345" h="67397">
                <a:moveTo>
                  <a:pt x="921" y="26185"/>
                </a:moveTo>
                <a:cubicBezTo>
                  <a:pt x="-1226" y="32195"/>
                  <a:pt x="685" y="40466"/>
                  <a:pt x="3496" y="46791"/>
                </a:cubicBezTo>
                <a:cubicBezTo>
                  <a:pt x="4599" y="49272"/>
                  <a:pt x="9646" y="47157"/>
                  <a:pt x="11224" y="49367"/>
                </a:cubicBezTo>
                <a:cubicBezTo>
                  <a:pt x="26248" y="70402"/>
                  <a:pt x="6716" y="61603"/>
                  <a:pt x="24103" y="67397"/>
                </a:cubicBezTo>
                <a:cubicBezTo>
                  <a:pt x="38699" y="66539"/>
                  <a:pt x="53342" y="66277"/>
                  <a:pt x="67891" y="64822"/>
                </a:cubicBezTo>
                <a:cubicBezTo>
                  <a:pt x="70593" y="64552"/>
                  <a:pt x="74040" y="64455"/>
                  <a:pt x="75618" y="62246"/>
                </a:cubicBezTo>
                <a:cubicBezTo>
                  <a:pt x="79251" y="57160"/>
                  <a:pt x="82046" y="40408"/>
                  <a:pt x="83345" y="33912"/>
                </a:cubicBezTo>
                <a:cubicBezTo>
                  <a:pt x="82487" y="25326"/>
                  <a:pt x="82082" y="16683"/>
                  <a:pt x="80770" y="8155"/>
                </a:cubicBezTo>
                <a:cubicBezTo>
                  <a:pt x="80357" y="5471"/>
                  <a:pt x="80886" y="786"/>
                  <a:pt x="78194" y="427"/>
                </a:cubicBezTo>
                <a:cubicBezTo>
                  <a:pt x="66249" y="-1166"/>
                  <a:pt x="54153" y="2144"/>
                  <a:pt x="42133" y="3003"/>
                </a:cubicBezTo>
                <a:cubicBezTo>
                  <a:pt x="38699" y="3862"/>
                  <a:pt x="35221" y="4562"/>
                  <a:pt x="31830" y="5579"/>
                </a:cubicBezTo>
                <a:cubicBezTo>
                  <a:pt x="26629" y="7139"/>
                  <a:pt x="16375" y="10730"/>
                  <a:pt x="16375" y="10730"/>
                </a:cubicBezTo>
                <a:cubicBezTo>
                  <a:pt x="10159" y="20056"/>
                  <a:pt x="3068" y="20175"/>
                  <a:pt x="921" y="26185"/>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24" name="Content Placeholder 2"/>
          <p:cNvSpPr>
            <a:spLocks noGrp="1"/>
          </p:cNvSpPr>
          <p:nvPr>
            <p:ph idx="1"/>
          </p:nvPr>
        </p:nvSpPr>
        <p:spPr>
          <a:xfrm>
            <a:off x="193674" y="1107870"/>
            <a:ext cx="3785999" cy="3996240"/>
          </a:xfrm>
        </p:spPr>
        <p:txBody>
          <a:bodyPr>
            <a:normAutofit fontScale="92500" lnSpcReduction="10000"/>
          </a:bodyPr>
          <a:lstStyle/>
          <a:p>
            <a:pPr marL="217885" lvl="1" indent="-173831"/>
            <a:r>
              <a:rPr lang="en-US" sz="2000" dirty="0">
                <a:latin typeface="+mn-lt"/>
                <a:ea typeface="Cambria" panose="02040503050406030204" pitchFamily="18" charset="0"/>
              </a:rPr>
              <a:t>In the ITRF, many tectonic plates have a </a:t>
            </a:r>
            <a:r>
              <a:rPr lang="en-US" sz="2000" i="1" dirty="0">
                <a:latin typeface="+mn-lt"/>
                <a:ea typeface="Cambria" panose="02040503050406030204" pitchFamily="18" charset="0"/>
              </a:rPr>
              <a:t>dominant </a:t>
            </a:r>
            <a:r>
              <a:rPr lang="en-US" sz="2000" dirty="0">
                <a:latin typeface="+mn-lt"/>
                <a:ea typeface="Cambria" panose="02040503050406030204" pitchFamily="18" charset="0"/>
              </a:rPr>
              <a:t>motion: </a:t>
            </a:r>
            <a:r>
              <a:rPr lang="en-US" sz="2000" b="1" dirty="0">
                <a:latin typeface="+mn-lt"/>
                <a:ea typeface="Cambria" panose="02040503050406030204" pitchFamily="18" charset="0"/>
              </a:rPr>
              <a:t>rotation</a:t>
            </a:r>
          </a:p>
          <a:p>
            <a:pPr marL="217885" lvl="1" indent="-173831"/>
            <a:endParaRPr lang="en-US" sz="2000" dirty="0">
              <a:latin typeface="+mn-lt"/>
              <a:ea typeface="Cambria" panose="02040503050406030204" pitchFamily="18" charset="0"/>
            </a:endParaRPr>
          </a:p>
          <a:p>
            <a:pPr marL="217885" lvl="1" indent="-173831"/>
            <a:r>
              <a:rPr lang="en-US" sz="2000" b="1" dirty="0">
                <a:latin typeface="+mn-lt"/>
                <a:ea typeface="Cambria" panose="02040503050406030204" pitchFamily="18" charset="0"/>
              </a:rPr>
              <a:t>Euler Pole </a:t>
            </a:r>
            <a:r>
              <a:rPr lang="en-US" sz="2000" dirty="0">
                <a:latin typeface="+mn-lt"/>
                <a:ea typeface="Cambria" panose="02040503050406030204" pitchFamily="18" charset="0"/>
              </a:rPr>
              <a:t>- point about which a plate rotates (yellow star)</a:t>
            </a:r>
          </a:p>
          <a:p>
            <a:pPr marL="217885" lvl="1" indent="-173831"/>
            <a:endParaRPr lang="en-US" sz="2000" dirty="0">
              <a:latin typeface="+mn-lt"/>
              <a:ea typeface="Cambria" panose="02040503050406030204" pitchFamily="18" charset="0"/>
            </a:endParaRPr>
          </a:p>
          <a:p>
            <a:pPr marL="217885" lvl="1" indent="-173831"/>
            <a:r>
              <a:rPr lang="en-US" sz="2000" dirty="0">
                <a:latin typeface="+mn-lt"/>
                <a:ea typeface="Cambria" panose="02040503050406030204" pitchFamily="18" charset="0"/>
              </a:rPr>
              <a:t>Euler Pole Parameters (</a:t>
            </a:r>
            <a:r>
              <a:rPr lang="en-US" sz="2000" b="1" dirty="0">
                <a:latin typeface="+mn-lt"/>
                <a:ea typeface="Cambria" panose="02040503050406030204" pitchFamily="18" charset="0"/>
              </a:rPr>
              <a:t>EPP</a:t>
            </a:r>
            <a:r>
              <a:rPr lang="en-US" sz="2000" dirty="0">
                <a:latin typeface="+mn-lt"/>
                <a:ea typeface="Cambria" panose="02040503050406030204" pitchFamily="18" charset="0"/>
              </a:rPr>
              <a:t>) define this rotation</a:t>
            </a:r>
          </a:p>
          <a:p>
            <a:pPr marL="217885" lvl="1" indent="-173831"/>
            <a:endParaRPr lang="en-US" sz="2000" dirty="0">
              <a:latin typeface="+mn-lt"/>
              <a:ea typeface="Cambria" panose="02040503050406030204" pitchFamily="18" charset="0"/>
            </a:endParaRPr>
          </a:p>
          <a:p>
            <a:pPr marL="217885" lvl="1" indent="-173831"/>
            <a:r>
              <a:rPr lang="en-US" sz="2000" dirty="0">
                <a:latin typeface="+mn-lt"/>
                <a:ea typeface="Cambria" panose="02040503050406030204" pitchFamily="18" charset="0"/>
              </a:rPr>
              <a:t>Residual motion is characterized in an Intra-Frame Deformation Model (</a:t>
            </a:r>
            <a:r>
              <a:rPr lang="en-US" sz="2000" b="1" dirty="0">
                <a:latin typeface="+mn-lt"/>
                <a:ea typeface="Cambria" panose="02040503050406030204" pitchFamily="18" charset="0"/>
              </a:rPr>
              <a:t>IFDM</a:t>
            </a:r>
            <a:r>
              <a:rPr lang="en-US" sz="2000" dirty="0">
                <a:latin typeface="+mn-lt"/>
                <a:ea typeface="Cambria" panose="02040503050406030204" pitchFamily="18" charset="0"/>
              </a:rPr>
              <a:t>)</a:t>
            </a:r>
          </a:p>
        </p:txBody>
      </p:sp>
      <p:sp>
        <p:nvSpPr>
          <p:cNvPr id="3" name="Right Arrow 2" descr="Arrow pointing at star"/>
          <p:cNvSpPr/>
          <p:nvPr/>
        </p:nvSpPr>
        <p:spPr>
          <a:xfrm>
            <a:off x="5141030" y="3998437"/>
            <a:ext cx="1490691" cy="803801"/>
          </a:xfrm>
          <a:prstGeom prst="rightArrow">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7" name="TextBox 6"/>
          <p:cNvSpPr txBox="1"/>
          <p:nvPr/>
        </p:nvSpPr>
        <p:spPr bwMode="auto">
          <a:xfrm>
            <a:off x="5272648" y="4171622"/>
            <a:ext cx="1299430" cy="507831"/>
          </a:xfrm>
          <a:prstGeom prst="rect">
            <a:avLst/>
          </a:prstGeom>
          <a:noFill/>
          <a:ln w="9525">
            <a:noFill/>
            <a:miter lim="800000"/>
            <a:headEnd/>
            <a:tailEnd/>
          </a:ln>
        </p:spPr>
        <p:txBody>
          <a:bodyPr wrap="square" rtlCol="0">
            <a:spAutoFit/>
          </a:bodyPr>
          <a:lstStyle/>
          <a:p>
            <a:pPr defTabSz="342900" fontAlgn="base">
              <a:spcBef>
                <a:spcPct val="0"/>
              </a:spcBef>
              <a:spcAft>
                <a:spcPct val="0"/>
              </a:spcAft>
              <a:defRPr/>
            </a:pPr>
            <a:r>
              <a:rPr lang="en-US" sz="1350" dirty="0">
                <a:solidFill>
                  <a:prstClr val="black"/>
                </a:solidFill>
                <a:latin typeface="Cambria" panose="02040503050406030204" pitchFamily="18" charset="0"/>
                <a:ea typeface="Cambria" panose="02040503050406030204" pitchFamily="18" charset="0"/>
              </a:rPr>
              <a:t>NATRF2022 Euler Pole</a:t>
            </a:r>
          </a:p>
        </p:txBody>
      </p:sp>
      <p:sp>
        <p:nvSpPr>
          <p:cNvPr id="21" name="5-Point Star 20" descr="Star"/>
          <p:cNvSpPr/>
          <p:nvPr/>
        </p:nvSpPr>
        <p:spPr>
          <a:xfrm>
            <a:off x="6703696" y="4260966"/>
            <a:ext cx="301431" cy="303635"/>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15" name="object 2"/>
          <p:cNvSpPr txBox="1">
            <a:spLocks noGrp="1"/>
          </p:cNvSpPr>
          <p:nvPr>
            <p:ph type="title"/>
          </p:nvPr>
        </p:nvSpPr>
        <p:spPr>
          <a:xfrm>
            <a:off x="1143000" y="265031"/>
            <a:ext cx="6858000" cy="689291"/>
          </a:xfrm>
          <a:prstGeom prst="rect">
            <a:avLst/>
          </a:prstGeom>
        </p:spPr>
        <p:txBody>
          <a:bodyPr vert="horz" wrap="square" lIns="0" tIns="12065" rIns="0" bIns="0" numCol="1" rtlCol="0" anchor="ctr" anchorCtr="0" compatLnSpc="1">
            <a:prstTxWarp prst="textNoShape">
              <a:avLst/>
            </a:prstTxWarp>
            <a:spAutoFit/>
          </a:bodyPr>
          <a:lstStyle/>
          <a:p>
            <a:pPr marL="12700">
              <a:spcBef>
                <a:spcPts val="95"/>
              </a:spcBef>
            </a:pPr>
            <a:r>
              <a:rPr lang="en-US" sz="3600" b="1" spc="-10" dirty="0">
                <a:latin typeface="+mn-lt"/>
                <a:cs typeface="Times New Roman" panose="02020603050405020304" pitchFamily="18" charset="0"/>
              </a:rPr>
              <a:t>Euler Poles and “Plate-Fixed</a:t>
            </a:r>
            <a:r>
              <a:rPr lang="en-US" spc="-10" dirty="0">
                <a:latin typeface="+mn-lt"/>
                <a:cs typeface="Calibri" panose="020F0502020204030204" pitchFamily="34" charset="0"/>
              </a:rPr>
              <a:t>”</a:t>
            </a:r>
          </a:p>
        </p:txBody>
      </p:sp>
      <p:sp>
        <p:nvSpPr>
          <p:cNvPr id="6" name="Date Placeholder 5">
            <a:extLst>
              <a:ext uri="{FF2B5EF4-FFF2-40B4-BE49-F238E27FC236}">
                <a16:creationId xmlns:a16="http://schemas.microsoft.com/office/drawing/2014/main" id="{9666B076-44EF-4DFD-80EE-510659137E27}"/>
              </a:ext>
            </a:extLst>
          </p:cNvPr>
          <p:cNvSpPr>
            <a:spLocks noGrp="1"/>
          </p:cNvSpPr>
          <p:nvPr>
            <p:ph type="dt" sz="half" idx="10"/>
          </p:nvPr>
        </p:nvSpPr>
        <p:spPr/>
        <p:txBody>
          <a:bodyPr/>
          <a:lstStyle/>
          <a:p>
            <a:r>
              <a:rPr lang="en-US"/>
              <a:t>01/26/2023</a:t>
            </a:r>
          </a:p>
        </p:txBody>
      </p:sp>
      <p:sp>
        <p:nvSpPr>
          <p:cNvPr id="8" name="Footer Placeholder 7">
            <a:extLst>
              <a:ext uri="{FF2B5EF4-FFF2-40B4-BE49-F238E27FC236}">
                <a16:creationId xmlns:a16="http://schemas.microsoft.com/office/drawing/2014/main" id="{7E5F4C27-F696-4627-AE86-47C5D295C238}"/>
              </a:ext>
            </a:extLst>
          </p:cNvPr>
          <p:cNvSpPr>
            <a:spLocks noGrp="1"/>
          </p:cNvSpPr>
          <p:nvPr>
            <p:ph type="ftr" sz="quarter" idx="11"/>
          </p:nvPr>
        </p:nvSpPr>
        <p:spPr/>
        <p:txBody>
          <a:bodyPr/>
          <a:lstStyle/>
          <a:p>
            <a:r>
              <a:rPr lang="fr-FR"/>
              <a:t>2023 WSLS Institute</a:t>
            </a:r>
            <a:endParaRPr lang="en-US"/>
          </a:p>
        </p:txBody>
      </p:sp>
      <p:sp>
        <p:nvSpPr>
          <p:cNvPr id="11" name="Slide Number Placeholder 10">
            <a:extLst>
              <a:ext uri="{FF2B5EF4-FFF2-40B4-BE49-F238E27FC236}">
                <a16:creationId xmlns:a16="http://schemas.microsoft.com/office/drawing/2014/main" id="{010F934F-AA1C-4428-AC2C-A546426D6E69}"/>
              </a:ext>
            </a:extLst>
          </p:cNvPr>
          <p:cNvSpPr>
            <a:spLocks noGrp="1"/>
          </p:cNvSpPr>
          <p:nvPr>
            <p:ph type="sldNum" sz="quarter" idx="12"/>
          </p:nvPr>
        </p:nvSpPr>
        <p:spPr/>
        <p:txBody>
          <a:bodyPr/>
          <a:lstStyle/>
          <a:p>
            <a:fld id="{D3D538F9-49A3-B84F-B36B-A7030CDE5D5B}" type="slidenum">
              <a:rPr lang="en-US" smtClean="0"/>
              <a:t>70</a:t>
            </a:fld>
            <a:endParaRPr lang="en-US"/>
          </a:p>
        </p:txBody>
      </p:sp>
    </p:spTree>
    <p:extLst>
      <p:ext uri="{BB962C8B-B14F-4D97-AF65-F5344CB8AC3E}">
        <p14:creationId xmlns:p14="http://schemas.microsoft.com/office/powerpoint/2010/main" val="893731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8" presetClass="emph" presetSubtype="0" fill="hold" grpId="0" nodeType="afterEffect">
                                  <p:stCondLst>
                                    <p:cond delay="0"/>
                                  </p:stCondLst>
                                  <p:childTnLst>
                                    <p:animRot by="-43200000">
                                      <p:cBhvr>
                                        <p:cTn id="9" dur="2000" fill="hold"/>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descr="Map of CONUS with blue grid lines on top"/>
          <p:cNvGrpSpPr/>
          <p:nvPr/>
        </p:nvGrpSpPr>
        <p:grpSpPr>
          <a:xfrm>
            <a:off x="1143000" y="1207030"/>
            <a:ext cx="7079661" cy="15285317"/>
            <a:chOff x="-415691" y="1152105"/>
            <a:chExt cx="10286766" cy="22542314"/>
          </a:xfrm>
        </p:grpSpPr>
        <p:pic>
          <p:nvPicPr>
            <p:cNvPr id="7" name="Picture 6" descr="Grid lines"/>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87325" y="1152105"/>
              <a:ext cx="10058400" cy="5600916"/>
            </a:xfrm>
            <a:prstGeom prst="rect">
              <a:avLst/>
            </a:prstGeom>
          </p:spPr>
        </p:pic>
        <p:pic>
          <p:nvPicPr>
            <p:cNvPr id="25" name="Picture 24" descr="Map of CONUS with blue grid lines on top that rotate."/>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0800000">
              <a:off x="-415691" y="18093503"/>
              <a:ext cx="10058400" cy="5600916"/>
            </a:xfrm>
            <a:prstGeom prst="rect">
              <a:avLst/>
            </a:prstGeom>
          </p:spPr>
        </p:pic>
      </p:grpSp>
      <p:grpSp>
        <p:nvGrpSpPr>
          <p:cNvPr id="2" name="Group 1" descr="Grid lines"/>
          <p:cNvGrpSpPr/>
          <p:nvPr/>
        </p:nvGrpSpPr>
        <p:grpSpPr>
          <a:xfrm>
            <a:off x="677332" y="1032933"/>
            <a:ext cx="7611533" cy="4250267"/>
            <a:chOff x="-849368" y="602007"/>
            <a:chExt cx="10785848" cy="6513506"/>
          </a:xfrm>
        </p:grpSpPr>
        <p:cxnSp>
          <p:nvCxnSpPr>
            <p:cNvPr id="12" name="Straight Connector 11"/>
            <p:cNvCxnSpPr/>
            <p:nvPr/>
          </p:nvCxnSpPr>
          <p:spPr>
            <a:xfrm flipH="1">
              <a:off x="79920" y="759213"/>
              <a:ext cx="1515511" cy="5883522"/>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034643" y="786335"/>
              <a:ext cx="1245139" cy="6046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021967" y="789613"/>
              <a:ext cx="893534"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983161" y="789613"/>
              <a:ext cx="579195"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908904" y="789613"/>
              <a:ext cx="292060" cy="6325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834484" y="759213"/>
              <a:ext cx="78035" cy="633929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481224" y="759213"/>
              <a:ext cx="372456" cy="61510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119947" y="789613"/>
              <a:ext cx="717439"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748858" y="759213"/>
              <a:ext cx="1099742" cy="62960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446546" y="789613"/>
              <a:ext cx="1389378"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8124369" y="786335"/>
              <a:ext cx="1735839" cy="623850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808720" y="790575"/>
              <a:ext cx="1051488" cy="314397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849368" y="789613"/>
              <a:ext cx="1760447" cy="540163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89" name="Freeform 88"/>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5" name="Freeform 94"/>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6" name="Freeform 95"/>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7" name="Freeform 96"/>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8" name="Freeform 97"/>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9" name="Freeform 98"/>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grpSp>
      <p:sp>
        <p:nvSpPr>
          <p:cNvPr id="8" name="Title 7">
            <a:extLst>
              <a:ext uri="{FF2B5EF4-FFF2-40B4-BE49-F238E27FC236}">
                <a16:creationId xmlns:a16="http://schemas.microsoft.com/office/drawing/2014/main" id="{5E52FFCE-7EEB-478F-AF1E-852C5C657B84}"/>
              </a:ext>
            </a:extLst>
          </p:cNvPr>
          <p:cNvSpPr>
            <a:spLocks noGrp="1"/>
          </p:cNvSpPr>
          <p:nvPr>
            <p:ph type="title"/>
          </p:nvPr>
        </p:nvSpPr>
        <p:spPr/>
        <p:txBody>
          <a:bodyPr>
            <a:noAutofit/>
          </a:bodyPr>
          <a:lstStyle/>
          <a:p>
            <a:r>
              <a:rPr lang="en-US" sz="2800" dirty="0">
                <a:solidFill>
                  <a:srgbClr val="0086EA"/>
                </a:solidFill>
              </a:rPr>
              <a:t>ITRF2020</a:t>
            </a:r>
            <a:r>
              <a:rPr lang="en-US" sz="2800" dirty="0">
                <a:solidFill>
                  <a:sysClr val="windowText" lastClr="000000"/>
                </a:solidFill>
              </a:rPr>
              <a:t>: Constant Frame, Rotating Plate</a:t>
            </a:r>
            <a:endParaRPr lang="en-US" sz="2800" dirty="0"/>
          </a:p>
        </p:txBody>
      </p:sp>
      <p:sp>
        <p:nvSpPr>
          <p:cNvPr id="9" name="Date Placeholder 8">
            <a:extLst>
              <a:ext uri="{FF2B5EF4-FFF2-40B4-BE49-F238E27FC236}">
                <a16:creationId xmlns:a16="http://schemas.microsoft.com/office/drawing/2014/main" id="{E7786AC5-7887-43CE-A7C1-0BAE07158590}"/>
              </a:ext>
            </a:extLst>
          </p:cNvPr>
          <p:cNvSpPr>
            <a:spLocks noGrp="1"/>
          </p:cNvSpPr>
          <p:nvPr>
            <p:ph type="dt" sz="half" idx="10"/>
          </p:nvPr>
        </p:nvSpPr>
        <p:spPr/>
        <p:txBody>
          <a:bodyPr/>
          <a:lstStyle/>
          <a:p>
            <a:r>
              <a:rPr lang="en-US"/>
              <a:t>01/26/2023</a:t>
            </a:r>
          </a:p>
        </p:txBody>
      </p:sp>
      <p:sp>
        <p:nvSpPr>
          <p:cNvPr id="10" name="Footer Placeholder 9">
            <a:extLst>
              <a:ext uri="{FF2B5EF4-FFF2-40B4-BE49-F238E27FC236}">
                <a16:creationId xmlns:a16="http://schemas.microsoft.com/office/drawing/2014/main" id="{A0E58D04-771A-4872-A22C-4B21B83D600F}"/>
              </a:ext>
            </a:extLst>
          </p:cNvPr>
          <p:cNvSpPr>
            <a:spLocks noGrp="1"/>
          </p:cNvSpPr>
          <p:nvPr>
            <p:ph type="ftr" sz="quarter" idx="11"/>
          </p:nvPr>
        </p:nvSpPr>
        <p:spPr/>
        <p:txBody>
          <a:bodyPr/>
          <a:lstStyle/>
          <a:p>
            <a:r>
              <a:rPr lang="fr-FR"/>
              <a:t>2023 WSLS Institute</a:t>
            </a:r>
            <a:endParaRPr lang="en-US"/>
          </a:p>
        </p:txBody>
      </p:sp>
      <p:sp>
        <p:nvSpPr>
          <p:cNvPr id="11" name="Slide Number Placeholder 10">
            <a:extLst>
              <a:ext uri="{FF2B5EF4-FFF2-40B4-BE49-F238E27FC236}">
                <a16:creationId xmlns:a16="http://schemas.microsoft.com/office/drawing/2014/main" id="{9CF3242A-C535-4598-9F33-BA9E7CAFDD5D}"/>
              </a:ext>
            </a:extLst>
          </p:cNvPr>
          <p:cNvSpPr>
            <a:spLocks noGrp="1"/>
          </p:cNvSpPr>
          <p:nvPr>
            <p:ph type="sldNum" sz="quarter" idx="12"/>
          </p:nvPr>
        </p:nvSpPr>
        <p:spPr/>
        <p:txBody>
          <a:bodyPr/>
          <a:lstStyle/>
          <a:p>
            <a:fld id="{D3D538F9-49A3-B84F-B36B-A7030CDE5D5B}" type="slidenum">
              <a:rPr lang="en-US" smtClean="0"/>
              <a:t>71</a:t>
            </a:fld>
            <a:endParaRPr lang="en-US"/>
          </a:p>
        </p:txBody>
      </p:sp>
    </p:spTree>
    <p:extLst>
      <p:ext uri="{BB962C8B-B14F-4D97-AF65-F5344CB8AC3E}">
        <p14:creationId xmlns:p14="http://schemas.microsoft.com/office/powerpoint/2010/main" val="3918715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600000">
                                      <p:cBhvr>
                                        <p:cTn id="6" dur="5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Map of CONUS with red grid lines on top."/>
          <p:cNvGrpSpPr/>
          <p:nvPr/>
        </p:nvGrpSpPr>
        <p:grpSpPr>
          <a:xfrm>
            <a:off x="635000" y="1066800"/>
            <a:ext cx="7900247" cy="16829870"/>
            <a:chOff x="-849368" y="602007"/>
            <a:chExt cx="10785848" cy="23092412"/>
          </a:xfrm>
        </p:grpSpPr>
        <p:grpSp>
          <p:nvGrpSpPr>
            <p:cNvPr id="4" name="Group 3"/>
            <p:cNvGrpSpPr/>
            <p:nvPr/>
          </p:nvGrpSpPr>
          <p:grpSpPr>
            <a:xfrm>
              <a:off x="-415691" y="868852"/>
              <a:ext cx="10058400" cy="22825567"/>
              <a:chOff x="-415691" y="868852"/>
              <a:chExt cx="10058400" cy="22825567"/>
            </a:xfrm>
          </p:grpSpPr>
          <p:pic>
            <p:nvPicPr>
              <p:cNvPr id="7" name="Picture 6" descr="Grid lines"/>
              <p:cNvPicPr>
                <a:picLocks noChangeAspect="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30856" y="868852"/>
                <a:ext cx="9424555" cy="5247966"/>
              </a:xfrm>
              <a:prstGeom prst="rect">
                <a:avLst/>
              </a:prstGeom>
            </p:spPr>
          </p:pic>
          <p:pic>
            <p:nvPicPr>
              <p:cNvPr id="25" name="Picture 24" descr="Grid lines"/>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0800000">
                <a:off x="-415691" y="18093503"/>
                <a:ext cx="10058400" cy="5600916"/>
              </a:xfrm>
              <a:prstGeom prst="rect">
                <a:avLst/>
              </a:prstGeom>
            </p:spPr>
          </p:pic>
        </p:grpSp>
        <p:cxnSp>
          <p:nvCxnSpPr>
            <p:cNvPr id="12" name="Straight Connector 11"/>
            <p:cNvCxnSpPr/>
            <p:nvPr/>
          </p:nvCxnSpPr>
          <p:spPr>
            <a:xfrm flipH="1">
              <a:off x="79920" y="759213"/>
              <a:ext cx="1515511" cy="58835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034643" y="786335"/>
              <a:ext cx="1245139" cy="6046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021967" y="789613"/>
              <a:ext cx="893534"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983161" y="789613"/>
              <a:ext cx="579195"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908904" y="789613"/>
              <a:ext cx="292060" cy="6325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834484" y="759213"/>
              <a:ext cx="78035" cy="63392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481224" y="759213"/>
              <a:ext cx="372456" cy="61510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119947" y="789613"/>
              <a:ext cx="717439"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748858" y="759213"/>
              <a:ext cx="1099742" cy="62960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446546" y="789613"/>
              <a:ext cx="1389378"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8124369" y="786335"/>
              <a:ext cx="1735839" cy="62385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808720" y="790575"/>
              <a:ext cx="1051488" cy="31439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849368" y="789613"/>
              <a:ext cx="1760447" cy="54016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9" name="Freeform 88"/>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5" name="Freeform 94"/>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6" name="Freeform 95"/>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7" name="Freeform 96"/>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8" name="Freeform 97"/>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9" name="Freeform 98"/>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grpSp>
      <p:sp>
        <p:nvSpPr>
          <p:cNvPr id="8" name="Title 7">
            <a:extLst>
              <a:ext uri="{FF2B5EF4-FFF2-40B4-BE49-F238E27FC236}">
                <a16:creationId xmlns:a16="http://schemas.microsoft.com/office/drawing/2014/main" id="{63C9CDE3-3B6E-40D9-B148-484BAAC55B18}"/>
              </a:ext>
            </a:extLst>
          </p:cNvPr>
          <p:cNvSpPr>
            <a:spLocks noGrp="1"/>
          </p:cNvSpPr>
          <p:nvPr>
            <p:ph type="title"/>
          </p:nvPr>
        </p:nvSpPr>
        <p:spPr>
          <a:xfrm>
            <a:off x="457200" y="633462"/>
            <a:ext cx="8229600" cy="857250"/>
          </a:xfrm>
        </p:spPr>
        <p:txBody>
          <a:bodyPr>
            <a:normAutofit fontScale="90000"/>
          </a:bodyPr>
          <a:lstStyle/>
          <a:p>
            <a:r>
              <a:rPr lang="en-US" sz="3100" dirty="0">
                <a:solidFill>
                  <a:srgbClr val="C00000"/>
                </a:solidFill>
              </a:rPr>
              <a:t>NATRF2022</a:t>
            </a:r>
            <a:r>
              <a:rPr lang="en-US" sz="3100" dirty="0">
                <a:solidFill>
                  <a:sysClr val="windowText" lastClr="000000"/>
                </a:solidFill>
              </a:rPr>
              <a:t>: Constant Frame, Rotating Plate </a:t>
            </a:r>
            <a:r>
              <a:rPr lang="en-US" sz="3100" spc="-10" dirty="0"/>
              <a:t>“Plate-Fixed”</a:t>
            </a:r>
            <a:br>
              <a:rPr lang="en-US" dirty="0">
                <a:solidFill>
                  <a:sysClr val="windowText" lastClr="000000"/>
                </a:solidFill>
              </a:rPr>
            </a:br>
            <a:endParaRPr lang="en-US" dirty="0"/>
          </a:p>
        </p:txBody>
      </p:sp>
      <p:sp>
        <p:nvSpPr>
          <p:cNvPr id="9" name="Date Placeholder 8">
            <a:extLst>
              <a:ext uri="{FF2B5EF4-FFF2-40B4-BE49-F238E27FC236}">
                <a16:creationId xmlns:a16="http://schemas.microsoft.com/office/drawing/2014/main" id="{7F21DDF1-DB80-4C32-9E98-5AE3F0F89084}"/>
              </a:ext>
            </a:extLst>
          </p:cNvPr>
          <p:cNvSpPr>
            <a:spLocks noGrp="1"/>
          </p:cNvSpPr>
          <p:nvPr>
            <p:ph type="dt" sz="half" idx="10"/>
          </p:nvPr>
        </p:nvSpPr>
        <p:spPr/>
        <p:txBody>
          <a:bodyPr/>
          <a:lstStyle/>
          <a:p>
            <a:r>
              <a:rPr lang="en-US"/>
              <a:t>01/26/2023</a:t>
            </a:r>
          </a:p>
        </p:txBody>
      </p:sp>
      <p:sp>
        <p:nvSpPr>
          <p:cNvPr id="10" name="Footer Placeholder 9">
            <a:extLst>
              <a:ext uri="{FF2B5EF4-FFF2-40B4-BE49-F238E27FC236}">
                <a16:creationId xmlns:a16="http://schemas.microsoft.com/office/drawing/2014/main" id="{92D195F6-3BF1-463F-8BCD-94300EFBAA5B}"/>
              </a:ext>
            </a:extLst>
          </p:cNvPr>
          <p:cNvSpPr>
            <a:spLocks noGrp="1"/>
          </p:cNvSpPr>
          <p:nvPr>
            <p:ph type="ftr" sz="quarter" idx="11"/>
          </p:nvPr>
        </p:nvSpPr>
        <p:spPr/>
        <p:txBody>
          <a:bodyPr/>
          <a:lstStyle/>
          <a:p>
            <a:r>
              <a:rPr lang="fr-FR"/>
              <a:t>2023 WSLS Institute</a:t>
            </a:r>
            <a:endParaRPr lang="en-US"/>
          </a:p>
        </p:txBody>
      </p:sp>
      <p:sp>
        <p:nvSpPr>
          <p:cNvPr id="11" name="Slide Number Placeholder 10">
            <a:extLst>
              <a:ext uri="{FF2B5EF4-FFF2-40B4-BE49-F238E27FC236}">
                <a16:creationId xmlns:a16="http://schemas.microsoft.com/office/drawing/2014/main" id="{733AACB9-6C09-449A-A51D-131A03A685C4}"/>
              </a:ext>
            </a:extLst>
          </p:cNvPr>
          <p:cNvSpPr>
            <a:spLocks noGrp="1"/>
          </p:cNvSpPr>
          <p:nvPr>
            <p:ph type="sldNum" sz="quarter" idx="12"/>
          </p:nvPr>
        </p:nvSpPr>
        <p:spPr/>
        <p:txBody>
          <a:bodyPr/>
          <a:lstStyle/>
          <a:p>
            <a:fld id="{D3D538F9-49A3-B84F-B36B-A7030CDE5D5B}" type="slidenum">
              <a:rPr lang="en-US" smtClean="0"/>
              <a:t>72</a:t>
            </a:fld>
            <a:endParaRPr lang="en-US"/>
          </a:p>
        </p:txBody>
      </p:sp>
    </p:spTree>
    <p:extLst>
      <p:ext uri="{BB962C8B-B14F-4D97-AF65-F5344CB8AC3E}">
        <p14:creationId xmlns:p14="http://schemas.microsoft.com/office/powerpoint/2010/main" val="386332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600000">
                                      <p:cBhvr>
                                        <p:cTn id="6" dur="5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descr="Map of CONUS with blue and red grid lines on top that rotate differently."/>
          <p:cNvGrpSpPr/>
          <p:nvPr/>
        </p:nvGrpSpPr>
        <p:grpSpPr>
          <a:xfrm>
            <a:off x="642173" y="842421"/>
            <a:ext cx="7843119" cy="15980124"/>
            <a:chOff x="-849368" y="602007"/>
            <a:chExt cx="10785848" cy="23092412"/>
          </a:xfrm>
        </p:grpSpPr>
        <p:grpSp>
          <p:nvGrpSpPr>
            <p:cNvPr id="4" name="Group 3">
              <a:extLst>
                <a:ext uri="{FF2B5EF4-FFF2-40B4-BE49-F238E27FC236}">
                  <a16:creationId xmlns:a16="http://schemas.microsoft.com/office/drawing/2014/main" id="{440FAA5C-B762-4CB0-9D29-8BEBDA835F9C}"/>
                </a:ext>
              </a:extLst>
            </p:cNvPr>
            <p:cNvGrpSpPr/>
            <p:nvPr/>
          </p:nvGrpSpPr>
          <p:grpSpPr>
            <a:xfrm>
              <a:off x="-849368" y="602007"/>
              <a:ext cx="10785848" cy="23092412"/>
              <a:chOff x="-849368" y="602007"/>
              <a:chExt cx="10785848" cy="23092412"/>
            </a:xfrm>
          </p:grpSpPr>
          <p:grpSp>
            <p:nvGrpSpPr>
              <p:cNvPr id="5" name="Group 4">
                <a:extLst>
                  <a:ext uri="{FF2B5EF4-FFF2-40B4-BE49-F238E27FC236}">
                    <a16:creationId xmlns:a16="http://schemas.microsoft.com/office/drawing/2014/main" id="{6EEC80D5-AED2-4F5E-A850-19C708E72E79}"/>
                  </a:ext>
                </a:extLst>
              </p:cNvPr>
              <p:cNvGrpSpPr/>
              <p:nvPr/>
            </p:nvGrpSpPr>
            <p:grpSpPr>
              <a:xfrm>
                <a:off x="-415691" y="1152105"/>
                <a:ext cx="10286766" cy="22542314"/>
                <a:chOff x="-415691" y="1152105"/>
                <a:chExt cx="10286766" cy="22542314"/>
              </a:xfrm>
            </p:grpSpPr>
            <p:pic>
              <p:nvPicPr>
                <p:cNvPr id="25" name="Picture 24" descr="Map of CONUS with blue and red grid lines on top that rotate differently.">
                  <a:extLst>
                    <a:ext uri="{FF2B5EF4-FFF2-40B4-BE49-F238E27FC236}">
                      <a16:creationId xmlns:a16="http://schemas.microsoft.com/office/drawing/2014/main" id="{99DB4685-4BE3-44B2-9A42-5E7B4C729B13}"/>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87325" y="1152105"/>
                  <a:ext cx="10058400" cy="5600916"/>
                </a:xfrm>
                <a:prstGeom prst="rect">
                  <a:avLst/>
                </a:prstGeom>
              </p:spPr>
            </p:pic>
            <p:pic>
              <p:nvPicPr>
                <p:cNvPr id="26" name="Picture 25">
                  <a:extLst>
                    <a:ext uri="{FF2B5EF4-FFF2-40B4-BE49-F238E27FC236}">
                      <a16:creationId xmlns:a16="http://schemas.microsoft.com/office/drawing/2014/main" id="{94AF1668-2116-47EE-B50C-4DB1D54AB3F9}"/>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0800000">
                  <a:off x="-415691" y="18093503"/>
                  <a:ext cx="10058400" cy="5600916"/>
                </a:xfrm>
                <a:prstGeom prst="rect">
                  <a:avLst/>
                </a:prstGeom>
              </p:spPr>
            </p:pic>
          </p:grpSp>
          <p:cxnSp>
            <p:nvCxnSpPr>
              <p:cNvPr id="6" name="Straight Connector 5">
                <a:extLst>
                  <a:ext uri="{FF2B5EF4-FFF2-40B4-BE49-F238E27FC236}">
                    <a16:creationId xmlns:a16="http://schemas.microsoft.com/office/drawing/2014/main" id="{C127AD56-817E-42B6-9482-FDA647469FF8}"/>
                  </a:ext>
                </a:extLst>
              </p:cNvPr>
              <p:cNvCxnSpPr/>
              <p:nvPr/>
            </p:nvCxnSpPr>
            <p:spPr>
              <a:xfrm flipH="1">
                <a:off x="79920" y="759213"/>
                <a:ext cx="1515511" cy="58835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1218598-0C98-46AB-8882-51E4FE3626FB}"/>
                  </a:ext>
                </a:extLst>
              </p:cNvPr>
              <p:cNvCxnSpPr/>
              <p:nvPr/>
            </p:nvCxnSpPr>
            <p:spPr>
              <a:xfrm flipH="1">
                <a:off x="1034643" y="786335"/>
                <a:ext cx="1245139" cy="6046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5203577-E8F2-4BB3-A72A-94F0E9705534}"/>
                  </a:ext>
                </a:extLst>
              </p:cNvPr>
              <p:cNvCxnSpPr/>
              <p:nvPr/>
            </p:nvCxnSpPr>
            <p:spPr>
              <a:xfrm flipH="1">
                <a:off x="2021967" y="789613"/>
                <a:ext cx="893534"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F1CC143-7244-4543-9187-388F40FCE4BE}"/>
                  </a:ext>
                </a:extLst>
              </p:cNvPr>
              <p:cNvCxnSpPr/>
              <p:nvPr/>
            </p:nvCxnSpPr>
            <p:spPr>
              <a:xfrm flipH="1">
                <a:off x="2983161" y="789613"/>
                <a:ext cx="579195"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4833F8C-1225-4F46-9EE9-377CB43F119F}"/>
                  </a:ext>
                </a:extLst>
              </p:cNvPr>
              <p:cNvCxnSpPr/>
              <p:nvPr/>
            </p:nvCxnSpPr>
            <p:spPr>
              <a:xfrm flipH="1">
                <a:off x="3908904" y="789613"/>
                <a:ext cx="292060" cy="6325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F4A4F93-1BC4-45E2-8A95-6F1F27132F1E}"/>
                  </a:ext>
                </a:extLst>
              </p:cNvPr>
              <p:cNvCxnSpPr/>
              <p:nvPr/>
            </p:nvCxnSpPr>
            <p:spPr>
              <a:xfrm>
                <a:off x="4834484" y="759213"/>
                <a:ext cx="78035" cy="63392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DD9C65C-7276-4178-8E95-5A3F0ADD86A7}"/>
                  </a:ext>
                </a:extLst>
              </p:cNvPr>
              <p:cNvCxnSpPr/>
              <p:nvPr/>
            </p:nvCxnSpPr>
            <p:spPr>
              <a:xfrm>
                <a:off x="5481224" y="759213"/>
                <a:ext cx="372456" cy="61510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955CC27-2B73-425D-908D-17314D49DB57}"/>
                  </a:ext>
                </a:extLst>
              </p:cNvPr>
              <p:cNvCxnSpPr/>
              <p:nvPr/>
            </p:nvCxnSpPr>
            <p:spPr>
              <a:xfrm>
                <a:off x="6119947" y="789613"/>
                <a:ext cx="717439"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19E9665-4FCA-419D-9B30-46FE080F27D6}"/>
                  </a:ext>
                </a:extLst>
              </p:cNvPr>
              <p:cNvCxnSpPr/>
              <p:nvPr/>
            </p:nvCxnSpPr>
            <p:spPr>
              <a:xfrm>
                <a:off x="6748858" y="759213"/>
                <a:ext cx="1099742" cy="62960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5DCBA5C-A91E-410E-B9CB-2E13E385AC8F}"/>
                  </a:ext>
                </a:extLst>
              </p:cNvPr>
              <p:cNvCxnSpPr/>
              <p:nvPr/>
            </p:nvCxnSpPr>
            <p:spPr>
              <a:xfrm>
                <a:off x="7446546" y="789613"/>
                <a:ext cx="1389378"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27E39F5-DAF7-426E-888B-FA53CF39F079}"/>
                  </a:ext>
                </a:extLst>
              </p:cNvPr>
              <p:cNvCxnSpPr/>
              <p:nvPr/>
            </p:nvCxnSpPr>
            <p:spPr>
              <a:xfrm>
                <a:off x="8124369" y="786335"/>
                <a:ext cx="1735839" cy="62385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A46F113-93A2-4BBD-A364-6C7D2515C3B6}"/>
                  </a:ext>
                </a:extLst>
              </p:cNvPr>
              <p:cNvCxnSpPr/>
              <p:nvPr/>
            </p:nvCxnSpPr>
            <p:spPr>
              <a:xfrm>
                <a:off x="8808720" y="790575"/>
                <a:ext cx="1051488" cy="31439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52DED6B-503F-457D-AE3D-FAFB415E565F}"/>
                  </a:ext>
                </a:extLst>
              </p:cNvPr>
              <p:cNvCxnSpPr/>
              <p:nvPr/>
            </p:nvCxnSpPr>
            <p:spPr>
              <a:xfrm flipH="1">
                <a:off x="-849368" y="789613"/>
                <a:ext cx="1760447" cy="54016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Freeform 88">
                <a:extLst>
                  <a:ext uri="{FF2B5EF4-FFF2-40B4-BE49-F238E27FC236}">
                    <a16:creationId xmlns:a16="http://schemas.microsoft.com/office/drawing/2014/main" id="{DCDFFED4-2671-4AEB-809E-D4908FF23AB7}"/>
                  </a:ext>
                </a:extLst>
              </p:cNvPr>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20" name="Freeform 94">
                <a:extLst>
                  <a:ext uri="{FF2B5EF4-FFF2-40B4-BE49-F238E27FC236}">
                    <a16:creationId xmlns:a16="http://schemas.microsoft.com/office/drawing/2014/main" id="{DCC407A2-287E-4875-90D4-1F066B5D89BA}"/>
                  </a:ext>
                </a:extLst>
              </p:cNvPr>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21" name="Freeform 95">
                <a:extLst>
                  <a:ext uri="{FF2B5EF4-FFF2-40B4-BE49-F238E27FC236}">
                    <a16:creationId xmlns:a16="http://schemas.microsoft.com/office/drawing/2014/main" id="{6E66ADA6-5BED-4B34-A047-01E0A35B1646}"/>
                  </a:ext>
                </a:extLst>
              </p:cNvPr>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22" name="Freeform 96">
                <a:extLst>
                  <a:ext uri="{FF2B5EF4-FFF2-40B4-BE49-F238E27FC236}">
                    <a16:creationId xmlns:a16="http://schemas.microsoft.com/office/drawing/2014/main" id="{3826B369-3382-4C9B-8FE9-AD8CCC9AE3FA}"/>
                  </a:ext>
                </a:extLst>
              </p:cNvPr>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23" name="Freeform 97">
                <a:extLst>
                  <a:ext uri="{FF2B5EF4-FFF2-40B4-BE49-F238E27FC236}">
                    <a16:creationId xmlns:a16="http://schemas.microsoft.com/office/drawing/2014/main" id="{5A04930E-04B7-41F3-8A00-E304EF5BFE62}"/>
                  </a:ext>
                </a:extLst>
              </p:cNvPr>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24" name="Freeform 98">
                <a:extLst>
                  <a:ext uri="{FF2B5EF4-FFF2-40B4-BE49-F238E27FC236}">
                    <a16:creationId xmlns:a16="http://schemas.microsoft.com/office/drawing/2014/main" id="{83D2D810-A5FE-49D3-B810-69B5C729C4D0}"/>
                  </a:ext>
                </a:extLst>
              </p:cNvPr>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grpSp>
        <p:sp>
          <p:nvSpPr>
            <p:cNvPr id="54" name="Oval 53">
              <a:extLst>
                <a:ext uri="{FF2B5EF4-FFF2-40B4-BE49-F238E27FC236}">
                  <a16:creationId xmlns:a16="http://schemas.microsoft.com/office/drawing/2014/main" id="{1118A28D-4E5E-464D-9907-E32EB25F6ACD}"/>
                </a:ext>
              </a:extLst>
            </p:cNvPr>
            <p:cNvSpPr/>
            <p:nvPr/>
          </p:nvSpPr>
          <p:spPr>
            <a:xfrm>
              <a:off x="6358007" y="3419754"/>
              <a:ext cx="141064" cy="162943"/>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grpSp>
      <p:sp>
        <p:nvSpPr>
          <p:cNvPr id="2" name="Arc 1">
            <a:extLst>
              <a:ext uri="{FF2B5EF4-FFF2-40B4-BE49-F238E27FC236}">
                <a16:creationId xmlns:a16="http://schemas.microsoft.com/office/drawing/2014/main" id="{A1389F58-F6F7-4C6F-AC48-93F986056D1E}"/>
              </a:ext>
            </a:extLst>
          </p:cNvPr>
          <p:cNvSpPr/>
          <p:nvPr/>
        </p:nvSpPr>
        <p:spPr>
          <a:xfrm rot="923700" flipH="1">
            <a:off x="1719440" y="2757930"/>
            <a:ext cx="6737418" cy="6408584"/>
          </a:xfrm>
          <a:prstGeom prst="arc">
            <a:avLst>
              <a:gd name="adj1" fmla="val 16200000"/>
              <a:gd name="adj2" fmla="val 17374577"/>
            </a:avLst>
          </a:prstGeom>
          <a:ln w="28575">
            <a:solidFill>
              <a:srgbClr val="00B05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defTabSz="342900" fontAlgn="base">
              <a:spcBef>
                <a:spcPct val="0"/>
              </a:spcBef>
              <a:spcAft>
                <a:spcPct val="0"/>
              </a:spcAft>
              <a:defRPr/>
            </a:pPr>
            <a:endParaRPr lang="en-US" sz="1350" u="sng">
              <a:solidFill>
                <a:prstClr val="black"/>
              </a:solidFill>
              <a:latin typeface="Calibri"/>
            </a:endParaRPr>
          </a:p>
        </p:txBody>
      </p:sp>
      <p:grpSp>
        <p:nvGrpSpPr>
          <p:cNvPr id="52" name="Group 51" descr="Map of CONUS with blue and red grid lines on top that rotate differently."/>
          <p:cNvGrpSpPr/>
          <p:nvPr/>
        </p:nvGrpSpPr>
        <p:grpSpPr>
          <a:xfrm>
            <a:off x="643467" y="846668"/>
            <a:ext cx="7843119" cy="4507395"/>
            <a:chOff x="-849368" y="602007"/>
            <a:chExt cx="10785848" cy="6513506"/>
          </a:xfrm>
        </p:grpSpPr>
        <p:cxnSp>
          <p:nvCxnSpPr>
            <p:cNvPr id="28" name="Straight Connector 27">
              <a:extLst>
                <a:ext uri="{FF2B5EF4-FFF2-40B4-BE49-F238E27FC236}">
                  <a16:creationId xmlns:a16="http://schemas.microsoft.com/office/drawing/2014/main" id="{FE809394-EFF8-45B1-8F24-9F5513A67B44}"/>
                </a:ext>
              </a:extLst>
            </p:cNvPr>
            <p:cNvCxnSpPr/>
            <p:nvPr/>
          </p:nvCxnSpPr>
          <p:spPr>
            <a:xfrm flipH="1">
              <a:off x="79920" y="759213"/>
              <a:ext cx="1515511" cy="5883522"/>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123872A-A23C-4687-9B23-2621B7E0826F}"/>
                </a:ext>
              </a:extLst>
            </p:cNvPr>
            <p:cNvCxnSpPr/>
            <p:nvPr/>
          </p:nvCxnSpPr>
          <p:spPr>
            <a:xfrm flipH="1">
              <a:off x="1034643" y="786335"/>
              <a:ext cx="1245139" cy="6046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1338E07-8D2E-41EF-8053-D2D6170D3642}"/>
                </a:ext>
              </a:extLst>
            </p:cNvPr>
            <p:cNvCxnSpPr/>
            <p:nvPr/>
          </p:nvCxnSpPr>
          <p:spPr>
            <a:xfrm flipH="1">
              <a:off x="2021967" y="789613"/>
              <a:ext cx="893534"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67A6CFE-5860-459A-BE18-30BF3F312E1B}"/>
                </a:ext>
              </a:extLst>
            </p:cNvPr>
            <p:cNvCxnSpPr/>
            <p:nvPr/>
          </p:nvCxnSpPr>
          <p:spPr>
            <a:xfrm flipH="1">
              <a:off x="2983161" y="789613"/>
              <a:ext cx="579195"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992CE49-919B-437F-BD7C-848B848D3408}"/>
                </a:ext>
              </a:extLst>
            </p:cNvPr>
            <p:cNvCxnSpPr/>
            <p:nvPr/>
          </p:nvCxnSpPr>
          <p:spPr>
            <a:xfrm flipH="1">
              <a:off x="3908904" y="789613"/>
              <a:ext cx="292060" cy="6325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5D06F02-78AD-4B6C-A4C7-F2CF3D5F72E0}"/>
                </a:ext>
              </a:extLst>
            </p:cNvPr>
            <p:cNvCxnSpPr/>
            <p:nvPr/>
          </p:nvCxnSpPr>
          <p:spPr>
            <a:xfrm>
              <a:off x="4834484" y="759213"/>
              <a:ext cx="78035" cy="633929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EAFB512-50E1-4330-874A-FC138DD49537}"/>
                </a:ext>
              </a:extLst>
            </p:cNvPr>
            <p:cNvCxnSpPr/>
            <p:nvPr/>
          </p:nvCxnSpPr>
          <p:spPr>
            <a:xfrm>
              <a:off x="5481224" y="759213"/>
              <a:ext cx="372456" cy="61510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F94D2E9-EC32-4B18-A305-6B48EDB50DFD}"/>
                </a:ext>
              </a:extLst>
            </p:cNvPr>
            <p:cNvCxnSpPr/>
            <p:nvPr/>
          </p:nvCxnSpPr>
          <p:spPr>
            <a:xfrm>
              <a:off x="6119947" y="789613"/>
              <a:ext cx="717439"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65342C3-F414-46AF-BC19-B859A3036ECA}"/>
                </a:ext>
              </a:extLst>
            </p:cNvPr>
            <p:cNvCxnSpPr/>
            <p:nvPr/>
          </p:nvCxnSpPr>
          <p:spPr>
            <a:xfrm>
              <a:off x="6748858" y="759213"/>
              <a:ext cx="1099742" cy="62960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D448838-0A0F-47D6-BC2E-CF342F9EE763}"/>
                </a:ext>
              </a:extLst>
            </p:cNvPr>
            <p:cNvCxnSpPr/>
            <p:nvPr/>
          </p:nvCxnSpPr>
          <p:spPr>
            <a:xfrm>
              <a:off x="7446546" y="789613"/>
              <a:ext cx="1389378"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11BDA3A-BD0C-48CB-A09D-680656A7505E}"/>
                </a:ext>
              </a:extLst>
            </p:cNvPr>
            <p:cNvCxnSpPr/>
            <p:nvPr/>
          </p:nvCxnSpPr>
          <p:spPr>
            <a:xfrm>
              <a:off x="8124369" y="786335"/>
              <a:ext cx="1735839" cy="623850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B84897B-5BE5-49D9-BF5C-C1353170B68C}"/>
                </a:ext>
              </a:extLst>
            </p:cNvPr>
            <p:cNvCxnSpPr/>
            <p:nvPr/>
          </p:nvCxnSpPr>
          <p:spPr>
            <a:xfrm>
              <a:off x="8808720" y="790575"/>
              <a:ext cx="1051488" cy="314397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1533E05-5D04-4E48-948F-D6C665A56917}"/>
                </a:ext>
              </a:extLst>
            </p:cNvPr>
            <p:cNvCxnSpPr/>
            <p:nvPr/>
          </p:nvCxnSpPr>
          <p:spPr>
            <a:xfrm flipH="1">
              <a:off x="-849368" y="789613"/>
              <a:ext cx="1760447" cy="540163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41" name="Freeform 88">
              <a:extLst>
                <a:ext uri="{FF2B5EF4-FFF2-40B4-BE49-F238E27FC236}">
                  <a16:creationId xmlns:a16="http://schemas.microsoft.com/office/drawing/2014/main" id="{A1D3FBBA-354D-4EDC-800F-D8BEF167BF40}"/>
                </a:ext>
              </a:extLst>
            </p:cNvPr>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42" name="Freeform 94">
              <a:extLst>
                <a:ext uri="{FF2B5EF4-FFF2-40B4-BE49-F238E27FC236}">
                  <a16:creationId xmlns:a16="http://schemas.microsoft.com/office/drawing/2014/main" id="{01A2CFFB-EB28-45CE-8CB0-1672826CC319}"/>
                </a:ext>
              </a:extLst>
            </p:cNvPr>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43" name="Freeform 95">
              <a:extLst>
                <a:ext uri="{FF2B5EF4-FFF2-40B4-BE49-F238E27FC236}">
                  <a16:creationId xmlns:a16="http://schemas.microsoft.com/office/drawing/2014/main" id="{2CFA0F56-6738-4824-AE63-84DCF421C71F}"/>
                </a:ext>
              </a:extLst>
            </p:cNvPr>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44" name="Freeform 96">
              <a:extLst>
                <a:ext uri="{FF2B5EF4-FFF2-40B4-BE49-F238E27FC236}">
                  <a16:creationId xmlns:a16="http://schemas.microsoft.com/office/drawing/2014/main" id="{1D0D456E-72BD-48B1-B9AF-C56112B892D3}"/>
                </a:ext>
              </a:extLst>
            </p:cNvPr>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45" name="Freeform 97">
              <a:extLst>
                <a:ext uri="{FF2B5EF4-FFF2-40B4-BE49-F238E27FC236}">
                  <a16:creationId xmlns:a16="http://schemas.microsoft.com/office/drawing/2014/main" id="{5D727E83-65EA-44F1-9CE0-F084D6ECEF50}"/>
                </a:ext>
              </a:extLst>
            </p:cNvPr>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46" name="Freeform 98">
              <a:extLst>
                <a:ext uri="{FF2B5EF4-FFF2-40B4-BE49-F238E27FC236}">
                  <a16:creationId xmlns:a16="http://schemas.microsoft.com/office/drawing/2014/main" id="{64179DF1-715E-40EA-90A4-FB20325E104F}"/>
                </a:ext>
              </a:extLst>
            </p:cNvPr>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grpSp>
      <p:sp>
        <p:nvSpPr>
          <p:cNvPr id="3" name="Title 2">
            <a:extLst>
              <a:ext uri="{FF2B5EF4-FFF2-40B4-BE49-F238E27FC236}">
                <a16:creationId xmlns:a16="http://schemas.microsoft.com/office/drawing/2014/main" id="{E71ACBC2-036B-4E07-B6DC-27A884DE5FDD}"/>
              </a:ext>
            </a:extLst>
          </p:cNvPr>
          <p:cNvSpPr>
            <a:spLocks noGrp="1"/>
          </p:cNvSpPr>
          <p:nvPr>
            <p:ph type="title"/>
          </p:nvPr>
        </p:nvSpPr>
        <p:spPr/>
        <p:txBody>
          <a:bodyPr>
            <a:normAutofit/>
          </a:bodyPr>
          <a:lstStyle/>
          <a:p>
            <a:r>
              <a:rPr lang="en-US" sz="3200" dirty="0">
                <a:solidFill>
                  <a:srgbClr val="0086EA"/>
                </a:solidFill>
              </a:rPr>
              <a:t>ITRF2020</a:t>
            </a:r>
            <a:r>
              <a:rPr lang="en-US" sz="3200" dirty="0">
                <a:solidFill>
                  <a:sysClr val="windowText" lastClr="000000"/>
                </a:solidFill>
              </a:rPr>
              <a:t> or </a:t>
            </a:r>
            <a:r>
              <a:rPr lang="en-US" sz="3200" dirty="0">
                <a:solidFill>
                  <a:srgbClr val="C00000"/>
                </a:solidFill>
              </a:rPr>
              <a:t>NATRF2022</a:t>
            </a:r>
            <a:endParaRPr lang="en-US" sz="3200" dirty="0"/>
          </a:p>
        </p:txBody>
      </p:sp>
      <p:sp>
        <p:nvSpPr>
          <p:cNvPr id="27" name="Date Placeholder 26">
            <a:extLst>
              <a:ext uri="{FF2B5EF4-FFF2-40B4-BE49-F238E27FC236}">
                <a16:creationId xmlns:a16="http://schemas.microsoft.com/office/drawing/2014/main" id="{84A3F690-972F-435C-A731-CFC1685E16C2}"/>
              </a:ext>
            </a:extLst>
          </p:cNvPr>
          <p:cNvSpPr>
            <a:spLocks noGrp="1"/>
          </p:cNvSpPr>
          <p:nvPr>
            <p:ph type="dt" sz="half" idx="10"/>
          </p:nvPr>
        </p:nvSpPr>
        <p:spPr/>
        <p:txBody>
          <a:bodyPr/>
          <a:lstStyle/>
          <a:p>
            <a:r>
              <a:rPr lang="en-US"/>
              <a:t>01/26/2023</a:t>
            </a:r>
          </a:p>
        </p:txBody>
      </p:sp>
      <p:sp>
        <p:nvSpPr>
          <p:cNvPr id="47" name="Footer Placeholder 46">
            <a:extLst>
              <a:ext uri="{FF2B5EF4-FFF2-40B4-BE49-F238E27FC236}">
                <a16:creationId xmlns:a16="http://schemas.microsoft.com/office/drawing/2014/main" id="{E478B8E3-DC0C-4AD9-9776-61134812133D}"/>
              </a:ext>
            </a:extLst>
          </p:cNvPr>
          <p:cNvSpPr>
            <a:spLocks noGrp="1"/>
          </p:cNvSpPr>
          <p:nvPr>
            <p:ph type="ftr" sz="quarter" idx="11"/>
          </p:nvPr>
        </p:nvSpPr>
        <p:spPr/>
        <p:txBody>
          <a:bodyPr/>
          <a:lstStyle/>
          <a:p>
            <a:r>
              <a:rPr lang="fr-FR"/>
              <a:t>2023 WSLS Institute</a:t>
            </a:r>
            <a:endParaRPr lang="en-US"/>
          </a:p>
        </p:txBody>
      </p:sp>
      <p:sp>
        <p:nvSpPr>
          <p:cNvPr id="48" name="Slide Number Placeholder 47">
            <a:extLst>
              <a:ext uri="{FF2B5EF4-FFF2-40B4-BE49-F238E27FC236}">
                <a16:creationId xmlns:a16="http://schemas.microsoft.com/office/drawing/2014/main" id="{D75D47AD-4465-42AC-A134-1A1622A5C150}"/>
              </a:ext>
            </a:extLst>
          </p:cNvPr>
          <p:cNvSpPr>
            <a:spLocks noGrp="1"/>
          </p:cNvSpPr>
          <p:nvPr>
            <p:ph type="sldNum" sz="quarter" idx="12"/>
          </p:nvPr>
        </p:nvSpPr>
        <p:spPr/>
        <p:txBody>
          <a:bodyPr/>
          <a:lstStyle/>
          <a:p>
            <a:fld id="{D3D538F9-49A3-B84F-B36B-A7030CDE5D5B}" type="slidenum">
              <a:rPr lang="en-US" smtClean="0"/>
              <a:t>73</a:t>
            </a:fld>
            <a:endParaRPr lang="en-US"/>
          </a:p>
        </p:txBody>
      </p:sp>
    </p:spTree>
    <p:extLst>
      <p:ext uri="{BB962C8B-B14F-4D97-AF65-F5344CB8AC3E}">
        <p14:creationId xmlns:p14="http://schemas.microsoft.com/office/powerpoint/2010/main" val="1362087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indefinite" accel="8000" decel="8000" autoRev="1" fill="hold" nodeType="clickEffect">
                                  <p:stCondLst>
                                    <p:cond delay="0"/>
                                  </p:stCondLst>
                                  <p:endCondLst>
                                    <p:cond evt="onNext" delay="0">
                                      <p:tgtEl>
                                        <p:sldTgt/>
                                      </p:tgtEl>
                                    </p:cond>
                                  </p:endCondLst>
                                  <p:childTnLst>
                                    <p:animRot by="-600000">
                                      <p:cBhvr>
                                        <p:cTn id="6" dur="5000" fill="hold"/>
                                        <p:tgtEl>
                                          <p:spTgt spid="5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 of CONUS with black arrows representing motion of CORSs in ITR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2900" y="1194435"/>
            <a:ext cx="5998201" cy="3572828"/>
          </a:xfrm>
          <a:prstGeom prst="rect">
            <a:avLst/>
          </a:prstGeom>
        </p:spPr>
      </p:pic>
      <p:sp>
        <p:nvSpPr>
          <p:cNvPr id="2" name="Title 1"/>
          <p:cNvSpPr>
            <a:spLocks noGrp="1"/>
          </p:cNvSpPr>
          <p:nvPr>
            <p:ph type="title"/>
          </p:nvPr>
        </p:nvSpPr>
        <p:spPr>
          <a:xfrm>
            <a:off x="1485900" y="242874"/>
            <a:ext cx="6172200" cy="857250"/>
          </a:xfrm>
        </p:spPr>
        <p:txBody>
          <a:bodyPr>
            <a:noAutofit/>
          </a:bodyPr>
          <a:lstStyle/>
          <a:p>
            <a:r>
              <a:rPr lang="en-US" sz="2800" b="1" dirty="0">
                <a:latin typeface="+mn-lt"/>
              </a:rPr>
              <a:t>Residual Velocities – ITRF2020/CONUS</a:t>
            </a:r>
          </a:p>
        </p:txBody>
      </p:sp>
      <p:sp>
        <p:nvSpPr>
          <p:cNvPr id="4" name="Rectangle 3"/>
          <p:cNvSpPr/>
          <p:nvPr/>
        </p:nvSpPr>
        <p:spPr>
          <a:xfrm>
            <a:off x="3294247" y="1194435"/>
            <a:ext cx="743552" cy="2349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Times New Roman" panose="02020603050405020304" pitchFamily="18" charset="0"/>
            </a:endParaRPr>
          </a:p>
        </p:txBody>
      </p:sp>
      <p:sp>
        <p:nvSpPr>
          <p:cNvPr id="8" name="Date Placeholder 7">
            <a:extLst>
              <a:ext uri="{FF2B5EF4-FFF2-40B4-BE49-F238E27FC236}">
                <a16:creationId xmlns:a16="http://schemas.microsoft.com/office/drawing/2014/main" id="{C6994663-E0EA-4610-8975-CEDAFBDD1E5E}"/>
              </a:ext>
            </a:extLst>
          </p:cNvPr>
          <p:cNvSpPr>
            <a:spLocks noGrp="1"/>
          </p:cNvSpPr>
          <p:nvPr>
            <p:ph type="dt" sz="half" idx="10"/>
          </p:nvPr>
        </p:nvSpPr>
        <p:spPr/>
        <p:txBody>
          <a:bodyPr/>
          <a:lstStyle/>
          <a:p>
            <a:r>
              <a:rPr lang="en-US"/>
              <a:t>01/26/2023</a:t>
            </a:r>
          </a:p>
        </p:txBody>
      </p:sp>
      <p:sp>
        <p:nvSpPr>
          <p:cNvPr id="9" name="Footer Placeholder 8">
            <a:extLst>
              <a:ext uri="{FF2B5EF4-FFF2-40B4-BE49-F238E27FC236}">
                <a16:creationId xmlns:a16="http://schemas.microsoft.com/office/drawing/2014/main" id="{0E2A3111-BFDB-47B4-8267-85C6C51612A7}"/>
              </a:ext>
            </a:extLst>
          </p:cNvPr>
          <p:cNvSpPr>
            <a:spLocks noGrp="1"/>
          </p:cNvSpPr>
          <p:nvPr>
            <p:ph type="ftr" sz="quarter" idx="11"/>
          </p:nvPr>
        </p:nvSpPr>
        <p:spPr/>
        <p:txBody>
          <a:bodyPr/>
          <a:lstStyle/>
          <a:p>
            <a:r>
              <a:rPr lang="fr-FR"/>
              <a:t>2023 WSLS Institute</a:t>
            </a:r>
            <a:endParaRPr lang="en-US"/>
          </a:p>
        </p:txBody>
      </p:sp>
      <p:sp>
        <p:nvSpPr>
          <p:cNvPr id="10" name="Slide Number Placeholder 9">
            <a:extLst>
              <a:ext uri="{FF2B5EF4-FFF2-40B4-BE49-F238E27FC236}">
                <a16:creationId xmlns:a16="http://schemas.microsoft.com/office/drawing/2014/main" id="{024892CD-5746-4AB2-8E13-39FB4CAE4BA1}"/>
              </a:ext>
            </a:extLst>
          </p:cNvPr>
          <p:cNvSpPr>
            <a:spLocks noGrp="1"/>
          </p:cNvSpPr>
          <p:nvPr>
            <p:ph type="sldNum" sz="quarter" idx="12"/>
          </p:nvPr>
        </p:nvSpPr>
        <p:spPr/>
        <p:txBody>
          <a:bodyPr/>
          <a:lstStyle/>
          <a:p>
            <a:fld id="{D3D538F9-49A3-B84F-B36B-A7030CDE5D5B}" type="slidenum">
              <a:rPr lang="en-US" smtClean="0"/>
              <a:t>74</a:t>
            </a:fld>
            <a:endParaRPr lang="en-US"/>
          </a:p>
        </p:txBody>
      </p:sp>
    </p:spTree>
    <p:extLst>
      <p:ext uri="{BB962C8B-B14F-4D97-AF65-F5344CB8AC3E}">
        <p14:creationId xmlns:p14="http://schemas.microsoft.com/office/powerpoint/2010/main" val="28616017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 of CONUS with small black arrows on top of i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2899" y="1200150"/>
            <a:ext cx="5998202" cy="3572829"/>
          </a:xfrm>
          <a:prstGeom prst="rect">
            <a:avLst/>
          </a:prstGeom>
        </p:spPr>
      </p:pic>
      <p:sp>
        <p:nvSpPr>
          <p:cNvPr id="6" name="Title 1"/>
          <p:cNvSpPr>
            <a:spLocks noGrp="1"/>
          </p:cNvSpPr>
          <p:nvPr>
            <p:ph type="title"/>
          </p:nvPr>
        </p:nvSpPr>
        <p:spPr>
          <a:xfrm>
            <a:off x="1485900" y="243659"/>
            <a:ext cx="6172200" cy="857250"/>
          </a:xfrm>
        </p:spPr>
        <p:txBody>
          <a:bodyPr>
            <a:noAutofit/>
          </a:bodyPr>
          <a:lstStyle/>
          <a:p>
            <a:r>
              <a:rPr lang="en-US" sz="2800" b="1" dirty="0">
                <a:latin typeface="+mn-lt"/>
              </a:rPr>
              <a:t>Residual Velocities – NATRF2022/CONUS</a:t>
            </a:r>
          </a:p>
        </p:txBody>
      </p:sp>
      <p:sp>
        <p:nvSpPr>
          <p:cNvPr id="7" name="Date Placeholder 6">
            <a:extLst>
              <a:ext uri="{FF2B5EF4-FFF2-40B4-BE49-F238E27FC236}">
                <a16:creationId xmlns:a16="http://schemas.microsoft.com/office/drawing/2014/main" id="{F1CE810D-C3EB-4371-B4B1-54612B231E30}"/>
              </a:ext>
            </a:extLst>
          </p:cNvPr>
          <p:cNvSpPr>
            <a:spLocks noGrp="1"/>
          </p:cNvSpPr>
          <p:nvPr>
            <p:ph type="dt" sz="half" idx="10"/>
          </p:nvPr>
        </p:nvSpPr>
        <p:spPr/>
        <p:txBody>
          <a:bodyPr/>
          <a:lstStyle/>
          <a:p>
            <a:r>
              <a:rPr lang="en-US"/>
              <a:t>01/26/2023</a:t>
            </a:r>
          </a:p>
        </p:txBody>
      </p:sp>
      <p:sp>
        <p:nvSpPr>
          <p:cNvPr id="8" name="Footer Placeholder 7">
            <a:extLst>
              <a:ext uri="{FF2B5EF4-FFF2-40B4-BE49-F238E27FC236}">
                <a16:creationId xmlns:a16="http://schemas.microsoft.com/office/drawing/2014/main" id="{4B449AAD-DB3C-4A84-9BBC-A08117A44077}"/>
              </a:ext>
            </a:extLst>
          </p:cNvPr>
          <p:cNvSpPr>
            <a:spLocks noGrp="1"/>
          </p:cNvSpPr>
          <p:nvPr>
            <p:ph type="ftr" sz="quarter" idx="11"/>
          </p:nvPr>
        </p:nvSpPr>
        <p:spPr/>
        <p:txBody>
          <a:bodyPr/>
          <a:lstStyle/>
          <a:p>
            <a:r>
              <a:rPr lang="fr-FR"/>
              <a:t>2023 WSLS Institute</a:t>
            </a:r>
            <a:endParaRPr lang="en-US"/>
          </a:p>
        </p:txBody>
      </p:sp>
      <p:sp>
        <p:nvSpPr>
          <p:cNvPr id="9" name="Slide Number Placeholder 8">
            <a:extLst>
              <a:ext uri="{FF2B5EF4-FFF2-40B4-BE49-F238E27FC236}">
                <a16:creationId xmlns:a16="http://schemas.microsoft.com/office/drawing/2014/main" id="{2675F232-1ABB-48EA-A1B0-7009B1986CD6}"/>
              </a:ext>
            </a:extLst>
          </p:cNvPr>
          <p:cNvSpPr>
            <a:spLocks noGrp="1"/>
          </p:cNvSpPr>
          <p:nvPr>
            <p:ph type="sldNum" sz="quarter" idx="12"/>
          </p:nvPr>
        </p:nvSpPr>
        <p:spPr/>
        <p:txBody>
          <a:bodyPr/>
          <a:lstStyle/>
          <a:p>
            <a:fld id="{D3D538F9-49A3-B84F-B36B-A7030CDE5D5B}" type="slidenum">
              <a:rPr lang="en-US" smtClean="0"/>
              <a:t>75</a:t>
            </a:fld>
            <a:endParaRPr lang="en-US"/>
          </a:p>
        </p:txBody>
      </p:sp>
    </p:spTree>
    <p:extLst>
      <p:ext uri="{BB962C8B-B14F-4D97-AF65-F5344CB8AC3E}">
        <p14:creationId xmlns:p14="http://schemas.microsoft.com/office/powerpoint/2010/main" val="7915235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p showing tectonic plat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4930" y="545503"/>
            <a:ext cx="5994139" cy="4495604"/>
          </a:xfrm>
          <a:prstGeom prst="rect">
            <a:avLst/>
          </a:prstGeom>
        </p:spPr>
      </p:pic>
      <p:sp>
        <p:nvSpPr>
          <p:cNvPr id="4" name="TextBox 3">
            <a:extLst>
              <a:ext uri="{FF2B5EF4-FFF2-40B4-BE49-F238E27FC236}">
                <a16:creationId xmlns:a16="http://schemas.microsoft.com/office/drawing/2014/main" id="{678AFE6C-22B5-41FA-AA39-1A81161FC379}"/>
              </a:ext>
            </a:extLst>
          </p:cNvPr>
          <p:cNvSpPr txBox="1"/>
          <p:nvPr/>
        </p:nvSpPr>
        <p:spPr>
          <a:xfrm>
            <a:off x="4700685" y="4413331"/>
            <a:ext cx="2345094" cy="369332"/>
          </a:xfrm>
          <a:prstGeom prst="rect">
            <a:avLst/>
          </a:prstGeom>
          <a:solidFill>
            <a:schemeClr val="bg1"/>
          </a:solidFill>
        </p:spPr>
        <p:txBody>
          <a:bodyPr wrap="square" rtlCol="0">
            <a:spAutoFit/>
          </a:bodyPr>
          <a:lstStyle/>
          <a:p>
            <a:r>
              <a:rPr lang="en-US" dirty="0">
                <a:latin typeface="Arial" panose="020B0604020202020204" pitchFamily="34" charset="0"/>
                <a:cs typeface="Arial" panose="020B0604020202020204" pitchFamily="34" charset="0"/>
              </a:rPr>
              <a:t>Four Tectonic Plates</a:t>
            </a:r>
          </a:p>
        </p:txBody>
      </p:sp>
      <p:sp>
        <p:nvSpPr>
          <p:cNvPr id="2" name="Date Placeholder 1">
            <a:extLst>
              <a:ext uri="{FF2B5EF4-FFF2-40B4-BE49-F238E27FC236}">
                <a16:creationId xmlns:a16="http://schemas.microsoft.com/office/drawing/2014/main" id="{73DEF9AD-A95D-4581-A4D9-0F87277FFF6D}"/>
              </a:ext>
            </a:extLst>
          </p:cNvPr>
          <p:cNvSpPr>
            <a:spLocks noGrp="1"/>
          </p:cNvSpPr>
          <p:nvPr>
            <p:ph type="dt" sz="half" idx="10"/>
          </p:nvPr>
        </p:nvSpPr>
        <p:spPr/>
        <p:txBody>
          <a:bodyPr/>
          <a:lstStyle/>
          <a:p>
            <a:r>
              <a:rPr lang="en-US"/>
              <a:t>01/26/2023</a:t>
            </a:r>
          </a:p>
        </p:txBody>
      </p:sp>
      <p:sp>
        <p:nvSpPr>
          <p:cNvPr id="3" name="Footer Placeholder 2">
            <a:extLst>
              <a:ext uri="{FF2B5EF4-FFF2-40B4-BE49-F238E27FC236}">
                <a16:creationId xmlns:a16="http://schemas.microsoft.com/office/drawing/2014/main" id="{9F01C8CE-63A2-410A-BE69-8AEBBAF321BA}"/>
              </a:ext>
            </a:extLst>
          </p:cNvPr>
          <p:cNvSpPr>
            <a:spLocks noGrp="1"/>
          </p:cNvSpPr>
          <p:nvPr>
            <p:ph type="ftr" sz="quarter" idx="11"/>
          </p:nvPr>
        </p:nvSpPr>
        <p:spPr/>
        <p:txBody>
          <a:bodyPr/>
          <a:lstStyle/>
          <a:p>
            <a:r>
              <a:rPr lang="fr-FR"/>
              <a:t>2023 WSLS Institute</a:t>
            </a:r>
            <a:endParaRPr lang="en-US"/>
          </a:p>
        </p:txBody>
      </p:sp>
      <p:sp>
        <p:nvSpPr>
          <p:cNvPr id="5" name="Slide Number Placeholder 4">
            <a:extLst>
              <a:ext uri="{FF2B5EF4-FFF2-40B4-BE49-F238E27FC236}">
                <a16:creationId xmlns:a16="http://schemas.microsoft.com/office/drawing/2014/main" id="{983C3A24-A5D9-4787-945B-B4F63EEF511E}"/>
              </a:ext>
            </a:extLst>
          </p:cNvPr>
          <p:cNvSpPr>
            <a:spLocks noGrp="1"/>
          </p:cNvSpPr>
          <p:nvPr>
            <p:ph type="sldNum" sz="quarter" idx="12"/>
          </p:nvPr>
        </p:nvSpPr>
        <p:spPr/>
        <p:txBody>
          <a:bodyPr/>
          <a:lstStyle/>
          <a:p>
            <a:fld id="{D3D538F9-49A3-B84F-B36B-A7030CDE5D5B}" type="slidenum">
              <a:rPr lang="en-US" smtClean="0"/>
              <a:t>76</a:t>
            </a:fld>
            <a:endParaRPr lang="en-US"/>
          </a:p>
        </p:txBody>
      </p:sp>
    </p:spTree>
    <p:extLst>
      <p:ext uri="{BB962C8B-B14F-4D97-AF65-F5344CB8AC3E}">
        <p14:creationId xmlns:p14="http://schemas.microsoft.com/office/powerpoint/2010/main" val="328742824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descr="Image showing coordinate axes rotating with arrows that point through a common origin"/>
          <p:cNvGrpSpPr/>
          <p:nvPr/>
        </p:nvGrpSpPr>
        <p:grpSpPr>
          <a:xfrm>
            <a:off x="4191063" y="1755741"/>
            <a:ext cx="552322" cy="685799"/>
            <a:chOff x="1121342" y="1414914"/>
            <a:chExt cx="1155032" cy="1434164"/>
          </a:xfrm>
        </p:grpSpPr>
        <p:cxnSp>
          <p:nvCxnSpPr>
            <p:cNvPr id="8" name="Straight Arrow Connector 7"/>
            <p:cNvCxnSpPr/>
            <p:nvPr/>
          </p:nvCxnSpPr>
          <p:spPr>
            <a:xfrm flipH="1" flipV="1">
              <a:off x="1501541" y="1414914"/>
              <a:ext cx="9625" cy="97215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1524000" y="2385462"/>
              <a:ext cx="752374" cy="160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1121342" y="2385462"/>
              <a:ext cx="412283" cy="46361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grpSp>
        <p:nvGrpSpPr>
          <p:cNvPr id="14" name="Group 13" descr="Image showing coordinate axes rotating with arrows that point through a common origin"/>
          <p:cNvGrpSpPr/>
          <p:nvPr/>
        </p:nvGrpSpPr>
        <p:grpSpPr>
          <a:xfrm>
            <a:off x="6214542" y="1808037"/>
            <a:ext cx="569531" cy="690891"/>
            <a:chOff x="1121342" y="1414914"/>
            <a:chExt cx="1155032" cy="1434164"/>
          </a:xfrm>
        </p:grpSpPr>
        <p:cxnSp>
          <p:nvCxnSpPr>
            <p:cNvPr id="15" name="Straight Arrow Connector 14"/>
            <p:cNvCxnSpPr/>
            <p:nvPr/>
          </p:nvCxnSpPr>
          <p:spPr>
            <a:xfrm flipH="1" flipV="1">
              <a:off x="1501541" y="1414914"/>
              <a:ext cx="9625" cy="97215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1524000" y="2385462"/>
              <a:ext cx="752374" cy="160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1121342" y="2385462"/>
              <a:ext cx="412283" cy="46361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grpSp>
        <p:nvGrpSpPr>
          <p:cNvPr id="18" name="Group 17" descr="Image showing coordinate axes rotating with arrows that point through a common origin"/>
          <p:cNvGrpSpPr/>
          <p:nvPr/>
        </p:nvGrpSpPr>
        <p:grpSpPr>
          <a:xfrm>
            <a:off x="2039111" y="1786519"/>
            <a:ext cx="592319" cy="693011"/>
            <a:chOff x="1121342" y="1414914"/>
            <a:chExt cx="1155032" cy="1434164"/>
          </a:xfrm>
        </p:grpSpPr>
        <p:cxnSp>
          <p:nvCxnSpPr>
            <p:cNvPr id="19" name="Straight Arrow Connector 18"/>
            <p:cNvCxnSpPr/>
            <p:nvPr/>
          </p:nvCxnSpPr>
          <p:spPr>
            <a:xfrm flipH="1" flipV="1">
              <a:off x="1501541" y="1414914"/>
              <a:ext cx="9625" cy="97215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1524000" y="2385462"/>
              <a:ext cx="752374" cy="160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1121342" y="2385462"/>
              <a:ext cx="412283" cy="46361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grpSp>
        <p:nvGrpSpPr>
          <p:cNvPr id="68" name="Group 67" descr="Image showing coordinate axes rotating with arrows that point through a common origin"/>
          <p:cNvGrpSpPr/>
          <p:nvPr/>
        </p:nvGrpSpPr>
        <p:grpSpPr>
          <a:xfrm>
            <a:off x="6084116" y="803461"/>
            <a:ext cx="490307" cy="517166"/>
            <a:chOff x="7371248" y="706156"/>
            <a:chExt cx="742945" cy="914399"/>
          </a:xfrm>
        </p:grpSpPr>
        <p:sp>
          <p:nvSpPr>
            <p:cNvPr id="58" name="Arc 57"/>
            <p:cNvSpPr/>
            <p:nvPr/>
          </p:nvSpPr>
          <p:spPr>
            <a:xfrm rot="11572551">
              <a:off x="7502988" y="1460828"/>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dirty="0">
                <a:latin typeface="Times New Roman" panose="02020603050405020304" pitchFamily="18" charset="0"/>
                <a:cs typeface="Times New Roman" panose="02020603050405020304" pitchFamily="18" charset="0"/>
              </a:endParaRPr>
            </a:p>
          </p:txBody>
        </p:sp>
        <p:sp>
          <p:nvSpPr>
            <p:cNvPr id="57" name="Arc 56"/>
            <p:cNvSpPr/>
            <p:nvPr/>
          </p:nvSpPr>
          <p:spPr>
            <a:xfrm rot="3677880">
              <a:off x="7789245" y="1168101"/>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dirty="0">
                <a:latin typeface="Times New Roman" panose="02020603050405020304" pitchFamily="18" charset="0"/>
                <a:cs typeface="Times New Roman" panose="02020603050405020304" pitchFamily="18" charset="0"/>
              </a:endParaRPr>
            </a:p>
          </p:txBody>
        </p:sp>
        <p:sp>
          <p:nvSpPr>
            <p:cNvPr id="54" name="Arc 53"/>
            <p:cNvSpPr/>
            <p:nvPr/>
          </p:nvSpPr>
          <p:spPr>
            <a:xfrm rot="19861229">
              <a:off x="7371248" y="919410"/>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dirty="0">
                <a:latin typeface="Times New Roman" panose="02020603050405020304" pitchFamily="18" charset="0"/>
                <a:cs typeface="Times New Roman" panose="02020603050405020304" pitchFamily="18" charset="0"/>
              </a:endParaRPr>
            </a:p>
          </p:txBody>
        </p:sp>
        <p:grpSp>
          <p:nvGrpSpPr>
            <p:cNvPr id="22" name="Group 21"/>
            <p:cNvGrpSpPr/>
            <p:nvPr/>
          </p:nvGrpSpPr>
          <p:grpSpPr>
            <a:xfrm rot="20128352">
              <a:off x="7377764" y="706156"/>
              <a:ext cx="736429" cy="914399"/>
              <a:chOff x="1121342" y="1414914"/>
              <a:chExt cx="1155032" cy="1434164"/>
            </a:xfrm>
          </p:grpSpPr>
          <p:cxnSp>
            <p:nvCxnSpPr>
              <p:cNvPr id="23" name="Straight Arrow Connector 22"/>
              <p:cNvCxnSpPr/>
              <p:nvPr/>
            </p:nvCxnSpPr>
            <p:spPr>
              <a:xfrm flipH="1" flipV="1">
                <a:off x="1501541" y="1414914"/>
                <a:ext cx="9625" cy="97215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1524000" y="2385462"/>
                <a:ext cx="752374" cy="160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a:off x="1121342" y="2385462"/>
                <a:ext cx="412283" cy="46361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grpSp>
      <p:grpSp>
        <p:nvGrpSpPr>
          <p:cNvPr id="132" name="Group 131" descr="Image showing coordinate axes rotating with arrows that point through a common origin"/>
          <p:cNvGrpSpPr/>
          <p:nvPr/>
        </p:nvGrpSpPr>
        <p:grpSpPr>
          <a:xfrm>
            <a:off x="6366315" y="1177047"/>
            <a:ext cx="545356" cy="602536"/>
            <a:chOff x="7393429" y="1766248"/>
            <a:chExt cx="815945" cy="914399"/>
          </a:xfrm>
        </p:grpSpPr>
        <p:grpSp>
          <p:nvGrpSpPr>
            <p:cNvPr id="131" name="Group 130"/>
            <p:cNvGrpSpPr/>
            <p:nvPr/>
          </p:nvGrpSpPr>
          <p:grpSpPr>
            <a:xfrm>
              <a:off x="7393429" y="1898757"/>
              <a:ext cx="702510" cy="731334"/>
              <a:chOff x="7393429" y="1898757"/>
              <a:chExt cx="702510" cy="731334"/>
            </a:xfrm>
          </p:grpSpPr>
          <p:sp>
            <p:nvSpPr>
              <p:cNvPr id="70" name="Arc 69"/>
              <p:cNvSpPr/>
              <p:nvPr/>
            </p:nvSpPr>
            <p:spPr>
              <a:xfrm rot="15646121">
                <a:off x="7294893" y="2224569"/>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dirty="0">
                  <a:latin typeface="Times New Roman" panose="02020603050405020304" pitchFamily="18" charset="0"/>
                  <a:cs typeface="Times New Roman" panose="02020603050405020304" pitchFamily="18" charset="0"/>
                </a:endParaRPr>
              </a:p>
            </p:txBody>
          </p:sp>
          <p:sp>
            <p:nvSpPr>
              <p:cNvPr id="71" name="Arc 70"/>
              <p:cNvSpPr/>
              <p:nvPr/>
            </p:nvSpPr>
            <p:spPr>
              <a:xfrm rot="7751450">
                <a:off x="7673829" y="2379616"/>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dirty="0">
                  <a:latin typeface="Times New Roman" panose="02020603050405020304" pitchFamily="18" charset="0"/>
                  <a:cs typeface="Times New Roman" panose="02020603050405020304" pitchFamily="18" charset="0"/>
                </a:endParaRPr>
              </a:p>
            </p:txBody>
          </p:sp>
          <p:sp>
            <p:nvSpPr>
              <p:cNvPr id="72" name="Arc 71"/>
              <p:cNvSpPr/>
              <p:nvPr/>
            </p:nvSpPr>
            <p:spPr>
              <a:xfrm rot="2334799">
                <a:off x="7746928" y="1898757"/>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dirty="0">
                  <a:latin typeface="Times New Roman" panose="02020603050405020304" pitchFamily="18" charset="0"/>
                  <a:cs typeface="Times New Roman" panose="02020603050405020304" pitchFamily="18" charset="0"/>
                </a:endParaRPr>
              </a:p>
            </p:txBody>
          </p:sp>
        </p:grpSp>
        <p:grpSp>
          <p:nvGrpSpPr>
            <p:cNvPr id="73" name="Group 72"/>
            <p:cNvGrpSpPr/>
            <p:nvPr/>
          </p:nvGrpSpPr>
          <p:grpSpPr>
            <a:xfrm rot="2601922">
              <a:off x="7472945" y="1766248"/>
              <a:ext cx="736429" cy="914399"/>
              <a:chOff x="1121342" y="1414914"/>
              <a:chExt cx="1155032" cy="1434164"/>
            </a:xfrm>
          </p:grpSpPr>
          <p:cxnSp>
            <p:nvCxnSpPr>
              <p:cNvPr id="74" name="Straight Arrow Connector 73"/>
              <p:cNvCxnSpPr/>
              <p:nvPr/>
            </p:nvCxnSpPr>
            <p:spPr>
              <a:xfrm flipH="1" flipV="1">
                <a:off x="1501541" y="1414914"/>
                <a:ext cx="9625" cy="972151"/>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a:off x="1524000" y="2385462"/>
                <a:ext cx="752374" cy="1603"/>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flipH="1">
                <a:off x="1121342" y="2385462"/>
                <a:ext cx="412283" cy="463616"/>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grpSp>
      </p:grpSp>
      <p:grpSp>
        <p:nvGrpSpPr>
          <p:cNvPr id="130" name="Group 129" descr="Image showing coordinate axes rotating with arrows that point through a common origin"/>
          <p:cNvGrpSpPr/>
          <p:nvPr/>
        </p:nvGrpSpPr>
        <p:grpSpPr>
          <a:xfrm>
            <a:off x="6127252" y="2465794"/>
            <a:ext cx="559617" cy="687745"/>
            <a:chOff x="7411905" y="3894222"/>
            <a:chExt cx="736429" cy="914399"/>
          </a:xfrm>
        </p:grpSpPr>
        <p:sp>
          <p:nvSpPr>
            <p:cNvPr id="78" name="Arc 77"/>
            <p:cNvSpPr/>
            <p:nvPr/>
          </p:nvSpPr>
          <p:spPr>
            <a:xfrm rot="12598319">
              <a:off x="7430372" y="4612259"/>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dirty="0">
                <a:latin typeface="Times New Roman" panose="02020603050405020304" pitchFamily="18" charset="0"/>
                <a:cs typeface="Times New Roman" panose="02020603050405020304" pitchFamily="18" charset="0"/>
              </a:endParaRPr>
            </a:p>
          </p:txBody>
        </p:sp>
        <p:sp>
          <p:nvSpPr>
            <p:cNvPr id="79" name="Arc 78"/>
            <p:cNvSpPr/>
            <p:nvPr/>
          </p:nvSpPr>
          <p:spPr>
            <a:xfrm rot="4703648">
              <a:off x="7790035" y="4416620"/>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dirty="0">
                <a:latin typeface="Times New Roman" panose="02020603050405020304" pitchFamily="18" charset="0"/>
                <a:cs typeface="Times New Roman" panose="02020603050405020304" pitchFamily="18" charset="0"/>
              </a:endParaRPr>
            </a:p>
          </p:txBody>
        </p:sp>
        <p:sp>
          <p:nvSpPr>
            <p:cNvPr id="80" name="Arc 79"/>
            <p:cNvSpPr/>
            <p:nvPr/>
          </p:nvSpPr>
          <p:spPr>
            <a:xfrm rot="20886997">
              <a:off x="7463617" y="4056037"/>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dirty="0">
                <a:latin typeface="Times New Roman" panose="02020603050405020304" pitchFamily="18" charset="0"/>
                <a:cs typeface="Times New Roman" panose="02020603050405020304" pitchFamily="18" charset="0"/>
              </a:endParaRPr>
            </a:p>
          </p:txBody>
        </p:sp>
        <p:grpSp>
          <p:nvGrpSpPr>
            <p:cNvPr id="81" name="Group 80"/>
            <p:cNvGrpSpPr/>
            <p:nvPr/>
          </p:nvGrpSpPr>
          <p:grpSpPr>
            <a:xfrm rot="21154120">
              <a:off x="7411905" y="3894222"/>
              <a:ext cx="736429" cy="914399"/>
              <a:chOff x="1121342" y="1414914"/>
              <a:chExt cx="1155032" cy="1434164"/>
            </a:xfrm>
          </p:grpSpPr>
          <p:cxnSp>
            <p:nvCxnSpPr>
              <p:cNvPr id="82" name="Straight Arrow Connector 81"/>
              <p:cNvCxnSpPr/>
              <p:nvPr/>
            </p:nvCxnSpPr>
            <p:spPr>
              <a:xfrm flipH="1" flipV="1">
                <a:off x="1501541" y="1414914"/>
                <a:ext cx="9625" cy="972151"/>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p:nvPr/>
            </p:nvCxnSpPr>
            <p:spPr>
              <a:xfrm>
                <a:off x="1524000" y="2385462"/>
                <a:ext cx="752374" cy="1603"/>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p:nvPr/>
            </p:nvCxnSpPr>
            <p:spPr>
              <a:xfrm flipH="1">
                <a:off x="1121342" y="2385462"/>
                <a:ext cx="412283" cy="463616"/>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grpSp>
      </p:grpSp>
      <p:grpSp>
        <p:nvGrpSpPr>
          <p:cNvPr id="129" name="Group 128" descr="Image showing coordinate axes rotating with arrows that point through a common origin"/>
          <p:cNvGrpSpPr/>
          <p:nvPr/>
        </p:nvGrpSpPr>
        <p:grpSpPr>
          <a:xfrm>
            <a:off x="6096378" y="3258705"/>
            <a:ext cx="587473" cy="575252"/>
            <a:chOff x="7410197" y="5159828"/>
            <a:chExt cx="914399" cy="762607"/>
          </a:xfrm>
        </p:grpSpPr>
        <p:sp>
          <p:nvSpPr>
            <p:cNvPr id="86" name="Arc 85"/>
            <p:cNvSpPr/>
            <p:nvPr/>
          </p:nvSpPr>
          <p:spPr>
            <a:xfrm rot="16535990">
              <a:off x="7313782" y="5457613"/>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dirty="0">
                <a:latin typeface="Times New Roman" panose="02020603050405020304" pitchFamily="18" charset="0"/>
                <a:cs typeface="Times New Roman" panose="02020603050405020304" pitchFamily="18" charset="0"/>
              </a:endParaRPr>
            </a:p>
          </p:txBody>
        </p:sp>
        <p:sp>
          <p:nvSpPr>
            <p:cNvPr id="87" name="Arc 86"/>
            <p:cNvSpPr/>
            <p:nvPr/>
          </p:nvSpPr>
          <p:spPr>
            <a:xfrm rot="8641319">
              <a:off x="7640406" y="5704491"/>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dirty="0">
                <a:latin typeface="Times New Roman" panose="02020603050405020304" pitchFamily="18" charset="0"/>
                <a:cs typeface="Times New Roman" panose="02020603050405020304" pitchFamily="18" charset="0"/>
              </a:endParaRPr>
            </a:p>
          </p:txBody>
        </p:sp>
        <p:sp>
          <p:nvSpPr>
            <p:cNvPr id="88" name="Arc 87"/>
            <p:cNvSpPr/>
            <p:nvPr/>
          </p:nvSpPr>
          <p:spPr>
            <a:xfrm rot="3224668">
              <a:off x="7834155" y="5258364"/>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dirty="0">
                <a:latin typeface="Times New Roman" panose="02020603050405020304" pitchFamily="18" charset="0"/>
                <a:cs typeface="Times New Roman" panose="02020603050405020304" pitchFamily="18" charset="0"/>
              </a:endParaRPr>
            </a:p>
          </p:txBody>
        </p:sp>
        <p:grpSp>
          <p:nvGrpSpPr>
            <p:cNvPr id="89" name="Group 88"/>
            <p:cNvGrpSpPr/>
            <p:nvPr/>
          </p:nvGrpSpPr>
          <p:grpSpPr>
            <a:xfrm rot="3491791">
              <a:off x="7499182" y="5097021"/>
              <a:ext cx="736429" cy="914399"/>
              <a:chOff x="1121342" y="1414914"/>
              <a:chExt cx="1155032" cy="1434164"/>
            </a:xfrm>
          </p:grpSpPr>
          <p:cxnSp>
            <p:nvCxnSpPr>
              <p:cNvPr id="90" name="Straight Arrow Connector 89"/>
              <p:cNvCxnSpPr/>
              <p:nvPr/>
            </p:nvCxnSpPr>
            <p:spPr>
              <a:xfrm flipH="1" flipV="1">
                <a:off x="1501541" y="1414914"/>
                <a:ext cx="9625" cy="972151"/>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p:nvPr/>
            </p:nvCxnSpPr>
            <p:spPr>
              <a:xfrm>
                <a:off x="1524000" y="2385462"/>
                <a:ext cx="752374" cy="1603"/>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p:nvPr/>
            </p:nvCxnSpPr>
            <p:spPr>
              <a:xfrm flipH="1">
                <a:off x="1121342" y="2385462"/>
                <a:ext cx="412283" cy="463616"/>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grpSp>
      </p:grpSp>
      <p:grpSp>
        <p:nvGrpSpPr>
          <p:cNvPr id="128" name="Group 127" descr="Image showing coordinate axes rotating with arrows that point through a common origin"/>
          <p:cNvGrpSpPr/>
          <p:nvPr/>
        </p:nvGrpSpPr>
        <p:grpSpPr>
          <a:xfrm>
            <a:off x="2490264" y="933531"/>
            <a:ext cx="674400" cy="583960"/>
            <a:chOff x="496895" y="563162"/>
            <a:chExt cx="914399" cy="796477"/>
          </a:xfrm>
        </p:grpSpPr>
        <p:grpSp>
          <p:nvGrpSpPr>
            <p:cNvPr id="127" name="Group 126"/>
            <p:cNvGrpSpPr/>
            <p:nvPr/>
          </p:nvGrpSpPr>
          <p:grpSpPr>
            <a:xfrm>
              <a:off x="619135" y="721803"/>
              <a:ext cx="736684" cy="637836"/>
              <a:chOff x="619135" y="721803"/>
              <a:chExt cx="736684" cy="637836"/>
            </a:xfrm>
          </p:grpSpPr>
          <p:sp>
            <p:nvSpPr>
              <p:cNvPr id="94" name="Arc 93"/>
              <p:cNvSpPr/>
              <p:nvPr/>
            </p:nvSpPr>
            <p:spPr>
              <a:xfrm rot="9635543">
                <a:off x="921150" y="1207699"/>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dirty="0">
                  <a:latin typeface="Times New Roman" panose="02020603050405020304" pitchFamily="18" charset="0"/>
                  <a:cs typeface="Times New Roman" panose="02020603050405020304" pitchFamily="18" charset="0"/>
                </a:endParaRPr>
              </a:p>
            </p:txBody>
          </p:sp>
          <p:sp>
            <p:nvSpPr>
              <p:cNvPr id="95" name="Arc 94"/>
              <p:cNvSpPr/>
              <p:nvPr/>
            </p:nvSpPr>
            <p:spPr>
              <a:xfrm rot="1740872">
                <a:off x="1006808" y="807331"/>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dirty="0">
                  <a:latin typeface="Times New Roman" panose="02020603050405020304" pitchFamily="18" charset="0"/>
                  <a:cs typeface="Times New Roman" panose="02020603050405020304" pitchFamily="18" charset="0"/>
                </a:endParaRPr>
              </a:p>
            </p:txBody>
          </p:sp>
          <p:sp>
            <p:nvSpPr>
              <p:cNvPr id="96" name="Arc 95"/>
              <p:cNvSpPr/>
              <p:nvPr/>
            </p:nvSpPr>
            <p:spPr>
              <a:xfrm rot="17924221">
                <a:off x="520599" y="820339"/>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dirty="0">
                  <a:latin typeface="Times New Roman" panose="02020603050405020304" pitchFamily="18" charset="0"/>
                  <a:cs typeface="Times New Roman" panose="02020603050405020304" pitchFamily="18" charset="0"/>
                </a:endParaRPr>
              </a:p>
            </p:txBody>
          </p:sp>
        </p:grpSp>
        <p:grpSp>
          <p:nvGrpSpPr>
            <p:cNvPr id="97" name="Group 96"/>
            <p:cNvGrpSpPr/>
            <p:nvPr/>
          </p:nvGrpSpPr>
          <p:grpSpPr>
            <a:xfrm rot="18191344">
              <a:off x="585880" y="474177"/>
              <a:ext cx="736429" cy="914399"/>
              <a:chOff x="1121342" y="1414914"/>
              <a:chExt cx="1155032" cy="1434164"/>
            </a:xfrm>
          </p:grpSpPr>
          <p:cxnSp>
            <p:nvCxnSpPr>
              <p:cNvPr id="98" name="Straight Arrow Connector 97"/>
              <p:cNvCxnSpPr/>
              <p:nvPr/>
            </p:nvCxnSpPr>
            <p:spPr>
              <a:xfrm flipH="1" flipV="1">
                <a:off x="1501541" y="1414914"/>
                <a:ext cx="9625" cy="972151"/>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99" name="Straight Arrow Connector 98"/>
              <p:cNvCxnSpPr/>
              <p:nvPr/>
            </p:nvCxnSpPr>
            <p:spPr>
              <a:xfrm>
                <a:off x="1524000" y="2385462"/>
                <a:ext cx="752374" cy="1603"/>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100" name="Straight Arrow Connector 99"/>
              <p:cNvCxnSpPr/>
              <p:nvPr/>
            </p:nvCxnSpPr>
            <p:spPr>
              <a:xfrm flipH="1">
                <a:off x="1121342" y="2385462"/>
                <a:ext cx="412283" cy="463616"/>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grpSp>
      </p:grpSp>
      <p:grpSp>
        <p:nvGrpSpPr>
          <p:cNvPr id="126" name="Group 125" descr="Image showing coordinate axes rotating with arrows that point through a common origin"/>
          <p:cNvGrpSpPr/>
          <p:nvPr/>
        </p:nvGrpSpPr>
        <p:grpSpPr>
          <a:xfrm>
            <a:off x="2434583" y="1479239"/>
            <a:ext cx="538792" cy="593753"/>
            <a:chOff x="859822" y="1688520"/>
            <a:chExt cx="753111" cy="914399"/>
          </a:xfrm>
        </p:grpSpPr>
        <p:sp>
          <p:nvSpPr>
            <p:cNvPr id="102" name="Arc 101"/>
            <p:cNvSpPr/>
            <p:nvPr/>
          </p:nvSpPr>
          <p:spPr>
            <a:xfrm rot="14216412">
              <a:off x="761286" y="2290461"/>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dirty="0">
                <a:latin typeface="Times New Roman" panose="02020603050405020304" pitchFamily="18" charset="0"/>
                <a:cs typeface="Times New Roman" panose="02020603050405020304" pitchFamily="18" charset="0"/>
              </a:endParaRPr>
            </a:p>
          </p:txBody>
        </p:sp>
        <p:sp>
          <p:nvSpPr>
            <p:cNvPr id="103" name="Arc 102"/>
            <p:cNvSpPr/>
            <p:nvPr/>
          </p:nvSpPr>
          <p:spPr>
            <a:xfrm rot="6321741">
              <a:off x="1170560" y="2279201"/>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dirty="0">
                <a:latin typeface="Times New Roman" panose="02020603050405020304" pitchFamily="18" charset="0"/>
                <a:cs typeface="Times New Roman" panose="02020603050405020304" pitchFamily="18" charset="0"/>
              </a:endParaRPr>
            </a:p>
          </p:txBody>
        </p:sp>
        <p:sp>
          <p:nvSpPr>
            <p:cNvPr id="104" name="Arc 103"/>
            <p:cNvSpPr/>
            <p:nvPr/>
          </p:nvSpPr>
          <p:spPr>
            <a:xfrm rot="905090">
              <a:off x="1043161" y="1809799"/>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dirty="0">
                <a:latin typeface="Times New Roman" panose="02020603050405020304" pitchFamily="18" charset="0"/>
                <a:cs typeface="Times New Roman" panose="02020603050405020304" pitchFamily="18" charset="0"/>
              </a:endParaRPr>
            </a:p>
          </p:txBody>
        </p:sp>
        <p:grpSp>
          <p:nvGrpSpPr>
            <p:cNvPr id="105" name="Group 104"/>
            <p:cNvGrpSpPr/>
            <p:nvPr/>
          </p:nvGrpSpPr>
          <p:grpSpPr>
            <a:xfrm rot="1172213">
              <a:off x="876504" y="1688520"/>
              <a:ext cx="736429" cy="914399"/>
              <a:chOff x="1121342" y="1414914"/>
              <a:chExt cx="1155032" cy="1434164"/>
            </a:xfrm>
          </p:grpSpPr>
          <p:cxnSp>
            <p:nvCxnSpPr>
              <p:cNvPr id="106" name="Straight Arrow Connector 105"/>
              <p:cNvCxnSpPr/>
              <p:nvPr/>
            </p:nvCxnSpPr>
            <p:spPr>
              <a:xfrm flipH="1" flipV="1">
                <a:off x="1501541" y="1414914"/>
                <a:ext cx="9625" cy="972151"/>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107" name="Straight Arrow Connector 106"/>
              <p:cNvCxnSpPr/>
              <p:nvPr/>
            </p:nvCxnSpPr>
            <p:spPr>
              <a:xfrm>
                <a:off x="1524000" y="2385462"/>
                <a:ext cx="752374" cy="1603"/>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108" name="Straight Arrow Connector 107"/>
              <p:cNvCxnSpPr/>
              <p:nvPr/>
            </p:nvCxnSpPr>
            <p:spPr>
              <a:xfrm flipH="1">
                <a:off x="1121342" y="2385462"/>
                <a:ext cx="412283" cy="463616"/>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grpSp>
      </p:grpSp>
      <p:grpSp>
        <p:nvGrpSpPr>
          <p:cNvPr id="125" name="Group 124" descr="Image showing coordinate axes rotating with arrows that point through a common origin"/>
          <p:cNvGrpSpPr/>
          <p:nvPr/>
        </p:nvGrpSpPr>
        <p:grpSpPr>
          <a:xfrm>
            <a:off x="2088217" y="2439760"/>
            <a:ext cx="533374" cy="592790"/>
            <a:chOff x="903375" y="4077823"/>
            <a:chExt cx="753580" cy="914399"/>
          </a:xfrm>
        </p:grpSpPr>
        <p:sp>
          <p:nvSpPr>
            <p:cNvPr id="110" name="Arc 109"/>
            <p:cNvSpPr/>
            <p:nvPr/>
          </p:nvSpPr>
          <p:spPr>
            <a:xfrm rot="11345834">
              <a:off x="1070509" y="4836197"/>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dirty="0">
                <a:latin typeface="Times New Roman" panose="02020603050405020304" pitchFamily="18" charset="0"/>
                <a:cs typeface="Times New Roman" panose="02020603050405020304" pitchFamily="18" charset="0"/>
              </a:endParaRPr>
            </a:p>
          </p:txBody>
        </p:sp>
        <p:sp>
          <p:nvSpPr>
            <p:cNvPr id="111" name="Arc 110"/>
            <p:cNvSpPr/>
            <p:nvPr/>
          </p:nvSpPr>
          <p:spPr>
            <a:xfrm rot="3451163">
              <a:off x="1336853" y="4525241"/>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dirty="0">
                <a:latin typeface="Times New Roman" panose="02020603050405020304" pitchFamily="18" charset="0"/>
                <a:cs typeface="Times New Roman" panose="02020603050405020304" pitchFamily="18" charset="0"/>
              </a:endParaRPr>
            </a:p>
          </p:txBody>
        </p:sp>
        <p:sp>
          <p:nvSpPr>
            <p:cNvPr id="112" name="Arc 111"/>
            <p:cNvSpPr/>
            <p:nvPr/>
          </p:nvSpPr>
          <p:spPr>
            <a:xfrm rot="19634512">
              <a:off x="903375" y="4304638"/>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dirty="0">
                <a:latin typeface="Times New Roman" panose="02020603050405020304" pitchFamily="18" charset="0"/>
                <a:cs typeface="Times New Roman" panose="02020603050405020304" pitchFamily="18" charset="0"/>
              </a:endParaRPr>
            </a:p>
          </p:txBody>
        </p:sp>
        <p:grpSp>
          <p:nvGrpSpPr>
            <p:cNvPr id="113" name="Group 112"/>
            <p:cNvGrpSpPr/>
            <p:nvPr/>
          </p:nvGrpSpPr>
          <p:grpSpPr>
            <a:xfrm rot="19901635">
              <a:off x="920526" y="4077823"/>
              <a:ext cx="736429" cy="914399"/>
              <a:chOff x="1121342" y="1414914"/>
              <a:chExt cx="1155032" cy="1434164"/>
            </a:xfrm>
          </p:grpSpPr>
          <p:cxnSp>
            <p:nvCxnSpPr>
              <p:cNvPr id="114" name="Straight Arrow Connector 113"/>
              <p:cNvCxnSpPr/>
              <p:nvPr/>
            </p:nvCxnSpPr>
            <p:spPr>
              <a:xfrm flipH="1" flipV="1">
                <a:off x="1501541" y="1414914"/>
                <a:ext cx="9625" cy="972151"/>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15" name="Straight Arrow Connector 114"/>
              <p:cNvCxnSpPr/>
              <p:nvPr/>
            </p:nvCxnSpPr>
            <p:spPr>
              <a:xfrm>
                <a:off x="1524000" y="2385462"/>
                <a:ext cx="752374" cy="1603"/>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16" name="Straight Arrow Connector 115"/>
              <p:cNvCxnSpPr/>
              <p:nvPr/>
            </p:nvCxnSpPr>
            <p:spPr>
              <a:xfrm flipH="1">
                <a:off x="1121342" y="2385462"/>
                <a:ext cx="412283" cy="463616"/>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grpSp>
      </p:grpSp>
      <p:grpSp>
        <p:nvGrpSpPr>
          <p:cNvPr id="117" name="Group 116" descr="Image showing coordinate axes rotating with arrows that point through a common origin"/>
          <p:cNvGrpSpPr/>
          <p:nvPr/>
        </p:nvGrpSpPr>
        <p:grpSpPr>
          <a:xfrm rot="3666327">
            <a:off x="2476586" y="3012230"/>
            <a:ext cx="434260" cy="598398"/>
            <a:chOff x="7371248" y="706841"/>
            <a:chExt cx="739790" cy="914399"/>
          </a:xfrm>
        </p:grpSpPr>
        <p:sp>
          <p:nvSpPr>
            <p:cNvPr id="118" name="Arc 117"/>
            <p:cNvSpPr/>
            <p:nvPr/>
          </p:nvSpPr>
          <p:spPr>
            <a:xfrm rot="11572551">
              <a:off x="7502988" y="1460828"/>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dirty="0">
                <a:latin typeface="Times New Roman" panose="02020603050405020304" pitchFamily="18" charset="0"/>
                <a:cs typeface="Times New Roman" panose="02020603050405020304" pitchFamily="18" charset="0"/>
              </a:endParaRPr>
            </a:p>
          </p:txBody>
        </p:sp>
        <p:sp>
          <p:nvSpPr>
            <p:cNvPr id="119" name="Arc 118"/>
            <p:cNvSpPr/>
            <p:nvPr/>
          </p:nvSpPr>
          <p:spPr>
            <a:xfrm rot="3677880">
              <a:off x="7789245" y="1168101"/>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dirty="0">
                <a:latin typeface="Times New Roman" panose="02020603050405020304" pitchFamily="18" charset="0"/>
                <a:cs typeface="Times New Roman" panose="02020603050405020304" pitchFamily="18" charset="0"/>
              </a:endParaRPr>
            </a:p>
          </p:txBody>
        </p:sp>
        <p:sp>
          <p:nvSpPr>
            <p:cNvPr id="120" name="Arc 119"/>
            <p:cNvSpPr/>
            <p:nvPr/>
          </p:nvSpPr>
          <p:spPr>
            <a:xfrm rot="19861229">
              <a:off x="7371248" y="919410"/>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dirty="0">
                <a:latin typeface="Times New Roman" panose="02020603050405020304" pitchFamily="18" charset="0"/>
                <a:cs typeface="Times New Roman" panose="02020603050405020304" pitchFamily="18" charset="0"/>
              </a:endParaRPr>
            </a:p>
          </p:txBody>
        </p:sp>
        <p:grpSp>
          <p:nvGrpSpPr>
            <p:cNvPr id="121" name="Group 120"/>
            <p:cNvGrpSpPr/>
            <p:nvPr/>
          </p:nvGrpSpPr>
          <p:grpSpPr>
            <a:xfrm rot="20128352">
              <a:off x="7377914" y="706841"/>
              <a:ext cx="733124" cy="914399"/>
              <a:chOff x="1121342" y="1414914"/>
              <a:chExt cx="1149848" cy="1434164"/>
            </a:xfrm>
          </p:grpSpPr>
          <p:cxnSp>
            <p:nvCxnSpPr>
              <p:cNvPr id="122" name="Straight Arrow Connector 121"/>
              <p:cNvCxnSpPr/>
              <p:nvPr/>
            </p:nvCxnSpPr>
            <p:spPr>
              <a:xfrm flipH="1" flipV="1">
                <a:off x="1501541" y="1414914"/>
                <a:ext cx="9625" cy="97215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23" name="Straight Arrow Connector 122"/>
              <p:cNvCxnSpPr/>
              <p:nvPr/>
            </p:nvCxnSpPr>
            <p:spPr>
              <a:xfrm>
                <a:off x="1518817" y="2395655"/>
                <a:ext cx="752373" cy="160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24" name="Straight Arrow Connector 123"/>
              <p:cNvCxnSpPr/>
              <p:nvPr/>
            </p:nvCxnSpPr>
            <p:spPr>
              <a:xfrm flipH="1">
                <a:off x="1121342" y="2385462"/>
                <a:ext cx="412283" cy="46361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grpSp>
      <p:sp>
        <p:nvSpPr>
          <p:cNvPr id="133" name="TextBox 132" descr="Image showing coordinate axes rotating with arrows that point through a common origin"/>
          <p:cNvSpPr txBox="1"/>
          <p:nvPr/>
        </p:nvSpPr>
        <p:spPr>
          <a:xfrm>
            <a:off x="3326271" y="3550859"/>
            <a:ext cx="2150882" cy="923330"/>
          </a:xfrm>
          <a:prstGeom prst="rect">
            <a:avLst/>
          </a:prstGeom>
          <a:noFill/>
        </p:spPr>
        <p:txBody>
          <a:bodyPr wrap="square" rtlCol="0">
            <a:spAutoFit/>
          </a:bodyPr>
          <a:lstStyle/>
          <a:p>
            <a:r>
              <a:rPr lang="en-US" sz="1350" b="1" dirty="0">
                <a:solidFill>
                  <a:srgbClr val="FF0000"/>
                </a:solidFill>
                <a:latin typeface="Times New Roman" panose="02020603050405020304" pitchFamily="18" charset="0"/>
                <a:cs typeface="Times New Roman" panose="02020603050405020304" pitchFamily="18" charset="0"/>
              </a:rPr>
              <a:t>2020.00</a:t>
            </a:r>
            <a:r>
              <a:rPr lang="en-US" sz="1350" dirty="0">
                <a:latin typeface="Times New Roman" panose="02020603050405020304" pitchFamily="18" charset="0"/>
                <a:cs typeface="Times New Roman" panose="02020603050405020304" pitchFamily="18" charset="0"/>
              </a:rPr>
              <a:t> :  The time when</a:t>
            </a:r>
          </a:p>
          <a:p>
            <a:r>
              <a:rPr lang="en-US" sz="1350" dirty="0">
                <a:latin typeface="Times New Roman" panose="02020603050405020304" pitchFamily="18" charset="0"/>
                <a:cs typeface="Times New Roman" panose="02020603050405020304" pitchFamily="18" charset="0"/>
              </a:rPr>
              <a:t>all four TRFs and</a:t>
            </a:r>
          </a:p>
          <a:p>
            <a:r>
              <a:rPr lang="en-US" sz="1350" dirty="0">
                <a:latin typeface="Times New Roman" panose="02020603050405020304" pitchFamily="18" charset="0"/>
                <a:cs typeface="Times New Roman" panose="02020603050405020304" pitchFamily="18" charset="0"/>
              </a:rPr>
              <a:t>ITRF2020 are identical by definition.</a:t>
            </a:r>
          </a:p>
        </p:txBody>
      </p:sp>
      <p:cxnSp>
        <p:nvCxnSpPr>
          <p:cNvPr id="137" name="Straight Arrow Connector 136" descr="Image showing coordinate axes rotating with arrows that point through a common origin"/>
          <p:cNvCxnSpPr/>
          <p:nvPr/>
        </p:nvCxnSpPr>
        <p:spPr>
          <a:xfrm>
            <a:off x="2994564" y="1230556"/>
            <a:ext cx="3065432" cy="2129623"/>
          </a:xfrm>
          <a:prstGeom prst="straightConnector1">
            <a:avLst/>
          </a:prstGeom>
          <a:ln>
            <a:solidFill>
              <a:srgbClr val="FFC000"/>
            </a:solidFill>
            <a:prstDash val="sysDot"/>
            <a:headEnd type="triangle"/>
            <a:tailEnd type="triangle"/>
          </a:ln>
        </p:spPr>
        <p:style>
          <a:lnRef idx="2">
            <a:schemeClr val="accent1"/>
          </a:lnRef>
          <a:fillRef idx="0">
            <a:schemeClr val="accent1"/>
          </a:fillRef>
          <a:effectRef idx="1">
            <a:schemeClr val="accent1"/>
          </a:effectRef>
          <a:fontRef idx="minor">
            <a:schemeClr val="tx1"/>
          </a:fontRef>
        </p:style>
      </p:cxnSp>
      <p:sp>
        <p:nvSpPr>
          <p:cNvPr id="139" name="TextBox 138" descr="Image showing coordinate axes rotating with arrows that point through a common origin"/>
          <p:cNvSpPr txBox="1"/>
          <p:nvPr/>
        </p:nvSpPr>
        <p:spPr>
          <a:xfrm>
            <a:off x="6630158" y="3567538"/>
            <a:ext cx="784189" cy="219291"/>
          </a:xfrm>
          <a:prstGeom prst="rect">
            <a:avLst/>
          </a:prstGeom>
          <a:noFill/>
        </p:spPr>
        <p:txBody>
          <a:bodyPr wrap="none" rtlCol="0">
            <a:spAutoFit/>
          </a:bodyPr>
          <a:lstStyle/>
          <a:p>
            <a:r>
              <a:rPr lang="en-US" sz="825" b="1" dirty="0">
                <a:latin typeface="Times New Roman" panose="02020603050405020304" pitchFamily="18" charset="0"/>
                <a:cs typeface="Times New Roman" panose="02020603050405020304" pitchFamily="18" charset="0"/>
              </a:rPr>
              <a:t>MATRF2022</a:t>
            </a:r>
          </a:p>
        </p:txBody>
      </p:sp>
      <p:sp>
        <p:nvSpPr>
          <p:cNvPr id="140" name="TextBox 139" descr="Image showing coordinate axes rotating with arrows that point through a common origin"/>
          <p:cNvSpPr txBox="1"/>
          <p:nvPr/>
        </p:nvSpPr>
        <p:spPr>
          <a:xfrm>
            <a:off x="1825011" y="894521"/>
            <a:ext cx="784189" cy="219291"/>
          </a:xfrm>
          <a:prstGeom prst="rect">
            <a:avLst/>
          </a:prstGeom>
          <a:noFill/>
        </p:spPr>
        <p:txBody>
          <a:bodyPr wrap="none" rtlCol="0">
            <a:spAutoFit/>
          </a:bodyPr>
          <a:lstStyle/>
          <a:p>
            <a:r>
              <a:rPr lang="en-US" sz="825" b="1" dirty="0">
                <a:latin typeface="Times New Roman" panose="02020603050405020304" pitchFamily="18" charset="0"/>
                <a:cs typeface="Times New Roman" panose="02020603050405020304" pitchFamily="18" charset="0"/>
              </a:rPr>
              <a:t>MATRF2022</a:t>
            </a:r>
          </a:p>
        </p:txBody>
      </p:sp>
      <p:sp>
        <p:nvSpPr>
          <p:cNvPr id="141" name="TextBox 140" descr="Image showing coordinate axes rotating with arrows that point through a common origin"/>
          <p:cNvSpPr txBox="1"/>
          <p:nvPr/>
        </p:nvSpPr>
        <p:spPr>
          <a:xfrm rot="2083102">
            <a:off x="4849328" y="2745619"/>
            <a:ext cx="1369286" cy="219291"/>
          </a:xfrm>
          <a:prstGeom prst="rect">
            <a:avLst/>
          </a:prstGeom>
          <a:noFill/>
        </p:spPr>
        <p:txBody>
          <a:bodyPr wrap="none" rtlCol="0">
            <a:spAutoFit/>
          </a:bodyPr>
          <a:lstStyle/>
          <a:p>
            <a:r>
              <a:rPr lang="en-US" sz="825" b="1" dirty="0">
                <a:latin typeface="Times New Roman" panose="02020603050405020304" pitchFamily="18" charset="0"/>
                <a:cs typeface="Times New Roman" panose="02020603050405020304" pitchFamily="18" charset="0"/>
              </a:rPr>
              <a:t>Rotation of Mariana Plate</a:t>
            </a:r>
          </a:p>
        </p:txBody>
      </p:sp>
      <p:sp>
        <p:nvSpPr>
          <p:cNvPr id="146" name="TextBox 145" descr="Image showing coordinate axes rotating with arrows that point through a common origin"/>
          <p:cNvSpPr txBox="1"/>
          <p:nvPr/>
        </p:nvSpPr>
        <p:spPr>
          <a:xfrm>
            <a:off x="5874427" y="3950040"/>
            <a:ext cx="1337226" cy="507831"/>
          </a:xfrm>
          <a:prstGeom prst="rect">
            <a:avLst/>
          </a:prstGeom>
          <a:noFill/>
        </p:spPr>
        <p:txBody>
          <a:bodyPr wrap="none" rtlCol="0">
            <a:spAutoFit/>
          </a:bodyPr>
          <a:lstStyle/>
          <a:p>
            <a:r>
              <a:rPr lang="en-US" sz="1350" dirty="0">
                <a:latin typeface="Times New Roman" panose="02020603050405020304" pitchFamily="18" charset="0"/>
                <a:cs typeface="Times New Roman" panose="02020603050405020304" pitchFamily="18" charset="0"/>
              </a:rPr>
              <a:t>t = 2020.00 + Dt</a:t>
            </a:r>
          </a:p>
          <a:p>
            <a:r>
              <a:rPr lang="en-US" sz="1350" dirty="0">
                <a:latin typeface="Times New Roman" panose="02020603050405020304" pitchFamily="18" charset="0"/>
                <a:cs typeface="Times New Roman" panose="02020603050405020304" pitchFamily="18" charset="0"/>
              </a:rPr>
              <a:t>(“the future”)</a:t>
            </a:r>
          </a:p>
        </p:txBody>
      </p:sp>
      <p:sp>
        <p:nvSpPr>
          <p:cNvPr id="152" name="TextBox 151" descr="Image showing coordinate axes rotating with arrows that point through a common origin"/>
          <p:cNvSpPr txBox="1"/>
          <p:nvPr/>
        </p:nvSpPr>
        <p:spPr>
          <a:xfrm>
            <a:off x="6699016" y="2768890"/>
            <a:ext cx="761747" cy="219291"/>
          </a:xfrm>
          <a:prstGeom prst="rect">
            <a:avLst/>
          </a:prstGeom>
          <a:noFill/>
        </p:spPr>
        <p:txBody>
          <a:bodyPr wrap="none" rtlCol="0">
            <a:spAutoFit/>
          </a:bodyPr>
          <a:lstStyle/>
          <a:p>
            <a:r>
              <a:rPr lang="en-US" sz="825" b="1" dirty="0">
                <a:latin typeface="Times New Roman" panose="02020603050405020304" pitchFamily="18" charset="0"/>
                <a:cs typeface="Times New Roman" panose="02020603050405020304" pitchFamily="18" charset="0"/>
              </a:rPr>
              <a:t>CATRF2022</a:t>
            </a:r>
          </a:p>
        </p:txBody>
      </p:sp>
      <p:sp>
        <p:nvSpPr>
          <p:cNvPr id="153" name="TextBox 152" descr="Image showing coordinate axes rotating with arrows that point through a common origin"/>
          <p:cNvSpPr txBox="1"/>
          <p:nvPr/>
        </p:nvSpPr>
        <p:spPr>
          <a:xfrm>
            <a:off x="1706362" y="1497985"/>
            <a:ext cx="761747" cy="219291"/>
          </a:xfrm>
          <a:prstGeom prst="rect">
            <a:avLst/>
          </a:prstGeom>
          <a:noFill/>
        </p:spPr>
        <p:txBody>
          <a:bodyPr wrap="none" rtlCol="0">
            <a:spAutoFit/>
          </a:bodyPr>
          <a:lstStyle/>
          <a:p>
            <a:r>
              <a:rPr lang="en-US" sz="825" b="1" dirty="0">
                <a:latin typeface="Times New Roman" panose="02020603050405020304" pitchFamily="18" charset="0"/>
                <a:cs typeface="Times New Roman" panose="02020603050405020304" pitchFamily="18" charset="0"/>
              </a:rPr>
              <a:t>CATRF2022</a:t>
            </a:r>
          </a:p>
        </p:txBody>
      </p:sp>
      <p:sp>
        <p:nvSpPr>
          <p:cNvPr id="154" name="Up Arrow 153" descr="Image showing coordinate axes rotating with arrows that point through a common origin"/>
          <p:cNvSpPr/>
          <p:nvPr/>
        </p:nvSpPr>
        <p:spPr>
          <a:xfrm>
            <a:off x="4182359" y="2689121"/>
            <a:ext cx="363474" cy="733806"/>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latin typeface="Times New Roman" panose="02020603050405020304" pitchFamily="18" charset="0"/>
              <a:cs typeface="Times New Roman" panose="02020603050405020304" pitchFamily="18" charset="0"/>
            </a:endParaRPr>
          </a:p>
        </p:txBody>
      </p:sp>
      <p:sp>
        <p:nvSpPr>
          <p:cNvPr id="155" name="TextBox 154" descr="Image showing coordinate axes rotating with arrows that point through a common origin"/>
          <p:cNvSpPr txBox="1"/>
          <p:nvPr/>
        </p:nvSpPr>
        <p:spPr>
          <a:xfrm>
            <a:off x="1648700" y="3206491"/>
            <a:ext cx="761747" cy="219291"/>
          </a:xfrm>
          <a:prstGeom prst="rect">
            <a:avLst/>
          </a:prstGeom>
          <a:noFill/>
        </p:spPr>
        <p:txBody>
          <a:bodyPr wrap="none" rtlCol="0">
            <a:spAutoFit/>
          </a:bodyPr>
          <a:lstStyle/>
          <a:p>
            <a:r>
              <a:rPr lang="en-US" sz="825" b="1" dirty="0">
                <a:latin typeface="Times New Roman" panose="02020603050405020304" pitchFamily="18" charset="0"/>
                <a:cs typeface="Times New Roman" panose="02020603050405020304" pitchFamily="18" charset="0"/>
              </a:rPr>
              <a:t>NATRF2022</a:t>
            </a:r>
          </a:p>
        </p:txBody>
      </p:sp>
      <p:sp>
        <p:nvSpPr>
          <p:cNvPr id="156" name="TextBox 155" descr="Image showing coordinate axes rotating with arrows that point through a common origin"/>
          <p:cNvSpPr txBox="1"/>
          <p:nvPr/>
        </p:nvSpPr>
        <p:spPr>
          <a:xfrm>
            <a:off x="1447659" y="2761344"/>
            <a:ext cx="748923" cy="219291"/>
          </a:xfrm>
          <a:prstGeom prst="rect">
            <a:avLst/>
          </a:prstGeom>
          <a:noFill/>
        </p:spPr>
        <p:txBody>
          <a:bodyPr wrap="none" rtlCol="0">
            <a:spAutoFit/>
          </a:bodyPr>
          <a:lstStyle/>
          <a:p>
            <a:r>
              <a:rPr lang="en-US" sz="825" b="1" dirty="0">
                <a:latin typeface="Times New Roman" panose="02020603050405020304" pitchFamily="18" charset="0"/>
                <a:cs typeface="Times New Roman" panose="02020603050405020304" pitchFamily="18" charset="0"/>
              </a:rPr>
              <a:t>PATRF2022</a:t>
            </a:r>
          </a:p>
        </p:txBody>
      </p:sp>
      <p:sp>
        <p:nvSpPr>
          <p:cNvPr id="157" name="TextBox 156" descr="Image showing coordinate axes rotating with arrows that point through a common origin"/>
          <p:cNvSpPr txBox="1"/>
          <p:nvPr/>
        </p:nvSpPr>
        <p:spPr>
          <a:xfrm>
            <a:off x="6629434" y="825085"/>
            <a:ext cx="761747" cy="219291"/>
          </a:xfrm>
          <a:prstGeom prst="rect">
            <a:avLst/>
          </a:prstGeom>
          <a:noFill/>
        </p:spPr>
        <p:txBody>
          <a:bodyPr wrap="none" rtlCol="0">
            <a:spAutoFit/>
          </a:bodyPr>
          <a:lstStyle/>
          <a:p>
            <a:r>
              <a:rPr lang="en-US" sz="825" b="1" dirty="0">
                <a:latin typeface="Times New Roman" panose="02020603050405020304" pitchFamily="18" charset="0"/>
                <a:cs typeface="Times New Roman" panose="02020603050405020304" pitchFamily="18" charset="0"/>
              </a:rPr>
              <a:t>NATRF2022</a:t>
            </a:r>
          </a:p>
        </p:txBody>
      </p:sp>
      <p:sp>
        <p:nvSpPr>
          <p:cNvPr id="158" name="TextBox 157" descr="Image showing coordinate axes rotating with arrows that point through a common origin"/>
          <p:cNvSpPr txBox="1"/>
          <p:nvPr/>
        </p:nvSpPr>
        <p:spPr>
          <a:xfrm>
            <a:off x="6843388" y="1333382"/>
            <a:ext cx="748923" cy="219291"/>
          </a:xfrm>
          <a:prstGeom prst="rect">
            <a:avLst/>
          </a:prstGeom>
          <a:noFill/>
        </p:spPr>
        <p:txBody>
          <a:bodyPr wrap="none" rtlCol="0">
            <a:spAutoFit/>
          </a:bodyPr>
          <a:lstStyle/>
          <a:p>
            <a:r>
              <a:rPr lang="en-US" sz="825" b="1" dirty="0">
                <a:latin typeface="Times New Roman" panose="02020603050405020304" pitchFamily="18" charset="0"/>
                <a:cs typeface="Times New Roman" panose="02020603050405020304" pitchFamily="18" charset="0"/>
              </a:rPr>
              <a:t>PATRF2022</a:t>
            </a:r>
          </a:p>
        </p:txBody>
      </p:sp>
      <p:cxnSp>
        <p:nvCxnSpPr>
          <p:cNvPr id="159" name="Straight Arrow Connector 158" descr="Image showing coordinate axes rotating with arrows that point through a common origin"/>
          <p:cNvCxnSpPr/>
          <p:nvPr/>
        </p:nvCxnSpPr>
        <p:spPr>
          <a:xfrm>
            <a:off x="2879812" y="1736116"/>
            <a:ext cx="3318164" cy="1066352"/>
          </a:xfrm>
          <a:prstGeom prst="straightConnector1">
            <a:avLst/>
          </a:prstGeom>
          <a:ln>
            <a:solidFill>
              <a:srgbClr val="7030A0"/>
            </a:solidFill>
            <a:prstDash val="sysDot"/>
            <a:headEnd type="triangle"/>
            <a:tailEnd type="triangle"/>
          </a:ln>
        </p:spPr>
        <p:style>
          <a:lnRef idx="2">
            <a:schemeClr val="accent1"/>
          </a:lnRef>
          <a:fillRef idx="0">
            <a:schemeClr val="accent1"/>
          </a:fillRef>
          <a:effectRef idx="1">
            <a:schemeClr val="accent1"/>
          </a:effectRef>
          <a:fontRef idx="minor">
            <a:schemeClr val="tx1"/>
          </a:fontRef>
        </p:style>
      </p:cxnSp>
      <p:sp>
        <p:nvSpPr>
          <p:cNvPr id="160" name="TextBox 159" descr="Image showing coordinate axes rotating with arrows that point through a common origin"/>
          <p:cNvSpPr txBox="1"/>
          <p:nvPr/>
        </p:nvSpPr>
        <p:spPr>
          <a:xfrm rot="991781">
            <a:off x="4741876" y="2386288"/>
            <a:ext cx="1564394" cy="219291"/>
          </a:xfrm>
          <a:prstGeom prst="rect">
            <a:avLst/>
          </a:prstGeom>
          <a:noFill/>
        </p:spPr>
        <p:txBody>
          <a:bodyPr wrap="square" rtlCol="0">
            <a:spAutoFit/>
          </a:bodyPr>
          <a:lstStyle/>
          <a:p>
            <a:r>
              <a:rPr lang="en-US" sz="825" b="1" dirty="0">
                <a:latin typeface="Times New Roman" panose="02020603050405020304" pitchFamily="18" charset="0"/>
                <a:cs typeface="Times New Roman" panose="02020603050405020304" pitchFamily="18" charset="0"/>
              </a:rPr>
              <a:t>Rotation of Caribbean Plate</a:t>
            </a:r>
          </a:p>
        </p:txBody>
      </p:sp>
      <p:cxnSp>
        <p:nvCxnSpPr>
          <p:cNvPr id="164" name="Straight Arrow Connector 163" descr="Image showing coordinate axes rotating with arrows that point through a common origin"/>
          <p:cNvCxnSpPr/>
          <p:nvPr/>
        </p:nvCxnSpPr>
        <p:spPr>
          <a:xfrm>
            <a:off x="2778645" y="2226422"/>
            <a:ext cx="3551546" cy="22140"/>
          </a:xfrm>
          <a:prstGeom prst="straightConnector1">
            <a:avLst/>
          </a:prstGeom>
          <a:ln>
            <a:solidFill>
              <a:schemeClr val="tx1"/>
            </a:solidFill>
            <a:prstDash val="sysDot"/>
            <a:headEnd type="triangle"/>
            <a:tailEnd type="triangle"/>
          </a:ln>
        </p:spPr>
        <p:style>
          <a:lnRef idx="2">
            <a:schemeClr val="accent1"/>
          </a:lnRef>
          <a:fillRef idx="0">
            <a:schemeClr val="accent1"/>
          </a:fillRef>
          <a:effectRef idx="1">
            <a:schemeClr val="accent1"/>
          </a:effectRef>
          <a:fontRef idx="minor">
            <a:schemeClr val="tx1"/>
          </a:fontRef>
        </p:style>
      </p:cxnSp>
      <p:sp>
        <p:nvSpPr>
          <p:cNvPr id="168" name="TextBox 167" descr="Image showing coordinate axes rotating with arrows that point through a common origin"/>
          <p:cNvSpPr txBox="1"/>
          <p:nvPr/>
        </p:nvSpPr>
        <p:spPr>
          <a:xfrm>
            <a:off x="4779158" y="2050392"/>
            <a:ext cx="1809643" cy="219291"/>
          </a:xfrm>
          <a:prstGeom prst="rect">
            <a:avLst/>
          </a:prstGeom>
          <a:noFill/>
        </p:spPr>
        <p:txBody>
          <a:bodyPr wrap="square" rtlCol="0">
            <a:spAutoFit/>
          </a:bodyPr>
          <a:lstStyle/>
          <a:p>
            <a:r>
              <a:rPr lang="en-US" sz="825" b="1" dirty="0">
                <a:latin typeface="Times New Roman" panose="02020603050405020304" pitchFamily="18" charset="0"/>
                <a:cs typeface="Times New Roman" panose="02020603050405020304" pitchFamily="18" charset="0"/>
              </a:rPr>
              <a:t>ITRF2020 frame through time</a:t>
            </a:r>
          </a:p>
        </p:txBody>
      </p:sp>
      <p:sp>
        <p:nvSpPr>
          <p:cNvPr id="169" name="TextBox 168" descr="Image showing coordinate axes rotating with arrows that point through a common origin"/>
          <p:cNvSpPr txBox="1"/>
          <p:nvPr/>
        </p:nvSpPr>
        <p:spPr>
          <a:xfrm>
            <a:off x="6504287" y="1977364"/>
            <a:ext cx="946093" cy="219291"/>
          </a:xfrm>
          <a:prstGeom prst="rect">
            <a:avLst/>
          </a:prstGeom>
          <a:noFill/>
        </p:spPr>
        <p:txBody>
          <a:bodyPr wrap="none" rtlCol="0">
            <a:spAutoFit/>
          </a:bodyPr>
          <a:lstStyle/>
          <a:p>
            <a:r>
              <a:rPr lang="en-US" sz="825" b="1" dirty="0">
                <a:latin typeface="Times New Roman" panose="02020603050405020304" pitchFamily="18" charset="0"/>
                <a:cs typeface="Times New Roman" panose="02020603050405020304" pitchFamily="18" charset="0"/>
              </a:rPr>
              <a:t>ITRF2020 frame</a:t>
            </a:r>
          </a:p>
        </p:txBody>
      </p:sp>
      <p:sp>
        <p:nvSpPr>
          <p:cNvPr id="170" name="TextBox 169" descr="Image showing coordinate axes rotating with arrows that point through a common origin"/>
          <p:cNvSpPr txBox="1"/>
          <p:nvPr/>
        </p:nvSpPr>
        <p:spPr>
          <a:xfrm>
            <a:off x="1404631" y="2076823"/>
            <a:ext cx="946093" cy="219291"/>
          </a:xfrm>
          <a:prstGeom prst="rect">
            <a:avLst/>
          </a:prstGeom>
          <a:noFill/>
        </p:spPr>
        <p:txBody>
          <a:bodyPr wrap="none" rtlCol="0">
            <a:spAutoFit/>
          </a:bodyPr>
          <a:lstStyle/>
          <a:p>
            <a:r>
              <a:rPr lang="en-US" sz="825" b="1" dirty="0">
                <a:latin typeface="Times New Roman" panose="02020603050405020304" pitchFamily="18" charset="0"/>
                <a:cs typeface="Times New Roman" panose="02020603050405020304" pitchFamily="18" charset="0"/>
              </a:rPr>
              <a:t>ITRF2020 frame</a:t>
            </a:r>
          </a:p>
        </p:txBody>
      </p:sp>
      <p:cxnSp>
        <p:nvCxnSpPr>
          <p:cNvPr id="171" name="Straight Arrow Connector 170" descr="Image showing coordinate axes rotating with arrows that point through a common origin"/>
          <p:cNvCxnSpPr/>
          <p:nvPr/>
        </p:nvCxnSpPr>
        <p:spPr>
          <a:xfrm flipV="1">
            <a:off x="2732989" y="1627455"/>
            <a:ext cx="3534797" cy="1075028"/>
          </a:xfrm>
          <a:prstGeom prst="straightConnector1">
            <a:avLst/>
          </a:prstGeom>
          <a:ln>
            <a:solidFill>
              <a:srgbClr val="00B050"/>
            </a:solidFill>
            <a:prstDash val="sysDot"/>
            <a:headEnd type="triangle"/>
            <a:tailEnd type="triangle"/>
          </a:ln>
        </p:spPr>
        <p:style>
          <a:lnRef idx="2">
            <a:schemeClr val="accent1"/>
          </a:lnRef>
          <a:fillRef idx="0">
            <a:schemeClr val="accent1"/>
          </a:fillRef>
          <a:effectRef idx="1">
            <a:schemeClr val="accent1"/>
          </a:effectRef>
          <a:fontRef idx="minor">
            <a:schemeClr val="tx1"/>
          </a:fontRef>
        </p:style>
      </p:cxnSp>
      <p:sp>
        <p:nvSpPr>
          <p:cNvPr id="172" name="TextBox 171" descr="Image showing coordinate axes rotating with arrows that point through a common origin"/>
          <p:cNvSpPr txBox="1"/>
          <p:nvPr/>
        </p:nvSpPr>
        <p:spPr>
          <a:xfrm rot="20468182">
            <a:off x="5027380" y="1522414"/>
            <a:ext cx="1564394" cy="219291"/>
          </a:xfrm>
          <a:prstGeom prst="rect">
            <a:avLst/>
          </a:prstGeom>
          <a:noFill/>
        </p:spPr>
        <p:txBody>
          <a:bodyPr wrap="square" rtlCol="0">
            <a:spAutoFit/>
          </a:bodyPr>
          <a:lstStyle/>
          <a:p>
            <a:r>
              <a:rPr lang="en-US" sz="825" b="1" dirty="0">
                <a:latin typeface="Times New Roman" panose="02020603050405020304" pitchFamily="18" charset="0"/>
                <a:cs typeface="Times New Roman" panose="02020603050405020304" pitchFamily="18" charset="0"/>
              </a:rPr>
              <a:t>Rotation of Pacific Plate</a:t>
            </a:r>
          </a:p>
        </p:txBody>
      </p:sp>
      <p:cxnSp>
        <p:nvCxnSpPr>
          <p:cNvPr id="174" name="Straight Arrow Connector 173" descr="Image showing coordinate axes rotating with arrows that point through a common origin"/>
          <p:cNvCxnSpPr/>
          <p:nvPr/>
        </p:nvCxnSpPr>
        <p:spPr>
          <a:xfrm flipV="1">
            <a:off x="2873341" y="1171576"/>
            <a:ext cx="3216564" cy="1971701"/>
          </a:xfrm>
          <a:prstGeom prst="straightConnector1">
            <a:avLst/>
          </a:prstGeom>
          <a:ln>
            <a:solidFill>
              <a:srgbClr val="FF0000"/>
            </a:solidFill>
            <a:prstDash val="sysDot"/>
            <a:headEnd type="triangle"/>
            <a:tailEnd type="triangle"/>
          </a:ln>
        </p:spPr>
        <p:style>
          <a:lnRef idx="2">
            <a:schemeClr val="accent1"/>
          </a:lnRef>
          <a:fillRef idx="0">
            <a:schemeClr val="accent1"/>
          </a:fillRef>
          <a:effectRef idx="1">
            <a:schemeClr val="accent1"/>
          </a:effectRef>
          <a:fontRef idx="minor">
            <a:schemeClr val="tx1"/>
          </a:fontRef>
        </p:style>
      </p:cxnSp>
      <p:sp>
        <p:nvSpPr>
          <p:cNvPr id="175" name="TextBox 174" descr="Image showing coordinate axes rotating with arrows that point through a common origin"/>
          <p:cNvSpPr txBox="1"/>
          <p:nvPr/>
        </p:nvSpPr>
        <p:spPr>
          <a:xfrm rot="19628250">
            <a:off x="4484239" y="1251115"/>
            <a:ext cx="2067392" cy="219291"/>
          </a:xfrm>
          <a:prstGeom prst="rect">
            <a:avLst/>
          </a:prstGeom>
          <a:noFill/>
        </p:spPr>
        <p:txBody>
          <a:bodyPr wrap="square" rtlCol="0">
            <a:spAutoFit/>
          </a:bodyPr>
          <a:lstStyle/>
          <a:p>
            <a:r>
              <a:rPr lang="en-US" sz="825" b="1" dirty="0">
                <a:latin typeface="Times New Roman" panose="02020603050405020304" pitchFamily="18" charset="0"/>
                <a:cs typeface="Times New Roman" panose="02020603050405020304" pitchFamily="18" charset="0"/>
              </a:rPr>
              <a:t>Rotation of North American Plate</a:t>
            </a:r>
          </a:p>
        </p:txBody>
      </p:sp>
      <p:sp>
        <p:nvSpPr>
          <p:cNvPr id="179" name="TextBox 178" descr="Image showing coordinate axes rotating with arrows that point through a common origin"/>
          <p:cNvSpPr txBox="1"/>
          <p:nvPr/>
        </p:nvSpPr>
        <p:spPr>
          <a:xfrm>
            <a:off x="3835744" y="1325406"/>
            <a:ext cx="1428596" cy="230832"/>
          </a:xfrm>
          <a:prstGeom prst="rect">
            <a:avLst/>
          </a:prstGeom>
          <a:noFill/>
        </p:spPr>
        <p:txBody>
          <a:bodyPr wrap="none" rtlCol="0">
            <a:spAutoFit/>
          </a:bodyPr>
          <a:lstStyle/>
          <a:p>
            <a:r>
              <a:rPr lang="en-US" sz="900" b="1" dirty="0">
                <a:latin typeface="Times New Roman" panose="02020603050405020304" pitchFamily="18" charset="0"/>
                <a:cs typeface="Times New Roman" panose="02020603050405020304" pitchFamily="18" charset="0"/>
              </a:rPr>
              <a:t>Rotations are not to scale</a:t>
            </a:r>
          </a:p>
        </p:txBody>
      </p:sp>
      <p:sp>
        <p:nvSpPr>
          <p:cNvPr id="136" name="TextBox 135" descr="Image showing coordinate axes rotating with arrows that point through a common origin"/>
          <p:cNvSpPr txBox="1"/>
          <p:nvPr/>
        </p:nvSpPr>
        <p:spPr>
          <a:xfrm>
            <a:off x="1541388" y="3966396"/>
            <a:ext cx="1297150" cy="507831"/>
          </a:xfrm>
          <a:prstGeom prst="rect">
            <a:avLst/>
          </a:prstGeom>
          <a:noFill/>
        </p:spPr>
        <p:txBody>
          <a:bodyPr wrap="none" rtlCol="0">
            <a:spAutoFit/>
          </a:bodyPr>
          <a:lstStyle/>
          <a:p>
            <a:r>
              <a:rPr lang="en-US" sz="1350" dirty="0">
                <a:latin typeface="Times New Roman" panose="02020603050405020304" pitchFamily="18" charset="0"/>
                <a:cs typeface="Times New Roman" panose="02020603050405020304" pitchFamily="18" charset="0"/>
              </a:rPr>
              <a:t>t = 2020.00 - Dt</a:t>
            </a:r>
          </a:p>
          <a:p>
            <a:r>
              <a:rPr lang="en-US" sz="1350" dirty="0">
                <a:latin typeface="Times New Roman" panose="02020603050405020304" pitchFamily="18" charset="0"/>
                <a:cs typeface="Times New Roman" panose="02020603050405020304" pitchFamily="18" charset="0"/>
              </a:rPr>
              <a:t>(“the past”)</a:t>
            </a:r>
          </a:p>
        </p:txBody>
      </p:sp>
      <p:sp>
        <p:nvSpPr>
          <p:cNvPr id="3" name="Title 2">
            <a:extLst>
              <a:ext uri="{FF2B5EF4-FFF2-40B4-BE49-F238E27FC236}">
                <a16:creationId xmlns:a16="http://schemas.microsoft.com/office/drawing/2014/main" id="{A7162BFC-6BFC-4821-B076-0E5C10D1D46D}"/>
              </a:ext>
            </a:extLst>
          </p:cNvPr>
          <p:cNvSpPr>
            <a:spLocks noGrp="1"/>
          </p:cNvSpPr>
          <p:nvPr>
            <p:ph type="title"/>
          </p:nvPr>
        </p:nvSpPr>
        <p:spPr>
          <a:xfrm>
            <a:off x="0" y="205979"/>
            <a:ext cx="9144000" cy="857250"/>
          </a:xfrm>
        </p:spPr>
        <p:txBody>
          <a:bodyPr>
            <a:noAutofit/>
          </a:bodyPr>
          <a:lstStyle/>
          <a:p>
            <a:r>
              <a:rPr lang="en-US" sz="2400" dirty="0">
                <a:cs typeface="Times New Roman" panose="02020603050405020304" pitchFamily="18" charset="0"/>
              </a:rPr>
              <a:t>The Relation of 5 Global Reference Frames through Time</a:t>
            </a:r>
            <a:endParaRPr lang="en-US" sz="2400" dirty="0"/>
          </a:p>
        </p:txBody>
      </p:sp>
      <p:sp>
        <p:nvSpPr>
          <p:cNvPr id="7" name="Date Placeholder 6">
            <a:extLst>
              <a:ext uri="{FF2B5EF4-FFF2-40B4-BE49-F238E27FC236}">
                <a16:creationId xmlns:a16="http://schemas.microsoft.com/office/drawing/2014/main" id="{6B50F785-6C4C-406C-A175-D89DFC4C17AD}"/>
              </a:ext>
            </a:extLst>
          </p:cNvPr>
          <p:cNvSpPr>
            <a:spLocks noGrp="1"/>
          </p:cNvSpPr>
          <p:nvPr>
            <p:ph type="dt" sz="half" idx="10"/>
          </p:nvPr>
        </p:nvSpPr>
        <p:spPr/>
        <p:txBody>
          <a:bodyPr/>
          <a:lstStyle/>
          <a:p>
            <a:r>
              <a:rPr lang="en-US"/>
              <a:t>01/26/2023</a:t>
            </a:r>
          </a:p>
        </p:txBody>
      </p:sp>
      <p:sp>
        <p:nvSpPr>
          <p:cNvPr id="10" name="Footer Placeholder 9">
            <a:extLst>
              <a:ext uri="{FF2B5EF4-FFF2-40B4-BE49-F238E27FC236}">
                <a16:creationId xmlns:a16="http://schemas.microsoft.com/office/drawing/2014/main" id="{691B49F2-680B-4BC6-A6AC-3C6FE30EDD8B}"/>
              </a:ext>
            </a:extLst>
          </p:cNvPr>
          <p:cNvSpPr>
            <a:spLocks noGrp="1"/>
          </p:cNvSpPr>
          <p:nvPr>
            <p:ph type="ftr" sz="quarter" idx="11"/>
          </p:nvPr>
        </p:nvSpPr>
        <p:spPr/>
        <p:txBody>
          <a:bodyPr/>
          <a:lstStyle/>
          <a:p>
            <a:r>
              <a:rPr lang="fr-FR"/>
              <a:t>2023 WSLS Institute</a:t>
            </a:r>
            <a:endParaRPr lang="en-US"/>
          </a:p>
        </p:txBody>
      </p:sp>
      <p:sp>
        <p:nvSpPr>
          <p:cNvPr id="12" name="Slide Number Placeholder 11">
            <a:extLst>
              <a:ext uri="{FF2B5EF4-FFF2-40B4-BE49-F238E27FC236}">
                <a16:creationId xmlns:a16="http://schemas.microsoft.com/office/drawing/2014/main" id="{BAFB2BCC-59B8-4C0F-9BD7-5F39DF542F45}"/>
              </a:ext>
            </a:extLst>
          </p:cNvPr>
          <p:cNvSpPr>
            <a:spLocks noGrp="1"/>
          </p:cNvSpPr>
          <p:nvPr>
            <p:ph type="sldNum" sz="quarter" idx="12"/>
          </p:nvPr>
        </p:nvSpPr>
        <p:spPr/>
        <p:txBody>
          <a:bodyPr/>
          <a:lstStyle/>
          <a:p>
            <a:fld id="{D3D538F9-49A3-B84F-B36B-A7030CDE5D5B}" type="slidenum">
              <a:rPr lang="en-US" smtClean="0"/>
              <a:t>77</a:t>
            </a:fld>
            <a:endParaRPr lang="en-US"/>
          </a:p>
        </p:txBody>
      </p:sp>
    </p:spTree>
    <p:extLst>
      <p:ext uri="{BB962C8B-B14F-4D97-AF65-F5344CB8AC3E}">
        <p14:creationId xmlns:p14="http://schemas.microsoft.com/office/powerpoint/2010/main" val="2391686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5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3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5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3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4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39"/>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2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4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0"/>
      <p:bldP spid="140" grpId="0"/>
      <p:bldP spid="141" grpId="0"/>
      <p:bldP spid="146" grpId="0"/>
      <p:bldP spid="152" grpId="0"/>
      <p:bldP spid="153" grpId="0"/>
      <p:bldP spid="155" grpId="0"/>
      <p:bldP spid="156" grpId="0"/>
      <p:bldP spid="157" grpId="0"/>
      <p:bldP spid="158" grpId="0"/>
      <p:bldP spid="160" grpId="0"/>
      <p:bldP spid="172" grpId="0"/>
      <p:bldP spid="175" grpId="0"/>
      <p:bldP spid="136"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C60BC-4B81-4F02-BA74-3104A4FD9E09}"/>
              </a:ext>
            </a:extLst>
          </p:cNvPr>
          <p:cNvSpPr>
            <a:spLocks noGrp="1"/>
          </p:cNvSpPr>
          <p:nvPr>
            <p:ph type="title"/>
          </p:nvPr>
        </p:nvSpPr>
        <p:spPr/>
        <p:txBody>
          <a:bodyPr/>
          <a:lstStyle/>
          <a:p>
            <a:r>
              <a:rPr lang="en-US" dirty="0"/>
              <a:t>Vertical Datums</a:t>
            </a:r>
          </a:p>
        </p:txBody>
      </p:sp>
      <p:sp>
        <p:nvSpPr>
          <p:cNvPr id="3" name="Text Placeholder 2">
            <a:extLst>
              <a:ext uri="{FF2B5EF4-FFF2-40B4-BE49-F238E27FC236}">
                <a16:creationId xmlns:a16="http://schemas.microsoft.com/office/drawing/2014/main" id="{643AF184-419E-4092-A9B9-CC2532F1EA2E}"/>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DC1E7A40-A437-45ED-A50B-74B88CA36890}"/>
              </a:ext>
            </a:extLst>
          </p:cNvPr>
          <p:cNvSpPr>
            <a:spLocks noGrp="1"/>
          </p:cNvSpPr>
          <p:nvPr>
            <p:ph type="dt" sz="half" idx="10"/>
          </p:nvPr>
        </p:nvSpPr>
        <p:spPr/>
        <p:txBody>
          <a:bodyPr/>
          <a:lstStyle/>
          <a:p>
            <a:r>
              <a:rPr lang="en-US"/>
              <a:t>01/26/2023</a:t>
            </a:r>
          </a:p>
        </p:txBody>
      </p:sp>
      <p:sp>
        <p:nvSpPr>
          <p:cNvPr id="5" name="Footer Placeholder 4">
            <a:extLst>
              <a:ext uri="{FF2B5EF4-FFF2-40B4-BE49-F238E27FC236}">
                <a16:creationId xmlns:a16="http://schemas.microsoft.com/office/drawing/2014/main" id="{AAF90DA4-A609-42A0-AA20-3EC4250BFAA7}"/>
              </a:ext>
            </a:extLst>
          </p:cNvPr>
          <p:cNvSpPr>
            <a:spLocks noGrp="1"/>
          </p:cNvSpPr>
          <p:nvPr>
            <p:ph type="ftr" sz="quarter" idx="11"/>
          </p:nvPr>
        </p:nvSpPr>
        <p:spPr/>
        <p:txBody>
          <a:bodyPr/>
          <a:lstStyle/>
          <a:p>
            <a:r>
              <a:rPr lang="fr-FR"/>
              <a:t>2023 WSLS Institute</a:t>
            </a:r>
            <a:endParaRPr lang="en-US"/>
          </a:p>
        </p:txBody>
      </p:sp>
      <p:sp>
        <p:nvSpPr>
          <p:cNvPr id="6" name="Slide Number Placeholder 5">
            <a:extLst>
              <a:ext uri="{FF2B5EF4-FFF2-40B4-BE49-F238E27FC236}">
                <a16:creationId xmlns:a16="http://schemas.microsoft.com/office/drawing/2014/main" id="{BEC93D0D-3F19-4C4C-BDD4-E334FA68D3F1}"/>
              </a:ext>
            </a:extLst>
          </p:cNvPr>
          <p:cNvSpPr>
            <a:spLocks noGrp="1"/>
          </p:cNvSpPr>
          <p:nvPr>
            <p:ph type="sldNum" sz="quarter" idx="12"/>
          </p:nvPr>
        </p:nvSpPr>
        <p:spPr/>
        <p:txBody>
          <a:bodyPr/>
          <a:lstStyle/>
          <a:p>
            <a:fld id="{D3D538F9-49A3-B84F-B36B-A7030CDE5D5B}" type="slidenum">
              <a:rPr lang="en-US" smtClean="0"/>
              <a:t>78</a:t>
            </a:fld>
            <a:endParaRPr lang="en-US"/>
          </a:p>
        </p:txBody>
      </p:sp>
    </p:spTree>
    <p:extLst>
      <p:ext uri="{BB962C8B-B14F-4D97-AF65-F5344CB8AC3E}">
        <p14:creationId xmlns:p14="http://schemas.microsoft.com/office/powerpoint/2010/main" val="67037959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2B9A19-9B67-4DF6-8DF7-DDCF1FBE552E}"/>
              </a:ext>
            </a:extLst>
          </p:cNvPr>
          <p:cNvSpPr>
            <a:spLocks noGrp="1"/>
          </p:cNvSpPr>
          <p:nvPr>
            <p:ph idx="1"/>
          </p:nvPr>
        </p:nvSpPr>
        <p:spPr/>
        <p:txBody>
          <a:bodyPr/>
          <a:lstStyle/>
          <a:p>
            <a:endParaRPr lang="en-US"/>
          </a:p>
        </p:txBody>
      </p:sp>
      <p:pic>
        <p:nvPicPr>
          <p:cNvPr id="7" name="Picture 2" descr="SNL&amp;#39; Sets Its First Four Guest Hosts, Including Jason Sudeikis and Kim  Kardashian West">
            <a:extLst>
              <a:ext uri="{FF2B5EF4-FFF2-40B4-BE49-F238E27FC236}">
                <a16:creationId xmlns:a16="http://schemas.microsoft.com/office/drawing/2014/main" id="{D6786ABC-86C6-452E-A839-5530230EC07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8443" y="102393"/>
            <a:ext cx="8887114" cy="4850883"/>
          </a:xfrm>
          <a:prstGeom prst="rect">
            <a:avLst/>
          </a:prstGeom>
          <a:noFill/>
          <a:extLst>
            <a:ext uri="{909E8E84-426E-40DD-AFC4-6F175D3DCCD1}">
              <a14:hiddenFill xmlns:a14="http://schemas.microsoft.com/office/drawing/2010/main">
                <a:solidFill>
                  <a:srgbClr val="FFFFFF"/>
                </a:solidFill>
              </a14:hiddenFill>
            </a:ext>
          </a:extLst>
        </p:spPr>
      </p:pic>
      <p:sp>
        <p:nvSpPr>
          <p:cNvPr id="8" name="Date Placeholder 7">
            <a:extLst>
              <a:ext uri="{FF2B5EF4-FFF2-40B4-BE49-F238E27FC236}">
                <a16:creationId xmlns:a16="http://schemas.microsoft.com/office/drawing/2014/main" id="{D539FD6A-1BD3-4A86-9DCB-4FB9C83260D6}"/>
              </a:ext>
            </a:extLst>
          </p:cNvPr>
          <p:cNvSpPr>
            <a:spLocks noGrp="1"/>
          </p:cNvSpPr>
          <p:nvPr>
            <p:ph type="dt" sz="half" idx="10"/>
          </p:nvPr>
        </p:nvSpPr>
        <p:spPr/>
        <p:txBody>
          <a:bodyPr/>
          <a:lstStyle/>
          <a:p>
            <a:r>
              <a:rPr lang="en-US"/>
              <a:t>01/26/2023</a:t>
            </a:r>
          </a:p>
        </p:txBody>
      </p:sp>
      <p:sp>
        <p:nvSpPr>
          <p:cNvPr id="9" name="Footer Placeholder 8">
            <a:extLst>
              <a:ext uri="{FF2B5EF4-FFF2-40B4-BE49-F238E27FC236}">
                <a16:creationId xmlns:a16="http://schemas.microsoft.com/office/drawing/2014/main" id="{20F13657-3392-4C5C-BA80-173A3693AEBF}"/>
              </a:ext>
            </a:extLst>
          </p:cNvPr>
          <p:cNvSpPr>
            <a:spLocks noGrp="1"/>
          </p:cNvSpPr>
          <p:nvPr>
            <p:ph type="ftr" sz="quarter" idx="11"/>
          </p:nvPr>
        </p:nvSpPr>
        <p:spPr/>
        <p:txBody>
          <a:bodyPr/>
          <a:lstStyle/>
          <a:p>
            <a:r>
              <a:rPr lang="fr-FR"/>
              <a:t>2023 WSLS Institute</a:t>
            </a:r>
            <a:endParaRPr lang="en-US"/>
          </a:p>
        </p:txBody>
      </p:sp>
      <p:sp>
        <p:nvSpPr>
          <p:cNvPr id="10" name="Slide Number Placeholder 9">
            <a:extLst>
              <a:ext uri="{FF2B5EF4-FFF2-40B4-BE49-F238E27FC236}">
                <a16:creationId xmlns:a16="http://schemas.microsoft.com/office/drawing/2014/main" id="{26721D93-B5CA-43D6-B2C4-5D8A3C4930A4}"/>
              </a:ext>
            </a:extLst>
          </p:cNvPr>
          <p:cNvSpPr>
            <a:spLocks noGrp="1"/>
          </p:cNvSpPr>
          <p:nvPr>
            <p:ph type="sldNum" sz="quarter" idx="12"/>
          </p:nvPr>
        </p:nvSpPr>
        <p:spPr/>
        <p:txBody>
          <a:bodyPr/>
          <a:lstStyle/>
          <a:p>
            <a:fld id="{D3D538F9-49A3-B84F-B36B-A7030CDE5D5B}" type="slidenum">
              <a:rPr lang="en-US" smtClean="0"/>
              <a:t>79</a:t>
            </a:fld>
            <a:endParaRPr lang="en-US"/>
          </a:p>
        </p:txBody>
      </p:sp>
    </p:spTree>
    <p:extLst>
      <p:ext uri="{BB962C8B-B14F-4D97-AF65-F5344CB8AC3E}">
        <p14:creationId xmlns:p14="http://schemas.microsoft.com/office/powerpoint/2010/main" val="21327381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Datum Fundamentals</a:t>
            </a:r>
          </a:p>
        </p:txBody>
      </p:sp>
      <p:sp>
        <p:nvSpPr>
          <p:cNvPr id="44" name="Oval 43"/>
          <p:cNvSpPr>
            <a:spLocks noChangeAspect="1"/>
          </p:cNvSpPr>
          <p:nvPr/>
        </p:nvSpPr>
        <p:spPr>
          <a:xfrm>
            <a:off x="2825226" y="2431637"/>
            <a:ext cx="126610" cy="12661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Times New Roman" panose="02020603050405020304" pitchFamily="18" charset="0"/>
            </a:endParaRPr>
          </a:p>
        </p:txBody>
      </p:sp>
      <p:sp>
        <p:nvSpPr>
          <p:cNvPr id="45" name="TextBox 44"/>
          <p:cNvSpPr txBox="1">
            <a:spLocks noChangeAspect="1"/>
          </p:cNvSpPr>
          <p:nvPr/>
        </p:nvSpPr>
        <p:spPr>
          <a:xfrm>
            <a:off x="2909005" y="2239242"/>
            <a:ext cx="309700" cy="300082"/>
          </a:xfrm>
          <a:prstGeom prst="rect">
            <a:avLst/>
          </a:prstGeom>
          <a:noFill/>
        </p:spPr>
        <p:txBody>
          <a:bodyPr wrap="none" rtlCol="0">
            <a:spAutoFit/>
          </a:bodyPr>
          <a:lstStyle/>
          <a:p>
            <a:r>
              <a:rPr lang="en-US" sz="1350" dirty="0">
                <a:latin typeface="Times New Roman" panose="02020603050405020304" pitchFamily="18" charset="0"/>
              </a:rPr>
              <a:t>A</a:t>
            </a:r>
          </a:p>
        </p:txBody>
      </p:sp>
      <p:sp>
        <p:nvSpPr>
          <p:cNvPr id="47" name="TextBox 46"/>
          <p:cNvSpPr txBox="1">
            <a:spLocks noChangeAspect="1"/>
          </p:cNvSpPr>
          <p:nvPr/>
        </p:nvSpPr>
        <p:spPr>
          <a:xfrm>
            <a:off x="3218705" y="1086046"/>
            <a:ext cx="2734018" cy="323165"/>
          </a:xfrm>
          <a:prstGeom prst="rect">
            <a:avLst/>
          </a:prstGeom>
          <a:noFill/>
        </p:spPr>
        <p:txBody>
          <a:bodyPr wrap="none" rtlCol="0">
            <a:spAutoFit/>
          </a:bodyPr>
          <a:lstStyle/>
          <a:p>
            <a:r>
              <a:rPr lang="en-US" sz="1500" b="1" dirty="0">
                <a:latin typeface="Times New Roman" panose="02020603050405020304" pitchFamily="18" charset="0"/>
              </a:rPr>
              <a:t>Find the coordinate of point A</a:t>
            </a:r>
          </a:p>
        </p:txBody>
      </p:sp>
      <p:sp>
        <p:nvSpPr>
          <p:cNvPr id="7" name="TextBox 6" descr="Perpendicular black lines representing coordinate axes, with dashed lines going towards a dot with numbers next to it representing coordinates.">
            <a:extLst>
              <a:ext uri="{FF2B5EF4-FFF2-40B4-BE49-F238E27FC236}">
                <a16:creationId xmlns:a16="http://schemas.microsoft.com/office/drawing/2014/main" id="{5946D442-1D03-4A0F-9FFE-129D7B528230}"/>
              </a:ext>
            </a:extLst>
          </p:cNvPr>
          <p:cNvSpPr txBox="1"/>
          <p:nvPr/>
        </p:nvSpPr>
        <p:spPr>
          <a:xfrm>
            <a:off x="1749851" y="2977669"/>
            <a:ext cx="271228" cy="300082"/>
          </a:xfrm>
          <a:prstGeom prst="rect">
            <a:avLst/>
          </a:prstGeom>
          <a:noFill/>
        </p:spPr>
        <p:txBody>
          <a:bodyPr wrap="none" rtlCol="0">
            <a:spAutoFit/>
          </a:bodyPr>
          <a:lstStyle/>
          <a:p>
            <a:r>
              <a:rPr lang="en-US" sz="1350" dirty="0">
                <a:latin typeface="Times New Roman" panose="02020603050405020304" pitchFamily="18" charset="0"/>
              </a:rPr>
              <a:t>1</a:t>
            </a:r>
          </a:p>
        </p:txBody>
      </p:sp>
      <p:sp>
        <p:nvSpPr>
          <p:cNvPr id="8" name="TextBox 7" descr="Perpendicular black lines representing coordinate axes, with dashed lines going towards a dot with numbers next to it representing coordinates.">
            <a:extLst>
              <a:ext uri="{FF2B5EF4-FFF2-40B4-BE49-F238E27FC236}">
                <a16:creationId xmlns:a16="http://schemas.microsoft.com/office/drawing/2014/main" id="{78D87916-8571-4F96-BF15-416047BD7E53}"/>
              </a:ext>
            </a:extLst>
          </p:cNvPr>
          <p:cNvSpPr txBox="1"/>
          <p:nvPr/>
        </p:nvSpPr>
        <p:spPr>
          <a:xfrm>
            <a:off x="1775098" y="2387290"/>
            <a:ext cx="275510" cy="300082"/>
          </a:xfrm>
          <a:prstGeom prst="rect">
            <a:avLst/>
          </a:prstGeom>
          <a:noFill/>
        </p:spPr>
        <p:txBody>
          <a:bodyPr wrap="square" rtlCol="0">
            <a:spAutoFit/>
          </a:bodyPr>
          <a:lstStyle/>
          <a:p>
            <a:r>
              <a:rPr lang="en-US" sz="1350" dirty="0">
                <a:latin typeface="Times New Roman" panose="02020603050405020304" pitchFamily="18" charset="0"/>
              </a:rPr>
              <a:t>2</a:t>
            </a:r>
          </a:p>
        </p:txBody>
      </p:sp>
      <p:sp>
        <p:nvSpPr>
          <p:cNvPr id="9" name="TextBox 8" descr="Perpendicular black lines representing coordinate axes, with dashed lines going towards a dot with numbers next to it representing coordinates.">
            <a:extLst>
              <a:ext uri="{FF2B5EF4-FFF2-40B4-BE49-F238E27FC236}">
                <a16:creationId xmlns:a16="http://schemas.microsoft.com/office/drawing/2014/main" id="{B1DE053F-9FE8-4254-9696-AFB6F83B1454}"/>
              </a:ext>
            </a:extLst>
          </p:cNvPr>
          <p:cNvSpPr txBox="1"/>
          <p:nvPr/>
        </p:nvSpPr>
        <p:spPr>
          <a:xfrm>
            <a:off x="1767451" y="1784468"/>
            <a:ext cx="271228" cy="300082"/>
          </a:xfrm>
          <a:prstGeom prst="rect">
            <a:avLst/>
          </a:prstGeom>
          <a:noFill/>
        </p:spPr>
        <p:txBody>
          <a:bodyPr wrap="none" rtlCol="0">
            <a:spAutoFit/>
          </a:bodyPr>
          <a:lstStyle/>
          <a:p>
            <a:r>
              <a:rPr lang="en-US" sz="1350" dirty="0">
                <a:latin typeface="Times New Roman" panose="02020603050405020304" pitchFamily="18" charset="0"/>
              </a:rPr>
              <a:t>3</a:t>
            </a:r>
          </a:p>
        </p:txBody>
      </p:sp>
      <p:sp>
        <p:nvSpPr>
          <p:cNvPr id="10" name="TextBox 9" descr="Perpendicular black lines representing coordinate axes, with dashed lines going towards a dot with numbers next to it representing coordinates.">
            <a:extLst>
              <a:ext uri="{FF2B5EF4-FFF2-40B4-BE49-F238E27FC236}">
                <a16:creationId xmlns:a16="http://schemas.microsoft.com/office/drawing/2014/main" id="{C52F626B-752D-4C40-B73F-7D578DBE7093}"/>
              </a:ext>
            </a:extLst>
          </p:cNvPr>
          <p:cNvSpPr txBox="1"/>
          <p:nvPr/>
        </p:nvSpPr>
        <p:spPr>
          <a:xfrm>
            <a:off x="1774264" y="1165033"/>
            <a:ext cx="271228" cy="300082"/>
          </a:xfrm>
          <a:prstGeom prst="rect">
            <a:avLst/>
          </a:prstGeom>
          <a:noFill/>
        </p:spPr>
        <p:txBody>
          <a:bodyPr wrap="none" rtlCol="0">
            <a:spAutoFit/>
          </a:bodyPr>
          <a:lstStyle/>
          <a:p>
            <a:r>
              <a:rPr lang="en-US" sz="1350" dirty="0">
                <a:latin typeface="Times New Roman" panose="02020603050405020304" pitchFamily="18" charset="0"/>
              </a:rPr>
              <a:t>4</a:t>
            </a:r>
          </a:p>
        </p:txBody>
      </p:sp>
      <p:grpSp>
        <p:nvGrpSpPr>
          <p:cNvPr id="11" name="Group 10" descr="Perpendicular black lines representing coordinate axes, with dashed lines going towards a dot with numbers next to it representing coordinates.">
            <a:extLst>
              <a:ext uri="{FF2B5EF4-FFF2-40B4-BE49-F238E27FC236}">
                <a16:creationId xmlns:a16="http://schemas.microsoft.com/office/drawing/2014/main" id="{41E3FD6D-C657-4D0A-92C1-D1E8975922C7}"/>
              </a:ext>
            </a:extLst>
          </p:cNvPr>
          <p:cNvGrpSpPr/>
          <p:nvPr/>
        </p:nvGrpSpPr>
        <p:grpSpPr>
          <a:xfrm>
            <a:off x="1990833" y="789389"/>
            <a:ext cx="156008" cy="2921816"/>
            <a:chOff x="1025754" y="1547446"/>
            <a:chExt cx="239611" cy="4487594"/>
          </a:xfrm>
        </p:grpSpPr>
        <p:cxnSp>
          <p:nvCxnSpPr>
            <p:cNvPr id="12" name="Straight Arrow Connector 11">
              <a:extLst>
                <a:ext uri="{FF2B5EF4-FFF2-40B4-BE49-F238E27FC236}">
                  <a16:creationId xmlns:a16="http://schemas.microsoft.com/office/drawing/2014/main" id="{8ED3F53E-C8B4-416F-B700-C2AC4B117B1E}"/>
                </a:ext>
              </a:extLst>
            </p:cNvPr>
            <p:cNvCxnSpPr/>
            <p:nvPr/>
          </p:nvCxnSpPr>
          <p:spPr>
            <a:xfrm>
              <a:off x="1123406" y="1547446"/>
              <a:ext cx="15713" cy="4487594"/>
            </a:xfrm>
            <a:prstGeom prst="straightConnector1">
              <a:avLst/>
            </a:prstGeom>
            <a:ln w="381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F71E188-CE8B-445D-A1DD-251AF2844C5E}"/>
                </a:ext>
              </a:extLst>
            </p:cNvPr>
            <p:cNvCxnSpPr/>
            <p:nvPr/>
          </p:nvCxnSpPr>
          <p:spPr>
            <a:xfrm>
              <a:off x="1040645" y="5120640"/>
              <a:ext cx="21101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27E651E-2123-4E46-99FD-111EDF0F77C1}"/>
                </a:ext>
              </a:extLst>
            </p:cNvPr>
            <p:cNvCxnSpPr/>
            <p:nvPr/>
          </p:nvCxnSpPr>
          <p:spPr>
            <a:xfrm>
              <a:off x="1054349" y="4183966"/>
              <a:ext cx="21101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7A1B193-6E40-43AE-8386-13C226B6921F}"/>
                </a:ext>
              </a:extLst>
            </p:cNvPr>
            <p:cNvCxnSpPr/>
            <p:nvPr/>
          </p:nvCxnSpPr>
          <p:spPr>
            <a:xfrm>
              <a:off x="1025754" y="2319998"/>
              <a:ext cx="21101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3EEF80A-EC28-4C02-9DB1-DEB14DFC0AF4}"/>
                </a:ext>
              </a:extLst>
            </p:cNvPr>
            <p:cNvCxnSpPr/>
            <p:nvPr/>
          </p:nvCxnSpPr>
          <p:spPr>
            <a:xfrm>
              <a:off x="1040645" y="3247293"/>
              <a:ext cx="21101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 name="Straight Connector 3">
            <a:extLst>
              <a:ext uri="{FF2B5EF4-FFF2-40B4-BE49-F238E27FC236}">
                <a16:creationId xmlns:a16="http://schemas.microsoft.com/office/drawing/2014/main" id="{CC3368BF-EA0E-4917-8128-E1E7472D7BD9}"/>
              </a:ext>
            </a:extLst>
          </p:cNvPr>
          <p:cNvCxnSpPr>
            <a:cxnSpLocks/>
          </p:cNvCxnSpPr>
          <p:nvPr/>
        </p:nvCxnSpPr>
        <p:spPr>
          <a:xfrm>
            <a:off x="2064644" y="3711205"/>
            <a:ext cx="2926080" cy="0"/>
          </a:xfrm>
          <a:prstGeom prst="line">
            <a:avLst/>
          </a:prstGeom>
        </p:spPr>
        <p:style>
          <a:lnRef idx="2">
            <a:schemeClr val="dk1"/>
          </a:lnRef>
          <a:fillRef idx="0">
            <a:schemeClr val="dk1"/>
          </a:fillRef>
          <a:effectRef idx="1">
            <a:schemeClr val="dk1"/>
          </a:effectRef>
          <a:fontRef idx="minor">
            <a:schemeClr val="tx1"/>
          </a:fontRef>
        </p:style>
      </p:cxnSp>
      <p:sp>
        <p:nvSpPr>
          <p:cNvPr id="17" name="TextBox 16">
            <a:extLst>
              <a:ext uri="{FF2B5EF4-FFF2-40B4-BE49-F238E27FC236}">
                <a16:creationId xmlns:a16="http://schemas.microsoft.com/office/drawing/2014/main" id="{CCE74D07-BF96-45BF-9A86-854574F05229}"/>
              </a:ext>
            </a:extLst>
          </p:cNvPr>
          <p:cNvSpPr txBox="1"/>
          <p:nvPr/>
        </p:nvSpPr>
        <p:spPr>
          <a:xfrm>
            <a:off x="5245941" y="3526539"/>
            <a:ext cx="1338357" cy="369332"/>
          </a:xfrm>
          <a:prstGeom prst="rect">
            <a:avLst/>
          </a:prstGeom>
          <a:noFill/>
        </p:spPr>
        <p:txBody>
          <a:bodyPr wrap="square" rtlCol="0">
            <a:spAutoFit/>
          </a:bodyPr>
          <a:lstStyle/>
          <a:p>
            <a:r>
              <a:rPr lang="en-US" dirty="0"/>
              <a:t>Datum = 0</a:t>
            </a:r>
          </a:p>
        </p:txBody>
      </p:sp>
      <p:cxnSp>
        <p:nvCxnSpPr>
          <p:cNvPr id="5" name="Straight Connector 4">
            <a:extLst>
              <a:ext uri="{FF2B5EF4-FFF2-40B4-BE49-F238E27FC236}">
                <a16:creationId xmlns:a16="http://schemas.microsoft.com/office/drawing/2014/main" id="{47651096-C6F9-485E-A5F3-ADD34F2C543C}"/>
              </a:ext>
            </a:extLst>
          </p:cNvPr>
          <p:cNvCxnSpPr/>
          <p:nvPr/>
        </p:nvCxnSpPr>
        <p:spPr>
          <a:xfrm>
            <a:off x="2090609" y="2519358"/>
            <a:ext cx="668089" cy="0"/>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Date Placeholder 2">
            <a:extLst>
              <a:ext uri="{FF2B5EF4-FFF2-40B4-BE49-F238E27FC236}">
                <a16:creationId xmlns:a16="http://schemas.microsoft.com/office/drawing/2014/main" id="{4465B4C8-0202-448B-A3AB-FD77D3F5F4EC}"/>
              </a:ext>
            </a:extLst>
          </p:cNvPr>
          <p:cNvSpPr>
            <a:spLocks noGrp="1"/>
          </p:cNvSpPr>
          <p:nvPr>
            <p:ph type="dt" sz="half" idx="10"/>
          </p:nvPr>
        </p:nvSpPr>
        <p:spPr/>
        <p:txBody>
          <a:bodyPr/>
          <a:lstStyle/>
          <a:p>
            <a:r>
              <a:rPr lang="en-US"/>
              <a:t>01/26/2023</a:t>
            </a:r>
          </a:p>
        </p:txBody>
      </p:sp>
      <p:sp>
        <p:nvSpPr>
          <p:cNvPr id="6" name="Footer Placeholder 5">
            <a:extLst>
              <a:ext uri="{FF2B5EF4-FFF2-40B4-BE49-F238E27FC236}">
                <a16:creationId xmlns:a16="http://schemas.microsoft.com/office/drawing/2014/main" id="{A92A2F1B-9183-4656-BB10-61059587FB71}"/>
              </a:ext>
            </a:extLst>
          </p:cNvPr>
          <p:cNvSpPr>
            <a:spLocks noGrp="1"/>
          </p:cNvSpPr>
          <p:nvPr>
            <p:ph type="ftr" sz="quarter" idx="11"/>
          </p:nvPr>
        </p:nvSpPr>
        <p:spPr/>
        <p:txBody>
          <a:bodyPr/>
          <a:lstStyle/>
          <a:p>
            <a:r>
              <a:rPr lang="fr-FR"/>
              <a:t>2023 WSLS Institute</a:t>
            </a:r>
            <a:endParaRPr lang="en-US"/>
          </a:p>
        </p:txBody>
      </p:sp>
      <p:sp>
        <p:nvSpPr>
          <p:cNvPr id="18" name="Slide Number Placeholder 17">
            <a:extLst>
              <a:ext uri="{FF2B5EF4-FFF2-40B4-BE49-F238E27FC236}">
                <a16:creationId xmlns:a16="http://schemas.microsoft.com/office/drawing/2014/main" id="{4FD63479-4213-4249-8797-EFAE67CD247F}"/>
              </a:ext>
            </a:extLst>
          </p:cNvPr>
          <p:cNvSpPr>
            <a:spLocks noGrp="1"/>
          </p:cNvSpPr>
          <p:nvPr>
            <p:ph type="sldNum" sz="quarter" idx="12"/>
          </p:nvPr>
        </p:nvSpPr>
        <p:spPr/>
        <p:txBody>
          <a:bodyPr/>
          <a:lstStyle/>
          <a:p>
            <a:fld id="{D3D538F9-49A3-B84F-B36B-A7030CDE5D5B}" type="slidenum">
              <a:rPr lang="en-US" smtClean="0"/>
              <a:t>8</a:t>
            </a:fld>
            <a:endParaRPr lang="en-US"/>
          </a:p>
        </p:txBody>
      </p:sp>
    </p:spTree>
    <p:extLst>
      <p:ext uri="{BB962C8B-B14F-4D97-AF65-F5344CB8AC3E}">
        <p14:creationId xmlns:p14="http://schemas.microsoft.com/office/powerpoint/2010/main" val="1583480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Map of US territories with blue boxes that list the vertical datums for each region with red arrows pointing at those region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6594" y="1960956"/>
            <a:ext cx="4218035" cy="2806308"/>
          </a:xfrm>
          <a:prstGeom prst="rect">
            <a:avLst/>
          </a:prstGeom>
        </p:spPr>
      </p:pic>
      <p:sp>
        <p:nvSpPr>
          <p:cNvPr id="2" name="Title 1"/>
          <p:cNvSpPr>
            <a:spLocks noGrp="1"/>
          </p:cNvSpPr>
          <p:nvPr>
            <p:ph type="title"/>
          </p:nvPr>
        </p:nvSpPr>
        <p:spPr/>
        <p:txBody>
          <a:bodyPr>
            <a:normAutofit/>
          </a:bodyPr>
          <a:lstStyle/>
          <a:p>
            <a:r>
              <a:rPr lang="en-US" sz="3200" b="1" dirty="0">
                <a:latin typeface="Arial" panose="020B0604020202020204" pitchFamily="34" charset="0"/>
                <a:cs typeface="Arial" panose="020B0604020202020204" pitchFamily="34" charset="0"/>
              </a:rPr>
              <a:t>Vertical </a:t>
            </a:r>
            <a:r>
              <a:rPr lang="en-US" sz="3200" b="1" dirty="0" err="1">
                <a:latin typeface="Arial" panose="020B0604020202020204" pitchFamily="34" charset="0"/>
                <a:cs typeface="Arial" panose="020B0604020202020204" pitchFamily="34" charset="0"/>
              </a:rPr>
              <a:t>Datums</a:t>
            </a:r>
            <a:r>
              <a:rPr lang="en-US" sz="3200" b="1" dirty="0">
                <a:latin typeface="Arial" panose="020B0604020202020204" pitchFamily="34" charset="0"/>
                <a:cs typeface="Arial" panose="020B0604020202020204" pitchFamily="34" charset="0"/>
              </a:rPr>
              <a:t> of the NSRS</a:t>
            </a:r>
          </a:p>
        </p:txBody>
      </p:sp>
      <p:sp>
        <p:nvSpPr>
          <p:cNvPr id="11" name="Rectangle 10"/>
          <p:cNvSpPr/>
          <p:nvPr/>
        </p:nvSpPr>
        <p:spPr>
          <a:xfrm>
            <a:off x="6633435" y="2335695"/>
            <a:ext cx="1335293" cy="975772"/>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CONUS</a:t>
            </a:r>
            <a:endParaRPr lang="en-US" sz="525" dirty="0"/>
          </a:p>
          <a:p>
            <a:pPr algn="ctr" fontAlgn="ctr"/>
            <a:r>
              <a:rPr lang="en-US" sz="750" b="1" dirty="0">
                <a:solidFill>
                  <a:srgbClr val="000000"/>
                </a:solidFill>
                <a:latin typeface="Times New Roman" panose="02020603050405020304" pitchFamily="18" charset="0"/>
              </a:rPr>
              <a:t>NGVD 29</a:t>
            </a:r>
          </a:p>
          <a:p>
            <a:pPr algn="ctr" fontAlgn="ctr"/>
            <a:r>
              <a:rPr lang="en-US" sz="750" b="1" dirty="0">
                <a:solidFill>
                  <a:srgbClr val="000000"/>
                </a:solidFill>
                <a:latin typeface="Times New Roman" panose="02020603050405020304" pitchFamily="18" charset="0"/>
              </a:rPr>
              <a:t>NAVD 88</a:t>
            </a:r>
            <a:endParaRPr lang="en-US" sz="1350" dirty="0">
              <a:latin typeface="Arial" panose="020B0604020202020204" pitchFamily="34" charset="0"/>
            </a:endParaRPr>
          </a:p>
        </p:txBody>
      </p:sp>
      <p:sp>
        <p:nvSpPr>
          <p:cNvPr id="14" name="Rectangle 13"/>
          <p:cNvSpPr/>
          <p:nvPr/>
        </p:nvSpPr>
        <p:spPr>
          <a:xfrm>
            <a:off x="6633435" y="1356783"/>
            <a:ext cx="1335293" cy="766857"/>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Alaska</a:t>
            </a:r>
            <a:endParaRPr lang="en-US" sz="525" dirty="0"/>
          </a:p>
          <a:p>
            <a:pPr algn="ctr"/>
            <a:r>
              <a:rPr lang="en-US" sz="750" b="1" dirty="0">
                <a:solidFill>
                  <a:srgbClr val="000000"/>
                </a:solidFill>
                <a:latin typeface="Times New Roman" panose="02020603050405020304" pitchFamily="18" charset="0"/>
              </a:rPr>
              <a:t>NGVD 29</a:t>
            </a:r>
          </a:p>
          <a:p>
            <a:pPr algn="ctr"/>
            <a:r>
              <a:rPr lang="en-US" sz="750" b="1" dirty="0">
                <a:solidFill>
                  <a:srgbClr val="000000"/>
                </a:solidFill>
                <a:latin typeface="Times New Roman" panose="02020603050405020304" pitchFamily="18" charset="0"/>
              </a:rPr>
              <a:t>NAVD 88</a:t>
            </a:r>
            <a:endParaRPr lang="en-US" sz="1350" dirty="0">
              <a:latin typeface="Arial" panose="020B0604020202020204" pitchFamily="34" charset="0"/>
            </a:endParaRPr>
          </a:p>
        </p:txBody>
      </p:sp>
      <p:sp>
        <p:nvSpPr>
          <p:cNvPr id="15" name="Rectangle 14"/>
          <p:cNvSpPr/>
          <p:nvPr/>
        </p:nvSpPr>
        <p:spPr>
          <a:xfrm>
            <a:off x="4771688" y="978267"/>
            <a:ext cx="1335294" cy="766857"/>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St. Lawrence I.</a:t>
            </a:r>
            <a:endParaRPr lang="en-US" sz="525" dirty="0"/>
          </a:p>
          <a:p>
            <a:pPr algn="ctr" fontAlgn="ctr"/>
            <a:r>
              <a:rPr lang="en-US" sz="750" b="1" dirty="0">
                <a:solidFill>
                  <a:srgbClr val="000000"/>
                </a:solidFill>
                <a:latin typeface="Times New Roman" panose="02020603050405020304" pitchFamily="18" charset="0"/>
              </a:rPr>
              <a:t>- None -</a:t>
            </a:r>
            <a:endParaRPr lang="en-US" sz="1350" dirty="0">
              <a:latin typeface="Arial" panose="020B0604020202020204" pitchFamily="34" charset="0"/>
            </a:endParaRPr>
          </a:p>
        </p:txBody>
      </p:sp>
      <p:sp>
        <p:nvSpPr>
          <p:cNvPr id="16" name="Rectangle 15"/>
          <p:cNvSpPr/>
          <p:nvPr/>
        </p:nvSpPr>
        <p:spPr>
          <a:xfrm>
            <a:off x="3146393" y="1247502"/>
            <a:ext cx="1335294" cy="378221"/>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St. Matthew I.</a:t>
            </a:r>
            <a:endParaRPr lang="en-US" sz="525" dirty="0"/>
          </a:p>
          <a:p>
            <a:pPr algn="ctr" fontAlgn="ctr"/>
            <a:r>
              <a:rPr lang="en-US" sz="750" b="1" dirty="0">
                <a:solidFill>
                  <a:srgbClr val="000000"/>
                </a:solidFill>
                <a:latin typeface="Times New Roman" panose="02020603050405020304" pitchFamily="18" charset="0"/>
              </a:rPr>
              <a:t>- None -</a:t>
            </a:r>
            <a:endParaRPr lang="en-US" sz="1350" dirty="0">
              <a:latin typeface="Arial" panose="020B0604020202020204" pitchFamily="34" charset="0"/>
            </a:endParaRPr>
          </a:p>
        </p:txBody>
      </p:sp>
      <p:sp>
        <p:nvSpPr>
          <p:cNvPr id="17" name="Rectangle 16"/>
          <p:cNvSpPr/>
          <p:nvPr/>
        </p:nvSpPr>
        <p:spPr>
          <a:xfrm>
            <a:off x="1201623" y="1991085"/>
            <a:ext cx="1335294" cy="929541"/>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St. George I.</a:t>
            </a:r>
            <a:endParaRPr lang="en-US" sz="525" dirty="0"/>
          </a:p>
          <a:p>
            <a:pPr algn="ctr" fontAlgn="ctr"/>
            <a:r>
              <a:rPr lang="en-US" sz="750" b="1" dirty="0">
                <a:solidFill>
                  <a:srgbClr val="000000"/>
                </a:solidFill>
                <a:latin typeface="Times New Roman" panose="02020603050405020304" pitchFamily="18" charset="0"/>
              </a:rPr>
              <a:t>- None -</a:t>
            </a:r>
            <a:endParaRPr lang="en-US" sz="1350" dirty="0">
              <a:latin typeface="Arial" panose="020B0604020202020204" pitchFamily="34" charset="0"/>
            </a:endParaRPr>
          </a:p>
        </p:txBody>
      </p:sp>
      <p:sp>
        <p:nvSpPr>
          <p:cNvPr id="18" name="Rectangle 17"/>
          <p:cNvSpPr/>
          <p:nvPr/>
        </p:nvSpPr>
        <p:spPr>
          <a:xfrm>
            <a:off x="1700144" y="907071"/>
            <a:ext cx="1335294" cy="890533"/>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St. Paul I.</a:t>
            </a:r>
            <a:endParaRPr lang="en-US" sz="525" dirty="0"/>
          </a:p>
          <a:p>
            <a:pPr algn="ctr" fontAlgn="ctr"/>
            <a:r>
              <a:rPr lang="en-US" sz="750" b="1" dirty="0">
                <a:solidFill>
                  <a:srgbClr val="000000"/>
                </a:solidFill>
                <a:latin typeface="Times New Roman" panose="02020603050405020304" pitchFamily="18" charset="0"/>
              </a:rPr>
              <a:t>- None -</a:t>
            </a:r>
            <a:endParaRPr lang="en-US" sz="1350" dirty="0">
              <a:latin typeface="Arial" panose="020B0604020202020204" pitchFamily="34" charset="0"/>
            </a:endParaRPr>
          </a:p>
        </p:txBody>
      </p:sp>
      <p:sp>
        <p:nvSpPr>
          <p:cNvPr id="19" name="Rectangle 18"/>
          <p:cNvSpPr/>
          <p:nvPr/>
        </p:nvSpPr>
        <p:spPr>
          <a:xfrm>
            <a:off x="1192111" y="3146968"/>
            <a:ext cx="1457255" cy="687081"/>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CNMI</a:t>
            </a:r>
          </a:p>
          <a:p>
            <a:pPr algn="ctr" fontAlgn="ctr"/>
            <a:r>
              <a:rPr lang="en-US" sz="750" b="1" dirty="0">
                <a:solidFill>
                  <a:srgbClr val="000000"/>
                </a:solidFill>
                <a:latin typeface="Times New Roman" panose="02020603050405020304" pitchFamily="18" charset="0"/>
              </a:rPr>
              <a:t>NMVD 03</a:t>
            </a:r>
            <a:endParaRPr lang="en-US" sz="1350" dirty="0">
              <a:latin typeface="Arial" panose="020B0604020202020204" pitchFamily="34" charset="0"/>
            </a:endParaRPr>
          </a:p>
        </p:txBody>
      </p:sp>
      <p:sp>
        <p:nvSpPr>
          <p:cNvPr id="20" name="Rectangle 19"/>
          <p:cNvSpPr/>
          <p:nvPr/>
        </p:nvSpPr>
        <p:spPr>
          <a:xfrm>
            <a:off x="1216990" y="4136347"/>
            <a:ext cx="1457255" cy="630917"/>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Guam</a:t>
            </a:r>
          </a:p>
          <a:p>
            <a:pPr algn="ctr" fontAlgn="ctr"/>
            <a:r>
              <a:rPr lang="en-US" sz="750" b="1" dirty="0">
                <a:solidFill>
                  <a:srgbClr val="000000"/>
                </a:solidFill>
                <a:latin typeface="Times New Roman" panose="02020603050405020304" pitchFamily="18" charset="0"/>
              </a:rPr>
              <a:t>GVD 63</a:t>
            </a:r>
          </a:p>
          <a:p>
            <a:pPr algn="ctr" fontAlgn="ctr"/>
            <a:r>
              <a:rPr lang="en-US" sz="750" b="1" dirty="0">
                <a:solidFill>
                  <a:srgbClr val="000000"/>
                </a:solidFill>
                <a:latin typeface="Times New Roman" panose="02020603050405020304" pitchFamily="18" charset="0"/>
              </a:rPr>
              <a:t>GUVD 04</a:t>
            </a:r>
            <a:endParaRPr lang="en-US" sz="1350" dirty="0">
              <a:latin typeface="Arial" panose="020B0604020202020204" pitchFamily="34" charset="0"/>
            </a:endParaRPr>
          </a:p>
        </p:txBody>
      </p:sp>
      <p:sp>
        <p:nvSpPr>
          <p:cNvPr id="21" name="Rectangle 20"/>
          <p:cNvSpPr/>
          <p:nvPr/>
        </p:nvSpPr>
        <p:spPr>
          <a:xfrm>
            <a:off x="3869334" y="4000407"/>
            <a:ext cx="1335294" cy="766857"/>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American Samoa</a:t>
            </a:r>
            <a:endParaRPr lang="en-US" sz="525" dirty="0"/>
          </a:p>
          <a:p>
            <a:pPr algn="ctr" fontAlgn="ctr"/>
            <a:r>
              <a:rPr lang="en-US" sz="750" b="1" dirty="0">
                <a:solidFill>
                  <a:srgbClr val="000000"/>
                </a:solidFill>
                <a:latin typeface="Times New Roman" panose="02020603050405020304" pitchFamily="18" charset="0"/>
              </a:rPr>
              <a:t>ASVD 02</a:t>
            </a:r>
            <a:endParaRPr lang="en-US" sz="1350" dirty="0">
              <a:latin typeface="Arial" panose="020B0604020202020204" pitchFamily="34" charset="0"/>
            </a:endParaRPr>
          </a:p>
        </p:txBody>
      </p:sp>
      <p:sp>
        <p:nvSpPr>
          <p:cNvPr id="22" name="Rectangle 21"/>
          <p:cNvSpPr/>
          <p:nvPr/>
        </p:nvSpPr>
        <p:spPr>
          <a:xfrm>
            <a:off x="5257519" y="3834049"/>
            <a:ext cx="1335294" cy="1008884"/>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Puerto Rico</a:t>
            </a:r>
            <a:endParaRPr lang="en-US" sz="525" dirty="0"/>
          </a:p>
          <a:p>
            <a:pPr algn="ctr" fontAlgn="ctr"/>
            <a:r>
              <a:rPr lang="en-US" sz="750" b="1" dirty="0">
                <a:solidFill>
                  <a:srgbClr val="000000"/>
                </a:solidFill>
                <a:latin typeface="Times New Roman" panose="02020603050405020304" pitchFamily="18" charset="0"/>
              </a:rPr>
              <a:t>PRVD 02</a:t>
            </a:r>
            <a:endParaRPr lang="en-US" sz="1350" dirty="0">
              <a:latin typeface="Arial" panose="020B0604020202020204" pitchFamily="34" charset="0"/>
            </a:endParaRPr>
          </a:p>
        </p:txBody>
      </p:sp>
      <p:sp>
        <p:nvSpPr>
          <p:cNvPr id="23" name="Rectangle 22"/>
          <p:cNvSpPr/>
          <p:nvPr/>
        </p:nvSpPr>
        <p:spPr>
          <a:xfrm>
            <a:off x="2742139" y="2784687"/>
            <a:ext cx="1411658" cy="649658"/>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Hawaii</a:t>
            </a:r>
            <a:endParaRPr lang="en-US" sz="525" dirty="0"/>
          </a:p>
          <a:p>
            <a:pPr algn="ctr" fontAlgn="ctr"/>
            <a:r>
              <a:rPr lang="en-US" sz="750" b="1" dirty="0">
                <a:solidFill>
                  <a:srgbClr val="000000"/>
                </a:solidFill>
                <a:latin typeface="Times New Roman" panose="02020603050405020304" pitchFamily="18" charset="0"/>
              </a:rPr>
              <a:t>- None -</a:t>
            </a:r>
            <a:endParaRPr lang="en-US" sz="1350" dirty="0">
              <a:latin typeface="Arial" panose="020B0604020202020204" pitchFamily="34" charset="0"/>
            </a:endParaRPr>
          </a:p>
        </p:txBody>
      </p:sp>
      <p:sp>
        <p:nvSpPr>
          <p:cNvPr id="24" name="Rectangle 23"/>
          <p:cNvSpPr/>
          <p:nvPr/>
        </p:nvSpPr>
        <p:spPr>
          <a:xfrm>
            <a:off x="6645704" y="3853351"/>
            <a:ext cx="1335294" cy="989379"/>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U.S. Virgin Islands</a:t>
            </a:r>
            <a:endParaRPr lang="en-US" sz="525" dirty="0"/>
          </a:p>
          <a:p>
            <a:pPr algn="ctr" fontAlgn="ctr"/>
            <a:r>
              <a:rPr lang="en-US" sz="750" b="1" dirty="0">
                <a:solidFill>
                  <a:srgbClr val="000000"/>
                </a:solidFill>
                <a:latin typeface="Times New Roman" panose="02020603050405020304" pitchFamily="18" charset="0"/>
              </a:rPr>
              <a:t>VIVD 09</a:t>
            </a:r>
            <a:endParaRPr lang="en-US" sz="750" dirty="0">
              <a:latin typeface="Arial" panose="020B0604020202020204" pitchFamily="34" charset="0"/>
            </a:endParaRPr>
          </a:p>
        </p:txBody>
      </p:sp>
      <p:cxnSp>
        <p:nvCxnSpPr>
          <p:cNvPr id="27" name="Straight Arrow Connector 26"/>
          <p:cNvCxnSpPr>
            <a:stCxn id="14" idx="1"/>
          </p:cNvCxnSpPr>
          <p:nvPr/>
        </p:nvCxnSpPr>
        <p:spPr>
          <a:xfrm flipH="1">
            <a:off x="4372469" y="1740211"/>
            <a:ext cx="2260966" cy="59548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stCxn id="15" idx="2"/>
          </p:cNvCxnSpPr>
          <p:nvPr/>
        </p:nvCxnSpPr>
        <p:spPr>
          <a:xfrm flipH="1">
            <a:off x="3921075" y="1745124"/>
            <a:ext cx="1518260" cy="59854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3424974" y="1625723"/>
            <a:ext cx="444360" cy="88512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a:stCxn id="18" idx="2"/>
          </p:cNvCxnSpPr>
          <p:nvPr/>
        </p:nvCxnSpPr>
        <p:spPr>
          <a:xfrm>
            <a:off x="2367791" y="1797604"/>
            <a:ext cx="1533608" cy="84571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stCxn id="17" idx="3"/>
          </p:cNvCxnSpPr>
          <p:nvPr/>
        </p:nvCxnSpPr>
        <p:spPr>
          <a:xfrm>
            <a:off x="2536917" y="2455856"/>
            <a:ext cx="1384158" cy="22686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a:stCxn id="23" idx="3"/>
          </p:cNvCxnSpPr>
          <p:nvPr/>
        </p:nvCxnSpPr>
        <p:spPr>
          <a:xfrm>
            <a:off x="4153797" y="3109516"/>
            <a:ext cx="101113" cy="45498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a:stCxn id="19" idx="3"/>
          </p:cNvCxnSpPr>
          <p:nvPr/>
        </p:nvCxnSpPr>
        <p:spPr>
          <a:xfrm>
            <a:off x="2649366" y="3490509"/>
            <a:ext cx="139024" cy="28737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a:stCxn id="20" idx="3"/>
          </p:cNvCxnSpPr>
          <p:nvPr/>
        </p:nvCxnSpPr>
        <p:spPr>
          <a:xfrm flipV="1">
            <a:off x="2674244" y="3898444"/>
            <a:ext cx="51476" cy="55336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a:stCxn id="21" idx="1"/>
          </p:cNvCxnSpPr>
          <p:nvPr/>
        </p:nvCxnSpPr>
        <p:spPr>
          <a:xfrm flipH="1">
            <a:off x="3763434" y="4383836"/>
            <a:ext cx="105901" cy="1883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a:stCxn id="11" idx="1"/>
          </p:cNvCxnSpPr>
          <p:nvPr/>
        </p:nvCxnSpPr>
        <p:spPr>
          <a:xfrm flipH="1">
            <a:off x="5568043" y="2823581"/>
            <a:ext cx="1065392" cy="32338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a:stCxn id="22" idx="0"/>
          </p:cNvCxnSpPr>
          <p:nvPr/>
        </p:nvCxnSpPr>
        <p:spPr>
          <a:xfrm flipV="1">
            <a:off x="5925166" y="3682094"/>
            <a:ext cx="417910" cy="15195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a:stCxn id="24" idx="0"/>
          </p:cNvCxnSpPr>
          <p:nvPr/>
        </p:nvCxnSpPr>
        <p:spPr>
          <a:xfrm flipH="1" flipV="1">
            <a:off x="6497182" y="3730640"/>
            <a:ext cx="816169" cy="12271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 name="Date Placeholder 2">
            <a:extLst>
              <a:ext uri="{FF2B5EF4-FFF2-40B4-BE49-F238E27FC236}">
                <a16:creationId xmlns:a16="http://schemas.microsoft.com/office/drawing/2014/main" id="{077168CE-96AF-4648-9519-35A48C584177}"/>
              </a:ext>
            </a:extLst>
          </p:cNvPr>
          <p:cNvSpPr>
            <a:spLocks noGrp="1"/>
          </p:cNvSpPr>
          <p:nvPr>
            <p:ph type="dt" sz="half" idx="10"/>
          </p:nvPr>
        </p:nvSpPr>
        <p:spPr/>
        <p:txBody>
          <a:bodyPr/>
          <a:lstStyle/>
          <a:p>
            <a:r>
              <a:rPr lang="en-US"/>
              <a:t>01/26/2023</a:t>
            </a:r>
          </a:p>
        </p:txBody>
      </p:sp>
      <p:sp>
        <p:nvSpPr>
          <p:cNvPr id="7" name="Footer Placeholder 6">
            <a:extLst>
              <a:ext uri="{FF2B5EF4-FFF2-40B4-BE49-F238E27FC236}">
                <a16:creationId xmlns:a16="http://schemas.microsoft.com/office/drawing/2014/main" id="{646CDD1C-565E-4B6D-BBC2-C3144C7D3D80}"/>
              </a:ext>
            </a:extLst>
          </p:cNvPr>
          <p:cNvSpPr>
            <a:spLocks noGrp="1"/>
          </p:cNvSpPr>
          <p:nvPr>
            <p:ph type="ftr" sz="quarter" idx="11"/>
          </p:nvPr>
        </p:nvSpPr>
        <p:spPr/>
        <p:txBody>
          <a:bodyPr/>
          <a:lstStyle/>
          <a:p>
            <a:r>
              <a:rPr lang="fr-FR"/>
              <a:t>2023 WSLS Institute</a:t>
            </a:r>
            <a:endParaRPr lang="en-US"/>
          </a:p>
        </p:txBody>
      </p:sp>
      <p:sp>
        <p:nvSpPr>
          <p:cNvPr id="8" name="Slide Number Placeholder 7">
            <a:extLst>
              <a:ext uri="{FF2B5EF4-FFF2-40B4-BE49-F238E27FC236}">
                <a16:creationId xmlns:a16="http://schemas.microsoft.com/office/drawing/2014/main" id="{FCEE9486-0EB7-40C4-B55B-15DF251E9F3C}"/>
              </a:ext>
            </a:extLst>
          </p:cNvPr>
          <p:cNvSpPr>
            <a:spLocks noGrp="1"/>
          </p:cNvSpPr>
          <p:nvPr>
            <p:ph type="sldNum" sz="quarter" idx="12"/>
          </p:nvPr>
        </p:nvSpPr>
        <p:spPr/>
        <p:txBody>
          <a:bodyPr/>
          <a:lstStyle/>
          <a:p>
            <a:fld id="{D3D538F9-49A3-B84F-B36B-A7030CDE5D5B}" type="slidenum">
              <a:rPr lang="en-US" smtClean="0"/>
              <a:t>80</a:t>
            </a:fld>
            <a:endParaRPr lang="en-US"/>
          </a:p>
        </p:txBody>
      </p:sp>
    </p:spTree>
    <p:extLst>
      <p:ext uri="{BB962C8B-B14F-4D97-AF65-F5344CB8AC3E}">
        <p14:creationId xmlns:p14="http://schemas.microsoft.com/office/powerpoint/2010/main" val="197018997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7384103B-433E-48AB-8405-EFDEAECD7B73}"/>
              </a:ext>
            </a:extLst>
          </p:cNvPr>
          <p:cNvSpPr>
            <a:spLocks noGrp="1"/>
          </p:cNvSpPr>
          <p:nvPr>
            <p:ph type="title"/>
          </p:nvPr>
        </p:nvSpPr>
        <p:spPr/>
        <p:txBody>
          <a:bodyPr>
            <a:normAutofit fontScale="90000"/>
          </a:bodyPr>
          <a:lstStyle/>
          <a:p>
            <a:r>
              <a:rPr lang="en-US" dirty="0"/>
              <a:t>Developing the previous vertical datums</a:t>
            </a:r>
          </a:p>
        </p:txBody>
      </p:sp>
      <p:pic>
        <p:nvPicPr>
          <p:cNvPr id="16" name="Content Placeholder 15">
            <a:extLst>
              <a:ext uri="{FF2B5EF4-FFF2-40B4-BE49-F238E27FC236}">
                <a16:creationId xmlns:a16="http://schemas.microsoft.com/office/drawing/2014/main" id="{175B744F-0E48-4917-8BCF-F4D2BA8E2351}"/>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57200" y="1336819"/>
            <a:ext cx="4038600" cy="3120736"/>
          </a:xfrm>
          <a:prstGeom prst="rect">
            <a:avLst/>
          </a:prstGeom>
        </p:spPr>
      </p:pic>
      <p:pic>
        <p:nvPicPr>
          <p:cNvPr id="15" name="Content Placeholder 14">
            <a:extLst>
              <a:ext uri="{FF2B5EF4-FFF2-40B4-BE49-F238E27FC236}">
                <a16:creationId xmlns:a16="http://schemas.microsoft.com/office/drawing/2014/main" id="{1D104246-C055-4C77-9C79-D446410B0F60}"/>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648200" y="1336819"/>
            <a:ext cx="4038600" cy="3120736"/>
          </a:xfrm>
          <a:prstGeom prst="rect">
            <a:avLst/>
          </a:prstGeom>
        </p:spPr>
      </p:pic>
      <p:sp>
        <p:nvSpPr>
          <p:cNvPr id="18" name="Date Placeholder 17">
            <a:extLst>
              <a:ext uri="{FF2B5EF4-FFF2-40B4-BE49-F238E27FC236}">
                <a16:creationId xmlns:a16="http://schemas.microsoft.com/office/drawing/2014/main" id="{AF7E87EB-6B79-49E1-A6B4-09FA04D97D0C}"/>
              </a:ext>
            </a:extLst>
          </p:cNvPr>
          <p:cNvSpPr>
            <a:spLocks noGrp="1"/>
          </p:cNvSpPr>
          <p:nvPr>
            <p:ph type="dt" sz="half" idx="10"/>
          </p:nvPr>
        </p:nvSpPr>
        <p:spPr/>
        <p:txBody>
          <a:bodyPr/>
          <a:lstStyle/>
          <a:p>
            <a:r>
              <a:rPr lang="en-US"/>
              <a:t>01/26/2023</a:t>
            </a:r>
          </a:p>
        </p:txBody>
      </p:sp>
      <p:sp>
        <p:nvSpPr>
          <p:cNvPr id="19" name="Footer Placeholder 18">
            <a:extLst>
              <a:ext uri="{FF2B5EF4-FFF2-40B4-BE49-F238E27FC236}">
                <a16:creationId xmlns:a16="http://schemas.microsoft.com/office/drawing/2014/main" id="{D579EB48-D853-4A16-B3A9-CE80A13D5D80}"/>
              </a:ext>
            </a:extLst>
          </p:cNvPr>
          <p:cNvSpPr>
            <a:spLocks noGrp="1"/>
          </p:cNvSpPr>
          <p:nvPr>
            <p:ph type="ftr" sz="quarter" idx="11"/>
          </p:nvPr>
        </p:nvSpPr>
        <p:spPr/>
        <p:txBody>
          <a:bodyPr/>
          <a:lstStyle/>
          <a:p>
            <a:r>
              <a:rPr lang="fr-FR"/>
              <a:t>2023 WSLS Institute</a:t>
            </a:r>
            <a:endParaRPr lang="en-US"/>
          </a:p>
        </p:txBody>
      </p:sp>
      <p:sp>
        <p:nvSpPr>
          <p:cNvPr id="20" name="Slide Number Placeholder 19">
            <a:extLst>
              <a:ext uri="{FF2B5EF4-FFF2-40B4-BE49-F238E27FC236}">
                <a16:creationId xmlns:a16="http://schemas.microsoft.com/office/drawing/2014/main" id="{73DFBF8B-051F-4E5D-BB44-FC3AAEAAD2D6}"/>
              </a:ext>
            </a:extLst>
          </p:cNvPr>
          <p:cNvSpPr>
            <a:spLocks noGrp="1"/>
          </p:cNvSpPr>
          <p:nvPr>
            <p:ph type="sldNum" sz="quarter" idx="12"/>
          </p:nvPr>
        </p:nvSpPr>
        <p:spPr/>
        <p:txBody>
          <a:bodyPr/>
          <a:lstStyle/>
          <a:p>
            <a:fld id="{D3D538F9-49A3-B84F-B36B-A7030CDE5D5B}" type="slidenum">
              <a:rPr lang="en-US" smtClean="0"/>
              <a:t>81</a:t>
            </a:fld>
            <a:endParaRPr lang="en-US"/>
          </a:p>
        </p:txBody>
      </p:sp>
    </p:spTree>
    <p:extLst>
      <p:ext uri="{BB962C8B-B14F-4D97-AF65-F5344CB8AC3E}">
        <p14:creationId xmlns:p14="http://schemas.microsoft.com/office/powerpoint/2010/main" val="273464723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C27CE-91B7-48F2-8209-D3015A217F41}"/>
              </a:ext>
            </a:extLst>
          </p:cNvPr>
          <p:cNvSpPr>
            <a:spLocks noGrp="1"/>
          </p:cNvSpPr>
          <p:nvPr>
            <p:ph type="title"/>
          </p:nvPr>
        </p:nvSpPr>
        <p:spPr/>
        <p:txBody>
          <a:bodyPr>
            <a:noAutofit/>
          </a:bodyPr>
          <a:lstStyle/>
          <a:p>
            <a:r>
              <a:rPr lang="en-US" sz="3200" b="1" dirty="0">
                <a:latin typeface="+mn-lt"/>
              </a:rPr>
              <a:t>Developing the previous vertical datums</a:t>
            </a:r>
            <a:endParaRPr lang="en-US" sz="3200" dirty="0">
              <a:latin typeface="+mn-lt"/>
            </a:endParaRPr>
          </a:p>
        </p:txBody>
      </p:sp>
      <p:sp>
        <p:nvSpPr>
          <p:cNvPr id="3" name="Text Placeholder 2">
            <a:extLst>
              <a:ext uri="{FF2B5EF4-FFF2-40B4-BE49-F238E27FC236}">
                <a16:creationId xmlns:a16="http://schemas.microsoft.com/office/drawing/2014/main" id="{2BE3AF73-196E-47C3-ACF5-15059731CF50}"/>
              </a:ext>
            </a:extLst>
          </p:cNvPr>
          <p:cNvSpPr>
            <a:spLocks noGrp="1"/>
          </p:cNvSpPr>
          <p:nvPr>
            <p:ph type="body" idx="1"/>
          </p:nvPr>
        </p:nvSpPr>
        <p:spPr/>
        <p:txBody>
          <a:bodyPr/>
          <a:lstStyle/>
          <a:p>
            <a:r>
              <a:rPr lang="en-US" dirty="0"/>
              <a:t>NGVD 29</a:t>
            </a:r>
          </a:p>
        </p:txBody>
      </p:sp>
      <p:sp>
        <p:nvSpPr>
          <p:cNvPr id="4" name="Content Placeholder 3">
            <a:extLst>
              <a:ext uri="{FF2B5EF4-FFF2-40B4-BE49-F238E27FC236}">
                <a16:creationId xmlns:a16="http://schemas.microsoft.com/office/drawing/2014/main" id="{D4DCC6E6-866A-40FB-9E41-85B3533A994F}"/>
              </a:ext>
            </a:extLst>
          </p:cNvPr>
          <p:cNvSpPr>
            <a:spLocks noGrp="1"/>
          </p:cNvSpPr>
          <p:nvPr>
            <p:ph sz="half" idx="2"/>
          </p:nvPr>
        </p:nvSpPr>
        <p:spPr/>
        <p:txBody>
          <a:bodyPr/>
          <a:lstStyle/>
          <a:p>
            <a:endParaRPr lang="en-US" dirty="0"/>
          </a:p>
        </p:txBody>
      </p:sp>
      <p:sp>
        <p:nvSpPr>
          <p:cNvPr id="5" name="Text Placeholder 4">
            <a:extLst>
              <a:ext uri="{FF2B5EF4-FFF2-40B4-BE49-F238E27FC236}">
                <a16:creationId xmlns:a16="http://schemas.microsoft.com/office/drawing/2014/main" id="{2D04D278-1A0A-492D-9169-B59E52942A3F}"/>
              </a:ext>
            </a:extLst>
          </p:cNvPr>
          <p:cNvSpPr>
            <a:spLocks noGrp="1"/>
          </p:cNvSpPr>
          <p:nvPr>
            <p:ph type="body" sz="quarter" idx="3"/>
          </p:nvPr>
        </p:nvSpPr>
        <p:spPr/>
        <p:txBody>
          <a:bodyPr/>
          <a:lstStyle/>
          <a:p>
            <a:r>
              <a:rPr lang="en-US" dirty="0"/>
              <a:t>NAVD 88</a:t>
            </a:r>
          </a:p>
        </p:txBody>
      </p:sp>
      <p:sp>
        <p:nvSpPr>
          <p:cNvPr id="6" name="Content Placeholder 5">
            <a:extLst>
              <a:ext uri="{FF2B5EF4-FFF2-40B4-BE49-F238E27FC236}">
                <a16:creationId xmlns:a16="http://schemas.microsoft.com/office/drawing/2014/main" id="{25A4FBF7-4A05-4D38-8708-3B4FEF7E4E14}"/>
              </a:ext>
            </a:extLst>
          </p:cNvPr>
          <p:cNvSpPr>
            <a:spLocks noGrp="1"/>
          </p:cNvSpPr>
          <p:nvPr>
            <p:ph sz="quarter" idx="4"/>
          </p:nvPr>
        </p:nvSpPr>
        <p:spPr/>
        <p:txBody>
          <a:bodyPr/>
          <a:lstStyle/>
          <a:p>
            <a:endParaRPr lang="en-US" dirty="0"/>
          </a:p>
        </p:txBody>
      </p:sp>
      <p:pic>
        <p:nvPicPr>
          <p:cNvPr id="7" name="Picture 2" descr="Map of CONUS with an inset of Alaska with darkened lines chowing where precise leveling was done.">
            <a:extLst>
              <a:ext uri="{FF2B5EF4-FFF2-40B4-BE49-F238E27FC236}">
                <a16:creationId xmlns:a16="http://schemas.microsoft.com/office/drawing/2014/main" id="{66F58076-A19F-46AE-AE9E-99D803AD7A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4645026" y="1744521"/>
            <a:ext cx="4002530" cy="2736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1620B56B-C392-4864-B776-59CBFF79A37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645026" y="3636663"/>
            <a:ext cx="1014049" cy="752067"/>
          </a:xfrm>
          <a:prstGeom prst="rect">
            <a:avLst/>
          </a:prstGeom>
        </p:spPr>
      </p:pic>
      <p:grpSp>
        <p:nvGrpSpPr>
          <p:cNvPr id="9" name="Group 8" descr="Map of CONUS with darkened lines chowing where precise leveling was done.">
            <a:extLst>
              <a:ext uri="{FF2B5EF4-FFF2-40B4-BE49-F238E27FC236}">
                <a16:creationId xmlns:a16="http://schemas.microsoft.com/office/drawing/2014/main" id="{1EC3EC1B-BEC8-40C0-9017-3EDE8AB6C3B7}"/>
              </a:ext>
            </a:extLst>
          </p:cNvPr>
          <p:cNvGrpSpPr/>
          <p:nvPr/>
        </p:nvGrpSpPr>
        <p:grpSpPr>
          <a:xfrm>
            <a:off x="210516" y="1779389"/>
            <a:ext cx="4286872" cy="2667000"/>
            <a:chOff x="84831" y="2037801"/>
            <a:chExt cx="3337637" cy="1996443"/>
          </a:xfrm>
        </p:grpSpPr>
        <p:sp>
          <p:nvSpPr>
            <p:cNvPr id="10" name="Rectangle 9">
              <a:extLst>
                <a:ext uri="{FF2B5EF4-FFF2-40B4-BE49-F238E27FC236}">
                  <a16:creationId xmlns:a16="http://schemas.microsoft.com/office/drawing/2014/main" id="{F1CB4C6B-8313-49EB-BC14-5EEF83BE74F7}"/>
                </a:ext>
              </a:extLst>
            </p:cNvPr>
            <p:cNvSpPr/>
            <p:nvPr/>
          </p:nvSpPr>
          <p:spPr>
            <a:xfrm>
              <a:off x="84831" y="2037803"/>
              <a:ext cx="3337637" cy="1996441"/>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2" descr="AUGUST~1">
              <a:extLst>
                <a:ext uri="{FF2B5EF4-FFF2-40B4-BE49-F238E27FC236}">
                  <a16:creationId xmlns:a16="http://schemas.microsoft.com/office/drawing/2014/main" id="{97934AD4-A46B-4A84-A345-E7A84E4498B7}"/>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84831" y="2037801"/>
              <a:ext cx="3337637" cy="1996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Date Placeholder 14">
            <a:extLst>
              <a:ext uri="{FF2B5EF4-FFF2-40B4-BE49-F238E27FC236}">
                <a16:creationId xmlns:a16="http://schemas.microsoft.com/office/drawing/2014/main" id="{01BB5B05-15D9-4703-BA1C-8AFF82A191F8}"/>
              </a:ext>
            </a:extLst>
          </p:cNvPr>
          <p:cNvSpPr>
            <a:spLocks noGrp="1"/>
          </p:cNvSpPr>
          <p:nvPr>
            <p:ph type="dt" sz="half" idx="10"/>
          </p:nvPr>
        </p:nvSpPr>
        <p:spPr/>
        <p:txBody>
          <a:bodyPr/>
          <a:lstStyle/>
          <a:p>
            <a:r>
              <a:rPr lang="en-US"/>
              <a:t>01/26/2023</a:t>
            </a:r>
          </a:p>
        </p:txBody>
      </p:sp>
      <p:sp>
        <p:nvSpPr>
          <p:cNvPr id="16" name="Footer Placeholder 15">
            <a:extLst>
              <a:ext uri="{FF2B5EF4-FFF2-40B4-BE49-F238E27FC236}">
                <a16:creationId xmlns:a16="http://schemas.microsoft.com/office/drawing/2014/main" id="{C226A9FA-9274-42EB-8CC1-FD9940970776}"/>
              </a:ext>
            </a:extLst>
          </p:cNvPr>
          <p:cNvSpPr>
            <a:spLocks noGrp="1"/>
          </p:cNvSpPr>
          <p:nvPr>
            <p:ph type="ftr" sz="quarter" idx="11"/>
          </p:nvPr>
        </p:nvSpPr>
        <p:spPr/>
        <p:txBody>
          <a:bodyPr/>
          <a:lstStyle/>
          <a:p>
            <a:r>
              <a:rPr lang="fr-FR"/>
              <a:t>2023 WSLS Institute</a:t>
            </a:r>
            <a:endParaRPr lang="en-US"/>
          </a:p>
        </p:txBody>
      </p:sp>
      <p:sp>
        <p:nvSpPr>
          <p:cNvPr id="17" name="Slide Number Placeholder 16">
            <a:extLst>
              <a:ext uri="{FF2B5EF4-FFF2-40B4-BE49-F238E27FC236}">
                <a16:creationId xmlns:a16="http://schemas.microsoft.com/office/drawing/2014/main" id="{B7AF85CF-5698-4F8B-81F8-6AAB23D4AE9A}"/>
              </a:ext>
            </a:extLst>
          </p:cNvPr>
          <p:cNvSpPr>
            <a:spLocks noGrp="1"/>
          </p:cNvSpPr>
          <p:nvPr>
            <p:ph type="sldNum" sz="quarter" idx="12"/>
          </p:nvPr>
        </p:nvSpPr>
        <p:spPr/>
        <p:txBody>
          <a:bodyPr/>
          <a:lstStyle/>
          <a:p>
            <a:fld id="{D3D538F9-49A3-B84F-B36B-A7030CDE5D5B}" type="slidenum">
              <a:rPr lang="en-US" smtClean="0"/>
              <a:t>82</a:t>
            </a:fld>
            <a:endParaRPr lang="en-US"/>
          </a:p>
        </p:txBody>
      </p:sp>
    </p:spTree>
    <p:extLst>
      <p:ext uri="{BB962C8B-B14F-4D97-AF65-F5344CB8AC3E}">
        <p14:creationId xmlns:p14="http://schemas.microsoft.com/office/powerpoint/2010/main" val="243262266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D7500-2279-4E65-8BB3-75CC048AC5A5}"/>
              </a:ext>
            </a:extLst>
          </p:cNvPr>
          <p:cNvSpPr>
            <a:spLocks noGrp="1"/>
          </p:cNvSpPr>
          <p:nvPr>
            <p:ph type="title"/>
          </p:nvPr>
        </p:nvSpPr>
        <p:spPr/>
        <p:txBody>
          <a:bodyPr>
            <a:normAutofit/>
          </a:bodyPr>
          <a:lstStyle/>
          <a:p>
            <a:r>
              <a:rPr lang="en-US" sz="3600" b="1" dirty="0">
                <a:latin typeface="+mn-lt"/>
              </a:rPr>
              <a:t>Leveling</a:t>
            </a:r>
          </a:p>
        </p:txBody>
      </p:sp>
      <p:pic>
        <p:nvPicPr>
          <p:cNvPr id="10" name="Picture 2" descr="Images of passive geodetic control mar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542" y="3238014"/>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Images of passive geodetic control mark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6123" y="490349"/>
            <a:ext cx="2107877" cy="210787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Images of passive geodetic control mark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5921" y="2872071"/>
            <a:ext cx="2118079" cy="211807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Images of passive geodetic control mark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078" y="380514"/>
            <a:ext cx="2072022" cy="155401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mage of NGS leveling crew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77993" y="1221000"/>
            <a:ext cx="3859361" cy="2894521"/>
          </a:xfrm>
          <a:prstGeom prst="rect">
            <a:avLst/>
          </a:prstGeom>
        </p:spPr>
      </p:pic>
      <p:pic>
        <p:nvPicPr>
          <p:cNvPr id="8" name="Picture 7" descr="Image of NGS leveling crews"/>
          <p:cNvPicPr>
            <a:picLocks noChangeAspect="1"/>
          </p:cNvPicPr>
          <p:nvPr/>
        </p:nvPicPr>
        <p:blipFill rotWithShape="1">
          <a:blip r:embed="rId8" cstate="print">
            <a:extLst>
              <a:ext uri="{28A0092B-C50C-407E-A947-70E740481C1C}">
                <a14:useLocalDpi xmlns:a14="http://schemas.microsoft.com/office/drawing/2010/main" val="0"/>
              </a:ext>
            </a:extLst>
          </a:blip>
          <a:srcRect l="30766" t="29188" r="39910" b="17118"/>
          <a:stretch/>
        </p:blipFill>
        <p:spPr>
          <a:xfrm>
            <a:off x="5437354" y="1220832"/>
            <a:ext cx="2107877" cy="2894689"/>
          </a:xfrm>
          <a:prstGeom prst="rect">
            <a:avLst/>
          </a:prstGeom>
        </p:spPr>
      </p:pic>
      <p:sp>
        <p:nvSpPr>
          <p:cNvPr id="6" name="Date Placeholder 5">
            <a:extLst>
              <a:ext uri="{FF2B5EF4-FFF2-40B4-BE49-F238E27FC236}">
                <a16:creationId xmlns:a16="http://schemas.microsoft.com/office/drawing/2014/main" id="{D38FBD1E-EC99-41BB-9EAF-51639684B261}"/>
              </a:ext>
            </a:extLst>
          </p:cNvPr>
          <p:cNvSpPr>
            <a:spLocks noGrp="1"/>
          </p:cNvSpPr>
          <p:nvPr>
            <p:ph type="dt" sz="half" idx="10"/>
          </p:nvPr>
        </p:nvSpPr>
        <p:spPr/>
        <p:txBody>
          <a:bodyPr/>
          <a:lstStyle/>
          <a:p>
            <a:r>
              <a:rPr lang="en-US"/>
              <a:t>01/26/2023</a:t>
            </a:r>
          </a:p>
        </p:txBody>
      </p:sp>
      <p:sp>
        <p:nvSpPr>
          <p:cNvPr id="7" name="Footer Placeholder 6">
            <a:extLst>
              <a:ext uri="{FF2B5EF4-FFF2-40B4-BE49-F238E27FC236}">
                <a16:creationId xmlns:a16="http://schemas.microsoft.com/office/drawing/2014/main" id="{5C15BDF0-09D8-4538-8F6A-1921CD4648FE}"/>
              </a:ext>
            </a:extLst>
          </p:cNvPr>
          <p:cNvSpPr>
            <a:spLocks noGrp="1"/>
          </p:cNvSpPr>
          <p:nvPr>
            <p:ph type="ftr" sz="quarter" idx="11"/>
          </p:nvPr>
        </p:nvSpPr>
        <p:spPr/>
        <p:txBody>
          <a:bodyPr/>
          <a:lstStyle/>
          <a:p>
            <a:r>
              <a:rPr lang="fr-FR"/>
              <a:t>2023 WSLS Institute</a:t>
            </a:r>
            <a:endParaRPr lang="en-US"/>
          </a:p>
        </p:txBody>
      </p:sp>
      <p:sp>
        <p:nvSpPr>
          <p:cNvPr id="14" name="Slide Number Placeholder 13">
            <a:extLst>
              <a:ext uri="{FF2B5EF4-FFF2-40B4-BE49-F238E27FC236}">
                <a16:creationId xmlns:a16="http://schemas.microsoft.com/office/drawing/2014/main" id="{8014B090-7BD7-421D-AABF-5714070C51F8}"/>
              </a:ext>
            </a:extLst>
          </p:cNvPr>
          <p:cNvSpPr>
            <a:spLocks noGrp="1"/>
          </p:cNvSpPr>
          <p:nvPr>
            <p:ph type="sldNum" sz="quarter" idx="12"/>
          </p:nvPr>
        </p:nvSpPr>
        <p:spPr/>
        <p:txBody>
          <a:bodyPr/>
          <a:lstStyle/>
          <a:p>
            <a:fld id="{D3D538F9-49A3-B84F-B36B-A7030CDE5D5B}" type="slidenum">
              <a:rPr lang="en-US" smtClean="0"/>
              <a:t>83</a:t>
            </a:fld>
            <a:endParaRPr lang="en-US"/>
          </a:p>
        </p:txBody>
      </p:sp>
    </p:spTree>
    <p:extLst>
      <p:ext uri="{BB962C8B-B14F-4D97-AF65-F5344CB8AC3E}">
        <p14:creationId xmlns:p14="http://schemas.microsoft.com/office/powerpoint/2010/main" val="72236673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C1AB8-2ACD-4DA7-8FAD-E977F1B0EAD4}"/>
              </a:ext>
            </a:extLst>
          </p:cNvPr>
          <p:cNvSpPr>
            <a:spLocks noGrp="1"/>
          </p:cNvSpPr>
          <p:nvPr>
            <p:ph type="title"/>
          </p:nvPr>
        </p:nvSpPr>
        <p:spPr/>
        <p:txBody>
          <a:bodyPr/>
          <a:lstStyle/>
          <a:p>
            <a:r>
              <a:rPr lang="en-US" dirty="0"/>
              <a:t>Other vertical datums</a:t>
            </a:r>
          </a:p>
        </p:txBody>
      </p:sp>
      <p:sp>
        <p:nvSpPr>
          <p:cNvPr id="7" name="Content Placeholder 6">
            <a:extLst>
              <a:ext uri="{FF2B5EF4-FFF2-40B4-BE49-F238E27FC236}">
                <a16:creationId xmlns:a16="http://schemas.microsoft.com/office/drawing/2014/main" id="{25CB8DB2-7659-4696-A11B-F0A4760A9F3E}"/>
              </a:ext>
            </a:extLst>
          </p:cNvPr>
          <p:cNvSpPr>
            <a:spLocks noGrp="1"/>
          </p:cNvSpPr>
          <p:nvPr>
            <p:ph idx="1"/>
          </p:nvPr>
        </p:nvSpPr>
        <p:spPr/>
        <p:txBody>
          <a:bodyPr>
            <a:normAutofit fontScale="92500" lnSpcReduction="10000"/>
          </a:bodyPr>
          <a:lstStyle/>
          <a:p>
            <a:r>
              <a:rPr lang="en-US" dirty="0"/>
              <a:t>International Great Lakes Datum (more on that later) </a:t>
            </a:r>
          </a:p>
          <a:p>
            <a:r>
              <a:rPr lang="en-US" dirty="0"/>
              <a:t>Pre-1929 General Adjustments (1900, 1903, 1907, 1912)</a:t>
            </a:r>
          </a:p>
          <a:p>
            <a:r>
              <a:rPr lang="en-US" dirty="0"/>
              <a:t>River datums (Mean Gulf Level, Memphis, others)</a:t>
            </a:r>
          </a:p>
          <a:p>
            <a:r>
              <a:rPr lang="en-US" dirty="0"/>
              <a:t>Tidal Datums (NTDE)</a:t>
            </a:r>
          </a:p>
          <a:p>
            <a:endParaRPr lang="en-US" dirty="0"/>
          </a:p>
        </p:txBody>
      </p:sp>
      <p:sp>
        <p:nvSpPr>
          <p:cNvPr id="8" name="Date Placeholder 7">
            <a:extLst>
              <a:ext uri="{FF2B5EF4-FFF2-40B4-BE49-F238E27FC236}">
                <a16:creationId xmlns:a16="http://schemas.microsoft.com/office/drawing/2014/main" id="{0CA84022-2A26-4EEB-B405-1317FDBAD63D}"/>
              </a:ext>
            </a:extLst>
          </p:cNvPr>
          <p:cNvSpPr>
            <a:spLocks noGrp="1"/>
          </p:cNvSpPr>
          <p:nvPr>
            <p:ph type="dt" sz="half" idx="10"/>
          </p:nvPr>
        </p:nvSpPr>
        <p:spPr/>
        <p:txBody>
          <a:bodyPr/>
          <a:lstStyle/>
          <a:p>
            <a:r>
              <a:rPr lang="en-US"/>
              <a:t>01/26/2023</a:t>
            </a:r>
          </a:p>
        </p:txBody>
      </p:sp>
      <p:sp>
        <p:nvSpPr>
          <p:cNvPr id="9" name="Footer Placeholder 8">
            <a:extLst>
              <a:ext uri="{FF2B5EF4-FFF2-40B4-BE49-F238E27FC236}">
                <a16:creationId xmlns:a16="http://schemas.microsoft.com/office/drawing/2014/main" id="{666C655B-DAD1-40EB-9D6D-CDDE9D2768E7}"/>
              </a:ext>
            </a:extLst>
          </p:cNvPr>
          <p:cNvSpPr>
            <a:spLocks noGrp="1"/>
          </p:cNvSpPr>
          <p:nvPr>
            <p:ph type="ftr" sz="quarter" idx="11"/>
          </p:nvPr>
        </p:nvSpPr>
        <p:spPr/>
        <p:txBody>
          <a:bodyPr/>
          <a:lstStyle/>
          <a:p>
            <a:r>
              <a:rPr lang="fr-FR"/>
              <a:t>2023 WSLS Institute</a:t>
            </a:r>
            <a:endParaRPr lang="en-US"/>
          </a:p>
        </p:txBody>
      </p:sp>
      <p:sp>
        <p:nvSpPr>
          <p:cNvPr id="10" name="Slide Number Placeholder 9">
            <a:extLst>
              <a:ext uri="{FF2B5EF4-FFF2-40B4-BE49-F238E27FC236}">
                <a16:creationId xmlns:a16="http://schemas.microsoft.com/office/drawing/2014/main" id="{1DF7C624-C2B1-4F7A-9391-1AD53FC74A2E}"/>
              </a:ext>
            </a:extLst>
          </p:cNvPr>
          <p:cNvSpPr>
            <a:spLocks noGrp="1"/>
          </p:cNvSpPr>
          <p:nvPr>
            <p:ph type="sldNum" sz="quarter" idx="12"/>
          </p:nvPr>
        </p:nvSpPr>
        <p:spPr/>
        <p:txBody>
          <a:bodyPr/>
          <a:lstStyle/>
          <a:p>
            <a:fld id="{D3D538F9-49A3-B84F-B36B-A7030CDE5D5B}" type="slidenum">
              <a:rPr lang="en-US" smtClean="0"/>
              <a:t>84</a:t>
            </a:fld>
            <a:endParaRPr lang="en-US"/>
          </a:p>
        </p:txBody>
      </p:sp>
    </p:spTree>
    <p:extLst>
      <p:ext uri="{BB962C8B-B14F-4D97-AF65-F5344CB8AC3E}">
        <p14:creationId xmlns:p14="http://schemas.microsoft.com/office/powerpoint/2010/main" val="414208174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5" name="Picture 2" descr="Scans of faxed datum plane charts, with numbers next to a vertical line that show how much to add or subtract.">
            <a:extLst>
              <a:ext uri="{FF2B5EF4-FFF2-40B4-BE49-F238E27FC236}">
                <a16:creationId xmlns:a16="http://schemas.microsoft.com/office/drawing/2014/main" id="{46366B27-8C3A-44F3-B5B5-4431E71F0D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691" y="0"/>
            <a:ext cx="3990409" cy="5143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7396" name="Picture 6" descr="Scans of faxed datum plane charts, with numbers next to a vertical line that show how much to add or subtract.">
            <a:extLst>
              <a:ext uri="{FF2B5EF4-FFF2-40B4-BE49-F238E27FC236}">
                <a16:creationId xmlns:a16="http://schemas.microsoft.com/office/drawing/2014/main" id="{F21FF61D-564F-4792-9EE1-EF6E1F68B1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1341" y="1"/>
            <a:ext cx="3876148"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Date Placeholder 4">
            <a:extLst>
              <a:ext uri="{FF2B5EF4-FFF2-40B4-BE49-F238E27FC236}">
                <a16:creationId xmlns:a16="http://schemas.microsoft.com/office/drawing/2014/main" id="{3DE07E1B-0EEE-4995-BAD9-15760FCB43E0}"/>
              </a:ext>
            </a:extLst>
          </p:cNvPr>
          <p:cNvSpPr>
            <a:spLocks noGrp="1"/>
          </p:cNvSpPr>
          <p:nvPr>
            <p:ph type="dt" sz="half" idx="10"/>
          </p:nvPr>
        </p:nvSpPr>
        <p:spPr/>
        <p:txBody>
          <a:bodyPr/>
          <a:lstStyle/>
          <a:p>
            <a:r>
              <a:rPr lang="en-US"/>
              <a:t>01/26/2023</a:t>
            </a:r>
          </a:p>
        </p:txBody>
      </p:sp>
      <p:sp>
        <p:nvSpPr>
          <p:cNvPr id="6" name="Footer Placeholder 5">
            <a:extLst>
              <a:ext uri="{FF2B5EF4-FFF2-40B4-BE49-F238E27FC236}">
                <a16:creationId xmlns:a16="http://schemas.microsoft.com/office/drawing/2014/main" id="{9FFE53DD-43A9-42C3-999C-E2E27E07E4A8}"/>
              </a:ext>
            </a:extLst>
          </p:cNvPr>
          <p:cNvSpPr>
            <a:spLocks noGrp="1"/>
          </p:cNvSpPr>
          <p:nvPr>
            <p:ph type="ftr" sz="quarter" idx="11"/>
          </p:nvPr>
        </p:nvSpPr>
        <p:spPr/>
        <p:txBody>
          <a:bodyPr/>
          <a:lstStyle/>
          <a:p>
            <a:r>
              <a:rPr lang="fr-FR"/>
              <a:t>2023 WSLS Institute</a:t>
            </a:r>
            <a:endParaRPr lang="en-US"/>
          </a:p>
        </p:txBody>
      </p:sp>
      <p:sp>
        <p:nvSpPr>
          <p:cNvPr id="7" name="Slide Number Placeholder 6">
            <a:extLst>
              <a:ext uri="{FF2B5EF4-FFF2-40B4-BE49-F238E27FC236}">
                <a16:creationId xmlns:a16="http://schemas.microsoft.com/office/drawing/2014/main" id="{7DA0ECF8-9ED9-4A94-BAFD-7FF5C50EA507}"/>
              </a:ext>
            </a:extLst>
          </p:cNvPr>
          <p:cNvSpPr>
            <a:spLocks noGrp="1"/>
          </p:cNvSpPr>
          <p:nvPr>
            <p:ph type="sldNum" sz="quarter" idx="12"/>
          </p:nvPr>
        </p:nvSpPr>
        <p:spPr/>
        <p:txBody>
          <a:bodyPr/>
          <a:lstStyle/>
          <a:p>
            <a:fld id="{D3D538F9-49A3-B84F-B36B-A7030CDE5D5B}" type="slidenum">
              <a:rPr lang="en-US" smtClean="0"/>
              <a:t>85</a:t>
            </a:fld>
            <a:endParaRPr lang="en-US"/>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240"/>
        <p:cNvGrpSpPr/>
        <p:nvPr/>
      </p:nvGrpSpPr>
      <p:grpSpPr>
        <a:xfrm>
          <a:off x="0" y="0"/>
          <a:ext cx="0" cy="0"/>
          <a:chOff x="0" y="0"/>
          <a:chExt cx="0" cy="0"/>
        </a:xfrm>
      </p:grpSpPr>
      <p:sp>
        <p:nvSpPr>
          <p:cNvPr id="1241" name="Google Shape;1241;p84"/>
          <p:cNvSpPr txBox="1">
            <a:spLocks noGrp="1"/>
          </p:cNvSpPr>
          <p:nvPr>
            <p:ph type="title"/>
          </p:nvPr>
        </p:nvSpPr>
        <p:spPr>
          <a:xfrm>
            <a:off x="1485900" y="205978"/>
            <a:ext cx="6172200" cy="857250"/>
          </a:xfrm>
          <a:prstGeom prst="rect">
            <a:avLst/>
          </a:prstGeom>
          <a:noFill/>
          <a:ln>
            <a:noFill/>
          </a:ln>
        </p:spPr>
        <p:txBody>
          <a:bodyPr spcFirstLastPara="1" vert="horz" wrap="square" lIns="68569" tIns="34275" rIns="68569" bIns="34275" rtlCol="0" anchor="ctr" anchorCtr="0">
            <a:noAutofit/>
          </a:bodyPr>
          <a:lstStyle/>
          <a:p>
            <a:pPr>
              <a:spcBef>
                <a:spcPts val="0"/>
              </a:spcBef>
              <a:buClr>
                <a:schemeClr val="dk1"/>
              </a:buClr>
              <a:buSzPts val="3200"/>
            </a:pPr>
            <a:r>
              <a:rPr lang="en-US" sz="3200" b="1" dirty="0">
                <a:solidFill>
                  <a:schemeClr val="dk1"/>
                </a:solidFill>
                <a:latin typeface="Arial" panose="020B0604020202020204" pitchFamily="34" charset="0"/>
                <a:ea typeface="Calibri"/>
                <a:cs typeface="Arial" panose="020B0604020202020204" pitchFamily="34" charset="0"/>
                <a:sym typeface="Calibri"/>
              </a:rPr>
              <a:t>Draw a DATUM PROFILE</a:t>
            </a:r>
            <a:endParaRPr sz="5400" b="1" dirty="0">
              <a:latin typeface="Arial" panose="020B0604020202020204" pitchFamily="34" charset="0"/>
              <a:cs typeface="Arial" panose="020B0604020202020204" pitchFamily="34" charset="0"/>
            </a:endParaRPr>
          </a:p>
        </p:txBody>
      </p:sp>
      <p:sp>
        <p:nvSpPr>
          <p:cNvPr id="1242" name="Google Shape;1242;p84"/>
          <p:cNvSpPr txBox="1"/>
          <p:nvPr/>
        </p:nvSpPr>
        <p:spPr>
          <a:xfrm>
            <a:off x="1485900" y="4767263"/>
            <a:ext cx="1600200" cy="273844"/>
          </a:xfrm>
          <a:prstGeom prst="rect">
            <a:avLst/>
          </a:prstGeom>
          <a:noFill/>
          <a:ln>
            <a:noFill/>
          </a:ln>
        </p:spPr>
        <p:txBody>
          <a:bodyPr spcFirstLastPara="1" wrap="square" lIns="68569" tIns="34275" rIns="68569" bIns="34275" anchor="ctr" anchorCtr="0">
            <a:noAutofit/>
          </a:bodyPr>
          <a:lstStyle/>
          <a:p>
            <a:pPr>
              <a:buClr>
                <a:srgbClr val="898989"/>
              </a:buClr>
              <a:buSzPts val="1000"/>
            </a:pPr>
            <a:r>
              <a:rPr lang="en-US" sz="750" b="1">
                <a:solidFill>
                  <a:srgbClr val="898989"/>
                </a:solidFill>
                <a:latin typeface="Calibri"/>
                <a:ea typeface="Calibri"/>
                <a:cs typeface="Calibri"/>
                <a:sym typeface="Calibri"/>
              </a:rPr>
              <a:t>February 9, 2018</a:t>
            </a:r>
            <a:endParaRPr sz="1350"/>
          </a:p>
        </p:txBody>
      </p:sp>
      <p:sp>
        <p:nvSpPr>
          <p:cNvPr id="1243" name="Google Shape;1243;p84"/>
          <p:cNvSpPr txBox="1"/>
          <p:nvPr/>
        </p:nvSpPr>
        <p:spPr>
          <a:xfrm>
            <a:off x="3486150" y="4767263"/>
            <a:ext cx="2171700" cy="273844"/>
          </a:xfrm>
          <a:prstGeom prst="rect">
            <a:avLst/>
          </a:prstGeom>
          <a:noFill/>
          <a:ln>
            <a:noFill/>
          </a:ln>
        </p:spPr>
        <p:txBody>
          <a:bodyPr spcFirstLastPara="1" wrap="square" lIns="68569" tIns="34275" rIns="68569" bIns="34275" anchor="ctr" anchorCtr="0">
            <a:noAutofit/>
          </a:bodyPr>
          <a:lstStyle/>
          <a:p>
            <a:pPr algn="ctr">
              <a:buClr>
                <a:srgbClr val="898989"/>
              </a:buClr>
              <a:buSzPts val="1000"/>
            </a:pPr>
            <a:r>
              <a:rPr lang="en-US" sz="750" b="1">
                <a:solidFill>
                  <a:srgbClr val="898989"/>
                </a:solidFill>
                <a:latin typeface="Calibri"/>
                <a:ea typeface="Calibri"/>
                <a:cs typeface="Calibri"/>
                <a:sym typeface="Calibri"/>
              </a:rPr>
              <a:t>Professional Surveyors Association of Nebraska </a:t>
            </a:r>
            <a:endParaRPr sz="1350"/>
          </a:p>
        </p:txBody>
      </p:sp>
      <p:sp>
        <p:nvSpPr>
          <p:cNvPr id="1244" name="Google Shape;1244;p84"/>
          <p:cNvSpPr txBox="1"/>
          <p:nvPr/>
        </p:nvSpPr>
        <p:spPr>
          <a:xfrm>
            <a:off x="6057900" y="4767263"/>
            <a:ext cx="1600200" cy="273844"/>
          </a:xfrm>
          <a:prstGeom prst="rect">
            <a:avLst/>
          </a:prstGeom>
          <a:noFill/>
          <a:ln>
            <a:noFill/>
          </a:ln>
        </p:spPr>
        <p:txBody>
          <a:bodyPr spcFirstLastPara="1" wrap="square" lIns="68569" tIns="34275" rIns="68569" bIns="34275" anchor="ctr" anchorCtr="0">
            <a:noAutofit/>
          </a:bodyPr>
          <a:lstStyle/>
          <a:p>
            <a:pPr algn="r">
              <a:buClr>
                <a:srgbClr val="898989"/>
              </a:buClr>
              <a:buSzPts val="1000"/>
            </a:pPr>
            <a:fld id="{00000000-1234-1234-1234-123412341234}" type="slidenum">
              <a:rPr lang="en-US" sz="750" b="1">
                <a:solidFill>
                  <a:srgbClr val="898989"/>
                </a:solidFill>
                <a:latin typeface="Calibri"/>
                <a:ea typeface="Calibri"/>
                <a:cs typeface="Calibri"/>
                <a:sym typeface="Calibri"/>
              </a:rPr>
              <a:pPr algn="r">
                <a:buClr>
                  <a:srgbClr val="898989"/>
                </a:buClr>
                <a:buSzPts val="1000"/>
              </a:pPr>
              <a:t>86</a:t>
            </a:fld>
            <a:endParaRPr sz="1350"/>
          </a:p>
        </p:txBody>
      </p:sp>
      <p:grpSp>
        <p:nvGrpSpPr>
          <p:cNvPr id="2" name="Group 1" descr="A set of lines, some parallel, some crossing each other, that show where the reference is for various datums.">
            <a:extLst>
              <a:ext uri="{FF2B5EF4-FFF2-40B4-BE49-F238E27FC236}">
                <a16:creationId xmlns:a16="http://schemas.microsoft.com/office/drawing/2014/main" id="{8FBF76BC-C464-4C92-BE90-9321E99B49B3}"/>
              </a:ext>
            </a:extLst>
          </p:cNvPr>
          <p:cNvGrpSpPr/>
          <p:nvPr/>
        </p:nvGrpSpPr>
        <p:grpSpPr>
          <a:xfrm>
            <a:off x="952036" y="1063228"/>
            <a:ext cx="7239927" cy="3581594"/>
            <a:chOff x="1594247" y="1312069"/>
            <a:chExt cx="6178153" cy="3056334"/>
          </a:xfrm>
        </p:grpSpPr>
        <p:sp>
          <p:nvSpPr>
            <p:cNvPr id="1245" name="Google Shape;1245;p84"/>
            <p:cNvSpPr txBox="1"/>
            <p:nvPr/>
          </p:nvSpPr>
          <p:spPr>
            <a:xfrm>
              <a:off x="4972050" y="1327547"/>
              <a:ext cx="1200150" cy="391715"/>
            </a:xfrm>
            <a:prstGeom prst="rect">
              <a:avLst/>
            </a:prstGeom>
            <a:noFill/>
            <a:ln>
              <a:noFill/>
            </a:ln>
          </p:spPr>
          <p:txBody>
            <a:bodyPr spcFirstLastPara="1" wrap="square" lIns="68569" tIns="34275" rIns="68569" bIns="34275" anchor="t" anchorCtr="0">
              <a:noAutofit/>
            </a:bodyPr>
            <a:lstStyle/>
            <a:p>
              <a:pPr>
                <a:buClr>
                  <a:schemeClr val="dk1"/>
                </a:buClr>
                <a:buSzPts val="1800"/>
              </a:pPr>
              <a:r>
                <a:rPr lang="en-US" sz="1350">
                  <a:solidFill>
                    <a:schemeClr val="dk1"/>
                  </a:solidFill>
                  <a:latin typeface="Calibri"/>
                  <a:ea typeface="Calibri"/>
                  <a:cs typeface="Calibri"/>
                  <a:sym typeface="Calibri"/>
                </a:rPr>
                <a:t>Dresbach, MN</a:t>
              </a:r>
              <a:endParaRPr sz="1350"/>
            </a:p>
            <a:p>
              <a:pPr>
                <a:buClr>
                  <a:schemeClr val="dk1"/>
                </a:buClr>
                <a:buSzPts val="1800"/>
              </a:pPr>
              <a:r>
                <a:rPr lang="en-US" sz="1350">
                  <a:solidFill>
                    <a:schemeClr val="dk1"/>
                  </a:solidFill>
                  <a:latin typeface="Calibri"/>
                  <a:ea typeface="Calibri"/>
                  <a:cs typeface="Calibri"/>
                  <a:sym typeface="Calibri"/>
                </a:rPr>
                <a:t>(PBM 182)</a:t>
              </a:r>
              <a:endParaRPr sz="1350"/>
            </a:p>
          </p:txBody>
        </p:sp>
        <p:sp>
          <p:nvSpPr>
            <p:cNvPr id="1246" name="Google Shape;1246;p84"/>
            <p:cNvSpPr txBox="1"/>
            <p:nvPr/>
          </p:nvSpPr>
          <p:spPr>
            <a:xfrm>
              <a:off x="2901553" y="2074069"/>
              <a:ext cx="3080147" cy="276225"/>
            </a:xfrm>
            <a:prstGeom prst="rect">
              <a:avLst/>
            </a:prstGeom>
            <a:noFill/>
            <a:ln>
              <a:noFill/>
            </a:ln>
          </p:spPr>
          <p:txBody>
            <a:bodyPr spcFirstLastPara="1" wrap="square" lIns="68569" tIns="34275" rIns="68569" bIns="34275" anchor="t" anchorCtr="0">
              <a:noAutofit/>
            </a:bodyPr>
            <a:lstStyle/>
            <a:p>
              <a:pPr>
                <a:buClr>
                  <a:schemeClr val="dk1"/>
                </a:buClr>
                <a:buSzPts val="1800"/>
              </a:pPr>
              <a:r>
                <a:rPr lang="en-US" sz="1350">
                  <a:solidFill>
                    <a:schemeClr val="dk1"/>
                  </a:solidFill>
                  <a:latin typeface="Calibri"/>
                  <a:ea typeface="Calibri"/>
                  <a:cs typeface="Calibri"/>
                  <a:sym typeface="Calibri"/>
                </a:rPr>
                <a:t>Elevation above datum = Depth to datum</a:t>
              </a:r>
              <a:endParaRPr sz="1350"/>
            </a:p>
          </p:txBody>
        </p:sp>
        <p:cxnSp>
          <p:nvCxnSpPr>
            <p:cNvPr id="1247" name="Google Shape;1247;p84"/>
            <p:cNvCxnSpPr/>
            <p:nvPr/>
          </p:nvCxnSpPr>
          <p:spPr>
            <a:xfrm>
              <a:off x="6196013" y="1771650"/>
              <a:ext cx="0" cy="903684"/>
            </a:xfrm>
            <a:prstGeom prst="straightConnector1">
              <a:avLst/>
            </a:prstGeom>
            <a:noFill/>
            <a:ln w="9525" cap="flat" cmpd="sng">
              <a:solidFill>
                <a:schemeClr val="dk1"/>
              </a:solidFill>
              <a:prstDash val="solid"/>
              <a:miter lim="800000"/>
              <a:headEnd type="none" w="med" len="med"/>
              <a:tailEnd type="stealth" w="med" len="med"/>
            </a:ln>
          </p:spPr>
        </p:cxnSp>
        <p:sp>
          <p:nvSpPr>
            <p:cNvPr id="1248" name="Google Shape;1248;p84"/>
            <p:cNvSpPr txBox="1"/>
            <p:nvPr/>
          </p:nvSpPr>
          <p:spPr>
            <a:xfrm>
              <a:off x="5835253" y="3003947"/>
              <a:ext cx="742950" cy="196453"/>
            </a:xfrm>
            <a:prstGeom prst="rect">
              <a:avLst/>
            </a:prstGeom>
            <a:noFill/>
            <a:ln>
              <a:noFill/>
            </a:ln>
          </p:spPr>
          <p:txBody>
            <a:bodyPr spcFirstLastPara="1" wrap="square" lIns="68569" tIns="34275" rIns="68569" bIns="34275" anchor="t" anchorCtr="0">
              <a:noAutofit/>
            </a:bodyPr>
            <a:lstStyle/>
            <a:p>
              <a:pPr>
                <a:buClr>
                  <a:schemeClr val="dk1"/>
                </a:buClr>
                <a:buSzPts val="1100"/>
              </a:pPr>
              <a:r>
                <a:rPr lang="en-US" sz="825">
                  <a:solidFill>
                    <a:schemeClr val="dk1"/>
                  </a:solidFill>
                  <a:latin typeface="Calibri"/>
                  <a:ea typeface="Calibri"/>
                  <a:cs typeface="Calibri"/>
                  <a:sym typeface="Calibri"/>
                </a:rPr>
                <a:t>0.013 m</a:t>
              </a:r>
              <a:endParaRPr sz="1350"/>
            </a:p>
          </p:txBody>
        </p:sp>
        <p:sp>
          <p:nvSpPr>
            <p:cNvPr id="1249" name="Google Shape;1249;p84"/>
            <p:cNvSpPr txBox="1"/>
            <p:nvPr/>
          </p:nvSpPr>
          <p:spPr>
            <a:xfrm>
              <a:off x="5835253" y="3314700"/>
              <a:ext cx="742950" cy="196453"/>
            </a:xfrm>
            <a:prstGeom prst="rect">
              <a:avLst/>
            </a:prstGeom>
            <a:noFill/>
            <a:ln>
              <a:noFill/>
            </a:ln>
          </p:spPr>
          <p:txBody>
            <a:bodyPr spcFirstLastPara="1" wrap="square" lIns="68569" tIns="34275" rIns="68569" bIns="34275" anchor="t" anchorCtr="0">
              <a:noAutofit/>
            </a:bodyPr>
            <a:lstStyle/>
            <a:p>
              <a:pPr>
                <a:buClr>
                  <a:schemeClr val="dk1"/>
                </a:buClr>
                <a:buSzPts val="1100"/>
              </a:pPr>
              <a:r>
                <a:rPr lang="en-US" sz="825">
                  <a:solidFill>
                    <a:schemeClr val="dk1"/>
                  </a:solidFill>
                  <a:latin typeface="Calibri"/>
                  <a:ea typeface="Calibri"/>
                  <a:cs typeface="Calibri"/>
                  <a:sym typeface="Calibri"/>
                </a:rPr>
                <a:t>0.071 m</a:t>
              </a:r>
              <a:endParaRPr sz="1350"/>
            </a:p>
          </p:txBody>
        </p:sp>
        <p:sp>
          <p:nvSpPr>
            <p:cNvPr id="1250" name="Google Shape;1250;p84"/>
            <p:cNvSpPr txBox="1"/>
            <p:nvPr/>
          </p:nvSpPr>
          <p:spPr>
            <a:xfrm>
              <a:off x="5835253" y="3575447"/>
              <a:ext cx="742950" cy="196453"/>
            </a:xfrm>
            <a:prstGeom prst="rect">
              <a:avLst/>
            </a:prstGeom>
            <a:noFill/>
            <a:ln>
              <a:noFill/>
            </a:ln>
          </p:spPr>
          <p:txBody>
            <a:bodyPr spcFirstLastPara="1" wrap="square" lIns="68569" tIns="34275" rIns="68569" bIns="34275" anchor="t" anchorCtr="0">
              <a:noAutofit/>
            </a:bodyPr>
            <a:lstStyle/>
            <a:p>
              <a:pPr>
                <a:buClr>
                  <a:schemeClr val="dk1"/>
                </a:buClr>
                <a:buSzPts val="1100"/>
              </a:pPr>
              <a:r>
                <a:rPr lang="en-US" sz="825">
                  <a:solidFill>
                    <a:schemeClr val="dk1"/>
                  </a:solidFill>
                  <a:latin typeface="Calibri"/>
                  <a:ea typeface="Calibri"/>
                  <a:cs typeface="Calibri"/>
                  <a:sym typeface="Calibri"/>
                </a:rPr>
                <a:t>0.078 m</a:t>
              </a:r>
              <a:endParaRPr sz="1350"/>
            </a:p>
          </p:txBody>
        </p:sp>
        <p:sp>
          <p:nvSpPr>
            <p:cNvPr id="1251" name="Google Shape;1251;p84"/>
            <p:cNvSpPr txBox="1"/>
            <p:nvPr/>
          </p:nvSpPr>
          <p:spPr>
            <a:xfrm>
              <a:off x="5835253" y="3886200"/>
              <a:ext cx="742950" cy="196453"/>
            </a:xfrm>
            <a:prstGeom prst="rect">
              <a:avLst/>
            </a:prstGeom>
            <a:noFill/>
            <a:ln>
              <a:noFill/>
            </a:ln>
          </p:spPr>
          <p:txBody>
            <a:bodyPr spcFirstLastPara="1" wrap="square" lIns="68569" tIns="34275" rIns="68569" bIns="34275" anchor="t" anchorCtr="0">
              <a:noAutofit/>
            </a:bodyPr>
            <a:lstStyle/>
            <a:p>
              <a:pPr>
                <a:buClr>
                  <a:schemeClr val="dk1"/>
                </a:buClr>
                <a:buSzPts val="1100"/>
              </a:pPr>
              <a:r>
                <a:rPr lang="en-US" sz="825">
                  <a:solidFill>
                    <a:schemeClr val="dk1"/>
                  </a:solidFill>
                  <a:latin typeface="Calibri"/>
                  <a:ea typeface="Calibri"/>
                  <a:cs typeface="Calibri"/>
                  <a:sym typeface="Calibri"/>
                </a:rPr>
                <a:t>2.148 m</a:t>
              </a:r>
              <a:endParaRPr sz="1350"/>
            </a:p>
          </p:txBody>
        </p:sp>
        <p:cxnSp>
          <p:nvCxnSpPr>
            <p:cNvPr id="1252" name="Google Shape;1252;p84"/>
            <p:cNvCxnSpPr/>
            <p:nvPr/>
          </p:nvCxnSpPr>
          <p:spPr>
            <a:xfrm rot="10800000" flipH="1">
              <a:off x="1616869" y="1764507"/>
              <a:ext cx="5641181" cy="7144"/>
            </a:xfrm>
            <a:prstGeom prst="straightConnector1">
              <a:avLst/>
            </a:prstGeom>
            <a:noFill/>
            <a:ln w="9525" cap="flat" cmpd="sng">
              <a:solidFill>
                <a:schemeClr val="dk1"/>
              </a:solidFill>
              <a:prstDash val="solid"/>
              <a:miter lim="800000"/>
              <a:headEnd type="none" w="med" len="med"/>
              <a:tailEnd type="none" w="med" len="med"/>
            </a:ln>
          </p:spPr>
        </p:cxnSp>
        <p:sp>
          <p:nvSpPr>
            <p:cNvPr id="1253" name="Google Shape;1253;p84"/>
            <p:cNvSpPr txBox="1"/>
            <p:nvPr/>
          </p:nvSpPr>
          <p:spPr>
            <a:xfrm>
              <a:off x="1965722" y="1312069"/>
              <a:ext cx="1085850" cy="392906"/>
            </a:xfrm>
            <a:prstGeom prst="rect">
              <a:avLst/>
            </a:prstGeom>
            <a:noFill/>
            <a:ln>
              <a:noFill/>
            </a:ln>
          </p:spPr>
          <p:txBody>
            <a:bodyPr spcFirstLastPara="1" wrap="square" lIns="68569" tIns="34275" rIns="68569" bIns="34275" anchor="t" anchorCtr="0">
              <a:noAutofit/>
            </a:bodyPr>
            <a:lstStyle/>
            <a:p>
              <a:pPr>
                <a:buClr>
                  <a:schemeClr val="dk1"/>
                </a:buClr>
                <a:buSzPts val="1800"/>
              </a:pPr>
              <a:r>
                <a:rPr lang="en-US" sz="1350">
                  <a:solidFill>
                    <a:schemeClr val="dk1"/>
                  </a:solidFill>
                  <a:latin typeface="Calibri"/>
                  <a:ea typeface="Calibri"/>
                  <a:cs typeface="Calibri"/>
                  <a:sym typeface="Calibri"/>
                </a:rPr>
                <a:t>St. Paul, MN</a:t>
              </a:r>
              <a:endParaRPr sz="1350"/>
            </a:p>
            <a:p>
              <a:pPr>
                <a:buClr>
                  <a:schemeClr val="dk1"/>
                </a:buClr>
                <a:buSzPts val="1800"/>
              </a:pPr>
              <a:r>
                <a:rPr lang="en-US" sz="1350">
                  <a:solidFill>
                    <a:schemeClr val="dk1"/>
                  </a:solidFill>
                  <a:latin typeface="Calibri"/>
                  <a:ea typeface="Calibri"/>
                  <a:cs typeface="Calibri"/>
                  <a:sym typeface="Calibri"/>
                </a:rPr>
                <a:t>(PBM 67)</a:t>
              </a:r>
              <a:endParaRPr sz="1350"/>
            </a:p>
          </p:txBody>
        </p:sp>
        <p:cxnSp>
          <p:nvCxnSpPr>
            <p:cNvPr id="1254" name="Google Shape;1254;p84"/>
            <p:cNvCxnSpPr/>
            <p:nvPr/>
          </p:nvCxnSpPr>
          <p:spPr>
            <a:xfrm>
              <a:off x="2339578" y="3543300"/>
              <a:ext cx="4518422" cy="32147"/>
            </a:xfrm>
            <a:prstGeom prst="straightConnector1">
              <a:avLst/>
            </a:prstGeom>
            <a:noFill/>
            <a:ln w="9525" cap="flat" cmpd="sng">
              <a:solidFill>
                <a:schemeClr val="dk1"/>
              </a:solidFill>
              <a:prstDash val="solid"/>
              <a:miter lim="800000"/>
              <a:headEnd type="none" w="med" len="med"/>
              <a:tailEnd type="none" w="med" len="med"/>
            </a:ln>
          </p:spPr>
        </p:cxnSp>
        <p:cxnSp>
          <p:nvCxnSpPr>
            <p:cNvPr id="1255" name="Google Shape;1255;p84"/>
            <p:cNvCxnSpPr/>
            <p:nvPr/>
          </p:nvCxnSpPr>
          <p:spPr>
            <a:xfrm>
              <a:off x="2343150" y="3721894"/>
              <a:ext cx="4514850" cy="164306"/>
            </a:xfrm>
            <a:prstGeom prst="straightConnector1">
              <a:avLst/>
            </a:prstGeom>
            <a:noFill/>
            <a:ln w="9525" cap="flat" cmpd="sng">
              <a:solidFill>
                <a:schemeClr val="dk1"/>
              </a:solidFill>
              <a:prstDash val="solid"/>
              <a:miter lim="800000"/>
              <a:headEnd type="none" w="med" len="med"/>
              <a:tailEnd type="none" w="med" len="med"/>
            </a:ln>
          </p:spPr>
        </p:cxnSp>
        <p:cxnSp>
          <p:nvCxnSpPr>
            <p:cNvPr id="1256" name="Google Shape;1256;p84"/>
            <p:cNvCxnSpPr/>
            <p:nvPr/>
          </p:nvCxnSpPr>
          <p:spPr>
            <a:xfrm>
              <a:off x="2343150" y="4268390"/>
              <a:ext cx="4518422" cy="0"/>
            </a:xfrm>
            <a:prstGeom prst="straightConnector1">
              <a:avLst/>
            </a:prstGeom>
            <a:noFill/>
            <a:ln w="9525" cap="flat" cmpd="sng">
              <a:solidFill>
                <a:schemeClr val="dk1"/>
              </a:solidFill>
              <a:prstDash val="solid"/>
              <a:miter lim="800000"/>
              <a:headEnd type="none" w="med" len="med"/>
              <a:tailEnd type="none" w="med" len="med"/>
            </a:ln>
          </p:spPr>
        </p:cxnSp>
        <p:sp>
          <p:nvSpPr>
            <p:cNvPr id="1257" name="Google Shape;1257;p84"/>
            <p:cNvSpPr txBox="1"/>
            <p:nvPr/>
          </p:nvSpPr>
          <p:spPr>
            <a:xfrm>
              <a:off x="1596628" y="3143250"/>
              <a:ext cx="742950" cy="196453"/>
            </a:xfrm>
            <a:prstGeom prst="rect">
              <a:avLst/>
            </a:prstGeom>
            <a:noFill/>
            <a:ln>
              <a:noFill/>
            </a:ln>
          </p:spPr>
          <p:txBody>
            <a:bodyPr spcFirstLastPara="1" wrap="square" lIns="68569" tIns="34275" rIns="68569" bIns="34275" anchor="t" anchorCtr="0">
              <a:noAutofit/>
            </a:bodyPr>
            <a:lstStyle/>
            <a:p>
              <a:pPr>
                <a:buClr>
                  <a:schemeClr val="dk1"/>
                </a:buClr>
                <a:buSzPts val="1100"/>
              </a:pPr>
              <a:r>
                <a:rPr lang="en-US" sz="825">
                  <a:solidFill>
                    <a:schemeClr val="dk1"/>
                  </a:solidFill>
                  <a:latin typeface="Calibri"/>
                  <a:ea typeface="Calibri"/>
                  <a:cs typeface="Calibri"/>
                  <a:sym typeface="Calibri"/>
                </a:rPr>
                <a:t>NAVD88</a:t>
              </a:r>
              <a:endParaRPr sz="1350"/>
            </a:p>
          </p:txBody>
        </p:sp>
        <p:sp>
          <p:nvSpPr>
            <p:cNvPr id="1258" name="Google Shape;1258;p84"/>
            <p:cNvSpPr txBox="1"/>
            <p:nvPr/>
          </p:nvSpPr>
          <p:spPr>
            <a:xfrm>
              <a:off x="1616869" y="3632597"/>
              <a:ext cx="742950" cy="196453"/>
            </a:xfrm>
            <a:prstGeom prst="rect">
              <a:avLst/>
            </a:prstGeom>
            <a:noFill/>
            <a:ln>
              <a:noFill/>
            </a:ln>
          </p:spPr>
          <p:txBody>
            <a:bodyPr spcFirstLastPara="1" wrap="square" lIns="68569" tIns="34275" rIns="68569" bIns="34275" anchor="t" anchorCtr="0">
              <a:noAutofit/>
            </a:bodyPr>
            <a:lstStyle/>
            <a:p>
              <a:pPr>
                <a:buClr>
                  <a:schemeClr val="dk1"/>
                </a:buClr>
                <a:buSzPts val="1100"/>
              </a:pPr>
              <a:r>
                <a:rPr lang="en-US" sz="825">
                  <a:solidFill>
                    <a:schemeClr val="dk1"/>
                  </a:solidFill>
                  <a:latin typeface="Calibri"/>
                  <a:ea typeface="Calibri"/>
                  <a:cs typeface="Calibri"/>
                  <a:sym typeface="Calibri"/>
                </a:rPr>
                <a:t>1912</a:t>
              </a:r>
              <a:endParaRPr sz="1350"/>
            </a:p>
          </p:txBody>
        </p:sp>
        <p:sp>
          <p:nvSpPr>
            <p:cNvPr id="1259" name="Google Shape;1259;p84"/>
            <p:cNvSpPr txBox="1"/>
            <p:nvPr/>
          </p:nvSpPr>
          <p:spPr>
            <a:xfrm>
              <a:off x="1600200" y="2800350"/>
              <a:ext cx="742950" cy="196453"/>
            </a:xfrm>
            <a:prstGeom prst="rect">
              <a:avLst/>
            </a:prstGeom>
            <a:noFill/>
            <a:ln>
              <a:noFill/>
            </a:ln>
          </p:spPr>
          <p:txBody>
            <a:bodyPr spcFirstLastPara="1" wrap="square" lIns="68569" tIns="34275" rIns="68569" bIns="34275" anchor="t" anchorCtr="0">
              <a:noAutofit/>
            </a:bodyPr>
            <a:lstStyle/>
            <a:p>
              <a:pPr>
                <a:buClr>
                  <a:schemeClr val="dk1"/>
                </a:buClr>
                <a:buSzPts val="1100"/>
              </a:pPr>
              <a:r>
                <a:rPr lang="en-US" sz="825">
                  <a:solidFill>
                    <a:schemeClr val="dk1"/>
                  </a:solidFill>
                  <a:latin typeface="Calibri"/>
                  <a:ea typeface="Calibri"/>
                  <a:cs typeface="Calibri"/>
                  <a:sym typeface="Calibri"/>
                </a:rPr>
                <a:t>NGVD29</a:t>
              </a:r>
              <a:endParaRPr sz="1350"/>
            </a:p>
          </p:txBody>
        </p:sp>
        <p:sp>
          <p:nvSpPr>
            <p:cNvPr id="1260" name="Google Shape;1260;p84"/>
            <p:cNvSpPr txBox="1"/>
            <p:nvPr/>
          </p:nvSpPr>
          <p:spPr>
            <a:xfrm>
              <a:off x="1594247" y="4171950"/>
              <a:ext cx="742950" cy="196453"/>
            </a:xfrm>
            <a:prstGeom prst="rect">
              <a:avLst/>
            </a:prstGeom>
            <a:noFill/>
            <a:ln>
              <a:noFill/>
            </a:ln>
          </p:spPr>
          <p:txBody>
            <a:bodyPr spcFirstLastPara="1" wrap="square" lIns="68569" tIns="34275" rIns="68569" bIns="34275" anchor="t" anchorCtr="0">
              <a:noAutofit/>
            </a:bodyPr>
            <a:lstStyle/>
            <a:p>
              <a:pPr>
                <a:buClr>
                  <a:schemeClr val="dk1"/>
                </a:buClr>
                <a:buSzPts val="1100"/>
              </a:pPr>
              <a:r>
                <a:rPr lang="en-US" sz="825">
                  <a:solidFill>
                    <a:schemeClr val="dk1"/>
                  </a:solidFill>
                  <a:latin typeface="Calibri"/>
                  <a:ea typeface="Calibri"/>
                  <a:cs typeface="Calibri"/>
                  <a:sym typeface="Calibri"/>
                </a:rPr>
                <a:t>Memphis</a:t>
              </a:r>
              <a:endParaRPr sz="1350"/>
            </a:p>
          </p:txBody>
        </p:sp>
        <p:sp>
          <p:nvSpPr>
            <p:cNvPr id="1261" name="Google Shape;1261;p84"/>
            <p:cNvSpPr txBox="1"/>
            <p:nvPr/>
          </p:nvSpPr>
          <p:spPr>
            <a:xfrm>
              <a:off x="1600200" y="3429000"/>
              <a:ext cx="742950" cy="196453"/>
            </a:xfrm>
            <a:prstGeom prst="rect">
              <a:avLst/>
            </a:prstGeom>
            <a:noFill/>
            <a:ln>
              <a:noFill/>
            </a:ln>
          </p:spPr>
          <p:txBody>
            <a:bodyPr spcFirstLastPara="1" wrap="square" lIns="68569" tIns="34275" rIns="68569" bIns="34275" anchor="t" anchorCtr="0">
              <a:noAutofit/>
            </a:bodyPr>
            <a:lstStyle/>
            <a:p>
              <a:pPr>
                <a:buClr>
                  <a:schemeClr val="dk1"/>
                </a:buClr>
                <a:buSzPts val="1100"/>
              </a:pPr>
              <a:r>
                <a:rPr lang="en-US" sz="825">
                  <a:solidFill>
                    <a:schemeClr val="dk1"/>
                  </a:solidFill>
                  <a:latin typeface="Calibri"/>
                  <a:ea typeface="Calibri"/>
                  <a:cs typeface="Calibri"/>
                  <a:sym typeface="Calibri"/>
                </a:rPr>
                <a:t>Mean Gulf</a:t>
              </a:r>
              <a:endParaRPr sz="1350"/>
            </a:p>
          </p:txBody>
        </p:sp>
        <p:sp>
          <p:nvSpPr>
            <p:cNvPr id="1262" name="Google Shape;1262;p84"/>
            <p:cNvSpPr txBox="1"/>
            <p:nvPr/>
          </p:nvSpPr>
          <p:spPr>
            <a:xfrm>
              <a:off x="2514600" y="3003947"/>
              <a:ext cx="742950" cy="196453"/>
            </a:xfrm>
            <a:prstGeom prst="rect">
              <a:avLst/>
            </a:prstGeom>
            <a:noFill/>
            <a:ln>
              <a:noFill/>
            </a:ln>
          </p:spPr>
          <p:txBody>
            <a:bodyPr spcFirstLastPara="1" wrap="square" lIns="68569" tIns="34275" rIns="68569" bIns="34275" anchor="t" anchorCtr="0">
              <a:noAutofit/>
            </a:bodyPr>
            <a:lstStyle/>
            <a:p>
              <a:pPr>
                <a:buClr>
                  <a:schemeClr val="dk1"/>
                </a:buClr>
                <a:buSzPts val="1100"/>
              </a:pPr>
              <a:r>
                <a:rPr lang="en-US" sz="825">
                  <a:solidFill>
                    <a:schemeClr val="dk1"/>
                  </a:solidFill>
                  <a:latin typeface="Calibri"/>
                  <a:ea typeface="Calibri"/>
                  <a:cs typeface="Calibri"/>
                  <a:sym typeface="Calibri"/>
                </a:rPr>
                <a:t>0.046 m</a:t>
              </a:r>
              <a:endParaRPr sz="1350"/>
            </a:p>
          </p:txBody>
        </p:sp>
        <p:sp>
          <p:nvSpPr>
            <p:cNvPr id="1263" name="Google Shape;1263;p84"/>
            <p:cNvSpPr txBox="1"/>
            <p:nvPr/>
          </p:nvSpPr>
          <p:spPr>
            <a:xfrm>
              <a:off x="2514600" y="3314700"/>
              <a:ext cx="742950" cy="196453"/>
            </a:xfrm>
            <a:prstGeom prst="rect">
              <a:avLst/>
            </a:prstGeom>
            <a:noFill/>
            <a:ln>
              <a:noFill/>
            </a:ln>
          </p:spPr>
          <p:txBody>
            <a:bodyPr spcFirstLastPara="1" wrap="square" lIns="68569" tIns="34275" rIns="68569" bIns="34275" anchor="t" anchorCtr="0">
              <a:noAutofit/>
            </a:bodyPr>
            <a:lstStyle/>
            <a:p>
              <a:pPr>
                <a:buClr>
                  <a:schemeClr val="dk1"/>
                </a:buClr>
                <a:buSzPts val="1100"/>
              </a:pPr>
              <a:r>
                <a:rPr lang="en-US" sz="825">
                  <a:solidFill>
                    <a:schemeClr val="dk1"/>
                  </a:solidFill>
                  <a:latin typeface="Calibri"/>
                  <a:ea typeface="Calibri"/>
                  <a:cs typeface="Calibri"/>
                  <a:sym typeface="Calibri"/>
                </a:rPr>
                <a:t>0.098 m</a:t>
              </a:r>
              <a:endParaRPr sz="1350"/>
            </a:p>
          </p:txBody>
        </p:sp>
        <p:sp>
          <p:nvSpPr>
            <p:cNvPr id="1264" name="Google Shape;1264;p84"/>
            <p:cNvSpPr txBox="1"/>
            <p:nvPr/>
          </p:nvSpPr>
          <p:spPr>
            <a:xfrm>
              <a:off x="2514600" y="3575447"/>
              <a:ext cx="742950" cy="196453"/>
            </a:xfrm>
            <a:prstGeom prst="rect">
              <a:avLst/>
            </a:prstGeom>
            <a:noFill/>
            <a:ln>
              <a:noFill/>
            </a:ln>
          </p:spPr>
          <p:txBody>
            <a:bodyPr spcFirstLastPara="1" wrap="square" lIns="68569" tIns="34275" rIns="68569" bIns="34275" anchor="t" anchorCtr="0">
              <a:noAutofit/>
            </a:bodyPr>
            <a:lstStyle/>
            <a:p>
              <a:pPr>
                <a:buClr>
                  <a:schemeClr val="dk1"/>
                </a:buClr>
                <a:buSzPts val="1100"/>
              </a:pPr>
              <a:r>
                <a:rPr lang="en-US" sz="825">
                  <a:solidFill>
                    <a:schemeClr val="dk1"/>
                  </a:solidFill>
                  <a:latin typeface="Calibri"/>
                  <a:ea typeface="Calibri"/>
                  <a:cs typeface="Calibri"/>
                  <a:sym typeface="Calibri"/>
                </a:rPr>
                <a:t>0.003 m</a:t>
              </a:r>
              <a:endParaRPr sz="1350"/>
            </a:p>
          </p:txBody>
        </p:sp>
        <p:sp>
          <p:nvSpPr>
            <p:cNvPr id="1265" name="Google Shape;1265;p84"/>
            <p:cNvSpPr txBox="1"/>
            <p:nvPr/>
          </p:nvSpPr>
          <p:spPr>
            <a:xfrm>
              <a:off x="2514600" y="3886200"/>
              <a:ext cx="742950" cy="196453"/>
            </a:xfrm>
            <a:prstGeom prst="rect">
              <a:avLst/>
            </a:prstGeom>
            <a:noFill/>
            <a:ln>
              <a:noFill/>
            </a:ln>
          </p:spPr>
          <p:txBody>
            <a:bodyPr spcFirstLastPara="1" wrap="square" lIns="68569" tIns="34275" rIns="68569" bIns="34275" anchor="t" anchorCtr="0">
              <a:noAutofit/>
            </a:bodyPr>
            <a:lstStyle/>
            <a:p>
              <a:pPr>
                <a:buClr>
                  <a:schemeClr val="dk1"/>
                </a:buClr>
                <a:buSzPts val="1100"/>
              </a:pPr>
              <a:r>
                <a:rPr lang="en-US" sz="825">
                  <a:solidFill>
                    <a:schemeClr val="dk1"/>
                  </a:solidFill>
                  <a:latin typeface="Calibri"/>
                  <a:ea typeface="Calibri"/>
                  <a:cs typeface="Calibri"/>
                  <a:sym typeface="Calibri"/>
                </a:rPr>
                <a:t>2.222 m</a:t>
              </a:r>
              <a:endParaRPr sz="1350"/>
            </a:p>
          </p:txBody>
        </p:sp>
        <p:cxnSp>
          <p:nvCxnSpPr>
            <p:cNvPr id="1266" name="Google Shape;1266;p84"/>
            <p:cNvCxnSpPr/>
            <p:nvPr/>
          </p:nvCxnSpPr>
          <p:spPr>
            <a:xfrm>
              <a:off x="2686050" y="1851422"/>
              <a:ext cx="0" cy="903684"/>
            </a:xfrm>
            <a:prstGeom prst="straightConnector1">
              <a:avLst/>
            </a:prstGeom>
            <a:noFill/>
            <a:ln w="9525" cap="flat" cmpd="sng">
              <a:solidFill>
                <a:schemeClr val="dk1"/>
              </a:solidFill>
              <a:prstDash val="solid"/>
              <a:miter lim="800000"/>
              <a:headEnd type="none" w="med" len="med"/>
              <a:tailEnd type="stealth" w="med" len="med"/>
            </a:ln>
          </p:spPr>
        </p:cxnSp>
        <p:cxnSp>
          <p:nvCxnSpPr>
            <p:cNvPr id="1267" name="Google Shape;1267;p84"/>
            <p:cNvCxnSpPr/>
            <p:nvPr/>
          </p:nvCxnSpPr>
          <p:spPr>
            <a:xfrm>
              <a:off x="2337197" y="2955132"/>
              <a:ext cx="4463653" cy="245269"/>
            </a:xfrm>
            <a:prstGeom prst="straightConnector1">
              <a:avLst/>
            </a:prstGeom>
            <a:noFill/>
            <a:ln w="9525" cap="flat" cmpd="sng">
              <a:solidFill>
                <a:schemeClr val="dk1"/>
              </a:solidFill>
              <a:prstDash val="solid"/>
              <a:miter lim="800000"/>
              <a:headEnd type="none" w="med" len="med"/>
              <a:tailEnd type="none" w="med" len="med"/>
            </a:ln>
          </p:spPr>
        </p:cxnSp>
        <p:cxnSp>
          <p:nvCxnSpPr>
            <p:cNvPr id="1268" name="Google Shape;1268;p84"/>
            <p:cNvCxnSpPr/>
            <p:nvPr/>
          </p:nvCxnSpPr>
          <p:spPr>
            <a:xfrm rot="10800000" flipH="1">
              <a:off x="2339578" y="2955131"/>
              <a:ext cx="4538663" cy="285750"/>
            </a:xfrm>
            <a:prstGeom prst="straightConnector1">
              <a:avLst/>
            </a:prstGeom>
            <a:noFill/>
            <a:ln w="9525" cap="flat" cmpd="sng">
              <a:solidFill>
                <a:schemeClr val="dk1"/>
              </a:solidFill>
              <a:prstDash val="solid"/>
              <a:miter lim="800000"/>
              <a:headEnd type="none" w="med" len="med"/>
              <a:tailEnd type="none" w="med" len="med"/>
            </a:ln>
          </p:spPr>
        </p:cxnSp>
        <p:sp>
          <p:nvSpPr>
            <p:cNvPr id="1269" name="Google Shape;1269;p84"/>
            <p:cNvSpPr txBox="1"/>
            <p:nvPr/>
          </p:nvSpPr>
          <p:spPr>
            <a:xfrm>
              <a:off x="6972300" y="2832497"/>
              <a:ext cx="742950" cy="196453"/>
            </a:xfrm>
            <a:prstGeom prst="rect">
              <a:avLst/>
            </a:prstGeom>
            <a:noFill/>
            <a:ln>
              <a:noFill/>
            </a:ln>
          </p:spPr>
          <p:txBody>
            <a:bodyPr spcFirstLastPara="1" wrap="square" lIns="68569" tIns="34275" rIns="68569" bIns="34275" anchor="t" anchorCtr="0">
              <a:noAutofit/>
            </a:bodyPr>
            <a:lstStyle/>
            <a:p>
              <a:pPr>
                <a:buClr>
                  <a:schemeClr val="dk1"/>
                </a:buClr>
                <a:buSzPts val="1100"/>
              </a:pPr>
              <a:r>
                <a:rPr lang="en-US" sz="825">
                  <a:solidFill>
                    <a:schemeClr val="dk1"/>
                  </a:solidFill>
                  <a:latin typeface="Calibri"/>
                  <a:ea typeface="Calibri"/>
                  <a:cs typeface="Calibri"/>
                  <a:sym typeface="Calibri"/>
                </a:rPr>
                <a:t>NAVD88</a:t>
              </a:r>
              <a:endParaRPr sz="1350"/>
            </a:p>
          </p:txBody>
        </p:sp>
        <p:sp>
          <p:nvSpPr>
            <p:cNvPr id="1270" name="Google Shape;1270;p84"/>
            <p:cNvSpPr txBox="1"/>
            <p:nvPr/>
          </p:nvSpPr>
          <p:spPr>
            <a:xfrm>
              <a:off x="7029450" y="3804047"/>
              <a:ext cx="742950" cy="196453"/>
            </a:xfrm>
            <a:prstGeom prst="rect">
              <a:avLst/>
            </a:prstGeom>
            <a:noFill/>
            <a:ln>
              <a:noFill/>
            </a:ln>
          </p:spPr>
          <p:txBody>
            <a:bodyPr spcFirstLastPara="1" wrap="square" lIns="68569" tIns="34275" rIns="68569" bIns="34275" anchor="t" anchorCtr="0">
              <a:noAutofit/>
            </a:bodyPr>
            <a:lstStyle/>
            <a:p>
              <a:pPr>
                <a:buClr>
                  <a:schemeClr val="dk1"/>
                </a:buClr>
                <a:buSzPts val="1100"/>
              </a:pPr>
              <a:r>
                <a:rPr lang="en-US" sz="825">
                  <a:solidFill>
                    <a:schemeClr val="dk1"/>
                  </a:solidFill>
                  <a:latin typeface="Calibri"/>
                  <a:ea typeface="Calibri"/>
                  <a:cs typeface="Calibri"/>
                  <a:sym typeface="Calibri"/>
                </a:rPr>
                <a:t>1912</a:t>
              </a:r>
              <a:endParaRPr sz="1350"/>
            </a:p>
          </p:txBody>
        </p:sp>
        <p:sp>
          <p:nvSpPr>
            <p:cNvPr id="1271" name="Google Shape;1271;p84"/>
            <p:cNvSpPr txBox="1"/>
            <p:nvPr/>
          </p:nvSpPr>
          <p:spPr>
            <a:xfrm>
              <a:off x="7012781" y="3118247"/>
              <a:ext cx="742950" cy="196453"/>
            </a:xfrm>
            <a:prstGeom prst="rect">
              <a:avLst/>
            </a:prstGeom>
            <a:noFill/>
            <a:ln>
              <a:noFill/>
            </a:ln>
          </p:spPr>
          <p:txBody>
            <a:bodyPr spcFirstLastPara="1" wrap="square" lIns="68569" tIns="34275" rIns="68569" bIns="34275" anchor="t" anchorCtr="0">
              <a:noAutofit/>
            </a:bodyPr>
            <a:lstStyle/>
            <a:p>
              <a:pPr>
                <a:buClr>
                  <a:schemeClr val="dk1"/>
                </a:buClr>
                <a:buSzPts val="1100"/>
              </a:pPr>
              <a:r>
                <a:rPr lang="en-US" sz="825">
                  <a:solidFill>
                    <a:schemeClr val="dk1"/>
                  </a:solidFill>
                  <a:latin typeface="Calibri"/>
                  <a:ea typeface="Calibri"/>
                  <a:cs typeface="Calibri"/>
                  <a:sym typeface="Calibri"/>
                </a:rPr>
                <a:t>NGVD29</a:t>
              </a:r>
              <a:endParaRPr sz="1350"/>
            </a:p>
          </p:txBody>
        </p:sp>
        <p:sp>
          <p:nvSpPr>
            <p:cNvPr id="1272" name="Google Shape;1272;p84"/>
            <p:cNvSpPr txBox="1"/>
            <p:nvPr/>
          </p:nvSpPr>
          <p:spPr>
            <a:xfrm>
              <a:off x="7006828" y="4171950"/>
              <a:ext cx="742950" cy="196453"/>
            </a:xfrm>
            <a:prstGeom prst="rect">
              <a:avLst/>
            </a:prstGeom>
            <a:noFill/>
            <a:ln>
              <a:noFill/>
            </a:ln>
          </p:spPr>
          <p:txBody>
            <a:bodyPr spcFirstLastPara="1" wrap="square" lIns="68569" tIns="34275" rIns="68569" bIns="34275" anchor="t" anchorCtr="0">
              <a:noAutofit/>
            </a:bodyPr>
            <a:lstStyle/>
            <a:p>
              <a:pPr>
                <a:buClr>
                  <a:schemeClr val="dk1"/>
                </a:buClr>
                <a:buSzPts val="1100"/>
              </a:pPr>
              <a:r>
                <a:rPr lang="en-US" sz="825">
                  <a:solidFill>
                    <a:schemeClr val="dk1"/>
                  </a:solidFill>
                  <a:latin typeface="Calibri"/>
                  <a:ea typeface="Calibri"/>
                  <a:cs typeface="Calibri"/>
                  <a:sym typeface="Calibri"/>
                </a:rPr>
                <a:t>Memphis</a:t>
              </a:r>
              <a:endParaRPr sz="1350"/>
            </a:p>
          </p:txBody>
        </p:sp>
        <p:sp>
          <p:nvSpPr>
            <p:cNvPr id="1273" name="Google Shape;1273;p84"/>
            <p:cNvSpPr txBox="1"/>
            <p:nvPr/>
          </p:nvSpPr>
          <p:spPr>
            <a:xfrm>
              <a:off x="7012781" y="3486150"/>
              <a:ext cx="742950" cy="196453"/>
            </a:xfrm>
            <a:prstGeom prst="rect">
              <a:avLst/>
            </a:prstGeom>
            <a:noFill/>
            <a:ln>
              <a:noFill/>
            </a:ln>
          </p:spPr>
          <p:txBody>
            <a:bodyPr spcFirstLastPara="1" wrap="square" lIns="68569" tIns="34275" rIns="68569" bIns="34275" anchor="t" anchorCtr="0">
              <a:noAutofit/>
            </a:bodyPr>
            <a:lstStyle/>
            <a:p>
              <a:pPr>
                <a:buClr>
                  <a:schemeClr val="dk1"/>
                </a:buClr>
                <a:buSzPts val="1100"/>
              </a:pPr>
              <a:r>
                <a:rPr lang="en-US" sz="825">
                  <a:solidFill>
                    <a:schemeClr val="dk1"/>
                  </a:solidFill>
                  <a:latin typeface="Calibri"/>
                  <a:ea typeface="Calibri"/>
                  <a:cs typeface="Calibri"/>
                  <a:sym typeface="Calibri"/>
                </a:rPr>
                <a:t>Mean Gulf</a:t>
              </a:r>
              <a:endParaRPr sz="1350"/>
            </a:p>
          </p:txBody>
        </p:sp>
      </p:grpSp>
      <p:sp>
        <p:nvSpPr>
          <p:cNvPr id="6" name="Date Placeholder 5">
            <a:extLst>
              <a:ext uri="{FF2B5EF4-FFF2-40B4-BE49-F238E27FC236}">
                <a16:creationId xmlns:a16="http://schemas.microsoft.com/office/drawing/2014/main" id="{0E1B099D-9CD8-4689-A0A6-D5AEF93180EA}"/>
              </a:ext>
            </a:extLst>
          </p:cNvPr>
          <p:cNvSpPr>
            <a:spLocks noGrp="1"/>
          </p:cNvSpPr>
          <p:nvPr>
            <p:ph type="dt" sz="half" idx="10"/>
          </p:nvPr>
        </p:nvSpPr>
        <p:spPr/>
        <p:txBody>
          <a:bodyPr/>
          <a:lstStyle/>
          <a:p>
            <a:r>
              <a:rPr lang="en-US"/>
              <a:t>01/26/2023</a:t>
            </a:r>
          </a:p>
        </p:txBody>
      </p:sp>
      <p:sp>
        <p:nvSpPr>
          <p:cNvPr id="7" name="Footer Placeholder 6">
            <a:extLst>
              <a:ext uri="{FF2B5EF4-FFF2-40B4-BE49-F238E27FC236}">
                <a16:creationId xmlns:a16="http://schemas.microsoft.com/office/drawing/2014/main" id="{1E9FAF76-DDDE-4F40-B8E9-83E122189301}"/>
              </a:ext>
            </a:extLst>
          </p:cNvPr>
          <p:cNvSpPr>
            <a:spLocks noGrp="1"/>
          </p:cNvSpPr>
          <p:nvPr>
            <p:ph type="ftr" sz="quarter" idx="11"/>
          </p:nvPr>
        </p:nvSpPr>
        <p:spPr/>
        <p:txBody>
          <a:bodyPr/>
          <a:lstStyle/>
          <a:p>
            <a:r>
              <a:rPr lang="fr-FR"/>
              <a:t>2023 WSLS Institute</a:t>
            </a:r>
            <a:endParaRPr lang="en-US"/>
          </a:p>
        </p:txBody>
      </p:sp>
      <p:sp>
        <p:nvSpPr>
          <p:cNvPr id="8" name="Slide Number Placeholder 7">
            <a:extLst>
              <a:ext uri="{FF2B5EF4-FFF2-40B4-BE49-F238E27FC236}">
                <a16:creationId xmlns:a16="http://schemas.microsoft.com/office/drawing/2014/main" id="{962B42BE-3841-47E3-8918-46957C6A923A}"/>
              </a:ext>
            </a:extLst>
          </p:cNvPr>
          <p:cNvSpPr>
            <a:spLocks noGrp="1"/>
          </p:cNvSpPr>
          <p:nvPr>
            <p:ph type="sldNum" sz="quarter" idx="12"/>
          </p:nvPr>
        </p:nvSpPr>
        <p:spPr/>
        <p:txBody>
          <a:bodyPr/>
          <a:lstStyle/>
          <a:p>
            <a:fld id="{D3D538F9-49A3-B84F-B36B-A7030CDE5D5B}" type="slidenum">
              <a:rPr lang="en-US" smtClean="0"/>
              <a:t>86</a:t>
            </a:fld>
            <a:endParaRPr lang="en-US"/>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683FE-43D1-42B6-A5D3-FAFDCC0DE37C}"/>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Types of heights summary</a:t>
            </a:r>
          </a:p>
        </p:txBody>
      </p:sp>
      <mc:AlternateContent xmlns:mc="http://schemas.openxmlformats.org/markup-compatibility/2006" xmlns:a14="http://schemas.microsoft.com/office/drawing/2010/main">
        <mc:Choice Requires="a14">
          <p:graphicFrame>
            <p:nvGraphicFramePr>
              <p:cNvPr id="7" name="Content Placeholder 6">
                <a:extLst>
                  <a:ext uri="{FF2B5EF4-FFF2-40B4-BE49-F238E27FC236}">
                    <a16:creationId xmlns:a16="http://schemas.microsoft.com/office/drawing/2014/main" id="{90EACE24-3EF1-48A1-AA86-8DB6CAFDD687}"/>
                  </a:ext>
                </a:extLst>
              </p:cNvPr>
              <p:cNvGraphicFramePr>
                <a:graphicFrameLocks noGrp="1"/>
              </p:cNvGraphicFramePr>
              <p:nvPr>
                <p:ph idx="1"/>
                <p:extLst/>
              </p:nvPr>
            </p:nvGraphicFramePr>
            <p:xfrm>
              <a:off x="770325" y="1039625"/>
              <a:ext cx="7603350" cy="3706373"/>
            </p:xfrm>
            <a:graphic>
              <a:graphicData uri="http://schemas.openxmlformats.org/drawingml/2006/table">
                <a:tbl>
                  <a:tblPr firstRow="1" firstCol="1" bandRow="1">
                    <a:tableStyleId>{5C22544A-7EE6-4342-B048-85BDC9FD1C3A}</a:tableStyleId>
                  </a:tblPr>
                  <a:tblGrid>
                    <a:gridCol w="2028102">
                      <a:extLst>
                        <a:ext uri="{9D8B030D-6E8A-4147-A177-3AD203B41FA5}">
                          <a16:colId xmlns:a16="http://schemas.microsoft.com/office/drawing/2014/main" val="3226974986"/>
                        </a:ext>
                      </a:extLst>
                    </a:gridCol>
                    <a:gridCol w="1908563">
                      <a:extLst>
                        <a:ext uri="{9D8B030D-6E8A-4147-A177-3AD203B41FA5}">
                          <a16:colId xmlns:a16="http://schemas.microsoft.com/office/drawing/2014/main" val="2240133082"/>
                        </a:ext>
                      </a:extLst>
                    </a:gridCol>
                    <a:gridCol w="1947596">
                      <a:extLst>
                        <a:ext uri="{9D8B030D-6E8A-4147-A177-3AD203B41FA5}">
                          <a16:colId xmlns:a16="http://schemas.microsoft.com/office/drawing/2014/main" val="2261276619"/>
                        </a:ext>
                      </a:extLst>
                    </a:gridCol>
                    <a:gridCol w="1719089">
                      <a:extLst>
                        <a:ext uri="{9D8B030D-6E8A-4147-A177-3AD203B41FA5}">
                          <a16:colId xmlns:a16="http://schemas.microsoft.com/office/drawing/2014/main" val="3042447993"/>
                        </a:ext>
                      </a:extLst>
                    </a:gridCol>
                  </a:tblGrid>
                  <a:tr h="724444">
                    <a:tc>
                      <a:txBody>
                        <a:bodyPr/>
                        <a:lstStyle/>
                        <a:p>
                          <a:pPr marL="0" marR="0">
                            <a:lnSpc>
                              <a:spcPct val="107000"/>
                            </a:lnSpc>
                            <a:spcBef>
                              <a:spcPts val="0"/>
                            </a:spcBef>
                            <a:spcAft>
                              <a:spcPts val="0"/>
                            </a:spcAft>
                          </a:pPr>
                          <a:r>
                            <a:rPr lang="en-US" sz="2000" dirty="0">
                              <a:effectLst/>
                            </a:rPr>
                            <a:t>Height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Symbol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Equation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Example of datum</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3188436"/>
                      </a:ext>
                    </a:extLst>
                  </a:tr>
                  <a:tr h="354007">
                    <a:tc>
                      <a:txBody>
                        <a:bodyPr/>
                        <a:lstStyle/>
                        <a:p>
                          <a:pPr marL="0" marR="0">
                            <a:lnSpc>
                              <a:spcPct val="107000"/>
                            </a:lnSpc>
                            <a:spcBef>
                              <a:spcPts val="0"/>
                            </a:spcBef>
                            <a:spcAft>
                              <a:spcPts val="0"/>
                            </a:spcAft>
                          </a:pPr>
                          <a:r>
                            <a:rPr lang="en-US" sz="2000">
                              <a:effectLst/>
                            </a:rPr>
                            <a:t>Ellipsoidal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defTabSz="457200" rtl="0" eaLnBrk="1" latinLnBrk="0" hangingPunct="1">
                            <a:lnSpc>
                              <a:spcPct val="107000"/>
                            </a:lnSpc>
                            <a:spcBef>
                              <a:spcPts val="0"/>
                            </a:spcBef>
                            <a:spcAft>
                              <a:spcPts val="0"/>
                            </a:spcAft>
                          </a:pPr>
                          <a:r>
                            <a:rPr lang="en-US" sz="2000" i="1" kern="1200" dirty="0">
                              <a:solidFill>
                                <a:schemeClr val="dk1"/>
                              </a:solidFill>
                              <a:effectLst/>
                              <a:latin typeface="Cambria Math" panose="02040503050406030204" pitchFamily="18" charset="0"/>
                              <a:ea typeface="+mn-ea"/>
                              <a:cs typeface="+mn-cs"/>
                            </a:rPr>
                            <a:t>h</a:t>
                          </a:r>
                        </a:p>
                      </a:txBody>
                      <a:tcPr marL="68580" marR="68580" marT="0" marB="0"/>
                    </a:tc>
                    <a:tc>
                      <a:txBody>
                        <a:bodyPr/>
                        <a:lstStyle/>
                        <a:p>
                          <a:pPr marL="0" marR="0">
                            <a:lnSpc>
                              <a:spcPct val="107000"/>
                            </a:lnSpc>
                            <a:spcBef>
                              <a:spcPts val="0"/>
                            </a:spcBef>
                            <a:spcAft>
                              <a:spcPts val="0"/>
                            </a:spcAf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NAD 83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34946185"/>
                      </a:ext>
                    </a:extLst>
                  </a:tr>
                  <a:tr h="354007">
                    <a:tc>
                      <a:txBody>
                        <a:bodyPr/>
                        <a:lstStyle/>
                        <a:p>
                          <a:pPr marL="0" marR="0">
                            <a:lnSpc>
                              <a:spcPct val="107000"/>
                            </a:lnSpc>
                            <a:spcBef>
                              <a:spcPts val="0"/>
                            </a:spcBef>
                            <a:spcAft>
                              <a:spcPts val="0"/>
                            </a:spcAft>
                          </a:pPr>
                          <a:r>
                            <a:rPr lang="en-US" sz="2000">
                              <a:effectLst/>
                            </a:rPr>
                            <a:t>Orthometric</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defTabSz="457200" rtl="0" eaLnBrk="1" latinLnBrk="0" hangingPunct="1">
                            <a:lnSpc>
                              <a:spcPct val="107000"/>
                            </a:lnSpc>
                            <a:spcBef>
                              <a:spcPts val="0"/>
                            </a:spcBef>
                            <a:spcAft>
                              <a:spcPts val="0"/>
                            </a:spcAft>
                          </a:pPr>
                          <a:r>
                            <a:rPr lang="en-US" sz="2000" i="1" kern="1200" dirty="0">
                              <a:solidFill>
                                <a:schemeClr val="dk1"/>
                              </a:solidFill>
                              <a:effectLst/>
                              <a:latin typeface="Cambria Math" panose="02040503050406030204" pitchFamily="18" charset="0"/>
                              <a:ea typeface="+mn-ea"/>
                              <a:cs typeface="+mn-cs"/>
                            </a:rPr>
                            <a:t>H</a:t>
                          </a:r>
                        </a:p>
                      </a:txBody>
                      <a:tcPr marL="68580" marR="68580" marT="0" marB="0"/>
                    </a:tc>
                    <a:tc>
                      <a:txBody>
                        <a:bodyPr/>
                        <a:lstStyle/>
                        <a:p>
                          <a:pPr marL="0" marR="0" algn="ctr">
                            <a:lnSpc>
                              <a:spcPct val="107000"/>
                            </a:lnSpc>
                            <a:spcBef>
                              <a:spcPts val="0"/>
                            </a:spcBef>
                            <a:spcAft>
                              <a:spcPts val="0"/>
                            </a:spcAft>
                          </a:pPr>
                          <a:r>
                            <a:rPr lang="en-US" sz="2000" i="1" kern="1200" dirty="0">
                              <a:solidFill>
                                <a:schemeClr val="dk1"/>
                              </a:solidFill>
                              <a:effectLst/>
                              <a:latin typeface="Cambria Math" panose="02040503050406030204" pitchFamily="18" charset="0"/>
                              <a:ea typeface="+mn-ea"/>
                              <a:cs typeface="+mn-cs"/>
                            </a:rPr>
                            <a:t>H = h - N</a:t>
                          </a:r>
                        </a:p>
                      </a:txBody>
                      <a:tcPr marL="68580" marR="68580" marT="0" marB="0"/>
                    </a:tc>
                    <a:tc>
                      <a:txBody>
                        <a:bodyPr/>
                        <a:lstStyle/>
                        <a:p>
                          <a:pPr marL="0" marR="0">
                            <a:lnSpc>
                              <a:spcPct val="107000"/>
                            </a:lnSpc>
                            <a:spcBef>
                              <a:spcPts val="0"/>
                            </a:spcBef>
                            <a:spcAft>
                              <a:spcPts val="0"/>
                            </a:spcAft>
                          </a:pPr>
                          <a:r>
                            <a:rPr lang="en-US" sz="2000">
                              <a:effectLst/>
                            </a:rPr>
                            <a:t>NAPGD2022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04577672"/>
                      </a:ext>
                    </a:extLst>
                  </a:tr>
                  <a:tr h="760991">
                    <a:tc>
                      <a:txBody>
                        <a:bodyPr/>
                        <a:lstStyle/>
                        <a:p>
                          <a:pPr marL="0" marR="0">
                            <a:lnSpc>
                              <a:spcPct val="107000"/>
                            </a:lnSpc>
                            <a:spcBef>
                              <a:spcPts val="0"/>
                            </a:spcBef>
                            <a:spcAft>
                              <a:spcPts val="0"/>
                            </a:spcAft>
                          </a:pPr>
                          <a:r>
                            <a:rPr lang="en-US" sz="2000">
                              <a:effectLst/>
                            </a:rPr>
                            <a:t>Helmert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i="1" kern="1200" dirty="0">
                              <a:solidFill>
                                <a:schemeClr val="dk1"/>
                              </a:solidFill>
                              <a:effectLst/>
                              <a:latin typeface="Cambria Math" panose="02040503050406030204" pitchFamily="18" charset="0"/>
                              <a:ea typeface="+mn-ea"/>
                              <a:cs typeface="+mn-cs"/>
                            </a:rPr>
                            <a:t>H</a:t>
                          </a:r>
                        </a:p>
                      </a:txBody>
                      <a:tcPr marL="68580" marR="68580" marT="0" marB="0"/>
                    </a:tc>
                    <a:tc>
                      <a:txBody>
                        <a:bodyPr/>
                        <a:lstStyle/>
                        <a:p>
                          <a:pPr marL="0" marR="0">
                            <a:lnSpc>
                              <a:spcPct val="107000"/>
                            </a:lnSpc>
                            <a:spcBef>
                              <a:spcPts val="0"/>
                            </a:spcBef>
                            <a:spcAft>
                              <a:spcPts val="0"/>
                            </a:spcAft>
                          </a:pPr>
                          <a14:m>
                            <m:oMathPara xmlns:m="http://schemas.openxmlformats.org/officeDocument/2006/math">
                              <m:oMathParaPr>
                                <m:jc m:val="centerGroup"/>
                              </m:oMathParaPr>
                              <m:oMath xmlns:m="http://schemas.openxmlformats.org/officeDocument/2006/math">
                                <m:r>
                                  <a:rPr lang="en-US" sz="2000">
                                    <a:effectLst/>
                                    <a:latin typeface="Cambria Math" panose="02040503050406030204" pitchFamily="18" charset="0"/>
                                  </a:rPr>
                                  <m:t>𝐻</m:t>
                                </m:r>
                                <m:r>
                                  <a:rPr lang="en-US" sz="2000">
                                    <a:effectLst/>
                                    <a:latin typeface="Cambria Math" panose="02040503050406030204" pitchFamily="18" charset="0"/>
                                  </a:rPr>
                                  <m:t>=</m:t>
                                </m:r>
                                <m:f>
                                  <m:fPr>
                                    <m:ctrlPr>
                                      <a:rPr lang="en-US" sz="2000" i="1">
                                        <a:effectLst/>
                                        <a:latin typeface="Cambria Math" panose="02040503050406030204" pitchFamily="18" charset="0"/>
                                      </a:rPr>
                                    </m:ctrlPr>
                                  </m:fPr>
                                  <m:num>
                                    <m:r>
                                      <a:rPr lang="en-US" sz="2000">
                                        <a:effectLst/>
                                        <a:latin typeface="Cambria Math" panose="02040503050406030204" pitchFamily="18" charset="0"/>
                                      </a:rPr>
                                      <m:t>𝐶</m:t>
                                    </m:r>
                                  </m:num>
                                  <m:den>
                                    <m:acc>
                                      <m:accPr>
                                        <m:chr m:val="̅"/>
                                        <m:ctrlPr>
                                          <a:rPr lang="en-US" sz="2000" i="1">
                                            <a:effectLst/>
                                            <a:latin typeface="Cambria Math" panose="02040503050406030204" pitchFamily="18" charset="0"/>
                                          </a:rPr>
                                        </m:ctrlPr>
                                      </m:accPr>
                                      <m:e>
                                        <m:r>
                                          <a:rPr lang="en-US" sz="2000">
                                            <a:effectLst/>
                                            <a:latin typeface="Cambria Math" panose="02040503050406030204" pitchFamily="18" charset="0"/>
                                          </a:rPr>
                                          <m:t>𝑔</m:t>
                                        </m:r>
                                      </m:e>
                                    </m:acc>
                                  </m:den>
                                </m:f>
                              </m:oMath>
                            </m:oMathPara>
                          </a14:m>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NAVD 88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6373702"/>
                      </a:ext>
                    </a:extLst>
                  </a:tr>
                  <a:tr h="758986">
                    <a:tc>
                      <a:txBody>
                        <a:bodyPr/>
                        <a:lstStyle/>
                        <a:p>
                          <a:pPr marL="0" marR="0">
                            <a:lnSpc>
                              <a:spcPct val="107000"/>
                            </a:lnSpc>
                            <a:spcBef>
                              <a:spcPts val="0"/>
                            </a:spcBef>
                            <a:spcAft>
                              <a:spcPts val="0"/>
                            </a:spcAft>
                          </a:pPr>
                          <a:r>
                            <a:rPr lang="en-US" sz="2000">
                              <a:effectLst/>
                            </a:rPr>
                            <a:t>Dynamic</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defTabSz="457200" rtl="0" eaLnBrk="1" latinLnBrk="0" hangingPunct="1">
                            <a:lnSpc>
                              <a:spcPct val="107000"/>
                            </a:lnSpc>
                            <a:spcBef>
                              <a:spcPts val="0"/>
                            </a:spcBef>
                            <a:spcAft>
                              <a:spcPts val="0"/>
                            </a:spcAft>
                          </a:pPr>
                          <a14:m>
                            <m:oMathPara xmlns:m="http://schemas.openxmlformats.org/officeDocument/2006/math">
                              <m:oMathParaPr>
                                <m:jc m:val="centerGroup"/>
                              </m:oMathParaPr>
                              <m:oMath xmlns:m="http://schemas.openxmlformats.org/officeDocument/2006/math">
                                <m:sSup>
                                  <m:sSupPr>
                                    <m:ctrlPr>
                                      <a:rPr lang="en-US" sz="2000" i="1" smtClean="0">
                                        <a:effectLst/>
                                        <a:latin typeface="Cambria Math" panose="02040503050406030204" pitchFamily="18" charset="0"/>
                                      </a:rPr>
                                    </m:ctrlPr>
                                  </m:sSupPr>
                                  <m:e>
                                    <m:r>
                                      <a:rPr lang="en-US" sz="2000">
                                        <a:effectLst/>
                                        <a:latin typeface="Cambria Math" panose="02040503050406030204" pitchFamily="18" charset="0"/>
                                      </a:rPr>
                                      <m:t>𝐻</m:t>
                                    </m:r>
                                  </m:e>
                                  <m:sup>
                                    <m:r>
                                      <a:rPr lang="en-US" sz="2000">
                                        <a:effectLst/>
                                        <a:latin typeface="Cambria Math" panose="02040503050406030204" pitchFamily="18" charset="0"/>
                                      </a:rPr>
                                      <m:t>𝐷</m:t>
                                    </m:r>
                                  </m:sup>
                                </m:sSup>
                              </m:oMath>
                            </m:oMathPara>
                          </a14:m>
                          <a:endParaRPr lang="en-US" sz="2000" i="1" kern="1200" dirty="0">
                            <a:solidFill>
                              <a:schemeClr val="dk1"/>
                            </a:solidFill>
                            <a:effectLst/>
                            <a:latin typeface="Cambria Math" panose="02040503050406030204" pitchFamily="18" charset="0"/>
                            <a:ea typeface="+mn-ea"/>
                            <a:cs typeface="+mn-cs"/>
                          </a:endParaRPr>
                        </a:p>
                      </a:txBody>
                      <a:tcPr marL="68580" marR="68580" marT="0" marB="0"/>
                    </a:tc>
                    <a:tc>
                      <a:txBody>
                        <a:bodyPr/>
                        <a:lstStyle/>
                        <a:p>
                          <a:pPr marL="0" marR="0">
                            <a:lnSpc>
                              <a:spcPct val="107000"/>
                            </a:lnSpc>
                            <a:spcBef>
                              <a:spcPts val="0"/>
                            </a:spcBef>
                            <a:spcAft>
                              <a:spcPts val="0"/>
                            </a:spcAft>
                          </a:pPr>
                          <a14:m>
                            <m:oMathPara xmlns:m="http://schemas.openxmlformats.org/officeDocument/2006/math">
                              <m:oMathParaPr>
                                <m:jc m:val="centerGroup"/>
                              </m:oMathParaPr>
                              <m:oMath xmlns:m="http://schemas.openxmlformats.org/officeDocument/2006/math">
                                <m:sSup>
                                  <m:sSupPr>
                                    <m:ctrlPr>
                                      <a:rPr lang="en-US" sz="2000" i="1">
                                        <a:effectLst/>
                                        <a:latin typeface="Cambria Math" panose="02040503050406030204" pitchFamily="18" charset="0"/>
                                      </a:rPr>
                                    </m:ctrlPr>
                                  </m:sSupPr>
                                  <m:e>
                                    <m:r>
                                      <a:rPr lang="en-US" sz="2000">
                                        <a:effectLst/>
                                        <a:latin typeface="Cambria Math" panose="02040503050406030204" pitchFamily="18" charset="0"/>
                                      </a:rPr>
                                      <m:t>𝐻</m:t>
                                    </m:r>
                                  </m:e>
                                  <m:sup>
                                    <m:r>
                                      <a:rPr lang="en-US" sz="2000">
                                        <a:effectLst/>
                                        <a:latin typeface="Cambria Math" panose="02040503050406030204" pitchFamily="18" charset="0"/>
                                      </a:rPr>
                                      <m:t>𝐷</m:t>
                                    </m:r>
                                  </m:sup>
                                </m:sSup>
                                <m:r>
                                  <a:rPr lang="en-US" sz="2000">
                                    <a:effectLst/>
                                    <a:latin typeface="Cambria Math" panose="02040503050406030204" pitchFamily="18" charset="0"/>
                                  </a:rPr>
                                  <m:t>=</m:t>
                                </m:r>
                                <m:f>
                                  <m:fPr>
                                    <m:ctrlPr>
                                      <a:rPr lang="en-US" sz="2000" i="1">
                                        <a:effectLst/>
                                        <a:latin typeface="Cambria Math" panose="02040503050406030204" pitchFamily="18" charset="0"/>
                                      </a:rPr>
                                    </m:ctrlPr>
                                  </m:fPr>
                                  <m:num>
                                    <m:r>
                                      <a:rPr lang="en-US" sz="2000">
                                        <a:effectLst/>
                                        <a:latin typeface="Cambria Math" panose="02040503050406030204" pitchFamily="18" charset="0"/>
                                      </a:rPr>
                                      <m:t>𝐶</m:t>
                                    </m:r>
                                  </m:num>
                                  <m:den>
                                    <m:sSub>
                                      <m:sSubPr>
                                        <m:ctrlPr>
                                          <a:rPr lang="en-US" sz="2000" i="1">
                                            <a:effectLst/>
                                            <a:latin typeface="Cambria Math" panose="02040503050406030204" pitchFamily="18" charset="0"/>
                                          </a:rPr>
                                        </m:ctrlPr>
                                      </m:sSubPr>
                                      <m:e>
                                        <m:r>
                                          <a:rPr lang="en-US" sz="2000">
                                            <a:effectLst/>
                                            <a:latin typeface="Cambria Math" panose="02040503050406030204" pitchFamily="18" charset="0"/>
                                          </a:rPr>
                                          <m:t>𝛾</m:t>
                                        </m:r>
                                      </m:e>
                                      <m:sub>
                                        <m:r>
                                          <a:rPr lang="en-US" sz="2000">
                                            <a:effectLst/>
                                            <a:latin typeface="Cambria Math" panose="02040503050406030204" pitchFamily="18" charset="0"/>
                                          </a:rPr>
                                          <m:t>45</m:t>
                                        </m:r>
                                      </m:sub>
                                    </m:sSub>
                                  </m:den>
                                </m:f>
                              </m:oMath>
                            </m:oMathPara>
                          </a14:m>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IGLD (1985)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70530141"/>
                      </a:ext>
                    </a:extLst>
                  </a:tr>
                  <a:tr h="753938">
                    <a:tc>
                      <a:txBody>
                        <a:bodyPr/>
                        <a:lstStyle/>
                        <a:p>
                          <a:pPr marL="0" marR="0">
                            <a:lnSpc>
                              <a:spcPct val="107000"/>
                            </a:lnSpc>
                            <a:spcBef>
                              <a:spcPts val="0"/>
                            </a:spcBef>
                            <a:spcAft>
                              <a:spcPts val="0"/>
                            </a:spcAft>
                          </a:pPr>
                          <a:r>
                            <a:rPr lang="en-US" sz="2000">
                              <a:effectLst/>
                            </a:rPr>
                            <a:t>Normal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i="1" kern="1200" dirty="0">
                              <a:solidFill>
                                <a:schemeClr val="dk1"/>
                              </a:solidFill>
                              <a:effectLst/>
                              <a:latin typeface="Cambria Math" panose="02040503050406030204" pitchFamily="18" charset="0"/>
                              <a:ea typeface="+mn-ea"/>
                              <a:cs typeface="+mn-cs"/>
                            </a:rPr>
                            <a:t>H*</a:t>
                          </a:r>
                        </a:p>
                      </a:txBody>
                      <a:tcPr marL="68580" marR="68580" marT="0" marB="0"/>
                    </a:tc>
                    <a:tc>
                      <a:txBody>
                        <a:bodyPr/>
                        <a:lstStyle/>
                        <a:p>
                          <a:pPr marL="0" marR="0">
                            <a:lnSpc>
                              <a:spcPct val="107000"/>
                            </a:lnSpc>
                            <a:spcBef>
                              <a:spcPts val="0"/>
                            </a:spcBef>
                            <a:spcAft>
                              <a:spcPts val="0"/>
                            </a:spcAft>
                          </a:pPr>
                          <a14:m>
                            <m:oMathPara xmlns:m="http://schemas.openxmlformats.org/officeDocument/2006/math">
                              <m:oMathParaPr>
                                <m:jc m:val="centerGroup"/>
                              </m:oMathParaPr>
                              <m:oMath xmlns:m="http://schemas.openxmlformats.org/officeDocument/2006/math">
                                <m:sSup>
                                  <m:sSupPr>
                                    <m:ctrlPr>
                                      <a:rPr lang="en-US" sz="2000" i="1">
                                        <a:effectLst/>
                                        <a:latin typeface="Cambria Math" panose="02040503050406030204" pitchFamily="18" charset="0"/>
                                      </a:rPr>
                                    </m:ctrlPr>
                                  </m:sSupPr>
                                  <m:e>
                                    <m:r>
                                      <a:rPr lang="en-US" sz="2000">
                                        <a:effectLst/>
                                        <a:latin typeface="Cambria Math" panose="02040503050406030204" pitchFamily="18" charset="0"/>
                                      </a:rPr>
                                      <m:t>𝐻</m:t>
                                    </m:r>
                                  </m:e>
                                  <m:sup>
                                    <m:r>
                                      <a:rPr lang="en-US" sz="2000">
                                        <a:effectLst/>
                                        <a:latin typeface="Cambria Math" panose="02040503050406030204" pitchFamily="18" charset="0"/>
                                      </a:rPr>
                                      <m:t>∗</m:t>
                                    </m:r>
                                  </m:sup>
                                </m:sSup>
                                <m:r>
                                  <a:rPr lang="en-US" sz="2000">
                                    <a:effectLst/>
                                    <a:latin typeface="Cambria Math" panose="02040503050406030204" pitchFamily="18" charset="0"/>
                                  </a:rPr>
                                  <m:t>=</m:t>
                                </m:r>
                                <m:f>
                                  <m:fPr>
                                    <m:ctrlPr>
                                      <a:rPr lang="en-US" sz="2000" i="1">
                                        <a:effectLst/>
                                        <a:latin typeface="Cambria Math" panose="02040503050406030204" pitchFamily="18" charset="0"/>
                                      </a:rPr>
                                    </m:ctrlPr>
                                  </m:fPr>
                                  <m:num>
                                    <m:r>
                                      <a:rPr lang="en-US" sz="2000">
                                        <a:effectLst/>
                                        <a:latin typeface="Cambria Math" panose="02040503050406030204" pitchFamily="18" charset="0"/>
                                      </a:rPr>
                                      <m:t>𝐶</m:t>
                                    </m:r>
                                  </m:num>
                                  <m:den>
                                    <m:acc>
                                      <m:accPr>
                                        <m:chr m:val="̅"/>
                                        <m:ctrlPr>
                                          <a:rPr lang="en-US" sz="2000" i="1">
                                            <a:effectLst/>
                                            <a:latin typeface="Cambria Math" panose="02040503050406030204" pitchFamily="18" charset="0"/>
                                          </a:rPr>
                                        </m:ctrlPr>
                                      </m:accPr>
                                      <m:e>
                                        <m:r>
                                          <a:rPr lang="en-US" sz="2000">
                                            <a:effectLst/>
                                            <a:latin typeface="Cambria Math" panose="02040503050406030204" pitchFamily="18" charset="0"/>
                                          </a:rPr>
                                          <m:t>𝛾</m:t>
                                        </m:r>
                                      </m:e>
                                    </m:acc>
                                  </m:den>
                                </m:f>
                              </m:oMath>
                            </m:oMathPara>
                          </a14:m>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dirty="0">
                              <a:effectLst/>
                            </a:rPr>
                            <a:t>NGVD 29</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1478580"/>
                      </a:ext>
                    </a:extLst>
                  </a:tr>
                </a:tbl>
              </a:graphicData>
            </a:graphic>
          </p:graphicFrame>
        </mc:Choice>
        <mc:Fallback xmlns="">
          <p:graphicFrame>
            <p:nvGraphicFramePr>
              <p:cNvPr id="7" name="Content Placeholder 6">
                <a:extLst>
                  <a:ext uri="{FF2B5EF4-FFF2-40B4-BE49-F238E27FC236}">
                    <a16:creationId xmlns:a16="http://schemas.microsoft.com/office/drawing/2014/main" id="{90EACE24-3EF1-48A1-AA86-8DB6CAFDD687}"/>
                  </a:ext>
                </a:extLst>
              </p:cNvPr>
              <p:cNvGraphicFramePr>
                <a:graphicFrameLocks noGrp="1"/>
              </p:cNvGraphicFramePr>
              <p:nvPr>
                <p:ph idx="1"/>
                <p:extLst>
                  <p:ext uri="{D42A27DB-BD31-4B8C-83A1-F6EECF244321}">
                    <p14:modId xmlns:p14="http://schemas.microsoft.com/office/powerpoint/2010/main" val="2616594266"/>
                  </p:ext>
                </p:extLst>
              </p:nvPr>
            </p:nvGraphicFramePr>
            <p:xfrm>
              <a:off x="770325" y="1039625"/>
              <a:ext cx="7603350" cy="3706373"/>
            </p:xfrm>
            <a:graphic>
              <a:graphicData uri="http://schemas.openxmlformats.org/drawingml/2006/table">
                <a:tbl>
                  <a:tblPr firstRow="1" firstCol="1" bandRow="1">
                    <a:tableStyleId>{5C22544A-7EE6-4342-B048-85BDC9FD1C3A}</a:tableStyleId>
                  </a:tblPr>
                  <a:tblGrid>
                    <a:gridCol w="2028102">
                      <a:extLst>
                        <a:ext uri="{9D8B030D-6E8A-4147-A177-3AD203B41FA5}">
                          <a16:colId xmlns:a16="http://schemas.microsoft.com/office/drawing/2014/main" val="3226974986"/>
                        </a:ext>
                      </a:extLst>
                    </a:gridCol>
                    <a:gridCol w="1908563">
                      <a:extLst>
                        <a:ext uri="{9D8B030D-6E8A-4147-A177-3AD203B41FA5}">
                          <a16:colId xmlns:a16="http://schemas.microsoft.com/office/drawing/2014/main" val="2240133082"/>
                        </a:ext>
                      </a:extLst>
                    </a:gridCol>
                    <a:gridCol w="1947596">
                      <a:extLst>
                        <a:ext uri="{9D8B030D-6E8A-4147-A177-3AD203B41FA5}">
                          <a16:colId xmlns:a16="http://schemas.microsoft.com/office/drawing/2014/main" val="2261276619"/>
                        </a:ext>
                      </a:extLst>
                    </a:gridCol>
                    <a:gridCol w="1719089">
                      <a:extLst>
                        <a:ext uri="{9D8B030D-6E8A-4147-A177-3AD203B41FA5}">
                          <a16:colId xmlns:a16="http://schemas.microsoft.com/office/drawing/2014/main" val="3042447993"/>
                        </a:ext>
                      </a:extLst>
                    </a:gridCol>
                  </a:tblGrid>
                  <a:tr h="724444">
                    <a:tc>
                      <a:txBody>
                        <a:bodyPr/>
                        <a:lstStyle/>
                        <a:p>
                          <a:pPr marL="0" marR="0">
                            <a:lnSpc>
                              <a:spcPct val="107000"/>
                            </a:lnSpc>
                            <a:spcBef>
                              <a:spcPts val="0"/>
                            </a:spcBef>
                            <a:spcAft>
                              <a:spcPts val="0"/>
                            </a:spcAft>
                          </a:pPr>
                          <a:r>
                            <a:rPr lang="en-US" sz="2000" dirty="0">
                              <a:effectLst/>
                            </a:rPr>
                            <a:t>Height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Symbol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Equation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Example of datum</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3188436"/>
                      </a:ext>
                    </a:extLst>
                  </a:tr>
                  <a:tr h="354007">
                    <a:tc>
                      <a:txBody>
                        <a:bodyPr/>
                        <a:lstStyle/>
                        <a:p>
                          <a:pPr marL="0" marR="0">
                            <a:lnSpc>
                              <a:spcPct val="107000"/>
                            </a:lnSpc>
                            <a:spcBef>
                              <a:spcPts val="0"/>
                            </a:spcBef>
                            <a:spcAft>
                              <a:spcPts val="0"/>
                            </a:spcAft>
                          </a:pPr>
                          <a:r>
                            <a:rPr lang="en-US" sz="2000">
                              <a:effectLst/>
                            </a:rPr>
                            <a:t>Ellipsoidal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defTabSz="457200" rtl="0" eaLnBrk="1" latinLnBrk="0" hangingPunct="1">
                            <a:lnSpc>
                              <a:spcPct val="107000"/>
                            </a:lnSpc>
                            <a:spcBef>
                              <a:spcPts val="0"/>
                            </a:spcBef>
                            <a:spcAft>
                              <a:spcPts val="0"/>
                            </a:spcAft>
                          </a:pPr>
                          <a:r>
                            <a:rPr lang="en-US" sz="2000" i="1" kern="1200" dirty="0">
                              <a:solidFill>
                                <a:schemeClr val="dk1"/>
                              </a:solidFill>
                              <a:effectLst/>
                              <a:latin typeface="Cambria Math" panose="02040503050406030204" pitchFamily="18" charset="0"/>
                              <a:ea typeface="+mn-ea"/>
                              <a:cs typeface="+mn-cs"/>
                            </a:rPr>
                            <a:t>h</a:t>
                          </a:r>
                        </a:p>
                      </a:txBody>
                      <a:tcPr marL="68580" marR="68580" marT="0" marB="0"/>
                    </a:tc>
                    <a:tc>
                      <a:txBody>
                        <a:bodyPr/>
                        <a:lstStyle/>
                        <a:p>
                          <a:pPr marL="0" marR="0">
                            <a:lnSpc>
                              <a:spcPct val="107000"/>
                            </a:lnSpc>
                            <a:spcBef>
                              <a:spcPts val="0"/>
                            </a:spcBef>
                            <a:spcAft>
                              <a:spcPts val="0"/>
                            </a:spcAf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NAD 83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34946185"/>
                      </a:ext>
                    </a:extLst>
                  </a:tr>
                  <a:tr h="354007">
                    <a:tc>
                      <a:txBody>
                        <a:bodyPr/>
                        <a:lstStyle/>
                        <a:p>
                          <a:pPr marL="0" marR="0">
                            <a:lnSpc>
                              <a:spcPct val="107000"/>
                            </a:lnSpc>
                            <a:spcBef>
                              <a:spcPts val="0"/>
                            </a:spcBef>
                            <a:spcAft>
                              <a:spcPts val="0"/>
                            </a:spcAft>
                          </a:pPr>
                          <a:r>
                            <a:rPr lang="en-US" sz="2000">
                              <a:effectLst/>
                            </a:rPr>
                            <a:t>Orthometric</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defTabSz="457200" rtl="0" eaLnBrk="1" latinLnBrk="0" hangingPunct="1">
                            <a:lnSpc>
                              <a:spcPct val="107000"/>
                            </a:lnSpc>
                            <a:spcBef>
                              <a:spcPts val="0"/>
                            </a:spcBef>
                            <a:spcAft>
                              <a:spcPts val="0"/>
                            </a:spcAft>
                          </a:pPr>
                          <a:r>
                            <a:rPr lang="en-US" sz="2000" i="1" kern="1200" dirty="0">
                              <a:solidFill>
                                <a:schemeClr val="dk1"/>
                              </a:solidFill>
                              <a:effectLst/>
                              <a:latin typeface="Cambria Math" panose="02040503050406030204" pitchFamily="18" charset="0"/>
                              <a:ea typeface="+mn-ea"/>
                              <a:cs typeface="+mn-cs"/>
                            </a:rPr>
                            <a:t>H</a:t>
                          </a:r>
                        </a:p>
                      </a:txBody>
                      <a:tcPr marL="68580" marR="68580" marT="0" marB="0"/>
                    </a:tc>
                    <a:tc>
                      <a:txBody>
                        <a:bodyPr/>
                        <a:lstStyle/>
                        <a:p>
                          <a:pPr marL="0" marR="0" algn="ctr">
                            <a:lnSpc>
                              <a:spcPct val="107000"/>
                            </a:lnSpc>
                            <a:spcBef>
                              <a:spcPts val="0"/>
                            </a:spcBef>
                            <a:spcAft>
                              <a:spcPts val="0"/>
                            </a:spcAft>
                          </a:pPr>
                          <a:r>
                            <a:rPr lang="en-US" sz="2000" i="1" kern="1200" dirty="0">
                              <a:solidFill>
                                <a:schemeClr val="dk1"/>
                              </a:solidFill>
                              <a:effectLst/>
                              <a:latin typeface="Cambria Math" panose="02040503050406030204" pitchFamily="18" charset="0"/>
                              <a:ea typeface="+mn-ea"/>
                              <a:cs typeface="+mn-cs"/>
                            </a:rPr>
                            <a:t>H = h - N</a:t>
                          </a:r>
                        </a:p>
                      </a:txBody>
                      <a:tcPr marL="68580" marR="68580" marT="0" marB="0"/>
                    </a:tc>
                    <a:tc>
                      <a:txBody>
                        <a:bodyPr/>
                        <a:lstStyle/>
                        <a:p>
                          <a:pPr marL="0" marR="0">
                            <a:lnSpc>
                              <a:spcPct val="107000"/>
                            </a:lnSpc>
                            <a:spcBef>
                              <a:spcPts val="0"/>
                            </a:spcBef>
                            <a:spcAft>
                              <a:spcPts val="0"/>
                            </a:spcAft>
                          </a:pPr>
                          <a:r>
                            <a:rPr lang="en-US" sz="2000">
                              <a:effectLst/>
                            </a:rPr>
                            <a:t>NAPGD2022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04577672"/>
                      </a:ext>
                    </a:extLst>
                  </a:tr>
                  <a:tr h="760991">
                    <a:tc>
                      <a:txBody>
                        <a:bodyPr/>
                        <a:lstStyle/>
                        <a:p>
                          <a:pPr marL="0" marR="0">
                            <a:lnSpc>
                              <a:spcPct val="107000"/>
                            </a:lnSpc>
                            <a:spcBef>
                              <a:spcPts val="0"/>
                            </a:spcBef>
                            <a:spcAft>
                              <a:spcPts val="0"/>
                            </a:spcAft>
                          </a:pPr>
                          <a:r>
                            <a:rPr lang="en-US" sz="2000">
                              <a:effectLst/>
                            </a:rPr>
                            <a:t>Helmert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i="1" kern="1200" dirty="0">
                              <a:solidFill>
                                <a:schemeClr val="dk1"/>
                              </a:solidFill>
                              <a:effectLst/>
                              <a:latin typeface="Cambria Math" panose="02040503050406030204" pitchFamily="18" charset="0"/>
                              <a:ea typeface="+mn-ea"/>
                              <a:cs typeface="+mn-cs"/>
                            </a:rPr>
                            <a:t>H</a:t>
                          </a:r>
                        </a:p>
                      </a:txBody>
                      <a:tcPr marL="68580" marR="68580" marT="0" marB="0"/>
                    </a:tc>
                    <a:tc>
                      <a:txBody>
                        <a:bodyPr/>
                        <a:lstStyle/>
                        <a:p>
                          <a:endParaRPr lang="en-US"/>
                        </a:p>
                      </a:txBody>
                      <a:tcPr marL="68580" marR="68580" marT="0" marB="0">
                        <a:blipFill>
                          <a:blip r:embed="rId2"/>
                          <a:stretch>
                            <a:fillRect l="-202188" t="-196800" r="-89375" b="-200800"/>
                          </a:stretch>
                        </a:blipFill>
                      </a:tcPr>
                    </a:tc>
                    <a:tc>
                      <a:txBody>
                        <a:bodyPr/>
                        <a:lstStyle/>
                        <a:p>
                          <a:pPr marL="0" marR="0">
                            <a:lnSpc>
                              <a:spcPct val="107000"/>
                            </a:lnSpc>
                            <a:spcBef>
                              <a:spcPts val="0"/>
                            </a:spcBef>
                            <a:spcAft>
                              <a:spcPts val="0"/>
                            </a:spcAft>
                          </a:pPr>
                          <a:r>
                            <a:rPr lang="en-US" sz="2000">
                              <a:effectLst/>
                            </a:rPr>
                            <a:t>NAVD 88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6373702"/>
                      </a:ext>
                    </a:extLst>
                  </a:tr>
                  <a:tr h="758986">
                    <a:tc>
                      <a:txBody>
                        <a:bodyPr/>
                        <a:lstStyle/>
                        <a:p>
                          <a:pPr marL="0" marR="0">
                            <a:lnSpc>
                              <a:spcPct val="107000"/>
                            </a:lnSpc>
                            <a:spcBef>
                              <a:spcPts val="0"/>
                            </a:spcBef>
                            <a:spcAft>
                              <a:spcPts val="0"/>
                            </a:spcAft>
                          </a:pPr>
                          <a:r>
                            <a:rPr lang="en-US" sz="2000">
                              <a:effectLst/>
                            </a:rPr>
                            <a:t>Dynamic</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n-US"/>
                        </a:p>
                      </a:txBody>
                      <a:tcPr marL="68580" marR="68580" marT="0" marB="0">
                        <a:blipFill>
                          <a:blip r:embed="rId2"/>
                          <a:stretch>
                            <a:fillRect l="-106709" t="-296800" r="-193610" b="-100800"/>
                          </a:stretch>
                        </a:blipFill>
                      </a:tcPr>
                    </a:tc>
                    <a:tc>
                      <a:txBody>
                        <a:bodyPr/>
                        <a:lstStyle/>
                        <a:p>
                          <a:endParaRPr lang="en-US"/>
                        </a:p>
                      </a:txBody>
                      <a:tcPr marL="68580" marR="68580" marT="0" marB="0">
                        <a:blipFill>
                          <a:blip r:embed="rId2"/>
                          <a:stretch>
                            <a:fillRect l="-202188" t="-296800" r="-89375" b="-100800"/>
                          </a:stretch>
                        </a:blipFill>
                      </a:tcPr>
                    </a:tc>
                    <a:tc>
                      <a:txBody>
                        <a:bodyPr/>
                        <a:lstStyle/>
                        <a:p>
                          <a:pPr marL="0" marR="0">
                            <a:lnSpc>
                              <a:spcPct val="107000"/>
                            </a:lnSpc>
                            <a:spcBef>
                              <a:spcPts val="0"/>
                            </a:spcBef>
                            <a:spcAft>
                              <a:spcPts val="0"/>
                            </a:spcAft>
                          </a:pPr>
                          <a:r>
                            <a:rPr lang="en-US" sz="2000">
                              <a:effectLst/>
                            </a:rPr>
                            <a:t>IGLD (1985)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70530141"/>
                      </a:ext>
                    </a:extLst>
                  </a:tr>
                  <a:tr h="753938">
                    <a:tc>
                      <a:txBody>
                        <a:bodyPr/>
                        <a:lstStyle/>
                        <a:p>
                          <a:pPr marL="0" marR="0">
                            <a:lnSpc>
                              <a:spcPct val="107000"/>
                            </a:lnSpc>
                            <a:spcBef>
                              <a:spcPts val="0"/>
                            </a:spcBef>
                            <a:spcAft>
                              <a:spcPts val="0"/>
                            </a:spcAft>
                          </a:pPr>
                          <a:r>
                            <a:rPr lang="en-US" sz="2000">
                              <a:effectLst/>
                            </a:rPr>
                            <a:t>Normal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i="1" kern="1200" dirty="0">
                              <a:solidFill>
                                <a:schemeClr val="dk1"/>
                              </a:solidFill>
                              <a:effectLst/>
                              <a:latin typeface="Cambria Math" panose="02040503050406030204" pitchFamily="18" charset="0"/>
                              <a:ea typeface="+mn-ea"/>
                              <a:cs typeface="+mn-cs"/>
                            </a:rPr>
                            <a:t>H*</a:t>
                          </a:r>
                        </a:p>
                      </a:txBody>
                      <a:tcPr marL="68580" marR="68580" marT="0" marB="0"/>
                    </a:tc>
                    <a:tc>
                      <a:txBody>
                        <a:bodyPr/>
                        <a:lstStyle/>
                        <a:p>
                          <a:endParaRPr lang="en-US"/>
                        </a:p>
                      </a:txBody>
                      <a:tcPr marL="68580" marR="68580" marT="0" marB="0">
                        <a:blipFill>
                          <a:blip r:embed="rId2"/>
                          <a:stretch>
                            <a:fillRect l="-202188" t="-400000" r="-89375" b="-1613"/>
                          </a:stretch>
                        </a:blipFill>
                      </a:tcPr>
                    </a:tc>
                    <a:tc>
                      <a:txBody>
                        <a:bodyPr/>
                        <a:lstStyle/>
                        <a:p>
                          <a:pPr marL="0" marR="0">
                            <a:lnSpc>
                              <a:spcPct val="107000"/>
                            </a:lnSpc>
                            <a:spcBef>
                              <a:spcPts val="0"/>
                            </a:spcBef>
                            <a:spcAft>
                              <a:spcPts val="0"/>
                            </a:spcAft>
                          </a:pPr>
                          <a:r>
                            <a:rPr lang="en-US" sz="2000" dirty="0">
                              <a:effectLst/>
                            </a:rPr>
                            <a:t>NGVD 29</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1478580"/>
                      </a:ext>
                    </a:extLst>
                  </a:tr>
                </a:tbl>
              </a:graphicData>
            </a:graphic>
          </p:graphicFrame>
        </mc:Fallback>
      </mc:AlternateContent>
      <p:sp>
        <p:nvSpPr>
          <p:cNvPr id="3" name="Date Placeholder 2">
            <a:extLst>
              <a:ext uri="{FF2B5EF4-FFF2-40B4-BE49-F238E27FC236}">
                <a16:creationId xmlns:a16="http://schemas.microsoft.com/office/drawing/2014/main" id="{257A1073-99D8-42A8-9B6D-DF6BDE0298E1}"/>
              </a:ext>
            </a:extLst>
          </p:cNvPr>
          <p:cNvSpPr>
            <a:spLocks noGrp="1"/>
          </p:cNvSpPr>
          <p:nvPr>
            <p:ph type="dt" sz="half" idx="10"/>
          </p:nvPr>
        </p:nvSpPr>
        <p:spPr/>
        <p:txBody>
          <a:bodyPr/>
          <a:lstStyle/>
          <a:p>
            <a:r>
              <a:rPr lang="en-US"/>
              <a:t>01/26/2023</a:t>
            </a:r>
          </a:p>
        </p:txBody>
      </p:sp>
      <p:sp>
        <p:nvSpPr>
          <p:cNvPr id="8" name="Footer Placeholder 7">
            <a:extLst>
              <a:ext uri="{FF2B5EF4-FFF2-40B4-BE49-F238E27FC236}">
                <a16:creationId xmlns:a16="http://schemas.microsoft.com/office/drawing/2014/main" id="{1B187A15-0A87-49CE-A8FE-CE060F46965E}"/>
              </a:ext>
            </a:extLst>
          </p:cNvPr>
          <p:cNvSpPr>
            <a:spLocks noGrp="1"/>
          </p:cNvSpPr>
          <p:nvPr>
            <p:ph type="ftr" sz="quarter" idx="11"/>
          </p:nvPr>
        </p:nvSpPr>
        <p:spPr/>
        <p:txBody>
          <a:bodyPr/>
          <a:lstStyle/>
          <a:p>
            <a:r>
              <a:rPr lang="fr-FR"/>
              <a:t>2023 WSLS Institute</a:t>
            </a:r>
            <a:endParaRPr lang="en-US"/>
          </a:p>
        </p:txBody>
      </p:sp>
      <p:sp>
        <p:nvSpPr>
          <p:cNvPr id="9" name="Slide Number Placeholder 8">
            <a:extLst>
              <a:ext uri="{FF2B5EF4-FFF2-40B4-BE49-F238E27FC236}">
                <a16:creationId xmlns:a16="http://schemas.microsoft.com/office/drawing/2014/main" id="{268D79C0-CD86-491F-A7A2-B48B205DF25F}"/>
              </a:ext>
            </a:extLst>
          </p:cNvPr>
          <p:cNvSpPr>
            <a:spLocks noGrp="1"/>
          </p:cNvSpPr>
          <p:nvPr>
            <p:ph type="sldNum" sz="quarter" idx="12"/>
          </p:nvPr>
        </p:nvSpPr>
        <p:spPr/>
        <p:txBody>
          <a:bodyPr/>
          <a:lstStyle/>
          <a:p>
            <a:fld id="{D3D538F9-49A3-B84F-B36B-A7030CDE5D5B}" type="slidenum">
              <a:rPr lang="en-US" smtClean="0"/>
              <a:t>87</a:t>
            </a:fld>
            <a:endParaRPr lang="en-US"/>
          </a:p>
        </p:txBody>
      </p:sp>
    </p:spTree>
    <p:extLst>
      <p:ext uri="{BB962C8B-B14F-4D97-AF65-F5344CB8AC3E}">
        <p14:creationId xmlns:p14="http://schemas.microsoft.com/office/powerpoint/2010/main" val="10995944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normAutofit/>
          </a:bodyPr>
          <a:lstStyle/>
          <a:p>
            <a:r>
              <a:rPr lang="en-US" altLang="en-US" sz="3600" b="1" dirty="0">
                <a:latin typeface="Arial" panose="020B0604020202020204" pitchFamily="34" charset="0"/>
                <a:cs typeface="Arial" panose="020B0604020202020204" pitchFamily="34" charset="0"/>
              </a:rPr>
              <a:t>Replacing NAVD 88</a:t>
            </a:r>
          </a:p>
        </p:txBody>
      </p:sp>
      <p:sp>
        <p:nvSpPr>
          <p:cNvPr id="23556" name="Content Placeholder 2"/>
          <p:cNvSpPr txBox="1">
            <a:spLocks/>
          </p:cNvSpPr>
          <p:nvPr/>
        </p:nvSpPr>
        <p:spPr bwMode="auto">
          <a:xfrm>
            <a:off x="1788322" y="1143003"/>
            <a:ext cx="2783681" cy="3898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marL="342900" lvl="1" indent="0">
              <a:buNone/>
            </a:pPr>
            <a:r>
              <a:rPr lang="en-US" altLang="en-US" sz="1800" u="sng" dirty="0">
                <a:cs typeface="Times New Roman" panose="02020603050405020304" pitchFamily="18" charset="0"/>
              </a:rPr>
              <a:t>The Old:</a:t>
            </a:r>
          </a:p>
          <a:p>
            <a:pPr marL="342900" lvl="1" indent="0">
              <a:buNone/>
            </a:pPr>
            <a:r>
              <a:rPr lang="en-US" altLang="en-US" sz="1800" dirty="0">
                <a:cs typeface="Times New Roman" panose="02020603050405020304" pitchFamily="18" charset="0"/>
              </a:rPr>
              <a:t>NAVD 88</a:t>
            </a:r>
          </a:p>
          <a:p>
            <a:pPr marL="342900" lvl="1" indent="0">
              <a:buNone/>
            </a:pPr>
            <a:r>
              <a:rPr lang="en-US" altLang="en-US" sz="1800" dirty="0">
                <a:cs typeface="Times New Roman" panose="02020603050405020304" pitchFamily="18" charset="0"/>
              </a:rPr>
              <a:t>PRVD 02</a:t>
            </a:r>
          </a:p>
          <a:p>
            <a:pPr marL="342900" lvl="1" indent="0">
              <a:buNone/>
            </a:pPr>
            <a:r>
              <a:rPr lang="en-US" altLang="en-US" sz="1800" dirty="0">
                <a:cs typeface="Times New Roman" panose="02020603050405020304" pitchFamily="18" charset="0"/>
              </a:rPr>
              <a:t>VIVD09</a:t>
            </a:r>
          </a:p>
          <a:p>
            <a:pPr marL="342900" lvl="1" indent="0">
              <a:buNone/>
            </a:pPr>
            <a:r>
              <a:rPr lang="en-US" altLang="en-US" sz="1800" dirty="0">
                <a:cs typeface="Times New Roman" panose="02020603050405020304" pitchFamily="18" charset="0"/>
              </a:rPr>
              <a:t>ASVD02</a:t>
            </a:r>
          </a:p>
          <a:p>
            <a:pPr marL="342900" lvl="1" indent="0">
              <a:buNone/>
            </a:pPr>
            <a:r>
              <a:rPr lang="en-US" altLang="en-US" sz="1800" dirty="0">
                <a:cs typeface="Times New Roman" panose="02020603050405020304" pitchFamily="18" charset="0"/>
              </a:rPr>
              <a:t>NMVD03</a:t>
            </a:r>
          </a:p>
          <a:p>
            <a:pPr marL="342900" lvl="1" indent="0">
              <a:buNone/>
            </a:pPr>
            <a:r>
              <a:rPr lang="en-US" altLang="en-US" sz="1800" dirty="0">
                <a:cs typeface="Times New Roman" panose="02020603050405020304" pitchFamily="18" charset="0"/>
              </a:rPr>
              <a:t>GUVD04</a:t>
            </a:r>
          </a:p>
          <a:p>
            <a:pPr marL="342900" lvl="1" indent="0">
              <a:buNone/>
            </a:pPr>
            <a:r>
              <a:rPr lang="en-US" altLang="en-US" sz="1800" dirty="0">
                <a:cs typeface="Times New Roman" panose="02020603050405020304" pitchFamily="18" charset="0"/>
              </a:rPr>
              <a:t>IGLD 85</a:t>
            </a:r>
          </a:p>
          <a:p>
            <a:pPr marL="342900" lvl="1" indent="0">
              <a:buNone/>
            </a:pPr>
            <a:r>
              <a:rPr lang="en-US" altLang="en-US" sz="1800" dirty="0">
                <a:cs typeface="Times New Roman" panose="02020603050405020304" pitchFamily="18" charset="0"/>
              </a:rPr>
              <a:t>IGSN71</a:t>
            </a:r>
          </a:p>
          <a:p>
            <a:pPr marL="342900" lvl="1" indent="0">
              <a:buNone/>
            </a:pPr>
            <a:r>
              <a:rPr lang="en-US" altLang="en-US" sz="1800" dirty="0">
                <a:cs typeface="Times New Roman" panose="02020603050405020304" pitchFamily="18" charset="0"/>
              </a:rPr>
              <a:t>GEOID18</a:t>
            </a:r>
          </a:p>
          <a:p>
            <a:pPr marL="342900" lvl="1" indent="0">
              <a:buNone/>
            </a:pPr>
            <a:r>
              <a:rPr lang="en-US" altLang="en-US" sz="1800" dirty="0">
                <a:cs typeface="Times New Roman" panose="02020603050405020304" pitchFamily="18" charset="0"/>
              </a:rPr>
              <a:t>DEFLEC18</a:t>
            </a:r>
          </a:p>
          <a:p>
            <a:pPr marL="342900" lvl="1" indent="0">
              <a:buNone/>
            </a:pPr>
            <a:endParaRPr lang="en-US" altLang="en-US" sz="2100" dirty="0">
              <a:cs typeface="Times New Roman" panose="02020603050405020304" pitchFamily="18" charset="0"/>
            </a:endParaRPr>
          </a:p>
          <a:p>
            <a:pPr lvl="1" eaLnBrk="1" hangingPunct="1"/>
            <a:endParaRPr lang="en-US" altLang="en-US" sz="1800" dirty="0">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pPr>
            <a:endParaRPr lang="en-US" altLang="en-US" sz="1800" b="1" dirty="0">
              <a:solidFill>
                <a:srgbClr val="FF0000"/>
              </a:solidFill>
              <a:latin typeface="Times New Roman" panose="02020603050405020304" pitchFamily="18" charset="0"/>
              <a:cs typeface="Times New Roman" panose="02020603050405020304" pitchFamily="18" charset="0"/>
            </a:endParaRPr>
          </a:p>
        </p:txBody>
      </p:sp>
      <p:sp>
        <p:nvSpPr>
          <p:cNvPr id="12" name="Content Placeholder 2"/>
          <p:cNvSpPr txBox="1">
            <a:spLocks/>
          </p:cNvSpPr>
          <p:nvPr/>
        </p:nvSpPr>
        <p:spPr bwMode="auto">
          <a:xfrm>
            <a:off x="3180161" y="1143003"/>
            <a:ext cx="4743450" cy="2566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marL="342900" lvl="1" indent="0">
              <a:buNone/>
            </a:pPr>
            <a:r>
              <a:rPr lang="en-US" altLang="en-US" sz="1800" u="sng" dirty="0">
                <a:cs typeface="Times New Roman" panose="02020603050405020304" pitchFamily="18" charset="0"/>
              </a:rPr>
              <a:t>The New:</a:t>
            </a:r>
          </a:p>
          <a:p>
            <a:pPr marL="342900" lvl="1" indent="0">
              <a:buNone/>
            </a:pPr>
            <a:r>
              <a:rPr lang="en-US" altLang="en-US" sz="1800" dirty="0">
                <a:cs typeface="Times New Roman" panose="02020603050405020304" pitchFamily="18" charset="0"/>
              </a:rPr>
              <a:t>The North American-Pacific </a:t>
            </a:r>
            <a:r>
              <a:rPr lang="en-US" altLang="en-US" sz="1800" b="1" i="1" u="sng" dirty="0">
                <a:cs typeface="Times New Roman" panose="02020603050405020304" pitchFamily="18" charset="0"/>
              </a:rPr>
              <a:t>Geopotential</a:t>
            </a:r>
            <a:r>
              <a:rPr lang="en-US" altLang="en-US" sz="1800" dirty="0">
                <a:cs typeface="Times New Roman" panose="02020603050405020304" pitchFamily="18" charset="0"/>
              </a:rPr>
              <a:t> </a:t>
            </a:r>
            <a:r>
              <a:rPr lang="en-US" altLang="en-US" sz="1800" b="1" i="1" u="sng" dirty="0">
                <a:cs typeface="Times New Roman" panose="02020603050405020304" pitchFamily="18" charset="0"/>
              </a:rPr>
              <a:t>Datum</a:t>
            </a:r>
            <a:r>
              <a:rPr lang="en-US" altLang="en-US" sz="1800" dirty="0">
                <a:cs typeface="Times New Roman" panose="02020603050405020304" pitchFamily="18" charset="0"/>
              </a:rPr>
              <a:t> of 2022 (NAPGD2022)</a:t>
            </a:r>
          </a:p>
          <a:p>
            <a:pPr marL="342900" lvl="1" indent="0">
              <a:buNone/>
            </a:pPr>
            <a:endParaRPr lang="en-US" altLang="en-US" sz="1800" dirty="0">
              <a:cs typeface="Times New Roman" panose="02020603050405020304" pitchFamily="18" charset="0"/>
            </a:endParaRPr>
          </a:p>
          <a:p>
            <a:pPr marL="342900" lvl="1" indent="0">
              <a:buNone/>
            </a:pPr>
            <a:r>
              <a:rPr lang="en-US" altLang="en-US" sz="1800" dirty="0">
                <a:cs typeface="Times New Roman" panose="02020603050405020304" pitchFamily="18" charset="0"/>
              </a:rPr>
              <a:t>Will include:</a:t>
            </a:r>
          </a:p>
          <a:p>
            <a:pPr lvl="1">
              <a:spcBef>
                <a:spcPts val="0"/>
              </a:spcBef>
            </a:pPr>
            <a:r>
              <a:rPr lang="en-US" altLang="en-US" sz="1800" dirty="0">
                <a:cs typeface="Times New Roman" panose="02020603050405020304" pitchFamily="18" charset="0"/>
              </a:rPr>
              <a:t>GEOID2022</a:t>
            </a:r>
          </a:p>
          <a:p>
            <a:pPr lvl="1">
              <a:spcBef>
                <a:spcPts val="0"/>
              </a:spcBef>
            </a:pPr>
            <a:r>
              <a:rPr lang="en-US" altLang="en-US" sz="1800" dirty="0">
                <a:cs typeface="Times New Roman" panose="02020603050405020304" pitchFamily="18" charset="0"/>
              </a:rPr>
              <a:t>DEFLEC2022</a:t>
            </a:r>
          </a:p>
          <a:p>
            <a:pPr lvl="1">
              <a:spcBef>
                <a:spcPts val="0"/>
              </a:spcBef>
            </a:pPr>
            <a:r>
              <a:rPr lang="en-US" altLang="en-US" sz="1800" dirty="0">
                <a:cs typeface="Times New Roman" panose="02020603050405020304" pitchFamily="18" charset="0"/>
              </a:rPr>
              <a:t>GRAV2022</a:t>
            </a:r>
          </a:p>
          <a:p>
            <a:pPr lvl="1">
              <a:spcBef>
                <a:spcPts val="0"/>
              </a:spcBef>
            </a:pPr>
            <a:r>
              <a:rPr lang="en-US" altLang="en-US" sz="1800" dirty="0">
                <a:cs typeface="Times New Roman" panose="02020603050405020304" pitchFamily="18" charset="0"/>
              </a:rPr>
              <a:t>DEM2022</a:t>
            </a:r>
          </a:p>
          <a:p>
            <a:pPr lvl="1">
              <a:spcBef>
                <a:spcPts val="0"/>
              </a:spcBef>
            </a:pPr>
            <a:r>
              <a:rPr lang="en-US" altLang="en-US" sz="1350" dirty="0">
                <a:cs typeface="Times New Roman" panose="02020603050405020304" pitchFamily="18" charset="0"/>
              </a:rPr>
              <a:t>More</a:t>
            </a:r>
          </a:p>
          <a:p>
            <a:pPr lvl="2">
              <a:spcBef>
                <a:spcPts val="0"/>
              </a:spcBef>
            </a:pPr>
            <a:endParaRPr lang="en-US" altLang="en-US" sz="1050" dirty="0">
              <a:cs typeface="Times New Roman" panose="02020603050405020304" pitchFamily="18" charset="0"/>
            </a:endParaRPr>
          </a:p>
          <a:p>
            <a:pPr lvl="1">
              <a:spcBef>
                <a:spcPts val="0"/>
              </a:spcBef>
            </a:pPr>
            <a:endParaRPr lang="en-US" altLang="en-US" sz="1350" dirty="0">
              <a:cs typeface="Times New Roman" panose="02020603050405020304" pitchFamily="18" charset="0"/>
            </a:endParaRPr>
          </a:p>
          <a:p>
            <a:pPr lvl="2">
              <a:spcBef>
                <a:spcPts val="0"/>
              </a:spcBef>
            </a:pPr>
            <a:endParaRPr lang="en-US" altLang="en-US" sz="1800" dirty="0">
              <a:cs typeface="Times New Roman" panose="02020603050405020304" pitchFamily="18" charset="0"/>
            </a:endParaRPr>
          </a:p>
          <a:p>
            <a:pPr marL="342900" lvl="1" indent="0">
              <a:buNone/>
            </a:pPr>
            <a:endParaRPr lang="en-US" altLang="en-US" sz="1800" dirty="0">
              <a:cs typeface="Times New Roman" panose="02020603050405020304" pitchFamily="18" charset="0"/>
            </a:endParaRPr>
          </a:p>
          <a:p>
            <a:pPr marL="342900" lvl="1" indent="0">
              <a:buNone/>
            </a:pPr>
            <a:endParaRPr lang="en-US" altLang="en-US" sz="2100" dirty="0">
              <a:cs typeface="Times New Roman" panose="02020603050405020304" pitchFamily="18" charset="0"/>
            </a:endParaRPr>
          </a:p>
          <a:p>
            <a:pPr lvl="1" eaLnBrk="1" hangingPunct="1"/>
            <a:endParaRPr lang="en-US" altLang="en-US" sz="1800" dirty="0">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pPr>
            <a:endParaRPr lang="en-US" altLang="en-US" sz="18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143003" y="1493046"/>
            <a:ext cx="726481" cy="346249"/>
          </a:xfrm>
          <a:prstGeom prst="rect">
            <a:avLst/>
          </a:prstGeom>
          <a:noFill/>
        </p:spPr>
        <p:txBody>
          <a:bodyPr wrap="none" rtlCol="0">
            <a:spAutoFit/>
          </a:bodyPr>
          <a:lstStyle/>
          <a:p>
            <a:r>
              <a:rPr lang="en-US" sz="825" b="1" dirty="0">
                <a:solidFill>
                  <a:srgbClr val="FF0000"/>
                </a:solidFill>
              </a:rPr>
              <a:t>Orthometric</a:t>
            </a:r>
          </a:p>
          <a:p>
            <a:r>
              <a:rPr lang="en-US" sz="825" b="1" dirty="0">
                <a:solidFill>
                  <a:srgbClr val="FF0000"/>
                </a:solidFill>
              </a:rPr>
              <a:t>Heights</a:t>
            </a:r>
          </a:p>
        </p:txBody>
      </p:sp>
      <p:sp>
        <p:nvSpPr>
          <p:cNvPr id="8" name="TextBox 7"/>
          <p:cNvSpPr txBox="1"/>
          <p:nvPr/>
        </p:nvSpPr>
        <p:spPr>
          <a:xfrm>
            <a:off x="1143003" y="2428840"/>
            <a:ext cx="726481" cy="473206"/>
          </a:xfrm>
          <a:prstGeom prst="rect">
            <a:avLst/>
          </a:prstGeom>
          <a:noFill/>
        </p:spPr>
        <p:txBody>
          <a:bodyPr wrap="none" rtlCol="0">
            <a:spAutoFit/>
          </a:bodyPr>
          <a:lstStyle/>
          <a:p>
            <a:r>
              <a:rPr lang="en-US" sz="825" b="1" dirty="0">
                <a:solidFill>
                  <a:srgbClr val="FF0000"/>
                </a:solidFill>
              </a:rPr>
              <a:t>Normal</a:t>
            </a:r>
          </a:p>
          <a:p>
            <a:r>
              <a:rPr lang="en-US" sz="825" b="1" dirty="0">
                <a:solidFill>
                  <a:srgbClr val="FF0000"/>
                </a:solidFill>
              </a:rPr>
              <a:t>Orthometric</a:t>
            </a:r>
          </a:p>
          <a:p>
            <a:r>
              <a:rPr lang="en-US" sz="825" b="1" dirty="0">
                <a:solidFill>
                  <a:srgbClr val="FF0000"/>
                </a:solidFill>
              </a:rPr>
              <a:t>Heights</a:t>
            </a:r>
          </a:p>
        </p:txBody>
      </p:sp>
      <p:sp>
        <p:nvSpPr>
          <p:cNvPr id="5" name="Left Brace 4"/>
          <p:cNvSpPr/>
          <p:nvPr/>
        </p:nvSpPr>
        <p:spPr>
          <a:xfrm>
            <a:off x="1885033" y="1885952"/>
            <a:ext cx="193802" cy="153590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0" name="TextBox 9"/>
          <p:cNvSpPr txBox="1"/>
          <p:nvPr/>
        </p:nvSpPr>
        <p:spPr>
          <a:xfrm>
            <a:off x="1114886" y="3451574"/>
            <a:ext cx="567784" cy="346249"/>
          </a:xfrm>
          <a:prstGeom prst="rect">
            <a:avLst/>
          </a:prstGeom>
          <a:noFill/>
        </p:spPr>
        <p:txBody>
          <a:bodyPr wrap="none" rtlCol="0">
            <a:spAutoFit/>
          </a:bodyPr>
          <a:lstStyle/>
          <a:p>
            <a:r>
              <a:rPr lang="en-US" sz="825" b="1" dirty="0">
                <a:solidFill>
                  <a:srgbClr val="FF0000"/>
                </a:solidFill>
              </a:rPr>
              <a:t>Dynamic</a:t>
            </a:r>
          </a:p>
          <a:p>
            <a:r>
              <a:rPr lang="en-US" sz="825" b="1" dirty="0">
                <a:solidFill>
                  <a:srgbClr val="FF0000"/>
                </a:solidFill>
              </a:rPr>
              <a:t>Heights</a:t>
            </a:r>
          </a:p>
        </p:txBody>
      </p:sp>
      <p:sp>
        <p:nvSpPr>
          <p:cNvPr id="11" name="TextBox 10"/>
          <p:cNvSpPr txBox="1"/>
          <p:nvPr/>
        </p:nvSpPr>
        <p:spPr>
          <a:xfrm>
            <a:off x="1110123" y="3864833"/>
            <a:ext cx="503664" cy="219291"/>
          </a:xfrm>
          <a:prstGeom prst="rect">
            <a:avLst/>
          </a:prstGeom>
          <a:noFill/>
        </p:spPr>
        <p:txBody>
          <a:bodyPr wrap="none" rtlCol="0">
            <a:spAutoFit/>
          </a:bodyPr>
          <a:lstStyle/>
          <a:p>
            <a:r>
              <a:rPr lang="en-US" sz="825" b="1" dirty="0">
                <a:solidFill>
                  <a:srgbClr val="FF0000"/>
                </a:solidFill>
              </a:rPr>
              <a:t>Gravity</a:t>
            </a:r>
          </a:p>
        </p:txBody>
      </p:sp>
      <p:sp>
        <p:nvSpPr>
          <p:cNvPr id="13" name="TextBox 12"/>
          <p:cNvSpPr txBox="1"/>
          <p:nvPr/>
        </p:nvSpPr>
        <p:spPr>
          <a:xfrm>
            <a:off x="1110124" y="4151139"/>
            <a:ext cx="716863" cy="346249"/>
          </a:xfrm>
          <a:prstGeom prst="rect">
            <a:avLst/>
          </a:prstGeom>
          <a:noFill/>
        </p:spPr>
        <p:txBody>
          <a:bodyPr wrap="none" rtlCol="0">
            <a:spAutoFit/>
          </a:bodyPr>
          <a:lstStyle/>
          <a:p>
            <a:r>
              <a:rPr lang="en-US" sz="825" b="1" dirty="0">
                <a:solidFill>
                  <a:srgbClr val="FF0000"/>
                </a:solidFill>
              </a:rPr>
              <a:t>Geoid</a:t>
            </a:r>
          </a:p>
          <a:p>
            <a:r>
              <a:rPr lang="en-US" sz="825" b="1" dirty="0">
                <a:solidFill>
                  <a:srgbClr val="FF0000"/>
                </a:solidFill>
              </a:rPr>
              <a:t>Undulations</a:t>
            </a:r>
          </a:p>
        </p:txBody>
      </p:sp>
      <p:sp>
        <p:nvSpPr>
          <p:cNvPr id="14" name="TextBox 13"/>
          <p:cNvSpPr txBox="1"/>
          <p:nvPr/>
        </p:nvSpPr>
        <p:spPr>
          <a:xfrm>
            <a:off x="1134585" y="4474304"/>
            <a:ext cx="792205" cy="346249"/>
          </a:xfrm>
          <a:prstGeom prst="rect">
            <a:avLst/>
          </a:prstGeom>
          <a:noFill/>
        </p:spPr>
        <p:txBody>
          <a:bodyPr wrap="none" rtlCol="0">
            <a:spAutoFit/>
          </a:bodyPr>
          <a:lstStyle/>
          <a:p>
            <a:r>
              <a:rPr lang="en-US" sz="825" b="1" dirty="0">
                <a:solidFill>
                  <a:srgbClr val="FF0000"/>
                </a:solidFill>
              </a:rPr>
              <a:t>Deflections of</a:t>
            </a:r>
          </a:p>
          <a:p>
            <a:r>
              <a:rPr lang="en-US" sz="825" b="1" dirty="0">
                <a:solidFill>
                  <a:srgbClr val="FF0000"/>
                </a:solidFill>
              </a:rPr>
              <a:t>the Vertical</a:t>
            </a:r>
          </a:p>
        </p:txBody>
      </p:sp>
      <p:sp>
        <p:nvSpPr>
          <p:cNvPr id="7" name="TextBox 6"/>
          <p:cNvSpPr txBox="1"/>
          <p:nvPr/>
        </p:nvSpPr>
        <p:spPr>
          <a:xfrm>
            <a:off x="5217322" y="3082874"/>
            <a:ext cx="3588931" cy="1708160"/>
          </a:xfrm>
          <a:prstGeom prst="rect">
            <a:avLst/>
          </a:prstGeom>
          <a:noFill/>
        </p:spPr>
        <p:txBody>
          <a:bodyPr wrap="none" rtlCol="0">
            <a:spAutoFit/>
          </a:bodyPr>
          <a:lstStyle/>
          <a:p>
            <a:r>
              <a:rPr lang="en-US" sz="2100" b="1" dirty="0"/>
              <a:t>A HUGE component of this </a:t>
            </a:r>
          </a:p>
          <a:p>
            <a:r>
              <a:rPr lang="en-US" sz="2100" b="1" dirty="0"/>
              <a:t>effort is  </a:t>
            </a:r>
            <a:r>
              <a:rPr lang="en-US" sz="2100" b="1" u="sng" dirty="0"/>
              <a:t>GRAV-D</a:t>
            </a:r>
            <a:r>
              <a:rPr lang="en-US" sz="2100" b="1" dirty="0"/>
              <a:t>:  </a:t>
            </a:r>
          </a:p>
          <a:p>
            <a:endParaRPr lang="en-US" sz="2100" b="1" dirty="0"/>
          </a:p>
          <a:p>
            <a:r>
              <a:rPr lang="en-US" sz="2100" b="1" dirty="0">
                <a:solidFill>
                  <a:srgbClr val="FF0000"/>
                </a:solidFill>
              </a:rPr>
              <a:t>G</a:t>
            </a:r>
            <a:r>
              <a:rPr lang="en-US" sz="2100" b="1" dirty="0"/>
              <a:t>ravity for the </a:t>
            </a:r>
            <a:r>
              <a:rPr lang="en-US" sz="2100" b="1" dirty="0">
                <a:solidFill>
                  <a:srgbClr val="FF0000"/>
                </a:solidFill>
              </a:rPr>
              <a:t>R</a:t>
            </a:r>
            <a:r>
              <a:rPr lang="en-US" sz="2100" b="1" dirty="0"/>
              <a:t>edefinition of </a:t>
            </a:r>
          </a:p>
          <a:p>
            <a:r>
              <a:rPr lang="en-US" sz="2100" b="1" dirty="0"/>
              <a:t>the </a:t>
            </a:r>
            <a:r>
              <a:rPr lang="en-US" sz="2100" b="1" dirty="0">
                <a:solidFill>
                  <a:srgbClr val="FF0000"/>
                </a:solidFill>
              </a:rPr>
              <a:t>A</a:t>
            </a:r>
            <a:r>
              <a:rPr lang="en-US" sz="2100" b="1" dirty="0"/>
              <a:t>merican </a:t>
            </a:r>
            <a:r>
              <a:rPr lang="en-US" sz="2100" b="1" dirty="0">
                <a:solidFill>
                  <a:srgbClr val="FF0000"/>
                </a:solidFill>
              </a:rPr>
              <a:t>V</a:t>
            </a:r>
            <a:r>
              <a:rPr lang="en-US" sz="2100" b="1" dirty="0"/>
              <a:t>ertical </a:t>
            </a:r>
            <a:r>
              <a:rPr lang="en-US" sz="2100" b="1" dirty="0">
                <a:solidFill>
                  <a:srgbClr val="FF0000"/>
                </a:solidFill>
              </a:rPr>
              <a:t>D</a:t>
            </a:r>
            <a:r>
              <a:rPr lang="en-US" sz="2100" b="1" dirty="0"/>
              <a:t>atum</a:t>
            </a:r>
          </a:p>
        </p:txBody>
      </p:sp>
      <p:sp>
        <p:nvSpPr>
          <p:cNvPr id="9" name="Date Placeholder 8">
            <a:extLst>
              <a:ext uri="{FF2B5EF4-FFF2-40B4-BE49-F238E27FC236}">
                <a16:creationId xmlns:a16="http://schemas.microsoft.com/office/drawing/2014/main" id="{910623A0-A73C-4215-8FE2-433230B2AD59}"/>
              </a:ext>
            </a:extLst>
          </p:cNvPr>
          <p:cNvSpPr>
            <a:spLocks noGrp="1"/>
          </p:cNvSpPr>
          <p:nvPr>
            <p:ph type="dt" sz="half" idx="10"/>
          </p:nvPr>
        </p:nvSpPr>
        <p:spPr/>
        <p:txBody>
          <a:bodyPr/>
          <a:lstStyle/>
          <a:p>
            <a:r>
              <a:rPr lang="en-US"/>
              <a:t>01/26/2023</a:t>
            </a:r>
          </a:p>
        </p:txBody>
      </p:sp>
      <p:sp>
        <p:nvSpPr>
          <p:cNvPr id="15" name="Footer Placeholder 14">
            <a:extLst>
              <a:ext uri="{FF2B5EF4-FFF2-40B4-BE49-F238E27FC236}">
                <a16:creationId xmlns:a16="http://schemas.microsoft.com/office/drawing/2014/main" id="{EAA5CBDA-AD24-4688-BA2F-B800D787AF24}"/>
              </a:ext>
            </a:extLst>
          </p:cNvPr>
          <p:cNvSpPr>
            <a:spLocks noGrp="1"/>
          </p:cNvSpPr>
          <p:nvPr>
            <p:ph type="ftr" sz="quarter" idx="11"/>
          </p:nvPr>
        </p:nvSpPr>
        <p:spPr/>
        <p:txBody>
          <a:bodyPr/>
          <a:lstStyle/>
          <a:p>
            <a:r>
              <a:rPr lang="fr-FR"/>
              <a:t>2023 WSLS Institute</a:t>
            </a:r>
            <a:endParaRPr lang="en-US"/>
          </a:p>
        </p:txBody>
      </p:sp>
      <p:sp>
        <p:nvSpPr>
          <p:cNvPr id="16" name="Slide Number Placeholder 15">
            <a:extLst>
              <a:ext uri="{FF2B5EF4-FFF2-40B4-BE49-F238E27FC236}">
                <a16:creationId xmlns:a16="http://schemas.microsoft.com/office/drawing/2014/main" id="{2BA9460D-ACB5-4AE3-8FB9-E64B386FCC17}"/>
              </a:ext>
            </a:extLst>
          </p:cNvPr>
          <p:cNvSpPr>
            <a:spLocks noGrp="1"/>
          </p:cNvSpPr>
          <p:nvPr>
            <p:ph type="sldNum" sz="quarter" idx="12"/>
          </p:nvPr>
        </p:nvSpPr>
        <p:spPr/>
        <p:txBody>
          <a:bodyPr/>
          <a:lstStyle/>
          <a:p>
            <a:fld id="{D3D538F9-49A3-B84F-B36B-A7030CDE5D5B}" type="slidenum">
              <a:rPr lang="en-US" smtClean="0"/>
              <a:t>88</a:t>
            </a:fld>
            <a:endParaRPr lang="en-US"/>
          </a:p>
        </p:txBody>
      </p:sp>
    </p:spTree>
    <p:extLst>
      <p:ext uri="{BB962C8B-B14F-4D97-AF65-F5344CB8AC3E}">
        <p14:creationId xmlns:p14="http://schemas.microsoft.com/office/powerpoint/2010/main" val="2043856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7B420-C723-4C16-954A-0F4D40449150}"/>
              </a:ext>
            </a:extLst>
          </p:cNvPr>
          <p:cNvSpPr>
            <a:spLocks noGrp="1"/>
          </p:cNvSpPr>
          <p:nvPr>
            <p:ph type="title"/>
          </p:nvPr>
        </p:nvSpPr>
        <p:spPr/>
        <p:txBody>
          <a:bodyPr>
            <a:normAutofit/>
          </a:bodyPr>
          <a:lstStyle/>
          <a:p>
            <a:r>
              <a:rPr lang="en-US" altLang="en-US" b="1" dirty="0">
                <a:latin typeface="Arial" panose="020B0604020202020204" pitchFamily="34" charset="0"/>
                <a:cs typeface="Arial" panose="020B0604020202020204" pitchFamily="34" charset="0"/>
              </a:rPr>
              <a:t>Understanding “Geo-Potential”</a:t>
            </a:r>
            <a:endParaRPr lang="en-US" dirty="0"/>
          </a:p>
        </p:txBody>
      </p:sp>
      <p:sp>
        <p:nvSpPr>
          <p:cNvPr id="5" name="Rectangle 2051" descr="A series of three images that show a bucket on top of a platform being dumped out and then the contents falling through different zones.">
            <a:extLst>
              <a:ext uri="{FF2B5EF4-FFF2-40B4-BE49-F238E27FC236}">
                <a16:creationId xmlns:a16="http://schemas.microsoft.com/office/drawing/2014/main" id="{C1BD1300-73F0-4D1C-963C-78DFBC1393D7}"/>
              </a:ext>
            </a:extLst>
          </p:cNvPr>
          <p:cNvSpPr txBox="1">
            <a:spLocks noChangeArrowheads="1"/>
          </p:cNvSpPr>
          <p:nvPr/>
        </p:nvSpPr>
        <p:spPr>
          <a:xfrm>
            <a:off x="389507" y="3690327"/>
            <a:ext cx="1885950" cy="925436"/>
          </a:xfrm>
          <a:prstGeom prst="rect">
            <a:avLst/>
          </a:prstGeom>
        </p:spPr>
        <p:txBody>
          <a:bodyPr vert="horz" lIns="68580" tIns="34290" rIns="68580" bIns="34290" rtlCol="0">
            <a:noAutofit/>
          </a:bodyPr>
          <a:lstStyle>
            <a:lvl1pPr marL="0" indent="0" algn="ctr" defTabSz="2057400" rtl="0" eaLnBrk="1" latinLnBrk="0" hangingPunct="1">
              <a:lnSpc>
                <a:spcPct val="90000"/>
              </a:lnSpc>
              <a:spcBef>
                <a:spcPts val="2250"/>
              </a:spcBef>
              <a:buFont typeface="Arial" panose="020B0604020202020204" pitchFamily="34" charset="0"/>
              <a:buNone/>
              <a:defRPr sz="5400" kern="1200">
                <a:solidFill>
                  <a:schemeClr val="tx1"/>
                </a:solidFill>
                <a:latin typeface="+mn-lt"/>
                <a:ea typeface="+mn-ea"/>
                <a:cs typeface="+mn-cs"/>
              </a:defRPr>
            </a:lvl1pPr>
            <a:lvl2pPr marL="1028700" indent="0" algn="ctr" defTabSz="2057400" rtl="0" eaLnBrk="1" latinLnBrk="0" hangingPunct="1">
              <a:lnSpc>
                <a:spcPct val="90000"/>
              </a:lnSpc>
              <a:spcBef>
                <a:spcPts val="1125"/>
              </a:spcBef>
              <a:buFont typeface="Arial" panose="020B0604020202020204" pitchFamily="34" charset="0"/>
              <a:buNone/>
              <a:defRPr sz="4500" kern="1200">
                <a:solidFill>
                  <a:schemeClr val="tx1"/>
                </a:solidFill>
                <a:latin typeface="+mn-lt"/>
                <a:ea typeface="+mn-ea"/>
                <a:cs typeface="+mn-cs"/>
              </a:defRPr>
            </a:lvl2pPr>
            <a:lvl3pPr marL="2057400" indent="0" algn="ctr" defTabSz="2057400" rtl="0" eaLnBrk="1" latinLnBrk="0" hangingPunct="1">
              <a:lnSpc>
                <a:spcPct val="90000"/>
              </a:lnSpc>
              <a:spcBef>
                <a:spcPts val="1125"/>
              </a:spcBef>
              <a:buFont typeface="Arial" panose="020B0604020202020204" pitchFamily="34" charset="0"/>
              <a:buNone/>
              <a:defRPr sz="4050" kern="1200">
                <a:solidFill>
                  <a:schemeClr val="tx1"/>
                </a:solidFill>
                <a:latin typeface="+mn-lt"/>
                <a:ea typeface="+mn-ea"/>
                <a:cs typeface="+mn-cs"/>
              </a:defRPr>
            </a:lvl3pPr>
            <a:lvl4pPr marL="30861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4pPr>
            <a:lvl5pPr marL="41148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5pPr>
            <a:lvl6pPr marL="51435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6pPr>
            <a:lvl7pPr marL="61722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7pPr>
            <a:lvl8pPr marL="72009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8pPr>
            <a:lvl9pPr marL="82296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9pPr>
          </a:lstStyle>
          <a:p>
            <a:pPr algn="l">
              <a:buSzPct val="65000"/>
            </a:pPr>
            <a:r>
              <a:rPr lang="en-US" altLang="en-US" sz="1200" dirty="0">
                <a:latin typeface="Arial" panose="020B0604020202020204" pitchFamily="34" charset="0"/>
                <a:cs typeface="Arial" panose="020B0604020202020204" pitchFamily="34" charset="0"/>
              </a:rPr>
              <a:t>The resting water has “potential” energy just by being high up on this cliff.   </a:t>
            </a:r>
          </a:p>
          <a:p>
            <a:pPr algn="l">
              <a:buSzPct val="65000"/>
            </a:pPr>
            <a:r>
              <a:rPr lang="en-US" altLang="en-US" sz="1200" dirty="0">
                <a:latin typeface="Arial" panose="020B0604020202020204" pitchFamily="34" charset="0"/>
                <a:cs typeface="Arial" panose="020B0604020202020204" pitchFamily="34" charset="0"/>
              </a:rPr>
              <a:t>Energy = </a:t>
            </a:r>
            <a:r>
              <a:rPr lang="en-US" altLang="en-US" sz="1200" dirty="0" err="1">
                <a:latin typeface="Arial" panose="020B0604020202020204" pitchFamily="34" charset="0"/>
                <a:cs typeface="Arial" panose="020B0604020202020204" pitchFamily="34" charset="0"/>
              </a:rPr>
              <a:t>mgh</a:t>
            </a:r>
            <a:r>
              <a:rPr lang="en-US" altLang="en-US" sz="1200" dirty="0">
                <a:latin typeface="Arial" panose="020B0604020202020204" pitchFamily="34" charset="0"/>
                <a:cs typeface="Arial" panose="020B0604020202020204" pitchFamily="34" charset="0"/>
              </a:rPr>
              <a:t> </a:t>
            </a:r>
          </a:p>
        </p:txBody>
      </p:sp>
      <p:sp>
        <p:nvSpPr>
          <p:cNvPr id="6" name="Rectangle 2051" descr="A series of three images that show a bucket on top of a platform being dumped out and then the contents falling through different zones.">
            <a:extLst>
              <a:ext uri="{FF2B5EF4-FFF2-40B4-BE49-F238E27FC236}">
                <a16:creationId xmlns:a16="http://schemas.microsoft.com/office/drawing/2014/main" id="{DAB86CB2-5500-4AF6-86AA-986B70AC4AFA}"/>
              </a:ext>
            </a:extLst>
          </p:cNvPr>
          <p:cNvSpPr txBox="1">
            <a:spLocks noChangeArrowheads="1"/>
          </p:cNvSpPr>
          <p:nvPr/>
        </p:nvSpPr>
        <p:spPr>
          <a:xfrm>
            <a:off x="503806" y="4359306"/>
            <a:ext cx="8411594" cy="658252"/>
          </a:xfrm>
          <a:prstGeom prst="rect">
            <a:avLst/>
          </a:prstGeom>
        </p:spPr>
        <p:txBody>
          <a:bodyPr vert="horz" lIns="68580" tIns="34290" rIns="68580" bIns="34290" rtlCol="0">
            <a:noAutofit/>
          </a:bodyPr>
          <a:lstStyle>
            <a:lvl1pPr marL="0" indent="0" algn="ctr" defTabSz="2057400" rtl="0" eaLnBrk="1" latinLnBrk="0" hangingPunct="1">
              <a:lnSpc>
                <a:spcPct val="90000"/>
              </a:lnSpc>
              <a:spcBef>
                <a:spcPts val="2250"/>
              </a:spcBef>
              <a:buFont typeface="Arial" panose="020B0604020202020204" pitchFamily="34" charset="0"/>
              <a:buNone/>
              <a:defRPr sz="5400" kern="1200">
                <a:solidFill>
                  <a:schemeClr val="tx1"/>
                </a:solidFill>
                <a:latin typeface="+mn-lt"/>
                <a:ea typeface="+mn-ea"/>
                <a:cs typeface="+mn-cs"/>
              </a:defRPr>
            </a:lvl1pPr>
            <a:lvl2pPr marL="1028700" indent="0" algn="ctr" defTabSz="2057400" rtl="0" eaLnBrk="1" latinLnBrk="0" hangingPunct="1">
              <a:lnSpc>
                <a:spcPct val="90000"/>
              </a:lnSpc>
              <a:spcBef>
                <a:spcPts val="1125"/>
              </a:spcBef>
              <a:buFont typeface="Arial" panose="020B0604020202020204" pitchFamily="34" charset="0"/>
              <a:buNone/>
              <a:defRPr sz="4500" kern="1200">
                <a:solidFill>
                  <a:schemeClr val="tx1"/>
                </a:solidFill>
                <a:latin typeface="+mn-lt"/>
                <a:ea typeface="+mn-ea"/>
                <a:cs typeface="+mn-cs"/>
              </a:defRPr>
            </a:lvl2pPr>
            <a:lvl3pPr marL="2057400" indent="0" algn="ctr" defTabSz="2057400" rtl="0" eaLnBrk="1" latinLnBrk="0" hangingPunct="1">
              <a:lnSpc>
                <a:spcPct val="90000"/>
              </a:lnSpc>
              <a:spcBef>
                <a:spcPts val="1125"/>
              </a:spcBef>
              <a:buFont typeface="Arial" panose="020B0604020202020204" pitchFamily="34" charset="0"/>
              <a:buNone/>
              <a:defRPr sz="4050" kern="1200">
                <a:solidFill>
                  <a:schemeClr val="tx1"/>
                </a:solidFill>
                <a:latin typeface="+mn-lt"/>
                <a:ea typeface="+mn-ea"/>
                <a:cs typeface="+mn-cs"/>
              </a:defRPr>
            </a:lvl3pPr>
            <a:lvl4pPr marL="30861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4pPr>
            <a:lvl5pPr marL="41148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5pPr>
            <a:lvl6pPr marL="51435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6pPr>
            <a:lvl7pPr marL="61722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7pPr>
            <a:lvl8pPr marL="72009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8pPr>
            <a:lvl9pPr marL="82296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9pPr>
          </a:lstStyle>
          <a:p>
            <a:pPr algn="l"/>
            <a:endParaRPr lang="en-US" altLang="en-US" sz="1200" dirty="0">
              <a:latin typeface="Arial" panose="020B0604020202020204" pitchFamily="34" charset="0"/>
              <a:cs typeface="Arial" panose="020B0604020202020204" pitchFamily="34" charset="0"/>
            </a:endParaRPr>
          </a:p>
        </p:txBody>
      </p:sp>
      <p:sp>
        <p:nvSpPr>
          <p:cNvPr id="7" name="Rectangle 2051" descr="A series of three images that show a bucket on top of a platform being dumped out and then the contents falling through different zones.">
            <a:extLst>
              <a:ext uri="{FF2B5EF4-FFF2-40B4-BE49-F238E27FC236}">
                <a16:creationId xmlns:a16="http://schemas.microsoft.com/office/drawing/2014/main" id="{F75AD910-3796-47B1-AF6A-2E669CEBFAD8}"/>
              </a:ext>
            </a:extLst>
          </p:cNvPr>
          <p:cNvSpPr txBox="1">
            <a:spLocks noChangeArrowheads="1"/>
          </p:cNvSpPr>
          <p:nvPr/>
        </p:nvSpPr>
        <p:spPr>
          <a:xfrm>
            <a:off x="3098670" y="3711432"/>
            <a:ext cx="1987680" cy="904331"/>
          </a:xfrm>
          <a:prstGeom prst="rect">
            <a:avLst/>
          </a:prstGeom>
        </p:spPr>
        <p:txBody>
          <a:bodyPr vert="horz" lIns="68580" tIns="34290" rIns="68580" bIns="34290" rtlCol="0">
            <a:noAutofit/>
          </a:bodyPr>
          <a:lstStyle>
            <a:lvl1pPr marL="0" indent="0" algn="ctr" defTabSz="2057400" rtl="0" eaLnBrk="1" latinLnBrk="0" hangingPunct="1">
              <a:lnSpc>
                <a:spcPct val="90000"/>
              </a:lnSpc>
              <a:spcBef>
                <a:spcPts val="2250"/>
              </a:spcBef>
              <a:buFont typeface="Arial" panose="020B0604020202020204" pitchFamily="34" charset="0"/>
              <a:buNone/>
              <a:defRPr sz="5400" kern="1200">
                <a:solidFill>
                  <a:schemeClr val="tx1"/>
                </a:solidFill>
                <a:latin typeface="+mn-lt"/>
                <a:ea typeface="+mn-ea"/>
                <a:cs typeface="+mn-cs"/>
              </a:defRPr>
            </a:lvl1pPr>
            <a:lvl2pPr marL="1028700" indent="0" algn="ctr" defTabSz="2057400" rtl="0" eaLnBrk="1" latinLnBrk="0" hangingPunct="1">
              <a:lnSpc>
                <a:spcPct val="90000"/>
              </a:lnSpc>
              <a:spcBef>
                <a:spcPts val="1125"/>
              </a:spcBef>
              <a:buFont typeface="Arial" panose="020B0604020202020204" pitchFamily="34" charset="0"/>
              <a:buNone/>
              <a:defRPr sz="4500" kern="1200">
                <a:solidFill>
                  <a:schemeClr val="tx1"/>
                </a:solidFill>
                <a:latin typeface="+mn-lt"/>
                <a:ea typeface="+mn-ea"/>
                <a:cs typeface="+mn-cs"/>
              </a:defRPr>
            </a:lvl2pPr>
            <a:lvl3pPr marL="2057400" indent="0" algn="ctr" defTabSz="2057400" rtl="0" eaLnBrk="1" latinLnBrk="0" hangingPunct="1">
              <a:lnSpc>
                <a:spcPct val="90000"/>
              </a:lnSpc>
              <a:spcBef>
                <a:spcPts val="1125"/>
              </a:spcBef>
              <a:buFont typeface="Arial" panose="020B0604020202020204" pitchFamily="34" charset="0"/>
              <a:buNone/>
              <a:defRPr sz="4050" kern="1200">
                <a:solidFill>
                  <a:schemeClr val="tx1"/>
                </a:solidFill>
                <a:latin typeface="+mn-lt"/>
                <a:ea typeface="+mn-ea"/>
                <a:cs typeface="+mn-cs"/>
              </a:defRPr>
            </a:lvl3pPr>
            <a:lvl4pPr marL="30861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4pPr>
            <a:lvl5pPr marL="41148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5pPr>
            <a:lvl6pPr marL="51435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6pPr>
            <a:lvl7pPr marL="61722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7pPr>
            <a:lvl8pPr marL="72009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8pPr>
            <a:lvl9pPr marL="82296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9pPr>
          </a:lstStyle>
          <a:p>
            <a:pPr algn="l">
              <a:buSzPct val="65000"/>
            </a:pPr>
            <a:r>
              <a:rPr lang="en-US" altLang="en-US" sz="1200" dirty="0">
                <a:latin typeface="Arial" panose="020B0604020202020204" pitchFamily="34" charset="0"/>
                <a:cs typeface="Arial" panose="020B0604020202020204" pitchFamily="34" charset="0"/>
              </a:rPr>
              <a:t>That potential energy can turn into real (kinetic) energy by falling.   </a:t>
            </a:r>
          </a:p>
          <a:p>
            <a:pPr algn="l">
              <a:buSzPct val="65000"/>
            </a:pPr>
            <a:r>
              <a:rPr lang="en-US" altLang="en-US" sz="1200" dirty="0">
                <a:latin typeface="Arial" panose="020B0604020202020204" pitchFamily="34" charset="0"/>
                <a:cs typeface="Arial" panose="020B0604020202020204" pitchFamily="34" charset="0"/>
              </a:rPr>
              <a:t>Energy = ½ mv</a:t>
            </a:r>
            <a:r>
              <a:rPr lang="en-US" altLang="en-US" sz="1200" baseline="30000" dirty="0">
                <a:latin typeface="Arial" panose="020B0604020202020204" pitchFamily="34" charset="0"/>
                <a:cs typeface="Arial" panose="020B0604020202020204" pitchFamily="34" charset="0"/>
              </a:rPr>
              <a:t>2</a:t>
            </a:r>
            <a:r>
              <a:rPr lang="en-US" altLang="en-US" sz="1200" dirty="0">
                <a:latin typeface="Arial" panose="020B0604020202020204" pitchFamily="34" charset="0"/>
                <a:cs typeface="Arial" panose="020B0604020202020204" pitchFamily="34" charset="0"/>
              </a:rPr>
              <a:t> (= </a:t>
            </a:r>
            <a:r>
              <a:rPr lang="en-US" altLang="en-US" sz="1200" dirty="0" err="1">
                <a:latin typeface="Arial" panose="020B0604020202020204" pitchFamily="34" charset="0"/>
                <a:cs typeface="Arial" panose="020B0604020202020204" pitchFamily="34" charset="0"/>
              </a:rPr>
              <a:t>mgh</a:t>
            </a:r>
            <a:r>
              <a:rPr lang="en-US" altLang="en-US" sz="1200" dirty="0">
                <a:latin typeface="Arial" panose="020B0604020202020204" pitchFamily="34" charset="0"/>
                <a:cs typeface="Arial" panose="020B0604020202020204" pitchFamily="34" charset="0"/>
              </a:rPr>
              <a:t>)</a:t>
            </a:r>
          </a:p>
        </p:txBody>
      </p:sp>
      <p:cxnSp>
        <p:nvCxnSpPr>
          <p:cNvPr id="8" name="Straight Connector 7" descr="A series of three images that show a bucket on top of a platform being dumped out and then the contents falling through different zones.">
            <a:extLst>
              <a:ext uri="{FF2B5EF4-FFF2-40B4-BE49-F238E27FC236}">
                <a16:creationId xmlns:a16="http://schemas.microsoft.com/office/drawing/2014/main" id="{04DF55A0-BAB3-40C1-8E1B-E3A9AEF37DE8}"/>
              </a:ext>
            </a:extLst>
          </p:cNvPr>
          <p:cNvCxnSpPr/>
          <p:nvPr/>
        </p:nvCxnSpPr>
        <p:spPr>
          <a:xfrm>
            <a:off x="421686" y="1602629"/>
            <a:ext cx="829221" cy="8491"/>
          </a:xfrm>
          <a:prstGeom prst="line">
            <a:avLst/>
          </a:prstGeom>
          <a:solidFill>
            <a:schemeClr val="tx1">
              <a:lumMod val="95000"/>
            </a:schemeClr>
          </a:solidFill>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descr="A series of three images that show a bucket on top of a platform being dumped out and then the contents falling through different zones.">
            <a:extLst>
              <a:ext uri="{FF2B5EF4-FFF2-40B4-BE49-F238E27FC236}">
                <a16:creationId xmlns:a16="http://schemas.microsoft.com/office/drawing/2014/main" id="{B1F1000A-6616-4C85-974A-4110BBE3FAE2}"/>
              </a:ext>
            </a:extLst>
          </p:cNvPr>
          <p:cNvCxnSpPr/>
          <p:nvPr/>
        </p:nvCxnSpPr>
        <p:spPr>
          <a:xfrm flipV="1">
            <a:off x="1250907" y="1611120"/>
            <a:ext cx="0" cy="1508014"/>
          </a:xfrm>
          <a:prstGeom prst="line">
            <a:avLst/>
          </a:prstGeom>
          <a:solidFill>
            <a:schemeClr val="tx1">
              <a:lumMod val="95000"/>
            </a:schemeClr>
          </a:solidFill>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descr="A series of three images that show a bucket on top of a platform being dumped out and then the contents falling through different zones.">
            <a:extLst>
              <a:ext uri="{FF2B5EF4-FFF2-40B4-BE49-F238E27FC236}">
                <a16:creationId xmlns:a16="http://schemas.microsoft.com/office/drawing/2014/main" id="{A8CE863F-4610-49E5-96C5-A6FE67BC49D1}"/>
              </a:ext>
            </a:extLst>
          </p:cNvPr>
          <p:cNvCxnSpPr/>
          <p:nvPr/>
        </p:nvCxnSpPr>
        <p:spPr>
          <a:xfrm>
            <a:off x="1250907" y="3119133"/>
            <a:ext cx="858408" cy="8491"/>
          </a:xfrm>
          <a:prstGeom prst="line">
            <a:avLst/>
          </a:prstGeom>
          <a:solidFill>
            <a:schemeClr val="tx1">
              <a:lumMod val="95000"/>
            </a:schemeClr>
          </a:solidFill>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1" name="Rectangle 10" descr="A series of three images that show a bucket on top of a platform being dumped out and then the contents falling through different zones.">
            <a:extLst>
              <a:ext uri="{FF2B5EF4-FFF2-40B4-BE49-F238E27FC236}">
                <a16:creationId xmlns:a16="http://schemas.microsoft.com/office/drawing/2014/main" id="{DC0F4896-855F-4040-BFE1-AEEDAB6CA3EC}"/>
              </a:ext>
            </a:extLst>
          </p:cNvPr>
          <p:cNvSpPr/>
          <p:nvPr/>
        </p:nvSpPr>
        <p:spPr>
          <a:xfrm>
            <a:off x="400050" y="1591117"/>
            <a:ext cx="891679" cy="2017385"/>
          </a:xfrm>
          <a:prstGeom prst="rect">
            <a:avLst/>
          </a:prstGeom>
          <a:solidFill>
            <a:schemeClr val="tx1">
              <a:lumMod val="7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descr="A series of three images that show a bucket on top of a platform being dumped out and then the contents falling through different zones.">
            <a:extLst>
              <a:ext uri="{FF2B5EF4-FFF2-40B4-BE49-F238E27FC236}">
                <a16:creationId xmlns:a16="http://schemas.microsoft.com/office/drawing/2014/main" id="{559127BA-373E-4E95-9C51-7E918377A02A}"/>
              </a:ext>
            </a:extLst>
          </p:cNvPr>
          <p:cNvSpPr/>
          <p:nvPr/>
        </p:nvSpPr>
        <p:spPr>
          <a:xfrm>
            <a:off x="1250906" y="3103068"/>
            <a:ext cx="924538" cy="515168"/>
          </a:xfrm>
          <a:prstGeom prst="rect">
            <a:avLst/>
          </a:prstGeom>
          <a:solidFill>
            <a:schemeClr val="tx1">
              <a:lumMod val="7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3" name="Straight Arrow Connector 12" descr="A series of three images that show a bucket on top of a platform being dumped out and then the contents falling through different zones.">
            <a:extLst>
              <a:ext uri="{FF2B5EF4-FFF2-40B4-BE49-F238E27FC236}">
                <a16:creationId xmlns:a16="http://schemas.microsoft.com/office/drawing/2014/main" id="{CDBA1902-F858-482F-BE6F-C1022189BFBB}"/>
              </a:ext>
            </a:extLst>
          </p:cNvPr>
          <p:cNvCxnSpPr/>
          <p:nvPr/>
        </p:nvCxnSpPr>
        <p:spPr>
          <a:xfrm>
            <a:off x="1393237" y="1610408"/>
            <a:ext cx="0" cy="1484880"/>
          </a:xfrm>
          <a:prstGeom prst="straightConnector1">
            <a:avLst/>
          </a:prstGeom>
          <a:ln>
            <a:solidFill>
              <a:schemeClr val="accent1">
                <a:lumMod val="75000"/>
              </a:schemeClr>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14" name="TextBox 13" descr="A series of three images that show a bucket on top of a platform being dumped out and then the contents falling through different zones.">
            <a:extLst>
              <a:ext uri="{FF2B5EF4-FFF2-40B4-BE49-F238E27FC236}">
                <a16:creationId xmlns:a16="http://schemas.microsoft.com/office/drawing/2014/main" id="{4B94CA07-AE97-44E0-899F-D76B72B45AE3}"/>
              </a:ext>
            </a:extLst>
          </p:cNvPr>
          <p:cNvSpPr txBox="1"/>
          <p:nvPr/>
        </p:nvSpPr>
        <p:spPr>
          <a:xfrm>
            <a:off x="1393237" y="2423127"/>
            <a:ext cx="276038" cy="300082"/>
          </a:xfrm>
          <a:prstGeom prst="rect">
            <a:avLst/>
          </a:prstGeom>
          <a:noFill/>
        </p:spPr>
        <p:txBody>
          <a:bodyPr wrap="none" rtlCol="0">
            <a:spAutoFit/>
          </a:bodyPr>
          <a:lstStyle/>
          <a:p>
            <a:r>
              <a:rPr lang="en-US" sz="1350" dirty="0">
                <a:solidFill>
                  <a:schemeClr val="accent1">
                    <a:lumMod val="75000"/>
                  </a:schemeClr>
                </a:solidFill>
              </a:rPr>
              <a:t>h</a:t>
            </a:r>
          </a:p>
        </p:txBody>
      </p:sp>
      <p:sp>
        <p:nvSpPr>
          <p:cNvPr id="15" name="Rectangle 2051" descr="A series of three images that show a bucket on top of a platform being dumped out and then the contents falling through different zones.">
            <a:extLst>
              <a:ext uri="{FF2B5EF4-FFF2-40B4-BE49-F238E27FC236}">
                <a16:creationId xmlns:a16="http://schemas.microsoft.com/office/drawing/2014/main" id="{A0342377-4543-4D01-A353-34B8BAB98BD8}"/>
              </a:ext>
            </a:extLst>
          </p:cNvPr>
          <p:cNvSpPr txBox="1">
            <a:spLocks noChangeArrowheads="1"/>
          </p:cNvSpPr>
          <p:nvPr/>
        </p:nvSpPr>
        <p:spPr>
          <a:xfrm>
            <a:off x="5726316" y="3674593"/>
            <a:ext cx="3246235" cy="999140"/>
          </a:xfrm>
          <a:prstGeom prst="rect">
            <a:avLst/>
          </a:prstGeom>
        </p:spPr>
        <p:txBody>
          <a:bodyPr vert="horz" lIns="68580" tIns="34290" rIns="68580" bIns="34290" rtlCol="0">
            <a:noAutofit/>
          </a:bodyPr>
          <a:lstStyle>
            <a:lvl1pPr marL="0" indent="0" algn="ctr" defTabSz="2057400" rtl="0" eaLnBrk="1" latinLnBrk="0" hangingPunct="1">
              <a:lnSpc>
                <a:spcPct val="90000"/>
              </a:lnSpc>
              <a:spcBef>
                <a:spcPts val="2250"/>
              </a:spcBef>
              <a:buFont typeface="Arial" panose="020B0604020202020204" pitchFamily="34" charset="0"/>
              <a:buNone/>
              <a:defRPr sz="5400" kern="1200">
                <a:solidFill>
                  <a:schemeClr val="tx1"/>
                </a:solidFill>
                <a:latin typeface="+mn-lt"/>
                <a:ea typeface="+mn-ea"/>
                <a:cs typeface="+mn-cs"/>
              </a:defRPr>
            </a:lvl1pPr>
            <a:lvl2pPr marL="1028700" indent="0" algn="ctr" defTabSz="2057400" rtl="0" eaLnBrk="1" latinLnBrk="0" hangingPunct="1">
              <a:lnSpc>
                <a:spcPct val="90000"/>
              </a:lnSpc>
              <a:spcBef>
                <a:spcPts val="1125"/>
              </a:spcBef>
              <a:buFont typeface="Arial" panose="020B0604020202020204" pitchFamily="34" charset="0"/>
              <a:buNone/>
              <a:defRPr sz="4500" kern="1200">
                <a:solidFill>
                  <a:schemeClr val="tx1"/>
                </a:solidFill>
                <a:latin typeface="+mn-lt"/>
                <a:ea typeface="+mn-ea"/>
                <a:cs typeface="+mn-cs"/>
              </a:defRPr>
            </a:lvl2pPr>
            <a:lvl3pPr marL="2057400" indent="0" algn="ctr" defTabSz="2057400" rtl="0" eaLnBrk="1" latinLnBrk="0" hangingPunct="1">
              <a:lnSpc>
                <a:spcPct val="90000"/>
              </a:lnSpc>
              <a:spcBef>
                <a:spcPts val="1125"/>
              </a:spcBef>
              <a:buFont typeface="Arial" panose="020B0604020202020204" pitchFamily="34" charset="0"/>
              <a:buNone/>
              <a:defRPr sz="4050" kern="1200">
                <a:solidFill>
                  <a:schemeClr val="tx1"/>
                </a:solidFill>
                <a:latin typeface="+mn-lt"/>
                <a:ea typeface="+mn-ea"/>
                <a:cs typeface="+mn-cs"/>
              </a:defRPr>
            </a:lvl3pPr>
            <a:lvl4pPr marL="30861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4pPr>
            <a:lvl5pPr marL="41148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5pPr>
            <a:lvl6pPr marL="51435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6pPr>
            <a:lvl7pPr marL="61722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7pPr>
            <a:lvl8pPr marL="72009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8pPr>
            <a:lvl9pPr marL="82296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9pPr>
          </a:lstStyle>
          <a:p>
            <a:pPr algn="l">
              <a:buSzPct val="65000"/>
            </a:pPr>
            <a:r>
              <a:rPr lang="en-US" altLang="en-US" sz="1200" dirty="0">
                <a:latin typeface="Arial" panose="020B0604020202020204" pitchFamily="34" charset="0"/>
                <a:cs typeface="Arial" panose="020B0604020202020204" pitchFamily="34" charset="0"/>
              </a:rPr>
              <a:t>Think of the Earth as creating a “gravity field” that masses experience. I’ve drawn potential “field lines”</a:t>
            </a:r>
          </a:p>
          <a:p>
            <a:pPr algn="l">
              <a:buSzPct val="65000"/>
            </a:pPr>
            <a:r>
              <a:rPr lang="en-US" altLang="en-US" sz="1200" dirty="0">
                <a:latin typeface="Arial" panose="020B0604020202020204" pitchFamily="34" charset="0"/>
                <a:cs typeface="Arial" panose="020B0604020202020204" pitchFamily="34" charset="0"/>
              </a:rPr>
              <a:t>Potential = </a:t>
            </a:r>
            <a:r>
              <a:rPr lang="en-US" altLang="en-US" sz="1200" dirty="0" err="1">
                <a:latin typeface="Arial" panose="020B0604020202020204" pitchFamily="34" charset="0"/>
                <a:cs typeface="Arial" panose="020B0604020202020204" pitchFamily="34" charset="0"/>
              </a:rPr>
              <a:t>gh</a:t>
            </a:r>
            <a:endParaRPr lang="en-US" altLang="en-US" sz="1200" dirty="0">
              <a:latin typeface="Arial" panose="020B0604020202020204" pitchFamily="34" charset="0"/>
              <a:cs typeface="Arial" panose="020B0604020202020204" pitchFamily="34" charset="0"/>
            </a:endParaRPr>
          </a:p>
        </p:txBody>
      </p:sp>
      <p:cxnSp>
        <p:nvCxnSpPr>
          <p:cNvPr id="16" name="Straight Connector 15" descr="A series of three images that show a bucket on top of a platform being dumped out and then the contents falling through different zones.">
            <a:extLst>
              <a:ext uri="{FF2B5EF4-FFF2-40B4-BE49-F238E27FC236}">
                <a16:creationId xmlns:a16="http://schemas.microsoft.com/office/drawing/2014/main" id="{513EE26C-54DF-44AF-967D-EB377DAE8204}"/>
              </a:ext>
            </a:extLst>
          </p:cNvPr>
          <p:cNvCxnSpPr/>
          <p:nvPr/>
        </p:nvCxnSpPr>
        <p:spPr>
          <a:xfrm>
            <a:off x="5909105" y="1582626"/>
            <a:ext cx="829221" cy="8491"/>
          </a:xfrm>
          <a:prstGeom prst="line">
            <a:avLst/>
          </a:prstGeom>
          <a:solidFill>
            <a:schemeClr val="tx1">
              <a:lumMod val="95000"/>
            </a:schemeClr>
          </a:solidFill>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descr="A series of three images that show a bucket on top of a platform being dumped out and then the contents falling through different zones.">
            <a:extLst>
              <a:ext uri="{FF2B5EF4-FFF2-40B4-BE49-F238E27FC236}">
                <a16:creationId xmlns:a16="http://schemas.microsoft.com/office/drawing/2014/main" id="{5A44BF8E-94C4-4F07-A1E6-97D0AF15F915}"/>
              </a:ext>
            </a:extLst>
          </p:cNvPr>
          <p:cNvCxnSpPr/>
          <p:nvPr/>
        </p:nvCxnSpPr>
        <p:spPr>
          <a:xfrm>
            <a:off x="6738326" y="3099130"/>
            <a:ext cx="858408" cy="8491"/>
          </a:xfrm>
          <a:prstGeom prst="line">
            <a:avLst/>
          </a:prstGeom>
          <a:solidFill>
            <a:schemeClr val="tx1">
              <a:lumMod val="95000"/>
            </a:schemeClr>
          </a:solidFill>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8" name="Group 17" descr="A series of three images that show a bucket on top of a platform being dumped out and then the contents falling through different zones.">
            <a:extLst>
              <a:ext uri="{FF2B5EF4-FFF2-40B4-BE49-F238E27FC236}">
                <a16:creationId xmlns:a16="http://schemas.microsoft.com/office/drawing/2014/main" id="{A626D91D-0E64-4F64-8370-CBEDC76C34DD}"/>
              </a:ext>
            </a:extLst>
          </p:cNvPr>
          <p:cNvGrpSpPr/>
          <p:nvPr/>
        </p:nvGrpSpPr>
        <p:grpSpPr>
          <a:xfrm>
            <a:off x="5829301" y="1565753"/>
            <a:ext cx="1794305" cy="2050236"/>
            <a:chOff x="7772400" y="1988814"/>
            <a:chExt cx="2392407" cy="2733648"/>
          </a:xfrm>
          <a:solidFill>
            <a:schemeClr val="tx1">
              <a:lumMod val="75000"/>
            </a:schemeClr>
          </a:solidFill>
        </p:grpSpPr>
        <p:sp>
          <p:nvSpPr>
            <p:cNvPr id="19" name="Rectangle 18">
              <a:extLst>
                <a:ext uri="{FF2B5EF4-FFF2-40B4-BE49-F238E27FC236}">
                  <a16:creationId xmlns:a16="http://schemas.microsoft.com/office/drawing/2014/main" id="{603A57D5-3234-4E48-B99D-0529C3D7677B}"/>
                </a:ext>
              </a:extLst>
            </p:cNvPr>
            <p:cNvSpPr/>
            <p:nvPr/>
          </p:nvSpPr>
          <p:spPr>
            <a:xfrm>
              <a:off x="7772400" y="1988814"/>
              <a:ext cx="1188905" cy="27313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9">
              <a:extLst>
                <a:ext uri="{FF2B5EF4-FFF2-40B4-BE49-F238E27FC236}">
                  <a16:creationId xmlns:a16="http://schemas.microsoft.com/office/drawing/2014/main" id="{BE55A1C9-816D-42D9-AD41-85999123A9FF}"/>
                </a:ext>
              </a:extLst>
            </p:cNvPr>
            <p:cNvSpPr/>
            <p:nvPr/>
          </p:nvSpPr>
          <p:spPr>
            <a:xfrm>
              <a:off x="8932090" y="4035571"/>
              <a:ext cx="1232717" cy="6868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cxnSp>
        <p:nvCxnSpPr>
          <p:cNvPr id="21" name="Straight Connector 20" descr="A series of three images that show a bucket on top of a platform being dumped out and then the contents falling through different zones.">
            <a:extLst>
              <a:ext uri="{FF2B5EF4-FFF2-40B4-BE49-F238E27FC236}">
                <a16:creationId xmlns:a16="http://schemas.microsoft.com/office/drawing/2014/main" id="{10F6C6CA-AA0E-4BDB-A67E-94E5ECEEF8EF}"/>
              </a:ext>
            </a:extLst>
          </p:cNvPr>
          <p:cNvCxnSpPr/>
          <p:nvPr/>
        </p:nvCxnSpPr>
        <p:spPr>
          <a:xfrm>
            <a:off x="6817178" y="2775111"/>
            <a:ext cx="658929" cy="0"/>
          </a:xfrm>
          <a:prstGeom prst="line">
            <a:avLst/>
          </a:prstGeom>
          <a:solidFill>
            <a:schemeClr val="tx1">
              <a:lumMod val="95000"/>
            </a:schemeClr>
          </a:solidFill>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descr="A series of three images that show a bucket on top of a platform being dumped out and then the contents falling through different zones.">
            <a:extLst>
              <a:ext uri="{FF2B5EF4-FFF2-40B4-BE49-F238E27FC236}">
                <a16:creationId xmlns:a16="http://schemas.microsoft.com/office/drawing/2014/main" id="{EF196BA6-7942-4EC0-883B-AEDE089068E4}"/>
              </a:ext>
            </a:extLst>
          </p:cNvPr>
          <p:cNvCxnSpPr/>
          <p:nvPr/>
        </p:nvCxnSpPr>
        <p:spPr>
          <a:xfrm>
            <a:off x="6817178" y="2504303"/>
            <a:ext cx="658929" cy="0"/>
          </a:xfrm>
          <a:prstGeom prst="line">
            <a:avLst/>
          </a:prstGeom>
          <a:solidFill>
            <a:schemeClr val="tx1">
              <a:lumMod val="95000"/>
            </a:schemeClr>
          </a:solidFill>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descr="A series of three images that show a bucket on top of a platform being dumped out and then the contents falling through different zones.">
            <a:extLst>
              <a:ext uri="{FF2B5EF4-FFF2-40B4-BE49-F238E27FC236}">
                <a16:creationId xmlns:a16="http://schemas.microsoft.com/office/drawing/2014/main" id="{3E9D75C7-EB73-42AC-B133-B20B508AFAC6}"/>
              </a:ext>
            </a:extLst>
          </p:cNvPr>
          <p:cNvCxnSpPr/>
          <p:nvPr/>
        </p:nvCxnSpPr>
        <p:spPr>
          <a:xfrm>
            <a:off x="6817178" y="2233494"/>
            <a:ext cx="658929" cy="0"/>
          </a:xfrm>
          <a:prstGeom prst="line">
            <a:avLst/>
          </a:prstGeom>
          <a:solidFill>
            <a:schemeClr val="tx1">
              <a:lumMod val="95000"/>
            </a:schemeClr>
          </a:solidFill>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descr="A series of three images that show a bucket on top of a platform being dumped out and then the contents falling through different zones.">
            <a:extLst>
              <a:ext uri="{FF2B5EF4-FFF2-40B4-BE49-F238E27FC236}">
                <a16:creationId xmlns:a16="http://schemas.microsoft.com/office/drawing/2014/main" id="{82F8F527-643C-4D8A-9F32-D516C697575A}"/>
              </a:ext>
            </a:extLst>
          </p:cNvPr>
          <p:cNvCxnSpPr/>
          <p:nvPr/>
        </p:nvCxnSpPr>
        <p:spPr>
          <a:xfrm>
            <a:off x="6817178" y="1962686"/>
            <a:ext cx="658929" cy="0"/>
          </a:xfrm>
          <a:prstGeom prst="line">
            <a:avLst/>
          </a:prstGeom>
          <a:solidFill>
            <a:schemeClr val="tx1">
              <a:lumMod val="95000"/>
            </a:schemeClr>
          </a:solidFill>
          <a:ln w="381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descr="A series of three images that show a bucket on top of a platform being dumped out and then the contents falling through different zones.">
            <a:extLst>
              <a:ext uri="{FF2B5EF4-FFF2-40B4-BE49-F238E27FC236}">
                <a16:creationId xmlns:a16="http://schemas.microsoft.com/office/drawing/2014/main" id="{E79F168F-F999-42AB-ABC3-D435C8D43E1B}"/>
              </a:ext>
            </a:extLst>
          </p:cNvPr>
          <p:cNvCxnSpPr/>
          <p:nvPr/>
        </p:nvCxnSpPr>
        <p:spPr>
          <a:xfrm>
            <a:off x="6817178" y="1674342"/>
            <a:ext cx="658929" cy="0"/>
          </a:xfrm>
          <a:prstGeom prst="line">
            <a:avLst/>
          </a:prstGeom>
          <a:solidFill>
            <a:schemeClr val="tx1">
              <a:lumMod val="95000"/>
            </a:schemeClr>
          </a:solidFill>
          <a:ln w="3810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6" name="Freeform 234" descr="A series of three images that show a bucket on top of a platform being dumped out and then the contents falling through different zones.">
            <a:extLst>
              <a:ext uri="{FF2B5EF4-FFF2-40B4-BE49-F238E27FC236}">
                <a16:creationId xmlns:a16="http://schemas.microsoft.com/office/drawing/2014/main" id="{8063BAAA-4591-43B5-951A-8EF05D553423}"/>
              </a:ext>
            </a:extLst>
          </p:cNvPr>
          <p:cNvSpPr/>
          <p:nvPr/>
        </p:nvSpPr>
        <p:spPr>
          <a:xfrm>
            <a:off x="6747205" y="3015848"/>
            <a:ext cx="758819" cy="104511"/>
          </a:xfrm>
          <a:custGeom>
            <a:avLst/>
            <a:gdLst>
              <a:gd name="connsiteX0" fmla="*/ 133352 w 2166075"/>
              <a:gd name="connsiteY0" fmla="*/ 285832 h 295738"/>
              <a:gd name="connsiteX1" fmla="*/ 247652 w 2166075"/>
              <a:gd name="connsiteY1" fmla="*/ 133432 h 295738"/>
              <a:gd name="connsiteX2" fmla="*/ 1066802 w 2166075"/>
              <a:gd name="connsiteY2" fmla="*/ 82 h 295738"/>
              <a:gd name="connsiteX3" fmla="*/ 2000252 w 2166075"/>
              <a:gd name="connsiteY3" fmla="*/ 152482 h 295738"/>
              <a:gd name="connsiteX4" fmla="*/ 1981202 w 2166075"/>
              <a:gd name="connsiteY4" fmla="*/ 266782 h 295738"/>
              <a:gd name="connsiteX5" fmla="*/ 133352 w 2166075"/>
              <a:gd name="connsiteY5" fmla="*/ 285832 h 29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75" h="295738">
                <a:moveTo>
                  <a:pt x="133352" y="285832"/>
                </a:moveTo>
                <a:cubicBezTo>
                  <a:pt x="-155573" y="263607"/>
                  <a:pt x="92077" y="181057"/>
                  <a:pt x="247652" y="133432"/>
                </a:cubicBezTo>
                <a:cubicBezTo>
                  <a:pt x="403227" y="85807"/>
                  <a:pt x="774702" y="-3093"/>
                  <a:pt x="1066802" y="82"/>
                </a:cubicBezTo>
                <a:cubicBezTo>
                  <a:pt x="1358902" y="3257"/>
                  <a:pt x="1847852" y="108032"/>
                  <a:pt x="2000252" y="152482"/>
                </a:cubicBezTo>
                <a:cubicBezTo>
                  <a:pt x="2152652" y="196932"/>
                  <a:pt x="2289177" y="244557"/>
                  <a:pt x="1981202" y="266782"/>
                </a:cubicBezTo>
                <a:cubicBezTo>
                  <a:pt x="1673227" y="289007"/>
                  <a:pt x="422277" y="308057"/>
                  <a:pt x="133352" y="285832"/>
                </a:cubicBezTo>
                <a:close/>
              </a:path>
            </a:pathLst>
          </a:custGeom>
          <a:solidFill>
            <a:schemeClr val="accent1"/>
          </a:solidFill>
          <a:ln>
            <a:solidFill>
              <a:schemeClr val="accent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27" name="Rectangle 26" descr="A series of three images that show a bucket on top of a platform being dumped out and then the contents falling through different zones.">
            <a:extLst>
              <a:ext uri="{FF2B5EF4-FFF2-40B4-BE49-F238E27FC236}">
                <a16:creationId xmlns:a16="http://schemas.microsoft.com/office/drawing/2014/main" id="{F71E88AD-321B-4139-A1BA-D2DB09C65836}"/>
              </a:ext>
            </a:extLst>
          </p:cNvPr>
          <p:cNvSpPr/>
          <p:nvPr/>
        </p:nvSpPr>
        <p:spPr>
          <a:xfrm>
            <a:off x="2109315" y="4746016"/>
            <a:ext cx="5680158" cy="323165"/>
          </a:xfrm>
          <a:prstGeom prst="rect">
            <a:avLst/>
          </a:prstGeom>
          <a:solidFill>
            <a:schemeClr val="bg2"/>
          </a:solidFill>
          <a:ln>
            <a:solidFill>
              <a:schemeClr val="accent1"/>
            </a:solidFill>
          </a:ln>
        </p:spPr>
        <p:txBody>
          <a:bodyPr wrap="square">
            <a:spAutoFit/>
          </a:bodyPr>
          <a:lstStyle/>
          <a:p>
            <a:r>
              <a:rPr lang="en-US" altLang="en-US" sz="1500" dirty="0">
                <a:solidFill>
                  <a:schemeClr val="tx2"/>
                </a:solidFill>
                <a:latin typeface="Arial" panose="020B0604020202020204" pitchFamily="34" charset="0"/>
                <a:cs typeface="Arial" panose="020B0604020202020204" pitchFamily="34" charset="0"/>
              </a:rPr>
              <a:t>Gravity x Height  is “Geopotential”.  This is what water “feels”.</a:t>
            </a:r>
            <a:endParaRPr lang="en-US" sz="1500" dirty="0">
              <a:solidFill>
                <a:schemeClr val="tx2"/>
              </a:solidFill>
            </a:endParaRPr>
          </a:p>
        </p:txBody>
      </p:sp>
      <p:grpSp>
        <p:nvGrpSpPr>
          <p:cNvPr id="28" name="Group 27" descr="A series of three images that show a bucket on top of a platform being dumped out and then the contents falling through different zones.">
            <a:extLst>
              <a:ext uri="{FF2B5EF4-FFF2-40B4-BE49-F238E27FC236}">
                <a16:creationId xmlns:a16="http://schemas.microsoft.com/office/drawing/2014/main" id="{2EA32CB1-3AA1-4B41-9FE2-287638DB18F8}"/>
              </a:ext>
            </a:extLst>
          </p:cNvPr>
          <p:cNvGrpSpPr/>
          <p:nvPr/>
        </p:nvGrpSpPr>
        <p:grpSpPr>
          <a:xfrm>
            <a:off x="3117396" y="1559041"/>
            <a:ext cx="1781175" cy="2050237"/>
            <a:chOff x="4178300" y="2007100"/>
            <a:chExt cx="2374900" cy="2733649"/>
          </a:xfrm>
          <a:solidFill>
            <a:schemeClr val="tx1">
              <a:lumMod val="75000"/>
            </a:schemeClr>
          </a:solidFill>
        </p:grpSpPr>
        <p:sp>
          <p:nvSpPr>
            <p:cNvPr id="29" name="Rectangle 28">
              <a:extLst>
                <a:ext uri="{FF2B5EF4-FFF2-40B4-BE49-F238E27FC236}">
                  <a16:creationId xmlns:a16="http://schemas.microsoft.com/office/drawing/2014/main" id="{29445012-12F4-465E-B495-C23B8E6AF46A}"/>
                </a:ext>
              </a:extLst>
            </p:cNvPr>
            <p:cNvSpPr/>
            <p:nvPr/>
          </p:nvSpPr>
          <p:spPr>
            <a:xfrm>
              <a:off x="4178300" y="2007100"/>
              <a:ext cx="1188905" cy="27313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1D946C97-1FE8-45F6-87EA-AA7A13949F29}"/>
                </a:ext>
              </a:extLst>
            </p:cNvPr>
            <p:cNvSpPr/>
            <p:nvPr/>
          </p:nvSpPr>
          <p:spPr>
            <a:xfrm>
              <a:off x="5320483" y="4053858"/>
              <a:ext cx="1232717" cy="6868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grpSp>
      <p:sp>
        <p:nvSpPr>
          <p:cNvPr id="31" name="Teardrop 30" descr="A series of three images that show a bucket on top of a platform being dumped out and then the contents falling through different zones.">
            <a:extLst>
              <a:ext uri="{FF2B5EF4-FFF2-40B4-BE49-F238E27FC236}">
                <a16:creationId xmlns:a16="http://schemas.microsoft.com/office/drawing/2014/main" id="{AB150145-F06F-4E7F-A21A-5B31D1AFF107}"/>
              </a:ext>
            </a:extLst>
          </p:cNvPr>
          <p:cNvSpPr/>
          <p:nvPr/>
        </p:nvSpPr>
        <p:spPr>
          <a:xfrm rot="19145769">
            <a:off x="4182741" y="2665580"/>
            <a:ext cx="341634" cy="305901"/>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32" name="Straight Connector 31" descr="A series of three images that show a bucket on top of a platform being dumped out and then the contents falling through different zones.">
            <a:extLst>
              <a:ext uri="{FF2B5EF4-FFF2-40B4-BE49-F238E27FC236}">
                <a16:creationId xmlns:a16="http://schemas.microsoft.com/office/drawing/2014/main" id="{E5CDE2E3-8F4A-41E3-BBDA-924DA6DD0AEB}"/>
              </a:ext>
            </a:extLst>
          </p:cNvPr>
          <p:cNvCxnSpPr/>
          <p:nvPr/>
        </p:nvCxnSpPr>
        <p:spPr>
          <a:xfrm>
            <a:off x="4238625" y="2176045"/>
            <a:ext cx="0" cy="419465"/>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descr="A series of three images that show a bucket on top of a platform being dumped out and then the contents falling through different zones.">
            <a:extLst>
              <a:ext uri="{FF2B5EF4-FFF2-40B4-BE49-F238E27FC236}">
                <a16:creationId xmlns:a16="http://schemas.microsoft.com/office/drawing/2014/main" id="{06316E28-6F84-4C4D-9D9D-01A77353EE45}"/>
              </a:ext>
            </a:extLst>
          </p:cNvPr>
          <p:cNvCxnSpPr/>
          <p:nvPr/>
        </p:nvCxnSpPr>
        <p:spPr>
          <a:xfrm>
            <a:off x="4352925" y="2076616"/>
            <a:ext cx="0" cy="419465"/>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descr="A series of three images that show a bucket on top of a platform being dumped out and then the contents falling through different zones.">
            <a:extLst>
              <a:ext uri="{FF2B5EF4-FFF2-40B4-BE49-F238E27FC236}">
                <a16:creationId xmlns:a16="http://schemas.microsoft.com/office/drawing/2014/main" id="{D048E4A8-7E78-43E8-A60F-908892CA8A56}"/>
              </a:ext>
            </a:extLst>
          </p:cNvPr>
          <p:cNvCxnSpPr/>
          <p:nvPr/>
        </p:nvCxnSpPr>
        <p:spPr>
          <a:xfrm>
            <a:off x="4467225" y="2176045"/>
            <a:ext cx="0" cy="419465"/>
          </a:xfrm>
          <a:prstGeom prst="line">
            <a:avLst/>
          </a:prstGeom>
        </p:spPr>
        <p:style>
          <a:lnRef idx="1">
            <a:schemeClr val="accent1"/>
          </a:lnRef>
          <a:fillRef idx="0">
            <a:schemeClr val="accent1"/>
          </a:fillRef>
          <a:effectRef idx="0">
            <a:schemeClr val="accent1"/>
          </a:effectRef>
          <a:fontRef idx="minor">
            <a:schemeClr val="tx1"/>
          </a:fontRef>
        </p:style>
      </p:cxnSp>
      <p:sp>
        <p:nvSpPr>
          <p:cNvPr id="35" name="Rectangle 34" descr="A series of three images that show a bucket on top of a platform being dumped out and then the contents falling through different zones.">
            <a:extLst>
              <a:ext uri="{FF2B5EF4-FFF2-40B4-BE49-F238E27FC236}">
                <a16:creationId xmlns:a16="http://schemas.microsoft.com/office/drawing/2014/main" id="{44398395-56CC-4CEE-8172-F00952330886}"/>
              </a:ext>
            </a:extLst>
          </p:cNvPr>
          <p:cNvSpPr/>
          <p:nvPr/>
        </p:nvSpPr>
        <p:spPr>
          <a:xfrm>
            <a:off x="5829300" y="931393"/>
            <a:ext cx="1785938" cy="2676194"/>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36" name="Can 25602" descr="A series of three images that show a bucket on top of a platform being dumped out and then the contents falling through different zones.">
            <a:extLst>
              <a:ext uri="{FF2B5EF4-FFF2-40B4-BE49-F238E27FC236}">
                <a16:creationId xmlns:a16="http://schemas.microsoft.com/office/drawing/2014/main" id="{90D04D0A-A2FD-4731-81DE-843C960652E4}"/>
              </a:ext>
            </a:extLst>
          </p:cNvPr>
          <p:cNvSpPr/>
          <p:nvPr/>
        </p:nvSpPr>
        <p:spPr>
          <a:xfrm>
            <a:off x="707436" y="1229973"/>
            <a:ext cx="400050" cy="372656"/>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Rectangle 36" descr="A series of three images that show a bucket on top of a platform being dumped out and then the contents falling through different zones.">
            <a:extLst>
              <a:ext uri="{FF2B5EF4-FFF2-40B4-BE49-F238E27FC236}">
                <a16:creationId xmlns:a16="http://schemas.microsoft.com/office/drawing/2014/main" id="{E1522EEB-C606-4BDB-8558-6C4D5880F308}"/>
              </a:ext>
            </a:extLst>
          </p:cNvPr>
          <p:cNvSpPr/>
          <p:nvPr/>
        </p:nvSpPr>
        <p:spPr>
          <a:xfrm>
            <a:off x="389506" y="931684"/>
            <a:ext cx="1785938" cy="2684597"/>
          </a:xfrm>
          <a:prstGeom prst="rect">
            <a:avLst/>
          </a:prstGeom>
          <a:solidFill>
            <a:schemeClr val="bg2">
              <a:lumMod val="50000"/>
              <a:alpha val="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38" name="Can 157" descr="A series of three images that show a bucket on top of a platform being dumped out and then the contents falling through different zones.">
            <a:extLst>
              <a:ext uri="{FF2B5EF4-FFF2-40B4-BE49-F238E27FC236}">
                <a16:creationId xmlns:a16="http://schemas.microsoft.com/office/drawing/2014/main" id="{DF3B4829-1C3D-42C0-AF29-5E4C1040D64D}"/>
              </a:ext>
            </a:extLst>
          </p:cNvPr>
          <p:cNvSpPr/>
          <p:nvPr/>
        </p:nvSpPr>
        <p:spPr>
          <a:xfrm rot="6278685">
            <a:off x="3750932" y="1195818"/>
            <a:ext cx="348003" cy="42839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 name="Rectangle 38" descr="A series of three images that show a bucket on top of a platform being dumped out and then the contents falling through different zones.">
            <a:extLst>
              <a:ext uri="{FF2B5EF4-FFF2-40B4-BE49-F238E27FC236}">
                <a16:creationId xmlns:a16="http://schemas.microsoft.com/office/drawing/2014/main" id="{1C636345-A6E5-4FA3-8038-3997DA280CCA}"/>
              </a:ext>
            </a:extLst>
          </p:cNvPr>
          <p:cNvSpPr/>
          <p:nvPr/>
        </p:nvSpPr>
        <p:spPr>
          <a:xfrm>
            <a:off x="3120595" y="933175"/>
            <a:ext cx="1785938" cy="2676818"/>
          </a:xfrm>
          <a:prstGeom prst="rect">
            <a:avLst/>
          </a:prstGeom>
          <a:solidFill>
            <a:schemeClr val="tx1">
              <a:lumMod val="95000"/>
              <a:alpha val="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40" name="Can 175" descr="A series of three images that show a bucket on top of a platform being dumped out and then the contents falling through different zones.">
            <a:extLst>
              <a:ext uri="{FF2B5EF4-FFF2-40B4-BE49-F238E27FC236}">
                <a16:creationId xmlns:a16="http://schemas.microsoft.com/office/drawing/2014/main" id="{8F7A8BDF-1535-4B85-9CC1-80CADD6B2095}"/>
              </a:ext>
            </a:extLst>
          </p:cNvPr>
          <p:cNvSpPr/>
          <p:nvPr/>
        </p:nvSpPr>
        <p:spPr>
          <a:xfrm rot="6278685">
            <a:off x="6459637" y="1182103"/>
            <a:ext cx="348003" cy="42839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Date Placeholder 2">
            <a:extLst>
              <a:ext uri="{FF2B5EF4-FFF2-40B4-BE49-F238E27FC236}">
                <a16:creationId xmlns:a16="http://schemas.microsoft.com/office/drawing/2014/main" id="{8AAE6A6B-C83B-4CEF-AE97-8ADB5C1AAD28}"/>
              </a:ext>
            </a:extLst>
          </p:cNvPr>
          <p:cNvSpPr>
            <a:spLocks noGrp="1"/>
          </p:cNvSpPr>
          <p:nvPr>
            <p:ph type="dt" sz="half" idx="10"/>
          </p:nvPr>
        </p:nvSpPr>
        <p:spPr/>
        <p:txBody>
          <a:bodyPr/>
          <a:lstStyle/>
          <a:p>
            <a:r>
              <a:rPr lang="en-US"/>
              <a:t>01/26/2023</a:t>
            </a:r>
          </a:p>
        </p:txBody>
      </p:sp>
      <p:sp>
        <p:nvSpPr>
          <p:cNvPr id="41" name="Footer Placeholder 40">
            <a:extLst>
              <a:ext uri="{FF2B5EF4-FFF2-40B4-BE49-F238E27FC236}">
                <a16:creationId xmlns:a16="http://schemas.microsoft.com/office/drawing/2014/main" id="{B824C511-7573-411A-82E8-4EA04C6BB0E3}"/>
              </a:ext>
            </a:extLst>
          </p:cNvPr>
          <p:cNvSpPr>
            <a:spLocks noGrp="1"/>
          </p:cNvSpPr>
          <p:nvPr>
            <p:ph type="ftr" sz="quarter" idx="11"/>
          </p:nvPr>
        </p:nvSpPr>
        <p:spPr/>
        <p:txBody>
          <a:bodyPr/>
          <a:lstStyle/>
          <a:p>
            <a:r>
              <a:rPr lang="fr-FR"/>
              <a:t>2023 WSLS Institute</a:t>
            </a:r>
            <a:endParaRPr lang="en-US"/>
          </a:p>
        </p:txBody>
      </p:sp>
      <p:sp>
        <p:nvSpPr>
          <p:cNvPr id="42" name="Slide Number Placeholder 41">
            <a:extLst>
              <a:ext uri="{FF2B5EF4-FFF2-40B4-BE49-F238E27FC236}">
                <a16:creationId xmlns:a16="http://schemas.microsoft.com/office/drawing/2014/main" id="{5BE87E79-26D4-4529-833D-C3F906149075}"/>
              </a:ext>
            </a:extLst>
          </p:cNvPr>
          <p:cNvSpPr>
            <a:spLocks noGrp="1"/>
          </p:cNvSpPr>
          <p:nvPr>
            <p:ph type="sldNum" sz="quarter" idx="12"/>
          </p:nvPr>
        </p:nvSpPr>
        <p:spPr/>
        <p:txBody>
          <a:bodyPr/>
          <a:lstStyle/>
          <a:p>
            <a:fld id="{D3D538F9-49A3-B84F-B36B-A7030CDE5D5B}" type="slidenum">
              <a:rPr lang="en-US" smtClean="0"/>
              <a:t>89</a:t>
            </a:fld>
            <a:endParaRPr lang="en-US"/>
          </a:p>
        </p:txBody>
      </p:sp>
    </p:spTree>
    <p:extLst>
      <p:ext uri="{BB962C8B-B14F-4D97-AF65-F5344CB8AC3E}">
        <p14:creationId xmlns:p14="http://schemas.microsoft.com/office/powerpoint/2010/main" val="28224540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Geodetic Control Primer</a:t>
            </a:r>
          </a:p>
        </p:txBody>
      </p:sp>
      <p:sp>
        <p:nvSpPr>
          <p:cNvPr id="44" name="Oval 43"/>
          <p:cNvSpPr>
            <a:spLocks noChangeAspect="1"/>
          </p:cNvSpPr>
          <p:nvPr/>
        </p:nvSpPr>
        <p:spPr>
          <a:xfrm>
            <a:off x="3099816" y="2731008"/>
            <a:ext cx="126610" cy="12661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Times New Roman" panose="02020603050405020304" pitchFamily="18" charset="0"/>
            </a:endParaRPr>
          </a:p>
        </p:txBody>
      </p:sp>
      <p:sp>
        <p:nvSpPr>
          <p:cNvPr id="45" name="TextBox 44"/>
          <p:cNvSpPr txBox="1">
            <a:spLocks noChangeAspect="1"/>
          </p:cNvSpPr>
          <p:nvPr/>
        </p:nvSpPr>
        <p:spPr>
          <a:xfrm>
            <a:off x="3183595" y="2538613"/>
            <a:ext cx="309700" cy="300082"/>
          </a:xfrm>
          <a:prstGeom prst="rect">
            <a:avLst/>
          </a:prstGeom>
          <a:noFill/>
        </p:spPr>
        <p:txBody>
          <a:bodyPr wrap="none" rtlCol="0">
            <a:spAutoFit/>
          </a:bodyPr>
          <a:lstStyle/>
          <a:p>
            <a:r>
              <a:rPr lang="en-US" sz="1350" dirty="0">
                <a:latin typeface="Times New Roman" panose="02020603050405020304" pitchFamily="18" charset="0"/>
              </a:rPr>
              <a:t>A</a:t>
            </a:r>
          </a:p>
        </p:txBody>
      </p:sp>
      <p:sp>
        <p:nvSpPr>
          <p:cNvPr id="47" name="TextBox 46"/>
          <p:cNvSpPr txBox="1">
            <a:spLocks noChangeAspect="1"/>
          </p:cNvSpPr>
          <p:nvPr/>
        </p:nvSpPr>
        <p:spPr>
          <a:xfrm>
            <a:off x="2006263" y="1105582"/>
            <a:ext cx="2734018" cy="323165"/>
          </a:xfrm>
          <a:prstGeom prst="rect">
            <a:avLst/>
          </a:prstGeom>
          <a:noFill/>
        </p:spPr>
        <p:txBody>
          <a:bodyPr wrap="none" rtlCol="0">
            <a:spAutoFit/>
          </a:bodyPr>
          <a:lstStyle/>
          <a:p>
            <a:r>
              <a:rPr lang="en-US" sz="1500" b="1" dirty="0">
                <a:latin typeface="Times New Roman" panose="02020603050405020304" pitchFamily="18" charset="0"/>
              </a:rPr>
              <a:t>Find the coordinates of point A</a:t>
            </a:r>
          </a:p>
        </p:txBody>
      </p:sp>
      <p:sp>
        <p:nvSpPr>
          <p:cNvPr id="48" name="TextBox 47"/>
          <p:cNvSpPr txBox="1"/>
          <p:nvPr/>
        </p:nvSpPr>
        <p:spPr>
          <a:xfrm>
            <a:off x="5396696" y="1189299"/>
            <a:ext cx="2456726" cy="1546577"/>
          </a:xfrm>
          <a:prstGeom prst="rect">
            <a:avLst/>
          </a:prstGeom>
          <a:noFill/>
        </p:spPr>
        <p:txBody>
          <a:bodyPr wrap="square" rtlCol="0">
            <a:spAutoFit/>
          </a:bodyPr>
          <a:lstStyle/>
          <a:p>
            <a:r>
              <a:rPr lang="en-US" sz="1350" dirty="0">
                <a:latin typeface="Times New Roman" panose="02020603050405020304" pitchFamily="18" charset="0"/>
              </a:rPr>
              <a:t>Somewhere on Earth…</a:t>
            </a:r>
          </a:p>
          <a:p>
            <a:endParaRPr lang="en-US" sz="1350" dirty="0">
              <a:latin typeface="Times New Roman" panose="02020603050405020304" pitchFamily="18" charset="0"/>
            </a:endParaRPr>
          </a:p>
          <a:p>
            <a:r>
              <a:rPr lang="en-US" sz="1350" dirty="0">
                <a:latin typeface="Times New Roman" panose="02020603050405020304" pitchFamily="18" charset="0"/>
              </a:rPr>
              <a:t>You are presented with this problem…</a:t>
            </a:r>
          </a:p>
          <a:p>
            <a:endParaRPr lang="en-US" sz="1350" dirty="0">
              <a:latin typeface="Times New Roman" panose="02020603050405020304" pitchFamily="18" charset="0"/>
            </a:endParaRPr>
          </a:p>
          <a:p>
            <a:r>
              <a:rPr lang="en-US" sz="1350" dirty="0">
                <a:latin typeface="Times New Roman" panose="02020603050405020304" pitchFamily="18" charset="0"/>
              </a:rPr>
              <a:t>Without any other information, the problem is unsolvable.</a:t>
            </a:r>
          </a:p>
        </p:txBody>
      </p:sp>
      <p:sp>
        <p:nvSpPr>
          <p:cNvPr id="6" name="Date Placeholder 5">
            <a:extLst>
              <a:ext uri="{FF2B5EF4-FFF2-40B4-BE49-F238E27FC236}">
                <a16:creationId xmlns:a16="http://schemas.microsoft.com/office/drawing/2014/main" id="{CDCCA46D-0DCD-4CF1-8737-D2563B619F65}"/>
              </a:ext>
            </a:extLst>
          </p:cNvPr>
          <p:cNvSpPr>
            <a:spLocks noGrp="1"/>
          </p:cNvSpPr>
          <p:nvPr>
            <p:ph type="dt" sz="half" idx="10"/>
          </p:nvPr>
        </p:nvSpPr>
        <p:spPr/>
        <p:txBody>
          <a:bodyPr/>
          <a:lstStyle/>
          <a:p>
            <a:r>
              <a:rPr lang="en-US"/>
              <a:t>01/26/2023</a:t>
            </a:r>
          </a:p>
        </p:txBody>
      </p:sp>
      <p:sp>
        <p:nvSpPr>
          <p:cNvPr id="7" name="Footer Placeholder 6">
            <a:extLst>
              <a:ext uri="{FF2B5EF4-FFF2-40B4-BE49-F238E27FC236}">
                <a16:creationId xmlns:a16="http://schemas.microsoft.com/office/drawing/2014/main" id="{44B1EC93-9519-419A-957F-B04FC42F5CB4}"/>
              </a:ext>
            </a:extLst>
          </p:cNvPr>
          <p:cNvSpPr>
            <a:spLocks noGrp="1"/>
          </p:cNvSpPr>
          <p:nvPr>
            <p:ph type="ftr" sz="quarter" idx="11"/>
          </p:nvPr>
        </p:nvSpPr>
        <p:spPr/>
        <p:txBody>
          <a:bodyPr/>
          <a:lstStyle/>
          <a:p>
            <a:r>
              <a:rPr lang="fr-FR"/>
              <a:t>2023 WSLS Institute</a:t>
            </a:r>
            <a:endParaRPr lang="en-US"/>
          </a:p>
        </p:txBody>
      </p:sp>
      <p:sp>
        <p:nvSpPr>
          <p:cNvPr id="8" name="Slide Number Placeholder 7">
            <a:extLst>
              <a:ext uri="{FF2B5EF4-FFF2-40B4-BE49-F238E27FC236}">
                <a16:creationId xmlns:a16="http://schemas.microsoft.com/office/drawing/2014/main" id="{CAC231B8-40AF-46F0-B0D4-0616BA0E3731}"/>
              </a:ext>
            </a:extLst>
          </p:cNvPr>
          <p:cNvSpPr>
            <a:spLocks noGrp="1"/>
          </p:cNvSpPr>
          <p:nvPr>
            <p:ph type="sldNum" sz="quarter" idx="12"/>
          </p:nvPr>
        </p:nvSpPr>
        <p:spPr/>
        <p:txBody>
          <a:bodyPr/>
          <a:lstStyle/>
          <a:p>
            <a:fld id="{D3D538F9-49A3-B84F-B36B-A7030CDE5D5B}" type="slidenum">
              <a:rPr lang="en-US" smtClean="0"/>
              <a:t>9</a:t>
            </a:fld>
            <a:endParaRPr lang="en-US"/>
          </a:p>
        </p:txBody>
      </p:sp>
    </p:spTree>
    <p:extLst>
      <p:ext uri="{BB962C8B-B14F-4D97-AF65-F5344CB8AC3E}">
        <p14:creationId xmlns:p14="http://schemas.microsoft.com/office/powerpoint/2010/main" val="110005073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36123"/>
            <a:ext cx="6933363" cy="857250"/>
          </a:xfrm>
        </p:spPr>
        <p:txBody>
          <a:bodyPr>
            <a:noAutofit/>
          </a:bodyPr>
          <a:lstStyle/>
          <a:p>
            <a:r>
              <a:rPr lang="en-US" sz="2800" b="1" dirty="0">
                <a:latin typeface="+mn-lt"/>
              </a:rPr>
              <a:t>NAVD 88 (epoch ?) to </a:t>
            </a:r>
            <a:br>
              <a:rPr lang="en-US" sz="2800" b="1" dirty="0">
                <a:latin typeface="+mn-lt"/>
              </a:rPr>
            </a:br>
            <a:r>
              <a:rPr lang="en-US" sz="2800" b="1" dirty="0">
                <a:latin typeface="+mn-lt"/>
              </a:rPr>
              <a:t>NAPGD2022 Epoch 2020.00 (estimate)</a:t>
            </a:r>
          </a:p>
        </p:txBody>
      </p:sp>
      <p:pic>
        <p:nvPicPr>
          <p:cNvPr id="7" name="Picture 6" descr="Map of CONUS with a color gradient on top that shows the approximate predicted change from NAVD 88 to the new geopotential datum."/>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795" y="1171575"/>
            <a:ext cx="5486411" cy="3655322"/>
          </a:xfrm>
          <a:prstGeom prst="rect">
            <a:avLst/>
          </a:prstGeom>
        </p:spPr>
      </p:pic>
      <p:sp>
        <p:nvSpPr>
          <p:cNvPr id="6" name="Date Placeholder 5">
            <a:extLst>
              <a:ext uri="{FF2B5EF4-FFF2-40B4-BE49-F238E27FC236}">
                <a16:creationId xmlns:a16="http://schemas.microsoft.com/office/drawing/2014/main" id="{27B1E2CC-86C5-4E04-A102-B08AA9590C50}"/>
              </a:ext>
            </a:extLst>
          </p:cNvPr>
          <p:cNvSpPr>
            <a:spLocks noGrp="1"/>
          </p:cNvSpPr>
          <p:nvPr>
            <p:ph type="dt" sz="half" idx="10"/>
          </p:nvPr>
        </p:nvSpPr>
        <p:spPr/>
        <p:txBody>
          <a:bodyPr/>
          <a:lstStyle/>
          <a:p>
            <a:r>
              <a:rPr lang="en-US"/>
              <a:t>01/26/2023</a:t>
            </a:r>
          </a:p>
        </p:txBody>
      </p:sp>
      <p:sp>
        <p:nvSpPr>
          <p:cNvPr id="8" name="Footer Placeholder 7">
            <a:extLst>
              <a:ext uri="{FF2B5EF4-FFF2-40B4-BE49-F238E27FC236}">
                <a16:creationId xmlns:a16="http://schemas.microsoft.com/office/drawing/2014/main" id="{B6634FF7-3CAD-4C93-81FB-E0D5D0787B6E}"/>
              </a:ext>
            </a:extLst>
          </p:cNvPr>
          <p:cNvSpPr>
            <a:spLocks noGrp="1"/>
          </p:cNvSpPr>
          <p:nvPr>
            <p:ph type="ftr" sz="quarter" idx="11"/>
          </p:nvPr>
        </p:nvSpPr>
        <p:spPr/>
        <p:txBody>
          <a:bodyPr/>
          <a:lstStyle/>
          <a:p>
            <a:r>
              <a:rPr lang="fr-FR"/>
              <a:t>2023 WSLS Institute</a:t>
            </a:r>
            <a:endParaRPr lang="en-US"/>
          </a:p>
        </p:txBody>
      </p:sp>
      <p:sp>
        <p:nvSpPr>
          <p:cNvPr id="9" name="Slide Number Placeholder 8">
            <a:extLst>
              <a:ext uri="{FF2B5EF4-FFF2-40B4-BE49-F238E27FC236}">
                <a16:creationId xmlns:a16="http://schemas.microsoft.com/office/drawing/2014/main" id="{4D8487E6-1CF4-484F-8074-B0403B0656E5}"/>
              </a:ext>
            </a:extLst>
          </p:cNvPr>
          <p:cNvSpPr>
            <a:spLocks noGrp="1"/>
          </p:cNvSpPr>
          <p:nvPr>
            <p:ph type="sldNum" sz="quarter" idx="12"/>
          </p:nvPr>
        </p:nvSpPr>
        <p:spPr/>
        <p:txBody>
          <a:bodyPr/>
          <a:lstStyle/>
          <a:p>
            <a:fld id="{D3D538F9-49A3-B84F-B36B-A7030CDE5D5B}" type="slidenum">
              <a:rPr lang="en-US" smtClean="0"/>
              <a:t>90</a:t>
            </a:fld>
            <a:endParaRPr lang="en-US"/>
          </a:p>
        </p:txBody>
      </p:sp>
    </p:spTree>
    <p:extLst>
      <p:ext uri="{BB962C8B-B14F-4D97-AF65-F5344CB8AC3E}">
        <p14:creationId xmlns:p14="http://schemas.microsoft.com/office/powerpoint/2010/main" val="119997834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3" name="Title 1"/>
          <p:cNvSpPr>
            <a:spLocks noGrp="1"/>
          </p:cNvSpPr>
          <p:nvPr>
            <p:ph type="title"/>
          </p:nvPr>
        </p:nvSpPr>
        <p:spPr>
          <a:xfrm>
            <a:off x="0" y="83526"/>
            <a:ext cx="9144000" cy="857250"/>
          </a:xfrm>
        </p:spPr>
        <p:txBody>
          <a:bodyPr>
            <a:normAutofit/>
          </a:bodyPr>
          <a:lstStyle/>
          <a:p>
            <a:r>
              <a:rPr lang="en-US" altLang="en-US" sz="2000" b="1" dirty="0">
                <a:latin typeface="Arial" panose="020B0604020202020204" pitchFamily="34" charset="0"/>
                <a:cs typeface="Arial" panose="020B0604020202020204" pitchFamily="34" charset="0"/>
              </a:rPr>
              <a:t>Gravity for the Redefinition of the American Vertical Datum (GRAV-D)</a:t>
            </a:r>
          </a:p>
        </p:txBody>
      </p:sp>
      <p:sp>
        <p:nvSpPr>
          <p:cNvPr id="122885" name="TextBox 1"/>
          <p:cNvSpPr txBox="1">
            <a:spLocks noChangeArrowheads="1"/>
          </p:cNvSpPr>
          <p:nvPr/>
        </p:nvSpPr>
        <p:spPr bwMode="auto">
          <a:xfrm>
            <a:off x="7457570" y="987714"/>
            <a:ext cx="1537097" cy="1200329"/>
          </a:xfrm>
          <a:prstGeom prst="rect">
            <a:avLst/>
          </a:prstGeom>
          <a:solidFill>
            <a:schemeClr val="bg2"/>
          </a:solidFill>
          <a:ln w="15875">
            <a:solidFill>
              <a:srgbClr val="FF0000"/>
            </a:solidFill>
            <a:miter lim="800000"/>
            <a:headEnd/>
            <a:tailEnd/>
          </a:ln>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r>
              <a:rPr lang="en-US" altLang="en-US" sz="1200" dirty="0">
                <a:cs typeface="Arial" panose="020B0604020202020204" pitchFamily="34" charset="0"/>
              </a:rPr>
              <a:t>10 km data lines</a:t>
            </a:r>
          </a:p>
          <a:p>
            <a:pPr eaLnBrk="1" hangingPunct="1">
              <a:spcBef>
                <a:spcPct val="0"/>
              </a:spcBef>
            </a:pPr>
            <a:r>
              <a:rPr lang="en-US" altLang="en-US" sz="1200" dirty="0">
                <a:cs typeface="Arial" panose="020B0604020202020204" pitchFamily="34" charset="0"/>
              </a:rPr>
              <a:t>70 km cross lines</a:t>
            </a:r>
          </a:p>
          <a:p>
            <a:pPr eaLnBrk="1" hangingPunct="1">
              <a:spcBef>
                <a:spcPct val="0"/>
              </a:spcBef>
            </a:pPr>
            <a:r>
              <a:rPr lang="en-US" altLang="en-US" sz="1200" dirty="0">
                <a:cs typeface="Arial" panose="020B0604020202020204" pitchFamily="34" charset="0"/>
              </a:rPr>
              <a:t>20,000 </a:t>
            </a:r>
            <a:r>
              <a:rPr lang="en-US" altLang="en-US" sz="1200" dirty="0" err="1">
                <a:cs typeface="Arial" panose="020B0604020202020204" pitchFamily="34" charset="0"/>
              </a:rPr>
              <a:t>ft</a:t>
            </a:r>
            <a:r>
              <a:rPr lang="en-US" altLang="en-US" sz="1200" dirty="0">
                <a:cs typeface="Arial" panose="020B0604020202020204" pitchFamily="34" charset="0"/>
              </a:rPr>
              <a:t> altitude</a:t>
            </a:r>
          </a:p>
          <a:p>
            <a:pPr eaLnBrk="1" hangingPunct="1">
              <a:spcBef>
                <a:spcPct val="0"/>
              </a:spcBef>
            </a:pPr>
            <a:r>
              <a:rPr lang="en-US" altLang="en-US" sz="1200" dirty="0">
                <a:cs typeface="Arial" panose="020B0604020202020204" pitchFamily="34" charset="0"/>
              </a:rPr>
              <a:t>230 </a:t>
            </a:r>
            <a:r>
              <a:rPr lang="en-US" altLang="en-US" sz="1200" dirty="0" err="1">
                <a:cs typeface="Arial" panose="020B0604020202020204" pitchFamily="34" charset="0"/>
              </a:rPr>
              <a:t>kt</a:t>
            </a:r>
            <a:r>
              <a:rPr lang="en-US" altLang="en-US" sz="1200" dirty="0">
                <a:cs typeface="Arial" panose="020B0604020202020204" pitchFamily="34" charset="0"/>
              </a:rPr>
              <a:t> flight speed</a:t>
            </a:r>
          </a:p>
        </p:txBody>
      </p:sp>
      <p:pic>
        <p:nvPicPr>
          <p:cNvPr id="122886" name="Picture 2" descr="Grid lines representing flight paths over a coastal area."/>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766" y="3010333"/>
            <a:ext cx="1636108" cy="1697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7" name="Rounded Rectangle 5" descr="Picture of an airplane flying over the coast."/>
          <p:cNvSpPr>
            <a:spLocks noChangeArrowheads="1"/>
          </p:cNvSpPr>
          <p:nvPr/>
        </p:nvSpPr>
        <p:spPr bwMode="auto">
          <a:xfrm>
            <a:off x="46871" y="1109972"/>
            <a:ext cx="1639559" cy="1129794"/>
          </a:xfrm>
          <a:prstGeom prst="roundRect">
            <a:avLst>
              <a:gd name="adj" fmla="val 16667"/>
            </a:avLst>
          </a:prstGeom>
          <a:blipFill dpi="0" rotWithShape="0">
            <a:blip r:embed="rId4">
              <a:extLst>
                <a:ext uri="{28A0092B-C50C-407E-A947-70E740481C1C}">
                  <a14:useLocalDpi xmlns:a14="http://schemas.microsoft.com/office/drawing/2010/main" val="0"/>
                </a:ext>
              </a:extLst>
            </a:blip>
            <a:srcRect/>
            <a:stretch>
              <a:fillRect/>
            </a:stretch>
          </a:blipFill>
          <a:ln w="25400">
            <a:solidFill>
              <a:schemeClr val="tx1"/>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cs typeface="Arial" panose="020B0604020202020204" pitchFamily="34" charset="0"/>
            </a:endParaRPr>
          </a:p>
        </p:txBody>
      </p:sp>
      <p:pic>
        <p:nvPicPr>
          <p:cNvPr id="122889"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7570" y="2210951"/>
            <a:ext cx="1097280" cy="948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a:extLst>
              <a:ext uri="{FF2B5EF4-FFF2-40B4-BE49-F238E27FC236}">
                <a16:creationId xmlns:a16="http://schemas.microsoft.com/office/drawing/2014/main" id="{316770D6-94F2-4F19-829F-1643E01DC637}"/>
              </a:ext>
            </a:extLst>
          </p:cNvPr>
          <p:cNvSpPr txBox="1"/>
          <p:nvPr/>
        </p:nvSpPr>
        <p:spPr>
          <a:xfrm>
            <a:off x="7458976" y="3421520"/>
            <a:ext cx="1537097"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Over 96% complete</a:t>
            </a:r>
          </a:p>
        </p:txBody>
      </p:sp>
      <p:grpSp>
        <p:nvGrpSpPr>
          <p:cNvPr id="21" name="Group 20" descr="A map of the United States with colored boxed on it that show where data collection is planned (white), partially collected (orange), processing (blue), and released (green).">
            <a:extLst>
              <a:ext uri="{FF2B5EF4-FFF2-40B4-BE49-F238E27FC236}">
                <a16:creationId xmlns:a16="http://schemas.microsoft.com/office/drawing/2014/main" id="{30FDDBB6-541F-4867-B50B-7447895E8691}"/>
              </a:ext>
            </a:extLst>
          </p:cNvPr>
          <p:cNvGrpSpPr/>
          <p:nvPr/>
        </p:nvGrpSpPr>
        <p:grpSpPr>
          <a:xfrm>
            <a:off x="1737874" y="987714"/>
            <a:ext cx="5721102" cy="3760331"/>
            <a:chOff x="1737874" y="987714"/>
            <a:chExt cx="5721102" cy="3760331"/>
          </a:xfrm>
        </p:grpSpPr>
        <p:pic>
          <p:nvPicPr>
            <p:cNvPr id="13" name="Picture 12">
              <a:extLst>
                <a:ext uri="{FF2B5EF4-FFF2-40B4-BE49-F238E27FC236}">
                  <a16:creationId xmlns:a16="http://schemas.microsoft.com/office/drawing/2014/main" id="{F0E9F236-C5AA-42C5-B8F7-27358171313D}"/>
                </a:ext>
              </a:extLst>
            </p:cNvPr>
            <p:cNvPicPr>
              <a:picLocks noChangeAspect="1"/>
            </p:cNvPicPr>
            <p:nvPr/>
          </p:nvPicPr>
          <p:blipFill>
            <a:blip r:embed="rId6"/>
            <a:stretch>
              <a:fillRect/>
            </a:stretch>
          </p:blipFill>
          <p:spPr>
            <a:xfrm>
              <a:off x="1737874" y="987714"/>
              <a:ext cx="5721102" cy="3716271"/>
            </a:xfrm>
            <a:prstGeom prst="rect">
              <a:avLst/>
            </a:prstGeom>
            <a:ln w="9525">
              <a:solidFill>
                <a:schemeClr val="tx2"/>
              </a:solidFill>
            </a:ln>
          </p:spPr>
        </p:pic>
        <p:pic>
          <p:nvPicPr>
            <p:cNvPr id="14" name="Picture 13">
              <a:extLst>
                <a:ext uri="{FF2B5EF4-FFF2-40B4-BE49-F238E27FC236}">
                  <a16:creationId xmlns:a16="http://schemas.microsoft.com/office/drawing/2014/main" id="{56523169-7D54-4CCD-B600-0E283331DC36}"/>
                </a:ext>
              </a:extLst>
            </p:cNvPr>
            <p:cNvPicPr>
              <a:picLocks noChangeAspect="1"/>
            </p:cNvPicPr>
            <p:nvPr/>
          </p:nvPicPr>
          <p:blipFill>
            <a:blip r:embed="rId7"/>
            <a:stretch>
              <a:fillRect/>
            </a:stretch>
          </p:blipFill>
          <p:spPr>
            <a:xfrm>
              <a:off x="3262314" y="3901556"/>
              <a:ext cx="1076729" cy="789601"/>
            </a:xfrm>
            <a:prstGeom prst="rect">
              <a:avLst/>
            </a:prstGeom>
            <a:ln w="9525">
              <a:solidFill>
                <a:schemeClr val="tx2"/>
              </a:solidFill>
            </a:ln>
          </p:spPr>
        </p:pic>
        <p:pic>
          <p:nvPicPr>
            <p:cNvPr id="15" name="Picture 14">
              <a:extLst>
                <a:ext uri="{FF2B5EF4-FFF2-40B4-BE49-F238E27FC236}">
                  <a16:creationId xmlns:a16="http://schemas.microsoft.com/office/drawing/2014/main" id="{1D9A151F-B03A-4B0D-B86A-3C4821558034}"/>
                </a:ext>
              </a:extLst>
            </p:cNvPr>
            <p:cNvPicPr>
              <a:picLocks noChangeAspect="1"/>
            </p:cNvPicPr>
            <p:nvPr/>
          </p:nvPicPr>
          <p:blipFill>
            <a:blip r:embed="rId8"/>
            <a:stretch>
              <a:fillRect/>
            </a:stretch>
          </p:blipFill>
          <p:spPr>
            <a:xfrm>
              <a:off x="4429794" y="3984537"/>
              <a:ext cx="1108665" cy="706621"/>
            </a:xfrm>
            <a:prstGeom prst="rect">
              <a:avLst/>
            </a:prstGeom>
            <a:ln w="9525">
              <a:solidFill>
                <a:schemeClr val="tx2"/>
              </a:solidFill>
            </a:ln>
          </p:spPr>
        </p:pic>
        <p:pic>
          <p:nvPicPr>
            <p:cNvPr id="16" name="Picture 15">
              <a:extLst>
                <a:ext uri="{FF2B5EF4-FFF2-40B4-BE49-F238E27FC236}">
                  <a16:creationId xmlns:a16="http://schemas.microsoft.com/office/drawing/2014/main" id="{7BA30764-7F74-439C-9558-88B34D9817CD}"/>
                </a:ext>
              </a:extLst>
            </p:cNvPr>
            <p:cNvPicPr>
              <a:picLocks noChangeAspect="1"/>
            </p:cNvPicPr>
            <p:nvPr/>
          </p:nvPicPr>
          <p:blipFill>
            <a:blip r:embed="rId9"/>
            <a:stretch>
              <a:fillRect/>
            </a:stretch>
          </p:blipFill>
          <p:spPr>
            <a:xfrm>
              <a:off x="5699378" y="3984537"/>
              <a:ext cx="617989" cy="699304"/>
            </a:xfrm>
            <a:prstGeom prst="rect">
              <a:avLst/>
            </a:prstGeom>
            <a:ln w="9525">
              <a:solidFill>
                <a:schemeClr val="tx2"/>
              </a:solidFill>
            </a:ln>
          </p:spPr>
        </p:pic>
        <p:pic>
          <p:nvPicPr>
            <p:cNvPr id="20" name="Picture 19">
              <a:extLst>
                <a:ext uri="{FF2B5EF4-FFF2-40B4-BE49-F238E27FC236}">
                  <a16:creationId xmlns:a16="http://schemas.microsoft.com/office/drawing/2014/main" id="{2A9BCA92-C0F8-4ED3-AE47-6B00DFB7C21A}"/>
                </a:ext>
              </a:extLst>
            </p:cNvPr>
            <p:cNvPicPr>
              <a:picLocks noChangeAspect="1"/>
            </p:cNvPicPr>
            <p:nvPr/>
          </p:nvPicPr>
          <p:blipFill>
            <a:blip r:embed="rId10"/>
            <a:stretch>
              <a:fillRect/>
            </a:stretch>
          </p:blipFill>
          <p:spPr>
            <a:xfrm>
              <a:off x="1737874" y="3431249"/>
              <a:ext cx="1414183" cy="1259909"/>
            </a:xfrm>
            <a:prstGeom prst="rect">
              <a:avLst/>
            </a:prstGeom>
            <a:ln w="9525">
              <a:solidFill>
                <a:schemeClr val="tx2"/>
              </a:solidFill>
            </a:ln>
          </p:spPr>
        </p:pic>
        <p:sp>
          <p:nvSpPr>
            <p:cNvPr id="26" name="TextBox 25">
              <a:extLst>
                <a:ext uri="{FF2B5EF4-FFF2-40B4-BE49-F238E27FC236}">
                  <a16:creationId xmlns:a16="http://schemas.microsoft.com/office/drawing/2014/main" id="{8DA2DF81-F068-4990-B63D-7BB4752644CE}"/>
                </a:ext>
              </a:extLst>
            </p:cNvPr>
            <p:cNvSpPr txBox="1"/>
            <p:nvPr/>
          </p:nvSpPr>
          <p:spPr>
            <a:xfrm>
              <a:off x="3242808" y="4495391"/>
              <a:ext cx="696735" cy="215444"/>
            </a:xfrm>
            <a:prstGeom prst="rect">
              <a:avLst/>
            </a:prstGeom>
            <a:noFill/>
          </p:spPr>
          <p:txBody>
            <a:bodyPr wrap="square" rtlCol="0">
              <a:spAutoFit/>
            </a:bodyPr>
            <a:lstStyle/>
            <a:p>
              <a:r>
                <a:rPr lang="en-US" sz="800" dirty="0"/>
                <a:t>Hawaii</a:t>
              </a:r>
            </a:p>
          </p:txBody>
        </p:sp>
        <p:sp>
          <p:nvSpPr>
            <p:cNvPr id="27" name="TextBox 26">
              <a:extLst>
                <a:ext uri="{FF2B5EF4-FFF2-40B4-BE49-F238E27FC236}">
                  <a16:creationId xmlns:a16="http://schemas.microsoft.com/office/drawing/2014/main" id="{FDF95FEB-B530-450C-BE2A-363F5EFAE6F5}"/>
                </a:ext>
              </a:extLst>
            </p:cNvPr>
            <p:cNvSpPr txBox="1"/>
            <p:nvPr/>
          </p:nvSpPr>
          <p:spPr>
            <a:xfrm>
              <a:off x="2307124" y="4518405"/>
              <a:ext cx="688209" cy="215444"/>
            </a:xfrm>
            <a:prstGeom prst="rect">
              <a:avLst/>
            </a:prstGeom>
            <a:noFill/>
          </p:spPr>
          <p:txBody>
            <a:bodyPr wrap="square" rtlCol="0">
              <a:spAutoFit/>
            </a:bodyPr>
            <a:lstStyle/>
            <a:p>
              <a:r>
                <a:rPr lang="en-US" sz="800" dirty="0"/>
                <a:t>Alaska</a:t>
              </a:r>
            </a:p>
          </p:txBody>
        </p:sp>
        <p:sp>
          <p:nvSpPr>
            <p:cNvPr id="28" name="TextBox 27">
              <a:extLst>
                <a:ext uri="{FF2B5EF4-FFF2-40B4-BE49-F238E27FC236}">
                  <a16:creationId xmlns:a16="http://schemas.microsoft.com/office/drawing/2014/main" id="{AAFBC843-A44E-45FE-ACCC-68E7D787FA22}"/>
                </a:ext>
              </a:extLst>
            </p:cNvPr>
            <p:cNvSpPr txBox="1"/>
            <p:nvPr/>
          </p:nvSpPr>
          <p:spPr>
            <a:xfrm>
              <a:off x="4476097" y="4532601"/>
              <a:ext cx="1005488" cy="215444"/>
            </a:xfrm>
            <a:prstGeom prst="rect">
              <a:avLst/>
            </a:prstGeom>
            <a:noFill/>
          </p:spPr>
          <p:txBody>
            <a:bodyPr wrap="square" rtlCol="0">
              <a:spAutoFit/>
            </a:bodyPr>
            <a:lstStyle/>
            <a:p>
              <a:r>
                <a:rPr lang="en-US" sz="800" dirty="0"/>
                <a:t>American Samoa</a:t>
              </a:r>
            </a:p>
          </p:txBody>
        </p:sp>
        <p:sp>
          <p:nvSpPr>
            <p:cNvPr id="29" name="TextBox 28">
              <a:extLst>
                <a:ext uri="{FF2B5EF4-FFF2-40B4-BE49-F238E27FC236}">
                  <a16:creationId xmlns:a16="http://schemas.microsoft.com/office/drawing/2014/main" id="{7D4FAFBE-9C88-4EC7-9B34-C8513629590E}"/>
                </a:ext>
              </a:extLst>
            </p:cNvPr>
            <p:cNvSpPr txBox="1"/>
            <p:nvPr/>
          </p:nvSpPr>
          <p:spPr>
            <a:xfrm>
              <a:off x="5618639" y="4532601"/>
              <a:ext cx="1026990" cy="215444"/>
            </a:xfrm>
            <a:prstGeom prst="rect">
              <a:avLst/>
            </a:prstGeom>
            <a:noFill/>
          </p:spPr>
          <p:txBody>
            <a:bodyPr wrap="square" rtlCol="0">
              <a:spAutoFit/>
            </a:bodyPr>
            <a:lstStyle/>
            <a:p>
              <a:r>
                <a:rPr lang="en-US" sz="800" dirty="0"/>
                <a:t>Guam &amp; CNMI</a:t>
              </a:r>
            </a:p>
          </p:txBody>
        </p:sp>
      </p:grpSp>
      <p:sp>
        <p:nvSpPr>
          <p:cNvPr id="2" name="Date Placeholder 1">
            <a:extLst>
              <a:ext uri="{FF2B5EF4-FFF2-40B4-BE49-F238E27FC236}">
                <a16:creationId xmlns:a16="http://schemas.microsoft.com/office/drawing/2014/main" id="{050EC8F0-0BF8-4940-85F3-580A80CE9DC8}"/>
              </a:ext>
            </a:extLst>
          </p:cNvPr>
          <p:cNvSpPr>
            <a:spLocks noGrp="1"/>
          </p:cNvSpPr>
          <p:nvPr>
            <p:ph type="dt" sz="half" idx="10"/>
          </p:nvPr>
        </p:nvSpPr>
        <p:spPr/>
        <p:txBody>
          <a:bodyPr/>
          <a:lstStyle/>
          <a:p>
            <a:r>
              <a:rPr lang="en-US"/>
              <a:t>01/26/2023</a:t>
            </a:r>
          </a:p>
        </p:txBody>
      </p:sp>
      <p:sp>
        <p:nvSpPr>
          <p:cNvPr id="3" name="Footer Placeholder 2">
            <a:extLst>
              <a:ext uri="{FF2B5EF4-FFF2-40B4-BE49-F238E27FC236}">
                <a16:creationId xmlns:a16="http://schemas.microsoft.com/office/drawing/2014/main" id="{B9BEEF00-5CB4-4210-9DE2-2980C768E221}"/>
              </a:ext>
            </a:extLst>
          </p:cNvPr>
          <p:cNvSpPr>
            <a:spLocks noGrp="1"/>
          </p:cNvSpPr>
          <p:nvPr>
            <p:ph type="ftr" sz="quarter" idx="11"/>
          </p:nvPr>
        </p:nvSpPr>
        <p:spPr/>
        <p:txBody>
          <a:bodyPr/>
          <a:lstStyle/>
          <a:p>
            <a:r>
              <a:rPr lang="fr-FR"/>
              <a:t>2023 WSLS Institute</a:t>
            </a:r>
            <a:endParaRPr lang="en-US"/>
          </a:p>
        </p:txBody>
      </p:sp>
      <p:sp>
        <p:nvSpPr>
          <p:cNvPr id="4" name="Slide Number Placeholder 3">
            <a:extLst>
              <a:ext uri="{FF2B5EF4-FFF2-40B4-BE49-F238E27FC236}">
                <a16:creationId xmlns:a16="http://schemas.microsoft.com/office/drawing/2014/main" id="{9935F109-E160-4C48-B33B-2EE8B9F74F33}"/>
              </a:ext>
            </a:extLst>
          </p:cNvPr>
          <p:cNvSpPr>
            <a:spLocks noGrp="1"/>
          </p:cNvSpPr>
          <p:nvPr>
            <p:ph type="sldNum" sz="quarter" idx="12"/>
          </p:nvPr>
        </p:nvSpPr>
        <p:spPr/>
        <p:txBody>
          <a:bodyPr/>
          <a:lstStyle/>
          <a:p>
            <a:fld id="{D3D538F9-49A3-B84F-B36B-A7030CDE5D5B}" type="slidenum">
              <a:rPr lang="en-US" smtClean="0"/>
              <a:t>91</a:t>
            </a:fld>
            <a:endParaRPr lang="en-US"/>
          </a:p>
        </p:txBody>
      </p:sp>
    </p:spTree>
    <p:extLst>
      <p:ext uri="{BB962C8B-B14F-4D97-AF65-F5344CB8AC3E}">
        <p14:creationId xmlns:p14="http://schemas.microsoft.com/office/powerpoint/2010/main" val="12485855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Image of xGEOID20 represented as a color gradient over the northern half of the western hemisphe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9046" y="0"/>
            <a:ext cx="6585908" cy="5089112"/>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69139467-DA96-4A62-9932-2B39D31A57B4}"/>
              </a:ext>
            </a:extLst>
          </p:cNvPr>
          <p:cNvSpPr>
            <a:spLocks noGrp="1"/>
          </p:cNvSpPr>
          <p:nvPr>
            <p:ph type="dt" sz="half" idx="10"/>
          </p:nvPr>
        </p:nvSpPr>
        <p:spPr/>
        <p:txBody>
          <a:bodyPr/>
          <a:lstStyle/>
          <a:p>
            <a:r>
              <a:rPr lang="en-US"/>
              <a:t>01/26/2023</a:t>
            </a:r>
          </a:p>
        </p:txBody>
      </p:sp>
      <p:sp>
        <p:nvSpPr>
          <p:cNvPr id="6" name="Footer Placeholder 5">
            <a:extLst>
              <a:ext uri="{FF2B5EF4-FFF2-40B4-BE49-F238E27FC236}">
                <a16:creationId xmlns:a16="http://schemas.microsoft.com/office/drawing/2014/main" id="{9C7B91CC-2308-4904-A2FC-47AAC6B673FF}"/>
              </a:ext>
            </a:extLst>
          </p:cNvPr>
          <p:cNvSpPr>
            <a:spLocks noGrp="1"/>
          </p:cNvSpPr>
          <p:nvPr>
            <p:ph type="ftr" sz="quarter" idx="11"/>
          </p:nvPr>
        </p:nvSpPr>
        <p:spPr/>
        <p:txBody>
          <a:bodyPr/>
          <a:lstStyle/>
          <a:p>
            <a:r>
              <a:rPr lang="fr-FR"/>
              <a:t>2023 WSLS Institute</a:t>
            </a:r>
            <a:endParaRPr lang="en-US"/>
          </a:p>
        </p:txBody>
      </p:sp>
      <p:sp>
        <p:nvSpPr>
          <p:cNvPr id="7" name="Slide Number Placeholder 6">
            <a:extLst>
              <a:ext uri="{FF2B5EF4-FFF2-40B4-BE49-F238E27FC236}">
                <a16:creationId xmlns:a16="http://schemas.microsoft.com/office/drawing/2014/main" id="{16112EBD-EFC3-467A-BC97-6114F21F96F2}"/>
              </a:ext>
            </a:extLst>
          </p:cNvPr>
          <p:cNvSpPr>
            <a:spLocks noGrp="1"/>
          </p:cNvSpPr>
          <p:nvPr>
            <p:ph type="sldNum" sz="quarter" idx="12"/>
          </p:nvPr>
        </p:nvSpPr>
        <p:spPr/>
        <p:txBody>
          <a:bodyPr/>
          <a:lstStyle/>
          <a:p>
            <a:fld id="{D3D538F9-49A3-B84F-B36B-A7030CDE5D5B}" type="slidenum">
              <a:rPr lang="en-US" smtClean="0"/>
              <a:t>92</a:t>
            </a:fld>
            <a:endParaRPr lang="en-US"/>
          </a:p>
        </p:txBody>
      </p:sp>
    </p:spTree>
    <p:extLst>
      <p:ext uri="{BB962C8B-B14F-4D97-AF65-F5344CB8AC3E}">
        <p14:creationId xmlns:p14="http://schemas.microsoft.com/office/powerpoint/2010/main" val="394203453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latin typeface="Arial" panose="020B0604020202020204" pitchFamily="34" charset="0"/>
                <a:cs typeface="Arial" panose="020B0604020202020204" pitchFamily="34" charset="0"/>
              </a:rPr>
              <a:t>The Geoid, and Heights</a:t>
            </a:r>
          </a:p>
        </p:txBody>
      </p:sp>
      <p:sp>
        <p:nvSpPr>
          <p:cNvPr id="9" name="Freeform 8" descr="A black curved line, a blue undulating line, a brown squiggle line, and arrows representing the ellipsoid, geoid, and topography surface and associated heights."/>
          <p:cNvSpPr/>
          <p:nvPr/>
        </p:nvSpPr>
        <p:spPr>
          <a:xfrm>
            <a:off x="1485901" y="3201603"/>
            <a:ext cx="4877089" cy="449161"/>
          </a:xfrm>
          <a:custGeom>
            <a:avLst/>
            <a:gdLst>
              <a:gd name="connsiteX0" fmla="*/ 44835 w 7398135"/>
              <a:gd name="connsiteY0" fmla="*/ 591189 h 598881"/>
              <a:gd name="connsiteX1" fmla="*/ 111510 w 7398135"/>
              <a:gd name="connsiteY1" fmla="*/ 553089 h 598881"/>
              <a:gd name="connsiteX2" fmla="*/ 2016510 w 7398135"/>
              <a:gd name="connsiteY2" fmla="*/ 639 h 598881"/>
              <a:gd name="connsiteX3" fmla="*/ 4416810 w 7398135"/>
              <a:gd name="connsiteY3" fmla="*/ 438789 h 598881"/>
              <a:gd name="connsiteX4" fmla="*/ 5740785 w 7398135"/>
              <a:gd name="connsiteY4" fmla="*/ 267339 h 598881"/>
              <a:gd name="connsiteX5" fmla="*/ 6893310 w 7398135"/>
              <a:gd name="connsiteY5" fmla="*/ 334014 h 598881"/>
              <a:gd name="connsiteX6" fmla="*/ 7398135 w 7398135"/>
              <a:gd name="connsiteY6" fmla="*/ 486414 h 598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98135" h="598881">
                <a:moveTo>
                  <a:pt x="44835" y="591189"/>
                </a:moveTo>
                <a:cubicBezTo>
                  <a:pt x="-86134" y="621351"/>
                  <a:pt x="111510" y="553089"/>
                  <a:pt x="111510" y="553089"/>
                </a:cubicBezTo>
                <a:cubicBezTo>
                  <a:pt x="440123" y="454664"/>
                  <a:pt x="1298960" y="19689"/>
                  <a:pt x="2016510" y="639"/>
                </a:cubicBezTo>
                <a:cubicBezTo>
                  <a:pt x="2734060" y="-18411"/>
                  <a:pt x="3796098" y="394339"/>
                  <a:pt x="4416810" y="438789"/>
                </a:cubicBezTo>
                <a:cubicBezTo>
                  <a:pt x="5037522" y="483239"/>
                  <a:pt x="5328035" y="284801"/>
                  <a:pt x="5740785" y="267339"/>
                </a:cubicBezTo>
                <a:cubicBezTo>
                  <a:pt x="6153535" y="249876"/>
                  <a:pt x="6617085" y="297502"/>
                  <a:pt x="6893310" y="334014"/>
                </a:cubicBezTo>
                <a:cubicBezTo>
                  <a:pt x="7169535" y="370526"/>
                  <a:pt x="7283835" y="428470"/>
                  <a:pt x="7398135" y="486414"/>
                </a:cubicBezTo>
              </a:path>
            </a:pathLst>
          </a:custGeom>
          <a:noFill/>
          <a:ln w="381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Times New Roman" panose="02020603050405020304" pitchFamily="18" charset="0"/>
            </a:endParaRPr>
          </a:p>
        </p:txBody>
      </p:sp>
      <p:sp>
        <p:nvSpPr>
          <p:cNvPr id="11" name="Freeform 10" descr="A black curved line, a blue undulating line, a brown squiggle line, and arrows representing the ellipsoid, geoid, and topography surface and associated heights."/>
          <p:cNvSpPr/>
          <p:nvPr/>
        </p:nvSpPr>
        <p:spPr>
          <a:xfrm>
            <a:off x="1490951" y="4080831"/>
            <a:ext cx="4872038" cy="287036"/>
          </a:xfrm>
          <a:custGeom>
            <a:avLst/>
            <a:gdLst>
              <a:gd name="connsiteX0" fmla="*/ 0 w 6677025"/>
              <a:gd name="connsiteY0" fmla="*/ 382715 h 382715"/>
              <a:gd name="connsiteX1" fmla="*/ 3552825 w 6677025"/>
              <a:gd name="connsiteY1" fmla="*/ 1715 h 382715"/>
              <a:gd name="connsiteX2" fmla="*/ 6677025 w 6677025"/>
              <a:gd name="connsiteY2" fmla="*/ 268415 h 382715"/>
            </a:gdLst>
            <a:ahLst/>
            <a:cxnLst>
              <a:cxn ang="0">
                <a:pos x="connsiteX0" y="connsiteY0"/>
              </a:cxn>
              <a:cxn ang="0">
                <a:pos x="connsiteX1" y="connsiteY1"/>
              </a:cxn>
              <a:cxn ang="0">
                <a:pos x="connsiteX2" y="connsiteY2"/>
              </a:cxn>
            </a:cxnLst>
            <a:rect l="l" t="t" r="r" b="b"/>
            <a:pathLst>
              <a:path w="6677025" h="382715">
                <a:moveTo>
                  <a:pt x="0" y="382715"/>
                </a:moveTo>
                <a:cubicBezTo>
                  <a:pt x="1219994" y="201740"/>
                  <a:pt x="2439988" y="20765"/>
                  <a:pt x="3552825" y="1715"/>
                </a:cubicBezTo>
                <a:cubicBezTo>
                  <a:pt x="4665662" y="-17335"/>
                  <a:pt x="5671343" y="125540"/>
                  <a:pt x="6677025" y="268415"/>
                </a:cubicBezTo>
              </a:path>
            </a:pathLst>
          </a:cu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Times New Roman" panose="02020603050405020304" pitchFamily="18" charset="0"/>
            </a:endParaRPr>
          </a:p>
        </p:txBody>
      </p:sp>
      <p:sp>
        <p:nvSpPr>
          <p:cNvPr id="12" name="TextBox 11" descr="A black curved line, a blue undulating line, a brown squiggle line, and arrows representing the ellipsoid, geoid, and topography surface and associated heights."/>
          <p:cNvSpPr txBox="1"/>
          <p:nvPr/>
        </p:nvSpPr>
        <p:spPr>
          <a:xfrm>
            <a:off x="6461607" y="2605280"/>
            <a:ext cx="1381789" cy="369332"/>
          </a:xfrm>
          <a:prstGeom prst="rect">
            <a:avLst/>
          </a:prstGeom>
          <a:noFill/>
        </p:spPr>
        <p:txBody>
          <a:bodyPr wrap="none" rtlCol="0">
            <a:spAutoFit/>
          </a:bodyPr>
          <a:lstStyle/>
          <a:p>
            <a:r>
              <a:rPr lang="en-US" b="1" dirty="0">
                <a:latin typeface="Times New Roman" panose="02020603050405020304" pitchFamily="18" charset="0"/>
              </a:rPr>
              <a:t>Topography</a:t>
            </a:r>
          </a:p>
        </p:txBody>
      </p:sp>
      <p:sp>
        <p:nvSpPr>
          <p:cNvPr id="13" name="TextBox 12" descr="A black curved line, a blue undulating line, a brown squiggle line, and arrows representing the ellipsoid, geoid, and topography surface and associated heights."/>
          <p:cNvSpPr txBox="1"/>
          <p:nvPr/>
        </p:nvSpPr>
        <p:spPr>
          <a:xfrm>
            <a:off x="6415260" y="3384116"/>
            <a:ext cx="1152880" cy="369332"/>
          </a:xfrm>
          <a:prstGeom prst="rect">
            <a:avLst/>
          </a:prstGeom>
          <a:noFill/>
        </p:spPr>
        <p:txBody>
          <a:bodyPr wrap="none" rtlCol="0">
            <a:spAutoFit/>
          </a:bodyPr>
          <a:lstStyle/>
          <a:p>
            <a:r>
              <a:rPr lang="en-US" b="1" dirty="0">
                <a:latin typeface="Times New Roman" panose="02020603050405020304" pitchFamily="18" charset="0"/>
              </a:rPr>
              <a:t>The geoid</a:t>
            </a:r>
          </a:p>
        </p:txBody>
      </p:sp>
      <p:sp>
        <p:nvSpPr>
          <p:cNvPr id="14" name="TextBox 13"/>
          <p:cNvSpPr txBox="1"/>
          <p:nvPr/>
        </p:nvSpPr>
        <p:spPr>
          <a:xfrm>
            <a:off x="6362990" y="3926146"/>
            <a:ext cx="1120884" cy="646331"/>
          </a:xfrm>
          <a:prstGeom prst="rect">
            <a:avLst/>
          </a:prstGeom>
          <a:noFill/>
        </p:spPr>
        <p:txBody>
          <a:bodyPr wrap="none" rtlCol="0">
            <a:spAutoFit/>
          </a:bodyPr>
          <a:lstStyle/>
          <a:p>
            <a:r>
              <a:rPr lang="en-US" b="1" dirty="0">
                <a:latin typeface="Times New Roman" panose="02020603050405020304" pitchFamily="18" charset="0"/>
              </a:rPr>
              <a:t>A chosen </a:t>
            </a:r>
          </a:p>
          <a:p>
            <a:r>
              <a:rPr lang="en-US" b="1" dirty="0">
                <a:latin typeface="Times New Roman" panose="02020603050405020304" pitchFamily="18" charset="0"/>
              </a:rPr>
              <a:t>ellipsoid</a:t>
            </a:r>
          </a:p>
        </p:txBody>
      </p:sp>
      <p:cxnSp>
        <p:nvCxnSpPr>
          <p:cNvPr id="16" name="Straight Arrow Connector 15" descr="A black curved line, a blue undulating line, a brown squiggle line, and arrows representing the ellipsoid, geoid, and topography surface and associated heights."/>
          <p:cNvCxnSpPr/>
          <p:nvPr/>
        </p:nvCxnSpPr>
        <p:spPr>
          <a:xfrm flipV="1">
            <a:off x="4313419" y="2428408"/>
            <a:ext cx="11243" cy="1652423"/>
          </a:xfrm>
          <a:prstGeom prst="straightConnector1">
            <a:avLst/>
          </a:prstGeom>
          <a:ln w="101600">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1784195" y="895437"/>
            <a:ext cx="441146" cy="646331"/>
          </a:xfrm>
          <a:prstGeom prst="rect">
            <a:avLst/>
          </a:prstGeom>
          <a:noFill/>
        </p:spPr>
        <p:txBody>
          <a:bodyPr wrap="none" rtlCol="0">
            <a:spAutoFit/>
          </a:bodyPr>
          <a:lstStyle/>
          <a:p>
            <a:r>
              <a:rPr lang="en-US" sz="3600" b="1" dirty="0">
                <a:solidFill>
                  <a:schemeClr val="accent6"/>
                </a:solidFill>
                <a:latin typeface="Times New Roman" panose="02020603050405020304" pitchFamily="18" charset="0"/>
              </a:rPr>
              <a:t>h</a:t>
            </a:r>
          </a:p>
        </p:txBody>
      </p:sp>
      <p:sp>
        <p:nvSpPr>
          <p:cNvPr id="19" name="TextBox 18"/>
          <p:cNvSpPr txBox="1"/>
          <p:nvPr/>
        </p:nvSpPr>
        <p:spPr>
          <a:xfrm>
            <a:off x="5519598" y="916132"/>
            <a:ext cx="2351926" cy="923330"/>
          </a:xfrm>
          <a:prstGeom prst="rect">
            <a:avLst/>
          </a:prstGeom>
          <a:noFill/>
        </p:spPr>
        <p:txBody>
          <a:bodyPr wrap="none" rtlCol="0">
            <a:spAutoFit/>
          </a:bodyPr>
          <a:lstStyle/>
          <a:p>
            <a:r>
              <a:rPr lang="en-US" b="1" dirty="0">
                <a:solidFill>
                  <a:schemeClr val="accent6"/>
                </a:solidFill>
                <a:latin typeface="Times New Roman" panose="02020603050405020304" pitchFamily="18" charset="0"/>
              </a:rPr>
              <a:t>h</a:t>
            </a:r>
            <a:r>
              <a:rPr lang="en-US" b="1" dirty="0">
                <a:latin typeface="Times New Roman" panose="02020603050405020304" pitchFamily="18" charset="0"/>
              </a:rPr>
              <a:t>: ellipsoidal height</a:t>
            </a:r>
          </a:p>
          <a:p>
            <a:r>
              <a:rPr lang="en-US" b="1" dirty="0">
                <a:solidFill>
                  <a:srgbClr val="00B050"/>
                </a:solidFill>
                <a:latin typeface="Times New Roman" panose="02020603050405020304" pitchFamily="18" charset="0"/>
              </a:rPr>
              <a:t>H</a:t>
            </a:r>
            <a:r>
              <a:rPr lang="en-US" b="1" dirty="0">
                <a:latin typeface="Times New Roman" panose="02020603050405020304" pitchFamily="18" charset="0"/>
              </a:rPr>
              <a:t>: orthometric height</a:t>
            </a:r>
          </a:p>
          <a:p>
            <a:r>
              <a:rPr lang="en-US" b="1" dirty="0">
                <a:solidFill>
                  <a:srgbClr val="7030A0"/>
                </a:solidFill>
                <a:latin typeface="Times New Roman" panose="02020603050405020304" pitchFamily="18" charset="0"/>
              </a:rPr>
              <a:t>N</a:t>
            </a:r>
            <a:r>
              <a:rPr lang="en-US" b="1" dirty="0">
                <a:latin typeface="Times New Roman" panose="02020603050405020304" pitchFamily="18" charset="0"/>
              </a:rPr>
              <a:t>: geoid undulation</a:t>
            </a:r>
          </a:p>
        </p:txBody>
      </p:sp>
      <p:sp>
        <p:nvSpPr>
          <p:cNvPr id="20" name="Rectangle 19" descr="A black curved line, a blue undulating line, a brown squiggle line, and arrows representing the ellipsoid, geoid, and topography surface and associated heights."/>
          <p:cNvSpPr/>
          <p:nvPr/>
        </p:nvSpPr>
        <p:spPr>
          <a:xfrm>
            <a:off x="3666957" y="2754549"/>
            <a:ext cx="473206" cy="715581"/>
          </a:xfrm>
          <a:prstGeom prst="rect">
            <a:avLst/>
          </a:prstGeom>
        </p:spPr>
        <p:txBody>
          <a:bodyPr wrap="none">
            <a:spAutoFit/>
          </a:bodyPr>
          <a:lstStyle/>
          <a:p>
            <a:r>
              <a:rPr lang="en-US" sz="4050" b="1" dirty="0">
                <a:solidFill>
                  <a:schemeClr val="accent6"/>
                </a:solidFill>
                <a:latin typeface="Times New Roman" panose="02020603050405020304" pitchFamily="18" charset="0"/>
              </a:rPr>
              <a:t>h</a:t>
            </a:r>
            <a:endParaRPr lang="en-US" sz="4050" dirty="0">
              <a:solidFill>
                <a:schemeClr val="accent6"/>
              </a:solidFill>
              <a:latin typeface="Times New Roman" panose="02020603050405020304" pitchFamily="18" charset="0"/>
            </a:endParaRPr>
          </a:p>
        </p:txBody>
      </p:sp>
      <p:cxnSp>
        <p:nvCxnSpPr>
          <p:cNvPr id="22" name="Straight Arrow Connector 21" descr="A black curved line, a blue undulating line, a brown squiggle line, and arrows representing the ellipsoid, geoid, and topography surface and associated heights."/>
          <p:cNvCxnSpPr/>
          <p:nvPr/>
        </p:nvCxnSpPr>
        <p:spPr>
          <a:xfrm flipV="1">
            <a:off x="4364014" y="3557241"/>
            <a:ext cx="9743" cy="523591"/>
          </a:xfrm>
          <a:prstGeom prst="straightConnector1">
            <a:avLst/>
          </a:prstGeom>
          <a:ln w="101600">
            <a:solidFill>
              <a:srgbClr val="7030A0"/>
            </a:solidFill>
            <a:tailEnd type="triangle"/>
          </a:ln>
        </p:spPr>
        <p:style>
          <a:lnRef idx="2">
            <a:schemeClr val="accent1"/>
          </a:lnRef>
          <a:fillRef idx="0">
            <a:schemeClr val="accent1"/>
          </a:fillRef>
          <a:effectRef idx="1">
            <a:schemeClr val="accent1"/>
          </a:effectRef>
          <a:fontRef idx="minor">
            <a:schemeClr val="tx1"/>
          </a:fontRef>
        </p:style>
      </p:cxnSp>
      <p:sp>
        <p:nvSpPr>
          <p:cNvPr id="25" name="Rectangle 24" descr="A black curved line, a blue undulating line, a brown squiggle line, and arrows representing the ellipsoid, geoid, and topography surface and associated heights."/>
          <p:cNvSpPr/>
          <p:nvPr/>
        </p:nvSpPr>
        <p:spPr>
          <a:xfrm>
            <a:off x="4465196" y="3600339"/>
            <a:ext cx="461986" cy="553998"/>
          </a:xfrm>
          <a:prstGeom prst="rect">
            <a:avLst/>
          </a:prstGeom>
        </p:spPr>
        <p:txBody>
          <a:bodyPr wrap="none">
            <a:spAutoFit/>
          </a:bodyPr>
          <a:lstStyle/>
          <a:p>
            <a:r>
              <a:rPr lang="en-US" sz="3000" b="1" dirty="0">
                <a:solidFill>
                  <a:srgbClr val="7030A0"/>
                </a:solidFill>
                <a:latin typeface="Times New Roman" panose="02020603050405020304" pitchFamily="18" charset="0"/>
              </a:rPr>
              <a:t>N</a:t>
            </a:r>
            <a:endParaRPr lang="en-US" sz="3000" dirty="0">
              <a:solidFill>
                <a:srgbClr val="7030A0"/>
              </a:solidFill>
              <a:latin typeface="Times New Roman" panose="02020603050405020304" pitchFamily="18" charset="0"/>
            </a:endParaRPr>
          </a:p>
        </p:txBody>
      </p:sp>
      <p:cxnSp>
        <p:nvCxnSpPr>
          <p:cNvPr id="26" name="Straight Arrow Connector 25" descr="A black curved line, a blue undulating line, a brown squiggle line, and arrows representing the ellipsoid, geoid, and topography surface and associated heights."/>
          <p:cNvCxnSpPr/>
          <p:nvPr/>
        </p:nvCxnSpPr>
        <p:spPr>
          <a:xfrm flipV="1">
            <a:off x="4372320" y="2437486"/>
            <a:ext cx="7212" cy="1119755"/>
          </a:xfrm>
          <a:prstGeom prst="straightConnector1">
            <a:avLst/>
          </a:prstGeom>
          <a:ln w="101600">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28" name="Freeform 27" descr="A black curved line, a blue undulating line, a brown squiggle line, and arrows representing the ellipsoid, geoid, and topography surface and associated heights."/>
          <p:cNvSpPr/>
          <p:nvPr/>
        </p:nvSpPr>
        <p:spPr>
          <a:xfrm>
            <a:off x="1548634" y="1595100"/>
            <a:ext cx="4968575" cy="1214543"/>
          </a:xfrm>
          <a:custGeom>
            <a:avLst/>
            <a:gdLst>
              <a:gd name="connsiteX0" fmla="*/ 33467 w 6624767"/>
              <a:gd name="connsiteY0" fmla="*/ 1371740 h 1619390"/>
              <a:gd name="connsiteX1" fmla="*/ 52517 w 6624767"/>
              <a:gd name="connsiteY1" fmla="*/ 1295540 h 1619390"/>
              <a:gd name="connsiteX2" fmla="*/ 528767 w 6624767"/>
              <a:gd name="connsiteY2" fmla="*/ 533540 h 1619390"/>
              <a:gd name="connsiteX3" fmla="*/ 833567 w 6624767"/>
              <a:gd name="connsiteY3" fmla="*/ 1181240 h 1619390"/>
              <a:gd name="connsiteX4" fmla="*/ 1119317 w 6624767"/>
              <a:gd name="connsiteY4" fmla="*/ 400190 h 1619390"/>
              <a:gd name="connsiteX5" fmla="*/ 1366967 w 6624767"/>
              <a:gd name="connsiteY5" fmla="*/ 140 h 1619390"/>
              <a:gd name="connsiteX6" fmla="*/ 1595567 w 6624767"/>
              <a:gd name="connsiteY6" fmla="*/ 438290 h 1619390"/>
              <a:gd name="connsiteX7" fmla="*/ 1881317 w 6624767"/>
              <a:gd name="connsiteY7" fmla="*/ 495440 h 1619390"/>
              <a:gd name="connsiteX8" fmla="*/ 2014667 w 6624767"/>
              <a:gd name="connsiteY8" fmla="*/ 876440 h 1619390"/>
              <a:gd name="connsiteX9" fmla="*/ 2586167 w 6624767"/>
              <a:gd name="connsiteY9" fmla="*/ 838340 h 1619390"/>
              <a:gd name="connsiteX10" fmla="*/ 2814767 w 6624767"/>
              <a:gd name="connsiteY10" fmla="*/ 990740 h 1619390"/>
              <a:gd name="connsiteX11" fmla="*/ 3157667 w 6624767"/>
              <a:gd name="connsiteY11" fmla="*/ 1181240 h 1619390"/>
              <a:gd name="connsiteX12" fmla="*/ 3367217 w 6624767"/>
              <a:gd name="connsiteY12" fmla="*/ 1181240 h 1619390"/>
              <a:gd name="connsiteX13" fmla="*/ 3729167 w 6624767"/>
              <a:gd name="connsiteY13" fmla="*/ 1105040 h 1619390"/>
              <a:gd name="connsiteX14" fmla="*/ 4224467 w 6624767"/>
              <a:gd name="connsiteY14" fmla="*/ 1124090 h 1619390"/>
              <a:gd name="connsiteX15" fmla="*/ 4548317 w 6624767"/>
              <a:gd name="connsiteY15" fmla="*/ 1009790 h 1619390"/>
              <a:gd name="connsiteX16" fmla="*/ 4948367 w 6624767"/>
              <a:gd name="connsiteY16" fmla="*/ 1047890 h 1619390"/>
              <a:gd name="connsiteX17" fmla="*/ 5519867 w 6624767"/>
              <a:gd name="connsiteY17" fmla="*/ 1352690 h 1619390"/>
              <a:gd name="connsiteX18" fmla="*/ 5996117 w 6624767"/>
              <a:gd name="connsiteY18" fmla="*/ 1428890 h 1619390"/>
              <a:gd name="connsiteX19" fmla="*/ 6243767 w 6624767"/>
              <a:gd name="connsiteY19" fmla="*/ 1486040 h 1619390"/>
              <a:gd name="connsiteX20" fmla="*/ 6453317 w 6624767"/>
              <a:gd name="connsiteY20" fmla="*/ 1562240 h 1619390"/>
              <a:gd name="connsiteX21" fmla="*/ 6624767 w 6624767"/>
              <a:gd name="connsiteY21" fmla="*/ 1619390 h 1619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624767" h="1619390">
                <a:moveTo>
                  <a:pt x="33467" y="1371740"/>
                </a:moveTo>
                <a:cubicBezTo>
                  <a:pt x="1717" y="1403490"/>
                  <a:pt x="-30033" y="1435240"/>
                  <a:pt x="52517" y="1295540"/>
                </a:cubicBezTo>
                <a:cubicBezTo>
                  <a:pt x="135067" y="1155840"/>
                  <a:pt x="398592" y="552590"/>
                  <a:pt x="528767" y="533540"/>
                </a:cubicBezTo>
                <a:cubicBezTo>
                  <a:pt x="658942" y="514490"/>
                  <a:pt x="735142" y="1203465"/>
                  <a:pt x="833567" y="1181240"/>
                </a:cubicBezTo>
                <a:cubicBezTo>
                  <a:pt x="931992" y="1159015"/>
                  <a:pt x="1030417" y="597040"/>
                  <a:pt x="1119317" y="400190"/>
                </a:cubicBezTo>
                <a:cubicBezTo>
                  <a:pt x="1208217" y="203340"/>
                  <a:pt x="1287592" y="-6210"/>
                  <a:pt x="1366967" y="140"/>
                </a:cubicBezTo>
                <a:cubicBezTo>
                  <a:pt x="1446342" y="6490"/>
                  <a:pt x="1509842" y="355740"/>
                  <a:pt x="1595567" y="438290"/>
                </a:cubicBezTo>
                <a:cubicBezTo>
                  <a:pt x="1681292" y="520840"/>
                  <a:pt x="1811467" y="422415"/>
                  <a:pt x="1881317" y="495440"/>
                </a:cubicBezTo>
                <a:cubicBezTo>
                  <a:pt x="1951167" y="568465"/>
                  <a:pt x="1897192" y="819290"/>
                  <a:pt x="2014667" y="876440"/>
                </a:cubicBezTo>
                <a:cubicBezTo>
                  <a:pt x="2132142" y="933590"/>
                  <a:pt x="2452817" y="819290"/>
                  <a:pt x="2586167" y="838340"/>
                </a:cubicBezTo>
                <a:cubicBezTo>
                  <a:pt x="2719517" y="857390"/>
                  <a:pt x="2719517" y="933590"/>
                  <a:pt x="2814767" y="990740"/>
                </a:cubicBezTo>
                <a:cubicBezTo>
                  <a:pt x="2910017" y="1047890"/>
                  <a:pt x="3065592" y="1149490"/>
                  <a:pt x="3157667" y="1181240"/>
                </a:cubicBezTo>
                <a:cubicBezTo>
                  <a:pt x="3249742" y="1212990"/>
                  <a:pt x="3271967" y="1193940"/>
                  <a:pt x="3367217" y="1181240"/>
                </a:cubicBezTo>
                <a:cubicBezTo>
                  <a:pt x="3462467" y="1168540"/>
                  <a:pt x="3586292" y="1114565"/>
                  <a:pt x="3729167" y="1105040"/>
                </a:cubicBezTo>
                <a:cubicBezTo>
                  <a:pt x="3872042" y="1095515"/>
                  <a:pt x="4087942" y="1139965"/>
                  <a:pt x="4224467" y="1124090"/>
                </a:cubicBezTo>
                <a:cubicBezTo>
                  <a:pt x="4360992" y="1108215"/>
                  <a:pt x="4427667" y="1022490"/>
                  <a:pt x="4548317" y="1009790"/>
                </a:cubicBezTo>
                <a:cubicBezTo>
                  <a:pt x="4668967" y="997090"/>
                  <a:pt x="4786442" y="990740"/>
                  <a:pt x="4948367" y="1047890"/>
                </a:cubicBezTo>
                <a:cubicBezTo>
                  <a:pt x="5110292" y="1105040"/>
                  <a:pt x="5345242" y="1289190"/>
                  <a:pt x="5519867" y="1352690"/>
                </a:cubicBezTo>
                <a:cubicBezTo>
                  <a:pt x="5694492" y="1416190"/>
                  <a:pt x="5875467" y="1406665"/>
                  <a:pt x="5996117" y="1428890"/>
                </a:cubicBezTo>
                <a:cubicBezTo>
                  <a:pt x="6116767" y="1451115"/>
                  <a:pt x="6167567" y="1463815"/>
                  <a:pt x="6243767" y="1486040"/>
                </a:cubicBezTo>
                <a:cubicBezTo>
                  <a:pt x="6319967" y="1508265"/>
                  <a:pt x="6389817" y="1540015"/>
                  <a:pt x="6453317" y="1562240"/>
                </a:cubicBezTo>
                <a:cubicBezTo>
                  <a:pt x="6516817" y="1584465"/>
                  <a:pt x="6570792" y="1601927"/>
                  <a:pt x="6624767" y="1619390"/>
                </a:cubicBezTo>
              </a:path>
            </a:pathLst>
          </a:custGeom>
          <a:noFill/>
          <a:ln w="3810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Times New Roman" panose="02020603050405020304" pitchFamily="18" charset="0"/>
            </a:endParaRPr>
          </a:p>
        </p:txBody>
      </p:sp>
      <p:sp>
        <p:nvSpPr>
          <p:cNvPr id="29" name="Rectangle 28" descr="A black curved line, a blue undulating line, a brown squiggle line, and arrows representing the ellipsoid, geoid, and topography surface and associated heights."/>
          <p:cNvSpPr/>
          <p:nvPr/>
        </p:nvSpPr>
        <p:spPr>
          <a:xfrm>
            <a:off x="4431803" y="2754548"/>
            <a:ext cx="484428" cy="553998"/>
          </a:xfrm>
          <a:prstGeom prst="rect">
            <a:avLst/>
          </a:prstGeom>
        </p:spPr>
        <p:txBody>
          <a:bodyPr wrap="none">
            <a:spAutoFit/>
          </a:bodyPr>
          <a:lstStyle/>
          <a:p>
            <a:r>
              <a:rPr lang="en-US" sz="3000" b="1" dirty="0">
                <a:solidFill>
                  <a:srgbClr val="00B050"/>
                </a:solidFill>
                <a:latin typeface="Times New Roman" panose="02020603050405020304" pitchFamily="18" charset="0"/>
              </a:rPr>
              <a:t>H</a:t>
            </a:r>
            <a:endParaRPr lang="en-US" sz="3000" dirty="0">
              <a:solidFill>
                <a:srgbClr val="00B050"/>
              </a:solidFill>
              <a:latin typeface="Times New Roman" panose="02020603050405020304" pitchFamily="18" charset="0"/>
            </a:endParaRPr>
          </a:p>
        </p:txBody>
      </p:sp>
      <p:sp>
        <p:nvSpPr>
          <p:cNvPr id="35" name="Rectangle 34"/>
          <p:cNvSpPr/>
          <p:nvPr/>
        </p:nvSpPr>
        <p:spPr>
          <a:xfrm>
            <a:off x="2205224" y="905472"/>
            <a:ext cx="922047" cy="646331"/>
          </a:xfrm>
          <a:prstGeom prst="rect">
            <a:avLst/>
          </a:prstGeom>
        </p:spPr>
        <p:txBody>
          <a:bodyPr wrap="none">
            <a:spAutoFit/>
          </a:bodyPr>
          <a:lstStyle/>
          <a:p>
            <a:r>
              <a:rPr lang="en-US" sz="3600" b="1" dirty="0">
                <a:latin typeface="Times New Roman" panose="02020603050405020304" pitchFamily="18" charset="0"/>
              </a:rPr>
              <a:t>= </a:t>
            </a:r>
            <a:r>
              <a:rPr lang="en-US" sz="3600" b="1" dirty="0">
                <a:solidFill>
                  <a:srgbClr val="00B050"/>
                </a:solidFill>
                <a:latin typeface="Times New Roman" panose="02020603050405020304" pitchFamily="18" charset="0"/>
              </a:rPr>
              <a:t>H</a:t>
            </a:r>
            <a:endParaRPr lang="en-US" sz="3600" b="1" dirty="0">
              <a:solidFill>
                <a:srgbClr val="7030A0"/>
              </a:solidFill>
              <a:latin typeface="Times New Roman" panose="02020603050405020304" pitchFamily="18" charset="0"/>
            </a:endParaRPr>
          </a:p>
        </p:txBody>
      </p:sp>
      <p:sp>
        <p:nvSpPr>
          <p:cNvPr id="36" name="Rectangle 35"/>
          <p:cNvSpPr/>
          <p:nvPr/>
        </p:nvSpPr>
        <p:spPr>
          <a:xfrm>
            <a:off x="2992942" y="901049"/>
            <a:ext cx="896399" cy="646331"/>
          </a:xfrm>
          <a:prstGeom prst="rect">
            <a:avLst/>
          </a:prstGeom>
        </p:spPr>
        <p:txBody>
          <a:bodyPr wrap="none">
            <a:spAutoFit/>
          </a:bodyPr>
          <a:lstStyle/>
          <a:p>
            <a:r>
              <a:rPr lang="en-US" sz="3600" b="1" dirty="0">
                <a:latin typeface="Times New Roman" panose="02020603050405020304" pitchFamily="18" charset="0"/>
              </a:rPr>
              <a:t>+ </a:t>
            </a:r>
            <a:r>
              <a:rPr lang="en-US" sz="3600" b="1" dirty="0">
                <a:solidFill>
                  <a:srgbClr val="7030A0"/>
                </a:solidFill>
                <a:latin typeface="Times New Roman" panose="02020603050405020304" pitchFamily="18" charset="0"/>
              </a:rPr>
              <a:t>N</a:t>
            </a:r>
          </a:p>
        </p:txBody>
      </p:sp>
      <p:sp>
        <p:nvSpPr>
          <p:cNvPr id="6" name="Date Placeholder 5">
            <a:extLst>
              <a:ext uri="{FF2B5EF4-FFF2-40B4-BE49-F238E27FC236}">
                <a16:creationId xmlns:a16="http://schemas.microsoft.com/office/drawing/2014/main" id="{CF89EAAD-4C74-4A52-A311-411D789BB20E}"/>
              </a:ext>
            </a:extLst>
          </p:cNvPr>
          <p:cNvSpPr>
            <a:spLocks noGrp="1"/>
          </p:cNvSpPr>
          <p:nvPr>
            <p:ph type="dt" sz="half" idx="10"/>
          </p:nvPr>
        </p:nvSpPr>
        <p:spPr/>
        <p:txBody>
          <a:bodyPr/>
          <a:lstStyle/>
          <a:p>
            <a:r>
              <a:rPr lang="en-US"/>
              <a:t>01/26/2023</a:t>
            </a:r>
          </a:p>
        </p:txBody>
      </p:sp>
      <p:sp>
        <p:nvSpPr>
          <p:cNvPr id="7" name="Footer Placeholder 6">
            <a:extLst>
              <a:ext uri="{FF2B5EF4-FFF2-40B4-BE49-F238E27FC236}">
                <a16:creationId xmlns:a16="http://schemas.microsoft.com/office/drawing/2014/main" id="{3EA881C0-59F1-4951-BE95-701103000B20}"/>
              </a:ext>
            </a:extLst>
          </p:cNvPr>
          <p:cNvSpPr>
            <a:spLocks noGrp="1"/>
          </p:cNvSpPr>
          <p:nvPr>
            <p:ph type="ftr" sz="quarter" idx="11"/>
          </p:nvPr>
        </p:nvSpPr>
        <p:spPr/>
        <p:txBody>
          <a:bodyPr/>
          <a:lstStyle/>
          <a:p>
            <a:r>
              <a:rPr lang="fr-FR"/>
              <a:t>2023 WSLS Institute</a:t>
            </a:r>
            <a:endParaRPr lang="en-US"/>
          </a:p>
        </p:txBody>
      </p:sp>
      <p:sp>
        <p:nvSpPr>
          <p:cNvPr id="8" name="Slide Number Placeholder 7">
            <a:extLst>
              <a:ext uri="{FF2B5EF4-FFF2-40B4-BE49-F238E27FC236}">
                <a16:creationId xmlns:a16="http://schemas.microsoft.com/office/drawing/2014/main" id="{FD6A8923-0270-474E-B54E-0020B646DB0C}"/>
              </a:ext>
            </a:extLst>
          </p:cNvPr>
          <p:cNvSpPr>
            <a:spLocks noGrp="1"/>
          </p:cNvSpPr>
          <p:nvPr>
            <p:ph type="sldNum" sz="quarter" idx="12"/>
          </p:nvPr>
        </p:nvSpPr>
        <p:spPr/>
        <p:txBody>
          <a:bodyPr/>
          <a:lstStyle/>
          <a:p>
            <a:fld id="{D3D538F9-49A3-B84F-B36B-A7030CDE5D5B}" type="slidenum">
              <a:rPr lang="en-US" smtClean="0"/>
              <a:t>93</a:t>
            </a:fld>
            <a:endParaRPr lang="en-US"/>
          </a:p>
        </p:txBody>
      </p:sp>
    </p:spTree>
    <p:extLst>
      <p:ext uri="{BB962C8B-B14F-4D97-AF65-F5344CB8AC3E}">
        <p14:creationId xmlns:p14="http://schemas.microsoft.com/office/powerpoint/2010/main" val="2679182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par>
                          <p:cTn id="35" fill="hold">
                            <p:stCondLst>
                              <p:cond delay="500"/>
                            </p:stCondLst>
                            <p:childTnLst>
                              <p:par>
                                <p:cTn id="36" presetID="1" presetClass="entr" presetSubtype="0" fill="hold" nodeType="afterEffect">
                                  <p:stCondLst>
                                    <p:cond delay="0"/>
                                  </p:stCondLst>
                                  <p:childTnLst>
                                    <p:set>
                                      <p:cBhvr>
                                        <p:cTn id="37" dur="1" fill="hold">
                                          <p:stCondLst>
                                            <p:cond delay="0"/>
                                          </p:stCondLst>
                                        </p:cTn>
                                        <p:tgtEl>
                                          <p:spTgt spid="19">
                                            <p:txEl>
                                              <p:pRg st="0" end="0"/>
                                            </p:txEl>
                                          </p:spTgt>
                                        </p:tgtEl>
                                        <p:attrNameLst>
                                          <p:attrName>style.visibility</p:attrName>
                                        </p:attrNameLst>
                                      </p:cBhvr>
                                      <p:to>
                                        <p:strVal val="visible"/>
                                      </p:to>
                                    </p:set>
                                  </p:childTnLst>
                                </p:cTn>
                              </p:par>
                            </p:childTnLst>
                          </p:cTn>
                        </p:par>
                        <p:par>
                          <p:cTn id="38" fill="hold">
                            <p:stCondLst>
                              <p:cond delay="500"/>
                            </p:stCondLst>
                            <p:childTnLst>
                              <p:par>
                                <p:cTn id="39" presetID="1" presetClass="entr" presetSubtype="0" fill="hold" nodeType="afterEffect">
                                  <p:stCondLst>
                                    <p:cond delay="0"/>
                                  </p:stCondLst>
                                  <p:childTnLst>
                                    <p:set>
                                      <p:cBhvr>
                                        <p:cTn id="40"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wipe(down)">
                                      <p:cBhvr>
                                        <p:cTn id="45" dur="500"/>
                                        <p:tgtEl>
                                          <p:spTgt spid="26"/>
                                        </p:tgtEl>
                                      </p:cBhvr>
                                    </p:animEffect>
                                  </p:childTnLst>
                                </p:cTn>
                              </p:par>
                            </p:childTnLst>
                          </p:cTn>
                        </p:par>
                        <p:par>
                          <p:cTn id="46" fill="hold">
                            <p:stCondLst>
                              <p:cond delay="500"/>
                            </p:stCondLst>
                            <p:childTnLst>
                              <p:par>
                                <p:cTn id="47" presetID="1" presetClass="entr" presetSubtype="0" fill="hold" grpId="0" nodeType="after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childTnLst>
                          </p:cTn>
                        </p:par>
                        <p:par>
                          <p:cTn id="49" fill="hold">
                            <p:stCondLst>
                              <p:cond delay="500"/>
                            </p:stCondLst>
                            <p:childTnLst>
                              <p:par>
                                <p:cTn id="50" presetID="1" presetClass="entr" presetSubtype="0" fill="hold" nodeType="afterEffect">
                                  <p:stCondLst>
                                    <p:cond delay="0"/>
                                  </p:stCondLst>
                                  <p:childTnLst>
                                    <p:set>
                                      <p:cBhvr>
                                        <p:cTn id="51" dur="1" fill="hold">
                                          <p:stCondLst>
                                            <p:cond delay="0"/>
                                          </p:stCondLst>
                                        </p:cTn>
                                        <p:tgtEl>
                                          <p:spTgt spid="19">
                                            <p:txEl>
                                              <p:pRg st="1" end="1"/>
                                            </p:txEl>
                                          </p:spTgt>
                                        </p:tgtEl>
                                        <p:attrNameLst>
                                          <p:attrName>style.visibility</p:attrName>
                                        </p:attrNameLst>
                                      </p:cBhvr>
                                      <p:to>
                                        <p:strVal val="visible"/>
                                      </p:to>
                                    </p:set>
                                  </p:childTnLst>
                                </p:cTn>
                              </p:par>
                            </p:childTnLst>
                          </p:cTn>
                        </p:par>
                        <p:par>
                          <p:cTn id="52" fill="hold">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wipe(down)">
                                      <p:cBhvr>
                                        <p:cTn id="59" dur="500"/>
                                        <p:tgtEl>
                                          <p:spTgt spid="22"/>
                                        </p:tgtEl>
                                      </p:cBhvr>
                                    </p:animEffect>
                                  </p:childTnLst>
                                </p:cTn>
                              </p:par>
                            </p:childTnLst>
                          </p:cTn>
                        </p:par>
                        <p:par>
                          <p:cTn id="60" fill="hold">
                            <p:stCondLst>
                              <p:cond delay="500"/>
                            </p:stCondLst>
                            <p:childTnLst>
                              <p:par>
                                <p:cTn id="61" presetID="1" presetClass="entr" presetSubtype="0" fill="hold" nodeType="afterEffect">
                                  <p:stCondLst>
                                    <p:cond delay="0"/>
                                  </p:stCondLst>
                                  <p:childTnLst>
                                    <p:set>
                                      <p:cBhvr>
                                        <p:cTn id="62" dur="1" fill="hold">
                                          <p:stCondLst>
                                            <p:cond delay="0"/>
                                          </p:stCondLst>
                                        </p:cTn>
                                        <p:tgtEl>
                                          <p:spTgt spid="19">
                                            <p:txEl>
                                              <p:pRg st="2" end="2"/>
                                            </p:txEl>
                                          </p:spTgt>
                                        </p:tgtEl>
                                        <p:attrNameLst>
                                          <p:attrName>style.visibility</p:attrName>
                                        </p:attrNameLst>
                                      </p:cBhvr>
                                      <p:to>
                                        <p:strVal val="visible"/>
                                      </p:to>
                                    </p:set>
                                  </p:childTnLst>
                                </p:cTn>
                              </p:par>
                            </p:childTnLst>
                          </p:cTn>
                        </p:par>
                        <p:par>
                          <p:cTn id="63" fill="hold">
                            <p:stCondLst>
                              <p:cond delay="500"/>
                            </p:stCondLst>
                            <p:childTnLst>
                              <p:par>
                                <p:cTn id="64" presetID="1" presetClass="entr" presetSubtype="0" fill="hold" grpId="0" nodeType="afterEffect">
                                  <p:stCondLst>
                                    <p:cond delay="0"/>
                                  </p:stCondLst>
                                  <p:childTnLst>
                                    <p:set>
                                      <p:cBhvr>
                                        <p:cTn id="65" dur="1" fill="hold">
                                          <p:stCondLst>
                                            <p:cond delay="0"/>
                                          </p:stCondLst>
                                        </p:cTn>
                                        <p:tgtEl>
                                          <p:spTgt spid="36"/>
                                        </p:tgtEl>
                                        <p:attrNameLst>
                                          <p:attrName>style.visibility</p:attrName>
                                        </p:attrNameLst>
                                      </p:cBhvr>
                                      <p:to>
                                        <p:strVal val="visible"/>
                                      </p:to>
                                    </p:set>
                                  </p:childTnLst>
                                </p:cTn>
                              </p:par>
                            </p:childTnLst>
                          </p:cTn>
                        </p:par>
                        <p:par>
                          <p:cTn id="66" fill="hold">
                            <p:stCondLst>
                              <p:cond delay="500"/>
                            </p:stCondLst>
                            <p:childTnLst>
                              <p:par>
                                <p:cTn id="67" presetID="1" presetClass="entr" presetSubtype="0" fill="hold" grpId="0" nodeType="afterEffect">
                                  <p:stCondLst>
                                    <p:cond delay="0"/>
                                  </p:stCondLst>
                                  <p:childTnLst>
                                    <p:set>
                                      <p:cBhvr>
                                        <p:cTn id="6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p:bldP spid="13" grpId="0"/>
      <p:bldP spid="14" grpId="0"/>
      <p:bldP spid="20" grpId="0"/>
      <p:bldP spid="25" grpId="0"/>
      <p:bldP spid="28" grpId="0" animBg="1"/>
      <p:bldP spid="29" grpId="0"/>
      <p:bldP spid="35" grpId="0"/>
      <p:bldP spid="36"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46C37-95B8-4FF5-ABE3-557025CC41DE}"/>
              </a:ext>
            </a:extLst>
          </p:cNvPr>
          <p:cNvSpPr>
            <a:spLocks noGrp="1"/>
          </p:cNvSpPr>
          <p:nvPr>
            <p:ph type="title"/>
          </p:nvPr>
        </p:nvSpPr>
        <p:spPr/>
        <p:txBody>
          <a:bodyPr>
            <a:normAutofit fontScale="90000"/>
          </a:bodyPr>
          <a:lstStyle/>
          <a:p>
            <a:r>
              <a:rPr lang="en-US" dirty="0">
                <a:cs typeface="Arial" panose="020B0604020202020204" pitchFamily="34" charset="0"/>
              </a:rPr>
              <a:t>International Great Lakes Datum</a:t>
            </a:r>
          </a:p>
        </p:txBody>
      </p:sp>
      <p:sp>
        <p:nvSpPr>
          <p:cNvPr id="3" name="Text Placeholder 2">
            <a:extLst>
              <a:ext uri="{FF2B5EF4-FFF2-40B4-BE49-F238E27FC236}">
                <a16:creationId xmlns:a16="http://schemas.microsoft.com/office/drawing/2014/main" id="{24441084-9573-4673-90DB-6048ADAF81C9}"/>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6FA5B709-2136-4B47-9499-59AA94F118F1}"/>
              </a:ext>
            </a:extLst>
          </p:cNvPr>
          <p:cNvSpPr>
            <a:spLocks noGrp="1"/>
          </p:cNvSpPr>
          <p:nvPr>
            <p:ph type="dt" sz="half" idx="10"/>
          </p:nvPr>
        </p:nvSpPr>
        <p:spPr/>
        <p:txBody>
          <a:bodyPr/>
          <a:lstStyle/>
          <a:p>
            <a:r>
              <a:rPr lang="en-US"/>
              <a:t>01/26/2023</a:t>
            </a:r>
          </a:p>
        </p:txBody>
      </p:sp>
      <p:sp>
        <p:nvSpPr>
          <p:cNvPr id="5" name="Footer Placeholder 4">
            <a:extLst>
              <a:ext uri="{FF2B5EF4-FFF2-40B4-BE49-F238E27FC236}">
                <a16:creationId xmlns:a16="http://schemas.microsoft.com/office/drawing/2014/main" id="{D54527EF-9695-4B92-8C63-A3B7E659D962}"/>
              </a:ext>
            </a:extLst>
          </p:cNvPr>
          <p:cNvSpPr>
            <a:spLocks noGrp="1"/>
          </p:cNvSpPr>
          <p:nvPr>
            <p:ph type="ftr" sz="quarter" idx="11"/>
          </p:nvPr>
        </p:nvSpPr>
        <p:spPr/>
        <p:txBody>
          <a:bodyPr/>
          <a:lstStyle/>
          <a:p>
            <a:r>
              <a:rPr lang="fr-FR"/>
              <a:t>2023 WSLS Institute</a:t>
            </a:r>
            <a:endParaRPr lang="en-US"/>
          </a:p>
        </p:txBody>
      </p:sp>
      <p:sp>
        <p:nvSpPr>
          <p:cNvPr id="6" name="Slide Number Placeholder 5">
            <a:extLst>
              <a:ext uri="{FF2B5EF4-FFF2-40B4-BE49-F238E27FC236}">
                <a16:creationId xmlns:a16="http://schemas.microsoft.com/office/drawing/2014/main" id="{F10A525F-3328-42CB-AAF5-1FA680F10FF8}"/>
              </a:ext>
            </a:extLst>
          </p:cNvPr>
          <p:cNvSpPr>
            <a:spLocks noGrp="1"/>
          </p:cNvSpPr>
          <p:nvPr>
            <p:ph type="sldNum" sz="quarter" idx="12"/>
          </p:nvPr>
        </p:nvSpPr>
        <p:spPr/>
        <p:txBody>
          <a:bodyPr/>
          <a:lstStyle/>
          <a:p>
            <a:fld id="{D3D538F9-49A3-B84F-B36B-A7030CDE5D5B}" type="slidenum">
              <a:rPr lang="en-US" smtClean="0"/>
              <a:t>94</a:t>
            </a:fld>
            <a:endParaRPr lang="en-US"/>
          </a:p>
        </p:txBody>
      </p:sp>
    </p:spTree>
    <p:extLst>
      <p:ext uri="{BB962C8B-B14F-4D97-AF65-F5344CB8AC3E}">
        <p14:creationId xmlns:p14="http://schemas.microsoft.com/office/powerpoint/2010/main" val="405505085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What is IGLD?</a:t>
            </a:r>
          </a:p>
        </p:txBody>
      </p:sp>
      <p:sp>
        <p:nvSpPr>
          <p:cNvPr id="3" name="Content Placeholder 2"/>
          <p:cNvSpPr>
            <a:spLocks noGrp="1"/>
          </p:cNvSpPr>
          <p:nvPr>
            <p:ph idx="1"/>
          </p:nvPr>
        </p:nvSpPr>
        <p:spPr/>
        <p:txBody>
          <a:bodyPr>
            <a:normAutofit fontScale="77500" lnSpcReduction="20000"/>
          </a:bodyPr>
          <a:lstStyle/>
          <a:p>
            <a:r>
              <a:rPr lang="en-US" dirty="0">
                <a:latin typeface="Arial" panose="020B0604020202020204" pitchFamily="34" charset="0"/>
                <a:cs typeface="Arial" panose="020B0604020202020204" pitchFamily="34" charset="0"/>
              </a:rPr>
              <a:t>International Great Lakes Datum (IGLD) is a common height reference system by which water levels can be measured and meaningfully related to each other</a:t>
            </a:r>
          </a:p>
          <a:p>
            <a:r>
              <a:rPr lang="en-US" dirty="0">
                <a:latin typeface="Arial" panose="020B0604020202020204" pitchFamily="34" charset="0"/>
                <a:cs typeface="Arial" panose="020B0604020202020204" pitchFamily="34" charset="0"/>
              </a:rPr>
              <a:t>Joint effort between the United States and Canada</a:t>
            </a:r>
          </a:p>
          <a:p>
            <a:r>
              <a:rPr lang="en-US" dirty="0">
                <a:latin typeface="Arial" panose="020B0604020202020204" pitchFamily="34" charset="0"/>
                <a:cs typeface="Arial" panose="020B0604020202020204" pitchFamily="34" charset="0"/>
              </a:rPr>
              <a:t>Maintained by the Coordinating Committee on Great Lakes Basic Hydraulic and Hydrologic Data</a:t>
            </a:r>
          </a:p>
          <a:p>
            <a:r>
              <a:rPr lang="en-US" dirty="0">
                <a:latin typeface="Arial" panose="020B0604020202020204" pitchFamily="34" charset="0"/>
                <a:cs typeface="Arial" panose="020B0604020202020204" pitchFamily="34" charset="0"/>
              </a:rPr>
              <a:t>Due primarily to Glacial Isostatic Adjustment, IGLD is updated every 25-35 years</a:t>
            </a:r>
          </a:p>
          <a:p>
            <a:r>
              <a:rPr lang="en-US" dirty="0">
                <a:latin typeface="Arial" panose="020B0604020202020204" pitchFamily="34" charset="0"/>
                <a:cs typeface="Arial" panose="020B0604020202020204" pitchFamily="34" charset="0"/>
              </a:rPr>
              <a:t>The next update will be IGLD (2020)</a:t>
            </a:r>
          </a:p>
          <a:p>
            <a:endParaRPr lang="en-US" dirty="0"/>
          </a:p>
        </p:txBody>
      </p:sp>
      <p:sp>
        <p:nvSpPr>
          <p:cNvPr id="4" name="Date Placeholder 3">
            <a:extLst>
              <a:ext uri="{FF2B5EF4-FFF2-40B4-BE49-F238E27FC236}">
                <a16:creationId xmlns:a16="http://schemas.microsoft.com/office/drawing/2014/main" id="{30009B23-0D84-4839-A497-9062F87D03E5}"/>
              </a:ext>
            </a:extLst>
          </p:cNvPr>
          <p:cNvSpPr>
            <a:spLocks noGrp="1"/>
          </p:cNvSpPr>
          <p:nvPr>
            <p:ph type="dt" sz="half" idx="10"/>
          </p:nvPr>
        </p:nvSpPr>
        <p:spPr/>
        <p:txBody>
          <a:bodyPr/>
          <a:lstStyle/>
          <a:p>
            <a:r>
              <a:rPr lang="en-US"/>
              <a:t>01/26/2023</a:t>
            </a:r>
          </a:p>
        </p:txBody>
      </p:sp>
      <p:sp>
        <p:nvSpPr>
          <p:cNvPr id="5" name="Footer Placeholder 4">
            <a:extLst>
              <a:ext uri="{FF2B5EF4-FFF2-40B4-BE49-F238E27FC236}">
                <a16:creationId xmlns:a16="http://schemas.microsoft.com/office/drawing/2014/main" id="{2305FDEC-6BFC-42E0-9914-476DF965DA2E}"/>
              </a:ext>
            </a:extLst>
          </p:cNvPr>
          <p:cNvSpPr>
            <a:spLocks noGrp="1"/>
          </p:cNvSpPr>
          <p:nvPr>
            <p:ph type="ftr" sz="quarter" idx="11"/>
          </p:nvPr>
        </p:nvSpPr>
        <p:spPr/>
        <p:txBody>
          <a:bodyPr/>
          <a:lstStyle/>
          <a:p>
            <a:r>
              <a:rPr lang="fr-FR"/>
              <a:t>2023 WSLS Institute</a:t>
            </a:r>
            <a:endParaRPr lang="en-US"/>
          </a:p>
        </p:txBody>
      </p:sp>
      <p:sp>
        <p:nvSpPr>
          <p:cNvPr id="6" name="Slide Number Placeholder 5">
            <a:extLst>
              <a:ext uri="{FF2B5EF4-FFF2-40B4-BE49-F238E27FC236}">
                <a16:creationId xmlns:a16="http://schemas.microsoft.com/office/drawing/2014/main" id="{CE31C73F-8B63-4CED-A91C-7D475FE573E2}"/>
              </a:ext>
            </a:extLst>
          </p:cNvPr>
          <p:cNvSpPr>
            <a:spLocks noGrp="1"/>
          </p:cNvSpPr>
          <p:nvPr>
            <p:ph type="sldNum" sz="quarter" idx="12"/>
          </p:nvPr>
        </p:nvSpPr>
        <p:spPr/>
        <p:txBody>
          <a:bodyPr/>
          <a:lstStyle/>
          <a:p>
            <a:fld id="{D3D538F9-49A3-B84F-B36B-A7030CDE5D5B}" type="slidenum">
              <a:rPr lang="en-US" smtClean="0"/>
              <a:t>95</a:t>
            </a:fld>
            <a:endParaRPr lang="en-US"/>
          </a:p>
        </p:txBody>
      </p:sp>
    </p:spTree>
    <p:extLst>
      <p:ext uri="{BB962C8B-B14F-4D97-AF65-F5344CB8AC3E}">
        <p14:creationId xmlns:p14="http://schemas.microsoft.com/office/powerpoint/2010/main" val="299142431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Current IGLD</a:t>
            </a:r>
          </a:p>
        </p:txBody>
      </p:sp>
      <p:sp>
        <p:nvSpPr>
          <p:cNvPr id="3" name="Content Placeholder 2"/>
          <p:cNvSpPr>
            <a:spLocks noGrp="1"/>
          </p:cNvSpPr>
          <p:nvPr>
            <p:ph idx="1"/>
          </p:nvPr>
        </p:nvSpPr>
        <p:spPr>
          <a:xfrm>
            <a:off x="628650" y="1369219"/>
            <a:ext cx="3962400" cy="3263504"/>
          </a:xfrm>
        </p:spPr>
        <p:txBody>
          <a:bodyPr>
            <a:normAutofit fontScale="77500" lnSpcReduction="20000"/>
          </a:bodyPr>
          <a:lstStyle/>
          <a:p>
            <a:r>
              <a:rPr lang="en-US" dirty="0">
                <a:latin typeface="Arial" panose="020B0604020202020204" pitchFamily="34" charset="0"/>
                <a:cs typeface="Arial" panose="020B0604020202020204" pitchFamily="34" charset="0"/>
              </a:rPr>
              <a:t>IGLD (1985) replaced IGLD (1955) in 1992</a:t>
            </a:r>
          </a:p>
          <a:p>
            <a:r>
              <a:rPr lang="en-US" dirty="0">
                <a:latin typeface="Arial" panose="020B0604020202020204" pitchFamily="34" charset="0"/>
                <a:cs typeface="Arial" panose="020B0604020202020204" pitchFamily="34" charset="0"/>
              </a:rPr>
              <a:t>Same reference zero as NAVD 88 (at Pointe au </a:t>
            </a:r>
            <a:r>
              <a:rPr lang="en-US" dirty="0" err="1">
                <a:latin typeface="Arial" panose="020B0604020202020204" pitchFamily="34" charset="0"/>
                <a:cs typeface="Arial" panose="020B0604020202020204" pitchFamily="34" charset="0"/>
              </a:rPr>
              <a:t>Père</a:t>
            </a:r>
            <a:r>
              <a:rPr lang="en-US" dirty="0">
                <a:latin typeface="Arial" panose="020B0604020202020204" pitchFamily="34" charset="0"/>
                <a:cs typeface="Arial" panose="020B0604020202020204" pitchFamily="34" charset="0"/>
              </a:rPr>
              <a:t>, Québec)</a:t>
            </a:r>
          </a:p>
          <a:p>
            <a:r>
              <a:rPr lang="en-US" dirty="0">
                <a:latin typeface="Arial" panose="020B0604020202020204" pitchFamily="34" charset="0"/>
                <a:cs typeface="Arial" panose="020B0604020202020204" pitchFamily="34" charset="0"/>
              </a:rPr>
              <a:t>Surface determined by leveling</a:t>
            </a:r>
          </a:p>
          <a:p>
            <a:r>
              <a:rPr lang="en-US" dirty="0">
                <a:latin typeface="Arial" panose="020B0604020202020204" pitchFamily="34" charset="0"/>
                <a:cs typeface="Arial" panose="020B0604020202020204" pitchFamily="34" charset="0"/>
              </a:rPr>
              <a:t>Dynamic heights</a:t>
            </a:r>
          </a:p>
          <a:p>
            <a:r>
              <a:rPr lang="en-US" dirty="0">
                <a:latin typeface="Arial" panose="020B0604020202020204" pitchFamily="34" charset="0"/>
                <a:cs typeface="Arial" panose="020B0604020202020204" pitchFamily="34" charset="0"/>
              </a:rPr>
              <a:t>Hydraulic correctors</a:t>
            </a:r>
          </a:p>
        </p:txBody>
      </p:sp>
      <p:pic>
        <p:nvPicPr>
          <p:cNvPr id="4" name="Picture 3" descr="Map of the Great Lakes region with a color ramp across the lakes showing the magnitude of IGLD 85 Hydraulic Correctors."/>
          <p:cNvPicPr/>
          <p:nvPr/>
        </p:nvPicPr>
        <p:blipFill>
          <a:blip r:embed="rId3">
            <a:extLst>
              <a:ext uri="{28A0092B-C50C-407E-A947-70E740481C1C}">
                <a14:useLocalDpi xmlns:a14="http://schemas.microsoft.com/office/drawing/2010/main" val="0"/>
              </a:ext>
            </a:extLst>
          </a:blip>
          <a:srcRect/>
          <a:stretch>
            <a:fillRect/>
          </a:stretch>
        </p:blipFill>
        <p:spPr bwMode="auto">
          <a:xfrm>
            <a:off x="4570334" y="1095819"/>
            <a:ext cx="4573667" cy="3438082"/>
          </a:xfrm>
          <a:prstGeom prst="rect">
            <a:avLst/>
          </a:prstGeom>
          <a:noFill/>
          <a:ln>
            <a:noFill/>
          </a:ln>
        </p:spPr>
      </p:pic>
      <p:sp>
        <p:nvSpPr>
          <p:cNvPr id="5" name="Date Placeholder 4">
            <a:extLst>
              <a:ext uri="{FF2B5EF4-FFF2-40B4-BE49-F238E27FC236}">
                <a16:creationId xmlns:a16="http://schemas.microsoft.com/office/drawing/2014/main" id="{651B062B-7A8C-4663-BEEC-067C4BEC8716}"/>
              </a:ext>
            </a:extLst>
          </p:cNvPr>
          <p:cNvSpPr>
            <a:spLocks noGrp="1"/>
          </p:cNvSpPr>
          <p:nvPr>
            <p:ph type="dt" sz="half" idx="10"/>
          </p:nvPr>
        </p:nvSpPr>
        <p:spPr/>
        <p:txBody>
          <a:bodyPr/>
          <a:lstStyle/>
          <a:p>
            <a:r>
              <a:rPr lang="en-US"/>
              <a:t>01/26/2023</a:t>
            </a:r>
          </a:p>
        </p:txBody>
      </p:sp>
      <p:sp>
        <p:nvSpPr>
          <p:cNvPr id="6" name="Footer Placeholder 5">
            <a:extLst>
              <a:ext uri="{FF2B5EF4-FFF2-40B4-BE49-F238E27FC236}">
                <a16:creationId xmlns:a16="http://schemas.microsoft.com/office/drawing/2014/main" id="{F9626049-5CF9-4277-9F30-2CF38D69D7E6}"/>
              </a:ext>
            </a:extLst>
          </p:cNvPr>
          <p:cNvSpPr>
            <a:spLocks noGrp="1"/>
          </p:cNvSpPr>
          <p:nvPr>
            <p:ph type="ftr" sz="quarter" idx="11"/>
          </p:nvPr>
        </p:nvSpPr>
        <p:spPr/>
        <p:txBody>
          <a:bodyPr/>
          <a:lstStyle/>
          <a:p>
            <a:r>
              <a:rPr lang="fr-FR"/>
              <a:t>2023 WSLS Institute</a:t>
            </a:r>
            <a:endParaRPr lang="en-US"/>
          </a:p>
        </p:txBody>
      </p:sp>
      <p:sp>
        <p:nvSpPr>
          <p:cNvPr id="7" name="Slide Number Placeholder 6">
            <a:extLst>
              <a:ext uri="{FF2B5EF4-FFF2-40B4-BE49-F238E27FC236}">
                <a16:creationId xmlns:a16="http://schemas.microsoft.com/office/drawing/2014/main" id="{D30AE4C7-28E6-4CB2-BA98-A74F490AC114}"/>
              </a:ext>
            </a:extLst>
          </p:cNvPr>
          <p:cNvSpPr>
            <a:spLocks noGrp="1"/>
          </p:cNvSpPr>
          <p:nvPr>
            <p:ph type="sldNum" sz="quarter" idx="12"/>
          </p:nvPr>
        </p:nvSpPr>
        <p:spPr/>
        <p:txBody>
          <a:bodyPr/>
          <a:lstStyle/>
          <a:p>
            <a:fld id="{D3D538F9-49A3-B84F-B36B-A7030CDE5D5B}" type="slidenum">
              <a:rPr lang="en-US" smtClean="0"/>
              <a:t>96</a:t>
            </a:fld>
            <a:endParaRPr lang="en-US"/>
          </a:p>
        </p:txBody>
      </p:sp>
    </p:spTree>
    <p:extLst>
      <p:ext uri="{BB962C8B-B14F-4D97-AF65-F5344CB8AC3E}">
        <p14:creationId xmlns:p14="http://schemas.microsoft.com/office/powerpoint/2010/main" val="218702202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IGLD (1985) Reference Surface</a:t>
            </a:r>
          </a:p>
        </p:txBody>
      </p:sp>
      <p:sp>
        <p:nvSpPr>
          <p:cNvPr id="5" name="Google Shape;1106;p20"/>
          <p:cNvSpPr txBox="1">
            <a:spLocks/>
          </p:cNvSpPr>
          <p:nvPr/>
        </p:nvSpPr>
        <p:spPr>
          <a:xfrm>
            <a:off x="200025" y="1268016"/>
            <a:ext cx="8743950" cy="3704034"/>
          </a:xfrm>
          <a:prstGeom prst="rect">
            <a:avLst/>
          </a:prstGeom>
          <a:noFill/>
          <a:ln>
            <a:noFill/>
          </a:ln>
        </p:spPr>
        <p:txBody>
          <a:bodyPr spcFirstLastPara="1" vert="horz" wrap="square" lIns="68569" tIns="34275" rIns="68569" bIns="3427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7175" indent="-257175">
              <a:spcBef>
                <a:spcPts val="0"/>
              </a:spcBef>
              <a:buClr>
                <a:srgbClr val="000000"/>
              </a:buClr>
              <a:buSzPts val="2000"/>
              <a:buFont typeface="Noto Sans Symbols"/>
              <a:buChar char="▪"/>
            </a:pPr>
            <a:r>
              <a:rPr lang="en-US" sz="1600" dirty="0">
                <a:solidFill>
                  <a:srgbClr val="000000"/>
                </a:solidFill>
                <a:latin typeface="Arial" panose="020B0604020202020204" pitchFamily="34" charset="0"/>
                <a:ea typeface="Calibri"/>
                <a:cs typeface="Arial" panose="020B0604020202020204" pitchFamily="34" charset="0"/>
                <a:sym typeface="Calibri"/>
              </a:rPr>
              <a:t>Reference surface is each lake (equipotential surface) to which heights are referenced</a:t>
            </a:r>
            <a:endParaRPr lang="en-US" sz="2400" dirty="0">
              <a:latin typeface="Arial" panose="020B0604020202020204" pitchFamily="34" charset="0"/>
              <a:cs typeface="Arial" panose="020B0604020202020204" pitchFamily="34" charset="0"/>
            </a:endParaRPr>
          </a:p>
          <a:p>
            <a:pPr marL="257175" indent="-257175">
              <a:spcBef>
                <a:spcPts val="300"/>
              </a:spcBef>
              <a:buClr>
                <a:srgbClr val="000000"/>
              </a:buClr>
              <a:buSzPts val="2000"/>
              <a:buFont typeface="Noto Sans Symbols"/>
              <a:buChar char="▪"/>
            </a:pPr>
            <a:r>
              <a:rPr lang="en-US" sz="1600" dirty="0">
                <a:solidFill>
                  <a:srgbClr val="000000"/>
                </a:solidFill>
                <a:latin typeface="Arial" panose="020B0604020202020204" pitchFamily="34" charset="0"/>
                <a:ea typeface="Calibri"/>
                <a:cs typeface="Arial" panose="020B0604020202020204" pitchFamily="34" charset="0"/>
                <a:sym typeface="Calibri"/>
              </a:rPr>
              <a:t>IGLD 1955 &amp; 1985 used 1000’s miles of geodetic leveling to indirectly define the reference surface</a:t>
            </a:r>
            <a:endParaRPr lang="en-US" sz="2400" dirty="0">
              <a:latin typeface="Arial" panose="020B0604020202020204" pitchFamily="34" charset="0"/>
              <a:cs typeface="Arial" panose="020B0604020202020204" pitchFamily="34" charset="0"/>
            </a:endParaRPr>
          </a:p>
          <a:p>
            <a:pPr marL="557213" lvl="1" indent="-214313">
              <a:spcBef>
                <a:spcPts val="270"/>
              </a:spcBef>
              <a:buClr>
                <a:srgbClr val="000000"/>
              </a:buClr>
              <a:buSzPts val="1800"/>
              <a:buFont typeface="Noto Sans Symbols"/>
              <a:buChar char="▪"/>
            </a:pPr>
            <a:r>
              <a:rPr lang="en-US" sz="1400" dirty="0">
                <a:solidFill>
                  <a:srgbClr val="000000"/>
                </a:solidFill>
                <a:latin typeface="Arial" panose="020B0604020202020204" pitchFamily="34" charset="0"/>
                <a:ea typeface="Calibri"/>
                <a:cs typeface="Arial" panose="020B0604020202020204" pitchFamily="34" charset="0"/>
                <a:sym typeface="Calibri"/>
              </a:rPr>
              <a:t>Very </a:t>
            </a:r>
            <a:r>
              <a:rPr lang="en-US" sz="1400" dirty="0">
                <a:solidFill>
                  <a:schemeClr val="dk1"/>
                </a:solidFill>
                <a:latin typeface="Arial" panose="020B0604020202020204" pitchFamily="34" charset="0"/>
                <a:ea typeface="Calibri"/>
                <a:cs typeface="Arial" panose="020B0604020202020204" pitchFamily="34" charset="0"/>
                <a:sym typeface="Calibri"/>
              </a:rPr>
              <a:t>time</a:t>
            </a:r>
            <a:r>
              <a:rPr lang="en-US" sz="1400" dirty="0">
                <a:solidFill>
                  <a:srgbClr val="FF0000"/>
                </a:solidFill>
                <a:latin typeface="Arial" panose="020B0604020202020204" pitchFamily="34" charset="0"/>
                <a:ea typeface="Calibri"/>
                <a:cs typeface="Arial" panose="020B0604020202020204" pitchFamily="34" charset="0"/>
                <a:sym typeface="Calibri"/>
              </a:rPr>
              <a:t> </a:t>
            </a:r>
            <a:r>
              <a:rPr lang="en-US" sz="1400" dirty="0">
                <a:solidFill>
                  <a:srgbClr val="000000"/>
                </a:solidFill>
                <a:latin typeface="Arial" panose="020B0604020202020204" pitchFamily="34" charset="0"/>
                <a:ea typeface="Calibri"/>
                <a:cs typeface="Arial" panose="020B0604020202020204" pitchFamily="34" charset="0"/>
                <a:sym typeface="Calibri"/>
              </a:rPr>
              <a:t>consuming &amp; cost prohibitive</a:t>
            </a:r>
            <a:endParaRPr lang="en-US" sz="2000" dirty="0">
              <a:latin typeface="Arial" panose="020B0604020202020204" pitchFamily="34" charset="0"/>
              <a:cs typeface="Arial" panose="020B0604020202020204" pitchFamily="34" charset="0"/>
            </a:endParaRPr>
          </a:p>
          <a:p>
            <a:pPr marL="557213" lvl="1" indent="-214313">
              <a:spcBef>
                <a:spcPts val="270"/>
              </a:spcBef>
              <a:buClr>
                <a:srgbClr val="000000"/>
              </a:buClr>
              <a:buSzPts val="1800"/>
              <a:buFont typeface="Noto Sans Symbols"/>
              <a:buChar char="▪"/>
            </a:pPr>
            <a:r>
              <a:rPr lang="en-US" sz="1400" dirty="0">
                <a:solidFill>
                  <a:srgbClr val="000000"/>
                </a:solidFill>
                <a:latin typeface="Arial" panose="020B0604020202020204" pitchFamily="34" charset="0"/>
                <a:ea typeface="Calibri"/>
                <a:cs typeface="Arial" panose="020B0604020202020204" pitchFamily="34" charset="0"/>
                <a:sym typeface="Calibri"/>
              </a:rPr>
              <a:t>Datum accessible only where leveling exists (benchmarks)</a:t>
            </a:r>
            <a:endParaRPr lang="en-US" sz="2000" dirty="0">
              <a:latin typeface="Arial" panose="020B0604020202020204" pitchFamily="34" charset="0"/>
              <a:cs typeface="Arial" panose="020B0604020202020204" pitchFamily="34" charset="0"/>
            </a:endParaRPr>
          </a:p>
          <a:p>
            <a:pPr marL="557213" lvl="1" indent="-214313">
              <a:spcBef>
                <a:spcPts val="270"/>
              </a:spcBef>
              <a:buClr>
                <a:srgbClr val="000000"/>
              </a:buClr>
              <a:buSzPts val="1800"/>
              <a:buFont typeface="Noto Sans Symbols"/>
              <a:buChar char="▪"/>
            </a:pPr>
            <a:r>
              <a:rPr lang="en-US" sz="1400" dirty="0">
                <a:solidFill>
                  <a:srgbClr val="000000"/>
                </a:solidFill>
                <a:latin typeface="Arial" panose="020B0604020202020204" pitchFamily="34" charset="0"/>
                <a:ea typeface="Calibri"/>
                <a:cs typeface="Arial" panose="020B0604020202020204" pitchFamily="34" charset="0"/>
                <a:sym typeface="Calibri"/>
              </a:rPr>
              <a:t>Susceptible to accumulation of systematic errors</a:t>
            </a:r>
            <a:endParaRPr lang="en-US" sz="2000" dirty="0">
              <a:latin typeface="Arial" panose="020B0604020202020204" pitchFamily="34" charset="0"/>
              <a:cs typeface="Arial" panose="020B0604020202020204" pitchFamily="34" charset="0"/>
            </a:endParaRPr>
          </a:p>
          <a:p>
            <a:pPr marL="257175" indent="-257175">
              <a:spcBef>
                <a:spcPts val="300"/>
              </a:spcBef>
              <a:buClr>
                <a:srgbClr val="000000"/>
              </a:buClr>
              <a:buSzPts val="2000"/>
              <a:buFont typeface="Noto Sans Symbols"/>
              <a:buChar char="▪"/>
            </a:pPr>
            <a:r>
              <a:rPr lang="en-US" sz="1600" dirty="0">
                <a:solidFill>
                  <a:srgbClr val="000000"/>
                </a:solidFill>
                <a:latin typeface="Arial" panose="020B0604020202020204" pitchFamily="34" charset="0"/>
                <a:ea typeface="Calibri"/>
                <a:cs typeface="Arial" panose="020B0604020202020204" pitchFamily="34" charset="0"/>
                <a:sym typeface="Calibri"/>
              </a:rPr>
              <a:t>Extends the reference zero inland</a:t>
            </a:r>
            <a:endParaRPr lang="en-US" sz="2400" dirty="0">
              <a:latin typeface="Arial" panose="020B0604020202020204" pitchFamily="34" charset="0"/>
              <a:cs typeface="Arial" panose="020B0604020202020204" pitchFamily="34" charset="0"/>
            </a:endParaRPr>
          </a:p>
          <a:p>
            <a:pPr marL="257175" indent="-161925">
              <a:spcBef>
                <a:spcPts val="300"/>
              </a:spcBef>
              <a:buClr>
                <a:srgbClr val="3F3F3F"/>
              </a:buClr>
              <a:buSzPts val="2000"/>
              <a:buNone/>
            </a:pPr>
            <a:endParaRPr lang="en-US" sz="1500" dirty="0">
              <a:solidFill>
                <a:srgbClr val="000000"/>
              </a:solidFill>
              <a:latin typeface="Calibri"/>
              <a:ea typeface="Calibri"/>
              <a:cs typeface="Calibri"/>
              <a:sym typeface="Calibri"/>
            </a:endParaRPr>
          </a:p>
          <a:p>
            <a:pPr marL="0" indent="0">
              <a:spcBef>
                <a:spcPts val="0"/>
              </a:spcBef>
              <a:buNone/>
            </a:pPr>
            <a:endParaRPr lang="en-US" sz="2100" dirty="0"/>
          </a:p>
        </p:txBody>
      </p:sp>
      <p:pic>
        <p:nvPicPr>
          <p:cNvPr id="6" name="Google Shape;1107;p20" descr="A graph showing a black curve connecting black dots representing the difference between NAVD 88 and CGVD2013 from Thunder Bay to Pointe-au-Pere."/>
          <p:cNvPicPr preferRelativeResize="0"/>
          <p:nvPr/>
        </p:nvPicPr>
        <p:blipFill rotWithShape="1">
          <a:blip r:embed="rId2">
            <a:alphaModFix/>
          </a:blip>
          <a:srcRect/>
          <a:stretch/>
        </p:blipFill>
        <p:spPr>
          <a:xfrm>
            <a:off x="448106" y="3263309"/>
            <a:ext cx="3581400" cy="1524000"/>
          </a:xfrm>
          <a:prstGeom prst="rect">
            <a:avLst/>
          </a:prstGeom>
          <a:noFill/>
          <a:ln>
            <a:noFill/>
          </a:ln>
        </p:spPr>
      </p:pic>
      <p:pic>
        <p:nvPicPr>
          <p:cNvPr id="7" name="Google Shape;1108;p20" descr="A map of the Great Lakes Basin with connected black lines on top of it that represent the NAVD leveling loops network."/>
          <p:cNvPicPr preferRelativeResize="0"/>
          <p:nvPr/>
        </p:nvPicPr>
        <p:blipFill rotWithShape="1">
          <a:blip r:embed="rId3">
            <a:alphaModFix/>
          </a:blip>
          <a:srcRect/>
          <a:stretch/>
        </p:blipFill>
        <p:spPr>
          <a:xfrm>
            <a:off x="4522662" y="2806995"/>
            <a:ext cx="3018982" cy="1865899"/>
          </a:xfrm>
          <a:prstGeom prst="rect">
            <a:avLst/>
          </a:prstGeom>
          <a:noFill/>
          <a:ln>
            <a:noFill/>
          </a:ln>
        </p:spPr>
      </p:pic>
      <p:pic>
        <p:nvPicPr>
          <p:cNvPr id="8" name="Google Shape;1109;p20" descr="An NGS field surveyor operating a digital leveling rod."/>
          <p:cNvPicPr preferRelativeResize="0"/>
          <p:nvPr/>
        </p:nvPicPr>
        <p:blipFill rotWithShape="1">
          <a:blip r:embed="rId4">
            <a:alphaModFix/>
          </a:blip>
          <a:srcRect/>
          <a:stretch/>
        </p:blipFill>
        <p:spPr>
          <a:xfrm>
            <a:off x="7703289" y="2182254"/>
            <a:ext cx="651673" cy="2490640"/>
          </a:xfrm>
          <a:prstGeom prst="rect">
            <a:avLst/>
          </a:prstGeom>
          <a:noFill/>
          <a:ln w="9525" cap="flat" cmpd="sng">
            <a:solidFill>
              <a:schemeClr val="dk1"/>
            </a:solidFill>
            <a:prstDash val="solid"/>
            <a:round/>
            <a:headEnd type="none" w="sm" len="sm"/>
            <a:tailEnd type="none" w="sm" len="sm"/>
          </a:ln>
        </p:spPr>
      </p:pic>
      <p:sp>
        <p:nvSpPr>
          <p:cNvPr id="10" name="Rectangle 9" descr="White rectangle">
            <a:extLst>
              <a:ext uri="{FF2B5EF4-FFF2-40B4-BE49-F238E27FC236}">
                <a16:creationId xmlns:a16="http://schemas.microsoft.com/office/drawing/2014/main" id="{E06F6ECB-38BE-45D5-A0E7-7961D660089B}"/>
              </a:ext>
            </a:extLst>
          </p:cNvPr>
          <p:cNvSpPr/>
          <p:nvPr/>
        </p:nvSpPr>
        <p:spPr>
          <a:xfrm flipV="1">
            <a:off x="4537165" y="4445616"/>
            <a:ext cx="487488" cy="2192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BCBD8F7E-B395-4D31-B503-C7A79B8485BD}"/>
              </a:ext>
            </a:extLst>
          </p:cNvPr>
          <p:cNvSpPr>
            <a:spLocks noGrp="1"/>
          </p:cNvSpPr>
          <p:nvPr>
            <p:ph type="dt" sz="half" idx="10"/>
          </p:nvPr>
        </p:nvSpPr>
        <p:spPr/>
        <p:txBody>
          <a:bodyPr/>
          <a:lstStyle/>
          <a:p>
            <a:r>
              <a:rPr lang="en-US"/>
              <a:t>01/26/2023</a:t>
            </a:r>
          </a:p>
        </p:txBody>
      </p:sp>
      <p:sp>
        <p:nvSpPr>
          <p:cNvPr id="4" name="Footer Placeholder 3">
            <a:extLst>
              <a:ext uri="{FF2B5EF4-FFF2-40B4-BE49-F238E27FC236}">
                <a16:creationId xmlns:a16="http://schemas.microsoft.com/office/drawing/2014/main" id="{8E2D1689-69A8-4E38-AC7D-F328E78E739F}"/>
              </a:ext>
            </a:extLst>
          </p:cNvPr>
          <p:cNvSpPr>
            <a:spLocks noGrp="1"/>
          </p:cNvSpPr>
          <p:nvPr>
            <p:ph type="ftr" sz="quarter" idx="11"/>
          </p:nvPr>
        </p:nvSpPr>
        <p:spPr/>
        <p:txBody>
          <a:bodyPr/>
          <a:lstStyle/>
          <a:p>
            <a:r>
              <a:rPr lang="fr-FR"/>
              <a:t>2023 WSLS Institute</a:t>
            </a:r>
            <a:endParaRPr lang="en-US"/>
          </a:p>
        </p:txBody>
      </p:sp>
      <p:sp>
        <p:nvSpPr>
          <p:cNvPr id="9" name="Slide Number Placeholder 8">
            <a:extLst>
              <a:ext uri="{FF2B5EF4-FFF2-40B4-BE49-F238E27FC236}">
                <a16:creationId xmlns:a16="http://schemas.microsoft.com/office/drawing/2014/main" id="{8A1D5E81-FEEB-49F9-89D3-B1308E7AD0D3}"/>
              </a:ext>
            </a:extLst>
          </p:cNvPr>
          <p:cNvSpPr>
            <a:spLocks noGrp="1"/>
          </p:cNvSpPr>
          <p:nvPr>
            <p:ph type="sldNum" sz="quarter" idx="12"/>
          </p:nvPr>
        </p:nvSpPr>
        <p:spPr/>
        <p:txBody>
          <a:bodyPr/>
          <a:lstStyle/>
          <a:p>
            <a:fld id="{D3D538F9-49A3-B84F-B36B-A7030CDE5D5B}" type="slidenum">
              <a:rPr lang="en-US" smtClean="0"/>
              <a:t>97</a:t>
            </a:fld>
            <a:endParaRPr lang="en-US"/>
          </a:p>
        </p:txBody>
      </p:sp>
    </p:spTree>
    <p:extLst>
      <p:ext uri="{BB962C8B-B14F-4D97-AF65-F5344CB8AC3E}">
        <p14:creationId xmlns:p14="http://schemas.microsoft.com/office/powerpoint/2010/main" val="360694183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F4505-76CD-47D3-97BA-1D96A53104C8}"/>
              </a:ext>
            </a:extLst>
          </p:cNvPr>
          <p:cNvSpPr>
            <a:spLocks noGrp="1"/>
          </p:cNvSpPr>
          <p:nvPr>
            <p:ph type="title"/>
          </p:nvPr>
        </p:nvSpPr>
        <p:spPr>
          <a:xfrm>
            <a:off x="457201" y="204787"/>
            <a:ext cx="8558011" cy="871538"/>
          </a:xfrm>
        </p:spPr>
        <p:txBody>
          <a:bodyPr>
            <a:normAutofit/>
          </a:bodyPr>
          <a:lstStyle/>
          <a:p>
            <a:r>
              <a:rPr lang="en-US" sz="2400" dirty="0">
                <a:latin typeface="+mn-lt"/>
              </a:rPr>
              <a:t>Why a new IGLD?: Glacial Isostatic Adjustment – (GIA)</a:t>
            </a:r>
          </a:p>
        </p:txBody>
      </p:sp>
      <p:sp>
        <p:nvSpPr>
          <p:cNvPr id="4" name="Text Placeholder 3">
            <a:extLst>
              <a:ext uri="{FF2B5EF4-FFF2-40B4-BE49-F238E27FC236}">
                <a16:creationId xmlns:a16="http://schemas.microsoft.com/office/drawing/2014/main" id="{6650B227-8DD7-46F7-B3AD-7BF8111AA4B7}"/>
              </a:ext>
            </a:extLst>
          </p:cNvPr>
          <p:cNvSpPr>
            <a:spLocks noGrp="1"/>
          </p:cNvSpPr>
          <p:nvPr>
            <p:ph type="body" sz="half" idx="2"/>
          </p:nvPr>
        </p:nvSpPr>
        <p:spPr>
          <a:xfrm>
            <a:off x="457201" y="1076326"/>
            <a:ext cx="7119256" cy="3815831"/>
          </a:xfrm>
        </p:spPr>
        <p:txBody>
          <a:bodyPr>
            <a:normAutofit/>
          </a:bodyPr>
          <a:lstStyle/>
          <a:p>
            <a:r>
              <a:rPr lang="en-US" sz="1800" i="1" dirty="0">
                <a:latin typeface="Arial" panose="020B0604020202020204" pitchFamily="34" charset="0"/>
                <a:cs typeface="Arial" panose="020B0604020202020204" pitchFamily="34" charset="0"/>
              </a:rPr>
              <a:t>Process of Glacial Isostatic Adjustment (left) and the resulting tilting of the entire Great Lakes region (right) as determined by high accuracy GPS measurements in units of mm/year. M. </a:t>
            </a:r>
            <a:r>
              <a:rPr lang="en-US" sz="1800" i="1" dirty="0" err="1">
                <a:latin typeface="Arial" panose="020B0604020202020204" pitchFamily="34" charset="0"/>
                <a:cs typeface="Arial" panose="020B0604020202020204" pitchFamily="34" charset="0"/>
              </a:rPr>
              <a:t>Craymer</a:t>
            </a:r>
            <a:r>
              <a:rPr lang="en-US" sz="1800" i="1" dirty="0">
                <a:latin typeface="Arial" panose="020B0604020202020204" pitchFamily="34" charset="0"/>
                <a:cs typeface="Arial" panose="020B0604020202020204" pitchFamily="34" charset="0"/>
              </a:rPr>
              <a:t> and C. </a:t>
            </a:r>
            <a:r>
              <a:rPr lang="en-US" sz="1800" i="1" dirty="0" err="1">
                <a:latin typeface="Arial" panose="020B0604020202020204" pitchFamily="34" charset="0"/>
                <a:cs typeface="Arial" panose="020B0604020202020204" pitchFamily="34" charset="0"/>
              </a:rPr>
              <a:t>Wisotzkey</a:t>
            </a:r>
            <a:r>
              <a:rPr lang="en-US" sz="1800" i="1" dirty="0">
                <a:latin typeface="Arial" panose="020B0604020202020204" pitchFamily="34" charset="0"/>
                <a:cs typeface="Arial" panose="020B0604020202020204" pitchFamily="34" charset="0"/>
              </a:rPr>
              <a:t>, 2021. </a:t>
            </a:r>
          </a:p>
          <a:p>
            <a:endParaRPr lang="en-US" i="1" dirty="0">
              <a:latin typeface="Arial" panose="020B0604020202020204" pitchFamily="34" charset="0"/>
              <a:cs typeface="Arial" panose="020B0604020202020204" pitchFamily="34" charset="0"/>
            </a:endParaRPr>
          </a:p>
          <a:p>
            <a:r>
              <a:rPr lang="en-US" sz="1800" b="1" dirty="0">
                <a:latin typeface="Arial" panose="020B0604020202020204" pitchFamily="34" charset="0"/>
                <a:cs typeface="Arial" panose="020B0604020202020204" pitchFamily="34" charset="0"/>
              </a:rPr>
              <a:t>Entire basin is:</a:t>
            </a:r>
          </a:p>
          <a:p>
            <a:pPr marL="171450" indent="-171450">
              <a:buFont typeface="Arial" panose="020B0604020202020204" pitchFamily="34" charset="0"/>
              <a:buChar char="•"/>
            </a:pPr>
            <a:r>
              <a:rPr lang="en-US" sz="1800" dirty="0">
                <a:solidFill>
                  <a:srgbClr val="3F3F3F"/>
                </a:solidFill>
                <a:latin typeface="Arial"/>
                <a:ea typeface="Arial"/>
                <a:cs typeface="Arial"/>
                <a:sym typeface="Arial"/>
              </a:rPr>
              <a:t>Uplifting in north</a:t>
            </a:r>
            <a:endParaRPr lang="en-US" sz="2400" dirty="0"/>
          </a:p>
          <a:p>
            <a:pPr marL="171450" indent="-171450">
              <a:buFont typeface="Arial" panose="020B0604020202020204" pitchFamily="34" charset="0"/>
              <a:buChar char="•"/>
            </a:pPr>
            <a:r>
              <a:rPr lang="en-US" sz="1800" dirty="0">
                <a:solidFill>
                  <a:srgbClr val="3F3F3F"/>
                </a:solidFill>
                <a:latin typeface="Arial"/>
                <a:ea typeface="Arial"/>
                <a:cs typeface="Arial"/>
                <a:sym typeface="Arial"/>
              </a:rPr>
              <a:t>Subsiding in south</a:t>
            </a:r>
          </a:p>
          <a:p>
            <a:pPr marL="171450" indent="-171450">
              <a:buFont typeface="Arial" panose="020B0604020202020204" pitchFamily="34" charset="0"/>
              <a:buChar char="•"/>
            </a:pPr>
            <a:r>
              <a:rPr lang="en-US" sz="1800" dirty="0">
                <a:solidFill>
                  <a:srgbClr val="3F3F3F"/>
                </a:solidFill>
                <a:latin typeface="Arial"/>
                <a:ea typeface="Arial"/>
                <a:cs typeface="Arial"/>
                <a:sym typeface="Arial"/>
              </a:rPr>
              <a:t>Overall tilting ~7 mm/year  </a:t>
            </a:r>
          </a:p>
          <a:p>
            <a:r>
              <a:rPr lang="en-US" sz="1800" dirty="0">
                <a:solidFill>
                  <a:srgbClr val="3F3F3F"/>
                </a:solidFill>
                <a:latin typeface="Arial"/>
                <a:ea typeface="Arial"/>
                <a:cs typeface="Arial"/>
                <a:sym typeface="Arial"/>
              </a:rPr>
              <a:t>	(21cm or 0.7’ over 30 year)</a:t>
            </a:r>
          </a:p>
          <a:p>
            <a:pPr marL="171450" indent="-171450">
              <a:buFont typeface="Arial" panose="020B0604020202020204" pitchFamily="34" charset="0"/>
              <a:buChar char="•"/>
            </a:pPr>
            <a:r>
              <a:rPr lang="en-US" sz="1800" dirty="0">
                <a:solidFill>
                  <a:srgbClr val="3F3F3F"/>
                </a:solidFill>
                <a:latin typeface="Arial"/>
                <a:ea typeface="Arial"/>
                <a:cs typeface="Arial"/>
                <a:sym typeface="Arial"/>
              </a:rPr>
              <a:t>Need to update IGLD </a:t>
            </a:r>
          </a:p>
          <a:p>
            <a:r>
              <a:rPr lang="en-US" sz="1800" dirty="0">
                <a:solidFill>
                  <a:srgbClr val="3F3F3F"/>
                </a:solidFill>
                <a:latin typeface="Arial"/>
                <a:ea typeface="Arial"/>
                <a:cs typeface="Arial"/>
                <a:sym typeface="Arial"/>
              </a:rPr>
              <a:t>	every 25-30 years</a:t>
            </a:r>
            <a:endParaRPr lang="en-US" sz="1800" dirty="0">
              <a:solidFill>
                <a:srgbClr val="FF0000"/>
              </a:solidFill>
              <a:latin typeface="Arial"/>
              <a:ea typeface="Arial"/>
              <a:cs typeface="Arial"/>
              <a:sym typeface="Arial"/>
            </a:endParaRPr>
          </a:p>
          <a:p>
            <a:endParaRPr lang="en-US" sz="1100" dirty="0">
              <a:latin typeface="Arial" panose="020B0604020202020204" pitchFamily="34" charset="0"/>
              <a:cs typeface="Arial" panose="020B0604020202020204" pitchFamily="34" charset="0"/>
            </a:endParaRPr>
          </a:p>
          <a:p>
            <a:endParaRPr lang="en-US" dirty="0"/>
          </a:p>
        </p:txBody>
      </p:sp>
      <p:pic>
        <p:nvPicPr>
          <p:cNvPr id="5" name="Google Shape;1059;p14" descr="Image showing the effects of glacial isostatic adjustment">
            <a:extLst>
              <a:ext uri="{FF2B5EF4-FFF2-40B4-BE49-F238E27FC236}">
                <a16:creationId xmlns:a16="http://schemas.microsoft.com/office/drawing/2014/main" id="{186106B5-2D35-475F-878D-42EC9FF2AD14}"/>
              </a:ext>
            </a:extLst>
          </p:cNvPr>
          <p:cNvPicPr preferRelativeResize="0">
            <a:picLocks noGrp="1"/>
          </p:cNvPicPr>
          <p:nvPr>
            <p:ph idx="1"/>
          </p:nvPr>
        </p:nvPicPr>
        <p:blipFill rotWithShape="1">
          <a:blip r:embed="rId2">
            <a:alphaModFix/>
          </a:blip>
          <a:srcRect/>
          <a:stretch/>
        </p:blipFill>
        <p:spPr>
          <a:xfrm>
            <a:off x="3751336" y="2361863"/>
            <a:ext cx="2285283" cy="2530294"/>
          </a:xfrm>
          <a:prstGeom prst="rect">
            <a:avLst/>
          </a:prstGeom>
          <a:noFill/>
          <a:ln>
            <a:noFill/>
          </a:ln>
        </p:spPr>
      </p:pic>
      <p:pic>
        <p:nvPicPr>
          <p:cNvPr id="6" name="Picture 5" descr="Map of the Great Lakes region showing a color ramp from blue to red across the basin.">
            <a:extLst>
              <a:ext uri="{FF2B5EF4-FFF2-40B4-BE49-F238E27FC236}">
                <a16:creationId xmlns:a16="http://schemas.microsoft.com/office/drawing/2014/main" id="{A090495E-CB73-427E-A90B-EB1AE4786924}"/>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137702" y="2835474"/>
            <a:ext cx="2877510" cy="2056683"/>
          </a:xfrm>
          <a:prstGeom prst="rect">
            <a:avLst/>
          </a:prstGeom>
          <a:ln w="6350">
            <a:solidFill>
              <a:sysClr val="windowText" lastClr="000000"/>
            </a:solidFill>
          </a:ln>
        </p:spPr>
      </p:pic>
      <p:sp>
        <p:nvSpPr>
          <p:cNvPr id="3" name="Date Placeholder 2">
            <a:extLst>
              <a:ext uri="{FF2B5EF4-FFF2-40B4-BE49-F238E27FC236}">
                <a16:creationId xmlns:a16="http://schemas.microsoft.com/office/drawing/2014/main" id="{887D7FC5-3B47-4D90-8D0F-EC57FDECB93A}"/>
              </a:ext>
            </a:extLst>
          </p:cNvPr>
          <p:cNvSpPr>
            <a:spLocks noGrp="1"/>
          </p:cNvSpPr>
          <p:nvPr>
            <p:ph type="dt" sz="half" idx="10"/>
          </p:nvPr>
        </p:nvSpPr>
        <p:spPr/>
        <p:txBody>
          <a:bodyPr/>
          <a:lstStyle/>
          <a:p>
            <a:r>
              <a:rPr lang="en-US"/>
              <a:t>01/26/2023</a:t>
            </a:r>
          </a:p>
        </p:txBody>
      </p:sp>
      <p:sp>
        <p:nvSpPr>
          <p:cNvPr id="7" name="Footer Placeholder 6">
            <a:extLst>
              <a:ext uri="{FF2B5EF4-FFF2-40B4-BE49-F238E27FC236}">
                <a16:creationId xmlns:a16="http://schemas.microsoft.com/office/drawing/2014/main" id="{472183DF-48A7-4496-8BEB-D57F2EB925D4}"/>
              </a:ext>
            </a:extLst>
          </p:cNvPr>
          <p:cNvSpPr>
            <a:spLocks noGrp="1"/>
          </p:cNvSpPr>
          <p:nvPr>
            <p:ph type="ftr" sz="quarter" idx="11"/>
          </p:nvPr>
        </p:nvSpPr>
        <p:spPr/>
        <p:txBody>
          <a:bodyPr/>
          <a:lstStyle/>
          <a:p>
            <a:r>
              <a:rPr lang="fr-FR"/>
              <a:t>2023 WSLS Institute</a:t>
            </a:r>
            <a:endParaRPr lang="en-US"/>
          </a:p>
        </p:txBody>
      </p:sp>
      <p:sp>
        <p:nvSpPr>
          <p:cNvPr id="8" name="Slide Number Placeholder 7">
            <a:extLst>
              <a:ext uri="{FF2B5EF4-FFF2-40B4-BE49-F238E27FC236}">
                <a16:creationId xmlns:a16="http://schemas.microsoft.com/office/drawing/2014/main" id="{0CE882EE-F632-48FA-A136-4257E0C67FF3}"/>
              </a:ext>
            </a:extLst>
          </p:cNvPr>
          <p:cNvSpPr>
            <a:spLocks noGrp="1"/>
          </p:cNvSpPr>
          <p:nvPr>
            <p:ph type="sldNum" sz="quarter" idx="12"/>
          </p:nvPr>
        </p:nvSpPr>
        <p:spPr/>
        <p:txBody>
          <a:bodyPr/>
          <a:lstStyle/>
          <a:p>
            <a:fld id="{D3D538F9-49A3-B84F-B36B-A7030CDE5D5B}" type="slidenum">
              <a:rPr lang="en-US" smtClean="0"/>
              <a:t>98</a:t>
            </a:fld>
            <a:endParaRPr lang="en-US"/>
          </a:p>
        </p:txBody>
      </p:sp>
    </p:spTree>
    <p:extLst>
      <p:ext uri="{BB962C8B-B14F-4D97-AF65-F5344CB8AC3E}">
        <p14:creationId xmlns:p14="http://schemas.microsoft.com/office/powerpoint/2010/main" val="237601535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1AE6D-03DB-4641-80C0-BD2240A7BB5D}"/>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Dynamic height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DEBE9AD-6908-4CEE-88F4-AC14A87BF17B}"/>
                  </a:ext>
                </a:extLst>
              </p:cNvPr>
              <p:cNvSpPr>
                <a:spLocks noGrp="1"/>
              </p:cNvSpPr>
              <p:nvPr>
                <p:ph idx="1"/>
              </p:nvPr>
            </p:nvSpPr>
            <p:spPr>
              <a:xfrm>
                <a:off x="457200" y="1200151"/>
                <a:ext cx="8229600" cy="3394472"/>
              </a:xfrm>
            </p:spPr>
            <p:txBody>
              <a:bodyPr/>
              <a:lstStyle/>
              <a:p>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𝐻</m:t>
                        </m:r>
                      </m:e>
                      <m:sup>
                        <m:r>
                          <a:rPr lang="en-US" b="0" i="1" smtClean="0">
                            <a:latin typeface="Cambria Math" panose="02040503050406030204" pitchFamily="18" charset="0"/>
                          </a:rPr>
                          <m:t>𝐷</m:t>
                        </m:r>
                      </m:sup>
                    </m:sSup>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𝐶</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𝛾</m:t>
                            </m:r>
                          </m:e>
                          <m:sub>
                            <m:r>
                              <a:rPr lang="en-US" b="0" i="1" smtClean="0">
                                <a:latin typeface="Cambria Math" panose="02040503050406030204" pitchFamily="18" charset="0"/>
                              </a:rPr>
                              <m:t>45</m:t>
                            </m:r>
                          </m:sub>
                        </m:sSub>
                      </m:den>
                    </m:f>
                  </m:oMath>
                </a14:m>
                <a:endParaRPr lang="en-US" dirty="0"/>
              </a:p>
              <a:p>
                <a:r>
                  <a:rPr lang="en-US" dirty="0">
                    <a:latin typeface="Arial" panose="020B0604020202020204" pitchFamily="34" charset="0"/>
                    <a:cs typeface="Arial" panose="020B0604020202020204" pitchFamily="34" charset="0"/>
                  </a:rPr>
                  <a:t>Normal gravity value, </a:t>
                </a:r>
                <a14:m>
                  <m:oMath xmlns:m="http://schemas.openxmlformats.org/officeDocument/2006/math">
                    <m:r>
                      <a:rPr lang="en-US" i="1">
                        <a:latin typeface="Cambria Math" panose="02040503050406030204" pitchFamily="18" charset="0"/>
                      </a:rPr>
                      <m:t>𝛾</m:t>
                    </m:r>
                    <m:r>
                      <a:rPr lang="en-US" i="1">
                        <a:latin typeface="Cambria Math" panose="02040503050406030204" pitchFamily="18" charset="0"/>
                      </a:rPr>
                      <m:t> </m:t>
                    </m:r>
                  </m:oMath>
                </a14:m>
                <a:r>
                  <a:rPr lang="en-US" dirty="0">
                    <a:latin typeface="Arial" panose="020B0604020202020204" pitchFamily="34" charset="0"/>
                    <a:cs typeface="Arial" panose="020B0604020202020204" pitchFamily="34" charset="0"/>
                  </a:rPr>
                  <a:t>, is a constant</a:t>
                </a:r>
              </a:p>
            </p:txBody>
          </p:sp>
        </mc:Choice>
        <mc:Fallback xmlns="">
          <p:sp>
            <p:nvSpPr>
              <p:cNvPr id="3" name="Content Placeholder 2">
                <a:extLst>
                  <a:ext uri="{FF2B5EF4-FFF2-40B4-BE49-F238E27FC236}">
                    <a16:creationId xmlns:a16="http://schemas.microsoft.com/office/drawing/2014/main" id="{4DEBE9AD-6908-4CEE-88F4-AC14A87BF17B}"/>
                  </a:ext>
                </a:extLst>
              </p:cNvPr>
              <p:cNvSpPr>
                <a:spLocks noGrp="1" noRot="1" noChangeAspect="1" noMove="1" noResize="1" noEditPoints="1" noAdjustHandles="1" noChangeArrowheads="1" noChangeShapeType="1" noTextEdit="1"/>
              </p:cNvSpPr>
              <p:nvPr>
                <p:ph idx="1"/>
              </p:nvPr>
            </p:nvSpPr>
            <p:spPr>
              <a:xfrm>
                <a:off x="457200" y="1200151"/>
                <a:ext cx="8229600" cy="3394472"/>
              </a:xfrm>
              <a:blipFill>
                <a:blip r:embed="rId3"/>
                <a:stretch>
                  <a:fillRect l="-1704"/>
                </a:stretch>
              </a:blipFill>
            </p:spPr>
            <p:txBody>
              <a:bodyPr/>
              <a:lstStyle/>
              <a:p>
                <a:r>
                  <a:rPr lang="en-US">
                    <a:noFill/>
                  </a:rPr>
                  <a:t> </a:t>
                </a:r>
              </a:p>
            </p:txBody>
          </p:sp>
        </mc:Fallback>
      </mc:AlternateContent>
      <p:pic>
        <p:nvPicPr>
          <p:cNvPr id="7" name="Picture 6" descr="A blue area representing a water body in profile view with dashed lines showing level surfaces and yellow arrows of slightly different lengths pointing up at red circles labeled HD1 and HD2 that are both at the top of the water area.">
            <a:extLst>
              <a:ext uri="{FF2B5EF4-FFF2-40B4-BE49-F238E27FC236}">
                <a16:creationId xmlns:a16="http://schemas.microsoft.com/office/drawing/2014/main" id="{C23D5339-4C45-4BE8-AA36-5871E00910A0}"/>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93227" y="2696925"/>
            <a:ext cx="5757545" cy="2207260"/>
          </a:xfrm>
          <a:prstGeom prst="rect">
            <a:avLst/>
          </a:prstGeom>
          <a:noFill/>
          <a:ln>
            <a:noFill/>
          </a:ln>
        </p:spPr>
      </p:pic>
      <p:sp>
        <p:nvSpPr>
          <p:cNvPr id="8" name="Date Placeholder 7">
            <a:extLst>
              <a:ext uri="{FF2B5EF4-FFF2-40B4-BE49-F238E27FC236}">
                <a16:creationId xmlns:a16="http://schemas.microsoft.com/office/drawing/2014/main" id="{3BEB8CBE-5A70-4E1B-B6BF-4AFF8541926B}"/>
              </a:ext>
            </a:extLst>
          </p:cNvPr>
          <p:cNvSpPr>
            <a:spLocks noGrp="1"/>
          </p:cNvSpPr>
          <p:nvPr>
            <p:ph type="dt" sz="half" idx="10"/>
          </p:nvPr>
        </p:nvSpPr>
        <p:spPr/>
        <p:txBody>
          <a:bodyPr/>
          <a:lstStyle/>
          <a:p>
            <a:r>
              <a:rPr lang="en-US"/>
              <a:t>01/26/2023</a:t>
            </a:r>
          </a:p>
        </p:txBody>
      </p:sp>
      <p:sp>
        <p:nvSpPr>
          <p:cNvPr id="9" name="Footer Placeholder 8">
            <a:extLst>
              <a:ext uri="{FF2B5EF4-FFF2-40B4-BE49-F238E27FC236}">
                <a16:creationId xmlns:a16="http://schemas.microsoft.com/office/drawing/2014/main" id="{C13672AD-12B5-4FDF-BBBC-35C461D5FC92}"/>
              </a:ext>
            </a:extLst>
          </p:cNvPr>
          <p:cNvSpPr>
            <a:spLocks noGrp="1"/>
          </p:cNvSpPr>
          <p:nvPr>
            <p:ph type="ftr" sz="quarter" idx="11"/>
          </p:nvPr>
        </p:nvSpPr>
        <p:spPr/>
        <p:txBody>
          <a:bodyPr/>
          <a:lstStyle/>
          <a:p>
            <a:r>
              <a:rPr lang="fr-FR"/>
              <a:t>2023 WSLS Institute</a:t>
            </a:r>
            <a:endParaRPr lang="en-US"/>
          </a:p>
        </p:txBody>
      </p:sp>
      <p:sp>
        <p:nvSpPr>
          <p:cNvPr id="10" name="Slide Number Placeholder 9">
            <a:extLst>
              <a:ext uri="{FF2B5EF4-FFF2-40B4-BE49-F238E27FC236}">
                <a16:creationId xmlns:a16="http://schemas.microsoft.com/office/drawing/2014/main" id="{927F955A-B4F5-4B87-8427-B928BE018BB9}"/>
              </a:ext>
            </a:extLst>
          </p:cNvPr>
          <p:cNvSpPr>
            <a:spLocks noGrp="1"/>
          </p:cNvSpPr>
          <p:nvPr>
            <p:ph type="sldNum" sz="quarter" idx="12"/>
          </p:nvPr>
        </p:nvSpPr>
        <p:spPr/>
        <p:txBody>
          <a:bodyPr/>
          <a:lstStyle/>
          <a:p>
            <a:fld id="{D3D538F9-49A3-B84F-B36B-A7030CDE5D5B}" type="slidenum">
              <a:rPr lang="en-US" smtClean="0"/>
              <a:t>99</a:t>
            </a:fld>
            <a:endParaRPr lang="en-US"/>
          </a:p>
        </p:txBody>
      </p:sp>
    </p:spTree>
    <p:extLst>
      <p:ext uri="{BB962C8B-B14F-4D97-AF65-F5344CB8AC3E}">
        <p14:creationId xmlns:p14="http://schemas.microsoft.com/office/powerpoint/2010/main" val="3868718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508 compliant NGS 2022 powerpoint_template_widescreen2" id="{A38E114E-F7B4-4925-8AED-4E72AAE06EE2}" vid="{4A125BD5-4760-411E-BA3C-E105BC9D2A9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powerpoint_template_widescreen</Template>
  <TotalTime>2018</TotalTime>
  <Words>6861</Words>
  <Application>Microsoft Office PowerPoint</Application>
  <PresentationFormat>On-screen Show (16:9)</PresentationFormat>
  <Paragraphs>1330</Paragraphs>
  <Slides>109</Slides>
  <Notes>49</Notes>
  <HiddenSlides>1</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109</vt:i4>
      </vt:variant>
    </vt:vector>
  </HeadingPairs>
  <TitlesOfParts>
    <vt:vector size="123" baseType="lpstr">
      <vt:lpstr>MS PGothic</vt:lpstr>
      <vt:lpstr>MS PGothic</vt:lpstr>
      <vt:lpstr>Arial</vt:lpstr>
      <vt:lpstr>Arial Black</vt:lpstr>
      <vt:lpstr>Calibri</vt:lpstr>
      <vt:lpstr>Cambria</vt:lpstr>
      <vt:lpstr>Cambria Math</vt:lpstr>
      <vt:lpstr>Courier New</vt:lpstr>
      <vt:lpstr>Gill Sans MT</vt:lpstr>
      <vt:lpstr>Noto Sans Symbols</vt:lpstr>
      <vt:lpstr>Times</vt:lpstr>
      <vt:lpstr>Times New Roman</vt:lpstr>
      <vt:lpstr>Tw Cen MT Condensed</vt:lpstr>
      <vt:lpstr>Office Theme</vt:lpstr>
      <vt:lpstr>Datums: The Foundation of Geospatial Data</vt:lpstr>
      <vt:lpstr>Deprecation of the US Survey Foot</vt:lpstr>
      <vt:lpstr>NSRS Modernization: Delay</vt:lpstr>
      <vt:lpstr>Overview</vt:lpstr>
      <vt:lpstr>Background on coordinate systems</vt:lpstr>
      <vt:lpstr>Datum Fundamentals</vt:lpstr>
      <vt:lpstr>Datum Fundamentals</vt:lpstr>
      <vt:lpstr>Datum Fundamentals</vt:lpstr>
      <vt:lpstr>Geodetic Control Primer</vt:lpstr>
      <vt:lpstr>Geodetic Control Primer</vt:lpstr>
      <vt:lpstr>Geodetic Control Primer</vt:lpstr>
      <vt:lpstr>Geodetic Control Primer</vt:lpstr>
      <vt:lpstr>Article 1, Section 8:</vt:lpstr>
      <vt:lpstr>The National Spatial Reference System</vt:lpstr>
      <vt:lpstr>The National Spatial Reference System</vt:lpstr>
      <vt:lpstr>National Spatial Reference System (NSRS)</vt:lpstr>
      <vt:lpstr>Passive Control</vt:lpstr>
      <vt:lpstr>Active Control</vt:lpstr>
      <vt:lpstr>Geodetic Stations</vt:lpstr>
      <vt:lpstr>Geodetic Stations</vt:lpstr>
      <vt:lpstr>Global Geodetic Control</vt:lpstr>
      <vt:lpstr>UN-GGIM</vt:lpstr>
      <vt:lpstr>UN Global Geodetic Reference Frame</vt:lpstr>
      <vt:lpstr>PowerPoint Presentation</vt:lpstr>
      <vt:lpstr>Accessing Datums</vt:lpstr>
      <vt:lpstr>Traditional Access: Passive Control</vt:lpstr>
      <vt:lpstr>Modernized Access: Through the CORS and OPUS</vt:lpstr>
      <vt:lpstr>Data Delivery System </vt:lpstr>
      <vt:lpstr>The Data in the Datasheet</vt:lpstr>
      <vt:lpstr>Beta Passive Marks page</vt:lpstr>
      <vt:lpstr>NGS Map</vt:lpstr>
      <vt:lpstr>NGS Coordinate Conversion and Transformation Tool (NCAT)</vt:lpstr>
      <vt:lpstr>Horizontal Datums</vt:lpstr>
      <vt:lpstr>Developing previous horizontal datums</vt:lpstr>
      <vt:lpstr>Marks in the NSRS 1816–2006</vt:lpstr>
      <vt:lpstr>Horizontal Datums of the NSRS</vt:lpstr>
      <vt:lpstr>Replacing the NAD 83s</vt:lpstr>
      <vt:lpstr>Traditional horizontal geodetic datums</vt:lpstr>
      <vt:lpstr>Traditional horizontal geodetic datums</vt:lpstr>
      <vt:lpstr>Traditional horizontal geodetic datums</vt:lpstr>
      <vt:lpstr>Drawbacks of Passive Control</vt:lpstr>
      <vt:lpstr>Geometric Reference Frames</vt:lpstr>
      <vt:lpstr>Definitions</vt:lpstr>
      <vt:lpstr>International Terrestrial Reference System (ITRS)</vt:lpstr>
      <vt:lpstr>Ideal Geometric Frames</vt:lpstr>
      <vt:lpstr>The IGS Reference Frame</vt:lpstr>
      <vt:lpstr>Aligning the NSRS to the IGS reference frame</vt:lpstr>
      <vt:lpstr>Aligning the NSRS to the IGS reference frame</vt:lpstr>
      <vt:lpstr>Aligning the NSRS to the IGS reference frame</vt:lpstr>
      <vt:lpstr>Aligning the NSRS to the IGS reference frame</vt:lpstr>
      <vt:lpstr>Aligning the NSRS to the IGS reference frame</vt:lpstr>
      <vt:lpstr>Aligning the NSRS to the IGS reference frame</vt:lpstr>
      <vt:lpstr>Aligning the NSRS to the IGS reference frame</vt:lpstr>
      <vt:lpstr>Aligning the NSRS to the IGS reference frame</vt:lpstr>
      <vt:lpstr>Aligning the NSRS to the IGS reference frame</vt:lpstr>
      <vt:lpstr>Aligning the NSRS to the IGS reference frame</vt:lpstr>
      <vt:lpstr>Aligning the NSRS to the IGS reference frame</vt:lpstr>
      <vt:lpstr>Aligning the NSRS to the IGS reference frame</vt:lpstr>
      <vt:lpstr>Aligning the NSRS to the IGS reference frame</vt:lpstr>
      <vt:lpstr>Aligning the NSRS to the IGS reference frame</vt:lpstr>
      <vt:lpstr>Aligning the NSRS to the IGS reference frame</vt:lpstr>
      <vt:lpstr>Aligning the NSRS to the IGS reference frame</vt:lpstr>
      <vt:lpstr>Aligning the NSRS to the IGS reference frame</vt:lpstr>
      <vt:lpstr>Aligning the NSRS to the IGS reference frame</vt:lpstr>
      <vt:lpstr>Aligning the NSRS to the IGS reference frame</vt:lpstr>
      <vt:lpstr>Aligning the NSRS to the IGS reference frame</vt:lpstr>
      <vt:lpstr>Aligning the NSRS to the IGS reference frame</vt:lpstr>
      <vt:lpstr>Aligning the NSRS to the IGS reference frame</vt:lpstr>
      <vt:lpstr>Continuously Operating Reference Station (CORS) Network</vt:lpstr>
      <vt:lpstr>Euler Poles and “Plate-Fixed”</vt:lpstr>
      <vt:lpstr>ITRF2020: Constant Frame, Rotating Plate</vt:lpstr>
      <vt:lpstr>NATRF2022: Constant Frame, Rotating Plate “Plate-Fixed” </vt:lpstr>
      <vt:lpstr>ITRF2020 or NATRF2022</vt:lpstr>
      <vt:lpstr>Residual Velocities – ITRF2020/CONUS</vt:lpstr>
      <vt:lpstr>Residual Velocities – NATRF2022/CONUS</vt:lpstr>
      <vt:lpstr>PowerPoint Presentation</vt:lpstr>
      <vt:lpstr>The Relation of 5 Global Reference Frames through Time</vt:lpstr>
      <vt:lpstr>Vertical Datums</vt:lpstr>
      <vt:lpstr>PowerPoint Presentation</vt:lpstr>
      <vt:lpstr>Vertical Datums of the NSRS</vt:lpstr>
      <vt:lpstr>Developing the previous vertical datums</vt:lpstr>
      <vt:lpstr>Developing the previous vertical datums</vt:lpstr>
      <vt:lpstr>Leveling</vt:lpstr>
      <vt:lpstr>Other vertical datums</vt:lpstr>
      <vt:lpstr>PowerPoint Presentation</vt:lpstr>
      <vt:lpstr>Draw a DATUM PROFILE</vt:lpstr>
      <vt:lpstr>Types of heights summary</vt:lpstr>
      <vt:lpstr>Replacing NAVD 88</vt:lpstr>
      <vt:lpstr>Understanding “Geo-Potential”</vt:lpstr>
      <vt:lpstr>NAVD 88 (epoch ?) to  NAPGD2022 Epoch 2020.00 (estimate)</vt:lpstr>
      <vt:lpstr>Gravity for the Redefinition of the American Vertical Datum (GRAV-D)</vt:lpstr>
      <vt:lpstr>PowerPoint Presentation</vt:lpstr>
      <vt:lpstr>The Geoid, and Heights</vt:lpstr>
      <vt:lpstr>International Great Lakes Datum</vt:lpstr>
      <vt:lpstr>What is IGLD?</vt:lpstr>
      <vt:lpstr>Current IGLD</vt:lpstr>
      <vt:lpstr>IGLD (1985) Reference Surface</vt:lpstr>
      <vt:lpstr>Why a new IGLD?: Glacial Isostatic Adjustment – (GIA)</vt:lpstr>
      <vt:lpstr>Dynamic height</vt:lpstr>
      <vt:lpstr>Dynamic vs. Orthometric Heights</vt:lpstr>
      <vt:lpstr>Definition of IGLD (2020)</vt:lpstr>
      <vt:lpstr>Status of IGLD Update</vt:lpstr>
      <vt:lpstr>2022 IGLD GNSS Campaign</vt:lpstr>
      <vt:lpstr>Save the Date! Water Level Datum Workshop</vt:lpstr>
      <vt:lpstr>Consistent nationwide reference frame The Modernized NSRS</vt:lpstr>
      <vt:lpstr>Deprecation of the US Survey Foot</vt:lpstr>
      <vt:lpstr>NSRS Modernization: Delay</vt:lpstr>
      <vt:lpstr>Save the Date! NGS day at FIG 2023</vt:lpstr>
      <vt:lpstr>Thank You!</vt:lpstr>
    </vt:vector>
  </TitlesOfParts>
  <Company>Simmons + Associates Graphic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Datums: The Foundation of Geospatial Data</dc:title>
  <dc:creator>Jacob Heck</dc:creator>
  <cp:lastModifiedBy>Jacob Heck</cp:lastModifiedBy>
  <cp:revision>107</cp:revision>
  <dcterms:created xsi:type="dcterms:W3CDTF">2022-12-23T17:56:22Z</dcterms:created>
  <dcterms:modified xsi:type="dcterms:W3CDTF">2023-01-30T21:30:32Z</dcterms:modified>
</cp:coreProperties>
</file>