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81" r:id="rId3"/>
    <p:sldId id="280" r:id="rId4"/>
    <p:sldId id="258" r:id="rId5"/>
    <p:sldId id="259" r:id="rId6"/>
    <p:sldId id="260" r:id="rId7"/>
    <p:sldId id="262" r:id="rId8"/>
    <p:sldId id="285" r:id="rId9"/>
    <p:sldId id="287" r:id="rId10"/>
    <p:sldId id="261" r:id="rId11"/>
    <p:sldId id="263" r:id="rId12"/>
    <p:sldId id="296" r:id="rId13"/>
    <p:sldId id="293" r:id="rId14"/>
    <p:sldId id="268" r:id="rId15"/>
    <p:sldId id="269" r:id="rId16"/>
    <p:sldId id="271" r:id="rId17"/>
    <p:sldId id="272" r:id="rId18"/>
    <p:sldId id="273" r:id="rId19"/>
    <p:sldId id="295" r:id="rId20"/>
    <p:sldId id="275" r:id="rId21"/>
    <p:sldId id="288" r:id="rId22"/>
    <p:sldId id="274" r:id="rId23"/>
    <p:sldId id="276" r:id="rId24"/>
    <p:sldId id="277" r:id="rId25"/>
    <p:sldId id="279" r:id="rId26"/>
    <p:sldId id="282" r:id="rId2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17375E"/>
    <a:srgbClr val="DFE9F3"/>
    <a:srgbClr val="9C9C9C"/>
    <a:srgbClr val="455569"/>
    <a:srgbClr val="2C4B6F"/>
    <a:srgbClr val="556F8D"/>
    <a:srgbClr val="E5EEF6"/>
    <a:srgbClr val="990708"/>
    <a:srgbClr val="9B1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958" autoAdjust="0"/>
  </p:normalViewPr>
  <p:slideViewPr>
    <p:cSldViewPr snapToGrid="0">
      <p:cViewPr varScale="1">
        <p:scale>
          <a:sx n="125" d="100"/>
          <a:sy n="125" d="100"/>
        </p:scale>
        <p:origin x="90" y="252"/>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beta.ngs.noaa.gov/GEOID/xGEOID1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1087588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368594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134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a:t>
            </a:r>
            <a:r>
              <a:rPr lang="en-US" baseline="0" dirty="0" smtClean="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All plates are moving and through the constant collection of GNSS</a:t>
            </a:r>
            <a:r>
              <a:rPr lang="en-US" baseline="0" dirty="0" smtClean="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smtClean="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San Joaquin Subsidence article</a:t>
            </a:r>
          </a:p>
          <a:p>
            <a:r>
              <a:rPr lang="en-US" dirty="0" smtClean="0"/>
              <a:t>http://www.digitaljournal.com/tech-and-science/technology/sinking-san-joaquin-valley-of-california-seen-from-space/article/487393</a:t>
            </a:r>
          </a:p>
          <a:p>
            <a:endParaRPr lang="en-US" dirty="0" smtClean="0"/>
          </a:p>
          <a:p>
            <a:r>
              <a:rPr lang="en-US" dirty="0" smtClean="0"/>
              <a:t>Hudson Bay Uplift article</a:t>
            </a:r>
          </a:p>
          <a:p>
            <a:r>
              <a:rPr lang="en-US" dirty="0" smtClean="0"/>
              <a:t>https://www.researchgate.net/figure/Contour-map-of-observed-CBN-vertical-rates-Preliminary-results-from-the-combination-of_fig3_286867540</a:t>
            </a:r>
          </a:p>
          <a:p>
            <a:endParaRPr lang="en-US" dirty="0" smtClean="0"/>
          </a:p>
          <a:p>
            <a:r>
              <a:rPr lang="en-US" dirty="0" smtClean="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China Lake Earthquake</a:t>
            </a:r>
          </a:p>
          <a:p>
            <a:r>
              <a:rPr lang="en-US" dirty="0" smtClean="0">
                <a:hlinkClick r:id="rId3"/>
              </a:rPr>
              <a:t>https://www.usgs.gov/news/update-magnitude-71-earthquake-southern-california?qt-news_science_products=7#qt-news_science_products</a:t>
            </a:r>
            <a:endParaRPr lang="en-US" dirty="0" smtClean="0"/>
          </a:p>
          <a:p>
            <a:endParaRPr lang="en-US" dirty="0" smtClean="0"/>
          </a:p>
          <a:p>
            <a:r>
              <a:rPr lang="en-US" dirty="0" smtClean="0"/>
              <a:t>Puerto Rico Earthquake</a:t>
            </a:r>
          </a:p>
          <a:p>
            <a:r>
              <a:rPr lang="en-US" dirty="0" smtClean="0">
                <a:hlinkClick r:id="rId4"/>
              </a:rPr>
              <a:t>https://cunycis.maps.arcgis.com/apps/webappviewer/index.html?id=5f516f41baa84f9ba9e8207c2005ee4d</a:t>
            </a:r>
            <a:endParaRPr lang="en-US" dirty="0" smtClean="0"/>
          </a:p>
          <a:p>
            <a:endParaRPr lang="en-US" dirty="0" smtClean="0"/>
          </a:p>
          <a:p>
            <a:r>
              <a:rPr lang="en-US" dirty="0" smtClean="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GPS on Bench Marks Web Map</a:t>
            </a:r>
            <a:r>
              <a:rPr lang="en-US" baseline="0" dirty="0" smtClean="0"/>
              <a:t> (2018)</a:t>
            </a:r>
          </a:p>
          <a:p>
            <a:r>
              <a:rPr lang="en-US" dirty="0" smtClean="0"/>
              <a:t>https://geodesy.noaa.gov/GPSonBM/webmap/</a:t>
            </a:r>
          </a:p>
          <a:p>
            <a:endParaRPr lang="en-US" dirty="0" smtClean="0"/>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noted in the Blueprint 2 document</a:t>
            </a:r>
          </a:p>
          <a:p>
            <a:r>
              <a:rPr lang="en-US" dirty="0" smtClean="0"/>
              <a:t>https://geodesy.noaa.gov/library/pdfs/NOAA_TR_NOS_NGS_0064.pdf</a:t>
            </a:r>
          </a:p>
          <a:p>
            <a:endParaRPr lang="en-US" dirty="0" smtClean="0"/>
          </a:p>
          <a:p>
            <a:r>
              <a:rPr lang="en-US" dirty="0" smtClean="0"/>
              <a:t>NAPGD2022 will include all of the following</a:t>
            </a:r>
          </a:p>
          <a:p>
            <a:r>
              <a:rPr lang="en-US" dirty="0" smtClean="0"/>
              <a:t>Geopotential Model</a:t>
            </a:r>
            <a:r>
              <a:rPr lang="en-US" baseline="0" dirty="0" smtClean="0"/>
              <a:t> of 2022 (GM2022) will include:</a:t>
            </a:r>
          </a:p>
          <a:p>
            <a:r>
              <a:rPr lang="en-US" baseline="0" dirty="0" smtClean="0"/>
              <a:t>	Static Geopotential model of 2022 (SGM2022)</a:t>
            </a:r>
          </a:p>
          <a:p>
            <a:r>
              <a:rPr lang="en-US" baseline="0" dirty="0" smtClean="0"/>
              <a:t>	Dynamic Geopotential model of 2022 (DGM2022)</a:t>
            </a:r>
          </a:p>
          <a:p>
            <a:r>
              <a:rPr lang="en-US" baseline="0" dirty="0" smtClean="0"/>
              <a:t>GEOID2022 will include:</a:t>
            </a:r>
          </a:p>
          <a:p>
            <a:r>
              <a:rPr lang="en-US" baseline="0" dirty="0" smtClean="0"/>
              <a:t>	Static Geoid model of 2022 (SGEOID2022)</a:t>
            </a:r>
          </a:p>
          <a:p>
            <a:r>
              <a:rPr lang="en-US" baseline="0" dirty="0" smtClean="0"/>
              <a:t>	Dynamic Geoid model of 2022 (DGEOID2022)</a:t>
            </a:r>
          </a:p>
          <a:p>
            <a:r>
              <a:rPr lang="en-US" baseline="0" dirty="0" smtClean="0"/>
              <a:t>DEFLEC2022 will include:</a:t>
            </a:r>
          </a:p>
          <a:p>
            <a:r>
              <a:rPr lang="en-US" baseline="0" dirty="0" smtClean="0"/>
              <a:t>	Static Deflection of the Vertical model of 2022 (SDEFLEC2022)</a:t>
            </a:r>
          </a:p>
          <a:p>
            <a:r>
              <a:rPr lang="en-US" baseline="0" dirty="0" smtClean="0"/>
              <a:t>	Dynamic Deflection of the Vertical model of 2022 (DDEFLEC2022)</a:t>
            </a:r>
          </a:p>
          <a:p>
            <a:r>
              <a:rPr lang="en-US" dirty="0" smtClean="0"/>
              <a:t>GRAV2022</a:t>
            </a:r>
          </a:p>
          <a:p>
            <a:r>
              <a:rPr lang="en-US" dirty="0" smtClean="0"/>
              <a:t>Static Gravity</a:t>
            </a:r>
            <a:r>
              <a:rPr lang="en-US" baseline="0" dirty="0" smtClean="0"/>
              <a:t> model of 2022 (SGRAV2022)</a:t>
            </a:r>
            <a:endParaRPr lang="en-US" dirty="0"/>
          </a:p>
        </p:txBody>
      </p:sp>
    </p:spTree>
    <p:extLst>
      <p:ext uri="{BB962C8B-B14F-4D97-AF65-F5344CB8AC3E}">
        <p14:creationId xmlns:p14="http://schemas.microsoft.com/office/powerpoint/2010/main" val="324870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NGS Regional Geodetic Advisors</a:t>
            </a:r>
          </a:p>
          <a:p>
            <a:r>
              <a:rPr lang="en-US" dirty="0" smtClean="0"/>
              <a:t>https://geodesy.noaa.gov/ADVISORS/</a:t>
            </a:r>
          </a:p>
          <a:p>
            <a:endParaRPr lang="en-US" dirty="0" smtClean="0"/>
          </a:p>
          <a:p>
            <a:r>
              <a:rPr lang="en-US" dirty="0" smtClean="0"/>
              <a:t>State Geodetic Coordinators</a:t>
            </a:r>
          </a:p>
          <a:p>
            <a:r>
              <a:rPr lang="en-US" dirty="0" smtClean="0"/>
              <a:t>https://geodesy.noaa.gov/ADVISORS/state-geodetic-coordinators.shtml</a:t>
            </a:r>
            <a:endParaRPr lang="en-US" dirty="0"/>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Experimental Geoid Models</a:t>
            </a:r>
          </a:p>
          <a:p>
            <a:r>
              <a:rPr lang="en-US" dirty="0" smtClean="0">
                <a:hlinkClick r:id="rId3"/>
              </a:rPr>
              <a:t>https://beta.ngs.noaa.gov/GEOID/xGEOID19/</a:t>
            </a:r>
            <a:endParaRPr lang="en-US" dirty="0" smtClean="0"/>
          </a:p>
          <a:p>
            <a:endParaRPr lang="en-US" dirty="0" smtClean="0"/>
          </a:p>
          <a:p>
            <a:endParaRPr lang="en-US" dirty="0" smtClean="0"/>
          </a:p>
          <a:p>
            <a:r>
              <a:rPr lang="en-US" dirty="0" smtClean="0"/>
              <a:t>As noted in the Blueprint 2 document</a:t>
            </a:r>
          </a:p>
          <a:p>
            <a:r>
              <a:rPr lang="en-US" dirty="0" smtClean="0"/>
              <a:t>https://geodesy.noaa.gov/library/pdfs/NOAA_TR_NOS_NGS_0064.pdf</a:t>
            </a:r>
          </a:p>
          <a:p>
            <a:endParaRPr lang="en-US" dirty="0" smtClean="0"/>
          </a:p>
          <a:p>
            <a:r>
              <a:rPr lang="en-US" dirty="0" smtClean="0"/>
              <a:t>NAPGD2022 will include all of the following</a:t>
            </a:r>
          </a:p>
          <a:p>
            <a:r>
              <a:rPr lang="en-US" dirty="0" smtClean="0"/>
              <a:t>Geopotential Model</a:t>
            </a:r>
            <a:r>
              <a:rPr lang="en-US" baseline="0" dirty="0" smtClean="0"/>
              <a:t> of 2022 (GM2022) will include:</a:t>
            </a:r>
          </a:p>
          <a:p>
            <a:r>
              <a:rPr lang="en-US" baseline="0" dirty="0" smtClean="0"/>
              <a:t>	Static Geopotential model of 2022 (SGM2022)</a:t>
            </a:r>
          </a:p>
          <a:p>
            <a:r>
              <a:rPr lang="en-US" baseline="0" dirty="0" smtClean="0"/>
              <a:t>	Dynamic Geopotential model of 2022 (DGM2022)</a:t>
            </a:r>
          </a:p>
          <a:p>
            <a:r>
              <a:rPr lang="en-US" baseline="0" dirty="0" smtClean="0"/>
              <a:t>GEOID2022 will include:</a:t>
            </a:r>
          </a:p>
          <a:p>
            <a:r>
              <a:rPr lang="en-US" baseline="0" dirty="0" smtClean="0"/>
              <a:t>	Static Geoid model of 2022 (SGEOID2022)</a:t>
            </a:r>
          </a:p>
          <a:p>
            <a:r>
              <a:rPr lang="en-US" baseline="0" dirty="0" smtClean="0"/>
              <a:t>	Dynamic Geoid model of 2022 (DGEOID2022)</a:t>
            </a:r>
          </a:p>
          <a:p>
            <a:r>
              <a:rPr lang="en-US" baseline="0" dirty="0" smtClean="0"/>
              <a:t>DEFLEC2022 will include:</a:t>
            </a:r>
          </a:p>
          <a:p>
            <a:r>
              <a:rPr lang="en-US" baseline="0" dirty="0" smtClean="0"/>
              <a:t>	Static Deflection of the Vertical model of 2022 (SDEFLEC2022)</a:t>
            </a:r>
          </a:p>
          <a:p>
            <a:r>
              <a:rPr lang="en-US" baseline="0" dirty="0" smtClean="0"/>
              <a:t>	Dynamic Deflection of the Vertical model of 2022 (DDEFLEC2022)</a:t>
            </a:r>
          </a:p>
          <a:p>
            <a:r>
              <a:rPr lang="en-US" dirty="0" smtClean="0"/>
              <a:t>GRAV2022</a:t>
            </a:r>
          </a:p>
          <a:p>
            <a:r>
              <a:rPr lang="en-US" dirty="0" smtClean="0"/>
              <a:t>Static Gravity</a:t>
            </a:r>
            <a:r>
              <a:rPr lang="en-US" baseline="0" dirty="0" smtClean="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State Plane Coordinate System</a:t>
            </a:r>
          </a:p>
          <a:p>
            <a:r>
              <a:rPr lang="en-US" dirty="0" smtClean="0"/>
              <a:t>https://geodesy.noaa.gov/SPCS/index.shtml</a:t>
            </a:r>
          </a:p>
          <a:p>
            <a:endParaRPr lang="en-US" dirty="0" smtClean="0"/>
          </a:p>
          <a:p>
            <a:r>
              <a:rPr lang="en-US" dirty="0" smtClean="0"/>
              <a:t>2022 Policy Changes</a:t>
            </a:r>
          </a:p>
          <a:p>
            <a:r>
              <a:rPr lang="en-US" dirty="0" smtClean="0"/>
              <a:t>https://geodesy.noaa.gov/SPCS/draft-policy.shtml</a:t>
            </a:r>
            <a:endParaRPr lang="en-US" dirty="0"/>
          </a:p>
        </p:txBody>
      </p:sp>
    </p:spTree>
    <p:extLst>
      <p:ext uri="{BB962C8B-B14F-4D97-AF65-F5344CB8AC3E}">
        <p14:creationId xmlns:p14="http://schemas.microsoft.com/office/powerpoint/2010/main" val="3202800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smtClean="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smtClean="0"/>
          </a:p>
          <a:p>
            <a:pPr eaLnBrk="1" hangingPunct="1">
              <a:spcBef>
                <a:spcPct val="0"/>
              </a:spcBef>
              <a:defRPr/>
            </a:pPr>
            <a:r>
              <a:rPr lang="en-US" altLang="en-US" dirty="0" smtClean="0"/>
              <a:t>We began on a mission established by Thomas Jefferson in 1807 to conduct a “Survey of the Coast” (as the United States Coast Survey). </a:t>
            </a:r>
          </a:p>
          <a:p>
            <a:pPr eaLnBrk="1" hangingPunct="1">
              <a:spcBef>
                <a:spcPct val="0"/>
              </a:spcBef>
              <a:defRPr/>
            </a:pPr>
            <a:endParaRPr lang="en-US" altLang="en-US" dirty="0" smtClean="0"/>
          </a:p>
          <a:p>
            <a:pPr eaLnBrk="1" hangingPunct="1">
              <a:spcBef>
                <a:spcPct val="0"/>
              </a:spcBef>
              <a:defRPr/>
            </a:pPr>
            <a:r>
              <a:rPr lang="en-US" altLang="en-US" dirty="0" smtClean="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smtClean="0"/>
          </a:p>
          <a:p>
            <a:pPr eaLnBrk="1" hangingPunct="1">
              <a:spcBef>
                <a:spcPct val="0"/>
              </a:spcBef>
              <a:defRPr/>
            </a:pPr>
            <a:r>
              <a:rPr lang="en-US" altLang="en-US" dirty="0" smtClean="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smtClean="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National Spatial Reference System is our nations</a:t>
            </a:r>
            <a:r>
              <a:rPr lang="en-US" baseline="0" dirty="0" smtClean="0"/>
              <a:t> geospatial infrastructure from which all positioning (with the exclusion of military/DOD)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endParaRPr lang="en-US" dirty="0" smtClean="0"/>
          </a:p>
          <a:p>
            <a:endParaRPr lang="en-US" dirty="0"/>
          </a:p>
        </p:txBody>
      </p:sp>
    </p:spTree>
    <p:extLst>
      <p:ext uri="{BB962C8B-B14F-4D97-AF65-F5344CB8AC3E}">
        <p14:creationId xmlns:p14="http://schemas.microsoft.com/office/powerpoint/2010/main" val="320679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a:t>
            </a:r>
            <a:r>
              <a:rPr lang="en-US" baseline="0" dirty="0" smtClean="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Models</a:t>
            </a:r>
            <a:r>
              <a:rPr lang="en-US" baseline="0" dirty="0" smtClean="0"/>
              <a:t> are used to simplify complex phenomena for humans and computers to understand and perform calculations and analysis.</a:t>
            </a:r>
            <a:endParaRPr lang="en-US" dirty="0" smtClean="0"/>
          </a:p>
          <a:p>
            <a:r>
              <a:rPr lang="en-US" dirty="0" smtClean="0"/>
              <a:t>The geoid is an approximation of sea level and used to calculate</a:t>
            </a:r>
            <a:r>
              <a:rPr lang="en-US" baseline="0" dirty="0" smtClean="0"/>
              <a:t> elevations (</a:t>
            </a:r>
            <a:r>
              <a:rPr lang="en-US" baseline="0" dirty="0" err="1" smtClean="0"/>
              <a:t>orthometric</a:t>
            </a:r>
            <a:r>
              <a:rPr lang="en-US" baseline="0" dirty="0" smtClean="0"/>
              <a:t> heights) above this “sea level” surface</a:t>
            </a:r>
            <a:endParaRPr lang="en-US" dirty="0" smtClean="0"/>
          </a:p>
          <a:p>
            <a:endParaRPr lang="en-US" dirty="0" smtClean="0"/>
          </a:p>
          <a:p>
            <a:r>
              <a:rPr lang="en-US" dirty="0" smtClean="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Ellipsoid</a:t>
            </a:r>
            <a:r>
              <a:rPr lang="en-US" baseline="0" dirty="0" smtClean="0"/>
              <a:t> </a:t>
            </a:r>
            <a:r>
              <a:rPr lang="en-US" dirty="0" smtClean="0"/>
              <a:t>image https://www.kisspng.com/png-figure-of-the-earth-oblate-spheroid-ellipsoid-4129812/</a:t>
            </a:r>
          </a:p>
          <a:p>
            <a:r>
              <a:rPr lang="en-US" dirty="0" smtClean="0"/>
              <a:t>Geoid Image https://www.reddit.com/r/MapPorn/comments/3xf6a0/geoid_height_of_new_global_gravity_field_models/</a:t>
            </a:r>
            <a:endParaRPr lang="en-US" dirty="0"/>
          </a:p>
        </p:txBody>
      </p:sp>
    </p:spTree>
    <p:extLst>
      <p:ext uri="{BB962C8B-B14F-4D97-AF65-F5344CB8AC3E}">
        <p14:creationId xmlns:p14="http://schemas.microsoft.com/office/powerpoint/2010/main" val="256846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smtClean="0">
                <a:effectLst/>
                <a:latin typeface="+mj-lt"/>
                <a:ea typeface="+mj-ea"/>
                <a:cs typeface="+mj-cs"/>
                <a:sym typeface="Calibri"/>
              </a:rPr>
              <a:t>Galileo graphic</a:t>
            </a:r>
            <a:r>
              <a:rPr lang="en-US" sz="1200" b="0" i="0" u="none" strike="noStrike" baseline="0" dirty="0" smtClean="0">
                <a:effectLst/>
                <a:latin typeface="+mj-lt"/>
                <a:ea typeface="+mj-ea"/>
                <a:cs typeface="+mj-cs"/>
                <a:sym typeface="Calibri"/>
              </a:rPr>
              <a:t> https://commons.wikimedia.org/wiki/File:GalilEXP.jpg</a:t>
            </a:r>
            <a:endParaRPr lang="en-US" sz="1200" b="0" i="0" u="none" strike="noStrike" dirty="0" smtClean="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curvature</a:t>
            </a:r>
            <a:r>
              <a:rPr lang="en-US" sz="1200" b="0" i="0" u="none" strike="noStrike" baseline="0" dirty="0" smtClean="0">
                <a:effectLst/>
                <a:latin typeface="+mj-lt"/>
                <a:ea typeface="+mj-ea"/>
                <a:cs typeface="+mj-cs"/>
                <a:sym typeface="Calibri"/>
              </a:rPr>
              <a:t> graphic https://www.nasa.gov/mission_pages/gpb/gpb_012.html</a:t>
            </a:r>
            <a:endParaRPr lang="en-US" sz="1200" b="0" i="0" u="none" strike="noStrike" dirty="0" smtClean="0">
              <a:effectLst/>
              <a:latin typeface="+mj-lt"/>
              <a:ea typeface="+mj-ea"/>
              <a:cs typeface="+mj-cs"/>
              <a:sym typeface="Calibri"/>
            </a:endParaRPr>
          </a:p>
          <a:p>
            <a:pPr rtl="0"/>
            <a:endParaRPr lang="en-US" sz="1200" b="0" i="0" u="none" strike="noStrike" dirty="0" smtClean="0">
              <a:effectLst/>
              <a:latin typeface="+mj-lt"/>
              <a:ea typeface="+mj-ea"/>
              <a:cs typeface="+mj-cs"/>
              <a:sym typeface="Calibri"/>
            </a:endParaRPr>
          </a:p>
          <a:p>
            <a:pPr rtl="0"/>
            <a:r>
              <a:rPr lang="en-US" sz="1200" b="0" i="0" u="none" strike="noStrike" dirty="0" smtClean="0">
                <a:effectLst/>
                <a:latin typeface="+mj-lt"/>
                <a:ea typeface="+mj-ea"/>
                <a:cs typeface="+mj-cs"/>
                <a:sym typeface="Calibri"/>
              </a:rPr>
              <a:t>Aristotle (384–322 </a:t>
            </a:r>
            <a:r>
              <a:rPr lang="en-US" sz="1200" b="0" i="0" u="sng" strike="noStrike" dirty="0" smtClean="0">
                <a:effectLst/>
                <a:latin typeface="+mj-lt"/>
                <a:ea typeface="+mj-ea"/>
                <a:cs typeface="+mj-cs"/>
                <a:sym typeface="Calibri"/>
                <a:hlinkClick r:id="rId3"/>
              </a:rPr>
              <a:t>BCE</a:t>
            </a:r>
            <a:r>
              <a:rPr lang="en-US" sz="1200" b="0" i="0" u="none" strike="noStrike" dirty="0" smtClean="0">
                <a:effectLst/>
                <a:latin typeface="+mj-lt"/>
                <a:ea typeface="+mj-ea"/>
                <a:cs typeface="+mj-cs"/>
                <a:sym typeface="Calibri"/>
              </a:rPr>
              <a:t>)</a:t>
            </a:r>
            <a:endParaRPr lang="en-US" b="0" dirty="0" smtClean="0">
              <a:effectLst/>
            </a:endParaRPr>
          </a:p>
          <a:p>
            <a:pPr rtl="0"/>
            <a:r>
              <a:rPr lang="en-US" sz="1200" b="0" i="0" u="none" strike="noStrike" dirty="0" smtClean="0">
                <a:effectLst/>
                <a:latin typeface="+mj-lt"/>
                <a:ea typeface="+mj-ea"/>
                <a:cs typeface="+mj-cs"/>
                <a:sym typeface="Calibri"/>
              </a:rPr>
              <a:t>Objects fall at a speed proportional to their mass.</a:t>
            </a:r>
            <a:endParaRPr lang="en-US" b="0" dirty="0" smtClean="0">
              <a:effectLst/>
            </a:endParaRPr>
          </a:p>
          <a:p>
            <a:pPr rtl="0"/>
            <a:r>
              <a:rPr lang="en-US" sz="1200" b="0" i="0" u="none" strike="noStrike" dirty="0" smtClean="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smtClean="0">
                <a:effectLst/>
                <a:latin typeface="+mj-lt"/>
                <a:ea typeface="+mj-ea"/>
                <a:cs typeface="+mj-cs"/>
                <a:sym typeface="Calibri"/>
                <a:hlinkClick r:id="rId4"/>
              </a:rPr>
              <a:t>geocentric</a:t>
            </a:r>
            <a:r>
              <a:rPr lang="en-US" sz="1200" b="0" i="0" u="none" strike="noStrike" dirty="0" smtClean="0">
                <a:effectLst/>
                <a:latin typeface="+mj-lt"/>
                <a:ea typeface="+mj-ea"/>
                <a:cs typeface="+mj-cs"/>
                <a:sym typeface="Calibri"/>
              </a:rPr>
              <a:t>) universe;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a:t>
            </a:r>
            <a:r>
              <a:rPr lang="en-US" sz="1200" b="0" i="0" u="none" strike="noStrike" dirty="0" err="1" smtClean="0">
                <a:effectLst/>
                <a:latin typeface="+mj-lt"/>
                <a:ea typeface="+mj-ea"/>
                <a:cs typeface="+mj-cs"/>
                <a:sym typeface="Calibri"/>
              </a:rPr>
              <a:t>Khazini</a:t>
            </a:r>
            <a:r>
              <a:rPr lang="en-US" sz="1200" b="0" i="0" u="none" strike="noStrike" dirty="0" smtClean="0">
                <a:effectLst/>
                <a:latin typeface="+mj-lt"/>
                <a:ea typeface="+mj-ea"/>
                <a:cs typeface="+mj-cs"/>
                <a:sym typeface="Calibri"/>
              </a:rPr>
              <a:t> (11th to 12th centuries)</a:t>
            </a:r>
            <a:endParaRPr lang="en-US" b="0" dirty="0" smtClean="0">
              <a:effectLst/>
            </a:endParaRPr>
          </a:p>
          <a:p>
            <a:pPr rtl="0"/>
            <a:r>
              <a:rPr lang="en-US" sz="1200" b="0" i="0" u="none" strike="noStrike" dirty="0" smtClean="0">
                <a:effectLst/>
                <a:latin typeface="+mj-lt"/>
                <a:ea typeface="+mj-ea"/>
                <a:cs typeface="+mj-cs"/>
                <a:sym typeface="Calibri"/>
              </a:rPr>
              <a:t>In 1121, </a:t>
            </a:r>
            <a:r>
              <a:rPr lang="en-US" sz="1200" b="0" i="0" u="sng" strike="noStrike" dirty="0" smtClean="0">
                <a:effectLst/>
                <a:latin typeface="+mj-lt"/>
                <a:ea typeface="+mj-ea"/>
                <a:cs typeface="+mj-cs"/>
                <a:sym typeface="Calibri"/>
                <a:hlinkClick r:id="rId5"/>
              </a:rPr>
              <a:t>al-</a:t>
            </a:r>
            <a:r>
              <a:rPr lang="en-US" sz="1200" b="0" i="0" u="sng" strike="noStrike" dirty="0" err="1" smtClean="0">
                <a:effectLst/>
                <a:latin typeface="+mj-lt"/>
                <a:ea typeface="+mj-ea"/>
                <a:cs typeface="+mj-cs"/>
                <a:sym typeface="Calibri"/>
                <a:hlinkClick r:id="rId5"/>
              </a:rPr>
              <a:t>Khazini</a:t>
            </a:r>
            <a:r>
              <a:rPr lang="en-US" sz="1200" b="0" i="0" u="none" strike="noStrike" dirty="0" smtClean="0">
                <a:effectLst/>
                <a:latin typeface="+mj-lt"/>
                <a:ea typeface="+mj-ea"/>
                <a:cs typeface="+mj-cs"/>
                <a:sym typeface="Calibri"/>
              </a:rPr>
              <a:t>, in </a:t>
            </a:r>
            <a:r>
              <a:rPr lang="en-US" sz="1200" b="0" i="1" u="none" strike="noStrike" dirty="0" smtClean="0">
                <a:effectLst/>
                <a:latin typeface="+mj-lt"/>
                <a:ea typeface="+mj-ea"/>
                <a:cs typeface="+mj-cs"/>
                <a:sym typeface="Calibri"/>
              </a:rPr>
              <a:t>The Book of the Balance of Wisdom</a:t>
            </a:r>
            <a:r>
              <a:rPr lang="en-US" sz="1200" b="0" i="0" u="none" strike="noStrike" dirty="0" smtClean="0">
                <a:effectLst/>
                <a:latin typeface="+mj-lt"/>
                <a:ea typeface="+mj-ea"/>
                <a:cs typeface="+mj-cs"/>
                <a:sym typeface="Calibri"/>
              </a:rPr>
              <a:t>, proposed that the gravity and </a:t>
            </a:r>
            <a:r>
              <a:rPr lang="en-US" sz="1200" b="0" i="0" u="sng" strike="noStrike" dirty="0" smtClean="0">
                <a:effectLst/>
                <a:latin typeface="+mj-lt"/>
                <a:ea typeface="+mj-ea"/>
                <a:cs typeface="+mj-cs"/>
                <a:sym typeface="Calibri"/>
                <a:hlinkClick r:id="rId6"/>
              </a:rPr>
              <a:t>gravitational potential energy</a:t>
            </a:r>
            <a:r>
              <a:rPr lang="en-US" sz="1200" b="0" i="0" u="none" strike="noStrike" dirty="0" smtClean="0">
                <a:effectLst/>
                <a:latin typeface="+mj-lt"/>
                <a:ea typeface="+mj-ea"/>
                <a:cs typeface="+mj-cs"/>
                <a:sym typeface="Calibri"/>
              </a:rPr>
              <a:t> of a body varies depending on its distance from the </a:t>
            </a:r>
            <a:r>
              <a:rPr lang="en-US" sz="1200" b="0" i="0" u="none" strike="noStrike" dirty="0" err="1" smtClean="0">
                <a:effectLst/>
                <a:latin typeface="+mj-lt"/>
                <a:ea typeface="+mj-ea"/>
                <a:cs typeface="+mj-cs"/>
                <a:sym typeface="Calibri"/>
              </a:rPr>
              <a:t>centre</a:t>
            </a:r>
            <a:r>
              <a:rPr lang="en-US" sz="1200" b="0" i="0" u="none" strike="noStrike" dirty="0" smtClean="0">
                <a:effectLst/>
                <a:latin typeface="+mj-lt"/>
                <a:ea typeface="+mj-ea"/>
                <a:cs typeface="+mj-cs"/>
                <a:sym typeface="Calibri"/>
              </a:rPr>
              <a:t> of the Earth.</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Galileo Galilei (1564-1642)</a:t>
            </a:r>
            <a:endParaRPr lang="en-US" b="0" dirty="0" smtClean="0">
              <a:effectLst/>
            </a:endParaRPr>
          </a:p>
          <a:p>
            <a:pPr rtl="0"/>
            <a:r>
              <a:rPr lang="en-US" sz="1200" b="0" i="0" u="none" strike="noStrike" dirty="0" smtClean="0">
                <a:effectLst/>
                <a:latin typeface="+mj-lt"/>
                <a:ea typeface="+mj-ea"/>
                <a:cs typeface="+mj-cs"/>
                <a:sym typeface="Calibri"/>
              </a:rPr>
              <a:t>Leaning Tower of Pisa Experiment (1589-92) - Law of Falling Bodies</a:t>
            </a:r>
            <a:endParaRPr lang="en-US" b="0" dirty="0" smtClean="0">
              <a:effectLst/>
            </a:endParaRPr>
          </a:p>
          <a:p>
            <a:pPr rtl="0"/>
            <a:r>
              <a:rPr lang="en-US" sz="1200" b="0" i="0" u="none" strike="noStrike" dirty="0" smtClean="0">
                <a:effectLst/>
                <a:latin typeface="+mj-lt"/>
                <a:ea typeface="+mj-ea"/>
                <a:cs typeface="+mj-cs"/>
                <a:sym typeface="Calibri"/>
              </a:rPr>
              <a:t>Objects fall at the same speed, independent of their mass or shape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Isaac Newton (1643-1727)</a:t>
            </a:r>
            <a:endParaRPr lang="en-US" b="0" dirty="0" smtClean="0">
              <a:effectLst/>
            </a:endParaRPr>
          </a:p>
          <a:p>
            <a:pPr rtl="0"/>
            <a:r>
              <a:rPr lang="en-US" sz="1200" b="0" i="0" u="none" strike="noStrike" dirty="0" smtClean="0">
                <a:effectLst/>
                <a:latin typeface="+mj-lt"/>
                <a:ea typeface="+mj-ea"/>
                <a:cs typeface="+mj-cs"/>
                <a:sym typeface="Calibri"/>
              </a:rPr>
              <a:t>In 1687, English mathematician </a:t>
            </a:r>
            <a:r>
              <a:rPr lang="en-US" sz="1200" b="0" i="0" u="sng" strike="noStrike" dirty="0" smtClean="0">
                <a:effectLst/>
                <a:latin typeface="+mj-lt"/>
                <a:ea typeface="+mj-ea"/>
                <a:cs typeface="+mj-cs"/>
                <a:sym typeface="Calibri"/>
                <a:hlinkClick r:id="rId7"/>
              </a:rPr>
              <a:t>Sir Isaac Newton</a:t>
            </a:r>
            <a:r>
              <a:rPr lang="en-US" sz="1200" b="0" i="0" u="none" strike="noStrike" dirty="0" smtClean="0">
                <a:effectLst/>
                <a:latin typeface="+mj-lt"/>
                <a:ea typeface="+mj-ea"/>
                <a:cs typeface="+mj-cs"/>
                <a:sym typeface="Calibri"/>
              </a:rPr>
              <a:t> published </a:t>
            </a:r>
            <a:r>
              <a:rPr lang="en-US" sz="1200" b="0" i="1" u="sng" strike="noStrike" dirty="0" smtClean="0">
                <a:effectLst/>
                <a:latin typeface="+mj-lt"/>
                <a:ea typeface="+mj-ea"/>
                <a:cs typeface="+mj-cs"/>
                <a:sym typeface="Calibri"/>
                <a:hlinkClick r:id="rId8"/>
              </a:rPr>
              <a:t>Principia</a:t>
            </a:r>
            <a:r>
              <a:rPr lang="en-US" sz="1200" b="0" i="0" u="none" strike="noStrike" dirty="0" smtClean="0">
                <a:effectLst/>
                <a:latin typeface="+mj-lt"/>
                <a:ea typeface="+mj-ea"/>
                <a:cs typeface="+mj-cs"/>
                <a:sym typeface="Calibri"/>
              </a:rPr>
              <a:t>, which hypothesizes the </a:t>
            </a:r>
            <a:r>
              <a:rPr lang="en-US" sz="1200" b="0" i="0" u="sng" strike="noStrike" dirty="0" smtClean="0">
                <a:effectLst/>
                <a:latin typeface="+mj-lt"/>
                <a:ea typeface="+mj-ea"/>
                <a:cs typeface="+mj-cs"/>
                <a:sym typeface="Calibri"/>
                <a:hlinkClick r:id="rId9"/>
              </a:rPr>
              <a:t>inverse-square law</a:t>
            </a:r>
            <a:r>
              <a:rPr lang="en-US" sz="1200" b="0" i="0" u="none" strike="noStrike" dirty="0" smtClean="0">
                <a:effectLst/>
                <a:latin typeface="+mj-lt"/>
                <a:ea typeface="+mj-ea"/>
                <a:cs typeface="+mj-cs"/>
                <a:sym typeface="Calibri"/>
              </a:rPr>
              <a:t> of universal gravitation.</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Albert Einstein (1879-1955)</a:t>
            </a:r>
            <a:endParaRPr lang="en-US" b="0" dirty="0" smtClean="0">
              <a:effectLst/>
            </a:endParaRPr>
          </a:p>
          <a:p>
            <a:r>
              <a:rPr lang="en-US" sz="1200" b="0" i="0" u="none" strike="noStrike" dirty="0" smtClean="0">
                <a:effectLst/>
                <a:latin typeface="+mj-lt"/>
                <a:ea typeface="+mj-ea"/>
                <a:cs typeface="+mj-cs"/>
                <a:sym typeface="Calibri"/>
              </a:rPr>
              <a:t>Between 1911-1915 Einstein developed the theory of general relativity.    In </a:t>
            </a:r>
            <a:r>
              <a:rPr lang="en-US" sz="1200" b="1" i="0" u="sng" strike="noStrike" dirty="0" smtClean="0">
                <a:effectLst/>
                <a:latin typeface="+mj-lt"/>
                <a:ea typeface="+mj-ea"/>
                <a:cs typeface="+mj-cs"/>
                <a:sym typeface="Calibri"/>
                <a:hlinkClick r:id="rId10"/>
              </a:rPr>
              <a:t>general relativity</a:t>
            </a:r>
            <a:r>
              <a:rPr lang="en-US" sz="1200" b="0" i="0" u="none" strike="noStrike" dirty="0" smtClean="0">
                <a:effectLst/>
                <a:latin typeface="+mj-lt"/>
                <a:ea typeface="+mj-ea"/>
                <a:cs typeface="+mj-cs"/>
                <a:sym typeface="Calibri"/>
              </a:rPr>
              <a:t>, the effects of gravitation are ascribed to </a:t>
            </a:r>
            <a:r>
              <a:rPr lang="en-US" sz="1200" b="0" i="0" u="sng" strike="noStrike" dirty="0" err="1" smtClean="0">
                <a:effectLst/>
                <a:latin typeface="+mj-lt"/>
                <a:ea typeface="+mj-ea"/>
                <a:cs typeface="+mj-cs"/>
                <a:sym typeface="Calibri"/>
                <a:hlinkClick r:id="rId11"/>
              </a:rPr>
              <a:t>spacetime</a:t>
            </a:r>
            <a:r>
              <a:rPr lang="en-US" sz="1200" b="0" i="0" u="none" strike="noStrike" dirty="0" smtClean="0">
                <a:effectLst/>
                <a:latin typeface="+mj-lt"/>
                <a:ea typeface="+mj-ea"/>
                <a:cs typeface="+mj-cs"/>
                <a:sym typeface="Calibri"/>
              </a:rPr>
              <a:t> </a:t>
            </a:r>
            <a:r>
              <a:rPr lang="en-US" sz="1200" b="0" i="0" u="sng" strike="noStrike" dirty="0" smtClean="0">
                <a:effectLst/>
                <a:latin typeface="+mj-lt"/>
                <a:ea typeface="+mj-ea"/>
                <a:cs typeface="+mj-cs"/>
                <a:sym typeface="Calibri"/>
                <a:hlinkClick r:id="rId12"/>
              </a:rPr>
              <a:t>curvature</a:t>
            </a:r>
            <a:r>
              <a:rPr lang="en-US" sz="1200" b="0" i="0" u="none" strike="noStrike" dirty="0" smtClean="0">
                <a:effectLst/>
                <a:latin typeface="+mj-lt"/>
                <a:ea typeface="+mj-ea"/>
                <a:cs typeface="+mj-cs"/>
                <a:sym typeface="Calibri"/>
              </a:rPr>
              <a:t> instead of to a force.  To deal with this difficulty, Einstein proposed that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is curved by matter, and that free-falling objects are moving along locally straight paths in curved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(This type of path is called a </a:t>
            </a:r>
            <a:r>
              <a:rPr lang="en-US" sz="1200" b="0" i="0" u="sng" strike="noStrike" dirty="0" smtClean="0">
                <a:effectLst/>
                <a:latin typeface="+mj-lt"/>
                <a:ea typeface="+mj-ea"/>
                <a:cs typeface="+mj-cs"/>
                <a:sym typeface="Calibri"/>
                <a:hlinkClick r:id="rId13"/>
              </a:rPr>
              <a:t>geodesic</a:t>
            </a:r>
            <a:r>
              <a:rPr lang="en-US" sz="1200" b="0" i="0" u="none" strike="noStrike" dirty="0" smtClean="0">
                <a:effectLst/>
                <a:latin typeface="+mj-lt"/>
                <a:ea typeface="+mj-ea"/>
                <a:cs typeface="+mj-cs"/>
                <a:sym typeface="Calibri"/>
              </a:rPr>
              <a:t>).</a:t>
            </a:r>
          </a:p>
          <a:p>
            <a:endParaRPr lang="en-US" sz="1200" b="0" i="0" u="none" strike="noStrike" dirty="0" smtClean="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More information on GRAV-D</a:t>
            </a:r>
          </a:p>
          <a:p>
            <a:r>
              <a:rPr lang="en-US" dirty="0" smtClean="0"/>
              <a:t>https://geodesy.noaa.gov/GRAV-D/</a:t>
            </a:r>
          </a:p>
          <a:p>
            <a:endParaRPr lang="en-US" dirty="0" smtClean="0"/>
          </a:p>
          <a:p>
            <a:r>
              <a:rPr lang="en-US" dirty="0" smtClean="0"/>
              <a:t>Data</a:t>
            </a:r>
            <a:r>
              <a:rPr lang="en-US" baseline="0" dirty="0" smtClean="0"/>
              <a:t> Download for GRAV-D blocks</a:t>
            </a:r>
          </a:p>
          <a:p>
            <a:r>
              <a:rPr lang="en-US" dirty="0" smtClean="0"/>
              <a:t>https://geodesy.noaa.gov/GRAV-D/data_products.shtml</a:t>
            </a:r>
            <a:endParaRPr lang="en-US" dirty="0"/>
          </a:p>
        </p:txBody>
      </p:sp>
    </p:spTree>
    <p:extLst>
      <p:ext uri="{BB962C8B-B14F-4D97-AF65-F5344CB8AC3E}">
        <p14:creationId xmlns:p14="http://schemas.microsoft.com/office/powerpoint/2010/main" val="3222701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is a datum? https://oceanservice.noaa.gov/facts/datum.html</a:t>
            </a:r>
          </a:p>
          <a:p>
            <a:r>
              <a:rPr lang="en-US" dirty="0" err="1" smtClean="0"/>
              <a:t>Datums</a:t>
            </a:r>
            <a:r>
              <a:rPr lang="en-US" baseline="0" dirty="0" smtClean="0"/>
              <a:t> Overview https://geodesy.noaa.gov/datums/</a:t>
            </a:r>
          </a:p>
          <a:p>
            <a:r>
              <a:rPr lang="en-US" baseline="0" dirty="0" smtClean="0"/>
              <a:t>New </a:t>
            </a:r>
            <a:r>
              <a:rPr lang="en-US" baseline="0" dirty="0" err="1" smtClean="0"/>
              <a:t>Datums</a:t>
            </a:r>
            <a:r>
              <a:rPr lang="en-US" baseline="0" dirty="0" smtClean="0"/>
              <a:t> https://geodesy.noaa.gov/datums/newdatums/</a:t>
            </a:r>
          </a:p>
          <a:p>
            <a:r>
              <a:rPr lang="en-US" baseline="0" dirty="0" smtClean="0"/>
              <a:t>Horizontal and Geometric </a:t>
            </a:r>
            <a:r>
              <a:rPr lang="en-US" baseline="0" dirty="0" err="1" smtClean="0"/>
              <a:t>Datums</a:t>
            </a:r>
            <a:r>
              <a:rPr lang="en-US" baseline="0" dirty="0" smtClean="0"/>
              <a:t> https://geodesy.noaa.gov/datums/horizontal/</a:t>
            </a:r>
          </a:p>
          <a:p>
            <a:r>
              <a:rPr lang="en-US" baseline="0" dirty="0" smtClean="0"/>
              <a:t>Vertical </a:t>
            </a:r>
            <a:r>
              <a:rPr lang="en-US" baseline="0" dirty="0" err="1" smtClean="0"/>
              <a:t>Datums</a:t>
            </a:r>
            <a:r>
              <a:rPr lang="en-US" baseline="0" dirty="0" smtClean="0"/>
              <a:t> https://geodesy.noaa.gov/datums/vertical/</a:t>
            </a:r>
          </a:p>
          <a:p>
            <a:endParaRPr lang="en-US" dirty="0" smtClean="0"/>
          </a:p>
          <a:p>
            <a:r>
              <a:rPr lang="en-US" dirty="0" smtClean="0"/>
              <a:t>A Datum or reference frame is in essence</a:t>
            </a:r>
            <a:r>
              <a:rPr lang="en-US" baseline="0" dirty="0" smtClean="0"/>
              <a:t> a reference surface or framework to reference your data to for consistency.</a:t>
            </a:r>
          </a:p>
          <a:p>
            <a:endParaRPr lang="en-US" baseline="0" dirty="0" smtClean="0"/>
          </a:p>
          <a:p>
            <a:r>
              <a:rPr lang="en-US" baseline="0" dirty="0" smtClean="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smtClean="0"/>
          </a:p>
          <a:p>
            <a:r>
              <a:rPr lang="en-US" baseline="0" dirty="0" smtClean="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6.wmf"/><Relationship Id="rId5" Type="http://schemas.openxmlformats.org/officeDocument/2006/relationships/oleObject" Target="../embeddings/oleObject1.bin"/><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0.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1.jp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lang="en-US" dirty="0" smtClean="0"/>
              <a:t>Modernizing the</a:t>
            </a:r>
            <a:r>
              <a:rPr dirty="0"/>
              <a:t/>
            </a:r>
            <a:br>
              <a:rPr dirty="0"/>
            </a:br>
            <a:r>
              <a:rPr dirty="0"/>
              <a:t>National Spatial Reference </a:t>
            </a:r>
            <a:r>
              <a:rPr dirty="0" smtClean="0"/>
              <a:t>System</a:t>
            </a:r>
            <a:r>
              <a:rPr lang="en-US" dirty="0" smtClean="0"/>
              <a:t> (NSRS)</a:t>
            </a:r>
            <a:endParaRPr dirty="0"/>
          </a:p>
        </p:txBody>
      </p:sp>
      <p:sp>
        <p:nvSpPr>
          <p:cNvPr id="113" name="Content Placeholder 2"/>
          <p:cNvSpPr txBox="1">
            <a:spLocks noGrp="1"/>
          </p:cNvSpPr>
          <p:nvPr>
            <p:ph type="body" sz="quarter" idx="1"/>
          </p:nvPr>
        </p:nvSpPr>
        <p:spPr>
          <a:xfrm>
            <a:off x="0" y="3140779"/>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t>	</a:t>
            </a:r>
            <a:r>
              <a:rPr lang="en-US" sz="3000" b="0" dirty="0" smtClean="0"/>
              <a:t>GIS in the Rockies 2020</a:t>
            </a:r>
            <a:endParaRPr sz="3000" b="0" dirty="0"/>
          </a:p>
        </p:txBody>
      </p:sp>
      <p:sp>
        <p:nvSpPr>
          <p:cNvPr id="115" name="TextBox 4"/>
          <p:cNvSpPr txBox="1"/>
          <p:nvPr/>
        </p:nvSpPr>
        <p:spPr>
          <a:xfrm>
            <a:off x="6524195" y="4095620"/>
            <a:ext cx="2142901" cy="615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t>Brian Shaw</a:t>
            </a:r>
          </a:p>
          <a:p>
            <a:pPr algn="r">
              <a:defRPr>
                <a:solidFill>
                  <a:srgbClr val="17375E"/>
                </a:solidFill>
                <a:latin typeface="Times New Roman"/>
                <a:ea typeface="Times New Roman"/>
                <a:cs typeface="Times New Roman"/>
                <a:sym typeface="Times New Roman"/>
              </a:defRPr>
            </a:pPr>
            <a: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smtClean="0">
                <a:solidFill>
                  <a:srgbClr val="455569"/>
                </a:solidFill>
                <a:latin typeface="Times New Roman" panose="02020603050405020304" pitchFamily="18" charset="0"/>
                <a:cs typeface="Times New Roman" panose="02020603050405020304" pitchFamily="18" charset="0"/>
              </a:rPr>
              <a:t>Datums</a:t>
            </a:r>
            <a:r>
              <a:rPr lang="en-US" sz="4400" dirty="0" smtClean="0">
                <a:solidFill>
                  <a:srgbClr val="455569"/>
                </a:solidFill>
                <a:latin typeface="Times New Roman" panose="02020603050405020304" pitchFamily="18" charset="0"/>
                <a:cs typeface="Times New Roman" panose="02020603050405020304" pitchFamily="18" charset="0"/>
              </a:rPr>
              <a:t> and Reference Frames</a:t>
            </a:r>
            <a:endParaRPr lang="en-US" sz="4400" dirty="0">
              <a:solidFill>
                <a:srgbClr val="455569"/>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smtClean="0">
                <a:solidFill>
                  <a:srgbClr val="17375E"/>
                </a:solidFill>
                <a:latin typeface="Times New Roman" panose="02020603050405020304" pitchFamily="18" charset="0"/>
                <a:cs typeface="Times New Roman" panose="02020603050405020304" pitchFamily="18" charset="0"/>
              </a:rPr>
              <a:t>A reference surface or framework to reference your data to for consistency</a:t>
            </a:r>
            <a:endParaRPr lang="en-US" sz="2400" dirty="0">
              <a:solidFill>
                <a:srgbClr val="17375E"/>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a:t>
              </a:r>
              <a:r>
                <a:rPr lang="en-US" sz="1000" dirty="0" smtClean="0">
                  <a:latin typeface="Arial" panose="020B0604020202020204" pitchFamily="34" charset="0"/>
                  <a:cs typeface="Arial" panose="020B0604020202020204" pitchFamily="34" charset="0"/>
                </a:rPr>
                <a:t>ka P(</a:t>
              </a:r>
              <a:r>
                <a:rPr lang="en-US" sz="1000" dirty="0" err="1" smtClean="0">
                  <a:latin typeface="Arial" panose="020B0604020202020204" pitchFamily="34" charset="0"/>
                  <a:cs typeface="Arial" panose="020B0604020202020204" pitchFamily="34" charset="0"/>
                </a:rPr>
                <a:t>Lat,Lon,Ht</a:t>
              </a:r>
              <a:r>
                <a:rPr lang="en-US" sz="1000" dirty="0" smtClean="0">
                  <a:latin typeface="Arial" panose="020B0604020202020204" pitchFamily="34" charset="0"/>
                  <a:cs typeface="Arial" panose="020B0604020202020204" pitchFamily="34" charset="0"/>
                </a:rPr>
                <a:t>)</a:t>
              </a:r>
              <a:endParaRPr lang="en-US" sz="1000" dirty="0">
                <a:latin typeface="Arial" panose="020B0604020202020204" pitchFamily="34" charset="0"/>
                <a:cs typeface="Arial" panose="020B0604020202020204" pitchFamily="34" charset="0"/>
              </a:endParaRP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lat.</a:t>
              </a:r>
              <a:endParaRPr lang="en-US" sz="1200" i="1" dirty="0">
                <a:solidFill>
                  <a:srgbClr val="FF0000"/>
                </a:solidFill>
              </a:endParaRP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long.</a:t>
              </a:r>
              <a:endParaRPr lang="en-US" sz="1200" i="1" dirty="0">
                <a:solidFill>
                  <a:srgbClr val="FF0000"/>
                </a:solidFill>
              </a:endParaRP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ht.</a:t>
              </a:r>
              <a:endParaRPr lang="en-US" sz="1200" i="1" dirty="0">
                <a:solidFill>
                  <a:srgbClr val="FF0000"/>
                </a:solidFill>
              </a:endParaRPr>
            </a:p>
          </p:txBody>
        </p:sp>
      </p:grpSp>
      <p:sp>
        <p:nvSpPr>
          <p:cNvPr id="28" name="TextBox 27"/>
          <p:cNvSpPr txBox="1"/>
          <p:nvPr/>
        </p:nvSpPr>
        <p:spPr>
          <a:xfrm>
            <a:off x="999994" y="4266726"/>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smtClean="0">
                <a:ln>
                  <a:noFill/>
                </a:ln>
                <a:solidFill>
                  <a:srgbClr val="17375E"/>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smtClean="0">
                  <a:solidFill>
                    <a:schemeClr val="accent1">
                      <a:lumMod val="75000"/>
                    </a:schemeClr>
                  </a:solidFill>
                </a:rPr>
                <a:t>60”, 2019</a:t>
              </a:r>
              <a:endParaRPr lang="en-US" dirty="0">
                <a:solidFill>
                  <a:schemeClr val="accent1">
                    <a:lumMod val="75000"/>
                  </a:schemeClr>
                </a:solidFill>
              </a:endParaRP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smtClean="0">
                  <a:solidFill>
                    <a:schemeClr val="accent3">
                      <a:lumMod val="75000"/>
                    </a:schemeClr>
                  </a:solidFill>
                </a:rPr>
                <a:t>52”, 2018</a:t>
              </a:r>
              <a:endParaRPr lang="en-US" dirty="0">
                <a:solidFill>
                  <a:schemeClr val="accent3">
                    <a:lumMod val="75000"/>
                  </a:schemeClr>
                </a:solidFill>
              </a:endParaRP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smtClean="0">
                  <a:solidFill>
                    <a:srgbClr val="C00000"/>
                  </a:solidFill>
                </a:rPr>
                <a:t>46”, 2017</a:t>
              </a:r>
              <a:endParaRPr lang="en-US" dirty="0">
                <a:solidFill>
                  <a:srgbClr val="C00000"/>
                </a:solidFill>
              </a:endParaRPr>
            </a:p>
          </p:txBody>
        </p:sp>
      </p:gr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97333" y="509894"/>
            <a:ext cx="6110422"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t>Current models built on old </a:t>
            </a:r>
            <a:r>
              <a:rPr dirty="0" smtClean="0"/>
              <a:t>technology</a:t>
            </a:r>
            <a:endParaRPr lang="en-US" dirty="0" smtClean="0"/>
          </a:p>
          <a:p>
            <a:pPr>
              <a:defRPr sz="3000">
                <a:solidFill>
                  <a:srgbClr val="17375E"/>
                </a:solidFill>
                <a:latin typeface="Arial"/>
                <a:ea typeface="Arial"/>
                <a:cs typeface="Arial"/>
                <a:sym typeface="Arial"/>
              </a:defRPr>
            </a:pPr>
            <a:endParaRPr lang="en-US" sz="800" dirty="0" smtClean="0"/>
          </a:p>
          <a:p>
            <a:pPr>
              <a:defRPr sz="3000">
                <a:solidFill>
                  <a:srgbClr val="17375E"/>
                </a:solidFill>
                <a:latin typeface="Arial"/>
                <a:ea typeface="Arial"/>
                <a:cs typeface="Arial"/>
                <a:sym typeface="Arial"/>
              </a:defRPr>
            </a:pPr>
            <a:endParaRPr sz="800" dirty="0"/>
          </a:p>
          <a:p>
            <a:pPr lvl="1">
              <a:defRPr sz="3000">
                <a:solidFill>
                  <a:srgbClr val="17375E"/>
                </a:solidFill>
                <a:latin typeface="Arial"/>
                <a:ea typeface="Arial"/>
                <a:cs typeface="Arial"/>
                <a:sym typeface="Arial"/>
              </a:defRPr>
            </a:pPr>
            <a:r>
              <a:rPr dirty="0" smtClean="0"/>
              <a:t>NAD</a:t>
            </a:r>
            <a:r>
              <a:rPr lang="en-US" dirty="0" smtClean="0"/>
              <a:t> </a:t>
            </a:r>
            <a:r>
              <a:rPr dirty="0" smtClean="0"/>
              <a:t>83 </a:t>
            </a:r>
            <a:r>
              <a:rPr dirty="0"/>
              <a:t>not truly </a:t>
            </a:r>
            <a:r>
              <a:rPr dirty="0" smtClean="0"/>
              <a:t>Geocentric</a:t>
            </a:r>
            <a:r>
              <a:rPr lang="en-US" dirty="0" smtClean="0"/>
              <a:t> (~2.2m)</a:t>
            </a:r>
          </a:p>
          <a:p>
            <a:pPr lvl="1">
              <a:defRPr sz="3000">
                <a:solidFill>
                  <a:srgbClr val="17375E"/>
                </a:solidFill>
                <a:latin typeface="Arial"/>
                <a:ea typeface="Arial"/>
                <a:cs typeface="Arial"/>
                <a:sym typeface="Arial"/>
              </a:defRPr>
            </a:pPr>
            <a:endParaRPr lang="en-US" sz="800" dirty="0" smtClean="0"/>
          </a:p>
          <a:p>
            <a:pPr lvl="1">
              <a:defRPr sz="3000">
                <a:solidFill>
                  <a:srgbClr val="17375E"/>
                </a:solidFill>
                <a:latin typeface="Arial"/>
                <a:ea typeface="Arial"/>
                <a:cs typeface="Arial"/>
                <a:sym typeface="Arial"/>
              </a:defRPr>
            </a:pPr>
            <a:endParaRPr sz="800" dirty="0"/>
          </a:p>
          <a:p>
            <a:pPr lvl="1">
              <a:defRPr sz="3000">
                <a:solidFill>
                  <a:srgbClr val="17375E"/>
                </a:solidFill>
                <a:latin typeface="Arial"/>
                <a:ea typeface="Arial"/>
                <a:cs typeface="Arial"/>
                <a:sym typeface="Arial"/>
              </a:defRPr>
            </a:pPr>
            <a:r>
              <a:rPr dirty="0" smtClean="0"/>
              <a:t>NAVD</a:t>
            </a:r>
            <a:r>
              <a:rPr lang="en-US" dirty="0" smtClean="0"/>
              <a:t> </a:t>
            </a:r>
            <a:r>
              <a:rPr dirty="0" smtClean="0"/>
              <a:t>88 </a:t>
            </a:r>
            <a:r>
              <a:rPr dirty="0"/>
              <a:t>relies on marks in the ground</a:t>
            </a:r>
          </a:p>
          <a:p>
            <a:pPr lvl="1">
              <a:defRPr sz="3000">
                <a:solidFill>
                  <a:srgbClr val="17375E"/>
                </a:solidFill>
                <a:latin typeface="Arial"/>
                <a:ea typeface="Arial"/>
                <a:cs typeface="Arial"/>
                <a:sym typeface="Arial"/>
              </a:defRPr>
            </a:pPr>
            <a:r>
              <a:rPr lang="en-US" dirty="0" smtClean="0"/>
              <a:t>and is n</a:t>
            </a:r>
            <a:r>
              <a:rPr dirty="0" smtClean="0"/>
              <a:t>ot </a:t>
            </a:r>
            <a:r>
              <a:rPr dirty="0"/>
              <a:t>easily </a:t>
            </a:r>
            <a:r>
              <a:rPr dirty="0" smtClean="0"/>
              <a:t>maintained</a:t>
            </a:r>
            <a:endParaRPr lang="en-US" dirty="0" smtClean="0"/>
          </a:p>
          <a:p>
            <a:pPr lvl="1">
              <a:defRPr sz="3000">
                <a:solidFill>
                  <a:srgbClr val="17375E"/>
                </a:solidFill>
                <a:latin typeface="Arial"/>
                <a:ea typeface="Arial"/>
                <a:cs typeface="Arial"/>
                <a:sym typeface="Arial"/>
              </a:defRPr>
            </a:pPr>
            <a:endParaRPr lang="en-US" sz="800" dirty="0" smtClean="0"/>
          </a:p>
          <a:p>
            <a:pPr lvl="1">
              <a:defRPr sz="3000">
                <a:solidFill>
                  <a:srgbClr val="17375E"/>
                </a:solidFill>
                <a:latin typeface="Arial"/>
                <a:ea typeface="Arial"/>
                <a:cs typeface="Arial"/>
                <a:sym typeface="Arial"/>
              </a:defRPr>
            </a:pPr>
            <a:endParaRPr sz="800" dirty="0"/>
          </a:p>
          <a:p>
            <a:pPr lvl="1">
              <a:defRPr sz="3000">
                <a:solidFill>
                  <a:srgbClr val="17375E"/>
                </a:solidFill>
                <a:latin typeface="Arial"/>
                <a:ea typeface="Arial"/>
                <a:cs typeface="Arial"/>
                <a:sym typeface="Arial"/>
              </a:defRPr>
            </a:pPr>
            <a:r>
              <a:rPr dirty="0" smtClean="0"/>
              <a:t>T</a:t>
            </a:r>
            <a:r>
              <a:rPr lang="en-US" dirty="0" smtClean="0"/>
              <a:t>oday’s t</a:t>
            </a:r>
            <a:r>
              <a:rPr dirty="0" smtClean="0"/>
              <a:t>echnology </a:t>
            </a:r>
            <a:r>
              <a:rPr dirty="0"/>
              <a:t>needs better </a:t>
            </a:r>
            <a:r>
              <a:rPr lang="en-US" dirty="0" smtClean="0"/>
              <a:t>a</a:t>
            </a:r>
            <a:r>
              <a:rPr dirty="0" smtClean="0"/>
              <a:t>ccuracy</a:t>
            </a:r>
            <a:endParaRPr dirty="0"/>
          </a:p>
        </p:txBody>
      </p:sp>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315805" y="493149"/>
            <a:ext cx="833497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Main Benefits of</a:t>
            </a:r>
            <a:r>
              <a:rPr dirty="0" smtClean="0"/>
              <a:t> Modernize</a:t>
            </a:r>
            <a:r>
              <a:rPr lang="en-US" dirty="0" smtClean="0"/>
              <a:t>d N</a:t>
            </a:r>
            <a:r>
              <a:rPr dirty="0" smtClean="0"/>
              <a:t>SRS</a:t>
            </a:r>
            <a:endParaRPr dirty="0"/>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dirty="0" smtClean="0"/>
              <a:t>Fast, Accurate, Consistent Elevations Everywhere</a:t>
            </a:r>
          </a:p>
          <a:p>
            <a:pPr>
              <a:defRPr sz="3000">
                <a:solidFill>
                  <a:srgbClr val="17375E"/>
                </a:solidFill>
                <a:latin typeface="Arial"/>
                <a:ea typeface="Arial"/>
                <a:cs typeface="Arial"/>
                <a:sym typeface="Arial"/>
              </a:defRPr>
            </a:pPr>
            <a:endParaRPr lang="en-US" sz="1200" dirty="0" smtClean="0"/>
          </a:p>
          <a:p>
            <a:pPr>
              <a:defRPr sz="3000">
                <a:solidFill>
                  <a:srgbClr val="17375E"/>
                </a:solidFill>
                <a:latin typeface="Arial"/>
                <a:ea typeface="Arial"/>
                <a:cs typeface="Arial"/>
                <a:sym typeface="Arial"/>
              </a:defRPr>
            </a:pPr>
            <a:r>
              <a:rPr lang="en-US" dirty="0" smtClean="0"/>
              <a:t>Improved Public Safety</a:t>
            </a:r>
            <a:endParaRPr lang="en-US" sz="3200" dirty="0"/>
          </a:p>
          <a:p>
            <a:pPr lvl="1">
              <a:defRPr sz="3000">
                <a:solidFill>
                  <a:srgbClr val="17375E"/>
                </a:solidFill>
                <a:latin typeface="Arial"/>
                <a:ea typeface="Arial"/>
                <a:cs typeface="Arial"/>
                <a:sym typeface="Arial"/>
              </a:defRPr>
            </a:pPr>
            <a:r>
              <a:rPr lang="en-US" dirty="0" smtClean="0"/>
              <a:t>Flood Plain Maps</a:t>
            </a:r>
          </a:p>
          <a:p>
            <a:pPr lvl="1">
              <a:defRPr sz="3000">
                <a:solidFill>
                  <a:srgbClr val="17375E"/>
                </a:solidFill>
                <a:latin typeface="Arial"/>
                <a:ea typeface="Arial"/>
                <a:cs typeface="Arial"/>
                <a:sym typeface="Arial"/>
              </a:defRPr>
            </a:pPr>
            <a:r>
              <a:rPr lang="en-US" dirty="0" smtClean="0"/>
              <a:t>Emergency Route Planning</a:t>
            </a:r>
          </a:p>
          <a:p>
            <a:pPr lvl="1">
              <a:defRPr sz="3000">
                <a:solidFill>
                  <a:srgbClr val="17375E"/>
                </a:solidFill>
                <a:latin typeface="Arial"/>
                <a:ea typeface="Arial"/>
                <a:cs typeface="Arial"/>
                <a:sym typeface="Arial"/>
              </a:defRPr>
            </a:pPr>
            <a:endParaRPr lang="en-US" sz="1200" dirty="0"/>
          </a:p>
          <a:p>
            <a:pPr>
              <a:defRPr sz="3000">
                <a:solidFill>
                  <a:srgbClr val="17375E"/>
                </a:solidFill>
                <a:latin typeface="Arial"/>
                <a:ea typeface="Arial"/>
                <a:cs typeface="Arial"/>
                <a:sym typeface="Arial"/>
              </a:defRPr>
            </a:pPr>
            <a:r>
              <a:rPr lang="en-US" dirty="0" smtClean="0"/>
              <a:t>Accurate Positioning</a:t>
            </a:r>
          </a:p>
          <a:p>
            <a:pPr lvl="1">
              <a:defRPr sz="3000">
                <a:solidFill>
                  <a:srgbClr val="17375E"/>
                </a:solidFill>
                <a:latin typeface="Arial"/>
                <a:ea typeface="Arial"/>
                <a:cs typeface="Arial"/>
                <a:sym typeface="Arial"/>
              </a:defRPr>
            </a:pPr>
            <a:r>
              <a:rPr lang="en-US" dirty="0" smtClean="0"/>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spTree>
    <p:extLst>
      <p:ext uri="{BB962C8B-B14F-4D97-AF65-F5344CB8AC3E}">
        <p14:creationId xmlns:p14="http://schemas.microsoft.com/office/powerpoint/2010/main" val="150476484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storicalSurveyingNet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13</a:t>
            </a:fld>
            <a:endParaRPr lang="en-US"/>
          </a:p>
        </p:txBody>
      </p:sp>
    </p:spTree>
    <p:extLst>
      <p:ext uri="{BB962C8B-B14F-4D97-AF65-F5344CB8AC3E}">
        <p14:creationId xmlns:p14="http://schemas.microsoft.com/office/powerpoint/2010/main" val="94741721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2635682" y="249526"/>
            <a:ext cx="3851373"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What to Expect?</a:t>
            </a:r>
            <a:endParaRPr dirty="0"/>
          </a:p>
        </p:txBody>
      </p:sp>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smtClean="0">
                <a:solidFill>
                  <a:srgbClr val="17375E"/>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0 to 1.3 meters CONUS</a:t>
            </a:r>
            <a:endPar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14</a:t>
            </a:fld>
            <a:endParaRPr lang="en-US"/>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5" name="TextBox 1"/>
          <p:cNvSpPr txBox="1"/>
          <p:nvPr/>
        </p:nvSpPr>
        <p:spPr>
          <a:xfrm>
            <a:off x="1113937" y="450447"/>
            <a:ext cx="6760354"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t>The Future Reference Frames</a:t>
            </a:r>
          </a:p>
        </p:txBody>
      </p:sp>
      <p:sp>
        <p:nvSpPr>
          <p:cNvPr id="166" name="Rectangle 2"/>
          <p:cNvSpPr txBox="1"/>
          <p:nvPr/>
        </p:nvSpPr>
        <p:spPr>
          <a:xfrm>
            <a:off x="220954" y="1503423"/>
            <a:ext cx="4450960"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dirty="0" smtClean="0"/>
              <a:t>Tectonic </a:t>
            </a:r>
            <a:r>
              <a:rPr dirty="0" smtClean="0"/>
              <a:t>Plate based:</a:t>
            </a:r>
            <a:endParaRPr lang="en-US" dirty="0" smtClean="0"/>
          </a:p>
          <a:p>
            <a:pPr algn="r">
              <a:defRPr sz="3000">
                <a:solidFill>
                  <a:srgbClr val="17375E"/>
                </a:solidFill>
                <a:latin typeface="Arial"/>
                <a:ea typeface="Arial"/>
                <a:cs typeface="Arial"/>
                <a:sym typeface="Arial"/>
              </a:defRPr>
            </a:pPr>
            <a:endParaRPr lang="en-US" dirty="0" smtClean="0"/>
          </a:p>
          <a:p>
            <a:pPr>
              <a:defRPr sz="3000">
                <a:solidFill>
                  <a:srgbClr val="17375E"/>
                </a:solidFill>
                <a:latin typeface="Arial"/>
                <a:ea typeface="Arial"/>
                <a:cs typeface="Arial"/>
                <a:sym typeface="Arial"/>
              </a:defRPr>
            </a:pPr>
            <a:r>
              <a:rPr lang="en-US" dirty="0" smtClean="0"/>
              <a:t>North America</a:t>
            </a:r>
          </a:p>
          <a:p>
            <a:pPr>
              <a:defRPr sz="3000">
                <a:solidFill>
                  <a:srgbClr val="17375E"/>
                </a:solidFill>
                <a:latin typeface="Arial"/>
                <a:ea typeface="Arial"/>
                <a:cs typeface="Arial"/>
                <a:sym typeface="Arial"/>
              </a:defRPr>
            </a:pPr>
            <a:r>
              <a:rPr lang="en-US" dirty="0" smtClean="0"/>
              <a:t>Caribbean</a:t>
            </a:r>
          </a:p>
          <a:p>
            <a:pPr>
              <a:defRPr sz="3000">
                <a:solidFill>
                  <a:srgbClr val="17375E"/>
                </a:solidFill>
                <a:latin typeface="Arial"/>
                <a:ea typeface="Arial"/>
                <a:cs typeface="Arial"/>
                <a:sym typeface="Arial"/>
              </a:defRPr>
            </a:pPr>
            <a:r>
              <a:rPr lang="en-US" dirty="0" smtClean="0"/>
              <a:t>Pacific</a:t>
            </a:r>
          </a:p>
          <a:p>
            <a:pPr>
              <a:defRPr sz="3000">
                <a:solidFill>
                  <a:srgbClr val="17375E"/>
                </a:solidFill>
                <a:latin typeface="Arial"/>
                <a:ea typeface="Arial"/>
                <a:cs typeface="Arial"/>
                <a:sym typeface="Arial"/>
              </a:defRPr>
            </a:pPr>
            <a:r>
              <a:rPr lang="en-US" dirty="0" smtClean="0"/>
              <a:t>Mariana</a:t>
            </a:r>
            <a:endParaRPr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3876" y="1372794"/>
            <a:ext cx="4461343" cy="3447401"/>
          </a:xfrm>
          <a:prstGeom prst="rect">
            <a:avLst/>
          </a:prstGeom>
        </p:spPr>
      </p:pic>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Rectangle 2"/>
          <p:cNvSpPr txBox="1"/>
          <p:nvPr/>
        </p:nvSpPr>
        <p:spPr>
          <a:xfrm>
            <a:off x="2925474" y="1974613"/>
            <a:ext cx="1632881" cy="2400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sz="3000">
                <a:solidFill>
                  <a:srgbClr val="17375E"/>
                </a:solidFill>
                <a:latin typeface="Arial"/>
                <a:ea typeface="Arial"/>
                <a:cs typeface="Arial"/>
                <a:sym typeface="Arial"/>
              </a:defRPr>
            </a:pPr>
            <a:endParaRPr lang="en-US" dirty="0" smtClean="0"/>
          </a:p>
          <a:p>
            <a:pPr>
              <a:defRPr sz="3000">
                <a:solidFill>
                  <a:srgbClr val="17375E"/>
                </a:solidFill>
                <a:latin typeface="Arial"/>
                <a:ea typeface="Arial"/>
                <a:cs typeface="Arial"/>
                <a:sym typeface="Arial"/>
              </a:defRPr>
            </a:pPr>
            <a:r>
              <a:rPr lang="en-US" dirty="0" smtClean="0"/>
              <a:t>[NATRF]</a:t>
            </a:r>
          </a:p>
          <a:p>
            <a:pPr>
              <a:defRPr sz="3000">
                <a:solidFill>
                  <a:srgbClr val="17375E"/>
                </a:solidFill>
                <a:latin typeface="Arial"/>
                <a:ea typeface="Arial"/>
                <a:cs typeface="Arial"/>
                <a:sym typeface="Arial"/>
              </a:defRPr>
            </a:pPr>
            <a:r>
              <a:rPr lang="en-US" dirty="0" smtClean="0"/>
              <a:t>[CATRF]</a:t>
            </a:r>
            <a:endParaRPr lang="en-US" dirty="0"/>
          </a:p>
          <a:p>
            <a:pPr>
              <a:defRPr sz="3000">
                <a:solidFill>
                  <a:srgbClr val="17375E"/>
                </a:solidFill>
                <a:latin typeface="Arial"/>
                <a:ea typeface="Arial"/>
                <a:cs typeface="Arial"/>
                <a:sym typeface="Arial"/>
              </a:defRPr>
            </a:pPr>
            <a:r>
              <a:rPr lang="en-US" dirty="0" smtClean="0"/>
              <a:t>[PATRF]</a:t>
            </a:r>
          </a:p>
          <a:p>
            <a:pPr>
              <a:defRPr sz="3000">
                <a:solidFill>
                  <a:srgbClr val="17375E"/>
                </a:solidFill>
                <a:latin typeface="Arial"/>
                <a:ea typeface="Arial"/>
                <a:cs typeface="Arial"/>
                <a:sym typeface="Arial"/>
              </a:defRPr>
            </a:pPr>
            <a:r>
              <a:rPr lang="en-US" dirty="0" smtClean="0"/>
              <a:t>[MATRF]</a:t>
            </a:r>
            <a:endParaRPr dirty="0"/>
          </a:p>
        </p:txBody>
      </p:sp>
      <p:sp>
        <p:nvSpPr>
          <p:cNvPr id="4" name="Slide Number Placeholder 3"/>
          <p:cNvSpPr>
            <a:spLocks noGrp="1"/>
          </p:cNvSpPr>
          <p:nvPr>
            <p:ph type="sldNum" sz="quarter" idx="2"/>
          </p:nvPr>
        </p:nvSpPr>
        <p:spPr/>
        <p:txBody>
          <a:bodyPr/>
          <a:lstStyle/>
          <a:p>
            <a:fld id="{86CB4B4D-7CA3-9044-876B-883B54F8677D}" type="slidenum">
              <a:rPr lang="en-US" smtClean="0"/>
              <a:t>15</a:t>
            </a:fld>
            <a:endParaRPr lang="en-US"/>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172" name="TextBox 1"/>
          <p:cNvSpPr txBox="1"/>
          <p:nvPr/>
        </p:nvSpPr>
        <p:spPr>
          <a:xfrm>
            <a:off x="1190049" y="264678"/>
            <a:ext cx="693875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Plate Tectonics and Velocities</a:t>
            </a:r>
          </a:p>
        </p:txBody>
      </p:sp>
      <p:sp>
        <p:nvSpPr>
          <p:cNvPr id="2" name="TextBox 1"/>
          <p:cNvSpPr txBox="1"/>
          <p:nvPr/>
        </p:nvSpPr>
        <p:spPr>
          <a:xfrm>
            <a:off x="919078" y="4529918"/>
            <a:ext cx="730584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800" dirty="0" smtClean="0">
                <a:solidFill>
                  <a:srgbClr val="17375E"/>
                </a:solidFill>
                <a:latin typeface="Times New Roman" panose="02020603050405020304" pitchFamily="18" charset="0"/>
                <a:cs typeface="Times New Roman" panose="02020603050405020304" pitchFamily="18" charset="0"/>
              </a:rPr>
              <a:t>“drift” : Annual changes to ITRF2014 coordinates</a:t>
            </a:r>
            <a:endParaRPr kumimoji="0" lang="en-US" sz="2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523336667"/>
              </p:ext>
            </p:extLst>
          </p:nvPr>
        </p:nvGraphicFramePr>
        <p:xfrm>
          <a:off x="1702676" y="990814"/>
          <a:ext cx="5422024" cy="3582409"/>
        </p:xfrm>
        <a:graphic>
          <a:graphicData uri="http://schemas.openxmlformats.org/presentationml/2006/ole">
            <mc:AlternateContent xmlns:mc="http://schemas.openxmlformats.org/markup-compatibility/2006">
              <mc:Choice xmlns:v="urn:schemas-microsoft-com:vml" Requires="v">
                <p:oleObj spid="_x0000_s3090" r:id="rId5" imgW="9168120" imgH="6057000" progId="">
                  <p:embed/>
                </p:oleObj>
              </mc:Choice>
              <mc:Fallback>
                <p:oleObj r:id="rId5" imgW="9168120" imgH="6057000" progId="">
                  <p:embed/>
                  <p:pic>
                    <p:nvPicPr>
                      <p:cNvPr id="0" name=""/>
                      <p:cNvPicPr/>
                      <p:nvPr/>
                    </p:nvPicPr>
                    <p:blipFill>
                      <a:blip r:embed="rId6"/>
                      <a:stretch>
                        <a:fillRect/>
                      </a:stretch>
                    </p:blipFill>
                    <p:spPr>
                      <a:xfrm>
                        <a:off x="1702676" y="990814"/>
                        <a:ext cx="5422024" cy="3582409"/>
                      </a:xfrm>
                      <a:prstGeom prst="rect">
                        <a:avLst/>
                      </a:prstGeom>
                    </p:spPr>
                  </p:pic>
                </p:oleObj>
              </mc:Fallback>
            </mc:AlternateContent>
          </a:graphicData>
        </a:graphic>
      </p:graphicFrame>
      <p:sp>
        <p:nvSpPr>
          <p:cNvPr id="4" name="Slide Number Placeholder 3"/>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30127"/>
            <a:ext cx="3626928"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t>Subsidence</a:t>
            </a:r>
          </a:p>
          <a:p>
            <a:pPr lvl="1">
              <a:defRPr sz="3000">
                <a:solidFill>
                  <a:srgbClr val="17375E"/>
                </a:solidFill>
                <a:latin typeface="Arial"/>
                <a:ea typeface="Arial"/>
                <a:cs typeface="Arial"/>
                <a:sym typeface="Arial"/>
              </a:defRPr>
            </a:pPr>
            <a:r>
              <a:rPr dirty="0"/>
              <a:t>Ground fluid withdrawal, sedimentation</a:t>
            </a:r>
          </a:p>
          <a:p>
            <a:pPr lvl="1">
              <a:defRPr sz="3000">
                <a:solidFill>
                  <a:srgbClr val="17375E"/>
                </a:solidFill>
                <a:latin typeface="Arial"/>
                <a:ea typeface="Arial"/>
                <a:cs typeface="Arial"/>
                <a:sym typeface="Arial"/>
              </a:defRPr>
            </a:pPr>
            <a:endParaRPr dirty="0"/>
          </a:p>
          <a:p>
            <a:pPr>
              <a:defRPr sz="3000">
                <a:solidFill>
                  <a:srgbClr val="17375E"/>
                </a:solidFill>
                <a:latin typeface="Arial"/>
                <a:ea typeface="Arial"/>
                <a:cs typeface="Arial"/>
                <a:sym typeface="Arial"/>
              </a:defRPr>
            </a:pPr>
            <a:r>
              <a:rPr dirty="0"/>
              <a:t>Glacial Isostatic Adjustment (GIA)</a:t>
            </a:r>
          </a:p>
          <a:p>
            <a:pPr lvl="1">
              <a:defRPr sz="3000">
                <a:solidFill>
                  <a:srgbClr val="17375E"/>
                </a:solidFill>
                <a:latin typeface="Arial"/>
                <a:ea typeface="Arial"/>
                <a:cs typeface="Arial"/>
                <a:sym typeface="Arial"/>
              </a:defRPr>
            </a:pPr>
            <a:r>
              <a:rPr dirty="0"/>
              <a:t>Crustal rebound from </a:t>
            </a:r>
            <a:r>
              <a:rPr dirty="0" smtClean="0"/>
              <a:t>glaciers</a:t>
            </a:r>
            <a:r>
              <a:rPr lang="en-US" dirty="0" smtClean="0"/>
              <a:t> (uplift)</a:t>
            </a:r>
            <a:endParaRPr dirty="0"/>
          </a:p>
          <a:p>
            <a:pPr lvl="1">
              <a:defRPr sz="3000">
                <a:solidFill>
                  <a:srgbClr val="17375E"/>
                </a:solidFill>
                <a:latin typeface="Arial"/>
                <a:ea typeface="Arial"/>
                <a:cs typeface="Arial"/>
                <a:sym typeface="Arial"/>
              </a:defRPr>
            </a:pPr>
            <a:endParaRPr dirty="0"/>
          </a:p>
          <a:p>
            <a:pPr>
              <a:defRPr sz="3000">
                <a:solidFill>
                  <a:srgbClr val="17375E"/>
                </a:solidFill>
                <a:latin typeface="Arial"/>
                <a:ea typeface="Arial"/>
                <a:cs typeface="Arial"/>
                <a:sym typeface="Arial"/>
              </a:defRPr>
            </a:pPr>
            <a:r>
              <a:rPr dirty="0"/>
              <a:t>Geophysical Phenomena</a:t>
            </a:r>
          </a:p>
          <a:p>
            <a:pPr lvl="1">
              <a:defRPr sz="3000">
                <a:solidFill>
                  <a:srgbClr val="17375E"/>
                </a:solidFill>
                <a:latin typeface="Arial"/>
                <a:ea typeface="Arial"/>
                <a:cs typeface="Arial"/>
                <a:sym typeface="Arial"/>
              </a:defRPr>
            </a:pPr>
            <a:r>
              <a:rPr dirty="0"/>
              <a:t>Earthquakes, calderas, </a:t>
            </a:r>
            <a:r>
              <a:rPr lang="en-US" dirty="0" smtClean="0"/>
              <a:t>Earth</a:t>
            </a:r>
            <a:r>
              <a:rPr dirty="0" smtClean="0"/>
              <a:t> tides</a:t>
            </a:r>
            <a:endParaRPr dirty="0"/>
          </a:p>
        </p:txBody>
      </p:sp>
      <p:sp>
        <p:nvSpPr>
          <p:cNvPr id="2" name="Slide Number Placeholder 1"/>
          <p:cNvSpPr>
            <a:spLocks noGrp="1"/>
          </p:cNvSpPr>
          <p:nvPr>
            <p:ph type="sldNum" sz="quarter" idx="2"/>
          </p:nvPr>
        </p:nvSpPr>
        <p:spPr/>
        <p:txBody>
          <a:bodyPr/>
          <a:lstStyle/>
          <a:p>
            <a:fld id="{86CB4B4D-7CA3-9044-876B-883B54F8677D}" type="slidenum">
              <a:rPr lang="en-US" smtClean="0"/>
              <a:t>17</a:t>
            </a:fld>
            <a:endParaRPr lang="en-US"/>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smtClean="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20-24” in 1</a:t>
            </a:r>
            <a:r>
              <a:rPr lang="en-US" sz="2800" dirty="0" smtClean="0">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smtClean="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smtClean="0">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4088997"/>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16 cm Vertically</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10" name="TextBox 9"/>
          <p:cNvSpPr txBox="1"/>
          <p:nvPr/>
        </p:nvSpPr>
        <p:spPr>
          <a:xfrm>
            <a:off x="351655" y="4088997"/>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800" dirty="0" smtClean="0">
                <a:latin typeface="Times New Roman" panose="02020603050405020304" pitchFamily="18" charset="0"/>
                <a:cs typeface="Times New Roman" panose="02020603050405020304" pitchFamily="18" charset="0"/>
              </a:rPr>
              <a:t>China Lake, CA</a:t>
            </a:r>
            <a:endPar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800" dirty="0" smtClean="0">
                <a:latin typeface="Times New Roman" panose="02020603050405020304" pitchFamily="18" charset="0"/>
                <a:cs typeface="Times New Roman" panose="02020603050405020304" pitchFamily="18" charset="0"/>
              </a:rPr>
              <a:t>6-10 feet Horizontally</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97111" y="295772"/>
            <a:ext cx="859465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smtClean="0"/>
              <a:t>Horizontal and </a:t>
            </a:r>
            <a:r>
              <a:rPr sz="3600" dirty="0" smtClean="0"/>
              <a:t>Vertical Motion</a:t>
            </a:r>
            <a:r>
              <a:rPr lang="en-US" sz="3600" dirty="0" smtClean="0"/>
              <a:t> - Earthquakes</a:t>
            </a:r>
            <a:endParaRPr sz="3600" dirty="0"/>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078"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19</a:t>
            </a:fld>
            <a:endParaRPr lang="en-US"/>
          </a:p>
        </p:txBody>
      </p:sp>
    </p:spTree>
    <p:extLst>
      <p:ext uri="{BB962C8B-B14F-4D97-AF65-F5344CB8AC3E}">
        <p14:creationId xmlns:p14="http://schemas.microsoft.com/office/powerpoint/2010/main" val="386473123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2623580" y="431519"/>
            <a:ext cx="3658306"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NGS Resources</a:t>
            </a:r>
          </a:p>
        </p:txBody>
      </p:sp>
      <p:sp>
        <p:nvSpPr>
          <p:cNvPr id="4" name="Rectangle 2"/>
          <p:cNvSpPr txBox="1"/>
          <p:nvPr/>
        </p:nvSpPr>
        <p:spPr>
          <a:xfrm>
            <a:off x="969893" y="1300855"/>
            <a:ext cx="7204214" cy="3570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smtClean="0">
                <a:latin typeface="Times New Roman" panose="02020603050405020304" pitchFamily="18" charset="0"/>
                <a:cs typeface="Times New Roman" panose="02020603050405020304" pitchFamily="18" charset="0"/>
              </a:rPr>
              <a:t>NGS Training Center</a:t>
            </a:r>
            <a:endParaRPr lang="en-US" sz="2400" b="1" dirty="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https://geodesy.noaa.gov/web/science_edu/training</a:t>
            </a:r>
            <a:r>
              <a:rPr lang="en-US" sz="2000" dirty="0" smtClean="0">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latin typeface="Times New Roman" panose="02020603050405020304" pitchFamily="18" charset="0"/>
                <a:cs typeface="Times New Roman" panose="02020603050405020304" pitchFamily="18" charset="0"/>
              </a:rPr>
              <a:t>Educational Videos</a:t>
            </a:r>
            <a:endParaRPr lang="en-US" sz="2400" b="1"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a:t>
            </a:r>
            <a:r>
              <a:rPr lang="en-US" sz="2000" dirty="0" smtClean="0">
                <a:latin typeface="Times New Roman" panose="02020603050405020304" pitchFamily="18" charset="0"/>
                <a:cs typeface="Times New Roman" panose="02020603050405020304" pitchFamily="18" charset="0"/>
              </a:rPr>
              <a:t>geodesy.noaa.gov/datums/newdatums/WatchVideos.shtml</a:t>
            </a:r>
          </a:p>
          <a:p>
            <a:pPr>
              <a:defRPr sz="3000">
                <a:solidFill>
                  <a:srgbClr val="17375E"/>
                </a:solidFill>
                <a:latin typeface="Arial"/>
                <a:ea typeface="Arial"/>
                <a:cs typeface="Arial"/>
                <a:sym typeface="Arial"/>
              </a:defRPr>
            </a:pPr>
            <a:r>
              <a:rPr sz="2400" b="1" dirty="0" smtClean="0">
                <a:latin typeface="Times New Roman" panose="02020603050405020304" pitchFamily="18" charset="0"/>
                <a:cs typeface="Times New Roman" panose="02020603050405020304" pitchFamily="18" charset="0"/>
              </a:rPr>
              <a:t>NGS </a:t>
            </a:r>
            <a:r>
              <a:rPr sz="2400" b="1" dirty="0">
                <a:latin typeface="Times New Roman" panose="02020603050405020304" pitchFamily="18" charset="0"/>
                <a:cs typeface="Times New Roman" panose="02020603050405020304" pitchFamily="18" charset="0"/>
              </a:rPr>
              <a:t>Webinar </a:t>
            </a:r>
            <a:r>
              <a:rPr sz="2400" b="1" dirty="0" smtClean="0">
                <a:latin typeface="Times New Roman" panose="02020603050405020304" pitchFamily="18" charset="0"/>
                <a:cs typeface="Times New Roman" panose="02020603050405020304" pitchFamily="18" charset="0"/>
              </a:rPr>
              <a:t>Series</a:t>
            </a:r>
            <a:endParaRPr lang="en-US" sz="2400" b="1"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https://geodesy.noaa.gov/web/science_edu/webinar_series</a:t>
            </a:r>
            <a:r>
              <a:rPr lang="en-US" sz="2000" dirty="0" smtClean="0">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latin typeface="Times New Roman" panose="02020603050405020304" pitchFamily="18" charset="0"/>
                <a:cs typeface="Times New Roman" panose="02020603050405020304" pitchFamily="18" charset="0"/>
              </a:rPr>
              <a:t>Geospatial Summit</a:t>
            </a:r>
            <a:r>
              <a:rPr lang="en-US" b="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(2019 recorded sessions)</a:t>
            </a: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https://geodesy.noaa.gov/geospatial-summit</a:t>
            </a:r>
            <a:r>
              <a:rPr lang="en-US" sz="2000" dirty="0" smtClean="0">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lang="en-US" sz="2400" b="1" dirty="0" smtClean="0">
                <a:latin typeface="Times New Roman" panose="02020603050405020304" pitchFamily="18" charset="0"/>
                <a:cs typeface="Times New Roman" panose="02020603050405020304" pitchFamily="18" charset="0"/>
              </a:rPr>
              <a:t>Presentation Library</a:t>
            </a: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https://geodesy.noaa.gov/web/science_edu/presentations_library/</a:t>
            </a:r>
            <a:endParaRPr lang="en-US"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71810" y="258049"/>
            <a:ext cx="5089855" cy="1200329"/>
          </a:xfrm>
          <a:prstGeom prst="rect">
            <a:avLst/>
          </a:prstGeom>
          <a:noFill/>
        </p:spPr>
        <p:txBody>
          <a:bodyPr wrap="none" rtlCol="0">
            <a:spAutoFit/>
          </a:bodyPr>
          <a:lstStyle/>
          <a:p>
            <a:pPr algn="ctr"/>
            <a:r>
              <a:rPr lang="en-US" sz="4400" dirty="0" smtClean="0">
                <a:solidFill>
                  <a:srgbClr val="17375E"/>
                </a:solidFill>
                <a:latin typeface="Times New Roman" panose="02020603050405020304" pitchFamily="18" charset="0"/>
                <a:cs typeface="Times New Roman" panose="02020603050405020304" pitchFamily="18" charset="0"/>
              </a:rPr>
              <a:t>GPS on Bench Marks</a:t>
            </a:r>
          </a:p>
          <a:p>
            <a:pPr algn="ctr"/>
            <a:r>
              <a:rPr lang="en-US" sz="2800" dirty="0" smtClean="0">
                <a:solidFill>
                  <a:srgbClr val="17375E"/>
                </a:solidFill>
                <a:latin typeface="Times New Roman" panose="02020603050405020304" pitchFamily="18" charset="0"/>
                <a:cs typeface="Times New Roman" panose="02020603050405020304" pitchFamily="18" charset="0"/>
              </a:rPr>
              <a:t>For the Transformation Tool</a:t>
            </a:r>
            <a:endParaRPr lang="en-US" sz="2800" dirty="0">
              <a:solidFill>
                <a:srgbClr val="17375E"/>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761" y="1702218"/>
            <a:ext cx="4029896" cy="258741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371" y="1702218"/>
            <a:ext cx="4139000" cy="2588087"/>
          </a:xfrm>
          <a:prstGeom prst="rect">
            <a:avLst/>
          </a:prstGeom>
        </p:spPr>
      </p:pic>
      <p:sp>
        <p:nvSpPr>
          <p:cNvPr id="8" name="TextBox 7"/>
          <p:cNvSpPr txBox="1"/>
          <p:nvPr/>
        </p:nvSpPr>
        <p:spPr>
          <a:xfrm>
            <a:off x="920679" y="4303313"/>
            <a:ext cx="29023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Web Map Application</a:t>
            </a:r>
            <a:endParaRPr kumimoji="0" lang="en-US" sz="24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5998393" y="4303313"/>
            <a:ext cx="1564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Dashboard</a:t>
            </a:r>
            <a:endParaRPr kumimoji="0" lang="en-US" sz="24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sp>
        <p:nvSpPr>
          <p:cNvPr id="10" name="TextBox 9"/>
          <p:cNvSpPr txBox="1"/>
          <p:nvPr/>
        </p:nvSpPr>
        <p:spPr>
          <a:xfrm>
            <a:off x="5012925" y="4682429"/>
            <a:ext cx="353556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*362</a:t>
            </a:r>
            <a:r>
              <a:rPr kumimoji="0" lang="en-US" sz="2000" b="0" i="0" u="none" strike="noStrike" cap="none" spc="0" normalizeH="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 Completed in June 2020</a:t>
            </a:r>
            <a:endParaRPr kumimoji="0" lang="en-US" sz="20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20</a:t>
            </a:fld>
            <a:endParaRPr lang="en-US"/>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3112633" y="371260"/>
            <a:ext cx="2502608" cy="769441"/>
          </a:xfrm>
          <a:prstGeom prst="rect">
            <a:avLst/>
          </a:prstGeom>
          <a:noFill/>
        </p:spPr>
        <p:txBody>
          <a:bodyPr wrap="none" rtlCol="0">
            <a:spAutoFit/>
          </a:bodyPr>
          <a:lstStyle/>
          <a:p>
            <a:r>
              <a:rPr lang="en-US" sz="4400" dirty="0" smtClean="0">
                <a:solidFill>
                  <a:srgbClr val="17375E"/>
                </a:solidFill>
                <a:latin typeface="Times New Roman" panose="02020603050405020304" pitchFamily="18" charset="0"/>
                <a:cs typeface="Times New Roman" panose="02020603050405020304" pitchFamily="18" charset="0"/>
              </a:rPr>
              <a:t>GEOID18</a:t>
            </a:r>
            <a:endParaRPr lang="en-US" sz="4400" dirty="0">
              <a:solidFill>
                <a:srgbClr val="17375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0173" y="1400740"/>
            <a:ext cx="4414436" cy="341115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209" y="1400740"/>
            <a:ext cx="4414435" cy="3411154"/>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118314390"/>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24126" y="453908"/>
            <a:ext cx="789574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NAPGD2022 </a:t>
            </a:r>
            <a:r>
              <a:rPr dirty="0" smtClean="0"/>
              <a:t>Geopotential </a:t>
            </a:r>
            <a:r>
              <a:rPr dirty="0"/>
              <a:t>Datum</a:t>
            </a:r>
          </a:p>
        </p:txBody>
      </p:sp>
      <p:sp>
        <p:nvSpPr>
          <p:cNvPr id="3" name="TextBox 2"/>
          <p:cNvSpPr txBox="1"/>
          <p:nvPr/>
        </p:nvSpPr>
        <p:spPr>
          <a:xfrm>
            <a:off x="119794" y="1132154"/>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sp>
        <p:nvSpPr>
          <p:cNvPr id="7" name="TextBox 6"/>
          <p:cNvSpPr txBox="1"/>
          <p:nvPr/>
        </p:nvSpPr>
        <p:spPr>
          <a:xfrm>
            <a:off x="5136059"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Guam/</a:t>
            </a:r>
            <a:r>
              <a:rPr lang="en-US" sz="2000" dirty="0" smtClean="0">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7066846" y="4713584"/>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 </a:t>
            </a:r>
            <a:r>
              <a:rPr lang="en-US" sz="2000" dirty="0" smtClean="0">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351477" y="1215775"/>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smtClean="0">
                <a:solidFill>
                  <a:srgbClr val="17375E"/>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smtClean="0">
                <a:solidFill>
                  <a:srgbClr val="17375E"/>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p:cNvPicPr>
            <a:picLocks noChangeAspect="1"/>
          </p:cNvPicPr>
          <p:nvPr/>
        </p:nvPicPr>
        <p:blipFill>
          <a:blip r:embed="rId5"/>
          <a:stretch>
            <a:fillRect/>
          </a:stretch>
        </p:blipFill>
        <p:spPr>
          <a:xfrm>
            <a:off x="5022217" y="2407568"/>
            <a:ext cx="1791604" cy="2323873"/>
          </a:xfrm>
          <a:prstGeom prst="rect">
            <a:avLst/>
          </a:prstGeom>
        </p:spPr>
      </p:pic>
      <p:pic>
        <p:nvPicPr>
          <p:cNvPr id="12" name="Picture 11"/>
          <p:cNvPicPr>
            <a:picLocks noChangeAspect="1"/>
          </p:cNvPicPr>
          <p:nvPr/>
        </p:nvPicPr>
        <p:blipFill>
          <a:blip r:embed="rId6"/>
          <a:stretch>
            <a:fillRect/>
          </a:stretch>
        </p:blipFill>
        <p:spPr>
          <a:xfrm>
            <a:off x="119794" y="1578088"/>
            <a:ext cx="4756753" cy="3153353"/>
          </a:xfrm>
          <a:prstGeom prst="rect">
            <a:avLst/>
          </a:prstGeom>
        </p:spPr>
      </p:pic>
      <p:sp>
        <p:nvSpPr>
          <p:cNvPr id="10" name="TextBox 9"/>
          <p:cNvSpPr txBox="1"/>
          <p:nvPr/>
        </p:nvSpPr>
        <p:spPr>
          <a:xfrm>
            <a:off x="1342094" y="4713584"/>
            <a:ext cx="201157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chemeClr val="tx1">
                    <a:lumMod val="95000"/>
                    <a:lumOff val="5000"/>
                  </a:schemeClr>
                </a:solidFill>
                <a:effectLst/>
                <a:uFillTx/>
                <a:latin typeface="Times New Roman" panose="02020603050405020304" pitchFamily="18" charset="0"/>
                <a:cs typeface="Times New Roman" panose="02020603050405020304" pitchFamily="18" charset="0"/>
                <a:sym typeface="Calibri"/>
              </a:rPr>
              <a:t>¼ Earth’s Surface</a:t>
            </a:r>
            <a:endParaRPr kumimoji="0" lang="en-US" sz="2000" b="0" i="0" u="none" strike="noStrike" cap="none" spc="0" normalizeH="0" baseline="0" dirty="0">
              <a:ln>
                <a:noFill/>
              </a:ln>
              <a:solidFill>
                <a:schemeClr val="tx1">
                  <a:lumMod val="95000"/>
                  <a:lumOff val="5000"/>
                </a:schemeClr>
              </a:solidFill>
              <a:effectLst/>
              <a:uFillTx/>
              <a:latin typeface="Times New Roman" panose="02020603050405020304" pitchFamily="18" charset="0"/>
              <a:cs typeface="Times New Roman" panose="02020603050405020304" pitchFamily="18" charset="0"/>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44" y="1137396"/>
            <a:ext cx="4424569" cy="331842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3528" y="1137396"/>
            <a:ext cx="4424569" cy="3318427"/>
          </a:xfrm>
          <a:prstGeom prst="rect">
            <a:avLst/>
          </a:prstGeom>
        </p:spPr>
      </p:pic>
      <p:sp>
        <p:nvSpPr>
          <p:cNvPr id="187" name="TextBox 1"/>
          <p:cNvSpPr txBox="1"/>
          <p:nvPr/>
        </p:nvSpPr>
        <p:spPr>
          <a:xfrm>
            <a:off x="2858277" y="308028"/>
            <a:ext cx="3271674"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SPCS of 2022</a:t>
            </a:r>
          </a:p>
        </p:txBody>
      </p:sp>
      <p:sp>
        <p:nvSpPr>
          <p:cNvPr id="3" name="TextBox 2"/>
          <p:cNvSpPr txBox="1"/>
          <p:nvPr/>
        </p:nvSpPr>
        <p:spPr>
          <a:xfrm>
            <a:off x="2920286" y="4670466"/>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t>https://geodesy.noaa.gov/SPCS/</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37" y="1138516"/>
            <a:ext cx="4423076" cy="331730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3528" y="1138516"/>
            <a:ext cx="4442895" cy="3332172"/>
          </a:xfrm>
          <a:prstGeom prst="rect">
            <a:avLst/>
          </a:prstGeom>
        </p:spPr>
      </p:pic>
      <p:grpSp>
        <p:nvGrpSpPr>
          <p:cNvPr id="2" name="Group 1"/>
          <p:cNvGrpSpPr/>
          <p:nvPr/>
        </p:nvGrpSpPr>
        <p:grpSpPr>
          <a:xfrm>
            <a:off x="750788" y="0"/>
            <a:ext cx="7486650" cy="5120042"/>
            <a:chOff x="-12561616" y="3136912"/>
            <a:chExt cx="9144000" cy="6948843"/>
          </a:xfrm>
        </p:grpSpPr>
        <p:pic>
          <p:nvPicPr>
            <p:cNvPr id="6" name="Picture 5">
              <a:extLst>
                <a:ext uri="{FF2B5EF4-FFF2-40B4-BE49-F238E27FC236}">
                  <a16:creationId xmlns:a16="http://schemas.microsoft.com/office/drawing/2014/main" id="{911FCA05-DF1C-4A33-A587-35AB59C866FB}"/>
                </a:ext>
              </a:extLst>
            </p:cNvPr>
            <p:cNvPicPr>
              <a:picLocks noChangeAspect="1"/>
            </p:cNvPicPr>
            <p:nvPr/>
          </p:nvPicPr>
          <p:blipFill>
            <a:blip r:embed="rId8"/>
            <a:stretch>
              <a:fillRect/>
            </a:stretch>
          </p:blipFill>
          <p:spPr>
            <a:xfrm>
              <a:off x="-12561616" y="3594112"/>
              <a:ext cx="9144000" cy="6491643"/>
            </a:xfrm>
            <a:prstGeom prst="rect">
              <a:avLst/>
            </a:prstGeom>
          </p:spPr>
        </p:pic>
        <p:sp>
          <p:nvSpPr>
            <p:cNvPr id="7" name="TextBox 6">
              <a:extLst>
                <a:ext uri="{FF2B5EF4-FFF2-40B4-BE49-F238E27FC236}">
                  <a16:creationId xmlns:a16="http://schemas.microsoft.com/office/drawing/2014/main" id="{6C5F4F9F-EA81-40C5-8484-77153D612D6E}"/>
                </a:ext>
              </a:extLst>
            </p:cNvPr>
            <p:cNvSpPr txBox="1"/>
            <p:nvPr/>
          </p:nvSpPr>
          <p:spPr>
            <a:xfrm>
              <a:off x="-12561616" y="3136912"/>
              <a:ext cx="9144000" cy="457200"/>
            </a:xfrm>
            <a:prstGeom prst="rect">
              <a:avLst/>
            </a:prstGeom>
            <a:solidFill>
              <a:sysClr val="window" lastClr="FFFFFF"/>
            </a:solidFill>
          </p:spPr>
          <p:txBody>
            <a:bodyPr wrap="square" rtlCol="0">
              <a:normAutofit fontScale="85000" lnSpcReduction="10000"/>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ctr" defTabSz="457200" rtl="0" eaLnBrk="1" fontAlgn="base" latinLnBrk="0" hangingPunct="1">
                <a:lnSpc>
                  <a:spcPct val="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charset="0"/>
                  <a:ea typeface="ＭＳ Ｐゴシック" charset="0"/>
                </a:rPr>
                <a:t>State Plane Coordinate Systems of 1927 (134 zones) and 1983 (125 zones)</a:t>
              </a:r>
            </a:p>
          </p:txBody>
        </p:sp>
      </p:grpSp>
      <p:sp>
        <p:nvSpPr>
          <p:cNvPr id="13" name="Slide Number Placeholder 12"/>
          <p:cNvSpPr>
            <a:spLocks noGrp="1"/>
          </p:cNvSpPr>
          <p:nvPr>
            <p:ph type="sldNum" sz="quarter" idx="2"/>
          </p:nvPr>
        </p:nvSpPr>
        <p:spPr/>
        <p:txBody>
          <a:bodyPr/>
          <a:lstStyle/>
          <a:p>
            <a:fld id="{86CB4B4D-7CA3-9044-876B-883B54F8677D}" type="slidenum">
              <a:rPr lang="en-US" smtClean="0"/>
              <a:t>23</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extBox 1"/>
          <p:cNvSpPr txBox="1"/>
          <p:nvPr/>
        </p:nvSpPr>
        <p:spPr>
          <a:xfrm>
            <a:off x="1957824" y="474228"/>
            <a:ext cx="522835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How </a:t>
            </a:r>
            <a:r>
              <a:rPr lang="en-US" dirty="0" smtClean="0"/>
              <a:t>C</a:t>
            </a:r>
            <a:r>
              <a:rPr dirty="0" smtClean="0"/>
              <a:t>an </a:t>
            </a:r>
            <a:r>
              <a:rPr dirty="0"/>
              <a:t>You </a:t>
            </a:r>
            <a:r>
              <a:rPr dirty="0" smtClean="0"/>
              <a:t>Prepare</a:t>
            </a:r>
            <a:endParaRPr dirty="0"/>
          </a:p>
        </p:txBody>
      </p:sp>
      <p:sp>
        <p:nvSpPr>
          <p:cNvPr id="191" name="Rectangle 2"/>
          <p:cNvSpPr txBox="1"/>
          <p:nvPr/>
        </p:nvSpPr>
        <p:spPr>
          <a:xfrm>
            <a:off x="691827" y="1179806"/>
            <a:ext cx="7946619" cy="372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Metadata is </a:t>
            </a:r>
            <a:r>
              <a:rPr b="1" u="sng" dirty="0">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Transform and collect data in current </a:t>
            </a:r>
            <a:r>
              <a:rPr dirty="0" err="1">
                <a:latin typeface="Times New Roman" panose="02020603050405020304" pitchFamily="18" charset="0"/>
                <a:cs typeface="Times New Roman" panose="02020603050405020304" pitchFamily="18" charset="0"/>
              </a:rPr>
              <a:t>datums</a:t>
            </a:r>
            <a:endParaRPr dirty="0">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smtClean="0">
                <a:latin typeface="Times New Roman" panose="02020603050405020304" pitchFamily="18" charset="0"/>
                <a:cs typeface="Times New Roman" panose="02020603050405020304" pitchFamily="18" charset="0"/>
              </a:rPr>
              <a:t>NAD</a:t>
            </a:r>
            <a:r>
              <a:rPr lang="en-US" dirty="0" smtClean="0">
                <a:latin typeface="Times New Roman" panose="02020603050405020304" pitchFamily="18" charset="0"/>
                <a:cs typeface="Times New Roman" panose="02020603050405020304" pitchFamily="18" charset="0"/>
              </a:rPr>
              <a:t> </a:t>
            </a:r>
            <a:r>
              <a:rPr dirty="0" smtClean="0">
                <a:latin typeface="Times New Roman" panose="02020603050405020304" pitchFamily="18" charset="0"/>
                <a:cs typeface="Times New Roman" panose="02020603050405020304" pitchFamily="18" charset="0"/>
              </a:rPr>
              <a:t>83 </a:t>
            </a:r>
            <a:r>
              <a:rPr dirty="0">
                <a:latin typeface="Times New Roman" panose="02020603050405020304" pitchFamily="18" charset="0"/>
                <a:cs typeface="Times New Roman" panose="02020603050405020304" pitchFamily="18" charset="0"/>
              </a:rPr>
              <a:t>(2011), </a:t>
            </a:r>
            <a:r>
              <a:rPr dirty="0" smtClean="0">
                <a:latin typeface="Times New Roman" panose="02020603050405020304" pitchFamily="18" charset="0"/>
                <a:cs typeface="Times New Roman" panose="02020603050405020304" pitchFamily="18" charset="0"/>
              </a:rPr>
              <a:t>NAVD</a:t>
            </a:r>
            <a:r>
              <a:rPr lang="en-US" dirty="0" smtClean="0">
                <a:latin typeface="Times New Roman" panose="02020603050405020304" pitchFamily="18" charset="0"/>
                <a:cs typeface="Times New Roman" panose="02020603050405020304" pitchFamily="18" charset="0"/>
              </a:rPr>
              <a:t> </a:t>
            </a:r>
            <a:r>
              <a:rPr dirty="0" smtClean="0">
                <a:latin typeface="Times New Roman" panose="02020603050405020304" pitchFamily="18" charset="0"/>
                <a:cs typeface="Times New Roman" panose="02020603050405020304" pitchFamily="18" charset="0"/>
              </a:rPr>
              <a:t>88</a:t>
            </a:r>
            <a:endParaRPr lang="en-US" dirty="0" smtClean="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endParaRPr lang="en-US" sz="2800"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smtClean="0">
                <a:latin typeface="Times New Roman" panose="02020603050405020304" pitchFamily="18" charset="0"/>
                <a:cs typeface="Times New Roman" panose="02020603050405020304" pitchFamily="18" charset="0"/>
              </a:rPr>
              <a:t>Make sure to note Geoid Models used for GNSS data</a:t>
            </a:r>
            <a:endParaRPr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24</a:t>
            </a:fld>
            <a:endParaRPr lang="en-US"/>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215029" y="310179"/>
            <a:ext cx="4558170"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Recent Publications</a:t>
            </a:r>
          </a:p>
        </p:txBody>
      </p:sp>
      <p:sp>
        <p:nvSpPr>
          <p:cNvPr id="197" name="Rectangle 2"/>
          <p:cNvSpPr txBox="1"/>
          <p:nvPr/>
        </p:nvSpPr>
        <p:spPr>
          <a:xfrm>
            <a:off x="659784" y="1025582"/>
            <a:ext cx="7668660" cy="3831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91440" rIns="45719">
            <a:spAutoFit/>
          </a:bodyPr>
          <a:lstStyle/>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Blueprint </a:t>
            </a:r>
            <a:r>
              <a:rPr lang="en-US" dirty="0" smtClean="0">
                <a:latin typeface="Times New Roman" panose="02020603050405020304" pitchFamily="18" charset="0"/>
                <a:cs typeface="Times New Roman" panose="02020603050405020304" pitchFamily="18" charset="0"/>
              </a:rPr>
              <a:t>Documents for 2022</a:t>
            </a:r>
          </a:p>
          <a:p>
            <a:pPr lvl="1">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hlinkClick r:id="rId4"/>
              </a:rPr>
              <a:t>Part 1: Geometric Coordinates</a:t>
            </a:r>
            <a:endParaRPr lang="en-US"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hlinkClick r:id="rId5"/>
              </a:rPr>
              <a:t>Part 2: Geopotential Coordinates</a:t>
            </a:r>
            <a:endParaRPr lang="en-US"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latin typeface="Times New Roman" panose="02020603050405020304" pitchFamily="18" charset="0"/>
                <a:cs typeface="Times New Roman" panose="02020603050405020304" pitchFamily="18" charset="0"/>
                <a:hlinkClick r:id="rId6"/>
              </a:rPr>
              <a:t>Part 2: </a:t>
            </a:r>
            <a:r>
              <a:rPr lang="en-US" dirty="0" smtClean="0">
                <a:latin typeface="Times New Roman" panose="02020603050405020304" pitchFamily="18" charset="0"/>
                <a:cs typeface="Times New Roman" panose="02020603050405020304" pitchFamily="18" charset="0"/>
                <a:hlinkClick r:id="rId6"/>
              </a:rPr>
              <a:t>Working in the Modernized NSRS </a:t>
            </a:r>
            <a:endParaRPr lang="en-US" dirty="0" smtClean="0">
              <a:latin typeface="Times New Roman" panose="02020603050405020304" pitchFamily="18" charset="0"/>
              <a:cs typeface="Times New Roman" panose="02020603050405020304" pitchFamily="18" charset="0"/>
            </a:endParaRPr>
          </a:p>
          <a:p>
            <a:pPr lvl="1" algn="r">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rPr>
              <a:t>	</a:t>
            </a:r>
            <a:endParaRPr dirty="0" smtClean="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rPr>
              <a:t>The State Plane Coordinate System History, Policy, and Future Directions</a:t>
            </a:r>
          </a:p>
          <a:p>
            <a:pPr lvl="1">
              <a:defRPr sz="3000">
                <a:solidFill>
                  <a:srgbClr val="17375E"/>
                </a:solidFill>
                <a:latin typeface="Arial"/>
                <a:ea typeface="Arial"/>
                <a:cs typeface="Arial"/>
                <a:sym typeface="Arial"/>
              </a:defRPr>
            </a:pPr>
            <a:r>
              <a:rPr lang="en-US" sz="3000" dirty="0" smtClean="0">
                <a:latin typeface="Times New Roman" panose="02020603050405020304" pitchFamily="18" charset="0"/>
                <a:cs typeface="Times New Roman" panose="02020603050405020304" pitchFamily="18" charset="0"/>
                <a:hlinkClick r:id="rId7"/>
              </a:rPr>
              <a:t>NOAA Special Publication NOS NGS 13</a:t>
            </a:r>
            <a:endParaRPr sz="30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1381" y="977462"/>
            <a:ext cx="2587364" cy="3220257"/>
            <a:chOff x="471381" y="1324669"/>
            <a:chExt cx="2587364" cy="2535725"/>
          </a:xfrm>
        </p:grpSpPr>
        <p:sp>
          <p:nvSpPr>
            <p:cNvPr id="205" name="TextBox 1"/>
            <p:cNvSpPr txBox="1"/>
            <p:nvPr/>
          </p:nvSpPr>
          <p:spPr>
            <a:xfrm>
              <a:off x="471381" y="1324669"/>
              <a:ext cx="2587364" cy="715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t>Questions?</a:t>
              </a:r>
            </a:p>
          </p:txBody>
        </p:sp>
        <p:sp>
          <p:nvSpPr>
            <p:cNvPr id="206" name="TextBox 3"/>
            <p:cNvSpPr txBox="1"/>
            <p:nvPr/>
          </p:nvSpPr>
          <p:spPr>
            <a:xfrm>
              <a:off x="621426" y="2133727"/>
              <a:ext cx="1842810"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17375E"/>
                  </a:solidFill>
                  <a:latin typeface="Times New Roman"/>
                  <a:ea typeface="Times New Roman"/>
                  <a:cs typeface="Times New Roman"/>
                  <a:sym typeface="Times New Roman"/>
                </a:defRPr>
              </a:pPr>
              <a:r>
                <a:rPr lang="en-US" dirty="0" smtClean="0"/>
                <a:t>GIS in the Rockies</a:t>
              </a:r>
            </a:p>
            <a:p>
              <a:pPr algn="ctr">
                <a:defRPr>
                  <a:solidFill>
                    <a:srgbClr val="17375E"/>
                  </a:solidFill>
                  <a:latin typeface="Times New Roman"/>
                  <a:ea typeface="Times New Roman"/>
                  <a:cs typeface="Times New Roman"/>
                  <a:sym typeface="Times New Roman"/>
                </a:defRPr>
              </a:pPr>
              <a:r>
                <a:rPr lang="en-US" dirty="0" smtClean="0"/>
                <a:t>2020</a:t>
              </a:r>
            </a:p>
          </p:txBody>
        </p:sp>
        <p:sp>
          <p:nvSpPr>
            <p:cNvPr id="207" name="TextBox 4"/>
            <p:cNvSpPr txBox="1"/>
            <p:nvPr/>
          </p:nvSpPr>
          <p:spPr>
            <a:xfrm>
              <a:off x="471381" y="3245264"/>
              <a:ext cx="2142900" cy="615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t>Brian Shaw</a:t>
              </a:r>
            </a:p>
            <a:p>
              <a:pPr algn="r">
                <a:defRPr>
                  <a:solidFill>
                    <a:srgbClr val="17375E"/>
                  </a:solidFill>
                  <a:latin typeface="Times New Roman"/>
                  <a:ea typeface="Times New Roman"/>
                  <a:cs typeface="Times New Roman"/>
                  <a:sym typeface="Times New Roman"/>
                </a:defRPr>
              </a:pPr>
              <a:r>
                <a:rPr dirty="0"/>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4024472"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26</a:t>
            </a:fld>
            <a:endParaRPr lang="en-US"/>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t>Importance of Coordination</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757455" y="3332936"/>
            <a:ext cx="3020785" cy="165697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21" y="1015758"/>
            <a:ext cx="5288262" cy="3974156"/>
          </a:xfrm>
          <a:prstGeom prst="rect">
            <a:avLst/>
          </a:prstGeom>
        </p:spPr>
      </p:pic>
      <p:sp>
        <p:nvSpPr>
          <p:cNvPr id="6" name="TextBox 5"/>
          <p:cNvSpPr txBox="1"/>
          <p:nvPr/>
        </p:nvSpPr>
        <p:spPr>
          <a:xfrm>
            <a:off x="3629427" y="96668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nvGrpSpPr>
          <p:cNvPr id="11" name="Group 10"/>
          <p:cNvGrpSpPr/>
          <p:nvPr/>
        </p:nvGrpSpPr>
        <p:grpSpPr>
          <a:xfrm>
            <a:off x="5726974" y="876352"/>
            <a:ext cx="3081746" cy="2373238"/>
            <a:chOff x="5905500" y="1243681"/>
            <a:chExt cx="2837176" cy="2184896"/>
          </a:xfrm>
        </p:grpSpPr>
        <p:pic>
          <p:nvPicPr>
            <p:cNvPr id="10" name="Picture 9"/>
            <p:cNvPicPr>
              <a:picLocks noChangeAspect="1"/>
            </p:cNvPicPr>
            <p:nvPr/>
          </p:nvPicPr>
          <p:blipFill>
            <a:blip r:embed="rId6"/>
            <a:stretch>
              <a:fillRect/>
            </a:stretch>
          </p:blipFill>
          <p:spPr>
            <a:xfrm>
              <a:off x="5905500" y="1293592"/>
              <a:ext cx="2837176" cy="2134985"/>
            </a:xfrm>
            <a:prstGeom prst="rect">
              <a:avLst/>
            </a:prstGeom>
          </p:spPr>
        </p:pic>
        <p:sp>
          <p:nvSpPr>
            <p:cNvPr id="8" name="TextBox 7"/>
            <p:cNvSpPr txBox="1"/>
            <p:nvPr/>
          </p:nvSpPr>
          <p:spPr>
            <a:xfrm>
              <a:off x="7036362" y="1243681"/>
              <a:ext cx="158633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36</a:t>
              </a:r>
              <a:r>
                <a:rPr kumimoji="0" lang="en-US"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Coordinators</a:t>
              </a:r>
              <a:endPar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sp>
        <p:nvSpPr>
          <p:cNvPr id="12" name="Slide Number Placeholder 11"/>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503072"/>
            <a:ext cx="3891594"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t>NOAA and NGS</a:t>
            </a:r>
          </a:p>
        </p:txBody>
      </p:sp>
      <p:sp>
        <p:nvSpPr>
          <p:cNvPr id="121" name="Rectangle 2"/>
          <p:cNvSpPr txBox="1"/>
          <p:nvPr/>
        </p:nvSpPr>
        <p:spPr>
          <a:xfrm>
            <a:off x="2387576" y="1340081"/>
            <a:ext cx="4368848"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4969419" y="1986928"/>
            <a:ext cx="1773437" cy="1821564"/>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1807</a:t>
            </a:r>
          </a:p>
          <a:p>
            <a:pPr>
              <a:defRPr sz="1400">
                <a:latin typeface="Arial"/>
                <a:ea typeface="Arial"/>
                <a:cs typeface="Arial"/>
                <a:sym typeface="Arial"/>
              </a:defRPr>
            </a:pPr>
            <a:r>
              <a:t>Thomas Jefferson</a:t>
            </a:r>
          </a:p>
          <a:p>
            <a:pPr>
              <a:defRPr sz="1400">
                <a:latin typeface="Arial"/>
                <a:ea typeface="Arial"/>
                <a:cs typeface="Arial"/>
                <a:sym typeface="Arial"/>
              </a:defRPr>
            </a:pPr>
            <a:r>
              <a:t>Survey of the Coast</a:t>
            </a:r>
          </a:p>
        </p:txBody>
      </p:sp>
      <p:sp>
        <p:nvSpPr>
          <p:cNvPr id="125" name="TextBox 13"/>
          <p:cNvSpPr txBox="1"/>
          <p:nvPr/>
        </p:nvSpPr>
        <p:spPr>
          <a:xfrm>
            <a:off x="2047126" y="4215622"/>
            <a:ext cx="1606239"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t>Ferdinand Hassler</a:t>
            </a:r>
          </a:p>
          <a:p>
            <a:pPr>
              <a:defRPr sz="1400">
                <a:latin typeface="Arial"/>
                <a:ea typeface="Arial"/>
                <a:cs typeface="Arial"/>
                <a:sym typeface="Arial"/>
              </a:defRPr>
            </a:pPr>
            <a:r>
              <a:t>Superintendent</a:t>
            </a:r>
          </a:p>
        </p:txBody>
      </p:sp>
      <p:sp>
        <p:nvSpPr>
          <p:cNvPr id="126" name="TextBox 14"/>
          <p:cNvSpPr txBox="1"/>
          <p:nvPr/>
        </p:nvSpPr>
        <p:spPr>
          <a:xfrm>
            <a:off x="3741546" y="4231638"/>
            <a:ext cx="1062594"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4995529" y="4230506"/>
            <a:ext cx="1418542"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1970</a:t>
            </a:r>
          </a:p>
          <a:p>
            <a:pPr>
              <a:defRPr sz="1400">
                <a:latin typeface="Arial"/>
                <a:ea typeface="Arial"/>
                <a:cs typeface="Arial"/>
                <a:sym typeface="Arial"/>
              </a:defRPr>
            </a:pPr>
            <a:r>
              <a:t>NOAA is established</a:t>
            </a:r>
          </a:p>
        </p:txBody>
      </p:sp>
      <p:pic>
        <p:nvPicPr>
          <p:cNvPr id="129" name="Picture 17" descr="Picture 17"/>
          <p:cNvPicPr>
            <a:picLocks noChangeAspect="1"/>
          </p:cNvPicPr>
          <p:nvPr/>
        </p:nvPicPr>
        <p:blipFill>
          <a:blip r:embed="rId5">
            <a:extLst/>
          </a:blip>
          <a:stretch>
            <a:fillRect/>
          </a:stretch>
        </p:blipFill>
        <p:spPr>
          <a:xfrm>
            <a:off x="137514" y="1818299"/>
            <a:ext cx="1688594" cy="2249425"/>
          </a:xfrm>
          <a:prstGeom prst="rect">
            <a:avLst/>
          </a:prstGeom>
          <a:ln w="12700">
            <a:miter lim="400000"/>
          </a:ln>
        </p:spPr>
      </p:pic>
      <p:pic>
        <p:nvPicPr>
          <p:cNvPr id="130" name="Picture 18" descr="Picture 18"/>
          <p:cNvPicPr>
            <a:picLocks noChangeAspect="1"/>
          </p:cNvPicPr>
          <p:nvPr/>
        </p:nvPicPr>
        <p:blipFill>
          <a:blip r:embed="rId6">
            <a:extLst/>
          </a:blip>
          <a:stretch>
            <a:fillRect/>
          </a:stretch>
        </p:blipFill>
        <p:spPr>
          <a:xfrm>
            <a:off x="2433054" y="1812351"/>
            <a:ext cx="1955906" cy="2255373"/>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2644" y="1986928"/>
            <a:ext cx="1821564" cy="1821564"/>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07419"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solidFill>
                  <a:srgbClr val="17375E"/>
                </a:solidFill>
                <a:latin typeface="Arial"/>
                <a:ea typeface="Arial"/>
                <a:cs typeface="Arial"/>
                <a:sym typeface="Arial"/>
              </a:defRPr>
            </a:pPr>
            <a:r>
              <a:t>To define, maintain and provide access </a:t>
            </a:r>
            <a:br/>
            <a:r>
              <a:t>to the </a:t>
            </a:r>
            <a:r>
              <a:rPr>
                <a:solidFill>
                  <a:srgbClr val="C00000"/>
                </a:solidFill>
                <a:latin typeface="Arial Black"/>
                <a:ea typeface="Arial Black"/>
                <a:cs typeface="Arial Black"/>
                <a:sym typeface="Arial Black"/>
              </a:rPr>
              <a:t>National Spatial Reference System (NSRS) </a:t>
            </a:r>
            <a:r>
              <a:t>to meet our Nation’s economic, social, and environmental needs.  </a:t>
            </a:r>
          </a:p>
          <a:p>
            <a:pPr>
              <a:defRPr sz="2000">
                <a:solidFill>
                  <a:srgbClr val="17375E"/>
                </a:solidFill>
                <a:latin typeface="Arial"/>
                <a:ea typeface="Arial"/>
                <a:cs typeface="Arial"/>
                <a:sym typeface="Arial"/>
              </a:defRPr>
            </a:pPr>
            <a:endParaRPr/>
          </a:p>
          <a:p>
            <a:pPr>
              <a:defRPr sz="2000">
                <a:solidFill>
                  <a:srgbClr val="17375E"/>
                </a:solidFill>
                <a:latin typeface="Arial"/>
                <a:ea typeface="Arial"/>
                <a:cs typeface="Arial"/>
                <a:sym typeface="Arial"/>
              </a:defRPr>
            </a:pPr>
            <a:r>
              <a:t>…………………………………………….........................</a:t>
            </a:r>
          </a:p>
          <a:p>
            <a:pPr>
              <a:defRPr sz="2000">
                <a:solidFill>
                  <a:srgbClr val="17375E"/>
                </a:solidFill>
                <a:latin typeface="Arial"/>
                <a:ea typeface="Arial"/>
                <a:cs typeface="Arial"/>
                <a:sym typeface="Arial"/>
              </a:defRPr>
            </a:pPr>
            <a:endParaRPr/>
          </a:p>
          <a:p>
            <a:pPr>
              <a:defRPr sz="2000">
                <a:solidFill>
                  <a:srgbClr val="17375E"/>
                </a:solidFill>
                <a:latin typeface="Arial"/>
                <a:ea typeface="Arial"/>
                <a:cs typeface="Arial"/>
                <a:sym typeface="Arial"/>
              </a:defRPr>
            </a:pPr>
            <a:r>
              <a:t>The</a:t>
            </a:r>
            <a:r>
              <a:rPr>
                <a:solidFill>
                  <a:srgbClr val="000000"/>
                </a:solidFill>
              </a:rPr>
              <a:t> </a:t>
            </a:r>
            <a:r>
              <a:rPr>
                <a:solidFill>
                  <a:srgbClr val="C00000"/>
                </a:solidFill>
                <a:latin typeface="Arial Black"/>
                <a:ea typeface="Arial Black"/>
                <a:cs typeface="Arial Black"/>
                <a:sym typeface="Arial Black"/>
              </a:rPr>
              <a:t>NSRS</a:t>
            </a:r>
            <a:r>
              <a:rPr>
                <a:solidFill>
                  <a:srgbClr val="C00000"/>
                </a:solidFill>
              </a:rPr>
              <a:t> </a:t>
            </a:r>
            <a:r>
              <a:t>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389487"/>
            <a:ext cx="6357080"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1969</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Today</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42931"/>
            <a:ext cx="7242756" cy="715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smtClean="0">
                <a:latin typeface="Times New Roman" panose="02020603050405020304" pitchFamily="18" charset="0"/>
                <a:cs typeface="Times New Roman" panose="02020603050405020304" pitchFamily="18" charset="0"/>
              </a:rPr>
              <a:t>Build Models to Simplify</a:t>
            </a:r>
            <a:endParaRPr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smtClean="0">
                <a:solidFill>
                  <a:srgbClr val="2C4B6F"/>
                </a:solidFill>
              </a:rPr>
              <a:t>G</a:t>
            </a:r>
            <a:r>
              <a:rPr lang="en-US" dirty="0" smtClean="0">
                <a:solidFill>
                  <a:srgbClr val="2C4B6F"/>
                </a:solidFill>
              </a:rPr>
              <a:t>ravit</a:t>
            </a:r>
            <a:r>
              <a:rPr dirty="0" smtClean="0">
                <a:solidFill>
                  <a:srgbClr val="2C4B6F"/>
                </a:solidFill>
              </a:rPr>
              <a:t>y</a:t>
            </a:r>
            <a:r>
              <a:rPr lang="en-US" dirty="0" smtClean="0">
                <a:solidFill>
                  <a:srgbClr val="2C4B6F"/>
                </a:solidFill>
              </a:rPr>
              <a:t> is Fundamental</a:t>
            </a:r>
            <a:endParaRPr dirty="0">
              <a:solidFill>
                <a:srgbClr val="2C4B6F"/>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2C4B6F"/>
                  </a:solidFill>
                  <a:latin typeface="Times New Roman" panose="02020603050405020304" pitchFamily="18" charset="0"/>
                  <a:cs typeface="Times New Roman" panose="02020603050405020304" pitchFamily="18" charset="0"/>
                </a:rPr>
                <a:t>Al-</a:t>
              </a:r>
              <a:r>
                <a:rPr lang="en-US" sz="3200" dirty="0" err="1" smtClean="0">
                  <a:solidFill>
                    <a:srgbClr val="2C4B6F"/>
                  </a:solidFill>
                  <a:latin typeface="Times New Roman" panose="02020603050405020304" pitchFamily="18" charset="0"/>
                  <a:cs typeface="Times New Roman" panose="02020603050405020304" pitchFamily="18" charset="0"/>
                </a:rPr>
                <a:t>Khazini</a:t>
              </a:r>
              <a:r>
                <a:rPr lang="en-US" sz="3200" dirty="0" smtClean="0">
                  <a:solidFill>
                    <a:srgbClr val="2C4B6F"/>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2C4B6F"/>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2C4B6F"/>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2C4B6F"/>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2C4B6F"/>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8</a:t>
            </a:fld>
            <a:endParaRPr lang="en-US"/>
          </a:p>
        </p:txBody>
      </p:sp>
    </p:spTree>
    <p:extLst>
      <p:ext uri="{BB962C8B-B14F-4D97-AF65-F5344CB8AC3E}">
        <p14:creationId xmlns:p14="http://schemas.microsoft.com/office/powerpoint/2010/main" val="231941302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908287" y="289143"/>
            <a:ext cx="439479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smtClean="0">
                <a:solidFill>
                  <a:srgbClr val="455569"/>
                </a:solidFill>
              </a:rPr>
              <a:t>Gravity for the Redefinition of the </a:t>
            </a:r>
          </a:p>
          <a:p>
            <a:pPr algn="ctr"/>
            <a:r>
              <a:rPr lang="en-US" sz="2400" dirty="0" smtClean="0">
                <a:solidFill>
                  <a:srgbClr val="455569"/>
                </a:solidFill>
              </a:rPr>
              <a:t>American Vertical Datum</a:t>
            </a:r>
            <a:endParaRPr sz="2400" dirty="0">
              <a:solidFill>
                <a:srgbClr val="455569"/>
              </a:solidFill>
            </a:endParaRPr>
          </a:p>
        </p:txBody>
      </p:sp>
      <p:sp>
        <p:nvSpPr>
          <p:cNvPr id="8" name="TextBox 1"/>
          <p:cNvSpPr txBox="1"/>
          <p:nvPr/>
        </p:nvSpPr>
        <p:spPr>
          <a:xfrm>
            <a:off x="5614685" y="319920"/>
            <a:ext cx="228523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GRAV-D</a:t>
            </a:r>
            <a:endParaRPr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0140"/>
            <a:ext cx="9144000" cy="4023360"/>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1014520095"/>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4754</TotalTime>
  <Words>1900</Words>
  <Application>Microsoft Office PowerPoint</Application>
  <PresentationFormat>On-screen Show (16:9)</PresentationFormat>
  <Paragraphs>320</Paragraphs>
  <Slides>26</Slides>
  <Notes>22</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4" baseType="lpstr">
      <vt:lpstr>ＭＳ Ｐゴシック</vt:lpstr>
      <vt:lpstr>Arial</vt:lpstr>
      <vt:lpstr>Arial Black</vt:lpstr>
      <vt:lpstr>Calibri</vt:lpstr>
      <vt:lpstr>Helvetica</vt:lpstr>
      <vt:lpstr>Times New Roman</vt:lpstr>
      <vt:lpstr>Office Theme</vt:lpstr>
      <vt:lpstr>Bitmap Image</vt:lpstr>
      <vt:lpstr>Modernizing the National Spatial Reference System (NSRS)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105</cp:revision>
  <dcterms:modified xsi:type="dcterms:W3CDTF">2020-09-16T15:57:00Z</dcterms:modified>
</cp:coreProperties>
</file>