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81" r:id="rId3"/>
    <p:sldId id="280" r:id="rId4"/>
    <p:sldId id="258" r:id="rId5"/>
    <p:sldId id="259" r:id="rId6"/>
    <p:sldId id="260" r:id="rId7"/>
    <p:sldId id="262" r:id="rId8"/>
    <p:sldId id="285" r:id="rId9"/>
    <p:sldId id="287" r:id="rId10"/>
    <p:sldId id="261" r:id="rId11"/>
    <p:sldId id="263" r:id="rId12"/>
    <p:sldId id="296" r:id="rId13"/>
    <p:sldId id="290" r:id="rId14"/>
    <p:sldId id="293" r:id="rId15"/>
    <p:sldId id="292" r:id="rId16"/>
    <p:sldId id="264" r:id="rId17"/>
    <p:sldId id="266" r:id="rId18"/>
    <p:sldId id="267" r:id="rId19"/>
    <p:sldId id="268" r:id="rId20"/>
    <p:sldId id="269" r:id="rId21"/>
    <p:sldId id="271" r:id="rId22"/>
    <p:sldId id="272" r:id="rId23"/>
    <p:sldId id="273" r:id="rId24"/>
    <p:sldId id="295" r:id="rId25"/>
    <p:sldId id="275" r:id="rId26"/>
    <p:sldId id="288" r:id="rId27"/>
    <p:sldId id="274" r:id="rId28"/>
    <p:sldId id="276" r:id="rId29"/>
    <p:sldId id="277" r:id="rId30"/>
    <p:sldId id="278" r:id="rId31"/>
    <p:sldId id="279" r:id="rId32"/>
    <p:sldId id="282" r:id="rId3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17375E"/>
    <a:srgbClr val="DFE9F3"/>
    <a:srgbClr val="9C9C9C"/>
    <a:srgbClr val="455569"/>
    <a:srgbClr val="2C4B6F"/>
    <a:srgbClr val="556F8D"/>
    <a:srgbClr val="E5EEF6"/>
    <a:srgbClr val="990708"/>
    <a:srgbClr val="9B1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58" autoAdjust="0"/>
  </p:normalViewPr>
  <p:slideViewPr>
    <p:cSldViewPr snapToGrid="0">
      <p:cViewPr varScale="1">
        <p:scale>
          <a:sx n="107" d="100"/>
          <a:sy n="107" d="100"/>
        </p:scale>
        <p:origin x="282" y="108"/>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eta.ngs.noaa.gov/GEOID/xGEOID1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108758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368594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120565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134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912069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current </a:t>
            </a:r>
            <a:r>
              <a:rPr lang="en-US" dirty="0" err="1" smtClean="0"/>
              <a:t>datums</a:t>
            </a:r>
            <a:r>
              <a:rPr lang="en-US" dirty="0" smtClean="0"/>
              <a:t> were made</a:t>
            </a:r>
            <a:r>
              <a:rPr lang="en-US" baseline="0" dirty="0" smtClean="0"/>
              <a:t> with the best technologies of their time but we understand a lot more about the errors inherent in them.  While they are not necessarily accurate – for todays standards at least – they have provided a consistent framework for positioning.</a:t>
            </a:r>
          </a:p>
          <a:p>
            <a:endParaRPr lang="en-US" baseline="0" dirty="0" smtClean="0"/>
          </a:p>
          <a:p>
            <a:r>
              <a:rPr lang="en-US" baseline="0" dirty="0" smtClean="0"/>
              <a:t>The future NSRS will provide the most accurate and best system for positioning using the best science of today.  No system will ever be perfect, but they can always be improved through sound science.</a:t>
            </a:r>
            <a:endParaRPr lang="en-US" dirty="0"/>
          </a:p>
        </p:txBody>
      </p:sp>
    </p:spTree>
    <p:extLst>
      <p:ext uri="{BB962C8B-B14F-4D97-AF65-F5344CB8AC3E}">
        <p14:creationId xmlns:p14="http://schemas.microsoft.com/office/powerpoint/2010/main" val="2318237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Don’t hammer</a:t>
            </a:r>
            <a:r>
              <a:rPr lang="en-US" baseline="0" dirty="0" smtClean="0"/>
              <a:t> a nail with a sledgehammer if a small hammer will work.  Know your accuracy needs or anticipate future needs to determine how accurate your data needs to be.  Performing analysis using various data can only be as accurate as the least accurate data you are using.</a:t>
            </a:r>
            <a:endParaRPr lang="en-US" dirty="0"/>
          </a:p>
        </p:txBody>
      </p:sp>
    </p:spTree>
    <p:extLst>
      <p:ext uri="{BB962C8B-B14F-4D97-AF65-F5344CB8AC3E}">
        <p14:creationId xmlns:p14="http://schemas.microsoft.com/office/powerpoint/2010/main" val="3604535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a:t>
            </a:r>
            <a:r>
              <a:rPr lang="en-US" baseline="0" dirty="0" smtClean="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All plates are moving and through the constant collection of GNSS</a:t>
            </a:r>
            <a:r>
              <a:rPr lang="en-US" baseline="0" dirty="0" smtClean="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smtClean="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NGS Regional Geodetic Advisors</a:t>
            </a:r>
          </a:p>
          <a:p>
            <a:r>
              <a:rPr lang="en-US" dirty="0" smtClean="0"/>
              <a:t>https://geodesy.noaa.gov/ADVISORS/</a:t>
            </a:r>
          </a:p>
          <a:p>
            <a:endParaRPr lang="en-US" dirty="0" smtClean="0"/>
          </a:p>
          <a:p>
            <a:r>
              <a:rPr lang="en-US" dirty="0" smtClean="0"/>
              <a:t>State Geodetic Coordinators</a:t>
            </a:r>
          </a:p>
          <a:p>
            <a:r>
              <a:rPr lang="en-US" dirty="0" smtClean="0"/>
              <a:t>https://geodesy.noaa.gov/ADVISORS/state-geodetic-coordinators.shtml</a:t>
            </a:r>
            <a:endParaRPr lang="en-US" dirty="0"/>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San Joaquin Subsidence article</a:t>
            </a:r>
          </a:p>
          <a:p>
            <a:r>
              <a:rPr lang="en-US" dirty="0" smtClean="0"/>
              <a:t>http://www.digitaljournal.com/tech-and-science/technology/sinking-san-joaquin-valley-of-california-seen-from-space/article/487393</a:t>
            </a:r>
          </a:p>
          <a:p>
            <a:endParaRPr lang="en-US" dirty="0" smtClean="0"/>
          </a:p>
          <a:p>
            <a:r>
              <a:rPr lang="en-US" dirty="0" smtClean="0"/>
              <a:t>Hudson Bay Uplift article</a:t>
            </a:r>
          </a:p>
          <a:p>
            <a:r>
              <a:rPr lang="en-US" dirty="0" smtClean="0"/>
              <a:t>https://www.researchgate.net/figure/Contour-map-of-observed-CBN-vertical-rates-Preliminary-results-from-the-combination-of_fig3_286867540</a:t>
            </a:r>
          </a:p>
          <a:p>
            <a:endParaRPr lang="en-US" dirty="0" smtClean="0"/>
          </a:p>
          <a:p>
            <a:r>
              <a:rPr lang="en-US" dirty="0" smtClean="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China Lake Earthquake</a:t>
            </a:r>
          </a:p>
          <a:p>
            <a:r>
              <a:rPr lang="en-US" dirty="0" smtClean="0">
                <a:hlinkClick r:id="rId3"/>
              </a:rPr>
              <a:t>https://www.usgs.gov/news/update-magnitude-71-earthquake-southern-california?qt-news_science_products=7#qt-news_science_products</a:t>
            </a:r>
            <a:endParaRPr lang="en-US" dirty="0" smtClean="0"/>
          </a:p>
          <a:p>
            <a:endParaRPr lang="en-US" dirty="0" smtClean="0"/>
          </a:p>
          <a:p>
            <a:r>
              <a:rPr lang="en-US" dirty="0" smtClean="0"/>
              <a:t>Puerto Rico Earthquake</a:t>
            </a:r>
          </a:p>
          <a:p>
            <a:r>
              <a:rPr lang="en-US" dirty="0" smtClean="0">
                <a:hlinkClick r:id="rId4"/>
              </a:rPr>
              <a:t>https://cunycis.maps.arcgis.com/apps/webappviewer/index.html?id=5f516f41baa84f9ba9e8207c2005ee4d</a:t>
            </a:r>
            <a:endParaRPr lang="en-US" dirty="0" smtClean="0"/>
          </a:p>
          <a:p>
            <a:endParaRPr lang="en-US" dirty="0" smtClean="0"/>
          </a:p>
          <a:p>
            <a:r>
              <a:rPr lang="en-US" dirty="0" smtClean="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GPS on Bench Marks Web Map</a:t>
            </a:r>
            <a:r>
              <a:rPr lang="en-US" baseline="0" dirty="0" smtClean="0"/>
              <a:t> (2018)</a:t>
            </a:r>
          </a:p>
          <a:p>
            <a:r>
              <a:rPr lang="en-US" dirty="0" smtClean="0"/>
              <a:t>https://geodesy.noaa.gov/GPSonBM/webmap/</a:t>
            </a:r>
          </a:p>
          <a:p>
            <a:endParaRPr lang="en-US" dirty="0" smtClean="0"/>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3248708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Experimental Geoid Models</a:t>
            </a:r>
          </a:p>
          <a:p>
            <a:r>
              <a:rPr lang="en-US" dirty="0" smtClean="0">
                <a:hlinkClick r:id="rId3"/>
              </a:rPr>
              <a:t>https://beta.ngs.noaa.gov/GEOID/xGEOID19/</a:t>
            </a:r>
            <a:endParaRPr lang="en-US" dirty="0" smtClean="0"/>
          </a:p>
          <a:p>
            <a:endParaRPr lang="en-US" dirty="0" smtClean="0"/>
          </a:p>
          <a:p>
            <a:endParaRPr lang="en-US" dirty="0" smtClean="0"/>
          </a:p>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State Plane Coordinate System</a:t>
            </a:r>
          </a:p>
          <a:p>
            <a:r>
              <a:rPr lang="en-US" dirty="0" smtClean="0"/>
              <a:t>https://geodesy.noaa.gov/SPCS/index.shtml</a:t>
            </a:r>
          </a:p>
          <a:p>
            <a:endParaRPr lang="en-US" dirty="0" smtClean="0"/>
          </a:p>
          <a:p>
            <a:r>
              <a:rPr lang="en-US" dirty="0" smtClean="0"/>
              <a:t>2022 Policy Changes</a:t>
            </a:r>
          </a:p>
          <a:p>
            <a:r>
              <a:rPr lang="en-US" dirty="0" smtClean="0"/>
              <a:t>https://geodesy.noaa.gov/SPCS/draft-policy.shtml</a:t>
            </a:r>
            <a:endParaRPr lang="en-US" dirty="0"/>
          </a:p>
        </p:txBody>
      </p:sp>
    </p:spTree>
    <p:extLst>
      <p:ext uri="{BB962C8B-B14F-4D97-AF65-F5344CB8AC3E}">
        <p14:creationId xmlns:p14="http://schemas.microsoft.com/office/powerpoint/2010/main" val="3202800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smtClean="0"/>
          </a:p>
          <a:p>
            <a:pPr eaLnBrk="1" hangingPunct="1">
              <a:spcBef>
                <a:spcPct val="0"/>
              </a:spcBef>
              <a:defRPr/>
            </a:pPr>
            <a:r>
              <a:rPr lang="en-US" altLang="en-US" dirty="0" smtClean="0"/>
              <a:t>We began on a mission established by Thomas Jefferson in 1807 to conduct a “Survey of the Coast” (as the United States Coast Survey). </a:t>
            </a:r>
          </a:p>
          <a:p>
            <a:pPr eaLnBrk="1" hangingPunct="1">
              <a:spcBef>
                <a:spcPct val="0"/>
              </a:spcBef>
              <a:defRPr/>
            </a:pPr>
            <a:endParaRPr lang="en-US" altLang="en-US" dirty="0" smtClean="0"/>
          </a:p>
          <a:p>
            <a:pPr eaLnBrk="1" hangingPunct="1">
              <a:spcBef>
                <a:spcPct val="0"/>
              </a:spcBef>
              <a:defRPr/>
            </a:pPr>
            <a:r>
              <a:rPr lang="en-US" altLang="en-US" dirty="0" smtClean="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smtClean="0"/>
          </a:p>
          <a:p>
            <a:pPr eaLnBrk="1" hangingPunct="1">
              <a:spcBef>
                <a:spcPct val="0"/>
              </a:spcBef>
              <a:defRPr/>
            </a:pPr>
            <a:r>
              <a:rPr lang="en-US" altLang="en-US" dirty="0" smtClean="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smtClean="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National Spatial Reference System is our nations</a:t>
            </a:r>
            <a:r>
              <a:rPr lang="en-US" baseline="0" dirty="0" smtClean="0"/>
              <a:t> geospatial infrastructure from which all positioning (with the exclusion of military/DOD)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endParaRPr lang="en-US" dirty="0" smtClean="0"/>
          </a:p>
          <a:p>
            <a:endParaRPr lang="en-US" dirty="0"/>
          </a:p>
        </p:txBody>
      </p:sp>
    </p:spTree>
    <p:extLst>
      <p:ext uri="{BB962C8B-B14F-4D97-AF65-F5344CB8AC3E}">
        <p14:creationId xmlns:p14="http://schemas.microsoft.com/office/powerpoint/2010/main" val="320679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a:t>
            </a:r>
            <a:r>
              <a:rPr lang="en-US" baseline="0" dirty="0" smtClean="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Models</a:t>
            </a:r>
            <a:r>
              <a:rPr lang="en-US" baseline="0" dirty="0" smtClean="0"/>
              <a:t> are used to simplify complex phenomena for humans and computers to understand and perform calculations and analysis.</a:t>
            </a:r>
            <a:endParaRPr lang="en-US" dirty="0" smtClean="0"/>
          </a:p>
          <a:p>
            <a:r>
              <a:rPr lang="en-US" dirty="0" smtClean="0"/>
              <a:t>The geoid is an approximation of sea level and used to calculate</a:t>
            </a:r>
            <a:r>
              <a:rPr lang="en-US" baseline="0" dirty="0" smtClean="0"/>
              <a:t> elevations (</a:t>
            </a:r>
            <a:r>
              <a:rPr lang="en-US" baseline="0" dirty="0" err="1" smtClean="0"/>
              <a:t>orthometric</a:t>
            </a:r>
            <a:r>
              <a:rPr lang="en-US" baseline="0" dirty="0" smtClean="0"/>
              <a:t> heights) above this “sea level” surface</a:t>
            </a:r>
            <a:endParaRPr lang="en-US" dirty="0" smtClean="0"/>
          </a:p>
          <a:p>
            <a:endParaRPr lang="en-US" dirty="0" smtClean="0"/>
          </a:p>
          <a:p>
            <a:r>
              <a:rPr lang="en-US" dirty="0" smtClean="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Ellipsoid</a:t>
            </a:r>
            <a:r>
              <a:rPr lang="en-US" baseline="0" dirty="0" smtClean="0"/>
              <a:t> </a:t>
            </a:r>
            <a:r>
              <a:rPr lang="en-US" dirty="0" smtClean="0"/>
              <a:t>image https://www.kisspng.com/png-figure-of-the-earth-oblate-spheroid-ellipsoid-4129812/</a:t>
            </a:r>
          </a:p>
          <a:p>
            <a:r>
              <a:rPr lang="en-US" dirty="0" smtClean="0"/>
              <a:t>Geoid Image https://www.reddit.com/r/MapPorn/comments/3xf6a0/geoid_height_of_new_global_gravity_field_models/</a:t>
            </a:r>
            <a:endParaRPr lang="en-US" dirty="0"/>
          </a:p>
        </p:txBody>
      </p:sp>
    </p:spTree>
    <p:extLst>
      <p:ext uri="{BB962C8B-B14F-4D97-AF65-F5344CB8AC3E}">
        <p14:creationId xmlns:p14="http://schemas.microsoft.com/office/powerpoint/2010/main" val="256846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smtClean="0">
                <a:effectLst/>
                <a:latin typeface="+mj-lt"/>
                <a:ea typeface="+mj-ea"/>
                <a:cs typeface="+mj-cs"/>
                <a:sym typeface="Calibri"/>
              </a:rPr>
              <a:t>Galileo graphic</a:t>
            </a:r>
            <a:r>
              <a:rPr lang="en-US" sz="1200" b="0" i="0" u="none" strike="noStrike" baseline="0" dirty="0" smtClean="0">
                <a:effectLst/>
                <a:latin typeface="+mj-lt"/>
                <a:ea typeface="+mj-ea"/>
                <a:cs typeface="+mj-cs"/>
                <a:sym typeface="Calibri"/>
              </a:rPr>
              <a:t> https://commons.wikimedia.org/wiki/File:GalilEXP.jpg</a:t>
            </a:r>
            <a:endParaRPr lang="en-US" sz="1200" b="0" i="0" u="none" strike="noStrike" dirty="0" smtClean="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curvature</a:t>
            </a:r>
            <a:r>
              <a:rPr lang="en-US" sz="1200" b="0" i="0" u="none" strike="noStrike" baseline="0" dirty="0" smtClean="0">
                <a:effectLst/>
                <a:latin typeface="+mj-lt"/>
                <a:ea typeface="+mj-ea"/>
                <a:cs typeface="+mj-cs"/>
                <a:sym typeface="Calibri"/>
              </a:rPr>
              <a:t> graphic https://www.nasa.gov/mission_pages/gpb/gpb_012.html</a:t>
            </a:r>
            <a:endParaRPr lang="en-US" sz="1200" b="0" i="0" u="none" strike="noStrike" dirty="0" smtClean="0">
              <a:effectLst/>
              <a:latin typeface="+mj-lt"/>
              <a:ea typeface="+mj-ea"/>
              <a:cs typeface="+mj-cs"/>
              <a:sym typeface="Calibri"/>
            </a:endParaRPr>
          </a:p>
          <a:p>
            <a:pPr rtl="0"/>
            <a:endParaRPr lang="en-US" sz="1200" b="0" i="0" u="none" strike="noStrike" dirty="0" smtClean="0">
              <a:effectLst/>
              <a:latin typeface="+mj-lt"/>
              <a:ea typeface="+mj-ea"/>
              <a:cs typeface="+mj-cs"/>
              <a:sym typeface="Calibri"/>
            </a:endParaRPr>
          </a:p>
          <a:p>
            <a:pPr rtl="0"/>
            <a:r>
              <a:rPr lang="en-US" sz="1200" b="0" i="0" u="none" strike="noStrike" dirty="0" smtClean="0">
                <a:effectLst/>
                <a:latin typeface="+mj-lt"/>
                <a:ea typeface="+mj-ea"/>
                <a:cs typeface="+mj-cs"/>
                <a:sym typeface="Calibri"/>
              </a:rPr>
              <a:t>Aristotle (384–322 </a:t>
            </a:r>
            <a:r>
              <a:rPr lang="en-US" sz="1200" b="0" i="0" u="sng" strike="noStrike" dirty="0" smtClean="0">
                <a:effectLst/>
                <a:latin typeface="+mj-lt"/>
                <a:ea typeface="+mj-ea"/>
                <a:cs typeface="+mj-cs"/>
                <a:sym typeface="Calibri"/>
                <a:hlinkClick r:id="rId3"/>
              </a:rPr>
              <a:t>BCE</a:t>
            </a:r>
            <a:r>
              <a:rPr lang="en-US" sz="1200" b="0" i="0" u="none" strike="noStrike" dirty="0" smtClean="0">
                <a:effectLst/>
                <a:latin typeface="+mj-lt"/>
                <a:ea typeface="+mj-ea"/>
                <a:cs typeface="+mj-cs"/>
                <a:sym typeface="Calibri"/>
              </a:rPr>
              <a:t>)</a:t>
            </a:r>
            <a:endParaRPr lang="en-US" b="0" dirty="0" smtClean="0">
              <a:effectLst/>
            </a:endParaRPr>
          </a:p>
          <a:p>
            <a:pPr rtl="0"/>
            <a:r>
              <a:rPr lang="en-US" sz="1200" b="0" i="0" u="none" strike="noStrike" dirty="0" smtClean="0">
                <a:effectLst/>
                <a:latin typeface="+mj-lt"/>
                <a:ea typeface="+mj-ea"/>
                <a:cs typeface="+mj-cs"/>
                <a:sym typeface="Calibri"/>
              </a:rPr>
              <a:t>Objects fall at a speed proportional to their mass.</a:t>
            </a:r>
            <a:endParaRPr lang="en-US" b="0" dirty="0" smtClean="0">
              <a:effectLst/>
            </a:endParaRPr>
          </a:p>
          <a:p>
            <a:pPr rtl="0"/>
            <a:r>
              <a:rPr lang="en-US" sz="1200" b="0" i="0" u="none" strike="noStrike" dirty="0" smtClean="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smtClean="0">
                <a:effectLst/>
                <a:latin typeface="+mj-lt"/>
                <a:ea typeface="+mj-ea"/>
                <a:cs typeface="+mj-cs"/>
                <a:sym typeface="Calibri"/>
                <a:hlinkClick r:id="rId4"/>
              </a:rPr>
              <a:t>geocentric</a:t>
            </a:r>
            <a:r>
              <a:rPr lang="en-US" sz="1200" b="0" i="0" u="none" strike="noStrike" dirty="0" smtClean="0">
                <a:effectLst/>
                <a:latin typeface="+mj-lt"/>
                <a:ea typeface="+mj-ea"/>
                <a:cs typeface="+mj-cs"/>
                <a:sym typeface="Calibri"/>
              </a:rPr>
              <a:t>) universe;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a:t>
            </a:r>
            <a:r>
              <a:rPr lang="en-US" sz="1200" b="0" i="0" u="none" strike="noStrike" dirty="0" err="1" smtClean="0">
                <a:effectLst/>
                <a:latin typeface="+mj-lt"/>
                <a:ea typeface="+mj-ea"/>
                <a:cs typeface="+mj-cs"/>
                <a:sym typeface="Calibri"/>
              </a:rPr>
              <a:t>Khazini</a:t>
            </a:r>
            <a:r>
              <a:rPr lang="en-US" sz="1200" b="0" i="0" u="none" strike="noStrike" dirty="0" smtClean="0">
                <a:effectLst/>
                <a:latin typeface="+mj-lt"/>
                <a:ea typeface="+mj-ea"/>
                <a:cs typeface="+mj-cs"/>
                <a:sym typeface="Calibri"/>
              </a:rPr>
              <a:t> (11th to 12th centuries)</a:t>
            </a:r>
            <a:endParaRPr lang="en-US" b="0" dirty="0" smtClean="0">
              <a:effectLst/>
            </a:endParaRPr>
          </a:p>
          <a:p>
            <a:pPr rtl="0"/>
            <a:r>
              <a:rPr lang="en-US" sz="1200" b="0" i="0" u="none" strike="noStrike" dirty="0" smtClean="0">
                <a:effectLst/>
                <a:latin typeface="+mj-lt"/>
                <a:ea typeface="+mj-ea"/>
                <a:cs typeface="+mj-cs"/>
                <a:sym typeface="Calibri"/>
              </a:rPr>
              <a:t>In 1121, </a:t>
            </a:r>
            <a:r>
              <a:rPr lang="en-US" sz="1200" b="0" i="0" u="sng" strike="noStrike" dirty="0" smtClean="0">
                <a:effectLst/>
                <a:latin typeface="+mj-lt"/>
                <a:ea typeface="+mj-ea"/>
                <a:cs typeface="+mj-cs"/>
                <a:sym typeface="Calibri"/>
                <a:hlinkClick r:id="rId5"/>
              </a:rPr>
              <a:t>al-</a:t>
            </a:r>
            <a:r>
              <a:rPr lang="en-US" sz="1200" b="0" i="0" u="sng" strike="noStrike" dirty="0" err="1" smtClean="0">
                <a:effectLst/>
                <a:latin typeface="+mj-lt"/>
                <a:ea typeface="+mj-ea"/>
                <a:cs typeface="+mj-cs"/>
                <a:sym typeface="Calibri"/>
                <a:hlinkClick r:id="rId5"/>
              </a:rPr>
              <a:t>Khazini</a:t>
            </a:r>
            <a:r>
              <a:rPr lang="en-US" sz="1200" b="0" i="0" u="none" strike="noStrike" dirty="0" smtClean="0">
                <a:effectLst/>
                <a:latin typeface="+mj-lt"/>
                <a:ea typeface="+mj-ea"/>
                <a:cs typeface="+mj-cs"/>
                <a:sym typeface="Calibri"/>
              </a:rPr>
              <a:t>, in </a:t>
            </a:r>
            <a:r>
              <a:rPr lang="en-US" sz="1200" b="0" i="1" u="none" strike="noStrike" dirty="0" smtClean="0">
                <a:effectLst/>
                <a:latin typeface="+mj-lt"/>
                <a:ea typeface="+mj-ea"/>
                <a:cs typeface="+mj-cs"/>
                <a:sym typeface="Calibri"/>
              </a:rPr>
              <a:t>The Book of the Balance of Wisdom</a:t>
            </a:r>
            <a:r>
              <a:rPr lang="en-US" sz="1200" b="0" i="0" u="none" strike="noStrike" dirty="0" smtClean="0">
                <a:effectLst/>
                <a:latin typeface="+mj-lt"/>
                <a:ea typeface="+mj-ea"/>
                <a:cs typeface="+mj-cs"/>
                <a:sym typeface="Calibri"/>
              </a:rPr>
              <a:t>, proposed that the gravity and </a:t>
            </a:r>
            <a:r>
              <a:rPr lang="en-US" sz="1200" b="0" i="0" u="sng" strike="noStrike" dirty="0" smtClean="0">
                <a:effectLst/>
                <a:latin typeface="+mj-lt"/>
                <a:ea typeface="+mj-ea"/>
                <a:cs typeface="+mj-cs"/>
                <a:sym typeface="Calibri"/>
                <a:hlinkClick r:id="rId6"/>
              </a:rPr>
              <a:t>gravitational potential energy</a:t>
            </a:r>
            <a:r>
              <a:rPr lang="en-US" sz="1200" b="0" i="0" u="none" strike="noStrike" dirty="0" smtClean="0">
                <a:effectLst/>
                <a:latin typeface="+mj-lt"/>
                <a:ea typeface="+mj-ea"/>
                <a:cs typeface="+mj-cs"/>
                <a:sym typeface="Calibri"/>
              </a:rPr>
              <a:t> of a body varies depending on its distance from the </a:t>
            </a:r>
            <a:r>
              <a:rPr lang="en-US" sz="1200" b="0" i="0" u="none" strike="noStrike" dirty="0" err="1" smtClean="0">
                <a:effectLst/>
                <a:latin typeface="+mj-lt"/>
                <a:ea typeface="+mj-ea"/>
                <a:cs typeface="+mj-cs"/>
                <a:sym typeface="Calibri"/>
              </a:rPr>
              <a:t>centre</a:t>
            </a:r>
            <a:r>
              <a:rPr lang="en-US" sz="1200" b="0" i="0" u="none" strike="noStrike" dirty="0" smtClean="0">
                <a:effectLst/>
                <a:latin typeface="+mj-lt"/>
                <a:ea typeface="+mj-ea"/>
                <a:cs typeface="+mj-cs"/>
                <a:sym typeface="Calibri"/>
              </a:rPr>
              <a:t> of the Earth.</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Galileo Galilei (1564-1642)</a:t>
            </a:r>
            <a:endParaRPr lang="en-US" b="0" dirty="0" smtClean="0">
              <a:effectLst/>
            </a:endParaRPr>
          </a:p>
          <a:p>
            <a:pPr rtl="0"/>
            <a:r>
              <a:rPr lang="en-US" sz="1200" b="0" i="0" u="none" strike="noStrike" dirty="0" smtClean="0">
                <a:effectLst/>
                <a:latin typeface="+mj-lt"/>
                <a:ea typeface="+mj-ea"/>
                <a:cs typeface="+mj-cs"/>
                <a:sym typeface="Calibri"/>
              </a:rPr>
              <a:t>Leaning Tower of Pisa Experiment (1589-92) - Law of Falling Bodies</a:t>
            </a:r>
            <a:endParaRPr lang="en-US" b="0" dirty="0" smtClean="0">
              <a:effectLst/>
            </a:endParaRPr>
          </a:p>
          <a:p>
            <a:pPr rtl="0"/>
            <a:r>
              <a:rPr lang="en-US" sz="1200" b="0" i="0" u="none" strike="noStrike" dirty="0" smtClean="0">
                <a:effectLst/>
                <a:latin typeface="+mj-lt"/>
                <a:ea typeface="+mj-ea"/>
                <a:cs typeface="+mj-cs"/>
                <a:sym typeface="Calibri"/>
              </a:rPr>
              <a:t>Objects fall at the same speed, independent of their mass or shape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Isaac Newton (1643-1727)</a:t>
            </a:r>
            <a:endParaRPr lang="en-US" b="0" dirty="0" smtClean="0">
              <a:effectLst/>
            </a:endParaRPr>
          </a:p>
          <a:p>
            <a:pPr rtl="0"/>
            <a:r>
              <a:rPr lang="en-US" sz="1200" b="0" i="0" u="none" strike="noStrike" dirty="0" smtClean="0">
                <a:effectLst/>
                <a:latin typeface="+mj-lt"/>
                <a:ea typeface="+mj-ea"/>
                <a:cs typeface="+mj-cs"/>
                <a:sym typeface="Calibri"/>
              </a:rPr>
              <a:t>In 1687, English mathematician </a:t>
            </a:r>
            <a:r>
              <a:rPr lang="en-US" sz="1200" b="0" i="0" u="sng" strike="noStrike" dirty="0" smtClean="0">
                <a:effectLst/>
                <a:latin typeface="+mj-lt"/>
                <a:ea typeface="+mj-ea"/>
                <a:cs typeface="+mj-cs"/>
                <a:sym typeface="Calibri"/>
                <a:hlinkClick r:id="rId7"/>
              </a:rPr>
              <a:t>Sir Isaac Newton</a:t>
            </a:r>
            <a:r>
              <a:rPr lang="en-US" sz="1200" b="0" i="0" u="none" strike="noStrike" dirty="0" smtClean="0">
                <a:effectLst/>
                <a:latin typeface="+mj-lt"/>
                <a:ea typeface="+mj-ea"/>
                <a:cs typeface="+mj-cs"/>
                <a:sym typeface="Calibri"/>
              </a:rPr>
              <a:t> published </a:t>
            </a:r>
            <a:r>
              <a:rPr lang="en-US" sz="1200" b="0" i="1" u="sng" strike="noStrike" dirty="0" smtClean="0">
                <a:effectLst/>
                <a:latin typeface="+mj-lt"/>
                <a:ea typeface="+mj-ea"/>
                <a:cs typeface="+mj-cs"/>
                <a:sym typeface="Calibri"/>
                <a:hlinkClick r:id="rId8"/>
              </a:rPr>
              <a:t>Principia</a:t>
            </a:r>
            <a:r>
              <a:rPr lang="en-US" sz="1200" b="0" i="0" u="none" strike="noStrike" dirty="0" smtClean="0">
                <a:effectLst/>
                <a:latin typeface="+mj-lt"/>
                <a:ea typeface="+mj-ea"/>
                <a:cs typeface="+mj-cs"/>
                <a:sym typeface="Calibri"/>
              </a:rPr>
              <a:t>, which hypothesizes the </a:t>
            </a:r>
            <a:r>
              <a:rPr lang="en-US" sz="1200" b="0" i="0" u="sng" strike="noStrike" dirty="0" smtClean="0">
                <a:effectLst/>
                <a:latin typeface="+mj-lt"/>
                <a:ea typeface="+mj-ea"/>
                <a:cs typeface="+mj-cs"/>
                <a:sym typeface="Calibri"/>
                <a:hlinkClick r:id="rId9"/>
              </a:rPr>
              <a:t>inverse-square law</a:t>
            </a:r>
            <a:r>
              <a:rPr lang="en-US" sz="1200" b="0" i="0" u="none" strike="noStrike" dirty="0" smtClean="0">
                <a:effectLst/>
                <a:latin typeface="+mj-lt"/>
                <a:ea typeface="+mj-ea"/>
                <a:cs typeface="+mj-cs"/>
                <a:sym typeface="Calibri"/>
              </a:rPr>
              <a:t> of universal gravitation.</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Albert Einstein (1879-1955)</a:t>
            </a:r>
            <a:endParaRPr lang="en-US" b="0" dirty="0" smtClean="0">
              <a:effectLst/>
            </a:endParaRPr>
          </a:p>
          <a:p>
            <a:r>
              <a:rPr lang="en-US" sz="1200" b="0" i="0" u="none" strike="noStrike" dirty="0" smtClean="0">
                <a:effectLst/>
                <a:latin typeface="+mj-lt"/>
                <a:ea typeface="+mj-ea"/>
                <a:cs typeface="+mj-cs"/>
                <a:sym typeface="Calibri"/>
              </a:rPr>
              <a:t>Between 1911-1915 Einstein developed the theory of general relativity.    In </a:t>
            </a:r>
            <a:r>
              <a:rPr lang="en-US" sz="1200" b="1" i="0" u="sng" strike="noStrike" dirty="0" smtClean="0">
                <a:effectLst/>
                <a:latin typeface="+mj-lt"/>
                <a:ea typeface="+mj-ea"/>
                <a:cs typeface="+mj-cs"/>
                <a:sym typeface="Calibri"/>
                <a:hlinkClick r:id="rId10"/>
              </a:rPr>
              <a:t>general relativity</a:t>
            </a:r>
            <a:r>
              <a:rPr lang="en-US" sz="1200" b="0" i="0" u="none" strike="noStrike" dirty="0" smtClean="0">
                <a:effectLst/>
                <a:latin typeface="+mj-lt"/>
                <a:ea typeface="+mj-ea"/>
                <a:cs typeface="+mj-cs"/>
                <a:sym typeface="Calibri"/>
              </a:rPr>
              <a:t>, the effects of gravitation are ascribed to </a:t>
            </a:r>
            <a:r>
              <a:rPr lang="en-US" sz="1200" b="0" i="0" u="sng" strike="noStrike" dirty="0" err="1" smtClean="0">
                <a:effectLst/>
                <a:latin typeface="+mj-lt"/>
                <a:ea typeface="+mj-ea"/>
                <a:cs typeface="+mj-cs"/>
                <a:sym typeface="Calibri"/>
                <a:hlinkClick r:id="rId11"/>
              </a:rPr>
              <a:t>spacetime</a:t>
            </a:r>
            <a:r>
              <a:rPr lang="en-US" sz="1200" b="0" i="0" u="none" strike="noStrike" dirty="0" smtClean="0">
                <a:effectLst/>
                <a:latin typeface="+mj-lt"/>
                <a:ea typeface="+mj-ea"/>
                <a:cs typeface="+mj-cs"/>
                <a:sym typeface="Calibri"/>
              </a:rPr>
              <a:t> </a:t>
            </a:r>
            <a:r>
              <a:rPr lang="en-US" sz="1200" b="0" i="0" u="sng" strike="noStrike" dirty="0" smtClean="0">
                <a:effectLst/>
                <a:latin typeface="+mj-lt"/>
                <a:ea typeface="+mj-ea"/>
                <a:cs typeface="+mj-cs"/>
                <a:sym typeface="Calibri"/>
                <a:hlinkClick r:id="rId12"/>
              </a:rPr>
              <a:t>curvature</a:t>
            </a:r>
            <a:r>
              <a:rPr lang="en-US" sz="1200" b="0" i="0" u="none" strike="noStrike" dirty="0" smtClean="0">
                <a:effectLst/>
                <a:latin typeface="+mj-lt"/>
                <a:ea typeface="+mj-ea"/>
                <a:cs typeface="+mj-cs"/>
                <a:sym typeface="Calibri"/>
              </a:rPr>
              <a:t> instead of to a force.  To deal with this difficulty, Einstein proposed that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is curved by matter, and that free-falling objects are moving along locally straight paths in curved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(This type of path is called a </a:t>
            </a:r>
            <a:r>
              <a:rPr lang="en-US" sz="1200" b="0" i="0" u="sng" strike="noStrike" dirty="0" smtClean="0">
                <a:effectLst/>
                <a:latin typeface="+mj-lt"/>
                <a:ea typeface="+mj-ea"/>
                <a:cs typeface="+mj-cs"/>
                <a:sym typeface="Calibri"/>
                <a:hlinkClick r:id="rId13"/>
              </a:rPr>
              <a:t>geodesic</a:t>
            </a:r>
            <a:r>
              <a:rPr lang="en-US" sz="1200" b="0" i="0" u="none" strike="noStrike" dirty="0" smtClean="0">
                <a:effectLst/>
                <a:latin typeface="+mj-lt"/>
                <a:ea typeface="+mj-ea"/>
                <a:cs typeface="+mj-cs"/>
                <a:sym typeface="Calibri"/>
              </a:rPr>
              <a:t>).</a:t>
            </a:r>
          </a:p>
          <a:p>
            <a:endParaRPr lang="en-US" sz="1200" b="0" i="0" u="none" strike="noStrike" dirty="0" smtClean="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More information on GRAV-D</a:t>
            </a:r>
          </a:p>
          <a:p>
            <a:r>
              <a:rPr lang="en-US" dirty="0" smtClean="0"/>
              <a:t>https://geodesy.noaa.gov/GRAV-D/</a:t>
            </a:r>
          </a:p>
          <a:p>
            <a:endParaRPr lang="en-US" dirty="0" smtClean="0"/>
          </a:p>
          <a:p>
            <a:r>
              <a:rPr lang="en-US" dirty="0" smtClean="0"/>
              <a:t>Data</a:t>
            </a:r>
            <a:r>
              <a:rPr lang="en-US" baseline="0" dirty="0" smtClean="0"/>
              <a:t> Download for GRAV-D blocks</a:t>
            </a:r>
          </a:p>
          <a:p>
            <a:r>
              <a:rPr lang="en-US" dirty="0" smtClean="0"/>
              <a:t>https://geodesy.noaa.gov/GRAV-D/data_products.shtml</a:t>
            </a:r>
            <a:endParaRPr lang="en-US" dirty="0"/>
          </a:p>
        </p:txBody>
      </p:sp>
    </p:spTree>
    <p:extLst>
      <p:ext uri="{BB962C8B-B14F-4D97-AF65-F5344CB8AC3E}">
        <p14:creationId xmlns:p14="http://schemas.microsoft.com/office/powerpoint/2010/main" val="3222701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is a datum? https://oceanservice.noaa.gov/facts/datum.html</a:t>
            </a:r>
          </a:p>
          <a:p>
            <a:r>
              <a:rPr lang="en-US" dirty="0" err="1" smtClean="0"/>
              <a:t>Datums</a:t>
            </a:r>
            <a:r>
              <a:rPr lang="en-US" baseline="0" dirty="0" smtClean="0"/>
              <a:t> Overview https://geodesy.noaa.gov/datums/</a:t>
            </a:r>
          </a:p>
          <a:p>
            <a:r>
              <a:rPr lang="en-US" baseline="0" dirty="0" smtClean="0"/>
              <a:t>New </a:t>
            </a:r>
            <a:r>
              <a:rPr lang="en-US" baseline="0" dirty="0" err="1" smtClean="0"/>
              <a:t>Datums</a:t>
            </a:r>
            <a:r>
              <a:rPr lang="en-US" baseline="0" dirty="0" smtClean="0"/>
              <a:t> https://geodesy.noaa.gov/datums/newdatums/</a:t>
            </a:r>
          </a:p>
          <a:p>
            <a:r>
              <a:rPr lang="en-US" baseline="0" dirty="0" smtClean="0"/>
              <a:t>Horizontal and Geometric </a:t>
            </a:r>
            <a:r>
              <a:rPr lang="en-US" baseline="0" dirty="0" err="1" smtClean="0"/>
              <a:t>Datums</a:t>
            </a:r>
            <a:r>
              <a:rPr lang="en-US" baseline="0" dirty="0" smtClean="0"/>
              <a:t> https://geodesy.noaa.gov/datums/horizontal/</a:t>
            </a:r>
          </a:p>
          <a:p>
            <a:r>
              <a:rPr lang="en-US" baseline="0" dirty="0" smtClean="0"/>
              <a:t>Vertical </a:t>
            </a:r>
            <a:r>
              <a:rPr lang="en-US" baseline="0" dirty="0" err="1" smtClean="0"/>
              <a:t>Datums</a:t>
            </a:r>
            <a:r>
              <a:rPr lang="en-US" baseline="0" dirty="0" smtClean="0"/>
              <a:t> https://geodesy.noaa.gov/datums/vertical/</a:t>
            </a:r>
          </a:p>
          <a:p>
            <a:endParaRPr lang="en-US" dirty="0" smtClean="0"/>
          </a:p>
          <a:p>
            <a:r>
              <a:rPr lang="en-US" dirty="0" smtClean="0"/>
              <a:t>A Datum or reference frame is in essence</a:t>
            </a:r>
            <a:r>
              <a:rPr lang="en-US" baseline="0" dirty="0" smtClean="0"/>
              <a:t> a reference surface or framework to reference your data to for consistency.</a:t>
            </a:r>
          </a:p>
          <a:p>
            <a:endParaRPr lang="en-US" baseline="0" dirty="0" smtClean="0"/>
          </a:p>
          <a:p>
            <a:r>
              <a:rPr lang="en-US" baseline="0" dirty="0" smtClean="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smtClean="0"/>
          </a:p>
          <a:p>
            <a:r>
              <a:rPr lang="en-US" baseline="0" dirty="0" smtClean="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oleObject" Target="../embeddings/oleObject1.bin"/><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2.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3.jp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jpe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dirty="0" smtClean="0"/>
              <a:t>Modernizing the</a:t>
            </a:r>
            <a:r>
              <a:rPr dirty="0"/>
              <a:t/>
            </a:r>
            <a:br>
              <a:rPr dirty="0"/>
            </a:br>
            <a:r>
              <a:rPr dirty="0"/>
              <a:t>National Spatial Reference </a:t>
            </a:r>
            <a:r>
              <a:rPr dirty="0" smtClean="0"/>
              <a:t>System</a:t>
            </a:r>
            <a:r>
              <a:rPr lang="en-US" dirty="0" smtClean="0"/>
              <a:t> (NSRS)</a:t>
            </a:r>
            <a:endParaRPr dirty="0"/>
          </a:p>
        </p:txBody>
      </p:sp>
      <p:sp>
        <p:nvSpPr>
          <p:cNvPr id="113" name="Content Placeholder 2"/>
          <p:cNvSpPr txBox="1">
            <a:spLocks noGrp="1"/>
          </p:cNvSpPr>
          <p:nvPr>
            <p:ph type="body" sz="quarter" idx="1"/>
          </p:nvPr>
        </p:nvSpPr>
        <p:spPr>
          <a:xfrm>
            <a:off x="0" y="3140779"/>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t>	</a:t>
            </a:r>
            <a:r>
              <a:rPr lang="en-US" sz="3000" b="0" dirty="0" smtClean="0"/>
              <a:t>Elevations Geospatial Summer Series</a:t>
            </a:r>
            <a:endParaRPr sz="3000" b="0" dirty="0"/>
          </a:p>
        </p:txBody>
      </p:sp>
      <p:sp>
        <p:nvSpPr>
          <p:cNvPr id="114" name="TextBox 3"/>
          <p:cNvSpPr txBox="1"/>
          <p:nvPr/>
        </p:nvSpPr>
        <p:spPr>
          <a:xfrm>
            <a:off x="446887" y="4372619"/>
            <a:ext cx="134267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Times New Roman"/>
                <a:ea typeface="Times New Roman"/>
                <a:cs typeface="Times New Roman"/>
                <a:sym typeface="Times New Roman"/>
              </a:defRPr>
            </a:lvl1pPr>
          </a:lstStyle>
          <a:p>
            <a:r>
              <a:rPr lang="en-US" dirty="0" smtClean="0"/>
              <a:t>July 30</a:t>
            </a:r>
            <a:r>
              <a:rPr dirty="0" smtClean="0"/>
              <a:t>, 20</a:t>
            </a:r>
            <a:r>
              <a:rPr lang="en-US" dirty="0" smtClean="0"/>
              <a:t>20</a:t>
            </a:r>
            <a:endParaRPr dirty="0"/>
          </a:p>
        </p:txBody>
      </p:sp>
      <p:sp>
        <p:nvSpPr>
          <p:cNvPr id="115" name="TextBox 4"/>
          <p:cNvSpPr txBox="1"/>
          <p:nvPr/>
        </p:nvSpPr>
        <p:spPr>
          <a:xfrm>
            <a:off x="6524195" y="4095620"/>
            <a:ext cx="2142901" cy="615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t>Brian Shaw</a:t>
            </a:r>
          </a:p>
          <a:p>
            <a:pPr algn="r">
              <a:defRPr>
                <a:solidFill>
                  <a:srgbClr val="17375E"/>
                </a:solidFill>
                <a:latin typeface="Times New Roman"/>
                <a:ea typeface="Times New Roman"/>
                <a:cs typeface="Times New Roman"/>
                <a:sym typeface="Times New Roman"/>
              </a:defRPr>
            </a:pPr>
            <a: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smtClean="0">
                <a:solidFill>
                  <a:srgbClr val="455569"/>
                </a:solidFill>
                <a:latin typeface="Times New Roman" panose="02020603050405020304" pitchFamily="18" charset="0"/>
                <a:cs typeface="Times New Roman" panose="02020603050405020304" pitchFamily="18" charset="0"/>
              </a:rPr>
              <a:t>Datums</a:t>
            </a:r>
            <a:r>
              <a:rPr lang="en-US" sz="4400" dirty="0" smtClean="0">
                <a:solidFill>
                  <a:srgbClr val="455569"/>
                </a:solidFill>
                <a:latin typeface="Times New Roman" panose="02020603050405020304" pitchFamily="18" charset="0"/>
                <a:cs typeface="Times New Roman" panose="02020603050405020304" pitchFamily="18" charset="0"/>
              </a:rPr>
              <a:t> and Reference Frames</a:t>
            </a:r>
            <a:endParaRPr lang="en-US" sz="4400" dirty="0">
              <a:solidFill>
                <a:srgbClr val="455569"/>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smtClean="0">
                <a:solidFill>
                  <a:srgbClr val="17375E"/>
                </a:solidFill>
                <a:latin typeface="Times New Roman" panose="02020603050405020304" pitchFamily="18" charset="0"/>
                <a:cs typeface="Times New Roman" panose="02020603050405020304" pitchFamily="18" charset="0"/>
              </a:rPr>
              <a:t>A reference surface or framework to reference your data to for consistency</a:t>
            </a:r>
            <a:endParaRPr lang="en-US" sz="2400" dirty="0">
              <a:solidFill>
                <a:srgbClr val="17375E"/>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a:t>
              </a:r>
              <a:r>
                <a:rPr lang="en-US" sz="1000" dirty="0" smtClean="0">
                  <a:latin typeface="Arial" panose="020B0604020202020204" pitchFamily="34" charset="0"/>
                  <a:cs typeface="Arial" panose="020B0604020202020204" pitchFamily="34" charset="0"/>
                </a:rPr>
                <a:t>ka P(</a:t>
              </a:r>
              <a:r>
                <a:rPr lang="en-US" sz="1000" dirty="0" err="1" smtClean="0">
                  <a:latin typeface="Arial" panose="020B0604020202020204" pitchFamily="34" charset="0"/>
                  <a:cs typeface="Arial" panose="020B0604020202020204" pitchFamily="34" charset="0"/>
                </a:rPr>
                <a:t>Lat,Lon,Ht</a:t>
              </a:r>
              <a:r>
                <a:rPr lang="en-US" sz="1000" dirty="0" smtClean="0">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lat.</a:t>
              </a:r>
              <a:endParaRPr lang="en-US" sz="1200" i="1" dirty="0">
                <a:solidFill>
                  <a:srgbClr val="FF0000"/>
                </a:solidFill>
              </a:endParaRP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long.</a:t>
              </a:r>
              <a:endParaRPr lang="en-US" sz="1200" i="1" dirty="0">
                <a:solidFill>
                  <a:srgbClr val="FF0000"/>
                </a:solidFill>
              </a:endParaRP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ht.</a:t>
              </a:r>
              <a:endParaRPr lang="en-US" sz="1200" i="1" dirty="0">
                <a:solidFill>
                  <a:srgbClr val="FF0000"/>
                </a:solidFill>
              </a:endParaRPr>
            </a:p>
          </p:txBody>
        </p:sp>
      </p:grpSp>
      <p:sp>
        <p:nvSpPr>
          <p:cNvPr id="28" name="TextBox 27"/>
          <p:cNvSpPr txBox="1"/>
          <p:nvPr/>
        </p:nvSpPr>
        <p:spPr>
          <a:xfrm>
            <a:off x="999994" y="4266726"/>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smtClean="0">
                <a:ln>
                  <a:noFill/>
                </a:ln>
                <a:solidFill>
                  <a:srgbClr val="17375E"/>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smtClean="0">
                  <a:solidFill>
                    <a:schemeClr val="accent1">
                      <a:lumMod val="75000"/>
                    </a:schemeClr>
                  </a:solidFill>
                </a:rPr>
                <a:t>60”, 2019</a:t>
              </a:r>
              <a:endParaRPr lang="en-US" dirty="0">
                <a:solidFill>
                  <a:schemeClr val="accent1">
                    <a:lumMod val="75000"/>
                  </a:schemeClr>
                </a:solidFill>
              </a:endParaRP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smtClean="0">
                  <a:solidFill>
                    <a:schemeClr val="accent3">
                      <a:lumMod val="75000"/>
                    </a:schemeClr>
                  </a:solidFill>
                </a:rPr>
                <a:t>52”, 2018</a:t>
              </a:r>
              <a:endParaRPr lang="en-US" dirty="0">
                <a:solidFill>
                  <a:schemeClr val="accent3">
                    <a:lumMod val="75000"/>
                  </a:schemeClr>
                </a:solidFill>
              </a:endParaRP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smtClean="0">
                  <a:solidFill>
                    <a:srgbClr val="C00000"/>
                  </a:solidFill>
                </a:rPr>
                <a:t>46”, 2017</a:t>
              </a:r>
              <a:endParaRPr lang="en-US" dirty="0">
                <a:solidFill>
                  <a:srgbClr val="C00000"/>
                </a:solidFill>
              </a:endParaRPr>
            </a:p>
          </p:txBody>
        </p:sp>
      </p:gr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509894"/>
            <a:ext cx="6110422" cy="715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t>Current models built on old </a:t>
            </a:r>
            <a:r>
              <a:rPr dirty="0" smtClean="0"/>
              <a:t>technology</a:t>
            </a:r>
            <a:endParaRPr lang="en-US" dirty="0" smtClean="0"/>
          </a:p>
          <a:p>
            <a:pPr>
              <a:defRPr sz="3000">
                <a:solidFill>
                  <a:srgbClr val="17375E"/>
                </a:solidFill>
                <a:latin typeface="Arial"/>
                <a:ea typeface="Arial"/>
                <a:cs typeface="Arial"/>
                <a:sym typeface="Arial"/>
              </a:defRPr>
            </a:pPr>
            <a:endParaRPr lang="en-US" sz="800" dirty="0" smtClean="0"/>
          </a:p>
          <a:p>
            <a:pPr>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dirty="0" smtClean="0"/>
              <a:t>NAD</a:t>
            </a:r>
            <a:r>
              <a:rPr lang="en-US" dirty="0" smtClean="0"/>
              <a:t> </a:t>
            </a:r>
            <a:r>
              <a:rPr dirty="0" smtClean="0"/>
              <a:t>83 </a:t>
            </a:r>
            <a:r>
              <a:rPr dirty="0"/>
              <a:t>not truly </a:t>
            </a:r>
            <a:r>
              <a:rPr dirty="0" smtClean="0"/>
              <a:t>Geocentric</a:t>
            </a:r>
            <a:r>
              <a:rPr lang="en-US" dirty="0" smtClean="0"/>
              <a:t> (~2.2m)</a:t>
            </a:r>
          </a:p>
          <a:p>
            <a:pPr lvl="1">
              <a:defRPr sz="3000">
                <a:solidFill>
                  <a:srgbClr val="17375E"/>
                </a:solidFill>
                <a:latin typeface="Arial"/>
                <a:ea typeface="Arial"/>
                <a:cs typeface="Arial"/>
                <a:sym typeface="Arial"/>
              </a:defRPr>
            </a:pPr>
            <a:endParaRPr lang="en-US" sz="800" dirty="0" smtClean="0"/>
          </a:p>
          <a:p>
            <a:pPr lvl="1">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dirty="0" smtClean="0"/>
              <a:t>NAVD</a:t>
            </a:r>
            <a:r>
              <a:rPr lang="en-US" dirty="0" smtClean="0"/>
              <a:t> </a:t>
            </a:r>
            <a:r>
              <a:rPr dirty="0" smtClean="0"/>
              <a:t>88 </a:t>
            </a:r>
            <a:r>
              <a:rPr dirty="0"/>
              <a:t>relies on marks in the ground</a:t>
            </a:r>
          </a:p>
          <a:p>
            <a:pPr lvl="1">
              <a:defRPr sz="3000">
                <a:solidFill>
                  <a:srgbClr val="17375E"/>
                </a:solidFill>
                <a:latin typeface="Arial"/>
                <a:ea typeface="Arial"/>
                <a:cs typeface="Arial"/>
                <a:sym typeface="Arial"/>
              </a:defRPr>
            </a:pPr>
            <a:r>
              <a:rPr lang="en-US" dirty="0" smtClean="0"/>
              <a:t>and is n</a:t>
            </a:r>
            <a:r>
              <a:rPr dirty="0" smtClean="0"/>
              <a:t>ot </a:t>
            </a:r>
            <a:r>
              <a:rPr dirty="0"/>
              <a:t>easily </a:t>
            </a:r>
            <a:r>
              <a:rPr dirty="0" smtClean="0"/>
              <a:t>maintained</a:t>
            </a:r>
            <a:endParaRPr lang="en-US" dirty="0" smtClean="0"/>
          </a:p>
          <a:p>
            <a:pPr lvl="1">
              <a:defRPr sz="3000">
                <a:solidFill>
                  <a:srgbClr val="17375E"/>
                </a:solidFill>
                <a:latin typeface="Arial"/>
                <a:ea typeface="Arial"/>
                <a:cs typeface="Arial"/>
                <a:sym typeface="Arial"/>
              </a:defRPr>
            </a:pPr>
            <a:endParaRPr lang="en-US" sz="800" dirty="0" smtClean="0"/>
          </a:p>
          <a:p>
            <a:pPr lvl="1">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dirty="0" smtClean="0"/>
              <a:t>T</a:t>
            </a:r>
            <a:r>
              <a:rPr lang="en-US" dirty="0" smtClean="0"/>
              <a:t>oday’s t</a:t>
            </a:r>
            <a:r>
              <a:rPr dirty="0" smtClean="0"/>
              <a:t>echnology </a:t>
            </a:r>
            <a:r>
              <a:rPr dirty="0"/>
              <a:t>needs better </a:t>
            </a:r>
            <a:r>
              <a:rPr lang="en-US" dirty="0" smtClean="0"/>
              <a:t>a</a:t>
            </a:r>
            <a:r>
              <a:rPr dirty="0" smtClean="0"/>
              <a:t>ccuracy</a:t>
            </a:r>
            <a:endParaRPr dirty="0"/>
          </a:p>
        </p:txBody>
      </p:sp>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315805" y="493149"/>
            <a:ext cx="833497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Main Benefits of</a:t>
            </a:r>
            <a:r>
              <a:rPr dirty="0" smtClean="0"/>
              <a:t> Modernize</a:t>
            </a:r>
            <a:r>
              <a:rPr lang="en-US" dirty="0" smtClean="0"/>
              <a:t>d N</a:t>
            </a:r>
            <a:r>
              <a:rPr dirty="0" smtClean="0"/>
              <a:t>SRS</a:t>
            </a:r>
            <a:endParaRPr dirty="0"/>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smtClean="0"/>
              <a:t>Fast, Accurate, Consistent Elevations Everywhere</a:t>
            </a:r>
          </a:p>
          <a:p>
            <a:pPr>
              <a:defRPr sz="3000">
                <a:solidFill>
                  <a:srgbClr val="17375E"/>
                </a:solidFill>
                <a:latin typeface="Arial"/>
                <a:ea typeface="Arial"/>
                <a:cs typeface="Arial"/>
                <a:sym typeface="Arial"/>
              </a:defRPr>
            </a:pPr>
            <a:endParaRPr lang="en-US" sz="1200" dirty="0" smtClean="0"/>
          </a:p>
          <a:p>
            <a:pPr>
              <a:defRPr sz="3000">
                <a:solidFill>
                  <a:srgbClr val="17375E"/>
                </a:solidFill>
                <a:latin typeface="Arial"/>
                <a:ea typeface="Arial"/>
                <a:cs typeface="Arial"/>
                <a:sym typeface="Arial"/>
              </a:defRPr>
            </a:pPr>
            <a:r>
              <a:rPr lang="en-US" dirty="0" smtClean="0"/>
              <a:t>Improved Public Safety</a:t>
            </a:r>
            <a:endParaRPr lang="en-US" sz="3200" dirty="0"/>
          </a:p>
          <a:p>
            <a:pPr lvl="1">
              <a:defRPr sz="3000">
                <a:solidFill>
                  <a:srgbClr val="17375E"/>
                </a:solidFill>
                <a:latin typeface="Arial"/>
                <a:ea typeface="Arial"/>
                <a:cs typeface="Arial"/>
                <a:sym typeface="Arial"/>
              </a:defRPr>
            </a:pPr>
            <a:r>
              <a:rPr lang="en-US" dirty="0" smtClean="0"/>
              <a:t>Flood Plain Maps</a:t>
            </a:r>
          </a:p>
          <a:p>
            <a:pPr lvl="1">
              <a:defRPr sz="3000">
                <a:solidFill>
                  <a:srgbClr val="17375E"/>
                </a:solidFill>
                <a:latin typeface="Arial"/>
                <a:ea typeface="Arial"/>
                <a:cs typeface="Arial"/>
                <a:sym typeface="Arial"/>
              </a:defRPr>
            </a:pPr>
            <a:r>
              <a:rPr lang="en-US" dirty="0" smtClean="0"/>
              <a:t>Emergency Route Planning</a:t>
            </a:r>
          </a:p>
          <a:p>
            <a:pPr lvl="1">
              <a:defRPr sz="3000">
                <a:solidFill>
                  <a:srgbClr val="17375E"/>
                </a:solidFill>
                <a:latin typeface="Arial"/>
                <a:ea typeface="Arial"/>
                <a:cs typeface="Arial"/>
                <a:sym typeface="Arial"/>
              </a:defRPr>
            </a:pPr>
            <a:endParaRPr lang="en-US" sz="1200" dirty="0"/>
          </a:p>
          <a:p>
            <a:pPr>
              <a:defRPr sz="3000">
                <a:solidFill>
                  <a:srgbClr val="17375E"/>
                </a:solidFill>
                <a:latin typeface="Arial"/>
                <a:ea typeface="Arial"/>
                <a:cs typeface="Arial"/>
                <a:sym typeface="Arial"/>
              </a:defRPr>
            </a:pPr>
            <a:r>
              <a:rPr lang="en-US" dirty="0" smtClean="0"/>
              <a:t>Accurate Positioning</a:t>
            </a:r>
          </a:p>
          <a:p>
            <a:pPr lvl="1">
              <a:defRPr sz="3000">
                <a:solidFill>
                  <a:srgbClr val="17375E"/>
                </a:solidFill>
                <a:latin typeface="Arial"/>
                <a:ea typeface="Arial"/>
                <a:cs typeface="Arial"/>
                <a:sym typeface="Arial"/>
              </a:defRPr>
            </a:pPr>
            <a:r>
              <a:rPr lang="en-US" dirty="0" smtClean="0"/>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spTree>
    <p:extLst>
      <p:ext uri="{BB962C8B-B14F-4D97-AF65-F5344CB8AC3E}">
        <p14:creationId xmlns:p14="http://schemas.microsoft.com/office/powerpoint/2010/main" val="150476484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1"/>
          <p:cNvSpPr txBox="1"/>
          <p:nvPr/>
        </p:nvSpPr>
        <p:spPr>
          <a:xfrm>
            <a:off x="685218" y="445039"/>
            <a:ext cx="742511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t>Paradigm Shift in Data and Technology</a:t>
            </a:r>
            <a:endParaRPr sz="3600" dirty="0"/>
          </a:p>
        </p:txBody>
      </p:sp>
      <p:sp>
        <p:nvSpPr>
          <p:cNvPr id="5" name="TextBox 1"/>
          <p:cNvSpPr txBox="1"/>
          <p:nvPr/>
        </p:nvSpPr>
        <p:spPr>
          <a:xfrm>
            <a:off x="685219" y="4357799"/>
            <a:ext cx="6815325"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t>Main Frames (MB), Theodolites, Dumpy Levels</a:t>
            </a:r>
            <a:endParaRPr sz="2700" dirty="0"/>
          </a:p>
        </p:txBody>
      </p:sp>
      <p:sp>
        <p:nvSpPr>
          <p:cNvPr id="6" name="TextBox 1"/>
          <p:cNvSpPr txBox="1"/>
          <p:nvPr/>
        </p:nvSpPr>
        <p:spPr>
          <a:xfrm>
            <a:off x="307690" y="3694080"/>
            <a:ext cx="2184250"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t>Technology</a:t>
            </a:r>
            <a:endParaRPr sz="3300" b="1" dirty="0"/>
          </a:p>
        </p:txBody>
      </p:sp>
      <p:grpSp>
        <p:nvGrpSpPr>
          <p:cNvPr id="7" name="Group 6"/>
          <p:cNvGrpSpPr/>
          <p:nvPr/>
        </p:nvGrpSpPr>
        <p:grpSpPr>
          <a:xfrm>
            <a:off x="307690" y="1068286"/>
            <a:ext cx="8664413" cy="2654573"/>
            <a:chOff x="456416" y="2079835"/>
            <a:chExt cx="11552551" cy="3539430"/>
          </a:xfrm>
        </p:grpSpPr>
        <p:sp>
          <p:nvSpPr>
            <p:cNvPr id="8" name="TextBox 1"/>
            <p:cNvSpPr txBox="1"/>
            <p:nvPr/>
          </p:nvSpPr>
          <p:spPr>
            <a:xfrm>
              <a:off x="456416" y="2079835"/>
              <a:ext cx="2053124" cy="800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t>NAD 83</a:t>
              </a:r>
              <a:endParaRPr sz="3300" b="1" dirty="0"/>
            </a:p>
          </p:txBody>
        </p:sp>
        <p:sp>
          <p:nvSpPr>
            <p:cNvPr id="9" name="TextBox 1"/>
            <p:cNvSpPr txBox="1"/>
            <p:nvPr/>
          </p:nvSpPr>
          <p:spPr>
            <a:xfrm>
              <a:off x="5863699" y="2079835"/>
              <a:ext cx="2450399" cy="800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t>NAVD 88</a:t>
              </a:r>
              <a:endParaRPr sz="3300" b="1" dirty="0"/>
            </a:p>
          </p:txBody>
        </p:sp>
        <p:sp>
          <p:nvSpPr>
            <p:cNvPr id="10" name="TextBox 1"/>
            <p:cNvSpPr txBox="1"/>
            <p:nvPr/>
          </p:nvSpPr>
          <p:spPr>
            <a:xfrm>
              <a:off x="913624" y="2849276"/>
              <a:ext cx="5092417" cy="2769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t>Triangulation (~160 years)</a:t>
              </a:r>
            </a:p>
            <a:p>
              <a:endParaRPr lang="en-US" sz="750" dirty="0"/>
            </a:p>
            <a:p>
              <a:r>
                <a:rPr lang="en-US" sz="2700" dirty="0"/>
                <a:t>TRANSIT/BC-4</a:t>
              </a:r>
            </a:p>
            <a:p>
              <a:endParaRPr lang="en-US" sz="600" dirty="0"/>
            </a:p>
            <a:p>
              <a:r>
                <a:rPr lang="en-US" sz="2700" dirty="0"/>
                <a:t>DORIS</a:t>
              </a:r>
            </a:p>
            <a:p>
              <a:endParaRPr lang="en-US" sz="750" dirty="0"/>
            </a:p>
            <a:p>
              <a:r>
                <a:rPr lang="en-US" sz="2700" dirty="0"/>
                <a:t>GRS80 Ellipsoid</a:t>
              </a:r>
              <a:endParaRPr sz="2700" dirty="0"/>
            </a:p>
          </p:txBody>
        </p:sp>
        <p:sp>
          <p:nvSpPr>
            <p:cNvPr id="11" name="TextBox 1"/>
            <p:cNvSpPr txBox="1"/>
            <p:nvPr/>
          </p:nvSpPr>
          <p:spPr>
            <a:xfrm>
              <a:off x="6006043" y="2849276"/>
              <a:ext cx="6002924" cy="2769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t>Geodetic Leveling (~130 years)</a:t>
              </a:r>
            </a:p>
            <a:p>
              <a:endParaRPr lang="en-US" sz="600" dirty="0"/>
            </a:p>
            <a:p>
              <a:r>
                <a:rPr lang="en-US" sz="2700" dirty="0"/>
                <a:t>Water-Level Transfers</a:t>
              </a:r>
            </a:p>
            <a:p>
              <a:endParaRPr lang="en-US" sz="750" dirty="0"/>
            </a:p>
            <a:p>
              <a:r>
                <a:rPr lang="en-US" sz="2700" dirty="0"/>
                <a:t>Surface Gravity</a:t>
              </a:r>
            </a:p>
            <a:p>
              <a:endParaRPr lang="en-US" sz="750" dirty="0"/>
            </a:p>
            <a:p>
              <a:r>
                <a:rPr lang="en-US" sz="2700" dirty="0"/>
                <a:t>Theodolite Vertical Angles</a:t>
              </a:r>
              <a:endParaRPr sz="2700" dirty="0"/>
            </a:p>
          </p:txBody>
        </p:sp>
      </p:grpSp>
      <p:sp>
        <p:nvSpPr>
          <p:cNvPr id="2" name="Slide Number Placeholder 1"/>
          <p:cNvSpPr>
            <a:spLocks noGrp="1"/>
          </p:cNvSpPr>
          <p:nvPr>
            <p:ph type="sldNum" sz="quarter" idx="2"/>
          </p:nvPr>
        </p:nvSpPr>
        <p:spPr/>
        <p:txBody>
          <a:bodyPr/>
          <a:lstStyle/>
          <a:p>
            <a:fld id="{86CB4B4D-7CA3-9044-876B-883B54F8677D}" type="slidenum">
              <a:rPr lang="en-US" smtClean="0"/>
              <a:t>13</a:t>
            </a:fld>
            <a:endParaRPr lang="en-US"/>
          </a:p>
        </p:txBody>
      </p:sp>
    </p:spTree>
    <p:extLst>
      <p:ext uri="{BB962C8B-B14F-4D97-AF65-F5344CB8AC3E}">
        <p14:creationId xmlns:p14="http://schemas.microsoft.com/office/powerpoint/2010/main" val="56377327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storicalSurveyingNet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9474172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 name="TextBox 1"/>
          <p:cNvSpPr txBox="1"/>
          <p:nvPr/>
        </p:nvSpPr>
        <p:spPr>
          <a:xfrm>
            <a:off x="685218" y="445039"/>
            <a:ext cx="742511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t>Paradigm Shift in Data and Technology</a:t>
            </a:r>
            <a:endParaRPr sz="3600" dirty="0"/>
          </a:p>
        </p:txBody>
      </p:sp>
      <p:sp>
        <p:nvSpPr>
          <p:cNvPr id="20" name="TextBox 1"/>
          <p:cNvSpPr txBox="1"/>
          <p:nvPr/>
        </p:nvSpPr>
        <p:spPr>
          <a:xfrm>
            <a:off x="307690" y="1068286"/>
            <a:ext cx="1103826"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t>TRFs</a:t>
            </a:r>
            <a:endParaRPr sz="3300" b="1" dirty="0"/>
          </a:p>
        </p:txBody>
      </p:sp>
      <p:sp>
        <p:nvSpPr>
          <p:cNvPr id="21" name="TextBox 1"/>
          <p:cNvSpPr txBox="1"/>
          <p:nvPr/>
        </p:nvSpPr>
        <p:spPr>
          <a:xfrm>
            <a:off x="3418935" y="1068286"/>
            <a:ext cx="2932170"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t>Geopotential</a:t>
            </a:r>
            <a:endParaRPr sz="3300" b="1" dirty="0"/>
          </a:p>
        </p:txBody>
      </p:sp>
      <p:sp>
        <p:nvSpPr>
          <p:cNvPr id="22" name="TextBox 1"/>
          <p:cNvSpPr txBox="1"/>
          <p:nvPr/>
        </p:nvSpPr>
        <p:spPr>
          <a:xfrm>
            <a:off x="361019" y="1579349"/>
            <a:ext cx="2645915" cy="2100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t>GNSS </a:t>
            </a:r>
            <a:r>
              <a:rPr lang="en-US" sz="2700" dirty="0" smtClean="0"/>
              <a:t>(~25 </a:t>
            </a:r>
            <a:r>
              <a:rPr lang="en-US" sz="2700" dirty="0"/>
              <a:t>years)</a:t>
            </a:r>
          </a:p>
          <a:p>
            <a:endParaRPr lang="en-US" sz="750" dirty="0"/>
          </a:p>
          <a:p>
            <a:r>
              <a:rPr lang="en-US" sz="2700" dirty="0"/>
              <a:t>VLBI</a:t>
            </a:r>
          </a:p>
          <a:p>
            <a:endParaRPr lang="en-US" sz="750" dirty="0"/>
          </a:p>
          <a:p>
            <a:r>
              <a:rPr lang="en-US" sz="2700" dirty="0"/>
              <a:t>SLR</a:t>
            </a:r>
          </a:p>
          <a:p>
            <a:endParaRPr lang="en-US" sz="750" dirty="0"/>
          </a:p>
          <a:p>
            <a:r>
              <a:rPr lang="en-US" sz="2700" dirty="0"/>
              <a:t>DORIS</a:t>
            </a:r>
            <a:endParaRPr sz="2700" dirty="0"/>
          </a:p>
        </p:txBody>
      </p:sp>
      <p:sp>
        <p:nvSpPr>
          <p:cNvPr id="23" name="TextBox 1"/>
          <p:cNvSpPr txBox="1"/>
          <p:nvPr/>
        </p:nvSpPr>
        <p:spPr>
          <a:xfrm>
            <a:off x="361019" y="4491915"/>
            <a:ext cx="7632857"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t>Cloud/Servers, Satellites, </a:t>
            </a:r>
            <a:r>
              <a:rPr lang="en-US" sz="2700" dirty="0" smtClean="0"/>
              <a:t>New </a:t>
            </a:r>
            <a:r>
              <a:rPr lang="en-US" sz="2700" dirty="0"/>
              <a:t>surveying technologies</a:t>
            </a:r>
            <a:endParaRPr sz="2700" dirty="0"/>
          </a:p>
        </p:txBody>
      </p:sp>
      <p:sp>
        <p:nvSpPr>
          <p:cNvPr id="24" name="TextBox 1"/>
          <p:cNvSpPr txBox="1"/>
          <p:nvPr/>
        </p:nvSpPr>
        <p:spPr>
          <a:xfrm>
            <a:off x="319391" y="3914835"/>
            <a:ext cx="2184250"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300" b="1" dirty="0"/>
              <a:t>Technology</a:t>
            </a:r>
            <a:endParaRPr sz="3300" b="1" dirty="0"/>
          </a:p>
        </p:txBody>
      </p:sp>
      <p:sp>
        <p:nvSpPr>
          <p:cNvPr id="25" name="TextBox 1"/>
          <p:cNvSpPr txBox="1"/>
          <p:nvPr/>
        </p:nvSpPr>
        <p:spPr>
          <a:xfrm>
            <a:off x="3418935" y="1584805"/>
            <a:ext cx="5026374"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700" dirty="0"/>
              <a:t>Geodetic Leveling (~</a:t>
            </a:r>
            <a:r>
              <a:rPr lang="en-US" sz="2700" dirty="0" smtClean="0"/>
              <a:t>160 </a:t>
            </a:r>
            <a:r>
              <a:rPr lang="en-US" sz="2700" dirty="0"/>
              <a:t>years) </a:t>
            </a:r>
          </a:p>
          <a:p>
            <a:r>
              <a:rPr lang="en-US" sz="3000" dirty="0"/>
              <a:t>	</a:t>
            </a:r>
            <a:r>
              <a:rPr lang="en-US" sz="2700" dirty="0"/>
              <a:t>Now Digital</a:t>
            </a:r>
            <a:endParaRPr lang="en-US" sz="750" dirty="0"/>
          </a:p>
          <a:p>
            <a:r>
              <a:rPr lang="en-US" sz="2700" dirty="0"/>
              <a:t>Satellite, Airborne, Surface Gravity</a:t>
            </a:r>
          </a:p>
          <a:p>
            <a:endParaRPr lang="en-US" sz="750" dirty="0"/>
          </a:p>
          <a:p>
            <a:r>
              <a:rPr lang="en-US" sz="2700" dirty="0"/>
              <a:t>Digital Elevation Models</a:t>
            </a:r>
          </a:p>
          <a:p>
            <a:r>
              <a:rPr lang="en-US" sz="2700" dirty="0"/>
              <a:t>	SRTM, LIDAR, IFSAR</a:t>
            </a:r>
          </a:p>
          <a:p>
            <a:endParaRPr lang="en-US" sz="750" dirty="0"/>
          </a:p>
          <a:p>
            <a:r>
              <a:rPr lang="en-US" sz="2700" dirty="0"/>
              <a:t>Geology – composition of mass</a:t>
            </a:r>
          </a:p>
        </p:txBody>
      </p:sp>
      <p:cxnSp>
        <p:nvCxnSpPr>
          <p:cNvPr id="3" name="Straight Connector 2"/>
          <p:cNvCxnSpPr/>
          <p:nvPr/>
        </p:nvCxnSpPr>
        <p:spPr>
          <a:xfrm>
            <a:off x="2503641" y="4447127"/>
            <a:ext cx="5941668"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913389270"/>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8" name="TextBox 1"/>
          <p:cNvSpPr txBox="1"/>
          <p:nvPr/>
        </p:nvSpPr>
        <p:spPr>
          <a:xfrm>
            <a:off x="593186" y="657108"/>
            <a:ext cx="802238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Benefits of Modernizing the NSRS</a:t>
            </a:r>
          </a:p>
        </p:txBody>
      </p:sp>
      <p:sp>
        <p:nvSpPr>
          <p:cNvPr id="149" name="Rectangle 2"/>
          <p:cNvSpPr txBox="1"/>
          <p:nvPr/>
        </p:nvSpPr>
        <p:spPr>
          <a:xfrm>
            <a:off x="1067768" y="1959949"/>
            <a:ext cx="7008464" cy="266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t>International/National/Local Consistency</a:t>
            </a:r>
          </a:p>
          <a:p>
            <a:pPr>
              <a:defRPr sz="3000">
                <a:solidFill>
                  <a:srgbClr val="17375E"/>
                </a:solidFill>
                <a:latin typeface="Arial"/>
                <a:ea typeface="Arial"/>
                <a:cs typeface="Arial"/>
                <a:sym typeface="Arial"/>
              </a:defRPr>
            </a:pPr>
            <a:endParaRPr dirty="0"/>
          </a:p>
          <a:p>
            <a:pPr>
              <a:defRPr sz="3000">
                <a:solidFill>
                  <a:srgbClr val="17375E"/>
                </a:solidFill>
                <a:latin typeface="Arial"/>
                <a:ea typeface="Arial"/>
                <a:cs typeface="Arial"/>
                <a:sym typeface="Arial"/>
              </a:defRPr>
            </a:pPr>
            <a:r>
              <a:rPr dirty="0"/>
              <a:t>Better Accuracy</a:t>
            </a:r>
          </a:p>
          <a:p>
            <a:pPr>
              <a:defRPr sz="3000">
                <a:solidFill>
                  <a:srgbClr val="17375E"/>
                </a:solidFill>
                <a:latin typeface="Arial"/>
                <a:ea typeface="Arial"/>
                <a:cs typeface="Arial"/>
                <a:sym typeface="Arial"/>
              </a:defRPr>
            </a:pPr>
            <a:endParaRPr dirty="0"/>
          </a:p>
          <a:p>
            <a:pPr>
              <a:defRPr sz="3000">
                <a:solidFill>
                  <a:srgbClr val="17375E"/>
                </a:solidFill>
                <a:latin typeface="Arial"/>
                <a:ea typeface="Arial"/>
                <a:cs typeface="Arial"/>
                <a:sym typeface="Arial"/>
              </a:defRPr>
            </a:pPr>
            <a:r>
              <a:rPr dirty="0"/>
              <a:t>Easy transformation between ITRF</a:t>
            </a:r>
          </a:p>
        </p:txBody>
      </p:sp>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5" name="TextBox 1"/>
          <p:cNvSpPr txBox="1"/>
          <p:nvPr/>
        </p:nvSpPr>
        <p:spPr>
          <a:xfrm>
            <a:off x="1556216" y="521567"/>
            <a:ext cx="6031568" cy="715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t>Accuracy versus Precision</a:t>
            </a:r>
          </a:p>
        </p:txBody>
      </p:sp>
      <p:sp>
        <p:nvSpPr>
          <p:cNvPr id="156" name="Rectangle 2"/>
          <p:cNvSpPr txBox="1"/>
          <p:nvPr/>
        </p:nvSpPr>
        <p:spPr>
          <a:xfrm>
            <a:off x="512866" y="1691522"/>
            <a:ext cx="5884576" cy="266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000">
                <a:solidFill>
                  <a:srgbClr val="17375E"/>
                </a:solidFill>
                <a:latin typeface="Arial"/>
                <a:ea typeface="Arial"/>
                <a:cs typeface="Arial"/>
                <a:sym typeface="Arial"/>
              </a:defRPr>
            </a:pPr>
            <a:r>
              <a:t>Accuracy is telling the “Truth”</a:t>
            </a:r>
          </a:p>
          <a:p>
            <a:pPr algn="ctr">
              <a:defRPr sz="3000">
                <a:solidFill>
                  <a:srgbClr val="17375E"/>
                </a:solidFill>
                <a:latin typeface="Arial"/>
                <a:ea typeface="Arial"/>
                <a:cs typeface="Arial"/>
                <a:sym typeface="Arial"/>
              </a:defRPr>
            </a:pPr>
            <a:r>
              <a:t>— future NSRS —</a:t>
            </a:r>
          </a:p>
          <a:p>
            <a:pPr algn="ctr">
              <a:defRPr sz="3000">
                <a:solidFill>
                  <a:srgbClr val="17375E"/>
                </a:solidFill>
                <a:latin typeface="Arial"/>
                <a:ea typeface="Arial"/>
                <a:cs typeface="Arial"/>
                <a:sym typeface="Arial"/>
              </a:defRPr>
            </a:pPr>
            <a:endParaRPr/>
          </a:p>
          <a:p>
            <a:pPr>
              <a:defRPr sz="3000">
                <a:solidFill>
                  <a:srgbClr val="17375E"/>
                </a:solidFill>
                <a:latin typeface="Arial"/>
                <a:ea typeface="Arial"/>
                <a:cs typeface="Arial"/>
                <a:sym typeface="Arial"/>
              </a:defRPr>
            </a:pPr>
            <a:r>
              <a:t>Precision is telling the same story over and over again</a:t>
            </a:r>
          </a:p>
          <a:p>
            <a:pPr algn="ctr">
              <a:defRPr sz="3000">
                <a:solidFill>
                  <a:srgbClr val="17375E"/>
                </a:solidFill>
                <a:latin typeface="Arial"/>
                <a:ea typeface="Arial"/>
                <a:cs typeface="Arial"/>
                <a:sym typeface="Arial"/>
              </a:defRPr>
            </a:pPr>
            <a:r>
              <a:t>— current NSRS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110" y="3259114"/>
            <a:ext cx="1181348" cy="118134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7110" y="1657368"/>
            <a:ext cx="1181348" cy="1181348"/>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17</a:t>
            </a:fld>
            <a:endParaRPr lang="en-US"/>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9" name="TextBox 1"/>
          <p:cNvSpPr txBox="1"/>
          <p:nvPr/>
        </p:nvSpPr>
        <p:spPr>
          <a:xfrm>
            <a:off x="1323836" y="565668"/>
            <a:ext cx="6496328"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Know your </a:t>
            </a:r>
            <a:r>
              <a:rPr dirty="0" smtClean="0"/>
              <a:t>Accuracy</a:t>
            </a:r>
            <a:r>
              <a:rPr lang="en-US" dirty="0" smtClean="0"/>
              <a:t> Needs</a:t>
            </a:r>
            <a:endParaRPr dirty="0"/>
          </a:p>
        </p:txBody>
      </p:sp>
      <p:sp>
        <p:nvSpPr>
          <p:cNvPr id="160" name="Rectangle 2"/>
          <p:cNvSpPr txBox="1"/>
          <p:nvPr/>
        </p:nvSpPr>
        <p:spPr>
          <a:xfrm>
            <a:off x="511982" y="1618644"/>
            <a:ext cx="7762700" cy="3323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dirty="0" smtClean="0"/>
              <a:t>Mapping</a:t>
            </a:r>
            <a:r>
              <a:rPr dirty="0" smtClean="0"/>
              <a:t> (</a:t>
            </a:r>
            <a:r>
              <a:rPr lang="en-US" dirty="0" smtClean="0"/>
              <a:t>~3</a:t>
            </a:r>
            <a:r>
              <a:rPr dirty="0" smtClean="0"/>
              <a:t>m)</a:t>
            </a:r>
            <a:endParaRPr dirty="0"/>
          </a:p>
          <a:p>
            <a:pPr lvl="2">
              <a:defRPr sz="3000">
                <a:solidFill>
                  <a:srgbClr val="17375E"/>
                </a:solidFill>
                <a:latin typeface="Arial"/>
                <a:ea typeface="Arial"/>
                <a:cs typeface="Arial"/>
                <a:sym typeface="Arial"/>
              </a:defRPr>
            </a:pPr>
            <a:r>
              <a:rPr lang="en-US" dirty="0" smtClean="0"/>
              <a:t>Can assume WGS84 and NAD83 equal</a:t>
            </a:r>
          </a:p>
          <a:p>
            <a:pPr lvl="2">
              <a:defRPr sz="3000">
                <a:solidFill>
                  <a:srgbClr val="17375E"/>
                </a:solidFill>
                <a:latin typeface="Arial"/>
                <a:ea typeface="Arial"/>
                <a:cs typeface="Arial"/>
                <a:sym typeface="Arial"/>
              </a:defRPr>
            </a:pPr>
            <a:r>
              <a:rPr lang="en-US" dirty="0" smtClean="0"/>
              <a:t>NADCON transformations good (~3dm)</a:t>
            </a:r>
          </a:p>
          <a:p>
            <a:pPr lvl="2">
              <a:defRPr sz="3000">
                <a:solidFill>
                  <a:srgbClr val="17375E"/>
                </a:solidFill>
                <a:latin typeface="Arial"/>
                <a:ea typeface="Arial"/>
                <a:cs typeface="Arial"/>
                <a:sym typeface="Arial"/>
              </a:defRPr>
            </a:pPr>
            <a:endParaRPr lang="en-US" dirty="0" smtClean="0"/>
          </a:p>
          <a:p>
            <a:pPr lvl="1">
              <a:defRPr sz="3000">
                <a:solidFill>
                  <a:srgbClr val="17375E"/>
                </a:solidFill>
                <a:latin typeface="Arial"/>
                <a:ea typeface="Arial"/>
                <a:cs typeface="Arial"/>
                <a:sym typeface="Arial"/>
              </a:defRPr>
            </a:pPr>
            <a:r>
              <a:rPr dirty="0" smtClean="0"/>
              <a:t>Geodetic</a:t>
            </a:r>
            <a:r>
              <a:rPr lang="en-US" dirty="0" smtClean="0"/>
              <a:t>/Survey</a:t>
            </a:r>
            <a:r>
              <a:rPr dirty="0" smtClean="0"/>
              <a:t> (</a:t>
            </a:r>
            <a:r>
              <a:rPr lang="en-US" dirty="0" smtClean="0"/>
              <a:t>~3</a:t>
            </a:r>
            <a:r>
              <a:rPr dirty="0" smtClean="0"/>
              <a:t>cm)</a:t>
            </a:r>
          </a:p>
          <a:p>
            <a:pPr lvl="2">
              <a:defRPr sz="3000">
                <a:solidFill>
                  <a:srgbClr val="17375E"/>
                </a:solidFill>
                <a:latin typeface="Arial"/>
                <a:ea typeface="Arial"/>
                <a:cs typeface="Arial"/>
                <a:sym typeface="Arial"/>
              </a:defRPr>
            </a:pPr>
            <a:r>
              <a:rPr lang="en-US" dirty="0" smtClean="0"/>
              <a:t>Know datum, epoch, and processing</a:t>
            </a:r>
          </a:p>
          <a:p>
            <a:pPr lvl="2">
              <a:defRPr sz="3000">
                <a:solidFill>
                  <a:srgbClr val="17375E"/>
                </a:solidFill>
                <a:latin typeface="Arial"/>
                <a:ea typeface="Arial"/>
                <a:cs typeface="Arial"/>
                <a:sym typeface="Arial"/>
              </a:defRPr>
            </a:pPr>
            <a:r>
              <a:rPr lang="en-US" dirty="0" smtClean="0"/>
              <a:t>Process original observations</a:t>
            </a:r>
            <a:endParaRPr dirty="0"/>
          </a:p>
        </p:txBody>
      </p:sp>
      <p:sp>
        <p:nvSpPr>
          <p:cNvPr id="2" name="Slide Number Placeholder 1"/>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2635682" y="249526"/>
            <a:ext cx="385137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What to Expect?</a:t>
            </a:r>
            <a:endParaRPr dirty="0"/>
          </a:p>
        </p:txBody>
      </p:sp>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smtClean="0">
                <a:solidFill>
                  <a:srgbClr val="17375E"/>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0 to 1.3 meters CONUS</a:t>
            </a:r>
            <a:endPar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19</a:t>
            </a:fld>
            <a:endParaRPr lang="en-US"/>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2623580" y="431519"/>
            <a:ext cx="3658306" cy="715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NGS Resources</a:t>
            </a:r>
          </a:p>
        </p:txBody>
      </p:sp>
      <p:sp>
        <p:nvSpPr>
          <p:cNvPr id="4" name="Rectangle 2"/>
          <p:cNvSpPr txBox="1"/>
          <p:nvPr/>
        </p:nvSpPr>
        <p:spPr>
          <a:xfrm>
            <a:off x="969893" y="1300855"/>
            <a:ext cx="7204214" cy="3570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smtClean="0">
                <a:latin typeface="Times New Roman" panose="02020603050405020304" pitchFamily="18" charset="0"/>
                <a:cs typeface="Times New Roman" panose="02020603050405020304" pitchFamily="18" charset="0"/>
              </a:rPr>
              <a:t>NGS Training Center</a:t>
            </a:r>
            <a:endParaRPr lang="en-US" sz="2400" b="1" dirty="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https://geodesy.noaa.gov/web/science_edu/training</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Educational Videos</a:t>
            </a:r>
            <a:endParaRPr lang="en-US" sz="2400" b="1"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a:t>
            </a:r>
            <a:r>
              <a:rPr lang="en-US" sz="2000" dirty="0" smtClean="0">
                <a:latin typeface="Times New Roman" panose="02020603050405020304" pitchFamily="18" charset="0"/>
                <a:cs typeface="Times New Roman" panose="02020603050405020304" pitchFamily="18" charset="0"/>
              </a:rPr>
              <a:t>geodesy.noaa.gov/datums/newdatums/WatchVideos.shtml</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NGS </a:t>
            </a:r>
            <a:r>
              <a:rPr sz="2400" b="1" dirty="0">
                <a:latin typeface="Times New Roman" panose="02020603050405020304" pitchFamily="18" charset="0"/>
                <a:cs typeface="Times New Roman" panose="02020603050405020304" pitchFamily="18" charset="0"/>
              </a:rPr>
              <a:t>Webinar </a:t>
            </a:r>
            <a:r>
              <a:rPr sz="2400" b="1" dirty="0" smtClean="0">
                <a:latin typeface="Times New Roman" panose="02020603050405020304" pitchFamily="18" charset="0"/>
                <a:cs typeface="Times New Roman" panose="02020603050405020304" pitchFamily="18" charset="0"/>
              </a:rPr>
              <a:t>Series</a:t>
            </a:r>
            <a:endParaRPr lang="en-US" sz="2400" b="1"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https://geodesy.noaa.gov/web/science_edu/webinar_series</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Geospatial Summit</a:t>
            </a:r>
            <a:r>
              <a:rPr lang="en-US" b="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(2019 recorded sessions)</a:t>
            </a: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https://geodesy.noaa.gov/geospatial-summit</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lang="en-US" sz="2400" b="1" dirty="0" smtClean="0">
                <a:latin typeface="Times New Roman" panose="02020603050405020304" pitchFamily="18" charset="0"/>
                <a:cs typeface="Times New Roman" panose="02020603050405020304" pitchFamily="18" charset="0"/>
              </a:rPr>
              <a:t>Presentation Library</a:t>
            </a: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https://geodesy.noaa.gov/web/science_edu/presentations_library/</a:t>
            </a:r>
            <a:endParaRPr lang="en-US"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5" name="TextBox 1"/>
          <p:cNvSpPr txBox="1"/>
          <p:nvPr/>
        </p:nvSpPr>
        <p:spPr>
          <a:xfrm>
            <a:off x="1113937" y="450447"/>
            <a:ext cx="6760354" cy="715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t>The Future Reference Frames</a:t>
            </a:r>
          </a:p>
        </p:txBody>
      </p:sp>
      <p:sp>
        <p:nvSpPr>
          <p:cNvPr id="166" name="Rectangle 2"/>
          <p:cNvSpPr txBox="1"/>
          <p:nvPr/>
        </p:nvSpPr>
        <p:spPr>
          <a:xfrm>
            <a:off x="220954" y="1503423"/>
            <a:ext cx="4450960"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dirty="0" smtClean="0"/>
              <a:t>Tectonic </a:t>
            </a:r>
            <a:r>
              <a:rPr dirty="0" smtClean="0"/>
              <a:t>Plate based:</a:t>
            </a:r>
            <a:endParaRPr lang="en-US" dirty="0" smtClean="0"/>
          </a:p>
          <a:p>
            <a:pPr algn="r">
              <a:defRPr sz="3000">
                <a:solidFill>
                  <a:srgbClr val="17375E"/>
                </a:solidFill>
                <a:latin typeface="Arial"/>
                <a:ea typeface="Arial"/>
                <a:cs typeface="Arial"/>
                <a:sym typeface="Arial"/>
              </a:defRPr>
            </a:pPr>
            <a:endParaRPr lang="en-US" dirty="0" smtClean="0"/>
          </a:p>
          <a:p>
            <a:pPr>
              <a:defRPr sz="3000">
                <a:solidFill>
                  <a:srgbClr val="17375E"/>
                </a:solidFill>
                <a:latin typeface="Arial"/>
                <a:ea typeface="Arial"/>
                <a:cs typeface="Arial"/>
                <a:sym typeface="Arial"/>
              </a:defRPr>
            </a:pPr>
            <a:r>
              <a:rPr lang="en-US" dirty="0" smtClean="0"/>
              <a:t>North America</a:t>
            </a:r>
          </a:p>
          <a:p>
            <a:pPr>
              <a:defRPr sz="3000">
                <a:solidFill>
                  <a:srgbClr val="17375E"/>
                </a:solidFill>
                <a:latin typeface="Arial"/>
                <a:ea typeface="Arial"/>
                <a:cs typeface="Arial"/>
                <a:sym typeface="Arial"/>
              </a:defRPr>
            </a:pPr>
            <a:r>
              <a:rPr lang="en-US" dirty="0" smtClean="0"/>
              <a:t>Caribbean</a:t>
            </a:r>
          </a:p>
          <a:p>
            <a:pPr>
              <a:defRPr sz="3000">
                <a:solidFill>
                  <a:srgbClr val="17375E"/>
                </a:solidFill>
                <a:latin typeface="Arial"/>
                <a:ea typeface="Arial"/>
                <a:cs typeface="Arial"/>
                <a:sym typeface="Arial"/>
              </a:defRPr>
            </a:pPr>
            <a:r>
              <a:rPr lang="en-US" dirty="0" smtClean="0"/>
              <a:t>Pacific</a:t>
            </a:r>
          </a:p>
          <a:p>
            <a:pPr>
              <a:defRPr sz="3000">
                <a:solidFill>
                  <a:srgbClr val="17375E"/>
                </a:solidFill>
                <a:latin typeface="Arial"/>
                <a:ea typeface="Arial"/>
                <a:cs typeface="Arial"/>
                <a:sym typeface="Arial"/>
              </a:defRPr>
            </a:pPr>
            <a:r>
              <a:rPr lang="en-US" dirty="0" smtClean="0"/>
              <a:t>Mariana</a:t>
            </a:r>
            <a:endParaRPr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3876" y="1372794"/>
            <a:ext cx="4461343" cy="3447401"/>
          </a:xfrm>
          <a:prstGeom prst="rect">
            <a:avLst/>
          </a:prstGeom>
        </p:spPr>
      </p:pic>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Rectangle 2"/>
          <p:cNvSpPr txBox="1"/>
          <p:nvPr/>
        </p:nvSpPr>
        <p:spPr>
          <a:xfrm>
            <a:off x="2925474" y="1974613"/>
            <a:ext cx="1632881" cy="240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sz="3000">
                <a:solidFill>
                  <a:srgbClr val="17375E"/>
                </a:solidFill>
                <a:latin typeface="Arial"/>
                <a:ea typeface="Arial"/>
                <a:cs typeface="Arial"/>
                <a:sym typeface="Arial"/>
              </a:defRPr>
            </a:pPr>
            <a:endParaRPr lang="en-US" dirty="0" smtClean="0"/>
          </a:p>
          <a:p>
            <a:pPr>
              <a:defRPr sz="3000">
                <a:solidFill>
                  <a:srgbClr val="17375E"/>
                </a:solidFill>
                <a:latin typeface="Arial"/>
                <a:ea typeface="Arial"/>
                <a:cs typeface="Arial"/>
                <a:sym typeface="Arial"/>
              </a:defRPr>
            </a:pPr>
            <a:r>
              <a:rPr lang="en-US" dirty="0" smtClean="0"/>
              <a:t>[NATRF]</a:t>
            </a:r>
          </a:p>
          <a:p>
            <a:pPr>
              <a:defRPr sz="3000">
                <a:solidFill>
                  <a:srgbClr val="17375E"/>
                </a:solidFill>
                <a:latin typeface="Arial"/>
                <a:ea typeface="Arial"/>
                <a:cs typeface="Arial"/>
                <a:sym typeface="Arial"/>
              </a:defRPr>
            </a:pPr>
            <a:r>
              <a:rPr lang="en-US" dirty="0" smtClean="0"/>
              <a:t>[CATRF]</a:t>
            </a:r>
            <a:endParaRPr lang="en-US" dirty="0"/>
          </a:p>
          <a:p>
            <a:pPr>
              <a:defRPr sz="3000">
                <a:solidFill>
                  <a:srgbClr val="17375E"/>
                </a:solidFill>
                <a:latin typeface="Arial"/>
                <a:ea typeface="Arial"/>
                <a:cs typeface="Arial"/>
                <a:sym typeface="Arial"/>
              </a:defRPr>
            </a:pPr>
            <a:r>
              <a:rPr lang="en-US" dirty="0" smtClean="0"/>
              <a:t>[PATRF]</a:t>
            </a:r>
          </a:p>
          <a:p>
            <a:pPr>
              <a:defRPr sz="3000">
                <a:solidFill>
                  <a:srgbClr val="17375E"/>
                </a:solidFill>
                <a:latin typeface="Arial"/>
                <a:ea typeface="Arial"/>
                <a:cs typeface="Arial"/>
                <a:sym typeface="Arial"/>
              </a:defRPr>
            </a:pPr>
            <a:r>
              <a:rPr lang="en-US" dirty="0" smtClean="0"/>
              <a:t>[MATRF]</a:t>
            </a:r>
            <a:endParaRPr dirty="0"/>
          </a:p>
        </p:txBody>
      </p:sp>
      <p:sp>
        <p:nvSpPr>
          <p:cNvPr id="4" name="Slide Number Placeholder 3"/>
          <p:cNvSpPr>
            <a:spLocks noGrp="1"/>
          </p:cNvSpPr>
          <p:nvPr>
            <p:ph type="sldNum" sz="quarter" idx="2"/>
          </p:nvPr>
        </p:nvSpPr>
        <p:spPr/>
        <p:txBody>
          <a:bodyPr/>
          <a:lstStyle/>
          <a:p>
            <a:fld id="{86CB4B4D-7CA3-9044-876B-883B54F8677D}" type="slidenum">
              <a:rPr lang="en-US" smtClean="0"/>
              <a:t>20</a:t>
            </a:fld>
            <a:endParaRPr lang="en-US"/>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172" name="TextBox 1"/>
          <p:cNvSpPr txBox="1"/>
          <p:nvPr/>
        </p:nvSpPr>
        <p:spPr>
          <a:xfrm>
            <a:off x="1190049" y="264678"/>
            <a:ext cx="693875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Plate Tectonics and Velocities</a:t>
            </a:r>
          </a:p>
        </p:txBody>
      </p:sp>
      <p:sp>
        <p:nvSpPr>
          <p:cNvPr id="2" name="TextBox 1"/>
          <p:cNvSpPr txBox="1"/>
          <p:nvPr/>
        </p:nvSpPr>
        <p:spPr>
          <a:xfrm>
            <a:off x="919078" y="4529918"/>
            <a:ext cx="730584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800" dirty="0" smtClean="0">
                <a:solidFill>
                  <a:srgbClr val="17375E"/>
                </a:solidFill>
                <a:latin typeface="Times New Roman" panose="02020603050405020304" pitchFamily="18" charset="0"/>
                <a:cs typeface="Times New Roman" panose="02020603050405020304" pitchFamily="18" charset="0"/>
              </a:rPr>
              <a:t>“drift” : Annual changes to ITRF2014 coordinates</a:t>
            </a:r>
            <a:endParaRPr kumimoji="0" lang="en-US" sz="2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523336667"/>
              </p:ext>
            </p:extLst>
          </p:nvPr>
        </p:nvGraphicFramePr>
        <p:xfrm>
          <a:off x="1702676" y="990814"/>
          <a:ext cx="5422024" cy="3582409"/>
        </p:xfrm>
        <a:graphic>
          <a:graphicData uri="http://schemas.openxmlformats.org/presentationml/2006/ole">
            <mc:AlternateContent xmlns:mc="http://schemas.openxmlformats.org/markup-compatibility/2006">
              <mc:Choice xmlns:v="urn:schemas-microsoft-com:vml" Requires="v">
                <p:oleObj spid="_x0000_s3088" r:id="rId5" imgW="9168120" imgH="6057000" progId="">
                  <p:embed/>
                </p:oleObj>
              </mc:Choice>
              <mc:Fallback>
                <p:oleObj r:id="rId5" imgW="9168120" imgH="6057000" progId="">
                  <p:embed/>
                  <p:pic>
                    <p:nvPicPr>
                      <p:cNvPr id="0" name=""/>
                      <p:cNvPicPr/>
                      <p:nvPr/>
                    </p:nvPicPr>
                    <p:blipFill>
                      <a:blip r:embed="rId6"/>
                      <a:stretch>
                        <a:fillRect/>
                      </a:stretch>
                    </p:blipFill>
                    <p:spPr>
                      <a:xfrm>
                        <a:off x="1702676" y="990814"/>
                        <a:ext cx="5422024" cy="3582409"/>
                      </a:xfrm>
                      <a:prstGeom prst="rect">
                        <a:avLst/>
                      </a:prstGeom>
                    </p:spPr>
                  </p:pic>
                </p:oleObj>
              </mc:Fallback>
            </mc:AlternateContent>
          </a:graphicData>
        </a:graphic>
      </p:graphicFrame>
      <p:sp>
        <p:nvSpPr>
          <p:cNvPr id="4" name="Slide Number Placeholder 3"/>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30127"/>
            <a:ext cx="3626928" cy="715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t>Subsidence</a:t>
            </a:r>
          </a:p>
          <a:p>
            <a:pPr lvl="1">
              <a:defRPr sz="3000">
                <a:solidFill>
                  <a:srgbClr val="17375E"/>
                </a:solidFill>
                <a:latin typeface="Arial"/>
                <a:ea typeface="Arial"/>
                <a:cs typeface="Arial"/>
                <a:sym typeface="Arial"/>
              </a:defRPr>
            </a:pPr>
            <a:r>
              <a:rPr dirty="0"/>
              <a:t>Ground fluid withdrawal, sedimentation</a:t>
            </a:r>
          </a:p>
          <a:p>
            <a:pPr lvl="1">
              <a:defRPr sz="3000">
                <a:solidFill>
                  <a:srgbClr val="17375E"/>
                </a:solidFill>
                <a:latin typeface="Arial"/>
                <a:ea typeface="Arial"/>
                <a:cs typeface="Arial"/>
                <a:sym typeface="Arial"/>
              </a:defRPr>
            </a:pPr>
            <a:endParaRPr dirty="0"/>
          </a:p>
          <a:p>
            <a:pPr>
              <a:defRPr sz="3000">
                <a:solidFill>
                  <a:srgbClr val="17375E"/>
                </a:solidFill>
                <a:latin typeface="Arial"/>
                <a:ea typeface="Arial"/>
                <a:cs typeface="Arial"/>
                <a:sym typeface="Arial"/>
              </a:defRPr>
            </a:pPr>
            <a:r>
              <a:rPr dirty="0"/>
              <a:t>Glacial Isostatic Adjustment (GIA)</a:t>
            </a:r>
          </a:p>
          <a:p>
            <a:pPr lvl="1">
              <a:defRPr sz="3000">
                <a:solidFill>
                  <a:srgbClr val="17375E"/>
                </a:solidFill>
                <a:latin typeface="Arial"/>
                <a:ea typeface="Arial"/>
                <a:cs typeface="Arial"/>
                <a:sym typeface="Arial"/>
              </a:defRPr>
            </a:pPr>
            <a:r>
              <a:rPr dirty="0"/>
              <a:t>Crustal rebound from </a:t>
            </a:r>
            <a:r>
              <a:rPr dirty="0" smtClean="0"/>
              <a:t>glaciers</a:t>
            </a:r>
            <a:r>
              <a:rPr lang="en-US" dirty="0" smtClean="0"/>
              <a:t> (uplift)</a:t>
            </a:r>
            <a:endParaRPr dirty="0"/>
          </a:p>
          <a:p>
            <a:pPr lvl="1">
              <a:defRPr sz="3000">
                <a:solidFill>
                  <a:srgbClr val="17375E"/>
                </a:solidFill>
                <a:latin typeface="Arial"/>
                <a:ea typeface="Arial"/>
                <a:cs typeface="Arial"/>
                <a:sym typeface="Arial"/>
              </a:defRPr>
            </a:pPr>
            <a:endParaRPr dirty="0"/>
          </a:p>
          <a:p>
            <a:pPr>
              <a:defRPr sz="3000">
                <a:solidFill>
                  <a:srgbClr val="17375E"/>
                </a:solidFill>
                <a:latin typeface="Arial"/>
                <a:ea typeface="Arial"/>
                <a:cs typeface="Arial"/>
                <a:sym typeface="Arial"/>
              </a:defRPr>
            </a:pPr>
            <a:r>
              <a:rPr dirty="0"/>
              <a:t>Geophysical Phenomena</a:t>
            </a:r>
          </a:p>
          <a:p>
            <a:pPr lvl="1">
              <a:defRPr sz="3000">
                <a:solidFill>
                  <a:srgbClr val="17375E"/>
                </a:solidFill>
                <a:latin typeface="Arial"/>
                <a:ea typeface="Arial"/>
                <a:cs typeface="Arial"/>
                <a:sym typeface="Arial"/>
              </a:defRPr>
            </a:pPr>
            <a:r>
              <a:rPr dirty="0"/>
              <a:t>Earthquakes, calderas, </a:t>
            </a:r>
            <a:r>
              <a:rPr lang="en-US" dirty="0" smtClean="0"/>
              <a:t>Earth</a:t>
            </a:r>
            <a:r>
              <a:rPr dirty="0" smtClean="0"/>
              <a:t> tides</a:t>
            </a:r>
            <a:endParaRPr dirty="0"/>
          </a:p>
        </p:txBody>
      </p:sp>
      <p:sp>
        <p:nvSpPr>
          <p:cNvPr id="2" name="Slide Number Placeholder 1"/>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smtClean="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20-24” in 1</a:t>
            </a:r>
            <a:r>
              <a:rPr lang="en-US" sz="2800" dirty="0" smtClean="0">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smtClean="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smtClean="0">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16 cm Vertically</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smtClean="0">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smtClean="0">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97111" y="295772"/>
            <a:ext cx="859465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smtClean="0"/>
              <a:t>Horizontal and </a:t>
            </a:r>
            <a:r>
              <a:rPr sz="3600" dirty="0" smtClean="0"/>
              <a:t>Vertical Motion</a:t>
            </a:r>
            <a:r>
              <a:rPr lang="en-US" sz="3600" dirty="0" smtClean="0"/>
              <a:t> - Earthquakes</a:t>
            </a:r>
            <a:endParaRPr sz="3600" dirty="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076"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24</a:t>
            </a:fld>
            <a:endParaRPr lang="en-US"/>
          </a:p>
        </p:txBody>
      </p:sp>
    </p:spTree>
    <p:extLst>
      <p:ext uri="{BB962C8B-B14F-4D97-AF65-F5344CB8AC3E}">
        <p14:creationId xmlns:p14="http://schemas.microsoft.com/office/powerpoint/2010/main" val="3864731239"/>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71810" y="258049"/>
            <a:ext cx="5089855" cy="1200329"/>
          </a:xfrm>
          <a:prstGeom prst="rect">
            <a:avLst/>
          </a:prstGeom>
          <a:noFill/>
        </p:spPr>
        <p:txBody>
          <a:bodyPr wrap="none" rtlCol="0">
            <a:spAutoFit/>
          </a:bodyPr>
          <a:lstStyle/>
          <a:p>
            <a:pPr algn="ctr"/>
            <a:r>
              <a:rPr lang="en-US" sz="4400" dirty="0" smtClean="0">
                <a:solidFill>
                  <a:srgbClr val="17375E"/>
                </a:solidFill>
                <a:latin typeface="Times New Roman" panose="02020603050405020304" pitchFamily="18" charset="0"/>
                <a:cs typeface="Times New Roman" panose="02020603050405020304" pitchFamily="18" charset="0"/>
              </a:rPr>
              <a:t>GPS on Bench Marks</a:t>
            </a:r>
          </a:p>
          <a:p>
            <a:pPr algn="ctr"/>
            <a:r>
              <a:rPr lang="en-US" sz="2800" dirty="0" smtClean="0">
                <a:solidFill>
                  <a:srgbClr val="17375E"/>
                </a:solidFill>
                <a:latin typeface="Times New Roman" panose="02020603050405020304" pitchFamily="18" charset="0"/>
                <a:cs typeface="Times New Roman" panose="02020603050405020304" pitchFamily="18" charset="0"/>
              </a:rPr>
              <a:t>For the Transformation Tool</a:t>
            </a:r>
            <a:endParaRPr lang="en-US" sz="2800" dirty="0">
              <a:solidFill>
                <a:srgbClr val="17375E"/>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761" y="1702218"/>
            <a:ext cx="4029896" cy="258741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371" y="1702218"/>
            <a:ext cx="4139000" cy="2588087"/>
          </a:xfrm>
          <a:prstGeom prst="rect">
            <a:avLst/>
          </a:prstGeom>
        </p:spPr>
      </p:pic>
      <p:sp>
        <p:nvSpPr>
          <p:cNvPr id="8" name="TextBox 7"/>
          <p:cNvSpPr txBox="1"/>
          <p:nvPr/>
        </p:nvSpPr>
        <p:spPr>
          <a:xfrm>
            <a:off x="920679" y="4303313"/>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Web Map Application</a:t>
            </a:r>
            <a:endParaRPr kumimoji="0" lang="en-US" sz="24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5998393" y="4303313"/>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Dashboard</a:t>
            </a:r>
            <a:endParaRPr kumimoji="0" lang="en-US" sz="24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5012925" y="4682429"/>
            <a:ext cx="353556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*362</a:t>
            </a:r>
            <a:r>
              <a:rPr kumimoji="0" lang="en-US" sz="2000" b="0" i="0" u="none" strike="noStrike" cap="none" spc="0" normalizeH="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 Completed in June 2020</a:t>
            </a:r>
            <a:endParaRPr kumimoji="0" lang="en-US" sz="20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3112633" y="371260"/>
            <a:ext cx="2502608" cy="769441"/>
          </a:xfrm>
          <a:prstGeom prst="rect">
            <a:avLst/>
          </a:prstGeom>
          <a:noFill/>
        </p:spPr>
        <p:txBody>
          <a:bodyPr wrap="none" rtlCol="0">
            <a:spAutoFit/>
          </a:bodyPr>
          <a:lstStyle/>
          <a:p>
            <a:r>
              <a:rPr lang="en-US" sz="4400" dirty="0" smtClean="0">
                <a:solidFill>
                  <a:srgbClr val="17375E"/>
                </a:solidFill>
                <a:latin typeface="Times New Roman" panose="02020603050405020304" pitchFamily="18" charset="0"/>
                <a:cs typeface="Times New Roman" panose="02020603050405020304" pitchFamily="18" charset="0"/>
              </a:rPr>
              <a:t>GEOID18</a:t>
            </a:r>
            <a:endParaRPr lang="en-US" sz="4400" dirty="0">
              <a:solidFill>
                <a:srgbClr val="17375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173" y="1400740"/>
            <a:ext cx="4414436" cy="341115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209" y="1400740"/>
            <a:ext cx="4414435" cy="3411154"/>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26</a:t>
            </a:fld>
            <a:endParaRPr lang="en-US"/>
          </a:p>
        </p:txBody>
      </p:sp>
    </p:spTree>
    <p:extLst>
      <p:ext uri="{BB962C8B-B14F-4D97-AF65-F5344CB8AC3E}">
        <p14:creationId xmlns:p14="http://schemas.microsoft.com/office/powerpoint/2010/main" val="11831439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24126" y="453908"/>
            <a:ext cx="789574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NAPGD2022 </a:t>
            </a:r>
            <a:r>
              <a:rPr dirty="0" smtClean="0"/>
              <a:t>Geopotential </a:t>
            </a:r>
            <a:r>
              <a:rPr dirty="0"/>
              <a:t>Datum</a:t>
            </a:r>
          </a:p>
        </p:txBody>
      </p:sp>
      <p:sp>
        <p:nvSpPr>
          <p:cNvPr id="3" name="TextBox 2"/>
          <p:cNvSpPr txBox="1"/>
          <p:nvPr/>
        </p:nvSpPr>
        <p:spPr>
          <a:xfrm>
            <a:off x="119794" y="113215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sp>
        <p:nvSpPr>
          <p:cNvPr id="7" name="TextBox 6"/>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Guam/</a:t>
            </a:r>
            <a:r>
              <a:rPr lang="en-US" sz="2000" dirty="0" smtClean="0">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 </a:t>
            </a:r>
            <a:r>
              <a:rPr lang="en-US" sz="2000" dirty="0" smtClean="0">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351477" y="1215775"/>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smtClean="0">
                <a:solidFill>
                  <a:srgbClr val="17375E"/>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smtClean="0">
                <a:solidFill>
                  <a:srgbClr val="17375E"/>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p:cNvPicPr>
            <a:picLocks noChangeAspect="1"/>
          </p:cNvPicPr>
          <p:nvPr/>
        </p:nvPicPr>
        <p:blipFill>
          <a:blip r:embed="rId5"/>
          <a:stretch>
            <a:fillRect/>
          </a:stretch>
        </p:blipFill>
        <p:spPr>
          <a:xfrm>
            <a:off x="5022217" y="2407568"/>
            <a:ext cx="1791604" cy="2323873"/>
          </a:xfrm>
          <a:prstGeom prst="rect">
            <a:avLst/>
          </a:prstGeom>
        </p:spPr>
      </p:pic>
      <p:pic>
        <p:nvPicPr>
          <p:cNvPr id="12" name="Picture 11"/>
          <p:cNvPicPr>
            <a:picLocks noChangeAspect="1"/>
          </p:cNvPicPr>
          <p:nvPr/>
        </p:nvPicPr>
        <p:blipFill>
          <a:blip r:embed="rId6"/>
          <a:stretch>
            <a:fillRect/>
          </a:stretch>
        </p:blipFill>
        <p:spPr>
          <a:xfrm>
            <a:off x="119794" y="1578088"/>
            <a:ext cx="4756753" cy="3153353"/>
          </a:xfrm>
          <a:prstGeom prst="rect">
            <a:avLst/>
          </a:prstGeom>
        </p:spPr>
      </p:pic>
      <p:sp>
        <p:nvSpPr>
          <p:cNvPr id="10" name="TextBox 9"/>
          <p:cNvSpPr txBox="1"/>
          <p:nvPr/>
        </p:nvSpPr>
        <p:spPr>
          <a:xfrm>
            <a:off x="1342094"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chemeClr val="tx1">
                    <a:lumMod val="95000"/>
                    <a:lumOff val="5000"/>
                  </a:schemeClr>
                </a:solidFill>
                <a:effectLst/>
                <a:uFillTx/>
                <a:latin typeface="Times New Roman" panose="02020603050405020304" pitchFamily="18" charset="0"/>
                <a:cs typeface="Times New Roman" panose="02020603050405020304" pitchFamily="18" charset="0"/>
                <a:sym typeface="Calibri"/>
              </a:rPr>
              <a:t>¼ Earth’s Surface</a:t>
            </a:r>
            <a:endParaRPr kumimoji="0" lang="en-US" sz="2000" b="0" i="0" u="none" strike="noStrike" cap="none" spc="0" normalizeH="0" baseline="0" dirty="0">
              <a:ln>
                <a:noFill/>
              </a:ln>
              <a:solidFill>
                <a:schemeClr val="tx1">
                  <a:lumMod val="95000"/>
                  <a:lumOff val="5000"/>
                </a:schemeClr>
              </a:solidFill>
              <a:effectLst/>
              <a:uFillTx/>
              <a:latin typeface="Times New Roman" panose="02020603050405020304" pitchFamily="18" charset="0"/>
              <a:cs typeface="Times New Roman" panose="02020603050405020304" pitchFamily="18" charset="0"/>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27</a:t>
            </a:fld>
            <a:endParaRPr lang="en-US"/>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44" y="1137396"/>
            <a:ext cx="4424569" cy="331842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3528" y="1137396"/>
            <a:ext cx="4424569" cy="3318427"/>
          </a:xfrm>
          <a:prstGeom prst="rect">
            <a:avLst/>
          </a:prstGeom>
        </p:spPr>
      </p:pic>
      <p:sp>
        <p:nvSpPr>
          <p:cNvPr id="187" name="TextBox 1"/>
          <p:cNvSpPr txBox="1"/>
          <p:nvPr/>
        </p:nvSpPr>
        <p:spPr>
          <a:xfrm>
            <a:off x="2858277" y="308028"/>
            <a:ext cx="3271674" cy="715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SPCS of 2022</a:t>
            </a:r>
          </a:p>
        </p:txBody>
      </p:sp>
      <p:sp>
        <p:nvSpPr>
          <p:cNvPr id="3" name="TextBox 2"/>
          <p:cNvSpPr txBox="1"/>
          <p:nvPr/>
        </p:nvSpPr>
        <p:spPr>
          <a:xfrm>
            <a:off x="2920286" y="4670466"/>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t>https://geodesy.noaa.gov/SPCS/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37" y="1138516"/>
            <a:ext cx="4423076" cy="331730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3528" y="1138516"/>
            <a:ext cx="4442895" cy="3332172"/>
          </a:xfrm>
          <a:prstGeom prst="rect">
            <a:avLst/>
          </a:prstGeom>
        </p:spPr>
      </p:pic>
      <p:grpSp>
        <p:nvGrpSpPr>
          <p:cNvPr id="2" name="Group 1"/>
          <p:cNvGrpSpPr/>
          <p:nvPr/>
        </p:nvGrpSpPr>
        <p:grpSpPr>
          <a:xfrm>
            <a:off x="750788" y="0"/>
            <a:ext cx="7486650" cy="5120042"/>
            <a:chOff x="-12561616" y="3136912"/>
            <a:chExt cx="9144000" cy="6948843"/>
          </a:xfrm>
        </p:grpSpPr>
        <p:pic>
          <p:nvPicPr>
            <p:cNvPr id="6" name="Picture 5">
              <a:extLst>
                <a:ext uri="{FF2B5EF4-FFF2-40B4-BE49-F238E27FC236}">
                  <a16:creationId xmlns:a16="http://schemas.microsoft.com/office/drawing/2014/main" id="{911FCA05-DF1C-4A33-A587-35AB59C866FB}"/>
                </a:ext>
              </a:extLst>
            </p:cNvPr>
            <p:cNvPicPr>
              <a:picLocks noChangeAspect="1"/>
            </p:cNvPicPr>
            <p:nvPr/>
          </p:nvPicPr>
          <p:blipFill>
            <a:blip r:embed="rId8"/>
            <a:stretch>
              <a:fillRect/>
            </a:stretch>
          </p:blipFill>
          <p:spPr>
            <a:xfrm>
              <a:off x="-12561616" y="3594112"/>
              <a:ext cx="9144000" cy="6491643"/>
            </a:xfrm>
            <a:prstGeom prst="rect">
              <a:avLst/>
            </a:prstGeom>
          </p:spPr>
        </p:pic>
        <p:sp>
          <p:nvSpPr>
            <p:cNvPr id="7" name="TextBox 6">
              <a:extLst>
                <a:ext uri="{FF2B5EF4-FFF2-40B4-BE49-F238E27FC236}">
                  <a16:creationId xmlns:a16="http://schemas.microsoft.com/office/drawing/2014/main" id="{6C5F4F9F-EA81-40C5-8484-77153D612D6E}"/>
                </a:ext>
              </a:extLst>
            </p:cNvPr>
            <p:cNvSpPr txBox="1"/>
            <p:nvPr/>
          </p:nvSpPr>
          <p:spPr>
            <a:xfrm>
              <a:off x="-12561616" y="3136912"/>
              <a:ext cx="9144000" cy="457200"/>
            </a:xfrm>
            <a:prstGeom prst="rect">
              <a:avLst/>
            </a:prstGeom>
            <a:solidFill>
              <a:sysClr val="window" lastClr="FFFFFF"/>
            </a:solidFill>
          </p:spPr>
          <p:txBody>
            <a:bodyPr wrap="square" rtlCol="0">
              <a:normAutofit fontScale="85000" lnSpcReduction="10000"/>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ctr" defTabSz="457200" rtl="0" eaLnBrk="1" fontAlgn="base" latinLnBrk="0" hangingPunct="1">
                <a:lnSpc>
                  <a:spcPct val="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charset="0"/>
                  <a:ea typeface="ＭＳ Ｐゴシック" charset="0"/>
                </a:rPr>
                <a:t>State Plane Coordinate Systems of 1927 (134 zones) and 1983 (125 zones)</a:t>
              </a:r>
            </a:p>
          </p:txBody>
        </p:sp>
      </p:grpSp>
      <p:sp>
        <p:nvSpPr>
          <p:cNvPr id="13" name="Slide Number Placeholder 12"/>
          <p:cNvSpPr>
            <a:spLocks noGrp="1"/>
          </p:cNvSpPr>
          <p:nvPr>
            <p:ph type="sldNum" sz="quarter" idx="2"/>
          </p:nvPr>
        </p:nvSpPr>
        <p:spPr/>
        <p:txBody>
          <a:bodyPr/>
          <a:lstStyle/>
          <a:p>
            <a:fld id="{86CB4B4D-7CA3-9044-876B-883B54F8677D}" type="slidenum">
              <a:rPr lang="en-US" smtClean="0"/>
              <a:t>28</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474228"/>
            <a:ext cx="522835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How </a:t>
            </a:r>
            <a:r>
              <a:rPr lang="en-US" dirty="0" smtClean="0"/>
              <a:t>C</a:t>
            </a:r>
            <a:r>
              <a:rPr dirty="0" smtClean="0"/>
              <a:t>an </a:t>
            </a:r>
            <a:r>
              <a:rPr dirty="0"/>
              <a:t>You </a:t>
            </a:r>
            <a:r>
              <a:rPr dirty="0" smtClean="0"/>
              <a:t>Prepare</a:t>
            </a:r>
            <a:endParaRPr dirty="0"/>
          </a:p>
        </p:txBody>
      </p:sp>
      <p:sp>
        <p:nvSpPr>
          <p:cNvPr id="191" name="Rectangle 2"/>
          <p:cNvSpPr txBox="1"/>
          <p:nvPr/>
        </p:nvSpPr>
        <p:spPr>
          <a:xfrm>
            <a:off x="691827" y="1179806"/>
            <a:ext cx="7946619" cy="372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Metadata is </a:t>
            </a:r>
            <a:r>
              <a:rPr b="1" u="sng" dirty="0">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Transform and collect data in current </a:t>
            </a:r>
            <a:r>
              <a:rPr dirty="0" err="1">
                <a:latin typeface="Times New Roman" panose="02020603050405020304" pitchFamily="18" charset="0"/>
                <a:cs typeface="Times New Roman" panose="02020603050405020304" pitchFamily="18" charset="0"/>
              </a:rPr>
              <a:t>datums</a:t>
            </a:r>
            <a:endParaRPr dirty="0">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smtClean="0">
                <a:latin typeface="Times New Roman" panose="02020603050405020304" pitchFamily="18" charset="0"/>
                <a:cs typeface="Times New Roman" panose="02020603050405020304" pitchFamily="18" charset="0"/>
              </a:rPr>
              <a:t>NAD</a:t>
            </a:r>
            <a:r>
              <a:rPr lang="en-US" dirty="0" smtClean="0">
                <a:latin typeface="Times New Roman" panose="02020603050405020304" pitchFamily="18" charset="0"/>
                <a:cs typeface="Times New Roman" panose="02020603050405020304" pitchFamily="18" charset="0"/>
              </a:rPr>
              <a:t> </a:t>
            </a:r>
            <a:r>
              <a:rPr dirty="0" smtClean="0">
                <a:latin typeface="Times New Roman" panose="02020603050405020304" pitchFamily="18" charset="0"/>
                <a:cs typeface="Times New Roman" panose="02020603050405020304" pitchFamily="18" charset="0"/>
              </a:rPr>
              <a:t>83 </a:t>
            </a:r>
            <a:r>
              <a:rPr dirty="0">
                <a:latin typeface="Times New Roman" panose="02020603050405020304" pitchFamily="18" charset="0"/>
                <a:cs typeface="Times New Roman" panose="02020603050405020304" pitchFamily="18" charset="0"/>
              </a:rPr>
              <a:t>(2011), </a:t>
            </a:r>
            <a:r>
              <a:rPr dirty="0" smtClean="0">
                <a:latin typeface="Times New Roman" panose="02020603050405020304" pitchFamily="18" charset="0"/>
                <a:cs typeface="Times New Roman" panose="02020603050405020304" pitchFamily="18" charset="0"/>
              </a:rPr>
              <a:t>NAVD</a:t>
            </a:r>
            <a:r>
              <a:rPr lang="en-US" dirty="0" smtClean="0">
                <a:latin typeface="Times New Roman" panose="02020603050405020304" pitchFamily="18" charset="0"/>
                <a:cs typeface="Times New Roman" panose="02020603050405020304" pitchFamily="18" charset="0"/>
              </a:rPr>
              <a:t> </a:t>
            </a:r>
            <a:r>
              <a:rPr dirty="0" smtClean="0">
                <a:latin typeface="Times New Roman" panose="02020603050405020304" pitchFamily="18" charset="0"/>
                <a:cs typeface="Times New Roman" panose="02020603050405020304" pitchFamily="18" charset="0"/>
              </a:rPr>
              <a:t>88</a:t>
            </a:r>
            <a:endParaRPr lang="en-US" dirty="0" smtClean="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lang="en-US" sz="2800"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smtClean="0">
                <a:latin typeface="Times New Roman" panose="02020603050405020304" pitchFamily="18" charset="0"/>
                <a:cs typeface="Times New Roman" panose="02020603050405020304" pitchFamily="18" charset="0"/>
              </a:rPr>
              <a:t>Make sure to note Geoid Models used for GNSS data</a:t>
            </a:r>
            <a:endParaRPr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29</a:t>
            </a:fld>
            <a:endParaRPr lang="en-US"/>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t>Importance of Coordination</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21" y="1015758"/>
            <a:ext cx="5288262" cy="3974156"/>
          </a:xfrm>
          <a:prstGeom prst="rect">
            <a:avLst/>
          </a:prstGeom>
        </p:spPr>
      </p:pic>
      <p:sp>
        <p:nvSpPr>
          <p:cNvPr id="6" name="TextBox 5"/>
          <p:cNvSpPr txBox="1"/>
          <p:nvPr/>
        </p:nvSpPr>
        <p:spPr>
          <a:xfrm>
            <a:off x="3629427" y="96668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nvGrpSpPr>
          <p:cNvPr id="11" name="Group 10"/>
          <p:cNvGrpSpPr/>
          <p:nvPr/>
        </p:nvGrpSpPr>
        <p:grpSpPr>
          <a:xfrm>
            <a:off x="5726974" y="876352"/>
            <a:ext cx="3081746" cy="2373238"/>
            <a:chOff x="5905500" y="1243681"/>
            <a:chExt cx="2837176" cy="2184896"/>
          </a:xfrm>
        </p:grpSpPr>
        <p:pic>
          <p:nvPicPr>
            <p:cNvPr id="10" name="Picture 9"/>
            <p:cNvPicPr>
              <a:picLocks noChangeAspect="1"/>
            </p:cNvPicPr>
            <p:nvPr/>
          </p:nvPicPr>
          <p:blipFill>
            <a:blip r:embed="rId6"/>
            <a:stretch>
              <a:fillRect/>
            </a:stretch>
          </p:blipFill>
          <p:spPr>
            <a:xfrm>
              <a:off x="5905500" y="1293592"/>
              <a:ext cx="2837176" cy="2134985"/>
            </a:xfrm>
            <a:prstGeom prst="rect">
              <a:avLst/>
            </a:prstGeom>
          </p:spPr>
        </p:pic>
        <p:sp>
          <p:nvSpPr>
            <p:cNvPr id="8" name="TextBox 7"/>
            <p:cNvSpPr txBox="1"/>
            <p:nvPr/>
          </p:nvSpPr>
          <p:spPr>
            <a:xfrm>
              <a:off x="7036362" y="1243681"/>
              <a:ext cx="158633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36</a:t>
              </a:r>
              <a:r>
                <a:rPr kumimoji="0" lang="en-US"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Coordinators</a:t>
              </a:r>
              <a:endPar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TextBox 1"/>
          <p:cNvSpPr txBox="1"/>
          <p:nvPr/>
        </p:nvSpPr>
        <p:spPr>
          <a:xfrm>
            <a:off x="1957824" y="474228"/>
            <a:ext cx="522835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How </a:t>
            </a:r>
            <a:r>
              <a:rPr lang="en-US" dirty="0" smtClean="0"/>
              <a:t>C</a:t>
            </a:r>
            <a:r>
              <a:rPr dirty="0" smtClean="0"/>
              <a:t>an </a:t>
            </a:r>
            <a:r>
              <a:rPr dirty="0"/>
              <a:t>You </a:t>
            </a:r>
            <a:r>
              <a:rPr dirty="0" smtClean="0"/>
              <a:t>Prepare</a:t>
            </a:r>
            <a:endParaRPr dirty="0"/>
          </a:p>
        </p:txBody>
      </p:sp>
      <p:sp>
        <p:nvSpPr>
          <p:cNvPr id="194" name="Rectangle 2"/>
          <p:cNvSpPr txBox="1"/>
          <p:nvPr/>
        </p:nvSpPr>
        <p:spPr>
          <a:xfrm>
            <a:off x="1023582" y="1216650"/>
            <a:ext cx="6888518"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Require/provide complete metadata for all mapping contracts</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What </a:t>
            </a:r>
            <a:r>
              <a:rPr dirty="0" smtClean="0">
                <a:latin typeface="Times New Roman" panose="02020603050405020304" pitchFamily="18" charset="0"/>
                <a:cs typeface="Times New Roman" panose="02020603050405020304" pitchFamily="18" charset="0"/>
              </a:rPr>
              <a:t>datum</a:t>
            </a:r>
            <a:r>
              <a:rPr lang="en-US" dirty="0" smtClean="0">
                <a:latin typeface="Times New Roman" panose="02020603050405020304" pitchFamily="18" charset="0"/>
                <a:cs typeface="Times New Roman" panose="02020603050405020304" pitchFamily="18" charset="0"/>
              </a:rPr>
              <a:t>(s)</a:t>
            </a:r>
          </a:p>
          <a:p>
            <a:pPr lvl="2">
              <a:defRPr sz="3000">
                <a:solidFill>
                  <a:srgbClr val="17375E"/>
                </a:solidFill>
                <a:latin typeface="Arial"/>
                <a:ea typeface="Arial"/>
                <a:cs typeface="Arial"/>
                <a:sym typeface="Arial"/>
              </a:defRPr>
            </a:pPr>
            <a:r>
              <a:rPr dirty="0" smtClean="0">
                <a:latin typeface="Times New Roman" panose="02020603050405020304" pitchFamily="18" charset="0"/>
                <a:cs typeface="Times New Roman" panose="02020603050405020304" pitchFamily="18" charset="0"/>
              </a:rPr>
              <a:t>how collected</a:t>
            </a:r>
            <a:r>
              <a:rPr lang="en-US" dirty="0" smtClean="0">
                <a:latin typeface="Times New Roman" panose="02020603050405020304" pitchFamily="18" charset="0"/>
                <a:cs typeface="Times New Roman" panose="02020603050405020304" pitchFamily="18" charset="0"/>
              </a:rPr>
              <a:t> and </a:t>
            </a:r>
            <a:r>
              <a:rPr dirty="0" smtClean="0">
                <a:latin typeface="Times New Roman" panose="02020603050405020304" pitchFamily="18" charset="0"/>
                <a:cs typeface="Times New Roman" panose="02020603050405020304" pitchFamily="18" charset="0"/>
              </a:rPr>
              <a:t>processed</a:t>
            </a:r>
            <a:endParaRPr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Preserve all original observations</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particularly when referenced </a:t>
            </a:r>
            <a:r>
              <a:rPr dirty="0" smtClean="0">
                <a:latin typeface="Times New Roman" panose="02020603050405020304" pitchFamily="18" charset="0"/>
                <a:cs typeface="Times New Roman" panose="02020603050405020304" pitchFamily="18" charset="0"/>
              </a:rPr>
              <a:t>to</a:t>
            </a:r>
            <a:endParaRPr lang="en-US" dirty="0" smtClean="0">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smtClean="0">
                <a:latin typeface="Times New Roman" panose="02020603050405020304" pitchFamily="18" charset="0"/>
                <a:cs typeface="Times New Roman" panose="02020603050405020304" pitchFamily="18" charset="0"/>
              </a:rPr>
              <a:t>ellipsoid </a:t>
            </a:r>
            <a:r>
              <a:rPr dirty="0">
                <a:latin typeface="Times New Roman" panose="02020603050405020304" pitchFamily="18" charset="0"/>
                <a:cs typeface="Times New Roman" panose="02020603050405020304" pitchFamily="18" charset="0"/>
              </a:rPr>
              <a:t>(GNSS)</a:t>
            </a:r>
          </a:p>
        </p:txBody>
      </p:sp>
      <p:sp>
        <p:nvSpPr>
          <p:cNvPr id="2" name="Slide Number Placeholder 1"/>
          <p:cNvSpPr>
            <a:spLocks noGrp="1"/>
          </p:cNvSpPr>
          <p:nvPr>
            <p:ph type="sldNum" sz="quarter" idx="2"/>
          </p:nvPr>
        </p:nvSpPr>
        <p:spPr/>
        <p:txBody>
          <a:bodyPr/>
          <a:lstStyle/>
          <a:p>
            <a:fld id="{86CB4B4D-7CA3-9044-876B-883B54F8677D}" type="slidenum">
              <a:rPr lang="en-US" smtClean="0"/>
              <a:t>30</a:t>
            </a:fld>
            <a:endParaRPr lang="en-US"/>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215029" y="310179"/>
            <a:ext cx="4558170" cy="715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Recent Publications</a:t>
            </a:r>
          </a:p>
        </p:txBody>
      </p:sp>
      <p:sp>
        <p:nvSpPr>
          <p:cNvPr id="197" name="Rectangle 2"/>
          <p:cNvSpPr txBox="1"/>
          <p:nvPr/>
        </p:nvSpPr>
        <p:spPr>
          <a:xfrm>
            <a:off x="659784" y="1025582"/>
            <a:ext cx="7668660" cy="3831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91440" rIns="45719">
            <a:spAutoFit/>
          </a:bodyPr>
          <a:lstStyle/>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Blueprint </a:t>
            </a:r>
            <a:r>
              <a:rPr lang="en-US" dirty="0" smtClean="0">
                <a:latin typeface="Times New Roman" panose="02020603050405020304" pitchFamily="18" charset="0"/>
                <a:cs typeface="Times New Roman" panose="02020603050405020304" pitchFamily="18" charset="0"/>
              </a:rPr>
              <a:t>Documents for 2022</a:t>
            </a:r>
          </a:p>
          <a:p>
            <a:pPr lvl="1">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hlinkClick r:id="rId4"/>
              </a:rPr>
              <a:t>Part 1: Geometric Coordinates</a:t>
            </a:r>
            <a:endParaRPr lang="en-US"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hlinkClick r:id="rId5"/>
              </a:rPr>
              <a:t>Part 2: Geopotential Coordinates</a:t>
            </a:r>
            <a:endParaRPr lang="en-US"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latin typeface="Times New Roman" panose="02020603050405020304" pitchFamily="18" charset="0"/>
                <a:cs typeface="Times New Roman" panose="02020603050405020304" pitchFamily="18" charset="0"/>
                <a:hlinkClick r:id="rId6"/>
              </a:rPr>
              <a:t>Part 2: </a:t>
            </a:r>
            <a:r>
              <a:rPr lang="en-US" dirty="0" smtClean="0">
                <a:latin typeface="Times New Roman" panose="02020603050405020304" pitchFamily="18" charset="0"/>
                <a:cs typeface="Times New Roman" panose="02020603050405020304" pitchFamily="18" charset="0"/>
                <a:hlinkClick r:id="rId6"/>
              </a:rPr>
              <a:t>Working in the Modernized NSRS </a:t>
            </a:r>
            <a:endParaRPr lang="en-US" dirty="0" smtClean="0">
              <a:latin typeface="Times New Roman" panose="02020603050405020304" pitchFamily="18" charset="0"/>
              <a:cs typeface="Times New Roman" panose="02020603050405020304" pitchFamily="18" charset="0"/>
            </a:endParaRPr>
          </a:p>
          <a:p>
            <a:pPr lvl="1" algn="r">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rPr>
              <a:t>	</a:t>
            </a:r>
            <a:endParaRPr dirty="0" smtClean="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smtClean="0">
                <a:latin typeface="Times New Roman" panose="02020603050405020304" pitchFamily="18" charset="0"/>
                <a:cs typeface="Times New Roman" panose="02020603050405020304" pitchFamily="18" charset="0"/>
              </a:rPr>
              <a:t>The State Plane Coordinate System History, Policy, and Future Directions</a:t>
            </a:r>
          </a:p>
          <a:p>
            <a:pPr lvl="1">
              <a:defRPr sz="3000">
                <a:solidFill>
                  <a:srgbClr val="17375E"/>
                </a:solidFill>
                <a:latin typeface="Arial"/>
                <a:ea typeface="Arial"/>
                <a:cs typeface="Arial"/>
                <a:sym typeface="Arial"/>
              </a:defRPr>
            </a:pPr>
            <a:r>
              <a:rPr lang="en-US" sz="3000" dirty="0" smtClean="0">
                <a:latin typeface="Times New Roman" panose="02020603050405020304" pitchFamily="18" charset="0"/>
                <a:cs typeface="Times New Roman" panose="02020603050405020304" pitchFamily="18" charset="0"/>
                <a:hlinkClick r:id="rId7"/>
              </a:rPr>
              <a:t>NOAA Special Publication NOS NGS 13</a:t>
            </a:r>
            <a:endParaRPr sz="30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31</a:t>
            </a:fld>
            <a:endParaRPr lang="en-US"/>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1381" y="977462"/>
            <a:ext cx="2587364" cy="3220257"/>
            <a:chOff x="471381" y="1324669"/>
            <a:chExt cx="2587364" cy="2535725"/>
          </a:xfrm>
        </p:grpSpPr>
        <p:sp>
          <p:nvSpPr>
            <p:cNvPr id="205" name="TextBox 1"/>
            <p:cNvSpPr txBox="1"/>
            <p:nvPr/>
          </p:nvSpPr>
          <p:spPr>
            <a:xfrm>
              <a:off x="471381" y="1324669"/>
              <a:ext cx="2587364" cy="715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t>Questions?</a:t>
              </a:r>
            </a:p>
          </p:txBody>
        </p:sp>
        <p:sp>
          <p:nvSpPr>
            <p:cNvPr id="206" name="TextBox 3"/>
            <p:cNvSpPr txBox="1"/>
            <p:nvPr/>
          </p:nvSpPr>
          <p:spPr>
            <a:xfrm>
              <a:off x="471381" y="2170081"/>
              <a:ext cx="2169823" cy="945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lang="en-US" dirty="0" smtClean="0"/>
                <a:t>Elevations Geospatial </a:t>
              </a:r>
            </a:p>
            <a:p>
              <a:pPr>
                <a:defRPr>
                  <a:solidFill>
                    <a:srgbClr val="17375E"/>
                  </a:solidFill>
                  <a:latin typeface="Times New Roman"/>
                  <a:ea typeface="Times New Roman"/>
                  <a:cs typeface="Times New Roman"/>
                  <a:sym typeface="Times New Roman"/>
                </a:defRPr>
              </a:pPr>
              <a:r>
                <a:rPr lang="en-US" dirty="0" smtClean="0"/>
                <a:t>Summit Series</a:t>
              </a:r>
            </a:p>
            <a:p>
              <a:pPr>
                <a:defRPr>
                  <a:solidFill>
                    <a:srgbClr val="17375E"/>
                  </a:solidFill>
                  <a:latin typeface="Times New Roman"/>
                  <a:ea typeface="Times New Roman"/>
                  <a:cs typeface="Times New Roman"/>
                  <a:sym typeface="Times New Roman"/>
                </a:defRPr>
              </a:pPr>
              <a:endParaRPr dirty="0"/>
            </a:p>
            <a:p>
              <a:pPr>
                <a:defRPr>
                  <a:solidFill>
                    <a:srgbClr val="17375E"/>
                  </a:solidFill>
                  <a:latin typeface="Times New Roman"/>
                  <a:ea typeface="Times New Roman"/>
                  <a:cs typeface="Times New Roman"/>
                  <a:sym typeface="Times New Roman"/>
                </a:defRPr>
              </a:pPr>
              <a:r>
                <a:rPr lang="en-US" dirty="0" smtClean="0"/>
                <a:t>July 30</a:t>
              </a:r>
              <a:r>
                <a:rPr dirty="0" smtClean="0"/>
                <a:t>, 20</a:t>
              </a:r>
              <a:r>
                <a:rPr lang="en-US" dirty="0" smtClean="0"/>
                <a:t>20</a:t>
              </a:r>
              <a:endParaRPr dirty="0"/>
            </a:p>
          </p:txBody>
        </p:sp>
        <p:sp>
          <p:nvSpPr>
            <p:cNvPr id="207" name="TextBox 4"/>
            <p:cNvSpPr txBox="1"/>
            <p:nvPr/>
          </p:nvSpPr>
          <p:spPr>
            <a:xfrm>
              <a:off x="471381" y="3245264"/>
              <a:ext cx="2142900" cy="615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t>Brian Shaw</a:t>
              </a:r>
            </a:p>
            <a:p>
              <a:pPr algn="r">
                <a:defRPr>
                  <a:solidFill>
                    <a:srgbClr val="17375E"/>
                  </a:solidFill>
                  <a:latin typeface="Times New Roman"/>
                  <a:ea typeface="Times New Roman"/>
                  <a:cs typeface="Times New Roman"/>
                  <a:sym typeface="Times New Roman"/>
                </a:defRPr>
              </a:pPr>
              <a:r>
                <a:rPr dirty="0"/>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4024472"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r>
              <a:rPr dirty="0"/>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32</a:t>
            </a:fld>
            <a:endParaRPr lang="en-US"/>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503072"/>
            <a:ext cx="3891594" cy="715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t>NOAA and NGS</a:t>
            </a:r>
          </a:p>
        </p:txBody>
      </p:sp>
      <p:sp>
        <p:nvSpPr>
          <p:cNvPr id="121" name="Rectangle 2"/>
          <p:cNvSpPr txBox="1"/>
          <p:nvPr/>
        </p:nvSpPr>
        <p:spPr>
          <a:xfrm>
            <a:off x="2387576" y="1340081"/>
            <a:ext cx="4368848"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4969419" y="1986928"/>
            <a:ext cx="1773437" cy="1821564"/>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1807</a:t>
            </a:r>
          </a:p>
          <a:p>
            <a:pPr>
              <a:defRPr sz="1400">
                <a:latin typeface="Arial"/>
                <a:ea typeface="Arial"/>
                <a:cs typeface="Arial"/>
                <a:sym typeface="Arial"/>
              </a:defRPr>
            </a:pPr>
            <a:r>
              <a:t>Thomas Jefferson</a:t>
            </a:r>
          </a:p>
          <a:p>
            <a:pPr>
              <a:defRPr sz="1400">
                <a:latin typeface="Arial"/>
                <a:ea typeface="Arial"/>
                <a:cs typeface="Arial"/>
                <a:sym typeface="Arial"/>
              </a:defRPr>
            </a:pPr>
            <a:r>
              <a:t>Survey of the Coast</a:t>
            </a:r>
          </a:p>
        </p:txBody>
      </p:sp>
      <p:sp>
        <p:nvSpPr>
          <p:cNvPr id="125" name="TextBox 13"/>
          <p:cNvSpPr txBox="1"/>
          <p:nvPr/>
        </p:nvSpPr>
        <p:spPr>
          <a:xfrm>
            <a:off x="2047126" y="4215622"/>
            <a:ext cx="1606239"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t>Ferdinand Hassler</a:t>
            </a:r>
          </a:p>
          <a:p>
            <a:pPr>
              <a:defRPr sz="1400">
                <a:latin typeface="Arial"/>
                <a:ea typeface="Arial"/>
                <a:cs typeface="Arial"/>
                <a:sym typeface="Arial"/>
              </a:defRPr>
            </a:pPr>
            <a:r>
              <a:t>Superintendent</a:t>
            </a:r>
          </a:p>
        </p:txBody>
      </p:sp>
      <p:sp>
        <p:nvSpPr>
          <p:cNvPr id="126" name="TextBox 14"/>
          <p:cNvSpPr txBox="1"/>
          <p:nvPr/>
        </p:nvSpPr>
        <p:spPr>
          <a:xfrm>
            <a:off x="3741546" y="4231638"/>
            <a:ext cx="1062594"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4995529" y="4230506"/>
            <a:ext cx="1418542" cy="69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1970</a:t>
            </a:r>
          </a:p>
          <a:p>
            <a:pPr>
              <a:defRPr sz="1400">
                <a:latin typeface="Arial"/>
                <a:ea typeface="Arial"/>
                <a:cs typeface="Arial"/>
                <a:sym typeface="Arial"/>
              </a:defRPr>
            </a:pPr>
            <a:r>
              <a:t>NOAA is established</a:t>
            </a:r>
          </a:p>
        </p:txBody>
      </p:sp>
      <p:pic>
        <p:nvPicPr>
          <p:cNvPr id="129" name="Picture 17" descr="Picture 17"/>
          <p:cNvPicPr>
            <a:picLocks noChangeAspect="1"/>
          </p:cNvPicPr>
          <p:nvPr/>
        </p:nvPicPr>
        <p:blipFill>
          <a:blip r:embed="rId5">
            <a:extLst/>
          </a:blip>
          <a:stretch>
            <a:fillRect/>
          </a:stretch>
        </p:blipFill>
        <p:spPr>
          <a:xfrm>
            <a:off x="137514" y="1818299"/>
            <a:ext cx="1688594" cy="2249425"/>
          </a:xfrm>
          <a:prstGeom prst="rect">
            <a:avLst/>
          </a:prstGeom>
          <a:ln w="12700">
            <a:miter lim="400000"/>
          </a:ln>
        </p:spPr>
      </p:pic>
      <p:pic>
        <p:nvPicPr>
          <p:cNvPr id="130" name="Picture 18" descr="Picture 18"/>
          <p:cNvPicPr>
            <a:picLocks noChangeAspect="1"/>
          </p:cNvPicPr>
          <p:nvPr/>
        </p:nvPicPr>
        <p:blipFill>
          <a:blip r:embed="rId6">
            <a:extLst/>
          </a:blip>
          <a:stretch>
            <a:fillRect/>
          </a:stretch>
        </p:blipFill>
        <p:spPr>
          <a:xfrm>
            <a:off x="2433054" y="1812351"/>
            <a:ext cx="1955906" cy="2255373"/>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2644" y="1986928"/>
            <a:ext cx="1821564" cy="1821564"/>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07419" cy="715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17375E"/>
                </a:solidFill>
                <a:latin typeface="Arial"/>
                <a:ea typeface="Arial"/>
                <a:cs typeface="Arial"/>
                <a:sym typeface="Arial"/>
              </a:defRPr>
            </a:pPr>
            <a:r>
              <a:t>To define, maintain and provide access </a:t>
            </a:r>
            <a:br/>
            <a:r>
              <a:t>to the </a:t>
            </a:r>
            <a:r>
              <a:rPr>
                <a:solidFill>
                  <a:srgbClr val="C00000"/>
                </a:solidFill>
                <a:latin typeface="Arial Black"/>
                <a:ea typeface="Arial Black"/>
                <a:cs typeface="Arial Black"/>
                <a:sym typeface="Arial Black"/>
              </a:rPr>
              <a:t>National Spatial Reference System (NSRS) </a:t>
            </a:r>
            <a:r>
              <a:t>to meet our Nation’s economic, social, and environmental needs.  </a:t>
            </a:r>
          </a:p>
          <a:p>
            <a:pPr>
              <a:defRPr sz="2000">
                <a:solidFill>
                  <a:srgbClr val="17375E"/>
                </a:solidFill>
                <a:latin typeface="Arial"/>
                <a:ea typeface="Arial"/>
                <a:cs typeface="Arial"/>
                <a:sym typeface="Arial"/>
              </a:defRPr>
            </a:pPr>
            <a:endParaRPr/>
          </a:p>
          <a:p>
            <a:pPr>
              <a:defRPr sz="2000">
                <a:solidFill>
                  <a:srgbClr val="17375E"/>
                </a:solidFill>
                <a:latin typeface="Arial"/>
                <a:ea typeface="Arial"/>
                <a:cs typeface="Arial"/>
                <a:sym typeface="Arial"/>
              </a:defRPr>
            </a:pPr>
            <a:r>
              <a:t>…………………………………………….........................</a:t>
            </a:r>
          </a:p>
          <a:p>
            <a:pPr>
              <a:defRPr sz="2000">
                <a:solidFill>
                  <a:srgbClr val="17375E"/>
                </a:solidFill>
                <a:latin typeface="Arial"/>
                <a:ea typeface="Arial"/>
                <a:cs typeface="Arial"/>
                <a:sym typeface="Arial"/>
              </a:defRPr>
            </a:pPr>
            <a:endParaRPr/>
          </a:p>
          <a:p>
            <a:pPr>
              <a:defRPr sz="2000">
                <a:solidFill>
                  <a:srgbClr val="17375E"/>
                </a:solidFill>
                <a:latin typeface="Arial"/>
                <a:ea typeface="Arial"/>
                <a:cs typeface="Arial"/>
                <a:sym typeface="Arial"/>
              </a:defRPr>
            </a:pPr>
            <a:r>
              <a:t>The</a:t>
            </a:r>
            <a:r>
              <a:rPr>
                <a:solidFill>
                  <a:srgbClr val="000000"/>
                </a:solidFill>
              </a:rPr>
              <a:t> </a:t>
            </a:r>
            <a:r>
              <a:rPr>
                <a:solidFill>
                  <a:srgbClr val="C00000"/>
                </a:solidFill>
                <a:latin typeface="Arial Black"/>
                <a:ea typeface="Arial Black"/>
                <a:cs typeface="Arial Black"/>
                <a:sym typeface="Arial Black"/>
              </a:rPr>
              <a:t>NSRS</a:t>
            </a:r>
            <a:r>
              <a:rPr>
                <a:solidFill>
                  <a:srgbClr val="C00000"/>
                </a:solidFill>
              </a:rPr>
              <a:t> </a:t>
            </a:r>
            <a:r>
              <a:t>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389487"/>
            <a:ext cx="6357080" cy="715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1969</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Today</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42931"/>
            <a:ext cx="7242756" cy="715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smtClean="0">
                <a:latin typeface="Times New Roman" panose="02020603050405020304" pitchFamily="18" charset="0"/>
                <a:cs typeface="Times New Roman" panose="02020603050405020304" pitchFamily="18" charset="0"/>
              </a:rPr>
              <a:t>Build Models to Simplify</a:t>
            </a:r>
            <a:endParaRPr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smtClean="0">
                <a:solidFill>
                  <a:srgbClr val="2C4B6F"/>
                </a:solidFill>
              </a:rPr>
              <a:t>G</a:t>
            </a:r>
            <a:r>
              <a:rPr lang="en-US" dirty="0" smtClean="0">
                <a:solidFill>
                  <a:srgbClr val="2C4B6F"/>
                </a:solidFill>
              </a:rPr>
              <a:t>ravit</a:t>
            </a:r>
            <a:r>
              <a:rPr dirty="0" smtClean="0">
                <a:solidFill>
                  <a:srgbClr val="2C4B6F"/>
                </a:solidFill>
              </a:rPr>
              <a:t>y</a:t>
            </a:r>
            <a:r>
              <a:rPr lang="en-US" dirty="0" smtClean="0">
                <a:solidFill>
                  <a:srgbClr val="2C4B6F"/>
                </a:solidFill>
              </a:rPr>
              <a:t> is Fundamental</a:t>
            </a:r>
            <a:endParaRPr dirty="0">
              <a:solidFill>
                <a:srgbClr val="2C4B6F"/>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2C4B6F"/>
                  </a:solidFill>
                  <a:latin typeface="Times New Roman" panose="02020603050405020304" pitchFamily="18" charset="0"/>
                  <a:cs typeface="Times New Roman" panose="02020603050405020304" pitchFamily="18" charset="0"/>
                </a:rPr>
                <a:t>Al-</a:t>
              </a:r>
              <a:r>
                <a:rPr lang="en-US" sz="3200" dirty="0" err="1" smtClean="0">
                  <a:solidFill>
                    <a:srgbClr val="2C4B6F"/>
                  </a:solidFill>
                  <a:latin typeface="Times New Roman" panose="02020603050405020304" pitchFamily="18" charset="0"/>
                  <a:cs typeface="Times New Roman" panose="02020603050405020304" pitchFamily="18" charset="0"/>
                </a:rPr>
                <a:t>Khazini</a:t>
              </a:r>
              <a:r>
                <a:rPr lang="en-US" sz="3200" dirty="0" smtClean="0">
                  <a:solidFill>
                    <a:srgbClr val="2C4B6F"/>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2C4B6F"/>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2C4B6F"/>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2C4B6F"/>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smtClean="0">
                  <a:ln>
                    <a:noFill/>
                  </a:ln>
                  <a:solidFill>
                    <a:srgbClr val="2C4B6F"/>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smtClean="0">
                <a:ln>
                  <a:noFill/>
                </a:ln>
                <a:solidFill>
                  <a:srgbClr val="2C4B6F"/>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2C4B6F"/>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2C4B6F"/>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8</a:t>
            </a:fld>
            <a:endParaRPr lang="en-US"/>
          </a:p>
        </p:txBody>
      </p:sp>
    </p:spTree>
    <p:extLst>
      <p:ext uri="{BB962C8B-B14F-4D97-AF65-F5344CB8AC3E}">
        <p14:creationId xmlns:p14="http://schemas.microsoft.com/office/powerpoint/2010/main" val="231941302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smtClean="0">
                <a:solidFill>
                  <a:srgbClr val="455569"/>
                </a:solidFill>
              </a:rPr>
              <a:t>Gravity for the Redefinition of the </a:t>
            </a:r>
          </a:p>
          <a:p>
            <a:pPr algn="ctr"/>
            <a:r>
              <a:rPr lang="en-US" sz="2400" dirty="0" smtClean="0">
                <a:solidFill>
                  <a:srgbClr val="455569"/>
                </a:solidFill>
              </a:rPr>
              <a:t>American Vertical Datum</a:t>
            </a:r>
            <a:endParaRPr sz="2400" dirty="0">
              <a:solidFill>
                <a:srgbClr val="455569"/>
              </a:solidFill>
            </a:endParaRPr>
          </a:p>
        </p:txBody>
      </p:sp>
      <p:sp>
        <p:nvSpPr>
          <p:cNvPr id="8" name="TextBox 1"/>
          <p:cNvSpPr txBox="1"/>
          <p:nvPr/>
        </p:nvSpPr>
        <p:spPr>
          <a:xfrm>
            <a:off x="5614685" y="319920"/>
            <a:ext cx="228523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GRAV-D</a:t>
            </a:r>
            <a:endParaRPr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0140"/>
            <a:ext cx="9144000" cy="4023360"/>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1014520095"/>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4602</TotalTime>
  <Words>2268</Words>
  <Application>Microsoft Office PowerPoint</Application>
  <PresentationFormat>On-screen Show (16:9)</PresentationFormat>
  <Paragraphs>404</Paragraphs>
  <Slides>32</Slides>
  <Notes>26</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ＭＳ Ｐゴシック</vt:lpstr>
      <vt:lpstr>Arial</vt:lpstr>
      <vt:lpstr>Arial Black</vt:lpstr>
      <vt:lpstr>Calibri</vt:lpstr>
      <vt:lpstr>Helvetica</vt:lpstr>
      <vt:lpstr>Times New Roman</vt:lpstr>
      <vt:lpstr>Office Theme</vt:lpstr>
      <vt:lpstr>Bitmap Image</vt:lpstr>
      <vt:lpstr>Modernizing the National Spatial Reference System (NSRS)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Rosemary Booth</cp:lastModifiedBy>
  <cp:revision>103</cp:revision>
  <dcterms:modified xsi:type="dcterms:W3CDTF">2020-12-02T17:54:43Z</dcterms:modified>
</cp:coreProperties>
</file>