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318" r:id="rId3"/>
    <p:sldId id="280" r:id="rId4"/>
    <p:sldId id="325" r:id="rId5"/>
    <p:sldId id="324" r:id="rId6"/>
    <p:sldId id="258" r:id="rId7"/>
    <p:sldId id="259" r:id="rId8"/>
    <p:sldId id="262" r:id="rId9"/>
    <p:sldId id="261" r:id="rId10"/>
    <p:sldId id="285" r:id="rId11"/>
    <p:sldId id="287" r:id="rId12"/>
    <p:sldId id="263" r:id="rId13"/>
    <p:sldId id="296" r:id="rId14"/>
    <p:sldId id="272" r:id="rId15"/>
    <p:sldId id="321" r:id="rId16"/>
    <p:sldId id="269" r:id="rId17"/>
    <p:sldId id="274" r:id="rId18"/>
    <p:sldId id="319" r:id="rId19"/>
    <p:sldId id="268" r:id="rId20"/>
    <p:sldId id="320" r:id="rId21"/>
    <p:sldId id="271" r:id="rId22"/>
    <p:sldId id="323" r:id="rId23"/>
    <p:sldId id="327" r:id="rId24"/>
    <p:sldId id="273" r:id="rId25"/>
    <p:sldId id="295" r:id="rId26"/>
    <p:sldId id="275" r:id="rId27"/>
    <p:sldId id="317" r:id="rId28"/>
    <p:sldId id="309" r:id="rId29"/>
    <p:sldId id="328" r:id="rId30"/>
    <p:sldId id="322" r:id="rId31"/>
    <p:sldId id="326" r:id="rId32"/>
    <p:sldId id="282" r:id="rId33"/>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9B1113"/>
    <a:srgbClr val="17375E"/>
    <a:srgbClr val="DFE9F3"/>
    <a:srgbClr val="9C9C9C"/>
    <a:srgbClr val="455569"/>
    <a:srgbClr val="2C4B6F"/>
    <a:srgbClr val="556F8D"/>
    <a:srgbClr val="E5EEF6"/>
    <a:srgbClr val="9907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44" autoAdjust="0"/>
  </p:normalViewPr>
  <p:slideViewPr>
    <p:cSldViewPr snapToGrid="0">
      <p:cViewPr varScale="1">
        <p:scale>
          <a:sx n="95" d="100"/>
          <a:sy n="95" d="100"/>
        </p:scale>
        <p:origin x="1422" y="78"/>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3685940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700550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a:t>
            </a:r>
            <a:r>
              <a:rPr lang="en-US" baseline="0" dirty="0"/>
              <a:t> Modernization Naming Conventions </a:t>
            </a:r>
          </a:p>
          <a:p>
            <a:r>
              <a:rPr lang="en-US" baseline="0" dirty="0"/>
              <a:t>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4634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352932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1191438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r>
              <a:rPr lang="en-US" dirty="0"/>
              <a:t>Hudson Bay Uplift article</a:t>
            </a:r>
          </a:p>
          <a:p>
            <a:r>
              <a:rPr lang="en-US" dirty="0"/>
              <a:t>https://www.researchgate.net/figure/Contour-map-of-observed-CBN-vertical-rates-Preliminary-results-from-the-combination-of_fig3_286867540</a:t>
            </a:r>
          </a:p>
          <a:p>
            <a:endParaRPr lang="en-US" dirty="0"/>
          </a:p>
          <a:p>
            <a:r>
              <a:rPr lang="en-US" dirty="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a:p>
            <a:r>
              <a:rPr lang="en-US" dirty="0"/>
              <a:t>GIA</a:t>
            </a:r>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p:txBody>
      </p:sp>
    </p:spTree>
    <p:extLst>
      <p:ext uri="{BB962C8B-B14F-4D97-AF65-F5344CB8AC3E}">
        <p14:creationId xmlns:p14="http://schemas.microsoft.com/office/powerpoint/2010/main" val="228203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GPS on Bench Marks Web Map</a:t>
            </a:r>
            <a:r>
              <a:rPr lang="en-US" baseline="0" dirty="0"/>
              <a:t> </a:t>
            </a:r>
          </a:p>
          <a:p>
            <a:r>
              <a:rPr lang="en-US" dirty="0"/>
              <a:t>https://geodesy.noaa.gov/GPSonBM/</a:t>
            </a:r>
          </a:p>
          <a:p>
            <a:endParaRPr lang="en-US" dirty="0"/>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565062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797610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01584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492025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320679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a:t>
            </a:r>
            <a:r>
              <a:rPr lang="en-US" baseline="0" dirty="0" err="1"/>
              <a:t>orthometric</a:t>
            </a:r>
            <a:r>
              <a:rPr lang="en-US" baseline="0" dirty="0"/>
              <a:t>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p:txBody>
      </p:sp>
    </p:spTree>
    <p:extLst>
      <p:ext uri="{BB962C8B-B14F-4D97-AF65-F5344CB8AC3E}">
        <p14:creationId xmlns:p14="http://schemas.microsoft.com/office/powerpoint/2010/main" val="2568463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a datum? https://oceanservice.noaa.gov/facts/datum.html</a:t>
            </a:r>
          </a:p>
          <a:p>
            <a:r>
              <a:rPr lang="en-US" dirty="0" err="1"/>
              <a:t>Datums</a:t>
            </a:r>
            <a:r>
              <a:rPr lang="en-US" baseline="0" dirty="0"/>
              <a:t> Overview https://geodesy.noaa.gov/datums/</a:t>
            </a:r>
          </a:p>
          <a:p>
            <a:r>
              <a:rPr lang="en-US" baseline="0" dirty="0"/>
              <a:t>New </a:t>
            </a:r>
            <a:r>
              <a:rPr lang="en-US" baseline="0" dirty="0" err="1"/>
              <a:t>Datums</a:t>
            </a:r>
            <a:r>
              <a:rPr lang="en-US" baseline="0" dirty="0"/>
              <a:t> https://geodesy.noaa.gov/datums/newdatums/</a:t>
            </a:r>
          </a:p>
          <a:p>
            <a:r>
              <a:rPr lang="en-US" baseline="0" dirty="0"/>
              <a:t>Horizontal and Geometric </a:t>
            </a:r>
            <a:r>
              <a:rPr lang="en-US" baseline="0" dirty="0" err="1"/>
              <a:t>Datums</a:t>
            </a:r>
            <a:r>
              <a:rPr lang="en-US" baseline="0" dirty="0"/>
              <a:t> https://geodesy.noaa.gov/datums/horizontal/</a:t>
            </a:r>
          </a:p>
          <a:p>
            <a:r>
              <a:rPr lang="en-US" baseline="0" dirty="0"/>
              <a:t>Vertical </a:t>
            </a:r>
            <a:r>
              <a:rPr lang="en-US" baseline="0" dirty="0" err="1"/>
              <a:t>Datums</a:t>
            </a:r>
            <a:r>
              <a:rPr lang="en-US" baseline="0" dirty="0"/>
              <a:t> https://geodesy.noaa.gov/datums/vertical/</a:t>
            </a:r>
          </a:p>
          <a:p>
            <a:endParaRPr lang="en-US" dirty="0"/>
          </a:p>
          <a:p>
            <a:r>
              <a:rPr lang="en-US" dirty="0"/>
              <a:t>A Datum or reference frame is in essence</a:t>
            </a:r>
            <a:r>
              <a:rPr lang="en-US" baseline="0" dirty="0"/>
              <a:t> a reference surface or framework to reference your data to for consistency.</a:t>
            </a:r>
          </a:p>
          <a:p>
            <a:endParaRPr lang="en-US" baseline="0" dirty="0"/>
          </a:p>
          <a:p>
            <a:r>
              <a:rPr lang="en-US" baseline="0" dirty="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a:p>
          <a:p>
            <a:r>
              <a:rPr lang="en-US" baseline="0" dirty="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err="1">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is curved by matter, and that free-falling objects are moving along locally straight paths in curved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a:p>
            <a:r>
              <a:rPr lang="en-US" sz="1200" b="0" i="0" u="none" strike="noStrike" dirty="0">
                <a:effectLst/>
                <a:latin typeface="+mj-lt"/>
                <a:ea typeface="+mj-ea"/>
                <a:cs typeface="+mj-cs"/>
                <a:sym typeface="Calibri"/>
              </a:rPr>
              <a:t>Proven by the measurement of gravitational waves by LIGO in 2016.</a:t>
            </a:r>
          </a:p>
          <a:p>
            <a:r>
              <a:rPr lang="en-US" sz="1200" b="0" i="0" u="none" strike="noStrike" dirty="0">
                <a:effectLst/>
                <a:latin typeface="+mj-lt"/>
                <a:ea typeface="+mj-ea"/>
                <a:cs typeface="+mj-cs"/>
                <a:sym typeface="Calibri"/>
              </a:rPr>
              <a:t>https://www.nytimes.com/2016/02/12/science/ligo-gravitational-waves-black-holes-einstein.html</a:t>
            </a:r>
          </a:p>
        </p:txBody>
      </p:sp>
    </p:spTree>
    <p:extLst>
      <p:ext uri="{BB962C8B-B14F-4D97-AF65-F5344CB8AC3E}">
        <p14:creationId xmlns:p14="http://schemas.microsoft.com/office/powerpoint/2010/main" val="2483050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p:txBody>
      </p:sp>
    </p:spTree>
    <p:extLst>
      <p:ext uri="{BB962C8B-B14F-4D97-AF65-F5344CB8AC3E}">
        <p14:creationId xmlns:p14="http://schemas.microsoft.com/office/powerpoint/2010/main" val="3222701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1087588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gif"/></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4.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5.jp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2105042"/>
            <a:ext cx="9144000" cy="1081277"/>
          </a:xfrm>
          <a:prstGeom prst="rect">
            <a:avLst/>
          </a:prstGeom>
        </p:spPr>
        <p:txBody>
          <a:bodyPr>
            <a:normAutofit/>
          </a:bodyPr>
          <a:lstStyle/>
          <a:p>
            <a:pPr defTabSz="438911">
              <a:defRPr sz="3455">
                <a:solidFill>
                  <a:srgbClr val="17375E"/>
                </a:solidFill>
                <a:latin typeface="Times New Roman"/>
                <a:ea typeface="Times New Roman"/>
                <a:cs typeface="Times New Roman"/>
                <a:sym typeface="Times New Roman"/>
              </a:defRPr>
            </a:pPr>
            <a:r>
              <a:rPr lang="en-US" sz="3600" dirty="0">
                <a:solidFill>
                  <a:srgbClr val="002E97"/>
                </a:solidFill>
              </a:rPr>
              <a:t>The </a:t>
            </a:r>
            <a:r>
              <a:rPr sz="3600" dirty="0">
                <a:solidFill>
                  <a:srgbClr val="002E97"/>
                </a:solidFill>
              </a:rPr>
              <a:t>National Spatial Reference System</a:t>
            </a:r>
            <a:r>
              <a:rPr lang="en-US" sz="3600" dirty="0">
                <a:solidFill>
                  <a:srgbClr val="002E97"/>
                </a:solidFill>
              </a:rPr>
              <a:t>:</a:t>
            </a:r>
            <a:br>
              <a:rPr lang="en-US" sz="3600" dirty="0">
                <a:solidFill>
                  <a:srgbClr val="002E97"/>
                </a:solidFill>
              </a:rPr>
            </a:br>
            <a:r>
              <a:rPr lang="en-US" sz="2800" dirty="0">
                <a:solidFill>
                  <a:srgbClr val="002E97"/>
                </a:solidFill>
              </a:rPr>
              <a:t>the Common Foundation of Surveying and GIS</a:t>
            </a:r>
            <a:endParaRPr sz="2800" dirty="0">
              <a:solidFill>
                <a:srgbClr val="002E97"/>
              </a:solidFill>
            </a:endParaRPr>
          </a:p>
        </p:txBody>
      </p:sp>
      <p:sp>
        <p:nvSpPr>
          <p:cNvPr id="115" name="TextBox 4"/>
          <p:cNvSpPr txBox="1"/>
          <p:nvPr/>
        </p:nvSpPr>
        <p:spPr>
          <a:xfrm>
            <a:off x="6270629" y="4350167"/>
            <a:ext cx="215218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
        <p:nvSpPr>
          <p:cNvPr id="6" name="TextBox 4"/>
          <p:cNvSpPr txBox="1"/>
          <p:nvPr/>
        </p:nvSpPr>
        <p:spPr>
          <a:xfrm>
            <a:off x="217210" y="4627166"/>
            <a:ext cx="194540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lang="en-US" dirty="0">
                <a:solidFill>
                  <a:srgbClr val="002E97"/>
                </a:solidFill>
              </a:rPr>
              <a:t>September 28, 2022</a:t>
            </a:r>
            <a:endParaRPr dirty="0">
              <a:solidFill>
                <a:srgbClr val="002E97"/>
              </a:solidFill>
            </a:endParaRPr>
          </a:p>
        </p:txBody>
      </p:sp>
      <p:sp>
        <p:nvSpPr>
          <p:cNvPr id="8" name="Title 1"/>
          <p:cNvSpPr txBox="1">
            <a:spLocks/>
          </p:cNvSpPr>
          <p:nvPr/>
        </p:nvSpPr>
        <p:spPr>
          <a:xfrm>
            <a:off x="0" y="3471959"/>
            <a:ext cx="9144000" cy="1081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97500"/>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defTabSz="438911" hangingPunct="1">
              <a:defRPr sz="3455">
                <a:solidFill>
                  <a:srgbClr val="17375E"/>
                </a:solidFill>
                <a:latin typeface="Times New Roman"/>
                <a:ea typeface="Times New Roman"/>
                <a:cs typeface="Times New Roman"/>
                <a:sym typeface="Times New Roman"/>
              </a:defRPr>
            </a:pPr>
            <a:r>
              <a:rPr lang="en-US" sz="2800" dirty="0">
                <a:solidFill>
                  <a:srgbClr val="002E97"/>
                </a:solidFill>
                <a:latin typeface="Times New Roman"/>
                <a:ea typeface="Times New Roman"/>
                <a:cs typeface="Times New Roman"/>
                <a:sym typeface="Times New Roman"/>
              </a:rPr>
              <a:t>2022 GIS in the Rockies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397910"/>
            <a:ext cx="542071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G</a:t>
            </a:r>
            <a:r>
              <a:rPr lang="en-US" dirty="0">
                <a:solidFill>
                  <a:srgbClr val="002E97"/>
                </a:solidFill>
              </a:rPr>
              <a:t>ravit</a:t>
            </a:r>
            <a:r>
              <a:rPr dirty="0">
                <a:solidFill>
                  <a:srgbClr val="002E97"/>
                </a:solidFill>
              </a:rPr>
              <a:t>y</a:t>
            </a:r>
            <a:r>
              <a:rPr lang="en-US" dirty="0">
                <a:solidFill>
                  <a:srgbClr val="002E97"/>
                </a:solidFill>
              </a:rPr>
              <a:t> is Fundamental</a:t>
            </a:r>
            <a:endParaRPr dirty="0">
              <a:solidFill>
                <a:srgbClr val="002E97"/>
              </a:solidFill>
            </a:endParaRPr>
          </a:p>
        </p:txBody>
      </p:sp>
      <p:grpSp>
        <p:nvGrpSpPr>
          <p:cNvPr id="7" name="Group 6"/>
          <p:cNvGrpSpPr/>
          <p:nvPr/>
        </p:nvGrpSpPr>
        <p:grpSpPr>
          <a:xfrm>
            <a:off x="397622" y="1071658"/>
            <a:ext cx="4782187" cy="4117492"/>
            <a:chOff x="397622" y="1071658"/>
            <a:chExt cx="4782187" cy="4117492"/>
          </a:xfrm>
        </p:grpSpPr>
        <p:sp>
          <p:nvSpPr>
            <p:cNvPr id="2" name="TextBox 1"/>
            <p:cNvSpPr txBox="1"/>
            <p:nvPr/>
          </p:nvSpPr>
          <p:spPr>
            <a:xfrm>
              <a:off x="397622" y="1071658"/>
              <a:ext cx="3134831"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Aristotle (350BC)</a:t>
              </a:r>
            </a:p>
            <a:p>
              <a:pPr marL="0" marR="0" indent="0" algn="l" defTabSz="457200" rtl="0" fontAlgn="auto" latinLnBrk="0" hangingPunct="0">
                <a:lnSpc>
                  <a:spcPct val="150000"/>
                </a:lnSpc>
                <a:spcBef>
                  <a:spcPts val="0"/>
                </a:spcBef>
                <a:spcAft>
                  <a:spcPts val="0"/>
                </a:spcAft>
                <a:buClrTx/>
                <a:buSzTx/>
                <a:buFontTx/>
                <a:buNone/>
                <a:tabLst/>
              </a:pPr>
              <a:r>
                <a:rPr lang="en-US" sz="3200" dirty="0">
                  <a:solidFill>
                    <a:srgbClr val="002E97"/>
                  </a:solidFill>
                  <a:latin typeface="Times New Roman" panose="02020603050405020304" pitchFamily="18" charset="0"/>
                  <a:cs typeface="Times New Roman" panose="02020603050405020304" pitchFamily="18" charset="0"/>
                </a:rPr>
                <a:t>Al-</a:t>
              </a:r>
              <a:r>
                <a:rPr lang="en-US" sz="3200" dirty="0" err="1">
                  <a:solidFill>
                    <a:srgbClr val="002E97"/>
                  </a:solidFill>
                  <a:latin typeface="Times New Roman" panose="02020603050405020304" pitchFamily="18" charset="0"/>
                  <a:cs typeface="Times New Roman" panose="02020603050405020304" pitchFamily="18" charset="0"/>
                </a:rPr>
                <a:t>Khazini</a:t>
              </a:r>
              <a:r>
                <a:rPr lang="en-US" sz="3200" dirty="0">
                  <a:solidFill>
                    <a:srgbClr val="002E97"/>
                  </a:solidFill>
                  <a:latin typeface="Times New Roman" panose="02020603050405020304" pitchFamily="18" charset="0"/>
                  <a:cs typeface="Times New Roman" panose="02020603050405020304" pitchFamily="18" charset="0"/>
                </a:rPr>
                <a:t> (1121)</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Galileo (1590)</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Newton (1687)</a:t>
              </a:r>
            </a:p>
            <a:p>
              <a:pPr marL="0" marR="0" indent="0" algn="l" defTabSz="457200" rtl="0" fontAlgn="auto" latinLnBrk="0" hangingPunct="0">
                <a:lnSpc>
                  <a:spcPct val="150000"/>
                </a:lnSpc>
                <a:spcBef>
                  <a:spcPts val="0"/>
                </a:spcBef>
                <a:spcAft>
                  <a:spcPts val="0"/>
                </a:spcAft>
                <a:buClrTx/>
                <a:buSzTx/>
                <a:buFontTx/>
                <a:buNone/>
                <a:tabLst/>
              </a:pPr>
              <a:r>
                <a:rPr lang="en-US" sz="3200" dirty="0">
                  <a:solidFill>
                    <a:srgbClr val="002E97"/>
                  </a:solidFill>
                  <a:latin typeface="Times New Roman" panose="02020603050405020304" pitchFamily="18" charset="0"/>
                  <a:cs typeface="Times New Roman" panose="02020603050405020304" pitchFamily="18" charset="0"/>
                </a:rPr>
                <a:t>Einstein (1913)</a:t>
              </a:r>
              <a:endPar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5" name="TextBox 4"/>
            <p:cNvSpPr txBox="1"/>
            <p:nvPr/>
          </p:nvSpPr>
          <p:spPr>
            <a:xfrm>
              <a:off x="1007835" y="1403500"/>
              <a:ext cx="4171974"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Objects fall proportional to mass</a:t>
              </a: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Gravitational potential energy</a:t>
              </a: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Terminal velocity</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Gravity inverse-square</a:t>
              </a:r>
              <a:r>
                <a:rPr kumimoji="0" lang="en-US" sz="24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law</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Theory of general relativity</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10</a:t>
            </a:fld>
            <a:endParaRPr lang="en-US"/>
          </a:p>
        </p:txBody>
      </p:sp>
    </p:spTree>
    <p:extLst>
      <p:ext uri="{BB962C8B-B14F-4D97-AF65-F5344CB8AC3E}">
        <p14:creationId xmlns:p14="http://schemas.microsoft.com/office/powerpoint/2010/main" val="231941302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908287" y="289143"/>
            <a:ext cx="439479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a:solidFill>
                  <a:srgbClr val="002E97"/>
                </a:solidFill>
              </a:rPr>
              <a:t>Gravity for the Redefinition of the </a:t>
            </a:r>
          </a:p>
          <a:p>
            <a:pPr algn="ctr"/>
            <a:r>
              <a:rPr lang="en-US" sz="2400" dirty="0">
                <a:solidFill>
                  <a:srgbClr val="002E97"/>
                </a:solidFill>
              </a:rPr>
              <a:t>American Vertical Datum</a:t>
            </a:r>
            <a:endParaRPr sz="2400" dirty="0">
              <a:solidFill>
                <a:srgbClr val="002E97"/>
              </a:solidFill>
            </a:endParaRPr>
          </a:p>
        </p:txBody>
      </p:sp>
      <p:sp>
        <p:nvSpPr>
          <p:cNvPr id="3" name="Slide Number Placeholder 2"/>
          <p:cNvSpPr>
            <a:spLocks noGrp="1"/>
          </p:cNvSpPr>
          <p:nvPr>
            <p:ph type="sldNum" sz="quarter" idx="2"/>
          </p:nvPr>
        </p:nvSpPr>
        <p:spPr/>
        <p:txBody>
          <a:bodyPr/>
          <a:lstStyle/>
          <a:p>
            <a:fld id="{86CB4B4D-7CA3-9044-876B-883B54F8677D}" type="slidenum">
              <a:rPr lang="en-US" smtClean="0"/>
              <a:t>11</a:t>
            </a:fld>
            <a:endParaRPr lang="en-US"/>
          </a:p>
        </p:txBody>
      </p:sp>
      <p:sp>
        <p:nvSpPr>
          <p:cNvPr id="6" name="TextBox 1"/>
          <p:cNvSpPr txBox="1"/>
          <p:nvPr/>
        </p:nvSpPr>
        <p:spPr>
          <a:xfrm>
            <a:off x="5614684" y="196095"/>
            <a:ext cx="228523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GRAV-D</a:t>
            </a:r>
            <a:endParaRPr dirty="0">
              <a:solidFill>
                <a:srgbClr val="002E97"/>
              </a:solidFill>
            </a:endParaRPr>
          </a:p>
        </p:txBody>
      </p:sp>
      <p:sp>
        <p:nvSpPr>
          <p:cNvPr id="8" name="TextBox 1">
            <a:extLst>
              <a:ext uri="{FF2B5EF4-FFF2-40B4-BE49-F238E27FC236}">
                <a16:creationId xmlns:a16="http://schemas.microsoft.com/office/drawing/2014/main" id="{5D53ED6E-62FE-4EFF-9172-B5370E9E2345}"/>
              </a:ext>
            </a:extLst>
          </p:cNvPr>
          <p:cNvSpPr txBox="1"/>
          <p:nvPr/>
        </p:nvSpPr>
        <p:spPr>
          <a:xfrm>
            <a:off x="5278054" y="765481"/>
            <a:ext cx="295850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000" dirty="0">
                <a:solidFill>
                  <a:srgbClr val="002E97"/>
                </a:solidFill>
              </a:rPr>
              <a:t>95.7% Complete (9/7/2022)</a:t>
            </a:r>
            <a:endParaRPr sz="2000" dirty="0">
              <a:solidFill>
                <a:srgbClr val="002E97"/>
              </a:solidFill>
            </a:endParaRPr>
          </a:p>
        </p:txBody>
      </p:sp>
      <p:pic>
        <p:nvPicPr>
          <p:cNvPr id="10" name="Picture 9">
            <a:extLst>
              <a:ext uri="{FF2B5EF4-FFF2-40B4-BE49-F238E27FC236}">
                <a16:creationId xmlns:a16="http://schemas.microsoft.com/office/drawing/2014/main" id="{B9E1DCF8-EFBE-4A05-BDDB-32BB7ABAAD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65591"/>
            <a:ext cx="9144000" cy="4023360"/>
          </a:xfrm>
          <a:prstGeom prst="rect">
            <a:avLst/>
          </a:prstGeom>
        </p:spPr>
      </p:pic>
    </p:spTree>
    <p:extLst>
      <p:ext uri="{BB962C8B-B14F-4D97-AF65-F5344CB8AC3E}">
        <p14:creationId xmlns:p14="http://schemas.microsoft.com/office/powerpoint/2010/main" val="101452009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1497333" y="482875"/>
            <a:ext cx="615649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Why Modernize the NSRS</a:t>
            </a:r>
          </a:p>
        </p:txBody>
      </p:sp>
      <p:sp>
        <p:nvSpPr>
          <p:cNvPr id="146" name="Rectangle 2"/>
          <p:cNvSpPr txBox="1"/>
          <p:nvPr/>
        </p:nvSpPr>
        <p:spPr>
          <a:xfrm>
            <a:off x="569069" y="1585867"/>
            <a:ext cx="8005863" cy="3139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Current models built on old technology</a:t>
            </a:r>
            <a:endParaRPr lang="en-US" dirty="0">
              <a:solidFill>
                <a:srgbClr val="002E97"/>
              </a:solidFill>
            </a:endParaRPr>
          </a:p>
          <a:p>
            <a:pPr>
              <a:defRPr sz="3000">
                <a:solidFill>
                  <a:srgbClr val="17375E"/>
                </a:solidFill>
                <a:latin typeface="Arial"/>
                <a:ea typeface="Arial"/>
                <a:cs typeface="Arial"/>
                <a:sym typeface="Arial"/>
              </a:defRPr>
            </a:pPr>
            <a:endParaRPr lang="en-US" sz="800" dirty="0">
              <a:solidFill>
                <a:srgbClr val="002E97"/>
              </a:solidFill>
            </a:endParaRPr>
          </a:p>
          <a:p>
            <a:pPr>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NAD</a:t>
            </a:r>
            <a:r>
              <a:rPr lang="en-US" dirty="0">
                <a:solidFill>
                  <a:srgbClr val="002E97"/>
                </a:solidFill>
              </a:rPr>
              <a:t> </a:t>
            </a:r>
            <a:r>
              <a:rPr dirty="0">
                <a:solidFill>
                  <a:srgbClr val="002E97"/>
                </a:solidFill>
              </a:rPr>
              <a:t>83 not truly Geocentric</a:t>
            </a:r>
            <a:r>
              <a:rPr lang="en-US" dirty="0">
                <a:solidFill>
                  <a:srgbClr val="002E97"/>
                </a:solidFill>
              </a:rPr>
              <a:t> (~2.2m)</a:t>
            </a:r>
          </a:p>
          <a:p>
            <a:pPr lvl="1">
              <a:defRPr sz="3000">
                <a:solidFill>
                  <a:srgbClr val="17375E"/>
                </a:solidFill>
                <a:latin typeface="Arial"/>
                <a:ea typeface="Arial"/>
                <a:cs typeface="Arial"/>
                <a:sym typeface="Arial"/>
              </a:defRPr>
            </a:pPr>
            <a:endParaRPr lang="en-US" sz="800" dirty="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NAVD</a:t>
            </a:r>
            <a:r>
              <a:rPr lang="en-US" dirty="0">
                <a:solidFill>
                  <a:srgbClr val="002E97"/>
                </a:solidFill>
              </a:rPr>
              <a:t> </a:t>
            </a:r>
            <a:r>
              <a:rPr dirty="0">
                <a:solidFill>
                  <a:srgbClr val="002E97"/>
                </a:solidFill>
              </a:rPr>
              <a:t>88 relies on marks in the ground</a:t>
            </a:r>
          </a:p>
          <a:p>
            <a:pPr lvl="1">
              <a:defRPr sz="3000">
                <a:solidFill>
                  <a:srgbClr val="17375E"/>
                </a:solidFill>
                <a:latin typeface="Arial"/>
                <a:ea typeface="Arial"/>
                <a:cs typeface="Arial"/>
                <a:sym typeface="Arial"/>
              </a:defRPr>
            </a:pPr>
            <a:r>
              <a:rPr lang="en-US" dirty="0">
                <a:solidFill>
                  <a:srgbClr val="002E97"/>
                </a:solidFill>
              </a:rPr>
              <a:t>and is n</a:t>
            </a:r>
            <a:r>
              <a:rPr dirty="0">
                <a:solidFill>
                  <a:srgbClr val="002E97"/>
                </a:solidFill>
              </a:rPr>
              <a:t>ot easily maintained</a:t>
            </a:r>
            <a:endParaRPr lang="en-US" dirty="0">
              <a:solidFill>
                <a:srgbClr val="002E97"/>
              </a:solidFill>
            </a:endParaRPr>
          </a:p>
          <a:p>
            <a:pPr lvl="1">
              <a:defRPr sz="3000">
                <a:solidFill>
                  <a:srgbClr val="17375E"/>
                </a:solidFill>
                <a:latin typeface="Arial"/>
                <a:ea typeface="Arial"/>
                <a:cs typeface="Arial"/>
                <a:sym typeface="Arial"/>
              </a:defRPr>
            </a:pPr>
            <a:endParaRPr lang="en-US" sz="800" dirty="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T</a:t>
            </a:r>
            <a:r>
              <a:rPr lang="en-US" dirty="0">
                <a:solidFill>
                  <a:srgbClr val="002E97"/>
                </a:solidFill>
              </a:rPr>
              <a:t>oday’s t</a:t>
            </a:r>
            <a:r>
              <a:rPr dirty="0">
                <a:solidFill>
                  <a:srgbClr val="002E97"/>
                </a:solidFill>
              </a:rPr>
              <a:t>echnology needs better </a:t>
            </a:r>
            <a:r>
              <a:rPr lang="en-US" dirty="0">
                <a:solidFill>
                  <a:srgbClr val="002E97"/>
                </a:solidFill>
              </a:rPr>
              <a:t>a</a:t>
            </a:r>
            <a:r>
              <a:rPr dirty="0">
                <a:solidFill>
                  <a:srgbClr val="002E97"/>
                </a:solidFill>
              </a:rPr>
              <a:t>ccuracy</a:t>
            </a:r>
          </a:p>
        </p:txBody>
      </p:sp>
      <p:sp>
        <p:nvSpPr>
          <p:cNvPr id="2" name="Slide Number Placeholder 1"/>
          <p:cNvSpPr>
            <a:spLocks noGrp="1"/>
          </p:cNvSpPr>
          <p:nvPr>
            <p:ph type="sldNum" sz="quarter" idx="2"/>
          </p:nvPr>
        </p:nvSpPr>
        <p:spPr/>
        <p:txBody>
          <a:bodyPr/>
          <a:lstStyle/>
          <a:p>
            <a:fld id="{86CB4B4D-7CA3-9044-876B-883B54F8677D}" type="slidenum">
              <a:rPr lang="en-US" smtClean="0"/>
              <a:t>12</a:t>
            </a:fld>
            <a:endParaRPr 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315805" y="493149"/>
            <a:ext cx="833497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Main Benefits of</a:t>
            </a:r>
            <a:r>
              <a:rPr dirty="0">
                <a:solidFill>
                  <a:srgbClr val="002E97"/>
                </a:solidFill>
              </a:rPr>
              <a:t> Modernize</a:t>
            </a:r>
            <a:r>
              <a:rPr lang="en-US" dirty="0">
                <a:solidFill>
                  <a:srgbClr val="002E97"/>
                </a:solidFill>
              </a:rPr>
              <a:t>d N</a:t>
            </a:r>
            <a:r>
              <a:rPr dirty="0">
                <a:solidFill>
                  <a:srgbClr val="002E97"/>
                </a:solidFill>
              </a:rPr>
              <a:t>SRS</a:t>
            </a:r>
          </a:p>
        </p:txBody>
      </p:sp>
      <p:sp>
        <p:nvSpPr>
          <p:cNvPr id="146" name="Rectangle 2"/>
          <p:cNvSpPr txBox="1"/>
          <p:nvPr/>
        </p:nvSpPr>
        <p:spPr>
          <a:xfrm>
            <a:off x="226031" y="1585867"/>
            <a:ext cx="8650841" cy="3231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lvl="1">
              <a:defRPr sz="3000">
                <a:solidFill>
                  <a:srgbClr val="17375E"/>
                </a:solidFill>
                <a:latin typeface="Arial"/>
                <a:ea typeface="Arial"/>
                <a:cs typeface="Arial"/>
                <a:sym typeface="Arial"/>
              </a:defRPr>
            </a:pPr>
            <a:r>
              <a:rPr lang="en-US" dirty="0">
                <a:solidFill>
                  <a:srgbClr val="002E97"/>
                </a:solidFill>
              </a:rPr>
              <a:t>Flood Plain Maps</a:t>
            </a:r>
          </a:p>
          <a:p>
            <a:pPr lvl="1">
              <a:defRPr sz="3000">
                <a:solidFill>
                  <a:srgbClr val="17375E"/>
                </a:solidFill>
                <a:latin typeface="Arial"/>
                <a:ea typeface="Arial"/>
                <a:cs typeface="Arial"/>
                <a:sym typeface="Arial"/>
              </a:defRPr>
            </a:pPr>
            <a:r>
              <a:rPr lang="en-US" dirty="0">
                <a:solidFill>
                  <a:srgbClr val="002E97"/>
                </a:solidFill>
              </a:rPr>
              <a:t>Emergency Route Planning</a:t>
            </a:r>
          </a:p>
          <a:p>
            <a:pPr lvl="1">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Accurate Positioning</a:t>
            </a:r>
          </a:p>
          <a:p>
            <a:pPr lvl="1">
              <a:defRPr sz="3000">
                <a:solidFill>
                  <a:srgbClr val="17375E"/>
                </a:solidFill>
                <a:latin typeface="Arial"/>
                <a:ea typeface="Arial"/>
                <a:cs typeface="Arial"/>
                <a:sym typeface="Arial"/>
              </a:defRPr>
            </a:pPr>
            <a:r>
              <a:rPr lang="en-US" dirty="0">
                <a:solidFill>
                  <a:srgbClr val="002E97"/>
                </a:solidFill>
              </a:rPr>
              <a:t>Autonomous vehicles, BIMs, Smart Cities</a:t>
            </a:r>
          </a:p>
        </p:txBody>
      </p:sp>
      <p:sp>
        <p:nvSpPr>
          <p:cNvPr id="2" name="Slide Number Placeholder 1"/>
          <p:cNvSpPr>
            <a:spLocks noGrp="1"/>
          </p:cNvSpPr>
          <p:nvPr>
            <p:ph type="sldNum" sz="quarter" idx="2"/>
          </p:nvPr>
        </p:nvSpPr>
        <p:spPr/>
        <p:txBody>
          <a:bodyPr/>
          <a:lstStyle/>
          <a:p>
            <a:fld id="{86CB4B4D-7CA3-9044-876B-883B54F8677D}" type="slidenum">
              <a:rPr lang="en-US" smtClean="0"/>
              <a:t>13</a:t>
            </a:fld>
            <a:endParaRPr lang="en-US"/>
          </a:p>
        </p:txBody>
      </p:sp>
    </p:spTree>
    <p:extLst>
      <p:ext uri="{BB962C8B-B14F-4D97-AF65-F5344CB8AC3E}">
        <p14:creationId xmlns:p14="http://schemas.microsoft.com/office/powerpoint/2010/main" val="150476484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14</a:t>
            </a:fld>
            <a:endParaRPr lang="en-US"/>
          </a:p>
        </p:txBody>
      </p:sp>
      <p:sp>
        <p:nvSpPr>
          <p:cNvPr id="5" name="TextBox 4">
            <a:extLst>
              <a:ext uri="{FF2B5EF4-FFF2-40B4-BE49-F238E27FC236}">
                <a16:creationId xmlns:a16="http://schemas.microsoft.com/office/drawing/2014/main" id="{A0483CAE-6B45-4AA7-A612-44D976E44E52}"/>
              </a:ext>
            </a:extLst>
          </p:cNvPr>
          <p:cNvSpPr txBox="1"/>
          <p:nvPr/>
        </p:nvSpPr>
        <p:spPr>
          <a:xfrm>
            <a:off x="3224210" y="4658279"/>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pic>
        <p:nvPicPr>
          <p:cNvPr id="6" name="Picture 5">
            <a:extLst>
              <a:ext uri="{FF2B5EF4-FFF2-40B4-BE49-F238E27FC236}">
                <a16:creationId xmlns:a16="http://schemas.microsoft.com/office/drawing/2014/main" id="{7BE17DDB-8559-4D9E-9A81-7D272108B808}"/>
              </a:ext>
            </a:extLst>
          </p:cNvPr>
          <p:cNvPicPr>
            <a:picLocks noChangeAspect="1"/>
          </p:cNvPicPr>
          <p:nvPr/>
        </p:nvPicPr>
        <p:blipFill>
          <a:blip r:embed="rId3"/>
          <a:stretch>
            <a:fillRect/>
          </a:stretch>
        </p:blipFill>
        <p:spPr>
          <a:xfrm>
            <a:off x="3224210" y="383830"/>
            <a:ext cx="5687462" cy="3664172"/>
          </a:xfrm>
          <a:prstGeom prst="rect">
            <a:avLst/>
          </a:prstGeom>
        </p:spPr>
      </p:pic>
      <p:pic>
        <p:nvPicPr>
          <p:cNvPr id="7" name="Picture 6">
            <a:extLst>
              <a:ext uri="{FF2B5EF4-FFF2-40B4-BE49-F238E27FC236}">
                <a16:creationId xmlns:a16="http://schemas.microsoft.com/office/drawing/2014/main" id="{11FF1C4C-D02F-4B4B-B668-40B11EB532DB}"/>
              </a:ext>
            </a:extLst>
          </p:cNvPr>
          <p:cNvPicPr>
            <a:picLocks noChangeAspect="1"/>
          </p:cNvPicPr>
          <p:nvPr/>
        </p:nvPicPr>
        <p:blipFill>
          <a:blip r:embed="rId4"/>
          <a:stretch>
            <a:fillRect/>
          </a:stretch>
        </p:blipFill>
        <p:spPr>
          <a:xfrm>
            <a:off x="6482183" y="4117012"/>
            <a:ext cx="1833014" cy="1026488"/>
          </a:xfrm>
          <a:prstGeom prst="rect">
            <a:avLst/>
          </a:prstGeom>
        </p:spPr>
      </p:pic>
      <p:pic>
        <p:nvPicPr>
          <p:cNvPr id="8" name="Picture 7">
            <a:extLst>
              <a:ext uri="{FF2B5EF4-FFF2-40B4-BE49-F238E27FC236}">
                <a16:creationId xmlns:a16="http://schemas.microsoft.com/office/drawing/2014/main" id="{B0842A32-5C7D-46C3-A9FC-BD0E19601697}"/>
              </a:ext>
            </a:extLst>
          </p:cNvPr>
          <p:cNvPicPr>
            <a:picLocks noChangeAspect="1"/>
          </p:cNvPicPr>
          <p:nvPr/>
        </p:nvPicPr>
        <p:blipFill>
          <a:blip r:embed="rId5"/>
          <a:stretch>
            <a:fillRect/>
          </a:stretch>
        </p:blipFill>
        <p:spPr>
          <a:xfrm>
            <a:off x="60805" y="2609108"/>
            <a:ext cx="3055784" cy="2531936"/>
          </a:xfrm>
          <a:prstGeom prst="rect">
            <a:avLst/>
          </a:prstGeom>
        </p:spPr>
      </p:pic>
      <p:pic>
        <p:nvPicPr>
          <p:cNvPr id="9" name="Picture 8">
            <a:extLst>
              <a:ext uri="{FF2B5EF4-FFF2-40B4-BE49-F238E27FC236}">
                <a16:creationId xmlns:a16="http://schemas.microsoft.com/office/drawing/2014/main" id="{65B90B76-723C-4F58-98DA-EE576570AC6E}"/>
              </a:ext>
            </a:extLst>
          </p:cNvPr>
          <p:cNvPicPr>
            <a:picLocks noChangeAspect="1"/>
          </p:cNvPicPr>
          <p:nvPr/>
        </p:nvPicPr>
        <p:blipFill>
          <a:blip r:embed="rId6"/>
          <a:stretch>
            <a:fillRect/>
          </a:stretch>
        </p:blipFill>
        <p:spPr>
          <a:xfrm>
            <a:off x="3113892" y="3297383"/>
            <a:ext cx="1907034" cy="1332873"/>
          </a:xfrm>
          <a:prstGeom prst="rect">
            <a:avLst/>
          </a:prstGeom>
        </p:spPr>
      </p:pic>
      <p:sp>
        <p:nvSpPr>
          <p:cNvPr id="10" name="Rectangle 9">
            <a:extLst>
              <a:ext uri="{FF2B5EF4-FFF2-40B4-BE49-F238E27FC236}">
                <a16:creationId xmlns:a16="http://schemas.microsoft.com/office/drawing/2014/main" id="{B20729D5-B82E-4EF5-B824-B6EF7FB653ED}"/>
              </a:ext>
            </a:extLst>
          </p:cNvPr>
          <p:cNvSpPr/>
          <p:nvPr/>
        </p:nvSpPr>
        <p:spPr>
          <a:xfrm>
            <a:off x="60805" y="383830"/>
            <a:ext cx="3053087" cy="2000546"/>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lvl="2"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American Samoa</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Guam and Commonwealth of the</a:t>
            </a:r>
          </a:p>
          <a:p>
            <a:pPr lvl="1" indent="0"/>
            <a:r>
              <a:rPr lang="en-US" sz="1200" dirty="0">
                <a:solidFill>
                  <a:srgbClr val="002E97"/>
                </a:solidFill>
                <a:latin typeface="Arial" panose="020B0604020202020204" pitchFamily="34" charset="0"/>
                <a:cs typeface="Arial" panose="020B0604020202020204" pitchFamily="34" charset="0"/>
              </a:rPr>
              <a:t>	</a:t>
            </a: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Northern Mariana Islands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15</a:t>
            </a:fld>
            <a:endParaRPr lang="en-US"/>
          </a:p>
        </p:txBody>
      </p:sp>
      <p:sp>
        <p:nvSpPr>
          <p:cNvPr id="8" name="TextBox 1"/>
          <p:cNvSpPr txBox="1"/>
          <p:nvPr/>
        </p:nvSpPr>
        <p:spPr>
          <a:xfrm>
            <a:off x="6761510" y="1465915"/>
            <a:ext cx="1552667" cy="2123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dirty="0">
                <a:solidFill>
                  <a:srgbClr val="002E97"/>
                </a:solidFill>
              </a:rPr>
              <a:t>SPCS </a:t>
            </a:r>
            <a:endParaRPr lang="en-US" dirty="0">
              <a:solidFill>
                <a:srgbClr val="002E97"/>
              </a:solidFill>
            </a:endParaRPr>
          </a:p>
          <a:p>
            <a:pPr algn="ctr"/>
            <a:r>
              <a:rPr dirty="0">
                <a:solidFill>
                  <a:srgbClr val="002E97"/>
                </a:solidFill>
              </a:rPr>
              <a:t>of</a:t>
            </a:r>
            <a:endParaRPr lang="en-US" dirty="0">
              <a:solidFill>
                <a:srgbClr val="002E97"/>
              </a:solidFill>
            </a:endParaRPr>
          </a:p>
          <a:p>
            <a:pPr algn="ctr"/>
            <a:r>
              <a:rPr dirty="0">
                <a:solidFill>
                  <a:srgbClr val="002E97"/>
                </a:solidFill>
              </a:rPr>
              <a:t>2022</a:t>
            </a:r>
          </a:p>
        </p:txBody>
      </p:sp>
      <p:sp>
        <p:nvSpPr>
          <p:cNvPr id="9" name="TextBox 8"/>
          <p:cNvSpPr txBox="1"/>
          <p:nvPr/>
        </p:nvSpPr>
        <p:spPr>
          <a:xfrm>
            <a:off x="1647426" y="4774170"/>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214" y="391460"/>
            <a:ext cx="5837471" cy="4378104"/>
          </a:xfrm>
          <a:prstGeom prst="rect">
            <a:avLst/>
          </a:prstGeom>
        </p:spPr>
      </p:pic>
    </p:spTree>
    <p:extLst>
      <p:ext uri="{BB962C8B-B14F-4D97-AF65-F5344CB8AC3E}">
        <p14:creationId xmlns:p14="http://schemas.microsoft.com/office/powerpoint/2010/main" val="3834375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5" name="TextBox 1"/>
          <p:cNvSpPr txBox="1"/>
          <p:nvPr/>
        </p:nvSpPr>
        <p:spPr>
          <a:xfrm>
            <a:off x="1166742" y="300558"/>
            <a:ext cx="681051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Future Reference Frames</a:t>
            </a:r>
          </a:p>
        </p:txBody>
      </p:sp>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pSp>
        <p:nvGrpSpPr>
          <p:cNvPr id="2" name="Group 1"/>
          <p:cNvGrpSpPr/>
          <p:nvPr/>
        </p:nvGrpSpPr>
        <p:grpSpPr>
          <a:xfrm>
            <a:off x="236182" y="2002455"/>
            <a:ext cx="4450960" cy="2862322"/>
            <a:chOff x="236182" y="1501309"/>
            <a:chExt cx="4450960" cy="2862322"/>
          </a:xfrm>
        </p:grpSpPr>
        <p:sp>
          <p:nvSpPr>
            <p:cNvPr id="166" name="Rectangle 2"/>
            <p:cNvSpPr txBox="1"/>
            <p:nvPr/>
          </p:nvSpPr>
          <p:spPr>
            <a:xfrm>
              <a:off x="236182" y="1501309"/>
              <a:ext cx="4450960" cy="2862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North America</a:t>
              </a:r>
            </a:p>
            <a:p>
              <a:pPr>
                <a:defRPr sz="3000">
                  <a:solidFill>
                    <a:srgbClr val="17375E"/>
                  </a:solidFill>
                  <a:latin typeface="Arial"/>
                  <a:ea typeface="Arial"/>
                  <a:cs typeface="Arial"/>
                  <a:sym typeface="Arial"/>
                </a:defRPr>
              </a:pPr>
              <a:r>
                <a:rPr lang="en-US" dirty="0">
                  <a:solidFill>
                    <a:srgbClr val="002E97"/>
                  </a:solidFill>
                </a:rPr>
                <a:t>Caribbean</a:t>
              </a:r>
            </a:p>
            <a:p>
              <a:pPr>
                <a:defRPr sz="3000">
                  <a:solidFill>
                    <a:srgbClr val="17375E"/>
                  </a:solidFill>
                  <a:latin typeface="Arial"/>
                  <a:ea typeface="Arial"/>
                  <a:cs typeface="Arial"/>
                  <a:sym typeface="Arial"/>
                </a:defRPr>
              </a:pPr>
              <a:r>
                <a:rPr lang="en-US" dirty="0">
                  <a:solidFill>
                    <a:srgbClr val="002E97"/>
                  </a:solidFill>
                </a:rPr>
                <a:t>Pacific</a:t>
              </a:r>
            </a:p>
            <a:p>
              <a:pPr>
                <a:defRPr sz="3000">
                  <a:solidFill>
                    <a:srgbClr val="17375E"/>
                  </a:solidFill>
                  <a:latin typeface="Arial"/>
                  <a:ea typeface="Arial"/>
                  <a:cs typeface="Arial"/>
                  <a:sym typeface="Arial"/>
                </a:defRPr>
              </a:pPr>
              <a:r>
                <a:rPr lang="en-US" dirty="0">
                  <a:solidFill>
                    <a:srgbClr val="002E97"/>
                  </a:solidFill>
                </a:rPr>
                <a:t>Mariana</a:t>
              </a:r>
              <a:endParaRPr dirty="0">
                <a:solidFill>
                  <a:srgbClr val="002E97"/>
                </a:solidFill>
              </a:endParaRPr>
            </a:p>
          </p:txBody>
        </p:sp>
        <p:sp>
          <p:nvSpPr>
            <p:cNvPr id="6" name="Rectangle 2"/>
            <p:cNvSpPr txBox="1"/>
            <p:nvPr/>
          </p:nvSpPr>
          <p:spPr>
            <a:xfrm>
              <a:off x="2725648" y="1962974"/>
              <a:ext cx="1632881" cy="2400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sz="3000">
                  <a:solidFill>
                    <a:srgbClr val="17375E"/>
                  </a:solidFill>
                  <a:latin typeface="Arial"/>
                  <a:ea typeface="Arial"/>
                  <a:cs typeface="Arial"/>
                  <a:sym typeface="Arial"/>
                </a:defRPr>
              </a:pPr>
              <a:endParaRPr lang="en-US" dirty="0"/>
            </a:p>
            <a:p>
              <a:pPr>
                <a:defRPr sz="3000">
                  <a:solidFill>
                    <a:srgbClr val="17375E"/>
                  </a:solidFill>
                  <a:latin typeface="Arial"/>
                  <a:ea typeface="Arial"/>
                  <a:cs typeface="Arial"/>
                  <a:sym typeface="Arial"/>
                </a:defRPr>
              </a:pPr>
              <a:r>
                <a:rPr lang="en-US" dirty="0">
                  <a:solidFill>
                    <a:srgbClr val="002E97"/>
                  </a:solidFill>
                </a:rPr>
                <a:t>[NATRF]</a:t>
              </a:r>
            </a:p>
            <a:p>
              <a:pPr>
                <a:defRPr sz="3000">
                  <a:solidFill>
                    <a:srgbClr val="17375E"/>
                  </a:solidFill>
                  <a:latin typeface="Arial"/>
                  <a:ea typeface="Arial"/>
                  <a:cs typeface="Arial"/>
                  <a:sym typeface="Arial"/>
                </a:defRPr>
              </a:pPr>
              <a:r>
                <a:rPr lang="en-US" dirty="0">
                  <a:solidFill>
                    <a:srgbClr val="002E97"/>
                  </a:solidFill>
                </a:rPr>
                <a:t>[CATRF]</a:t>
              </a:r>
            </a:p>
            <a:p>
              <a:pPr>
                <a:defRPr sz="3000">
                  <a:solidFill>
                    <a:srgbClr val="17375E"/>
                  </a:solidFill>
                  <a:latin typeface="Arial"/>
                  <a:ea typeface="Arial"/>
                  <a:cs typeface="Arial"/>
                  <a:sym typeface="Arial"/>
                </a:defRPr>
              </a:pPr>
              <a:r>
                <a:rPr lang="en-US" dirty="0">
                  <a:solidFill>
                    <a:srgbClr val="002E97"/>
                  </a:solidFill>
                </a:rPr>
                <a:t>[PATRF]</a:t>
              </a:r>
            </a:p>
            <a:p>
              <a:pPr>
                <a:defRPr sz="3000">
                  <a:solidFill>
                    <a:srgbClr val="17375E"/>
                  </a:solidFill>
                  <a:latin typeface="Arial"/>
                  <a:ea typeface="Arial"/>
                  <a:cs typeface="Arial"/>
                  <a:sym typeface="Arial"/>
                </a:defRPr>
              </a:pPr>
              <a:r>
                <a:rPr lang="en-US" dirty="0">
                  <a:solidFill>
                    <a:srgbClr val="002E97"/>
                  </a:solidFill>
                </a:rPr>
                <a:t>[MATRF]</a:t>
              </a:r>
              <a:endParaRPr dirty="0">
                <a:solidFill>
                  <a:srgbClr val="002E97"/>
                </a:solidFill>
              </a:endParaRPr>
            </a:p>
          </p:txBody>
        </p:sp>
      </p:grpSp>
      <p:sp>
        <p:nvSpPr>
          <p:cNvPr id="4" name="Slide Number Placeholder 3"/>
          <p:cNvSpPr>
            <a:spLocks noGrp="1"/>
          </p:cNvSpPr>
          <p:nvPr>
            <p:ph type="sldNum" sz="quarter" idx="2"/>
          </p:nvPr>
        </p:nvSpPr>
        <p:spPr/>
        <p:txBody>
          <a:bodyPr/>
          <a:lstStyle/>
          <a:p>
            <a:fld id="{86CB4B4D-7CA3-9044-876B-883B54F8677D}" type="slidenum">
              <a:rPr lang="en-US" smtClean="0"/>
              <a:t>16</a:t>
            </a:fld>
            <a:endParaRPr lang="en-US"/>
          </a:p>
        </p:txBody>
      </p:sp>
      <p:sp>
        <p:nvSpPr>
          <p:cNvPr id="23" name="TextBox 22">
            <a:extLst>
              <a:ext uri="{FF2B5EF4-FFF2-40B4-BE49-F238E27FC236}">
                <a16:creationId xmlns:a16="http://schemas.microsoft.com/office/drawing/2014/main" id="{590590AB-2CB9-4050-BF2C-3E2F4C238086}"/>
              </a:ext>
            </a:extLst>
          </p:cNvPr>
          <p:cNvSpPr txBox="1"/>
          <p:nvPr/>
        </p:nvSpPr>
        <p:spPr>
          <a:xfrm>
            <a:off x="4558355" y="1192869"/>
            <a:ext cx="44632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grpSp>
        <p:nvGrpSpPr>
          <p:cNvPr id="5" name="Group 4"/>
          <p:cNvGrpSpPr/>
          <p:nvPr/>
        </p:nvGrpSpPr>
        <p:grpSpPr>
          <a:xfrm>
            <a:off x="4558356" y="1866014"/>
            <a:ext cx="4463221" cy="3135205"/>
            <a:chOff x="4558356" y="1866014"/>
            <a:chExt cx="4463221" cy="3135205"/>
          </a:xfrm>
        </p:grpSpPr>
        <p:pic>
          <p:nvPicPr>
            <p:cNvPr id="22" name="Picture 21">
              <a:extLst>
                <a:ext uri="{FF2B5EF4-FFF2-40B4-BE49-F238E27FC236}">
                  <a16:creationId xmlns:a16="http://schemas.microsoft.com/office/drawing/2014/main" id="{8186883F-01DB-4C6D-AF5F-151E62AB0F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4558356" y="1866014"/>
              <a:ext cx="4463221" cy="3135205"/>
            </a:xfrm>
            <a:prstGeom prst="rect">
              <a:avLst/>
            </a:prstGeom>
          </p:spPr>
        </p:pic>
        <p:sp>
          <p:nvSpPr>
            <p:cNvPr id="24" name="TextBox 23">
              <a:extLst>
                <a:ext uri="{FF2B5EF4-FFF2-40B4-BE49-F238E27FC236}">
                  <a16:creationId xmlns:a16="http://schemas.microsoft.com/office/drawing/2014/main" id="{E6931EAC-8D4C-4D8B-B802-D35DB4A7221C}"/>
                </a:ext>
              </a:extLst>
            </p:cNvPr>
            <p:cNvSpPr txBox="1"/>
            <p:nvPr/>
          </p:nvSpPr>
          <p:spPr>
            <a:xfrm>
              <a:off x="6621555" y="2624693"/>
              <a:ext cx="1230605" cy="307777"/>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25" name="TextBox 24">
              <a:extLst>
                <a:ext uri="{FF2B5EF4-FFF2-40B4-BE49-F238E27FC236}">
                  <a16:creationId xmlns:a16="http://schemas.microsoft.com/office/drawing/2014/main" id="{638837D3-B71B-4A39-9198-517AF970836D}"/>
                </a:ext>
              </a:extLst>
            </p:cNvPr>
            <p:cNvSpPr txBox="1"/>
            <p:nvPr/>
          </p:nvSpPr>
          <p:spPr>
            <a:xfrm>
              <a:off x="5357096" y="3473004"/>
              <a:ext cx="1264459" cy="307777"/>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26" name="TextBox 25">
              <a:extLst>
                <a:ext uri="{FF2B5EF4-FFF2-40B4-BE49-F238E27FC236}">
                  <a16:creationId xmlns:a16="http://schemas.microsoft.com/office/drawing/2014/main" id="{1060569C-22D6-4265-A61B-30AF36CD7348}"/>
                </a:ext>
              </a:extLst>
            </p:cNvPr>
            <p:cNvSpPr txBox="1"/>
            <p:nvPr/>
          </p:nvSpPr>
          <p:spPr>
            <a:xfrm>
              <a:off x="4571889" y="3096072"/>
              <a:ext cx="1267500" cy="307777"/>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27" name="TextBox 26">
              <a:extLst>
                <a:ext uri="{FF2B5EF4-FFF2-40B4-BE49-F238E27FC236}">
                  <a16:creationId xmlns:a16="http://schemas.microsoft.com/office/drawing/2014/main" id="{10D01D8D-D302-4377-92AD-BBCD5BB15F99}"/>
                </a:ext>
              </a:extLst>
            </p:cNvPr>
            <p:cNvSpPr txBox="1"/>
            <p:nvPr/>
          </p:nvSpPr>
          <p:spPr>
            <a:xfrm>
              <a:off x="7291509" y="3626892"/>
              <a:ext cx="1131310" cy="307777"/>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614890" y="237638"/>
            <a:ext cx="789574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NAPGD2022 </a:t>
            </a:r>
            <a:r>
              <a:rPr dirty="0">
                <a:solidFill>
                  <a:srgbClr val="002E97"/>
                </a:solidFill>
              </a:rPr>
              <a:t>Geopotential Datum</a:t>
            </a:r>
          </a:p>
        </p:txBody>
      </p:sp>
      <p:sp>
        <p:nvSpPr>
          <p:cNvPr id="3" name="TextBox 2"/>
          <p:cNvSpPr txBox="1"/>
          <p:nvPr/>
        </p:nvSpPr>
        <p:spPr>
          <a:xfrm>
            <a:off x="301086" y="1059724"/>
            <a:ext cx="616106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Not a vertical</a:t>
            </a:r>
            <a:r>
              <a:rPr kumimoji="0" lang="en-US" sz="24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datum, it is more than just heights. </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7" name="TextBox 6"/>
          <p:cNvSpPr txBox="1"/>
          <p:nvPr/>
        </p:nvSpPr>
        <p:spPr>
          <a:xfrm>
            <a:off x="5136059"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Guam/</a:t>
            </a:r>
            <a:r>
              <a:rPr lang="en-US" sz="2000" dirty="0">
                <a:solidFill>
                  <a:srgbClr val="002E97"/>
                </a:solidFill>
                <a:latin typeface="Times New Roman" panose="02020603050405020304" pitchFamily="18" charset="0"/>
                <a:cs typeface="Times New Roman" panose="02020603050405020304" pitchFamily="18" charset="0"/>
              </a:rPr>
              <a:t>CNMI</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7066846" y="4713584"/>
            <a:ext cx="191483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American</a:t>
            </a:r>
            <a:r>
              <a:rPr kumimoji="0" lang="en-US" sz="20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a:t>
            </a:r>
            <a:r>
              <a:rPr lang="en-US" sz="2000" dirty="0">
                <a:solidFill>
                  <a:srgbClr val="002E97"/>
                </a:solidFill>
                <a:latin typeface="Times New Roman" panose="02020603050405020304" pitchFamily="18" charset="0"/>
                <a:cs typeface="Times New Roman" panose="02020603050405020304" pitchFamily="18" charset="0"/>
              </a:rPr>
              <a:t>Samoa</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6534225" y="1212990"/>
            <a:ext cx="2489982"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Models included:</a:t>
            </a:r>
          </a:p>
          <a:p>
            <a:pPr lvl="4" indent="0"/>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	   Geopotential</a:t>
            </a:r>
          </a:p>
          <a:p>
            <a:pPr lvl="4" indent="0"/>
            <a:r>
              <a:rPr lang="en-US" sz="2400" dirty="0">
                <a:solidFill>
                  <a:srgbClr val="002E97"/>
                </a:solidFill>
                <a:latin typeface="Times New Roman" panose="02020603050405020304" pitchFamily="18" charset="0"/>
                <a:cs typeface="Times New Roman" panose="02020603050405020304" pitchFamily="18" charset="0"/>
              </a:rPr>
              <a:t>	   Deflection</a:t>
            </a:r>
          </a:p>
          <a:p>
            <a:pPr lvl="4" indent="0"/>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	   Gravity</a:t>
            </a:r>
          </a:p>
          <a:p>
            <a:pPr lvl="4" indent="0"/>
            <a:r>
              <a:rPr lang="en-US" sz="2400" dirty="0">
                <a:solidFill>
                  <a:srgbClr val="002E97"/>
                </a:solidFill>
                <a:latin typeface="Times New Roman" panose="02020603050405020304" pitchFamily="18" charset="0"/>
                <a:cs typeface="Times New Roman" panose="02020603050405020304" pitchFamily="18" charset="0"/>
              </a:rPr>
              <a:t>	   Geoid</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p:cNvPicPr>
            <a:picLocks noChangeAspect="1"/>
          </p:cNvPicPr>
          <p:nvPr/>
        </p:nvPicPr>
        <p:blipFill>
          <a:blip r:embed="rId5"/>
          <a:stretch>
            <a:fillRect/>
          </a:stretch>
        </p:blipFill>
        <p:spPr>
          <a:xfrm>
            <a:off x="5022217" y="2407568"/>
            <a:ext cx="1791604" cy="2323873"/>
          </a:xfrm>
          <a:prstGeom prst="rect">
            <a:avLst/>
          </a:prstGeom>
        </p:spPr>
      </p:pic>
      <p:sp>
        <p:nvSpPr>
          <p:cNvPr id="10" name="TextBox 9"/>
          <p:cNvSpPr txBox="1"/>
          <p:nvPr/>
        </p:nvSpPr>
        <p:spPr>
          <a:xfrm>
            <a:off x="1508421" y="4713584"/>
            <a:ext cx="201157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¼ Earth’s Surface</a:t>
            </a:r>
          </a:p>
        </p:txBody>
      </p:sp>
      <p:pic>
        <p:nvPicPr>
          <p:cNvPr id="2" name="Picture 1"/>
          <p:cNvPicPr>
            <a:picLocks noChangeAspect="1"/>
          </p:cNvPicPr>
          <p:nvPr/>
        </p:nvPicPr>
        <p:blipFill>
          <a:blip r:embed="rId6"/>
          <a:stretch>
            <a:fillRect/>
          </a:stretch>
        </p:blipFill>
        <p:spPr>
          <a:xfrm>
            <a:off x="301086" y="1563397"/>
            <a:ext cx="4426248" cy="3206167"/>
          </a:xfrm>
          <a:prstGeom prst="rect">
            <a:avLst/>
          </a:prstGeom>
        </p:spPr>
      </p:pic>
      <p:sp>
        <p:nvSpPr>
          <p:cNvPr id="12" name="TextBox 11"/>
          <p:cNvSpPr txBox="1"/>
          <p:nvPr/>
        </p:nvSpPr>
        <p:spPr>
          <a:xfrm>
            <a:off x="441763" y="853191"/>
            <a:ext cx="390726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North American-Pacific Geopotential Datum of 2022</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207789" y="3978415"/>
            <a:ext cx="263320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Not Fast &amp; Furious</a:t>
            </a:r>
          </a:p>
        </p:txBody>
      </p:sp>
      <p:sp>
        <p:nvSpPr>
          <p:cNvPr id="162" name="TextBox 1"/>
          <p:cNvSpPr txBox="1"/>
          <p:nvPr/>
        </p:nvSpPr>
        <p:spPr>
          <a:xfrm>
            <a:off x="1680182" y="1005273"/>
            <a:ext cx="5688415"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Shift           &amp;          Drift</a:t>
            </a:r>
            <a:endParaRPr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18</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744" y="524653"/>
            <a:ext cx="7705618" cy="43324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51" y="1774714"/>
            <a:ext cx="3747331" cy="210787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1693" y="1785590"/>
            <a:ext cx="3740168" cy="2096998"/>
          </a:xfrm>
          <a:prstGeom prst="rect">
            <a:avLst/>
          </a:prstGeom>
        </p:spPr>
      </p:pic>
    </p:spTree>
    <p:extLst>
      <p:ext uri="{BB962C8B-B14F-4D97-AF65-F5344CB8AC3E}">
        <p14:creationId xmlns:p14="http://schemas.microsoft.com/office/powerpoint/2010/main" val="28306577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62"/>
                                        </p:tgtEl>
                                        <p:attrNameLst>
                                          <p:attrName>style.visibility</p:attrName>
                                        </p:attrNameLst>
                                      </p:cBhvr>
                                      <p:to>
                                        <p:strVal val="visible"/>
                                      </p:to>
                                    </p:set>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2" name="TextBox 1"/>
          <p:cNvSpPr txBox="1"/>
          <p:nvPr/>
        </p:nvSpPr>
        <p:spPr>
          <a:xfrm>
            <a:off x="2880352" y="242029"/>
            <a:ext cx="338329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Shift and Drift</a:t>
            </a:r>
            <a:endParaRPr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19</a:t>
            </a:fld>
            <a:endParaRPr lang="en-US"/>
          </a:p>
        </p:txBody>
      </p:sp>
      <p:sp>
        <p:nvSpPr>
          <p:cNvPr id="7" name="Rectangle 6"/>
          <p:cNvSpPr/>
          <p:nvPr/>
        </p:nvSpPr>
        <p:spPr>
          <a:xfrm>
            <a:off x="702893" y="933866"/>
            <a:ext cx="7983908" cy="3970318"/>
          </a:xfrm>
          <a:prstGeom prst="rect">
            <a:avLst/>
          </a:prstGeom>
        </p:spPr>
        <p:txBody>
          <a:bodyPr wrap="square">
            <a:spAutoFit/>
          </a:bodyPr>
          <a:lstStyle/>
          <a:p>
            <a:r>
              <a:rPr lang="en-US" sz="2800" dirty="0">
                <a:solidFill>
                  <a:srgbClr val="002E97"/>
                </a:solidFill>
              </a:rPr>
              <a:t>A sudden </a:t>
            </a:r>
            <a:r>
              <a:rPr lang="en-US" sz="2800" b="1" i="1" dirty="0">
                <a:solidFill>
                  <a:srgbClr val="9B1113"/>
                </a:solidFill>
              </a:rPr>
              <a:t>shift</a:t>
            </a:r>
            <a:endParaRPr lang="en-US" sz="2800" dirty="0">
              <a:solidFill>
                <a:srgbClr val="9B1113"/>
              </a:solidFill>
            </a:endParaRPr>
          </a:p>
          <a:p>
            <a:pPr lvl="1"/>
            <a:r>
              <a:rPr lang="en-US" sz="2800" dirty="0">
                <a:solidFill>
                  <a:srgbClr val="002E97"/>
                </a:solidFill>
              </a:rPr>
              <a:t>Horizontal change:  </a:t>
            </a:r>
            <a:r>
              <a:rPr lang="en-US" sz="2800" b="1" dirty="0">
                <a:solidFill>
                  <a:srgbClr val="002E97"/>
                </a:solidFill>
              </a:rPr>
              <a:t>0.5 to 4 m (1.5 to 13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Ellipsoid height change:  </a:t>
            </a:r>
            <a:r>
              <a:rPr lang="en-US" sz="2800" b="1" dirty="0">
                <a:solidFill>
                  <a:srgbClr val="002E97"/>
                </a:solidFill>
              </a:rPr>
              <a:t>±2 m (±6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Elevation change:  </a:t>
            </a:r>
            <a:r>
              <a:rPr lang="en-US" sz="2800" b="1" dirty="0">
                <a:solidFill>
                  <a:srgbClr val="002E97"/>
                </a:solidFill>
              </a:rPr>
              <a:t>-0.5 to +2 m (-1.5 to +6 </a:t>
            </a:r>
            <a:r>
              <a:rPr lang="en-US" sz="2800" b="1" dirty="0" err="1">
                <a:solidFill>
                  <a:srgbClr val="002E97"/>
                </a:solidFill>
              </a:rPr>
              <a:t>ft</a:t>
            </a:r>
            <a:r>
              <a:rPr lang="en-US" sz="2800" b="1" dirty="0">
                <a:solidFill>
                  <a:srgbClr val="002E97"/>
                </a:solidFill>
              </a:rPr>
              <a:t>)</a:t>
            </a:r>
          </a:p>
          <a:p>
            <a:r>
              <a:rPr lang="en-US" sz="2800" dirty="0">
                <a:solidFill>
                  <a:srgbClr val="002E97"/>
                </a:solidFill>
              </a:rPr>
              <a:t>A continuous </a:t>
            </a:r>
            <a:r>
              <a:rPr lang="en-US" sz="2800" b="1" i="1" dirty="0">
                <a:solidFill>
                  <a:srgbClr val="9B1113"/>
                </a:solidFill>
              </a:rPr>
              <a:t>drift</a:t>
            </a:r>
            <a:endParaRPr lang="en-US" sz="2800" dirty="0">
              <a:solidFill>
                <a:srgbClr val="9B1113"/>
              </a:solidFill>
            </a:endParaRPr>
          </a:p>
          <a:p>
            <a:pPr lvl="1"/>
            <a:r>
              <a:rPr lang="en-US" sz="2800" dirty="0">
                <a:solidFill>
                  <a:srgbClr val="002E97"/>
                </a:solidFill>
              </a:rPr>
              <a:t>Coordinates associated with specific dates</a:t>
            </a:r>
          </a:p>
          <a:p>
            <a:r>
              <a:rPr lang="en-US" sz="2800" dirty="0">
                <a:solidFill>
                  <a:srgbClr val="002E97"/>
                </a:solidFill>
              </a:rPr>
              <a:t>Two components of drift:</a:t>
            </a:r>
          </a:p>
          <a:p>
            <a:pPr lvl="1"/>
            <a:r>
              <a:rPr lang="en-US" sz="2800" dirty="0">
                <a:solidFill>
                  <a:srgbClr val="002E97"/>
                </a:solidFill>
              </a:rPr>
              <a:t>Tectonic plate rotation (easy to model, 2D only)</a:t>
            </a:r>
          </a:p>
          <a:p>
            <a:pPr lvl="1"/>
            <a:r>
              <a:rPr lang="en-US" sz="2800" dirty="0">
                <a:solidFill>
                  <a:srgbClr val="002E97"/>
                </a:solidFill>
              </a:rPr>
              <a:t>All other residual motion (hard to model, 3D)</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sp>
        <p:nvSpPr>
          <p:cNvPr id="6" name="Slide Number Placeholder 1">
            <a:extLst>
              <a:ext uri="{FF2B5EF4-FFF2-40B4-BE49-F238E27FC236}">
                <a16:creationId xmlns:a16="http://schemas.microsoft.com/office/drawing/2014/main" id="{A220A2A9-747A-432A-9F21-95A897B9104D}"/>
              </a:ext>
            </a:extLst>
          </p:cNvPr>
          <p:cNvSpPr txBox="1">
            <a:spLocks/>
          </p:cNvSpPr>
          <p:nvPr/>
        </p:nvSpPr>
        <p:spPr>
          <a:xfrm>
            <a:off x="8422818" y="4769564"/>
            <a:ext cx="263983"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2</a:t>
            </a:fld>
            <a:endParaRPr lang="en-US"/>
          </a:p>
        </p:txBody>
      </p:sp>
      <p:pic>
        <p:nvPicPr>
          <p:cNvPr id="7" name="Picture 6">
            <a:extLst>
              <a:ext uri="{FF2B5EF4-FFF2-40B4-BE49-F238E27FC236}">
                <a16:creationId xmlns:a16="http://schemas.microsoft.com/office/drawing/2014/main" id="{C4FDB6CB-75A9-4EFB-903D-3E1F77188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a:extLst>
              <a:ext uri="{FF2B5EF4-FFF2-40B4-BE49-F238E27FC236}">
                <a16:creationId xmlns:a16="http://schemas.microsoft.com/office/drawing/2014/main" id="{0D1D280A-02D7-4F36-99E8-6FFCE4389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a:extLst>
              <a:ext uri="{FF2B5EF4-FFF2-40B4-BE49-F238E27FC236}">
                <a16:creationId xmlns:a16="http://schemas.microsoft.com/office/drawing/2014/main" id="{2DA3F4A1-3CFB-415B-9AD4-44BEDAA03D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10" name="Picture 9">
            <a:extLst>
              <a:ext uri="{FF2B5EF4-FFF2-40B4-BE49-F238E27FC236}">
                <a16:creationId xmlns:a16="http://schemas.microsoft.com/office/drawing/2014/main" id="{F32584EB-347E-4CEA-ADB2-1FD18D3402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88458"/>
            <a:ext cx="3577133" cy="2375877"/>
          </a:xfrm>
          <a:prstGeom prst="rect">
            <a:avLst/>
          </a:prstGeom>
        </p:spPr>
      </p:pic>
      <p:sp>
        <p:nvSpPr>
          <p:cNvPr id="11" name="TextBox 4">
            <a:extLst>
              <a:ext uri="{FF2B5EF4-FFF2-40B4-BE49-F238E27FC236}">
                <a16:creationId xmlns:a16="http://schemas.microsoft.com/office/drawing/2014/main" id="{C3A97C93-3480-420A-8C39-B2AFE7037812}"/>
              </a:ext>
            </a:extLst>
          </p:cNvPr>
          <p:cNvSpPr txBox="1"/>
          <p:nvPr/>
        </p:nvSpPr>
        <p:spPr>
          <a:xfrm>
            <a:off x="74428" y="778761"/>
            <a:ext cx="2451951"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Shaw</a:t>
            </a:r>
            <a:endParaRPr lang="en-US" dirty="0">
              <a:solidFill>
                <a:srgbClr val="002E97"/>
              </a:solidFill>
            </a:endParaRPr>
          </a:p>
          <a:p>
            <a:pPr>
              <a:defRPr>
                <a:solidFill>
                  <a:srgbClr val="17375E"/>
                </a:solidFill>
                <a:latin typeface="Times New Roman"/>
                <a:ea typeface="Times New Roman"/>
                <a:cs typeface="Times New Roman"/>
                <a:sym typeface="Times New Roman"/>
              </a:defRPr>
            </a:pPr>
            <a:r>
              <a:rPr lang="en-US" dirty="0">
                <a:solidFill>
                  <a:srgbClr val="002E97"/>
                </a:solidFill>
              </a:rPr>
              <a:t>Rocky Mountain Advisor</a:t>
            </a:r>
            <a:endParaRPr dirty="0">
              <a:solidFill>
                <a:srgbClr val="002E97"/>
              </a:solidFill>
            </a:endParaRPr>
          </a:p>
          <a:p>
            <a:pP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spTree>
    <p:extLst>
      <p:ext uri="{BB962C8B-B14F-4D97-AF65-F5344CB8AC3E}">
        <p14:creationId xmlns:p14="http://schemas.microsoft.com/office/powerpoint/2010/main" val="222731441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2" name="TextBox 1"/>
          <p:cNvSpPr txBox="1"/>
          <p:nvPr/>
        </p:nvSpPr>
        <p:spPr>
          <a:xfrm>
            <a:off x="2359376" y="272806"/>
            <a:ext cx="4425248"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a:solidFill>
                  <a:srgbClr val="002E97"/>
                </a:solidFill>
              </a:rPr>
              <a:t>Shift: datum changes</a:t>
            </a:r>
            <a:endParaRPr sz="4000" dirty="0">
              <a:solidFill>
                <a:srgbClr val="002E97"/>
              </a:solidFill>
            </a:endParaRPr>
          </a:p>
        </p:txBody>
      </p:sp>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8272" y="4445571"/>
            <a:ext cx="30386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17375E"/>
                </a:solidFill>
                <a:latin typeface="Times New Roman" panose="02020603050405020304" pitchFamily="18" charset="0"/>
                <a:cs typeface="Times New Roman" panose="02020603050405020304" pitchFamily="18" charset="0"/>
              </a:rPr>
              <a:t>~2.5 to 4 meters in Pacific </a:t>
            </a:r>
            <a:endParaRPr kumimoji="0" lang="en-US" sz="1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6" name="TextBox 5"/>
          <p:cNvSpPr txBox="1"/>
          <p:nvPr/>
        </p:nvSpPr>
        <p:spPr>
          <a:xfrm>
            <a:off x="5205964" y="4606954"/>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rPr>
              <a:t>0 to 1.3 meters CONUS</a:t>
            </a:r>
          </a:p>
        </p:txBody>
      </p:sp>
      <p:sp>
        <p:nvSpPr>
          <p:cNvPr id="2" name="Slide Number Placeholder 1"/>
          <p:cNvSpPr>
            <a:spLocks noGrp="1"/>
          </p:cNvSpPr>
          <p:nvPr>
            <p:ph type="sldNum" sz="quarter" idx="2"/>
          </p:nvPr>
        </p:nvSpPr>
        <p:spPr/>
        <p:txBody>
          <a:bodyPr/>
          <a:lstStyle/>
          <a:p>
            <a:fld id="{86CB4B4D-7CA3-9044-876B-883B54F8677D}" type="slidenum">
              <a:rPr lang="en-US" smtClean="0"/>
              <a:t>20</a:t>
            </a:fld>
            <a:endParaRPr lang="en-US"/>
          </a:p>
        </p:txBody>
      </p:sp>
    </p:spTree>
    <p:extLst>
      <p:ext uri="{BB962C8B-B14F-4D97-AF65-F5344CB8AC3E}">
        <p14:creationId xmlns:p14="http://schemas.microsoft.com/office/powerpoint/2010/main" val="197707079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72" name="TextBox 1"/>
          <p:cNvSpPr txBox="1"/>
          <p:nvPr/>
        </p:nvSpPr>
        <p:spPr>
          <a:xfrm>
            <a:off x="778014" y="294880"/>
            <a:ext cx="7587973"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a:solidFill>
                  <a:srgbClr val="002E97"/>
                </a:solidFill>
              </a:rPr>
              <a:t>Drift: </a:t>
            </a:r>
            <a:r>
              <a:rPr sz="4000" dirty="0">
                <a:solidFill>
                  <a:srgbClr val="002E97"/>
                </a:solidFill>
              </a:rPr>
              <a:t>Plate</a:t>
            </a:r>
            <a:r>
              <a:rPr lang="en-US" sz="4000" dirty="0">
                <a:solidFill>
                  <a:srgbClr val="002E97"/>
                </a:solidFill>
              </a:rPr>
              <a:t> </a:t>
            </a:r>
            <a:r>
              <a:rPr sz="4000" dirty="0">
                <a:solidFill>
                  <a:srgbClr val="002E97"/>
                </a:solidFill>
              </a:rPr>
              <a:t>Tectonics and Velocities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2" name="TextBox 1"/>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
        <p:nvSpPr>
          <p:cNvPr id="4" name="Slide Number Placeholder 3"/>
          <p:cNvSpPr>
            <a:spLocks noGrp="1"/>
          </p:cNvSpPr>
          <p:nvPr>
            <p:ph type="sldNum" sz="quarter" idx="2"/>
          </p:nvPr>
        </p:nvSpPr>
        <p:spPr>
          <a:xfrm>
            <a:off x="8428617" y="4766397"/>
            <a:ext cx="263983" cy="269241"/>
          </a:xfrm>
        </p:spPr>
        <p:txBody>
          <a:bodyPr/>
          <a:lstStyle/>
          <a:p>
            <a:fld id="{86CB4B4D-7CA3-9044-876B-883B54F8677D}" type="slidenum">
              <a:rPr lang="en-US" smtClean="0"/>
              <a:t>21</a:t>
            </a:fld>
            <a:endParaRPr lang="en-US"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22</a:t>
            </a:fld>
            <a:endParaRPr lang="en-US"/>
          </a:p>
        </p:txBody>
      </p:sp>
      <p:sp>
        <p:nvSpPr>
          <p:cNvPr id="6" name="TextBox 1">
            <a:extLst>
              <a:ext uri="{FF2B5EF4-FFF2-40B4-BE49-F238E27FC236}">
                <a16:creationId xmlns:a16="http://schemas.microsoft.com/office/drawing/2014/main" id="{A6962D83-FBDA-4DC8-9039-9DCF68E7A6C6}"/>
              </a:ext>
            </a:extLst>
          </p:cNvPr>
          <p:cNvSpPr txBox="1"/>
          <p:nvPr/>
        </p:nvSpPr>
        <p:spPr>
          <a:xfrm>
            <a:off x="951138" y="356435"/>
            <a:ext cx="724172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rPr>
              <a:t>Continuously Operating Reference Stations</a:t>
            </a:r>
            <a:endParaRPr sz="3200" dirty="0">
              <a:solidFill>
                <a:srgbClr val="002E97"/>
              </a:solidFill>
            </a:endParaRPr>
          </a:p>
        </p:txBody>
      </p:sp>
      <p:sp>
        <p:nvSpPr>
          <p:cNvPr id="7" name="TextBox 6">
            <a:extLst>
              <a:ext uri="{FF2B5EF4-FFF2-40B4-BE49-F238E27FC236}">
                <a16:creationId xmlns:a16="http://schemas.microsoft.com/office/drawing/2014/main" id="{6A2F61B0-777E-4843-A9C7-375B666F62A4}"/>
              </a:ext>
            </a:extLst>
          </p:cNvPr>
          <p:cNvSpPr txBox="1"/>
          <p:nvPr/>
        </p:nvSpPr>
        <p:spPr>
          <a:xfrm>
            <a:off x="6479992" y="1399799"/>
            <a:ext cx="1060545"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COBK</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Breckenridge</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Colorado</a:t>
            </a:r>
          </a:p>
        </p:txBody>
      </p:sp>
      <p:sp>
        <p:nvSpPr>
          <p:cNvPr id="8" name="TextBox 7">
            <a:extLst>
              <a:ext uri="{FF2B5EF4-FFF2-40B4-BE49-F238E27FC236}">
                <a16:creationId xmlns:a16="http://schemas.microsoft.com/office/drawing/2014/main" id="{80E21A78-9947-49F3-8527-F505BD0F1036}"/>
              </a:ext>
            </a:extLst>
          </p:cNvPr>
          <p:cNvSpPr txBox="1"/>
          <p:nvPr/>
        </p:nvSpPr>
        <p:spPr>
          <a:xfrm>
            <a:off x="6288432" y="3313976"/>
            <a:ext cx="1443663"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STBT</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Steamboat </a:t>
            </a:r>
            <a:r>
              <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Springs</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Colorado</a:t>
            </a:r>
            <a:endPar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9" name="Picture 2" descr="https://geodesy.noaa.gov/CORS/SitePhotos/Required/stbt/stbt_ant_000.jpg">
            <a:extLst>
              <a:ext uri="{FF2B5EF4-FFF2-40B4-BE49-F238E27FC236}">
                <a16:creationId xmlns:a16="http://schemas.microsoft.com/office/drawing/2014/main" id="{0DB4010C-C763-46F0-9142-EDFF53D513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3454" y="2835038"/>
            <a:ext cx="1318028" cy="1758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geodesy.noaa.gov/CORS/SitePhotos/Required/cobk/cobk_ant_roof.jpg">
            <a:extLst>
              <a:ext uri="{FF2B5EF4-FFF2-40B4-BE49-F238E27FC236}">
                <a16:creationId xmlns:a16="http://schemas.microsoft.com/office/drawing/2014/main" id="{1F7F62A8-F044-4305-88AF-A73E9035969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581" r="19387" b="14815"/>
          <a:stretch/>
        </p:blipFill>
        <p:spPr bwMode="auto">
          <a:xfrm>
            <a:off x="7732095" y="941210"/>
            <a:ext cx="1318028" cy="17173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09AC54B-A0D8-473A-A197-55F53C98CD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41210"/>
            <a:ext cx="6253772" cy="4046558"/>
          </a:xfrm>
          <a:prstGeom prst="rect">
            <a:avLst/>
          </a:prstGeom>
        </p:spPr>
      </p:pic>
    </p:spTree>
    <p:extLst>
      <p:ext uri="{BB962C8B-B14F-4D97-AF65-F5344CB8AC3E}">
        <p14:creationId xmlns:p14="http://schemas.microsoft.com/office/powerpoint/2010/main" val="186004749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03108"/>
            <a:ext cx="371191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Subsidence</a:t>
            </a:r>
          </a:p>
          <a:p>
            <a:pPr lvl="1">
              <a:defRPr sz="3000">
                <a:solidFill>
                  <a:srgbClr val="17375E"/>
                </a:solidFill>
                <a:latin typeface="Arial"/>
                <a:ea typeface="Arial"/>
                <a:cs typeface="Arial"/>
                <a:sym typeface="Arial"/>
              </a:defRPr>
            </a:pPr>
            <a:r>
              <a:rPr dirty="0">
                <a:solidFill>
                  <a:srgbClr val="002E97"/>
                </a:solidFill>
              </a:rPr>
              <a:t>Ground fluid withdrawal, sedimentation</a:t>
            </a: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Glacial Isostatic Adjustment (GIA)</a:t>
            </a:r>
          </a:p>
          <a:p>
            <a:pPr lvl="1">
              <a:defRPr sz="3000">
                <a:solidFill>
                  <a:srgbClr val="17375E"/>
                </a:solidFill>
                <a:latin typeface="Arial"/>
                <a:ea typeface="Arial"/>
                <a:cs typeface="Arial"/>
                <a:sym typeface="Arial"/>
              </a:defRPr>
            </a:pPr>
            <a:r>
              <a:rPr dirty="0">
                <a:solidFill>
                  <a:srgbClr val="002E97"/>
                </a:solidFill>
              </a:rPr>
              <a:t>Crustal rebound from glaciers</a:t>
            </a:r>
            <a:r>
              <a:rPr lang="en-US" dirty="0">
                <a:solidFill>
                  <a:srgbClr val="002E97"/>
                </a:solidFill>
              </a:rPr>
              <a:t> (uplift)</a:t>
            </a:r>
            <a:endParaRPr dirty="0">
              <a:solidFill>
                <a:srgbClr val="002E97"/>
              </a:solidFill>
            </a:endParaRP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Geophysical Phenomena</a:t>
            </a:r>
          </a:p>
          <a:p>
            <a:pPr lvl="1">
              <a:defRPr sz="3000">
                <a:solidFill>
                  <a:srgbClr val="17375E"/>
                </a:solidFill>
                <a:latin typeface="Arial"/>
                <a:ea typeface="Arial"/>
                <a:cs typeface="Arial"/>
                <a:sym typeface="Arial"/>
              </a:defRPr>
            </a:pPr>
            <a:r>
              <a:rPr dirty="0">
                <a:solidFill>
                  <a:srgbClr val="002E97"/>
                </a:solidFill>
              </a:rPr>
              <a:t>Earthquakes, calderas, </a:t>
            </a:r>
            <a:r>
              <a:rPr lang="en-US" dirty="0">
                <a:solidFill>
                  <a:srgbClr val="002E97"/>
                </a:solidFill>
              </a:rPr>
              <a:t>Earth</a:t>
            </a:r>
            <a:r>
              <a:rPr dirty="0">
                <a:solidFill>
                  <a:srgbClr val="002E97"/>
                </a:solidFill>
              </a:rPr>
              <a:t> tides</a:t>
            </a:r>
          </a:p>
        </p:txBody>
      </p:sp>
      <p:sp>
        <p:nvSpPr>
          <p:cNvPr id="2" name="Slide Number Placeholder 1"/>
          <p:cNvSpPr>
            <a:spLocks noGrp="1"/>
          </p:cNvSpPr>
          <p:nvPr>
            <p:ph type="sldNum" sz="quarter" idx="2"/>
          </p:nvPr>
        </p:nvSpPr>
        <p:spPr/>
        <p:txBody>
          <a:bodyPr/>
          <a:lstStyle/>
          <a:p>
            <a:fld id="{86CB4B4D-7CA3-9044-876B-883B54F8677D}" type="slidenum">
              <a:rPr lang="en-US" smtClean="0"/>
              <a:t>23</a:t>
            </a:fld>
            <a:endParaRPr lang="en-US"/>
          </a:p>
        </p:txBody>
      </p:sp>
    </p:spTree>
    <p:extLst>
      <p:ext uri="{BB962C8B-B14F-4D97-AF65-F5344CB8AC3E}">
        <p14:creationId xmlns:p14="http://schemas.microsoft.com/office/powerpoint/2010/main" val="324472298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5406" y="529681"/>
            <a:ext cx="105413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dirty="0">
                <a:solidFill>
                  <a:srgbClr val="FFFF00"/>
                </a:solidFill>
                <a:latin typeface="Times New Roman" panose="02020603050405020304" pitchFamily="18" charset="0"/>
                <a:cs typeface="Times New Roman" panose="02020603050405020304" pitchFamily="18" charset="0"/>
              </a:rPr>
              <a:t>50 years</a:t>
            </a:r>
            <a:endPar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527497" y="4082020"/>
            <a:ext cx="336245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20-24” in 1</a:t>
            </a:r>
            <a:r>
              <a:rPr lang="en-US" sz="2800" dirty="0">
                <a:solidFill>
                  <a:srgbClr val="002E97"/>
                </a:solidFill>
                <a:latin typeface="Times New Roman" panose="02020603050405020304" pitchFamily="18" charset="0"/>
                <a:cs typeface="Times New Roman" panose="02020603050405020304" pitchFamily="18" charset="0"/>
              </a:rPr>
              <a:t>6 months</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3703438" y="3109438"/>
            <a:ext cx="82650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400" dirty="0">
                <a:solidFill>
                  <a:srgbClr val="FFFF00"/>
                </a:solidFill>
                <a:latin typeface="Times New Roman" panose="02020603050405020304" pitchFamily="18" charset="0"/>
                <a:cs typeface="Times New Roman" panose="02020603050405020304" pitchFamily="18" charset="0"/>
              </a:rPr>
              <a:t>Sept 2016</a:t>
            </a:r>
            <a:endPar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63420" y="4082020"/>
            <a:ext cx="328230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8 -13 mm/year</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77233" y="693337"/>
            <a:ext cx="305468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Vertical Motion</a:t>
            </a:r>
          </a:p>
        </p:txBody>
      </p:sp>
      <p:sp>
        <p:nvSpPr>
          <p:cNvPr id="7" name="Slide Number Placeholder 6"/>
          <p:cNvSpPr>
            <a:spLocks noGrp="1"/>
          </p:cNvSpPr>
          <p:nvPr>
            <p:ph type="sldNum" sz="quarter" idx="2"/>
          </p:nvPr>
        </p:nvSpPr>
        <p:spPr/>
        <p:txBody>
          <a:bodyPr/>
          <a:lstStyle/>
          <a:p>
            <a:fld id="{86CB4B4D-7CA3-9044-876B-883B54F8677D}" type="slidenum">
              <a:rPr lang="en-US" smtClean="0"/>
              <a:t>24</a:t>
            </a:fld>
            <a:endParaRPr lang="en-US"/>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346358" y="4088997"/>
            <a:ext cx="250164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16 cm Vertically</a:t>
            </a:r>
          </a:p>
        </p:txBody>
      </p:sp>
      <p:sp>
        <p:nvSpPr>
          <p:cNvPr id="10" name="TextBox 9"/>
          <p:cNvSpPr txBox="1"/>
          <p:nvPr/>
        </p:nvSpPr>
        <p:spPr>
          <a:xfrm>
            <a:off x="351655" y="4088997"/>
            <a:ext cx="328070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China Lake, CA</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6-10 feet Horizontally</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416537" y="326550"/>
            <a:ext cx="8310927"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rPr>
              <a:t>Horizontal and </a:t>
            </a:r>
            <a:r>
              <a:rPr sz="3200" dirty="0">
                <a:solidFill>
                  <a:srgbClr val="002E97"/>
                </a:solidFill>
              </a:rPr>
              <a:t>Vertical Motion</a:t>
            </a:r>
            <a:r>
              <a:rPr lang="en-US" sz="3200" dirty="0">
                <a:solidFill>
                  <a:srgbClr val="002E97"/>
                </a:solidFill>
              </a:rPr>
              <a:t> from Earthquakes</a:t>
            </a:r>
            <a:endParaRPr sz="3200" dirty="0">
              <a:solidFill>
                <a:srgbClr val="002E97"/>
              </a:solidFill>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4294979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2126" name="Bitmap Image" r:id="rId6" imgW="13744440" imgH="8296200" progId="Paint.Picture">
                  <p:embed/>
                </p:oleObj>
              </mc:Choice>
              <mc:Fallback>
                <p:oleObj name="Bitmap Image" r:id="rId6" imgW="13744440" imgH="8296200" progId="Paint.Picture">
                  <p:embed/>
                  <p:pic>
                    <p:nvPicPr>
                      <p:cNvPr id="0" name=""/>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25</a:t>
            </a:fld>
            <a:endParaRPr lang="en-US"/>
          </a:p>
        </p:txBody>
      </p:sp>
    </p:spTree>
    <p:extLst>
      <p:ext uri="{BB962C8B-B14F-4D97-AF65-F5344CB8AC3E}">
        <p14:creationId xmlns:p14="http://schemas.microsoft.com/office/powerpoint/2010/main" val="386473123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946337" y="347526"/>
            <a:ext cx="5089855" cy="769441"/>
          </a:xfrm>
          <a:prstGeom prst="rect">
            <a:avLst/>
          </a:prstGeom>
          <a:noFill/>
        </p:spPr>
        <p:txBody>
          <a:bodyPr wrap="none" rtlCol="0">
            <a:spAutoFit/>
          </a:bodyPr>
          <a:lstStyle/>
          <a:p>
            <a:pPr algn="ctr"/>
            <a:r>
              <a:rPr lang="en-US" sz="4400" dirty="0">
                <a:solidFill>
                  <a:srgbClr val="002E97"/>
                </a:solidFill>
                <a:latin typeface="Times New Roman" panose="02020603050405020304" pitchFamily="18" charset="0"/>
                <a:cs typeface="Times New Roman" panose="02020603050405020304" pitchFamily="18" charset="0"/>
              </a:rPr>
              <a:t>GPS on Bench Marks</a:t>
            </a:r>
          </a:p>
        </p:txBody>
      </p:sp>
      <p:sp>
        <p:nvSpPr>
          <p:cNvPr id="8" name="TextBox 7"/>
          <p:cNvSpPr txBox="1"/>
          <p:nvPr/>
        </p:nvSpPr>
        <p:spPr>
          <a:xfrm>
            <a:off x="207222" y="4147586"/>
            <a:ext cx="29023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Web Map Application</a:t>
            </a:r>
          </a:p>
        </p:txBody>
      </p:sp>
      <p:sp>
        <p:nvSpPr>
          <p:cNvPr id="7" name="Slide Number Placeholder 6"/>
          <p:cNvSpPr>
            <a:spLocks noGrp="1"/>
          </p:cNvSpPr>
          <p:nvPr>
            <p:ph type="sldNum" sz="quarter" idx="2"/>
          </p:nvPr>
        </p:nvSpPr>
        <p:spPr/>
        <p:txBody>
          <a:bodyPr/>
          <a:lstStyle/>
          <a:p>
            <a:fld id="{86CB4B4D-7CA3-9044-876B-883B54F8677D}" type="slidenum">
              <a:rPr lang="en-US" smtClean="0"/>
              <a:t>26</a:t>
            </a:fld>
            <a:endParaRPr lang="en-US"/>
          </a:p>
        </p:txBody>
      </p:sp>
      <p:sp>
        <p:nvSpPr>
          <p:cNvPr id="11" name="TextBox 10">
            <a:extLst>
              <a:ext uri="{FF2B5EF4-FFF2-40B4-BE49-F238E27FC236}">
                <a16:creationId xmlns:a16="http://schemas.microsoft.com/office/drawing/2014/main" id="{1809EA1B-F645-400B-9238-7DDB4317F2E6}"/>
              </a:ext>
            </a:extLst>
          </p:cNvPr>
          <p:cNvSpPr txBox="1"/>
          <p:nvPr/>
        </p:nvSpPr>
        <p:spPr>
          <a:xfrm>
            <a:off x="6445426" y="4145398"/>
            <a:ext cx="1564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Dashboard</a:t>
            </a:r>
          </a:p>
        </p:txBody>
      </p:sp>
      <p:sp>
        <p:nvSpPr>
          <p:cNvPr id="12" name="TextBox 11">
            <a:extLst>
              <a:ext uri="{FF2B5EF4-FFF2-40B4-BE49-F238E27FC236}">
                <a16:creationId xmlns:a16="http://schemas.microsoft.com/office/drawing/2014/main" id="{0F2FAD10-E7BF-489C-A5C7-8CA7DA41BDE0}"/>
              </a:ext>
            </a:extLst>
          </p:cNvPr>
          <p:cNvSpPr txBox="1"/>
          <p:nvPr/>
        </p:nvSpPr>
        <p:spPr>
          <a:xfrm>
            <a:off x="3941648" y="4145398"/>
            <a:ext cx="363772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~3,400</a:t>
            </a:r>
            <a:r>
              <a:rPr kumimoji="0" lang="en-US" sz="16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Completed in 2020</a:t>
            </a:r>
          </a:p>
          <a:p>
            <a:r>
              <a:rPr lang="en-US" sz="1600" dirty="0">
                <a:solidFill>
                  <a:srgbClr val="002E97"/>
                </a:solidFill>
                <a:latin typeface="Times New Roman" panose="02020603050405020304" pitchFamily="18" charset="0"/>
                <a:cs typeface="Times New Roman" panose="02020603050405020304" pitchFamily="18" charset="0"/>
              </a:rPr>
              <a:t>~4,800 Completed in 2021</a:t>
            </a:r>
          </a:p>
          <a:p>
            <a:r>
              <a:rPr lang="en-US" sz="1600" dirty="0">
                <a:solidFill>
                  <a:srgbClr val="002E97"/>
                </a:solidFill>
                <a:latin typeface="Times New Roman" panose="02020603050405020304" pitchFamily="18" charset="0"/>
                <a:cs typeface="Times New Roman" panose="02020603050405020304" pitchFamily="18" charset="0"/>
              </a:rPr>
              <a:t>~1,500 Completed in 2022 (as of 09/2022)</a:t>
            </a:r>
          </a:p>
        </p:txBody>
      </p:sp>
      <p:pic>
        <p:nvPicPr>
          <p:cNvPr id="13" name="Picture 12">
            <a:extLst>
              <a:ext uri="{FF2B5EF4-FFF2-40B4-BE49-F238E27FC236}">
                <a16:creationId xmlns:a16="http://schemas.microsoft.com/office/drawing/2014/main" id="{EFA229BB-8FE5-4E10-9789-CE28B26FD54A}"/>
              </a:ext>
            </a:extLst>
          </p:cNvPr>
          <p:cNvPicPr>
            <a:picLocks noChangeAspect="1"/>
          </p:cNvPicPr>
          <p:nvPr/>
        </p:nvPicPr>
        <p:blipFill>
          <a:blip r:embed="rId4"/>
          <a:stretch>
            <a:fillRect/>
          </a:stretch>
        </p:blipFill>
        <p:spPr>
          <a:xfrm>
            <a:off x="3340291" y="1389245"/>
            <a:ext cx="5675117" cy="2601095"/>
          </a:xfrm>
          <a:prstGeom prst="rect">
            <a:avLst/>
          </a:prstGeom>
        </p:spPr>
      </p:pic>
      <p:pic>
        <p:nvPicPr>
          <p:cNvPr id="14" name="Picture 13">
            <a:extLst>
              <a:ext uri="{FF2B5EF4-FFF2-40B4-BE49-F238E27FC236}">
                <a16:creationId xmlns:a16="http://schemas.microsoft.com/office/drawing/2014/main" id="{BB09A60D-8B9B-42E9-8A2E-1B0DA4F74E83}"/>
              </a:ext>
            </a:extLst>
          </p:cNvPr>
          <p:cNvPicPr>
            <a:picLocks noChangeAspect="1"/>
          </p:cNvPicPr>
          <p:nvPr/>
        </p:nvPicPr>
        <p:blipFill>
          <a:blip r:embed="rId5"/>
          <a:stretch>
            <a:fillRect/>
          </a:stretch>
        </p:blipFill>
        <p:spPr>
          <a:xfrm>
            <a:off x="118660" y="1389245"/>
            <a:ext cx="3079509" cy="2601166"/>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27</a:t>
            </a:fld>
            <a:endParaRPr lang="en-US"/>
          </a:p>
        </p:txBody>
      </p:sp>
      <p:sp>
        <p:nvSpPr>
          <p:cNvPr id="3" name="Title 1"/>
          <p:cNvSpPr>
            <a:spLocks noGrp="1"/>
          </p:cNvSpPr>
          <p:nvPr>
            <p:ph type="title"/>
          </p:nvPr>
        </p:nvSpPr>
        <p:spPr>
          <a:xfrm>
            <a:off x="457200" y="205978"/>
            <a:ext cx="8229600" cy="857251"/>
          </a:xfrm>
        </p:spPr>
        <p:txBody>
          <a:bodyPr/>
          <a:lstStyle/>
          <a:p>
            <a:r>
              <a:rPr lang="en-US" dirty="0">
                <a:solidFill>
                  <a:srgbClr val="002E97"/>
                </a:solidFill>
              </a:rPr>
              <a:t>OPUS Shared Solutions Dashboard</a:t>
            </a:r>
          </a:p>
        </p:txBody>
      </p:sp>
      <p:sp>
        <p:nvSpPr>
          <p:cNvPr id="6" name="TextBox 5"/>
          <p:cNvSpPr txBox="1"/>
          <p:nvPr/>
        </p:nvSpPr>
        <p:spPr>
          <a:xfrm>
            <a:off x="392906" y="907256"/>
            <a:ext cx="7643813" cy="738664"/>
          </a:xfrm>
          <a:prstGeom prst="rect">
            <a:avLst/>
          </a:prstGeom>
          <a:noFill/>
        </p:spPr>
        <p:txBody>
          <a:bodyPr wrap="square" rtlCol="0">
            <a:spAutoFit/>
          </a:bodyPr>
          <a:lstStyle/>
          <a:p>
            <a:pPr algn="ctr"/>
            <a:r>
              <a:rPr lang="en-US" sz="2100" dirty="0">
                <a:solidFill>
                  <a:srgbClr val="002E97"/>
                </a:solidFill>
              </a:rPr>
              <a:t>Dashboard enables sorting and visualization of Shared Solutions by</a:t>
            </a:r>
          </a:p>
          <a:p>
            <a:pPr algn="ctr"/>
            <a:r>
              <a:rPr lang="en-US" sz="2100" dirty="0">
                <a:solidFill>
                  <a:srgbClr val="002E97"/>
                </a:solidFill>
              </a:rPr>
              <a:t>Month &amp; Year, State, Agency Type, and submitting agency </a:t>
            </a:r>
          </a:p>
        </p:txBody>
      </p:sp>
      <p:pic>
        <p:nvPicPr>
          <p:cNvPr id="11" name="Picture 10">
            <a:extLst>
              <a:ext uri="{FF2B5EF4-FFF2-40B4-BE49-F238E27FC236}">
                <a16:creationId xmlns:a16="http://schemas.microsoft.com/office/drawing/2014/main" id="{CE558EC8-1F75-4A4B-86B5-9188CE8FE438}"/>
              </a:ext>
            </a:extLst>
          </p:cNvPr>
          <p:cNvPicPr>
            <a:picLocks noChangeAspect="1"/>
          </p:cNvPicPr>
          <p:nvPr/>
        </p:nvPicPr>
        <p:blipFill>
          <a:blip r:embed="rId4"/>
          <a:stretch>
            <a:fillRect/>
          </a:stretch>
        </p:blipFill>
        <p:spPr>
          <a:xfrm>
            <a:off x="0" y="1832647"/>
            <a:ext cx="7220045" cy="3309187"/>
          </a:xfrm>
          <a:prstGeom prst="rect">
            <a:avLst/>
          </a:prstGeom>
        </p:spPr>
      </p:pic>
      <p:sp>
        <p:nvSpPr>
          <p:cNvPr id="12" name="Rectangle 11">
            <a:extLst>
              <a:ext uri="{FF2B5EF4-FFF2-40B4-BE49-F238E27FC236}">
                <a16:creationId xmlns:a16="http://schemas.microsoft.com/office/drawing/2014/main" id="{4731CBA2-AAA4-4589-A052-8E6DFB41B783}"/>
              </a:ext>
            </a:extLst>
          </p:cNvPr>
          <p:cNvSpPr/>
          <p:nvPr/>
        </p:nvSpPr>
        <p:spPr>
          <a:xfrm>
            <a:off x="1262413" y="3929276"/>
            <a:ext cx="187768"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aphicFrame>
        <p:nvGraphicFramePr>
          <p:cNvPr id="13" name="Table 12">
            <a:extLst>
              <a:ext uri="{FF2B5EF4-FFF2-40B4-BE49-F238E27FC236}">
                <a16:creationId xmlns:a16="http://schemas.microsoft.com/office/drawing/2014/main" id="{5C674354-8FFC-4AA7-B9D6-417E381656D7}"/>
              </a:ext>
            </a:extLst>
          </p:cNvPr>
          <p:cNvGraphicFramePr>
            <a:graphicFrameLocks noGrp="1"/>
          </p:cNvGraphicFramePr>
          <p:nvPr>
            <p:extLst>
              <p:ext uri="{D42A27DB-BD31-4B8C-83A1-F6EECF244321}">
                <p14:modId xmlns:p14="http://schemas.microsoft.com/office/powerpoint/2010/main" val="484432656"/>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~35,900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~6,200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~3,900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~1400</a:t>
                      </a:r>
                    </a:p>
                  </a:txBody>
                  <a:tcPr marL="68580" marR="68580" marT="34290" marB="34290"/>
                </a:tc>
                <a:extLst>
                  <a:ext uri="{0D108BD9-81ED-4DB2-BD59-A6C34878D82A}">
                    <a16:rowId xmlns:a16="http://schemas.microsoft.com/office/drawing/2014/main" val="2662671429"/>
                  </a:ext>
                </a:extLst>
              </a:tr>
            </a:tbl>
          </a:graphicData>
        </a:graphic>
      </p:graphicFrame>
      <p:sp>
        <p:nvSpPr>
          <p:cNvPr id="14" name="TextBox 13">
            <a:extLst>
              <a:ext uri="{FF2B5EF4-FFF2-40B4-BE49-F238E27FC236}">
                <a16:creationId xmlns:a16="http://schemas.microsoft.com/office/drawing/2014/main" id="{2FB53234-9140-41A8-9F19-C736E1AF5599}"/>
              </a:ext>
            </a:extLst>
          </p:cNvPr>
          <p:cNvSpPr txBox="1"/>
          <p:nvPr/>
        </p:nvSpPr>
        <p:spPr>
          <a:xfrm>
            <a:off x="1010312" y="3927735"/>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2018</a:t>
            </a:r>
          </a:p>
        </p:txBody>
      </p:sp>
      <p:sp>
        <p:nvSpPr>
          <p:cNvPr id="15" name="TextBox 14">
            <a:extLst>
              <a:ext uri="{FF2B5EF4-FFF2-40B4-BE49-F238E27FC236}">
                <a16:creationId xmlns:a16="http://schemas.microsoft.com/office/drawing/2014/main" id="{C2ABCCB5-74E3-444E-84C0-99FF0FC2883D}"/>
              </a:ext>
            </a:extLst>
          </p:cNvPr>
          <p:cNvSpPr txBox="1"/>
          <p:nvPr/>
        </p:nvSpPr>
        <p:spPr>
          <a:xfrm>
            <a:off x="1010312" y="4221113"/>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2020</a:t>
            </a:r>
          </a:p>
        </p:txBody>
      </p:sp>
      <p:sp>
        <p:nvSpPr>
          <p:cNvPr id="16" name="TextBox 15">
            <a:extLst>
              <a:ext uri="{FF2B5EF4-FFF2-40B4-BE49-F238E27FC236}">
                <a16:creationId xmlns:a16="http://schemas.microsoft.com/office/drawing/2014/main" id="{8AD178F3-EEAB-4CB9-9F4D-3663038FFE62}"/>
              </a:ext>
            </a:extLst>
          </p:cNvPr>
          <p:cNvSpPr txBox="1"/>
          <p:nvPr/>
        </p:nvSpPr>
        <p:spPr>
          <a:xfrm>
            <a:off x="1010312" y="4396323"/>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2021</a:t>
            </a:r>
          </a:p>
        </p:txBody>
      </p:sp>
      <p:grpSp>
        <p:nvGrpSpPr>
          <p:cNvPr id="17" name="Group 16">
            <a:extLst>
              <a:ext uri="{FF2B5EF4-FFF2-40B4-BE49-F238E27FC236}">
                <a16:creationId xmlns:a16="http://schemas.microsoft.com/office/drawing/2014/main" id="{6106C046-EA41-4AC0-8198-E35FDF57C49E}"/>
              </a:ext>
            </a:extLst>
          </p:cNvPr>
          <p:cNvGrpSpPr/>
          <p:nvPr/>
        </p:nvGrpSpPr>
        <p:grpSpPr>
          <a:xfrm>
            <a:off x="2146697" y="3957852"/>
            <a:ext cx="1089422" cy="771312"/>
            <a:chOff x="2146697" y="3957852"/>
            <a:chExt cx="1089422" cy="771312"/>
          </a:xfrm>
        </p:grpSpPr>
        <p:sp>
          <p:nvSpPr>
            <p:cNvPr id="18" name="Rectangular Callout 6">
              <a:extLst>
                <a:ext uri="{FF2B5EF4-FFF2-40B4-BE49-F238E27FC236}">
                  <a16:creationId xmlns:a16="http://schemas.microsoft.com/office/drawing/2014/main" id="{04CD5259-209E-424B-B39C-39D91DF65D6F}"/>
                </a:ext>
              </a:extLst>
            </p:cNvPr>
            <p:cNvSpPr/>
            <p:nvPr/>
          </p:nvSpPr>
          <p:spPr>
            <a:xfrm>
              <a:off x="2146697" y="3957852"/>
              <a:ext cx="1089422" cy="524052"/>
            </a:xfrm>
            <a:prstGeom prst="wedgeRectCallout">
              <a:avLst>
                <a:gd name="adj1" fmla="val -85143"/>
                <a:gd name="adj2" fmla="val 230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19" name="Rectangular Callout 6">
              <a:extLst>
                <a:ext uri="{FF2B5EF4-FFF2-40B4-BE49-F238E27FC236}">
                  <a16:creationId xmlns:a16="http://schemas.microsoft.com/office/drawing/2014/main" id="{954B55F0-7A61-4C6D-8253-582C0A24181C}"/>
                </a:ext>
              </a:extLst>
            </p:cNvPr>
            <p:cNvSpPr/>
            <p:nvPr/>
          </p:nvSpPr>
          <p:spPr>
            <a:xfrm>
              <a:off x="2146697" y="3957852"/>
              <a:ext cx="1089422" cy="307775"/>
            </a:xfrm>
            <a:prstGeom prst="wedgeRectCallout">
              <a:avLst>
                <a:gd name="adj1" fmla="val -90989"/>
                <a:gd name="adj2" fmla="val -198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20" name="Rectangular Callout 6">
              <a:extLst>
                <a:ext uri="{FF2B5EF4-FFF2-40B4-BE49-F238E27FC236}">
                  <a16:creationId xmlns:a16="http://schemas.microsoft.com/office/drawing/2014/main" id="{6FB55AC8-D326-45F4-8B24-47417DC8BAD5}"/>
                </a:ext>
              </a:extLst>
            </p:cNvPr>
            <p:cNvSpPr/>
            <p:nvPr/>
          </p:nvSpPr>
          <p:spPr>
            <a:xfrm>
              <a:off x="2146697" y="3957852"/>
              <a:ext cx="1089422" cy="771312"/>
            </a:xfrm>
            <a:prstGeom prst="wedgeRectCallout">
              <a:avLst>
                <a:gd name="adj1" fmla="val -60924"/>
                <a:gd name="adj2" fmla="val 269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grpSp>
    </p:spTree>
    <p:extLst>
      <p:ext uri="{BB962C8B-B14F-4D97-AF65-F5344CB8AC3E}">
        <p14:creationId xmlns:p14="http://schemas.microsoft.com/office/powerpoint/2010/main" val="172630372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28</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Calibri"/>
              </a:rPr>
              <a:t>NGS Mark Recovery Webpage</a:t>
            </a:r>
          </a:p>
        </p:txBody>
      </p:sp>
      <p:sp>
        <p:nvSpPr>
          <p:cNvPr id="4" name="TextBox 3"/>
          <p:cNvSpPr txBox="1"/>
          <p:nvPr/>
        </p:nvSpPr>
        <p:spPr>
          <a:xfrm>
            <a:off x="152820" y="861782"/>
            <a:ext cx="8674985" cy="738664"/>
          </a:xfrm>
          <a:prstGeom prst="rect">
            <a:avLst/>
          </a:prstGeom>
          <a:noFill/>
        </p:spPr>
        <p:txBody>
          <a:bodyPr wrap="square" rtlCol="0">
            <a:spAutoFit/>
          </a:bodyPr>
          <a:lstStyle/>
          <a:p>
            <a:pPr algn="ctr" defTabSz="342892">
              <a:defRPr/>
            </a:pPr>
            <a:r>
              <a:rPr lang="en-US" sz="2100" dirty="0">
                <a:solidFill>
                  <a:srgbClr val="002E97"/>
                </a:solidFill>
                <a:latin typeface="Calibri"/>
              </a:rPr>
              <a:t>Crowd sourced mark recoveries help update the GPSonBM map, let NGS and others know if the mark is still usable, and pictures make it easier to find.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7" name="Picture 6"/>
          <p:cNvPicPr>
            <a:picLocks noChangeAspect="1"/>
          </p:cNvPicPr>
          <p:nvPr/>
        </p:nvPicPr>
        <p:blipFill>
          <a:blip r:embed="rId5"/>
          <a:stretch>
            <a:fillRect/>
          </a:stretch>
        </p:blipFill>
        <p:spPr>
          <a:xfrm>
            <a:off x="7129854" y="2541221"/>
            <a:ext cx="1786483" cy="2449353"/>
          </a:xfrm>
          <a:prstGeom prst="rect">
            <a:avLst/>
          </a:prstGeom>
        </p:spPr>
      </p:pic>
      <p:pic>
        <p:nvPicPr>
          <p:cNvPr id="8" name="Picture 7"/>
          <p:cNvPicPr>
            <a:picLocks noChangeAspect="1"/>
          </p:cNvPicPr>
          <p:nvPr/>
        </p:nvPicPr>
        <p:blipFill rotWithShape="1">
          <a:blip r:embed="rId6"/>
          <a:srcRect l="-211" t="-7295" r="211" b="7295"/>
          <a:stretch/>
        </p:blipFill>
        <p:spPr>
          <a:xfrm>
            <a:off x="12528" y="1861959"/>
            <a:ext cx="4054587" cy="3279929"/>
          </a:xfrm>
          <a:prstGeom prst="rect">
            <a:avLst/>
          </a:prstGeom>
        </p:spPr>
      </p:pic>
      <p:sp>
        <p:nvSpPr>
          <p:cNvPr id="9" name="Rectangle 8"/>
          <p:cNvSpPr/>
          <p:nvPr/>
        </p:nvSpPr>
        <p:spPr>
          <a:xfrm>
            <a:off x="1670469" y="1596812"/>
            <a:ext cx="5743880" cy="415498"/>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100" dirty="0">
                <a:solidFill>
                  <a:srgbClr val="1F497D"/>
                </a:solidFill>
                <a:latin typeface="Calibri"/>
              </a:rPr>
              <a:t>https://geodesy.noaa.gov/surveys/mark-recovery/</a:t>
            </a:r>
          </a:p>
        </p:txBody>
      </p:sp>
      <p:sp>
        <p:nvSpPr>
          <p:cNvPr id="10" name="Rectangle 9"/>
          <p:cNvSpPr/>
          <p:nvPr/>
        </p:nvSpPr>
        <p:spPr>
          <a:xfrm>
            <a:off x="6829519" y="2287306"/>
            <a:ext cx="2284601"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200" dirty="0">
                <a:solidFill>
                  <a:prstClr val="black"/>
                </a:solidFill>
              </a:rPr>
              <a:t>Now with Find Marks Near Me!</a:t>
            </a:r>
          </a:p>
        </p:txBody>
      </p:sp>
    </p:spTree>
    <p:extLst>
      <p:ext uri="{BB962C8B-B14F-4D97-AF65-F5344CB8AC3E}">
        <p14:creationId xmlns:p14="http://schemas.microsoft.com/office/powerpoint/2010/main" val="364714482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29</a:t>
            </a:fld>
            <a:endParaRPr lang="en-US"/>
          </a:p>
        </p:txBody>
      </p:sp>
      <p:sp>
        <p:nvSpPr>
          <p:cNvPr id="13" name="TextBox 12">
            <a:extLst>
              <a:ext uri="{FF2B5EF4-FFF2-40B4-BE49-F238E27FC236}">
                <a16:creationId xmlns:a16="http://schemas.microsoft.com/office/drawing/2014/main" id="{446A59BD-C6C3-44FB-A5B8-4241336E5848}"/>
              </a:ext>
            </a:extLst>
          </p:cNvPr>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New NGS Map</a:t>
            </a:r>
          </a:p>
        </p:txBody>
      </p:sp>
      <p:sp>
        <p:nvSpPr>
          <p:cNvPr id="14" name="Rectangle 13">
            <a:extLst>
              <a:ext uri="{FF2B5EF4-FFF2-40B4-BE49-F238E27FC236}">
                <a16:creationId xmlns:a16="http://schemas.microsoft.com/office/drawing/2014/main" id="{F3AA6BA7-17D9-461F-8225-359141A14B73}"/>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15" name="Picture 14">
            <a:extLst>
              <a:ext uri="{FF2B5EF4-FFF2-40B4-BE49-F238E27FC236}">
                <a16:creationId xmlns:a16="http://schemas.microsoft.com/office/drawing/2014/main" id="{B6C90B8C-21C6-4FD0-8704-C2A71FCC2248}"/>
              </a:ext>
            </a:extLst>
          </p:cNvPr>
          <p:cNvPicPr>
            <a:picLocks noChangeAspect="1"/>
          </p:cNvPicPr>
          <p:nvPr/>
        </p:nvPicPr>
        <p:blipFill>
          <a:blip r:embed="rId4"/>
          <a:stretch>
            <a:fillRect/>
          </a:stretch>
        </p:blipFill>
        <p:spPr>
          <a:xfrm>
            <a:off x="519953" y="850631"/>
            <a:ext cx="8104094" cy="3954966"/>
          </a:xfrm>
          <a:prstGeom prst="rect">
            <a:avLst/>
          </a:prstGeom>
        </p:spPr>
      </p:pic>
    </p:spTree>
    <p:extLst>
      <p:ext uri="{BB962C8B-B14F-4D97-AF65-F5344CB8AC3E}">
        <p14:creationId xmlns:p14="http://schemas.microsoft.com/office/powerpoint/2010/main" val="41169820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5122" name="Picture 2" descr="Geodetic Advisor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93" y="928966"/>
            <a:ext cx="5353975" cy="4023130"/>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
          <p:cNvSpPr txBox="1"/>
          <p:nvPr/>
        </p:nvSpPr>
        <p:spPr>
          <a:xfrm>
            <a:off x="1948206" y="282635"/>
            <a:ext cx="524758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Importance of Coordination</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757455" y="3332936"/>
            <a:ext cx="3020785" cy="1656978"/>
          </a:xfrm>
          <a:prstGeom prst="rect">
            <a:avLst/>
          </a:prstGeom>
        </p:spPr>
      </p:pic>
      <p:sp>
        <p:nvSpPr>
          <p:cNvPr id="6" name="TextBox 5"/>
          <p:cNvSpPr txBox="1"/>
          <p:nvPr/>
        </p:nvSpPr>
        <p:spPr>
          <a:xfrm>
            <a:off x="3829329" y="901057"/>
            <a:ext cx="148534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Regions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
        <p:nvSpPr>
          <p:cNvPr id="12" name="Slide Number Placeholder 11"/>
          <p:cNvSpPr>
            <a:spLocks noGrp="1"/>
          </p:cNvSpPr>
          <p:nvPr>
            <p:ph type="sldNum" sz="quarter" idx="2"/>
          </p:nvPr>
        </p:nvSpPr>
        <p:spPr/>
        <p:txBody>
          <a:bodyPr/>
          <a:lstStyle/>
          <a:p>
            <a:fld id="{86CB4B4D-7CA3-9044-876B-883B54F8677D}" type="slidenum">
              <a:rPr lang="en-US" smtClean="0"/>
              <a:t>3</a:t>
            </a:fld>
            <a:endParaRPr lang="en-US"/>
          </a:p>
        </p:txBody>
      </p:sp>
      <p:pic>
        <p:nvPicPr>
          <p:cNvPr id="13" name="Picture 12">
            <a:extLst>
              <a:ext uri="{FF2B5EF4-FFF2-40B4-BE49-F238E27FC236}">
                <a16:creationId xmlns:a16="http://schemas.microsoft.com/office/drawing/2014/main" id="{F8FEC5B5-A63B-469E-AFB1-EEC832C8BD1A}"/>
              </a:ext>
            </a:extLst>
          </p:cNvPr>
          <p:cNvPicPr>
            <a:picLocks noChangeAspect="1"/>
          </p:cNvPicPr>
          <p:nvPr/>
        </p:nvPicPr>
        <p:blipFill>
          <a:blip r:embed="rId6"/>
          <a:stretch>
            <a:fillRect/>
          </a:stretch>
        </p:blipFill>
        <p:spPr>
          <a:xfrm>
            <a:off x="5757456" y="824809"/>
            <a:ext cx="3024580" cy="2268435"/>
          </a:xfrm>
          <a:prstGeom prst="rect">
            <a:avLst/>
          </a:prstGeom>
        </p:spPr>
      </p:pic>
      <p:sp>
        <p:nvSpPr>
          <p:cNvPr id="14" name="TextBox 13">
            <a:extLst>
              <a:ext uri="{FF2B5EF4-FFF2-40B4-BE49-F238E27FC236}">
                <a16:creationId xmlns:a16="http://schemas.microsoft.com/office/drawing/2014/main" id="{DBF2CFBC-19AF-4C8B-9622-CBAE6D1D3217}"/>
              </a:ext>
            </a:extLst>
          </p:cNvPr>
          <p:cNvSpPr txBox="1"/>
          <p:nvPr/>
        </p:nvSpPr>
        <p:spPr>
          <a:xfrm>
            <a:off x="6686176" y="302516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38</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30</a:t>
            </a:fld>
            <a:endParaRPr lang="en-US"/>
          </a:p>
        </p:txBody>
      </p:sp>
      <p:sp>
        <p:nvSpPr>
          <p:cNvPr id="6" name="Title 1"/>
          <p:cNvSpPr>
            <a:spLocks noGrp="1"/>
          </p:cNvSpPr>
          <p:nvPr>
            <p:ph type="title"/>
          </p:nvPr>
        </p:nvSpPr>
        <p:spPr>
          <a:xfrm>
            <a:off x="457200" y="317311"/>
            <a:ext cx="8229600" cy="745919"/>
          </a:xfrm>
        </p:spPr>
        <p:txBody>
          <a:bodyPr>
            <a:normAutofit/>
          </a:bodyPr>
          <a:lstStyle/>
          <a:p>
            <a:r>
              <a:rPr lang="en-US" sz="2700" dirty="0">
                <a:solidFill>
                  <a:srgbClr val="002E97"/>
                </a:solidFill>
              </a:rPr>
              <a:t>Best ways to determine coordinates in Modernized NSRS  </a:t>
            </a:r>
          </a:p>
        </p:txBody>
      </p:sp>
      <p:sp>
        <p:nvSpPr>
          <p:cNvPr id="7" name="Content Placeholder 2"/>
          <p:cNvSpPr txBox="1">
            <a:spLocks/>
          </p:cNvSpPr>
          <p:nvPr/>
        </p:nvSpPr>
        <p:spPr>
          <a:xfrm>
            <a:off x="893928" y="1375092"/>
            <a:ext cx="7356143" cy="3394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7500" lnSpcReduction="2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385763" indent="-385763" algn="l" hangingPunct="1">
              <a:buFont typeface="+mj-lt"/>
              <a:buAutoNum type="arabicPeriod"/>
            </a:pPr>
            <a:r>
              <a:rPr lang="en-US" dirty="0">
                <a:solidFill>
                  <a:srgbClr val="002E97"/>
                </a:solidFill>
              </a:rPr>
              <a:t> </a:t>
            </a:r>
            <a:r>
              <a:rPr lang="en-US" b="1" u="sng" dirty="0">
                <a:solidFill>
                  <a:srgbClr val="002E97"/>
                </a:solidFill>
              </a:rPr>
              <a:t>Resurvey</a:t>
            </a:r>
            <a:r>
              <a:rPr lang="en-US" dirty="0">
                <a:solidFill>
                  <a:srgbClr val="002E97"/>
                </a:solidFill>
              </a:rPr>
              <a:t>: Return to the field and collect new observations, relying upon geodetic control that has coordinates in the new datum</a:t>
            </a:r>
          </a:p>
          <a:p>
            <a:pPr marL="385763" indent="-385763" algn="l" hangingPunct="1">
              <a:buFont typeface="+mj-lt"/>
              <a:buAutoNum type="arabicPeriod"/>
            </a:pPr>
            <a:r>
              <a:rPr lang="en-US" dirty="0">
                <a:solidFill>
                  <a:srgbClr val="002E97"/>
                </a:solidFill>
              </a:rPr>
              <a:t> </a:t>
            </a:r>
            <a:r>
              <a:rPr lang="en-US" b="1" u="sng" dirty="0">
                <a:solidFill>
                  <a:srgbClr val="002E97"/>
                </a:solidFill>
              </a:rPr>
              <a:t>Readjust</a:t>
            </a:r>
            <a:r>
              <a:rPr lang="en-US" dirty="0">
                <a:solidFill>
                  <a:srgbClr val="002E97"/>
                </a:solidFill>
              </a:rPr>
              <a:t>: Using existing observations, re-compute new coordinates based upon geodetic control (CORS) that has been defined in the new datum</a:t>
            </a:r>
          </a:p>
          <a:p>
            <a:pPr marL="385763" indent="-385763" algn="l" hangingPunct="1">
              <a:buFont typeface="+mj-lt"/>
              <a:buAutoNum type="arabicPeriod"/>
            </a:pPr>
            <a:r>
              <a:rPr lang="en-US" dirty="0">
                <a:solidFill>
                  <a:srgbClr val="002E97"/>
                </a:solidFill>
              </a:rPr>
              <a:t> </a:t>
            </a:r>
            <a:r>
              <a:rPr lang="en-US" b="1" u="sng" dirty="0">
                <a:solidFill>
                  <a:srgbClr val="002E97"/>
                </a:solidFill>
              </a:rPr>
              <a:t>Transform</a:t>
            </a:r>
            <a:r>
              <a:rPr lang="en-US" dirty="0">
                <a:solidFill>
                  <a:srgbClr val="002E97"/>
                </a:solidFill>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68870135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31</a:t>
            </a:fld>
            <a:endParaRPr lang="en-US"/>
          </a:p>
        </p:txBody>
      </p:sp>
      <p:sp>
        <p:nvSpPr>
          <p:cNvPr id="3" name="TextBox 1">
            <a:extLst>
              <a:ext uri="{FF2B5EF4-FFF2-40B4-BE49-F238E27FC236}">
                <a16:creationId xmlns:a16="http://schemas.microsoft.com/office/drawing/2014/main" id="{E94DD0B4-DB8C-41B6-A9EB-2DCD414D0868}"/>
              </a:ext>
            </a:extLst>
          </p:cNvPr>
          <p:cNvSpPr txBox="1"/>
          <p:nvPr/>
        </p:nvSpPr>
        <p:spPr>
          <a:xfrm>
            <a:off x="1957824" y="474228"/>
            <a:ext cx="522835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How </a:t>
            </a:r>
            <a:r>
              <a:rPr lang="en-US" dirty="0">
                <a:solidFill>
                  <a:srgbClr val="002E97"/>
                </a:solidFill>
              </a:rPr>
              <a:t>C</a:t>
            </a:r>
            <a:r>
              <a:rPr dirty="0">
                <a:solidFill>
                  <a:srgbClr val="002E97"/>
                </a:solidFill>
              </a:rPr>
              <a:t>an You Prepare</a:t>
            </a:r>
          </a:p>
        </p:txBody>
      </p:sp>
      <p:sp>
        <p:nvSpPr>
          <p:cNvPr id="4" name="Rectangle 2">
            <a:extLst>
              <a:ext uri="{FF2B5EF4-FFF2-40B4-BE49-F238E27FC236}">
                <a16:creationId xmlns:a16="http://schemas.microsoft.com/office/drawing/2014/main" id="{1A76E3BC-A5C5-4F75-A940-746EDBAB6764}"/>
              </a:ext>
            </a:extLst>
          </p:cNvPr>
          <p:cNvSpPr txBox="1"/>
          <p:nvPr/>
        </p:nvSpPr>
        <p:spPr>
          <a:xfrm>
            <a:off x="691827" y="1179806"/>
            <a:ext cx="7946619" cy="3724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Metadata is </a:t>
            </a:r>
            <a:r>
              <a:rPr b="1" u="sng" dirty="0">
                <a:solidFill>
                  <a:srgbClr val="002E97"/>
                </a:solidFill>
                <a:latin typeface="Times New Roman" panose="02020603050405020304" pitchFamily="18" charset="0"/>
                <a:cs typeface="Times New Roman" panose="02020603050405020304" pitchFamily="18" charset="0"/>
              </a:rPr>
              <a:t>essential</a:t>
            </a: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Improves reliability and accuracy of data</a:t>
            </a: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Increases value and usefulness</a:t>
            </a:r>
          </a:p>
          <a:p>
            <a:pPr>
              <a:defRPr sz="3000">
                <a:solidFill>
                  <a:srgbClr val="17375E"/>
                </a:solidFill>
                <a:latin typeface="Arial"/>
                <a:ea typeface="Arial"/>
                <a:cs typeface="Arial"/>
                <a:sym typeface="Arial"/>
              </a:defRPr>
            </a:pPr>
            <a:endParaRPr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Transform and collect data in current </a:t>
            </a:r>
            <a:r>
              <a:rPr dirty="0" err="1">
                <a:solidFill>
                  <a:srgbClr val="002E97"/>
                </a:solidFill>
                <a:latin typeface="Times New Roman" panose="02020603050405020304" pitchFamily="18" charset="0"/>
                <a:cs typeface="Times New Roman" panose="02020603050405020304" pitchFamily="18" charset="0"/>
              </a:rPr>
              <a:t>datums</a:t>
            </a:r>
            <a:endParaRPr dirty="0">
              <a:solidFill>
                <a:srgbClr val="002E97"/>
              </a:solidFill>
              <a:latin typeface="Times New Roman" panose="02020603050405020304" pitchFamily="18" charset="0"/>
              <a:cs typeface="Times New Roman" panose="02020603050405020304" pitchFamily="18" charset="0"/>
            </a:endParaRP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NAD</a:t>
            </a:r>
            <a:r>
              <a:rPr lang="en-US" dirty="0">
                <a:solidFill>
                  <a:srgbClr val="002E97"/>
                </a:solidFill>
                <a:latin typeface="Times New Roman" panose="02020603050405020304" pitchFamily="18" charset="0"/>
                <a:cs typeface="Times New Roman" panose="02020603050405020304" pitchFamily="18" charset="0"/>
              </a:rPr>
              <a:t> </a:t>
            </a:r>
            <a:r>
              <a:rPr dirty="0">
                <a:solidFill>
                  <a:srgbClr val="002E97"/>
                </a:solidFill>
                <a:latin typeface="Times New Roman" panose="02020603050405020304" pitchFamily="18" charset="0"/>
                <a:cs typeface="Times New Roman" panose="02020603050405020304" pitchFamily="18" charset="0"/>
              </a:rPr>
              <a:t>83 (2011), NAVD</a:t>
            </a:r>
            <a:r>
              <a:rPr lang="en-US" dirty="0">
                <a:solidFill>
                  <a:srgbClr val="002E97"/>
                </a:solidFill>
                <a:latin typeface="Times New Roman" panose="02020603050405020304" pitchFamily="18" charset="0"/>
                <a:cs typeface="Times New Roman" panose="02020603050405020304" pitchFamily="18" charset="0"/>
              </a:rPr>
              <a:t> </a:t>
            </a:r>
            <a:r>
              <a:rPr dirty="0">
                <a:solidFill>
                  <a:srgbClr val="002E97"/>
                </a:solidFill>
                <a:latin typeface="Times New Roman" panose="02020603050405020304" pitchFamily="18" charset="0"/>
                <a:cs typeface="Times New Roman" panose="02020603050405020304" pitchFamily="18" charset="0"/>
              </a:rPr>
              <a:t>88</a:t>
            </a:r>
            <a:endParaRPr lang="en-US"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endParaRPr lang="en-US" sz="2800"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Make sure to note Geoid Models used for GNSS data</a:t>
            </a:r>
            <a:endParaRPr sz="2800" dirty="0">
              <a:solidFill>
                <a:srgbClr val="002E9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363439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71380" y="476300"/>
            <a:ext cx="2599428" cy="4482562"/>
            <a:chOff x="471380" y="948802"/>
            <a:chExt cx="2599428" cy="3361880"/>
          </a:xfrm>
        </p:grpSpPr>
        <p:sp>
          <p:nvSpPr>
            <p:cNvPr id="205" name="TextBox 1"/>
            <p:cNvSpPr txBox="1"/>
            <p:nvPr/>
          </p:nvSpPr>
          <p:spPr>
            <a:xfrm>
              <a:off x="471380" y="948802"/>
              <a:ext cx="2599428" cy="605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Questions</a:t>
              </a:r>
              <a:r>
                <a:rPr dirty="0"/>
                <a:t>?</a:t>
              </a:r>
            </a:p>
          </p:txBody>
        </p:sp>
        <p:sp>
          <p:nvSpPr>
            <p:cNvPr id="207" name="TextBox 4"/>
            <p:cNvSpPr txBox="1"/>
            <p:nvPr/>
          </p:nvSpPr>
          <p:spPr>
            <a:xfrm>
              <a:off x="471380" y="3801742"/>
              <a:ext cx="2163411"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4024472" cy="33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lvl1pPr>
          </a:lstStyle>
          <a:p>
            <a:r>
              <a:rPr dirty="0"/>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32</a:t>
            </a:fld>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636" y="1392493"/>
            <a:ext cx="2571172" cy="2100836"/>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4</a:t>
            </a:fld>
            <a:endParaRPr lang="en-US"/>
          </a:p>
        </p:txBody>
      </p:sp>
      <p:sp>
        <p:nvSpPr>
          <p:cNvPr id="3" name="TextBox 1">
            <a:extLst>
              <a:ext uri="{FF2B5EF4-FFF2-40B4-BE49-F238E27FC236}">
                <a16:creationId xmlns:a16="http://schemas.microsoft.com/office/drawing/2014/main" id="{BDB17F88-14F5-4F0C-9C74-EAAB5EA5883A}"/>
              </a:ext>
            </a:extLst>
          </p:cNvPr>
          <p:cNvSpPr txBox="1"/>
          <p:nvPr/>
        </p:nvSpPr>
        <p:spPr>
          <a:xfrm>
            <a:off x="1922558" y="402226"/>
            <a:ext cx="529888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rPr>
              <a:t>NSRS Modernization Delay</a:t>
            </a:r>
            <a:endParaRPr sz="3600" dirty="0">
              <a:solidFill>
                <a:srgbClr val="002E97"/>
              </a:solidFill>
            </a:endParaRPr>
          </a:p>
        </p:txBody>
      </p:sp>
      <p:sp>
        <p:nvSpPr>
          <p:cNvPr id="4" name="Rectangle 3">
            <a:extLst>
              <a:ext uri="{FF2B5EF4-FFF2-40B4-BE49-F238E27FC236}">
                <a16:creationId xmlns:a16="http://schemas.microsoft.com/office/drawing/2014/main" id="{53441562-3258-4EBE-A705-63300DB37B38}"/>
              </a:ext>
            </a:extLst>
          </p:cNvPr>
          <p:cNvSpPr/>
          <p:nvPr/>
        </p:nvSpPr>
        <p:spPr>
          <a:xfrm>
            <a:off x="1563986" y="4265030"/>
            <a:ext cx="6016028" cy="584775"/>
          </a:xfrm>
          <a:prstGeom prst="rect">
            <a:avLst/>
          </a:prstGeom>
        </p:spPr>
        <p:txBody>
          <a:bodyPr wrap="square">
            <a:spAutoFit/>
          </a:bodyPr>
          <a:lstStyle/>
          <a:p>
            <a:r>
              <a:rPr lang="en-US" sz="1600" dirty="0">
                <a:solidFill>
                  <a:srgbClr val="002E97"/>
                </a:solidFill>
              </a:rPr>
              <a:t>https://geodesy.noaa.gov/datums/newdatums/delayed-release.shtml</a:t>
            </a:r>
          </a:p>
          <a:p>
            <a:r>
              <a:rPr lang="en-US" sz="1600" dirty="0">
                <a:solidFill>
                  <a:srgbClr val="002E97"/>
                </a:solidFill>
              </a:rPr>
              <a:t>https://geodesy.noaa.gov/datums/newdatums/FAQNewDatums.shtml</a:t>
            </a:r>
          </a:p>
        </p:txBody>
      </p:sp>
      <p:sp>
        <p:nvSpPr>
          <p:cNvPr id="5" name="Rectangle 4">
            <a:extLst>
              <a:ext uri="{FF2B5EF4-FFF2-40B4-BE49-F238E27FC236}">
                <a16:creationId xmlns:a16="http://schemas.microsoft.com/office/drawing/2014/main" id="{68DADC8B-E9AE-4791-BF49-58F679F7632A}"/>
              </a:ext>
            </a:extLst>
          </p:cNvPr>
          <p:cNvSpPr/>
          <p:nvPr/>
        </p:nvSpPr>
        <p:spPr>
          <a:xfrm>
            <a:off x="1202436" y="1294477"/>
            <a:ext cx="6739128" cy="2554545"/>
          </a:xfrm>
          <a:prstGeom prst="rect">
            <a:avLst/>
          </a:prstGeom>
        </p:spPr>
        <p:txBody>
          <a:bodyPr wrap="square">
            <a:spAutoFit/>
          </a:bodyPr>
          <a:lstStyle/>
          <a:p>
            <a:r>
              <a:rPr lang="en-US" sz="2000" dirty="0">
                <a:solidFill>
                  <a:srgbClr val="002E97"/>
                </a:solidFill>
                <a:latin typeface="Helvetica Neue"/>
              </a:rPr>
              <a:t>Operational, workforce retention and other issues have delayed NSRS Modernization (Likely to 2025)</a:t>
            </a:r>
          </a:p>
          <a:p>
            <a:endParaRPr lang="en-US" sz="2000" dirty="0">
              <a:solidFill>
                <a:srgbClr val="002E97"/>
              </a:solidFill>
              <a:latin typeface="Helvetica Neue"/>
            </a:endParaRPr>
          </a:p>
          <a:p>
            <a:r>
              <a:rPr lang="en-US" sz="2000" dirty="0">
                <a:solidFill>
                  <a:srgbClr val="002E97"/>
                </a:solidFill>
                <a:latin typeface="Helvetica Neue"/>
              </a:rPr>
              <a:t>SPCS2022 zones should be finalized in 2022 but will not be rolled out until all of the NSRS is modernized.</a:t>
            </a:r>
          </a:p>
          <a:p>
            <a:endParaRPr lang="en-US" sz="2000" dirty="0">
              <a:solidFill>
                <a:srgbClr val="002E97"/>
              </a:solidFill>
              <a:latin typeface="Helvetica Neue"/>
            </a:endParaRPr>
          </a:p>
          <a:p>
            <a:r>
              <a:rPr lang="en-US" sz="2000" dirty="0">
                <a:solidFill>
                  <a:srgbClr val="002E97"/>
                </a:solidFill>
                <a:latin typeface="Helvetica Neue"/>
              </a:rPr>
              <a:t>GPS on Bench Marks deadline extended </a:t>
            </a:r>
          </a:p>
          <a:p>
            <a:r>
              <a:rPr lang="en-US" sz="2000" dirty="0">
                <a:solidFill>
                  <a:srgbClr val="002E97"/>
                </a:solidFill>
                <a:latin typeface="Helvetica Neue"/>
              </a:rPr>
              <a:t>September 31, 2022</a:t>
            </a:r>
          </a:p>
        </p:txBody>
      </p:sp>
    </p:spTree>
    <p:extLst>
      <p:ext uri="{BB962C8B-B14F-4D97-AF65-F5344CB8AC3E}">
        <p14:creationId xmlns:p14="http://schemas.microsoft.com/office/powerpoint/2010/main" val="373499390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2623580" y="404500"/>
            <a:ext cx="367985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Resources</a:t>
            </a:r>
          </a:p>
        </p:txBody>
      </p:sp>
      <p:sp>
        <p:nvSpPr>
          <p:cNvPr id="4" name="Rectangle 2"/>
          <p:cNvSpPr txBox="1"/>
          <p:nvPr/>
        </p:nvSpPr>
        <p:spPr>
          <a:xfrm>
            <a:off x="349720" y="1333976"/>
            <a:ext cx="7243328" cy="3570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2400" b="1" dirty="0">
                <a:solidFill>
                  <a:srgbClr val="002E97"/>
                </a:solidFill>
                <a:latin typeface="Times New Roman" panose="02020603050405020304" pitchFamily="18" charset="0"/>
                <a:cs typeface="Times New Roman" panose="02020603050405020304" pitchFamily="18" charset="0"/>
              </a:rPr>
              <a:t>NGS Training Center</a:t>
            </a: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https://geodesy.noaa.gov/web/science_edu/training/</a:t>
            </a:r>
          </a:p>
          <a:p>
            <a:pPr>
              <a:defRPr sz="3000">
                <a:solidFill>
                  <a:srgbClr val="17375E"/>
                </a:solidFill>
                <a:latin typeface="Arial"/>
                <a:ea typeface="Arial"/>
                <a:cs typeface="Arial"/>
                <a:sym typeface="Arial"/>
              </a:defRPr>
            </a:pPr>
            <a:r>
              <a:rPr sz="2400" b="1" dirty="0">
                <a:solidFill>
                  <a:srgbClr val="002E97"/>
                </a:solidFill>
                <a:latin typeface="Times New Roman" panose="02020603050405020304" pitchFamily="18" charset="0"/>
                <a:cs typeface="Times New Roman" panose="02020603050405020304" pitchFamily="18" charset="0"/>
              </a:rPr>
              <a:t>Educational Videos</a:t>
            </a:r>
            <a:endParaRPr lang="en-US" sz="2400" b="1"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https://geodesy.noaa.gov/datums/newdatums/WatchVideos.shtml</a:t>
            </a:r>
          </a:p>
          <a:p>
            <a:pPr>
              <a:defRPr sz="3000">
                <a:solidFill>
                  <a:srgbClr val="17375E"/>
                </a:solidFill>
                <a:latin typeface="Arial"/>
                <a:ea typeface="Arial"/>
                <a:cs typeface="Arial"/>
                <a:sym typeface="Arial"/>
              </a:defRPr>
            </a:pPr>
            <a:r>
              <a:rPr sz="2400" b="1" dirty="0">
                <a:solidFill>
                  <a:srgbClr val="002E97"/>
                </a:solidFill>
                <a:latin typeface="Times New Roman" panose="02020603050405020304" pitchFamily="18" charset="0"/>
                <a:cs typeface="Times New Roman" panose="02020603050405020304" pitchFamily="18" charset="0"/>
              </a:rPr>
              <a:t>NGS Webinar Series</a:t>
            </a:r>
            <a:endParaRPr lang="en-US" sz="2400" b="1"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https://geodesy.noaa.gov/web/science_edu/webinar_series/</a:t>
            </a:r>
          </a:p>
          <a:p>
            <a:pPr>
              <a:defRPr sz="3000">
                <a:solidFill>
                  <a:srgbClr val="17375E"/>
                </a:solidFill>
                <a:latin typeface="Arial"/>
                <a:ea typeface="Arial"/>
                <a:cs typeface="Arial"/>
                <a:sym typeface="Arial"/>
              </a:defRPr>
            </a:pPr>
            <a:r>
              <a:rPr sz="2400" b="1" dirty="0">
                <a:solidFill>
                  <a:srgbClr val="002E97"/>
                </a:solidFill>
                <a:latin typeface="Times New Roman" panose="02020603050405020304" pitchFamily="18" charset="0"/>
                <a:cs typeface="Times New Roman" panose="02020603050405020304" pitchFamily="18" charset="0"/>
              </a:rPr>
              <a:t>Geospatial Summit</a:t>
            </a:r>
            <a:r>
              <a:rPr lang="en-US" b="1" dirty="0">
                <a:solidFill>
                  <a:srgbClr val="002E97"/>
                </a:solidFill>
                <a:latin typeface="Times New Roman" panose="02020603050405020304" pitchFamily="18" charset="0"/>
                <a:cs typeface="Times New Roman" panose="02020603050405020304" pitchFamily="18" charset="0"/>
              </a:rPr>
              <a:t> </a:t>
            </a:r>
            <a:r>
              <a:rPr lang="en-US" sz="2000" dirty="0">
                <a:solidFill>
                  <a:srgbClr val="002E97"/>
                </a:solidFill>
                <a:latin typeface="Times New Roman" panose="02020603050405020304" pitchFamily="18" charset="0"/>
                <a:cs typeface="Times New Roman" panose="02020603050405020304" pitchFamily="18" charset="0"/>
              </a:rPr>
              <a:t>(2021, 2019 recorded sessions)</a:t>
            </a: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https://geodesy.noaa.gov/geospatial-summit/</a:t>
            </a:r>
          </a:p>
          <a:p>
            <a:pPr>
              <a:defRPr sz="3000">
                <a:solidFill>
                  <a:srgbClr val="17375E"/>
                </a:solidFill>
                <a:latin typeface="Arial"/>
                <a:ea typeface="Arial"/>
                <a:cs typeface="Arial"/>
                <a:sym typeface="Arial"/>
              </a:defRPr>
            </a:pPr>
            <a:r>
              <a:rPr lang="en-US" sz="2400" b="1" dirty="0">
                <a:solidFill>
                  <a:srgbClr val="002E97"/>
                </a:solidFill>
                <a:latin typeface="Times New Roman" panose="02020603050405020304" pitchFamily="18" charset="0"/>
                <a:cs typeface="Times New Roman" panose="02020603050405020304" pitchFamily="18" charset="0"/>
              </a:rPr>
              <a:t>Presentation Library</a:t>
            </a: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https://geodesy.noaa.gov/web/science_edu/presentations_library/</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pic>
        <p:nvPicPr>
          <p:cNvPr id="3074" name="Picture 2" descr="sid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55523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0" name="TextBox 1"/>
          <p:cNvSpPr txBox="1"/>
          <p:nvPr/>
        </p:nvSpPr>
        <p:spPr>
          <a:xfrm>
            <a:off x="2626203" y="476053"/>
            <a:ext cx="3945950"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NOAA and NGS</a:t>
            </a:r>
          </a:p>
        </p:txBody>
      </p:sp>
      <p:sp>
        <p:nvSpPr>
          <p:cNvPr id="121" name="Rectangle 2"/>
          <p:cNvSpPr txBox="1"/>
          <p:nvPr/>
        </p:nvSpPr>
        <p:spPr>
          <a:xfrm>
            <a:off x="2387576" y="1340081"/>
            <a:ext cx="441402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a:solidFill>
                  <a:srgbClr val="002E97"/>
                </a:solidFill>
              </a:rPr>
              <a:t>Our Nation’s First Civilian Science Agency</a:t>
            </a:r>
          </a:p>
        </p:txBody>
      </p:sp>
      <p:pic>
        <p:nvPicPr>
          <p:cNvPr id="122" name="Picture 5" descr="Picture 5"/>
          <p:cNvPicPr>
            <a:picLocks noChangeAspect="1"/>
          </p:cNvPicPr>
          <p:nvPr/>
        </p:nvPicPr>
        <p:blipFill>
          <a:blip r:embed="rId4">
            <a:extLst/>
          </a:blip>
          <a:stretch>
            <a:fillRect/>
          </a:stretch>
        </p:blipFill>
        <p:spPr>
          <a:xfrm>
            <a:off x="4969419" y="1986928"/>
            <a:ext cx="1773437" cy="1821564"/>
          </a:xfrm>
          <a:prstGeom prst="rect">
            <a:avLst/>
          </a:prstGeom>
          <a:ln w="12700">
            <a:miter lim="400000"/>
          </a:ln>
        </p:spPr>
      </p:pic>
      <p:sp>
        <p:nvSpPr>
          <p:cNvPr id="124" name="TextBox 12"/>
          <p:cNvSpPr txBox="1"/>
          <p:nvPr/>
        </p:nvSpPr>
        <p:spPr>
          <a:xfrm>
            <a:off x="137515" y="4215622"/>
            <a:ext cx="1665620"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1807</a:t>
            </a:r>
          </a:p>
          <a:p>
            <a:pPr>
              <a:defRPr sz="1400">
                <a:latin typeface="Arial"/>
                <a:ea typeface="Arial"/>
                <a:cs typeface="Arial"/>
                <a:sym typeface="Arial"/>
              </a:defRPr>
            </a:pPr>
            <a:r>
              <a:t>Thomas Jefferson</a:t>
            </a:r>
          </a:p>
          <a:p>
            <a:pPr>
              <a:defRPr sz="1400">
                <a:latin typeface="Arial"/>
                <a:ea typeface="Arial"/>
                <a:cs typeface="Arial"/>
                <a:sym typeface="Arial"/>
              </a:defRPr>
            </a:pPr>
            <a:r>
              <a:t>Survey of the Coast</a:t>
            </a:r>
          </a:p>
        </p:txBody>
      </p:sp>
      <p:sp>
        <p:nvSpPr>
          <p:cNvPr id="125" name="TextBox 13"/>
          <p:cNvSpPr txBox="1"/>
          <p:nvPr/>
        </p:nvSpPr>
        <p:spPr>
          <a:xfrm>
            <a:off x="2047126" y="4215622"/>
            <a:ext cx="1606239"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1811</a:t>
            </a:r>
          </a:p>
          <a:p>
            <a:pPr>
              <a:defRPr sz="1400">
                <a:latin typeface="Arial"/>
                <a:ea typeface="Arial"/>
                <a:cs typeface="Arial"/>
                <a:sym typeface="Arial"/>
              </a:defRPr>
            </a:pPr>
            <a:r>
              <a:t>Ferdinand Hassler</a:t>
            </a:r>
          </a:p>
          <a:p>
            <a:pPr>
              <a:defRPr sz="1400">
                <a:latin typeface="Arial"/>
                <a:ea typeface="Arial"/>
                <a:cs typeface="Arial"/>
                <a:sym typeface="Arial"/>
              </a:defRPr>
            </a:pPr>
            <a:r>
              <a:t>Superintendent</a:t>
            </a:r>
          </a:p>
        </p:txBody>
      </p:sp>
      <p:sp>
        <p:nvSpPr>
          <p:cNvPr id="126" name="TextBox 14"/>
          <p:cNvSpPr txBox="1"/>
          <p:nvPr/>
        </p:nvSpPr>
        <p:spPr>
          <a:xfrm>
            <a:off x="3741546" y="4231638"/>
            <a:ext cx="1062594"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1836</a:t>
            </a:r>
          </a:p>
          <a:p>
            <a:pPr>
              <a:defRPr sz="1400">
                <a:latin typeface="Arial"/>
                <a:ea typeface="Arial"/>
                <a:cs typeface="Arial"/>
                <a:sym typeface="Arial"/>
              </a:defRPr>
            </a:pPr>
            <a:r>
              <a:t>U.S. Coast </a:t>
            </a:r>
          </a:p>
          <a:p>
            <a:pPr>
              <a:defRPr sz="1400">
                <a:latin typeface="Arial"/>
                <a:ea typeface="Arial"/>
                <a:cs typeface="Arial"/>
                <a:sym typeface="Arial"/>
              </a:defRPr>
            </a:pPr>
            <a:r>
              <a:t>Survey</a:t>
            </a:r>
          </a:p>
        </p:txBody>
      </p:sp>
      <p:sp>
        <p:nvSpPr>
          <p:cNvPr id="127" name="TextBox 15"/>
          <p:cNvSpPr txBox="1"/>
          <p:nvPr/>
        </p:nvSpPr>
        <p:spPr>
          <a:xfrm>
            <a:off x="4995529" y="4230506"/>
            <a:ext cx="1418542" cy="695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1878</a:t>
            </a:r>
          </a:p>
          <a:p>
            <a:pPr>
              <a:defRPr sz="1400">
                <a:latin typeface="Arial"/>
                <a:ea typeface="Arial"/>
                <a:cs typeface="Arial"/>
                <a:sym typeface="Arial"/>
              </a:defRPr>
            </a:pPr>
            <a:r>
              <a:t>U.S. Coast and</a:t>
            </a:r>
          </a:p>
          <a:p>
            <a:pPr>
              <a:defRPr sz="1400">
                <a:latin typeface="Arial"/>
                <a:ea typeface="Arial"/>
                <a:cs typeface="Arial"/>
                <a:sym typeface="Arial"/>
              </a:defRPr>
            </a:pPr>
            <a:r>
              <a:t>Geodetic Survey</a:t>
            </a:r>
          </a:p>
        </p:txBody>
      </p:sp>
      <p:sp>
        <p:nvSpPr>
          <p:cNvPr id="128" name="TextBox 16"/>
          <p:cNvSpPr txBox="1"/>
          <p:nvPr/>
        </p:nvSpPr>
        <p:spPr>
          <a:xfrm>
            <a:off x="7062644" y="4215622"/>
            <a:ext cx="1724917" cy="492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1970</a:t>
            </a:r>
          </a:p>
          <a:p>
            <a:pPr>
              <a:defRPr sz="1400">
                <a:latin typeface="Arial"/>
                <a:ea typeface="Arial"/>
                <a:cs typeface="Arial"/>
                <a:sym typeface="Arial"/>
              </a:defRPr>
            </a:pPr>
            <a:r>
              <a:t>NOAA is established</a:t>
            </a:r>
          </a:p>
        </p:txBody>
      </p:sp>
      <p:pic>
        <p:nvPicPr>
          <p:cNvPr id="129" name="Picture 17" descr="Picture 17"/>
          <p:cNvPicPr>
            <a:picLocks noChangeAspect="1"/>
          </p:cNvPicPr>
          <p:nvPr/>
        </p:nvPicPr>
        <p:blipFill>
          <a:blip r:embed="rId5">
            <a:extLst/>
          </a:blip>
          <a:stretch>
            <a:fillRect/>
          </a:stretch>
        </p:blipFill>
        <p:spPr>
          <a:xfrm>
            <a:off x="137514" y="1818299"/>
            <a:ext cx="1688594" cy="2249425"/>
          </a:xfrm>
          <a:prstGeom prst="rect">
            <a:avLst/>
          </a:prstGeom>
          <a:ln w="12700">
            <a:miter lim="400000"/>
          </a:ln>
        </p:spPr>
      </p:pic>
      <p:pic>
        <p:nvPicPr>
          <p:cNvPr id="130" name="Picture 18" descr="Picture 18"/>
          <p:cNvPicPr>
            <a:picLocks noChangeAspect="1"/>
          </p:cNvPicPr>
          <p:nvPr/>
        </p:nvPicPr>
        <p:blipFill>
          <a:blip r:embed="rId6">
            <a:extLst/>
          </a:blip>
          <a:stretch>
            <a:fillRect/>
          </a:stretch>
        </p:blipFill>
        <p:spPr>
          <a:xfrm>
            <a:off x="2433054" y="1812351"/>
            <a:ext cx="1955906" cy="2255373"/>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2644" y="1986928"/>
            <a:ext cx="1821564" cy="1821564"/>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53202" y="481263"/>
            <a:ext cx="336886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17375E"/>
                </a:solidFill>
                <a:latin typeface="Arial"/>
                <a:ea typeface="Arial"/>
                <a:cs typeface="Arial"/>
                <a:sym typeface="Arial"/>
              </a:defRPr>
            </a:pPr>
            <a:r>
              <a:rPr>
                <a:solidFill>
                  <a:srgbClr val="002E97"/>
                </a:solidFill>
              </a:rPr>
              <a:t>To define, maintain and provide access </a:t>
            </a:r>
            <a:br>
              <a:rPr>
                <a:solidFill>
                  <a:srgbClr val="002E97"/>
                </a:solidFill>
              </a:rPr>
            </a:br>
            <a:r>
              <a:rPr>
                <a:solidFill>
                  <a:srgbClr val="002E97"/>
                </a:solidFill>
              </a:rPr>
              <a:t>to the </a:t>
            </a:r>
            <a:r>
              <a:rPr>
                <a:solidFill>
                  <a:srgbClr val="002E97"/>
                </a:solidFill>
                <a:latin typeface="Arial Black"/>
                <a:ea typeface="Arial Black"/>
                <a:cs typeface="Arial Black"/>
                <a:sym typeface="Arial Black"/>
              </a:rPr>
              <a:t>National Spatial Reference System (NSRS) </a:t>
            </a:r>
            <a:r>
              <a:rPr>
                <a:solidFill>
                  <a:srgbClr val="002E97"/>
                </a:solidFill>
              </a:rPr>
              <a:t>to meet our Nation’s economic, social, and environmental needs.  </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The </a:t>
            </a:r>
            <a:r>
              <a:rPr>
                <a:solidFill>
                  <a:srgbClr val="002E97"/>
                </a:solidFill>
                <a:latin typeface="Arial Black"/>
                <a:ea typeface="Arial Black"/>
                <a:cs typeface="Arial Black"/>
                <a:sym typeface="Arial Black"/>
              </a:rPr>
              <a:t>NSRS</a:t>
            </a:r>
            <a:r>
              <a:rPr>
                <a:solidFill>
                  <a:srgbClr val="002E97"/>
                </a:solidFill>
              </a:rPr>
              <a:t> 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15912"/>
            <a:ext cx="730103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76962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Times New Roman" panose="02020603050405020304" pitchFamily="18" charset="0"/>
                <a:cs typeface="Times New Roman" panose="02020603050405020304" pitchFamily="18" charset="0"/>
              </a:rPr>
              <a:t>Build Models to Simplify</a:t>
            </a:r>
            <a:endParaRPr sz="28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8</a:t>
            </a:fld>
            <a:endParaRPr lang="en-US"/>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7372531" cy="769441"/>
          </a:xfrm>
          <a:prstGeom prst="rect">
            <a:avLst/>
          </a:prstGeom>
          <a:noFill/>
        </p:spPr>
        <p:txBody>
          <a:bodyPr wrap="none" rtlCol="0">
            <a:spAutoFit/>
          </a:bodyPr>
          <a:lstStyle/>
          <a:p>
            <a:r>
              <a:rPr lang="en-US" sz="4400" dirty="0" err="1">
                <a:solidFill>
                  <a:srgbClr val="002E97"/>
                </a:solidFill>
                <a:latin typeface="Times New Roman" panose="02020603050405020304" pitchFamily="18" charset="0"/>
                <a:cs typeface="Times New Roman" panose="02020603050405020304" pitchFamily="18" charset="0"/>
              </a:rPr>
              <a:t>Datums</a:t>
            </a:r>
            <a:r>
              <a:rPr lang="en-US" sz="4400" dirty="0">
                <a:solidFill>
                  <a:srgbClr val="002E97"/>
                </a:solidFill>
                <a:latin typeface="Times New Roman" panose="02020603050405020304" pitchFamily="18" charset="0"/>
                <a:cs typeface="Times New Roman" panose="02020603050405020304" pitchFamily="18" charset="0"/>
              </a:rPr>
              <a:t> and Reference Frames</a:t>
            </a:r>
          </a:p>
        </p:txBody>
      </p:sp>
      <p:sp>
        <p:nvSpPr>
          <p:cNvPr id="21" name="TextBox 20"/>
          <p:cNvSpPr txBox="1"/>
          <p:nvPr/>
        </p:nvSpPr>
        <p:spPr>
          <a:xfrm>
            <a:off x="4264836" y="4172803"/>
            <a:ext cx="4940963" cy="830997"/>
          </a:xfrm>
          <a:prstGeom prst="rect">
            <a:avLst/>
          </a:prstGeom>
          <a:noFill/>
        </p:spPr>
        <p:txBody>
          <a:bodyPr wrap="square" rtlCol="0">
            <a:spAutoFit/>
          </a:bodyPr>
          <a:lstStyle/>
          <a:p>
            <a:r>
              <a:rPr lang="en-US" sz="2400" dirty="0">
                <a:solidFill>
                  <a:srgbClr val="002E97"/>
                </a:solidFill>
                <a:latin typeface="Times New Roman" panose="02020603050405020304" pitchFamily="18" charset="0"/>
                <a:cs typeface="Times New Roman" panose="02020603050405020304" pitchFamily="18" charset="0"/>
              </a:rPr>
              <a:t>A reference surface or framework to reference your data to for consistency</a:t>
            </a:r>
          </a:p>
        </p:txBody>
      </p:sp>
      <p:grpSp>
        <p:nvGrpSpPr>
          <p:cNvPr id="3" name="Group 2"/>
          <p:cNvGrpSpPr/>
          <p:nvPr/>
        </p:nvGrpSpPr>
        <p:grpSpPr>
          <a:xfrm>
            <a:off x="44321" y="1391873"/>
            <a:ext cx="4451851" cy="3136462"/>
            <a:chOff x="44321" y="1391873"/>
            <a:chExt cx="4451851" cy="3136462"/>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25" name="TextBox 6"/>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26" name="TextBox 7"/>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27" name="TextBox 8"/>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28" name="TextBox 27"/>
          <p:cNvSpPr txBox="1"/>
          <p:nvPr/>
        </p:nvSpPr>
        <p:spPr>
          <a:xfrm>
            <a:off x="569244" y="4284993"/>
            <a:ext cx="310437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X,Y,Z</a:t>
            </a:r>
            <a:r>
              <a:rPr kumimoji="0" lang="en-US" sz="28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vs </a:t>
            </a:r>
            <a:r>
              <a:rPr kumimoji="0" lang="en-US" sz="2800" b="0" i="0" u="none" strike="noStrike" cap="none" spc="0" normalizeH="0" dirty="0" err="1">
                <a:ln>
                  <a:noFill/>
                </a:ln>
                <a:solidFill>
                  <a:srgbClr val="002E97"/>
                </a:solidFill>
                <a:effectLst/>
                <a:uFillTx/>
                <a:latin typeface="Times New Roman" panose="02020603050405020304" pitchFamily="18" charset="0"/>
                <a:cs typeface="Times New Roman" panose="02020603050405020304" pitchFamily="18" charset="0"/>
                <a:sym typeface="Calibri"/>
              </a:rPr>
              <a:t>Lat,Lon,Ht</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nvGrpSpPr>
          <p:cNvPr id="39" name="Group 38"/>
          <p:cNvGrpSpPr/>
          <p:nvPr/>
        </p:nvGrpSpPr>
        <p:grpSpPr>
          <a:xfrm>
            <a:off x="5133193" y="1116460"/>
            <a:ext cx="3397577" cy="3168533"/>
            <a:chOff x="5133193" y="1256160"/>
            <a:chExt cx="3397577" cy="3168533"/>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46" name="TextBox 45"/>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5807</TotalTime>
  <Words>2575</Words>
  <Application>Microsoft Office PowerPoint</Application>
  <PresentationFormat>On-screen Show (16:9)</PresentationFormat>
  <Paragraphs>381</Paragraphs>
  <Slides>32</Slides>
  <Notes>24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0" baseType="lpstr">
      <vt:lpstr>Arial</vt:lpstr>
      <vt:lpstr>Arial Black</vt:lpstr>
      <vt:lpstr>Calibri</vt:lpstr>
      <vt:lpstr>Helvetica</vt:lpstr>
      <vt:lpstr>Helvetica Neue</vt:lpstr>
      <vt:lpstr>Times New Roman</vt:lpstr>
      <vt:lpstr>Office Theme</vt:lpstr>
      <vt:lpstr>Bitmap Image</vt:lpstr>
      <vt:lpstr>The National Spatial Reference System: the Common Foundation of Surveying and GIS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OPUS Shared Solutions Dashboard</vt:lpstr>
      <vt:lpstr>PowerPoint Presentation</vt:lpstr>
      <vt:lpstr>PowerPoint Presentation</vt:lpstr>
      <vt:lpstr>Best ways to determine coordinates in Modernized NSRS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160</cp:revision>
  <dcterms:modified xsi:type="dcterms:W3CDTF">2022-09-27T21:28:54Z</dcterms:modified>
</cp:coreProperties>
</file>