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2"/>
  </p:notesMasterIdLst>
  <p:sldIdLst>
    <p:sldId id="256" r:id="rId2"/>
    <p:sldId id="281" r:id="rId3"/>
    <p:sldId id="280" r:id="rId4"/>
    <p:sldId id="323" r:id="rId5"/>
    <p:sldId id="332" r:id="rId6"/>
    <p:sldId id="350" r:id="rId7"/>
    <p:sldId id="331" r:id="rId8"/>
    <p:sldId id="349" r:id="rId9"/>
    <p:sldId id="344" r:id="rId10"/>
    <p:sldId id="333" r:id="rId11"/>
    <p:sldId id="334" r:id="rId12"/>
    <p:sldId id="330" r:id="rId13"/>
    <p:sldId id="258" r:id="rId14"/>
    <p:sldId id="328" r:id="rId15"/>
    <p:sldId id="339" r:id="rId16"/>
    <p:sldId id="340" r:id="rId17"/>
    <p:sldId id="341" r:id="rId18"/>
    <p:sldId id="342" r:id="rId19"/>
    <p:sldId id="343" r:id="rId20"/>
    <p:sldId id="293" r:id="rId21"/>
    <p:sldId id="260" r:id="rId22"/>
    <p:sldId id="262" r:id="rId23"/>
    <p:sldId id="261" r:id="rId24"/>
    <p:sldId id="285" r:id="rId25"/>
    <p:sldId id="287" r:id="rId26"/>
    <p:sldId id="263" r:id="rId27"/>
    <p:sldId id="296" r:id="rId28"/>
    <p:sldId id="300" r:id="rId29"/>
    <p:sldId id="269" r:id="rId30"/>
    <p:sldId id="274" r:id="rId31"/>
    <p:sldId id="268" r:id="rId32"/>
    <p:sldId id="326" r:id="rId33"/>
    <p:sldId id="325" r:id="rId34"/>
    <p:sldId id="271" r:id="rId35"/>
    <p:sldId id="329" r:id="rId36"/>
    <p:sldId id="272" r:id="rId37"/>
    <p:sldId id="273" r:id="rId38"/>
    <p:sldId id="295" r:id="rId39"/>
    <p:sldId id="275" r:id="rId40"/>
    <p:sldId id="335" r:id="rId41"/>
    <p:sldId id="317" r:id="rId42"/>
    <p:sldId id="336" r:id="rId43"/>
    <p:sldId id="309" r:id="rId44"/>
    <p:sldId id="308" r:id="rId45"/>
    <p:sldId id="337" r:id="rId46"/>
    <p:sldId id="303" r:id="rId47"/>
    <p:sldId id="277" r:id="rId48"/>
    <p:sldId id="279" r:id="rId49"/>
    <p:sldId id="302" r:id="rId50"/>
    <p:sldId id="276" r:id="rId51"/>
    <p:sldId id="354" r:id="rId52"/>
    <p:sldId id="356" r:id="rId53"/>
    <p:sldId id="357" r:id="rId54"/>
    <p:sldId id="355" r:id="rId55"/>
    <p:sldId id="348" r:id="rId56"/>
    <p:sldId id="338" r:id="rId57"/>
    <p:sldId id="321" r:id="rId58"/>
    <p:sldId id="310" r:id="rId59"/>
    <p:sldId id="311" r:id="rId60"/>
    <p:sldId id="282" r:id="rId61"/>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E97"/>
    <a:srgbClr val="2B2B2B"/>
    <a:srgbClr val="667995"/>
    <a:srgbClr val="17375E"/>
    <a:srgbClr val="DFE9F3"/>
    <a:srgbClr val="9C9C9C"/>
    <a:srgbClr val="455569"/>
    <a:srgbClr val="2C4B6F"/>
    <a:srgbClr val="556F8D"/>
    <a:srgbClr val="E5EE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579" autoAdjust="0"/>
  </p:normalViewPr>
  <p:slideViewPr>
    <p:cSldViewPr snapToGrid="0">
      <p:cViewPr varScale="1">
        <p:scale>
          <a:sx n="107" d="100"/>
          <a:sy n="107" d="100"/>
        </p:scale>
        <p:origin x="234" y="96"/>
      </p:cViewPr>
      <p:guideLst/>
    </p:cSldViewPr>
  </p:slideViewPr>
  <p:notesTextViewPr>
    <p:cViewPr>
      <p:scale>
        <a:sx n="3" d="2"/>
        <a:sy n="3" d="2"/>
      </p:scale>
      <p:origin x="0" y="0"/>
    </p:cViewPr>
  </p:notesTextViewPr>
  <p:sorterViewPr>
    <p:cViewPr varScale="1">
      <p:scale>
        <a:sx n="1" d="1"/>
        <a:sy n="1" d="1"/>
      </p:scale>
      <p:origin x="0" y="-390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1143000" y="685800"/>
            <a:ext cx="4572000" cy="3429000"/>
          </a:xfrm>
          <a:prstGeom prst="rect">
            <a:avLst/>
          </a:prstGeom>
        </p:spPr>
        <p:txBody>
          <a:bodyPr/>
          <a:lstStyle/>
          <a:p>
            <a:endParaRPr/>
          </a:p>
        </p:txBody>
      </p:sp>
      <p:sp>
        <p:nvSpPr>
          <p:cNvPr id="110" name="Shape 11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s://en.wikipedia.org/wiki/Philosophi%C3%A6_Naturalis_Principia_Mathematica" TargetMode="External"/><Relationship Id="rId13" Type="http://schemas.openxmlformats.org/officeDocument/2006/relationships/hyperlink" Target="https://en.wikipedia.org/wiki/Geodesic_(general_relativity)" TargetMode="External"/><Relationship Id="rId3" Type="http://schemas.openxmlformats.org/officeDocument/2006/relationships/hyperlink" Target="https://en.wikipedia.org/wiki/Common_Era" TargetMode="External"/><Relationship Id="rId7" Type="http://schemas.openxmlformats.org/officeDocument/2006/relationships/hyperlink" Target="https://en.wikipedia.org/wiki/Sir_Isaac_Newton" TargetMode="External"/><Relationship Id="rId12" Type="http://schemas.openxmlformats.org/officeDocument/2006/relationships/hyperlink" Target="https://en.wikipedia.org/wiki/Curvature"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en.wikipedia.org/wiki/Gravitational_potential_energy" TargetMode="External"/><Relationship Id="rId11" Type="http://schemas.openxmlformats.org/officeDocument/2006/relationships/hyperlink" Target="https://en.wikipedia.org/wiki/Spacetime" TargetMode="External"/><Relationship Id="rId5" Type="http://schemas.openxmlformats.org/officeDocument/2006/relationships/hyperlink" Target="https://en.wikipedia.org/wiki/Al-Khazini" TargetMode="External"/><Relationship Id="rId10" Type="http://schemas.openxmlformats.org/officeDocument/2006/relationships/hyperlink" Target="https://en.wikipedia.org/wiki/General_relativity" TargetMode="External"/><Relationship Id="rId4" Type="http://schemas.openxmlformats.org/officeDocument/2006/relationships/hyperlink" Target="https://en.wikipedia.org/wiki/Geocentric" TargetMode="External"/><Relationship Id="rId9" Type="http://schemas.openxmlformats.org/officeDocument/2006/relationships/hyperlink" Target="https://en.wikipedia.org/wiki/Inverse-square_law"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beta.ngs.noaa.gov/GEOID/xGEOID20/"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usgs.gov/news/update-magnitude-71-earthquake-southern-california?qt-news_science_products=7#qt-news_science_products"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cunycis.maps.arcgis.com/apps/webappviewer/index.html?id=5f516f41baa84f9ba9e8207c2005ee4d"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32949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National Spatial Reference System is our nations</a:t>
            </a:r>
            <a:r>
              <a:rPr lang="en-US" baseline="0" dirty="0"/>
              <a:t> geospatial infrastructure from which all positioning (with the exclusion of military/DOD) is referenced to.  </a:t>
            </a:r>
          </a:p>
          <a:p>
            <a:endParaRPr lang="en-US" baseline="0" dirty="0"/>
          </a:p>
          <a:p>
            <a:r>
              <a:rPr lang="en-US" baseline="0" dirty="0"/>
              <a:t>This system provides a consistent framework that allows people to use data in the same reference system to perform analysis and make meaningful comparisons and decisions from that analysis.</a:t>
            </a:r>
            <a:endParaRPr lang="en-US" dirty="0"/>
          </a:p>
          <a:p>
            <a:endParaRPr lang="en-US" dirty="0"/>
          </a:p>
        </p:txBody>
      </p:sp>
    </p:spTree>
    <p:extLst>
      <p:ext uri="{BB962C8B-B14F-4D97-AF65-F5344CB8AC3E}">
        <p14:creationId xmlns:p14="http://schemas.microsoft.com/office/powerpoint/2010/main" val="33097069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341347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a:t>
            </a:r>
            <a:r>
              <a:rPr lang="en-US" baseline="0" dirty="0"/>
              <a:t> 1807 Thomas Jefferson created the Survey of the Coast.  Ferdinand Hassler was later appointed the first superintendent and completed the first survey of New York Harbor.  Commerce from shipping has always been important and for safe shipping you need to know the bathymetry of the harbors.  To understand the bathymetry accurately requires you to know where the land is and the bathymetry relative to these points on land which is where geodesy comes in.  This is the reason why in 1878 the name was changed to the U.S. Coast and Geodetic Survey and remained in the name until it was combined with other agencies to form the National Oceanic and Atmospheric Administration.</a:t>
            </a:r>
            <a:endParaRPr lang="en-US" dirty="0"/>
          </a:p>
        </p:txBody>
      </p:sp>
    </p:spTree>
    <p:extLst>
      <p:ext uri="{BB962C8B-B14F-4D97-AF65-F5344CB8AC3E}">
        <p14:creationId xmlns:p14="http://schemas.microsoft.com/office/powerpoint/2010/main" val="25163980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Models</a:t>
            </a:r>
            <a:r>
              <a:rPr lang="en-US" baseline="0" dirty="0"/>
              <a:t> are used to simplify complex phenomena for humans and computers to understand and perform calculations and analysis.</a:t>
            </a:r>
            <a:endParaRPr lang="en-US" dirty="0"/>
          </a:p>
          <a:p>
            <a:r>
              <a:rPr lang="en-US" dirty="0"/>
              <a:t>The geoid is an approximation of sea level and used to calculate</a:t>
            </a:r>
            <a:r>
              <a:rPr lang="en-US" baseline="0" dirty="0"/>
              <a:t> elevations (</a:t>
            </a:r>
            <a:r>
              <a:rPr lang="en-US" baseline="0" dirty="0" err="1"/>
              <a:t>orthometric</a:t>
            </a:r>
            <a:r>
              <a:rPr lang="en-US" baseline="0" dirty="0"/>
              <a:t> heights) above this “sea level” surface</a:t>
            </a:r>
            <a:endParaRPr lang="en-US" dirty="0"/>
          </a:p>
          <a:p>
            <a:endParaRPr lang="en-US" dirty="0"/>
          </a:p>
          <a:p>
            <a:r>
              <a:rPr lang="en-US" dirty="0"/>
              <a:t>Spheroid image https://www.kisspng.com/png-sphere-shape-ball-grid-line-circle-draw-5378189/</a:t>
            </a:r>
          </a:p>
          <a:p>
            <a:pPr marL="0" marR="0" lvl="0" indent="0" defTabSz="914400" eaLnBrk="1" fontAlgn="auto" latinLnBrk="0" hangingPunct="1">
              <a:lnSpc>
                <a:spcPct val="100000"/>
              </a:lnSpc>
              <a:spcBef>
                <a:spcPts val="0"/>
              </a:spcBef>
              <a:spcAft>
                <a:spcPts val="0"/>
              </a:spcAft>
              <a:buClrTx/>
              <a:buSzTx/>
              <a:buFontTx/>
              <a:buNone/>
              <a:tabLst/>
              <a:defRPr/>
            </a:pPr>
            <a:r>
              <a:rPr lang="en-US" dirty="0"/>
              <a:t>Ellipsoid</a:t>
            </a:r>
            <a:r>
              <a:rPr lang="en-US" baseline="0" dirty="0"/>
              <a:t> </a:t>
            </a:r>
            <a:r>
              <a:rPr lang="en-US" dirty="0"/>
              <a:t>image https://www.kisspng.com/png-figure-of-the-earth-oblate-spheroid-ellipsoid-4129812/</a:t>
            </a:r>
          </a:p>
          <a:p>
            <a:r>
              <a:rPr lang="en-US" dirty="0"/>
              <a:t>Geoid Image https://www.reddit.com/r/MapPorn/comments/3xf6a0/geoid_height_of_new_global_gravity_field_models/</a:t>
            </a:r>
          </a:p>
        </p:txBody>
      </p:sp>
    </p:spTree>
    <p:extLst>
      <p:ext uri="{BB962C8B-B14F-4D97-AF65-F5344CB8AC3E}">
        <p14:creationId xmlns:p14="http://schemas.microsoft.com/office/powerpoint/2010/main" val="25684638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What is a datum? https://oceanservice.noaa.gov/facts/datum.html</a:t>
            </a:r>
          </a:p>
          <a:p>
            <a:r>
              <a:rPr lang="en-US" dirty="0" err="1"/>
              <a:t>Datums</a:t>
            </a:r>
            <a:r>
              <a:rPr lang="en-US" baseline="0" dirty="0"/>
              <a:t> Overview https://geodesy.noaa.gov/datums/</a:t>
            </a:r>
          </a:p>
          <a:p>
            <a:r>
              <a:rPr lang="en-US" baseline="0" dirty="0"/>
              <a:t>New </a:t>
            </a:r>
            <a:r>
              <a:rPr lang="en-US" baseline="0" dirty="0" err="1"/>
              <a:t>Datums</a:t>
            </a:r>
            <a:r>
              <a:rPr lang="en-US" baseline="0" dirty="0"/>
              <a:t> https://geodesy.noaa.gov/datums/newdatums/</a:t>
            </a:r>
          </a:p>
          <a:p>
            <a:r>
              <a:rPr lang="en-US" baseline="0" dirty="0"/>
              <a:t>Horizontal and Geometric </a:t>
            </a:r>
            <a:r>
              <a:rPr lang="en-US" baseline="0" dirty="0" err="1"/>
              <a:t>Datums</a:t>
            </a:r>
            <a:r>
              <a:rPr lang="en-US" baseline="0" dirty="0"/>
              <a:t> https://geodesy.noaa.gov/datums/horizontal/</a:t>
            </a:r>
          </a:p>
          <a:p>
            <a:r>
              <a:rPr lang="en-US" baseline="0" dirty="0"/>
              <a:t>Vertical </a:t>
            </a:r>
            <a:r>
              <a:rPr lang="en-US" baseline="0" dirty="0" err="1"/>
              <a:t>Datums</a:t>
            </a:r>
            <a:r>
              <a:rPr lang="en-US" baseline="0" dirty="0"/>
              <a:t> https://geodesy.noaa.gov/datums/vertical/</a:t>
            </a:r>
          </a:p>
          <a:p>
            <a:endParaRPr lang="en-US" dirty="0"/>
          </a:p>
          <a:p>
            <a:r>
              <a:rPr lang="en-US" dirty="0"/>
              <a:t>A Datum or reference frame is in essence</a:t>
            </a:r>
            <a:r>
              <a:rPr lang="en-US" baseline="0" dirty="0"/>
              <a:t> a reference surface or framework to reference your data to for consistency.</a:t>
            </a:r>
          </a:p>
          <a:p>
            <a:endParaRPr lang="en-US" baseline="0" dirty="0"/>
          </a:p>
          <a:p>
            <a:r>
              <a:rPr lang="en-US" baseline="0" dirty="0"/>
              <a:t>In the first image on the right there is a person who has been measuring their height over time (2017-2019 in this example).  For consistency you can imagine that the floor next to the wall they are being measured is this ‘reference surface’ or datum.  Lets say the first measurement was taken when the floor was carpet and you installed hard wood floors before the 2018 measurement you would have in essence changed the ‘reference surface’ and it would be inaccurate to compare the 2018 and 2019 values without a proper transformation, or height offset value.</a:t>
            </a:r>
          </a:p>
          <a:p>
            <a:endParaRPr lang="en-US" baseline="0" dirty="0"/>
          </a:p>
          <a:p>
            <a:r>
              <a:rPr lang="en-US" baseline="0" dirty="0"/>
              <a:t>The second image (when animating) shows why you should not try to compare values when using two different reference surfaces.</a:t>
            </a:r>
          </a:p>
          <a:p>
            <a:endParaRPr lang="en-US" dirty="0"/>
          </a:p>
        </p:txBody>
      </p:sp>
    </p:spTree>
    <p:extLst>
      <p:ext uri="{BB962C8B-B14F-4D97-AF65-F5344CB8AC3E}">
        <p14:creationId xmlns:p14="http://schemas.microsoft.com/office/powerpoint/2010/main" val="31288810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200" b="0" i="0" u="none" strike="noStrike" dirty="0">
                <a:effectLst/>
                <a:latin typeface="+mj-lt"/>
                <a:ea typeface="+mj-ea"/>
                <a:cs typeface="+mj-cs"/>
                <a:sym typeface="Calibri"/>
              </a:rPr>
              <a:t>Galileo graphic</a:t>
            </a:r>
            <a:r>
              <a:rPr lang="en-US" sz="1200" b="0" i="0" u="none" strike="noStrike" baseline="0" dirty="0">
                <a:effectLst/>
                <a:latin typeface="+mj-lt"/>
                <a:ea typeface="+mj-ea"/>
                <a:cs typeface="+mj-cs"/>
                <a:sym typeface="Calibri"/>
              </a:rPr>
              <a:t> https://commons.wikimedia.org/wiki/File:GalilEXP.jpg</a:t>
            </a:r>
            <a:endParaRPr lang="en-US" sz="1200" b="0" i="0" u="none" strike="noStrike" dirty="0">
              <a:effectLst/>
              <a:latin typeface="+mj-lt"/>
              <a:ea typeface="+mj-ea"/>
              <a:cs typeface="+mj-cs"/>
              <a:sym typeface="Calibri"/>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200" b="0" i="0" u="none" strike="noStrike" dirty="0" err="1">
                <a:effectLst/>
                <a:latin typeface="+mj-lt"/>
                <a:ea typeface="+mj-ea"/>
                <a:cs typeface="+mj-cs"/>
                <a:sym typeface="Calibri"/>
              </a:rPr>
              <a:t>Spacetime</a:t>
            </a:r>
            <a:r>
              <a:rPr lang="en-US" sz="1200" b="0" i="0" u="none" strike="noStrike" dirty="0">
                <a:effectLst/>
                <a:latin typeface="+mj-lt"/>
                <a:ea typeface="+mj-ea"/>
                <a:cs typeface="+mj-cs"/>
                <a:sym typeface="Calibri"/>
              </a:rPr>
              <a:t> curvature</a:t>
            </a:r>
            <a:r>
              <a:rPr lang="en-US" sz="1200" b="0" i="0" u="none" strike="noStrike" baseline="0" dirty="0">
                <a:effectLst/>
                <a:latin typeface="+mj-lt"/>
                <a:ea typeface="+mj-ea"/>
                <a:cs typeface="+mj-cs"/>
                <a:sym typeface="Calibri"/>
              </a:rPr>
              <a:t> graphic https://www.nasa.gov/mission_pages/gpb/gpb_012.html</a:t>
            </a:r>
            <a:endParaRPr lang="en-US" sz="1200" b="0" i="0" u="none" strike="noStrike" dirty="0">
              <a:effectLst/>
              <a:latin typeface="+mj-lt"/>
              <a:ea typeface="+mj-ea"/>
              <a:cs typeface="+mj-cs"/>
              <a:sym typeface="Calibri"/>
            </a:endParaRPr>
          </a:p>
          <a:p>
            <a:pPr rtl="0"/>
            <a:endParaRPr lang="en-US" sz="1200" b="0" i="0" u="none" strike="noStrike" dirty="0">
              <a:effectLst/>
              <a:latin typeface="+mj-lt"/>
              <a:ea typeface="+mj-ea"/>
              <a:cs typeface="+mj-cs"/>
              <a:sym typeface="Calibri"/>
            </a:endParaRPr>
          </a:p>
          <a:p>
            <a:pPr rtl="0"/>
            <a:r>
              <a:rPr lang="en-US" sz="1200" b="0" i="0" u="none" strike="noStrike" dirty="0">
                <a:effectLst/>
                <a:latin typeface="+mj-lt"/>
                <a:ea typeface="+mj-ea"/>
                <a:cs typeface="+mj-cs"/>
                <a:sym typeface="Calibri"/>
              </a:rPr>
              <a:t>Aristotle (384–322 </a:t>
            </a:r>
            <a:r>
              <a:rPr lang="en-US" sz="1200" b="0" i="0" u="sng" strike="noStrike" dirty="0">
                <a:effectLst/>
                <a:latin typeface="+mj-lt"/>
                <a:ea typeface="+mj-ea"/>
                <a:cs typeface="+mj-cs"/>
                <a:sym typeface="Calibri"/>
                <a:hlinkClick r:id="rId3"/>
              </a:rPr>
              <a:t>BCE</a:t>
            </a:r>
            <a:r>
              <a:rPr lang="en-US" sz="1200" b="0" i="0" u="none" strike="noStrike" dirty="0">
                <a:effectLst/>
                <a:latin typeface="+mj-lt"/>
                <a:ea typeface="+mj-ea"/>
                <a:cs typeface="+mj-cs"/>
                <a:sym typeface="Calibri"/>
              </a:rPr>
              <a:t>)</a:t>
            </a:r>
            <a:endParaRPr lang="en-US" b="0" dirty="0">
              <a:effectLst/>
            </a:endParaRPr>
          </a:p>
          <a:p>
            <a:pPr rtl="0"/>
            <a:r>
              <a:rPr lang="en-US" sz="1200" b="0" i="0" u="none" strike="noStrike" dirty="0">
                <a:effectLst/>
                <a:latin typeface="+mj-lt"/>
                <a:ea typeface="+mj-ea"/>
                <a:cs typeface="+mj-cs"/>
                <a:sym typeface="Calibri"/>
              </a:rPr>
              <a:t>Objects fall at a speed proportional to their mass.</a:t>
            </a:r>
            <a:endParaRPr lang="en-US" b="0" dirty="0">
              <a:effectLst/>
            </a:endParaRPr>
          </a:p>
          <a:p>
            <a:pPr rtl="0"/>
            <a:r>
              <a:rPr lang="en-US" sz="1200" b="0" i="0" u="none" strike="noStrike" dirty="0">
                <a:effectLst/>
                <a:latin typeface="+mj-lt"/>
                <a:ea typeface="+mj-ea"/>
                <a:cs typeface="+mj-cs"/>
                <a:sym typeface="Calibri"/>
              </a:rPr>
              <a:t>The Aristotelian explanation of gravity is that all bodies move toward their natural place. For the elements earth and water, that place is the center of the (</a:t>
            </a:r>
            <a:r>
              <a:rPr lang="en-US" sz="1200" b="0" i="0" u="sng" strike="noStrike" dirty="0">
                <a:effectLst/>
                <a:latin typeface="+mj-lt"/>
                <a:ea typeface="+mj-ea"/>
                <a:cs typeface="+mj-cs"/>
                <a:sym typeface="Calibri"/>
                <a:hlinkClick r:id="rId4"/>
              </a:rPr>
              <a:t>geocentric</a:t>
            </a:r>
            <a:r>
              <a:rPr lang="en-US" sz="1200" b="0" i="0" u="none" strike="noStrike" dirty="0">
                <a:effectLst/>
                <a:latin typeface="+mj-lt"/>
                <a:ea typeface="+mj-ea"/>
                <a:cs typeface="+mj-cs"/>
                <a:sym typeface="Calibri"/>
              </a:rPr>
              <a:t>) universe;</a:t>
            </a:r>
            <a:endParaRPr lang="en-US" b="0" dirty="0">
              <a:effectLst/>
            </a:endParaRPr>
          </a:p>
          <a:p>
            <a:pPr rtl="0"/>
            <a:br>
              <a:rPr lang="en-US" b="0" dirty="0">
                <a:effectLst/>
              </a:rPr>
            </a:br>
            <a:r>
              <a:rPr lang="en-US" sz="1200" b="0" i="0" u="none" strike="noStrike" dirty="0">
                <a:effectLst/>
                <a:latin typeface="+mj-lt"/>
                <a:ea typeface="+mj-ea"/>
                <a:cs typeface="+mj-cs"/>
                <a:sym typeface="Calibri"/>
              </a:rPr>
              <a:t>al-</a:t>
            </a:r>
            <a:r>
              <a:rPr lang="en-US" sz="1200" b="0" i="0" u="none" strike="noStrike" dirty="0" err="1">
                <a:effectLst/>
                <a:latin typeface="+mj-lt"/>
                <a:ea typeface="+mj-ea"/>
                <a:cs typeface="+mj-cs"/>
                <a:sym typeface="Calibri"/>
              </a:rPr>
              <a:t>Khazini</a:t>
            </a:r>
            <a:r>
              <a:rPr lang="en-US" sz="1200" b="0" i="0" u="none" strike="noStrike" dirty="0">
                <a:effectLst/>
                <a:latin typeface="+mj-lt"/>
                <a:ea typeface="+mj-ea"/>
                <a:cs typeface="+mj-cs"/>
                <a:sym typeface="Calibri"/>
              </a:rPr>
              <a:t> (11th to 12th centuries)</a:t>
            </a:r>
            <a:endParaRPr lang="en-US" b="0" dirty="0">
              <a:effectLst/>
            </a:endParaRPr>
          </a:p>
          <a:p>
            <a:pPr rtl="0"/>
            <a:r>
              <a:rPr lang="en-US" sz="1200" b="0" i="0" u="none" strike="noStrike" dirty="0">
                <a:effectLst/>
                <a:latin typeface="+mj-lt"/>
                <a:ea typeface="+mj-ea"/>
                <a:cs typeface="+mj-cs"/>
                <a:sym typeface="Calibri"/>
              </a:rPr>
              <a:t>In 1121, </a:t>
            </a:r>
            <a:r>
              <a:rPr lang="en-US" sz="1200" b="0" i="0" u="sng" strike="noStrike" dirty="0">
                <a:effectLst/>
                <a:latin typeface="+mj-lt"/>
                <a:ea typeface="+mj-ea"/>
                <a:cs typeface="+mj-cs"/>
                <a:sym typeface="Calibri"/>
                <a:hlinkClick r:id="rId5"/>
              </a:rPr>
              <a:t>al-</a:t>
            </a:r>
            <a:r>
              <a:rPr lang="en-US" sz="1200" b="0" i="0" u="sng" strike="noStrike" dirty="0" err="1">
                <a:effectLst/>
                <a:latin typeface="+mj-lt"/>
                <a:ea typeface="+mj-ea"/>
                <a:cs typeface="+mj-cs"/>
                <a:sym typeface="Calibri"/>
                <a:hlinkClick r:id="rId5"/>
              </a:rPr>
              <a:t>Khazini</a:t>
            </a:r>
            <a:r>
              <a:rPr lang="en-US" sz="1200" b="0" i="0" u="none" strike="noStrike" dirty="0">
                <a:effectLst/>
                <a:latin typeface="+mj-lt"/>
                <a:ea typeface="+mj-ea"/>
                <a:cs typeface="+mj-cs"/>
                <a:sym typeface="Calibri"/>
              </a:rPr>
              <a:t>, in </a:t>
            </a:r>
            <a:r>
              <a:rPr lang="en-US" sz="1200" b="0" i="1" u="none" strike="noStrike" dirty="0">
                <a:effectLst/>
                <a:latin typeface="+mj-lt"/>
                <a:ea typeface="+mj-ea"/>
                <a:cs typeface="+mj-cs"/>
                <a:sym typeface="Calibri"/>
              </a:rPr>
              <a:t>The Book of the Balance of Wisdom</a:t>
            </a:r>
            <a:r>
              <a:rPr lang="en-US" sz="1200" b="0" i="0" u="none" strike="noStrike" dirty="0">
                <a:effectLst/>
                <a:latin typeface="+mj-lt"/>
                <a:ea typeface="+mj-ea"/>
                <a:cs typeface="+mj-cs"/>
                <a:sym typeface="Calibri"/>
              </a:rPr>
              <a:t>, proposed that the gravity and </a:t>
            </a:r>
            <a:r>
              <a:rPr lang="en-US" sz="1200" b="0" i="0" u="sng" strike="noStrike" dirty="0">
                <a:effectLst/>
                <a:latin typeface="+mj-lt"/>
                <a:ea typeface="+mj-ea"/>
                <a:cs typeface="+mj-cs"/>
                <a:sym typeface="Calibri"/>
                <a:hlinkClick r:id="rId6"/>
              </a:rPr>
              <a:t>gravitational potential energy</a:t>
            </a:r>
            <a:r>
              <a:rPr lang="en-US" sz="1200" b="0" i="0" u="none" strike="noStrike" dirty="0">
                <a:effectLst/>
                <a:latin typeface="+mj-lt"/>
                <a:ea typeface="+mj-ea"/>
                <a:cs typeface="+mj-cs"/>
                <a:sym typeface="Calibri"/>
              </a:rPr>
              <a:t> of a body varies depending on its distance from the </a:t>
            </a:r>
            <a:r>
              <a:rPr lang="en-US" sz="1200" b="0" i="0" u="none" strike="noStrike" dirty="0" err="1">
                <a:effectLst/>
                <a:latin typeface="+mj-lt"/>
                <a:ea typeface="+mj-ea"/>
                <a:cs typeface="+mj-cs"/>
                <a:sym typeface="Calibri"/>
              </a:rPr>
              <a:t>centre</a:t>
            </a:r>
            <a:r>
              <a:rPr lang="en-US" sz="1200" b="0" i="0" u="none" strike="noStrike" dirty="0">
                <a:effectLst/>
                <a:latin typeface="+mj-lt"/>
                <a:ea typeface="+mj-ea"/>
                <a:cs typeface="+mj-cs"/>
                <a:sym typeface="Calibri"/>
              </a:rPr>
              <a:t> of the Earth.</a:t>
            </a:r>
            <a:endParaRPr lang="en-US" b="0" dirty="0">
              <a:effectLst/>
            </a:endParaRPr>
          </a:p>
          <a:p>
            <a:pPr rtl="0"/>
            <a:br>
              <a:rPr lang="en-US" b="0" dirty="0">
                <a:effectLst/>
              </a:rPr>
            </a:br>
            <a:r>
              <a:rPr lang="en-US" sz="1200" b="0" i="0" u="none" strike="noStrike" dirty="0">
                <a:effectLst/>
                <a:latin typeface="+mj-lt"/>
                <a:ea typeface="+mj-ea"/>
                <a:cs typeface="+mj-cs"/>
                <a:sym typeface="Calibri"/>
              </a:rPr>
              <a:t>Galileo Galilei (1564-1642)</a:t>
            </a:r>
            <a:endParaRPr lang="en-US" b="0" dirty="0">
              <a:effectLst/>
            </a:endParaRPr>
          </a:p>
          <a:p>
            <a:pPr rtl="0"/>
            <a:r>
              <a:rPr lang="en-US" sz="1200" b="0" i="0" u="none" strike="noStrike" dirty="0">
                <a:effectLst/>
                <a:latin typeface="+mj-lt"/>
                <a:ea typeface="+mj-ea"/>
                <a:cs typeface="+mj-cs"/>
                <a:sym typeface="Calibri"/>
              </a:rPr>
              <a:t>Leaning Tower of Pisa Experiment (1589-92) - Law of Falling Bodies</a:t>
            </a:r>
            <a:endParaRPr lang="en-US" b="0" dirty="0">
              <a:effectLst/>
            </a:endParaRPr>
          </a:p>
          <a:p>
            <a:pPr rtl="0"/>
            <a:r>
              <a:rPr lang="en-US" sz="1200" b="0" i="0" u="none" strike="noStrike" dirty="0">
                <a:effectLst/>
                <a:latin typeface="+mj-lt"/>
                <a:ea typeface="+mj-ea"/>
                <a:cs typeface="+mj-cs"/>
                <a:sym typeface="Calibri"/>
              </a:rPr>
              <a:t>Objects fall at the same speed, independent of their mass or shape</a:t>
            </a:r>
            <a:endParaRPr lang="en-US" b="0" dirty="0">
              <a:effectLst/>
            </a:endParaRPr>
          </a:p>
          <a:p>
            <a:pPr rtl="0"/>
            <a:br>
              <a:rPr lang="en-US" b="0" dirty="0">
                <a:effectLst/>
              </a:rPr>
            </a:br>
            <a:r>
              <a:rPr lang="en-US" sz="1200" b="0" i="0" u="none" strike="noStrike" dirty="0">
                <a:effectLst/>
                <a:latin typeface="+mj-lt"/>
                <a:ea typeface="+mj-ea"/>
                <a:cs typeface="+mj-cs"/>
                <a:sym typeface="Calibri"/>
              </a:rPr>
              <a:t>Isaac Newton (1643-1727)</a:t>
            </a:r>
            <a:endParaRPr lang="en-US" b="0" dirty="0">
              <a:effectLst/>
            </a:endParaRPr>
          </a:p>
          <a:p>
            <a:pPr rtl="0"/>
            <a:r>
              <a:rPr lang="en-US" sz="1200" b="0" i="0" u="none" strike="noStrike" dirty="0">
                <a:effectLst/>
                <a:latin typeface="+mj-lt"/>
                <a:ea typeface="+mj-ea"/>
                <a:cs typeface="+mj-cs"/>
                <a:sym typeface="Calibri"/>
              </a:rPr>
              <a:t>In 1687, English mathematician </a:t>
            </a:r>
            <a:r>
              <a:rPr lang="en-US" sz="1200" b="0" i="0" u="sng" strike="noStrike" dirty="0">
                <a:effectLst/>
                <a:latin typeface="+mj-lt"/>
                <a:ea typeface="+mj-ea"/>
                <a:cs typeface="+mj-cs"/>
                <a:sym typeface="Calibri"/>
                <a:hlinkClick r:id="rId7"/>
              </a:rPr>
              <a:t>Sir Isaac Newton</a:t>
            </a:r>
            <a:r>
              <a:rPr lang="en-US" sz="1200" b="0" i="0" u="none" strike="noStrike" dirty="0">
                <a:effectLst/>
                <a:latin typeface="+mj-lt"/>
                <a:ea typeface="+mj-ea"/>
                <a:cs typeface="+mj-cs"/>
                <a:sym typeface="Calibri"/>
              </a:rPr>
              <a:t> published </a:t>
            </a:r>
            <a:r>
              <a:rPr lang="en-US" sz="1200" b="0" i="1" u="sng" strike="noStrike" dirty="0">
                <a:effectLst/>
                <a:latin typeface="+mj-lt"/>
                <a:ea typeface="+mj-ea"/>
                <a:cs typeface="+mj-cs"/>
                <a:sym typeface="Calibri"/>
                <a:hlinkClick r:id="rId8"/>
              </a:rPr>
              <a:t>Principia</a:t>
            </a:r>
            <a:r>
              <a:rPr lang="en-US" sz="1200" b="0" i="0" u="none" strike="noStrike" dirty="0">
                <a:effectLst/>
                <a:latin typeface="+mj-lt"/>
                <a:ea typeface="+mj-ea"/>
                <a:cs typeface="+mj-cs"/>
                <a:sym typeface="Calibri"/>
              </a:rPr>
              <a:t>, which hypothesizes the </a:t>
            </a:r>
            <a:r>
              <a:rPr lang="en-US" sz="1200" b="0" i="0" u="sng" strike="noStrike" dirty="0">
                <a:effectLst/>
                <a:latin typeface="+mj-lt"/>
                <a:ea typeface="+mj-ea"/>
                <a:cs typeface="+mj-cs"/>
                <a:sym typeface="Calibri"/>
                <a:hlinkClick r:id="rId9"/>
              </a:rPr>
              <a:t>inverse-square law</a:t>
            </a:r>
            <a:r>
              <a:rPr lang="en-US" sz="1200" b="0" i="0" u="none" strike="noStrike" dirty="0">
                <a:effectLst/>
                <a:latin typeface="+mj-lt"/>
                <a:ea typeface="+mj-ea"/>
                <a:cs typeface="+mj-cs"/>
                <a:sym typeface="Calibri"/>
              </a:rPr>
              <a:t> of universal gravitation.</a:t>
            </a:r>
            <a:endParaRPr lang="en-US" b="0" dirty="0">
              <a:effectLst/>
            </a:endParaRPr>
          </a:p>
          <a:p>
            <a:pPr rtl="0"/>
            <a:br>
              <a:rPr lang="en-US" b="0" dirty="0">
                <a:effectLst/>
              </a:rPr>
            </a:br>
            <a:r>
              <a:rPr lang="en-US" sz="1200" b="0" i="0" u="none" strike="noStrike" dirty="0">
                <a:effectLst/>
                <a:latin typeface="+mj-lt"/>
                <a:ea typeface="+mj-ea"/>
                <a:cs typeface="+mj-cs"/>
                <a:sym typeface="Calibri"/>
              </a:rPr>
              <a:t>Albert Einstein (1879-1955)</a:t>
            </a:r>
            <a:endParaRPr lang="en-US" b="0" dirty="0">
              <a:effectLst/>
            </a:endParaRPr>
          </a:p>
          <a:p>
            <a:r>
              <a:rPr lang="en-US" sz="1200" b="0" i="0" u="none" strike="noStrike" dirty="0">
                <a:effectLst/>
                <a:latin typeface="+mj-lt"/>
                <a:ea typeface="+mj-ea"/>
                <a:cs typeface="+mj-cs"/>
                <a:sym typeface="Calibri"/>
              </a:rPr>
              <a:t>Between 1911-1915 Einstein developed the theory of general relativity.    In </a:t>
            </a:r>
            <a:r>
              <a:rPr lang="en-US" sz="1200" b="1" i="0" u="sng" strike="noStrike" dirty="0">
                <a:effectLst/>
                <a:latin typeface="+mj-lt"/>
                <a:ea typeface="+mj-ea"/>
                <a:cs typeface="+mj-cs"/>
                <a:sym typeface="Calibri"/>
                <a:hlinkClick r:id="rId10"/>
              </a:rPr>
              <a:t>general relativity</a:t>
            </a:r>
            <a:r>
              <a:rPr lang="en-US" sz="1200" b="0" i="0" u="none" strike="noStrike" dirty="0">
                <a:effectLst/>
                <a:latin typeface="+mj-lt"/>
                <a:ea typeface="+mj-ea"/>
                <a:cs typeface="+mj-cs"/>
                <a:sym typeface="Calibri"/>
              </a:rPr>
              <a:t>, the effects of gravitation are ascribed to </a:t>
            </a:r>
            <a:r>
              <a:rPr lang="en-US" sz="1200" b="0" i="0" u="sng" strike="noStrike" dirty="0" err="1">
                <a:effectLst/>
                <a:latin typeface="+mj-lt"/>
                <a:ea typeface="+mj-ea"/>
                <a:cs typeface="+mj-cs"/>
                <a:sym typeface="Calibri"/>
                <a:hlinkClick r:id="rId11"/>
              </a:rPr>
              <a:t>spacetime</a:t>
            </a:r>
            <a:r>
              <a:rPr lang="en-US" sz="1200" b="0" i="0" u="none" strike="noStrike" dirty="0">
                <a:effectLst/>
                <a:latin typeface="+mj-lt"/>
                <a:ea typeface="+mj-ea"/>
                <a:cs typeface="+mj-cs"/>
                <a:sym typeface="Calibri"/>
              </a:rPr>
              <a:t> </a:t>
            </a:r>
            <a:r>
              <a:rPr lang="en-US" sz="1200" b="0" i="0" u="sng" strike="noStrike" dirty="0">
                <a:effectLst/>
                <a:latin typeface="+mj-lt"/>
                <a:ea typeface="+mj-ea"/>
                <a:cs typeface="+mj-cs"/>
                <a:sym typeface="Calibri"/>
                <a:hlinkClick r:id="rId12"/>
              </a:rPr>
              <a:t>curvature</a:t>
            </a:r>
            <a:r>
              <a:rPr lang="en-US" sz="1200" b="0" i="0" u="none" strike="noStrike" dirty="0">
                <a:effectLst/>
                <a:latin typeface="+mj-lt"/>
                <a:ea typeface="+mj-ea"/>
                <a:cs typeface="+mj-cs"/>
                <a:sym typeface="Calibri"/>
              </a:rPr>
              <a:t> instead of to a force.  To deal with this difficulty, Einstein proposed that </a:t>
            </a:r>
            <a:r>
              <a:rPr lang="en-US" sz="1200" b="0" i="0" u="none" strike="noStrike" dirty="0" err="1">
                <a:effectLst/>
                <a:latin typeface="+mj-lt"/>
                <a:ea typeface="+mj-ea"/>
                <a:cs typeface="+mj-cs"/>
                <a:sym typeface="Calibri"/>
              </a:rPr>
              <a:t>spacetime</a:t>
            </a:r>
            <a:r>
              <a:rPr lang="en-US" sz="1200" b="0" i="0" u="none" strike="noStrike" dirty="0">
                <a:effectLst/>
                <a:latin typeface="+mj-lt"/>
                <a:ea typeface="+mj-ea"/>
                <a:cs typeface="+mj-cs"/>
                <a:sym typeface="Calibri"/>
              </a:rPr>
              <a:t> is curved by matter, and that free-falling objects are moving along locally straight paths in curved </a:t>
            </a:r>
            <a:r>
              <a:rPr lang="en-US" sz="1200" b="0" i="0" u="none" strike="noStrike" dirty="0" err="1">
                <a:effectLst/>
                <a:latin typeface="+mj-lt"/>
                <a:ea typeface="+mj-ea"/>
                <a:cs typeface="+mj-cs"/>
                <a:sym typeface="Calibri"/>
              </a:rPr>
              <a:t>spacetime</a:t>
            </a:r>
            <a:r>
              <a:rPr lang="en-US" sz="1200" b="0" i="0" u="none" strike="noStrike" dirty="0">
                <a:effectLst/>
                <a:latin typeface="+mj-lt"/>
                <a:ea typeface="+mj-ea"/>
                <a:cs typeface="+mj-cs"/>
                <a:sym typeface="Calibri"/>
              </a:rPr>
              <a:t>. (This type of path is called a </a:t>
            </a:r>
            <a:r>
              <a:rPr lang="en-US" sz="1200" b="0" i="0" u="sng" strike="noStrike" dirty="0">
                <a:effectLst/>
                <a:latin typeface="+mj-lt"/>
                <a:ea typeface="+mj-ea"/>
                <a:cs typeface="+mj-cs"/>
                <a:sym typeface="Calibri"/>
                <a:hlinkClick r:id="rId13"/>
              </a:rPr>
              <a:t>geodesic</a:t>
            </a:r>
            <a:r>
              <a:rPr lang="en-US" sz="1200" b="0" i="0" u="none" strike="noStrike" dirty="0">
                <a:effectLst/>
                <a:latin typeface="+mj-lt"/>
                <a:ea typeface="+mj-ea"/>
                <a:cs typeface="+mj-cs"/>
                <a:sym typeface="Calibri"/>
              </a:rPr>
              <a:t>).</a:t>
            </a:r>
          </a:p>
          <a:p>
            <a:endParaRPr lang="en-US" sz="1200" b="0" i="0" u="none" strike="noStrike" dirty="0">
              <a:effectLst/>
              <a:latin typeface="+mj-lt"/>
              <a:ea typeface="+mj-ea"/>
              <a:cs typeface="+mj-cs"/>
              <a:sym typeface="Calibri"/>
            </a:endParaRPr>
          </a:p>
        </p:txBody>
      </p:sp>
    </p:spTree>
    <p:extLst>
      <p:ext uri="{BB962C8B-B14F-4D97-AF65-F5344CB8AC3E}">
        <p14:creationId xmlns:p14="http://schemas.microsoft.com/office/powerpoint/2010/main" val="24830500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More information on GRAV-D</a:t>
            </a:r>
          </a:p>
          <a:p>
            <a:r>
              <a:rPr lang="en-US" dirty="0"/>
              <a:t>https://geodesy.noaa.gov/GRAV-D/</a:t>
            </a:r>
          </a:p>
          <a:p>
            <a:endParaRPr lang="en-US" dirty="0"/>
          </a:p>
          <a:p>
            <a:r>
              <a:rPr lang="en-US" dirty="0"/>
              <a:t>Data</a:t>
            </a:r>
            <a:r>
              <a:rPr lang="en-US" baseline="0" dirty="0"/>
              <a:t> Download for GRAV-D blocks</a:t>
            </a:r>
          </a:p>
          <a:p>
            <a:r>
              <a:rPr lang="en-US" dirty="0"/>
              <a:t>https://geodesy.noaa.gov/GRAV-D/data_products.shtml</a:t>
            </a:r>
          </a:p>
        </p:txBody>
      </p:sp>
    </p:spTree>
    <p:extLst>
      <p:ext uri="{BB962C8B-B14F-4D97-AF65-F5344CB8AC3E}">
        <p14:creationId xmlns:p14="http://schemas.microsoft.com/office/powerpoint/2010/main" val="32227019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NSRS Modernization News</a:t>
            </a:r>
          </a:p>
          <a:p>
            <a:r>
              <a:rPr lang="en-US" dirty="0"/>
              <a:t>https://geodesy.noaa.gov/datums/newdatums/TrackOurProgress.shtml</a:t>
            </a:r>
          </a:p>
        </p:txBody>
      </p:sp>
    </p:spTree>
    <p:extLst>
      <p:ext uri="{BB962C8B-B14F-4D97-AF65-F5344CB8AC3E}">
        <p14:creationId xmlns:p14="http://schemas.microsoft.com/office/powerpoint/2010/main" val="10875880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NSRS Modernization News</a:t>
            </a:r>
          </a:p>
          <a:p>
            <a:r>
              <a:rPr lang="en-US" dirty="0"/>
              <a:t>https://geodesy.noaa.gov/datums/newdatums/TrackOurProgress.shtml</a:t>
            </a:r>
          </a:p>
        </p:txBody>
      </p:sp>
    </p:spTree>
    <p:extLst>
      <p:ext uri="{BB962C8B-B14F-4D97-AF65-F5344CB8AC3E}">
        <p14:creationId xmlns:p14="http://schemas.microsoft.com/office/powerpoint/2010/main" val="36859400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65995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NGS Regional Geodetic Advisors</a:t>
            </a:r>
          </a:p>
          <a:p>
            <a:r>
              <a:rPr lang="en-US" dirty="0"/>
              <a:t>https://geodesy.noaa.gov/ADVISORS/</a:t>
            </a:r>
          </a:p>
          <a:p>
            <a:endParaRPr lang="en-US" dirty="0"/>
          </a:p>
          <a:p>
            <a:r>
              <a:rPr lang="en-US" dirty="0"/>
              <a:t>State Geodetic Coordinators</a:t>
            </a:r>
          </a:p>
          <a:p>
            <a:r>
              <a:rPr lang="en-US" dirty="0"/>
              <a:t>https://geodesy.noaa.gov/ADVISORS/state-geodetic-coordinators.shtml</a:t>
            </a:r>
          </a:p>
        </p:txBody>
      </p:sp>
    </p:spTree>
    <p:extLst>
      <p:ext uri="{BB962C8B-B14F-4D97-AF65-F5344CB8AC3E}">
        <p14:creationId xmlns:p14="http://schemas.microsoft.com/office/powerpoint/2010/main" val="2282035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NSRS</a:t>
            </a:r>
            <a:r>
              <a:rPr lang="en-US" baseline="0" dirty="0"/>
              <a:t> Modernization Naming Conventions https://geodesy.noaa.gov/datums/newdatums/naming-convention.shtml</a:t>
            </a:r>
            <a:endParaRPr lang="en-US" dirty="0"/>
          </a:p>
        </p:txBody>
      </p:sp>
    </p:spTree>
    <p:extLst>
      <p:ext uri="{BB962C8B-B14F-4D97-AF65-F5344CB8AC3E}">
        <p14:creationId xmlns:p14="http://schemas.microsoft.com/office/powerpoint/2010/main" val="4182256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Experimental Geoid Models</a:t>
            </a:r>
          </a:p>
          <a:p>
            <a:r>
              <a:rPr lang="en-US" dirty="0">
                <a:hlinkClick r:id="rId3"/>
              </a:rPr>
              <a:t>https://beta.ngs.noaa.gov/GEOID/xGEOID20/</a:t>
            </a:r>
            <a:endParaRPr lang="en-US" dirty="0"/>
          </a:p>
          <a:p>
            <a:endParaRPr lang="en-US" dirty="0"/>
          </a:p>
          <a:p>
            <a:endParaRPr lang="en-US" dirty="0"/>
          </a:p>
          <a:p>
            <a:r>
              <a:rPr lang="en-US" dirty="0"/>
              <a:t>As noted in the Blueprint 2 document</a:t>
            </a:r>
          </a:p>
          <a:p>
            <a:r>
              <a:rPr lang="en-US" dirty="0"/>
              <a:t>https://geodesy.noaa.gov/library/pdfs/NOAA_TR_NOS_NGS_0064.pdf</a:t>
            </a:r>
          </a:p>
          <a:p>
            <a:endParaRPr lang="en-US" dirty="0"/>
          </a:p>
          <a:p>
            <a:r>
              <a:rPr lang="en-US" dirty="0"/>
              <a:t>NAPGD2022 will include all of the following</a:t>
            </a:r>
          </a:p>
          <a:p>
            <a:r>
              <a:rPr lang="en-US" dirty="0"/>
              <a:t>Geopotential Model</a:t>
            </a:r>
            <a:r>
              <a:rPr lang="en-US" baseline="0" dirty="0"/>
              <a:t> of 2022 (GM2022) will include:</a:t>
            </a:r>
          </a:p>
          <a:p>
            <a:r>
              <a:rPr lang="en-US" baseline="0" dirty="0"/>
              <a:t>	Static Geopotential model of 2022 (SGM2022)</a:t>
            </a:r>
          </a:p>
          <a:p>
            <a:r>
              <a:rPr lang="en-US" baseline="0" dirty="0"/>
              <a:t>	Dynamic Geopotential model of 2022 (DGM2022)</a:t>
            </a:r>
          </a:p>
          <a:p>
            <a:r>
              <a:rPr lang="en-US" baseline="0" dirty="0"/>
              <a:t>GEOID2022 will include:</a:t>
            </a:r>
          </a:p>
          <a:p>
            <a:r>
              <a:rPr lang="en-US" baseline="0" dirty="0"/>
              <a:t>	Static Geoid model of 2022 (SGEOID2022)</a:t>
            </a:r>
          </a:p>
          <a:p>
            <a:r>
              <a:rPr lang="en-US" baseline="0" dirty="0"/>
              <a:t>	Dynamic Geoid model of 2022 (DGEOID2022)</a:t>
            </a:r>
          </a:p>
          <a:p>
            <a:r>
              <a:rPr lang="en-US" baseline="0" dirty="0"/>
              <a:t>DEFLEC2022 will include:</a:t>
            </a:r>
          </a:p>
          <a:p>
            <a:r>
              <a:rPr lang="en-US" baseline="0" dirty="0"/>
              <a:t>	Static Deflection of the Vertical model of 2022 (SDEFLEC2022)</a:t>
            </a:r>
          </a:p>
          <a:p>
            <a:r>
              <a:rPr lang="en-US" baseline="0" dirty="0"/>
              <a:t>	Dynamic Deflection of the Vertical model of 2022 (DDEFLEC2022)</a:t>
            </a:r>
          </a:p>
          <a:p>
            <a:r>
              <a:rPr lang="en-US" dirty="0"/>
              <a:t>GRAV2022</a:t>
            </a:r>
          </a:p>
          <a:p>
            <a:r>
              <a:rPr lang="en-US" dirty="0"/>
              <a:t>Static Gravity</a:t>
            </a:r>
            <a:r>
              <a:rPr lang="en-US" baseline="0" dirty="0"/>
              <a:t> model of 2022 (SGRAV2022)</a:t>
            </a:r>
            <a:endParaRPr lang="en-US" dirty="0"/>
          </a:p>
        </p:txBody>
      </p:sp>
    </p:spTree>
    <p:extLst>
      <p:ext uri="{BB962C8B-B14F-4D97-AF65-F5344CB8AC3E}">
        <p14:creationId xmlns:p14="http://schemas.microsoft.com/office/powerpoint/2010/main" val="38557387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New</a:t>
            </a:r>
            <a:r>
              <a:rPr lang="en-US" baseline="0" dirty="0"/>
              <a:t> </a:t>
            </a:r>
            <a:r>
              <a:rPr lang="en-US" baseline="0" dirty="0" err="1"/>
              <a:t>Datums</a:t>
            </a:r>
            <a:r>
              <a:rPr lang="en-US" baseline="0" dirty="0"/>
              <a:t> What to expect https://geodesy.noaa.gov/datums/newdatums/WhatToExpect.shtml</a:t>
            </a:r>
          </a:p>
          <a:p>
            <a:endParaRPr lang="en-US" baseline="0" dirty="0"/>
          </a:p>
          <a:p>
            <a:r>
              <a:rPr lang="en-US" baseline="0" dirty="0"/>
              <a:t>NGS is not shifting the land, merely shifting the reference surfaces to which we reference the geospatial data to.</a:t>
            </a:r>
            <a:endParaRPr lang="en-US" dirty="0"/>
          </a:p>
        </p:txBody>
      </p:sp>
    </p:spTree>
    <p:extLst>
      <p:ext uri="{BB962C8B-B14F-4D97-AF65-F5344CB8AC3E}">
        <p14:creationId xmlns:p14="http://schemas.microsoft.com/office/powerpoint/2010/main" val="3529329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New</a:t>
            </a:r>
            <a:r>
              <a:rPr lang="en-US" baseline="0" dirty="0"/>
              <a:t> </a:t>
            </a:r>
            <a:r>
              <a:rPr lang="en-US" baseline="0" dirty="0" err="1"/>
              <a:t>Datums</a:t>
            </a:r>
            <a:r>
              <a:rPr lang="en-US" baseline="0" dirty="0"/>
              <a:t> What to expect https://geodesy.noaa.gov/datums/newdatums/WhatToExpect.shtml</a:t>
            </a:r>
          </a:p>
          <a:p>
            <a:endParaRPr lang="en-US" baseline="0" dirty="0"/>
          </a:p>
          <a:p>
            <a:r>
              <a:rPr lang="en-US" baseline="0" dirty="0"/>
              <a:t>NGS is not shifting the land, merely shifting the reference surfaces to which we reference the geospatial data to.</a:t>
            </a:r>
            <a:endParaRPr lang="en-US" dirty="0"/>
          </a:p>
        </p:txBody>
      </p:sp>
    </p:spTree>
    <p:extLst>
      <p:ext uri="{BB962C8B-B14F-4D97-AF65-F5344CB8AC3E}">
        <p14:creationId xmlns:p14="http://schemas.microsoft.com/office/powerpoint/2010/main" val="22904617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New</a:t>
            </a:r>
            <a:r>
              <a:rPr lang="en-US" baseline="0" dirty="0"/>
              <a:t> </a:t>
            </a:r>
            <a:r>
              <a:rPr lang="en-US" baseline="0" dirty="0" err="1"/>
              <a:t>Datums</a:t>
            </a:r>
            <a:r>
              <a:rPr lang="en-US" baseline="0" dirty="0"/>
              <a:t> What to expect https://geodesy.noaa.gov/datums/newdatums/WhatToExpect.shtml</a:t>
            </a:r>
          </a:p>
          <a:p>
            <a:endParaRPr lang="en-US" baseline="0" dirty="0"/>
          </a:p>
          <a:p>
            <a:r>
              <a:rPr lang="en-US" baseline="0" dirty="0"/>
              <a:t>NGS is not shifting the land, merely shifting the reference surfaces to which we reference the geospatial data to.</a:t>
            </a:r>
            <a:endParaRPr lang="en-US" dirty="0"/>
          </a:p>
        </p:txBody>
      </p:sp>
    </p:spTree>
    <p:extLst>
      <p:ext uri="{BB962C8B-B14F-4D97-AF65-F5344CB8AC3E}">
        <p14:creationId xmlns:p14="http://schemas.microsoft.com/office/powerpoint/2010/main" val="9198492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All plates are moving and through the constant collection of GNSS</a:t>
            </a:r>
            <a:r>
              <a:rPr lang="en-US" baseline="0" dirty="0"/>
              <a:t> data using CORS we can now model where the land is moving.  In the center of tectonic plates there is generally motion that can be measured but where plates converge can be thought of as a crunch zone and the modeling has much more uncertainty due to geophysical phenomena.</a:t>
            </a:r>
          </a:p>
          <a:p>
            <a:endParaRPr lang="en-US" baseline="0" dirty="0"/>
          </a:p>
          <a:p>
            <a:endParaRPr lang="en-US" dirty="0"/>
          </a:p>
        </p:txBody>
      </p:sp>
    </p:spTree>
    <p:extLst>
      <p:ext uri="{BB962C8B-B14F-4D97-AF65-F5344CB8AC3E}">
        <p14:creationId xmlns:p14="http://schemas.microsoft.com/office/powerpoint/2010/main" val="32922500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All plates are moving and through the constant collection of GNSS</a:t>
            </a:r>
            <a:r>
              <a:rPr lang="en-US" baseline="0" dirty="0"/>
              <a:t> data using CORS we can now model where the land is moving.  In the center of tectonic plates there is generally motion that can be measured but where plates converge can be thought of as a crunch zone and the modeling has much more uncertainty due to geophysical phenomena.</a:t>
            </a:r>
          </a:p>
          <a:p>
            <a:endParaRPr lang="en-US" baseline="0" dirty="0"/>
          </a:p>
          <a:p>
            <a:endParaRPr lang="en-US" dirty="0"/>
          </a:p>
        </p:txBody>
      </p:sp>
    </p:spTree>
    <p:extLst>
      <p:ext uri="{BB962C8B-B14F-4D97-AF65-F5344CB8AC3E}">
        <p14:creationId xmlns:p14="http://schemas.microsoft.com/office/powerpoint/2010/main" val="659965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San Joaquin Subsidence article</a:t>
            </a:r>
          </a:p>
          <a:p>
            <a:r>
              <a:rPr lang="en-US" dirty="0"/>
              <a:t>http://www.digitaljournal.com/tech-and-science/technology/sinking-san-joaquin-valley-of-california-seen-from-space/article/487393</a:t>
            </a:r>
          </a:p>
          <a:p>
            <a:endParaRPr lang="en-US" dirty="0"/>
          </a:p>
          <a:p>
            <a:r>
              <a:rPr lang="en-US" dirty="0"/>
              <a:t>Hudson Bay Uplift article</a:t>
            </a:r>
          </a:p>
          <a:p>
            <a:r>
              <a:rPr lang="en-US" dirty="0"/>
              <a:t>https://www.researchgate.net/figure/Contour-map-of-observed-CBN-vertical-rates-Preliminary-results-from-the-combination-of_fig3_286867540</a:t>
            </a:r>
          </a:p>
          <a:p>
            <a:endParaRPr lang="en-US" dirty="0"/>
          </a:p>
          <a:p>
            <a:r>
              <a:rPr lang="en-US" dirty="0"/>
              <a:t>GIA</a:t>
            </a:r>
          </a:p>
          <a:p>
            <a:endParaRPr lang="en-US" dirty="0"/>
          </a:p>
        </p:txBody>
      </p:sp>
    </p:spTree>
    <p:extLst>
      <p:ext uri="{BB962C8B-B14F-4D97-AF65-F5344CB8AC3E}">
        <p14:creationId xmlns:p14="http://schemas.microsoft.com/office/powerpoint/2010/main" val="3486199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China Lake Earthquake</a:t>
            </a:r>
          </a:p>
          <a:p>
            <a:r>
              <a:rPr lang="en-US" dirty="0">
                <a:hlinkClick r:id="rId3"/>
              </a:rPr>
              <a:t>https://www.usgs.gov/news/update-magnitude-71-earthquake-southern-california?qt-news_science_products=7#qt-news_science_products</a:t>
            </a:r>
            <a:endParaRPr lang="en-US" dirty="0"/>
          </a:p>
          <a:p>
            <a:endParaRPr lang="en-US" dirty="0"/>
          </a:p>
          <a:p>
            <a:r>
              <a:rPr lang="en-US" dirty="0"/>
              <a:t>Puerto Rico Earthquake</a:t>
            </a:r>
          </a:p>
          <a:p>
            <a:r>
              <a:rPr lang="en-US" dirty="0">
                <a:hlinkClick r:id="rId4"/>
              </a:rPr>
              <a:t>https://cunycis.maps.arcgis.com/apps/webappviewer/index.html?id=5f516f41baa84f9ba9e8207c2005ee4d</a:t>
            </a:r>
            <a:endParaRPr lang="en-US" dirty="0"/>
          </a:p>
          <a:p>
            <a:endParaRPr lang="en-US" dirty="0"/>
          </a:p>
          <a:p>
            <a:r>
              <a:rPr lang="en-US" dirty="0"/>
              <a:t>GIA</a:t>
            </a:r>
          </a:p>
          <a:p>
            <a:endParaRPr lang="en-US" dirty="0"/>
          </a:p>
        </p:txBody>
      </p:sp>
    </p:spTree>
    <p:extLst>
      <p:ext uri="{BB962C8B-B14F-4D97-AF65-F5344CB8AC3E}">
        <p14:creationId xmlns:p14="http://schemas.microsoft.com/office/powerpoint/2010/main" val="22808244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GPS on Bench Marks Web Map</a:t>
            </a:r>
          </a:p>
          <a:p>
            <a:r>
              <a:rPr lang="en-US" dirty="0"/>
              <a:t>https://noaa.maps.arcgis.com/apps/webappviewer/index.html?id=6093dd81e9e94f7a9062e2fe5fb2f7f5</a:t>
            </a:r>
          </a:p>
          <a:p>
            <a:endParaRPr lang="en-US" dirty="0"/>
          </a:p>
          <a:p>
            <a:r>
              <a:rPr lang="en-US" dirty="0"/>
              <a:t>GPS on Bench Marks Dashboard</a:t>
            </a:r>
          </a:p>
          <a:p>
            <a:r>
              <a:rPr lang="en-US" dirty="0"/>
              <a:t>https://noaa.maps.arcgis.com/apps/dashboards/449e3051fbf44202ba6606e2dbcb0e29</a:t>
            </a:r>
          </a:p>
          <a:p>
            <a:endParaRPr lang="en-US" dirty="0"/>
          </a:p>
        </p:txBody>
      </p:sp>
    </p:spTree>
    <p:extLst>
      <p:ext uri="{BB962C8B-B14F-4D97-AF65-F5344CB8AC3E}">
        <p14:creationId xmlns:p14="http://schemas.microsoft.com/office/powerpoint/2010/main" val="2154095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320270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r>
              <a:rPr lang="en-US" dirty="0"/>
              <a:t>GPS on Bench Marks Web Map</a:t>
            </a:r>
          </a:p>
          <a:p>
            <a:r>
              <a:rPr lang="en-US" dirty="0"/>
              <a:t>https://noaa.maps.arcgis.com/apps/webappviewer/index.html?id=6093dd81e9e94f7a9062e2fe5fb2f7f5</a:t>
            </a:r>
          </a:p>
          <a:p>
            <a:endParaRPr lang="en-US" dirty="0"/>
          </a:p>
          <a:p>
            <a:r>
              <a:rPr lang="en-US" dirty="0"/>
              <a:t>GPS on Bench Marks Dashboard</a:t>
            </a:r>
          </a:p>
          <a:p>
            <a:r>
              <a:rPr lang="en-US" dirty="0"/>
              <a:t>https://noaa.maps.arcgis.com/apps/dashboards/449e3051fbf44202ba6606e2dbcb0e29</a:t>
            </a:r>
          </a:p>
          <a:p>
            <a:endParaRPr lang="en-US" dirty="0"/>
          </a:p>
          <a:p>
            <a:endParaRPr lang="en-US" dirty="0"/>
          </a:p>
        </p:txBody>
      </p:sp>
    </p:spTree>
    <p:extLst>
      <p:ext uri="{BB962C8B-B14F-4D97-AF65-F5344CB8AC3E}">
        <p14:creationId xmlns:p14="http://schemas.microsoft.com/office/powerpoint/2010/main" val="13118299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15650624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1408378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17976104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20544727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33455937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10416456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18689172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38926428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State Plane Coordinate System</a:t>
            </a:r>
          </a:p>
          <a:p>
            <a:r>
              <a:rPr lang="en-US" dirty="0"/>
              <a:t>https://geodesy.noaa.gov/SPCS/index.shtml</a:t>
            </a:r>
          </a:p>
          <a:p>
            <a:endParaRPr lang="en-US" dirty="0"/>
          </a:p>
          <a:p>
            <a:r>
              <a:rPr lang="en-US" dirty="0"/>
              <a:t>2022 Policy Changes</a:t>
            </a:r>
          </a:p>
          <a:p>
            <a:r>
              <a:rPr lang="en-US" dirty="0"/>
              <a:t>https://geodesy.noaa.gov/SPCS/draft-policy.shtml</a:t>
            </a:r>
          </a:p>
        </p:txBody>
      </p:sp>
    </p:spTree>
    <p:extLst>
      <p:ext uri="{BB962C8B-B14F-4D97-AF65-F5344CB8AC3E}">
        <p14:creationId xmlns:p14="http://schemas.microsoft.com/office/powerpoint/2010/main" val="32028009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defRPr/>
            </a:pPr>
            <a:r>
              <a:rPr lang="en-US" altLang="en-US" dirty="0"/>
              <a:t>NGS has been around a long time. For more than 200 years, NGS and its predecessor agencies have collaborated with public and private organizations to establish reference stations at precisely determined locations.  </a:t>
            </a:r>
          </a:p>
          <a:p>
            <a:pPr eaLnBrk="1" hangingPunct="1">
              <a:spcBef>
                <a:spcPct val="0"/>
              </a:spcBef>
              <a:defRPr/>
            </a:pPr>
            <a:endParaRPr lang="en-US" altLang="en-US" dirty="0"/>
          </a:p>
          <a:p>
            <a:pPr eaLnBrk="1" hangingPunct="1">
              <a:spcBef>
                <a:spcPct val="0"/>
              </a:spcBef>
              <a:defRPr/>
            </a:pPr>
            <a:r>
              <a:rPr lang="en-US" altLang="en-US" dirty="0"/>
              <a:t>We began on a mission established by Thomas Jefferson in 1807 to conduct a “Survey of the Coast” (as the United States Coast Survey). </a:t>
            </a:r>
          </a:p>
          <a:p>
            <a:pPr eaLnBrk="1" hangingPunct="1">
              <a:spcBef>
                <a:spcPct val="0"/>
              </a:spcBef>
              <a:defRPr/>
            </a:pPr>
            <a:endParaRPr lang="en-US" altLang="en-US" dirty="0"/>
          </a:p>
          <a:p>
            <a:pPr eaLnBrk="1" hangingPunct="1">
              <a:spcBef>
                <a:spcPct val="0"/>
              </a:spcBef>
              <a:defRPr/>
            </a:pPr>
            <a:r>
              <a:rPr lang="en-US" altLang="en-US" dirty="0"/>
              <a:t>(Pictured are Thomas Jefferson and Ferdinand Hassler, the first Superintendent of the Coast Survey).  We were renamed the U.S. Coast and Geodetic Survey in 1878. NOAA was established in 1970.</a:t>
            </a:r>
          </a:p>
          <a:p>
            <a:pPr eaLnBrk="1" hangingPunct="1">
              <a:spcBef>
                <a:spcPct val="0"/>
              </a:spcBef>
              <a:defRPr/>
            </a:pPr>
            <a:endParaRPr lang="en-US" altLang="en-US" dirty="0"/>
          </a:p>
          <a:p>
            <a:pPr eaLnBrk="1" hangingPunct="1">
              <a:spcBef>
                <a:spcPct val="0"/>
              </a:spcBef>
              <a:defRPr/>
            </a:pPr>
            <a:r>
              <a:rPr lang="en-US" altLang="en-US" dirty="0"/>
              <a:t>Traditionally, precise positioning locations have been identified by setting a survey mark—usually a brass, bronze, or aluminum disk. Locations might also be identified by a deeply driven rod, or a prominent object, such as a water tower or church spire. </a:t>
            </a:r>
          </a:p>
          <a:p>
            <a:endParaRPr lang="en-US" dirty="0"/>
          </a:p>
          <a:p>
            <a:endParaRPr lang="en-US" dirty="0"/>
          </a:p>
        </p:txBody>
      </p:sp>
    </p:spTree>
    <p:extLst>
      <p:ext uri="{BB962C8B-B14F-4D97-AF65-F5344CB8AC3E}">
        <p14:creationId xmlns:p14="http://schemas.microsoft.com/office/powerpoint/2010/main" val="18731258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10570882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4836609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12094274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40045953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11372684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6709967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42323107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29571003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1007317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National Spatial Reference System is our nations</a:t>
            </a:r>
            <a:r>
              <a:rPr lang="en-US" baseline="0" dirty="0"/>
              <a:t> geospatial infrastructure from which all positioning (with the exclusion of military/DOD) is referenced to.  </a:t>
            </a:r>
          </a:p>
          <a:p>
            <a:endParaRPr lang="en-US" baseline="0" dirty="0"/>
          </a:p>
          <a:p>
            <a:r>
              <a:rPr lang="en-US" baseline="0" dirty="0"/>
              <a:t>This system provides a consistent framework that allows people to use data in the same reference system to perform analysis and make meaningful comparisons and decisions from that analysis.</a:t>
            </a:r>
            <a:endParaRPr lang="en-US" dirty="0"/>
          </a:p>
          <a:p>
            <a:endParaRPr lang="en-US" dirty="0"/>
          </a:p>
        </p:txBody>
      </p:sp>
    </p:spTree>
    <p:extLst>
      <p:ext uri="{BB962C8B-B14F-4D97-AF65-F5344CB8AC3E}">
        <p14:creationId xmlns:p14="http://schemas.microsoft.com/office/powerpoint/2010/main" val="1199422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National Spatial Reference System is our nations</a:t>
            </a:r>
            <a:r>
              <a:rPr lang="en-US" baseline="0" dirty="0"/>
              <a:t> geospatial infrastructure from which all positioning (with the exclusion of military/DOD) is referenced to.  </a:t>
            </a:r>
          </a:p>
          <a:p>
            <a:endParaRPr lang="en-US" baseline="0" dirty="0"/>
          </a:p>
          <a:p>
            <a:r>
              <a:rPr lang="en-US" baseline="0" dirty="0"/>
              <a:t>This system provides a consistent framework that allows people to use data in the same reference system to perform analysis and make meaningful comparisons and decisions from that analysis.</a:t>
            </a:r>
            <a:endParaRPr lang="en-US" dirty="0"/>
          </a:p>
          <a:p>
            <a:endParaRPr lang="en-US" dirty="0"/>
          </a:p>
        </p:txBody>
      </p:sp>
    </p:spTree>
    <p:extLst>
      <p:ext uri="{BB962C8B-B14F-4D97-AF65-F5344CB8AC3E}">
        <p14:creationId xmlns:p14="http://schemas.microsoft.com/office/powerpoint/2010/main" val="3054675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National Spatial Reference System is our nations</a:t>
            </a:r>
            <a:r>
              <a:rPr lang="en-US" baseline="0" dirty="0"/>
              <a:t> geospatial infrastructure from which all positioning (with the exclusion of military/DOD) is referenced to.  </a:t>
            </a:r>
          </a:p>
          <a:p>
            <a:endParaRPr lang="en-US" baseline="0" dirty="0"/>
          </a:p>
          <a:p>
            <a:r>
              <a:rPr lang="en-US" baseline="0" dirty="0"/>
              <a:t>This system provides a consistent framework that allows people to use data in the same reference system to perform analysis and make meaningful comparisons and decisions from that analysis.</a:t>
            </a:r>
            <a:endParaRPr lang="en-US" dirty="0"/>
          </a:p>
          <a:p>
            <a:endParaRPr lang="en-US" dirty="0"/>
          </a:p>
        </p:txBody>
      </p:sp>
    </p:spTree>
    <p:extLst>
      <p:ext uri="{BB962C8B-B14F-4D97-AF65-F5344CB8AC3E}">
        <p14:creationId xmlns:p14="http://schemas.microsoft.com/office/powerpoint/2010/main" val="20502146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National Spatial Reference System is our nations</a:t>
            </a:r>
            <a:r>
              <a:rPr lang="en-US" baseline="0" dirty="0"/>
              <a:t> geospatial infrastructure from which all positioning (with the exclusion of military/DOD) is referenced to.  </a:t>
            </a:r>
          </a:p>
          <a:p>
            <a:endParaRPr lang="en-US" baseline="0" dirty="0"/>
          </a:p>
          <a:p>
            <a:r>
              <a:rPr lang="en-US" baseline="0" dirty="0"/>
              <a:t>This system provides a consistent framework that allows people to use data in the same reference system to perform analysis and make meaningful comparisons and decisions from that analysis.</a:t>
            </a:r>
            <a:endParaRPr lang="en-US" dirty="0"/>
          </a:p>
          <a:p>
            <a:endParaRPr lang="en-US" dirty="0"/>
          </a:p>
        </p:txBody>
      </p:sp>
    </p:spTree>
    <p:extLst>
      <p:ext uri="{BB962C8B-B14F-4D97-AF65-F5344CB8AC3E}">
        <p14:creationId xmlns:p14="http://schemas.microsoft.com/office/powerpoint/2010/main" val="1798249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National Spatial Reference System is our nations</a:t>
            </a:r>
            <a:r>
              <a:rPr lang="en-US" baseline="0" dirty="0"/>
              <a:t> geospatial infrastructure from which all positioning (with the exclusion of military/DOD) is referenced to.  </a:t>
            </a:r>
          </a:p>
          <a:p>
            <a:endParaRPr lang="en-US" baseline="0" dirty="0"/>
          </a:p>
          <a:p>
            <a:r>
              <a:rPr lang="en-US" baseline="0" dirty="0"/>
              <a:t>This system provides a consistent framework that allows people to use data in the same reference system to perform analysis and make meaningful comparisons and decisions from that analysis.</a:t>
            </a:r>
            <a:endParaRPr lang="en-US" dirty="0"/>
          </a:p>
          <a:p>
            <a:endParaRPr lang="en-US" dirty="0"/>
          </a:p>
        </p:txBody>
      </p:sp>
    </p:spTree>
    <p:extLst>
      <p:ext uri="{BB962C8B-B14F-4D97-AF65-F5344CB8AC3E}">
        <p14:creationId xmlns:p14="http://schemas.microsoft.com/office/powerpoint/2010/main" val="6126688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1597819"/>
            <a:ext cx="7772400" cy="1102520"/>
          </a:xfrm>
          <a:prstGeom prst="rect">
            <a:avLst/>
          </a:prstGeom>
        </p:spPr>
        <p:txBody>
          <a:bodyPr/>
          <a:lstStyle/>
          <a:p>
            <a:r>
              <a:t>Title Text</a:t>
            </a:r>
          </a:p>
        </p:txBody>
      </p:sp>
      <p:sp>
        <p:nvSpPr>
          <p:cNvPr id="12" name="Body Level One…"/>
          <p:cNvSpPr txBox="1">
            <a:spLocks noGrp="1"/>
          </p:cNvSpPr>
          <p:nvPr>
            <p:ph type="body" sz="quarter" idx="1"/>
          </p:nvPr>
        </p:nvSpPr>
        <p:spPr>
          <a:xfrm>
            <a:off x="1371600" y="2914650"/>
            <a:ext cx="6400800" cy="131445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6629400" y="205978"/>
            <a:ext cx="2057400" cy="4388646"/>
          </a:xfrm>
          <a:prstGeom prst="rect">
            <a:avLst/>
          </a:prstGeom>
        </p:spPr>
        <p:txBody>
          <a:bodyPr/>
          <a:lstStyle/>
          <a:p>
            <a:r>
              <a:t>Title Text</a:t>
            </a:r>
          </a:p>
        </p:txBody>
      </p:sp>
      <p:sp>
        <p:nvSpPr>
          <p:cNvPr id="102" name="Body Level One…"/>
          <p:cNvSpPr txBox="1">
            <a:spLocks noGrp="1"/>
          </p:cNvSpPr>
          <p:nvPr>
            <p:ph type="body" idx="1"/>
          </p:nvPr>
        </p:nvSpPr>
        <p:spPr>
          <a:xfrm>
            <a:off x="457200" y="205978"/>
            <a:ext cx="6019800" cy="438864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3305176"/>
            <a:ext cx="7772401" cy="1021557"/>
          </a:xfrm>
          <a:prstGeom prst="rect">
            <a:avLst/>
          </a:prstGeom>
        </p:spPr>
        <p:txBody>
          <a:bodyPr anchor="t"/>
          <a:lstStyle>
            <a:lvl1pPr algn="l">
              <a:defRPr sz="4000" b="1" cap="all"/>
            </a:lvl1pPr>
          </a:lstStyle>
          <a:p>
            <a:r>
              <a:t>Title Text</a:t>
            </a:r>
          </a:p>
        </p:txBody>
      </p:sp>
      <p:sp>
        <p:nvSpPr>
          <p:cNvPr id="30" name="Body Level One…"/>
          <p:cNvSpPr txBox="1">
            <a:spLocks noGrp="1"/>
          </p:cNvSpPr>
          <p:nvPr>
            <p:ph type="body" sz="quarter" idx="1"/>
          </p:nvPr>
        </p:nvSpPr>
        <p:spPr>
          <a:xfrm>
            <a:off x="722312" y="2180034"/>
            <a:ext cx="7772401" cy="1125141"/>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457200" y="1200150"/>
            <a:ext cx="4038600" cy="339447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Body Level One…"/>
          <p:cNvSpPr txBox="1">
            <a:spLocks noGrp="1"/>
          </p:cNvSpPr>
          <p:nvPr>
            <p:ph type="body" sz="quarter" idx="1"/>
          </p:nvPr>
        </p:nvSpPr>
        <p:spPr>
          <a:xfrm>
            <a:off x="457200" y="1151334"/>
            <a:ext cx="4040188" cy="47982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4645026" y="1151334"/>
            <a:ext cx="4041776" cy="479823"/>
          </a:xfrm>
          <a:prstGeom prst="rect">
            <a:avLst/>
          </a:prstGeom>
        </p:spPr>
        <p:txBody>
          <a:bodyPr anchor="b"/>
          <a:lstStyle/>
          <a:p>
            <a:pPr marL="0" indent="0">
              <a:spcBef>
                <a:spcPts val="500"/>
              </a:spcBef>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1" y="204786"/>
            <a:ext cx="3008314" cy="871539"/>
          </a:xfrm>
          <a:prstGeom prst="rect">
            <a:avLst/>
          </a:prstGeom>
        </p:spPr>
        <p:txBody>
          <a:bodyPr anchor="b"/>
          <a:lstStyle>
            <a:lvl1pPr algn="l">
              <a:defRPr sz="2000" b="1"/>
            </a:lvl1pPr>
          </a:lstStyle>
          <a:p>
            <a:r>
              <a:t>Title Text</a:t>
            </a:r>
          </a:p>
        </p:txBody>
      </p:sp>
      <p:sp>
        <p:nvSpPr>
          <p:cNvPr id="73" name="Body Level One…"/>
          <p:cNvSpPr txBox="1">
            <a:spLocks noGrp="1"/>
          </p:cNvSpPr>
          <p:nvPr>
            <p:ph type="body" idx="1"/>
          </p:nvPr>
        </p:nvSpPr>
        <p:spPr>
          <a:xfrm>
            <a:off x="3575050" y="204788"/>
            <a:ext cx="5111750" cy="438983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13"/>
          </p:nvPr>
        </p:nvSpPr>
        <p:spPr>
          <a:xfrm>
            <a:off x="457200" y="1076326"/>
            <a:ext cx="3008315" cy="3518297"/>
          </a:xfrm>
          <a:prstGeom prst="rect">
            <a:avLst/>
          </a:prstGeom>
        </p:spPr>
        <p:txBody>
          <a:bodyPr/>
          <a:lstStyle/>
          <a:p>
            <a:pPr marL="0" indent="0">
              <a:spcBef>
                <a:spcPts val="300"/>
              </a:spcBef>
              <a:buSzTx/>
              <a:buFontTx/>
              <a:buNone/>
              <a:defRPr sz="14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3600450"/>
            <a:ext cx="5486401" cy="425054"/>
          </a:xfrm>
          <a:prstGeom prst="rect">
            <a:avLst/>
          </a:prstGeom>
        </p:spPr>
        <p:txBody>
          <a:bodyPr anchor="b"/>
          <a:lstStyle>
            <a:lvl1pPr algn="l">
              <a:defRPr sz="2000" b="1"/>
            </a:lvl1pPr>
          </a:lstStyle>
          <a:p>
            <a:r>
              <a:t>Title Text</a:t>
            </a:r>
          </a:p>
        </p:txBody>
      </p:sp>
      <p:sp>
        <p:nvSpPr>
          <p:cNvPr id="83" name="Picture Placeholder 2"/>
          <p:cNvSpPr>
            <a:spLocks noGrp="1"/>
          </p:cNvSpPr>
          <p:nvPr>
            <p:ph type="pic" sz="half" idx="13"/>
          </p:nvPr>
        </p:nvSpPr>
        <p:spPr>
          <a:xfrm>
            <a:off x="1792288" y="459581"/>
            <a:ext cx="5486401" cy="3086101"/>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1792288" y="4025503"/>
            <a:ext cx="5486401" cy="603648"/>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57200" y="205978"/>
            <a:ext cx="8229600" cy="8572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457200" y="1200150"/>
            <a:ext cx="8229600" cy="33944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422818" y="4769564"/>
            <a:ext cx="263983"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hf hdr="0" ftr="0" dt="0"/>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jpeg"/><Relationship Id="rId7"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5.jpeg"/><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38.png"/><Relationship Id="rId4"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gif"/><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6.gif"/></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49.jpg"/><Relationship Id="rId4" Type="http://schemas.openxmlformats.org/officeDocument/2006/relationships/image" Target="../media/image48.jpe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53.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58.gif"/><Relationship Id="rId4" Type="http://schemas.openxmlformats.org/officeDocument/2006/relationships/image" Target="../media/image57.gif"/></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59.jpeg"/></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JPG"/><Relationship Id="rId4" Type="http://schemas.openxmlformats.org/officeDocument/2006/relationships/image" Target="../media/image64.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67.w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68.jpg"/><Relationship Id="rId4" Type="http://schemas.openxmlformats.org/officeDocument/2006/relationships/image" Target="../media/image2.jpeg"/></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70.png"/><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77.png"/></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78.png"/></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hyperlink" Target="https://geodesy.noaa.gov/library/pdfs/NOAA_SP_NOS_NGS_0013_v01_2018-03-06.pdf" TargetMode="External"/><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hyperlink" Target="https://geodesy.noaa.gov/PUBS_LIB/NOAA_TR_NOS_NGS_0067.pdf" TargetMode="External"/><Relationship Id="rId5" Type="http://schemas.openxmlformats.org/officeDocument/2006/relationships/hyperlink" Target="https://geodesy.noaa.gov/library/pdfs/NOAA_TR_NOS_NGS_0064.pdf" TargetMode="External"/><Relationship Id="rId4" Type="http://schemas.openxmlformats.org/officeDocument/2006/relationships/hyperlink" Target="https://geodesy.noaa.gov/library/pdfs/NOAA_TR_NOS_NGS_0062.pdf" TargetMode="External"/></Relationships>
</file>

<file path=ppt/slides/_rels/slide49.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2.jpeg"/><Relationship Id="rId7" Type="http://schemas.openxmlformats.org/officeDocument/2006/relationships/image" Target="../media/image82.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media/image84.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88.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90.jpeg"/><Relationship Id="rId4" Type="http://schemas.openxmlformats.org/officeDocument/2006/relationships/image" Target="../media/image89.jpeg"/></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92.jpeg"/><Relationship Id="rId4" Type="http://schemas.openxmlformats.org/officeDocument/2006/relationships/image" Target="../media/image91.jpeg"/></Relationships>
</file>

<file path=ppt/slides/_rels/slide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94.png"/><Relationship Id="rId4" Type="http://schemas.openxmlformats.org/officeDocument/2006/relationships/image" Target="../media/image93.png"/></Relationships>
</file>

<file path=ppt/slides/_rels/slide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95.png"/></Relationships>
</file>

<file path=ppt/slides/_rels/slide55.xml.rels><?xml version="1.0" encoding="UTF-8" standalone="yes"?>
<Relationships xmlns="http://schemas.openxmlformats.org/package/2006/relationships"><Relationship Id="rId8" Type="http://schemas.openxmlformats.org/officeDocument/2006/relationships/hyperlink" Target="https://noaa.maps.arcgis.com/home/item.html?id=b34695d9c72e47bbb7f13d335b02ebde" TargetMode="External"/><Relationship Id="rId13" Type="http://schemas.openxmlformats.org/officeDocument/2006/relationships/hyperlink" Target="https://noaa.maps.arcgis.com/home/item.html?id=127f3b3819154a32b9615a101d310379" TargetMode="External"/><Relationship Id="rId18" Type="http://schemas.openxmlformats.org/officeDocument/2006/relationships/hyperlink" Target="https://noaa.maps.arcgis.com/home/item.html?id=9a1cb878e35d4b6cb374140603e03cb1" TargetMode="External"/><Relationship Id="rId3" Type="http://schemas.openxmlformats.org/officeDocument/2006/relationships/image" Target="../media/image2.jpeg"/><Relationship Id="rId7" Type="http://schemas.openxmlformats.org/officeDocument/2006/relationships/hyperlink" Target="https://noaa.maps.arcgis.com/home/item.html?id=b56699b6834a43329dbf0ebe7933ff03" TargetMode="External"/><Relationship Id="rId12" Type="http://schemas.openxmlformats.org/officeDocument/2006/relationships/hyperlink" Target="https://noaa.maps.arcgis.com/home/item.html?id=2fd6cb0d6dae41e0b8ee04f853890cf6" TargetMode="External"/><Relationship Id="rId17" Type="http://schemas.openxmlformats.org/officeDocument/2006/relationships/hyperlink" Target="https://noaa.maps.arcgis.com/home/item.html?id=298dd46b769743a8a94316bba88499fa" TargetMode="External"/><Relationship Id="rId2" Type="http://schemas.openxmlformats.org/officeDocument/2006/relationships/notesSlide" Target="../notesSlides/notesSlide44.xml"/><Relationship Id="rId16" Type="http://schemas.openxmlformats.org/officeDocument/2006/relationships/hyperlink" Target="https://noaa.maps.arcgis.com/home/item.html?id=b859b2c4a8f747f9893abb3aab0072e3" TargetMode="External"/><Relationship Id="rId1" Type="http://schemas.openxmlformats.org/officeDocument/2006/relationships/slideLayout" Target="../slideLayouts/slideLayout1.xml"/><Relationship Id="rId6" Type="http://schemas.openxmlformats.org/officeDocument/2006/relationships/hyperlink" Target="https://noaa.maps.arcgis.com/home/item.html?id=ce27f315e22b4998b857adc9ebeb8e1b" TargetMode="External"/><Relationship Id="rId11" Type="http://schemas.openxmlformats.org/officeDocument/2006/relationships/hyperlink" Target="https://noaa.maps.arcgis.com/home/item.html?id=a67c368676a94ffe963e8c3a1458eac0" TargetMode="External"/><Relationship Id="rId5" Type="http://schemas.openxmlformats.org/officeDocument/2006/relationships/hyperlink" Target="https://noaa.maps.arcgis.com/home/item.html?id=2d16e70b9f94425db3b747190fd57723" TargetMode="External"/><Relationship Id="rId15" Type="http://schemas.openxmlformats.org/officeDocument/2006/relationships/hyperlink" Target="https://noaa.maps.arcgis.com/home/item.html?id=45718382e5ac4c37874a4a445895262a" TargetMode="External"/><Relationship Id="rId10" Type="http://schemas.openxmlformats.org/officeDocument/2006/relationships/hyperlink" Target="https://noaa.maps.arcgis.com/home/item.html?id=a2310a62557442898a7ba1324510d9a4" TargetMode="External"/><Relationship Id="rId4" Type="http://schemas.openxmlformats.org/officeDocument/2006/relationships/hyperlink" Target="https://noaa.maps.arcgis.com/home/item.html?id=796bb54c74b84b8e96ed9591290246b1" TargetMode="External"/><Relationship Id="rId9" Type="http://schemas.openxmlformats.org/officeDocument/2006/relationships/hyperlink" Target="https://noaa.maps.arcgis.com/home/item.html?id=e69a13673af84e57b4e9098661f8f71d" TargetMode="External"/><Relationship Id="rId14" Type="http://schemas.openxmlformats.org/officeDocument/2006/relationships/hyperlink" Target="https://noaa.maps.arcgis.com/home/item.html?id=c5d4f181f7ca468ca8032db0ec7a8900"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97.png"/><Relationship Id="rId4" Type="http://schemas.openxmlformats.org/officeDocument/2006/relationships/image" Target="../media/image96.png"/></Relationships>
</file>

<file path=ppt/slides/_rels/slide57.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01.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102.png"/></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103.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4.gif"/></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12" name="Title 1"/>
          <p:cNvSpPr txBox="1">
            <a:spLocks noGrp="1"/>
          </p:cNvSpPr>
          <p:nvPr>
            <p:ph type="title"/>
          </p:nvPr>
        </p:nvSpPr>
        <p:spPr>
          <a:xfrm>
            <a:off x="0" y="1655048"/>
            <a:ext cx="9144000" cy="1081277"/>
          </a:xfrm>
          <a:prstGeom prst="rect">
            <a:avLst/>
          </a:prstGeom>
        </p:spPr>
        <p:txBody>
          <a:bodyPr>
            <a:normAutofit fontScale="90000"/>
          </a:bodyPr>
          <a:lstStyle/>
          <a:p>
            <a:pPr defTabSz="438911">
              <a:defRPr sz="3455">
                <a:solidFill>
                  <a:srgbClr val="17375E"/>
                </a:solidFill>
                <a:latin typeface="Times New Roman"/>
                <a:ea typeface="Times New Roman"/>
                <a:cs typeface="Times New Roman"/>
                <a:sym typeface="Times New Roman"/>
              </a:defRPr>
            </a:pPr>
            <a:r>
              <a:rPr lang="en-US" dirty="0">
                <a:solidFill>
                  <a:srgbClr val="002E97"/>
                </a:solidFill>
              </a:rPr>
              <a:t>The National Spatial Reference System:</a:t>
            </a:r>
            <a:br>
              <a:rPr lang="en-US" dirty="0">
                <a:solidFill>
                  <a:srgbClr val="002E97"/>
                </a:solidFill>
              </a:rPr>
            </a:br>
            <a:r>
              <a:rPr lang="en-US" dirty="0">
                <a:solidFill>
                  <a:srgbClr val="002E97"/>
                </a:solidFill>
              </a:rPr>
              <a:t>the Common Foundation of Surveying and GIS</a:t>
            </a:r>
            <a:endParaRPr dirty="0">
              <a:solidFill>
                <a:srgbClr val="002E97"/>
              </a:solidFill>
            </a:endParaRPr>
          </a:p>
        </p:txBody>
      </p:sp>
      <p:sp>
        <p:nvSpPr>
          <p:cNvPr id="113" name="Content Placeholder 2"/>
          <p:cNvSpPr txBox="1">
            <a:spLocks noGrp="1"/>
          </p:cNvSpPr>
          <p:nvPr>
            <p:ph type="body" sz="quarter" idx="1"/>
          </p:nvPr>
        </p:nvSpPr>
        <p:spPr>
          <a:xfrm>
            <a:off x="0" y="3140779"/>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dirty="0">
                <a:solidFill>
                  <a:srgbClr val="002E97"/>
                </a:solidFill>
              </a:rPr>
              <a:t>	</a:t>
            </a:r>
            <a:r>
              <a:rPr lang="en-US" sz="3000" b="0" dirty="0">
                <a:solidFill>
                  <a:srgbClr val="002E97"/>
                </a:solidFill>
              </a:rPr>
              <a:t>GEOPASS</a:t>
            </a:r>
            <a:endParaRPr sz="3000" b="0" dirty="0">
              <a:solidFill>
                <a:srgbClr val="002E97"/>
              </a:solidFill>
            </a:endParaRPr>
          </a:p>
        </p:txBody>
      </p:sp>
      <p:sp>
        <p:nvSpPr>
          <p:cNvPr id="115" name="TextBox 4"/>
          <p:cNvSpPr txBox="1"/>
          <p:nvPr/>
        </p:nvSpPr>
        <p:spPr>
          <a:xfrm>
            <a:off x="6514907" y="4095620"/>
            <a:ext cx="2152189"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r">
              <a:defRPr>
                <a:solidFill>
                  <a:srgbClr val="17375E"/>
                </a:solidFill>
                <a:latin typeface="Times New Roman"/>
                <a:ea typeface="Times New Roman"/>
                <a:cs typeface="Times New Roman"/>
                <a:sym typeface="Times New Roman"/>
              </a:defRPr>
            </a:pPr>
            <a:r>
              <a:rPr dirty="0">
                <a:solidFill>
                  <a:srgbClr val="002E97"/>
                </a:solidFill>
              </a:rPr>
              <a:t>Brian Shaw</a:t>
            </a:r>
          </a:p>
          <a:p>
            <a:pPr algn="r">
              <a:defRPr>
                <a:solidFill>
                  <a:srgbClr val="17375E"/>
                </a:solidFill>
                <a:latin typeface="Times New Roman"/>
                <a:ea typeface="Times New Roman"/>
                <a:cs typeface="Times New Roman"/>
                <a:sym typeface="Times New Roman"/>
              </a:defRPr>
            </a:pPr>
            <a:r>
              <a:rPr dirty="0">
                <a:solidFill>
                  <a:srgbClr val="002E97"/>
                </a:solidFill>
              </a:rPr>
              <a:t>brian.shaw@noaa.gov</a:t>
            </a:r>
          </a:p>
        </p:txBody>
      </p:sp>
      <p:sp>
        <p:nvSpPr>
          <p:cNvPr id="2" name="Slide Number Placeholder 1"/>
          <p:cNvSpPr>
            <a:spLocks noGrp="1"/>
          </p:cNvSpPr>
          <p:nvPr>
            <p:ph type="sldNum" sz="quarter" idx="2"/>
          </p:nvPr>
        </p:nvSpPr>
        <p:spPr/>
        <p:txBody>
          <a:bodyPr/>
          <a:lstStyle/>
          <a:p>
            <a:fld id="{86CB4B4D-7CA3-9044-876B-883B54F8677D}" type="slidenum">
              <a:rPr lang="en-US" smtClean="0"/>
              <a:t>1</a:t>
            </a:fld>
            <a:endParaRPr lang="en-US"/>
          </a:p>
        </p:txBody>
      </p:sp>
      <p:sp>
        <p:nvSpPr>
          <p:cNvPr id="6" name="TextBox 4"/>
          <p:cNvSpPr txBox="1"/>
          <p:nvPr/>
        </p:nvSpPr>
        <p:spPr>
          <a:xfrm>
            <a:off x="336692" y="4400232"/>
            <a:ext cx="1887694"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r">
              <a:defRPr>
                <a:solidFill>
                  <a:srgbClr val="17375E"/>
                </a:solidFill>
                <a:latin typeface="Times New Roman"/>
                <a:ea typeface="Times New Roman"/>
                <a:cs typeface="Times New Roman"/>
                <a:sym typeface="Times New Roman"/>
              </a:defRPr>
            </a:pPr>
            <a:r>
              <a:rPr lang="en-US" dirty="0">
                <a:solidFill>
                  <a:srgbClr val="002E97"/>
                </a:solidFill>
              </a:rPr>
              <a:t>September 16 2022</a:t>
            </a:r>
            <a:endParaRPr dirty="0">
              <a:solidFill>
                <a:srgbClr val="002E97"/>
              </a:solidFill>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 name="Rectangle 2"/>
          <p:cNvSpPr txBox="1"/>
          <p:nvPr/>
        </p:nvSpPr>
        <p:spPr>
          <a:xfrm>
            <a:off x="993924" y="4638695"/>
            <a:ext cx="7243328" cy="400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lvl="1">
              <a:defRPr sz="3000">
                <a:solidFill>
                  <a:srgbClr val="17375E"/>
                </a:solidFill>
                <a:latin typeface="Arial"/>
                <a:ea typeface="Arial"/>
                <a:cs typeface="Arial"/>
                <a:sym typeface="Arial"/>
              </a:defRPr>
            </a:pPr>
            <a:r>
              <a:rPr lang="en-US" sz="2000" dirty="0">
                <a:solidFill>
                  <a:srgbClr val="002E97"/>
                </a:solidFill>
                <a:latin typeface="Times New Roman" panose="02020603050405020304" pitchFamily="18" charset="0"/>
                <a:cs typeface="Times New Roman" panose="02020603050405020304" pitchFamily="18" charset="0"/>
              </a:rPr>
              <a:t>https://geodesy.noaa.gov/datums/newdatums/WatchVideos.shtml</a:t>
            </a:r>
          </a:p>
        </p:txBody>
      </p:sp>
      <p:sp>
        <p:nvSpPr>
          <p:cNvPr id="2" name="Slide Number Placeholder 1"/>
          <p:cNvSpPr>
            <a:spLocks noGrp="1"/>
          </p:cNvSpPr>
          <p:nvPr>
            <p:ph type="sldNum" sz="quarter" idx="2"/>
          </p:nvPr>
        </p:nvSpPr>
        <p:spPr/>
        <p:txBody>
          <a:bodyPr/>
          <a:lstStyle/>
          <a:p>
            <a:fld id="{86CB4B4D-7CA3-9044-876B-883B54F8677D}" type="slidenum">
              <a:rPr lang="en-US" smtClean="0"/>
              <a:t>10</a:t>
            </a:fld>
            <a:endParaRPr lang="en-US"/>
          </a:p>
        </p:txBody>
      </p:sp>
      <p:sp>
        <p:nvSpPr>
          <p:cNvPr id="5" name="TextBox 1">
            <a:extLst>
              <a:ext uri="{FF2B5EF4-FFF2-40B4-BE49-F238E27FC236}">
                <a16:creationId xmlns:a16="http://schemas.microsoft.com/office/drawing/2014/main" id="{46932DE2-4922-46A2-88C5-A12D928A5C7F}"/>
              </a:ext>
            </a:extLst>
          </p:cNvPr>
          <p:cNvSpPr txBox="1"/>
          <p:nvPr/>
        </p:nvSpPr>
        <p:spPr>
          <a:xfrm>
            <a:off x="1055640" y="402226"/>
            <a:ext cx="7119896"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600" dirty="0">
                <a:solidFill>
                  <a:srgbClr val="002E97"/>
                </a:solidFill>
              </a:rPr>
              <a:t>NGS Resources</a:t>
            </a:r>
            <a:r>
              <a:rPr lang="en-US" sz="3600" dirty="0">
                <a:solidFill>
                  <a:srgbClr val="002E97"/>
                </a:solidFill>
              </a:rPr>
              <a:t> – Educational Videos</a:t>
            </a:r>
            <a:endParaRPr sz="3600" dirty="0">
              <a:solidFill>
                <a:srgbClr val="002E97"/>
              </a:solidFill>
            </a:endParaRPr>
          </a:p>
        </p:txBody>
      </p:sp>
      <p:pic>
        <p:nvPicPr>
          <p:cNvPr id="3" name="Picture 2">
            <a:extLst>
              <a:ext uri="{FF2B5EF4-FFF2-40B4-BE49-F238E27FC236}">
                <a16:creationId xmlns:a16="http://schemas.microsoft.com/office/drawing/2014/main" id="{8D2A6145-284C-434E-AB06-EB33B7B489A3}"/>
              </a:ext>
            </a:extLst>
          </p:cNvPr>
          <p:cNvPicPr>
            <a:picLocks noChangeAspect="1"/>
          </p:cNvPicPr>
          <p:nvPr/>
        </p:nvPicPr>
        <p:blipFill>
          <a:blip r:embed="rId3"/>
          <a:stretch>
            <a:fillRect/>
          </a:stretch>
        </p:blipFill>
        <p:spPr>
          <a:xfrm>
            <a:off x="1724381" y="978852"/>
            <a:ext cx="5695238" cy="1009524"/>
          </a:xfrm>
          <a:prstGeom prst="rect">
            <a:avLst/>
          </a:prstGeom>
        </p:spPr>
      </p:pic>
      <p:pic>
        <p:nvPicPr>
          <p:cNvPr id="7" name="Picture 6">
            <a:extLst>
              <a:ext uri="{FF2B5EF4-FFF2-40B4-BE49-F238E27FC236}">
                <a16:creationId xmlns:a16="http://schemas.microsoft.com/office/drawing/2014/main" id="{F0802DBA-50EA-4A4A-9037-0DE5A7E00DAE}"/>
              </a:ext>
            </a:extLst>
          </p:cNvPr>
          <p:cNvPicPr>
            <a:picLocks noChangeAspect="1"/>
          </p:cNvPicPr>
          <p:nvPr/>
        </p:nvPicPr>
        <p:blipFill>
          <a:blip r:embed="rId4"/>
          <a:stretch>
            <a:fillRect/>
          </a:stretch>
        </p:blipFill>
        <p:spPr>
          <a:xfrm>
            <a:off x="286261" y="2055529"/>
            <a:ext cx="4329327" cy="2583165"/>
          </a:xfrm>
          <a:prstGeom prst="rect">
            <a:avLst/>
          </a:prstGeom>
        </p:spPr>
      </p:pic>
      <p:pic>
        <p:nvPicPr>
          <p:cNvPr id="8" name="Picture 7">
            <a:extLst>
              <a:ext uri="{FF2B5EF4-FFF2-40B4-BE49-F238E27FC236}">
                <a16:creationId xmlns:a16="http://schemas.microsoft.com/office/drawing/2014/main" id="{6A5507F0-96A4-4D86-9E15-41FEE2FC23B9}"/>
              </a:ext>
            </a:extLst>
          </p:cNvPr>
          <p:cNvPicPr>
            <a:picLocks noChangeAspect="1"/>
          </p:cNvPicPr>
          <p:nvPr/>
        </p:nvPicPr>
        <p:blipFill>
          <a:blip r:embed="rId5"/>
          <a:stretch>
            <a:fillRect/>
          </a:stretch>
        </p:blipFill>
        <p:spPr>
          <a:xfrm>
            <a:off x="4789324" y="2055529"/>
            <a:ext cx="3988916" cy="2584554"/>
          </a:xfrm>
          <a:prstGeom prst="rect">
            <a:avLst/>
          </a:prstGeom>
        </p:spPr>
      </p:pic>
    </p:spTree>
    <p:extLst>
      <p:ext uri="{BB962C8B-B14F-4D97-AF65-F5344CB8AC3E}">
        <p14:creationId xmlns:p14="http://schemas.microsoft.com/office/powerpoint/2010/main" val="1028382756"/>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0142429-D5DF-49CB-900A-D74C716B4DE1}"/>
              </a:ext>
            </a:extLst>
          </p:cNvPr>
          <p:cNvSpPr/>
          <p:nvPr/>
        </p:nvSpPr>
        <p:spPr>
          <a:xfrm>
            <a:off x="64008" y="1048557"/>
            <a:ext cx="9015984" cy="1456093"/>
          </a:xfrm>
          <a:prstGeom prst="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4" name="Rectangle 2"/>
          <p:cNvSpPr txBox="1"/>
          <p:nvPr/>
        </p:nvSpPr>
        <p:spPr>
          <a:xfrm>
            <a:off x="687444" y="4569509"/>
            <a:ext cx="7769112" cy="400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lvl="1">
              <a:defRPr sz="3000">
                <a:solidFill>
                  <a:srgbClr val="17375E"/>
                </a:solidFill>
                <a:latin typeface="Arial"/>
                <a:ea typeface="Arial"/>
                <a:cs typeface="Arial"/>
                <a:sym typeface="Arial"/>
              </a:defRPr>
            </a:pPr>
            <a:r>
              <a:rPr lang="en-US" sz="2000" dirty="0">
                <a:solidFill>
                  <a:srgbClr val="002E97"/>
                </a:solidFill>
                <a:latin typeface="Times New Roman" panose="02020603050405020304" pitchFamily="18" charset="0"/>
                <a:cs typeface="Times New Roman" panose="02020603050405020304" pitchFamily="18" charset="0"/>
              </a:rPr>
              <a:t>https://geodesy.noaa.gov/web/science_edu/online_lessons/index.shtml</a:t>
            </a:r>
          </a:p>
        </p:txBody>
      </p:sp>
      <p:sp>
        <p:nvSpPr>
          <p:cNvPr id="2" name="Slide Number Placeholder 1"/>
          <p:cNvSpPr>
            <a:spLocks noGrp="1"/>
          </p:cNvSpPr>
          <p:nvPr>
            <p:ph type="sldNum" sz="quarter" idx="2"/>
          </p:nvPr>
        </p:nvSpPr>
        <p:spPr/>
        <p:txBody>
          <a:bodyPr/>
          <a:lstStyle/>
          <a:p>
            <a:fld id="{86CB4B4D-7CA3-9044-876B-883B54F8677D}" type="slidenum">
              <a:rPr lang="en-US" smtClean="0"/>
              <a:t>11</a:t>
            </a:fld>
            <a:endParaRPr lang="en-US"/>
          </a:p>
        </p:txBody>
      </p:sp>
      <p:sp>
        <p:nvSpPr>
          <p:cNvPr id="5" name="TextBox 1">
            <a:extLst>
              <a:ext uri="{FF2B5EF4-FFF2-40B4-BE49-F238E27FC236}">
                <a16:creationId xmlns:a16="http://schemas.microsoft.com/office/drawing/2014/main" id="{4A23CC6E-853E-4F16-AF7A-CE78A3E6A055}"/>
              </a:ext>
            </a:extLst>
          </p:cNvPr>
          <p:cNvSpPr txBox="1"/>
          <p:nvPr/>
        </p:nvSpPr>
        <p:spPr>
          <a:xfrm>
            <a:off x="1396773" y="402226"/>
            <a:ext cx="6350454"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600" dirty="0">
                <a:solidFill>
                  <a:srgbClr val="002E97"/>
                </a:solidFill>
              </a:rPr>
              <a:t>NGS Resources</a:t>
            </a:r>
            <a:r>
              <a:rPr lang="en-US" sz="3600" dirty="0">
                <a:solidFill>
                  <a:srgbClr val="002E97"/>
                </a:solidFill>
              </a:rPr>
              <a:t> – Online Lessons</a:t>
            </a:r>
            <a:endParaRPr sz="3600" dirty="0">
              <a:solidFill>
                <a:srgbClr val="002E97"/>
              </a:solidFill>
            </a:endParaRPr>
          </a:p>
        </p:txBody>
      </p:sp>
      <p:pic>
        <p:nvPicPr>
          <p:cNvPr id="6" name="Picture 5">
            <a:extLst>
              <a:ext uri="{FF2B5EF4-FFF2-40B4-BE49-F238E27FC236}">
                <a16:creationId xmlns:a16="http://schemas.microsoft.com/office/drawing/2014/main" id="{ECB33251-885A-43CF-B17C-ABA0A2545E14}"/>
              </a:ext>
            </a:extLst>
          </p:cNvPr>
          <p:cNvPicPr>
            <a:picLocks noChangeAspect="1"/>
          </p:cNvPicPr>
          <p:nvPr/>
        </p:nvPicPr>
        <p:blipFill rotWithShape="1">
          <a:blip r:embed="rId3"/>
          <a:srcRect t="53545" r="50694"/>
          <a:stretch/>
        </p:blipFill>
        <p:spPr>
          <a:xfrm>
            <a:off x="6089904" y="1081919"/>
            <a:ext cx="2774740" cy="956558"/>
          </a:xfrm>
          <a:prstGeom prst="rect">
            <a:avLst/>
          </a:prstGeom>
        </p:spPr>
      </p:pic>
      <p:grpSp>
        <p:nvGrpSpPr>
          <p:cNvPr id="12" name="Group 11">
            <a:extLst>
              <a:ext uri="{FF2B5EF4-FFF2-40B4-BE49-F238E27FC236}">
                <a16:creationId xmlns:a16="http://schemas.microsoft.com/office/drawing/2014/main" id="{5BE26A63-461A-418F-9CBF-7350988E9481}"/>
              </a:ext>
            </a:extLst>
          </p:cNvPr>
          <p:cNvGrpSpPr/>
          <p:nvPr/>
        </p:nvGrpSpPr>
        <p:grpSpPr>
          <a:xfrm>
            <a:off x="174663" y="2592902"/>
            <a:ext cx="8795601" cy="1822323"/>
            <a:chOff x="220383" y="2528894"/>
            <a:chExt cx="8795601" cy="1822323"/>
          </a:xfrm>
        </p:grpSpPr>
        <p:pic>
          <p:nvPicPr>
            <p:cNvPr id="7" name="Picture 6">
              <a:extLst>
                <a:ext uri="{FF2B5EF4-FFF2-40B4-BE49-F238E27FC236}">
                  <a16:creationId xmlns:a16="http://schemas.microsoft.com/office/drawing/2014/main" id="{0424FABA-DD37-4AF5-AE5C-C1FF62C09E5C}"/>
                </a:ext>
              </a:extLst>
            </p:cNvPr>
            <p:cNvPicPr>
              <a:picLocks noChangeAspect="1"/>
            </p:cNvPicPr>
            <p:nvPr/>
          </p:nvPicPr>
          <p:blipFill>
            <a:blip r:embed="rId4"/>
            <a:stretch>
              <a:fillRect/>
            </a:stretch>
          </p:blipFill>
          <p:spPr>
            <a:xfrm>
              <a:off x="220383" y="2548534"/>
              <a:ext cx="5230188" cy="1778439"/>
            </a:xfrm>
            <a:prstGeom prst="rect">
              <a:avLst/>
            </a:prstGeom>
          </p:spPr>
        </p:pic>
        <p:pic>
          <p:nvPicPr>
            <p:cNvPr id="8" name="Picture 7">
              <a:extLst>
                <a:ext uri="{FF2B5EF4-FFF2-40B4-BE49-F238E27FC236}">
                  <a16:creationId xmlns:a16="http://schemas.microsoft.com/office/drawing/2014/main" id="{6545FA56-22A8-42E1-BC67-15B50F351B7A}"/>
                </a:ext>
              </a:extLst>
            </p:cNvPr>
            <p:cNvPicPr>
              <a:picLocks noChangeAspect="1"/>
            </p:cNvPicPr>
            <p:nvPr/>
          </p:nvPicPr>
          <p:blipFill>
            <a:blip r:embed="rId5"/>
            <a:stretch>
              <a:fillRect/>
            </a:stretch>
          </p:blipFill>
          <p:spPr>
            <a:xfrm>
              <a:off x="5450571" y="2528894"/>
              <a:ext cx="3565413" cy="1822323"/>
            </a:xfrm>
            <a:prstGeom prst="rect">
              <a:avLst/>
            </a:prstGeom>
          </p:spPr>
        </p:pic>
      </p:grpSp>
      <p:pic>
        <p:nvPicPr>
          <p:cNvPr id="10" name="Picture 9">
            <a:extLst>
              <a:ext uri="{FF2B5EF4-FFF2-40B4-BE49-F238E27FC236}">
                <a16:creationId xmlns:a16="http://schemas.microsoft.com/office/drawing/2014/main" id="{8491D85F-AF78-42E4-97E4-B821CCD1E7C4}"/>
              </a:ext>
            </a:extLst>
          </p:cNvPr>
          <p:cNvPicPr>
            <a:picLocks noChangeAspect="1"/>
          </p:cNvPicPr>
          <p:nvPr/>
        </p:nvPicPr>
        <p:blipFill rotWithShape="1">
          <a:blip r:embed="rId6"/>
          <a:srcRect/>
          <a:stretch/>
        </p:blipFill>
        <p:spPr>
          <a:xfrm>
            <a:off x="168618" y="1081919"/>
            <a:ext cx="5770958" cy="1295521"/>
          </a:xfrm>
          <a:prstGeom prst="rect">
            <a:avLst/>
          </a:prstGeom>
        </p:spPr>
      </p:pic>
    </p:spTree>
    <p:extLst>
      <p:ext uri="{BB962C8B-B14F-4D97-AF65-F5344CB8AC3E}">
        <p14:creationId xmlns:p14="http://schemas.microsoft.com/office/powerpoint/2010/main" val="1720229500"/>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4" name="Rectangle 2"/>
          <p:cNvSpPr txBox="1"/>
          <p:nvPr/>
        </p:nvSpPr>
        <p:spPr>
          <a:xfrm>
            <a:off x="961557" y="4638695"/>
            <a:ext cx="7220885" cy="400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lvl="1">
              <a:defRPr sz="3000">
                <a:solidFill>
                  <a:srgbClr val="17375E"/>
                </a:solidFill>
                <a:latin typeface="Arial"/>
                <a:ea typeface="Arial"/>
                <a:cs typeface="Arial"/>
                <a:sym typeface="Arial"/>
              </a:defRPr>
            </a:pPr>
            <a:r>
              <a:rPr lang="en-US" sz="2000" dirty="0">
                <a:solidFill>
                  <a:srgbClr val="002E97"/>
                </a:solidFill>
                <a:latin typeface="Times New Roman" panose="02020603050405020304" pitchFamily="18" charset="0"/>
                <a:cs typeface="Times New Roman" panose="02020603050405020304" pitchFamily="18" charset="0"/>
              </a:rPr>
              <a:t>https://geodesy.noaa.gov/web/science_edu/presentations_library/</a:t>
            </a:r>
            <a:endParaRPr lang="en-US" dirty="0">
              <a:solidFill>
                <a:srgbClr val="002E97"/>
              </a:solidFill>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12</a:t>
            </a:fld>
            <a:endParaRPr lang="en-US"/>
          </a:p>
        </p:txBody>
      </p:sp>
      <p:sp>
        <p:nvSpPr>
          <p:cNvPr id="5" name="TextBox 1">
            <a:extLst>
              <a:ext uri="{FF2B5EF4-FFF2-40B4-BE49-F238E27FC236}">
                <a16:creationId xmlns:a16="http://schemas.microsoft.com/office/drawing/2014/main" id="{2C17E96D-D769-435B-BC2F-A03E310D05CE}"/>
              </a:ext>
            </a:extLst>
          </p:cNvPr>
          <p:cNvSpPr txBox="1"/>
          <p:nvPr/>
        </p:nvSpPr>
        <p:spPr>
          <a:xfrm>
            <a:off x="1055640" y="402226"/>
            <a:ext cx="7273784"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600" dirty="0">
                <a:solidFill>
                  <a:srgbClr val="002E97"/>
                </a:solidFill>
              </a:rPr>
              <a:t>NGS Resources</a:t>
            </a:r>
            <a:r>
              <a:rPr lang="en-US" sz="3600" dirty="0">
                <a:solidFill>
                  <a:srgbClr val="002E97"/>
                </a:solidFill>
              </a:rPr>
              <a:t> – Presentation Library</a:t>
            </a:r>
            <a:endParaRPr sz="3600" dirty="0">
              <a:solidFill>
                <a:srgbClr val="002E97"/>
              </a:solidFill>
            </a:endParaRPr>
          </a:p>
        </p:txBody>
      </p:sp>
      <p:pic>
        <p:nvPicPr>
          <p:cNvPr id="3" name="Picture 2">
            <a:extLst>
              <a:ext uri="{FF2B5EF4-FFF2-40B4-BE49-F238E27FC236}">
                <a16:creationId xmlns:a16="http://schemas.microsoft.com/office/drawing/2014/main" id="{8EFB0142-BBE4-471C-A5F7-37833BF736EB}"/>
              </a:ext>
            </a:extLst>
          </p:cNvPr>
          <p:cNvPicPr>
            <a:picLocks noChangeAspect="1"/>
          </p:cNvPicPr>
          <p:nvPr/>
        </p:nvPicPr>
        <p:blipFill>
          <a:blip r:embed="rId4"/>
          <a:stretch>
            <a:fillRect/>
          </a:stretch>
        </p:blipFill>
        <p:spPr>
          <a:xfrm>
            <a:off x="1130944" y="1115706"/>
            <a:ext cx="7123176" cy="3522989"/>
          </a:xfrm>
          <a:prstGeom prst="rect">
            <a:avLst/>
          </a:prstGeom>
        </p:spPr>
      </p:pic>
    </p:spTree>
    <p:extLst>
      <p:ext uri="{BB962C8B-B14F-4D97-AF65-F5344CB8AC3E}">
        <p14:creationId xmlns:p14="http://schemas.microsoft.com/office/powerpoint/2010/main" val="106005948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20" name="TextBox 1"/>
          <p:cNvSpPr txBox="1"/>
          <p:nvPr/>
        </p:nvSpPr>
        <p:spPr>
          <a:xfrm>
            <a:off x="2626203" y="476053"/>
            <a:ext cx="3945950"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NOAA and NGS</a:t>
            </a:r>
          </a:p>
        </p:txBody>
      </p:sp>
      <p:sp>
        <p:nvSpPr>
          <p:cNvPr id="121" name="Rectangle 2"/>
          <p:cNvSpPr txBox="1"/>
          <p:nvPr/>
        </p:nvSpPr>
        <p:spPr>
          <a:xfrm>
            <a:off x="2387576" y="1340081"/>
            <a:ext cx="4414027"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17375E"/>
                </a:solidFill>
                <a:latin typeface="Arial"/>
                <a:ea typeface="Arial"/>
                <a:cs typeface="Arial"/>
                <a:sym typeface="Arial"/>
              </a:defRPr>
            </a:lvl1pPr>
          </a:lstStyle>
          <a:p>
            <a:r>
              <a:rPr>
                <a:solidFill>
                  <a:srgbClr val="002E97"/>
                </a:solidFill>
              </a:rPr>
              <a:t>Our Nation’s First Civilian Science Agency</a:t>
            </a:r>
          </a:p>
        </p:txBody>
      </p:sp>
      <p:pic>
        <p:nvPicPr>
          <p:cNvPr id="122" name="Picture 5" descr="Picture 5"/>
          <p:cNvPicPr>
            <a:picLocks noChangeAspect="1"/>
          </p:cNvPicPr>
          <p:nvPr/>
        </p:nvPicPr>
        <p:blipFill>
          <a:blip r:embed="rId4">
            <a:extLst/>
          </a:blip>
          <a:stretch>
            <a:fillRect/>
          </a:stretch>
        </p:blipFill>
        <p:spPr>
          <a:xfrm>
            <a:off x="5365658" y="2197747"/>
            <a:ext cx="1421356" cy="1459928"/>
          </a:xfrm>
          <a:prstGeom prst="rect">
            <a:avLst/>
          </a:prstGeom>
          <a:ln w="12700">
            <a:miter lim="400000"/>
          </a:ln>
        </p:spPr>
      </p:pic>
      <p:sp>
        <p:nvSpPr>
          <p:cNvPr id="124" name="TextBox 12"/>
          <p:cNvSpPr txBox="1"/>
          <p:nvPr/>
        </p:nvSpPr>
        <p:spPr>
          <a:xfrm>
            <a:off x="137515" y="4215622"/>
            <a:ext cx="1665620" cy="6952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solidFill>
                  <a:srgbClr val="C00000"/>
                </a:solidFill>
                <a:latin typeface="Arial"/>
                <a:ea typeface="Arial"/>
                <a:cs typeface="Arial"/>
                <a:sym typeface="Arial"/>
              </a:defRPr>
            </a:pPr>
            <a:r>
              <a:rPr dirty="0"/>
              <a:t>1807</a:t>
            </a:r>
          </a:p>
          <a:p>
            <a:pPr>
              <a:defRPr sz="1400">
                <a:latin typeface="Arial"/>
                <a:ea typeface="Arial"/>
                <a:cs typeface="Arial"/>
                <a:sym typeface="Arial"/>
              </a:defRPr>
            </a:pPr>
            <a:r>
              <a:rPr dirty="0"/>
              <a:t>Thomas Jefferson</a:t>
            </a:r>
          </a:p>
          <a:p>
            <a:pPr>
              <a:defRPr sz="1400">
                <a:latin typeface="Arial"/>
                <a:ea typeface="Arial"/>
                <a:cs typeface="Arial"/>
                <a:sym typeface="Arial"/>
              </a:defRPr>
            </a:pPr>
            <a:r>
              <a:rPr dirty="0"/>
              <a:t>Survey of the Coast</a:t>
            </a:r>
          </a:p>
        </p:txBody>
      </p:sp>
      <p:sp>
        <p:nvSpPr>
          <p:cNvPr id="125" name="TextBox 13"/>
          <p:cNvSpPr txBox="1"/>
          <p:nvPr/>
        </p:nvSpPr>
        <p:spPr>
          <a:xfrm>
            <a:off x="2096169" y="4215622"/>
            <a:ext cx="1606239" cy="6952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solidFill>
                  <a:srgbClr val="C00000"/>
                </a:solidFill>
                <a:latin typeface="Arial"/>
                <a:ea typeface="Arial"/>
                <a:cs typeface="Arial"/>
                <a:sym typeface="Arial"/>
              </a:defRPr>
            </a:pPr>
            <a:r>
              <a:t>1811</a:t>
            </a:r>
          </a:p>
          <a:p>
            <a:pPr>
              <a:defRPr sz="1400">
                <a:latin typeface="Arial"/>
                <a:ea typeface="Arial"/>
                <a:cs typeface="Arial"/>
                <a:sym typeface="Arial"/>
              </a:defRPr>
            </a:pPr>
            <a:r>
              <a:rPr dirty="0"/>
              <a:t>Ferdinand Hassler</a:t>
            </a:r>
          </a:p>
          <a:p>
            <a:pPr>
              <a:defRPr sz="1400">
                <a:latin typeface="Arial"/>
                <a:ea typeface="Arial"/>
                <a:cs typeface="Arial"/>
                <a:sym typeface="Arial"/>
              </a:defRPr>
            </a:pPr>
            <a:r>
              <a:rPr dirty="0"/>
              <a:t>Superintendent</a:t>
            </a:r>
          </a:p>
        </p:txBody>
      </p:sp>
      <p:sp>
        <p:nvSpPr>
          <p:cNvPr id="126" name="TextBox 14"/>
          <p:cNvSpPr txBox="1"/>
          <p:nvPr/>
        </p:nvSpPr>
        <p:spPr>
          <a:xfrm>
            <a:off x="4063292" y="4215622"/>
            <a:ext cx="1062594" cy="6952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solidFill>
                  <a:srgbClr val="C00000"/>
                </a:solidFill>
                <a:latin typeface="Arial"/>
                <a:ea typeface="Arial"/>
                <a:cs typeface="Arial"/>
                <a:sym typeface="Arial"/>
              </a:defRPr>
            </a:pPr>
            <a:r>
              <a:t>1836</a:t>
            </a:r>
          </a:p>
          <a:p>
            <a:pPr>
              <a:defRPr sz="1400">
                <a:latin typeface="Arial"/>
                <a:ea typeface="Arial"/>
                <a:cs typeface="Arial"/>
                <a:sym typeface="Arial"/>
              </a:defRPr>
            </a:pPr>
            <a:r>
              <a:t>U.S. Coast </a:t>
            </a:r>
          </a:p>
          <a:p>
            <a:pPr>
              <a:defRPr sz="1400">
                <a:latin typeface="Arial"/>
                <a:ea typeface="Arial"/>
                <a:cs typeface="Arial"/>
                <a:sym typeface="Arial"/>
              </a:defRPr>
            </a:pPr>
            <a:r>
              <a:t>Survey</a:t>
            </a:r>
          </a:p>
        </p:txBody>
      </p:sp>
      <p:sp>
        <p:nvSpPr>
          <p:cNvPr id="127" name="TextBox 15"/>
          <p:cNvSpPr txBox="1"/>
          <p:nvPr/>
        </p:nvSpPr>
        <p:spPr>
          <a:xfrm>
            <a:off x="5367065" y="4215622"/>
            <a:ext cx="1418542" cy="6952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solidFill>
                  <a:srgbClr val="C00000"/>
                </a:solidFill>
                <a:latin typeface="Arial"/>
                <a:ea typeface="Arial"/>
                <a:cs typeface="Arial"/>
                <a:sym typeface="Arial"/>
              </a:defRPr>
            </a:pPr>
            <a:r>
              <a:t>1878</a:t>
            </a:r>
          </a:p>
          <a:p>
            <a:pPr>
              <a:defRPr sz="1400">
                <a:latin typeface="Arial"/>
                <a:ea typeface="Arial"/>
                <a:cs typeface="Arial"/>
                <a:sym typeface="Arial"/>
              </a:defRPr>
            </a:pPr>
            <a:r>
              <a:t>U.S. Coast and</a:t>
            </a:r>
          </a:p>
          <a:p>
            <a:pPr>
              <a:defRPr sz="1400">
                <a:latin typeface="Arial"/>
                <a:ea typeface="Arial"/>
                <a:cs typeface="Arial"/>
                <a:sym typeface="Arial"/>
              </a:defRPr>
            </a:pPr>
            <a:r>
              <a:t>Geodetic Survey</a:t>
            </a:r>
          </a:p>
        </p:txBody>
      </p:sp>
      <p:sp>
        <p:nvSpPr>
          <p:cNvPr id="128" name="TextBox 16"/>
          <p:cNvSpPr txBox="1"/>
          <p:nvPr/>
        </p:nvSpPr>
        <p:spPr>
          <a:xfrm>
            <a:off x="7062644" y="4215622"/>
            <a:ext cx="1724917" cy="4920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solidFill>
                  <a:srgbClr val="C00000"/>
                </a:solidFill>
                <a:latin typeface="Arial"/>
                <a:ea typeface="Arial"/>
                <a:cs typeface="Arial"/>
                <a:sym typeface="Arial"/>
              </a:defRPr>
            </a:pPr>
            <a:r>
              <a:rPr dirty="0"/>
              <a:t>1970</a:t>
            </a:r>
          </a:p>
          <a:p>
            <a:pPr>
              <a:defRPr sz="1400">
                <a:latin typeface="Arial"/>
                <a:ea typeface="Arial"/>
                <a:cs typeface="Arial"/>
                <a:sym typeface="Arial"/>
              </a:defRPr>
            </a:pPr>
            <a:r>
              <a:rPr dirty="0"/>
              <a:t>NOAA is established</a:t>
            </a:r>
          </a:p>
        </p:txBody>
      </p:sp>
      <p:pic>
        <p:nvPicPr>
          <p:cNvPr id="129" name="Picture 17" descr="Picture 17"/>
          <p:cNvPicPr>
            <a:picLocks noChangeAspect="1"/>
          </p:cNvPicPr>
          <p:nvPr/>
        </p:nvPicPr>
        <p:blipFill>
          <a:blip r:embed="rId5">
            <a:extLst/>
          </a:blip>
          <a:stretch>
            <a:fillRect/>
          </a:stretch>
        </p:blipFill>
        <p:spPr>
          <a:xfrm>
            <a:off x="137514" y="1818300"/>
            <a:ext cx="1665621" cy="2218822"/>
          </a:xfrm>
          <a:prstGeom prst="rect">
            <a:avLst/>
          </a:prstGeom>
          <a:ln w="12700">
            <a:miter lim="400000"/>
          </a:ln>
        </p:spPr>
      </p:pic>
      <p:pic>
        <p:nvPicPr>
          <p:cNvPr id="130" name="Picture 18" descr="Picture 18"/>
          <p:cNvPicPr>
            <a:picLocks noChangeAspect="1"/>
          </p:cNvPicPr>
          <p:nvPr/>
        </p:nvPicPr>
        <p:blipFill rotWithShape="1">
          <a:blip r:embed="rId6">
            <a:extLst/>
          </a:blip>
          <a:srcRect l="4654" r="6538"/>
          <a:stretch/>
        </p:blipFill>
        <p:spPr>
          <a:xfrm>
            <a:off x="2122923" y="1850002"/>
            <a:ext cx="1584867" cy="2057856"/>
          </a:xfrm>
          <a:prstGeom prst="rect">
            <a:avLst/>
          </a:prstGeom>
          <a:ln w="12700">
            <a:miter lim="400000"/>
          </a:ln>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95138" y="2197746"/>
            <a:ext cx="1459929" cy="1459929"/>
          </a:xfrm>
          <a:prstGeom prst="rect">
            <a:avLst/>
          </a:prstGeom>
        </p:spPr>
      </p:pic>
      <p:sp>
        <p:nvSpPr>
          <p:cNvPr id="3" name="Slide Number Placeholder 2"/>
          <p:cNvSpPr>
            <a:spLocks noGrp="1"/>
          </p:cNvSpPr>
          <p:nvPr>
            <p:ph type="sldNum" sz="quarter" idx="2"/>
          </p:nvPr>
        </p:nvSpPr>
        <p:spPr/>
        <p:txBody>
          <a:bodyPr/>
          <a:lstStyle/>
          <a:p>
            <a:fld id="{86CB4B4D-7CA3-9044-876B-883B54F8677D}" type="slidenum">
              <a:rPr lang="en-US" smtClean="0"/>
              <a:t>13</a:t>
            </a:fld>
            <a:endParaRPr lang="en-US"/>
          </a:p>
        </p:txBody>
      </p:sp>
      <p:pic>
        <p:nvPicPr>
          <p:cNvPr id="3074" name="Picture 2" descr="https://nauticalcharts.noaa.gov/about/images/history-of-coast-survey/US_CSO_Logo15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80214" y="2164555"/>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33" name="TextBox 1"/>
          <p:cNvSpPr txBox="1"/>
          <p:nvPr/>
        </p:nvSpPr>
        <p:spPr>
          <a:xfrm>
            <a:off x="2853202" y="481263"/>
            <a:ext cx="3368869"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NGS’ Mission</a:t>
            </a:r>
          </a:p>
        </p:txBody>
      </p:sp>
      <p:sp>
        <p:nvSpPr>
          <p:cNvPr id="134" name="TextBox 2"/>
          <p:cNvSpPr txBox="1"/>
          <p:nvPr/>
        </p:nvSpPr>
        <p:spPr>
          <a:xfrm>
            <a:off x="991773" y="1539463"/>
            <a:ext cx="7485444" cy="28556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000">
                <a:solidFill>
                  <a:srgbClr val="17375E"/>
                </a:solidFill>
                <a:latin typeface="Arial"/>
                <a:ea typeface="Arial"/>
                <a:cs typeface="Arial"/>
                <a:sym typeface="Arial"/>
              </a:defRPr>
            </a:pPr>
            <a:r>
              <a:rPr>
                <a:solidFill>
                  <a:srgbClr val="002E97"/>
                </a:solidFill>
              </a:rPr>
              <a:t>To define, maintain and provide access </a:t>
            </a:r>
            <a:br>
              <a:rPr>
                <a:solidFill>
                  <a:srgbClr val="002E97"/>
                </a:solidFill>
              </a:rPr>
            </a:br>
            <a:r>
              <a:rPr>
                <a:solidFill>
                  <a:srgbClr val="002E97"/>
                </a:solidFill>
              </a:rPr>
              <a:t>to the </a:t>
            </a:r>
            <a:r>
              <a:rPr>
                <a:solidFill>
                  <a:srgbClr val="002E97"/>
                </a:solidFill>
                <a:latin typeface="Arial Black"/>
                <a:ea typeface="Arial Black"/>
                <a:cs typeface="Arial Black"/>
                <a:sym typeface="Arial Black"/>
              </a:rPr>
              <a:t>National Spatial Reference System (NSRS) </a:t>
            </a:r>
            <a:r>
              <a:rPr>
                <a:solidFill>
                  <a:srgbClr val="002E97"/>
                </a:solidFill>
              </a:rPr>
              <a:t>to meet our Nation’s economic, social, and environmental needs.  </a:t>
            </a:r>
          </a:p>
          <a:p>
            <a:pPr>
              <a:defRPr sz="2000">
                <a:solidFill>
                  <a:srgbClr val="17375E"/>
                </a:solidFill>
                <a:latin typeface="Arial"/>
                <a:ea typeface="Arial"/>
                <a:cs typeface="Arial"/>
                <a:sym typeface="Arial"/>
              </a:defRPr>
            </a:pPr>
            <a:endParaRPr>
              <a:solidFill>
                <a:srgbClr val="002E97"/>
              </a:solidFill>
            </a:endParaRPr>
          </a:p>
          <a:p>
            <a:pPr>
              <a:defRPr sz="2000">
                <a:solidFill>
                  <a:srgbClr val="17375E"/>
                </a:solidFill>
                <a:latin typeface="Arial"/>
                <a:ea typeface="Arial"/>
                <a:cs typeface="Arial"/>
                <a:sym typeface="Arial"/>
              </a:defRPr>
            </a:pPr>
            <a:r>
              <a:rPr>
                <a:solidFill>
                  <a:srgbClr val="002E97"/>
                </a:solidFill>
              </a:rPr>
              <a:t>…………………………………………….........................</a:t>
            </a:r>
          </a:p>
          <a:p>
            <a:pPr>
              <a:defRPr sz="2000">
                <a:solidFill>
                  <a:srgbClr val="17375E"/>
                </a:solidFill>
                <a:latin typeface="Arial"/>
                <a:ea typeface="Arial"/>
                <a:cs typeface="Arial"/>
                <a:sym typeface="Arial"/>
              </a:defRPr>
            </a:pPr>
            <a:endParaRPr>
              <a:solidFill>
                <a:srgbClr val="002E97"/>
              </a:solidFill>
            </a:endParaRPr>
          </a:p>
          <a:p>
            <a:pPr>
              <a:defRPr sz="2000">
                <a:solidFill>
                  <a:srgbClr val="17375E"/>
                </a:solidFill>
                <a:latin typeface="Arial"/>
                <a:ea typeface="Arial"/>
                <a:cs typeface="Arial"/>
                <a:sym typeface="Arial"/>
              </a:defRPr>
            </a:pPr>
            <a:r>
              <a:rPr>
                <a:solidFill>
                  <a:srgbClr val="002E97"/>
                </a:solidFill>
              </a:rPr>
              <a:t>The </a:t>
            </a:r>
            <a:r>
              <a:rPr>
                <a:solidFill>
                  <a:srgbClr val="002E97"/>
                </a:solidFill>
                <a:latin typeface="Arial Black"/>
                <a:ea typeface="Arial Black"/>
                <a:cs typeface="Arial Black"/>
                <a:sym typeface="Arial Black"/>
              </a:rPr>
              <a:t>NSRS</a:t>
            </a:r>
            <a:r>
              <a:rPr>
                <a:solidFill>
                  <a:srgbClr val="002E97"/>
                </a:solidFill>
              </a:rPr>
              <a:t> is a consistent coordinate system that defines latitude, longitude, height, scale, gravity, orientation, and shoreline throughout the United States. </a:t>
            </a:r>
          </a:p>
        </p:txBody>
      </p:sp>
      <p:sp>
        <p:nvSpPr>
          <p:cNvPr id="2" name="Slide Number Placeholder 1"/>
          <p:cNvSpPr>
            <a:spLocks noGrp="1"/>
          </p:cNvSpPr>
          <p:nvPr>
            <p:ph type="sldNum" sz="quarter" idx="2"/>
          </p:nvPr>
        </p:nvSpPr>
        <p:spPr/>
        <p:txBody>
          <a:bodyPr/>
          <a:lstStyle/>
          <a:p>
            <a:fld id="{86CB4B4D-7CA3-9044-876B-883B54F8677D}" type="slidenum">
              <a:rPr lang="en-US" smtClean="0"/>
              <a:t>14</a:t>
            </a:fld>
            <a:endParaRPr lang="en-US"/>
          </a:p>
        </p:txBody>
      </p:sp>
    </p:spTree>
    <p:extLst>
      <p:ext uri="{BB962C8B-B14F-4D97-AF65-F5344CB8AC3E}">
        <p14:creationId xmlns:p14="http://schemas.microsoft.com/office/powerpoint/2010/main" val="2985692814"/>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33" name="TextBox 1"/>
          <p:cNvSpPr txBox="1"/>
          <p:nvPr/>
        </p:nvSpPr>
        <p:spPr>
          <a:xfrm>
            <a:off x="1408450" y="371535"/>
            <a:ext cx="6703115"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4400">
                <a:solidFill>
                  <a:srgbClr val="17375E"/>
                </a:solidFill>
                <a:latin typeface="Times New Roman"/>
                <a:ea typeface="Times New Roman"/>
                <a:cs typeface="Times New Roman"/>
                <a:sym typeface="Times New Roman"/>
              </a:defRPr>
            </a:lvl1pPr>
          </a:lstStyle>
          <a:p>
            <a:r>
              <a:rPr sz="3200" dirty="0">
                <a:solidFill>
                  <a:srgbClr val="002E97"/>
                </a:solidFill>
              </a:rPr>
              <a:t>NGS’ </a:t>
            </a:r>
            <a:r>
              <a:rPr lang="en-US" sz="3200" dirty="0">
                <a:solidFill>
                  <a:srgbClr val="002E97"/>
                </a:solidFill>
              </a:rPr>
              <a:t>History Horizontal Network 1900</a:t>
            </a:r>
            <a:endParaRPr sz="3200" dirty="0">
              <a:solidFill>
                <a:srgbClr val="002E97"/>
              </a:solidFill>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15</a:t>
            </a:fld>
            <a:endParaRPr lang="en-US"/>
          </a:p>
        </p:txBody>
      </p:sp>
      <p:pic>
        <p:nvPicPr>
          <p:cNvPr id="5" name="Picture 1">
            <a:extLst>
              <a:ext uri="{FF2B5EF4-FFF2-40B4-BE49-F238E27FC236}">
                <a16:creationId xmlns:a16="http://schemas.microsoft.com/office/drawing/2014/main" id="{BBDC2BF8-64CD-4960-A028-A7F86FD973A6}"/>
              </a:ext>
            </a:extLst>
          </p:cNvPr>
          <p:cNvPicPr>
            <a:picLocks noChangeAspect="1"/>
          </p:cNvPicPr>
          <p:nvPr/>
        </p:nvPicPr>
        <p:blipFill rotWithShape="1">
          <a:blip r:embed="rId4">
            <a:extLst>
              <a:ext uri="{28A0092B-C50C-407E-A947-70E740481C1C}">
                <a14:useLocalDpi xmlns:a14="http://schemas.microsoft.com/office/drawing/2010/main" val="0"/>
              </a:ext>
            </a:extLst>
          </a:blip>
          <a:srcRect b="13114"/>
          <a:stretch/>
        </p:blipFill>
        <p:spPr bwMode="auto">
          <a:xfrm>
            <a:off x="1147572" y="956310"/>
            <a:ext cx="6848856" cy="4187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a:extLst>
              <a:ext uri="{FF2B5EF4-FFF2-40B4-BE49-F238E27FC236}">
                <a16:creationId xmlns:a16="http://schemas.microsoft.com/office/drawing/2014/main" id="{950C1CFA-79EF-4ECB-B101-5277F4B4E1AB}"/>
              </a:ext>
            </a:extLst>
          </p:cNvPr>
          <p:cNvSpPr>
            <a:spLocks noChangeArrowheads="1"/>
          </p:cNvSpPr>
          <p:nvPr/>
        </p:nvSpPr>
        <p:spPr bwMode="auto">
          <a:xfrm>
            <a:off x="92520" y="4750196"/>
            <a:ext cx="69738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a:spcBef>
                <a:spcPct val="0"/>
              </a:spcBef>
              <a:buFontTx/>
              <a:buNone/>
            </a:pPr>
            <a:r>
              <a:rPr lang="en-US" altLang="en-US" sz="1200" dirty="0">
                <a:solidFill>
                  <a:srgbClr val="002E97"/>
                </a:solidFill>
                <a:latin typeface="Arial" panose="020B0604020202020204" pitchFamily="34" charset="0"/>
              </a:rPr>
              <a:t>http://www.geodesy.noaa.gov/PUBS_LIB/NADof1983.pdf</a:t>
            </a:r>
          </a:p>
        </p:txBody>
      </p:sp>
      <p:sp>
        <p:nvSpPr>
          <p:cNvPr id="7" name="Rectangle 2">
            <a:extLst>
              <a:ext uri="{FF2B5EF4-FFF2-40B4-BE49-F238E27FC236}">
                <a16:creationId xmlns:a16="http://schemas.microsoft.com/office/drawing/2014/main" id="{379826CE-70DF-41F3-B6C6-1C1E28BE8D20}"/>
              </a:ext>
            </a:extLst>
          </p:cNvPr>
          <p:cNvSpPr txBox="1"/>
          <p:nvPr/>
        </p:nvSpPr>
        <p:spPr>
          <a:xfrm>
            <a:off x="386101" y="4433836"/>
            <a:ext cx="2618664" cy="400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lvl="1">
              <a:defRPr sz="3000">
                <a:solidFill>
                  <a:srgbClr val="17375E"/>
                </a:solidFill>
                <a:latin typeface="Arial"/>
                <a:ea typeface="Arial"/>
                <a:cs typeface="Arial"/>
                <a:sym typeface="Arial"/>
              </a:defRPr>
            </a:pPr>
            <a:r>
              <a:rPr lang="en-US" sz="2000" dirty="0">
                <a:solidFill>
                  <a:srgbClr val="002E97"/>
                </a:solidFill>
                <a:latin typeface="Times New Roman" panose="02020603050405020304" pitchFamily="18" charset="0"/>
                <a:cs typeface="Times New Roman" panose="02020603050405020304" pitchFamily="18" charset="0"/>
              </a:rPr>
              <a:t>US Standard Datum</a:t>
            </a:r>
            <a:endParaRPr lang="en-US" dirty="0">
              <a:solidFill>
                <a:srgbClr val="002E9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7145339"/>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en-US" smtClean="0"/>
              <a:t>16</a:t>
            </a:fld>
            <a:endParaRPr lang="en-US"/>
          </a:p>
        </p:txBody>
      </p:sp>
      <p:sp>
        <p:nvSpPr>
          <p:cNvPr id="6" name="Rectangle 2">
            <a:extLst>
              <a:ext uri="{FF2B5EF4-FFF2-40B4-BE49-F238E27FC236}">
                <a16:creationId xmlns:a16="http://schemas.microsoft.com/office/drawing/2014/main" id="{950C1CFA-79EF-4ECB-B101-5277F4B4E1AB}"/>
              </a:ext>
            </a:extLst>
          </p:cNvPr>
          <p:cNvSpPr>
            <a:spLocks noChangeArrowheads="1"/>
          </p:cNvSpPr>
          <p:nvPr/>
        </p:nvSpPr>
        <p:spPr bwMode="auto">
          <a:xfrm>
            <a:off x="2328041" y="4732369"/>
            <a:ext cx="414115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a:spcBef>
                <a:spcPct val="0"/>
              </a:spcBef>
              <a:buFontTx/>
              <a:buNone/>
            </a:pPr>
            <a:r>
              <a:rPr lang="en-US" altLang="en-US" sz="1200" dirty="0">
                <a:solidFill>
                  <a:srgbClr val="002E97"/>
                </a:solidFill>
                <a:latin typeface="Arial" panose="020B0604020202020204" pitchFamily="34" charset="0"/>
              </a:rPr>
              <a:t>http://www.geodesy.noaa.gov/PUBS_LIB/NADof1983.pdf</a:t>
            </a:r>
          </a:p>
        </p:txBody>
      </p:sp>
      <p:pic>
        <p:nvPicPr>
          <p:cNvPr id="7" name="Picture 1">
            <a:extLst>
              <a:ext uri="{FF2B5EF4-FFF2-40B4-BE49-F238E27FC236}">
                <a16:creationId xmlns:a16="http://schemas.microsoft.com/office/drawing/2014/main" id="{EF4FF520-B8E9-4C31-915E-32C361D9953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5463" y="0"/>
            <a:ext cx="6966309" cy="4750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8893031"/>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en-US" smtClean="0"/>
              <a:t>17</a:t>
            </a:fld>
            <a:endParaRPr lang="en-US"/>
          </a:p>
        </p:txBody>
      </p:sp>
      <p:pic>
        <p:nvPicPr>
          <p:cNvPr id="5" name="Picture 2" descr="Tower plans">
            <a:extLst>
              <a:ext uri="{FF2B5EF4-FFF2-40B4-BE49-F238E27FC236}">
                <a16:creationId xmlns:a16="http://schemas.microsoft.com/office/drawing/2014/main" id="{03D34BD4-1674-468D-9A10-E9A15C5B05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66713"/>
            <a:ext cx="4014216" cy="4775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First Bilby Tower Ever Built">
            <a:extLst>
              <a:ext uri="{FF2B5EF4-FFF2-40B4-BE49-F238E27FC236}">
                <a16:creationId xmlns:a16="http://schemas.microsoft.com/office/drawing/2014/main" id="{47F4D984-4CCB-4925-9DA8-490F4A29D5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6114" y="366713"/>
            <a:ext cx="3038887" cy="3665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281890B3-3E7A-4938-B9C7-9BE32B80B480}"/>
              </a:ext>
            </a:extLst>
          </p:cNvPr>
          <p:cNvSpPr txBox="1"/>
          <p:nvPr/>
        </p:nvSpPr>
        <p:spPr>
          <a:xfrm>
            <a:off x="4138105" y="4108564"/>
            <a:ext cx="4903907" cy="646331"/>
          </a:xfrm>
          <a:prstGeom prst="rect">
            <a:avLst/>
          </a:prstGeom>
          <a:noFill/>
        </p:spPr>
        <p:txBody>
          <a:bodyPr wrap="none">
            <a:spAutoFit/>
          </a:bodyPr>
          <a:lstStyle/>
          <a:p>
            <a:pPr>
              <a:defRPr/>
            </a:pPr>
            <a:r>
              <a:rPr lang="en-US" sz="1200" dirty="0">
                <a:solidFill>
                  <a:schemeClr val="tx2">
                    <a:lumMod val="75000"/>
                  </a:schemeClr>
                </a:solidFill>
                <a:latin typeface="Arial" panose="020B0604020202020204" pitchFamily="34" charset="0"/>
                <a:cs typeface="Arial" panose="020B0604020202020204" pitchFamily="34" charset="0"/>
              </a:rPr>
              <a:t>The </a:t>
            </a:r>
            <a:r>
              <a:rPr lang="en-US" sz="1200" dirty="0" err="1">
                <a:solidFill>
                  <a:schemeClr val="tx2">
                    <a:lumMod val="75000"/>
                  </a:schemeClr>
                </a:solidFill>
                <a:latin typeface="Arial" panose="020B0604020202020204" pitchFamily="34" charset="0"/>
                <a:cs typeface="Arial" panose="020B0604020202020204" pitchFamily="34" charset="0"/>
              </a:rPr>
              <a:t>Bilby</a:t>
            </a:r>
            <a:r>
              <a:rPr lang="en-US" sz="1200" dirty="0">
                <a:solidFill>
                  <a:schemeClr val="tx2">
                    <a:lumMod val="75000"/>
                  </a:schemeClr>
                </a:solidFill>
                <a:latin typeface="Arial" panose="020B0604020202020204" pitchFamily="34" charset="0"/>
                <a:cs typeface="Arial" panose="020B0604020202020204" pitchFamily="34" charset="0"/>
              </a:rPr>
              <a:t> Tower was basically a giant Erector set.</a:t>
            </a:r>
          </a:p>
          <a:p>
            <a:pPr>
              <a:defRPr/>
            </a:pPr>
            <a:r>
              <a:rPr lang="en-US" sz="1200" dirty="0">
                <a:solidFill>
                  <a:schemeClr val="tx2">
                    <a:lumMod val="75000"/>
                  </a:schemeClr>
                </a:solidFill>
                <a:latin typeface="Arial" panose="020B0604020202020204" pitchFamily="34" charset="0"/>
                <a:cs typeface="Arial" panose="020B0604020202020204" pitchFamily="34" charset="0"/>
              </a:rPr>
              <a:t>It helped NGS to survey the entire nation before the modern era.</a:t>
            </a:r>
          </a:p>
          <a:p>
            <a:pPr>
              <a:defRPr/>
            </a:pPr>
            <a:r>
              <a:rPr lang="en-US" sz="1200" dirty="0">
                <a:solidFill>
                  <a:schemeClr val="tx2">
                    <a:lumMod val="75000"/>
                  </a:schemeClr>
                </a:solidFill>
                <a:latin typeface="Arial" panose="020B0604020202020204" pitchFamily="34" charset="0"/>
                <a:cs typeface="Arial" panose="020B0604020202020204" pitchFamily="34" charset="0"/>
              </a:rPr>
              <a:t>The first </a:t>
            </a:r>
            <a:r>
              <a:rPr lang="en-US" sz="1200" dirty="0" err="1">
                <a:solidFill>
                  <a:schemeClr val="tx2">
                    <a:lumMod val="75000"/>
                  </a:schemeClr>
                </a:solidFill>
                <a:latin typeface="Arial" panose="020B0604020202020204" pitchFamily="34" charset="0"/>
                <a:cs typeface="Arial" panose="020B0604020202020204" pitchFamily="34" charset="0"/>
              </a:rPr>
              <a:t>Bilby</a:t>
            </a:r>
            <a:r>
              <a:rPr lang="en-US" sz="1200" dirty="0">
                <a:solidFill>
                  <a:schemeClr val="tx2">
                    <a:lumMod val="75000"/>
                  </a:schemeClr>
                </a:solidFill>
                <a:latin typeface="Arial" panose="020B0604020202020204" pitchFamily="34" charset="0"/>
                <a:cs typeface="Arial" panose="020B0604020202020204" pitchFamily="34" charset="0"/>
              </a:rPr>
              <a:t> Tower ever built was constructed in Minnesota in 1927.</a:t>
            </a:r>
          </a:p>
        </p:txBody>
      </p:sp>
    </p:spTree>
    <p:extLst>
      <p:ext uri="{BB962C8B-B14F-4D97-AF65-F5344CB8AC3E}">
        <p14:creationId xmlns:p14="http://schemas.microsoft.com/office/powerpoint/2010/main" val="1760741450"/>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en-US" smtClean="0"/>
              <a:t>18</a:t>
            </a:fld>
            <a:endParaRPr lang="en-US"/>
          </a:p>
        </p:txBody>
      </p:sp>
      <p:pic>
        <p:nvPicPr>
          <p:cNvPr id="6" name="Picture 3">
            <a:extLst>
              <a:ext uri="{FF2B5EF4-FFF2-40B4-BE49-F238E27FC236}">
                <a16:creationId xmlns:a16="http://schemas.microsoft.com/office/drawing/2014/main" id="{1D2163EC-405B-45D4-8E36-699372223CD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1590" y="367749"/>
            <a:ext cx="6560820" cy="430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4">
            <a:extLst>
              <a:ext uri="{FF2B5EF4-FFF2-40B4-BE49-F238E27FC236}">
                <a16:creationId xmlns:a16="http://schemas.microsoft.com/office/drawing/2014/main" id="{C8C33781-C02D-4748-9C21-584300118FE3}"/>
              </a:ext>
            </a:extLst>
          </p:cNvPr>
          <p:cNvSpPr txBox="1">
            <a:spLocks noChangeArrowheads="1"/>
          </p:cNvSpPr>
          <p:nvPr/>
        </p:nvSpPr>
        <p:spPr bwMode="auto">
          <a:xfrm>
            <a:off x="2587860" y="4715403"/>
            <a:ext cx="39682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a:spcBef>
                <a:spcPct val="0"/>
              </a:spcBef>
              <a:buFontTx/>
              <a:buNone/>
            </a:pPr>
            <a:r>
              <a:rPr lang="en-US" altLang="en-US" sz="2000" dirty="0">
                <a:solidFill>
                  <a:srgbClr val="002E97"/>
                </a:solidFill>
                <a:latin typeface="Arial" panose="020B0604020202020204" pitchFamily="34" charset="0"/>
              </a:rPr>
              <a:t>Status of Horizontal Control 1983</a:t>
            </a:r>
          </a:p>
        </p:txBody>
      </p:sp>
    </p:spTree>
    <p:extLst>
      <p:ext uri="{BB962C8B-B14F-4D97-AF65-F5344CB8AC3E}">
        <p14:creationId xmlns:p14="http://schemas.microsoft.com/office/powerpoint/2010/main" val="3654593322"/>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en-US" smtClean="0"/>
              <a:t>19</a:t>
            </a:fld>
            <a:endParaRPr lang="en-US"/>
          </a:p>
        </p:txBody>
      </p:sp>
      <p:pic>
        <p:nvPicPr>
          <p:cNvPr id="3" name="Picture 1">
            <a:extLst>
              <a:ext uri="{FF2B5EF4-FFF2-40B4-BE49-F238E27FC236}">
                <a16:creationId xmlns:a16="http://schemas.microsoft.com/office/drawing/2014/main" id="{B8299C02-B1B9-44CF-9D89-B5A28B83ABD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5413" y="415163"/>
            <a:ext cx="6633174" cy="4313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2">
            <a:extLst>
              <a:ext uri="{FF2B5EF4-FFF2-40B4-BE49-F238E27FC236}">
                <a16:creationId xmlns:a16="http://schemas.microsoft.com/office/drawing/2014/main" id="{41DB2361-6FA7-4D50-97EE-094B3AFAA964}"/>
              </a:ext>
            </a:extLst>
          </p:cNvPr>
          <p:cNvSpPr txBox="1">
            <a:spLocks noChangeArrowheads="1"/>
          </p:cNvSpPr>
          <p:nvPr/>
        </p:nvSpPr>
        <p:spPr bwMode="auto">
          <a:xfrm>
            <a:off x="2747268" y="4743390"/>
            <a:ext cx="36494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a:spcBef>
                <a:spcPct val="0"/>
              </a:spcBef>
              <a:buFontTx/>
              <a:buNone/>
            </a:pPr>
            <a:r>
              <a:rPr lang="en-US" altLang="en-US" sz="2000" dirty="0">
                <a:solidFill>
                  <a:srgbClr val="002E97"/>
                </a:solidFill>
                <a:latin typeface="Arial" panose="020B0604020202020204" pitchFamily="34" charset="0"/>
              </a:rPr>
              <a:t>Status of Vertical Control 1983</a:t>
            </a:r>
          </a:p>
        </p:txBody>
      </p:sp>
    </p:spTree>
    <p:extLst>
      <p:ext uri="{BB962C8B-B14F-4D97-AF65-F5344CB8AC3E}">
        <p14:creationId xmlns:p14="http://schemas.microsoft.com/office/powerpoint/2010/main" val="83218705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en-US" smtClean="0"/>
              <a:t>2</a:t>
            </a:fld>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08205" y="2102845"/>
            <a:ext cx="3914613" cy="293596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4609" y="479125"/>
            <a:ext cx="1547947" cy="1891935"/>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19568" r="9301"/>
          <a:stretch/>
        </p:blipFill>
        <p:spPr>
          <a:xfrm>
            <a:off x="74428" y="2023101"/>
            <a:ext cx="2860158" cy="3015704"/>
          </a:xfrm>
          <a:prstGeom prst="rect">
            <a:avLst/>
          </a:prstGeo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r="10746" b="20959"/>
          <a:stretch/>
        </p:blipFill>
        <p:spPr>
          <a:xfrm rot="10800000">
            <a:off x="2648414" y="379493"/>
            <a:ext cx="3577133" cy="2375877"/>
          </a:xfrm>
          <a:prstGeom prst="rect">
            <a:avLst/>
          </a:prstGeom>
        </p:spPr>
      </p:pic>
      <p:sp>
        <p:nvSpPr>
          <p:cNvPr id="10" name="TextBox 4"/>
          <p:cNvSpPr txBox="1"/>
          <p:nvPr/>
        </p:nvSpPr>
        <p:spPr>
          <a:xfrm>
            <a:off x="74428" y="778761"/>
            <a:ext cx="2451951" cy="9233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a:solidFill>
                  <a:srgbClr val="17375E"/>
                </a:solidFill>
                <a:latin typeface="Times New Roman"/>
                <a:ea typeface="Times New Roman"/>
                <a:cs typeface="Times New Roman"/>
                <a:sym typeface="Times New Roman"/>
              </a:defRPr>
            </a:pPr>
            <a:r>
              <a:rPr dirty="0">
                <a:solidFill>
                  <a:srgbClr val="002E97"/>
                </a:solidFill>
              </a:rPr>
              <a:t>Brian Shaw</a:t>
            </a:r>
            <a:endParaRPr lang="en-US" dirty="0">
              <a:solidFill>
                <a:srgbClr val="002E97"/>
              </a:solidFill>
            </a:endParaRPr>
          </a:p>
          <a:p>
            <a:pPr>
              <a:defRPr>
                <a:solidFill>
                  <a:srgbClr val="17375E"/>
                </a:solidFill>
                <a:latin typeface="Times New Roman"/>
                <a:ea typeface="Times New Roman"/>
                <a:cs typeface="Times New Roman"/>
                <a:sym typeface="Times New Roman"/>
              </a:defRPr>
            </a:pPr>
            <a:r>
              <a:rPr lang="en-US" dirty="0">
                <a:solidFill>
                  <a:srgbClr val="002E97"/>
                </a:solidFill>
              </a:rPr>
              <a:t>Rocky Mountain Advisor</a:t>
            </a:r>
            <a:endParaRPr dirty="0">
              <a:solidFill>
                <a:srgbClr val="002E97"/>
              </a:solidFill>
            </a:endParaRPr>
          </a:p>
          <a:p>
            <a:pPr>
              <a:defRPr>
                <a:solidFill>
                  <a:srgbClr val="17375E"/>
                </a:solidFill>
                <a:latin typeface="Times New Roman"/>
                <a:ea typeface="Times New Roman"/>
                <a:cs typeface="Times New Roman"/>
                <a:sym typeface="Times New Roman"/>
              </a:defRPr>
            </a:pPr>
            <a:r>
              <a:rPr dirty="0">
                <a:solidFill>
                  <a:srgbClr val="002E97"/>
                </a:solidFill>
              </a:rPr>
              <a:t>brian.shaw@noaa.gov</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istoricalSurveyingNetwork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
        <p:nvSpPr>
          <p:cNvPr id="2" name="Slide Number Placeholder 1"/>
          <p:cNvSpPr>
            <a:spLocks noGrp="1"/>
          </p:cNvSpPr>
          <p:nvPr>
            <p:ph type="sldNum" sz="quarter" idx="2"/>
          </p:nvPr>
        </p:nvSpPr>
        <p:spPr/>
        <p:txBody>
          <a:bodyPr/>
          <a:lstStyle/>
          <a:p>
            <a:fld id="{86CB4B4D-7CA3-9044-876B-883B54F8677D}" type="slidenum">
              <a:rPr lang="en-US" smtClean="0"/>
              <a:t>20</a:t>
            </a:fld>
            <a:endParaRPr lang="en-US"/>
          </a:p>
        </p:txBody>
      </p:sp>
    </p:spTree>
    <p:extLst>
      <p:ext uri="{BB962C8B-B14F-4D97-AF65-F5344CB8AC3E}">
        <p14:creationId xmlns:p14="http://schemas.microsoft.com/office/powerpoint/2010/main" val="947417213"/>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36" name="TextBox 1"/>
          <p:cNvSpPr txBox="1"/>
          <p:nvPr/>
        </p:nvSpPr>
        <p:spPr>
          <a:xfrm>
            <a:off x="1476383" y="362468"/>
            <a:ext cx="6403354"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The Importance of Geodesy</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3222" t="5185" r="5643" b="20556"/>
          <a:stretch/>
        </p:blipFill>
        <p:spPr>
          <a:xfrm>
            <a:off x="87121" y="1228715"/>
            <a:ext cx="2752725" cy="3819525"/>
          </a:xfrm>
          <a:prstGeom prst="rect">
            <a:avLst/>
          </a:prstGeom>
        </p:spPr>
      </p:pic>
      <p:sp>
        <p:nvSpPr>
          <p:cNvPr id="3" name="TextBox 2"/>
          <p:cNvSpPr txBox="1"/>
          <p:nvPr/>
        </p:nvSpPr>
        <p:spPr>
          <a:xfrm>
            <a:off x="41326" y="4408519"/>
            <a:ext cx="1759454"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rPr>
              <a:t>1816-1817</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84070" y="1228715"/>
            <a:ext cx="2897097" cy="3686175"/>
          </a:xfrm>
          <a:prstGeom prst="rect">
            <a:avLst/>
          </a:prstGeom>
        </p:spPr>
      </p:pic>
      <p:sp>
        <p:nvSpPr>
          <p:cNvPr id="9" name="TextBox 8"/>
          <p:cNvSpPr txBox="1"/>
          <p:nvPr/>
        </p:nvSpPr>
        <p:spPr>
          <a:xfrm>
            <a:off x="4001732" y="4397438"/>
            <a:ext cx="861772"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rPr>
              <a:t>1969</a:t>
            </a:r>
          </a:p>
        </p:txBody>
      </p:sp>
      <p:pic>
        <p:nvPicPr>
          <p:cNvPr id="7" name="Picture 6"/>
          <p:cNvPicPr>
            <a:picLocks noChangeAspect="1"/>
          </p:cNvPicPr>
          <p:nvPr/>
        </p:nvPicPr>
        <p:blipFill>
          <a:blip r:embed="rId6"/>
          <a:stretch>
            <a:fillRect/>
          </a:stretch>
        </p:blipFill>
        <p:spPr>
          <a:xfrm>
            <a:off x="6062293" y="1228715"/>
            <a:ext cx="2855774" cy="3686176"/>
          </a:xfrm>
          <a:prstGeom prst="rect">
            <a:avLst/>
          </a:prstGeom>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5833" t="2963" r="39722" b="4445"/>
          <a:stretch/>
        </p:blipFill>
        <p:spPr>
          <a:xfrm>
            <a:off x="6026426" y="1228715"/>
            <a:ext cx="2889961" cy="3686175"/>
          </a:xfrm>
          <a:prstGeom prst="rect">
            <a:avLst/>
          </a:prstGeom>
        </p:spPr>
      </p:pic>
      <p:sp>
        <p:nvSpPr>
          <p:cNvPr id="6" name="TextBox 5"/>
          <p:cNvSpPr txBox="1"/>
          <p:nvPr/>
        </p:nvSpPr>
        <p:spPr>
          <a:xfrm>
            <a:off x="6951892" y="4408519"/>
            <a:ext cx="1076575"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rPr>
              <a:t>Today</a:t>
            </a:r>
          </a:p>
        </p:txBody>
      </p:sp>
      <p:sp>
        <p:nvSpPr>
          <p:cNvPr id="4" name="Slide Number Placeholder 3"/>
          <p:cNvSpPr>
            <a:spLocks noGrp="1"/>
          </p:cNvSpPr>
          <p:nvPr>
            <p:ph type="sldNum" sz="quarter" idx="2"/>
          </p:nvPr>
        </p:nvSpPr>
        <p:spPr/>
        <p:txBody>
          <a:bodyPr/>
          <a:lstStyle/>
          <a:p>
            <a:fld id="{86CB4B4D-7CA3-9044-876B-883B54F8677D}" type="slidenum">
              <a:rPr lang="en-US" smtClean="0"/>
              <a:t>21</a:t>
            </a:fld>
            <a:endParaRPr 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42" name="TextBox 1"/>
          <p:cNvSpPr txBox="1"/>
          <p:nvPr/>
        </p:nvSpPr>
        <p:spPr>
          <a:xfrm>
            <a:off x="950622" y="415912"/>
            <a:ext cx="7301036"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The Earth is Infinitely Complex</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3877" y="1317786"/>
            <a:ext cx="1562101" cy="1562101"/>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0500" y="1389370"/>
            <a:ext cx="4505325" cy="368118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1820" y="2989191"/>
            <a:ext cx="2489099" cy="1552575"/>
          </a:xfrm>
          <a:prstGeom prst="rect">
            <a:avLst/>
          </a:prstGeom>
        </p:spPr>
      </p:pic>
      <p:sp>
        <p:nvSpPr>
          <p:cNvPr id="11" name="Rectangle 2"/>
          <p:cNvSpPr txBox="1"/>
          <p:nvPr/>
        </p:nvSpPr>
        <p:spPr>
          <a:xfrm>
            <a:off x="120117" y="4547330"/>
            <a:ext cx="3769620"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17375E"/>
                </a:solidFill>
                <a:latin typeface="Arial"/>
                <a:ea typeface="Arial"/>
                <a:cs typeface="Arial"/>
                <a:sym typeface="Arial"/>
              </a:defRPr>
            </a:lvl1pPr>
          </a:lstStyle>
          <a:p>
            <a:r>
              <a:rPr lang="en-US" sz="2800" dirty="0">
                <a:solidFill>
                  <a:srgbClr val="002E97"/>
                </a:solidFill>
                <a:latin typeface="Times New Roman" panose="02020603050405020304" pitchFamily="18" charset="0"/>
                <a:cs typeface="Times New Roman" panose="02020603050405020304" pitchFamily="18" charset="0"/>
              </a:rPr>
              <a:t>Build Models to Simplify</a:t>
            </a:r>
            <a:endParaRPr sz="2800" dirty="0">
              <a:solidFill>
                <a:srgbClr val="002E97"/>
              </a:solidFill>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22</a:t>
            </a:fld>
            <a:endParaRPr lang="en-US"/>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030687" y="417214"/>
            <a:ext cx="7372531" cy="769441"/>
          </a:xfrm>
          <a:prstGeom prst="rect">
            <a:avLst/>
          </a:prstGeom>
          <a:noFill/>
        </p:spPr>
        <p:txBody>
          <a:bodyPr wrap="none" rtlCol="0">
            <a:spAutoFit/>
          </a:bodyPr>
          <a:lstStyle/>
          <a:p>
            <a:r>
              <a:rPr lang="en-US" sz="4400" dirty="0" err="1">
                <a:solidFill>
                  <a:srgbClr val="002E97"/>
                </a:solidFill>
                <a:latin typeface="Times New Roman" panose="02020603050405020304" pitchFamily="18" charset="0"/>
                <a:cs typeface="Times New Roman" panose="02020603050405020304" pitchFamily="18" charset="0"/>
              </a:rPr>
              <a:t>Datums</a:t>
            </a:r>
            <a:r>
              <a:rPr lang="en-US" sz="4400" dirty="0">
                <a:solidFill>
                  <a:srgbClr val="002E97"/>
                </a:solidFill>
                <a:latin typeface="Times New Roman" panose="02020603050405020304" pitchFamily="18" charset="0"/>
                <a:cs typeface="Times New Roman" panose="02020603050405020304" pitchFamily="18" charset="0"/>
              </a:rPr>
              <a:t> and Reference Frames</a:t>
            </a:r>
          </a:p>
        </p:txBody>
      </p:sp>
      <p:sp>
        <p:nvSpPr>
          <p:cNvPr id="21" name="TextBox 20"/>
          <p:cNvSpPr txBox="1"/>
          <p:nvPr/>
        </p:nvSpPr>
        <p:spPr>
          <a:xfrm>
            <a:off x="4264836" y="4172803"/>
            <a:ext cx="4940963" cy="830997"/>
          </a:xfrm>
          <a:prstGeom prst="rect">
            <a:avLst/>
          </a:prstGeom>
          <a:noFill/>
        </p:spPr>
        <p:txBody>
          <a:bodyPr wrap="square" rtlCol="0">
            <a:spAutoFit/>
          </a:bodyPr>
          <a:lstStyle/>
          <a:p>
            <a:r>
              <a:rPr lang="en-US" sz="2400" dirty="0">
                <a:solidFill>
                  <a:srgbClr val="002E97"/>
                </a:solidFill>
                <a:latin typeface="Times New Roman" panose="02020603050405020304" pitchFamily="18" charset="0"/>
                <a:cs typeface="Times New Roman" panose="02020603050405020304" pitchFamily="18" charset="0"/>
              </a:rPr>
              <a:t>A reference surface or framework to reference your data to for consistency</a:t>
            </a:r>
          </a:p>
        </p:txBody>
      </p:sp>
      <p:grpSp>
        <p:nvGrpSpPr>
          <p:cNvPr id="3" name="Group 2"/>
          <p:cNvGrpSpPr/>
          <p:nvPr/>
        </p:nvGrpSpPr>
        <p:grpSpPr>
          <a:xfrm>
            <a:off x="44321" y="1391873"/>
            <a:ext cx="4451851" cy="3136462"/>
            <a:chOff x="44321" y="1391873"/>
            <a:chExt cx="4451851" cy="3136462"/>
          </a:xfrm>
        </p:grpSpPr>
        <p:pic>
          <p:nvPicPr>
            <p:cNvPr id="23" name="Picture 22" descr="[XYZ Diagram]"/>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321" y="1391873"/>
              <a:ext cx="4154221" cy="3136462"/>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1"/>
            <p:cNvSpPr txBox="1"/>
            <p:nvPr/>
          </p:nvSpPr>
          <p:spPr>
            <a:xfrm>
              <a:off x="3273435" y="2053672"/>
              <a:ext cx="1222737" cy="24622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aka P(</a:t>
              </a:r>
              <a:r>
                <a:rPr lang="en-US" sz="1000" dirty="0" err="1">
                  <a:latin typeface="Arial" panose="020B0604020202020204" pitchFamily="34" charset="0"/>
                  <a:cs typeface="Arial" panose="020B0604020202020204" pitchFamily="34" charset="0"/>
                </a:rPr>
                <a:t>Lat,Lon,Ht</a:t>
              </a:r>
              <a:r>
                <a:rPr lang="en-US" sz="1000" dirty="0">
                  <a:latin typeface="Arial" panose="020B0604020202020204" pitchFamily="34" charset="0"/>
                  <a:cs typeface="Arial" panose="020B0604020202020204" pitchFamily="34" charset="0"/>
                </a:rPr>
                <a:t>)</a:t>
              </a:r>
            </a:p>
          </p:txBody>
        </p:sp>
        <p:sp>
          <p:nvSpPr>
            <p:cNvPr id="25" name="TextBox 6"/>
            <p:cNvSpPr txBox="1"/>
            <p:nvPr/>
          </p:nvSpPr>
          <p:spPr>
            <a:xfrm>
              <a:off x="2203510" y="3070535"/>
              <a:ext cx="363560" cy="19836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a:solidFill>
                    <a:srgbClr val="FF0000"/>
                  </a:solidFill>
                </a:rPr>
                <a:t>= lat.</a:t>
              </a:r>
            </a:p>
          </p:txBody>
        </p:sp>
        <p:sp>
          <p:nvSpPr>
            <p:cNvPr id="26" name="TextBox 7"/>
            <p:cNvSpPr txBox="1"/>
            <p:nvPr/>
          </p:nvSpPr>
          <p:spPr>
            <a:xfrm>
              <a:off x="1615280" y="3454161"/>
              <a:ext cx="436876" cy="19836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a:solidFill>
                    <a:srgbClr val="FF0000"/>
                  </a:solidFill>
                </a:rPr>
                <a:t>= long.</a:t>
              </a:r>
            </a:p>
          </p:txBody>
        </p:sp>
        <p:sp>
          <p:nvSpPr>
            <p:cNvPr id="27" name="TextBox 8"/>
            <p:cNvSpPr txBox="1"/>
            <p:nvPr/>
          </p:nvSpPr>
          <p:spPr>
            <a:xfrm>
              <a:off x="2666033" y="2226486"/>
              <a:ext cx="337734" cy="19442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a:solidFill>
                    <a:srgbClr val="FF0000"/>
                  </a:solidFill>
                </a:rPr>
                <a:t>= ht.</a:t>
              </a:r>
            </a:p>
          </p:txBody>
        </p:sp>
      </p:grpSp>
      <p:sp>
        <p:nvSpPr>
          <p:cNvPr id="28" name="TextBox 27"/>
          <p:cNvSpPr txBox="1"/>
          <p:nvPr/>
        </p:nvSpPr>
        <p:spPr>
          <a:xfrm>
            <a:off x="999994" y="4266726"/>
            <a:ext cx="3104374"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X,Y,Z</a:t>
            </a:r>
            <a:r>
              <a:rPr kumimoji="0" lang="en-US" sz="2800" b="0" i="0" u="none" strike="noStrike" cap="none" spc="0" normalizeH="0" dirty="0">
                <a:ln>
                  <a:noFill/>
                </a:ln>
                <a:solidFill>
                  <a:srgbClr val="002E97"/>
                </a:solidFill>
                <a:effectLst/>
                <a:uFillTx/>
                <a:latin typeface="Times New Roman" panose="02020603050405020304" pitchFamily="18" charset="0"/>
                <a:cs typeface="Times New Roman" panose="02020603050405020304" pitchFamily="18" charset="0"/>
                <a:sym typeface="Calibri"/>
              </a:rPr>
              <a:t> vs </a:t>
            </a:r>
            <a:r>
              <a:rPr kumimoji="0" lang="en-US" sz="2800" b="0" i="0" u="none" strike="noStrike" cap="none" spc="0" normalizeH="0" dirty="0" err="1">
                <a:ln>
                  <a:noFill/>
                </a:ln>
                <a:solidFill>
                  <a:srgbClr val="002E97"/>
                </a:solidFill>
                <a:effectLst/>
                <a:uFillTx/>
                <a:latin typeface="Times New Roman" panose="02020603050405020304" pitchFamily="18" charset="0"/>
                <a:cs typeface="Times New Roman" panose="02020603050405020304" pitchFamily="18" charset="0"/>
                <a:sym typeface="Calibri"/>
              </a:rPr>
              <a:t>Lat,Lon,Ht</a:t>
            </a:r>
            <a:endParaRPr kumimoji="0" lang="en-US" sz="2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grpSp>
        <p:nvGrpSpPr>
          <p:cNvPr id="39" name="Group 38"/>
          <p:cNvGrpSpPr/>
          <p:nvPr/>
        </p:nvGrpSpPr>
        <p:grpSpPr>
          <a:xfrm>
            <a:off x="5133193" y="1116460"/>
            <a:ext cx="3397577" cy="3168533"/>
            <a:chOff x="5133193" y="1256160"/>
            <a:chExt cx="3397577" cy="3168533"/>
          </a:xfrm>
        </p:grpSpPr>
        <p:pic>
          <p:nvPicPr>
            <p:cNvPr id="40" name="Picture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3193" y="1256160"/>
              <a:ext cx="2839636" cy="3168533"/>
            </a:xfrm>
            <a:prstGeom prst="rect">
              <a:avLst/>
            </a:prstGeom>
          </p:spPr>
        </p:pic>
        <p:cxnSp>
          <p:nvCxnSpPr>
            <p:cNvPr id="41" name="Straight Connector 40"/>
            <p:cNvCxnSpPr/>
            <p:nvPr/>
          </p:nvCxnSpPr>
          <p:spPr>
            <a:xfrm>
              <a:off x="6631388" y="1566407"/>
              <a:ext cx="70788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7076661" y="1844703"/>
              <a:ext cx="262607"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43" name="Straight Connector 42"/>
            <p:cNvCxnSpPr/>
            <p:nvPr/>
          </p:nvCxnSpPr>
          <p:spPr>
            <a:xfrm>
              <a:off x="7076661" y="2232891"/>
              <a:ext cx="262607" cy="0"/>
            </a:xfrm>
            <a:prstGeom prst="line">
              <a:avLst/>
            </a:prstGeom>
          </p:spPr>
          <p:style>
            <a:lnRef idx="2">
              <a:schemeClr val="accent2"/>
            </a:lnRef>
            <a:fillRef idx="0">
              <a:schemeClr val="accent2"/>
            </a:fillRef>
            <a:effectRef idx="1">
              <a:schemeClr val="accent2"/>
            </a:effectRef>
            <a:fontRef idx="minor">
              <a:schemeClr val="tx1"/>
            </a:fontRef>
          </p:style>
        </p:cxnSp>
        <p:sp>
          <p:nvSpPr>
            <p:cNvPr id="44" name="TextBox 43"/>
            <p:cNvSpPr txBox="1"/>
            <p:nvPr/>
          </p:nvSpPr>
          <p:spPr>
            <a:xfrm>
              <a:off x="7437201" y="1381741"/>
              <a:ext cx="1093569" cy="369332"/>
            </a:xfrm>
            <a:prstGeom prst="rect">
              <a:avLst/>
            </a:prstGeom>
            <a:noFill/>
          </p:spPr>
          <p:txBody>
            <a:bodyPr wrap="none" rtlCol="0">
              <a:spAutoFit/>
            </a:bodyPr>
            <a:lstStyle/>
            <a:p>
              <a:r>
                <a:rPr lang="en-US" dirty="0">
                  <a:solidFill>
                    <a:schemeClr val="accent1">
                      <a:lumMod val="75000"/>
                    </a:schemeClr>
                  </a:solidFill>
                </a:rPr>
                <a:t>60”, 2019</a:t>
              </a:r>
            </a:p>
          </p:txBody>
        </p:sp>
        <p:sp>
          <p:nvSpPr>
            <p:cNvPr id="45" name="TextBox 44"/>
            <p:cNvSpPr txBox="1"/>
            <p:nvPr/>
          </p:nvSpPr>
          <p:spPr>
            <a:xfrm>
              <a:off x="7437198" y="1660037"/>
              <a:ext cx="1093569" cy="369332"/>
            </a:xfrm>
            <a:prstGeom prst="rect">
              <a:avLst/>
            </a:prstGeom>
            <a:noFill/>
          </p:spPr>
          <p:txBody>
            <a:bodyPr wrap="none" rtlCol="0">
              <a:spAutoFit/>
            </a:bodyPr>
            <a:lstStyle/>
            <a:p>
              <a:r>
                <a:rPr lang="en-US" dirty="0">
                  <a:solidFill>
                    <a:schemeClr val="accent3">
                      <a:lumMod val="75000"/>
                    </a:schemeClr>
                  </a:solidFill>
                </a:rPr>
                <a:t>52”, 2018</a:t>
              </a:r>
            </a:p>
          </p:txBody>
        </p:sp>
        <p:sp>
          <p:nvSpPr>
            <p:cNvPr id="46" name="TextBox 45"/>
            <p:cNvSpPr txBox="1"/>
            <p:nvPr/>
          </p:nvSpPr>
          <p:spPr>
            <a:xfrm>
              <a:off x="7437199" y="2053621"/>
              <a:ext cx="1093569" cy="369332"/>
            </a:xfrm>
            <a:prstGeom prst="rect">
              <a:avLst/>
            </a:prstGeom>
            <a:noFill/>
          </p:spPr>
          <p:txBody>
            <a:bodyPr wrap="none" rtlCol="0">
              <a:spAutoFit/>
            </a:bodyPr>
            <a:lstStyle/>
            <a:p>
              <a:r>
                <a:rPr lang="en-US" dirty="0">
                  <a:solidFill>
                    <a:srgbClr val="C00000"/>
                  </a:solidFill>
                </a:rPr>
                <a:t>46”, 2017</a:t>
              </a:r>
            </a:p>
          </p:txBody>
        </p:sp>
      </p:grpSp>
      <p:sp>
        <p:nvSpPr>
          <p:cNvPr id="2" name="Slide Number Placeholder 1"/>
          <p:cNvSpPr>
            <a:spLocks noGrp="1"/>
          </p:cNvSpPr>
          <p:nvPr>
            <p:ph type="sldNum" sz="quarter" idx="2"/>
          </p:nvPr>
        </p:nvSpPr>
        <p:spPr/>
        <p:txBody>
          <a:bodyPr/>
          <a:lstStyle/>
          <a:p>
            <a:fld id="{86CB4B4D-7CA3-9044-876B-883B54F8677D}" type="slidenum">
              <a:rPr lang="en-US" smtClean="0"/>
              <a:t>23</a:t>
            </a:fld>
            <a:endParaRPr lang="en-US"/>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36" name="TextBox 1"/>
          <p:cNvSpPr txBox="1"/>
          <p:nvPr/>
        </p:nvSpPr>
        <p:spPr>
          <a:xfrm>
            <a:off x="383465" y="397910"/>
            <a:ext cx="5420713"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G</a:t>
            </a:r>
            <a:r>
              <a:rPr lang="en-US" dirty="0">
                <a:solidFill>
                  <a:srgbClr val="002E97"/>
                </a:solidFill>
              </a:rPr>
              <a:t>ravit</a:t>
            </a:r>
            <a:r>
              <a:rPr dirty="0">
                <a:solidFill>
                  <a:srgbClr val="002E97"/>
                </a:solidFill>
              </a:rPr>
              <a:t>y</a:t>
            </a:r>
            <a:r>
              <a:rPr lang="en-US" dirty="0">
                <a:solidFill>
                  <a:srgbClr val="002E97"/>
                </a:solidFill>
              </a:rPr>
              <a:t> is Fundamental</a:t>
            </a:r>
            <a:endParaRPr dirty="0">
              <a:solidFill>
                <a:srgbClr val="002E97"/>
              </a:solidFill>
            </a:endParaRPr>
          </a:p>
        </p:txBody>
      </p:sp>
      <p:grpSp>
        <p:nvGrpSpPr>
          <p:cNvPr id="7" name="Group 6"/>
          <p:cNvGrpSpPr/>
          <p:nvPr/>
        </p:nvGrpSpPr>
        <p:grpSpPr>
          <a:xfrm>
            <a:off x="397622" y="1071658"/>
            <a:ext cx="4782187" cy="4117492"/>
            <a:chOff x="397622" y="1071658"/>
            <a:chExt cx="4782187" cy="4117492"/>
          </a:xfrm>
        </p:grpSpPr>
        <p:sp>
          <p:nvSpPr>
            <p:cNvPr id="2" name="TextBox 1"/>
            <p:cNvSpPr txBox="1"/>
            <p:nvPr/>
          </p:nvSpPr>
          <p:spPr>
            <a:xfrm>
              <a:off x="397622" y="1071658"/>
              <a:ext cx="3134831" cy="37856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50000"/>
                </a:lnSpc>
                <a:spcBef>
                  <a:spcPts val="0"/>
                </a:spcBef>
                <a:spcAft>
                  <a:spcPts val="0"/>
                </a:spcAft>
                <a:buClrTx/>
                <a:buSzTx/>
                <a:buFontTx/>
                <a:buNone/>
                <a:tabLst/>
              </a:pPr>
              <a:r>
                <a:rPr kumimoji="0" lang="en-US" sz="32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Aristotle (350BC)</a:t>
              </a:r>
            </a:p>
            <a:p>
              <a:pPr marL="0" marR="0" indent="0" algn="l" defTabSz="457200" rtl="0" fontAlgn="auto" latinLnBrk="0" hangingPunct="0">
                <a:lnSpc>
                  <a:spcPct val="150000"/>
                </a:lnSpc>
                <a:spcBef>
                  <a:spcPts val="0"/>
                </a:spcBef>
                <a:spcAft>
                  <a:spcPts val="0"/>
                </a:spcAft>
                <a:buClrTx/>
                <a:buSzTx/>
                <a:buFontTx/>
                <a:buNone/>
                <a:tabLst/>
              </a:pPr>
              <a:r>
                <a:rPr lang="en-US" sz="3200" dirty="0">
                  <a:solidFill>
                    <a:srgbClr val="002E97"/>
                  </a:solidFill>
                  <a:latin typeface="Times New Roman" panose="02020603050405020304" pitchFamily="18" charset="0"/>
                  <a:cs typeface="Times New Roman" panose="02020603050405020304" pitchFamily="18" charset="0"/>
                </a:rPr>
                <a:t>Al-</a:t>
              </a:r>
              <a:r>
                <a:rPr lang="en-US" sz="3200" dirty="0" err="1">
                  <a:solidFill>
                    <a:srgbClr val="002E97"/>
                  </a:solidFill>
                  <a:latin typeface="Times New Roman" panose="02020603050405020304" pitchFamily="18" charset="0"/>
                  <a:cs typeface="Times New Roman" panose="02020603050405020304" pitchFamily="18" charset="0"/>
                </a:rPr>
                <a:t>Khazini</a:t>
              </a:r>
              <a:r>
                <a:rPr lang="en-US" sz="3200" dirty="0">
                  <a:solidFill>
                    <a:srgbClr val="002E97"/>
                  </a:solidFill>
                  <a:latin typeface="Times New Roman" panose="02020603050405020304" pitchFamily="18" charset="0"/>
                  <a:cs typeface="Times New Roman" panose="02020603050405020304" pitchFamily="18" charset="0"/>
                </a:rPr>
                <a:t> (1121)</a:t>
              </a:r>
            </a:p>
            <a:p>
              <a:pPr marL="0" marR="0" indent="0" algn="l" defTabSz="457200" rtl="0" fontAlgn="auto" latinLnBrk="0" hangingPunct="0">
                <a:lnSpc>
                  <a:spcPct val="150000"/>
                </a:lnSpc>
                <a:spcBef>
                  <a:spcPts val="0"/>
                </a:spcBef>
                <a:spcAft>
                  <a:spcPts val="0"/>
                </a:spcAft>
                <a:buClrTx/>
                <a:buSzTx/>
                <a:buFontTx/>
                <a:buNone/>
                <a:tabLst/>
              </a:pPr>
              <a:r>
                <a:rPr kumimoji="0" lang="en-US" sz="32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Galileo (1590)</a:t>
              </a:r>
            </a:p>
            <a:p>
              <a:pPr marL="0" marR="0" indent="0" algn="l" defTabSz="457200" rtl="0" fontAlgn="auto" latinLnBrk="0" hangingPunct="0">
                <a:lnSpc>
                  <a:spcPct val="150000"/>
                </a:lnSpc>
                <a:spcBef>
                  <a:spcPts val="0"/>
                </a:spcBef>
                <a:spcAft>
                  <a:spcPts val="0"/>
                </a:spcAft>
                <a:buClrTx/>
                <a:buSzTx/>
                <a:buFontTx/>
                <a:buNone/>
                <a:tabLst/>
              </a:pPr>
              <a:r>
                <a:rPr kumimoji="0" lang="en-US" sz="32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Newton (1687)</a:t>
              </a:r>
            </a:p>
            <a:p>
              <a:pPr marL="0" marR="0" indent="0" algn="l" defTabSz="457200" rtl="0" fontAlgn="auto" latinLnBrk="0" hangingPunct="0">
                <a:lnSpc>
                  <a:spcPct val="150000"/>
                </a:lnSpc>
                <a:spcBef>
                  <a:spcPts val="0"/>
                </a:spcBef>
                <a:spcAft>
                  <a:spcPts val="0"/>
                </a:spcAft>
                <a:buClrTx/>
                <a:buSzTx/>
                <a:buFontTx/>
                <a:buNone/>
                <a:tabLst/>
              </a:pPr>
              <a:r>
                <a:rPr lang="en-US" sz="3200" dirty="0">
                  <a:solidFill>
                    <a:srgbClr val="002E97"/>
                  </a:solidFill>
                  <a:latin typeface="Times New Roman" panose="02020603050405020304" pitchFamily="18" charset="0"/>
                  <a:cs typeface="Times New Roman" panose="02020603050405020304" pitchFamily="18" charset="0"/>
                </a:rPr>
                <a:t>Einstein (1913)</a:t>
              </a:r>
              <a:endParaRPr kumimoji="0" lang="en-US" sz="32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sp>
          <p:nvSpPr>
            <p:cNvPr id="5" name="TextBox 4"/>
            <p:cNvSpPr txBox="1"/>
            <p:nvPr/>
          </p:nvSpPr>
          <p:spPr>
            <a:xfrm>
              <a:off x="1007835" y="1403500"/>
              <a:ext cx="4171974" cy="37856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2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Objects fall proportional to mass</a:t>
              </a:r>
            </a:p>
            <a:p>
              <a:pPr marL="0" marR="0" indent="0" algn="l" defTabSz="457200" rtl="0" fontAlgn="auto" latinLnBrk="0" hangingPunct="0">
                <a:lnSpc>
                  <a:spcPct val="200000"/>
                </a:lnSpc>
                <a:spcBef>
                  <a:spcPts val="0"/>
                </a:spcBef>
                <a:spcAft>
                  <a:spcPts val="0"/>
                </a:spcAft>
                <a:buClrTx/>
                <a:buSzTx/>
                <a:buFontTx/>
                <a:buNone/>
                <a:tabLst/>
              </a:pPr>
              <a:r>
                <a:rPr lang="en-US" sz="2400" dirty="0">
                  <a:solidFill>
                    <a:srgbClr val="002E97"/>
                  </a:solidFill>
                  <a:latin typeface="Times New Roman" panose="02020603050405020304" pitchFamily="18" charset="0"/>
                  <a:cs typeface="Times New Roman" panose="02020603050405020304" pitchFamily="18" charset="0"/>
                </a:rPr>
                <a:t>Gravitational potential energy</a:t>
              </a:r>
            </a:p>
            <a:p>
              <a:pPr marL="0" marR="0" indent="0" algn="l" defTabSz="457200" rtl="0" fontAlgn="auto" latinLnBrk="0" hangingPunct="0">
                <a:lnSpc>
                  <a:spcPct val="200000"/>
                </a:lnSpc>
                <a:spcBef>
                  <a:spcPts val="0"/>
                </a:spcBef>
                <a:spcAft>
                  <a:spcPts val="0"/>
                </a:spcAft>
                <a:buClrTx/>
                <a:buSzTx/>
                <a:buFontTx/>
                <a:buNone/>
                <a:tabLst/>
              </a:pPr>
              <a:r>
                <a:rPr lang="en-US" sz="2400" dirty="0">
                  <a:solidFill>
                    <a:srgbClr val="002E97"/>
                  </a:solidFill>
                  <a:latin typeface="Times New Roman" panose="02020603050405020304" pitchFamily="18" charset="0"/>
                  <a:cs typeface="Times New Roman" panose="02020603050405020304" pitchFamily="18" charset="0"/>
                </a:rPr>
                <a:t>Terminal velocity</a:t>
              </a:r>
              <a:endPar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a:p>
              <a:pPr marL="0" marR="0" indent="0" algn="l" defTabSz="457200" rtl="0" fontAlgn="auto" latinLnBrk="0" hangingPunct="0">
                <a:lnSpc>
                  <a:spcPct val="2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Gravity inverse-square</a:t>
              </a:r>
              <a:r>
                <a:rPr kumimoji="0" lang="en-US" sz="2400" b="0" i="0" u="none" strike="noStrike" cap="none" spc="0" normalizeH="0" dirty="0">
                  <a:ln>
                    <a:noFill/>
                  </a:ln>
                  <a:solidFill>
                    <a:srgbClr val="002E97"/>
                  </a:solidFill>
                  <a:effectLst/>
                  <a:uFillTx/>
                  <a:latin typeface="Times New Roman" panose="02020603050405020304" pitchFamily="18" charset="0"/>
                  <a:cs typeface="Times New Roman" panose="02020603050405020304" pitchFamily="18" charset="0"/>
                  <a:sym typeface="Calibri"/>
                </a:rPr>
                <a:t> law</a:t>
              </a:r>
              <a:endPar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a:p>
              <a:pPr marL="0" marR="0" indent="0" algn="l" defTabSz="457200" rtl="0" fontAlgn="auto" latinLnBrk="0" hangingPunct="0">
                <a:lnSpc>
                  <a:spcPct val="200000"/>
                </a:lnSpc>
                <a:spcBef>
                  <a:spcPts val="0"/>
                </a:spcBef>
                <a:spcAft>
                  <a:spcPts val="0"/>
                </a:spcAft>
                <a:buClrTx/>
                <a:buSzTx/>
                <a:buFontTx/>
                <a:buNone/>
                <a:tabLst/>
              </a:pPr>
              <a:r>
                <a:rPr lang="en-US" sz="2400" dirty="0">
                  <a:solidFill>
                    <a:srgbClr val="002E97"/>
                  </a:solidFill>
                  <a:latin typeface="Times New Roman" panose="02020603050405020304" pitchFamily="18" charset="0"/>
                  <a:cs typeface="Times New Roman" panose="02020603050405020304" pitchFamily="18" charset="0"/>
                </a:rPr>
                <a:t>Theory of general relativity</a:t>
              </a:r>
              <a:endPar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gr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805" t="16761" r="16674" b="7587"/>
          <a:stretch/>
        </p:blipFill>
        <p:spPr>
          <a:xfrm>
            <a:off x="6005888" y="3125972"/>
            <a:ext cx="2686227" cy="189282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2307" y="397910"/>
            <a:ext cx="1569808" cy="2616346"/>
          </a:xfrm>
          <a:prstGeom prst="rect">
            <a:avLst/>
          </a:prstGeom>
        </p:spPr>
      </p:pic>
      <p:sp>
        <p:nvSpPr>
          <p:cNvPr id="4" name="Slide Number Placeholder 3"/>
          <p:cNvSpPr>
            <a:spLocks noGrp="1"/>
          </p:cNvSpPr>
          <p:nvPr>
            <p:ph type="sldNum" sz="quarter" idx="2"/>
          </p:nvPr>
        </p:nvSpPr>
        <p:spPr/>
        <p:txBody>
          <a:bodyPr/>
          <a:lstStyle/>
          <a:p>
            <a:fld id="{86CB4B4D-7CA3-9044-876B-883B54F8677D}" type="slidenum">
              <a:rPr lang="en-US" smtClean="0"/>
              <a:t>24</a:t>
            </a:fld>
            <a:endParaRPr lang="en-US"/>
          </a:p>
        </p:txBody>
      </p:sp>
    </p:spTree>
    <p:extLst>
      <p:ext uri="{BB962C8B-B14F-4D97-AF65-F5344CB8AC3E}">
        <p14:creationId xmlns:p14="http://schemas.microsoft.com/office/powerpoint/2010/main" val="2319413026"/>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36" name="TextBox 1"/>
          <p:cNvSpPr txBox="1"/>
          <p:nvPr/>
        </p:nvSpPr>
        <p:spPr>
          <a:xfrm>
            <a:off x="908287" y="289143"/>
            <a:ext cx="4394791" cy="83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pPr algn="ctr"/>
            <a:r>
              <a:rPr lang="en-US" sz="2400" dirty="0">
                <a:solidFill>
                  <a:srgbClr val="002E97"/>
                </a:solidFill>
              </a:rPr>
              <a:t>Gravity for the Redefinition of the </a:t>
            </a:r>
          </a:p>
          <a:p>
            <a:pPr algn="ctr"/>
            <a:r>
              <a:rPr lang="en-US" sz="2400" dirty="0">
                <a:solidFill>
                  <a:srgbClr val="002E97"/>
                </a:solidFill>
              </a:rPr>
              <a:t>American Vertical Datum</a:t>
            </a:r>
            <a:endParaRPr sz="2400" dirty="0">
              <a:solidFill>
                <a:srgbClr val="002E97"/>
              </a:solidFill>
            </a:endParaRPr>
          </a:p>
        </p:txBody>
      </p:sp>
      <p:sp>
        <p:nvSpPr>
          <p:cNvPr id="8" name="TextBox 1"/>
          <p:cNvSpPr txBox="1"/>
          <p:nvPr/>
        </p:nvSpPr>
        <p:spPr>
          <a:xfrm>
            <a:off x="5614684" y="196095"/>
            <a:ext cx="2285239"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dirty="0">
                <a:solidFill>
                  <a:srgbClr val="002E97"/>
                </a:solidFill>
              </a:rPr>
              <a:t>GRAV-D</a:t>
            </a:r>
            <a:endParaRPr dirty="0">
              <a:solidFill>
                <a:srgbClr val="002E97"/>
              </a:solidFill>
            </a:endParaRPr>
          </a:p>
        </p:txBody>
      </p:sp>
      <p:sp>
        <p:nvSpPr>
          <p:cNvPr id="7" name="TextBox 1"/>
          <p:cNvSpPr txBox="1"/>
          <p:nvPr/>
        </p:nvSpPr>
        <p:spPr>
          <a:xfrm>
            <a:off x="5278054" y="765481"/>
            <a:ext cx="2958501"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pPr algn="ctr"/>
            <a:r>
              <a:rPr lang="en-US" sz="2000" dirty="0">
                <a:solidFill>
                  <a:srgbClr val="002E97"/>
                </a:solidFill>
              </a:rPr>
              <a:t>95.7% Complete (9/7/2022)</a:t>
            </a:r>
            <a:endParaRPr sz="2000" dirty="0">
              <a:solidFill>
                <a:srgbClr val="002E97"/>
              </a:solidFill>
            </a:endParaRPr>
          </a:p>
        </p:txBody>
      </p:sp>
      <p:sp>
        <p:nvSpPr>
          <p:cNvPr id="3" name="Slide Number Placeholder 2"/>
          <p:cNvSpPr>
            <a:spLocks noGrp="1"/>
          </p:cNvSpPr>
          <p:nvPr>
            <p:ph type="sldNum" sz="quarter" idx="2"/>
          </p:nvPr>
        </p:nvSpPr>
        <p:spPr/>
        <p:txBody>
          <a:bodyPr/>
          <a:lstStyle/>
          <a:p>
            <a:fld id="{86CB4B4D-7CA3-9044-876B-883B54F8677D}" type="slidenum">
              <a:rPr lang="en-US" smtClean="0"/>
              <a:t>25</a:t>
            </a:fld>
            <a:endParaRPr lang="en-US"/>
          </a:p>
        </p:txBody>
      </p:sp>
      <p:pic>
        <p:nvPicPr>
          <p:cNvPr id="5" name="Picture 4">
            <a:extLst>
              <a:ext uri="{FF2B5EF4-FFF2-40B4-BE49-F238E27FC236}">
                <a16:creationId xmlns:a16="http://schemas.microsoft.com/office/drawing/2014/main" id="{0120287A-6E51-4C1B-9676-AE5128A946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165591"/>
            <a:ext cx="9144000" cy="4023360"/>
          </a:xfrm>
          <a:prstGeom prst="rect">
            <a:avLst/>
          </a:prstGeom>
        </p:spPr>
      </p:pic>
    </p:spTree>
    <p:extLst>
      <p:ext uri="{BB962C8B-B14F-4D97-AF65-F5344CB8AC3E}">
        <p14:creationId xmlns:p14="http://schemas.microsoft.com/office/powerpoint/2010/main" val="1014520095"/>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45" name="TextBox 1"/>
          <p:cNvSpPr txBox="1"/>
          <p:nvPr/>
        </p:nvSpPr>
        <p:spPr>
          <a:xfrm>
            <a:off x="1497333" y="482875"/>
            <a:ext cx="6156492"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Why Modernize the NSRS</a:t>
            </a:r>
          </a:p>
        </p:txBody>
      </p:sp>
      <p:sp>
        <p:nvSpPr>
          <p:cNvPr id="146" name="Rectangle 2"/>
          <p:cNvSpPr txBox="1"/>
          <p:nvPr/>
        </p:nvSpPr>
        <p:spPr>
          <a:xfrm>
            <a:off x="569069" y="1585867"/>
            <a:ext cx="8005863" cy="31393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3000">
                <a:solidFill>
                  <a:srgbClr val="17375E"/>
                </a:solidFill>
                <a:latin typeface="Arial"/>
                <a:ea typeface="Arial"/>
                <a:cs typeface="Arial"/>
                <a:sym typeface="Arial"/>
              </a:defRPr>
            </a:pPr>
            <a:r>
              <a:rPr dirty="0">
                <a:solidFill>
                  <a:srgbClr val="002E97"/>
                </a:solidFill>
              </a:rPr>
              <a:t>Current models built on old technology</a:t>
            </a:r>
            <a:endParaRPr lang="en-US" dirty="0">
              <a:solidFill>
                <a:srgbClr val="002E97"/>
              </a:solidFill>
            </a:endParaRPr>
          </a:p>
          <a:p>
            <a:pPr>
              <a:defRPr sz="3000">
                <a:solidFill>
                  <a:srgbClr val="17375E"/>
                </a:solidFill>
                <a:latin typeface="Arial"/>
                <a:ea typeface="Arial"/>
                <a:cs typeface="Arial"/>
                <a:sym typeface="Arial"/>
              </a:defRPr>
            </a:pPr>
            <a:endParaRPr lang="en-US" sz="800" dirty="0">
              <a:solidFill>
                <a:srgbClr val="002E97"/>
              </a:solidFill>
            </a:endParaRPr>
          </a:p>
          <a:p>
            <a:pPr>
              <a:defRPr sz="3000">
                <a:solidFill>
                  <a:srgbClr val="17375E"/>
                </a:solidFill>
                <a:latin typeface="Arial"/>
                <a:ea typeface="Arial"/>
                <a:cs typeface="Arial"/>
                <a:sym typeface="Arial"/>
              </a:defRPr>
            </a:pPr>
            <a:endParaRPr sz="800" dirty="0">
              <a:solidFill>
                <a:srgbClr val="002E97"/>
              </a:solidFill>
            </a:endParaRPr>
          </a:p>
          <a:p>
            <a:pPr lvl="1">
              <a:defRPr sz="3000">
                <a:solidFill>
                  <a:srgbClr val="17375E"/>
                </a:solidFill>
                <a:latin typeface="Arial"/>
                <a:ea typeface="Arial"/>
                <a:cs typeface="Arial"/>
                <a:sym typeface="Arial"/>
              </a:defRPr>
            </a:pPr>
            <a:r>
              <a:rPr dirty="0">
                <a:solidFill>
                  <a:srgbClr val="002E97"/>
                </a:solidFill>
              </a:rPr>
              <a:t>NAD</a:t>
            </a:r>
            <a:r>
              <a:rPr lang="en-US" dirty="0">
                <a:solidFill>
                  <a:srgbClr val="002E97"/>
                </a:solidFill>
              </a:rPr>
              <a:t> </a:t>
            </a:r>
            <a:r>
              <a:rPr dirty="0">
                <a:solidFill>
                  <a:srgbClr val="002E97"/>
                </a:solidFill>
              </a:rPr>
              <a:t>83 not truly Geocentric</a:t>
            </a:r>
            <a:r>
              <a:rPr lang="en-US" dirty="0">
                <a:solidFill>
                  <a:srgbClr val="002E97"/>
                </a:solidFill>
              </a:rPr>
              <a:t> (~2.2m)</a:t>
            </a:r>
          </a:p>
          <a:p>
            <a:pPr lvl="1">
              <a:defRPr sz="3000">
                <a:solidFill>
                  <a:srgbClr val="17375E"/>
                </a:solidFill>
                <a:latin typeface="Arial"/>
                <a:ea typeface="Arial"/>
                <a:cs typeface="Arial"/>
                <a:sym typeface="Arial"/>
              </a:defRPr>
            </a:pPr>
            <a:endParaRPr lang="en-US" sz="800" dirty="0">
              <a:solidFill>
                <a:srgbClr val="002E97"/>
              </a:solidFill>
            </a:endParaRPr>
          </a:p>
          <a:p>
            <a:pPr lvl="1">
              <a:defRPr sz="3000">
                <a:solidFill>
                  <a:srgbClr val="17375E"/>
                </a:solidFill>
                <a:latin typeface="Arial"/>
                <a:ea typeface="Arial"/>
                <a:cs typeface="Arial"/>
                <a:sym typeface="Arial"/>
              </a:defRPr>
            </a:pPr>
            <a:endParaRPr sz="800" dirty="0">
              <a:solidFill>
                <a:srgbClr val="002E97"/>
              </a:solidFill>
            </a:endParaRPr>
          </a:p>
          <a:p>
            <a:pPr lvl="1">
              <a:defRPr sz="3000">
                <a:solidFill>
                  <a:srgbClr val="17375E"/>
                </a:solidFill>
                <a:latin typeface="Arial"/>
                <a:ea typeface="Arial"/>
                <a:cs typeface="Arial"/>
                <a:sym typeface="Arial"/>
              </a:defRPr>
            </a:pPr>
            <a:r>
              <a:rPr dirty="0">
                <a:solidFill>
                  <a:srgbClr val="002E97"/>
                </a:solidFill>
              </a:rPr>
              <a:t>NAVD</a:t>
            </a:r>
            <a:r>
              <a:rPr lang="en-US" dirty="0">
                <a:solidFill>
                  <a:srgbClr val="002E97"/>
                </a:solidFill>
              </a:rPr>
              <a:t> </a:t>
            </a:r>
            <a:r>
              <a:rPr dirty="0">
                <a:solidFill>
                  <a:srgbClr val="002E97"/>
                </a:solidFill>
              </a:rPr>
              <a:t>88 relies on marks in the ground</a:t>
            </a:r>
          </a:p>
          <a:p>
            <a:pPr lvl="1">
              <a:defRPr sz="3000">
                <a:solidFill>
                  <a:srgbClr val="17375E"/>
                </a:solidFill>
                <a:latin typeface="Arial"/>
                <a:ea typeface="Arial"/>
                <a:cs typeface="Arial"/>
                <a:sym typeface="Arial"/>
              </a:defRPr>
            </a:pPr>
            <a:r>
              <a:rPr lang="en-US" dirty="0">
                <a:solidFill>
                  <a:srgbClr val="002E97"/>
                </a:solidFill>
              </a:rPr>
              <a:t>and is n</a:t>
            </a:r>
            <a:r>
              <a:rPr dirty="0">
                <a:solidFill>
                  <a:srgbClr val="002E97"/>
                </a:solidFill>
              </a:rPr>
              <a:t>ot easily maintained</a:t>
            </a:r>
            <a:endParaRPr lang="en-US" dirty="0">
              <a:solidFill>
                <a:srgbClr val="002E97"/>
              </a:solidFill>
            </a:endParaRPr>
          </a:p>
          <a:p>
            <a:pPr lvl="1">
              <a:defRPr sz="3000">
                <a:solidFill>
                  <a:srgbClr val="17375E"/>
                </a:solidFill>
                <a:latin typeface="Arial"/>
                <a:ea typeface="Arial"/>
                <a:cs typeface="Arial"/>
                <a:sym typeface="Arial"/>
              </a:defRPr>
            </a:pPr>
            <a:endParaRPr lang="en-US" sz="800" dirty="0">
              <a:solidFill>
                <a:srgbClr val="002E97"/>
              </a:solidFill>
            </a:endParaRPr>
          </a:p>
          <a:p>
            <a:pPr lvl="1">
              <a:defRPr sz="3000">
                <a:solidFill>
                  <a:srgbClr val="17375E"/>
                </a:solidFill>
                <a:latin typeface="Arial"/>
                <a:ea typeface="Arial"/>
                <a:cs typeface="Arial"/>
                <a:sym typeface="Arial"/>
              </a:defRPr>
            </a:pPr>
            <a:endParaRPr sz="800" dirty="0">
              <a:solidFill>
                <a:srgbClr val="002E97"/>
              </a:solidFill>
            </a:endParaRPr>
          </a:p>
          <a:p>
            <a:pPr lvl="1">
              <a:defRPr sz="3000">
                <a:solidFill>
                  <a:srgbClr val="17375E"/>
                </a:solidFill>
                <a:latin typeface="Arial"/>
                <a:ea typeface="Arial"/>
                <a:cs typeface="Arial"/>
                <a:sym typeface="Arial"/>
              </a:defRPr>
            </a:pPr>
            <a:r>
              <a:rPr dirty="0">
                <a:solidFill>
                  <a:srgbClr val="002E97"/>
                </a:solidFill>
              </a:rPr>
              <a:t>T</a:t>
            </a:r>
            <a:r>
              <a:rPr lang="en-US" dirty="0">
                <a:solidFill>
                  <a:srgbClr val="002E97"/>
                </a:solidFill>
              </a:rPr>
              <a:t>oday’s t</a:t>
            </a:r>
            <a:r>
              <a:rPr dirty="0">
                <a:solidFill>
                  <a:srgbClr val="002E97"/>
                </a:solidFill>
              </a:rPr>
              <a:t>echnology needs better </a:t>
            </a:r>
            <a:r>
              <a:rPr lang="en-US" dirty="0">
                <a:solidFill>
                  <a:srgbClr val="002E97"/>
                </a:solidFill>
              </a:rPr>
              <a:t>a</a:t>
            </a:r>
            <a:r>
              <a:rPr dirty="0">
                <a:solidFill>
                  <a:srgbClr val="002E97"/>
                </a:solidFill>
              </a:rPr>
              <a:t>ccuracy</a:t>
            </a:r>
          </a:p>
        </p:txBody>
      </p:sp>
      <p:sp>
        <p:nvSpPr>
          <p:cNvPr id="2" name="Slide Number Placeholder 1"/>
          <p:cNvSpPr>
            <a:spLocks noGrp="1"/>
          </p:cNvSpPr>
          <p:nvPr>
            <p:ph type="sldNum" sz="quarter" idx="2"/>
          </p:nvPr>
        </p:nvSpPr>
        <p:spPr/>
        <p:txBody>
          <a:bodyPr/>
          <a:lstStyle/>
          <a:p>
            <a:fld id="{86CB4B4D-7CA3-9044-876B-883B54F8677D}" type="slidenum">
              <a:rPr lang="en-US" smtClean="0"/>
              <a:t>26</a:t>
            </a:fld>
            <a:endParaRPr lang="en-US"/>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45" name="TextBox 1"/>
          <p:cNvSpPr txBox="1"/>
          <p:nvPr/>
        </p:nvSpPr>
        <p:spPr>
          <a:xfrm>
            <a:off x="315805" y="493149"/>
            <a:ext cx="8334972"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dirty="0">
                <a:solidFill>
                  <a:srgbClr val="002E97"/>
                </a:solidFill>
              </a:rPr>
              <a:t>Main Benefits of</a:t>
            </a:r>
            <a:r>
              <a:rPr dirty="0">
                <a:solidFill>
                  <a:srgbClr val="002E97"/>
                </a:solidFill>
              </a:rPr>
              <a:t> Modernize</a:t>
            </a:r>
            <a:r>
              <a:rPr lang="en-US" dirty="0">
                <a:solidFill>
                  <a:srgbClr val="002E97"/>
                </a:solidFill>
              </a:rPr>
              <a:t>d N</a:t>
            </a:r>
            <a:r>
              <a:rPr dirty="0">
                <a:solidFill>
                  <a:srgbClr val="002E97"/>
                </a:solidFill>
              </a:rPr>
              <a:t>SRS</a:t>
            </a:r>
          </a:p>
        </p:txBody>
      </p:sp>
      <p:sp>
        <p:nvSpPr>
          <p:cNvPr id="146" name="Rectangle 2"/>
          <p:cNvSpPr txBox="1"/>
          <p:nvPr/>
        </p:nvSpPr>
        <p:spPr>
          <a:xfrm>
            <a:off x="226031" y="1585867"/>
            <a:ext cx="8650841" cy="32316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3000">
                <a:solidFill>
                  <a:srgbClr val="17375E"/>
                </a:solidFill>
                <a:latin typeface="Arial"/>
                <a:ea typeface="Arial"/>
                <a:cs typeface="Arial"/>
                <a:sym typeface="Arial"/>
              </a:defRPr>
            </a:pPr>
            <a:r>
              <a:rPr lang="en-US" dirty="0">
                <a:solidFill>
                  <a:srgbClr val="002E97"/>
                </a:solidFill>
              </a:rPr>
              <a:t>Fast, Accurate, Consistent Elevations Everywhere</a:t>
            </a:r>
          </a:p>
          <a:p>
            <a:pPr>
              <a:defRPr sz="3000">
                <a:solidFill>
                  <a:srgbClr val="17375E"/>
                </a:solidFill>
                <a:latin typeface="Arial"/>
                <a:ea typeface="Arial"/>
                <a:cs typeface="Arial"/>
                <a:sym typeface="Arial"/>
              </a:defRPr>
            </a:pPr>
            <a:endParaRPr lang="en-US" sz="1200" dirty="0">
              <a:solidFill>
                <a:srgbClr val="002E97"/>
              </a:solidFill>
            </a:endParaRPr>
          </a:p>
          <a:p>
            <a:pPr>
              <a:defRPr sz="3000">
                <a:solidFill>
                  <a:srgbClr val="17375E"/>
                </a:solidFill>
                <a:latin typeface="Arial"/>
                <a:ea typeface="Arial"/>
                <a:cs typeface="Arial"/>
                <a:sym typeface="Arial"/>
              </a:defRPr>
            </a:pPr>
            <a:r>
              <a:rPr lang="en-US" dirty="0">
                <a:solidFill>
                  <a:srgbClr val="002E97"/>
                </a:solidFill>
              </a:rPr>
              <a:t>Improved Public Safety</a:t>
            </a:r>
            <a:endParaRPr lang="en-US" sz="3200" dirty="0">
              <a:solidFill>
                <a:srgbClr val="002E97"/>
              </a:solidFill>
            </a:endParaRPr>
          </a:p>
          <a:p>
            <a:pPr lvl="1">
              <a:defRPr sz="3000">
                <a:solidFill>
                  <a:srgbClr val="17375E"/>
                </a:solidFill>
                <a:latin typeface="Arial"/>
                <a:ea typeface="Arial"/>
                <a:cs typeface="Arial"/>
                <a:sym typeface="Arial"/>
              </a:defRPr>
            </a:pPr>
            <a:r>
              <a:rPr lang="en-US" dirty="0">
                <a:solidFill>
                  <a:srgbClr val="002E97"/>
                </a:solidFill>
              </a:rPr>
              <a:t>Flood Plain Maps</a:t>
            </a:r>
          </a:p>
          <a:p>
            <a:pPr lvl="1">
              <a:defRPr sz="3000">
                <a:solidFill>
                  <a:srgbClr val="17375E"/>
                </a:solidFill>
                <a:latin typeface="Arial"/>
                <a:ea typeface="Arial"/>
                <a:cs typeface="Arial"/>
                <a:sym typeface="Arial"/>
              </a:defRPr>
            </a:pPr>
            <a:r>
              <a:rPr lang="en-US" dirty="0">
                <a:solidFill>
                  <a:srgbClr val="002E97"/>
                </a:solidFill>
              </a:rPr>
              <a:t>Emergency Route Planning</a:t>
            </a:r>
          </a:p>
          <a:p>
            <a:pPr lvl="1">
              <a:defRPr sz="3000">
                <a:solidFill>
                  <a:srgbClr val="17375E"/>
                </a:solidFill>
                <a:latin typeface="Arial"/>
                <a:ea typeface="Arial"/>
                <a:cs typeface="Arial"/>
                <a:sym typeface="Arial"/>
              </a:defRPr>
            </a:pPr>
            <a:endParaRPr lang="en-US" sz="1200" dirty="0">
              <a:solidFill>
                <a:srgbClr val="002E97"/>
              </a:solidFill>
            </a:endParaRPr>
          </a:p>
          <a:p>
            <a:pPr>
              <a:defRPr sz="3000">
                <a:solidFill>
                  <a:srgbClr val="17375E"/>
                </a:solidFill>
                <a:latin typeface="Arial"/>
                <a:ea typeface="Arial"/>
                <a:cs typeface="Arial"/>
                <a:sym typeface="Arial"/>
              </a:defRPr>
            </a:pPr>
            <a:r>
              <a:rPr lang="en-US" dirty="0">
                <a:solidFill>
                  <a:srgbClr val="002E97"/>
                </a:solidFill>
              </a:rPr>
              <a:t>Accurate Positioning</a:t>
            </a:r>
          </a:p>
          <a:p>
            <a:pPr lvl="1">
              <a:defRPr sz="3000">
                <a:solidFill>
                  <a:srgbClr val="17375E"/>
                </a:solidFill>
                <a:latin typeface="Arial"/>
                <a:ea typeface="Arial"/>
                <a:cs typeface="Arial"/>
                <a:sym typeface="Arial"/>
              </a:defRPr>
            </a:pPr>
            <a:r>
              <a:rPr lang="en-US" dirty="0">
                <a:solidFill>
                  <a:srgbClr val="002E97"/>
                </a:solidFill>
              </a:rPr>
              <a:t>Autonomous vehicles, BIMs, Smart Cities</a:t>
            </a:r>
          </a:p>
        </p:txBody>
      </p:sp>
      <p:sp>
        <p:nvSpPr>
          <p:cNvPr id="2" name="Slide Number Placeholder 1"/>
          <p:cNvSpPr>
            <a:spLocks noGrp="1"/>
          </p:cNvSpPr>
          <p:nvPr>
            <p:ph type="sldNum" sz="quarter" idx="2"/>
          </p:nvPr>
        </p:nvSpPr>
        <p:spPr/>
        <p:txBody>
          <a:bodyPr/>
          <a:lstStyle/>
          <a:p>
            <a:fld id="{86CB4B4D-7CA3-9044-876B-883B54F8677D}" type="slidenum">
              <a:rPr lang="en-US" smtClean="0"/>
              <a:t>27</a:t>
            </a:fld>
            <a:endParaRPr lang="en-US"/>
          </a:p>
        </p:txBody>
      </p:sp>
    </p:spTree>
    <p:extLst>
      <p:ext uri="{BB962C8B-B14F-4D97-AF65-F5344CB8AC3E}">
        <p14:creationId xmlns:p14="http://schemas.microsoft.com/office/powerpoint/2010/main" val="1504764842"/>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1485900" y="198525"/>
            <a:ext cx="6172200" cy="757439"/>
          </a:xfrm>
        </p:spPr>
        <p:txBody>
          <a:bodyPr/>
          <a:lstStyle/>
          <a:p>
            <a:r>
              <a:rPr lang="en-US" sz="3000" b="1" dirty="0">
                <a:solidFill>
                  <a:srgbClr val="002E97"/>
                </a:solidFill>
                <a:latin typeface="Times New Roman" panose="02020603050405020304" pitchFamily="18" charset="0"/>
                <a:cs typeface="Times New Roman" panose="02020603050405020304" pitchFamily="18" charset="0"/>
              </a:rPr>
              <a:t>NAVD 88 Issues</a:t>
            </a:r>
          </a:p>
        </p:txBody>
      </p:sp>
      <p:sp>
        <p:nvSpPr>
          <p:cNvPr id="9" name="Content Placeholder 2"/>
          <p:cNvSpPr txBox="1">
            <a:spLocks/>
          </p:cNvSpPr>
          <p:nvPr/>
        </p:nvSpPr>
        <p:spPr>
          <a:xfrm>
            <a:off x="228600" y="768183"/>
            <a:ext cx="8686800" cy="8562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hangingPunct="1"/>
            <a:r>
              <a:rPr lang="en-US" sz="1800" dirty="0">
                <a:solidFill>
                  <a:srgbClr val="002E97"/>
                </a:solidFill>
                <a:latin typeface="Arial" panose="020B0604020202020204" pitchFamily="34" charset="0"/>
                <a:cs typeface="Arial" panose="020B0604020202020204" pitchFamily="34" charset="0"/>
              </a:rPr>
              <a:t>NAVD 88 suffers from </a:t>
            </a:r>
            <a:r>
              <a:rPr lang="en-US" sz="1800" i="1" dirty="0">
                <a:solidFill>
                  <a:srgbClr val="002E97"/>
                </a:solidFill>
                <a:latin typeface="Arial" panose="020B0604020202020204" pitchFamily="34" charset="0"/>
                <a:cs typeface="Arial" panose="020B0604020202020204" pitchFamily="34" charset="0"/>
              </a:rPr>
              <a:t>a known bias </a:t>
            </a:r>
            <a:r>
              <a:rPr lang="en-US" sz="1800" dirty="0">
                <a:solidFill>
                  <a:srgbClr val="002E97"/>
                </a:solidFill>
                <a:latin typeface="Arial" panose="020B0604020202020204" pitchFamily="34" charset="0"/>
                <a:cs typeface="Arial" panose="020B0604020202020204" pitchFamily="34" charset="0"/>
              </a:rPr>
              <a:t>and </a:t>
            </a:r>
            <a:r>
              <a:rPr lang="en-US" sz="1800" i="1" dirty="0">
                <a:solidFill>
                  <a:srgbClr val="002E97"/>
                </a:solidFill>
                <a:latin typeface="Arial" panose="020B0604020202020204" pitchFamily="34" charset="0"/>
                <a:cs typeface="Arial" panose="020B0604020202020204" pitchFamily="34" charset="0"/>
              </a:rPr>
              <a:t>tilt</a:t>
            </a:r>
            <a:r>
              <a:rPr lang="en-US" sz="1800" dirty="0">
                <a:solidFill>
                  <a:srgbClr val="002E97"/>
                </a:solidFill>
                <a:latin typeface="Arial" panose="020B0604020202020204" pitchFamily="34" charset="0"/>
                <a:cs typeface="Arial" panose="020B0604020202020204" pitchFamily="34" charset="0"/>
              </a:rPr>
              <a:t> </a:t>
            </a:r>
          </a:p>
          <a:p>
            <a:pPr hangingPunct="1"/>
            <a:r>
              <a:rPr lang="en-US" sz="1800" dirty="0">
                <a:solidFill>
                  <a:srgbClr val="002E97"/>
                </a:solidFill>
                <a:latin typeface="Arial" panose="020B0604020202020204" pitchFamily="34" charset="0"/>
                <a:cs typeface="Arial" panose="020B0604020202020204" pitchFamily="34" charset="0"/>
              </a:rPr>
              <a:t>(about 1 meter across CONUS) relative to the gravimetric geoid</a:t>
            </a:r>
          </a:p>
        </p:txBody>
      </p:sp>
      <p:sp>
        <p:nvSpPr>
          <p:cNvPr id="10" name="Date Placeholder 3"/>
          <p:cNvSpPr txBox="1">
            <a:spLocks/>
          </p:cNvSpPr>
          <p:nvPr/>
        </p:nvSpPr>
        <p:spPr>
          <a:xfrm>
            <a:off x="0" y="0"/>
            <a:ext cx="0" cy="0"/>
          </a:xfr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pPr>
              <a:defRPr/>
            </a:pPr>
            <a:r>
              <a:rPr lang="en-US"/>
              <a:t>Date of this slide: Sept 3, 2020</a:t>
            </a:r>
            <a:endParaRPr lang="en-US" dirty="0"/>
          </a:p>
        </p:txBody>
      </p:sp>
      <p:sp>
        <p:nvSpPr>
          <p:cNvPr id="11" name="Footer Placeholder 4"/>
          <p:cNvSpPr txBox="1">
            <a:spLocks/>
          </p:cNvSpPr>
          <p:nvPr/>
        </p:nvSpPr>
        <p:spPr>
          <a:xfrm>
            <a:off x="0" y="0"/>
            <a:ext cx="0" cy="0"/>
          </a:xfr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pPr>
              <a:defRPr/>
            </a:pPr>
            <a:r>
              <a:rPr lang="en-US"/>
              <a:t>Modernized NSRS: 4 hour version</a:t>
            </a:r>
          </a:p>
        </p:txBody>
      </p:sp>
      <p:sp>
        <p:nvSpPr>
          <p:cNvPr id="12" name="Slide Number Placeholder 5"/>
          <p:cNvSpPr>
            <a:spLocks noGrp="1"/>
          </p:cNvSpPr>
          <p:nvPr>
            <p:ph type="sldNum" sz="quarter" idx="4294967295"/>
          </p:nvPr>
        </p:nvSpPr>
        <p:spPr>
          <a:xfrm>
            <a:off x="0" y="0"/>
            <a:ext cx="0" cy="0"/>
          </a:xfrm>
        </p:spPr>
        <p:txBody>
          <a:bodyPr/>
          <a:lstStyle/>
          <a:p>
            <a:pPr>
              <a:defRPr/>
            </a:pPr>
            <a:fld id="{EB6791C4-DF4E-4C17-A41C-B2BEB15390BD}" type="slidenum">
              <a:rPr lang="en-US" smtClean="0"/>
              <a:pPr>
                <a:defRPr/>
              </a:pPr>
              <a:t>28</a:t>
            </a:fld>
            <a:endParaRPr lang="en-US"/>
          </a:p>
        </p:txBody>
      </p:sp>
      <p:sp>
        <p:nvSpPr>
          <p:cNvPr id="13" name="TextBox 12"/>
          <p:cNvSpPr txBox="1"/>
          <p:nvPr/>
        </p:nvSpPr>
        <p:spPr>
          <a:xfrm>
            <a:off x="6670437" y="3276046"/>
            <a:ext cx="1112805" cy="300082"/>
          </a:xfrm>
          <a:prstGeom prst="rect">
            <a:avLst/>
          </a:prstGeom>
          <a:noFill/>
        </p:spPr>
        <p:txBody>
          <a:bodyPr wrap="none" rtlCol="0">
            <a:spAutoFit/>
          </a:bodyPr>
          <a:lstStyle/>
          <a:p>
            <a:pPr fontAlgn="base">
              <a:spcBef>
                <a:spcPct val="0"/>
              </a:spcBef>
              <a:spcAft>
                <a:spcPct val="0"/>
              </a:spcAft>
            </a:pPr>
            <a:r>
              <a:rPr lang="en-US" sz="1350" dirty="0">
                <a:solidFill>
                  <a:prstClr val="white"/>
                </a:solidFill>
                <a:latin typeface="Times New Roman" panose="02020603050405020304" pitchFamily="18" charset="0"/>
                <a:ea typeface="MS PGothic" pitchFamily="34" charset="-128"/>
              </a:rPr>
              <a:t>PID: EZ0840</a:t>
            </a: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7848" y="1624431"/>
            <a:ext cx="4737166" cy="3156137"/>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903" y="1624431"/>
            <a:ext cx="4118109" cy="3098877"/>
          </a:xfrm>
          <a:prstGeom prst="rect">
            <a:avLst/>
          </a:prstGeom>
        </p:spPr>
      </p:pic>
    </p:spTree>
    <p:extLst>
      <p:ext uri="{BB962C8B-B14F-4D97-AF65-F5344CB8AC3E}">
        <p14:creationId xmlns:p14="http://schemas.microsoft.com/office/powerpoint/2010/main" val="1031173475"/>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2516319" y="4235116"/>
            <a:ext cx="9239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4" name="Slide Number Placeholder 3"/>
          <p:cNvSpPr>
            <a:spLocks noGrp="1"/>
          </p:cNvSpPr>
          <p:nvPr>
            <p:ph type="sldNum" sz="quarter" idx="2"/>
          </p:nvPr>
        </p:nvSpPr>
        <p:spPr/>
        <p:txBody>
          <a:bodyPr/>
          <a:lstStyle/>
          <a:p>
            <a:fld id="{86CB4B4D-7CA3-9044-876B-883B54F8677D}" type="slidenum">
              <a:rPr lang="en-US" smtClean="0"/>
              <a:t>29</a:t>
            </a:fld>
            <a:endParaRPr lang="en-US"/>
          </a:p>
        </p:txBody>
      </p:sp>
      <p:sp>
        <p:nvSpPr>
          <p:cNvPr id="8" name="TextBox 1"/>
          <p:cNvSpPr txBox="1"/>
          <p:nvPr/>
        </p:nvSpPr>
        <p:spPr>
          <a:xfrm>
            <a:off x="1166742" y="300558"/>
            <a:ext cx="6810517"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The Future Reference Frames</a:t>
            </a:r>
          </a:p>
        </p:txBody>
      </p:sp>
      <p:sp>
        <p:nvSpPr>
          <p:cNvPr id="9" name="Rectangle 2"/>
          <p:cNvSpPr txBox="1"/>
          <p:nvPr/>
        </p:nvSpPr>
        <p:spPr>
          <a:xfrm>
            <a:off x="236182" y="1501309"/>
            <a:ext cx="4450960" cy="28623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3000">
                <a:solidFill>
                  <a:srgbClr val="17375E"/>
                </a:solidFill>
                <a:latin typeface="Arial"/>
                <a:ea typeface="Arial"/>
                <a:cs typeface="Arial"/>
                <a:sym typeface="Arial"/>
              </a:defRPr>
            </a:pPr>
            <a:r>
              <a:rPr lang="en-US" dirty="0">
                <a:solidFill>
                  <a:srgbClr val="002E97"/>
                </a:solidFill>
              </a:rPr>
              <a:t>Tectonic </a:t>
            </a:r>
            <a:r>
              <a:rPr dirty="0">
                <a:solidFill>
                  <a:srgbClr val="002E97"/>
                </a:solidFill>
              </a:rPr>
              <a:t>Plate based:</a:t>
            </a:r>
            <a:endParaRPr lang="en-US" dirty="0">
              <a:solidFill>
                <a:srgbClr val="002E97"/>
              </a:solidFill>
            </a:endParaRPr>
          </a:p>
          <a:p>
            <a:pPr algn="r">
              <a:defRPr sz="3000">
                <a:solidFill>
                  <a:srgbClr val="17375E"/>
                </a:solidFill>
                <a:latin typeface="Arial"/>
                <a:ea typeface="Arial"/>
                <a:cs typeface="Arial"/>
                <a:sym typeface="Arial"/>
              </a:defRPr>
            </a:pPr>
            <a:endParaRPr lang="en-US" dirty="0">
              <a:solidFill>
                <a:srgbClr val="002E97"/>
              </a:solidFill>
            </a:endParaRPr>
          </a:p>
          <a:p>
            <a:pPr>
              <a:defRPr sz="3000">
                <a:solidFill>
                  <a:srgbClr val="17375E"/>
                </a:solidFill>
                <a:latin typeface="Arial"/>
                <a:ea typeface="Arial"/>
                <a:cs typeface="Arial"/>
                <a:sym typeface="Arial"/>
              </a:defRPr>
            </a:pPr>
            <a:r>
              <a:rPr lang="en-US" dirty="0">
                <a:solidFill>
                  <a:srgbClr val="002E97"/>
                </a:solidFill>
              </a:rPr>
              <a:t>North America</a:t>
            </a:r>
          </a:p>
          <a:p>
            <a:pPr>
              <a:defRPr sz="3000">
                <a:solidFill>
                  <a:srgbClr val="17375E"/>
                </a:solidFill>
                <a:latin typeface="Arial"/>
                <a:ea typeface="Arial"/>
                <a:cs typeface="Arial"/>
                <a:sym typeface="Arial"/>
              </a:defRPr>
            </a:pPr>
            <a:r>
              <a:rPr lang="en-US" dirty="0">
                <a:solidFill>
                  <a:srgbClr val="002E97"/>
                </a:solidFill>
              </a:rPr>
              <a:t>Caribbean</a:t>
            </a:r>
          </a:p>
          <a:p>
            <a:pPr>
              <a:defRPr sz="3000">
                <a:solidFill>
                  <a:srgbClr val="17375E"/>
                </a:solidFill>
                <a:latin typeface="Arial"/>
                <a:ea typeface="Arial"/>
                <a:cs typeface="Arial"/>
                <a:sym typeface="Arial"/>
              </a:defRPr>
            </a:pPr>
            <a:r>
              <a:rPr lang="en-US" dirty="0">
                <a:solidFill>
                  <a:srgbClr val="002E97"/>
                </a:solidFill>
              </a:rPr>
              <a:t>Pacific</a:t>
            </a:r>
          </a:p>
          <a:p>
            <a:pPr>
              <a:defRPr sz="3000">
                <a:solidFill>
                  <a:srgbClr val="17375E"/>
                </a:solidFill>
                <a:latin typeface="Arial"/>
                <a:ea typeface="Arial"/>
                <a:cs typeface="Arial"/>
                <a:sym typeface="Arial"/>
              </a:defRPr>
            </a:pPr>
            <a:r>
              <a:rPr lang="en-US" dirty="0">
                <a:solidFill>
                  <a:srgbClr val="002E97"/>
                </a:solidFill>
              </a:rPr>
              <a:t>Mariana</a:t>
            </a:r>
            <a:endParaRPr dirty="0">
              <a:solidFill>
                <a:srgbClr val="002E97"/>
              </a:solidFill>
            </a:endParaRPr>
          </a:p>
        </p:txBody>
      </p:sp>
      <p:grpSp>
        <p:nvGrpSpPr>
          <p:cNvPr id="10" name="Group 9"/>
          <p:cNvGrpSpPr/>
          <p:nvPr/>
        </p:nvGrpSpPr>
        <p:grpSpPr>
          <a:xfrm>
            <a:off x="4558355" y="1192869"/>
            <a:ext cx="4463222" cy="3808350"/>
            <a:chOff x="-2" y="-944338"/>
            <a:chExt cx="9144002" cy="7802336"/>
          </a:xfrm>
        </p:grpSpPr>
        <p:pic>
          <p:nvPicPr>
            <p:cNvPr id="11" name="Picture 10">
              <a:extLst>
                <a:ext uri="{FF2B5EF4-FFF2-40B4-BE49-F238E27FC236}">
                  <a16:creationId xmlns:a16="http://schemas.microsoft.com/office/drawing/2014/main" id="{8186883F-01DB-4C6D-AF5F-151E62AB0F6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339"/>
            <a:stretch/>
          </p:blipFill>
          <p:spPr>
            <a:xfrm>
              <a:off x="0" y="434764"/>
              <a:ext cx="9144000" cy="6423234"/>
            </a:xfrm>
            <a:prstGeom prst="rect">
              <a:avLst/>
            </a:prstGeom>
          </p:spPr>
        </p:pic>
        <p:sp>
          <p:nvSpPr>
            <p:cNvPr id="12" name="TextBox 11">
              <a:extLst>
                <a:ext uri="{FF2B5EF4-FFF2-40B4-BE49-F238E27FC236}">
                  <a16:creationId xmlns:a16="http://schemas.microsoft.com/office/drawing/2014/main" id="{590590AB-2CB9-4050-BF2C-3E2F4C238086}"/>
                </a:ext>
              </a:extLst>
            </p:cNvPr>
            <p:cNvSpPr txBox="1"/>
            <p:nvPr/>
          </p:nvSpPr>
          <p:spPr>
            <a:xfrm>
              <a:off x="-2" y="-944338"/>
              <a:ext cx="9144000" cy="13241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002E97"/>
                  </a:solidFill>
                  <a:effectLst/>
                  <a:uLnTx/>
                  <a:uFillTx/>
                  <a:latin typeface="Arial" panose="020B0604020202020204" pitchFamily="34" charset="0"/>
                  <a:ea typeface="+mn-ea"/>
                  <a:cs typeface="Arial" panose="020B0604020202020204" pitchFamily="34" charset="0"/>
                </a:rPr>
                <a:t>The tectonic plates “fixed” for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002E97"/>
                  </a:solidFill>
                  <a:effectLst/>
                  <a:uLnTx/>
                  <a:uFillTx/>
                  <a:latin typeface="Arial" panose="020B0604020202020204" pitchFamily="34" charset="0"/>
                  <a:ea typeface="+mn-ea"/>
                  <a:cs typeface="Arial" panose="020B0604020202020204" pitchFamily="34" charset="0"/>
                </a:rPr>
                <a:t>2022 Terrestrial Reference Frames</a:t>
              </a:r>
            </a:p>
          </p:txBody>
        </p:sp>
        <p:sp>
          <p:nvSpPr>
            <p:cNvPr id="13" name="TextBox 12">
              <a:extLst>
                <a:ext uri="{FF2B5EF4-FFF2-40B4-BE49-F238E27FC236}">
                  <a16:creationId xmlns:a16="http://schemas.microsoft.com/office/drawing/2014/main" id="{E6931EAC-8D4C-4D8B-B802-D35DB4A7221C}"/>
                </a:ext>
              </a:extLst>
            </p:cNvPr>
            <p:cNvSpPr txBox="1"/>
            <p:nvPr/>
          </p:nvSpPr>
          <p:spPr>
            <a:xfrm>
              <a:off x="4226968" y="1989103"/>
              <a:ext cx="2521195"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NATRF2022</a:t>
              </a:r>
            </a:p>
          </p:txBody>
        </p:sp>
        <p:sp>
          <p:nvSpPr>
            <p:cNvPr id="14" name="TextBox 13">
              <a:extLst>
                <a:ext uri="{FF2B5EF4-FFF2-40B4-BE49-F238E27FC236}">
                  <a16:creationId xmlns:a16="http://schemas.microsoft.com/office/drawing/2014/main" id="{638837D3-B71B-4A39-9198-517AF970836D}"/>
                </a:ext>
              </a:extLst>
            </p:cNvPr>
            <p:cNvSpPr txBox="1"/>
            <p:nvPr/>
          </p:nvSpPr>
          <p:spPr>
            <a:xfrm>
              <a:off x="1636414" y="3727076"/>
              <a:ext cx="2590554"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PATRF2022</a:t>
              </a:r>
            </a:p>
          </p:txBody>
        </p:sp>
        <p:sp>
          <p:nvSpPr>
            <p:cNvPr id="15" name="TextBox 14">
              <a:extLst>
                <a:ext uri="{FF2B5EF4-FFF2-40B4-BE49-F238E27FC236}">
                  <a16:creationId xmlns:a16="http://schemas.microsoft.com/office/drawing/2014/main" id="{1060569C-22D6-4265-A61B-30AF36CD7348}"/>
                </a:ext>
              </a:extLst>
            </p:cNvPr>
            <p:cNvSpPr txBox="1"/>
            <p:nvPr/>
          </p:nvSpPr>
          <p:spPr>
            <a:xfrm>
              <a:off x="27726" y="2954839"/>
              <a:ext cx="2596784"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MATRF2022</a:t>
              </a:r>
            </a:p>
          </p:txBody>
        </p:sp>
        <p:sp>
          <p:nvSpPr>
            <p:cNvPr id="16" name="TextBox 15">
              <a:extLst>
                <a:ext uri="{FF2B5EF4-FFF2-40B4-BE49-F238E27FC236}">
                  <a16:creationId xmlns:a16="http://schemas.microsoft.com/office/drawing/2014/main" id="{10D01D8D-D302-4377-92AD-BBCD5BB15F99}"/>
                </a:ext>
              </a:extLst>
            </p:cNvPr>
            <p:cNvSpPr txBox="1"/>
            <p:nvPr/>
          </p:nvSpPr>
          <p:spPr>
            <a:xfrm>
              <a:off x="5599533" y="4042353"/>
              <a:ext cx="2317765"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CATRF2022</a:t>
              </a:r>
            </a:p>
          </p:txBody>
        </p:sp>
      </p:gr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3074" name="Picture 2" descr="Geodetic Advisor Map">
            <a:extLst>
              <a:ext uri="{FF2B5EF4-FFF2-40B4-BE49-F238E27FC236}">
                <a16:creationId xmlns:a16="http://schemas.microsoft.com/office/drawing/2014/main" id="{F925710D-8864-471A-8EB7-DCADBC7A71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054" y="928966"/>
            <a:ext cx="5333328" cy="4060948"/>
          </a:xfrm>
          <a:prstGeom prst="rect">
            <a:avLst/>
          </a:prstGeom>
          <a:noFill/>
          <a:extLst>
            <a:ext uri="{909E8E84-426E-40DD-AFC4-6F175D3DCCD1}">
              <a14:hiddenFill xmlns:a14="http://schemas.microsoft.com/office/drawing/2010/main">
                <a:solidFill>
                  <a:srgbClr val="FFFFFF"/>
                </a:solidFill>
              </a14:hiddenFill>
            </a:ext>
          </a:extLst>
        </p:spPr>
      </p:pic>
      <p:sp>
        <p:nvSpPr>
          <p:cNvPr id="199" name="TextBox 1"/>
          <p:cNvSpPr txBox="1"/>
          <p:nvPr/>
        </p:nvSpPr>
        <p:spPr>
          <a:xfrm>
            <a:off x="1948206" y="282635"/>
            <a:ext cx="5247588"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600" dirty="0">
                <a:solidFill>
                  <a:srgbClr val="002E97"/>
                </a:solidFill>
              </a:rPr>
              <a:t>Importance of Coordination</a:t>
            </a: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t="26863"/>
          <a:stretch/>
        </p:blipFill>
        <p:spPr>
          <a:xfrm>
            <a:off x="5757455" y="3332936"/>
            <a:ext cx="3020785" cy="1656978"/>
          </a:xfrm>
          <a:prstGeom prst="rect">
            <a:avLst/>
          </a:prstGeom>
        </p:spPr>
      </p:pic>
      <p:sp>
        <p:nvSpPr>
          <p:cNvPr id="6" name="TextBox 5"/>
          <p:cNvSpPr txBox="1"/>
          <p:nvPr/>
        </p:nvSpPr>
        <p:spPr>
          <a:xfrm>
            <a:off x="3629427" y="908813"/>
            <a:ext cx="1589536"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Calibri"/>
              </a:rPr>
              <a:t>14</a:t>
            </a:r>
            <a:r>
              <a:rPr kumimoji="0" lang="en-US" sz="2400" b="0" i="0" u="none" strike="noStrike" cap="none" spc="0" normalizeH="0" dirty="0">
                <a:ln>
                  <a:noFill/>
                </a:ln>
                <a:solidFill>
                  <a:schemeClr val="bg1"/>
                </a:solidFill>
                <a:effectLst/>
                <a:uFillTx/>
                <a:latin typeface="Times New Roman" panose="02020603050405020304" pitchFamily="18" charset="0"/>
                <a:cs typeface="Times New Roman" panose="02020603050405020304" pitchFamily="18" charset="0"/>
                <a:sym typeface="Calibri"/>
              </a:rPr>
              <a:t> Advisors</a:t>
            </a:r>
            <a:endParaRPr kumimoji="0" lang="en-US" sz="2400" b="0"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Calibri"/>
            </a:endParaRPr>
          </a:p>
        </p:txBody>
      </p:sp>
      <p:sp>
        <p:nvSpPr>
          <p:cNvPr id="12" name="Slide Number Placeholder 11"/>
          <p:cNvSpPr>
            <a:spLocks noGrp="1"/>
          </p:cNvSpPr>
          <p:nvPr>
            <p:ph type="sldNum" sz="quarter" idx="2"/>
          </p:nvPr>
        </p:nvSpPr>
        <p:spPr/>
        <p:txBody>
          <a:bodyPr/>
          <a:lstStyle/>
          <a:p>
            <a:fld id="{86CB4B4D-7CA3-9044-876B-883B54F8677D}" type="slidenum">
              <a:rPr lang="en-US" smtClean="0"/>
              <a:t>3</a:t>
            </a:fld>
            <a:endParaRPr lang="en-US"/>
          </a:p>
        </p:txBody>
      </p:sp>
      <p:pic>
        <p:nvPicPr>
          <p:cNvPr id="7" name="Picture 6">
            <a:extLst>
              <a:ext uri="{FF2B5EF4-FFF2-40B4-BE49-F238E27FC236}">
                <a16:creationId xmlns:a16="http://schemas.microsoft.com/office/drawing/2014/main" id="{F6D045CD-3074-4281-BD6C-6405530AE037}"/>
              </a:ext>
            </a:extLst>
          </p:cNvPr>
          <p:cNvPicPr>
            <a:picLocks noChangeAspect="1"/>
          </p:cNvPicPr>
          <p:nvPr/>
        </p:nvPicPr>
        <p:blipFill>
          <a:blip r:embed="rId6"/>
          <a:stretch>
            <a:fillRect/>
          </a:stretch>
        </p:blipFill>
        <p:spPr>
          <a:xfrm>
            <a:off x="5757456" y="824809"/>
            <a:ext cx="3024580" cy="2268435"/>
          </a:xfrm>
          <a:prstGeom prst="rect">
            <a:avLst/>
          </a:prstGeom>
        </p:spPr>
      </p:pic>
      <p:sp>
        <p:nvSpPr>
          <p:cNvPr id="8" name="TextBox 7"/>
          <p:cNvSpPr txBox="1"/>
          <p:nvPr/>
        </p:nvSpPr>
        <p:spPr>
          <a:xfrm>
            <a:off x="6686176" y="3025161"/>
            <a:ext cx="1583634"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667995"/>
                </a:solidFill>
                <a:effectLst/>
                <a:uFillTx/>
                <a:latin typeface="Times New Roman" panose="02020603050405020304" pitchFamily="18" charset="0"/>
                <a:cs typeface="Times New Roman" panose="02020603050405020304" pitchFamily="18" charset="0"/>
                <a:sym typeface="Calibri"/>
              </a:rPr>
              <a:t>38</a:t>
            </a:r>
            <a:r>
              <a:rPr kumimoji="0" lang="en-US" sz="1400" b="0" i="0" u="none" strike="noStrike" cap="none" spc="0" normalizeH="0" dirty="0">
                <a:ln>
                  <a:noFill/>
                </a:ln>
                <a:solidFill>
                  <a:srgbClr val="667995"/>
                </a:solidFill>
                <a:effectLst/>
                <a:uFillTx/>
                <a:latin typeface="Times New Roman" panose="02020603050405020304" pitchFamily="18" charset="0"/>
                <a:cs typeface="Times New Roman" panose="02020603050405020304" pitchFamily="18" charset="0"/>
                <a:sym typeface="Calibri"/>
              </a:rPr>
              <a:t> Coordinators</a:t>
            </a:r>
            <a:endParaRPr kumimoji="0" lang="en-US" sz="1400" b="0" i="0" u="none" strike="noStrike" cap="none" spc="0" normalizeH="0" baseline="0" dirty="0">
              <a:ln>
                <a:noFill/>
              </a:ln>
              <a:solidFill>
                <a:srgbClr val="667995"/>
              </a:solidFill>
              <a:effectLst/>
              <a:uFillTx/>
              <a:latin typeface="Times New Roman" panose="02020603050405020304" pitchFamily="18" charset="0"/>
              <a:cs typeface="Times New Roman" panose="02020603050405020304" pitchFamily="18" charset="0"/>
              <a:sym typeface="Calibri"/>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81" name="TextBox 1"/>
          <p:cNvSpPr txBox="1"/>
          <p:nvPr/>
        </p:nvSpPr>
        <p:spPr>
          <a:xfrm>
            <a:off x="624126" y="453908"/>
            <a:ext cx="7895749"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dirty="0">
                <a:solidFill>
                  <a:srgbClr val="002E97"/>
                </a:solidFill>
              </a:rPr>
              <a:t>NAPGD2022 </a:t>
            </a:r>
            <a:r>
              <a:rPr dirty="0">
                <a:solidFill>
                  <a:srgbClr val="002E97"/>
                </a:solidFill>
              </a:rPr>
              <a:t>Geopotential Datum</a:t>
            </a:r>
          </a:p>
        </p:txBody>
      </p:sp>
      <p:sp>
        <p:nvSpPr>
          <p:cNvPr id="3" name="TextBox 2"/>
          <p:cNvSpPr txBox="1"/>
          <p:nvPr/>
        </p:nvSpPr>
        <p:spPr>
          <a:xfrm>
            <a:off x="119794" y="1132154"/>
            <a:ext cx="6161067"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Not a vertical</a:t>
            </a:r>
            <a:r>
              <a:rPr kumimoji="0" lang="en-US" sz="2400" b="0" i="0" u="none" strike="noStrike" cap="none" spc="0" normalizeH="0" dirty="0">
                <a:ln>
                  <a:noFill/>
                </a:ln>
                <a:solidFill>
                  <a:srgbClr val="002E97"/>
                </a:solidFill>
                <a:effectLst/>
                <a:uFillTx/>
                <a:latin typeface="Times New Roman" panose="02020603050405020304" pitchFamily="18" charset="0"/>
                <a:cs typeface="Times New Roman" panose="02020603050405020304" pitchFamily="18" charset="0"/>
                <a:sym typeface="Calibri"/>
              </a:rPr>
              <a:t> datum, it is more than just heights. </a:t>
            </a:r>
            <a:endPar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sp>
        <p:nvSpPr>
          <p:cNvPr id="9" name="TextBox 8"/>
          <p:cNvSpPr txBox="1"/>
          <p:nvPr/>
        </p:nvSpPr>
        <p:spPr>
          <a:xfrm>
            <a:off x="6351477" y="1215775"/>
            <a:ext cx="2489982" cy="19389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r"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Models included:</a:t>
            </a:r>
          </a:p>
          <a:p>
            <a:pPr lvl="4" indent="0"/>
            <a:r>
              <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	   Geopotential</a:t>
            </a:r>
          </a:p>
          <a:p>
            <a:pPr lvl="4" indent="0"/>
            <a:r>
              <a:rPr lang="en-US" sz="2400" dirty="0">
                <a:solidFill>
                  <a:srgbClr val="002E97"/>
                </a:solidFill>
                <a:latin typeface="Times New Roman" panose="02020603050405020304" pitchFamily="18" charset="0"/>
                <a:cs typeface="Times New Roman" panose="02020603050405020304" pitchFamily="18" charset="0"/>
              </a:rPr>
              <a:t>	   Deflection</a:t>
            </a:r>
          </a:p>
          <a:p>
            <a:pPr lvl="4" indent="0"/>
            <a:r>
              <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	   Gravity</a:t>
            </a:r>
          </a:p>
          <a:p>
            <a:pPr lvl="4" indent="0"/>
            <a:r>
              <a:rPr lang="en-US" sz="2400" dirty="0">
                <a:solidFill>
                  <a:srgbClr val="002E97"/>
                </a:solidFill>
                <a:latin typeface="Times New Roman" panose="02020603050405020304" pitchFamily="18" charset="0"/>
                <a:cs typeface="Times New Roman" panose="02020603050405020304" pitchFamily="18" charset="0"/>
              </a:rPr>
              <a:t>	   Geoid</a:t>
            </a:r>
            <a:endPar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sp>
        <p:nvSpPr>
          <p:cNvPr id="14" name="TextBox 13"/>
          <p:cNvSpPr txBox="1"/>
          <p:nvPr/>
        </p:nvSpPr>
        <p:spPr>
          <a:xfrm>
            <a:off x="5136059" y="4713584"/>
            <a:ext cx="1534070"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Guam/</a:t>
            </a:r>
            <a:r>
              <a:rPr lang="en-US" sz="2000" dirty="0">
                <a:solidFill>
                  <a:srgbClr val="002E97"/>
                </a:solidFill>
                <a:latin typeface="Times New Roman" panose="02020603050405020304" pitchFamily="18" charset="0"/>
                <a:cs typeface="Times New Roman" panose="02020603050405020304" pitchFamily="18" charset="0"/>
              </a:rPr>
              <a:t>CNMI</a:t>
            </a:r>
            <a:endParaRPr kumimoji="0" lang="en-US" sz="20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sp>
        <p:nvSpPr>
          <p:cNvPr id="15" name="TextBox 14"/>
          <p:cNvSpPr txBox="1"/>
          <p:nvPr/>
        </p:nvSpPr>
        <p:spPr>
          <a:xfrm>
            <a:off x="7066846" y="4713584"/>
            <a:ext cx="1914838"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American</a:t>
            </a:r>
            <a:r>
              <a:rPr kumimoji="0" lang="en-US" sz="2000" b="0" i="0" u="none" strike="noStrike" cap="none" spc="0" normalizeH="0" dirty="0">
                <a:ln>
                  <a:noFill/>
                </a:ln>
                <a:solidFill>
                  <a:srgbClr val="002E97"/>
                </a:solidFill>
                <a:effectLst/>
                <a:uFillTx/>
                <a:latin typeface="Times New Roman" panose="02020603050405020304" pitchFamily="18" charset="0"/>
                <a:cs typeface="Times New Roman" panose="02020603050405020304" pitchFamily="18" charset="0"/>
                <a:sym typeface="Calibri"/>
              </a:rPr>
              <a:t> </a:t>
            </a:r>
            <a:r>
              <a:rPr lang="en-US" sz="2000" dirty="0">
                <a:solidFill>
                  <a:srgbClr val="002E97"/>
                </a:solidFill>
                <a:latin typeface="Times New Roman" panose="02020603050405020304" pitchFamily="18" charset="0"/>
                <a:cs typeface="Times New Roman" panose="02020603050405020304" pitchFamily="18" charset="0"/>
              </a:rPr>
              <a:t>Samoa</a:t>
            </a:r>
            <a:endParaRPr kumimoji="0" lang="en-US" sz="20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pic>
        <p:nvPicPr>
          <p:cNvPr id="16" name="Picture 15"/>
          <p:cNvPicPr>
            <a:picLocks noChangeAspect="1"/>
          </p:cNvPicPr>
          <p:nvPr/>
        </p:nvPicPr>
        <p:blipFill>
          <a:blip r:embed="rId4"/>
          <a:stretch>
            <a:fillRect/>
          </a:stretch>
        </p:blipFill>
        <p:spPr>
          <a:xfrm>
            <a:off x="7005885" y="3277055"/>
            <a:ext cx="2036760" cy="1436529"/>
          </a:xfrm>
          <a:prstGeom prst="rect">
            <a:avLst/>
          </a:prstGeom>
        </p:spPr>
      </p:pic>
      <p:pic>
        <p:nvPicPr>
          <p:cNvPr id="17" name="Picture 16"/>
          <p:cNvPicPr>
            <a:picLocks noChangeAspect="1"/>
          </p:cNvPicPr>
          <p:nvPr/>
        </p:nvPicPr>
        <p:blipFill>
          <a:blip r:embed="rId5"/>
          <a:stretch>
            <a:fillRect/>
          </a:stretch>
        </p:blipFill>
        <p:spPr>
          <a:xfrm>
            <a:off x="5022217" y="2407568"/>
            <a:ext cx="1791604" cy="2323873"/>
          </a:xfrm>
          <a:prstGeom prst="rect">
            <a:avLst/>
          </a:prstGeom>
        </p:spPr>
      </p:pic>
      <p:sp>
        <p:nvSpPr>
          <p:cNvPr id="18" name="TextBox 17"/>
          <p:cNvSpPr txBox="1"/>
          <p:nvPr/>
        </p:nvSpPr>
        <p:spPr>
          <a:xfrm>
            <a:off x="1508421" y="4713584"/>
            <a:ext cx="2011578"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¼ Earth’s Surface</a:t>
            </a:r>
          </a:p>
        </p:txBody>
      </p:sp>
      <p:pic>
        <p:nvPicPr>
          <p:cNvPr id="19" name="Picture 18"/>
          <p:cNvPicPr>
            <a:picLocks noChangeAspect="1"/>
          </p:cNvPicPr>
          <p:nvPr/>
        </p:nvPicPr>
        <p:blipFill>
          <a:blip r:embed="rId6"/>
          <a:stretch>
            <a:fillRect/>
          </a:stretch>
        </p:blipFill>
        <p:spPr>
          <a:xfrm>
            <a:off x="301086" y="1563397"/>
            <a:ext cx="4426248" cy="3206167"/>
          </a:xfrm>
          <a:prstGeom prst="rect">
            <a:avLst/>
          </a:prstGeom>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en-US" smtClean="0"/>
              <a:t>31</a:t>
            </a:fld>
            <a:endParaRPr lang="en-US"/>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851" y="1774714"/>
            <a:ext cx="3747331" cy="2107874"/>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1693" y="1785590"/>
            <a:ext cx="3740168" cy="2096998"/>
          </a:xfrm>
          <a:prstGeom prst="rect">
            <a:avLst/>
          </a:prstGeom>
        </p:spPr>
      </p:pic>
      <p:sp>
        <p:nvSpPr>
          <p:cNvPr id="6" name="TextBox 1">
            <a:extLst>
              <a:ext uri="{FF2B5EF4-FFF2-40B4-BE49-F238E27FC236}">
                <a16:creationId xmlns:a16="http://schemas.microsoft.com/office/drawing/2014/main" id="{6B4C4E06-2218-4C4D-B2D5-7AA012D30F5E}"/>
              </a:ext>
            </a:extLst>
          </p:cNvPr>
          <p:cNvSpPr txBox="1"/>
          <p:nvPr/>
        </p:nvSpPr>
        <p:spPr>
          <a:xfrm>
            <a:off x="1062546" y="561785"/>
            <a:ext cx="7018907"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dirty="0">
                <a:solidFill>
                  <a:srgbClr val="002E97"/>
                </a:solidFill>
              </a:rPr>
              <a:t>New NSRS Mod Catch Phrase</a:t>
            </a:r>
            <a:endParaRPr dirty="0">
              <a:solidFill>
                <a:srgbClr val="002E97"/>
              </a:solidFill>
            </a:endParaRPr>
          </a:p>
        </p:txBody>
      </p:sp>
      <p:sp>
        <p:nvSpPr>
          <p:cNvPr id="7" name="TextBox 1">
            <a:extLst>
              <a:ext uri="{FF2B5EF4-FFF2-40B4-BE49-F238E27FC236}">
                <a16:creationId xmlns:a16="http://schemas.microsoft.com/office/drawing/2014/main" id="{A1C9F29A-8E0D-4036-8FD0-58DFC2EC4E10}"/>
              </a:ext>
            </a:extLst>
          </p:cNvPr>
          <p:cNvSpPr txBox="1"/>
          <p:nvPr/>
        </p:nvSpPr>
        <p:spPr>
          <a:xfrm>
            <a:off x="2943726" y="4000123"/>
            <a:ext cx="3383296"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dirty="0">
                <a:solidFill>
                  <a:srgbClr val="002E97"/>
                </a:solidFill>
              </a:rPr>
              <a:t>Shift and Drift</a:t>
            </a:r>
            <a:endParaRPr dirty="0">
              <a:solidFill>
                <a:srgbClr val="002E97"/>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en-US" smtClean="0"/>
              <a:t>32</a:t>
            </a:fld>
            <a:endParaRPr lang="en-US"/>
          </a:p>
        </p:txBody>
      </p:sp>
      <p:sp>
        <p:nvSpPr>
          <p:cNvPr id="6" name="TextBox 1"/>
          <p:cNvSpPr txBox="1"/>
          <p:nvPr/>
        </p:nvSpPr>
        <p:spPr>
          <a:xfrm>
            <a:off x="2880352" y="242029"/>
            <a:ext cx="3383296"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dirty="0">
                <a:solidFill>
                  <a:srgbClr val="002E97"/>
                </a:solidFill>
              </a:rPr>
              <a:t>Shift and Drift</a:t>
            </a:r>
            <a:endParaRPr dirty="0">
              <a:solidFill>
                <a:srgbClr val="002E97"/>
              </a:solidFill>
            </a:endParaRPr>
          </a:p>
        </p:txBody>
      </p:sp>
      <p:sp>
        <p:nvSpPr>
          <p:cNvPr id="7" name="Rectangle 6"/>
          <p:cNvSpPr/>
          <p:nvPr/>
        </p:nvSpPr>
        <p:spPr>
          <a:xfrm>
            <a:off x="702893" y="933866"/>
            <a:ext cx="7983908" cy="3970318"/>
          </a:xfrm>
          <a:prstGeom prst="rect">
            <a:avLst/>
          </a:prstGeom>
        </p:spPr>
        <p:txBody>
          <a:bodyPr wrap="square">
            <a:spAutoFit/>
          </a:bodyPr>
          <a:lstStyle/>
          <a:p>
            <a:r>
              <a:rPr lang="en-US" sz="2800" dirty="0">
                <a:solidFill>
                  <a:srgbClr val="002E97"/>
                </a:solidFill>
              </a:rPr>
              <a:t>A sudden </a:t>
            </a:r>
            <a:r>
              <a:rPr lang="en-US" sz="2800" b="1" i="1" dirty="0">
                <a:solidFill>
                  <a:srgbClr val="9B1113"/>
                </a:solidFill>
              </a:rPr>
              <a:t>shift</a:t>
            </a:r>
            <a:endParaRPr lang="en-US" sz="2800" dirty="0">
              <a:solidFill>
                <a:srgbClr val="9B1113"/>
              </a:solidFill>
            </a:endParaRPr>
          </a:p>
          <a:p>
            <a:pPr lvl="1"/>
            <a:r>
              <a:rPr lang="en-US" sz="2800" dirty="0">
                <a:solidFill>
                  <a:srgbClr val="002E97"/>
                </a:solidFill>
              </a:rPr>
              <a:t>Horizontal change:  </a:t>
            </a:r>
            <a:r>
              <a:rPr lang="en-US" sz="2800" b="1" dirty="0">
                <a:solidFill>
                  <a:srgbClr val="002E97"/>
                </a:solidFill>
              </a:rPr>
              <a:t>0.5 to 4 m (1.5 to 13 </a:t>
            </a:r>
            <a:r>
              <a:rPr lang="en-US" sz="2800" b="1" dirty="0" err="1">
                <a:solidFill>
                  <a:srgbClr val="002E97"/>
                </a:solidFill>
              </a:rPr>
              <a:t>ft</a:t>
            </a:r>
            <a:r>
              <a:rPr lang="en-US" sz="2800" b="1" dirty="0">
                <a:solidFill>
                  <a:srgbClr val="002E97"/>
                </a:solidFill>
              </a:rPr>
              <a:t>)</a:t>
            </a:r>
          </a:p>
          <a:p>
            <a:pPr lvl="1"/>
            <a:r>
              <a:rPr lang="en-US" sz="2800" dirty="0">
                <a:solidFill>
                  <a:srgbClr val="002E97"/>
                </a:solidFill>
              </a:rPr>
              <a:t>Ellipsoid height change:  </a:t>
            </a:r>
            <a:r>
              <a:rPr lang="en-US" sz="2800" b="1" dirty="0">
                <a:solidFill>
                  <a:srgbClr val="002E97"/>
                </a:solidFill>
              </a:rPr>
              <a:t>±2 m (±6 </a:t>
            </a:r>
            <a:r>
              <a:rPr lang="en-US" sz="2800" b="1" dirty="0" err="1">
                <a:solidFill>
                  <a:srgbClr val="002E97"/>
                </a:solidFill>
              </a:rPr>
              <a:t>ft</a:t>
            </a:r>
            <a:r>
              <a:rPr lang="en-US" sz="2800" b="1" dirty="0">
                <a:solidFill>
                  <a:srgbClr val="002E97"/>
                </a:solidFill>
              </a:rPr>
              <a:t>)</a:t>
            </a:r>
          </a:p>
          <a:p>
            <a:pPr lvl="1"/>
            <a:r>
              <a:rPr lang="en-US" sz="2800" dirty="0">
                <a:solidFill>
                  <a:srgbClr val="002E97"/>
                </a:solidFill>
              </a:rPr>
              <a:t>Elevation change:  </a:t>
            </a:r>
            <a:r>
              <a:rPr lang="en-US" sz="2800" b="1" dirty="0">
                <a:solidFill>
                  <a:srgbClr val="002E97"/>
                </a:solidFill>
              </a:rPr>
              <a:t>-0.5 to +2 m (-1.5 to +6 </a:t>
            </a:r>
            <a:r>
              <a:rPr lang="en-US" sz="2800" b="1" dirty="0" err="1">
                <a:solidFill>
                  <a:srgbClr val="002E97"/>
                </a:solidFill>
              </a:rPr>
              <a:t>ft</a:t>
            </a:r>
            <a:r>
              <a:rPr lang="en-US" sz="2800" b="1" dirty="0">
                <a:solidFill>
                  <a:srgbClr val="002E97"/>
                </a:solidFill>
              </a:rPr>
              <a:t>)</a:t>
            </a:r>
          </a:p>
          <a:p>
            <a:r>
              <a:rPr lang="en-US" sz="2800" dirty="0">
                <a:solidFill>
                  <a:srgbClr val="002E97"/>
                </a:solidFill>
              </a:rPr>
              <a:t>A continuous </a:t>
            </a:r>
            <a:r>
              <a:rPr lang="en-US" sz="2800" b="1" i="1" dirty="0">
                <a:solidFill>
                  <a:srgbClr val="9B1113"/>
                </a:solidFill>
              </a:rPr>
              <a:t>drift</a:t>
            </a:r>
            <a:endParaRPr lang="en-US" sz="2800" dirty="0">
              <a:solidFill>
                <a:srgbClr val="9B1113"/>
              </a:solidFill>
            </a:endParaRPr>
          </a:p>
          <a:p>
            <a:pPr lvl="1"/>
            <a:r>
              <a:rPr lang="en-US" sz="2800" dirty="0">
                <a:solidFill>
                  <a:srgbClr val="002E97"/>
                </a:solidFill>
              </a:rPr>
              <a:t>Coordinates associated with specific dates</a:t>
            </a:r>
          </a:p>
          <a:p>
            <a:r>
              <a:rPr lang="en-US" sz="2800" dirty="0">
                <a:solidFill>
                  <a:srgbClr val="002E97"/>
                </a:solidFill>
              </a:rPr>
              <a:t>Two components of drift:</a:t>
            </a:r>
          </a:p>
          <a:p>
            <a:pPr lvl="1"/>
            <a:r>
              <a:rPr lang="en-US" sz="2800" dirty="0">
                <a:solidFill>
                  <a:srgbClr val="002E97"/>
                </a:solidFill>
              </a:rPr>
              <a:t>Tectonic plate rotation (easy to model, 2D only)</a:t>
            </a:r>
          </a:p>
          <a:p>
            <a:pPr lvl="1"/>
            <a:r>
              <a:rPr lang="en-US" sz="2800" dirty="0">
                <a:solidFill>
                  <a:srgbClr val="002E97"/>
                </a:solidFill>
              </a:rPr>
              <a:t>All other residual motion (hard to model, 3D)</a:t>
            </a:r>
          </a:p>
        </p:txBody>
      </p:sp>
    </p:spTree>
    <p:extLst>
      <p:ext uri="{BB962C8B-B14F-4D97-AF65-F5344CB8AC3E}">
        <p14:creationId xmlns:p14="http://schemas.microsoft.com/office/powerpoint/2010/main" val="3914408650"/>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2050" name="Picture 2" descr="https://geodesy.noaa.gov/datums/newdatums/images/HorizontalNorthAmericanPlate.jpg"/>
          <p:cNvPicPr>
            <a:picLocks noChangeAspect="1" noChangeArrowheads="1"/>
          </p:cNvPicPr>
          <p:nvPr/>
        </p:nvPicPr>
        <p:blipFill rotWithShape="1">
          <a:blip r:embed="rId4">
            <a:extLst>
              <a:ext uri="{28A0092B-C50C-407E-A947-70E740481C1C}">
                <a14:useLocalDpi xmlns:a14="http://schemas.microsoft.com/office/drawing/2010/main" val="0"/>
              </a:ext>
            </a:extLst>
          </a:blip>
          <a:srcRect l="24138"/>
          <a:stretch/>
        </p:blipFill>
        <p:spPr bwMode="auto">
          <a:xfrm>
            <a:off x="0" y="1011471"/>
            <a:ext cx="3627194" cy="357800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8272" y="4445571"/>
            <a:ext cx="3038650"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~1 to 1.5 meters North America</a:t>
            </a:r>
          </a:p>
          <a:p>
            <a:pPr marL="0" marR="0" indent="0" algn="l" defTabSz="457200" rtl="0" fontAlgn="auto" latinLnBrk="0" hangingPunct="0">
              <a:lnSpc>
                <a:spcPct val="100000"/>
              </a:lnSpc>
              <a:spcBef>
                <a:spcPts val="0"/>
              </a:spcBef>
              <a:spcAft>
                <a:spcPts val="0"/>
              </a:spcAft>
              <a:buClrTx/>
              <a:buSzTx/>
              <a:buFontTx/>
              <a:buNone/>
              <a:tabLst/>
            </a:pPr>
            <a:r>
              <a:rPr lang="en-US" dirty="0">
                <a:solidFill>
                  <a:srgbClr val="002E97"/>
                </a:solidFill>
                <a:latin typeface="Times New Roman" panose="02020603050405020304" pitchFamily="18" charset="0"/>
                <a:cs typeface="Times New Roman" panose="02020603050405020304" pitchFamily="18" charset="0"/>
              </a:rPr>
              <a:t>~2.5 to 4 meters in Pacific </a:t>
            </a:r>
            <a:endParaRPr kumimoji="0" lang="en-US" sz="1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6922" y="1011470"/>
            <a:ext cx="5647078" cy="3762365"/>
          </a:xfrm>
          <a:prstGeom prst="rect">
            <a:avLst/>
          </a:prstGeom>
        </p:spPr>
      </p:pic>
      <p:sp>
        <p:nvSpPr>
          <p:cNvPr id="6" name="TextBox 5"/>
          <p:cNvSpPr txBox="1"/>
          <p:nvPr/>
        </p:nvSpPr>
        <p:spPr>
          <a:xfrm>
            <a:off x="5205964" y="4606954"/>
            <a:ext cx="230447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0 to 1.3 meters CONUS</a:t>
            </a:r>
          </a:p>
        </p:txBody>
      </p:sp>
      <p:sp>
        <p:nvSpPr>
          <p:cNvPr id="2" name="Slide Number Placeholder 1"/>
          <p:cNvSpPr>
            <a:spLocks noGrp="1"/>
          </p:cNvSpPr>
          <p:nvPr>
            <p:ph type="sldNum" sz="quarter" idx="2"/>
          </p:nvPr>
        </p:nvSpPr>
        <p:spPr/>
        <p:txBody>
          <a:bodyPr/>
          <a:lstStyle/>
          <a:p>
            <a:fld id="{86CB4B4D-7CA3-9044-876B-883B54F8677D}" type="slidenum">
              <a:rPr lang="en-US" smtClean="0"/>
              <a:t>33</a:t>
            </a:fld>
            <a:endParaRPr lang="en-US"/>
          </a:p>
        </p:txBody>
      </p:sp>
      <p:sp>
        <p:nvSpPr>
          <p:cNvPr id="8" name="TextBox 1"/>
          <p:cNvSpPr txBox="1"/>
          <p:nvPr/>
        </p:nvSpPr>
        <p:spPr>
          <a:xfrm>
            <a:off x="2359376" y="272806"/>
            <a:ext cx="4425248"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4000" dirty="0">
                <a:solidFill>
                  <a:srgbClr val="002E97"/>
                </a:solidFill>
              </a:rPr>
              <a:t>Shift: datum changes</a:t>
            </a:r>
            <a:endParaRPr sz="4000" dirty="0">
              <a:solidFill>
                <a:srgbClr val="002E97"/>
              </a:solidFill>
            </a:endParaRPr>
          </a:p>
        </p:txBody>
      </p:sp>
    </p:spTree>
    <p:extLst>
      <p:ext uri="{BB962C8B-B14F-4D97-AF65-F5344CB8AC3E}">
        <p14:creationId xmlns:p14="http://schemas.microsoft.com/office/powerpoint/2010/main" val="2005974292"/>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2"/>
          </p:nvPr>
        </p:nvSpPr>
        <p:spPr/>
        <p:txBody>
          <a:bodyPr/>
          <a:lstStyle/>
          <a:p>
            <a:fld id="{86CB4B4D-7CA3-9044-876B-883B54F8677D}" type="slidenum">
              <a:rPr lang="en-US" smtClean="0"/>
              <a:t>34</a:t>
            </a:fld>
            <a:endParaRPr lang="en-US"/>
          </a:p>
        </p:txBody>
      </p:sp>
      <p:sp>
        <p:nvSpPr>
          <p:cNvPr id="6" name="TextBox 1"/>
          <p:cNvSpPr txBox="1"/>
          <p:nvPr/>
        </p:nvSpPr>
        <p:spPr>
          <a:xfrm>
            <a:off x="778014" y="294880"/>
            <a:ext cx="7587973"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4000" dirty="0">
                <a:solidFill>
                  <a:srgbClr val="002E97"/>
                </a:solidFill>
              </a:rPr>
              <a:t>Drift: </a:t>
            </a:r>
            <a:r>
              <a:rPr sz="4000" dirty="0">
                <a:solidFill>
                  <a:srgbClr val="002E97"/>
                </a:solidFill>
              </a:rPr>
              <a:t>Plate</a:t>
            </a:r>
            <a:r>
              <a:rPr lang="en-US" sz="4000" dirty="0">
                <a:solidFill>
                  <a:srgbClr val="002E97"/>
                </a:solidFill>
              </a:rPr>
              <a:t> </a:t>
            </a:r>
            <a:r>
              <a:rPr sz="4000" dirty="0">
                <a:solidFill>
                  <a:srgbClr val="002E97"/>
                </a:solidFill>
              </a:rPr>
              <a:t>Tectonics and Velocities</a:t>
            </a: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7274" t="2226" r="1905" b="26719"/>
          <a:stretch/>
        </p:blipFill>
        <p:spPr>
          <a:xfrm>
            <a:off x="1140276" y="1002766"/>
            <a:ext cx="6863449" cy="4140734"/>
          </a:xfrm>
          <a:prstGeom prst="rect">
            <a:avLst/>
          </a:prstGeom>
        </p:spPr>
      </p:pic>
      <p:sp>
        <p:nvSpPr>
          <p:cNvPr id="8" name="TextBox 7"/>
          <p:cNvSpPr txBox="1"/>
          <p:nvPr/>
        </p:nvSpPr>
        <p:spPr>
          <a:xfrm>
            <a:off x="1165328" y="4443233"/>
            <a:ext cx="2375007"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dirty="0">
                <a:solidFill>
                  <a:schemeClr val="tx1"/>
                </a:solidFill>
                <a:latin typeface="Arial" panose="020B0604020202020204" pitchFamily="34" charset="0"/>
                <a:cs typeface="Arial" panose="020B0604020202020204" pitchFamily="34" charset="0"/>
              </a:rPr>
              <a:t>Annual changes to </a:t>
            </a:r>
          </a:p>
          <a:p>
            <a:pPr marL="0" marR="0" indent="0" algn="l" defTabSz="457200" rtl="0" fontAlgn="auto" latinLnBrk="0" hangingPunct="0">
              <a:lnSpc>
                <a:spcPct val="100000"/>
              </a:lnSpc>
              <a:spcBef>
                <a:spcPts val="0"/>
              </a:spcBef>
              <a:spcAft>
                <a:spcPts val="0"/>
              </a:spcAft>
              <a:buClrTx/>
              <a:buSzTx/>
              <a:buFontTx/>
              <a:buNone/>
              <a:tabLst/>
            </a:pPr>
            <a:r>
              <a:rPr lang="en-US" dirty="0">
                <a:solidFill>
                  <a:schemeClr val="tx1"/>
                </a:solidFill>
                <a:latin typeface="Arial" panose="020B0604020202020204" pitchFamily="34" charset="0"/>
                <a:cs typeface="Arial" panose="020B0604020202020204" pitchFamily="34" charset="0"/>
              </a:rPr>
              <a:t>ITRF2014 coordinates</a:t>
            </a:r>
            <a:endParaRPr kumimoji="0" lang="en-US" b="0" i="0" u="none" strike="noStrike" cap="none" spc="0" normalizeH="0" baseline="0" dirty="0">
              <a:ln>
                <a:noFill/>
              </a:ln>
              <a:solidFill>
                <a:schemeClr val="tx1"/>
              </a:solidFill>
              <a:effectLst/>
              <a:uFillTx/>
              <a:latin typeface="Arial" panose="020B0604020202020204" pitchFamily="34" charset="0"/>
              <a:cs typeface="Arial" panose="020B0604020202020204" pitchFamily="34" charset="0"/>
              <a:sym typeface="Calibri"/>
            </a:endParaRP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2"/>
          </p:nvPr>
        </p:nvSpPr>
        <p:spPr/>
        <p:txBody>
          <a:bodyPr/>
          <a:lstStyle/>
          <a:p>
            <a:fld id="{86CB4B4D-7CA3-9044-876B-883B54F8677D}" type="slidenum">
              <a:rPr lang="en-US" smtClean="0"/>
              <a:t>35</a:t>
            </a:fld>
            <a:endParaRPr lang="en-US"/>
          </a:p>
        </p:txBody>
      </p:sp>
      <p:sp>
        <p:nvSpPr>
          <p:cNvPr id="6" name="TextBox 1"/>
          <p:cNvSpPr txBox="1"/>
          <p:nvPr/>
        </p:nvSpPr>
        <p:spPr>
          <a:xfrm>
            <a:off x="951138" y="356435"/>
            <a:ext cx="7241724"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200" dirty="0">
                <a:solidFill>
                  <a:srgbClr val="002E97"/>
                </a:solidFill>
              </a:rPr>
              <a:t>Continuously Operating Reference Stations</a:t>
            </a:r>
            <a:endParaRPr sz="3200" dirty="0">
              <a:solidFill>
                <a:srgbClr val="002E97"/>
              </a:solidFill>
            </a:endParaRPr>
          </a:p>
        </p:txBody>
      </p:sp>
      <p:sp>
        <p:nvSpPr>
          <p:cNvPr id="9" name="TextBox 8">
            <a:extLst>
              <a:ext uri="{FF2B5EF4-FFF2-40B4-BE49-F238E27FC236}">
                <a16:creationId xmlns:a16="http://schemas.microsoft.com/office/drawing/2014/main" id="{C11EEB31-FE1C-4122-BBB1-5626BD2AABBB}"/>
              </a:ext>
            </a:extLst>
          </p:cNvPr>
          <p:cNvSpPr txBox="1"/>
          <p:nvPr/>
        </p:nvSpPr>
        <p:spPr>
          <a:xfrm>
            <a:off x="6479992" y="1399799"/>
            <a:ext cx="1060545" cy="800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COBK</a:t>
            </a:r>
          </a:p>
          <a:p>
            <a:pPr marL="0" marR="0" indent="0" algn="ctr" defTabSz="457200" rtl="0" fontAlgn="auto" latinLnBrk="0" hangingPunct="0">
              <a:lnSpc>
                <a:spcPct val="100000"/>
              </a:lnSpc>
              <a:spcBef>
                <a:spcPts val="0"/>
              </a:spcBef>
              <a:spcAft>
                <a:spcPts val="0"/>
              </a:spcAft>
              <a:buClrTx/>
              <a:buSzTx/>
              <a:buFontTx/>
              <a:buNone/>
              <a:tabLst/>
            </a:pPr>
            <a:r>
              <a:rPr lang="en-US" sz="1400" dirty="0">
                <a:solidFill>
                  <a:srgbClr val="002E97"/>
                </a:solidFill>
                <a:latin typeface="Times New Roman" panose="02020603050405020304" pitchFamily="18" charset="0"/>
                <a:cs typeface="Times New Roman" panose="02020603050405020304" pitchFamily="18" charset="0"/>
              </a:rPr>
              <a:t>Breckenridge</a:t>
            </a:r>
          </a:p>
          <a:p>
            <a:pPr marL="0" marR="0" indent="0" algn="ctr"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Colorado</a:t>
            </a:r>
          </a:p>
        </p:txBody>
      </p:sp>
      <p:sp>
        <p:nvSpPr>
          <p:cNvPr id="13" name="TextBox 12">
            <a:extLst>
              <a:ext uri="{FF2B5EF4-FFF2-40B4-BE49-F238E27FC236}">
                <a16:creationId xmlns:a16="http://schemas.microsoft.com/office/drawing/2014/main" id="{3C12D72B-7311-4D26-A628-FA5891F85886}"/>
              </a:ext>
            </a:extLst>
          </p:cNvPr>
          <p:cNvSpPr txBox="1"/>
          <p:nvPr/>
        </p:nvSpPr>
        <p:spPr>
          <a:xfrm>
            <a:off x="6288432" y="3313976"/>
            <a:ext cx="1443663" cy="800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STBT</a:t>
            </a:r>
          </a:p>
          <a:p>
            <a:pPr marL="0" marR="0" indent="0" algn="ctr" defTabSz="457200" rtl="0" fontAlgn="auto" latinLnBrk="0" hangingPunct="0">
              <a:lnSpc>
                <a:spcPct val="100000"/>
              </a:lnSpc>
              <a:spcBef>
                <a:spcPts val="0"/>
              </a:spcBef>
              <a:spcAft>
                <a:spcPts val="0"/>
              </a:spcAft>
              <a:buClrTx/>
              <a:buSzTx/>
              <a:buFontTx/>
              <a:buNone/>
              <a:tabLst/>
            </a:pPr>
            <a:r>
              <a:rPr lang="en-US" sz="1400" dirty="0">
                <a:solidFill>
                  <a:srgbClr val="002E97"/>
                </a:solidFill>
                <a:latin typeface="Times New Roman" panose="02020603050405020304" pitchFamily="18" charset="0"/>
                <a:cs typeface="Times New Roman" panose="02020603050405020304" pitchFamily="18" charset="0"/>
              </a:rPr>
              <a:t>Steamboat </a:t>
            </a:r>
            <a:r>
              <a:rPr kumimoji="0" lang="en-US" sz="1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Springs</a:t>
            </a:r>
          </a:p>
          <a:p>
            <a:pPr marL="0" marR="0" indent="0" algn="ctr" defTabSz="457200" rtl="0" fontAlgn="auto" latinLnBrk="0" hangingPunct="0">
              <a:lnSpc>
                <a:spcPct val="100000"/>
              </a:lnSpc>
              <a:spcBef>
                <a:spcPts val="0"/>
              </a:spcBef>
              <a:spcAft>
                <a:spcPts val="0"/>
              </a:spcAft>
              <a:buClrTx/>
              <a:buSzTx/>
              <a:buFontTx/>
              <a:buNone/>
              <a:tabLst/>
            </a:pPr>
            <a:r>
              <a:rPr lang="en-US" sz="1400" dirty="0">
                <a:solidFill>
                  <a:srgbClr val="002E97"/>
                </a:solidFill>
                <a:latin typeface="Times New Roman" panose="02020603050405020304" pitchFamily="18" charset="0"/>
                <a:cs typeface="Times New Roman" panose="02020603050405020304" pitchFamily="18" charset="0"/>
              </a:rPr>
              <a:t>Colorado</a:t>
            </a:r>
            <a:endParaRPr kumimoji="0" lang="en-US" sz="1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pic>
        <p:nvPicPr>
          <p:cNvPr id="14" name="Picture 2" descr="https://geodesy.noaa.gov/CORS/SitePhotos/Required/stbt/stbt_ant_000.jpg">
            <a:extLst>
              <a:ext uri="{FF2B5EF4-FFF2-40B4-BE49-F238E27FC236}">
                <a16:creationId xmlns:a16="http://schemas.microsoft.com/office/drawing/2014/main" id="{5A1B0DEE-ECF2-402F-9C88-CCE8ABC17B8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43454" y="2835038"/>
            <a:ext cx="1318028" cy="175809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https://geodesy.noaa.gov/CORS/SitePhotos/Required/cobk/cobk_ant_roof.jpg">
            <a:extLst>
              <a:ext uri="{FF2B5EF4-FFF2-40B4-BE49-F238E27FC236}">
                <a16:creationId xmlns:a16="http://schemas.microsoft.com/office/drawing/2014/main" id="{99B5EB8D-B906-4FA5-AAEE-76EB84271F9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1581" r="19387" b="14815"/>
          <a:stretch/>
        </p:blipFill>
        <p:spPr bwMode="auto">
          <a:xfrm>
            <a:off x="7732095" y="941210"/>
            <a:ext cx="1318028" cy="171739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52696021-181D-4280-AD79-4E9EE1ED7D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941210"/>
            <a:ext cx="6253772" cy="4046558"/>
          </a:xfrm>
          <a:prstGeom prst="rect">
            <a:avLst/>
          </a:prstGeom>
        </p:spPr>
      </p:pic>
    </p:spTree>
    <p:extLst>
      <p:ext uri="{BB962C8B-B14F-4D97-AF65-F5344CB8AC3E}">
        <p14:creationId xmlns:p14="http://schemas.microsoft.com/office/powerpoint/2010/main" val="4028013394"/>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5" name="TextBox 1"/>
          <p:cNvSpPr txBox="1"/>
          <p:nvPr/>
        </p:nvSpPr>
        <p:spPr>
          <a:xfrm>
            <a:off x="2758536" y="403108"/>
            <a:ext cx="3711912"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Vertical Motion</a:t>
            </a:r>
          </a:p>
        </p:txBody>
      </p:sp>
      <p:sp>
        <p:nvSpPr>
          <p:cNvPr id="176" name="Rectangle 2"/>
          <p:cNvSpPr txBox="1"/>
          <p:nvPr/>
        </p:nvSpPr>
        <p:spPr>
          <a:xfrm>
            <a:off x="919887" y="1145530"/>
            <a:ext cx="7304226" cy="37856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3000">
                <a:solidFill>
                  <a:srgbClr val="17375E"/>
                </a:solidFill>
                <a:latin typeface="Arial"/>
                <a:ea typeface="Arial"/>
                <a:cs typeface="Arial"/>
                <a:sym typeface="Arial"/>
              </a:defRPr>
            </a:pPr>
            <a:r>
              <a:rPr dirty="0">
                <a:solidFill>
                  <a:srgbClr val="002E97"/>
                </a:solidFill>
              </a:rPr>
              <a:t>Subsidence</a:t>
            </a:r>
          </a:p>
          <a:p>
            <a:pPr lvl="1">
              <a:defRPr sz="3000">
                <a:solidFill>
                  <a:srgbClr val="17375E"/>
                </a:solidFill>
                <a:latin typeface="Arial"/>
                <a:ea typeface="Arial"/>
                <a:cs typeface="Arial"/>
                <a:sym typeface="Arial"/>
              </a:defRPr>
            </a:pPr>
            <a:r>
              <a:rPr dirty="0">
                <a:solidFill>
                  <a:srgbClr val="002E97"/>
                </a:solidFill>
              </a:rPr>
              <a:t>Ground fluid withdrawal, sedimentation</a:t>
            </a:r>
          </a:p>
          <a:p>
            <a:pPr lvl="1">
              <a:defRPr sz="3000">
                <a:solidFill>
                  <a:srgbClr val="17375E"/>
                </a:solidFill>
                <a:latin typeface="Arial"/>
                <a:ea typeface="Arial"/>
                <a:cs typeface="Arial"/>
                <a:sym typeface="Arial"/>
              </a:defRPr>
            </a:pPr>
            <a:endParaRPr dirty="0">
              <a:solidFill>
                <a:srgbClr val="002E97"/>
              </a:solidFill>
            </a:endParaRPr>
          </a:p>
          <a:p>
            <a:pPr>
              <a:defRPr sz="3000">
                <a:solidFill>
                  <a:srgbClr val="17375E"/>
                </a:solidFill>
                <a:latin typeface="Arial"/>
                <a:ea typeface="Arial"/>
                <a:cs typeface="Arial"/>
                <a:sym typeface="Arial"/>
              </a:defRPr>
            </a:pPr>
            <a:r>
              <a:rPr dirty="0">
                <a:solidFill>
                  <a:srgbClr val="002E97"/>
                </a:solidFill>
              </a:rPr>
              <a:t>Glacial Isostatic Adjustment (GIA)</a:t>
            </a:r>
          </a:p>
          <a:p>
            <a:pPr lvl="1">
              <a:defRPr sz="3000">
                <a:solidFill>
                  <a:srgbClr val="17375E"/>
                </a:solidFill>
                <a:latin typeface="Arial"/>
                <a:ea typeface="Arial"/>
                <a:cs typeface="Arial"/>
                <a:sym typeface="Arial"/>
              </a:defRPr>
            </a:pPr>
            <a:r>
              <a:rPr dirty="0">
                <a:solidFill>
                  <a:srgbClr val="002E97"/>
                </a:solidFill>
              </a:rPr>
              <a:t>Crustal rebound from glaciers</a:t>
            </a:r>
            <a:r>
              <a:rPr lang="en-US" dirty="0">
                <a:solidFill>
                  <a:srgbClr val="002E97"/>
                </a:solidFill>
              </a:rPr>
              <a:t> (uplift)</a:t>
            </a:r>
            <a:endParaRPr dirty="0">
              <a:solidFill>
                <a:srgbClr val="002E97"/>
              </a:solidFill>
            </a:endParaRPr>
          </a:p>
          <a:p>
            <a:pPr lvl="1">
              <a:defRPr sz="3000">
                <a:solidFill>
                  <a:srgbClr val="17375E"/>
                </a:solidFill>
                <a:latin typeface="Arial"/>
                <a:ea typeface="Arial"/>
                <a:cs typeface="Arial"/>
                <a:sym typeface="Arial"/>
              </a:defRPr>
            </a:pPr>
            <a:endParaRPr dirty="0">
              <a:solidFill>
                <a:srgbClr val="002E97"/>
              </a:solidFill>
            </a:endParaRPr>
          </a:p>
          <a:p>
            <a:pPr>
              <a:defRPr sz="3000">
                <a:solidFill>
                  <a:srgbClr val="17375E"/>
                </a:solidFill>
                <a:latin typeface="Arial"/>
                <a:ea typeface="Arial"/>
                <a:cs typeface="Arial"/>
                <a:sym typeface="Arial"/>
              </a:defRPr>
            </a:pPr>
            <a:r>
              <a:rPr dirty="0">
                <a:solidFill>
                  <a:srgbClr val="002E97"/>
                </a:solidFill>
              </a:rPr>
              <a:t>Geophysical Phenomena</a:t>
            </a:r>
          </a:p>
          <a:p>
            <a:pPr lvl="1">
              <a:defRPr sz="3000">
                <a:solidFill>
                  <a:srgbClr val="17375E"/>
                </a:solidFill>
                <a:latin typeface="Arial"/>
                <a:ea typeface="Arial"/>
                <a:cs typeface="Arial"/>
                <a:sym typeface="Arial"/>
              </a:defRPr>
            </a:pPr>
            <a:r>
              <a:rPr dirty="0">
                <a:solidFill>
                  <a:srgbClr val="002E97"/>
                </a:solidFill>
              </a:rPr>
              <a:t>Earthquakes, calderas, </a:t>
            </a:r>
            <a:r>
              <a:rPr lang="en-US" dirty="0">
                <a:solidFill>
                  <a:srgbClr val="002E97"/>
                </a:solidFill>
              </a:rPr>
              <a:t>Earth</a:t>
            </a:r>
            <a:r>
              <a:rPr dirty="0">
                <a:solidFill>
                  <a:srgbClr val="002E97"/>
                </a:solidFill>
              </a:rPr>
              <a:t> tides</a:t>
            </a:r>
          </a:p>
        </p:txBody>
      </p:sp>
      <p:sp>
        <p:nvSpPr>
          <p:cNvPr id="2" name="Slide Number Placeholder 1"/>
          <p:cNvSpPr>
            <a:spLocks noGrp="1"/>
          </p:cNvSpPr>
          <p:nvPr>
            <p:ph type="sldNum" sz="quarter" idx="2"/>
          </p:nvPr>
        </p:nvSpPr>
        <p:spPr/>
        <p:txBody>
          <a:bodyPr/>
          <a:lstStyle/>
          <a:p>
            <a:fld id="{86CB4B4D-7CA3-9044-876B-883B54F8677D}" type="slidenum">
              <a:rPr lang="en-US" smtClean="0"/>
              <a:t>36</a:t>
            </a:fld>
            <a:endParaRPr lang="en-US"/>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4" name="Picture 2" descr="https://lh4.googleusercontent.com/ymKsoXwZEP4rk4F4GqPD5S9FyMO4d0mrfL2GiLI0mXe7djBwYH3t0-OwncYltY8OJNmYk0DKh4pOLqS9DGItCHK3i23maqpjdDDISQH5ux0uqDVbrEnWTnFLPb7Woe2cka61EXC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0331" y="514961"/>
            <a:ext cx="1819275" cy="444455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745406" y="529681"/>
            <a:ext cx="1054133"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FFFF00"/>
                </a:solidFill>
                <a:effectLst/>
                <a:uFillTx/>
                <a:latin typeface="Times New Roman" panose="02020603050405020304" pitchFamily="18" charset="0"/>
                <a:cs typeface="Times New Roman" panose="02020603050405020304" pitchFamily="18" charset="0"/>
                <a:sym typeface="Calibri"/>
              </a:rPr>
              <a:t>8.5 meters</a:t>
            </a:r>
          </a:p>
          <a:p>
            <a:pPr marL="0" marR="0" indent="0" algn="ctr" defTabSz="457200" rtl="0" fontAlgn="auto" latinLnBrk="0" hangingPunct="0">
              <a:lnSpc>
                <a:spcPct val="100000"/>
              </a:lnSpc>
              <a:spcBef>
                <a:spcPts val="0"/>
              </a:spcBef>
              <a:spcAft>
                <a:spcPts val="0"/>
              </a:spcAft>
              <a:buClrTx/>
              <a:buSzTx/>
              <a:buFontTx/>
              <a:buNone/>
              <a:tabLst/>
            </a:pPr>
            <a:r>
              <a:rPr lang="en-US" dirty="0">
                <a:solidFill>
                  <a:srgbClr val="FFFF00"/>
                </a:solidFill>
                <a:latin typeface="Times New Roman" panose="02020603050405020304" pitchFamily="18" charset="0"/>
                <a:cs typeface="Times New Roman" panose="02020603050405020304" pitchFamily="18" charset="0"/>
              </a:rPr>
              <a:t>50 years</a:t>
            </a:r>
            <a:endParaRPr kumimoji="0" lang="en-US" sz="1800" b="0" i="0" u="none" strike="noStrike" cap="none" spc="0" normalizeH="0" baseline="0" dirty="0">
              <a:ln>
                <a:noFill/>
              </a:ln>
              <a:solidFill>
                <a:srgbClr val="FFFF00"/>
              </a:solidFill>
              <a:effectLst/>
              <a:uFillTx/>
              <a:latin typeface="Times New Roman" panose="02020603050405020304" pitchFamily="18" charset="0"/>
              <a:cs typeface="Times New Roman" panose="02020603050405020304" pitchFamily="18" charset="0"/>
              <a:sym typeface="Calibri"/>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3438" y="514961"/>
            <a:ext cx="3010576" cy="3333139"/>
          </a:xfrm>
          <a:prstGeom prst="rect">
            <a:avLst/>
          </a:prstGeom>
        </p:spPr>
      </p:pic>
      <p:sp>
        <p:nvSpPr>
          <p:cNvPr id="5" name="TextBox 4"/>
          <p:cNvSpPr txBox="1"/>
          <p:nvPr/>
        </p:nvSpPr>
        <p:spPr>
          <a:xfrm>
            <a:off x="3527497" y="4082020"/>
            <a:ext cx="3362457"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San Joaquin Subsiding</a:t>
            </a:r>
          </a:p>
          <a:p>
            <a:pPr marL="0" marR="0" indent="0" algn="l" defTabSz="457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20-24” in 1</a:t>
            </a:r>
            <a:r>
              <a:rPr lang="en-US" sz="2800" dirty="0">
                <a:solidFill>
                  <a:srgbClr val="002E97"/>
                </a:solidFill>
                <a:latin typeface="Times New Roman" panose="02020603050405020304" pitchFamily="18" charset="0"/>
                <a:cs typeface="Times New Roman" panose="02020603050405020304" pitchFamily="18" charset="0"/>
              </a:rPr>
              <a:t>6 months</a:t>
            </a:r>
            <a:endParaRPr kumimoji="0" lang="en-US" sz="2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sp>
        <p:nvSpPr>
          <p:cNvPr id="8" name="TextBox 7"/>
          <p:cNvSpPr txBox="1"/>
          <p:nvPr/>
        </p:nvSpPr>
        <p:spPr>
          <a:xfrm>
            <a:off x="3703438" y="3109438"/>
            <a:ext cx="826506" cy="7386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FFFF00"/>
                </a:solidFill>
                <a:effectLst/>
                <a:uFillTx/>
                <a:latin typeface="Times New Roman" panose="02020603050405020304" pitchFamily="18" charset="0"/>
                <a:cs typeface="Times New Roman" panose="02020603050405020304" pitchFamily="18" charset="0"/>
                <a:sym typeface="Calibri"/>
              </a:rPr>
              <a:t>May 2015</a:t>
            </a:r>
          </a:p>
          <a:p>
            <a:pPr marL="0" marR="0" indent="0" algn="ctr"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FFFF00"/>
                </a:solidFill>
                <a:effectLst/>
                <a:uFillTx/>
                <a:latin typeface="Times New Roman" panose="02020603050405020304" pitchFamily="18" charset="0"/>
                <a:cs typeface="Times New Roman" panose="02020603050405020304" pitchFamily="18" charset="0"/>
                <a:sym typeface="Calibri"/>
              </a:rPr>
              <a:t>to</a:t>
            </a:r>
          </a:p>
          <a:p>
            <a:pPr marL="0" marR="0" indent="0" defTabSz="457200" rtl="0" fontAlgn="auto" latinLnBrk="0" hangingPunct="0">
              <a:lnSpc>
                <a:spcPct val="100000"/>
              </a:lnSpc>
              <a:spcBef>
                <a:spcPts val="0"/>
              </a:spcBef>
              <a:spcAft>
                <a:spcPts val="0"/>
              </a:spcAft>
              <a:buClrTx/>
              <a:buSzTx/>
              <a:buFontTx/>
              <a:buNone/>
              <a:tabLst/>
            </a:pPr>
            <a:r>
              <a:rPr lang="en-US" sz="1400" dirty="0">
                <a:solidFill>
                  <a:srgbClr val="FFFF00"/>
                </a:solidFill>
                <a:latin typeface="Times New Roman" panose="02020603050405020304" pitchFamily="18" charset="0"/>
                <a:cs typeface="Times New Roman" panose="02020603050405020304" pitchFamily="18" charset="0"/>
              </a:rPr>
              <a:t>Sept 2016</a:t>
            </a:r>
            <a:endParaRPr kumimoji="0" lang="en-US" sz="1400" b="0" i="0" u="none" strike="noStrike" cap="none" spc="0" normalizeH="0" baseline="0" dirty="0">
              <a:ln>
                <a:noFill/>
              </a:ln>
              <a:solidFill>
                <a:srgbClr val="FFFF00"/>
              </a:solidFill>
              <a:effectLst/>
              <a:uFillTx/>
              <a:latin typeface="Times New Roman" panose="02020603050405020304" pitchFamily="18" charset="0"/>
              <a:cs typeface="Times New Roman" panose="02020603050405020304" pitchFamily="18" charset="0"/>
              <a:sym typeface="Calibri"/>
            </a:endParaRP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029" y="1677011"/>
            <a:ext cx="3325091" cy="2171089"/>
          </a:xfrm>
          <a:prstGeom prst="rect">
            <a:avLst/>
          </a:prstGeom>
        </p:spPr>
      </p:pic>
      <p:sp>
        <p:nvSpPr>
          <p:cNvPr id="10" name="TextBox 9"/>
          <p:cNvSpPr txBox="1"/>
          <p:nvPr/>
        </p:nvSpPr>
        <p:spPr>
          <a:xfrm>
            <a:off x="63420" y="4082020"/>
            <a:ext cx="3282307"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Hudson Bay Uplifting</a:t>
            </a:r>
          </a:p>
          <a:p>
            <a:pPr marL="0" marR="0" indent="0" algn="l" defTabSz="457200" rtl="0" fontAlgn="auto" latinLnBrk="0" hangingPunct="0">
              <a:lnSpc>
                <a:spcPct val="100000"/>
              </a:lnSpc>
              <a:spcBef>
                <a:spcPts val="0"/>
              </a:spcBef>
              <a:spcAft>
                <a:spcPts val="0"/>
              </a:spcAft>
              <a:buClrTx/>
              <a:buSzTx/>
              <a:buFontTx/>
              <a:buNone/>
              <a:tabLst/>
            </a:pPr>
            <a:r>
              <a:rPr lang="en-US" sz="2800" dirty="0">
                <a:solidFill>
                  <a:srgbClr val="002E97"/>
                </a:solidFill>
                <a:latin typeface="Times New Roman" panose="02020603050405020304" pitchFamily="18" charset="0"/>
                <a:cs typeface="Times New Roman" panose="02020603050405020304" pitchFamily="18" charset="0"/>
              </a:rPr>
              <a:t>8 -13 mm/year</a:t>
            </a:r>
            <a:endParaRPr kumimoji="0" lang="en-US" sz="2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sp>
        <p:nvSpPr>
          <p:cNvPr id="11" name="TextBox 1"/>
          <p:cNvSpPr txBox="1"/>
          <p:nvPr/>
        </p:nvSpPr>
        <p:spPr>
          <a:xfrm>
            <a:off x="177233" y="693337"/>
            <a:ext cx="3054680"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600" dirty="0">
                <a:solidFill>
                  <a:srgbClr val="002E97"/>
                </a:solidFill>
              </a:rPr>
              <a:t>Vertical Motion</a:t>
            </a:r>
          </a:p>
        </p:txBody>
      </p:sp>
      <p:sp>
        <p:nvSpPr>
          <p:cNvPr id="7" name="Slide Number Placeholder 6"/>
          <p:cNvSpPr>
            <a:spLocks noGrp="1"/>
          </p:cNvSpPr>
          <p:nvPr>
            <p:ph type="sldNum" sz="quarter" idx="2"/>
          </p:nvPr>
        </p:nvSpPr>
        <p:spPr/>
        <p:txBody>
          <a:bodyPr/>
          <a:lstStyle/>
          <a:p>
            <a:fld id="{86CB4B4D-7CA3-9044-876B-883B54F8677D}" type="slidenum">
              <a:rPr lang="en-US" smtClean="0"/>
              <a:t>37</a:t>
            </a:fld>
            <a:endParaRPr lang="en-US"/>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4"/>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5346358" y="4088997"/>
            <a:ext cx="2501645"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Puerto Rico</a:t>
            </a:r>
          </a:p>
          <a:p>
            <a:pPr marL="0" marR="0" indent="0" algn="ctr" defTabSz="457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16 cm Vertically</a:t>
            </a:r>
          </a:p>
        </p:txBody>
      </p:sp>
      <p:sp>
        <p:nvSpPr>
          <p:cNvPr id="10" name="TextBox 9"/>
          <p:cNvSpPr txBox="1"/>
          <p:nvPr/>
        </p:nvSpPr>
        <p:spPr>
          <a:xfrm>
            <a:off x="351655" y="4088997"/>
            <a:ext cx="3280704"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US" sz="2800" dirty="0">
                <a:solidFill>
                  <a:srgbClr val="002E97"/>
                </a:solidFill>
                <a:latin typeface="Times New Roman" panose="02020603050405020304" pitchFamily="18" charset="0"/>
                <a:cs typeface="Times New Roman" panose="02020603050405020304" pitchFamily="18" charset="0"/>
              </a:rPr>
              <a:t>China Lake, CA</a:t>
            </a:r>
            <a:endParaRPr kumimoji="0" lang="en-US" sz="2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a:p>
            <a:pPr marL="0" marR="0" indent="0" algn="ctr" defTabSz="457200" rtl="0" fontAlgn="auto" latinLnBrk="0" hangingPunct="0">
              <a:lnSpc>
                <a:spcPct val="100000"/>
              </a:lnSpc>
              <a:spcBef>
                <a:spcPts val="0"/>
              </a:spcBef>
              <a:spcAft>
                <a:spcPts val="0"/>
              </a:spcAft>
              <a:buClrTx/>
              <a:buSzTx/>
              <a:buFontTx/>
              <a:buNone/>
              <a:tabLst/>
            </a:pPr>
            <a:r>
              <a:rPr lang="en-US" sz="2800" dirty="0">
                <a:solidFill>
                  <a:srgbClr val="002E97"/>
                </a:solidFill>
                <a:latin typeface="Times New Roman" panose="02020603050405020304" pitchFamily="18" charset="0"/>
                <a:cs typeface="Times New Roman" panose="02020603050405020304" pitchFamily="18" charset="0"/>
              </a:rPr>
              <a:t>6-10 feet Horizontally</a:t>
            </a:r>
            <a:endParaRPr kumimoji="0" lang="en-US" sz="2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sp>
        <p:nvSpPr>
          <p:cNvPr id="11" name="TextBox 1"/>
          <p:cNvSpPr txBox="1"/>
          <p:nvPr/>
        </p:nvSpPr>
        <p:spPr>
          <a:xfrm>
            <a:off x="197111" y="295772"/>
            <a:ext cx="8594658"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dirty="0">
                <a:solidFill>
                  <a:srgbClr val="002E97"/>
                </a:solidFill>
              </a:rPr>
              <a:t>Horizontal and </a:t>
            </a:r>
            <a:r>
              <a:rPr sz="3600" dirty="0">
                <a:solidFill>
                  <a:srgbClr val="002E97"/>
                </a:solidFill>
              </a:rPr>
              <a:t>Vertical Motion</a:t>
            </a:r>
            <a:r>
              <a:rPr lang="en-US" sz="3600" dirty="0">
                <a:solidFill>
                  <a:srgbClr val="002E97"/>
                </a:solidFill>
              </a:rPr>
              <a:t> - Earthquakes</a:t>
            </a:r>
            <a:endParaRPr sz="3600" dirty="0">
              <a:solidFill>
                <a:srgbClr val="002E97"/>
              </a:solidFill>
            </a:endParaRP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t="41347"/>
          <a:stretch/>
        </p:blipFill>
        <p:spPr>
          <a:xfrm>
            <a:off x="43350" y="1085265"/>
            <a:ext cx="3897313" cy="3003732"/>
          </a:xfrm>
          <a:prstGeom prst="rect">
            <a:avLst/>
          </a:prstGeom>
        </p:spPr>
      </p:pic>
      <p:graphicFrame>
        <p:nvGraphicFramePr>
          <p:cNvPr id="9" name="Object 8"/>
          <p:cNvGraphicFramePr>
            <a:graphicFrameLocks noChangeAspect="1"/>
          </p:cNvGraphicFramePr>
          <p:nvPr>
            <p:extLst>
              <p:ext uri="{D42A27DB-BD31-4B8C-83A1-F6EECF244321}">
                <p14:modId xmlns:p14="http://schemas.microsoft.com/office/powerpoint/2010/main" val="742949796"/>
              </p:ext>
            </p:extLst>
          </p:nvPr>
        </p:nvGraphicFramePr>
        <p:xfrm>
          <a:off x="4166816" y="1085265"/>
          <a:ext cx="4860728" cy="2934158"/>
        </p:xfrm>
        <a:graphic>
          <a:graphicData uri="http://schemas.openxmlformats.org/presentationml/2006/ole">
            <mc:AlternateContent xmlns:mc="http://schemas.openxmlformats.org/markup-compatibility/2006">
              <mc:Choice xmlns:v="urn:schemas-microsoft-com:vml" Requires="v">
                <p:oleObj spid="_x0000_s2127" name="Bitmap Image" r:id="rId6" imgW="13744440" imgH="8296200" progId="Paint.Picture">
                  <p:embed/>
                </p:oleObj>
              </mc:Choice>
              <mc:Fallback>
                <p:oleObj name="Bitmap Image" r:id="rId6" imgW="13744440" imgH="8296200" progId="Paint.Picture">
                  <p:embed/>
                  <p:pic>
                    <p:nvPicPr>
                      <p:cNvPr id="0" name=""/>
                      <p:cNvPicPr/>
                      <p:nvPr/>
                    </p:nvPicPr>
                    <p:blipFill>
                      <a:blip r:embed="rId7"/>
                      <a:stretch>
                        <a:fillRect/>
                      </a:stretch>
                    </p:blipFill>
                    <p:spPr>
                      <a:xfrm>
                        <a:off x="4166816" y="1085265"/>
                        <a:ext cx="4860728" cy="2934158"/>
                      </a:xfrm>
                      <a:prstGeom prst="rect">
                        <a:avLst/>
                      </a:prstGeom>
                    </p:spPr>
                  </p:pic>
                </p:oleObj>
              </mc:Fallback>
            </mc:AlternateContent>
          </a:graphicData>
        </a:graphic>
      </p:graphicFrame>
      <p:sp>
        <p:nvSpPr>
          <p:cNvPr id="2" name="Slide Number Placeholder 1"/>
          <p:cNvSpPr>
            <a:spLocks noGrp="1"/>
          </p:cNvSpPr>
          <p:nvPr>
            <p:ph type="sldNum" sz="quarter" idx="2"/>
          </p:nvPr>
        </p:nvSpPr>
        <p:spPr/>
        <p:txBody>
          <a:bodyPr/>
          <a:lstStyle/>
          <a:p>
            <a:fld id="{86CB4B4D-7CA3-9044-876B-883B54F8677D}" type="slidenum">
              <a:rPr lang="en-US" smtClean="0"/>
              <a:t>38</a:t>
            </a:fld>
            <a:endParaRPr lang="en-US"/>
          </a:p>
        </p:txBody>
      </p:sp>
    </p:spTree>
    <p:extLst>
      <p:ext uri="{BB962C8B-B14F-4D97-AF65-F5344CB8AC3E}">
        <p14:creationId xmlns:p14="http://schemas.microsoft.com/office/powerpoint/2010/main" val="3864731239"/>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2048928" y="466524"/>
            <a:ext cx="5089856" cy="769441"/>
          </a:xfrm>
          <a:prstGeom prst="rect">
            <a:avLst/>
          </a:prstGeom>
          <a:noFill/>
        </p:spPr>
        <p:txBody>
          <a:bodyPr wrap="none" rtlCol="0">
            <a:spAutoFit/>
          </a:bodyPr>
          <a:lstStyle/>
          <a:p>
            <a:pPr algn="ctr"/>
            <a:r>
              <a:rPr lang="en-US" sz="4400" dirty="0">
                <a:solidFill>
                  <a:srgbClr val="002E97"/>
                </a:solidFill>
                <a:latin typeface="Times New Roman" panose="02020603050405020304" pitchFamily="18" charset="0"/>
                <a:cs typeface="Times New Roman" panose="02020603050405020304" pitchFamily="18" charset="0"/>
              </a:rPr>
              <a:t>GPS on Bench Marks</a:t>
            </a:r>
            <a:endParaRPr lang="en-US" sz="2800" dirty="0">
              <a:solidFill>
                <a:srgbClr val="002E97"/>
              </a:solidFill>
              <a:latin typeface="Times New Roman" panose="02020603050405020304" pitchFamily="18" charset="0"/>
              <a:cs typeface="Times New Roman" panose="02020603050405020304" pitchFamily="18" charset="0"/>
            </a:endParaRPr>
          </a:p>
        </p:txBody>
      </p:sp>
      <p:sp>
        <p:nvSpPr>
          <p:cNvPr id="7" name="Slide Number Placeholder 6"/>
          <p:cNvSpPr>
            <a:spLocks noGrp="1"/>
          </p:cNvSpPr>
          <p:nvPr>
            <p:ph type="sldNum" sz="quarter" idx="2"/>
          </p:nvPr>
        </p:nvSpPr>
        <p:spPr/>
        <p:txBody>
          <a:bodyPr/>
          <a:lstStyle/>
          <a:p>
            <a:fld id="{86CB4B4D-7CA3-9044-876B-883B54F8677D}" type="slidenum">
              <a:rPr lang="en-US" smtClean="0"/>
              <a:t>39</a:t>
            </a:fld>
            <a:endParaRPr lang="en-US"/>
          </a:p>
        </p:txBody>
      </p:sp>
      <p:sp>
        <p:nvSpPr>
          <p:cNvPr id="13" name="TextBox 12"/>
          <p:cNvSpPr txBox="1"/>
          <p:nvPr/>
        </p:nvSpPr>
        <p:spPr>
          <a:xfrm>
            <a:off x="321526" y="4138624"/>
            <a:ext cx="2902383"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Web Map Application</a:t>
            </a:r>
          </a:p>
        </p:txBody>
      </p:sp>
      <p:sp>
        <p:nvSpPr>
          <p:cNvPr id="14" name="TextBox 13"/>
          <p:cNvSpPr txBox="1"/>
          <p:nvPr/>
        </p:nvSpPr>
        <p:spPr>
          <a:xfrm>
            <a:off x="3620120" y="4138623"/>
            <a:ext cx="1564632"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Dashboard</a:t>
            </a:r>
          </a:p>
        </p:txBody>
      </p:sp>
      <p:sp>
        <p:nvSpPr>
          <p:cNvPr id="15" name="TextBox 14"/>
          <p:cNvSpPr txBox="1"/>
          <p:nvPr/>
        </p:nvSpPr>
        <p:spPr>
          <a:xfrm>
            <a:off x="5273316" y="3990340"/>
            <a:ext cx="3637720"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~3,400</a:t>
            </a:r>
            <a:r>
              <a:rPr kumimoji="0" lang="en-US" sz="1600" b="0" i="0" u="none" strike="noStrike" cap="none" spc="0" normalizeH="0" dirty="0">
                <a:ln>
                  <a:noFill/>
                </a:ln>
                <a:solidFill>
                  <a:srgbClr val="002E97"/>
                </a:solidFill>
                <a:effectLst/>
                <a:uFillTx/>
                <a:latin typeface="Times New Roman" panose="02020603050405020304" pitchFamily="18" charset="0"/>
                <a:cs typeface="Times New Roman" panose="02020603050405020304" pitchFamily="18" charset="0"/>
                <a:sym typeface="Calibri"/>
              </a:rPr>
              <a:t> Completed in 2020</a:t>
            </a:r>
          </a:p>
          <a:p>
            <a:r>
              <a:rPr lang="en-US" sz="1600" dirty="0">
                <a:solidFill>
                  <a:srgbClr val="002E97"/>
                </a:solidFill>
                <a:latin typeface="Times New Roman" panose="02020603050405020304" pitchFamily="18" charset="0"/>
                <a:cs typeface="Times New Roman" panose="02020603050405020304" pitchFamily="18" charset="0"/>
              </a:rPr>
              <a:t>~4,800 Completed in 2021</a:t>
            </a:r>
          </a:p>
          <a:p>
            <a:r>
              <a:rPr lang="en-US" sz="1600" dirty="0">
                <a:solidFill>
                  <a:srgbClr val="002E97"/>
                </a:solidFill>
                <a:latin typeface="Times New Roman" panose="02020603050405020304" pitchFamily="18" charset="0"/>
                <a:cs typeface="Times New Roman" panose="02020603050405020304" pitchFamily="18" charset="0"/>
              </a:rPr>
              <a:t>~1,500 Completed in 2022 (as of 09/2022)</a:t>
            </a:r>
          </a:p>
        </p:txBody>
      </p:sp>
      <p:pic>
        <p:nvPicPr>
          <p:cNvPr id="4" name="Picture 3">
            <a:extLst>
              <a:ext uri="{FF2B5EF4-FFF2-40B4-BE49-F238E27FC236}">
                <a16:creationId xmlns:a16="http://schemas.microsoft.com/office/drawing/2014/main" id="{D8312ADF-215F-498E-9649-D5DDA05CA99E}"/>
              </a:ext>
            </a:extLst>
          </p:cNvPr>
          <p:cNvPicPr>
            <a:picLocks noChangeAspect="1"/>
          </p:cNvPicPr>
          <p:nvPr/>
        </p:nvPicPr>
        <p:blipFill>
          <a:blip r:embed="rId4"/>
          <a:stretch>
            <a:fillRect/>
          </a:stretch>
        </p:blipFill>
        <p:spPr>
          <a:xfrm>
            <a:off x="118660" y="1389245"/>
            <a:ext cx="3079509" cy="2601166"/>
          </a:xfrm>
          <a:prstGeom prst="rect">
            <a:avLst/>
          </a:prstGeom>
        </p:spPr>
      </p:pic>
      <p:pic>
        <p:nvPicPr>
          <p:cNvPr id="2" name="Picture 1">
            <a:extLst>
              <a:ext uri="{FF2B5EF4-FFF2-40B4-BE49-F238E27FC236}">
                <a16:creationId xmlns:a16="http://schemas.microsoft.com/office/drawing/2014/main" id="{4A88A256-55F6-43F5-826E-0265C15C04A1}"/>
              </a:ext>
            </a:extLst>
          </p:cNvPr>
          <p:cNvPicPr>
            <a:picLocks noChangeAspect="1"/>
          </p:cNvPicPr>
          <p:nvPr/>
        </p:nvPicPr>
        <p:blipFill>
          <a:blip r:embed="rId5"/>
          <a:stretch>
            <a:fillRect/>
          </a:stretch>
        </p:blipFill>
        <p:spPr>
          <a:xfrm>
            <a:off x="3340291" y="1389245"/>
            <a:ext cx="5675117" cy="2601095"/>
          </a:xfrm>
          <a:prstGeom prst="rect">
            <a:avLst/>
          </a:prstGeom>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2" name="TextBox 1"/>
          <p:cNvSpPr txBox="1"/>
          <p:nvPr/>
        </p:nvSpPr>
        <p:spPr>
          <a:xfrm>
            <a:off x="1922558" y="402226"/>
            <a:ext cx="5298884"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dirty="0">
                <a:solidFill>
                  <a:srgbClr val="002E97"/>
                </a:solidFill>
              </a:rPr>
              <a:t>NSRS Modernization Delay</a:t>
            </a:r>
            <a:endParaRPr sz="3600" dirty="0">
              <a:solidFill>
                <a:srgbClr val="002E97"/>
              </a:solidFill>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4</a:t>
            </a:fld>
            <a:endParaRPr lang="en-US"/>
          </a:p>
        </p:txBody>
      </p:sp>
      <p:sp>
        <p:nvSpPr>
          <p:cNvPr id="6" name="Rectangle 5">
            <a:extLst>
              <a:ext uri="{FF2B5EF4-FFF2-40B4-BE49-F238E27FC236}">
                <a16:creationId xmlns:a16="http://schemas.microsoft.com/office/drawing/2014/main" id="{7E71171C-3AC8-483A-BEAB-F9BD74D4884E}"/>
              </a:ext>
            </a:extLst>
          </p:cNvPr>
          <p:cNvSpPr/>
          <p:nvPr/>
        </p:nvSpPr>
        <p:spPr>
          <a:xfrm>
            <a:off x="1563986" y="4265030"/>
            <a:ext cx="6016028" cy="584775"/>
          </a:xfrm>
          <a:prstGeom prst="rect">
            <a:avLst/>
          </a:prstGeom>
        </p:spPr>
        <p:txBody>
          <a:bodyPr wrap="square">
            <a:spAutoFit/>
          </a:bodyPr>
          <a:lstStyle/>
          <a:p>
            <a:r>
              <a:rPr lang="en-US" sz="1600" dirty="0">
                <a:solidFill>
                  <a:srgbClr val="002E97"/>
                </a:solidFill>
              </a:rPr>
              <a:t>https://geodesy.noaa.gov/datums/newdatums/delayed-release.shtml</a:t>
            </a:r>
          </a:p>
          <a:p>
            <a:r>
              <a:rPr lang="en-US" sz="1600" dirty="0">
                <a:solidFill>
                  <a:srgbClr val="002E97"/>
                </a:solidFill>
              </a:rPr>
              <a:t>https://geodesy.noaa.gov/datums/newdatums/FAQNewDatums.shtml</a:t>
            </a:r>
          </a:p>
        </p:txBody>
      </p:sp>
      <p:sp>
        <p:nvSpPr>
          <p:cNvPr id="8" name="Rectangle 7">
            <a:extLst>
              <a:ext uri="{FF2B5EF4-FFF2-40B4-BE49-F238E27FC236}">
                <a16:creationId xmlns:a16="http://schemas.microsoft.com/office/drawing/2014/main" id="{1BBC01BB-1065-49E1-9BA3-97E485803EEE}"/>
              </a:ext>
            </a:extLst>
          </p:cNvPr>
          <p:cNvSpPr/>
          <p:nvPr/>
        </p:nvSpPr>
        <p:spPr>
          <a:xfrm>
            <a:off x="1202436" y="1294477"/>
            <a:ext cx="6739128" cy="2554545"/>
          </a:xfrm>
          <a:prstGeom prst="rect">
            <a:avLst/>
          </a:prstGeom>
        </p:spPr>
        <p:txBody>
          <a:bodyPr wrap="square">
            <a:spAutoFit/>
          </a:bodyPr>
          <a:lstStyle/>
          <a:p>
            <a:r>
              <a:rPr lang="en-US" sz="2000" dirty="0">
                <a:solidFill>
                  <a:srgbClr val="002E97"/>
                </a:solidFill>
                <a:latin typeface="Helvetica Neue"/>
              </a:rPr>
              <a:t>Operational, workforce retention and other issues have delayed NSRS Modernization</a:t>
            </a:r>
          </a:p>
          <a:p>
            <a:endParaRPr lang="en-US" sz="2000" dirty="0">
              <a:solidFill>
                <a:srgbClr val="002E97"/>
              </a:solidFill>
              <a:latin typeface="Helvetica Neue"/>
            </a:endParaRPr>
          </a:p>
          <a:p>
            <a:r>
              <a:rPr lang="en-US" sz="2000" dirty="0">
                <a:solidFill>
                  <a:srgbClr val="002E97"/>
                </a:solidFill>
                <a:latin typeface="Helvetica Neue"/>
              </a:rPr>
              <a:t>SPCS2022 zones should be finalized in 2022 but will not be rolled out until all of the NSRS is modernized.</a:t>
            </a:r>
          </a:p>
          <a:p>
            <a:endParaRPr lang="en-US" sz="2000" dirty="0">
              <a:solidFill>
                <a:srgbClr val="002E97"/>
              </a:solidFill>
              <a:latin typeface="Helvetica Neue"/>
            </a:endParaRPr>
          </a:p>
          <a:p>
            <a:r>
              <a:rPr lang="en-US" sz="2000" dirty="0">
                <a:solidFill>
                  <a:srgbClr val="002E97"/>
                </a:solidFill>
                <a:latin typeface="Helvetica Neue"/>
              </a:rPr>
              <a:t>GPS on Bench Marks deadline extended </a:t>
            </a:r>
          </a:p>
          <a:p>
            <a:r>
              <a:rPr lang="en-US" sz="2000" dirty="0">
                <a:solidFill>
                  <a:srgbClr val="002E97"/>
                </a:solidFill>
                <a:latin typeface="Helvetica Neue"/>
              </a:rPr>
              <a:t>December 31, 2022</a:t>
            </a:r>
          </a:p>
        </p:txBody>
      </p:sp>
    </p:spTree>
    <p:extLst>
      <p:ext uri="{BB962C8B-B14F-4D97-AF65-F5344CB8AC3E}">
        <p14:creationId xmlns:p14="http://schemas.microsoft.com/office/powerpoint/2010/main" val="2442143953"/>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1254427" y="301423"/>
            <a:ext cx="6635150" cy="646331"/>
          </a:xfrm>
          <a:prstGeom prst="rect">
            <a:avLst/>
          </a:prstGeom>
          <a:noFill/>
        </p:spPr>
        <p:txBody>
          <a:bodyPr wrap="none" rtlCol="0">
            <a:spAutoFit/>
          </a:bodyPr>
          <a:lstStyle/>
          <a:p>
            <a:pPr algn="ctr"/>
            <a:r>
              <a:rPr lang="en-US" sz="3600" dirty="0">
                <a:solidFill>
                  <a:srgbClr val="002E97"/>
                </a:solidFill>
                <a:latin typeface="Times New Roman" panose="02020603050405020304" pitchFamily="18" charset="0"/>
                <a:cs typeface="Times New Roman" panose="02020603050405020304" pitchFamily="18" charset="0"/>
              </a:rPr>
              <a:t>GPS on Bench Marks in Wyoming</a:t>
            </a:r>
            <a:endParaRPr lang="en-US" sz="2000" dirty="0">
              <a:solidFill>
                <a:srgbClr val="002E97"/>
              </a:solidFill>
              <a:latin typeface="Times New Roman" panose="02020603050405020304" pitchFamily="18" charset="0"/>
              <a:cs typeface="Times New Roman" panose="02020603050405020304" pitchFamily="18" charset="0"/>
            </a:endParaRPr>
          </a:p>
        </p:txBody>
      </p:sp>
      <p:sp>
        <p:nvSpPr>
          <p:cNvPr id="7" name="Slide Number Placeholder 6"/>
          <p:cNvSpPr>
            <a:spLocks noGrp="1"/>
          </p:cNvSpPr>
          <p:nvPr>
            <p:ph type="sldNum" sz="quarter" idx="2"/>
          </p:nvPr>
        </p:nvSpPr>
        <p:spPr/>
        <p:txBody>
          <a:bodyPr/>
          <a:lstStyle/>
          <a:p>
            <a:fld id="{86CB4B4D-7CA3-9044-876B-883B54F8677D}" type="slidenum">
              <a:rPr lang="en-US" smtClean="0"/>
              <a:t>40</a:t>
            </a:fld>
            <a:endParaRPr lang="en-US"/>
          </a:p>
        </p:txBody>
      </p:sp>
      <p:pic>
        <p:nvPicPr>
          <p:cNvPr id="3" name="Picture 2">
            <a:extLst>
              <a:ext uri="{FF2B5EF4-FFF2-40B4-BE49-F238E27FC236}">
                <a16:creationId xmlns:a16="http://schemas.microsoft.com/office/drawing/2014/main" id="{FCF93D42-0C86-42FB-B64E-147A61086DE2}"/>
              </a:ext>
            </a:extLst>
          </p:cNvPr>
          <p:cNvPicPr>
            <a:picLocks noChangeAspect="1"/>
          </p:cNvPicPr>
          <p:nvPr/>
        </p:nvPicPr>
        <p:blipFill>
          <a:blip r:embed="rId4"/>
          <a:stretch>
            <a:fillRect/>
          </a:stretch>
        </p:blipFill>
        <p:spPr>
          <a:xfrm>
            <a:off x="0" y="952500"/>
            <a:ext cx="9144000" cy="4191000"/>
          </a:xfrm>
          <a:prstGeom prst="rect">
            <a:avLst/>
          </a:prstGeom>
        </p:spPr>
      </p:pic>
    </p:spTree>
    <p:extLst>
      <p:ext uri="{BB962C8B-B14F-4D97-AF65-F5344CB8AC3E}">
        <p14:creationId xmlns:p14="http://schemas.microsoft.com/office/powerpoint/2010/main" val="3775857779"/>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A7EC64-DE97-44D1-837D-4FB5DE7D2985}"/>
              </a:ext>
            </a:extLst>
          </p:cNvPr>
          <p:cNvPicPr>
            <a:picLocks noChangeAspect="1"/>
          </p:cNvPicPr>
          <p:nvPr/>
        </p:nvPicPr>
        <p:blipFill>
          <a:blip r:embed="rId4"/>
          <a:stretch>
            <a:fillRect/>
          </a:stretch>
        </p:blipFill>
        <p:spPr>
          <a:xfrm>
            <a:off x="0" y="1832647"/>
            <a:ext cx="7220045" cy="3309187"/>
          </a:xfrm>
          <a:prstGeom prst="rect">
            <a:avLst/>
          </a:prstGeom>
        </p:spPr>
      </p:pic>
      <p:sp>
        <p:nvSpPr>
          <p:cNvPr id="10" name="Rectangle 9">
            <a:extLst>
              <a:ext uri="{FF2B5EF4-FFF2-40B4-BE49-F238E27FC236}">
                <a16:creationId xmlns:a16="http://schemas.microsoft.com/office/drawing/2014/main" id="{3F7C31E0-2C28-4BE3-AE1C-0CD8B7F6C5E5}"/>
              </a:ext>
            </a:extLst>
          </p:cNvPr>
          <p:cNvSpPr/>
          <p:nvPr/>
        </p:nvSpPr>
        <p:spPr>
          <a:xfrm>
            <a:off x="1262413" y="3929276"/>
            <a:ext cx="187768" cy="811712"/>
          </a:xfrm>
          <a:prstGeom prst="rect">
            <a:avLst/>
          </a:prstGeom>
          <a:solidFill>
            <a:srgbClr val="2B2B2B"/>
          </a:solidFill>
          <a:ln w="25400" cap="flat">
            <a:solidFill>
              <a:srgbClr val="2B2B2B"/>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41</a:t>
            </a:fld>
            <a:endParaRPr lang="en-US"/>
          </a:p>
        </p:txBody>
      </p:sp>
      <p:sp>
        <p:nvSpPr>
          <p:cNvPr id="3" name="Title 1"/>
          <p:cNvSpPr>
            <a:spLocks noGrp="1"/>
          </p:cNvSpPr>
          <p:nvPr>
            <p:ph type="title"/>
          </p:nvPr>
        </p:nvSpPr>
        <p:spPr>
          <a:xfrm>
            <a:off x="457200" y="205978"/>
            <a:ext cx="8229600" cy="857251"/>
          </a:xfrm>
        </p:spPr>
        <p:txBody>
          <a:bodyPr/>
          <a:lstStyle/>
          <a:p>
            <a:r>
              <a:rPr lang="en-US" dirty="0">
                <a:solidFill>
                  <a:srgbClr val="002E97"/>
                </a:solidFill>
                <a:latin typeface="Times New Roman" panose="02020603050405020304" pitchFamily="18" charset="0"/>
                <a:cs typeface="Times New Roman" panose="02020603050405020304" pitchFamily="18" charset="0"/>
              </a:rPr>
              <a:t>OPUS Shared Solutions Dashboard</a:t>
            </a:r>
          </a:p>
        </p:txBody>
      </p:sp>
      <p:sp>
        <p:nvSpPr>
          <p:cNvPr id="6" name="TextBox 5"/>
          <p:cNvSpPr txBox="1"/>
          <p:nvPr/>
        </p:nvSpPr>
        <p:spPr>
          <a:xfrm>
            <a:off x="392906" y="907256"/>
            <a:ext cx="7643813" cy="738664"/>
          </a:xfrm>
          <a:prstGeom prst="rect">
            <a:avLst/>
          </a:prstGeom>
          <a:noFill/>
        </p:spPr>
        <p:txBody>
          <a:bodyPr wrap="square" rtlCol="0">
            <a:spAutoFit/>
          </a:bodyPr>
          <a:lstStyle/>
          <a:p>
            <a:pPr algn="ctr"/>
            <a:r>
              <a:rPr lang="en-US" sz="2100" dirty="0">
                <a:solidFill>
                  <a:srgbClr val="002E97"/>
                </a:solidFill>
              </a:rPr>
              <a:t>Dashboard enables sorting and visualization of Shared Solutions by</a:t>
            </a:r>
          </a:p>
          <a:p>
            <a:pPr algn="ctr"/>
            <a:r>
              <a:rPr lang="en-US" sz="2100" dirty="0">
                <a:solidFill>
                  <a:srgbClr val="002E97"/>
                </a:solidFill>
              </a:rPr>
              <a:t>Month &amp; Year, State, Agency Type, and submitting agency </a:t>
            </a:r>
          </a:p>
        </p:txBody>
      </p:sp>
      <p:graphicFrame>
        <p:nvGraphicFramePr>
          <p:cNvPr id="8" name="Table 7"/>
          <p:cNvGraphicFramePr>
            <a:graphicFrameLocks noGrp="1"/>
          </p:cNvGraphicFramePr>
          <p:nvPr>
            <p:extLst>
              <p:ext uri="{D42A27DB-BD31-4B8C-83A1-F6EECF244321}">
                <p14:modId xmlns:p14="http://schemas.microsoft.com/office/powerpoint/2010/main" val="1267154896"/>
              </p:ext>
            </p:extLst>
          </p:nvPr>
        </p:nvGraphicFramePr>
        <p:xfrm>
          <a:off x="6631536" y="2347199"/>
          <a:ext cx="2426739" cy="2105158"/>
        </p:xfrm>
        <a:graphic>
          <a:graphicData uri="http://schemas.openxmlformats.org/drawingml/2006/table">
            <a:tbl>
              <a:tblPr firstRow="1" bandRow="1">
                <a:tableStyleId>{5C22544A-7EE6-4342-B048-85BDC9FD1C3A}</a:tableStyleId>
              </a:tblPr>
              <a:tblGrid>
                <a:gridCol w="1310335">
                  <a:extLst>
                    <a:ext uri="{9D8B030D-6E8A-4147-A177-3AD203B41FA5}">
                      <a16:colId xmlns:a16="http://schemas.microsoft.com/office/drawing/2014/main" val="2088509437"/>
                    </a:ext>
                  </a:extLst>
                </a:gridCol>
                <a:gridCol w="1116404">
                  <a:extLst>
                    <a:ext uri="{9D8B030D-6E8A-4147-A177-3AD203B41FA5}">
                      <a16:colId xmlns:a16="http://schemas.microsoft.com/office/drawing/2014/main" val="2103495573"/>
                    </a:ext>
                  </a:extLst>
                </a:gridCol>
              </a:tblGrid>
              <a:tr h="693142">
                <a:tc>
                  <a:txBody>
                    <a:bodyPr/>
                    <a:lstStyle/>
                    <a:p>
                      <a:pPr algn="ctr"/>
                      <a:endParaRPr lang="en-US" sz="1200" dirty="0"/>
                    </a:p>
                    <a:p>
                      <a:pPr algn="ctr"/>
                      <a:r>
                        <a:rPr lang="en-US" sz="1200" dirty="0"/>
                        <a:t>Agency type</a:t>
                      </a:r>
                    </a:p>
                  </a:txBody>
                  <a:tcPr marL="68580" marR="68580" marT="34290" marB="34290"/>
                </a:tc>
                <a:tc>
                  <a:txBody>
                    <a:bodyPr/>
                    <a:lstStyle/>
                    <a:p>
                      <a:pPr algn="ctr"/>
                      <a:r>
                        <a:rPr lang="en-US" sz="1200" dirty="0"/>
                        <a:t># Shared Solutions on NGS marks</a:t>
                      </a:r>
                    </a:p>
                  </a:txBody>
                  <a:tcPr marL="68580" marR="68580" marT="34290" marB="34290"/>
                </a:tc>
                <a:extLst>
                  <a:ext uri="{0D108BD9-81ED-4DB2-BD59-A6C34878D82A}">
                    <a16:rowId xmlns:a16="http://schemas.microsoft.com/office/drawing/2014/main" val="1354004600"/>
                  </a:ext>
                </a:extLst>
              </a:tr>
              <a:tr h="353004">
                <a:tc>
                  <a:txBody>
                    <a:bodyPr/>
                    <a:lstStyle/>
                    <a:p>
                      <a:pPr algn="ctr"/>
                      <a:r>
                        <a:rPr lang="en-US" sz="1200" dirty="0"/>
                        <a:t>State</a:t>
                      </a:r>
                    </a:p>
                  </a:txBody>
                  <a:tcPr marL="68580" marR="68580" marT="34290" marB="34290"/>
                </a:tc>
                <a:tc>
                  <a:txBody>
                    <a:bodyPr/>
                    <a:lstStyle/>
                    <a:p>
                      <a:pPr algn="ctr"/>
                      <a:r>
                        <a:rPr lang="en-US" sz="1200" dirty="0"/>
                        <a:t>~35,900</a:t>
                      </a:r>
                    </a:p>
                  </a:txBody>
                  <a:tcPr marL="68580" marR="68580" marT="34290" marB="34290"/>
                </a:tc>
                <a:extLst>
                  <a:ext uri="{0D108BD9-81ED-4DB2-BD59-A6C34878D82A}">
                    <a16:rowId xmlns:a16="http://schemas.microsoft.com/office/drawing/2014/main" val="3500577698"/>
                  </a:ext>
                </a:extLst>
              </a:tr>
              <a:tr h="353004">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200" dirty="0"/>
                        <a:t>Private Sector</a:t>
                      </a:r>
                    </a:p>
                  </a:txBody>
                  <a:tcPr marL="68580" marR="68580" marT="34290" marB="34290"/>
                </a:tc>
                <a:tc>
                  <a:txBody>
                    <a:bodyPr/>
                    <a:lstStyle/>
                    <a:p>
                      <a:pPr algn="ctr"/>
                      <a:r>
                        <a:rPr lang="en-US" sz="1200" dirty="0"/>
                        <a:t>~6,200</a:t>
                      </a:r>
                    </a:p>
                  </a:txBody>
                  <a:tcPr marL="68580" marR="68580" marT="34290" marB="34290"/>
                </a:tc>
                <a:extLst>
                  <a:ext uri="{0D108BD9-81ED-4DB2-BD59-A6C34878D82A}">
                    <a16:rowId xmlns:a16="http://schemas.microsoft.com/office/drawing/2014/main" val="2501708678"/>
                  </a:ext>
                </a:extLst>
              </a:tr>
              <a:tr h="353004">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200" dirty="0"/>
                        <a:t>Federal</a:t>
                      </a:r>
                    </a:p>
                  </a:txBody>
                  <a:tcPr marL="68580" marR="68580" marT="34290" marB="34290"/>
                </a:tc>
                <a:tc>
                  <a:txBody>
                    <a:bodyPr/>
                    <a:lstStyle/>
                    <a:p>
                      <a:pPr algn="ctr"/>
                      <a:r>
                        <a:rPr lang="en-US" sz="1200" dirty="0"/>
                        <a:t>~3,900</a:t>
                      </a:r>
                    </a:p>
                  </a:txBody>
                  <a:tcPr marL="68580" marR="68580" marT="34290" marB="34290"/>
                </a:tc>
                <a:extLst>
                  <a:ext uri="{0D108BD9-81ED-4DB2-BD59-A6C34878D82A}">
                    <a16:rowId xmlns:a16="http://schemas.microsoft.com/office/drawing/2014/main" val="2464612380"/>
                  </a:ext>
                </a:extLst>
              </a:tr>
              <a:tr h="353004">
                <a:tc>
                  <a:txBody>
                    <a:bodyPr/>
                    <a:lstStyle/>
                    <a:p>
                      <a:pPr algn="ctr"/>
                      <a:r>
                        <a:rPr lang="en-US" sz="1200" dirty="0"/>
                        <a:t>Academic</a:t>
                      </a:r>
                    </a:p>
                  </a:txBody>
                  <a:tcPr marL="68580" marR="68580" marT="34290" marB="34290"/>
                </a:tc>
                <a:tc>
                  <a:txBody>
                    <a:bodyPr/>
                    <a:lstStyle/>
                    <a:p>
                      <a:pPr algn="ctr"/>
                      <a:r>
                        <a:rPr lang="en-US" sz="1200" dirty="0"/>
                        <a:t>~1400</a:t>
                      </a:r>
                    </a:p>
                  </a:txBody>
                  <a:tcPr marL="68580" marR="68580" marT="34290" marB="34290"/>
                </a:tc>
                <a:extLst>
                  <a:ext uri="{0D108BD9-81ED-4DB2-BD59-A6C34878D82A}">
                    <a16:rowId xmlns:a16="http://schemas.microsoft.com/office/drawing/2014/main" val="2662671429"/>
                  </a:ext>
                </a:extLst>
              </a:tr>
            </a:tbl>
          </a:graphicData>
        </a:graphic>
      </p:graphicFrame>
      <p:sp>
        <p:nvSpPr>
          <p:cNvPr id="12" name="TextBox 11"/>
          <p:cNvSpPr txBox="1"/>
          <p:nvPr/>
        </p:nvSpPr>
        <p:spPr>
          <a:xfrm>
            <a:off x="1010312" y="3927735"/>
            <a:ext cx="504202"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chemeClr val="bg1"/>
                </a:solidFill>
                <a:effectLst/>
                <a:uFillTx/>
                <a:latin typeface="+mj-lt"/>
                <a:ea typeface="+mj-ea"/>
                <a:cs typeface="+mj-cs"/>
                <a:sym typeface="Calibri"/>
              </a:rPr>
              <a:t>2018</a:t>
            </a:r>
          </a:p>
        </p:txBody>
      </p:sp>
      <p:sp>
        <p:nvSpPr>
          <p:cNvPr id="13" name="TextBox 12"/>
          <p:cNvSpPr txBox="1"/>
          <p:nvPr/>
        </p:nvSpPr>
        <p:spPr>
          <a:xfrm>
            <a:off x="1010312" y="4221113"/>
            <a:ext cx="504202"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chemeClr val="bg1"/>
                </a:solidFill>
                <a:effectLst/>
                <a:uFillTx/>
                <a:latin typeface="+mj-lt"/>
                <a:ea typeface="+mj-ea"/>
                <a:cs typeface="+mj-cs"/>
                <a:sym typeface="Calibri"/>
              </a:rPr>
              <a:t>2020</a:t>
            </a:r>
          </a:p>
        </p:txBody>
      </p:sp>
      <p:sp>
        <p:nvSpPr>
          <p:cNvPr id="14" name="TextBox 13">
            <a:extLst>
              <a:ext uri="{FF2B5EF4-FFF2-40B4-BE49-F238E27FC236}">
                <a16:creationId xmlns:a16="http://schemas.microsoft.com/office/drawing/2014/main" id="{7D511007-A674-4B4C-98AC-701DD5C68321}"/>
              </a:ext>
            </a:extLst>
          </p:cNvPr>
          <p:cNvSpPr txBox="1"/>
          <p:nvPr/>
        </p:nvSpPr>
        <p:spPr>
          <a:xfrm>
            <a:off x="1010312" y="4396323"/>
            <a:ext cx="504202"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chemeClr val="bg1"/>
                </a:solidFill>
                <a:effectLst/>
                <a:uFillTx/>
                <a:latin typeface="+mj-lt"/>
                <a:ea typeface="+mj-ea"/>
                <a:cs typeface="+mj-cs"/>
                <a:sym typeface="Calibri"/>
              </a:rPr>
              <a:t>2021</a:t>
            </a:r>
          </a:p>
        </p:txBody>
      </p:sp>
      <p:grpSp>
        <p:nvGrpSpPr>
          <p:cNvPr id="9" name="Group 8">
            <a:extLst>
              <a:ext uri="{FF2B5EF4-FFF2-40B4-BE49-F238E27FC236}">
                <a16:creationId xmlns:a16="http://schemas.microsoft.com/office/drawing/2014/main" id="{5F131C9F-7108-468F-899D-33FA19693713}"/>
              </a:ext>
            </a:extLst>
          </p:cNvPr>
          <p:cNvGrpSpPr/>
          <p:nvPr/>
        </p:nvGrpSpPr>
        <p:grpSpPr>
          <a:xfrm>
            <a:off x="2146697" y="3957852"/>
            <a:ext cx="1089422" cy="771312"/>
            <a:chOff x="2146697" y="3957852"/>
            <a:chExt cx="1089422" cy="771312"/>
          </a:xfrm>
        </p:grpSpPr>
        <p:sp>
          <p:nvSpPr>
            <p:cNvPr id="15" name="Rectangular Callout 6">
              <a:extLst>
                <a:ext uri="{FF2B5EF4-FFF2-40B4-BE49-F238E27FC236}">
                  <a16:creationId xmlns:a16="http://schemas.microsoft.com/office/drawing/2014/main" id="{14133C7D-06D1-423F-87F4-E1A8A6648354}"/>
                </a:ext>
              </a:extLst>
            </p:cNvPr>
            <p:cNvSpPr/>
            <p:nvPr/>
          </p:nvSpPr>
          <p:spPr>
            <a:xfrm>
              <a:off x="2146697" y="3957852"/>
              <a:ext cx="1089422" cy="524052"/>
            </a:xfrm>
            <a:prstGeom prst="wedgeRectCallout">
              <a:avLst>
                <a:gd name="adj1" fmla="val -85143"/>
                <a:gd name="adj2" fmla="val 2300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chemeClr val="tx1"/>
                </a:solidFill>
              </a:endParaRPr>
            </a:p>
          </p:txBody>
        </p:sp>
        <p:sp>
          <p:nvSpPr>
            <p:cNvPr id="16" name="Rectangular Callout 6">
              <a:extLst>
                <a:ext uri="{FF2B5EF4-FFF2-40B4-BE49-F238E27FC236}">
                  <a16:creationId xmlns:a16="http://schemas.microsoft.com/office/drawing/2014/main" id="{C7214C44-5FD3-4C34-B0ED-1AAA355EFEF5}"/>
                </a:ext>
              </a:extLst>
            </p:cNvPr>
            <p:cNvSpPr/>
            <p:nvPr/>
          </p:nvSpPr>
          <p:spPr>
            <a:xfrm>
              <a:off x="2146697" y="3957852"/>
              <a:ext cx="1089422" cy="307775"/>
            </a:xfrm>
            <a:prstGeom prst="wedgeRectCallout">
              <a:avLst>
                <a:gd name="adj1" fmla="val -90989"/>
                <a:gd name="adj2" fmla="val -1985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chemeClr val="tx1"/>
                </a:solidFill>
              </a:endParaRPr>
            </a:p>
          </p:txBody>
        </p:sp>
        <p:sp>
          <p:nvSpPr>
            <p:cNvPr id="7" name="Rectangular Callout 6"/>
            <p:cNvSpPr/>
            <p:nvPr/>
          </p:nvSpPr>
          <p:spPr>
            <a:xfrm>
              <a:off x="2146697" y="3957852"/>
              <a:ext cx="1089422" cy="771312"/>
            </a:xfrm>
            <a:prstGeom prst="wedgeRectCallout">
              <a:avLst>
                <a:gd name="adj1" fmla="val -60924"/>
                <a:gd name="adj2" fmla="val 2696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Note the impact of GPSonBM Campaigns </a:t>
              </a:r>
            </a:p>
          </p:txBody>
        </p:sp>
      </p:grpSp>
    </p:spTree>
    <p:extLst>
      <p:ext uri="{BB962C8B-B14F-4D97-AF65-F5344CB8AC3E}">
        <p14:creationId xmlns:p14="http://schemas.microsoft.com/office/powerpoint/2010/main" val="1726303722"/>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457200" y="205978"/>
            <a:ext cx="8229600" cy="857251"/>
          </a:xfrm>
        </p:spPr>
        <p:txBody>
          <a:bodyPr>
            <a:normAutofit fontScale="90000"/>
          </a:bodyPr>
          <a:lstStyle/>
          <a:p>
            <a:r>
              <a:rPr lang="en-US" dirty="0">
                <a:solidFill>
                  <a:srgbClr val="002E97"/>
                </a:solidFill>
                <a:latin typeface="Times New Roman" panose="02020603050405020304" pitchFamily="18" charset="0"/>
                <a:cs typeface="Times New Roman" panose="02020603050405020304" pitchFamily="18" charset="0"/>
              </a:rPr>
              <a:t>OPUS Shared Solutions in Wyoming</a:t>
            </a:r>
          </a:p>
        </p:txBody>
      </p:sp>
      <p:pic>
        <p:nvPicPr>
          <p:cNvPr id="4" name="Picture 3">
            <a:extLst>
              <a:ext uri="{FF2B5EF4-FFF2-40B4-BE49-F238E27FC236}">
                <a16:creationId xmlns:a16="http://schemas.microsoft.com/office/drawing/2014/main" id="{E714B314-F7CB-4167-9A28-D046A71A1590}"/>
              </a:ext>
            </a:extLst>
          </p:cNvPr>
          <p:cNvPicPr>
            <a:picLocks noChangeAspect="1"/>
          </p:cNvPicPr>
          <p:nvPr/>
        </p:nvPicPr>
        <p:blipFill>
          <a:blip r:embed="rId4"/>
          <a:stretch>
            <a:fillRect/>
          </a:stretch>
        </p:blipFill>
        <p:spPr>
          <a:xfrm>
            <a:off x="0" y="950119"/>
            <a:ext cx="9149196" cy="4193381"/>
          </a:xfrm>
          <a:prstGeom prst="rect">
            <a:avLst/>
          </a:prstGeom>
        </p:spPr>
      </p:pic>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42</a:t>
            </a:fld>
            <a:endParaRPr lang="en-US"/>
          </a:p>
        </p:txBody>
      </p:sp>
      <p:graphicFrame>
        <p:nvGraphicFramePr>
          <p:cNvPr id="8" name="Table 7"/>
          <p:cNvGraphicFramePr>
            <a:graphicFrameLocks noGrp="1"/>
          </p:cNvGraphicFramePr>
          <p:nvPr>
            <p:extLst>
              <p:ext uri="{D42A27DB-BD31-4B8C-83A1-F6EECF244321}">
                <p14:modId xmlns:p14="http://schemas.microsoft.com/office/powerpoint/2010/main" val="2982190024"/>
              </p:ext>
            </p:extLst>
          </p:nvPr>
        </p:nvGraphicFramePr>
        <p:xfrm>
          <a:off x="6527523" y="1105674"/>
          <a:ext cx="2530752" cy="1935214"/>
        </p:xfrm>
        <a:graphic>
          <a:graphicData uri="http://schemas.openxmlformats.org/drawingml/2006/table">
            <a:tbl>
              <a:tblPr firstRow="1" bandRow="1">
                <a:tableStyleId>{5C22544A-7EE6-4342-B048-85BDC9FD1C3A}</a:tableStyleId>
              </a:tblPr>
              <a:tblGrid>
                <a:gridCol w="1366498">
                  <a:extLst>
                    <a:ext uri="{9D8B030D-6E8A-4147-A177-3AD203B41FA5}">
                      <a16:colId xmlns:a16="http://schemas.microsoft.com/office/drawing/2014/main" val="2088509437"/>
                    </a:ext>
                  </a:extLst>
                </a:gridCol>
                <a:gridCol w="1164254">
                  <a:extLst>
                    <a:ext uri="{9D8B030D-6E8A-4147-A177-3AD203B41FA5}">
                      <a16:colId xmlns:a16="http://schemas.microsoft.com/office/drawing/2014/main" val="2103495573"/>
                    </a:ext>
                  </a:extLst>
                </a:gridCol>
              </a:tblGrid>
              <a:tr h="633076">
                <a:tc>
                  <a:txBody>
                    <a:bodyPr/>
                    <a:lstStyle/>
                    <a:p>
                      <a:pPr algn="ctr"/>
                      <a:endParaRPr lang="en-US" sz="1200" dirty="0"/>
                    </a:p>
                    <a:p>
                      <a:pPr algn="ctr"/>
                      <a:r>
                        <a:rPr lang="en-US" sz="1200" dirty="0"/>
                        <a:t>Agency type</a:t>
                      </a:r>
                    </a:p>
                  </a:txBody>
                  <a:tcPr marL="68580" marR="68580" marT="34290" marB="34290"/>
                </a:tc>
                <a:tc>
                  <a:txBody>
                    <a:bodyPr/>
                    <a:lstStyle/>
                    <a:p>
                      <a:pPr algn="ctr"/>
                      <a:r>
                        <a:rPr lang="en-US" sz="1200" dirty="0"/>
                        <a:t># Shared Solutions</a:t>
                      </a:r>
                    </a:p>
                  </a:txBody>
                  <a:tcPr marL="68580" marR="68580" marT="34290" marB="34290"/>
                </a:tc>
                <a:extLst>
                  <a:ext uri="{0D108BD9-81ED-4DB2-BD59-A6C34878D82A}">
                    <a16:rowId xmlns:a16="http://schemas.microsoft.com/office/drawing/2014/main" val="1354004600"/>
                  </a:ext>
                </a:extLst>
              </a:tr>
              <a:tr h="434046">
                <a:tc>
                  <a:txBody>
                    <a:bodyPr/>
                    <a:lstStyle/>
                    <a:p>
                      <a:pPr algn="ctr"/>
                      <a:r>
                        <a:rPr lang="en-US" sz="1200" dirty="0"/>
                        <a:t>State</a:t>
                      </a:r>
                    </a:p>
                  </a:txBody>
                  <a:tcPr marL="68580" marR="68580" marT="34290" marB="34290"/>
                </a:tc>
                <a:tc>
                  <a:txBody>
                    <a:bodyPr/>
                    <a:lstStyle/>
                    <a:p>
                      <a:pPr algn="ctr"/>
                      <a:r>
                        <a:rPr lang="en-US" sz="1200" dirty="0"/>
                        <a:t>307</a:t>
                      </a:r>
                    </a:p>
                  </a:txBody>
                  <a:tcPr marL="68580" marR="68580" marT="34290" marB="34290"/>
                </a:tc>
                <a:extLst>
                  <a:ext uri="{0D108BD9-81ED-4DB2-BD59-A6C34878D82A}">
                    <a16:rowId xmlns:a16="http://schemas.microsoft.com/office/drawing/2014/main" val="3500577698"/>
                  </a:ext>
                </a:extLst>
              </a:tr>
              <a:tr h="434046">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200" dirty="0"/>
                        <a:t>Private Sector</a:t>
                      </a:r>
                    </a:p>
                  </a:txBody>
                  <a:tcPr marL="68580" marR="68580" marT="34290" marB="34290"/>
                </a:tc>
                <a:tc>
                  <a:txBody>
                    <a:bodyPr/>
                    <a:lstStyle/>
                    <a:p>
                      <a:pPr algn="ctr"/>
                      <a:r>
                        <a:rPr lang="en-US" sz="1200" dirty="0"/>
                        <a:t>87</a:t>
                      </a:r>
                    </a:p>
                  </a:txBody>
                  <a:tcPr marL="68580" marR="68580" marT="34290" marB="34290"/>
                </a:tc>
                <a:extLst>
                  <a:ext uri="{0D108BD9-81ED-4DB2-BD59-A6C34878D82A}">
                    <a16:rowId xmlns:a16="http://schemas.microsoft.com/office/drawing/2014/main" val="2501708678"/>
                  </a:ext>
                </a:extLst>
              </a:tr>
              <a:tr h="434046">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200" dirty="0"/>
                        <a:t>Federal</a:t>
                      </a:r>
                    </a:p>
                  </a:txBody>
                  <a:tcPr marL="68580" marR="68580" marT="34290" marB="34290"/>
                </a:tc>
                <a:tc>
                  <a:txBody>
                    <a:bodyPr/>
                    <a:lstStyle/>
                    <a:p>
                      <a:pPr algn="ctr"/>
                      <a:r>
                        <a:rPr lang="en-US" sz="1200" dirty="0"/>
                        <a:t>14</a:t>
                      </a:r>
                    </a:p>
                  </a:txBody>
                  <a:tcPr marL="68580" marR="68580" marT="34290" marB="34290"/>
                </a:tc>
                <a:extLst>
                  <a:ext uri="{0D108BD9-81ED-4DB2-BD59-A6C34878D82A}">
                    <a16:rowId xmlns:a16="http://schemas.microsoft.com/office/drawing/2014/main" val="2464612380"/>
                  </a:ext>
                </a:extLst>
              </a:tr>
            </a:tbl>
          </a:graphicData>
        </a:graphic>
      </p:graphicFrame>
    </p:spTree>
    <p:extLst>
      <p:ext uri="{BB962C8B-B14F-4D97-AF65-F5344CB8AC3E}">
        <p14:creationId xmlns:p14="http://schemas.microsoft.com/office/powerpoint/2010/main" val="1337826045"/>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5"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43</a:t>
            </a:fld>
            <a:endParaRPr lang="en-US"/>
          </a:p>
        </p:txBody>
      </p:sp>
      <p:sp>
        <p:nvSpPr>
          <p:cNvPr id="3" name="TextBox 2"/>
          <p:cNvSpPr txBox="1"/>
          <p:nvPr/>
        </p:nvSpPr>
        <p:spPr>
          <a:xfrm>
            <a:off x="1620923" y="337903"/>
            <a:ext cx="6045868" cy="553998"/>
          </a:xfrm>
          <a:prstGeom prst="rect">
            <a:avLst/>
          </a:prstGeom>
          <a:noFill/>
        </p:spPr>
        <p:txBody>
          <a:bodyPr wrap="square" rtlCol="0">
            <a:spAutoFit/>
          </a:bodyPr>
          <a:lstStyle/>
          <a:p>
            <a:pPr algn="ctr" defTabSz="342892">
              <a:defRPr/>
            </a:pPr>
            <a:r>
              <a:rPr lang="en-US" sz="3000" dirty="0">
                <a:solidFill>
                  <a:srgbClr val="002E97"/>
                </a:solidFill>
                <a:latin typeface="Times New Roman" panose="02020603050405020304" pitchFamily="18" charset="0"/>
                <a:cs typeface="Times New Roman" panose="02020603050405020304" pitchFamily="18" charset="0"/>
              </a:rPr>
              <a:t>NGS Mark Recovery Webpage</a:t>
            </a:r>
          </a:p>
        </p:txBody>
      </p:sp>
      <p:sp>
        <p:nvSpPr>
          <p:cNvPr id="4" name="TextBox 3"/>
          <p:cNvSpPr txBox="1"/>
          <p:nvPr/>
        </p:nvSpPr>
        <p:spPr>
          <a:xfrm>
            <a:off x="283851" y="866288"/>
            <a:ext cx="8576299" cy="738664"/>
          </a:xfrm>
          <a:prstGeom prst="rect">
            <a:avLst/>
          </a:prstGeom>
          <a:noFill/>
        </p:spPr>
        <p:txBody>
          <a:bodyPr wrap="square" rtlCol="0">
            <a:spAutoFit/>
          </a:bodyPr>
          <a:lstStyle/>
          <a:p>
            <a:pPr algn="ctr" defTabSz="342892">
              <a:defRPr/>
            </a:pPr>
            <a:r>
              <a:rPr lang="en-US" sz="2100" dirty="0">
                <a:solidFill>
                  <a:srgbClr val="002E97"/>
                </a:solidFill>
                <a:latin typeface="Calibri"/>
              </a:rPr>
              <a:t>Crowd sourced mark recoveries help update the GPSonBM map, let NGS and others know if the mark is still usable, and pictures make it easier to find. </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57358" y="2275650"/>
            <a:ext cx="4037052" cy="2867851"/>
          </a:xfrm>
          <a:prstGeom prst="rect">
            <a:avLst/>
          </a:prstGeom>
        </p:spPr>
      </p:pic>
      <p:pic>
        <p:nvPicPr>
          <p:cNvPr id="7" name="Picture 6"/>
          <p:cNvPicPr>
            <a:picLocks noChangeAspect="1"/>
          </p:cNvPicPr>
          <p:nvPr/>
        </p:nvPicPr>
        <p:blipFill>
          <a:blip r:embed="rId5"/>
          <a:stretch>
            <a:fillRect/>
          </a:stretch>
        </p:blipFill>
        <p:spPr>
          <a:xfrm>
            <a:off x="7129854" y="2541221"/>
            <a:ext cx="1786483" cy="2449353"/>
          </a:xfrm>
          <a:prstGeom prst="rect">
            <a:avLst/>
          </a:prstGeom>
        </p:spPr>
      </p:pic>
      <p:pic>
        <p:nvPicPr>
          <p:cNvPr id="8" name="Picture 7"/>
          <p:cNvPicPr>
            <a:picLocks noChangeAspect="1"/>
          </p:cNvPicPr>
          <p:nvPr/>
        </p:nvPicPr>
        <p:blipFill rotWithShape="1">
          <a:blip r:embed="rId6"/>
          <a:srcRect b="7246"/>
          <a:stretch/>
        </p:blipFill>
        <p:spPr>
          <a:xfrm>
            <a:off x="21074" y="2101241"/>
            <a:ext cx="4054587" cy="3042259"/>
          </a:xfrm>
          <a:prstGeom prst="rect">
            <a:avLst/>
          </a:prstGeom>
        </p:spPr>
      </p:pic>
      <p:sp>
        <p:nvSpPr>
          <p:cNvPr id="9" name="Rectangle 8"/>
          <p:cNvSpPr/>
          <p:nvPr/>
        </p:nvSpPr>
        <p:spPr>
          <a:xfrm>
            <a:off x="1752158" y="1552601"/>
            <a:ext cx="5639685" cy="415498"/>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defTabSz="514350">
              <a:defRPr/>
            </a:pPr>
            <a:r>
              <a:rPr lang="en-US" sz="2100" dirty="0">
                <a:solidFill>
                  <a:srgbClr val="1F497D"/>
                </a:solidFill>
                <a:latin typeface="Calibri"/>
              </a:rPr>
              <a:t>https://geodesy.noaa.gov/surveys/mark-recovery</a:t>
            </a:r>
          </a:p>
        </p:txBody>
      </p:sp>
      <p:sp>
        <p:nvSpPr>
          <p:cNvPr id="10" name="Rectangle 9"/>
          <p:cNvSpPr/>
          <p:nvPr/>
        </p:nvSpPr>
        <p:spPr>
          <a:xfrm>
            <a:off x="6880795" y="2287306"/>
            <a:ext cx="2284601" cy="276999"/>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ctr" defTabSz="342892">
              <a:defRPr/>
            </a:pPr>
            <a:r>
              <a:rPr lang="en-US" sz="1200" dirty="0">
                <a:solidFill>
                  <a:prstClr val="black"/>
                </a:solidFill>
              </a:rPr>
              <a:t>Now with Find Marks Near Me!</a:t>
            </a:r>
          </a:p>
        </p:txBody>
      </p:sp>
      <p:sp>
        <p:nvSpPr>
          <p:cNvPr id="11" name="TextBox 10"/>
          <p:cNvSpPr txBox="1"/>
          <p:nvPr/>
        </p:nvSpPr>
        <p:spPr>
          <a:xfrm>
            <a:off x="2368876" y="3144099"/>
            <a:ext cx="4012442" cy="175432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dirty="0"/>
              <a:t>Maintain you local control network: Submit a Recovery Note for each mark you find </a:t>
            </a:r>
            <a:r>
              <a:rPr lang="en-US" sz="1350" dirty="0"/>
              <a:t>(up to once per year)</a:t>
            </a:r>
          </a:p>
          <a:p>
            <a:pPr algn="ctr"/>
            <a:r>
              <a:rPr lang="en-US" dirty="0"/>
              <a:t>Did you find it?</a:t>
            </a:r>
          </a:p>
          <a:p>
            <a:pPr algn="ctr"/>
            <a:r>
              <a:rPr lang="en-US" dirty="0"/>
              <a:t>Is it </a:t>
            </a:r>
            <a:r>
              <a:rPr lang="en-US" dirty="0" err="1"/>
              <a:t>GPSable</a:t>
            </a:r>
            <a:r>
              <a:rPr lang="en-US" dirty="0"/>
              <a:t>?</a:t>
            </a:r>
          </a:p>
          <a:p>
            <a:pPr algn="ctr"/>
            <a:r>
              <a:rPr lang="en-US" dirty="0"/>
              <a:t>Got new photos?</a:t>
            </a:r>
          </a:p>
        </p:txBody>
      </p:sp>
    </p:spTree>
    <p:extLst>
      <p:ext uri="{BB962C8B-B14F-4D97-AF65-F5344CB8AC3E}">
        <p14:creationId xmlns:p14="http://schemas.microsoft.com/office/powerpoint/2010/main" val="3647144822"/>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1500500" y="268581"/>
            <a:ext cx="6172200" cy="514039"/>
          </a:xfrm>
        </p:spPr>
        <p:txBody>
          <a:bodyPr>
            <a:noAutofit/>
          </a:bodyPr>
          <a:lstStyle/>
          <a:p>
            <a:r>
              <a:rPr lang="en-US" sz="3038" dirty="0">
                <a:solidFill>
                  <a:srgbClr val="002E97"/>
                </a:solidFill>
                <a:latin typeface="Times New Roman" panose="02020603050405020304" pitchFamily="18" charset="0"/>
                <a:ea typeface="+mn-ea"/>
                <a:cs typeface="Times New Roman" panose="02020603050405020304" pitchFamily="18" charset="0"/>
              </a:rPr>
              <a:t>Mark Recovery Dashboard</a:t>
            </a:r>
          </a:p>
        </p:txBody>
      </p:sp>
      <p:sp>
        <p:nvSpPr>
          <p:cNvPr id="5" name="Rectangle 4"/>
          <p:cNvSpPr/>
          <p:nvPr/>
        </p:nvSpPr>
        <p:spPr>
          <a:xfrm>
            <a:off x="330292" y="697516"/>
            <a:ext cx="8483413" cy="369332"/>
          </a:xfrm>
          <a:prstGeom prst="rect">
            <a:avLst/>
          </a:prstGeom>
        </p:spPr>
        <p:txBody>
          <a:bodyPr wrap="none">
            <a:spAutoFit/>
          </a:bodyPr>
          <a:lstStyle/>
          <a:p>
            <a:r>
              <a:rPr lang="en-US" dirty="0">
                <a:solidFill>
                  <a:srgbClr val="002E97"/>
                </a:solidFill>
              </a:rPr>
              <a:t>https://noaa.maps.arcgis.com/apps/dashboards/a61976366d1f4a19b3bc8a2d5a0d5498</a:t>
            </a:r>
          </a:p>
        </p:txBody>
      </p:sp>
      <p:pic>
        <p:nvPicPr>
          <p:cNvPr id="4" name="Picture 3">
            <a:extLst>
              <a:ext uri="{FF2B5EF4-FFF2-40B4-BE49-F238E27FC236}">
                <a16:creationId xmlns:a16="http://schemas.microsoft.com/office/drawing/2014/main" id="{AF74E074-BCDD-4819-BD2B-3C7AB210BAAE}"/>
              </a:ext>
            </a:extLst>
          </p:cNvPr>
          <p:cNvPicPr>
            <a:picLocks noChangeAspect="1"/>
          </p:cNvPicPr>
          <p:nvPr/>
        </p:nvPicPr>
        <p:blipFill>
          <a:blip r:embed="rId4"/>
          <a:stretch>
            <a:fillRect/>
          </a:stretch>
        </p:blipFill>
        <p:spPr>
          <a:xfrm>
            <a:off x="395278" y="1066848"/>
            <a:ext cx="8353439" cy="4076652"/>
          </a:xfrm>
          <a:prstGeom prst="rect">
            <a:avLst/>
          </a:prstGeom>
        </p:spPr>
      </p:pic>
      <p:sp>
        <p:nvSpPr>
          <p:cNvPr id="2" name="Slide Number Placeholder 1"/>
          <p:cNvSpPr>
            <a:spLocks noGrp="1"/>
          </p:cNvSpPr>
          <p:nvPr>
            <p:ph type="sldNum" sz="quarter" idx="2"/>
          </p:nvPr>
        </p:nvSpPr>
        <p:spPr>
          <a:xfrm>
            <a:off x="8813703" y="4819570"/>
            <a:ext cx="263983" cy="269241"/>
          </a:xfrm>
        </p:spPr>
        <p:txBody>
          <a:bodyPr/>
          <a:lstStyle/>
          <a:p>
            <a:fld id="{86CB4B4D-7CA3-9044-876B-883B54F8677D}" type="slidenum">
              <a:rPr lang="en-US" smtClean="0"/>
              <a:t>44</a:t>
            </a:fld>
            <a:endParaRPr lang="en-US"/>
          </a:p>
        </p:txBody>
      </p:sp>
    </p:spTree>
    <p:extLst>
      <p:ext uri="{BB962C8B-B14F-4D97-AF65-F5344CB8AC3E}">
        <p14:creationId xmlns:p14="http://schemas.microsoft.com/office/powerpoint/2010/main" val="1795333789"/>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45</a:t>
            </a:fld>
            <a:endParaRPr lang="en-US"/>
          </a:p>
        </p:txBody>
      </p:sp>
      <p:sp>
        <p:nvSpPr>
          <p:cNvPr id="3" name="Title 1"/>
          <p:cNvSpPr>
            <a:spLocks noGrp="1"/>
          </p:cNvSpPr>
          <p:nvPr>
            <p:ph type="title"/>
          </p:nvPr>
        </p:nvSpPr>
        <p:spPr>
          <a:xfrm>
            <a:off x="1500500" y="287631"/>
            <a:ext cx="6172200" cy="514039"/>
          </a:xfrm>
        </p:spPr>
        <p:txBody>
          <a:bodyPr>
            <a:noAutofit/>
          </a:bodyPr>
          <a:lstStyle/>
          <a:p>
            <a:r>
              <a:rPr lang="en-US" sz="3038" dirty="0">
                <a:solidFill>
                  <a:srgbClr val="002E97"/>
                </a:solidFill>
                <a:latin typeface="Times New Roman" panose="02020603050405020304" pitchFamily="18" charset="0"/>
                <a:ea typeface="+mn-ea"/>
                <a:cs typeface="Times New Roman" panose="02020603050405020304" pitchFamily="18" charset="0"/>
              </a:rPr>
              <a:t>Mark Recoveries in Wyoming (233)</a:t>
            </a:r>
          </a:p>
        </p:txBody>
      </p:sp>
      <p:sp>
        <p:nvSpPr>
          <p:cNvPr id="5" name="Rectangle 4"/>
          <p:cNvSpPr/>
          <p:nvPr/>
        </p:nvSpPr>
        <p:spPr>
          <a:xfrm>
            <a:off x="344893" y="687370"/>
            <a:ext cx="8483413" cy="369332"/>
          </a:xfrm>
          <a:prstGeom prst="rect">
            <a:avLst/>
          </a:prstGeom>
        </p:spPr>
        <p:txBody>
          <a:bodyPr wrap="none">
            <a:spAutoFit/>
          </a:bodyPr>
          <a:lstStyle/>
          <a:p>
            <a:r>
              <a:rPr lang="en-US" dirty="0">
                <a:solidFill>
                  <a:srgbClr val="002E97"/>
                </a:solidFill>
              </a:rPr>
              <a:t>https://noaa.maps.arcgis.com/apps/dashboards/a61976366d1f4a19b3bc8a2d5a0d5498</a:t>
            </a:r>
          </a:p>
        </p:txBody>
      </p:sp>
      <p:pic>
        <p:nvPicPr>
          <p:cNvPr id="6" name="Picture 5">
            <a:extLst>
              <a:ext uri="{FF2B5EF4-FFF2-40B4-BE49-F238E27FC236}">
                <a16:creationId xmlns:a16="http://schemas.microsoft.com/office/drawing/2014/main" id="{C6963943-D8A8-417C-89C6-6AA11476A0C3}"/>
              </a:ext>
            </a:extLst>
          </p:cNvPr>
          <p:cNvPicPr>
            <a:picLocks noChangeAspect="1"/>
          </p:cNvPicPr>
          <p:nvPr/>
        </p:nvPicPr>
        <p:blipFill>
          <a:blip r:embed="rId4"/>
          <a:stretch>
            <a:fillRect/>
          </a:stretch>
        </p:blipFill>
        <p:spPr>
          <a:xfrm>
            <a:off x="392997" y="1050370"/>
            <a:ext cx="8387204" cy="4093130"/>
          </a:xfrm>
          <a:prstGeom prst="rect">
            <a:avLst/>
          </a:prstGeom>
        </p:spPr>
      </p:pic>
    </p:spTree>
    <p:extLst>
      <p:ext uri="{BB962C8B-B14F-4D97-AF65-F5344CB8AC3E}">
        <p14:creationId xmlns:p14="http://schemas.microsoft.com/office/powerpoint/2010/main" val="1806778764"/>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5"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46</a:t>
            </a:fld>
            <a:endParaRPr lang="en-US"/>
          </a:p>
        </p:txBody>
      </p:sp>
      <p:sp>
        <p:nvSpPr>
          <p:cNvPr id="6" name="Title 1"/>
          <p:cNvSpPr>
            <a:spLocks noGrp="1"/>
          </p:cNvSpPr>
          <p:nvPr>
            <p:ph type="title"/>
          </p:nvPr>
        </p:nvSpPr>
        <p:spPr>
          <a:xfrm>
            <a:off x="457200" y="317311"/>
            <a:ext cx="8229600" cy="745919"/>
          </a:xfrm>
        </p:spPr>
        <p:txBody>
          <a:bodyPr>
            <a:normAutofit/>
          </a:bodyPr>
          <a:lstStyle/>
          <a:p>
            <a:r>
              <a:rPr lang="en-US" sz="2700" dirty="0">
                <a:solidFill>
                  <a:srgbClr val="002E97"/>
                </a:solidFill>
                <a:latin typeface="Times New Roman" panose="02020603050405020304" pitchFamily="18" charset="0"/>
                <a:cs typeface="Times New Roman" panose="02020603050405020304" pitchFamily="18" charset="0"/>
              </a:rPr>
              <a:t>Best ways to determine coordinates in Modernized NSRS  </a:t>
            </a:r>
          </a:p>
        </p:txBody>
      </p:sp>
      <p:sp>
        <p:nvSpPr>
          <p:cNvPr id="7" name="Content Placeholder 2"/>
          <p:cNvSpPr txBox="1">
            <a:spLocks/>
          </p:cNvSpPr>
          <p:nvPr/>
        </p:nvSpPr>
        <p:spPr>
          <a:xfrm>
            <a:off x="893928" y="1375092"/>
            <a:ext cx="7356143" cy="33944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77500" lnSpcReduction="20000"/>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marL="385763" indent="-385763" algn="l" hangingPunct="1">
              <a:buFont typeface="+mj-lt"/>
              <a:buAutoNum type="arabicPeriod"/>
            </a:pPr>
            <a:r>
              <a:rPr lang="en-US" dirty="0">
                <a:solidFill>
                  <a:srgbClr val="002E97"/>
                </a:solidFill>
              </a:rPr>
              <a:t> </a:t>
            </a:r>
            <a:r>
              <a:rPr lang="en-US" b="1" u="sng" dirty="0">
                <a:solidFill>
                  <a:srgbClr val="002E97"/>
                </a:solidFill>
              </a:rPr>
              <a:t>Resurvey</a:t>
            </a:r>
            <a:r>
              <a:rPr lang="en-US" dirty="0">
                <a:solidFill>
                  <a:srgbClr val="002E97"/>
                </a:solidFill>
              </a:rPr>
              <a:t>: Return to the field and collect new observations, relying upon geodetic control that has coordinates in the new datum</a:t>
            </a:r>
          </a:p>
          <a:p>
            <a:pPr marL="385763" indent="-385763" algn="l" hangingPunct="1">
              <a:buFont typeface="+mj-lt"/>
              <a:buAutoNum type="arabicPeriod"/>
            </a:pPr>
            <a:r>
              <a:rPr lang="en-US" dirty="0">
                <a:solidFill>
                  <a:srgbClr val="002E97"/>
                </a:solidFill>
              </a:rPr>
              <a:t> </a:t>
            </a:r>
            <a:r>
              <a:rPr lang="en-US" b="1" u="sng" dirty="0">
                <a:solidFill>
                  <a:srgbClr val="002E97"/>
                </a:solidFill>
              </a:rPr>
              <a:t>Readjust</a:t>
            </a:r>
            <a:r>
              <a:rPr lang="en-US" dirty="0">
                <a:solidFill>
                  <a:srgbClr val="002E97"/>
                </a:solidFill>
              </a:rPr>
              <a:t>: Using existing observations, re-compute new coordinates based upon geodetic control (CORS) that has been defined in the new datum</a:t>
            </a:r>
          </a:p>
          <a:p>
            <a:pPr marL="385763" indent="-385763" algn="l" hangingPunct="1">
              <a:buFont typeface="+mj-lt"/>
              <a:buAutoNum type="arabicPeriod"/>
            </a:pPr>
            <a:r>
              <a:rPr lang="en-US" dirty="0">
                <a:solidFill>
                  <a:srgbClr val="002E97"/>
                </a:solidFill>
              </a:rPr>
              <a:t> </a:t>
            </a:r>
            <a:r>
              <a:rPr lang="en-US" b="1" u="sng" dirty="0">
                <a:solidFill>
                  <a:srgbClr val="002E97"/>
                </a:solidFill>
              </a:rPr>
              <a:t>Transform</a:t>
            </a:r>
            <a:r>
              <a:rPr lang="en-US" dirty="0">
                <a:solidFill>
                  <a:srgbClr val="002E97"/>
                </a:solidFill>
              </a:rPr>
              <a:t>: Take finished products which have coordinates in the old datum and use transformation software to estimate coordinates in the new datum</a:t>
            </a:r>
          </a:p>
        </p:txBody>
      </p:sp>
    </p:spTree>
    <p:extLst>
      <p:ext uri="{BB962C8B-B14F-4D97-AF65-F5344CB8AC3E}">
        <p14:creationId xmlns:p14="http://schemas.microsoft.com/office/powerpoint/2010/main" val="3942591803"/>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0" name="TextBox 1"/>
          <p:cNvSpPr txBox="1"/>
          <p:nvPr/>
        </p:nvSpPr>
        <p:spPr>
          <a:xfrm>
            <a:off x="1957824" y="474228"/>
            <a:ext cx="5228352"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How </a:t>
            </a:r>
            <a:r>
              <a:rPr lang="en-US" dirty="0">
                <a:solidFill>
                  <a:srgbClr val="002E97"/>
                </a:solidFill>
              </a:rPr>
              <a:t>C</a:t>
            </a:r>
            <a:r>
              <a:rPr dirty="0">
                <a:solidFill>
                  <a:srgbClr val="002E97"/>
                </a:solidFill>
              </a:rPr>
              <a:t>an You Prepare</a:t>
            </a:r>
          </a:p>
        </p:txBody>
      </p:sp>
      <p:sp>
        <p:nvSpPr>
          <p:cNvPr id="191" name="Rectangle 2"/>
          <p:cNvSpPr txBox="1"/>
          <p:nvPr/>
        </p:nvSpPr>
        <p:spPr>
          <a:xfrm>
            <a:off x="691827" y="1179806"/>
            <a:ext cx="7946619" cy="37240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3000">
                <a:solidFill>
                  <a:srgbClr val="17375E"/>
                </a:solidFill>
                <a:latin typeface="Arial"/>
                <a:ea typeface="Arial"/>
                <a:cs typeface="Arial"/>
                <a:sym typeface="Arial"/>
              </a:defRPr>
            </a:pPr>
            <a:r>
              <a:rPr dirty="0">
                <a:solidFill>
                  <a:srgbClr val="002E97"/>
                </a:solidFill>
                <a:latin typeface="Times New Roman" panose="02020603050405020304" pitchFamily="18" charset="0"/>
                <a:cs typeface="Times New Roman" panose="02020603050405020304" pitchFamily="18" charset="0"/>
              </a:rPr>
              <a:t>Metadata is </a:t>
            </a:r>
            <a:r>
              <a:rPr b="1" u="sng" dirty="0">
                <a:solidFill>
                  <a:srgbClr val="002E97"/>
                </a:solidFill>
                <a:latin typeface="Times New Roman" panose="02020603050405020304" pitchFamily="18" charset="0"/>
                <a:cs typeface="Times New Roman" panose="02020603050405020304" pitchFamily="18" charset="0"/>
              </a:rPr>
              <a:t>essential</a:t>
            </a:r>
          </a:p>
          <a:p>
            <a:pPr lvl="2">
              <a:defRPr sz="3000">
                <a:solidFill>
                  <a:srgbClr val="17375E"/>
                </a:solidFill>
                <a:latin typeface="Arial"/>
                <a:ea typeface="Arial"/>
                <a:cs typeface="Arial"/>
                <a:sym typeface="Arial"/>
              </a:defRPr>
            </a:pPr>
            <a:r>
              <a:rPr dirty="0">
                <a:solidFill>
                  <a:srgbClr val="002E97"/>
                </a:solidFill>
                <a:latin typeface="Times New Roman" panose="02020603050405020304" pitchFamily="18" charset="0"/>
                <a:cs typeface="Times New Roman" panose="02020603050405020304" pitchFamily="18" charset="0"/>
              </a:rPr>
              <a:t>Improves reliability and accuracy of data</a:t>
            </a:r>
          </a:p>
          <a:p>
            <a:pPr lvl="2">
              <a:defRPr sz="3000">
                <a:solidFill>
                  <a:srgbClr val="17375E"/>
                </a:solidFill>
                <a:latin typeface="Arial"/>
                <a:ea typeface="Arial"/>
                <a:cs typeface="Arial"/>
                <a:sym typeface="Arial"/>
              </a:defRPr>
            </a:pPr>
            <a:r>
              <a:rPr dirty="0">
                <a:solidFill>
                  <a:srgbClr val="002E97"/>
                </a:solidFill>
                <a:latin typeface="Times New Roman" panose="02020603050405020304" pitchFamily="18" charset="0"/>
                <a:cs typeface="Times New Roman" panose="02020603050405020304" pitchFamily="18" charset="0"/>
              </a:rPr>
              <a:t>Increases value and usefulness</a:t>
            </a:r>
          </a:p>
          <a:p>
            <a:pPr>
              <a:defRPr sz="3000">
                <a:solidFill>
                  <a:srgbClr val="17375E"/>
                </a:solidFill>
                <a:latin typeface="Arial"/>
                <a:ea typeface="Arial"/>
                <a:cs typeface="Arial"/>
                <a:sym typeface="Arial"/>
              </a:defRPr>
            </a:pPr>
            <a:endParaRPr dirty="0">
              <a:solidFill>
                <a:srgbClr val="002E97"/>
              </a:solidFill>
              <a:latin typeface="Times New Roman" panose="02020603050405020304" pitchFamily="18" charset="0"/>
              <a:cs typeface="Times New Roman" panose="02020603050405020304" pitchFamily="18" charset="0"/>
            </a:endParaRPr>
          </a:p>
          <a:p>
            <a:pPr>
              <a:defRPr sz="3000">
                <a:solidFill>
                  <a:srgbClr val="17375E"/>
                </a:solidFill>
                <a:latin typeface="Arial"/>
                <a:ea typeface="Arial"/>
                <a:cs typeface="Arial"/>
                <a:sym typeface="Arial"/>
              </a:defRPr>
            </a:pPr>
            <a:r>
              <a:rPr dirty="0">
                <a:solidFill>
                  <a:srgbClr val="002E97"/>
                </a:solidFill>
                <a:latin typeface="Times New Roman" panose="02020603050405020304" pitchFamily="18" charset="0"/>
                <a:cs typeface="Times New Roman" panose="02020603050405020304" pitchFamily="18" charset="0"/>
              </a:rPr>
              <a:t>Transform and collect data in current </a:t>
            </a:r>
            <a:r>
              <a:rPr dirty="0" err="1">
                <a:solidFill>
                  <a:srgbClr val="002E97"/>
                </a:solidFill>
                <a:latin typeface="Times New Roman" panose="02020603050405020304" pitchFamily="18" charset="0"/>
                <a:cs typeface="Times New Roman" panose="02020603050405020304" pitchFamily="18" charset="0"/>
              </a:rPr>
              <a:t>datums</a:t>
            </a:r>
            <a:endParaRPr dirty="0">
              <a:solidFill>
                <a:srgbClr val="002E97"/>
              </a:solidFill>
              <a:latin typeface="Times New Roman" panose="02020603050405020304" pitchFamily="18" charset="0"/>
              <a:cs typeface="Times New Roman" panose="02020603050405020304" pitchFamily="18" charset="0"/>
            </a:endParaRPr>
          </a:p>
          <a:p>
            <a:pPr lvl="2">
              <a:defRPr sz="3000">
                <a:solidFill>
                  <a:srgbClr val="17375E"/>
                </a:solidFill>
                <a:latin typeface="Arial"/>
                <a:ea typeface="Arial"/>
                <a:cs typeface="Arial"/>
                <a:sym typeface="Arial"/>
              </a:defRPr>
            </a:pPr>
            <a:r>
              <a:rPr dirty="0">
                <a:solidFill>
                  <a:srgbClr val="002E97"/>
                </a:solidFill>
                <a:latin typeface="Times New Roman" panose="02020603050405020304" pitchFamily="18" charset="0"/>
                <a:cs typeface="Times New Roman" panose="02020603050405020304" pitchFamily="18" charset="0"/>
              </a:rPr>
              <a:t>NAD</a:t>
            </a:r>
            <a:r>
              <a:rPr lang="en-US" dirty="0">
                <a:solidFill>
                  <a:srgbClr val="002E97"/>
                </a:solidFill>
                <a:latin typeface="Times New Roman" panose="02020603050405020304" pitchFamily="18" charset="0"/>
                <a:cs typeface="Times New Roman" panose="02020603050405020304" pitchFamily="18" charset="0"/>
              </a:rPr>
              <a:t> </a:t>
            </a:r>
            <a:r>
              <a:rPr dirty="0">
                <a:solidFill>
                  <a:srgbClr val="002E97"/>
                </a:solidFill>
                <a:latin typeface="Times New Roman" panose="02020603050405020304" pitchFamily="18" charset="0"/>
                <a:cs typeface="Times New Roman" panose="02020603050405020304" pitchFamily="18" charset="0"/>
              </a:rPr>
              <a:t>83 (2011), NAVD</a:t>
            </a:r>
            <a:r>
              <a:rPr lang="en-US" dirty="0">
                <a:solidFill>
                  <a:srgbClr val="002E97"/>
                </a:solidFill>
                <a:latin typeface="Times New Roman" panose="02020603050405020304" pitchFamily="18" charset="0"/>
                <a:cs typeface="Times New Roman" panose="02020603050405020304" pitchFamily="18" charset="0"/>
              </a:rPr>
              <a:t> </a:t>
            </a:r>
            <a:r>
              <a:rPr dirty="0">
                <a:solidFill>
                  <a:srgbClr val="002E97"/>
                </a:solidFill>
                <a:latin typeface="Times New Roman" panose="02020603050405020304" pitchFamily="18" charset="0"/>
                <a:cs typeface="Times New Roman" panose="02020603050405020304" pitchFamily="18" charset="0"/>
              </a:rPr>
              <a:t>88</a:t>
            </a:r>
            <a:endParaRPr lang="en-US" dirty="0">
              <a:solidFill>
                <a:srgbClr val="002E97"/>
              </a:solidFill>
              <a:latin typeface="Times New Roman" panose="02020603050405020304" pitchFamily="18" charset="0"/>
              <a:cs typeface="Times New Roman" panose="02020603050405020304" pitchFamily="18" charset="0"/>
            </a:endParaRPr>
          </a:p>
          <a:p>
            <a:pPr>
              <a:defRPr sz="3000">
                <a:solidFill>
                  <a:srgbClr val="17375E"/>
                </a:solidFill>
                <a:latin typeface="Arial"/>
                <a:ea typeface="Arial"/>
                <a:cs typeface="Arial"/>
                <a:sym typeface="Arial"/>
              </a:defRPr>
            </a:pPr>
            <a:endParaRPr lang="en-US" sz="2800" dirty="0">
              <a:solidFill>
                <a:srgbClr val="002E97"/>
              </a:solidFill>
              <a:latin typeface="Times New Roman" panose="02020603050405020304" pitchFamily="18" charset="0"/>
              <a:cs typeface="Times New Roman" panose="02020603050405020304" pitchFamily="18" charset="0"/>
            </a:endParaRPr>
          </a:p>
          <a:p>
            <a:pPr>
              <a:defRPr sz="3000">
                <a:solidFill>
                  <a:srgbClr val="17375E"/>
                </a:solidFill>
                <a:latin typeface="Arial"/>
                <a:ea typeface="Arial"/>
                <a:cs typeface="Arial"/>
                <a:sym typeface="Arial"/>
              </a:defRPr>
            </a:pPr>
            <a:r>
              <a:rPr lang="en-US" sz="2800" dirty="0">
                <a:solidFill>
                  <a:srgbClr val="002E97"/>
                </a:solidFill>
                <a:latin typeface="Times New Roman" panose="02020603050405020304" pitchFamily="18" charset="0"/>
                <a:cs typeface="Times New Roman" panose="02020603050405020304" pitchFamily="18" charset="0"/>
              </a:rPr>
              <a:t>Make sure to note Geoid Models used for GNSS data</a:t>
            </a:r>
            <a:endParaRPr sz="2800" dirty="0">
              <a:solidFill>
                <a:srgbClr val="002E97"/>
              </a:solidFill>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47</a:t>
            </a:fld>
            <a:endParaRPr lang="en-US"/>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96" name="TextBox 1"/>
          <p:cNvSpPr txBox="1"/>
          <p:nvPr/>
        </p:nvSpPr>
        <p:spPr>
          <a:xfrm>
            <a:off x="2215029" y="283160"/>
            <a:ext cx="4590357"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Recent Publications</a:t>
            </a:r>
          </a:p>
        </p:txBody>
      </p:sp>
      <p:sp>
        <p:nvSpPr>
          <p:cNvPr id="197" name="Rectangle 2"/>
          <p:cNvSpPr txBox="1"/>
          <p:nvPr/>
        </p:nvSpPr>
        <p:spPr>
          <a:xfrm>
            <a:off x="659784" y="1025582"/>
            <a:ext cx="7668660" cy="38318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91440" rIns="45719">
            <a:spAutoFit/>
          </a:bodyPr>
          <a:lstStyle/>
          <a:p>
            <a:pPr>
              <a:defRPr sz="3000">
                <a:solidFill>
                  <a:srgbClr val="17375E"/>
                </a:solidFill>
                <a:latin typeface="Arial"/>
                <a:ea typeface="Arial"/>
                <a:cs typeface="Arial"/>
                <a:sym typeface="Arial"/>
              </a:defRPr>
            </a:pPr>
            <a:r>
              <a:rPr dirty="0">
                <a:solidFill>
                  <a:srgbClr val="002E97"/>
                </a:solidFill>
                <a:latin typeface="Times New Roman" panose="02020603050405020304" pitchFamily="18" charset="0"/>
                <a:cs typeface="Times New Roman" panose="02020603050405020304" pitchFamily="18" charset="0"/>
              </a:rPr>
              <a:t>Blueprint </a:t>
            </a:r>
            <a:r>
              <a:rPr lang="en-US" dirty="0">
                <a:solidFill>
                  <a:srgbClr val="002E97"/>
                </a:solidFill>
                <a:latin typeface="Times New Roman" panose="02020603050405020304" pitchFamily="18" charset="0"/>
                <a:cs typeface="Times New Roman" panose="02020603050405020304" pitchFamily="18" charset="0"/>
              </a:rPr>
              <a:t>Documents for 2022 (Updated in 2021)</a:t>
            </a:r>
          </a:p>
          <a:p>
            <a:pPr lvl="1">
              <a:defRPr sz="3000">
                <a:solidFill>
                  <a:srgbClr val="17375E"/>
                </a:solidFill>
                <a:latin typeface="Arial"/>
                <a:ea typeface="Arial"/>
                <a:cs typeface="Arial"/>
                <a:sym typeface="Arial"/>
              </a:defRPr>
            </a:pPr>
            <a:r>
              <a:rPr lang="en-US" dirty="0">
                <a:solidFill>
                  <a:srgbClr val="002E97"/>
                </a:solidFill>
                <a:latin typeface="Times New Roman" panose="02020603050405020304" pitchFamily="18" charset="0"/>
                <a:cs typeface="Times New Roman" panose="02020603050405020304" pitchFamily="18" charset="0"/>
                <a:hlinkClick r:id="rId4"/>
              </a:rPr>
              <a:t>Part 1: Geometric Coordinates</a:t>
            </a:r>
            <a:endParaRPr lang="en-US" dirty="0">
              <a:solidFill>
                <a:srgbClr val="002E97"/>
              </a:solidFill>
              <a:latin typeface="Times New Roman" panose="02020603050405020304" pitchFamily="18" charset="0"/>
              <a:cs typeface="Times New Roman" panose="02020603050405020304" pitchFamily="18" charset="0"/>
            </a:endParaRPr>
          </a:p>
          <a:p>
            <a:pPr lvl="1">
              <a:defRPr sz="3000">
                <a:solidFill>
                  <a:srgbClr val="17375E"/>
                </a:solidFill>
                <a:latin typeface="Arial"/>
                <a:ea typeface="Arial"/>
                <a:cs typeface="Arial"/>
                <a:sym typeface="Arial"/>
              </a:defRPr>
            </a:pPr>
            <a:r>
              <a:rPr lang="en-US" dirty="0">
                <a:solidFill>
                  <a:srgbClr val="002E97"/>
                </a:solidFill>
                <a:latin typeface="Times New Roman" panose="02020603050405020304" pitchFamily="18" charset="0"/>
                <a:cs typeface="Times New Roman" panose="02020603050405020304" pitchFamily="18" charset="0"/>
                <a:hlinkClick r:id="rId5"/>
              </a:rPr>
              <a:t>Part 2: Geopotential Coordinates</a:t>
            </a:r>
            <a:endParaRPr lang="en-US" dirty="0">
              <a:solidFill>
                <a:srgbClr val="002E97"/>
              </a:solidFill>
              <a:latin typeface="Times New Roman" panose="02020603050405020304" pitchFamily="18" charset="0"/>
              <a:cs typeface="Times New Roman" panose="02020603050405020304" pitchFamily="18" charset="0"/>
            </a:endParaRPr>
          </a:p>
          <a:p>
            <a:pPr lvl="1">
              <a:defRPr sz="3000">
                <a:solidFill>
                  <a:srgbClr val="17375E"/>
                </a:solidFill>
                <a:latin typeface="Arial"/>
                <a:ea typeface="Arial"/>
                <a:cs typeface="Arial"/>
                <a:sym typeface="Arial"/>
              </a:defRPr>
            </a:pPr>
            <a:r>
              <a:rPr lang="en-US" dirty="0">
                <a:solidFill>
                  <a:srgbClr val="002E97"/>
                </a:solidFill>
                <a:latin typeface="Times New Roman" panose="02020603050405020304" pitchFamily="18" charset="0"/>
                <a:cs typeface="Times New Roman" panose="02020603050405020304" pitchFamily="18" charset="0"/>
                <a:hlinkClick r:id="rId6"/>
              </a:rPr>
              <a:t>Part 3: Working in the Modernized NSRS </a:t>
            </a:r>
            <a:endParaRPr lang="en-US" dirty="0">
              <a:solidFill>
                <a:srgbClr val="002E97"/>
              </a:solidFill>
              <a:latin typeface="Times New Roman" panose="02020603050405020304" pitchFamily="18" charset="0"/>
              <a:cs typeface="Times New Roman" panose="02020603050405020304" pitchFamily="18" charset="0"/>
            </a:endParaRPr>
          </a:p>
          <a:p>
            <a:pPr lvl="1" algn="r">
              <a:defRPr sz="3000">
                <a:solidFill>
                  <a:srgbClr val="17375E"/>
                </a:solidFill>
                <a:latin typeface="Arial"/>
                <a:ea typeface="Arial"/>
                <a:cs typeface="Arial"/>
                <a:sym typeface="Arial"/>
              </a:defRPr>
            </a:pPr>
            <a:r>
              <a:rPr lang="en-US" dirty="0">
                <a:solidFill>
                  <a:srgbClr val="002E97"/>
                </a:solidFill>
                <a:latin typeface="Times New Roman" panose="02020603050405020304" pitchFamily="18" charset="0"/>
                <a:cs typeface="Times New Roman" panose="02020603050405020304" pitchFamily="18" charset="0"/>
              </a:rPr>
              <a:t>	</a:t>
            </a:r>
            <a:endParaRPr dirty="0">
              <a:solidFill>
                <a:srgbClr val="002E97"/>
              </a:solidFill>
              <a:latin typeface="Times New Roman" panose="02020603050405020304" pitchFamily="18" charset="0"/>
              <a:cs typeface="Times New Roman" panose="02020603050405020304" pitchFamily="18" charset="0"/>
            </a:endParaRPr>
          </a:p>
          <a:p>
            <a:pPr>
              <a:defRPr sz="3000">
                <a:solidFill>
                  <a:srgbClr val="17375E"/>
                </a:solidFill>
                <a:latin typeface="Arial"/>
                <a:ea typeface="Arial"/>
                <a:cs typeface="Arial"/>
                <a:sym typeface="Arial"/>
              </a:defRPr>
            </a:pPr>
            <a:r>
              <a:rPr lang="en-US" dirty="0">
                <a:solidFill>
                  <a:srgbClr val="002E97"/>
                </a:solidFill>
                <a:latin typeface="Times New Roman" panose="02020603050405020304" pitchFamily="18" charset="0"/>
                <a:cs typeface="Times New Roman" panose="02020603050405020304" pitchFamily="18" charset="0"/>
              </a:rPr>
              <a:t>The State Plane Coordinate System History, Policy, and Future Directions</a:t>
            </a:r>
          </a:p>
          <a:p>
            <a:pPr lvl="1">
              <a:defRPr sz="3000">
                <a:solidFill>
                  <a:srgbClr val="17375E"/>
                </a:solidFill>
                <a:latin typeface="Arial"/>
                <a:ea typeface="Arial"/>
                <a:cs typeface="Arial"/>
                <a:sym typeface="Arial"/>
              </a:defRPr>
            </a:pPr>
            <a:r>
              <a:rPr lang="en-US" sz="3000" dirty="0">
                <a:solidFill>
                  <a:srgbClr val="002E97"/>
                </a:solidFill>
                <a:latin typeface="Times New Roman" panose="02020603050405020304" pitchFamily="18" charset="0"/>
                <a:cs typeface="Times New Roman" panose="02020603050405020304" pitchFamily="18" charset="0"/>
                <a:hlinkClick r:id="rId7"/>
              </a:rPr>
              <a:t>NOAA Special Publication NOS NGS 13</a:t>
            </a:r>
            <a:endParaRPr sz="3000" dirty="0">
              <a:solidFill>
                <a:srgbClr val="002E97"/>
              </a:solidFill>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48</a:t>
            </a:fld>
            <a:endParaRPr lang="en-US"/>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5" name="Title 1"/>
          <p:cNvSpPr>
            <a:spLocks noGrp="1"/>
          </p:cNvSpPr>
          <p:nvPr>
            <p:ph type="title"/>
          </p:nvPr>
        </p:nvSpPr>
        <p:spPr>
          <a:xfrm>
            <a:off x="800215" y="412866"/>
            <a:ext cx="8255589" cy="870229"/>
          </a:xfrm>
        </p:spPr>
        <p:txBody>
          <a:bodyPr>
            <a:noAutofit/>
          </a:bodyPr>
          <a:lstStyle/>
          <a:p>
            <a:r>
              <a:rPr lang="en-US" sz="3000" dirty="0">
                <a:solidFill>
                  <a:srgbClr val="002E97"/>
                </a:solidFill>
                <a:latin typeface="Times New Roman" panose="02020603050405020304" pitchFamily="18" charset="0"/>
                <a:cs typeface="Times New Roman" panose="02020603050405020304" pitchFamily="18" charset="0"/>
              </a:rPr>
              <a:t>Blue Print 3: Working in the Modernized NSRS</a:t>
            </a:r>
            <a:br>
              <a:rPr lang="en-US" sz="3000" dirty="0">
                <a:solidFill>
                  <a:srgbClr val="002E97"/>
                </a:solidFill>
                <a:latin typeface="Times New Roman" panose="02020603050405020304" pitchFamily="18" charset="0"/>
                <a:cs typeface="Times New Roman" panose="02020603050405020304" pitchFamily="18" charset="0"/>
              </a:rPr>
            </a:br>
            <a:r>
              <a:rPr lang="en-US" sz="3000" dirty="0">
                <a:solidFill>
                  <a:srgbClr val="002E97"/>
                </a:solidFill>
                <a:latin typeface="Times New Roman" panose="02020603050405020304" pitchFamily="18" charset="0"/>
                <a:cs typeface="Times New Roman" panose="02020603050405020304" pitchFamily="18" charset="0"/>
              </a:rPr>
              <a:t>2020 Updated Edition with Use Cases</a:t>
            </a:r>
          </a:p>
        </p:txBody>
      </p:sp>
      <p:pic>
        <p:nvPicPr>
          <p:cNvPr id="16" name="Picture 15"/>
          <p:cNvPicPr>
            <a:picLocks noChangeAspect="1"/>
          </p:cNvPicPr>
          <p:nvPr/>
        </p:nvPicPr>
        <p:blipFill>
          <a:blip r:embed="rId4"/>
          <a:stretch>
            <a:fillRect/>
          </a:stretch>
        </p:blipFill>
        <p:spPr>
          <a:xfrm>
            <a:off x="2377743" y="2289679"/>
            <a:ext cx="1518178" cy="2625622"/>
          </a:xfrm>
          <a:prstGeom prst="rect">
            <a:avLst/>
          </a:prstGeom>
        </p:spPr>
      </p:pic>
      <p:pic>
        <p:nvPicPr>
          <p:cNvPr id="17" name="Picture 16"/>
          <p:cNvPicPr>
            <a:picLocks noChangeAspect="1"/>
          </p:cNvPicPr>
          <p:nvPr/>
        </p:nvPicPr>
        <p:blipFill>
          <a:blip r:embed="rId5"/>
          <a:stretch>
            <a:fillRect/>
          </a:stretch>
        </p:blipFill>
        <p:spPr>
          <a:xfrm>
            <a:off x="4010272" y="2293051"/>
            <a:ext cx="1652855" cy="2625622"/>
          </a:xfrm>
          <a:prstGeom prst="rect">
            <a:avLst/>
          </a:prstGeom>
        </p:spPr>
      </p:pic>
      <p:pic>
        <p:nvPicPr>
          <p:cNvPr id="18" name="Picture 17"/>
          <p:cNvPicPr>
            <a:picLocks noChangeAspect="1"/>
          </p:cNvPicPr>
          <p:nvPr/>
        </p:nvPicPr>
        <p:blipFill>
          <a:blip r:embed="rId6"/>
          <a:stretch>
            <a:fillRect/>
          </a:stretch>
        </p:blipFill>
        <p:spPr>
          <a:xfrm>
            <a:off x="7485542" y="2282933"/>
            <a:ext cx="1538142" cy="2632367"/>
          </a:xfrm>
          <a:prstGeom prst="rect">
            <a:avLst/>
          </a:prstGeom>
        </p:spPr>
      </p:pic>
      <p:pic>
        <p:nvPicPr>
          <p:cNvPr id="19" name="Picture 18"/>
          <p:cNvPicPr>
            <a:picLocks noChangeAspect="1"/>
          </p:cNvPicPr>
          <p:nvPr/>
        </p:nvPicPr>
        <p:blipFill rotWithShape="1">
          <a:blip r:embed="rId7"/>
          <a:srcRect r="6141"/>
          <a:stretch/>
        </p:blipFill>
        <p:spPr>
          <a:xfrm>
            <a:off x="5777480" y="2289679"/>
            <a:ext cx="1593708" cy="2628994"/>
          </a:xfrm>
          <a:prstGeom prst="rect">
            <a:avLst/>
          </a:prstGeom>
        </p:spPr>
      </p:pic>
      <p:pic>
        <p:nvPicPr>
          <p:cNvPr id="21" name="Picture 20"/>
          <p:cNvPicPr>
            <a:picLocks noChangeAspect="1"/>
          </p:cNvPicPr>
          <p:nvPr/>
        </p:nvPicPr>
        <p:blipFill rotWithShape="1">
          <a:blip r:embed="rId8"/>
          <a:srcRect l="19866" t="12780" r="17362" b="58947"/>
          <a:stretch/>
        </p:blipFill>
        <p:spPr>
          <a:xfrm>
            <a:off x="5779379" y="2418847"/>
            <a:ext cx="1591810" cy="496513"/>
          </a:xfrm>
          <a:prstGeom prst="rect">
            <a:avLst/>
          </a:prstGeom>
        </p:spPr>
      </p:pic>
      <p:sp>
        <p:nvSpPr>
          <p:cNvPr id="22" name="TextBox 21"/>
          <p:cNvSpPr txBox="1"/>
          <p:nvPr/>
        </p:nvSpPr>
        <p:spPr>
          <a:xfrm>
            <a:off x="88195" y="4199719"/>
            <a:ext cx="2068985" cy="715581"/>
          </a:xfrm>
          <a:prstGeom prst="rect">
            <a:avLst/>
          </a:prstGeom>
          <a:noFill/>
        </p:spPr>
        <p:txBody>
          <a:bodyPr wrap="square" rtlCol="0">
            <a:spAutoFit/>
          </a:bodyPr>
          <a:lstStyle/>
          <a:p>
            <a:pPr algn="ctr"/>
            <a:r>
              <a:rPr lang="en-US" sz="1350" b="1" dirty="0">
                <a:solidFill>
                  <a:srgbClr val="002E97"/>
                </a:solidFill>
              </a:rPr>
              <a:t>Working in the modernized NSRS:</a:t>
            </a:r>
          </a:p>
          <a:p>
            <a:pPr algn="ctr"/>
            <a:r>
              <a:rPr lang="en-US" sz="1350" b="1" i="1" dirty="0">
                <a:solidFill>
                  <a:srgbClr val="002E97"/>
                </a:solidFill>
              </a:rPr>
              <a:t>NOAA TR NOS NGS 67</a:t>
            </a:r>
          </a:p>
        </p:txBody>
      </p:sp>
      <p:pic>
        <p:nvPicPr>
          <p:cNvPr id="23" name="Picture 22"/>
          <p:cNvPicPr>
            <a:picLocks noChangeAspect="1"/>
          </p:cNvPicPr>
          <p:nvPr/>
        </p:nvPicPr>
        <p:blipFill>
          <a:blip r:embed="rId9"/>
          <a:stretch>
            <a:fillRect/>
          </a:stretch>
        </p:blipFill>
        <p:spPr>
          <a:xfrm>
            <a:off x="88194" y="1467761"/>
            <a:ext cx="2068985" cy="2731958"/>
          </a:xfrm>
          <a:prstGeom prst="rect">
            <a:avLst/>
          </a:prstGeom>
        </p:spPr>
      </p:pic>
    </p:spTree>
    <p:extLst>
      <p:ext uri="{BB962C8B-B14F-4D97-AF65-F5344CB8AC3E}">
        <p14:creationId xmlns:p14="http://schemas.microsoft.com/office/powerpoint/2010/main" val="201616992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 name="Rectangle 2"/>
          <p:cNvSpPr txBox="1"/>
          <p:nvPr/>
        </p:nvSpPr>
        <p:spPr>
          <a:xfrm>
            <a:off x="1273341" y="4638695"/>
            <a:ext cx="6597317" cy="400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lvl="1">
              <a:defRPr sz="3000">
                <a:solidFill>
                  <a:srgbClr val="17375E"/>
                </a:solidFill>
                <a:latin typeface="Arial"/>
                <a:ea typeface="Arial"/>
                <a:cs typeface="Arial"/>
                <a:sym typeface="Arial"/>
              </a:defRPr>
            </a:pPr>
            <a:r>
              <a:rPr lang="en-US" sz="2000" dirty="0">
                <a:solidFill>
                  <a:srgbClr val="002E97"/>
                </a:solidFill>
                <a:latin typeface="Times New Roman" panose="02020603050405020304" pitchFamily="18" charset="0"/>
                <a:cs typeface="Times New Roman" panose="02020603050405020304" pitchFamily="18" charset="0"/>
              </a:rPr>
              <a:t>https://geodesy.noaa.gov/web/science_edu/webinar_series/</a:t>
            </a:r>
            <a:endParaRPr lang="en-US" dirty="0">
              <a:solidFill>
                <a:srgbClr val="002E97"/>
              </a:solidFill>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5</a:t>
            </a:fld>
            <a:endParaRPr lang="en-US"/>
          </a:p>
        </p:txBody>
      </p:sp>
      <p:sp>
        <p:nvSpPr>
          <p:cNvPr id="5" name="TextBox 1">
            <a:extLst>
              <a:ext uri="{FF2B5EF4-FFF2-40B4-BE49-F238E27FC236}">
                <a16:creationId xmlns:a16="http://schemas.microsoft.com/office/drawing/2014/main" id="{92DA5A93-0069-4DF7-A180-9D4398DF1AB5}"/>
              </a:ext>
            </a:extLst>
          </p:cNvPr>
          <p:cNvSpPr txBox="1"/>
          <p:nvPr/>
        </p:nvSpPr>
        <p:spPr>
          <a:xfrm>
            <a:off x="1467305" y="420514"/>
            <a:ext cx="6209390"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600" dirty="0">
                <a:solidFill>
                  <a:srgbClr val="002E97"/>
                </a:solidFill>
              </a:rPr>
              <a:t>NGS Resources</a:t>
            </a:r>
            <a:r>
              <a:rPr lang="en-US" sz="3600" dirty="0">
                <a:solidFill>
                  <a:srgbClr val="002E97"/>
                </a:solidFill>
              </a:rPr>
              <a:t> –Webinar Series</a:t>
            </a:r>
            <a:endParaRPr sz="3600" dirty="0">
              <a:solidFill>
                <a:srgbClr val="002E97"/>
              </a:solidFill>
            </a:endParaRPr>
          </a:p>
        </p:txBody>
      </p:sp>
      <p:pic>
        <p:nvPicPr>
          <p:cNvPr id="3" name="Picture 2">
            <a:extLst>
              <a:ext uri="{FF2B5EF4-FFF2-40B4-BE49-F238E27FC236}">
                <a16:creationId xmlns:a16="http://schemas.microsoft.com/office/drawing/2014/main" id="{455015F6-E0B8-4F47-BC67-B02CD87121F0}"/>
              </a:ext>
            </a:extLst>
          </p:cNvPr>
          <p:cNvPicPr>
            <a:picLocks noChangeAspect="1"/>
          </p:cNvPicPr>
          <p:nvPr/>
        </p:nvPicPr>
        <p:blipFill>
          <a:blip r:embed="rId3"/>
          <a:stretch>
            <a:fillRect/>
          </a:stretch>
        </p:blipFill>
        <p:spPr>
          <a:xfrm>
            <a:off x="2107182" y="1049304"/>
            <a:ext cx="4929634" cy="3146575"/>
          </a:xfrm>
          <a:prstGeom prst="rect">
            <a:avLst/>
          </a:prstGeom>
        </p:spPr>
      </p:pic>
      <p:sp>
        <p:nvSpPr>
          <p:cNvPr id="6" name="Rectangle 2">
            <a:extLst>
              <a:ext uri="{FF2B5EF4-FFF2-40B4-BE49-F238E27FC236}">
                <a16:creationId xmlns:a16="http://schemas.microsoft.com/office/drawing/2014/main" id="{6E4975CD-92FD-4E4F-8F78-2A0007DC589A}"/>
              </a:ext>
            </a:extLst>
          </p:cNvPr>
          <p:cNvSpPr txBox="1"/>
          <p:nvPr/>
        </p:nvSpPr>
        <p:spPr>
          <a:xfrm>
            <a:off x="2887564" y="4238585"/>
            <a:ext cx="3368869" cy="400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lvl="1">
              <a:defRPr sz="3000">
                <a:solidFill>
                  <a:srgbClr val="17375E"/>
                </a:solidFill>
                <a:latin typeface="Arial"/>
                <a:ea typeface="Arial"/>
                <a:cs typeface="Arial"/>
                <a:sym typeface="Arial"/>
              </a:defRPr>
            </a:pPr>
            <a:r>
              <a:rPr lang="en-US" sz="2000" dirty="0">
                <a:solidFill>
                  <a:srgbClr val="002E97"/>
                </a:solidFill>
                <a:latin typeface="Times New Roman" panose="02020603050405020304" pitchFamily="18" charset="0"/>
                <a:cs typeface="Times New Roman" panose="02020603050405020304" pitchFamily="18" charset="0"/>
              </a:rPr>
              <a:t>*Certificates of Attendance</a:t>
            </a:r>
            <a:endParaRPr lang="en-US" dirty="0">
              <a:solidFill>
                <a:srgbClr val="002E9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4072072"/>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3224210" y="4658279"/>
            <a:ext cx="314765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dirty="0">
                <a:solidFill>
                  <a:srgbClr val="002E97"/>
                </a:solidFill>
              </a:rPr>
              <a:t>https://geodesy.noaa.gov/SPCS/</a:t>
            </a:r>
            <a:endParaRPr kumimoji="0" lang="en-US" sz="1800" b="0" i="0" u="none" strike="noStrike" cap="none" spc="0" normalizeH="0" baseline="0" dirty="0">
              <a:ln>
                <a:noFill/>
              </a:ln>
              <a:solidFill>
                <a:srgbClr val="002E97"/>
              </a:solidFill>
              <a:effectLst/>
              <a:uFillTx/>
              <a:sym typeface="Calibri"/>
            </a:endParaRPr>
          </a:p>
        </p:txBody>
      </p:sp>
      <p:sp>
        <p:nvSpPr>
          <p:cNvPr id="13" name="Slide Number Placeholder 12"/>
          <p:cNvSpPr>
            <a:spLocks noGrp="1"/>
          </p:cNvSpPr>
          <p:nvPr>
            <p:ph type="sldNum" sz="quarter" idx="2"/>
          </p:nvPr>
        </p:nvSpPr>
        <p:spPr/>
        <p:txBody>
          <a:bodyPr/>
          <a:lstStyle/>
          <a:p>
            <a:fld id="{86CB4B4D-7CA3-9044-876B-883B54F8677D}" type="slidenum">
              <a:rPr lang="en-US" smtClean="0"/>
              <a:t>50</a:t>
            </a:fld>
            <a:endParaRPr lang="en-US"/>
          </a:p>
        </p:txBody>
      </p:sp>
      <p:pic>
        <p:nvPicPr>
          <p:cNvPr id="8" name="Picture 7">
            <a:extLst>
              <a:ext uri="{FF2B5EF4-FFF2-40B4-BE49-F238E27FC236}">
                <a16:creationId xmlns:a16="http://schemas.microsoft.com/office/drawing/2014/main" id="{CF274C3F-A294-48C2-8300-1C20DE8BBC12}"/>
              </a:ext>
            </a:extLst>
          </p:cNvPr>
          <p:cNvPicPr>
            <a:picLocks noChangeAspect="1"/>
          </p:cNvPicPr>
          <p:nvPr/>
        </p:nvPicPr>
        <p:blipFill>
          <a:blip r:embed="rId4"/>
          <a:stretch>
            <a:fillRect/>
          </a:stretch>
        </p:blipFill>
        <p:spPr>
          <a:xfrm>
            <a:off x="3224210" y="383830"/>
            <a:ext cx="5687462" cy="3664172"/>
          </a:xfrm>
          <a:prstGeom prst="rect">
            <a:avLst/>
          </a:prstGeom>
        </p:spPr>
      </p:pic>
      <p:pic>
        <p:nvPicPr>
          <p:cNvPr id="9" name="Picture 8">
            <a:extLst>
              <a:ext uri="{FF2B5EF4-FFF2-40B4-BE49-F238E27FC236}">
                <a16:creationId xmlns:a16="http://schemas.microsoft.com/office/drawing/2014/main" id="{E4E36E0B-3C48-4120-9C3D-3977A6093F7B}"/>
              </a:ext>
            </a:extLst>
          </p:cNvPr>
          <p:cNvPicPr>
            <a:picLocks noChangeAspect="1"/>
          </p:cNvPicPr>
          <p:nvPr/>
        </p:nvPicPr>
        <p:blipFill>
          <a:blip r:embed="rId5"/>
          <a:stretch>
            <a:fillRect/>
          </a:stretch>
        </p:blipFill>
        <p:spPr>
          <a:xfrm>
            <a:off x="6482183" y="4117012"/>
            <a:ext cx="1833014" cy="1026488"/>
          </a:xfrm>
          <a:prstGeom prst="rect">
            <a:avLst/>
          </a:prstGeom>
        </p:spPr>
      </p:pic>
      <p:pic>
        <p:nvPicPr>
          <p:cNvPr id="11" name="Picture 10">
            <a:extLst>
              <a:ext uri="{FF2B5EF4-FFF2-40B4-BE49-F238E27FC236}">
                <a16:creationId xmlns:a16="http://schemas.microsoft.com/office/drawing/2014/main" id="{515BDBDF-F728-43DE-A248-BB2AD55D58CB}"/>
              </a:ext>
            </a:extLst>
          </p:cNvPr>
          <p:cNvPicPr>
            <a:picLocks noChangeAspect="1"/>
          </p:cNvPicPr>
          <p:nvPr/>
        </p:nvPicPr>
        <p:blipFill>
          <a:blip r:embed="rId6"/>
          <a:stretch>
            <a:fillRect/>
          </a:stretch>
        </p:blipFill>
        <p:spPr>
          <a:xfrm>
            <a:off x="60805" y="2609108"/>
            <a:ext cx="3055784" cy="2531936"/>
          </a:xfrm>
          <a:prstGeom prst="rect">
            <a:avLst/>
          </a:prstGeom>
        </p:spPr>
      </p:pic>
      <p:pic>
        <p:nvPicPr>
          <p:cNvPr id="10" name="Picture 9">
            <a:extLst>
              <a:ext uri="{FF2B5EF4-FFF2-40B4-BE49-F238E27FC236}">
                <a16:creationId xmlns:a16="http://schemas.microsoft.com/office/drawing/2014/main" id="{1F890284-7E6E-4F23-90C0-F3AC5ED9EC32}"/>
              </a:ext>
            </a:extLst>
          </p:cNvPr>
          <p:cNvPicPr>
            <a:picLocks noChangeAspect="1"/>
          </p:cNvPicPr>
          <p:nvPr/>
        </p:nvPicPr>
        <p:blipFill>
          <a:blip r:embed="rId7"/>
          <a:stretch>
            <a:fillRect/>
          </a:stretch>
        </p:blipFill>
        <p:spPr>
          <a:xfrm>
            <a:off x="3113892" y="3297383"/>
            <a:ext cx="1907034" cy="1332873"/>
          </a:xfrm>
          <a:prstGeom prst="rect">
            <a:avLst/>
          </a:prstGeom>
        </p:spPr>
      </p:pic>
      <p:sp>
        <p:nvSpPr>
          <p:cNvPr id="12" name="Rectangle 11">
            <a:extLst>
              <a:ext uri="{FF2B5EF4-FFF2-40B4-BE49-F238E27FC236}">
                <a16:creationId xmlns:a16="http://schemas.microsoft.com/office/drawing/2014/main" id="{CB4DAE21-B140-44F3-A5C1-B46798D72BA2}"/>
              </a:ext>
            </a:extLst>
          </p:cNvPr>
          <p:cNvSpPr/>
          <p:nvPr/>
        </p:nvSpPr>
        <p:spPr>
          <a:xfrm>
            <a:off x="60805" y="383830"/>
            <a:ext cx="3053087" cy="2000546"/>
          </a:xfrm>
          <a:prstGeom prst="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State Plane Coordinate System of 2022 (CONUS, Alaska and Hawaii)</a:t>
            </a:r>
          </a:p>
          <a:p>
            <a:pPr marL="0" marR="0" indent="0" algn="l" defTabSz="457200" rtl="0" fontAlgn="auto" latinLnBrk="0" hangingPunct="0">
              <a:lnSpc>
                <a:spcPct val="100000"/>
              </a:lnSpc>
              <a:spcBef>
                <a:spcPts val="0"/>
              </a:spcBef>
              <a:spcAft>
                <a:spcPts val="0"/>
              </a:spcAft>
              <a:buClrTx/>
              <a:buSzTx/>
              <a:buFontTx/>
              <a:buNone/>
              <a:tabLst/>
            </a:pPr>
            <a:endParaRPr lang="en-US" sz="800" dirty="0">
              <a:solidFill>
                <a:srgbClr val="002E97"/>
              </a:solidFill>
              <a:latin typeface="Arial" panose="020B0604020202020204" pitchFamily="34" charset="0"/>
              <a:cs typeface="Arial" panose="020B0604020202020204" pitchFamily="34" charset="0"/>
            </a:endParaRPr>
          </a:p>
          <a:p>
            <a:pPr marL="0" marR="0" indent="0" algn="l" defTabSz="457200" rtl="0" fontAlgn="auto" latinLnBrk="0" hangingPunct="0">
              <a:lnSpc>
                <a:spcPct val="100000"/>
              </a:lnSpc>
              <a:spcBef>
                <a:spcPts val="0"/>
              </a:spcBef>
              <a:spcAft>
                <a:spcPts val="0"/>
              </a:spcAft>
              <a:buClrTx/>
              <a:buSzTx/>
              <a:buFontTx/>
              <a:buNone/>
              <a:tabLst/>
            </a:pPr>
            <a:r>
              <a:rPr kumimoji="0" lang="en-US" sz="120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Three territory zones not shown:</a:t>
            </a:r>
          </a:p>
          <a:p>
            <a:pPr marL="0" marR="0" indent="0" algn="l" defTabSz="457200" rtl="0" fontAlgn="auto" latinLnBrk="0" hangingPunct="0">
              <a:lnSpc>
                <a:spcPct val="100000"/>
              </a:lnSpc>
              <a:spcBef>
                <a:spcPts val="0"/>
              </a:spcBef>
              <a:spcAft>
                <a:spcPts val="0"/>
              </a:spcAft>
              <a:buClrTx/>
              <a:buSzTx/>
              <a:buFontTx/>
              <a:buNone/>
              <a:tabLst/>
            </a:pPr>
            <a:endParaRPr lang="en-US" sz="800" dirty="0">
              <a:solidFill>
                <a:srgbClr val="002E97"/>
              </a:solidFill>
              <a:latin typeface="Arial" panose="020B0604020202020204" pitchFamily="34" charset="0"/>
              <a:cs typeface="Arial" panose="020B0604020202020204" pitchFamily="34" charset="0"/>
            </a:endParaRPr>
          </a:p>
          <a:p>
            <a:pPr lvl="2" indent="0"/>
            <a:r>
              <a:rPr kumimoji="0" lang="en-US" sz="120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	Puerto Rico and U.S Virgin Islands</a:t>
            </a:r>
          </a:p>
          <a:p>
            <a:pPr lvl="1" indent="0"/>
            <a:endParaRPr lang="en-US" sz="800" dirty="0">
              <a:solidFill>
                <a:srgbClr val="002E97"/>
              </a:solidFill>
              <a:latin typeface="Arial" panose="020B0604020202020204" pitchFamily="34" charset="0"/>
              <a:cs typeface="Arial" panose="020B0604020202020204" pitchFamily="34" charset="0"/>
            </a:endParaRPr>
          </a:p>
          <a:p>
            <a:pPr lvl="1" indent="0"/>
            <a:r>
              <a:rPr kumimoji="0" lang="en-US" sz="120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	American Samoa</a:t>
            </a:r>
          </a:p>
          <a:p>
            <a:pPr lvl="1" indent="0"/>
            <a:endParaRPr lang="en-US" sz="800" dirty="0">
              <a:solidFill>
                <a:srgbClr val="002E97"/>
              </a:solidFill>
              <a:latin typeface="Arial" panose="020B0604020202020204" pitchFamily="34" charset="0"/>
              <a:cs typeface="Arial" panose="020B0604020202020204" pitchFamily="34" charset="0"/>
            </a:endParaRPr>
          </a:p>
          <a:p>
            <a:pPr lvl="1" indent="0"/>
            <a:r>
              <a:rPr kumimoji="0" lang="en-US" sz="120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	Guam and Commonwealth of the</a:t>
            </a:r>
          </a:p>
          <a:p>
            <a:pPr lvl="1" indent="0"/>
            <a:r>
              <a:rPr lang="en-US" sz="1200" dirty="0">
                <a:solidFill>
                  <a:srgbClr val="002E97"/>
                </a:solidFill>
                <a:latin typeface="Arial" panose="020B0604020202020204" pitchFamily="34" charset="0"/>
                <a:cs typeface="Arial" panose="020B0604020202020204" pitchFamily="34" charset="0"/>
              </a:rPr>
              <a:t>	</a:t>
            </a:r>
            <a:r>
              <a:rPr kumimoji="0" lang="en-US" sz="120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Northern Mariana Islands</a:t>
            </a: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51</a:t>
            </a:fld>
            <a:endParaRPr lang="en-US"/>
          </a:p>
        </p:txBody>
      </p:sp>
      <p:sp>
        <p:nvSpPr>
          <p:cNvPr id="8" name="TextBox 7">
            <a:extLst>
              <a:ext uri="{FF2B5EF4-FFF2-40B4-BE49-F238E27FC236}">
                <a16:creationId xmlns:a16="http://schemas.microsoft.com/office/drawing/2014/main" id="{B989910F-F8B5-4471-A193-8D64E6586DC0}"/>
              </a:ext>
            </a:extLst>
          </p:cNvPr>
          <p:cNvSpPr txBox="1"/>
          <p:nvPr/>
        </p:nvSpPr>
        <p:spPr>
          <a:xfrm>
            <a:off x="2998173" y="4658279"/>
            <a:ext cx="314765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dirty="0">
                <a:solidFill>
                  <a:srgbClr val="002E97"/>
                </a:solidFill>
              </a:rPr>
              <a:t>https://geodesy.noaa.gov/SPCS/</a:t>
            </a:r>
            <a:endParaRPr kumimoji="0" lang="en-US" sz="1800" b="0" i="0" u="none" strike="noStrike" cap="none" spc="0" normalizeH="0" baseline="0" dirty="0">
              <a:ln>
                <a:noFill/>
              </a:ln>
              <a:solidFill>
                <a:srgbClr val="002E97"/>
              </a:solidFill>
              <a:effectLst/>
              <a:uFillTx/>
              <a:sym typeface="Calibri"/>
            </a:endParaRPr>
          </a:p>
        </p:txBody>
      </p:sp>
      <p:sp>
        <p:nvSpPr>
          <p:cNvPr id="11" name="TextBox 1">
            <a:extLst>
              <a:ext uri="{FF2B5EF4-FFF2-40B4-BE49-F238E27FC236}">
                <a16:creationId xmlns:a16="http://schemas.microsoft.com/office/drawing/2014/main" id="{B11B4B9A-4A59-4567-90F5-F468CF4DACB4}"/>
              </a:ext>
            </a:extLst>
          </p:cNvPr>
          <p:cNvSpPr txBox="1"/>
          <p:nvPr/>
        </p:nvSpPr>
        <p:spPr>
          <a:xfrm>
            <a:off x="2858277" y="281009"/>
            <a:ext cx="3291925"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SPCS of 2022</a:t>
            </a:r>
          </a:p>
        </p:txBody>
      </p:sp>
      <p:pic>
        <p:nvPicPr>
          <p:cNvPr id="4" name="Picture 3">
            <a:extLst>
              <a:ext uri="{FF2B5EF4-FFF2-40B4-BE49-F238E27FC236}">
                <a16:creationId xmlns:a16="http://schemas.microsoft.com/office/drawing/2014/main" id="{D1EDE55E-41B6-4C57-AC6B-4D312FAB89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9761" y="1193442"/>
            <a:ext cx="4429125" cy="3321845"/>
          </a:xfrm>
          <a:prstGeom prst="rect">
            <a:avLst/>
          </a:prstGeom>
        </p:spPr>
      </p:pic>
      <p:pic>
        <p:nvPicPr>
          <p:cNvPr id="6" name="Picture 5">
            <a:extLst>
              <a:ext uri="{FF2B5EF4-FFF2-40B4-BE49-F238E27FC236}">
                <a16:creationId xmlns:a16="http://schemas.microsoft.com/office/drawing/2014/main" id="{2626AFBE-0FB7-4BEC-92D4-0392905D11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114" y="1193443"/>
            <a:ext cx="4429125" cy="3321844"/>
          </a:xfrm>
          <a:prstGeom prst="rect">
            <a:avLst/>
          </a:prstGeom>
        </p:spPr>
      </p:pic>
    </p:spTree>
    <p:extLst>
      <p:ext uri="{BB962C8B-B14F-4D97-AF65-F5344CB8AC3E}">
        <p14:creationId xmlns:p14="http://schemas.microsoft.com/office/powerpoint/2010/main" val="486383133"/>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52</a:t>
            </a:fld>
            <a:endParaRPr lang="en-US"/>
          </a:p>
        </p:txBody>
      </p:sp>
      <p:sp>
        <p:nvSpPr>
          <p:cNvPr id="8" name="TextBox 7">
            <a:extLst>
              <a:ext uri="{FF2B5EF4-FFF2-40B4-BE49-F238E27FC236}">
                <a16:creationId xmlns:a16="http://schemas.microsoft.com/office/drawing/2014/main" id="{B989910F-F8B5-4471-A193-8D64E6586DC0}"/>
              </a:ext>
            </a:extLst>
          </p:cNvPr>
          <p:cNvSpPr txBox="1"/>
          <p:nvPr/>
        </p:nvSpPr>
        <p:spPr>
          <a:xfrm>
            <a:off x="2998173" y="4658279"/>
            <a:ext cx="314765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dirty="0">
                <a:solidFill>
                  <a:srgbClr val="002E97"/>
                </a:solidFill>
              </a:rPr>
              <a:t>https://geodesy.noaa.gov/SPCS/</a:t>
            </a:r>
            <a:endParaRPr kumimoji="0" lang="en-US" sz="1800" b="0" i="0" u="none" strike="noStrike" cap="none" spc="0" normalizeH="0" baseline="0" dirty="0">
              <a:ln>
                <a:noFill/>
              </a:ln>
              <a:solidFill>
                <a:srgbClr val="002E97"/>
              </a:solidFill>
              <a:effectLst/>
              <a:uFillTx/>
              <a:sym typeface="Calibri"/>
            </a:endParaRPr>
          </a:p>
        </p:txBody>
      </p:sp>
      <p:sp>
        <p:nvSpPr>
          <p:cNvPr id="11" name="TextBox 1">
            <a:extLst>
              <a:ext uri="{FF2B5EF4-FFF2-40B4-BE49-F238E27FC236}">
                <a16:creationId xmlns:a16="http://schemas.microsoft.com/office/drawing/2014/main" id="{B11B4B9A-4A59-4567-90F5-F468CF4DACB4}"/>
              </a:ext>
            </a:extLst>
          </p:cNvPr>
          <p:cNvSpPr txBox="1"/>
          <p:nvPr/>
        </p:nvSpPr>
        <p:spPr>
          <a:xfrm>
            <a:off x="2858277" y="281009"/>
            <a:ext cx="3291925"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SPCS of 2022</a:t>
            </a:r>
          </a:p>
        </p:txBody>
      </p:sp>
      <p:pic>
        <p:nvPicPr>
          <p:cNvPr id="5" name="Picture 4">
            <a:extLst>
              <a:ext uri="{FF2B5EF4-FFF2-40B4-BE49-F238E27FC236}">
                <a16:creationId xmlns:a16="http://schemas.microsoft.com/office/drawing/2014/main" id="{6868178F-888D-40B9-8334-C6FD8B5BED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587" y="1301491"/>
            <a:ext cx="4407694" cy="3305771"/>
          </a:xfrm>
          <a:prstGeom prst="rect">
            <a:avLst/>
          </a:prstGeom>
        </p:spPr>
      </p:pic>
      <p:pic>
        <p:nvPicPr>
          <p:cNvPr id="9" name="Picture 8">
            <a:extLst>
              <a:ext uri="{FF2B5EF4-FFF2-40B4-BE49-F238E27FC236}">
                <a16:creationId xmlns:a16="http://schemas.microsoft.com/office/drawing/2014/main" id="{CBF64DA9-8286-4510-A4B9-72EFDE5452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0" y="1301490"/>
            <a:ext cx="4407694" cy="3305771"/>
          </a:xfrm>
          <a:prstGeom prst="rect">
            <a:avLst/>
          </a:prstGeom>
        </p:spPr>
      </p:pic>
    </p:spTree>
    <p:extLst>
      <p:ext uri="{BB962C8B-B14F-4D97-AF65-F5344CB8AC3E}">
        <p14:creationId xmlns:p14="http://schemas.microsoft.com/office/powerpoint/2010/main" val="1954830123"/>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53</a:t>
            </a:fld>
            <a:endParaRPr lang="en-US"/>
          </a:p>
        </p:txBody>
      </p:sp>
      <p:sp>
        <p:nvSpPr>
          <p:cNvPr id="8" name="TextBox 7">
            <a:extLst>
              <a:ext uri="{FF2B5EF4-FFF2-40B4-BE49-F238E27FC236}">
                <a16:creationId xmlns:a16="http://schemas.microsoft.com/office/drawing/2014/main" id="{B989910F-F8B5-4471-A193-8D64E6586DC0}"/>
              </a:ext>
            </a:extLst>
          </p:cNvPr>
          <p:cNvSpPr txBox="1"/>
          <p:nvPr/>
        </p:nvSpPr>
        <p:spPr>
          <a:xfrm>
            <a:off x="761949" y="4756320"/>
            <a:ext cx="6946771" cy="2616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sz="1100" dirty="0">
                <a:solidFill>
                  <a:srgbClr val="002E97"/>
                </a:solidFill>
              </a:rPr>
              <a:t>https://www.federalregister.gov/documents/2020/10/05/2020-21902/deprecation-of-the-united-states-us-survey-foot</a:t>
            </a:r>
            <a:endParaRPr kumimoji="0" lang="en-US" sz="1100" b="0" i="0" u="none" strike="noStrike" cap="none" spc="0" normalizeH="0" baseline="0" dirty="0">
              <a:ln>
                <a:noFill/>
              </a:ln>
              <a:solidFill>
                <a:srgbClr val="002E97"/>
              </a:solidFill>
              <a:effectLst/>
              <a:uFillTx/>
              <a:sym typeface="Calibri"/>
            </a:endParaRPr>
          </a:p>
        </p:txBody>
      </p:sp>
      <p:sp>
        <p:nvSpPr>
          <p:cNvPr id="11" name="TextBox 1">
            <a:extLst>
              <a:ext uri="{FF2B5EF4-FFF2-40B4-BE49-F238E27FC236}">
                <a16:creationId xmlns:a16="http://schemas.microsoft.com/office/drawing/2014/main" id="{B11B4B9A-4A59-4567-90F5-F468CF4DACB4}"/>
              </a:ext>
            </a:extLst>
          </p:cNvPr>
          <p:cNvSpPr txBox="1"/>
          <p:nvPr/>
        </p:nvSpPr>
        <p:spPr>
          <a:xfrm>
            <a:off x="953542" y="238146"/>
            <a:ext cx="7236916"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dirty="0">
                <a:solidFill>
                  <a:srgbClr val="002E97"/>
                </a:solidFill>
              </a:rPr>
              <a:t>Deprecation of US Survey Foot</a:t>
            </a:r>
            <a:endParaRPr dirty="0">
              <a:solidFill>
                <a:srgbClr val="002E97"/>
              </a:solidFill>
            </a:endParaRPr>
          </a:p>
        </p:txBody>
      </p:sp>
      <p:pic>
        <p:nvPicPr>
          <p:cNvPr id="4" name="Picture 3">
            <a:extLst>
              <a:ext uri="{FF2B5EF4-FFF2-40B4-BE49-F238E27FC236}">
                <a16:creationId xmlns:a16="http://schemas.microsoft.com/office/drawing/2014/main" id="{19F0582C-B919-4E09-8300-0A217F37D3A5}"/>
              </a:ext>
            </a:extLst>
          </p:cNvPr>
          <p:cNvPicPr>
            <a:picLocks noChangeAspect="1"/>
          </p:cNvPicPr>
          <p:nvPr/>
        </p:nvPicPr>
        <p:blipFill rotWithShape="1">
          <a:blip r:embed="rId4">
            <a:extLst>
              <a:ext uri="{28A0092B-C50C-407E-A947-70E740481C1C}">
                <a14:useLocalDpi xmlns:a14="http://schemas.microsoft.com/office/drawing/2010/main" val="0"/>
              </a:ext>
            </a:extLst>
          </a:blip>
          <a:srcRect l="2187" t="14306" b="23750"/>
          <a:stretch/>
        </p:blipFill>
        <p:spPr>
          <a:xfrm>
            <a:off x="953542" y="1320403"/>
            <a:ext cx="4886106" cy="2315753"/>
          </a:xfrm>
          <a:prstGeom prst="rect">
            <a:avLst/>
          </a:prstGeom>
        </p:spPr>
      </p:pic>
      <p:sp>
        <p:nvSpPr>
          <p:cNvPr id="10" name="TextBox 9">
            <a:extLst>
              <a:ext uri="{FF2B5EF4-FFF2-40B4-BE49-F238E27FC236}">
                <a16:creationId xmlns:a16="http://schemas.microsoft.com/office/drawing/2014/main" id="{C7141DE4-757B-427C-97D1-B24C01F1A9C7}"/>
              </a:ext>
            </a:extLst>
          </p:cNvPr>
          <p:cNvSpPr txBox="1"/>
          <p:nvPr/>
        </p:nvSpPr>
        <p:spPr>
          <a:xfrm>
            <a:off x="313210" y="4738093"/>
            <a:ext cx="350415"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sz="1200" b="1" dirty="0">
                <a:solidFill>
                  <a:srgbClr val="002E97"/>
                </a:solidFill>
              </a:rPr>
              <a:t>FRN</a:t>
            </a:r>
            <a:endParaRPr kumimoji="0" lang="en-US" sz="1200" b="1" i="0" u="none" strike="noStrike" cap="none" spc="0" normalizeH="0" baseline="0" dirty="0">
              <a:ln>
                <a:noFill/>
              </a:ln>
              <a:solidFill>
                <a:srgbClr val="002E97"/>
              </a:solidFill>
              <a:effectLst/>
              <a:uFillTx/>
              <a:sym typeface="Calibri"/>
            </a:endParaRPr>
          </a:p>
        </p:txBody>
      </p:sp>
      <p:sp>
        <p:nvSpPr>
          <p:cNvPr id="12" name="TextBox 11">
            <a:extLst>
              <a:ext uri="{FF2B5EF4-FFF2-40B4-BE49-F238E27FC236}">
                <a16:creationId xmlns:a16="http://schemas.microsoft.com/office/drawing/2014/main" id="{37F759EB-595E-40DE-9BE1-057E8467875F}"/>
              </a:ext>
            </a:extLst>
          </p:cNvPr>
          <p:cNvSpPr txBox="1"/>
          <p:nvPr/>
        </p:nvSpPr>
        <p:spPr>
          <a:xfrm>
            <a:off x="3847764" y="888994"/>
            <a:ext cx="1738615"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sz="1600" b="1" dirty="0">
                <a:solidFill>
                  <a:srgbClr val="002E97"/>
                </a:solidFill>
              </a:rPr>
              <a:t>December 31, 2022</a:t>
            </a:r>
            <a:endParaRPr kumimoji="0" lang="en-US" sz="1600" b="1" i="0" u="none" strike="noStrike" cap="none" spc="0" normalizeH="0" baseline="0" dirty="0">
              <a:ln>
                <a:noFill/>
              </a:ln>
              <a:solidFill>
                <a:srgbClr val="002E97"/>
              </a:solidFill>
              <a:effectLst/>
              <a:uFillTx/>
              <a:sym typeface="Calibri"/>
            </a:endParaRPr>
          </a:p>
        </p:txBody>
      </p:sp>
      <p:sp>
        <p:nvSpPr>
          <p:cNvPr id="13" name="TextBox 12">
            <a:extLst>
              <a:ext uri="{FF2B5EF4-FFF2-40B4-BE49-F238E27FC236}">
                <a16:creationId xmlns:a16="http://schemas.microsoft.com/office/drawing/2014/main" id="{4247965A-FEB1-4C0A-8545-CF29D1C9A2C6}"/>
              </a:ext>
            </a:extLst>
          </p:cNvPr>
          <p:cNvSpPr txBox="1"/>
          <p:nvPr/>
        </p:nvSpPr>
        <p:spPr>
          <a:xfrm>
            <a:off x="300378" y="3775199"/>
            <a:ext cx="6598797"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1600" dirty="0">
                <a:solidFill>
                  <a:srgbClr val="002E97"/>
                </a:solidFill>
              </a:rPr>
              <a:t>Will NOT impact current SPCS 83 coordinates.  The US Survey Foot (</a:t>
            </a:r>
            <a:r>
              <a:rPr lang="en-US" sz="1600" dirty="0" err="1">
                <a:solidFill>
                  <a:srgbClr val="002E97"/>
                </a:solidFill>
              </a:rPr>
              <a:t>sft</a:t>
            </a:r>
            <a:r>
              <a:rPr lang="en-US" sz="1600" dirty="0">
                <a:solidFill>
                  <a:srgbClr val="002E97"/>
                </a:solidFill>
              </a:rPr>
              <a:t>) will </a:t>
            </a:r>
          </a:p>
          <a:p>
            <a:r>
              <a:rPr lang="en-US" sz="1600" dirty="0">
                <a:solidFill>
                  <a:srgbClr val="002E97"/>
                </a:solidFill>
              </a:rPr>
              <a:t>c</a:t>
            </a:r>
            <a:r>
              <a:rPr kumimoji="0" lang="en-US" sz="1600" i="0" u="none" strike="noStrike" cap="none" spc="0" normalizeH="0" baseline="0" dirty="0">
                <a:ln>
                  <a:noFill/>
                </a:ln>
                <a:solidFill>
                  <a:srgbClr val="002E97"/>
                </a:solidFill>
                <a:effectLst/>
                <a:uFillTx/>
                <a:sym typeface="Calibri"/>
              </a:rPr>
              <a:t>ontinue to be supported in the SPCS 83 system indefinitely.</a:t>
            </a:r>
          </a:p>
          <a:p>
            <a:r>
              <a:rPr lang="en-US" sz="1600" dirty="0">
                <a:solidFill>
                  <a:srgbClr val="002E97"/>
                </a:solidFill>
              </a:rPr>
              <a:t>The International Foot (</a:t>
            </a:r>
            <a:r>
              <a:rPr lang="en-US" sz="1600" dirty="0" err="1">
                <a:solidFill>
                  <a:srgbClr val="002E97"/>
                </a:solidFill>
              </a:rPr>
              <a:t>ift</a:t>
            </a:r>
            <a:r>
              <a:rPr lang="en-US" sz="1600" dirty="0">
                <a:solidFill>
                  <a:srgbClr val="002E97"/>
                </a:solidFill>
              </a:rPr>
              <a:t>) will be used in the Modernized NSRS and SPCS2022</a:t>
            </a:r>
          </a:p>
        </p:txBody>
      </p:sp>
      <p:pic>
        <p:nvPicPr>
          <p:cNvPr id="14" name="Picture 2" descr="http://annerussellart.com/newimages/Twoleftfeet.jpg">
            <a:extLst>
              <a:ext uri="{FF2B5EF4-FFF2-40B4-BE49-F238E27FC236}">
                <a16:creationId xmlns:a16="http://schemas.microsoft.com/office/drawing/2014/main" id="{C7FA0D83-25EC-4E97-8893-3E12DBD6A86D}"/>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4000" l="3922" r="95798"/>
                    </a14:imgEffect>
                  </a14:imgLayer>
                </a14:imgProps>
              </a:ext>
              <a:ext uri="{28A0092B-C50C-407E-A947-70E740481C1C}">
                <a14:useLocalDpi xmlns:a14="http://schemas.microsoft.com/office/drawing/2010/main"/>
              </a:ext>
            </a:extLst>
          </a:blip>
          <a:srcRect l="-4895" r="7365"/>
          <a:stretch/>
        </p:blipFill>
        <p:spPr bwMode="auto">
          <a:xfrm>
            <a:off x="6628682" y="675084"/>
            <a:ext cx="2286718" cy="3793331"/>
          </a:xfrm>
          <a:prstGeom prst="rect">
            <a:avLst/>
          </a:prstGeom>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0E45BDCA-C10F-4FDC-AA51-DC392110A342}"/>
              </a:ext>
            </a:extLst>
          </p:cNvPr>
          <p:cNvSpPr txBox="1"/>
          <p:nvPr/>
        </p:nvSpPr>
        <p:spPr>
          <a:xfrm>
            <a:off x="1157317" y="4540015"/>
            <a:ext cx="5221940" cy="2616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sz="1100" dirty="0">
                <a:solidFill>
                  <a:srgbClr val="002E97"/>
                </a:solidFill>
              </a:rPr>
              <a:t>https://geodesy.noaa.gov/web/science_edu/webinar_series/ending-us-survey-foot.shtml</a:t>
            </a:r>
            <a:endParaRPr kumimoji="0" lang="en-US" sz="1100" b="0" i="0" u="none" strike="noStrike" cap="none" spc="0" normalizeH="0" baseline="0" dirty="0">
              <a:ln>
                <a:noFill/>
              </a:ln>
              <a:solidFill>
                <a:srgbClr val="002E97"/>
              </a:solidFill>
              <a:effectLst/>
              <a:uFillTx/>
              <a:sym typeface="Calibri"/>
            </a:endParaRPr>
          </a:p>
        </p:txBody>
      </p:sp>
      <p:sp>
        <p:nvSpPr>
          <p:cNvPr id="16" name="TextBox 15">
            <a:extLst>
              <a:ext uri="{FF2B5EF4-FFF2-40B4-BE49-F238E27FC236}">
                <a16:creationId xmlns:a16="http://schemas.microsoft.com/office/drawing/2014/main" id="{B80E3675-D8D7-4F6F-A0B0-FB1038BB18DC}"/>
              </a:ext>
            </a:extLst>
          </p:cNvPr>
          <p:cNvSpPr txBox="1"/>
          <p:nvPr/>
        </p:nvSpPr>
        <p:spPr>
          <a:xfrm>
            <a:off x="313210" y="4529312"/>
            <a:ext cx="67903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sz="1200" b="1" dirty="0">
                <a:solidFill>
                  <a:srgbClr val="002E97"/>
                </a:solidFill>
              </a:rPr>
              <a:t>Webinar </a:t>
            </a:r>
            <a:endParaRPr kumimoji="0" lang="en-US" sz="1200" b="1" i="0" u="none" strike="noStrike" cap="none" spc="0" normalizeH="0" baseline="0" dirty="0">
              <a:ln>
                <a:noFill/>
              </a:ln>
              <a:solidFill>
                <a:srgbClr val="002E97"/>
              </a:solidFill>
              <a:effectLst/>
              <a:uFillTx/>
              <a:sym typeface="Calibri"/>
            </a:endParaRPr>
          </a:p>
        </p:txBody>
      </p:sp>
    </p:spTree>
    <p:extLst>
      <p:ext uri="{BB962C8B-B14F-4D97-AF65-F5344CB8AC3E}">
        <p14:creationId xmlns:p14="http://schemas.microsoft.com/office/powerpoint/2010/main" val="2893308852"/>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54</a:t>
            </a:fld>
            <a:endParaRPr lang="en-US"/>
          </a:p>
        </p:txBody>
      </p:sp>
      <p:sp>
        <p:nvSpPr>
          <p:cNvPr id="3" name="TextBox 2"/>
          <p:cNvSpPr txBox="1"/>
          <p:nvPr/>
        </p:nvSpPr>
        <p:spPr>
          <a:xfrm>
            <a:off x="1620923" y="337903"/>
            <a:ext cx="6045868" cy="553998"/>
          </a:xfrm>
          <a:prstGeom prst="rect">
            <a:avLst/>
          </a:prstGeom>
          <a:noFill/>
        </p:spPr>
        <p:txBody>
          <a:bodyPr wrap="square" rtlCol="0">
            <a:spAutoFit/>
          </a:bodyPr>
          <a:lstStyle/>
          <a:p>
            <a:pPr algn="ctr" defTabSz="342892">
              <a:defRPr/>
            </a:pPr>
            <a:r>
              <a:rPr lang="en-US" sz="3000" dirty="0">
                <a:solidFill>
                  <a:srgbClr val="002E97"/>
                </a:solidFill>
                <a:latin typeface="Times New Roman" panose="02020603050405020304" pitchFamily="18" charset="0"/>
                <a:cs typeface="Times New Roman" panose="02020603050405020304" pitchFamily="18" charset="0"/>
              </a:rPr>
              <a:t>New NGS Map</a:t>
            </a:r>
          </a:p>
        </p:txBody>
      </p:sp>
      <p:sp>
        <p:nvSpPr>
          <p:cNvPr id="7" name="Rectangle 6">
            <a:extLst>
              <a:ext uri="{FF2B5EF4-FFF2-40B4-BE49-F238E27FC236}">
                <a16:creationId xmlns:a16="http://schemas.microsoft.com/office/drawing/2014/main" id="{691BCA02-5267-44C4-96D2-11DF3AB8DB65}"/>
              </a:ext>
            </a:extLst>
          </p:cNvPr>
          <p:cNvSpPr/>
          <p:nvPr/>
        </p:nvSpPr>
        <p:spPr>
          <a:xfrm>
            <a:off x="1360012" y="4805597"/>
            <a:ext cx="6346392" cy="246221"/>
          </a:xfrm>
          <a:prstGeom prst="rect">
            <a:avLst/>
          </a:prstGeom>
        </p:spPr>
        <p:txBody>
          <a:bodyPr wrap="square">
            <a:spAutoFit/>
          </a:bodyPr>
          <a:lstStyle/>
          <a:p>
            <a:r>
              <a:rPr lang="en-US" sz="1000" dirty="0">
                <a:solidFill>
                  <a:srgbClr val="002E97"/>
                </a:solidFill>
                <a:latin typeface="Arial" panose="020B0604020202020204" pitchFamily="34" charset="0"/>
                <a:cs typeface="Arial" panose="020B0604020202020204" pitchFamily="34" charset="0"/>
              </a:rPr>
              <a:t>https://noaa.maps.arcgis.com/apps/webappviewer/index.html?id=190385f9aadb4cf1b0dd8759893032db</a:t>
            </a:r>
          </a:p>
        </p:txBody>
      </p:sp>
      <p:pic>
        <p:nvPicPr>
          <p:cNvPr id="4" name="Picture 3">
            <a:extLst>
              <a:ext uri="{FF2B5EF4-FFF2-40B4-BE49-F238E27FC236}">
                <a16:creationId xmlns:a16="http://schemas.microsoft.com/office/drawing/2014/main" id="{6535BA8F-65DC-403B-ADB9-77EA1DC6AF09}"/>
              </a:ext>
            </a:extLst>
          </p:cNvPr>
          <p:cNvPicPr>
            <a:picLocks noChangeAspect="1"/>
          </p:cNvPicPr>
          <p:nvPr/>
        </p:nvPicPr>
        <p:blipFill>
          <a:blip r:embed="rId4"/>
          <a:stretch>
            <a:fillRect/>
          </a:stretch>
        </p:blipFill>
        <p:spPr>
          <a:xfrm>
            <a:off x="575072" y="904429"/>
            <a:ext cx="7993856" cy="3901168"/>
          </a:xfrm>
          <a:prstGeom prst="rect">
            <a:avLst/>
          </a:prstGeom>
        </p:spPr>
      </p:pic>
    </p:spTree>
    <p:extLst>
      <p:ext uri="{BB962C8B-B14F-4D97-AF65-F5344CB8AC3E}">
        <p14:creationId xmlns:p14="http://schemas.microsoft.com/office/powerpoint/2010/main" val="1870460359"/>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55</a:t>
            </a:fld>
            <a:endParaRPr lang="en-US"/>
          </a:p>
        </p:txBody>
      </p:sp>
      <p:sp>
        <p:nvSpPr>
          <p:cNvPr id="8" name="Title 1">
            <a:extLst>
              <a:ext uri="{FF2B5EF4-FFF2-40B4-BE49-F238E27FC236}">
                <a16:creationId xmlns:a16="http://schemas.microsoft.com/office/drawing/2014/main" id="{EFFC3CE5-070E-44B5-8B38-4FEBA502B5DB}"/>
              </a:ext>
            </a:extLst>
          </p:cNvPr>
          <p:cNvSpPr txBox="1">
            <a:spLocks noGrp="1"/>
          </p:cNvSpPr>
          <p:nvPr>
            <p:ph type="title"/>
          </p:nvPr>
        </p:nvSpPr>
        <p:spPr>
          <a:xfrm>
            <a:off x="0" y="225082"/>
            <a:ext cx="9144000" cy="738035"/>
          </a:xfrm>
          <a:prstGeom prst="rect">
            <a:avLst/>
          </a:prstGeom>
        </p:spPr>
        <p:txBody>
          <a:bodyPr>
            <a:normAutofit/>
          </a:bodyPr>
          <a:lstStyle/>
          <a:p>
            <a:pPr defTabSz="438911">
              <a:defRPr sz="3455">
                <a:solidFill>
                  <a:srgbClr val="17375E"/>
                </a:solidFill>
                <a:latin typeface="Times New Roman"/>
                <a:ea typeface="Times New Roman"/>
                <a:cs typeface="Times New Roman"/>
                <a:sym typeface="Times New Roman"/>
              </a:defRPr>
            </a:pPr>
            <a:r>
              <a:rPr lang="en-US" sz="3200" dirty="0">
                <a:solidFill>
                  <a:srgbClr val="002E97"/>
                </a:solidFill>
              </a:rPr>
              <a:t>NGS ArcGIS Online Resources</a:t>
            </a:r>
            <a:endParaRPr sz="3200" dirty="0">
              <a:solidFill>
                <a:srgbClr val="002E97"/>
              </a:solidFill>
            </a:endParaRPr>
          </a:p>
        </p:txBody>
      </p:sp>
      <p:sp>
        <p:nvSpPr>
          <p:cNvPr id="9" name="Rectangle 8">
            <a:extLst>
              <a:ext uri="{FF2B5EF4-FFF2-40B4-BE49-F238E27FC236}">
                <a16:creationId xmlns:a16="http://schemas.microsoft.com/office/drawing/2014/main" id="{92BB8850-E06B-4858-A070-95036AAC72A6}"/>
              </a:ext>
            </a:extLst>
          </p:cNvPr>
          <p:cNvSpPr/>
          <p:nvPr/>
        </p:nvSpPr>
        <p:spPr>
          <a:xfrm>
            <a:off x="-224966" y="1579761"/>
            <a:ext cx="4257121" cy="2339102"/>
          </a:xfrm>
          <a:prstGeom prst="rect">
            <a:avLst/>
          </a:prstGeom>
        </p:spPr>
        <p:txBody>
          <a:bodyPr wrap="square">
            <a:spAutoFit/>
          </a:bodyPr>
          <a:lstStyle/>
          <a:p>
            <a:pPr marL="457200"/>
            <a:r>
              <a:rPr lang="en-US" u="sng" dirty="0">
                <a:solidFill>
                  <a:srgbClr val="1155CC"/>
                </a:solidFill>
                <a:latin typeface="Times New Roman" panose="02020603050405020304" pitchFamily="18" charset="0"/>
                <a:cs typeface="Times New Roman" panose="02020603050405020304" pitchFamily="18" charset="0"/>
                <a:hlinkClick r:id="rId4"/>
              </a:rPr>
              <a:t>NGS Datasheets</a:t>
            </a:r>
            <a:endParaRPr lang="en-US" dirty="0">
              <a:latin typeface="Times New Roman" panose="02020603050405020304" pitchFamily="18" charset="0"/>
              <a:cs typeface="Times New Roman" panose="02020603050405020304" pitchFamily="18" charset="0"/>
            </a:endParaRPr>
          </a:p>
          <a:p>
            <a:pPr marL="457200"/>
            <a:r>
              <a:rPr lang="en-US" u="sng" dirty="0">
                <a:solidFill>
                  <a:srgbClr val="1155CC"/>
                </a:solidFill>
                <a:latin typeface="Times New Roman" panose="02020603050405020304" pitchFamily="18" charset="0"/>
                <a:cs typeface="Times New Roman" panose="02020603050405020304" pitchFamily="18" charset="0"/>
                <a:hlinkClick r:id="rId5"/>
              </a:rPr>
              <a:t>NOAA CORS Network</a:t>
            </a:r>
            <a:endParaRPr lang="en-US" dirty="0">
              <a:latin typeface="Times New Roman" panose="02020603050405020304" pitchFamily="18" charset="0"/>
              <a:cs typeface="Times New Roman" panose="02020603050405020304" pitchFamily="18" charset="0"/>
            </a:endParaRPr>
          </a:p>
          <a:p>
            <a:pPr marL="457200"/>
            <a:r>
              <a:rPr lang="en-US" u="sng" dirty="0">
                <a:solidFill>
                  <a:srgbClr val="1155CC"/>
                </a:solidFill>
                <a:latin typeface="Times New Roman" panose="02020603050405020304" pitchFamily="18" charset="0"/>
                <a:cs typeface="Times New Roman" panose="02020603050405020304" pitchFamily="18" charset="0"/>
                <a:hlinkClick r:id="rId6"/>
              </a:rPr>
              <a:t>GPS on Benchmarks Priority List</a:t>
            </a:r>
            <a:r>
              <a:rPr lang="en-US" dirty="0">
                <a:latin typeface="Times New Roman" panose="02020603050405020304" pitchFamily="18" charset="0"/>
                <a:cs typeface="Times New Roman" panose="02020603050405020304" pitchFamily="18" charset="0"/>
              </a:rPr>
              <a:t> </a:t>
            </a:r>
          </a:p>
          <a:p>
            <a:pPr marL="457200"/>
            <a:r>
              <a:rPr lang="en-US" sz="2000" dirty="0">
                <a:solidFill>
                  <a:srgbClr val="002E97"/>
                </a:solidFill>
                <a:latin typeface="Times New Roman" panose="02020603050405020304" pitchFamily="18" charset="0"/>
                <a:cs typeface="Times New Roman" panose="02020603050405020304" pitchFamily="18" charset="0"/>
              </a:rPr>
              <a:t>	</a:t>
            </a:r>
            <a:r>
              <a:rPr lang="en-US" dirty="0">
                <a:solidFill>
                  <a:srgbClr val="002E97"/>
                </a:solidFill>
                <a:latin typeface="Times New Roman" panose="02020603050405020304" pitchFamily="18" charset="0"/>
                <a:cs typeface="Times New Roman" panose="02020603050405020304" pitchFamily="18" charset="0"/>
              </a:rPr>
              <a:t>(4 layers - marks, hexagons)</a:t>
            </a:r>
          </a:p>
          <a:p>
            <a:pPr marL="457200"/>
            <a:r>
              <a:rPr lang="en-US" u="sng" dirty="0">
                <a:solidFill>
                  <a:srgbClr val="1155CC"/>
                </a:solidFill>
                <a:latin typeface="Times New Roman" panose="02020603050405020304" pitchFamily="18" charset="0"/>
                <a:cs typeface="Times New Roman" panose="02020603050405020304" pitchFamily="18" charset="0"/>
                <a:hlinkClick r:id="rId7"/>
              </a:rPr>
              <a:t>GEOID18 GPS on Benchmarks</a:t>
            </a:r>
            <a:endParaRPr lang="en-US" dirty="0">
              <a:latin typeface="Times New Roman" panose="02020603050405020304" pitchFamily="18" charset="0"/>
              <a:cs typeface="Times New Roman" panose="02020603050405020304" pitchFamily="18" charset="0"/>
            </a:endParaRPr>
          </a:p>
          <a:p>
            <a:pPr marL="457200"/>
            <a:r>
              <a:rPr lang="en-US" u="sng" dirty="0">
                <a:solidFill>
                  <a:srgbClr val="1155CC"/>
                </a:solidFill>
                <a:latin typeface="Times New Roman" panose="02020603050405020304" pitchFamily="18" charset="0"/>
                <a:cs typeface="Times New Roman" panose="02020603050405020304" pitchFamily="18" charset="0"/>
                <a:hlinkClick r:id="rId8"/>
              </a:rPr>
              <a:t>GEOID12B GPS on Benchmarks</a:t>
            </a:r>
            <a:endParaRPr lang="en-US" dirty="0">
              <a:latin typeface="Times New Roman" panose="02020603050405020304" pitchFamily="18" charset="0"/>
              <a:cs typeface="Times New Roman" panose="02020603050405020304" pitchFamily="18" charset="0"/>
            </a:endParaRPr>
          </a:p>
          <a:p>
            <a:pPr marL="457200"/>
            <a:r>
              <a:rPr lang="en-US" u="sng" dirty="0">
                <a:solidFill>
                  <a:srgbClr val="1155CC"/>
                </a:solidFill>
                <a:latin typeface="Times New Roman" panose="02020603050405020304" pitchFamily="18" charset="0"/>
                <a:cs typeface="Times New Roman" panose="02020603050405020304" pitchFamily="18" charset="0"/>
                <a:hlinkClick r:id="rId9"/>
              </a:rPr>
              <a:t>OPUS Shared Solutions</a:t>
            </a:r>
            <a:endParaRPr lang="en-US" dirty="0">
              <a:latin typeface="Times New Roman" panose="02020603050405020304" pitchFamily="18" charset="0"/>
              <a:cs typeface="Times New Roman" panose="02020603050405020304" pitchFamily="18" charset="0"/>
            </a:endParaRPr>
          </a:p>
          <a:p>
            <a:pPr marL="457200"/>
            <a:r>
              <a:rPr lang="en-US" u="sng" dirty="0">
                <a:solidFill>
                  <a:srgbClr val="1155CC"/>
                </a:solidFill>
                <a:latin typeface="Times New Roman" panose="02020603050405020304" pitchFamily="18" charset="0"/>
                <a:cs typeface="Times New Roman" panose="02020603050405020304" pitchFamily="18" charset="0"/>
                <a:hlinkClick r:id="rId10"/>
              </a:rPr>
              <a:t>Mark Recoveries Submitted to NGS</a:t>
            </a:r>
            <a:endParaRPr lang="en-US"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B0F9B1EA-414B-4706-BC1D-09FEF6325C9B}"/>
              </a:ext>
            </a:extLst>
          </p:cNvPr>
          <p:cNvSpPr/>
          <p:nvPr/>
        </p:nvSpPr>
        <p:spPr>
          <a:xfrm>
            <a:off x="240442" y="1118097"/>
            <a:ext cx="2238113" cy="461665"/>
          </a:xfrm>
          <a:prstGeom prst="rect">
            <a:avLst/>
          </a:prstGeom>
        </p:spPr>
        <p:txBody>
          <a:bodyPr wrap="none">
            <a:spAutoFit/>
          </a:bodyPr>
          <a:lstStyle/>
          <a:p>
            <a:r>
              <a:rPr lang="en-US" sz="2400" dirty="0">
                <a:solidFill>
                  <a:srgbClr val="002E97"/>
                </a:solidFill>
              </a:rPr>
              <a:t>Feature Services</a:t>
            </a:r>
            <a:endParaRPr lang="en-US" sz="2400" dirty="0"/>
          </a:p>
        </p:txBody>
      </p:sp>
      <p:sp>
        <p:nvSpPr>
          <p:cNvPr id="11" name="Rectangle 10">
            <a:extLst>
              <a:ext uri="{FF2B5EF4-FFF2-40B4-BE49-F238E27FC236}">
                <a16:creationId xmlns:a16="http://schemas.microsoft.com/office/drawing/2014/main" id="{9E1D3C91-AEA1-48DE-8F44-B52424811BBF}"/>
              </a:ext>
            </a:extLst>
          </p:cNvPr>
          <p:cNvSpPr/>
          <p:nvPr/>
        </p:nvSpPr>
        <p:spPr>
          <a:xfrm>
            <a:off x="5321303" y="1118096"/>
            <a:ext cx="2651688" cy="461665"/>
          </a:xfrm>
          <a:prstGeom prst="rect">
            <a:avLst/>
          </a:prstGeom>
        </p:spPr>
        <p:txBody>
          <a:bodyPr wrap="none">
            <a:spAutoFit/>
          </a:bodyPr>
          <a:lstStyle/>
          <a:p>
            <a:r>
              <a:rPr lang="en-US" sz="2400" dirty="0">
                <a:solidFill>
                  <a:srgbClr val="002E97"/>
                </a:solidFill>
              </a:rPr>
              <a:t>Raster Tile Services</a:t>
            </a:r>
            <a:endParaRPr lang="en-US" sz="2400" dirty="0"/>
          </a:p>
        </p:txBody>
      </p:sp>
      <p:sp>
        <p:nvSpPr>
          <p:cNvPr id="12" name="Rectangle 11">
            <a:extLst>
              <a:ext uri="{FF2B5EF4-FFF2-40B4-BE49-F238E27FC236}">
                <a16:creationId xmlns:a16="http://schemas.microsoft.com/office/drawing/2014/main" id="{A32088FA-4135-4B7E-8C01-5E0B5D251BA9}"/>
              </a:ext>
            </a:extLst>
          </p:cNvPr>
          <p:cNvSpPr/>
          <p:nvPr/>
        </p:nvSpPr>
        <p:spPr>
          <a:xfrm>
            <a:off x="4438623" y="1579761"/>
            <a:ext cx="5027526" cy="1200329"/>
          </a:xfrm>
          <a:prstGeom prst="rect">
            <a:avLst/>
          </a:prstGeom>
        </p:spPr>
        <p:txBody>
          <a:bodyPr wrap="square">
            <a:spAutoFit/>
          </a:bodyPr>
          <a:lstStyle/>
          <a:p>
            <a:pPr marL="457200"/>
            <a:r>
              <a:rPr lang="en-US" dirty="0">
                <a:solidFill>
                  <a:srgbClr val="002E97"/>
                </a:solidFill>
                <a:latin typeface="Times New Roman" panose="02020603050405020304" pitchFamily="18" charset="0"/>
                <a:cs typeface="Times New Roman" panose="02020603050405020304" pitchFamily="18" charset="0"/>
              </a:rPr>
              <a:t>GEOID18 Height (</a:t>
            </a:r>
            <a:r>
              <a:rPr lang="en-US" u="sng" dirty="0">
                <a:solidFill>
                  <a:srgbClr val="1155CC"/>
                </a:solidFill>
                <a:latin typeface="Times New Roman" panose="02020603050405020304" pitchFamily="18" charset="0"/>
                <a:cs typeface="Times New Roman" panose="02020603050405020304" pitchFamily="18" charset="0"/>
                <a:hlinkClick r:id="rId11"/>
              </a:rPr>
              <a:t>CONUS</a:t>
            </a:r>
            <a:r>
              <a:rPr lang="en-US" dirty="0">
                <a:latin typeface="Times New Roman" panose="02020603050405020304" pitchFamily="18" charset="0"/>
                <a:cs typeface="Times New Roman" panose="02020603050405020304" pitchFamily="18" charset="0"/>
              </a:rPr>
              <a:t>, </a:t>
            </a:r>
            <a:r>
              <a:rPr lang="en-US" u="sng" dirty="0">
                <a:solidFill>
                  <a:srgbClr val="1155CC"/>
                </a:solidFill>
                <a:latin typeface="Times New Roman" panose="02020603050405020304" pitchFamily="18" charset="0"/>
                <a:cs typeface="Times New Roman" panose="02020603050405020304" pitchFamily="18" charset="0"/>
                <a:hlinkClick r:id="rId12"/>
              </a:rPr>
              <a:t>PRVI</a:t>
            </a:r>
            <a:r>
              <a:rPr lang="en-US" dirty="0">
                <a:solidFill>
                  <a:srgbClr val="002E97"/>
                </a:solidFill>
                <a:latin typeface="Times New Roman" panose="02020603050405020304" pitchFamily="18" charset="0"/>
                <a:cs typeface="Times New Roman" panose="02020603050405020304" pitchFamily="18" charset="0"/>
              </a:rPr>
              <a:t>)</a:t>
            </a:r>
          </a:p>
          <a:p>
            <a:pPr marL="457200"/>
            <a:r>
              <a:rPr lang="en-US" dirty="0">
                <a:solidFill>
                  <a:srgbClr val="002E97"/>
                </a:solidFill>
                <a:latin typeface="Times New Roman" panose="02020603050405020304" pitchFamily="18" charset="0"/>
                <a:cs typeface="Times New Roman" panose="02020603050405020304" pitchFamily="18" charset="0"/>
              </a:rPr>
              <a:t>GEOID18 Difference (</a:t>
            </a:r>
            <a:r>
              <a:rPr lang="en-US" u="sng" dirty="0">
                <a:solidFill>
                  <a:srgbClr val="1155CC"/>
                </a:solidFill>
                <a:latin typeface="Times New Roman" panose="02020603050405020304" pitchFamily="18" charset="0"/>
                <a:cs typeface="Times New Roman" panose="02020603050405020304" pitchFamily="18" charset="0"/>
                <a:hlinkClick r:id="rId13"/>
              </a:rPr>
              <a:t>CONUS</a:t>
            </a:r>
            <a:r>
              <a:rPr lang="en-US" dirty="0">
                <a:latin typeface="Times New Roman" panose="02020603050405020304" pitchFamily="18" charset="0"/>
                <a:cs typeface="Times New Roman" panose="02020603050405020304" pitchFamily="18" charset="0"/>
              </a:rPr>
              <a:t>, </a:t>
            </a:r>
            <a:r>
              <a:rPr lang="en-US" u="sng" dirty="0">
                <a:solidFill>
                  <a:srgbClr val="1155CC"/>
                </a:solidFill>
                <a:latin typeface="Times New Roman" panose="02020603050405020304" pitchFamily="18" charset="0"/>
                <a:cs typeface="Times New Roman" panose="02020603050405020304" pitchFamily="18" charset="0"/>
                <a:hlinkClick r:id="rId14"/>
              </a:rPr>
              <a:t>PRVI</a:t>
            </a:r>
            <a:r>
              <a:rPr lang="en-US" dirty="0">
                <a:solidFill>
                  <a:srgbClr val="002E97"/>
                </a:solidFill>
                <a:latin typeface="Times New Roman" panose="02020603050405020304" pitchFamily="18" charset="0"/>
                <a:cs typeface="Times New Roman" panose="02020603050405020304" pitchFamily="18" charset="0"/>
              </a:rPr>
              <a:t>)</a:t>
            </a:r>
          </a:p>
          <a:p>
            <a:pPr marL="457200"/>
            <a:r>
              <a:rPr lang="en-US" dirty="0">
                <a:solidFill>
                  <a:srgbClr val="002E97"/>
                </a:solidFill>
                <a:latin typeface="Times New Roman" panose="02020603050405020304" pitchFamily="18" charset="0"/>
                <a:cs typeface="Times New Roman" panose="02020603050405020304" pitchFamily="18" charset="0"/>
              </a:rPr>
              <a:t>GEOID18 Uncertainty (</a:t>
            </a:r>
            <a:r>
              <a:rPr lang="en-US" u="sng" dirty="0">
                <a:solidFill>
                  <a:srgbClr val="1155CC"/>
                </a:solidFill>
                <a:latin typeface="Times New Roman" panose="02020603050405020304" pitchFamily="18" charset="0"/>
                <a:cs typeface="Times New Roman" panose="02020603050405020304" pitchFamily="18" charset="0"/>
                <a:hlinkClick r:id="rId15"/>
              </a:rPr>
              <a:t>CONUS</a:t>
            </a:r>
            <a:r>
              <a:rPr lang="en-US" dirty="0">
                <a:latin typeface="Times New Roman" panose="02020603050405020304" pitchFamily="18" charset="0"/>
                <a:cs typeface="Times New Roman" panose="02020603050405020304" pitchFamily="18" charset="0"/>
              </a:rPr>
              <a:t>, </a:t>
            </a:r>
            <a:r>
              <a:rPr lang="en-US" u="sng" dirty="0">
                <a:solidFill>
                  <a:srgbClr val="1155CC"/>
                </a:solidFill>
                <a:latin typeface="Times New Roman" panose="02020603050405020304" pitchFamily="18" charset="0"/>
                <a:cs typeface="Times New Roman" panose="02020603050405020304" pitchFamily="18" charset="0"/>
                <a:hlinkClick r:id="rId16"/>
              </a:rPr>
              <a:t>PRVI</a:t>
            </a:r>
            <a:r>
              <a:rPr lang="en-US" dirty="0">
                <a:solidFill>
                  <a:srgbClr val="002E97"/>
                </a:solidFill>
                <a:latin typeface="Times New Roman" panose="02020603050405020304" pitchFamily="18" charset="0"/>
                <a:cs typeface="Times New Roman" panose="02020603050405020304" pitchFamily="18" charset="0"/>
              </a:rPr>
              <a:t>)</a:t>
            </a:r>
          </a:p>
          <a:p>
            <a:pPr marL="457200"/>
            <a:r>
              <a:rPr lang="en-US" dirty="0">
                <a:solidFill>
                  <a:srgbClr val="002E97"/>
                </a:solidFill>
                <a:latin typeface="Times New Roman" panose="02020603050405020304" pitchFamily="18" charset="0"/>
                <a:cs typeface="Times New Roman" panose="02020603050405020304" pitchFamily="18" charset="0"/>
              </a:rPr>
              <a:t>GEOID18 Improvements (</a:t>
            </a:r>
            <a:r>
              <a:rPr lang="en-US" u="sng" dirty="0">
                <a:solidFill>
                  <a:srgbClr val="1155CC"/>
                </a:solidFill>
                <a:latin typeface="Times New Roman" panose="02020603050405020304" pitchFamily="18" charset="0"/>
                <a:cs typeface="Times New Roman" panose="02020603050405020304" pitchFamily="18" charset="0"/>
                <a:hlinkClick r:id="rId17"/>
              </a:rPr>
              <a:t>CONUS</a:t>
            </a:r>
            <a:r>
              <a:rPr lang="en-US" dirty="0">
                <a:latin typeface="Times New Roman" panose="02020603050405020304" pitchFamily="18" charset="0"/>
                <a:cs typeface="Times New Roman" panose="02020603050405020304" pitchFamily="18" charset="0"/>
              </a:rPr>
              <a:t>, </a:t>
            </a:r>
            <a:r>
              <a:rPr lang="en-US" u="sng" dirty="0">
                <a:solidFill>
                  <a:srgbClr val="1155CC"/>
                </a:solidFill>
                <a:latin typeface="Times New Roman" panose="02020603050405020304" pitchFamily="18" charset="0"/>
                <a:cs typeface="Times New Roman" panose="02020603050405020304" pitchFamily="18" charset="0"/>
                <a:hlinkClick r:id="rId18"/>
              </a:rPr>
              <a:t>PRVI</a:t>
            </a:r>
            <a:r>
              <a:rPr lang="en-US" dirty="0">
                <a:solidFill>
                  <a:srgbClr val="002E97"/>
                </a:solidFill>
                <a:latin typeface="Times New Roman" panose="02020603050405020304" pitchFamily="18" charset="0"/>
                <a:cs typeface="Times New Roman" panose="02020603050405020304" pitchFamily="18" charset="0"/>
              </a:rPr>
              <a:t>)</a:t>
            </a:r>
          </a:p>
        </p:txBody>
      </p:sp>
      <p:sp>
        <p:nvSpPr>
          <p:cNvPr id="13" name="Rectangle 12">
            <a:extLst>
              <a:ext uri="{FF2B5EF4-FFF2-40B4-BE49-F238E27FC236}">
                <a16:creationId xmlns:a16="http://schemas.microsoft.com/office/drawing/2014/main" id="{579DDF7C-BD09-4A3F-9863-1BEF9D811B8D}"/>
              </a:ext>
            </a:extLst>
          </p:cNvPr>
          <p:cNvSpPr/>
          <p:nvPr/>
        </p:nvSpPr>
        <p:spPr>
          <a:xfrm>
            <a:off x="2491944" y="4304674"/>
            <a:ext cx="4160113" cy="461665"/>
          </a:xfrm>
          <a:prstGeom prst="rect">
            <a:avLst/>
          </a:prstGeom>
        </p:spPr>
        <p:txBody>
          <a:bodyPr wrap="none">
            <a:spAutoFit/>
          </a:bodyPr>
          <a:lstStyle/>
          <a:p>
            <a:r>
              <a:rPr lang="en-US" sz="2400" dirty="0">
                <a:solidFill>
                  <a:srgbClr val="002E97"/>
                </a:solidFill>
              </a:rPr>
              <a:t>*Geospatial Resources Webinar</a:t>
            </a:r>
            <a:endParaRPr lang="en-US" sz="2400" dirty="0"/>
          </a:p>
        </p:txBody>
      </p:sp>
    </p:spTree>
    <p:extLst>
      <p:ext uri="{BB962C8B-B14F-4D97-AF65-F5344CB8AC3E}">
        <p14:creationId xmlns:p14="http://schemas.microsoft.com/office/powerpoint/2010/main" val="1447434543"/>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56</a:t>
            </a:fld>
            <a:endParaRPr lang="en-US"/>
          </a:p>
        </p:txBody>
      </p:sp>
      <p:sp>
        <p:nvSpPr>
          <p:cNvPr id="3" name="TextBox 2"/>
          <p:cNvSpPr txBox="1"/>
          <p:nvPr/>
        </p:nvSpPr>
        <p:spPr>
          <a:xfrm>
            <a:off x="1620923" y="337903"/>
            <a:ext cx="6045868" cy="553998"/>
          </a:xfrm>
          <a:prstGeom prst="rect">
            <a:avLst/>
          </a:prstGeom>
          <a:noFill/>
        </p:spPr>
        <p:txBody>
          <a:bodyPr wrap="square" rtlCol="0">
            <a:spAutoFit/>
          </a:bodyPr>
          <a:lstStyle/>
          <a:p>
            <a:pPr algn="ctr" defTabSz="342892">
              <a:defRPr/>
            </a:pPr>
            <a:r>
              <a:rPr lang="en-US" sz="3000" dirty="0">
                <a:solidFill>
                  <a:srgbClr val="002E97"/>
                </a:solidFill>
                <a:latin typeface="Times New Roman" panose="02020603050405020304" pitchFamily="18" charset="0"/>
                <a:cs typeface="Times New Roman" panose="02020603050405020304" pitchFamily="18" charset="0"/>
              </a:rPr>
              <a:t>Beta Passive Marks Page</a:t>
            </a:r>
          </a:p>
        </p:txBody>
      </p:sp>
      <p:pic>
        <p:nvPicPr>
          <p:cNvPr id="4" name="Picture 3"/>
          <p:cNvPicPr>
            <a:picLocks noChangeAspect="1"/>
          </p:cNvPicPr>
          <p:nvPr/>
        </p:nvPicPr>
        <p:blipFill>
          <a:blip r:embed="rId4"/>
          <a:stretch>
            <a:fillRect/>
          </a:stretch>
        </p:blipFill>
        <p:spPr>
          <a:xfrm>
            <a:off x="440894" y="891901"/>
            <a:ext cx="3953241" cy="4251599"/>
          </a:xfrm>
          <a:prstGeom prst="rect">
            <a:avLst/>
          </a:prstGeom>
        </p:spPr>
      </p:pic>
      <p:pic>
        <p:nvPicPr>
          <p:cNvPr id="5" name="Picture 4"/>
          <p:cNvPicPr>
            <a:picLocks noChangeAspect="1"/>
          </p:cNvPicPr>
          <p:nvPr/>
        </p:nvPicPr>
        <p:blipFill>
          <a:blip r:embed="rId5"/>
          <a:stretch>
            <a:fillRect/>
          </a:stretch>
        </p:blipFill>
        <p:spPr>
          <a:xfrm>
            <a:off x="4932193" y="891901"/>
            <a:ext cx="3754608" cy="4221575"/>
          </a:xfrm>
          <a:prstGeom prst="rect">
            <a:avLst/>
          </a:prstGeom>
        </p:spPr>
      </p:pic>
    </p:spTree>
    <p:extLst>
      <p:ext uri="{BB962C8B-B14F-4D97-AF65-F5344CB8AC3E}">
        <p14:creationId xmlns:p14="http://schemas.microsoft.com/office/powerpoint/2010/main" val="2293170620"/>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5"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57</a:t>
            </a:fld>
            <a:endParaRPr lang="en-US"/>
          </a:p>
        </p:txBody>
      </p:sp>
      <p:sp>
        <p:nvSpPr>
          <p:cNvPr id="3" name="TextBox 2"/>
          <p:cNvSpPr txBox="1"/>
          <p:nvPr/>
        </p:nvSpPr>
        <p:spPr>
          <a:xfrm>
            <a:off x="1620923" y="337903"/>
            <a:ext cx="6045868" cy="553998"/>
          </a:xfrm>
          <a:prstGeom prst="rect">
            <a:avLst/>
          </a:prstGeom>
          <a:noFill/>
        </p:spPr>
        <p:txBody>
          <a:bodyPr wrap="square" rtlCol="0">
            <a:spAutoFit/>
          </a:bodyPr>
          <a:lstStyle/>
          <a:p>
            <a:pPr algn="ctr" defTabSz="342892">
              <a:defRPr/>
            </a:pPr>
            <a:r>
              <a:rPr lang="en-US" sz="3000" dirty="0">
                <a:solidFill>
                  <a:srgbClr val="002E97"/>
                </a:solidFill>
                <a:latin typeface="Times New Roman" panose="02020603050405020304" pitchFamily="18" charset="0"/>
                <a:cs typeface="Times New Roman" panose="02020603050405020304" pitchFamily="18" charset="0"/>
              </a:rPr>
              <a:t>Beta Leveling Projects Page</a:t>
            </a:r>
          </a:p>
        </p:txBody>
      </p:sp>
      <p:pic>
        <p:nvPicPr>
          <p:cNvPr id="2" name="Picture 1">
            <a:extLst>
              <a:ext uri="{FF2B5EF4-FFF2-40B4-BE49-F238E27FC236}">
                <a16:creationId xmlns:a16="http://schemas.microsoft.com/office/drawing/2014/main" id="{F31A5BB2-5B06-452B-928C-B0CD3E14C285}"/>
              </a:ext>
            </a:extLst>
          </p:cNvPr>
          <p:cNvPicPr>
            <a:picLocks noChangeAspect="1"/>
          </p:cNvPicPr>
          <p:nvPr/>
        </p:nvPicPr>
        <p:blipFill>
          <a:blip r:embed="rId4"/>
          <a:stretch>
            <a:fillRect/>
          </a:stretch>
        </p:blipFill>
        <p:spPr>
          <a:xfrm>
            <a:off x="104775" y="838552"/>
            <a:ext cx="4709637" cy="4304948"/>
          </a:xfrm>
          <a:prstGeom prst="rect">
            <a:avLst/>
          </a:prstGeom>
        </p:spPr>
      </p:pic>
      <p:pic>
        <p:nvPicPr>
          <p:cNvPr id="4" name="Picture 3">
            <a:extLst>
              <a:ext uri="{FF2B5EF4-FFF2-40B4-BE49-F238E27FC236}">
                <a16:creationId xmlns:a16="http://schemas.microsoft.com/office/drawing/2014/main" id="{6D767BA2-73A6-4B49-BB61-8A71A16E64AA}"/>
              </a:ext>
            </a:extLst>
          </p:cNvPr>
          <p:cNvPicPr>
            <a:picLocks noChangeAspect="1"/>
          </p:cNvPicPr>
          <p:nvPr/>
        </p:nvPicPr>
        <p:blipFill>
          <a:blip r:embed="rId5"/>
          <a:stretch>
            <a:fillRect/>
          </a:stretch>
        </p:blipFill>
        <p:spPr>
          <a:xfrm>
            <a:off x="104775" y="816600"/>
            <a:ext cx="4709637" cy="4332394"/>
          </a:xfrm>
          <a:prstGeom prst="rect">
            <a:avLst/>
          </a:prstGeom>
        </p:spPr>
      </p:pic>
      <p:pic>
        <p:nvPicPr>
          <p:cNvPr id="6" name="Picture 5">
            <a:extLst>
              <a:ext uri="{FF2B5EF4-FFF2-40B4-BE49-F238E27FC236}">
                <a16:creationId xmlns:a16="http://schemas.microsoft.com/office/drawing/2014/main" id="{B9ACB788-BA7F-44BF-A63E-3A04BE411F6E}"/>
              </a:ext>
            </a:extLst>
          </p:cNvPr>
          <p:cNvPicPr>
            <a:picLocks noChangeAspect="1"/>
          </p:cNvPicPr>
          <p:nvPr/>
        </p:nvPicPr>
        <p:blipFill rotWithShape="1">
          <a:blip r:embed="rId6"/>
          <a:srcRect b="13142"/>
          <a:stretch/>
        </p:blipFill>
        <p:spPr>
          <a:xfrm>
            <a:off x="4900472" y="3056655"/>
            <a:ext cx="3522346" cy="2086845"/>
          </a:xfrm>
          <a:prstGeom prst="rect">
            <a:avLst/>
          </a:prstGeom>
        </p:spPr>
      </p:pic>
      <p:pic>
        <p:nvPicPr>
          <p:cNvPr id="9" name="Picture 8">
            <a:extLst>
              <a:ext uri="{FF2B5EF4-FFF2-40B4-BE49-F238E27FC236}">
                <a16:creationId xmlns:a16="http://schemas.microsoft.com/office/drawing/2014/main" id="{3159F741-A336-49A6-AEEA-11469DD580D4}"/>
              </a:ext>
            </a:extLst>
          </p:cNvPr>
          <p:cNvPicPr>
            <a:picLocks noChangeAspect="1"/>
          </p:cNvPicPr>
          <p:nvPr/>
        </p:nvPicPr>
        <p:blipFill rotWithShape="1">
          <a:blip r:embed="rId7"/>
          <a:srcRect b="8579"/>
          <a:stretch/>
        </p:blipFill>
        <p:spPr>
          <a:xfrm>
            <a:off x="4900472" y="892694"/>
            <a:ext cx="3522346" cy="2098332"/>
          </a:xfrm>
          <a:prstGeom prst="rect">
            <a:avLst/>
          </a:prstGeom>
        </p:spPr>
      </p:pic>
      <p:sp>
        <p:nvSpPr>
          <p:cNvPr id="10" name="Rectangle 9">
            <a:extLst>
              <a:ext uri="{FF2B5EF4-FFF2-40B4-BE49-F238E27FC236}">
                <a16:creationId xmlns:a16="http://schemas.microsoft.com/office/drawing/2014/main" id="{D1878961-9F4A-4884-9732-B9CA65EC518E}"/>
              </a:ext>
            </a:extLst>
          </p:cNvPr>
          <p:cNvSpPr/>
          <p:nvPr/>
        </p:nvSpPr>
        <p:spPr>
          <a:xfrm>
            <a:off x="6593681" y="891901"/>
            <a:ext cx="764382" cy="201093"/>
          </a:xfrm>
          <a:prstGeom prst="rect">
            <a:avLst/>
          </a:prstGeom>
          <a:noFill/>
          <a:ln w="25400" cap="flat">
            <a:solidFill>
              <a:srgbClr val="FF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1" name="Rectangle 10">
            <a:extLst>
              <a:ext uri="{FF2B5EF4-FFF2-40B4-BE49-F238E27FC236}">
                <a16:creationId xmlns:a16="http://schemas.microsoft.com/office/drawing/2014/main" id="{02AB9D03-AB3A-4698-ACE7-80496C3EF9AB}"/>
              </a:ext>
            </a:extLst>
          </p:cNvPr>
          <p:cNvSpPr/>
          <p:nvPr/>
        </p:nvSpPr>
        <p:spPr>
          <a:xfrm>
            <a:off x="5972175" y="3054149"/>
            <a:ext cx="773906" cy="203599"/>
          </a:xfrm>
          <a:prstGeom prst="rect">
            <a:avLst/>
          </a:prstGeom>
          <a:noFill/>
          <a:ln w="25400" cap="flat">
            <a:solidFill>
              <a:srgbClr val="FF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85982167"/>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58</a:t>
            </a:fld>
            <a:endParaRPr lang="en-US"/>
          </a:p>
        </p:txBody>
      </p:sp>
      <p:sp>
        <p:nvSpPr>
          <p:cNvPr id="6" name="Title 1"/>
          <p:cNvSpPr>
            <a:spLocks noGrp="1"/>
          </p:cNvSpPr>
          <p:nvPr>
            <p:ph type="title"/>
          </p:nvPr>
        </p:nvSpPr>
        <p:spPr>
          <a:xfrm>
            <a:off x="1" y="319230"/>
            <a:ext cx="9143999" cy="540676"/>
          </a:xfrm>
        </p:spPr>
        <p:txBody>
          <a:bodyPr>
            <a:noAutofit/>
          </a:bodyPr>
          <a:lstStyle/>
          <a:p>
            <a:r>
              <a:rPr lang="en-US" altLang="en-US" sz="2700" dirty="0">
                <a:solidFill>
                  <a:srgbClr val="002E97"/>
                </a:solidFill>
                <a:latin typeface="Times New Roman" panose="02020603050405020304" pitchFamily="18" charset="0"/>
                <a:cs typeface="Times New Roman" panose="02020603050405020304" pitchFamily="18" charset="0"/>
              </a:rPr>
              <a:t>Beta OPUS-Projects 5.1 for RTK/RTN Vectors </a:t>
            </a:r>
          </a:p>
        </p:txBody>
      </p:sp>
      <p:pic>
        <p:nvPicPr>
          <p:cNvPr id="7" name="Content Placeholder 3"/>
          <p:cNvPicPr>
            <a:picLocks noChangeAspect="1"/>
          </p:cNvPicPr>
          <p:nvPr/>
        </p:nvPicPr>
        <p:blipFill>
          <a:blip r:embed="rId4"/>
          <a:stretch>
            <a:fillRect/>
          </a:stretch>
        </p:blipFill>
        <p:spPr>
          <a:xfrm>
            <a:off x="534825" y="1041400"/>
            <a:ext cx="8129501" cy="39072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sp>
        <p:nvSpPr>
          <p:cNvPr id="8" name="Rectangle 7"/>
          <p:cNvSpPr/>
          <p:nvPr/>
        </p:nvSpPr>
        <p:spPr>
          <a:xfrm>
            <a:off x="1433619" y="4526131"/>
            <a:ext cx="6453082" cy="57708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altLang="en-US" sz="1575" dirty="0">
                <a:latin typeface="Times New Roman" panose="02020603050405020304" pitchFamily="18" charset="0"/>
                <a:cs typeface="Times New Roman" panose="02020603050405020304" pitchFamily="18" charset="0"/>
              </a:rPr>
              <a:t>NGS is developing a new Standardized </a:t>
            </a:r>
            <a:r>
              <a:rPr lang="en-US" altLang="en-US" sz="1575" b="1" u="sng" dirty="0">
                <a:latin typeface="Times New Roman" panose="02020603050405020304" pitchFamily="18" charset="0"/>
                <a:cs typeface="Times New Roman" panose="02020603050405020304" pitchFamily="18" charset="0"/>
              </a:rPr>
              <a:t>G</a:t>
            </a:r>
            <a:r>
              <a:rPr lang="en-US" altLang="en-US" sz="1575" dirty="0">
                <a:latin typeface="Times New Roman" panose="02020603050405020304" pitchFamily="18" charset="0"/>
                <a:cs typeface="Times New Roman" panose="02020603050405020304" pitchFamily="18" charset="0"/>
              </a:rPr>
              <a:t>NSS </a:t>
            </a:r>
            <a:r>
              <a:rPr lang="en-US" altLang="en-US" sz="1575" b="1" u="sng" dirty="0">
                <a:latin typeface="Times New Roman" panose="02020603050405020304" pitchFamily="18" charset="0"/>
                <a:cs typeface="Times New Roman" panose="02020603050405020304" pitchFamily="18" charset="0"/>
              </a:rPr>
              <a:t>V</a:t>
            </a:r>
            <a:r>
              <a:rPr lang="en-US" altLang="en-US" sz="1575" dirty="0">
                <a:latin typeface="Times New Roman" panose="02020603050405020304" pitchFamily="18" charset="0"/>
                <a:cs typeface="Times New Roman" panose="02020603050405020304" pitchFamily="18" charset="0"/>
              </a:rPr>
              <a:t>ector </a:t>
            </a:r>
            <a:r>
              <a:rPr lang="en-US" altLang="en-US" sz="1575" dirty="0" err="1">
                <a:latin typeface="Times New Roman" panose="02020603050405020304" pitchFamily="18" charset="0"/>
                <a:cs typeface="Times New Roman" panose="02020603050405020304" pitchFamily="18" charset="0"/>
              </a:rPr>
              <a:t>E</a:t>
            </a:r>
            <a:r>
              <a:rPr lang="en-US" altLang="en-US" sz="1575" b="1" u="sng" dirty="0" err="1">
                <a:latin typeface="Times New Roman" panose="02020603050405020304" pitchFamily="18" charset="0"/>
                <a:cs typeface="Times New Roman" panose="02020603050405020304" pitchFamily="18" charset="0"/>
              </a:rPr>
              <a:t>X</a:t>
            </a:r>
            <a:r>
              <a:rPr lang="en-US" altLang="en-US" sz="1575" dirty="0" err="1">
                <a:latin typeface="Times New Roman" panose="02020603050405020304" pitchFamily="18" charset="0"/>
                <a:cs typeface="Times New Roman" panose="02020603050405020304" pitchFamily="18" charset="0"/>
              </a:rPr>
              <a:t>change</a:t>
            </a:r>
            <a:r>
              <a:rPr lang="en-US" altLang="en-US" sz="1575" dirty="0">
                <a:latin typeface="Times New Roman" panose="02020603050405020304" pitchFamily="18" charset="0"/>
                <a:cs typeface="Times New Roman" panose="02020603050405020304" pitchFamily="18" charset="0"/>
              </a:rPr>
              <a:t> Format (GVX) that will be used to ingest vectors into OPUS Projects </a:t>
            </a:r>
            <a:endParaRPr lang="en-US" sz="1575" dirty="0"/>
          </a:p>
        </p:txBody>
      </p:sp>
      <p:sp>
        <p:nvSpPr>
          <p:cNvPr id="9" name="Oval 8"/>
          <p:cNvSpPr/>
          <p:nvPr/>
        </p:nvSpPr>
        <p:spPr>
          <a:xfrm>
            <a:off x="675317" y="3340685"/>
            <a:ext cx="758302" cy="34515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892">
              <a:defRPr/>
            </a:pPr>
            <a:endParaRPr lang="en-US" sz="1013">
              <a:solidFill>
                <a:prstClr val="white"/>
              </a:solidFill>
              <a:latin typeface="Calibri"/>
            </a:endParaRPr>
          </a:p>
        </p:txBody>
      </p:sp>
    </p:spTree>
    <p:extLst>
      <p:ext uri="{BB962C8B-B14F-4D97-AF65-F5344CB8AC3E}">
        <p14:creationId xmlns:p14="http://schemas.microsoft.com/office/powerpoint/2010/main" val="2684556307"/>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59</a:t>
            </a:fld>
            <a:endParaRPr lang="en-US"/>
          </a:p>
        </p:txBody>
      </p:sp>
      <p:pic>
        <p:nvPicPr>
          <p:cNvPr id="4" name="Content Placeholder 3"/>
          <p:cNvPicPr>
            <a:picLocks noChangeAspect="1"/>
          </p:cNvPicPr>
          <p:nvPr/>
        </p:nvPicPr>
        <p:blipFill>
          <a:blip r:embed="rId4"/>
          <a:stretch>
            <a:fillRect/>
          </a:stretch>
        </p:blipFill>
        <p:spPr>
          <a:xfrm>
            <a:off x="304800" y="1057042"/>
            <a:ext cx="8280400" cy="3912389"/>
          </a:xfrm>
          <a:prstGeom prst="rect">
            <a:avLst/>
          </a:prstGeom>
        </p:spPr>
      </p:pic>
      <p:sp>
        <p:nvSpPr>
          <p:cNvPr id="5" name="Oval 4"/>
          <p:cNvSpPr/>
          <p:nvPr/>
        </p:nvSpPr>
        <p:spPr>
          <a:xfrm>
            <a:off x="485168" y="3345176"/>
            <a:ext cx="678656" cy="28932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892">
              <a:defRPr/>
            </a:pPr>
            <a:endParaRPr lang="en-US" sz="1013">
              <a:solidFill>
                <a:prstClr val="white"/>
              </a:solidFill>
              <a:latin typeface="Calibri"/>
            </a:endParaRPr>
          </a:p>
        </p:txBody>
      </p:sp>
      <p:sp>
        <p:nvSpPr>
          <p:cNvPr id="6" name="Oval 5"/>
          <p:cNvSpPr/>
          <p:nvPr/>
        </p:nvSpPr>
        <p:spPr>
          <a:xfrm>
            <a:off x="485168" y="4084527"/>
            <a:ext cx="678656" cy="29021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892">
              <a:defRPr/>
            </a:pPr>
            <a:endParaRPr lang="en-US" sz="1013">
              <a:solidFill>
                <a:prstClr val="white"/>
              </a:solidFill>
              <a:latin typeface="Calibri"/>
            </a:endParaRPr>
          </a:p>
        </p:txBody>
      </p:sp>
      <p:sp>
        <p:nvSpPr>
          <p:cNvPr id="9" name="Title 1">
            <a:extLst>
              <a:ext uri="{FF2B5EF4-FFF2-40B4-BE49-F238E27FC236}">
                <a16:creationId xmlns:a16="http://schemas.microsoft.com/office/drawing/2014/main" id="{A1FE10CC-A365-47E1-8FC7-56F5125C6138}"/>
              </a:ext>
            </a:extLst>
          </p:cNvPr>
          <p:cNvSpPr txBox="1">
            <a:spLocks/>
          </p:cNvSpPr>
          <p:nvPr/>
        </p:nvSpPr>
        <p:spPr>
          <a:xfrm>
            <a:off x="1" y="319230"/>
            <a:ext cx="9143999" cy="540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hangingPunct="1"/>
            <a:r>
              <a:rPr lang="en-US" altLang="en-US" sz="2700" dirty="0">
                <a:solidFill>
                  <a:srgbClr val="002E97"/>
                </a:solidFill>
                <a:latin typeface="Times New Roman" panose="02020603050405020304" pitchFamily="18" charset="0"/>
                <a:cs typeface="Times New Roman" panose="02020603050405020304" pitchFamily="18" charset="0"/>
              </a:rPr>
              <a:t>Beta OPUS-Projects 5.1 for RTK/RTN Vectors : Please Test </a:t>
            </a:r>
          </a:p>
        </p:txBody>
      </p:sp>
    </p:spTree>
    <p:extLst>
      <p:ext uri="{BB962C8B-B14F-4D97-AF65-F5344CB8AC3E}">
        <p14:creationId xmlns:p14="http://schemas.microsoft.com/office/powerpoint/2010/main" val="162323291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en-US" smtClean="0"/>
              <a:t>6</a:t>
            </a:fld>
            <a:endParaRPr lang="en-US"/>
          </a:p>
        </p:txBody>
      </p:sp>
      <p:sp>
        <p:nvSpPr>
          <p:cNvPr id="7" name="Title 1">
            <a:extLst>
              <a:ext uri="{FF2B5EF4-FFF2-40B4-BE49-F238E27FC236}">
                <a16:creationId xmlns:a16="http://schemas.microsoft.com/office/drawing/2014/main" id="{5707CB8A-857F-4D13-AE22-71B2FE0B56DC}"/>
              </a:ext>
            </a:extLst>
          </p:cNvPr>
          <p:cNvSpPr txBox="1">
            <a:spLocks noGrp="1"/>
          </p:cNvSpPr>
          <p:nvPr>
            <p:ph type="title"/>
          </p:nvPr>
        </p:nvSpPr>
        <p:spPr>
          <a:xfrm>
            <a:off x="0" y="104695"/>
            <a:ext cx="9144000" cy="1081277"/>
          </a:xfrm>
          <a:prstGeom prst="rect">
            <a:avLst/>
          </a:prstGeom>
        </p:spPr>
        <p:txBody>
          <a:bodyPr>
            <a:normAutofit/>
          </a:bodyPr>
          <a:lstStyle/>
          <a:p>
            <a:pPr defTabSz="438911">
              <a:defRPr sz="3455">
                <a:solidFill>
                  <a:srgbClr val="17375E"/>
                </a:solidFill>
                <a:latin typeface="Times New Roman"/>
                <a:ea typeface="Times New Roman"/>
                <a:cs typeface="Times New Roman"/>
                <a:sym typeface="Times New Roman"/>
              </a:defRPr>
            </a:pPr>
            <a:r>
              <a:rPr lang="en-US" dirty="0">
                <a:solidFill>
                  <a:srgbClr val="002E97"/>
                </a:solidFill>
              </a:rPr>
              <a:t>NGS Geospatial Resources Webinar</a:t>
            </a:r>
            <a:endParaRPr dirty="0">
              <a:solidFill>
                <a:srgbClr val="002E97"/>
              </a:solidFill>
            </a:endParaRPr>
          </a:p>
        </p:txBody>
      </p:sp>
      <p:pic>
        <p:nvPicPr>
          <p:cNvPr id="8" name="Picture 7">
            <a:extLst>
              <a:ext uri="{FF2B5EF4-FFF2-40B4-BE49-F238E27FC236}">
                <a16:creationId xmlns:a16="http://schemas.microsoft.com/office/drawing/2014/main" id="{9076F354-BE80-4847-AFFF-F0345D1B9D4E}"/>
              </a:ext>
            </a:extLst>
          </p:cNvPr>
          <p:cNvPicPr>
            <a:picLocks noChangeAspect="1"/>
          </p:cNvPicPr>
          <p:nvPr/>
        </p:nvPicPr>
        <p:blipFill>
          <a:blip r:embed="rId3"/>
          <a:stretch>
            <a:fillRect/>
          </a:stretch>
        </p:blipFill>
        <p:spPr>
          <a:xfrm>
            <a:off x="123991" y="1370797"/>
            <a:ext cx="8896017" cy="2714819"/>
          </a:xfrm>
          <a:prstGeom prst="rect">
            <a:avLst/>
          </a:prstGeom>
        </p:spPr>
      </p:pic>
    </p:spTree>
    <p:extLst>
      <p:ext uri="{BB962C8B-B14F-4D97-AF65-F5344CB8AC3E}">
        <p14:creationId xmlns:p14="http://schemas.microsoft.com/office/powerpoint/2010/main" val="1743311383"/>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457199" y="2545155"/>
            <a:ext cx="2599428" cy="2359029"/>
            <a:chOff x="471381" y="1896635"/>
            <a:chExt cx="2599428" cy="1857569"/>
          </a:xfrm>
        </p:grpSpPr>
        <p:sp>
          <p:nvSpPr>
            <p:cNvPr id="205" name="TextBox 1"/>
            <p:cNvSpPr txBox="1"/>
            <p:nvPr/>
          </p:nvSpPr>
          <p:spPr>
            <a:xfrm>
              <a:off x="471381" y="1896635"/>
              <a:ext cx="2599428" cy="6058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Questions</a:t>
              </a:r>
              <a:r>
                <a:rPr dirty="0"/>
                <a:t>?</a:t>
              </a:r>
            </a:p>
          </p:txBody>
        </p:sp>
        <p:sp>
          <p:nvSpPr>
            <p:cNvPr id="206" name="TextBox 3"/>
            <p:cNvSpPr txBox="1"/>
            <p:nvPr/>
          </p:nvSpPr>
          <p:spPr>
            <a:xfrm>
              <a:off x="590542" y="2552522"/>
              <a:ext cx="2361105" cy="2908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ctr">
                <a:defRPr>
                  <a:solidFill>
                    <a:srgbClr val="17375E"/>
                  </a:solidFill>
                  <a:latin typeface="Times New Roman"/>
                  <a:ea typeface="Times New Roman"/>
                  <a:cs typeface="Times New Roman"/>
                  <a:sym typeface="Times New Roman"/>
                </a:defRPr>
              </a:pPr>
              <a:endParaRPr lang="en-US" dirty="0">
                <a:solidFill>
                  <a:srgbClr val="002E97"/>
                </a:solidFill>
              </a:endParaRPr>
            </a:p>
          </p:txBody>
        </p:sp>
        <p:sp>
          <p:nvSpPr>
            <p:cNvPr id="207" name="TextBox 4"/>
            <p:cNvSpPr txBox="1"/>
            <p:nvPr/>
          </p:nvSpPr>
          <p:spPr>
            <a:xfrm>
              <a:off x="471381" y="3245264"/>
              <a:ext cx="2163411" cy="5089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a:solidFill>
                    <a:srgbClr val="17375E"/>
                  </a:solidFill>
                  <a:latin typeface="Times New Roman"/>
                  <a:ea typeface="Times New Roman"/>
                  <a:cs typeface="Times New Roman"/>
                  <a:sym typeface="Times New Roman"/>
                </a:defRPr>
              </a:pPr>
              <a:r>
                <a:rPr dirty="0">
                  <a:solidFill>
                    <a:srgbClr val="002E97"/>
                  </a:solidFill>
                </a:rPr>
                <a:t>Brian Shaw</a:t>
              </a:r>
            </a:p>
            <a:p>
              <a:pPr algn="r">
                <a:defRPr>
                  <a:solidFill>
                    <a:srgbClr val="17375E"/>
                  </a:solidFill>
                  <a:latin typeface="Times New Roman"/>
                  <a:ea typeface="Times New Roman"/>
                  <a:cs typeface="Times New Roman"/>
                  <a:sym typeface="Times New Roman"/>
                </a:defRPr>
              </a:pPr>
              <a:r>
                <a:rPr dirty="0">
                  <a:solidFill>
                    <a:srgbClr val="002E97"/>
                  </a:solidFill>
                </a:rPr>
                <a:t>brian.shaw@noaa.gov</a:t>
              </a:r>
            </a:p>
          </p:txBody>
        </p:sp>
      </p:grpSp>
      <p:pic>
        <p:nvPicPr>
          <p:cNvPr id="208" name="C:\Users\Brian.Shaw\Desktop\combined_dov.png" descr="C:\Users\Brian.Shaw\Desktop\combined_dov.png"/>
          <p:cNvPicPr>
            <a:picLocks noChangeAspect="1"/>
          </p:cNvPicPr>
          <p:nvPr/>
        </p:nvPicPr>
        <p:blipFill>
          <a:blip r:embed="rId3">
            <a:extLst/>
          </a:blip>
          <a:stretch>
            <a:fillRect/>
          </a:stretch>
        </p:blipFill>
        <p:spPr>
          <a:xfrm>
            <a:off x="3260561" y="714651"/>
            <a:ext cx="5749236" cy="4328461"/>
          </a:xfrm>
          <a:prstGeom prst="rect">
            <a:avLst/>
          </a:prstGeom>
          <a:ln w="12700">
            <a:miter lim="400000"/>
          </a:ln>
        </p:spPr>
      </p:pic>
      <p:sp>
        <p:nvSpPr>
          <p:cNvPr id="209" name="Magnitude of the Deflection of the Vertical"/>
          <p:cNvSpPr txBox="1"/>
          <p:nvPr/>
        </p:nvSpPr>
        <p:spPr>
          <a:xfrm>
            <a:off x="4122943" y="381910"/>
            <a:ext cx="3678249"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600"/>
            </a:lvl1pPr>
          </a:lstStyle>
          <a:p>
            <a:r>
              <a:rPr dirty="0">
                <a:solidFill>
                  <a:srgbClr val="002E97"/>
                </a:solidFill>
              </a:rPr>
              <a:t>Magnitude of the Deflection of the Vertical</a:t>
            </a:r>
          </a:p>
        </p:txBody>
      </p:sp>
      <p:sp>
        <p:nvSpPr>
          <p:cNvPr id="3" name="Slide Number Placeholder 2"/>
          <p:cNvSpPr>
            <a:spLocks noGrp="1"/>
          </p:cNvSpPr>
          <p:nvPr>
            <p:ph type="sldNum" sz="quarter" idx="2"/>
          </p:nvPr>
        </p:nvSpPr>
        <p:spPr/>
        <p:txBody>
          <a:bodyPr/>
          <a:lstStyle/>
          <a:p>
            <a:fld id="{86CB4B4D-7CA3-9044-876B-883B54F8677D}" type="slidenum">
              <a:rPr lang="en-US" smtClean="0"/>
              <a:t>60</a:t>
            </a:fld>
            <a:endParaRPr lang="en-US"/>
          </a:p>
        </p:txBody>
      </p:sp>
      <p:pic>
        <p:nvPicPr>
          <p:cNvPr id="9" name="Picture 8">
            <a:extLst>
              <a:ext uri="{FF2B5EF4-FFF2-40B4-BE49-F238E27FC236}">
                <a16:creationId xmlns:a16="http://schemas.microsoft.com/office/drawing/2014/main" id="{76D0EBF3-41A0-4153-B398-B441D6E69C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779" y="486842"/>
            <a:ext cx="2480266" cy="2026559"/>
          </a:xfrm>
          <a:prstGeom prst="rect">
            <a:avLst/>
          </a:prstGeom>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 name="Rectangle 2"/>
          <p:cNvSpPr txBox="1"/>
          <p:nvPr/>
        </p:nvSpPr>
        <p:spPr>
          <a:xfrm>
            <a:off x="580844" y="4569509"/>
            <a:ext cx="7982311" cy="400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3000">
                <a:solidFill>
                  <a:srgbClr val="17375E"/>
                </a:solidFill>
                <a:latin typeface="Arial"/>
                <a:ea typeface="Arial"/>
                <a:cs typeface="Arial"/>
                <a:sym typeface="Arial"/>
              </a:defRPr>
            </a:pPr>
            <a:r>
              <a:rPr lang="en-US" sz="2000" dirty="0">
                <a:solidFill>
                  <a:srgbClr val="002E97"/>
                </a:solidFill>
                <a:latin typeface="Times New Roman" panose="02020603050405020304" pitchFamily="18" charset="0"/>
                <a:cs typeface="Times New Roman" panose="02020603050405020304" pitchFamily="18" charset="0"/>
              </a:rPr>
              <a:t>(2021, 2019 recorded sessions)  https://geodesy.noaa.gov/geospatial-summit/</a:t>
            </a:r>
            <a:endParaRPr lang="en-US" dirty="0">
              <a:solidFill>
                <a:srgbClr val="002E97"/>
              </a:solidFill>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7</a:t>
            </a:fld>
            <a:endParaRPr lang="en-US"/>
          </a:p>
        </p:txBody>
      </p:sp>
      <p:sp>
        <p:nvSpPr>
          <p:cNvPr id="5" name="TextBox 1">
            <a:extLst>
              <a:ext uri="{FF2B5EF4-FFF2-40B4-BE49-F238E27FC236}">
                <a16:creationId xmlns:a16="http://schemas.microsoft.com/office/drawing/2014/main" id="{33850BE7-1F02-4D98-989F-5018554E81CE}"/>
              </a:ext>
            </a:extLst>
          </p:cNvPr>
          <p:cNvSpPr txBox="1"/>
          <p:nvPr/>
        </p:nvSpPr>
        <p:spPr>
          <a:xfrm>
            <a:off x="1055640" y="402226"/>
            <a:ext cx="7222488"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600" dirty="0">
                <a:solidFill>
                  <a:srgbClr val="002E97"/>
                </a:solidFill>
              </a:rPr>
              <a:t>NGS Resources</a:t>
            </a:r>
            <a:r>
              <a:rPr lang="en-US" sz="3600" dirty="0">
                <a:solidFill>
                  <a:srgbClr val="002E97"/>
                </a:solidFill>
              </a:rPr>
              <a:t> – Geospatial Summits</a:t>
            </a:r>
            <a:endParaRPr sz="3600" dirty="0">
              <a:solidFill>
                <a:srgbClr val="002E97"/>
              </a:solidFill>
            </a:endParaRPr>
          </a:p>
        </p:txBody>
      </p:sp>
      <p:pic>
        <p:nvPicPr>
          <p:cNvPr id="4098" name="Picture 2" descr="side image">
            <a:extLst>
              <a:ext uri="{FF2B5EF4-FFF2-40B4-BE49-F238E27FC236}">
                <a16:creationId xmlns:a16="http://schemas.microsoft.com/office/drawing/2014/main" id="{8E150002-EFB5-47C6-8F34-0856E21832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948" y="1619250"/>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781C764-FA8B-4F56-8402-D561105F3B6A}"/>
              </a:ext>
            </a:extLst>
          </p:cNvPr>
          <p:cNvSpPr/>
          <p:nvPr/>
        </p:nvSpPr>
        <p:spPr>
          <a:xfrm>
            <a:off x="2404872" y="1294477"/>
            <a:ext cx="6739128" cy="2554545"/>
          </a:xfrm>
          <a:prstGeom prst="rect">
            <a:avLst/>
          </a:prstGeom>
        </p:spPr>
        <p:txBody>
          <a:bodyPr wrap="square">
            <a:spAutoFit/>
          </a:bodyPr>
          <a:lstStyle/>
          <a:p>
            <a:r>
              <a:rPr lang="en-US" sz="1600" dirty="0">
                <a:solidFill>
                  <a:srgbClr val="002E97"/>
                </a:solidFill>
                <a:latin typeface="Helvetica Neue"/>
              </a:rPr>
              <a:t>The NGS Geospatial Summit provided updated information about the planned modernization of the National Spatial Reference System (NSRS). </a:t>
            </a:r>
          </a:p>
          <a:p>
            <a:pPr>
              <a:buFont typeface="Arial" panose="020B0604020202020204" pitchFamily="34" charset="0"/>
              <a:buChar char="•"/>
            </a:pPr>
            <a:endParaRPr lang="en-US" sz="1600" dirty="0">
              <a:solidFill>
                <a:srgbClr val="002E97"/>
              </a:solidFill>
              <a:latin typeface="Helvetica Neue"/>
            </a:endParaRPr>
          </a:p>
          <a:p>
            <a:pPr>
              <a:buFont typeface="Arial" panose="020B0604020202020204" pitchFamily="34" charset="0"/>
              <a:buChar char="•"/>
            </a:pPr>
            <a:r>
              <a:rPr lang="en-US" sz="1600" dirty="0">
                <a:solidFill>
                  <a:srgbClr val="002E97"/>
                </a:solidFill>
                <a:latin typeface="Helvetica Neue"/>
              </a:rPr>
              <a:t> NGS plans to replace the North American Datum of 1983 (NAD 83) and the North American Vertical Datum of 1988 (NAVD 88) in the coming years. </a:t>
            </a:r>
          </a:p>
          <a:p>
            <a:pPr>
              <a:buFont typeface="Arial" panose="020B0604020202020204" pitchFamily="34" charset="0"/>
              <a:buChar char="•"/>
            </a:pPr>
            <a:endParaRPr lang="en-US" sz="1600" dirty="0">
              <a:solidFill>
                <a:srgbClr val="002E97"/>
              </a:solidFill>
              <a:latin typeface="Helvetica Neue"/>
            </a:endParaRPr>
          </a:p>
          <a:p>
            <a:pPr>
              <a:buFont typeface="Arial" panose="020B0604020202020204" pitchFamily="34" charset="0"/>
              <a:buChar char="•"/>
            </a:pPr>
            <a:r>
              <a:rPr lang="en-US" sz="1600" dirty="0">
                <a:solidFill>
                  <a:srgbClr val="002E97"/>
                </a:solidFill>
                <a:latin typeface="Helvetica Neue"/>
              </a:rPr>
              <a:t> NSRS Modernization will impact federal mapping agencies, engineers, surveyors, and many other geospatial applications and user groups. </a:t>
            </a:r>
          </a:p>
        </p:txBody>
      </p:sp>
    </p:spTree>
    <p:extLst>
      <p:ext uri="{BB962C8B-B14F-4D97-AF65-F5344CB8AC3E}">
        <p14:creationId xmlns:p14="http://schemas.microsoft.com/office/powerpoint/2010/main" val="48602586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2" name="TextBox 1"/>
          <p:cNvSpPr txBox="1"/>
          <p:nvPr/>
        </p:nvSpPr>
        <p:spPr>
          <a:xfrm>
            <a:off x="1055640" y="402226"/>
            <a:ext cx="7466144"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600" dirty="0">
                <a:solidFill>
                  <a:srgbClr val="002E97"/>
                </a:solidFill>
              </a:rPr>
              <a:t>NGS Resources</a:t>
            </a:r>
            <a:r>
              <a:rPr lang="en-US" sz="3600" dirty="0">
                <a:solidFill>
                  <a:srgbClr val="002E97"/>
                </a:solidFill>
              </a:rPr>
              <a:t> – NGS Training Center</a:t>
            </a:r>
            <a:endParaRPr sz="3600" dirty="0">
              <a:solidFill>
                <a:srgbClr val="002E97"/>
              </a:solidFill>
            </a:endParaRPr>
          </a:p>
        </p:txBody>
      </p:sp>
      <p:sp>
        <p:nvSpPr>
          <p:cNvPr id="4" name="Rectangle 2"/>
          <p:cNvSpPr txBox="1"/>
          <p:nvPr/>
        </p:nvSpPr>
        <p:spPr>
          <a:xfrm>
            <a:off x="2091179" y="4650368"/>
            <a:ext cx="5395065" cy="400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3000">
                <a:solidFill>
                  <a:srgbClr val="17375E"/>
                </a:solidFill>
                <a:latin typeface="Arial"/>
                <a:ea typeface="Arial"/>
                <a:cs typeface="Arial"/>
                <a:sym typeface="Arial"/>
              </a:defRPr>
            </a:pPr>
            <a:r>
              <a:rPr lang="en-US" sz="2000" dirty="0">
                <a:solidFill>
                  <a:srgbClr val="002E97"/>
                </a:solidFill>
                <a:latin typeface="Times New Roman" panose="02020603050405020304" pitchFamily="18" charset="0"/>
                <a:cs typeface="Times New Roman" panose="02020603050405020304" pitchFamily="18" charset="0"/>
              </a:rPr>
              <a:t>https://geodesy.noaa.gov/web/science_edu/training/</a:t>
            </a:r>
          </a:p>
        </p:txBody>
      </p:sp>
      <p:sp>
        <p:nvSpPr>
          <p:cNvPr id="2" name="Slide Number Placeholder 1"/>
          <p:cNvSpPr>
            <a:spLocks noGrp="1"/>
          </p:cNvSpPr>
          <p:nvPr>
            <p:ph type="sldNum" sz="quarter" idx="2"/>
          </p:nvPr>
        </p:nvSpPr>
        <p:spPr/>
        <p:txBody>
          <a:bodyPr/>
          <a:lstStyle/>
          <a:p>
            <a:fld id="{86CB4B4D-7CA3-9044-876B-883B54F8677D}" type="slidenum">
              <a:rPr lang="en-US" smtClean="0"/>
              <a:t>8</a:t>
            </a:fld>
            <a:endParaRPr lang="en-US"/>
          </a:p>
        </p:txBody>
      </p:sp>
      <p:pic>
        <p:nvPicPr>
          <p:cNvPr id="3" name="Picture 2">
            <a:extLst>
              <a:ext uri="{FF2B5EF4-FFF2-40B4-BE49-F238E27FC236}">
                <a16:creationId xmlns:a16="http://schemas.microsoft.com/office/drawing/2014/main" id="{8A64ED4A-A24E-4AC3-99DB-BA7F4CF74C7B}"/>
              </a:ext>
            </a:extLst>
          </p:cNvPr>
          <p:cNvPicPr>
            <a:picLocks noChangeAspect="1"/>
          </p:cNvPicPr>
          <p:nvPr/>
        </p:nvPicPr>
        <p:blipFill>
          <a:blip r:embed="rId3"/>
          <a:stretch>
            <a:fillRect/>
          </a:stretch>
        </p:blipFill>
        <p:spPr>
          <a:xfrm>
            <a:off x="1985953" y="1009824"/>
            <a:ext cx="5172094" cy="2517994"/>
          </a:xfrm>
          <a:prstGeom prst="rect">
            <a:avLst/>
          </a:prstGeom>
        </p:spPr>
      </p:pic>
      <p:pic>
        <p:nvPicPr>
          <p:cNvPr id="5" name="Picture 4">
            <a:extLst>
              <a:ext uri="{FF2B5EF4-FFF2-40B4-BE49-F238E27FC236}">
                <a16:creationId xmlns:a16="http://schemas.microsoft.com/office/drawing/2014/main" id="{DA14CC57-4A88-44CE-AD76-0230586CF83A}"/>
              </a:ext>
            </a:extLst>
          </p:cNvPr>
          <p:cNvPicPr>
            <a:picLocks noChangeAspect="1"/>
          </p:cNvPicPr>
          <p:nvPr/>
        </p:nvPicPr>
        <p:blipFill>
          <a:blip r:embed="rId4"/>
          <a:stretch>
            <a:fillRect/>
          </a:stretch>
        </p:blipFill>
        <p:spPr>
          <a:xfrm>
            <a:off x="2586351" y="3447925"/>
            <a:ext cx="4040979" cy="1173187"/>
          </a:xfrm>
          <a:prstGeom prst="rect">
            <a:avLst/>
          </a:prstGeom>
        </p:spPr>
      </p:pic>
    </p:spTree>
    <p:extLst>
      <p:ext uri="{BB962C8B-B14F-4D97-AF65-F5344CB8AC3E}">
        <p14:creationId xmlns:p14="http://schemas.microsoft.com/office/powerpoint/2010/main" val="353342403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2" name="TextBox 1"/>
          <p:cNvSpPr txBox="1"/>
          <p:nvPr/>
        </p:nvSpPr>
        <p:spPr>
          <a:xfrm>
            <a:off x="1119648" y="273494"/>
            <a:ext cx="5824669"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2800" dirty="0">
                <a:solidFill>
                  <a:srgbClr val="002E97"/>
                </a:solidFill>
              </a:rPr>
              <a:t>NGS Resources</a:t>
            </a:r>
            <a:r>
              <a:rPr lang="en-US" sz="2800" dirty="0">
                <a:solidFill>
                  <a:srgbClr val="002E97"/>
                </a:solidFill>
              </a:rPr>
              <a:t> – NGS Training Center</a:t>
            </a:r>
            <a:endParaRPr sz="2800" dirty="0">
              <a:solidFill>
                <a:srgbClr val="002E97"/>
              </a:solidFill>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9</a:t>
            </a:fld>
            <a:endParaRPr lang="en-US"/>
          </a:p>
        </p:txBody>
      </p:sp>
      <p:pic>
        <p:nvPicPr>
          <p:cNvPr id="8" name="Picture 2">
            <a:extLst>
              <a:ext uri="{FF2B5EF4-FFF2-40B4-BE49-F238E27FC236}">
                <a16:creationId xmlns:a16="http://schemas.microsoft.com/office/drawing/2014/main" id="{FBAAB9E2-800B-4546-9142-62EBCCD6C28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3963" b="6466"/>
          <a:stretch/>
        </p:blipFill>
        <p:spPr bwMode="auto">
          <a:xfrm>
            <a:off x="0" y="3100797"/>
            <a:ext cx="4572000" cy="2042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a:extLst>
              <a:ext uri="{FF2B5EF4-FFF2-40B4-BE49-F238E27FC236}">
                <a16:creationId xmlns:a16="http://schemas.microsoft.com/office/drawing/2014/main" id="{6DCB2A8F-1E47-4949-B208-4F656ADC0DB2}"/>
              </a:ext>
            </a:extLst>
          </p:cNvPr>
          <p:cNvPicPr>
            <a:picLocks noChangeAspect="1"/>
          </p:cNvPicPr>
          <p:nvPr/>
        </p:nvPicPr>
        <p:blipFill rotWithShape="1">
          <a:blip r:embed="rId4">
            <a:extLst>
              <a:ext uri="{28A0092B-C50C-407E-A947-70E740481C1C}">
                <a14:useLocalDpi xmlns:a14="http://schemas.microsoft.com/office/drawing/2010/main" val="0"/>
              </a:ext>
            </a:extLst>
          </a:blip>
          <a:srcRect t="19156" b="4537"/>
          <a:stretch/>
        </p:blipFill>
        <p:spPr bwMode="auto">
          <a:xfrm>
            <a:off x="0" y="749671"/>
            <a:ext cx="4572000" cy="248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2735C4D4-2E2E-492C-BF25-4584F59BF6C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747228"/>
            <a:ext cx="4572000" cy="369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a:extLst>
              <a:ext uri="{FF2B5EF4-FFF2-40B4-BE49-F238E27FC236}">
                <a16:creationId xmlns:a16="http://schemas.microsoft.com/office/drawing/2014/main" id="{F73A25B0-3A6A-4AE2-94B8-C1B8D7B73C3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473" r="35784" b="6889"/>
          <a:stretch/>
        </p:blipFill>
        <p:spPr bwMode="auto">
          <a:xfrm>
            <a:off x="4572001" y="2980944"/>
            <a:ext cx="2066544" cy="2162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7">
            <a:extLst>
              <a:ext uri="{FF2B5EF4-FFF2-40B4-BE49-F238E27FC236}">
                <a16:creationId xmlns:a16="http://schemas.microsoft.com/office/drawing/2014/main" id="{BFCC27EB-F0C8-43B6-A431-744FD5BC28CD}"/>
              </a:ext>
            </a:extLst>
          </p:cNvPr>
          <p:cNvSpPr txBox="1">
            <a:spLocks noChangeArrowheads="1"/>
          </p:cNvSpPr>
          <p:nvPr/>
        </p:nvSpPr>
        <p:spPr bwMode="auto">
          <a:xfrm>
            <a:off x="7534656" y="747228"/>
            <a:ext cx="1609344"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a:spcBef>
                <a:spcPct val="0"/>
              </a:spcBef>
              <a:buFontTx/>
              <a:buNone/>
            </a:pPr>
            <a:r>
              <a:rPr lang="en-US" altLang="en-US" sz="2800" dirty="0">
                <a:solidFill>
                  <a:schemeClr val="bg1"/>
                </a:solidFill>
                <a:latin typeface="Arial" panose="020B0604020202020204" pitchFamily="34" charset="0"/>
              </a:rPr>
              <a:t>Leveling</a:t>
            </a:r>
          </a:p>
          <a:p>
            <a:pPr>
              <a:spcBef>
                <a:spcPct val="0"/>
              </a:spcBef>
              <a:buFontTx/>
              <a:buNone/>
            </a:pPr>
            <a:r>
              <a:rPr lang="en-US" altLang="en-US" sz="2800" dirty="0">
                <a:solidFill>
                  <a:schemeClr val="bg1"/>
                </a:solidFill>
                <a:latin typeface="Arial" panose="020B0604020202020204" pitchFamily="34" charset="0"/>
              </a:rPr>
              <a:t>Training</a:t>
            </a:r>
          </a:p>
        </p:txBody>
      </p:sp>
    </p:spTree>
    <p:extLst>
      <p:ext uri="{BB962C8B-B14F-4D97-AF65-F5344CB8AC3E}">
        <p14:creationId xmlns:p14="http://schemas.microsoft.com/office/powerpoint/2010/main" val="2198430043"/>
      </p:ext>
    </p:extLst>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6034</TotalTime>
  <Words>3895</Words>
  <Application>Microsoft Office PowerPoint</Application>
  <PresentationFormat>On-screen Show (16:9)</PresentationFormat>
  <Paragraphs>534</Paragraphs>
  <Slides>60</Slides>
  <Notes>48</Notes>
  <HiddenSlides>0</HiddenSlides>
  <MMClips>1</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60</vt:i4>
      </vt:variant>
    </vt:vector>
  </HeadingPairs>
  <TitlesOfParts>
    <vt:vector size="70" baseType="lpstr">
      <vt:lpstr>ＭＳ Ｐゴシック</vt:lpstr>
      <vt:lpstr>ＭＳ Ｐゴシック</vt:lpstr>
      <vt:lpstr>Arial</vt:lpstr>
      <vt:lpstr>Arial Black</vt:lpstr>
      <vt:lpstr>Calibri</vt:lpstr>
      <vt:lpstr>Helvetica</vt:lpstr>
      <vt:lpstr>Helvetica Neue</vt:lpstr>
      <vt:lpstr>Times New Roman</vt:lpstr>
      <vt:lpstr>Office Theme</vt:lpstr>
      <vt:lpstr>Bitmap Image</vt:lpstr>
      <vt:lpstr>The National Spatial Reference System: the Common Foundation of Surveying and GIS</vt:lpstr>
      <vt:lpstr>PowerPoint Presentation</vt:lpstr>
      <vt:lpstr>PowerPoint Presentation</vt:lpstr>
      <vt:lpstr>PowerPoint Presentation</vt:lpstr>
      <vt:lpstr>PowerPoint Presentation</vt:lpstr>
      <vt:lpstr>NGS Geospatial Resources Webinar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NAVD 88 Issues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OPUS Shared Solutions Dashboard</vt:lpstr>
      <vt:lpstr>OPUS Shared Solutions in Wyoming</vt:lpstr>
      <vt:lpstr>PowerPoint Presentation</vt:lpstr>
      <vt:lpstr>Mark Recovery Dashboard</vt:lpstr>
      <vt:lpstr>Mark Recoveries in Wyoming (233)</vt:lpstr>
      <vt:lpstr>Best ways to determine coordinates in Modernized NSRS  </vt:lpstr>
      <vt:lpstr>PowerPoint Presentation</vt:lpstr>
      <vt:lpstr>PowerPoint Presentation</vt:lpstr>
      <vt:lpstr>Blue Print 3: Working in the Modernized NSRS 2020 Updated Edition with Use Cases</vt:lpstr>
      <vt:lpstr>PowerPoint Presentation</vt:lpstr>
      <vt:lpstr>PowerPoint Presentation</vt:lpstr>
      <vt:lpstr>PowerPoint Presentation</vt:lpstr>
      <vt:lpstr>PowerPoint Presentation</vt:lpstr>
      <vt:lpstr>PowerPoint Presentation</vt:lpstr>
      <vt:lpstr>NGS ArcGIS Online Resources</vt:lpstr>
      <vt:lpstr>PowerPoint Presentation</vt:lpstr>
      <vt:lpstr>PowerPoint Presentation</vt:lpstr>
      <vt:lpstr>Beta OPUS-Projects 5.1 for RTK/RTN Vectors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Future in a Dynamic National Spatial Reference System</dc:title>
  <dc:creator>Brian Shaw</dc:creator>
  <cp:lastModifiedBy>Brian Shaw</cp:lastModifiedBy>
  <cp:revision>169</cp:revision>
  <dcterms:modified xsi:type="dcterms:W3CDTF">2022-09-09T20:57:48Z</dcterms:modified>
</cp:coreProperties>
</file>