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81" r:id="rId3"/>
    <p:sldId id="280" r:id="rId4"/>
    <p:sldId id="258" r:id="rId5"/>
    <p:sldId id="259" r:id="rId6"/>
    <p:sldId id="260" r:id="rId7"/>
    <p:sldId id="262" r:id="rId8"/>
    <p:sldId id="285" r:id="rId9"/>
    <p:sldId id="287" r:id="rId10"/>
    <p:sldId id="261" r:id="rId11"/>
    <p:sldId id="297" r:id="rId12"/>
    <p:sldId id="299" r:id="rId13"/>
    <p:sldId id="298" r:id="rId14"/>
    <p:sldId id="300" r:id="rId15"/>
    <p:sldId id="293" r:id="rId16"/>
    <p:sldId id="268" r:id="rId17"/>
    <p:sldId id="269" r:id="rId18"/>
    <p:sldId id="271" r:id="rId19"/>
    <p:sldId id="272" r:id="rId20"/>
    <p:sldId id="273" r:id="rId21"/>
    <p:sldId id="295" r:id="rId22"/>
    <p:sldId id="275" r:id="rId23"/>
    <p:sldId id="288" r:id="rId24"/>
    <p:sldId id="274" r:id="rId25"/>
    <p:sldId id="282" r:id="rId2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93"/>
    <a:srgbClr val="002E97"/>
    <a:srgbClr val="17375E"/>
    <a:srgbClr val="DFE9F3"/>
    <a:srgbClr val="9C9C9C"/>
    <a:srgbClr val="455569"/>
    <a:srgbClr val="2C4B6F"/>
    <a:srgbClr val="556F8D"/>
    <a:srgbClr val="E5EEF6"/>
    <a:srgbClr val="9907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58" autoAdjust="0"/>
  </p:normalViewPr>
  <p:slideViewPr>
    <p:cSldViewPr snapToGrid="0">
      <p:cViewPr varScale="1">
        <p:scale>
          <a:sx n="135" d="100"/>
          <a:sy n="135" d="100"/>
        </p:scale>
        <p:origin x="846" y="114"/>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eta.ngs.noaa.gov/GEOID/xGEOID1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546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095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605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928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a:t>
            </a:r>
            <a:r>
              <a:rPr lang="en-US" baseline="0" dirty="0" smtClean="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plates are moving and through the constant collection of GNSS</a:t>
            </a:r>
            <a:r>
              <a:rPr lang="en-US" baseline="0" dirty="0" smtClean="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smtClean="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San Joaquin Subsidence article</a:t>
            </a:r>
          </a:p>
          <a:p>
            <a:r>
              <a:rPr lang="en-US" dirty="0" smtClean="0"/>
              <a:t>http://www.digitaljournal.com/tech-and-science/technology/sinking-san-joaquin-valley-of-california-seen-from-space/article/487393</a:t>
            </a:r>
          </a:p>
          <a:p>
            <a:endParaRPr lang="en-US" dirty="0" smtClean="0"/>
          </a:p>
          <a:p>
            <a:r>
              <a:rPr lang="en-US" dirty="0" smtClean="0"/>
              <a:t>Hudson Bay Uplift article</a:t>
            </a:r>
          </a:p>
          <a:p>
            <a:r>
              <a:rPr lang="en-US" dirty="0" smtClean="0"/>
              <a:t>https://www.researchgate.net/figure/Contour-map-of-observed-CBN-vertical-rates-Preliminary-results-from-the-combination-of_fig3_286867540</a:t>
            </a:r>
          </a:p>
          <a:p>
            <a:endParaRPr lang="en-US" dirty="0" smtClean="0"/>
          </a:p>
          <a:p>
            <a:r>
              <a:rPr lang="en-US" dirty="0" smtClean="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China Lake Earthquake</a:t>
            </a:r>
          </a:p>
          <a:p>
            <a:r>
              <a:rPr lang="en-US" dirty="0" smtClean="0">
                <a:hlinkClick r:id="rId3"/>
              </a:rPr>
              <a:t>https://www.usgs.gov/news/update-magnitude-71-earthquake-southern-california?qt-news_science_products=7#qt-news_science_products</a:t>
            </a:r>
            <a:endParaRPr lang="en-US" dirty="0" smtClean="0"/>
          </a:p>
          <a:p>
            <a:endParaRPr lang="en-US" dirty="0" smtClean="0"/>
          </a:p>
          <a:p>
            <a:r>
              <a:rPr lang="en-US" dirty="0" smtClean="0"/>
              <a:t>Puerto Rico Earthquake</a:t>
            </a:r>
          </a:p>
          <a:p>
            <a:r>
              <a:rPr lang="en-US" dirty="0" smtClean="0">
                <a:hlinkClick r:id="rId4"/>
              </a:rPr>
              <a:t>https://cunycis.maps.arcgis.com/apps/webappviewer/index.html?id=5f516f41baa84f9ba9e8207c2005ee4d</a:t>
            </a:r>
            <a:endParaRPr lang="en-US" dirty="0" smtClean="0"/>
          </a:p>
          <a:p>
            <a:endParaRPr lang="en-US" dirty="0" smtClean="0"/>
          </a:p>
          <a:p>
            <a:r>
              <a:rPr lang="en-US" dirty="0" smtClean="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NGS Regional Geodetic Advisors</a:t>
            </a:r>
          </a:p>
          <a:p>
            <a:r>
              <a:rPr lang="en-US" dirty="0" smtClean="0"/>
              <a:t>https://geodesy.noaa.gov/ADVISORS/</a:t>
            </a:r>
          </a:p>
          <a:p>
            <a:endParaRPr lang="en-US" dirty="0" smtClean="0"/>
          </a:p>
          <a:p>
            <a:r>
              <a:rPr lang="en-US" dirty="0" smtClean="0"/>
              <a:t>State Geodetic Coordinators</a:t>
            </a:r>
          </a:p>
          <a:p>
            <a:r>
              <a:rPr lang="en-US" dirty="0" smtClean="0"/>
              <a:t>https://geodesy.noaa.gov/ADVISORS/state-geodetic-coordinators.shtml</a:t>
            </a:r>
            <a:endParaRPr lang="en-US" dirty="0"/>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GPS on Bench Marks Web Map</a:t>
            </a:r>
            <a:r>
              <a:rPr lang="en-US" baseline="0" dirty="0" smtClean="0"/>
              <a:t> (2018)</a:t>
            </a:r>
          </a:p>
          <a:p>
            <a:r>
              <a:rPr lang="en-US" dirty="0" smtClean="0"/>
              <a:t>https://geodesy.noaa.gov/GPSonBM/webmap/</a:t>
            </a:r>
          </a:p>
          <a:p>
            <a:endParaRPr lang="en-US" dirty="0" smtClean="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248708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Experimental Geoid Models</a:t>
            </a:r>
          </a:p>
          <a:p>
            <a:r>
              <a:rPr lang="en-US" dirty="0" smtClean="0">
                <a:hlinkClick r:id="rId3"/>
              </a:rPr>
              <a:t>https://beta.ngs.noaa.gov/GEOID/xGEOID19/</a:t>
            </a:r>
            <a:endParaRPr lang="en-US" dirty="0" smtClean="0"/>
          </a:p>
          <a:p>
            <a:endParaRPr lang="en-US" dirty="0" smtClean="0"/>
          </a:p>
          <a:p>
            <a:endParaRPr lang="en-US" dirty="0" smtClean="0"/>
          </a:p>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p>
          <a:p>
            <a:pPr eaLnBrk="1" hangingPunct="1">
              <a:spcBef>
                <a:spcPct val="0"/>
              </a:spcBef>
              <a:defRPr/>
            </a:pPr>
            <a:r>
              <a:rPr lang="en-US" altLang="en-US" dirty="0" smtClean="0"/>
              <a:t>We began on a mission established by Thomas Jefferson in 1807 to conduct a “Survey of the Coast” (as the United States Coast Survey). </a:t>
            </a:r>
          </a:p>
          <a:p>
            <a:pPr eaLnBrk="1" hangingPunct="1">
              <a:spcBef>
                <a:spcPct val="0"/>
              </a:spcBef>
              <a:defRPr/>
            </a:pPr>
            <a:endParaRPr lang="en-US" altLang="en-US" dirty="0" smtClean="0"/>
          </a:p>
          <a:p>
            <a:pPr eaLnBrk="1" hangingPunct="1">
              <a:spcBef>
                <a:spcPct val="0"/>
              </a:spcBef>
              <a:defRPr/>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smtClean="0"/>
          </a:p>
          <a:p>
            <a:pPr eaLnBrk="1" hangingPunct="1">
              <a:spcBef>
                <a:spcPct val="0"/>
              </a:spcBef>
              <a:defRPr/>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smtClean="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dirty="0"/>
          </a:p>
        </p:txBody>
      </p:sp>
    </p:spTree>
    <p:extLst>
      <p:ext uri="{BB962C8B-B14F-4D97-AF65-F5344CB8AC3E}">
        <p14:creationId xmlns:p14="http://schemas.microsoft.com/office/powerpoint/2010/main" val="320679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Models</a:t>
            </a:r>
            <a:r>
              <a:rPr lang="en-US" baseline="0" dirty="0" smtClean="0"/>
              <a:t> are used to simplify complex phenomena for humans and computers to understand and perform calculations and analysis.</a:t>
            </a:r>
            <a:endParaRPr lang="en-US" dirty="0" smtClean="0"/>
          </a:p>
          <a:p>
            <a:r>
              <a:rPr lang="en-US" dirty="0" smtClean="0"/>
              <a:t>The geoid is an approximation of sea level and used to calculate</a:t>
            </a:r>
            <a:r>
              <a:rPr lang="en-US" baseline="0" dirty="0" smtClean="0"/>
              <a:t> elevations (</a:t>
            </a:r>
            <a:r>
              <a:rPr lang="en-US" baseline="0" dirty="0" err="1" smtClean="0"/>
              <a:t>orthometric</a:t>
            </a:r>
            <a:r>
              <a:rPr lang="en-US" baseline="0" dirty="0" smtClean="0"/>
              <a:t> heights) above this “sea level” surface</a:t>
            </a:r>
            <a:endParaRPr lang="en-US" dirty="0" smtClean="0"/>
          </a:p>
          <a:p>
            <a:endParaRPr lang="en-US" dirty="0" smtClean="0"/>
          </a:p>
          <a:p>
            <a:r>
              <a:rPr lang="en-US" dirty="0" smtClean="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Ellipsoid</a:t>
            </a:r>
            <a:r>
              <a:rPr lang="en-US" baseline="0" dirty="0" smtClean="0"/>
              <a:t> </a:t>
            </a:r>
            <a:r>
              <a:rPr lang="en-US" dirty="0" smtClean="0"/>
              <a:t>image https://www.kisspng.com/png-figure-of-the-earth-oblate-spheroid-ellipsoid-4129812/</a:t>
            </a:r>
          </a:p>
          <a:p>
            <a:r>
              <a:rPr lang="en-US" dirty="0" smtClean="0"/>
              <a:t>Geoid Image https://www.reddit.com/r/MapPorn/comments/3xf6a0/geoid_height_of_new_global_gravity_field_models/</a:t>
            </a:r>
            <a:endParaRPr lang="en-US" dirty="0"/>
          </a:p>
        </p:txBody>
      </p:sp>
    </p:spTree>
    <p:extLst>
      <p:ext uri="{BB962C8B-B14F-4D97-AF65-F5344CB8AC3E}">
        <p14:creationId xmlns:p14="http://schemas.microsoft.com/office/powerpoint/2010/main" val="256846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smtClean="0">
                <a:effectLst/>
                <a:latin typeface="+mj-lt"/>
                <a:ea typeface="+mj-ea"/>
                <a:cs typeface="+mj-cs"/>
                <a:sym typeface="Calibri"/>
              </a:rPr>
              <a:t>Galileo graphic</a:t>
            </a:r>
            <a:r>
              <a:rPr lang="en-US" sz="1200" b="0" i="0" u="none" strike="noStrike" baseline="0" dirty="0" smtClean="0">
                <a:effectLst/>
                <a:latin typeface="+mj-lt"/>
                <a:ea typeface="+mj-ea"/>
                <a:cs typeface="+mj-cs"/>
                <a:sym typeface="Calibri"/>
              </a:rPr>
              <a:t> https://commons.wikimedia.org/wiki/File:GalilEXP.jpg</a:t>
            </a:r>
            <a:endParaRPr lang="en-US" sz="1200" b="0" i="0" u="none" strike="noStrike" dirty="0" smtClean="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curvature</a:t>
            </a:r>
            <a:r>
              <a:rPr lang="en-US" sz="1200" b="0" i="0" u="none" strike="noStrike" baseline="0" dirty="0" smtClean="0">
                <a:effectLst/>
                <a:latin typeface="+mj-lt"/>
                <a:ea typeface="+mj-ea"/>
                <a:cs typeface="+mj-cs"/>
                <a:sym typeface="Calibri"/>
              </a:rPr>
              <a:t> graphic https://www.nasa.gov/mission_pages/gpb/gpb_012.html</a:t>
            </a:r>
            <a:endParaRPr lang="en-US" sz="1200" b="0" i="0" u="none" strike="noStrike" dirty="0" smtClean="0">
              <a:effectLst/>
              <a:latin typeface="+mj-lt"/>
              <a:ea typeface="+mj-ea"/>
              <a:cs typeface="+mj-cs"/>
              <a:sym typeface="Calibri"/>
            </a:endParaRPr>
          </a:p>
          <a:p>
            <a:pPr rtl="0"/>
            <a:endParaRPr lang="en-US" sz="1200" b="0" i="0" u="none" strike="noStrike" dirty="0" smtClean="0">
              <a:effectLst/>
              <a:latin typeface="+mj-lt"/>
              <a:ea typeface="+mj-ea"/>
              <a:cs typeface="+mj-cs"/>
              <a:sym typeface="Calibri"/>
            </a:endParaRPr>
          </a:p>
          <a:p>
            <a:pPr rtl="0"/>
            <a:r>
              <a:rPr lang="en-US" sz="1200" b="0" i="0" u="none" strike="noStrike" dirty="0" smtClean="0">
                <a:effectLst/>
                <a:latin typeface="+mj-lt"/>
                <a:ea typeface="+mj-ea"/>
                <a:cs typeface="+mj-cs"/>
                <a:sym typeface="Calibri"/>
              </a:rPr>
              <a:t>Aristotle (384–322 </a:t>
            </a:r>
            <a:r>
              <a:rPr lang="en-US" sz="1200" b="0" i="0" u="sng" strike="noStrike" dirty="0" smtClean="0">
                <a:effectLst/>
                <a:latin typeface="+mj-lt"/>
                <a:ea typeface="+mj-ea"/>
                <a:cs typeface="+mj-cs"/>
                <a:sym typeface="Calibri"/>
                <a:hlinkClick r:id="rId3"/>
              </a:rPr>
              <a:t>BCE</a:t>
            </a:r>
            <a:r>
              <a:rPr lang="en-US" sz="1200" b="0" i="0" u="none" strike="noStrike" dirty="0" smtClean="0">
                <a:effectLst/>
                <a:latin typeface="+mj-lt"/>
                <a:ea typeface="+mj-ea"/>
                <a:cs typeface="+mj-cs"/>
                <a:sym typeface="Calibri"/>
              </a:rPr>
              <a:t>)</a:t>
            </a:r>
            <a:endParaRPr lang="en-US" b="0" dirty="0" smtClean="0">
              <a:effectLst/>
            </a:endParaRPr>
          </a:p>
          <a:p>
            <a:pPr rtl="0"/>
            <a:r>
              <a:rPr lang="en-US" sz="1200" b="0" i="0" u="none" strike="noStrike" dirty="0" smtClean="0">
                <a:effectLst/>
                <a:latin typeface="+mj-lt"/>
                <a:ea typeface="+mj-ea"/>
                <a:cs typeface="+mj-cs"/>
                <a:sym typeface="Calibri"/>
              </a:rPr>
              <a:t>Objects fall at a speed proportional to their mass.</a:t>
            </a:r>
            <a:endParaRPr lang="en-US" b="0" dirty="0" smtClean="0">
              <a:effectLst/>
            </a:endParaRPr>
          </a:p>
          <a:p>
            <a:pPr rtl="0"/>
            <a:r>
              <a:rPr lang="en-US" sz="1200" b="0" i="0" u="none" strike="noStrike" dirty="0" smtClean="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smtClean="0">
                <a:effectLst/>
                <a:latin typeface="+mj-lt"/>
                <a:ea typeface="+mj-ea"/>
                <a:cs typeface="+mj-cs"/>
                <a:sym typeface="Calibri"/>
                <a:hlinkClick r:id="rId4"/>
              </a:rPr>
              <a:t>geocentric</a:t>
            </a:r>
            <a:r>
              <a:rPr lang="en-US" sz="1200" b="0" i="0" u="none" strike="noStrike" dirty="0" smtClean="0">
                <a:effectLst/>
                <a:latin typeface="+mj-lt"/>
                <a:ea typeface="+mj-ea"/>
                <a:cs typeface="+mj-cs"/>
                <a:sym typeface="Calibri"/>
              </a:rPr>
              <a:t>) universe;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a:t>
            </a:r>
            <a:r>
              <a:rPr lang="en-US" sz="1200" b="0" i="0" u="none" strike="noStrike" dirty="0" err="1" smtClean="0">
                <a:effectLst/>
                <a:latin typeface="+mj-lt"/>
                <a:ea typeface="+mj-ea"/>
                <a:cs typeface="+mj-cs"/>
                <a:sym typeface="Calibri"/>
              </a:rPr>
              <a:t>Khazini</a:t>
            </a:r>
            <a:r>
              <a:rPr lang="en-US" sz="1200" b="0" i="0" u="none" strike="noStrike" dirty="0" smtClean="0">
                <a:effectLst/>
                <a:latin typeface="+mj-lt"/>
                <a:ea typeface="+mj-ea"/>
                <a:cs typeface="+mj-cs"/>
                <a:sym typeface="Calibri"/>
              </a:rPr>
              <a:t> (11th to 12th centuries)</a:t>
            </a:r>
            <a:endParaRPr lang="en-US" b="0" dirty="0" smtClean="0">
              <a:effectLst/>
            </a:endParaRPr>
          </a:p>
          <a:p>
            <a:pPr rtl="0"/>
            <a:r>
              <a:rPr lang="en-US" sz="1200" b="0" i="0" u="none" strike="noStrike" dirty="0" smtClean="0">
                <a:effectLst/>
                <a:latin typeface="+mj-lt"/>
                <a:ea typeface="+mj-ea"/>
                <a:cs typeface="+mj-cs"/>
                <a:sym typeface="Calibri"/>
              </a:rPr>
              <a:t>In 1121, </a:t>
            </a:r>
            <a:r>
              <a:rPr lang="en-US" sz="1200" b="0" i="0" u="sng" strike="noStrike" dirty="0" smtClean="0">
                <a:effectLst/>
                <a:latin typeface="+mj-lt"/>
                <a:ea typeface="+mj-ea"/>
                <a:cs typeface="+mj-cs"/>
                <a:sym typeface="Calibri"/>
                <a:hlinkClick r:id="rId5"/>
              </a:rPr>
              <a:t>al-</a:t>
            </a:r>
            <a:r>
              <a:rPr lang="en-US" sz="1200" b="0" i="0" u="sng" strike="noStrike" dirty="0" err="1" smtClean="0">
                <a:effectLst/>
                <a:latin typeface="+mj-lt"/>
                <a:ea typeface="+mj-ea"/>
                <a:cs typeface="+mj-cs"/>
                <a:sym typeface="Calibri"/>
                <a:hlinkClick r:id="rId5"/>
              </a:rPr>
              <a:t>Khazini</a:t>
            </a:r>
            <a:r>
              <a:rPr lang="en-US" sz="1200" b="0" i="0" u="none" strike="noStrike" dirty="0" smtClean="0">
                <a:effectLst/>
                <a:latin typeface="+mj-lt"/>
                <a:ea typeface="+mj-ea"/>
                <a:cs typeface="+mj-cs"/>
                <a:sym typeface="Calibri"/>
              </a:rPr>
              <a:t>, in </a:t>
            </a:r>
            <a:r>
              <a:rPr lang="en-US" sz="1200" b="0" i="1" u="none" strike="noStrike" dirty="0" smtClean="0">
                <a:effectLst/>
                <a:latin typeface="+mj-lt"/>
                <a:ea typeface="+mj-ea"/>
                <a:cs typeface="+mj-cs"/>
                <a:sym typeface="Calibri"/>
              </a:rPr>
              <a:t>The Book of the Balance of Wisdom</a:t>
            </a:r>
            <a:r>
              <a:rPr lang="en-US" sz="1200" b="0" i="0" u="none" strike="noStrike" dirty="0" smtClean="0">
                <a:effectLst/>
                <a:latin typeface="+mj-lt"/>
                <a:ea typeface="+mj-ea"/>
                <a:cs typeface="+mj-cs"/>
                <a:sym typeface="Calibri"/>
              </a:rPr>
              <a:t>, proposed that the gravity and </a:t>
            </a:r>
            <a:r>
              <a:rPr lang="en-US" sz="1200" b="0" i="0" u="sng" strike="noStrike" dirty="0" smtClean="0">
                <a:effectLst/>
                <a:latin typeface="+mj-lt"/>
                <a:ea typeface="+mj-ea"/>
                <a:cs typeface="+mj-cs"/>
                <a:sym typeface="Calibri"/>
                <a:hlinkClick r:id="rId6"/>
              </a:rPr>
              <a:t>gravitational potential energy</a:t>
            </a:r>
            <a:r>
              <a:rPr lang="en-US" sz="1200" b="0" i="0" u="none" strike="noStrike" dirty="0" smtClean="0">
                <a:effectLst/>
                <a:latin typeface="+mj-lt"/>
                <a:ea typeface="+mj-ea"/>
                <a:cs typeface="+mj-cs"/>
                <a:sym typeface="Calibri"/>
              </a:rPr>
              <a:t> of a body varies depending on its distance from the </a:t>
            </a:r>
            <a:r>
              <a:rPr lang="en-US" sz="1200" b="0" i="0" u="none" strike="noStrike" dirty="0" err="1" smtClean="0">
                <a:effectLst/>
                <a:latin typeface="+mj-lt"/>
                <a:ea typeface="+mj-ea"/>
                <a:cs typeface="+mj-cs"/>
                <a:sym typeface="Calibri"/>
              </a:rPr>
              <a:t>centre</a:t>
            </a:r>
            <a:r>
              <a:rPr lang="en-US" sz="1200" b="0" i="0" u="none" strike="noStrike" dirty="0" smtClean="0">
                <a:effectLst/>
                <a:latin typeface="+mj-lt"/>
                <a:ea typeface="+mj-ea"/>
                <a:cs typeface="+mj-cs"/>
                <a:sym typeface="Calibri"/>
              </a:rPr>
              <a:t> of the Earth.</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Galileo Galilei (1564-1642)</a:t>
            </a:r>
            <a:endParaRPr lang="en-US" b="0" dirty="0" smtClean="0">
              <a:effectLst/>
            </a:endParaRPr>
          </a:p>
          <a:p>
            <a:pPr rtl="0"/>
            <a:r>
              <a:rPr lang="en-US" sz="1200" b="0" i="0" u="none" strike="noStrike" dirty="0" smtClean="0">
                <a:effectLst/>
                <a:latin typeface="+mj-lt"/>
                <a:ea typeface="+mj-ea"/>
                <a:cs typeface="+mj-cs"/>
                <a:sym typeface="Calibri"/>
              </a:rPr>
              <a:t>Leaning Tower of Pisa Experiment (1589-92) - Law of Falling Bodies</a:t>
            </a:r>
            <a:endParaRPr lang="en-US" b="0" dirty="0" smtClean="0">
              <a:effectLst/>
            </a:endParaRPr>
          </a:p>
          <a:p>
            <a:pPr rtl="0"/>
            <a:r>
              <a:rPr lang="en-US" sz="1200" b="0" i="0" u="none" strike="noStrike" dirty="0" smtClean="0">
                <a:effectLst/>
                <a:latin typeface="+mj-lt"/>
                <a:ea typeface="+mj-ea"/>
                <a:cs typeface="+mj-cs"/>
                <a:sym typeface="Calibri"/>
              </a:rPr>
              <a:t>Objects fall at the same speed, independent of their mass or shape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Isaac Newton (1643-1727)</a:t>
            </a:r>
            <a:endParaRPr lang="en-US" b="0" dirty="0" smtClean="0">
              <a:effectLst/>
            </a:endParaRPr>
          </a:p>
          <a:p>
            <a:pPr rtl="0"/>
            <a:r>
              <a:rPr lang="en-US" sz="1200" b="0" i="0" u="none" strike="noStrike" dirty="0" smtClean="0">
                <a:effectLst/>
                <a:latin typeface="+mj-lt"/>
                <a:ea typeface="+mj-ea"/>
                <a:cs typeface="+mj-cs"/>
                <a:sym typeface="Calibri"/>
              </a:rPr>
              <a:t>In 1687, English mathematician </a:t>
            </a:r>
            <a:r>
              <a:rPr lang="en-US" sz="1200" b="0" i="0" u="sng" strike="noStrike" dirty="0" smtClean="0">
                <a:effectLst/>
                <a:latin typeface="+mj-lt"/>
                <a:ea typeface="+mj-ea"/>
                <a:cs typeface="+mj-cs"/>
                <a:sym typeface="Calibri"/>
                <a:hlinkClick r:id="rId7"/>
              </a:rPr>
              <a:t>Sir Isaac Newton</a:t>
            </a:r>
            <a:r>
              <a:rPr lang="en-US" sz="1200" b="0" i="0" u="none" strike="noStrike" dirty="0" smtClean="0">
                <a:effectLst/>
                <a:latin typeface="+mj-lt"/>
                <a:ea typeface="+mj-ea"/>
                <a:cs typeface="+mj-cs"/>
                <a:sym typeface="Calibri"/>
              </a:rPr>
              <a:t> published </a:t>
            </a:r>
            <a:r>
              <a:rPr lang="en-US" sz="1200" b="0" i="1" u="sng" strike="noStrike" dirty="0" smtClean="0">
                <a:effectLst/>
                <a:latin typeface="+mj-lt"/>
                <a:ea typeface="+mj-ea"/>
                <a:cs typeface="+mj-cs"/>
                <a:sym typeface="Calibri"/>
                <a:hlinkClick r:id="rId8"/>
              </a:rPr>
              <a:t>Principia</a:t>
            </a:r>
            <a:r>
              <a:rPr lang="en-US" sz="1200" b="0" i="0" u="none" strike="noStrike" dirty="0" smtClean="0">
                <a:effectLst/>
                <a:latin typeface="+mj-lt"/>
                <a:ea typeface="+mj-ea"/>
                <a:cs typeface="+mj-cs"/>
                <a:sym typeface="Calibri"/>
              </a:rPr>
              <a:t>, which hypothesizes the </a:t>
            </a:r>
            <a:r>
              <a:rPr lang="en-US" sz="1200" b="0" i="0" u="sng" strike="noStrike" dirty="0" smtClean="0">
                <a:effectLst/>
                <a:latin typeface="+mj-lt"/>
                <a:ea typeface="+mj-ea"/>
                <a:cs typeface="+mj-cs"/>
                <a:sym typeface="Calibri"/>
                <a:hlinkClick r:id="rId9"/>
              </a:rPr>
              <a:t>inverse-square law</a:t>
            </a:r>
            <a:r>
              <a:rPr lang="en-US" sz="1200" b="0" i="0" u="none" strike="noStrike" dirty="0" smtClean="0">
                <a:effectLst/>
                <a:latin typeface="+mj-lt"/>
                <a:ea typeface="+mj-ea"/>
                <a:cs typeface="+mj-cs"/>
                <a:sym typeface="Calibri"/>
              </a:rPr>
              <a:t> of universal gravitation.</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Albert Einstein (1879-1955)</a:t>
            </a:r>
            <a:endParaRPr lang="en-US" b="0" dirty="0" smtClean="0">
              <a:effectLst/>
            </a:endParaRPr>
          </a:p>
          <a:p>
            <a:r>
              <a:rPr lang="en-US" sz="1200" b="0" i="0" u="none" strike="noStrike" dirty="0" smtClean="0">
                <a:effectLst/>
                <a:latin typeface="+mj-lt"/>
                <a:ea typeface="+mj-ea"/>
                <a:cs typeface="+mj-cs"/>
                <a:sym typeface="Calibri"/>
              </a:rPr>
              <a:t>Between 1911-1915 Einstein developed the theory of general relativity.    In </a:t>
            </a:r>
            <a:r>
              <a:rPr lang="en-US" sz="1200" b="1" i="0" u="sng" strike="noStrike" dirty="0" smtClean="0">
                <a:effectLst/>
                <a:latin typeface="+mj-lt"/>
                <a:ea typeface="+mj-ea"/>
                <a:cs typeface="+mj-cs"/>
                <a:sym typeface="Calibri"/>
                <a:hlinkClick r:id="rId10"/>
              </a:rPr>
              <a:t>general relativity</a:t>
            </a:r>
            <a:r>
              <a:rPr lang="en-US" sz="1200" b="0" i="0" u="none" strike="noStrike" dirty="0" smtClean="0">
                <a:effectLst/>
                <a:latin typeface="+mj-lt"/>
                <a:ea typeface="+mj-ea"/>
                <a:cs typeface="+mj-cs"/>
                <a:sym typeface="Calibri"/>
              </a:rPr>
              <a:t>, the effects of gravitation are ascribed to </a:t>
            </a:r>
            <a:r>
              <a:rPr lang="en-US" sz="1200" b="0" i="0" u="sng" strike="noStrike" dirty="0" err="1" smtClean="0">
                <a:effectLst/>
                <a:latin typeface="+mj-lt"/>
                <a:ea typeface="+mj-ea"/>
                <a:cs typeface="+mj-cs"/>
                <a:sym typeface="Calibri"/>
                <a:hlinkClick r:id="rId11"/>
              </a:rPr>
              <a:t>spacetime</a:t>
            </a:r>
            <a:r>
              <a:rPr lang="en-US" sz="1200" b="0" i="0" u="none" strike="noStrike" dirty="0" smtClean="0">
                <a:effectLst/>
                <a:latin typeface="+mj-lt"/>
                <a:ea typeface="+mj-ea"/>
                <a:cs typeface="+mj-cs"/>
                <a:sym typeface="Calibri"/>
              </a:rPr>
              <a:t> </a:t>
            </a:r>
            <a:r>
              <a:rPr lang="en-US" sz="1200" b="0" i="0" u="sng" strike="noStrike" dirty="0" smtClean="0">
                <a:effectLst/>
                <a:latin typeface="+mj-lt"/>
                <a:ea typeface="+mj-ea"/>
                <a:cs typeface="+mj-cs"/>
                <a:sym typeface="Calibri"/>
                <a:hlinkClick r:id="rId12"/>
              </a:rPr>
              <a:t>curvature</a:t>
            </a:r>
            <a:r>
              <a:rPr lang="en-US" sz="1200" b="0" i="0" u="none" strike="noStrike" dirty="0" smtClean="0">
                <a:effectLst/>
                <a:latin typeface="+mj-lt"/>
                <a:ea typeface="+mj-ea"/>
                <a:cs typeface="+mj-cs"/>
                <a:sym typeface="Calibri"/>
              </a:rPr>
              <a:t> instead of to a force.  To deal with this difficulty, Einstein proposed that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is curved by matter, and that free-falling objects are moving along locally straight paths in curved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(This type of path is called a </a:t>
            </a:r>
            <a:r>
              <a:rPr lang="en-US" sz="1200" b="0" i="0" u="sng" strike="noStrike" dirty="0" smtClean="0">
                <a:effectLst/>
                <a:latin typeface="+mj-lt"/>
                <a:ea typeface="+mj-ea"/>
                <a:cs typeface="+mj-cs"/>
                <a:sym typeface="Calibri"/>
                <a:hlinkClick r:id="rId13"/>
              </a:rPr>
              <a:t>geodesic</a:t>
            </a:r>
            <a:r>
              <a:rPr lang="en-US" sz="1200" b="0" i="0" u="none" strike="noStrike" dirty="0" smtClean="0">
                <a:effectLst/>
                <a:latin typeface="+mj-lt"/>
                <a:ea typeface="+mj-ea"/>
                <a:cs typeface="+mj-cs"/>
                <a:sym typeface="Calibri"/>
              </a:rPr>
              <a:t>).</a:t>
            </a:r>
          </a:p>
          <a:p>
            <a:endParaRPr lang="en-US" sz="1200" b="0" i="0" u="none" strike="noStrike" dirty="0" smtClean="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information on GRAV-D</a:t>
            </a:r>
          </a:p>
          <a:p>
            <a:r>
              <a:rPr lang="en-US" dirty="0" smtClean="0"/>
              <a:t>https://geodesy.noaa.gov/GRAV-D/</a:t>
            </a:r>
          </a:p>
          <a:p>
            <a:endParaRPr lang="en-US" dirty="0" smtClean="0"/>
          </a:p>
          <a:p>
            <a:r>
              <a:rPr lang="en-US" dirty="0" smtClean="0"/>
              <a:t>Data</a:t>
            </a:r>
            <a:r>
              <a:rPr lang="en-US" baseline="0" dirty="0" smtClean="0"/>
              <a:t> Download for GRAV-D blocks</a:t>
            </a:r>
          </a:p>
          <a:p>
            <a:r>
              <a:rPr lang="en-US" dirty="0" smtClean="0"/>
              <a:t>https://geodesy.noaa.gov/GRAV-D/data_products.shtml</a:t>
            </a:r>
            <a:endParaRPr lang="en-US" dirty="0"/>
          </a:p>
        </p:txBody>
      </p:sp>
    </p:spTree>
    <p:extLst>
      <p:ext uri="{BB962C8B-B14F-4D97-AF65-F5344CB8AC3E}">
        <p14:creationId xmlns:p14="http://schemas.microsoft.com/office/powerpoint/2010/main" val="322270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is a datum? https://oceanservice.noaa.gov/facts/datum.html</a:t>
            </a:r>
          </a:p>
          <a:p>
            <a:r>
              <a:rPr lang="en-US" dirty="0" err="1" smtClean="0"/>
              <a:t>Datums</a:t>
            </a:r>
            <a:r>
              <a:rPr lang="en-US" baseline="0" dirty="0" smtClean="0"/>
              <a:t> Overview https://geodesy.noaa.gov/datums/</a:t>
            </a:r>
          </a:p>
          <a:p>
            <a:r>
              <a:rPr lang="en-US" baseline="0" dirty="0" smtClean="0"/>
              <a:t>New </a:t>
            </a:r>
            <a:r>
              <a:rPr lang="en-US" baseline="0" dirty="0" err="1" smtClean="0"/>
              <a:t>Datums</a:t>
            </a:r>
            <a:r>
              <a:rPr lang="en-US" baseline="0" dirty="0" smtClean="0"/>
              <a:t> https://geodesy.noaa.gov/datums/newdatums/</a:t>
            </a:r>
          </a:p>
          <a:p>
            <a:r>
              <a:rPr lang="en-US" baseline="0" dirty="0" smtClean="0"/>
              <a:t>Horizontal and Geometric </a:t>
            </a:r>
            <a:r>
              <a:rPr lang="en-US" baseline="0" dirty="0" err="1" smtClean="0"/>
              <a:t>Datums</a:t>
            </a:r>
            <a:r>
              <a:rPr lang="en-US" baseline="0" dirty="0" smtClean="0"/>
              <a:t> https://geodesy.noaa.gov/datums/horizontal/</a:t>
            </a:r>
          </a:p>
          <a:p>
            <a:r>
              <a:rPr lang="en-US" baseline="0" dirty="0" smtClean="0"/>
              <a:t>Vertical </a:t>
            </a:r>
            <a:r>
              <a:rPr lang="en-US" baseline="0" dirty="0" err="1" smtClean="0"/>
              <a:t>Datums</a:t>
            </a:r>
            <a:r>
              <a:rPr lang="en-US" baseline="0" dirty="0" smtClean="0"/>
              <a:t> https://geodesy.noaa.gov/datums/vertical/</a:t>
            </a:r>
          </a:p>
          <a:p>
            <a:endParaRPr lang="en-US" dirty="0" smtClean="0"/>
          </a:p>
          <a:p>
            <a:r>
              <a:rPr lang="en-US" dirty="0" smtClean="0"/>
              <a:t>A Datum or reference frame is in essence</a:t>
            </a:r>
            <a:r>
              <a:rPr lang="en-US" baseline="0" dirty="0" smtClean="0"/>
              <a:t> a reference surface or framework to reference your data to for consistency.</a:t>
            </a:r>
          </a:p>
          <a:p>
            <a:endParaRPr lang="en-US" baseline="0" dirty="0" smtClean="0"/>
          </a:p>
          <a:p>
            <a:r>
              <a:rPr lang="en-US" baseline="0" dirty="0" smtClean="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smtClean="0"/>
          </a:p>
          <a:p>
            <a:r>
              <a:rPr lang="en-US" baseline="0" dirty="0" smtClean="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gi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0.w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5.jp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smtClean="0">
                <a:solidFill>
                  <a:srgbClr val="002793"/>
                </a:solidFill>
              </a:rPr>
              <a:t>Fusion of GIS and Geodesy</a:t>
            </a:r>
            <a:br>
              <a:rPr lang="en-US" dirty="0" smtClean="0">
                <a:solidFill>
                  <a:srgbClr val="002793"/>
                </a:solidFill>
              </a:rPr>
            </a:br>
            <a:r>
              <a:rPr lang="en-US" dirty="0" smtClean="0">
                <a:solidFill>
                  <a:srgbClr val="002793"/>
                </a:solidFill>
              </a:rPr>
              <a:t>at NOAA’s National Geodetic Survey</a:t>
            </a:r>
            <a:endParaRPr dirty="0">
              <a:solidFill>
                <a:srgbClr val="002793"/>
              </a:solidFill>
            </a:endParaRPr>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793"/>
                </a:solidFill>
              </a:rPr>
              <a:t>	</a:t>
            </a:r>
            <a:r>
              <a:rPr lang="en-US" sz="3000" b="0" dirty="0" smtClean="0">
                <a:solidFill>
                  <a:srgbClr val="002793"/>
                </a:solidFill>
              </a:rPr>
              <a:t>ATX GIS Day 2020</a:t>
            </a:r>
            <a:endParaRPr sz="3000" b="0" dirty="0">
              <a:solidFill>
                <a:srgbClr val="002793"/>
              </a:solidFill>
            </a:endParaRPr>
          </a:p>
        </p:txBody>
      </p:sp>
      <p:sp>
        <p:nvSpPr>
          <p:cNvPr id="115" name="TextBox 4"/>
          <p:cNvSpPr txBox="1"/>
          <p:nvPr/>
        </p:nvSpPr>
        <p:spPr>
          <a:xfrm>
            <a:off x="6514907" y="4095620"/>
            <a:ext cx="215218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793"/>
                </a:solidFill>
              </a:rPr>
              <a:t>Brian Shaw</a:t>
            </a:r>
          </a:p>
          <a:p>
            <a:pPr algn="r">
              <a:defRPr>
                <a:solidFill>
                  <a:srgbClr val="17375E"/>
                </a:solidFill>
                <a:latin typeface="Times New Roman"/>
                <a:ea typeface="Times New Roman"/>
                <a:cs typeface="Times New Roman"/>
                <a:sym typeface="Times New Roman"/>
              </a:defRPr>
            </a:pPr>
            <a:r>
              <a:rPr dirty="0">
                <a:solidFill>
                  <a:srgbClr val="002793"/>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smtClean="0">
                <a:solidFill>
                  <a:srgbClr val="002793"/>
                </a:solidFill>
                <a:latin typeface="Times New Roman" panose="02020603050405020304" pitchFamily="18" charset="0"/>
                <a:cs typeface="Times New Roman" panose="02020603050405020304" pitchFamily="18" charset="0"/>
              </a:rPr>
              <a:t>Datums</a:t>
            </a:r>
            <a:r>
              <a:rPr lang="en-US" sz="4400" dirty="0" smtClean="0">
                <a:solidFill>
                  <a:srgbClr val="002793"/>
                </a:solidFill>
                <a:latin typeface="Times New Roman" panose="02020603050405020304" pitchFamily="18" charset="0"/>
                <a:cs typeface="Times New Roman" panose="02020603050405020304" pitchFamily="18" charset="0"/>
              </a:rPr>
              <a:t> and Reference Frames</a:t>
            </a:r>
            <a:endParaRPr lang="en-US" sz="4400" dirty="0">
              <a:solidFill>
                <a:srgbClr val="002793"/>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smtClean="0">
                <a:solidFill>
                  <a:srgbClr val="002793"/>
                </a:solidFill>
                <a:latin typeface="Times New Roman" panose="02020603050405020304" pitchFamily="18" charset="0"/>
                <a:cs typeface="Times New Roman" panose="02020603050405020304" pitchFamily="18" charset="0"/>
              </a:rPr>
              <a:t>A reference surface or framework to reference your data to for consistency</a:t>
            </a:r>
            <a:endParaRPr lang="en-US" sz="2400" dirty="0">
              <a:solidFill>
                <a:srgbClr val="002793"/>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a:t>
              </a:r>
              <a:r>
                <a:rPr lang="en-US" sz="1000" dirty="0" smtClean="0">
                  <a:latin typeface="Arial" panose="020B0604020202020204" pitchFamily="34" charset="0"/>
                  <a:cs typeface="Arial" panose="020B0604020202020204" pitchFamily="34" charset="0"/>
                </a:rPr>
                <a:t>ka P(</a:t>
              </a:r>
              <a:r>
                <a:rPr lang="en-US" sz="1000" dirty="0" err="1" smtClean="0">
                  <a:latin typeface="Arial" panose="020B0604020202020204" pitchFamily="34" charset="0"/>
                  <a:cs typeface="Arial" panose="020B0604020202020204" pitchFamily="34" charset="0"/>
                </a:rPr>
                <a:t>Lat,Lon,Ht</a:t>
              </a:r>
              <a:r>
                <a:rPr lang="en-US" sz="1000" dirty="0" smtClean="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smtClean="0">
                <a:ln>
                  <a:noFill/>
                </a:ln>
                <a:solidFill>
                  <a:srgbClr val="002793"/>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smtClean="0">
                  <a:solidFill>
                    <a:schemeClr val="accent1">
                      <a:lumMod val="75000"/>
                    </a:schemeClr>
                  </a:solidFill>
                </a:rPr>
                <a:t>60”, 2019</a:t>
              </a:r>
              <a:endParaRPr lang="en-US" dirty="0">
                <a:solidFill>
                  <a:schemeClr val="accent1">
                    <a:lumMod val="75000"/>
                  </a:schemeClr>
                </a:solidFill>
              </a:endParaRP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smtClean="0">
                  <a:solidFill>
                    <a:schemeClr val="accent3">
                      <a:lumMod val="75000"/>
                    </a:schemeClr>
                  </a:solidFill>
                </a:rPr>
                <a:t>52”, 2018</a:t>
              </a:r>
              <a:endParaRPr lang="en-US" dirty="0">
                <a:solidFill>
                  <a:schemeClr val="accent3">
                    <a:lumMod val="75000"/>
                  </a:schemeClr>
                </a:solidFill>
              </a:endParaRP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smtClean="0">
                  <a:solidFill>
                    <a:srgbClr val="C00000"/>
                  </a:solidFill>
                </a:rPr>
                <a:t>46”, 2017</a:t>
              </a:r>
              <a:endParaRPr lang="en-US" dirty="0">
                <a:solidFill>
                  <a:srgbClr val="C00000"/>
                </a:solidFill>
              </a:endParaRPr>
            </a:p>
          </p:txBody>
        </p:sp>
      </p:gr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4"/>
          <a:srcRect/>
          <a:stretch>
            <a:fillRect/>
          </a:stretch>
        </p:blipFill>
        <p:spPr bwMode="auto">
          <a:xfrm>
            <a:off x="394898" y="3358505"/>
            <a:ext cx="8266112" cy="1574800"/>
          </a:xfrm>
          <a:prstGeom prst="rect">
            <a:avLst/>
          </a:prstGeom>
          <a:noFill/>
          <a:ln w="3175">
            <a:solidFill>
              <a:schemeClr val="tx1"/>
            </a:solidFill>
            <a:miter lim="800000"/>
            <a:headEnd/>
            <a:tailEnd/>
          </a:ln>
          <a:effectLst>
            <a:outerShdw blurRad="50800" dist="139700" dir="2700000" sx="101000" sy="101000" algn="tl" rotWithShape="0">
              <a:prstClr val="black">
                <a:alpha val="61000"/>
              </a:prstClr>
            </a:outerShdw>
          </a:effectLst>
          <a:extLst>
            <a:ext uri="{909E8E84-426E-40DD-AFC4-6F175D3DCCD1}">
              <a14:hiddenFill xmlns:a14="http://schemas.microsoft.com/office/drawing/2010/main">
                <a:solidFill>
                  <a:schemeClr val="accent1"/>
                </a:solidFill>
              </a14:hiddenFill>
            </a:ext>
          </a:extLst>
        </p:spPr>
      </p:pic>
      <p:pic>
        <p:nvPicPr>
          <p:cNvPr id="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40" y="499402"/>
            <a:ext cx="2660931" cy="3570989"/>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256" y="1522355"/>
            <a:ext cx="3835985" cy="2533198"/>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1"/>
          <p:cNvSpPr txBox="1"/>
          <p:nvPr/>
        </p:nvSpPr>
        <p:spPr>
          <a:xfrm>
            <a:off x="4156922" y="365453"/>
            <a:ext cx="4322655"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smtClean="0">
                <a:solidFill>
                  <a:srgbClr val="002793"/>
                </a:solidFill>
              </a:rPr>
              <a:t>The NGS Toolbox is composed of</a:t>
            </a:r>
          </a:p>
          <a:p>
            <a:pPr algn="ctr"/>
            <a:r>
              <a:rPr lang="en-US" sz="2400" dirty="0" smtClean="0">
                <a:solidFill>
                  <a:srgbClr val="002793"/>
                </a:solidFill>
              </a:rPr>
              <a:t>ArcGIS Python Script Tools</a:t>
            </a:r>
            <a:endParaRPr sz="2400" dirty="0">
              <a:solidFill>
                <a:srgbClr val="002793"/>
              </a:solidFill>
            </a:endParaRPr>
          </a:p>
        </p:txBody>
      </p:sp>
    </p:spTree>
    <p:extLst>
      <p:ext uri="{BB962C8B-B14F-4D97-AF65-F5344CB8AC3E}">
        <p14:creationId xmlns:p14="http://schemas.microsoft.com/office/powerpoint/2010/main" val="177115848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 name="Picture 2" descr="C:\BShaw\Presentations\GeCo2014\slideshow\images\NA2011_ArcGI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4789" y="3211073"/>
            <a:ext cx="2444424" cy="183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
          <p:cNvSpPr txBox="1"/>
          <p:nvPr/>
        </p:nvSpPr>
        <p:spPr>
          <a:xfrm>
            <a:off x="1641593" y="295123"/>
            <a:ext cx="590843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smtClean="0">
                <a:solidFill>
                  <a:srgbClr val="002793"/>
                </a:solidFill>
              </a:rPr>
              <a:t>NAD 83 2011 National Adjustment</a:t>
            </a:r>
            <a:endParaRPr sz="3200" dirty="0">
              <a:solidFill>
                <a:srgbClr val="002793"/>
              </a:solidFill>
            </a:endParaRPr>
          </a:p>
        </p:txBody>
      </p:sp>
      <p:sp>
        <p:nvSpPr>
          <p:cNvPr id="5" name="TextBox 1"/>
          <p:cNvSpPr txBox="1"/>
          <p:nvPr/>
        </p:nvSpPr>
        <p:spPr>
          <a:xfrm>
            <a:off x="5774789" y="964304"/>
            <a:ext cx="3031587"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dirty="0" smtClean="0">
                <a:solidFill>
                  <a:srgbClr val="002793"/>
                </a:solidFill>
              </a:rPr>
              <a:t>GIS is only for low spatial accuracy?</a:t>
            </a:r>
          </a:p>
          <a:p>
            <a:endParaRPr lang="en-US" sz="2000" dirty="0" smtClean="0">
              <a:solidFill>
                <a:srgbClr val="002793"/>
              </a:solidFill>
            </a:endParaRPr>
          </a:p>
          <a:p>
            <a:r>
              <a:rPr lang="en-US" sz="2000" dirty="0" smtClean="0">
                <a:solidFill>
                  <a:srgbClr val="002793"/>
                </a:solidFill>
              </a:rPr>
              <a:t>Median </a:t>
            </a:r>
            <a:r>
              <a:rPr lang="en-US" sz="2000" dirty="0">
                <a:solidFill>
                  <a:srgbClr val="002793"/>
                </a:solidFill>
              </a:rPr>
              <a:t>accuracy (95% confidence</a:t>
            </a:r>
            <a:r>
              <a:rPr lang="en-US" sz="2000" dirty="0" smtClean="0">
                <a:solidFill>
                  <a:srgbClr val="002793"/>
                </a:solidFill>
              </a:rPr>
              <a:t>):</a:t>
            </a:r>
            <a:endParaRPr lang="en-US" sz="2000" dirty="0">
              <a:solidFill>
                <a:srgbClr val="002793"/>
              </a:solidFill>
            </a:endParaRPr>
          </a:p>
          <a:p>
            <a:r>
              <a:rPr lang="en-US" sz="2000" b="1" dirty="0">
                <a:solidFill>
                  <a:srgbClr val="002793"/>
                </a:solidFill>
              </a:rPr>
              <a:t>0.9 cm horizontally</a:t>
            </a:r>
          </a:p>
          <a:p>
            <a:r>
              <a:rPr lang="en-US" sz="2000" b="1" dirty="0">
                <a:solidFill>
                  <a:srgbClr val="002793"/>
                </a:solidFill>
              </a:rPr>
              <a:t>1.5 cm </a:t>
            </a:r>
            <a:r>
              <a:rPr lang="en-US" sz="2000" b="1" dirty="0" smtClean="0">
                <a:solidFill>
                  <a:srgbClr val="002793"/>
                </a:solidFill>
              </a:rPr>
              <a:t>height</a:t>
            </a:r>
            <a:endParaRPr sz="2000" dirty="0">
              <a:solidFill>
                <a:srgbClr val="002793"/>
              </a:solidFill>
            </a:endParaRPr>
          </a:p>
        </p:txBody>
      </p:sp>
      <p:pic>
        <p:nvPicPr>
          <p:cNvPr id="7" name="Picture 2" descr="C:\BShaw\Presentations\GeCo2014\slideshow\images\NA2011_Vector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3354" y="964304"/>
            <a:ext cx="5440116" cy="40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5695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 name="Picture 3" descr="D:\GIS\NGS\NA2011\All_NA2011\Export\All_NA2011_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0" y="569741"/>
            <a:ext cx="5849251" cy="438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BShaw\Presentations\GeCo2014\slideshow\images\NA2011_Horz_Accurac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3937" y="569741"/>
            <a:ext cx="2924625" cy="219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BShaw\Presentations\GeCo2014\slideshow\images\NA2011_Vert_Accurac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937" y="2763210"/>
            <a:ext cx="2924625" cy="219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34699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2" name="TextBox 1"/>
          <p:cNvSpPr txBox="1"/>
          <p:nvPr/>
        </p:nvSpPr>
        <p:spPr>
          <a:xfrm>
            <a:off x="2505402" y="302212"/>
            <a:ext cx="4133196"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smtClean="0">
                <a:solidFill>
                  <a:srgbClr val="002793"/>
                </a:solidFill>
              </a:rPr>
              <a:t>National Leveling Data</a:t>
            </a:r>
            <a:endParaRPr sz="3200" dirty="0">
              <a:solidFill>
                <a:srgbClr val="002793"/>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401" y="993313"/>
            <a:ext cx="1557670" cy="58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28600" y="3879888"/>
            <a:ext cx="4156262" cy="1109822"/>
            <a:chOff x="146843" y="3000929"/>
            <a:chExt cx="8882063" cy="2371725"/>
          </a:xfrm>
        </p:grpSpPr>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43" y="3000929"/>
              <a:ext cx="60579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843" y="3661329"/>
              <a:ext cx="8850313" cy="863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843" y="4601129"/>
              <a:ext cx="8882063" cy="771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3" name="Picture 1" descr="C:\BShaw\My_Maps\Leveling\images\LevelingByOrder_fin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1999" y="1789854"/>
            <a:ext cx="4266475" cy="319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BShaw\Presentations\GeCo2014\slideshow\images\WI_Level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922644"/>
            <a:ext cx="3805853" cy="285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52803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2635682" y="249526"/>
            <a:ext cx="385137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793"/>
                </a:solidFill>
              </a:rPr>
              <a:t>What to Expect?</a:t>
            </a:r>
            <a:endParaRPr dirty="0">
              <a:solidFill>
                <a:srgbClr val="002793"/>
              </a:solidFill>
            </a:endParaRPr>
          </a:p>
        </p:txBody>
      </p:sp>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rgbClr val="002793"/>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0 to 1.3 meters CONUS</a:t>
            </a:r>
            <a:endParaRPr kumimoji="0" lang="en-US" sz="18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5" name="TextBox 1"/>
          <p:cNvSpPr txBox="1"/>
          <p:nvPr/>
        </p:nvSpPr>
        <p:spPr>
          <a:xfrm>
            <a:off x="1113937" y="423428"/>
            <a:ext cx="681051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The Future Reference Frames</a:t>
            </a:r>
          </a:p>
        </p:txBody>
      </p:sp>
      <p:sp>
        <p:nvSpPr>
          <p:cNvPr id="166" name="Rectangle 2"/>
          <p:cNvSpPr txBox="1"/>
          <p:nvPr/>
        </p:nvSpPr>
        <p:spPr>
          <a:xfrm>
            <a:off x="220954" y="1503423"/>
            <a:ext cx="4450960"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dirty="0" smtClean="0">
                <a:solidFill>
                  <a:srgbClr val="002793"/>
                </a:solidFill>
              </a:rPr>
              <a:t>Tectonic </a:t>
            </a:r>
            <a:r>
              <a:rPr dirty="0" smtClean="0">
                <a:solidFill>
                  <a:srgbClr val="002793"/>
                </a:solidFill>
              </a:rPr>
              <a:t>Plate based:</a:t>
            </a:r>
            <a:endParaRPr lang="en-US" dirty="0" smtClean="0">
              <a:solidFill>
                <a:srgbClr val="002793"/>
              </a:solidFill>
            </a:endParaRPr>
          </a:p>
          <a:p>
            <a:pPr algn="r">
              <a:defRPr sz="3000">
                <a:solidFill>
                  <a:srgbClr val="17375E"/>
                </a:solidFill>
                <a:latin typeface="Arial"/>
                <a:ea typeface="Arial"/>
                <a:cs typeface="Arial"/>
                <a:sym typeface="Arial"/>
              </a:defRPr>
            </a:pPr>
            <a:endParaRPr lang="en-US" dirty="0" smtClean="0">
              <a:solidFill>
                <a:srgbClr val="002793"/>
              </a:solidFill>
            </a:endParaRPr>
          </a:p>
          <a:p>
            <a:pPr>
              <a:defRPr sz="3000">
                <a:solidFill>
                  <a:srgbClr val="17375E"/>
                </a:solidFill>
                <a:latin typeface="Arial"/>
                <a:ea typeface="Arial"/>
                <a:cs typeface="Arial"/>
                <a:sym typeface="Arial"/>
              </a:defRPr>
            </a:pPr>
            <a:r>
              <a:rPr lang="en-US" dirty="0" smtClean="0">
                <a:solidFill>
                  <a:srgbClr val="002793"/>
                </a:solidFill>
              </a:rPr>
              <a:t>North America</a:t>
            </a:r>
          </a:p>
          <a:p>
            <a:pPr>
              <a:defRPr sz="3000">
                <a:solidFill>
                  <a:srgbClr val="17375E"/>
                </a:solidFill>
                <a:latin typeface="Arial"/>
                <a:ea typeface="Arial"/>
                <a:cs typeface="Arial"/>
                <a:sym typeface="Arial"/>
              </a:defRPr>
            </a:pPr>
            <a:r>
              <a:rPr lang="en-US" dirty="0" smtClean="0">
                <a:solidFill>
                  <a:srgbClr val="002793"/>
                </a:solidFill>
              </a:rPr>
              <a:t>Caribbean</a:t>
            </a:r>
          </a:p>
          <a:p>
            <a:pPr>
              <a:defRPr sz="3000">
                <a:solidFill>
                  <a:srgbClr val="17375E"/>
                </a:solidFill>
                <a:latin typeface="Arial"/>
                <a:ea typeface="Arial"/>
                <a:cs typeface="Arial"/>
                <a:sym typeface="Arial"/>
              </a:defRPr>
            </a:pPr>
            <a:r>
              <a:rPr lang="en-US" dirty="0" smtClean="0">
                <a:solidFill>
                  <a:srgbClr val="002793"/>
                </a:solidFill>
              </a:rPr>
              <a:t>Pacific</a:t>
            </a:r>
          </a:p>
          <a:p>
            <a:pPr>
              <a:defRPr sz="3000">
                <a:solidFill>
                  <a:srgbClr val="17375E"/>
                </a:solidFill>
                <a:latin typeface="Arial"/>
                <a:ea typeface="Arial"/>
                <a:cs typeface="Arial"/>
                <a:sym typeface="Arial"/>
              </a:defRPr>
            </a:pPr>
            <a:r>
              <a:rPr lang="en-US" dirty="0" smtClean="0">
                <a:solidFill>
                  <a:srgbClr val="002793"/>
                </a:solidFill>
              </a:rPr>
              <a:t>Mariana</a:t>
            </a:r>
            <a:endParaRPr dirty="0">
              <a:solidFill>
                <a:srgbClr val="002793"/>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876" y="1372794"/>
            <a:ext cx="4461343" cy="3447401"/>
          </a:xfrm>
          <a:prstGeom prst="rect">
            <a:avLst/>
          </a:prstGeom>
        </p:spPr>
      </p:pic>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Rectangle 2"/>
          <p:cNvSpPr txBox="1"/>
          <p:nvPr/>
        </p:nvSpPr>
        <p:spPr>
          <a:xfrm>
            <a:off x="2925474" y="1974613"/>
            <a:ext cx="1632881" cy="2400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3000">
                <a:solidFill>
                  <a:srgbClr val="17375E"/>
                </a:solidFill>
                <a:latin typeface="Arial"/>
                <a:ea typeface="Arial"/>
                <a:cs typeface="Arial"/>
                <a:sym typeface="Arial"/>
              </a:defRPr>
            </a:pPr>
            <a:endParaRPr lang="en-US" dirty="0" smtClean="0"/>
          </a:p>
          <a:p>
            <a:pPr>
              <a:defRPr sz="3000">
                <a:solidFill>
                  <a:srgbClr val="17375E"/>
                </a:solidFill>
                <a:latin typeface="Arial"/>
                <a:ea typeface="Arial"/>
                <a:cs typeface="Arial"/>
                <a:sym typeface="Arial"/>
              </a:defRPr>
            </a:pPr>
            <a:r>
              <a:rPr lang="en-US" dirty="0" smtClean="0"/>
              <a:t>[NATRF]</a:t>
            </a:r>
          </a:p>
          <a:p>
            <a:pPr>
              <a:defRPr sz="3000">
                <a:solidFill>
                  <a:srgbClr val="17375E"/>
                </a:solidFill>
                <a:latin typeface="Arial"/>
                <a:ea typeface="Arial"/>
                <a:cs typeface="Arial"/>
                <a:sym typeface="Arial"/>
              </a:defRPr>
            </a:pPr>
            <a:r>
              <a:rPr lang="en-US" dirty="0" smtClean="0"/>
              <a:t>[CATRF]</a:t>
            </a:r>
            <a:endParaRPr lang="en-US" dirty="0"/>
          </a:p>
          <a:p>
            <a:pPr>
              <a:defRPr sz="3000">
                <a:solidFill>
                  <a:srgbClr val="17375E"/>
                </a:solidFill>
                <a:latin typeface="Arial"/>
                <a:ea typeface="Arial"/>
                <a:cs typeface="Arial"/>
                <a:sym typeface="Arial"/>
              </a:defRPr>
            </a:pPr>
            <a:r>
              <a:rPr lang="en-US" dirty="0" smtClean="0"/>
              <a:t>[PATRF]</a:t>
            </a:r>
          </a:p>
          <a:p>
            <a:pPr>
              <a:defRPr sz="3000">
                <a:solidFill>
                  <a:srgbClr val="17375E"/>
                </a:solidFill>
                <a:latin typeface="Arial"/>
                <a:ea typeface="Arial"/>
                <a:cs typeface="Arial"/>
                <a:sym typeface="Arial"/>
              </a:defRPr>
            </a:pPr>
            <a:r>
              <a:rPr lang="en-US" dirty="0" smtClean="0"/>
              <a:t>[MATRF]</a:t>
            </a:r>
            <a:endParaRPr dirty="0"/>
          </a:p>
        </p:txBody>
      </p:sp>
      <p:sp>
        <p:nvSpPr>
          <p:cNvPr id="4" name="Slide Number Placeholder 3"/>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172" name="TextBox 1"/>
          <p:cNvSpPr txBox="1"/>
          <p:nvPr/>
        </p:nvSpPr>
        <p:spPr>
          <a:xfrm>
            <a:off x="1190049" y="264678"/>
            <a:ext cx="693875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Plate Tectonics and Velocities</a:t>
            </a:r>
          </a:p>
        </p:txBody>
      </p:sp>
      <p:sp>
        <p:nvSpPr>
          <p:cNvPr id="2" name="TextBox 1"/>
          <p:cNvSpPr txBox="1"/>
          <p:nvPr/>
        </p:nvSpPr>
        <p:spPr>
          <a:xfrm>
            <a:off x="919078" y="4529918"/>
            <a:ext cx="730584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800" dirty="0" smtClean="0">
                <a:solidFill>
                  <a:srgbClr val="002793"/>
                </a:solidFill>
                <a:latin typeface="Times New Roman" panose="02020603050405020304" pitchFamily="18" charset="0"/>
                <a:cs typeface="Times New Roman" panose="02020603050405020304" pitchFamily="18" charset="0"/>
              </a:rPr>
              <a:t>“drift” : Annual changes to ITRF2014 coordinates</a:t>
            </a:r>
            <a:endParaRPr kumimoji="0" lang="en-US" sz="28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23336667"/>
              </p:ext>
            </p:extLst>
          </p:nvPr>
        </p:nvGraphicFramePr>
        <p:xfrm>
          <a:off x="1702676" y="990814"/>
          <a:ext cx="5422024" cy="3582409"/>
        </p:xfrm>
        <a:graphic>
          <a:graphicData uri="http://schemas.openxmlformats.org/presentationml/2006/ole">
            <mc:AlternateContent xmlns:mc="http://schemas.openxmlformats.org/markup-compatibility/2006">
              <mc:Choice xmlns:v="urn:schemas-microsoft-com:vml" Requires="v">
                <p:oleObj spid="_x0000_s3094" r:id="rId5" imgW="9168120" imgH="6057000" progId="">
                  <p:embed/>
                </p:oleObj>
              </mc:Choice>
              <mc:Fallback>
                <p:oleObj r:id="rId5" imgW="9168120" imgH="6057000" progId="">
                  <p:embed/>
                  <p:pic>
                    <p:nvPicPr>
                      <p:cNvPr id="0" name=""/>
                      <p:cNvPicPr/>
                      <p:nvPr/>
                    </p:nvPicPr>
                    <p:blipFill>
                      <a:blip r:embed="rId6"/>
                      <a:stretch>
                        <a:fillRect/>
                      </a:stretch>
                    </p:blipFill>
                    <p:spPr>
                      <a:xfrm>
                        <a:off x="1702676" y="990814"/>
                        <a:ext cx="5422024" cy="3582409"/>
                      </a:xfrm>
                      <a:prstGeom prst="rect">
                        <a:avLst/>
                      </a:prstGeom>
                    </p:spPr>
                  </p:pic>
                </p:oleObj>
              </mc:Fallback>
            </mc:AlternateContent>
          </a:graphicData>
        </a:graphic>
      </p:graphicFrame>
      <p:sp>
        <p:nvSpPr>
          <p:cNvPr id="4" name="Slide Number Placeholder 3"/>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793"/>
                </a:solidFill>
              </a:rPr>
              <a:t>Subsidence</a:t>
            </a:r>
          </a:p>
          <a:p>
            <a:pPr lvl="1">
              <a:defRPr sz="3000">
                <a:solidFill>
                  <a:srgbClr val="17375E"/>
                </a:solidFill>
                <a:latin typeface="Arial"/>
                <a:ea typeface="Arial"/>
                <a:cs typeface="Arial"/>
                <a:sym typeface="Arial"/>
              </a:defRPr>
            </a:pPr>
            <a:r>
              <a:rPr dirty="0">
                <a:solidFill>
                  <a:srgbClr val="002793"/>
                </a:solidFill>
              </a:rPr>
              <a:t>Ground fluid withdrawal, sedimentation</a:t>
            </a:r>
          </a:p>
          <a:p>
            <a:pPr lvl="1">
              <a:defRPr sz="3000">
                <a:solidFill>
                  <a:srgbClr val="17375E"/>
                </a:solidFill>
                <a:latin typeface="Arial"/>
                <a:ea typeface="Arial"/>
                <a:cs typeface="Arial"/>
                <a:sym typeface="Arial"/>
              </a:defRPr>
            </a:pPr>
            <a:endParaRPr dirty="0">
              <a:solidFill>
                <a:srgbClr val="002793"/>
              </a:solidFill>
            </a:endParaRPr>
          </a:p>
          <a:p>
            <a:pPr>
              <a:defRPr sz="3000">
                <a:solidFill>
                  <a:srgbClr val="17375E"/>
                </a:solidFill>
                <a:latin typeface="Arial"/>
                <a:ea typeface="Arial"/>
                <a:cs typeface="Arial"/>
                <a:sym typeface="Arial"/>
              </a:defRPr>
            </a:pPr>
            <a:r>
              <a:rPr dirty="0">
                <a:solidFill>
                  <a:srgbClr val="002793"/>
                </a:solidFill>
              </a:rPr>
              <a:t>Glacial Isostatic Adjustment (GIA)</a:t>
            </a:r>
          </a:p>
          <a:p>
            <a:pPr lvl="1">
              <a:defRPr sz="3000">
                <a:solidFill>
                  <a:srgbClr val="17375E"/>
                </a:solidFill>
                <a:latin typeface="Arial"/>
                <a:ea typeface="Arial"/>
                <a:cs typeface="Arial"/>
                <a:sym typeface="Arial"/>
              </a:defRPr>
            </a:pPr>
            <a:r>
              <a:rPr dirty="0">
                <a:solidFill>
                  <a:srgbClr val="002793"/>
                </a:solidFill>
              </a:rPr>
              <a:t>Crustal rebound from </a:t>
            </a:r>
            <a:r>
              <a:rPr dirty="0" smtClean="0">
                <a:solidFill>
                  <a:srgbClr val="002793"/>
                </a:solidFill>
              </a:rPr>
              <a:t>glaciers</a:t>
            </a:r>
            <a:r>
              <a:rPr lang="en-US" dirty="0" smtClean="0">
                <a:solidFill>
                  <a:srgbClr val="002793"/>
                </a:solidFill>
              </a:rPr>
              <a:t> (uplift)</a:t>
            </a:r>
            <a:endParaRPr dirty="0">
              <a:solidFill>
                <a:srgbClr val="002793"/>
              </a:solidFill>
            </a:endParaRPr>
          </a:p>
          <a:p>
            <a:pPr lvl="1">
              <a:defRPr sz="3000">
                <a:solidFill>
                  <a:srgbClr val="17375E"/>
                </a:solidFill>
                <a:latin typeface="Arial"/>
                <a:ea typeface="Arial"/>
                <a:cs typeface="Arial"/>
                <a:sym typeface="Arial"/>
              </a:defRPr>
            </a:pPr>
            <a:endParaRPr dirty="0">
              <a:solidFill>
                <a:srgbClr val="002793"/>
              </a:solidFill>
            </a:endParaRPr>
          </a:p>
          <a:p>
            <a:pPr>
              <a:defRPr sz="3000">
                <a:solidFill>
                  <a:srgbClr val="17375E"/>
                </a:solidFill>
                <a:latin typeface="Arial"/>
                <a:ea typeface="Arial"/>
                <a:cs typeface="Arial"/>
                <a:sym typeface="Arial"/>
              </a:defRPr>
            </a:pPr>
            <a:r>
              <a:rPr dirty="0">
                <a:solidFill>
                  <a:srgbClr val="002793"/>
                </a:solidFill>
              </a:rPr>
              <a:t>Geophysical Phenomena</a:t>
            </a:r>
          </a:p>
          <a:p>
            <a:pPr lvl="1">
              <a:defRPr sz="3000">
                <a:solidFill>
                  <a:srgbClr val="17375E"/>
                </a:solidFill>
                <a:latin typeface="Arial"/>
                <a:ea typeface="Arial"/>
                <a:cs typeface="Arial"/>
                <a:sym typeface="Arial"/>
              </a:defRPr>
            </a:pPr>
            <a:r>
              <a:rPr dirty="0">
                <a:solidFill>
                  <a:srgbClr val="002793"/>
                </a:solidFill>
              </a:rPr>
              <a:t>Earthquakes, calderas, </a:t>
            </a:r>
            <a:r>
              <a:rPr lang="en-US" dirty="0" smtClean="0">
                <a:solidFill>
                  <a:srgbClr val="002793"/>
                </a:solidFill>
              </a:rPr>
              <a:t>Earth</a:t>
            </a:r>
            <a:r>
              <a:rPr dirty="0" smtClean="0">
                <a:solidFill>
                  <a:srgbClr val="002793"/>
                </a:solidFill>
              </a:rPr>
              <a:t> tides</a:t>
            </a:r>
            <a:endParaRPr dirty="0">
              <a:solidFill>
                <a:srgbClr val="002793"/>
              </a:solidFill>
            </a:endParaRPr>
          </a:p>
        </p:txBody>
      </p:sp>
      <p:sp>
        <p:nvSpPr>
          <p:cNvPr id="2" name="Slide Number Placeholder 1"/>
          <p:cNvSpPr>
            <a:spLocks noGrp="1"/>
          </p:cNvSpPr>
          <p:nvPr>
            <p:ph type="sldNum" sz="quarter" idx="2"/>
          </p:nvPr>
        </p:nvSpPr>
        <p:spPr>
          <a:xfrm>
            <a:off x="8437376" y="4765685"/>
            <a:ext cx="249425" cy="276999"/>
          </a:xfrm>
        </p:spPr>
        <p:txBody>
          <a:bodyPr/>
          <a:lstStyle/>
          <a:p>
            <a:fld id="{86CB4B4D-7CA3-9044-876B-883B54F8677D}" type="slidenum">
              <a:rPr lang="en-US" smtClean="0">
                <a:solidFill>
                  <a:srgbClr val="002793"/>
                </a:solidFill>
              </a:rPr>
              <a:t>19</a:t>
            </a:fld>
            <a:endParaRPr lang="en-US">
              <a:solidFill>
                <a:srgbClr val="002793"/>
              </a:solidFill>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2623580" y="404500"/>
            <a:ext cx="367985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NGS Resources</a:t>
            </a:r>
          </a:p>
        </p:txBody>
      </p:sp>
      <p:sp>
        <p:nvSpPr>
          <p:cNvPr id="4" name="Rectangle 2"/>
          <p:cNvSpPr txBox="1"/>
          <p:nvPr/>
        </p:nvSpPr>
        <p:spPr>
          <a:xfrm>
            <a:off x="969893" y="1300855"/>
            <a:ext cx="7204214" cy="3570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smtClean="0">
                <a:solidFill>
                  <a:srgbClr val="002793"/>
                </a:solidFill>
                <a:latin typeface="Times New Roman" panose="02020603050405020304" pitchFamily="18" charset="0"/>
                <a:cs typeface="Times New Roman" panose="02020603050405020304" pitchFamily="18" charset="0"/>
              </a:rPr>
              <a:t>NGS Training Center</a:t>
            </a:r>
            <a:endParaRPr lang="en-US" sz="2400" b="1" dirty="0">
              <a:solidFill>
                <a:srgbClr val="002793"/>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793"/>
                </a:solidFill>
                <a:latin typeface="Times New Roman" panose="02020603050405020304" pitchFamily="18" charset="0"/>
                <a:cs typeface="Times New Roman" panose="02020603050405020304" pitchFamily="18" charset="0"/>
              </a:rPr>
              <a:t>https://geodesy.noaa.gov/web/science_edu/training</a:t>
            </a:r>
            <a:r>
              <a:rPr lang="en-US" sz="2000" dirty="0" smtClean="0">
                <a:solidFill>
                  <a:srgbClr val="002793"/>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solidFill>
                  <a:srgbClr val="002793"/>
                </a:solidFill>
                <a:latin typeface="Times New Roman" panose="02020603050405020304" pitchFamily="18" charset="0"/>
                <a:cs typeface="Times New Roman" panose="02020603050405020304" pitchFamily="18" charset="0"/>
              </a:rPr>
              <a:t>Educational Videos</a:t>
            </a:r>
            <a:endParaRPr lang="en-US" sz="2400" b="1" dirty="0" smtClean="0">
              <a:solidFill>
                <a:srgbClr val="002793"/>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793"/>
                </a:solidFill>
                <a:latin typeface="Times New Roman" panose="02020603050405020304" pitchFamily="18" charset="0"/>
                <a:cs typeface="Times New Roman" panose="02020603050405020304" pitchFamily="18" charset="0"/>
              </a:rPr>
              <a:t>https://</a:t>
            </a:r>
            <a:r>
              <a:rPr lang="en-US" sz="2000" dirty="0" smtClean="0">
                <a:solidFill>
                  <a:srgbClr val="002793"/>
                </a:solidFill>
                <a:latin typeface="Times New Roman" panose="02020603050405020304" pitchFamily="18" charset="0"/>
                <a:cs typeface="Times New Roman" panose="02020603050405020304" pitchFamily="18" charset="0"/>
              </a:rPr>
              <a:t>geodesy.noaa.gov/datums/newdatums/WatchVideos.shtml</a:t>
            </a:r>
          </a:p>
          <a:p>
            <a:pPr>
              <a:defRPr sz="3000">
                <a:solidFill>
                  <a:srgbClr val="17375E"/>
                </a:solidFill>
                <a:latin typeface="Arial"/>
                <a:ea typeface="Arial"/>
                <a:cs typeface="Arial"/>
                <a:sym typeface="Arial"/>
              </a:defRPr>
            </a:pPr>
            <a:r>
              <a:rPr sz="2400" b="1" dirty="0" smtClean="0">
                <a:solidFill>
                  <a:srgbClr val="002793"/>
                </a:solidFill>
                <a:latin typeface="Times New Roman" panose="02020603050405020304" pitchFamily="18" charset="0"/>
                <a:cs typeface="Times New Roman" panose="02020603050405020304" pitchFamily="18" charset="0"/>
              </a:rPr>
              <a:t>NGS </a:t>
            </a:r>
            <a:r>
              <a:rPr sz="2400" b="1" dirty="0">
                <a:solidFill>
                  <a:srgbClr val="002793"/>
                </a:solidFill>
                <a:latin typeface="Times New Roman" panose="02020603050405020304" pitchFamily="18" charset="0"/>
                <a:cs typeface="Times New Roman" panose="02020603050405020304" pitchFamily="18" charset="0"/>
              </a:rPr>
              <a:t>Webinar </a:t>
            </a:r>
            <a:r>
              <a:rPr sz="2400" b="1" dirty="0" smtClean="0">
                <a:solidFill>
                  <a:srgbClr val="002793"/>
                </a:solidFill>
                <a:latin typeface="Times New Roman" panose="02020603050405020304" pitchFamily="18" charset="0"/>
                <a:cs typeface="Times New Roman" panose="02020603050405020304" pitchFamily="18" charset="0"/>
              </a:rPr>
              <a:t>Series</a:t>
            </a:r>
            <a:endParaRPr lang="en-US" sz="2400" b="1" dirty="0" smtClean="0">
              <a:solidFill>
                <a:srgbClr val="002793"/>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793"/>
                </a:solidFill>
                <a:latin typeface="Times New Roman" panose="02020603050405020304" pitchFamily="18" charset="0"/>
                <a:cs typeface="Times New Roman" panose="02020603050405020304" pitchFamily="18" charset="0"/>
              </a:rPr>
              <a:t>https://geodesy.noaa.gov/web/science_edu/webinar_series</a:t>
            </a:r>
            <a:r>
              <a:rPr lang="en-US" sz="2000" dirty="0" smtClean="0">
                <a:solidFill>
                  <a:srgbClr val="002793"/>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solidFill>
                  <a:srgbClr val="002793"/>
                </a:solidFill>
                <a:latin typeface="Times New Roman" panose="02020603050405020304" pitchFamily="18" charset="0"/>
                <a:cs typeface="Times New Roman" panose="02020603050405020304" pitchFamily="18" charset="0"/>
              </a:rPr>
              <a:t>Geospatial Summit</a:t>
            </a:r>
            <a:r>
              <a:rPr lang="en-US" b="1" dirty="0" smtClean="0">
                <a:solidFill>
                  <a:srgbClr val="002793"/>
                </a:solidFill>
                <a:latin typeface="Times New Roman" panose="02020603050405020304" pitchFamily="18" charset="0"/>
                <a:cs typeface="Times New Roman" panose="02020603050405020304" pitchFamily="18" charset="0"/>
              </a:rPr>
              <a:t> </a:t>
            </a:r>
            <a:r>
              <a:rPr lang="en-US" sz="2000" dirty="0" smtClean="0">
                <a:solidFill>
                  <a:srgbClr val="002793"/>
                </a:solidFill>
                <a:latin typeface="Times New Roman" panose="02020603050405020304" pitchFamily="18" charset="0"/>
                <a:cs typeface="Times New Roman" panose="02020603050405020304" pitchFamily="18" charset="0"/>
              </a:rPr>
              <a:t>(2019 recorded sessions)</a:t>
            </a:r>
          </a:p>
          <a:p>
            <a:pPr lvl="1">
              <a:defRPr sz="3000">
                <a:solidFill>
                  <a:srgbClr val="17375E"/>
                </a:solidFill>
                <a:latin typeface="Arial"/>
                <a:ea typeface="Arial"/>
                <a:cs typeface="Arial"/>
                <a:sym typeface="Arial"/>
              </a:defRPr>
            </a:pPr>
            <a:r>
              <a:rPr lang="en-US" sz="2000" dirty="0">
                <a:solidFill>
                  <a:srgbClr val="002793"/>
                </a:solidFill>
                <a:latin typeface="Times New Roman" panose="02020603050405020304" pitchFamily="18" charset="0"/>
                <a:cs typeface="Times New Roman" panose="02020603050405020304" pitchFamily="18" charset="0"/>
              </a:rPr>
              <a:t>https://geodesy.noaa.gov/geospatial-summit</a:t>
            </a:r>
            <a:r>
              <a:rPr lang="en-US" sz="2000" dirty="0" smtClean="0">
                <a:solidFill>
                  <a:srgbClr val="002793"/>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lang="en-US" sz="2400" b="1" dirty="0" smtClean="0">
                <a:solidFill>
                  <a:srgbClr val="002793"/>
                </a:solidFill>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solidFill>
                  <a:srgbClr val="002793"/>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793"/>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20-24” in 1</a:t>
            </a:r>
            <a:r>
              <a:rPr lang="en-US" sz="2800" dirty="0" smtClean="0">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smtClean="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793"/>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16 cm Vertically</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smtClean="0">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324124"/>
            <a:ext cx="859465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smtClean="0">
                <a:solidFill>
                  <a:srgbClr val="002793"/>
                </a:solidFill>
              </a:rPr>
              <a:t>Horizontal and </a:t>
            </a:r>
            <a:r>
              <a:rPr sz="3600" dirty="0" smtClean="0">
                <a:solidFill>
                  <a:srgbClr val="002793"/>
                </a:solidFill>
              </a:rPr>
              <a:t>Vertical Motion</a:t>
            </a:r>
            <a:r>
              <a:rPr lang="en-US" sz="3600" dirty="0" smtClean="0">
                <a:solidFill>
                  <a:srgbClr val="002793"/>
                </a:solidFill>
              </a:rPr>
              <a:t> - Earthquakes</a:t>
            </a:r>
            <a:endParaRPr sz="3600" dirty="0">
              <a:solidFill>
                <a:srgbClr val="002793"/>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082"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3864731239"/>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71810" y="258049"/>
            <a:ext cx="5089855" cy="1200329"/>
          </a:xfrm>
          <a:prstGeom prst="rect">
            <a:avLst/>
          </a:prstGeom>
          <a:noFill/>
        </p:spPr>
        <p:txBody>
          <a:bodyPr wrap="none" rtlCol="0">
            <a:spAutoFit/>
          </a:bodyPr>
          <a:lstStyle/>
          <a:p>
            <a:pPr algn="ctr"/>
            <a:r>
              <a:rPr lang="en-US" sz="4400" dirty="0" smtClean="0">
                <a:solidFill>
                  <a:srgbClr val="002793"/>
                </a:solidFill>
                <a:latin typeface="Times New Roman" panose="02020603050405020304" pitchFamily="18" charset="0"/>
                <a:cs typeface="Times New Roman" panose="02020603050405020304" pitchFamily="18" charset="0"/>
              </a:rPr>
              <a:t>GPS on Bench Marks</a:t>
            </a:r>
          </a:p>
          <a:p>
            <a:pPr algn="ctr"/>
            <a:r>
              <a:rPr lang="en-US" sz="2800" dirty="0" smtClean="0">
                <a:solidFill>
                  <a:srgbClr val="002793"/>
                </a:solidFill>
                <a:latin typeface="Times New Roman" panose="02020603050405020304" pitchFamily="18" charset="0"/>
                <a:cs typeface="Times New Roman" panose="02020603050405020304" pitchFamily="18" charset="0"/>
              </a:rPr>
              <a:t>For the Transformation Tool</a:t>
            </a:r>
            <a:endParaRPr lang="en-US" sz="2800" dirty="0">
              <a:solidFill>
                <a:srgbClr val="002793"/>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761" y="1702218"/>
            <a:ext cx="4029896" cy="25874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371" y="1702218"/>
            <a:ext cx="4139000" cy="2588087"/>
          </a:xfrm>
          <a:prstGeom prst="rect">
            <a:avLst/>
          </a:prstGeom>
        </p:spPr>
      </p:pic>
      <p:sp>
        <p:nvSpPr>
          <p:cNvPr id="8" name="TextBox 7"/>
          <p:cNvSpPr txBox="1"/>
          <p:nvPr/>
        </p:nvSpPr>
        <p:spPr>
          <a:xfrm>
            <a:off x="920679" y="4303313"/>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Web Map Application</a:t>
            </a:r>
            <a:endParaRPr kumimoji="0" lang="en-US" sz="24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5998393" y="4303313"/>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Dashboard</a:t>
            </a:r>
            <a:endParaRPr kumimoji="0" lang="en-US" sz="24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5012925" y="4682429"/>
            <a:ext cx="353556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*362</a:t>
            </a:r>
            <a:r>
              <a:rPr kumimoji="0" lang="en-US" sz="2000" b="0" i="0" u="none" strike="noStrike" cap="none" spc="0" normalizeH="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 Completed in June 2020</a:t>
            </a:r>
            <a:endParaRPr kumimoji="0" lang="en-US" sz="20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112633" y="371260"/>
            <a:ext cx="2502608" cy="769441"/>
          </a:xfrm>
          <a:prstGeom prst="rect">
            <a:avLst/>
          </a:prstGeom>
          <a:noFill/>
        </p:spPr>
        <p:txBody>
          <a:bodyPr wrap="none" rtlCol="0">
            <a:spAutoFit/>
          </a:bodyPr>
          <a:lstStyle/>
          <a:p>
            <a:r>
              <a:rPr lang="en-US" sz="4400" dirty="0" smtClean="0">
                <a:solidFill>
                  <a:srgbClr val="002793"/>
                </a:solidFill>
                <a:latin typeface="Times New Roman" panose="02020603050405020304" pitchFamily="18" charset="0"/>
                <a:cs typeface="Times New Roman" panose="02020603050405020304" pitchFamily="18" charset="0"/>
              </a:rPr>
              <a:t>GEOID18</a:t>
            </a:r>
            <a:endParaRPr lang="en-US" sz="4400" dirty="0">
              <a:solidFill>
                <a:srgbClr val="00279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173" y="1400740"/>
            <a:ext cx="4414436" cy="341115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09" y="1400740"/>
            <a:ext cx="4414435" cy="3411154"/>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11831439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793"/>
                </a:solidFill>
              </a:rPr>
              <a:t>NAPGD2022 </a:t>
            </a:r>
            <a:r>
              <a:rPr dirty="0" smtClean="0">
                <a:solidFill>
                  <a:srgbClr val="002793"/>
                </a:solidFill>
              </a:rPr>
              <a:t>Geopotential </a:t>
            </a:r>
            <a:r>
              <a:rPr dirty="0">
                <a:solidFill>
                  <a:srgbClr val="002793"/>
                </a:solidFill>
              </a:rPr>
              <a:t>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sp>
        <p:nvSpPr>
          <p:cNvPr id="7" name="TextBox 6"/>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Guam/</a:t>
            </a:r>
            <a:r>
              <a:rPr lang="en-US" sz="2000" dirty="0" smtClean="0">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 </a:t>
            </a:r>
            <a:r>
              <a:rPr lang="en-US" sz="2000" dirty="0" smtClean="0">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smtClean="0">
                <a:solidFill>
                  <a:srgbClr val="002793"/>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smtClean="0">
                <a:solidFill>
                  <a:srgbClr val="002793"/>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p:cNvPicPr>
            <a:picLocks noChangeAspect="1"/>
          </p:cNvPicPr>
          <p:nvPr/>
        </p:nvPicPr>
        <p:blipFill>
          <a:blip r:embed="rId5"/>
          <a:stretch>
            <a:fillRect/>
          </a:stretch>
        </p:blipFill>
        <p:spPr>
          <a:xfrm>
            <a:off x="5022217" y="2407568"/>
            <a:ext cx="1791604" cy="2323873"/>
          </a:xfrm>
          <a:prstGeom prst="rect">
            <a:avLst/>
          </a:prstGeom>
        </p:spPr>
      </p:pic>
      <p:pic>
        <p:nvPicPr>
          <p:cNvPr id="12" name="Picture 11"/>
          <p:cNvPicPr>
            <a:picLocks noChangeAspect="1"/>
          </p:cNvPicPr>
          <p:nvPr/>
        </p:nvPicPr>
        <p:blipFill>
          <a:blip r:embed="rId6"/>
          <a:stretch>
            <a:fillRect/>
          </a:stretch>
        </p:blipFill>
        <p:spPr>
          <a:xfrm>
            <a:off x="119794" y="1578088"/>
            <a:ext cx="4756753" cy="3153353"/>
          </a:xfrm>
          <a:prstGeom prst="rect">
            <a:avLst/>
          </a:prstGeom>
        </p:spPr>
      </p:pic>
      <p:sp>
        <p:nvSpPr>
          <p:cNvPr id="10" name="TextBox 9"/>
          <p:cNvSpPr txBox="1"/>
          <p:nvPr/>
        </p:nvSpPr>
        <p:spPr>
          <a:xfrm>
            <a:off x="1342094"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chemeClr val="tx1">
                    <a:lumMod val="95000"/>
                    <a:lumOff val="5000"/>
                  </a:schemeClr>
                </a:solidFill>
                <a:effectLst/>
                <a:uFillTx/>
                <a:latin typeface="Times New Roman" panose="02020603050405020304" pitchFamily="18" charset="0"/>
                <a:cs typeface="Times New Roman" panose="02020603050405020304" pitchFamily="18" charset="0"/>
                <a:sym typeface="Calibri"/>
              </a:rPr>
              <a:t>¼ Earth’s Surface</a:t>
            </a:r>
            <a:endParaRPr kumimoji="0" lang="en-US" sz="2000" b="0" i="0" u="none" strike="noStrike" cap="none" spc="0" normalizeH="0" baseline="0" dirty="0">
              <a:ln>
                <a:noFill/>
              </a:ln>
              <a:solidFill>
                <a:schemeClr val="tx1">
                  <a:lumMod val="95000"/>
                  <a:lumOff val="5000"/>
                </a:schemeClr>
              </a:solidFill>
              <a:effectLst/>
              <a:uFillTx/>
              <a:latin typeface="Times New Roman" panose="02020603050405020304" pitchFamily="18" charset="0"/>
              <a:cs typeface="Times New Roman" panose="02020603050405020304" pitchFamily="18" charset="0"/>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1381" y="977462"/>
            <a:ext cx="2599428" cy="3085400"/>
            <a:chOff x="471381" y="1324669"/>
            <a:chExt cx="2599428" cy="2429535"/>
          </a:xfrm>
        </p:grpSpPr>
        <p:sp>
          <p:nvSpPr>
            <p:cNvPr id="205" name="TextBox 1"/>
            <p:cNvSpPr txBox="1"/>
            <p:nvPr/>
          </p:nvSpPr>
          <p:spPr>
            <a:xfrm>
              <a:off x="471381" y="1324669"/>
              <a:ext cx="2599428" cy="605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Questions?</a:t>
              </a:r>
            </a:p>
          </p:txBody>
        </p:sp>
        <p:sp>
          <p:nvSpPr>
            <p:cNvPr id="206" name="TextBox 3"/>
            <p:cNvSpPr txBox="1"/>
            <p:nvPr/>
          </p:nvSpPr>
          <p:spPr>
            <a:xfrm>
              <a:off x="823405" y="2133727"/>
              <a:ext cx="1438853"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17375E"/>
                  </a:solidFill>
                  <a:latin typeface="Times New Roman"/>
                  <a:ea typeface="Times New Roman"/>
                  <a:cs typeface="Times New Roman"/>
                  <a:sym typeface="Times New Roman"/>
                </a:defRPr>
              </a:pPr>
              <a:r>
                <a:rPr lang="en-US" dirty="0" smtClean="0">
                  <a:solidFill>
                    <a:srgbClr val="002793"/>
                  </a:solidFill>
                </a:rPr>
                <a:t>ATX GIS Day</a:t>
              </a:r>
              <a:endParaRPr lang="en-US" dirty="0" smtClean="0">
                <a:solidFill>
                  <a:srgbClr val="002793"/>
                </a:solidFill>
              </a:endParaRPr>
            </a:p>
            <a:p>
              <a:pPr algn="ctr">
                <a:defRPr>
                  <a:solidFill>
                    <a:srgbClr val="17375E"/>
                  </a:solidFill>
                  <a:latin typeface="Times New Roman"/>
                  <a:ea typeface="Times New Roman"/>
                  <a:cs typeface="Times New Roman"/>
                  <a:sym typeface="Times New Roman"/>
                </a:defRPr>
              </a:pPr>
              <a:r>
                <a:rPr lang="en-US" dirty="0" smtClean="0">
                  <a:solidFill>
                    <a:srgbClr val="002793"/>
                  </a:solidFill>
                </a:rPr>
                <a:t>2020</a:t>
              </a:r>
            </a:p>
          </p:txBody>
        </p:sp>
        <p:sp>
          <p:nvSpPr>
            <p:cNvPr id="207" name="TextBox 4"/>
            <p:cNvSpPr txBox="1"/>
            <p:nvPr/>
          </p:nvSpPr>
          <p:spPr>
            <a:xfrm>
              <a:off x="471381" y="3245264"/>
              <a:ext cx="2163411"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793"/>
                  </a:solidFill>
                </a:rPr>
                <a:t>Brian Shaw</a:t>
              </a:r>
            </a:p>
            <a:p>
              <a:pPr algn="r">
                <a:defRPr>
                  <a:solidFill>
                    <a:srgbClr val="17375E"/>
                  </a:solidFill>
                  <a:latin typeface="Times New Roman"/>
                  <a:ea typeface="Times New Roman"/>
                  <a:cs typeface="Times New Roman"/>
                  <a:sym typeface="Times New Roman"/>
                </a:defRPr>
              </a:pPr>
              <a:r>
                <a:rPr dirty="0">
                  <a:solidFill>
                    <a:srgbClr val="002793"/>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4024472"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793"/>
                </a:solidFill>
              </a:rPr>
              <a:t>Importance of Coordination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1" y="1015758"/>
            <a:ext cx="5288262" cy="3974156"/>
          </a:xfrm>
          <a:prstGeom prst="rect">
            <a:avLst/>
          </a:prstGeom>
        </p:spPr>
      </p:pic>
      <p:sp>
        <p:nvSpPr>
          <p:cNvPr id="6" name="TextBox 5"/>
          <p:cNvSpPr txBox="1"/>
          <p:nvPr/>
        </p:nvSpPr>
        <p:spPr>
          <a:xfrm>
            <a:off x="3629427" y="96668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nvGrpSpPr>
          <p:cNvPr id="11" name="Group 10"/>
          <p:cNvGrpSpPr/>
          <p:nvPr/>
        </p:nvGrpSpPr>
        <p:grpSpPr>
          <a:xfrm>
            <a:off x="5726974" y="876352"/>
            <a:ext cx="3081746" cy="2373238"/>
            <a:chOff x="5905500" y="1243681"/>
            <a:chExt cx="2837176" cy="2184896"/>
          </a:xfrm>
        </p:grpSpPr>
        <p:pic>
          <p:nvPicPr>
            <p:cNvPr id="10" name="Picture 9"/>
            <p:cNvPicPr>
              <a:picLocks noChangeAspect="1"/>
            </p:cNvPicPr>
            <p:nvPr/>
          </p:nvPicPr>
          <p:blipFill>
            <a:blip r:embed="rId6"/>
            <a:stretch>
              <a:fillRect/>
            </a:stretch>
          </p:blipFill>
          <p:spPr>
            <a:xfrm>
              <a:off x="5905500" y="1293592"/>
              <a:ext cx="2837176" cy="2134985"/>
            </a:xfrm>
            <a:prstGeom prst="rect">
              <a:avLst/>
            </a:prstGeom>
          </p:spPr>
        </p:pic>
        <p:sp>
          <p:nvSpPr>
            <p:cNvPr id="8" name="TextBox 7"/>
            <p:cNvSpPr txBox="1"/>
            <p:nvPr/>
          </p:nvSpPr>
          <p:spPr>
            <a:xfrm>
              <a:off x="7036362" y="1243681"/>
              <a:ext cx="158633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36</a:t>
              </a:r>
              <a:r>
                <a:rPr kumimoji="0" lang="en-US"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dirty="0">
                <a:solidFill>
                  <a:srgbClr val="002793"/>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4969419" y="1986928"/>
            <a:ext cx="1773437" cy="1821564"/>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1807</a:t>
            </a:r>
          </a:p>
          <a:p>
            <a:pPr>
              <a:defRPr sz="1400">
                <a:latin typeface="Arial"/>
                <a:ea typeface="Arial"/>
                <a:cs typeface="Arial"/>
                <a:sym typeface="Arial"/>
              </a:defRPr>
            </a:pPr>
            <a:r>
              <a:t>Thomas Jefferson</a:t>
            </a:r>
          </a:p>
          <a:p>
            <a:pPr>
              <a:defRPr sz="1400">
                <a:latin typeface="Arial"/>
                <a:ea typeface="Arial"/>
                <a:cs typeface="Arial"/>
                <a:sym typeface="Arial"/>
              </a:defRPr>
            </a:pPr>
            <a:r>
              <a:t>Survey of the Coast</a:t>
            </a:r>
          </a:p>
        </p:txBody>
      </p:sp>
      <p:sp>
        <p:nvSpPr>
          <p:cNvPr id="125" name="TextBox 13"/>
          <p:cNvSpPr txBox="1"/>
          <p:nvPr/>
        </p:nvSpPr>
        <p:spPr>
          <a:xfrm>
            <a:off x="2047126" y="4215622"/>
            <a:ext cx="1606239"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t>Ferdinand Hassler</a:t>
            </a:r>
          </a:p>
          <a:p>
            <a:pPr>
              <a:defRPr sz="1400">
                <a:latin typeface="Arial"/>
                <a:ea typeface="Arial"/>
                <a:cs typeface="Arial"/>
                <a:sym typeface="Arial"/>
              </a:defRPr>
            </a:pPr>
            <a:r>
              <a:t>Superintendent</a:t>
            </a:r>
          </a:p>
        </p:txBody>
      </p:sp>
      <p:sp>
        <p:nvSpPr>
          <p:cNvPr id="126" name="TextBox 14"/>
          <p:cNvSpPr txBox="1"/>
          <p:nvPr/>
        </p:nvSpPr>
        <p:spPr>
          <a:xfrm>
            <a:off x="3741546" y="4231638"/>
            <a:ext cx="1062594"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4995529" y="4230506"/>
            <a:ext cx="1418542" cy="69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1970</a:t>
            </a:r>
          </a:p>
          <a:p>
            <a:pPr>
              <a:defRPr sz="1400">
                <a:latin typeface="Arial"/>
                <a:ea typeface="Arial"/>
                <a:cs typeface="Arial"/>
                <a:sym typeface="Arial"/>
              </a:defRPr>
            </a:pPr>
            <a:r>
              <a:t>NOAA is established</a:t>
            </a:r>
          </a:p>
        </p:txBody>
      </p:sp>
      <p:pic>
        <p:nvPicPr>
          <p:cNvPr id="129" name="Picture 17" descr="Picture 17"/>
          <p:cNvPicPr>
            <a:picLocks noChangeAspect="1"/>
          </p:cNvPicPr>
          <p:nvPr/>
        </p:nvPicPr>
        <p:blipFill>
          <a:blip r:embed="rId5">
            <a:extLst/>
          </a:blip>
          <a:stretch>
            <a:fillRect/>
          </a:stretch>
        </p:blipFill>
        <p:spPr>
          <a:xfrm>
            <a:off x="137514" y="1818299"/>
            <a:ext cx="1688594" cy="2249425"/>
          </a:xfrm>
          <a:prstGeom prst="rect">
            <a:avLst/>
          </a:prstGeom>
          <a:ln w="12700">
            <a:miter lim="400000"/>
          </a:ln>
        </p:spPr>
      </p:pic>
      <p:pic>
        <p:nvPicPr>
          <p:cNvPr id="130" name="Picture 18" descr="Picture 18"/>
          <p:cNvPicPr>
            <a:picLocks noChangeAspect="1"/>
          </p:cNvPicPr>
          <p:nvPr/>
        </p:nvPicPr>
        <p:blipFill>
          <a:blip r:embed="rId6">
            <a:extLst/>
          </a:blip>
          <a:stretch>
            <a:fillRect/>
          </a:stretch>
        </p:blipFill>
        <p:spPr>
          <a:xfrm>
            <a:off x="2433054" y="1812351"/>
            <a:ext cx="1955906" cy="2255373"/>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17375E"/>
                </a:solidFill>
                <a:latin typeface="Arial"/>
                <a:ea typeface="Arial"/>
                <a:cs typeface="Arial"/>
                <a:sym typeface="Arial"/>
              </a:defRPr>
            </a:pPr>
            <a:r>
              <a:rPr dirty="0">
                <a:solidFill>
                  <a:srgbClr val="002793"/>
                </a:solidFill>
              </a:rPr>
              <a:t>To define, maintain and provide access </a:t>
            </a:r>
            <a:br>
              <a:rPr dirty="0">
                <a:solidFill>
                  <a:srgbClr val="002793"/>
                </a:solidFill>
              </a:rPr>
            </a:br>
            <a:r>
              <a:rPr dirty="0">
                <a:solidFill>
                  <a:srgbClr val="002793"/>
                </a:solidFill>
              </a:rPr>
              <a:t>to the </a:t>
            </a:r>
            <a:r>
              <a:rPr dirty="0">
                <a:solidFill>
                  <a:srgbClr val="C00000"/>
                </a:solidFill>
                <a:latin typeface="Arial Black"/>
                <a:ea typeface="Arial Black"/>
                <a:cs typeface="Arial Black"/>
                <a:sym typeface="Arial Black"/>
              </a:rPr>
              <a:t>National Spatial Reference System (NSRS) </a:t>
            </a:r>
            <a:r>
              <a:rPr dirty="0"/>
              <a:t>to </a:t>
            </a:r>
            <a:r>
              <a:rPr dirty="0">
                <a:solidFill>
                  <a:srgbClr val="002793"/>
                </a:solidFill>
              </a:rPr>
              <a:t>meet our Nation’s economic, social, and environmental needs.  </a:t>
            </a:r>
          </a:p>
          <a:p>
            <a:pPr>
              <a:defRPr sz="2000">
                <a:solidFill>
                  <a:srgbClr val="17375E"/>
                </a:solidFill>
                <a:latin typeface="Arial"/>
                <a:ea typeface="Arial"/>
                <a:cs typeface="Arial"/>
                <a:sym typeface="Arial"/>
              </a:defRPr>
            </a:pPr>
            <a:endParaRPr dirty="0">
              <a:solidFill>
                <a:srgbClr val="002793"/>
              </a:solidFill>
            </a:endParaRPr>
          </a:p>
          <a:p>
            <a:pPr>
              <a:defRPr sz="2000">
                <a:solidFill>
                  <a:srgbClr val="17375E"/>
                </a:solidFill>
                <a:latin typeface="Arial"/>
                <a:ea typeface="Arial"/>
                <a:cs typeface="Arial"/>
                <a:sym typeface="Arial"/>
              </a:defRPr>
            </a:pPr>
            <a:r>
              <a:rPr dirty="0">
                <a:solidFill>
                  <a:srgbClr val="002793"/>
                </a:solidFill>
              </a:rPr>
              <a:t>…………………………………………….........................</a:t>
            </a:r>
          </a:p>
          <a:p>
            <a:pPr>
              <a:defRPr sz="2000">
                <a:solidFill>
                  <a:srgbClr val="17375E"/>
                </a:solidFill>
                <a:latin typeface="Arial"/>
                <a:ea typeface="Arial"/>
                <a:cs typeface="Arial"/>
                <a:sym typeface="Arial"/>
              </a:defRPr>
            </a:pPr>
            <a:endParaRPr dirty="0">
              <a:solidFill>
                <a:srgbClr val="002793"/>
              </a:solidFill>
            </a:endParaRPr>
          </a:p>
          <a:p>
            <a:pPr>
              <a:defRPr sz="2000">
                <a:solidFill>
                  <a:srgbClr val="17375E"/>
                </a:solidFill>
                <a:latin typeface="Arial"/>
                <a:ea typeface="Arial"/>
                <a:cs typeface="Arial"/>
                <a:sym typeface="Arial"/>
              </a:defRPr>
            </a:pPr>
            <a:r>
              <a:rPr dirty="0">
                <a:solidFill>
                  <a:srgbClr val="002793"/>
                </a:solidFill>
              </a:rPr>
              <a:t>The</a:t>
            </a:r>
            <a:r>
              <a:rPr dirty="0">
                <a:solidFill>
                  <a:srgbClr val="002793"/>
                </a:solidFill>
              </a:rPr>
              <a:t> </a:t>
            </a:r>
            <a:r>
              <a:rPr dirty="0">
                <a:solidFill>
                  <a:srgbClr val="C00000"/>
                </a:solidFill>
                <a:latin typeface="Arial Black"/>
                <a:ea typeface="Arial Black"/>
                <a:cs typeface="Arial Black"/>
                <a:sym typeface="Arial Black"/>
              </a:rPr>
              <a:t>NSRS</a:t>
            </a:r>
            <a:r>
              <a:rPr dirty="0">
                <a:solidFill>
                  <a:srgbClr val="C00000"/>
                </a:solidFill>
              </a:rPr>
              <a:t> </a:t>
            </a:r>
            <a:r>
              <a:rPr dirty="0">
                <a:solidFill>
                  <a:srgbClr val="002793"/>
                </a:solidFill>
              </a:rPr>
              <a:t>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62468"/>
            <a:ext cx="6403354"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1969</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Today</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793"/>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smtClean="0">
                <a:solidFill>
                  <a:srgbClr val="002793"/>
                </a:solidFill>
                <a:latin typeface="Times New Roman" panose="02020603050405020304" pitchFamily="18" charset="0"/>
                <a:cs typeface="Times New Roman" panose="02020603050405020304" pitchFamily="18" charset="0"/>
              </a:rPr>
              <a:t>Build Models to Simplify</a:t>
            </a:r>
            <a:endParaRPr sz="2800" dirty="0">
              <a:solidFill>
                <a:srgbClr val="002793"/>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smtClean="0">
                <a:solidFill>
                  <a:srgbClr val="002793"/>
                </a:solidFill>
              </a:rPr>
              <a:t>G</a:t>
            </a:r>
            <a:r>
              <a:rPr lang="en-US" dirty="0" smtClean="0">
                <a:solidFill>
                  <a:srgbClr val="002793"/>
                </a:solidFill>
              </a:rPr>
              <a:t>ravit</a:t>
            </a:r>
            <a:r>
              <a:rPr dirty="0" smtClean="0">
                <a:solidFill>
                  <a:srgbClr val="002793"/>
                </a:solidFill>
              </a:rPr>
              <a:t>y</a:t>
            </a:r>
            <a:r>
              <a:rPr lang="en-US" dirty="0" smtClean="0">
                <a:solidFill>
                  <a:srgbClr val="002793"/>
                </a:solidFill>
              </a:rPr>
              <a:t> is Fundamental</a:t>
            </a:r>
            <a:endParaRPr dirty="0">
              <a:solidFill>
                <a:srgbClr val="002793"/>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002793"/>
                  </a:solidFill>
                  <a:latin typeface="Times New Roman" panose="02020603050405020304" pitchFamily="18" charset="0"/>
                  <a:cs typeface="Times New Roman" panose="02020603050405020304" pitchFamily="18" charset="0"/>
                </a:rPr>
                <a:t>Al-</a:t>
              </a:r>
              <a:r>
                <a:rPr lang="en-US" sz="3200" dirty="0" err="1" smtClean="0">
                  <a:solidFill>
                    <a:srgbClr val="002793"/>
                  </a:solidFill>
                  <a:latin typeface="Times New Roman" panose="02020603050405020304" pitchFamily="18" charset="0"/>
                  <a:cs typeface="Times New Roman" panose="02020603050405020304" pitchFamily="18" charset="0"/>
                </a:rPr>
                <a:t>Khazini</a:t>
              </a:r>
              <a:r>
                <a:rPr lang="en-US" sz="3200" dirty="0" smtClean="0">
                  <a:solidFill>
                    <a:srgbClr val="002793"/>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002793"/>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793"/>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793"/>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smtClean="0">
                  <a:ln>
                    <a:noFill/>
                  </a:ln>
                  <a:solidFill>
                    <a:srgbClr val="002793"/>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smtClean="0">
                <a:ln>
                  <a:noFill/>
                </a:ln>
                <a:solidFill>
                  <a:srgbClr val="002793"/>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793"/>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793"/>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231941302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smtClean="0">
                <a:solidFill>
                  <a:srgbClr val="002793"/>
                </a:solidFill>
              </a:rPr>
              <a:t>Gravity for the Redefinition of the </a:t>
            </a:r>
          </a:p>
          <a:p>
            <a:pPr algn="ctr"/>
            <a:r>
              <a:rPr lang="en-US" sz="2400" dirty="0" smtClean="0">
                <a:solidFill>
                  <a:srgbClr val="002793"/>
                </a:solidFill>
              </a:rPr>
              <a:t>American Vertical Datum</a:t>
            </a:r>
            <a:endParaRPr sz="2400" dirty="0">
              <a:solidFill>
                <a:srgbClr val="002793"/>
              </a:solidFill>
            </a:endParaRPr>
          </a:p>
        </p:txBody>
      </p:sp>
      <p:sp>
        <p:nvSpPr>
          <p:cNvPr id="8" name="TextBox 1"/>
          <p:cNvSpPr txBox="1"/>
          <p:nvPr/>
        </p:nvSpPr>
        <p:spPr>
          <a:xfrm>
            <a:off x="5614685" y="319920"/>
            <a:ext cx="228523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793"/>
                </a:solidFill>
              </a:rPr>
              <a:t>GRAV-D</a:t>
            </a:r>
            <a:endParaRPr dirty="0">
              <a:solidFill>
                <a:srgbClr val="002793"/>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0140"/>
            <a:ext cx="9144000" cy="4023360"/>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101452009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4810</TotalTime>
  <Words>1723</Words>
  <Application>Microsoft Office PowerPoint</Application>
  <PresentationFormat>On-screen Show (16:9)</PresentationFormat>
  <Paragraphs>272</Paragraphs>
  <Slides>25</Slides>
  <Notes>22</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2" baseType="lpstr">
      <vt:lpstr>Arial</vt:lpstr>
      <vt:lpstr>Arial Black</vt:lpstr>
      <vt:lpstr>Calibri</vt:lpstr>
      <vt:lpstr>Helvetica</vt:lpstr>
      <vt:lpstr>Times New Roman</vt:lpstr>
      <vt:lpstr>Office Theme</vt:lpstr>
      <vt:lpstr>Bitmap Image</vt:lpstr>
      <vt:lpstr>Fusion of GIS and Geodesy at NOAA’s National Geodetic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110</cp:revision>
  <dcterms:modified xsi:type="dcterms:W3CDTF">2020-10-19T23:51:13Z</dcterms:modified>
</cp:coreProperties>
</file>