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60" r:id="rId1"/>
    <p:sldMasterId id="2147483791" r:id="rId2"/>
    <p:sldMasterId id="2147483828" r:id="rId3"/>
    <p:sldMasterId id="2147483852" r:id="rId4"/>
    <p:sldMasterId id="2147483900" r:id="rId5"/>
    <p:sldMasterId id="2147483912" r:id="rId6"/>
    <p:sldMasterId id="2147483924" r:id="rId7"/>
  </p:sldMasterIdLst>
  <p:notesMasterIdLst>
    <p:notesMasterId r:id="rId72"/>
  </p:notesMasterIdLst>
  <p:sldIdLst>
    <p:sldId id="261" r:id="rId8"/>
    <p:sldId id="1435" r:id="rId9"/>
    <p:sldId id="1362" r:id="rId10"/>
    <p:sldId id="1374" r:id="rId11"/>
    <p:sldId id="434" r:id="rId12"/>
    <p:sldId id="549" r:id="rId13"/>
    <p:sldId id="1262" r:id="rId14"/>
    <p:sldId id="1363" r:id="rId15"/>
    <p:sldId id="1364" r:id="rId16"/>
    <p:sldId id="1366" r:id="rId17"/>
    <p:sldId id="1368" r:id="rId18"/>
    <p:sldId id="1369" r:id="rId19"/>
    <p:sldId id="1370" r:id="rId20"/>
    <p:sldId id="1371" r:id="rId21"/>
    <p:sldId id="1325" r:id="rId22"/>
    <p:sldId id="1347" r:id="rId23"/>
    <p:sldId id="1348" r:id="rId24"/>
    <p:sldId id="1288" r:id="rId25"/>
    <p:sldId id="1373" r:id="rId26"/>
    <p:sldId id="546" r:id="rId27"/>
    <p:sldId id="1350" r:id="rId28"/>
    <p:sldId id="1351" r:id="rId29"/>
    <p:sldId id="1352" r:id="rId30"/>
    <p:sldId id="1353" r:id="rId31"/>
    <p:sldId id="1421" r:id="rId32"/>
    <p:sldId id="1422" r:id="rId33"/>
    <p:sldId id="1423" r:id="rId34"/>
    <p:sldId id="1424" r:id="rId35"/>
    <p:sldId id="405" r:id="rId36"/>
    <p:sldId id="1291" r:id="rId37"/>
    <p:sldId id="1283" r:id="rId38"/>
    <p:sldId id="1285" r:id="rId39"/>
    <p:sldId id="1287" r:id="rId40"/>
    <p:sldId id="1300" r:id="rId41"/>
    <p:sldId id="1336" r:id="rId42"/>
    <p:sldId id="1337" r:id="rId43"/>
    <p:sldId id="1338" r:id="rId44"/>
    <p:sldId id="1304" r:id="rId45"/>
    <p:sldId id="1339" r:id="rId46"/>
    <p:sldId id="1340" r:id="rId47"/>
    <p:sldId id="1416" r:id="rId48"/>
    <p:sldId id="1391" r:id="rId49"/>
    <p:sldId id="1392" r:id="rId50"/>
    <p:sldId id="1393" r:id="rId51"/>
    <p:sldId id="1394" r:id="rId52"/>
    <p:sldId id="1426" r:id="rId53"/>
    <p:sldId id="1427" r:id="rId54"/>
    <p:sldId id="1428" r:id="rId55"/>
    <p:sldId id="1429" r:id="rId56"/>
    <p:sldId id="1396" r:id="rId57"/>
    <p:sldId id="1327" r:id="rId58"/>
    <p:sldId id="1434" r:id="rId59"/>
    <p:sldId id="1274" r:id="rId60"/>
    <p:sldId id="1290" r:id="rId61"/>
    <p:sldId id="1397" r:id="rId62"/>
    <p:sldId id="476" r:id="rId63"/>
    <p:sldId id="1289" r:id="rId64"/>
    <p:sldId id="1418" r:id="rId65"/>
    <p:sldId id="1419" r:id="rId66"/>
    <p:sldId id="1420" r:id="rId67"/>
    <p:sldId id="574" r:id="rId68"/>
    <p:sldId id="575" r:id="rId69"/>
    <p:sldId id="1384" r:id="rId70"/>
    <p:sldId id="143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CC6600"/>
    <a:srgbClr val="C9D5EB"/>
    <a:srgbClr val="B5CBE3"/>
    <a:srgbClr val="C1D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0" autoAdjust="0"/>
    <p:restoredTop sz="80819" autoAdjust="0"/>
  </p:normalViewPr>
  <p:slideViewPr>
    <p:cSldViewPr snapToGrid="0">
      <p:cViewPr varScale="1">
        <p:scale>
          <a:sx n="89" d="100"/>
          <a:sy n="89" d="100"/>
        </p:scale>
        <p:origin x="2118" y="7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EF308-5540-461B-8C6E-AF4148E19832}" type="datetimeFigureOut">
              <a:rPr lang="en-US" smtClean="0"/>
              <a:t>3/25/2019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6DE8B-F250-4584-83EE-1EA3792DC8CC}" type="slidenum">
              <a:rPr lang="en-US" smtClean="0"/>
              <a:t>‹#›</a:t>
            </a:fld>
            <a:endParaRPr lang="en-US"/>
          </a:p>
        </p:txBody>
      </p:sp>
    </p:spTree>
    <p:extLst>
      <p:ext uri="{BB962C8B-B14F-4D97-AF65-F5344CB8AC3E}">
        <p14:creationId xmlns:p14="http://schemas.microsoft.com/office/powerpoint/2010/main" val="108587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500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fld id="{0D46DE8B-F250-4584-83EE-1EA3792DC8CC}" type="slidenum">
              <a:rPr lang="en-US" smtClean="0"/>
              <a:t>18</a:t>
            </a:fld>
            <a:endParaRPr lang="en-US" dirty="0"/>
          </a:p>
        </p:txBody>
      </p:sp>
    </p:spTree>
    <p:extLst>
      <p:ext uri="{BB962C8B-B14F-4D97-AF65-F5344CB8AC3E}">
        <p14:creationId xmlns:p14="http://schemas.microsoft.com/office/powerpoint/2010/main" val="2439626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Will go over main general characteristics of SPCS2022 (not enough time to go into detail)</a:t>
            </a:r>
          </a:p>
          <a:p>
            <a:pPr marL="628650" lvl="1" indent="-171450">
              <a:buFont typeface="Arial" panose="020B0604020202020204" pitchFamily="34" charset="0"/>
              <a:buChar char="•"/>
            </a:pPr>
            <a:r>
              <a:rPr lang="en-US" dirty="0"/>
              <a:t>This is based on final SPCS2022 Policy &amp; Procedures (not yet published but most decisions have been made on content)</a:t>
            </a:r>
          </a:p>
          <a:p>
            <a:pPr marL="628650" lvl="1" indent="-171450">
              <a:buFont typeface="Arial" panose="020B0604020202020204" pitchFamily="34" charset="0"/>
              <a:buChar char="•"/>
            </a:pPr>
            <a:r>
              <a:rPr lang="en-US" dirty="0"/>
              <a:t>Final policy &amp; procedures created based in part on public response to the FRN</a:t>
            </a:r>
          </a:p>
          <a:p>
            <a:pPr marL="171450" lvl="0" indent="-171450">
              <a:buFont typeface="Arial" panose="020B0604020202020204" pitchFamily="34" charset="0"/>
              <a:buChar char="•"/>
            </a:pPr>
            <a:r>
              <a:rPr lang="en-US" dirty="0"/>
              <a:t>A key element of SPCS2022 is linear distortion (“scale error”) design requirements</a:t>
            </a:r>
          </a:p>
          <a:p>
            <a:pPr marL="628650" lvl="1" indent="-171450">
              <a:buFont typeface="Arial" panose="020B0604020202020204" pitchFamily="34" charset="0"/>
              <a:buChar char="•"/>
            </a:pPr>
            <a:r>
              <a:rPr lang="en-US" dirty="0"/>
              <a:t>Linear distortion is the difference between a “grid” distance (between the projected coordinates of a pair of points) and the true horizontal “ground” distance (at the topographic surface of the Earth)</a:t>
            </a:r>
          </a:p>
          <a:p>
            <a:pPr marL="628650" lvl="1" indent="-171450">
              <a:buFont typeface="Arial" panose="020B0604020202020204" pitchFamily="34" charset="0"/>
              <a:buChar char="•"/>
            </a:pPr>
            <a:r>
              <a:rPr lang="en-US" dirty="0"/>
              <a:t>SPC2022 zones are designed to minimize linear distortion at the topographic surface, NOT at the ellipsoid surface (as was done for SPCS 83 and 27)</a:t>
            </a:r>
          </a:p>
          <a:p>
            <a:pPr marL="171450" lvl="0" indent="-171450">
              <a:buFont typeface="Arial" panose="020B0604020202020204" pitchFamily="34" charset="0"/>
              <a:buChar char="•"/>
            </a:pPr>
            <a:r>
              <a:rPr lang="en-US" dirty="0"/>
              <a:t>Other relevant characteristics are listed; each will be discussed in this presentation</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20</a:t>
            </a:fld>
            <a:endParaRPr lang="en-US" dirty="0"/>
          </a:p>
        </p:txBody>
      </p:sp>
    </p:spTree>
    <p:extLst>
      <p:ext uri="{BB962C8B-B14F-4D97-AF65-F5344CB8AC3E}">
        <p14:creationId xmlns:p14="http://schemas.microsoft.com/office/powerpoint/2010/main" val="93535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Default SPCS2022 zones are zones that will be created by NGS in the absence of consensus stakeholder input.</a:t>
            </a:r>
          </a:p>
          <a:p>
            <a:pPr marL="628650" lvl="1" indent="-171450">
              <a:buFont typeface="Arial" panose="020B0604020202020204" pitchFamily="34" charset="0"/>
              <a:buChar char="•"/>
            </a:pPr>
            <a:r>
              <a:rPr lang="en-US" dirty="0"/>
              <a:t>Most will be same zone extents and same projection type as SPCS 83</a:t>
            </a:r>
          </a:p>
          <a:p>
            <a:pPr marL="628650" lvl="1" indent="-171450">
              <a:buFont typeface="Arial" panose="020B0604020202020204" pitchFamily="34" charset="0"/>
              <a:buChar char="•"/>
            </a:pPr>
            <a:r>
              <a:rPr lang="en-US" dirty="0"/>
              <a:t>A few will use a different projection type and slightly different zone extents</a:t>
            </a:r>
          </a:p>
          <a:p>
            <a:pPr marL="171450" lvl="0" indent="-171450">
              <a:buFont typeface="Arial" panose="020B0604020202020204" pitchFamily="34" charset="0"/>
              <a:buChar char="•"/>
            </a:pPr>
            <a:r>
              <a:rPr lang="en-US" dirty="0"/>
              <a:t>Default designs will modify existing SPCS 83 zones so that they are consistent with new SPCS2022 Policy &amp; Procedures.  The most relevant of these modifications are:</a:t>
            </a:r>
          </a:p>
          <a:p>
            <a:pPr marL="628650" lvl="1" indent="-171450">
              <a:buFont typeface="Arial" panose="020B0604020202020204" pitchFamily="34" charset="0"/>
              <a:buChar char="•"/>
            </a:pPr>
            <a:r>
              <a:rPr lang="en-US" dirty="0"/>
              <a:t>Modify the projection axis scale, location, and orientation to minimize linear distortion at topographic surface (rather than at ellipsoid surface)</a:t>
            </a:r>
          </a:p>
          <a:p>
            <a:pPr marL="628650" lvl="1" indent="-171450">
              <a:buFont typeface="Arial" panose="020B0604020202020204" pitchFamily="34" charset="0"/>
              <a:buChar char="•"/>
            </a:pPr>
            <a:r>
              <a:rPr lang="en-US" dirty="0"/>
              <a:t>Use 1-parallel definition for all LCC zones, and use local (“center”) definition of OM projection (rather than “true” or “natural” origin)</a:t>
            </a:r>
          </a:p>
          <a:p>
            <a:pPr marL="171450" lvl="0" indent="-171450">
              <a:buFont typeface="Arial" panose="020B0604020202020204" pitchFamily="34" charset="0"/>
              <a:buChar char="•"/>
            </a:pPr>
            <a:r>
              <a:rPr lang="en-US" dirty="0"/>
              <a:t>NGS will also create a statewide zone for every state (and U.S. territory)</a:t>
            </a:r>
          </a:p>
          <a:p>
            <a:pPr marL="628650" lvl="1" indent="-171450">
              <a:buFont typeface="Arial" panose="020B0604020202020204" pitchFamily="34" charset="0"/>
              <a:buChar char="•"/>
            </a:pPr>
            <a:r>
              <a:rPr lang="en-US" dirty="0"/>
              <a:t>Note that some default zones are already for an entire state.  States with more than one zone will also get a statewide zone</a:t>
            </a:r>
          </a:p>
        </p:txBody>
      </p:sp>
      <p:sp>
        <p:nvSpPr>
          <p:cNvPr id="4" name="Slide Number Placeholder 3"/>
          <p:cNvSpPr>
            <a:spLocks noGrp="1"/>
          </p:cNvSpPr>
          <p:nvPr>
            <p:ph type="sldNum" sz="quarter" idx="5"/>
          </p:nvPr>
        </p:nvSpPr>
        <p:spPr/>
        <p:txBody>
          <a:bodyPr/>
          <a:lstStyle/>
          <a:p>
            <a:fld id="{0D46DE8B-F250-4584-83EE-1EA3792DC8CC}" type="slidenum">
              <a:rPr lang="en-US" smtClean="0"/>
              <a:t>29</a:t>
            </a:fld>
            <a:endParaRPr lang="en-US" dirty="0"/>
          </a:p>
        </p:txBody>
      </p:sp>
    </p:spTree>
    <p:extLst>
      <p:ext uri="{BB962C8B-B14F-4D97-AF65-F5344CB8AC3E}">
        <p14:creationId xmlns:p14="http://schemas.microsoft.com/office/powerpoint/2010/main" val="2080464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of the overall existing and previous versions of SPCS (1983 and 1927)</a:t>
            </a:r>
          </a:p>
          <a:p>
            <a:pPr marL="171450" indent="-171450">
              <a:buFont typeface="Arial" panose="020B0604020202020204" pitchFamily="34" charset="0"/>
              <a:buChar char="•"/>
            </a:pPr>
            <a:r>
              <a:rPr lang="en-US" dirty="0"/>
              <a:t>Shows the full large extent of the system.</a:t>
            </a:r>
          </a:p>
          <a:p>
            <a:pPr marL="628650" lvl="1" indent="-171450">
              <a:buFont typeface="Arial" panose="020B0604020202020204" pitchFamily="34" charset="0"/>
              <a:buChar char="•"/>
            </a:pPr>
            <a:r>
              <a:rPr lang="en-US" dirty="0"/>
              <a:t>Include CONUS, Alaska, and Hawaii</a:t>
            </a:r>
          </a:p>
          <a:p>
            <a:pPr marL="628650" lvl="1" indent="-171450">
              <a:buFont typeface="Arial" panose="020B0604020202020204" pitchFamily="34" charset="0"/>
              <a:buChar char="•"/>
            </a:pPr>
            <a:r>
              <a:rPr lang="en-US" dirty="0"/>
              <a:t>Also includes territories of Puerto Rico, U.S. Virgin Islands, American Samoa, and Guam (American Samoa included in SPCS 27 but not in 83)</a:t>
            </a:r>
          </a:p>
          <a:p>
            <a:pPr marL="628650" lvl="1" indent="-171450">
              <a:buFont typeface="Arial" panose="020B0604020202020204" pitchFamily="34" charset="0"/>
              <a:buChar char="•"/>
            </a:pPr>
            <a:r>
              <a:rPr lang="en-US" dirty="0"/>
              <a:t>Does NOT include Washington DC or islands of CNMI (but those will be included in SPCS2022)</a:t>
            </a:r>
          </a:p>
        </p:txBody>
      </p:sp>
      <p:sp>
        <p:nvSpPr>
          <p:cNvPr id="4" name="Slide Number Placeholder 3"/>
          <p:cNvSpPr>
            <a:spLocks noGrp="1"/>
          </p:cNvSpPr>
          <p:nvPr>
            <p:ph type="sldNum" sz="quarter" idx="5"/>
          </p:nvPr>
        </p:nvSpPr>
        <p:spPr/>
        <p:txBody>
          <a:bodyPr/>
          <a:lstStyle/>
          <a:p>
            <a:fld id="{0D46DE8B-F250-4584-83EE-1EA3792DC8CC}" type="slidenum">
              <a:rPr lang="en-US" smtClean="0"/>
              <a:t>30</a:t>
            </a:fld>
            <a:endParaRPr lang="en-US" dirty="0"/>
          </a:p>
        </p:txBody>
      </p:sp>
    </p:spTree>
    <p:extLst>
      <p:ext uri="{BB962C8B-B14F-4D97-AF65-F5344CB8AC3E}">
        <p14:creationId xmlns:p14="http://schemas.microsoft.com/office/powerpoint/2010/main" val="809490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to previous slide, but showing statewide SPCS2022 zones that have preliminary designs and maps available for download.</a:t>
            </a:r>
          </a:p>
          <a:p>
            <a:pPr marL="171450" indent="-171450">
              <a:buFont typeface="Arial" panose="020B0604020202020204" pitchFamily="34" charset="0"/>
              <a:buChar char="•"/>
            </a:pPr>
            <a:r>
              <a:rPr lang="en-US" dirty="0"/>
              <a:t>Note that some of the statewide zones are the same as the default zones in the previous slide</a:t>
            </a:r>
          </a:p>
          <a:p>
            <a:pPr marL="171450" indent="-171450">
              <a:buFont typeface="Arial" panose="020B0604020202020204" pitchFamily="34" charset="0"/>
              <a:buChar char="•"/>
            </a:pPr>
            <a:r>
              <a:rPr lang="en-US" dirty="0"/>
              <a:t>Note also that some states have a preliminary statewide zone design but no default zone design (e.g., Iowa).</a:t>
            </a:r>
          </a:p>
          <a:p>
            <a:pPr marL="628650" lvl="1" indent="-171450">
              <a:buFont typeface="Arial" panose="020B0604020202020204" pitchFamily="34" charset="0"/>
              <a:buChar char="•"/>
            </a:pPr>
            <a:r>
              <a:rPr lang="en-US" dirty="0"/>
              <a:t>States with no default design are ones that will design their own LDP system that provides statewide coverage and will not use the NGS default designs (that correspond to the existing SPCS 83 zones)</a:t>
            </a:r>
          </a:p>
          <a:p>
            <a:pPr marL="171450" lvl="0" indent="-171450">
              <a:buFont typeface="Arial" panose="020B0604020202020204" pitchFamily="34" charset="0"/>
              <a:buChar char="•"/>
            </a:pPr>
            <a:r>
              <a:rPr lang="en-US" dirty="0"/>
              <a:t>Reminder:  All sates will get a statewide zone</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31</a:t>
            </a:fld>
            <a:endParaRPr lang="en-US" dirty="0"/>
          </a:p>
        </p:txBody>
      </p:sp>
    </p:spTree>
    <p:extLst>
      <p:ext uri="{BB962C8B-B14F-4D97-AF65-F5344CB8AC3E}">
        <p14:creationId xmlns:p14="http://schemas.microsoft.com/office/powerpoint/2010/main" val="1767234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Larger scale maps of the areas included in the NSRS where SPCS2022 zones will be established</a:t>
            </a:r>
          </a:p>
          <a:p>
            <a:pPr marL="171450" indent="-171450">
              <a:buFont typeface="Arial" panose="020B0604020202020204" pitchFamily="34" charset="0"/>
              <a:buChar char="•"/>
            </a:pPr>
            <a:r>
              <a:rPr lang="en-US" dirty="0"/>
              <a:t>Yellow zones are preliminary designs of SPCS2022 default zones that have been completed.</a:t>
            </a:r>
          </a:p>
          <a:p>
            <a:pPr marL="171450" indent="-171450">
              <a:buFont typeface="Arial" panose="020B0604020202020204" pitchFamily="34" charset="0"/>
              <a:buChar char="•"/>
            </a:pPr>
            <a:r>
              <a:rPr lang="en-US" dirty="0"/>
              <a:t>Some of the default zones are statewide (or territory-wide, as the case may be)</a:t>
            </a:r>
          </a:p>
          <a:p>
            <a:pPr marL="171450" indent="-171450">
              <a:buFont typeface="Arial" panose="020B0604020202020204" pitchFamily="34" charset="0"/>
              <a:buChar char="•"/>
            </a:pPr>
            <a:r>
              <a:rPr lang="en-US" dirty="0"/>
              <a:t>Maps for (most of) these designs are currently available for download, along with maps of the corresponding SPCS 83 zones for comparison (will show examples).</a:t>
            </a:r>
          </a:p>
        </p:txBody>
      </p:sp>
      <p:sp>
        <p:nvSpPr>
          <p:cNvPr id="4" name="Slide Number Placeholder 3"/>
          <p:cNvSpPr>
            <a:spLocks noGrp="1"/>
          </p:cNvSpPr>
          <p:nvPr>
            <p:ph type="sldNum" sz="quarter" idx="5"/>
          </p:nvPr>
        </p:nvSpPr>
        <p:spPr/>
        <p:txBody>
          <a:bodyPr/>
          <a:lstStyle/>
          <a:p>
            <a:fld id="{0D46DE8B-F250-4584-83EE-1EA3792DC8CC}" type="slidenum">
              <a:rPr lang="en-US" smtClean="0"/>
              <a:t>32</a:t>
            </a:fld>
            <a:endParaRPr lang="en-US" dirty="0"/>
          </a:p>
        </p:txBody>
      </p:sp>
    </p:spTree>
    <p:extLst>
      <p:ext uri="{BB962C8B-B14F-4D97-AF65-F5344CB8AC3E}">
        <p14:creationId xmlns:p14="http://schemas.microsoft.com/office/powerpoint/2010/main" val="3378360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Layered zones are allowed for SPCS2022 (for a max of 3 layers)</a:t>
            </a:r>
          </a:p>
          <a:p>
            <a:pPr marL="628650" lvl="1" indent="-171450">
              <a:buFont typeface="Arial" panose="020B0604020202020204" pitchFamily="34" charset="0"/>
              <a:buChar char="•"/>
            </a:pPr>
            <a:r>
              <a:rPr lang="en-US" dirty="0"/>
              <a:t>One state in SPCS 83 has 2 layers, Kentucky (statewide plus a pre-existing 2-zone layer)</a:t>
            </a:r>
          </a:p>
          <a:p>
            <a:pPr marL="628650" lvl="1" indent="-171450">
              <a:buFont typeface="Arial" panose="020B0604020202020204" pitchFamily="34" charset="0"/>
              <a:buChar char="•"/>
            </a:pPr>
            <a:r>
              <a:rPr lang="en-US" dirty="0"/>
              <a:t>States can have 1, 2, or 3 layers</a:t>
            </a:r>
          </a:p>
          <a:p>
            <a:pPr marL="628650" lvl="1" indent="-171450">
              <a:buFont typeface="Arial" panose="020B0604020202020204" pitchFamily="34" charset="0"/>
              <a:buChar char="•"/>
            </a:pPr>
            <a:r>
              <a:rPr lang="en-US" dirty="0"/>
              <a:t>One layer MUST be a statewide zone (so a state with 1 layer has only a statewide zone)</a:t>
            </a:r>
          </a:p>
          <a:p>
            <a:pPr marL="628650" lvl="1" indent="-171450">
              <a:buFont typeface="Arial" panose="020B0604020202020204" pitchFamily="34" charset="0"/>
              <a:buChar char="•"/>
            </a:pPr>
            <a:r>
              <a:rPr lang="en-US" dirty="0"/>
              <a:t>The other 1 or 2 layers will almost always have multiple zones (unless a state has, say, a single LDP in SPCS2022 that covers only part of the state)</a:t>
            </a:r>
          </a:p>
          <a:p>
            <a:pPr marL="628650" lvl="1" indent="-171450">
              <a:buFont typeface="Arial" panose="020B0604020202020204" pitchFamily="34" charset="0"/>
              <a:buChar char="•"/>
            </a:pPr>
            <a:r>
              <a:rPr lang="en-US" dirty="0"/>
              <a:t>Only 1 layer can be “discontinuous”, that is, consist of layers that do not collectively cover the entire state (will show an example of this)</a:t>
            </a:r>
          </a:p>
          <a:p>
            <a:pPr marL="171450" lvl="0" indent="-171450">
              <a:buFont typeface="Arial" panose="020B0604020202020204" pitchFamily="34" charset="0"/>
              <a:buChar char="•"/>
            </a:pPr>
            <a:r>
              <a:rPr lang="en-US" dirty="0"/>
              <a:t>Decision to go with 3 layers based on FRN responses, especially those from mountainous western states</a:t>
            </a:r>
          </a:p>
          <a:p>
            <a:pPr marL="171450" lvl="0" indent="-171450">
              <a:buFont typeface="Arial" panose="020B0604020202020204" pitchFamily="34" charset="0"/>
              <a:buChar char="•"/>
            </a:pPr>
            <a:r>
              <a:rPr lang="en-US" dirty="0"/>
              <a:t>The multi-zone layer(s) can consist of LDPs</a:t>
            </a:r>
          </a:p>
          <a:p>
            <a:pPr marL="628650" lvl="1" indent="-171450">
              <a:buFont typeface="Arial" panose="020B0604020202020204" pitchFamily="34" charset="0"/>
              <a:buChar char="•"/>
            </a:pPr>
            <a:r>
              <a:rPr lang="en-US" dirty="0"/>
              <a:t>Almost always means distortion criterion &lt; ±50 ppm, so must be designed by others (i.e., “contributing partners”), not by NGS</a:t>
            </a:r>
          </a:p>
        </p:txBody>
      </p:sp>
      <p:sp>
        <p:nvSpPr>
          <p:cNvPr id="4" name="Slide Number Placeholder 3"/>
          <p:cNvSpPr>
            <a:spLocks noGrp="1"/>
          </p:cNvSpPr>
          <p:nvPr>
            <p:ph type="sldNum" sz="quarter" idx="5"/>
          </p:nvPr>
        </p:nvSpPr>
        <p:spPr/>
        <p:txBody>
          <a:bodyPr/>
          <a:lstStyle/>
          <a:p>
            <a:fld id="{0D46DE8B-F250-4584-83EE-1EA3792DC8CC}" type="slidenum">
              <a:rPr lang="en-US" smtClean="0"/>
              <a:t>33</a:t>
            </a:fld>
            <a:endParaRPr lang="en-US" dirty="0"/>
          </a:p>
        </p:txBody>
      </p:sp>
    </p:spTree>
    <p:extLst>
      <p:ext uri="{BB962C8B-B14F-4D97-AF65-F5344CB8AC3E}">
        <p14:creationId xmlns:p14="http://schemas.microsoft.com/office/powerpoint/2010/main" val="2617659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7C3F9A3-1875-461D-BED2-1C4D2A8FC31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856292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quick description of the design method used by NGS for SPCS2022 zones</a:t>
            </a:r>
          </a:p>
          <a:p>
            <a:pPr marL="171450" indent="-171450">
              <a:buFont typeface="Arial" panose="020B0604020202020204" pitchFamily="34" charset="0"/>
              <a:buChar char="•"/>
            </a:pPr>
            <a:r>
              <a:rPr lang="en-US" dirty="0"/>
              <a:t>Designs are based on a “linear distortion design criterion”</a:t>
            </a:r>
          </a:p>
          <a:p>
            <a:pPr marL="628650" lvl="1" indent="-171450">
              <a:buFont typeface="Arial" panose="020B0604020202020204" pitchFamily="34" charset="0"/>
              <a:buChar char="•"/>
            </a:pPr>
            <a:r>
              <a:rPr lang="en-US" dirty="0"/>
              <a:t>Criterion can initially be estimated by width of zone perpendicular to the projection axis (central meridian for TM, central parallel for LCC, and skew axis for OM).</a:t>
            </a:r>
          </a:p>
          <a:p>
            <a:pPr marL="628650" lvl="1" indent="-171450">
              <a:buFont typeface="Arial" panose="020B0604020202020204" pitchFamily="34" charset="0"/>
              <a:buChar char="•"/>
            </a:pPr>
            <a:r>
              <a:rPr lang="en-US" dirty="0"/>
              <a:t>The value in parts per million (ppm) for the criterion are ranges of ±5, ±10, ±20, ±30, ±40, ±50, ±75, ±100, ±150, ±200, ±300, or ±400 ppm. </a:t>
            </a:r>
          </a:p>
          <a:p>
            <a:pPr marL="628650" lvl="1" indent="-171450">
              <a:buFont typeface="Arial" panose="020B0604020202020204" pitchFamily="34" charset="0"/>
              <a:buChar char="•"/>
            </a:pPr>
            <a:r>
              <a:rPr lang="en-US" dirty="0"/>
              <a:t>Standard values are used to facilitate design comparison and evaluation</a:t>
            </a:r>
          </a:p>
          <a:p>
            <a:pPr marL="628650" lvl="1" indent="-171450">
              <a:buFont typeface="Arial" panose="020B0604020202020204" pitchFamily="34" charset="0"/>
              <a:buChar char="•"/>
            </a:pPr>
            <a:r>
              <a:rPr lang="en-US" dirty="0"/>
              <a:t>Gives indication of performance at topographic surface, where it is actually used</a:t>
            </a:r>
          </a:p>
          <a:p>
            <a:pPr marL="171450" lvl="0" indent="-171450">
              <a:buFont typeface="Arial" panose="020B0604020202020204" pitchFamily="34" charset="0"/>
              <a:buChar char="•"/>
            </a:pPr>
            <a:r>
              <a:rPr lang="en-US" dirty="0"/>
              <a:t>Design criterion is the smallest standard range (listed above) that satisfies all three of the following minimum percentages:</a:t>
            </a:r>
          </a:p>
          <a:p>
            <a:pPr marL="628650" lvl="1" indent="-171450">
              <a:buFont typeface="Arial" panose="020B0604020202020204" pitchFamily="34" charset="0"/>
              <a:buChar char="•"/>
            </a:pPr>
            <a:r>
              <a:rPr lang="en-US" dirty="0"/>
              <a:t>90% of population (based on actual population distribution)</a:t>
            </a:r>
          </a:p>
          <a:p>
            <a:pPr marL="628650" lvl="1" indent="-171450">
              <a:buFont typeface="Arial" panose="020B0604020202020204" pitchFamily="34" charset="0"/>
              <a:buChar char="•"/>
            </a:pPr>
            <a:r>
              <a:rPr lang="en-US" dirty="0"/>
              <a:t>75% of cities and towns, based only on location, irrespective of population.  Done to prevent excessive dominance of very large cities at expense of small communities.  Concept here is similar to Congress being represented by the same number of senators for every state, in contrast to population-based matric being analogous to House of Representatives.</a:t>
            </a:r>
          </a:p>
          <a:p>
            <a:pPr marL="628650" lvl="1" indent="-171450">
              <a:buFont typeface="Arial" panose="020B0604020202020204" pitchFamily="34" charset="0"/>
              <a:buChar char="•"/>
            </a:pPr>
            <a:r>
              <a:rPr lang="en-US" dirty="0"/>
              <a:t>50% of entire zone area.  This value is set to accommodate mountainous zones; zones with minor topographic relief will usually get much here percent coverage by area.</a:t>
            </a:r>
          </a:p>
          <a:p>
            <a:pPr marL="171450" lvl="0" indent="-171450">
              <a:buFont typeface="Arial" panose="020B0604020202020204" pitchFamily="34" charset="0"/>
              <a:buChar char="•"/>
            </a:pPr>
            <a:r>
              <a:rPr lang="en-US" dirty="0"/>
              <a:t>Zones design by NGS will use a minimum criterion of ±50 ppm (which is half the nominal ±100 ppm used for SPCS 83 and 27, with respect to the ellipsoid).</a:t>
            </a:r>
          </a:p>
          <a:p>
            <a:pPr marL="628650" lvl="1" indent="-171450">
              <a:buFont typeface="Arial" panose="020B0604020202020204" pitchFamily="34" charset="0"/>
              <a:buChar char="•"/>
            </a:pPr>
            <a:r>
              <a:rPr lang="en-US" dirty="0"/>
              <a:t>However, there are many states and existing zones within states that are small enough that a lower criterion will be used by NGS for default designs.</a:t>
            </a:r>
          </a:p>
          <a:p>
            <a:pPr marL="628650" lvl="1" indent="-171450">
              <a:buFont typeface="Arial" panose="020B0604020202020204" pitchFamily="34" charset="0"/>
              <a:buChar char="•"/>
            </a:pPr>
            <a:r>
              <a:rPr lang="en-US" dirty="0"/>
              <a:t>For new zones requested by stakeholders in multi-zone states, NGS will typically not design for less than ±50 ppm.</a:t>
            </a:r>
          </a:p>
          <a:p>
            <a:pPr marL="171450" lvl="0" indent="-171450">
              <a:buFont typeface="Arial" panose="020B0604020202020204" pitchFamily="34" charset="0"/>
              <a:buChar char="•"/>
            </a:pPr>
            <a:r>
              <a:rPr lang="en-US" dirty="0"/>
              <a:t>Low distortion projections (LDPs) must be designed by stakeholder “contributing partners” if the criterion is less than ±50 ppm.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41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Preliminary statewide design for Florida, also using an OM projection</a:t>
            </a:r>
          </a:p>
          <a:p>
            <a:pPr marL="171450" indent="-171450">
              <a:buFont typeface="Arial" panose="020B0604020202020204" pitchFamily="34" charset="0"/>
              <a:buChar char="•"/>
            </a:pPr>
            <a:r>
              <a:rPr lang="en-US" dirty="0"/>
              <a:t>Design criterion of ±400 ppm has all percentages of 100%</a:t>
            </a:r>
          </a:p>
          <a:p>
            <a:pPr marL="628650" lvl="1" indent="-171450">
              <a:buFont typeface="Arial" panose="020B0604020202020204" pitchFamily="34" charset="0"/>
              <a:buChar char="•"/>
            </a:pPr>
            <a:r>
              <a:rPr lang="en-US" dirty="0"/>
              <a:t>Next lower criterion of ±300 ppm did not meet all three (90%, 75%, 50%) minimum requirements, so ±400 ppm is smallest available criterion value</a:t>
            </a:r>
          </a:p>
          <a:p>
            <a:pPr marL="628650" lvl="1" indent="-171450">
              <a:buFont typeface="Arial" panose="020B0604020202020204" pitchFamily="34" charset="0"/>
              <a:buChar char="•"/>
            </a:pPr>
            <a:r>
              <a:rPr lang="en-US" dirty="0"/>
              <a:t>±400 ppm corresponds to the distortion limits of a UTM zone (with respect to the ellipsoid)</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40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544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Map showing distortion of the nearest UTM zone used as a statewide zone for Florida (this is used by some Florida agencies)</a:t>
            </a:r>
          </a:p>
          <a:p>
            <a:pPr marL="171450" lvl="0" indent="-171450">
              <a:buFont typeface="Arial" panose="020B0604020202020204" pitchFamily="34" charset="0"/>
              <a:buChar char="•"/>
            </a:pPr>
            <a:r>
              <a:rPr lang="en-US" dirty="0"/>
              <a:t>Performance is significantly inferior to preliminary SPCS2022 zone design (greater distortion, highly imbalanced)</a:t>
            </a:r>
          </a:p>
          <a:p>
            <a:pPr marL="171450" lvl="0" indent="-171450">
              <a:buFont typeface="Arial" panose="020B0604020202020204" pitchFamily="34" charset="0"/>
              <a:buChar char="•"/>
            </a:pPr>
            <a:r>
              <a:rPr lang="en-US" dirty="0"/>
              <a:t>UTM does not work well for Florida as a statewide system because:</a:t>
            </a:r>
          </a:p>
          <a:p>
            <a:pPr marL="628650" lvl="1" indent="-171450">
              <a:buFont typeface="Arial" panose="020B0604020202020204" pitchFamily="34" charset="0"/>
              <a:buChar char="•"/>
            </a:pPr>
            <a:r>
              <a:rPr lang="en-US" dirty="0"/>
              <a:t>Central meridian of nearest zone is biased east (at 81°W longitude)</a:t>
            </a:r>
          </a:p>
          <a:p>
            <a:pPr marL="628650" lvl="1" indent="-171450">
              <a:buFont typeface="Arial" panose="020B0604020202020204" pitchFamily="34" charset="0"/>
              <a:buChar char="•"/>
            </a:pPr>
            <a:r>
              <a:rPr lang="en-US" dirty="0"/>
              <a:t>Even for a centered TM zone, Florida is too wide east-west (~7.5°), which is wider than 6° zone width of UTM</a:t>
            </a:r>
          </a:p>
          <a:p>
            <a:pPr marL="171450" lvl="0" indent="-171450">
              <a:buFont typeface="Arial" panose="020B0604020202020204" pitchFamily="34" charset="0"/>
              <a:buChar char="•"/>
            </a:pPr>
            <a:r>
              <a:rPr lang="en-US" dirty="0"/>
              <a:t>UTM generally does NOT work well for statewide zones because:</a:t>
            </a:r>
          </a:p>
          <a:p>
            <a:pPr marL="628650" lvl="1" indent="-171450">
              <a:buFont typeface="Arial" panose="020B0604020202020204" pitchFamily="34" charset="0"/>
              <a:buChar char="•"/>
            </a:pPr>
            <a:r>
              <a:rPr lang="en-US" dirty="0"/>
              <a:t>UTM central meridian usually is not close to the east-west midpoint of a state</a:t>
            </a:r>
          </a:p>
          <a:p>
            <a:pPr marL="628650" lvl="1" indent="-171450">
              <a:buFont typeface="Arial" panose="020B0604020202020204" pitchFamily="34" charset="0"/>
              <a:buChar char="•"/>
            </a:pPr>
            <a:r>
              <a:rPr lang="en-US" dirty="0"/>
              <a:t>Many states are too wide east-west even if the central </a:t>
            </a:r>
          </a:p>
          <a:p>
            <a:pPr marL="628650" lvl="1" indent="-171450">
              <a:buFont typeface="Arial" panose="020B0604020202020204" pitchFamily="34" charset="0"/>
              <a:buChar char="•"/>
            </a:pPr>
            <a:r>
              <a:rPr lang="en-US" dirty="0"/>
              <a:t>UTM is designed to minimize distortion at ellipsoid surface, not topographic surface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67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 of 3 preliminary default SPCS2022 zones designed by NGS for Florida</a:t>
            </a:r>
          </a:p>
          <a:p>
            <a:pPr marL="171450" indent="-171450">
              <a:buFont typeface="Arial" panose="020B0604020202020204" pitchFamily="34" charset="0"/>
              <a:buChar char="•"/>
            </a:pPr>
            <a:r>
              <a:rPr lang="en-US" dirty="0"/>
              <a:t>Replaces the existing 3 SPCS 83 zones (shown on the next slide)</a:t>
            </a:r>
          </a:p>
          <a:p>
            <a:pPr marL="171450" indent="-171450">
              <a:buFont typeface="Arial" panose="020B0604020202020204" pitchFamily="34" charset="0"/>
              <a:buChar char="•"/>
            </a:pPr>
            <a:r>
              <a:rPr lang="en-US" dirty="0"/>
              <a:t>Note that following characteristics:</a:t>
            </a:r>
          </a:p>
          <a:p>
            <a:pPr marL="628650" lvl="1" indent="-171450">
              <a:buFont typeface="Arial" panose="020B0604020202020204" pitchFamily="34" charset="0"/>
              <a:buChar char="•"/>
            </a:pPr>
            <a:r>
              <a:rPr lang="en-US" dirty="0"/>
              <a:t>Uses 2 OM projections to replace existing 2 TM projections for the peninsula</a:t>
            </a:r>
          </a:p>
          <a:p>
            <a:pPr marL="628650" lvl="1" indent="-171450">
              <a:buFont typeface="Arial" panose="020B0604020202020204" pitchFamily="34" charset="0"/>
              <a:buChar char="•"/>
            </a:pPr>
            <a:r>
              <a:rPr lang="en-US" dirty="0"/>
              <a:t>Uses 1-parallel LCC to replace existing 2-parallel LCC for panhandle</a:t>
            </a:r>
          </a:p>
          <a:p>
            <a:pPr marL="628650" lvl="1" indent="-171450">
              <a:buFont typeface="Arial" panose="020B0604020202020204" pitchFamily="34" charset="0"/>
              <a:buChar char="•"/>
            </a:pPr>
            <a:r>
              <a:rPr lang="en-US" dirty="0"/>
              <a:t>Uses ±40 ppm design criterion (less than minimum of ±50 ppm) because existing areas are too narrow for a ±50 ppm criterion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902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Distortion map of existing 3 Florida SPCS 83 zones, for comparison with preliminary default SPCS2022 designs</a:t>
            </a:r>
          </a:p>
          <a:p>
            <a:pPr marL="628650" lvl="1" indent="-171450">
              <a:buFont typeface="Arial" panose="020B0604020202020204" pitchFamily="34" charset="0"/>
              <a:buChar char="•"/>
            </a:pPr>
            <a:r>
              <a:rPr lang="en-US" dirty="0"/>
              <a:t>Distortion significantly greater than SPCS2022 design</a:t>
            </a:r>
          </a:p>
          <a:p>
            <a:pPr marL="628650" lvl="1" indent="-171450">
              <a:buFont typeface="Arial" panose="020B0604020202020204" pitchFamily="34" charset="0"/>
              <a:buChar char="•"/>
            </a:pPr>
            <a:r>
              <a:rPr lang="en-US" dirty="0"/>
              <a:t>Performance percentages do not meet design requirements, because this is an “as is” map (not a design), and it uses the same criterion as the design for comparison.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801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808431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Layered zones are allowed for SPCS2022 (for a max of 3 layers)</a:t>
            </a:r>
          </a:p>
          <a:p>
            <a:pPr marL="628650" lvl="1" indent="-171450">
              <a:buFont typeface="Arial" panose="020B0604020202020204" pitchFamily="34" charset="0"/>
              <a:buChar char="•"/>
            </a:pPr>
            <a:r>
              <a:rPr lang="en-US" dirty="0"/>
              <a:t>One state in SPCS 83 has 2 layers, Kentucky (statewide plus a pre-existing 2-zone layer)</a:t>
            </a:r>
          </a:p>
          <a:p>
            <a:pPr marL="628650" lvl="1" indent="-171450">
              <a:buFont typeface="Arial" panose="020B0604020202020204" pitchFamily="34" charset="0"/>
              <a:buChar char="•"/>
            </a:pPr>
            <a:r>
              <a:rPr lang="en-US" dirty="0"/>
              <a:t>States can have 1, 2, or 3 layers</a:t>
            </a:r>
          </a:p>
          <a:p>
            <a:pPr marL="628650" lvl="1" indent="-171450">
              <a:buFont typeface="Arial" panose="020B0604020202020204" pitchFamily="34" charset="0"/>
              <a:buChar char="•"/>
            </a:pPr>
            <a:r>
              <a:rPr lang="en-US" dirty="0"/>
              <a:t>One layer MUST be a statewide zone (so a state with 1 layer has only a statewide zone)</a:t>
            </a:r>
          </a:p>
          <a:p>
            <a:pPr marL="628650" lvl="1" indent="-171450">
              <a:buFont typeface="Arial" panose="020B0604020202020204" pitchFamily="34" charset="0"/>
              <a:buChar char="•"/>
            </a:pPr>
            <a:r>
              <a:rPr lang="en-US" dirty="0"/>
              <a:t>The other 1 or 2 layers will almost always have multiple zones (unless a state has, say, a single LDP in SPCS2022 that covers only part of the state)</a:t>
            </a:r>
          </a:p>
          <a:p>
            <a:pPr marL="628650" lvl="1" indent="-171450">
              <a:buFont typeface="Arial" panose="020B0604020202020204" pitchFamily="34" charset="0"/>
              <a:buChar char="•"/>
            </a:pPr>
            <a:r>
              <a:rPr lang="en-US" dirty="0"/>
              <a:t>Only 1 layer can be “discontinuous”, that is, consist of layers that do not collectively cover the entire state (will show an example of this)</a:t>
            </a:r>
          </a:p>
          <a:p>
            <a:pPr marL="171450" lvl="0" indent="-171450">
              <a:buFont typeface="Arial" panose="020B0604020202020204" pitchFamily="34" charset="0"/>
              <a:buChar char="•"/>
            </a:pPr>
            <a:r>
              <a:rPr lang="en-US" dirty="0"/>
              <a:t>Decision to go with 3 layers based on FRN responses, especially those from mountainous western states</a:t>
            </a:r>
          </a:p>
          <a:p>
            <a:pPr marL="171450" lvl="0" indent="-171450">
              <a:buFont typeface="Arial" panose="020B0604020202020204" pitchFamily="34" charset="0"/>
              <a:buChar char="•"/>
            </a:pPr>
            <a:r>
              <a:rPr lang="en-US" dirty="0"/>
              <a:t>The multi-zone layer(s) can consist of LDPs</a:t>
            </a:r>
          </a:p>
          <a:p>
            <a:pPr marL="628650" lvl="1" indent="-171450">
              <a:buFont typeface="Arial" panose="020B0604020202020204" pitchFamily="34" charset="0"/>
              <a:buChar char="•"/>
            </a:pPr>
            <a:r>
              <a:rPr lang="en-US" dirty="0"/>
              <a:t>Almost always means distortion criterion &lt; ±50 ppm, so must be designed by others (i.e., “contributing partners”), not by NGS</a:t>
            </a:r>
          </a:p>
        </p:txBody>
      </p:sp>
      <p:sp>
        <p:nvSpPr>
          <p:cNvPr id="4" name="Slide Number Placeholder 3"/>
          <p:cNvSpPr>
            <a:spLocks noGrp="1"/>
          </p:cNvSpPr>
          <p:nvPr>
            <p:ph type="sldNum" sz="quarter" idx="5"/>
          </p:nvPr>
        </p:nvSpPr>
        <p:spPr/>
        <p:txBody>
          <a:bodyPr/>
          <a:lstStyle/>
          <a:p>
            <a:fld id="{0D46DE8B-F250-4584-83EE-1EA3792DC8CC}" type="slidenum">
              <a:rPr lang="en-US" smtClean="0"/>
              <a:t>51</a:t>
            </a:fld>
            <a:endParaRPr lang="en-US" dirty="0"/>
          </a:p>
        </p:txBody>
      </p:sp>
    </p:spTree>
    <p:extLst>
      <p:ext uri="{BB962C8B-B14F-4D97-AF65-F5344CB8AC3E}">
        <p14:creationId xmlns:p14="http://schemas.microsoft.com/office/powerpoint/2010/main" val="351710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LDP systems adopted by government agencies and currently in use throughout the U.S. (there are likely quite a few others).</a:t>
            </a:r>
          </a:p>
          <a:p>
            <a:pPr marL="628650" lvl="1" indent="-171450">
              <a:buFont typeface="Arial" panose="020B0604020202020204" pitchFamily="34" charset="0"/>
              <a:buChar char="•"/>
            </a:pPr>
            <a:r>
              <a:rPr lang="en-US" dirty="0"/>
              <a:t>Note that discontinuous systems like that in Montana exist in other states, most notably Alaska</a:t>
            </a:r>
          </a:p>
          <a:p>
            <a:pPr marL="628650" lvl="1" indent="-171450">
              <a:buFont typeface="Arial" panose="020B0604020202020204" pitchFamily="34" charset="0"/>
              <a:buChar char="•"/>
            </a:pPr>
            <a:r>
              <a:rPr lang="en-US" dirty="0"/>
              <a:t>States with compete LDP zone coverage also exist, and it is expected that all shown will propose an LDP SPCS2022 layer, with no default layer corresponding to their existing SPCS 83 zones (i.e., they will have only 2 layers, statewide and LDP)</a:t>
            </a:r>
          </a:p>
          <a:p>
            <a:pPr marL="171450" lvl="0" indent="-171450">
              <a:buFont typeface="Arial" panose="020B0604020202020204" pitchFamily="34" charset="0"/>
              <a:buChar char="•"/>
            </a:pPr>
            <a:r>
              <a:rPr lang="en-US" dirty="0"/>
              <a:t>One zone shown is for the Navajo Nation</a:t>
            </a:r>
          </a:p>
          <a:p>
            <a:pPr marL="628650" lvl="1" indent="-171450">
              <a:buFont typeface="Arial" panose="020B0604020202020204" pitchFamily="34" charset="0"/>
              <a:buChar char="•"/>
            </a:pPr>
            <a:r>
              <a:rPr lang="en-US" dirty="0"/>
              <a:t>Too large (with too much distortion) to realistically be considered an LDP zone</a:t>
            </a:r>
          </a:p>
          <a:p>
            <a:pPr marL="628650" lvl="1" indent="-171450">
              <a:buFont typeface="Arial" panose="020B0604020202020204" pitchFamily="34" charset="0"/>
              <a:buChar char="•"/>
            </a:pPr>
            <a:r>
              <a:rPr lang="en-US" dirty="0"/>
              <a:t>Falls in 3 states (Arizona, New Mexico, and Utah)</a:t>
            </a:r>
          </a:p>
          <a:p>
            <a:pPr marL="628650" lvl="1" indent="-171450">
              <a:buFont typeface="Arial" panose="020B0604020202020204" pitchFamily="34" charset="0"/>
              <a:buChar char="•"/>
            </a:pPr>
            <a:r>
              <a:rPr lang="en-US" dirty="0"/>
              <a:t>Because it is in more than 1 state, it is a candidate for a “special purpose” zone, which is the topic of the next slide…</a:t>
            </a:r>
          </a:p>
        </p:txBody>
      </p:sp>
      <p:sp>
        <p:nvSpPr>
          <p:cNvPr id="4" name="Slide Number Placeholder 3"/>
          <p:cNvSpPr>
            <a:spLocks noGrp="1"/>
          </p:cNvSpPr>
          <p:nvPr>
            <p:ph type="sldNum" sz="quarter" idx="5"/>
          </p:nvPr>
        </p:nvSpPr>
        <p:spPr/>
        <p:txBody>
          <a:bodyPr/>
          <a:lstStyle/>
          <a:p>
            <a:fld id="{0D46DE8B-F250-4584-83EE-1EA3792DC8CC}" type="slidenum">
              <a:rPr lang="en-US" smtClean="0"/>
              <a:t>56</a:t>
            </a:fld>
            <a:endParaRPr lang="en-US"/>
          </a:p>
        </p:txBody>
      </p:sp>
    </p:spTree>
    <p:extLst>
      <p:ext uri="{BB962C8B-B14F-4D97-AF65-F5344CB8AC3E}">
        <p14:creationId xmlns:p14="http://schemas.microsoft.com/office/powerpoint/2010/main" val="366621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Special use zones were not included in the draft SPCS2022 policy &amp; procedures, but were asked about in the FRN</a:t>
            </a:r>
          </a:p>
          <a:p>
            <a:pPr marL="628650" lvl="1" indent="-171450">
              <a:buFont typeface="Arial" panose="020B0604020202020204" pitchFamily="34" charset="0"/>
              <a:buChar char="•"/>
            </a:pPr>
            <a:r>
              <a:rPr lang="en-US" dirty="0"/>
              <a:t>Most FRN responses indicated this zone type was desirable.  Some had no preference, but none were opposed</a:t>
            </a:r>
          </a:p>
          <a:p>
            <a:pPr marL="628650" lvl="1" indent="-171450">
              <a:buFont typeface="Arial" panose="020B0604020202020204" pitchFamily="34" charset="0"/>
              <a:buChar char="•"/>
            </a:pPr>
            <a:r>
              <a:rPr lang="en-US" dirty="0"/>
              <a:t>Specification restricted to areas in more than 1 state (since 3 zone layers allowed in new policy &amp; procedures)</a:t>
            </a:r>
          </a:p>
          <a:p>
            <a:pPr marL="171450" lvl="0" indent="-171450">
              <a:buFont typeface="Arial" panose="020B0604020202020204" pitchFamily="34" charset="0"/>
              <a:buChar char="•"/>
            </a:pPr>
            <a:r>
              <a:rPr lang="en-US" dirty="0"/>
              <a:t>Allowed for large urban areas in more than one zone under initial (1977) SPCS 83 policy (but never used)</a:t>
            </a:r>
          </a:p>
          <a:p>
            <a:pPr marL="171450" lvl="0" indent="-171450">
              <a:buFont typeface="Arial" panose="020B0604020202020204" pitchFamily="34" charset="0"/>
              <a:buChar char="•"/>
            </a:pPr>
            <a:r>
              <a:rPr lang="en-US" dirty="0"/>
              <a:t>Requires approval of NGS Director on case-by-case basis</a:t>
            </a:r>
          </a:p>
          <a:p>
            <a:pPr marL="628650" lvl="1" indent="-171450">
              <a:buFont typeface="Arial" panose="020B0604020202020204" pitchFamily="34" charset="0"/>
              <a:buChar char="•"/>
            </a:pPr>
            <a:r>
              <a:rPr lang="en-US" dirty="0"/>
              <a:t>Mainly because if more than 1 state, difficult to deal with under state stakeholder structure of all other SPCS2022 zones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57</a:t>
            </a:fld>
            <a:endParaRPr lang="en-US"/>
          </a:p>
        </p:txBody>
      </p:sp>
    </p:spTree>
    <p:extLst>
      <p:ext uri="{BB962C8B-B14F-4D97-AF65-F5344CB8AC3E}">
        <p14:creationId xmlns:p14="http://schemas.microsoft.com/office/powerpoint/2010/main" val="2211384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59</a:t>
            </a:fld>
            <a:endParaRPr lang="en-US" dirty="0"/>
          </a:p>
        </p:txBody>
      </p:sp>
    </p:spTree>
    <p:extLst>
      <p:ext uri="{BB962C8B-B14F-4D97-AF65-F5344CB8AC3E}">
        <p14:creationId xmlns:p14="http://schemas.microsoft.com/office/powerpoint/2010/main" val="3724003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60</a:t>
            </a:fld>
            <a:endParaRPr lang="en-US" dirty="0"/>
          </a:p>
        </p:txBody>
      </p:sp>
    </p:spTree>
    <p:extLst>
      <p:ext uri="{BB962C8B-B14F-4D97-AF65-F5344CB8AC3E}">
        <p14:creationId xmlns:p14="http://schemas.microsoft.com/office/powerpoint/2010/main" val="1595981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Deadlines for requests, proposals, and submittal of approved designs</a:t>
            </a:r>
          </a:p>
          <a:p>
            <a:pPr marL="171450" indent="-171450">
              <a:buFont typeface="Arial" panose="020B0604020202020204" pitchFamily="34" charset="0"/>
              <a:buChar char="•"/>
            </a:pPr>
            <a:r>
              <a:rPr lang="en-US" dirty="0"/>
              <a:t>Designs by “contributing partners” must first be approved as proposals by NGS</a:t>
            </a:r>
          </a:p>
          <a:p>
            <a:pPr marL="628650" lvl="1" indent="-171450">
              <a:buFont typeface="Arial" panose="020B0604020202020204" pitchFamily="34" charset="0"/>
              <a:buChar char="•"/>
            </a:pPr>
            <a:r>
              <a:rPr lang="en-US" dirty="0"/>
              <a:t>Contributing partners can be the stakeholders, or an individuals or organizations designing the zones for the stakeholders</a:t>
            </a:r>
          </a:p>
          <a:p>
            <a:pPr marL="628650" lvl="1" indent="-171450">
              <a:buFont typeface="Arial" panose="020B0604020202020204" pitchFamily="34" charset="0"/>
              <a:buChar char="•"/>
            </a:pPr>
            <a:r>
              <a:rPr lang="en-US" dirty="0"/>
              <a:t>It is expected that most (all?) proposed designs will be for LDP systems (with design criterion &lt; ±50 ppm), since NGS will not design those</a:t>
            </a:r>
          </a:p>
          <a:p>
            <a:pPr marL="171450" lvl="0" indent="-171450">
              <a:buFont typeface="Arial" panose="020B0604020202020204" pitchFamily="34" charset="0"/>
              <a:buChar char="•"/>
            </a:pPr>
            <a:r>
              <a:rPr lang="en-US" dirty="0"/>
              <a:t>Any requests, proposals, or submittals that are not received by the deadlines will not be included in the initial release of SPCS2022 (in 2022)</a:t>
            </a:r>
          </a:p>
          <a:p>
            <a:pPr marL="628650" lvl="1" indent="-171450">
              <a:buFont typeface="Arial" panose="020B0604020202020204" pitchFamily="34" charset="0"/>
              <a:buChar char="•"/>
            </a:pPr>
            <a:r>
              <a:rPr lang="en-US" dirty="0"/>
              <a:t>However, these could still become part of SPCS2022 at a later time</a:t>
            </a:r>
          </a:p>
          <a:p>
            <a:pPr marL="628650" lvl="1" indent="-171450">
              <a:buFont typeface="Arial" panose="020B0604020202020204" pitchFamily="34" charset="0"/>
              <a:buChar char="•"/>
            </a:pPr>
            <a:r>
              <a:rPr lang="en-US" dirty="0"/>
              <a:t>Policy &amp; procedures provide mechanism for changing SPCS2022, so there will still be an opportunity to change/add SPCS2022 layers even after 2022</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884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State Plane Coordinate System of 2022 (SPCS2022) is also part of modernizing the NSRS</a:t>
            </a:r>
          </a:p>
          <a:p>
            <a:pPr marL="628650" lvl="1" indent="-171450">
              <a:buFont typeface="Arial" panose="020B0604020202020204" pitchFamily="34" charset="0"/>
              <a:buChar char="•"/>
            </a:pPr>
            <a:r>
              <a:rPr lang="en-US" dirty="0"/>
              <a:t>Referenced to the new 2022 TRFs (not to NAD 83)</a:t>
            </a:r>
          </a:p>
          <a:p>
            <a:pPr marL="628650" lvl="1" indent="-171450">
              <a:buFont typeface="Arial" panose="020B0604020202020204" pitchFamily="34" charset="0"/>
              <a:buChar char="•"/>
            </a:pPr>
            <a:r>
              <a:rPr lang="en-US" dirty="0"/>
              <a:t>But still uses same reference ellipsoid (GRS 80) and same 3 conformal projections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95183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63897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list of the things that have occurred in the SPCS2022 Project</a:t>
            </a:r>
          </a:p>
          <a:p>
            <a:pPr marL="171450" indent="-171450">
              <a:buFont typeface="Arial" panose="020B0604020202020204" pitchFamily="34" charset="0"/>
              <a:buChar char="•"/>
            </a:pPr>
            <a:r>
              <a:rPr lang="en-US" dirty="0"/>
              <a:t>Currently in process of finalizing the SPCS2022 Policy &amp; Procedures, with goal of publishing them in March 2019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10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lot of information is available on the NGS website, including:</a:t>
            </a:r>
          </a:p>
          <a:p>
            <a:pPr marL="628650" lvl="1" indent="-171450">
              <a:buFont typeface="Arial" panose="020B0604020202020204" pitchFamily="34" charset="0"/>
              <a:buChar char="•"/>
            </a:pPr>
            <a:r>
              <a:rPr lang="en-US" dirty="0"/>
              <a:t>2022 policy changes</a:t>
            </a:r>
          </a:p>
          <a:p>
            <a:pPr marL="628650" lvl="1" indent="-171450">
              <a:buFont typeface="Arial" panose="020B0604020202020204" pitchFamily="34" charset="0"/>
              <a:buChar char="•"/>
            </a:pPr>
            <a:r>
              <a:rPr lang="en-US" dirty="0"/>
              <a:t>Supporting information (old policy and manuals, new report on SPCS history)</a:t>
            </a:r>
          </a:p>
          <a:p>
            <a:pPr marL="628650" lvl="1" indent="-171450">
              <a:buFont typeface="Arial" panose="020B0604020202020204" pitchFamily="34" charset="0"/>
              <a:buChar char="•"/>
            </a:pPr>
            <a:r>
              <a:rPr lang="en-US" dirty="0"/>
              <a:t>Maps of preliminary SPCS2022 designs available for download</a:t>
            </a:r>
          </a:p>
          <a:p>
            <a:pPr marL="1085850" lvl="2" indent="-171450">
              <a:buFont typeface="Arial" panose="020B0604020202020204" pitchFamily="34" charset="0"/>
              <a:buChar char="•"/>
            </a:pPr>
            <a:r>
              <a:rPr lang="en-US" dirty="0"/>
              <a:t>Not all states yet available, but designs are in progress</a:t>
            </a:r>
          </a:p>
          <a:p>
            <a:pPr marL="1085850" lvl="2" indent="-171450">
              <a:buFont typeface="Arial" panose="020B0604020202020204" pitchFamily="34" charset="0"/>
              <a:buChar char="•"/>
            </a:pPr>
            <a:r>
              <a:rPr lang="en-US" dirty="0"/>
              <a:t>Includes maps of existing SPCS 83 for comparison</a:t>
            </a:r>
          </a:p>
        </p:txBody>
      </p:sp>
      <p:sp>
        <p:nvSpPr>
          <p:cNvPr id="4" name="Slide Number Placeholder 3"/>
          <p:cNvSpPr>
            <a:spLocks noGrp="1"/>
          </p:cNvSpPr>
          <p:nvPr>
            <p:ph type="sldNum" sz="quarter" idx="5"/>
          </p:nvPr>
        </p:nvSpPr>
        <p:spPr/>
        <p:txBody>
          <a:bodyPr/>
          <a:lstStyle/>
          <a:p>
            <a:fld id="{0D46DE8B-F250-4584-83EE-1EA3792DC8CC}" type="slidenum">
              <a:rPr lang="en-US" smtClean="0"/>
              <a:t>7</a:t>
            </a:fld>
            <a:endParaRPr lang="en-US" dirty="0"/>
          </a:p>
        </p:txBody>
      </p:sp>
    </p:spTree>
    <p:extLst>
      <p:ext uri="{BB962C8B-B14F-4D97-AF65-F5344CB8AC3E}">
        <p14:creationId xmlns:p14="http://schemas.microsoft.com/office/powerpoint/2010/main" val="327907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Federal Register Notice (FRN) was published on April 18, 2018</a:t>
            </a:r>
          </a:p>
          <a:p>
            <a:pPr marL="628650" lvl="1" indent="-171450">
              <a:buFont typeface="Arial" panose="020B0604020202020204" pitchFamily="34" charset="0"/>
              <a:buChar char="•"/>
            </a:pPr>
            <a:r>
              <a:rPr lang="en-US" dirty="0"/>
              <a:t>Announced publication of DRAFT SPCS2022 Policy &amp; Procedures for public comment</a:t>
            </a:r>
          </a:p>
          <a:p>
            <a:pPr marL="628650" lvl="1" indent="-171450">
              <a:buFont typeface="Arial" panose="020B0604020202020204" pitchFamily="34" charset="0"/>
              <a:buChar char="•"/>
            </a:pPr>
            <a:r>
              <a:rPr lang="en-US" dirty="0"/>
              <a:t>Also asked for input on “special purpose” zones (will describe these later); may change name to “special use” zones.</a:t>
            </a:r>
          </a:p>
          <a:p>
            <a:pPr marL="628650" lvl="1" indent="-171450">
              <a:buFont typeface="Arial" panose="020B0604020202020204" pitchFamily="34" charset="0"/>
              <a:buChar char="•"/>
            </a:pPr>
            <a:r>
              <a:rPr lang="en-US" dirty="0"/>
              <a:t>Public comment period ended on August 31, 2018</a:t>
            </a:r>
          </a:p>
          <a:p>
            <a:pPr marL="628650" lvl="1" indent="-171450">
              <a:buFont typeface="Arial" panose="020B0604020202020204" pitchFamily="34" charset="0"/>
              <a:buChar char="•"/>
            </a:pPr>
            <a:r>
              <a:rPr lang="en-US" dirty="0"/>
              <a:t>Will review responses later, but first need some background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800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64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279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536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8207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July 12, 2017</a:t>
            </a:r>
            <a:endParaRPr lang="en-US" dirty="0"/>
          </a:p>
        </p:txBody>
      </p:sp>
      <p:sp>
        <p:nvSpPr>
          <p:cNvPr id="8" name="Footer Placeholder 7"/>
          <p:cNvSpPr>
            <a:spLocks noGrp="1"/>
          </p:cNvSpPr>
          <p:nvPr>
            <p:ph type="ftr" sz="quarter" idx="11"/>
          </p:nvPr>
        </p:nvSpPr>
        <p:spPr/>
        <p:txBody>
          <a:bodyPr/>
          <a:lstStyle>
            <a:lvl1pPr>
              <a:defRPr/>
            </a:lvl1pPr>
          </a:lstStyle>
          <a:p>
            <a:r>
              <a:rPr lang="en-US"/>
              <a:t>2017 Esri User Conference</a:t>
            </a:r>
            <a:endParaRPr lang="en-US" dirty="0"/>
          </a:p>
        </p:txBody>
      </p:sp>
      <p:sp>
        <p:nvSpPr>
          <p:cNvPr id="9" name="Slide Number Placeholder 8"/>
          <p:cNvSpPr>
            <a:spLocks noGrp="1"/>
          </p:cNvSpPr>
          <p:nvPr>
            <p:ph type="sldNum" sz="quarter" idx="12"/>
          </p:nvPr>
        </p:nvSpPr>
        <p:spPr/>
        <p:txBody>
          <a:bodyPr/>
          <a:lstStyle>
            <a:lvl1pPr>
              <a:defRPr/>
            </a:lvl1pPr>
          </a:lstStyle>
          <a:p>
            <a:fld id="{9E3F9CA5-F1FB-4478-9541-6978564C053E}" type="slidenum">
              <a:rPr lang="en-US"/>
              <a:pPr/>
              <a:t>‹#›</a:t>
            </a:fld>
            <a:endParaRPr lang="en-US" dirty="0"/>
          </a:p>
        </p:txBody>
      </p:sp>
    </p:spTree>
    <p:extLst>
      <p:ext uri="{BB962C8B-B14F-4D97-AF65-F5344CB8AC3E}">
        <p14:creationId xmlns:p14="http://schemas.microsoft.com/office/powerpoint/2010/main" val="47557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July 12, 2017</a:t>
            </a:r>
            <a:endParaRPr lang="en-US" dirty="0"/>
          </a:p>
        </p:txBody>
      </p:sp>
      <p:sp>
        <p:nvSpPr>
          <p:cNvPr id="4" name="Footer Placeholder 3"/>
          <p:cNvSpPr>
            <a:spLocks noGrp="1"/>
          </p:cNvSpPr>
          <p:nvPr>
            <p:ph type="ftr" sz="quarter" idx="11"/>
          </p:nvPr>
        </p:nvSpPr>
        <p:spPr/>
        <p:txBody>
          <a:bodyPr/>
          <a:lstStyle>
            <a:lvl1pPr>
              <a:defRPr/>
            </a:lvl1pPr>
          </a:lstStyle>
          <a:p>
            <a:r>
              <a:rPr lang="en-US"/>
              <a:t>2017 Esri User Conference</a:t>
            </a:r>
            <a:endParaRPr lang="en-US" dirty="0"/>
          </a:p>
        </p:txBody>
      </p:sp>
      <p:sp>
        <p:nvSpPr>
          <p:cNvPr id="5" name="Slide Number Placeholder 4"/>
          <p:cNvSpPr>
            <a:spLocks noGrp="1"/>
          </p:cNvSpPr>
          <p:nvPr>
            <p:ph type="sldNum" sz="quarter" idx="12"/>
          </p:nvPr>
        </p:nvSpPr>
        <p:spPr/>
        <p:txBody>
          <a:bodyPr/>
          <a:lstStyle>
            <a:lvl1pPr>
              <a:defRPr/>
            </a:lvl1pPr>
          </a:lstStyle>
          <a:p>
            <a:fld id="{C316BA90-2D2A-4AF6-BE27-44CC425F277F}" type="slidenum">
              <a:rPr lang="en-US"/>
              <a:pPr/>
              <a:t>‹#›</a:t>
            </a:fld>
            <a:endParaRPr lang="en-US" dirty="0"/>
          </a:p>
        </p:txBody>
      </p:sp>
    </p:spTree>
    <p:extLst>
      <p:ext uri="{BB962C8B-B14F-4D97-AF65-F5344CB8AC3E}">
        <p14:creationId xmlns:p14="http://schemas.microsoft.com/office/powerpoint/2010/main" val="19792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July 12, 2017</a:t>
            </a:r>
            <a:endParaRPr lang="en-US" dirty="0"/>
          </a:p>
        </p:txBody>
      </p:sp>
      <p:sp>
        <p:nvSpPr>
          <p:cNvPr id="3" name="Footer Placeholder 2"/>
          <p:cNvSpPr>
            <a:spLocks noGrp="1"/>
          </p:cNvSpPr>
          <p:nvPr>
            <p:ph type="ftr" sz="quarter" idx="11"/>
          </p:nvPr>
        </p:nvSpPr>
        <p:spPr/>
        <p:txBody>
          <a:bodyPr/>
          <a:lstStyle>
            <a:lvl1pPr>
              <a:defRPr/>
            </a:lvl1pPr>
          </a:lstStyle>
          <a:p>
            <a:r>
              <a:rPr lang="en-US"/>
              <a:t>2017 Esri User Conference</a:t>
            </a:r>
            <a:endParaRPr lang="en-US" dirty="0"/>
          </a:p>
        </p:txBody>
      </p:sp>
      <p:sp>
        <p:nvSpPr>
          <p:cNvPr id="4" name="Slide Number Placeholder 3"/>
          <p:cNvSpPr>
            <a:spLocks noGrp="1"/>
          </p:cNvSpPr>
          <p:nvPr>
            <p:ph type="sldNum" sz="quarter" idx="12"/>
          </p:nvPr>
        </p:nvSpPr>
        <p:spPr/>
        <p:txBody>
          <a:bodyPr/>
          <a:lstStyle>
            <a:lvl1pPr>
              <a:defRPr/>
            </a:lvl1pPr>
          </a:lstStyle>
          <a:p>
            <a:fld id="{F26AE748-1630-45D0-84BC-E7F60F3BBB9E}" type="slidenum">
              <a:rPr lang="en-US"/>
              <a:pPr/>
              <a:t>‹#›</a:t>
            </a:fld>
            <a:endParaRPr lang="en-US" dirty="0"/>
          </a:p>
        </p:txBody>
      </p:sp>
    </p:spTree>
    <p:extLst>
      <p:ext uri="{BB962C8B-B14F-4D97-AF65-F5344CB8AC3E}">
        <p14:creationId xmlns:p14="http://schemas.microsoft.com/office/powerpoint/2010/main" val="119015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ABF0B216-3958-4271-BF98-D15D17E265D2}" type="slidenum">
              <a:rPr lang="en-US"/>
              <a:pPr/>
              <a:t>‹#›</a:t>
            </a:fld>
            <a:endParaRPr lang="en-US" dirty="0"/>
          </a:p>
        </p:txBody>
      </p:sp>
    </p:spTree>
    <p:extLst>
      <p:ext uri="{BB962C8B-B14F-4D97-AF65-F5344CB8AC3E}">
        <p14:creationId xmlns:p14="http://schemas.microsoft.com/office/powerpoint/2010/main" val="236560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43E94A3C-16DC-4B58-9DC7-9BE99AF1819C}" type="slidenum">
              <a:rPr lang="en-US"/>
              <a:pPr/>
              <a:t>‹#›</a:t>
            </a:fld>
            <a:endParaRPr lang="en-US" dirty="0"/>
          </a:p>
        </p:txBody>
      </p:sp>
    </p:spTree>
    <p:extLst>
      <p:ext uri="{BB962C8B-B14F-4D97-AF65-F5344CB8AC3E}">
        <p14:creationId xmlns:p14="http://schemas.microsoft.com/office/powerpoint/2010/main" val="201651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r>
              <a:rPr lang="en-US"/>
              <a:t>July 12, 2017</a:t>
            </a:r>
            <a:endParaRPr lang="en-US" dirty="0"/>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r>
              <a:rPr lang="en-US"/>
              <a:t>2017 Esri User Conference</a:t>
            </a:r>
            <a:endParaRPr lang="en-US" dirty="0"/>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515C7FDF-2754-402A-8118-303349C7D828}" type="slidenum">
              <a:rPr lang="en-US"/>
              <a:pPr/>
              <a:t>‹#›</a:t>
            </a:fld>
            <a:endParaRPr lang="en-US" dirty="0"/>
          </a:p>
        </p:txBody>
      </p:sp>
    </p:spTree>
    <p:extLst>
      <p:ext uri="{BB962C8B-B14F-4D97-AF65-F5344CB8AC3E}">
        <p14:creationId xmlns:p14="http://schemas.microsoft.com/office/powerpoint/2010/main" val="313759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23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1306397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461484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50951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400800"/>
            <a:ext cx="914400" cy="274320"/>
          </a:xfr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1554480" y="6400800"/>
            <a:ext cx="6035040" cy="27432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772400" y="6400800"/>
            <a:ext cx="914400" cy="274320"/>
          </a:xfrm>
        </p:spPr>
        <p:txBody>
          <a:bodyPr/>
          <a:lstStyle>
            <a:lvl1pPr>
              <a:defRPr/>
            </a:lvl1pPr>
          </a:lstStyle>
          <a:p>
            <a:pPr>
              <a:defRPr/>
            </a:pPr>
            <a:fld id="{BF6EBFE9-79BB-431F-AEDF-EF334E7ED36B}" type="slidenum">
              <a:rPr lang="en-US" smtClean="0"/>
              <a:pPr>
                <a:defRPr/>
              </a:pPr>
              <a:t>‹#›</a:t>
            </a:fld>
            <a:endParaRPr lang="en-US" dirty="0"/>
          </a:p>
        </p:txBody>
      </p:sp>
    </p:spTree>
    <p:extLst>
      <p:ext uri="{BB962C8B-B14F-4D97-AF65-F5344CB8AC3E}">
        <p14:creationId xmlns:p14="http://schemas.microsoft.com/office/powerpoint/2010/main" val="5196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3/25/2019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1178564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3/25/2019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3715523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3/25/2019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178411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3/25/2019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315976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3/25/2019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156774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3/25/2019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768326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3668450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126138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6AD2BEA-F212-410C-8F30-57FBE58DCFE6}" type="datetime1">
              <a:rPr lang="en-US" smtClean="0"/>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296961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4160A9C-7053-4264-B496-AA6562B28A0F}" type="datetime1">
              <a:rPr lang="en-US" smtClean="0"/>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175547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B33EEF-DFCF-4914-8D02-439C78478151}" type="slidenum">
              <a:rPr lang="en-US" smtClean="0"/>
              <a:pPr>
                <a:defRPr/>
              </a:pPr>
              <a:t>‹#›</a:t>
            </a:fld>
            <a:endParaRPr lang="en-US"/>
          </a:p>
        </p:txBody>
      </p:sp>
    </p:spTree>
    <p:extLst>
      <p:ext uri="{BB962C8B-B14F-4D97-AF65-F5344CB8AC3E}">
        <p14:creationId xmlns:p14="http://schemas.microsoft.com/office/powerpoint/2010/main" val="14440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A92A24A-EF92-41AB-8AF7-7BB499BC30FC}" type="datetime1">
              <a:rPr lang="en-US" smtClean="0"/>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213269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FC67D4-311E-458F-9AC5-CB6583966FC3}" type="datetime1">
              <a:rPr lang="en-US" smtClean="0"/>
              <a:t>3/25/2019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45829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6D6F776-AC19-4A1C-A8A7-A9A4D7E199C1}" type="datetime1">
              <a:rPr lang="en-US" smtClean="0"/>
              <a:t>3/25/2019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52139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5AE22F2-B71E-4061-9682-07987AB037F8}" type="datetime1">
              <a:rPr lang="en-US" smtClean="0"/>
              <a:t>3/25/2019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355988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3A2F7C-7974-441B-8750-FC09BFDC4FB8}" type="datetime1">
              <a:rPr lang="en-US" smtClean="0"/>
              <a:t>3/25/2019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20295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9FDA0B8-C786-4C04-A08A-FA02A04EF7DE}" type="datetime1">
              <a:rPr lang="en-US" smtClean="0"/>
              <a:t>3/25/2019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416433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1E1F050-25DF-4C35-B6E9-CBABD82EB0D0}" type="datetime1">
              <a:rPr lang="en-US" smtClean="0"/>
              <a:t>3/25/2019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259935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C4DC87-A205-41D3-8CC8-1C55BD52D53E}" type="datetime1">
              <a:rPr lang="en-US" smtClean="0"/>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70923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22642E-40A9-4DA3-981B-6EE5F21FD525}" type="datetime1">
              <a:rPr lang="en-US" smtClean="0"/>
              <a:t>3/25/2019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116140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369310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21C175-7EF2-4F00-94D5-418B427E826E}" type="slidenum">
              <a:rPr lang="en-US" smtClean="0"/>
              <a:pPr>
                <a:defRPr/>
              </a:pPr>
              <a:t>‹#›</a:t>
            </a:fld>
            <a:endParaRPr lang="en-US"/>
          </a:p>
        </p:txBody>
      </p:sp>
    </p:spTree>
    <p:extLst>
      <p:ext uri="{BB962C8B-B14F-4D97-AF65-F5344CB8AC3E}">
        <p14:creationId xmlns:p14="http://schemas.microsoft.com/office/powerpoint/2010/main" val="111168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288328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366817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181335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35731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217752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78738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367662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392184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28742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43888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8F78EF0-46D9-49D1-A73D-CC3C5E0924CA}" type="slidenum">
              <a:rPr lang="en-US" smtClean="0"/>
              <a:pPr>
                <a:defRPr/>
              </a:pPr>
              <a:t>‹#›</a:t>
            </a:fld>
            <a:endParaRPr lang="en-US"/>
          </a:p>
        </p:txBody>
      </p:sp>
    </p:spTree>
    <p:extLst>
      <p:ext uri="{BB962C8B-B14F-4D97-AF65-F5344CB8AC3E}">
        <p14:creationId xmlns:p14="http://schemas.microsoft.com/office/powerpoint/2010/main" val="118768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1BC11D-CF08-4481-91B0-64B81BD4DA64}"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4117296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BC11D-CF08-4481-91B0-64B81BD4DA64}"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1489143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1BC11D-CF08-4481-91B0-64B81BD4DA64}"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3588337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1BC11D-CF08-4481-91B0-64B81BD4DA64}"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698806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1BC11D-CF08-4481-91B0-64B81BD4DA64}" type="datetimeFigureOut">
              <a:rPr lang="en-US" smtClean="0"/>
              <a:t>3/25/2019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4215192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1BC11D-CF08-4481-91B0-64B81BD4DA64}" type="datetimeFigureOut">
              <a:rPr lang="en-US" smtClean="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693195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1BC11D-CF08-4481-91B0-64B81BD4DA64}" type="datetimeFigureOut">
              <a:rPr lang="en-US" smtClean="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3798925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1BC11D-CF08-4481-91B0-64B81BD4DA64}"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3309358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1BC11D-CF08-4481-91B0-64B81BD4DA64}"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368361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BC11D-CF08-4481-91B0-64B81BD4DA64}"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421578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692275"/>
            <a:ext cx="77724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p:txBody>
          <a:bodyPr/>
          <a:lstStyle>
            <a:lvl1pPr>
              <a:defRPr/>
            </a:lvl1pPr>
          </a:lstStyle>
          <a:p>
            <a:r>
              <a:rPr lang="en-US"/>
              <a:t>July 12, 2017</a:t>
            </a:r>
            <a:endParaRPr lang="en-US" dirty="0"/>
          </a:p>
        </p:txBody>
      </p:sp>
      <p:sp>
        <p:nvSpPr>
          <p:cNvPr id="109610" name="Rectangle 42"/>
          <p:cNvSpPr>
            <a:spLocks noGrp="1" noChangeArrowheads="1"/>
          </p:cNvSpPr>
          <p:nvPr>
            <p:ph type="ftr" sz="quarter" idx="3"/>
          </p:nvPr>
        </p:nvSpPr>
        <p:spPr/>
        <p:txBody>
          <a:bodyPr/>
          <a:lstStyle>
            <a:lvl1pPr>
              <a:defRPr/>
            </a:lvl1pPr>
          </a:lstStyle>
          <a:p>
            <a:r>
              <a:rPr lang="en-US"/>
              <a:t>2017 Esri User Conference</a:t>
            </a:r>
            <a:endParaRPr lang="en-US" dirty="0"/>
          </a:p>
        </p:txBody>
      </p:sp>
      <p:sp>
        <p:nvSpPr>
          <p:cNvPr id="109611" name="Rectangle 43"/>
          <p:cNvSpPr>
            <a:spLocks noGrp="1" noChangeArrowheads="1"/>
          </p:cNvSpPr>
          <p:nvPr>
            <p:ph type="sldNum" sz="quarter" idx="4"/>
          </p:nvPr>
        </p:nvSpPr>
        <p:spPr/>
        <p:txBody>
          <a:bodyPr/>
          <a:lstStyle>
            <a:lvl1pPr>
              <a:defRPr/>
            </a:lvl1pPr>
          </a:lstStyle>
          <a:p>
            <a:fld id="{50726B4B-11E2-4B4D-822E-155936961C3B}" type="slidenum">
              <a:rPr lang="en-US"/>
              <a:pPr/>
              <a:t>‹#›</a:t>
            </a:fld>
            <a:endParaRPr lang="en-US" dirty="0"/>
          </a:p>
        </p:txBody>
      </p:sp>
    </p:spTree>
    <p:extLst>
      <p:ext uri="{BB962C8B-B14F-4D97-AF65-F5344CB8AC3E}">
        <p14:creationId xmlns:p14="http://schemas.microsoft.com/office/powerpoint/2010/main" val="81960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BC11D-CF08-4481-91B0-64B81BD4DA64}"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D276C-CD95-422B-8574-B007414D4F75}" type="slidenum">
              <a:rPr lang="en-US" smtClean="0"/>
              <a:t>‹#›</a:t>
            </a:fld>
            <a:endParaRPr lang="en-US"/>
          </a:p>
        </p:txBody>
      </p:sp>
    </p:spTree>
    <p:extLst>
      <p:ext uri="{BB962C8B-B14F-4D97-AF65-F5344CB8AC3E}">
        <p14:creationId xmlns:p14="http://schemas.microsoft.com/office/powerpoint/2010/main" val="1544688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47291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6512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90588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413423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85967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26795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39343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16888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13140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fld id="{674C3E33-EEDC-41E5-A023-3E855728F749}" type="slidenum">
              <a:rPr lang="en-US"/>
              <a:pPr/>
              <a:t>‹#›</a:t>
            </a:fld>
            <a:endParaRPr lang="en-US" dirty="0"/>
          </a:p>
        </p:txBody>
      </p:sp>
    </p:spTree>
    <p:extLst>
      <p:ext uri="{BB962C8B-B14F-4D97-AF65-F5344CB8AC3E}">
        <p14:creationId xmlns:p14="http://schemas.microsoft.com/office/powerpoint/2010/main" val="177901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354229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338727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fld id="{FD800462-26BA-4C05-87AA-CD844216AF54}" type="slidenum">
              <a:rPr lang="en-US"/>
              <a:pPr/>
              <a:t>‹#›</a:t>
            </a:fld>
            <a:endParaRPr lang="en-US" dirty="0"/>
          </a:p>
        </p:txBody>
      </p:sp>
    </p:spTree>
    <p:extLst>
      <p:ext uri="{BB962C8B-B14F-4D97-AF65-F5344CB8AC3E}">
        <p14:creationId xmlns:p14="http://schemas.microsoft.com/office/powerpoint/2010/main" val="90622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A2E29480-FF3E-4DE2-BEDF-D4E23290FF6F}" type="slidenum">
              <a:rPr lang="en-US"/>
              <a:pPr/>
              <a:t>‹#›</a:t>
            </a:fld>
            <a:endParaRPr lang="en-US" dirty="0"/>
          </a:p>
        </p:txBody>
      </p:sp>
    </p:spTree>
    <p:extLst>
      <p:ext uri="{BB962C8B-B14F-4D97-AF65-F5344CB8AC3E}">
        <p14:creationId xmlns:p14="http://schemas.microsoft.com/office/powerpoint/2010/main" val="211110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36576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 name="Text Placeholder 2"/>
          <p:cNvSpPr>
            <a:spLocks noGrp="1"/>
          </p:cNvSpPr>
          <p:nvPr>
            <p:ph type="body" idx="1"/>
          </p:nvPr>
        </p:nvSpPr>
        <p:spPr bwMode="auto">
          <a:xfrm>
            <a:off x="457200" y="1463040"/>
            <a:ext cx="822960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00800"/>
            <a:ext cx="914400" cy="274320"/>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1554480" y="6400800"/>
            <a:ext cx="6035040" cy="27432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7772400" y="6400800"/>
            <a:ext cx="914400" cy="274320"/>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D0F6734-3762-42A7-936F-6CB6153703F4}" type="slidenum">
              <a:rPr lang="en-US" smtClean="0"/>
              <a:pPr>
                <a:defRPr/>
              </a:pPr>
              <a:t>‹#›</a:t>
            </a:fld>
            <a:endParaRPr lang="en-US"/>
          </a:p>
        </p:txBody>
      </p:sp>
    </p:spTree>
    <p:extLst>
      <p:ext uri="{BB962C8B-B14F-4D97-AF65-F5344CB8AC3E}">
        <p14:creationId xmlns:p14="http://schemas.microsoft.com/office/powerpoint/2010/main" val="935682095"/>
      </p:ext>
    </p:extLst>
  </p:cSld>
  <p:clrMap bg1="lt1" tx1="dk1" bg2="lt2" tx2="dk2" accent1="accent1" accent2="accent2" accent3="accent3" accent4="accent4" accent5="accent5" accent6="accent6" hlink="hlink" folHlink="folHlink"/>
  <p:sldLayoutIdLst>
    <p:sldLayoutId id="2147483790" r:id="rId1"/>
    <p:sldLayoutId id="2147483762" r:id="rId2"/>
    <p:sldLayoutId id="2147483764" r:id="rId3"/>
    <p:sldLayoutId id="2147483766" r:id="rId4"/>
    <p:sldLayoutId id="214748376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Calibri" pitchFamily="34" charset="0"/>
              </a:defRPr>
            </a:lvl1pPr>
          </a:lstStyle>
          <a:p>
            <a:r>
              <a:rPr lang="en-US"/>
              <a:t>July 12, 2017</a:t>
            </a:r>
            <a:endParaRPr lang="en-US" dirty="0"/>
          </a:p>
        </p:txBody>
      </p:sp>
      <p:sp>
        <p:nvSpPr>
          <p:cNvPr id="1085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r>
              <a:rPr lang="en-US"/>
              <a:t>2017 Esri User Conference</a:t>
            </a:r>
            <a:endParaRPr lang="en-US" dirty="0"/>
          </a:p>
        </p:txBody>
      </p:sp>
      <p:sp>
        <p:nvSpPr>
          <p:cNvPr id="1085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Calibri" pitchFamily="34" charset="0"/>
              </a:defRPr>
            </a:lvl1pPr>
          </a:lstStyle>
          <a:p>
            <a:fld id="{2EA58377-3A98-4B75-8299-378BE47483D1}" type="slidenum">
              <a:rPr lang="en-US" smtClean="0"/>
              <a:pPr/>
              <a:t>‹#›</a:t>
            </a:fld>
            <a:endParaRPr lang="en-US" dirty="0"/>
          </a:p>
        </p:txBody>
      </p:sp>
      <p:sp>
        <p:nvSpPr>
          <p:cNvPr id="108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13041026"/>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3/25/2019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169306190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E226672-2AD2-43F9-9D17-5E9550D20817}" type="datetime1">
              <a:rPr lang="en-US" smtClean="0"/>
              <a:t>3/25/2019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277577501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July 12, 2017</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2017 Esri User Conference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91324240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BC11D-CF08-4481-91B0-64B81BD4DA64}" type="datetimeFigureOut">
              <a:rPr lang="en-US" smtClean="0"/>
              <a:t>3/25/2019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D276C-CD95-422B-8574-B007414D4F75}" type="slidenum">
              <a:rPr lang="en-US" smtClean="0"/>
              <a:t>‹#›</a:t>
            </a:fld>
            <a:endParaRPr lang="en-US"/>
          </a:p>
        </p:txBody>
      </p:sp>
    </p:spTree>
    <p:extLst>
      <p:ext uri="{BB962C8B-B14F-4D97-AF65-F5344CB8AC3E}">
        <p14:creationId xmlns:p14="http://schemas.microsoft.com/office/powerpoint/2010/main" val="334052343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July 12, 2017</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2017 Esri User Conference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290175503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2.bin"/><Relationship Id="rId4" Type="http://schemas.openxmlformats.org/officeDocument/2006/relationships/image" Target="../media/image38.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in.gov/indot/InGCS.ht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NGS.SPCS@noaa.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http://ninjaworldamouthfulofmanythings.blogspot.com/2012/01/big-deals-and-great-discounts.html" TargetMode="External"/><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www.federalregister.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1445491" y="2716695"/>
            <a:ext cx="6243782" cy="1886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t>State Plane Coordinate System Update</a:t>
            </a:r>
            <a:endParaRPr kumimoji="0" lang="en-US" sz="4000" b="0" i="1" u="none" strike="noStrike" kern="1200" cap="none" spc="0" normalizeH="0" baseline="0" noProof="0" dirty="0">
              <a:ln>
                <a:noFill/>
              </a:ln>
              <a:solidFill>
                <a:prstClr val="black"/>
              </a:solidFill>
              <a:effectLst/>
              <a:uLnTx/>
              <a:uFillTx/>
              <a:latin typeface="Calibri"/>
              <a:ea typeface="ＭＳ Ｐゴシック" charset="0"/>
              <a:cs typeface="Times New Roman" charset="0"/>
            </a:endParaRPr>
          </a:p>
        </p:txBody>
      </p:sp>
      <p:sp>
        <p:nvSpPr>
          <p:cNvPr id="13315" name="Content Placeholder 2"/>
          <p:cNvSpPr txBox="1">
            <a:spLocks/>
          </p:cNvSpPr>
          <p:nvPr/>
        </p:nvSpPr>
        <p:spPr bwMode="auto">
          <a:xfrm>
            <a:off x="2145143" y="6067822"/>
            <a:ext cx="4853709" cy="534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March 7, 2019</a:t>
            </a:r>
            <a:endParaRPr kumimoji="0" lang="en-US" sz="2400" b="0" i="0" u="none" strike="noStrike" kern="1200" cap="none" spc="0" normalizeH="0" baseline="0" noProof="0" dirty="0">
              <a:ln>
                <a:noFill/>
              </a:ln>
              <a:solidFill>
                <a:prstClr val="black"/>
              </a:solidFill>
              <a:effectLst/>
              <a:uLnTx/>
              <a:uFillTx/>
              <a:latin typeface="Calibri"/>
              <a:ea typeface="ＭＳ Ｐゴシック" charset="0"/>
            </a:endParaRPr>
          </a:p>
        </p:txBody>
      </p:sp>
      <p:sp>
        <p:nvSpPr>
          <p:cNvPr id="5" name="Content Placeholder 2">
            <a:extLst>
              <a:ext uri="{FF2B5EF4-FFF2-40B4-BE49-F238E27FC236}">
                <a16:creationId xmlns:a16="http://schemas.microsoft.com/office/drawing/2014/main" id="{3BD0C80A-A71A-4F19-A762-9ED2B823C0BA}"/>
              </a:ext>
            </a:extLst>
          </p:cNvPr>
          <p:cNvSpPr txBox="1">
            <a:spLocks/>
          </p:cNvSpPr>
          <p:nvPr/>
        </p:nvSpPr>
        <p:spPr bwMode="auto">
          <a:xfrm>
            <a:off x="2372158" y="5024402"/>
            <a:ext cx="4390448" cy="1043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8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charset="0"/>
                <a:cs typeface="Times New Roman" charset="0"/>
              </a:rPr>
              <a:t>Michael L. Dennis, PhD, RLS, PE</a:t>
            </a:r>
          </a:p>
          <a:p>
            <a:pPr marL="0" marR="0" lvl="0" indent="0" algn="ctr" defTabSz="457200" rtl="0" eaLnBrk="1" fontAlgn="base" latinLnBrk="0" hangingPunct="1">
              <a:lnSpc>
                <a:spcPct val="8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SPCS2022 Project Manager</a:t>
            </a:r>
            <a:endParaRPr kumimoji="0" lang="en-US" sz="2400" b="0" i="0" u="none" strike="noStrike" kern="1200" cap="none" spc="0" normalizeH="0" baseline="0" noProof="0" dirty="0">
              <a:ln>
                <a:noFill/>
              </a:ln>
              <a:solidFill>
                <a:prstClr val="black"/>
              </a:solidFill>
              <a:effectLst/>
              <a:uLnTx/>
              <a:uFillTx/>
              <a:latin typeface="Calibri"/>
              <a:ea typeface="ＭＳ Ｐゴシック"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3B140-539B-4477-86DF-49BCE30B6AAF}"/>
              </a:ext>
            </a:extLst>
          </p:cNvPr>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406641" y="2644170"/>
            <a:ext cx="1737360" cy="1569660"/>
          </a:xfrm>
          <a:prstGeom prst="rect">
            <a:avLst/>
          </a:prstGeom>
          <a:noFill/>
        </p:spPr>
        <p:txBody>
          <a:bodyPr wrap="square" rtlCol="0">
            <a:spAutoFit/>
          </a:bodyPr>
          <a:lstStyle/>
          <a:p>
            <a:r>
              <a:rPr lang="en-US" sz="2400" b="1" i="1" dirty="0">
                <a:solidFill>
                  <a:srgbClr val="FF0000"/>
                </a:solidFill>
                <a:effectLst>
                  <a:outerShdw blurRad="38100" dist="38100" dir="2700000" algn="tl">
                    <a:srgbClr val="000000">
                      <a:alpha val="43137"/>
                    </a:srgbClr>
                  </a:outerShdw>
                </a:effectLst>
              </a:rPr>
              <a:t>Expected responses from more states…</a:t>
            </a:r>
          </a:p>
        </p:txBody>
      </p:sp>
    </p:spTree>
    <p:extLst>
      <p:ext uri="{BB962C8B-B14F-4D97-AF65-F5344CB8AC3E}">
        <p14:creationId xmlns:p14="http://schemas.microsoft.com/office/powerpoint/2010/main" val="2467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EA9C6-BF95-424D-B66F-E3D59777D1EF}"/>
              </a:ext>
            </a:extLst>
          </p:cNvPr>
          <p:cNvSpPr>
            <a:spLocks noGrp="1"/>
          </p:cNvSpPr>
          <p:nvPr>
            <p:ph type="title"/>
          </p:nvPr>
        </p:nvSpPr>
        <p:spPr>
          <a:xfrm>
            <a:off x="0" y="274638"/>
            <a:ext cx="9144000" cy="1143000"/>
          </a:xfrm>
        </p:spPr>
        <p:txBody>
          <a:bodyPr/>
          <a:lstStyle/>
          <a:p>
            <a:r>
              <a:rPr lang="en-US" dirty="0"/>
              <a:t>Reminders about SPCS2022 stuff</a:t>
            </a:r>
          </a:p>
        </p:txBody>
      </p:sp>
      <p:sp>
        <p:nvSpPr>
          <p:cNvPr id="3" name="Content Placeholder 2">
            <a:extLst>
              <a:ext uri="{FF2B5EF4-FFF2-40B4-BE49-F238E27FC236}">
                <a16:creationId xmlns:a16="http://schemas.microsoft.com/office/drawing/2014/main" id="{A373D111-9A23-44ED-8802-0ED0C3986B17}"/>
              </a:ext>
            </a:extLst>
          </p:cNvPr>
          <p:cNvSpPr>
            <a:spLocks noGrp="1"/>
          </p:cNvSpPr>
          <p:nvPr>
            <p:ph idx="1"/>
          </p:nvPr>
        </p:nvSpPr>
        <p:spPr>
          <a:xfrm>
            <a:off x="457200" y="1600199"/>
            <a:ext cx="8229600" cy="4754880"/>
          </a:xfrm>
        </p:spPr>
        <p:txBody>
          <a:bodyPr>
            <a:normAutofit fontScale="92500" lnSpcReduction="10000"/>
          </a:bodyPr>
          <a:lstStyle/>
          <a:p>
            <a:r>
              <a:rPr lang="en-US" b="1" dirty="0"/>
              <a:t>Default zone designs</a:t>
            </a:r>
          </a:p>
          <a:p>
            <a:pPr lvl="1"/>
            <a:r>
              <a:rPr lang="en-US" dirty="0"/>
              <a:t>Created by NGS if get no input; similar to SPCS 83</a:t>
            </a:r>
          </a:p>
          <a:p>
            <a:r>
              <a:rPr lang="en-US" b="1" dirty="0"/>
              <a:t>Special purpose zones</a:t>
            </a:r>
          </a:p>
          <a:p>
            <a:pPr lvl="1"/>
            <a:r>
              <a:rPr lang="en-US" dirty="0"/>
              <a:t>For regions that span multiple states/zones</a:t>
            </a:r>
          </a:p>
          <a:p>
            <a:pPr lvl="1"/>
            <a:r>
              <a:rPr lang="en-US" dirty="0"/>
              <a:t>e.g., Navajo Nation (3 states, 5 SPCS 83 zones)</a:t>
            </a:r>
          </a:p>
          <a:p>
            <a:r>
              <a:rPr lang="en-US" b="1" dirty="0"/>
              <a:t>Layered zones:  </a:t>
            </a:r>
            <a:r>
              <a:rPr lang="en-US" dirty="0"/>
              <a:t>Max 2 layers (e.g., Kentucky)</a:t>
            </a:r>
          </a:p>
          <a:p>
            <a:pPr lvl="1"/>
            <a:r>
              <a:rPr lang="en-US" dirty="0"/>
              <a:t>A statewide zone plus 1 layer of multiple subzones</a:t>
            </a:r>
          </a:p>
          <a:p>
            <a:r>
              <a:rPr lang="en-US" b="1" dirty="0"/>
              <a:t>Low distortion projections (LDPs)</a:t>
            </a:r>
          </a:p>
          <a:p>
            <a:pPr lvl="1"/>
            <a:r>
              <a:rPr lang="en-US" dirty="0"/>
              <a:t>Can be part of SPCS2022, but with min size limits</a:t>
            </a:r>
          </a:p>
          <a:p>
            <a:pPr lvl="1"/>
            <a:r>
              <a:rPr lang="en-US" dirty="0"/>
              <a:t>Must be designed by others (not by NGS)</a:t>
            </a:r>
          </a:p>
        </p:txBody>
      </p:sp>
      <p:sp>
        <p:nvSpPr>
          <p:cNvPr id="4" name="Slide Number Placeholder 3">
            <a:extLst>
              <a:ext uri="{FF2B5EF4-FFF2-40B4-BE49-F238E27FC236}">
                <a16:creationId xmlns:a16="http://schemas.microsoft.com/office/drawing/2014/main" id="{484AFE4D-B760-4C3F-A070-4F04B24C2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100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BE85-7295-4FFE-8B44-3BA645F1EBEA}"/>
              </a:ext>
            </a:extLst>
          </p:cNvPr>
          <p:cNvSpPr>
            <a:spLocks noGrp="1"/>
          </p:cNvSpPr>
          <p:nvPr>
            <p:ph type="title"/>
          </p:nvPr>
        </p:nvSpPr>
        <p:spPr/>
        <p:txBody>
          <a:bodyPr/>
          <a:lstStyle/>
          <a:p>
            <a:r>
              <a:rPr lang="en-US" dirty="0"/>
              <a:t>The 5 FRN questions</a:t>
            </a:r>
          </a:p>
        </p:txBody>
      </p:sp>
      <p:sp>
        <p:nvSpPr>
          <p:cNvPr id="3" name="Content Placeholder 2">
            <a:extLst>
              <a:ext uri="{FF2B5EF4-FFF2-40B4-BE49-F238E27FC236}">
                <a16:creationId xmlns:a16="http://schemas.microsoft.com/office/drawing/2014/main" id="{4AB08416-1CC6-4742-B246-42995D38F583}"/>
              </a:ext>
            </a:extLst>
          </p:cNvPr>
          <p:cNvSpPr>
            <a:spLocks noGrp="1"/>
          </p:cNvSpPr>
          <p:nvPr>
            <p:ph idx="1"/>
          </p:nvPr>
        </p:nvSpPr>
        <p:spPr>
          <a:xfrm>
            <a:off x="457198" y="1600200"/>
            <a:ext cx="8229600" cy="4416552"/>
          </a:xfrm>
        </p:spPr>
        <p:txBody>
          <a:bodyPr>
            <a:normAutofit fontScale="85000" lnSpcReduction="10000"/>
          </a:bodyPr>
          <a:lstStyle/>
          <a:p>
            <a:pPr marL="514350" indent="-514350">
              <a:spcBef>
                <a:spcPts val="2400"/>
              </a:spcBef>
              <a:buFont typeface="+mj-lt"/>
              <a:buAutoNum type="arabicPeriod"/>
            </a:pPr>
            <a:r>
              <a:rPr lang="en-US" dirty="0"/>
              <a:t> </a:t>
            </a:r>
            <a:r>
              <a:rPr lang="en-US" b="1" dirty="0"/>
              <a:t>Usage of current SPCS </a:t>
            </a:r>
            <a:r>
              <a:rPr lang="en-US" dirty="0"/>
              <a:t>in your organization.</a:t>
            </a:r>
            <a:endParaRPr lang="en-US" dirty="0">
              <a:cs typeface="Times New Roman" panose="02020603050405020304" pitchFamily="18" charset="0"/>
            </a:endParaRPr>
          </a:p>
          <a:p>
            <a:pPr marL="514350" indent="-514350">
              <a:spcBef>
                <a:spcPts val="2400"/>
              </a:spcBef>
              <a:buFont typeface="+mj-lt"/>
              <a:buAutoNum type="arabicPeriod"/>
            </a:pPr>
            <a:r>
              <a:rPr lang="en-US" dirty="0"/>
              <a:t>Whether </a:t>
            </a:r>
            <a:r>
              <a:rPr lang="en-US" b="1" dirty="0"/>
              <a:t>default SPCS2022 definitions </a:t>
            </a:r>
            <a:r>
              <a:rPr lang="en-US" dirty="0"/>
              <a:t>impose hardship or are beneficial.</a:t>
            </a:r>
            <a:endParaRPr lang="en-US" dirty="0">
              <a:cs typeface="Times New Roman" panose="02020603050405020304" pitchFamily="18" charset="0"/>
            </a:endParaRPr>
          </a:p>
          <a:p>
            <a:pPr marL="514350" indent="-514350">
              <a:spcBef>
                <a:spcPts val="2400"/>
              </a:spcBef>
              <a:buFont typeface="+mj-lt"/>
              <a:buAutoNum type="arabicPeriod"/>
            </a:pPr>
            <a:r>
              <a:rPr lang="en-US" dirty="0"/>
              <a:t>Whether there is sufficient </a:t>
            </a:r>
            <a:r>
              <a:rPr lang="en-US" b="1" dirty="0"/>
              <a:t>flexibility</a:t>
            </a:r>
            <a:r>
              <a:rPr lang="en-US" dirty="0"/>
              <a:t> in SPCS2022 characteristics.</a:t>
            </a:r>
            <a:endParaRPr lang="en-US" dirty="0">
              <a:cs typeface="Times New Roman" panose="02020603050405020304" pitchFamily="18" charset="0"/>
            </a:endParaRPr>
          </a:p>
          <a:p>
            <a:pPr marL="514350" indent="-514350">
              <a:spcBef>
                <a:spcPts val="2400"/>
              </a:spcBef>
              <a:buFont typeface="+mj-lt"/>
              <a:buAutoNum type="arabicPeriod"/>
            </a:pPr>
            <a:r>
              <a:rPr lang="en-US" dirty="0"/>
              <a:t>Whether the SPCS2022 </a:t>
            </a:r>
            <a:r>
              <a:rPr lang="en-US" b="1" dirty="0"/>
              <a:t>deadlines</a:t>
            </a:r>
            <a:r>
              <a:rPr lang="en-US" dirty="0"/>
              <a:t> are acceptable.</a:t>
            </a:r>
            <a:endParaRPr lang="en-US" dirty="0">
              <a:cs typeface="Times New Roman" panose="02020603050405020304" pitchFamily="18" charset="0"/>
            </a:endParaRPr>
          </a:p>
          <a:p>
            <a:pPr marL="514350" indent="-514350">
              <a:spcBef>
                <a:spcPts val="2400"/>
              </a:spcBef>
              <a:buFont typeface="+mj-lt"/>
              <a:buAutoNum type="arabicPeriod"/>
            </a:pPr>
            <a:r>
              <a:rPr lang="en-US" dirty="0"/>
              <a:t>Whether </a:t>
            </a:r>
            <a:r>
              <a:rPr lang="en-US" b="1" dirty="0"/>
              <a:t>“special purpose” zones </a:t>
            </a:r>
            <a:r>
              <a:rPr lang="en-US" dirty="0"/>
              <a:t>in SPCS2022 would be beneficial, problematic, or irrelevant.</a:t>
            </a:r>
            <a:endParaRPr lang="en-US" dirty="0">
              <a:cs typeface="Times New Roman" panose="02020603050405020304" pitchFamily="18" charset="0"/>
            </a:endParaRPr>
          </a:p>
        </p:txBody>
      </p:sp>
    </p:spTree>
    <p:extLst>
      <p:ext uri="{BB962C8B-B14F-4D97-AF65-F5344CB8AC3E}">
        <p14:creationId xmlns:p14="http://schemas.microsoft.com/office/powerpoint/2010/main" val="107335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C6285-8CC2-4CF7-B788-CA51AA3EF2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4" y="654555"/>
            <a:ext cx="9144000" cy="6203445"/>
          </a:xfrm>
          <a:prstGeom prst="rect">
            <a:avLst/>
          </a:prstGeom>
        </p:spPr>
      </p:pic>
      <p:sp>
        <p:nvSpPr>
          <p:cNvPr id="9" name="TextBox 8">
            <a:extLst>
              <a:ext uri="{FF2B5EF4-FFF2-40B4-BE49-F238E27FC236}">
                <a16:creationId xmlns:a16="http://schemas.microsoft.com/office/drawing/2014/main" id="{E8790A3A-0355-4426-9022-8C383AEA3004}"/>
              </a:ext>
            </a:extLst>
          </p:cNvPr>
          <p:cNvSpPr txBox="1"/>
          <p:nvPr/>
        </p:nvSpPr>
        <p:spPr>
          <a:xfrm>
            <a:off x="0" y="0"/>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Responses to the 5 FRN questions</a:t>
            </a:r>
          </a:p>
        </p:txBody>
      </p:sp>
    </p:spTree>
    <p:extLst>
      <p:ext uri="{BB962C8B-B14F-4D97-AF65-F5344CB8AC3E}">
        <p14:creationId xmlns:p14="http://schemas.microsoft.com/office/powerpoint/2010/main" val="126514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C6285-8CC2-4CF7-B788-CA51AA3EF2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 y="654555"/>
            <a:ext cx="9144000" cy="6399231"/>
          </a:xfrm>
          <a:prstGeom prst="rect">
            <a:avLst/>
          </a:prstGeom>
        </p:spPr>
      </p:pic>
      <p:sp>
        <p:nvSpPr>
          <p:cNvPr id="9" name="TextBox 8">
            <a:extLst>
              <a:ext uri="{FF2B5EF4-FFF2-40B4-BE49-F238E27FC236}">
                <a16:creationId xmlns:a16="http://schemas.microsoft.com/office/drawing/2014/main" id="{E8790A3A-0355-4426-9022-8C383AEA3004}"/>
              </a:ext>
            </a:extLst>
          </p:cNvPr>
          <p:cNvSpPr txBox="1"/>
          <p:nvPr/>
        </p:nvSpPr>
        <p:spPr>
          <a:xfrm>
            <a:off x="0" y="0"/>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Summary of other FRN input</a:t>
            </a:r>
          </a:p>
        </p:txBody>
      </p:sp>
    </p:spTree>
    <p:extLst>
      <p:ext uri="{BB962C8B-B14F-4D97-AF65-F5344CB8AC3E}">
        <p14:creationId xmlns:p14="http://schemas.microsoft.com/office/powerpoint/2010/main" val="52331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8"/>
            <a:ext cx="8229600" cy="5212082"/>
          </a:xfrm>
        </p:spPr>
        <p:txBody>
          <a:bodyPr>
            <a:normAutofit fontScale="92500" lnSpcReduction="20000"/>
          </a:bodyPr>
          <a:lstStyle/>
          <a:p>
            <a:pPr marL="0" indent="0">
              <a:buNone/>
            </a:pPr>
            <a:r>
              <a:rPr lang="en-US" b="1" i="1" dirty="0"/>
              <a:t>Summary of main things that did </a:t>
            </a:r>
            <a:r>
              <a:rPr lang="en-US" b="1" dirty="0"/>
              <a:t>NOT</a:t>
            </a:r>
            <a:r>
              <a:rPr lang="en-US" b="1" i="1" dirty="0"/>
              <a:t> change</a:t>
            </a:r>
          </a:p>
          <a:p>
            <a:r>
              <a:rPr lang="en-US" b="1" dirty="0"/>
              <a:t>Policy</a:t>
            </a:r>
            <a:endParaRPr lang="en-US" dirty="0"/>
          </a:p>
          <a:p>
            <a:pPr lvl="1"/>
            <a:r>
              <a:rPr lang="en-US" dirty="0"/>
              <a:t>Limited to LCC, TM, and OM projections</a:t>
            </a:r>
          </a:p>
          <a:p>
            <a:pPr lvl="1"/>
            <a:r>
              <a:rPr lang="en-US" dirty="0"/>
              <a:t>Zones designed to reduce distortion at ground</a:t>
            </a:r>
          </a:p>
          <a:p>
            <a:pPr lvl="1"/>
            <a:r>
              <a:rPr lang="en-US" dirty="0"/>
              <a:t>Default zones designed by NGS if no consensus input </a:t>
            </a:r>
          </a:p>
          <a:p>
            <a:pPr lvl="1"/>
            <a:r>
              <a:rPr lang="en-US" dirty="0"/>
              <a:t>Parameters in meters, but feet allowed for output</a:t>
            </a:r>
          </a:p>
          <a:p>
            <a:r>
              <a:rPr lang="en-US" b="1" dirty="0"/>
              <a:t>Procedures</a:t>
            </a:r>
            <a:endParaRPr lang="en-US" dirty="0"/>
          </a:p>
          <a:p>
            <a:pPr lvl="1"/>
            <a:r>
              <a:rPr lang="en-US" dirty="0"/>
              <a:t>Stakeholders must submit requests/proposals</a:t>
            </a:r>
          </a:p>
          <a:p>
            <a:pPr lvl="1"/>
            <a:r>
              <a:rPr lang="en-US" dirty="0"/>
              <a:t>1-parallel LCC and local OM projection definitions</a:t>
            </a:r>
          </a:p>
          <a:p>
            <a:pPr lvl="1"/>
            <a:r>
              <a:rPr lang="en-US" dirty="0"/>
              <a:t>Specified a linear distortion design criterion</a:t>
            </a:r>
          </a:p>
          <a:p>
            <a:pPr lvl="1"/>
            <a:r>
              <a:rPr lang="en-US" dirty="0"/>
              <a:t>Limit NGS designs to minimum of ±50 ppm</a:t>
            </a:r>
          </a:p>
          <a:p>
            <a:pPr lvl="1"/>
            <a:r>
              <a:rPr lang="en-US" dirty="0"/>
              <a:t>50 km min zone size for height range of 250 m or less</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SPCS2022 Policy</a:t>
            </a:r>
            <a:r>
              <a:rPr lang="en-US" sz="4000" dirty="0">
                <a:solidFill>
                  <a:prstClr val="white"/>
                </a:solidFill>
                <a:effectLst>
                  <a:outerShdw blurRad="38100" dist="38100" dir="2700000" algn="tl">
                    <a:srgbClr val="000000">
                      <a:alpha val="43137"/>
                    </a:srgbClr>
                  </a:outerShdw>
                </a:effectLst>
                <a:latin typeface="Calibri"/>
              </a:rPr>
              <a:t> &amp;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Procedures</a:t>
            </a:r>
          </a:p>
        </p:txBody>
      </p:sp>
    </p:spTree>
    <p:extLst>
      <p:ext uri="{BB962C8B-B14F-4D97-AF65-F5344CB8AC3E}">
        <p14:creationId xmlns:p14="http://schemas.microsoft.com/office/powerpoint/2010/main" val="36517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199" y="1463038"/>
            <a:ext cx="8596860" cy="4744123"/>
          </a:xfrm>
        </p:spPr>
        <p:txBody>
          <a:bodyPr>
            <a:normAutofit fontScale="92500" lnSpcReduction="20000"/>
          </a:bodyPr>
          <a:lstStyle/>
          <a:p>
            <a:pPr marL="0" indent="0">
              <a:buNone/>
            </a:pPr>
            <a:r>
              <a:rPr lang="en-US" b="1" i="1" dirty="0"/>
              <a:t>Summary of main changes</a:t>
            </a:r>
          </a:p>
          <a:p>
            <a:r>
              <a:rPr lang="en-US" dirty="0"/>
              <a:t>Allow “special use” zones</a:t>
            </a:r>
          </a:p>
          <a:p>
            <a:pPr lvl="1"/>
            <a:r>
              <a:rPr lang="en-US" dirty="0"/>
              <a:t>But only for zone areas in more than 1 state</a:t>
            </a:r>
          </a:p>
          <a:p>
            <a:r>
              <a:rPr lang="en-US" dirty="0"/>
              <a:t>NGS will design statewide zone for every state</a:t>
            </a:r>
          </a:p>
          <a:p>
            <a:pPr lvl="1"/>
            <a:r>
              <a:rPr lang="en-US" dirty="0"/>
              <a:t>Also will design default zones if no consensus stakeholder request for something different</a:t>
            </a:r>
          </a:p>
          <a:p>
            <a:r>
              <a:rPr lang="en-US" dirty="0"/>
              <a:t>Allow max of 3 “layers” (1 statewide + 2 multi-zone)</a:t>
            </a:r>
          </a:p>
          <a:p>
            <a:pPr lvl="1"/>
            <a:r>
              <a:rPr lang="en-US" dirty="0"/>
              <a:t>But most states will have 1 or 2 layers</a:t>
            </a:r>
          </a:p>
          <a:p>
            <a:r>
              <a:rPr lang="en-US" dirty="0"/>
              <a:t>Added requirement that all zones be unique</a:t>
            </a:r>
          </a:p>
          <a:p>
            <a:r>
              <a:rPr lang="en-US" dirty="0"/>
              <a:t>Zones within a layer cannot overlap</a:t>
            </a:r>
          </a:p>
          <a:p>
            <a:r>
              <a:rPr lang="en-US" dirty="0"/>
              <a:t>Require positive east longitudes</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Changes</a:t>
            </a:r>
            <a:r>
              <a:rPr kumimoji="0" lang="en-US"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 to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SPCS2022 Policies</a:t>
            </a:r>
          </a:p>
        </p:txBody>
      </p:sp>
    </p:spTree>
    <p:extLst>
      <p:ext uri="{BB962C8B-B14F-4D97-AF65-F5344CB8AC3E}">
        <p14:creationId xmlns:p14="http://schemas.microsoft.com/office/powerpoint/2010/main" val="200092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8"/>
            <a:ext cx="8686800" cy="4878002"/>
          </a:xfrm>
        </p:spPr>
        <p:txBody>
          <a:bodyPr>
            <a:normAutofit fontScale="92500"/>
          </a:bodyPr>
          <a:lstStyle/>
          <a:p>
            <a:pPr marL="0" indent="0">
              <a:buNone/>
            </a:pPr>
            <a:r>
              <a:rPr lang="en-US" b="1" i="1" dirty="0"/>
              <a:t>Summary of main changes</a:t>
            </a:r>
          </a:p>
          <a:p>
            <a:r>
              <a:rPr lang="en-US" dirty="0"/>
              <a:t>Delayed deadlines by 3 months</a:t>
            </a:r>
          </a:p>
          <a:p>
            <a:r>
              <a:rPr lang="en-US" dirty="0"/>
              <a:t>Removed “contributing partner” category</a:t>
            </a:r>
          </a:p>
          <a:p>
            <a:r>
              <a:rPr lang="en-US" dirty="0"/>
              <a:t>Moved submittal details to fillable forms</a:t>
            </a:r>
          </a:p>
          <a:p>
            <a:r>
              <a:rPr lang="en-US" dirty="0"/>
              <a:t>Added section on zones numbers and names</a:t>
            </a:r>
          </a:p>
          <a:p>
            <a:r>
              <a:rPr lang="en-US" dirty="0"/>
              <a:t>Added details on </a:t>
            </a:r>
            <a:r>
              <a:rPr lang="en-US" b="1" i="1" dirty="0"/>
              <a:t>linear distortion design criterion</a:t>
            </a:r>
          </a:p>
          <a:p>
            <a:r>
              <a:rPr lang="en-US" dirty="0"/>
              <a:t>Removed minimum distortion limit</a:t>
            </a:r>
          </a:p>
          <a:p>
            <a:r>
              <a:rPr lang="en-US" dirty="0"/>
              <a:t>Added 10 km min zone size for height range &gt; 250 m</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Changes</a:t>
            </a:r>
            <a:r>
              <a:rPr kumimoji="0" lang="en-US"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 to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SPCS2022 Procedures</a:t>
            </a:r>
          </a:p>
        </p:txBody>
      </p:sp>
    </p:spTree>
    <p:extLst>
      <p:ext uri="{BB962C8B-B14F-4D97-AF65-F5344CB8AC3E}">
        <p14:creationId xmlns:p14="http://schemas.microsoft.com/office/powerpoint/2010/main" val="276248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4E3A-7694-48B2-857A-5D46EE907A04}"/>
              </a:ext>
            </a:extLst>
          </p:cNvPr>
          <p:cNvSpPr>
            <a:spLocks noGrp="1"/>
          </p:cNvSpPr>
          <p:nvPr>
            <p:ph type="title"/>
          </p:nvPr>
        </p:nvSpPr>
        <p:spPr/>
        <p:txBody>
          <a:bodyPr/>
          <a:lstStyle/>
          <a:p>
            <a:r>
              <a:rPr lang="en-US" dirty="0"/>
              <a:t>SPCS2022 stakeholders</a:t>
            </a:r>
          </a:p>
        </p:txBody>
      </p:sp>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9"/>
            <a:ext cx="8229600" cy="4754880"/>
          </a:xfrm>
        </p:spPr>
        <p:txBody>
          <a:bodyPr>
            <a:normAutofit fontScale="92500"/>
          </a:bodyPr>
          <a:lstStyle/>
          <a:p>
            <a:r>
              <a:rPr lang="en-US" b="1" dirty="0"/>
              <a:t>State </a:t>
            </a:r>
            <a:r>
              <a:rPr lang="en-US" b="1" i="1" dirty="0"/>
              <a:t>groups</a:t>
            </a:r>
            <a:r>
              <a:rPr lang="en-US" b="1" dirty="0"/>
              <a:t> </a:t>
            </a:r>
            <a:r>
              <a:rPr lang="en-US" dirty="0"/>
              <a:t>that formally interface with NGS</a:t>
            </a:r>
          </a:p>
          <a:p>
            <a:pPr lvl="1"/>
            <a:r>
              <a:rPr lang="en-US" dirty="0"/>
              <a:t>Departments of transportation</a:t>
            </a:r>
          </a:p>
          <a:p>
            <a:pPr lvl="1"/>
            <a:r>
              <a:rPr lang="en-US" dirty="0"/>
              <a:t>Cartographer/GIS office</a:t>
            </a:r>
          </a:p>
          <a:p>
            <a:pPr lvl="1"/>
            <a:r>
              <a:rPr lang="en-US" dirty="0"/>
              <a:t>Professional surveying, engineering, GIS societies</a:t>
            </a:r>
          </a:p>
          <a:p>
            <a:pPr lvl="1"/>
            <a:r>
              <a:rPr lang="en-US" dirty="0"/>
              <a:t>Colleges/universities with geospatial curriculum</a:t>
            </a:r>
          </a:p>
          <a:p>
            <a:r>
              <a:rPr lang="en-US" dirty="0"/>
              <a:t>Can submit </a:t>
            </a:r>
            <a:r>
              <a:rPr lang="en-US" b="1" i="1" dirty="0"/>
              <a:t>requests</a:t>
            </a:r>
            <a:r>
              <a:rPr lang="en-US" dirty="0"/>
              <a:t> and </a:t>
            </a:r>
            <a:r>
              <a:rPr lang="en-US" b="1" i="1" dirty="0"/>
              <a:t>proposals</a:t>
            </a:r>
            <a:r>
              <a:rPr lang="en-US" dirty="0"/>
              <a:t> for designs</a:t>
            </a:r>
          </a:p>
          <a:p>
            <a:pPr lvl="1"/>
            <a:r>
              <a:rPr lang="en-US" b="1" i="1" dirty="0"/>
              <a:t>Requests</a:t>
            </a:r>
            <a:r>
              <a:rPr lang="en-US" dirty="0"/>
              <a:t> are for designs by NGS</a:t>
            </a:r>
          </a:p>
          <a:p>
            <a:pPr lvl="1"/>
            <a:r>
              <a:rPr lang="en-US" b="1" i="1" dirty="0"/>
              <a:t>Proposals</a:t>
            </a:r>
            <a:r>
              <a:rPr lang="en-US" dirty="0"/>
              <a:t> are designs by stakeholders</a:t>
            </a:r>
          </a:p>
          <a:p>
            <a:r>
              <a:rPr lang="en-US" dirty="0"/>
              <a:t>Stakeholder input must be </a:t>
            </a:r>
            <a:r>
              <a:rPr lang="en-US" b="1" i="1" dirty="0"/>
              <a:t>unanimous</a:t>
            </a:r>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12"/>
          </p:nvPr>
        </p:nvSpPr>
        <p:spPr/>
        <p:txBody>
          <a:bodyPr/>
          <a:lstStyle/>
          <a:p>
            <a:pPr>
              <a:defRPr/>
            </a:pPr>
            <a:fld id="{BF6EBFE9-79BB-431F-AEDF-EF334E7ED36B}" type="slidenum">
              <a:rPr lang="en-US" smtClean="0"/>
              <a:pPr>
                <a:defRPr/>
              </a:pPr>
              <a:t>18</a:t>
            </a:fld>
            <a:endParaRPr lang="en-US" dirty="0"/>
          </a:p>
        </p:txBody>
      </p:sp>
    </p:spTree>
    <p:extLst>
      <p:ext uri="{BB962C8B-B14F-4D97-AF65-F5344CB8AC3E}">
        <p14:creationId xmlns:p14="http://schemas.microsoft.com/office/powerpoint/2010/main" val="357583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a:t>
            </a:r>
          </a:p>
        </p:txBody>
      </p:sp>
      <p:sp>
        <p:nvSpPr>
          <p:cNvPr id="3" name="Content Placeholder 2"/>
          <p:cNvSpPr>
            <a:spLocks noGrp="1"/>
          </p:cNvSpPr>
          <p:nvPr>
            <p:ph idx="1"/>
          </p:nvPr>
        </p:nvSpPr>
        <p:spPr>
          <a:xfrm>
            <a:off x="457199" y="1463040"/>
            <a:ext cx="8328355" cy="4754880"/>
          </a:xfrm>
        </p:spPr>
        <p:txBody>
          <a:bodyPr/>
          <a:lstStyle/>
          <a:p>
            <a:pPr marL="514350" lvl="0" indent="-514350">
              <a:buFont typeface="+mj-lt"/>
              <a:buAutoNum type="arabicPeriod" startAt="2"/>
            </a:pPr>
            <a:r>
              <a:rPr lang="en-US" dirty="0"/>
              <a:t>Are you associated with any state “stakeholder” groups that can provide SPCS2022 input to NGS? (select all that apply)</a:t>
            </a:r>
          </a:p>
          <a:p>
            <a:pPr marL="971550" lvl="1" indent="-514350">
              <a:buFont typeface="+mj-lt"/>
              <a:buAutoNum type="alphaLcPeriod"/>
            </a:pPr>
            <a:r>
              <a:rPr lang="en-US" dirty="0"/>
              <a:t>Department of transportation</a:t>
            </a:r>
          </a:p>
          <a:p>
            <a:pPr marL="971550" lvl="1" indent="-514350">
              <a:buFont typeface="+mj-lt"/>
              <a:buAutoNum type="alphaLcPeriod"/>
            </a:pPr>
            <a:r>
              <a:rPr lang="en-US" dirty="0"/>
              <a:t>Office of GIS (or equivalent)</a:t>
            </a:r>
          </a:p>
          <a:p>
            <a:pPr marL="971550" lvl="1" indent="-514350">
              <a:buFont typeface="+mj-lt"/>
              <a:buAutoNum type="alphaLcPeriod"/>
            </a:pPr>
            <a:r>
              <a:rPr lang="en-US" dirty="0"/>
              <a:t>Professional surveyor, engineer, or GIS society</a:t>
            </a:r>
          </a:p>
          <a:p>
            <a:pPr marL="971550" lvl="1" indent="-514350">
              <a:buFont typeface="+mj-lt"/>
              <a:buAutoNum type="alphaLcPeriod"/>
            </a:pPr>
            <a:r>
              <a:rPr lang="en-US" dirty="0"/>
              <a:t>University or college with geospatial focus</a:t>
            </a:r>
          </a:p>
          <a:p>
            <a:pPr marL="971550" lvl="1" indent="-514350">
              <a:buFont typeface="+mj-lt"/>
              <a:buAutoNum type="alphaLcPeriod"/>
            </a:pPr>
            <a:r>
              <a:rPr lang="en-US" dirty="0"/>
              <a:t>Not associated with any of these groups</a:t>
            </a:r>
          </a:p>
          <a:p>
            <a:endParaRPr lang="en-US" dirty="0"/>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19</a:t>
            </a:fld>
            <a:endParaRPr lang="en-US" dirty="0"/>
          </a:p>
        </p:txBody>
      </p:sp>
      <p:pic>
        <p:nvPicPr>
          <p:cNvPr id="6" name="Picture 5">
            <a:extLst>
              <a:ext uri="{FF2B5EF4-FFF2-40B4-BE49-F238E27FC236}">
                <a16:creationId xmlns:a16="http://schemas.microsoft.com/office/drawing/2014/main" id="{7D635AD2-5983-4395-AFE7-25AD04D31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048"/>
            <a:ext cx="9144000" cy="6096000"/>
          </a:xfrm>
          <a:prstGeom prst="rect">
            <a:avLst/>
          </a:prstGeom>
        </p:spPr>
      </p:pic>
      <p:sp>
        <p:nvSpPr>
          <p:cNvPr id="7" name="TextBox 6">
            <a:extLst>
              <a:ext uri="{FF2B5EF4-FFF2-40B4-BE49-F238E27FC236}">
                <a16:creationId xmlns:a16="http://schemas.microsoft.com/office/drawing/2014/main" id="{4CCE0BDA-FF43-457D-9E96-AD6B7803589D}"/>
              </a:ext>
            </a:extLst>
          </p:cNvPr>
          <p:cNvSpPr txBox="1"/>
          <p:nvPr/>
        </p:nvSpPr>
        <p:spPr>
          <a:xfrm>
            <a:off x="301214" y="5863193"/>
            <a:ext cx="1721224" cy="400110"/>
          </a:xfrm>
          <a:prstGeom prst="rect">
            <a:avLst/>
          </a:prstGeom>
          <a:noFill/>
        </p:spPr>
        <p:txBody>
          <a:bodyPr wrap="square" rtlCol="0">
            <a:spAutoFit/>
          </a:bodyPr>
          <a:lstStyle/>
          <a:p>
            <a:r>
              <a:rPr lang="en-US" sz="2000" b="1" dirty="0"/>
              <a:t>738 responses</a:t>
            </a:r>
          </a:p>
        </p:txBody>
      </p:sp>
    </p:spTree>
    <p:extLst>
      <p:ext uri="{BB962C8B-B14F-4D97-AF65-F5344CB8AC3E}">
        <p14:creationId xmlns:p14="http://schemas.microsoft.com/office/powerpoint/2010/main" val="172864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CF1A2F-8A6A-4899-A312-2E46991E7575}"/>
              </a:ext>
            </a:extLst>
          </p:cNvPr>
          <p:cNvSpPr>
            <a:spLocks noGrp="1"/>
          </p:cNvSpPr>
          <p:nvPr>
            <p:ph type="title"/>
          </p:nvPr>
        </p:nvSpPr>
        <p:spPr>
          <a:xfrm>
            <a:off x="0" y="274638"/>
            <a:ext cx="9144000" cy="1143000"/>
          </a:xfrm>
        </p:spPr>
        <p:txBody>
          <a:bodyPr/>
          <a:lstStyle/>
          <a:p>
            <a:r>
              <a:rPr lang="en-US" dirty="0"/>
              <a:t>Overall webinar statistics</a:t>
            </a:r>
          </a:p>
        </p:txBody>
      </p:sp>
      <p:sp>
        <p:nvSpPr>
          <p:cNvPr id="6" name="Content Placeholder 5">
            <a:extLst>
              <a:ext uri="{FF2B5EF4-FFF2-40B4-BE49-F238E27FC236}">
                <a16:creationId xmlns:a16="http://schemas.microsoft.com/office/drawing/2014/main" id="{552F7345-10F6-4C21-83FB-89C50676BF75}"/>
              </a:ext>
            </a:extLst>
          </p:cNvPr>
          <p:cNvSpPr>
            <a:spLocks noGrp="1"/>
          </p:cNvSpPr>
          <p:nvPr>
            <p:ph idx="1"/>
          </p:nvPr>
        </p:nvSpPr>
        <p:spPr>
          <a:xfrm>
            <a:off x="457200" y="1600202"/>
            <a:ext cx="8170433" cy="4026047"/>
          </a:xfrm>
        </p:spPr>
        <p:txBody>
          <a:bodyPr>
            <a:normAutofit fontScale="92500" lnSpcReduction="10000"/>
          </a:bodyPr>
          <a:lstStyle/>
          <a:p>
            <a:r>
              <a:rPr lang="en-US" dirty="0"/>
              <a:t>Total of 1013 attendees</a:t>
            </a:r>
          </a:p>
          <a:p>
            <a:pPr lvl="1"/>
            <a:r>
              <a:rPr lang="en-US" dirty="0"/>
              <a:t>939 attendees for at least 30 minutes</a:t>
            </a:r>
          </a:p>
          <a:p>
            <a:r>
              <a:rPr lang="en-US" dirty="0"/>
              <a:t>All 50 states represented</a:t>
            </a:r>
          </a:p>
          <a:p>
            <a:pPr lvl="1"/>
            <a:r>
              <a:rPr lang="en-US" dirty="0"/>
              <a:t>Plus DC, Puerto Rico, and U.S. Virgin Islands</a:t>
            </a:r>
          </a:p>
          <a:p>
            <a:pPr lvl="1"/>
            <a:r>
              <a:rPr lang="en-US" dirty="0"/>
              <a:t>Also had federal and outside U.S. attendees</a:t>
            </a:r>
          </a:p>
          <a:p>
            <a:pPr lvl="1"/>
            <a:r>
              <a:rPr lang="en-US" dirty="0"/>
              <a:t>Total of 334 attendees not associated with any state or U.S. territory</a:t>
            </a:r>
          </a:p>
          <a:p>
            <a:r>
              <a:rPr lang="en-US" dirty="0"/>
              <a:t>70% to 80% of attendees responded to poll questions</a:t>
            </a:r>
          </a:p>
          <a:p>
            <a:pPr lvl="1"/>
            <a:endParaRPr lang="en-US" dirty="0"/>
          </a:p>
        </p:txBody>
      </p:sp>
    </p:spTree>
    <p:extLst>
      <p:ext uri="{BB962C8B-B14F-4D97-AF65-F5344CB8AC3E}">
        <p14:creationId xmlns:p14="http://schemas.microsoft.com/office/powerpoint/2010/main" val="394406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a:xfrm>
            <a:off x="0" y="365760"/>
            <a:ext cx="9144000" cy="914400"/>
          </a:xfrm>
        </p:spPr>
        <p:txBody>
          <a:bodyPr/>
          <a:lstStyle/>
          <a:p>
            <a:r>
              <a:rPr lang="en-US" dirty="0"/>
              <a:t>General SPCS2022 characteristics</a:t>
            </a:r>
            <a:endParaRPr lang="en-US" i="1" dirty="0"/>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457200" y="1463040"/>
            <a:ext cx="8458200" cy="4988966"/>
          </a:xfrm>
        </p:spPr>
        <p:txBody>
          <a:bodyPr>
            <a:normAutofit fontScale="92500" lnSpcReduction="10000"/>
          </a:bodyPr>
          <a:lstStyle/>
          <a:p>
            <a:r>
              <a:rPr lang="en-US" dirty="0"/>
              <a:t>Distortion design requirements</a:t>
            </a:r>
          </a:p>
          <a:p>
            <a:pPr lvl="1"/>
            <a:r>
              <a:rPr lang="en-US" b="1" i="1" dirty="0"/>
              <a:t>Linear distortion </a:t>
            </a:r>
            <a:r>
              <a:rPr lang="en-US" dirty="0"/>
              <a:t>minimized at topographic surface </a:t>
            </a:r>
            <a:br>
              <a:rPr lang="en-US" dirty="0"/>
            </a:br>
            <a:r>
              <a:rPr lang="en-US" dirty="0"/>
              <a:t>(</a:t>
            </a:r>
            <a:r>
              <a:rPr lang="en-US" b="1" i="1" dirty="0"/>
              <a:t>not</a:t>
            </a:r>
            <a:r>
              <a:rPr lang="en-US" dirty="0"/>
              <a:t> at ellipsoid surface)</a:t>
            </a:r>
          </a:p>
          <a:p>
            <a:pPr lvl="1"/>
            <a:r>
              <a:rPr lang="en-US" b="1" i="1" dirty="0"/>
              <a:t>Purpose:  </a:t>
            </a:r>
            <a:r>
              <a:rPr lang="en-US" dirty="0"/>
              <a:t>to reduce difference between and projected “grid” and actual “ground” distances</a:t>
            </a:r>
          </a:p>
          <a:p>
            <a:r>
              <a:rPr lang="en-US" dirty="0"/>
              <a:t>Other characteristics</a:t>
            </a:r>
          </a:p>
          <a:p>
            <a:pPr lvl="1"/>
            <a:r>
              <a:rPr lang="en-US" dirty="0"/>
              <a:t>Default designs (if no consensus stakeholder input)</a:t>
            </a:r>
          </a:p>
          <a:p>
            <a:pPr lvl="1"/>
            <a:r>
              <a:rPr lang="en-US" dirty="0"/>
              <a:t>Statewide and “layered” zones</a:t>
            </a:r>
          </a:p>
          <a:p>
            <a:pPr lvl="1"/>
            <a:r>
              <a:rPr lang="en-US" dirty="0"/>
              <a:t>Positive east longitudes</a:t>
            </a:r>
          </a:p>
          <a:p>
            <a:pPr lvl="1"/>
            <a:r>
              <a:rPr lang="en-US" dirty="0"/>
              <a:t>Low-distortion projections (LDPs)</a:t>
            </a:r>
          </a:p>
          <a:p>
            <a:pPr lvl="1"/>
            <a:r>
              <a:rPr lang="en-US" dirty="0"/>
              <a:t>“Special use” zones</a:t>
            </a:r>
          </a:p>
        </p:txBody>
      </p:sp>
      <p:sp>
        <p:nvSpPr>
          <p:cNvPr id="4" name="Slide Number Placeholder 3">
            <a:extLst>
              <a:ext uri="{FF2B5EF4-FFF2-40B4-BE49-F238E27FC236}">
                <a16:creationId xmlns:a16="http://schemas.microsoft.com/office/drawing/2014/main" id="{ABFBC44B-79F2-486B-940A-0B436AF07AA0}"/>
              </a:ext>
            </a:extLst>
          </p:cNvPr>
          <p:cNvSpPr>
            <a:spLocks noGrp="1"/>
          </p:cNvSpPr>
          <p:nvPr>
            <p:ph type="sldNum" sz="quarter" idx="12"/>
          </p:nvPr>
        </p:nvSpPr>
        <p:spPr/>
        <p:txBody>
          <a:bodyPr/>
          <a:lstStyle/>
          <a:p>
            <a:pPr>
              <a:defRPr/>
            </a:pPr>
            <a:fld id="{C92D6AEA-48A7-924D-9406-EC6E0EBC20ED}" type="slidenum">
              <a:rPr lang="en-US" smtClean="0"/>
              <a:pPr>
                <a:defRPr/>
              </a:pPr>
              <a:t>20</a:t>
            </a:fld>
            <a:endParaRPr lang="en-US" dirty="0"/>
          </a:p>
        </p:txBody>
      </p:sp>
    </p:spTree>
    <p:extLst>
      <p:ext uri="{BB962C8B-B14F-4D97-AF65-F5344CB8AC3E}">
        <p14:creationId xmlns:p14="http://schemas.microsoft.com/office/powerpoint/2010/main" val="242403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29" name="Freeform 53">
            <a:extLst>
              <a:ext uri="{FF2B5EF4-FFF2-40B4-BE49-F238E27FC236}">
                <a16:creationId xmlns:a16="http://schemas.microsoft.com/office/drawing/2014/main" id="{274420AE-CB1E-452C-A153-46536E0B81B3}"/>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5" name="Arc 5">
            <a:extLst>
              <a:ext uri="{FF2B5EF4-FFF2-40B4-BE49-F238E27FC236}">
                <a16:creationId xmlns:a16="http://schemas.microsoft.com/office/drawing/2014/main" id="{06C327F6-0A5D-4E24-8683-979167778019}"/>
              </a:ext>
            </a:extLst>
          </p:cNvPr>
          <p:cNvSpPr>
            <a:spLocks/>
          </p:cNvSpPr>
          <p:nvPr/>
        </p:nvSpPr>
        <p:spPr bwMode="auto">
          <a:xfrm rot="16200000" flipV="1">
            <a:off x="1824105" y="654882"/>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7" name="Arc 5">
            <a:extLst>
              <a:ext uri="{FF2B5EF4-FFF2-40B4-BE49-F238E27FC236}">
                <a16:creationId xmlns:a16="http://schemas.microsoft.com/office/drawing/2014/main" id="{00996072-A3BE-4268-BD99-5507117CDAEE}"/>
              </a:ext>
            </a:extLst>
          </p:cNvPr>
          <p:cNvSpPr>
            <a:spLocks/>
          </p:cNvSpPr>
          <p:nvPr/>
        </p:nvSpPr>
        <p:spPr bwMode="auto">
          <a:xfrm rot="16200000" flipV="1">
            <a:off x="1822519" y="654366"/>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68" name="Straight Connector 67">
            <a:extLst>
              <a:ext uri="{FF2B5EF4-FFF2-40B4-BE49-F238E27FC236}">
                <a16:creationId xmlns:a16="http://schemas.microsoft.com/office/drawing/2014/main" id="{DD85C8C1-1D63-4E60-81C3-D8B0CAABD769}"/>
              </a:ext>
            </a:extLst>
          </p:cNvPr>
          <p:cNvCxnSpPr>
            <a:cxnSpLocks/>
            <a:stCxn id="81" idx="2"/>
            <a:endCxn id="67" idx="2"/>
          </p:cNvCxnSpPr>
          <p:nvPr/>
        </p:nvCxnSpPr>
        <p:spPr>
          <a:xfrm flipH="1">
            <a:off x="4565720" y="3698212"/>
            <a:ext cx="1832617" cy="5160395"/>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19B000-4F54-4661-8559-FB10DB44D89A}"/>
              </a:ext>
            </a:extLst>
          </p:cNvPr>
          <p:cNvCxnSpPr>
            <a:cxnSpLocks/>
            <a:stCxn id="81" idx="0"/>
            <a:endCxn id="67" idx="2"/>
          </p:cNvCxnSpPr>
          <p:nvPr/>
        </p:nvCxnSpPr>
        <p:spPr>
          <a:xfrm flipH="1">
            <a:off x="4565719" y="3478766"/>
            <a:ext cx="939662" cy="53798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40B3E95-9A9C-4099-8377-DDE656E4B025}"/>
              </a:ext>
            </a:extLst>
          </p:cNvPr>
          <p:cNvCxnSpPr>
            <a:cxnSpLocks/>
            <a:endCxn id="67" idx="2"/>
          </p:cNvCxnSpPr>
          <p:nvPr/>
        </p:nvCxnSpPr>
        <p:spPr>
          <a:xfrm flipH="1">
            <a:off x="4565719" y="4083366"/>
            <a:ext cx="3049588" cy="47752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87ABDB4-F26D-489F-B028-24A825C3464D}"/>
              </a:ext>
            </a:extLst>
          </p:cNvPr>
          <p:cNvCxnSpPr>
            <a:cxnSpLocks/>
            <a:stCxn id="67" idx="2"/>
          </p:cNvCxnSpPr>
          <p:nvPr/>
        </p:nvCxnSpPr>
        <p:spPr>
          <a:xfrm flipV="1">
            <a:off x="4565719" y="4097018"/>
            <a:ext cx="3811586" cy="4761588"/>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4" name="Text Box 14">
            <a:extLst>
              <a:ext uri="{FF2B5EF4-FFF2-40B4-BE49-F238E27FC236}">
                <a16:creationId xmlns:a16="http://schemas.microsoft.com/office/drawing/2014/main" id="{A778D690-A7AE-4E84-BE2C-E355526D5289}"/>
              </a:ext>
            </a:extLst>
          </p:cNvPr>
          <p:cNvSpPr txBox="1">
            <a:spLocks noChangeArrowheads="1"/>
          </p:cNvSpPr>
          <p:nvPr/>
        </p:nvSpPr>
        <p:spPr bwMode="auto">
          <a:xfrm>
            <a:off x="6830045" y="3174680"/>
            <a:ext cx="230926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&gt; ellipsoid distance</a:t>
            </a:r>
          </a:p>
        </p:txBody>
      </p:sp>
      <p:sp>
        <p:nvSpPr>
          <p:cNvPr id="75" name="Text Box 29">
            <a:extLst>
              <a:ext uri="{FF2B5EF4-FFF2-40B4-BE49-F238E27FC236}">
                <a16:creationId xmlns:a16="http://schemas.microsoft.com/office/drawing/2014/main" id="{1E06001A-ADB1-448A-BADB-91435AB9FC27}"/>
              </a:ext>
            </a:extLst>
          </p:cNvPr>
          <p:cNvSpPr txBox="1">
            <a:spLocks noChangeArrowheads="1"/>
          </p:cNvSpPr>
          <p:nvPr/>
        </p:nvSpPr>
        <p:spPr bwMode="auto">
          <a:xfrm>
            <a:off x="3765618" y="1675274"/>
            <a:ext cx="1600200"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 </a:t>
            </a:r>
          </a:p>
        </p:txBody>
      </p:sp>
      <p:cxnSp>
        <p:nvCxnSpPr>
          <p:cNvPr id="76" name="Straight Connector 75">
            <a:extLst>
              <a:ext uri="{FF2B5EF4-FFF2-40B4-BE49-F238E27FC236}">
                <a16:creationId xmlns:a16="http://schemas.microsoft.com/office/drawing/2014/main" id="{F9FF879E-C3B4-41A0-BD00-8C440FF63B73}"/>
              </a:ext>
            </a:extLst>
          </p:cNvPr>
          <p:cNvCxnSpPr>
            <a:stCxn id="67" idx="1"/>
          </p:cNvCxnSpPr>
          <p:nvPr/>
        </p:nvCxnSpPr>
        <p:spPr>
          <a:xfrm>
            <a:off x="-919093" y="888237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Line 6">
            <a:extLst>
              <a:ext uri="{FF2B5EF4-FFF2-40B4-BE49-F238E27FC236}">
                <a16:creationId xmlns:a16="http://schemas.microsoft.com/office/drawing/2014/main" id="{C8585CFE-CDF7-41E8-8BD4-EBC810AF46D2}"/>
              </a:ext>
            </a:extLst>
          </p:cNvPr>
          <p:cNvSpPr>
            <a:spLocks noChangeShapeType="1"/>
          </p:cNvSpPr>
          <p:nvPr/>
        </p:nvSpPr>
        <p:spPr bwMode="auto">
          <a:xfrm flipV="1">
            <a:off x="178185" y="4097018"/>
            <a:ext cx="8778240" cy="0"/>
          </a:xfrm>
          <a:prstGeom prst="line">
            <a:avLst/>
          </a:prstGeom>
          <a:noFill/>
          <a:ln w="63500">
            <a:solidFill>
              <a:srgbClr val="00B050"/>
            </a:solidFill>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9" name="Straight Connector 78">
            <a:extLst>
              <a:ext uri="{FF2B5EF4-FFF2-40B4-BE49-F238E27FC236}">
                <a16:creationId xmlns:a16="http://schemas.microsoft.com/office/drawing/2014/main" id="{B7BF681D-C1B5-4A70-B471-C1A1EDE87FD6}"/>
              </a:ext>
            </a:extLst>
          </p:cNvPr>
          <p:cNvCxnSpPr/>
          <p:nvPr/>
        </p:nvCxnSpPr>
        <p:spPr>
          <a:xfrm>
            <a:off x="7575398" y="4097018"/>
            <a:ext cx="813816"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D82669E-9F9A-48EA-ACEC-ECEAE378CF2B}"/>
              </a:ext>
            </a:extLst>
          </p:cNvPr>
          <p:cNvCxnSpPr/>
          <p:nvPr/>
        </p:nvCxnSpPr>
        <p:spPr>
          <a:xfrm flipV="1">
            <a:off x="5379242" y="4097019"/>
            <a:ext cx="873057"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Arc 80">
            <a:extLst>
              <a:ext uri="{FF2B5EF4-FFF2-40B4-BE49-F238E27FC236}">
                <a16:creationId xmlns:a16="http://schemas.microsoft.com/office/drawing/2014/main" id="{3B621723-2E9E-47FD-B6D4-E61987B5D02B}"/>
              </a:ext>
            </a:extLst>
          </p:cNvPr>
          <p:cNvSpPr/>
          <p:nvPr/>
        </p:nvSpPr>
        <p:spPr>
          <a:xfrm rot="540000">
            <a:off x="-839281" y="3411218"/>
            <a:ext cx="10972800" cy="109728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2" name="Arc 81">
            <a:extLst>
              <a:ext uri="{FF2B5EF4-FFF2-40B4-BE49-F238E27FC236}">
                <a16:creationId xmlns:a16="http://schemas.microsoft.com/office/drawing/2014/main" id="{BF7E38D1-6C96-4327-A8BB-670710961FBB}"/>
              </a:ext>
            </a:extLst>
          </p:cNvPr>
          <p:cNvSpPr/>
          <p:nvPr/>
        </p:nvSpPr>
        <p:spPr>
          <a:xfrm rot="1980000">
            <a:off x="-952963" y="3365498"/>
            <a:ext cx="10972800" cy="109728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Line 16">
            <a:extLst>
              <a:ext uri="{FF2B5EF4-FFF2-40B4-BE49-F238E27FC236}">
                <a16:creationId xmlns:a16="http://schemas.microsoft.com/office/drawing/2014/main" id="{3E30AF18-4144-45C3-84F7-3D37D11ECD12}"/>
              </a:ext>
            </a:extLst>
          </p:cNvPr>
          <p:cNvSpPr>
            <a:spLocks noChangeShapeType="1"/>
          </p:cNvSpPr>
          <p:nvPr/>
        </p:nvSpPr>
        <p:spPr bwMode="auto">
          <a:xfrm flipH="1">
            <a:off x="7996303" y="3778222"/>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5" name="Line 10">
            <a:extLst>
              <a:ext uri="{FF2B5EF4-FFF2-40B4-BE49-F238E27FC236}">
                <a16:creationId xmlns:a16="http://schemas.microsoft.com/office/drawing/2014/main" id="{A371AE89-3D44-48DB-8433-C1A0C2D51EF0}"/>
              </a:ext>
            </a:extLst>
          </p:cNvPr>
          <p:cNvSpPr>
            <a:spLocks noChangeShapeType="1"/>
          </p:cNvSpPr>
          <p:nvPr/>
        </p:nvSpPr>
        <p:spPr bwMode="auto">
          <a:xfrm>
            <a:off x="4567305" y="2228218"/>
            <a:ext cx="0" cy="2103120"/>
          </a:xfrm>
          <a:prstGeom prst="line">
            <a:avLst/>
          </a:prstGeom>
          <a:noFill/>
          <a:ln w="31750">
            <a:solidFill>
              <a:srgbClr val="000000"/>
            </a:solidFill>
            <a:prstDash val="lgDashDot"/>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6" name="TextBox 85">
            <a:extLst>
              <a:ext uri="{FF2B5EF4-FFF2-40B4-BE49-F238E27FC236}">
                <a16:creationId xmlns:a16="http://schemas.microsoft.com/office/drawing/2014/main" id="{B744ED16-8CA3-48EF-9EED-5249E4B27643}"/>
              </a:ext>
            </a:extLst>
          </p:cNvPr>
          <p:cNvSpPr txBox="1"/>
          <p:nvPr/>
        </p:nvSpPr>
        <p:spPr>
          <a:xfrm>
            <a:off x="101492" y="152636"/>
            <a:ext cx="8941016"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Linear distortion </a:t>
            </a: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with respect to ellipsoid</a:t>
            </a:r>
          </a:p>
        </p:txBody>
      </p:sp>
      <p:sp>
        <p:nvSpPr>
          <p:cNvPr id="89" name="Text Box 12">
            <a:extLst>
              <a:ext uri="{FF2B5EF4-FFF2-40B4-BE49-F238E27FC236}">
                <a16:creationId xmlns:a16="http://schemas.microsoft.com/office/drawing/2014/main" id="{657D1FD4-8A28-48E4-B33D-6B36C9A6C42A}"/>
              </a:ext>
            </a:extLst>
          </p:cNvPr>
          <p:cNvSpPr txBox="1">
            <a:spLocks noChangeArrowheads="1"/>
          </p:cNvSpPr>
          <p:nvPr/>
        </p:nvSpPr>
        <p:spPr bwMode="auto">
          <a:xfrm>
            <a:off x="6833810" y="5957477"/>
            <a:ext cx="2282154"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&lt;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0" name="Line 17">
            <a:extLst>
              <a:ext uri="{FF2B5EF4-FFF2-40B4-BE49-F238E27FC236}">
                <a16:creationId xmlns:a16="http://schemas.microsoft.com/office/drawing/2014/main" id="{DC651452-6D9F-4A9D-8680-CD8944A032AE}"/>
              </a:ext>
            </a:extLst>
          </p:cNvPr>
          <p:cNvSpPr>
            <a:spLocks noChangeShapeType="1"/>
          </p:cNvSpPr>
          <p:nvPr/>
        </p:nvSpPr>
        <p:spPr bwMode="auto">
          <a:xfrm flipH="1" flipV="1">
            <a:off x="5801743" y="4153931"/>
            <a:ext cx="1271640" cy="1946575"/>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91" name="Text Box 12">
            <a:extLst>
              <a:ext uri="{FF2B5EF4-FFF2-40B4-BE49-F238E27FC236}">
                <a16:creationId xmlns:a16="http://schemas.microsoft.com/office/drawing/2014/main" id="{50F310C4-86A4-46DF-9F5E-D8669C3FE9B1}"/>
              </a:ext>
            </a:extLst>
          </p:cNvPr>
          <p:cNvSpPr txBox="1">
            <a:spLocks noChangeArrowheads="1"/>
          </p:cNvSpPr>
          <p:nvPr/>
        </p:nvSpPr>
        <p:spPr bwMode="auto">
          <a:xfrm>
            <a:off x="7881024" y="4372974"/>
            <a:ext cx="134011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2" name="Text Box 12">
            <a:extLst>
              <a:ext uri="{FF2B5EF4-FFF2-40B4-BE49-F238E27FC236}">
                <a16:creationId xmlns:a16="http://schemas.microsoft.com/office/drawing/2014/main" id="{A96FF34C-2385-45F9-A92F-7AED133C1D64}"/>
              </a:ext>
            </a:extLst>
          </p:cNvPr>
          <p:cNvSpPr txBox="1">
            <a:spLocks noChangeArrowheads="1"/>
          </p:cNvSpPr>
          <p:nvPr/>
        </p:nvSpPr>
        <p:spPr bwMode="auto">
          <a:xfrm>
            <a:off x="5489934" y="2969766"/>
            <a:ext cx="1340111" cy="553998"/>
          </a:xfrm>
          <a:prstGeom prst="rect">
            <a:avLst/>
          </a:prstGeom>
          <a:noFill/>
          <a:ln w="9525">
            <a:noFill/>
            <a:miter lim="800000"/>
            <a:headEnd/>
            <a:tailEnd/>
          </a:ln>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3" name="Line 17">
            <a:extLst>
              <a:ext uri="{FF2B5EF4-FFF2-40B4-BE49-F238E27FC236}">
                <a16:creationId xmlns:a16="http://schemas.microsoft.com/office/drawing/2014/main" id="{E99CDDEF-1F56-4D80-A39C-A34C5980FA0E}"/>
              </a:ext>
            </a:extLst>
          </p:cNvPr>
          <p:cNvSpPr>
            <a:spLocks noChangeShapeType="1"/>
          </p:cNvSpPr>
          <p:nvPr/>
        </p:nvSpPr>
        <p:spPr bwMode="auto">
          <a:xfrm>
            <a:off x="805621" y="3789579"/>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94" name="Text Box 12">
            <a:extLst>
              <a:ext uri="{FF2B5EF4-FFF2-40B4-BE49-F238E27FC236}">
                <a16:creationId xmlns:a16="http://schemas.microsoft.com/office/drawing/2014/main" id="{7A2BD746-C5A2-40A3-8E8A-DA308B016D72}"/>
              </a:ext>
            </a:extLst>
          </p:cNvPr>
          <p:cNvSpPr txBox="1">
            <a:spLocks noChangeArrowheads="1"/>
          </p:cNvSpPr>
          <p:nvPr/>
        </p:nvSpPr>
        <p:spPr bwMode="auto">
          <a:xfrm>
            <a:off x="8692" y="3003882"/>
            <a:ext cx="1606283"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(secant)</a:t>
            </a:r>
          </a:p>
        </p:txBody>
      </p:sp>
      <p:sp>
        <p:nvSpPr>
          <p:cNvPr id="95" name="Text Box 12">
            <a:extLst>
              <a:ext uri="{FF2B5EF4-FFF2-40B4-BE49-F238E27FC236}">
                <a16:creationId xmlns:a16="http://schemas.microsoft.com/office/drawing/2014/main" id="{8D1C7FD8-7D00-4107-BB9D-E9DCC69E523E}"/>
              </a:ext>
            </a:extLst>
          </p:cNvPr>
          <p:cNvSpPr txBox="1">
            <a:spLocks noChangeArrowheads="1"/>
          </p:cNvSpPr>
          <p:nvPr/>
        </p:nvSpPr>
        <p:spPr bwMode="auto">
          <a:xfrm>
            <a:off x="1026199" y="5456874"/>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 27 and 83 (minimizes distortion with respect to ellipsoid)</a:t>
            </a:r>
          </a:p>
        </p:txBody>
      </p:sp>
      <p:sp>
        <p:nvSpPr>
          <p:cNvPr id="30" name="Text Box 12">
            <a:extLst>
              <a:ext uri="{FF2B5EF4-FFF2-40B4-BE49-F238E27FC236}">
                <a16:creationId xmlns:a16="http://schemas.microsoft.com/office/drawing/2014/main" id="{1F54D48D-3695-40A4-BF59-8ECABD1EA687}"/>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31" name="Line 17">
            <a:extLst>
              <a:ext uri="{FF2B5EF4-FFF2-40B4-BE49-F238E27FC236}">
                <a16:creationId xmlns:a16="http://schemas.microsoft.com/office/drawing/2014/main" id="{4C88770F-8301-434C-BDEC-79FF2C5759BB}"/>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2497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a:off x="3773413" y="2691576"/>
            <a:ext cx="797001" cy="6162289"/>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2713724" y="2699963"/>
            <a:ext cx="1856690" cy="6153902"/>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3773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10678" y="2340382"/>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cxnSp>
        <p:nvCxnSpPr>
          <p:cNvPr id="76" name="Straight Connector 75">
            <a:extLst>
              <a:ext uri="{FF2B5EF4-FFF2-40B4-BE49-F238E27FC236}">
                <a16:creationId xmlns:a16="http://schemas.microsoft.com/office/drawing/2014/main" id="{51D15EC1-E13B-4097-90E7-A198D0CED325}"/>
              </a:ext>
            </a:extLst>
          </p:cNvPr>
          <p:cNvCxnSpPr/>
          <p:nvPr/>
        </p:nvCxnSpPr>
        <p:spPr>
          <a:xfrm flipV="1">
            <a:off x="2682601" y="2683188"/>
            <a:ext cx="1097280" cy="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5" name="Text Box 12">
            <a:extLst>
              <a:ext uri="{FF2B5EF4-FFF2-40B4-BE49-F238E27FC236}">
                <a16:creationId xmlns:a16="http://schemas.microsoft.com/office/drawing/2014/main" id="{5DEE4A0F-65E7-4EA9-827D-E672385754C4}"/>
              </a:ext>
            </a:extLst>
          </p:cNvPr>
          <p:cNvSpPr txBox="1">
            <a:spLocks noChangeArrowheads="1"/>
          </p:cNvSpPr>
          <p:nvPr/>
        </p:nvSpPr>
        <p:spPr bwMode="auto">
          <a:xfrm>
            <a:off x="4049415" y="3668991"/>
            <a:ext cx="4983482" cy="1354217"/>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Purpose is to reduce linear distortion at “ground” (topographic surface).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But distortion can vary considerably across area of interest.</a:t>
            </a:r>
          </a:p>
        </p:txBody>
      </p:sp>
      <p:sp>
        <p:nvSpPr>
          <p:cNvPr id="45" name="Oval 44">
            <a:extLst>
              <a:ext uri="{FF2B5EF4-FFF2-40B4-BE49-F238E27FC236}">
                <a16:creationId xmlns:a16="http://schemas.microsoft.com/office/drawing/2014/main" id="{F33B195B-CD59-449E-B2E3-1A787A3ED233}"/>
              </a:ext>
            </a:extLst>
          </p:cNvPr>
          <p:cNvSpPr>
            <a:spLocks noChangeAspect="1"/>
          </p:cNvSpPr>
          <p:nvPr/>
        </p:nvSpPr>
        <p:spPr>
          <a:xfrm>
            <a:off x="3148817"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6273646"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7" name="Line 17">
            <a:extLst>
              <a:ext uri="{FF2B5EF4-FFF2-40B4-BE49-F238E27FC236}">
                <a16:creationId xmlns:a16="http://schemas.microsoft.com/office/drawing/2014/main" id="{D1014232-9A76-463E-94B2-2F9D5AB4D2ED}"/>
              </a:ext>
            </a:extLst>
          </p:cNvPr>
          <p:cNvSpPr>
            <a:spLocks noChangeShapeType="1"/>
          </p:cNvSpPr>
          <p:nvPr/>
        </p:nvSpPr>
        <p:spPr bwMode="auto">
          <a:xfrm>
            <a:off x="2949937" y="2216299"/>
            <a:ext cx="231554" cy="388079"/>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0" name="Text Box 14">
            <a:extLst>
              <a:ext uri="{FF2B5EF4-FFF2-40B4-BE49-F238E27FC236}">
                <a16:creationId xmlns:a16="http://schemas.microsoft.com/office/drawing/2014/main" id="{3163EE1E-7031-4B84-A02B-17E78D598B7E}"/>
              </a:ext>
            </a:extLst>
          </p:cNvPr>
          <p:cNvSpPr txBox="1">
            <a:spLocks noChangeArrowheads="1"/>
          </p:cNvSpPr>
          <p:nvPr/>
        </p:nvSpPr>
        <p:spPr bwMode="auto">
          <a:xfrm>
            <a:off x="1742945" y="1448383"/>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1" name="Text Box 14">
            <a:extLst>
              <a:ext uri="{FF2B5EF4-FFF2-40B4-BE49-F238E27FC236}">
                <a16:creationId xmlns:a16="http://schemas.microsoft.com/office/drawing/2014/main" id="{D9D37FF7-21B6-44F7-B01F-932B345C5A01}"/>
              </a:ext>
            </a:extLst>
          </p:cNvPr>
          <p:cNvSpPr txBox="1">
            <a:spLocks noChangeArrowheads="1"/>
          </p:cNvSpPr>
          <p:nvPr/>
        </p:nvSpPr>
        <p:spPr bwMode="auto">
          <a:xfrm>
            <a:off x="6751563" y="1741434"/>
            <a:ext cx="2070978" cy="7848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2" name="Line 17">
            <a:extLst>
              <a:ext uri="{FF2B5EF4-FFF2-40B4-BE49-F238E27FC236}">
                <a16:creationId xmlns:a16="http://schemas.microsoft.com/office/drawing/2014/main" id="{5536002B-9CE5-4D54-B7ED-5F4042EBACEA}"/>
              </a:ext>
            </a:extLst>
          </p:cNvPr>
          <p:cNvSpPr>
            <a:spLocks noChangeShapeType="1"/>
          </p:cNvSpPr>
          <p:nvPr/>
        </p:nvSpPr>
        <p:spPr bwMode="auto">
          <a:xfrm flipH="1">
            <a:off x="6389842" y="2249397"/>
            <a:ext cx="361721" cy="36503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3" name="Text Box 14">
            <a:extLst>
              <a:ext uri="{FF2B5EF4-FFF2-40B4-BE49-F238E27FC236}">
                <a16:creationId xmlns:a16="http://schemas.microsoft.com/office/drawing/2014/main" id="{77DB72C0-9698-4659-B6BF-771E212C9EEE}"/>
              </a:ext>
            </a:extLst>
          </p:cNvPr>
          <p:cNvSpPr txBox="1">
            <a:spLocks noChangeArrowheads="1"/>
          </p:cNvSpPr>
          <p:nvPr/>
        </p:nvSpPr>
        <p:spPr bwMode="auto">
          <a:xfrm>
            <a:off x="1212113" y="2755196"/>
            <a:ext cx="2289791" cy="7848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over finite distance</a:t>
            </a: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843961" y="1733768"/>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408872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down)">
                                      <p:cBhvr>
                                        <p:cTn id="15" dur="500"/>
                                        <p:tgtEl>
                                          <p:spTgt spid="78"/>
                                        </p:tgtEl>
                                      </p:cBhvr>
                                    </p:animEffect>
                                  </p:childTnLst>
                                </p:cTn>
                              </p:par>
                              <p:par>
                                <p:cTn id="16" presetID="22" presetClass="entr" presetSubtype="4"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wipe(down)">
                                      <p:cBhvr>
                                        <p:cTn id="18" dur="500"/>
                                        <p:tgtEl>
                                          <p:spTgt spid="8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45" grpId="0" animBg="1"/>
      <p:bldP spid="46" grpId="0" animBg="1"/>
      <p:bldP spid="47" grpId="0" animBg="1"/>
      <p:bldP spid="50" grpId="0"/>
      <p:bldP spid="51" grpId="0"/>
      <p:bldP spid="52" grpId="0" animBg="1"/>
      <p:bldP spid="53" grpId="0"/>
      <p:bldP spid="54" grpId="0"/>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25" name="Text Box 29"/>
          <p:cNvSpPr txBox="1">
            <a:spLocks noChangeArrowheads="1"/>
          </p:cNvSpPr>
          <p:nvPr/>
        </p:nvSpPr>
        <p:spPr bwMode="auto">
          <a:xfrm>
            <a:off x="3773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10678" y="2340382"/>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843961" y="1733768"/>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244408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25" name="Text Box 29"/>
          <p:cNvSpPr txBox="1">
            <a:spLocks noChangeArrowheads="1"/>
          </p:cNvSpPr>
          <p:nvPr/>
        </p:nvSpPr>
        <p:spPr bwMode="auto">
          <a:xfrm>
            <a:off x="1930411" y="1532718"/>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Changing projection axis to reduce distortion variation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3" y="1627997"/>
            <a:ext cx="7195977" cy="188746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rot="20719392">
            <a:off x="72970" y="2770139"/>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5189128" y="2115204"/>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Line 10">
            <a:extLst>
              <a:ext uri="{FF2B5EF4-FFF2-40B4-BE49-F238E27FC236}">
                <a16:creationId xmlns:a16="http://schemas.microsoft.com/office/drawing/2014/main" id="{8E9FC12D-841F-42EB-AB85-0F3B4C2F446C}"/>
              </a:ext>
            </a:extLst>
          </p:cNvPr>
          <p:cNvSpPr>
            <a:spLocks noChangeShapeType="1"/>
          </p:cNvSpPr>
          <p:nvPr/>
        </p:nvSpPr>
        <p:spPr bwMode="auto">
          <a:xfrm>
            <a:off x="2786740" y="2075732"/>
            <a:ext cx="1785260" cy="6801906"/>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33" name="Oval 32">
            <a:extLst>
              <a:ext uri="{FF2B5EF4-FFF2-40B4-BE49-F238E27FC236}">
                <a16:creationId xmlns:a16="http://schemas.microsoft.com/office/drawing/2014/main" id="{60A6513C-2BA3-4312-B246-73653F71A496}"/>
              </a:ext>
            </a:extLst>
          </p:cNvPr>
          <p:cNvSpPr>
            <a:spLocks noChangeAspect="1"/>
          </p:cNvSpPr>
          <p:nvPr/>
        </p:nvSpPr>
        <p:spPr>
          <a:xfrm>
            <a:off x="4582723" y="2277652"/>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Oval 33">
            <a:extLst>
              <a:ext uri="{FF2B5EF4-FFF2-40B4-BE49-F238E27FC236}">
                <a16:creationId xmlns:a16="http://schemas.microsoft.com/office/drawing/2014/main" id="{B6693D70-DDFA-4481-A5E3-53FAA0A247EE}"/>
              </a:ext>
            </a:extLst>
          </p:cNvPr>
          <p:cNvSpPr>
            <a:spLocks noChangeAspect="1"/>
          </p:cNvSpPr>
          <p:nvPr/>
        </p:nvSpPr>
        <p:spPr>
          <a:xfrm>
            <a:off x="4189921" y="2375286"/>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5" name="Oval 34">
            <a:extLst>
              <a:ext uri="{FF2B5EF4-FFF2-40B4-BE49-F238E27FC236}">
                <a16:creationId xmlns:a16="http://schemas.microsoft.com/office/drawing/2014/main" id="{B02D9EE1-EA78-403D-8431-0037ED43972E}"/>
              </a:ext>
            </a:extLst>
          </p:cNvPr>
          <p:cNvSpPr>
            <a:spLocks noChangeAspect="1"/>
          </p:cNvSpPr>
          <p:nvPr/>
        </p:nvSpPr>
        <p:spPr>
          <a:xfrm>
            <a:off x="3662333" y="251247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8" name="Oval 37">
            <a:extLst>
              <a:ext uri="{FF2B5EF4-FFF2-40B4-BE49-F238E27FC236}">
                <a16:creationId xmlns:a16="http://schemas.microsoft.com/office/drawing/2014/main" id="{5F538F02-1642-4367-8EFF-CF76FCAE92F7}"/>
              </a:ext>
            </a:extLst>
          </p:cNvPr>
          <p:cNvSpPr>
            <a:spLocks noChangeAspect="1"/>
          </p:cNvSpPr>
          <p:nvPr/>
        </p:nvSpPr>
        <p:spPr>
          <a:xfrm>
            <a:off x="3074661" y="267305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9" name="Oval 38">
            <a:extLst>
              <a:ext uri="{FF2B5EF4-FFF2-40B4-BE49-F238E27FC236}">
                <a16:creationId xmlns:a16="http://schemas.microsoft.com/office/drawing/2014/main" id="{C478E772-CC26-4349-A45C-7523FC9800F9}"/>
              </a:ext>
            </a:extLst>
          </p:cNvPr>
          <p:cNvSpPr>
            <a:spLocks noChangeAspect="1"/>
          </p:cNvSpPr>
          <p:nvPr/>
        </p:nvSpPr>
        <p:spPr>
          <a:xfrm>
            <a:off x="2326768" y="2863599"/>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5843961" y="1741435"/>
            <a:ext cx="311984" cy="633646"/>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0" name="Text Box 14">
            <a:extLst>
              <a:ext uri="{FF2B5EF4-FFF2-40B4-BE49-F238E27FC236}">
                <a16:creationId xmlns:a16="http://schemas.microsoft.com/office/drawing/2014/main" id="{3A299BA2-74FD-4C18-A1DE-F28481C69BE1}"/>
              </a:ext>
            </a:extLst>
          </p:cNvPr>
          <p:cNvSpPr txBox="1">
            <a:spLocks noChangeArrowheads="1"/>
          </p:cNvSpPr>
          <p:nvPr/>
        </p:nvSpPr>
        <p:spPr bwMode="auto">
          <a:xfrm>
            <a:off x="3351451" y="1333701"/>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many points</a:t>
            </a: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30" name="Text Box 12">
            <a:extLst>
              <a:ext uri="{FF2B5EF4-FFF2-40B4-BE49-F238E27FC236}">
                <a16:creationId xmlns:a16="http://schemas.microsoft.com/office/drawing/2014/main" id="{5681319E-F17C-4932-B091-69C4AB7367FE}"/>
              </a:ext>
            </a:extLst>
          </p:cNvPr>
          <p:cNvSpPr txBox="1">
            <a:spLocks noChangeArrowheads="1"/>
          </p:cNvSpPr>
          <p:nvPr/>
        </p:nvSpPr>
        <p:spPr bwMode="auto">
          <a:xfrm>
            <a:off x="4545124" y="5524299"/>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is being used for SPCS2022 (minimizes distortion with respect to topography)</a:t>
            </a:r>
          </a:p>
        </p:txBody>
      </p:sp>
    </p:spTree>
    <p:extLst>
      <p:ext uri="{BB962C8B-B14F-4D97-AF65-F5344CB8AC3E}">
        <p14:creationId xmlns:p14="http://schemas.microsoft.com/office/powerpoint/2010/main" val="79289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animBg="1"/>
      <p:bldP spid="35" grpId="0" animBg="1"/>
      <p:bldP spid="38" grpId="0" animBg="1"/>
      <p:bldP spid="39" grpId="0" animBg="1"/>
      <p:bldP spid="60"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7901-5558-4450-ACA6-1B44ECB26E69}"/>
              </a:ext>
            </a:extLst>
          </p:cNvPr>
          <p:cNvSpPr>
            <a:spLocks noGrp="1"/>
          </p:cNvSpPr>
          <p:nvPr>
            <p:ph type="title"/>
          </p:nvPr>
        </p:nvSpPr>
        <p:spPr/>
        <p:txBody>
          <a:bodyPr/>
          <a:lstStyle/>
          <a:p>
            <a:r>
              <a:rPr lang="en-US" dirty="0"/>
              <a:t>Linear distortion magnitudes</a:t>
            </a:r>
          </a:p>
        </p:txBody>
      </p:sp>
      <p:graphicFrame>
        <p:nvGraphicFramePr>
          <p:cNvPr id="5" name="Table 4">
            <a:extLst>
              <a:ext uri="{FF2B5EF4-FFF2-40B4-BE49-F238E27FC236}">
                <a16:creationId xmlns:a16="http://schemas.microsoft.com/office/drawing/2014/main" id="{C831C4AF-E674-4B4B-B179-22237A3CD59C}"/>
              </a:ext>
            </a:extLst>
          </p:cNvPr>
          <p:cNvGraphicFramePr>
            <a:graphicFrameLocks noGrp="1"/>
          </p:cNvGraphicFramePr>
          <p:nvPr>
            <p:extLst/>
          </p:nvPr>
        </p:nvGraphicFramePr>
        <p:xfrm>
          <a:off x="571501" y="1705984"/>
          <a:ext cx="8023861" cy="4373559"/>
        </p:xfrm>
        <a:graphic>
          <a:graphicData uri="http://schemas.openxmlformats.org/drawingml/2006/table">
            <a:tbl>
              <a:tblPr firstRow="1" firstCol="1" bandRow="1">
                <a:tableStyleId>{5C22544A-7EE6-4342-B048-85BDC9FD1C3A}</a:tableStyleId>
              </a:tblPr>
              <a:tblGrid>
                <a:gridCol w="2720339">
                  <a:extLst>
                    <a:ext uri="{9D8B030D-6E8A-4147-A177-3AD203B41FA5}">
                      <a16:colId xmlns:a16="http://schemas.microsoft.com/office/drawing/2014/main" val="3266155691"/>
                    </a:ext>
                  </a:extLst>
                </a:gridCol>
                <a:gridCol w="2953512">
                  <a:extLst>
                    <a:ext uri="{9D8B030D-6E8A-4147-A177-3AD203B41FA5}">
                      <a16:colId xmlns:a16="http://schemas.microsoft.com/office/drawing/2014/main" val="3428948520"/>
                    </a:ext>
                  </a:extLst>
                </a:gridCol>
                <a:gridCol w="2350010">
                  <a:extLst>
                    <a:ext uri="{9D8B030D-6E8A-4147-A177-3AD203B41FA5}">
                      <a16:colId xmlns:a16="http://schemas.microsoft.com/office/drawing/2014/main" val="4010312262"/>
                    </a:ext>
                  </a:extLst>
                </a:gridCol>
              </a:tblGrid>
              <a:tr h="452823">
                <a:tc rowSpan="2">
                  <a:txBody>
                    <a:bodyPr/>
                    <a:lstStyle/>
                    <a:p>
                      <a:pPr marL="0" marR="0" algn="ctr">
                        <a:lnSpc>
                          <a:spcPct val="115000"/>
                        </a:lnSpc>
                        <a:spcBef>
                          <a:spcPts val="300"/>
                        </a:spcBef>
                        <a:spcAft>
                          <a:spcPts val="300"/>
                        </a:spcAft>
                      </a:pPr>
                      <a:r>
                        <a:rPr lang="en-US" sz="2000" dirty="0">
                          <a:effectLst/>
                        </a:rPr>
                        <a:t>Linear distortion </a:t>
                      </a:r>
                      <a:br>
                        <a:rPr lang="en-US" sz="2000" dirty="0">
                          <a:effectLst/>
                        </a:rPr>
                      </a:br>
                      <a:r>
                        <a:rPr lang="en-US" sz="2000" dirty="0">
                          <a:effectLst/>
                        </a:rPr>
                        <a:t>(ppm = parts per million)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38100" cap="flat" cmpd="sng" algn="ctr">
                      <a:solidFill>
                        <a:schemeClr val="bg1"/>
                      </a:solidFill>
                      <a:prstDash val="solid"/>
                      <a:round/>
                      <a:headEnd type="none" w="med" len="med"/>
                      <a:tailEnd type="none" w="med" len="med"/>
                    </a:lnR>
                    <a:solidFill>
                      <a:srgbClr val="4F81BD"/>
                    </a:solidFill>
                  </a:tcPr>
                </a:tc>
                <a:tc gridSpan="2">
                  <a:txBody>
                    <a:bodyPr/>
                    <a:lstStyle/>
                    <a:p>
                      <a:pPr marL="0" marR="0" algn="ctr">
                        <a:lnSpc>
                          <a:spcPct val="115000"/>
                        </a:lnSpc>
                        <a:spcBef>
                          <a:spcPts val="300"/>
                        </a:spcBef>
                        <a:spcAft>
                          <a:spcPts val="300"/>
                        </a:spcAft>
                      </a:pPr>
                      <a:r>
                        <a:rPr lang="en-US" sz="2000" dirty="0">
                          <a:effectLst/>
                        </a:rPr>
                        <a:t>Corresponding zone dimension and height limits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9446644"/>
                  </a:ext>
                </a:extLst>
              </a:tr>
              <a:tr h="1203798">
                <a:tc vMerge="1">
                  <a:txBody>
                    <a:bodyPr/>
                    <a:lstStyle/>
                    <a:p>
                      <a:endParaRPr lang="en-US"/>
                    </a:p>
                  </a:txBody>
                  <a:tcPr/>
                </a:tc>
                <a:tc>
                  <a:txBody>
                    <a:bodyPr/>
                    <a:lstStyle/>
                    <a:p>
                      <a:pPr marL="0" marR="0" algn="ctr">
                        <a:lnSpc>
                          <a:spcPct val="115000"/>
                        </a:lnSpc>
                        <a:spcBef>
                          <a:spcPts val="300"/>
                        </a:spcBef>
                        <a:spcAft>
                          <a:spcPts val="300"/>
                        </a:spcAft>
                      </a:pPr>
                      <a:r>
                        <a:rPr lang="en-US" sz="2000" b="1" dirty="0">
                          <a:solidFill>
                            <a:schemeClr val="bg1"/>
                          </a:solidFill>
                          <a:effectLst/>
                        </a:rPr>
                        <a:t>Zone width perpendicular to projection axis (no variation in topo height)</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solidFill>
                      <a:srgbClr val="4F81BD"/>
                    </a:solidFill>
                  </a:tcPr>
                </a:tc>
                <a:tc>
                  <a:txBody>
                    <a:bodyPr/>
                    <a:lstStyle/>
                    <a:p>
                      <a:pPr marL="0" marR="0" algn="ctr">
                        <a:lnSpc>
                          <a:spcPct val="115000"/>
                        </a:lnSpc>
                        <a:spcBef>
                          <a:spcPts val="300"/>
                        </a:spcBef>
                        <a:spcAft>
                          <a:spcPts val="300"/>
                        </a:spcAft>
                      </a:pPr>
                      <a:r>
                        <a:rPr lang="en-US" sz="2000" b="1" dirty="0">
                          <a:solidFill>
                            <a:schemeClr val="bg1"/>
                          </a:solidFill>
                          <a:effectLst/>
                        </a:rPr>
                        <a:t>Topographic height range (independent </a:t>
                      </a:r>
                      <a:br>
                        <a:rPr lang="en-US" sz="2000" b="1" dirty="0">
                          <a:solidFill>
                            <a:schemeClr val="bg1"/>
                          </a:solidFill>
                          <a:effectLst/>
                        </a:rPr>
                      </a:br>
                      <a:r>
                        <a:rPr lang="en-US" sz="2000" b="1" dirty="0">
                          <a:solidFill>
                            <a:schemeClr val="bg1"/>
                          </a:solidFill>
                          <a:effectLst/>
                        </a:rPr>
                        <a:t>of zone width)</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solidFill>
                      <a:srgbClr val="4F81BD"/>
                    </a:solidFill>
                  </a:tcPr>
                </a:tc>
                <a:extLst>
                  <a:ext uri="{0D108BD9-81ED-4DB2-BD59-A6C34878D82A}">
                    <a16:rowId xmlns:a16="http://schemas.microsoft.com/office/drawing/2014/main" val="858908036"/>
                  </a:ext>
                </a:extLst>
              </a:tr>
              <a:tr h="452823">
                <a:tc>
                  <a:txBody>
                    <a:bodyPr/>
                    <a:lstStyle/>
                    <a:p>
                      <a:pPr marL="0" marR="0" algn="ctr">
                        <a:lnSpc>
                          <a:spcPct val="115000"/>
                        </a:lnSpc>
                        <a:spcBef>
                          <a:spcPts val="300"/>
                        </a:spcBef>
                        <a:spcAft>
                          <a:spcPts val="300"/>
                        </a:spcAft>
                      </a:pPr>
                      <a:r>
                        <a:rPr lang="en-US" sz="2000" dirty="0">
                          <a:effectLst/>
                        </a:rPr>
                        <a:t>±5 ppm (1:200,000)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57 km (35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64 m (209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5222641"/>
                  </a:ext>
                </a:extLst>
              </a:tr>
              <a:tr h="452823">
                <a:tc>
                  <a:txBody>
                    <a:bodyPr/>
                    <a:lstStyle/>
                    <a:p>
                      <a:pPr marL="0" marR="0" algn="ctr">
                        <a:lnSpc>
                          <a:spcPct val="115000"/>
                        </a:lnSpc>
                        <a:spcBef>
                          <a:spcPts val="300"/>
                        </a:spcBef>
                        <a:spcAft>
                          <a:spcPts val="300"/>
                        </a:spcAft>
                      </a:pPr>
                      <a:r>
                        <a:rPr lang="en-US" sz="2000" dirty="0">
                          <a:effectLst/>
                        </a:rPr>
                        <a:t>±10 ppm (1:100,000)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81 km (50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127 m (418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7631610"/>
                  </a:ext>
                </a:extLst>
              </a:tr>
              <a:tr h="452823">
                <a:tc>
                  <a:txBody>
                    <a:bodyPr/>
                    <a:lstStyle/>
                    <a:p>
                      <a:pPr marL="0" marR="0" algn="ctr">
                        <a:lnSpc>
                          <a:spcPct val="115000"/>
                        </a:lnSpc>
                        <a:spcBef>
                          <a:spcPts val="300"/>
                        </a:spcBef>
                        <a:spcAft>
                          <a:spcPts val="300"/>
                        </a:spcAft>
                      </a:pPr>
                      <a:r>
                        <a:rPr lang="en-US" sz="2000" dirty="0">
                          <a:effectLst/>
                        </a:rPr>
                        <a:t>±20 ppm (1:50,000)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114 km (71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255 m (836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5437527"/>
                  </a:ext>
                </a:extLst>
              </a:tr>
              <a:tr h="452823">
                <a:tc>
                  <a:txBody>
                    <a:bodyPr/>
                    <a:lstStyle/>
                    <a:p>
                      <a:pPr marL="0" marR="0" algn="ctr">
                        <a:lnSpc>
                          <a:spcPct val="115000"/>
                        </a:lnSpc>
                        <a:spcBef>
                          <a:spcPts val="300"/>
                        </a:spcBef>
                        <a:spcAft>
                          <a:spcPts val="300"/>
                        </a:spcAft>
                      </a:pPr>
                      <a:r>
                        <a:rPr lang="en-US" sz="2000" dirty="0">
                          <a:effectLst/>
                        </a:rPr>
                        <a:t>±50 ppm (1:20,000)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180 km (112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637 m (2,090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2301353"/>
                  </a:ext>
                </a:extLst>
              </a:tr>
              <a:tr h="452823">
                <a:tc>
                  <a:txBody>
                    <a:bodyPr/>
                    <a:lstStyle/>
                    <a:p>
                      <a:pPr marL="0" marR="0" algn="ctr">
                        <a:lnSpc>
                          <a:spcPct val="115000"/>
                        </a:lnSpc>
                        <a:spcBef>
                          <a:spcPts val="300"/>
                        </a:spcBef>
                        <a:spcAft>
                          <a:spcPts val="300"/>
                        </a:spcAft>
                      </a:pPr>
                      <a:r>
                        <a:rPr lang="en-US" sz="2000" dirty="0">
                          <a:effectLst/>
                        </a:rPr>
                        <a:t>±100 ppm (1:10,000)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255 km (158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1,274 m (4,180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0729122"/>
                  </a:ext>
                </a:extLst>
              </a:tr>
              <a:tr h="452823">
                <a:tc>
                  <a:txBody>
                    <a:bodyPr/>
                    <a:lstStyle/>
                    <a:p>
                      <a:pPr marL="0" marR="0" algn="ctr">
                        <a:lnSpc>
                          <a:spcPct val="115000"/>
                        </a:lnSpc>
                        <a:spcBef>
                          <a:spcPts val="300"/>
                        </a:spcBef>
                        <a:spcAft>
                          <a:spcPts val="300"/>
                        </a:spcAft>
                      </a:pPr>
                      <a:r>
                        <a:rPr lang="en-US" sz="2000" dirty="0">
                          <a:effectLst/>
                        </a:rPr>
                        <a:t>±400 ppm (1:2,500)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508 km (316 miles)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2000" b="1" dirty="0">
                          <a:effectLst/>
                        </a:rPr>
                        <a:t>5,097 m (16,722 ft)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0654836"/>
                  </a:ext>
                </a:extLst>
              </a:tr>
            </a:tbl>
          </a:graphicData>
        </a:graphic>
      </p:graphicFrame>
    </p:spTree>
    <p:extLst>
      <p:ext uri="{BB962C8B-B14F-4D97-AF65-F5344CB8AC3E}">
        <p14:creationId xmlns:p14="http://schemas.microsoft.com/office/powerpoint/2010/main" val="314982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78FB-6A5C-4313-959C-EAEEE143B64D}"/>
              </a:ext>
            </a:extLst>
          </p:cNvPr>
          <p:cNvSpPr>
            <a:spLocks noGrp="1"/>
          </p:cNvSpPr>
          <p:nvPr>
            <p:ph type="title"/>
          </p:nvPr>
        </p:nvSpPr>
        <p:spPr/>
        <p:txBody>
          <a:bodyPr/>
          <a:lstStyle/>
          <a:p>
            <a:r>
              <a:rPr lang="en-US" dirty="0"/>
              <a:t>Linear distortion and zone width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BDDCA7-8273-4302-ADF7-1F7F9550F75B}"/>
                  </a:ext>
                </a:extLst>
              </p:cNvPr>
              <p:cNvSpPr>
                <a:spLocks noGrp="1"/>
              </p:cNvSpPr>
              <p:nvPr>
                <p:ph idx="1"/>
              </p:nvPr>
            </p:nvSpPr>
            <p:spPr/>
            <p:txBody>
              <a:bodyPr/>
              <a:lstStyle/>
              <a:p>
                <a:r>
                  <a:rPr lang="en-US" dirty="0"/>
                  <a:t>If zone width in km known, can estimate linear distortion design (in ±ppm) criterion as:</a:t>
                </a:r>
              </a:p>
              <a:p>
                <a:pPr marL="0" indent="0">
                  <a:lnSpc>
                    <a:spcPct val="150000"/>
                  </a:lnSpc>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𝟎𝟎𝟏𝟓𝟒</m:t>
                      </m:r>
                      <m:r>
                        <a:rPr lang="en-US" b="1" i="1" smtClean="0">
                          <a:latin typeface="Cambria Math" panose="02040503050406030204" pitchFamily="18" charset="0"/>
                        </a:rPr>
                        <m:t> </m:t>
                      </m:r>
                      <m:r>
                        <a:rPr lang="en-US" b="1" i="0" smtClean="0">
                          <a:latin typeface="Cambria Math" panose="02040503050406030204" pitchFamily="18" charset="0"/>
                        </a:rPr>
                        <m:t>𝐩𝐩𝐦</m:t>
                      </m:r>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 </m:t>
                      </m:r>
                      <m:sSup>
                        <m:sSupPr>
                          <m:ctrlPr>
                            <a:rPr lang="en-US" b="1" i="1" smtClean="0">
                              <a:latin typeface="Cambria Math" panose="02040503050406030204" pitchFamily="18" charset="0"/>
                              <a:ea typeface="Cambria Math" panose="02040503050406030204" pitchFamily="18" charset="0"/>
                            </a:rPr>
                          </m:ctrlPr>
                        </m:sSupPr>
                        <m:e>
                          <m:d>
                            <m:dPr>
                              <m:ctrlPr>
                                <a:rPr lang="en-US" b="1" i="1" smtClean="0">
                                  <a:latin typeface="Cambria Math" panose="02040503050406030204" pitchFamily="18" charset="0"/>
                                  <a:ea typeface="Cambria Math" panose="02040503050406030204" pitchFamily="18" charset="0"/>
                                </a:rPr>
                              </m:ctrlPr>
                            </m:dPr>
                            <m:e>
                              <m:r>
                                <a:rPr lang="en-US" b="1" i="0" smtClean="0">
                                  <a:latin typeface="Cambria Math" panose="02040503050406030204" pitchFamily="18" charset="0"/>
                                  <a:ea typeface="Cambria Math" panose="02040503050406030204" pitchFamily="18" charset="0"/>
                                </a:rPr>
                                <m:t>𝐤𝐦</m:t>
                              </m:r>
                            </m:e>
                          </m:d>
                        </m:e>
                        <m:sup>
                          <m:r>
                            <a:rPr lang="en-US" b="1" i="1" smtClean="0">
                              <a:latin typeface="Cambria Math" panose="02040503050406030204" pitchFamily="18" charset="0"/>
                              <a:ea typeface="Cambria Math" panose="02040503050406030204" pitchFamily="18" charset="0"/>
                            </a:rPr>
                            <m:t>𝟐</m:t>
                          </m:r>
                        </m:sup>
                      </m:sSup>
                    </m:oMath>
                  </m:oMathPara>
                </a14:m>
                <a:endParaRPr lang="en-US" b="1" dirty="0"/>
              </a:p>
              <a:p>
                <a:pPr lvl="1"/>
                <a:r>
                  <a:rPr lang="en-US" i="1" dirty="0"/>
                  <a:t>e.g., for zone 180 km wide</a:t>
                </a:r>
                <a:r>
                  <a:rPr lang="en-US" i="1" dirty="0">
                    <a:sym typeface="Wingdings" panose="05000000000000000000" pitchFamily="2" charset="2"/>
                  </a:rPr>
                  <a:t> ±50 ppm distortion</a:t>
                </a:r>
                <a:endParaRPr lang="en-US" i="1" dirty="0"/>
              </a:p>
              <a:p>
                <a:r>
                  <a:rPr lang="en-US" dirty="0"/>
                  <a:t>If linear distortion design criterion known, can estimate zone width (in km) as:</a:t>
                </a:r>
              </a:p>
              <a:p>
                <a:pPr marL="0" indent="0">
                  <a:lnSpc>
                    <a:spcPct val="150000"/>
                  </a:lnSpc>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𝟐𝟓</m:t>
                      </m:r>
                      <m:r>
                        <a:rPr lang="en-US" b="1" i="1" smtClean="0">
                          <a:latin typeface="Cambria Math" panose="02040503050406030204" pitchFamily="18" charset="0"/>
                        </a:rPr>
                        <m:t>.</m:t>
                      </m:r>
                      <m:r>
                        <a:rPr lang="en-US" b="1" i="1" smtClean="0">
                          <a:latin typeface="Cambria Math" panose="02040503050406030204" pitchFamily="18" charset="0"/>
                        </a:rPr>
                        <m:t>𝟓</m:t>
                      </m:r>
                      <m:r>
                        <a:rPr lang="en-US" b="1" i="1" smtClean="0">
                          <a:latin typeface="Cambria Math" panose="02040503050406030204" pitchFamily="18" charset="0"/>
                        </a:rPr>
                        <m:t> </m:t>
                      </m:r>
                      <m:r>
                        <a:rPr lang="en-US" b="1" i="0" smtClean="0">
                          <a:latin typeface="Cambria Math" panose="02040503050406030204" pitchFamily="18" charset="0"/>
                        </a:rPr>
                        <m:t>𝐤𝐦</m:t>
                      </m:r>
                      <m:r>
                        <a:rPr lang="en-US" b="1" i="1" smtClean="0">
                          <a:latin typeface="Cambria Math" panose="02040503050406030204" pitchFamily="18" charset="0"/>
                          <a:ea typeface="Cambria Math" panose="02040503050406030204" pitchFamily="18" charset="0"/>
                        </a:rPr>
                        <m:t>×</m:t>
                      </m:r>
                      <m:rad>
                        <m:radPr>
                          <m:degHide m:val="on"/>
                          <m:ctrlPr>
                            <a:rPr lang="en-US" b="1" i="1" smtClean="0">
                              <a:latin typeface="Cambria Math" panose="02040503050406030204" pitchFamily="18" charset="0"/>
                              <a:ea typeface="Cambria Math" panose="02040503050406030204" pitchFamily="18" charset="0"/>
                            </a:rPr>
                          </m:ctrlPr>
                        </m:radPr>
                        <m:deg/>
                        <m:e>
                          <m:r>
                            <a:rPr lang="en-US" b="1" i="0" smtClean="0">
                              <a:latin typeface="Cambria Math" panose="02040503050406030204" pitchFamily="18" charset="0"/>
                              <a:ea typeface="Cambria Math" panose="02040503050406030204" pitchFamily="18" charset="0"/>
                            </a:rPr>
                            <m:t>𝐩𝐩𝐦</m:t>
                          </m:r>
                        </m:e>
                      </m:rad>
                    </m:oMath>
                  </m:oMathPara>
                </a14:m>
                <a:endParaRPr lang="en-US" b="1" dirty="0"/>
              </a:p>
              <a:p>
                <a:pPr lvl="1"/>
                <a:r>
                  <a:rPr lang="en-US" i="1" dirty="0"/>
                  <a:t>e.g., for ±20 ppm distortion</a:t>
                </a:r>
                <a:r>
                  <a:rPr lang="en-US" i="1" dirty="0">
                    <a:sym typeface="Wingdings" panose="05000000000000000000" pitchFamily="2" charset="2"/>
                  </a:rPr>
                  <a:t> zone 114 km wide</a:t>
                </a:r>
                <a:endParaRPr lang="en-US" i="1"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32BDDCA7-8273-4302-ADF7-1F7F9550F75B}"/>
                  </a:ext>
                </a:extLst>
              </p:cNvPr>
              <p:cNvSpPr>
                <a:spLocks noGrp="1" noRot="1" noChangeAspect="1" noMove="1" noResize="1" noEditPoints="1" noAdjustHandles="1" noChangeArrowheads="1" noChangeShapeType="1" noTextEdit="1"/>
              </p:cNvSpPr>
              <p:nvPr>
                <p:ph idx="1"/>
              </p:nvPr>
            </p:nvSpPr>
            <p:spPr>
              <a:blipFill>
                <a:blip r:embed="rId2"/>
                <a:stretch>
                  <a:fillRect l="-1704" t="-1667" r="-2741" b="-141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D973BE9-AC6F-4BAE-A874-EAD4061039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43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Text Box 11">
            <a:extLst>
              <a:ext uri="{FF2B5EF4-FFF2-40B4-BE49-F238E27FC236}">
                <a16:creationId xmlns:a16="http://schemas.microsoft.com/office/drawing/2014/main" id="{EC4B0ACD-B54A-4146-AB47-4B14072E3779}"/>
              </a:ext>
            </a:extLst>
          </p:cNvPr>
          <p:cNvSpPr txBox="1">
            <a:spLocks noChangeArrowheads="1"/>
          </p:cNvSpPr>
          <p:nvPr/>
        </p:nvSpPr>
        <p:spPr bwMode="auto">
          <a:xfrm>
            <a:off x="2583653" y="2027404"/>
            <a:ext cx="399592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±100 ppm (±0.5 ft/mile)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255 km (158 miles)</a:t>
            </a:r>
          </a:p>
        </p:txBody>
      </p:sp>
      <p:sp>
        <p:nvSpPr>
          <p:cNvPr id="37" name="Arc 5"/>
          <p:cNvSpPr>
            <a:spLocks/>
          </p:cNvSpPr>
          <p:nvPr/>
        </p:nvSpPr>
        <p:spPr bwMode="auto">
          <a:xfrm rot="16200000" flipV="1">
            <a:off x="1828800" y="143285"/>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noChangeAspect="1"/>
          </p:cNvSpPr>
          <p:nvPr/>
        </p:nvSpPr>
        <p:spPr bwMode="auto">
          <a:xfrm rot="16200000" flipV="1">
            <a:off x="1827214" y="147921"/>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914399" y="8375934"/>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Zone widths for distortion due to curvature</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390794"/>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065662"/>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7" name="Line 7">
            <a:extLst>
              <a:ext uri="{FF2B5EF4-FFF2-40B4-BE49-F238E27FC236}">
                <a16:creationId xmlns:a16="http://schemas.microsoft.com/office/drawing/2014/main" id="{4E4CFD77-6708-45B3-93FE-57980212F4A1}"/>
              </a:ext>
            </a:extLst>
          </p:cNvPr>
          <p:cNvSpPr>
            <a:spLocks noChangeShapeType="1"/>
          </p:cNvSpPr>
          <p:nvPr/>
        </p:nvSpPr>
        <p:spPr bwMode="auto">
          <a:xfrm>
            <a:off x="594360" y="3576919"/>
            <a:ext cx="0" cy="2286000"/>
          </a:xfrm>
          <a:prstGeom prst="line">
            <a:avLst/>
          </a:prstGeom>
          <a:noFill/>
          <a:ln w="25400">
            <a:solidFill>
              <a:srgbClr val="000000"/>
            </a:solidFill>
            <a:prstDash val="lg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9" name="Line 8">
            <a:extLst>
              <a:ext uri="{FF2B5EF4-FFF2-40B4-BE49-F238E27FC236}">
                <a16:creationId xmlns:a16="http://schemas.microsoft.com/office/drawing/2014/main" id="{EAC7AEFC-0BB7-4F50-A1F8-27D05D61DF8F}"/>
              </a:ext>
            </a:extLst>
          </p:cNvPr>
          <p:cNvSpPr>
            <a:spLocks noChangeShapeType="1"/>
          </p:cNvSpPr>
          <p:nvPr/>
        </p:nvSpPr>
        <p:spPr bwMode="auto">
          <a:xfrm>
            <a:off x="8549640" y="3575333"/>
            <a:ext cx="0" cy="2286000"/>
          </a:xfrm>
          <a:prstGeom prst="line">
            <a:avLst/>
          </a:prstGeom>
          <a:noFill/>
          <a:ln w="25400">
            <a:solidFill>
              <a:srgbClr val="000000"/>
            </a:solidFill>
            <a:prstDash val="lg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0" name="Line 9">
            <a:extLst>
              <a:ext uri="{FF2B5EF4-FFF2-40B4-BE49-F238E27FC236}">
                <a16:creationId xmlns:a16="http://schemas.microsoft.com/office/drawing/2014/main" id="{96700DE1-7804-49BD-986C-B6C4F82BF22B}"/>
              </a:ext>
            </a:extLst>
          </p:cNvPr>
          <p:cNvSpPr>
            <a:spLocks noChangeShapeType="1"/>
          </p:cNvSpPr>
          <p:nvPr/>
        </p:nvSpPr>
        <p:spPr bwMode="auto">
          <a:xfrm>
            <a:off x="594360" y="5571425"/>
            <a:ext cx="7955280" cy="0"/>
          </a:xfrm>
          <a:prstGeom prst="line">
            <a:avLst/>
          </a:prstGeom>
          <a:noFill/>
          <a:ln w="22225">
            <a:solidFill>
              <a:srgbClr val="000000"/>
            </a:solidFill>
            <a:round/>
            <a:headEnd type="stealth" w="lg" len="lg"/>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1" name="Text Box 11">
            <a:extLst>
              <a:ext uri="{FF2B5EF4-FFF2-40B4-BE49-F238E27FC236}">
                <a16:creationId xmlns:a16="http://schemas.microsoft.com/office/drawing/2014/main" id="{A97053E1-617B-480E-80E3-E1025D686D9E}"/>
              </a:ext>
            </a:extLst>
          </p:cNvPr>
          <p:cNvSpPr txBox="1">
            <a:spLocks noChangeArrowheads="1"/>
          </p:cNvSpPr>
          <p:nvPr/>
        </p:nvSpPr>
        <p:spPr bwMode="auto">
          <a:xfrm>
            <a:off x="594360" y="5184588"/>
            <a:ext cx="7955280"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±400 ppm (±2.1 ft/mile)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508 km (316 miles)</a:t>
            </a:r>
          </a:p>
        </p:txBody>
      </p:sp>
      <p:sp>
        <p:nvSpPr>
          <p:cNvPr id="43" name="Line 9">
            <a:extLst>
              <a:ext uri="{FF2B5EF4-FFF2-40B4-BE49-F238E27FC236}">
                <a16:creationId xmlns:a16="http://schemas.microsoft.com/office/drawing/2014/main" id="{B6471ABA-6F8A-4FC3-B9C2-9F8EB5A972B3}"/>
              </a:ext>
            </a:extLst>
          </p:cNvPr>
          <p:cNvSpPr>
            <a:spLocks noChangeShapeType="1"/>
          </p:cNvSpPr>
          <p:nvPr/>
        </p:nvSpPr>
        <p:spPr bwMode="auto">
          <a:xfrm>
            <a:off x="2583654" y="2419819"/>
            <a:ext cx="3995928" cy="0"/>
          </a:xfrm>
          <a:prstGeom prst="line">
            <a:avLst/>
          </a:prstGeom>
          <a:noFill/>
          <a:ln w="22225">
            <a:solidFill>
              <a:srgbClr val="000000"/>
            </a:solidFill>
            <a:round/>
            <a:headEnd type="stealth" w="lg" len="lg"/>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5" name="Line 7">
            <a:extLst>
              <a:ext uri="{FF2B5EF4-FFF2-40B4-BE49-F238E27FC236}">
                <a16:creationId xmlns:a16="http://schemas.microsoft.com/office/drawing/2014/main" id="{A703A7ED-DACB-48A8-AE4E-9BF0C35B53B4}"/>
              </a:ext>
            </a:extLst>
          </p:cNvPr>
          <p:cNvSpPr>
            <a:spLocks noChangeShapeType="1"/>
          </p:cNvSpPr>
          <p:nvPr/>
        </p:nvSpPr>
        <p:spPr bwMode="auto">
          <a:xfrm>
            <a:off x="2583654" y="2020835"/>
            <a:ext cx="3174" cy="1371600"/>
          </a:xfrm>
          <a:prstGeom prst="line">
            <a:avLst/>
          </a:prstGeom>
          <a:noFill/>
          <a:ln w="25400">
            <a:solidFill>
              <a:srgbClr val="000000"/>
            </a:solidFill>
            <a:prstDash val="lg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3" name="Line 6">
            <a:extLst>
              <a:ext uri="{FF2B5EF4-FFF2-40B4-BE49-F238E27FC236}">
                <a16:creationId xmlns:a16="http://schemas.microsoft.com/office/drawing/2014/main" id="{0F1BFA05-338C-49BB-9631-BA9B521F5BAF}"/>
              </a:ext>
            </a:extLst>
          </p:cNvPr>
          <p:cNvSpPr>
            <a:spLocks noChangeShapeType="1"/>
          </p:cNvSpPr>
          <p:nvPr/>
        </p:nvSpPr>
        <p:spPr bwMode="auto">
          <a:xfrm flipV="1">
            <a:off x="182880" y="3590573"/>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7" name="Line 7">
            <a:extLst>
              <a:ext uri="{FF2B5EF4-FFF2-40B4-BE49-F238E27FC236}">
                <a16:creationId xmlns:a16="http://schemas.microsoft.com/office/drawing/2014/main" id="{6D4FD7E6-058F-40F3-89D9-F09D92077D5A}"/>
              </a:ext>
            </a:extLst>
          </p:cNvPr>
          <p:cNvSpPr>
            <a:spLocks noChangeShapeType="1"/>
          </p:cNvSpPr>
          <p:nvPr/>
        </p:nvSpPr>
        <p:spPr bwMode="auto">
          <a:xfrm>
            <a:off x="6574821" y="2020835"/>
            <a:ext cx="3174" cy="1371600"/>
          </a:xfrm>
          <a:prstGeom prst="line">
            <a:avLst/>
          </a:prstGeom>
          <a:noFill/>
          <a:ln w="25400">
            <a:solidFill>
              <a:srgbClr val="000000"/>
            </a:solidFill>
            <a:prstDash val="lg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2" name="Line 6">
            <a:extLst>
              <a:ext uri="{FF2B5EF4-FFF2-40B4-BE49-F238E27FC236}">
                <a16:creationId xmlns:a16="http://schemas.microsoft.com/office/drawing/2014/main" id="{B9D8A7A8-B774-48B7-9785-3F2595ABCD3D}"/>
              </a:ext>
            </a:extLst>
          </p:cNvPr>
          <p:cNvSpPr>
            <a:spLocks noChangeShapeType="1"/>
          </p:cNvSpPr>
          <p:nvPr/>
        </p:nvSpPr>
        <p:spPr bwMode="auto">
          <a:xfrm flipV="1">
            <a:off x="182880" y="3063244"/>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9" name="Text Box 12">
            <a:extLst>
              <a:ext uri="{FF2B5EF4-FFF2-40B4-BE49-F238E27FC236}">
                <a16:creationId xmlns:a16="http://schemas.microsoft.com/office/drawing/2014/main" id="{81973F93-25CA-4F0E-A709-7A2FA0DF5A25}"/>
              </a:ext>
            </a:extLst>
          </p:cNvPr>
          <p:cNvSpPr txBox="1">
            <a:spLocks noChangeArrowheads="1"/>
          </p:cNvSpPr>
          <p:nvPr/>
        </p:nvSpPr>
        <p:spPr bwMode="auto">
          <a:xfrm>
            <a:off x="106187" y="3253365"/>
            <a:ext cx="233331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a:t>
            </a:r>
          </a:p>
        </p:txBody>
      </p:sp>
      <p:sp>
        <p:nvSpPr>
          <p:cNvPr id="50" name="Text Box 12">
            <a:extLst>
              <a:ext uri="{FF2B5EF4-FFF2-40B4-BE49-F238E27FC236}">
                <a16:creationId xmlns:a16="http://schemas.microsoft.com/office/drawing/2014/main" id="{BAF036A6-CECF-4C60-BEDA-6F1E3391679F}"/>
              </a:ext>
            </a:extLst>
          </p:cNvPr>
          <p:cNvSpPr txBox="1">
            <a:spLocks noChangeArrowheads="1"/>
          </p:cNvSpPr>
          <p:nvPr/>
        </p:nvSpPr>
        <p:spPr bwMode="auto">
          <a:xfrm>
            <a:off x="105199" y="2724690"/>
            <a:ext cx="233331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a:t>
            </a:r>
          </a:p>
        </p:txBody>
      </p:sp>
      <p:sp>
        <p:nvSpPr>
          <p:cNvPr id="51" name="Text Box 12">
            <a:extLst>
              <a:ext uri="{FF2B5EF4-FFF2-40B4-BE49-F238E27FC236}">
                <a16:creationId xmlns:a16="http://schemas.microsoft.com/office/drawing/2014/main" id="{D2014176-A12A-4009-B652-C3AA982DF510}"/>
              </a:ext>
            </a:extLst>
          </p:cNvPr>
          <p:cNvSpPr txBox="1">
            <a:spLocks noChangeArrowheads="1"/>
          </p:cNvSpPr>
          <p:nvPr/>
        </p:nvSpPr>
        <p:spPr bwMode="auto">
          <a:xfrm>
            <a:off x="3086971" y="4480560"/>
            <a:ext cx="2989290" cy="553998"/>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Max SPCS2022 distortion; also UTM zone width</a:t>
            </a:r>
          </a:p>
        </p:txBody>
      </p:sp>
      <p:sp>
        <p:nvSpPr>
          <p:cNvPr id="52" name="Text Box 12">
            <a:extLst>
              <a:ext uri="{FF2B5EF4-FFF2-40B4-BE49-F238E27FC236}">
                <a16:creationId xmlns:a16="http://schemas.microsoft.com/office/drawing/2014/main" id="{D13CC2F0-7A4A-41EE-B772-6148A52AA350}"/>
              </a:ext>
            </a:extLst>
          </p:cNvPr>
          <p:cNvSpPr txBox="1">
            <a:spLocks noChangeArrowheads="1"/>
          </p:cNvSpPr>
          <p:nvPr/>
        </p:nvSpPr>
        <p:spPr bwMode="auto">
          <a:xfrm>
            <a:off x="3138185" y="1371600"/>
            <a:ext cx="2886863" cy="553998"/>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Nominal SPCS 83 and 27 zone width </a:t>
            </a:r>
          </a:p>
        </p:txBody>
      </p:sp>
    </p:spTree>
    <p:extLst>
      <p:ext uri="{BB962C8B-B14F-4D97-AF65-F5344CB8AC3E}">
        <p14:creationId xmlns:p14="http://schemas.microsoft.com/office/powerpoint/2010/main" val="76710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7" grpId="0" animBg="1"/>
      <p:bldP spid="59" grpId="0" animBg="1"/>
      <p:bldP spid="60" grpId="0" animBg="1"/>
      <p:bldP spid="61" grpId="0"/>
      <p:bldP spid="43" grpId="0" animBg="1"/>
      <p:bldP spid="45" grpId="0" animBg="1"/>
      <p:bldP spid="83" grpId="0" animBg="1"/>
      <p:bldP spid="47" grpId="0" animBg="1"/>
      <p:bldP spid="42" grpId="0" animBg="1"/>
      <p:bldP spid="49" grpId="0"/>
      <p:bldP spid="50" grpId="0"/>
      <p:bldP spid="51" grpId="0" animBg="1"/>
      <p:bldP spid="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Text Box 11">
            <a:extLst>
              <a:ext uri="{FF2B5EF4-FFF2-40B4-BE49-F238E27FC236}">
                <a16:creationId xmlns:a16="http://schemas.microsoft.com/office/drawing/2014/main" id="{EC4B0ACD-B54A-4146-AB47-4B14072E3779}"/>
              </a:ext>
            </a:extLst>
          </p:cNvPr>
          <p:cNvSpPr txBox="1">
            <a:spLocks noChangeArrowheads="1"/>
          </p:cNvSpPr>
          <p:nvPr/>
        </p:nvSpPr>
        <p:spPr bwMode="auto">
          <a:xfrm>
            <a:off x="2105894" y="2027404"/>
            <a:ext cx="4999722"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 ppm (±0.1 ft/mile)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114 km (71 miles)</a:t>
            </a:r>
          </a:p>
        </p:txBody>
      </p:sp>
      <p:sp>
        <p:nvSpPr>
          <p:cNvPr id="37" name="Arc 5"/>
          <p:cNvSpPr>
            <a:spLocks noChangeAspect="1"/>
          </p:cNvSpPr>
          <p:nvPr/>
        </p:nvSpPr>
        <p:spPr bwMode="auto">
          <a:xfrm rot="16200000" flipV="1">
            <a:off x="0" y="-1677574"/>
            <a:ext cx="9144000" cy="182880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noChangeAspect="1"/>
          </p:cNvSpPr>
          <p:nvPr/>
        </p:nvSpPr>
        <p:spPr bwMode="auto">
          <a:xfrm rot="16200000" flipV="1">
            <a:off x="-1322" y="-1681144"/>
            <a:ext cx="9146645" cy="182880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4572000" y="1203617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Zone widths for distortion due to curvature</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61944" y="3881919"/>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67614" y="3556787"/>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7" name="Line 7">
            <a:extLst>
              <a:ext uri="{FF2B5EF4-FFF2-40B4-BE49-F238E27FC236}">
                <a16:creationId xmlns:a16="http://schemas.microsoft.com/office/drawing/2014/main" id="{4E4CFD77-6708-45B3-93FE-57980212F4A1}"/>
              </a:ext>
            </a:extLst>
          </p:cNvPr>
          <p:cNvSpPr>
            <a:spLocks noChangeShapeType="1"/>
          </p:cNvSpPr>
          <p:nvPr/>
        </p:nvSpPr>
        <p:spPr bwMode="auto">
          <a:xfrm>
            <a:off x="594360" y="3315693"/>
            <a:ext cx="0" cy="2560320"/>
          </a:xfrm>
          <a:prstGeom prst="line">
            <a:avLst/>
          </a:prstGeom>
          <a:noFill/>
          <a:ln w="25400">
            <a:solidFill>
              <a:srgbClr val="000000"/>
            </a:solidFill>
            <a:prstDash val="lg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9" name="Line 8">
            <a:extLst>
              <a:ext uri="{FF2B5EF4-FFF2-40B4-BE49-F238E27FC236}">
                <a16:creationId xmlns:a16="http://schemas.microsoft.com/office/drawing/2014/main" id="{EAC7AEFC-0BB7-4F50-A1F8-27D05D61DF8F}"/>
              </a:ext>
            </a:extLst>
          </p:cNvPr>
          <p:cNvSpPr>
            <a:spLocks noChangeShapeType="1"/>
          </p:cNvSpPr>
          <p:nvPr/>
        </p:nvSpPr>
        <p:spPr bwMode="auto">
          <a:xfrm>
            <a:off x="8549640" y="3315694"/>
            <a:ext cx="0" cy="2560320"/>
          </a:xfrm>
          <a:prstGeom prst="line">
            <a:avLst/>
          </a:prstGeom>
          <a:noFill/>
          <a:ln w="25400">
            <a:solidFill>
              <a:srgbClr val="000000"/>
            </a:solidFill>
            <a:prstDash val="lg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0" name="Line 9">
            <a:extLst>
              <a:ext uri="{FF2B5EF4-FFF2-40B4-BE49-F238E27FC236}">
                <a16:creationId xmlns:a16="http://schemas.microsoft.com/office/drawing/2014/main" id="{96700DE1-7804-49BD-986C-B6C4F82BF22B}"/>
              </a:ext>
            </a:extLst>
          </p:cNvPr>
          <p:cNvSpPr>
            <a:spLocks noChangeShapeType="1"/>
          </p:cNvSpPr>
          <p:nvPr/>
        </p:nvSpPr>
        <p:spPr bwMode="auto">
          <a:xfrm>
            <a:off x="594360" y="5571425"/>
            <a:ext cx="7955280" cy="0"/>
          </a:xfrm>
          <a:prstGeom prst="line">
            <a:avLst/>
          </a:prstGeom>
          <a:noFill/>
          <a:ln w="22225">
            <a:solidFill>
              <a:srgbClr val="000000"/>
            </a:solidFill>
            <a:round/>
            <a:headEnd type="stealth" w="lg" len="lg"/>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1" name="Text Box 11">
            <a:extLst>
              <a:ext uri="{FF2B5EF4-FFF2-40B4-BE49-F238E27FC236}">
                <a16:creationId xmlns:a16="http://schemas.microsoft.com/office/drawing/2014/main" id="{A97053E1-617B-480E-80E3-E1025D686D9E}"/>
              </a:ext>
            </a:extLst>
          </p:cNvPr>
          <p:cNvSpPr txBox="1">
            <a:spLocks noChangeArrowheads="1"/>
          </p:cNvSpPr>
          <p:nvPr/>
        </p:nvSpPr>
        <p:spPr bwMode="auto">
          <a:xfrm>
            <a:off x="594360" y="5184588"/>
            <a:ext cx="7955280"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±50 ppm (±0.3 ft/mile)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180 km (112 miles)</a:t>
            </a:r>
          </a:p>
        </p:txBody>
      </p:sp>
      <p:sp>
        <p:nvSpPr>
          <p:cNvPr id="43" name="Line 9">
            <a:extLst>
              <a:ext uri="{FF2B5EF4-FFF2-40B4-BE49-F238E27FC236}">
                <a16:creationId xmlns:a16="http://schemas.microsoft.com/office/drawing/2014/main" id="{B6471ABA-6F8A-4FC3-B9C2-9F8EB5A972B3}"/>
              </a:ext>
            </a:extLst>
          </p:cNvPr>
          <p:cNvSpPr>
            <a:spLocks noChangeShapeType="1"/>
          </p:cNvSpPr>
          <p:nvPr/>
        </p:nvSpPr>
        <p:spPr bwMode="auto">
          <a:xfrm>
            <a:off x="2081948" y="2419819"/>
            <a:ext cx="5038344" cy="0"/>
          </a:xfrm>
          <a:prstGeom prst="line">
            <a:avLst/>
          </a:prstGeom>
          <a:noFill/>
          <a:ln w="22225">
            <a:solidFill>
              <a:srgbClr val="000000"/>
            </a:solidFill>
            <a:round/>
            <a:headEnd type="stealth" w="lg" len="lg"/>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5" name="Line 7">
            <a:extLst>
              <a:ext uri="{FF2B5EF4-FFF2-40B4-BE49-F238E27FC236}">
                <a16:creationId xmlns:a16="http://schemas.microsoft.com/office/drawing/2014/main" id="{A703A7ED-DACB-48A8-AE4E-9BF0C35B53B4}"/>
              </a:ext>
            </a:extLst>
          </p:cNvPr>
          <p:cNvSpPr>
            <a:spLocks noChangeShapeType="1"/>
          </p:cNvSpPr>
          <p:nvPr/>
        </p:nvSpPr>
        <p:spPr bwMode="auto">
          <a:xfrm>
            <a:off x="2092334" y="1927480"/>
            <a:ext cx="3174" cy="1371600"/>
          </a:xfrm>
          <a:prstGeom prst="line">
            <a:avLst/>
          </a:prstGeom>
          <a:noFill/>
          <a:ln w="25400">
            <a:solidFill>
              <a:srgbClr val="000000"/>
            </a:solidFill>
            <a:prstDash val="lg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3" name="Line 6">
            <a:extLst>
              <a:ext uri="{FF2B5EF4-FFF2-40B4-BE49-F238E27FC236}">
                <a16:creationId xmlns:a16="http://schemas.microsoft.com/office/drawing/2014/main" id="{0F1BFA05-338C-49BB-9631-BA9B521F5BAF}"/>
              </a:ext>
            </a:extLst>
          </p:cNvPr>
          <p:cNvSpPr>
            <a:spLocks noChangeShapeType="1"/>
          </p:cNvSpPr>
          <p:nvPr/>
        </p:nvSpPr>
        <p:spPr bwMode="auto">
          <a:xfrm flipV="1">
            <a:off x="182880" y="3314348"/>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7" name="Line 7">
            <a:extLst>
              <a:ext uri="{FF2B5EF4-FFF2-40B4-BE49-F238E27FC236}">
                <a16:creationId xmlns:a16="http://schemas.microsoft.com/office/drawing/2014/main" id="{6D4FD7E6-058F-40F3-89D9-F09D92077D5A}"/>
              </a:ext>
            </a:extLst>
          </p:cNvPr>
          <p:cNvSpPr>
            <a:spLocks noChangeShapeType="1"/>
          </p:cNvSpPr>
          <p:nvPr/>
        </p:nvSpPr>
        <p:spPr bwMode="auto">
          <a:xfrm>
            <a:off x="7106604" y="1927479"/>
            <a:ext cx="0" cy="1371600"/>
          </a:xfrm>
          <a:prstGeom prst="line">
            <a:avLst/>
          </a:prstGeom>
          <a:noFill/>
          <a:ln w="25400">
            <a:solidFill>
              <a:srgbClr val="000000"/>
            </a:solidFill>
            <a:prstDash val="lg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2" name="Line 6">
            <a:extLst>
              <a:ext uri="{FF2B5EF4-FFF2-40B4-BE49-F238E27FC236}">
                <a16:creationId xmlns:a16="http://schemas.microsoft.com/office/drawing/2014/main" id="{B9D8A7A8-B774-48B7-9785-3F2595ABCD3D}"/>
              </a:ext>
            </a:extLst>
          </p:cNvPr>
          <p:cNvSpPr>
            <a:spLocks noChangeShapeType="1"/>
          </p:cNvSpPr>
          <p:nvPr/>
        </p:nvSpPr>
        <p:spPr bwMode="auto">
          <a:xfrm flipV="1">
            <a:off x="182880" y="3060505"/>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9" name="Text Box 12">
            <a:extLst>
              <a:ext uri="{FF2B5EF4-FFF2-40B4-BE49-F238E27FC236}">
                <a16:creationId xmlns:a16="http://schemas.microsoft.com/office/drawing/2014/main" id="{81973F93-25CA-4F0E-A709-7A2FA0DF5A25}"/>
              </a:ext>
            </a:extLst>
          </p:cNvPr>
          <p:cNvSpPr txBox="1">
            <a:spLocks noChangeArrowheads="1"/>
          </p:cNvSpPr>
          <p:nvPr/>
        </p:nvSpPr>
        <p:spPr bwMode="auto">
          <a:xfrm>
            <a:off x="106187" y="2748311"/>
            <a:ext cx="2333318" cy="61042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p>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surface</a:t>
            </a:r>
          </a:p>
        </p:txBody>
      </p:sp>
      <p:sp>
        <p:nvSpPr>
          <p:cNvPr id="21" name="Text Box 12">
            <a:extLst>
              <a:ext uri="{FF2B5EF4-FFF2-40B4-BE49-F238E27FC236}">
                <a16:creationId xmlns:a16="http://schemas.microsoft.com/office/drawing/2014/main" id="{C2958E66-EDE3-4E1B-A99A-01D04C825CB3}"/>
              </a:ext>
            </a:extLst>
          </p:cNvPr>
          <p:cNvSpPr txBox="1">
            <a:spLocks noChangeArrowheads="1"/>
          </p:cNvSpPr>
          <p:nvPr/>
        </p:nvSpPr>
        <p:spPr bwMode="auto">
          <a:xfrm>
            <a:off x="3157686" y="4480560"/>
            <a:ext cx="2886865" cy="553998"/>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Minimum distortion criterion for NGS designs</a:t>
            </a:r>
          </a:p>
        </p:txBody>
      </p:sp>
      <p:sp>
        <p:nvSpPr>
          <p:cNvPr id="22" name="Text Box 12">
            <a:extLst>
              <a:ext uri="{FF2B5EF4-FFF2-40B4-BE49-F238E27FC236}">
                <a16:creationId xmlns:a16="http://schemas.microsoft.com/office/drawing/2014/main" id="{CD6E9DBE-5186-4DBD-8B72-7C8E098B9C2A}"/>
              </a:ext>
            </a:extLst>
          </p:cNvPr>
          <p:cNvSpPr txBox="1">
            <a:spLocks noChangeArrowheads="1"/>
          </p:cNvSpPr>
          <p:nvPr/>
        </p:nvSpPr>
        <p:spPr bwMode="auto">
          <a:xfrm>
            <a:off x="3157688" y="1371600"/>
            <a:ext cx="2886863" cy="553998"/>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Common distortion criterion for LDP designs</a:t>
            </a:r>
          </a:p>
        </p:txBody>
      </p:sp>
      <p:sp>
        <p:nvSpPr>
          <p:cNvPr id="24" name="Text Box 12">
            <a:extLst>
              <a:ext uri="{FF2B5EF4-FFF2-40B4-BE49-F238E27FC236}">
                <a16:creationId xmlns:a16="http://schemas.microsoft.com/office/drawing/2014/main" id="{ACB7297B-C5C5-4CC8-BA0D-949D3B4363EA}"/>
              </a:ext>
            </a:extLst>
          </p:cNvPr>
          <p:cNvSpPr txBox="1">
            <a:spLocks noChangeArrowheads="1"/>
          </p:cNvSpPr>
          <p:nvPr/>
        </p:nvSpPr>
        <p:spPr bwMode="auto">
          <a:xfrm>
            <a:off x="182880" y="640080"/>
            <a:ext cx="2809313" cy="1015663"/>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1"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NOTE:  </a:t>
            </a: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Change in height of 255 m (836 ft) causes 20 ppm change in distortion</a:t>
            </a:r>
          </a:p>
        </p:txBody>
      </p:sp>
      <p:sp>
        <p:nvSpPr>
          <p:cNvPr id="25" name="Text Box 12">
            <a:extLst>
              <a:ext uri="{FF2B5EF4-FFF2-40B4-BE49-F238E27FC236}">
                <a16:creationId xmlns:a16="http://schemas.microsoft.com/office/drawing/2014/main" id="{CC3C7743-D7C8-46FD-8F84-71356F39D5D5}"/>
              </a:ext>
            </a:extLst>
          </p:cNvPr>
          <p:cNvSpPr txBox="1">
            <a:spLocks noChangeArrowheads="1"/>
          </p:cNvSpPr>
          <p:nvPr/>
        </p:nvSpPr>
        <p:spPr bwMode="auto">
          <a:xfrm>
            <a:off x="6210046" y="640080"/>
            <a:ext cx="2809313" cy="1169551"/>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Distortion due to height changes at rates of:</a:t>
            </a:r>
          </a:p>
          <a:p>
            <a:pPr marL="227013" marR="0" lvl="1" indent="0" algn="l" defTabSz="914400" rtl="0" eaLnBrk="1" fontAlgn="base" latinLnBrk="0" hangingPunct="1">
              <a:lnSpc>
                <a:spcPct val="100000"/>
              </a:lnSpc>
              <a:spcBef>
                <a:spcPts val="6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15.7 ppm per 100 m</a:t>
            </a:r>
          </a:p>
          <a:p>
            <a:pPr marL="227013" marR="0" lvl="1" indent="0" algn="l" defTabSz="914400" rtl="0" eaLnBrk="1" fontAlgn="base" latinLnBrk="0" hangingPunct="1">
              <a:lnSpc>
                <a:spcPct val="100000"/>
              </a:lnSpc>
              <a:spcBef>
                <a:spcPts val="6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4.8 ppm per 100 ft</a:t>
            </a:r>
          </a:p>
        </p:txBody>
      </p:sp>
    </p:spTree>
    <p:extLst>
      <p:ext uri="{BB962C8B-B14F-4D97-AF65-F5344CB8AC3E}">
        <p14:creationId xmlns:p14="http://schemas.microsoft.com/office/powerpoint/2010/main" val="20704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par>
                          <p:cTn id="11" fill="hold">
                            <p:stCondLst>
                              <p:cond delay="1500"/>
                            </p:stCondLst>
                            <p:childTnLst>
                              <p:par>
                                <p:cTn id="12" presetID="10" presetClass="entr" presetSubtype="0" fill="hold" grpId="0" nodeType="afterEffect">
                                  <p:stCondLst>
                                    <p:cond delay="50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2500"/>
                            </p:stCondLst>
                            <p:childTnLst>
                              <p:par>
                                <p:cTn id="25" presetID="10"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00"/>
                            </p:stCondLst>
                            <p:childTnLst>
                              <p:par>
                                <p:cTn id="49" presetID="10" presetClass="entr" presetSubtype="0" fill="hold" grpId="0" nodeType="afterEffect">
                                  <p:stCondLst>
                                    <p:cond delay="10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100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7" grpId="0" animBg="1"/>
      <p:bldP spid="59" grpId="0" animBg="1"/>
      <p:bldP spid="60" grpId="0" animBg="1"/>
      <p:bldP spid="61" grpId="0"/>
      <p:bldP spid="43" grpId="0" animBg="1"/>
      <p:bldP spid="45" grpId="0" animBg="1"/>
      <p:bldP spid="83" grpId="0" animBg="1"/>
      <p:bldP spid="47" grpId="0" animBg="1"/>
      <p:bldP spid="42" grpId="0" animBg="1"/>
      <p:bldP spid="49" grpId="0"/>
      <p:bldP spid="21" grpId="0" animBg="1"/>
      <p:bldP spid="22"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a:xfrm>
            <a:off x="0" y="365760"/>
            <a:ext cx="9144000" cy="914400"/>
          </a:xfrm>
        </p:spPr>
        <p:txBody>
          <a:bodyPr/>
          <a:lstStyle/>
          <a:p>
            <a:r>
              <a:rPr lang="en-US" dirty="0"/>
              <a:t>Default SPCS2022 zones</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199" y="1463040"/>
            <a:ext cx="8324492" cy="4754880"/>
          </a:xfrm>
        </p:spPr>
        <p:txBody>
          <a:bodyPr>
            <a:normAutofit fontScale="92500"/>
          </a:bodyPr>
          <a:lstStyle/>
          <a:p>
            <a:r>
              <a:rPr lang="en-US" dirty="0"/>
              <a:t>To ensure </a:t>
            </a:r>
            <a:r>
              <a:rPr lang="en-US" b="1" i="1" dirty="0"/>
              <a:t>all</a:t>
            </a:r>
            <a:r>
              <a:rPr lang="en-US" dirty="0"/>
              <a:t> states and U.S. territories covered</a:t>
            </a:r>
          </a:p>
          <a:p>
            <a:pPr lvl="1"/>
            <a:r>
              <a:rPr lang="en-US" dirty="0"/>
              <a:t>For complete system if no consensus stakeholder input</a:t>
            </a:r>
          </a:p>
          <a:p>
            <a:pPr lvl="1"/>
            <a:r>
              <a:rPr lang="en-US" dirty="0"/>
              <a:t>Nearly same as SPCS 83 but with some changes</a:t>
            </a:r>
          </a:p>
          <a:p>
            <a:pPr lvl="1"/>
            <a:r>
              <a:rPr lang="en-US" dirty="0"/>
              <a:t>Almost all zone projection types and extents the same</a:t>
            </a:r>
          </a:p>
          <a:p>
            <a:r>
              <a:rPr lang="en-US" dirty="0"/>
              <a:t>Modify existing zones to meet SPCS2022 policy</a:t>
            </a:r>
          </a:p>
          <a:p>
            <a:pPr lvl="1"/>
            <a:r>
              <a:rPr lang="en-US" dirty="0"/>
              <a:t>Scale redefined with respect to </a:t>
            </a:r>
            <a:r>
              <a:rPr lang="en-US" b="1" dirty="0"/>
              <a:t>topographic surface</a:t>
            </a:r>
          </a:p>
          <a:p>
            <a:pPr lvl="1"/>
            <a:r>
              <a:rPr lang="en-US" dirty="0"/>
              <a:t>Use 1-parallel Lambert and local Oblique Mercator</a:t>
            </a:r>
          </a:p>
          <a:p>
            <a:r>
              <a:rPr lang="en-US" dirty="0"/>
              <a:t>Will also create a statewide zone for </a:t>
            </a:r>
            <a:r>
              <a:rPr lang="en-US" b="1" i="1" dirty="0"/>
              <a:t>ALL</a:t>
            </a:r>
            <a:r>
              <a:rPr lang="en-US" dirty="0"/>
              <a:t> states</a:t>
            </a:r>
          </a:p>
          <a:p>
            <a:endParaRPr lang="en-US" dirty="0"/>
          </a:p>
        </p:txBody>
      </p:sp>
      <p:sp>
        <p:nvSpPr>
          <p:cNvPr id="4" name="Slide Number Placeholder 3">
            <a:extLst>
              <a:ext uri="{FF2B5EF4-FFF2-40B4-BE49-F238E27FC236}">
                <a16:creationId xmlns:a16="http://schemas.microsoft.com/office/drawing/2014/main" id="{88B481DB-1AFF-466F-AD14-1A22278B84BD}"/>
              </a:ext>
            </a:extLst>
          </p:cNvPr>
          <p:cNvSpPr>
            <a:spLocks noGrp="1"/>
          </p:cNvSpPr>
          <p:nvPr>
            <p:ph type="sldNum" sz="quarter" idx="12"/>
          </p:nvPr>
        </p:nvSpPr>
        <p:spPr/>
        <p:txBody>
          <a:bodyPr/>
          <a:lstStyle/>
          <a:p>
            <a:pPr>
              <a:defRPr/>
            </a:pPr>
            <a:fld id="{C92D6AEA-48A7-924D-9406-EC6E0EBC20ED}" type="slidenum">
              <a:rPr lang="en-US" smtClean="0"/>
              <a:pPr>
                <a:defRPr/>
              </a:pPr>
              <a:t>29</a:t>
            </a:fld>
            <a:endParaRPr lang="en-US" dirty="0"/>
          </a:p>
        </p:txBody>
      </p:sp>
    </p:spTree>
    <p:extLst>
      <p:ext uri="{BB962C8B-B14F-4D97-AF65-F5344CB8AC3E}">
        <p14:creationId xmlns:p14="http://schemas.microsoft.com/office/powerpoint/2010/main" val="93941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CF1A2F-8A6A-4899-A312-2E46991E7575}"/>
              </a:ext>
            </a:extLst>
          </p:cNvPr>
          <p:cNvSpPr>
            <a:spLocks noGrp="1"/>
          </p:cNvSpPr>
          <p:nvPr>
            <p:ph type="title"/>
          </p:nvPr>
        </p:nvSpPr>
        <p:spPr>
          <a:xfrm>
            <a:off x="0" y="274638"/>
            <a:ext cx="9144000" cy="1143000"/>
          </a:xfrm>
        </p:spPr>
        <p:txBody>
          <a:bodyPr/>
          <a:lstStyle/>
          <a:p>
            <a:r>
              <a:rPr lang="en-US" dirty="0"/>
              <a:t>The Plan</a:t>
            </a:r>
          </a:p>
        </p:txBody>
      </p:sp>
      <p:sp>
        <p:nvSpPr>
          <p:cNvPr id="6" name="Content Placeholder 5">
            <a:extLst>
              <a:ext uri="{FF2B5EF4-FFF2-40B4-BE49-F238E27FC236}">
                <a16:creationId xmlns:a16="http://schemas.microsoft.com/office/drawing/2014/main" id="{552F7345-10F6-4C21-83FB-89C50676BF75}"/>
              </a:ext>
            </a:extLst>
          </p:cNvPr>
          <p:cNvSpPr>
            <a:spLocks noGrp="1"/>
          </p:cNvSpPr>
          <p:nvPr>
            <p:ph idx="1"/>
          </p:nvPr>
        </p:nvSpPr>
        <p:spPr>
          <a:xfrm>
            <a:off x="457200" y="1600202"/>
            <a:ext cx="8432276" cy="4734610"/>
          </a:xfrm>
        </p:spPr>
        <p:txBody>
          <a:bodyPr>
            <a:normAutofit fontScale="92500" lnSpcReduction="20000"/>
          </a:bodyPr>
          <a:lstStyle/>
          <a:p>
            <a:r>
              <a:rPr lang="en-US" dirty="0"/>
              <a:t>Recent NGS activity on SPCS2022</a:t>
            </a:r>
          </a:p>
          <a:p>
            <a:r>
              <a:rPr lang="en-US" dirty="0"/>
              <a:t>Summary of customer feedback</a:t>
            </a:r>
          </a:p>
          <a:p>
            <a:r>
              <a:rPr lang="en-US" dirty="0"/>
              <a:t>Overview of SPCS2022 Policy &amp; Procedures</a:t>
            </a:r>
          </a:p>
          <a:p>
            <a:r>
              <a:rPr lang="en-US" dirty="0"/>
              <a:t>Zone design approach and linear distortion</a:t>
            </a:r>
          </a:p>
          <a:p>
            <a:r>
              <a:rPr lang="en-US" dirty="0"/>
              <a:t>Preliminary statewide and default zone designs</a:t>
            </a:r>
          </a:p>
          <a:p>
            <a:r>
              <a:rPr lang="en-US" dirty="0"/>
              <a:t>Zone layers and uniqueness</a:t>
            </a:r>
          </a:p>
          <a:p>
            <a:r>
              <a:rPr lang="en-US" dirty="0"/>
              <a:t>Making requests/proposals and submitting designs</a:t>
            </a:r>
          </a:p>
          <a:p>
            <a:r>
              <a:rPr lang="en-US" dirty="0"/>
              <a:t>Low distortion projection (LDP) zones</a:t>
            </a:r>
          </a:p>
          <a:p>
            <a:r>
              <a:rPr lang="en-US" b="1" i="1" dirty="0"/>
              <a:t>Poll questions!</a:t>
            </a:r>
          </a:p>
          <a:p>
            <a:pPr lvl="1"/>
            <a:r>
              <a:rPr lang="en-US" b="1" i="1" dirty="0"/>
              <a:t>Note that many questions will be state-specific</a:t>
            </a:r>
          </a:p>
        </p:txBody>
      </p:sp>
    </p:spTree>
    <p:extLst>
      <p:ext uri="{BB962C8B-B14F-4D97-AF65-F5344CB8AC3E}">
        <p14:creationId xmlns:p14="http://schemas.microsoft.com/office/powerpoint/2010/main" val="115403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C00A5-E68B-4D8C-9942-CBEE3A05D172}"/>
              </a:ext>
            </a:extLst>
          </p:cNvPr>
          <p:cNvSpPr>
            <a:spLocks noGrp="1"/>
          </p:cNvSpPr>
          <p:nvPr>
            <p:ph type="title"/>
          </p:nvPr>
        </p:nvSpPr>
        <p:spPr/>
        <p:txBody>
          <a:bodyPr/>
          <a:lstStyle/>
          <a:p>
            <a:r>
              <a:rPr lang="en-US" dirty="0"/>
              <a:t>Entire SPCS</a:t>
            </a:r>
          </a:p>
        </p:txBody>
      </p:sp>
      <p:sp>
        <p:nvSpPr>
          <p:cNvPr id="4" name="Slide Number Placeholder 3">
            <a:extLst>
              <a:ext uri="{FF2B5EF4-FFF2-40B4-BE49-F238E27FC236}">
                <a16:creationId xmlns:a16="http://schemas.microsoft.com/office/drawing/2014/main" id="{F1E7B70C-65D6-462B-9C84-615ECCA7B271}"/>
              </a:ext>
            </a:extLst>
          </p:cNvPr>
          <p:cNvSpPr>
            <a:spLocks noGrp="1"/>
          </p:cNvSpPr>
          <p:nvPr>
            <p:ph type="sldNum" sz="quarter" idx="12"/>
          </p:nvPr>
        </p:nvSpPr>
        <p:spPr/>
        <p:txBody>
          <a:bodyPr/>
          <a:lstStyle/>
          <a:p>
            <a:pPr>
              <a:defRPr/>
            </a:pPr>
            <a:fld id="{BF6EBFE9-79BB-431F-AEDF-EF334E7ED36B}" type="slidenum">
              <a:rPr lang="en-US" smtClean="0"/>
              <a:pPr>
                <a:defRPr/>
              </a:pPr>
              <a:t>30</a:t>
            </a:fld>
            <a:endParaRPr lang="en-US" dirty="0"/>
          </a:p>
        </p:txBody>
      </p:sp>
      <p:pic>
        <p:nvPicPr>
          <p:cNvPr id="9" name="Picture 8">
            <a:extLst>
              <a:ext uri="{FF2B5EF4-FFF2-40B4-BE49-F238E27FC236}">
                <a16:creationId xmlns:a16="http://schemas.microsoft.com/office/drawing/2014/main" id="{9F2F8333-00E0-4AE7-8729-B23BBB0D3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16"/>
            <a:ext cx="9144000" cy="6492284"/>
          </a:xfrm>
          <a:prstGeom prst="rect">
            <a:avLst/>
          </a:prstGeom>
        </p:spPr>
      </p:pic>
      <p:sp>
        <p:nvSpPr>
          <p:cNvPr id="7" name="TextBox 6">
            <a:extLst>
              <a:ext uri="{FF2B5EF4-FFF2-40B4-BE49-F238E27FC236}">
                <a16:creationId xmlns:a16="http://schemas.microsoft.com/office/drawing/2014/main" id="{4E4714A9-6F76-4373-A0E7-82EBBA7CBBE8}"/>
              </a:ext>
            </a:extLst>
          </p:cNvPr>
          <p:cNvSpPr txBox="1"/>
          <p:nvPr/>
        </p:nvSpPr>
        <p:spPr>
          <a:xfrm>
            <a:off x="0" y="-1"/>
            <a:ext cx="9144000" cy="457200"/>
          </a:xfrm>
          <a:prstGeom prst="rect">
            <a:avLst/>
          </a:prstGeom>
          <a:solidFill>
            <a:sysClr val="window" lastClr="FFFFFF"/>
          </a:solidFill>
        </p:spPr>
        <p:txBody>
          <a:bodyPr wrap="square" rtlCol="0">
            <a:norm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ctr" defTabSz="457200" rtl="0" eaLnBrk="1" fontAlgn="base" latinLnBrk="0" hangingPunct="1">
              <a:lnSpc>
                <a:spcPct val="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rPr>
              <a:t>State Plane Coordinate Systems of 1927 (134 zones) and 1983 (125 zones)</a:t>
            </a:r>
          </a:p>
        </p:txBody>
      </p:sp>
    </p:spTree>
    <p:extLst>
      <p:ext uri="{BB962C8B-B14F-4D97-AF65-F5344CB8AC3E}">
        <p14:creationId xmlns:p14="http://schemas.microsoft.com/office/powerpoint/2010/main" val="4494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8734-25E6-4313-A45F-B6E2E97A91D7}"/>
              </a:ext>
            </a:extLst>
          </p:cNvPr>
          <p:cNvSpPr>
            <a:spLocks noGrp="1"/>
          </p:cNvSpPr>
          <p:nvPr>
            <p:ph type="title"/>
          </p:nvPr>
        </p:nvSpPr>
        <p:spPr/>
        <p:txBody>
          <a:bodyPr/>
          <a:lstStyle/>
          <a:p>
            <a:r>
              <a:rPr lang="en-US" dirty="0"/>
              <a:t>Statewide zones</a:t>
            </a:r>
          </a:p>
        </p:txBody>
      </p:sp>
      <p:sp>
        <p:nvSpPr>
          <p:cNvPr id="3" name="Slide Number Placeholder 2">
            <a:extLst>
              <a:ext uri="{FF2B5EF4-FFF2-40B4-BE49-F238E27FC236}">
                <a16:creationId xmlns:a16="http://schemas.microsoft.com/office/drawing/2014/main" id="{304B8796-422C-464E-BCEE-8B04AEC97CF3}"/>
              </a:ext>
            </a:extLst>
          </p:cNvPr>
          <p:cNvSpPr>
            <a:spLocks noGrp="1"/>
          </p:cNvSpPr>
          <p:nvPr>
            <p:ph type="sldNum" sz="quarter" idx="12"/>
          </p:nvPr>
        </p:nvSpPr>
        <p:spPr/>
        <p:txBody>
          <a:bodyPr/>
          <a:lstStyle/>
          <a:p>
            <a:pPr>
              <a:defRPr/>
            </a:pPr>
            <a:fld id="{8521C175-7EF2-4F00-94D5-418B427E826E}" type="slidenum">
              <a:rPr lang="en-US" smtClean="0"/>
              <a:pPr>
                <a:defRPr/>
              </a:pPr>
              <a:t>31</a:t>
            </a:fld>
            <a:endParaRPr lang="en-US" dirty="0"/>
          </a:p>
        </p:txBody>
      </p:sp>
      <p:pic>
        <p:nvPicPr>
          <p:cNvPr id="5" name="Picture 4">
            <a:extLst>
              <a:ext uri="{FF2B5EF4-FFF2-40B4-BE49-F238E27FC236}">
                <a16:creationId xmlns:a16="http://schemas.microsoft.com/office/drawing/2014/main" id="{5DDF6944-F0DD-45C5-97FB-91F84B964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784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6035-2A84-4EEA-9569-11A7D16089D4}"/>
              </a:ext>
            </a:extLst>
          </p:cNvPr>
          <p:cNvSpPr>
            <a:spLocks noGrp="1"/>
          </p:cNvSpPr>
          <p:nvPr>
            <p:ph type="title"/>
          </p:nvPr>
        </p:nvSpPr>
        <p:spPr/>
        <p:txBody>
          <a:bodyPr/>
          <a:lstStyle/>
          <a:p>
            <a:r>
              <a:rPr lang="en-US" dirty="0"/>
              <a:t>Default zones</a:t>
            </a:r>
          </a:p>
        </p:txBody>
      </p:sp>
      <p:sp>
        <p:nvSpPr>
          <p:cNvPr id="3" name="Slide Number Placeholder 2">
            <a:extLst>
              <a:ext uri="{FF2B5EF4-FFF2-40B4-BE49-F238E27FC236}">
                <a16:creationId xmlns:a16="http://schemas.microsoft.com/office/drawing/2014/main" id="{1748FE0D-2D8C-404E-91B7-C6896E918D88}"/>
              </a:ext>
            </a:extLst>
          </p:cNvPr>
          <p:cNvSpPr>
            <a:spLocks noGrp="1"/>
          </p:cNvSpPr>
          <p:nvPr>
            <p:ph type="sldNum" sz="quarter" idx="12"/>
          </p:nvPr>
        </p:nvSpPr>
        <p:spPr/>
        <p:txBody>
          <a:bodyPr/>
          <a:lstStyle/>
          <a:p>
            <a:pPr>
              <a:defRPr/>
            </a:pPr>
            <a:fld id="{8521C175-7EF2-4F00-94D5-418B427E826E}" type="slidenum">
              <a:rPr lang="en-US" smtClean="0"/>
              <a:pPr>
                <a:defRPr/>
              </a:pPr>
              <a:t>32</a:t>
            </a:fld>
            <a:endParaRPr lang="en-US" dirty="0"/>
          </a:p>
        </p:txBody>
      </p:sp>
      <p:pic>
        <p:nvPicPr>
          <p:cNvPr id="6" name="Picture 5">
            <a:extLst>
              <a:ext uri="{FF2B5EF4-FFF2-40B4-BE49-F238E27FC236}">
                <a16:creationId xmlns:a16="http://schemas.microsoft.com/office/drawing/2014/main" id="{CBCB3258-FC73-4C18-804B-2DE0F12FF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809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0" y="365760"/>
            <a:ext cx="9144000" cy="914400"/>
          </a:xfrm>
        </p:spPr>
        <p:txBody>
          <a:bodyPr/>
          <a:lstStyle/>
          <a:p>
            <a:r>
              <a:rPr lang="en-US" dirty="0"/>
              <a:t>Zone “layers” and uniqueness</a:t>
            </a:r>
          </a:p>
        </p:txBody>
      </p:sp>
      <p:sp>
        <p:nvSpPr>
          <p:cNvPr id="3" name="Content Placeholder 2">
            <a:extLst>
              <a:ext uri="{FF2B5EF4-FFF2-40B4-BE49-F238E27FC236}">
                <a16:creationId xmlns:a16="http://schemas.microsoft.com/office/drawing/2014/main" id="{6EA31103-F7D7-4BD1-8C3E-1AED291C5BCD}"/>
              </a:ext>
            </a:extLst>
          </p:cNvPr>
          <p:cNvSpPr>
            <a:spLocks noGrp="1"/>
          </p:cNvSpPr>
          <p:nvPr>
            <p:ph idx="1"/>
          </p:nvPr>
        </p:nvSpPr>
        <p:spPr>
          <a:xfrm>
            <a:off x="457200" y="1463040"/>
            <a:ext cx="8384875" cy="4937760"/>
          </a:xfrm>
        </p:spPr>
        <p:txBody>
          <a:bodyPr>
            <a:normAutofit fontScale="92500" lnSpcReduction="10000"/>
          </a:bodyPr>
          <a:lstStyle/>
          <a:p>
            <a:pPr>
              <a:lnSpc>
                <a:spcPct val="120000"/>
              </a:lnSpc>
            </a:pPr>
            <a:r>
              <a:rPr lang="en-US" dirty="0">
                <a:cs typeface="Times New Roman" panose="02020603050405020304" pitchFamily="18" charset="0"/>
              </a:rPr>
              <a:t>Allow maximum of </a:t>
            </a:r>
            <a:r>
              <a:rPr lang="en-US" b="1" dirty="0">
                <a:cs typeface="Times New Roman" panose="02020603050405020304" pitchFamily="18" charset="0"/>
              </a:rPr>
              <a:t>THREE</a:t>
            </a:r>
            <a:r>
              <a:rPr lang="en-US" dirty="0">
                <a:cs typeface="Times New Roman" panose="02020603050405020304" pitchFamily="18" charset="0"/>
              </a:rPr>
              <a:t> layers</a:t>
            </a:r>
          </a:p>
          <a:p>
            <a:pPr lvl="1">
              <a:lnSpc>
                <a:spcPct val="120000"/>
              </a:lnSpc>
            </a:pPr>
            <a:r>
              <a:rPr lang="en-US" dirty="0">
                <a:cs typeface="Times New Roman" panose="02020603050405020304" pitchFamily="18" charset="0"/>
              </a:rPr>
              <a:t>One must be </a:t>
            </a:r>
            <a:r>
              <a:rPr lang="en-US" b="1" i="1" dirty="0">
                <a:cs typeface="Times New Roman" panose="02020603050405020304" pitchFamily="18" charset="0"/>
              </a:rPr>
              <a:t>statewide</a:t>
            </a:r>
            <a:r>
              <a:rPr lang="en-US" dirty="0">
                <a:cs typeface="Times New Roman" panose="02020603050405020304" pitchFamily="18" charset="0"/>
              </a:rPr>
              <a:t> layer (designed by NGS)</a:t>
            </a:r>
          </a:p>
          <a:p>
            <a:pPr lvl="1">
              <a:lnSpc>
                <a:spcPct val="120000"/>
              </a:lnSpc>
            </a:pPr>
            <a:r>
              <a:rPr lang="en-US" dirty="0">
                <a:cs typeface="Times New Roman" panose="02020603050405020304" pitchFamily="18" charset="0"/>
              </a:rPr>
              <a:t>0, 1, or 2 </a:t>
            </a:r>
            <a:r>
              <a:rPr lang="en-US" b="1" i="1" dirty="0">
                <a:cs typeface="Times New Roman" panose="02020603050405020304" pitchFamily="18" charset="0"/>
              </a:rPr>
              <a:t>multiple-zone</a:t>
            </a:r>
            <a:r>
              <a:rPr lang="en-US" dirty="0">
                <a:cs typeface="Times New Roman" panose="02020603050405020304" pitchFamily="18" charset="0"/>
              </a:rPr>
              <a:t> layers can exist.  </a:t>
            </a:r>
            <a:r>
              <a:rPr lang="en-US" b="1" i="1" dirty="0">
                <a:cs typeface="Times New Roman" panose="02020603050405020304" pitchFamily="18" charset="0"/>
              </a:rPr>
              <a:t>However:</a:t>
            </a:r>
          </a:p>
          <a:p>
            <a:pPr lvl="2">
              <a:lnSpc>
                <a:spcPct val="120000"/>
              </a:lnSpc>
            </a:pPr>
            <a:r>
              <a:rPr lang="en-US" dirty="0">
                <a:cs typeface="Times New Roman" panose="02020603050405020304" pitchFamily="18" charset="0"/>
              </a:rPr>
              <a:t>Only </a:t>
            </a:r>
            <a:r>
              <a:rPr lang="en-US" b="1" dirty="0">
                <a:cs typeface="Times New Roman" panose="02020603050405020304" pitchFamily="18" charset="0"/>
              </a:rPr>
              <a:t>ONE</a:t>
            </a:r>
            <a:r>
              <a:rPr lang="en-US" dirty="0">
                <a:cs typeface="Times New Roman" panose="02020603050405020304" pitchFamily="18" charset="0"/>
              </a:rPr>
              <a:t> layer can have complete state coverage</a:t>
            </a:r>
          </a:p>
          <a:p>
            <a:pPr lvl="2">
              <a:lnSpc>
                <a:spcPct val="120000"/>
              </a:lnSpc>
            </a:pPr>
            <a:r>
              <a:rPr lang="en-US" dirty="0">
                <a:cs typeface="Times New Roman" panose="02020603050405020304" pitchFamily="18" charset="0"/>
              </a:rPr>
              <a:t>Only </a:t>
            </a:r>
            <a:r>
              <a:rPr lang="en-US" b="1" dirty="0">
                <a:cs typeface="Times New Roman" panose="02020603050405020304" pitchFamily="18" charset="0"/>
              </a:rPr>
              <a:t>ONE</a:t>
            </a:r>
            <a:r>
              <a:rPr lang="en-US" dirty="0">
                <a:cs typeface="Times New Roman" panose="02020603050405020304" pitchFamily="18" charset="0"/>
              </a:rPr>
              <a:t> layer can have partial state coverage</a:t>
            </a:r>
          </a:p>
          <a:p>
            <a:pPr lvl="1">
              <a:lnSpc>
                <a:spcPct val="120000"/>
              </a:lnSpc>
            </a:pPr>
            <a:r>
              <a:rPr lang="en-US" dirty="0">
                <a:cs typeface="Times New Roman" panose="02020603050405020304" pitchFamily="18" charset="0"/>
              </a:rPr>
              <a:t>Result:  ONE multi-zone layer in most states</a:t>
            </a:r>
          </a:p>
          <a:p>
            <a:pPr lvl="2">
              <a:lnSpc>
                <a:spcPct val="120000"/>
              </a:lnSpc>
            </a:pPr>
            <a:r>
              <a:rPr lang="en-US" dirty="0">
                <a:cs typeface="Times New Roman" panose="02020603050405020304" pitchFamily="18" charset="0"/>
              </a:rPr>
              <a:t>Partial coverage layer intended for mountainous states</a:t>
            </a:r>
          </a:p>
          <a:p>
            <a:r>
              <a:rPr lang="en-US" dirty="0"/>
              <a:t>All zones must be geodetically unique</a:t>
            </a:r>
          </a:p>
          <a:p>
            <a:pPr lvl="1"/>
            <a:r>
              <a:rPr lang="en-US" dirty="0"/>
              <a:t>Three values: origin latitude, origin longitude, and scale</a:t>
            </a:r>
          </a:p>
          <a:p>
            <a:pPr lvl="1"/>
            <a:r>
              <a:rPr lang="en-US" dirty="0"/>
              <a:t>Combined set of three values unique for ALL zones</a:t>
            </a:r>
          </a:p>
        </p:txBody>
      </p:sp>
      <p:sp>
        <p:nvSpPr>
          <p:cNvPr id="4" name="Slide Number Placeholder 3">
            <a:extLst>
              <a:ext uri="{FF2B5EF4-FFF2-40B4-BE49-F238E27FC236}">
                <a16:creationId xmlns:a16="http://schemas.microsoft.com/office/drawing/2014/main" id="{16D6A2F2-D42D-4B33-91B9-9B73AEEC036F}"/>
              </a:ext>
            </a:extLst>
          </p:cNvPr>
          <p:cNvSpPr>
            <a:spLocks noGrp="1"/>
          </p:cNvSpPr>
          <p:nvPr>
            <p:ph type="sldNum" sz="quarter" idx="12"/>
          </p:nvPr>
        </p:nvSpPr>
        <p:spPr/>
        <p:txBody>
          <a:bodyPr/>
          <a:lstStyle/>
          <a:p>
            <a:pPr>
              <a:defRPr/>
            </a:pPr>
            <a:fld id="{BF6EBFE9-79BB-431F-AEDF-EF334E7ED36B}" type="slidenum">
              <a:rPr lang="en-US" smtClean="0"/>
              <a:pPr>
                <a:defRPr/>
              </a:pPr>
              <a:t>33</a:t>
            </a:fld>
            <a:endParaRPr lang="en-US" dirty="0"/>
          </a:p>
        </p:txBody>
      </p:sp>
    </p:spTree>
    <p:extLst>
      <p:ext uri="{BB962C8B-B14F-4D97-AF65-F5344CB8AC3E}">
        <p14:creationId xmlns:p14="http://schemas.microsoft.com/office/powerpoint/2010/main" val="76190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p:txBody>
          <a:bodyPr/>
          <a:lstStyle/>
          <a:p>
            <a:r>
              <a:rPr lang="en-US" dirty="0"/>
              <a:t>Iowa statewide “base” layer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931B66C1-1944-4CA3-BA27-48D17565A024}"/>
              </a:ext>
            </a:extLst>
          </p:cNvPr>
          <p:cNvSpPr/>
          <p:nvPr/>
        </p:nvSpPr>
        <p:spPr>
          <a:xfrm>
            <a:off x="0" y="4983480"/>
            <a:ext cx="6025896" cy="1874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0" y="4997410"/>
            <a:ext cx="6078931" cy="1754326"/>
          </a:xfrm>
          <a:prstGeom prst="rect">
            <a:avLst/>
          </a:prstGeom>
          <a:noFill/>
        </p:spPr>
        <p:txBody>
          <a:bodyPr wrap="square" rtlCol="0">
            <a:spAutoFit/>
          </a:bodyPr>
          <a:lstStyle/>
          <a:p>
            <a:pPr algn="ctr"/>
            <a:r>
              <a:rPr lang="en-US" b="1" i="1" dirty="0"/>
              <a:t>99 counties in 1 zone:  </a:t>
            </a:r>
            <a:r>
              <a:rPr lang="en-US" dirty="0"/>
              <a:t>Lambert Conformal Conic </a:t>
            </a:r>
            <a:br>
              <a:rPr lang="en-US" dirty="0"/>
            </a:br>
            <a:r>
              <a:rPr lang="en-US" dirty="0"/>
              <a:t>projection</a:t>
            </a:r>
          </a:p>
          <a:p>
            <a:pPr defTabSz="688975"/>
            <a:r>
              <a:rPr lang="en-US" i="1" dirty="0"/>
              <a:t>	Area of state within:		Distortion statistics</a:t>
            </a:r>
          </a:p>
          <a:p>
            <a:pPr defTabSz="688975"/>
            <a:r>
              <a:rPr lang="en-US" dirty="0"/>
              <a:t>	</a:t>
            </a:r>
            <a:r>
              <a:rPr lang="en-US" b="1" dirty="0"/>
              <a:t>±20 ppm = 11%		Min = -119 ppm</a:t>
            </a:r>
          </a:p>
          <a:p>
            <a:pPr defTabSz="688975"/>
            <a:r>
              <a:rPr lang="en-US" b="1" dirty="0"/>
              <a:t>	±50 ppm = 29%		Max = +328 ppm</a:t>
            </a:r>
          </a:p>
          <a:p>
            <a:pPr defTabSz="688975"/>
            <a:r>
              <a:rPr lang="en-US" b="1" dirty="0"/>
              <a:t>	±100 ppm = 76%		Mean = +7 ppm</a:t>
            </a:r>
          </a:p>
        </p:txBody>
      </p:sp>
      <p:sp>
        <p:nvSpPr>
          <p:cNvPr id="11" name="Rectangle 10"/>
          <p:cNvSpPr/>
          <p:nvPr/>
        </p:nvSpPr>
        <p:spPr>
          <a:xfrm>
            <a:off x="689406" y="5874574"/>
            <a:ext cx="2053794" cy="2933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88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3000"/>
                            </p:stCondLst>
                            <p:childTnLst>
                              <p:par>
                                <p:cTn id="16" presetID="10" presetClass="entr" presetSubtype="0" fill="hold" grpId="0" nodeType="after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p:txBody>
          <a:bodyPr/>
          <a:lstStyle/>
          <a:p>
            <a:r>
              <a:rPr lang="en-US" dirty="0"/>
              <a:t>Iowa LDP layer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7AAA008-494C-44CF-8048-6AC841D969CB}"/>
              </a:ext>
            </a:extLst>
          </p:cNvPr>
          <p:cNvSpPr/>
          <p:nvPr/>
        </p:nvSpPr>
        <p:spPr>
          <a:xfrm>
            <a:off x="0" y="4983480"/>
            <a:ext cx="6025896" cy="1874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0" y="4997410"/>
            <a:ext cx="6078931" cy="1754326"/>
          </a:xfrm>
          <a:prstGeom prst="rect">
            <a:avLst/>
          </a:prstGeom>
          <a:noFill/>
        </p:spPr>
        <p:txBody>
          <a:bodyPr wrap="square" rtlCol="0">
            <a:spAutoFit/>
          </a:bodyPr>
          <a:lstStyle/>
          <a:p>
            <a:pPr algn="ctr"/>
            <a:r>
              <a:rPr lang="en-US" b="1" i="1" dirty="0"/>
              <a:t>99 counties in 14 zones:  </a:t>
            </a:r>
            <a:r>
              <a:rPr lang="en-US" dirty="0"/>
              <a:t>6 Lambert Conformal Conic and </a:t>
            </a:r>
            <a:br>
              <a:rPr lang="en-US" dirty="0"/>
            </a:br>
            <a:r>
              <a:rPr lang="en-US" dirty="0"/>
              <a:t>8 Transverse Mercator projections</a:t>
            </a:r>
          </a:p>
          <a:p>
            <a:pPr defTabSz="688975"/>
            <a:r>
              <a:rPr lang="en-US" i="1" dirty="0"/>
              <a:t>	Area of state within:		Distortion statistics</a:t>
            </a:r>
          </a:p>
          <a:p>
            <a:pPr defTabSz="688975"/>
            <a:r>
              <a:rPr lang="en-US" dirty="0"/>
              <a:t>	</a:t>
            </a:r>
            <a:r>
              <a:rPr lang="en-US" b="1" dirty="0"/>
              <a:t>±10 ppm = 73.628%		Min = -26 ppm</a:t>
            </a:r>
          </a:p>
          <a:p>
            <a:pPr defTabSz="688975"/>
            <a:r>
              <a:rPr lang="en-US" b="1" dirty="0"/>
              <a:t>	±20 ppm = 99.605%		Max = +26 ppm</a:t>
            </a:r>
          </a:p>
          <a:p>
            <a:pPr defTabSz="688975"/>
            <a:r>
              <a:rPr lang="en-US" b="1" dirty="0"/>
              <a:t>	±25 ppm = 99.999%		Mean = -4 ppm</a:t>
            </a:r>
          </a:p>
        </p:txBody>
      </p:sp>
      <p:sp>
        <p:nvSpPr>
          <p:cNvPr id="7" name="Rectangle 6"/>
          <p:cNvSpPr/>
          <p:nvPr/>
        </p:nvSpPr>
        <p:spPr>
          <a:xfrm>
            <a:off x="689406" y="6150607"/>
            <a:ext cx="2053794" cy="2933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15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2500"/>
                            </p:stCondLst>
                            <p:childTnLst>
                              <p:par>
                                <p:cTn id="12" presetID="10" presetClass="entr" presetSubtype="0" fill="hold" grpId="0"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p:txBody>
          <a:bodyPr/>
          <a:lstStyle/>
          <a:p>
            <a:r>
              <a:rPr lang="en-US" dirty="0"/>
              <a:t>Iowa SPCS 83-like layer</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31B66C1-1944-4CA3-BA27-48D17565A024}"/>
              </a:ext>
            </a:extLst>
          </p:cNvPr>
          <p:cNvSpPr/>
          <p:nvPr/>
        </p:nvSpPr>
        <p:spPr>
          <a:xfrm>
            <a:off x="0" y="4983480"/>
            <a:ext cx="6025896" cy="1874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0" y="4997410"/>
            <a:ext cx="6078931" cy="1754326"/>
          </a:xfrm>
          <a:prstGeom prst="rect">
            <a:avLst/>
          </a:prstGeom>
          <a:noFill/>
        </p:spPr>
        <p:txBody>
          <a:bodyPr wrap="square" rtlCol="0">
            <a:spAutoFit/>
          </a:bodyPr>
          <a:lstStyle/>
          <a:p>
            <a:pPr algn="ctr"/>
            <a:r>
              <a:rPr lang="en-US" b="1" i="1" dirty="0"/>
              <a:t>99 counties in 2 zones:  </a:t>
            </a:r>
            <a:r>
              <a:rPr lang="en-US" dirty="0"/>
              <a:t>2 Lambert Conformal Conic </a:t>
            </a:r>
            <a:br>
              <a:rPr lang="en-US" dirty="0"/>
            </a:br>
            <a:r>
              <a:rPr lang="en-US" dirty="0"/>
              <a:t>projections</a:t>
            </a:r>
          </a:p>
          <a:p>
            <a:pPr defTabSz="688975"/>
            <a:r>
              <a:rPr lang="en-US" i="1" dirty="0"/>
              <a:t>	Area of state within:		Distortion statistics</a:t>
            </a:r>
          </a:p>
          <a:p>
            <a:pPr defTabSz="688975"/>
            <a:r>
              <a:rPr lang="en-US" dirty="0"/>
              <a:t>	</a:t>
            </a:r>
            <a:r>
              <a:rPr lang="en-US" b="1" dirty="0"/>
              <a:t>±20 ppm = 6%			Min = -122 ppm</a:t>
            </a:r>
          </a:p>
          <a:p>
            <a:pPr defTabSz="688975"/>
            <a:r>
              <a:rPr lang="en-US" b="1" dirty="0"/>
              <a:t>	±50 ppm = 24%		Max = +30 ppm</a:t>
            </a:r>
          </a:p>
          <a:p>
            <a:pPr defTabSz="688975"/>
            <a:r>
              <a:rPr lang="en-US" b="1" dirty="0"/>
              <a:t>	±100 ppm = 84%		Mean = -70 ppm</a:t>
            </a:r>
          </a:p>
        </p:txBody>
      </p:sp>
      <p:sp>
        <p:nvSpPr>
          <p:cNvPr id="10" name="Rectangle 9"/>
          <p:cNvSpPr/>
          <p:nvPr/>
        </p:nvSpPr>
        <p:spPr>
          <a:xfrm>
            <a:off x="689406" y="5874574"/>
            <a:ext cx="2053794" cy="2933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95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2500"/>
                            </p:stCondLst>
                            <p:childTnLst>
                              <p:par>
                                <p:cTn id="12" presetID="10" presetClass="entr" presetSubtype="0"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F2BF2E-8FC2-4A6E-9603-91ADC59AEA3E}"/>
              </a:ext>
            </a:extLst>
          </p:cNvPr>
          <p:cNvSpPr/>
          <p:nvPr/>
        </p:nvSpPr>
        <p:spPr>
          <a:xfrm>
            <a:off x="4572000" y="1097280"/>
            <a:ext cx="457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55D61FDF-17E9-4F07-A6E6-05211269EC5F}"/>
              </a:ext>
            </a:extLst>
          </p:cNvPr>
          <p:cNvSpPr/>
          <p:nvPr/>
        </p:nvSpPr>
        <p:spPr>
          <a:xfrm>
            <a:off x="0" y="1097280"/>
            <a:ext cx="457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457200" y="274638"/>
            <a:ext cx="8229600" cy="837273"/>
          </a:xfrm>
        </p:spPr>
        <p:txBody>
          <a:bodyPr/>
          <a:lstStyle/>
          <a:p>
            <a:r>
              <a:rPr lang="en-US" dirty="0"/>
              <a:t>Iowa with </a:t>
            </a:r>
            <a:r>
              <a:rPr lang="en-US" b="1" dirty="0"/>
              <a:t>TWO</a:t>
            </a:r>
            <a:r>
              <a:rPr lang="en-US" dirty="0"/>
              <a:t> SPCS2022 layers</a:t>
            </a:r>
          </a:p>
        </p:txBody>
      </p:sp>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2E45A2E-1EFC-4B59-8DF3-FA4FFB246E90}"/>
              </a:ext>
            </a:extLst>
          </p:cNvPr>
          <p:cNvPicPr>
            <a:picLocks noChangeAspect="1"/>
          </p:cNvPicPr>
          <p:nvPr/>
        </p:nvPicPr>
        <p:blipFill rotWithShape="1">
          <a:blip r:embed="rId3"/>
          <a:srcRect t="3" b="27329"/>
          <a:stretch/>
        </p:blipFill>
        <p:spPr>
          <a:xfrm>
            <a:off x="1614224" y="4265221"/>
            <a:ext cx="4572000" cy="2491740"/>
          </a:xfrm>
          <a:prstGeom prst="rect">
            <a:avLst/>
          </a:prstGeom>
        </p:spPr>
      </p:pic>
      <p:pic>
        <p:nvPicPr>
          <p:cNvPr id="6" name="Picture 5">
            <a:extLst>
              <a:ext uri="{FF2B5EF4-FFF2-40B4-BE49-F238E27FC236}">
                <a16:creationId xmlns:a16="http://schemas.microsoft.com/office/drawing/2014/main" id="{75A2FF94-E0A7-4734-B1A3-C184C0EC6D45}"/>
              </a:ext>
            </a:extLst>
          </p:cNvPr>
          <p:cNvPicPr>
            <a:picLocks noChangeAspect="1"/>
          </p:cNvPicPr>
          <p:nvPr/>
        </p:nvPicPr>
        <p:blipFill rotWithShape="1">
          <a:blip r:embed="rId4"/>
          <a:srcRect t="41" b="27290"/>
          <a:stretch/>
        </p:blipFill>
        <p:spPr>
          <a:xfrm>
            <a:off x="0" y="1737360"/>
            <a:ext cx="4572000" cy="2491739"/>
          </a:xfrm>
          <a:prstGeom prst="rect">
            <a:avLst/>
          </a:prstGeom>
        </p:spPr>
      </p:pic>
      <p:pic>
        <p:nvPicPr>
          <p:cNvPr id="7" name="Picture 6">
            <a:extLst>
              <a:ext uri="{FF2B5EF4-FFF2-40B4-BE49-F238E27FC236}">
                <a16:creationId xmlns:a16="http://schemas.microsoft.com/office/drawing/2014/main" id="{35F3B219-2310-4B78-96C6-0EE656497AEF}"/>
              </a:ext>
            </a:extLst>
          </p:cNvPr>
          <p:cNvPicPr>
            <a:picLocks noChangeAspect="1"/>
          </p:cNvPicPr>
          <p:nvPr/>
        </p:nvPicPr>
        <p:blipFill rotWithShape="1">
          <a:blip r:embed="rId5"/>
          <a:srcRect t="-1" b="27334"/>
          <a:stretch/>
        </p:blipFill>
        <p:spPr>
          <a:xfrm>
            <a:off x="4572000" y="1735073"/>
            <a:ext cx="4572000" cy="2491739"/>
          </a:xfrm>
          <a:prstGeom prst="rect">
            <a:avLst/>
          </a:prstGeom>
        </p:spPr>
      </p:pic>
      <p:sp>
        <p:nvSpPr>
          <p:cNvPr id="3" name="TextBox 2">
            <a:extLst>
              <a:ext uri="{FF2B5EF4-FFF2-40B4-BE49-F238E27FC236}">
                <a16:creationId xmlns:a16="http://schemas.microsoft.com/office/drawing/2014/main" id="{3442637B-A411-4426-BF08-50F16E9E41A6}"/>
              </a:ext>
            </a:extLst>
          </p:cNvPr>
          <p:cNvSpPr txBox="1"/>
          <p:nvPr/>
        </p:nvSpPr>
        <p:spPr>
          <a:xfrm>
            <a:off x="1" y="4786690"/>
            <a:ext cx="1582270" cy="156966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charset="0"/>
                <a:ea typeface="ＭＳ Ｐゴシック" charset="0"/>
              </a:rPr>
              <a:t>Statewide layer </a:t>
            </a:r>
            <a:r>
              <a:rPr lang="en-US" sz="2400" b="1" dirty="0">
                <a:solidFill>
                  <a:prstClr val="black"/>
                </a:solidFill>
                <a:latin typeface="Calibri" charset="0"/>
                <a:ea typeface="ＭＳ Ｐゴシック" charset="0"/>
              </a:rPr>
              <a:t>for EVERY state</a:t>
            </a:r>
            <a:endParaRPr kumimoji="0" lang="en-US" sz="2400" b="1"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8" name="TextBox 7">
            <a:extLst>
              <a:ext uri="{FF2B5EF4-FFF2-40B4-BE49-F238E27FC236}">
                <a16:creationId xmlns:a16="http://schemas.microsoft.com/office/drawing/2014/main" id="{F35BCB29-F685-406F-A9CD-A021B7195083}"/>
              </a:ext>
            </a:extLst>
          </p:cNvPr>
          <p:cNvSpPr txBox="1"/>
          <p:nvPr/>
        </p:nvSpPr>
        <p:spPr>
          <a:xfrm>
            <a:off x="0" y="1097280"/>
            <a:ext cx="4572000"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t>LDP multiple-zone layer</a:t>
            </a:r>
            <a:b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br>
            <a:r>
              <a:rPr kumimoji="0" lang="en-US" sz="1800" b="1" i="1" u="none" strike="noStrike" kern="1200" cap="none" spc="0" normalizeH="0" baseline="0" noProof="0" dirty="0">
                <a:ln>
                  <a:noFill/>
                </a:ln>
                <a:solidFill>
                  <a:prstClr val="black"/>
                </a:solidFill>
                <a:effectLst/>
                <a:uLnTx/>
                <a:uFillTx/>
                <a:latin typeface="Calibri" charset="0"/>
                <a:ea typeface="ＭＳ Ｐゴシック" charset="0"/>
              </a:rPr>
              <a:t>(complete state coverage)</a:t>
            </a:r>
          </a:p>
        </p:txBody>
      </p:sp>
      <p:sp>
        <p:nvSpPr>
          <p:cNvPr id="9" name="TextBox 8">
            <a:extLst>
              <a:ext uri="{FF2B5EF4-FFF2-40B4-BE49-F238E27FC236}">
                <a16:creationId xmlns:a16="http://schemas.microsoft.com/office/drawing/2014/main" id="{9CFEAD6F-A8D4-4BA9-8DBC-9A04BF6FFF0D}"/>
              </a:ext>
            </a:extLst>
          </p:cNvPr>
          <p:cNvSpPr txBox="1"/>
          <p:nvPr/>
        </p:nvSpPr>
        <p:spPr>
          <a:xfrm>
            <a:off x="4571936" y="1097280"/>
            <a:ext cx="4572002"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t>SPCS 83-like multiple-zone layer</a:t>
            </a:r>
            <a:b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br>
            <a:r>
              <a:rPr kumimoji="0" lang="en-US" sz="1800" b="1" i="1" u="none" strike="noStrike" kern="1200" cap="none" spc="0" normalizeH="0" baseline="0" noProof="0" dirty="0">
                <a:ln>
                  <a:noFill/>
                </a:ln>
                <a:solidFill>
                  <a:prstClr val="black"/>
                </a:solidFill>
                <a:effectLst/>
                <a:uLnTx/>
                <a:uFillTx/>
                <a:latin typeface="Calibri" charset="0"/>
                <a:ea typeface="ＭＳ Ｐゴシック" charset="0"/>
              </a:rPr>
              <a:t>(complete state coverage)</a:t>
            </a:r>
          </a:p>
        </p:txBody>
      </p:sp>
      <p:sp>
        <p:nvSpPr>
          <p:cNvPr id="10" name="TextBox 9">
            <a:extLst>
              <a:ext uri="{FF2B5EF4-FFF2-40B4-BE49-F238E27FC236}">
                <a16:creationId xmlns:a16="http://schemas.microsoft.com/office/drawing/2014/main" id="{FA8F474E-4A9D-4CEA-A91B-26640508AB15}"/>
              </a:ext>
            </a:extLst>
          </p:cNvPr>
          <p:cNvSpPr txBox="1"/>
          <p:nvPr/>
        </p:nvSpPr>
        <p:spPr>
          <a:xfrm>
            <a:off x="3927222" y="1219638"/>
            <a:ext cx="1289304"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charset="0"/>
                <a:ea typeface="ＭＳ Ｐゴシック" charset="0"/>
              </a:rPr>
              <a:t>OR</a:t>
            </a:r>
          </a:p>
        </p:txBody>
      </p:sp>
      <p:sp>
        <p:nvSpPr>
          <p:cNvPr id="11" name="Rectangle 10">
            <a:extLst>
              <a:ext uri="{FF2B5EF4-FFF2-40B4-BE49-F238E27FC236}">
                <a16:creationId xmlns:a16="http://schemas.microsoft.com/office/drawing/2014/main" id="{8478E84C-9CCD-44FD-9958-0114D615EFD1}"/>
              </a:ext>
            </a:extLst>
          </p:cNvPr>
          <p:cNvSpPr/>
          <p:nvPr/>
        </p:nvSpPr>
        <p:spPr>
          <a:xfrm>
            <a:off x="4572000" y="1751991"/>
            <a:ext cx="4572000" cy="249631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0B83A716-38A5-4055-8C03-5FDFC469E06E}"/>
              </a:ext>
            </a:extLst>
          </p:cNvPr>
          <p:cNvSpPr/>
          <p:nvPr/>
        </p:nvSpPr>
        <p:spPr>
          <a:xfrm>
            <a:off x="5363852" y="1110153"/>
            <a:ext cx="3780148" cy="64602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ross 12">
            <a:extLst>
              <a:ext uri="{FF2B5EF4-FFF2-40B4-BE49-F238E27FC236}">
                <a16:creationId xmlns:a16="http://schemas.microsoft.com/office/drawing/2014/main" id="{C785A7EC-07F2-4488-8394-BE40A4C45B8D}"/>
              </a:ext>
            </a:extLst>
          </p:cNvPr>
          <p:cNvSpPr/>
          <p:nvPr/>
        </p:nvSpPr>
        <p:spPr>
          <a:xfrm rot="2700000">
            <a:off x="5823472" y="2130747"/>
            <a:ext cx="1828800" cy="1828800"/>
          </a:xfrm>
          <a:prstGeom prst="plus">
            <a:avLst>
              <a:gd name="adj" fmla="val 40743"/>
            </a:avLst>
          </a:prstGeom>
          <a:gradFill flip="none" rotWithShape="1">
            <a:gsLst>
              <a:gs pos="0">
                <a:srgbClr val="C00000"/>
              </a:gs>
              <a:gs pos="100000">
                <a:srgbClr val="FF0000"/>
              </a:gs>
            </a:gsLst>
            <a:lin ang="2700000" scaled="1"/>
            <a:tileRect/>
          </a:gra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EA12564-02C6-4447-9402-4B1005CB0C9A}"/>
              </a:ext>
            </a:extLst>
          </p:cNvPr>
          <p:cNvPicPr>
            <a:picLocks noChangeAspect="1"/>
          </p:cNvPicPr>
          <p:nvPr/>
        </p:nvPicPr>
        <p:blipFill rotWithShape="1">
          <a:blip r:embed="rId5"/>
          <a:srcRect l="66000" t="72627" r="2353"/>
          <a:stretch/>
        </p:blipFill>
        <p:spPr>
          <a:xfrm>
            <a:off x="6250131" y="4408722"/>
            <a:ext cx="2893869" cy="1877209"/>
          </a:xfrm>
          <a:prstGeom prst="rect">
            <a:avLst/>
          </a:prstGeom>
        </p:spPr>
      </p:pic>
    </p:spTree>
    <p:extLst>
      <p:ext uri="{BB962C8B-B14F-4D97-AF65-F5344CB8AC3E}">
        <p14:creationId xmlns:p14="http://schemas.microsoft.com/office/powerpoint/2010/main" val="161940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8" grpId="0"/>
      <p:bldP spid="9" grpId="0"/>
      <p:bldP spid="10" grpId="0"/>
      <p:bldP spid="11" grpId="0" animBg="1"/>
      <p:bldP spid="15"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p:txBody>
          <a:bodyPr/>
          <a:lstStyle/>
          <a:p>
            <a:r>
              <a:rPr lang="en-US" dirty="0"/>
              <a:t>Alaska statewide “base” layer</a:t>
            </a:r>
          </a:p>
        </p:txBody>
      </p:sp>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7C49557-A2E6-4F89-9BA5-9B6AF30E899F}"/>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8BACA609-7B04-437B-BDF2-CDC9082CE003}"/>
              </a:ext>
            </a:extLst>
          </p:cNvPr>
          <p:cNvSpPr txBox="1"/>
          <p:nvPr/>
        </p:nvSpPr>
        <p:spPr>
          <a:xfrm>
            <a:off x="3553906" y="5646455"/>
            <a:ext cx="5392133" cy="1015663"/>
          </a:xfrm>
          <a:prstGeom prst="rect">
            <a:avLst/>
          </a:prstGeom>
          <a:solidFill>
            <a:schemeClr val="bg1"/>
          </a:solidFill>
          <a:ln w="12700">
            <a:solidFill>
              <a:schemeClr val="accent4">
                <a:lumMod val="10000"/>
              </a:schemeClr>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charset="0"/>
                <a:ea typeface="ＭＳ Ｐゴシック" charset="0"/>
              </a:rPr>
              <a:t>1.  Statewide layer</a:t>
            </a:r>
          </a:p>
          <a:p>
            <a:pPr marL="457200" marR="0" lvl="0" indent="-457200" algn="l" defTabSz="457200" rtl="0" eaLnBrk="1" fontAlgn="base" latinLnBrk="0" hangingPunct="1">
              <a:lnSpc>
                <a:spcPct val="100000"/>
              </a:lnSpc>
              <a:spcBef>
                <a:spcPct val="0"/>
              </a:spcBef>
              <a:spcAft>
                <a:spcPct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charset="0"/>
              <a:ea typeface="ＭＳ Ｐゴシック" charset="0"/>
            </a:endParaRPr>
          </a:p>
          <a:p>
            <a:pPr marL="457200" marR="0" lvl="0" indent="-457200" algn="l" defTabSz="457200" rtl="0" eaLnBrk="1" fontAlgn="base" latinLnBrk="0" hangingPunct="1">
              <a:lnSpc>
                <a:spcPct val="100000"/>
              </a:lnSpc>
              <a:spcBef>
                <a:spcPct val="0"/>
              </a:spcBef>
              <a:spcAft>
                <a:spcPct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8" name="TextBox 7">
            <a:extLst>
              <a:ext uri="{FF2B5EF4-FFF2-40B4-BE49-F238E27FC236}">
                <a16:creationId xmlns:a16="http://schemas.microsoft.com/office/drawing/2014/main" id="{F8F6416B-085E-4049-8EEC-64D4C5B4154B}"/>
              </a:ext>
            </a:extLst>
          </p:cNvPr>
          <p:cNvSpPr txBox="1"/>
          <p:nvPr/>
        </p:nvSpPr>
        <p:spPr>
          <a:xfrm>
            <a:off x="190110" y="180370"/>
            <a:ext cx="2229240" cy="1815882"/>
          </a:xfrm>
          <a:prstGeom prst="rect">
            <a:avLst/>
          </a:prstGeom>
          <a:solidFill>
            <a:schemeClr val="bg1"/>
          </a:solidFill>
          <a:ln w="12700">
            <a:solidFill>
              <a:schemeClr val="accent4">
                <a:lumMod val="10000"/>
              </a:schemeClr>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charset="0"/>
                <a:ea typeface="ＭＳ Ｐゴシック" charset="0"/>
              </a:rPr>
              <a:t>Possible  Alaska zone layer</a:t>
            </a:r>
            <a:r>
              <a:rPr kumimoji="0" lang="en-US" sz="2800" b="1" i="1" u="none" strike="noStrike" kern="1200" cap="none" spc="0" normalizeH="0" noProof="0" dirty="0">
                <a:ln>
                  <a:noFill/>
                </a:ln>
                <a:solidFill>
                  <a:prstClr val="black"/>
                </a:solidFill>
                <a:effectLst/>
                <a:uLnTx/>
                <a:uFillTx/>
                <a:latin typeface="Calibri" charset="0"/>
                <a:ea typeface="ＭＳ Ｐゴシック" charset="0"/>
              </a:rPr>
              <a:t> configuration</a:t>
            </a:r>
            <a:endParaRPr kumimoji="0" lang="en-US" sz="2800" b="1" i="1"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678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0" y="274638"/>
            <a:ext cx="9144000" cy="1143000"/>
          </a:xfrm>
        </p:spPr>
        <p:txBody>
          <a:bodyPr/>
          <a:lstStyle/>
          <a:p>
            <a:r>
              <a:rPr lang="en-US" dirty="0"/>
              <a:t>Alaska complete “intermediate” layer</a:t>
            </a:r>
          </a:p>
        </p:txBody>
      </p:sp>
      <p:pic>
        <p:nvPicPr>
          <p:cNvPr id="5" name="Picture 4">
            <a:extLst>
              <a:ext uri="{FF2B5EF4-FFF2-40B4-BE49-F238E27FC236}">
                <a16:creationId xmlns:a16="http://schemas.microsoft.com/office/drawing/2014/main" id="{E19FAC64-7A9B-4907-8759-CB391450357D}"/>
              </a:ext>
            </a:extLst>
          </p:cNvPr>
          <p:cNvPicPr>
            <a:picLocks noChangeAspect="1"/>
          </p:cNvPicPr>
          <p:nvPr/>
        </p:nvPicPr>
        <p:blipFill>
          <a:blip r:embed="rId2"/>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3">
            <a:extLst>
              <a:ext uri="{FF2B5EF4-FFF2-40B4-BE49-F238E27FC236}">
                <a16:creationId xmlns:a16="http://schemas.microsoft.com/office/drawing/2014/main" id="{1F9072ED-7C0E-4B85-A309-434D595D8EBC}"/>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4333C8FE-B63E-4679-A727-CF0AEB17B151}"/>
              </a:ext>
            </a:extLst>
          </p:cNvPr>
          <p:cNvSpPr txBox="1"/>
          <p:nvPr/>
        </p:nvSpPr>
        <p:spPr>
          <a:xfrm>
            <a:off x="3553906" y="5646455"/>
            <a:ext cx="5392133" cy="1015663"/>
          </a:xfrm>
          <a:prstGeom prst="rect">
            <a:avLst/>
          </a:prstGeom>
          <a:solidFill>
            <a:schemeClr val="bg1"/>
          </a:solidFill>
          <a:ln w="12700">
            <a:solidFill>
              <a:schemeClr val="accent4">
                <a:lumMod val="10000"/>
              </a:schemeClr>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charset="0"/>
                <a:ea typeface="ＭＳ Ｐゴシック" charset="0"/>
              </a:rPr>
              <a:t>1.  Statewide layer</a:t>
            </a:r>
          </a:p>
          <a:p>
            <a:pPr lvl="0" defTabSz="457200" fontAlgn="base">
              <a:spcBef>
                <a:spcPct val="0"/>
              </a:spcBef>
              <a:spcAft>
                <a:spcPct val="0"/>
              </a:spcAft>
              <a:defRPr/>
            </a:pPr>
            <a:r>
              <a:rPr kumimoji="0" lang="en-US" sz="2000" b="0" i="0" u="none" strike="noStrike" kern="1200" cap="none" spc="0" normalizeH="0" baseline="0" noProof="0" dirty="0">
                <a:ln>
                  <a:noFill/>
                </a:ln>
                <a:solidFill>
                  <a:prstClr val="black"/>
                </a:solidFill>
                <a:effectLst/>
                <a:uLnTx/>
                <a:uFillTx/>
                <a:latin typeface="Calibri" charset="0"/>
                <a:ea typeface="ＭＳ Ｐゴシック" charset="0"/>
              </a:rPr>
              <a:t>2. </a:t>
            </a:r>
            <a:r>
              <a:rPr lang="en-US" sz="2000" dirty="0">
                <a:solidFill>
                  <a:prstClr val="black"/>
                </a:solidFill>
                <a:latin typeface="Calibri" charset="0"/>
                <a:ea typeface="ＭＳ Ｐゴシック" charset="0"/>
              </a:rPr>
              <a:t>“Intermediate” layer (complete state coverage)</a:t>
            </a:r>
            <a:endParaRPr kumimoji="0" lang="en-US" sz="2000" b="0" i="0" u="none" strike="noStrike" kern="1200" cap="none" spc="0" normalizeH="0" baseline="0" noProof="0" dirty="0">
              <a:ln>
                <a:noFill/>
              </a:ln>
              <a:solidFill>
                <a:prstClr val="black"/>
              </a:solidFill>
              <a:effectLst/>
              <a:uLnTx/>
              <a:uFillTx/>
              <a:latin typeface="Calibri" charset="0"/>
              <a:ea typeface="ＭＳ Ｐゴシック" charset="0"/>
            </a:endParaRPr>
          </a:p>
          <a:p>
            <a:pPr marL="457200" marR="0" lvl="0" indent="-457200" algn="l" defTabSz="457200" rtl="0" eaLnBrk="1" fontAlgn="base" latinLnBrk="0" hangingPunct="1">
              <a:lnSpc>
                <a:spcPct val="100000"/>
              </a:lnSpc>
              <a:spcBef>
                <a:spcPct val="0"/>
              </a:spcBef>
              <a:spcAft>
                <a:spcPct val="0"/>
              </a:spcAft>
              <a:buClrTx/>
              <a:buSzTx/>
              <a:buFontTx/>
              <a:buAutoNum type="arabicPeriod" startAt="2"/>
              <a:tabLst/>
              <a:defRPr/>
            </a:pPr>
            <a:endParaRPr kumimoji="0" lang="en-US" sz="20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0" name="TextBox 9">
            <a:extLst>
              <a:ext uri="{FF2B5EF4-FFF2-40B4-BE49-F238E27FC236}">
                <a16:creationId xmlns:a16="http://schemas.microsoft.com/office/drawing/2014/main" id="{F8F6416B-085E-4049-8EEC-64D4C5B4154B}"/>
              </a:ext>
            </a:extLst>
          </p:cNvPr>
          <p:cNvSpPr txBox="1"/>
          <p:nvPr/>
        </p:nvSpPr>
        <p:spPr>
          <a:xfrm>
            <a:off x="190110" y="180370"/>
            <a:ext cx="2229240" cy="1815882"/>
          </a:xfrm>
          <a:prstGeom prst="rect">
            <a:avLst/>
          </a:prstGeom>
          <a:solidFill>
            <a:schemeClr val="bg1"/>
          </a:solidFill>
          <a:ln w="12700">
            <a:solidFill>
              <a:schemeClr val="accent4">
                <a:lumMod val="10000"/>
              </a:schemeClr>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charset="0"/>
                <a:ea typeface="ＭＳ Ｐゴシック" charset="0"/>
              </a:rPr>
              <a:t>Possible  Alaska zone layer</a:t>
            </a:r>
            <a:r>
              <a:rPr kumimoji="0" lang="en-US" sz="2800" b="1" i="1" u="none" strike="noStrike" kern="1200" cap="none" spc="0" normalizeH="0" noProof="0" dirty="0">
                <a:ln>
                  <a:noFill/>
                </a:ln>
                <a:solidFill>
                  <a:prstClr val="black"/>
                </a:solidFill>
                <a:effectLst/>
                <a:uLnTx/>
                <a:uFillTx/>
                <a:latin typeface="Calibri" charset="0"/>
                <a:ea typeface="ＭＳ Ｐゴシック" charset="0"/>
              </a:rPr>
              <a:t> configuration</a:t>
            </a:r>
            <a:endParaRPr kumimoji="0" lang="en-US" sz="2800" b="1" i="1"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428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idx="1"/>
          </p:nvPr>
        </p:nvSpPr>
        <p:spPr/>
        <p:txBody>
          <a:bodyPr/>
          <a:lstStyle/>
          <a:p>
            <a:pPr marL="514350" lvl="0" indent="-514350">
              <a:buFont typeface="+mj-lt"/>
              <a:buAutoNum type="arabicPeriod"/>
            </a:pPr>
            <a:r>
              <a:rPr lang="en-US" dirty="0"/>
              <a:t>Did you see the March 8 and April 12, 2018, NGS webinars on State Plane (either when aired or recorded)?</a:t>
            </a:r>
          </a:p>
          <a:p>
            <a:pPr marL="971550" lvl="1" indent="-514350">
              <a:buFont typeface="+mj-lt"/>
              <a:buAutoNum type="alphaLcPeriod"/>
            </a:pPr>
            <a:r>
              <a:rPr lang="en-US" dirty="0"/>
              <a:t>Saw both webinars</a:t>
            </a:r>
          </a:p>
          <a:p>
            <a:pPr marL="971550" lvl="1" indent="-514350">
              <a:buFont typeface="+mj-lt"/>
              <a:buAutoNum type="alphaLcPeriod"/>
            </a:pPr>
            <a:r>
              <a:rPr lang="en-US" dirty="0"/>
              <a:t>Only the March 8 webinar</a:t>
            </a:r>
          </a:p>
          <a:p>
            <a:pPr marL="971550" lvl="1" indent="-514350">
              <a:buFont typeface="+mj-lt"/>
              <a:buAutoNum type="alphaLcPeriod"/>
            </a:pPr>
            <a:r>
              <a:rPr lang="en-US" dirty="0"/>
              <a:t>Only the April 12 webinar</a:t>
            </a:r>
          </a:p>
          <a:p>
            <a:pPr marL="971550" lvl="1" indent="-514350">
              <a:buFont typeface="+mj-lt"/>
              <a:buAutoNum type="alphaLcPeriod"/>
            </a:pPr>
            <a:r>
              <a:rPr lang="en-US" dirty="0"/>
              <a:t>Did not see either webinar</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4</a:t>
            </a:fld>
            <a:endParaRPr lang="en-US" dirty="0"/>
          </a:p>
        </p:txBody>
      </p:sp>
      <p:pic>
        <p:nvPicPr>
          <p:cNvPr id="6" name="Picture 5">
            <a:extLst>
              <a:ext uri="{FF2B5EF4-FFF2-40B4-BE49-F238E27FC236}">
                <a16:creationId xmlns:a16="http://schemas.microsoft.com/office/drawing/2014/main" id="{32D64E78-A978-40D7-8033-2EBCEA682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7" name="TextBox 6">
            <a:extLst>
              <a:ext uri="{FF2B5EF4-FFF2-40B4-BE49-F238E27FC236}">
                <a16:creationId xmlns:a16="http://schemas.microsoft.com/office/drawing/2014/main" id="{BE25B6EC-4B79-4600-ABB9-FE865F1FC237}"/>
              </a:ext>
            </a:extLst>
          </p:cNvPr>
          <p:cNvSpPr txBox="1"/>
          <p:nvPr/>
        </p:nvSpPr>
        <p:spPr>
          <a:xfrm>
            <a:off x="301214" y="5863193"/>
            <a:ext cx="1721224" cy="400110"/>
          </a:xfrm>
          <a:prstGeom prst="rect">
            <a:avLst/>
          </a:prstGeom>
          <a:noFill/>
        </p:spPr>
        <p:txBody>
          <a:bodyPr wrap="square" rtlCol="0">
            <a:spAutoFit/>
          </a:bodyPr>
          <a:lstStyle/>
          <a:p>
            <a:r>
              <a:rPr lang="en-US" sz="2000" b="1" dirty="0"/>
              <a:t>664 responses</a:t>
            </a:r>
          </a:p>
        </p:txBody>
      </p:sp>
    </p:spTree>
    <p:extLst>
      <p:ext uri="{BB962C8B-B14F-4D97-AF65-F5344CB8AC3E}">
        <p14:creationId xmlns:p14="http://schemas.microsoft.com/office/powerpoint/2010/main" val="9733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0" y="274638"/>
            <a:ext cx="9144000" cy="1143000"/>
          </a:xfrm>
        </p:spPr>
        <p:txBody>
          <a:bodyPr/>
          <a:lstStyle/>
          <a:p>
            <a:r>
              <a:rPr lang="en-US" dirty="0"/>
              <a:t>Alaska with </a:t>
            </a:r>
            <a:r>
              <a:rPr lang="en-US" b="1" dirty="0"/>
              <a:t>THREE</a:t>
            </a:r>
            <a:r>
              <a:rPr lang="en-US" dirty="0"/>
              <a:t> SPCS2022 layers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7" name="Slide Number Placeholder 3">
            <a:extLst>
              <a:ext uri="{FF2B5EF4-FFF2-40B4-BE49-F238E27FC236}">
                <a16:creationId xmlns:a16="http://schemas.microsoft.com/office/drawing/2014/main" id="{DBBE0D2F-31D2-4E7B-BCE1-0D1D75FC5EE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A3C4E633-9C29-478C-9414-98790E8D6C03}"/>
              </a:ext>
            </a:extLst>
          </p:cNvPr>
          <p:cNvSpPr txBox="1"/>
          <p:nvPr/>
        </p:nvSpPr>
        <p:spPr>
          <a:xfrm>
            <a:off x="3553906" y="5646455"/>
            <a:ext cx="5392133" cy="1015663"/>
          </a:xfrm>
          <a:prstGeom prst="rect">
            <a:avLst/>
          </a:prstGeom>
          <a:solidFill>
            <a:schemeClr val="bg1"/>
          </a:solidFill>
          <a:ln w="12700">
            <a:solidFill>
              <a:schemeClr val="accent4">
                <a:lumMod val="10000"/>
              </a:schemeClr>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charset="0"/>
                <a:ea typeface="ＭＳ Ｐゴシック" charset="0"/>
              </a:rPr>
              <a:t>1.  Statewide layer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charset="0"/>
                <a:ea typeface="ＭＳ Ｐゴシック" charset="0"/>
              </a:rPr>
              <a:t>2. “Intermediate” layer (complete state coverage)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charset="0"/>
                <a:ea typeface="ＭＳ Ｐゴシック" charset="0"/>
              </a:rPr>
              <a:t>3.  LDP layer (partial state coverage)</a:t>
            </a:r>
          </a:p>
        </p:txBody>
      </p:sp>
      <p:sp>
        <p:nvSpPr>
          <p:cNvPr id="8" name="TextBox 7">
            <a:extLst>
              <a:ext uri="{FF2B5EF4-FFF2-40B4-BE49-F238E27FC236}">
                <a16:creationId xmlns:a16="http://schemas.microsoft.com/office/drawing/2014/main" id="{F8F6416B-085E-4049-8EEC-64D4C5B4154B}"/>
              </a:ext>
            </a:extLst>
          </p:cNvPr>
          <p:cNvSpPr txBox="1"/>
          <p:nvPr/>
        </p:nvSpPr>
        <p:spPr>
          <a:xfrm>
            <a:off x="190110" y="180370"/>
            <a:ext cx="2229240" cy="1815882"/>
          </a:xfrm>
          <a:prstGeom prst="rect">
            <a:avLst/>
          </a:prstGeom>
          <a:solidFill>
            <a:schemeClr val="bg1"/>
          </a:solidFill>
          <a:ln w="12700">
            <a:solidFill>
              <a:schemeClr val="accent4">
                <a:lumMod val="10000"/>
              </a:schemeClr>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charset="0"/>
                <a:ea typeface="ＭＳ Ｐゴシック" charset="0"/>
              </a:rPr>
              <a:t>Possible  Alaska zone layer</a:t>
            </a:r>
            <a:r>
              <a:rPr kumimoji="0" lang="en-US" sz="2800" b="1" i="1" u="none" strike="noStrike" kern="1200" cap="none" spc="0" normalizeH="0" noProof="0" dirty="0">
                <a:ln>
                  <a:noFill/>
                </a:ln>
                <a:solidFill>
                  <a:prstClr val="black"/>
                </a:solidFill>
                <a:effectLst/>
                <a:uLnTx/>
                <a:uFillTx/>
                <a:latin typeface="Calibri" charset="0"/>
                <a:ea typeface="ＭＳ Ｐゴシック" charset="0"/>
              </a:rPr>
              <a:t> configuration</a:t>
            </a:r>
            <a:endParaRPr kumimoji="0" lang="en-US" sz="2800" b="1" i="1"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385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1C4-739A-45E2-BD2B-4BA48749F617}"/>
              </a:ext>
            </a:extLst>
          </p:cNvPr>
          <p:cNvSpPr>
            <a:spLocks noGrp="1"/>
          </p:cNvSpPr>
          <p:nvPr>
            <p:ph type="title"/>
          </p:nvPr>
        </p:nvSpPr>
        <p:spPr/>
        <p:txBody>
          <a:bodyPr/>
          <a:lstStyle/>
          <a:p>
            <a:r>
              <a:rPr lang="en-US" dirty="0"/>
              <a:t>SPCS2022 zones designed by NGS</a:t>
            </a:r>
          </a:p>
        </p:txBody>
      </p:sp>
      <p:sp>
        <p:nvSpPr>
          <p:cNvPr id="3" name="Content Placeholder 2">
            <a:extLst>
              <a:ext uri="{FF2B5EF4-FFF2-40B4-BE49-F238E27FC236}">
                <a16:creationId xmlns:a16="http://schemas.microsoft.com/office/drawing/2014/main" id="{BB209E03-D39A-4F56-A0FA-986E3AC17084}"/>
              </a:ext>
            </a:extLst>
          </p:cNvPr>
          <p:cNvSpPr>
            <a:spLocks noGrp="1"/>
          </p:cNvSpPr>
          <p:nvPr>
            <p:ph idx="1"/>
          </p:nvPr>
        </p:nvSpPr>
        <p:spPr>
          <a:xfrm>
            <a:off x="457200" y="1463039"/>
            <a:ext cx="8393502" cy="5099125"/>
          </a:xfrm>
        </p:spPr>
        <p:txBody>
          <a:bodyPr>
            <a:normAutofit fontScale="92500" lnSpcReduction="20000"/>
          </a:bodyPr>
          <a:lstStyle/>
          <a:p>
            <a:r>
              <a:rPr lang="en-US" b="1" i="1" dirty="0"/>
              <a:t>Linear distortion design criterion</a:t>
            </a:r>
          </a:p>
          <a:p>
            <a:pPr lvl="1"/>
            <a:r>
              <a:rPr lang="en-US" dirty="0"/>
              <a:t>Parts per million (ppm), e.g., ±20 , ±50 , ±100 ppm, etc. </a:t>
            </a:r>
          </a:p>
          <a:p>
            <a:r>
              <a:rPr lang="en-US" dirty="0"/>
              <a:t>Criterion must satisfy </a:t>
            </a:r>
            <a:r>
              <a:rPr lang="en-US" b="1" i="1" dirty="0"/>
              <a:t>all</a:t>
            </a:r>
            <a:r>
              <a:rPr lang="en-US" dirty="0"/>
              <a:t> of following:</a:t>
            </a:r>
          </a:p>
          <a:p>
            <a:pPr lvl="1"/>
            <a:r>
              <a:rPr lang="en-US" b="1" dirty="0"/>
              <a:t>90% of population</a:t>
            </a:r>
          </a:p>
          <a:p>
            <a:pPr lvl="1"/>
            <a:r>
              <a:rPr lang="en-US" b="1" dirty="0"/>
              <a:t>75% of all cities and towns </a:t>
            </a:r>
            <a:r>
              <a:rPr lang="en-US" dirty="0"/>
              <a:t>(by location only)</a:t>
            </a:r>
          </a:p>
          <a:p>
            <a:pPr lvl="1"/>
            <a:r>
              <a:rPr lang="en-US" b="1" dirty="0"/>
              <a:t>50% of entire zone area</a:t>
            </a:r>
          </a:p>
          <a:p>
            <a:r>
              <a:rPr lang="en-US" dirty="0"/>
              <a:t>Limitations for designs by NGS</a:t>
            </a:r>
          </a:p>
          <a:p>
            <a:pPr lvl="1"/>
            <a:r>
              <a:rPr lang="en-US" dirty="0"/>
              <a:t>Minimum design criterion ±50 ppm (1:20,000)</a:t>
            </a:r>
          </a:p>
          <a:p>
            <a:pPr lvl="1"/>
            <a:r>
              <a:rPr lang="en-US" dirty="0"/>
              <a:t>Maximum design criterion ±400 ppm (1:2,500)</a:t>
            </a:r>
          </a:p>
          <a:p>
            <a:pPr lvl="1"/>
            <a:r>
              <a:rPr lang="en-US" dirty="0"/>
              <a:t>May be less for default zones if existing zone small</a:t>
            </a:r>
          </a:p>
          <a:p>
            <a:r>
              <a:rPr lang="en-US" b="1" dirty="0"/>
              <a:t>Low distortion projections (LDPs)</a:t>
            </a:r>
          </a:p>
          <a:p>
            <a:pPr lvl="1"/>
            <a:r>
              <a:rPr lang="en-US" dirty="0"/>
              <a:t>Must be designed by others for distortion &lt; ±50 ppm</a:t>
            </a:r>
          </a:p>
        </p:txBody>
      </p:sp>
      <p:sp>
        <p:nvSpPr>
          <p:cNvPr id="4" name="Slide Number Placeholder 3">
            <a:extLst>
              <a:ext uri="{FF2B5EF4-FFF2-40B4-BE49-F238E27FC236}">
                <a16:creationId xmlns:a16="http://schemas.microsoft.com/office/drawing/2014/main" id="{6F372983-FFFD-4B12-B9AA-45871DED7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345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5C03-42AC-4759-9A65-83391F010597}"/>
              </a:ext>
            </a:extLst>
          </p:cNvPr>
          <p:cNvSpPr>
            <a:spLocks noGrp="1"/>
          </p:cNvSpPr>
          <p:nvPr>
            <p:ph type="title"/>
          </p:nvPr>
        </p:nvSpPr>
        <p:spPr/>
        <p:txBody>
          <a:bodyPr/>
          <a:lstStyle/>
          <a:p>
            <a:r>
              <a:rPr lang="en-US" dirty="0"/>
              <a:t>Florida statewide</a:t>
            </a:r>
          </a:p>
        </p:txBody>
      </p:sp>
      <p:sp>
        <p:nvSpPr>
          <p:cNvPr id="3" name="Slide Number Placeholder 2">
            <a:extLst>
              <a:ext uri="{FF2B5EF4-FFF2-40B4-BE49-F238E27FC236}">
                <a16:creationId xmlns:a16="http://schemas.microsoft.com/office/drawing/2014/main" id="{DF3E4B11-6E02-44C7-8260-809E6324DC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E46D463-6BF2-4264-AFB7-027CF359E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56A1F156-69E1-4DCB-BA8C-20AE45780B55}"/>
              </a:ext>
            </a:extLst>
          </p:cNvPr>
          <p:cNvSpPr txBox="1"/>
          <p:nvPr/>
        </p:nvSpPr>
        <p:spPr bwMode="auto">
          <a:xfrm>
            <a:off x="3611880" y="2729642"/>
            <a:ext cx="2548890" cy="2015936"/>
          </a:xfrm>
          <a:prstGeom prst="rect">
            <a:avLst/>
          </a:prstGeom>
          <a:noFill/>
          <a:ln w="9525" algn="ctr">
            <a:noFill/>
            <a:miter lim="800000"/>
            <a:headEnd/>
            <a:tailEnd/>
          </a:ln>
          <a:effectLst/>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Arial" pitchFamily="34" charset="0"/>
              </a:rPr>
              <a:t>±400 ppm distortion design criterion: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100% of population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100% of cities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100% of area</a:t>
            </a:r>
          </a:p>
        </p:txBody>
      </p:sp>
    </p:spTree>
    <p:extLst>
      <p:ext uri="{BB962C8B-B14F-4D97-AF65-F5344CB8AC3E}">
        <p14:creationId xmlns:p14="http://schemas.microsoft.com/office/powerpoint/2010/main" val="100860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5C03-42AC-4759-9A65-83391F010597}"/>
              </a:ext>
            </a:extLst>
          </p:cNvPr>
          <p:cNvSpPr>
            <a:spLocks noGrp="1"/>
          </p:cNvSpPr>
          <p:nvPr>
            <p:ph type="title"/>
          </p:nvPr>
        </p:nvSpPr>
        <p:spPr/>
        <p:txBody>
          <a:bodyPr/>
          <a:lstStyle/>
          <a:p>
            <a:r>
              <a:rPr lang="en-US" dirty="0"/>
              <a:t>Florida statewide using UTM</a:t>
            </a:r>
          </a:p>
        </p:txBody>
      </p:sp>
      <p:sp>
        <p:nvSpPr>
          <p:cNvPr id="3" name="Slide Number Placeholder 2">
            <a:extLst>
              <a:ext uri="{FF2B5EF4-FFF2-40B4-BE49-F238E27FC236}">
                <a16:creationId xmlns:a16="http://schemas.microsoft.com/office/drawing/2014/main" id="{DF3E4B11-6E02-44C7-8260-809E6324DC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CF41FF9E-A723-422F-A77D-AADB21B0F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F54FB317-D825-4D6E-97F0-C2770F723D0C}"/>
              </a:ext>
            </a:extLst>
          </p:cNvPr>
          <p:cNvSpPr txBox="1"/>
          <p:nvPr/>
        </p:nvSpPr>
        <p:spPr bwMode="auto">
          <a:xfrm>
            <a:off x="3611880" y="2729642"/>
            <a:ext cx="2548890" cy="2015936"/>
          </a:xfrm>
          <a:prstGeom prst="rect">
            <a:avLst/>
          </a:prstGeom>
          <a:noFill/>
          <a:ln w="9525" algn="ctr">
            <a:noFill/>
            <a:miter lim="800000"/>
            <a:headEnd/>
            <a:tailEnd/>
          </a:ln>
          <a:effectLst/>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Arial" pitchFamily="34" charset="0"/>
              </a:rPr>
              <a:t>±400 ppm distortion design criterion: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93% of population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80% of cities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78% of area</a:t>
            </a:r>
          </a:p>
        </p:txBody>
      </p:sp>
    </p:spTree>
    <p:extLst>
      <p:ext uri="{BB962C8B-B14F-4D97-AF65-F5344CB8AC3E}">
        <p14:creationId xmlns:p14="http://schemas.microsoft.com/office/powerpoint/2010/main" val="330992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73FA-9172-49DF-9EF3-E2B596105DD7}"/>
              </a:ext>
            </a:extLst>
          </p:cNvPr>
          <p:cNvSpPr>
            <a:spLocks noGrp="1"/>
          </p:cNvSpPr>
          <p:nvPr>
            <p:ph type="title"/>
          </p:nvPr>
        </p:nvSpPr>
        <p:spPr/>
        <p:txBody>
          <a:bodyPr/>
          <a:lstStyle/>
          <a:p>
            <a:r>
              <a:rPr lang="en-US" dirty="0"/>
              <a:t>Florida SPCS2022 (preliminary)</a:t>
            </a:r>
          </a:p>
        </p:txBody>
      </p:sp>
      <p:sp>
        <p:nvSpPr>
          <p:cNvPr id="3" name="Slide Number Placeholder 2">
            <a:extLst>
              <a:ext uri="{FF2B5EF4-FFF2-40B4-BE49-F238E27FC236}">
                <a16:creationId xmlns:a16="http://schemas.microsoft.com/office/drawing/2014/main" id="{E58E1165-808B-41F5-B8AB-9B3A424F0E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15EF26A-F752-47EA-97DA-9E9C71BE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D4128CC9-5428-4CA2-A1CC-EE32B664AF72}"/>
              </a:ext>
            </a:extLst>
          </p:cNvPr>
          <p:cNvSpPr txBox="1"/>
          <p:nvPr/>
        </p:nvSpPr>
        <p:spPr bwMode="auto">
          <a:xfrm>
            <a:off x="3611880" y="2729642"/>
            <a:ext cx="2548890" cy="2015936"/>
          </a:xfrm>
          <a:prstGeom prst="rect">
            <a:avLst/>
          </a:prstGeom>
          <a:noFill/>
          <a:ln w="9525" algn="ctr">
            <a:noFill/>
            <a:miter lim="800000"/>
            <a:headEnd/>
            <a:tailEnd/>
          </a:ln>
          <a:effectLst/>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Arial" pitchFamily="34" charset="0"/>
              </a:rPr>
              <a:t>±40 ppm distortion design criterion: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97% of population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93% of cities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96% of area</a:t>
            </a:r>
          </a:p>
        </p:txBody>
      </p:sp>
    </p:spTree>
    <p:extLst>
      <p:ext uri="{BB962C8B-B14F-4D97-AF65-F5344CB8AC3E}">
        <p14:creationId xmlns:p14="http://schemas.microsoft.com/office/powerpoint/2010/main" val="22599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534D-07E2-4010-B8C1-9A94AC0BCB3B}"/>
              </a:ext>
            </a:extLst>
          </p:cNvPr>
          <p:cNvSpPr>
            <a:spLocks noGrp="1"/>
          </p:cNvSpPr>
          <p:nvPr>
            <p:ph type="title"/>
          </p:nvPr>
        </p:nvSpPr>
        <p:spPr/>
        <p:txBody>
          <a:bodyPr/>
          <a:lstStyle/>
          <a:p>
            <a:r>
              <a:rPr lang="en-US" dirty="0"/>
              <a:t>Florida SPCS 83</a:t>
            </a:r>
          </a:p>
        </p:txBody>
      </p:sp>
      <p:sp>
        <p:nvSpPr>
          <p:cNvPr id="3" name="Slide Number Placeholder 2">
            <a:extLst>
              <a:ext uri="{FF2B5EF4-FFF2-40B4-BE49-F238E27FC236}">
                <a16:creationId xmlns:a16="http://schemas.microsoft.com/office/drawing/2014/main" id="{1E970C9A-EF7F-479D-B960-53A41F3245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68AEF0C-61AE-46B9-BACA-01521B956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D3DFAB68-3A9E-4097-9BD6-75B49B48DDC8}"/>
              </a:ext>
            </a:extLst>
          </p:cNvPr>
          <p:cNvSpPr txBox="1"/>
          <p:nvPr/>
        </p:nvSpPr>
        <p:spPr bwMode="auto">
          <a:xfrm>
            <a:off x="3611880" y="2729642"/>
            <a:ext cx="2548890" cy="2015936"/>
          </a:xfrm>
          <a:prstGeom prst="rect">
            <a:avLst/>
          </a:prstGeom>
          <a:noFill/>
          <a:ln w="9525" algn="ctr">
            <a:noFill/>
            <a:miter lim="800000"/>
            <a:headEnd/>
            <a:tailEnd/>
          </a:ln>
          <a:effectLst/>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Arial" pitchFamily="34" charset="0"/>
              </a:rPr>
              <a:t>±40 ppm distortion design criterion: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66% of population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55% of cities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Arial" pitchFamily="34" charset="0"/>
              </a:rPr>
              <a:t>48% of area</a:t>
            </a:r>
          </a:p>
        </p:txBody>
      </p:sp>
    </p:spTree>
    <p:extLst>
      <p:ext uri="{BB962C8B-B14F-4D97-AF65-F5344CB8AC3E}">
        <p14:creationId xmlns:p14="http://schemas.microsoft.com/office/powerpoint/2010/main" val="192222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a:xfrm>
            <a:off x="0" y="365760"/>
            <a:ext cx="9144000" cy="914400"/>
          </a:xfrm>
        </p:spPr>
        <p:txBody>
          <a:bodyPr/>
          <a:lstStyle/>
          <a:p>
            <a:r>
              <a:rPr lang="en-US" dirty="0"/>
              <a:t>NGS design request in practice</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457200" y="1463040"/>
            <a:ext cx="8310282" cy="4690422"/>
          </a:xfrm>
        </p:spPr>
        <p:txBody>
          <a:bodyPr>
            <a:normAutofit fontScale="92500"/>
          </a:bodyPr>
          <a:lstStyle/>
          <a:p>
            <a:pPr>
              <a:lnSpc>
                <a:spcPct val="100000"/>
              </a:lnSpc>
            </a:pPr>
            <a:r>
              <a:rPr lang="en-US" dirty="0"/>
              <a:t>Minimum distortion criterion of ±50 ppm</a:t>
            </a:r>
          </a:p>
          <a:p>
            <a:pPr lvl="1"/>
            <a:r>
              <a:rPr lang="en-US" dirty="0"/>
              <a:t>Corresponds to nominal width of 180 km</a:t>
            </a:r>
          </a:p>
          <a:p>
            <a:r>
              <a:rPr lang="en-US" i="1" dirty="0"/>
              <a:t>Example:  </a:t>
            </a:r>
            <a:r>
              <a:rPr lang="en-US" dirty="0"/>
              <a:t>Request zones different from default</a:t>
            </a:r>
          </a:p>
          <a:p>
            <a:pPr lvl="1"/>
            <a:r>
              <a:rPr lang="en-US" dirty="0"/>
              <a:t>State has 3 SPCS 83 zones designed for ±100 ppm</a:t>
            </a:r>
          </a:p>
          <a:p>
            <a:pPr lvl="2"/>
            <a:r>
              <a:rPr lang="en-US" dirty="0"/>
              <a:t>State about 600 km wide</a:t>
            </a:r>
          </a:p>
          <a:p>
            <a:pPr lvl="2"/>
            <a:r>
              <a:rPr lang="en-US" dirty="0"/>
              <a:t>Wants new set of zones at ±50 ppm</a:t>
            </a:r>
          </a:p>
          <a:p>
            <a:pPr lvl="1"/>
            <a:r>
              <a:rPr lang="en-US" dirty="0"/>
              <a:t>Estimated number of new zones:  </a:t>
            </a:r>
          </a:p>
          <a:p>
            <a:pPr lvl="2"/>
            <a:r>
              <a:rPr lang="en-US" dirty="0"/>
              <a:t>State width / 180 km, rounded up to next whole number</a:t>
            </a:r>
          </a:p>
          <a:p>
            <a:pPr lvl="2"/>
            <a:r>
              <a:rPr lang="en-US" dirty="0"/>
              <a:t>600 km / 180 km = 3.333 </a:t>
            </a:r>
            <a:r>
              <a:rPr lang="en-US" dirty="0">
                <a:sym typeface="Wingdings" panose="05000000000000000000" pitchFamily="2" charset="2"/>
              </a:rPr>
              <a:t> </a:t>
            </a:r>
            <a:r>
              <a:rPr lang="en-US" b="1" dirty="0">
                <a:sym typeface="Wingdings" panose="05000000000000000000" pitchFamily="2" charset="2"/>
              </a:rPr>
              <a:t>4 zones</a:t>
            </a:r>
          </a:p>
          <a:p>
            <a:pPr lvl="2"/>
            <a:r>
              <a:rPr lang="en-US" dirty="0">
                <a:sym typeface="Wingdings" panose="05000000000000000000" pitchFamily="2" charset="2"/>
              </a:rPr>
              <a:t>New SPCS2022 configuration will likely consist of 4 zones</a:t>
            </a:r>
            <a:endParaRPr lang="en-US" dirty="0"/>
          </a:p>
        </p:txBody>
      </p:sp>
      <p:sp>
        <p:nvSpPr>
          <p:cNvPr id="5" name="Slide Number Placeholder 4">
            <a:extLst>
              <a:ext uri="{FF2B5EF4-FFF2-40B4-BE49-F238E27FC236}">
                <a16:creationId xmlns:a16="http://schemas.microsoft.com/office/drawing/2014/main" id="{414B2FA5-AEDC-462A-8D80-EA3BD4CAD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823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idx="1"/>
          </p:nvPr>
        </p:nvSpPr>
        <p:spPr>
          <a:xfrm>
            <a:off x="457199" y="1463040"/>
            <a:ext cx="8379563" cy="4754880"/>
          </a:xfrm>
        </p:spPr>
        <p:txBody>
          <a:bodyPr/>
          <a:lstStyle/>
          <a:p>
            <a:pPr marL="514350" lvl="0" indent="-514350">
              <a:buFont typeface="+mj-lt"/>
              <a:buAutoNum type="arabicPeriod" startAt="3"/>
            </a:pPr>
            <a:r>
              <a:rPr lang="en-US" dirty="0"/>
              <a:t>What is the preference for SPCS2022 zone layers in your state? (all states will get a statewide zone)</a:t>
            </a:r>
          </a:p>
          <a:p>
            <a:pPr marL="971550" lvl="1" indent="-514350">
              <a:buFont typeface="+mj-lt"/>
              <a:buAutoNum type="alphaLcPeriod"/>
            </a:pPr>
            <a:r>
              <a:rPr lang="en-US" dirty="0"/>
              <a:t>Only a statewide zone layer (no multi-zone layers)</a:t>
            </a:r>
          </a:p>
          <a:p>
            <a:pPr marL="971550" lvl="1" indent="-514350">
              <a:buFont typeface="+mj-lt"/>
              <a:buAutoNum type="alphaLcPeriod"/>
            </a:pPr>
            <a:r>
              <a:rPr lang="en-US" dirty="0"/>
              <a:t>Statewide plus ONE multiple-zone layer</a:t>
            </a:r>
          </a:p>
          <a:p>
            <a:pPr marL="971550" lvl="1" indent="-514350">
              <a:buFont typeface="+mj-lt"/>
              <a:buAutoNum type="alphaLcPeriod"/>
            </a:pPr>
            <a:r>
              <a:rPr lang="en-US" dirty="0"/>
              <a:t>Statewide plus TWO multiple-zone layers</a:t>
            </a:r>
          </a:p>
          <a:p>
            <a:pPr marL="971550" lvl="1" indent="-514350">
              <a:buFont typeface="+mj-lt"/>
              <a:buAutoNum type="alphaLcPeriod"/>
            </a:pPr>
            <a:r>
              <a:rPr lang="en-US" dirty="0"/>
              <a:t>Not sure</a:t>
            </a:r>
          </a:p>
          <a:p>
            <a:endParaRPr lang="en-US" dirty="0"/>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47</a:t>
            </a:fld>
            <a:endParaRPr lang="en-US" dirty="0"/>
          </a:p>
        </p:txBody>
      </p:sp>
      <p:pic>
        <p:nvPicPr>
          <p:cNvPr id="6" name="Picture 5">
            <a:extLst>
              <a:ext uri="{FF2B5EF4-FFF2-40B4-BE49-F238E27FC236}">
                <a16:creationId xmlns:a16="http://schemas.microsoft.com/office/drawing/2014/main" id="{C31F52E3-2020-47BB-BDB1-8FE914D3A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7" name="TextBox 6">
            <a:extLst>
              <a:ext uri="{FF2B5EF4-FFF2-40B4-BE49-F238E27FC236}">
                <a16:creationId xmlns:a16="http://schemas.microsoft.com/office/drawing/2014/main" id="{81D9E7A0-B5E4-4269-863A-885733F0D580}"/>
              </a:ext>
            </a:extLst>
          </p:cNvPr>
          <p:cNvSpPr txBox="1"/>
          <p:nvPr/>
        </p:nvSpPr>
        <p:spPr>
          <a:xfrm>
            <a:off x="301214" y="5863193"/>
            <a:ext cx="1721224" cy="400110"/>
          </a:xfrm>
          <a:prstGeom prst="rect">
            <a:avLst/>
          </a:prstGeom>
          <a:noFill/>
        </p:spPr>
        <p:txBody>
          <a:bodyPr wrap="square" rtlCol="0">
            <a:spAutoFit/>
          </a:bodyPr>
          <a:lstStyle/>
          <a:p>
            <a:r>
              <a:rPr lang="en-US" sz="2000" b="1" dirty="0"/>
              <a:t>711 responses</a:t>
            </a:r>
          </a:p>
        </p:txBody>
      </p:sp>
    </p:spTree>
    <p:extLst>
      <p:ext uri="{BB962C8B-B14F-4D97-AF65-F5344CB8AC3E}">
        <p14:creationId xmlns:p14="http://schemas.microsoft.com/office/powerpoint/2010/main" val="359883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BE85-7295-4FFE-8B44-3BA645F1EBEA}"/>
              </a:ext>
            </a:extLst>
          </p:cNvPr>
          <p:cNvSpPr>
            <a:spLocks noGrp="1"/>
          </p:cNvSpPr>
          <p:nvPr>
            <p:ph type="title"/>
          </p:nvPr>
        </p:nvSpPr>
        <p:spPr/>
        <p:txBody>
          <a:bodyPr/>
          <a:lstStyle/>
          <a:p>
            <a:r>
              <a:rPr lang="en-US" dirty="0"/>
              <a:t>Fillable PDF stakeholder forms</a:t>
            </a:r>
          </a:p>
        </p:txBody>
      </p:sp>
      <p:sp>
        <p:nvSpPr>
          <p:cNvPr id="3" name="Content Placeholder 2">
            <a:extLst>
              <a:ext uri="{FF2B5EF4-FFF2-40B4-BE49-F238E27FC236}">
                <a16:creationId xmlns:a16="http://schemas.microsoft.com/office/drawing/2014/main" id="{4AB08416-1CC6-4742-B246-42995D38F583}"/>
              </a:ext>
            </a:extLst>
          </p:cNvPr>
          <p:cNvSpPr>
            <a:spLocks noGrp="1"/>
          </p:cNvSpPr>
          <p:nvPr>
            <p:ph idx="1"/>
          </p:nvPr>
        </p:nvSpPr>
        <p:spPr>
          <a:xfrm>
            <a:off x="457198" y="1600200"/>
            <a:ext cx="8494778" cy="4754880"/>
          </a:xfrm>
        </p:spPr>
        <p:txBody>
          <a:bodyPr>
            <a:normAutofit fontScale="92500"/>
          </a:bodyPr>
          <a:lstStyle/>
          <a:p>
            <a:pPr>
              <a:lnSpc>
                <a:spcPct val="120000"/>
              </a:lnSpc>
            </a:pPr>
            <a:r>
              <a:rPr lang="en-US" dirty="0">
                <a:cs typeface="Times New Roman" panose="02020603050405020304" pitchFamily="18" charset="0"/>
              </a:rPr>
              <a:t>SPCS2022 Zone Request and Proposal Form</a:t>
            </a:r>
          </a:p>
          <a:p>
            <a:pPr lvl="1">
              <a:lnSpc>
                <a:spcPct val="120000"/>
              </a:lnSpc>
            </a:pPr>
            <a:r>
              <a:rPr lang="en-US" dirty="0">
                <a:cs typeface="Times New Roman" panose="02020603050405020304" pitchFamily="18" charset="0"/>
              </a:rPr>
              <a:t>To </a:t>
            </a:r>
            <a:r>
              <a:rPr lang="en-US" b="1" i="1" dirty="0">
                <a:cs typeface="Times New Roman" panose="02020603050405020304" pitchFamily="18" charset="0"/>
              </a:rPr>
              <a:t>request</a:t>
            </a:r>
            <a:r>
              <a:rPr lang="en-US" dirty="0">
                <a:cs typeface="Times New Roman" panose="02020603050405020304" pitchFamily="18" charset="0"/>
              </a:rPr>
              <a:t> zones designed by NGS</a:t>
            </a:r>
          </a:p>
          <a:p>
            <a:pPr lvl="1">
              <a:lnSpc>
                <a:spcPct val="120000"/>
              </a:lnSpc>
            </a:pPr>
            <a:r>
              <a:rPr lang="en-US" dirty="0">
                <a:cs typeface="Times New Roman" panose="02020603050405020304" pitchFamily="18" charset="0"/>
              </a:rPr>
              <a:t>To </a:t>
            </a:r>
            <a:r>
              <a:rPr lang="en-US" b="1" i="1" dirty="0">
                <a:cs typeface="Times New Roman" panose="02020603050405020304" pitchFamily="18" charset="0"/>
              </a:rPr>
              <a:t>propose</a:t>
            </a:r>
            <a:r>
              <a:rPr lang="en-US" dirty="0">
                <a:cs typeface="Times New Roman" panose="02020603050405020304" pitchFamily="18" charset="0"/>
              </a:rPr>
              <a:t> zones that stakeholders will design</a:t>
            </a:r>
          </a:p>
          <a:p>
            <a:pPr>
              <a:lnSpc>
                <a:spcPct val="120000"/>
              </a:lnSpc>
            </a:pPr>
            <a:r>
              <a:rPr lang="en-US" dirty="0">
                <a:cs typeface="Times New Roman" panose="02020603050405020304" pitchFamily="18" charset="0"/>
              </a:rPr>
              <a:t>SPCS2022 Zone Design Submittal Form</a:t>
            </a:r>
          </a:p>
          <a:p>
            <a:pPr lvl="1">
              <a:lnSpc>
                <a:spcPct val="120000"/>
              </a:lnSpc>
            </a:pPr>
            <a:r>
              <a:rPr lang="en-US" dirty="0">
                <a:cs typeface="Times New Roman" panose="02020603050405020304" pitchFamily="18" charset="0"/>
              </a:rPr>
              <a:t>For stakeholders to submit designs</a:t>
            </a:r>
          </a:p>
          <a:p>
            <a:pPr lvl="1">
              <a:lnSpc>
                <a:spcPct val="120000"/>
              </a:lnSpc>
            </a:pPr>
            <a:r>
              <a:rPr lang="en-US" dirty="0">
                <a:cs typeface="Times New Roman" panose="02020603050405020304" pitchFamily="18" charset="0"/>
              </a:rPr>
              <a:t>Based in NGS-approved previously submitted  proposal</a:t>
            </a:r>
          </a:p>
          <a:p>
            <a:pPr>
              <a:lnSpc>
                <a:spcPct val="120000"/>
              </a:lnSpc>
            </a:pPr>
            <a:r>
              <a:rPr lang="en-US" dirty="0">
                <a:cs typeface="Times New Roman" panose="02020603050405020304" pitchFamily="18" charset="0"/>
              </a:rPr>
              <a:t>For default designs, no request form needed</a:t>
            </a:r>
          </a:p>
          <a:p>
            <a:pPr lvl="1">
              <a:lnSpc>
                <a:spcPct val="120000"/>
              </a:lnSpc>
            </a:pPr>
            <a:r>
              <a:rPr lang="en-US" b="1" i="1" dirty="0">
                <a:cs typeface="Times New Roman" panose="02020603050405020304" pitchFamily="18" charset="0"/>
              </a:rPr>
              <a:t>But submitting a request will expedite final design</a:t>
            </a:r>
          </a:p>
        </p:txBody>
      </p:sp>
      <p:sp>
        <p:nvSpPr>
          <p:cNvPr id="4" name="Slide Number Placeholder 3">
            <a:extLst>
              <a:ext uri="{FF2B5EF4-FFF2-40B4-BE49-F238E27FC236}">
                <a16:creationId xmlns:a16="http://schemas.microsoft.com/office/drawing/2014/main" id="{C863C3D2-1C5E-4F8E-B32E-296CD1A184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761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4B98EE-3C72-4B87-96BB-952970120442}"/>
              </a:ext>
            </a:extLst>
          </p:cNvPr>
          <p:cNvSpPr/>
          <p:nvPr/>
        </p:nvSpPr>
        <p:spPr>
          <a:xfrm>
            <a:off x="217931" y="1235075"/>
            <a:ext cx="4229763" cy="5486400"/>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197809C-579D-41C8-A9ED-F268A6A934B8}"/>
              </a:ext>
            </a:extLst>
          </p:cNvPr>
          <p:cNvSpPr/>
          <p:nvPr/>
        </p:nvSpPr>
        <p:spPr>
          <a:xfrm>
            <a:off x="4686963" y="1235075"/>
            <a:ext cx="4229763" cy="5486400"/>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C43BE85-7295-4FFE-8B44-3BA645F1EBEA}"/>
              </a:ext>
            </a:extLst>
          </p:cNvPr>
          <p:cNvSpPr>
            <a:spLocks noGrp="1"/>
          </p:cNvSpPr>
          <p:nvPr>
            <p:ph type="title"/>
          </p:nvPr>
        </p:nvSpPr>
        <p:spPr>
          <a:xfrm>
            <a:off x="0" y="365760"/>
            <a:ext cx="9144000" cy="914400"/>
          </a:xfrm>
        </p:spPr>
        <p:txBody>
          <a:bodyPr numCol="2"/>
          <a:lstStyle/>
          <a:p>
            <a:r>
              <a:rPr lang="en-US" sz="4000" dirty="0"/>
              <a:t>Request/proposals</a:t>
            </a:r>
            <a:br>
              <a:rPr lang="en-US" sz="4000" dirty="0"/>
            </a:br>
            <a:r>
              <a:rPr lang="en-US" sz="4000" dirty="0"/>
              <a:t>Design submittals</a:t>
            </a:r>
          </a:p>
        </p:txBody>
      </p:sp>
      <p:sp>
        <p:nvSpPr>
          <p:cNvPr id="4" name="Slide Number Placeholder 3">
            <a:extLst>
              <a:ext uri="{FF2B5EF4-FFF2-40B4-BE49-F238E27FC236}">
                <a16:creationId xmlns:a16="http://schemas.microsoft.com/office/drawing/2014/main" id="{C863C3D2-1C5E-4F8E-B32E-296CD1A184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Object 2">
            <a:extLst>
              <a:ext uri="{FF2B5EF4-FFF2-40B4-BE49-F238E27FC236}">
                <a16:creationId xmlns:a16="http://schemas.microsoft.com/office/drawing/2014/main" id="{2D292864-C9BE-460B-9E05-5D3958A71AFF}"/>
              </a:ext>
            </a:extLst>
          </p:cNvPr>
          <p:cNvGraphicFramePr>
            <a:graphicFrameLocks noChangeAspect="1"/>
          </p:cNvGraphicFramePr>
          <p:nvPr>
            <p:extLst/>
          </p:nvPr>
        </p:nvGraphicFramePr>
        <p:xfrm>
          <a:off x="4696301" y="1235075"/>
          <a:ext cx="4239101" cy="5486400"/>
        </p:xfrm>
        <a:graphic>
          <a:graphicData uri="http://schemas.openxmlformats.org/presentationml/2006/ole">
            <mc:AlternateContent xmlns:mc="http://schemas.openxmlformats.org/markup-compatibility/2006">
              <mc:Choice xmlns:v="urn:schemas-microsoft-com:vml" Requires="v">
                <p:oleObj spid="_x0000_s2168" name="Acrobat Document" r:id="rId3" imgW="5829120" imgH="7543640" progId="AcroExch.Document.DC">
                  <p:embed/>
                </p:oleObj>
              </mc:Choice>
              <mc:Fallback>
                <p:oleObj name="Acrobat Document" r:id="rId3" imgW="5829120" imgH="7543640" progId="AcroExch.Document.DC">
                  <p:embed/>
                  <p:pic>
                    <p:nvPicPr>
                      <p:cNvPr id="3" name="Object 2">
                        <a:extLst>
                          <a:ext uri="{FF2B5EF4-FFF2-40B4-BE49-F238E27FC236}">
                            <a16:creationId xmlns:a16="http://schemas.microsoft.com/office/drawing/2014/main" id="{2D292864-C9BE-460B-9E05-5D3958A71AFF}"/>
                          </a:ext>
                        </a:extLst>
                      </p:cNvPr>
                      <p:cNvPicPr/>
                      <p:nvPr/>
                    </p:nvPicPr>
                    <p:blipFill>
                      <a:blip r:embed="rId4"/>
                      <a:stretch>
                        <a:fillRect/>
                      </a:stretch>
                    </p:blipFill>
                    <p:spPr>
                      <a:xfrm>
                        <a:off x="4696301" y="1235075"/>
                        <a:ext cx="4239101" cy="54864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DEFE726-95F8-4B9D-A1DA-4878D6386708}"/>
              </a:ext>
            </a:extLst>
          </p:cNvPr>
          <p:cNvGraphicFramePr>
            <a:graphicFrameLocks noChangeAspect="1"/>
          </p:cNvGraphicFramePr>
          <p:nvPr>
            <p:extLst/>
          </p:nvPr>
        </p:nvGraphicFramePr>
        <p:xfrm>
          <a:off x="217931" y="1235075"/>
          <a:ext cx="4239101" cy="5486400"/>
        </p:xfrm>
        <a:graphic>
          <a:graphicData uri="http://schemas.openxmlformats.org/presentationml/2006/ole">
            <mc:AlternateContent xmlns:mc="http://schemas.openxmlformats.org/markup-compatibility/2006">
              <mc:Choice xmlns:v="urn:schemas-microsoft-com:vml" Requires="v">
                <p:oleObj spid="_x0000_s2169" name="Acrobat Document" r:id="rId5" imgW="5829120" imgH="7543640" progId="AcroExch.Document.DC">
                  <p:embed/>
                </p:oleObj>
              </mc:Choice>
              <mc:Fallback>
                <p:oleObj name="Acrobat Document" r:id="rId5" imgW="5829120" imgH="7543640" progId="AcroExch.Document.DC">
                  <p:embed/>
                  <p:pic>
                    <p:nvPicPr>
                      <p:cNvPr id="10" name="Object 9">
                        <a:extLst>
                          <a:ext uri="{FF2B5EF4-FFF2-40B4-BE49-F238E27FC236}">
                            <a16:creationId xmlns:a16="http://schemas.microsoft.com/office/drawing/2014/main" id="{7DEFE726-95F8-4B9D-A1DA-4878D6386708}"/>
                          </a:ext>
                        </a:extLst>
                      </p:cNvPr>
                      <p:cNvPicPr/>
                      <p:nvPr/>
                    </p:nvPicPr>
                    <p:blipFill>
                      <a:blip r:embed="rId6"/>
                      <a:stretch>
                        <a:fillRect/>
                      </a:stretch>
                    </p:blipFill>
                    <p:spPr>
                      <a:xfrm>
                        <a:off x="217931" y="1235075"/>
                        <a:ext cx="4239101" cy="5486400"/>
                      </a:xfrm>
                      <a:prstGeom prst="rect">
                        <a:avLst/>
                      </a:prstGeom>
                    </p:spPr>
                  </p:pic>
                </p:oleObj>
              </mc:Fallback>
            </mc:AlternateContent>
          </a:graphicData>
        </a:graphic>
      </p:graphicFrame>
    </p:spTree>
    <p:extLst>
      <p:ext uri="{BB962C8B-B14F-4D97-AF65-F5344CB8AC3E}">
        <p14:creationId xmlns:p14="http://schemas.microsoft.com/office/powerpoint/2010/main" val="147899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a:xfrm>
            <a:off x="0" y="274638"/>
            <a:ext cx="9144000" cy="1143000"/>
          </a:xfrm>
        </p:spPr>
        <p:txBody>
          <a:bodyPr/>
          <a:lstStyle/>
          <a:p>
            <a:r>
              <a:rPr lang="en-US" dirty="0"/>
              <a:t>A New State Plane Coordinate System</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199" y="1600200"/>
            <a:ext cx="8686801" cy="2237907"/>
          </a:xfrm>
        </p:spPr>
        <p:txBody>
          <a:bodyPr>
            <a:normAutofit fontScale="92500"/>
          </a:bodyPr>
          <a:lstStyle/>
          <a:p>
            <a:pPr>
              <a:spcBef>
                <a:spcPts val="1200"/>
              </a:spcBef>
            </a:pPr>
            <a:r>
              <a:rPr lang="en-US" b="1" dirty="0"/>
              <a:t>State Plane Coordinate System of 2022 (SPCS2022)</a:t>
            </a:r>
          </a:p>
          <a:p>
            <a:pPr lvl="1">
              <a:spcBef>
                <a:spcPts val="1200"/>
              </a:spcBef>
            </a:pPr>
            <a:r>
              <a:rPr lang="en-US" dirty="0"/>
              <a:t>Referenced to 2022 Terrestrial Reference Frames (TRFs)</a:t>
            </a:r>
          </a:p>
          <a:p>
            <a:pPr lvl="1">
              <a:spcBef>
                <a:spcPts val="1200"/>
              </a:spcBef>
            </a:pPr>
            <a:r>
              <a:rPr lang="en-US" dirty="0"/>
              <a:t>Based on same reference ellipsoid as SPCS 83 (GRS 80)</a:t>
            </a:r>
          </a:p>
          <a:p>
            <a:pPr lvl="1">
              <a:spcBef>
                <a:spcPts val="1200"/>
              </a:spcBef>
            </a:pPr>
            <a:r>
              <a:rPr lang="en-US" dirty="0"/>
              <a:t>Same 3 </a:t>
            </a:r>
            <a:r>
              <a:rPr lang="en-US" b="1" i="1" dirty="0"/>
              <a:t>conformal</a:t>
            </a:r>
            <a:r>
              <a:rPr lang="en-US" dirty="0"/>
              <a:t> projection types as SPCS 83 and 27:</a:t>
            </a:r>
          </a:p>
        </p:txBody>
      </p:sp>
      <p:sp>
        <p:nvSpPr>
          <p:cNvPr id="4" name="Slide Number Placeholder 3">
            <a:extLst>
              <a:ext uri="{FF2B5EF4-FFF2-40B4-BE49-F238E27FC236}">
                <a16:creationId xmlns:a16="http://schemas.microsoft.com/office/drawing/2014/main" id="{B45DA79D-4D08-4881-8858-6CD2988208DA}"/>
              </a:ext>
            </a:extLst>
          </p:cNvPr>
          <p:cNvSpPr>
            <a:spLocks noGrp="1"/>
          </p:cNvSpPr>
          <p:nvPr>
            <p:ph type="sldNum" sz="quarter" idx="12"/>
          </p:nvPr>
        </p:nvSpPr>
        <p:spPr/>
        <p:txBody>
          <a:bodyPr/>
          <a:lstStyle/>
          <a:p>
            <a:pPr>
              <a:defRPr/>
            </a:pPr>
            <a:fld id="{C92D6AEA-48A7-924D-9406-EC6E0EBC20ED}" type="slidenum">
              <a:rPr lang="en-US" smtClean="0"/>
              <a:pPr>
                <a:defRPr/>
              </a:pPr>
              <a:t>5</a:t>
            </a:fld>
            <a:endParaRPr lang="en-US" dirty="0"/>
          </a:p>
        </p:txBody>
      </p:sp>
      <p:grpSp>
        <p:nvGrpSpPr>
          <p:cNvPr id="18" name="Group 17">
            <a:extLst>
              <a:ext uri="{FF2B5EF4-FFF2-40B4-BE49-F238E27FC236}">
                <a16:creationId xmlns:a16="http://schemas.microsoft.com/office/drawing/2014/main" id="{D67F0BB5-B7D1-4341-90A5-895E77CA660B}"/>
              </a:ext>
            </a:extLst>
          </p:cNvPr>
          <p:cNvGrpSpPr>
            <a:grpSpLocks noChangeAspect="1"/>
          </p:cNvGrpSpPr>
          <p:nvPr/>
        </p:nvGrpSpPr>
        <p:grpSpPr>
          <a:xfrm>
            <a:off x="451621" y="4134948"/>
            <a:ext cx="1516466" cy="1714500"/>
            <a:chOff x="7325342" y="2752292"/>
            <a:chExt cx="2970729" cy="3358676"/>
          </a:xfrm>
        </p:grpSpPr>
        <p:sp>
          <p:nvSpPr>
            <p:cNvPr id="11" name="Oval 10">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2"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3"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4" name="Arc 13">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nvGrpSpPr>
          <p:cNvPr id="73" name="Group 72">
            <a:extLst>
              <a:ext uri="{FF2B5EF4-FFF2-40B4-BE49-F238E27FC236}">
                <a16:creationId xmlns:a16="http://schemas.microsoft.com/office/drawing/2014/main" id="{4B4C0544-FB89-4E21-B9BA-4E8A85C8C45F}"/>
              </a:ext>
            </a:extLst>
          </p:cNvPr>
          <p:cNvGrpSpPr>
            <a:grpSpLocks noChangeAspect="1"/>
          </p:cNvGrpSpPr>
          <p:nvPr/>
        </p:nvGrpSpPr>
        <p:grpSpPr>
          <a:xfrm>
            <a:off x="3170583" y="4297675"/>
            <a:ext cx="1592471" cy="1851660"/>
            <a:chOff x="3146775" y="2376862"/>
            <a:chExt cx="2566588" cy="2984325"/>
          </a:xfrm>
        </p:grpSpPr>
        <p:sp>
          <p:nvSpPr>
            <p:cNvPr id="55" name="Oval 54">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7"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62"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63"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64" name="Arc 63">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sp>
            <p:nvSpPr>
              <p:cNvPr id="65" name="Arc 64">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grpSp>
        <p:nvGrpSpPr>
          <p:cNvPr id="74" name="Group 73">
            <a:extLst>
              <a:ext uri="{FF2B5EF4-FFF2-40B4-BE49-F238E27FC236}">
                <a16:creationId xmlns:a16="http://schemas.microsoft.com/office/drawing/2014/main" id="{6A1CF75B-E240-4921-A41E-0C043DADCF8D}"/>
              </a:ext>
            </a:extLst>
          </p:cNvPr>
          <p:cNvGrpSpPr>
            <a:grpSpLocks noChangeAspect="1"/>
          </p:cNvGrpSpPr>
          <p:nvPr/>
        </p:nvGrpSpPr>
        <p:grpSpPr>
          <a:xfrm>
            <a:off x="6353126" y="4227423"/>
            <a:ext cx="1356294" cy="1508760"/>
            <a:chOff x="6278958" y="2234374"/>
            <a:chExt cx="2307227" cy="2566588"/>
          </a:xfrm>
        </p:grpSpPr>
        <p:sp>
          <p:nvSpPr>
            <p:cNvPr id="56" name="Oval 55">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8"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66"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67" name="Arc 66">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sp>
        <p:nvSpPr>
          <p:cNvPr id="71" name="TextBox 70">
            <a:extLst>
              <a:ext uri="{FF2B5EF4-FFF2-40B4-BE49-F238E27FC236}">
                <a16:creationId xmlns:a16="http://schemas.microsoft.com/office/drawing/2014/main" id="{E07AC1D6-2966-45F5-8424-15169C15DC0C}"/>
              </a:ext>
            </a:extLst>
          </p:cNvPr>
          <p:cNvSpPr txBox="1"/>
          <p:nvPr/>
        </p:nvSpPr>
        <p:spPr>
          <a:xfrm>
            <a:off x="4774893" y="4023360"/>
            <a:ext cx="1194239" cy="738664"/>
          </a:xfrm>
          <a:prstGeom prst="rect">
            <a:avLst/>
          </a:prstGeom>
          <a:noFill/>
          <a:effectLst/>
        </p:spPr>
        <p:txBody>
          <a:bodyPr wrap="square" lIns="0" tIns="0" rIns="0" bIns="0"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Transverse Mercator (TM)</a:t>
            </a:r>
          </a:p>
        </p:txBody>
      </p:sp>
      <p:sp>
        <p:nvSpPr>
          <p:cNvPr id="72" name="TextBox 71">
            <a:extLst>
              <a:ext uri="{FF2B5EF4-FFF2-40B4-BE49-F238E27FC236}">
                <a16:creationId xmlns:a16="http://schemas.microsoft.com/office/drawing/2014/main" id="{B22077A9-1B53-40B1-A16E-BAF57D251AE6}"/>
              </a:ext>
            </a:extLst>
          </p:cNvPr>
          <p:cNvSpPr txBox="1"/>
          <p:nvPr/>
        </p:nvSpPr>
        <p:spPr>
          <a:xfrm>
            <a:off x="7850583" y="4023360"/>
            <a:ext cx="962369" cy="738664"/>
          </a:xfrm>
          <a:prstGeom prst="rect">
            <a:avLst/>
          </a:prstGeom>
          <a:noFill/>
          <a:effectLst/>
        </p:spPr>
        <p:txBody>
          <a:bodyPr wrap="square" lIns="0" tIns="0" rIns="0" bIns="0"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Oblique Mercator (OM)</a:t>
            </a:r>
          </a:p>
        </p:txBody>
      </p:sp>
      <p:sp>
        <p:nvSpPr>
          <p:cNvPr id="75" name="TextBox 74">
            <a:extLst>
              <a:ext uri="{FF2B5EF4-FFF2-40B4-BE49-F238E27FC236}">
                <a16:creationId xmlns:a16="http://schemas.microsoft.com/office/drawing/2014/main" id="{E096D85D-0587-45C8-BDF2-4969C434C507}"/>
              </a:ext>
            </a:extLst>
          </p:cNvPr>
          <p:cNvSpPr txBox="1"/>
          <p:nvPr/>
        </p:nvSpPr>
        <p:spPr>
          <a:xfrm>
            <a:off x="1718164" y="4023360"/>
            <a:ext cx="1076828" cy="984885"/>
          </a:xfrm>
          <a:prstGeom prst="rect">
            <a:avLst/>
          </a:prstGeom>
          <a:noFill/>
          <a:effectLst/>
        </p:spPr>
        <p:txBody>
          <a:bodyPr wrap="square" lIns="0" tIns="0" rIns="0" bIns="0" rtlCol="0">
            <a:spAutoFit/>
          </a:bodyPr>
          <a:lstStyle/>
          <a:p>
            <a:pPr marL="0" marR="0" lvl="0" indent="0" algn="l" defTabSz="3429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Lambert Conformal Conic (LCC)</a:t>
            </a:r>
          </a:p>
        </p:txBody>
      </p:sp>
    </p:spTree>
    <p:extLst>
      <p:ext uri="{BB962C8B-B14F-4D97-AF65-F5344CB8AC3E}">
        <p14:creationId xmlns:p14="http://schemas.microsoft.com/office/powerpoint/2010/main" val="35844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a:t>
            </a:r>
          </a:p>
        </p:txBody>
      </p:sp>
      <p:sp>
        <p:nvSpPr>
          <p:cNvPr id="3" name="Content Placeholder 2"/>
          <p:cNvSpPr>
            <a:spLocks noGrp="1"/>
          </p:cNvSpPr>
          <p:nvPr>
            <p:ph idx="1"/>
          </p:nvPr>
        </p:nvSpPr>
        <p:spPr>
          <a:xfrm>
            <a:off x="457199" y="1463040"/>
            <a:ext cx="8577073" cy="3833165"/>
          </a:xfrm>
        </p:spPr>
        <p:txBody>
          <a:bodyPr>
            <a:normAutofit fontScale="92500"/>
          </a:bodyPr>
          <a:lstStyle/>
          <a:p>
            <a:pPr marL="514350" lvl="0" indent="-514350">
              <a:buFont typeface="+mj-lt"/>
              <a:buAutoNum type="arabicPeriod" startAt="4"/>
            </a:pPr>
            <a:r>
              <a:rPr lang="en-US" dirty="0"/>
              <a:t>Do you want NGS to design a multiple-zone SPCS022 layer in your state? (design criterion must be ±50 ppm or greater)</a:t>
            </a:r>
          </a:p>
          <a:p>
            <a:pPr marL="971550" lvl="1" indent="-514350">
              <a:buFont typeface="+mj-lt"/>
              <a:buAutoNum type="alphaLcPeriod"/>
            </a:pPr>
            <a:r>
              <a:rPr lang="en-US" dirty="0"/>
              <a:t>Yes, as “default” zone layer (extents same as SPCS 83)</a:t>
            </a:r>
          </a:p>
          <a:p>
            <a:pPr marL="971550" lvl="1" indent="-514350">
              <a:buFont typeface="+mj-lt"/>
              <a:buAutoNum type="alphaLcPeriod"/>
            </a:pPr>
            <a:r>
              <a:rPr lang="en-US" dirty="0"/>
              <a:t>Yes, as “requested” zone layer (NOT same as SPCS 83)</a:t>
            </a:r>
          </a:p>
          <a:p>
            <a:pPr marL="971550" lvl="1" indent="-514350">
              <a:buFont typeface="+mj-lt"/>
              <a:buAutoNum type="alphaLcPeriod"/>
            </a:pPr>
            <a:r>
              <a:rPr lang="en-US" dirty="0"/>
              <a:t>No</a:t>
            </a:r>
          </a:p>
          <a:p>
            <a:pPr marL="971550" lvl="1" indent="-514350">
              <a:buFont typeface="+mj-lt"/>
              <a:buAutoNum type="alphaLcPeriod"/>
            </a:pPr>
            <a:r>
              <a:rPr lang="en-US" dirty="0"/>
              <a:t>Not sure </a:t>
            </a:r>
          </a:p>
          <a:p>
            <a:endParaRPr lang="en-US" dirty="0"/>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50</a:t>
            </a:fld>
            <a:endParaRPr lang="en-US" dirty="0"/>
          </a:p>
        </p:txBody>
      </p:sp>
      <p:pic>
        <p:nvPicPr>
          <p:cNvPr id="6" name="Picture 5">
            <a:extLst>
              <a:ext uri="{FF2B5EF4-FFF2-40B4-BE49-F238E27FC236}">
                <a16:creationId xmlns:a16="http://schemas.microsoft.com/office/drawing/2014/main" id="{CDE30D1C-E156-482C-89D9-A668EF652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7" name="TextBox 6">
            <a:extLst>
              <a:ext uri="{FF2B5EF4-FFF2-40B4-BE49-F238E27FC236}">
                <a16:creationId xmlns:a16="http://schemas.microsoft.com/office/drawing/2014/main" id="{37453F47-9BC4-4BEF-8563-968E8ADB2FE3}"/>
              </a:ext>
            </a:extLst>
          </p:cNvPr>
          <p:cNvSpPr txBox="1"/>
          <p:nvPr/>
        </p:nvSpPr>
        <p:spPr>
          <a:xfrm>
            <a:off x="301214" y="5863193"/>
            <a:ext cx="1721224" cy="400110"/>
          </a:xfrm>
          <a:prstGeom prst="rect">
            <a:avLst/>
          </a:prstGeom>
          <a:noFill/>
        </p:spPr>
        <p:txBody>
          <a:bodyPr wrap="square" rtlCol="0">
            <a:spAutoFit/>
          </a:bodyPr>
          <a:lstStyle/>
          <a:p>
            <a:r>
              <a:rPr lang="en-US" sz="2000" b="1" dirty="0"/>
              <a:t>708 responses</a:t>
            </a:r>
          </a:p>
        </p:txBody>
      </p:sp>
    </p:spTree>
    <p:extLst>
      <p:ext uri="{BB962C8B-B14F-4D97-AF65-F5344CB8AC3E}">
        <p14:creationId xmlns:p14="http://schemas.microsoft.com/office/powerpoint/2010/main" val="19882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0" y="365760"/>
            <a:ext cx="9144000" cy="914400"/>
          </a:xfrm>
        </p:spPr>
        <p:txBody>
          <a:bodyPr/>
          <a:lstStyle/>
          <a:p>
            <a:r>
              <a:rPr lang="en-US" dirty="0"/>
              <a:t>Low distortion projections (LDPs)</a:t>
            </a:r>
          </a:p>
        </p:txBody>
      </p:sp>
      <p:sp>
        <p:nvSpPr>
          <p:cNvPr id="3" name="Content Placeholder 2">
            <a:extLst>
              <a:ext uri="{FF2B5EF4-FFF2-40B4-BE49-F238E27FC236}">
                <a16:creationId xmlns:a16="http://schemas.microsoft.com/office/drawing/2014/main" id="{6EA31103-F7D7-4BD1-8C3E-1AED291C5BCD}"/>
              </a:ext>
            </a:extLst>
          </p:cNvPr>
          <p:cNvSpPr>
            <a:spLocks noGrp="1"/>
          </p:cNvSpPr>
          <p:nvPr>
            <p:ph idx="1"/>
          </p:nvPr>
        </p:nvSpPr>
        <p:spPr>
          <a:xfrm>
            <a:off x="457200" y="1463040"/>
            <a:ext cx="8480612" cy="4754880"/>
          </a:xfrm>
        </p:spPr>
        <p:txBody>
          <a:bodyPr>
            <a:normAutofit fontScale="92500" lnSpcReduction="10000"/>
          </a:bodyPr>
          <a:lstStyle/>
          <a:p>
            <a:r>
              <a:rPr lang="en-US" dirty="0"/>
              <a:t>Multi-zone layer can consist of LDPs</a:t>
            </a:r>
          </a:p>
          <a:p>
            <a:pPr lvl="1"/>
            <a:r>
              <a:rPr lang="en-US" dirty="0"/>
              <a:t>Designed by stakeholders</a:t>
            </a:r>
          </a:p>
          <a:p>
            <a:pPr lvl="1"/>
            <a:r>
              <a:rPr lang="en-US" dirty="0"/>
              <a:t>Coverage can be complete or partial (discontinuous)</a:t>
            </a:r>
          </a:p>
          <a:p>
            <a:r>
              <a:rPr lang="en-US" dirty="0"/>
              <a:t>Minimum zone width</a:t>
            </a:r>
          </a:p>
          <a:p>
            <a:pPr lvl="1"/>
            <a:r>
              <a:rPr lang="en-US" dirty="0"/>
              <a:t>50 km (31 miles) if height range &lt;= 250 m</a:t>
            </a:r>
          </a:p>
          <a:p>
            <a:pPr lvl="1"/>
            <a:r>
              <a:rPr lang="en-US" dirty="0"/>
              <a:t>10 km (6 miles) if height range &gt; 250 m</a:t>
            </a:r>
          </a:p>
          <a:p>
            <a:r>
              <a:rPr lang="en-US" dirty="0"/>
              <a:t>What is zone “width” anyway?</a:t>
            </a:r>
          </a:p>
          <a:p>
            <a:pPr lvl="1"/>
            <a:r>
              <a:rPr lang="en-US" dirty="0"/>
              <a:t>Width of rectangle that completely encloses zone</a:t>
            </a:r>
          </a:p>
          <a:p>
            <a:pPr lvl="1"/>
            <a:r>
              <a:rPr lang="en-US" dirty="0"/>
              <a:t>“Minimum bounding rectangle by width”</a:t>
            </a:r>
          </a:p>
          <a:p>
            <a:pPr lvl="1"/>
            <a:r>
              <a:rPr lang="en-US" dirty="0"/>
              <a:t>Rectangle in same projection as zone, any orientation</a:t>
            </a:r>
          </a:p>
          <a:p>
            <a:endParaRPr lang="en-US" dirty="0"/>
          </a:p>
        </p:txBody>
      </p:sp>
      <p:sp>
        <p:nvSpPr>
          <p:cNvPr id="4" name="Slide Number Placeholder 3">
            <a:extLst>
              <a:ext uri="{FF2B5EF4-FFF2-40B4-BE49-F238E27FC236}">
                <a16:creationId xmlns:a16="http://schemas.microsoft.com/office/drawing/2014/main" id="{16D6A2F2-D42D-4B33-91B9-9B73AEEC036F}"/>
              </a:ext>
            </a:extLst>
          </p:cNvPr>
          <p:cNvSpPr>
            <a:spLocks noGrp="1"/>
          </p:cNvSpPr>
          <p:nvPr>
            <p:ph type="sldNum" sz="quarter" idx="12"/>
          </p:nvPr>
        </p:nvSpPr>
        <p:spPr/>
        <p:txBody>
          <a:bodyPr/>
          <a:lstStyle/>
          <a:p>
            <a:pPr>
              <a:defRPr/>
            </a:pPr>
            <a:fld id="{BF6EBFE9-79BB-431F-AEDF-EF334E7ED36B}" type="slidenum">
              <a:rPr lang="en-US" smtClean="0"/>
              <a:pPr>
                <a:defRPr/>
              </a:pPr>
              <a:t>51</a:t>
            </a:fld>
            <a:endParaRPr lang="en-US" dirty="0"/>
          </a:p>
        </p:txBody>
      </p:sp>
    </p:spTree>
    <p:extLst>
      <p:ext uri="{BB962C8B-B14F-4D97-AF65-F5344CB8AC3E}">
        <p14:creationId xmlns:p14="http://schemas.microsoft.com/office/powerpoint/2010/main" val="5733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p:txBody>
          <a:bodyPr/>
          <a:lstStyle/>
          <a:p>
            <a:r>
              <a:rPr lang="en-US" dirty="0"/>
              <a:t>Iowa LDP layer</a:t>
            </a:r>
          </a:p>
        </p:txBody>
      </p:sp>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BCD1C85-2ED4-4034-AEA0-29157BE04967}"/>
              </a:ext>
            </a:extLst>
          </p:cNvPr>
          <p:cNvPicPr>
            <a:picLocks noChangeAspect="1"/>
          </p:cNvPicPr>
          <p:nvPr/>
        </p:nvPicPr>
        <p:blipFill>
          <a:blip r:embed="rId2"/>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7AAA008-494C-44CF-8048-6AC841D969CB}"/>
              </a:ext>
            </a:extLst>
          </p:cNvPr>
          <p:cNvSpPr/>
          <p:nvPr/>
        </p:nvSpPr>
        <p:spPr>
          <a:xfrm>
            <a:off x="0" y="4983480"/>
            <a:ext cx="6025896" cy="1874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0" y="4997410"/>
            <a:ext cx="607893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Lambert Conformal Conic and Transverse Mercator projections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99 counties in 14 zones</a:t>
            </a:r>
          </a:p>
          <a:p>
            <a:pPr marL="0" marR="0" lvl="0" indent="0" algn="l" defTabSz="68897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Area of state within:		Distortion statistics</a:t>
            </a:r>
          </a:p>
          <a:p>
            <a:pPr marL="0" marR="0" lvl="0" indent="0" algn="l" defTabSz="68897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±10 ppm = 73.628%		Min = -25.9 ppm</a:t>
            </a:r>
          </a:p>
          <a:p>
            <a:pPr marL="0" marR="0" lvl="0" indent="0" algn="l" defTabSz="6889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±20 ppm = 99.605%		Max = +25.9 ppm</a:t>
            </a:r>
          </a:p>
          <a:p>
            <a:pPr marL="0" marR="0" lvl="0" indent="0" algn="l" defTabSz="6889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±25 ppm = 99.999%		Mean = -3.9 ppm</a:t>
            </a:r>
          </a:p>
        </p:txBody>
      </p:sp>
    </p:spTree>
    <p:extLst>
      <p:ext uri="{BB962C8B-B14F-4D97-AF65-F5344CB8AC3E}">
        <p14:creationId xmlns:p14="http://schemas.microsoft.com/office/powerpoint/2010/main" val="266006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420027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400" dirty="0"/>
              <a:t>Indiana Geospatial Coordinate System</a:t>
            </a:r>
          </a:p>
        </p:txBody>
      </p:sp>
      <p:sp>
        <p:nvSpPr>
          <p:cNvPr id="3" name="Content Placeholder 2"/>
          <p:cNvSpPr>
            <a:spLocks noGrp="1"/>
          </p:cNvSpPr>
          <p:nvPr>
            <p:ph idx="1"/>
          </p:nvPr>
        </p:nvSpPr>
        <p:spPr>
          <a:xfrm>
            <a:off x="3867151" y="1337094"/>
            <a:ext cx="5095694" cy="5313872"/>
          </a:xfrm>
        </p:spPr>
        <p:txBody>
          <a:bodyPr>
            <a:normAutofit lnSpcReduction="10000"/>
          </a:bodyPr>
          <a:lstStyle/>
          <a:p>
            <a:r>
              <a:rPr lang="en-US" sz="2800" dirty="0"/>
              <a:t>92 zones (by county)</a:t>
            </a:r>
          </a:p>
          <a:p>
            <a:r>
              <a:rPr lang="en-US" sz="2800" dirty="0"/>
              <a:t>57 unique definitions (some counties share projections)</a:t>
            </a:r>
          </a:p>
          <a:p>
            <a:r>
              <a:rPr lang="en-US" sz="2800" dirty="0"/>
              <a:t>Transverse Mercator used for all zones</a:t>
            </a:r>
          </a:p>
          <a:p>
            <a:r>
              <a:rPr lang="en-US" sz="2800" dirty="0">
                <a:hlinkClick r:id="rId2"/>
              </a:rPr>
              <a:t>www.in.gov/indot/InGCS.htm</a:t>
            </a:r>
            <a:endParaRPr lang="en-US" sz="2800" dirty="0"/>
          </a:p>
          <a:p>
            <a:r>
              <a:rPr lang="en-US" sz="2800" dirty="0"/>
              <a:t>Does </a:t>
            </a:r>
            <a:r>
              <a:rPr lang="en-US" sz="2800" b="1" i="1" dirty="0"/>
              <a:t>NOT</a:t>
            </a:r>
            <a:r>
              <a:rPr lang="en-US" sz="2800" dirty="0"/>
              <a:t> meet revised draft SPCS2022 policy</a:t>
            </a:r>
          </a:p>
          <a:p>
            <a:pPr lvl="1"/>
            <a:r>
              <a:rPr lang="en-US" sz="2400" dirty="0"/>
              <a:t>Zones too small</a:t>
            </a:r>
          </a:p>
          <a:p>
            <a:pPr lvl="1"/>
            <a:r>
              <a:rPr lang="en-US" sz="2400" dirty="0"/>
              <a:t>Zones not unique</a:t>
            </a:r>
          </a:p>
          <a:p>
            <a:pPr lvl="1"/>
            <a:r>
              <a:rPr lang="en-US" sz="2400" dirty="0"/>
              <a:t>Will require </a:t>
            </a:r>
            <a:r>
              <a:rPr lang="en-US" sz="2400" b="1" i="1" dirty="0"/>
              <a:t>exceptions</a:t>
            </a:r>
            <a:r>
              <a:rPr lang="en-US" sz="2400" dirty="0"/>
              <a:t> to become part of SPCS2022</a:t>
            </a:r>
          </a:p>
          <a:p>
            <a:endParaRPr lang="en-US" dirty="0"/>
          </a:p>
        </p:txBody>
      </p:sp>
      <p:pic>
        <p:nvPicPr>
          <p:cNvPr id="1026" name="Picture 2" descr="C:\Presentations\2015\Kansas_DOT\Indiana_LDPs_transparent.png"/>
          <p:cNvPicPr>
            <a:picLocks noChangeAspect="1" noChangeArrowheads="1"/>
          </p:cNvPicPr>
          <p:nvPr/>
        </p:nvPicPr>
        <p:blipFill>
          <a:blip r:embed="rId3" cstate="print"/>
          <a:srcRect/>
          <a:stretch>
            <a:fillRect/>
          </a:stretch>
        </p:blipFill>
        <p:spPr bwMode="auto">
          <a:xfrm>
            <a:off x="0" y="1143000"/>
            <a:ext cx="3867150" cy="5715000"/>
          </a:xfrm>
          <a:prstGeom prst="rect">
            <a:avLst/>
          </a:prstGeom>
          <a:ln>
            <a:noFill/>
          </a:ln>
          <a:effectLst>
            <a:outerShdw blurRad="190500" algn="tl" rotWithShape="0">
              <a:srgbClr val="000000">
                <a:alpha val="70000"/>
              </a:srgbClr>
            </a:outerShdw>
          </a:effectLst>
        </p:spPr>
      </p:pic>
      <p:sp>
        <p:nvSpPr>
          <p:cNvPr id="5" name="Rectangle 4"/>
          <p:cNvSpPr/>
          <p:nvPr/>
        </p:nvSpPr>
        <p:spPr>
          <a:xfrm>
            <a:off x="3867150" y="2655418"/>
            <a:ext cx="4848225" cy="8783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95776" y="5610979"/>
            <a:ext cx="3843884" cy="7748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66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idx="1"/>
          </p:nvPr>
        </p:nvSpPr>
        <p:spPr>
          <a:xfrm>
            <a:off x="457199" y="1463040"/>
            <a:ext cx="8229601" cy="3833165"/>
          </a:xfrm>
        </p:spPr>
        <p:txBody>
          <a:bodyPr>
            <a:normAutofit/>
          </a:bodyPr>
          <a:lstStyle/>
          <a:p>
            <a:pPr marL="514350" lvl="0" indent="-514350">
              <a:buFont typeface="+mj-lt"/>
              <a:buAutoNum type="arabicPeriod" startAt="5"/>
            </a:pPr>
            <a:r>
              <a:rPr lang="en-US" dirty="0"/>
              <a:t>Do you expect your state to propose and design a low distortion projection (LDP) layer for SPCS2022?</a:t>
            </a:r>
          </a:p>
          <a:p>
            <a:pPr marL="971550" lvl="1" indent="-514350">
              <a:buFont typeface="+mj-lt"/>
              <a:buAutoNum type="alphaLcPeriod"/>
            </a:pPr>
            <a:r>
              <a:rPr lang="en-US" dirty="0"/>
              <a:t>Yes, with complete coverage of the entire state</a:t>
            </a:r>
          </a:p>
          <a:p>
            <a:pPr marL="971550" lvl="1" indent="-514350">
              <a:buFont typeface="+mj-lt"/>
              <a:buAutoNum type="alphaLcPeriod"/>
            </a:pPr>
            <a:r>
              <a:rPr lang="en-US" dirty="0"/>
              <a:t>Yes, with only partial coverage of the state</a:t>
            </a:r>
          </a:p>
          <a:p>
            <a:pPr marL="971550" lvl="1" indent="-514350">
              <a:buFont typeface="+mj-lt"/>
              <a:buAutoNum type="alphaLcPeriod"/>
            </a:pPr>
            <a:r>
              <a:rPr lang="en-US" dirty="0"/>
              <a:t>No</a:t>
            </a:r>
          </a:p>
          <a:p>
            <a:pPr marL="971550" lvl="1" indent="-514350">
              <a:buFont typeface="+mj-lt"/>
              <a:buAutoNum type="alphaLcPeriod"/>
            </a:pPr>
            <a:r>
              <a:rPr lang="en-US" dirty="0"/>
              <a:t>Not sure</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55</a:t>
            </a:fld>
            <a:endParaRPr lang="en-US" dirty="0"/>
          </a:p>
        </p:txBody>
      </p:sp>
      <p:pic>
        <p:nvPicPr>
          <p:cNvPr id="6" name="Picture 5">
            <a:extLst>
              <a:ext uri="{FF2B5EF4-FFF2-40B4-BE49-F238E27FC236}">
                <a16:creationId xmlns:a16="http://schemas.microsoft.com/office/drawing/2014/main" id="{73DA8EDF-C5B6-41FE-A99C-F4DEDF794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7" name="TextBox 6">
            <a:extLst>
              <a:ext uri="{FF2B5EF4-FFF2-40B4-BE49-F238E27FC236}">
                <a16:creationId xmlns:a16="http://schemas.microsoft.com/office/drawing/2014/main" id="{6635E438-C4AD-4C20-A8CD-C9A284381EB9}"/>
              </a:ext>
            </a:extLst>
          </p:cNvPr>
          <p:cNvSpPr txBox="1"/>
          <p:nvPr/>
        </p:nvSpPr>
        <p:spPr>
          <a:xfrm>
            <a:off x="301214" y="5863193"/>
            <a:ext cx="1721224" cy="400110"/>
          </a:xfrm>
          <a:prstGeom prst="rect">
            <a:avLst/>
          </a:prstGeom>
          <a:noFill/>
        </p:spPr>
        <p:txBody>
          <a:bodyPr wrap="square" rtlCol="0">
            <a:spAutoFit/>
          </a:bodyPr>
          <a:lstStyle/>
          <a:p>
            <a:r>
              <a:rPr lang="en-US" sz="2000" b="1" dirty="0"/>
              <a:t>739 responses</a:t>
            </a:r>
          </a:p>
        </p:txBody>
      </p:sp>
    </p:spTree>
    <p:extLst>
      <p:ext uri="{BB962C8B-B14F-4D97-AF65-F5344CB8AC3E}">
        <p14:creationId xmlns:p14="http://schemas.microsoft.com/office/powerpoint/2010/main" val="194813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CCA465-256A-4577-B64B-F24328A7837D}"/>
              </a:ext>
            </a:extLst>
          </p:cNvPr>
          <p:cNvPicPr>
            <a:picLocks noChangeAspect="1"/>
          </p:cNvPicPr>
          <p:nvPr/>
        </p:nvPicPr>
        <p:blipFill>
          <a:blip r:embed="rId3"/>
          <a:stretch>
            <a:fillRect/>
          </a:stretch>
        </p:blipFill>
        <p:spPr>
          <a:xfrm>
            <a:off x="0" y="0"/>
            <a:ext cx="9143999" cy="6858000"/>
          </a:xfrm>
          <a:prstGeom prst="rect">
            <a:avLst/>
          </a:prstGeom>
        </p:spPr>
      </p:pic>
      <p:sp>
        <p:nvSpPr>
          <p:cNvPr id="2" name="Slide Number Placeholder 1">
            <a:extLst>
              <a:ext uri="{FF2B5EF4-FFF2-40B4-BE49-F238E27FC236}">
                <a16:creationId xmlns:a16="http://schemas.microsoft.com/office/drawing/2014/main" id="{2908D648-5BC0-436A-A664-A53D2BA7E36C}"/>
              </a:ext>
            </a:extLst>
          </p:cNvPr>
          <p:cNvSpPr>
            <a:spLocks noGrp="1"/>
          </p:cNvSpPr>
          <p:nvPr>
            <p:ph type="sldNum" sz="quarter" idx="12"/>
          </p:nvPr>
        </p:nvSpPr>
        <p:spPr/>
        <p:txBody>
          <a:bodyPr/>
          <a:lstStyle/>
          <a:p>
            <a:pPr>
              <a:defRPr/>
            </a:pPr>
            <a:fld id="{18F78EF0-46D9-49D1-A73D-CC3C5E0924CA}" type="slidenum">
              <a:rPr lang="en-US" smtClean="0"/>
              <a:pPr>
                <a:defRPr/>
              </a:pPr>
              <a:t>56</a:t>
            </a:fld>
            <a:endParaRPr lang="en-US"/>
          </a:p>
        </p:txBody>
      </p:sp>
      <p:sp>
        <p:nvSpPr>
          <p:cNvPr id="3" name="Oval 2">
            <a:extLst>
              <a:ext uri="{FF2B5EF4-FFF2-40B4-BE49-F238E27FC236}">
                <a16:creationId xmlns:a16="http://schemas.microsoft.com/office/drawing/2014/main" id="{B230F360-62D2-4A74-9264-E7CF281EA902}"/>
              </a:ext>
            </a:extLst>
          </p:cNvPr>
          <p:cNvSpPr/>
          <p:nvPr/>
        </p:nvSpPr>
        <p:spPr>
          <a:xfrm>
            <a:off x="4057650" y="5143500"/>
            <a:ext cx="822960" cy="480060"/>
          </a:xfrm>
          <a:prstGeom prst="ellipse">
            <a:avLst/>
          </a:prstGeom>
          <a:noFill/>
          <a:ln w="50800">
            <a:solidFill>
              <a:srgbClr val="FFFF00"/>
            </a:solidFill>
          </a:ln>
          <a:effectLst>
            <a:outerShdw blurRad="63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BA65FE-8FBB-44E1-A1EB-5BA043AE4588}"/>
              </a:ext>
            </a:extLst>
          </p:cNvPr>
          <p:cNvSpPr txBox="1"/>
          <p:nvPr/>
        </p:nvSpPr>
        <p:spPr bwMode="auto">
          <a:xfrm>
            <a:off x="171450" y="4069080"/>
            <a:ext cx="2834640" cy="1200329"/>
          </a:xfrm>
          <a:prstGeom prst="rect">
            <a:avLst/>
          </a:prstGeom>
          <a:noFill/>
          <a:ln w="9525" algn="ctr">
            <a:noFill/>
            <a:miter lim="800000"/>
            <a:headEnd/>
            <a:tailEnd/>
          </a:ln>
          <a:effectLst/>
        </p:spPr>
        <p:txBody>
          <a:bodyPr wrap="square" rtlCol="0">
            <a:spAutoFit/>
          </a:bodyPr>
          <a:lstStyle/>
          <a:p>
            <a:pPr algn="l">
              <a:spcBef>
                <a:spcPct val="50000"/>
              </a:spcBef>
            </a:pPr>
            <a:r>
              <a:rPr lang="en-US" b="1" i="1" dirty="0">
                <a:cs typeface="Arial" pitchFamily="34" charset="0"/>
              </a:rPr>
              <a:t>Navajo Nation Coordinate System </a:t>
            </a:r>
            <a:r>
              <a:rPr lang="en-US" b="1" dirty="0">
                <a:cs typeface="Arial" pitchFamily="34" charset="0"/>
              </a:rPr>
              <a:t>not actually an LDP, and it falls in 3 states.  It is something “special”… </a:t>
            </a:r>
          </a:p>
        </p:txBody>
      </p:sp>
      <p:cxnSp>
        <p:nvCxnSpPr>
          <p:cNvPr id="6" name="Straight Arrow Connector 5">
            <a:extLst>
              <a:ext uri="{FF2B5EF4-FFF2-40B4-BE49-F238E27FC236}">
                <a16:creationId xmlns:a16="http://schemas.microsoft.com/office/drawing/2014/main" id="{3E077064-7C27-4997-9C82-B2645B677F08}"/>
              </a:ext>
            </a:extLst>
          </p:cNvPr>
          <p:cNvCxnSpPr>
            <a:cxnSpLocks/>
          </p:cNvCxnSpPr>
          <p:nvPr/>
        </p:nvCxnSpPr>
        <p:spPr>
          <a:xfrm>
            <a:off x="2891790" y="4669244"/>
            <a:ext cx="1165860" cy="600165"/>
          </a:xfrm>
          <a:prstGeom prst="straightConnector1">
            <a:avLst/>
          </a:prstGeom>
          <a:ln w="44450">
            <a:solidFill>
              <a:srgbClr val="FFFF00"/>
            </a:solidFill>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46D258-C863-4904-BF94-01E7DF23E01E}"/>
              </a:ext>
            </a:extLst>
          </p:cNvPr>
          <p:cNvSpPr txBox="1"/>
          <p:nvPr/>
        </p:nvSpPr>
        <p:spPr bwMode="auto">
          <a:xfrm>
            <a:off x="171450" y="2125980"/>
            <a:ext cx="2800350" cy="1754326"/>
          </a:xfrm>
          <a:prstGeom prst="rect">
            <a:avLst/>
          </a:prstGeom>
          <a:noFill/>
          <a:ln w="9525" algn="ctr">
            <a:noFill/>
            <a:miter lim="800000"/>
            <a:headEnd/>
            <a:tailEnd/>
          </a:ln>
          <a:effectLst/>
        </p:spPr>
        <p:txBody>
          <a:bodyPr wrap="square" rtlCol="0">
            <a:spAutoFit/>
          </a:bodyPr>
          <a:lstStyle/>
          <a:p>
            <a:pPr>
              <a:spcBef>
                <a:spcPct val="50000"/>
              </a:spcBef>
            </a:pPr>
            <a:r>
              <a:rPr lang="en-US" b="1" dirty="0">
                <a:cs typeface="Arial" pitchFamily="34" charset="0"/>
              </a:rPr>
              <a:t>Versions of most of the LDP systems shown (as well as others) will likely become part of SPCS2022, both with complete and partial state coverage.</a:t>
            </a:r>
          </a:p>
        </p:txBody>
      </p:sp>
    </p:spTree>
    <p:extLst>
      <p:ext uri="{BB962C8B-B14F-4D97-AF65-F5344CB8AC3E}">
        <p14:creationId xmlns:p14="http://schemas.microsoft.com/office/powerpoint/2010/main" val="335326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FAA7-CCC6-44E6-B2A8-1CC7C86E748A}"/>
              </a:ext>
            </a:extLst>
          </p:cNvPr>
          <p:cNvSpPr>
            <a:spLocks noGrp="1"/>
          </p:cNvSpPr>
          <p:nvPr>
            <p:ph type="title"/>
          </p:nvPr>
        </p:nvSpPr>
        <p:spPr/>
        <p:txBody>
          <a:bodyPr/>
          <a:lstStyle/>
          <a:p>
            <a:r>
              <a:rPr lang="en-US" dirty="0"/>
              <a:t>“Special use” SPCS2022 zones</a:t>
            </a:r>
          </a:p>
        </p:txBody>
      </p:sp>
      <p:sp>
        <p:nvSpPr>
          <p:cNvPr id="3" name="Content Placeholder 2">
            <a:extLst>
              <a:ext uri="{FF2B5EF4-FFF2-40B4-BE49-F238E27FC236}">
                <a16:creationId xmlns:a16="http://schemas.microsoft.com/office/drawing/2014/main" id="{E9291C89-B8BB-496C-BB27-4850DB1BC6A3}"/>
              </a:ext>
            </a:extLst>
          </p:cNvPr>
          <p:cNvSpPr>
            <a:spLocks noGrp="1"/>
          </p:cNvSpPr>
          <p:nvPr>
            <p:ph idx="1"/>
          </p:nvPr>
        </p:nvSpPr>
        <p:spPr>
          <a:xfrm>
            <a:off x="457199" y="1463040"/>
            <a:ext cx="8686801" cy="4520794"/>
          </a:xfrm>
        </p:spPr>
        <p:txBody>
          <a:bodyPr>
            <a:normAutofit fontScale="92500"/>
          </a:bodyPr>
          <a:lstStyle/>
          <a:p>
            <a:r>
              <a:rPr lang="en-US" dirty="0"/>
              <a:t>Formerly “special use” zones</a:t>
            </a:r>
          </a:p>
          <a:p>
            <a:r>
              <a:rPr lang="en-US" dirty="0"/>
              <a:t>Zones for regions in </a:t>
            </a:r>
            <a:r>
              <a:rPr lang="en-US" b="1" i="1" dirty="0"/>
              <a:t>more than one state</a:t>
            </a:r>
          </a:p>
          <a:p>
            <a:r>
              <a:rPr lang="en-US" dirty="0"/>
              <a:t>Categories:</a:t>
            </a:r>
          </a:p>
          <a:p>
            <a:pPr lvl="1"/>
            <a:r>
              <a:rPr lang="en-US" dirty="0"/>
              <a:t>Major urban areas (e.g., New York, Chicago, St. Louis)</a:t>
            </a:r>
          </a:p>
          <a:p>
            <a:pPr lvl="1"/>
            <a:r>
              <a:rPr lang="en-US" dirty="0"/>
              <a:t>Large American Indian reservations (e.g., Navajo Nation)</a:t>
            </a:r>
          </a:p>
          <a:p>
            <a:pPr lvl="1"/>
            <a:r>
              <a:rPr lang="en-US" dirty="0"/>
              <a:t>Large federal jurisdictions or applications (e.g., Yellowstone National Park, mapping of Atlantic Coast)</a:t>
            </a:r>
          </a:p>
          <a:p>
            <a:r>
              <a:rPr lang="en-US" b="1" i="1" dirty="0"/>
              <a:t>Requires NGS Director approval </a:t>
            </a:r>
            <a:r>
              <a:rPr lang="en-US" dirty="0"/>
              <a:t>(case-by-case basis)</a:t>
            </a:r>
          </a:p>
        </p:txBody>
      </p:sp>
      <p:sp>
        <p:nvSpPr>
          <p:cNvPr id="4" name="Slide Number Placeholder 3">
            <a:extLst>
              <a:ext uri="{FF2B5EF4-FFF2-40B4-BE49-F238E27FC236}">
                <a16:creationId xmlns:a16="http://schemas.microsoft.com/office/drawing/2014/main" id="{6C547131-4B8A-426D-9D76-FEB913656501}"/>
              </a:ext>
            </a:extLst>
          </p:cNvPr>
          <p:cNvSpPr>
            <a:spLocks noGrp="1"/>
          </p:cNvSpPr>
          <p:nvPr>
            <p:ph type="sldNum" sz="quarter" idx="12"/>
          </p:nvPr>
        </p:nvSpPr>
        <p:spPr/>
        <p:txBody>
          <a:bodyPr/>
          <a:lstStyle/>
          <a:p>
            <a:pPr>
              <a:defRPr/>
            </a:pPr>
            <a:fld id="{BF6EBFE9-79BB-431F-AEDF-EF334E7ED36B}" type="slidenum">
              <a:rPr lang="en-US" smtClean="0"/>
              <a:pPr>
                <a:defRPr/>
              </a:pPr>
              <a:t>57</a:t>
            </a:fld>
            <a:endParaRPr lang="en-US" dirty="0"/>
          </a:p>
        </p:txBody>
      </p:sp>
    </p:spTree>
    <p:extLst>
      <p:ext uri="{BB962C8B-B14F-4D97-AF65-F5344CB8AC3E}">
        <p14:creationId xmlns:p14="http://schemas.microsoft.com/office/powerpoint/2010/main" val="19314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
            <a:ext cx="9144000" cy="914400"/>
          </a:xfrm>
        </p:spPr>
        <p:txBody>
          <a:bodyPr/>
          <a:lstStyle/>
          <a:p>
            <a:r>
              <a:rPr lang="en-US" dirty="0"/>
              <a:t>Positive east longitudes (0° to 360°)</a:t>
            </a:r>
          </a:p>
        </p:txBody>
      </p:sp>
      <p:sp>
        <p:nvSpPr>
          <p:cNvPr id="4" name="Content Placeholder 3"/>
          <p:cNvSpPr>
            <a:spLocks noGrp="1"/>
          </p:cNvSpPr>
          <p:nvPr>
            <p:ph idx="1"/>
          </p:nvPr>
        </p:nvSpPr>
        <p:spPr>
          <a:xfrm>
            <a:off x="457199" y="1463039"/>
            <a:ext cx="8438084" cy="5098695"/>
          </a:xfrm>
        </p:spPr>
        <p:txBody>
          <a:bodyPr>
            <a:normAutofit fontScale="92500" lnSpcReduction="20000"/>
          </a:bodyPr>
          <a:lstStyle/>
          <a:p>
            <a:r>
              <a:rPr lang="en-US" dirty="0"/>
              <a:t>Historically used west longitudes at NGS</a:t>
            </a:r>
          </a:p>
          <a:p>
            <a:pPr lvl="1"/>
            <a:r>
              <a:rPr lang="en-US" dirty="0"/>
              <a:t>Both negative and positive west longitudes</a:t>
            </a:r>
          </a:p>
          <a:p>
            <a:pPr lvl="1"/>
            <a:r>
              <a:rPr lang="en-US" dirty="0"/>
              <a:t>Sometimes ±180° at anti-prime meridian (Guam 145°E)</a:t>
            </a:r>
          </a:p>
          <a:p>
            <a:pPr lvl="1"/>
            <a:r>
              <a:rPr lang="en-US" dirty="0"/>
              <a:t>Sometimes keep increasing west (Guam 215°W)</a:t>
            </a:r>
          </a:p>
          <a:p>
            <a:r>
              <a:rPr lang="en-US" dirty="0"/>
              <a:t>Advantages of positive east longitudes</a:t>
            </a:r>
          </a:p>
          <a:p>
            <a:pPr lvl="1"/>
            <a:r>
              <a:rPr lang="en-US" dirty="0"/>
              <a:t>NSRS spans anti-prime but </a:t>
            </a:r>
            <a:r>
              <a:rPr lang="en-US" b="1" i="1" dirty="0"/>
              <a:t>NOT</a:t>
            </a:r>
            <a:r>
              <a:rPr lang="en-US" dirty="0"/>
              <a:t> prime meridian</a:t>
            </a:r>
          </a:p>
          <a:p>
            <a:pPr lvl="2"/>
            <a:r>
              <a:rPr lang="en-US" dirty="0"/>
              <a:t>From +140° </a:t>
            </a:r>
            <a:r>
              <a:rPr lang="en-US" dirty="0">
                <a:sym typeface="Wingdings" panose="05000000000000000000" pitchFamily="2" charset="2"/>
              </a:rPr>
              <a:t></a:t>
            </a:r>
            <a:r>
              <a:rPr lang="en-US" dirty="0"/>
              <a:t> +300° (vs. +140° </a:t>
            </a:r>
            <a:r>
              <a:rPr lang="en-US" dirty="0">
                <a:sym typeface="Wingdings" panose="05000000000000000000" pitchFamily="2" charset="2"/>
              </a:rPr>
              <a:t></a:t>
            </a:r>
            <a:r>
              <a:rPr lang="en-US" dirty="0"/>
              <a:t> −60°)</a:t>
            </a:r>
          </a:p>
          <a:p>
            <a:pPr lvl="2"/>
            <a:r>
              <a:rPr lang="en-US" dirty="0"/>
              <a:t>No ±180° “switch” at anti-prime meridian</a:t>
            </a:r>
          </a:p>
          <a:p>
            <a:pPr lvl="1"/>
            <a:r>
              <a:rPr lang="en-US" dirty="0"/>
              <a:t>GEOID2022 grid from +170° </a:t>
            </a:r>
            <a:r>
              <a:rPr lang="en-US" dirty="0">
                <a:sym typeface="Wingdings" panose="05000000000000000000" pitchFamily="2" charset="2"/>
              </a:rPr>
              <a:t></a:t>
            </a:r>
            <a:r>
              <a:rPr lang="en-US" dirty="0"/>
              <a:t> +350° (vs. +10° </a:t>
            </a:r>
            <a:r>
              <a:rPr lang="en-US" dirty="0">
                <a:sym typeface="Wingdings" panose="05000000000000000000" pitchFamily="2" charset="2"/>
              </a:rPr>
              <a:t></a:t>
            </a:r>
            <a:r>
              <a:rPr lang="en-US" dirty="0"/>
              <a:t> − 10°)</a:t>
            </a:r>
          </a:p>
          <a:p>
            <a:pPr lvl="1"/>
            <a:r>
              <a:rPr lang="en-US" dirty="0"/>
              <a:t>Longitude increases east (just like SPCS eastings)</a:t>
            </a:r>
          </a:p>
          <a:p>
            <a:r>
              <a:rPr lang="en-US" b="1" i="1" dirty="0"/>
              <a:t>It just makes sense</a:t>
            </a:r>
          </a:p>
          <a:p>
            <a:pPr lvl="1"/>
            <a:r>
              <a:rPr lang="en-US" b="1" i="1" dirty="0"/>
              <a:t>Default</a:t>
            </a:r>
            <a:r>
              <a:rPr lang="en-US" dirty="0"/>
              <a:t> positive east (but west longitude still available)</a:t>
            </a:r>
          </a:p>
        </p:txBody>
      </p:sp>
      <p:sp>
        <p:nvSpPr>
          <p:cNvPr id="3" name="Slide Number Placeholder 2"/>
          <p:cNvSpPr>
            <a:spLocks noGrp="1"/>
          </p:cNvSpPr>
          <p:nvPr>
            <p:ph type="sldNum" sz="quarter" idx="12"/>
          </p:nvPr>
        </p:nvSpPr>
        <p:spPr/>
        <p:txBody>
          <a:bodyPr/>
          <a:lstStyle/>
          <a:p>
            <a:pPr>
              <a:defRPr/>
            </a:pPr>
            <a:fld id="{8521C175-7EF2-4F00-94D5-418B427E826E}" type="slidenum">
              <a:rPr lang="en-US" smtClean="0"/>
              <a:pPr>
                <a:defRPr/>
              </a:pPr>
              <a:t>58</a:t>
            </a:fld>
            <a:endParaRPr lang="en-US"/>
          </a:p>
        </p:txBody>
      </p:sp>
    </p:spTree>
    <p:extLst>
      <p:ext uri="{BB962C8B-B14F-4D97-AF65-F5344CB8AC3E}">
        <p14:creationId xmlns:p14="http://schemas.microsoft.com/office/powerpoint/2010/main" val="210505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0" y="365760"/>
            <a:ext cx="9144000" cy="914400"/>
          </a:xfrm>
        </p:spPr>
        <p:txBody>
          <a:bodyPr/>
          <a:lstStyle/>
          <a:p>
            <a:r>
              <a:rPr lang="en-US" dirty="0"/>
              <a:t>Positive East Longitudes</a:t>
            </a:r>
          </a:p>
        </p:txBody>
      </p:sp>
      <p:sp>
        <p:nvSpPr>
          <p:cNvPr id="4" name="Slide Number Placeholder 3">
            <a:extLst>
              <a:ext uri="{FF2B5EF4-FFF2-40B4-BE49-F238E27FC236}">
                <a16:creationId xmlns:a16="http://schemas.microsoft.com/office/drawing/2014/main" id="{16D6A2F2-D42D-4B33-91B9-9B73AEEC036F}"/>
              </a:ext>
            </a:extLst>
          </p:cNvPr>
          <p:cNvSpPr>
            <a:spLocks noGrp="1"/>
          </p:cNvSpPr>
          <p:nvPr>
            <p:ph type="sldNum" sz="quarter" idx="12"/>
          </p:nvPr>
        </p:nvSpPr>
        <p:spPr/>
        <p:txBody>
          <a:bodyPr/>
          <a:lstStyle/>
          <a:p>
            <a:pPr>
              <a:defRPr/>
            </a:pPr>
            <a:fld id="{BF6EBFE9-79BB-431F-AEDF-EF334E7ED36B}" type="slidenum">
              <a:rPr lang="en-US" smtClean="0"/>
              <a:pPr>
                <a:defRPr/>
              </a:pPr>
              <a:t>59</a:t>
            </a:fld>
            <a:endParaRPr lang="en-US" dirty="0"/>
          </a:p>
        </p:txBody>
      </p:sp>
      <p:pic>
        <p:nvPicPr>
          <p:cNvPr id="10" name="Picture 9">
            <a:extLst>
              <a:ext uri="{FF2B5EF4-FFF2-40B4-BE49-F238E27FC236}">
                <a16:creationId xmlns:a16="http://schemas.microsoft.com/office/drawing/2014/main" id="{66983EB8-9152-489A-8CB4-D8FCB33E4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a:extLst>
              <a:ext uri="{FF2B5EF4-FFF2-40B4-BE49-F238E27FC236}">
                <a16:creationId xmlns:a16="http://schemas.microsoft.com/office/drawing/2014/main" id="{FA6B0A1B-18A9-4758-8272-CCE72FD833C9}"/>
              </a:ext>
            </a:extLst>
          </p:cNvPr>
          <p:cNvSpPr txBox="1"/>
          <p:nvPr/>
        </p:nvSpPr>
        <p:spPr>
          <a:xfrm>
            <a:off x="5637007" y="1014356"/>
            <a:ext cx="3506993" cy="461665"/>
          </a:xfrm>
          <a:prstGeom prst="rect">
            <a:avLst/>
          </a:prstGeom>
          <a:noFill/>
        </p:spPr>
        <p:txBody>
          <a:bodyPr wrap="square" rtlCol="0">
            <a:spAutoFit/>
          </a:bodyPr>
          <a:lstStyle/>
          <a:p>
            <a:pPr algn="ctr"/>
            <a:r>
              <a:rPr lang="en-US" sz="2400" b="1" i="1" dirty="0">
                <a:solidFill>
                  <a:srgbClr val="FF0000"/>
                </a:solidFill>
              </a:rPr>
              <a:t>West Longitudes</a:t>
            </a:r>
          </a:p>
        </p:txBody>
      </p:sp>
      <p:sp>
        <p:nvSpPr>
          <p:cNvPr id="6" name="Rectangle 5"/>
          <p:cNvSpPr/>
          <p:nvPr/>
        </p:nvSpPr>
        <p:spPr>
          <a:xfrm>
            <a:off x="5891134" y="1851285"/>
            <a:ext cx="3155430" cy="5166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34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677982-F074-4922-BC50-603197419449}"/>
              </a:ext>
            </a:extLst>
          </p:cNvPr>
          <p:cNvSpPr>
            <a:spLocks noGrp="1"/>
          </p:cNvSpPr>
          <p:nvPr>
            <p:ph type="title"/>
          </p:nvPr>
        </p:nvSpPr>
        <p:spPr>
          <a:xfrm>
            <a:off x="0" y="274638"/>
            <a:ext cx="9144000" cy="1143000"/>
          </a:xfrm>
        </p:spPr>
        <p:txBody>
          <a:bodyPr/>
          <a:lstStyle/>
          <a:p>
            <a:r>
              <a:rPr lang="en-US" dirty="0"/>
              <a:t>SPCS2022 activity over the last year</a:t>
            </a:r>
          </a:p>
        </p:txBody>
      </p:sp>
      <p:sp>
        <p:nvSpPr>
          <p:cNvPr id="6" name="Content Placeholder 5">
            <a:extLst>
              <a:ext uri="{FF2B5EF4-FFF2-40B4-BE49-F238E27FC236}">
                <a16:creationId xmlns:a16="http://schemas.microsoft.com/office/drawing/2014/main" id="{7B4662A4-0928-4F3E-AF0B-1D9E38F2772C}"/>
              </a:ext>
            </a:extLst>
          </p:cNvPr>
          <p:cNvSpPr>
            <a:spLocks noGrp="1"/>
          </p:cNvSpPr>
          <p:nvPr>
            <p:ph idx="1"/>
          </p:nvPr>
        </p:nvSpPr>
        <p:spPr>
          <a:xfrm>
            <a:off x="457199" y="1600200"/>
            <a:ext cx="8366290" cy="4754880"/>
          </a:xfrm>
        </p:spPr>
        <p:txBody>
          <a:bodyPr>
            <a:normAutofit fontScale="92500" lnSpcReduction="10000"/>
          </a:bodyPr>
          <a:lstStyle/>
          <a:p>
            <a:r>
              <a:rPr lang="en-US" dirty="0"/>
              <a:t>Publish State Plane history report:  </a:t>
            </a:r>
            <a:r>
              <a:rPr lang="en-US" b="1" dirty="0">
                <a:solidFill>
                  <a:srgbClr val="FF0000"/>
                </a:solidFill>
                <a:effectLst>
                  <a:outerShdw blurRad="38100" dist="38100" dir="2700000" algn="tl">
                    <a:srgbClr val="000000">
                      <a:alpha val="43137"/>
                    </a:srgbClr>
                  </a:outerShdw>
                </a:effectLst>
              </a:rPr>
              <a:t>March 6</a:t>
            </a:r>
          </a:p>
          <a:p>
            <a:r>
              <a:rPr lang="en-US" dirty="0"/>
              <a:t>Webinars on </a:t>
            </a:r>
            <a:r>
              <a:rPr lang="en-US" b="1" dirty="0">
                <a:solidFill>
                  <a:srgbClr val="FF0000"/>
                </a:solidFill>
                <a:effectLst>
                  <a:outerShdw blurRad="38100" dist="38100" dir="2700000" algn="tl">
                    <a:srgbClr val="000000">
                      <a:alpha val="43137"/>
                    </a:srgbClr>
                  </a:outerShdw>
                </a:effectLst>
              </a:rPr>
              <a:t>March 8</a:t>
            </a:r>
            <a:r>
              <a:rPr lang="en-US" dirty="0"/>
              <a:t> and </a:t>
            </a:r>
            <a:r>
              <a:rPr lang="en-US" b="1" dirty="0">
                <a:solidFill>
                  <a:srgbClr val="FF0000"/>
                </a:solidFill>
                <a:effectLst>
                  <a:outerShdw blurRad="38100" dist="38100" dir="2700000" algn="tl">
                    <a:srgbClr val="000000">
                      <a:alpha val="43137"/>
                    </a:srgbClr>
                  </a:outerShdw>
                </a:effectLst>
              </a:rPr>
              <a:t>April 12</a:t>
            </a:r>
            <a:endParaRPr lang="en-US" dirty="0"/>
          </a:p>
          <a:p>
            <a:r>
              <a:rPr lang="en-US" dirty="0"/>
              <a:t>Launch new SPCS web pages:  </a:t>
            </a:r>
            <a:r>
              <a:rPr lang="en-US" b="1" dirty="0">
                <a:solidFill>
                  <a:srgbClr val="FF0000"/>
                </a:solidFill>
                <a:effectLst>
                  <a:outerShdw blurRad="38100" dist="38100" dir="2700000" algn="tl">
                    <a:srgbClr val="000000">
                      <a:alpha val="43137"/>
                    </a:srgbClr>
                  </a:outerShdw>
                </a:effectLst>
              </a:rPr>
              <a:t>March 19</a:t>
            </a:r>
          </a:p>
          <a:p>
            <a:r>
              <a:rPr lang="en-US" dirty="0"/>
              <a:t>Publish Federal Register Notice (FRN) and draft SPCS2022 Policy &amp; Procedures:  </a:t>
            </a:r>
            <a:r>
              <a:rPr lang="en-US" b="1" dirty="0">
                <a:solidFill>
                  <a:srgbClr val="FF0000"/>
                </a:solidFill>
                <a:effectLst>
                  <a:outerShdw blurRad="38100" dist="38100" dir="2700000" algn="tl">
                    <a:srgbClr val="000000">
                      <a:alpha val="43137"/>
                    </a:srgbClr>
                  </a:outerShdw>
                </a:effectLst>
              </a:rPr>
              <a:t>April 18</a:t>
            </a:r>
          </a:p>
          <a:p>
            <a:r>
              <a:rPr lang="en-US" dirty="0"/>
              <a:t>FRN response deadline:  </a:t>
            </a:r>
            <a:r>
              <a:rPr lang="en-US" b="1" dirty="0">
                <a:solidFill>
                  <a:srgbClr val="FF0000"/>
                </a:solidFill>
                <a:effectLst>
                  <a:outerShdw blurRad="38100" dist="38100" dir="2700000" algn="tl">
                    <a:srgbClr val="000000">
                      <a:alpha val="43137"/>
                    </a:srgbClr>
                  </a:outerShdw>
                </a:effectLst>
              </a:rPr>
              <a:t>August 31</a:t>
            </a:r>
          </a:p>
          <a:p>
            <a:r>
              <a:rPr lang="en-US" dirty="0"/>
              <a:t>Provide first preliminary design maps:  </a:t>
            </a:r>
            <a:r>
              <a:rPr lang="en-US" b="1" dirty="0">
                <a:solidFill>
                  <a:srgbClr val="FF0000"/>
                </a:solidFill>
                <a:effectLst>
                  <a:outerShdw blurRad="38100" dist="38100" dir="2700000" algn="tl">
                    <a:srgbClr val="000000">
                      <a:alpha val="43137"/>
                    </a:srgbClr>
                  </a:outerShdw>
                </a:effectLst>
              </a:rPr>
              <a:t>October 11</a:t>
            </a:r>
          </a:p>
          <a:p>
            <a:r>
              <a:rPr lang="en-US" dirty="0"/>
              <a:t>Finalizing policy &amp; procedures:  </a:t>
            </a:r>
            <a:r>
              <a:rPr lang="en-US" b="1" i="1" dirty="0">
                <a:solidFill>
                  <a:srgbClr val="FF0000"/>
                </a:solidFill>
                <a:effectLst>
                  <a:outerShdw blurRad="38100" dist="38100" dir="2700000" algn="tl">
                    <a:srgbClr val="000000">
                      <a:alpha val="43137"/>
                    </a:srgbClr>
                  </a:outerShdw>
                </a:effectLst>
              </a:rPr>
              <a:t>Right now!</a:t>
            </a:r>
          </a:p>
          <a:p>
            <a:pPr lvl="1"/>
            <a:r>
              <a:rPr lang="en-US" dirty="0"/>
              <a:t>Goal is completion in </a:t>
            </a:r>
            <a:r>
              <a:rPr lang="en-US" b="1" dirty="0">
                <a:solidFill>
                  <a:srgbClr val="FF0000"/>
                </a:solidFill>
                <a:effectLst>
                  <a:outerShdw blurRad="38100" dist="38100" dir="2700000" algn="tl">
                    <a:srgbClr val="000000">
                      <a:alpha val="43137"/>
                    </a:srgbClr>
                  </a:outerShdw>
                </a:effectLst>
              </a:rPr>
              <a:t>March 2019</a:t>
            </a:r>
          </a:p>
          <a:p>
            <a:endParaRPr lang="en-US" dirty="0"/>
          </a:p>
          <a:p>
            <a:pPr lvl="1"/>
            <a:endParaRPr lang="en-US" dirty="0"/>
          </a:p>
        </p:txBody>
      </p:sp>
      <p:sp>
        <p:nvSpPr>
          <p:cNvPr id="2" name="Slide Number Placeholder 1">
            <a:extLst>
              <a:ext uri="{FF2B5EF4-FFF2-40B4-BE49-F238E27FC236}">
                <a16:creationId xmlns:a16="http://schemas.microsoft.com/office/drawing/2014/main" id="{0C5E607B-6E4A-4D93-884F-DBEFB920762A}"/>
              </a:ext>
            </a:extLst>
          </p:cNvPr>
          <p:cNvSpPr>
            <a:spLocks noGrp="1"/>
          </p:cNvSpPr>
          <p:nvPr>
            <p:ph type="sldNum" sz="quarter" idx="12"/>
          </p:nvPr>
        </p:nvSpPr>
        <p:spPr/>
        <p:txBody>
          <a:bodyPr/>
          <a:lstStyle/>
          <a:p>
            <a:pPr>
              <a:defRPr/>
            </a:pPr>
            <a:fld id="{C92D6AEA-48A7-924D-9406-EC6E0EBC20ED}" type="slidenum">
              <a:rPr lang="en-US" smtClean="0">
                <a:solidFill>
                  <a:srgbClr val="898989"/>
                </a:solidFill>
              </a:rPr>
              <a:pPr>
                <a:defRPr/>
              </a:pPr>
              <a:t>6</a:t>
            </a:fld>
            <a:endParaRPr lang="en-US" dirty="0">
              <a:solidFill>
                <a:srgbClr val="898989"/>
              </a:solidFill>
            </a:endParaRPr>
          </a:p>
        </p:txBody>
      </p:sp>
    </p:spTree>
    <p:extLst>
      <p:ext uri="{BB962C8B-B14F-4D97-AF65-F5344CB8AC3E}">
        <p14:creationId xmlns:p14="http://schemas.microsoft.com/office/powerpoint/2010/main" val="12318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0" y="365760"/>
            <a:ext cx="9144000" cy="914400"/>
          </a:xfrm>
        </p:spPr>
        <p:txBody>
          <a:bodyPr/>
          <a:lstStyle/>
          <a:p>
            <a:r>
              <a:rPr lang="en-US" dirty="0"/>
              <a:t>Positive East Longitudes</a:t>
            </a:r>
          </a:p>
        </p:txBody>
      </p:sp>
      <p:sp>
        <p:nvSpPr>
          <p:cNvPr id="4" name="Slide Number Placeholder 3">
            <a:extLst>
              <a:ext uri="{FF2B5EF4-FFF2-40B4-BE49-F238E27FC236}">
                <a16:creationId xmlns:a16="http://schemas.microsoft.com/office/drawing/2014/main" id="{16D6A2F2-D42D-4B33-91B9-9B73AEEC036F}"/>
              </a:ext>
            </a:extLst>
          </p:cNvPr>
          <p:cNvSpPr>
            <a:spLocks noGrp="1"/>
          </p:cNvSpPr>
          <p:nvPr>
            <p:ph type="sldNum" sz="quarter" idx="12"/>
          </p:nvPr>
        </p:nvSpPr>
        <p:spPr/>
        <p:txBody>
          <a:bodyPr/>
          <a:lstStyle/>
          <a:p>
            <a:pPr>
              <a:defRPr/>
            </a:pPr>
            <a:fld id="{BF6EBFE9-79BB-431F-AEDF-EF334E7ED36B}" type="slidenum">
              <a:rPr lang="en-US" smtClean="0"/>
              <a:pPr>
                <a:defRPr/>
              </a:pPr>
              <a:t>60</a:t>
            </a:fld>
            <a:endParaRPr lang="en-US" dirty="0"/>
          </a:p>
        </p:txBody>
      </p:sp>
      <p:pic>
        <p:nvPicPr>
          <p:cNvPr id="8" name="Picture 7">
            <a:extLst>
              <a:ext uri="{FF2B5EF4-FFF2-40B4-BE49-F238E27FC236}">
                <a16:creationId xmlns:a16="http://schemas.microsoft.com/office/drawing/2014/main" id="{F1669802-D7B2-4100-BD5E-D0154E2E1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23429A2C-15E9-46AB-9D04-E1DDAE90996C}"/>
              </a:ext>
            </a:extLst>
          </p:cNvPr>
          <p:cNvSpPr txBox="1"/>
          <p:nvPr/>
        </p:nvSpPr>
        <p:spPr>
          <a:xfrm>
            <a:off x="5637007" y="1014356"/>
            <a:ext cx="3506993" cy="461665"/>
          </a:xfrm>
          <a:prstGeom prst="rect">
            <a:avLst/>
          </a:prstGeom>
          <a:noFill/>
        </p:spPr>
        <p:txBody>
          <a:bodyPr wrap="square" rtlCol="0">
            <a:spAutoFit/>
          </a:bodyPr>
          <a:lstStyle/>
          <a:p>
            <a:pPr algn="ctr"/>
            <a:r>
              <a:rPr lang="en-US" sz="2400" b="1" i="1" dirty="0">
                <a:solidFill>
                  <a:srgbClr val="FF0000"/>
                </a:solidFill>
              </a:rPr>
              <a:t>Positive East Longitudes</a:t>
            </a:r>
          </a:p>
        </p:txBody>
      </p:sp>
      <p:sp>
        <p:nvSpPr>
          <p:cNvPr id="7" name="Rectangle 6"/>
          <p:cNvSpPr/>
          <p:nvPr/>
        </p:nvSpPr>
        <p:spPr>
          <a:xfrm>
            <a:off x="5891134" y="1851285"/>
            <a:ext cx="3155430" cy="5166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48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p:txBody>
          <a:bodyPr/>
          <a:lstStyle/>
          <a:p>
            <a:r>
              <a:rPr lang="en-US" dirty="0"/>
              <a:t>SPCS2022 deadlines</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200" y="1463040"/>
            <a:ext cx="8229600" cy="3567227"/>
          </a:xfrm>
        </p:spPr>
        <p:txBody>
          <a:bodyPr>
            <a:normAutofit fontScale="92500" lnSpcReduction="10000"/>
          </a:bodyPr>
          <a:lstStyle/>
          <a:p>
            <a:r>
              <a:rPr lang="en-US" b="1" dirty="0"/>
              <a:t>Consensus</a:t>
            </a:r>
            <a:r>
              <a:rPr lang="en-US" dirty="0"/>
              <a:t> input per SPCS2022 procedures</a:t>
            </a:r>
          </a:p>
          <a:p>
            <a:pPr lvl="1"/>
            <a:r>
              <a:rPr lang="en-US" b="1" i="1" dirty="0"/>
              <a:t>Requests</a:t>
            </a:r>
            <a:r>
              <a:rPr lang="en-US" dirty="0"/>
              <a:t> for designs done by NGS</a:t>
            </a:r>
          </a:p>
          <a:p>
            <a:pPr lvl="1"/>
            <a:r>
              <a:rPr lang="en-US" b="1" i="1" dirty="0"/>
              <a:t>Proposals</a:t>
            </a:r>
            <a:r>
              <a:rPr lang="en-US" dirty="0"/>
              <a:t> for designs by contributing partners</a:t>
            </a:r>
          </a:p>
          <a:p>
            <a:r>
              <a:rPr lang="en-US" dirty="0"/>
              <a:t>Submittal of </a:t>
            </a:r>
            <a:r>
              <a:rPr lang="en-US" b="1" dirty="0"/>
              <a:t>approved</a:t>
            </a:r>
            <a:r>
              <a:rPr lang="en-US" dirty="0"/>
              <a:t> designs</a:t>
            </a:r>
          </a:p>
          <a:p>
            <a:pPr lvl="1"/>
            <a:r>
              <a:rPr lang="en-US" dirty="0"/>
              <a:t>Proposal must first be approved by NGS</a:t>
            </a:r>
          </a:p>
          <a:p>
            <a:pPr lvl="1"/>
            <a:r>
              <a:rPr lang="en-US" dirty="0"/>
              <a:t>Designs must be complete for NGS to review</a:t>
            </a:r>
          </a:p>
          <a:p>
            <a:pPr>
              <a:lnSpc>
                <a:spcPct val="110000"/>
              </a:lnSpc>
            </a:pPr>
            <a:r>
              <a:rPr lang="en-US" dirty="0"/>
              <a:t>Later requests will be for </a:t>
            </a:r>
            <a:r>
              <a:rPr lang="en-US" b="1" i="1" dirty="0"/>
              <a:t>changes</a:t>
            </a:r>
            <a:r>
              <a:rPr lang="en-US" i="1" dirty="0"/>
              <a:t> to</a:t>
            </a:r>
            <a:r>
              <a:rPr lang="en-US" dirty="0"/>
              <a:t> SPCS2022</a:t>
            </a:r>
          </a:p>
        </p:txBody>
      </p:sp>
      <p:sp>
        <p:nvSpPr>
          <p:cNvPr id="4" name="Slide Number Placeholder 3">
            <a:extLst>
              <a:ext uri="{FF2B5EF4-FFF2-40B4-BE49-F238E27FC236}">
                <a16:creationId xmlns:a16="http://schemas.microsoft.com/office/drawing/2014/main" id="{18430DA1-C2A1-411D-A774-657039144874}"/>
              </a:ext>
            </a:extLst>
          </p:cNvPr>
          <p:cNvSpPr>
            <a:spLocks noGrp="1"/>
          </p:cNvSpPr>
          <p:nvPr>
            <p:ph type="sldNum" sz="quarter" idx="12"/>
          </p:nvPr>
        </p:nvSpPr>
        <p:spPr/>
        <p:txBody>
          <a:bodyPr/>
          <a:lstStyle/>
          <a:p>
            <a:pPr>
              <a:defRPr/>
            </a:pPr>
            <a:fld id="{C92D6AEA-48A7-924D-9406-EC6E0EBC20ED}" type="slidenum">
              <a:rPr lang="en-US" smtClean="0"/>
              <a:pPr>
                <a:defRPr/>
              </a:pPr>
              <a:t>61</a:t>
            </a:fld>
            <a:endParaRPr lang="en-US" dirty="0"/>
          </a:p>
        </p:txBody>
      </p:sp>
      <p:sp>
        <p:nvSpPr>
          <p:cNvPr id="5" name="TextBox 4">
            <a:extLst>
              <a:ext uri="{FF2B5EF4-FFF2-40B4-BE49-F238E27FC236}">
                <a16:creationId xmlns:a16="http://schemas.microsoft.com/office/drawing/2014/main" id="{94F3ED2F-1903-4742-BC3B-170B11FB72DE}"/>
              </a:ext>
            </a:extLst>
          </p:cNvPr>
          <p:cNvSpPr txBox="1"/>
          <p:nvPr/>
        </p:nvSpPr>
        <p:spPr>
          <a:xfrm>
            <a:off x="263105" y="4779255"/>
            <a:ext cx="8617789" cy="1384995"/>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hlinkClick r:id="rId3"/>
              </a:rPr>
              <a:t>NGS.SPCS@noaa.gov</a:t>
            </a:r>
            <a:endPar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by</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 March 31, 2020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for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requests</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 and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proposals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by</a:t>
            </a:r>
            <a:r>
              <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rPr>
              <a:t> March 31, 2021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for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submittal </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of </a:t>
            </a:r>
            <a:r>
              <a:rPr kumimoji="0" lang="en-US" sz="2800" b="1" i="1" u="none" strike="noStrike" kern="1200" cap="none" spc="0" normalizeH="0" baseline="0" noProof="0" dirty="0">
                <a:ln>
                  <a:noFill/>
                </a:ln>
                <a:solidFill>
                  <a:srgbClr val="C00000"/>
                </a:solidFill>
                <a:effectLst/>
                <a:uLnTx/>
                <a:uFillTx/>
                <a:latin typeface="Calibri" charset="0"/>
                <a:ea typeface="ＭＳ Ｐゴシック" charset="0"/>
                <a:cs typeface="+mn-cs"/>
              </a:rPr>
              <a:t>approved</a:t>
            </a:r>
            <a:r>
              <a:rPr kumimoji="0" lang="en-US" sz="2800" b="0" i="0" u="none" strike="noStrike" kern="1200" cap="none" spc="0" normalizeH="0" baseline="0" noProof="0" dirty="0">
                <a:ln>
                  <a:noFill/>
                </a:ln>
                <a:solidFill>
                  <a:srgbClr val="C00000"/>
                </a:solidFill>
                <a:effectLst/>
                <a:uLnTx/>
                <a:uFillTx/>
                <a:latin typeface="Calibri" charset="0"/>
                <a:ea typeface="ＭＳ Ｐゴシック" charset="0"/>
                <a:cs typeface="+mn-cs"/>
              </a:rPr>
              <a:t> designs</a:t>
            </a:r>
          </a:p>
        </p:txBody>
      </p:sp>
    </p:spTree>
    <p:extLst>
      <p:ext uri="{BB962C8B-B14F-4D97-AF65-F5344CB8AC3E}">
        <p14:creationId xmlns:p14="http://schemas.microsoft.com/office/powerpoint/2010/main" val="37559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p:txBody>
          <a:bodyPr/>
          <a:lstStyle/>
          <a:p>
            <a:r>
              <a:rPr lang="en-US" dirty="0"/>
              <a:t>SPCS2022 summary</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457200" y="1463040"/>
            <a:ext cx="8595360" cy="5212080"/>
          </a:xfrm>
        </p:spPr>
        <p:txBody>
          <a:bodyPr>
            <a:normAutofit fontScale="92500" lnSpcReduction="10000"/>
          </a:bodyPr>
          <a:lstStyle/>
          <a:p>
            <a:r>
              <a:rPr lang="en-US" b="1" dirty="0"/>
              <a:t>SPCS2022 characteristics different from SPCS 83:</a:t>
            </a:r>
          </a:p>
          <a:p>
            <a:pPr lvl="1"/>
            <a:r>
              <a:rPr lang="en-US" dirty="0"/>
              <a:t>Minimize distortion at </a:t>
            </a:r>
            <a:r>
              <a:rPr lang="en-US" b="1" i="1" dirty="0"/>
              <a:t>topo surface</a:t>
            </a:r>
            <a:r>
              <a:rPr lang="en-US" dirty="0"/>
              <a:t>, </a:t>
            </a:r>
            <a:r>
              <a:rPr lang="en-US" i="1" dirty="0"/>
              <a:t>not</a:t>
            </a:r>
            <a:r>
              <a:rPr lang="en-US" dirty="0"/>
              <a:t> ellipsoid</a:t>
            </a:r>
          </a:p>
          <a:p>
            <a:pPr lvl="1"/>
            <a:r>
              <a:rPr lang="en-US" dirty="0"/>
              <a:t>NGS will design </a:t>
            </a:r>
            <a:r>
              <a:rPr lang="en-US" b="1" i="1" dirty="0"/>
              <a:t>statewide</a:t>
            </a:r>
            <a:r>
              <a:rPr lang="en-US" dirty="0"/>
              <a:t> and </a:t>
            </a:r>
            <a:r>
              <a:rPr lang="en-US" b="1" i="1" dirty="0"/>
              <a:t>default</a:t>
            </a:r>
            <a:r>
              <a:rPr lang="en-US" dirty="0"/>
              <a:t> zones</a:t>
            </a:r>
          </a:p>
          <a:p>
            <a:pPr lvl="1"/>
            <a:r>
              <a:rPr lang="en-US" dirty="0"/>
              <a:t>Up to </a:t>
            </a:r>
            <a:r>
              <a:rPr lang="en-US" b="1" i="1" dirty="0"/>
              <a:t>3 zone “layers” </a:t>
            </a:r>
            <a:r>
              <a:rPr lang="en-US" dirty="0"/>
              <a:t>allowed (including an </a:t>
            </a:r>
            <a:r>
              <a:rPr lang="en-US" b="1" i="1" dirty="0"/>
              <a:t>LDP layer</a:t>
            </a:r>
            <a:r>
              <a:rPr lang="en-US" dirty="0"/>
              <a:t>)</a:t>
            </a:r>
          </a:p>
          <a:p>
            <a:pPr lvl="1"/>
            <a:r>
              <a:rPr lang="en-US" dirty="0"/>
              <a:t>Allow </a:t>
            </a:r>
            <a:r>
              <a:rPr lang="en-US" b="1" i="1" dirty="0"/>
              <a:t>“special use” zones </a:t>
            </a:r>
            <a:r>
              <a:rPr lang="en-US" dirty="0"/>
              <a:t>(if in multiple states)</a:t>
            </a:r>
          </a:p>
          <a:p>
            <a:pPr lvl="1"/>
            <a:r>
              <a:rPr lang="en-US" dirty="0"/>
              <a:t>Coordinate changes of </a:t>
            </a:r>
            <a:r>
              <a:rPr lang="en-US" b="1" i="1" dirty="0"/>
              <a:t>at least 10,000 m </a:t>
            </a:r>
            <a:r>
              <a:rPr lang="en-US" dirty="0"/>
              <a:t>everywhere</a:t>
            </a:r>
          </a:p>
          <a:p>
            <a:pPr lvl="1"/>
            <a:r>
              <a:rPr lang="en-US" dirty="0"/>
              <a:t>Longitudes defined as </a:t>
            </a:r>
            <a:r>
              <a:rPr lang="en-US" b="1" i="1" dirty="0"/>
              <a:t>positive east</a:t>
            </a:r>
            <a:r>
              <a:rPr lang="en-US" dirty="0"/>
              <a:t> (0°-360°)</a:t>
            </a:r>
          </a:p>
          <a:p>
            <a:pPr lvl="1"/>
            <a:r>
              <a:rPr lang="en-US" dirty="0"/>
              <a:t>Stakeholders can request and propose preferences</a:t>
            </a:r>
          </a:p>
          <a:p>
            <a:pPr>
              <a:lnSpc>
                <a:spcPct val="100000"/>
              </a:lnSpc>
            </a:pPr>
            <a:r>
              <a:rPr lang="en-US" b="1" i="1" dirty="0"/>
              <a:t>Consensus</a:t>
            </a:r>
            <a:r>
              <a:rPr lang="en-US" dirty="0"/>
              <a:t> state stakeholder input </a:t>
            </a:r>
            <a:r>
              <a:rPr lang="en-US" b="1" i="1" dirty="0"/>
              <a:t>required</a:t>
            </a:r>
            <a:r>
              <a:rPr lang="en-US" dirty="0"/>
              <a:t> for SPCS2022 zone requests, proposals, and designs</a:t>
            </a:r>
          </a:p>
          <a:p>
            <a:pPr>
              <a:lnSpc>
                <a:spcPct val="100000"/>
              </a:lnSpc>
            </a:pPr>
            <a:r>
              <a:rPr lang="en-US" b="1" i="1" dirty="0"/>
              <a:t>Can still change/add/remove zones after 2022</a:t>
            </a:r>
          </a:p>
          <a:p>
            <a:pPr>
              <a:lnSpc>
                <a:spcPct val="100000"/>
              </a:lnSpc>
            </a:pPr>
            <a:endParaRPr lang="en-US" dirty="0"/>
          </a:p>
        </p:txBody>
      </p:sp>
      <p:sp>
        <p:nvSpPr>
          <p:cNvPr id="5" name="Slide Number Placeholder 4">
            <a:extLst>
              <a:ext uri="{FF2B5EF4-FFF2-40B4-BE49-F238E27FC236}">
                <a16:creationId xmlns:a16="http://schemas.microsoft.com/office/drawing/2014/main" id="{414B2FA5-AEDC-462A-8D80-EA3BD4CAD672}"/>
              </a:ext>
            </a:extLst>
          </p:cNvPr>
          <p:cNvSpPr>
            <a:spLocks noGrp="1"/>
          </p:cNvSpPr>
          <p:nvPr>
            <p:ph type="sldNum" sz="quarter" idx="12"/>
          </p:nvPr>
        </p:nvSpPr>
        <p:spPr/>
        <p:txBody>
          <a:bodyPr/>
          <a:lstStyle/>
          <a:p>
            <a:pPr>
              <a:defRPr/>
            </a:pPr>
            <a:fld id="{BF6EBFE9-79BB-431F-AEDF-EF334E7ED36B}" type="slidenum">
              <a:rPr lang="en-US" smtClean="0"/>
              <a:pPr>
                <a:defRPr/>
              </a:pPr>
              <a:t>62</a:t>
            </a:fld>
            <a:endParaRPr lang="en-US" dirty="0"/>
          </a:p>
        </p:txBody>
      </p:sp>
    </p:spTree>
    <p:extLst>
      <p:ext uri="{BB962C8B-B14F-4D97-AF65-F5344CB8AC3E}">
        <p14:creationId xmlns:p14="http://schemas.microsoft.com/office/powerpoint/2010/main" val="326298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idx="1"/>
          </p:nvPr>
        </p:nvSpPr>
        <p:spPr>
          <a:xfrm>
            <a:off x="457199" y="1463040"/>
            <a:ext cx="8229601" cy="4754880"/>
          </a:xfrm>
        </p:spPr>
        <p:txBody>
          <a:bodyPr/>
          <a:lstStyle/>
          <a:p>
            <a:pPr marL="514350" lvl="0" indent="-514350">
              <a:buFont typeface="+mj-lt"/>
              <a:buAutoNum type="arabicPeriod" startAt="6"/>
            </a:pPr>
            <a:r>
              <a:rPr lang="en-US" dirty="0"/>
              <a:t>Which of the following topics would you like to see covered in future SPCS2022 webinars? (select all that apply).</a:t>
            </a:r>
            <a:endParaRPr lang="en-US" sz="3600" dirty="0"/>
          </a:p>
          <a:p>
            <a:pPr marL="971550" lvl="1" indent="-514350">
              <a:buFont typeface="+mj-lt"/>
              <a:buAutoNum type="alphaLcPeriod"/>
            </a:pPr>
            <a:r>
              <a:rPr lang="en-US" dirty="0"/>
              <a:t>Question &amp; answer session</a:t>
            </a:r>
          </a:p>
          <a:p>
            <a:pPr marL="971550" lvl="1" indent="-514350">
              <a:buFont typeface="+mj-lt"/>
              <a:buAutoNum type="alphaLcPeriod"/>
            </a:pPr>
            <a:r>
              <a:rPr lang="en-US" dirty="0"/>
              <a:t>More information on policy &amp; procedures</a:t>
            </a:r>
          </a:p>
          <a:p>
            <a:pPr marL="971550" lvl="1" indent="-514350">
              <a:buFont typeface="+mj-lt"/>
              <a:buAutoNum type="alphaLcPeriod"/>
            </a:pPr>
            <a:r>
              <a:rPr lang="en-US" dirty="0"/>
              <a:t>More details on designing zones</a:t>
            </a:r>
          </a:p>
          <a:p>
            <a:pPr marL="971550" lvl="1" indent="-514350">
              <a:buFont typeface="+mj-lt"/>
              <a:buAutoNum type="alphaLcPeriod"/>
            </a:pPr>
            <a:r>
              <a:rPr lang="en-US" dirty="0"/>
              <a:t>Map projection fundamentals</a:t>
            </a:r>
          </a:p>
          <a:p>
            <a:pPr marL="971550" lvl="1" indent="-514350">
              <a:buFont typeface="+mj-lt"/>
              <a:buAutoNum type="alphaLcPeriod"/>
            </a:pPr>
            <a:r>
              <a:rPr lang="en-US" dirty="0"/>
              <a:t>Other </a:t>
            </a:r>
            <a:r>
              <a:rPr lang="en-US" i="1" dirty="0"/>
              <a:t>[enter in the webinar question box]</a:t>
            </a:r>
            <a:endParaRPr lang="en-US" i="1" u="sng" dirty="0"/>
          </a:p>
          <a:p>
            <a:endParaRPr lang="en-US" dirty="0"/>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63</a:t>
            </a:fld>
            <a:endParaRPr lang="en-US" dirty="0"/>
          </a:p>
        </p:txBody>
      </p:sp>
      <p:pic>
        <p:nvPicPr>
          <p:cNvPr id="6" name="Picture 5">
            <a:extLst>
              <a:ext uri="{FF2B5EF4-FFF2-40B4-BE49-F238E27FC236}">
                <a16:creationId xmlns:a16="http://schemas.microsoft.com/office/drawing/2014/main" id="{354F1077-6F63-4A3B-A0EF-DEFE4FE88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7" name="TextBox 6">
            <a:extLst>
              <a:ext uri="{FF2B5EF4-FFF2-40B4-BE49-F238E27FC236}">
                <a16:creationId xmlns:a16="http://schemas.microsoft.com/office/drawing/2014/main" id="{988E554A-7A5F-449E-8CF5-7EEF91465E66}"/>
              </a:ext>
            </a:extLst>
          </p:cNvPr>
          <p:cNvSpPr txBox="1"/>
          <p:nvPr/>
        </p:nvSpPr>
        <p:spPr>
          <a:xfrm>
            <a:off x="301214" y="5863193"/>
            <a:ext cx="1721224" cy="400110"/>
          </a:xfrm>
          <a:prstGeom prst="rect">
            <a:avLst/>
          </a:prstGeom>
          <a:noFill/>
        </p:spPr>
        <p:txBody>
          <a:bodyPr wrap="square" rtlCol="0">
            <a:spAutoFit/>
          </a:bodyPr>
          <a:lstStyle/>
          <a:p>
            <a:r>
              <a:rPr lang="en-US" sz="2000" b="1" dirty="0"/>
              <a:t>694 responses</a:t>
            </a:r>
          </a:p>
        </p:txBody>
      </p:sp>
    </p:spTree>
    <p:extLst>
      <p:ext uri="{BB962C8B-B14F-4D97-AF65-F5344CB8AC3E}">
        <p14:creationId xmlns:p14="http://schemas.microsoft.com/office/powerpoint/2010/main" val="406715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F78EF0-46D9-49D1-A73D-CC3C5E0924CA}" type="slidenum">
              <a:rPr lang="en-US" smtClean="0"/>
              <a:pPr>
                <a:defRPr/>
              </a:pPr>
              <a:t>64</a:t>
            </a:fld>
            <a:endParaRPr lang="en-US"/>
          </a:p>
        </p:txBody>
      </p:sp>
      <p:sp>
        <p:nvSpPr>
          <p:cNvPr id="3" name="TextBox 2"/>
          <p:cNvSpPr txBox="1"/>
          <p:nvPr/>
        </p:nvSpPr>
        <p:spPr bwMode="auto">
          <a:xfrm>
            <a:off x="1375258" y="2501798"/>
            <a:ext cx="6013094" cy="830997"/>
          </a:xfrm>
          <a:prstGeom prst="rect">
            <a:avLst/>
          </a:prstGeom>
          <a:noFill/>
          <a:ln w="9525" algn="ctr">
            <a:noFill/>
            <a:miter lim="800000"/>
            <a:headEnd/>
            <a:tailEnd/>
          </a:ln>
          <a:effectLst/>
        </p:spPr>
        <p:txBody>
          <a:bodyPr wrap="square" rtlCol="0">
            <a:spAutoFit/>
          </a:bodyPr>
          <a:lstStyle/>
          <a:p>
            <a:pPr algn="ctr">
              <a:spcBef>
                <a:spcPct val="50000"/>
              </a:spcBef>
            </a:pPr>
            <a:r>
              <a:rPr lang="en-US" sz="4800" b="1" i="1" dirty="0">
                <a:solidFill>
                  <a:schemeClr val="accent1"/>
                </a:solidFill>
                <a:effectLst>
                  <a:outerShdw blurRad="38100" dist="38100" dir="2700000" algn="tl">
                    <a:srgbClr val="000000"/>
                  </a:outerShdw>
                </a:effectLst>
                <a:cs typeface="Arial" pitchFamily="34" charset="0"/>
              </a:rPr>
              <a:t>Questions?</a:t>
            </a:r>
          </a:p>
        </p:txBody>
      </p:sp>
    </p:spTree>
    <p:extLst>
      <p:ext uri="{BB962C8B-B14F-4D97-AF65-F5344CB8AC3E}">
        <p14:creationId xmlns:p14="http://schemas.microsoft.com/office/powerpoint/2010/main" val="296636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AFCBC-A0DE-41BA-ADA9-C912DACAE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469" y="44933"/>
            <a:ext cx="5980041" cy="676656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CC5DC2D5-7B37-42DF-94B2-41CCE947D4E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52575" y="2510177"/>
            <a:ext cx="276149" cy="365760"/>
          </a:xfrm>
          <a:prstGeom prst="rect">
            <a:avLst/>
          </a:prstGeom>
        </p:spPr>
      </p:pic>
      <p:sp>
        <p:nvSpPr>
          <p:cNvPr id="12" name="Slide Number Placeholder 3">
            <a:extLst>
              <a:ext uri="{FF2B5EF4-FFF2-40B4-BE49-F238E27FC236}">
                <a16:creationId xmlns:a16="http://schemas.microsoft.com/office/drawing/2014/main" id="{DA637F1C-1578-4261-ABF5-57E8277CD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417529EA-2E94-4E68-83A7-3841467C8A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01" y="88903"/>
            <a:ext cx="5486400" cy="6191549"/>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56541411-672A-4850-B41E-444DCB0E6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868" y="659872"/>
            <a:ext cx="5486400" cy="5149566"/>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4F9EECDB-732D-4C31-9F87-C5DFBB7418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1990" y="3537262"/>
            <a:ext cx="5486400" cy="327580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5B1CF846-118C-48A6-8D30-F8079AF9D920}"/>
              </a:ext>
            </a:extLst>
          </p:cNvPr>
          <p:cNvSpPr/>
          <p:nvPr/>
        </p:nvSpPr>
        <p:spPr>
          <a:xfrm>
            <a:off x="2678886" y="2964629"/>
            <a:ext cx="2028575" cy="40005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pic>
        <p:nvPicPr>
          <p:cNvPr id="15" name="Picture 14">
            <a:extLst>
              <a:ext uri="{FF2B5EF4-FFF2-40B4-BE49-F238E27FC236}">
                <a16:creationId xmlns:a16="http://schemas.microsoft.com/office/drawing/2014/main" id="{82BE2197-75F5-43CA-B4FC-E53B8B0FF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2575" y="450213"/>
            <a:ext cx="5486400" cy="3874093"/>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37758023-F4F6-4771-A442-9BC646B8B6F1}"/>
              </a:ext>
            </a:extLst>
          </p:cNvPr>
          <p:cNvSpPr/>
          <p:nvPr/>
        </p:nvSpPr>
        <p:spPr>
          <a:xfrm>
            <a:off x="4399286" y="5125629"/>
            <a:ext cx="3736045" cy="586264"/>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sp>
        <p:nvSpPr>
          <p:cNvPr id="10" name="Rectangle 9">
            <a:extLst>
              <a:ext uri="{FF2B5EF4-FFF2-40B4-BE49-F238E27FC236}">
                <a16:creationId xmlns:a16="http://schemas.microsoft.com/office/drawing/2014/main" id="{169DA335-F421-40F4-80B0-A0153BD63AAE}"/>
              </a:ext>
            </a:extLst>
          </p:cNvPr>
          <p:cNvSpPr/>
          <p:nvPr/>
        </p:nvSpPr>
        <p:spPr>
          <a:xfrm>
            <a:off x="4399286" y="6162425"/>
            <a:ext cx="3736045" cy="32004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sp>
        <p:nvSpPr>
          <p:cNvPr id="22" name="Rectangle 21">
            <a:extLst>
              <a:ext uri="{FF2B5EF4-FFF2-40B4-BE49-F238E27FC236}">
                <a16:creationId xmlns:a16="http://schemas.microsoft.com/office/drawing/2014/main" id="{9FDC09AA-AC5C-4F34-BE3F-E14042B8CEC8}"/>
              </a:ext>
            </a:extLst>
          </p:cNvPr>
          <p:cNvSpPr/>
          <p:nvPr/>
        </p:nvSpPr>
        <p:spPr>
          <a:xfrm>
            <a:off x="5033209" y="3823288"/>
            <a:ext cx="1143000" cy="45720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pic>
        <p:nvPicPr>
          <p:cNvPr id="30" name="Picture 29">
            <a:extLst>
              <a:ext uri="{FF2B5EF4-FFF2-40B4-BE49-F238E27FC236}">
                <a16:creationId xmlns:a16="http://schemas.microsoft.com/office/drawing/2014/main" id="{DF69EF4B-0646-4E81-BDD5-EBE60DADDA7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4352" y="2198945"/>
            <a:ext cx="276149" cy="365760"/>
          </a:xfrm>
          <a:prstGeom prst="rect">
            <a:avLst/>
          </a:prstGeom>
        </p:spPr>
      </p:pic>
      <p:pic>
        <p:nvPicPr>
          <p:cNvPr id="32" name="Picture 31">
            <a:extLst>
              <a:ext uri="{FF2B5EF4-FFF2-40B4-BE49-F238E27FC236}">
                <a16:creationId xmlns:a16="http://schemas.microsoft.com/office/drawing/2014/main" id="{1E98ACF2-0ECC-4F65-88E4-9812DCCF368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96302" y="2881506"/>
            <a:ext cx="276149" cy="365760"/>
          </a:xfrm>
          <a:prstGeom prst="rect">
            <a:avLst/>
          </a:prstGeom>
        </p:spPr>
      </p:pic>
      <p:pic>
        <p:nvPicPr>
          <p:cNvPr id="33" name="Picture 32">
            <a:extLst>
              <a:ext uri="{FF2B5EF4-FFF2-40B4-BE49-F238E27FC236}">
                <a16:creationId xmlns:a16="http://schemas.microsoft.com/office/drawing/2014/main" id="{C716E0D0-5B55-4CCA-9DE3-8C300306928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23844" y="5235881"/>
            <a:ext cx="276149" cy="365760"/>
          </a:xfrm>
          <a:prstGeom prst="rect">
            <a:avLst/>
          </a:prstGeom>
        </p:spPr>
      </p:pic>
      <p:sp>
        <p:nvSpPr>
          <p:cNvPr id="2" name="TextBox 1">
            <a:extLst>
              <a:ext uri="{FF2B5EF4-FFF2-40B4-BE49-F238E27FC236}">
                <a16:creationId xmlns:a16="http://schemas.microsoft.com/office/drawing/2014/main" id="{EFEDDE52-243A-4158-A509-AFDEAF77C79E}"/>
              </a:ext>
            </a:extLst>
          </p:cNvPr>
          <p:cNvSpPr txBox="1"/>
          <p:nvPr/>
        </p:nvSpPr>
        <p:spPr>
          <a:xfrm>
            <a:off x="6000731" y="-35477"/>
            <a:ext cx="303824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ＭＳ Ｐゴシック" charset="0"/>
                <a:cs typeface="+mn-cs"/>
              </a:rPr>
              <a:t>geodesy.noaa.gov</a:t>
            </a:r>
          </a:p>
        </p:txBody>
      </p:sp>
    </p:spTree>
    <p:extLst>
      <p:ext uri="{BB962C8B-B14F-4D97-AF65-F5344CB8AC3E}">
        <p14:creationId xmlns:p14="http://schemas.microsoft.com/office/powerpoint/2010/main" val="409634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500" fill="hold"/>
                                        <p:tgtEl>
                                          <p:spTgt spid="18"/>
                                        </p:tgtEl>
                                        <p:attrNameLst>
                                          <p:attrName>ppt_w</p:attrName>
                                        </p:attrNameLst>
                                      </p:cBhvr>
                                      <p:tavLst>
                                        <p:tav tm="0">
                                          <p:val>
                                            <p:fltVal val="0"/>
                                          </p:val>
                                        </p:tav>
                                        <p:tav tm="100000">
                                          <p:val>
                                            <p:strVal val="#ppt_w"/>
                                          </p:val>
                                        </p:tav>
                                      </p:tavLst>
                                    </p:anim>
                                    <p:anim calcmode="lin" valueType="num">
                                      <p:cBhvr>
                                        <p:cTn id="17" dur="1500" fill="hold"/>
                                        <p:tgtEl>
                                          <p:spTgt spid="18"/>
                                        </p:tgtEl>
                                        <p:attrNameLst>
                                          <p:attrName>ppt_h</p:attrName>
                                        </p:attrNameLst>
                                      </p:cBhvr>
                                      <p:tavLst>
                                        <p:tav tm="0">
                                          <p:val>
                                            <p:fltVal val="0"/>
                                          </p:val>
                                        </p:tav>
                                        <p:tav tm="100000">
                                          <p:val>
                                            <p:strVal val="#ppt_h"/>
                                          </p:val>
                                        </p:tav>
                                      </p:tavLst>
                                    </p:anim>
                                    <p:anim calcmode="lin" valueType="num">
                                      <p:cBhvr>
                                        <p:cTn id="18" dur="15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ppt_x"/>
                                          </p:val>
                                        </p:tav>
                                        <p:tav tm="100000">
                                          <p:val>
                                            <p:strVal val="#ppt_x"/>
                                          </p:val>
                                        </p:tav>
                                      </p:tavLst>
                                    </p:anim>
                                    <p:anim calcmode="lin" valueType="num">
                                      <p:cBhvr additive="base">
                                        <p:cTn id="33" dur="750" fill="hold"/>
                                        <p:tgtEl>
                                          <p:spTgt spid="30"/>
                                        </p:tgtEl>
                                        <p:attrNameLst>
                                          <p:attrName>ppt_y</p:attrName>
                                        </p:attrNameLst>
                                      </p:cBhvr>
                                      <p:tavLst>
                                        <p:tav tm="0">
                                          <p:val>
                                            <p:strVal val="0-#ppt_h/2"/>
                                          </p:val>
                                        </p:tav>
                                        <p:tav tm="100000">
                                          <p:val>
                                            <p:strVal val="#ppt_y"/>
                                          </p:val>
                                        </p:tav>
                                      </p:tavLst>
                                    </p:anim>
                                  </p:childTnLst>
                                </p:cTn>
                              </p:par>
                            </p:childTnLst>
                          </p:cTn>
                        </p:par>
                        <p:par>
                          <p:cTn id="34" fill="hold">
                            <p:stCondLst>
                              <p:cond delay="750"/>
                            </p:stCondLst>
                            <p:childTnLst>
                              <p:par>
                                <p:cTn id="35" presetID="10" presetClass="entr" presetSubtype="0" fill="hold" nodeType="after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1750"/>
                            </p:stCondLst>
                            <p:childTnLst>
                              <p:par>
                                <p:cTn id="39" presetID="10" presetClass="entr" presetSubtype="0" fill="hold" grpId="0" nodeType="afterEffect">
                                  <p:stCondLst>
                                    <p:cond delay="5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2750"/>
                            </p:stCondLst>
                            <p:childTnLst>
                              <p:par>
                                <p:cTn id="43" presetID="10" presetClass="exit" presetSubtype="0" fill="hold" nodeType="afterEffect">
                                  <p:stCondLst>
                                    <p:cond delay="0"/>
                                  </p:stCondLst>
                                  <p:childTnLst>
                                    <p:animEffect transition="out" filter="fade">
                                      <p:cBhvr>
                                        <p:cTn id="44" dur="750"/>
                                        <p:tgtEl>
                                          <p:spTgt spid="30"/>
                                        </p:tgtEl>
                                      </p:cBhvr>
                                    </p:animEffect>
                                    <p:set>
                                      <p:cBhvr>
                                        <p:cTn id="45" dur="1" fill="hold">
                                          <p:stCondLst>
                                            <p:cond delay="749"/>
                                          </p:stCondLst>
                                        </p:cTn>
                                        <p:tgtEl>
                                          <p:spTgt spid="3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Scale>
                                      <p:cBhvr>
                                        <p:cTn id="50" dur="1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500" decel="50000" fill="hold">
                                          <p:stCondLst>
                                            <p:cond delay="0"/>
                                          </p:stCondLst>
                                        </p:cTn>
                                        <p:tgtEl>
                                          <p:spTgt spid="32"/>
                                        </p:tgtEl>
                                        <p:attrNameLst>
                                          <p:attrName>ppt_x</p:attrName>
                                          <p:attrName>ppt_y</p:attrName>
                                        </p:attrNameLst>
                                      </p:cBhvr>
                                    </p:animMotion>
                                    <p:animEffect transition="in" filter="fade">
                                      <p:cBhvr>
                                        <p:cTn id="52" dur="1500"/>
                                        <p:tgtEl>
                                          <p:spTgt spid="32"/>
                                        </p:tgtEl>
                                      </p:cBhvr>
                                    </p:animEffect>
                                  </p:childTnLst>
                                </p:cTn>
                              </p:par>
                            </p:childTnLst>
                          </p:cTn>
                        </p:par>
                        <p:par>
                          <p:cTn id="53" fill="hold">
                            <p:stCondLst>
                              <p:cond delay="1500"/>
                            </p:stCondLst>
                            <p:childTnLst>
                              <p:par>
                                <p:cTn id="54" presetID="10" presetClass="entr" presetSubtype="0" fill="hold" nodeType="afterEffect">
                                  <p:stCondLst>
                                    <p:cond delay="5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2500"/>
                            </p:stCondLst>
                            <p:childTnLst>
                              <p:par>
                                <p:cTn id="58" presetID="10" presetClass="entr" presetSubtype="0" fill="hold" grpId="0" nodeType="afterEffect">
                                  <p:stCondLst>
                                    <p:cond delay="50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par>
                          <p:cTn id="64" fill="hold">
                            <p:stCondLst>
                              <p:cond delay="3500"/>
                            </p:stCondLst>
                            <p:childTnLst>
                              <p:par>
                                <p:cTn id="65" presetID="10" presetClass="exit" presetSubtype="0" fill="hold" nodeType="after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1000" fill="hold"/>
                                        <p:tgtEl>
                                          <p:spTgt spid="33"/>
                                        </p:tgtEl>
                                        <p:attrNameLst>
                                          <p:attrName>ppt_x</p:attrName>
                                        </p:attrNameLst>
                                      </p:cBhvr>
                                      <p:tavLst>
                                        <p:tav tm="0">
                                          <p:val>
                                            <p:strVal val="#ppt_x"/>
                                          </p:val>
                                        </p:tav>
                                        <p:tav tm="100000">
                                          <p:val>
                                            <p:strVal val="#ppt_x"/>
                                          </p:val>
                                        </p:tav>
                                      </p:tavLst>
                                    </p:anim>
                                    <p:anim calcmode="lin" valueType="num">
                                      <p:cBhvr additive="base">
                                        <p:cTn id="73" dur="1000" fill="hold"/>
                                        <p:tgtEl>
                                          <p:spTgt spid="33"/>
                                        </p:tgtEl>
                                        <p:attrNameLst>
                                          <p:attrName>ppt_y</p:attrName>
                                        </p:attrNameLst>
                                      </p:cBhvr>
                                      <p:tavLst>
                                        <p:tav tm="0">
                                          <p:val>
                                            <p:strVal val="1+#ppt_h/2"/>
                                          </p:val>
                                        </p:tav>
                                        <p:tav tm="100000">
                                          <p:val>
                                            <p:strVal val="#ppt_y"/>
                                          </p:val>
                                        </p:tav>
                                      </p:tavLst>
                                    </p:anim>
                                  </p:childTnLst>
                                </p:cTn>
                              </p:par>
                            </p:childTnLst>
                          </p:cTn>
                        </p:par>
                        <p:par>
                          <p:cTn id="74" fill="hold">
                            <p:stCondLst>
                              <p:cond delay="1000"/>
                            </p:stCondLst>
                            <p:childTnLst>
                              <p:par>
                                <p:cTn id="75" presetID="10" presetClass="entr" presetSubtype="0" fill="hold" nodeType="afterEffect">
                                  <p:stCondLst>
                                    <p:cond delay="50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par>
                          <p:cTn id="78" fill="hold">
                            <p:stCondLst>
                              <p:cond delay="2000"/>
                            </p:stCondLst>
                            <p:childTnLst>
                              <p:par>
                                <p:cTn id="79" presetID="10" presetClass="entr" presetSubtype="0" fill="hold" grpId="0" nodeType="afterEffect">
                                  <p:stCondLst>
                                    <p:cond delay="50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par>
                          <p:cTn id="82" fill="hold">
                            <p:stCondLst>
                              <p:cond delay="3000"/>
                            </p:stCondLst>
                            <p:childTnLst>
                              <p:par>
                                <p:cTn id="83" presetID="10" presetClass="exit" presetSubtype="0" fill="hold" nodeType="afterEffect">
                                  <p:stCondLst>
                                    <p:cond delay="0"/>
                                  </p:stCondLst>
                                  <p:childTnLst>
                                    <p:animEffect transition="out" filter="fade">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22" grpId="0" animBg="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17AD8E2-8C54-46A0-B41D-00B6728903B1}"/>
              </a:ext>
            </a:extLst>
          </p:cNvPr>
          <p:cNvGrpSpPr/>
          <p:nvPr/>
        </p:nvGrpSpPr>
        <p:grpSpPr>
          <a:xfrm>
            <a:off x="71561" y="1231088"/>
            <a:ext cx="6660892" cy="4583522"/>
            <a:chOff x="71561" y="2208881"/>
            <a:chExt cx="6660892" cy="4583522"/>
          </a:xfrm>
          <a:effectLst>
            <a:outerShdw blurRad="63500" sx="102000" sy="102000" algn="ctr" rotWithShape="0">
              <a:prstClr val="black">
                <a:alpha val="40000"/>
              </a:prstClr>
            </a:outerShdw>
          </a:effectLst>
        </p:grpSpPr>
        <p:sp>
          <p:nvSpPr>
            <p:cNvPr id="4" name="TextBox 3">
              <a:extLst>
                <a:ext uri="{FF2B5EF4-FFF2-40B4-BE49-F238E27FC236}">
                  <a16:creationId xmlns:a16="http://schemas.microsoft.com/office/drawing/2014/main" id="{F50386AB-5A3E-42C8-87BB-21F041DB38F1}"/>
                </a:ext>
              </a:extLst>
            </p:cNvPr>
            <p:cNvSpPr txBox="1"/>
            <p:nvPr/>
          </p:nvSpPr>
          <p:spPr>
            <a:xfrm>
              <a:off x="71561" y="2208881"/>
              <a:ext cx="6660892" cy="400110"/>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charset="0"/>
                  <a:ea typeface="ＭＳ Ｐゴシック" charset="0"/>
                  <a:cs typeface="+mn-cs"/>
                  <a:hlinkClick r:id="rId3"/>
                </a:rPr>
                <a:t>https://www.federalregister.gov/</a:t>
              </a:r>
              <a:r>
                <a:rPr kumimoji="0" lang="en-US" sz="2000" b="1" i="0" u="none" strike="noStrike" kern="1200" cap="none" spc="0" normalizeH="0" baseline="0" noProof="0" dirty="0">
                  <a:ln>
                    <a:noFill/>
                  </a:ln>
                  <a:solidFill>
                    <a:srgbClr val="C00000"/>
                  </a:solidFill>
                  <a:effectLst/>
                  <a:uLnTx/>
                  <a:uFillTx/>
                  <a:latin typeface="Calibri" charset="0"/>
                  <a:ea typeface="ＭＳ Ｐゴシック" charset="0"/>
                  <a:cs typeface="+mn-cs"/>
                </a:rPr>
                <a:t> </a:t>
              </a:r>
            </a:p>
          </p:txBody>
        </p:sp>
        <p:pic>
          <p:nvPicPr>
            <p:cNvPr id="6" name="Picture 5">
              <a:extLst>
                <a:ext uri="{FF2B5EF4-FFF2-40B4-BE49-F238E27FC236}">
                  <a16:creationId xmlns:a16="http://schemas.microsoft.com/office/drawing/2014/main" id="{A754F5FD-1CDA-4879-986A-894020F0EAE3}"/>
                </a:ext>
              </a:extLst>
            </p:cNvPr>
            <p:cNvPicPr>
              <a:picLocks noChangeAspect="1"/>
            </p:cNvPicPr>
            <p:nvPr/>
          </p:nvPicPr>
          <p:blipFill rotWithShape="1">
            <a:blip r:embed="rId4"/>
            <a:srcRect b="39015"/>
            <a:stretch/>
          </p:blipFill>
          <p:spPr>
            <a:xfrm>
              <a:off x="71561" y="2610017"/>
              <a:ext cx="6660892" cy="4182386"/>
            </a:xfrm>
            <a:prstGeom prst="rect">
              <a:avLst/>
            </a:prstGeom>
            <a:ln>
              <a:solidFill>
                <a:schemeClr val="tx1"/>
              </a:solidFill>
            </a:ln>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51EE8638-8C92-459A-88E4-9A796E81EE7E}"/>
              </a:ext>
            </a:extLst>
          </p:cNvPr>
          <p:cNvSpPr>
            <a:spLocks noGrp="1"/>
          </p:cNvSpPr>
          <p:nvPr>
            <p:ph type="title"/>
          </p:nvPr>
        </p:nvSpPr>
        <p:spPr/>
        <p:txBody>
          <a:bodyPr/>
          <a:lstStyle/>
          <a:p>
            <a:r>
              <a:rPr lang="en-US" dirty="0"/>
              <a:t>Federal Register Notice</a:t>
            </a:r>
          </a:p>
        </p:txBody>
      </p:sp>
      <p:sp>
        <p:nvSpPr>
          <p:cNvPr id="3" name="Content Placeholder 2">
            <a:extLst>
              <a:ext uri="{FF2B5EF4-FFF2-40B4-BE49-F238E27FC236}">
                <a16:creationId xmlns:a16="http://schemas.microsoft.com/office/drawing/2014/main" id="{941540F0-DFF5-4D28-9933-F811EFDE33DF}"/>
              </a:ext>
            </a:extLst>
          </p:cNvPr>
          <p:cNvSpPr>
            <a:spLocks noGrp="1"/>
          </p:cNvSpPr>
          <p:nvPr>
            <p:ph idx="1"/>
          </p:nvPr>
        </p:nvSpPr>
        <p:spPr>
          <a:xfrm>
            <a:off x="2838091" y="2606040"/>
            <a:ext cx="6142657" cy="2011680"/>
          </a:xfrm>
          <a:solidFill>
            <a:schemeClr val="bg1"/>
          </a:solidFill>
          <a:ln>
            <a:solidFill>
              <a:schemeClr val="tx1"/>
            </a:solidFill>
          </a:ln>
          <a:effectLst>
            <a:outerShdw blurRad="63500" sx="102000" sy="102000" algn="ctr" rotWithShape="0">
              <a:prstClr val="black">
                <a:alpha val="40000"/>
              </a:prstClr>
            </a:outerShdw>
          </a:effectLst>
        </p:spPr>
        <p:txBody>
          <a:bodyPr anchor="ctr" anchorCtr="0">
            <a:normAutofit fontScale="70000" lnSpcReduction="20000"/>
          </a:bodyPr>
          <a:lstStyle/>
          <a:p>
            <a:pPr marL="173038" indent="-173038">
              <a:lnSpc>
                <a:spcPct val="110000"/>
              </a:lnSpc>
              <a:spcBef>
                <a:spcPts val="600"/>
              </a:spcBef>
              <a:spcAft>
                <a:spcPts val="600"/>
              </a:spcAft>
            </a:pPr>
            <a:r>
              <a:rPr lang="en-US" dirty="0"/>
              <a:t>Announced </a:t>
            </a:r>
            <a:r>
              <a:rPr lang="en-US" b="1" i="1" dirty="0"/>
              <a:t>draft</a:t>
            </a:r>
            <a:r>
              <a:rPr lang="en-US" dirty="0"/>
              <a:t> </a:t>
            </a:r>
            <a:r>
              <a:rPr lang="en-US" b="1" dirty="0"/>
              <a:t>SPCS2022 Policy and Procedures</a:t>
            </a:r>
          </a:p>
          <a:p>
            <a:pPr marL="173038" indent="-173038">
              <a:lnSpc>
                <a:spcPct val="110000"/>
              </a:lnSpc>
              <a:spcBef>
                <a:spcPts val="600"/>
              </a:spcBef>
              <a:spcAft>
                <a:spcPts val="600"/>
              </a:spcAft>
            </a:pPr>
            <a:r>
              <a:rPr lang="en-US" dirty="0"/>
              <a:t>Also asked for input on </a:t>
            </a:r>
            <a:r>
              <a:rPr lang="en-US" b="1" dirty="0"/>
              <a:t>“special use”</a:t>
            </a:r>
            <a:r>
              <a:rPr lang="en-US" dirty="0"/>
              <a:t> zones</a:t>
            </a:r>
          </a:p>
          <a:p>
            <a:pPr marL="173038" indent="-173038">
              <a:lnSpc>
                <a:spcPct val="110000"/>
              </a:lnSpc>
              <a:spcBef>
                <a:spcPts val="600"/>
              </a:spcBef>
              <a:spcAft>
                <a:spcPts val="600"/>
              </a:spcAft>
            </a:pPr>
            <a:r>
              <a:rPr lang="en-US" dirty="0"/>
              <a:t>Published on </a:t>
            </a:r>
            <a:r>
              <a:rPr lang="en-US" b="1" dirty="0"/>
              <a:t>April 18, 2018</a:t>
            </a:r>
          </a:p>
          <a:p>
            <a:pPr marL="173038" indent="-173038">
              <a:lnSpc>
                <a:spcPct val="110000"/>
              </a:lnSpc>
              <a:spcBef>
                <a:spcPts val="600"/>
              </a:spcBef>
              <a:spcAft>
                <a:spcPts val="600"/>
              </a:spcAft>
            </a:pPr>
            <a:r>
              <a:rPr lang="en-US" dirty="0"/>
              <a:t>Public comment period ended </a:t>
            </a:r>
            <a:r>
              <a:rPr lang="en-US" b="1" dirty="0"/>
              <a:t>Aug 31, 2018</a:t>
            </a:r>
          </a:p>
        </p:txBody>
      </p:sp>
      <p:sp>
        <p:nvSpPr>
          <p:cNvPr id="8" name="Slide Number Placeholder 1">
            <a:extLst>
              <a:ext uri="{FF2B5EF4-FFF2-40B4-BE49-F238E27FC236}">
                <a16:creationId xmlns:a16="http://schemas.microsoft.com/office/drawing/2014/main" id="{F99562D2-CD91-49B9-9AE8-3ACF67498262}"/>
              </a:ext>
            </a:extLst>
          </p:cNvPr>
          <p:cNvSpPr>
            <a:spLocks noGrp="1"/>
          </p:cNvSpPr>
          <p:nvPr>
            <p:ph type="sldNum" sz="quarter" idx="12"/>
          </p:nvPr>
        </p:nvSpPr>
        <p:spPr/>
        <p:txBody>
          <a:bodyPr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09188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BE85-7295-4FFE-8B44-3BA645F1EBEA}"/>
              </a:ext>
            </a:extLst>
          </p:cNvPr>
          <p:cNvSpPr>
            <a:spLocks noGrp="1"/>
          </p:cNvSpPr>
          <p:nvPr>
            <p:ph type="title"/>
          </p:nvPr>
        </p:nvSpPr>
        <p:spPr/>
        <p:txBody>
          <a:bodyPr/>
          <a:lstStyle/>
          <a:p>
            <a:r>
              <a:rPr lang="en-US" dirty="0"/>
              <a:t>Overview of FRN feedback</a:t>
            </a:r>
          </a:p>
        </p:txBody>
      </p:sp>
      <p:sp>
        <p:nvSpPr>
          <p:cNvPr id="3" name="Content Placeholder 2">
            <a:extLst>
              <a:ext uri="{FF2B5EF4-FFF2-40B4-BE49-F238E27FC236}">
                <a16:creationId xmlns:a16="http://schemas.microsoft.com/office/drawing/2014/main" id="{4AB08416-1CC6-4742-B246-42995D38F583}"/>
              </a:ext>
            </a:extLst>
          </p:cNvPr>
          <p:cNvSpPr>
            <a:spLocks noGrp="1"/>
          </p:cNvSpPr>
          <p:nvPr>
            <p:ph idx="1"/>
          </p:nvPr>
        </p:nvSpPr>
        <p:spPr>
          <a:xfrm>
            <a:off x="457198" y="1600200"/>
            <a:ext cx="8494778" cy="4754880"/>
          </a:xfrm>
        </p:spPr>
        <p:txBody>
          <a:bodyPr>
            <a:normAutofit fontScale="92500" lnSpcReduction="10000"/>
          </a:bodyPr>
          <a:lstStyle/>
          <a:p>
            <a:r>
              <a:rPr lang="en-US" dirty="0">
                <a:cs typeface="Times New Roman" panose="02020603050405020304" pitchFamily="18" charset="0"/>
              </a:rPr>
              <a:t>FRN public comment period April 18-Aug 31</a:t>
            </a:r>
          </a:p>
          <a:p>
            <a:pPr lvl="1"/>
            <a:r>
              <a:rPr lang="en-US" dirty="0">
                <a:cs typeface="Times New Roman" panose="02020603050405020304" pitchFamily="18" charset="0"/>
              </a:rPr>
              <a:t>For </a:t>
            </a:r>
            <a:r>
              <a:rPr lang="en-US" b="1" i="1" dirty="0">
                <a:cs typeface="Times New Roman" panose="02020603050405020304" pitchFamily="18" charset="0"/>
              </a:rPr>
              <a:t>draft</a:t>
            </a:r>
            <a:r>
              <a:rPr lang="en-US" dirty="0">
                <a:cs typeface="Times New Roman" panose="02020603050405020304" pitchFamily="18" charset="0"/>
              </a:rPr>
              <a:t> SPCS2022 policy &amp; procedures</a:t>
            </a:r>
          </a:p>
          <a:p>
            <a:pPr lvl="1"/>
            <a:r>
              <a:rPr lang="en-US" dirty="0">
                <a:cs typeface="Times New Roman" panose="02020603050405020304" pitchFamily="18" charset="0"/>
              </a:rPr>
              <a:t>Wide variety of formats and content</a:t>
            </a:r>
          </a:p>
          <a:p>
            <a:pPr lvl="1"/>
            <a:r>
              <a:rPr lang="en-US" dirty="0">
                <a:cs typeface="Times New Roman" panose="02020603050405020304" pitchFamily="18" charset="0"/>
              </a:rPr>
              <a:t>Individuals, organizations, and groups of organizations</a:t>
            </a:r>
          </a:p>
          <a:p>
            <a:r>
              <a:rPr lang="en-US" dirty="0">
                <a:cs typeface="Times New Roman" panose="02020603050405020304" pitchFamily="18" charset="0"/>
              </a:rPr>
              <a:t>Received 41 unique responses:</a:t>
            </a:r>
          </a:p>
          <a:p>
            <a:pPr lvl="1"/>
            <a:r>
              <a:rPr lang="en-US" dirty="0">
                <a:cs typeface="Times New Roman" panose="02020603050405020304" pitchFamily="18" charset="0"/>
              </a:rPr>
              <a:t>1 federal agency (USGS)</a:t>
            </a:r>
          </a:p>
          <a:p>
            <a:pPr lvl="1"/>
            <a:r>
              <a:rPr lang="en-US" dirty="0">
                <a:cs typeface="Times New Roman" panose="02020603050405020304" pitchFamily="18" charset="0"/>
              </a:rPr>
              <a:t>10 Native American tribes</a:t>
            </a:r>
          </a:p>
          <a:p>
            <a:pPr lvl="1"/>
            <a:r>
              <a:rPr lang="en-US" dirty="0">
                <a:cs typeface="Times New Roman" panose="02020603050405020304" pitchFamily="18" charset="0"/>
              </a:rPr>
              <a:t>23 states (includes state and private organizations)</a:t>
            </a:r>
          </a:p>
          <a:p>
            <a:r>
              <a:rPr lang="en-US" dirty="0">
                <a:cs typeface="Times New Roman" panose="02020603050405020304" pitchFamily="18" charset="0"/>
              </a:rPr>
              <a:t>105 people represented by name</a:t>
            </a:r>
          </a:p>
          <a:p>
            <a:r>
              <a:rPr lang="en-US" dirty="0">
                <a:cs typeface="Times New Roman" panose="02020603050405020304" pitchFamily="18" charset="0"/>
              </a:rPr>
              <a:t>97 organizations represented</a:t>
            </a:r>
          </a:p>
        </p:txBody>
      </p:sp>
      <p:sp>
        <p:nvSpPr>
          <p:cNvPr id="4" name="Slide Number Placeholder 3">
            <a:extLst>
              <a:ext uri="{FF2B5EF4-FFF2-40B4-BE49-F238E27FC236}">
                <a16:creationId xmlns:a16="http://schemas.microsoft.com/office/drawing/2014/main" id="{C863C3D2-1C5E-4F8E-B32E-296CD1A184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939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GS Template 1.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lgn="ctr">
          <a:noFill/>
          <a:miter lim="800000"/>
          <a:headEnd/>
          <a:tailEnd/>
        </a:ln>
        <a:effectLst/>
      </a:spPr>
      <a:bodyPr>
        <a:spAutoFit/>
      </a:bodyPr>
      <a:lstStyle>
        <a:defPPr algn="l">
          <a:spcBef>
            <a:spcPct val="50000"/>
          </a:spcBef>
          <a:defRPr sz="3200" i="1" dirty="0">
            <a:solidFill>
              <a:schemeClr val="accent1"/>
            </a:solidFill>
            <a:effectLst>
              <a:outerShdw blurRad="38100" dist="38100" dir="2700000" algn="tl">
                <a:srgbClr val="000000"/>
              </a:outerShdw>
            </a:effectLst>
            <a:cs typeface="Arial" pitchFamily="34" charset="0"/>
          </a:defRPr>
        </a:defPPr>
      </a:lstStyle>
    </a:txDef>
  </a:objectDefaults>
  <a:extraClrSchemeLst/>
</a:theme>
</file>

<file path=ppt/theme/theme2.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16312</TotalTime>
  <Words>5620</Words>
  <Application>Microsoft Office PowerPoint</Application>
  <PresentationFormat>On-screen Show (4:3)</PresentationFormat>
  <Paragraphs>678</Paragraphs>
  <Slides>64</Slides>
  <Notes>30</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64</vt:i4>
      </vt:variant>
    </vt:vector>
  </HeadingPairs>
  <TitlesOfParts>
    <vt:vector size="78" baseType="lpstr">
      <vt:lpstr>Arial</vt:lpstr>
      <vt:lpstr>Calibri</vt:lpstr>
      <vt:lpstr>Calibri Light</vt:lpstr>
      <vt:lpstr>Cambria Math</vt:lpstr>
      <vt:lpstr>Verdana</vt:lpstr>
      <vt:lpstr>Wingdings</vt:lpstr>
      <vt:lpstr>NGS Template 1.2019</vt:lpstr>
      <vt:lpstr>1_Globe</vt:lpstr>
      <vt:lpstr>5_Office Theme</vt:lpstr>
      <vt:lpstr>6_Office Theme</vt:lpstr>
      <vt:lpstr>1_Office Theme</vt:lpstr>
      <vt:lpstr>Office Theme</vt:lpstr>
      <vt:lpstr>2_Office Theme</vt:lpstr>
      <vt:lpstr>Acrobat Document</vt:lpstr>
      <vt:lpstr>PowerPoint Presentation</vt:lpstr>
      <vt:lpstr>Overall webinar statistics</vt:lpstr>
      <vt:lpstr>The Plan</vt:lpstr>
      <vt:lpstr>Poll question 1</vt:lpstr>
      <vt:lpstr>A New State Plane Coordinate System</vt:lpstr>
      <vt:lpstr>SPCS2022 activity over the last year</vt:lpstr>
      <vt:lpstr>PowerPoint Presentation</vt:lpstr>
      <vt:lpstr>Federal Register Notice</vt:lpstr>
      <vt:lpstr>Overview of FRN feedback</vt:lpstr>
      <vt:lpstr>PowerPoint Presentation</vt:lpstr>
      <vt:lpstr>Reminders about SPCS2022 stuff</vt:lpstr>
      <vt:lpstr>The 5 FRN questions</vt:lpstr>
      <vt:lpstr>PowerPoint Presentation</vt:lpstr>
      <vt:lpstr>PowerPoint Presentation</vt:lpstr>
      <vt:lpstr>PowerPoint Presentation</vt:lpstr>
      <vt:lpstr>PowerPoint Presentation</vt:lpstr>
      <vt:lpstr>PowerPoint Presentation</vt:lpstr>
      <vt:lpstr>SPCS2022 stakeholders</vt:lpstr>
      <vt:lpstr>Poll question 2</vt:lpstr>
      <vt:lpstr>General SPCS2022 characteristics</vt:lpstr>
      <vt:lpstr>PowerPoint Presentation</vt:lpstr>
      <vt:lpstr>PowerPoint Presentation</vt:lpstr>
      <vt:lpstr>PowerPoint Presentation</vt:lpstr>
      <vt:lpstr>PowerPoint Presentation</vt:lpstr>
      <vt:lpstr>Linear distortion magnitudes</vt:lpstr>
      <vt:lpstr>Linear distortion and zone width</vt:lpstr>
      <vt:lpstr>PowerPoint Presentation</vt:lpstr>
      <vt:lpstr>PowerPoint Presentation</vt:lpstr>
      <vt:lpstr>Default SPCS2022 zones</vt:lpstr>
      <vt:lpstr>Entire SPCS</vt:lpstr>
      <vt:lpstr>Statewide zones</vt:lpstr>
      <vt:lpstr>Default zones</vt:lpstr>
      <vt:lpstr>Zone “layers” and uniqueness</vt:lpstr>
      <vt:lpstr>Iowa statewide “base” layer</vt:lpstr>
      <vt:lpstr>Iowa LDP layer</vt:lpstr>
      <vt:lpstr>Iowa SPCS 83-like layer</vt:lpstr>
      <vt:lpstr>Iowa with TWO SPCS2022 layers</vt:lpstr>
      <vt:lpstr>Alaska statewide “base” layer</vt:lpstr>
      <vt:lpstr>Alaska complete “intermediate” layer</vt:lpstr>
      <vt:lpstr>Alaska with THREE SPCS2022 layers</vt:lpstr>
      <vt:lpstr>SPCS2022 zones designed by NGS</vt:lpstr>
      <vt:lpstr>Florida statewide</vt:lpstr>
      <vt:lpstr>Florida statewide using UTM</vt:lpstr>
      <vt:lpstr>Florida SPCS2022 (preliminary)</vt:lpstr>
      <vt:lpstr>Florida SPCS 83</vt:lpstr>
      <vt:lpstr>NGS design request in practice</vt:lpstr>
      <vt:lpstr>Poll question 3</vt:lpstr>
      <vt:lpstr>Fillable PDF stakeholder forms</vt:lpstr>
      <vt:lpstr>Request/proposals Design submittals</vt:lpstr>
      <vt:lpstr>Poll question 4</vt:lpstr>
      <vt:lpstr>Low distortion projections (LDPs)</vt:lpstr>
      <vt:lpstr>Iowa LDP layer</vt:lpstr>
      <vt:lpstr>PowerPoint Presentation</vt:lpstr>
      <vt:lpstr>Indiana Geospatial Coordinate System</vt:lpstr>
      <vt:lpstr>Poll question 5</vt:lpstr>
      <vt:lpstr>PowerPoint Presentation</vt:lpstr>
      <vt:lpstr>“Special use” SPCS2022 zones</vt:lpstr>
      <vt:lpstr>Positive east longitudes (0° to 360°)</vt:lpstr>
      <vt:lpstr>Positive East Longitudes</vt:lpstr>
      <vt:lpstr>Positive East Longitudes</vt:lpstr>
      <vt:lpstr>SPCS2022 deadlines</vt:lpstr>
      <vt:lpstr>SPCS2022 summary</vt:lpstr>
      <vt:lpstr>Poll question 6</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Evjen</dc:creator>
  <cp:lastModifiedBy>Michael Dennis</cp:lastModifiedBy>
  <cp:revision>788</cp:revision>
  <dcterms:created xsi:type="dcterms:W3CDTF">2017-04-17T06:30:29Z</dcterms:created>
  <dcterms:modified xsi:type="dcterms:W3CDTF">2019-03-26T15:19:35Z</dcterms:modified>
</cp:coreProperties>
</file>