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90" r:id="rId3"/>
  </p:sldMasterIdLst>
  <p:notesMasterIdLst>
    <p:notesMasterId r:id="rId49"/>
  </p:notesMasterIdLst>
  <p:sldIdLst>
    <p:sldId id="261" r:id="rId4"/>
    <p:sldId id="431" r:id="rId5"/>
    <p:sldId id="457" r:id="rId6"/>
    <p:sldId id="458" r:id="rId7"/>
    <p:sldId id="490" r:id="rId8"/>
    <p:sldId id="445" r:id="rId9"/>
    <p:sldId id="357" r:id="rId10"/>
    <p:sldId id="459" r:id="rId11"/>
    <p:sldId id="501" r:id="rId12"/>
    <p:sldId id="460" r:id="rId13"/>
    <p:sldId id="434" r:id="rId14"/>
    <p:sldId id="435" r:id="rId15"/>
    <p:sldId id="436" r:id="rId16"/>
    <p:sldId id="437" r:id="rId17"/>
    <p:sldId id="438" r:id="rId18"/>
    <p:sldId id="439" r:id="rId19"/>
    <p:sldId id="440" r:id="rId20"/>
    <p:sldId id="463" r:id="rId21"/>
    <p:sldId id="491" r:id="rId22"/>
    <p:sldId id="442" r:id="rId23"/>
    <p:sldId id="443" r:id="rId24"/>
    <p:sldId id="444" r:id="rId25"/>
    <p:sldId id="480" r:id="rId26"/>
    <p:sldId id="481" r:id="rId27"/>
    <p:sldId id="482" r:id="rId28"/>
    <p:sldId id="492" r:id="rId29"/>
    <p:sldId id="493" r:id="rId30"/>
    <p:sldId id="449" r:id="rId31"/>
    <p:sldId id="464" r:id="rId32"/>
    <p:sldId id="465" r:id="rId33"/>
    <p:sldId id="466" r:id="rId34"/>
    <p:sldId id="478" r:id="rId35"/>
    <p:sldId id="494" r:id="rId36"/>
    <p:sldId id="467" r:id="rId37"/>
    <p:sldId id="500" r:id="rId38"/>
    <p:sldId id="499" r:id="rId39"/>
    <p:sldId id="496" r:id="rId40"/>
    <p:sldId id="497" r:id="rId41"/>
    <p:sldId id="472" r:id="rId42"/>
    <p:sldId id="473" r:id="rId43"/>
    <p:sldId id="474" r:id="rId44"/>
    <p:sldId id="475" r:id="rId45"/>
    <p:sldId id="476" r:id="rId46"/>
    <p:sldId id="477" r:id="rId47"/>
    <p:sldId id="461" r:id="rId4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Dennis" initials="MD" lastIdx="2" clrIdx="0">
    <p:extLst>
      <p:ext uri="{19B8F6BF-5375-455C-9EA6-DF929625EA0E}">
        <p15:presenceInfo xmlns:p15="http://schemas.microsoft.com/office/powerpoint/2012/main" userId="043abf545f8582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181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B0DAC-DFC6-4C3A-A9AA-3D0F3AD6A07A}" type="datetimeFigureOut">
              <a:rPr lang="en-US" smtClean="0"/>
              <a:t>3/10/2018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3F9A3-1875-461D-BED2-1C4D2A8FC3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050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30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862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98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553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86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305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3F9A3-1875-461D-BED2-1C4D2A8FC31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42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53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042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68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3F9A3-1875-461D-BED2-1C4D2A8FC31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865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566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4702-A9D2-D142-A2AF-02EB7BC1A7B0}" type="datetimeFigureOut">
              <a:rPr lang="en-US"/>
              <a:pPr>
                <a:defRPr/>
              </a:pPr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7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2D9D6-2EED-314A-B5A7-B8AA87D0E9E4}" type="datetimeFigureOut">
              <a:rPr lang="en-US"/>
              <a:pPr>
                <a:defRPr/>
              </a:pPr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77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ABBAB-D36F-9146-BB7A-2DB9ADAC5A9C}" type="datetimeFigureOut">
              <a:rPr lang="en-US"/>
              <a:pPr>
                <a:defRPr/>
              </a:pPr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083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 bwMode="black"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374835" y="2428193"/>
            <a:ext cx="6394330" cy="914400"/>
          </a:xfrm>
        </p:spPr>
        <p:txBody>
          <a:bodyPr rIns="0" anchor="b">
            <a:noAutofit/>
          </a:bodyPr>
          <a:lstStyle>
            <a:lvl1pPr algn="ctr">
              <a:defRPr sz="3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371600" y="3465218"/>
            <a:ext cx="6400800" cy="91440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7" name="Picture 6" descr="esri-10GlobeLogo_No-r_sRGBR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284" y="365138"/>
            <a:ext cx="2168737" cy="9676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-899557" y="5567249"/>
            <a:ext cx="10043557" cy="1290751"/>
          </a:xfrm>
          <a:custGeom>
            <a:avLst/>
            <a:gdLst/>
            <a:ahLst/>
            <a:cxnLst/>
            <a:rect l="l" t="t" r="r" b="b"/>
            <a:pathLst>
              <a:path w="10043557" h="1290751">
                <a:moveTo>
                  <a:pt x="8132411" y="0"/>
                </a:moveTo>
                <a:cubicBezTo>
                  <a:pt x="8583764" y="0"/>
                  <a:pt x="9032446" y="11434"/>
                  <a:pt x="9478183" y="34029"/>
                </a:cubicBezTo>
                <a:lnTo>
                  <a:pt x="10043557" y="69857"/>
                </a:lnTo>
                <a:lnTo>
                  <a:pt x="10043557" y="1290751"/>
                </a:lnTo>
                <a:lnTo>
                  <a:pt x="0" y="1290751"/>
                </a:lnTo>
                <a:lnTo>
                  <a:pt x="125788" y="1248403"/>
                </a:lnTo>
                <a:cubicBezTo>
                  <a:pt x="2649168" y="437759"/>
                  <a:pt x="5339667" y="0"/>
                  <a:pt x="8132411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2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/>
          <p:nvPr/>
        </p:nvSpPr>
        <p:spPr bwMode="invGray">
          <a:xfrm flipH="1">
            <a:off x="3488221" y="4204197"/>
            <a:ext cx="5655779" cy="2653803"/>
          </a:xfrm>
          <a:custGeom>
            <a:avLst/>
            <a:gdLst/>
            <a:ahLst/>
            <a:cxnLst/>
            <a:rect l="l" t="t" r="r" b="b"/>
            <a:pathLst>
              <a:path w="5655779" h="2653803">
                <a:moveTo>
                  <a:pt x="0" y="0"/>
                </a:moveTo>
                <a:lnTo>
                  <a:pt x="0" y="2653803"/>
                </a:lnTo>
                <a:lnTo>
                  <a:pt x="5655779" y="2653803"/>
                </a:lnTo>
                <a:lnTo>
                  <a:pt x="5368634" y="2452474"/>
                </a:lnTo>
                <a:cubicBezTo>
                  <a:pt x="3880066" y="1444637"/>
                  <a:pt x="2250051" y="660920"/>
                  <a:pt x="518426" y="144676"/>
                </a:cubicBezTo>
                <a:close/>
              </a:path>
            </a:pathLst>
          </a:custGeom>
          <a:solidFill>
            <a:srgbClr val="053264">
              <a:alpha val="1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2035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914402" y="1828800"/>
            <a:ext cx="73152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6192551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1097280"/>
            <a:ext cx="7772400" cy="246221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914400" y="1828800"/>
            <a:ext cx="7315200" cy="3427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1214376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2625"/>
            <a:ext cx="7772400" cy="369332"/>
          </a:xfrm>
          <a:noFill/>
        </p:spPr>
        <p:txBody>
          <a:bodyPr vert="horz" lIns="0" tIns="0" rIns="0" bIns="0" rtlCol="0" anchor="t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28800"/>
            <a:ext cx="7315200" cy="3429000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6177085"/>
            <a:ext cx="7772400" cy="215444"/>
          </a:xfrm>
        </p:spPr>
        <p:txBody>
          <a:bodyPr anchor="b">
            <a:sp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dirty="0" smtClean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324529356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777240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1"/>
          <p:cNvSpPr>
            <a:spLocks noGrp="1"/>
          </p:cNvSpPr>
          <p:nvPr>
            <p:ph sz="quarter" idx="18"/>
          </p:nvPr>
        </p:nvSpPr>
        <p:spPr>
          <a:xfrm>
            <a:off x="914400" y="1828800"/>
            <a:ext cx="73152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832306" y="151461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457200"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1097280"/>
            <a:ext cx="7772400" cy="246221"/>
          </a:xfrm>
        </p:spPr>
        <p:txBody>
          <a:bodyPr vert="horz" lIns="0" tIns="0" rIns="0" bIns="0" rtlCol="0" anchor="t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rgbClr val="94E6FF"/>
                </a:solidFill>
                <a:latin typeface="+mj-lt"/>
                <a:ea typeface="+mj-ea"/>
                <a:cs typeface="Arial"/>
              </a:defRPr>
            </a:lvl1pPr>
            <a:lvl2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2pPr>
            <a:lvl3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3pPr>
            <a:lvl4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4pPr>
            <a:lvl5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955474" y="634973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457200"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6185356"/>
            <a:ext cx="7772400" cy="215444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400" b="0" i="1" baseline="0">
                <a:solidFill>
                  <a:schemeClr val="tx2"/>
                </a:solidFill>
              </a:defRPr>
            </a:lvl1pPr>
            <a:lvl2pPr marL="0" indent="0" algn="r">
              <a:buNone/>
              <a:defRPr sz="1600"/>
            </a:lvl2pPr>
            <a:lvl3pPr marL="0" indent="0" algn="r">
              <a:buNone/>
              <a:defRPr sz="1600"/>
            </a:lvl3pPr>
            <a:lvl4pPr marL="0" indent="0" algn="r">
              <a:buNone/>
              <a:defRPr sz="1600"/>
            </a:lvl4pPr>
            <a:lvl5pPr marL="0" indent="0" algn="r">
              <a:buNone/>
              <a:defRPr sz="1600"/>
            </a:lvl5pPr>
          </a:lstStyle>
          <a:p>
            <a:pPr lvl="0"/>
            <a:r>
              <a:rPr lang="en-US" dirty="0"/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129230200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792021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803288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39114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2E1C5-9BFE-6A49-B726-6C7F6AC4D0D3}" type="datetimeFigureOut">
              <a:rPr lang="en-US"/>
              <a:pPr>
                <a:defRPr/>
              </a:pPr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655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0"/>
            <a:ext cx="5486399" cy="6858000"/>
          </a:xfrm>
          <a:prstGeom prst="rect">
            <a:avLst/>
          </a:prstGeom>
          <a:gradFill flip="none" rotWithShape="1">
            <a:gsLst>
              <a:gs pos="0">
                <a:srgbClr val="053264"/>
              </a:gs>
              <a:gs pos="50000">
                <a:srgbClr val="053264">
                  <a:alpha val="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1" y="3060742"/>
            <a:ext cx="4114800" cy="338554"/>
          </a:xfrm>
          <a:noFill/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750883"/>
            <a:ext cx="4114800" cy="1169551"/>
          </a:xfrm>
        </p:spPr>
        <p:txBody>
          <a:bodyPr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5486400" y="0"/>
            <a:ext cx="3657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</a:p>
        </p:txBody>
      </p:sp>
      <p:sp>
        <p:nvSpPr>
          <p:cNvPr id="9" name="Rectangle 7"/>
          <p:cNvSpPr/>
          <p:nvPr/>
        </p:nvSpPr>
        <p:spPr bwMode="ltGray">
          <a:xfrm>
            <a:off x="0" y="5567249"/>
            <a:ext cx="5486399" cy="1290751"/>
          </a:xfrm>
          <a:custGeom>
            <a:avLst/>
            <a:gdLst/>
            <a:ahLst/>
            <a:cxnLst/>
            <a:rect l="l" t="t" r="r" b="b"/>
            <a:pathLst>
              <a:path w="5486399" h="1290751">
                <a:moveTo>
                  <a:pt x="3575254" y="0"/>
                </a:moveTo>
                <a:cubicBezTo>
                  <a:pt x="4026607" y="0"/>
                  <a:pt x="4475289" y="11434"/>
                  <a:pt x="4921026" y="34029"/>
                </a:cubicBezTo>
                <a:lnTo>
                  <a:pt x="5486399" y="69857"/>
                </a:lnTo>
                <a:lnTo>
                  <a:pt x="5486399" y="1290751"/>
                </a:lnTo>
                <a:lnTo>
                  <a:pt x="0" y="1290751"/>
                </a:lnTo>
                <a:lnTo>
                  <a:pt x="0" y="242604"/>
                </a:lnTo>
                <a:lnTo>
                  <a:pt x="479973" y="181259"/>
                </a:lnTo>
                <a:cubicBezTo>
                  <a:pt x="1495074" y="61560"/>
                  <a:pt x="2527975" y="0"/>
                  <a:pt x="357525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1" name="Rectangle 12"/>
          <p:cNvSpPr/>
          <p:nvPr/>
        </p:nvSpPr>
        <p:spPr bwMode="ltGray">
          <a:xfrm>
            <a:off x="0" y="4204198"/>
            <a:ext cx="5486399" cy="2653802"/>
          </a:xfrm>
          <a:custGeom>
            <a:avLst/>
            <a:gdLst/>
            <a:ahLst/>
            <a:cxnLst/>
            <a:rect l="l" t="t" r="r" b="b"/>
            <a:pathLst>
              <a:path w="5486399" h="2653802">
                <a:moveTo>
                  <a:pt x="5486399" y="0"/>
                </a:moveTo>
                <a:lnTo>
                  <a:pt x="5486399" y="2653802"/>
                </a:lnTo>
                <a:lnTo>
                  <a:pt x="0" y="2653802"/>
                </a:lnTo>
                <a:lnTo>
                  <a:pt x="0" y="2535044"/>
                </a:lnTo>
                <a:lnTo>
                  <a:pt x="117766" y="2452473"/>
                </a:lnTo>
                <a:cubicBezTo>
                  <a:pt x="1606334" y="1444636"/>
                  <a:pt x="3236349" y="660919"/>
                  <a:pt x="4967974" y="144675"/>
                </a:cubicBezTo>
                <a:close/>
              </a:path>
            </a:pathLst>
          </a:custGeom>
          <a:solidFill>
            <a:srgbClr val="053264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1540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hidden">
          <a:xfrm>
            <a:off x="0" y="0"/>
            <a:ext cx="5486399" cy="6858000"/>
          </a:xfrm>
          <a:prstGeom prst="rect">
            <a:avLst/>
          </a:prstGeom>
          <a:gradFill flip="none" rotWithShape="1">
            <a:gsLst>
              <a:gs pos="0">
                <a:srgbClr val="053264"/>
              </a:gs>
              <a:gs pos="50000">
                <a:srgbClr val="053264">
                  <a:alpha val="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1" y="3060742"/>
            <a:ext cx="4114800" cy="338554"/>
          </a:xfrm>
          <a:noFill/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750883"/>
            <a:ext cx="4114800" cy="1169551"/>
          </a:xfrm>
        </p:spPr>
        <p:txBody>
          <a:bodyPr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Demo Title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5486400" y="0"/>
            <a:ext cx="3657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52" y="457200"/>
            <a:ext cx="1618488" cy="455883"/>
          </a:xfrm>
          <a:solidFill>
            <a:schemeClr val="bg2"/>
          </a:solidFill>
          <a:ln w="12700">
            <a:solidFill>
              <a:srgbClr val="B9E0F7">
                <a:alpha val="50000"/>
              </a:srgbClr>
            </a:solidFill>
            <a:round/>
            <a:headEnd/>
            <a:tailEnd/>
          </a:ln>
        </p:spPr>
        <p:txBody>
          <a:bodyPr wrap="square" lIns="0" tIns="45720" rIns="182880" bIns="4572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lang="en-US" sz="2000" b="0" smtClean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defRPr>
            </a:lvl1pPr>
            <a:lvl2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2pPr>
            <a:lvl3pPr marL="3175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3pPr>
            <a:lvl4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4pPr>
            <a:lvl5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5pPr>
          </a:lstStyle>
          <a:p>
            <a:pPr marL="0" lvl="0" indent="0" eaLnBrk="0" hangingPunct="0"/>
            <a:r>
              <a:rPr lang="en-US" dirty="0"/>
              <a:t>Text</a:t>
            </a:r>
          </a:p>
        </p:txBody>
      </p:sp>
      <p:sp>
        <p:nvSpPr>
          <p:cNvPr id="8" name="Rectangle 7"/>
          <p:cNvSpPr/>
          <p:nvPr/>
        </p:nvSpPr>
        <p:spPr bwMode="gray">
          <a:xfrm>
            <a:off x="0" y="5567249"/>
            <a:ext cx="5486399" cy="1290751"/>
          </a:xfrm>
          <a:custGeom>
            <a:avLst/>
            <a:gdLst/>
            <a:ahLst/>
            <a:cxnLst/>
            <a:rect l="l" t="t" r="r" b="b"/>
            <a:pathLst>
              <a:path w="5486399" h="1290751">
                <a:moveTo>
                  <a:pt x="3575254" y="0"/>
                </a:moveTo>
                <a:cubicBezTo>
                  <a:pt x="4026607" y="0"/>
                  <a:pt x="4475289" y="11434"/>
                  <a:pt x="4921026" y="34029"/>
                </a:cubicBezTo>
                <a:lnTo>
                  <a:pt x="5486399" y="69857"/>
                </a:lnTo>
                <a:lnTo>
                  <a:pt x="5486399" y="1290751"/>
                </a:lnTo>
                <a:lnTo>
                  <a:pt x="0" y="1290751"/>
                </a:lnTo>
                <a:lnTo>
                  <a:pt x="0" y="242604"/>
                </a:lnTo>
                <a:lnTo>
                  <a:pt x="479973" y="181259"/>
                </a:lnTo>
                <a:cubicBezTo>
                  <a:pt x="1495074" y="61560"/>
                  <a:pt x="2527975" y="0"/>
                  <a:pt x="357525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gray">
          <a:xfrm>
            <a:off x="0" y="4204198"/>
            <a:ext cx="5486399" cy="2653802"/>
          </a:xfrm>
          <a:custGeom>
            <a:avLst/>
            <a:gdLst/>
            <a:ahLst/>
            <a:cxnLst/>
            <a:rect l="l" t="t" r="r" b="b"/>
            <a:pathLst>
              <a:path w="5486399" h="2653802">
                <a:moveTo>
                  <a:pt x="5486399" y="0"/>
                </a:moveTo>
                <a:lnTo>
                  <a:pt x="5486399" y="2653802"/>
                </a:lnTo>
                <a:lnTo>
                  <a:pt x="0" y="2653802"/>
                </a:lnTo>
                <a:lnTo>
                  <a:pt x="0" y="2535044"/>
                </a:lnTo>
                <a:lnTo>
                  <a:pt x="117766" y="2452473"/>
                </a:lnTo>
                <a:cubicBezTo>
                  <a:pt x="1606334" y="1444636"/>
                  <a:pt x="3236349" y="660919"/>
                  <a:pt x="4967974" y="144675"/>
                </a:cubicBezTo>
                <a:close/>
              </a:path>
            </a:pathLst>
          </a:custGeom>
          <a:solidFill>
            <a:srgbClr val="053264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4487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_User Screens">
    <p:bg>
      <p:bgPr>
        <a:gradFill flip="none" rotWithShape="1">
          <a:gsLst>
            <a:gs pos="0">
              <a:srgbClr val="19461E"/>
            </a:gs>
            <a:gs pos="100000">
              <a:srgbClr val="19461E"/>
            </a:gs>
            <a:gs pos="40000">
              <a:srgbClr val="288135"/>
            </a:gs>
            <a:gs pos="60000">
              <a:srgbClr val="288135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User Screens Title</a:t>
            </a:r>
          </a:p>
        </p:txBody>
      </p:sp>
    </p:spTree>
    <p:extLst>
      <p:ext uri="{BB962C8B-B14F-4D97-AF65-F5344CB8AC3E}">
        <p14:creationId xmlns:p14="http://schemas.microsoft.com/office/powerpoint/2010/main" val="2317923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1990427"/>
            <a:ext cx="7775575" cy="1477328"/>
          </a:xfrm>
        </p:spPr>
        <p:txBody>
          <a:bodyPr anchor="b"/>
          <a:lstStyle>
            <a:lvl1pPr>
              <a:spcAft>
                <a:spcPts val="0"/>
              </a:spcAft>
              <a:defRPr sz="9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BIG Word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3467754"/>
            <a:ext cx="7775575" cy="615553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4000" b="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Smaller word</a:t>
            </a:r>
          </a:p>
        </p:txBody>
      </p:sp>
    </p:spTree>
    <p:extLst>
      <p:ext uri="{BB962C8B-B14F-4D97-AF65-F5344CB8AC3E}">
        <p14:creationId xmlns:p14="http://schemas.microsoft.com/office/powerpoint/2010/main" val="71144241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1719386"/>
            <a:ext cx="5486400" cy="1367692"/>
          </a:xfrm>
        </p:spPr>
        <p:txBody>
          <a:bodyPr anchor="b"/>
          <a:lstStyle>
            <a:lvl1pPr>
              <a:spcAft>
                <a:spcPts val="0"/>
              </a:spcAft>
              <a:defRPr sz="30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“Quote”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3683197"/>
            <a:ext cx="5486400" cy="400110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r">
              <a:spcAft>
                <a:spcPts val="0"/>
              </a:spcAft>
              <a:buFontTx/>
              <a:buNone/>
              <a:defRPr lang="en-US" sz="2600" b="0" baseline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594252145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—w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0" y="5716588"/>
            <a:ext cx="9144000" cy="11414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6041067"/>
            <a:ext cx="4568371" cy="4572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r">
              <a:defRPr sz="2600" b="1" baseline="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710193" y="5934015"/>
            <a:ext cx="2971800" cy="67130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/>
              <a:t>Sub Heading/Description Goes Here (2 lines max)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5486399" y="6058694"/>
            <a:ext cx="0" cy="457200"/>
          </a:xfrm>
          <a:prstGeom prst="line">
            <a:avLst/>
          </a:prstGeom>
          <a:noFill/>
          <a:ln w="317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9469192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subject—w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0" y="5943600"/>
            <a:ext cx="9144000" cy="9144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6186944"/>
            <a:ext cx="7772400" cy="21544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>
            <a:spAutoFit/>
          </a:bodyPr>
          <a:lstStyle>
            <a:lvl1pPr>
              <a:defRPr sz="1400" b="0" baseline="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Subject | Description (this line of text is the least important item on this slide)</a:t>
            </a:r>
          </a:p>
        </p:txBody>
      </p:sp>
    </p:spTree>
    <p:extLst>
      <p:ext uri="{BB962C8B-B14F-4D97-AF65-F5344CB8AC3E}">
        <p14:creationId xmlns:p14="http://schemas.microsoft.com/office/powerpoint/2010/main" val="879363182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su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6186944"/>
            <a:ext cx="7772400" cy="21544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>
            <a:spAutoFit/>
          </a:bodyPr>
          <a:lstStyle>
            <a:lvl1pPr>
              <a:defRPr sz="14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Subject | Description (this line of text is the least important item on this slide)</a:t>
            </a:r>
          </a:p>
        </p:txBody>
      </p:sp>
    </p:spTree>
    <p:extLst>
      <p:ext uri="{BB962C8B-B14F-4D97-AF65-F5344CB8AC3E}">
        <p14:creationId xmlns:p14="http://schemas.microsoft.com/office/powerpoint/2010/main" val="1751535119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sri">
    <p:bg bwMode="black"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ri-10GlobeLogo_TagLockup4Lg_sRGBR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68810" y="2205645"/>
            <a:ext cx="4206380" cy="244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57209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851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88FAE-7584-1D43-B106-69084F6C3D60}" type="datetimeFigureOut">
              <a:rPr lang="en-US"/>
              <a:pPr>
                <a:defRPr/>
              </a:pPr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8581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017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58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047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93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4915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104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775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1670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51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422AA-180E-B24C-A2DD-5B797D7B4338}" type="datetimeFigureOut">
              <a:rPr lang="en-US"/>
              <a:pPr>
                <a:defRPr/>
              </a:pPr>
              <a:t>3/10/2018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783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537CD-3F2F-1C42-8CC8-D98653E46D5E}" type="datetimeFigureOut">
              <a:rPr lang="en-US"/>
              <a:pPr>
                <a:defRPr/>
              </a:pPr>
              <a:t>3/10/2018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4A722-2514-2E44-A2D1-75902F2251E6}" type="datetimeFigureOut">
              <a:rPr lang="en-US"/>
              <a:pPr>
                <a:defRPr/>
              </a:pPr>
              <a:t>3/10/2018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7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C6B44-5FDE-D646-B187-047D5567924B}" type="datetimeFigureOut">
              <a:rPr lang="en-US"/>
              <a:pPr>
                <a:defRPr/>
              </a:pPr>
              <a:t>3/10/2018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22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E24F3-D793-8044-A42C-6F67C6B893B3}" type="datetimeFigureOut">
              <a:rPr lang="en-US"/>
              <a:pPr>
                <a:defRPr/>
              </a:pPr>
              <a:t>3/10/2018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5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937D2-7827-8748-9D63-2F251C75A548}" type="datetimeFigureOut">
              <a:rPr lang="en-US"/>
              <a:pPr>
                <a:defRPr/>
              </a:pPr>
              <a:t>3/10/2018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4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E047118-9D73-D940-849A-E2266DCC4429}" type="datetimeFigureOut">
              <a:rPr lang="en-US"/>
              <a:pPr>
                <a:defRPr/>
              </a:pPr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7772400" cy="369332"/>
          </a:xfrm>
          <a:prstGeom prst="rect">
            <a:avLst/>
          </a:prstGeom>
          <a:noFill/>
        </p:spPr>
        <p:txBody>
          <a:bodyPr vert="horz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0"/>
            <a:ext cx="7315200" cy="3429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5344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med">
    <p:fade/>
  </p:transition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lang="en-US" sz="1400" b="1" kern="1200" dirty="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85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85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fld id="{2EA58377-3A98-4B75-8299-378BE47483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607501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web/science_edu/webinar_series/Webinars.s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hyperlink" Target="https://geodesy.noaa.gov/library/pdfs/NOAA_SP_NOS_NGS_0013_v01_2018-03-06.pdf" TargetMode="Externa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0" y="2004291"/>
            <a:ext cx="9144000" cy="24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 dirty="0">
                <a:latin typeface="+mn-lt"/>
                <a:cs typeface="Times New Roman" charset="0"/>
              </a:rPr>
              <a:t>The State Plane Coordinate System</a:t>
            </a:r>
          </a:p>
          <a:p>
            <a:pPr algn="ctr" eaLnBrk="1" hangingPunct="1"/>
            <a:r>
              <a:rPr lang="en-US" sz="4000" b="1" i="1" dirty="0"/>
              <a:t>History, Policy, and Future Directions</a:t>
            </a:r>
          </a:p>
          <a:p>
            <a:pPr algn="ctr" eaLnBrk="1" hangingPunct="1"/>
            <a:endParaRPr lang="en-US" sz="4000" b="1" dirty="0">
              <a:latin typeface="+mn-lt"/>
              <a:cs typeface="Times New Roman" charset="0"/>
            </a:endParaRPr>
          </a:p>
        </p:txBody>
      </p:sp>
      <p:sp>
        <p:nvSpPr>
          <p:cNvPr id="13315" name="Content Placeholder 2"/>
          <p:cNvSpPr txBox="1">
            <a:spLocks/>
          </p:cNvSpPr>
          <p:nvPr/>
        </p:nvSpPr>
        <p:spPr bwMode="auto">
          <a:xfrm>
            <a:off x="2145143" y="6067822"/>
            <a:ext cx="4853709" cy="53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dirty="0">
                <a:latin typeface="+mn-lt"/>
                <a:cs typeface="Times New Roman" charset="0"/>
              </a:rPr>
              <a:t>March 8, 2018</a:t>
            </a:r>
            <a:endParaRPr lang="en-US" dirty="0"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D0C80A-A71A-4F19-A762-9ED2B823C0BA}"/>
              </a:ext>
            </a:extLst>
          </p:cNvPr>
          <p:cNvSpPr txBox="1">
            <a:spLocks/>
          </p:cNvSpPr>
          <p:nvPr/>
        </p:nvSpPr>
        <p:spPr bwMode="auto">
          <a:xfrm>
            <a:off x="2715491" y="5024402"/>
            <a:ext cx="3703782" cy="104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b="1" dirty="0">
                <a:latin typeface="+mn-lt"/>
                <a:cs typeface="Times New Roman" charset="0"/>
              </a:rPr>
              <a:t>Michael L. Dennis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dirty="0">
                <a:latin typeface="+mn-lt"/>
                <a:cs typeface="Times New Roman" charset="0"/>
              </a:rPr>
              <a:t>SPCS2022 Project Manager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An interesting and varied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983161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900"/>
              </a:spcBef>
            </a:pPr>
            <a:r>
              <a:rPr lang="en-US" dirty="0"/>
              <a:t>Initially created for North Carolina at customer request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Gave practical access to </a:t>
            </a:r>
            <a:r>
              <a:rPr lang="en-US" b="1" i="1" dirty="0"/>
              <a:t>National Spatial Reference System </a:t>
            </a:r>
            <a:r>
              <a:rPr lang="en-US" dirty="0"/>
              <a:t>(NSRS)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SPCS 27 started in 1933, completed in 1934(!)</a:t>
            </a:r>
          </a:p>
          <a:p>
            <a:pPr>
              <a:spcBef>
                <a:spcPts val="900"/>
              </a:spcBef>
            </a:pPr>
            <a:r>
              <a:rPr lang="en-US" dirty="0"/>
              <a:t>Changes from SPCS 27 to SPCS 83: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Multi-zone to single-zone for some states (SC, NE, MT)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Change in grid origin and units (US feet to meters)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American Samoa has no SPCS 83 zone</a:t>
            </a:r>
          </a:p>
          <a:p>
            <a:pPr>
              <a:spcBef>
                <a:spcPts val="900"/>
              </a:spcBef>
            </a:pPr>
            <a:r>
              <a:rPr lang="en-US" dirty="0"/>
              <a:t>Departures from policy and convention: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Guam used non-conformal projection for SPCS 27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Michigan used “scaled” ellipsoid for SPCS 27 (after 1963)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California added small Los Angeles County zone for SPCS 27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Kentucky has “layered” (overlapping) SPCS 83 zones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Montana single SPCS 83 zone greatly exceeds 1:10,000 scale error</a:t>
            </a:r>
          </a:p>
        </p:txBody>
      </p:sp>
    </p:spTree>
    <p:extLst>
      <p:ext uri="{BB962C8B-B14F-4D97-AF65-F5344CB8AC3E}">
        <p14:creationId xmlns:p14="http://schemas.microsoft.com/office/powerpoint/2010/main" val="2425300794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FCA05-DF1C-4A33-A587-35AB59C86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199"/>
            <a:ext cx="9144000" cy="6491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5F4F9F-EA81-40C5-8484-77153D612D6E}"/>
              </a:ext>
            </a:extLst>
          </p:cNvPr>
          <p:cNvSpPr txBox="1"/>
          <p:nvPr/>
        </p:nvSpPr>
        <p:spPr>
          <a:xfrm>
            <a:off x="0" y="-1"/>
            <a:ext cx="9144000" cy="4572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State Plane Coordinate Systems of 1927 (134 zones) and 1983 (125 zones)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08E46B-D873-4C08-BA20-8E9F91B2B475}"/>
              </a:ext>
            </a:extLst>
          </p:cNvPr>
          <p:cNvSpPr/>
          <p:nvPr/>
        </p:nvSpPr>
        <p:spPr>
          <a:xfrm>
            <a:off x="304801" y="3823852"/>
            <a:ext cx="27432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8909E-45C0-43DD-A27D-DA2A71C21908}"/>
              </a:ext>
            </a:extLst>
          </p:cNvPr>
          <p:cNvSpPr txBox="1"/>
          <p:nvPr/>
        </p:nvSpPr>
        <p:spPr>
          <a:xfrm>
            <a:off x="304801" y="3122100"/>
            <a:ext cx="260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Guam SPCS 27 zone 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non-conformal projection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CAAFEF-3477-4606-9A00-B3372E83F41D}"/>
              </a:ext>
            </a:extLst>
          </p:cNvPr>
          <p:cNvSpPr/>
          <p:nvPr/>
        </p:nvSpPr>
        <p:spPr>
          <a:xfrm>
            <a:off x="2758222" y="5344011"/>
            <a:ext cx="27432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3AD262-F6AB-4530-8F4C-538E1309CC40}"/>
              </a:ext>
            </a:extLst>
          </p:cNvPr>
          <p:cNvSpPr txBox="1"/>
          <p:nvPr/>
        </p:nvSpPr>
        <p:spPr>
          <a:xfrm>
            <a:off x="2519825" y="4604541"/>
            <a:ext cx="2389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American Samoa only in SPCS 27, not SPCS 83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529E1-7AD9-48EA-9896-B03E97AE5CE6}"/>
              </a:ext>
            </a:extLst>
          </p:cNvPr>
          <p:cNvSpPr txBox="1"/>
          <p:nvPr/>
        </p:nvSpPr>
        <p:spPr>
          <a:xfrm>
            <a:off x="5582654" y="3902745"/>
            <a:ext cx="1443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Two zones in SPCS 27, one in SPCS 83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24D3FD-1FFE-4975-B1EA-C70386FBED6E}"/>
              </a:ext>
            </a:extLst>
          </p:cNvPr>
          <p:cNvSpPr>
            <a:spLocks noChangeAspect="1"/>
          </p:cNvSpPr>
          <p:nvPr/>
        </p:nvSpPr>
        <p:spPr>
          <a:xfrm>
            <a:off x="8342380" y="3527749"/>
            <a:ext cx="365760" cy="365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74B9AE-89A2-44A8-BE30-F21FA17E251F}"/>
              </a:ext>
            </a:extLst>
          </p:cNvPr>
          <p:cNvSpPr txBox="1"/>
          <p:nvPr/>
        </p:nvSpPr>
        <p:spPr>
          <a:xfrm>
            <a:off x="304801" y="2508090"/>
            <a:ext cx="2053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Guam SPCS 83 zone added in 1995</a:t>
            </a:r>
          </a:p>
        </p:txBody>
      </p:sp>
    </p:spTree>
    <p:extLst>
      <p:ext uri="{BB962C8B-B14F-4D97-AF65-F5344CB8AC3E}">
        <p14:creationId xmlns:p14="http://schemas.microsoft.com/office/powerpoint/2010/main" val="293654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 animBg="1"/>
      <p:bldP spid="7" grpId="0"/>
      <p:bldP spid="8" grpId="0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1E48E-3F0C-43CA-93F5-C124646B294A}"/>
              </a:ext>
            </a:extLst>
          </p:cNvPr>
          <p:cNvSpPr txBox="1"/>
          <p:nvPr/>
        </p:nvSpPr>
        <p:spPr>
          <a:xfrm>
            <a:off x="0" y="0"/>
            <a:ext cx="9144000" cy="63385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Original SPCS 27, as of 1934 (110 zones total)</a:t>
            </a:r>
          </a:p>
        </p:txBody>
      </p:sp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D95795B9-5F96-4445-A6CB-BA64C665E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33851"/>
            <a:ext cx="9144000" cy="62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3534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1E48E-3F0C-43CA-93F5-C124646B294A}"/>
              </a:ext>
            </a:extLst>
          </p:cNvPr>
          <p:cNvSpPr txBox="1"/>
          <p:nvPr/>
        </p:nvSpPr>
        <p:spPr>
          <a:xfrm>
            <a:off x="0" y="0"/>
            <a:ext cx="9144000" cy="63385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Final SPCS 27, as of 1968 (112 zones in CONUS, 131 zones total)</a:t>
            </a:r>
          </a:p>
        </p:txBody>
      </p:sp>
      <p:pic>
        <p:nvPicPr>
          <p:cNvPr id="7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3F376908-1A5F-49FB-A152-97A93C45E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851"/>
            <a:ext cx="9144000" cy="622414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2A62F7D-ED58-43F6-A1DA-F639B714C300}"/>
              </a:ext>
            </a:extLst>
          </p:cNvPr>
          <p:cNvSpPr/>
          <p:nvPr/>
        </p:nvSpPr>
        <p:spPr>
          <a:xfrm rot="19164916">
            <a:off x="5702095" y="1572204"/>
            <a:ext cx="822960" cy="1463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E728B-0F0E-4F6E-92EC-3F20855CBC97}"/>
              </a:ext>
            </a:extLst>
          </p:cNvPr>
          <p:cNvSpPr txBox="1"/>
          <p:nvPr/>
        </p:nvSpPr>
        <p:spPr>
          <a:xfrm>
            <a:off x="7526957" y="4210594"/>
            <a:ext cx="1463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Reduced distortion zones added: CA 7 (1945) </a:t>
            </a: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MI (1964)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16299C-3D22-4D47-8E75-93D47AB965F7}"/>
              </a:ext>
            </a:extLst>
          </p:cNvPr>
          <p:cNvSpPr/>
          <p:nvPr/>
        </p:nvSpPr>
        <p:spPr>
          <a:xfrm>
            <a:off x="712291" y="3801976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8219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185058-BAFF-4974-A0D8-BEDA29040064}"/>
              </a:ext>
            </a:extLst>
          </p:cNvPr>
          <p:cNvSpPr txBox="1"/>
          <p:nvPr/>
        </p:nvSpPr>
        <p:spPr>
          <a:xfrm>
            <a:off x="0" y="0"/>
            <a:ext cx="9144000" cy="63385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Final SPCS 83, as of 2001 (108 zones in CONUS, 125 zones total)</a:t>
            </a:r>
          </a:p>
        </p:txBody>
      </p:sp>
      <p:pic>
        <p:nvPicPr>
          <p:cNvPr id="11" name="Picture 10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5C595881-783F-479A-9F31-36464FEA7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851"/>
            <a:ext cx="9144000" cy="622414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CE99F5-BF08-488F-9E4D-14DC4B5E9D8D}"/>
              </a:ext>
            </a:extLst>
          </p:cNvPr>
          <p:cNvSpPr/>
          <p:nvPr/>
        </p:nvSpPr>
        <p:spPr>
          <a:xfrm rot="20820804">
            <a:off x="5627501" y="3481646"/>
            <a:ext cx="1359314" cy="52799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95275-81E0-406F-B918-F9CEA2C018F9}"/>
              </a:ext>
            </a:extLst>
          </p:cNvPr>
          <p:cNvSpPr txBox="1"/>
          <p:nvPr/>
        </p:nvSpPr>
        <p:spPr>
          <a:xfrm>
            <a:off x="7433733" y="4412725"/>
            <a:ext cx="1433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KY statewide zone added in 2001</a:t>
            </a:r>
          </a:p>
        </p:txBody>
      </p:sp>
    </p:spTree>
    <p:extLst>
      <p:ext uri="{BB962C8B-B14F-4D97-AF65-F5344CB8AC3E}">
        <p14:creationId xmlns:p14="http://schemas.microsoft.com/office/powerpoint/2010/main" val="9023692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1E48E-3F0C-43CA-93F5-C124646B294A}"/>
              </a:ext>
            </a:extLst>
          </p:cNvPr>
          <p:cNvSpPr txBox="1"/>
          <p:nvPr/>
        </p:nvSpPr>
        <p:spPr>
          <a:xfrm>
            <a:off x="0" y="0"/>
            <a:ext cx="9144000" cy="63385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Alaska State Plane Coordinate Systems of 1927 and 1983 (10 zones)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30C461-F68F-4E95-BEC6-19FA94164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851"/>
            <a:ext cx="9144000" cy="622414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41CEA1F-E657-4693-AAC1-3DC6E1D92222}"/>
              </a:ext>
            </a:extLst>
          </p:cNvPr>
          <p:cNvSpPr>
            <a:spLocks noChangeAspect="1"/>
          </p:cNvSpPr>
          <p:nvPr/>
        </p:nvSpPr>
        <p:spPr>
          <a:xfrm>
            <a:off x="1874981" y="3897740"/>
            <a:ext cx="27432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A42EC-FD4A-4E18-AE02-38353443C605}"/>
              </a:ext>
            </a:extLst>
          </p:cNvPr>
          <p:cNvSpPr txBox="1"/>
          <p:nvPr/>
        </p:nvSpPr>
        <p:spPr>
          <a:xfrm>
            <a:off x="6696364" y="2312494"/>
            <a:ext cx="205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Islands in Zone 9 are referenced to local datums other than NAD 27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4699D4-9716-465B-9849-C6FC061DC290}"/>
              </a:ext>
            </a:extLst>
          </p:cNvPr>
          <p:cNvSpPr>
            <a:spLocks noChangeAspect="1"/>
          </p:cNvSpPr>
          <p:nvPr/>
        </p:nvSpPr>
        <p:spPr>
          <a:xfrm>
            <a:off x="2002905" y="4980814"/>
            <a:ext cx="2286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5B75B3-C170-4BE6-B51F-62C93C24835E}"/>
              </a:ext>
            </a:extLst>
          </p:cNvPr>
          <p:cNvSpPr>
            <a:spLocks noChangeAspect="1"/>
          </p:cNvSpPr>
          <p:nvPr/>
        </p:nvSpPr>
        <p:spPr>
          <a:xfrm>
            <a:off x="2074633" y="5191867"/>
            <a:ext cx="2286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E691229-695B-4B06-9852-AE006254988E}"/>
              </a:ext>
            </a:extLst>
          </p:cNvPr>
          <p:cNvSpPr>
            <a:spLocks noChangeAspect="1"/>
          </p:cNvSpPr>
          <p:nvPr/>
        </p:nvSpPr>
        <p:spPr>
          <a:xfrm>
            <a:off x="2285998" y="2978731"/>
            <a:ext cx="548640" cy="548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7976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1E48E-3F0C-43CA-93F5-C124646B294A}"/>
              </a:ext>
            </a:extLst>
          </p:cNvPr>
          <p:cNvSpPr txBox="1"/>
          <p:nvPr/>
        </p:nvSpPr>
        <p:spPr>
          <a:xfrm>
            <a:off x="0" y="0"/>
            <a:ext cx="4572000" cy="27432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Hawaii State Plane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Coordinate Systems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of 1927 and 1983 (5 zones)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“SPCS 27” version referenced to 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Old Hawaiian Datum</a:t>
            </a:r>
          </a:p>
        </p:txBody>
      </p:sp>
      <p:pic>
        <p:nvPicPr>
          <p:cNvPr id="5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358B3E46-3001-405B-B384-FBD0F5A82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00"/>
            <a:ext cx="9144000" cy="3114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32A6A5-A998-4A24-BA0C-F58760A8B6A7}"/>
              </a:ext>
            </a:extLst>
          </p:cNvPr>
          <p:cNvSpPr txBox="1"/>
          <p:nvPr/>
        </p:nvSpPr>
        <p:spPr>
          <a:xfrm>
            <a:off x="4572000" y="0"/>
            <a:ext cx="4572000" cy="27432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Puerto Rico and U.S. Virgin Islands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State Plane Coordinate Systems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of 1927 (2 zones) and 1983 (1 zone)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“SPCS 27” version referenced to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Puerto Rico 1940 Datum</a:t>
            </a:r>
          </a:p>
        </p:txBody>
      </p:sp>
    </p:spTree>
    <p:extLst>
      <p:ext uri="{BB962C8B-B14F-4D97-AF65-F5344CB8AC3E}">
        <p14:creationId xmlns:p14="http://schemas.microsoft.com/office/powerpoint/2010/main" val="2489984581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Issues with SPCS 83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91236" cy="498316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Incomplete NGS documentation (until now)</a:t>
            </a:r>
          </a:p>
          <a:p>
            <a:r>
              <a:rPr lang="en-US" dirty="0"/>
              <a:t>Inconsistent zone definitions</a:t>
            </a:r>
          </a:p>
          <a:p>
            <a:pPr lvl="1"/>
            <a:r>
              <a:rPr lang="en-US" dirty="0"/>
              <a:t>Highly variable linear distortion</a:t>
            </a:r>
          </a:p>
          <a:p>
            <a:pPr lvl="1"/>
            <a:r>
              <a:rPr lang="en-US" dirty="0"/>
              <a:t>“Layered” zones exist (Kentucky)</a:t>
            </a:r>
          </a:p>
          <a:p>
            <a:pPr lvl="1"/>
            <a:r>
              <a:rPr lang="en-US" dirty="0"/>
              <a:t>Inconsistent specification of grid origins</a:t>
            </a:r>
          </a:p>
          <a:p>
            <a:pPr lvl="1"/>
            <a:r>
              <a:rPr lang="en-US" dirty="0"/>
              <a:t>Scale explicitly defined for some zones, implicitly for others</a:t>
            </a:r>
          </a:p>
          <a:p>
            <a:pPr lvl="1"/>
            <a:r>
              <a:rPr lang="en-US" dirty="0"/>
              <a:t>Incomplete coverage of U.S. territories</a:t>
            </a:r>
          </a:p>
          <a:p>
            <a:r>
              <a:rPr lang="en-US" dirty="0"/>
              <a:t>Note common usage of SPCS “at ground”</a:t>
            </a:r>
          </a:p>
          <a:p>
            <a:pPr lvl="1"/>
            <a:r>
              <a:rPr lang="en-US" dirty="0"/>
              <a:t>Many surveyors &amp; engineers scale SPCS to topo surface</a:t>
            </a:r>
          </a:p>
          <a:p>
            <a:pPr lvl="1"/>
            <a:r>
              <a:rPr lang="en-US" dirty="0"/>
              <a:t>NGS used to give workshops on this methodology</a:t>
            </a:r>
          </a:p>
          <a:p>
            <a:pPr lvl="1"/>
            <a:r>
              <a:rPr lang="en-US" dirty="0"/>
              <a:t>Process incorporated in most surveying software</a:t>
            </a:r>
          </a:p>
          <a:p>
            <a:pPr lvl="1"/>
            <a:r>
              <a:rPr lang="en-US" dirty="0"/>
              <a:t>Shows desire to work “at ground”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74256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Map projection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91236" cy="4983161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Linear distortion (“scale error”) 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Amount map projection “grid” distance differs from true (curved) horizontal distance 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Usually at topographic surface (“grid” vs. “ground” distance)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Can also be at ellipsoid surface (“grid” vs. ellipsoid distance)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Conformal map projection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Linear distortion unique at a point (same in every direction)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Lines on Earth intersect at same angle on map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Meridians and parallels intersect at right angles on map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Shapes of areas on Earth are </a:t>
            </a:r>
            <a:r>
              <a:rPr lang="en-US" i="1" dirty="0"/>
              <a:t>locally</a:t>
            </a:r>
            <a:r>
              <a:rPr lang="en-US" dirty="0"/>
              <a:t> preserved on map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Simple relationship between grid and geodetic azimuth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SPCS2022 will only use conformal projections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Same for SPCS 83 and SPCS 27 (with one exception in Guam)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38816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SPCS2022 characteristics </a:t>
            </a:r>
            <a:r>
              <a:rPr lang="en-US" b="1" i="1" dirty="0"/>
              <a:t>(draft)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8387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Technical requirements</a:t>
            </a:r>
          </a:p>
          <a:p>
            <a:pPr lvl="1">
              <a:spcBef>
                <a:spcPts val="1200"/>
              </a:spcBef>
            </a:pPr>
            <a:r>
              <a:rPr lang="en-US" b="1" i="1" dirty="0"/>
              <a:t>Linear distortion </a:t>
            </a:r>
            <a:r>
              <a:rPr lang="en-US" dirty="0"/>
              <a:t>design criterion at topographic surface (</a:t>
            </a:r>
            <a:r>
              <a:rPr lang="en-US" i="1" dirty="0"/>
              <a:t>not</a:t>
            </a:r>
            <a:r>
              <a:rPr lang="en-US" dirty="0"/>
              <a:t> at ellipsoid surface)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Difference in distance between “grid” and “ground”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Use 1-parallel definition for LCC projections</a:t>
            </a:r>
          </a:p>
          <a:p>
            <a:pPr>
              <a:spcBef>
                <a:spcPts val="1200"/>
              </a:spcBef>
            </a:pPr>
            <a:r>
              <a:rPr lang="en-US" dirty="0"/>
              <a:t>Other characteristics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Default designs (if no consensus stakeholder input)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“Layered” zones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Low-distortion projections (LDPs)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“Special purpose” zones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A0F4AC-6C6D-45DF-BF56-6E6A16F1069D}"/>
              </a:ext>
            </a:extLst>
          </p:cNvPr>
          <p:cNvSpPr/>
          <p:nvPr/>
        </p:nvSpPr>
        <p:spPr>
          <a:xfrm>
            <a:off x="812800" y="2119755"/>
            <a:ext cx="8051921" cy="115610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2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507980"/>
          </a:xfrm>
        </p:spPr>
        <p:txBody>
          <a:bodyPr/>
          <a:lstStyle/>
          <a:p>
            <a:r>
              <a:rPr lang="en-US" dirty="0"/>
              <a:t>A Tale of Two Webinars</a:t>
            </a:r>
            <a:br>
              <a:rPr lang="en-US" dirty="0"/>
            </a:br>
            <a:r>
              <a:rPr lang="en-US" sz="3600" i="1" dirty="0"/>
              <a:t>on the </a:t>
            </a:r>
            <a:r>
              <a:rPr lang="en-US" sz="3600" b="1" i="1" dirty="0">
                <a:cs typeface="Times New Roman" panose="02020603050405020304" pitchFamily="18" charset="0"/>
              </a:rPr>
              <a:t>State Plane Coordinate System </a:t>
            </a:r>
            <a:r>
              <a:rPr lang="en-US" sz="3600" i="1" dirty="0">
                <a:cs typeface="Times New Roman" panose="02020603050405020304" pitchFamily="18" charset="0"/>
              </a:rPr>
              <a:t>(SPCS)</a:t>
            </a:r>
            <a:endParaRPr lang="en-US" sz="36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08416-1CC6-4742-B246-42995D38F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782618"/>
            <a:ext cx="8418945" cy="4260373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First webinar </a:t>
            </a:r>
            <a:r>
              <a:rPr lang="en-US" b="1" i="1" dirty="0">
                <a:cs typeface="Times New Roman" panose="02020603050405020304" pitchFamily="18" charset="0"/>
              </a:rPr>
              <a:t>today</a:t>
            </a:r>
            <a:r>
              <a:rPr lang="en-US" dirty="0">
                <a:cs typeface="Times New Roman" panose="02020603050405020304" pitchFamily="18" charset="0"/>
              </a:rPr>
              <a:t> (March 8)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History and status of SPCS 27 and SPCS 83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Map projection concepts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Introduction to SPCS2022</a:t>
            </a:r>
          </a:p>
          <a:p>
            <a:pPr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Next webinar on </a:t>
            </a:r>
            <a:r>
              <a:rPr lang="en-US" b="1" i="1" dirty="0">
                <a:cs typeface="Times New Roman" panose="02020603050405020304" pitchFamily="18" charset="0"/>
              </a:rPr>
              <a:t>April 12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Greater detail on SPCS2022 policy and procedures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Additional technical information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More SPCS2022 zone design examples</a:t>
            </a:r>
          </a:p>
          <a:p>
            <a:pPr>
              <a:spcBef>
                <a:spcPts val="1200"/>
              </a:spcBef>
            </a:pPr>
            <a:r>
              <a:rPr lang="en-US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Your questions today will help with April webinar!</a:t>
            </a:r>
          </a:p>
        </p:txBody>
      </p:sp>
    </p:spTree>
    <p:extLst>
      <p:ext uri="{BB962C8B-B14F-4D97-AF65-F5344CB8AC3E}">
        <p14:creationId xmlns:p14="http://schemas.microsoft.com/office/powerpoint/2010/main" val="458828342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0000">
              <a:schemeClr val="bg2">
                <a:lumMod val="20000"/>
                <a:lumOff val="80000"/>
                <a:alpha val="50000"/>
              </a:schemeClr>
            </a:gs>
            <a:gs pos="20000">
              <a:schemeClr val="bg2">
                <a:lumMod val="20000"/>
                <a:lumOff val="80000"/>
                <a:alpha val="50000"/>
              </a:schemeClr>
            </a:gs>
            <a:gs pos="0">
              <a:schemeClr val="bg2">
                <a:lumMod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>
            <a:spLocks noChangeAspect="1"/>
          </p:cNvSpPr>
          <p:nvPr/>
        </p:nvSpPr>
        <p:spPr bwMode="auto">
          <a:xfrm>
            <a:off x="466956" y="1657360"/>
            <a:ext cx="2286000" cy="2286000"/>
          </a:xfrm>
          <a:prstGeom prst="ellipse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9800000" scaled="0"/>
          </a:gradFill>
          <a:ln w="635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21" name="Picture 3" descr="D:\GIS\General\Generic grids\Export\Globe_orthographic.png"/>
          <p:cNvPicPr>
            <a:picLocks noChangeAspect="1" noChangeArrowheads="1"/>
          </p:cNvPicPr>
          <p:nvPr/>
        </p:nvPicPr>
        <p:blipFill>
          <a:blip r:embed="rId2" cstate="print"/>
          <a:srcRect l="16500" t="5333" r="16500" b="5333"/>
          <a:stretch>
            <a:fillRect/>
          </a:stretch>
        </p:blipFill>
        <p:spPr bwMode="auto">
          <a:xfrm>
            <a:off x="466918" y="1657361"/>
            <a:ext cx="2286038" cy="2286000"/>
          </a:xfrm>
          <a:prstGeom prst="rect">
            <a:avLst/>
          </a:prstGeom>
          <a:noFill/>
          <a:effectLst/>
        </p:spPr>
      </p:pic>
      <p:sp>
        <p:nvSpPr>
          <p:cNvPr id="20" name="TextBox 19"/>
          <p:cNvSpPr txBox="1"/>
          <p:nvPr/>
        </p:nvSpPr>
        <p:spPr>
          <a:xfrm>
            <a:off x="719572" y="4905164"/>
            <a:ext cx="1800200" cy="8640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Gnomonic projection 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</a:b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(non-conformal)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 bwMode="auto">
          <a:xfrm>
            <a:off x="3383280" y="1657360"/>
            <a:ext cx="2286000" cy="2286000"/>
          </a:xfrm>
          <a:prstGeom prst="ellipse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9800000" scaled="0"/>
          </a:gradFill>
          <a:ln w="635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24" name="Picture 3" descr="D:\GIS\General\Generic grids\Export\Globe_orthographic.png"/>
          <p:cNvPicPr>
            <a:picLocks noChangeAspect="1" noChangeArrowheads="1"/>
          </p:cNvPicPr>
          <p:nvPr/>
        </p:nvPicPr>
        <p:blipFill>
          <a:blip r:embed="rId2" cstate="print"/>
          <a:srcRect l="16500" t="5333" r="16500" b="5333"/>
          <a:stretch>
            <a:fillRect/>
          </a:stretch>
        </p:blipFill>
        <p:spPr bwMode="auto">
          <a:xfrm>
            <a:off x="3383242" y="1657361"/>
            <a:ext cx="2286038" cy="2286000"/>
          </a:xfrm>
          <a:prstGeom prst="rect">
            <a:avLst/>
          </a:prstGeom>
          <a:noFill/>
          <a:effectLst/>
        </p:spPr>
      </p:pic>
      <p:sp>
        <p:nvSpPr>
          <p:cNvPr id="25" name="TextBox 24"/>
          <p:cNvSpPr txBox="1"/>
          <p:nvPr/>
        </p:nvSpPr>
        <p:spPr>
          <a:xfrm>
            <a:off x="3599892" y="4905164"/>
            <a:ext cx="1872208" cy="8640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Stereographic projection 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</a:b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(conformal)</a:t>
            </a:r>
          </a:p>
        </p:txBody>
      </p:sp>
      <p:sp>
        <p:nvSpPr>
          <p:cNvPr id="26" name="Oval 25"/>
          <p:cNvSpPr>
            <a:spLocks noChangeAspect="1"/>
          </p:cNvSpPr>
          <p:nvPr/>
        </p:nvSpPr>
        <p:spPr bwMode="auto">
          <a:xfrm>
            <a:off x="6262251" y="1657360"/>
            <a:ext cx="2286000" cy="2286000"/>
          </a:xfrm>
          <a:prstGeom prst="ellipse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9800000" scaled="0"/>
          </a:gradFill>
          <a:ln w="635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27" name="Picture 3" descr="D:\GIS\General\Generic grids\Export\Globe_orthographic.png"/>
          <p:cNvPicPr>
            <a:picLocks noChangeAspect="1" noChangeArrowheads="1"/>
          </p:cNvPicPr>
          <p:nvPr/>
        </p:nvPicPr>
        <p:blipFill>
          <a:blip r:embed="rId2" cstate="print"/>
          <a:srcRect l="16500" t="5333" r="16500" b="5333"/>
          <a:stretch>
            <a:fillRect/>
          </a:stretch>
        </p:blipFill>
        <p:spPr bwMode="auto">
          <a:xfrm>
            <a:off x="6262213" y="1657361"/>
            <a:ext cx="2286038" cy="2286000"/>
          </a:xfrm>
          <a:prstGeom prst="rect">
            <a:avLst/>
          </a:prstGeom>
          <a:noFill/>
          <a:effectLst/>
        </p:spPr>
      </p:pic>
      <p:sp>
        <p:nvSpPr>
          <p:cNvPr id="28" name="TextBox 27"/>
          <p:cNvSpPr txBox="1"/>
          <p:nvPr/>
        </p:nvSpPr>
        <p:spPr>
          <a:xfrm>
            <a:off x="6444208" y="4905164"/>
            <a:ext cx="1980220" cy="8640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Orthographic projection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</a:b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(non-conformal)</a:t>
            </a:r>
          </a:p>
        </p:txBody>
      </p:sp>
      <p:cxnSp>
        <p:nvCxnSpPr>
          <p:cNvPr id="45" name="Straight Connector 44"/>
          <p:cNvCxnSpPr>
            <a:stCxn id="24" idx="2"/>
            <a:endCxn id="24" idx="0"/>
          </p:cNvCxnSpPr>
          <p:nvPr/>
        </p:nvCxnSpPr>
        <p:spPr bwMode="auto">
          <a:xfrm flipV="1">
            <a:off x="4526261" y="1657361"/>
            <a:ext cx="0" cy="2286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49" name="Straight Connector 48"/>
          <p:cNvCxnSpPr>
            <a:stCxn id="24" idx="2"/>
          </p:cNvCxnSpPr>
          <p:nvPr/>
        </p:nvCxnSpPr>
        <p:spPr bwMode="auto">
          <a:xfrm flipV="1">
            <a:off x="4526261" y="1657361"/>
            <a:ext cx="1143019" cy="2286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51" name="Straight Connector 50"/>
          <p:cNvCxnSpPr>
            <a:stCxn id="24" idx="2"/>
          </p:cNvCxnSpPr>
          <p:nvPr/>
        </p:nvCxnSpPr>
        <p:spPr bwMode="auto">
          <a:xfrm flipH="1" flipV="1">
            <a:off x="3383242" y="1657361"/>
            <a:ext cx="1143019" cy="2286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 flipV="1">
            <a:off x="1616871" y="1657360"/>
            <a:ext cx="0" cy="1143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flipV="1">
            <a:off x="7406619" y="1657360"/>
            <a:ext cx="0" cy="24557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 flipH="1" flipV="1">
            <a:off x="466956" y="1657360"/>
            <a:ext cx="1149915" cy="1143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 flipV="1">
            <a:off x="1616871" y="1657360"/>
            <a:ext cx="1136085" cy="1143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 flipH="1" flipV="1">
            <a:off x="827584" y="1657360"/>
            <a:ext cx="789288" cy="1143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 flipH="1" flipV="1">
            <a:off x="1079612" y="1657360"/>
            <a:ext cx="538954" cy="1143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 flipV="1">
            <a:off x="1618566" y="1657360"/>
            <a:ext cx="833713" cy="1143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 flipV="1">
            <a:off x="1616871" y="1657360"/>
            <a:ext cx="578865" cy="1143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 flipH="1" flipV="1">
            <a:off x="1367644" y="1657360"/>
            <a:ext cx="249228" cy="1143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05" name="Straight Connector 104"/>
          <p:cNvCxnSpPr/>
          <p:nvPr/>
        </p:nvCxnSpPr>
        <p:spPr bwMode="auto">
          <a:xfrm flipV="1">
            <a:off x="1616871" y="1657360"/>
            <a:ext cx="254829" cy="1143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10" name="Straight Connector 109"/>
          <p:cNvCxnSpPr>
            <a:stCxn id="24" idx="2"/>
          </p:cNvCxnSpPr>
          <p:nvPr/>
        </p:nvCxnSpPr>
        <p:spPr bwMode="auto">
          <a:xfrm flipH="1" flipV="1">
            <a:off x="3736974" y="1657361"/>
            <a:ext cx="789287" cy="2286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11" name="Straight Connector 110"/>
          <p:cNvCxnSpPr>
            <a:stCxn id="24" idx="2"/>
          </p:cNvCxnSpPr>
          <p:nvPr/>
        </p:nvCxnSpPr>
        <p:spPr bwMode="auto">
          <a:xfrm flipH="1" flipV="1">
            <a:off x="3989002" y="1657361"/>
            <a:ext cx="537259" cy="2286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12" name="Straight Connector 111"/>
          <p:cNvCxnSpPr>
            <a:stCxn id="24" idx="2"/>
          </p:cNvCxnSpPr>
          <p:nvPr/>
        </p:nvCxnSpPr>
        <p:spPr bwMode="auto">
          <a:xfrm flipV="1">
            <a:off x="4526261" y="1657361"/>
            <a:ext cx="835408" cy="2286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13" name="Straight Connector 112"/>
          <p:cNvCxnSpPr>
            <a:stCxn id="24" idx="2"/>
          </p:cNvCxnSpPr>
          <p:nvPr/>
        </p:nvCxnSpPr>
        <p:spPr bwMode="auto">
          <a:xfrm flipV="1">
            <a:off x="4526261" y="1657361"/>
            <a:ext cx="578865" cy="2286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14" name="Straight Connector 113"/>
          <p:cNvCxnSpPr>
            <a:stCxn id="24" idx="2"/>
          </p:cNvCxnSpPr>
          <p:nvPr/>
        </p:nvCxnSpPr>
        <p:spPr bwMode="auto">
          <a:xfrm flipH="1" flipV="1">
            <a:off x="4277034" y="1657361"/>
            <a:ext cx="249227" cy="2286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15" name="Straight Connector 114"/>
          <p:cNvCxnSpPr>
            <a:stCxn id="24" idx="2"/>
          </p:cNvCxnSpPr>
          <p:nvPr/>
        </p:nvCxnSpPr>
        <p:spPr bwMode="auto">
          <a:xfrm flipV="1">
            <a:off x="4526261" y="1657361"/>
            <a:ext cx="254829" cy="2286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 flipV="1">
            <a:off x="8548251" y="1657360"/>
            <a:ext cx="0" cy="24557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23" name="Straight Connector 122"/>
          <p:cNvCxnSpPr/>
          <p:nvPr/>
        </p:nvCxnSpPr>
        <p:spPr bwMode="auto">
          <a:xfrm flipV="1">
            <a:off x="6262251" y="1657360"/>
            <a:ext cx="0" cy="24557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24" name="Straight Connector 123"/>
          <p:cNvCxnSpPr/>
          <p:nvPr/>
        </p:nvCxnSpPr>
        <p:spPr bwMode="auto">
          <a:xfrm flipV="1">
            <a:off x="6547104" y="1657360"/>
            <a:ext cx="0" cy="24557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 flipV="1">
            <a:off x="6839712" y="1657360"/>
            <a:ext cx="0" cy="24557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 flipV="1">
            <a:off x="7119988" y="1657360"/>
            <a:ext cx="0" cy="24557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29" name="Straight Connector 128"/>
          <p:cNvCxnSpPr/>
          <p:nvPr/>
        </p:nvCxnSpPr>
        <p:spPr bwMode="auto">
          <a:xfrm flipV="1">
            <a:off x="7693674" y="1657361"/>
            <a:ext cx="0" cy="24557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30" name="Straight Connector 129"/>
          <p:cNvCxnSpPr/>
          <p:nvPr/>
        </p:nvCxnSpPr>
        <p:spPr bwMode="auto">
          <a:xfrm flipV="1">
            <a:off x="7986282" y="1657360"/>
            <a:ext cx="0" cy="24557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31" name="Straight Connector 130"/>
          <p:cNvCxnSpPr/>
          <p:nvPr/>
        </p:nvCxnSpPr>
        <p:spPr bwMode="auto">
          <a:xfrm flipV="1">
            <a:off x="8266558" y="1657361"/>
            <a:ext cx="0" cy="24557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3235816" y="1657360"/>
            <a:ext cx="2560320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H="1">
            <a:off x="319492" y="1657360"/>
            <a:ext cx="2560320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 flipH="1">
            <a:off x="6116136" y="1657360"/>
            <a:ext cx="2560320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6116136" y="4221089"/>
            <a:ext cx="2560319" cy="64807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Ray source 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at infinity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3235816" y="4221088"/>
            <a:ext cx="2560320" cy="5033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Ray source at opposite side of Earth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19572" y="4231392"/>
            <a:ext cx="1800200" cy="5033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Ray source at center of Earth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475547" y="1304764"/>
            <a:ext cx="2286038" cy="32403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Projection surface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3383242" y="1304764"/>
            <a:ext cx="2286038" cy="32403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Projection surface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262213" y="1304764"/>
            <a:ext cx="2286038" cy="32403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Projection surface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 charset="0"/>
              </a:rPr>
              <a:t>Can think of projection as “light rays” projecting onto surface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0" y="623731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 charset="0"/>
              </a:rPr>
              <a:t>However, this only works for a few sphere-based projections</a:t>
            </a:r>
          </a:p>
        </p:txBody>
      </p:sp>
    </p:spTree>
    <p:extLst>
      <p:ext uri="{BB962C8B-B14F-4D97-AF65-F5344CB8AC3E}">
        <p14:creationId xmlns:p14="http://schemas.microsoft.com/office/powerpoint/2010/main" val="3445800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8" grpId="0"/>
      <p:bldP spid="132" grpId="0"/>
      <p:bldP spid="133" grpId="0"/>
      <p:bldP spid="134" grpId="0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20000">
              <a:schemeClr val="bg2">
                <a:lumMod val="20000"/>
                <a:lumOff val="80000"/>
                <a:alpha val="50000"/>
              </a:schemeClr>
            </a:gs>
            <a:gs pos="80000">
              <a:schemeClr val="bg2">
                <a:lumMod val="20000"/>
                <a:lumOff val="80000"/>
                <a:alpha val="50000"/>
              </a:schemeClr>
            </a:gs>
            <a:gs pos="99000">
              <a:schemeClr val="bg2">
                <a:lumMod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>
            <a:spLocks noChangeAspect="1"/>
          </p:cNvSpPr>
          <p:nvPr/>
        </p:nvSpPr>
        <p:spPr bwMode="auto">
          <a:xfrm>
            <a:off x="288032" y="2665471"/>
            <a:ext cx="2286000" cy="2286000"/>
          </a:xfrm>
          <a:prstGeom prst="ellipse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9800000" scaled="0"/>
          </a:gradFill>
          <a:ln w="635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 bwMode="auto">
          <a:xfrm>
            <a:off x="3347784" y="2665471"/>
            <a:ext cx="2286000" cy="2286000"/>
          </a:xfrm>
          <a:prstGeom prst="ellipse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9800000" scaled="0"/>
          </a:gradFill>
          <a:ln w="635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47824" y="4977171"/>
            <a:ext cx="5299115" cy="67663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e.g., Lambert conformal conic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(used for SPCS)</a:t>
            </a:r>
          </a:p>
        </p:txBody>
      </p:sp>
      <p:sp>
        <p:nvSpPr>
          <p:cNvPr id="26" name="Oval 25"/>
          <p:cNvSpPr>
            <a:spLocks noChangeAspect="1"/>
          </p:cNvSpPr>
          <p:nvPr/>
        </p:nvSpPr>
        <p:spPr bwMode="auto">
          <a:xfrm>
            <a:off x="6360901" y="2665471"/>
            <a:ext cx="2286000" cy="2286000"/>
          </a:xfrm>
          <a:prstGeom prst="ellipse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9800000" scaled="0"/>
          </a:gradFill>
          <a:ln w="635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026" name="Picture 2" descr="D:\GIS\General\Generic grids\Export\Globe_orthographic_oblique.png"/>
          <p:cNvPicPr>
            <a:picLocks noChangeAspect="1" noChangeArrowheads="1"/>
          </p:cNvPicPr>
          <p:nvPr/>
        </p:nvPicPr>
        <p:blipFill>
          <a:blip r:embed="rId2" cstate="print"/>
          <a:srcRect l="4400" t="4400" r="4400" b="4400"/>
          <a:stretch>
            <a:fillRect/>
          </a:stretch>
        </p:blipFill>
        <p:spPr bwMode="auto">
          <a:xfrm>
            <a:off x="288034" y="2665471"/>
            <a:ext cx="2285998" cy="2286000"/>
          </a:xfrm>
          <a:prstGeom prst="rect">
            <a:avLst/>
          </a:prstGeom>
          <a:noFill/>
        </p:spPr>
      </p:pic>
      <p:pic>
        <p:nvPicPr>
          <p:cNvPr id="42" name="Picture 2" descr="D:\GIS\General\Generic grids\Export\Globe_orthographic_oblique.png"/>
          <p:cNvPicPr>
            <a:picLocks noChangeAspect="1" noChangeArrowheads="1"/>
          </p:cNvPicPr>
          <p:nvPr/>
        </p:nvPicPr>
        <p:blipFill>
          <a:blip r:embed="rId2" cstate="print"/>
          <a:srcRect l="4400" t="4400" r="4400" b="4400"/>
          <a:stretch>
            <a:fillRect/>
          </a:stretch>
        </p:blipFill>
        <p:spPr bwMode="auto">
          <a:xfrm>
            <a:off x="3347824" y="2665471"/>
            <a:ext cx="2285998" cy="2286000"/>
          </a:xfrm>
          <a:prstGeom prst="rect">
            <a:avLst/>
          </a:prstGeom>
          <a:noFill/>
        </p:spPr>
      </p:pic>
      <p:pic>
        <p:nvPicPr>
          <p:cNvPr id="43" name="Picture 2" descr="D:\GIS\General\Generic grids\Export\Globe_orthographic_oblique.png"/>
          <p:cNvPicPr>
            <a:picLocks noChangeAspect="1" noChangeArrowheads="1"/>
          </p:cNvPicPr>
          <p:nvPr/>
        </p:nvPicPr>
        <p:blipFill>
          <a:blip r:embed="rId2" cstate="print"/>
          <a:srcRect l="4400" t="4400" r="4400" b="4400"/>
          <a:stretch>
            <a:fillRect/>
          </a:stretch>
        </p:blipFill>
        <p:spPr bwMode="auto">
          <a:xfrm>
            <a:off x="6360941" y="2665471"/>
            <a:ext cx="2285998" cy="2286000"/>
          </a:xfrm>
          <a:prstGeom prst="rect">
            <a:avLst/>
          </a:prstGeom>
          <a:noFill/>
        </p:spPr>
      </p:pic>
      <p:sp>
        <p:nvSpPr>
          <p:cNvPr id="14" name="Oval 13"/>
          <p:cNvSpPr>
            <a:spLocks noChangeAspect="1"/>
          </p:cNvSpPr>
          <p:nvPr/>
        </p:nvSpPr>
        <p:spPr bwMode="auto">
          <a:xfrm>
            <a:off x="746859" y="2497657"/>
            <a:ext cx="1371600" cy="476522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9525"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1241072" y="2510359"/>
            <a:ext cx="378668" cy="444672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58" name="Straight Connector 57"/>
          <p:cNvCxnSpPr/>
          <p:nvPr/>
        </p:nvCxnSpPr>
        <p:spPr bwMode="auto">
          <a:xfrm flipV="1">
            <a:off x="802699" y="2645998"/>
            <a:ext cx="1276350" cy="175684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Freeform 28"/>
          <p:cNvSpPr>
            <a:spLocks noChangeAspect="1"/>
          </p:cNvSpPr>
          <p:nvPr/>
        </p:nvSpPr>
        <p:spPr bwMode="auto">
          <a:xfrm>
            <a:off x="3026719" y="1592795"/>
            <a:ext cx="2970729" cy="3096344"/>
          </a:xfrm>
          <a:custGeom>
            <a:avLst/>
            <a:gdLst>
              <a:gd name="connsiteX0" fmla="*/ 0 w 3204356"/>
              <a:gd name="connsiteY0" fmla="*/ 2557460 h 2557460"/>
              <a:gd name="connsiteX1" fmla="*/ 1602178 w 3204356"/>
              <a:gd name="connsiteY1" fmla="*/ 0 h 2557460"/>
              <a:gd name="connsiteX2" fmla="*/ 3204356 w 3204356"/>
              <a:gd name="connsiteY2" fmla="*/ 2557460 h 2557460"/>
              <a:gd name="connsiteX3" fmla="*/ 0 w 3204356"/>
              <a:gd name="connsiteY3" fmla="*/ 2557460 h 2557460"/>
              <a:gd name="connsiteX0" fmla="*/ 0 w 3204356"/>
              <a:gd name="connsiteY0" fmla="*/ 2557460 h 2557460"/>
              <a:gd name="connsiteX1" fmla="*/ 1602178 w 3204356"/>
              <a:gd name="connsiteY1" fmla="*/ 0 h 2557460"/>
              <a:gd name="connsiteX2" fmla="*/ 3204356 w 3204356"/>
              <a:gd name="connsiteY2" fmla="*/ 2557460 h 2557460"/>
              <a:gd name="connsiteX3" fmla="*/ 0 w 3204356"/>
              <a:gd name="connsiteY3" fmla="*/ 2557460 h 2557460"/>
              <a:gd name="connsiteX0" fmla="*/ 0 w 3204356"/>
              <a:gd name="connsiteY0" fmla="*/ 2557460 h 2842618"/>
              <a:gd name="connsiteX1" fmla="*/ 1602178 w 3204356"/>
              <a:gd name="connsiteY1" fmla="*/ 0 h 2842618"/>
              <a:gd name="connsiteX2" fmla="*/ 3204356 w 3204356"/>
              <a:gd name="connsiteY2" fmla="*/ 2557460 h 2842618"/>
              <a:gd name="connsiteX3" fmla="*/ 0 w 3204356"/>
              <a:gd name="connsiteY3" fmla="*/ 2557460 h 2842618"/>
              <a:gd name="connsiteX0" fmla="*/ 0 w 3303164"/>
              <a:gd name="connsiteY0" fmla="*/ 2557460 h 3133524"/>
              <a:gd name="connsiteX1" fmla="*/ 1602178 w 3303164"/>
              <a:gd name="connsiteY1" fmla="*/ 0 h 3133524"/>
              <a:gd name="connsiteX2" fmla="*/ 3204356 w 3303164"/>
              <a:gd name="connsiteY2" fmla="*/ 2557460 h 3133524"/>
              <a:gd name="connsiteX3" fmla="*/ 1692188 w 3303164"/>
              <a:gd name="connsiteY3" fmla="*/ 3133524 h 3133524"/>
              <a:gd name="connsiteX4" fmla="*/ 0 w 3303164"/>
              <a:gd name="connsiteY4" fmla="*/ 2557460 h 3133524"/>
              <a:gd name="connsiteX0" fmla="*/ 0 w 3303164"/>
              <a:gd name="connsiteY0" fmla="*/ 2557460 h 3133524"/>
              <a:gd name="connsiteX1" fmla="*/ 1602178 w 3303164"/>
              <a:gd name="connsiteY1" fmla="*/ 0 h 3133524"/>
              <a:gd name="connsiteX2" fmla="*/ 3204356 w 3303164"/>
              <a:gd name="connsiteY2" fmla="*/ 2557460 h 3133524"/>
              <a:gd name="connsiteX3" fmla="*/ 1836204 w 3303164"/>
              <a:gd name="connsiteY3" fmla="*/ 3133524 h 3133524"/>
              <a:gd name="connsiteX4" fmla="*/ 0 w 3303164"/>
              <a:gd name="connsiteY4" fmla="*/ 2557460 h 3133524"/>
              <a:gd name="connsiteX0" fmla="*/ 0 w 3303164"/>
              <a:gd name="connsiteY0" fmla="*/ 2557460 h 2993130"/>
              <a:gd name="connsiteX1" fmla="*/ 1602178 w 3303164"/>
              <a:gd name="connsiteY1" fmla="*/ 0 h 2993130"/>
              <a:gd name="connsiteX2" fmla="*/ 3204356 w 3303164"/>
              <a:gd name="connsiteY2" fmla="*/ 2557460 h 2993130"/>
              <a:gd name="connsiteX3" fmla="*/ 1764196 w 3303164"/>
              <a:gd name="connsiteY3" fmla="*/ 2773484 h 2993130"/>
              <a:gd name="connsiteX4" fmla="*/ 0 w 3303164"/>
              <a:gd name="connsiteY4" fmla="*/ 2557460 h 2993130"/>
              <a:gd name="connsiteX0" fmla="*/ 0 w 3303164"/>
              <a:gd name="connsiteY0" fmla="*/ 2557460 h 3169528"/>
              <a:gd name="connsiteX1" fmla="*/ 1602178 w 3303164"/>
              <a:gd name="connsiteY1" fmla="*/ 0 h 3169528"/>
              <a:gd name="connsiteX2" fmla="*/ 3204356 w 3303164"/>
              <a:gd name="connsiteY2" fmla="*/ 2557460 h 3169528"/>
              <a:gd name="connsiteX3" fmla="*/ 1584176 w 3303164"/>
              <a:gd name="connsiteY3" fmla="*/ 3169528 h 3169528"/>
              <a:gd name="connsiteX4" fmla="*/ 0 w 3303164"/>
              <a:gd name="connsiteY4" fmla="*/ 2557460 h 3169528"/>
              <a:gd name="connsiteX0" fmla="*/ 0 w 3159148"/>
              <a:gd name="connsiteY0" fmla="*/ 2557460 h 3199531"/>
              <a:gd name="connsiteX1" fmla="*/ 1602178 w 3159148"/>
              <a:gd name="connsiteY1" fmla="*/ 0 h 3199531"/>
              <a:gd name="connsiteX2" fmla="*/ 3060340 w 3159148"/>
              <a:gd name="connsiteY2" fmla="*/ 2377440 h 3199531"/>
              <a:gd name="connsiteX3" fmla="*/ 1584176 w 3159148"/>
              <a:gd name="connsiteY3" fmla="*/ 3169528 h 3199531"/>
              <a:gd name="connsiteX4" fmla="*/ 0 w 3159148"/>
              <a:gd name="connsiteY4" fmla="*/ 2557460 h 3199531"/>
              <a:gd name="connsiteX0" fmla="*/ 0 w 3015132"/>
              <a:gd name="connsiteY0" fmla="*/ 2449448 h 3181529"/>
              <a:gd name="connsiteX1" fmla="*/ 1458162 w 3015132"/>
              <a:gd name="connsiteY1" fmla="*/ 0 h 3181529"/>
              <a:gd name="connsiteX2" fmla="*/ 2916324 w 3015132"/>
              <a:gd name="connsiteY2" fmla="*/ 2377440 h 3181529"/>
              <a:gd name="connsiteX3" fmla="*/ 1440160 w 3015132"/>
              <a:gd name="connsiteY3" fmla="*/ 3169528 h 3181529"/>
              <a:gd name="connsiteX4" fmla="*/ 0 w 3015132"/>
              <a:gd name="connsiteY4" fmla="*/ 2449448 h 3181529"/>
              <a:gd name="connsiteX0" fmla="*/ 0 w 3015132"/>
              <a:gd name="connsiteY0" fmla="*/ 2449448 h 3037513"/>
              <a:gd name="connsiteX1" fmla="*/ 1458162 w 3015132"/>
              <a:gd name="connsiteY1" fmla="*/ 0 h 3037513"/>
              <a:gd name="connsiteX2" fmla="*/ 2916324 w 3015132"/>
              <a:gd name="connsiteY2" fmla="*/ 2377440 h 3037513"/>
              <a:gd name="connsiteX3" fmla="*/ 1548172 w 3015132"/>
              <a:gd name="connsiteY3" fmla="*/ 3025512 h 3037513"/>
              <a:gd name="connsiteX4" fmla="*/ 0 w 3015132"/>
              <a:gd name="connsiteY4" fmla="*/ 2449448 h 3037513"/>
              <a:gd name="connsiteX0" fmla="*/ 0 w 3015132"/>
              <a:gd name="connsiteY0" fmla="*/ 2449448 h 3163374"/>
              <a:gd name="connsiteX1" fmla="*/ 1458162 w 3015132"/>
              <a:gd name="connsiteY1" fmla="*/ 0 h 3163374"/>
              <a:gd name="connsiteX2" fmla="*/ 2916324 w 3015132"/>
              <a:gd name="connsiteY2" fmla="*/ 2377440 h 3163374"/>
              <a:gd name="connsiteX3" fmla="*/ 1489403 w 3015132"/>
              <a:gd name="connsiteY3" fmla="*/ 3151373 h 3163374"/>
              <a:gd name="connsiteX4" fmla="*/ 0 w 3015132"/>
              <a:gd name="connsiteY4" fmla="*/ 2449448 h 3163374"/>
              <a:gd name="connsiteX0" fmla="*/ 0 w 3015132"/>
              <a:gd name="connsiteY0" fmla="*/ 2449448 h 3163374"/>
              <a:gd name="connsiteX1" fmla="*/ 1458162 w 3015132"/>
              <a:gd name="connsiteY1" fmla="*/ 0 h 3163374"/>
              <a:gd name="connsiteX2" fmla="*/ 2916324 w 3015132"/>
              <a:gd name="connsiteY2" fmla="*/ 2377440 h 3163374"/>
              <a:gd name="connsiteX3" fmla="*/ 1489403 w 3015132"/>
              <a:gd name="connsiteY3" fmla="*/ 3151373 h 3163374"/>
              <a:gd name="connsiteX4" fmla="*/ 0 w 3015132"/>
              <a:gd name="connsiteY4" fmla="*/ 2449448 h 3163374"/>
              <a:gd name="connsiteX0" fmla="*/ 0 w 3015132"/>
              <a:gd name="connsiteY0" fmla="*/ 2449448 h 3168657"/>
              <a:gd name="connsiteX1" fmla="*/ 1458162 w 3015132"/>
              <a:gd name="connsiteY1" fmla="*/ 0 h 3168657"/>
              <a:gd name="connsiteX2" fmla="*/ 2916324 w 3015132"/>
              <a:gd name="connsiteY2" fmla="*/ 2377440 h 3168657"/>
              <a:gd name="connsiteX3" fmla="*/ 1489403 w 3015132"/>
              <a:gd name="connsiteY3" fmla="*/ 3151373 h 3168657"/>
              <a:gd name="connsiteX4" fmla="*/ 0 w 3015132"/>
              <a:gd name="connsiteY4" fmla="*/ 2449448 h 3168657"/>
              <a:gd name="connsiteX0" fmla="*/ 0 w 2942478"/>
              <a:gd name="connsiteY0" fmla="*/ 2430258 h 3168657"/>
              <a:gd name="connsiteX1" fmla="*/ 1385508 w 2942478"/>
              <a:gd name="connsiteY1" fmla="*/ 0 h 3168657"/>
              <a:gd name="connsiteX2" fmla="*/ 2843670 w 2942478"/>
              <a:gd name="connsiteY2" fmla="*/ 2377440 h 3168657"/>
              <a:gd name="connsiteX3" fmla="*/ 1416749 w 2942478"/>
              <a:gd name="connsiteY3" fmla="*/ 3151373 h 3168657"/>
              <a:gd name="connsiteX4" fmla="*/ 0 w 2942478"/>
              <a:gd name="connsiteY4" fmla="*/ 2430258 h 3168657"/>
              <a:gd name="connsiteX0" fmla="*/ 0 w 2859652"/>
              <a:gd name="connsiteY0" fmla="*/ 2430258 h 3168657"/>
              <a:gd name="connsiteX1" fmla="*/ 1385508 w 2859652"/>
              <a:gd name="connsiteY1" fmla="*/ 0 h 3168657"/>
              <a:gd name="connsiteX2" fmla="*/ 2760844 w 2859652"/>
              <a:gd name="connsiteY2" fmla="*/ 2354352 h 3168657"/>
              <a:gd name="connsiteX3" fmla="*/ 1416749 w 2859652"/>
              <a:gd name="connsiteY3" fmla="*/ 3151373 h 3168657"/>
              <a:gd name="connsiteX4" fmla="*/ 0 w 2859652"/>
              <a:gd name="connsiteY4" fmla="*/ 2430258 h 3168657"/>
              <a:gd name="connsiteX0" fmla="*/ 0 w 2859652"/>
              <a:gd name="connsiteY0" fmla="*/ 2430258 h 3130705"/>
              <a:gd name="connsiteX1" fmla="*/ 1385508 w 2859652"/>
              <a:gd name="connsiteY1" fmla="*/ 0 h 3130705"/>
              <a:gd name="connsiteX2" fmla="*/ 2760844 w 2859652"/>
              <a:gd name="connsiteY2" fmla="*/ 2354352 h 3130705"/>
              <a:gd name="connsiteX3" fmla="*/ 1453076 w 2859652"/>
              <a:gd name="connsiteY3" fmla="*/ 3113421 h 3130705"/>
              <a:gd name="connsiteX4" fmla="*/ 0 w 2859652"/>
              <a:gd name="connsiteY4" fmla="*/ 2430258 h 3130705"/>
              <a:gd name="connsiteX0" fmla="*/ 0 w 2859652"/>
              <a:gd name="connsiteY0" fmla="*/ 2430258 h 3130705"/>
              <a:gd name="connsiteX1" fmla="*/ 1385508 w 2859652"/>
              <a:gd name="connsiteY1" fmla="*/ 0 h 3130705"/>
              <a:gd name="connsiteX2" fmla="*/ 2760844 w 2859652"/>
              <a:gd name="connsiteY2" fmla="*/ 2354352 h 3130705"/>
              <a:gd name="connsiteX3" fmla="*/ 1453076 w 2859652"/>
              <a:gd name="connsiteY3" fmla="*/ 3113421 h 3130705"/>
              <a:gd name="connsiteX4" fmla="*/ 0 w 2859652"/>
              <a:gd name="connsiteY4" fmla="*/ 2430258 h 3130705"/>
              <a:gd name="connsiteX0" fmla="*/ 0 w 2813425"/>
              <a:gd name="connsiteY0" fmla="*/ 2430258 h 3130705"/>
              <a:gd name="connsiteX1" fmla="*/ 1385508 w 2813425"/>
              <a:gd name="connsiteY1" fmla="*/ 0 h 3130705"/>
              <a:gd name="connsiteX2" fmla="*/ 2714617 w 2813425"/>
              <a:gd name="connsiteY2" fmla="*/ 2354353 h 3130705"/>
              <a:gd name="connsiteX3" fmla="*/ 1453076 w 2813425"/>
              <a:gd name="connsiteY3" fmla="*/ 3113421 h 3130705"/>
              <a:gd name="connsiteX4" fmla="*/ 0 w 2813425"/>
              <a:gd name="connsiteY4" fmla="*/ 2430258 h 3130705"/>
              <a:gd name="connsiteX0" fmla="*/ 0 w 2740771"/>
              <a:gd name="connsiteY0" fmla="*/ 2468213 h 3130705"/>
              <a:gd name="connsiteX1" fmla="*/ 1312854 w 2740771"/>
              <a:gd name="connsiteY1" fmla="*/ 0 h 3130705"/>
              <a:gd name="connsiteX2" fmla="*/ 2641963 w 2740771"/>
              <a:gd name="connsiteY2" fmla="*/ 2354353 h 3130705"/>
              <a:gd name="connsiteX3" fmla="*/ 1380422 w 2740771"/>
              <a:gd name="connsiteY3" fmla="*/ 3113421 h 3130705"/>
              <a:gd name="connsiteX4" fmla="*/ 0 w 2740771"/>
              <a:gd name="connsiteY4" fmla="*/ 2468213 h 3130705"/>
              <a:gd name="connsiteX0" fmla="*/ 0 w 2740771"/>
              <a:gd name="connsiteY0" fmla="*/ 2430260 h 3130705"/>
              <a:gd name="connsiteX1" fmla="*/ 1312854 w 2740771"/>
              <a:gd name="connsiteY1" fmla="*/ 0 h 3130705"/>
              <a:gd name="connsiteX2" fmla="*/ 2641963 w 2740771"/>
              <a:gd name="connsiteY2" fmla="*/ 2354353 h 3130705"/>
              <a:gd name="connsiteX3" fmla="*/ 1380422 w 2740771"/>
              <a:gd name="connsiteY3" fmla="*/ 3113421 h 3130705"/>
              <a:gd name="connsiteX4" fmla="*/ 0 w 2740771"/>
              <a:gd name="connsiteY4" fmla="*/ 2430260 h 3130705"/>
              <a:gd name="connsiteX0" fmla="*/ 0 w 2740771"/>
              <a:gd name="connsiteY0" fmla="*/ 2430260 h 3130705"/>
              <a:gd name="connsiteX1" fmla="*/ 1312854 w 2740771"/>
              <a:gd name="connsiteY1" fmla="*/ 0 h 3130705"/>
              <a:gd name="connsiteX2" fmla="*/ 2641963 w 2740771"/>
              <a:gd name="connsiteY2" fmla="*/ 2354353 h 3130705"/>
              <a:gd name="connsiteX3" fmla="*/ 1380422 w 2740771"/>
              <a:gd name="connsiteY3" fmla="*/ 3113421 h 3130705"/>
              <a:gd name="connsiteX4" fmla="*/ 0 w 2740771"/>
              <a:gd name="connsiteY4" fmla="*/ 2430260 h 3130705"/>
              <a:gd name="connsiteX0" fmla="*/ 0 w 2714345"/>
              <a:gd name="connsiteY0" fmla="*/ 2430260 h 3130705"/>
              <a:gd name="connsiteX1" fmla="*/ 1286428 w 2714345"/>
              <a:gd name="connsiteY1" fmla="*/ 0 h 3130705"/>
              <a:gd name="connsiteX2" fmla="*/ 2615537 w 2714345"/>
              <a:gd name="connsiteY2" fmla="*/ 2354353 h 3130705"/>
              <a:gd name="connsiteX3" fmla="*/ 1353996 w 2714345"/>
              <a:gd name="connsiteY3" fmla="*/ 3113421 h 3130705"/>
              <a:gd name="connsiteX4" fmla="*/ 0 w 2714345"/>
              <a:gd name="connsiteY4" fmla="*/ 2430260 h 3130705"/>
              <a:gd name="connsiteX0" fmla="*/ 0 w 2714345"/>
              <a:gd name="connsiteY0" fmla="*/ 2430260 h 3130705"/>
              <a:gd name="connsiteX1" fmla="*/ 1286428 w 2714345"/>
              <a:gd name="connsiteY1" fmla="*/ 0 h 3130705"/>
              <a:gd name="connsiteX2" fmla="*/ 2615537 w 2714345"/>
              <a:gd name="connsiteY2" fmla="*/ 2430260 h 3130705"/>
              <a:gd name="connsiteX3" fmla="*/ 1353996 w 2714345"/>
              <a:gd name="connsiteY3" fmla="*/ 3113421 h 3130705"/>
              <a:gd name="connsiteX4" fmla="*/ 0 w 2714345"/>
              <a:gd name="connsiteY4" fmla="*/ 2430260 h 3130705"/>
              <a:gd name="connsiteX0" fmla="*/ 0 w 2656208"/>
              <a:gd name="connsiteY0" fmla="*/ 2430260 h 3130705"/>
              <a:gd name="connsiteX1" fmla="*/ 1286428 w 2656208"/>
              <a:gd name="connsiteY1" fmla="*/ 0 h 3130705"/>
              <a:gd name="connsiteX2" fmla="*/ 2615537 w 2656208"/>
              <a:gd name="connsiteY2" fmla="*/ 2430260 h 3130705"/>
              <a:gd name="connsiteX3" fmla="*/ 1353996 w 2656208"/>
              <a:gd name="connsiteY3" fmla="*/ 3113421 h 3130705"/>
              <a:gd name="connsiteX4" fmla="*/ 0 w 2656208"/>
              <a:gd name="connsiteY4" fmla="*/ 2430260 h 3130705"/>
              <a:gd name="connsiteX0" fmla="*/ 0 w 2656208"/>
              <a:gd name="connsiteY0" fmla="*/ 2430260 h 3130705"/>
              <a:gd name="connsiteX1" fmla="*/ 1286428 w 2656208"/>
              <a:gd name="connsiteY1" fmla="*/ 0 h 3130705"/>
              <a:gd name="connsiteX2" fmla="*/ 2615537 w 2656208"/>
              <a:gd name="connsiteY2" fmla="*/ 2430260 h 3130705"/>
              <a:gd name="connsiteX3" fmla="*/ 1353996 w 2656208"/>
              <a:gd name="connsiteY3" fmla="*/ 3113421 h 3130705"/>
              <a:gd name="connsiteX4" fmla="*/ 0 w 2656208"/>
              <a:gd name="connsiteY4" fmla="*/ 2430260 h 3130705"/>
              <a:gd name="connsiteX0" fmla="*/ 0 w 2656208"/>
              <a:gd name="connsiteY0" fmla="*/ 2430260 h 3130705"/>
              <a:gd name="connsiteX1" fmla="*/ 1286428 w 2656208"/>
              <a:gd name="connsiteY1" fmla="*/ 0 h 3130705"/>
              <a:gd name="connsiteX2" fmla="*/ 2615537 w 2656208"/>
              <a:gd name="connsiteY2" fmla="*/ 2430260 h 3130705"/>
              <a:gd name="connsiteX3" fmla="*/ 1353996 w 2656208"/>
              <a:gd name="connsiteY3" fmla="*/ 3113421 h 3130705"/>
              <a:gd name="connsiteX4" fmla="*/ 0 w 2656208"/>
              <a:gd name="connsiteY4" fmla="*/ 2430260 h 3130705"/>
              <a:gd name="connsiteX0" fmla="*/ 0 w 2656208"/>
              <a:gd name="connsiteY0" fmla="*/ 2430260 h 3130705"/>
              <a:gd name="connsiteX1" fmla="*/ 1328104 w 2656208"/>
              <a:gd name="connsiteY1" fmla="*/ 0 h 3130705"/>
              <a:gd name="connsiteX2" fmla="*/ 2615537 w 2656208"/>
              <a:gd name="connsiteY2" fmla="*/ 2430260 h 3130705"/>
              <a:gd name="connsiteX3" fmla="*/ 1353996 w 2656208"/>
              <a:gd name="connsiteY3" fmla="*/ 3113421 h 3130705"/>
              <a:gd name="connsiteX4" fmla="*/ 0 w 2656208"/>
              <a:gd name="connsiteY4" fmla="*/ 2430260 h 3130705"/>
              <a:gd name="connsiteX0" fmla="*/ 0 w 2656207"/>
              <a:gd name="connsiteY0" fmla="*/ 2430260 h 3130705"/>
              <a:gd name="connsiteX1" fmla="*/ 1328104 w 2656207"/>
              <a:gd name="connsiteY1" fmla="*/ 0 h 3130705"/>
              <a:gd name="connsiteX2" fmla="*/ 2615536 w 2656207"/>
              <a:gd name="connsiteY2" fmla="*/ 2430261 h 3130705"/>
              <a:gd name="connsiteX3" fmla="*/ 1353996 w 2656207"/>
              <a:gd name="connsiteY3" fmla="*/ 3113421 h 3130705"/>
              <a:gd name="connsiteX4" fmla="*/ 0 w 2656207"/>
              <a:gd name="connsiteY4" fmla="*/ 2430260 h 3130705"/>
              <a:gd name="connsiteX0" fmla="*/ 0 w 2656208"/>
              <a:gd name="connsiteY0" fmla="*/ 2430260 h 3130705"/>
              <a:gd name="connsiteX1" fmla="*/ 1328104 w 2656208"/>
              <a:gd name="connsiteY1" fmla="*/ 0 h 3130705"/>
              <a:gd name="connsiteX2" fmla="*/ 2615537 w 2656208"/>
              <a:gd name="connsiteY2" fmla="*/ 2430261 h 3130705"/>
              <a:gd name="connsiteX3" fmla="*/ 1353996 w 2656208"/>
              <a:gd name="connsiteY3" fmla="*/ 3113421 h 3130705"/>
              <a:gd name="connsiteX4" fmla="*/ 0 w 2656208"/>
              <a:gd name="connsiteY4" fmla="*/ 2430260 h 3130705"/>
              <a:gd name="connsiteX0" fmla="*/ 0 w 2632093"/>
              <a:gd name="connsiteY0" fmla="*/ 2430260 h 3130705"/>
              <a:gd name="connsiteX1" fmla="*/ 1328104 w 2632093"/>
              <a:gd name="connsiteY1" fmla="*/ 0 h 3130705"/>
              <a:gd name="connsiteX2" fmla="*/ 2591422 w 2632093"/>
              <a:gd name="connsiteY2" fmla="*/ 2430261 h 3130705"/>
              <a:gd name="connsiteX3" fmla="*/ 1353996 w 2632093"/>
              <a:gd name="connsiteY3" fmla="*/ 3113421 h 3130705"/>
              <a:gd name="connsiteX4" fmla="*/ 0 w 2632093"/>
              <a:gd name="connsiteY4" fmla="*/ 2430260 h 3130705"/>
              <a:gd name="connsiteX0" fmla="*/ 0 w 2632093"/>
              <a:gd name="connsiteY0" fmla="*/ 2430260 h 3130705"/>
              <a:gd name="connsiteX1" fmla="*/ 1328104 w 2632093"/>
              <a:gd name="connsiteY1" fmla="*/ 0 h 3130705"/>
              <a:gd name="connsiteX2" fmla="*/ 2591422 w 2632093"/>
              <a:gd name="connsiteY2" fmla="*/ 2430261 h 3130705"/>
              <a:gd name="connsiteX3" fmla="*/ 1328104 w 2632093"/>
              <a:gd name="connsiteY3" fmla="*/ 3113421 h 3130705"/>
              <a:gd name="connsiteX4" fmla="*/ 0 w 2632093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28104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28104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28104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90746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28104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293568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28104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17132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17132 w 2672764"/>
              <a:gd name="connsiteY1" fmla="*/ 0 h 3130705"/>
              <a:gd name="connsiteX2" fmla="*/ 2632093 w 2672764"/>
              <a:gd name="connsiteY2" fmla="*/ 2430261 h 3130705"/>
              <a:gd name="connsiteX3" fmla="*/ 1317132 w 2672764"/>
              <a:gd name="connsiteY3" fmla="*/ 3113421 h 3130705"/>
              <a:gd name="connsiteX4" fmla="*/ 0 w 2672764"/>
              <a:gd name="connsiteY4" fmla="*/ 2430260 h 313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2764" h="3130705">
                <a:moveTo>
                  <a:pt x="0" y="2430260"/>
                </a:moveTo>
                <a:lnTo>
                  <a:pt x="1317132" y="0"/>
                </a:lnTo>
                <a:lnTo>
                  <a:pt x="2632093" y="2430261"/>
                </a:lnTo>
                <a:cubicBezTo>
                  <a:pt x="2672764" y="2797764"/>
                  <a:pt x="1915546" y="3116757"/>
                  <a:pt x="1317132" y="3113421"/>
                </a:cubicBezTo>
                <a:cubicBezTo>
                  <a:pt x="731796" y="3130705"/>
                  <a:pt x="69252" y="2906827"/>
                  <a:pt x="0" y="2430260"/>
                </a:cubicBez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  <a:lin ang="0" scaled="0"/>
          </a:gradFill>
          <a:ln w="9525"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62" name="Arc 61"/>
          <p:cNvSpPr/>
          <p:nvPr/>
        </p:nvSpPr>
        <p:spPr bwMode="auto">
          <a:xfrm rot="10800000">
            <a:off x="3493451" y="2882936"/>
            <a:ext cx="1993392" cy="731520"/>
          </a:xfrm>
          <a:prstGeom prst="arc">
            <a:avLst>
              <a:gd name="adj1" fmla="val 10795725"/>
              <a:gd name="adj2" fmla="val 8838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Arial" charset="0"/>
            </a:endParaRPr>
          </a:p>
        </p:txBody>
      </p:sp>
      <p:sp>
        <p:nvSpPr>
          <p:cNvPr id="65" name="Oval 64"/>
          <p:cNvSpPr>
            <a:spLocks noChangeAspect="1"/>
          </p:cNvSpPr>
          <p:nvPr/>
        </p:nvSpPr>
        <p:spPr bwMode="auto">
          <a:xfrm rot="4028541">
            <a:off x="1760451" y="3128696"/>
            <a:ext cx="1173496" cy="585555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9525"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 flipH="1">
            <a:off x="2118459" y="3202583"/>
            <a:ext cx="442509" cy="430044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2108016" y="2889260"/>
            <a:ext cx="526335" cy="1028141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01" name="Freeform 100"/>
          <p:cNvSpPr>
            <a:spLocks noChangeAspect="1"/>
          </p:cNvSpPr>
          <p:nvPr/>
        </p:nvSpPr>
        <p:spPr bwMode="auto">
          <a:xfrm>
            <a:off x="6121619" y="1763059"/>
            <a:ext cx="2807373" cy="2926080"/>
          </a:xfrm>
          <a:custGeom>
            <a:avLst/>
            <a:gdLst>
              <a:gd name="connsiteX0" fmla="*/ 0 w 3204356"/>
              <a:gd name="connsiteY0" fmla="*/ 2557460 h 2557460"/>
              <a:gd name="connsiteX1" fmla="*/ 1602178 w 3204356"/>
              <a:gd name="connsiteY1" fmla="*/ 0 h 2557460"/>
              <a:gd name="connsiteX2" fmla="*/ 3204356 w 3204356"/>
              <a:gd name="connsiteY2" fmla="*/ 2557460 h 2557460"/>
              <a:gd name="connsiteX3" fmla="*/ 0 w 3204356"/>
              <a:gd name="connsiteY3" fmla="*/ 2557460 h 2557460"/>
              <a:gd name="connsiteX0" fmla="*/ 0 w 3204356"/>
              <a:gd name="connsiteY0" fmla="*/ 2557460 h 2557460"/>
              <a:gd name="connsiteX1" fmla="*/ 1602178 w 3204356"/>
              <a:gd name="connsiteY1" fmla="*/ 0 h 2557460"/>
              <a:gd name="connsiteX2" fmla="*/ 3204356 w 3204356"/>
              <a:gd name="connsiteY2" fmla="*/ 2557460 h 2557460"/>
              <a:gd name="connsiteX3" fmla="*/ 0 w 3204356"/>
              <a:gd name="connsiteY3" fmla="*/ 2557460 h 2557460"/>
              <a:gd name="connsiteX0" fmla="*/ 0 w 3204356"/>
              <a:gd name="connsiteY0" fmla="*/ 2557460 h 2842618"/>
              <a:gd name="connsiteX1" fmla="*/ 1602178 w 3204356"/>
              <a:gd name="connsiteY1" fmla="*/ 0 h 2842618"/>
              <a:gd name="connsiteX2" fmla="*/ 3204356 w 3204356"/>
              <a:gd name="connsiteY2" fmla="*/ 2557460 h 2842618"/>
              <a:gd name="connsiteX3" fmla="*/ 0 w 3204356"/>
              <a:gd name="connsiteY3" fmla="*/ 2557460 h 2842618"/>
              <a:gd name="connsiteX0" fmla="*/ 0 w 3303164"/>
              <a:gd name="connsiteY0" fmla="*/ 2557460 h 3133524"/>
              <a:gd name="connsiteX1" fmla="*/ 1602178 w 3303164"/>
              <a:gd name="connsiteY1" fmla="*/ 0 h 3133524"/>
              <a:gd name="connsiteX2" fmla="*/ 3204356 w 3303164"/>
              <a:gd name="connsiteY2" fmla="*/ 2557460 h 3133524"/>
              <a:gd name="connsiteX3" fmla="*/ 1692188 w 3303164"/>
              <a:gd name="connsiteY3" fmla="*/ 3133524 h 3133524"/>
              <a:gd name="connsiteX4" fmla="*/ 0 w 3303164"/>
              <a:gd name="connsiteY4" fmla="*/ 2557460 h 3133524"/>
              <a:gd name="connsiteX0" fmla="*/ 0 w 3303164"/>
              <a:gd name="connsiteY0" fmla="*/ 2557460 h 3133524"/>
              <a:gd name="connsiteX1" fmla="*/ 1602178 w 3303164"/>
              <a:gd name="connsiteY1" fmla="*/ 0 h 3133524"/>
              <a:gd name="connsiteX2" fmla="*/ 3204356 w 3303164"/>
              <a:gd name="connsiteY2" fmla="*/ 2557460 h 3133524"/>
              <a:gd name="connsiteX3" fmla="*/ 1836204 w 3303164"/>
              <a:gd name="connsiteY3" fmla="*/ 3133524 h 3133524"/>
              <a:gd name="connsiteX4" fmla="*/ 0 w 3303164"/>
              <a:gd name="connsiteY4" fmla="*/ 2557460 h 3133524"/>
              <a:gd name="connsiteX0" fmla="*/ 0 w 3303164"/>
              <a:gd name="connsiteY0" fmla="*/ 2557460 h 2993130"/>
              <a:gd name="connsiteX1" fmla="*/ 1602178 w 3303164"/>
              <a:gd name="connsiteY1" fmla="*/ 0 h 2993130"/>
              <a:gd name="connsiteX2" fmla="*/ 3204356 w 3303164"/>
              <a:gd name="connsiteY2" fmla="*/ 2557460 h 2993130"/>
              <a:gd name="connsiteX3" fmla="*/ 1764196 w 3303164"/>
              <a:gd name="connsiteY3" fmla="*/ 2773484 h 2993130"/>
              <a:gd name="connsiteX4" fmla="*/ 0 w 3303164"/>
              <a:gd name="connsiteY4" fmla="*/ 2557460 h 2993130"/>
              <a:gd name="connsiteX0" fmla="*/ 0 w 3303164"/>
              <a:gd name="connsiteY0" fmla="*/ 2557460 h 3169528"/>
              <a:gd name="connsiteX1" fmla="*/ 1602178 w 3303164"/>
              <a:gd name="connsiteY1" fmla="*/ 0 h 3169528"/>
              <a:gd name="connsiteX2" fmla="*/ 3204356 w 3303164"/>
              <a:gd name="connsiteY2" fmla="*/ 2557460 h 3169528"/>
              <a:gd name="connsiteX3" fmla="*/ 1584176 w 3303164"/>
              <a:gd name="connsiteY3" fmla="*/ 3169528 h 3169528"/>
              <a:gd name="connsiteX4" fmla="*/ 0 w 3303164"/>
              <a:gd name="connsiteY4" fmla="*/ 2557460 h 3169528"/>
              <a:gd name="connsiteX0" fmla="*/ 0 w 3159148"/>
              <a:gd name="connsiteY0" fmla="*/ 2557460 h 3199531"/>
              <a:gd name="connsiteX1" fmla="*/ 1602178 w 3159148"/>
              <a:gd name="connsiteY1" fmla="*/ 0 h 3199531"/>
              <a:gd name="connsiteX2" fmla="*/ 3060340 w 3159148"/>
              <a:gd name="connsiteY2" fmla="*/ 2377440 h 3199531"/>
              <a:gd name="connsiteX3" fmla="*/ 1584176 w 3159148"/>
              <a:gd name="connsiteY3" fmla="*/ 3169528 h 3199531"/>
              <a:gd name="connsiteX4" fmla="*/ 0 w 3159148"/>
              <a:gd name="connsiteY4" fmla="*/ 2557460 h 3199531"/>
              <a:gd name="connsiteX0" fmla="*/ 0 w 3015132"/>
              <a:gd name="connsiteY0" fmla="*/ 2449448 h 3181529"/>
              <a:gd name="connsiteX1" fmla="*/ 1458162 w 3015132"/>
              <a:gd name="connsiteY1" fmla="*/ 0 h 3181529"/>
              <a:gd name="connsiteX2" fmla="*/ 2916324 w 3015132"/>
              <a:gd name="connsiteY2" fmla="*/ 2377440 h 3181529"/>
              <a:gd name="connsiteX3" fmla="*/ 1440160 w 3015132"/>
              <a:gd name="connsiteY3" fmla="*/ 3169528 h 3181529"/>
              <a:gd name="connsiteX4" fmla="*/ 0 w 3015132"/>
              <a:gd name="connsiteY4" fmla="*/ 2449448 h 3181529"/>
              <a:gd name="connsiteX0" fmla="*/ 0 w 3015132"/>
              <a:gd name="connsiteY0" fmla="*/ 2449448 h 3037513"/>
              <a:gd name="connsiteX1" fmla="*/ 1458162 w 3015132"/>
              <a:gd name="connsiteY1" fmla="*/ 0 h 3037513"/>
              <a:gd name="connsiteX2" fmla="*/ 2916324 w 3015132"/>
              <a:gd name="connsiteY2" fmla="*/ 2377440 h 3037513"/>
              <a:gd name="connsiteX3" fmla="*/ 1548172 w 3015132"/>
              <a:gd name="connsiteY3" fmla="*/ 3025512 h 3037513"/>
              <a:gd name="connsiteX4" fmla="*/ 0 w 3015132"/>
              <a:gd name="connsiteY4" fmla="*/ 2449448 h 3037513"/>
              <a:gd name="connsiteX0" fmla="*/ 0 w 3015132"/>
              <a:gd name="connsiteY0" fmla="*/ 2449448 h 3163374"/>
              <a:gd name="connsiteX1" fmla="*/ 1458162 w 3015132"/>
              <a:gd name="connsiteY1" fmla="*/ 0 h 3163374"/>
              <a:gd name="connsiteX2" fmla="*/ 2916324 w 3015132"/>
              <a:gd name="connsiteY2" fmla="*/ 2377440 h 3163374"/>
              <a:gd name="connsiteX3" fmla="*/ 1489403 w 3015132"/>
              <a:gd name="connsiteY3" fmla="*/ 3151373 h 3163374"/>
              <a:gd name="connsiteX4" fmla="*/ 0 w 3015132"/>
              <a:gd name="connsiteY4" fmla="*/ 2449448 h 3163374"/>
              <a:gd name="connsiteX0" fmla="*/ 0 w 3015132"/>
              <a:gd name="connsiteY0" fmla="*/ 2449448 h 3163374"/>
              <a:gd name="connsiteX1" fmla="*/ 1458162 w 3015132"/>
              <a:gd name="connsiteY1" fmla="*/ 0 h 3163374"/>
              <a:gd name="connsiteX2" fmla="*/ 2916324 w 3015132"/>
              <a:gd name="connsiteY2" fmla="*/ 2377440 h 3163374"/>
              <a:gd name="connsiteX3" fmla="*/ 1489403 w 3015132"/>
              <a:gd name="connsiteY3" fmla="*/ 3151373 h 3163374"/>
              <a:gd name="connsiteX4" fmla="*/ 0 w 3015132"/>
              <a:gd name="connsiteY4" fmla="*/ 2449448 h 3163374"/>
              <a:gd name="connsiteX0" fmla="*/ 0 w 3015132"/>
              <a:gd name="connsiteY0" fmla="*/ 2449448 h 3168657"/>
              <a:gd name="connsiteX1" fmla="*/ 1458162 w 3015132"/>
              <a:gd name="connsiteY1" fmla="*/ 0 h 3168657"/>
              <a:gd name="connsiteX2" fmla="*/ 2916324 w 3015132"/>
              <a:gd name="connsiteY2" fmla="*/ 2377440 h 3168657"/>
              <a:gd name="connsiteX3" fmla="*/ 1489403 w 3015132"/>
              <a:gd name="connsiteY3" fmla="*/ 3151373 h 3168657"/>
              <a:gd name="connsiteX4" fmla="*/ 0 w 3015132"/>
              <a:gd name="connsiteY4" fmla="*/ 2449448 h 3168657"/>
              <a:gd name="connsiteX0" fmla="*/ 0 w 2942478"/>
              <a:gd name="connsiteY0" fmla="*/ 2430258 h 3168657"/>
              <a:gd name="connsiteX1" fmla="*/ 1385508 w 2942478"/>
              <a:gd name="connsiteY1" fmla="*/ 0 h 3168657"/>
              <a:gd name="connsiteX2" fmla="*/ 2843670 w 2942478"/>
              <a:gd name="connsiteY2" fmla="*/ 2377440 h 3168657"/>
              <a:gd name="connsiteX3" fmla="*/ 1416749 w 2942478"/>
              <a:gd name="connsiteY3" fmla="*/ 3151373 h 3168657"/>
              <a:gd name="connsiteX4" fmla="*/ 0 w 2942478"/>
              <a:gd name="connsiteY4" fmla="*/ 2430258 h 3168657"/>
              <a:gd name="connsiteX0" fmla="*/ 0 w 2859652"/>
              <a:gd name="connsiteY0" fmla="*/ 2430258 h 3168657"/>
              <a:gd name="connsiteX1" fmla="*/ 1385508 w 2859652"/>
              <a:gd name="connsiteY1" fmla="*/ 0 h 3168657"/>
              <a:gd name="connsiteX2" fmla="*/ 2760844 w 2859652"/>
              <a:gd name="connsiteY2" fmla="*/ 2354352 h 3168657"/>
              <a:gd name="connsiteX3" fmla="*/ 1416749 w 2859652"/>
              <a:gd name="connsiteY3" fmla="*/ 3151373 h 3168657"/>
              <a:gd name="connsiteX4" fmla="*/ 0 w 2859652"/>
              <a:gd name="connsiteY4" fmla="*/ 2430258 h 3168657"/>
              <a:gd name="connsiteX0" fmla="*/ 0 w 2859652"/>
              <a:gd name="connsiteY0" fmla="*/ 2430258 h 3130705"/>
              <a:gd name="connsiteX1" fmla="*/ 1385508 w 2859652"/>
              <a:gd name="connsiteY1" fmla="*/ 0 h 3130705"/>
              <a:gd name="connsiteX2" fmla="*/ 2760844 w 2859652"/>
              <a:gd name="connsiteY2" fmla="*/ 2354352 h 3130705"/>
              <a:gd name="connsiteX3" fmla="*/ 1453076 w 2859652"/>
              <a:gd name="connsiteY3" fmla="*/ 3113421 h 3130705"/>
              <a:gd name="connsiteX4" fmla="*/ 0 w 2859652"/>
              <a:gd name="connsiteY4" fmla="*/ 2430258 h 3130705"/>
              <a:gd name="connsiteX0" fmla="*/ 0 w 2859652"/>
              <a:gd name="connsiteY0" fmla="*/ 2430258 h 3130705"/>
              <a:gd name="connsiteX1" fmla="*/ 1385508 w 2859652"/>
              <a:gd name="connsiteY1" fmla="*/ 0 h 3130705"/>
              <a:gd name="connsiteX2" fmla="*/ 2760844 w 2859652"/>
              <a:gd name="connsiteY2" fmla="*/ 2354352 h 3130705"/>
              <a:gd name="connsiteX3" fmla="*/ 1453076 w 2859652"/>
              <a:gd name="connsiteY3" fmla="*/ 3113421 h 3130705"/>
              <a:gd name="connsiteX4" fmla="*/ 0 w 2859652"/>
              <a:gd name="connsiteY4" fmla="*/ 2430258 h 3130705"/>
              <a:gd name="connsiteX0" fmla="*/ 0 w 2813425"/>
              <a:gd name="connsiteY0" fmla="*/ 2430258 h 3130705"/>
              <a:gd name="connsiteX1" fmla="*/ 1385508 w 2813425"/>
              <a:gd name="connsiteY1" fmla="*/ 0 h 3130705"/>
              <a:gd name="connsiteX2" fmla="*/ 2714617 w 2813425"/>
              <a:gd name="connsiteY2" fmla="*/ 2354353 h 3130705"/>
              <a:gd name="connsiteX3" fmla="*/ 1453076 w 2813425"/>
              <a:gd name="connsiteY3" fmla="*/ 3113421 h 3130705"/>
              <a:gd name="connsiteX4" fmla="*/ 0 w 2813425"/>
              <a:gd name="connsiteY4" fmla="*/ 2430258 h 3130705"/>
              <a:gd name="connsiteX0" fmla="*/ 0 w 2740771"/>
              <a:gd name="connsiteY0" fmla="*/ 2468213 h 3130705"/>
              <a:gd name="connsiteX1" fmla="*/ 1312854 w 2740771"/>
              <a:gd name="connsiteY1" fmla="*/ 0 h 3130705"/>
              <a:gd name="connsiteX2" fmla="*/ 2641963 w 2740771"/>
              <a:gd name="connsiteY2" fmla="*/ 2354353 h 3130705"/>
              <a:gd name="connsiteX3" fmla="*/ 1380422 w 2740771"/>
              <a:gd name="connsiteY3" fmla="*/ 3113421 h 3130705"/>
              <a:gd name="connsiteX4" fmla="*/ 0 w 2740771"/>
              <a:gd name="connsiteY4" fmla="*/ 2468213 h 3130705"/>
              <a:gd name="connsiteX0" fmla="*/ 0 w 2740771"/>
              <a:gd name="connsiteY0" fmla="*/ 2430260 h 3130705"/>
              <a:gd name="connsiteX1" fmla="*/ 1312854 w 2740771"/>
              <a:gd name="connsiteY1" fmla="*/ 0 h 3130705"/>
              <a:gd name="connsiteX2" fmla="*/ 2641963 w 2740771"/>
              <a:gd name="connsiteY2" fmla="*/ 2354353 h 3130705"/>
              <a:gd name="connsiteX3" fmla="*/ 1380422 w 2740771"/>
              <a:gd name="connsiteY3" fmla="*/ 3113421 h 3130705"/>
              <a:gd name="connsiteX4" fmla="*/ 0 w 2740771"/>
              <a:gd name="connsiteY4" fmla="*/ 2430260 h 3130705"/>
              <a:gd name="connsiteX0" fmla="*/ 0 w 2740771"/>
              <a:gd name="connsiteY0" fmla="*/ 2430260 h 3130705"/>
              <a:gd name="connsiteX1" fmla="*/ 1312854 w 2740771"/>
              <a:gd name="connsiteY1" fmla="*/ 0 h 3130705"/>
              <a:gd name="connsiteX2" fmla="*/ 2641963 w 2740771"/>
              <a:gd name="connsiteY2" fmla="*/ 2354353 h 3130705"/>
              <a:gd name="connsiteX3" fmla="*/ 1380422 w 2740771"/>
              <a:gd name="connsiteY3" fmla="*/ 3113421 h 3130705"/>
              <a:gd name="connsiteX4" fmla="*/ 0 w 2740771"/>
              <a:gd name="connsiteY4" fmla="*/ 2430260 h 3130705"/>
              <a:gd name="connsiteX0" fmla="*/ 0 w 2714345"/>
              <a:gd name="connsiteY0" fmla="*/ 2430260 h 3130705"/>
              <a:gd name="connsiteX1" fmla="*/ 1286428 w 2714345"/>
              <a:gd name="connsiteY1" fmla="*/ 0 h 3130705"/>
              <a:gd name="connsiteX2" fmla="*/ 2615537 w 2714345"/>
              <a:gd name="connsiteY2" fmla="*/ 2354353 h 3130705"/>
              <a:gd name="connsiteX3" fmla="*/ 1353996 w 2714345"/>
              <a:gd name="connsiteY3" fmla="*/ 3113421 h 3130705"/>
              <a:gd name="connsiteX4" fmla="*/ 0 w 2714345"/>
              <a:gd name="connsiteY4" fmla="*/ 2430260 h 3130705"/>
              <a:gd name="connsiteX0" fmla="*/ 0 w 2714345"/>
              <a:gd name="connsiteY0" fmla="*/ 2430260 h 3130705"/>
              <a:gd name="connsiteX1" fmla="*/ 1286428 w 2714345"/>
              <a:gd name="connsiteY1" fmla="*/ 0 h 3130705"/>
              <a:gd name="connsiteX2" fmla="*/ 2615537 w 2714345"/>
              <a:gd name="connsiteY2" fmla="*/ 2430260 h 3130705"/>
              <a:gd name="connsiteX3" fmla="*/ 1353996 w 2714345"/>
              <a:gd name="connsiteY3" fmla="*/ 3113421 h 3130705"/>
              <a:gd name="connsiteX4" fmla="*/ 0 w 2714345"/>
              <a:gd name="connsiteY4" fmla="*/ 2430260 h 3130705"/>
              <a:gd name="connsiteX0" fmla="*/ 0 w 2656208"/>
              <a:gd name="connsiteY0" fmla="*/ 2430260 h 3130705"/>
              <a:gd name="connsiteX1" fmla="*/ 1286428 w 2656208"/>
              <a:gd name="connsiteY1" fmla="*/ 0 h 3130705"/>
              <a:gd name="connsiteX2" fmla="*/ 2615537 w 2656208"/>
              <a:gd name="connsiteY2" fmla="*/ 2430260 h 3130705"/>
              <a:gd name="connsiteX3" fmla="*/ 1353996 w 2656208"/>
              <a:gd name="connsiteY3" fmla="*/ 3113421 h 3130705"/>
              <a:gd name="connsiteX4" fmla="*/ 0 w 2656208"/>
              <a:gd name="connsiteY4" fmla="*/ 2430260 h 3130705"/>
              <a:gd name="connsiteX0" fmla="*/ 0 w 2656208"/>
              <a:gd name="connsiteY0" fmla="*/ 2430260 h 3130705"/>
              <a:gd name="connsiteX1" fmla="*/ 1286428 w 2656208"/>
              <a:gd name="connsiteY1" fmla="*/ 0 h 3130705"/>
              <a:gd name="connsiteX2" fmla="*/ 2615537 w 2656208"/>
              <a:gd name="connsiteY2" fmla="*/ 2430260 h 3130705"/>
              <a:gd name="connsiteX3" fmla="*/ 1353996 w 2656208"/>
              <a:gd name="connsiteY3" fmla="*/ 3113421 h 3130705"/>
              <a:gd name="connsiteX4" fmla="*/ 0 w 2656208"/>
              <a:gd name="connsiteY4" fmla="*/ 2430260 h 3130705"/>
              <a:gd name="connsiteX0" fmla="*/ 0 w 2656208"/>
              <a:gd name="connsiteY0" fmla="*/ 2430260 h 3130705"/>
              <a:gd name="connsiteX1" fmla="*/ 1286428 w 2656208"/>
              <a:gd name="connsiteY1" fmla="*/ 0 h 3130705"/>
              <a:gd name="connsiteX2" fmla="*/ 2615537 w 2656208"/>
              <a:gd name="connsiteY2" fmla="*/ 2430260 h 3130705"/>
              <a:gd name="connsiteX3" fmla="*/ 1353996 w 2656208"/>
              <a:gd name="connsiteY3" fmla="*/ 3113421 h 3130705"/>
              <a:gd name="connsiteX4" fmla="*/ 0 w 2656208"/>
              <a:gd name="connsiteY4" fmla="*/ 2430260 h 3130705"/>
              <a:gd name="connsiteX0" fmla="*/ 0 w 2656208"/>
              <a:gd name="connsiteY0" fmla="*/ 2430260 h 3130705"/>
              <a:gd name="connsiteX1" fmla="*/ 1328104 w 2656208"/>
              <a:gd name="connsiteY1" fmla="*/ 0 h 3130705"/>
              <a:gd name="connsiteX2" fmla="*/ 2615537 w 2656208"/>
              <a:gd name="connsiteY2" fmla="*/ 2430260 h 3130705"/>
              <a:gd name="connsiteX3" fmla="*/ 1353996 w 2656208"/>
              <a:gd name="connsiteY3" fmla="*/ 3113421 h 3130705"/>
              <a:gd name="connsiteX4" fmla="*/ 0 w 2656208"/>
              <a:gd name="connsiteY4" fmla="*/ 2430260 h 3130705"/>
              <a:gd name="connsiteX0" fmla="*/ 0 w 2656207"/>
              <a:gd name="connsiteY0" fmla="*/ 2430260 h 3130705"/>
              <a:gd name="connsiteX1" fmla="*/ 1328104 w 2656207"/>
              <a:gd name="connsiteY1" fmla="*/ 0 h 3130705"/>
              <a:gd name="connsiteX2" fmla="*/ 2615536 w 2656207"/>
              <a:gd name="connsiteY2" fmla="*/ 2430261 h 3130705"/>
              <a:gd name="connsiteX3" fmla="*/ 1353996 w 2656207"/>
              <a:gd name="connsiteY3" fmla="*/ 3113421 h 3130705"/>
              <a:gd name="connsiteX4" fmla="*/ 0 w 2656207"/>
              <a:gd name="connsiteY4" fmla="*/ 2430260 h 3130705"/>
              <a:gd name="connsiteX0" fmla="*/ 0 w 2656208"/>
              <a:gd name="connsiteY0" fmla="*/ 2430260 h 3130705"/>
              <a:gd name="connsiteX1" fmla="*/ 1328104 w 2656208"/>
              <a:gd name="connsiteY1" fmla="*/ 0 h 3130705"/>
              <a:gd name="connsiteX2" fmla="*/ 2615537 w 2656208"/>
              <a:gd name="connsiteY2" fmla="*/ 2430261 h 3130705"/>
              <a:gd name="connsiteX3" fmla="*/ 1353996 w 2656208"/>
              <a:gd name="connsiteY3" fmla="*/ 3113421 h 3130705"/>
              <a:gd name="connsiteX4" fmla="*/ 0 w 2656208"/>
              <a:gd name="connsiteY4" fmla="*/ 2430260 h 3130705"/>
              <a:gd name="connsiteX0" fmla="*/ 0 w 2632093"/>
              <a:gd name="connsiteY0" fmla="*/ 2430260 h 3130705"/>
              <a:gd name="connsiteX1" fmla="*/ 1328104 w 2632093"/>
              <a:gd name="connsiteY1" fmla="*/ 0 h 3130705"/>
              <a:gd name="connsiteX2" fmla="*/ 2591422 w 2632093"/>
              <a:gd name="connsiteY2" fmla="*/ 2430261 h 3130705"/>
              <a:gd name="connsiteX3" fmla="*/ 1353996 w 2632093"/>
              <a:gd name="connsiteY3" fmla="*/ 3113421 h 3130705"/>
              <a:gd name="connsiteX4" fmla="*/ 0 w 2632093"/>
              <a:gd name="connsiteY4" fmla="*/ 2430260 h 3130705"/>
              <a:gd name="connsiteX0" fmla="*/ 0 w 2632093"/>
              <a:gd name="connsiteY0" fmla="*/ 2430260 h 3130705"/>
              <a:gd name="connsiteX1" fmla="*/ 1328104 w 2632093"/>
              <a:gd name="connsiteY1" fmla="*/ 0 h 3130705"/>
              <a:gd name="connsiteX2" fmla="*/ 2591422 w 2632093"/>
              <a:gd name="connsiteY2" fmla="*/ 2430261 h 3130705"/>
              <a:gd name="connsiteX3" fmla="*/ 1328104 w 2632093"/>
              <a:gd name="connsiteY3" fmla="*/ 3113421 h 3130705"/>
              <a:gd name="connsiteX4" fmla="*/ 0 w 2632093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28104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28104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28104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90746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28104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293568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28104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17132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17132 w 2672764"/>
              <a:gd name="connsiteY1" fmla="*/ 0 h 3130705"/>
              <a:gd name="connsiteX2" fmla="*/ 2632093 w 2672764"/>
              <a:gd name="connsiteY2" fmla="*/ 2430261 h 3130705"/>
              <a:gd name="connsiteX3" fmla="*/ 1317132 w 2672764"/>
              <a:gd name="connsiteY3" fmla="*/ 3113421 h 3130705"/>
              <a:gd name="connsiteX4" fmla="*/ 0 w 2672764"/>
              <a:gd name="connsiteY4" fmla="*/ 2430260 h 313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2764" h="3130705">
                <a:moveTo>
                  <a:pt x="0" y="2430260"/>
                </a:moveTo>
                <a:lnTo>
                  <a:pt x="1317132" y="0"/>
                </a:lnTo>
                <a:lnTo>
                  <a:pt x="2632093" y="2430261"/>
                </a:lnTo>
                <a:cubicBezTo>
                  <a:pt x="2672764" y="2797764"/>
                  <a:pt x="1915546" y="3116757"/>
                  <a:pt x="1317132" y="3113421"/>
                </a:cubicBezTo>
                <a:cubicBezTo>
                  <a:pt x="731796" y="3130705"/>
                  <a:pt x="69252" y="2906827"/>
                  <a:pt x="0" y="2430260"/>
                </a:cubicBez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  <a:lin ang="0" scaled="0"/>
          </a:gradFill>
          <a:ln w="9525"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02" name="Arc 101"/>
          <p:cNvSpPr/>
          <p:nvPr/>
        </p:nvSpPr>
        <p:spPr bwMode="auto">
          <a:xfrm rot="10800000">
            <a:off x="6381125" y="3248979"/>
            <a:ext cx="2248059" cy="767524"/>
          </a:xfrm>
          <a:prstGeom prst="arc">
            <a:avLst>
              <a:gd name="adj1" fmla="val 10795725"/>
              <a:gd name="adj2" fmla="val 8838"/>
            </a:avLst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Arial" charset="0"/>
            </a:endParaRPr>
          </a:p>
        </p:txBody>
      </p:sp>
      <p:sp>
        <p:nvSpPr>
          <p:cNvPr id="103" name="Arc 102"/>
          <p:cNvSpPr/>
          <p:nvPr/>
        </p:nvSpPr>
        <p:spPr bwMode="auto">
          <a:xfrm rot="10800000">
            <a:off x="6794883" y="2665470"/>
            <a:ext cx="1408671" cy="518943"/>
          </a:xfrm>
          <a:prstGeom prst="arc">
            <a:avLst>
              <a:gd name="adj1" fmla="val 10795725"/>
              <a:gd name="adj2" fmla="val 8838"/>
            </a:avLst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Arial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95541" y="2024843"/>
            <a:ext cx="1102635" cy="5033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Polar aspect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863173" y="3996747"/>
            <a:ext cx="1102635" cy="5033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Oblique aspect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5729534" y="2415496"/>
            <a:ext cx="1102635" cy="5033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Central parallel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8005869" y="2064072"/>
            <a:ext cx="1102635" cy="5033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Standard parallels</a:t>
            </a:r>
          </a:p>
        </p:txBody>
      </p:sp>
      <p:sp>
        <p:nvSpPr>
          <p:cNvPr id="109" name="Arc 108"/>
          <p:cNvSpPr/>
          <p:nvPr/>
        </p:nvSpPr>
        <p:spPr bwMode="auto">
          <a:xfrm rot="10800000">
            <a:off x="6511479" y="2877499"/>
            <a:ext cx="1993392" cy="731520"/>
          </a:xfrm>
          <a:prstGeom prst="arc">
            <a:avLst>
              <a:gd name="adj1" fmla="val 10795725"/>
              <a:gd name="adj2" fmla="val 8838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Arial" charset="0"/>
            </a:endParaRPr>
          </a:p>
        </p:txBody>
      </p:sp>
      <p:sp>
        <p:nvSpPr>
          <p:cNvPr id="110" name="Line 17"/>
          <p:cNvSpPr>
            <a:spLocks noChangeShapeType="1"/>
          </p:cNvSpPr>
          <p:nvPr/>
        </p:nvSpPr>
        <p:spPr bwMode="auto">
          <a:xfrm flipH="1">
            <a:off x="5496079" y="2214097"/>
            <a:ext cx="373274" cy="997722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11" name="Line 17"/>
          <p:cNvSpPr>
            <a:spLocks noChangeShapeType="1"/>
          </p:cNvSpPr>
          <p:nvPr/>
        </p:nvSpPr>
        <p:spPr bwMode="auto">
          <a:xfrm>
            <a:off x="6303294" y="2944566"/>
            <a:ext cx="176309" cy="29621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12" name="Line 17"/>
          <p:cNvSpPr>
            <a:spLocks noChangeShapeType="1"/>
          </p:cNvSpPr>
          <p:nvPr/>
        </p:nvSpPr>
        <p:spPr bwMode="auto">
          <a:xfrm flipH="1">
            <a:off x="8232203" y="2567442"/>
            <a:ext cx="336746" cy="330439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13" name="Line 17"/>
          <p:cNvSpPr>
            <a:spLocks noChangeShapeType="1"/>
          </p:cNvSpPr>
          <p:nvPr/>
        </p:nvSpPr>
        <p:spPr bwMode="auto">
          <a:xfrm>
            <a:off x="8568950" y="2567443"/>
            <a:ext cx="67114" cy="100480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/>
              <a:cs typeface="Arial" pitchFamily="34" charset="0"/>
            </a:endParaRPr>
          </a:p>
        </p:txBody>
      </p:sp>
      <p:cxnSp>
        <p:nvCxnSpPr>
          <p:cNvPr id="115" name="Straight Connector 114"/>
          <p:cNvCxnSpPr/>
          <p:nvPr/>
        </p:nvCxnSpPr>
        <p:spPr bwMode="auto">
          <a:xfrm flipV="1">
            <a:off x="1433558" y="2263013"/>
            <a:ext cx="0" cy="46805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 flipV="1">
            <a:off x="2369336" y="3140967"/>
            <a:ext cx="472104" cy="24856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TextBox 121"/>
          <p:cNvSpPr txBox="1"/>
          <p:nvPr/>
        </p:nvSpPr>
        <p:spPr>
          <a:xfrm>
            <a:off x="2016223" y="2117020"/>
            <a:ext cx="648072" cy="2678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Origin</a:t>
            </a:r>
          </a:p>
        </p:txBody>
      </p:sp>
      <p:sp>
        <p:nvSpPr>
          <p:cNvPr id="123" name="Line 17"/>
          <p:cNvSpPr>
            <a:spLocks noChangeShapeType="1"/>
          </p:cNvSpPr>
          <p:nvPr/>
        </p:nvSpPr>
        <p:spPr bwMode="auto">
          <a:xfrm>
            <a:off x="2340260" y="2384883"/>
            <a:ext cx="26661" cy="95114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24" name="Line 17"/>
          <p:cNvSpPr>
            <a:spLocks noChangeShapeType="1"/>
          </p:cNvSpPr>
          <p:nvPr/>
        </p:nvSpPr>
        <p:spPr bwMode="auto">
          <a:xfrm flipH="1">
            <a:off x="1471570" y="2384883"/>
            <a:ext cx="868688" cy="32673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195542" y="4990867"/>
            <a:ext cx="2468754" cy="66293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e.g., stereographic (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not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 used for SPCS)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3699104" y="4065291"/>
            <a:ext cx="1617044" cy="51383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One-parallel (tangent)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654062" y="4065268"/>
            <a:ext cx="1722922" cy="59079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Two-parallel (secant)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26720" y="1160748"/>
            <a:ext cx="6117280" cy="54005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Conic projections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-31921" y="1088741"/>
            <a:ext cx="3235769" cy="86409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Planar (azimuthal) projections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0" y="15263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ＭＳ Ｐゴシック"/>
                <a:cs typeface="Arial" charset="0"/>
              </a:rPr>
              <a:t>Developable surfaces:  Planes and cones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23731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ＭＳ Ｐゴシック"/>
                <a:cs typeface="Arial" charset="0"/>
              </a:rPr>
              <a:t>Examples given are CONFORMAL projections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7BFEC25-7AA6-4652-A872-1CC01B6F7753}"/>
              </a:ext>
            </a:extLst>
          </p:cNvPr>
          <p:cNvSpPr txBox="1"/>
          <p:nvPr/>
        </p:nvSpPr>
        <p:spPr>
          <a:xfrm>
            <a:off x="4954025" y="1949399"/>
            <a:ext cx="1830656" cy="23719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Standard parallel</a:t>
            </a:r>
          </a:p>
        </p:txBody>
      </p:sp>
    </p:spTree>
    <p:extLst>
      <p:ext uri="{BB962C8B-B14F-4D97-AF65-F5344CB8AC3E}">
        <p14:creationId xmlns:p14="http://schemas.microsoft.com/office/powerpoint/2010/main" val="2601738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0000">
              <a:schemeClr val="bg2">
                <a:lumMod val="20000"/>
                <a:lumOff val="80000"/>
                <a:alpha val="50000"/>
              </a:schemeClr>
            </a:gs>
            <a:gs pos="20000">
              <a:schemeClr val="bg2">
                <a:lumMod val="20000"/>
                <a:lumOff val="80000"/>
                <a:alpha val="50000"/>
              </a:schemeClr>
            </a:gs>
            <a:gs pos="0">
              <a:schemeClr val="bg2">
                <a:lumMod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>
            <a:spLocks noChangeAspect="1"/>
          </p:cNvSpPr>
          <p:nvPr/>
        </p:nvSpPr>
        <p:spPr bwMode="auto">
          <a:xfrm>
            <a:off x="323528" y="2377440"/>
            <a:ext cx="2286000" cy="2286000"/>
          </a:xfrm>
          <a:prstGeom prst="ellipse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9800000" scaled="0"/>
          </a:gradFill>
          <a:ln w="635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 bwMode="auto">
          <a:xfrm>
            <a:off x="3287030" y="2377440"/>
            <a:ext cx="2286000" cy="2286000"/>
          </a:xfrm>
          <a:prstGeom prst="ellipse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9800000" scaled="0"/>
          </a:gradFill>
          <a:ln w="635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232756"/>
            <a:ext cx="9143999" cy="50405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Cylindrical projections</a:t>
            </a:r>
          </a:p>
        </p:txBody>
      </p:sp>
      <p:sp>
        <p:nvSpPr>
          <p:cNvPr id="26" name="Oval 25"/>
          <p:cNvSpPr>
            <a:spLocks noChangeAspect="1"/>
          </p:cNvSpPr>
          <p:nvPr/>
        </p:nvSpPr>
        <p:spPr bwMode="auto">
          <a:xfrm>
            <a:off x="6300147" y="2377440"/>
            <a:ext cx="2286000" cy="2286000"/>
          </a:xfrm>
          <a:prstGeom prst="ellipse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9800000" scaled="0"/>
          </a:gradFill>
          <a:ln w="635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026" name="Picture 2" descr="D:\GIS\General\Generic grids\Export\Globe_orthographic_oblique.png"/>
          <p:cNvPicPr>
            <a:picLocks noChangeAspect="1" noChangeArrowheads="1"/>
          </p:cNvPicPr>
          <p:nvPr/>
        </p:nvPicPr>
        <p:blipFill>
          <a:blip r:embed="rId2" cstate="print"/>
          <a:srcRect l="4400" t="4400" r="4400" b="4400"/>
          <a:stretch>
            <a:fillRect/>
          </a:stretch>
        </p:blipFill>
        <p:spPr bwMode="auto">
          <a:xfrm>
            <a:off x="323530" y="2377440"/>
            <a:ext cx="2285998" cy="2286000"/>
          </a:xfrm>
          <a:prstGeom prst="rect">
            <a:avLst/>
          </a:prstGeom>
          <a:noFill/>
        </p:spPr>
      </p:pic>
      <p:pic>
        <p:nvPicPr>
          <p:cNvPr id="42" name="Picture 2" descr="D:\GIS\General\Generic grids\Export\Globe_orthographic_oblique.png"/>
          <p:cNvPicPr>
            <a:picLocks noChangeAspect="1" noChangeArrowheads="1"/>
          </p:cNvPicPr>
          <p:nvPr/>
        </p:nvPicPr>
        <p:blipFill>
          <a:blip r:embed="rId2" cstate="print"/>
          <a:srcRect l="4400" t="4400" r="4400" b="4400"/>
          <a:stretch>
            <a:fillRect/>
          </a:stretch>
        </p:blipFill>
        <p:spPr bwMode="auto">
          <a:xfrm>
            <a:off x="3287070" y="2377440"/>
            <a:ext cx="2285998" cy="2286000"/>
          </a:xfrm>
          <a:prstGeom prst="rect">
            <a:avLst/>
          </a:prstGeom>
          <a:noFill/>
        </p:spPr>
      </p:pic>
      <p:pic>
        <p:nvPicPr>
          <p:cNvPr id="43" name="Picture 2" descr="D:\GIS\General\Generic grids\Export\Globe_orthographic_oblique.png"/>
          <p:cNvPicPr>
            <a:picLocks noChangeAspect="1" noChangeArrowheads="1"/>
          </p:cNvPicPr>
          <p:nvPr/>
        </p:nvPicPr>
        <p:blipFill>
          <a:blip r:embed="rId2" cstate="print"/>
          <a:srcRect l="4400" t="4400" r="4400" b="4400"/>
          <a:stretch>
            <a:fillRect/>
          </a:stretch>
        </p:blipFill>
        <p:spPr bwMode="auto">
          <a:xfrm>
            <a:off x="6300187" y="2377440"/>
            <a:ext cx="2285998" cy="2286000"/>
          </a:xfrm>
          <a:prstGeom prst="rect">
            <a:avLst/>
          </a:prstGeom>
          <a:noFill/>
        </p:spPr>
      </p:pic>
      <p:sp>
        <p:nvSpPr>
          <p:cNvPr id="107" name="TextBox 106"/>
          <p:cNvSpPr txBox="1"/>
          <p:nvPr/>
        </p:nvSpPr>
        <p:spPr>
          <a:xfrm>
            <a:off x="2516101" y="4563848"/>
            <a:ext cx="939775" cy="5033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Central meridian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7905168" y="4717236"/>
            <a:ext cx="681017" cy="5033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Skew axis</a:t>
            </a:r>
          </a:p>
        </p:txBody>
      </p:sp>
      <p:sp>
        <p:nvSpPr>
          <p:cNvPr id="111" name="Line 17"/>
          <p:cNvSpPr>
            <a:spLocks noChangeShapeType="1"/>
          </p:cNvSpPr>
          <p:nvPr/>
        </p:nvSpPr>
        <p:spPr bwMode="auto">
          <a:xfrm flipH="1" flipV="1">
            <a:off x="8080400" y="4348648"/>
            <a:ext cx="164008" cy="36858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93" name="Can 192"/>
          <p:cNvSpPr/>
          <p:nvPr/>
        </p:nvSpPr>
        <p:spPr bwMode="auto">
          <a:xfrm>
            <a:off x="323530" y="2230564"/>
            <a:ext cx="2285998" cy="2566588"/>
          </a:xfrm>
          <a:prstGeom prst="can">
            <a:avLst>
              <a:gd name="adj" fmla="val 32842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0000"/>
                </a:schemeClr>
              </a:gs>
            </a:gsLst>
            <a:lin ang="19800000" scaled="0"/>
            <a:tileRect/>
          </a:gradFill>
          <a:ln w="9525"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02" name="Arc 101"/>
          <p:cNvSpPr/>
          <p:nvPr/>
        </p:nvSpPr>
        <p:spPr bwMode="auto">
          <a:xfrm rot="10800000">
            <a:off x="323529" y="3140968"/>
            <a:ext cx="2285998" cy="767524"/>
          </a:xfrm>
          <a:prstGeom prst="arc">
            <a:avLst>
              <a:gd name="adj1" fmla="val 10853689"/>
              <a:gd name="adj2" fmla="val 21541995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Arial" charset="0"/>
            </a:endParaRPr>
          </a:p>
        </p:txBody>
      </p:sp>
      <p:sp>
        <p:nvSpPr>
          <p:cNvPr id="194" name="Can 193"/>
          <p:cNvSpPr/>
          <p:nvPr/>
        </p:nvSpPr>
        <p:spPr bwMode="auto">
          <a:xfrm rot="5400000">
            <a:off x="3287070" y="2236567"/>
            <a:ext cx="2285998" cy="2566588"/>
          </a:xfrm>
          <a:prstGeom prst="can">
            <a:avLst>
              <a:gd name="adj" fmla="val 32842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0000"/>
                </a:schemeClr>
              </a:gs>
            </a:gsLst>
            <a:lin ang="11400000" scaled="0"/>
            <a:tileRect/>
          </a:gradFill>
          <a:ln w="9525"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pSp>
        <p:nvGrpSpPr>
          <p:cNvPr id="2" name="Group 197"/>
          <p:cNvGrpSpPr/>
          <p:nvPr/>
        </p:nvGrpSpPr>
        <p:grpSpPr>
          <a:xfrm>
            <a:off x="4043701" y="2376866"/>
            <a:ext cx="1117848" cy="2984321"/>
            <a:chOff x="4139951" y="2376866"/>
            <a:chExt cx="1117848" cy="2984321"/>
          </a:xfrm>
        </p:grpSpPr>
        <p:sp>
          <p:nvSpPr>
            <p:cNvPr id="62" name="Arc 61"/>
            <p:cNvSpPr/>
            <p:nvPr/>
          </p:nvSpPr>
          <p:spPr bwMode="auto">
            <a:xfrm rot="16200000">
              <a:off x="3613032" y="3631884"/>
              <a:ext cx="1557896" cy="504056"/>
            </a:xfrm>
            <a:prstGeom prst="arc">
              <a:avLst>
                <a:gd name="adj1" fmla="val 10795725"/>
                <a:gd name="adj2" fmla="val 16355539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  <p:sp>
          <p:nvSpPr>
            <p:cNvPr id="195" name="Arc 194"/>
            <p:cNvSpPr/>
            <p:nvPr/>
          </p:nvSpPr>
          <p:spPr bwMode="auto">
            <a:xfrm rot="5400000">
              <a:off x="3206714" y="3310103"/>
              <a:ext cx="2984321" cy="1117848"/>
            </a:xfrm>
            <a:prstGeom prst="arc">
              <a:avLst>
                <a:gd name="adj1" fmla="val 5386055"/>
                <a:gd name="adj2" fmla="val 10701229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sp>
        <p:nvSpPr>
          <p:cNvPr id="196" name="Can 195"/>
          <p:cNvSpPr/>
          <p:nvPr/>
        </p:nvSpPr>
        <p:spPr bwMode="auto">
          <a:xfrm rot="2400000">
            <a:off x="6295308" y="2234374"/>
            <a:ext cx="2285998" cy="2566588"/>
          </a:xfrm>
          <a:prstGeom prst="can">
            <a:avLst>
              <a:gd name="adj" fmla="val 32842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0000"/>
                </a:schemeClr>
              </a:gs>
            </a:gsLst>
            <a:lin ang="19800000" scaled="0"/>
            <a:tileRect/>
          </a:gradFill>
          <a:ln w="9525"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97" name="Arc 196"/>
          <p:cNvSpPr/>
          <p:nvPr/>
        </p:nvSpPr>
        <p:spPr bwMode="auto">
          <a:xfrm rot="13200000">
            <a:off x="6278958" y="3178467"/>
            <a:ext cx="2277886" cy="739825"/>
          </a:xfrm>
          <a:prstGeom prst="arc">
            <a:avLst>
              <a:gd name="adj1" fmla="val 10795725"/>
              <a:gd name="adj2" fmla="val 21534505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Arial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932817" y="3622489"/>
            <a:ext cx="1102635" cy="29499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Equator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791581" y="1592796"/>
            <a:ext cx="1368152" cy="61206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“Regular” aspect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3743908" y="1736812"/>
            <a:ext cx="1417641" cy="57537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Transverse aspect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7896130" y="1799902"/>
            <a:ext cx="1068404" cy="5842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Oblique aspect</a:t>
            </a:r>
          </a:p>
        </p:txBody>
      </p:sp>
      <p:sp>
        <p:nvSpPr>
          <p:cNvPr id="110" name="Line 17"/>
          <p:cNvSpPr>
            <a:spLocks noChangeShapeType="1"/>
          </p:cNvSpPr>
          <p:nvPr/>
        </p:nvSpPr>
        <p:spPr bwMode="auto">
          <a:xfrm flipV="1">
            <a:off x="3383868" y="4348645"/>
            <a:ext cx="684076" cy="448506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228601" y="4981649"/>
            <a:ext cx="2455332" cy="64359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e.g., Mercator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(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not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 used for SPCS)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3465819" y="4956991"/>
            <a:ext cx="2045146" cy="10260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e.g., transverse Mercator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(used for SPCS)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6020317" y="4954214"/>
            <a:ext cx="1990991" cy="89328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e.g., oblique Mercator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(used for SPCS)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15263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ＭＳ Ｐゴシック"/>
                <a:cs typeface="Arial" charset="0"/>
              </a:rPr>
              <a:t>Developable surfaces:  Cylinders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623731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ＭＳ Ｐゴシック"/>
                <a:cs typeface="Arial" charset="0"/>
              </a:rPr>
              <a:t>Examples given are CONFORMAL projections</a:t>
            </a:r>
          </a:p>
        </p:txBody>
      </p:sp>
    </p:spTree>
    <p:extLst>
      <p:ext uri="{BB962C8B-B14F-4D97-AF65-F5344CB8AC3E}">
        <p14:creationId xmlns:p14="http://schemas.microsoft.com/office/powerpoint/2010/main" val="1392299128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stCxn id="113" idx="2"/>
            <a:endCxn id="413701" idx="2"/>
          </p:cNvCxnSpPr>
          <p:nvPr/>
        </p:nvCxnSpPr>
        <p:spPr>
          <a:xfrm flipH="1">
            <a:off x="4570414" y="3056391"/>
            <a:ext cx="1832617" cy="5160395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stCxn id="113" idx="0"/>
            <a:endCxn id="413701" idx="2"/>
          </p:cNvCxnSpPr>
          <p:nvPr/>
        </p:nvCxnSpPr>
        <p:spPr>
          <a:xfrm flipH="1">
            <a:off x="4570414" y="2836945"/>
            <a:ext cx="939662" cy="53798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cxnSpLocks/>
            <a:endCxn id="413701" idx="2"/>
          </p:cNvCxnSpPr>
          <p:nvPr/>
        </p:nvCxnSpPr>
        <p:spPr>
          <a:xfrm flipH="1">
            <a:off x="4570414" y="3441545"/>
            <a:ext cx="3049588" cy="47752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cxnSpLocks/>
            <a:stCxn id="413701" idx="2"/>
          </p:cNvCxnSpPr>
          <p:nvPr/>
        </p:nvCxnSpPr>
        <p:spPr>
          <a:xfrm flipV="1">
            <a:off x="4570414" y="3455198"/>
            <a:ext cx="3811586" cy="4761588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10" name="Text Box 14"/>
          <p:cNvSpPr txBox="1">
            <a:spLocks noChangeArrowheads="1"/>
          </p:cNvSpPr>
          <p:nvPr/>
        </p:nvSpPr>
        <p:spPr bwMode="auto">
          <a:xfrm>
            <a:off x="6834739" y="2532860"/>
            <a:ext cx="230926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&gt; ellipsoid distance</a:t>
            </a:r>
          </a:p>
        </p:txBody>
      </p: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3770313" y="1033454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2" name="Line 6"/>
          <p:cNvSpPr>
            <a:spLocks noChangeShapeType="1"/>
          </p:cNvSpPr>
          <p:nvPr/>
        </p:nvSpPr>
        <p:spPr bwMode="auto">
          <a:xfrm flipV="1">
            <a:off x="182880" y="345519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7580093" y="3455198"/>
            <a:ext cx="813816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5383936" y="3455198"/>
            <a:ext cx="873057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Arc 112"/>
          <p:cNvSpPr/>
          <p:nvPr/>
        </p:nvSpPr>
        <p:spPr>
          <a:xfrm rot="540000">
            <a:off x="-834586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Arc 113"/>
          <p:cNvSpPr/>
          <p:nvPr/>
        </p:nvSpPr>
        <p:spPr>
          <a:xfrm rot="1980000">
            <a:off x="-948268" y="2723678"/>
            <a:ext cx="10972800" cy="10972800"/>
          </a:xfrm>
          <a:prstGeom prst="arc">
            <a:avLst>
              <a:gd name="adj1" fmla="val 16200000"/>
              <a:gd name="adj2" fmla="val 16572007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3712" name="Line 16"/>
          <p:cNvSpPr>
            <a:spLocks noChangeShapeType="1"/>
          </p:cNvSpPr>
          <p:nvPr/>
        </p:nvSpPr>
        <p:spPr bwMode="auto">
          <a:xfrm flipH="1">
            <a:off x="8000998" y="3136402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4572000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6187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with respect to ellipsoid</a:t>
            </a:r>
          </a:p>
        </p:txBody>
      </p:sp>
      <p:sp>
        <p:nvSpPr>
          <p:cNvPr id="50" name="Text Box 12">
            <a:extLst>
              <a:ext uri="{FF2B5EF4-FFF2-40B4-BE49-F238E27FC236}">
                <a16:creationId xmlns:a16="http://schemas.microsoft.com/office/drawing/2014/main" id="{185D46FA-B800-451D-9A45-9383059C6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742" y="2215476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52" name="Line 17">
            <a:extLst>
              <a:ext uri="{FF2B5EF4-FFF2-40B4-BE49-F238E27FC236}">
                <a16:creationId xmlns:a16="http://schemas.microsoft.com/office/drawing/2014/main" id="{9982E06C-4C59-4E04-82EC-EC7987AA7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40592" y="2755745"/>
            <a:ext cx="281538" cy="51778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3" name="Text Box 12">
            <a:extLst>
              <a:ext uri="{FF2B5EF4-FFF2-40B4-BE49-F238E27FC236}">
                <a16:creationId xmlns:a16="http://schemas.microsoft.com/office/drawing/2014/main" id="{BAEB1302-A94E-41E2-AE7D-85E181E60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8505" y="5315657"/>
            <a:ext cx="228215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&lt;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56" name="Line 17">
            <a:extLst>
              <a:ext uri="{FF2B5EF4-FFF2-40B4-BE49-F238E27FC236}">
                <a16:creationId xmlns:a16="http://schemas.microsoft.com/office/drawing/2014/main" id="{D49A2C1B-F4CB-437B-81E6-CFE406EB0A3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06438" y="3512110"/>
            <a:ext cx="1271640" cy="19465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8" name="Text Box 12">
            <a:extLst>
              <a:ext uri="{FF2B5EF4-FFF2-40B4-BE49-F238E27FC236}">
                <a16:creationId xmlns:a16="http://schemas.microsoft.com/office/drawing/2014/main" id="{2756585A-7426-4C2C-A0D4-A080E93D2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718" y="3731154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59" name="Text Box 12">
            <a:extLst>
              <a:ext uri="{FF2B5EF4-FFF2-40B4-BE49-F238E27FC236}">
                <a16:creationId xmlns:a16="http://schemas.microsoft.com/office/drawing/2014/main" id="{A1ABA6C7-F5C5-4464-8D40-E06FFA477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628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60" name="Line 17">
            <a:extLst>
              <a:ext uri="{FF2B5EF4-FFF2-40B4-BE49-F238E27FC236}">
                <a16:creationId xmlns:a16="http://schemas.microsoft.com/office/drawing/2014/main" id="{07F3ED9B-87B3-4D73-9E9F-84424D260A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316" y="3147759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1" name="Text Box 12">
            <a:extLst>
              <a:ext uri="{FF2B5EF4-FFF2-40B4-BE49-F238E27FC236}">
                <a16:creationId xmlns:a16="http://schemas.microsoft.com/office/drawing/2014/main" id="{C8A5CBC4-6EFB-464E-983C-FE336E247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6" y="2362062"/>
            <a:ext cx="160628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 (secant)</a:t>
            </a:r>
          </a:p>
        </p:txBody>
      </p:sp>
      <p:sp>
        <p:nvSpPr>
          <p:cNvPr id="66" name="Text Box 12">
            <a:extLst>
              <a:ext uri="{FF2B5EF4-FFF2-40B4-BE49-F238E27FC236}">
                <a16:creationId xmlns:a16="http://schemas.microsoft.com/office/drawing/2014/main" id="{1F28F899-3B33-45D8-9E46-5B874C2B5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91" y="3657383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used for SPCS 27 and 83 (minimizes distortion with respect to ellipsoid)</a:t>
            </a:r>
          </a:p>
        </p:txBody>
      </p:sp>
    </p:spTree>
    <p:extLst>
      <p:ext uri="{BB962C8B-B14F-4D97-AF65-F5344CB8AC3E}">
        <p14:creationId xmlns:p14="http://schemas.microsoft.com/office/powerpoint/2010/main" val="1065353596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/>
          <p:cNvSpPr/>
          <p:nvPr/>
        </p:nvSpPr>
        <p:spPr>
          <a:xfrm>
            <a:off x="2242954" y="1755648"/>
            <a:ext cx="5281374" cy="1478781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281374" h="1478781">
                <a:moveTo>
                  <a:pt x="492842" y="1478781"/>
                </a:moveTo>
                <a:lnTo>
                  <a:pt x="0" y="1088595"/>
                </a:lnTo>
                <a:cubicBezTo>
                  <a:pt x="15078" y="1028283"/>
                  <a:pt x="35453" y="972360"/>
                  <a:pt x="103495" y="926998"/>
                </a:cubicBezTo>
                <a:cubicBezTo>
                  <a:pt x="127551" y="889412"/>
                  <a:pt x="145920" y="861185"/>
                  <a:pt x="168806" y="827135"/>
                </a:cubicBezTo>
                <a:cubicBezTo>
                  <a:pt x="191692" y="793085"/>
                  <a:pt x="231289" y="729047"/>
                  <a:pt x="240814" y="722697"/>
                </a:cubicBezTo>
                <a:cubicBezTo>
                  <a:pt x="259864" y="694122"/>
                  <a:pt x="249420" y="663575"/>
                  <a:pt x="281170" y="647700"/>
                </a:cubicBezTo>
                <a:cubicBezTo>
                  <a:pt x="290150" y="643210"/>
                  <a:pt x="300968" y="643051"/>
                  <a:pt x="309745" y="638175"/>
                </a:cubicBezTo>
                <a:cubicBezTo>
                  <a:pt x="329759" y="627056"/>
                  <a:pt x="345175" y="607315"/>
                  <a:pt x="366895" y="600075"/>
                </a:cubicBezTo>
                <a:cubicBezTo>
                  <a:pt x="438719" y="576134"/>
                  <a:pt x="350187" y="608429"/>
                  <a:pt x="424045" y="571500"/>
                </a:cubicBezTo>
                <a:cubicBezTo>
                  <a:pt x="433025" y="567010"/>
                  <a:pt x="443843" y="566851"/>
                  <a:pt x="452620" y="561975"/>
                </a:cubicBezTo>
                <a:cubicBezTo>
                  <a:pt x="472634" y="550856"/>
                  <a:pt x="490720" y="536575"/>
                  <a:pt x="509770" y="523875"/>
                </a:cubicBezTo>
                <a:cubicBezTo>
                  <a:pt x="519295" y="517525"/>
                  <a:pt x="527485" y="508445"/>
                  <a:pt x="538345" y="504825"/>
                </a:cubicBezTo>
                <a:cubicBezTo>
                  <a:pt x="547870" y="501650"/>
                  <a:pt x="557940" y="499790"/>
                  <a:pt x="566920" y="495300"/>
                </a:cubicBezTo>
                <a:cubicBezTo>
                  <a:pt x="577159" y="490180"/>
                  <a:pt x="585034" y="480899"/>
                  <a:pt x="595495" y="476250"/>
                </a:cubicBezTo>
                <a:cubicBezTo>
                  <a:pt x="613845" y="468095"/>
                  <a:pt x="633595" y="463550"/>
                  <a:pt x="652645" y="457200"/>
                </a:cubicBezTo>
                <a:cubicBezTo>
                  <a:pt x="684087" y="446719"/>
                  <a:pt x="728773" y="431012"/>
                  <a:pt x="757420" y="428625"/>
                </a:cubicBezTo>
                <a:cubicBezTo>
                  <a:pt x="823677" y="423104"/>
                  <a:pt x="875222" y="421061"/>
                  <a:pt x="938395" y="409575"/>
                </a:cubicBezTo>
                <a:cubicBezTo>
                  <a:pt x="956698" y="406247"/>
                  <a:pt x="1024325" y="387213"/>
                  <a:pt x="1033645" y="381000"/>
                </a:cubicBezTo>
                <a:cubicBezTo>
                  <a:pt x="1043170" y="374650"/>
                  <a:pt x="1051759" y="366599"/>
                  <a:pt x="1062220" y="361950"/>
                </a:cubicBezTo>
                <a:cubicBezTo>
                  <a:pt x="1080570" y="353795"/>
                  <a:pt x="1102662" y="354039"/>
                  <a:pt x="1119370" y="342900"/>
                </a:cubicBezTo>
                <a:cubicBezTo>
                  <a:pt x="1156899" y="317881"/>
                  <a:pt x="1150687" y="318402"/>
                  <a:pt x="1205095" y="304800"/>
                </a:cubicBezTo>
                <a:cubicBezTo>
                  <a:pt x="1298013" y="281571"/>
                  <a:pt x="1181989" y="309935"/>
                  <a:pt x="1290820" y="285750"/>
                </a:cubicBezTo>
                <a:cubicBezTo>
                  <a:pt x="1303599" y="282910"/>
                  <a:pt x="1315874" y="277312"/>
                  <a:pt x="1328920" y="276225"/>
                </a:cubicBezTo>
                <a:cubicBezTo>
                  <a:pt x="1392280" y="270945"/>
                  <a:pt x="1455920" y="269875"/>
                  <a:pt x="1519420" y="266700"/>
                </a:cubicBezTo>
                <a:cubicBezTo>
                  <a:pt x="1535295" y="263525"/>
                  <a:pt x="1551339" y="261102"/>
                  <a:pt x="1567045" y="257175"/>
                </a:cubicBezTo>
                <a:cubicBezTo>
                  <a:pt x="1576785" y="254740"/>
                  <a:pt x="1585819" y="249828"/>
                  <a:pt x="1595620" y="247650"/>
                </a:cubicBezTo>
                <a:cubicBezTo>
                  <a:pt x="1614473" y="243460"/>
                  <a:pt x="1633720" y="241300"/>
                  <a:pt x="1652770" y="238125"/>
                </a:cubicBezTo>
                <a:cubicBezTo>
                  <a:pt x="1690870" y="241300"/>
                  <a:pt x="1728838" y="247650"/>
                  <a:pt x="1767070" y="247650"/>
                </a:cubicBezTo>
                <a:cubicBezTo>
                  <a:pt x="1849190" y="247650"/>
                  <a:pt x="1906411" y="249663"/>
                  <a:pt x="1976620" y="228600"/>
                </a:cubicBezTo>
                <a:lnTo>
                  <a:pt x="2062345" y="200025"/>
                </a:lnTo>
                <a:cubicBezTo>
                  <a:pt x="2071870" y="196850"/>
                  <a:pt x="2082566" y="196069"/>
                  <a:pt x="2090920" y="190500"/>
                </a:cubicBezTo>
                <a:cubicBezTo>
                  <a:pt x="2100445" y="184150"/>
                  <a:pt x="2109034" y="176099"/>
                  <a:pt x="2119495" y="171450"/>
                </a:cubicBezTo>
                <a:cubicBezTo>
                  <a:pt x="2137845" y="163295"/>
                  <a:pt x="2159937" y="163539"/>
                  <a:pt x="2176645" y="152400"/>
                </a:cubicBezTo>
                <a:cubicBezTo>
                  <a:pt x="2206419" y="132550"/>
                  <a:pt x="2221564" y="118834"/>
                  <a:pt x="2262370" y="114300"/>
                </a:cubicBezTo>
                <a:cubicBezTo>
                  <a:pt x="2433354" y="95302"/>
                  <a:pt x="2319364" y="105839"/>
                  <a:pt x="2605270" y="95250"/>
                </a:cubicBezTo>
                <a:lnTo>
                  <a:pt x="2690995" y="66675"/>
                </a:lnTo>
                <a:cubicBezTo>
                  <a:pt x="2700520" y="63500"/>
                  <a:pt x="2711216" y="62719"/>
                  <a:pt x="2719570" y="57150"/>
                </a:cubicBezTo>
                <a:cubicBezTo>
                  <a:pt x="2729095" y="50800"/>
                  <a:pt x="2737684" y="42749"/>
                  <a:pt x="2748145" y="38100"/>
                </a:cubicBezTo>
                <a:cubicBezTo>
                  <a:pt x="2766495" y="29945"/>
                  <a:pt x="2786245" y="25400"/>
                  <a:pt x="2805295" y="19050"/>
                </a:cubicBezTo>
                <a:cubicBezTo>
                  <a:pt x="2846289" y="5385"/>
                  <a:pt x="2824130" y="11960"/>
                  <a:pt x="2871970" y="0"/>
                </a:cubicBezTo>
                <a:cubicBezTo>
                  <a:pt x="2944995" y="3175"/>
                  <a:pt x="3018339" y="2004"/>
                  <a:pt x="3091045" y="9525"/>
                </a:cubicBezTo>
                <a:cubicBezTo>
                  <a:pt x="3111019" y="11591"/>
                  <a:pt x="3128714" y="23705"/>
                  <a:pt x="3148195" y="28575"/>
                </a:cubicBezTo>
                <a:cubicBezTo>
                  <a:pt x="3160895" y="31750"/>
                  <a:pt x="3173756" y="34338"/>
                  <a:pt x="3186295" y="38100"/>
                </a:cubicBezTo>
                <a:cubicBezTo>
                  <a:pt x="3205529" y="43870"/>
                  <a:pt x="3224395" y="50800"/>
                  <a:pt x="3243445" y="57150"/>
                </a:cubicBezTo>
                <a:lnTo>
                  <a:pt x="3300595" y="76200"/>
                </a:lnTo>
                <a:lnTo>
                  <a:pt x="3329170" y="85725"/>
                </a:lnTo>
                <a:cubicBezTo>
                  <a:pt x="3338695" y="88900"/>
                  <a:pt x="3347739" y="94416"/>
                  <a:pt x="3357745" y="95250"/>
                </a:cubicBezTo>
                <a:lnTo>
                  <a:pt x="3472045" y="104775"/>
                </a:lnTo>
                <a:cubicBezTo>
                  <a:pt x="3500684" y="114321"/>
                  <a:pt x="3504576" y="112834"/>
                  <a:pt x="3529195" y="133350"/>
                </a:cubicBezTo>
                <a:cubicBezTo>
                  <a:pt x="3539543" y="141974"/>
                  <a:pt x="3547137" y="153655"/>
                  <a:pt x="3557770" y="161925"/>
                </a:cubicBezTo>
                <a:cubicBezTo>
                  <a:pt x="3575842" y="175981"/>
                  <a:pt x="3595870" y="187325"/>
                  <a:pt x="3614920" y="200025"/>
                </a:cubicBezTo>
                <a:cubicBezTo>
                  <a:pt x="3624445" y="206375"/>
                  <a:pt x="3635400" y="210980"/>
                  <a:pt x="3643495" y="219075"/>
                </a:cubicBezTo>
                <a:cubicBezTo>
                  <a:pt x="3653020" y="228600"/>
                  <a:pt x="3660295" y="241108"/>
                  <a:pt x="3672070" y="247650"/>
                </a:cubicBezTo>
                <a:cubicBezTo>
                  <a:pt x="3689623" y="257402"/>
                  <a:pt x="3712512" y="255561"/>
                  <a:pt x="3729220" y="266700"/>
                </a:cubicBezTo>
                <a:cubicBezTo>
                  <a:pt x="3811112" y="321295"/>
                  <a:pt x="3707500" y="255840"/>
                  <a:pt x="3786370" y="295275"/>
                </a:cubicBezTo>
                <a:cubicBezTo>
                  <a:pt x="3796609" y="300395"/>
                  <a:pt x="3804423" y="309816"/>
                  <a:pt x="3814945" y="314325"/>
                </a:cubicBezTo>
                <a:cubicBezTo>
                  <a:pt x="3826977" y="319482"/>
                  <a:pt x="3840165" y="321508"/>
                  <a:pt x="3853045" y="323850"/>
                </a:cubicBezTo>
                <a:cubicBezTo>
                  <a:pt x="3881964" y="329108"/>
                  <a:pt x="3969384" y="339583"/>
                  <a:pt x="3995920" y="342900"/>
                </a:cubicBezTo>
                <a:lnTo>
                  <a:pt x="4053070" y="361950"/>
                </a:lnTo>
                <a:cubicBezTo>
                  <a:pt x="4062595" y="365125"/>
                  <a:pt x="4073291" y="365906"/>
                  <a:pt x="4081645" y="371475"/>
                </a:cubicBezTo>
                <a:cubicBezTo>
                  <a:pt x="4183755" y="439548"/>
                  <a:pt x="4028786" y="333537"/>
                  <a:pt x="4138795" y="419100"/>
                </a:cubicBezTo>
                <a:cubicBezTo>
                  <a:pt x="4156867" y="433156"/>
                  <a:pt x="4176895" y="444500"/>
                  <a:pt x="4195945" y="457200"/>
                </a:cubicBezTo>
                <a:lnTo>
                  <a:pt x="4224520" y="476250"/>
                </a:lnTo>
                <a:lnTo>
                  <a:pt x="4281670" y="514350"/>
                </a:lnTo>
                <a:cubicBezTo>
                  <a:pt x="4291195" y="520700"/>
                  <a:pt x="4299385" y="529780"/>
                  <a:pt x="4310245" y="533400"/>
                </a:cubicBezTo>
                <a:lnTo>
                  <a:pt x="4338820" y="542925"/>
                </a:lnTo>
                <a:cubicBezTo>
                  <a:pt x="4357870" y="554037"/>
                  <a:pt x="4405495" y="585788"/>
                  <a:pt x="4424545" y="600075"/>
                </a:cubicBezTo>
                <a:cubicBezTo>
                  <a:pt x="4434893" y="608699"/>
                  <a:pt x="4441912" y="621178"/>
                  <a:pt x="4453120" y="628650"/>
                </a:cubicBezTo>
                <a:cubicBezTo>
                  <a:pt x="4461474" y="634219"/>
                  <a:pt x="4472918" y="633299"/>
                  <a:pt x="4481695" y="638175"/>
                </a:cubicBezTo>
                <a:lnTo>
                  <a:pt x="4567420" y="695325"/>
                </a:lnTo>
                <a:lnTo>
                  <a:pt x="4595995" y="714375"/>
                </a:lnTo>
                <a:cubicBezTo>
                  <a:pt x="4605520" y="720725"/>
                  <a:pt x="4616475" y="725330"/>
                  <a:pt x="4624570" y="733425"/>
                </a:cubicBezTo>
                <a:cubicBezTo>
                  <a:pt x="4649814" y="758669"/>
                  <a:pt x="4676301" y="792628"/>
                  <a:pt x="4710295" y="809625"/>
                </a:cubicBezTo>
                <a:cubicBezTo>
                  <a:pt x="4719275" y="814115"/>
                  <a:pt x="4730093" y="814274"/>
                  <a:pt x="4738870" y="819150"/>
                </a:cubicBezTo>
                <a:cubicBezTo>
                  <a:pt x="4758884" y="830269"/>
                  <a:pt x="4774300" y="850010"/>
                  <a:pt x="4796020" y="857250"/>
                </a:cubicBezTo>
                <a:cubicBezTo>
                  <a:pt x="4864533" y="880088"/>
                  <a:pt x="4778974" y="852380"/>
                  <a:pt x="4862695" y="876300"/>
                </a:cubicBezTo>
                <a:cubicBezTo>
                  <a:pt x="4872349" y="879058"/>
                  <a:pt x="4881616" y="883067"/>
                  <a:pt x="4891270" y="885825"/>
                </a:cubicBezTo>
                <a:cubicBezTo>
                  <a:pt x="4905512" y="889894"/>
                  <a:pt x="4942720" y="897262"/>
                  <a:pt x="4957945" y="904875"/>
                </a:cubicBezTo>
                <a:cubicBezTo>
                  <a:pt x="4968184" y="909995"/>
                  <a:pt x="5005589" y="971559"/>
                  <a:pt x="5015828" y="976679"/>
                </a:cubicBezTo>
                <a:cubicBezTo>
                  <a:pt x="5024808" y="981169"/>
                  <a:pt x="5117686" y="1039943"/>
                  <a:pt x="5126463" y="1044819"/>
                </a:cubicBezTo>
                <a:cubicBezTo>
                  <a:pt x="5146477" y="1055938"/>
                  <a:pt x="5224651" y="1140372"/>
                  <a:pt x="5243701" y="1153072"/>
                </a:cubicBezTo>
                <a:cubicBezTo>
                  <a:pt x="5253226" y="1159422"/>
                  <a:pt x="5270514" y="1259137"/>
                  <a:pt x="5281374" y="1262757"/>
                </a:cubicBezTo>
                <a:lnTo>
                  <a:pt x="4741314" y="1478781"/>
                </a:lnTo>
                <a:lnTo>
                  <a:pt x="492842" y="1478781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1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 flipH="1">
            <a:off x="4570414" y="2250635"/>
            <a:ext cx="2094970" cy="596615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 flipH="1">
            <a:off x="4570414" y="1994713"/>
            <a:ext cx="1081708" cy="622207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cxnSpLocks/>
            <a:endCxn id="413701" idx="2"/>
          </p:cNvCxnSpPr>
          <p:nvPr/>
        </p:nvCxnSpPr>
        <p:spPr>
          <a:xfrm flipH="1">
            <a:off x="4570414" y="3441545"/>
            <a:ext cx="3049588" cy="47752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cxnSpLocks/>
            <a:stCxn id="413701" idx="2"/>
          </p:cNvCxnSpPr>
          <p:nvPr/>
        </p:nvCxnSpPr>
        <p:spPr>
          <a:xfrm flipV="1">
            <a:off x="4570414" y="3455198"/>
            <a:ext cx="3811586" cy="4761588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8" name="Text Box 12"/>
          <p:cNvSpPr txBox="1">
            <a:spLocks noChangeArrowheads="1"/>
          </p:cNvSpPr>
          <p:nvPr/>
        </p:nvSpPr>
        <p:spPr bwMode="auto">
          <a:xfrm>
            <a:off x="6838505" y="5315657"/>
            <a:ext cx="228215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ground distance </a:t>
            </a:r>
          </a:p>
        </p:txBody>
      </p:sp>
      <p:sp>
        <p:nvSpPr>
          <p:cNvPr id="413710" name="Text Box 14"/>
          <p:cNvSpPr txBox="1">
            <a:spLocks noChangeArrowheads="1"/>
          </p:cNvSpPr>
          <p:nvPr/>
        </p:nvSpPr>
        <p:spPr bwMode="auto">
          <a:xfrm>
            <a:off x="6824951" y="2641317"/>
            <a:ext cx="230926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ground distance </a:t>
            </a:r>
          </a:p>
        </p:txBody>
      </p:sp>
      <p:cxnSp>
        <p:nvCxnSpPr>
          <p:cNvPr id="36" name="Straight Connector 35"/>
          <p:cNvCxnSpPr>
            <a:cxnSpLocks/>
            <a:stCxn id="413701" idx="1"/>
          </p:cNvCxnSpPr>
          <p:nvPr/>
        </p:nvCxnSpPr>
        <p:spPr>
          <a:xfrm>
            <a:off x="-914399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2" name="Line 6"/>
          <p:cNvSpPr>
            <a:spLocks noChangeShapeType="1"/>
          </p:cNvSpPr>
          <p:nvPr/>
        </p:nvSpPr>
        <p:spPr bwMode="auto">
          <a:xfrm flipV="1">
            <a:off x="182880" y="345519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7580093" y="3455198"/>
            <a:ext cx="813816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5383936" y="3455198"/>
            <a:ext cx="873057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Arc 112"/>
          <p:cNvSpPr/>
          <p:nvPr/>
        </p:nvSpPr>
        <p:spPr>
          <a:xfrm rot="540000">
            <a:off x="-834586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Arc 113"/>
          <p:cNvSpPr/>
          <p:nvPr/>
        </p:nvSpPr>
        <p:spPr>
          <a:xfrm rot="1980000">
            <a:off x="-948268" y="2723678"/>
            <a:ext cx="10972800" cy="10972800"/>
          </a:xfrm>
          <a:prstGeom prst="arc">
            <a:avLst>
              <a:gd name="adj1" fmla="val 16200000"/>
              <a:gd name="adj2" fmla="val 16572007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Text Box 12"/>
          <p:cNvSpPr txBox="1">
            <a:spLocks noChangeArrowheads="1"/>
          </p:cNvSpPr>
          <p:nvPr/>
        </p:nvSpPr>
        <p:spPr bwMode="auto">
          <a:xfrm>
            <a:off x="1387742" y="2215476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43" name="Text Box 12"/>
          <p:cNvSpPr txBox="1">
            <a:spLocks noChangeArrowheads="1"/>
          </p:cNvSpPr>
          <p:nvPr/>
        </p:nvSpPr>
        <p:spPr bwMode="auto">
          <a:xfrm>
            <a:off x="5494628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413713" name="Line 17"/>
          <p:cNvSpPr>
            <a:spLocks noChangeShapeType="1"/>
          </p:cNvSpPr>
          <p:nvPr/>
        </p:nvSpPr>
        <p:spPr bwMode="auto">
          <a:xfrm>
            <a:off x="810316" y="3147759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7" name="Line 17"/>
          <p:cNvSpPr>
            <a:spLocks noChangeShapeType="1"/>
          </p:cNvSpPr>
          <p:nvPr/>
        </p:nvSpPr>
        <p:spPr bwMode="auto">
          <a:xfrm>
            <a:off x="1940592" y="2755745"/>
            <a:ext cx="281538" cy="51778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8" name="Line 17"/>
          <p:cNvSpPr>
            <a:spLocks noChangeShapeType="1"/>
          </p:cNvSpPr>
          <p:nvPr/>
        </p:nvSpPr>
        <p:spPr bwMode="auto">
          <a:xfrm flipH="1" flipV="1">
            <a:off x="5806438" y="3512110"/>
            <a:ext cx="1271640" cy="19465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4572000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7" name="Arc 56"/>
          <p:cNvSpPr/>
          <p:nvPr/>
        </p:nvSpPr>
        <p:spPr>
          <a:xfrm rot="540000">
            <a:off x="-690407" y="1915460"/>
            <a:ext cx="10972800" cy="10972800"/>
          </a:xfrm>
          <a:prstGeom prst="arc">
            <a:avLst>
              <a:gd name="adj1" fmla="val 16200000"/>
              <a:gd name="adj2" fmla="val 16867861"/>
            </a:avLst>
          </a:prstGeom>
          <a:ln w="88900">
            <a:solidFill>
              <a:schemeClr val="accent4">
                <a:lumMod val="1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2229578" y="1143730"/>
            <a:ext cx="15175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75" name="Line 17"/>
          <p:cNvSpPr>
            <a:spLocks noChangeShapeType="1"/>
          </p:cNvSpPr>
          <p:nvPr/>
        </p:nvSpPr>
        <p:spPr bwMode="auto">
          <a:xfrm>
            <a:off x="3747113" y="1479693"/>
            <a:ext cx="513595" cy="4921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5256076" y="925039"/>
            <a:ext cx="14037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Horizontal ground distance</a:t>
            </a:r>
          </a:p>
        </p:txBody>
      </p:sp>
      <p:sp>
        <p:nvSpPr>
          <p:cNvPr id="77" name="Line 17"/>
          <p:cNvSpPr>
            <a:spLocks noChangeShapeType="1"/>
          </p:cNvSpPr>
          <p:nvPr/>
        </p:nvSpPr>
        <p:spPr bwMode="auto">
          <a:xfrm flipH="1">
            <a:off x="6106309" y="1690236"/>
            <a:ext cx="75268" cy="3379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9" name="Text Box 12"/>
          <p:cNvSpPr txBox="1">
            <a:spLocks noChangeArrowheads="1"/>
          </p:cNvSpPr>
          <p:nvPr/>
        </p:nvSpPr>
        <p:spPr bwMode="auto">
          <a:xfrm>
            <a:off x="7885718" y="3731154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6834738" y="872716"/>
            <a:ext cx="23092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  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and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grid distance</a:t>
            </a:r>
          </a:p>
        </p:txBody>
      </p:sp>
      <p:sp>
        <p:nvSpPr>
          <p:cNvPr id="83" name="Left Brace 82"/>
          <p:cNvSpPr/>
          <p:nvPr/>
        </p:nvSpPr>
        <p:spPr>
          <a:xfrm>
            <a:off x="6660657" y="872716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6187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with respect to topographic surface</a:t>
            </a: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8BE307AD-6D50-49C8-95B9-D62D43728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6" y="2362062"/>
            <a:ext cx="160628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 (secant)</a:t>
            </a:r>
          </a:p>
        </p:txBody>
      </p:sp>
      <p:sp>
        <p:nvSpPr>
          <p:cNvPr id="56" name="Text Box 12">
            <a:extLst>
              <a:ext uri="{FF2B5EF4-FFF2-40B4-BE49-F238E27FC236}">
                <a16:creationId xmlns:a16="http://schemas.microsoft.com/office/drawing/2014/main" id="{24A87447-AE51-4447-955F-373235CCD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91" y="3657383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used for SPCS 27 and 83 (minimizes distortion with respect to ellipsoid)</a:t>
            </a:r>
          </a:p>
        </p:txBody>
      </p:sp>
      <p:sp>
        <p:nvSpPr>
          <p:cNvPr id="35" name="Text Box 29">
            <a:extLst>
              <a:ext uri="{FF2B5EF4-FFF2-40B4-BE49-F238E27FC236}">
                <a16:creationId xmlns:a16="http://schemas.microsoft.com/office/drawing/2014/main" id="{70E50FA2-18E3-4CE9-83B6-4E73EEBAE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313" y="1033454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</a:p>
        </p:txBody>
      </p:sp>
    </p:spTree>
    <p:extLst>
      <p:ext uri="{BB962C8B-B14F-4D97-AF65-F5344CB8AC3E}">
        <p14:creationId xmlns:p14="http://schemas.microsoft.com/office/powerpoint/2010/main" val="3450694865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/>
          <p:cNvSpPr/>
          <p:nvPr/>
        </p:nvSpPr>
        <p:spPr>
          <a:xfrm>
            <a:off x="2242954" y="1755648"/>
            <a:ext cx="5281374" cy="1478781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281374" h="1478781">
                <a:moveTo>
                  <a:pt x="492842" y="1478781"/>
                </a:moveTo>
                <a:lnTo>
                  <a:pt x="0" y="1088595"/>
                </a:lnTo>
                <a:cubicBezTo>
                  <a:pt x="15078" y="1028283"/>
                  <a:pt x="35453" y="972360"/>
                  <a:pt x="103495" y="926998"/>
                </a:cubicBezTo>
                <a:cubicBezTo>
                  <a:pt x="127551" y="889412"/>
                  <a:pt x="145920" y="861185"/>
                  <a:pt x="168806" y="827135"/>
                </a:cubicBezTo>
                <a:cubicBezTo>
                  <a:pt x="191692" y="793085"/>
                  <a:pt x="231289" y="729047"/>
                  <a:pt x="240814" y="722697"/>
                </a:cubicBezTo>
                <a:cubicBezTo>
                  <a:pt x="259864" y="694122"/>
                  <a:pt x="249420" y="663575"/>
                  <a:pt x="281170" y="647700"/>
                </a:cubicBezTo>
                <a:cubicBezTo>
                  <a:pt x="290150" y="643210"/>
                  <a:pt x="300968" y="643051"/>
                  <a:pt x="309745" y="638175"/>
                </a:cubicBezTo>
                <a:cubicBezTo>
                  <a:pt x="329759" y="627056"/>
                  <a:pt x="345175" y="607315"/>
                  <a:pt x="366895" y="600075"/>
                </a:cubicBezTo>
                <a:cubicBezTo>
                  <a:pt x="438719" y="576134"/>
                  <a:pt x="350187" y="608429"/>
                  <a:pt x="424045" y="571500"/>
                </a:cubicBezTo>
                <a:cubicBezTo>
                  <a:pt x="433025" y="567010"/>
                  <a:pt x="443843" y="566851"/>
                  <a:pt x="452620" y="561975"/>
                </a:cubicBezTo>
                <a:cubicBezTo>
                  <a:pt x="472634" y="550856"/>
                  <a:pt x="490720" y="536575"/>
                  <a:pt x="509770" y="523875"/>
                </a:cubicBezTo>
                <a:cubicBezTo>
                  <a:pt x="519295" y="517525"/>
                  <a:pt x="527485" y="508445"/>
                  <a:pt x="538345" y="504825"/>
                </a:cubicBezTo>
                <a:cubicBezTo>
                  <a:pt x="547870" y="501650"/>
                  <a:pt x="557940" y="499790"/>
                  <a:pt x="566920" y="495300"/>
                </a:cubicBezTo>
                <a:cubicBezTo>
                  <a:pt x="577159" y="490180"/>
                  <a:pt x="585034" y="480899"/>
                  <a:pt x="595495" y="476250"/>
                </a:cubicBezTo>
                <a:cubicBezTo>
                  <a:pt x="613845" y="468095"/>
                  <a:pt x="633595" y="463550"/>
                  <a:pt x="652645" y="457200"/>
                </a:cubicBezTo>
                <a:cubicBezTo>
                  <a:pt x="684087" y="446719"/>
                  <a:pt x="728773" y="431012"/>
                  <a:pt x="757420" y="428625"/>
                </a:cubicBezTo>
                <a:cubicBezTo>
                  <a:pt x="823677" y="423104"/>
                  <a:pt x="875222" y="421061"/>
                  <a:pt x="938395" y="409575"/>
                </a:cubicBezTo>
                <a:cubicBezTo>
                  <a:pt x="956698" y="406247"/>
                  <a:pt x="1024325" y="387213"/>
                  <a:pt x="1033645" y="381000"/>
                </a:cubicBezTo>
                <a:cubicBezTo>
                  <a:pt x="1043170" y="374650"/>
                  <a:pt x="1051759" y="366599"/>
                  <a:pt x="1062220" y="361950"/>
                </a:cubicBezTo>
                <a:cubicBezTo>
                  <a:pt x="1080570" y="353795"/>
                  <a:pt x="1102662" y="354039"/>
                  <a:pt x="1119370" y="342900"/>
                </a:cubicBezTo>
                <a:cubicBezTo>
                  <a:pt x="1156899" y="317881"/>
                  <a:pt x="1150687" y="318402"/>
                  <a:pt x="1205095" y="304800"/>
                </a:cubicBezTo>
                <a:cubicBezTo>
                  <a:pt x="1298013" y="281571"/>
                  <a:pt x="1181989" y="309935"/>
                  <a:pt x="1290820" y="285750"/>
                </a:cubicBezTo>
                <a:cubicBezTo>
                  <a:pt x="1303599" y="282910"/>
                  <a:pt x="1315874" y="277312"/>
                  <a:pt x="1328920" y="276225"/>
                </a:cubicBezTo>
                <a:cubicBezTo>
                  <a:pt x="1392280" y="270945"/>
                  <a:pt x="1455920" y="269875"/>
                  <a:pt x="1519420" y="266700"/>
                </a:cubicBezTo>
                <a:cubicBezTo>
                  <a:pt x="1535295" y="263525"/>
                  <a:pt x="1551339" y="261102"/>
                  <a:pt x="1567045" y="257175"/>
                </a:cubicBezTo>
                <a:cubicBezTo>
                  <a:pt x="1576785" y="254740"/>
                  <a:pt x="1585819" y="249828"/>
                  <a:pt x="1595620" y="247650"/>
                </a:cubicBezTo>
                <a:cubicBezTo>
                  <a:pt x="1614473" y="243460"/>
                  <a:pt x="1633720" y="241300"/>
                  <a:pt x="1652770" y="238125"/>
                </a:cubicBezTo>
                <a:cubicBezTo>
                  <a:pt x="1690870" y="241300"/>
                  <a:pt x="1728838" y="247650"/>
                  <a:pt x="1767070" y="247650"/>
                </a:cubicBezTo>
                <a:cubicBezTo>
                  <a:pt x="1849190" y="247650"/>
                  <a:pt x="1906411" y="249663"/>
                  <a:pt x="1976620" y="228600"/>
                </a:cubicBezTo>
                <a:lnTo>
                  <a:pt x="2062345" y="200025"/>
                </a:lnTo>
                <a:cubicBezTo>
                  <a:pt x="2071870" y="196850"/>
                  <a:pt x="2082566" y="196069"/>
                  <a:pt x="2090920" y="190500"/>
                </a:cubicBezTo>
                <a:cubicBezTo>
                  <a:pt x="2100445" y="184150"/>
                  <a:pt x="2109034" y="176099"/>
                  <a:pt x="2119495" y="171450"/>
                </a:cubicBezTo>
                <a:cubicBezTo>
                  <a:pt x="2137845" y="163295"/>
                  <a:pt x="2159937" y="163539"/>
                  <a:pt x="2176645" y="152400"/>
                </a:cubicBezTo>
                <a:cubicBezTo>
                  <a:pt x="2206419" y="132550"/>
                  <a:pt x="2221564" y="118834"/>
                  <a:pt x="2262370" y="114300"/>
                </a:cubicBezTo>
                <a:cubicBezTo>
                  <a:pt x="2433354" y="95302"/>
                  <a:pt x="2319364" y="105839"/>
                  <a:pt x="2605270" y="95250"/>
                </a:cubicBezTo>
                <a:lnTo>
                  <a:pt x="2690995" y="66675"/>
                </a:lnTo>
                <a:cubicBezTo>
                  <a:pt x="2700520" y="63500"/>
                  <a:pt x="2711216" y="62719"/>
                  <a:pt x="2719570" y="57150"/>
                </a:cubicBezTo>
                <a:cubicBezTo>
                  <a:pt x="2729095" y="50800"/>
                  <a:pt x="2737684" y="42749"/>
                  <a:pt x="2748145" y="38100"/>
                </a:cubicBezTo>
                <a:cubicBezTo>
                  <a:pt x="2766495" y="29945"/>
                  <a:pt x="2786245" y="25400"/>
                  <a:pt x="2805295" y="19050"/>
                </a:cubicBezTo>
                <a:cubicBezTo>
                  <a:pt x="2846289" y="5385"/>
                  <a:pt x="2824130" y="11960"/>
                  <a:pt x="2871970" y="0"/>
                </a:cubicBezTo>
                <a:cubicBezTo>
                  <a:pt x="2944995" y="3175"/>
                  <a:pt x="3018339" y="2004"/>
                  <a:pt x="3091045" y="9525"/>
                </a:cubicBezTo>
                <a:cubicBezTo>
                  <a:pt x="3111019" y="11591"/>
                  <a:pt x="3128714" y="23705"/>
                  <a:pt x="3148195" y="28575"/>
                </a:cubicBezTo>
                <a:cubicBezTo>
                  <a:pt x="3160895" y="31750"/>
                  <a:pt x="3173756" y="34338"/>
                  <a:pt x="3186295" y="38100"/>
                </a:cubicBezTo>
                <a:cubicBezTo>
                  <a:pt x="3205529" y="43870"/>
                  <a:pt x="3224395" y="50800"/>
                  <a:pt x="3243445" y="57150"/>
                </a:cubicBezTo>
                <a:lnTo>
                  <a:pt x="3300595" y="76200"/>
                </a:lnTo>
                <a:lnTo>
                  <a:pt x="3329170" y="85725"/>
                </a:lnTo>
                <a:cubicBezTo>
                  <a:pt x="3338695" y="88900"/>
                  <a:pt x="3347739" y="94416"/>
                  <a:pt x="3357745" y="95250"/>
                </a:cubicBezTo>
                <a:lnTo>
                  <a:pt x="3472045" y="104775"/>
                </a:lnTo>
                <a:cubicBezTo>
                  <a:pt x="3500684" y="114321"/>
                  <a:pt x="3504576" y="112834"/>
                  <a:pt x="3529195" y="133350"/>
                </a:cubicBezTo>
                <a:cubicBezTo>
                  <a:pt x="3539543" y="141974"/>
                  <a:pt x="3547137" y="153655"/>
                  <a:pt x="3557770" y="161925"/>
                </a:cubicBezTo>
                <a:cubicBezTo>
                  <a:pt x="3575842" y="175981"/>
                  <a:pt x="3595870" y="187325"/>
                  <a:pt x="3614920" y="200025"/>
                </a:cubicBezTo>
                <a:cubicBezTo>
                  <a:pt x="3624445" y="206375"/>
                  <a:pt x="3635400" y="210980"/>
                  <a:pt x="3643495" y="219075"/>
                </a:cubicBezTo>
                <a:cubicBezTo>
                  <a:pt x="3653020" y="228600"/>
                  <a:pt x="3660295" y="241108"/>
                  <a:pt x="3672070" y="247650"/>
                </a:cubicBezTo>
                <a:cubicBezTo>
                  <a:pt x="3689623" y="257402"/>
                  <a:pt x="3712512" y="255561"/>
                  <a:pt x="3729220" y="266700"/>
                </a:cubicBezTo>
                <a:cubicBezTo>
                  <a:pt x="3811112" y="321295"/>
                  <a:pt x="3707500" y="255840"/>
                  <a:pt x="3786370" y="295275"/>
                </a:cubicBezTo>
                <a:cubicBezTo>
                  <a:pt x="3796609" y="300395"/>
                  <a:pt x="3804423" y="309816"/>
                  <a:pt x="3814945" y="314325"/>
                </a:cubicBezTo>
                <a:cubicBezTo>
                  <a:pt x="3826977" y="319482"/>
                  <a:pt x="3840165" y="321508"/>
                  <a:pt x="3853045" y="323850"/>
                </a:cubicBezTo>
                <a:cubicBezTo>
                  <a:pt x="3881964" y="329108"/>
                  <a:pt x="3969384" y="339583"/>
                  <a:pt x="3995920" y="342900"/>
                </a:cubicBezTo>
                <a:lnTo>
                  <a:pt x="4053070" y="361950"/>
                </a:lnTo>
                <a:cubicBezTo>
                  <a:pt x="4062595" y="365125"/>
                  <a:pt x="4073291" y="365906"/>
                  <a:pt x="4081645" y="371475"/>
                </a:cubicBezTo>
                <a:cubicBezTo>
                  <a:pt x="4183755" y="439548"/>
                  <a:pt x="4028786" y="333537"/>
                  <a:pt x="4138795" y="419100"/>
                </a:cubicBezTo>
                <a:cubicBezTo>
                  <a:pt x="4156867" y="433156"/>
                  <a:pt x="4176895" y="444500"/>
                  <a:pt x="4195945" y="457200"/>
                </a:cubicBezTo>
                <a:lnTo>
                  <a:pt x="4224520" y="476250"/>
                </a:lnTo>
                <a:lnTo>
                  <a:pt x="4281670" y="514350"/>
                </a:lnTo>
                <a:cubicBezTo>
                  <a:pt x="4291195" y="520700"/>
                  <a:pt x="4299385" y="529780"/>
                  <a:pt x="4310245" y="533400"/>
                </a:cubicBezTo>
                <a:lnTo>
                  <a:pt x="4338820" y="542925"/>
                </a:lnTo>
                <a:cubicBezTo>
                  <a:pt x="4357870" y="554037"/>
                  <a:pt x="4405495" y="585788"/>
                  <a:pt x="4424545" y="600075"/>
                </a:cubicBezTo>
                <a:cubicBezTo>
                  <a:pt x="4434893" y="608699"/>
                  <a:pt x="4441912" y="621178"/>
                  <a:pt x="4453120" y="628650"/>
                </a:cubicBezTo>
                <a:cubicBezTo>
                  <a:pt x="4461474" y="634219"/>
                  <a:pt x="4472918" y="633299"/>
                  <a:pt x="4481695" y="638175"/>
                </a:cubicBezTo>
                <a:lnTo>
                  <a:pt x="4567420" y="695325"/>
                </a:lnTo>
                <a:lnTo>
                  <a:pt x="4595995" y="714375"/>
                </a:lnTo>
                <a:cubicBezTo>
                  <a:pt x="4605520" y="720725"/>
                  <a:pt x="4616475" y="725330"/>
                  <a:pt x="4624570" y="733425"/>
                </a:cubicBezTo>
                <a:cubicBezTo>
                  <a:pt x="4649814" y="758669"/>
                  <a:pt x="4676301" y="792628"/>
                  <a:pt x="4710295" y="809625"/>
                </a:cubicBezTo>
                <a:cubicBezTo>
                  <a:pt x="4719275" y="814115"/>
                  <a:pt x="4730093" y="814274"/>
                  <a:pt x="4738870" y="819150"/>
                </a:cubicBezTo>
                <a:cubicBezTo>
                  <a:pt x="4758884" y="830269"/>
                  <a:pt x="4774300" y="850010"/>
                  <a:pt x="4796020" y="857250"/>
                </a:cubicBezTo>
                <a:cubicBezTo>
                  <a:pt x="4864533" y="880088"/>
                  <a:pt x="4778974" y="852380"/>
                  <a:pt x="4862695" y="876300"/>
                </a:cubicBezTo>
                <a:cubicBezTo>
                  <a:pt x="4872349" y="879058"/>
                  <a:pt x="4881616" y="883067"/>
                  <a:pt x="4891270" y="885825"/>
                </a:cubicBezTo>
                <a:cubicBezTo>
                  <a:pt x="4905512" y="889894"/>
                  <a:pt x="4942720" y="897262"/>
                  <a:pt x="4957945" y="904875"/>
                </a:cubicBezTo>
                <a:cubicBezTo>
                  <a:pt x="4968184" y="909995"/>
                  <a:pt x="5005589" y="971559"/>
                  <a:pt x="5015828" y="976679"/>
                </a:cubicBezTo>
                <a:cubicBezTo>
                  <a:pt x="5024808" y="981169"/>
                  <a:pt x="5117686" y="1039943"/>
                  <a:pt x="5126463" y="1044819"/>
                </a:cubicBezTo>
                <a:cubicBezTo>
                  <a:pt x="5146477" y="1055938"/>
                  <a:pt x="5224651" y="1140372"/>
                  <a:pt x="5243701" y="1153072"/>
                </a:cubicBezTo>
                <a:cubicBezTo>
                  <a:pt x="5253226" y="1159422"/>
                  <a:pt x="5270514" y="1259137"/>
                  <a:pt x="5281374" y="1262757"/>
                </a:cubicBezTo>
                <a:lnTo>
                  <a:pt x="4741314" y="1478781"/>
                </a:lnTo>
                <a:lnTo>
                  <a:pt x="492842" y="1478781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1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 flipH="1">
            <a:off x="4570414" y="2102649"/>
            <a:ext cx="2158451" cy="6114137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 flipH="1">
            <a:off x="4570414" y="1994713"/>
            <a:ext cx="1081708" cy="622207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2" name="Line 6"/>
          <p:cNvSpPr>
            <a:spLocks noChangeShapeType="1"/>
          </p:cNvSpPr>
          <p:nvPr/>
        </p:nvSpPr>
        <p:spPr bwMode="auto">
          <a:xfrm flipV="1">
            <a:off x="182880" y="210264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3" name="Arc 112"/>
          <p:cNvSpPr/>
          <p:nvPr/>
        </p:nvSpPr>
        <p:spPr>
          <a:xfrm rot="540000">
            <a:off x="-834586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Text Box 12"/>
          <p:cNvSpPr txBox="1">
            <a:spLocks noChangeArrowheads="1"/>
          </p:cNvSpPr>
          <p:nvPr/>
        </p:nvSpPr>
        <p:spPr bwMode="auto">
          <a:xfrm>
            <a:off x="13386" y="2362062"/>
            <a:ext cx="160628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 (non-intersecting)</a:t>
            </a:r>
          </a:p>
        </p:txBody>
      </p:sp>
      <p:sp>
        <p:nvSpPr>
          <p:cNvPr id="116" name="Text Box 12"/>
          <p:cNvSpPr txBox="1">
            <a:spLocks noChangeArrowheads="1"/>
          </p:cNvSpPr>
          <p:nvPr/>
        </p:nvSpPr>
        <p:spPr bwMode="auto">
          <a:xfrm>
            <a:off x="1387742" y="2215476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43" name="Text Box 12"/>
          <p:cNvSpPr txBox="1">
            <a:spLocks noChangeArrowheads="1"/>
          </p:cNvSpPr>
          <p:nvPr/>
        </p:nvSpPr>
        <p:spPr bwMode="auto">
          <a:xfrm>
            <a:off x="5494628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413713" name="Line 17"/>
          <p:cNvSpPr>
            <a:spLocks noChangeShapeType="1"/>
          </p:cNvSpPr>
          <p:nvPr/>
        </p:nvSpPr>
        <p:spPr bwMode="auto">
          <a:xfrm rot="10800000">
            <a:off x="810316" y="2128584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7" name="Line 17"/>
          <p:cNvSpPr>
            <a:spLocks noChangeShapeType="1"/>
          </p:cNvSpPr>
          <p:nvPr/>
        </p:nvSpPr>
        <p:spPr bwMode="auto">
          <a:xfrm>
            <a:off x="1940592" y="2755745"/>
            <a:ext cx="281538" cy="51778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4572000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7" name="Arc 56"/>
          <p:cNvSpPr/>
          <p:nvPr/>
        </p:nvSpPr>
        <p:spPr>
          <a:xfrm rot="540000">
            <a:off x="-690407" y="1915460"/>
            <a:ext cx="10972800" cy="10972800"/>
          </a:xfrm>
          <a:prstGeom prst="arc">
            <a:avLst>
              <a:gd name="adj1" fmla="val 16200000"/>
              <a:gd name="adj2" fmla="val 16867861"/>
            </a:avLst>
          </a:prstGeom>
          <a:ln w="88900">
            <a:solidFill>
              <a:schemeClr val="accent4">
                <a:lumMod val="1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2229578" y="1143730"/>
            <a:ext cx="15175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75" name="Line 17"/>
          <p:cNvSpPr>
            <a:spLocks noChangeShapeType="1"/>
          </p:cNvSpPr>
          <p:nvPr/>
        </p:nvSpPr>
        <p:spPr bwMode="auto">
          <a:xfrm>
            <a:off x="3747113" y="1479693"/>
            <a:ext cx="513595" cy="4921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5256076" y="925039"/>
            <a:ext cx="14037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Horizontal ground distance</a:t>
            </a:r>
          </a:p>
        </p:txBody>
      </p:sp>
      <p:sp>
        <p:nvSpPr>
          <p:cNvPr id="77" name="Line 17"/>
          <p:cNvSpPr>
            <a:spLocks noChangeShapeType="1"/>
          </p:cNvSpPr>
          <p:nvPr/>
        </p:nvSpPr>
        <p:spPr bwMode="auto">
          <a:xfrm flipH="1">
            <a:off x="6106309" y="1690236"/>
            <a:ext cx="75268" cy="3379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6834738" y="872716"/>
            <a:ext cx="23092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  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and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grid distance</a:t>
            </a:r>
          </a:p>
        </p:txBody>
      </p:sp>
      <p:sp>
        <p:nvSpPr>
          <p:cNvPr id="83" name="Left Brace 82"/>
          <p:cNvSpPr/>
          <p:nvPr/>
        </p:nvSpPr>
        <p:spPr>
          <a:xfrm>
            <a:off x="6660657" y="872716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6187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with respect to topographic surface</a:t>
            </a:r>
          </a:p>
        </p:txBody>
      </p:sp>
      <p:sp>
        <p:nvSpPr>
          <p:cNvPr id="41" name="Text Box 14">
            <a:extLst>
              <a:ext uri="{FF2B5EF4-FFF2-40B4-BE49-F238E27FC236}">
                <a16:creationId xmlns:a16="http://schemas.microsoft.com/office/drawing/2014/main" id="{41D83F6E-4DEB-4FC0-9A0D-C5EA53721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739" y="2274246"/>
            <a:ext cx="230926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≈ ground distance</a:t>
            </a:r>
          </a:p>
        </p:txBody>
      </p:sp>
      <p:sp>
        <p:nvSpPr>
          <p:cNvPr id="42" name="Line 17">
            <a:extLst>
              <a:ext uri="{FF2B5EF4-FFF2-40B4-BE49-F238E27FC236}">
                <a16:creationId xmlns:a16="http://schemas.microsoft.com/office/drawing/2014/main" id="{8D62FF49-5629-4B8B-9EA0-7D83D31853C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00288" y="2147634"/>
            <a:ext cx="400212" cy="3395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5631585" y="2102648"/>
            <a:ext cx="1097280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2">
            <a:extLst>
              <a:ext uri="{FF2B5EF4-FFF2-40B4-BE49-F238E27FC236}">
                <a16:creationId xmlns:a16="http://schemas.microsoft.com/office/drawing/2014/main" id="{B0B98ACE-34D4-4E0F-B9A0-6BF3DDE97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91" y="3657383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will be used for SPCS2022 (minimizes distortion with respect to topography)</a:t>
            </a:r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CD5AE750-6667-4FA4-B1E9-E61AC656D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313" y="1033454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</a:p>
        </p:txBody>
      </p:sp>
    </p:spTree>
    <p:extLst>
      <p:ext uri="{BB962C8B-B14F-4D97-AF65-F5344CB8AC3E}">
        <p14:creationId xmlns:p14="http://schemas.microsoft.com/office/powerpoint/2010/main" val="1335820240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21654"/>
          </a:xfrm>
        </p:spPr>
        <p:txBody>
          <a:bodyPr/>
          <a:lstStyle/>
          <a:p>
            <a:r>
              <a:rPr lang="en-US" dirty="0"/>
              <a:t>Linear distortion magnitudes</a:t>
            </a:r>
            <a:br>
              <a:rPr lang="en-US" dirty="0"/>
            </a:br>
            <a:r>
              <a:rPr lang="en-US" sz="2800" i="1" dirty="0"/>
              <a:t>ppm = parts per million (mm/km)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3309"/>
            <a:ext cx="8502316" cy="455352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±20 ppm </a:t>
            </a:r>
            <a:r>
              <a:rPr lang="en-US" dirty="0"/>
              <a:t>= 2 cm/km = 0.1 ft/mile = 1 : 50,000</a:t>
            </a:r>
          </a:p>
          <a:p>
            <a:pPr marL="457200" lvl="1" indent="0">
              <a:buNone/>
            </a:pPr>
            <a:r>
              <a:rPr lang="en-US" dirty="0"/>
              <a:t>Often used as “low distortion” design criterion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±50 ppm </a:t>
            </a:r>
            <a:r>
              <a:rPr lang="en-US" dirty="0"/>
              <a:t>= 5 cm/km = 0.3 ft/mile = 1 : 20,000</a:t>
            </a:r>
          </a:p>
          <a:p>
            <a:pPr marL="457200" lvl="1" indent="0">
              <a:buNone/>
            </a:pPr>
            <a:r>
              <a:rPr lang="en-US" dirty="0"/>
              <a:t>Minimum design criterion for SPCS2022 designs by NGS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±100 ppm </a:t>
            </a:r>
            <a:r>
              <a:rPr lang="en-US" dirty="0"/>
              <a:t>= 10 cm/km = 0.5 ft/mile = 1 : 10,000</a:t>
            </a:r>
          </a:p>
          <a:p>
            <a:pPr marL="457200" lvl="1" indent="0">
              <a:buNone/>
            </a:pPr>
            <a:r>
              <a:rPr lang="en-US" dirty="0"/>
              <a:t>“Nominal” maximum State Plane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Can be much greater at topo surface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±400 ppm </a:t>
            </a:r>
            <a:r>
              <a:rPr lang="en-US" dirty="0"/>
              <a:t>= 40 cm/km = 2.1 ft/mile = 1 : 2,500</a:t>
            </a:r>
          </a:p>
          <a:p>
            <a:pPr marL="457200" lvl="1" indent="0">
              <a:buNone/>
            </a:pPr>
            <a:r>
              <a:rPr lang="en-US" dirty="0">
                <a:solidFill>
                  <a:prstClr val="black"/>
                </a:solidFill>
              </a:rPr>
              <a:t>Maximum design criterion for SPCS2022 zones (</a:t>
            </a:r>
            <a:r>
              <a:rPr lang="en-US" b="1" i="1" dirty="0">
                <a:solidFill>
                  <a:prstClr val="black"/>
                </a:solidFill>
              </a:rPr>
              <a:t>at ground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dirty="0"/>
              <a:t>Maximum UTM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89436-9E33-4C2D-AA1C-177A78819804}"/>
              </a:ext>
            </a:extLst>
          </p:cNvPr>
          <p:cNvSpPr/>
          <p:nvPr/>
        </p:nvSpPr>
        <p:spPr>
          <a:xfrm>
            <a:off x="436540" y="3412835"/>
            <a:ext cx="8428181" cy="11314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67EC7-FAF2-4B16-958B-19494F985A38}"/>
              </a:ext>
            </a:extLst>
          </p:cNvPr>
          <p:cNvSpPr txBox="1"/>
          <p:nvPr/>
        </p:nvSpPr>
        <p:spPr>
          <a:xfrm>
            <a:off x="436541" y="5752365"/>
            <a:ext cx="832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ominal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 distortion criterion (on ellipsoid) for SPCS 27 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83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zones (although greatly exceeded for some zones in SPCS 83). </a:t>
            </a:r>
          </a:p>
        </p:txBody>
      </p:sp>
    </p:spTree>
    <p:extLst>
      <p:ext uri="{BB962C8B-B14F-4D97-AF65-F5344CB8AC3E}">
        <p14:creationId xmlns:p14="http://schemas.microsoft.com/office/powerpoint/2010/main" val="40435253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21654"/>
          </a:xfrm>
        </p:spPr>
        <p:txBody>
          <a:bodyPr/>
          <a:lstStyle/>
          <a:p>
            <a:r>
              <a:rPr lang="en-US" dirty="0"/>
              <a:t>Linear distortion magnitudes</a:t>
            </a:r>
            <a:br>
              <a:rPr lang="en-US" dirty="0"/>
            </a:br>
            <a:r>
              <a:rPr lang="en-US" sz="2800" i="1" dirty="0"/>
              <a:t>ppm = parts per million (mm/km)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3309"/>
            <a:ext cx="8502316" cy="455352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±20 ppm </a:t>
            </a:r>
            <a:r>
              <a:rPr lang="en-US" dirty="0"/>
              <a:t>= 2 cm/km = 0.1 ft/mile = 1 : 50,000</a:t>
            </a:r>
          </a:p>
          <a:p>
            <a:pPr marL="457200" lvl="1" indent="0">
              <a:buNone/>
            </a:pPr>
            <a:r>
              <a:rPr lang="en-US" dirty="0"/>
              <a:t>Often used as “low distortion” design criterion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±50 ppm </a:t>
            </a:r>
            <a:r>
              <a:rPr lang="en-US" dirty="0"/>
              <a:t>= 5 cm/km = 0.3 ft/mile = 1 : 20,000</a:t>
            </a:r>
          </a:p>
          <a:p>
            <a:pPr marL="457200" lvl="1" indent="0">
              <a:buNone/>
            </a:pPr>
            <a:r>
              <a:rPr lang="en-US" dirty="0"/>
              <a:t>Minimum design criterion for SPCS2022 designs by NGS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±100 ppm </a:t>
            </a:r>
            <a:r>
              <a:rPr lang="en-US" dirty="0"/>
              <a:t>= 10 cm/km = 0.5 ft/mile = 1 : 10,000</a:t>
            </a:r>
          </a:p>
          <a:p>
            <a:pPr marL="457200" lvl="1" indent="0">
              <a:buNone/>
            </a:pPr>
            <a:r>
              <a:rPr lang="en-US" dirty="0"/>
              <a:t>“Nominal” maximum State Plane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Can be much greater at topo surface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±400 ppm </a:t>
            </a:r>
            <a:r>
              <a:rPr lang="en-US" dirty="0"/>
              <a:t>= 40 cm/km = 2.1 ft/mile = 1 : 2,500</a:t>
            </a:r>
          </a:p>
          <a:p>
            <a:pPr marL="457200" lvl="1" indent="0">
              <a:buNone/>
            </a:pPr>
            <a:r>
              <a:rPr lang="en-US" dirty="0">
                <a:solidFill>
                  <a:prstClr val="black"/>
                </a:solidFill>
              </a:rPr>
              <a:t>Maximum design criterion for SPCS2022 zones (</a:t>
            </a:r>
            <a:r>
              <a:rPr lang="en-US" b="1" i="1" dirty="0">
                <a:solidFill>
                  <a:prstClr val="black"/>
                </a:solidFill>
              </a:rPr>
              <a:t>at ground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dirty="0"/>
              <a:t>Maximum UTM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89436-9E33-4C2D-AA1C-177A78819804}"/>
              </a:ext>
            </a:extLst>
          </p:cNvPr>
          <p:cNvSpPr/>
          <p:nvPr/>
        </p:nvSpPr>
        <p:spPr>
          <a:xfrm>
            <a:off x="436540" y="2526144"/>
            <a:ext cx="8428181" cy="76661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67EC7-FAF2-4B16-958B-19494F985A38}"/>
              </a:ext>
            </a:extLst>
          </p:cNvPr>
          <p:cNvSpPr txBox="1"/>
          <p:nvPr/>
        </p:nvSpPr>
        <p:spPr>
          <a:xfrm>
            <a:off x="436541" y="5752365"/>
            <a:ext cx="832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Distortion range (at ground) for zones designed by NGS, as proposed in draft SPCS2022 policy and procedures.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696280-CBB5-4D0B-A2C4-ECA1E8D41035}"/>
              </a:ext>
            </a:extLst>
          </p:cNvPr>
          <p:cNvSpPr/>
          <p:nvPr/>
        </p:nvSpPr>
        <p:spPr>
          <a:xfrm>
            <a:off x="436539" y="4627418"/>
            <a:ext cx="8428181" cy="76661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552645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21654"/>
          </a:xfrm>
        </p:spPr>
        <p:txBody>
          <a:bodyPr/>
          <a:lstStyle/>
          <a:p>
            <a:r>
              <a:rPr lang="en-US" dirty="0"/>
              <a:t>Linear distortion magnitudes</a:t>
            </a:r>
            <a:br>
              <a:rPr lang="en-US" dirty="0"/>
            </a:br>
            <a:r>
              <a:rPr lang="en-US" sz="2800" i="1" dirty="0"/>
              <a:t>ppm = parts per million (mm/km)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3309"/>
            <a:ext cx="8502316" cy="455352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±20 ppm </a:t>
            </a:r>
            <a:r>
              <a:rPr lang="en-US" dirty="0"/>
              <a:t>= 2 cm/km = 0.1 ft/mile = 1 : 50,000</a:t>
            </a:r>
          </a:p>
          <a:p>
            <a:pPr marL="457200" lvl="1" indent="0">
              <a:buNone/>
            </a:pPr>
            <a:r>
              <a:rPr lang="en-US" dirty="0"/>
              <a:t>Often used as “low distortion” design criterion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±50 ppm </a:t>
            </a:r>
            <a:r>
              <a:rPr lang="en-US" dirty="0"/>
              <a:t>= 5 cm/km = 0.3 ft/mile = 1 : 20,000</a:t>
            </a:r>
          </a:p>
          <a:p>
            <a:pPr marL="457200" lvl="1" indent="0">
              <a:buNone/>
            </a:pPr>
            <a:r>
              <a:rPr lang="en-US" dirty="0"/>
              <a:t>Minimum design criterion for SPCS2022 designs by NGS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±100 ppm </a:t>
            </a:r>
            <a:r>
              <a:rPr lang="en-US" dirty="0"/>
              <a:t>= 10 cm/km = 0.5 ft/mile = 1 : 10,000</a:t>
            </a:r>
          </a:p>
          <a:p>
            <a:pPr marL="457200" lvl="1" indent="0">
              <a:buNone/>
            </a:pPr>
            <a:r>
              <a:rPr lang="en-US" dirty="0"/>
              <a:t>“Nominal” maximum State Plane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Can be much greater at topo surface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±400 ppm </a:t>
            </a:r>
            <a:r>
              <a:rPr lang="en-US" dirty="0"/>
              <a:t>= 40 cm/km = 2.1 ft/mile = 1 : 2,500</a:t>
            </a:r>
          </a:p>
          <a:p>
            <a:pPr marL="457200" lvl="1" indent="0">
              <a:buNone/>
            </a:pPr>
            <a:r>
              <a:rPr lang="en-US" dirty="0">
                <a:solidFill>
                  <a:prstClr val="black"/>
                </a:solidFill>
              </a:rPr>
              <a:t>Maximum design criterion for SPCS2022 zones (</a:t>
            </a:r>
            <a:r>
              <a:rPr lang="en-US" b="1" i="1" dirty="0">
                <a:solidFill>
                  <a:prstClr val="black"/>
                </a:solidFill>
              </a:rPr>
              <a:t>at ground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dirty="0"/>
              <a:t>Maximum UTM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89436-9E33-4C2D-AA1C-177A78819804}"/>
              </a:ext>
            </a:extLst>
          </p:cNvPr>
          <p:cNvSpPr/>
          <p:nvPr/>
        </p:nvSpPr>
        <p:spPr>
          <a:xfrm>
            <a:off x="436540" y="1620977"/>
            <a:ext cx="8428181" cy="76661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67EC7-FAF2-4B16-958B-19494F985A38}"/>
              </a:ext>
            </a:extLst>
          </p:cNvPr>
          <p:cNvSpPr txBox="1"/>
          <p:nvPr/>
        </p:nvSpPr>
        <p:spPr>
          <a:xfrm>
            <a:off x="436541" y="5752365"/>
            <a:ext cx="842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Distortion criterion (at ground) often used for 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“low distortion projection” (LDPs);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designed by others for SPCS2022 (not by NGS)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207070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SPCS2022 characteristics </a:t>
            </a:r>
            <a:r>
              <a:rPr lang="en-US" b="1" i="1" dirty="0"/>
              <a:t>(draft)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8387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Technical requirements</a:t>
            </a:r>
          </a:p>
          <a:p>
            <a:pPr lvl="1">
              <a:spcBef>
                <a:spcPts val="1200"/>
              </a:spcBef>
            </a:pPr>
            <a:r>
              <a:rPr lang="en-US" b="1" i="1" dirty="0"/>
              <a:t>Linear distortion </a:t>
            </a:r>
            <a:r>
              <a:rPr lang="en-US" dirty="0"/>
              <a:t>design criterion at topographic surface (</a:t>
            </a:r>
            <a:r>
              <a:rPr lang="en-US" i="1" dirty="0"/>
              <a:t>not</a:t>
            </a:r>
            <a:r>
              <a:rPr lang="en-US" dirty="0"/>
              <a:t> at ellipsoid surface)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Difference in distance between “grid” and “ground”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Use 1-parallel definition for LCC projections</a:t>
            </a:r>
          </a:p>
          <a:p>
            <a:pPr>
              <a:spcBef>
                <a:spcPts val="1200"/>
              </a:spcBef>
            </a:pPr>
            <a:r>
              <a:rPr lang="en-US" dirty="0"/>
              <a:t>Other characteristics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Default designs (if no consensus stakeholder input)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“Layered” zones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Low-distortion projections (LDPs)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“Special purpose” zones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8F48EC-5669-4FBC-B2DD-778C5CEDE314}"/>
              </a:ext>
            </a:extLst>
          </p:cNvPr>
          <p:cNvSpPr/>
          <p:nvPr/>
        </p:nvSpPr>
        <p:spPr>
          <a:xfrm>
            <a:off x="849745" y="3306299"/>
            <a:ext cx="8014976" cy="4110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52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D74AD3-B759-4A44-A4DC-01DB83F41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70" b="28903"/>
          <a:stretch/>
        </p:blipFill>
        <p:spPr>
          <a:xfrm>
            <a:off x="606392" y="701041"/>
            <a:ext cx="7931215" cy="6035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806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Lambert Conformal Conic projection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223551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Conical developable surface</a:t>
            </a:r>
          </a:p>
          <a:p>
            <a:pPr>
              <a:spcBef>
                <a:spcPts val="1200"/>
              </a:spcBef>
            </a:pPr>
            <a:r>
              <a:rPr lang="en-US" dirty="0"/>
              <a:t>Used for many State Plane zones</a:t>
            </a:r>
          </a:p>
          <a:p>
            <a:pPr>
              <a:spcBef>
                <a:spcPts val="1200"/>
              </a:spcBef>
            </a:pPr>
            <a:r>
              <a:rPr lang="en-US" dirty="0"/>
              <a:t>Can define scale two different ways: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Define scale </a:t>
            </a:r>
            <a:r>
              <a:rPr lang="en-US" b="1" i="1" dirty="0"/>
              <a:t>explicitly</a:t>
            </a:r>
            <a:r>
              <a:rPr lang="en-US" dirty="0"/>
              <a:t> on central standard parallel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Compute scale </a:t>
            </a:r>
            <a:r>
              <a:rPr lang="en-US" b="1" i="1" dirty="0"/>
              <a:t>implicitly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From separation between two “standard” parallels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Scale (at ellipsoid) is exactly 1 for standard parallels</a:t>
            </a:r>
          </a:p>
          <a:p>
            <a:pPr>
              <a:spcBef>
                <a:spcPts val="1200"/>
              </a:spcBef>
            </a:pPr>
            <a:r>
              <a:rPr lang="en-US" dirty="0"/>
              <a:t>The two types are mathematically identical!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“Projection axis” for both is central standard parallel</a:t>
            </a:r>
          </a:p>
        </p:txBody>
      </p:sp>
    </p:spTree>
    <p:extLst>
      <p:ext uri="{BB962C8B-B14F-4D97-AF65-F5344CB8AC3E}">
        <p14:creationId xmlns:p14="http://schemas.microsoft.com/office/powerpoint/2010/main" val="77582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Why only a 1-parallel LCC?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458200" cy="472670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Consistency</a:t>
            </a:r>
          </a:p>
          <a:p>
            <a:pPr lvl="1"/>
            <a:r>
              <a:rPr lang="en-US" dirty="0"/>
              <a:t>Explicitly define projection scale (same as TM and OM)</a:t>
            </a:r>
          </a:p>
          <a:p>
            <a:pPr lvl="1"/>
            <a:r>
              <a:rPr lang="en-US" dirty="0"/>
              <a:t>Can use same number of parameters as TM</a:t>
            </a:r>
          </a:p>
          <a:p>
            <a:pPr lvl="1"/>
            <a:r>
              <a:rPr lang="en-US" dirty="0"/>
              <a:t>Applicable to both “secant” and “non-intersecting” cases</a:t>
            </a:r>
          </a:p>
          <a:p>
            <a:r>
              <a:rPr lang="en-US" dirty="0"/>
              <a:t>Simplicity</a:t>
            </a:r>
          </a:p>
          <a:p>
            <a:pPr lvl="1"/>
            <a:r>
              <a:rPr lang="en-US" dirty="0"/>
              <a:t>Easier to design with respect to topography</a:t>
            </a:r>
          </a:p>
          <a:p>
            <a:pPr lvl="1"/>
            <a:r>
              <a:rPr lang="en-US" dirty="0"/>
              <a:t>Scale due to separation of 2 standard parallels not obvious</a:t>
            </a:r>
          </a:p>
          <a:p>
            <a:pPr lvl="1"/>
            <a:r>
              <a:rPr lang="en-US" dirty="0"/>
              <a:t>Can more readily use “clean” values for parallels</a:t>
            </a:r>
          </a:p>
          <a:p>
            <a:r>
              <a:rPr lang="en-US" dirty="0"/>
              <a:t>Mathematically identical to 2-parallel</a:t>
            </a:r>
          </a:p>
          <a:p>
            <a:pPr lvl="1"/>
            <a:r>
              <a:rPr lang="en-US" b="1" i="1" dirty="0"/>
              <a:t>Any 2-parallel LCC can be recast as 1-parallel that behaves exactly the same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7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Consider North Carolina SPCS 83 Zone</a:t>
            </a:r>
          </a:p>
        </p:txBody>
      </p:sp>
      <p:grpSp>
        <p:nvGrpSpPr>
          <p:cNvPr id="26" name="Group 17">
            <a:extLst>
              <a:ext uri="{FF2B5EF4-FFF2-40B4-BE49-F238E27FC236}">
                <a16:creationId xmlns:a16="http://schemas.microsoft.com/office/drawing/2014/main" id="{72B752A9-1346-454C-B769-7C08AEE646A4}"/>
              </a:ext>
            </a:extLst>
          </p:cNvPr>
          <p:cNvGrpSpPr/>
          <p:nvPr/>
        </p:nvGrpSpPr>
        <p:grpSpPr>
          <a:xfrm>
            <a:off x="918613" y="3185601"/>
            <a:ext cx="7315318" cy="7315200"/>
            <a:chOff x="142757" y="2924175"/>
            <a:chExt cx="7315318" cy="73152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BD59DA7-9462-41D0-9D55-A02E0FA213C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2875" y="2924175"/>
              <a:ext cx="7315200" cy="73152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lumMod val="50000"/>
                  </a:srgbClr>
                </a:gs>
                <a:gs pos="100000">
                  <a:srgbClr val="007AC2">
                    <a:lumMod val="40000"/>
                    <a:lumOff val="60000"/>
                  </a:srgbClr>
                </a:gs>
              </a:gsLst>
              <a:lin ang="19800000" scaled="0"/>
            </a:gradFill>
            <a:ln w="9525" cap="flat" cmpd="sng" algn="ctr">
              <a:solidFill>
                <a:srgbClr val="35AC46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pic>
          <p:nvPicPr>
            <p:cNvPr id="28" name="Picture 3" descr="D:\GIS\General\Generic grids\Export\Globe_orthographic.png">
              <a:extLst>
                <a:ext uri="{FF2B5EF4-FFF2-40B4-BE49-F238E27FC236}">
                  <a16:creationId xmlns:a16="http://schemas.microsoft.com/office/drawing/2014/main" id="{51CA4907-EC7F-44EC-9496-77F140258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16500" t="5333" r="16500" b="5333"/>
            <a:stretch>
              <a:fillRect/>
            </a:stretch>
          </p:blipFill>
          <p:spPr bwMode="auto">
            <a:xfrm>
              <a:off x="142757" y="2924175"/>
              <a:ext cx="7315318" cy="7315200"/>
            </a:xfrm>
            <a:prstGeom prst="rect">
              <a:avLst/>
            </a:prstGeom>
            <a:noFill/>
          </p:spPr>
        </p:pic>
      </p:grp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781C7DCC-D724-422C-BF5A-B9F15BE6D444}"/>
              </a:ext>
            </a:extLst>
          </p:cNvPr>
          <p:cNvSpPr/>
          <p:nvPr/>
        </p:nvSpPr>
        <p:spPr bwMode="auto">
          <a:xfrm>
            <a:off x="-910128" y="1298993"/>
            <a:ext cx="10972800" cy="6675120"/>
          </a:xfrm>
          <a:prstGeom prst="triangle">
            <a:avLst/>
          </a:prstGeom>
          <a:gradFill rotWithShape="1">
            <a:gsLst>
              <a:gs pos="0">
                <a:srgbClr val="35AC46">
                  <a:tint val="100000"/>
                  <a:shade val="100000"/>
                  <a:satMod val="130000"/>
                  <a:alpha val="50000"/>
                </a:srgbClr>
              </a:gs>
              <a:gs pos="100000">
                <a:srgbClr val="35AC46">
                  <a:tint val="50000"/>
                  <a:shade val="100000"/>
                  <a:satMod val="350000"/>
                  <a:alpha val="20000"/>
                </a:srgbClr>
              </a:gs>
            </a:gsLst>
            <a:lin ang="0" scaled="0"/>
          </a:gradFill>
          <a:ln w="25400" cap="flat" cmpd="sng" algn="ctr">
            <a:solidFill>
              <a:srgbClr val="35AC46">
                <a:lumMod val="5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7E924D-31A1-4548-B87B-668FFE748605}"/>
              </a:ext>
            </a:extLst>
          </p:cNvPr>
          <p:cNvCxnSpPr/>
          <p:nvPr/>
        </p:nvCxnSpPr>
        <p:spPr bwMode="auto">
          <a:xfrm flipH="1">
            <a:off x="1735075" y="4497032"/>
            <a:ext cx="5669280" cy="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DABD922-D549-4DEA-B704-0296E9045BB7}"/>
              </a:ext>
            </a:extLst>
          </p:cNvPr>
          <p:cNvSpPr txBox="1"/>
          <p:nvPr/>
        </p:nvSpPr>
        <p:spPr>
          <a:xfrm>
            <a:off x="2133017" y="4164246"/>
            <a:ext cx="4918511" cy="3612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kern="0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Central “standard” parallel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E3BD0F-C0BF-46B6-BD16-5A6F11653DB7}"/>
              </a:ext>
            </a:extLst>
          </p:cNvPr>
          <p:cNvSpPr txBox="1"/>
          <p:nvPr/>
        </p:nvSpPr>
        <p:spPr>
          <a:xfrm>
            <a:off x="3777590" y="2807322"/>
            <a:ext cx="1624695" cy="37827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Ellipsoid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703AE7A-AC28-4209-95A0-A6A26F20070D}"/>
              </a:ext>
            </a:extLst>
          </p:cNvPr>
          <p:cNvCxnSpPr>
            <a:cxnSpLocks/>
          </p:cNvCxnSpPr>
          <p:nvPr/>
        </p:nvCxnSpPr>
        <p:spPr bwMode="auto">
          <a:xfrm flipH="1">
            <a:off x="1237870" y="5323201"/>
            <a:ext cx="6675120" cy="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6A90AB-8D1A-424C-BA38-3FAC6AFFC8E6}"/>
              </a:ext>
            </a:extLst>
          </p:cNvPr>
          <p:cNvCxnSpPr>
            <a:cxnSpLocks/>
          </p:cNvCxnSpPr>
          <p:nvPr/>
        </p:nvCxnSpPr>
        <p:spPr bwMode="auto">
          <a:xfrm flipH="1">
            <a:off x="2463385" y="3868186"/>
            <a:ext cx="4206240" cy="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1DDBCCD-F8AF-4EBD-AB22-10BA6CE6884B}"/>
              </a:ext>
            </a:extLst>
          </p:cNvPr>
          <p:cNvSpPr txBox="1"/>
          <p:nvPr/>
        </p:nvSpPr>
        <p:spPr>
          <a:xfrm>
            <a:off x="2633532" y="3536416"/>
            <a:ext cx="3870918" cy="3612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kern="0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North standard parallel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45F4E6-0983-4118-AE55-F2B4CCA79A44}"/>
              </a:ext>
            </a:extLst>
          </p:cNvPr>
          <p:cNvSpPr txBox="1"/>
          <p:nvPr/>
        </p:nvSpPr>
        <p:spPr>
          <a:xfrm>
            <a:off x="2133017" y="4987453"/>
            <a:ext cx="4918511" cy="3612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kern="0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South standard parallel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96DD0C-F0DD-416C-8539-D0EFEFCAFF2F}"/>
              </a:ext>
            </a:extLst>
          </p:cNvPr>
          <p:cNvSpPr txBox="1"/>
          <p:nvPr/>
        </p:nvSpPr>
        <p:spPr>
          <a:xfrm>
            <a:off x="2133017" y="4517268"/>
            <a:ext cx="4918511" cy="3612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kern="0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(projection axis)</a:t>
            </a:r>
          </a:p>
        </p:txBody>
      </p:sp>
      <p:sp>
        <p:nvSpPr>
          <p:cNvPr id="42" name="Text Box 12">
            <a:extLst>
              <a:ext uri="{FF2B5EF4-FFF2-40B4-BE49-F238E27FC236}">
                <a16:creationId xmlns:a16="http://schemas.microsoft.com/office/drawing/2014/main" id="{E189A284-03AA-415B-8C97-812D0C58E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08" y="4965077"/>
            <a:ext cx="12754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Scale = 1</a:t>
            </a:r>
          </a:p>
        </p:txBody>
      </p:sp>
      <p:sp>
        <p:nvSpPr>
          <p:cNvPr id="43" name="Text Box 12">
            <a:extLst>
              <a:ext uri="{FF2B5EF4-FFF2-40B4-BE49-F238E27FC236}">
                <a16:creationId xmlns:a16="http://schemas.microsoft.com/office/drawing/2014/main" id="{9EC4CE04-61D8-4D0C-8AEC-1C3614349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050" y="3557049"/>
            <a:ext cx="12981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Scale = 1</a:t>
            </a:r>
          </a:p>
        </p:txBody>
      </p:sp>
      <p:sp>
        <p:nvSpPr>
          <p:cNvPr id="44" name="Text Box 12">
            <a:extLst>
              <a:ext uri="{FF2B5EF4-FFF2-40B4-BE49-F238E27FC236}">
                <a16:creationId xmlns:a16="http://schemas.microsoft.com/office/drawing/2014/main" id="{9C36FBBA-5BED-47F2-A9C7-095CEA129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2957" y="4440125"/>
            <a:ext cx="12754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C00000"/>
                </a:solidFill>
                <a:latin typeface="Arial"/>
                <a:cs typeface="Arial" pitchFamily="34" charset="0"/>
              </a:rPr>
              <a:t>(1:7849)</a:t>
            </a:r>
          </a:p>
        </p:txBody>
      </p:sp>
      <p:sp>
        <p:nvSpPr>
          <p:cNvPr id="45" name="Text Box 12">
            <a:extLst>
              <a:ext uri="{FF2B5EF4-FFF2-40B4-BE49-F238E27FC236}">
                <a16:creationId xmlns:a16="http://schemas.microsoft.com/office/drawing/2014/main" id="{99384675-EA95-4D95-90FF-E56862635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950" y="3819028"/>
            <a:ext cx="20771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C00000"/>
                </a:solidFill>
                <a:latin typeface="Arial"/>
                <a:cs typeface="Arial" pitchFamily="34" charset="0"/>
              </a:rPr>
              <a:t>Scale = </a:t>
            </a:r>
            <a:br>
              <a:rPr lang="en-US" sz="2000" b="1" dirty="0">
                <a:solidFill>
                  <a:srgbClr val="C00000"/>
                </a:solidFill>
                <a:latin typeface="Arial"/>
                <a:cs typeface="Arial" pitchFamily="34" charset="0"/>
              </a:rPr>
            </a:br>
            <a:r>
              <a:rPr lang="en-US" sz="2000" b="1" dirty="0">
                <a:solidFill>
                  <a:srgbClr val="C00000"/>
                </a:solidFill>
                <a:latin typeface="Arial"/>
                <a:cs typeface="Arial" pitchFamily="34" charset="0"/>
              </a:rPr>
              <a:t>0.9998 7259…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3534D6-7032-49FF-B24E-FC1463D6C06A}"/>
              </a:ext>
            </a:extLst>
          </p:cNvPr>
          <p:cNvSpPr txBox="1"/>
          <p:nvPr/>
        </p:nvSpPr>
        <p:spPr>
          <a:xfrm>
            <a:off x="304800" y="1293115"/>
            <a:ext cx="3844105" cy="166199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Secant Lambert Conformal Conic projection, 2-parallel definition: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prstClr val="black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Standard parallels</a:t>
            </a:r>
          </a:p>
          <a:p>
            <a:pPr lvl="0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prstClr val="black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North = 36°10’N (exact)</a:t>
            </a:r>
          </a:p>
          <a:p>
            <a:pPr lvl="0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prstClr val="black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South = 34°20’N (exact)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F6FB06-6AB3-4ABC-94B9-22EE246FE435}"/>
              </a:ext>
            </a:extLst>
          </p:cNvPr>
          <p:cNvSpPr txBox="1"/>
          <p:nvPr/>
        </p:nvSpPr>
        <p:spPr>
          <a:xfrm>
            <a:off x="6068291" y="1296459"/>
            <a:ext cx="3039581" cy="178510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C00000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It </a:t>
            </a:r>
            <a:r>
              <a:rPr lang="en-US" b="1" kern="0" dirty="0" err="1">
                <a:solidFill>
                  <a:srgbClr val="C00000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kumimoji="0" lang="en-US" sz="18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s EXACTLY</a:t>
            </a:r>
            <a:r>
              <a:rPr kumimoji="0" lang="en-US" sz="1800" b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 the same as this 1-parallel definition: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C00000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Central </a:t>
            </a:r>
            <a:r>
              <a:rPr lang="en-US" b="1" kern="0" dirty="0" err="1">
                <a:solidFill>
                  <a:srgbClr val="C00000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st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andard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 parallel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35°15’06.33096…”N</a:t>
            </a:r>
          </a:p>
          <a:p>
            <a:pPr lvl="0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Scale = </a:t>
            </a:r>
            <a:r>
              <a:rPr lang="en-US" b="1" kern="0" dirty="0">
                <a:solidFill>
                  <a:srgbClr val="C00000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0.9998 7259…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6C0A9C-FD6A-433E-A27C-593000A08B2F}"/>
              </a:ext>
            </a:extLst>
          </p:cNvPr>
          <p:cNvSpPr txBox="1"/>
          <p:nvPr/>
        </p:nvSpPr>
        <p:spPr>
          <a:xfrm>
            <a:off x="2133017" y="5699316"/>
            <a:ext cx="4918511" cy="95942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An LCC projection is defined by its projection axis, which is ALWAYS the central standard parallel</a:t>
            </a:r>
          </a:p>
        </p:txBody>
      </p:sp>
    </p:spTree>
    <p:extLst>
      <p:ext uri="{BB962C8B-B14F-4D97-AF65-F5344CB8AC3E}">
        <p14:creationId xmlns:p14="http://schemas.microsoft.com/office/powerpoint/2010/main" val="27449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  <p:bldP spid="35" grpId="0"/>
      <p:bldP spid="36" grpId="0"/>
      <p:bldP spid="37" grpId="0"/>
      <p:bldP spid="42" grpId="0"/>
      <p:bldP spid="43" grpId="0"/>
      <p:bldP spid="44" grpId="0"/>
      <p:bldP spid="45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SPCS2022 characteristics </a:t>
            </a:r>
            <a:r>
              <a:rPr lang="en-US" b="1" i="1" dirty="0"/>
              <a:t>(draft)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8387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Technical requirements</a:t>
            </a:r>
          </a:p>
          <a:p>
            <a:pPr lvl="1">
              <a:spcBef>
                <a:spcPts val="1200"/>
              </a:spcBef>
            </a:pPr>
            <a:r>
              <a:rPr lang="en-US" b="1" i="1" dirty="0"/>
              <a:t>Linear distortion </a:t>
            </a:r>
            <a:r>
              <a:rPr lang="en-US" dirty="0"/>
              <a:t>design criterion at topographic surface (</a:t>
            </a:r>
            <a:r>
              <a:rPr lang="en-US" i="1" dirty="0"/>
              <a:t>not</a:t>
            </a:r>
            <a:r>
              <a:rPr lang="en-US" dirty="0"/>
              <a:t> at ellipsoid surface)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Difference in distance between “grid” and “ground”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Use 1-parallel definition for LCC projections</a:t>
            </a:r>
          </a:p>
          <a:p>
            <a:pPr>
              <a:spcBef>
                <a:spcPts val="1200"/>
              </a:spcBef>
            </a:pPr>
            <a:r>
              <a:rPr lang="en-US" dirty="0"/>
              <a:t>Other characteristics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Default designs (if no consensus stakeholder input)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“Layered” zones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Low-distortion projections (LDPs)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“Special purpose” zones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8F48EC-5669-4FBC-B2DD-778C5CEDE314}"/>
              </a:ext>
            </a:extLst>
          </p:cNvPr>
          <p:cNvSpPr/>
          <p:nvPr/>
        </p:nvSpPr>
        <p:spPr>
          <a:xfrm>
            <a:off x="457200" y="3778062"/>
            <a:ext cx="8407521" cy="238760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35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 SPCS2022 designs </a:t>
            </a:r>
            <a:r>
              <a:rPr lang="en-US" b="1" i="1" dirty="0"/>
              <a:t>(draft)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1"/>
            <a:ext cx="8406063" cy="466725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Default needed in absence of stakeholder input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Same projections and zones for most SPCS 83 zones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Performance and coverage very similar to SPCS 83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Characteristics that differ from SPCS 83: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Projection scale modified to minimize distortion at ground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Lambert Conformal Conic converted to one-parallel type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Most geodetic origins with arc-minutes evenly divisible by 3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 few zones with different projection &amp; zone extents</a:t>
            </a:r>
          </a:p>
        </p:txBody>
      </p:sp>
    </p:spTree>
    <p:extLst>
      <p:ext uri="{BB962C8B-B14F-4D97-AF65-F5344CB8AC3E}">
        <p14:creationId xmlns:p14="http://schemas.microsoft.com/office/powerpoint/2010/main" val="190241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A8BFA-063D-45BD-B0A5-77894F506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841958"/>
              </p:ext>
            </p:extLst>
          </p:nvPr>
        </p:nvGraphicFramePr>
        <p:xfrm>
          <a:off x="3749040" y="4846320"/>
          <a:ext cx="5070250" cy="1737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563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1195650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836597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5355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 83 NC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47300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Central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35°15’06.33…”N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47300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Cen parallel scale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0.9998 7259…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4730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Height (m)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4730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-41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-413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4730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1939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+176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4730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197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274320" y="274320"/>
            <a:ext cx="8595360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prstClr val="black"/>
                </a:solidFill>
              </a:rPr>
              <a:t>SPCS 83 North Carolina </a:t>
            </a:r>
            <a:r>
              <a:rPr lang="en-US" sz="2400" b="1" dirty="0">
                <a:solidFill>
                  <a:prstClr val="black"/>
                </a:solidFill>
                <a:sym typeface="Wingdings" panose="05000000000000000000" pitchFamily="2" charset="2"/>
              </a:rPr>
              <a:t>(Lambert Conformal Conic 2-parallel)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9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A42A92-A735-417F-9512-3ABA53D04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581259"/>
              </p:ext>
            </p:extLst>
          </p:nvPr>
        </p:nvGraphicFramePr>
        <p:xfrm>
          <a:off x="3749040" y="4846320"/>
          <a:ext cx="5070250" cy="1828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563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1195650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836597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67725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 83 NC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SPCS2022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61119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Central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35°15’06.33…”N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35°15’N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61119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Cen parallel scale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0.9998 7259…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0.99996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5547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Height (m)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61119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-41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-413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-325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61119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1939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+176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+263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61119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197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274320" y="274320"/>
            <a:ext cx="8595360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SPCS2022 “default” NC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  <a:sym typeface="Wingdings" panose="05000000000000000000" pitchFamily="2" charset="2"/>
              </a:rPr>
              <a:t>(Lambert Conformal Conic 1-parallel)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72BDF-C7BF-485D-9E88-F96B738498E1}"/>
              </a:ext>
            </a:extLst>
          </p:cNvPr>
          <p:cNvSpPr/>
          <p:nvPr/>
        </p:nvSpPr>
        <p:spPr>
          <a:xfrm>
            <a:off x="7601528" y="4765964"/>
            <a:ext cx="1221971" cy="194954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E72AD9-213B-4B07-BF73-2D291C9A2DBC}"/>
              </a:ext>
            </a:extLst>
          </p:cNvPr>
          <p:cNvSpPr txBox="1"/>
          <p:nvPr/>
        </p:nvSpPr>
        <p:spPr>
          <a:xfrm>
            <a:off x="6417733" y="3895009"/>
            <a:ext cx="251460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  <a:cs typeface="+mn-cs"/>
              </a:rPr>
              <a:t>No change in projection type or zone extents</a:t>
            </a:r>
          </a:p>
        </p:txBody>
      </p:sp>
    </p:spTree>
    <p:extLst>
      <p:ext uri="{BB962C8B-B14F-4D97-AF65-F5344CB8AC3E}">
        <p14:creationId xmlns:p14="http://schemas.microsoft.com/office/powerpoint/2010/main" val="169612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B391E-7D3E-4F60-86CF-AE4093205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B414429-A2B1-4F7C-821B-CFB01F72DB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652835"/>
              </p:ext>
            </p:extLst>
          </p:nvPr>
        </p:nvGraphicFramePr>
        <p:xfrm>
          <a:off x="5520572" y="2844968"/>
          <a:ext cx="3623427" cy="173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262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213171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540901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295093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5355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 83 AZ 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C.M.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111°55’W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Scale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-660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0DED5C1-403F-4E97-8A50-12C8F4AB4F58}"/>
              </a:ext>
            </a:extLst>
          </p:cNvPr>
          <p:cNvSpPr txBox="1"/>
          <p:nvPr/>
        </p:nvSpPr>
        <p:spPr>
          <a:xfrm>
            <a:off x="5668354" y="76913"/>
            <a:ext cx="3392517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SPCS 83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Arizona Central Zone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  <a:sym typeface="Wingdings" panose="05000000000000000000" pitchFamily="2" charset="2"/>
              </a:rPr>
              <a:t>(Transverse Mercator)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9FA686F-1EB1-42A4-91C0-D6100669E4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713451"/>
              </p:ext>
            </p:extLst>
          </p:nvPr>
        </p:nvGraphicFramePr>
        <p:xfrm>
          <a:off x="5668354" y="1482816"/>
          <a:ext cx="1999213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563">
                  <a:extLst>
                    <a:ext uri="{9D8B030D-6E8A-4147-A177-3AD203B41FA5}">
                      <a16:colId xmlns:a16="http://schemas.microsoft.com/office/drawing/2014/main" val="3553343005"/>
                    </a:ext>
                  </a:extLst>
                </a:gridCol>
                <a:gridCol w="1195650">
                  <a:extLst>
                    <a:ext uri="{9D8B030D-6E8A-4147-A177-3AD203B41FA5}">
                      <a16:colId xmlns:a16="http://schemas.microsoft.com/office/drawing/2014/main" val="2145384445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Height (m)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35441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8427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3607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67550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1177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782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2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87FA5F-4B81-439A-AB95-0322DCB0F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876554"/>
              </p:ext>
            </p:extLst>
          </p:nvPr>
        </p:nvGraphicFramePr>
        <p:xfrm>
          <a:off x="5520572" y="2844968"/>
          <a:ext cx="3623427" cy="1828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262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213171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540901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295093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66902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 83 AZ 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SPCS2022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C.M.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111°55’W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112°W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Scale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1.0001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-660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-455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+277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5668354" y="76913"/>
            <a:ext cx="3392517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SPCS2022 “default” Arizona Central Zone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  <a:sym typeface="Wingdings" panose="05000000000000000000" pitchFamily="2" charset="2"/>
              </a:rPr>
              <a:t>(Transverse Mercator)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72BDF-C7BF-485D-9E88-F96B738498E1}"/>
              </a:ext>
            </a:extLst>
          </p:cNvPr>
          <p:cNvSpPr/>
          <p:nvPr/>
        </p:nvSpPr>
        <p:spPr>
          <a:xfrm>
            <a:off x="7952047" y="2741394"/>
            <a:ext cx="1118060" cy="196352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C874840-ADEA-4058-BD28-9F9C2E1659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269024"/>
              </p:ext>
            </p:extLst>
          </p:nvPr>
        </p:nvGraphicFramePr>
        <p:xfrm>
          <a:off x="5668354" y="1482816"/>
          <a:ext cx="1999213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563">
                  <a:extLst>
                    <a:ext uri="{9D8B030D-6E8A-4147-A177-3AD203B41FA5}">
                      <a16:colId xmlns:a16="http://schemas.microsoft.com/office/drawing/2014/main" val="3553343005"/>
                    </a:ext>
                  </a:extLst>
                </a:gridCol>
                <a:gridCol w="1195650">
                  <a:extLst>
                    <a:ext uri="{9D8B030D-6E8A-4147-A177-3AD203B41FA5}">
                      <a16:colId xmlns:a16="http://schemas.microsoft.com/office/drawing/2014/main" val="2145384445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Height (m)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35441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8427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3607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67550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1177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7821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15DF0C7-4F89-45EB-A190-671CE422BF7D}"/>
              </a:ext>
            </a:extLst>
          </p:cNvPr>
          <p:cNvSpPr txBox="1"/>
          <p:nvPr/>
        </p:nvSpPr>
        <p:spPr>
          <a:xfrm>
            <a:off x="208635" y="215412"/>
            <a:ext cx="1634067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  <a:cs typeface="+mn-cs"/>
              </a:rPr>
              <a:t>No change in projection type or zone extents</a:t>
            </a:r>
          </a:p>
        </p:txBody>
      </p:sp>
    </p:spTree>
    <p:extLst>
      <p:ext uri="{BB962C8B-B14F-4D97-AF65-F5344CB8AC3E}">
        <p14:creationId xmlns:p14="http://schemas.microsoft.com/office/powerpoint/2010/main" val="355153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“Layered” zones </a:t>
            </a:r>
            <a:r>
              <a:rPr lang="en-US" b="1" i="1" dirty="0"/>
              <a:t>(draft)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91236" cy="485775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Limitations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Max of </a:t>
            </a:r>
            <a:r>
              <a:rPr lang="en-US" b="1" i="1" dirty="0"/>
              <a:t>TWO</a:t>
            </a:r>
            <a:r>
              <a:rPr lang="en-US" dirty="0"/>
              <a:t> layers:  Statewide and sub-zones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If two layers, one </a:t>
            </a:r>
            <a:r>
              <a:rPr lang="en-US" b="1" i="1" dirty="0"/>
              <a:t>MUST</a:t>
            </a:r>
            <a:r>
              <a:rPr lang="en-US" dirty="0"/>
              <a:t> be statewide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Minimum sub-zone dimension &gt; 50 km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States often want statewide </a:t>
            </a:r>
            <a:r>
              <a:rPr lang="en-US" b="1" i="1" dirty="0"/>
              <a:t>and</a:t>
            </a:r>
            <a:r>
              <a:rPr lang="en-US" dirty="0"/>
              <a:t> small zones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i="1" dirty="0"/>
              <a:t>Statewide:  </a:t>
            </a:r>
            <a:r>
              <a:rPr lang="en-US" dirty="0"/>
              <a:t>Single geometry required for state GIS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i="1" dirty="0"/>
              <a:t>Sub-zones:</a:t>
            </a:r>
            <a:r>
              <a:rPr lang="en-US" dirty="0"/>
              <a:t>  Lower distortion for surveying/engineering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Accommodates state needs, but with restrictions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Prevent poor design choices for statewide zones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One already exists in SPCS 83…</a:t>
            </a:r>
          </a:p>
        </p:txBody>
      </p:sp>
    </p:spTree>
    <p:extLst>
      <p:ext uri="{BB962C8B-B14F-4D97-AF65-F5344CB8AC3E}">
        <p14:creationId xmlns:p14="http://schemas.microsoft.com/office/powerpoint/2010/main" val="15996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79289D-168E-41FE-BD29-6BA0F369C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25" b="1548"/>
          <a:stretch/>
        </p:blipFill>
        <p:spPr>
          <a:xfrm>
            <a:off x="2966917" y="91440"/>
            <a:ext cx="6079452" cy="6675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64" y="274638"/>
            <a:ext cx="2671353" cy="3154362"/>
          </a:xfrm>
        </p:spPr>
        <p:txBody>
          <a:bodyPr/>
          <a:lstStyle/>
          <a:p>
            <a:pPr algn="l"/>
            <a:r>
              <a:rPr lang="en-US" b="1" i="1" dirty="0"/>
              <a:t>Why a new State Plane system?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5FB409-2865-4F7D-9174-8032165D6833}"/>
              </a:ext>
            </a:extLst>
          </p:cNvPr>
          <p:cNvSpPr>
            <a:spLocks noChangeAspect="1"/>
          </p:cNvSpPr>
          <p:nvPr/>
        </p:nvSpPr>
        <p:spPr>
          <a:xfrm>
            <a:off x="2853151" y="4174781"/>
            <a:ext cx="1645920" cy="164592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FA0637-F763-44CA-912D-29E36F51F368}"/>
              </a:ext>
            </a:extLst>
          </p:cNvPr>
          <p:cNvSpPr txBox="1"/>
          <p:nvPr/>
        </p:nvSpPr>
        <p:spPr>
          <a:xfrm>
            <a:off x="3548531" y="355924"/>
            <a:ext cx="512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geodesy.noaa.gov</a:t>
            </a:r>
          </a:p>
        </p:txBody>
      </p:sp>
    </p:spTree>
    <p:extLst>
      <p:ext uri="{BB962C8B-B14F-4D97-AF65-F5344CB8AC3E}">
        <p14:creationId xmlns:p14="http://schemas.microsoft.com/office/powerpoint/2010/main" val="31884821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Kentucky layered zones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B15F51-28BB-4851-9A2F-479D2B61D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94344" y="4850628"/>
          <a:ext cx="5529156" cy="173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897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642077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2682007620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5355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North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South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N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37°56’N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36°44’N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-56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209668" y="200432"/>
            <a:ext cx="2431935" cy="17543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“Layered” zones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SPCS 83 Kentucky N and S zones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(Lambert Conformal Conic)</a:t>
            </a:r>
          </a:p>
        </p:txBody>
      </p:sp>
    </p:spTree>
    <p:extLst>
      <p:ext uri="{BB962C8B-B14F-4D97-AF65-F5344CB8AC3E}">
        <p14:creationId xmlns:p14="http://schemas.microsoft.com/office/powerpoint/2010/main" val="19593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Kentucky layered zones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1DC670-A4A8-48A0-A88D-5AAE295EC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94344" y="4850628"/>
          <a:ext cx="5529156" cy="173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897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642077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2682007620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5355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North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South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Statewide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N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37°56’N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38°40’N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36°44’N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37°05’N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-166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+181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-56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-58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209668" y="200432"/>
            <a:ext cx="2431935" cy="17543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“Layered” zones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SPCS 83 Kentucky  statewide zone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(Lambert Conformal Conic)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72BDF-C7BF-485D-9E88-F96B738498E1}"/>
              </a:ext>
            </a:extLst>
          </p:cNvPr>
          <p:cNvSpPr/>
          <p:nvPr/>
        </p:nvSpPr>
        <p:spPr>
          <a:xfrm>
            <a:off x="7463742" y="4765964"/>
            <a:ext cx="1254373" cy="194954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Linear distortion design criteria </a:t>
            </a:r>
            <a:r>
              <a:rPr lang="en-US" b="1" i="1" dirty="0"/>
              <a:t>(draft)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88867" cy="3953932"/>
          </a:xfrm>
        </p:spPr>
        <p:txBody>
          <a:bodyPr>
            <a:normAutofit fontScale="92500"/>
          </a:bodyPr>
          <a:lstStyle/>
          <a:p>
            <a:r>
              <a:rPr lang="en-US" dirty="0"/>
              <a:t>NGS design of zones requested by stakeholders</a:t>
            </a:r>
          </a:p>
          <a:p>
            <a:pPr lvl="1"/>
            <a:r>
              <a:rPr lang="en-US" dirty="0"/>
              <a:t>Limited to zones with 50-400 ppm distortion criterion</a:t>
            </a:r>
          </a:p>
          <a:p>
            <a:pPr lvl="2"/>
            <a:r>
              <a:rPr lang="en-US" b="1" dirty="0"/>
              <a:t>50 ppm </a:t>
            </a:r>
            <a:r>
              <a:rPr lang="en-US" dirty="0">
                <a:sym typeface="Wingdings" panose="05000000000000000000" pitchFamily="2" charset="2"/>
              </a:rPr>
              <a:t>= 5 cm/km = 0.3 ft/mi = 1:20,000</a:t>
            </a:r>
          </a:p>
          <a:p>
            <a:pPr lvl="2"/>
            <a:r>
              <a:rPr lang="en-US" b="1" dirty="0"/>
              <a:t>400 ppm </a:t>
            </a:r>
            <a:r>
              <a:rPr lang="en-US" dirty="0">
                <a:sym typeface="Wingdings" panose="05000000000000000000" pitchFamily="2" charset="2"/>
              </a:rPr>
              <a:t>= 40 cm/km = 2.1 ft/mi = 1:2,500</a:t>
            </a:r>
            <a:endParaRPr lang="en-US" dirty="0"/>
          </a:p>
          <a:p>
            <a:r>
              <a:rPr lang="en-US" dirty="0"/>
              <a:t>Design criterion &lt; 50 ppm (“low distortion”)</a:t>
            </a:r>
          </a:p>
          <a:p>
            <a:pPr lvl="1"/>
            <a:r>
              <a:rPr lang="en-US" dirty="0"/>
              <a:t>Min criterion </a:t>
            </a:r>
            <a:r>
              <a:rPr lang="en-US" b="1" dirty="0"/>
              <a:t>20 ppm </a:t>
            </a:r>
            <a:r>
              <a:rPr lang="en-US" dirty="0"/>
              <a:t>= 2 cm/km = 0.1 ft/mi = 1:50,000 </a:t>
            </a:r>
          </a:p>
          <a:p>
            <a:pPr lvl="1"/>
            <a:r>
              <a:rPr lang="en-US" dirty="0"/>
              <a:t>Must be designed by others (not by NGS)</a:t>
            </a:r>
          </a:p>
          <a:p>
            <a:pPr lvl="1"/>
            <a:r>
              <a:rPr lang="en-US" dirty="0"/>
              <a:t>Proposed and final design reviewed by NGS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31D15F-9EC4-4E26-BD14-25F0FA05DDF1}"/>
              </a:ext>
            </a:extLst>
          </p:cNvPr>
          <p:cNvSpPr txBox="1"/>
          <p:nvPr/>
        </p:nvSpPr>
        <p:spPr>
          <a:xfrm>
            <a:off x="799136" y="5652945"/>
            <a:ext cx="8132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What is the current situation with “low distortion” projected coordinate systems?</a:t>
            </a:r>
          </a:p>
        </p:txBody>
      </p:sp>
    </p:spTree>
    <p:extLst>
      <p:ext uri="{BB962C8B-B14F-4D97-AF65-F5344CB8AC3E}">
        <p14:creationId xmlns:p14="http://schemas.microsoft.com/office/powerpoint/2010/main" val="102015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CCA465-256A-4577-B64B-F24328A78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3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“Special purpose” zones </a:t>
            </a:r>
            <a:r>
              <a:rPr lang="en-US" b="1" i="1" dirty="0"/>
              <a:t>(FRN)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505825" cy="457199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For areas with inadequate SPCS zone coverage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Usually areas that are in more than one zone</a:t>
            </a:r>
          </a:p>
          <a:p>
            <a:pPr>
              <a:lnSpc>
                <a:spcPct val="110000"/>
              </a:lnSpc>
            </a:pPr>
            <a:r>
              <a:rPr lang="en-US" dirty="0"/>
              <a:t>Categories: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Major urban areas (e.g., New York, Chicago, St. Louis)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Large Indian reservations (e.g., Navajo Nation)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Federal applications covering large areas (e.g., coastal mapping of Atlantic Coast; Grand Canyon)</a:t>
            </a:r>
          </a:p>
          <a:p>
            <a:pPr>
              <a:lnSpc>
                <a:spcPct val="110000"/>
              </a:lnSpc>
            </a:pPr>
            <a:r>
              <a:rPr lang="en-US" dirty="0"/>
              <a:t>Permitted for metro areas in 1977 policy (but never used)</a:t>
            </a:r>
          </a:p>
          <a:p>
            <a:pPr>
              <a:lnSpc>
                <a:spcPct val="110000"/>
              </a:lnSpc>
            </a:pPr>
            <a:r>
              <a:rPr lang="en-US" dirty="0"/>
              <a:t>Only in FRN, </a:t>
            </a:r>
            <a:r>
              <a:rPr lang="en-US" b="1" i="1" dirty="0"/>
              <a:t>not</a:t>
            </a:r>
            <a:r>
              <a:rPr lang="en-US" dirty="0"/>
              <a:t> in draft policy &amp; procedures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Intent is to get input on concept first</a:t>
            </a:r>
          </a:p>
        </p:txBody>
      </p:sp>
    </p:spTree>
    <p:extLst>
      <p:ext uri="{BB962C8B-B14F-4D97-AF65-F5344CB8AC3E}">
        <p14:creationId xmlns:p14="http://schemas.microsoft.com/office/powerpoint/2010/main" val="5680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72618"/>
            <a:ext cx="8391525" cy="450674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State Plane has a long and varied history</a:t>
            </a:r>
          </a:p>
          <a:p>
            <a:pPr>
              <a:lnSpc>
                <a:spcPct val="110000"/>
              </a:lnSpc>
            </a:pPr>
            <a:r>
              <a:rPr lang="en-US" dirty="0"/>
              <a:t>Main characteristics of SPCS2022 </a:t>
            </a:r>
            <a:r>
              <a:rPr lang="en-US" b="1" i="1" dirty="0"/>
              <a:t>(draft)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Designed with respect to “ground”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Use 1-parallel definitions for LCCs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Default designs similar to existing State Plane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 include a statewide zone plus a sub-zone layer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LDPs can be used but must be designed by others</a:t>
            </a:r>
          </a:p>
          <a:p>
            <a:pPr>
              <a:lnSpc>
                <a:spcPct val="110000"/>
              </a:lnSpc>
            </a:pPr>
            <a:r>
              <a:rPr lang="en-US" dirty="0"/>
              <a:t>Stakeholder input on zones for their states </a:t>
            </a:r>
          </a:p>
          <a:p>
            <a:pPr>
              <a:lnSpc>
                <a:spcPct val="110000"/>
              </a:lnSpc>
            </a:pPr>
            <a:r>
              <a:rPr lang="en-US" b="1" dirty="0"/>
              <a:t>Next State Plane webinar on April 12 – register at:</a:t>
            </a:r>
          </a:p>
          <a:p>
            <a:pPr marL="0" lvl="1" indent="0" algn="r">
              <a:lnSpc>
                <a:spcPct val="110000"/>
              </a:lnSpc>
              <a:buNone/>
            </a:pPr>
            <a:r>
              <a:rPr lang="en-US" sz="2400" b="1" dirty="0">
                <a:hlinkClick r:id="rId3"/>
              </a:rPr>
              <a:t>https://geodesy.noaa.gov/web/science_edu/webinar_series/Webinars.shtml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7BCE0-E3DD-47CE-99A5-2C27E80F9FFA}"/>
              </a:ext>
            </a:extLst>
          </p:cNvPr>
          <p:cNvSpPr txBox="1"/>
          <p:nvPr/>
        </p:nvSpPr>
        <p:spPr>
          <a:xfrm>
            <a:off x="383958" y="5513132"/>
            <a:ext cx="837608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C00000"/>
                </a:solidFill>
              </a:rPr>
              <a:t>NOTE</a:t>
            </a:r>
            <a:r>
              <a:rPr lang="en-US" sz="2400" b="1" dirty="0">
                <a:solidFill>
                  <a:srgbClr val="C00000"/>
                </a:solidFill>
              </a:rPr>
              <a:t>:  SPCS2022 policy, procedures, and FRN currently in review</a:t>
            </a:r>
          </a:p>
          <a:p>
            <a:pPr lvl="1"/>
            <a:r>
              <a:rPr lang="en-US" sz="2400" b="1" i="1" dirty="0">
                <a:solidFill>
                  <a:srgbClr val="C00000"/>
                </a:solidFill>
              </a:rPr>
              <a:t>	Approved version may differ from what is presented here 	but should be finalized before April 12 webinar</a:t>
            </a:r>
          </a:p>
        </p:txBody>
      </p:sp>
    </p:spTree>
    <p:extLst>
      <p:ext uri="{BB962C8B-B14F-4D97-AF65-F5344CB8AC3E}">
        <p14:creationId xmlns:p14="http://schemas.microsoft.com/office/powerpoint/2010/main" val="9183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New State Plane Coordinate System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362952" cy="4170285"/>
          </a:xfrm>
        </p:spPr>
        <p:txBody>
          <a:bodyPr>
            <a:normAutofit fontScale="77500" lnSpcReduction="20000"/>
          </a:bodyPr>
          <a:lstStyle/>
          <a:p>
            <a:r>
              <a:rPr lang="en-US" b="1" i="1" dirty="0"/>
              <a:t>State Plane Coordinate System of 2022 (SPCS2022)</a:t>
            </a:r>
          </a:p>
          <a:p>
            <a:pPr lvl="1"/>
            <a:r>
              <a:rPr lang="en-US" dirty="0"/>
              <a:t>Referenced to new 2022 Terrestrial Reference Frames (TRFs)</a:t>
            </a:r>
          </a:p>
          <a:p>
            <a:pPr lvl="1"/>
            <a:r>
              <a:rPr lang="en-US" dirty="0"/>
              <a:t>Based on same reference ellipsoid (GRS 80)</a:t>
            </a:r>
          </a:p>
          <a:p>
            <a:pPr lvl="1"/>
            <a:r>
              <a:rPr lang="en-US" dirty="0"/>
              <a:t>Same 3 </a:t>
            </a:r>
            <a:r>
              <a:rPr lang="en-US" b="1" i="1" dirty="0"/>
              <a:t>conformal</a:t>
            </a:r>
            <a:r>
              <a:rPr lang="en-US" dirty="0"/>
              <a:t> projection types</a:t>
            </a:r>
          </a:p>
          <a:p>
            <a:pPr lvl="2"/>
            <a:r>
              <a:rPr lang="en-US" dirty="0"/>
              <a:t>Lambert Conformal Conic (LCC)</a:t>
            </a:r>
          </a:p>
          <a:p>
            <a:pPr lvl="2"/>
            <a:r>
              <a:rPr lang="en-US" dirty="0"/>
              <a:t>Transverse Mercator (TM)</a:t>
            </a:r>
          </a:p>
          <a:p>
            <a:pPr lvl="2"/>
            <a:r>
              <a:rPr lang="en-US" dirty="0"/>
              <a:t>Oblique Mercator (OM)</a:t>
            </a:r>
          </a:p>
          <a:p>
            <a:r>
              <a:rPr lang="en-US" dirty="0"/>
              <a:t>NGS in process of specifying SPCS2022 characteristics</a:t>
            </a:r>
          </a:p>
          <a:p>
            <a:pPr lvl="1"/>
            <a:r>
              <a:rPr lang="en-US" dirty="0"/>
              <a:t>Draft </a:t>
            </a:r>
            <a:r>
              <a:rPr lang="en-US" b="1" dirty="0"/>
              <a:t>policy</a:t>
            </a:r>
            <a:r>
              <a:rPr lang="en-US" dirty="0"/>
              <a:t> and </a:t>
            </a:r>
            <a:r>
              <a:rPr lang="en-US" b="1" dirty="0"/>
              <a:t>procedures</a:t>
            </a:r>
            <a:r>
              <a:rPr lang="en-US" dirty="0"/>
              <a:t> for public comment</a:t>
            </a:r>
          </a:p>
          <a:p>
            <a:pPr lvl="1"/>
            <a:r>
              <a:rPr lang="en-US" b="1" dirty="0"/>
              <a:t>Federal Register Notice </a:t>
            </a:r>
            <a:r>
              <a:rPr lang="en-US" dirty="0"/>
              <a:t>(FRN) on policy and procedures</a:t>
            </a:r>
          </a:p>
          <a:p>
            <a:pPr lvl="1"/>
            <a:r>
              <a:rPr lang="en-US" dirty="0"/>
              <a:t>New </a:t>
            </a:r>
            <a:r>
              <a:rPr lang="en-US" b="1" dirty="0"/>
              <a:t>report</a:t>
            </a:r>
            <a:r>
              <a:rPr lang="en-US" dirty="0"/>
              <a:t> on State Plane history, policy, and future (</a:t>
            </a:r>
            <a:r>
              <a:rPr lang="en-US" b="1" i="1" dirty="0"/>
              <a:t>done!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87048D-FBD8-42D6-A8AC-95A99C247349}"/>
              </a:ext>
            </a:extLst>
          </p:cNvPr>
          <p:cNvSpPr txBox="1"/>
          <p:nvPr/>
        </p:nvSpPr>
        <p:spPr>
          <a:xfrm>
            <a:off x="383958" y="5352882"/>
            <a:ext cx="837608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C00000"/>
                </a:solidFill>
              </a:rPr>
              <a:t>NOTE</a:t>
            </a:r>
            <a:r>
              <a:rPr lang="en-US" sz="2400" b="1" dirty="0">
                <a:solidFill>
                  <a:srgbClr val="C00000"/>
                </a:solidFill>
              </a:rPr>
              <a:t>:  SPCS2022 policy, procedures, and FRN currently in review</a:t>
            </a:r>
          </a:p>
          <a:p>
            <a:pPr lvl="1"/>
            <a:r>
              <a:rPr lang="en-US" sz="2400" b="1" i="1" dirty="0">
                <a:solidFill>
                  <a:srgbClr val="C00000"/>
                </a:solidFill>
              </a:rPr>
              <a:t>	Approved version may differ from what is presented here 	but should be finalized before April 12 webinar</a:t>
            </a:r>
          </a:p>
        </p:txBody>
      </p:sp>
    </p:spTree>
    <p:extLst>
      <p:ext uri="{BB962C8B-B14F-4D97-AF65-F5344CB8AC3E}">
        <p14:creationId xmlns:p14="http://schemas.microsoft.com/office/powerpoint/2010/main" val="104275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When feedback is needed </a:t>
            </a:r>
            <a:r>
              <a:rPr lang="en-US" b="1" i="1" dirty="0"/>
              <a:t>(draft)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391236" cy="486525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i="1" dirty="0"/>
              <a:t>SPCS2022 Federal Register Notice</a:t>
            </a:r>
          </a:p>
          <a:p>
            <a:pPr marL="341313" indent="-341313">
              <a:lnSpc>
                <a:spcPct val="110000"/>
              </a:lnSpc>
            </a:pPr>
            <a:r>
              <a:rPr lang="en-US" b="1" dirty="0"/>
              <a:t>August 31, 2018</a:t>
            </a:r>
            <a:r>
              <a:rPr lang="en-US" dirty="0"/>
              <a:t> for public comment on draft policy &amp; procedures</a:t>
            </a:r>
          </a:p>
          <a:p>
            <a:pPr marL="341313" indent="-341313">
              <a:lnSpc>
                <a:spcPct val="110000"/>
              </a:lnSpc>
            </a:pPr>
            <a:r>
              <a:rPr lang="en-US" dirty="0"/>
              <a:t>Includes “special purpose” zones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b="1" i="1" dirty="0"/>
              <a:t>SPCS2022 procedures</a:t>
            </a:r>
          </a:p>
          <a:p>
            <a:pPr>
              <a:lnSpc>
                <a:spcPct val="110000"/>
              </a:lnSpc>
            </a:pPr>
            <a:r>
              <a:rPr lang="en-US" b="1" dirty="0"/>
              <a:t>December 31, 2019 </a:t>
            </a:r>
            <a:r>
              <a:rPr lang="en-US" dirty="0"/>
              <a:t>for SPCS2022 zone requests and proposals</a:t>
            </a:r>
          </a:p>
          <a:p>
            <a:pPr lvl="1">
              <a:lnSpc>
                <a:spcPct val="110000"/>
              </a:lnSpc>
            </a:pPr>
            <a:r>
              <a:rPr lang="en-US" b="1" i="1" dirty="0"/>
              <a:t>Requests</a:t>
            </a:r>
            <a:r>
              <a:rPr lang="en-US" dirty="0"/>
              <a:t> are for zone designs by NGS</a:t>
            </a:r>
          </a:p>
          <a:p>
            <a:pPr lvl="1">
              <a:lnSpc>
                <a:spcPct val="110000"/>
              </a:lnSpc>
            </a:pPr>
            <a:r>
              <a:rPr lang="en-US" b="1" i="1" dirty="0"/>
              <a:t>Proposals</a:t>
            </a:r>
            <a:r>
              <a:rPr lang="en-US" dirty="0"/>
              <a:t> are for zone designs by others</a:t>
            </a:r>
          </a:p>
          <a:p>
            <a:pPr>
              <a:lnSpc>
                <a:spcPct val="110000"/>
              </a:lnSpc>
            </a:pPr>
            <a:r>
              <a:rPr lang="en-US" b="1" dirty="0"/>
              <a:t>December 31, 2020 </a:t>
            </a:r>
            <a:r>
              <a:rPr lang="en-US" dirty="0"/>
              <a:t>for submittal of approved designs by others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Proposal must first be approved by NGS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Designs must be complete before NGS review</a:t>
            </a:r>
          </a:p>
          <a:p>
            <a:pPr>
              <a:lnSpc>
                <a:spcPct val="110000"/>
              </a:lnSpc>
            </a:pPr>
            <a:r>
              <a:rPr lang="en-US" dirty="0"/>
              <a:t>After deadlines, requests will be for </a:t>
            </a:r>
            <a:r>
              <a:rPr lang="en-US" b="1" i="1" dirty="0"/>
              <a:t>changes</a:t>
            </a:r>
            <a:r>
              <a:rPr lang="en-US" i="1" dirty="0"/>
              <a:t> to</a:t>
            </a:r>
            <a:r>
              <a:rPr lang="en-US" dirty="0"/>
              <a:t> SPCS2022</a:t>
            </a:r>
          </a:p>
          <a:p>
            <a:pPr>
              <a:lnSpc>
                <a:spcPct val="110000"/>
              </a:lnSpc>
            </a:pPr>
            <a:r>
              <a:rPr lang="en-US" b="1" i="1" dirty="0"/>
              <a:t>More details will be provided in April 12 webinar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A43582-4641-4A49-A153-A001B86A634D}"/>
              </a:ext>
            </a:extLst>
          </p:cNvPr>
          <p:cNvSpPr/>
          <p:nvPr/>
        </p:nvSpPr>
        <p:spPr>
          <a:xfrm>
            <a:off x="791317" y="1958693"/>
            <a:ext cx="1999592" cy="4063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D2BA5C-A98E-4CDF-B78D-A5986AD5C13C}"/>
              </a:ext>
            </a:extLst>
          </p:cNvPr>
          <p:cNvSpPr/>
          <p:nvPr/>
        </p:nvSpPr>
        <p:spPr>
          <a:xfrm>
            <a:off x="791316" y="3429026"/>
            <a:ext cx="2385993" cy="4063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E4BF9E-94DD-4EF0-A390-ADD34B4A2116}"/>
              </a:ext>
            </a:extLst>
          </p:cNvPr>
          <p:cNvSpPr/>
          <p:nvPr/>
        </p:nvSpPr>
        <p:spPr>
          <a:xfrm>
            <a:off x="791315" y="4467979"/>
            <a:ext cx="2385993" cy="4063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494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History and Future of State Plane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406064" cy="464157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SPCS created 85 years ago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SPCS 27:  </a:t>
            </a:r>
            <a:r>
              <a:rPr lang="en-US" dirty="0"/>
              <a:t>1933 – 1986 (53 years, with some changes)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SPCS 83:  </a:t>
            </a:r>
            <a:r>
              <a:rPr lang="en-US" dirty="0"/>
              <a:t>1986 – 2022 (36 years, with some changes)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SPCS2022:</a:t>
            </a:r>
            <a:r>
              <a:rPr lang="en-US" dirty="0"/>
              <a:t>  2022 – ? (at least a few decades…)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SPCS2022 will likely be around for a long time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Honor the history and legacy of SPCS…</a:t>
            </a:r>
          </a:p>
          <a:p>
            <a:pPr marL="457200" lvl="1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b="1" i="1" dirty="0"/>
              <a:t>				…while building a system for the future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High visibility and big impact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SPCS used by many in US geospatial community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NGS already contacted by 16 states about SPCS2022</a:t>
            </a:r>
          </a:p>
        </p:txBody>
      </p:sp>
    </p:spTree>
    <p:extLst>
      <p:ext uri="{BB962C8B-B14F-4D97-AF65-F5344CB8AC3E}">
        <p14:creationId xmlns:p14="http://schemas.microsoft.com/office/powerpoint/2010/main" val="552783214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152800A-7F85-48CB-BA50-E72A7A4377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823991"/>
              </p:ext>
            </p:extLst>
          </p:nvPr>
        </p:nvGraphicFramePr>
        <p:xfrm>
          <a:off x="0" y="0"/>
          <a:ext cx="529888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Acrobat Document" r:id="rId3" imgW="5829120" imgH="7543640" progId="AcroExch.Document.DC">
                  <p:embed/>
                </p:oleObj>
              </mc:Choice>
              <mc:Fallback>
                <p:oleObj name="Acrobat Document" r:id="rId3" imgW="5829120" imgH="75436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298886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655" y="2093496"/>
            <a:ext cx="4354945" cy="4461308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History of NGS projections (1853 to present)</a:t>
            </a:r>
          </a:p>
          <a:p>
            <a:pPr>
              <a:spcBef>
                <a:spcPts val="600"/>
              </a:spcBef>
            </a:pPr>
            <a:r>
              <a:rPr lang="en-US" dirty="0"/>
              <a:t>SPCS policies and legislation</a:t>
            </a:r>
          </a:p>
          <a:p>
            <a:pPr>
              <a:spcBef>
                <a:spcPts val="600"/>
              </a:spcBef>
            </a:pPr>
            <a:r>
              <a:rPr lang="en-US" dirty="0"/>
              <a:t>Departures from policy and convention</a:t>
            </a:r>
          </a:p>
          <a:p>
            <a:pPr>
              <a:spcBef>
                <a:spcPts val="600"/>
              </a:spcBef>
            </a:pPr>
            <a:r>
              <a:rPr lang="en-US" dirty="0"/>
              <a:t>Recent developments in projected coordinate systems</a:t>
            </a:r>
          </a:p>
          <a:p>
            <a:pPr>
              <a:spcBef>
                <a:spcPts val="600"/>
              </a:spcBef>
            </a:pPr>
            <a:r>
              <a:rPr lang="en-US" dirty="0"/>
              <a:t>Appendices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Defining parameters for ALL zones of ALL versions of SPCS, plus additional information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Status of SPCS 83 legislation and foot conversions</a:t>
            </a:r>
          </a:p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F7DE0D0-05B6-4E32-877B-4563956D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828521"/>
            <a:ext cx="4571998" cy="1143000"/>
          </a:xfrm>
        </p:spPr>
        <p:txBody>
          <a:bodyPr/>
          <a:lstStyle/>
          <a:p>
            <a:r>
              <a:rPr lang="en-US" dirty="0"/>
              <a:t>SPCS Special Publication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A5FB4-ADC3-4F56-AFB8-E1F02628451A}"/>
              </a:ext>
            </a:extLst>
          </p:cNvPr>
          <p:cNvSpPr txBox="1"/>
          <p:nvPr/>
        </p:nvSpPr>
        <p:spPr>
          <a:xfrm>
            <a:off x="239697" y="5382898"/>
            <a:ext cx="478506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5"/>
              </a:rPr>
              <a:t>https://geodesy.noaa.gov/library/pdfs/ NOAA_SP_NOS_NGS_0013_v01_2018-03-06.pdf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57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C576E0-2469-4AE2-939E-D54C3E9A3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44"/>
          <a:stretch/>
        </p:blipFill>
        <p:spPr>
          <a:xfrm>
            <a:off x="70236" y="864524"/>
            <a:ext cx="5029200" cy="57191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848816-4925-447F-BC13-453C9D7443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06"/>
          <a:stretch/>
        </p:blipFill>
        <p:spPr>
          <a:xfrm>
            <a:off x="3987397" y="3724120"/>
            <a:ext cx="5029200" cy="30023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7828DD-75B5-43BC-943E-489BF700CD68}"/>
              </a:ext>
            </a:extLst>
          </p:cNvPr>
          <p:cNvSpPr txBox="1"/>
          <p:nvPr/>
        </p:nvSpPr>
        <p:spPr>
          <a:xfrm>
            <a:off x="70237" y="247069"/>
            <a:ext cx="5029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geodesy.noaa.gov/SPCS/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722AE6-DE4C-4FBF-A2DD-ED87FFB0060F}"/>
              </a:ext>
            </a:extLst>
          </p:cNvPr>
          <p:cNvSpPr txBox="1"/>
          <p:nvPr/>
        </p:nvSpPr>
        <p:spPr>
          <a:xfrm>
            <a:off x="5243587" y="1462075"/>
            <a:ext cx="377301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On “Learn More” page will soon add: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Spreadsheets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with complete definitions for all SPCS 27 and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SPCS 83 zones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Shapefiles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of all SPCS 27 and SPCS 83 zones with parameters as attributes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B0FD5D-E686-45FF-8E16-B82D10A1DD54}"/>
              </a:ext>
            </a:extLst>
          </p:cNvPr>
          <p:cNvSpPr/>
          <p:nvPr/>
        </p:nvSpPr>
        <p:spPr>
          <a:xfrm>
            <a:off x="5407813" y="5530868"/>
            <a:ext cx="2011680" cy="1828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516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sri_Corporate_Template_4x3">
  <a:themeElements>
    <a:clrScheme name="Esri Branding Colors 2013_Blue Background">
      <a:dk1>
        <a:sysClr val="windowText" lastClr="000000"/>
      </a:dk1>
      <a:lt1>
        <a:sysClr val="window" lastClr="FFFFFF"/>
      </a:lt1>
      <a:dk2>
        <a:srgbClr val="007AC2"/>
      </a:dk2>
      <a:lt2>
        <a:srgbClr val="FFFF96"/>
      </a:lt2>
      <a:accent1>
        <a:srgbClr val="35AC46"/>
      </a:accent1>
      <a:accent2>
        <a:srgbClr val="AAD04B"/>
      </a:accent2>
      <a:accent3>
        <a:srgbClr val="F89927"/>
      </a:accent3>
      <a:accent4>
        <a:srgbClr val="00B9F2"/>
      </a:accent4>
      <a:accent5>
        <a:srgbClr val="8E499B"/>
      </a:accent5>
      <a:accent6>
        <a:srgbClr val="BE9969"/>
      </a:accent6>
      <a:hlink>
        <a:srgbClr val="C9F2FF"/>
      </a:hlink>
      <a:folHlink>
        <a:srgbClr val="94E6FF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defRPr dirty="0" err="1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NGSPowerPointTemplate</Template>
  <TotalTime>21343</TotalTime>
  <Words>2890</Words>
  <Application>Microsoft Office PowerPoint</Application>
  <PresentationFormat>On-screen Show (4:3)</PresentationFormat>
  <Paragraphs>527</Paragraphs>
  <Slides>45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ＭＳ Ｐゴシック</vt:lpstr>
      <vt:lpstr>Arial</vt:lpstr>
      <vt:lpstr>Calibri</vt:lpstr>
      <vt:lpstr>Lucida Grande</vt:lpstr>
      <vt:lpstr>Times New Roman</vt:lpstr>
      <vt:lpstr>Verdana</vt:lpstr>
      <vt:lpstr>Wingdings</vt:lpstr>
      <vt:lpstr>Office Theme</vt:lpstr>
      <vt:lpstr>Esri_Corporate_Template_4x3</vt:lpstr>
      <vt:lpstr>1_Globe</vt:lpstr>
      <vt:lpstr>Acrobat Document</vt:lpstr>
      <vt:lpstr>PowerPoint Presentation</vt:lpstr>
      <vt:lpstr>A Tale of Two Webinars on the State Plane Coordinate System (SPCS)</vt:lpstr>
      <vt:lpstr>PowerPoint Presentation</vt:lpstr>
      <vt:lpstr>Why a new State Plane system?</vt:lpstr>
      <vt:lpstr>New State Plane Coordinate System</vt:lpstr>
      <vt:lpstr>When feedback is needed (draft)</vt:lpstr>
      <vt:lpstr>History and Future of State Plane</vt:lpstr>
      <vt:lpstr>SPCS Special Publication</vt:lpstr>
      <vt:lpstr>PowerPoint Presentation</vt:lpstr>
      <vt:lpstr>An interesting and varied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Issues with SPCS 83</vt:lpstr>
      <vt:lpstr>Map projection concepts</vt:lpstr>
      <vt:lpstr>SPCS2022 characteristics (draft)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Linear distortion magnitudes ppm = parts per million (mm/km)</vt:lpstr>
      <vt:lpstr>Linear distortion magnitudes ppm = parts per million (mm/km)</vt:lpstr>
      <vt:lpstr>Linear distortion magnitudes ppm = parts per million (mm/km)</vt:lpstr>
      <vt:lpstr>SPCS2022 characteristics (draft)</vt:lpstr>
      <vt:lpstr>Lambert Conformal Conic projection</vt:lpstr>
      <vt:lpstr>Why only a 1-parallel LCC?</vt:lpstr>
      <vt:lpstr>Consider North Carolina SPCS 83 Zone</vt:lpstr>
      <vt:lpstr>SPCS2022 characteristics (draft)</vt:lpstr>
      <vt:lpstr>Default SPCS2022 designs (draft)</vt:lpstr>
      <vt:lpstr>PowerPoint Presentation</vt:lpstr>
      <vt:lpstr>PowerPoint Presentation</vt:lpstr>
      <vt:lpstr>PowerPoint Presentation</vt:lpstr>
      <vt:lpstr>PowerPoint Presentation</vt:lpstr>
      <vt:lpstr>“Layered” zones (draft)</vt:lpstr>
      <vt:lpstr>Kentucky layered zones</vt:lpstr>
      <vt:lpstr>Kentucky layered zones</vt:lpstr>
      <vt:lpstr>Linear distortion design criteria (draft)</vt:lpstr>
      <vt:lpstr>PowerPoint Presentation</vt:lpstr>
      <vt:lpstr>“Special purpose” zones (FRN)</vt:lpstr>
      <vt:lpstr>Wrap-up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Dennis</dc:creator>
  <cp:lastModifiedBy>Michael Dennis</cp:lastModifiedBy>
  <cp:revision>732</cp:revision>
  <dcterms:created xsi:type="dcterms:W3CDTF">2017-09-13T12:33:59Z</dcterms:created>
  <dcterms:modified xsi:type="dcterms:W3CDTF">2018-03-11T03:52:09Z</dcterms:modified>
</cp:coreProperties>
</file>