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760" r:id="rId1"/>
    <p:sldMasterId id="2147483852" r:id="rId2"/>
  </p:sldMasterIdLst>
  <p:notesMasterIdLst>
    <p:notesMasterId r:id="rId65"/>
  </p:notesMasterIdLst>
  <p:sldIdLst>
    <p:sldId id="261" r:id="rId3"/>
    <p:sldId id="1480" r:id="rId4"/>
    <p:sldId id="1451" r:id="rId5"/>
    <p:sldId id="1539" r:id="rId6"/>
    <p:sldId id="1477" r:id="rId7"/>
    <p:sldId id="1481" r:id="rId8"/>
    <p:sldId id="1467" r:id="rId9"/>
    <p:sldId id="1448" r:id="rId10"/>
    <p:sldId id="1446" r:id="rId11"/>
    <p:sldId id="1450" r:id="rId12"/>
    <p:sldId id="1447" r:id="rId13"/>
    <p:sldId id="1440" r:id="rId14"/>
    <p:sldId id="1449" r:id="rId15"/>
    <p:sldId id="1452" r:id="rId16"/>
    <p:sldId id="1457" r:id="rId17"/>
    <p:sldId id="1483" r:id="rId18"/>
    <p:sldId id="1523" r:id="rId19"/>
    <p:sldId id="1524" r:id="rId20"/>
    <p:sldId id="1508" r:id="rId21"/>
    <p:sldId id="1485" r:id="rId22"/>
    <p:sldId id="1518" r:id="rId23"/>
    <p:sldId id="1519" r:id="rId24"/>
    <p:sldId id="1476" r:id="rId25"/>
    <p:sldId id="1525" r:id="rId26"/>
    <p:sldId id="1520" r:id="rId27"/>
    <p:sldId id="1521" r:id="rId28"/>
    <p:sldId id="1522" r:id="rId29"/>
    <p:sldId id="1501" r:id="rId30"/>
    <p:sldId id="1509" r:id="rId31"/>
    <p:sldId id="1470" r:id="rId32"/>
    <p:sldId id="1492" r:id="rId33"/>
    <p:sldId id="1462" r:id="rId34"/>
    <p:sldId id="1510" r:id="rId35"/>
    <p:sldId id="1511" r:id="rId36"/>
    <p:sldId id="1526" r:id="rId37"/>
    <p:sldId id="1494" r:id="rId38"/>
    <p:sldId id="1493" r:id="rId39"/>
    <p:sldId id="1529" r:id="rId40"/>
    <p:sldId id="1530" r:id="rId41"/>
    <p:sldId id="1531" r:id="rId42"/>
    <p:sldId id="1455" r:id="rId43"/>
    <p:sldId id="1513" r:id="rId44"/>
    <p:sldId id="1527" r:id="rId45"/>
    <p:sldId id="1528" r:id="rId46"/>
    <p:sldId id="1532" r:id="rId47"/>
    <p:sldId id="1516" r:id="rId48"/>
    <p:sldId id="1517" r:id="rId49"/>
    <p:sldId id="1465" r:id="rId50"/>
    <p:sldId id="1506" r:id="rId51"/>
    <p:sldId id="1500" r:id="rId52"/>
    <p:sldId id="1538" r:id="rId53"/>
    <p:sldId id="1459" r:id="rId54"/>
    <p:sldId id="1537" r:id="rId55"/>
    <p:sldId id="1535" r:id="rId56"/>
    <p:sldId id="1475" r:id="rId57"/>
    <p:sldId id="1474" r:id="rId58"/>
    <p:sldId id="1479" r:id="rId59"/>
    <p:sldId id="1464" r:id="rId60"/>
    <p:sldId id="1458" r:id="rId61"/>
    <p:sldId id="1534" r:id="rId62"/>
    <p:sldId id="1533" r:id="rId63"/>
    <p:sldId id="1463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9427B"/>
    <a:srgbClr val="34549B"/>
    <a:srgbClr val="FEFEFE"/>
    <a:srgbClr val="898989"/>
    <a:srgbClr val="CC6600"/>
    <a:srgbClr val="C9D5EB"/>
    <a:srgbClr val="B5CBE3"/>
    <a:srgbClr val="C1D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3256" autoAdjust="0"/>
  </p:normalViewPr>
  <p:slideViewPr>
    <p:cSldViewPr snapToGrid="0">
      <p:cViewPr varScale="1">
        <p:scale>
          <a:sx n="111" d="100"/>
          <a:sy n="111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EF308-5540-461B-8C6E-AF4148E19832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6DE8B-F250-4584-83EE-1EA3792DC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71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17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207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39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88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33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35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3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40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91440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4480" y="6400800"/>
            <a:ext cx="603504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6400800"/>
            <a:ext cx="914400" cy="27432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6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63040"/>
            <a:ext cx="402336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463040"/>
            <a:ext cx="402336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EEF-DFCF-4914-8D02-439C784781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8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EF0-46D9-49D1-A73D-CC3C5E0924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8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61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47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9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29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6576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3040"/>
            <a:ext cx="8229600" cy="4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00800"/>
            <a:ext cx="91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54480" y="6400800"/>
            <a:ext cx="603504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91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0F6734-3762-42A7-936F-6CB6153703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8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62" r:id="rId2"/>
    <p:sldLayoutId id="2147483764" r:id="rId3"/>
    <p:sldLayoutId id="2147483766" r:id="rId4"/>
    <p:sldLayoutId id="214748376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77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ninjaworldamouthfulofmanythings.blogspot.com/2012/01/big-deals-and-great-discounts.htm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NGS.SPCS@noaa.gov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web/science_edu/webinar_series/state-plane-coordinates-2.shtml" TargetMode="External"/><Relationship Id="rId2" Type="http://schemas.openxmlformats.org/officeDocument/2006/relationships/hyperlink" Target="https://geodesy.noaa.gov/web/science_edu/webinar_series/state-plane-coordinates.s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eodesy.noaa.gov/geospatial-summit/2019/presentations/day-1-dennis-spc-of-2022.shtml" TargetMode="External"/><Relationship Id="rId4" Type="http://schemas.openxmlformats.org/officeDocument/2006/relationships/hyperlink" Target="https://geodesy.noaa.gov/web/science_edu/webinar_series/state-plane-coordinates-3.s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mailto:NGS.SPCS@noaa.gov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http://ninjaworldamouthfulofmanythings.blogspot.com/2012/01/big-deals-and-great-discounts.html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NGS.SPCS@noaa.gov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0" y="2203554"/>
            <a:ext cx="9144000" cy="238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29427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 a Part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srgbClr val="29427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the Change</a:t>
            </a:r>
            <a:b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cs typeface="Times New Roman" charset="0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Times New Roman" charset="0"/>
              </a:rPr>
              <a:t>A Guide to Customizing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Times New Roman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Times New Roman" charset="0"/>
              </a:rPr>
              <a:t>State Plane for 2022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Times New Roman" charset="0"/>
            </a:endParaRPr>
          </a:p>
        </p:txBody>
      </p:sp>
      <p:sp>
        <p:nvSpPr>
          <p:cNvPr id="13315" name="Content Placeholder 2"/>
          <p:cNvSpPr txBox="1">
            <a:spLocks/>
          </p:cNvSpPr>
          <p:nvPr/>
        </p:nvSpPr>
        <p:spPr bwMode="auto">
          <a:xfrm>
            <a:off x="2145143" y="6067822"/>
            <a:ext cx="4853709" cy="53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October 10, 2019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D0C80A-A71A-4F19-A762-9ED2B823C0BA}"/>
              </a:ext>
            </a:extLst>
          </p:cNvPr>
          <p:cNvSpPr txBox="1">
            <a:spLocks/>
          </p:cNvSpPr>
          <p:nvPr/>
        </p:nvSpPr>
        <p:spPr bwMode="auto">
          <a:xfrm>
            <a:off x="2372158" y="5024402"/>
            <a:ext cx="4390448" cy="104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Michael L. Dennis, PhD, RLS, PE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SPCS2022 Project Manager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SPCS 83 and 27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FCA05-DF1C-4A33-A587-35AB59C86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99"/>
            <a:ext cx="9144000" cy="6491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5F4F9F-EA81-40C5-8484-77153D612D6E}"/>
              </a:ext>
            </a:extLst>
          </p:cNvPr>
          <p:cNvSpPr txBox="1"/>
          <p:nvPr/>
        </p:nvSpPr>
        <p:spPr>
          <a:xfrm>
            <a:off x="0" y="-1"/>
            <a:ext cx="9144000" cy="4572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State Plane Coordinate Systems of 1927 (134 zones) and 1983 (125 zones)</a:t>
            </a:r>
          </a:p>
        </p:txBody>
      </p:sp>
    </p:spTree>
    <p:extLst>
      <p:ext uri="{BB962C8B-B14F-4D97-AF65-F5344CB8AC3E}">
        <p14:creationId xmlns:p14="http://schemas.microsoft.com/office/powerpoint/2010/main" val="4082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Statewide Designs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Multiple-Zone Designs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9059F-0062-4893-A97F-6586D909D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105977"/>
            <a:ext cx="4484486" cy="5074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66910-4E45-453E-B823-CB846DBD5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208" y="603317"/>
            <a:ext cx="4480560" cy="50864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D564FE-D2F3-4AD4-8278-DD09E6E55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720" y="898458"/>
            <a:ext cx="4480560" cy="3193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DC09AA-AC5C-4F34-BE3F-E14042B8CEC8}"/>
              </a:ext>
            </a:extLst>
          </p:cNvPr>
          <p:cNvSpPr/>
          <p:nvPr/>
        </p:nvSpPr>
        <p:spPr>
          <a:xfrm>
            <a:off x="5837040" y="3660508"/>
            <a:ext cx="914400" cy="3657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EDDE52-243A-4158-A509-AFDEAF77C79E}"/>
              </a:ext>
            </a:extLst>
          </p:cNvPr>
          <p:cNvSpPr txBox="1"/>
          <p:nvPr/>
        </p:nvSpPr>
        <p:spPr>
          <a:xfrm>
            <a:off x="560968" y="39343"/>
            <a:ext cx="22786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geodesy.noaa.gov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98ACF2-0ECC-4F65-88E4-9812DCCF36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862308" y="2189561"/>
            <a:ext cx="207112" cy="274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EC26C2-F6BB-41A3-BFC5-996C8DF13F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82" y="2902141"/>
            <a:ext cx="4480560" cy="38055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1CF846-118C-48A6-8D30-F8079AF9D920}"/>
              </a:ext>
            </a:extLst>
          </p:cNvPr>
          <p:cNvSpPr/>
          <p:nvPr/>
        </p:nvSpPr>
        <p:spPr>
          <a:xfrm>
            <a:off x="1407160" y="4419936"/>
            <a:ext cx="2011680" cy="2743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40D597-B7FC-48D6-9AE8-6BDF5E3B2B7B}"/>
              </a:ext>
            </a:extLst>
          </p:cNvPr>
          <p:cNvSpPr/>
          <p:nvPr/>
        </p:nvSpPr>
        <p:spPr>
          <a:xfrm>
            <a:off x="1407160" y="5701762"/>
            <a:ext cx="2011680" cy="2743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69EF4B-0646-4E81-BDD5-EBE60DADDA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359415" y="2131043"/>
            <a:ext cx="207112" cy="274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5DC2D5-7B37-42DF-94B2-41CCE947D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87556" y="1935504"/>
            <a:ext cx="207112" cy="274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068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SPCS2022 Policy and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ym typeface="Wingdings" panose="05000000000000000000" pitchFamily="2" charset="2"/>
              </a:rPr>
              <a:t>SPCS2022 Policy </a:t>
            </a:r>
            <a:r>
              <a:rPr lang="en-US" b="1" i="1" dirty="0">
                <a:sym typeface="Wingdings" panose="05000000000000000000" pitchFamily="2" charset="2"/>
              </a:rPr>
              <a:t>(released 4/23/2019)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Overall characteristics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Will update soon (mainly for foot definition)</a:t>
            </a:r>
          </a:p>
          <a:p>
            <a:r>
              <a:rPr lang="en-US" dirty="0">
                <a:sym typeface="Wingdings" panose="05000000000000000000" pitchFamily="2" charset="2"/>
              </a:rPr>
              <a:t>Procedures </a:t>
            </a:r>
            <a:r>
              <a:rPr lang="en-US" b="1" i="1" dirty="0">
                <a:sym typeface="Wingdings" panose="05000000000000000000" pitchFamily="2" charset="2"/>
              </a:rPr>
              <a:t>(updated 10/9/2019)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Technical details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Requirements for requests, proposals, submitting designs</a:t>
            </a:r>
          </a:p>
          <a:p>
            <a:r>
              <a:rPr lang="en-US" dirty="0">
                <a:sym typeface="Wingdings" panose="05000000000000000000" pitchFamily="2" charset="2"/>
              </a:rPr>
              <a:t>Forms for requests/proposals and submitting designs</a:t>
            </a:r>
          </a:p>
          <a:p>
            <a:r>
              <a:rPr lang="en-US" dirty="0">
                <a:sym typeface="Wingdings" panose="05000000000000000000" pitchFamily="2" charset="2"/>
              </a:rPr>
              <a:t>Resources available for download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Preliminary design maps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Map and design data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Example completed forms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Example state legislation</a:t>
            </a:r>
          </a:p>
        </p:txBody>
      </p:sp>
    </p:spTree>
    <p:extLst>
      <p:ext uri="{BB962C8B-B14F-4D97-AF65-F5344CB8AC3E}">
        <p14:creationId xmlns:p14="http://schemas.microsoft.com/office/powerpoint/2010/main" val="409400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ym typeface="Wingdings" panose="05000000000000000000" pitchFamily="2" charset="2"/>
              </a:rPr>
              <a:t>Two forms </a:t>
            </a:r>
            <a:r>
              <a:rPr lang="en-US" b="1" i="1" dirty="0">
                <a:sym typeface="Wingdings" panose="05000000000000000000" pitchFamily="2" charset="2"/>
              </a:rPr>
              <a:t>(updated 10/7/2019)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Request/Proposal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Design Submittal</a:t>
            </a:r>
          </a:p>
          <a:p>
            <a:r>
              <a:rPr lang="en-US" b="1" i="1" dirty="0">
                <a:sym typeface="Wingdings" panose="05000000000000000000" pitchFamily="2" charset="2"/>
              </a:rPr>
              <a:t>Not</a:t>
            </a:r>
            <a:r>
              <a:rPr lang="en-US" dirty="0">
                <a:sym typeface="Wingdings" panose="05000000000000000000" pitchFamily="2" charset="2"/>
              </a:rPr>
              <a:t> required for default designs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But can use to expedite design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Can also use to request certain characteristics</a:t>
            </a:r>
          </a:p>
          <a:p>
            <a:r>
              <a:rPr lang="en-US" dirty="0">
                <a:sym typeface="Wingdings" panose="05000000000000000000" pitchFamily="2" charset="2"/>
              </a:rPr>
              <a:t>Contact info only required for POC</a:t>
            </a:r>
          </a:p>
          <a:p>
            <a:r>
              <a:rPr lang="en-US" dirty="0">
                <a:sym typeface="Wingdings" panose="05000000000000000000" pitchFamily="2" charset="2"/>
              </a:rPr>
              <a:t>Can include supporting information (files)</a:t>
            </a:r>
          </a:p>
          <a:p>
            <a:r>
              <a:rPr lang="en-US" b="1" i="1" dirty="0">
                <a:sym typeface="Wingdings" panose="05000000000000000000" pitchFamily="2" charset="2"/>
              </a:rPr>
              <a:t>No letter is required!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Just email completed forms to </a:t>
            </a:r>
            <a:r>
              <a:rPr lang="en-US" b="1" dirty="0">
                <a:sym typeface="Wingdings" panose="05000000000000000000" pitchFamily="2" charset="2"/>
                <a:hlinkClick r:id="rId2"/>
              </a:rPr>
              <a:t>NGS.SPCS@noaa.gov</a:t>
            </a:r>
            <a:endParaRPr lang="en-US" b="1" dirty="0">
              <a:sym typeface="Wingdings" panose="05000000000000000000" pitchFamily="2" charset="2"/>
            </a:endParaRP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Intent is to make process as simple as possible </a:t>
            </a:r>
          </a:p>
        </p:txBody>
      </p:sp>
    </p:spTree>
    <p:extLst>
      <p:ext uri="{BB962C8B-B14F-4D97-AF65-F5344CB8AC3E}">
        <p14:creationId xmlns:p14="http://schemas.microsoft.com/office/powerpoint/2010/main" val="210355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7BB6BE-7C5E-4FD5-92F4-3C4510820E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6" y="967874"/>
            <a:ext cx="4434840" cy="57373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622363-6A27-4BA0-B780-E6036765B8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484" y="967874"/>
            <a:ext cx="4434840" cy="57373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939298-714F-4D97-8400-788CEC864F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7830" y="3482432"/>
            <a:ext cx="1216152" cy="822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6F98AC-D871-413E-9D10-48FEE1E0DF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1952" y="6101510"/>
            <a:ext cx="482143" cy="617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A124F-398D-48E6-998E-927D38D1A4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5750" y="3478001"/>
            <a:ext cx="1216893" cy="822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6940B1-9706-4FFC-936E-9A74D03EEE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9688" y="5998715"/>
            <a:ext cx="548278" cy="736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A76D1D-7565-4126-916D-B71E0F696102}"/>
              </a:ext>
            </a:extLst>
          </p:cNvPr>
          <p:cNvSpPr txBox="1"/>
          <p:nvPr/>
        </p:nvSpPr>
        <p:spPr>
          <a:xfrm>
            <a:off x="86675" y="444654"/>
            <a:ext cx="443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Request/Proposal 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8B1D6-D47E-4070-AA57-FCB4DF72A454}"/>
              </a:ext>
            </a:extLst>
          </p:cNvPr>
          <p:cNvSpPr txBox="1"/>
          <p:nvPr/>
        </p:nvSpPr>
        <p:spPr>
          <a:xfrm>
            <a:off x="4622483" y="439361"/>
            <a:ext cx="443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Submittal Form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F3ED2F-1903-4742-BC3B-170B11FB72DE}"/>
              </a:ext>
            </a:extLst>
          </p:cNvPr>
          <p:cNvSpPr txBox="1"/>
          <p:nvPr/>
        </p:nvSpPr>
        <p:spPr>
          <a:xfrm>
            <a:off x="473573" y="2226149"/>
            <a:ext cx="3657600" cy="1077218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Deadline: </a:t>
            </a:r>
            <a:r>
              <a:rPr lang="en-US" sz="3200" b="1" i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 </a:t>
            </a:r>
            <a:br>
              <a:rPr lang="en-US" sz="3200" b="1" i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</a:br>
            <a:r>
              <a:rPr lang="en-US" sz="3200" b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March 31, 2020</a:t>
            </a:r>
            <a:endParaRPr lang="en-US" sz="3200" b="1" i="1" dirty="0">
              <a:solidFill>
                <a:srgbClr val="C0000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F3ED2F-1903-4742-BC3B-170B11FB72DE}"/>
              </a:ext>
            </a:extLst>
          </p:cNvPr>
          <p:cNvSpPr txBox="1"/>
          <p:nvPr/>
        </p:nvSpPr>
        <p:spPr>
          <a:xfrm>
            <a:off x="5011104" y="2226149"/>
            <a:ext cx="3657600" cy="2062103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Deadline: </a:t>
            </a:r>
            <a:r>
              <a:rPr lang="en-US" sz="3200" b="1" i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 </a:t>
            </a:r>
            <a:br>
              <a:rPr lang="en-US" sz="3200" b="1" i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</a:br>
            <a:r>
              <a:rPr lang="en-US" sz="3200" b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March 31, 2021</a:t>
            </a: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NGS-approved proposal required</a:t>
            </a: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603405" y="5292714"/>
            <a:ext cx="90578" cy="9144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0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A76D1D-7565-4126-916D-B71E0F696102}"/>
              </a:ext>
            </a:extLst>
          </p:cNvPr>
          <p:cNvSpPr txBox="1"/>
          <p:nvPr/>
        </p:nvSpPr>
        <p:spPr>
          <a:xfrm>
            <a:off x="86675" y="444654"/>
            <a:ext cx="443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Request/Proposal page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8B1D6-D47E-4070-AA57-FCB4DF72A454}"/>
              </a:ext>
            </a:extLst>
          </p:cNvPr>
          <p:cNvSpPr txBox="1"/>
          <p:nvPr/>
        </p:nvSpPr>
        <p:spPr>
          <a:xfrm>
            <a:off x="4622483" y="439361"/>
            <a:ext cx="443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Submittal page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3" y="972325"/>
            <a:ext cx="4431691" cy="57332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83" y="972325"/>
            <a:ext cx="4431691" cy="57332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754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A76D1D-7565-4126-916D-B71E0F696102}"/>
              </a:ext>
            </a:extLst>
          </p:cNvPr>
          <p:cNvSpPr txBox="1"/>
          <p:nvPr/>
        </p:nvSpPr>
        <p:spPr>
          <a:xfrm>
            <a:off x="86675" y="444654"/>
            <a:ext cx="443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Request/Proposal page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8B1D6-D47E-4070-AA57-FCB4DF72A454}"/>
              </a:ext>
            </a:extLst>
          </p:cNvPr>
          <p:cNvSpPr txBox="1"/>
          <p:nvPr/>
        </p:nvSpPr>
        <p:spPr>
          <a:xfrm>
            <a:off x="4622483" y="439361"/>
            <a:ext cx="443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Submittal page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4" y="972325"/>
            <a:ext cx="4431399" cy="5732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34" y="972325"/>
            <a:ext cx="4431691" cy="57332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89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A76D1D-7565-4126-916D-B71E0F696102}"/>
              </a:ext>
            </a:extLst>
          </p:cNvPr>
          <p:cNvSpPr txBox="1"/>
          <p:nvPr/>
        </p:nvSpPr>
        <p:spPr>
          <a:xfrm>
            <a:off x="86675" y="444654"/>
            <a:ext cx="443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Request/Proposal last page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8B1D6-D47E-4070-AA57-FCB4DF72A454}"/>
              </a:ext>
            </a:extLst>
          </p:cNvPr>
          <p:cNvSpPr txBox="1"/>
          <p:nvPr/>
        </p:nvSpPr>
        <p:spPr>
          <a:xfrm>
            <a:off x="4622483" y="439361"/>
            <a:ext cx="443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Submittal last page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4" y="972325"/>
            <a:ext cx="4431399" cy="5732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26" y="972325"/>
            <a:ext cx="4431399" cy="5732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362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State Plane webinars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1"/>
            <a:ext cx="8229600" cy="367858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hlinkClick r:id="rId2"/>
              </a:rPr>
              <a:t>The State Plane Coordinate System: History, Policy, Future Directions</a:t>
            </a:r>
            <a:r>
              <a:rPr lang="en-US" dirty="0"/>
              <a:t> (March 8, 2018)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hlinkClick r:id="rId3"/>
              </a:rPr>
              <a:t>Building a State Plane Coordinate System for the Future</a:t>
            </a:r>
            <a:r>
              <a:rPr lang="en-US" dirty="0"/>
              <a:t> (April 12, 2018)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hlinkClick r:id="rId4"/>
              </a:rPr>
              <a:t>State Plane Coordinate System Update</a:t>
            </a:r>
            <a:r>
              <a:rPr lang="en-US" dirty="0"/>
              <a:t> (March 7, 2019)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hlinkClick r:id="rId5"/>
              </a:rPr>
              <a:t>The State Plane Coordinate System of 2022: Making It Your Way</a:t>
            </a:r>
            <a:r>
              <a:rPr lang="en-US" b="1" dirty="0"/>
              <a:t> </a:t>
            </a:r>
            <a:r>
              <a:rPr lang="en-US" dirty="0"/>
              <a:t> (May 6, 2019, at Geospatial Summit)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78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296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Use as policy &amp; procedures checklist</a:t>
            </a:r>
          </a:p>
        </p:txBody>
      </p:sp>
    </p:spTree>
    <p:extLst>
      <p:ext uri="{BB962C8B-B14F-4D97-AF65-F5344CB8AC3E}">
        <p14:creationId xmlns:p14="http://schemas.microsoft.com/office/powerpoint/2010/main" val="79519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5969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/>
              <a:t>The Right Answer is “Yes”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485494"/>
              </p:ext>
            </p:extLst>
          </p:nvPr>
        </p:nvGraphicFramePr>
        <p:xfrm>
          <a:off x="457200" y="1188720"/>
          <a:ext cx="8321040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14647173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716796268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617436956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Requirement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51762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Minimize distortion at topographic</a:t>
                      </a:r>
                      <a:r>
                        <a:rPr lang="en-US" sz="2400" baseline="0" dirty="0"/>
                        <a:t> surface</a:t>
                      </a:r>
                      <a:endParaRPr lang="en-US" sz="24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419218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Unique</a:t>
                      </a:r>
                      <a:r>
                        <a:rPr lang="en-US" sz="2400" baseline="0" dirty="0"/>
                        <a:t> combination of geodetic origin and scale</a:t>
                      </a:r>
                      <a:endParaRPr lang="en-US" sz="24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531076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False</a:t>
                      </a:r>
                      <a:r>
                        <a:rPr lang="en-US" sz="2400" baseline="0" dirty="0"/>
                        <a:t> northing and easting evenly divisible by 1000</a:t>
                      </a:r>
                      <a:endParaRPr lang="en-US" sz="24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985157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Coordinates differ by &gt; 10,000</a:t>
                      </a:r>
                      <a:r>
                        <a:rPr lang="en-US" sz="2400" baseline="0" dirty="0"/>
                        <a:t> m from other SPCS</a:t>
                      </a:r>
                      <a:endParaRPr lang="en-US" sz="24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128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Zones do not overlap other zones in same layer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028014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Zone width</a:t>
                      </a:r>
                      <a:r>
                        <a:rPr lang="en-US" sz="2400" baseline="0" dirty="0"/>
                        <a:t> must satisfy both following criteria:</a:t>
                      </a:r>
                      <a:endParaRPr lang="en-US" sz="24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99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>
                        <a:tabLst>
                          <a:tab pos="115888" algn="l"/>
                          <a:tab pos="746125" algn="l"/>
                        </a:tabLst>
                      </a:pPr>
                      <a:r>
                        <a:rPr lang="en-US" sz="2200" i="1" dirty="0"/>
                        <a:t>	Zone width</a:t>
                      </a:r>
                      <a:r>
                        <a:rPr lang="en-US" sz="2200" i="1" baseline="0" dirty="0"/>
                        <a:t> &gt; 50 km if height range &lt;= 250 m</a:t>
                      </a:r>
                      <a:endParaRPr lang="en-US" sz="2200" i="1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05988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15888" algn="l"/>
                          <a:tab pos="1774825" algn="l"/>
                        </a:tabLst>
                      </a:pPr>
                      <a:r>
                        <a:rPr lang="en-US" sz="2200" i="1" dirty="0"/>
                        <a:t>	Zone width</a:t>
                      </a:r>
                      <a:r>
                        <a:rPr lang="en-US" sz="2200" i="1" baseline="0" dirty="0"/>
                        <a:t> &gt; 10 km if height range &gt; 250 m</a:t>
                      </a:r>
                      <a:endParaRPr lang="en-US" sz="2200" i="1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66703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○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Projection axis scale to 6 decimal</a:t>
                      </a:r>
                      <a:r>
                        <a:rPr lang="en-US" sz="2400" baseline="0" dirty="0"/>
                        <a:t> places </a:t>
                      </a:r>
                      <a:r>
                        <a:rPr lang="en-US" sz="2400" dirty="0"/>
                        <a:t>or less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3143437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733247" y="1946118"/>
            <a:ext cx="181155" cy="182880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33246" y="2503384"/>
            <a:ext cx="181155" cy="182880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33246" y="3043398"/>
            <a:ext cx="181155" cy="182880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33246" y="3592038"/>
            <a:ext cx="181155" cy="182880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34685" y="4140678"/>
            <a:ext cx="181155" cy="182880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33246" y="4689317"/>
            <a:ext cx="181155" cy="182880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33246" y="6205110"/>
            <a:ext cx="181155" cy="182880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25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/>
              <a:t>The Right Answer is “Yes”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254189"/>
              </p:ext>
            </p:extLst>
          </p:nvPr>
        </p:nvGraphicFramePr>
        <p:xfrm>
          <a:off x="457200" y="1188720"/>
          <a:ext cx="8321040" cy="4745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14647173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716796268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617436956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Requirement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51762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○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○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Latitude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and longitude origins to nearest arc-minute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419218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○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○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Longitudes positive east (0° to 360°E)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531076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○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○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Coordinates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positive everywhere in the zone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985157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○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○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Standardized projection definitions: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1285"/>
                  </a:ext>
                </a:extLst>
              </a:tr>
              <a:tr h="48463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15888" algn="l"/>
                        </a:tabLst>
                      </a:pPr>
                      <a:r>
                        <a:rPr lang="en-US" sz="2200" i="1" dirty="0">
                          <a:solidFill>
                            <a:schemeClr val="tx1"/>
                          </a:solidFill>
                        </a:rPr>
                        <a:t>	LCC:  Use</a:t>
                      </a:r>
                      <a:r>
                        <a:rPr lang="en-US" sz="2200" i="1" baseline="0" dirty="0">
                          <a:solidFill>
                            <a:schemeClr val="tx1"/>
                          </a:solidFill>
                        </a:rPr>
                        <a:t> 1-parallel definition for all zones</a:t>
                      </a:r>
                      <a:endParaRPr lang="en-US" sz="2200" i="1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0280141"/>
                  </a:ext>
                </a:extLst>
              </a:tr>
              <a:tr h="48463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115888"/>
                      <a:r>
                        <a:rPr lang="en-US" sz="2200" i="1" dirty="0">
                          <a:solidFill>
                            <a:schemeClr val="tx1"/>
                          </a:solidFill>
                        </a:rPr>
                        <a:t>	TM</a:t>
                      </a:r>
                      <a:r>
                        <a:rPr lang="en-US" sz="2200" i="1" baseline="0" dirty="0">
                          <a:solidFill>
                            <a:schemeClr val="tx1"/>
                          </a:solidFill>
                        </a:rPr>
                        <a:t>:  False northing zero at origin latitude</a:t>
                      </a:r>
                      <a:endParaRPr lang="en-US" sz="2200" i="1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9902"/>
                  </a:ext>
                </a:extLst>
              </a:tr>
              <a:tr h="48463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defTabSz="115888"/>
                      <a:r>
                        <a:rPr lang="en-US" sz="2200" i="1" dirty="0">
                          <a:solidFill>
                            <a:schemeClr val="tx1"/>
                          </a:solidFill>
                        </a:rPr>
                        <a:t>	OM:  Local</a:t>
                      </a:r>
                      <a:r>
                        <a:rPr lang="en-US" sz="2200" i="1" baseline="0" dirty="0">
                          <a:solidFill>
                            <a:schemeClr val="tx1"/>
                          </a:solidFill>
                        </a:rPr>
                        <a:t> (“center”) definition; skew within ±(5° to 85°)</a:t>
                      </a:r>
                      <a:endParaRPr lang="en-US" sz="2200" i="1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05988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○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○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Unique zone names and abbreviations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in state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667034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733247" y="1946118"/>
            <a:ext cx="181155" cy="182880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33246" y="2503384"/>
            <a:ext cx="181155" cy="182880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33246" y="3043398"/>
            <a:ext cx="181155" cy="182880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33246" y="3592038"/>
            <a:ext cx="181155" cy="182880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34685" y="5598538"/>
            <a:ext cx="181155" cy="182880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457201" y="5969103"/>
            <a:ext cx="848457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Any answers of “No”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  <a:sym typeface="Wingdings" panose="05000000000000000000" pitchFamily="2" charset="2"/>
              </a:rPr>
              <a:t>must request exceptions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/>
              <a:t>Example Completed 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Request/Proposal form </a:t>
            </a:r>
            <a:r>
              <a:rPr lang="en-US" b="1" i="1" dirty="0"/>
              <a:t>(deadline 3/31/2020)</a:t>
            </a:r>
          </a:p>
          <a:p>
            <a:pPr lvl="1"/>
            <a:r>
              <a:rPr lang="en-US" dirty="0"/>
              <a:t>North Carolina </a:t>
            </a:r>
            <a:r>
              <a:rPr lang="en-US" b="1" i="1" dirty="0"/>
              <a:t>default</a:t>
            </a:r>
            <a:r>
              <a:rPr lang="en-US" dirty="0"/>
              <a:t> zone selection</a:t>
            </a:r>
          </a:p>
          <a:p>
            <a:pPr lvl="1"/>
            <a:r>
              <a:rPr lang="en-US" dirty="0"/>
              <a:t>Idaho </a:t>
            </a:r>
            <a:r>
              <a:rPr lang="en-US" b="1" i="1" dirty="0"/>
              <a:t>default</a:t>
            </a:r>
            <a:r>
              <a:rPr lang="en-US" dirty="0"/>
              <a:t> statewide zone selection</a:t>
            </a:r>
          </a:p>
          <a:p>
            <a:pPr lvl="1"/>
            <a:r>
              <a:rPr lang="en-US" dirty="0"/>
              <a:t>Maine </a:t>
            </a:r>
            <a:r>
              <a:rPr lang="en-US" b="1" i="1" dirty="0"/>
              <a:t>request:</a:t>
            </a:r>
            <a:r>
              <a:rPr lang="en-US" dirty="0"/>
              <a:t>  NGS-designed multiple-zone layer</a:t>
            </a:r>
          </a:p>
          <a:p>
            <a:pPr lvl="1"/>
            <a:r>
              <a:rPr lang="en-US" dirty="0"/>
              <a:t>Kentucky </a:t>
            </a:r>
            <a:r>
              <a:rPr lang="en-US" b="1" i="1" dirty="0"/>
              <a:t>proposal:</a:t>
            </a:r>
            <a:r>
              <a:rPr lang="en-US" dirty="0"/>
              <a:t>  LDP multiple-zone layer</a:t>
            </a:r>
          </a:p>
          <a:p>
            <a:r>
              <a:rPr lang="en-US" dirty="0"/>
              <a:t>Design submittal form </a:t>
            </a:r>
            <a:r>
              <a:rPr lang="en-US" b="1" i="1" dirty="0"/>
              <a:t>(deadline 3/31/2021)</a:t>
            </a:r>
          </a:p>
          <a:p>
            <a:pPr lvl="1"/>
            <a:r>
              <a:rPr lang="en-US" dirty="0"/>
              <a:t>Kentucky low-distortion projection layer</a:t>
            </a:r>
          </a:p>
          <a:p>
            <a:pPr lvl="1"/>
            <a:r>
              <a:rPr lang="en-US" dirty="0"/>
              <a:t>Requires an NGS-approved proposal</a:t>
            </a:r>
          </a:p>
          <a:p>
            <a:pPr lvl="1"/>
            <a:r>
              <a:rPr lang="en-US" dirty="0"/>
              <a:t>Must include complete parameters and geometry</a:t>
            </a:r>
          </a:p>
        </p:txBody>
      </p:sp>
    </p:spTree>
    <p:extLst>
      <p:ext uri="{BB962C8B-B14F-4D97-AF65-F5344CB8AC3E}">
        <p14:creationId xmlns:p14="http://schemas.microsoft.com/office/powerpoint/2010/main" val="26542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Request/Proposal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3 items:  State, POCs, and stakeholders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t="41070" r="8614" b="30236"/>
          <a:stretch/>
        </p:blipFill>
        <p:spPr>
          <a:xfrm>
            <a:off x="0" y="2456296"/>
            <a:ext cx="9144000" cy="4014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939298-714F-4D97-8400-788CEC864F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2267" y="2845114"/>
            <a:ext cx="2953512" cy="199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t="68889" r="9114" b="1802"/>
          <a:stretch/>
        </p:blipFill>
        <p:spPr>
          <a:xfrm>
            <a:off x="0" y="2778368"/>
            <a:ext cx="9144000" cy="4070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Carolina default selection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124627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Form </a:t>
            </a:r>
            <a:r>
              <a:rPr lang="en-US" b="1" i="1" dirty="0"/>
              <a:t>NOT</a:t>
            </a:r>
            <a:r>
              <a:rPr lang="en-US" dirty="0"/>
              <a:t> required, but:</a:t>
            </a:r>
          </a:p>
          <a:p>
            <a:pPr lvl="1"/>
            <a:r>
              <a:rPr lang="en-US" dirty="0"/>
              <a:t>Can use to expedite NGS design</a:t>
            </a:r>
          </a:p>
          <a:p>
            <a:pPr lvl="1"/>
            <a:r>
              <a:rPr lang="en-US" dirty="0"/>
              <a:t>Request characteristics (e.g., coordinate values)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68862" r="9112" b="1759"/>
          <a:stretch/>
        </p:blipFill>
        <p:spPr>
          <a:xfrm>
            <a:off x="0" y="2769577"/>
            <a:ext cx="9144000" cy="40796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612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Statewide Default: NC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x</a:t>
            </a: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193965" y="4118974"/>
            <a:ext cx="5449455" cy="707886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dirty="0">
                <a:solidFill>
                  <a:srgbClr val="C00000"/>
                </a:solidFill>
                <a:cs typeface="Arial" pitchFamily="34" charset="0"/>
              </a:rPr>
              <a:t>Note 1-parallel definition, even though projection is secant (i.e., “cuts” through ellipsoid) </a:t>
            </a:r>
          </a:p>
        </p:txBody>
      </p:sp>
    </p:spTree>
    <p:extLst>
      <p:ext uri="{BB962C8B-B14F-4D97-AF65-F5344CB8AC3E}">
        <p14:creationId xmlns:p14="http://schemas.microsoft.com/office/powerpoint/2010/main" val="107651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Idaho default statewide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59672" r="9261"/>
          <a:stretch/>
        </p:blipFill>
        <p:spPr>
          <a:xfrm>
            <a:off x="0" y="1234966"/>
            <a:ext cx="9144000" cy="56230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8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Idaho default statewide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Item #10:  Preferences for zone parameters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t="65320" r="8000"/>
          <a:stretch/>
        </p:blipFill>
        <p:spPr>
          <a:xfrm>
            <a:off x="0" y="2031499"/>
            <a:ext cx="9144000" cy="48265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169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97AB7A0-30C6-4BED-A311-66678A01F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83" y="1188720"/>
            <a:ext cx="7554433" cy="5486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56257-D4D0-4941-94BC-B13B911E4C2D}"/>
              </a:ext>
            </a:extLst>
          </p:cNvPr>
          <p:cNvSpPr txBox="1"/>
          <p:nvPr/>
        </p:nvSpPr>
        <p:spPr>
          <a:xfrm>
            <a:off x="1435435" y="2166956"/>
            <a:ext cx="22860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responses = 294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D09C53-A7B9-40C0-85C5-46700639ACE5}"/>
              </a:ext>
            </a:extLst>
          </p:cNvPr>
          <p:cNvSpPr txBox="1"/>
          <p:nvPr/>
        </p:nvSpPr>
        <p:spPr>
          <a:xfrm>
            <a:off x="1739433" y="366006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3FAA3F-3840-4E8B-A145-0D78ADB42A17}"/>
              </a:ext>
            </a:extLst>
          </p:cNvPr>
          <p:cNvSpPr txBox="1"/>
          <p:nvPr/>
        </p:nvSpPr>
        <p:spPr>
          <a:xfrm>
            <a:off x="3108158" y="294429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61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DF46B8-E89E-4721-9BDD-97000703B36D}"/>
              </a:ext>
            </a:extLst>
          </p:cNvPr>
          <p:cNvSpPr txBox="1"/>
          <p:nvPr/>
        </p:nvSpPr>
        <p:spPr>
          <a:xfrm>
            <a:off x="4476883" y="290381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62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BB4735-8E0A-4073-9AE6-3516E85BC737}"/>
              </a:ext>
            </a:extLst>
          </p:cNvPr>
          <p:cNvSpPr txBox="1"/>
          <p:nvPr/>
        </p:nvSpPr>
        <p:spPr>
          <a:xfrm>
            <a:off x="5836979" y="360501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75C6E5-47D5-46D2-BAAA-87382A0BDF47}"/>
              </a:ext>
            </a:extLst>
          </p:cNvPr>
          <p:cNvSpPr txBox="1"/>
          <p:nvPr/>
        </p:nvSpPr>
        <p:spPr>
          <a:xfrm>
            <a:off x="7197077" y="213043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38870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Idaho statewide zone request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2235199" y="209081"/>
            <a:ext cx="3398982" cy="1015663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cs typeface="Arial" pitchFamily="34" charset="0"/>
              </a:rPr>
              <a:t>Origin latitude:  33° 00’ N</a:t>
            </a:r>
          </a:p>
          <a:p>
            <a:pPr algn="l"/>
            <a:r>
              <a:rPr lang="en-US" sz="2000" b="1" dirty="0">
                <a:cs typeface="Arial" pitchFamily="34" charset="0"/>
              </a:rPr>
              <a:t>False northing:  0 m</a:t>
            </a:r>
          </a:p>
          <a:p>
            <a:r>
              <a:rPr lang="en-US" sz="2000" b="1" dirty="0">
                <a:cs typeface="Arial" pitchFamily="34" charset="0"/>
              </a:rPr>
              <a:t>False easting:  4,000,000 m</a:t>
            </a:r>
          </a:p>
        </p:txBody>
      </p:sp>
    </p:spTree>
    <p:extLst>
      <p:ext uri="{BB962C8B-B14F-4D97-AF65-F5344CB8AC3E}">
        <p14:creationId xmlns:p14="http://schemas.microsoft.com/office/powerpoint/2010/main" val="218704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2235199" y="209081"/>
            <a:ext cx="3398982" cy="1015663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cs typeface="Arial" pitchFamily="34" charset="0"/>
              </a:rPr>
              <a:t>Origin latitude:  42° 00’ N</a:t>
            </a:r>
          </a:p>
          <a:p>
            <a:pPr algn="l"/>
            <a:r>
              <a:rPr lang="en-US" sz="2000" b="1" dirty="0">
                <a:cs typeface="Arial" pitchFamily="34" charset="0"/>
              </a:rPr>
              <a:t>False northing:  1,200,000 m</a:t>
            </a:r>
          </a:p>
          <a:p>
            <a:r>
              <a:rPr lang="en-US" sz="2000" b="1" dirty="0">
                <a:cs typeface="Arial" pitchFamily="34" charset="0"/>
              </a:rPr>
              <a:t>False easting:  2,500,000 m</a:t>
            </a:r>
          </a:p>
        </p:txBody>
      </p:sp>
    </p:spTree>
    <p:extLst>
      <p:ext uri="{BB962C8B-B14F-4D97-AF65-F5344CB8AC3E}">
        <p14:creationId xmlns:p14="http://schemas.microsoft.com/office/powerpoint/2010/main" val="355055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/>
              <a:t>Example Multi-Zone Request: Maine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59529" r="9001"/>
          <a:stretch/>
        </p:blipFill>
        <p:spPr>
          <a:xfrm>
            <a:off x="0" y="1225521"/>
            <a:ext cx="9144000" cy="56324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001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1" r="9124" b="52293"/>
          <a:stretch/>
        </p:blipFill>
        <p:spPr>
          <a:xfrm>
            <a:off x="0" y="0"/>
            <a:ext cx="9144000" cy="669603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0874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" t="47705" r="7582" b="3110"/>
          <a:stretch/>
        </p:blipFill>
        <p:spPr>
          <a:xfrm>
            <a:off x="0" y="1"/>
            <a:ext cx="932688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08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Maine </a:t>
            </a:r>
            <a:r>
              <a:rPr lang="en-US" dirty="0" err="1"/>
              <a:t>shapefile</a:t>
            </a:r>
            <a:r>
              <a:rPr lang="en-US" dirty="0"/>
              <a:t> of zone extents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3" y="1188720"/>
            <a:ext cx="8197693" cy="5486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42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4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9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/>
              <a:t>Multi-Zone (LDP) Proposal: Kentucky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t="59231" r="9500"/>
          <a:stretch/>
        </p:blipFill>
        <p:spPr>
          <a:xfrm>
            <a:off x="0" y="1184068"/>
            <a:ext cx="9144000" cy="56739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35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/>
              <a:t>Multi-Zone (LDP) Proposal: Kentucky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r="8775" b="52949"/>
          <a:stretch/>
        </p:blipFill>
        <p:spPr>
          <a:xfrm>
            <a:off x="0" y="-1"/>
            <a:ext cx="9144000" cy="65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1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7E9D6B-B2CE-4ED5-BF39-AB1867FD8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83" y="1188720"/>
            <a:ext cx="7554433" cy="5486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56257-D4D0-4941-94BC-B13B911E4C2D}"/>
              </a:ext>
            </a:extLst>
          </p:cNvPr>
          <p:cNvSpPr txBox="1"/>
          <p:nvPr/>
        </p:nvSpPr>
        <p:spPr>
          <a:xfrm>
            <a:off x="1418182" y="2123535"/>
            <a:ext cx="22860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responses = 375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D09C53-A7B9-40C0-85C5-46700639ACE5}"/>
              </a:ext>
            </a:extLst>
          </p:cNvPr>
          <p:cNvSpPr txBox="1"/>
          <p:nvPr/>
        </p:nvSpPr>
        <p:spPr>
          <a:xfrm>
            <a:off x="1739433" y="395335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3FAA3F-3840-4E8B-A145-0D78ADB42A17}"/>
              </a:ext>
            </a:extLst>
          </p:cNvPr>
          <p:cNvSpPr txBox="1"/>
          <p:nvPr/>
        </p:nvSpPr>
        <p:spPr>
          <a:xfrm>
            <a:off x="3108158" y="4643692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DF46B8-E89E-4721-9BDD-97000703B36D}"/>
              </a:ext>
            </a:extLst>
          </p:cNvPr>
          <p:cNvSpPr txBox="1"/>
          <p:nvPr/>
        </p:nvSpPr>
        <p:spPr>
          <a:xfrm>
            <a:off x="4476883" y="213607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BB4735-8E0A-4073-9AE6-3516E85BC737}"/>
              </a:ext>
            </a:extLst>
          </p:cNvPr>
          <p:cNvSpPr txBox="1"/>
          <p:nvPr/>
        </p:nvSpPr>
        <p:spPr>
          <a:xfrm>
            <a:off x="5836979" y="488172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75C6E5-47D5-46D2-BAAA-87382A0BDF47}"/>
              </a:ext>
            </a:extLst>
          </p:cNvPr>
          <p:cNvSpPr txBox="1"/>
          <p:nvPr/>
        </p:nvSpPr>
        <p:spPr>
          <a:xfrm>
            <a:off x="7197077" y="425252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35DEB1-2766-4E0A-BD9F-D41FEDC7CA72}"/>
              </a:ext>
            </a:extLst>
          </p:cNvPr>
          <p:cNvSpPr txBox="1"/>
          <p:nvPr/>
        </p:nvSpPr>
        <p:spPr bwMode="auto">
          <a:xfrm>
            <a:off x="5618849" y="2136074"/>
            <a:ext cx="3368589" cy="20313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  <a:cs typeface="Arial" pitchFamily="34" charset="0"/>
              </a:rPr>
              <a:t>Not all stakeholders must be represented</a:t>
            </a:r>
          </a:p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  <a:cs typeface="Arial" pitchFamily="34" charset="0"/>
              </a:rPr>
              <a:t>But all represented </a:t>
            </a:r>
            <a:r>
              <a:rPr lang="en-US" sz="2800" b="1" i="1" dirty="0">
                <a:solidFill>
                  <a:srgbClr val="C00000"/>
                </a:solidFill>
                <a:cs typeface="Arial" pitchFamily="34" charset="0"/>
              </a:rPr>
              <a:t>MUST</a:t>
            </a:r>
            <a:r>
              <a:rPr lang="en-US" sz="2800" b="1" dirty="0">
                <a:solidFill>
                  <a:srgbClr val="C00000"/>
                </a:solidFill>
                <a:cs typeface="Arial" pitchFamily="34" charset="0"/>
              </a:rPr>
              <a:t> agree</a:t>
            </a:r>
          </a:p>
        </p:txBody>
      </p:sp>
    </p:spTree>
    <p:extLst>
      <p:ext uri="{BB962C8B-B14F-4D97-AF65-F5344CB8AC3E}">
        <p14:creationId xmlns:p14="http://schemas.microsoft.com/office/powerpoint/2010/main" val="39051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/>
              <a:t>Multi-Zone (LDP) Proposal: Kentucky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47699" r="8350" b="253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/>
              <a:t>Submitting approved designs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3040"/>
            <a:ext cx="8440615" cy="475488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ym typeface="Wingdings" panose="05000000000000000000" pitchFamily="2" charset="2"/>
              </a:rPr>
              <a:t>Page 1.</a:t>
            </a:r>
            <a:r>
              <a:rPr lang="en-US" dirty="0">
                <a:sym typeface="Wingdings" panose="05000000000000000000" pitchFamily="2" charset="2"/>
              </a:rPr>
              <a:t>  Basic information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State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Date of NGS approval of proposal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Contact information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List of stakeholder organizations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Distortion design criterion</a:t>
            </a:r>
          </a:p>
          <a:p>
            <a:r>
              <a:rPr lang="en-US" b="1" dirty="0">
                <a:sym typeface="Wingdings" panose="05000000000000000000" pitchFamily="2" charset="2"/>
              </a:rPr>
              <a:t>Page 2.</a:t>
            </a:r>
            <a:r>
              <a:rPr lang="en-US" dirty="0">
                <a:sym typeface="Wingdings" panose="05000000000000000000" pitchFamily="2" charset="2"/>
              </a:rPr>
              <a:t>  The Rules (answer “Yes” to everything!)</a:t>
            </a:r>
          </a:p>
          <a:p>
            <a:r>
              <a:rPr lang="en-US" b="1" dirty="0">
                <a:sym typeface="Wingdings" panose="05000000000000000000" pitchFamily="2" charset="2"/>
              </a:rPr>
              <a:t>Page 3.</a:t>
            </a:r>
            <a:r>
              <a:rPr lang="en-US" dirty="0">
                <a:sym typeface="Wingdings" panose="05000000000000000000" pitchFamily="2" charset="2"/>
              </a:rPr>
              <a:t>  Supporting information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Spreadsheet of parameters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Geometry of zones</a:t>
            </a:r>
          </a:p>
          <a:p>
            <a:r>
              <a:rPr lang="en-US" b="1" i="1" dirty="0">
                <a:sym typeface="Wingdings" panose="05000000000000000000" pitchFamily="2" charset="2"/>
              </a:rPr>
              <a:t>Deadline March 31, 2021</a:t>
            </a:r>
          </a:p>
        </p:txBody>
      </p:sp>
    </p:spTree>
    <p:extLst>
      <p:ext uri="{BB962C8B-B14F-4D97-AF65-F5344CB8AC3E}">
        <p14:creationId xmlns:p14="http://schemas.microsoft.com/office/powerpoint/2010/main" val="39087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/>
              <a:t>Kentucky LDP design submittal (p. 1)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1376875"/>
          </a:xfrm>
        </p:spPr>
        <p:txBody>
          <a:bodyPr>
            <a:normAutofit fontScale="92500"/>
          </a:bodyPr>
          <a:lstStyle/>
          <a:p>
            <a:r>
              <a:rPr lang="en-US" dirty="0"/>
              <a:t>List of stakeholders</a:t>
            </a:r>
          </a:p>
          <a:p>
            <a:r>
              <a:rPr lang="en-US" dirty="0"/>
              <a:t>Distortion design criterion (±30 parts per million)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74092" r="10000" b="122"/>
          <a:stretch/>
        </p:blipFill>
        <p:spPr>
          <a:xfrm>
            <a:off x="0" y="3182814"/>
            <a:ext cx="9144000" cy="36751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96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1178170"/>
            <a:ext cx="5583790" cy="72237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/>
              <a:t>Kentucky LDP design submittal (p. 2)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“Yes” to </a:t>
            </a:r>
            <a:br>
              <a:rPr lang="en-US" dirty="0"/>
            </a:br>
            <a:r>
              <a:rPr lang="en-US" dirty="0"/>
              <a:t>everything!</a:t>
            </a:r>
          </a:p>
          <a:p>
            <a:r>
              <a:rPr lang="en-US" dirty="0"/>
              <a:t>No exceptions </a:t>
            </a:r>
            <a:br>
              <a:rPr lang="en-US" dirty="0"/>
            </a:br>
            <a:r>
              <a:rPr lang="en-US" dirty="0"/>
              <a:t>requested!</a:t>
            </a:r>
          </a:p>
        </p:txBody>
      </p:sp>
    </p:spTree>
    <p:extLst>
      <p:ext uri="{BB962C8B-B14F-4D97-AF65-F5344CB8AC3E}">
        <p14:creationId xmlns:p14="http://schemas.microsoft.com/office/powerpoint/2010/main" val="107084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/>
              <a:t>Kentucky LDP design submittal (p. 3)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zones and projection types</a:t>
            </a:r>
          </a:p>
          <a:p>
            <a:r>
              <a:rPr lang="en-US" dirty="0"/>
              <a:t>Complete set of zone parameters</a:t>
            </a:r>
          </a:p>
          <a:p>
            <a:r>
              <a:rPr lang="en-US" dirty="0"/>
              <a:t>Zone extents definition (geometry)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1495" r="5472" b="45341"/>
          <a:stretch/>
        </p:blipFill>
        <p:spPr>
          <a:xfrm>
            <a:off x="0" y="-527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4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/>
              <a:t>Kentucky LDP design submittal (p. 3)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zones and projection types</a:t>
            </a:r>
          </a:p>
          <a:p>
            <a:r>
              <a:rPr lang="en-US" dirty="0"/>
              <a:t>Complete set of zone parameters</a:t>
            </a:r>
          </a:p>
          <a:p>
            <a:r>
              <a:rPr lang="en-US" dirty="0"/>
              <a:t>Zone extents definition (geometry)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53900" r="8735" b="-3343"/>
          <a:stretch/>
        </p:blipFill>
        <p:spPr>
          <a:xfrm>
            <a:off x="0" y="-527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4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Kentucky LDP Zone Parameters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34895" r="44623" b="4686"/>
          <a:stretch/>
        </p:blipFill>
        <p:spPr>
          <a:xfrm>
            <a:off x="0" y="1097280"/>
            <a:ext cx="9249508" cy="301752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7224" t="34895" b="4686"/>
          <a:stretch/>
        </p:blipFill>
        <p:spPr>
          <a:xfrm>
            <a:off x="-189470" y="3749040"/>
            <a:ext cx="8815151" cy="301752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261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Kentucky LDP Zone </a:t>
            </a:r>
            <a:r>
              <a:rPr lang="en-US" dirty="0" err="1"/>
              <a:t>Shapefiles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188720"/>
            <a:ext cx="8961120" cy="54944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198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/>
              <a:t>Multiple-Zone LDP Design: Kentucky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/>
          <a:stretch/>
        </p:blipFill>
        <p:spPr>
          <a:xfrm>
            <a:off x="0" y="1194087"/>
            <a:ext cx="9144000" cy="5206713"/>
          </a:xfrm>
        </p:spPr>
      </p:pic>
    </p:spTree>
    <p:extLst>
      <p:ext uri="{BB962C8B-B14F-4D97-AF65-F5344CB8AC3E}">
        <p14:creationId xmlns:p14="http://schemas.microsoft.com/office/powerpoint/2010/main" val="140581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ym typeface="Wingdings" panose="05000000000000000000" pitchFamily="2" charset="2"/>
              </a:rPr>
              <a:t>Minimum zone size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50 km if height range 250 m or less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10 km if height range more than 250 m</a:t>
            </a:r>
          </a:p>
          <a:p>
            <a:pPr lvl="1"/>
            <a:r>
              <a:rPr lang="en-US" b="1" i="1" dirty="0">
                <a:sym typeface="Wingdings" panose="05000000000000000000" pitchFamily="2" charset="2"/>
              </a:rPr>
              <a:t>Purpose: to prevent large number tiny zones</a:t>
            </a:r>
          </a:p>
          <a:p>
            <a:pPr lvl="1"/>
            <a:r>
              <a:rPr lang="en-US" b="1" i="1" dirty="0">
                <a:sym typeface="Wingdings" panose="05000000000000000000" pitchFamily="2" charset="2"/>
              </a:rPr>
              <a:t>NOTE:  50 km  ±5 ppm linear distortion!</a:t>
            </a:r>
          </a:p>
          <a:p>
            <a:r>
              <a:rPr lang="en-US" dirty="0">
                <a:sym typeface="Wingdings" panose="05000000000000000000" pitchFamily="2" charset="2"/>
              </a:rPr>
              <a:t>Multiple-zone coverage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Only one multi-zone layer with complete coverage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Only one multi-zone layer with partial coverage</a:t>
            </a:r>
          </a:p>
          <a:p>
            <a:pPr lvl="1"/>
            <a:r>
              <a:rPr lang="en-US" b="1" i="1" dirty="0">
                <a:sym typeface="Wingdings" panose="05000000000000000000" pitchFamily="2" charset="2"/>
              </a:rPr>
              <a:t>Purpose: to create layers with clear use cases</a:t>
            </a:r>
          </a:p>
          <a:p>
            <a:pPr lvl="1"/>
            <a:r>
              <a:rPr lang="en-US" b="1" i="1" dirty="0">
                <a:sym typeface="Wingdings" panose="05000000000000000000" pitchFamily="2" charset="2"/>
              </a:rPr>
              <a:t>Purpose: to avoid excessive number of layers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82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3038"/>
            <a:ext cx="8229601" cy="2798411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Which state is your primary focus for SPCS2022?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Total of 417 attendees for 30 or more minutes.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From 49 states, plus Puerto Rico and Canada</a:t>
            </a:r>
          </a:p>
        </p:txBody>
      </p:sp>
    </p:spTree>
    <p:extLst>
      <p:ext uri="{BB962C8B-B14F-4D97-AF65-F5344CB8AC3E}">
        <p14:creationId xmlns:p14="http://schemas.microsoft.com/office/powerpoint/2010/main" val="182506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zone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4754880"/>
          </a:xfrm>
        </p:spPr>
        <p:txBody>
          <a:bodyPr/>
          <a:lstStyle/>
          <a:p>
            <a:r>
              <a:rPr lang="en-US" dirty="0"/>
              <a:t>Defined as “minimum bounding geometry” of rectangle completely enclosing zone</a:t>
            </a:r>
          </a:p>
          <a:p>
            <a:pPr lvl="1"/>
            <a:r>
              <a:rPr lang="en-US" dirty="0"/>
              <a:t>Based on rectangle with minimum width</a:t>
            </a:r>
          </a:p>
          <a:p>
            <a:pPr lvl="1"/>
            <a:r>
              <a:rPr lang="en-US" dirty="0"/>
              <a:t>Can be in any orientation</a:t>
            </a:r>
          </a:p>
          <a:p>
            <a:pPr lvl="1"/>
            <a:r>
              <a:rPr lang="en-US" dirty="0"/>
              <a:t>In same projected coordinate system as proposed for SPCS2022</a:t>
            </a:r>
          </a:p>
          <a:p>
            <a:r>
              <a:rPr lang="en-US" dirty="0"/>
              <a:t>Easier to understand with an example…</a:t>
            </a:r>
          </a:p>
        </p:txBody>
      </p:sp>
    </p:spTree>
    <p:extLst>
      <p:ext uri="{BB962C8B-B14F-4D97-AF65-F5344CB8AC3E}">
        <p14:creationId xmlns:p14="http://schemas.microsoft.com/office/powerpoint/2010/main" val="172733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bounding geometry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3A3098-5C14-4878-9114-EB8AE8D052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DAFAD4-11A1-4D1A-AC3A-E53517C4DE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BB8D8E-14CE-4058-ADCA-5722227477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3AEF30-97D7-44E8-B0EC-8E5F4AA6AE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C86313-0C0D-49CD-8F77-536D3085A39E}"/>
              </a:ext>
            </a:extLst>
          </p:cNvPr>
          <p:cNvSpPr txBox="1"/>
          <p:nvPr/>
        </p:nvSpPr>
        <p:spPr bwMode="auto">
          <a:xfrm>
            <a:off x="4045788" y="5089586"/>
            <a:ext cx="4804914" cy="1477328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cs typeface="Arial" pitchFamily="34" charset="0"/>
              </a:rPr>
              <a:t>Minimum bounding rectangle by width based on projected geometry is also used for initial design of Oblique Mercator (OM) zones.  It shows that an OM is not a good choice for Idaho, since its skew axis is close to a cardinal direction (north).</a:t>
            </a:r>
          </a:p>
        </p:txBody>
      </p:sp>
    </p:spTree>
    <p:extLst>
      <p:ext uri="{BB962C8B-B14F-4D97-AF65-F5344CB8AC3E}">
        <p14:creationId xmlns:p14="http://schemas.microsoft.com/office/powerpoint/2010/main" val="266289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ym typeface="Wingdings" panose="05000000000000000000" pitchFamily="2" charset="2"/>
              </a:rPr>
              <a:t>Can request exceptions to policy &amp; procedures</a:t>
            </a:r>
          </a:p>
          <a:p>
            <a:r>
              <a:rPr lang="en-US" b="1" i="1" dirty="0">
                <a:sym typeface="Wingdings" panose="05000000000000000000" pitchFamily="2" charset="2"/>
              </a:rPr>
              <a:t>MAY</a:t>
            </a:r>
            <a:r>
              <a:rPr lang="en-US" dirty="0">
                <a:sym typeface="Wingdings" panose="05000000000000000000" pitchFamily="2" charset="2"/>
              </a:rPr>
              <a:t> be granted by NGS Director</a:t>
            </a:r>
          </a:p>
          <a:p>
            <a:r>
              <a:rPr lang="en-US" dirty="0">
                <a:sym typeface="Wingdings" panose="05000000000000000000" pitchFamily="2" charset="2"/>
              </a:rPr>
              <a:t>No guarantee that exceptions will be granted!</a:t>
            </a:r>
          </a:p>
          <a:p>
            <a:r>
              <a:rPr lang="en-US" dirty="0">
                <a:sym typeface="Wingdings" panose="05000000000000000000" pitchFamily="2" charset="2"/>
              </a:rPr>
              <a:t>Recommend avoiding exception requests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Must have compelling reason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“Keeping things the same” is not compelling</a:t>
            </a:r>
          </a:p>
          <a:p>
            <a:r>
              <a:rPr lang="en-US" b="1" i="1" dirty="0">
                <a:sym typeface="Wingdings" panose="05000000000000000000" pitchFamily="2" charset="2"/>
              </a:rPr>
              <a:t>NGS wants to follow policy and procedures as much as possible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For consistency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Good design practice</a:t>
            </a:r>
          </a:p>
          <a:p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0297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Keeping things the same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ym typeface="Wingdings" panose="05000000000000000000" pitchFamily="2" charset="2"/>
              </a:rPr>
              <a:t>The desire for no change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Azimuths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Central meridians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Converge angles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Scale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Coordinates</a:t>
            </a:r>
          </a:p>
          <a:p>
            <a:r>
              <a:rPr lang="en-US" dirty="0">
                <a:sym typeface="Wingdings" panose="05000000000000000000" pitchFamily="2" charset="2"/>
              </a:rPr>
              <a:t>Keep in mind that everything is changing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Latitudes, longitudes, ellipsoid height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Grid coordinates &gt; 10,000 meters</a:t>
            </a:r>
          </a:p>
          <a:p>
            <a:pPr lvl="1"/>
            <a:r>
              <a:rPr lang="en-US" b="1" i="1" dirty="0">
                <a:sym typeface="Wingdings" panose="05000000000000000000" pitchFamily="2" charset="2"/>
              </a:rPr>
              <a:t>May be better to allow all things to change rather than trying to keep some things the same</a:t>
            </a:r>
          </a:p>
        </p:txBody>
      </p:sp>
    </p:spTree>
    <p:extLst>
      <p:ext uri="{BB962C8B-B14F-4D97-AF65-F5344CB8AC3E}">
        <p14:creationId xmlns:p14="http://schemas.microsoft.com/office/powerpoint/2010/main" val="35147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6FDDCC-ACEE-4659-8BF5-979C029FA7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46D258-C863-4904-BF94-01E7DF23E01E}"/>
              </a:ext>
            </a:extLst>
          </p:cNvPr>
          <p:cNvSpPr txBox="1"/>
          <p:nvPr/>
        </p:nvSpPr>
        <p:spPr bwMode="auto">
          <a:xfrm>
            <a:off x="233241" y="2123533"/>
            <a:ext cx="2873410" cy="35240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Low Distortion Projections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Versions of most of the LDP systems shown (as well as others) will likely become part of SPCS2022 (some with complete, others with partial state coverage).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713A3F-0A30-458D-842E-661C0560E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230F360-62D2-4A74-9264-E7CF281EA902}"/>
              </a:ext>
            </a:extLst>
          </p:cNvPr>
          <p:cNvSpPr>
            <a:spLocks noChangeAspect="1"/>
          </p:cNvSpPr>
          <p:nvPr/>
        </p:nvSpPr>
        <p:spPr>
          <a:xfrm>
            <a:off x="4061287" y="5133907"/>
            <a:ext cx="822960" cy="548640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A65FE-8FBB-44E1-A1EB-5BA043AE4588}"/>
              </a:ext>
            </a:extLst>
          </p:cNvPr>
          <p:cNvSpPr txBox="1"/>
          <p:nvPr/>
        </p:nvSpPr>
        <p:spPr bwMode="auto">
          <a:xfrm>
            <a:off x="289249" y="2540000"/>
            <a:ext cx="2985796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Navajo Nation Coordinate System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not actually an LDP, and it falls in 3 states.  It is something “special”…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077064-7C27-4997-9C82-B2645B677F08}"/>
              </a:ext>
            </a:extLst>
          </p:cNvPr>
          <p:cNvCxnSpPr>
            <a:cxnSpLocks/>
          </p:cNvCxnSpPr>
          <p:nvPr/>
        </p:nvCxnSpPr>
        <p:spPr>
          <a:xfrm>
            <a:off x="2665663" y="4342063"/>
            <a:ext cx="1385464" cy="909161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0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“Special Use” SPCS2022 Zones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387862" cy="47548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Zones for regions in </a:t>
            </a:r>
            <a:r>
              <a:rPr lang="en-US" b="1" i="1" dirty="0"/>
              <a:t>more than one state</a:t>
            </a:r>
          </a:p>
          <a:p>
            <a:r>
              <a:rPr lang="en-US" dirty="0"/>
              <a:t>Categories:</a:t>
            </a:r>
          </a:p>
          <a:p>
            <a:pPr lvl="1"/>
            <a:r>
              <a:rPr lang="en-US" dirty="0"/>
              <a:t>Major urban areas </a:t>
            </a:r>
            <a:br>
              <a:rPr lang="en-US" dirty="0"/>
            </a:br>
            <a:r>
              <a:rPr lang="en-US" dirty="0"/>
              <a:t>(e.g., New York, Chicago, St. Louis)</a:t>
            </a:r>
          </a:p>
          <a:p>
            <a:pPr lvl="1"/>
            <a:r>
              <a:rPr lang="en-US" dirty="0"/>
              <a:t>Large American Indian reservations </a:t>
            </a:r>
            <a:br>
              <a:rPr lang="en-US" dirty="0"/>
            </a:br>
            <a:r>
              <a:rPr lang="en-US" dirty="0"/>
              <a:t>(e.g., Navajo Nation)</a:t>
            </a:r>
          </a:p>
          <a:p>
            <a:pPr lvl="1"/>
            <a:r>
              <a:rPr lang="en-US" dirty="0"/>
              <a:t>Large federal jurisdictions or applications </a:t>
            </a:r>
            <a:br>
              <a:rPr lang="en-US" dirty="0"/>
            </a:br>
            <a:r>
              <a:rPr lang="en-US" dirty="0"/>
              <a:t>(e.g., shoreline mapping of Atlantic Coast)</a:t>
            </a:r>
          </a:p>
          <a:p>
            <a:r>
              <a:rPr lang="en-US" dirty="0"/>
              <a:t>Does </a:t>
            </a:r>
            <a:r>
              <a:rPr lang="en-US" b="1" i="1" dirty="0"/>
              <a:t>NOT</a:t>
            </a:r>
            <a:r>
              <a:rPr lang="en-US" dirty="0"/>
              <a:t> count against 2- or 3-layer limit</a:t>
            </a:r>
          </a:p>
          <a:p>
            <a:r>
              <a:rPr lang="en-US" b="1" i="1" dirty="0"/>
              <a:t>Requires NGS Director approval </a:t>
            </a:r>
          </a:p>
          <a:p>
            <a:pPr lvl="1"/>
            <a:r>
              <a:rPr lang="en-US" dirty="0"/>
              <a:t>On a case-by-case basis</a:t>
            </a:r>
          </a:p>
          <a:p>
            <a:pPr lvl="1"/>
            <a:r>
              <a:rPr lang="en-US" dirty="0"/>
              <a:t>Contact </a:t>
            </a:r>
            <a:r>
              <a:rPr lang="en-US" dirty="0">
                <a:hlinkClick r:id="rId2"/>
              </a:rPr>
              <a:t>NGS.SPCS@noaa.gov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032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C6F3BB-B96F-42DE-B608-2ADFAFAD9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83" y="1188720"/>
            <a:ext cx="7554433" cy="5486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AB3054-7E08-4EE6-A2F7-6C84C7233CAB}"/>
              </a:ext>
            </a:extLst>
          </p:cNvPr>
          <p:cNvSpPr txBox="1"/>
          <p:nvPr/>
        </p:nvSpPr>
        <p:spPr>
          <a:xfrm>
            <a:off x="1418183" y="2018031"/>
            <a:ext cx="22860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responses = 258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2AB9FD-E101-49D7-AD5E-99A6151E9095}"/>
              </a:ext>
            </a:extLst>
          </p:cNvPr>
          <p:cNvSpPr txBox="1"/>
          <p:nvPr/>
        </p:nvSpPr>
        <p:spPr>
          <a:xfrm>
            <a:off x="1909887" y="288310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F56AFE-5CCB-41BC-9252-C79EEC39EC79}"/>
              </a:ext>
            </a:extLst>
          </p:cNvPr>
          <p:cNvSpPr txBox="1"/>
          <p:nvPr/>
        </p:nvSpPr>
        <p:spPr>
          <a:xfrm>
            <a:off x="3617920" y="3993669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CE5224-A4DE-43E9-8EE1-41A02A8CD333}"/>
              </a:ext>
            </a:extLst>
          </p:cNvPr>
          <p:cNvSpPr txBox="1"/>
          <p:nvPr/>
        </p:nvSpPr>
        <p:spPr>
          <a:xfrm>
            <a:off x="5323646" y="3906042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323B3D-9DBA-4353-B5CE-0FAEAD91A261}"/>
              </a:ext>
            </a:extLst>
          </p:cNvPr>
          <p:cNvSpPr txBox="1"/>
          <p:nvPr/>
        </p:nvSpPr>
        <p:spPr>
          <a:xfrm>
            <a:off x="7040017" y="200940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104</a:t>
            </a:r>
          </a:p>
        </p:txBody>
      </p:sp>
    </p:spTree>
    <p:extLst>
      <p:ext uri="{BB962C8B-B14F-4D97-AF65-F5344CB8AC3E}">
        <p14:creationId xmlns:p14="http://schemas.microsoft.com/office/powerpoint/2010/main" val="14889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DE076FE-0DD7-4C45-A839-2A9C6A5E4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83" y="1188720"/>
            <a:ext cx="7554433" cy="5486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318715-5DCF-4173-8B47-CA197E0A0AB9}"/>
              </a:ext>
            </a:extLst>
          </p:cNvPr>
          <p:cNvSpPr txBox="1"/>
          <p:nvPr/>
        </p:nvSpPr>
        <p:spPr>
          <a:xfrm>
            <a:off x="1409556" y="2073257"/>
            <a:ext cx="22860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responses = 260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2A8140-A04B-4012-BED8-8B85F13DF418}"/>
              </a:ext>
            </a:extLst>
          </p:cNvPr>
          <p:cNvSpPr txBox="1"/>
          <p:nvPr/>
        </p:nvSpPr>
        <p:spPr>
          <a:xfrm>
            <a:off x="1739433" y="4091382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DFFA6E-4E7F-4741-9BC9-1B4B9B7028EB}"/>
              </a:ext>
            </a:extLst>
          </p:cNvPr>
          <p:cNvSpPr txBox="1"/>
          <p:nvPr/>
        </p:nvSpPr>
        <p:spPr>
          <a:xfrm>
            <a:off x="3108158" y="487661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D66E33-30E7-4EC8-AA1C-76054C7DD293}"/>
              </a:ext>
            </a:extLst>
          </p:cNvPr>
          <p:cNvSpPr txBox="1"/>
          <p:nvPr/>
        </p:nvSpPr>
        <p:spPr>
          <a:xfrm>
            <a:off x="4476883" y="474123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9B44C3-8B2E-479E-BE7D-6CC59F8BA842}"/>
              </a:ext>
            </a:extLst>
          </p:cNvPr>
          <p:cNvSpPr txBox="1"/>
          <p:nvPr/>
        </p:nvSpPr>
        <p:spPr>
          <a:xfrm>
            <a:off x="5836979" y="489035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0058F5-E265-4A82-8393-582A931CD3BF}"/>
              </a:ext>
            </a:extLst>
          </p:cNvPr>
          <p:cNvSpPr txBox="1"/>
          <p:nvPr/>
        </p:nvSpPr>
        <p:spPr>
          <a:xfrm>
            <a:off x="7197077" y="191478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168</a:t>
            </a:r>
          </a:p>
        </p:txBody>
      </p:sp>
    </p:spTree>
    <p:extLst>
      <p:ext uri="{BB962C8B-B14F-4D97-AF65-F5344CB8AC3E}">
        <p14:creationId xmlns:p14="http://schemas.microsoft.com/office/powerpoint/2010/main" val="169199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the best “foot”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5609492" cy="47548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U.S. survey foot is going away</a:t>
            </a:r>
          </a:p>
          <a:p>
            <a:pPr lvl="1"/>
            <a:r>
              <a:rPr lang="en-US" dirty="0"/>
              <a:t>Not supported for SPCS2022 </a:t>
            </a:r>
            <a:br>
              <a:rPr lang="en-US" dirty="0"/>
            </a:br>
            <a:r>
              <a:rPr lang="en-US" dirty="0"/>
              <a:t>(or any part of NSRS after 2022)</a:t>
            </a:r>
          </a:p>
          <a:p>
            <a:pPr lvl="1"/>
            <a:r>
              <a:rPr lang="en-US" dirty="0"/>
              <a:t>Effective December 31, 2022</a:t>
            </a:r>
          </a:p>
          <a:p>
            <a:r>
              <a:rPr lang="en-US" dirty="0"/>
              <a:t>Federal Register Notice</a:t>
            </a:r>
          </a:p>
          <a:p>
            <a:pPr lvl="1"/>
            <a:r>
              <a:rPr lang="en-US" dirty="0"/>
              <a:t>Will be published soon</a:t>
            </a:r>
          </a:p>
          <a:p>
            <a:pPr lvl="1"/>
            <a:r>
              <a:rPr lang="en-US" dirty="0"/>
              <a:t>45 day comment period</a:t>
            </a:r>
          </a:p>
          <a:p>
            <a:r>
              <a:rPr lang="en-US" dirty="0"/>
              <a:t>NGS webinars </a:t>
            </a:r>
          </a:p>
          <a:p>
            <a:pPr lvl="1"/>
            <a:r>
              <a:rPr lang="en-US" dirty="0"/>
              <a:t>Previous one April 25, 2019</a:t>
            </a:r>
          </a:p>
          <a:p>
            <a:pPr lvl="1"/>
            <a:r>
              <a:rPr lang="en-US" dirty="0"/>
              <a:t>New one on December 12, 2019</a:t>
            </a:r>
          </a:p>
        </p:txBody>
      </p:sp>
      <p:pic>
        <p:nvPicPr>
          <p:cNvPr id="5" name="Picture 2" descr="http://annerussellart.com/newimages/Twoleftfeet.jpg">
            <a:extLst>
              <a:ext uri="{FF2B5EF4-FFF2-40B4-BE49-F238E27FC236}">
                <a16:creationId xmlns:a16="http://schemas.microsoft.com/office/drawing/2014/main" id="{54B92245-DD7C-4D0D-ABF5-9D3B39EB3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3922" r="957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63" r="9354"/>
          <a:stretch/>
        </p:blipFill>
        <p:spPr bwMode="auto">
          <a:xfrm>
            <a:off x="5715000" y="914400"/>
            <a:ext cx="3429000" cy="5943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1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 of the U.S. survey 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CFBCF-5D9D-4ACF-A326-685CBF102A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6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/>
              <a:t>Why another State Plane webinar?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deadline fast approaching!</a:t>
            </a:r>
          </a:p>
          <a:p>
            <a:r>
              <a:rPr lang="en-US" dirty="0"/>
              <a:t>Getting lots of questions</a:t>
            </a:r>
          </a:p>
          <a:p>
            <a:r>
              <a:rPr lang="en-US" dirty="0"/>
              <a:t>Reinforce concepts</a:t>
            </a:r>
          </a:p>
          <a:p>
            <a:r>
              <a:rPr lang="en-US" dirty="0"/>
              <a:t>Give examples</a:t>
            </a:r>
          </a:p>
          <a:p>
            <a:r>
              <a:rPr lang="en-US" dirty="0"/>
              <a:t>Explain the “rules”</a:t>
            </a:r>
          </a:p>
          <a:p>
            <a:r>
              <a:rPr lang="en-US" dirty="0"/>
              <a:t>Provide a resource for stakeholders</a:t>
            </a:r>
          </a:p>
          <a:p>
            <a:r>
              <a:rPr lang="en-US" dirty="0"/>
              <a:t>Opportunity for attendees to ask questions!</a:t>
            </a:r>
          </a:p>
        </p:txBody>
      </p:sp>
    </p:spTree>
    <p:extLst>
      <p:ext uri="{BB962C8B-B14F-4D97-AF65-F5344CB8AC3E}">
        <p14:creationId xmlns:p14="http://schemas.microsoft.com/office/powerpoint/2010/main" val="254356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NSRS State Legislation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09059F-0062-4893-A97F-6586D909D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79" y="91440"/>
            <a:ext cx="5898514" cy="6675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EDDE52-243A-4158-A509-AFDEAF77C79E}"/>
              </a:ext>
            </a:extLst>
          </p:cNvPr>
          <p:cNvSpPr txBox="1"/>
          <p:nvPr/>
        </p:nvSpPr>
        <p:spPr>
          <a:xfrm>
            <a:off x="785792" y="57150"/>
            <a:ext cx="3164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geodesy.noaa.gov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5DC2D5-7B37-42DF-94B2-41CCE947D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1054" y="5259729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441" y="179363"/>
            <a:ext cx="5897880" cy="51621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5DC2D5-7B37-42DF-94B2-41CCE947D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39242" y="3592121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181" y="0"/>
            <a:ext cx="5897880" cy="97836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057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SPCS legislation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0" y="2400300"/>
            <a:ext cx="914400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96339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/>
              <a:t>SPCS2022 Deadlines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64E8727-4AAE-4792-932A-276E95CE4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4721192"/>
          </a:xfrm>
        </p:spPr>
        <p:txBody>
          <a:bodyPr>
            <a:normAutofit fontScale="77500" lnSpcReduction="20000"/>
          </a:bodyPr>
          <a:lstStyle/>
          <a:p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Consensus</a:t>
            </a:r>
            <a:r>
              <a:rPr lang="en-US" dirty="0"/>
              <a:t> input per SPCS2022 procedures</a:t>
            </a:r>
          </a:p>
          <a:p>
            <a:pPr lvl="1"/>
            <a:r>
              <a:rPr lang="en-US" b="1" i="1" dirty="0"/>
              <a:t>Requests</a:t>
            </a:r>
            <a:r>
              <a:rPr lang="en-US" dirty="0"/>
              <a:t> for designs done by NGS</a:t>
            </a:r>
          </a:p>
          <a:p>
            <a:pPr lvl="1"/>
            <a:r>
              <a:rPr lang="en-US" b="1" i="1" dirty="0"/>
              <a:t>Proposals</a:t>
            </a:r>
            <a:r>
              <a:rPr lang="en-US" dirty="0"/>
              <a:t> for designs by stakeholders</a:t>
            </a:r>
          </a:p>
          <a:p>
            <a:r>
              <a:rPr lang="en-US" dirty="0"/>
              <a:t>Submittal of </a:t>
            </a:r>
            <a:r>
              <a:rPr lang="en-US" b="1" dirty="0"/>
              <a:t>approved</a:t>
            </a:r>
            <a:r>
              <a:rPr lang="en-US" dirty="0"/>
              <a:t> designs</a:t>
            </a:r>
          </a:p>
          <a:p>
            <a:pPr lvl="1"/>
            <a:r>
              <a:rPr lang="en-US" dirty="0"/>
              <a:t>Proposal must first be approved by NGS</a:t>
            </a:r>
          </a:p>
          <a:p>
            <a:pPr lvl="1"/>
            <a:r>
              <a:rPr lang="en-US" dirty="0"/>
              <a:t>Designs must be complete for NGS to review</a:t>
            </a:r>
          </a:p>
          <a:p>
            <a:pPr>
              <a:lnSpc>
                <a:spcPct val="110000"/>
              </a:lnSpc>
            </a:pPr>
            <a:r>
              <a:rPr lang="en-US" dirty="0"/>
              <a:t>Forms are easy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hard part may be getting </a:t>
            </a:r>
            <a:r>
              <a:rPr lang="en-US" b="1" i="1" dirty="0"/>
              <a:t>agreement</a:t>
            </a:r>
          </a:p>
          <a:p>
            <a:pPr>
              <a:lnSpc>
                <a:spcPct val="110000"/>
              </a:lnSpc>
            </a:pPr>
            <a:r>
              <a:rPr lang="en-US" i="1" dirty="0"/>
              <a:t>After deadlines</a:t>
            </a:r>
            <a:r>
              <a:rPr lang="en-US" i="1" dirty="0">
                <a:sym typeface="Wingdings" panose="05000000000000000000" pitchFamily="2" charset="2"/>
              </a:rPr>
              <a:t></a:t>
            </a:r>
            <a:r>
              <a:rPr lang="en-US" i="1" dirty="0"/>
              <a:t> </a:t>
            </a:r>
            <a:r>
              <a:rPr lang="en-US" b="1" i="1" dirty="0"/>
              <a:t>changes</a:t>
            </a:r>
            <a:r>
              <a:rPr lang="en-US" i="1" dirty="0"/>
              <a:t> to SPCS2022 (after 2022)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F3ED2F-1903-4742-BC3B-170B11FB72DE}"/>
              </a:ext>
            </a:extLst>
          </p:cNvPr>
          <p:cNvSpPr txBox="1"/>
          <p:nvPr/>
        </p:nvSpPr>
        <p:spPr>
          <a:xfrm>
            <a:off x="533400" y="1463040"/>
            <a:ext cx="8077200" cy="1384995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Calibri" charset="0"/>
                <a:ea typeface="ＭＳ Ｐゴシック" charset="0"/>
                <a:hlinkClick r:id="rId2"/>
              </a:rPr>
              <a:t>NGS.SPCS@noaa.gov</a:t>
            </a:r>
            <a:endParaRPr lang="en-US" sz="2800" b="1" dirty="0">
              <a:solidFill>
                <a:srgbClr val="C00000"/>
              </a:solidFill>
              <a:latin typeface="Calibri" charset="0"/>
              <a:ea typeface="ＭＳ Ｐゴシック" charset="0"/>
            </a:endParaRP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by</a:t>
            </a:r>
            <a:r>
              <a:rPr lang="en-US" sz="2800" b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 March 31, 2020 </a:t>
            </a:r>
            <a:r>
              <a:rPr lang="en-US" sz="2800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for </a:t>
            </a:r>
            <a:r>
              <a:rPr lang="en-US" sz="2800" b="1" i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requests</a:t>
            </a:r>
            <a:r>
              <a:rPr lang="en-US" sz="2800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 and </a:t>
            </a:r>
            <a:r>
              <a:rPr lang="en-US" sz="2800" b="1" i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proposals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by</a:t>
            </a:r>
            <a:r>
              <a:rPr lang="en-US" sz="2800" b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 March 31, 2021 </a:t>
            </a:r>
            <a:r>
              <a:rPr lang="en-US" sz="2800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for </a:t>
            </a:r>
            <a:r>
              <a:rPr lang="en-US" sz="2800" b="1" i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submittal </a:t>
            </a:r>
            <a:r>
              <a:rPr lang="en-US" sz="2800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of </a:t>
            </a:r>
            <a:r>
              <a:rPr lang="en-US" sz="2800" b="1" i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approved</a:t>
            </a:r>
            <a:r>
              <a:rPr lang="en-US" sz="2800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 designs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126713-61F0-4BA7-B940-59B479B5EDE5}"/>
              </a:ext>
            </a:extLst>
          </p:cNvPr>
          <p:cNvGrpSpPr/>
          <p:nvPr/>
        </p:nvGrpSpPr>
        <p:grpSpPr>
          <a:xfrm>
            <a:off x="6382836" y="3316360"/>
            <a:ext cx="2955058" cy="707886"/>
            <a:chOff x="6188942" y="1359224"/>
            <a:chExt cx="2955058" cy="707886"/>
          </a:xfrm>
        </p:grpSpPr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88E910E4-F2DE-4E75-99B2-2B6C08CF7D28}"/>
                </a:ext>
              </a:extLst>
            </p:cNvPr>
            <p:cNvSpPr/>
            <p:nvPr/>
          </p:nvSpPr>
          <p:spPr>
            <a:xfrm>
              <a:off x="6188942" y="1414238"/>
              <a:ext cx="265646" cy="643907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A90CDC-88CC-426E-AE23-12567120D4AD}"/>
                </a:ext>
              </a:extLst>
            </p:cNvPr>
            <p:cNvSpPr txBox="1"/>
            <p:nvPr/>
          </p:nvSpPr>
          <p:spPr bwMode="auto">
            <a:xfrm>
              <a:off x="6454587" y="1359224"/>
              <a:ext cx="2689413" cy="7078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i="1" dirty="0">
                  <a:solidFill>
                    <a:srgbClr val="FF0000"/>
                  </a:solidFill>
                  <a:cs typeface="Arial" pitchFamily="34" charset="0"/>
                </a:rPr>
                <a:t>Form for requests </a:t>
              </a:r>
              <a:br>
                <a:rPr lang="en-US" sz="2000" b="1" i="1" dirty="0">
                  <a:solidFill>
                    <a:srgbClr val="FF0000"/>
                  </a:solidFill>
                  <a:cs typeface="Arial" pitchFamily="34" charset="0"/>
                </a:rPr>
              </a:br>
              <a:r>
                <a:rPr lang="en-US" sz="2000" b="1" i="1" dirty="0">
                  <a:solidFill>
                    <a:srgbClr val="FF0000"/>
                  </a:solidFill>
                  <a:cs typeface="Arial" pitchFamily="34" charset="0"/>
                </a:rPr>
                <a:t>and proposals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8D1E6E-36C6-45E8-8454-08C54783E63F}"/>
              </a:ext>
            </a:extLst>
          </p:cNvPr>
          <p:cNvGrpSpPr/>
          <p:nvPr/>
        </p:nvGrpSpPr>
        <p:grpSpPr>
          <a:xfrm>
            <a:off x="6382837" y="4357546"/>
            <a:ext cx="2955058" cy="707886"/>
            <a:chOff x="6188943" y="2167801"/>
            <a:chExt cx="2955058" cy="707886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15E99511-3133-4AE4-A99F-DAA6789DFDBA}"/>
                </a:ext>
              </a:extLst>
            </p:cNvPr>
            <p:cNvSpPr/>
            <p:nvPr/>
          </p:nvSpPr>
          <p:spPr>
            <a:xfrm>
              <a:off x="6188943" y="2222815"/>
              <a:ext cx="265646" cy="643907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8717A0-FEC3-436C-9F31-1FDD05FEA07F}"/>
                </a:ext>
              </a:extLst>
            </p:cNvPr>
            <p:cNvSpPr txBox="1"/>
            <p:nvPr/>
          </p:nvSpPr>
          <p:spPr bwMode="auto">
            <a:xfrm>
              <a:off x="6454588" y="2167801"/>
              <a:ext cx="2689413" cy="7078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i="1" dirty="0">
                  <a:solidFill>
                    <a:srgbClr val="FF0000"/>
                  </a:solidFill>
                  <a:cs typeface="Arial" pitchFamily="34" charset="0"/>
                </a:rPr>
                <a:t>Form for submitting stakeholder designs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604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State Plane for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3040"/>
            <a:ext cx="8390709" cy="2941520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State Plane Coordinate System of 2022 (SPCS2022)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Referenced to 2022 Terrestrial Reference Frames (TRFs)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Based on same reference ellipsoid as SPCS 83 (GRS 80)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Same 3 conformal projection types as SPCS 83 and 27: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7F0BB5-B7D1-4341-90A5-895E77CA660B}"/>
              </a:ext>
            </a:extLst>
          </p:cNvPr>
          <p:cNvGrpSpPr>
            <a:grpSpLocks noChangeAspect="1"/>
          </p:cNvGrpSpPr>
          <p:nvPr/>
        </p:nvGrpSpPr>
        <p:grpSpPr>
          <a:xfrm>
            <a:off x="1010193" y="3962622"/>
            <a:ext cx="1536685" cy="1737360"/>
            <a:chOff x="7325342" y="2752292"/>
            <a:chExt cx="2970729" cy="335867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E0EFFBC-08AC-4697-9F9C-270FFB93A5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2571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88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7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B7B80479-9BE2-4E01-8690-04BF024A6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8" name="Freeform 28">
              <a:extLst>
                <a:ext uri="{FF2B5EF4-FFF2-40B4-BE49-F238E27FC236}">
                  <a16:creationId xmlns:a16="http://schemas.microsoft.com/office/drawing/2014/main" id="{99B47919-4517-453F-AC5D-DC95D17444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2571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88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928B48B9-7880-4E86-8776-7F16F75B75A6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dirty="0">
                <a:solidFill>
                  <a:prstClr val="white"/>
                </a:solidFill>
                <a:latin typeface="Arial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4C0544-FB89-4E21-B9BA-4E8A85C8C45F}"/>
              </a:ext>
            </a:extLst>
          </p:cNvPr>
          <p:cNvGrpSpPr>
            <a:grpSpLocks noChangeAspect="1"/>
          </p:cNvGrpSpPr>
          <p:nvPr/>
        </p:nvGrpSpPr>
        <p:grpSpPr>
          <a:xfrm>
            <a:off x="4077972" y="4105710"/>
            <a:ext cx="1494171" cy="1737360"/>
            <a:chOff x="3146775" y="2376862"/>
            <a:chExt cx="2566588" cy="298432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300EB6-03B2-4EE1-8010-F2711FB8AF3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2571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88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12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4F87017C-F027-4AF2-9E85-42FB0D59C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3" name="Can 193">
              <a:extLst>
                <a:ext uri="{FF2B5EF4-FFF2-40B4-BE49-F238E27FC236}">
                  <a16:creationId xmlns:a16="http://schemas.microsoft.com/office/drawing/2014/main" id="{B6AD9960-E8FC-4303-AF4C-6E6465312C53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143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88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14" name="Group 197">
              <a:extLst>
                <a:ext uri="{FF2B5EF4-FFF2-40B4-BE49-F238E27FC236}">
                  <a16:creationId xmlns:a16="http://schemas.microsoft.com/office/drawing/2014/main" id="{0BB1503F-AECA-4B1B-96B1-2E068EF8617C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A825FAAD-DF3D-4A8B-97FE-BCB48883C729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dirty="0">
                  <a:solidFill>
                    <a:prstClr val="white"/>
                  </a:solidFill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DD541338-A2BA-464C-907B-7771E472B756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dirty="0">
                  <a:solidFill>
                    <a:prstClr val="white"/>
                  </a:solidFill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1CF75B-E240-4921-A41E-0C043DADCF8D}"/>
              </a:ext>
            </a:extLst>
          </p:cNvPr>
          <p:cNvGrpSpPr>
            <a:grpSpLocks noChangeAspect="1"/>
          </p:cNvGrpSpPr>
          <p:nvPr/>
        </p:nvGrpSpPr>
        <p:grpSpPr>
          <a:xfrm>
            <a:off x="7301932" y="4178717"/>
            <a:ext cx="1315196" cy="1463040"/>
            <a:chOff x="6278958" y="2234374"/>
            <a:chExt cx="2307227" cy="256658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C41003F-539E-46E2-86DC-BC436D87CA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2571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88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19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BFF4D75E-6171-4DB8-952A-2B5BCF1C3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20" name="Can 195">
              <a:extLst>
                <a:ext uri="{FF2B5EF4-FFF2-40B4-BE49-F238E27FC236}">
                  <a16:creationId xmlns:a16="http://schemas.microsoft.com/office/drawing/2014/main" id="{3EC19A82-9566-43BB-8253-CFBFEDD1294F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5143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88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9DF1AC0C-A241-49DD-815D-1BE0FC53F7E0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dirty="0">
                <a:solidFill>
                  <a:prstClr val="white"/>
                </a:solidFill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07AC1D6-2966-45F5-8424-15169C15DC0C}"/>
              </a:ext>
            </a:extLst>
          </p:cNvPr>
          <p:cNvSpPr txBox="1"/>
          <p:nvPr/>
        </p:nvSpPr>
        <p:spPr>
          <a:xfrm>
            <a:off x="2820757" y="4018732"/>
            <a:ext cx="1128132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r" defTabSz="257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Transverse Mercator (TM)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2077A9-1B53-40B1-A16E-BAF57D251AE6}"/>
              </a:ext>
            </a:extLst>
          </p:cNvPr>
          <p:cNvSpPr txBox="1"/>
          <p:nvPr/>
        </p:nvSpPr>
        <p:spPr>
          <a:xfrm>
            <a:off x="6548130" y="4020040"/>
            <a:ext cx="948871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defTabSz="257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Oblique Mercator (OM)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96D85D-0587-45C8-BDF2-4969C434C507}"/>
              </a:ext>
            </a:extLst>
          </p:cNvPr>
          <p:cNvSpPr txBox="1"/>
          <p:nvPr/>
        </p:nvSpPr>
        <p:spPr>
          <a:xfrm>
            <a:off x="302439" y="4020396"/>
            <a:ext cx="1136364" cy="98488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defTabSz="257175" eaLnBrk="0" hangingPunct="0">
              <a:defRPr/>
            </a:pPr>
            <a:r>
              <a:rPr lang="en-US" sz="1600" b="1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Lambert Conformal Conic (LCC)</a:t>
            </a:r>
          </a:p>
        </p:txBody>
      </p:sp>
    </p:spTree>
    <p:extLst>
      <p:ext uri="{BB962C8B-B14F-4D97-AF65-F5344CB8AC3E}">
        <p14:creationId xmlns:p14="http://schemas.microsoft.com/office/powerpoint/2010/main" val="13944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/>
              <a:t>Creating SPCS2022 for </a:t>
            </a:r>
            <a:r>
              <a:rPr lang="en-US" b="1" i="1" dirty="0"/>
              <a:t>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 existing State Plane, but </a:t>
            </a:r>
            <a:r>
              <a:rPr lang="en-US" i="1" dirty="0"/>
              <a:t>different</a:t>
            </a:r>
          </a:p>
          <a:p>
            <a:pPr lvl="1"/>
            <a:r>
              <a:rPr lang="en-US" dirty="0"/>
              <a:t>Zones designed </a:t>
            </a:r>
            <a:r>
              <a:rPr lang="en-US" b="1" i="1" dirty="0"/>
              <a:t>“at ground”</a:t>
            </a:r>
          </a:p>
          <a:p>
            <a:pPr lvl="1"/>
            <a:r>
              <a:rPr lang="en-US" dirty="0"/>
              <a:t>Can have zone </a:t>
            </a:r>
            <a:r>
              <a:rPr lang="en-US" b="1" i="1" dirty="0"/>
              <a:t>“layers”</a:t>
            </a:r>
            <a:r>
              <a:rPr lang="en-US" dirty="0"/>
              <a:t> </a:t>
            </a:r>
          </a:p>
          <a:p>
            <a:pPr lvl="2"/>
            <a:r>
              <a:rPr lang="en-US" b="1" i="1" dirty="0"/>
              <a:t>Statewide zone </a:t>
            </a:r>
            <a:r>
              <a:rPr lang="en-US" dirty="0"/>
              <a:t>for every state</a:t>
            </a:r>
          </a:p>
          <a:p>
            <a:pPr lvl="2"/>
            <a:r>
              <a:rPr lang="en-US" dirty="0"/>
              <a:t>Allow </a:t>
            </a:r>
            <a:r>
              <a:rPr lang="en-US" b="1" i="1" dirty="0"/>
              <a:t>“low distortion projections” </a:t>
            </a:r>
            <a:r>
              <a:rPr lang="en-US" dirty="0"/>
              <a:t>(LDPs)</a:t>
            </a:r>
          </a:p>
          <a:p>
            <a:r>
              <a:rPr lang="en-US" b="1" i="1" dirty="0"/>
              <a:t>You</a:t>
            </a:r>
            <a:r>
              <a:rPr lang="en-US" dirty="0"/>
              <a:t> are the users of State Plane</a:t>
            </a:r>
          </a:p>
          <a:p>
            <a:pPr lvl="1"/>
            <a:r>
              <a:rPr lang="en-US" dirty="0"/>
              <a:t>Make SPCS2022 useful as possible</a:t>
            </a:r>
          </a:p>
          <a:p>
            <a:pPr lvl="1"/>
            <a:r>
              <a:rPr lang="en-US" dirty="0"/>
              <a:t>Design zones based on </a:t>
            </a:r>
            <a:r>
              <a:rPr lang="en-US" b="1" i="1" dirty="0"/>
              <a:t>stakeholder</a:t>
            </a:r>
            <a:r>
              <a:rPr lang="en-US" dirty="0"/>
              <a:t> input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2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GS Template 1.201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18349</TotalTime>
  <Words>1727</Words>
  <Application>Microsoft Office PowerPoint</Application>
  <PresentationFormat>On-screen Show (4:3)</PresentationFormat>
  <Paragraphs>312</Paragraphs>
  <Slides>62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Calibri</vt:lpstr>
      <vt:lpstr>Times New Roman</vt:lpstr>
      <vt:lpstr>NGS Template 1.2019</vt:lpstr>
      <vt:lpstr>6_Office Theme</vt:lpstr>
      <vt:lpstr>PowerPoint Presentation</vt:lpstr>
      <vt:lpstr>Previous State Plane webinars</vt:lpstr>
      <vt:lpstr>Poll Question</vt:lpstr>
      <vt:lpstr>Poll Question</vt:lpstr>
      <vt:lpstr>Poll Question</vt:lpstr>
      <vt:lpstr>Why another State Plane webinar?</vt:lpstr>
      <vt:lpstr>SPCS2022 Deadlines</vt:lpstr>
      <vt:lpstr>A New State Plane for 2022</vt:lpstr>
      <vt:lpstr>Creating SPCS2022 for You</vt:lpstr>
      <vt:lpstr>SPCS 83 and 27</vt:lpstr>
      <vt:lpstr>Status of Statewide Designs</vt:lpstr>
      <vt:lpstr>Status of Multiple-Zone Designs</vt:lpstr>
      <vt:lpstr>PowerPoint Presentation</vt:lpstr>
      <vt:lpstr>SPCS2022 Policy and Procedures</vt:lpstr>
      <vt:lpstr>The Forms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Right Answer is “Yes”</vt:lpstr>
      <vt:lpstr>The Right Answer is “Yes”</vt:lpstr>
      <vt:lpstr>Example Completed Forms</vt:lpstr>
      <vt:lpstr>Request/Proposal Form</vt:lpstr>
      <vt:lpstr>North Carolina default selection</vt:lpstr>
      <vt:lpstr>Example Statewide Default: NC</vt:lpstr>
      <vt:lpstr>PowerPoint Presentation</vt:lpstr>
      <vt:lpstr>Idaho default statewide</vt:lpstr>
      <vt:lpstr>Idaho default statewide</vt:lpstr>
      <vt:lpstr>Idaho statewide zone request</vt:lpstr>
      <vt:lpstr>PowerPoint Presentation</vt:lpstr>
      <vt:lpstr>Example Multi-Zone Request: Maine</vt:lpstr>
      <vt:lpstr>PowerPoint Presentation</vt:lpstr>
      <vt:lpstr>PowerPoint Presentation</vt:lpstr>
      <vt:lpstr>Maine shapefile of zone extents</vt:lpstr>
      <vt:lpstr>PowerPoint Presentation</vt:lpstr>
      <vt:lpstr>PowerPoint Presentation</vt:lpstr>
      <vt:lpstr>Multi-Zone (LDP) Proposal: Kentucky</vt:lpstr>
      <vt:lpstr>Multi-Zone (LDP) Proposal: Kentucky</vt:lpstr>
      <vt:lpstr>Multi-Zone (LDP) Proposal: Kentucky</vt:lpstr>
      <vt:lpstr>Submitting approved designs</vt:lpstr>
      <vt:lpstr>Kentucky LDP design submittal (p. 1)</vt:lpstr>
      <vt:lpstr>Kentucky LDP design submittal (p. 2)</vt:lpstr>
      <vt:lpstr>Kentucky LDP design submittal (p. 3)</vt:lpstr>
      <vt:lpstr>Kentucky LDP design submittal (p. 3)</vt:lpstr>
      <vt:lpstr>Kentucky LDP Zone Parameters</vt:lpstr>
      <vt:lpstr>Kentucky LDP Zone Shapefiles</vt:lpstr>
      <vt:lpstr>Multiple-Zone LDP Design: Kentucky</vt:lpstr>
      <vt:lpstr>The Rules</vt:lpstr>
      <vt:lpstr>Minimum zone size</vt:lpstr>
      <vt:lpstr>Minimum bounding geometry</vt:lpstr>
      <vt:lpstr>Exceptions</vt:lpstr>
      <vt:lpstr>Keeping things the same</vt:lpstr>
      <vt:lpstr>PowerPoint Presentation</vt:lpstr>
      <vt:lpstr>“Special Use” SPCS2022 Zones</vt:lpstr>
      <vt:lpstr>Poll Question</vt:lpstr>
      <vt:lpstr>Poll Question</vt:lpstr>
      <vt:lpstr>Putting the best “foot” forward</vt:lpstr>
      <vt:lpstr>The end of the U.S. survey foot</vt:lpstr>
      <vt:lpstr>NSRS State Legislation</vt:lpstr>
      <vt:lpstr>SPCS legislation</vt:lpstr>
      <vt:lpstr>PowerPoint Presentation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Evjen</dc:creator>
  <cp:lastModifiedBy>Michael Dennis</cp:lastModifiedBy>
  <cp:revision>971</cp:revision>
  <dcterms:created xsi:type="dcterms:W3CDTF">2017-04-17T06:30:29Z</dcterms:created>
  <dcterms:modified xsi:type="dcterms:W3CDTF">2019-11-24T17:15:42Z</dcterms:modified>
</cp:coreProperties>
</file>