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96" r:id="rId1"/>
    <p:sldMasterId id="2147483708" r:id="rId2"/>
  </p:sldMasterIdLst>
  <p:notesMasterIdLst>
    <p:notesMasterId r:id="rId37"/>
  </p:notesMasterIdLst>
  <p:sldIdLst>
    <p:sldId id="577" r:id="rId3"/>
    <p:sldId id="578" r:id="rId4"/>
    <p:sldId id="464" r:id="rId5"/>
    <p:sldId id="574" r:id="rId6"/>
    <p:sldId id="575" r:id="rId7"/>
    <p:sldId id="576" r:id="rId8"/>
    <p:sldId id="579" r:id="rId9"/>
    <p:sldId id="580" r:id="rId10"/>
    <p:sldId id="600" r:id="rId11"/>
    <p:sldId id="601" r:id="rId12"/>
    <p:sldId id="607" r:id="rId13"/>
    <p:sldId id="602" r:id="rId14"/>
    <p:sldId id="603" r:id="rId15"/>
    <p:sldId id="604" r:id="rId16"/>
    <p:sldId id="605" r:id="rId17"/>
    <p:sldId id="606" r:id="rId18"/>
    <p:sldId id="584" r:id="rId19"/>
    <p:sldId id="585" r:id="rId20"/>
    <p:sldId id="586" r:id="rId21"/>
    <p:sldId id="587" r:id="rId22"/>
    <p:sldId id="588" r:id="rId23"/>
    <p:sldId id="589" r:id="rId24"/>
    <p:sldId id="590" r:id="rId25"/>
    <p:sldId id="583" r:id="rId26"/>
    <p:sldId id="581" r:id="rId27"/>
    <p:sldId id="582" r:id="rId28"/>
    <p:sldId id="591" r:id="rId29"/>
    <p:sldId id="592" r:id="rId30"/>
    <p:sldId id="593" r:id="rId31"/>
    <p:sldId id="594" r:id="rId32"/>
    <p:sldId id="595" r:id="rId33"/>
    <p:sldId id="596" r:id="rId34"/>
    <p:sldId id="597" r:id="rId35"/>
    <p:sldId id="599" r:id="rId3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775" autoAdjust="0"/>
    <p:restoredTop sz="94620" autoAdjust="0"/>
  </p:normalViewPr>
  <p:slideViewPr>
    <p:cSldViewPr snapToObjects="1">
      <p:cViewPr varScale="1">
        <p:scale>
          <a:sx n="75" d="100"/>
          <a:sy n="75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6816963" cy="468169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E4B22FC-AE2A-4DB5-B96C-A7BF6D8E99CC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8110A8C-0C8B-4E2B-867B-42B9A9965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74702-A9D2-D142-A2AF-02EB7BC1A7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4B20-A796-8D4A-9790-389DA483B9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467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2D9D6-2EED-314A-B5A7-B8AA87D0E9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AD95F-C4AC-F74C-8843-F1114F98EDB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5776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ABBAB-D36F-9146-BB7A-2DB9ADAC5A9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E9C37-50CC-2640-A8BB-4A084D55122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2083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74702-A9D2-D142-A2AF-02EB7BC1A7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4B20-A796-8D4A-9790-389DA483B9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671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2E1C5-9BFE-6A49-B726-6C7F6AC4D0D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D6AEA-48A7-924D-9406-EC6E0EBC20E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3655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88FAE-7584-1D43-B106-69084F6C3D6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19BE7-E39C-5E46-9893-C897A9205C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6858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422AA-180E-B24C-A2DD-5B797D7B433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E2FD8-6EFB-924A-BBC7-3D9FD8781D7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4783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537CD-3F2F-1C42-8CC8-D98653E46D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A7F4B-D849-9949-B056-9EF081A52F4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9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4A722-2514-2E44-A2D1-75902F2251E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AD978-2583-3440-BBC6-16DB090D697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75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C6B44-5FDE-D646-B187-047D5567924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20699-3253-714E-A86F-ABA98CEE1FD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2266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E24F3-D793-8044-A42C-6F67C6B893B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BD730-DC58-6343-A41C-6B3B622DCAE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856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2E1C5-9BFE-6A49-B726-6C7F6AC4D0D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D6AEA-48A7-924D-9406-EC6E0EBC20E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36550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37D2-7827-8748-9D63-2F251C75A54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26D73-134C-C842-8671-F7254A6F51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043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2D9D6-2EED-314A-B5A7-B8AA87D0E9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AD95F-C4AC-F74C-8843-F1114F98EDB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776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ABBAB-D36F-9146-BB7A-2DB9ADAC5A9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E9C37-50CC-2640-A8BB-4A084D55122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83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88FAE-7584-1D43-B106-69084F6C3D6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19BE7-E39C-5E46-9893-C897A9205C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6858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422AA-180E-B24C-A2DD-5B797D7B433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E2FD8-6EFB-924A-BBC7-3D9FD8781D7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47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537CD-3F2F-1C42-8CC8-D98653E46D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A7F4B-D849-9949-B056-9EF081A52F4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19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4A722-2514-2E44-A2D1-75902F2251E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AD978-2583-3440-BBC6-16DB090D697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7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C6B44-5FDE-D646-B187-047D5567924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20699-3253-714E-A86F-ABA98CEE1FD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2226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E24F3-D793-8044-A42C-6F67C6B893B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BD730-DC58-6343-A41C-6B3B622DCAE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985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37D2-7827-8748-9D63-2F251C75A54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26D73-134C-C842-8671-F7254A6F51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404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047118-9D73-D940-849A-E2266DCC442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A489CAA-BEB4-0749-9B3B-E5A1D0F9B1D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047118-9D73-D940-849A-E2266DCC442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A489CAA-BEB4-0749-9B3B-E5A1D0F9B1D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m6500\Pictures\2009_05_25\IMG_12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8987" y="2477488"/>
            <a:ext cx="5213734" cy="292608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1406769" y="523650"/>
            <a:ext cx="7737230" cy="127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100" b="1" dirty="0" smtClean="0">
              <a:solidFill>
                <a:prstClr val="black"/>
              </a:solidFill>
              <a:latin typeface="Times New Roman" charset="0"/>
              <a:cs typeface="Times New Roman" charset="0"/>
            </a:endParaRPr>
          </a:p>
          <a:p>
            <a:pPr algn="ctr" eaLnBrk="1" hangingPunct="1"/>
            <a:r>
              <a:rPr lang="en-US" sz="4400" b="1" dirty="0" smtClean="0">
                <a:solidFill>
                  <a:prstClr val="black"/>
                </a:solidFill>
                <a:latin typeface="Times New Roman" charset="0"/>
                <a:cs typeface="Times New Roman" charset="0"/>
              </a:rPr>
              <a:t>National Adjustment of 2011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406769" y="1492758"/>
            <a:ext cx="7737231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  <a:buSzPct val="100000"/>
            </a:pPr>
            <a:r>
              <a:rPr lang="en-US" sz="4000" b="1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Project Update</a:t>
            </a:r>
            <a:endParaRPr lang="en-US" sz="4000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9728" y="5797901"/>
            <a:ext cx="54391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</a:rPr>
              <a:t>National Geodetic Survey </a:t>
            </a:r>
          </a:p>
          <a:p>
            <a:r>
              <a:rPr lang="en-US" sz="2000" b="1" dirty="0" smtClean="0">
                <a:solidFill>
                  <a:prstClr val="black"/>
                </a:solidFill>
              </a:rPr>
              <a:t>Observations and Analysis Division </a:t>
            </a:r>
            <a:r>
              <a:rPr lang="en-US" b="1" dirty="0" smtClean="0">
                <a:solidFill>
                  <a:prstClr val="black"/>
                </a:solidFill>
              </a:rPr>
              <a:t/>
            </a:r>
            <a:br>
              <a:rPr lang="en-US" b="1" dirty="0" smtClean="0">
                <a:solidFill>
                  <a:prstClr val="black"/>
                </a:solidFill>
              </a:rPr>
            </a:br>
            <a:r>
              <a:rPr lang="en-US" sz="1600" b="1" dirty="0" smtClean="0">
                <a:solidFill>
                  <a:prstClr val="black"/>
                </a:solidFill>
              </a:rPr>
              <a:t>April 25, 2012   </a:t>
            </a:r>
            <a:r>
              <a:rPr lang="en-US" sz="1400" b="1" dirty="0" smtClean="0">
                <a:solidFill>
                  <a:prstClr val="black"/>
                </a:solidFill>
              </a:rPr>
              <a:t>●</a:t>
            </a:r>
            <a:r>
              <a:rPr lang="en-US" sz="1600" b="1" dirty="0" smtClean="0">
                <a:solidFill>
                  <a:prstClr val="black"/>
                </a:solidFill>
              </a:rPr>
              <a:t>   Silver Spring, MD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44308" y="5836976"/>
            <a:ext cx="32902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black"/>
                </a:solidFill>
              </a:rPr>
              <a:t>Michael L. Dennis, RLS, PE</a:t>
            </a:r>
          </a:p>
          <a:p>
            <a:pPr algn="r"/>
            <a:r>
              <a:rPr lang="en-US" b="1" i="1" dirty="0" smtClean="0">
                <a:solidFill>
                  <a:prstClr val="black"/>
                </a:solidFill>
              </a:rPr>
              <a:t>NA2011 Project Manager</a:t>
            </a:r>
            <a:br>
              <a:rPr lang="en-US" b="1" i="1" dirty="0" smtClean="0">
                <a:solidFill>
                  <a:prstClr val="black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michael.dennis@noaa.gov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15" name="Picture 4" descr="gps_sa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911" y="1969489"/>
            <a:ext cx="2301716" cy="25417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" descr="C:\Users\m6500\Pictures\2009_05_25\IMG_1207.JPG"/>
          <p:cNvPicPr>
            <a:picLocks noChangeAspect="1" noChangeArrowheads="1"/>
          </p:cNvPicPr>
          <p:nvPr/>
        </p:nvPicPr>
        <p:blipFill>
          <a:blip r:embed="rId5"/>
          <a:srcRect l="23077" r="14939"/>
          <a:stretch>
            <a:fillRect/>
          </a:stretch>
        </p:blipFill>
        <p:spPr bwMode="auto">
          <a:xfrm>
            <a:off x="6392848" y="3332156"/>
            <a:ext cx="2524541" cy="2286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2" descr="D:\GIS\NGS\NA2011\CONUS\CONUS_2012-01-24\Export\Vectors_1983-19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1983-1993 (11 years) 82,316 vectors (19.3%)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D:\GIS\NGS\NA2011\CONUS\CONUS_2012-01-24\Export\Vectors_1983-1993_old_on_t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1983-1993 (11 years) 82,316 vectors (19.3%)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2" name="Picture 2" descr="D:\GIS\NGS\NA2011\CONUS\CONUS_2012-01-24\Export\Vectors_1983-19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1983-1997 (15 years) 154,500 vectors (36.2%)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 descr="D:\GIS\NGS\NA2011\CONUS\CONUS_2012-01-24\Export\Vectors_1983-2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1983-2001 (19 years) 227,940 vectors (53.4%)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2" descr="D:\GIS\NGS\NA2011\CONUS\CONUS_2012-01-24\Export\Vectors_1983-2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1983-2005 (23 years) 327,154 vectors (76.6%)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2" descr="D:\GIS\NGS\NA2011\CONUS\CONUS_2012-01-24\Export\Vectors_all_new_on_t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1983-2011 (29 years) 426,977 vectors (100.0%)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6" name="Picture 2" descr="D:\GIS\NGS\NA2011\CONUS\CONUS_2012-01-24\Export\Vectors_all_old_on_t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1983-2011 (29 years) 426,977 vectors (100.0%)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D:\GIS\NGS\NA2011\All_NA2011_no_downweight\Export\Primary_NA2011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 descr="D:\GIS\NGS\NA2011\All_NA2011_no_downweight\Export\Primary+Secondary_NA2011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:\GIS\NGS\NA2011\All_NA2011_no_downweight\Export\Primary+Secondary+Both_NA2011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When will it all be done?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6" y="1051560"/>
            <a:ext cx="8901723" cy="553212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400" dirty="0" smtClean="0"/>
              <a:t>National Adjustment of 2011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Completion date scheduled for May 18, 2012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Publication no later than </a:t>
            </a:r>
            <a:r>
              <a:rPr lang="en-US" b="1" i="1" dirty="0" smtClean="0"/>
              <a:t>June 30, 2012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600" b="1" i="1" dirty="0" smtClean="0"/>
              <a:t>Simultaneous with release of GEOID12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400" dirty="0" smtClean="0"/>
              <a:t>Related and dependant products and services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Multi-Year CORS Solution (finalized in Sep 2011)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600" dirty="0" smtClean="0"/>
              <a:t>Will publish in NGS database simultaneously with NA2011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OPUS (Online Positioning User Service)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600" dirty="0" smtClean="0"/>
              <a:t>Dual solutions (CORS96 and MYC) available until NA2011 complete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New hybrid geoid model (GEOID12)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600" dirty="0" smtClean="0"/>
              <a:t>Use NAD 83(2011) ellipsoid heights on leveled NAVD 88 BMs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New NAD 83 coordinate transformation tools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600" dirty="0" smtClean="0"/>
              <a:t>HARN </a:t>
            </a:r>
            <a:r>
              <a:rPr lang="en-US" sz="2600" dirty="0" smtClean="0">
                <a:sym typeface="Wingdings" pitchFamily="2" charset="2"/>
              </a:rPr>
              <a:t></a:t>
            </a:r>
            <a:r>
              <a:rPr lang="en-US" sz="2600" dirty="0" smtClean="0"/>
              <a:t> NSRS2007 </a:t>
            </a:r>
            <a:r>
              <a:rPr lang="en-US" sz="2600" dirty="0" smtClean="0">
                <a:sym typeface="Wingdings" pitchFamily="2" charset="2"/>
              </a:rPr>
              <a:t></a:t>
            </a:r>
            <a:r>
              <a:rPr lang="en-US" sz="2600" dirty="0" smtClean="0"/>
              <a:t> 2011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600" dirty="0" smtClean="0">
                <a:sym typeface="Wingdings" pitchFamily="2" charset="2"/>
              </a:rPr>
              <a:t>HARN  2007 done (still need to implement)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600" dirty="0" smtClean="0"/>
              <a:t>NSRS2007 </a:t>
            </a:r>
            <a:r>
              <a:rPr lang="en-US" sz="2600" dirty="0" smtClean="0">
                <a:sym typeface="Wingdings" pitchFamily="2" charset="2"/>
              </a:rPr>
              <a:t></a:t>
            </a:r>
            <a:r>
              <a:rPr lang="en-US" sz="2600" dirty="0" smtClean="0"/>
              <a:t> 2011 soon after NA2011 done</a:t>
            </a:r>
            <a:endParaRPr lang="en-US" sz="2600" dirty="0" smtClean="0">
              <a:sym typeface="Wingdings" pitchFamily="2" charset="2"/>
            </a:endParaRPr>
          </a:p>
          <a:p>
            <a:pPr lvl="2">
              <a:lnSpc>
                <a:spcPct val="120000"/>
              </a:lnSpc>
              <a:spcBef>
                <a:spcPts val="0"/>
              </a:spcBef>
            </a:pPr>
            <a:endParaRPr lang="en-US" sz="2600" dirty="0" smtClean="0">
              <a:sym typeface="Wingdings" pitchFamily="2" charset="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D:\GIS\NGS\NA2011\All_NA2011_no_downweight\Export\Vectors_primary_ALL_NA2011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D:\GIS\NGS\NA2011\All_NA2011_no_downweight\Export\Vectors_secondary_ALL_NA2011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7" name="Picture 3" descr="D:\GIS\NGS\NA2011\All_NA2011_no_downweight\Export\Vectors_primary_secondary_ALL_NA2011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D:\GIS\NGS\NA2011\CONUS_Primary\Primary_2012-04-05\Export\Vectors_Primary_const1_2012-04-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6" y="1405467"/>
            <a:ext cx="8718843" cy="5315373"/>
          </a:xfrm>
        </p:spPr>
        <p:txBody>
          <a:bodyPr>
            <a:normAutofit lnSpcReduction="10000"/>
          </a:bodyPr>
          <a:lstStyle/>
          <a:p>
            <a:pPr>
              <a:lnSpc>
                <a:spcPct val="105000"/>
              </a:lnSpc>
            </a:pPr>
            <a:r>
              <a:rPr lang="en-US" dirty="0" smtClean="0"/>
              <a:t>CONUS Primary constrained adjustment</a:t>
            </a:r>
          </a:p>
          <a:p>
            <a:pPr marL="682625" lvl="1" indent="-282575">
              <a:defRPr/>
            </a:pPr>
            <a:r>
              <a:rPr lang="en-US" dirty="0" smtClean="0"/>
              <a:t>Station accuracies at 95% confidence</a:t>
            </a:r>
          </a:p>
          <a:p>
            <a:pPr marL="1082675" lvl="2" indent="-282575">
              <a:defRPr/>
            </a:pPr>
            <a:r>
              <a:rPr lang="en-US" dirty="0" smtClean="0"/>
              <a:t>62,351 stations connected with enabled vectors</a:t>
            </a:r>
          </a:p>
          <a:p>
            <a:pPr marL="1082675" lvl="2" indent="-282575">
              <a:defRPr/>
            </a:pPr>
            <a:r>
              <a:rPr lang="en-US" dirty="0" smtClean="0"/>
              <a:t>Median accuracy </a:t>
            </a:r>
            <a:r>
              <a:rPr lang="en-US" b="1" dirty="0" smtClean="0"/>
              <a:t>0.7 cm</a:t>
            </a:r>
            <a:r>
              <a:rPr lang="en-US" dirty="0" smtClean="0"/>
              <a:t> horizontal, </a:t>
            </a:r>
            <a:r>
              <a:rPr lang="en-US" b="1" dirty="0" smtClean="0"/>
              <a:t>1.2 cm</a:t>
            </a:r>
            <a:r>
              <a:rPr lang="en-US" dirty="0" smtClean="0"/>
              <a:t> vertical</a:t>
            </a:r>
          </a:p>
          <a:p>
            <a:pPr marL="1082675" lvl="2" indent="-282575">
              <a:defRPr/>
            </a:pPr>
            <a:r>
              <a:rPr lang="en-US" b="1" i="1" dirty="0" smtClean="0"/>
              <a:t>95% better than 3 cm </a:t>
            </a:r>
            <a:r>
              <a:rPr lang="en-US" b="1" i="1" dirty="0" err="1" smtClean="0"/>
              <a:t>horiz</a:t>
            </a:r>
            <a:r>
              <a:rPr lang="en-US" b="1" i="1" dirty="0" smtClean="0"/>
              <a:t>, 96% better than 5 cm </a:t>
            </a:r>
            <a:r>
              <a:rPr lang="en-US" b="1" i="1" dirty="0" err="1" smtClean="0"/>
              <a:t>vert</a:t>
            </a:r>
            <a:endParaRPr lang="en-US" b="1" i="1" dirty="0" smtClean="0"/>
          </a:p>
          <a:p>
            <a:pPr marL="682625" lvl="1" indent="-282575">
              <a:defRPr/>
            </a:pPr>
            <a:r>
              <a:rPr lang="en-US" dirty="0" smtClean="0"/>
              <a:t>Station coordinate and height changes</a:t>
            </a:r>
          </a:p>
          <a:p>
            <a:pPr marL="1082675" lvl="2" indent="-282575">
              <a:defRPr/>
            </a:pPr>
            <a:r>
              <a:rPr lang="en-US" dirty="0" smtClean="0"/>
              <a:t>Median and mean position and height change </a:t>
            </a:r>
            <a:r>
              <a:rPr lang="en-US" b="1" dirty="0" smtClean="0"/>
              <a:t>2 cm</a:t>
            </a:r>
          </a:p>
          <a:p>
            <a:pPr marL="1082675" lvl="2" indent="-282575">
              <a:defRPr/>
            </a:pPr>
            <a:r>
              <a:rPr lang="en-US" dirty="0" smtClean="0"/>
              <a:t>Max </a:t>
            </a:r>
            <a:r>
              <a:rPr lang="en-US" dirty="0" err="1" smtClean="0"/>
              <a:t>horiz</a:t>
            </a:r>
            <a:r>
              <a:rPr lang="en-US" dirty="0" smtClean="0"/>
              <a:t> = 39 cm, max and min height = -41 cm, +21 cm</a:t>
            </a:r>
          </a:p>
          <a:p>
            <a:pPr marL="1082675" lvl="2" indent="-282575">
              <a:defRPr/>
            </a:pPr>
            <a:r>
              <a:rPr lang="en-US" b="1" i="1" dirty="0" smtClean="0"/>
              <a:t>4% changed position and 2% changed height &gt; 5 cm</a:t>
            </a:r>
          </a:p>
          <a:p>
            <a:pPr marL="682625" lvl="1" indent="-282575">
              <a:defRPr/>
            </a:pPr>
            <a:r>
              <a:rPr lang="en-US" dirty="0" smtClean="0"/>
              <a:t>Vector residuals (325,041 enabled)</a:t>
            </a:r>
          </a:p>
          <a:p>
            <a:pPr marL="1082675" lvl="2" indent="-282575">
              <a:defRPr/>
            </a:pPr>
            <a:r>
              <a:rPr lang="en-US" dirty="0" smtClean="0"/>
              <a:t>Median absolute value </a:t>
            </a:r>
            <a:r>
              <a:rPr lang="en-US" b="1" dirty="0" smtClean="0"/>
              <a:t>0.5 cm</a:t>
            </a:r>
            <a:r>
              <a:rPr lang="en-US" dirty="0" smtClean="0"/>
              <a:t> horizontal and vertical</a:t>
            </a:r>
          </a:p>
          <a:p>
            <a:pPr marL="1082675" lvl="2" indent="-282575">
              <a:defRPr/>
            </a:pPr>
            <a:r>
              <a:rPr lang="en-US" b="1" i="1" dirty="0" smtClean="0"/>
              <a:t>99% of residuals &lt; 3 cm horizontal and &lt; 4 cm vertical</a:t>
            </a:r>
          </a:p>
          <a:p>
            <a:pPr lvl="1">
              <a:lnSpc>
                <a:spcPct val="105000"/>
              </a:lnSpc>
            </a:pPr>
            <a:endParaRPr lang="en-US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586155"/>
            <a:ext cx="9144000" cy="582245"/>
          </a:xfrm>
        </p:spPr>
        <p:txBody>
          <a:bodyPr/>
          <a:lstStyle/>
          <a:p>
            <a:r>
              <a:rPr lang="en-US" dirty="0" smtClean="0"/>
              <a:t>Preliminary results (4/5/2012)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3" name="Picture 3" descr="D:\GIS\NGS\NA2011\CONUS_Primary\Primary_2012-04-05\Export\3D_accuracy_Primary_free5_2012-04-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D:\GIS\NGS\NA2011\CONUS_Primary\Primary_2012-04-05\Export\3D_accuracy_Primary_const1_2012-04-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7" y="1371601"/>
            <a:ext cx="8573478" cy="5212079"/>
          </a:xfrm>
        </p:spPr>
        <p:txBody>
          <a:bodyPr>
            <a:normAutofit fontScale="92500" lnSpcReduction="10000"/>
          </a:bodyPr>
          <a:lstStyle/>
          <a:p>
            <a:pPr marL="282575" indent="-282575">
              <a:defRPr/>
            </a:pPr>
            <a:r>
              <a:rPr lang="en-US" dirty="0" smtClean="0"/>
              <a:t>Work left to do</a:t>
            </a:r>
          </a:p>
          <a:p>
            <a:pPr marL="682625" lvl="1" indent="-282575">
              <a:defRPr/>
            </a:pPr>
            <a:r>
              <a:rPr lang="en-US" dirty="0" smtClean="0"/>
              <a:t>Final cleanup of free adjustment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preliminary constrained</a:t>
            </a:r>
          </a:p>
          <a:p>
            <a:pPr marL="1082675" lvl="2" indent="-282575">
              <a:defRPr/>
            </a:pPr>
            <a:r>
              <a:rPr lang="en-US" dirty="0" smtClean="0"/>
              <a:t>e.g., downweight for subsidence, no-check stations, misc. trouble areas</a:t>
            </a:r>
          </a:p>
          <a:p>
            <a:pPr marL="682625" lvl="1" indent="-282575">
              <a:defRPr/>
            </a:pPr>
            <a:r>
              <a:rPr lang="en-US" dirty="0" smtClean="0"/>
              <a:t>Secondary,  Alaska, and Pacific network adjustments</a:t>
            </a:r>
          </a:p>
          <a:p>
            <a:pPr marL="1082675" lvl="2" indent="-282575">
              <a:defRPr/>
            </a:pPr>
            <a:r>
              <a:rPr lang="en-US" dirty="0" smtClean="0"/>
              <a:t>Being done simultaneously with Primary network</a:t>
            </a:r>
          </a:p>
          <a:p>
            <a:pPr marL="682625" lvl="1" indent="-282575">
              <a:defRPr/>
            </a:pPr>
            <a:r>
              <a:rPr lang="en-US" dirty="0" smtClean="0"/>
              <a:t>Identify and merge duplicate stations </a:t>
            </a:r>
          </a:p>
          <a:p>
            <a:pPr marL="682625" lvl="1" indent="-282575">
              <a:defRPr/>
            </a:pPr>
            <a:r>
              <a:rPr lang="en-US" dirty="0" smtClean="0"/>
              <a:t>Identify and remove duplicate vectors</a:t>
            </a:r>
          </a:p>
          <a:p>
            <a:pPr marL="682625" lvl="1" indent="-282575">
              <a:defRPr/>
            </a:pPr>
            <a:r>
              <a:rPr lang="en-US" dirty="0" smtClean="0"/>
              <a:t>Coordination with NGS Systems Development Division</a:t>
            </a:r>
          </a:p>
          <a:p>
            <a:pPr marL="1082675" lvl="2" indent="-282575">
              <a:defRPr/>
            </a:pPr>
            <a:r>
              <a:rPr lang="en-US" dirty="0" smtClean="0"/>
              <a:t>Needed to ensure correct uploading of results and metadata</a:t>
            </a:r>
          </a:p>
          <a:p>
            <a:pPr marL="682625" lvl="1" indent="-282575">
              <a:defRPr/>
            </a:pPr>
            <a:r>
              <a:rPr lang="en-US" dirty="0" smtClean="0"/>
              <a:t>Final free and constrained adjustments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i="1" dirty="0" smtClean="0">
                <a:sym typeface="Wingdings" pitchFamily="2" charset="2"/>
              </a:rPr>
              <a:t>publication</a:t>
            </a:r>
            <a:endParaRPr lang="en-US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6155"/>
            <a:ext cx="8229600" cy="582245"/>
          </a:xfrm>
        </p:spPr>
        <p:txBody>
          <a:bodyPr/>
          <a:lstStyle/>
          <a:p>
            <a:r>
              <a:rPr lang="en-US" dirty="0" smtClean="0"/>
              <a:t>Work yet to do on NA2011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31520"/>
          </a:xfrm>
        </p:spPr>
        <p:txBody>
          <a:bodyPr/>
          <a:lstStyle/>
          <a:p>
            <a:r>
              <a:rPr lang="en-US" sz="4000" dirty="0" smtClean="0"/>
              <a:t>Related Tasks, Products &amp; Deliverables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7" y="1325880"/>
            <a:ext cx="8573478" cy="368143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Release NA2011 results in “Readjustment Distribution Format” (RDF)</a:t>
            </a:r>
          </a:p>
          <a:p>
            <a:pPr lvl="1"/>
            <a:r>
              <a:rPr lang="en-US" dirty="0" smtClean="0"/>
              <a:t>aka “Bluebook” format (b-files)</a:t>
            </a:r>
          </a:p>
          <a:p>
            <a:pPr lvl="1"/>
            <a:r>
              <a:rPr lang="en-US" dirty="0" smtClean="0"/>
              <a:t>Includes positions, ellipsoid heights, and accuracies</a:t>
            </a:r>
          </a:p>
          <a:p>
            <a:pPr lvl="2"/>
            <a:r>
              <a:rPr lang="en-US" dirty="0" smtClean="0"/>
              <a:t>Accuracies as N, E, U sigmas and horizontal correlations</a:t>
            </a:r>
          </a:p>
          <a:p>
            <a:r>
              <a:rPr lang="en-US" dirty="0" smtClean="0"/>
              <a:t>New version of NGS program “ADJUST”</a:t>
            </a:r>
          </a:p>
          <a:p>
            <a:pPr lvl="1"/>
            <a:r>
              <a:rPr lang="en-US" dirty="0" smtClean="0"/>
              <a:t>Network and local accuracies</a:t>
            </a:r>
          </a:p>
          <a:p>
            <a:pPr lvl="1"/>
            <a:r>
              <a:rPr lang="en-US" dirty="0" smtClean="0"/>
              <a:t>Improved output</a:t>
            </a:r>
          </a:p>
          <a:p>
            <a:pPr lvl="1"/>
            <a:r>
              <a:rPr lang="en-US" dirty="0" smtClean="0"/>
              <a:t>Graphical User Interface!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6320" y="4206240"/>
            <a:ext cx="418338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7" y="1325881"/>
            <a:ext cx="8573478" cy="246888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New NAD 83 coordinate transformations</a:t>
            </a:r>
          </a:p>
          <a:p>
            <a:pPr lvl="1"/>
            <a:r>
              <a:rPr lang="en-US" dirty="0" smtClean="0"/>
              <a:t>NAD 83 “HARN” </a:t>
            </a:r>
            <a:r>
              <a:rPr lang="en-US" dirty="0" smtClean="0">
                <a:sym typeface="Wingdings" pitchFamily="2" charset="2"/>
              </a:rPr>
              <a:t> NAD 83(NSRS2007/CORS96)</a:t>
            </a:r>
          </a:p>
          <a:p>
            <a:pPr lvl="2"/>
            <a:r>
              <a:rPr lang="en-US" dirty="0" smtClean="0">
                <a:sym typeface="Wingdings" pitchFamily="2" charset="2"/>
              </a:rPr>
              <a:t>Algorithm for this tool already created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NAD 83(NSRS2007/CORS96)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 NAD 83(2011)</a:t>
            </a:r>
          </a:p>
          <a:p>
            <a:pPr lvl="2"/>
            <a:r>
              <a:rPr lang="en-US" dirty="0" smtClean="0">
                <a:sym typeface="Wingdings" pitchFamily="2" charset="2"/>
              </a:rPr>
              <a:t>Will build this tool as soon as NA2011 results available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Include output that indicates quality</a:t>
            </a:r>
          </a:p>
          <a:p>
            <a:pPr lvl="2"/>
            <a:r>
              <a:rPr lang="en-US" dirty="0" smtClean="0">
                <a:sym typeface="Wingdings" pitchFamily="2" charset="2"/>
              </a:rPr>
              <a:t>Provided as (conservative) error grids and reports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 descr="ela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" y="3794761"/>
            <a:ext cx="4125199" cy="2926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elo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8880" y="3794761"/>
            <a:ext cx="4125199" cy="2926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ev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8801" y="3794761"/>
            <a:ext cx="4125199" cy="2926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31520"/>
          </a:xfrm>
        </p:spPr>
        <p:txBody>
          <a:bodyPr/>
          <a:lstStyle/>
          <a:p>
            <a:r>
              <a:rPr lang="en-US" sz="4000" dirty="0" smtClean="0"/>
              <a:t>Related Tasks, Products &amp; Deliverables</a:t>
            </a:r>
            <a:endParaRPr lang="en-US" sz="4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6" y="1371600"/>
            <a:ext cx="8718843" cy="5486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Total: 4267 GPS projects; 81,055 stations; 424,721 vectors</a:t>
            </a:r>
          </a:p>
          <a:p>
            <a:pPr lvl="1"/>
            <a:r>
              <a:rPr lang="en-US" dirty="0" smtClean="0"/>
              <a:t>Observations from April 1983 thru Dec 2011</a:t>
            </a:r>
          </a:p>
          <a:p>
            <a:pPr lvl="1"/>
            <a:r>
              <a:rPr lang="en-US" dirty="0" smtClean="0"/>
              <a:t>Includes 1010 CORS with Multi-Year CORS Solution coordinates</a:t>
            </a:r>
          </a:p>
          <a:p>
            <a:pPr lvl="1"/>
            <a:r>
              <a:rPr lang="en-US" dirty="0" smtClean="0"/>
              <a:t>Adjustment constrained </a:t>
            </a:r>
            <a:r>
              <a:rPr lang="en-US" b="1" i="1" dirty="0" smtClean="0"/>
              <a:t>ONLY</a:t>
            </a:r>
            <a:r>
              <a:rPr lang="en-US" dirty="0" smtClean="0"/>
              <a:t> to MYCS CORS coordinates</a:t>
            </a:r>
          </a:p>
          <a:p>
            <a:r>
              <a:rPr lang="en-US" dirty="0" smtClean="0"/>
              <a:t>CONUS and the Caribbean (plus Alaska)</a:t>
            </a:r>
          </a:p>
          <a:p>
            <a:pPr lvl="1"/>
            <a:r>
              <a:rPr lang="en-US" dirty="0" smtClean="0"/>
              <a:t>4228 GPS projects and 80,515 stations</a:t>
            </a:r>
            <a:endParaRPr lang="en-US" i="1" dirty="0" smtClean="0"/>
          </a:p>
          <a:p>
            <a:pPr lvl="1"/>
            <a:r>
              <a:rPr lang="en-US" dirty="0" smtClean="0"/>
              <a:t>422,869 vectors total</a:t>
            </a:r>
            <a:r>
              <a:rPr lang="en-US" i="1" dirty="0" smtClean="0"/>
              <a:t> </a:t>
            </a:r>
            <a:r>
              <a:rPr lang="en-US" dirty="0" smtClean="0"/>
              <a:t>(approximately </a:t>
            </a:r>
            <a:r>
              <a:rPr lang="en-US" b="1" dirty="0" smtClean="0"/>
              <a:t>405,000</a:t>
            </a:r>
            <a:r>
              <a:rPr lang="en-US" dirty="0" smtClean="0"/>
              <a:t> enabled)</a:t>
            </a:r>
          </a:p>
          <a:p>
            <a:pPr lvl="1"/>
            <a:r>
              <a:rPr lang="en-US" sz="3000" dirty="0" smtClean="0"/>
              <a:t>All referenced to </a:t>
            </a:r>
            <a:r>
              <a:rPr lang="en-US" sz="3000" smtClean="0"/>
              <a:t>North America </a:t>
            </a:r>
            <a:r>
              <a:rPr lang="en-US" sz="3000" dirty="0" smtClean="0"/>
              <a:t>tectonic plate</a:t>
            </a:r>
          </a:p>
          <a:p>
            <a:r>
              <a:rPr lang="en-US" i="1" dirty="0" smtClean="0"/>
              <a:t>Comparison to NSRS2007 network (also </a:t>
            </a:r>
            <a:r>
              <a:rPr lang="en-US" i="1" dirty="0" err="1" smtClean="0"/>
              <a:t>CONUS+Carib+AK</a:t>
            </a:r>
            <a:r>
              <a:rPr lang="en-US" i="1" dirty="0" smtClean="0"/>
              <a:t>)</a:t>
            </a:r>
          </a:p>
          <a:p>
            <a:pPr lvl="1"/>
            <a:r>
              <a:rPr lang="en-US" dirty="0" smtClean="0"/>
              <a:t>3418 projects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i="1" dirty="0" smtClean="0"/>
              <a:t>24% more in NA2011</a:t>
            </a:r>
            <a:endParaRPr lang="en-US" b="1" dirty="0" smtClean="0"/>
          </a:p>
          <a:p>
            <a:pPr lvl="1"/>
            <a:r>
              <a:rPr lang="en-US" dirty="0" smtClean="0"/>
              <a:t>67,693 stations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i="1" dirty="0" smtClean="0">
                <a:sym typeface="Wingdings" pitchFamily="2" charset="2"/>
              </a:rPr>
              <a:t>19</a:t>
            </a:r>
            <a:r>
              <a:rPr lang="en-US" b="1" i="1" dirty="0" smtClean="0"/>
              <a:t>% more in NA2011</a:t>
            </a:r>
          </a:p>
          <a:p>
            <a:pPr lvl="1"/>
            <a:r>
              <a:rPr lang="en-US" dirty="0" smtClean="0"/>
              <a:t>283,691 vectors enabled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i="1" dirty="0" smtClean="0">
                <a:sym typeface="Wingdings" pitchFamily="2" charset="2"/>
              </a:rPr>
              <a:t>43</a:t>
            </a:r>
            <a:r>
              <a:rPr lang="en-US" b="1" i="1" dirty="0" smtClean="0"/>
              <a:t>% more in NA2011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86155"/>
            <a:ext cx="8229600" cy="582245"/>
          </a:xfrm>
        </p:spPr>
        <p:txBody>
          <a:bodyPr/>
          <a:lstStyle/>
          <a:p>
            <a:r>
              <a:rPr lang="en-US" dirty="0" smtClean="0"/>
              <a:t>NA2011 project status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7" y="1484924"/>
            <a:ext cx="8573478" cy="3704491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dsh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315200" cy="51884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31520"/>
          </a:xfrm>
        </p:spPr>
        <p:txBody>
          <a:bodyPr/>
          <a:lstStyle/>
          <a:p>
            <a:r>
              <a:rPr lang="en-US" sz="4000" dirty="0" smtClean="0"/>
              <a:t>Related Tasks, Products &amp; Deliverables</a:t>
            </a:r>
            <a:endParaRPr lang="en-US" sz="4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7" y="1484924"/>
            <a:ext cx="8573478" cy="3704491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dsv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315200" cy="51888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31520"/>
          </a:xfrm>
        </p:spPr>
        <p:txBody>
          <a:bodyPr/>
          <a:lstStyle/>
          <a:p>
            <a:r>
              <a:rPr lang="en-US" sz="4000" dirty="0" smtClean="0"/>
              <a:t>Related Tasks, Products &amp; Deliverables</a:t>
            </a:r>
            <a:endParaRPr lang="en-US" sz="4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6" y="1280160"/>
            <a:ext cx="8718843" cy="50530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New Geodetic GIS tools</a:t>
            </a:r>
          </a:p>
          <a:p>
            <a:pPr lvl="1"/>
            <a:r>
              <a:rPr lang="en-US" dirty="0" smtClean="0"/>
              <a:t>Use standard NGS ASCII output files as input</a:t>
            </a:r>
          </a:p>
          <a:p>
            <a:pPr lvl="1"/>
            <a:r>
              <a:rPr lang="en-US" dirty="0" smtClean="0"/>
              <a:t>Convert to point, line, and polygon features</a:t>
            </a:r>
          </a:p>
          <a:p>
            <a:pPr lvl="1"/>
            <a:r>
              <a:rPr lang="en-US" dirty="0" smtClean="0"/>
              <a:t>Attribute-rich features in standard GIS format</a:t>
            </a:r>
          </a:p>
          <a:p>
            <a:pPr lvl="1"/>
            <a:r>
              <a:rPr lang="en-US" dirty="0" smtClean="0"/>
              <a:t>Used for display and analysis of results</a:t>
            </a:r>
          </a:p>
          <a:p>
            <a:r>
              <a:rPr lang="en-US" dirty="0" smtClean="0"/>
              <a:t>Two new GIS tools in development</a:t>
            </a:r>
          </a:p>
          <a:p>
            <a:pPr lvl="1"/>
            <a:r>
              <a:rPr lang="en-US" dirty="0" smtClean="0"/>
              <a:t>GPS and leveling network adjustment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GIS features</a:t>
            </a:r>
          </a:p>
          <a:p>
            <a:pPr lvl="2"/>
            <a:r>
              <a:rPr lang="en-US" dirty="0" smtClean="0"/>
              <a:t>GPS files:  positions, vectors, error estimates, residuals</a:t>
            </a:r>
          </a:p>
          <a:p>
            <a:pPr lvl="2"/>
            <a:r>
              <a:rPr lang="en-US" dirty="0" smtClean="0"/>
              <a:t>Geodetic leveling:  adjusted elevations, loop misclosures, residuals, etc.</a:t>
            </a:r>
          </a:p>
          <a:p>
            <a:pPr lvl="1"/>
            <a:r>
              <a:rPr lang="en-US" dirty="0" smtClean="0"/>
              <a:t>Add more analysis and display functionality</a:t>
            </a:r>
          </a:p>
          <a:p>
            <a:pPr lvl="2"/>
            <a:r>
              <a:rPr lang="en-US" dirty="0" smtClean="0"/>
              <a:t>Error ellipses, spatial analysis, displacement vectors</a:t>
            </a:r>
          </a:p>
          <a:p>
            <a:r>
              <a:rPr lang="en-US" dirty="0" smtClean="0"/>
              <a:t>May provide other NGS products in GIS format</a:t>
            </a:r>
          </a:p>
          <a:p>
            <a:pPr lvl="1"/>
            <a:r>
              <a:rPr lang="en-US" dirty="0" smtClean="0"/>
              <a:t>Geoid models, transformation grids, variety of point datasets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31520"/>
          </a:xfrm>
        </p:spPr>
        <p:txBody>
          <a:bodyPr/>
          <a:lstStyle/>
          <a:p>
            <a:r>
              <a:rPr lang="en-US" sz="4000" dirty="0" smtClean="0"/>
              <a:t>Related Tasks, Products &amp; Deliverables</a:t>
            </a:r>
            <a:endParaRPr lang="en-US" sz="4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276" y="1737360"/>
            <a:ext cx="8778240" cy="351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9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" y="3886200"/>
            <a:ext cx="640842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31520"/>
          </a:xfrm>
        </p:spPr>
        <p:txBody>
          <a:bodyPr/>
          <a:lstStyle/>
          <a:p>
            <a:r>
              <a:rPr lang="en-US" sz="4000" dirty="0" smtClean="0"/>
              <a:t>Related Tasks, Products &amp; Deliverables</a:t>
            </a:r>
            <a:endParaRPr lang="en-US" sz="4000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242276" y="1205048"/>
            <a:ext cx="8718843" cy="5053036"/>
          </a:xfrm>
        </p:spPr>
        <p:txBody>
          <a:bodyPr>
            <a:normAutofit/>
          </a:bodyPr>
          <a:lstStyle/>
          <a:p>
            <a:r>
              <a:rPr lang="en-US" sz="2700" dirty="0" smtClean="0"/>
              <a:t>New Geodetic GIS tools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9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287" t="16667" r="4315" b="152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304006" y="0"/>
            <a:ext cx="585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More information…</a:t>
            </a:r>
            <a:endParaRPr lang="en-US" sz="3600" b="1" i="1" dirty="0"/>
          </a:p>
        </p:txBody>
      </p:sp>
      <p:sp>
        <p:nvSpPr>
          <p:cNvPr id="8" name="Left Arrow 7"/>
          <p:cNvSpPr>
            <a:spLocks noChangeArrowheads="1"/>
          </p:cNvSpPr>
          <p:nvPr/>
        </p:nvSpPr>
        <p:spPr bwMode="auto">
          <a:xfrm>
            <a:off x="846806" y="3668090"/>
            <a:ext cx="914400" cy="374904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54432" y="730864"/>
            <a:ext cx="512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geodesy.noaa.gov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7" name="Left Arrow 6"/>
          <p:cNvSpPr>
            <a:spLocks noChangeArrowheads="1"/>
          </p:cNvSpPr>
          <p:nvPr/>
        </p:nvSpPr>
        <p:spPr bwMode="auto">
          <a:xfrm>
            <a:off x="846806" y="4349496"/>
            <a:ext cx="914400" cy="374904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 animBg="1"/>
      <p:bldP spid="11" grpId="0"/>
      <p:bldP spid="11" grpId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7" y="1405467"/>
            <a:ext cx="8573478" cy="508677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CONUS and Caribbean adjusted together</a:t>
            </a:r>
          </a:p>
          <a:p>
            <a:pPr lvl="1"/>
            <a:r>
              <a:rPr lang="en-US" dirty="0" smtClean="0"/>
              <a:t>Both referenced to North America tectonic plate</a:t>
            </a:r>
          </a:p>
          <a:p>
            <a:r>
              <a:rPr lang="en-US" dirty="0" smtClean="0"/>
              <a:t>AK adjusted separately from CONUS and Caribbean</a:t>
            </a:r>
          </a:p>
          <a:p>
            <a:pPr lvl="1"/>
            <a:r>
              <a:rPr lang="en-US" dirty="0" smtClean="0"/>
              <a:t>142 projects, 969 stations, 2846 vectors</a:t>
            </a:r>
          </a:p>
          <a:p>
            <a:pPr lvl="1"/>
            <a:r>
              <a:rPr lang="en-US" dirty="0" smtClean="0"/>
              <a:t>No useable ties to CONUS</a:t>
            </a:r>
          </a:p>
          <a:p>
            <a:pPr lvl="1"/>
            <a:r>
              <a:rPr lang="en-US" dirty="0" smtClean="0"/>
              <a:t>Also referenced to North America tectonic plate</a:t>
            </a:r>
          </a:p>
          <a:p>
            <a:r>
              <a:rPr lang="en-US" dirty="0" smtClean="0"/>
              <a:t>Pacific region also adjusted separately</a:t>
            </a:r>
          </a:p>
          <a:p>
            <a:pPr lvl="1"/>
            <a:r>
              <a:rPr lang="en-US" dirty="0" smtClean="0"/>
              <a:t>39 projects, 540 stations, 1852 vectors</a:t>
            </a:r>
          </a:p>
          <a:p>
            <a:pPr lvl="1"/>
            <a:r>
              <a:rPr lang="en-US" dirty="0" smtClean="0"/>
              <a:t>Referenced to different tectonic plates</a:t>
            </a:r>
          </a:p>
          <a:p>
            <a:pPr lvl="2"/>
            <a:r>
              <a:rPr lang="en-US" dirty="0" smtClean="0"/>
              <a:t>Hawaii, American Samoa, Marshall Is., etc.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dirty="0" smtClean="0">
                <a:sym typeface="Wingdings" pitchFamily="2" charset="2"/>
              </a:rPr>
              <a:t>Pacific plate</a:t>
            </a:r>
            <a:endParaRPr lang="en-US" b="1" dirty="0" smtClean="0"/>
          </a:p>
          <a:p>
            <a:pPr lvl="2"/>
            <a:r>
              <a:rPr lang="en-US" dirty="0" smtClean="0"/>
              <a:t>Guam, Northern Mariana Islands, Palau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dirty="0" smtClean="0">
                <a:sym typeface="Wingdings" pitchFamily="2" charset="2"/>
              </a:rPr>
              <a:t>Mariana plate</a:t>
            </a:r>
          </a:p>
          <a:p>
            <a:pPr lvl="1"/>
            <a:r>
              <a:rPr lang="en-US" sz="3000" b="1" i="1" dirty="0" smtClean="0"/>
              <a:t>Pacific not adjusted in NSRS2007 project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86155"/>
            <a:ext cx="8229600" cy="582245"/>
          </a:xfrm>
        </p:spPr>
        <p:txBody>
          <a:bodyPr/>
          <a:lstStyle/>
          <a:p>
            <a:r>
              <a:rPr lang="en-US" dirty="0" smtClean="0"/>
              <a:t>NA2011 adjustment regions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1" name="Picture 5" descr="D:\GIS\NGS\NA2011\All_NA2011_no_downweight\Export\ALL_NA2011_entire_network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3" name="Picture 3" descr="D:\GIS\NGS\NA2011\All_NA2011_no_downweight\Export\ALL_NA2011_CONUS_2012-04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7" y="1405467"/>
            <a:ext cx="8573478" cy="517821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5000"/>
              </a:lnSpc>
            </a:pPr>
            <a:r>
              <a:rPr lang="en-US" dirty="0" smtClean="0"/>
              <a:t>Consists of many GPS vectors over time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Earliest vectors determined in April 1983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Last vectors determined in October 2011</a:t>
            </a:r>
          </a:p>
          <a:p>
            <a:pPr>
              <a:lnSpc>
                <a:spcPct val="105000"/>
              </a:lnSpc>
            </a:pPr>
            <a:r>
              <a:rPr lang="en-US" dirty="0" smtClean="0"/>
              <a:t>Vectors prior to ~1993/1994 may be problematic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Orbits not accurately determined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Poor or no models (e.g., </a:t>
            </a:r>
            <a:r>
              <a:rPr lang="en-US" dirty="0" err="1" smtClean="0"/>
              <a:t>tropo</a:t>
            </a:r>
            <a:r>
              <a:rPr lang="en-US" dirty="0" smtClean="0"/>
              <a:t>, ocean loading, etc.)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Early generation of receivers and antennas (noisier data)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Incomplete GPS constellation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No antenna phase center models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MYCS positions based only on data to 1994</a:t>
            </a:r>
          </a:p>
          <a:p>
            <a:pPr>
              <a:lnSpc>
                <a:spcPct val="105000"/>
              </a:lnSpc>
            </a:pPr>
            <a:r>
              <a:rPr lang="en-US" dirty="0" smtClean="0"/>
              <a:t>What should be done about the “old” data…?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Was project scaling sufficient?  Do additional scaling?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Consider removing “old” data from adjustment?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86155"/>
            <a:ext cx="8229600" cy="582245"/>
          </a:xfrm>
        </p:spPr>
        <p:txBody>
          <a:bodyPr/>
          <a:lstStyle/>
          <a:p>
            <a:r>
              <a:rPr lang="en-US" dirty="0" smtClean="0"/>
              <a:t>The building of a network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276" y="1405467"/>
            <a:ext cx="8718843" cy="531537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5000"/>
              </a:lnSpc>
            </a:pPr>
            <a:r>
              <a:rPr lang="en-US" dirty="0" smtClean="0"/>
              <a:t>Remove “old” observations from overall network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Use cutoff of early 1994 (more or less)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Problem:  Many projects include data spanning years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Solution:  Remove projects with </a:t>
            </a:r>
            <a:r>
              <a:rPr lang="en-US" b="1" dirty="0" smtClean="0"/>
              <a:t>first</a:t>
            </a:r>
            <a:r>
              <a:rPr lang="en-US" dirty="0" smtClean="0"/>
              <a:t> observation before 1/1/1994 and </a:t>
            </a:r>
            <a:r>
              <a:rPr lang="en-US" b="1" dirty="0" smtClean="0"/>
              <a:t>last</a:t>
            </a:r>
            <a:r>
              <a:rPr lang="en-US" dirty="0" smtClean="0"/>
              <a:t> observation before 1/1/1995</a:t>
            </a:r>
          </a:p>
          <a:p>
            <a:pPr lvl="2">
              <a:lnSpc>
                <a:spcPct val="105000"/>
              </a:lnSpc>
            </a:pPr>
            <a:r>
              <a:rPr lang="en-US" b="1" i="1" dirty="0" smtClean="0"/>
              <a:t>Primary  network:</a:t>
            </a:r>
            <a:r>
              <a:rPr lang="en-US" dirty="0" smtClean="0"/>
              <a:t>  Observations  from ~1994 and later</a:t>
            </a:r>
          </a:p>
          <a:p>
            <a:pPr lvl="2">
              <a:lnSpc>
                <a:spcPct val="105000"/>
              </a:lnSpc>
            </a:pPr>
            <a:r>
              <a:rPr lang="en-US" b="1" i="1" dirty="0" smtClean="0"/>
              <a:t>Secondary networks: </a:t>
            </a:r>
            <a:r>
              <a:rPr lang="en-US" dirty="0" smtClean="0"/>
              <a:t> Observations before ~1994</a:t>
            </a:r>
          </a:p>
          <a:p>
            <a:pPr>
              <a:lnSpc>
                <a:spcPct val="105000"/>
              </a:lnSpc>
            </a:pPr>
            <a:r>
              <a:rPr lang="en-US" dirty="0" smtClean="0"/>
              <a:t>614 projects removed from primary network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16,299 stations determined in secondary adjustments</a:t>
            </a:r>
          </a:p>
          <a:p>
            <a:pPr lvl="1">
              <a:lnSpc>
                <a:spcPct val="105000"/>
              </a:lnSpc>
            </a:pPr>
            <a:r>
              <a:rPr lang="en-US" dirty="0" smtClean="0"/>
              <a:t>5321 stations in both primary and secondary groups</a:t>
            </a:r>
          </a:p>
          <a:p>
            <a:pPr lvl="2">
              <a:lnSpc>
                <a:spcPct val="105000"/>
              </a:lnSpc>
            </a:pPr>
            <a:r>
              <a:rPr lang="en-US" dirty="0" smtClean="0"/>
              <a:t>These will get adjusted coordinates in primary adjustment</a:t>
            </a:r>
          </a:p>
          <a:p>
            <a:pPr lvl="2">
              <a:lnSpc>
                <a:spcPct val="105000"/>
              </a:lnSpc>
            </a:pPr>
            <a:r>
              <a:rPr lang="en-US" dirty="0" smtClean="0"/>
              <a:t>Constrain secondary stations to NA2011 </a:t>
            </a:r>
            <a:r>
              <a:rPr lang="en-US" dirty="0" err="1" smtClean="0"/>
              <a:t>coords</a:t>
            </a:r>
            <a:r>
              <a:rPr lang="en-US" dirty="0" smtClean="0"/>
              <a:t> of these stations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586155"/>
            <a:ext cx="9144000" cy="582245"/>
          </a:xfrm>
        </p:spPr>
        <p:txBody>
          <a:bodyPr/>
          <a:lstStyle/>
          <a:p>
            <a:r>
              <a:rPr lang="en-US" dirty="0" smtClean="0"/>
              <a:t>A way to deal with the old &amp; infirm?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2" descr="D:\GIS\NGS\NA2011\CONUS\CONUS_2012-01-24\Export\Vectors_1983-19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657598" y="182880"/>
            <a:ext cx="5303520" cy="36933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1983-1989 (7 years) 12,803 vectors (3.0%)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NGS PowerPoint Template-geodesy.noaa.gov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NGS PowerPoint Template-geodesy.noaa.gov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NGS PowerPoint Template-geodesy.noaa.gov</Template>
  <TotalTime>11989</TotalTime>
  <Words>1067</Words>
  <Application>Microsoft Office PowerPoint</Application>
  <PresentationFormat>On-screen Show (4:3)</PresentationFormat>
  <Paragraphs>147</Paragraphs>
  <Slides>34</Slides>
  <Notes>0</Notes>
  <HiddenSlides>6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1_NGS PowerPoint Template-geodesy.noaa.gov</vt:lpstr>
      <vt:lpstr>2_NGS PowerPoint Template-geodesy.noaa.gov</vt:lpstr>
      <vt:lpstr>Slide 1</vt:lpstr>
      <vt:lpstr>When will it all be done?</vt:lpstr>
      <vt:lpstr>NA2011 project status</vt:lpstr>
      <vt:lpstr>NA2011 adjustment regions</vt:lpstr>
      <vt:lpstr>Slide 5</vt:lpstr>
      <vt:lpstr>Slide 6</vt:lpstr>
      <vt:lpstr>The building of a network</vt:lpstr>
      <vt:lpstr>A way to deal with the old &amp; infirm?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Preliminary results (4/5/2012)</vt:lpstr>
      <vt:lpstr>Slide 25</vt:lpstr>
      <vt:lpstr>Slide 26</vt:lpstr>
      <vt:lpstr>Work yet to do on NA2011</vt:lpstr>
      <vt:lpstr>Related Tasks, Products &amp; Deliverables</vt:lpstr>
      <vt:lpstr>Related Tasks, Products &amp; Deliverables</vt:lpstr>
      <vt:lpstr>Related Tasks, Products &amp; Deliverables</vt:lpstr>
      <vt:lpstr>Related Tasks, Products &amp; Deliverables</vt:lpstr>
      <vt:lpstr>Related Tasks, Products &amp; Deliverables</vt:lpstr>
      <vt:lpstr>Related Tasks, Products &amp; Deliverables</vt:lpstr>
      <vt:lpstr>Slide 34</vt:lpstr>
    </vt:vector>
  </TitlesOfParts>
  <Company>NOS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Bobbi.Simmons</dc:creator>
  <cp:lastModifiedBy>Pamela.Fromhertz</cp:lastModifiedBy>
  <cp:revision>540</cp:revision>
  <dcterms:created xsi:type="dcterms:W3CDTF">2011-05-12T16:21:08Z</dcterms:created>
  <dcterms:modified xsi:type="dcterms:W3CDTF">2012-05-03T05:37:05Z</dcterms:modified>
</cp:coreProperties>
</file>