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9" r:id="rId3"/>
  </p:sldMasterIdLst>
  <p:notesMasterIdLst>
    <p:notesMasterId r:id="rId66"/>
  </p:notesMasterIdLst>
  <p:sldIdLst>
    <p:sldId id="256" r:id="rId4"/>
    <p:sldId id="257" r:id="rId5"/>
    <p:sldId id="258" r:id="rId6"/>
    <p:sldId id="262" r:id="rId7"/>
    <p:sldId id="263" r:id="rId8"/>
    <p:sldId id="259" r:id="rId9"/>
    <p:sldId id="260" r:id="rId10"/>
    <p:sldId id="261" r:id="rId11"/>
    <p:sldId id="264" r:id="rId12"/>
    <p:sldId id="265" r:id="rId13"/>
    <p:sldId id="266" r:id="rId14"/>
    <p:sldId id="267" r:id="rId15"/>
    <p:sldId id="268" r:id="rId16"/>
    <p:sldId id="271" r:id="rId17"/>
    <p:sldId id="269" r:id="rId18"/>
    <p:sldId id="270" r:id="rId19"/>
    <p:sldId id="275" r:id="rId20"/>
    <p:sldId id="272" r:id="rId21"/>
    <p:sldId id="273" r:id="rId22"/>
    <p:sldId id="274" r:id="rId23"/>
    <p:sldId id="277" r:id="rId24"/>
    <p:sldId id="280" r:id="rId25"/>
    <p:sldId id="281" r:id="rId26"/>
    <p:sldId id="282" r:id="rId27"/>
    <p:sldId id="283" r:id="rId28"/>
    <p:sldId id="284" r:id="rId29"/>
    <p:sldId id="278" r:id="rId30"/>
    <p:sldId id="300" r:id="rId31"/>
    <p:sldId id="301" r:id="rId32"/>
    <p:sldId id="302" r:id="rId33"/>
    <p:sldId id="303" r:id="rId34"/>
    <p:sldId id="304" r:id="rId35"/>
    <p:sldId id="279" r:id="rId36"/>
    <p:sldId id="313" r:id="rId37"/>
    <p:sldId id="290" r:id="rId38"/>
    <p:sldId id="314" r:id="rId39"/>
    <p:sldId id="315" r:id="rId40"/>
    <p:sldId id="316" r:id="rId41"/>
    <p:sldId id="317" r:id="rId42"/>
    <p:sldId id="293" r:id="rId43"/>
    <p:sldId id="321" r:id="rId44"/>
    <p:sldId id="318" r:id="rId45"/>
    <p:sldId id="319" r:id="rId46"/>
    <p:sldId id="320" r:id="rId47"/>
    <p:sldId id="295" r:id="rId48"/>
    <p:sldId id="296" r:id="rId49"/>
    <p:sldId id="297" r:id="rId50"/>
    <p:sldId id="298" r:id="rId51"/>
    <p:sldId id="299" r:id="rId52"/>
    <p:sldId id="322" r:id="rId53"/>
    <p:sldId id="288" r:id="rId54"/>
    <p:sldId id="289" r:id="rId55"/>
    <p:sldId id="306" r:id="rId56"/>
    <p:sldId id="307" r:id="rId57"/>
    <p:sldId id="308" r:id="rId58"/>
    <p:sldId id="309" r:id="rId59"/>
    <p:sldId id="310" r:id="rId60"/>
    <p:sldId id="311" r:id="rId61"/>
    <p:sldId id="287" r:id="rId62"/>
    <p:sldId id="305" r:id="rId63"/>
    <p:sldId id="323" r:id="rId64"/>
    <p:sldId id="312"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3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2018"/>
    </p:cViewPr>
  </p:sorterViewPr>
  <p:notesViewPr>
    <p:cSldViewPr>
      <p:cViewPr varScale="1">
        <p:scale>
          <a:sx n="83" d="100"/>
          <a:sy n="83" d="100"/>
        </p:scale>
        <p:origin x="-198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B1E76-E77A-4A1F-9652-E2814CE348A9}" type="datetimeFigureOut">
              <a:rPr lang="en-US" smtClean="0"/>
              <a:pPr/>
              <a:t>6/20/2012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1F17E4-9BDB-4B82-8F97-C945E81EBD53}" type="slidenum">
              <a:rPr lang="en-US" smtClean="0"/>
              <a:pPr/>
              <a:t>‹#›</a:t>
            </a:fld>
            <a:endParaRPr lang="en-US"/>
          </a:p>
        </p:txBody>
      </p:sp>
    </p:spTree>
    <p:extLst>
      <p:ext uri="{BB962C8B-B14F-4D97-AF65-F5344CB8AC3E}">
        <p14:creationId xmlns:p14="http://schemas.microsoft.com/office/powerpoint/2010/main" val="2956165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a:t>
            </a:fld>
            <a:endParaRPr lang="en-US"/>
          </a:p>
        </p:txBody>
      </p:sp>
    </p:spTree>
    <p:extLst>
      <p:ext uri="{BB962C8B-B14F-4D97-AF65-F5344CB8AC3E}">
        <p14:creationId xmlns:p14="http://schemas.microsoft.com/office/powerpoint/2010/main" val="1423852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10</a:t>
            </a:fld>
            <a:endParaRPr lang="en-US"/>
          </a:p>
        </p:txBody>
      </p:sp>
    </p:spTree>
    <p:extLst>
      <p:ext uri="{BB962C8B-B14F-4D97-AF65-F5344CB8AC3E}">
        <p14:creationId xmlns:p14="http://schemas.microsoft.com/office/powerpoint/2010/main" val="3473944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11</a:t>
            </a:fld>
            <a:endParaRPr lang="en-US"/>
          </a:p>
        </p:txBody>
      </p:sp>
    </p:spTree>
    <p:extLst>
      <p:ext uri="{BB962C8B-B14F-4D97-AF65-F5344CB8AC3E}">
        <p14:creationId xmlns:p14="http://schemas.microsoft.com/office/powerpoint/2010/main" val="3378808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12</a:t>
            </a:fld>
            <a:endParaRPr lang="en-US"/>
          </a:p>
        </p:txBody>
      </p:sp>
    </p:spTree>
    <p:extLst>
      <p:ext uri="{BB962C8B-B14F-4D97-AF65-F5344CB8AC3E}">
        <p14:creationId xmlns:p14="http://schemas.microsoft.com/office/powerpoint/2010/main" val="1117942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13</a:t>
            </a:fld>
            <a:endParaRPr lang="en-US"/>
          </a:p>
        </p:txBody>
      </p:sp>
    </p:spTree>
    <p:extLst>
      <p:ext uri="{BB962C8B-B14F-4D97-AF65-F5344CB8AC3E}">
        <p14:creationId xmlns:p14="http://schemas.microsoft.com/office/powerpoint/2010/main" val="3858022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14</a:t>
            </a:fld>
            <a:endParaRPr lang="en-US"/>
          </a:p>
        </p:txBody>
      </p:sp>
    </p:spTree>
    <p:extLst>
      <p:ext uri="{BB962C8B-B14F-4D97-AF65-F5344CB8AC3E}">
        <p14:creationId xmlns:p14="http://schemas.microsoft.com/office/powerpoint/2010/main" val="3822102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15</a:t>
            </a:fld>
            <a:endParaRPr lang="en-US"/>
          </a:p>
        </p:txBody>
      </p:sp>
    </p:spTree>
    <p:extLst>
      <p:ext uri="{BB962C8B-B14F-4D97-AF65-F5344CB8AC3E}">
        <p14:creationId xmlns:p14="http://schemas.microsoft.com/office/powerpoint/2010/main" val="598663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16</a:t>
            </a:fld>
            <a:endParaRPr lang="en-US"/>
          </a:p>
        </p:txBody>
      </p:sp>
    </p:spTree>
    <p:extLst>
      <p:ext uri="{BB962C8B-B14F-4D97-AF65-F5344CB8AC3E}">
        <p14:creationId xmlns:p14="http://schemas.microsoft.com/office/powerpoint/2010/main" val="1619941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17</a:t>
            </a:fld>
            <a:endParaRPr lang="en-US"/>
          </a:p>
        </p:txBody>
      </p:sp>
    </p:spTree>
    <p:extLst>
      <p:ext uri="{BB962C8B-B14F-4D97-AF65-F5344CB8AC3E}">
        <p14:creationId xmlns:p14="http://schemas.microsoft.com/office/powerpoint/2010/main" val="4014124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18</a:t>
            </a:fld>
            <a:endParaRPr lang="en-US"/>
          </a:p>
        </p:txBody>
      </p:sp>
    </p:spTree>
    <p:extLst>
      <p:ext uri="{BB962C8B-B14F-4D97-AF65-F5344CB8AC3E}">
        <p14:creationId xmlns:p14="http://schemas.microsoft.com/office/powerpoint/2010/main" val="1184805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19</a:t>
            </a:fld>
            <a:endParaRPr lang="en-US"/>
          </a:p>
        </p:txBody>
      </p:sp>
    </p:spTree>
    <p:extLst>
      <p:ext uri="{BB962C8B-B14F-4D97-AF65-F5344CB8AC3E}">
        <p14:creationId xmlns:p14="http://schemas.microsoft.com/office/powerpoint/2010/main" val="841017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a:t>
            </a:fld>
            <a:endParaRPr lang="en-US"/>
          </a:p>
        </p:txBody>
      </p:sp>
    </p:spTree>
    <p:extLst>
      <p:ext uri="{BB962C8B-B14F-4D97-AF65-F5344CB8AC3E}">
        <p14:creationId xmlns:p14="http://schemas.microsoft.com/office/powerpoint/2010/main" val="42252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20</a:t>
            </a:fld>
            <a:endParaRPr lang="en-US"/>
          </a:p>
        </p:txBody>
      </p:sp>
    </p:spTree>
    <p:extLst>
      <p:ext uri="{BB962C8B-B14F-4D97-AF65-F5344CB8AC3E}">
        <p14:creationId xmlns:p14="http://schemas.microsoft.com/office/powerpoint/2010/main" val="2349800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21</a:t>
            </a:fld>
            <a:endParaRPr lang="en-US"/>
          </a:p>
        </p:txBody>
      </p:sp>
    </p:spTree>
    <p:extLst>
      <p:ext uri="{BB962C8B-B14F-4D97-AF65-F5344CB8AC3E}">
        <p14:creationId xmlns:p14="http://schemas.microsoft.com/office/powerpoint/2010/main" val="2181433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22</a:t>
            </a:fld>
            <a:endParaRPr lang="en-US"/>
          </a:p>
        </p:txBody>
      </p:sp>
    </p:spTree>
    <p:extLst>
      <p:ext uri="{BB962C8B-B14F-4D97-AF65-F5344CB8AC3E}">
        <p14:creationId xmlns:p14="http://schemas.microsoft.com/office/powerpoint/2010/main" val="3764277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23</a:t>
            </a:fld>
            <a:endParaRPr lang="en-US"/>
          </a:p>
        </p:txBody>
      </p:sp>
    </p:spTree>
    <p:extLst>
      <p:ext uri="{BB962C8B-B14F-4D97-AF65-F5344CB8AC3E}">
        <p14:creationId xmlns:p14="http://schemas.microsoft.com/office/powerpoint/2010/main" val="340239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24</a:t>
            </a:fld>
            <a:endParaRPr lang="en-US"/>
          </a:p>
        </p:txBody>
      </p:sp>
    </p:spTree>
    <p:extLst>
      <p:ext uri="{BB962C8B-B14F-4D97-AF65-F5344CB8AC3E}">
        <p14:creationId xmlns:p14="http://schemas.microsoft.com/office/powerpoint/2010/main" val="1978971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25</a:t>
            </a:fld>
            <a:endParaRPr lang="en-US"/>
          </a:p>
        </p:txBody>
      </p:sp>
    </p:spTree>
    <p:extLst>
      <p:ext uri="{BB962C8B-B14F-4D97-AF65-F5344CB8AC3E}">
        <p14:creationId xmlns:p14="http://schemas.microsoft.com/office/powerpoint/2010/main" val="1225883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26</a:t>
            </a:fld>
            <a:endParaRPr lang="en-US"/>
          </a:p>
        </p:txBody>
      </p:sp>
    </p:spTree>
    <p:extLst>
      <p:ext uri="{BB962C8B-B14F-4D97-AF65-F5344CB8AC3E}">
        <p14:creationId xmlns:p14="http://schemas.microsoft.com/office/powerpoint/2010/main" val="755057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27</a:t>
            </a:fld>
            <a:endParaRPr lang="en-US"/>
          </a:p>
        </p:txBody>
      </p:sp>
    </p:spTree>
    <p:extLst>
      <p:ext uri="{BB962C8B-B14F-4D97-AF65-F5344CB8AC3E}">
        <p14:creationId xmlns:p14="http://schemas.microsoft.com/office/powerpoint/2010/main" val="4092480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28</a:t>
            </a:fld>
            <a:endParaRPr lang="en-US"/>
          </a:p>
        </p:txBody>
      </p:sp>
    </p:spTree>
    <p:extLst>
      <p:ext uri="{BB962C8B-B14F-4D97-AF65-F5344CB8AC3E}">
        <p14:creationId xmlns:p14="http://schemas.microsoft.com/office/powerpoint/2010/main" val="41809241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29</a:t>
            </a:fld>
            <a:endParaRPr lang="en-US"/>
          </a:p>
        </p:txBody>
      </p:sp>
    </p:spTree>
    <p:extLst>
      <p:ext uri="{BB962C8B-B14F-4D97-AF65-F5344CB8AC3E}">
        <p14:creationId xmlns:p14="http://schemas.microsoft.com/office/powerpoint/2010/main" val="573577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a:t>
            </a:fld>
            <a:endParaRPr lang="en-US"/>
          </a:p>
        </p:txBody>
      </p:sp>
    </p:spTree>
    <p:extLst>
      <p:ext uri="{BB962C8B-B14F-4D97-AF65-F5344CB8AC3E}">
        <p14:creationId xmlns:p14="http://schemas.microsoft.com/office/powerpoint/2010/main" val="34074863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30</a:t>
            </a:fld>
            <a:endParaRPr lang="en-US"/>
          </a:p>
        </p:txBody>
      </p:sp>
    </p:spTree>
    <p:extLst>
      <p:ext uri="{BB962C8B-B14F-4D97-AF65-F5344CB8AC3E}">
        <p14:creationId xmlns:p14="http://schemas.microsoft.com/office/powerpoint/2010/main" val="3241370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31</a:t>
            </a:fld>
            <a:endParaRPr lang="en-US"/>
          </a:p>
        </p:txBody>
      </p:sp>
    </p:spTree>
    <p:extLst>
      <p:ext uri="{BB962C8B-B14F-4D97-AF65-F5344CB8AC3E}">
        <p14:creationId xmlns:p14="http://schemas.microsoft.com/office/powerpoint/2010/main" val="2094100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32</a:t>
            </a:fld>
            <a:endParaRPr lang="en-US"/>
          </a:p>
        </p:txBody>
      </p:sp>
    </p:spTree>
    <p:extLst>
      <p:ext uri="{BB962C8B-B14F-4D97-AF65-F5344CB8AC3E}">
        <p14:creationId xmlns:p14="http://schemas.microsoft.com/office/powerpoint/2010/main" val="24129514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33</a:t>
            </a:fld>
            <a:endParaRPr lang="en-US"/>
          </a:p>
        </p:txBody>
      </p:sp>
    </p:spTree>
    <p:extLst>
      <p:ext uri="{BB962C8B-B14F-4D97-AF65-F5344CB8AC3E}">
        <p14:creationId xmlns:p14="http://schemas.microsoft.com/office/powerpoint/2010/main" val="1626776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34</a:t>
            </a:fld>
            <a:endParaRPr lang="en-US"/>
          </a:p>
        </p:txBody>
      </p:sp>
    </p:spTree>
    <p:extLst>
      <p:ext uri="{BB962C8B-B14F-4D97-AF65-F5344CB8AC3E}">
        <p14:creationId xmlns:p14="http://schemas.microsoft.com/office/powerpoint/2010/main" val="4002418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DEB467-DC15-40FF-87EB-6D52BCF699AA}" type="slidenum">
              <a:rPr lang="en-US" smtClean="0"/>
              <a:pPr fontAlgn="base">
                <a:spcBef>
                  <a:spcPct val="0"/>
                </a:spcBef>
                <a:spcAft>
                  <a:spcPct val="0"/>
                </a:spcAft>
                <a:defRPr/>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36</a:t>
            </a:fld>
            <a:endParaRPr lang="en-US"/>
          </a:p>
        </p:txBody>
      </p:sp>
    </p:spTree>
    <p:extLst>
      <p:ext uri="{BB962C8B-B14F-4D97-AF65-F5344CB8AC3E}">
        <p14:creationId xmlns:p14="http://schemas.microsoft.com/office/powerpoint/2010/main" val="19315753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37</a:t>
            </a:fld>
            <a:endParaRPr lang="en-US"/>
          </a:p>
        </p:txBody>
      </p:sp>
    </p:spTree>
    <p:extLst>
      <p:ext uri="{BB962C8B-B14F-4D97-AF65-F5344CB8AC3E}">
        <p14:creationId xmlns:p14="http://schemas.microsoft.com/office/powerpoint/2010/main" val="34008555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38</a:t>
            </a:fld>
            <a:endParaRPr lang="en-US"/>
          </a:p>
        </p:txBody>
      </p:sp>
    </p:spTree>
    <p:extLst>
      <p:ext uri="{BB962C8B-B14F-4D97-AF65-F5344CB8AC3E}">
        <p14:creationId xmlns:p14="http://schemas.microsoft.com/office/powerpoint/2010/main" val="26363356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39</a:t>
            </a:fld>
            <a:endParaRPr lang="en-US"/>
          </a:p>
        </p:txBody>
      </p:sp>
    </p:spTree>
    <p:extLst>
      <p:ext uri="{BB962C8B-B14F-4D97-AF65-F5344CB8AC3E}">
        <p14:creationId xmlns:p14="http://schemas.microsoft.com/office/powerpoint/2010/main" val="2693752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a:t>
            </a:fld>
            <a:endParaRPr lang="en-US"/>
          </a:p>
        </p:txBody>
      </p:sp>
    </p:spTree>
    <p:extLst>
      <p:ext uri="{BB962C8B-B14F-4D97-AF65-F5344CB8AC3E}">
        <p14:creationId xmlns:p14="http://schemas.microsoft.com/office/powerpoint/2010/main" val="41537541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40</a:t>
            </a:fld>
            <a:endParaRPr lang="en-US"/>
          </a:p>
        </p:txBody>
      </p:sp>
    </p:spTree>
    <p:extLst>
      <p:ext uri="{BB962C8B-B14F-4D97-AF65-F5344CB8AC3E}">
        <p14:creationId xmlns:p14="http://schemas.microsoft.com/office/powerpoint/2010/main" val="5037132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41</a:t>
            </a:fld>
            <a:endParaRPr lang="en-US"/>
          </a:p>
        </p:txBody>
      </p:sp>
    </p:spTree>
    <p:extLst>
      <p:ext uri="{BB962C8B-B14F-4D97-AF65-F5344CB8AC3E}">
        <p14:creationId xmlns:p14="http://schemas.microsoft.com/office/powerpoint/2010/main" val="30415978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42</a:t>
            </a:fld>
            <a:endParaRPr lang="en-US"/>
          </a:p>
        </p:txBody>
      </p:sp>
    </p:spTree>
    <p:extLst>
      <p:ext uri="{BB962C8B-B14F-4D97-AF65-F5344CB8AC3E}">
        <p14:creationId xmlns:p14="http://schemas.microsoft.com/office/powerpoint/2010/main" val="1190725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43</a:t>
            </a:fld>
            <a:endParaRPr lang="en-US"/>
          </a:p>
        </p:txBody>
      </p:sp>
    </p:spTree>
    <p:extLst>
      <p:ext uri="{BB962C8B-B14F-4D97-AF65-F5344CB8AC3E}">
        <p14:creationId xmlns:p14="http://schemas.microsoft.com/office/powerpoint/2010/main" val="19968165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5EB6B0B-AB08-4100-8707-2713EF587E81}" type="slidenum">
              <a:rPr lang="en-US" smtClean="0"/>
              <a:pPr/>
              <a:t>44</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4B076E-D362-4428-932A-C97E3A3757FA}"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47</a:t>
            </a:fld>
            <a:endParaRPr lang="en-US"/>
          </a:p>
        </p:txBody>
      </p:sp>
    </p:spTree>
    <p:extLst>
      <p:ext uri="{BB962C8B-B14F-4D97-AF65-F5344CB8AC3E}">
        <p14:creationId xmlns:p14="http://schemas.microsoft.com/office/powerpoint/2010/main" val="34674679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0DC2F1-F85A-46A2-9B2E-A27D67C5D399}"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C8CC4F-EB43-41D0-B87D-F3DC744F9603}"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a:t>
            </a:fld>
            <a:endParaRPr lang="en-US"/>
          </a:p>
        </p:txBody>
      </p:sp>
    </p:spTree>
    <p:extLst>
      <p:ext uri="{BB962C8B-B14F-4D97-AF65-F5344CB8AC3E}">
        <p14:creationId xmlns:p14="http://schemas.microsoft.com/office/powerpoint/2010/main" val="15896857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50</a:t>
            </a:fld>
            <a:endParaRPr lang="en-US"/>
          </a:p>
        </p:txBody>
      </p:sp>
    </p:spTree>
    <p:extLst>
      <p:ext uri="{BB962C8B-B14F-4D97-AF65-F5344CB8AC3E}">
        <p14:creationId xmlns:p14="http://schemas.microsoft.com/office/powerpoint/2010/main" val="505428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2AA30E-AEC8-47B7-B6CC-B8284AF71304}"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52</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53</a:t>
            </a:fld>
            <a:endParaRPr lang="en-US"/>
          </a:p>
        </p:txBody>
      </p:sp>
    </p:spTree>
    <p:extLst>
      <p:ext uri="{BB962C8B-B14F-4D97-AF65-F5344CB8AC3E}">
        <p14:creationId xmlns:p14="http://schemas.microsoft.com/office/powerpoint/2010/main" val="37661844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54</a:t>
            </a:fld>
            <a:endParaRPr lang="en-US"/>
          </a:p>
        </p:txBody>
      </p:sp>
    </p:spTree>
    <p:extLst>
      <p:ext uri="{BB962C8B-B14F-4D97-AF65-F5344CB8AC3E}">
        <p14:creationId xmlns:p14="http://schemas.microsoft.com/office/powerpoint/2010/main" val="37550189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55</a:t>
            </a:fld>
            <a:endParaRPr lang="en-US"/>
          </a:p>
        </p:txBody>
      </p:sp>
    </p:spTree>
    <p:extLst>
      <p:ext uri="{BB962C8B-B14F-4D97-AF65-F5344CB8AC3E}">
        <p14:creationId xmlns:p14="http://schemas.microsoft.com/office/powerpoint/2010/main" val="31575495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56</a:t>
            </a:fld>
            <a:endParaRPr lang="en-US"/>
          </a:p>
        </p:txBody>
      </p:sp>
    </p:spTree>
    <p:extLst>
      <p:ext uri="{BB962C8B-B14F-4D97-AF65-F5344CB8AC3E}">
        <p14:creationId xmlns:p14="http://schemas.microsoft.com/office/powerpoint/2010/main" val="37935971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57</a:t>
            </a:fld>
            <a:endParaRPr lang="en-US"/>
          </a:p>
        </p:txBody>
      </p:sp>
    </p:spTree>
    <p:extLst>
      <p:ext uri="{BB962C8B-B14F-4D97-AF65-F5344CB8AC3E}">
        <p14:creationId xmlns:p14="http://schemas.microsoft.com/office/powerpoint/2010/main" val="21933953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58</a:t>
            </a:fld>
            <a:endParaRPr lang="en-US"/>
          </a:p>
        </p:txBody>
      </p:sp>
    </p:spTree>
    <p:extLst>
      <p:ext uri="{BB962C8B-B14F-4D97-AF65-F5344CB8AC3E}">
        <p14:creationId xmlns:p14="http://schemas.microsoft.com/office/powerpoint/2010/main" val="29515045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59</a:t>
            </a:fld>
            <a:endParaRPr lang="en-US"/>
          </a:p>
        </p:txBody>
      </p:sp>
    </p:spTree>
    <p:extLst>
      <p:ext uri="{BB962C8B-B14F-4D97-AF65-F5344CB8AC3E}">
        <p14:creationId xmlns:p14="http://schemas.microsoft.com/office/powerpoint/2010/main" val="2028280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a:t>
            </a:fld>
            <a:endParaRPr lang="en-US"/>
          </a:p>
        </p:txBody>
      </p:sp>
    </p:spTree>
    <p:extLst>
      <p:ext uri="{BB962C8B-B14F-4D97-AF65-F5344CB8AC3E}">
        <p14:creationId xmlns:p14="http://schemas.microsoft.com/office/powerpoint/2010/main" val="4643806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60</a:t>
            </a:fld>
            <a:endParaRPr lang="en-US"/>
          </a:p>
        </p:txBody>
      </p:sp>
    </p:spTree>
    <p:extLst>
      <p:ext uri="{BB962C8B-B14F-4D97-AF65-F5344CB8AC3E}">
        <p14:creationId xmlns:p14="http://schemas.microsoft.com/office/powerpoint/2010/main" val="33344478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61</a:t>
            </a:fld>
            <a:endParaRPr lang="en-US"/>
          </a:p>
        </p:txBody>
      </p:sp>
    </p:spTree>
    <p:extLst>
      <p:ext uri="{BB962C8B-B14F-4D97-AF65-F5344CB8AC3E}">
        <p14:creationId xmlns:p14="http://schemas.microsoft.com/office/powerpoint/2010/main" val="20723968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62</a:t>
            </a:fld>
            <a:endParaRPr lang="en-US"/>
          </a:p>
        </p:txBody>
      </p:sp>
    </p:spTree>
    <p:extLst>
      <p:ext uri="{BB962C8B-B14F-4D97-AF65-F5344CB8AC3E}">
        <p14:creationId xmlns:p14="http://schemas.microsoft.com/office/powerpoint/2010/main" val="1381408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7</a:t>
            </a:fld>
            <a:endParaRPr lang="en-US"/>
          </a:p>
        </p:txBody>
      </p:sp>
    </p:spTree>
    <p:extLst>
      <p:ext uri="{BB962C8B-B14F-4D97-AF65-F5344CB8AC3E}">
        <p14:creationId xmlns:p14="http://schemas.microsoft.com/office/powerpoint/2010/main" val="883957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8</a:t>
            </a:fld>
            <a:endParaRPr lang="en-US"/>
          </a:p>
        </p:txBody>
      </p:sp>
    </p:spTree>
    <p:extLst>
      <p:ext uri="{BB962C8B-B14F-4D97-AF65-F5344CB8AC3E}">
        <p14:creationId xmlns:p14="http://schemas.microsoft.com/office/powerpoint/2010/main" val="2081273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9</a:t>
            </a:fld>
            <a:endParaRPr lang="en-US"/>
          </a:p>
        </p:txBody>
      </p:sp>
    </p:spTree>
    <p:extLst>
      <p:ext uri="{BB962C8B-B14F-4D97-AF65-F5344CB8AC3E}">
        <p14:creationId xmlns:p14="http://schemas.microsoft.com/office/powerpoint/2010/main" val="16180606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5588" cy="6889750"/>
          </a:xfrm>
          <a:prstGeom prst="rect">
            <a:avLst/>
          </a:prstGeom>
          <a:noFill/>
          <a:ln w="9525">
            <a:noFill/>
            <a:miter lim="800000"/>
            <a:headEnd/>
            <a:tailEnd/>
          </a:ln>
        </p:spPr>
      </p:pic>
      <p:sp>
        <p:nvSpPr>
          <p:cNvPr id="684035" name="Rectangle 3"/>
          <p:cNvSpPr>
            <a:spLocks noGrp="1" noChangeArrowheads="1"/>
          </p:cNvSpPr>
          <p:nvPr>
            <p:ph type="ctrTitle"/>
          </p:nvPr>
        </p:nvSpPr>
        <p:spPr>
          <a:xfrm>
            <a:off x="1295400" y="1295400"/>
            <a:ext cx="6553200" cy="1143000"/>
          </a:xfrm>
        </p:spPr>
        <p:txBody>
          <a:bodyPr/>
          <a:lstStyle>
            <a:lvl1pPr>
              <a:defRPr sz="4400">
                <a:solidFill>
                  <a:schemeClr val="bg1"/>
                </a:solidFill>
              </a:defRPr>
            </a:lvl1pPr>
          </a:lstStyle>
          <a:p>
            <a:r>
              <a:rPr lang="en-US" smtClean="0"/>
              <a:t>Click to edit Master title style</a:t>
            </a:r>
            <a:endParaRPr lang="en-US"/>
          </a:p>
        </p:txBody>
      </p:sp>
      <p:sp>
        <p:nvSpPr>
          <p:cNvPr id="684036" name="Rectangle 4"/>
          <p:cNvSpPr>
            <a:spLocks noGrp="1" noChangeArrowheads="1"/>
          </p:cNvSpPr>
          <p:nvPr>
            <p:ph type="subTitle" idx="1"/>
          </p:nvPr>
        </p:nvSpPr>
        <p:spPr>
          <a:xfrm>
            <a:off x="1295400" y="2743200"/>
            <a:ext cx="6553200" cy="2209800"/>
          </a:xfrm>
        </p:spPr>
        <p:txBody>
          <a:bodyPr/>
          <a:lstStyle>
            <a:lvl1pPr marL="0" indent="0" algn="ctr">
              <a:buFontTx/>
              <a:buNone/>
              <a:defRPr sz="2800" b="1"/>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457200"/>
            <a:ext cx="211455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19125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2192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2192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2010 May 11</a:t>
            </a:r>
            <a:endParaRPr lang="en-US"/>
          </a:p>
        </p:txBody>
      </p:sp>
      <p:sp>
        <p:nvSpPr>
          <p:cNvPr id="5" name="Slide Number Placeholder 4"/>
          <p:cNvSpPr>
            <a:spLocks noGrp="1"/>
          </p:cNvSpPr>
          <p:nvPr>
            <p:ph type="sldNum" sz="quarter" idx="11"/>
          </p:nvPr>
        </p:nvSpPr>
        <p:spPr/>
        <p:txBody>
          <a:bodyPr/>
          <a:lstStyle/>
          <a:p>
            <a:pPr>
              <a:defRPr/>
            </a:pPr>
            <a:fld id="{23138DEA-E25C-40AF-8BEC-F9E7B072D7A0}" type="slidenum">
              <a:rPr lang="en-US" smtClean="0"/>
              <a:pPr>
                <a:defRPr/>
              </a:pPr>
              <a:t>‹#›</a:t>
            </a:fld>
            <a:endParaRPr lang="en-US"/>
          </a:p>
        </p:txBody>
      </p:sp>
      <p:sp>
        <p:nvSpPr>
          <p:cNvPr id="6" name="Footer Placeholder 5"/>
          <p:cNvSpPr>
            <a:spLocks noGrp="1"/>
          </p:cNvSpPr>
          <p:nvPr>
            <p:ph type="ftr" sz="quarter" idx="12"/>
          </p:nvPr>
        </p:nvSpPr>
        <p:spPr/>
        <p:txBody>
          <a:bodyPr/>
          <a:lstStyle/>
          <a:p>
            <a:pPr>
              <a:defRPr/>
            </a:pPr>
            <a:r>
              <a:rPr lang="en-US" smtClean="0"/>
              <a:t>Federal Geospatial Summit</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D4839D-60F2-411A-9693-94DD61ACBA96}" type="datetimeFigureOut">
              <a:rPr lang="en-US" smtClean="0"/>
              <a:pPr/>
              <a:t>6/20/2012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CAC68-0FA3-475D-A6A9-73A60E191F13}"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cstate="print"/>
          <a:srcRect/>
          <a:stretch>
            <a:fillRect/>
          </a:stretch>
        </p:blipFill>
        <p:spPr bwMode="auto">
          <a:xfrm>
            <a:off x="0" y="0"/>
            <a:ext cx="9145588" cy="6859588"/>
          </a:xfrm>
          <a:prstGeom prst="rect">
            <a:avLst/>
          </a:prstGeom>
          <a:noFill/>
          <a:ln w="9525">
            <a:noFill/>
            <a:miter lim="800000"/>
            <a:headEnd/>
            <a:tailEnd/>
          </a:ln>
        </p:spPr>
      </p:pic>
      <p:sp>
        <p:nvSpPr>
          <p:cNvPr id="683011" name="Text Box 3"/>
          <p:cNvSpPr txBox="1">
            <a:spLocks noChangeArrowheads="1"/>
          </p:cNvSpPr>
          <p:nvPr/>
        </p:nvSpPr>
        <p:spPr bwMode="auto">
          <a:xfrm>
            <a:off x="898525" y="1736725"/>
            <a:ext cx="184150" cy="457200"/>
          </a:xfrm>
          <a:prstGeom prst="rect">
            <a:avLst/>
          </a:prstGeom>
          <a:noFill/>
          <a:ln w="9525">
            <a:noFill/>
            <a:miter lim="800000"/>
            <a:headEnd/>
            <a:tailEnd/>
          </a:ln>
          <a:effectLst/>
        </p:spPr>
        <p:txBody>
          <a:bodyPr wrap="none">
            <a:spAutoFit/>
          </a:bodyPr>
          <a:lstStyle/>
          <a:p>
            <a:pPr eaLnBrk="0" hangingPunct="0">
              <a:defRPr/>
            </a:pPr>
            <a:endParaRPr lang="en-US" sz="2400">
              <a:latin typeface="Times" pitchFamily="18" charset="0"/>
            </a:endParaRPr>
          </a:p>
        </p:txBody>
      </p:sp>
      <p:sp>
        <p:nvSpPr>
          <p:cNvPr id="683012" name="Text Box 4"/>
          <p:cNvSpPr txBox="1">
            <a:spLocks noChangeArrowheads="1"/>
          </p:cNvSpPr>
          <p:nvPr/>
        </p:nvSpPr>
        <p:spPr bwMode="auto">
          <a:xfrm>
            <a:off x="2362200" y="1600200"/>
            <a:ext cx="6096000" cy="457200"/>
          </a:xfrm>
          <a:prstGeom prst="rect">
            <a:avLst/>
          </a:prstGeom>
          <a:noFill/>
          <a:ln w="9525">
            <a:noFill/>
            <a:miter lim="800000"/>
            <a:headEnd/>
            <a:tailEnd/>
          </a:ln>
          <a:effectLst/>
        </p:spPr>
        <p:txBody>
          <a:bodyPr>
            <a:spAutoFit/>
          </a:bodyPr>
          <a:lstStyle/>
          <a:p>
            <a:pPr eaLnBrk="0" hangingPunct="0">
              <a:spcBef>
                <a:spcPct val="50000"/>
              </a:spcBef>
              <a:defRPr/>
            </a:pPr>
            <a:endParaRPr lang="en-US" sz="2400">
              <a:latin typeface="Times" pitchFamily="18" charset="0"/>
            </a:endParaRPr>
          </a:p>
        </p:txBody>
      </p:sp>
      <p:sp>
        <p:nvSpPr>
          <p:cNvPr id="2053" name="Rectangle 5"/>
          <p:cNvSpPr>
            <a:spLocks noGrp="1" noChangeArrowheads="1"/>
          </p:cNvSpPr>
          <p:nvPr>
            <p:ph type="title"/>
          </p:nvPr>
        </p:nvSpPr>
        <p:spPr bwMode="auto">
          <a:xfrm>
            <a:off x="457200" y="457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219200" y="1905000"/>
            <a:ext cx="71628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rtl="0" eaLnBrk="1" fontAlgn="base" hangingPunct="1">
        <a:spcBef>
          <a:spcPct val="0"/>
        </a:spcBef>
        <a:spcAft>
          <a:spcPct val="0"/>
        </a:spcAft>
        <a:defRPr sz="2400" b="1">
          <a:solidFill>
            <a:schemeClr val="tx1"/>
          </a:solidFill>
          <a:latin typeface="+mj-lt"/>
          <a:ea typeface="+mj-ea"/>
          <a:cs typeface="+mj-cs"/>
        </a:defRPr>
      </a:lvl1pPr>
      <a:lvl2pPr algn="ctr" rtl="0" eaLnBrk="1" fontAlgn="base" hangingPunct="1">
        <a:spcBef>
          <a:spcPct val="0"/>
        </a:spcBef>
        <a:spcAft>
          <a:spcPct val="0"/>
        </a:spcAft>
        <a:defRPr sz="2400" b="1">
          <a:solidFill>
            <a:schemeClr val="tx1"/>
          </a:solidFill>
          <a:latin typeface="Verdana" pitchFamily="34" charset="0"/>
        </a:defRPr>
      </a:lvl2pPr>
      <a:lvl3pPr algn="ctr" rtl="0" eaLnBrk="1" fontAlgn="base" hangingPunct="1">
        <a:spcBef>
          <a:spcPct val="0"/>
        </a:spcBef>
        <a:spcAft>
          <a:spcPct val="0"/>
        </a:spcAft>
        <a:defRPr sz="2400" b="1">
          <a:solidFill>
            <a:schemeClr val="tx1"/>
          </a:solidFill>
          <a:latin typeface="Verdana" pitchFamily="34" charset="0"/>
        </a:defRPr>
      </a:lvl3pPr>
      <a:lvl4pPr algn="ctr" rtl="0" eaLnBrk="1" fontAlgn="base" hangingPunct="1">
        <a:spcBef>
          <a:spcPct val="0"/>
        </a:spcBef>
        <a:spcAft>
          <a:spcPct val="0"/>
        </a:spcAft>
        <a:defRPr sz="2400" b="1">
          <a:solidFill>
            <a:schemeClr val="tx1"/>
          </a:solidFill>
          <a:latin typeface="Verdana" pitchFamily="34" charset="0"/>
        </a:defRPr>
      </a:lvl4pPr>
      <a:lvl5pPr algn="ctr" rtl="0" eaLnBrk="1" fontAlgn="base" hangingPunct="1">
        <a:spcBef>
          <a:spcPct val="0"/>
        </a:spcBef>
        <a:spcAft>
          <a:spcPct val="0"/>
        </a:spcAft>
        <a:defRPr sz="2400" b="1">
          <a:solidFill>
            <a:schemeClr val="tx1"/>
          </a:solidFill>
          <a:latin typeface="Verdana" pitchFamily="34" charset="0"/>
        </a:defRPr>
      </a:lvl5pPr>
      <a:lvl6pPr marL="457200" algn="ctr" rtl="0" eaLnBrk="1" fontAlgn="base" hangingPunct="1">
        <a:spcBef>
          <a:spcPct val="0"/>
        </a:spcBef>
        <a:spcAft>
          <a:spcPct val="0"/>
        </a:spcAft>
        <a:defRPr sz="2400" b="1">
          <a:solidFill>
            <a:schemeClr val="tx1"/>
          </a:solidFill>
          <a:latin typeface="Verdana" pitchFamily="34" charset="0"/>
        </a:defRPr>
      </a:lvl6pPr>
      <a:lvl7pPr marL="914400" algn="ctr" rtl="0" eaLnBrk="1" fontAlgn="base" hangingPunct="1">
        <a:spcBef>
          <a:spcPct val="0"/>
        </a:spcBef>
        <a:spcAft>
          <a:spcPct val="0"/>
        </a:spcAft>
        <a:defRPr sz="2400" b="1">
          <a:solidFill>
            <a:schemeClr val="tx1"/>
          </a:solidFill>
          <a:latin typeface="Verdana" pitchFamily="34" charset="0"/>
        </a:defRPr>
      </a:lvl7pPr>
      <a:lvl8pPr marL="1371600" algn="ctr" rtl="0" eaLnBrk="1" fontAlgn="base" hangingPunct="1">
        <a:spcBef>
          <a:spcPct val="0"/>
        </a:spcBef>
        <a:spcAft>
          <a:spcPct val="0"/>
        </a:spcAft>
        <a:defRPr sz="2400" b="1">
          <a:solidFill>
            <a:schemeClr val="tx1"/>
          </a:solidFill>
          <a:latin typeface="Verdana" pitchFamily="34" charset="0"/>
        </a:defRPr>
      </a:lvl8pPr>
      <a:lvl9pPr marL="1828800" algn="ctr" rtl="0" eaLnBrk="1" fontAlgn="base" hangingPunct="1">
        <a:spcBef>
          <a:spcPct val="0"/>
        </a:spcBef>
        <a:spcAft>
          <a:spcPct val="0"/>
        </a:spcAft>
        <a:defRPr sz="2400" b="1">
          <a:solidFill>
            <a:schemeClr val="tx1"/>
          </a:solidFill>
          <a:latin typeface="Verdana" pitchFamily="34"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Header Slide.JPG"/>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10747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Text Placeholder 2"/>
          <p:cNvSpPr>
            <a:spLocks noGrp="1"/>
          </p:cNvSpPr>
          <p:nvPr>
            <p:ph type="body" idx="1"/>
          </p:nvPr>
        </p:nvSpPr>
        <p:spPr bwMode="auto">
          <a:xfrm>
            <a:off x="457200" y="2352675"/>
            <a:ext cx="8229600" cy="3773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3138DEA-E25C-40AF-8BEC-F9E7B072D7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BFF1EB7-48D0-4244-B994-DAA8D417C2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3.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4.e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5.emf"/><Relationship Id="rId5" Type="http://schemas.openxmlformats.org/officeDocument/2006/relationships/package" Target="../embeddings/Microsoft_Word_Document3.docx"/><Relationship Id="rId4" Type="http://schemas.openxmlformats.org/officeDocument/2006/relationships/oleObject" Target="../embeddings/oleObject3.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6.emf"/><Relationship Id="rId5" Type="http://schemas.openxmlformats.org/officeDocument/2006/relationships/package" Target="../embeddings/Microsoft_Word_Document4.docx"/><Relationship Id="rId4" Type="http://schemas.openxmlformats.org/officeDocument/2006/relationships/oleObject" Target="../embeddings/oleObject4.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7.emf"/><Relationship Id="rId5" Type="http://schemas.openxmlformats.org/officeDocument/2006/relationships/package" Target="../embeddings/Microsoft_Word_Document5.docx"/><Relationship Id="rId4" Type="http://schemas.openxmlformats.org/officeDocument/2006/relationships/oleObject" Target="../embeddings/oleObject5.bin"/></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ww.ngs.noaa.gov/"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62.xml"/><Relationship Id="rId7"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1.emf"/><Relationship Id="rId11" Type="http://schemas.openxmlformats.org/officeDocument/2006/relationships/image" Target="../media/image42.emf"/><Relationship Id="rId5" Type="http://schemas.openxmlformats.org/officeDocument/2006/relationships/package" Target="../embeddings/Microsoft_Word_Document6.docx"/><Relationship Id="rId10" Type="http://schemas.openxmlformats.org/officeDocument/2006/relationships/package" Target="../embeddings/Microsoft_Word_Document7.docx"/><Relationship Id="rId4" Type="http://schemas.openxmlformats.org/officeDocument/2006/relationships/oleObject" Target="../embeddings/oleObject6.bin"/><Relationship Id="rId9"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hyperlink" Target="http://www.ngs.noaa.gov/OPUS/about.js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geodesy.noaa.gov/marks/descriptors.s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ngs.noaa.gov/OPUS/about.js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ngs.noaa.gov/OPUS/newMark.jsp?seq=000350999?rnxf=junk365o.06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geodesy.noaa.gov/marks/descriptors.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NGS-CDOT </a:t>
            </a:r>
            <a:br>
              <a:rPr lang="en-US" dirty="0" smtClean="0"/>
            </a:br>
            <a:r>
              <a:rPr lang="en-US" dirty="0" smtClean="0"/>
              <a:t>Annual Visit</a:t>
            </a:r>
            <a:endParaRPr lang="en-US" dirty="0"/>
          </a:p>
        </p:txBody>
      </p:sp>
      <p:sp>
        <p:nvSpPr>
          <p:cNvPr id="3" name="Subtitle 2"/>
          <p:cNvSpPr>
            <a:spLocks noGrp="1"/>
          </p:cNvSpPr>
          <p:nvPr>
            <p:ph type="subTitle" idx="1"/>
          </p:nvPr>
        </p:nvSpPr>
        <p:spPr/>
        <p:txBody>
          <a:bodyPr/>
          <a:lstStyle/>
          <a:p>
            <a:r>
              <a:rPr lang="en-US" dirty="0" smtClean="0"/>
              <a:t>Region 3</a:t>
            </a:r>
          </a:p>
          <a:p>
            <a:r>
              <a:rPr lang="en-US" dirty="0" smtClean="0"/>
              <a:t>Grand Junction</a:t>
            </a:r>
          </a:p>
          <a:p>
            <a:r>
              <a:rPr lang="en-US" dirty="0" smtClean="0"/>
              <a:t>January 31,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OPUS-DB Requirements</a:t>
            </a:r>
            <a:endParaRPr lang="en-US" dirty="0"/>
          </a:p>
        </p:txBody>
      </p:sp>
      <p:pic>
        <p:nvPicPr>
          <p:cNvPr id="25602" name="Picture 2"/>
          <p:cNvPicPr>
            <a:picLocks noChangeAspect="1" noChangeArrowheads="1"/>
          </p:cNvPicPr>
          <p:nvPr/>
        </p:nvPicPr>
        <p:blipFill>
          <a:blip r:embed="rId3" cstate="print"/>
          <a:srcRect l="18333" r="20000" b="44000"/>
          <a:stretch>
            <a:fillRect/>
          </a:stretch>
        </p:blipFill>
        <p:spPr bwMode="auto">
          <a:xfrm>
            <a:off x="381001" y="1474573"/>
            <a:ext cx="8276770" cy="469762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OPUS-DB</a:t>
            </a:r>
            <a:endParaRPr lang="en-US" dirty="0"/>
          </a:p>
        </p:txBody>
      </p:sp>
      <p:sp>
        <p:nvSpPr>
          <p:cNvPr id="3" name="Content Placeholder 2"/>
          <p:cNvSpPr>
            <a:spLocks noGrp="1"/>
          </p:cNvSpPr>
          <p:nvPr>
            <p:ph idx="1"/>
          </p:nvPr>
        </p:nvSpPr>
        <p:spPr/>
        <p:txBody>
          <a:bodyPr/>
          <a:lstStyle/>
          <a:p>
            <a:r>
              <a:rPr lang="en-US" sz="2400" dirty="0" smtClean="0"/>
              <a:t>A new easier way to capture data and have it in an NGS database</a:t>
            </a:r>
          </a:p>
          <a:p>
            <a:r>
              <a:rPr lang="en-US" sz="2400" dirty="0" smtClean="0"/>
              <a:t>Help populate Ellipsoidal Heights on Bench Marks, help with </a:t>
            </a:r>
            <a:r>
              <a:rPr lang="en-US" sz="2400" dirty="0" err="1" smtClean="0"/>
              <a:t>Geoid</a:t>
            </a:r>
            <a:r>
              <a:rPr lang="en-US" sz="2400" dirty="0" smtClean="0"/>
              <a:t> models and future vertical </a:t>
            </a:r>
            <a:r>
              <a:rPr lang="en-US" sz="2400" dirty="0" err="1" smtClean="0"/>
              <a:t>datums</a:t>
            </a:r>
            <a:endParaRPr lang="en-US"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to be Done</a:t>
            </a:r>
            <a:br>
              <a:rPr lang="en-US" dirty="0" smtClean="0"/>
            </a:br>
            <a:r>
              <a:rPr lang="en-US" dirty="0" smtClean="0"/>
              <a:t>(Ht Modernization)</a:t>
            </a:r>
            <a:br>
              <a:rPr lang="en-US" dirty="0" smtClean="0"/>
            </a:br>
            <a:r>
              <a:rPr lang="en-US" i="1" dirty="0" smtClean="0"/>
              <a:t>Big Picture</a:t>
            </a:r>
            <a:endParaRPr lang="en-US" i="1" dirty="0"/>
          </a:p>
        </p:txBody>
      </p:sp>
      <p:sp>
        <p:nvSpPr>
          <p:cNvPr id="3" name="Content Placeholder 2"/>
          <p:cNvSpPr>
            <a:spLocks noGrp="1"/>
          </p:cNvSpPr>
          <p:nvPr>
            <p:ph idx="1"/>
          </p:nvPr>
        </p:nvSpPr>
        <p:spPr/>
        <p:txBody>
          <a:bodyPr/>
          <a:lstStyle/>
          <a:p>
            <a:r>
              <a:rPr lang="en-US" dirty="0" smtClean="0"/>
              <a:t>Assessment of Vertical Issues in CO</a:t>
            </a:r>
          </a:p>
          <a:p>
            <a:r>
              <a:rPr lang="en-US" dirty="0" smtClean="0"/>
              <a:t>Gap Analysis of Where we need better vertical measurements, whether </a:t>
            </a:r>
            <a:r>
              <a:rPr lang="en-US" dirty="0" err="1" smtClean="0"/>
              <a:t>orthometric</a:t>
            </a:r>
            <a:r>
              <a:rPr lang="en-US" dirty="0" smtClean="0"/>
              <a:t> or ellipsoidal</a:t>
            </a:r>
          </a:p>
          <a:p>
            <a:r>
              <a:rPr lang="en-US" dirty="0" smtClean="0"/>
              <a:t>Collect Data in those Key areas, using OPUS-DB, and determine what other means (leveling)</a:t>
            </a:r>
          </a:p>
          <a:p>
            <a:r>
              <a:rPr lang="en-US" dirty="0" smtClean="0"/>
              <a:t>In the meantime, collect what you can using OPUS-DB</a:t>
            </a:r>
          </a:p>
          <a:p>
            <a:r>
              <a:rPr lang="en-US" dirty="0" smtClean="0"/>
              <a:t>Write a report capturing all of this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OPUS-Projects</a:t>
            </a:r>
            <a:endParaRPr lang="en-US" dirty="0"/>
          </a:p>
        </p:txBody>
      </p:sp>
      <p:sp>
        <p:nvSpPr>
          <p:cNvPr id="4" name="Content Placeholder 3"/>
          <p:cNvSpPr>
            <a:spLocks noGrp="1"/>
          </p:cNvSpPr>
          <p:nvPr>
            <p:ph idx="1"/>
          </p:nvPr>
        </p:nvSpPr>
        <p:spPr>
          <a:xfrm>
            <a:off x="457200" y="1905000"/>
            <a:ext cx="8077200" cy="3048000"/>
          </a:xfrm>
        </p:spPr>
        <p:txBody>
          <a:bodyPr/>
          <a:lstStyle/>
          <a:p>
            <a:pPr algn="ctr">
              <a:buNone/>
            </a:pPr>
            <a:r>
              <a:rPr lang="en-US" sz="2800" dirty="0" smtClean="0"/>
              <a:t>Dave Newcomer’s Presentation</a:t>
            </a:r>
          </a:p>
          <a:p>
            <a:pPr algn="ctr">
              <a:buNone/>
            </a:pPr>
            <a:r>
              <a:rPr lang="en-US" sz="2800" dirty="0" smtClean="0"/>
              <a:t>can be found at </a:t>
            </a:r>
          </a:p>
          <a:p>
            <a:pPr algn="ctr">
              <a:buNone/>
            </a:pPr>
            <a:r>
              <a:rPr lang="en-US" sz="2800" dirty="0" smtClean="0"/>
              <a:t>ftp://ftp.ngs.noaa.gov/dist/pamfrom/CDOT</a:t>
            </a:r>
            <a:endParaRPr 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 Projects</a:t>
            </a:r>
            <a:endParaRPr lang="en-US" dirty="0"/>
          </a:p>
        </p:txBody>
      </p:sp>
      <p:pic>
        <p:nvPicPr>
          <p:cNvPr id="26626" name="Picture 2"/>
          <p:cNvPicPr>
            <a:picLocks noChangeAspect="1" noChangeArrowheads="1"/>
          </p:cNvPicPr>
          <p:nvPr/>
        </p:nvPicPr>
        <p:blipFill>
          <a:blip r:embed="rId3" cstate="print"/>
          <a:srcRect r="33333" b="50667"/>
          <a:stretch>
            <a:fillRect/>
          </a:stretch>
        </p:blipFill>
        <p:spPr bwMode="auto">
          <a:xfrm>
            <a:off x="0" y="1264920"/>
            <a:ext cx="9144000" cy="5486400"/>
          </a:xfrm>
          <a:prstGeom prst="rect">
            <a:avLst/>
          </a:prstGeom>
          <a:noFill/>
          <a:ln w="9525">
            <a:noFill/>
            <a:miter lim="800000"/>
            <a:headEnd/>
            <a:tailEnd/>
          </a:ln>
        </p:spPr>
      </p:pic>
      <p:sp>
        <p:nvSpPr>
          <p:cNvPr id="6" name="TextBox 5"/>
          <p:cNvSpPr txBox="1"/>
          <p:nvPr/>
        </p:nvSpPr>
        <p:spPr>
          <a:xfrm>
            <a:off x="4267200" y="4114800"/>
            <a:ext cx="1561646" cy="523220"/>
          </a:xfrm>
          <a:prstGeom prst="rect">
            <a:avLst/>
          </a:prstGeom>
          <a:solidFill>
            <a:schemeClr val="accent2">
              <a:lumMod val="40000"/>
              <a:lumOff val="60000"/>
            </a:schemeClr>
          </a:solidFill>
          <a:ln w="12700">
            <a:solidFill>
              <a:schemeClr val="tx1"/>
            </a:solidFill>
          </a:ln>
        </p:spPr>
        <p:txBody>
          <a:bodyPr wrap="none" rtlCol="0">
            <a:spAutoFit/>
          </a:bodyPr>
          <a:lstStyle/>
          <a:p>
            <a:r>
              <a:rPr lang="en-US" sz="2800" dirty="0" smtClean="0"/>
              <a:t>Session</a:t>
            </a:r>
            <a:endParaRPr lang="en-US" dirty="0"/>
          </a:p>
        </p:txBody>
      </p:sp>
      <p:sp>
        <p:nvSpPr>
          <p:cNvPr id="7" name="TextBox 6"/>
          <p:cNvSpPr txBox="1"/>
          <p:nvPr/>
        </p:nvSpPr>
        <p:spPr>
          <a:xfrm>
            <a:off x="4267200" y="5029200"/>
            <a:ext cx="1585690" cy="523220"/>
          </a:xfrm>
          <a:prstGeom prst="rect">
            <a:avLst/>
          </a:prstGeom>
          <a:solidFill>
            <a:schemeClr val="accent2">
              <a:lumMod val="40000"/>
              <a:lumOff val="60000"/>
            </a:schemeClr>
          </a:solidFill>
          <a:ln w="12700">
            <a:solidFill>
              <a:schemeClr val="tx1"/>
            </a:solidFill>
          </a:ln>
        </p:spPr>
        <p:txBody>
          <a:bodyPr wrap="none" rtlCol="0">
            <a:spAutoFit/>
          </a:bodyPr>
          <a:lstStyle/>
          <a:p>
            <a:r>
              <a:rPr lang="en-US" sz="2800" dirty="0" smtClean="0"/>
              <a:t>Manage</a:t>
            </a:r>
            <a:endParaRPr lang="en-US" dirty="0"/>
          </a:p>
        </p:txBody>
      </p:sp>
      <p:sp>
        <p:nvSpPr>
          <p:cNvPr id="5" name="TextBox 4"/>
          <p:cNvSpPr txBox="1"/>
          <p:nvPr/>
        </p:nvSpPr>
        <p:spPr>
          <a:xfrm>
            <a:off x="4267200" y="3352800"/>
            <a:ext cx="1372492" cy="523220"/>
          </a:xfrm>
          <a:prstGeom prst="rect">
            <a:avLst/>
          </a:prstGeom>
          <a:solidFill>
            <a:schemeClr val="accent2">
              <a:lumMod val="40000"/>
              <a:lumOff val="60000"/>
            </a:schemeClr>
          </a:solidFill>
          <a:ln w="12700">
            <a:solidFill>
              <a:schemeClr val="tx1"/>
            </a:solidFill>
          </a:ln>
        </p:spPr>
        <p:txBody>
          <a:bodyPr wrap="none" rtlCol="0">
            <a:spAutoFit/>
          </a:bodyPr>
          <a:lstStyle/>
          <a:p>
            <a:r>
              <a:rPr lang="en-US" sz="2800" dirty="0" smtClean="0"/>
              <a:t>Create</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OPUS-Projects</a:t>
            </a:r>
            <a:endParaRPr lang="en-US" dirty="0"/>
          </a:p>
        </p:txBody>
      </p:sp>
      <p:sp>
        <p:nvSpPr>
          <p:cNvPr id="3" name="Content Placeholder 2"/>
          <p:cNvSpPr>
            <a:spLocks noGrp="1"/>
          </p:cNvSpPr>
          <p:nvPr>
            <p:ph idx="1"/>
          </p:nvPr>
        </p:nvSpPr>
        <p:spPr/>
        <p:txBody>
          <a:bodyPr/>
          <a:lstStyle/>
          <a:p>
            <a:pPr algn="ctr">
              <a:buNone/>
            </a:pPr>
            <a:r>
              <a:rPr lang="en-US" sz="3600" dirty="0" smtClean="0"/>
              <a:t>Any questions ???</a:t>
            </a:r>
            <a:endParaRPr lang="en-US"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CDOT CORS/OPUS Team</a:t>
            </a:r>
            <a:endParaRPr lang="en-US" dirty="0"/>
          </a:p>
        </p:txBody>
      </p:sp>
      <p:sp>
        <p:nvSpPr>
          <p:cNvPr id="3" name="Content Placeholder 2"/>
          <p:cNvSpPr>
            <a:spLocks noGrp="1"/>
          </p:cNvSpPr>
          <p:nvPr>
            <p:ph idx="1"/>
          </p:nvPr>
        </p:nvSpPr>
        <p:spPr>
          <a:xfrm>
            <a:off x="1219200" y="1676400"/>
            <a:ext cx="7162800" cy="3048000"/>
          </a:xfrm>
        </p:spPr>
        <p:txBody>
          <a:bodyPr/>
          <a:lstStyle/>
          <a:p>
            <a:r>
              <a:rPr lang="en-US" sz="2800" dirty="0" smtClean="0"/>
              <a:t>To incorporate CORS and OPUS into the CDOT Survey Manual</a:t>
            </a:r>
          </a:p>
          <a:p>
            <a:r>
              <a:rPr lang="en-US" sz="2800" dirty="0" smtClean="0"/>
              <a:t>Present to the SAC on Feb 15, 2012</a:t>
            </a:r>
          </a:p>
          <a:p>
            <a:r>
              <a:rPr lang="en-US" sz="2800" dirty="0" smtClean="0"/>
              <a:t>Proposed Addendum</a:t>
            </a:r>
          </a:p>
          <a:p>
            <a:r>
              <a:rPr lang="en-US" sz="2800" dirty="0" smtClean="0"/>
              <a:t>Recommendations</a:t>
            </a:r>
            <a:endParaRPr lang="en-US"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CDOT CORS/OPUS Team</a:t>
            </a:r>
            <a:endParaRPr lang="en-US" dirty="0"/>
          </a:p>
        </p:txBody>
      </p:sp>
      <p:sp>
        <p:nvSpPr>
          <p:cNvPr id="3" name="Content Placeholder 2"/>
          <p:cNvSpPr>
            <a:spLocks noGrp="1"/>
          </p:cNvSpPr>
          <p:nvPr>
            <p:ph idx="1"/>
          </p:nvPr>
        </p:nvSpPr>
        <p:spPr>
          <a:xfrm>
            <a:off x="1219200" y="1295400"/>
            <a:ext cx="7162800" cy="3048000"/>
          </a:xfrm>
        </p:spPr>
        <p:txBody>
          <a:bodyPr/>
          <a:lstStyle/>
          <a:p>
            <a:pPr algn="ctr">
              <a:buNone/>
            </a:pPr>
            <a:r>
              <a:rPr lang="en-US" sz="2400" dirty="0" smtClean="0"/>
              <a:t>Proposed Addendum</a:t>
            </a:r>
          </a:p>
        </p:txBody>
      </p:sp>
      <p:sp>
        <p:nvSpPr>
          <p:cNvPr id="5" name="Text Box 9"/>
          <p:cNvSpPr txBox="1">
            <a:spLocks noChangeArrowheads="1"/>
          </p:cNvSpPr>
          <p:nvPr/>
        </p:nvSpPr>
        <p:spPr bwMode="auto">
          <a:xfrm>
            <a:off x="457200" y="2133600"/>
            <a:ext cx="8381999" cy="40417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rgbClr val="000000"/>
                </a:solidFill>
                <a:effectLst/>
                <a:latin typeface="Arial" pitchFamily="34" charset="0"/>
              </a:rPr>
              <a:t>Surveying and mapping work, upon which all planning, studies and engineering designs are based, shall use the established CDOT project datum. Unless otherwise determined and approved by CDOT Region Survey Coordinator, the horizontal datum shall be the most recent realization of the North American Datum of 1983 (NAD83) as defined by the National Geodetic Survey (NGS). The horizontal control may utilize accepted CDOT and NGS ground based monuments (such as  former HARN) and CORS (Continuous Operating Reference Stations).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CDOT CORS/OPUS Team</a:t>
            </a:r>
            <a:endParaRPr lang="en-US" dirty="0"/>
          </a:p>
        </p:txBody>
      </p:sp>
      <p:sp>
        <p:nvSpPr>
          <p:cNvPr id="3" name="Content Placeholder 2"/>
          <p:cNvSpPr>
            <a:spLocks noGrp="1"/>
          </p:cNvSpPr>
          <p:nvPr>
            <p:ph idx="1"/>
          </p:nvPr>
        </p:nvSpPr>
        <p:spPr>
          <a:xfrm>
            <a:off x="685800" y="1295400"/>
            <a:ext cx="7924800" cy="3048000"/>
          </a:xfrm>
        </p:spPr>
        <p:txBody>
          <a:bodyPr/>
          <a:lstStyle/>
          <a:p>
            <a:pPr algn="ctr">
              <a:buNone/>
            </a:pPr>
            <a:r>
              <a:rPr lang="en-US" sz="2400" dirty="0" smtClean="0"/>
              <a:t>Recommendations</a:t>
            </a:r>
          </a:p>
          <a:p>
            <a:pPr algn="ctr">
              <a:buNone/>
            </a:pPr>
            <a:endParaRPr lang="en-US" dirty="0" smtClean="0"/>
          </a:p>
          <a:p>
            <a:pPr marL="800100" lvl="1" indent="-342900">
              <a:spcBef>
                <a:spcPct val="0"/>
              </a:spcBef>
              <a:spcAft>
                <a:spcPts val="1000"/>
              </a:spcAft>
              <a:buClr>
                <a:srgbClr val="000000"/>
              </a:buClr>
              <a:buFont typeface="+mj-lt"/>
              <a:buAutoNum type="arabicPeriod"/>
            </a:pPr>
            <a:r>
              <a:rPr lang="en-US" dirty="0" smtClean="0">
                <a:solidFill>
                  <a:srgbClr val="000000"/>
                </a:solidFill>
              </a:rPr>
              <a:t>OPUS tools are valuable and use of them should be further explored and encouraged where appropriate and incorporated into re-write of Chapter 3.</a:t>
            </a:r>
          </a:p>
          <a:p>
            <a:pPr marL="800100" lvl="1" indent="-342900">
              <a:spcBef>
                <a:spcPct val="0"/>
              </a:spcBef>
              <a:spcAft>
                <a:spcPts val="1000"/>
              </a:spcAft>
              <a:buClr>
                <a:srgbClr val="000000"/>
              </a:buClr>
              <a:buFont typeface="+mj-lt"/>
              <a:buAutoNum type="arabicPeriod"/>
            </a:pPr>
            <a:r>
              <a:rPr lang="en-US" dirty="0" smtClean="0">
                <a:solidFill>
                  <a:srgbClr val="000000"/>
                </a:solidFill>
              </a:rPr>
              <a:t>Encourage publishing of control using OPUS-DB especially on NGS vertical marks to prepare the vertical </a:t>
            </a:r>
            <a:r>
              <a:rPr lang="en-US" dirty="0" err="1" smtClean="0">
                <a:solidFill>
                  <a:srgbClr val="000000"/>
                </a:solidFill>
              </a:rPr>
              <a:t>datums</a:t>
            </a:r>
            <a:r>
              <a:rPr lang="en-US" dirty="0" smtClean="0">
                <a:solidFill>
                  <a:srgbClr val="000000"/>
                </a:solidFill>
              </a:rPr>
              <a:t> for the future. </a:t>
            </a:r>
            <a:endParaRPr lang="en-US" dirty="0" smtClean="0"/>
          </a:p>
          <a:p>
            <a:pPr marL="800100" lvl="1" indent="-342900">
              <a:spcBef>
                <a:spcPct val="0"/>
              </a:spcBef>
              <a:spcAft>
                <a:spcPts val="1000"/>
              </a:spcAft>
              <a:buFont typeface="+mj-lt"/>
              <a:buAutoNum type="arabicPeriod"/>
            </a:pPr>
            <a:r>
              <a:rPr lang="en-US" dirty="0" smtClean="0"/>
              <a:t>Additional CORS should be added in Colorado</a:t>
            </a:r>
          </a:p>
          <a:p>
            <a:pPr marL="800100" lvl="1" indent="-342900">
              <a:spcBef>
                <a:spcPct val="0"/>
              </a:spcBef>
              <a:spcAft>
                <a:spcPts val="1000"/>
              </a:spcAft>
              <a:buClr>
                <a:srgbClr val="000000"/>
              </a:buClr>
              <a:buFont typeface="+mj-lt"/>
              <a:buAutoNum type="arabicPeriod"/>
            </a:pPr>
            <a:r>
              <a:rPr lang="en-US" dirty="0" err="1" smtClean="0">
                <a:solidFill>
                  <a:srgbClr val="000000"/>
                </a:solidFill>
              </a:rPr>
              <a:t>Microstation</a:t>
            </a:r>
            <a:r>
              <a:rPr lang="en-US" dirty="0" smtClean="0">
                <a:solidFill>
                  <a:srgbClr val="000000"/>
                </a:solidFill>
              </a:rPr>
              <a:t> control diagrams be edited to reflect the language in the proposed (approved) Addendum</a:t>
            </a:r>
            <a:endParaRPr lang="en-US" dirty="0" smtClean="0"/>
          </a:p>
          <a:p>
            <a:pPr marL="800100" lvl="1" indent="-342900">
              <a:spcBef>
                <a:spcPct val="0"/>
              </a:spcBef>
              <a:spcAft>
                <a:spcPts val="1000"/>
              </a:spcAft>
              <a:buFont typeface="+mj-lt"/>
              <a:buAutoNum type="arabicPeriod"/>
            </a:pPr>
            <a:r>
              <a:rPr lang="en-US" dirty="0" smtClean="0"/>
              <a:t>Training to Support these Changes</a:t>
            </a:r>
            <a:endParaRPr lang="en-US" sz="3600" dirty="0" smtClean="0"/>
          </a:p>
          <a:p>
            <a:pPr lvl="1"/>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OPUS-RS Coverage in Colorado</a:t>
            </a:r>
            <a:endParaRPr lang="en-US" dirty="0"/>
          </a:p>
        </p:txBody>
      </p:sp>
      <p:pic>
        <p:nvPicPr>
          <p:cNvPr id="3" name="Picture 2"/>
          <p:cNvPicPr/>
          <p:nvPr/>
        </p:nvPicPr>
        <p:blipFill>
          <a:blip r:embed="rId3" cstate="print"/>
          <a:srcRect l="18750" r="18750" b="39844"/>
          <a:stretch>
            <a:fillRect/>
          </a:stretch>
        </p:blipFill>
        <p:spPr bwMode="auto">
          <a:xfrm>
            <a:off x="381000" y="1390650"/>
            <a:ext cx="8381999" cy="5467350"/>
          </a:xfrm>
          <a:prstGeom prst="rect">
            <a:avLst/>
          </a:prstGeom>
          <a:noFill/>
          <a:ln w="9525">
            <a:solidFill>
              <a:schemeClr val="tx1">
                <a:lumMod val="65000"/>
                <a:lumOff val="35000"/>
              </a:schemeClr>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914400" y="1524000"/>
            <a:ext cx="7162800" cy="3048000"/>
          </a:xfrm>
        </p:spPr>
        <p:txBody>
          <a:bodyPr/>
          <a:lstStyle/>
          <a:p>
            <a:r>
              <a:rPr lang="en-US" dirty="0" smtClean="0"/>
              <a:t>OPUS Programs</a:t>
            </a:r>
          </a:p>
          <a:p>
            <a:pPr lvl="1"/>
            <a:r>
              <a:rPr lang="en-US" dirty="0" smtClean="0"/>
              <a:t>OPUS – DB – Key to heights</a:t>
            </a:r>
          </a:p>
          <a:p>
            <a:pPr lvl="1"/>
            <a:r>
              <a:rPr lang="en-US" dirty="0" smtClean="0"/>
              <a:t>OPUS- Projects</a:t>
            </a:r>
          </a:p>
          <a:p>
            <a:r>
              <a:rPr lang="en-US" dirty="0" smtClean="0"/>
              <a:t>CORS/OPUS Team Efforts</a:t>
            </a:r>
          </a:p>
          <a:p>
            <a:r>
              <a:rPr lang="en-US" dirty="0" smtClean="0"/>
              <a:t>NAD83 (2011), </a:t>
            </a:r>
            <a:r>
              <a:rPr lang="en-US" dirty="0" err="1" smtClean="0"/>
              <a:t>MultiYear</a:t>
            </a:r>
            <a:r>
              <a:rPr lang="en-US" dirty="0" smtClean="0"/>
              <a:t> CORS Solution</a:t>
            </a:r>
          </a:p>
          <a:p>
            <a:r>
              <a:rPr lang="en-US" dirty="0" smtClean="0"/>
              <a:t>Geoid12</a:t>
            </a:r>
          </a:p>
          <a:p>
            <a:r>
              <a:rPr lang="en-US" dirty="0" smtClean="0"/>
              <a:t>New Data Sheets</a:t>
            </a:r>
          </a:p>
          <a:p>
            <a:r>
              <a:rPr lang="en-US" dirty="0" smtClean="0"/>
              <a:t>CBLs</a:t>
            </a:r>
          </a:p>
          <a:p>
            <a:r>
              <a:rPr lang="en-US" dirty="0" smtClean="0"/>
              <a:t>NGS Advisor Program</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CORS in CO</a:t>
            </a:r>
            <a:endParaRPr lang="en-US" dirty="0"/>
          </a:p>
        </p:txBody>
      </p:sp>
      <p:sp>
        <p:nvSpPr>
          <p:cNvPr id="266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Group 24"/>
          <p:cNvGrpSpPr>
            <a:grpSpLocks/>
          </p:cNvGrpSpPr>
          <p:nvPr/>
        </p:nvGrpSpPr>
        <p:grpSpPr bwMode="auto">
          <a:xfrm>
            <a:off x="1295400" y="1066800"/>
            <a:ext cx="6248400" cy="5562600"/>
            <a:chOff x="5334" y="12192"/>
            <a:chExt cx="59436" cy="54102"/>
          </a:xfrm>
        </p:grpSpPr>
        <p:pic>
          <p:nvPicPr>
            <p:cNvPr id="26" name="Picture 26"/>
            <p:cNvPicPr>
              <a:picLocks noChangeAspect="1" noChangeArrowheads="1"/>
            </p:cNvPicPr>
            <p:nvPr/>
          </p:nvPicPr>
          <p:blipFill>
            <a:blip r:embed="rId3" cstate="print"/>
            <a:srcRect l="16875" t="13000" r="34375" b="16000"/>
            <a:stretch>
              <a:fillRect/>
            </a:stretch>
          </p:blipFill>
          <p:spPr bwMode="auto">
            <a:xfrm>
              <a:off x="5334" y="12192"/>
              <a:ext cx="59436" cy="54102"/>
            </a:xfrm>
            <a:prstGeom prst="rect">
              <a:avLst/>
            </a:prstGeom>
            <a:noFill/>
            <a:ln w="9525">
              <a:solidFill>
                <a:srgbClr val="000000"/>
              </a:solidFill>
              <a:miter lim="800000"/>
              <a:headEnd/>
              <a:tailEnd/>
            </a:ln>
          </p:spPr>
        </p:pic>
        <p:sp>
          <p:nvSpPr>
            <p:cNvPr id="27" name="Rectangle 27"/>
            <p:cNvSpPr>
              <a:spLocks noChangeArrowheads="1"/>
            </p:cNvSpPr>
            <p:nvPr/>
          </p:nvSpPr>
          <p:spPr bwMode="auto">
            <a:xfrm>
              <a:off x="5334" y="12192"/>
              <a:ext cx="59436" cy="3048"/>
            </a:xfrm>
            <a:prstGeom prst="rect">
              <a:avLst/>
            </a:prstGeom>
            <a:solidFill>
              <a:srgbClr val="1F497D"/>
            </a:solidFill>
            <a:ln w="25400">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commendations_NGSProgramsB.jpg"/>
          <p:cNvPicPr/>
          <p:nvPr/>
        </p:nvPicPr>
        <p:blipFill>
          <a:blip r:embed="rId3" cstate="print"/>
          <a:srcRect l="1061" r="33687" b="12222"/>
          <a:stretch>
            <a:fillRect/>
          </a:stretch>
        </p:blipFill>
        <p:spPr>
          <a:xfrm>
            <a:off x="381000" y="529098"/>
            <a:ext cx="8610600" cy="6328901"/>
          </a:xfrm>
          <a:prstGeom prst="rect">
            <a:avLst/>
          </a:prstGeom>
        </p:spPr>
      </p:pic>
      <p:sp>
        <p:nvSpPr>
          <p:cNvPr id="5" name="Title 4"/>
          <p:cNvSpPr>
            <a:spLocks noGrp="1"/>
          </p:cNvSpPr>
          <p:nvPr>
            <p:ph type="title"/>
          </p:nvPr>
        </p:nvSpPr>
        <p:spPr>
          <a:xfrm>
            <a:off x="381000" y="-304800"/>
            <a:ext cx="8229600" cy="1143000"/>
          </a:xfrm>
        </p:spPr>
        <p:txBody>
          <a:bodyPr/>
          <a:lstStyle/>
          <a:p>
            <a:r>
              <a:rPr lang="en-US" dirty="0" smtClean="0"/>
              <a:t>CDOT Direction</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Other State Use - CORS</a:t>
            </a:r>
            <a:endParaRPr lang="en-US" dirty="0"/>
          </a:p>
        </p:txBody>
      </p:sp>
      <p:sp>
        <p:nvSpPr>
          <p:cNvPr id="3" name="Content Placeholder 2"/>
          <p:cNvSpPr>
            <a:spLocks noGrp="1"/>
          </p:cNvSpPr>
          <p:nvPr>
            <p:ph idx="1"/>
          </p:nvPr>
        </p:nvSpPr>
        <p:spPr/>
        <p:txBody>
          <a:bodyPr/>
          <a:lstStyle/>
          <a:p>
            <a:endParaRPr lang="en-US" sz="3600" dirty="0" smtClean="0">
              <a:latin typeface="Times New Roman"/>
              <a:ea typeface="Calibri"/>
              <a:cs typeface="Times New Roman"/>
            </a:endParaRPr>
          </a:p>
          <a:p>
            <a:endParaRPr lang="en-US" dirty="0"/>
          </a:p>
        </p:txBody>
      </p:sp>
      <p:graphicFrame>
        <p:nvGraphicFramePr>
          <p:cNvPr id="4" name="Table 3"/>
          <p:cNvGraphicFramePr>
            <a:graphicFrameLocks noGrp="1"/>
          </p:cNvGraphicFramePr>
          <p:nvPr/>
        </p:nvGraphicFramePr>
        <p:xfrm>
          <a:off x="152400" y="1219200"/>
          <a:ext cx="8686801" cy="4893612"/>
        </p:xfrm>
        <a:graphic>
          <a:graphicData uri="http://schemas.openxmlformats.org/drawingml/2006/table">
            <a:tbl>
              <a:tblPr/>
              <a:tblGrid>
                <a:gridCol w="1115736"/>
                <a:gridCol w="3575223"/>
                <a:gridCol w="1675108"/>
                <a:gridCol w="2320734"/>
              </a:tblGrid>
              <a:tr h="643223">
                <a:tc rowSpan="14">
                  <a:txBody>
                    <a:bodyPr/>
                    <a:lstStyle/>
                    <a:p>
                      <a:pPr marL="0" marR="0" algn="l">
                        <a:spcBef>
                          <a:spcPts val="0"/>
                        </a:spcBef>
                        <a:spcAft>
                          <a:spcPts val="0"/>
                        </a:spcAft>
                      </a:pPr>
                      <a:r>
                        <a:rPr lang="en-US" sz="2000" u="sng" dirty="0">
                          <a:latin typeface="Calibri"/>
                          <a:ea typeface="Calibri"/>
                          <a:cs typeface="Calibri"/>
                        </a:rPr>
                        <a:t>Montana</a:t>
                      </a:r>
                      <a:endParaRPr lang="en-US" sz="2400" dirty="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l">
                        <a:spcBef>
                          <a:spcPts val="0"/>
                        </a:spcBef>
                        <a:spcAft>
                          <a:spcPts val="0"/>
                        </a:spcAft>
                      </a:pPr>
                      <a:r>
                        <a:rPr lang="en-US" sz="2000">
                          <a:latin typeface="Calibri"/>
                          <a:ea typeface="Calibri"/>
                          <a:cs typeface="Calibri"/>
                        </a:rPr>
                        <a:t>Observation times at a mark, to a certain extent, are a function of baseline length.  Table 8-1 indicates suggested occupation times for dual frequency receivers for various baseline lengths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21612">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Baseline Distance</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Number of SVs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Time (minutes)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rowSpan="3">
                  <a:txBody>
                    <a:bodyPr/>
                    <a:lstStyle/>
                    <a:p>
                      <a:pPr marL="0" marR="0" algn="l">
                        <a:spcBef>
                          <a:spcPts val="0"/>
                        </a:spcBef>
                        <a:spcAft>
                          <a:spcPts val="0"/>
                        </a:spcAft>
                      </a:pPr>
                      <a:r>
                        <a:rPr lang="en-US" sz="2000">
                          <a:latin typeface="Calibri"/>
                          <a:ea typeface="Calibri"/>
                          <a:cs typeface="Calibri"/>
                        </a:rPr>
                        <a:t>Less than 20 km (12.4 miles)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4</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20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15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6 or more</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9</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rowSpan="3">
                  <a:txBody>
                    <a:bodyPr/>
                    <a:lstStyle/>
                    <a:p>
                      <a:pPr marL="0" marR="0" algn="l">
                        <a:spcBef>
                          <a:spcPts val="0"/>
                        </a:spcBef>
                        <a:spcAft>
                          <a:spcPts val="0"/>
                        </a:spcAft>
                      </a:pPr>
                      <a:r>
                        <a:rPr lang="en-US" sz="2000">
                          <a:latin typeface="Calibri"/>
                          <a:ea typeface="Calibri"/>
                          <a:cs typeface="Calibri"/>
                        </a:rPr>
                        <a:t>20 to 35km (12.4 to 21.7 miles)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4</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40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30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6 or more</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16</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rowSpan="3">
                  <a:txBody>
                    <a:bodyPr/>
                    <a:lstStyle/>
                    <a:p>
                      <a:pPr marL="0" marR="0" algn="l">
                        <a:spcBef>
                          <a:spcPts val="0"/>
                        </a:spcBef>
                        <a:spcAft>
                          <a:spcPts val="0"/>
                        </a:spcAft>
                      </a:pPr>
                      <a:r>
                        <a:rPr lang="en-US" sz="2000">
                          <a:latin typeface="Calibri"/>
                          <a:ea typeface="Calibri"/>
                          <a:cs typeface="Calibri"/>
                        </a:rPr>
                        <a:t>35 to 60 km (21.7 to 37.2 miles)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4</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60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12</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6 or more</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30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rowSpan="3">
                  <a:txBody>
                    <a:bodyPr/>
                    <a:lstStyle/>
                    <a:p>
                      <a:pPr marL="0" marR="0" algn="l">
                        <a:spcBef>
                          <a:spcPts val="0"/>
                        </a:spcBef>
                        <a:spcAft>
                          <a:spcPts val="0"/>
                        </a:spcAft>
                      </a:pPr>
                      <a:r>
                        <a:rPr lang="en-US" sz="2000">
                          <a:latin typeface="Calibri"/>
                          <a:ea typeface="Calibri"/>
                          <a:cs typeface="Calibri"/>
                        </a:rPr>
                        <a:t>Greater that 60 km ( 37.2 miles)</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4</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180</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a:latin typeface="Calibri"/>
                          <a:ea typeface="Calibri"/>
                          <a:cs typeface="Calibri"/>
                        </a:rPr>
                        <a:t>135</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06">
                <a:tc vMerge="1">
                  <a:txBody>
                    <a:bodyPr/>
                    <a:lstStyle/>
                    <a:p>
                      <a:endParaRPr lang="en-US"/>
                    </a:p>
                  </a:txBody>
                  <a:tcPr/>
                </a:tc>
                <a:tc vMerge="1">
                  <a:txBody>
                    <a:bodyPr/>
                    <a:lstStyle/>
                    <a:p>
                      <a:endParaRPr lang="en-US"/>
                    </a:p>
                  </a:txBody>
                  <a:tcPr/>
                </a:tc>
                <a:tc>
                  <a:txBody>
                    <a:bodyPr/>
                    <a:lstStyle/>
                    <a:p>
                      <a:pPr marL="0" marR="0" algn="l">
                        <a:spcBef>
                          <a:spcPts val="0"/>
                        </a:spcBef>
                        <a:spcAft>
                          <a:spcPts val="0"/>
                        </a:spcAft>
                      </a:pPr>
                      <a:r>
                        <a:rPr lang="en-US" sz="2000">
                          <a:latin typeface="Calibri"/>
                          <a:ea typeface="Calibri"/>
                          <a:cs typeface="Calibri"/>
                        </a:rPr>
                        <a:t>6 or more</a:t>
                      </a:r>
                      <a:endParaRPr lang="en-US" sz="240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dirty="0">
                          <a:latin typeface="Calibri"/>
                          <a:ea typeface="Calibri"/>
                          <a:cs typeface="Calibri"/>
                        </a:rPr>
                        <a:t>95</a:t>
                      </a:r>
                      <a:endParaRPr lang="en-US" sz="2400" dirty="0">
                        <a:latin typeface="Times New Roman"/>
                        <a:ea typeface="Calibri"/>
                        <a:cs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lstStyle/>
          <a:p>
            <a:r>
              <a:rPr lang="en-US" dirty="0" smtClean="0"/>
              <a:t>Other State Use - OPUS</a:t>
            </a:r>
            <a:endParaRPr lang="en-US" dirty="0"/>
          </a:p>
        </p:txBody>
      </p:sp>
      <p:graphicFrame>
        <p:nvGraphicFramePr>
          <p:cNvPr id="5" name="Table 4"/>
          <p:cNvGraphicFramePr>
            <a:graphicFrameLocks noGrp="1"/>
          </p:cNvGraphicFramePr>
          <p:nvPr/>
        </p:nvGraphicFramePr>
        <p:xfrm>
          <a:off x="304800" y="914400"/>
          <a:ext cx="8534400" cy="4601412"/>
        </p:xfrm>
        <a:graphic>
          <a:graphicData uri="http://schemas.openxmlformats.org/drawingml/2006/table">
            <a:tbl>
              <a:tblPr/>
              <a:tblGrid>
                <a:gridCol w="1628035"/>
                <a:gridCol w="5410853"/>
                <a:gridCol w="1495512"/>
              </a:tblGrid>
              <a:tr h="277564">
                <a:tc>
                  <a:txBody>
                    <a:bodyPr/>
                    <a:lstStyle/>
                    <a:p>
                      <a:pPr marL="0" marR="0">
                        <a:spcBef>
                          <a:spcPts val="0"/>
                        </a:spcBef>
                        <a:spcAft>
                          <a:spcPts val="0"/>
                        </a:spcAft>
                      </a:pPr>
                      <a:r>
                        <a:rPr lang="en-US" sz="1800" u="none" dirty="0">
                          <a:solidFill>
                            <a:srgbClr val="000000"/>
                          </a:solidFill>
                          <a:latin typeface="Calibri"/>
                          <a:ea typeface="Calibri"/>
                          <a:cs typeface="Calibri"/>
                        </a:rPr>
                        <a:t>Ohio </a:t>
                      </a:r>
                      <a:r>
                        <a:rPr lang="en-US" sz="1800" u="none" dirty="0" smtClean="0">
                          <a:solidFill>
                            <a:srgbClr val="000000"/>
                          </a:solidFill>
                          <a:latin typeface="Calibri"/>
                          <a:ea typeface="Calibri"/>
                          <a:cs typeface="Calibri"/>
                        </a:rPr>
                        <a:t>DOT *</a:t>
                      </a:r>
                      <a:endParaRPr lang="en-US" sz="2000" u="none" dirty="0">
                        <a:solidFill>
                          <a:srgbClr val="000000"/>
                        </a:solidFill>
                        <a:latin typeface="Cambria"/>
                        <a:ea typeface="Calibri"/>
                        <a:cs typeface="Cambria"/>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a:latin typeface="Calibri"/>
                          <a:ea typeface="Calibri"/>
                          <a:cs typeface="Calibri"/>
                        </a:rPr>
                        <a:t>3 sessions; at least 4 hours per session </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27594">
                <a:tc rowSpan="5">
                  <a:txBody>
                    <a:bodyPr/>
                    <a:lstStyle/>
                    <a:p>
                      <a:pPr marL="0" marR="0">
                        <a:spcBef>
                          <a:spcPts val="0"/>
                        </a:spcBef>
                        <a:spcAft>
                          <a:spcPts val="0"/>
                        </a:spcAft>
                      </a:pPr>
                      <a:r>
                        <a:rPr lang="en-US" sz="1800" u="none" dirty="0">
                          <a:latin typeface="Calibri"/>
                          <a:ea typeface="Calibri"/>
                          <a:cs typeface="Calibri"/>
                        </a:rPr>
                        <a:t>Michigan </a:t>
                      </a:r>
                      <a:r>
                        <a:rPr lang="en-US" sz="1800" u="none" dirty="0" smtClean="0">
                          <a:latin typeface="Calibri"/>
                          <a:ea typeface="Calibri"/>
                          <a:cs typeface="Calibri"/>
                        </a:rPr>
                        <a:t>DOT **</a:t>
                      </a:r>
                      <a:endParaRPr lang="en-US" sz="2000" u="none"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dirty="0" smtClean="0">
                          <a:latin typeface="Calibri"/>
                          <a:ea typeface="Calibri"/>
                          <a:cs typeface="Calibri"/>
                        </a:rPr>
                        <a:t>2 </a:t>
                      </a:r>
                      <a:r>
                        <a:rPr lang="en-US" sz="1800" dirty="0">
                          <a:latin typeface="Calibri"/>
                          <a:ea typeface="Calibri"/>
                          <a:cs typeface="Calibri"/>
                        </a:rPr>
                        <a:t>static observations of no less than </a:t>
                      </a:r>
                      <a:r>
                        <a:rPr lang="en-US" sz="1800" dirty="0" smtClean="0">
                          <a:latin typeface="Calibri"/>
                          <a:ea typeface="Calibri"/>
                          <a:cs typeface="Calibri"/>
                        </a:rPr>
                        <a:t>2 hrs </a:t>
                      </a:r>
                      <a:r>
                        <a:rPr lang="en-US" sz="1800" dirty="0">
                          <a:latin typeface="Calibri"/>
                          <a:ea typeface="Calibri"/>
                          <a:cs typeface="Calibri"/>
                        </a:rPr>
                        <a:t>and no more than 4 </a:t>
                      </a:r>
                      <a:r>
                        <a:rPr lang="en-US" sz="1800" dirty="0" smtClean="0">
                          <a:latin typeface="Calibri"/>
                          <a:ea typeface="Calibri"/>
                          <a:cs typeface="Calibri"/>
                        </a:rPr>
                        <a:t>hrs </a:t>
                      </a:r>
                      <a:r>
                        <a:rPr lang="en-US" sz="1800" dirty="0">
                          <a:latin typeface="Calibri"/>
                          <a:ea typeface="Calibri"/>
                          <a:cs typeface="Calibri"/>
                        </a:rPr>
                        <a:t>as a minimum</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02485">
                <a:tc vMerge="1">
                  <a:txBody>
                    <a:bodyPr/>
                    <a:lstStyle/>
                    <a:p>
                      <a:endParaRPr lang="en-US"/>
                    </a:p>
                  </a:txBody>
                  <a:tcPr/>
                </a:tc>
                <a:tc>
                  <a:txBody>
                    <a:bodyPr/>
                    <a:lstStyle/>
                    <a:p>
                      <a:pPr marL="0" marR="0" algn="ctr">
                        <a:spcBef>
                          <a:spcPts val="0"/>
                        </a:spcBef>
                        <a:spcAft>
                          <a:spcPts val="0"/>
                        </a:spcAft>
                      </a:pPr>
                      <a:r>
                        <a:rPr lang="en-US" sz="1800">
                          <a:latin typeface="Calibri"/>
                          <a:ea typeface="Calibri"/>
                          <a:cs typeface="Calibri"/>
                        </a:rPr>
                        <a:t>Dist. from farthest CORS (mi)</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latin typeface="Calibri"/>
                          <a:ea typeface="Calibri"/>
                          <a:cs typeface="Calibri"/>
                        </a:rPr>
                        <a:t>Horizontal only</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746">
                <a:tc vMerge="1">
                  <a:txBody>
                    <a:bodyPr/>
                    <a:lstStyle/>
                    <a:p>
                      <a:endParaRPr lang="en-US"/>
                    </a:p>
                  </a:txBody>
                  <a:tcPr/>
                </a:tc>
                <a:tc>
                  <a:txBody>
                    <a:bodyPr/>
                    <a:lstStyle/>
                    <a:p>
                      <a:pPr marL="0" marR="0" algn="ctr">
                        <a:spcBef>
                          <a:spcPts val="0"/>
                        </a:spcBef>
                        <a:spcAft>
                          <a:spcPts val="0"/>
                        </a:spcAft>
                      </a:pPr>
                      <a:r>
                        <a:rPr lang="en-US" sz="1800">
                          <a:latin typeface="Calibri"/>
                          <a:ea typeface="Calibri"/>
                          <a:cs typeface="Calibri"/>
                        </a:rPr>
                        <a:t>Under 25</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latin typeface="Calibri"/>
                          <a:ea typeface="Calibri"/>
                          <a:cs typeface="Calibri"/>
                        </a:rPr>
                        <a:t>2 hours</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746">
                <a:tc vMerge="1">
                  <a:txBody>
                    <a:bodyPr/>
                    <a:lstStyle/>
                    <a:p>
                      <a:endParaRPr lang="en-US"/>
                    </a:p>
                  </a:txBody>
                  <a:tcPr/>
                </a:tc>
                <a:tc>
                  <a:txBody>
                    <a:bodyPr/>
                    <a:lstStyle/>
                    <a:p>
                      <a:pPr marL="0" marR="0" algn="ctr">
                        <a:spcBef>
                          <a:spcPts val="0"/>
                        </a:spcBef>
                        <a:spcAft>
                          <a:spcPts val="0"/>
                        </a:spcAft>
                      </a:pPr>
                      <a:r>
                        <a:rPr lang="en-US" sz="1800">
                          <a:latin typeface="Calibri"/>
                          <a:ea typeface="Calibri"/>
                          <a:cs typeface="Calibri"/>
                        </a:rPr>
                        <a:t>25 – 43</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latin typeface="Calibri"/>
                          <a:ea typeface="Calibri"/>
                          <a:cs typeface="Calibri"/>
                        </a:rPr>
                        <a:t>3 hours</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183">
                <a:tc vMerge="1">
                  <a:txBody>
                    <a:bodyPr/>
                    <a:lstStyle/>
                    <a:p>
                      <a:endParaRPr lang="en-US"/>
                    </a:p>
                  </a:txBody>
                  <a:tcPr/>
                </a:tc>
                <a:tc>
                  <a:txBody>
                    <a:bodyPr/>
                    <a:lstStyle/>
                    <a:p>
                      <a:pPr marL="0" marR="0" algn="ctr">
                        <a:spcBef>
                          <a:spcPts val="0"/>
                        </a:spcBef>
                        <a:spcAft>
                          <a:spcPts val="0"/>
                        </a:spcAft>
                      </a:pPr>
                      <a:r>
                        <a:rPr lang="en-US" sz="1800">
                          <a:latin typeface="Calibri"/>
                          <a:ea typeface="Calibri"/>
                          <a:cs typeface="Calibri"/>
                        </a:rPr>
                        <a:t>44 and over</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latin typeface="Calibri"/>
                          <a:ea typeface="Calibri"/>
                          <a:cs typeface="Calibri"/>
                        </a:rPr>
                        <a:t>4 hours</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564">
                <a:tc>
                  <a:txBody>
                    <a:bodyPr/>
                    <a:lstStyle/>
                    <a:p>
                      <a:pPr marL="0" marR="0">
                        <a:spcBef>
                          <a:spcPts val="0"/>
                        </a:spcBef>
                        <a:spcAft>
                          <a:spcPts val="0"/>
                        </a:spcAft>
                      </a:pPr>
                      <a:r>
                        <a:rPr lang="en-US" sz="1800" u="none">
                          <a:latin typeface="Calibri"/>
                          <a:ea typeface="Calibri"/>
                          <a:cs typeface="Calibri"/>
                        </a:rPr>
                        <a:t>North Dakota</a:t>
                      </a:r>
                      <a:endParaRPr lang="en-US" sz="2000" u="none">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dirty="0">
                          <a:latin typeface="Calibri"/>
                          <a:ea typeface="Calibri"/>
                          <a:cs typeface="Calibri"/>
                        </a:rPr>
                        <a:t>occupy each PRIMARY CONTROL point for a MINIMUM of </a:t>
                      </a:r>
                      <a:r>
                        <a:rPr lang="en-US" sz="1800" dirty="0" smtClean="0">
                          <a:latin typeface="Calibri"/>
                          <a:ea typeface="Calibri"/>
                          <a:cs typeface="Calibri"/>
                        </a:rPr>
                        <a:t>4 hrs</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27594">
                <a:tc>
                  <a:txBody>
                    <a:bodyPr/>
                    <a:lstStyle/>
                    <a:p>
                      <a:pPr marL="0" marR="0">
                        <a:spcBef>
                          <a:spcPts val="0"/>
                        </a:spcBef>
                        <a:spcAft>
                          <a:spcPts val="0"/>
                        </a:spcAft>
                      </a:pPr>
                      <a:r>
                        <a:rPr lang="en-US" sz="1800" u="none">
                          <a:latin typeface="Calibri"/>
                          <a:ea typeface="Calibri"/>
                          <a:cs typeface="Calibri"/>
                        </a:rPr>
                        <a:t>Montana</a:t>
                      </a:r>
                      <a:endParaRPr lang="en-US" sz="2000" u="none">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a:latin typeface="Calibri"/>
                          <a:ea typeface="Calibri"/>
                          <a:cs typeface="Calibri"/>
                        </a:rPr>
                        <a:t>Observations submitted to NGS for an OPUS solution should adhere to their recommended observation times</a:t>
                      </a:r>
                      <a:endParaRPr lang="en-US" sz="200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27594">
                <a:tc>
                  <a:txBody>
                    <a:bodyPr/>
                    <a:lstStyle/>
                    <a:p>
                      <a:pPr marL="0" marR="0">
                        <a:spcBef>
                          <a:spcPts val="0"/>
                        </a:spcBef>
                        <a:spcAft>
                          <a:spcPts val="0"/>
                        </a:spcAft>
                      </a:pPr>
                      <a:r>
                        <a:rPr lang="en-US" sz="1800" u="none">
                          <a:latin typeface="Calibri"/>
                          <a:ea typeface="Calibri"/>
                          <a:cs typeface="Calibri"/>
                        </a:rPr>
                        <a:t>TEXAS</a:t>
                      </a:r>
                      <a:endParaRPr lang="en-US" sz="2000" u="none">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dirty="0">
                          <a:latin typeface="Calibri"/>
                          <a:ea typeface="Calibri"/>
                          <a:cs typeface="Calibri"/>
                        </a:rPr>
                        <a:t>Any stations that contain </a:t>
                      </a:r>
                      <a:r>
                        <a:rPr lang="en-US" sz="1800" dirty="0" smtClean="0">
                          <a:latin typeface="Calibri"/>
                          <a:ea typeface="Calibri"/>
                          <a:cs typeface="Calibri"/>
                        </a:rPr>
                        <a:t>2 </a:t>
                      </a:r>
                      <a:r>
                        <a:rPr lang="en-US" sz="1800" dirty="0">
                          <a:latin typeface="Calibri"/>
                          <a:ea typeface="Calibri"/>
                          <a:cs typeface="Calibri"/>
                        </a:rPr>
                        <a:t>or more </a:t>
                      </a:r>
                      <a:r>
                        <a:rPr lang="en-US" sz="1800" dirty="0" smtClean="0">
                          <a:latin typeface="Calibri"/>
                          <a:ea typeface="Calibri"/>
                          <a:cs typeface="Calibri"/>
                        </a:rPr>
                        <a:t>hrs </a:t>
                      </a:r>
                      <a:r>
                        <a:rPr lang="en-US" sz="1800" dirty="0">
                          <a:latin typeface="Calibri"/>
                          <a:ea typeface="Calibri"/>
                          <a:cs typeface="Calibri"/>
                        </a:rPr>
                        <a:t>of raw GPS data can be processed at this </a:t>
                      </a:r>
                      <a:r>
                        <a:rPr lang="en-US" sz="1800" i="1" dirty="0">
                          <a:latin typeface="Calibri"/>
                          <a:ea typeface="Calibri"/>
                          <a:cs typeface="Calibri"/>
                        </a:rPr>
                        <a:t>(OPUS)</a:t>
                      </a:r>
                      <a:r>
                        <a:rPr lang="en-US" sz="1800" dirty="0">
                          <a:latin typeface="Calibri"/>
                          <a:ea typeface="Calibri"/>
                          <a:cs typeface="Calibri"/>
                        </a:rPr>
                        <a:t> Web site.</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277564">
                <a:tc>
                  <a:txBody>
                    <a:bodyPr/>
                    <a:lstStyle/>
                    <a:p>
                      <a:pPr marL="0" marR="0">
                        <a:spcBef>
                          <a:spcPts val="0"/>
                        </a:spcBef>
                        <a:spcAft>
                          <a:spcPts val="0"/>
                        </a:spcAft>
                      </a:pPr>
                      <a:r>
                        <a:rPr lang="en-US" sz="1800" u="none">
                          <a:latin typeface="Calibri"/>
                          <a:ea typeface="Calibri"/>
                          <a:cs typeface="Calibri"/>
                        </a:rPr>
                        <a:t>Georgia</a:t>
                      </a:r>
                      <a:endParaRPr lang="en-US" sz="2000" u="none">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dirty="0">
                          <a:latin typeface="Calibri"/>
                          <a:ea typeface="Calibri"/>
                          <a:cs typeface="Calibri"/>
                        </a:rPr>
                        <a:t>a </a:t>
                      </a:r>
                      <a:r>
                        <a:rPr lang="en-US" sz="1800" i="1" dirty="0">
                          <a:latin typeface="Calibri"/>
                          <a:ea typeface="Calibri"/>
                          <a:cs typeface="Calibri"/>
                        </a:rPr>
                        <a:t>minimum occupation time of </a:t>
                      </a:r>
                      <a:r>
                        <a:rPr lang="en-US" sz="1800" i="1" dirty="0" smtClean="0">
                          <a:latin typeface="Calibri"/>
                          <a:ea typeface="Calibri"/>
                          <a:cs typeface="Calibri"/>
                        </a:rPr>
                        <a:t>2 hrs </a:t>
                      </a:r>
                      <a:r>
                        <a:rPr lang="en-US" sz="1800" dirty="0">
                          <a:latin typeface="Calibri"/>
                          <a:ea typeface="Calibri"/>
                          <a:cs typeface="Calibri"/>
                        </a:rPr>
                        <a:t>during peak satellite cover</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277564">
                <a:tc>
                  <a:txBody>
                    <a:bodyPr/>
                    <a:lstStyle/>
                    <a:p>
                      <a:pPr marL="0" marR="0">
                        <a:spcBef>
                          <a:spcPts val="0"/>
                        </a:spcBef>
                        <a:spcAft>
                          <a:spcPts val="0"/>
                        </a:spcAft>
                      </a:pPr>
                      <a:r>
                        <a:rPr lang="en-US" sz="1800" u="none" dirty="0">
                          <a:latin typeface="Calibri"/>
                          <a:ea typeface="Calibri"/>
                          <a:cs typeface="Calibri"/>
                        </a:rPr>
                        <a:t>California</a:t>
                      </a:r>
                      <a:endParaRPr lang="en-US" sz="2000" u="none"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spcBef>
                          <a:spcPts val="0"/>
                        </a:spcBef>
                        <a:spcAft>
                          <a:spcPts val="0"/>
                        </a:spcAft>
                      </a:pPr>
                      <a:r>
                        <a:rPr lang="en-US" sz="1800" dirty="0">
                          <a:solidFill>
                            <a:srgbClr val="000000"/>
                          </a:solidFill>
                          <a:latin typeface="Calibri"/>
                          <a:ea typeface="Calibri"/>
                          <a:cs typeface="Calibri"/>
                        </a:rPr>
                        <a:t>OPUS solutions shall not be used for producing final coordinates or elevations </a:t>
                      </a:r>
                      <a:endParaRPr lang="en-US" sz="2000" dirty="0">
                        <a:latin typeface="Times New Roman"/>
                        <a:ea typeface="Calibri"/>
                        <a:cs typeface="Times New Roman"/>
                      </a:endParaRPr>
                    </a:p>
                  </a:txBody>
                  <a:tcPr marL="30788" marR="30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
        <p:nvSpPr>
          <p:cNvPr id="6" name="Rectangle 5"/>
          <p:cNvSpPr/>
          <p:nvPr/>
        </p:nvSpPr>
        <p:spPr>
          <a:xfrm>
            <a:off x="0" y="5596116"/>
            <a:ext cx="9144000" cy="1200329"/>
          </a:xfrm>
          <a:prstGeom prst="rect">
            <a:avLst/>
          </a:prstGeom>
          <a:solidFill>
            <a:srgbClr val="FFFFFF"/>
          </a:solidFill>
        </p:spPr>
        <p:txBody>
          <a:bodyPr wrap="square">
            <a:spAutoFit/>
          </a:bodyPr>
          <a:lstStyle/>
          <a:p>
            <a:r>
              <a:rPr lang="en-US" dirty="0" smtClean="0">
                <a:ea typeface="Calibri"/>
                <a:cs typeface="Calibri"/>
              </a:rPr>
              <a:t>*   Use the same 3 base stations when processing; manually select base</a:t>
            </a:r>
          </a:p>
          <a:p>
            <a:r>
              <a:rPr lang="en-US" dirty="0" smtClean="0">
                <a:ea typeface="Calibri"/>
                <a:cs typeface="Calibri"/>
              </a:rPr>
              <a:t>     stations to be used in OPUS processing.</a:t>
            </a:r>
          </a:p>
          <a:p>
            <a:r>
              <a:rPr lang="en-US" dirty="0" smtClean="0">
                <a:ea typeface="Calibri"/>
                <a:cs typeface="Calibri"/>
              </a:rPr>
              <a:t>** Processing of vectors for the Primary Horizontal control must be done </a:t>
            </a:r>
          </a:p>
          <a:p>
            <a:r>
              <a:rPr lang="en-US" dirty="0" smtClean="0">
                <a:ea typeface="Calibri"/>
                <a:cs typeface="Calibri"/>
              </a:rPr>
              <a:t>     using OPUS.  </a:t>
            </a:r>
            <a:endParaRPr lang="en-US" dirty="0" smtClean="0">
              <a:latin typeface="Times New Roman"/>
              <a:ea typeface="Calibri"/>
              <a:cs typeface="Times New Roman"/>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1143000"/>
          </a:xfrm>
        </p:spPr>
        <p:txBody>
          <a:bodyPr/>
          <a:lstStyle/>
          <a:p>
            <a:r>
              <a:rPr lang="en-US" dirty="0" smtClean="0"/>
              <a:t>FHWA</a:t>
            </a:r>
            <a:endParaRPr lang="en-US" dirty="0"/>
          </a:p>
        </p:txBody>
      </p:sp>
      <p:graphicFrame>
        <p:nvGraphicFramePr>
          <p:cNvPr id="4" name="Table 3"/>
          <p:cNvGraphicFramePr>
            <a:graphicFrameLocks noGrp="1"/>
          </p:cNvGraphicFramePr>
          <p:nvPr/>
        </p:nvGraphicFramePr>
        <p:xfrm>
          <a:off x="457200" y="1066800"/>
          <a:ext cx="8305800" cy="5242560"/>
        </p:xfrm>
        <a:graphic>
          <a:graphicData uri="http://schemas.openxmlformats.org/drawingml/2006/table">
            <a:tbl>
              <a:tblPr/>
              <a:tblGrid>
                <a:gridCol w="1524811"/>
                <a:gridCol w="6780989"/>
              </a:tblGrid>
              <a:tr h="3093720">
                <a:tc>
                  <a:txBody>
                    <a:bodyPr/>
                    <a:lstStyle/>
                    <a:p>
                      <a:pPr marL="0" marR="0" algn="l">
                        <a:spcBef>
                          <a:spcPts val="0"/>
                        </a:spcBef>
                        <a:spcAft>
                          <a:spcPts val="0"/>
                        </a:spcAft>
                      </a:pPr>
                      <a:r>
                        <a:rPr lang="en-US" sz="1800" u="sng" dirty="0">
                          <a:latin typeface="Calibri"/>
                          <a:ea typeface="Calibri"/>
                          <a:cs typeface="Calibri"/>
                        </a:rPr>
                        <a:t>FHWA</a:t>
                      </a:r>
                      <a:endParaRPr lang="en-US" sz="2000" dirty="0">
                        <a:latin typeface="Times New Roman"/>
                        <a:ea typeface="Calibri"/>
                        <a:cs typeface="Times New Roman"/>
                      </a:endParaRPr>
                    </a:p>
                    <a:p>
                      <a:pPr marL="0" marR="0" algn="l">
                        <a:spcBef>
                          <a:spcPts val="0"/>
                        </a:spcBef>
                        <a:spcAft>
                          <a:spcPts val="0"/>
                        </a:spcAft>
                      </a:pPr>
                      <a:r>
                        <a:rPr lang="en-US" sz="1800" dirty="0">
                          <a:latin typeface="Calibri"/>
                          <a:ea typeface="Calibri"/>
                          <a:cs typeface="Calibri"/>
                        </a:rPr>
                        <a:t>Federal Lands Highway Project Development and Design Manual</a:t>
                      </a:r>
                      <a:endParaRPr lang="en-US" sz="20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2000" b="1" dirty="0">
                          <a:solidFill>
                            <a:srgbClr val="000000"/>
                          </a:solidFill>
                          <a:latin typeface="Arial"/>
                          <a:ea typeface="Calibri"/>
                          <a:cs typeface="Times New Roman"/>
                        </a:rPr>
                        <a:t>5.3.1.1 Horizontal Datum</a:t>
                      </a:r>
                      <a:endParaRPr lang="en-US" sz="2000" dirty="0">
                        <a:latin typeface="Times New Roman"/>
                        <a:ea typeface="Calibri"/>
                        <a:cs typeface="Times New Roman"/>
                      </a:endParaRPr>
                    </a:p>
                    <a:p>
                      <a:pPr marL="0" marR="0" algn="l">
                        <a:spcBef>
                          <a:spcPts val="0"/>
                        </a:spcBef>
                        <a:spcAft>
                          <a:spcPts val="0"/>
                        </a:spcAft>
                      </a:pPr>
                      <a:r>
                        <a:rPr lang="en-US" sz="1800" dirty="0">
                          <a:solidFill>
                            <a:srgbClr val="000000"/>
                          </a:solidFill>
                          <a:latin typeface="Arial"/>
                          <a:ea typeface="Calibri"/>
                          <a:cs typeface="Times New Roman"/>
                        </a:rPr>
                        <a:t>All surveying and mapping work, planning, studies and engineering designs must be based upon a common well-understood horizontal datum. </a:t>
                      </a:r>
                      <a:r>
                        <a:rPr lang="en-US" sz="1800" b="1" dirty="0">
                          <a:solidFill>
                            <a:srgbClr val="000000"/>
                          </a:solidFill>
                          <a:latin typeface="Arial"/>
                          <a:ea typeface="Calibri"/>
                          <a:cs typeface="Times New Roman"/>
                        </a:rPr>
                        <a:t>Unless unique circumstances prescribe use of an alternate reference system, the horizontal datum standard for all mapping, planning, design, right-of-way and construction on FLH projects shall be the North American Datum of 1983 (NAD83) as defined by the National Geodetic Survey (NGS). </a:t>
                      </a:r>
                      <a:r>
                        <a:rPr lang="en-US" sz="1800" dirty="0">
                          <a:solidFill>
                            <a:srgbClr val="000000"/>
                          </a:solidFill>
                          <a:latin typeface="Arial"/>
                          <a:ea typeface="Calibri"/>
                          <a:cs typeface="Times New Roman"/>
                        </a:rPr>
                        <a:t>Use of the most current realization of NAD83, from High Accuracy Reference Networks (HARN), Continuous Operating Reference Stations (CORS) or both is encouraged. Use of the </a:t>
                      </a:r>
                      <a:r>
                        <a:rPr lang="en-US" sz="1800" i="1" dirty="0">
                          <a:solidFill>
                            <a:srgbClr val="0000FF"/>
                          </a:solidFill>
                          <a:latin typeface="Arial"/>
                          <a:ea typeface="Calibri"/>
                          <a:cs typeface="Times New Roman"/>
                        </a:rPr>
                        <a:t>NGS Online Positioning User Service (OPUS) </a:t>
                      </a:r>
                      <a:r>
                        <a:rPr lang="en-US" sz="1800" dirty="0">
                          <a:solidFill>
                            <a:srgbClr val="000000"/>
                          </a:solidFill>
                          <a:latin typeface="Arial"/>
                          <a:ea typeface="Calibri"/>
                          <a:cs typeface="Times New Roman"/>
                        </a:rPr>
                        <a:t>is a convenient and efficient method of establishing the required horizontal control datum Project coordinates (</a:t>
                      </a:r>
                      <a:r>
                        <a:rPr lang="en-US" sz="1800" dirty="0" err="1">
                          <a:solidFill>
                            <a:srgbClr val="000000"/>
                          </a:solidFill>
                          <a:latin typeface="Arial"/>
                          <a:ea typeface="Calibri"/>
                          <a:cs typeface="Times New Roman"/>
                        </a:rPr>
                        <a:t>northings</a:t>
                      </a:r>
                      <a:r>
                        <a:rPr lang="en-US" sz="1800" dirty="0">
                          <a:solidFill>
                            <a:srgbClr val="000000"/>
                          </a:solidFill>
                          <a:latin typeface="Arial"/>
                          <a:ea typeface="Calibri"/>
                          <a:cs typeface="Times New Roman"/>
                        </a:rPr>
                        <a:t> and </a:t>
                      </a:r>
                      <a:r>
                        <a:rPr lang="en-US" sz="1800" dirty="0" err="1">
                          <a:solidFill>
                            <a:srgbClr val="000000"/>
                          </a:solidFill>
                          <a:latin typeface="Arial"/>
                          <a:ea typeface="Calibri"/>
                          <a:cs typeface="Times New Roman"/>
                        </a:rPr>
                        <a:t>eastings</a:t>
                      </a:r>
                      <a:r>
                        <a:rPr lang="en-US" sz="1800" dirty="0">
                          <a:solidFill>
                            <a:srgbClr val="000000"/>
                          </a:solidFill>
                          <a:latin typeface="Arial"/>
                          <a:ea typeface="Calibri"/>
                          <a:cs typeface="Times New Roman"/>
                        </a:rPr>
                        <a:t>) for mapping and design shall be expressed in terms of the State plane coordinate system zone in which the project exists. Definition of the State plane coordinate projections can be found in </a:t>
                      </a:r>
                      <a:r>
                        <a:rPr lang="en-US" sz="1800" i="1" dirty="0">
                          <a:solidFill>
                            <a:srgbClr val="000000"/>
                          </a:solidFill>
                          <a:latin typeface="Arial"/>
                          <a:ea typeface="Calibri"/>
                          <a:cs typeface="Times New Roman"/>
                        </a:rPr>
                        <a:t>NGS publication </a:t>
                      </a:r>
                      <a:r>
                        <a:rPr lang="en-US" sz="1800" i="1" dirty="0">
                          <a:solidFill>
                            <a:srgbClr val="0000FF"/>
                          </a:solidFill>
                          <a:latin typeface="Arial"/>
                          <a:ea typeface="Calibri"/>
                          <a:cs typeface="Times New Roman"/>
                        </a:rPr>
                        <a:t>NOS NGS-05</a:t>
                      </a:r>
                      <a:r>
                        <a:rPr lang="en-US" sz="1800" dirty="0">
                          <a:solidFill>
                            <a:srgbClr val="000000"/>
                          </a:solidFill>
                          <a:latin typeface="Arial"/>
                          <a:ea typeface="Calibri"/>
                          <a:cs typeface="Times New Roman"/>
                        </a:rPr>
                        <a:t>.</a:t>
                      </a:r>
                      <a:endParaRPr lang="en-US" sz="20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CDOT Comparison Between HARN, CORS and OPUS </a:t>
            </a:r>
          </a:p>
        </p:txBody>
      </p:sp>
      <p:pic>
        <p:nvPicPr>
          <p:cNvPr id="3" name="Picture 2" descr="DataComparisonLayoutParachuteCoords.jpg"/>
          <p:cNvPicPr/>
          <p:nvPr/>
        </p:nvPicPr>
        <p:blipFill>
          <a:blip r:embed="rId3" cstate="print"/>
          <a:srcRect t="6081" r="6796" b="26834"/>
          <a:stretch>
            <a:fillRect/>
          </a:stretch>
        </p:blipFill>
        <p:spPr>
          <a:xfrm>
            <a:off x="0" y="1447800"/>
            <a:ext cx="9144000" cy="4648200"/>
          </a:xfrm>
          <a:prstGeom prst="rect">
            <a:avLst/>
          </a:prstGeom>
          <a:ln w="12700">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CDOT Comparison Between </a:t>
            </a:r>
            <a:r>
              <a:rPr lang="en-US" dirty="0" smtClean="0"/>
              <a:t/>
            </a:r>
            <a:br>
              <a:rPr lang="en-US" dirty="0" smtClean="0"/>
            </a:br>
            <a:r>
              <a:rPr lang="en-US" dirty="0" smtClean="0"/>
              <a:t>HARN</a:t>
            </a:r>
            <a:r>
              <a:rPr lang="en-US" dirty="0"/>
              <a:t>, CORS and OPUS </a:t>
            </a:r>
          </a:p>
        </p:txBody>
      </p:sp>
      <p:pic>
        <p:nvPicPr>
          <p:cNvPr id="3" name="Picture 2" descr="REGION 2 DataComparison.jpg"/>
          <p:cNvPicPr/>
          <p:nvPr/>
        </p:nvPicPr>
        <p:blipFill>
          <a:blip r:embed="rId3" cstate="print"/>
          <a:srcRect t="7818" r="5040" b="25273"/>
          <a:stretch>
            <a:fillRect/>
          </a:stretch>
        </p:blipFill>
        <p:spPr>
          <a:xfrm>
            <a:off x="0" y="1447800"/>
            <a:ext cx="9144000" cy="4495800"/>
          </a:xfrm>
          <a:prstGeom prst="rect">
            <a:avLst/>
          </a:prstGeom>
          <a:ln w="12700">
            <a:solidFill>
              <a:schemeClr val="tx1"/>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52400" y="1598613"/>
            <a:ext cx="8839200" cy="4116387"/>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Tx/>
              <a:buNone/>
            </a:pPr>
            <a:r>
              <a:rPr lang="en-US" sz="1800" dirty="0" smtClean="0">
                <a:latin typeface="Arial" charset="0"/>
                <a:cs typeface="Arial" charset="0"/>
              </a:rPr>
              <a:t>			TIME		NETWORK		       LOCAL</a:t>
            </a:r>
          </a:p>
          <a:p>
            <a:pPr eaLnBrk="1" hangingPunct="1">
              <a:buFontTx/>
              <a:buNone/>
            </a:pPr>
            <a:r>
              <a:rPr lang="en-US" sz="1800" u="sng" dirty="0" smtClean="0">
                <a:latin typeface="Arial" charset="0"/>
                <a:cs typeface="Arial" charset="0"/>
              </a:rPr>
              <a:t>NETWORK	SPAN		ACCURACY		    </a:t>
            </a:r>
            <a:r>
              <a:rPr lang="en-US" sz="1800" u="sng" dirty="0" err="1" smtClean="0">
                <a:latin typeface="Arial" charset="0"/>
                <a:cs typeface="Arial" charset="0"/>
              </a:rPr>
              <a:t>ACCURACY</a:t>
            </a:r>
            <a:endParaRPr lang="en-US" sz="1800" u="sng" dirty="0" smtClean="0">
              <a:latin typeface="Arial" charset="0"/>
              <a:cs typeface="Arial" charset="0"/>
            </a:endParaRPr>
          </a:p>
          <a:p>
            <a:pPr eaLnBrk="1" hangingPunct="1">
              <a:buFontTx/>
              <a:buNone/>
            </a:pPr>
            <a:endParaRPr lang="en-US" sz="1800" u="sng" dirty="0" smtClean="0">
              <a:latin typeface="Arial" charset="0"/>
              <a:cs typeface="Arial" charset="0"/>
            </a:endParaRPr>
          </a:p>
          <a:p>
            <a:pPr eaLnBrk="1" hangingPunct="1">
              <a:buFontTx/>
              <a:buNone/>
            </a:pPr>
            <a:r>
              <a:rPr lang="en-US" sz="1800" dirty="0" smtClean="0">
                <a:latin typeface="Arial" charset="0"/>
                <a:cs typeface="Arial" charset="0"/>
              </a:rPr>
              <a:t>NAD 27		    1927-1986	10 meter	s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NAD83(86)	    1986-1990	1 meter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NAD83(199x) 	     1990-1997	0.1 meter              B-order  (1 part in 1 million)</a:t>
            </a:r>
          </a:p>
          <a:p>
            <a:pPr eaLnBrk="1" hangingPunct="1">
              <a:buFontTx/>
              <a:buNone/>
            </a:pPr>
            <a:r>
              <a:rPr lang="en-US" sz="1800" dirty="0" smtClean="0">
                <a:latin typeface="Arial" charset="0"/>
                <a:cs typeface="Arial" charset="0"/>
              </a:rPr>
              <a:t>	HARN			                             A-order (1 part in 10 million)</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NAD83(NSRS2007)   1996 -	0.01 meter		   0.01 meter</a:t>
            </a:r>
          </a:p>
          <a:p>
            <a:pPr eaLnBrk="1" hangingPunct="1">
              <a:buFontTx/>
              <a:buNone/>
            </a:pPr>
            <a:r>
              <a:rPr lang="en-US" sz="1800" dirty="0" smtClean="0">
                <a:latin typeface="Arial" charset="0"/>
                <a:cs typeface="Arial" charset="0"/>
              </a:rPr>
              <a:t>    (CORS)</a:t>
            </a:r>
          </a:p>
        </p:txBody>
      </p:sp>
      <p:sp>
        <p:nvSpPr>
          <p:cNvPr id="5" name="Title 4"/>
          <p:cNvSpPr>
            <a:spLocks noGrp="1"/>
          </p:cNvSpPr>
          <p:nvPr>
            <p:ph type="title"/>
          </p:nvPr>
        </p:nvSpPr>
        <p:spPr/>
        <p:txBody>
          <a:bodyPr/>
          <a:lstStyle/>
          <a:p>
            <a:r>
              <a:rPr lang="en-US" dirty="0" smtClean="0"/>
              <a:t>NGS NSRS Improvements</a:t>
            </a:r>
            <a:endParaRPr lang="en-US" dirty="0"/>
          </a:p>
        </p:txBody>
      </p:sp>
      <p:sp>
        <p:nvSpPr>
          <p:cNvPr id="6" name="Rectangle 5"/>
          <p:cNvSpPr/>
          <p:nvPr/>
        </p:nvSpPr>
        <p:spPr>
          <a:xfrm>
            <a:off x="3657600" y="1600200"/>
            <a:ext cx="1600200" cy="4114800"/>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81000" y="304800"/>
            <a:ext cx="8229600" cy="3048000"/>
          </a:xfrm>
        </p:spPr>
        <p:txBody>
          <a:bodyPr/>
          <a:lstStyle/>
          <a:p>
            <a:r>
              <a:rPr lang="en-US" sz="1800" b="1" dirty="0" smtClean="0">
                <a:cs typeface="Times New Roman" pitchFamily="18" charset="0"/>
              </a:rPr>
              <a:t>“PASSIVE” NETWORK</a:t>
            </a:r>
            <a:br>
              <a:rPr lang="en-US" sz="1800" b="1" dirty="0" smtClean="0">
                <a:cs typeface="Times New Roman" pitchFamily="18" charset="0"/>
              </a:rPr>
            </a:br>
            <a:r>
              <a:rPr lang="en-US" sz="3200" b="1" dirty="0" smtClean="0">
                <a:cs typeface="Times New Roman" pitchFamily="18" charset="0"/>
              </a:rPr>
              <a:t>National Spatial Reference System (NSRS), </a:t>
            </a:r>
            <a:r>
              <a:rPr lang="en-US" sz="3200" b="1" i="1" dirty="0" smtClean="0">
                <a:cs typeface="Times New Roman" pitchFamily="18" charset="0"/>
              </a:rPr>
              <a:t>marks in the ground</a:t>
            </a:r>
            <a:r>
              <a:rPr lang="en-US" sz="3200" b="1" dirty="0" smtClean="0">
                <a:cs typeface="Times New Roman" pitchFamily="18" charset="0"/>
              </a:rPr>
              <a:t>.</a:t>
            </a:r>
            <a:r>
              <a:rPr lang="en-US" sz="800" b="1" dirty="0" smtClean="0">
                <a:cs typeface="Times New Roman" pitchFamily="18" charset="0"/>
              </a:rPr>
              <a:t/>
            </a:r>
            <a:br>
              <a:rPr lang="en-US" sz="800" b="1" dirty="0" smtClean="0">
                <a:cs typeface="Times New Roman" pitchFamily="18" charset="0"/>
              </a:rPr>
            </a:br>
            <a:r>
              <a:rPr lang="en-US" sz="600" b="1" dirty="0" smtClean="0">
                <a:cs typeface="Times New Roman" pitchFamily="18" charset="0"/>
              </a:rPr>
              <a:t> </a:t>
            </a:r>
            <a:r>
              <a:rPr lang="en-US" sz="3200" b="1" dirty="0" smtClean="0">
                <a:cs typeface="Times New Roman" pitchFamily="18" charset="0"/>
              </a:rPr>
              <a:t/>
            </a:r>
            <a:br>
              <a:rPr lang="en-US" sz="3200" b="1" dirty="0" smtClean="0">
                <a:cs typeface="Times New Roman" pitchFamily="18" charset="0"/>
              </a:rPr>
            </a:br>
            <a:r>
              <a:rPr lang="en-US" b="1" dirty="0" smtClean="0">
                <a:cs typeface="Times New Roman" pitchFamily="18" charset="0"/>
              </a:rPr>
              <a:t>1.5 million marks in the</a:t>
            </a:r>
            <a:br>
              <a:rPr lang="en-US" b="1" dirty="0" smtClean="0">
                <a:cs typeface="Times New Roman" pitchFamily="18" charset="0"/>
              </a:rPr>
            </a:br>
            <a:r>
              <a:rPr lang="en-US" b="1" dirty="0" smtClean="0">
                <a:cs typeface="Times New Roman" pitchFamily="18" charset="0"/>
              </a:rPr>
              <a:t>National Geodetic Survey database.</a:t>
            </a:r>
            <a:endParaRPr lang="en-US" dirty="0" smtClean="0"/>
          </a:p>
        </p:txBody>
      </p:sp>
      <p:sp>
        <p:nvSpPr>
          <p:cNvPr id="5123" name="Content Placeholder 2"/>
          <p:cNvSpPr>
            <a:spLocks noGrp="1"/>
          </p:cNvSpPr>
          <p:nvPr>
            <p:ph idx="1"/>
          </p:nvPr>
        </p:nvSpPr>
        <p:spPr>
          <a:xfrm>
            <a:off x="457200" y="3276600"/>
            <a:ext cx="8229600" cy="3429000"/>
          </a:xfrm>
        </p:spPr>
        <p:txBody>
          <a:bodyPr/>
          <a:lstStyle/>
          <a:p>
            <a:pPr>
              <a:buFont typeface="Arial" pitchFamily="34" charset="0"/>
              <a:buNone/>
            </a:pPr>
            <a:r>
              <a:rPr lang="en-US" dirty="0" smtClean="0">
                <a:cs typeface="Times New Roman" pitchFamily="18" charset="0"/>
              </a:rPr>
              <a:t>These marks provide:</a:t>
            </a:r>
          </a:p>
          <a:p>
            <a:r>
              <a:rPr lang="en-US" dirty="0" smtClean="0">
                <a:cs typeface="Times New Roman" pitchFamily="18" charset="0"/>
              </a:rPr>
              <a:t>Horizontal position, or</a:t>
            </a:r>
          </a:p>
          <a:p>
            <a:r>
              <a:rPr lang="en-US" dirty="0" smtClean="0">
                <a:cs typeface="Times New Roman" pitchFamily="18" charset="0"/>
              </a:rPr>
              <a:t>Horizontal position and ellipsoid height, or</a:t>
            </a:r>
          </a:p>
          <a:p>
            <a:r>
              <a:rPr lang="en-US" dirty="0" err="1" smtClean="0">
                <a:cs typeface="Times New Roman" pitchFamily="18" charset="0"/>
              </a:rPr>
              <a:t>Orthometric</a:t>
            </a:r>
            <a:r>
              <a:rPr lang="en-US" dirty="0" smtClean="0">
                <a:cs typeface="Times New Roman" pitchFamily="18" charset="0"/>
              </a:rPr>
              <a:t> Heights, or  </a:t>
            </a:r>
          </a:p>
          <a:p>
            <a:r>
              <a:rPr lang="en-US" dirty="0" smtClean="0">
                <a:cs typeface="Times New Roman" pitchFamily="18" charset="0"/>
              </a:rPr>
              <a:t>Both Horizontal and Vertical values</a:t>
            </a:r>
          </a:p>
          <a:p>
            <a:r>
              <a:rPr lang="en-US" dirty="0" smtClean="0">
                <a:cs typeface="Times New Roman" pitchFamily="18" charset="0"/>
              </a:rPr>
              <a:t>Tidal Information</a:t>
            </a:r>
          </a:p>
        </p:txBody>
      </p:sp>
      <p:pic>
        <p:nvPicPr>
          <p:cNvPr id="5124" name="Picture 4"/>
          <p:cNvPicPr>
            <a:picLocks noChangeAspect="1" noChangeArrowheads="1"/>
          </p:cNvPicPr>
          <p:nvPr/>
        </p:nvPicPr>
        <p:blipFill>
          <a:blip r:embed="rId3" cstate="print"/>
          <a:srcRect/>
          <a:stretch>
            <a:fillRect/>
          </a:stretch>
        </p:blipFill>
        <p:spPr bwMode="auto">
          <a:xfrm>
            <a:off x="5715000" y="4578350"/>
            <a:ext cx="2514600" cy="144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838200"/>
          </a:xfrm>
        </p:spPr>
        <p:txBody>
          <a:bodyPr/>
          <a:lstStyle/>
          <a:p>
            <a:r>
              <a:rPr lang="en-US" dirty="0" smtClean="0">
                <a:cs typeface="Times New Roman" pitchFamily="18" charset="0"/>
              </a:rPr>
              <a:t>“</a:t>
            </a:r>
            <a:r>
              <a:rPr lang="en-US" b="1" dirty="0" smtClean="0">
                <a:cs typeface="Times New Roman" pitchFamily="18" charset="0"/>
              </a:rPr>
              <a:t>ACTIVE</a:t>
            </a:r>
            <a:r>
              <a:rPr lang="en-US" dirty="0" smtClean="0">
                <a:cs typeface="Times New Roman" pitchFamily="18" charset="0"/>
              </a:rPr>
              <a:t>” Geodetic Network</a:t>
            </a:r>
          </a:p>
        </p:txBody>
      </p:sp>
      <p:sp>
        <p:nvSpPr>
          <p:cNvPr id="18435" name="Content Placeholder 2"/>
          <p:cNvSpPr>
            <a:spLocks noGrp="1"/>
          </p:cNvSpPr>
          <p:nvPr>
            <p:ph idx="1"/>
          </p:nvPr>
        </p:nvSpPr>
        <p:spPr>
          <a:xfrm>
            <a:off x="457200" y="1828800"/>
            <a:ext cx="8229600" cy="2667000"/>
          </a:xfrm>
        </p:spPr>
        <p:txBody>
          <a:bodyPr/>
          <a:lstStyle/>
          <a:p>
            <a:pPr algn="ctr">
              <a:buFont typeface="Arial" pitchFamily="34" charset="0"/>
              <a:buNone/>
            </a:pPr>
            <a:r>
              <a:rPr lang="en-US" dirty="0" smtClean="0">
                <a:latin typeface="+mj-lt"/>
                <a:cs typeface="Times New Roman" pitchFamily="18" charset="0"/>
              </a:rPr>
              <a:t>This is the Geodetic Network</a:t>
            </a:r>
          </a:p>
          <a:p>
            <a:pPr algn="ctr">
              <a:buFont typeface="Arial" pitchFamily="34" charset="0"/>
              <a:buNone/>
            </a:pPr>
            <a:r>
              <a:rPr lang="en-US" dirty="0" smtClean="0">
                <a:latin typeface="+mj-lt"/>
                <a:cs typeface="Times New Roman" pitchFamily="18" charset="0"/>
              </a:rPr>
              <a:t> of </a:t>
            </a:r>
          </a:p>
          <a:p>
            <a:pPr algn="ctr">
              <a:buFont typeface="Arial" pitchFamily="34" charset="0"/>
              <a:buNone/>
            </a:pPr>
            <a:r>
              <a:rPr lang="en-US" sz="4000" b="1" dirty="0" smtClean="0">
                <a:latin typeface="+mj-lt"/>
                <a:cs typeface="Times New Roman" pitchFamily="18" charset="0"/>
              </a:rPr>
              <a:t>C</a:t>
            </a:r>
            <a:r>
              <a:rPr lang="en-US" b="1" dirty="0" smtClean="0">
                <a:latin typeface="+mj-lt"/>
                <a:cs typeface="Times New Roman" pitchFamily="18" charset="0"/>
              </a:rPr>
              <a:t>ontinuously </a:t>
            </a:r>
            <a:r>
              <a:rPr lang="en-US" sz="4000" b="1" dirty="0" smtClean="0">
                <a:latin typeface="+mj-lt"/>
                <a:cs typeface="Times New Roman" pitchFamily="18" charset="0"/>
              </a:rPr>
              <a:t>O</a:t>
            </a:r>
            <a:r>
              <a:rPr lang="en-US" b="1" dirty="0" smtClean="0">
                <a:latin typeface="+mj-lt"/>
                <a:cs typeface="Times New Roman" pitchFamily="18" charset="0"/>
              </a:rPr>
              <a:t>perating </a:t>
            </a:r>
            <a:r>
              <a:rPr lang="en-US" sz="4000" b="1" dirty="0" smtClean="0">
                <a:latin typeface="+mj-lt"/>
                <a:cs typeface="Times New Roman" pitchFamily="18" charset="0"/>
              </a:rPr>
              <a:t>R</a:t>
            </a:r>
            <a:r>
              <a:rPr lang="en-US" b="1" dirty="0" smtClean="0">
                <a:latin typeface="+mj-lt"/>
                <a:cs typeface="Times New Roman" pitchFamily="18" charset="0"/>
              </a:rPr>
              <a:t>eference </a:t>
            </a:r>
            <a:r>
              <a:rPr lang="en-US" sz="4000" b="1" dirty="0" smtClean="0">
                <a:latin typeface="+mj-lt"/>
                <a:cs typeface="Times New Roman" pitchFamily="18" charset="0"/>
              </a:rPr>
              <a:t>S</a:t>
            </a:r>
            <a:r>
              <a:rPr lang="en-US" b="1" dirty="0" smtClean="0">
                <a:latin typeface="+mj-lt"/>
                <a:cs typeface="Times New Roman" pitchFamily="18" charset="0"/>
              </a:rPr>
              <a:t>tations</a:t>
            </a:r>
          </a:p>
          <a:p>
            <a:pPr algn="ctr">
              <a:buFont typeface="Arial" pitchFamily="34" charset="0"/>
              <a:buNone/>
            </a:pPr>
            <a:r>
              <a:rPr lang="en-US" dirty="0" smtClean="0">
                <a:latin typeface="+mj-lt"/>
                <a:cs typeface="Times New Roman" pitchFamily="18" charset="0"/>
              </a:rPr>
              <a:t>known as </a:t>
            </a:r>
            <a:r>
              <a:rPr lang="en-US" sz="4400" b="1" dirty="0" smtClean="0">
                <a:latin typeface="+mj-lt"/>
                <a:cs typeface="Times New Roman" pitchFamily="18" charset="0"/>
              </a:rPr>
              <a:t>CORS</a:t>
            </a:r>
          </a:p>
        </p:txBody>
      </p:sp>
      <p:pic>
        <p:nvPicPr>
          <p:cNvPr id="18436" name="Picture 2"/>
          <p:cNvPicPr>
            <a:picLocks noChangeAspect="1" noChangeArrowheads="1"/>
          </p:cNvPicPr>
          <p:nvPr/>
        </p:nvPicPr>
        <p:blipFill>
          <a:blip r:embed="rId3" cstate="print"/>
          <a:srcRect/>
          <a:stretch>
            <a:fillRect/>
          </a:stretch>
        </p:blipFill>
        <p:spPr bwMode="auto">
          <a:xfrm>
            <a:off x="838200" y="4495800"/>
            <a:ext cx="1981200" cy="1670050"/>
          </a:xfrm>
          <a:prstGeom prst="rect">
            <a:avLst/>
          </a:prstGeom>
          <a:noFill/>
          <a:ln w="9525">
            <a:noFill/>
            <a:miter lim="800000"/>
            <a:headEnd/>
            <a:tailEnd/>
          </a:ln>
        </p:spPr>
      </p:pic>
      <p:pic>
        <p:nvPicPr>
          <p:cNvPr id="18437" name="Picture 3"/>
          <p:cNvPicPr>
            <a:picLocks noChangeAspect="1" noChangeArrowheads="1"/>
          </p:cNvPicPr>
          <p:nvPr/>
        </p:nvPicPr>
        <p:blipFill>
          <a:blip r:embed="rId4" cstate="print"/>
          <a:srcRect/>
          <a:stretch>
            <a:fillRect/>
          </a:stretch>
        </p:blipFill>
        <p:spPr bwMode="auto">
          <a:xfrm>
            <a:off x="6019800" y="4419600"/>
            <a:ext cx="2060575" cy="1752600"/>
          </a:xfrm>
          <a:prstGeom prst="rect">
            <a:avLst/>
          </a:prstGeom>
          <a:noFill/>
          <a:ln w="9525">
            <a:noFill/>
            <a:miter lim="800000"/>
            <a:headEnd/>
            <a:tailEnd/>
          </a:ln>
        </p:spPr>
      </p:pic>
      <p:pic>
        <p:nvPicPr>
          <p:cNvPr id="18438" name="Picture 4"/>
          <p:cNvPicPr>
            <a:picLocks noChangeAspect="1" noChangeArrowheads="1"/>
          </p:cNvPicPr>
          <p:nvPr/>
        </p:nvPicPr>
        <p:blipFill>
          <a:blip r:embed="rId5" cstate="print"/>
          <a:srcRect/>
          <a:stretch>
            <a:fillRect/>
          </a:stretch>
        </p:blipFill>
        <p:spPr bwMode="auto">
          <a:xfrm>
            <a:off x="3429000" y="4419600"/>
            <a:ext cx="2012950" cy="1741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OPUS</a:t>
            </a:r>
            <a:endParaRPr lang="en-US" sz="4000" dirty="0"/>
          </a:p>
        </p:txBody>
      </p:sp>
      <p:sp>
        <p:nvSpPr>
          <p:cNvPr id="3" name="Content Placeholder 2"/>
          <p:cNvSpPr>
            <a:spLocks noGrp="1"/>
          </p:cNvSpPr>
          <p:nvPr>
            <p:ph idx="1"/>
          </p:nvPr>
        </p:nvSpPr>
        <p:spPr/>
        <p:txBody>
          <a:bodyPr/>
          <a:lstStyle/>
          <a:p>
            <a:r>
              <a:rPr lang="en-US" sz="3200" dirty="0" smtClean="0"/>
              <a:t>OPUS – S (2 hrs)</a:t>
            </a:r>
          </a:p>
          <a:p>
            <a:r>
              <a:rPr lang="en-US" sz="3200" dirty="0" smtClean="0"/>
              <a:t>OPUS – RS (15 minutes)</a:t>
            </a:r>
          </a:p>
          <a:p>
            <a:r>
              <a:rPr lang="en-US" sz="3200" dirty="0" smtClean="0"/>
              <a:t>OPUS – DB (Publish)</a:t>
            </a:r>
          </a:p>
          <a:p>
            <a:r>
              <a:rPr lang="en-US" sz="3200" dirty="0" smtClean="0"/>
              <a:t>OPUS – Projects (Network)</a:t>
            </a:r>
            <a:endParaRPr lang="en-US"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p:cNvPicPr>
            <a:picLocks noChangeAspect="1" noChangeArrowheads="1"/>
          </p:cNvPicPr>
          <p:nvPr/>
        </p:nvPicPr>
        <p:blipFill>
          <a:blip r:embed="rId3" cstate="print"/>
          <a:srcRect/>
          <a:stretch>
            <a:fillRect/>
          </a:stretch>
        </p:blipFill>
        <p:spPr bwMode="auto">
          <a:xfrm>
            <a:off x="1066800" y="1143000"/>
            <a:ext cx="7010400" cy="5578475"/>
          </a:xfrm>
          <a:prstGeom prst="rect">
            <a:avLst/>
          </a:prstGeom>
          <a:noFill/>
          <a:ln w="9525">
            <a:noFill/>
            <a:miter lim="800000"/>
            <a:headEnd/>
            <a:tailEnd/>
          </a:ln>
        </p:spPr>
      </p:pic>
      <p:cxnSp>
        <p:nvCxnSpPr>
          <p:cNvPr id="11" name="Straight Arrow Connector 10"/>
          <p:cNvCxnSpPr/>
          <p:nvPr/>
        </p:nvCxnSpPr>
        <p:spPr>
          <a:xfrm rot="10800000" flipV="1">
            <a:off x="4648200" y="3048000"/>
            <a:ext cx="1066800" cy="762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508" name="TextBox 11"/>
          <p:cNvSpPr txBox="1">
            <a:spLocks noChangeArrowheads="1"/>
          </p:cNvSpPr>
          <p:nvPr/>
        </p:nvSpPr>
        <p:spPr bwMode="auto">
          <a:xfrm>
            <a:off x="5791200" y="2743200"/>
            <a:ext cx="1828800" cy="923925"/>
          </a:xfrm>
          <a:prstGeom prst="rect">
            <a:avLst/>
          </a:prstGeom>
          <a:noFill/>
          <a:ln w="9525">
            <a:noFill/>
            <a:miter lim="800000"/>
            <a:headEnd/>
            <a:tailEnd/>
          </a:ln>
        </p:spPr>
        <p:txBody>
          <a:bodyPr>
            <a:spAutoFit/>
          </a:bodyPr>
          <a:lstStyle/>
          <a:p>
            <a:r>
              <a:rPr lang="en-US" b="1">
                <a:solidFill>
                  <a:srgbClr val="FF0000"/>
                </a:solidFill>
                <a:latin typeface="Times New Roman" pitchFamily="18" charset="0"/>
                <a:cs typeface="Times New Roman" pitchFamily="18" charset="0"/>
              </a:rPr>
              <a:t>Obtain Static Data Files for CORS Here</a:t>
            </a:r>
          </a:p>
        </p:txBody>
      </p:sp>
      <p:sp>
        <p:nvSpPr>
          <p:cNvPr id="21509" name="TextBox 4"/>
          <p:cNvSpPr txBox="1">
            <a:spLocks noChangeArrowheads="1"/>
          </p:cNvSpPr>
          <p:nvPr/>
        </p:nvSpPr>
        <p:spPr bwMode="auto">
          <a:xfrm>
            <a:off x="990600" y="457200"/>
            <a:ext cx="6858000" cy="584775"/>
          </a:xfrm>
          <a:prstGeom prst="rect">
            <a:avLst/>
          </a:prstGeom>
          <a:noFill/>
          <a:ln w="9525">
            <a:noFill/>
            <a:miter lim="800000"/>
            <a:headEnd/>
            <a:tailEnd/>
          </a:ln>
        </p:spPr>
        <p:txBody>
          <a:bodyPr>
            <a:spAutoFit/>
          </a:bodyPr>
          <a:lstStyle/>
          <a:p>
            <a:pPr algn="ctr"/>
            <a:r>
              <a:rPr lang="en-US" sz="3200" b="1" dirty="0">
                <a:latin typeface="+mj-lt"/>
                <a:cs typeface="Times New Roman" pitchFamily="18" charset="0"/>
              </a:rPr>
              <a:t>CORS “Data Products” Page</a:t>
            </a:r>
          </a:p>
        </p:txBody>
      </p:sp>
      <p:cxnSp>
        <p:nvCxnSpPr>
          <p:cNvPr id="8" name="Straight Connector 7"/>
          <p:cNvCxnSpPr/>
          <p:nvPr/>
        </p:nvCxnSpPr>
        <p:spPr>
          <a:xfrm>
            <a:off x="3048000" y="3276600"/>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idx="1"/>
          </p:nvPr>
        </p:nvPicPr>
        <p:blipFill>
          <a:blip r:embed="rId3" cstate="print"/>
          <a:srcRect/>
          <a:stretch>
            <a:fillRect/>
          </a:stretch>
        </p:blipFill>
        <p:spPr>
          <a:xfrm>
            <a:off x="533400" y="1066800"/>
            <a:ext cx="8229600" cy="5448300"/>
          </a:xfrm>
          <a:noFill/>
        </p:spPr>
      </p:pic>
      <p:sp>
        <p:nvSpPr>
          <p:cNvPr id="3" name="Oval 2"/>
          <p:cNvSpPr/>
          <p:nvPr/>
        </p:nvSpPr>
        <p:spPr>
          <a:xfrm>
            <a:off x="762000" y="3962400"/>
            <a:ext cx="5638800" cy="1447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532" name="TextBox 3"/>
          <p:cNvSpPr txBox="1">
            <a:spLocks noChangeArrowheads="1"/>
          </p:cNvSpPr>
          <p:nvPr/>
        </p:nvSpPr>
        <p:spPr bwMode="auto">
          <a:xfrm>
            <a:off x="304800" y="457200"/>
            <a:ext cx="8610600" cy="523220"/>
          </a:xfrm>
          <a:prstGeom prst="rect">
            <a:avLst/>
          </a:prstGeom>
          <a:noFill/>
          <a:ln w="9525">
            <a:noFill/>
            <a:miter lim="800000"/>
            <a:headEnd/>
            <a:tailEnd/>
          </a:ln>
        </p:spPr>
        <p:txBody>
          <a:bodyPr wrap="square">
            <a:spAutoFit/>
          </a:bodyPr>
          <a:lstStyle/>
          <a:p>
            <a:pPr algn="ctr"/>
            <a:r>
              <a:rPr lang="en-US" sz="2800" b="1" dirty="0">
                <a:latin typeface="+mj-lt"/>
                <a:cs typeface="Times New Roman" pitchFamily="18" charset="0"/>
              </a:rPr>
              <a:t>Provide </a:t>
            </a:r>
            <a:r>
              <a:rPr lang="en-US" sz="2800" b="1" dirty="0" smtClean="0">
                <a:latin typeface="+mj-lt"/>
                <a:cs typeface="Times New Roman" pitchFamily="18" charset="0"/>
              </a:rPr>
              <a:t>Information </a:t>
            </a:r>
            <a:r>
              <a:rPr lang="en-US" sz="2800" b="1" dirty="0">
                <a:latin typeface="+mj-lt"/>
                <a:cs typeface="Times New Roman" pitchFamily="18" charset="0"/>
              </a:rPr>
              <a:t>about your </a:t>
            </a:r>
            <a:r>
              <a:rPr lang="en-US" sz="2800" b="1" dirty="0" smtClean="0">
                <a:latin typeface="+mj-lt"/>
                <a:cs typeface="Times New Roman" pitchFamily="18" charset="0"/>
              </a:rPr>
              <a:t>Project</a:t>
            </a:r>
            <a:endParaRPr lang="en-US" sz="2800" b="1" dirty="0">
              <a:latin typeface="+mj-lt"/>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3" cstate="print"/>
          <a:srcRect/>
          <a:stretch>
            <a:fillRect/>
          </a:stretch>
        </p:blipFill>
        <p:spPr>
          <a:xfrm>
            <a:off x="0" y="990600"/>
            <a:ext cx="9144000" cy="5715000"/>
          </a:xfrm>
          <a:noFill/>
        </p:spPr>
      </p:pic>
      <p:sp>
        <p:nvSpPr>
          <p:cNvPr id="23555" name="TextBox 4"/>
          <p:cNvSpPr txBox="1">
            <a:spLocks noChangeArrowheads="1"/>
          </p:cNvSpPr>
          <p:nvPr/>
        </p:nvSpPr>
        <p:spPr bwMode="auto">
          <a:xfrm>
            <a:off x="4724400" y="3733800"/>
            <a:ext cx="3124200" cy="369888"/>
          </a:xfrm>
          <a:prstGeom prst="rect">
            <a:avLst/>
          </a:prstGeom>
          <a:noFill/>
          <a:ln w="9525">
            <a:noFill/>
            <a:miter lim="800000"/>
            <a:headEnd/>
            <a:tailEnd/>
          </a:ln>
        </p:spPr>
        <p:txBody>
          <a:bodyPr>
            <a:spAutoFit/>
          </a:bodyPr>
          <a:lstStyle/>
          <a:p>
            <a:r>
              <a:rPr lang="en-US" b="1">
                <a:solidFill>
                  <a:srgbClr val="FF0000"/>
                </a:solidFill>
                <a:latin typeface="Times New Roman" pitchFamily="18" charset="0"/>
                <a:cs typeface="Times New Roman" pitchFamily="18" charset="0"/>
              </a:rPr>
              <a:t>Enter your  custom requests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NAD83 (2011), </a:t>
            </a:r>
            <a:r>
              <a:rPr lang="en-US" dirty="0" err="1" smtClean="0"/>
              <a:t>MultiYear</a:t>
            </a:r>
            <a:r>
              <a:rPr lang="en-US" dirty="0" smtClean="0"/>
              <a:t> CORS Solution</a:t>
            </a:r>
            <a:endParaRPr lang="en-US" dirty="0"/>
          </a:p>
        </p:txBody>
      </p:sp>
      <p:sp>
        <p:nvSpPr>
          <p:cNvPr id="1026" name="Text Box 5"/>
          <p:cNvSpPr txBox="1">
            <a:spLocks noChangeArrowheads="1"/>
          </p:cNvSpPr>
          <p:nvPr/>
        </p:nvSpPr>
        <p:spPr bwMode="auto">
          <a:xfrm>
            <a:off x="533400" y="2514600"/>
            <a:ext cx="3733800"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New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83(2011)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2010.00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IGS08</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of Observation</a:t>
            </a:r>
            <a:endParaRPr kumimoji="0" lang="en-US" sz="3600" b="0" i="0" u="none" strike="noStrike" cap="none" normalizeH="0" baseline="0" dirty="0" smtClean="0">
              <a:ln>
                <a:noFill/>
              </a:ln>
              <a:solidFill>
                <a:schemeClr val="tx1"/>
              </a:solidFill>
              <a:effectLst/>
              <a:latin typeface="Arial" pitchFamily="34" charset="0"/>
            </a:endParaRPr>
          </a:p>
        </p:txBody>
      </p:sp>
      <p:sp>
        <p:nvSpPr>
          <p:cNvPr id="1027" name="Text Box 6"/>
          <p:cNvSpPr txBox="1">
            <a:spLocks noChangeArrowheads="1"/>
          </p:cNvSpPr>
          <p:nvPr/>
        </p:nvSpPr>
        <p:spPr bwMode="auto">
          <a:xfrm>
            <a:off x="4648200" y="2514600"/>
            <a:ext cx="3922713"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Previous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83(CORS96)</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2002.00</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ITRF00</a:t>
            </a:r>
            <a:endParaRPr kumimoji="0" lang="en-US" sz="36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(very) brief history of NAD 83</a:t>
            </a:r>
            <a:endParaRPr lang="en-US" dirty="0"/>
          </a:p>
        </p:txBody>
      </p:sp>
      <p:sp>
        <p:nvSpPr>
          <p:cNvPr id="3" name="Content Placeholder 2"/>
          <p:cNvSpPr>
            <a:spLocks noGrp="1"/>
          </p:cNvSpPr>
          <p:nvPr>
            <p:ph idx="1"/>
          </p:nvPr>
        </p:nvSpPr>
        <p:spPr>
          <a:xfrm>
            <a:off x="343876" y="1417638"/>
            <a:ext cx="5681785" cy="5217624"/>
          </a:xfrm>
        </p:spPr>
        <p:txBody>
          <a:bodyPr>
            <a:normAutofit lnSpcReduction="10000"/>
          </a:bodyPr>
          <a:lstStyle/>
          <a:p>
            <a:r>
              <a:rPr lang="en-US" dirty="0" smtClean="0"/>
              <a:t>Original realization completed in 1986</a:t>
            </a:r>
          </a:p>
          <a:p>
            <a:pPr lvl="1"/>
            <a:r>
              <a:rPr lang="en-US" dirty="0" smtClean="0"/>
              <a:t>Consisted (almost) entirely of classical (optical) observations</a:t>
            </a:r>
          </a:p>
          <a:p>
            <a:r>
              <a:rPr lang="en-US" dirty="0" smtClean="0"/>
              <a:t>“High Precision Geodetic Network” (HPGN) and “High Accuracy Reference Network” (HARN) realizations</a:t>
            </a:r>
          </a:p>
          <a:p>
            <a:pPr lvl="1"/>
            <a:r>
              <a:rPr lang="en-US" dirty="0" smtClean="0"/>
              <a:t>Most done in 1990s, essentially state-by-state</a:t>
            </a:r>
          </a:p>
          <a:p>
            <a:pPr lvl="1"/>
            <a:r>
              <a:rPr lang="en-US" dirty="0" smtClean="0"/>
              <a:t>Based on GNSS but classical stations included in adjustments</a:t>
            </a:r>
          </a:p>
          <a:p>
            <a:r>
              <a:rPr lang="en-US" dirty="0" smtClean="0"/>
              <a:t>National Re-Adjustment of 2007</a:t>
            </a:r>
          </a:p>
          <a:p>
            <a:pPr lvl="1"/>
            <a:r>
              <a:rPr lang="en-US" dirty="0" smtClean="0"/>
              <a:t>NAD 83(CORS96) and (NSRS2007)</a:t>
            </a:r>
          </a:p>
          <a:p>
            <a:pPr lvl="1"/>
            <a:r>
              <a:rPr lang="en-US" dirty="0" smtClean="0"/>
              <a:t>Simultaneous nationwide adjustment (GNSS only)</a:t>
            </a:r>
          </a:p>
          <a:p>
            <a:r>
              <a:rPr lang="en-US" b="1" i="1" dirty="0" smtClean="0"/>
              <a:t>New realization: NAD 83(2011) epoch 2010.00</a:t>
            </a:r>
          </a:p>
        </p:txBody>
      </p:sp>
      <p:pic>
        <p:nvPicPr>
          <p:cNvPr id="5" name="Picture 5" descr="bilby_tower_light"/>
          <p:cNvPicPr>
            <a:picLocks noChangeAspect="1" noChangeArrowheads="1"/>
          </p:cNvPicPr>
          <p:nvPr/>
        </p:nvPicPr>
        <p:blipFill>
          <a:blip r:embed="rId3" cstate="print"/>
          <a:srcRect r="24116"/>
          <a:stretch>
            <a:fillRect/>
          </a:stretch>
        </p:blipFill>
        <p:spPr>
          <a:xfrm>
            <a:off x="6025661" y="1327761"/>
            <a:ext cx="1778976" cy="3168039"/>
          </a:xfrm>
          <a:prstGeom prst="rect">
            <a:avLst/>
          </a:prstGeom>
          <a:noFill/>
          <a:ln>
            <a:solidFill>
              <a:schemeClr val="tx1"/>
            </a:solidFill>
          </a:ln>
          <a:effectLst>
            <a:outerShdw blurRad="50800" dist="38100" dir="2700000" algn="tl" rotWithShape="0">
              <a:prstClr val="black">
                <a:alpha val="40000"/>
              </a:prstClr>
            </a:outerShdw>
          </a:effectLst>
        </p:spPr>
      </p:pic>
      <p:pic>
        <p:nvPicPr>
          <p:cNvPr id="4" name="Picture 4" descr="gps_sat"/>
          <p:cNvPicPr>
            <a:picLocks noChangeAspect="1" noChangeArrowheads="1"/>
          </p:cNvPicPr>
          <p:nvPr/>
        </p:nvPicPr>
        <p:blipFill>
          <a:blip r:embed="rId4" cstate="print"/>
          <a:srcRect/>
          <a:stretch>
            <a:fillRect/>
          </a:stretch>
        </p:blipFill>
        <p:spPr bwMode="auto">
          <a:xfrm>
            <a:off x="7280891" y="4038600"/>
            <a:ext cx="1863109" cy="2057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1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9" presetClass="exit" presetSubtype="0" fill="hold" nodeType="afterEffect">
                                  <p:stCondLst>
                                    <p:cond delay="0"/>
                                  </p:stCondLst>
                                  <p:childTnLst>
                                    <p:animEffect transition="out" filter="dissolve">
                                      <p:cBhvr>
                                        <p:cTn id="38" dur="5000"/>
                                        <p:tgtEl>
                                          <p:spTgt spid="5"/>
                                        </p:tgtEl>
                                      </p:cBhvr>
                                    </p:animEffect>
                                    <p:set>
                                      <p:cBhvr>
                                        <p:cTn id="39" dur="1" fill="hold">
                                          <p:stCondLst>
                                            <p:cond delay="4999"/>
                                          </p:stCondLst>
                                        </p:cTn>
                                        <p:tgtEl>
                                          <p:spTgt spid="5"/>
                                        </p:tgtEl>
                                        <p:attrNameLst>
                                          <p:attrName>style.visibility</p:attrName>
                                        </p:attrNameLst>
                                      </p:cBhvr>
                                      <p:to>
                                        <p:strVal val="hidden"/>
                                      </p:to>
                                    </p:se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304800"/>
            <a:ext cx="8458200" cy="1143000"/>
          </a:xfrm>
        </p:spPr>
        <p:txBody>
          <a:bodyPr/>
          <a:lstStyle/>
          <a:p>
            <a:pPr eaLnBrk="1" hangingPunct="1"/>
            <a:r>
              <a:rPr lang="en-US" sz="3600" dirty="0" smtClean="0"/>
              <a:t>Multi-Year CORS Solution</a:t>
            </a:r>
            <a:endParaRPr lang="en-US" dirty="0" smtClean="0"/>
          </a:p>
        </p:txBody>
      </p:sp>
      <p:sp>
        <p:nvSpPr>
          <p:cNvPr id="4" name="Content Placeholder 3"/>
          <p:cNvSpPr>
            <a:spLocks noGrp="1"/>
          </p:cNvSpPr>
          <p:nvPr>
            <p:ph idx="1"/>
          </p:nvPr>
        </p:nvSpPr>
        <p:spPr>
          <a:xfrm>
            <a:off x="457200" y="1219200"/>
            <a:ext cx="8534400" cy="5257800"/>
          </a:xfrm>
        </p:spPr>
        <p:txBody>
          <a:bodyPr/>
          <a:lstStyle/>
          <a:p>
            <a:pPr eaLnBrk="1" hangingPunct="1">
              <a:spcBef>
                <a:spcPct val="0"/>
              </a:spcBef>
            </a:pPr>
            <a:r>
              <a:rPr lang="en-US" sz="2400" dirty="0" smtClean="0"/>
              <a:t>Longer data spans</a:t>
            </a:r>
          </a:p>
          <a:p>
            <a:pPr eaLnBrk="1" hangingPunct="1">
              <a:spcBef>
                <a:spcPct val="0"/>
              </a:spcBef>
            </a:pPr>
            <a:r>
              <a:rPr lang="en-US" sz="2400" dirty="0" smtClean="0"/>
              <a:t>Absolute antenna calibrations</a:t>
            </a:r>
          </a:p>
          <a:p>
            <a:pPr lvl="1" eaLnBrk="1" hangingPunct="1">
              <a:spcBef>
                <a:spcPct val="0"/>
              </a:spcBef>
            </a:pPr>
            <a:r>
              <a:rPr lang="en-US" sz="2000" dirty="0" smtClean="0"/>
              <a:t>satellite transmitting and ground receiving antennas</a:t>
            </a:r>
          </a:p>
          <a:p>
            <a:pPr lvl="1" eaLnBrk="1" hangingPunct="1">
              <a:spcBef>
                <a:spcPct val="0"/>
              </a:spcBef>
            </a:pPr>
            <a:r>
              <a:rPr lang="en-US" sz="2000" dirty="0" smtClean="0"/>
              <a:t>most significant change</a:t>
            </a:r>
          </a:p>
          <a:p>
            <a:pPr eaLnBrk="1" hangingPunct="1">
              <a:spcBef>
                <a:spcPct val="0"/>
              </a:spcBef>
            </a:pPr>
            <a:r>
              <a:rPr lang="en-US" sz="2400" dirty="0" smtClean="0"/>
              <a:t>New network design—added redundancy</a:t>
            </a:r>
          </a:p>
          <a:p>
            <a:pPr lvl="1" eaLnBrk="1" hangingPunct="1">
              <a:spcBef>
                <a:spcPct val="0"/>
              </a:spcBef>
            </a:pPr>
            <a:r>
              <a:rPr lang="en-US" sz="2400" dirty="0" smtClean="0"/>
              <a:t>Delaunay triangulation over global sites and CORS backbone</a:t>
            </a:r>
          </a:p>
          <a:p>
            <a:pPr lvl="1" eaLnBrk="1" hangingPunct="1">
              <a:spcBef>
                <a:spcPct val="0"/>
              </a:spcBef>
            </a:pPr>
            <a:r>
              <a:rPr lang="en-US" sz="2400" dirty="0" smtClean="0"/>
              <a:t>tie remaining CORS to backbone as stars</a:t>
            </a:r>
          </a:p>
          <a:p>
            <a:pPr eaLnBrk="1" hangingPunct="1">
              <a:spcBef>
                <a:spcPct val="0"/>
              </a:spcBef>
            </a:pPr>
            <a:r>
              <a:rPr lang="en-US" sz="2400" dirty="0" smtClean="0"/>
              <a:t>IERS 2003 Conventions generally implemented</a:t>
            </a:r>
          </a:p>
          <a:p>
            <a:pPr eaLnBrk="1" hangingPunct="1">
              <a:spcBef>
                <a:spcPct val="0"/>
              </a:spcBef>
            </a:pPr>
            <a:r>
              <a:rPr lang="en-US" sz="2400" dirty="0" smtClean="0"/>
              <a:t>Updated model for station displacements due to ocean tidal loading</a:t>
            </a:r>
          </a:p>
          <a:p>
            <a:pPr eaLnBrk="1" hangingPunct="1">
              <a:spcBef>
                <a:spcPct val="0"/>
              </a:spcBef>
            </a:pPr>
            <a:r>
              <a:rPr lang="en-US" sz="2400" dirty="0" smtClean="0"/>
              <a:t>Updated models for troposphere propagation delays</a:t>
            </a:r>
          </a:p>
          <a:p>
            <a:pPr eaLnBrk="1" hangingPunct="1">
              <a:spcBef>
                <a:spcPct val="0"/>
              </a:spcBef>
            </a:pPr>
            <a:r>
              <a:rPr lang="en-US" sz="2400" dirty="0" smtClean="0"/>
              <a:t>Use current frame; first attempt to obtain a full history of products in a fully consistent framework</a:t>
            </a:r>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1000"/>
                                        <p:tgtEl>
                                          <p:spTgt spid="4">
                                            <p:txEl>
                                              <p:pRg st="6" end="6"/>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1000"/>
                                        <p:tgtEl>
                                          <p:spTgt spid="4">
                                            <p:txEl>
                                              <p:pRg st="8" end="8"/>
                                            </p:txEl>
                                          </p:spTgt>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1000"/>
                                        <p:tgtEl>
                                          <p:spTgt spid="4">
                                            <p:txEl>
                                              <p:pRg st="9" end="9"/>
                                            </p:txEl>
                                          </p:spTgt>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990600"/>
            <a:ext cx="8589108" cy="5257800"/>
          </a:xfrm>
        </p:spPr>
        <p:txBody>
          <a:bodyPr>
            <a:noAutofit/>
          </a:bodyPr>
          <a:lstStyle/>
          <a:p>
            <a:r>
              <a:rPr lang="en-US" dirty="0" smtClean="0"/>
              <a:t>Consistent coordinates and velocities from combined solution</a:t>
            </a:r>
          </a:p>
          <a:p>
            <a:pPr lvl="1"/>
            <a:r>
              <a:rPr lang="en-US" sz="1800" dirty="0" smtClean="0"/>
              <a:t>Previous a mix of station and velocity sources, few ties to global frame</a:t>
            </a:r>
          </a:p>
          <a:p>
            <a:pPr lvl="1"/>
            <a:r>
              <a:rPr lang="en-US" sz="1800" dirty="0" smtClean="0"/>
              <a:t>Previous vertical velocities of zero for most CORS</a:t>
            </a:r>
          </a:p>
          <a:p>
            <a:r>
              <a:rPr lang="en-US" dirty="0" smtClean="0"/>
              <a:t>Aligned with most recent realization of global frame (IGS08)</a:t>
            </a:r>
          </a:p>
          <a:p>
            <a:pPr lvl="1"/>
            <a:r>
              <a:rPr lang="en-US" sz="1800" b="1" dirty="0" smtClean="0"/>
              <a:t>IGS08 epoch 2005.0</a:t>
            </a:r>
            <a:r>
              <a:rPr lang="en-US" sz="1800" dirty="0" smtClean="0"/>
              <a:t> (previous aligned at epoch 1997.0)</a:t>
            </a:r>
          </a:p>
          <a:p>
            <a:pPr lvl="1"/>
            <a:r>
              <a:rPr lang="en-US" sz="1800" b="1" dirty="0" smtClean="0"/>
              <a:t>NAD 83 epoch 2010.0</a:t>
            </a:r>
            <a:r>
              <a:rPr lang="en-US" sz="1800" dirty="0" smtClean="0"/>
              <a:t> (previous epochs of 2002.0 and 2003.0)</a:t>
            </a:r>
          </a:p>
          <a:p>
            <a:r>
              <a:rPr lang="en-US" dirty="0" smtClean="0"/>
              <a:t>Major processing algorithm, modeling, metadata improvements</a:t>
            </a:r>
          </a:p>
          <a:p>
            <a:pPr lvl="1"/>
            <a:r>
              <a:rPr lang="en-US" sz="1800" dirty="0" smtClean="0"/>
              <a:t>Conformance with current international conventions (IERS)</a:t>
            </a:r>
          </a:p>
          <a:p>
            <a:r>
              <a:rPr lang="en-US" dirty="0" smtClean="0"/>
              <a:t>Absolute phase center antenna calibrations</a:t>
            </a:r>
          </a:p>
          <a:p>
            <a:pPr lvl="1"/>
            <a:r>
              <a:rPr lang="en-US" sz="1800" dirty="0" smtClean="0"/>
              <a:t>Both ground (receiving) and satellite (transmitting) antennas</a:t>
            </a:r>
          </a:p>
          <a:p>
            <a:pPr lvl="1"/>
            <a:r>
              <a:rPr lang="en-US" sz="1800" dirty="0" smtClean="0"/>
              <a:t>Previous (CORS96) used relative calibrations (significant change)</a:t>
            </a:r>
          </a:p>
          <a:p>
            <a:r>
              <a:rPr lang="en-US" b="1" dirty="0" smtClean="0"/>
              <a:t>Highly accurate </a:t>
            </a:r>
            <a:r>
              <a:rPr lang="en-US" b="1" i="1" dirty="0" smtClean="0"/>
              <a:t>and</a:t>
            </a:r>
            <a:r>
              <a:rPr lang="en-US" b="1" dirty="0" smtClean="0"/>
              <a:t> consistent CORS coordinates </a:t>
            </a:r>
            <a:r>
              <a:rPr lang="en-US" b="1" i="1" dirty="0" smtClean="0"/>
              <a:t>and</a:t>
            </a:r>
            <a:r>
              <a:rPr lang="en-US" b="1" dirty="0" smtClean="0"/>
              <a:t> velocities determined using </a:t>
            </a:r>
            <a:r>
              <a:rPr lang="en-US" b="1" i="1" dirty="0" smtClean="0"/>
              <a:t>B</a:t>
            </a:r>
            <a:r>
              <a:rPr lang="en-US" b="1" dirty="0" smtClean="0"/>
              <a:t>est </a:t>
            </a:r>
            <a:r>
              <a:rPr lang="en-US" b="1" i="1" dirty="0" smtClean="0"/>
              <a:t>A</a:t>
            </a:r>
            <a:r>
              <a:rPr lang="en-US" b="1" dirty="0" smtClean="0"/>
              <a:t>vailable </a:t>
            </a:r>
            <a:r>
              <a:rPr lang="en-US" b="1" i="1" dirty="0" smtClean="0"/>
              <a:t>M</a:t>
            </a:r>
            <a:r>
              <a:rPr lang="en-US" b="1" dirty="0" smtClean="0"/>
              <a:t>ethods</a:t>
            </a:r>
          </a:p>
          <a:p>
            <a:pPr lvl="1"/>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2" end="12"/>
                                            </p:txEl>
                                          </p:spTgt>
                                        </p:tgtEl>
                                        <p:attrNameLst>
                                          <p:attrName>style.visibility</p:attrName>
                                        </p:attrNameLst>
                                      </p:cBhvr>
                                      <p:to>
                                        <p:strVal val="visible"/>
                                      </p:to>
                                    </p:set>
                                    <p:animEffect transition="in" filter="fade">
                                      <p:cBhvr>
                                        <p:cTn id="10"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am-all-nad83-02-02-horiz.png"/>
          <p:cNvPicPr>
            <a:picLocks noChangeAspect="1"/>
          </p:cNvPicPr>
          <p:nvPr/>
        </p:nvPicPr>
        <p:blipFill>
          <a:blip r:embed="rId3" cstate="print"/>
          <a:stretch>
            <a:fillRect/>
          </a:stretch>
        </p:blipFill>
        <p:spPr>
          <a:xfrm>
            <a:off x="0" y="369195"/>
            <a:ext cx="9144000" cy="6119610"/>
          </a:xfrm>
          <a:prstGeom prst="rect">
            <a:avLst/>
          </a:prstGeom>
        </p:spPr>
      </p:pic>
      <p:sp>
        <p:nvSpPr>
          <p:cNvPr id="3" name="TextBox 2"/>
          <p:cNvSpPr txBox="1"/>
          <p:nvPr/>
        </p:nvSpPr>
        <p:spPr>
          <a:xfrm>
            <a:off x="1" y="6064738"/>
            <a:ext cx="9144000" cy="400110"/>
          </a:xfrm>
          <a:prstGeom prst="rect">
            <a:avLst/>
          </a:prstGeom>
          <a:noFill/>
        </p:spPr>
        <p:txBody>
          <a:bodyPr wrap="square" rtlCol="0">
            <a:spAutoFit/>
          </a:bodyPr>
          <a:lstStyle/>
          <a:p>
            <a:pPr algn="ctr"/>
            <a:r>
              <a:rPr lang="en-US" sz="2000" b="1" dirty="0" smtClean="0">
                <a:latin typeface="Arial" pitchFamily="34" charset="0"/>
                <a:cs typeface="Arial" pitchFamily="34" charset="0"/>
              </a:rPr>
              <a:t>Mean horizontal shift = 0.2 cm (±2 cm) at epoch 2002.0</a:t>
            </a:r>
            <a:endParaRPr lang="en-US" sz="2000" b="1" dirty="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am-all-nad83-10-02-horiz.png"/>
          <p:cNvPicPr>
            <a:picLocks noChangeAspect="1"/>
          </p:cNvPicPr>
          <p:nvPr/>
        </p:nvPicPr>
        <p:blipFill>
          <a:blip r:embed="rId3" cstate="print"/>
          <a:stretch>
            <a:fillRect/>
          </a:stretch>
        </p:blipFill>
        <p:spPr>
          <a:xfrm>
            <a:off x="0" y="365760"/>
            <a:ext cx="9176004" cy="6117336"/>
          </a:xfrm>
          <a:prstGeom prst="rect">
            <a:avLst/>
          </a:prstGeom>
        </p:spPr>
      </p:pic>
      <p:sp>
        <p:nvSpPr>
          <p:cNvPr id="3" name="TextBox 2"/>
          <p:cNvSpPr txBox="1"/>
          <p:nvPr/>
        </p:nvSpPr>
        <p:spPr>
          <a:xfrm>
            <a:off x="1" y="6064738"/>
            <a:ext cx="9144000" cy="400110"/>
          </a:xfrm>
          <a:prstGeom prst="rect">
            <a:avLst/>
          </a:prstGeom>
          <a:noFill/>
        </p:spPr>
        <p:txBody>
          <a:bodyPr wrap="square" rtlCol="0">
            <a:spAutoFit/>
          </a:bodyPr>
          <a:lstStyle/>
          <a:p>
            <a:pPr algn="ctr"/>
            <a:r>
              <a:rPr lang="en-US" sz="2000" b="1" dirty="0" smtClean="0">
                <a:latin typeface="Arial" pitchFamily="34" charset="0"/>
                <a:cs typeface="Arial" pitchFamily="34" charset="0"/>
              </a:rPr>
              <a:t>Mean horizontal shift = 2.0 cm (±8 cm) from 2002.0</a:t>
            </a:r>
            <a:r>
              <a:rPr lang="en-US" sz="2000" b="1" dirty="0" smtClean="0">
                <a:latin typeface="Arial" pitchFamily="34" charset="0"/>
                <a:cs typeface="Arial" pitchFamily="34" charset="0"/>
                <a:sym typeface="Wingdings" pitchFamily="2" charset="2"/>
              </a:rPr>
              <a:t>2010.0</a:t>
            </a:r>
            <a:endParaRPr lang="en-US" sz="2000" b="1" dirty="0">
              <a:latin typeface="Arial" pitchFamily="34" charset="0"/>
              <a:cs typeface="Arial" pitchFamily="34" charset="0"/>
            </a:endParaRPr>
          </a:p>
        </p:txBody>
      </p:sp>
      <p:sp>
        <p:nvSpPr>
          <p:cNvPr id="6" name="Rectangle 5"/>
          <p:cNvSpPr/>
          <p:nvPr/>
        </p:nvSpPr>
        <p:spPr>
          <a:xfrm>
            <a:off x="1563077" y="1484923"/>
            <a:ext cx="1617785" cy="3474720"/>
          </a:xfrm>
          <a:prstGeom prst="rect">
            <a:avLst/>
          </a:prstGeom>
          <a:solidFill>
            <a:schemeClr val="accent6">
              <a:alpha val="50000"/>
            </a:schemeClr>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180862" y="1484923"/>
            <a:ext cx="4822092" cy="3474720"/>
          </a:xfrm>
          <a:prstGeom prst="rect">
            <a:avLst/>
          </a:prstGeom>
          <a:solidFill>
            <a:srgbClr val="92D050">
              <a:alpha val="50000"/>
            </a:srgbClr>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539261" y="5043269"/>
            <a:ext cx="2063262" cy="646331"/>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US" b="1" dirty="0" smtClean="0"/>
              <a:t>West CONUS</a:t>
            </a:r>
            <a:br>
              <a:rPr lang="en-US" b="1" dirty="0" smtClean="0"/>
            </a:br>
            <a:r>
              <a:rPr lang="en-US" b="1" dirty="0" smtClean="0"/>
              <a:t>mean shift = 1.1 cm</a:t>
            </a:r>
            <a:endParaRPr lang="en-US" b="1" dirty="0"/>
          </a:p>
        </p:txBody>
      </p:sp>
      <p:sp>
        <p:nvSpPr>
          <p:cNvPr id="5" name="TextBox 4"/>
          <p:cNvSpPr txBox="1"/>
          <p:nvPr/>
        </p:nvSpPr>
        <p:spPr>
          <a:xfrm>
            <a:off x="6561014" y="5043269"/>
            <a:ext cx="2063262" cy="646331"/>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US" b="1" dirty="0" smtClean="0"/>
              <a:t>East CONUS</a:t>
            </a:r>
            <a:br>
              <a:rPr lang="en-US" b="1" dirty="0" smtClean="0"/>
            </a:br>
            <a:r>
              <a:rPr lang="en-US" b="1" dirty="0" smtClean="0"/>
              <a:t>mean shift = 0.1 cm</a:t>
            </a:r>
            <a:endParaRPr lang="en-US" b="1"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animBg="1"/>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am-all-nad83-10-02-verti.png"/>
          <p:cNvPicPr>
            <a:picLocks noChangeAspect="1"/>
          </p:cNvPicPr>
          <p:nvPr/>
        </p:nvPicPr>
        <p:blipFill>
          <a:blip r:embed="rId3" cstate="print"/>
          <a:stretch>
            <a:fillRect/>
          </a:stretch>
        </p:blipFill>
        <p:spPr>
          <a:xfrm>
            <a:off x="0" y="365760"/>
            <a:ext cx="9176004" cy="6117336"/>
          </a:xfrm>
          <a:prstGeom prst="rect">
            <a:avLst/>
          </a:prstGeom>
        </p:spPr>
      </p:pic>
      <p:sp>
        <p:nvSpPr>
          <p:cNvPr id="3" name="TextBox 2"/>
          <p:cNvSpPr txBox="1"/>
          <p:nvPr/>
        </p:nvSpPr>
        <p:spPr>
          <a:xfrm>
            <a:off x="1" y="6064738"/>
            <a:ext cx="9144000" cy="400110"/>
          </a:xfrm>
          <a:prstGeom prst="rect">
            <a:avLst/>
          </a:prstGeom>
          <a:noFill/>
        </p:spPr>
        <p:txBody>
          <a:bodyPr wrap="square" rtlCol="0">
            <a:spAutoFit/>
          </a:bodyPr>
          <a:lstStyle/>
          <a:p>
            <a:pPr algn="ctr"/>
            <a:r>
              <a:rPr lang="en-US" sz="2000" b="1" dirty="0" smtClean="0">
                <a:latin typeface="Arial" pitchFamily="34" charset="0"/>
                <a:cs typeface="Arial" pitchFamily="34" charset="0"/>
              </a:rPr>
              <a:t>Mean vertical shift = -0.8 cm (±2 cm) from 2002.0</a:t>
            </a:r>
            <a:r>
              <a:rPr lang="en-US" sz="2000" b="1" dirty="0" smtClean="0">
                <a:latin typeface="Arial" pitchFamily="34" charset="0"/>
                <a:cs typeface="Arial" pitchFamily="34" charset="0"/>
                <a:sym typeface="Wingdings" pitchFamily="2" charset="2"/>
              </a:rPr>
              <a:t>2010.0</a:t>
            </a:r>
            <a:endParaRPr lang="en-US" sz="2000" b="1" dirty="0">
              <a:latin typeface="Arial" pitchFamily="34" charset="0"/>
              <a:cs typeface="Arial" pitchFamily="34" charset="0"/>
            </a:endParaRPr>
          </a:p>
        </p:txBody>
      </p:sp>
      <p:sp>
        <p:nvSpPr>
          <p:cNvPr id="4" name="TextBox 3"/>
          <p:cNvSpPr txBox="1"/>
          <p:nvPr/>
        </p:nvSpPr>
        <p:spPr>
          <a:xfrm>
            <a:off x="0" y="6370303"/>
            <a:ext cx="9144000" cy="400110"/>
          </a:xfrm>
          <a:prstGeom prst="rect">
            <a:avLst/>
          </a:prstGeom>
          <a:noFill/>
        </p:spPr>
        <p:txBody>
          <a:bodyPr wrap="square" rtlCol="0">
            <a:spAutoFit/>
          </a:bodyPr>
          <a:lstStyle/>
          <a:p>
            <a:pPr algn="ctr"/>
            <a:r>
              <a:rPr lang="en-US" sz="2000" b="1" dirty="0" smtClean="0">
                <a:latin typeface="Arial" pitchFamily="34" charset="0"/>
                <a:cs typeface="Arial" pitchFamily="34" charset="0"/>
              </a:rPr>
              <a:t>Mean vertical shift = +0.7 cm (±2 cm) at epoch 2002.0</a:t>
            </a:r>
            <a:endParaRPr lang="en-US" sz="2000" b="1" dirty="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OPUS-DB Published Solutions</a:t>
            </a:r>
            <a:endParaRPr lang="en-US" dirty="0"/>
          </a:p>
        </p:txBody>
      </p:sp>
      <p:pic>
        <p:nvPicPr>
          <p:cNvPr id="30722" name="Picture 2"/>
          <p:cNvPicPr>
            <a:picLocks noChangeAspect="1" noChangeArrowheads="1"/>
          </p:cNvPicPr>
          <p:nvPr/>
        </p:nvPicPr>
        <p:blipFill>
          <a:blip r:embed="rId3" cstate="print"/>
          <a:srcRect l="16535" t="29448" r="1575" b="12598"/>
          <a:stretch>
            <a:fillRect/>
          </a:stretch>
        </p:blipFill>
        <p:spPr bwMode="auto">
          <a:xfrm>
            <a:off x="92765" y="1828800"/>
            <a:ext cx="8786192"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nam-all-nad83-02-02-verti.png"/>
          <p:cNvPicPr>
            <a:picLocks noChangeAspect="1"/>
          </p:cNvPicPr>
          <p:nvPr/>
        </p:nvPicPr>
        <p:blipFill>
          <a:blip r:embed="rId3" cstate="print"/>
          <a:srcRect/>
          <a:stretch>
            <a:fillRect/>
          </a:stretch>
        </p:blipFill>
        <p:spPr bwMode="auto">
          <a:xfrm>
            <a:off x="0" y="392113"/>
            <a:ext cx="9144000" cy="6073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3" cstate="print"/>
          <a:srcRect l="15018" r="20513" b="5383"/>
          <a:stretch>
            <a:fillRect/>
          </a:stretch>
        </p:blipFill>
        <p:spPr>
          <a:xfrm>
            <a:off x="6932246" y="1542678"/>
            <a:ext cx="2063262" cy="4037507"/>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57200" y="399678"/>
            <a:ext cx="8229600" cy="1143000"/>
          </a:xfrm>
        </p:spPr>
        <p:txBody>
          <a:bodyPr/>
          <a:lstStyle/>
          <a:p>
            <a:r>
              <a:rPr lang="en-US" sz="3600" b="1" i="1" dirty="0" smtClean="0"/>
              <a:t>Introducing…</a:t>
            </a:r>
            <a:r>
              <a:rPr lang="en-US" dirty="0" smtClean="0"/>
              <a:t/>
            </a:r>
            <a:br>
              <a:rPr lang="en-US" dirty="0" smtClean="0"/>
            </a:br>
            <a:r>
              <a:rPr lang="en-US" dirty="0" smtClean="0"/>
              <a:t>NAD 83(2011) epoch 2010.00</a:t>
            </a:r>
            <a:endParaRPr lang="en-US" dirty="0"/>
          </a:p>
        </p:txBody>
      </p:sp>
      <p:sp>
        <p:nvSpPr>
          <p:cNvPr id="3" name="Content Placeholder 2"/>
          <p:cNvSpPr>
            <a:spLocks noGrp="1"/>
          </p:cNvSpPr>
          <p:nvPr>
            <p:ph idx="1"/>
          </p:nvPr>
        </p:nvSpPr>
        <p:spPr>
          <a:xfrm>
            <a:off x="242276" y="1865910"/>
            <a:ext cx="6689969" cy="4761523"/>
          </a:xfrm>
        </p:spPr>
        <p:txBody>
          <a:bodyPr>
            <a:normAutofit fontScale="92500" lnSpcReduction="10000"/>
          </a:bodyPr>
          <a:lstStyle/>
          <a:p>
            <a:r>
              <a:rPr lang="en-US" b="1" dirty="0" smtClean="0"/>
              <a:t>Multi-Year CORS Solution (MYCS)</a:t>
            </a:r>
          </a:p>
          <a:p>
            <a:pPr lvl="1"/>
            <a:r>
              <a:rPr lang="en-US" dirty="0" smtClean="0"/>
              <a:t>Reprocessed all CORS GPS data Jan 1994-Apr 2011</a:t>
            </a:r>
          </a:p>
          <a:p>
            <a:pPr lvl="1"/>
            <a:r>
              <a:rPr lang="en-US" dirty="0" smtClean="0"/>
              <a:t>2264 CORS &amp; global stations</a:t>
            </a:r>
          </a:p>
          <a:p>
            <a:pPr lvl="1"/>
            <a:r>
              <a:rPr lang="en-US" dirty="0" smtClean="0"/>
              <a:t>NAD 83 computed by </a:t>
            </a:r>
            <a:r>
              <a:rPr lang="en-US" i="1" dirty="0" smtClean="0"/>
              <a:t>transformation</a:t>
            </a:r>
            <a:r>
              <a:rPr lang="en-US" dirty="0" smtClean="0"/>
              <a:t> from IGS08</a:t>
            </a:r>
          </a:p>
          <a:p>
            <a:r>
              <a:rPr lang="en-US" b="1" dirty="0" smtClean="0"/>
              <a:t>National Adjustment of 2011 (NA2011)</a:t>
            </a:r>
          </a:p>
          <a:p>
            <a:pPr lvl="1"/>
            <a:r>
              <a:rPr lang="en-US" dirty="0" smtClean="0"/>
              <a:t>New adjustment of GNSS passive control</a:t>
            </a:r>
          </a:p>
          <a:p>
            <a:pPr lvl="1"/>
            <a:r>
              <a:rPr lang="en-US" dirty="0" smtClean="0"/>
              <a:t>GNSS vectors tied (and constrained) to CORS </a:t>
            </a:r>
            <a:br>
              <a:rPr lang="en-US" dirty="0" smtClean="0"/>
            </a:br>
            <a:r>
              <a:rPr lang="en-US" dirty="0" smtClean="0"/>
              <a:t>NAD 83(2011) epoch 2010.00</a:t>
            </a:r>
          </a:p>
          <a:p>
            <a:pPr lvl="1"/>
            <a:r>
              <a:rPr lang="en-US" dirty="0" smtClean="0"/>
              <a:t>Approximately 80,000 stations and</a:t>
            </a:r>
            <a:br>
              <a:rPr lang="en-US" dirty="0" smtClean="0"/>
            </a:br>
            <a:r>
              <a:rPr lang="en-US" dirty="0" smtClean="0"/>
              <a:t>more than 400,000 GNSS vectors</a:t>
            </a:r>
          </a:p>
          <a:p>
            <a:r>
              <a:rPr lang="en-US" b="1" dirty="0" smtClean="0"/>
              <a:t>Realization SAME for CORS</a:t>
            </a:r>
            <a:br>
              <a:rPr lang="en-US" b="1" dirty="0" smtClean="0"/>
            </a:br>
            <a:r>
              <a:rPr lang="en-US" b="1" i="1" dirty="0" smtClean="0"/>
              <a:t>and</a:t>
            </a:r>
            <a:r>
              <a:rPr lang="en-US" b="1" dirty="0" smtClean="0"/>
              <a:t> passive marks</a:t>
            </a:r>
          </a:p>
          <a:p>
            <a:r>
              <a:rPr lang="en-US" b="1" dirty="0" smtClean="0"/>
              <a:t>This is </a:t>
            </a:r>
            <a:r>
              <a:rPr lang="en-US" b="1" i="1" dirty="0" smtClean="0"/>
              <a:t>NOT</a:t>
            </a:r>
            <a:r>
              <a:rPr lang="en-US" b="1" dirty="0" smtClean="0"/>
              <a:t> a new datum! (still NAD 83)</a:t>
            </a:r>
          </a:p>
          <a:p>
            <a:endParaRPr lang="en-US" dirty="0"/>
          </a:p>
        </p:txBody>
      </p:sp>
      <p:pic>
        <p:nvPicPr>
          <p:cNvPr id="4098" name="Picture 2" descr="C:\Survey\Control\Photographs\Monuments\FLAGSTAFF NCMN.JPG"/>
          <p:cNvPicPr>
            <a:picLocks noChangeAspect="1" noChangeArrowheads="1"/>
          </p:cNvPicPr>
          <p:nvPr/>
        </p:nvPicPr>
        <p:blipFill>
          <a:blip r:embed="rId4" cstate="print"/>
          <a:srcRect l="11174" t="528" r="15081" b="1928"/>
          <a:stretch>
            <a:fillRect/>
          </a:stretch>
        </p:blipFill>
        <p:spPr bwMode="auto">
          <a:xfrm>
            <a:off x="6248400" y="4288971"/>
            <a:ext cx="2397578" cy="2378529"/>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1000"/>
                                        <p:tgtEl>
                                          <p:spTgt spid="3">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10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1000"/>
                                        <p:tgtEl>
                                          <p:spTgt spid="3">
                                            <p:txEl>
                                              <p:pRg st="7" end="7"/>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1000"/>
                                        <p:tgtEl>
                                          <p:spTgt spid="3">
                                            <p:txEl>
                                              <p:pRg st="8" end="8"/>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New National Adjustment?</a:t>
            </a:r>
            <a:endParaRPr lang="en-US" dirty="0"/>
          </a:p>
        </p:txBody>
      </p:sp>
      <p:sp>
        <p:nvSpPr>
          <p:cNvPr id="3" name="Content Placeholder 2"/>
          <p:cNvSpPr>
            <a:spLocks noGrp="1"/>
          </p:cNvSpPr>
          <p:nvPr>
            <p:ph idx="1"/>
          </p:nvPr>
        </p:nvSpPr>
        <p:spPr>
          <a:xfrm>
            <a:off x="242277" y="1600200"/>
            <a:ext cx="8444523" cy="4886569"/>
          </a:xfrm>
        </p:spPr>
        <p:txBody>
          <a:bodyPr>
            <a:normAutofit/>
          </a:bodyPr>
          <a:lstStyle/>
          <a:p>
            <a:r>
              <a:rPr lang="en-US" dirty="0" smtClean="0"/>
              <a:t>Optimally align passive control with new CORS</a:t>
            </a:r>
          </a:p>
          <a:p>
            <a:r>
              <a:rPr lang="en-US" dirty="0" smtClean="0"/>
              <a:t>Add &gt;1000 projects submitted since 2007 project</a:t>
            </a:r>
          </a:p>
          <a:p>
            <a:pPr lvl="1"/>
            <a:r>
              <a:rPr lang="en-US" dirty="0" smtClean="0"/>
              <a:t>Also observations for Hawaii, other Pacific islands</a:t>
            </a:r>
          </a:p>
          <a:p>
            <a:r>
              <a:rPr lang="en-US" dirty="0" smtClean="0"/>
              <a:t>Network and local accuracies on all stations</a:t>
            </a:r>
          </a:p>
          <a:p>
            <a:pPr lvl="1"/>
            <a:r>
              <a:rPr lang="en-US" dirty="0" smtClean="0"/>
              <a:t>Including future submitted projects</a:t>
            </a:r>
          </a:p>
          <a:p>
            <a:r>
              <a:rPr lang="en-US" dirty="0" smtClean="0"/>
              <a:t>More consistent results in tectonically active areas</a:t>
            </a:r>
          </a:p>
          <a:p>
            <a:pPr lvl="1"/>
            <a:r>
              <a:rPr lang="en-US" dirty="0" smtClean="0"/>
              <a:t>More current data, better tectonic modeling</a:t>
            </a:r>
          </a:p>
          <a:p>
            <a:r>
              <a:rPr lang="en-US" dirty="0" smtClean="0"/>
              <a:t>Better computations and analysis techniques</a:t>
            </a:r>
          </a:p>
          <a:p>
            <a:pPr lvl="1"/>
            <a:r>
              <a:rPr lang="en-US" dirty="0" smtClean="0"/>
              <a:t>E.g., improved outlier detection</a:t>
            </a:r>
          </a:p>
          <a:p>
            <a:pPr lvl="1"/>
            <a:r>
              <a:rPr lang="en-US" dirty="0" smtClean="0"/>
              <a:t>Incorporation of lessons learned from previous national adjustment</a:t>
            </a:r>
          </a:p>
          <a:p>
            <a:endParaRPr lang="en-US" dirty="0"/>
          </a:p>
        </p:txBody>
      </p:sp>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Transformation &amp; Tectonic Complications</a:t>
            </a:r>
            <a:endParaRPr lang="en-US" dirty="0"/>
          </a:p>
        </p:txBody>
      </p:sp>
      <p:sp>
        <p:nvSpPr>
          <p:cNvPr id="3" name="Content Placeholder 2"/>
          <p:cNvSpPr>
            <a:spLocks noGrp="1"/>
          </p:cNvSpPr>
          <p:nvPr>
            <p:ph idx="1"/>
          </p:nvPr>
        </p:nvSpPr>
        <p:spPr>
          <a:xfrm>
            <a:off x="242277" y="1813169"/>
            <a:ext cx="8573478" cy="4595446"/>
          </a:xfrm>
        </p:spPr>
        <p:txBody>
          <a:bodyPr>
            <a:normAutofit/>
          </a:bodyPr>
          <a:lstStyle/>
          <a:p>
            <a:r>
              <a:rPr lang="en-US" dirty="0" smtClean="0"/>
              <a:t>NAD 83(2011) transformation tools?</a:t>
            </a:r>
          </a:p>
          <a:p>
            <a:pPr lvl="1"/>
            <a:r>
              <a:rPr lang="en-US" dirty="0" smtClean="0"/>
              <a:t>NAD 83(2011) </a:t>
            </a:r>
            <a:r>
              <a:rPr lang="en-US" dirty="0" smtClean="0">
                <a:sym typeface="Wingdings" pitchFamily="2" charset="2"/>
              </a:rPr>
              <a:t> (NSRS2007/CORS96)  (HARN)</a:t>
            </a:r>
            <a:endParaRPr lang="en-US" dirty="0" smtClean="0"/>
          </a:p>
          <a:p>
            <a:pPr lvl="1"/>
            <a:r>
              <a:rPr lang="en-US" dirty="0" smtClean="0"/>
              <a:t>Under study by NGS</a:t>
            </a:r>
          </a:p>
          <a:p>
            <a:r>
              <a:rPr lang="en-US" dirty="0" smtClean="0"/>
              <a:t>When is North America not North America?</a:t>
            </a:r>
          </a:p>
          <a:p>
            <a:pPr lvl="1"/>
            <a:r>
              <a:rPr lang="en-US" dirty="0" smtClean="0"/>
              <a:t>Not all stations on the North American tectonic plate</a:t>
            </a:r>
          </a:p>
          <a:p>
            <a:pPr lvl="1"/>
            <a:r>
              <a:rPr lang="en-US" dirty="0" smtClean="0"/>
              <a:t>Pacific plate:  Hawaii and American Samoa</a:t>
            </a:r>
          </a:p>
          <a:p>
            <a:pPr lvl="1"/>
            <a:r>
              <a:rPr lang="en-US" dirty="0" smtClean="0"/>
              <a:t>Mariana plate:  Guam and CNMI</a:t>
            </a:r>
          </a:p>
          <a:p>
            <a:pPr lvl="1"/>
            <a:r>
              <a:rPr lang="en-US" dirty="0" smtClean="0"/>
              <a:t>Caribbean plate:  Referenced to North American plate</a:t>
            </a:r>
          </a:p>
          <a:p>
            <a:pPr lvl="1"/>
            <a:r>
              <a:rPr lang="en-US" dirty="0" smtClean="0"/>
              <a:t>Can relate frames (and epoch dates) with HTDP</a:t>
            </a:r>
          </a:p>
          <a:p>
            <a:pPr lvl="1"/>
            <a:endParaRPr lang="en-US" dirty="0" smtClean="0"/>
          </a:p>
          <a:p>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1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10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a:xfrm>
            <a:off x="0" y="139700"/>
            <a:ext cx="9144000" cy="1384300"/>
          </a:xfrm>
        </p:spPr>
        <p:txBody>
          <a:bodyPr/>
          <a:lstStyle/>
          <a:p>
            <a:pPr eaLnBrk="1" hangingPunct="1"/>
            <a:r>
              <a:rPr lang="en-US" sz="3600" smtClean="0"/>
              <a:t>Tectonic Motions</a:t>
            </a:r>
          </a:p>
        </p:txBody>
      </p:sp>
      <p:pic>
        <p:nvPicPr>
          <p:cNvPr id="30722" name="Picture 2" descr="series"/>
          <p:cNvPicPr>
            <a:picLocks noChangeAspect="1" noChangeArrowheads="1"/>
          </p:cNvPicPr>
          <p:nvPr/>
        </p:nvPicPr>
        <p:blipFill>
          <a:blip r:embed="rId3" cstate="print"/>
          <a:srcRect/>
          <a:stretch>
            <a:fillRect/>
          </a:stretch>
        </p:blipFill>
        <p:spPr bwMode="auto">
          <a:xfrm>
            <a:off x="0" y="0"/>
            <a:ext cx="9143931"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0"/>
            <a:ext cx="8229600" cy="1524000"/>
          </a:xfrm>
        </p:spPr>
        <p:txBody>
          <a:bodyPr/>
          <a:lstStyle/>
          <a:p>
            <a:pPr algn="l" eaLnBrk="1" hangingPunct="1"/>
            <a:r>
              <a:rPr lang="en-US" sz="2400" smtClean="0"/>
              <a:t>Q: Will there be another national adjustment, i.e. a new realization of NAD 83, before the new geometric datum is released?</a:t>
            </a:r>
          </a:p>
        </p:txBody>
      </p:sp>
      <p:sp>
        <p:nvSpPr>
          <p:cNvPr id="3" name="TextBox 2"/>
          <p:cNvSpPr txBox="1">
            <a:spLocks noChangeArrowheads="1"/>
          </p:cNvSpPr>
          <p:nvPr/>
        </p:nvSpPr>
        <p:spPr bwMode="auto">
          <a:xfrm>
            <a:off x="533400" y="3352800"/>
            <a:ext cx="7924800" cy="1384300"/>
          </a:xfrm>
          <a:prstGeom prst="rect">
            <a:avLst/>
          </a:prstGeom>
          <a:noFill/>
          <a:ln w="9525">
            <a:noFill/>
            <a:miter lim="800000"/>
            <a:headEnd/>
            <a:tailEnd/>
          </a:ln>
        </p:spPr>
        <p:txBody>
          <a:bodyPr>
            <a:spAutoFit/>
          </a:bodyPr>
          <a:lstStyle/>
          <a:p>
            <a:pPr marL="566738" lvl="1" indent="-566738"/>
            <a:r>
              <a:rPr lang="en-US" sz="2400">
                <a:latin typeface="Calibri" pitchFamily="34" charset="0"/>
              </a:rPr>
              <a:t>Why?</a:t>
            </a:r>
          </a:p>
          <a:p>
            <a:pPr marL="566738" lvl="1" indent="-566738">
              <a:buFont typeface="Arial" pitchFamily="34" charset="0"/>
              <a:buChar char="•"/>
            </a:pPr>
            <a:r>
              <a:rPr lang="en-US" sz="2000">
                <a:latin typeface="Calibri" pitchFamily="34" charset="0"/>
              </a:rPr>
              <a:t>Better agreement between CORS and passive control</a:t>
            </a:r>
          </a:p>
          <a:p>
            <a:pPr marL="566738" lvl="1" indent="-566738">
              <a:buFont typeface="Arial" pitchFamily="34" charset="0"/>
              <a:buChar char="•"/>
            </a:pPr>
            <a:r>
              <a:rPr lang="en-US" sz="2000">
                <a:latin typeface="Calibri" pitchFamily="34" charset="0"/>
              </a:rPr>
              <a:t>Better ellipsoid heights &amp; positions on passive control</a:t>
            </a:r>
          </a:p>
          <a:p>
            <a:pPr marL="566738" lvl="1" indent="-566738">
              <a:buFont typeface="Arial" pitchFamily="34" charset="0"/>
              <a:buChar char="•"/>
            </a:pPr>
            <a:r>
              <a:rPr lang="en-US" sz="2000">
                <a:latin typeface="Calibri" pitchFamily="34" charset="0"/>
              </a:rPr>
              <a:t>Better transition to new datum(s)</a:t>
            </a:r>
          </a:p>
        </p:txBody>
      </p:sp>
      <p:sp>
        <p:nvSpPr>
          <p:cNvPr id="43012" name="TextBox 3"/>
          <p:cNvSpPr txBox="1">
            <a:spLocks noChangeArrowheads="1"/>
          </p:cNvSpPr>
          <p:nvPr/>
        </p:nvSpPr>
        <p:spPr bwMode="auto">
          <a:xfrm>
            <a:off x="609600" y="677863"/>
            <a:ext cx="7848600" cy="769937"/>
          </a:xfrm>
          <a:prstGeom prst="rect">
            <a:avLst/>
          </a:prstGeom>
          <a:noFill/>
          <a:ln w="9525">
            <a:noFill/>
            <a:miter lim="800000"/>
            <a:headEnd/>
            <a:tailEnd/>
          </a:ln>
        </p:spPr>
        <p:txBody>
          <a:bodyPr>
            <a:spAutoFit/>
          </a:bodyPr>
          <a:lstStyle/>
          <a:p>
            <a:pPr algn="ctr"/>
            <a:r>
              <a:rPr lang="en-US" sz="4400">
                <a:latin typeface="Calibri" pitchFamily="34" charset="0"/>
              </a:rPr>
              <a:t>NAD 83(2011) Epoch:2010.00</a:t>
            </a:r>
          </a:p>
        </p:txBody>
      </p:sp>
      <p:sp>
        <p:nvSpPr>
          <p:cNvPr id="5" name="TextBox 4"/>
          <p:cNvSpPr txBox="1">
            <a:spLocks noChangeArrowheads="1"/>
          </p:cNvSpPr>
          <p:nvPr/>
        </p:nvSpPr>
        <p:spPr bwMode="auto">
          <a:xfrm>
            <a:off x="533400" y="2895600"/>
            <a:ext cx="7696200" cy="461963"/>
          </a:xfrm>
          <a:prstGeom prst="rect">
            <a:avLst/>
          </a:prstGeom>
          <a:noFill/>
          <a:ln w="9525">
            <a:noFill/>
            <a:miter lim="800000"/>
            <a:headEnd/>
            <a:tailEnd/>
          </a:ln>
        </p:spPr>
        <p:txBody>
          <a:bodyPr>
            <a:spAutoFit/>
          </a:bodyPr>
          <a:lstStyle/>
          <a:p>
            <a:r>
              <a:rPr lang="en-US" sz="2400">
                <a:latin typeface="Calibri" pitchFamily="34" charset="0"/>
              </a:rPr>
              <a:t>A: Yes; it’s currently underway at NGS HQ; EOY goal.</a:t>
            </a:r>
          </a:p>
        </p:txBody>
      </p:sp>
      <p:sp>
        <p:nvSpPr>
          <p:cNvPr id="6" name="TextBox 5"/>
          <p:cNvSpPr txBox="1">
            <a:spLocks noChangeArrowheads="1"/>
          </p:cNvSpPr>
          <p:nvPr/>
        </p:nvSpPr>
        <p:spPr bwMode="auto">
          <a:xfrm>
            <a:off x="533400" y="4876800"/>
            <a:ext cx="7848600" cy="523875"/>
          </a:xfrm>
          <a:prstGeom prst="rect">
            <a:avLst/>
          </a:prstGeom>
          <a:noFill/>
          <a:ln w="9525">
            <a:noFill/>
            <a:miter lim="800000"/>
            <a:headEnd/>
            <a:tailEnd/>
          </a:ln>
        </p:spPr>
        <p:txBody>
          <a:bodyPr>
            <a:spAutoFit/>
          </a:bodyPr>
          <a:lstStyle/>
          <a:p>
            <a:r>
              <a:rPr lang="en-US" sz="2800">
                <a:latin typeface="Calibri" pitchFamily="34" charset="0"/>
              </a:rPr>
              <a:t>Q: </a:t>
            </a:r>
            <a:r>
              <a:rPr lang="en-US" sz="2400">
                <a:latin typeface="Calibri" pitchFamily="34" charset="0"/>
              </a:rPr>
              <a:t>Transformation Tool between NAD 83 realizations?</a:t>
            </a:r>
            <a:endParaRPr lang="en-US" sz="2800">
              <a:latin typeface="Calibri" pitchFamily="34" charset="0"/>
            </a:endParaRPr>
          </a:p>
        </p:txBody>
      </p:sp>
      <p:sp>
        <p:nvSpPr>
          <p:cNvPr id="7" name="TextBox 6"/>
          <p:cNvSpPr txBox="1">
            <a:spLocks noChangeArrowheads="1"/>
          </p:cNvSpPr>
          <p:nvPr/>
        </p:nvSpPr>
        <p:spPr bwMode="auto">
          <a:xfrm>
            <a:off x="533400" y="5419725"/>
            <a:ext cx="7848600" cy="893763"/>
          </a:xfrm>
          <a:prstGeom prst="rect">
            <a:avLst/>
          </a:prstGeom>
          <a:noFill/>
          <a:ln w="9525">
            <a:noFill/>
            <a:miter lim="800000"/>
            <a:headEnd/>
            <a:tailEnd/>
          </a:ln>
        </p:spPr>
        <p:txBody>
          <a:bodyPr>
            <a:spAutoFit/>
          </a:bodyPr>
          <a:lstStyle/>
          <a:p>
            <a:r>
              <a:rPr lang="en-US" sz="2800">
                <a:latin typeface="Calibri" pitchFamily="34" charset="0"/>
              </a:rPr>
              <a:t>A: </a:t>
            </a:r>
            <a:r>
              <a:rPr lang="en-US" sz="2400">
                <a:latin typeface="Calibri" pitchFamily="34" charset="0"/>
              </a:rPr>
              <a:t>Good question – I’m not sure.  NGS is beginning an evaluation of possible solutions.</a:t>
            </a:r>
            <a:endParaRPr lang="en-US" sz="2800">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childTnLst>
                          </p:cTn>
                        </p:par>
                        <p:par>
                          <p:cTn id="17" fill="hold">
                            <p:stCondLst>
                              <p:cond delay="2000"/>
                            </p:stCondLst>
                            <p:childTnLst>
                              <p:par>
                                <p:cTn id="18" presetID="10" presetClass="entr" presetSubtype="0" fill="hold" nodeType="afterEffect">
                                  <p:stCondLst>
                                    <p:cond delay="100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par>
                          <p:cTn id="21" fill="hold">
                            <p:stCondLst>
                              <p:cond delay="4000"/>
                            </p:stCondLst>
                            <p:childTnLst>
                              <p:par>
                                <p:cTn id="22" presetID="10" presetClass="entr" presetSubtype="0" fill="hold" nodeType="afterEffect">
                                  <p:stCondLst>
                                    <p:cond delay="100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85800" y="1905000"/>
            <a:ext cx="8077200" cy="1570038"/>
          </a:xfrm>
          <a:prstGeom prst="rect">
            <a:avLst/>
          </a:prstGeom>
          <a:noFill/>
          <a:ln w="9525">
            <a:noFill/>
            <a:miter lim="800000"/>
            <a:headEnd/>
            <a:tailEnd/>
          </a:ln>
        </p:spPr>
        <p:txBody>
          <a:bodyPr>
            <a:spAutoFit/>
          </a:bodyPr>
          <a:lstStyle/>
          <a:p>
            <a:r>
              <a:rPr lang="en-US" sz="2400">
                <a:latin typeface="Calibri" pitchFamily="34" charset="0"/>
              </a:rPr>
              <a:t>“Furthermore, NGS will provide simple transformation tools between historic and current datums and reference frames used by NGS, in four dimensions, </a:t>
            </a:r>
            <a:r>
              <a:rPr lang="en-US" sz="2400" u="sng">
                <a:latin typeface="Calibri" pitchFamily="34" charset="0"/>
              </a:rPr>
              <a:t>wherever practical and possible</a:t>
            </a:r>
            <a:r>
              <a:rPr lang="en-US" sz="2400">
                <a:latin typeface="Calibri" pitchFamily="34" charset="0"/>
              </a:rPr>
              <a:t>.”</a:t>
            </a:r>
          </a:p>
        </p:txBody>
      </p:sp>
      <p:sp>
        <p:nvSpPr>
          <p:cNvPr id="44035" name="TextBox 3"/>
          <p:cNvSpPr txBox="1">
            <a:spLocks noChangeArrowheads="1"/>
          </p:cNvSpPr>
          <p:nvPr/>
        </p:nvSpPr>
        <p:spPr bwMode="auto">
          <a:xfrm>
            <a:off x="685800" y="3810000"/>
            <a:ext cx="8077200" cy="2308225"/>
          </a:xfrm>
          <a:prstGeom prst="rect">
            <a:avLst/>
          </a:prstGeom>
          <a:noFill/>
          <a:ln w="9525">
            <a:noFill/>
            <a:miter lim="800000"/>
            <a:headEnd/>
            <a:tailEnd/>
          </a:ln>
        </p:spPr>
        <p:txBody>
          <a:bodyPr>
            <a:spAutoFit/>
          </a:bodyPr>
          <a:lstStyle/>
          <a:p>
            <a:r>
              <a:rPr lang="en-US" sz="2400">
                <a:latin typeface="Calibri" pitchFamily="34" charset="0"/>
              </a:rPr>
              <a:t>There is no NGS-sanctioned transformation from NAD 83(HARN) to NAD 83(NSRS2007).  Therefore, if your data are on a realization prior to NAD 83(NSRS2007) you will either have to get them on NSRS2007 (or 2011) or ignore the position shift and transform them to the new datum.  NGS’s OPUS may be the answer for you.</a:t>
            </a:r>
          </a:p>
        </p:txBody>
      </p:sp>
      <p:sp>
        <p:nvSpPr>
          <p:cNvPr id="44036" name="Title 4"/>
          <p:cNvSpPr>
            <a:spLocks noGrp="1"/>
          </p:cNvSpPr>
          <p:nvPr>
            <p:ph type="title"/>
          </p:nvPr>
        </p:nvSpPr>
        <p:spPr>
          <a:xfrm>
            <a:off x="685800" y="609600"/>
            <a:ext cx="8229600" cy="1143000"/>
          </a:xfrm>
        </p:spPr>
        <p:txBody>
          <a:bodyPr/>
          <a:lstStyle/>
          <a:p>
            <a:pPr eaLnBrk="1" hangingPunct="1"/>
            <a:r>
              <a:rPr lang="en-US" sz="3600" smtClean="0"/>
              <a:t>How to get to the New Geometric Datum</a:t>
            </a:r>
          </a:p>
        </p:txBody>
      </p:sp>
      <p:pic>
        <p:nvPicPr>
          <p:cNvPr id="1026" name="Picture 2" descr="C:\Advisor Stuff\Information\NSRS 2007\Vector plot\Tucson.jpg"/>
          <p:cNvPicPr>
            <a:picLocks noChangeAspect="1" noChangeArrowheads="1"/>
          </p:cNvPicPr>
          <p:nvPr/>
        </p:nvPicPr>
        <p:blipFill>
          <a:blip r:embed="rId3" cstate="print"/>
          <a:srcRect/>
          <a:stretch>
            <a:fillRect/>
          </a:stretch>
        </p:blipFill>
        <p:spPr bwMode="auto">
          <a:xfrm>
            <a:off x="304800" y="0"/>
            <a:ext cx="8228013" cy="6858000"/>
          </a:xfrm>
          <a:prstGeom prst="rect">
            <a:avLst/>
          </a:prstGeom>
          <a:noFill/>
          <a:ln w="9525">
            <a:noFill/>
            <a:miter lim="800000"/>
            <a:headEnd/>
            <a:tailEnd/>
          </a:ln>
        </p:spPr>
      </p:pic>
      <p:sp>
        <p:nvSpPr>
          <p:cNvPr id="6" name="TextBox 5"/>
          <p:cNvSpPr txBox="1"/>
          <p:nvPr/>
        </p:nvSpPr>
        <p:spPr>
          <a:xfrm>
            <a:off x="6019800" y="6096000"/>
            <a:ext cx="2971800" cy="646113"/>
          </a:xfrm>
          <a:prstGeom prst="rect">
            <a:avLst/>
          </a:prstGeom>
          <a:solidFill>
            <a:schemeClr val="bg1"/>
          </a:solidFill>
          <a:effectLst>
            <a:outerShdw blurRad="50800" dist="38100" dir="2700000" algn="tl" rotWithShape="0">
              <a:prstClr val="black">
                <a:alpha val="80000"/>
              </a:prstClr>
            </a:outerShdw>
          </a:effectLst>
        </p:spPr>
        <p:txBody>
          <a:bodyPr>
            <a:spAutoFit/>
          </a:bodyPr>
          <a:lstStyle/>
          <a:p>
            <a:pPr fontAlgn="auto">
              <a:spcBef>
                <a:spcPts val="0"/>
              </a:spcBef>
              <a:spcAft>
                <a:spcPts val="0"/>
              </a:spcAft>
              <a:defRPr/>
            </a:pPr>
            <a:r>
              <a:rPr lang="en-US" dirty="0">
                <a:latin typeface="+mn-lt"/>
              </a:rPr>
              <a:t>Shift from HARN to NSRS2007</a:t>
            </a:r>
          </a:p>
          <a:p>
            <a:pPr algn="ctr" fontAlgn="auto">
              <a:spcBef>
                <a:spcPts val="0"/>
              </a:spcBef>
              <a:spcAft>
                <a:spcPts val="0"/>
              </a:spcAft>
              <a:defRPr/>
            </a:pPr>
            <a:r>
              <a:rPr lang="en-US" dirty="0">
                <a:latin typeface="+mn-lt"/>
              </a:rPr>
              <a:t>Tucson, AZ</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457200"/>
            <a:ext cx="8229600" cy="609600"/>
          </a:xfrm>
        </p:spPr>
        <p:txBody>
          <a:bodyPr/>
          <a:lstStyle/>
          <a:p>
            <a:pPr eaLnBrk="1" hangingPunct="1"/>
            <a:r>
              <a:rPr lang="en-US" sz="3600" dirty="0" smtClean="0"/>
              <a:t>Future Milestones of the NSRS</a:t>
            </a:r>
          </a:p>
        </p:txBody>
      </p:sp>
      <p:sp>
        <p:nvSpPr>
          <p:cNvPr id="3" name="Content Placeholder 2"/>
          <p:cNvSpPr>
            <a:spLocks noGrp="1"/>
          </p:cNvSpPr>
          <p:nvPr>
            <p:ph idx="1"/>
          </p:nvPr>
        </p:nvSpPr>
        <p:spPr>
          <a:xfrm>
            <a:off x="457200" y="1219200"/>
            <a:ext cx="8229600" cy="4876800"/>
          </a:xfrm>
        </p:spPr>
        <p:txBody>
          <a:bodyPr/>
          <a:lstStyle/>
          <a:p>
            <a:pPr marL="457200" indent="-457200" eaLnBrk="1" hangingPunct="1">
              <a:spcBef>
                <a:spcPts val="0"/>
              </a:spcBef>
              <a:buFont typeface="+mj-lt"/>
              <a:buAutoNum type="arabicPeriod"/>
              <a:defRPr/>
            </a:pPr>
            <a:r>
              <a:rPr lang="en-US" sz="2400" dirty="0" smtClean="0"/>
              <a:t>Multi-Year CORS solution – </a:t>
            </a:r>
          </a:p>
          <a:p>
            <a:pPr marL="914400" lvl="1" indent="-457200" eaLnBrk="1" hangingPunct="1">
              <a:spcBef>
                <a:spcPts val="0"/>
              </a:spcBef>
              <a:buFont typeface="Arial" charset="0"/>
              <a:buChar char="–"/>
              <a:defRPr/>
            </a:pPr>
            <a:r>
              <a:rPr lang="en-US" dirty="0" smtClean="0"/>
              <a:t>Completed (for all intents and purposes)</a:t>
            </a:r>
          </a:p>
          <a:p>
            <a:pPr marL="457200" indent="-457200" eaLnBrk="1" hangingPunct="1">
              <a:spcBef>
                <a:spcPts val="0"/>
              </a:spcBef>
              <a:buFont typeface="+mj-lt"/>
              <a:buAutoNum type="arabicPeriod"/>
              <a:defRPr/>
            </a:pPr>
            <a:r>
              <a:rPr lang="en-US" sz="2400" dirty="0" smtClean="0"/>
              <a:t>National Adjustment (geometric) of passive control</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Hybrid Geoid Model using new ellipsoid heights</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National Adjustment (vertical) of GPS passive marks</a:t>
            </a:r>
          </a:p>
          <a:p>
            <a:pPr marL="857250" lvl="1" indent="-457200" eaLnBrk="1" hangingPunct="1">
              <a:spcBef>
                <a:spcPts val="0"/>
              </a:spcBef>
              <a:buFont typeface="Arial" charset="0"/>
              <a:buChar char="–"/>
              <a:defRPr/>
            </a:pPr>
            <a:r>
              <a:rPr lang="en-US" dirty="0" smtClean="0"/>
              <a:t>Under consideration</a:t>
            </a:r>
          </a:p>
          <a:p>
            <a:pPr marL="857250" lvl="1" indent="-457200" eaLnBrk="1" hangingPunct="1">
              <a:spcBef>
                <a:spcPts val="0"/>
              </a:spcBef>
              <a:buFont typeface="Arial" charset="0"/>
              <a:buChar char="–"/>
              <a:defRPr/>
            </a:pPr>
            <a:r>
              <a:rPr lang="en-US" dirty="0" smtClean="0"/>
              <a:t>This not adjusting the leveling network</a:t>
            </a:r>
          </a:p>
          <a:p>
            <a:pPr marL="457200" indent="-457200" eaLnBrk="1" hangingPunct="1">
              <a:spcBef>
                <a:spcPts val="0"/>
              </a:spcBef>
              <a:buFont typeface="+mj-lt"/>
              <a:buAutoNum type="arabicPeriod"/>
              <a:defRPr/>
            </a:pPr>
            <a:r>
              <a:rPr lang="en-US" sz="2400" dirty="0" smtClean="0"/>
              <a:t>Adoption of new datums</a:t>
            </a:r>
          </a:p>
          <a:p>
            <a:pPr marL="914400" lvl="1" indent="-457200" eaLnBrk="1" hangingPunct="1">
              <a:spcBef>
                <a:spcPts val="0"/>
              </a:spcBef>
              <a:buFont typeface="Arial" charset="0"/>
              <a:buChar char="–"/>
              <a:defRPr/>
            </a:pPr>
            <a:r>
              <a:rPr lang="en-US" dirty="0" smtClean="0"/>
              <a:t>Geometric, could happen any time</a:t>
            </a:r>
          </a:p>
          <a:p>
            <a:pPr marL="914400" lvl="1" indent="-457200" eaLnBrk="1" hangingPunct="1">
              <a:spcBef>
                <a:spcPts val="0"/>
              </a:spcBef>
              <a:buFont typeface="Arial" charset="0"/>
              <a:buChar char="–"/>
              <a:defRPr/>
            </a:pPr>
            <a:r>
              <a:rPr lang="en-US" dirty="0" smtClean="0"/>
              <a:t>Vertical, requires completion </a:t>
            </a:r>
            <a:r>
              <a:rPr lang="en-US" sz="2400" dirty="0" smtClean="0"/>
              <a:t>of GRAV-D</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dirty="0" smtClean="0"/>
              <a:t>How to Plan for the Future</a:t>
            </a:r>
          </a:p>
        </p:txBody>
      </p:sp>
      <p:sp>
        <p:nvSpPr>
          <p:cNvPr id="3" name="Content Placeholder 2"/>
          <p:cNvSpPr>
            <a:spLocks noGrp="1"/>
          </p:cNvSpPr>
          <p:nvPr>
            <p:ph idx="1"/>
          </p:nvPr>
        </p:nvSpPr>
        <p:spPr>
          <a:xfrm>
            <a:off x="457200" y="1371600"/>
            <a:ext cx="8229600" cy="5029200"/>
          </a:xfrm>
        </p:spPr>
        <p:txBody>
          <a:bodyPr/>
          <a:lstStyle/>
          <a:p>
            <a:pPr eaLnBrk="1" hangingPunct="1"/>
            <a:r>
              <a:rPr lang="en-US" dirty="0" smtClean="0"/>
              <a:t>Move to a contemporary realization of NAD 83</a:t>
            </a:r>
          </a:p>
          <a:p>
            <a:pPr lvl="1" eaLnBrk="1" hangingPunct="1"/>
            <a:r>
              <a:rPr lang="en-US" sz="1800" dirty="0" smtClean="0"/>
              <a:t>No NAD 83(HARN) &lt;-&gt; NAD 83(NSRS2007) tool</a:t>
            </a:r>
          </a:p>
          <a:p>
            <a:pPr eaLnBrk="1" hangingPunct="1"/>
            <a:r>
              <a:rPr lang="en-US" dirty="0" smtClean="0"/>
              <a:t>Obtain precise ellipsoid heights on NAVD 88 bench marks (OPUS, contact NGS Geodetic Advisor(s))</a:t>
            </a:r>
          </a:p>
          <a:p>
            <a:pPr lvl="1" eaLnBrk="1" hangingPunct="1"/>
            <a:r>
              <a:rPr lang="en-US" sz="1800" dirty="0" smtClean="0"/>
              <a:t>Improves hybrid </a:t>
            </a:r>
            <a:r>
              <a:rPr lang="en-US" sz="1800" dirty="0" err="1" smtClean="0"/>
              <a:t>geoid</a:t>
            </a:r>
            <a:r>
              <a:rPr lang="en-US" sz="1800" dirty="0" smtClean="0"/>
              <a:t> models and provides “hard points” in new vertical datum</a:t>
            </a:r>
          </a:p>
          <a:p>
            <a:pPr eaLnBrk="1" hangingPunct="1"/>
            <a:r>
              <a:rPr lang="en-US" dirty="0" smtClean="0"/>
              <a:t>Move off of NGVD 29 to NAVD 88</a:t>
            </a:r>
          </a:p>
          <a:p>
            <a:pPr lvl="1" eaLnBrk="1" hangingPunct="1"/>
            <a:r>
              <a:rPr lang="en-US" sz="1800" dirty="0" smtClean="0"/>
              <a:t>Understand the accuracy of VERTCON in your area</a:t>
            </a:r>
          </a:p>
          <a:p>
            <a:pPr eaLnBrk="1" hangingPunct="1"/>
            <a:r>
              <a:rPr lang="en-US" dirty="0" smtClean="0"/>
              <a:t>Move away from passive marks to GNSS</a:t>
            </a:r>
          </a:p>
          <a:p>
            <a:pPr lvl="1" eaLnBrk="1" hangingPunct="1"/>
            <a:r>
              <a:rPr lang="en-US" sz="1800" dirty="0" smtClean="0"/>
              <a:t>Especially move off of classical passive control</a:t>
            </a:r>
          </a:p>
          <a:p>
            <a:pPr eaLnBrk="1" hangingPunct="1"/>
            <a:r>
              <a:rPr lang="en-US" dirty="0" smtClean="0"/>
              <a:t>Require/provide complete metadata for all survey/mapping contracts</a:t>
            </a:r>
          </a:p>
          <a:p>
            <a:pPr lvl="1" eaLnBrk="1" hangingPunct="1"/>
            <a:r>
              <a:rPr lang="en-US" sz="1800" dirty="0" smtClean="0"/>
              <a:t>How did they get the positions/heights?</a:t>
            </a:r>
          </a:p>
          <a:p>
            <a:pPr lvl="1" eaLnBrk="1" hangingPunct="1"/>
            <a:r>
              <a:rPr lang="en-US" sz="1800" dirty="0" smtClean="0"/>
              <a:t>Survey Manual/Spatial Data Accuracy and </a:t>
            </a:r>
            <a:r>
              <a:rPr lang="en-US" sz="1800" dirty="0" err="1" smtClean="0"/>
              <a:t>Georeferencing</a:t>
            </a:r>
            <a:r>
              <a:rPr lang="en-US" sz="1800" dirty="0" smtClean="0"/>
              <a:t> Standards</a:t>
            </a: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533400" y="1752600"/>
            <a:ext cx="8077200" cy="3124200"/>
          </a:xfrm>
        </p:spPr>
        <p:txBody>
          <a:bodyPr/>
          <a:lstStyle/>
          <a:p>
            <a:pPr eaLnBrk="1" hangingPunct="1">
              <a:buFont typeface="Arial" charset="0"/>
              <a:buNone/>
              <a:defRPr/>
            </a:pPr>
            <a:r>
              <a:rPr lang="en-US" dirty="0" smtClean="0">
                <a:solidFill>
                  <a:schemeClr val="tx1"/>
                </a:solidFill>
                <a:latin typeface="+mn-lt"/>
              </a:rPr>
              <a:t>A Question for You:</a:t>
            </a:r>
          </a:p>
          <a:p>
            <a:pPr eaLnBrk="1" hangingPunct="1">
              <a:buFont typeface="Arial" charset="0"/>
              <a:buNone/>
              <a:defRPr/>
            </a:pPr>
            <a:r>
              <a:rPr lang="en-US" dirty="0" smtClean="0">
                <a:solidFill>
                  <a:schemeClr val="tx1"/>
                </a:solidFill>
                <a:latin typeface="+mn-lt"/>
              </a:rPr>
              <a:t>What is good enough with respect to the NSRS, i.e. have we reached a level of precision and accuracy where further realizations (adjustments) are unnecessary?</a:t>
            </a:r>
            <a:endParaRPr lang="en-US" dirty="0">
              <a:solidFill>
                <a:schemeClr val="tx1"/>
              </a:solidFill>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Sample OPUS </a:t>
            </a:r>
            <a:r>
              <a:rPr lang="en-US" dirty="0" err="1" smtClean="0"/>
              <a:t>DataSheet</a:t>
            </a:r>
            <a:endParaRPr lang="en-US" dirty="0"/>
          </a:p>
        </p:txBody>
      </p:sp>
      <p:pic>
        <p:nvPicPr>
          <p:cNvPr id="31746" name="Picture 2"/>
          <p:cNvPicPr>
            <a:picLocks noChangeAspect="1" noChangeArrowheads="1"/>
          </p:cNvPicPr>
          <p:nvPr/>
        </p:nvPicPr>
        <p:blipFill>
          <a:blip r:embed="rId3" cstate="print"/>
          <a:srcRect r="33333" b="8000"/>
          <a:stretch>
            <a:fillRect/>
          </a:stretch>
        </p:blipFill>
        <p:spPr bwMode="auto">
          <a:xfrm>
            <a:off x="990600" y="887730"/>
            <a:ext cx="7010400" cy="6046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Near-future plans &amp; possibilities</a:t>
            </a:r>
            <a:endParaRPr lang="en-US" dirty="0"/>
          </a:p>
        </p:txBody>
      </p:sp>
      <p:sp>
        <p:nvSpPr>
          <p:cNvPr id="3" name="Content Placeholder 2"/>
          <p:cNvSpPr>
            <a:spLocks noGrp="1"/>
          </p:cNvSpPr>
          <p:nvPr>
            <p:ph idx="1"/>
          </p:nvPr>
        </p:nvSpPr>
        <p:spPr>
          <a:xfrm>
            <a:off x="242277" y="1417638"/>
            <a:ext cx="8596923" cy="4834670"/>
          </a:xfrm>
        </p:spPr>
        <p:txBody>
          <a:bodyPr>
            <a:normAutofit/>
          </a:bodyPr>
          <a:lstStyle/>
          <a:p>
            <a:r>
              <a:rPr lang="en-US" b="1" dirty="0" smtClean="0"/>
              <a:t>New hybrid geoid model (GEOID12)</a:t>
            </a:r>
          </a:p>
          <a:p>
            <a:pPr lvl="1"/>
            <a:r>
              <a:rPr lang="en-US" dirty="0" smtClean="0"/>
              <a:t>Use NAD 83(2011) epoch 2010.00 ellipsoid heights on NAVD 88 benchmarks</a:t>
            </a:r>
          </a:p>
          <a:p>
            <a:pPr lvl="1"/>
            <a:r>
              <a:rPr lang="en-US" dirty="0" smtClean="0"/>
              <a:t>Might also use OPUS-Database results on NAVD 88 BMs</a:t>
            </a:r>
          </a:p>
          <a:p>
            <a:r>
              <a:rPr lang="en-US" b="1" i="1" dirty="0" smtClean="0"/>
              <a:t>May</a:t>
            </a:r>
            <a:r>
              <a:rPr lang="en-US" dirty="0" smtClean="0"/>
              <a:t> perform national vertical adjustment</a:t>
            </a:r>
          </a:p>
          <a:p>
            <a:pPr lvl="1"/>
            <a:r>
              <a:rPr lang="en-US" dirty="0" smtClean="0"/>
              <a:t>Constrain vertically to NAVD 88 benchmarks</a:t>
            </a:r>
          </a:p>
          <a:p>
            <a:pPr lvl="2"/>
            <a:r>
              <a:rPr lang="en-US" dirty="0" smtClean="0"/>
              <a:t>Perform as simultaneous nationwide adjustment</a:t>
            </a:r>
          </a:p>
          <a:p>
            <a:pPr lvl="1"/>
            <a:r>
              <a:rPr lang="en-US" dirty="0" smtClean="0"/>
              <a:t>GNSS-derived orthometric heights</a:t>
            </a:r>
          </a:p>
          <a:p>
            <a:pPr lvl="2"/>
            <a:r>
              <a:rPr lang="en-US" dirty="0" smtClean="0"/>
              <a:t>NAD 83(2011) ellipsoid heights with GEOID12</a:t>
            </a:r>
          </a:p>
          <a:p>
            <a:pPr lvl="2"/>
            <a:r>
              <a:rPr lang="en-US" b="1" i="1" dirty="0" smtClean="0"/>
              <a:t>NOT</a:t>
            </a:r>
            <a:r>
              <a:rPr lang="en-US" dirty="0" smtClean="0"/>
              <a:t> a readjustment of NAVD 88 leveling</a:t>
            </a:r>
          </a:p>
        </p:txBody>
      </p:sp>
    </p:spTree>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Hybrid Geoid models (alternativ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3200400" y="61722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1.18 ft  to  +1.28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533400" y="838200"/>
            <a:ext cx="8321675" cy="3600986"/>
          </a:xfrm>
          <a:prstGeom prst="rect">
            <a:avLst/>
          </a:prstGeom>
          <a:solidFill>
            <a:srgbClr val="FF0000"/>
          </a:solidFill>
          <a:effectLst>
            <a:outerShdw blurRad="50800" dist="190500" dir="2700000" algn="tl" rotWithShape="0">
              <a:prstClr val="black">
                <a:alpha val="71000"/>
              </a:prstClr>
            </a:outerShdw>
          </a:effectLst>
        </p:spPr>
        <p:txBody>
          <a:bodyPr wrap="square">
            <a:spAutoFit/>
          </a:bodyPr>
          <a:lstStyle/>
          <a:p>
            <a:pPr algn="ctr" fontAlgn="auto">
              <a:spcBef>
                <a:spcPts val="0"/>
              </a:spcBef>
              <a:spcAft>
                <a:spcPts val="0"/>
              </a:spcAft>
              <a:defRPr/>
            </a:pPr>
            <a:r>
              <a:rPr lang="en-US" sz="2400" b="1" dirty="0">
                <a:solidFill>
                  <a:srgbClr val="000000"/>
                </a:solidFill>
                <a:latin typeface="+mn-lt"/>
              </a:rPr>
              <a:t>GPS-derived orthometric heights Warning #1</a:t>
            </a:r>
          </a:p>
          <a:p>
            <a:pPr algn="ctr" fontAlgn="auto">
              <a:spcBef>
                <a:spcPts val="0"/>
              </a:spcBef>
              <a:spcAft>
                <a:spcPts val="0"/>
              </a:spcAft>
              <a:defRPr/>
            </a:pPr>
            <a:r>
              <a:rPr lang="en-US" sz="2400" b="1" dirty="0">
                <a:solidFill>
                  <a:srgbClr val="000000"/>
                </a:solidFill>
                <a:latin typeface="+mn-lt"/>
              </a:rPr>
              <a:t>H ≈ h - N</a:t>
            </a:r>
          </a:p>
          <a:p>
            <a:pPr algn="ctr" fontAlgn="auto">
              <a:spcBef>
                <a:spcPts val="0"/>
              </a:spcBef>
              <a:spcAft>
                <a:spcPts val="0"/>
              </a:spcAft>
              <a:defRPr/>
            </a:pPr>
            <a:r>
              <a:rPr lang="en-US" sz="2400" b="1" dirty="0">
                <a:solidFill>
                  <a:srgbClr val="000000"/>
                </a:solidFill>
                <a:latin typeface="+mn-lt"/>
              </a:rPr>
              <a:t>NAVD 88 height ≈ NAD 83 ellipsoid height - GEOID03 </a:t>
            </a:r>
          </a:p>
          <a:p>
            <a:pPr algn="ctr" fontAlgn="auto">
              <a:spcBef>
                <a:spcPts val="0"/>
              </a:spcBef>
              <a:spcAft>
                <a:spcPts val="0"/>
              </a:spcAft>
              <a:defRPr/>
            </a:pPr>
            <a:r>
              <a:rPr lang="en-US" sz="2400" b="1" dirty="0">
                <a:solidFill>
                  <a:srgbClr val="000000"/>
                </a:solidFill>
                <a:latin typeface="+mn-lt"/>
              </a:rPr>
              <a:t>NAVD 88 height ≈ NAD 83 ellipsoid height - GEOID09 </a:t>
            </a:r>
          </a:p>
          <a:p>
            <a:pPr algn="ctr" fontAlgn="auto">
              <a:spcBef>
                <a:spcPts val="0"/>
              </a:spcBef>
              <a:spcAft>
                <a:spcPts val="0"/>
              </a:spcAft>
              <a:defRPr/>
            </a:pPr>
            <a:endParaRPr lang="en-US" sz="2400" b="1" dirty="0">
              <a:latin typeface="+mn-lt"/>
            </a:endParaRPr>
          </a:p>
          <a:p>
            <a:pPr algn="ctr" fontAlgn="auto">
              <a:spcBef>
                <a:spcPts val="0"/>
              </a:spcBef>
              <a:spcAft>
                <a:spcPts val="0"/>
              </a:spcAft>
              <a:defRPr/>
            </a:pPr>
            <a:r>
              <a:rPr lang="en-US" sz="2000" b="1" dirty="0">
                <a:solidFill>
                  <a:srgbClr val="000000"/>
                </a:solidFill>
                <a:latin typeface="+mn-lt"/>
              </a:rPr>
              <a:t>Provide, to client(s), datum &amp; realization, ellipsoid heights, geoid model used, methodology (e.g. OPUS or adjusted survey), along with orthometric heights.</a:t>
            </a:r>
          </a:p>
        </p:txBody>
      </p:sp>
      <p:sp>
        <p:nvSpPr>
          <p:cNvPr id="4" name="TextBox 3"/>
          <p:cNvSpPr txBox="1"/>
          <p:nvPr/>
        </p:nvSpPr>
        <p:spPr>
          <a:xfrm>
            <a:off x="533400" y="914400"/>
            <a:ext cx="8321675" cy="3170099"/>
          </a:xfrm>
          <a:prstGeom prst="rect">
            <a:avLst/>
          </a:prstGeom>
          <a:solidFill>
            <a:srgbClr val="FF0000"/>
          </a:solidFill>
          <a:effectLst>
            <a:outerShdw blurRad="50800" dist="190500" dir="2700000" algn="tl" rotWithShape="0">
              <a:prstClr val="black">
                <a:alpha val="71000"/>
              </a:prstClr>
            </a:outerShdw>
          </a:effectLst>
        </p:spPr>
        <p:txBody>
          <a:bodyPr>
            <a:spAutoFit/>
          </a:bodyPr>
          <a:lstStyle/>
          <a:p>
            <a:pPr algn="ctr" fontAlgn="auto">
              <a:spcBef>
                <a:spcPts val="0"/>
              </a:spcBef>
              <a:spcAft>
                <a:spcPts val="0"/>
              </a:spcAft>
              <a:defRPr/>
            </a:pPr>
            <a:r>
              <a:rPr lang="en-US" sz="2000" b="1" dirty="0">
                <a:solidFill>
                  <a:srgbClr val="000000"/>
                </a:solidFill>
                <a:latin typeface="+mn-lt"/>
              </a:rPr>
              <a:t>GPS-derived orthometric heights Warning #2</a:t>
            </a:r>
          </a:p>
          <a:p>
            <a:pPr algn="ctr" fontAlgn="auto">
              <a:spcBef>
                <a:spcPts val="0"/>
              </a:spcBef>
              <a:spcAft>
                <a:spcPts val="0"/>
              </a:spcAft>
              <a:defRPr/>
            </a:pPr>
            <a:r>
              <a:rPr lang="en-US" sz="2000" b="1" dirty="0">
                <a:solidFill>
                  <a:srgbClr val="000000"/>
                </a:solidFill>
                <a:latin typeface="+mn-lt"/>
              </a:rPr>
              <a:t>H ≈ h – N</a:t>
            </a:r>
          </a:p>
          <a:p>
            <a:pPr algn="ctr" fontAlgn="auto">
              <a:spcBef>
                <a:spcPts val="0"/>
              </a:spcBef>
              <a:spcAft>
                <a:spcPts val="0"/>
              </a:spcAft>
              <a:defRPr/>
            </a:pPr>
            <a:r>
              <a:rPr lang="en-US" sz="2000" b="1" dirty="0">
                <a:solidFill>
                  <a:srgbClr val="000000"/>
                </a:solidFill>
                <a:latin typeface="+mn-lt"/>
              </a:rPr>
              <a:t>The Hybrid GEOID model is defined with respect to a particular realization of NAD 83.</a:t>
            </a:r>
          </a:p>
          <a:p>
            <a:pPr algn="ctr" fontAlgn="auto">
              <a:spcBef>
                <a:spcPts val="0"/>
              </a:spcBef>
              <a:spcAft>
                <a:spcPts val="0"/>
              </a:spcAft>
              <a:defRPr/>
            </a:pPr>
            <a:r>
              <a:rPr lang="en-US" sz="2000" b="1" dirty="0">
                <a:solidFill>
                  <a:srgbClr val="000000"/>
                </a:solidFill>
                <a:latin typeface="+mn-lt"/>
              </a:rPr>
              <a:t>GEOID09 should only be used with NAD 83(NSRS 2007)</a:t>
            </a:r>
          </a:p>
          <a:p>
            <a:pPr algn="ctr" fontAlgn="auto">
              <a:spcBef>
                <a:spcPts val="0"/>
              </a:spcBef>
              <a:spcAft>
                <a:spcPts val="0"/>
              </a:spcAft>
              <a:defRPr/>
            </a:pPr>
            <a:r>
              <a:rPr lang="en-US" sz="2000" b="1" dirty="0">
                <a:solidFill>
                  <a:srgbClr val="000000"/>
                </a:solidFill>
                <a:latin typeface="+mn-lt"/>
              </a:rPr>
              <a:t>GEOID03 should only be used with NAD 83(1992 aka HARN)</a:t>
            </a:r>
          </a:p>
          <a:p>
            <a:pPr algn="ctr" fontAlgn="auto">
              <a:spcBef>
                <a:spcPts val="0"/>
              </a:spcBef>
              <a:spcAft>
                <a:spcPts val="0"/>
              </a:spcAft>
              <a:defRPr/>
            </a:pPr>
            <a:r>
              <a:rPr lang="en-US" sz="2000" b="1" dirty="0">
                <a:solidFill>
                  <a:srgbClr val="000000"/>
                </a:solidFill>
                <a:latin typeface="+mn-lt"/>
              </a:rPr>
              <a:t>NAD 83(HARN) – NAD 83(NSRS2007) in Arizona: </a:t>
            </a:r>
          </a:p>
          <a:p>
            <a:pPr algn="ctr" fontAlgn="auto">
              <a:spcBef>
                <a:spcPts val="0"/>
              </a:spcBef>
              <a:spcAft>
                <a:spcPts val="0"/>
              </a:spcAft>
              <a:defRPr/>
            </a:pPr>
            <a:r>
              <a:rPr lang="en-US" sz="2000" b="1" dirty="0">
                <a:solidFill>
                  <a:srgbClr val="000000"/>
                </a:solidFill>
                <a:latin typeface="+mn-lt"/>
              </a:rPr>
              <a:t>Heights -&gt; min = -20.1 cm, max = 11.5 cm, </a:t>
            </a:r>
            <a:r>
              <a:rPr lang="en-US" sz="2000" b="1" dirty="0" err="1">
                <a:solidFill>
                  <a:srgbClr val="000000"/>
                </a:solidFill>
                <a:latin typeface="+mn-lt"/>
              </a:rPr>
              <a:t>avg</a:t>
            </a:r>
            <a:r>
              <a:rPr lang="en-US" sz="2000" b="1" dirty="0">
                <a:solidFill>
                  <a:srgbClr val="000000"/>
                </a:solidFill>
                <a:latin typeface="+mn-lt"/>
              </a:rPr>
              <a:t> = -2.4 cm</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3" name="Content Placeholder 2"/>
          <p:cNvSpPr>
            <a:spLocks noGrp="1"/>
          </p:cNvSpPr>
          <p:nvPr>
            <p:ph idx="1"/>
          </p:nvPr>
        </p:nvSpPr>
        <p:spPr>
          <a:xfrm>
            <a:off x="242276" y="1865910"/>
            <a:ext cx="8714155" cy="4761523"/>
          </a:xfrm>
        </p:spPr>
        <p:txBody>
          <a:bodyPr>
            <a:normAutofit fontScale="85000" lnSpcReduction="10000"/>
          </a:bodyPr>
          <a:lstStyle/>
          <a:p>
            <a:r>
              <a:rPr lang="en-US" b="1" dirty="0" smtClean="0"/>
              <a:t>Update to new Datasheet version (8.00)</a:t>
            </a:r>
          </a:p>
          <a:p>
            <a:pPr lvl="1"/>
            <a:r>
              <a:rPr lang="en-US" dirty="0" smtClean="0"/>
              <a:t>Changed location, length, and text for many fields</a:t>
            </a:r>
          </a:p>
          <a:p>
            <a:pPr lvl="1"/>
            <a:r>
              <a:rPr lang="en-US" dirty="0" smtClean="0"/>
              <a:t>Added new fields, deleted fields, augmented existing fields</a:t>
            </a:r>
          </a:p>
          <a:p>
            <a:pPr lvl="1"/>
            <a:r>
              <a:rPr lang="en-US" dirty="0" smtClean="0"/>
              <a:t>Implemented by end of calendar year 2011</a:t>
            </a:r>
          </a:p>
          <a:p>
            <a:pPr lvl="1"/>
            <a:r>
              <a:rPr lang="en-US" dirty="0" smtClean="0"/>
              <a:t>Will add announcement and prototype to NGS web site soon</a:t>
            </a:r>
          </a:p>
          <a:p>
            <a:r>
              <a:rPr lang="en-US" b="1" dirty="0" smtClean="0"/>
              <a:t>Summary of content changes</a:t>
            </a:r>
          </a:p>
          <a:p>
            <a:pPr lvl="1"/>
            <a:r>
              <a:rPr lang="en-US" dirty="0" smtClean="0"/>
              <a:t>Added country (e.g., USA) where control station located</a:t>
            </a:r>
          </a:p>
          <a:p>
            <a:pPr lvl="1"/>
            <a:r>
              <a:rPr lang="en-US" dirty="0" smtClean="0"/>
              <a:t>Hyperlinked vertical datum designation to datum web page</a:t>
            </a:r>
          </a:p>
          <a:p>
            <a:pPr lvl="1"/>
            <a:r>
              <a:rPr lang="en-US" dirty="0" smtClean="0"/>
              <a:t>Ortho height epoch date, if applicable (e.g., subsidence areas)</a:t>
            </a:r>
          </a:p>
          <a:p>
            <a:pPr lvl="1"/>
            <a:r>
              <a:rPr lang="en-US" dirty="0" smtClean="0"/>
              <a:t>Note for geoid model used on Ht Mod stations if not current geoid</a:t>
            </a:r>
          </a:p>
          <a:p>
            <a:pPr lvl="1"/>
            <a:r>
              <a:rPr lang="en-US" dirty="0" smtClean="0"/>
              <a:t>Network and (median) local accuracies</a:t>
            </a:r>
          </a:p>
          <a:p>
            <a:pPr lvl="2"/>
            <a:r>
              <a:rPr lang="en-US" dirty="0" smtClean="0"/>
              <a:t>Horizontal and ellipsoid height accuracy at 95% confidence (per FGDC)</a:t>
            </a:r>
          </a:p>
          <a:p>
            <a:pPr lvl="2"/>
            <a:r>
              <a:rPr lang="en-US" dirty="0" smtClean="0"/>
              <a:t>Includes link to detailed accuracy info, list of all local accuracies</a:t>
            </a:r>
          </a:p>
          <a:p>
            <a:pPr lvl="1"/>
            <a:r>
              <a:rPr lang="en-US" dirty="0" smtClean="0"/>
              <a:t>Superseded Ht Mod </a:t>
            </a:r>
            <a:r>
              <a:rPr lang="en-US" dirty="0" err="1" smtClean="0"/>
              <a:t>ortho</a:t>
            </a:r>
            <a:r>
              <a:rPr lang="en-US" dirty="0" smtClean="0"/>
              <a:t> heights indicate geoid model used</a:t>
            </a:r>
          </a:p>
        </p:txBody>
      </p:sp>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4824" name="Object 8"/>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28675" name="Document" r:id="rId5" imgW="6580632" imgH="5258849" progId="Word.Document.12">
                  <p:embed/>
                </p:oleObj>
              </mc:Choice>
              <mc:Fallback>
                <p:oleObj name="Document" r:id="rId5" imgW="6580632" imgH="525884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3175"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9641" name="Object 9"/>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29699" name="Document" r:id="rId5" imgW="6580632" imgH="5258849" progId="Word.Document.12">
                  <p:embed/>
                </p:oleObj>
              </mc:Choice>
              <mc:Fallback>
                <p:oleObj name="Document" r:id="rId5" imgW="6580632" imgH="525884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Left Arrow 12"/>
          <p:cNvSpPr>
            <a:spLocks noChangeArrowheads="1"/>
          </p:cNvSpPr>
          <p:nvPr/>
        </p:nvSpPr>
        <p:spPr bwMode="auto">
          <a:xfrm>
            <a:off x="3342028" y="6459651"/>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3733" name="Object 5"/>
          <p:cNvGraphicFramePr>
            <a:graphicFrameLocks noChangeAspect="1"/>
          </p:cNvGraphicFramePr>
          <p:nvPr/>
        </p:nvGraphicFramePr>
        <p:xfrm>
          <a:off x="455613" y="0"/>
          <a:ext cx="8683625" cy="6653213"/>
        </p:xfrm>
        <a:graphic>
          <a:graphicData uri="http://schemas.openxmlformats.org/presentationml/2006/ole">
            <mc:AlternateContent xmlns:mc="http://schemas.openxmlformats.org/markup-compatibility/2006">
              <mc:Choice xmlns:v="urn:schemas-microsoft-com:vml" Requires="v">
                <p:oleObj spid="_x0000_s30723" name="Document" r:id="rId5" imgW="6580632" imgH="5042539" progId="Word.Document.12">
                  <p:embed/>
                </p:oleObj>
              </mc:Choice>
              <mc:Fallback>
                <p:oleObj name="Document" r:id="rId5" imgW="6580632" imgH="5042539"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66532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4756" name="Object 4"/>
          <p:cNvGraphicFramePr>
            <a:graphicFrameLocks noChangeAspect="1"/>
          </p:cNvGraphicFramePr>
          <p:nvPr/>
        </p:nvGraphicFramePr>
        <p:xfrm>
          <a:off x="455613" y="0"/>
          <a:ext cx="8683625" cy="7462838"/>
        </p:xfrm>
        <a:graphic>
          <a:graphicData uri="http://schemas.openxmlformats.org/presentationml/2006/ole">
            <mc:AlternateContent xmlns:mc="http://schemas.openxmlformats.org/markup-compatibility/2006">
              <mc:Choice xmlns:v="urn:schemas-microsoft-com:vml" Requires="v">
                <p:oleObj spid="_x0000_s31747" name="Document" r:id="rId5" imgW="6580632" imgH="5654335" progId="Word.Document.12">
                  <p:embed/>
                </p:oleObj>
              </mc:Choice>
              <mc:Fallback>
                <p:oleObj name="Document" r:id="rId5" imgW="6580632" imgH="5654335"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7462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2709" name="Object 5"/>
          <p:cNvGraphicFramePr>
            <a:graphicFrameLocks noChangeAspect="1"/>
          </p:cNvGraphicFramePr>
          <p:nvPr/>
        </p:nvGraphicFramePr>
        <p:xfrm>
          <a:off x="455613" y="0"/>
          <a:ext cx="8683625" cy="7035800"/>
        </p:xfrm>
        <a:graphic>
          <a:graphicData uri="http://schemas.openxmlformats.org/presentationml/2006/ole">
            <mc:AlternateContent xmlns:mc="http://schemas.openxmlformats.org/markup-compatibility/2006">
              <mc:Choice xmlns:v="urn:schemas-microsoft-com:vml" Requires="v">
                <p:oleObj spid="_x0000_s32771" name="Document" r:id="rId5" imgW="6580632" imgH="5330591" progId="Word.Document.12">
                  <p:embed/>
                </p:oleObj>
              </mc:Choice>
              <mc:Fallback>
                <p:oleObj name="Document" r:id="rId5" imgW="6580632" imgH="5330591"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13" y="0"/>
                        <a:ext cx="8683625" cy="703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CBLs</a:t>
            </a:r>
            <a:endParaRPr lang="en-US" dirty="0"/>
          </a:p>
        </p:txBody>
      </p:sp>
      <p:pic>
        <p:nvPicPr>
          <p:cNvPr id="27650" name="Picture 2"/>
          <p:cNvPicPr>
            <a:picLocks noChangeAspect="1" noChangeArrowheads="1"/>
          </p:cNvPicPr>
          <p:nvPr/>
        </p:nvPicPr>
        <p:blipFill>
          <a:blip r:embed="rId3" cstate="print"/>
          <a:srcRect l="5926" t="444" r="27407" b="47407"/>
          <a:stretch>
            <a:fillRect/>
          </a:stretch>
        </p:blipFill>
        <p:spPr bwMode="auto">
          <a:xfrm>
            <a:off x="152400" y="1447800"/>
            <a:ext cx="8572500" cy="4191000"/>
          </a:xfrm>
          <a:prstGeom prst="rect">
            <a:avLst/>
          </a:prstGeom>
          <a:noFill/>
          <a:ln w="9525">
            <a:noFill/>
            <a:miter lim="800000"/>
            <a:headEnd/>
            <a:tailEnd/>
          </a:ln>
        </p:spPr>
      </p:pic>
      <p:cxnSp>
        <p:nvCxnSpPr>
          <p:cNvPr id="7" name="Straight Arrow Connector 6"/>
          <p:cNvCxnSpPr/>
          <p:nvPr/>
        </p:nvCxnSpPr>
        <p:spPr bwMode="auto">
          <a:xfrm flipH="1">
            <a:off x="2590800" y="3276600"/>
            <a:ext cx="990600" cy="0"/>
          </a:xfrm>
          <a:prstGeom prst="straightConnector1">
            <a:avLst/>
          </a:prstGeom>
          <a:solidFill>
            <a:schemeClr val="accent1"/>
          </a:solidFill>
          <a:ln w="38100" cap="flat" cmpd="sng" algn="ctr">
            <a:solidFill>
              <a:srgbClr val="C00000"/>
            </a:solidFill>
            <a:prstDash val="solid"/>
            <a:round/>
            <a:headEnd type="none" w="med" len="med"/>
            <a:tailEnd type="arrow"/>
          </a:ln>
          <a:effectLst>
            <a:outerShdw dist="35921" dir="2700000" algn="ctr" rotWithShape="0">
              <a:schemeClr val="bg2">
                <a:alpha val="80000"/>
              </a:schemeClr>
            </a:outerShdw>
          </a:effectLst>
        </p:spPr>
      </p:cxnSp>
      <p:cxnSp>
        <p:nvCxnSpPr>
          <p:cNvPr id="10" name="Straight Arrow Connector 9"/>
          <p:cNvCxnSpPr/>
          <p:nvPr/>
        </p:nvCxnSpPr>
        <p:spPr bwMode="auto">
          <a:xfrm flipH="1">
            <a:off x="2590800" y="4495800"/>
            <a:ext cx="990600" cy="0"/>
          </a:xfrm>
          <a:prstGeom prst="straightConnector1">
            <a:avLst/>
          </a:prstGeom>
          <a:solidFill>
            <a:schemeClr val="accent1"/>
          </a:solidFill>
          <a:ln w="38100" cap="flat" cmpd="sng" algn="ctr">
            <a:solidFill>
              <a:srgbClr val="C00000"/>
            </a:solidFill>
            <a:prstDash val="solid"/>
            <a:round/>
            <a:headEnd type="none" w="med" len="med"/>
            <a:tailEnd type="arrow"/>
          </a:ln>
          <a:effectLst>
            <a:outerShdw dist="35921" dir="2700000" algn="ctr" rotWithShape="0">
              <a:schemeClr val="bg2">
                <a:alpha val="80000"/>
              </a:schemeClr>
            </a:outerShdw>
          </a:effectLst>
        </p:spPr>
      </p:cxnSp>
      <p:cxnSp>
        <p:nvCxnSpPr>
          <p:cNvPr id="12" name="Straight Arrow Connector 11"/>
          <p:cNvCxnSpPr/>
          <p:nvPr/>
        </p:nvCxnSpPr>
        <p:spPr bwMode="auto">
          <a:xfrm flipH="1">
            <a:off x="2590800" y="4648200"/>
            <a:ext cx="990600" cy="0"/>
          </a:xfrm>
          <a:prstGeom prst="straightConnector1">
            <a:avLst/>
          </a:prstGeom>
          <a:solidFill>
            <a:schemeClr val="accent1"/>
          </a:solidFill>
          <a:ln w="38100" cap="flat" cmpd="sng" algn="ctr">
            <a:solidFill>
              <a:srgbClr val="C00000"/>
            </a:solidFill>
            <a:prstDash val="solid"/>
            <a:round/>
            <a:headEnd type="none" w="med" len="med"/>
            <a:tailEnd type="arrow"/>
          </a:ln>
          <a:effectLst>
            <a:outerShdw dist="35921" dir="2700000" algn="ctr" rotWithShape="0">
              <a:schemeClr val="bg2">
                <a:alpha val="80000"/>
              </a:schemeClr>
            </a:outerShdw>
          </a:effectLst>
        </p:spPr>
      </p:cxnSp>
      <p:cxnSp>
        <p:nvCxnSpPr>
          <p:cNvPr id="13" name="Straight Arrow Connector 12"/>
          <p:cNvCxnSpPr/>
          <p:nvPr/>
        </p:nvCxnSpPr>
        <p:spPr bwMode="auto">
          <a:xfrm flipH="1">
            <a:off x="2743200" y="4800600"/>
            <a:ext cx="990600" cy="0"/>
          </a:xfrm>
          <a:prstGeom prst="straightConnector1">
            <a:avLst/>
          </a:prstGeom>
          <a:solidFill>
            <a:schemeClr val="accent1"/>
          </a:solidFill>
          <a:ln w="38100" cap="flat" cmpd="sng" algn="ctr">
            <a:solidFill>
              <a:srgbClr val="C00000"/>
            </a:solidFill>
            <a:prstDash val="solid"/>
            <a:round/>
            <a:headEnd type="none" w="med" len="med"/>
            <a:tailEnd type="arrow"/>
          </a:ln>
          <a:effectLst>
            <a:outerShdw dist="35921" dir="2700000" algn="ctr" rotWithShape="0">
              <a:schemeClr val="bg2">
                <a:alpha val="80000"/>
              </a:schemeClr>
            </a:outerShdw>
          </a:effectLst>
        </p:spPr>
      </p:cxnSp>
      <p:cxnSp>
        <p:nvCxnSpPr>
          <p:cNvPr id="14" name="Straight Arrow Connector 13"/>
          <p:cNvCxnSpPr/>
          <p:nvPr/>
        </p:nvCxnSpPr>
        <p:spPr bwMode="auto">
          <a:xfrm flipH="1">
            <a:off x="2743200" y="4953000"/>
            <a:ext cx="990600" cy="0"/>
          </a:xfrm>
          <a:prstGeom prst="straightConnector1">
            <a:avLst/>
          </a:prstGeom>
          <a:solidFill>
            <a:schemeClr val="accent1"/>
          </a:solidFill>
          <a:ln w="38100" cap="flat" cmpd="sng" algn="ctr">
            <a:solidFill>
              <a:srgbClr val="C00000"/>
            </a:solidFill>
            <a:prstDash val="solid"/>
            <a:round/>
            <a:headEnd type="none" w="med" len="med"/>
            <a:tailEnd type="arrow"/>
          </a:ln>
          <a:effectLst>
            <a:outerShdw dist="35921" dir="2700000" algn="ctr" rotWithShape="0">
              <a:schemeClr val="bg2">
                <a:alpha val="80000"/>
              </a:schemeClr>
            </a:outerShdw>
          </a:effectLst>
        </p:spPr>
      </p:cxnSp>
      <p:sp>
        <p:nvSpPr>
          <p:cNvPr id="15" name="Rectangle 14"/>
          <p:cNvSpPr/>
          <p:nvPr/>
        </p:nvSpPr>
        <p:spPr bwMode="auto">
          <a:xfrm>
            <a:off x="304800" y="4419600"/>
            <a:ext cx="2514600" cy="685800"/>
          </a:xfrm>
          <a:prstGeom prst="rect">
            <a:avLst/>
          </a:prstGeom>
          <a:solidFill>
            <a:srgbClr val="E3C5BB">
              <a:alpha val="25882"/>
            </a:srgbClr>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228600" y="3124200"/>
            <a:ext cx="2514600" cy="228600"/>
          </a:xfrm>
          <a:prstGeom prst="rect">
            <a:avLst/>
          </a:prstGeom>
          <a:solidFill>
            <a:srgbClr val="E3C5BB">
              <a:alpha val="25882"/>
            </a:srgbClr>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OPUS-DB</a:t>
            </a:r>
            <a:endParaRPr lang="en-US" dirty="0"/>
          </a:p>
        </p:txBody>
      </p:sp>
      <p:sp>
        <p:nvSpPr>
          <p:cNvPr id="3" name="Content Placeholder 2"/>
          <p:cNvSpPr>
            <a:spLocks noGrp="1"/>
          </p:cNvSpPr>
          <p:nvPr>
            <p:ph idx="1"/>
          </p:nvPr>
        </p:nvSpPr>
        <p:spPr/>
        <p:txBody>
          <a:bodyPr/>
          <a:lstStyle/>
          <a:p>
            <a:pPr algn="ctr">
              <a:buNone/>
            </a:pPr>
            <a:r>
              <a:rPr lang="en-US" dirty="0" smtClean="0">
                <a:hlinkClick r:id="rId3"/>
              </a:rPr>
              <a:t>http://www.ngs.noaa.gov/</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Advisor Status In Your State</a:t>
            </a:r>
          </a:p>
        </p:txBody>
      </p:sp>
      <p:pic>
        <p:nvPicPr>
          <p:cNvPr id="31747" name="Picture 4"/>
          <p:cNvPicPr>
            <a:picLocks noGrp="1" noChangeAspect="1" noChangeArrowheads="1"/>
          </p:cNvPicPr>
          <p:nvPr>
            <p:ph idx="1"/>
          </p:nvPr>
        </p:nvPicPr>
        <p:blipFill>
          <a:blip r:embed="rId3" cstate="print"/>
          <a:srcRect/>
          <a:stretch>
            <a:fillRect/>
          </a:stretch>
        </p:blipFill>
        <p:spPr>
          <a:xfrm>
            <a:off x="1524000" y="1600200"/>
            <a:ext cx="6550025" cy="5030788"/>
          </a:xfr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3" cstate="print"/>
          <a:srcRect l="898" t="11074" r="2694" b="20444"/>
          <a:stretch>
            <a:fillRect/>
          </a:stretch>
        </p:blipFill>
        <p:spPr bwMode="auto">
          <a:xfrm>
            <a:off x="0" y="0"/>
            <a:ext cx="9144000" cy="6847463"/>
          </a:xfrm>
          <a:prstGeom prst="rect">
            <a:avLst/>
          </a:prstGeom>
          <a:noFill/>
          <a:ln w="9525">
            <a:noFill/>
            <a:miter lim="800000"/>
            <a:headEnd/>
            <a:tailEnd/>
          </a:ln>
        </p:spPr>
      </p:pic>
      <p:sp>
        <p:nvSpPr>
          <p:cNvPr id="10" name="TextBox 9"/>
          <p:cNvSpPr txBox="1"/>
          <p:nvPr/>
        </p:nvSpPr>
        <p:spPr>
          <a:xfrm>
            <a:off x="1304006" y="0"/>
            <a:ext cx="5852160" cy="692497"/>
          </a:xfrm>
          <a:prstGeom prst="rect">
            <a:avLst/>
          </a:prstGeom>
          <a:noFill/>
        </p:spPr>
        <p:txBody>
          <a:bodyPr wrap="square" rtlCol="0">
            <a:spAutoFit/>
          </a:bodyPr>
          <a:lstStyle/>
          <a:p>
            <a:r>
              <a:rPr lang="en-US" sz="3900" b="1" i="1" dirty="0" smtClean="0"/>
              <a:t>More information…</a:t>
            </a:r>
            <a:endParaRPr lang="en-US" sz="3900" b="1" i="1" dirty="0"/>
          </a:p>
        </p:txBody>
      </p:sp>
      <p:sp>
        <p:nvSpPr>
          <p:cNvPr id="8" name="Left Arrow 7"/>
          <p:cNvSpPr>
            <a:spLocks noChangeArrowheads="1"/>
          </p:cNvSpPr>
          <p:nvPr/>
        </p:nvSpPr>
        <p:spPr bwMode="auto">
          <a:xfrm rot="10800000">
            <a:off x="1536676" y="4667799"/>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
        <p:nvSpPr>
          <p:cNvPr id="11" name="TextBox 10"/>
          <p:cNvSpPr txBox="1"/>
          <p:nvPr/>
        </p:nvSpPr>
        <p:spPr>
          <a:xfrm>
            <a:off x="254432" y="781666"/>
            <a:ext cx="5120640" cy="646331"/>
          </a:xfrm>
          <a:prstGeom prst="rect">
            <a:avLst/>
          </a:prstGeom>
          <a:noFill/>
        </p:spPr>
        <p:txBody>
          <a:bodyPr wrap="square" rtlCol="0">
            <a:spAutoFit/>
          </a:bodyPr>
          <a:lstStyle/>
          <a:p>
            <a:r>
              <a:rPr lang="en-US" sz="3600" b="1" dirty="0" smtClean="0">
                <a:solidFill>
                  <a:srgbClr val="C00000"/>
                </a:solidFill>
              </a:rPr>
              <a:t>geodesy.noaa.gov</a:t>
            </a:r>
            <a:endParaRPr lang="en-US" sz="3600" b="1" dirty="0">
              <a:solidFill>
                <a:srgbClr val="C0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2000"/>
                            </p:stCondLst>
                            <p:childTnLst>
                              <p:par>
                                <p:cTn id="13" presetID="26" presetClass="emph" presetSubtype="0" fill="hold" grpId="1" nodeType="afterEffect">
                                  <p:stCondLst>
                                    <p:cond delay="0"/>
                                  </p:stCondLst>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0-#ppt_w/2"/>
                                          </p:val>
                                        </p:tav>
                                        <p:tav tm="100000">
                                          <p:val>
                                            <p:strVal val="#ppt_x"/>
                                          </p:val>
                                        </p:tav>
                                      </p:tavLst>
                                    </p:anim>
                                    <p:anim calcmode="lin" valueType="num">
                                      <p:cBhvr additive="base">
                                        <p:cTn id="21"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animBg="1"/>
      <p:bldP spid="11" grpId="0"/>
      <p:bldP spid="11"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5620043" y="2637691"/>
            <a:ext cx="3383280" cy="4114800"/>
            <a:chOff x="4345354" y="2743200"/>
            <a:chExt cx="3383280" cy="4114800"/>
          </a:xfrm>
        </p:grpSpPr>
        <p:sp>
          <p:nvSpPr>
            <p:cNvPr id="10" name="Rectangle 9"/>
            <p:cNvSpPr/>
            <p:nvPr/>
          </p:nvSpPr>
          <p:spPr>
            <a:xfrm>
              <a:off x="4345354" y="2743200"/>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5780" name="Object 4"/>
            <p:cNvGraphicFramePr>
              <a:graphicFrameLocks noChangeAspect="1"/>
            </p:cNvGraphicFramePr>
            <p:nvPr/>
          </p:nvGraphicFramePr>
          <p:xfrm>
            <a:off x="4425169" y="2786185"/>
            <a:ext cx="3295650" cy="4064000"/>
          </p:xfrm>
          <a:graphic>
            <a:graphicData uri="http://schemas.openxmlformats.org/presentationml/2006/ole">
              <mc:AlternateContent xmlns:mc="http://schemas.openxmlformats.org/markup-compatibility/2006">
                <mc:Choice xmlns:v="urn:schemas-microsoft-com:vml" Requires="v">
                  <p:oleObj spid="_x0000_s33796" name="Document" r:id="rId5" imgW="6580632" imgH="8113415" progId="Word.Document.12">
                    <p:embed/>
                  </p:oleObj>
                </mc:Choice>
                <mc:Fallback>
                  <p:oleObj name="Document" r:id="rId5" imgW="6580632" imgH="8113415" progId="Word.Document.12">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169" y="2786185"/>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Title 1"/>
          <p:cNvSpPr>
            <a:spLocks noGrp="1"/>
          </p:cNvSpPr>
          <p:nvPr>
            <p:ph type="title"/>
          </p:nvPr>
        </p:nvSpPr>
        <p:spPr>
          <a:xfrm>
            <a:off x="457200" y="399678"/>
            <a:ext cx="8229600" cy="616320"/>
          </a:xfrm>
        </p:spPr>
        <p:txBody>
          <a:bodyPr/>
          <a:lstStyle/>
          <a:p>
            <a:r>
              <a:rPr lang="en-US" sz="3200" b="1" dirty="0" smtClean="0"/>
              <a:t>Questions?  Comments?  Jokes?</a:t>
            </a:r>
            <a:endParaRPr lang="en-US" sz="2000" dirty="0"/>
          </a:p>
        </p:txBody>
      </p:sp>
      <p:sp>
        <p:nvSpPr>
          <p:cNvPr id="6" name="Content Placeholder 2"/>
          <p:cNvSpPr txBox="1">
            <a:spLocks/>
          </p:cNvSpPr>
          <p:nvPr/>
        </p:nvSpPr>
        <p:spPr bwMode="auto">
          <a:xfrm>
            <a:off x="0" y="990600"/>
            <a:ext cx="8815754" cy="216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buSzPct val="100000"/>
            </a:pPr>
            <a:r>
              <a:rPr lang="en-US" b="1" i="1" dirty="0" smtClean="0">
                <a:latin typeface="Arial" pitchFamily="34" charset="0"/>
                <a:cs typeface="Arial" pitchFamily="34" charset="0"/>
              </a:rPr>
              <a:t>Multi-Year CORS Solution</a:t>
            </a:r>
          </a:p>
          <a:p>
            <a:pPr eaLnBrk="1" hangingPunct="1">
              <a:spcBef>
                <a:spcPct val="20000"/>
              </a:spcBef>
              <a:buSzPct val="100000"/>
            </a:pPr>
            <a:r>
              <a:rPr lang="en-US" b="1" i="1" dirty="0" smtClean="0">
                <a:latin typeface="Arial" pitchFamily="34" charset="0"/>
                <a:cs typeface="Arial" pitchFamily="34" charset="0"/>
              </a:rPr>
              <a:t>	National Adjustment of 2011</a:t>
            </a:r>
          </a:p>
          <a:p>
            <a:pPr eaLnBrk="1" hangingPunct="1">
              <a:spcBef>
                <a:spcPct val="20000"/>
              </a:spcBef>
              <a:buSzPct val="100000"/>
            </a:pPr>
            <a:r>
              <a:rPr lang="en-US" b="1" i="1" dirty="0" smtClean="0">
                <a:latin typeface="Arial" pitchFamily="34" charset="0"/>
                <a:cs typeface="Arial" pitchFamily="34" charset="0"/>
              </a:rPr>
              <a:t>		New NGS Datasheet Format</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8" name="Picture 2" descr="C:\Survey\Control\Photographs\Monuments\FLAGSTAFF NCMN.JPG"/>
          <p:cNvPicPr>
            <a:picLocks noChangeAspect="1" noChangeArrowheads="1"/>
          </p:cNvPicPr>
          <p:nvPr/>
        </p:nvPicPr>
        <p:blipFill>
          <a:blip r:embed="rId7" cstate="print"/>
          <a:srcRect l="11174" t="528" r="15081" b="1928"/>
          <a:stretch>
            <a:fillRect/>
          </a:stretch>
        </p:blipFill>
        <p:spPr bwMode="auto">
          <a:xfrm>
            <a:off x="6517822" y="5334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pic>
        <p:nvPicPr>
          <p:cNvPr id="7" name="Picture 4" descr="gps_sat"/>
          <p:cNvPicPr>
            <a:picLocks noChangeAspect="1" noChangeArrowheads="1"/>
          </p:cNvPicPr>
          <p:nvPr/>
        </p:nvPicPr>
        <p:blipFill>
          <a:blip r:embed="rId8" cstate="print"/>
          <a:srcRect/>
          <a:stretch>
            <a:fillRect/>
          </a:stretch>
        </p:blipFill>
        <p:spPr bwMode="auto">
          <a:xfrm>
            <a:off x="152400" y="3581400"/>
            <a:ext cx="2301716" cy="2541746"/>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4" name="Group 11"/>
          <p:cNvGrpSpPr/>
          <p:nvPr/>
        </p:nvGrpSpPr>
        <p:grpSpPr>
          <a:xfrm>
            <a:off x="2819400" y="2430586"/>
            <a:ext cx="3383280" cy="4114800"/>
            <a:chOff x="3605326" y="1998085"/>
            <a:chExt cx="3383280" cy="4114800"/>
          </a:xfrm>
        </p:grpSpPr>
        <p:sp>
          <p:nvSpPr>
            <p:cNvPr id="13" name="Rectangle 12"/>
            <p:cNvSpPr/>
            <p:nvPr/>
          </p:nvSpPr>
          <p:spPr>
            <a:xfrm>
              <a:off x="3605326" y="1998085"/>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Object 3"/>
            <p:cNvGraphicFramePr>
              <a:graphicFrameLocks noChangeAspect="1"/>
            </p:cNvGraphicFramePr>
            <p:nvPr/>
          </p:nvGraphicFramePr>
          <p:xfrm>
            <a:off x="3685141" y="2041070"/>
            <a:ext cx="3295650" cy="4064000"/>
          </p:xfrm>
          <a:graphic>
            <a:graphicData uri="http://schemas.openxmlformats.org/presentationml/2006/ole">
              <mc:AlternateContent xmlns:mc="http://schemas.openxmlformats.org/markup-compatibility/2006">
                <mc:Choice xmlns:v="urn:schemas-microsoft-com:vml" Requires="v">
                  <p:oleObj spid="_x0000_s33797" name="Document" r:id="rId10" imgW="6580632" imgH="8113415" progId="Word.Document.12">
                    <p:embed/>
                  </p:oleObj>
                </mc:Choice>
                <mc:Fallback>
                  <p:oleObj name="Document" r:id="rId10" imgW="6580632" imgH="8113415" progId="Word.Document.12">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5141" y="2041070"/>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 DB Requirements</a:t>
            </a:r>
            <a:endParaRPr lang="en-US" dirty="0"/>
          </a:p>
        </p:txBody>
      </p:sp>
      <p:sp>
        <p:nvSpPr>
          <p:cNvPr id="3" name="Content Placeholder 2"/>
          <p:cNvSpPr>
            <a:spLocks noGrp="1"/>
          </p:cNvSpPr>
          <p:nvPr>
            <p:ph idx="1"/>
          </p:nvPr>
        </p:nvSpPr>
        <p:spPr/>
        <p:txBody>
          <a:bodyPr/>
          <a:lstStyle/>
          <a:p>
            <a:pPr>
              <a:buNone/>
            </a:pPr>
            <a:r>
              <a:rPr lang="en-US" sz="2400" b="1" dirty="0" smtClean="0"/>
              <a:t>Field Procedures</a:t>
            </a:r>
            <a:endParaRPr lang="en-US" sz="2400" dirty="0" smtClean="0"/>
          </a:p>
          <a:p>
            <a:r>
              <a:rPr lang="en-US" sz="2400" dirty="0" smtClean="0"/>
              <a:t>GPS </a:t>
            </a:r>
            <a:r>
              <a:rPr lang="en-US" sz="2400" dirty="0" smtClean="0">
                <a:hlinkClick r:id="rId3"/>
              </a:rPr>
              <a:t>data file</a:t>
            </a:r>
            <a:r>
              <a:rPr lang="en-US" sz="2400" dirty="0" smtClean="0"/>
              <a:t> ≥ 4 hour duration</a:t>
            </a:r>
          </a:p>
          <a:p>
            <a:r>
              <a:rPr lang="en-US" sz="2400" dirty="0" smtClean="0"/>
              <a:t>quality </a:t>
            </a:r>
            <a:r>
              <a:rPr lang="en-US" sz="2400" dirty="0" smtClean="0">
                <a:hlinkClick r:id="rId4"/>
              </a:rPr>
              <a:t>mark setting</a:t>
            </a:r>
            <a:endParaRPr lang="en-US" sz="2400" dirty="0" smtClean="0"/>
          </a:p>
          <a:p>
            <a:r>
              <a:rPr lang="en-US" sz="2400" dirty="0" smtClean="0"/>
              <a:t>experienced observer </a:t>
            </a:r>
          </a:p>
          <a:p>
            <a:r>
              <a:rPr lang="en-US" sz="2400" dirty="0" smtClean="0"/>
              <a:t>fixed height tripod recommended</a:t>
            </a:r>
          </a:p>
          <a:p>
            <a:r>
              <a:rPr lang="en-US" sz="2400" dirty="0" smtClean="0"/>
              <a:t>brace tripod legs with sandbags or chain</a:t>
            </a:r>
          </a:p>
          <a:p>
            <a:r>
              <a:rPr lang="en-US" sz="2400" dirty="0" smtClean="0"/>
              <a:t>verify </a:t>
            </a:r>
            <a:r>
              <a:rPr lang="en-US" sz="2400" dirty="0" smtClean="0">
                <a:hlinkClick r:id="rId3"/>
              </a:rPr>
              <a:t>antenna height</a:t>
            </a:r>
            <a:r>
              <a:rPr lang="en-US" sz="2400" dirty="0" smtClean="0"/>
              <a:t> and plumb</a:t>
            </a:r>
          </a:p>
          <a:p>
            <a:pPr>
              <a:buNone/>
            </a:pP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 DB Requirements</a:t>
            </a:r>
            <a:endParaRPr lang="en-US" dirty="0"/>
          </a:p>
        </p:txBody>
      </p:sp>
      <p:sp>
        <p:nvSpPr>
          <p:cNvPr id="3" name="Content Placeholder 2"/>
          <p:cNvSpPr>
            <a:spLocks noGrp="1"/>
          </p:cNvSpPr>
          <p:nvPr>
            <p:ph idx="1"/>
          </p:nvPr>
        </p:nvSpPr>
        <p:spPr/>
        <p:txBody>
          <a:bodyPr/>
          <a:lstStyle/>
          <a:p>
            <a:pPr>
              <a:buNone/>
            </a:pPr>
            <a:r>
              <a:rPr lang="en-US" sz="2400" b="1" dirty="0" smtClean="0"/>
              <a:t>High-Quality OPUS Solution</a:t>
            </a:r>
            <a:endParaRPr lang="en-US" sz="2400" dirty="0" smtClean="0"/>
          </a:p>
          <a:p>
            <a:r>
              <a:rPr lang="en-US" sz="2400" dirty="0" smtClean="0"/>
              <a:t>≥ 70% observations used</a:t>
            </a:r>
          </a:p>
          <a:p>
            <a:r>
              <a:rPr lang="en-US" sz="2400" dirty="0" smtClean="0"/>
              <a:t>≥ 70% ambiguities fixed</a:t>
            </a:r>
          </a:p>
          <a:p>
            <a:r>
              <a:rPr lang="en-US" sz="2400" dirty="0" smtClean="0"/>
              <a:t>≤ 3 cm RMS</a:t>
            </a:r>
          </a:p>
          <a:p>
            <a:r>
              <a:rPr lang="en-US" sz="2400" dirty="0" smtClean="0"/>
              <a:t>≤ 4 cm peak-to-peaks, lat. &amp; </a:t>
            </a:r>
            <a:r>
              <a:rPr lang="en-US" sz="2400" dirty="0" err="1" smtClean="0"/>
              <a:t>lon</a:t>
            </a:r>
            <a:r>
              <a:rPr lang="en-US" sz="2400" dirty="0" smtClean="0"/>
              <a:t>.</a:t>
            </a:r>
          </a:p>
          <a:p>
            <a:r>
              <a:rPr lang="en-US" sz="2400" dirty="0" smtClean="0"/>
              <a:t>≤ 8 cm peak-to-peak, el. hgt.</a:t>
            </a:r>
          </a:p>
          <a:p>
            <a:r>
              <a:rPr lang="en-US" sz="2400" dirty="0" smtClean="0"/>
              <a:t>properly identify </a:t>
            </a:r>
            <a:r>
              <a:rPr lang="en-US" sz="2400" dirty="0" smtClean="0">
                <a:hlinkClick r:id="rId3"/>
              </a:rPr>
              <a:t>antenna type</a:t>
            </a:r>
            <a:endParaRPr lang="en-US" sz="2400" dirty="0" smtClean="0"/>
          </a:p>
          <a:p>
            <a:r>
              <a:rPr lang="en-US" sz="2400" dirty="0" smtClean="0"/>
              <a:t>precise or rapid orbits (avail. next day)</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 DB Requirements</a:t>
            </a:r>
            <a:endParaRPr lang="en-US" dirty="0"/>
          </a:p>
        </p:txBody>
      </p:sp>
      <p:sp>
        <p:nvSpPr>
          <p:cNvPr id="3" name="Content Placeholder 2"/>
          <p:cNvSpPr>
            <a:spLocks noGrp="1"/>
          </p:cNvSpPr>
          <p:nvPr>
            <p:ph idx="1"/>
          </p:nvPr>
        </p:nvSpPr>
        <p:spPr/>
        <p:txBody>
          <a:bodyPr/>
          <a:lstStyle/>
          <a:p>
            <a:pPr>
              <a:buNone/>
            </a:pPr>
            <a:r>
              <a:rPr lang="en-US" sz="2400" b="1" dirty="0" smtClean="0"/>
              <a:t>Mark Attributes</a:t>
            </a:r>
            <a:endParaRPr lang="en-US" sz="2400" dirty="0" smtClean="0"/>
          </a:p>
          <a:p>
            <a:r>
              <a:rPr lang="en-US" sz="2400" dirty="0" smtClean="0"/>
              <a:t>photos of mark &amp; equipment</a:t>
            </a:r>
          </a:p>
          <a:p>
            <a:r>
              <a:rPr lang="en-US" sz="2400" dirty="0" smtClean="0"/>
              <a:t>details (name, type, stability, etc.)</a:t>
            </a:r>
          </a:p>
          <a:p>
            <a:r>
              <a:rPr lang="en-US" sz="2400" dirty="0" smtClean="0"/>
              <a:t>description to aid mark recovery</a:t>
            </a:r>
          </a:p>
          <a:p>
            <a:r>
              <a:rPr lang="en-US" sz="2400" dirty="0" smtClean="0"/>
              <a:t>preview </a:t>
            </a:r>
            <a:r>
              <a:rPr lang="en-US" sz="2400" dirty="0" smtClean="0">
                <a:hlinkClick r:id="rId3"/>
              </a:rPr>
              <a:t>mark description form</a:t>
            </a:r>
            <a:r>
              <a:rPr lang="en-US" sz="2400" dirty="0" smtClean="0"/>
              <a:t/>
            </a:r>
            <a:br>
              <a:rPr lang="en-US" sz="2400" dirty="0" smtClean="0"/>
            </a:br>
            <a:r>
              <a:rPr lang="en-US" sz="2400" dirty="0" smtClean="0"/>
              <a:t>&amp; </a:t>
            </a:r>
            <a:r>
              <a:rPr lang="en-US" sz="2400" dirty="0" smtClean="0">
                <a:hlinkClick r:id="rId4"/>
              </a:rPr>
              <a:t>help file</a:t>
            </a:r>
            <a:endParaRPr lang="en-US" sz="2400" dirty="0" smtClean="0"/>
          </a:p>
          <a:p>
            <a:pPr>
              <a:buNone/>
            </a:pP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GS_New">
  <a:themeElements>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th powerpoi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th 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th 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th 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th 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th 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th 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th 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th 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th 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th 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th 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GS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NGS1</Template>
  <TotalTime>4331</TotalTime>
  <Words>2504</Words>
  <Application>Microsoft Office PowerPoint</Application>
  <PresentationFormat>On-screen Show (4:3)</PresentationFormat>
  <Paragraphs>425</Paragraphs>
  <Slides>62</Slides>
  <Notes>62</Notes>
  <HiddenSlides>2</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62</vt:i4>
      </vt:variant>
    </vt:vector>
  </HeadingPairs>
  <TitlesOfParts>
    <vt:vector size="66" baseType="lpstr">
      <vt:lpstr>NGS_New</vt:lpstr>
      <vt:lpstr>NGS2010</vt:lpstr>
      <vt:lpstr>Office Theme</vt:lpstr>
      <vt:lpstr>Document</vt:lpstr>
      <vt:lpstr>NGS-CDOT  Annual Visit</vt:lpstr>
      <vt:lpstr>Agenda</vt:lpstr>
      <vt:lpstr>OPUS</vt:lpstr>
      <vt:lpstr>OPUS-DB Published Solutions</vt:lpstr>
      <vt:lpstr>Sample OPUS DataSheet</vt:lpstr>
      <vt:lpstr>OPUS-DB</vt:lpstr>
      <vt:lpstr>OPUS DB Requirements</vt:lpstr>
      <vt:lpstr>OPUS DB Requirements</vt:lpstr>
      <vt:lpstr>OPUS DB Requirements</vt:lpstr>
      <vt:lpstr>OPUS-DB Requirements</vt:lpstr>
      <vt:lpstr>Why OPUS-DB</vt:lpstr>
      <vt:lpstr>Work to be Done (Ht Modernization) Big Picture</vt:lpstr>
      <vt:lpstr>OPUS-Projects</vt:lpstr>
      <vt:lpstr>OPUS Projects</vt:lpstr>
      <vt:lpstr>OPUS-Projects</vt:lpstr>
      <vt:lpstr>CDOT CORS/OPUS Team</vt:lpstr>
      <vt:lpstr>CDOT CORS/OPUS Team</vt:lpstr>
      <vt:lpstr>CDOT CORS/OPUS Team</vt:lpstr>
      <vt:lpstr>OPUS-RS Coverage in Colorado</vt:lpstr>
      <vt:lpstr>CORS in CO</vt:lpstr>
      <vt:lpstr>CDOT Direction</vt:lpstr>
      <vt:lpstr>Other State Use - CORS</vt:lpstr>
      <vt:lpstr>Other State Use - OPUS</vt:lpstr>
      <vt:lpstr>FHWA</vt:lpstr>
      <vt:lpstr>CDOT Comparison Between HARN, CORS and OPUS </vt:lpstr>
      <vt:lpstr>CDOT Comparison Between  HARN, CORS and OPUS </vt:lpstr>
      <vt:lpstr>NGS NSRS Improvements</vt:lpstr>
      <vt:lpstr>“PASSIVE” NETWORK National Spatial Reference System (NSRS), marks in the ground.   1.5 million marks in the National Geodetic Survey database.</vt:lpstr>
      <vt:lpstr>“ACTIVE” Geodetic Network</vt:lpstr>
      <vt:lpstr>PowerPoint Presentation</vt:lpstr>
      <vt:lpstr>PowerPoint Presentation</vt:lpstr>
      <vt:lpstr>PowerPoint Presentation</vt:lpstr>
      <vt:lpstr>NAD83 (2011), MultiYear CORS Solution</vt:lpstr>
      <vt:lpstr>A (very) brief history of NAD 83</vt:lpstr>
      <vt:lpstr>Multi-Year CORS Solution</vt:lpstr>
      <vt:lpstr>Why a Multi-Year CORS Solution?</vt:lpstr>
      <vt:lpstr>PowerPoint Presentation</vt:lpstr>
      <vt:lpstr>PowerPoint Presentation</vt:lpstr>
      <vt:lpstr>PowerPoint Presentation</vt:lpstr>
      <vt:lpstr>PowerPoint Presentation</vt:lpstr>
      <vt:lpstr>Introducing… NAD 83(2011) epoch 2010.00</vt:lpstr>
      <vt:lpstr>Why a New National Adjustment?</vt:lpstr>
      <vt:lpstr>Transformation &amp; Tectonic Complications</vt:lpstr>
      <vt:lpstr>Tectonic Motions</vt:lpstr>
      <vt:lpstr>Q: Will there be another national adjustment, i.e. a new realization of NAD 83, before the new geometric datum is released?</vt:lpstr>
      <vt:lpstr>How to get to the New Geometric Datum</vt:lpstr>
      <vt:lpstr>Future Milestones of the NSRS</vt:lpstr>
      <vt:lpstr>How to Plan for the Future</vt:lpstr>
      <vt:lpstr>PowerPoint Presentation</vt:lpstr>
      <vt:lpstr>Near-future plans &amp; possibilities</vt:lpstr>
      <vt:lpstr>PowerPoint Presentation</vt:lpstr>
      <vt:lpstr>PowerPoint Presentation</vt:lpstr>
      <vt:lpstr>Announcing… A New NGS Datasheet Format</vt:lpstr>
      <vt:lpstr>Announcing… A New NGS Datasheet Format</vt:lpstr>
      <vt:lpstr>Announcing… A New NGS Datasheet Format</vt:lpstr>
      <vt:lpstr>Announcing… A New NGS Datasheet Format</vt:lpstr>
      <vt:lpstr>Announcing… A New NGS Datasheet Format</vt:lpstr>
      <vt:lpstr>Announcing… A New NGS Datasheet Format</vt:lpstr>
      <vt:lpstr>CBLs</vt:lpstr>
      <vt:lpstr>Advisor Status In Your State</vt:lpstr>
      <vt:lpstr>PowerPoint Presentation</vt:lpstr>
      <vt:lpstr>Questions?  Comments?  Jokes?</vt:lpstr>
    </vt:vector>
  </TitlesOfParts>
  <Company>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NGS-CDOT Annual Visit</dc:title>
  <dc:creator>Pamela.Fromhertz</dc:creator>
  <cp:lastModifiedBy>NOSTEMP</cp:lastModifiedBy>
  <cp:revision>27</cp:revision>
  <dcterms:created xsi:type="dcterms:W3CDTF">2012-01-27T19:54:25Z</dcterms:created>
  <dcterms:modified xsi:type="dcterms:W3CDTF">2012-06-20T20:53:00Z</dcterms:modified>
</cp:coreProperties>
</file>