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79" r:id="rId3"/>
    <p:sldMasterId id="2147483694" r:id="rId4"/>
    <p:sldMasterId id="2147483710" r:id="rId5"/>
  </p:sldMasterIdLst>
  <p:notesMasterIdLst>
    <p:notesMasterId r:id="rId118"/>
  </p:notesMasterIdLst>
  <p:sldIdLst>
    <p:sldId id="256" r:id="rId6"/>
    <p:sldId id="257" r:id="rId7"/>
    <p:sldId id="324" r:id="rId8"/>
    <p:sldId id="420" r:id="rId9"/>
    <p:sldId id="419" r:id="rId10"/>
    <p:sldId id="326" r:id="rId11"/>
    <p:sldId id="327" r:id="rId12"/>
    <p:sldId id="479" r:id="rId13"/>
    <p:sldId id="421" r:id="rId14"/>
    <p:sldId id="328" r:id="rId15"/>
    <p:sldId id="329" r:id="rId16"/>
    <p:sldId id="330" r:id="rId17"/>
    <p:sldId id="331" r:id="rId18"/>
    <p:sldId id="456" r:id="rId19"/>
    <p:sldId id="457" r:id="rId20"/>
    <p:sldId id="430" r:id="rId21"/>
    <p:sldId id="431" r:id="rId22"/>
    <p:sldId id="432" r:id="rId23"/>
    <p:sldId id="433" r:id="rId24"/>
    <p:sldId id="436" r:id="rId25"/>
    <p:sldId id="434" r:id="rId26"/>
    <p:sldId id="435" r:id="rId27"/>
    <p:sldId id="437" r:id="rId28"/>
    <p:sldId id="458" r:id="rId29"/>
    <p:sldId id="336" r:id="rId30"/>
    <p:sldId id="478" r:id="rId31"/>
    <p:sldId id="438" r:id="rId32"/>
    <p:sldId id="337" r:id="rId33"/>
    <p:sldId id="339" r:id="rId34"/>
    <p:sldId id="341" r:id="rId35"/>
    <p:sldId id="477" r:id="rId36"/>
    <p:sldId id="338" r:id="rId37"/>
    <p:sldId id="440" r:id="rId38"/>
    <p:sldId id="342" r:id="rId39"/>
    <p:sldId id="439" r:id="rId40"/>
    <p:sldId id="343" r:id="rId41"/>
    <p:sldId id="345" r:id="rId42"/>
    <p:sldId id="366" r:id="rId43"/>
    <p:sldId id="465" r:id="rId44"/>
    <p:sldId id="461" r:id="rId45"/>
    <p:sldId id="462" r:id="rId46"/>
    <p:sldId id="463" r:id="rId47"/>
    <p:sldId id="467" r:id="rId48"/>
    <p:sldId id="464" r:id="rId49"/>
    <p:sldId id="468" r:id="rId50"/>
    <p:sldId id="346" r:id="rId51"/>
    <p:sldId id="459" r:id="rId52"/>
    <p:sldId id="460" r:id="rId53"/>
    <p:sldId id="469" r:id="rId54"/>
    <p:sldId id="471" r:id="rId55"/>
    <p:sldId id="348" r:id="rId56"/>
    <p:sldId id="349" r:id="rId57"/>
    <p:sldId id="350" r:id="rId58"/>
    <p:sldId id="351" r:id="rId59"/>
    <p:sldId id="352" r:id="rId60"/>
    <p:sldId id="353" r:id="rId61"/>
    <p:sldId id="372" r:id="rId62"/>
    <p:sldId id="473" r:id="rId63"/>
    <p:sldId id="474" r:id="rId64"/>
    <p:sldId id="475" r:id="rId65"/>
    <p:sldId id="476" r:id="rId66"/>
    <p:sldId id="449" r:id="rId67"/>
    <p:sldId id="450" r:id="rId68"/>
    <p:sldId id="451" r:id="rId69"/>
    <p:sldId id="452" r:id="rId70"/>
    <p:sldId id="373" r:id="rId71"/>
    <p:sldId id="374" r:id="rId72"/>
    <p:sldId id="472" r:id="rId73"/>
    <p:sldId id="270" r:id="rId74"/>
    <p:sldId id="413" r:id="rId75"/>
    <p:sldId id="272" r:id="rId76"/>
    <p:sldId id="273" r:id="rId77"/>
    <p:sldId id="283" r:id="rId78"/>
    <p:sldId id="284" r:id="rId79"/>
    <p:sldId id="480" r:id="rId80"/>
    <p:sldId id="287" r:id="rId81"/>
    <p:sldId id="404" r:id="rId82"/>
    <p:sldId id="405" r:id="rId83"/>
    <p:sldId id="388" r:id="rId84"/>
    <p:sldId id="389" r:id="rId85"/>
    <p:sldId id="390" r:id="rId86"/>
    <p:sldId id="391" r:id="rId87"/>
    <p:sldId id="392" r:id="rId88"/>
    <p:sldId id="393" r:id="rId89"/>
    <p:sldId id="394" r:id="rId90"/>
    <p:sldId id="395" r:id="rId91"/>
    <p:sldId id="396" r:id="rId92"/>
    <p:sldId id="397" r:id="rId93"/>
    <p:sldId id="398" r:id="rId94"/>
    <p:sldId id="399" r:id="rId95"/>
    <p:sldId id="400" r:id="rId96"/>
    <p:sldId id="401" r:id="rId97"/>
    <p:sldId id="402" r:id="rId98"/>
    <p:sldId id="423" r:id="rId99"/>
    <p:sldId id="444" r:id="rId100"/>
    <p:sldId id="443" r:id="rId101"/>
    <p:sldId id="442" r:id="rId102"/>
    <p:sldId id="445" r:id="rId103"/>
    <p:sldId id="454" r:id="rId104"/>
    <p:sldId id="381" r:id="rId105"/>
    <p:sldId id="382" r:id="rId106"/>
    <p:sldId id="383" r:id="rId107"/>
    <p:sldId id="384" r:id="rId108"/>
    <p:sldId id="385" r:id="rId109"/>
    <p:sldId id="386" r:id="rId110"/>
    <p:sldId id="387" r:id="rId111"/>
    <p:sldId id="323" r:id="rId112"/>
    <p:sldId id="416" r:id="rId113"/>
    <p:sldId id="455" r:id="rId114"/>
    <p:sldId id="429" r:id="rId115"/>
    <p:sldId id="418" r:id="rId116"/>
    <p:sldId id="312" r:id="rId11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99"/>
    <a:srgbClr val="E3C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603" autoAdjust="0"/>
  </p:normalViewPr>
  <p:slideViewPr>
    <p:cSldViewPr>
      <p:cViewPr varScale="1">
        <p:scale>
          <a:sx n="103" d="100"/>
          <a:sy n="103" d="100"/>
        </p:scale>
        <p:origin x="-192" y="-96"/>
      </p:cViewPr>
      <p:guideLst>
        <p:guide orient="horz" pos="2160"/>
        <p:guide pos="2880"/>
      </p:guideLst>
    </p:cSldViewPr>
  </p:slideViewPr>
  <p:outlineViewPr>
    <p:cViewPr>
      <p:scale>
        <a:sx n="33" d="100"/>
        <a:sy n="33" d="100"/>
      </p:scale>
      <p:origin x="0" y="23814"/>
    </p:cViewPr>
  </p:outlineViewPr>
  <p:notesTextViewPr>
    <p:cViewPr>
      <p:scale>
        <a:sx n="100" d="100"/>
        <a:sy n="100" d="100"/>
      </p:scale>
      <p:origin x="0" y="0"/>
    </p:cViewPr>
  </p:notesTextViewPr>
  <p:sorterViewPr>
    <p:cViewPr varScale="1">
      <p:scale>
        <a:sx n="1" d="1"/>
        <a:sy n="1" d="1"/>
      </p:scale>
      <p:origin x="0" y="20304"/>
    </p:cViewPr>
  </p:sorterViewPr>
  <p:notesViewPr>
    <p:cSldViewPr>
      <p:cViewPr varScale="1">
        <p:scale>
          <a:sx n="62" d="100"/>
          <a:sy n="62" d="100"/>
        </p:scale>
        <p:origin x="-2388"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17.emf"/><Relationship Id="rId1" Type="http://schemas.openxmlformats.org/officeDocument/2006/relationships/image" Target="../media/image1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7DB1E76-E77A-4A1F-9652-E2814CE348A9}" type="datetimeFigureOut">
              <a:rPr lang="en-US" smtClean="0"/>
              <a:pPr/>
              <a:t>6/20/2012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C1F17E4-9BDB-4B82-8F97-C945E81EBD53}" type="slidenum">
              <a:rPr lang="en-US" smtClean="0"/>
              <a:pPr/>
              <a:t>‹#›</a:t>
            </a:fld>
            <a:endParaRPr lang="en-US"/>
          </a:p>
        </p:txBody>
      </p:sp>
    </p:spTree>
    <p:extLst>
      <p:ext uri="{BB962C8B-B14F-4D97-AF65-F5344CB8AC3E}">
        <p14:creationId xmlns:p14="http://schemas.microsoft.com/office/powerpoint/2010/main" val="1748899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75000"/>
              </a:lnSpc>
              <a:spcBef>
                <a:spcPct val="20000"/>
              </a:spcBef>
            </a:pPr>
            <a:r>
              <a:rPr lang="en-US" smtClean="0"/>
              <a:t>NGS provides users with a consistent national coordinate system, which includes:</a:t>
            </a:r>
          </a:p>
          <a:p>
            <a:pPr eaLnBrk="1" hangingPunct="1">
              <a:lnSpc>
                <a:spcPct val="75000"/>
              </a:lnSpc>
              <a:spcBef>
                <a:spcPct val="20000"/>
              </a:spcBef>
            </a:pPr>
            <a:endParaRPr lang="en-US" sz="900" smtClean="0"/>
          </a:p>
          <a:p>
            <a:pPr eaLnBrk="1" hangingPunct="1">
              <a:spcBef>
                <a:spcPct val="20000"/>
              </a:spcBef>
              <a:buFontTx/>
              <a:buChar char="•"/>
            </a:pPr>
            <a:r>
              <a:rPr lang="en-US" sz="1100" smtClean="0"/>
              <a:t> Latitude </a:t>
            </a:r>
          </a:p>
          <a:p>
            <a:pPr eaLnBrk="1" hangingPunct="1">
              <a:spcBef>
                <a:spcPct val="20000"/>
              </a:spcBef>
              <a:buFontTx/>
              <a:buChar char="•"/>
            </a:pPr>
            <a:r>
              <a:rPr lang="en-US" sz="1100" smtClean="0"/>
              <a:t> Longitude</a:t>
            </a:r>
          </a:p>
          <a:p>
            <a:pPr eaLnBrk="1" hangingPunct="1">
              <a:spcBef>
                <a:spcPct val="20000"/>
              </a:spcBef>
              <a:buFontTx/>
              <a:buChar char="•"/>
            </a:pPr>
            <a:r>
              <a:rPr lang="en-US" sz="1100" smtClean="0"/>
              <a:t> Height </a:t>
            </a:r>
          </a:p>
          <a:p>
            <a:pPr eaLnBrk="1" hangingPunct="1">
              <a:spcBef>
                <a:spcPct val="20000"/>
              </a:spcBef>
              <a:buFontTx/>
              <a:buChar char="•"/>
            </a:pPr>
            <a:r>
              <a:rPr lang="en-US" sz="1100" smtClean="0"/>
              <a:t> Scale</a:t>
            </a:r>
          </a:p>
          <a:p>
            <a:pPr eaLnBrk="1" hangingPunct="1">
              <a:spcBef>
                <a:spcPct val="20000"/>
              </a:spcBef>
              <a:buFontTx/>
              <a:buChar char="•"/>
            </a:pPr>
            <a:r>
              <a:rPr lang="en-US" sz="1100" smtClean="0"/>
              <a:t> Gravity</a:t>
            </a:r>
          </a:p>
          <a:p>
            <a:pPr eaLnBrk="1" hangingPunct="1">
              <a:spcBef>
                <a:spcPct val="20000"/>
              </a:spcBef>
              <a:buFontTx/>
              <a:buChar char="•"/>
            </a:pPr>
            <a:r>
              <a:rPr lang="en-US" sz="1100" smtClean="0"/>
              <a:t> Orientation</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310E9308-83F4-4867-84D8-596390F3E22E}" type="slidenum">
              <a:rPr lang="en-US" smtClean="0"/>
              <a:pPr>
                <a:defRPr/>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1863"/>
            <a:fld id="{19638946-B526-4C34-964B-20BE68374119}" type="slidenum">
              <a:rPr lang="en-US" smtClean="0">
                <a:latin typeface="Arial" charset="0"/>
                <a:cs typeface="Arial" charset="0"/>
              </a:rPr>
              <a:pPr defTabSz="931863"/>
              <a:t>41</a:t>
            </a:fld>
            <a:endParaRPr lang="en-US" smtClean="0">
              <a:latin typeface="Arial" charset="0"/>
              <a:cs typeface="Arial" charset="0"/>
            </a:endParaRPr>
          </a:p>
        </p:txBody>
      </p:sp>
      <p:sp>
        <p:nvSpPr>
          <p:cNvPr id="84995" name="Rectangle 2"/>
          <p:cNvSpPr>
            <a:spLocks noGrp="1" noRot="1" noChangeAspect="1" noChangeArrowheads="1" noTextEdit="1"/>
          </p:cNvSpPr>
          <p:nvPr>
            <p:ph type="sldImg"/>
          </p:nvPr>
        </p:nvSpPr>
        <p:spPr bwMode="auto">
          <a:xfrm>
            <a:off x="1182688" y="695325"/>
            <a:ext cx="4648200" cy="3486150"/>
          </a:xfrm>
          <a:noFill/>
          <a:ln>
            <a:solidFill>
              <a:srgbClr val="000000"/>
            </a:solidFill>
            <a:miter lim="800000"/>
            <a:headEnd/>
            <a:tailEnd/>
          </a:ln>
        </p:spPr>
      </p:sp>
      <p:sp>
        <p:nvSpPr>
          <p:cNvPr id="84996" name="Rectangle 3"/>
          <p:cNvSpPr>
            <a:spLocks noGrp="1" noChangeArrowheads="1"/>
          </p:cNvSpPr>
          <p:nvPr>
            <p:ph type="body" idx="1"/>
          </p:nvPr>
        </p:nvSpPr>
        <p:spPr bwMode="auto">
          <a:xfrm>
            <a:off x="936625" y="4418013"/>
            <a:ext cx="5137150" cy="4183062"/>
          </a:xfrm>
          <a:noFill/>
        </p:spPr>
        <p:txBody>
          <a:bodyPr wrap="square" numCol="1" anchor="t" anchorCtr="0" compatLnSpc="1">
            <a:prstTxWarp prst="textNoShape">
              <a:avLst/>
            </a:prstTxWarp>
          </a:bodyPr>
          <a:lstStyle/>
          <a:p>
            <a:pPr eaLnBrk="1" hangingPunct="1">
              <a:spcBef>
                <a:spcPct val="0"/>
              </a:spcBef>
            </a:pPr>
            <a:r>
              <a:rPr lang="en-US" smtClean="0">
                <a:latin typeface="Arial" charset="0"/>
              </a:rPr>
              <a:t>Orthometric height is the height on the surface above the geoid.  But we can’t measure from the geoid so we use leveling. The NAVD88 is defined from the control point, B, in Quebec.  Because the ortho ht at A is computed from leveling observations, where error is modeled or estimated, it probably isn’t right at the geoid, right at “sea level”.</a:t>
            </a:r>
          </a:p>
          <a:p>
            <a:pPr eaLnBrk="1" hangingPunct="1">
              <a:spcBef>
                <a:spcPct val="0"/>
              </a:spcBef>
            </a:pPr>
            <a:endParaRPr lang="en-US" smtClean="0">
              <a:latin typeface="Arial" charset="0"/>
            </a:endParaRPr>
          </a:p>
          <a:p>
            <a:pPr eaLnBrk="1" hangingPunct="1">
              <a:spcBef>
                <a:spcPct val="0"/>
              </a:spcBef>
            </a:pPr>
            <a:r>
              <a:rPr lang="en-US" smtClean="0">
                <a:latin typeface="Arial" charset="0"/>
              </a:rPr>
              <a:t>Our vertical datum is defined.  We need a geoid that we can use that is relative to the vertical datum. </a:t>
            </a:r>
          </a:p>
          <a:p>
            <a:pPr eaLnBrk="1" hangingPunct="1">
              <a:spcBef>
                <a:spcPct val="0"/>
              </a:spcBef>
            </a:pPr>
            <a:endParaRPr lang="en-US" smtClean="0">
              <a:latin typeface="Arial" charset="0"/>
            </a:endParaRPr>
          </a:p>
          <a:p>
            <a:pPr eaLnBrk="1" hangingPunct="1">
              <a:spcBef>
                <a:spcPct val="0"/>
              </a:spcBef>
            </a:pPr>
            <a:r>
              <a:rPr lang="en-US" smtClean="0">
                <a:latin typeface="Arial" charset="0"/>
              </a:rPr>
              <a:t>Note that in this picture the geoid is shown above the ellipsoid.  In the continental United States, the geoid is actually below the ellipsoid, so the value of the geoid height is negative.</a:t>
            </a:r>
          </a:p>
          <a:p>
            <a:pPr eaLnBrk="1" hangingPunct="1">
              <a:spcBef>
                <a:spcPct val="0"/>
              </a:spcBef>
            </a:pPr>
            <a:endParaRPr lang="en-US"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 Geoid</a:t>
            </a:r>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5A44604-74C2-4AB9-A8AC-65A90CF5AE31}" type="slidenum">
              <a:rPr lang="en-US" smtClean="0">
                <a:latin typeface="Arial" charset="0"/>
                <a:cs typeface="Arial" charset="0"/>
              </a:rPr>
              <a:pPr/>
              <a:t>42</a:t>
            </a:fld>
            <a:endParaRPr lang="en-US" smtClean="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7880C07-0B0D-463D-9E3A-ADC40A68D6D1}" type="slidenum">
              <a:rPr lang="en-US" smtClean="0">
                <a:latin typeface="Arial" charset="0"/>
                <a:cs typeface="Arial" charset="0"/>
              </a:rPr>
              <a:pPr/>
              <a:t>44</a:t>
            </a:fld>
            <a:endParaRPr lang="en-US" smtClean="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D8BAE3AB-718B-4FB5-A82B-5392E35EC843}" type="slidenum">
              <a:rPr lang="en-US" smtClean="0"/>
              <a:pPr>
                <a:defRPr/>
              </a:pPr>
              <a:t>45</a:t>
            </a:fld>
            <a:endParaRPr lang="en-US" smtClean="0"/>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t>NOAA’s </a:t>
            </a:r>
            <a:r>
              <a:rPr lang="en-US" dirty="0" smtClean="0"/>
              <a:t>National Geodetic Survey (NGS) conducted an airborne survey in western interior Alaska in July, 2009.  The National Geospatial-Intelligence Agency (NGA) is a partner in the survey.  The operation will be conducted aboard a Naval Research Laboratory (NRL) C-12 King Air aircraft with a Navy aircrew.</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2AA30E-AEC8-47B7-B6CC-B8284AF71304}"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C5ABAD-1C2E-4F7B-8F3F-BC43A482223B}" type="slidenum">
              <a:rPr lang="en-US" smtClean="0"/>
              <a:pPr fontAlgn="base">
                <a:spcBef>
                  <a:spcPct val="0"/>
                </a:spcBef>
                <a:spcAft>
                  <a:spcPct val="0"/>
                </a:spcAft>
                <a:defRPr/>
              </a:pPr>
              <a:t>47</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C5ABAD-1C2E-4F7B-8F3F-BC43A482223B}" type="slidenum">
              <a:rPr lang="en-US" smtClean="0"/>
              <a:pPr fontAlgn="base">
                <a:spcBef>
                  <a:spcPct val="0"/>
                </a:spcBef>
                <a:spcAft>
                  <a:spcPct val="0"/>
                </a:spcAft>
                <a:defRPr/>
              </a:pPr>
              <a:t>48</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80 are in common with NGSIDB and were used in making GEOID09</a:t>
            </a:r>
          </a:p>
          <a:p>
            <a:r>
              <a:rPr lang="en-US" smtClean="0"/>
              <a:t>57 are in common with NGSIDB and were *NOT* used in making GEOID09</a:t>
            </a:r>
          </a:p>
          <a:p>
            <a:r>
              <a:rPr lang="en-US" smtClean="0"/>
              <a:t>285 are new points never before occupied with GPS</a:t>
            </a:r>
          </a:p>
          <a:p>
            <a:r>
              <a:rPr lang="en-US" smtClean="0"/>
              <a:t>Distribution is fair, but you can see that some states are more active than others</a:t>
            </a:r>
          </a:p>
        </p:txBody>
      </p:sp>
      <p:sp>
        <p:nvSpPr>
          <p:cNvPr id="1024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BE5EE44-5410-4CAF-AE1B-A515DCB506AD}" type="slidenum">
              <a:rPr lang="en-US" smtClean="0"/>
              <a:pPr/>
              <a:t>49</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7451657-DE53-40B1-9E7E-613F0F2CF247}" type="slidenum">
              <a:rPr lang="en-US" smtClean="0"/>
              <a:pPr/>
              <a:t>79</a:t>
            </a:fld>
            <a:endParaRPr lang="en-US" smtClean="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BA3C673-41E5-4BD1-9804-F3381C017A65}" type="slidenum">
              <a:rPr lang="en-US"/>
              <a:pPr>
                <a:defRPr/>
              </a:pPr>
              <a:t>5</a:t>
            </a:fld>
            <a:endParaRPr lang="en-US"/>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520CAD3-5EFE-4363-95BA-8F9A73D7C45C}" type="slidenum">
              <a:rPr lang="en-US" smtClean="0"/>
              <a:pPr/>
              <a:t>80</a:t>
            </a:fld>
            <a:endParaRPr lang="en-US" smtClean="0"/>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043814-8B8D-4834-A15A-D4F1191ABDAC}" type="slidenum">
              <a:rPr lang="en-US" smtClean="0">
                <a:latin typeface="Arial" charset="0"/>
                <a:cs typeface="Arial" charset="0"/>
              </a:rPr>
              <a:pPr/>
              <a:t>96</a:t>
            </a:fld>
            <a:endParaRPr lang="en-US" smtClean="0">
              <a:latin typeface="Arial" charset="0"/>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6AD1A9-7C21-4649-A887-034CF263D196}" type="slidenum">
              <a:rPr lang="en-US" smtClean="0">
                <a:latin typeface="Arial" charset="0"/>
                <a:cs typeface="Arial" charset="0"/>
              </a:rPr>
              <a:pPr/>
              <a:t>99</a:t>
            </a:fld>
            <a:endParaRPr lang="en-US" smtClean="0">
              <a:latin typeface="Arial" charset="0"/>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967587D-1315-4614-8878-0CA97A5F8544}" type="slidenum">
              <a:rPr lang="en-US" smtClean="0"/>
              <a:pPr/>
              <a:t>100</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C630D18-05C9-4812-9B54-41FF05E48D14}" type="slidenum">
              <a:rPr lang="en-US" smtClean="0"/>
              <a:pPr/>
              <a:t>101</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21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10D358-FC47-4BC7-AF5F-D57D081D76D3}" type="slidenum">
              <a:rPr lang="en-US" smtClean="0"/>
              <a:pPr/>
              <a:t>102</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6EC635-5F26-49BF-A36A-FFCBE9A62563}" type="slidenum">
              <a:rPr lang="en-US" smtClean="0"/>
              <a:pPr/>
              <a:t>103</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42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A02482-13A5-49F5-8E60-E9C8C86B0476}" type="slidenum">
              <a:rPr lang="en-US" smtClean="0"/>
              <a:pPr/>
              <a:t>104</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935221-C39E-407E-9666-B78DAC9650AA}" type="slidenum">
              <a:rPr lang="en-US" smtClean="0"/>
              <a:pPr/>
              <a:t>105</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0266CB-08C1-4916-94F6-9891B5AD088D}" type="slidenum">
              <a:rPr lang="en-US" smtClean="0"/>
              <a:pPr/>
              <a:t>106</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DEB467-DC15-40FF-87EB-6D52BCF699AA}"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85571D-964B-4A5C-A72E-15162E3C6E00}" type="slidenum">
              <a:rPr lang="en-US" smtClean="0"/>
              <a:pPr/>
              <a:t>108</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6094FFD-C959-4FBC-9975-3711EC9A1DA0}" type="slidenum">
              <a:rPr lang="en-US" smtClean="0">
                <a:latin typeface="Arial" charset="0"/>
                <a:cs typeface="Arial" charset="0"/>
              </a:rPr>
              <a:pPr/>
              <a:t>109</a:t>
            </a:fld>
            <a:endParaRPr lang="en-US" smtClean="0">
              <a:latin typeface="Arial" charset="0"/>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endParaRPr>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6AD751C-FFB9-41FA-83A7-E2FFDD746D69}" type="slidenum">
              <a:rPr lang="en-US" smtClean="0"/>
              <a:pPr/>
              <a:t>111</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5EB6B0B-AB08-4100-8707-2713EF587E81}" type="slidenum">
              <a:rPr lang="en-US" smtClean="0"/>
              <a:pPr/>
              <a:t>29</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1CB234-B592-4BF8-BD17-0C218B273B2B}" type="slidenum">
              <a:rPr lang="en-US" smtClean="0"/>
              <a:pPr fontAlgn="base">
                <a:spcBef>
                  <a:spcPct val="0"/>
                </a:spcBef>
                <a:spcAft>
                  <a:spcPct val="0"/>
                </a:spcAft>
                <a:defRPr/>
              </a:pPr>
              <a:t>30</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ED02982-4279-49BC-97B6-4993E44AF178}" type="slidenum">
              <a:rPr lang="en-US" smtClean="0">
                <a:latin typeface="Arial" charset="0"/>
                <a:cs typeface="Arial" charset="0"/>
              </a:rPr>
              <a:pPr/>
              <a:t>35</a:t>
            </a:fld>
            <a:endParaRPr lang="en-US" smtClean="0">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19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0DC2F1-F85A-46A2-9B2E-A27D67C5D399}" type="slidenum">
              <a:rPr lang="en-US" smtClean="0"/>
              <a:pPr fontAlgn="base">
                <a:spcBef>
                  <a:spcPct val="0"/>
                </a:spcBef>
                <a:spcAft>
                  <a:spcPct val="0"/>
                </a:spcAft>
                <a:defRPr/>
              </a:pPr>
              <a:t>36</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E47CB1C-7B2D-4CCD-8C5B-186F6753C7E5}" type="slidenum">
              <a:rPr lang="en-US" smtClean="0"/>
              <a:pPr/>
              <a:t>39</a:t>
            </a:fld>
            <a:endParaRPr lang="en-US" smtClean="0"/>
          </a:p>
        </p:txBody>
      </p:sp>
      <p:sp>
        <p:nvSpPr>
          <p:cNvPr id="99331" name="Rectangle 2"/>
          <p:cNvSpPr>
            <a:spLocks noGrp="1" noRot="1" noChangeAspect="1" noChangeArrowheads="1" noTextEdit="1"/>
          </p:cNvSpPr>
          <p:nvPr>
            <p:ph type="sldImg"/>
          </p:nvPr>
        </p:nvSpPr>
        <p:spPr bwMode="auto">
          <a:xfrm>
            <a:off x="1184275" y="696913"/>
            <a:ext cx="4643438" cy="3484562"/>
          </a:xfrm>
          <a:noFill/>
          <a:ln>
            <a:solidFill>
              <a:srgbClr val="000000"/>
            </a:solidFill>
            <a:miter lim="800000"/>
            <a:headEnd/>
            <a:tailEnd/>
          </a:ln>
        </p:spPr>
      </p:sp>
      <p:sp>
        <p:nvSpPr>
          <p:cNvPr id="99332" name="Rectangle 3"/>
          <p:cNvSpPr>
            <a:spLocks noGrp="1" noChangeArrowheads="1"/>
          </p:cNvSpPr>
          <p:nvPr>
            <p:ph type="body" idx="1"/>
          </p:nvPr>
        </p:nvSpPr>
        <p:spPr bwMode="auto">
          <a:xfrm>
            <a:off x="701675" y="4416425"/>
            <a:ext cx="5607050" cy="4183063"/>
          </a:xfrm>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092073C-D006-492C-9E5F-A24A2A5E9F8C}" type="slidenum">
              <a:rPr lang="en-US" smtClean="0">
                <a:latin typeface="Arial" charset="0"/>
                <a:cs typeface="Arial" charset="0"/>
              </a:rPr>
              <a:pPr/>
              <a:t>40</a:t>
            </a:fld>
            <a:endParaRPr lang="en-US" smtClean="0">
              <a:latin typeface="Arial" charset="0"/>
              <a:cs typeface="Arial" charset="0"/>
            </a:endParaRPr>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5588" cy="6889750"/>
          </a:xfrm>
          <a:prstGeom prst="rect">
            <a:avLst/>
          </a:prstGeom>
          <a:noFill/>
          <a:ln w="9525">
            <a:noFill/>
            <a:miter lim="800000"/>
            <a:headEnd/>
            <a:tailEnd/>
          </a:ln>
        </p:spPr>
      </p:pic>
      <p:sp>
        <p:nvSpPr>
          <p:cNvPr id="684035" name="Rectangle 3"/>
          <p:cNvSpPr>
            <a:spLocks noGrp="1" noChangeArrowheads="1"/>
          </p:cNvSpPr>
          <p:nvPr>
            <p:ph type="ctrTitle"/>
          </p:nvPr>
        </p:nvSpPr>
        <p:spPr>
          <a:xfrm>
            <a:off x="1295400" y="1295400"/>
            <a:ext cx="6553200" cy="1143000"/>
          </a:xfrm>
        </p:spPr>
        <p:txBody>
          <a:bodyPr/>
          <a:lstStyle>
            <a:lvl1pPr>
              <a:defRPr sz="4400">
                <a:solidFill>
                  <a:schemeClr val="bg1"/>
                </a:solidFill>
              </a:defRPr>
            </a:lvl1pPr>
          </a:lstStyle>
          <a:p>
            <a:r>
              <a:rPr lang="en-US" smtClean="0"/>
              <a:t>Click to edit Master title style</a:t>
            </a:r>
            <a:endParaRPr lang="en-US"/>
          </a:p>
        </p:txBody>
      </p:sp>
      <p:sp>
        <p:nvSpPr>
          <p:cNvPr id="684036" name="Rectangle 4"/>
          <p:cNvSpPr>
            <a:spLocks noGrp="1" noChangeArrowheads="1"/>
          </p:cNvSpPr>
          <p:nvPr>
            <p:ph type="subTitle" idx="1"/>
          </p:nvPr>
        </p:nvSpPr>
        <p:spPr>
          <a:xfrm>
            <a:off x="1295400" y="2743200"/>
            <a:ext cx="6553200" cy="2209800"/>
          </a:xfrm>
        </p:spPr>
        <p:txBody>
          <a:bodyPr/>
          <a:lstStyle>
            <a:lvl1pPr marL="0" indent="0" algn="ctr">
              <a:buFontTx/>
              <a:buNone/>
              <a:defRPr sz="2800" b="1"/>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457200"/>
            <a:ext cx="2114550" cy="449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191250" cy="449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458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2192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2192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r>
              <a:rPr lang="en-US" smtClean="0"/>
              <a:t>2010 May 11</a:t>
            </a:r>
            <a:endParaRPr lang="en-US"/>
          </a:p>
        </p:txBody>
      </p:sp>
      <p:sp>
        <p:nvSpPr>
          <p:cNvPr id="5" name="Slide Number Placeholder 4"/>
          <p:cNvSpPr>
            <a:spLocks noGrp="1"/>
          </p:cNvSpPr>
          <p:nvPr>
            <p:ph type="sldNum" sz="quarter" idx="11"/>
          </p:nvPr>
        </p:nvSpPr>
        <p:spPr/>
        <p:txBody>
          <a:bodyPr/>
          <a:lstStyle/>
          <a:p>
            <a:pPr>
              <a:defRPr/>
            </a:pPr>
            <a:fld id="{23138DEA-E25C-40AF-8BEC-F9E7B072D7A0}" type="slidenum">
              <a:rPr lang="en-US" smtClean="0"/>
              <a:pPr>
                <a:defRPr/>
              </a:pPr>
              <a:t>‹#›</a:t>
            </a:fld>
            <a:endParaRPr lang="en-US"/>
          </a:p>
        </p:txBody>
      </p:sp>
      <p:sp>
        <p:nvSpPr>
          <p:cNvPr id="6" name="Footer Placeholder 5"/>
          <p:cNvSpPr>
            <a:spLocks noGrp="1"/>
          </p:cNvSpPr>
          <p:nvPr>
            <p:ph type="ftr" sz="quarter" idx="12"/>
          </p:nvPr>
        </p:nvSpPr>
        <p:spPr/>
        <p:txBody>
          <a:bodyPr/>
          <a:lstStyle/>
          <a:p>
            <a:pPr>
              <a:defRPr/>
            </a:pPr>
            <a:r>
              <a:rPr lang="en-US" smtClean="0"/>
              <a:t>Federal Geospatial Summit</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8"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4"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3"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di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1DF18D6-4C95-4523-8B97-99F4F4E3CCAC}"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DA27377-869C-440D-9EEA-7F96C29A75A0}"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928BCE-B58C-46A4-B188-CEAD12AB2BCE}"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D4BD472-437E-46EE-84D5-077406F214FB}"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3414D77-70DF-4AD9-93C8-4C3F7502C8DD}"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1616F82-A90D-4219-82E8-0AD720D5FEC1}"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BB6882B-3721-4E33-A824-5D47AEC35A8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44679F5-7BA8-4454-A89C-FCDAB6C4BC6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64218A-1F30-46BA-9248-389229EB4FDB}"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3EE10E-F804-411E-8A63-E6FC5ABA2A76}"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99B6760-50FB-4E05-912A-E9FE5423D124}"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BBE5F90-2BAF-4255-81B7-6CD9EA6CE6F9}"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6E5C384-80AC-47EC-A0ED-634DFBD64B04}"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8A630B4-D285-4953-894C-EC72AD62603E}"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935C0C2E-93EB-415B-9A0C-68177A7D3085}"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3D84CB-5CBE-48F3-9E50-1415F2A60DFD}"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CCF262-0F6F-4664-BFCD-32FF793F9D1D}"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17183F-38D1-45E0-9457-328D9CE5E59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B982F-016A-4882-AF33-799357FD5010}"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B9BF2E5-0508-4AE8-BE1D-5C6396378E2A}"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1958B5D-3AA6-4D2A-A50A-52760B404B28}"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2204F57-0CBB-4789-9C6A-A6EBA867C300}"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3DA2ACD-1799-47EE-905C-FE471B14025A}"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C55CEBC-0E30-4115-AD19-C079FA149A5B}"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2E622A0-6C4C-40E3-963B-776ECAD280A7}"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52DE75-692E-4434-8470-06E99D88665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5.png"/><Relationship Id="rId2" Type="http://schemas.openxmlformats.org/officeDocument/2006/relationships/slideLayout" Target="../slideLayouts/slideLayout33.xml"/><Relationship Id="rId16" Type="http://schemas.openxmlformats.org/officeDocument/2006/relationships/theme" Target="../theme/theme4.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8" cstate="print"/>
          <a:srcRect/>
          <a:stretch>
            <a:fillRect/>
          </a:stretch>
        </p:blipFill>
        <p:spPr bwMode="auto">
          <a:xfrm>
            <a:off x="0" y="0"/>
            <a:ext cx="9145588" cy="6859588"/>
          </a:xfrm>
          <a:prstGeom prst="rect">
            <a:avLst/>
          </a:prstGeom>
          <a:noFill/>
          <a:ln w="9525">
            <a:noFill/>
            <a:miter lim="800000"/>
            <a:headEnd/>
            <a:tailEnd/>
          </a:ln>
        </p:spPr>
      </p:pic>
      <p:sp>
        <p:nvSpPr>
          <p:cNvPr id="683011" name="Text Box 3"/>
          <p:cNvSpPr txBox="1">
            <a:spLocks noChangeArrowheads="1"/>
          </p:cNvSpPr>
          <p:nvPr/>
        </p:nvSpPr>
        <p:spPr bwMode="auto">
          <a:xfrm>
            <a:off x="898525" y="1736725"/>
            <a:ext cx="184150" cy="457200"/>
          </a:xfrm>
          <a:prstGeom prst="rect">
            <a:avLst/>
          </a:prstGeom>
          <a:noFill/>
          <a:ln w="9525">
            <a:noFill/>
            <a:miter lim="800000"/>
            <a:headEnd/>
            <a:tailEnd/>
          </a:ln>
          <a:effectLst/>
        </p:spPr>
        <p:txBody>
          <a:bodyPr wrap="none">
            <a:spAutoFit/>
          </a:bodyPr>
          <a:lstStyle/>
          <a:p>
            <a:pPr eaLnBrk="0" hangingPunct="0">
              <a:defRPr/>
            </a:pPr>
            <a:endParaRPr lang="en-US" sz="2400">
              <a:latin typeface="Times" pitchFamily="18" charset="0"/>
            </a:endParaRPr>
          </a:p>
        </p:txBody>
      </p:sp>
      <p:sp>
        <p:nvSpPr>
          <p:cNvPr id="683012" name="Text Box 4"/>
          <p:cNvSpPr txBox="1">
            <a:spLocks noChangeArrowheads="1"/>
          </p:cNvSpPr>
          <p:nvPr/>
        </p:nvSpPr>
        <p:spPr bwMode="auto">
          <a:xfrm>
            <a:off x="2362200" y="1600200"/>
            <a:ext cx="6096000" cy="457200"/>
          </a:xfrm>
          <a:prstGeom prst="rect">
            <a:avLst/>
          </a:prstGeom>
          <a:noFill/>
          <a:ln w="9525">
            <a:noFill/>
            <a:miter lim="800000"/>
            <a:headEnd/>
            <a:tailEnd/>
          </a:ln>
          <a:effectLst/>
        </p:spPr>
        <p:txBody>
          <a:bodyPr>
            <a:spAutoFit/>
          </a:bodyPr>
          <a:lstStyle/>
          <a:p>
            <a:pPr eaLnBrk="0" hangingPunct="0">
              <a:spcBef>
                <a:spcPct val="50000"/>
              </a:spcBef>
              <a:defRPr/>
            </a:pPr>
            <a:endParaRPr lang="en-US" sz="2400">
              <a:latin typeface="Times" pitchFamily="18" charset="0"/>
            </a:endParaRPr>
          </a:p>
        </p:txBody>
      </p:sp>
      <p:sp>
        <p:nvSpPr>
          <p:cNvPr id="2053" name="Rectangle 5"/>
          <p:cNvSpPr>
            <a:spLocks noGrp="1" noChangeArrowheads="1"/>
          </p:cNvSpPr>
          <p:nvPr>
            <p:ph type="title"/>
          </p:nvPr>
        </p:nvSpPr>
        <p:spPr bwMode="auto">
          <a:xfrm>
            <a:off x="457200" y="457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4" name="Rectangle 6"/>
          <p:cNvSpPr>
            <a:spLocks noGrp="1" noChangeArrowheads="1"/>
          </p:cNvSpPr>
          <p:nvPr>
            <p:ph type="body" idx="1"/>
          </p:nvPr>
        </p:nvSpPr>
        <p:spPr bwMode="auto">
          <a:xfrm>
            <a:off x="1219200" y="1905000"/>
            <a:ext cx="7162800" cy="304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722" r:id="rId16"/>
  </p:sldLayoutIdLst>
  <p:txStyles>
    <p:titleStyle>
      <a:lvl1pPr algn="ctr" rtl="0" eaLnBrk="1" fontAlgn="base" hangingPunct="1">
        <a:spcBef>
          <a:spcPct val="0"/>
        </a:spcBef>
        <a:spcAft>
          <a:spcPct val="0"/>
        </a:spcAft>
        <a:defRPr sz="2400" b="1">
          <a:solidFill>
            <a:schemeClr val="tx1"/>
          </a:solidFill>
          <a:latin typeface="+mj-lt"/>
          <a:ea typeface="+mj-ea"/>
          <a:cs typeface="+mj-cs"/>
        </a:defRPr>
      </a:lvl1pPr>
      <a:lvl2pPr algn="ctr" rtl="0" eaLnBrk="1" fontAlgn="base" hangingPunct="1">
        <a:spcBef>
          <a:spcPct val="0"/>
        </a:spcBef>
        <a:spcAft>
          <a:spcPct val="0"/>
        </a:spcAft>
        <a:defRPr sz="2400" b="1">
          <a:solidFill>
            <a:schemeClr val="tx1"/>
          </a:solidFill>
          <a:latin typeface="Verdana" pitchFamily="34" charset="0"/>
        </a:defRPr>
      </a:lvl2pPr>
      <a:lvl3pPr algn="ctr" rtl="0" eaLnBrk="1" fontAlgn="base" hangingPunct="1">
        <a:spcBef>
          <a:spcPct val="0"/>
        </a:spcBef>
        <a:spcAft>
          <a:spcPct val="0"/>
        </a:spcAft>
        <a:defRPr sz="2400" b="1">
          <a:solidFill>
            <a:schemeClr val="tx1"/>
          </a:solidFill>
          <a:latin typeface="Verdana" pitchFamily="34" charset="0"/>
        </a:defRPr>
      </a:lvl3pPr>
      <a:lvl4pPr algn="ctr" rtl="0" eaLnBrk="1" fontAlgn="base" hangingPunct="1">
        <a:spcBef>
          <a:spcPct val="0"/>
        </a:spcBef>
        <a:spcAft>
          <a:spcPct val="0"/>
        </a:spcAft>
        <a:defRPr sz="2400" b="1">
          <a:solidFill>
            <a:schemeClr val="tx1"/>
          </a:solidFill>
          <a:latin typeface="Verdana" pitchFamily="34" charset="0"/>
        </a:defRPr>
      </a:lvl4pPr>
      <a:lvl5pPr algn="ctr" rtl="0" eaLnBrk="1" fontAlgn="base" hangingPunct="1">
        <a:spcBef>
          <a:spcPct val="0"/>
        </a:spcBef>
        <a:spcAft>
          <a:spcPct val="0"/>
        </a:spcAft>
        <a:defRPr sz="2400" b="1">
          <a:solidFill>
            <a:schemeClr val="tx1"/>
          </a:solidFill>
          <a:latin typeface="Verdana" pitchFamily="34" charset="0"/>
        </a:defRPr>
      </a:lvl5pPr>
      <a:lvl6pPr marL="457200" algn="ctr" rtl="0" eaLnBrk="1" fontAlgn="base" hangingPunct="1">
        <a:spcBef>
          <a:spcPct val="0"/>
        </a:spcBef>
        <a:spcAft>
          <a:spcPct val="0"/>
        </a:spcAft>
        <a:defRPr sz="2400" b="1">
          <a:solidFill>
            <a:schemeClr val="tx1"/>
          </a:solidFill>
          <a:latin typeface="Verdana" pitchFamily="34" charset="0"/>
        </a:defRPr>
      </a:lvl6pPr>
      <a:lvl7pPr marL="914400" algn="ctr" rtl="0" eaLnBrk="1" fontAlgn="base" hangingPunct="1">
        <a:spcBef>
          <a:spcPct val="0"/>
        </a:spcBef>
        <a:spcAft>
          <a:spcPct val="0"/>
        </a:spcAft>
        <a:defRPr sz="2400" b="1">
          <a:solidFill>
            <a:schemeClr val="tx1"/>
          </a:solidFill>
          <a:latin typeface="Verdana" pitchFamily="34" charset="0"/>
        </a:defRPr>
      </a:lvl7pPr>
      <a:lvl8pPr marL="1371600" algn="ctr" rtl="0" eaLnBrk="1" fontAlgn="base" hangingPunct="1">
        <a:spcBef>
          <a:spcPct val="0"/>
        </a:spcBef>
        <a:spcAft>
          <a:spcPct val="0"/>
        </a:spcAft>
        <a:defRPr sz="2400" b="1">
          <a:solidFill>
            <a:schemeClr val="tx1"/>
          </a:solidFill>
          <a:latin typeface="Verdana" pitchFamily="34" charset="0"/>
        </a:defRPr>
      </a:lvl8pPr>
      <a:lvl9pPr marL="1828800" algn="ctr" rtl="0" eaLnBrk="1" fontAlgn="base" hangingPunct="1">
        <a:spcBef>
          <a:spcPct val="0"/>
        </a:spcBef>
        <a:spcAft>
          <a:spcPct val="0"/>
        </a:spcAft>
        <a:defRPr sz="2400" b="1">
          <a:solidFill>
            <a:schemeClr val="tx1"/>
          </a:solidFill>
          <a:latin typeface="Verdana" pitchFamily="34" charset="0"/>
        </a:defRPr>
      </a:lvl9pPr>
    </p:titleStyle>
    <p:body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Header Slide.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457200" y="10747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28" name="Text Placeholder 2"/>
          <p:cNvSpPr>
            <a:spLocks noGrp="1"/>
          </p:cNvSpPr>
          <p:nvPr>
            <p:ph type="body" idx="1"/>
          </p:nvPr>
        </p:nvSpPr>
        <p:spPr bwMode="auto">
          <a:xfrm>
            <a:off x="457200" y="2352675"/>
            <a:ext cx="8229600" cy="3773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23138DEA-E25C-40AF-8BEC-F9E7B072D7A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6" cstate="print"/>
          <a:srcRect/>
          <a:stretch>
            <a:fillRect/>
          </a:stretch>
        </p:blipFill>
        <p:spPr bwMode="auto">
          <a:xfrm>
            <a:off x="0" y="0"/>
            <a:ext cx="9144000" cy="6858000"/>
          </a:xfrm>
          <a:prstGeom prst="rect">
            <a:avLst/>
          </a:prstGeom>
          <a:noFill/>
          <a:ln w="9525">
            <a:noFill/>
            <a:miter lim="800000"/>
            <a:headEnd/>
            <a:tailEnd/>
          </a:ln>
        </p:spPr>
      </p:pic>
      <p:sp>
        <p:nvSpPr>
          <p:cNvPr id="2051"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05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BFF1EB7-48D0-4244-B994-DAA8D417C2D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Lst>
  <p:hf hd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387A5341-AE7C-48AA-A04A-821A7BBDB836}" type="slidenum">
              <a:rPr lang="en-US"/>
              <a:pPr>
                <a:defRPr/>
              </a:pPr>
              <a:t>‹#›</a:t>
            </a:fld>
            <a:endParaRPr lang="en-US"/>
          </a:p>
        </p:txBody>
      </p:sp>
      <p:pic>
        <p:nvPicPr>
          <p:cNvPr id="2055" name="Picture 7"/>
          <p:cNvPicPr>
            <a:picLocks noChangeAspect="1" noChangeArrowheads="1"/>
          </p:cNvPicPr>
          <p:nvPr/>
        </p:nvPicPr>
        <p:blipFill>
          <a:blip r:embed="rId17" cstate="print"/>
          <a:srcRect/>
          <a:stretch>
            <a:fillRect/>
          </a:stretch>
        </p:blipFill>
        <p:spPr bwMode="auto">
          <a:xfrm>
            <a:off x="-1588" y="-1588"/>
            <a:ext cx="9145588" cy="6859588"/>
          </a:xfrm>
          <a:prstGeom prst="rect">
            <a:avLst/>
          </a:prstGeom>
          <a:noFill/>
          <a:ln w="9525">
            <a:noFill/>
            <a:miter lim="800000"/>
            <a:headEnd/>
            <a:tailEnd/>
          </a:ln>
        </p:spPr>
      </p:pic>
      <p:sp>
        <p:nvSpPr>
          <p:cNvPr id="9" name="TextBox 8"/>
          <p:cNvSpPr txBox="1"/>
          <p:nvPr/>
        </p:nvSpPr>
        <p:spPr>
          <a:xfrm>
            <a:off x="7467600" y="194846"/>
            <a:ext cx="3429000" cy="338554"/>
          </a:xfrm>
          <a:prstGeom prst="rect">
            <a:avLst/>
          </a:prstGeom>
          <a:noFill/>
          <a:scene3d>
            <a:camera prst="orthographicFront"/>
            <a:lightRig rig="threePt" dir="t"/>
          </a:scene3d>
          <a:sp3d>
            <a:bevelT w="19050" h="63500"/>
            <a:bevelB w="31750"/>
          </a:sp3d>
        </p:spPr>
        <p:txBody>
          <a:bodyPr>
            <a:spAutoFit/>
          </a:bodyPr>
          <a:lstStyle/>
          <a:p>
            <a:pPr>
              <a:defRPr/>
            </a:pPr>
            <a:r>
              <a:rPr lang="en-US" dirty="0">
                <a:solidFill>
                  <a:srgbClr val="000000"/>
                </a:solidFill>
                <a:effectLst>
                  <a:reflection blurRad="6350" stA="60000" endA="900" endPos="60000" dist="60007" dir="5400000" sy="-100000" algn="bl" rotWithShape="0"/>
                </a:effectLst>
              </a:rPr>
              <a:t>NGS All-Hands</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2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3072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3072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1360A2A9-78A9-4054-A470-99B015A3C55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hyperlink" Target="http://www.geodesy.noaa.gov/" TargetMode="External"/><Relationship Id="rId2" Type="http://schemas.openxmlformats.org/officeDocument/2006/relationships/image" Target="../media/image112.png"/><Relationship Id="rId1" Type="http://schemas.openxmlformats.org/officeDocument/2006/relationships/slideLayout" Target="../slideLayouts/slideLayout7.xml"/><Relationship Id="rId4" Type="http://schemas.openxmlformats.org/officeDocument/2006/relationships/hyperlink" Target="http://www.ngs.noaa.gov/" TargetMode="External"/></Relationships>
</file>

<file path=ppt/slides/_rels/slide10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15.jpeg"/><Relationship Id="rId4" Type="http://schemas.openxmlformats.org/officeDocument/2006/relationships/image" Target="../media/image114.jpeg"/></Relationships>
</file>

<file path=ppt/slides/_rels/slide109.xml.rels><?xml version="1.0" encoding="UTF-8" standalone="yes"?>
<Relationships xmlns="http://schemas.openxmlformats.org/package/2006/relationships"><Relationship Id="rId3" Type="http://schemas.openxmlformats.org/officeDocument/2006/relationships/hyperlink" Target="http://www.geodesy.noaa.gov/" TargetMode="External"/><Relationship Id="rId7" Type="http://schemas.openxmlformats.org/officeDocument/2006/relationships/hyperlink" Target="http://www.ngs.noaa.gov/web/science_edu/presentations_archive/"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www.ngs.noaa.gov/ADVISORS/AdvisorsIndex.shtml" TargetMode="External"/><Relationship Id="rId5" Type="http://schemas.openxmlformats.org/officeDocument/2006/relationships/hyperlink" Target="http://www.ngs.noaa.gov/OPUS/" TargetMode="External"/><Relationship Id="rId4" Type="http://schemas.openxmlformats.org/officeDocument/2006/relationships/hyperlink" Target="http://www.ngs.noaa.gov/COR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oleObject" Target="../embeddings/oleObject6.bin"/><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6.jpeg"/><Relationship Id="rId5" Type="http://schemas.openxmlformats.org/officeDocument/2006/relationships/image" Target="../media/image116.emf"/><Relationship Id="rId10" Type="http://schemas.openxmlformats.org/officeDocument/2006/relationships/image" Target="../media/image117.emf"/><Relationship Id="rId4" Type="http://schemas.openxmlformats.org/officeDocument/2006/relationships/package" Target="../embeddings/Microsoft_Word_Document6.docx"/><Relationship Id="rId9" Type="http://schemas.openxmlformats.org/officeDocument/2006/relationships/package" Target="../embeddings/Microsoft_Word_Document7.docx"/></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3.emf"/><Relationship Id="rId4" Type="http://schemas.openxmlformats.org/officeDocument/2006/relationships/package" Target="../embeddings/Microsoft_Word_Document1.docx"/></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4.emf"/><Relationship Id="rId4" Type="http://schemas.openxmlformats.org/officeDocument/2006/relationships/package" Target="../embeddings/Microsoft_Word_Document2.docx"/></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45.emf"/><Relationship Id="rId4" Type="http://schemas.openxmlformats.org/officeDocument/2006/relationships/package" Target="../embeddings/Microsoft_Word_Document3.docx"/></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6.emf"/><Relationship Id="rId4" Type="http://schemas.openxmlformats.org/officeDocument/2006/relationships/package" Target="../embeddings/Microsoft_Word_Document4.docx"/></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47.emf"/><Relationship Id="rId4" Type="http://schemas.openxmlformats.org/officeDocument/2006/relationships/package" Target="../embeddings/Microsoft_Word_Document5.docx"/></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8" Type="http://schemas.openxmlformats.org/officeDocument/2006/relationships/image" Target="../media/image72.jpeg"/><Relationship Id="rId13" Type="http://schemas.openxmlformats.org/officeDocument/2006/relationships/image" Target="../media/image77.png"/><Relationship Id="rId18" Type="http://schemas.openxmlformats.org/officeDocument/2006/relationships/image" Target="../media/image82.jpeg"/><Relationship Id="rId26" Type="http://schemas.openxmlformats.org/officeDocument/2006/relationships/image" Target="../media/image90.png"/><Relationship Id="rId3" Type="http://schemas.openxmlformats.org/officeDocument/2006/relationships/image" Target="../media/image67.jpeg"/><Relationship Id="rId21" Type="http://schemas.openxmlformats.org/officeDocument/2006/relationships/image" Target="../media/image85.png"/><Relationship Id="rId7" Type="http://schemas.openxmlformats.org/officeDocument/2006/relationships/image" Target="../media/image71.jpeg"/><Relationship Id="rId12" Type="http://schemas.openxmlformats.org/officeDocument/2006/relationships/image" Target="../media/image76.jpeg"/><Relationship Id="rId17" Type="http://schemas.openxmlformats.org/officeDocument/2006/relationships/image" Target="../media/image81.png"/><Relationship Id="rId25" Type="http://schemas.openxmlformats.org/officeDocument/2006/relationships/image" Target="../media/image89.png"/><Relationship Id="rId2" Type="http://schemas.openxmlformats.org/officeDocument/2006/relationships/image" Target="../media/image66.png"/><Relationship Id="rId16" Type="http://schemas.openxmlformats.org/officeDocument/2006/relationships/image" Target="../media/image80.png"/><Relationship Id="rId20" Type="http://schemas.openxmlformats.org/officeDocument/2006/relationships/image" Target="../media/image84.png"/><Relationship Id="rId29" Type="http://schemas.openxmlformats.org/officeDocument/2006/relationships/image" Target="../media/image93.png"/><Relationship Id="rId1" Type="http://schemas.openxmlformats.org/officeDocument/2006/relationships/slideLayout" Target="../slideLayouts/slideLayout15.xml"/><Relationship Id="rId6" Type="http://schemas.openxmlformats.org/officeDocument/2006/relationships/image" Target="../media/image70.png"/><Relationship Id="rId11" Type="http://schemas.openxmlformats.org/officeDocument/2006/relationships/image" Target="../media/image75.png"/><Relationship Id="rId24" Type="http://schemas.openxmlformats.org/officeDocument/2006/relationships/image" Target="../media/image88.jpeg"/><Relationship Id="rId5" Type="http://schemas.openxmlformats.org/officeDocument/2006/relationships/image" Target="../media/image69.png"/><Relationship Id="rId15" Type="http://schemas.openxmlformats.org/officeDocument/2006/relationships/image" Target="../media/image79.png"/><Relationship Id="rId23" Type="http://schemas.openxmlformats.org/officeDocument/2006/relationships/image" Target="../media/image87.png"/><Relationship Id="rId28" Type="http://schemas.openxmlformats.org/officeDocument/2006/relationships/image" Target="../media/image92.png"/><Relationship Id="rId10" Type="http://schemas.openxmlformats.org/officeDocument/2006/relationships/image" Target="../media/image74.jpeg"/><Relationship Id="rId19" Type="http://schemas.openxmlformats.org/officeDocument/2006/relationships/image" Target="../media/image83.png"/><Relationship Id="rId31" Type="http://schemas.openxmlformats.org/officeDocument/2006/relationships/image" Target="../media/image95.jpeg"/><Relationship Id="rId4" Type="http://schemas.openxmlformats.org/officeDocument/2006/relationships/image" Target="../media/image68.png"/><Relationship Id="rId9" Type="http://schemas.openxmlformats.org/officeDocument/2006/relationships/image" Target="../media/image73.png"/><Relationship Id="rId14" Type="http://schemas.openxmlformats.org/officeDocument/2006/relationships/image" Target="../media/image78.png"/><Relationship Id="rId22" Type="http://schemas.openxmlformats.org/officeDocument/2006/relationships/image" Target="../media/image86.png"/><Relationship Id="rId27" Type="http://schemas.openxmlformats.org/officeDocument/2006/relationships/image" Target="../media/image91.png"/><Relationship Id="rId30" Type="http://schemas.openxmlformats.org/officeDocument/2006/relationships/image" Target="../media/image94.png"/></Relationships>
</file>

<file path=ppt/slides/_rels/slide83.xml.rels><?xml version="1.0" encoding="UTF-8" standalone="yes"?>
<Relationships xmlns="http://schemas.openxmlformats.org/package/2006/relationships"><Relationship Id="rId3" Type="http://schemas.openxmlformats.org/officeDocument/2006/relationships/hyperlink" Target="http://www.ngs.noaa.gov/" TargetMode="External"/><Relationship Id="rId2" Type="http://schemas.openxmlformats.org/officeDocument/2006/relationships/image" Target="../media/image96.png"/><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8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03.jpeg"/><Relationship Id="rId7" Type="http://schemas.openxmlformats.org/officeDocument/2006/relationships/image" Target="../media/image107.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Latest Developments in NGS</a:t>
            </a:r>
            <a:endParaRPr lang="en-US" dirty="0"/>
          </a:p>
        </p:txBody>
      </p:sp>
      <p:sp>
        <p:nvSpPr>
          <p:cNvPr id="3" name="Subtitle 2"/>
          <p:cNvSpPr>
            <a:spLocks noGrp="1"/>
          </p:cNvSpPr>
          <p:nvPr>
            <p:ph type="subTitle" idx="1"/>
          </p:nvPr>
        </p:nvSpPr>
        <p:spPr>
          <a:xfrm>
            <a:off x="1295400" y="2971800"/>
            <a:ext cx="6553200" cy="2209800"/>
          </a:xfrm>
        </p:spPr>
        <p:txBody>
          <a:bodyPr/>
          <a:lstStyle/>
          <a:p>
            <a:r>
              <a:rPr lang="en-US" dirty="0" smtClean="0"/>
              <a:t>CDOT</a:t>
            </a:r>
            <a:br>
              <a:rPr lang="en-US" dirty="0" smtClean="0"/>
            </a:br>
            <a:r>
              <a:rPr lang="en-US" dirty="0" smtClean="0"/>
              <a:t>Region 2</a:t>
            </a:r>
          </a:p>
          <a:p>
            <a:r>
              <a:rPr lang="en-US" dirty="0" smtClean="0"/>
              <a:t>May 3, 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NAD83 (2011)</a:t>
            </a:r>
            <a:br>
              <a:rPr lang="en-US" dirty="0" smtClean="0"/>
            </a:br>
            <a:r>
              <a:rPr lang="en-US" dirty="0" smtClean="0"/>
              <a:t>and the</a:t>
            </a:r>
            <a:br>
              <a:rPr lang="en-US" dirty="0" smtClean="0"/>
            </a:br>
            <a:r>
              <a:rPr lang="en-US" dirty="0" smtClean="0"/>
              <a:t>MultiYear CORS Solution</a:t>
            </a:r>
            <a:endParaRPr lang="en-US" dirty="0"/>
          </a:p>
        </p:txBody>
      </p:sp>
      <p:sp>
        <p:nvSpPr>
          <p:cNvPr id="1026" name="Text Box 5"/>
          <p:cNvSpPr txBox="1">
            <a:spLocks noChangeArrowheads="1"/>
          </p:cNvSpPr>
          <p:nvPr/>
        </p:nvSpPr>
        <p:spPr bwMode="auto">
          <a:xfrm>
            <a:off x="4572000" y="2514600"/>
            <a:ext cx="3733800"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New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83(2011)</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2010.00</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IGS08</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of Observation</a:t>
            </a:r>
            <a:endParaRPr kumimoji="0" lang="en-US" sz="3600" b="0" i="0" u="none" strike="noStrike" cap="none" normalizeH="0" baseline="0" dirty="0" smtClean="0">
              <a:ln>
                <a:noFill/>
              </a:ln>
              <a:solidFill>
                <a:schemeClr val="tx1"/>
              </a:solidFill>
              <a:effectLst/>
              <a:latin typeface="Arial" pitchFamily="34" charset="0"/>
            </a:endParaRPr>
          </a:p>
        </p:txBody>
      </p:sp>
      <p:sp>
        <p:nvSpPr>
          <p:cNvPr id="1027" name="Text Box 6"/>
          <p:cNvSpPr txBox="1">
            <a:spLocks noChangeArrowheads="1"/>
          </p:cNvSpPr>
          <p:nvPr/>
        </p:nvSpPr>
        <p:spPr bwMode="auto">
          <a:xfrm>
            <a:off x="457200" y="2514600"/>
            <a:ext cx="3922713"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Previous/Current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83(CORS96)</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2002.00</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ITRF00</a:t>
            </a:r>
            <a:endParaRPr kumimoji="0" lang="en-US" sz="36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8"/>
          <p:cNvSpPr>
            <a:spLocks noGrp="1"/>
          </p:cNvSpPr>
          <p:nvPr>
            <p:ph type="title"/>
          </p:nvPr>
        </p:nvSpPr>
        <p:spPr/>
        <p:txBody>
          <a:bodyPr/>
          <a:lstStyle/>
          <a:p>
            <a:pPr eaLnBrk="1" hangingPunct="1"/>
            <a:r>
              <a:rPr lang="en-US" dirty="0" smtClean="0">
                <a:latin typeface="+mn-lt"/>
                <a:cs typeface="Arial" pitchFamily="34" charset="0"/>
              </a:rPr>
              <a:t>NGS 10-Year Plan </a:t>
            </a:r>
            <a:r>
              <a:rPr lang="en-US" sz="3200" dirty="0" smtClean="0">
                <a:latin typeface="+mn-lt"/>
                <a:cs typeface="Arial" pitchFamily="34" charset="0"/>
              </a:rPr>
              <a:t>(excerpts)</a:t>
            </a:r>
            <a:endParaRPr lang="en-US" dirty="0" smtClean="0">
              <a:latin typeface="+mn-lt"/>
              <a:cs typeface="Arial" pitchFamily="34" charset="0"/>
            </a:endParaRPr>
          </a:p>
        </p:txBody>
      </p:sp>
      <p:sp>
        <p:nvSpPr>
          <p:cNvPr id="39939" name="Content Placeholder 9"/>
          <p:cNvSpPr>
            <a:spLocks noGrp="1"/>
          </p:cNvSpPr>
          <p:nvPr>
            <p:ph sz="half" idx="1"/>
          </p:nvPr>
        </p:nvSpPr>
        <p:spPr>
          <a:xfrm>
            <a:off x="457200" y="1524000"/>
            <a:ext cx="4038600" cy="3810000"/>
          </a:xfrm>
        </p:spPr>
        <p:txBody>
          <a:bodyPr/>
          <a:lstStyle/>
          <a:p>
            <a:pPr eaLnBrk="1" hangingPunct="1">
              <a:buFont typeface="Arial" pitchFamily="34" charset="0"/>
              <a:buNone/>
            </a:pPr>
            <a:r>
              <a:rPr lang="en-US" sz="2200" dirty="0" smtClean="0">
                <a:latin typeface="+mn-lt"/>
                <a:cs typeface="Arial" pitchFamily="34" charset="0"/>
              </a:rPr>
              <a:t>	Vision 1# Summary: </a:t>
            </a:r>
          </a:p>
          <a:p>
            <a:pPr eaLnBrk="1" hangingPunct="1">
              <a:buFont typeface="Arial" pitchFamily="34" charset="0"/>
              <a:buNone/>
            </a:pPr>
            <a:r>
              <a:rPr lang="en-US" sz="2200" dirty="0" smtClean="0">
                <a:latin typeface="+mn-lt"/>
                <a:cs typeface="Arial" pitchFamily="34" charset="0"/>
              </a:rPr>
              <a:t>	By 2020?, NGS has defined a </a:t>
            </a:r>
            <a:r>
              <a:rPr lang="en-US" sz="2200" b="1" dirty="0" smtClean="0">
                <a:latin typeface="+mn-lt"/>
                <a:cs typeface="Arial" pitchFamily="34" charset="0"/>
              </a:rPr>
              <a:t>new geometric datum </a:t>
            </a:r>
            <a:r>
              <a:rPr lang="en-US" sz="2200" dirty="0" smtClean="0">
                <a:latin typeface="+mn-lt"/>
                <a:cs typeface="Arial" pitchFamily="34" charset="0"/>
              </a:rPr>
              <a:t>(classically called “horizontal”) </a:t>
            </a:r>
            <a:r>
              <a:rPr lang="en-US" sz="2200" b="1" dirty="0" smtClean="0">
                <a:latin typeface="+mn-lt"/>
                <a:cs typeface="Arial" pitchFamily="34" charset="0"/>
              </a:rPr>
              <a:t>to replace NAD 83</a:t>
            </a:r>
            <a:r>
              <a:rPr lang="en-US" sz="2200" dirty="0" smtClean="0">
                <a:latin typeface="+mn-lt"/>
                <a:cs typeface="Arial" pitchFamily="34" charset="0"/>
              </a:rPr>
              <a:t> with its many systematic errors. </a:t>
            </a:r>
            <a:r>
              <a:rPr lang="en-US" sz="2200" u="sng" dirty="0" smtClean="0">
                <a:latin typeface="+mn-lt"/>
                <a:cs typeface="Arial" pitchFamily="34" charset="0"/>
              </a:rPr>
              <a:t>The primary means of accessing this new datum is GNSS technology.</a:t>
            </a:r>
          </a:p>
          <a:p>
            <a:pPr eaLnBrk="1" hangingPunct="1"/>
            <a:endParaRPr lang="en-US" dirty="0" smtClean="0">
              <a:latin typeface="+mn-lt"/>
              <a:cs typeface="Arial" pitchFamily="34" charset="0"/>
            </a:endParaRPr>
          </a:p>
        </p:txBody>
      </p:sp>
      <p:sp>
        <p:nvSpPr>
          <p:cNvPr id="39940" name="Content Placeholder 10"/>
          <p:cNvSpPr>
            <a:spLocks noGrp="1"/>
          </p:cNvSpPr>
          <p:nvPr>
            <p:ph sz="half" idx="2"/>
          </p:nvPr>
        </p:nvSpPr>
        <p:spPr>
          <a:xfrm>
            <a:off x="4648200" y="1676400"/>
            <a:ext cx="4038600" cy="3352800"/>
          </a:xfrm>
        </p:spPr>
        <p:txBody>
          <a:bodyPr/>
          <a:lstStyle/>
          <a:p>
            <a:pPr eaLnBrk="1" hangingPunct="1">
              <a:buFont typeface="Arial" pitchFamily="34" charset="0"/>
              <a:buNone/>
            </a:pPr>
            <a:r>
              <a:rPr lang="en-US" sz="2200" dirty="0" smtClean="0">
                <a:latin typeface="+mn-lt"/>
                <a:cs typeface="Arial" pitchFamily="34" charset="0"/>
              </a:rPr>
              <a:t>	Vision #2 Summary:</a:t>
            </a:r>
          </a:p>
          <a:p>
            <a:pPr eaLnBrk="1" hangingPunct="1">
              <a:buFont typeface="Arial" pitchFamily="34" charset="0"/>
              <a:buNone/>
            </a:pPr>
            <a:r>
              <a:rPr lang="en-US" sz="2200" dirty="0" smtClean="0">
                <a:latin typeface="+mn-lt"/>
                <a:cs typeface="Arial" pitchFamily="34" charset="0"/>
              </a:rPr>
              <a:t>	By 2020?, a new </a:t>
            </a:r>
            <a:r>
              <a:rPr lang="en-US" sz="2200" b="1" dirty="0" err="1" smtClean="0">
                <a:latin typeface="+mn-lt"/>
                <a:cs typeface="Arial" pitchFamily="34" charset="0"/>
              </a:rPr>
              <a:t>geopotential</a:t>
            </a:r>
            <a:r>
              <a:rPr lang="en-US" sz="2200" b="1" dirty="0" smtClean="0">
                <a:latin typeface="+mn-lt"/>
                <a:cs typeface="Arial" pitchFamily="34" charset="0"/>
              </a:rPr>
              <a:t> datum</a:t>
            </a:r>
            <a:r>
              <a:rPr lang="en-US" sz="2200" dirty="0" smtClean="0">
                <a:latin typeface="+mn-lt"/>
                <a:cs typeface="Arial" pitchFamily="34" charset="0"/>
              </a:rPr>
              <a:t> (for orthometric and dynamic heights) is defined and realized through the combination of </a:t>
            </a:r>
            <a:r>
              <a:rPr lang="en-US" sz="2200" b="1" u="sng" dirty="0" smtClean="0">
                <a:latin typeface="+mn-lt"/>
                <a:cs typeface="Arial" pitchFamily="34" charset="0"/>
              </a:rPr>
              <a:t>GNSS technology and gravity field modeling</a:t>
            </a:r>
            <a:r>
              <a:rPr lang="en-US" sz="2200" b="1" dirty="0" smtClean="0">
                <a:latin typeface="+mn-lt"/>
                <a:cs typeface="Arial" pitchFamily="34" charset="0"/>
              </a:rPr>
              <a:t>.</a:t>
            </a:r>
          </a:p>
          <a:p>
            <a:pPr eaLnBrk="1" hangingPunct="1">
              <a:buFont typeface="Arial" pitchFamily="34" charset="0"/>
              <a:buNone/>
            </a:pPr>
            <a:endParaRPr lang="en-US" sz="2200" dirty="0" smtClean="0">
              <a:latin typeface="+mn-lt"/>
              <a:cs typeface="Arial" pitchFamily="34" charset="0"/>
            </a:endParaRPr>
          </a:p>
        </p:txBody>
      </p:sp>
      <p:sp>
        <p:nvSpPr>
          <p:cNvPr id="39941" name="TextBox 6"/>
          <p:cNvSpPr txBox="1">
            <a:spLocks noChangeArrowheads="1"/>
          </p:cNvSpPr>
          <p:nvPr/>
        </p:nvSpPr>
        <p:spPr bwMode="auto">
          <a:xfrm>
            <a:off x="1524000" y="5867400"/>
            <a:ext cx="6096000" cy="430213"/>
          </a:xfrm>
          <a:prstGeom prst="rect">
            <a:avLst/>
          </a:prstGeom>
          <a:noFill/>
          <a:ln w="9525">
            <a:noFill/>
            <a:miter lim="800000"/>
            <a:headEnd/>
            <a:tailEnd/>
          </a:ln>
        </p:spPr>
        <p:txBody>
          <a:bodyPr>
            <a:spAutoFit/>
          </a:bodyPr>
          <a:lstStyle/>
          <a:p>
            <a:r>
              <a:rPr lang="en-US" sz="2200" dirty="0">
                <a:latin typeface="Calibri" pitchFamily="34" charset="0"/>
              </a:rPr>
              <a:t>Note: Vision #2 can not happen without Vision #1.</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8"/>
          <p:cNvSpPr>
            <a:spLocks noGrp="1"/>
          </p:cNvSpPr>
          <p:nvPr>
            <p:ph type="title"/>
          </p:nvPr>
        </p:nvSpPr>
        <p:spPr/>
        <p:txBody>
          <a:bodyPr/>
          <a:lstStyle/>
          <a:p>
            <a:pPr eaLnBrk="1" hangingPunct="1"/>
            <a:r>
              <a:rPr lang="en-US" dirty="0" smtClean="0">
                <a:latin typeface="+mn-lt"/>
                <a:cs typeface="Arial" pitchFamily="34" charset="0"/>
              </a:rPr>
              <a:t>NGS 10-Year Plan </a:t>
            </a:r>
            <a:r>
              <a:rPr lang="en-US" sz="2800" dirty="0" smtClean="0">
                <a:latin typeface="+mn-lt"/>
                <a:cs typeface="Arial" pitchFamily="34" charset="0"/>
              </a:rPr>
              <a:t>(more excerpts)</a:t>
            </a:r>
            <a:endParaRPr lang="en-US" dirty="0" smtClean="0">
              <a:latin typeface="+mn-lt"/>
              <a:cs typeface="Arial" pitchFamily="34" charset="0"/>
            </a:endParaRPr>
          </a:p>
        </p:txBody>
      </p:sp>
      <p:sp>
        <p:nvSpPr>
          <p:cNvPr id="40963" name="TextBox 11"/>
          <p:cNvSpPr txBox="1">
            <a:spLocks noChangeArrowheads="1"/>
          </p:cNvSpPr>
          <p:nvPr/>
        </p:nvSpPr>
        <p:spPr bwMode="auto">
          <a:xfrm>
            <a:off x="457200" y="1600200"/>
            <a:ext cx="8305800" cy="4708525"/>
          </a:xfrm>
          <a:prstGeom prst="rect">
            <a:avLst/>
          </a:prstGeom>
          <a:noFill/>
          <a:ln w="9525">
            <a:noFill/>
            <a:miter lim="800000"/>
            <a:headEnd/>
            <a:tailEnd/>
          </a:ln>
        </p:spPr>
        <p:txBody>
          <a:bodyPr>
            <a:spAutoFit/>
          </a:bodyPr>
          <a:lstStyle/>
          <a:p>
            <a:pPr>
              <a:lnSpc>
                <a:spcPts val="2000"/>
              </a:lnSpc>
            </a:pPr>
            <a:r>
              <a:rPr lang="en-US" sz="2400" dirty="0">
                <a:latin typeface="Calibri" pitchFamily="34" charset="0"/>
              </a:rPr>
              <a:t>“NGS redefines the national horizontal datum to remove gross disagreements with the ITRF.”</a:t>
            </a:r>
          </a:p>
          <a:p>
            <a:pPr>
              <a:lnSpc>
                <a:spcPts val="2000"/>
              </a:lnSpc>
            </a:pPr>
            <a:endParaRPr lang="en-US" sz="2400" dirty="0">
              <a:latin typeface="Calibri" pitchFamily="34" charset="0"/>
            </a:endParaRPr>
          </a:p>
          <a:p>
            <a:pPr>
              <a:lnSpc>
                <a:spcPts val="2000"/>
              </a:lnSpc>
            </a:pPr>
            <a:r>
              <a:rPr lang="en-US" sz="2400" dirty="0">
                <a:latin typeface="Calibri" pitchFamily="34" charset="0"/>
              </a:rPr>
              <a:t>“The primary means of accessing this new datum is GNSS technology. While </a:t>
            </a:r>
            <a:r>
              <a:rPr lang="en-US" sz="2400" u="sng" dirty="0">
                <a:latin typeface="Calibri" pitchFamily="34" charset="0"/>
              </a:rPr>
              <a:t>passive control </a:t>
            </a:r>
            <a:r>
              <a:rPr lang="en-US" sz="2400" dirty="0">
                <a:latin typeface="Calibri" pitchFamily="34" charset="0"/>
              </a:rPr>
              <a:t>continues to be used as a secondary method to access the NSRS, </a:t>
            </a:r>
            <a:r>
              <a:rPr lang="en-US" sz="2400" u="sng" dirty="0">
                <a:latin typeface="Calibri" pitchFamily="34" charset="0"/>
              </a:rPr>
              <a:t>such control will be “tied to”, not a “part of”, the NSRS</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sz="2400" dirty="0">
                <a:latin typeface="Calibri" pitchFamily="34" charset="0"/>
              </a:rPr>
              <a:t>“Furthermore, NGS will provide simple transformation tools between historic and current datums and reference frames used by NGS, in four dimensions, </a:t>
            </a:r>
            <a:r>
              <a:rPr lang="en-US" sz="2400" u="sng" dirty="0">
                <a:latin typeface="Calibri" pitchFamily="34" charset="0"/>
              </a:rPr>
              <a:t>wherever practical and possible</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sz="2400" dirty="0">
                <a:latin typeface="Calibri" pitchFamily="34" charset="0"/>
              </a:rPr>
              <a:t>“In order to support users of NAVD 88, NGS will provide transformation tools between the new datum and NAVD 88 based predominantly </a:t>
            </a:r>
            <a:r>
              <a:rPr lang="en-US" sz="2400" u="sng" dirty="0">
                <a:latin typeface="Calibri" pitchFamily="34" charset="0"/>
              </a:rPr>
              <a:t>on the few thousand measurements of GPS derived ellipsoid heights on NAVD 88 benchmarks</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i="1" dirty="0">
                <a:latin typeface="Calibri" pitchFamily="34" charset="0"/>
              </a:rPr>
              <a:t>Underlining added for emphasis</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smtClean="0">
                <a:latin typeface="+mn-lt"/>
                <a:cs typeface="Arial" pitchFamily="34" charset="0"/>
              </a:rPr>
              <a:t>Why a New Datum(s)?</a:t>
            </a:r>
          </a:p>
        </p:txBody>
      </p:sp>
      <p:sp>
        <p:nvSpPr>
          <p:cNvPr id="5" name="Content Placeholder 4"/>
          <p:cNvSpPr>
            <a:spLocks noGrp="1"/>
          </p:cNvSpPr>
          <p:nvPr>
            <p:ph idx="1"/>
          </p:nvPr>
        </p:nvSpPr>
        <p:spPr>
          <a:xfrm>
            <a:off x="457200" y="1295400"/>
            <a:ext cx="8229600" cy="5334000"/>
          </a:xfrm>
        </p:spPr>
        <p:txBody>
          <a:bodyPr/>
          <a:lstStyle/>
          <a:p>
            <a:pPr eaLnBrk="1" hangingPunct="1">
              <a:buFont typeface="Courier New" pitchFamily="49" charset="0"/>
              <a:buChar char="o"/>
            </a:pPr>
            <a:r>
              <a:rPr lang="en-US" smtClean="0">
                <a:latin typeface="+mn-lt"/>
                <a:cs typeface="Arial" pitchFamily="34" charset="0"/>
              </a:rPr>
              <a:t>NAD 83</a:t>
            </a:r>
          </a:p>
          <a:p>
            <a:pPr lvl="1" eaLnBrk="1" hangingPunct="1">
              <a:buFont typeface="Courier New" pitchFamily="49" charset="0"/>
              <a:buChar char="o"/>
            </a:pPr>
            <a:r>
              <a:rPr lang="en-US" sz="2400" smtClean="0">
                <a:latin typeface="+mn-lt"/>
                <a:cs typeface="Arial" pitchFamily="34" charset="0"/>
              </a:rPr>
              <a:t>non-geocentric, i.e. inconsistent with GNSS positioning</a:t>
            </a:r>
          </a:p>
          <a:p>
            <a:pPr lvl="1" eaLnBrk="1" hangingPunct="1">
              <a:buFont typeface="Courier New" pitchFamily="49" charset="0"/>
              <a:buChar char="o"/>
            </a:pPr>
            <a:r>
              <a:rPr lang="en-US" sz="2400" smtClean="0">
                <a:latin typeface="+mn-lt"/>
                <a:cs typeface="Arial" pitchFamily="34" charset="0"/>
              </a:rPr>
              <a:t>NAD 83 coordinates of the Continuously Operating Reference Station (CORS) network inconsistent with passive marks </a:t>
            </a:r>
          </a:p>
          <a:p>
            <a:pPr lvl="1" eaLnBrk="1" hangingPunct="1">
              <a:buFont typeface="Courier New" pitchFamily="49" charset="0"/>
              <a:buChar char="o"/>
            </a:pPr>
            <a:r>
              <a:rPr lang="en-US" sz="2400" smtClean="0">
                <a:latin typeface="+mn-lt"/>
                <a:cs typeface="Arial" pitchFamily="34" charset="0"/>
              </a:rPr>
              <a:t>Lack of velocities, i.e. NAD 83 does not report station motion for passive marks</a:t>
            </a:r>
          </a:p>
          <a:p>
            <a:pPr eaLnBrk="1" hangingPunct="1"/>
            <a:endParaRPr lang="en-US" sz="4400" smtClean="0">
              <a:latin typeface="+mn-lt"/>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1000"/>
                                        <p:tgtEl>
                                          <p:spTgt spid="5">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1000"/>
                                        <p:tgtEl>
                                          <p:spTgt spid="5">
                                            <p:txEl>
                                              <p:pRg st="2" end="2"/>
                                            </p:txEl>
                                          </p:spTgt>
                                        </p:tgtEl>
                                      </p:cBhvr>
                                    </p:animEffect>
                                  </p:childTnLst>
                                </p:cTn>
                              </p:par>
                            </p:childTnLst>
                          </p:cTn>
                        </p:par>
                        <p:par>
                          <p:cTn id="16" fill="hold">
                            <p:stCondLst>
                              <p:cond delay="4000"/>
                            </p:stCondLst>
                            <p:childTnLst>
                              <p:par>
                                <p:cTn id="17" presetID="10" presetClass="entr" presetSubtype="0" fill="hold" nodeType="afterEffect">
                                  <p:stCondLst>
                                    <p:cond delay="100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152400"/>
            <a:ext cx="8458200" cy="1143000"/>
          </a:xfrm>
        </p:spPr>
        <p:txBody>
          <a:bodyPr/>
          <a:lstStyle/>
          <a:p>
            <a:pPr eaLnBrk="1" hangingPunct="1"/>
            <a:r>
              <a:rPr lang="en-US" dirty="0" smtClean="0">
                <a:latin typeface="+mn-lt"/>
                <a:cs typeface="Arial" pitchFamily="34" charset="0"/>
              </a:rPr>
              <a:t>Why a New Datum(s)?</a:t>
            </a:r>
          </a:p>
        </p:txBody>
      </p:sp>
      <p:sp>
        <p:nvSpPr>
          <p:cNvPr id="5" name="Content Placeholder 4"/>
          <p:cNvSpPr>
            <a:spLocks noGrp="1"/>
          </p:cNvSpPr>
          <p:nvPr>
            <p:ph idx="1"/>
          </p:nvPr>
        </p:nvSpPr>
        <p:spPr>
          <a:xfrm>
            <a:off x="457200" y="838200"/>
            <a:ext cx="8229600" cy="5334000"/>
          </a:xfrm>
        </p:spPr>
        <p:txBody>
          <a:bodyPr/>
          <a:lstStyle/>
          <a:p>
            <a:pPr eaLnBrk="1" hangingPunct="1">
              <a:buFont typeface="Courier New" pitchFamily="49" charset="0"/>
              <a:buChar char="o"/>
            </a:pPr>
            <a:r>
              <a:rPr lang="en-US" sz="2400" dirty="0" smtClean="0">
                <a:latin typeface="+mn-lt"/>
                <a:cs typeface="Arial" pitchFamily="34" charset="0"/>
              </a:rPr>
              <a:t>NAVD 88 </a:t>
            </a:r>
          </a:p>
          <a:p>
            <a:pPr lvl="1" eaLnBrk="1" hangingPunct="1">
              <a:buFont typeface="Courier New" pitchFamily="49" charset="0"/>
              <a:buChar char="o"/>
            </a:pPr>
            <a:r>
              <a:rPr lang="en-US" sz="1800" dirty="0" smtClean="0">
                <a:latin typeface="+mn-lt"/>
                <a:cs typeface="Arial" pitchFamily="34" charset="0"/>
              </a:rPr>
              <a:t>cross-country build up of errors (“tilt” or “slope”) from geodetic leveling</a:t>
            </a:r>
          </a:p>
          <a:p>
            <a:pPr lvl="1" eaLnBrk="1" hangingPunct="1">
              <a:buFont typeface="Courier New" pitchFamily="49" charset="0"/>
              <a:buChar char="o"/>
            </a:pPr>
            <a:r>
              <a:rPr lang="en-US" sz="1800" dirty="0" smtClean="0">
                <a:latin typeface="+mn-lt"/>
                <a:cs typeface="Arial" pitchFamily="34" charset="0"/>
              </a:rPr>
              <a:t>Passive marks inconveniently located  and vulnerable to disturbance and destruction</a:t>
            </a:r>
          </a:p>
          <a:p>
            <a:pPr lvl="1" eaLnBrk="1" hangingPunct="1">
              <a:buFont typeface="Courier New" pitchFamily="49" charset="0"/>
              <a:buChar char="o"/>
            </a:pPr>
            <a:r>
              <a:rPr lang="en-US" sz="1800" dirty="0" smtClean="0">
                <a:latin typeface="+mn-lt"/>
                <a:cs typeface="Arial" pitchFamily="34" charset="0"/>
              </a:rPr>
              <a:t>A 0.5 m bias in the NAVD 88 reference surface from the geoid surface best approximating global mean sea level</a:t>
            </a:r>
          </a:p>
          <a:p>
            <a:pPr lvl="1" eaLnBrk="1" hangingPunct="1">
              <a:buFont typeface="Courier New" pitchFamily="49" charset="0"/>
              <a:buChar char="o"/>
            </a:pPr>
            <a:r>
              <a:rPr lang="en-US" sz="1800" dirty="0" smtClean="0">
                <a:latin typeface="+mn-lt"/>
                <a:cs typeface="Arial" pitchFamily="34" charset="0"/>
              </a:rPr>
              <a:t>Subsidence, uplift, freeze/thaw, and other crustal motions invalidate heights of passive marks, and can make it difficult to detect such motions.</a:t>
            </a:r>
          </a:p>
          <a:p>
            <a:pPr lvl="1" eaLnBrk="1" hangingPunct="1">
              <a:buFont typeface="Courier New" pitchFamily="49" charset="0"/>
              <a:buChar char="o"/>
            </a:pPr>
            <a:r>
              <a:rPr lang="en-US" sz="1800" dirty="0" smtClean="0">
                <a:latin typeface="+mn-lt"/>
                <a:cs typeface="Arial" pitchFamily="34" charset="0"/>
              </a:rPr>
              <a:t>Passive marks without adequate geophysical models make it difficult to reliably detect sea level change</a:t>
            </a:r>
          </a:p>
          <a:p>
            <a:pPr lvl="1" eaLnBrk="1" hangingPunct="1">
              <a:buFont typeface="Courier New" pitchFamily="49" charset="0"/>
              <a:buChar char="o"/>
            </a:pPr>
            <a:r>
              <a:rPr lang="en-US" sz="1800" dirty="0" smtClean="0">
                <a:latin typeface="+mn-lt"/>
                <a:cs typeface="Arial" pitchFamily="34" charset="0"/>
              </a:rPr>
              <a:t>Changes to Earth’s gravity field cause changes in orthometric heights, but NAVD 88 does not allow/account for those changes (because it is based on a static gravity model)</a:t>
            </a:r>
          </a:p>
          <a:p>
            <a:pPr lvl="1" eaLnBrk="1" hangingPunct="1">
              <a:buFont typeface="Courier New" pitchFamily="49" charset="0"/>
              <a:buChar char="o"/>
            </a:pPr>
            <a:r>
              <a:rPr lang="en-US" sz="1800" dirty="0" smtClean="0">
                <a:latin typeface="+mn-lt"/>
                <a:cs typeface="Arial" pitchFamily="34" charset="0"/>
              </a:rPr>
              <a:t>The gravity model and modeling techniques used to determine NAVD 88 are not consistent with those currently used for geoid modeling</a:t>
            </a:r>
          </a:p>
          <a:p>
            <a:pPr eaLnBrk="1" hangingPunct="1"/>
            <a:endParaRPr lang="en-US" dirty="0" smtClean="0">
              <a:latin typeface="+mn-lt"/>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1000"/>
                                        <p:tgtEl>
                                          <p:spTgt spid="5">
                                            <p:txEl>
                                              <p:pRg st="1" end="1"/>
                                            </p:txEl>
                                          </p:spTgt>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1000"/>
                                        <p:tgtEl>
                                          <p:spTgt spid="5">
                                            <p:txEl>
                                              <p:pRg st="2" end="2"/>
                                            </p:txEl>
                                          </p:spTgt>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1000"/>
                                        <p:tgtEl>
                                          <p:spTgt spid="5">
                                            <p:txEl>
                                              <p:pRg st="3" end="3"/>
                                            </p:txEl>
                                          </p:spTgt>
                                        </p:tgtEl>
                                      </p:cBhvr>
                                    </p:animEffect>
                                  </p:childTnLst>
                                </p:cTn>
                              </p:par>
                            </p:childTnLst>
                          </p:cTn>
                        </p:par>
                        <p:par>
                          <p:cTn id="20" fill="hold">
                            <p:stCondLst>
                              <p:cond delay="8000"/>
                            </p:stCondLst>
                            <p:childTnLst>
                              <p:par>
                                <p:cTn id="21" presetID="10" presetClass="entr" presetSubtype="0" fill="hold" nodeType="afterEffect">
                                  <p:stCondLst>
                                    <p:cond delay="100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1000"/>
                                        <p:tgtEl>
                                          <p:spTgt spid="5">
                                            <p:txEl>
                                              <p:pRg st="4" end="4"/>
                                            </p:txEl>
                                          </p:spTgt>
                                        </p:tgtEl>
                                      </p:cBhvr>
                                    </p:animEffect>
                                  </p:childTnLst>
                                </p:cTn>
                              </p:par>
                            </p:childTnLst>
                          </p:cTn>
                        </p:par>
                        <p:par>
                          <p:cTn id="24" fill="hold">
                            <p:stCondLst>
                              <p:cond delay="10000"/>
                            </p:stCondLst>
                            <p:childTnLst>
                              <p:par>
                                <p:cTn id="25" presetID="10" presetClass="entr" presetSubtype="0" fill="hold" nodeType="afterEffect">
                                  <p:stCondLst>
                                    <p:cond delay="100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childTnLst>
                                </p:cTn>
                              </p:par>
                            </p:childTnLst>
                          </p:cTn>
                        </p:par>
                        <p:par>
                          <p:cTn id="28" fill="hold">
                            <p:stCondLst>
                              <p:cond delay="12000"/>
                            </p:stCondLst>
                            <p:childTnLst>
                              <p:par>
                                <p:cTn id="29" presetID="10" presetClass="entr" presetSubtype="0" fill="hold" nodeType="afterEffect">
                                  <p:stCondLst>
                                    <p:cond delay="100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1000"/>
                                        <p:tgtEl>
                                          <p:spTgt spid="5">
                                            <p:txEl>
                                              <p:pRg st="6" end="6"/>
                                            </p:txEl>
                                          </p:spTgt>
                                        </p:tgtEl>
                                      </p:cBhvr>
                                    </p:animEffect>
                                  </p:childTnLst>
                                </p:cTn>
                              </p:par>
                            </p:childTnLst>
                          </p:cTn>
                        </p:par>
                        <p:par>
                          <p:cTn id="32" fill="hold">
                            <p:stCondLst>
                              <p:cond delay="14000"/>
                            </p:stCondLst>
                            <p:childTnLst>
                              <p:par>
                                <p:cTn id="33" presetID="10" presetClass="entr" presetSubtype="0" fill="hold" nodeType="afterEffect">
                                  <p:stCondLst>
                                    <p:cond delay="100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1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6" descr="NAD83 to ITRF05 at 2020 (Horiz).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574661"/>
            <a:ext cx="8077200" cy="4216539"/>
          </a:xfrm>
          <a:prstGeom prst="rect">
            <a:avLst/>
          </a:prstGeom>
          <a:noFill/>
        </p:spPr>
        <p:txBody>
          <a:bodyPr>
            <a:spAutoFit/>
          </a:bodyPr>
          <a:lstStyle/>
          <a:p>
            <a:pPr marL="342900" indent="-342900">
              <a:spcBef>
                <a:spcPct val="20000"/>
              </a:spcBef>
              <a:defRPr/>
            </a:pPr>
            <a:r>
              <a:rPr lang="en-US" sz="2800" dirty="0">
                <a:latin typeface="+mn-lt"/>
                <a:cs typeface="Arial" charset="0"/>
              </a:rPr>
              <a:t>	</a:t>
            </a:r>
            <a:r>
              <a:rPr lang="en-US" sz="2400" dirty="0">
                <a:latin typeface="+mn-lt"/>
                <a:cs typeface="Arial" charset="0"/>
              </a:rPr>
              <a:t>“NGS redefines the national horizontal datum to remove gross disagreements with the ITRF.”  </a:t>
            </a:r>
          </a:p>
          <a:p>
            <a:pPr marL="800100" lvl="1" indent="-342900">
              <a:spcBef>
                <a:spcPct val="20000"/>
              </a:spcBef>
              <a:defRPr/>
            </a:pPr>
            <a:r>
              <a:rPr lang="en-US" sz="2400" i="1" dirty="0">
                <a:latin typeface="Arial Narrow" pitchFamily="34" charset="0"/>
                <a:cs typeface="Arial" charset="0"/>
              </a:rPr>
              <a:t>In other words, </a:t>
            </a:r>
            <a:r>
              <a:rPr lang="en-US" sz="2400" i="1" u="sng" dirty="0">
                <a:latin typeface="Arial Narrow" pitchFamily="34" charset="0"/>
                <a:cs typeface="Arial" charset="0"/>
              </a:rPr>
              <a:t>ellipsoid heights</a:t>
            </a:r>
            <a:r>
              <a:rPr lang="en-US" sz="2400" i="1" dirty="0">
                <a:latin typeface="Arial Narrow" pitchFamily="34" charset="0"/>
                <a:cs typeface="Arial" charset="0"/>
              </a:rPr>
              <a:t> will change. </a:t>
            </a:r>
          </a:p>
          <a:p>
            <a:pPr marL="342900" indent="-342900">
              <a:spcBef>
                <a:spcPct val="20000"/>
              </a:spcBef>
              <a:defRPr/>
            </a:pPr>
            <a:endParaRPr lang="en-US" sz="1400" dirty="0">
              <a:latin typeface="+mn-lt"/>
              <a:cs typeface="Arial" charset="0"/>
            </a:endParaRPr>
          </a:p>
          <a:p>
            <a:pPr marL="342900" indent="-1588">
              <a:spcBef>
                <a:spcPct val="20000"/>
              </a:spcBef>
              <a:defRPr/>
            </a:pPr>
            <a:r>
              <a:rPr lang="en-US" sz="2400" dirty="0">
                <a:latin typeface="+mn-lt"/>
                <a:cs typeface="Arial" charset="0"/>
              </a:rPr>
              <a:t>“By 2020(?), a new </a:t>
            </a:r>
            <a:r>
              <a:rPr lang="en-US" sz="2400" dirty="0" err="1">
                <a:latin typeface="+mn-lt"/>
                <a:cs typeface="Arial" charset="0"/>
              </a:rPr>
              <a:t>geopotential</a:t>
            </a:r>
            <a:r>
              <a:rPr lang="en-US" sz="2400" dirty="0">
                <a:latin typeface="+mn-lt"/>
                <a:cs typeface="Arial" charset="0"/>
              </a:rPr>
              <a:t> datum (for </a:t>
            </a:r>
            <a:r>
              <a:rPr lang="en-US" sz="2400" dirty="0" err="1">
                <a:latin typeface="+mn-lt"/>
                <a:cs typeface="Arial" charset="0"/>
              </a:rPr>
              <a:t>orthometric</a:t>
            </a:r>
            <a:r>
              <a:rPr lang="en-US" sz="2400" dirty="0">
                <a:latin typeface="+mn-lt"/>
                <a:cs typeface="Arial" charset="0"/>
              </a:rPr>
              <a:t> and dynamic heights) is defined and realized through the combination of </a:t>
            </a:r>
            <a:r>
              <a:rPr lang="en-US" sz="2400" u="sng" dirty="0">
                <a:latin typeface="+mn-lt"/>
                <a:cs typeface="Arial" charset="0"/>
              </a:rPr>
              <a:t>GNSS technology and gravity field modeling</a:t>
            </a:r>
            <a:r>
              <a:rPr lang="en-US" sz="2400" dirty="0">
                <a:latin typeface="+mn-lt"/>
                <a:cs typeface="Arial" charset="0"/>
              </a:rPr>
              <a:t>.”</a:t>
            </a:r>
          </a:p>
          <a:p>
            <a:pPr marL="342900" indent="-1588">
              <a:spcBef>
                <a:spcPct val="20000"/>
              </a:spcBef>
              <a:defRPr/>
            </a:pPr>
            <a:r>
              <a:rPr lang="en-US" sz="1400" dirty="0">
                <a:latin typeface="+mn-lt"/>
                <a:cs typeface="Arial" charset="0"/>
              </a:rPr>
              <a:t>  </a:t>
            </a:r>
          </a:p>
          <a:p>
            <a:pPr marL="342900" indent="-1588">
              <a:spcBef>
                <a:spcPct val="20000"/>
              </a:spcBef>
              <a:defRPr/>
            </a:pPr>
            <a:r>
              <a:rPr lang="en-US" sz="2400" i="1" dirty="0">
                <a:latin typeface="Arial Narrow" pitchFamily="34" charset="0"/>
                <a:cs typeface="Arial" charset="0"/>
              </a:rPr>
              <a:t>In other words, </a:t>
            </a:r>
            <a:r>
              <a:rPr lang="en-US" sz="2400" i="1" u="sng" dirty="0">
                <a:latin typeface="Arial Narrow" pitchFamily="34" charset="0"/>
                <a:cs typeface="Arial" charset="0"/>
              </a:rPr>
              <a:t>orthometric heights </a:t>
            </a:r>
            <a:r>
              <a:rPr lang="en-US" sz="2400" i="1" dirty="0">
                <a:latin typeface="Arial Narrow" pitchFamily="34" charset="0"/>
                <a:cs typeface="Arial" charset="0"/>
              </a:rPr>
              <a:t>will NOT be based on leveling data and they too will change.</a:t>
            </a:r>
            <a:endParaRPr lang="en-US" sz="2800" i="1" dirty="0">
              <a:latin typeface="Arial Narrow" pitchFamily="34" charset="0"/>
              <a:cs typeface="Arial" charset="0"/>
            </a:endParaRPr>
          </a:p>
        </p:txBody>
      </p:sp>
      <p:sp>
        <p:nvSpPr>
          <p:cNvPr id="45059" name="Title 2"/>
          <p:cNvSpPr>
            <a:spLocks noGrp="1"/>
          </p:cNvSpPr>
          <p:nvPr>
            <p:ph type="title"/>
          </p:nvPr>
        </p:nvSpPr>
        <p:spPr/>
        <p:txBody>
          <a:bodyPr/>
          <a:lstStyle/>
          <a:p>
            <a:r>
              <a:rPr lang="en-US" sz="2800" dirty="0" smtClean="0">
                <a:latin typeface="+mn-lt"/>
                <a:cs typeface="Arial" pitchFamily="34" charset="0"/>
              </a:rPr>
              <a:t>New Datums</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descr="NAD83 to ITRF05 at 2020 (Vert).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1"/>
          <p:cNvPicPr>
            <a:picLocks noChangeAspect="1" noChangeArrowheads="1"/>
          </p:cNvPicPr>
          <p:nvPr/>
        </p:nvPicPr>
        <p:blipFill>
          <a:blip r:embed="rId2" cstate="print"/>
          <a:srcRect/>
          <a:stretch>
            <a:fillRect/>
          </a:stretch>
        </p:blipFill>
        <p:spPr bwMode="auto">
          <a:xfrm>
            <a:off x="762000" y="914400"/>
            <a:ext cx="8134350" cy="6507480"/>
          </a:xfrm>
          <a:prstGeom prst="rect">
            <a:avLst/>
          </a:prstGeom>
          <a:noFill/>
          <a:ln w="9525">
            <a:noFill/>
            <a:miter lim="800000"/>
            <a:headEnd/>
            <a:tailEnd/>
          </a:ln>
        </p:spPr>
      </p:pic>
      <p:sp>
        <p:nvSpPr>
          <p:cNvPr id="11" name="TextBox 10"/>
          <p:cNvSpPr txBox="1"/>
          <p:nvPr/>
        </p:nvSpPr>
        <p:spPr>
          <a:xfrm>
            <a:off x="4876800" y="533400"/>
            <a:ext cx="3200400" cy="369332"/>
          </a:xfrm>
          <a:prstGeom prst="rect">
            <a:avLst/>
          </a:prstGeom>
          <a:solidFill>
            <a:srgbClr val="FFFFFF"/>
          </a:solidFill>
        </p:spPr>
        <p:txBody>
          <a:bodyPr wrap="square" rtlCol="0">
            <a:spAutoFit/>
          </a:bodyPr>
          <a:lstStyle/>
          <a:p>
            <a:r>
              <a:rPr lang="en-US" dirty="0" smtClean="0">
                <a:solidFill>
                  <a:srgbClr val="C00000"/>
                </a:solidFill>
                <a:hlinkClick r:id="rId3"/>
              </a:rPr>
              <a:t>www.geodesy.noaa.gov</a:t>
            </a:r>
            <a:endParaRPr lang="en-US" dirty="0" smtClean="0">
              <a:solidFill>
                <a:srgbClr val="C00000"/>
              </a:solidFill>
            </a:endParaRPr>
          </a:p>
        </p:txBody>
      </p:sp>
      <p:sp>
        <p:nvSpPr>
          <p:cNvPr id="5" name="Rectangle 7"/>
          <p:cNvSpPr>
            <a:spLocks noChangeArrowheads="1"/>
          </p:cNvSpPr>
          <p:nvPr/>
        </p:nvSpPr>
        <p:spPr bwMode="auto">
          <a:xfrm>
            <a:off x="990600" y="547687"/>
            <a:ext cx="3505200" cy="366713"/>
          </a:xfrm>
          <a:prstGeom prst="rect">
            <a:avLst/>
          </a:prstGeom>
          <a:solidFill>
            <a:srgbClr val="FFFFFF"/>
          </a:solidFill>
          <a:ln w="15875" algn="ctr">
            <a:noFill/>
            <a:miter lim="800000"/>
            <a:headEnd/>
            <a:tailEnd/>
          </a:ln>
        </p:spPr>
        <p:txBody>
          <a:bodyPr wrap="square">
            <a:spAutoFit/>
          </a:bodyPr>
          <a:lstStyle/>
          <a:p>
            <a:r>
              <a:rPr lang="en-US" dirty="0">
                <a:solidFill>
                  <a:schemeClr val="accent2"/>
                </a:solidFill>
                <a:hlinkClick r:id="rId4"/>
              </a:rPr>
              <a:t>http://www.ngs.noaa.gov/</a:t>
            </a:r>
            <a:endParaRPr lang="en-US" dirty="0">
              <a:solidFill>
                <a:schemeClr val="accent2"/>
              </a:solidFill>
            </a:endParaRPr>
          </a:p>
        </p:txBody>
      </p:sp>
    </p:spTree>
  </p:cSld>
  <p:clrMapOvr>
    <a:masterClrMapping/>
  </p:clrMapOvr>
  <p:transition spd="slow">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457200" y="76200"/>
            <a:ext cx="8229600" cy="1143000"/>
          </a:xfrm>
        </p:spPr>
        <p:txBody>
          <a:bodyPr/>
          <a:lstStyle/>
          <a:p>
            <a:pPr eaLnBrk="1" hangingPunct="1"/>
            <a:r>
              <a:rPr lang="en-US" smtClean="0">
                <a:latin typeface="Arial" pitchFamily="34" charset="0"/>
                <a:cs typeface="Arial" pitchFamily="34" charset="0"/>
              </a:rPr>
              <a:t>NGS Training Center</a:t>
            </a:r>
          </a:p>
        </p:txBody>
      </p:sp>
      <p:pic>
        <p:nvPicPr>
          <p:cNvPr id="77827" name="Content Placeholder 3" descr="CorbinTripods.jpg"/>
          <p:cNvPicPr>
            <a:picLocks noGrp="1" noChangeAspect="1"/>
          </p:cNvPicPr>
          <p:nvPr>
            <p:ph idx="1"/>
          </p:nvPr>
        </p:nvPicPr>
        <p:blipFill>
          <a:blip r:embed="rId3" cstate="print"/>
          <a:srcRect/>
          <a:stretch>
            <a:fillRect/>
          </a:stretch>
        </p:blipFill>
        <p:spPr>
          <a:xfrm>
            <a:off x="2489200" y="3581400"/>
            <a:ext cx="4064000" cy="3048000"/>
          </a:xfrm>
          <a:ln>
            <a:solidFill>
              <a:schemeClr val="tx1"/>
            </a:solidFill>
          </a:ln>
        </p:spPr>
      </p:pic>
      <p:pic>
        <p:nvPicPr>
          <p:cNvPr id="77828" name="Picture 4" descr="RTK_class.jpg"/>
          <p:cNvPicPr>
            <a:picLocks noChangeAspect="1"/>
          </p:cNvPicPr>
          <p:nvPr/>
        </p:nvPicPr>
        <p:blipFill>
          <a:blip r:embed="rId4" cstate="print"/>
          <a:srcRect/>
          <a:stretch>
            <a:fillRect/>
          </a:stretch>
        </p:blipFill>
        <p:spPr bwMode="auto">
          <a:xfrm>
            <a:off x="5181600" y="1219200"/>
            <a:ext cx="3378200" cy="2533650"/>
          </a:xfrm>
          <a:prstGeom prst="rect">
            <a:avLst/>
          </a:prstGeom>
          <a:noFill/>
          <a:ln w="9525">
            <a:solidFill>
              <a:schemeClr val="tx1"/>
            </a:solidFill>
            <a:miter lim="800000"/>
            <a:headEnd/>
            <a:tailEnd/>
          </a:ln>
        </p:spPr>
      </p:pic>
      <p:pic>
        <p:nvPicPr>
          <p:cNvPr id="77829" name="Picture 5" descr="trainingcenter02.jpg"/>
          <p:cNvPicPr>
            <a:picLocks noChangeAspect="1"/>
          </p:cNvPicPr>
          <p:nvPr/>
        </p:nvPicPr>
        <p:blipFill>
          <a:blip r:embed="rId5" cstate="print"/>
          <a:srcRect/>
          <a:stretch>
            <a:fillRect/>
          </a:stretch>
        </p:blipFill>
        <p:spPr bwMode="auto">
          <a:xfrm>
            <a:off x="228600" y="1219200"/>
            <a:ext cx="3429000" cy="2571750"/>
          </a:xfrm>
          <a:prstGeom prst="rect">
            <a:avLst/>
          </a:prstGeom>
          <a:noFill/>
          <a:ln w="9525">
            <a:solidFill>
              <a:schemeClr val="tx1"/>
            </a:solidFill>
            <a:miter lim="800000"/>
            <a:headEnd/>
            <a:tailEnd/>
          </a:ln>
        </p:spPr>
      </p:pic>
      <p:sp>
        <p:nvSpPr>
          <p:cNvPr id="77830" name="Rectangle 6"/>
          <p:cNvSpPr>
            <a:spLocks noChangeArrowheads="1"/>
          </p:cNvSpPr>
          <p:nvPr/>
        </p:nvSpPr>
        <p:spPr bwMode="auto">
          <a:xfrm>
            <a:off x="2362200" y="6324600"/>
            <a:ext cx="4292600" cy="369332"/>
          </a:xfrm>
          <a:prstGeom prst="rect">
            <a:avLst/>
          </a:prstGeom>
          <a:solidFill>
            <a:srgbClr val="92D050"/>
          </a:solidFill>
          <a:ln w="9525">
            <a:solidFill>
              <a:schemeClr val="tx1"/>
            </a:solidFill>
            <a:miter lim="800000"/>
            <a:headEnd/>
            <a:tailEnd/>
          </a:ln>
        </p:spPr>
        <p:txBody>
          <a:bodyPr wrap="square">
            <a:spAutoFit/>
          </a:bodyPr>
          <a:lstStyle/>
          <a:p>
            <a:r>
              <a:rPr lang="en-US" dirty="0"/>
              <a:t>http://www.ngs.noaa.gov/corbin/</a:t>
            </a:r>
          </a:p>
        </p:txBody>
      </p:sp>
      <p:sp>
        <p:nvSpPr>
          <p:cNvPr id="77831" name="TextBox 6"/>
          <p:cNvSpPr txBox="1">
            <a:spLocks noChangeArrowheads="1"/>
          </p:cNvSpPr>
          <p:nvPr/>
        </p:nvSpPr>
        <p:spPr bwMode="auto">
          <a:xfrm>
            <a:off x="228600" y="5207000"/>
            <a:ext cx="2022475" cy="584200"/>
          </a:xfrm>
          <a:prstGeom prst="rect">
            <a:avLst/>
          </a:prstGeom>
          <a:noFill/>
          <a:ln w="9525">
            <a:noFill/>
            <a:miter lim="800000"/>
            <a:headEnd/>
            <a:tailEnd/>
          </a:ln>
        </p:spPr>
        <p:txBody>
          <a:bodyPr wrap="none">
            <a:spAutoFit/>
          </a:bodyPr>
          <a:lstStyle/>
          <a:p>
            <a:r>
              <a:rPr lang="en-US" sz="3200"/>
              <a:t>Webinars!</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pPr eaLnBrk="1" hangingPunct="1"/>
            <a:r>
              <a:rPr lang="en-US" b="1" i="1" smtClean="0">
                <a:latin typeface="Verdana" pitchFamily="34" charset="0"/>
                <a:cs typeface="Arial" charset="0"/>
              </a:rPr>
              <a:t>More information…</a:t>
            </a:r>
            <a:endParaRPr lang="en-US" smtClean="0">
              <a:latin typeface="Verdana" pitchFamily="34" charset="0"/>
              <a:cs typeface="Arial" charset="0"/>
            </a:endParaRPr>
          </a:p>
        </p:txBody>
      </p:sp>
      <p:sp>
        <p:nvSpPr>
          <p:cNvPr id="72707" name="Content Placeholder 2"/>
          <p:cNvSpPr>
            <a:spLocks noGrp="1"/>
          </p:cNvSpPr>
          <p:nvPr>
            <p:ph idx="1"/>
          </p:nvPr>
        </p:nvSpPr>
        <p:spPr>
          <a:xfrm>
            <a:off x="0" y="1219200"/>
            <a:ext cx="9144000" cy="4525963"/>
          </a:xfrm>
        </p:spPr>
        <p:txBody>
          <a:bodyPr/>
          <a:lstStyle/>
          <a:p>
            <a:pPr eaLnBrk="1" hangingPunct="1">
              <a:buFont typeface="Arial" charset="0"/>
              <a:buNone/>
            </a:pPr>
            <a:r>
              <a:rPr lang="en-US" sz="2400" smtClean="0">
                <a:latin typeface="Verdana" pitchFamily="34" charset="0"/>
                <a:cs typeface="Arial" charset="0"/>
              </a:rPr>
              <a:t>NGS Home Page:  </a:t>
            </a:r>
            <a:r>
              <a:rPr lang="en-US" sz="2400" smtClean="0">
                <a:latin typeface="Verdana" pitchFamily="34" charset="0"/>
                <a:cs typeface="Arial" charset="0"/>
                <a:hlinkClick r:id="rId3"/>
              </a:rPr>
              <a:t>http://www.geodesy.noaa.gov</a:t>
            </a:r>
            <a:endParaRPr lang="en-US" sz="2400" smtClean="0">
              <a:latin typeface="Verdana" pitchFamily="34" charset="0"/>
              <a:cs typeface="Arial" charset="0"/>
            </a:endParaRPr>
          </a:p>
          <a:p>
            <a:pPr algn="ctr" eaLnBrk="1" hangingPunct="1">
              <a:buFont typeface="Arial" charset="0"/>
              <a:buNone/>
            </a:pPr>
            <a:r>
              <a:rPr lang="en-US" sz="2400" b="1" smtClean="0">
                <a:solidFill>
                  <a:srgbClr val="C00000"/>
                </a:solidFill>
                <a:latin typeface="Verdana" pitchFamily="34" charset="0"/>
                <a:cs typeface="Arial" charset="0"/>
              </a:rPr>
              <a:t>geodesy.noaa.gov</a:t>
            </a: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CORS Webpage:  </a:t>
            </a:r>
            <a:r>
              <a:rPr lang="en-US" sz="2400" smtClean="0">
                <a:latin typeface="Verdana" pitchFamily="34" charset="0"/>
                <a:cs typeface="Arial" charset="0"/>
                <a:hlinkClick r:id="rId4"/>
              </a:rPr>
              <a:t>http://www.ngs.noaa.gov/CORS/</a:t>
            </a: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	CORS newsletter</a:t>
            </a:r>
          </a:p>
          <a:p>
            <a:pPr eaLnBrk="1" hangingPunct="1">
              <a:buFont typeface="Arial" charset="0"/>
              <a:buNone/>
            </a:pPr>
            <a:r>
              <a:rPr lang="en-US" sz="2400" smtClean="0">
                <a:latin typeface="Verdana" pitchFamily="34" charset="0"/>
                <a:cs typeface="Arial" charset="0"/>
              </a:rPr>
              <a:t>OPUS Webpage: </a:t>
            </a:r>
            <a:r>
              <a:rPr lang="en-US" sz="2400" smtClean="0">
                <a:latin typeface="Verdana" pitchFamily="34" charset="0"/>
                <a:cs typeface="Arial" charset="0"/>
                <a:hlinkClick r:id="rId5"/>
              </a:rPr>
              <a:t>http://www.ngs.noaa.gov/OPUS/</a:t>
            </a:r>
            <a:endParaRPr lang="en-US" sz="24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Find Your Advisor:</a:t>
            </a:r>
          </a:p>
          <a:p>
            <a:pPr eaLnBrk="1" hangingPunct="1">
              <a:buFont typeface="Arial" charset="0"/>
              <a:buNone/>
            </a:pPr>
            <a:r>
              <a:rPr lang="en-US" sz="2000" smtClean="0">
                <a:latin typeface="Verdana" pitchFamily="34" charset="0"/>
                <a:cs typeface="Arial" charset="0"/>
                <a:hlinkClick r:id="rId6"/>
              </a:rPr>
              <a:t>www.ngs.noaa.gov/ADVISORS/AdvisorsIndex.shtml</a:t>
            </a:r>
            <a:endParaRPr lang="en-US" sz="20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This presentation will be uploaded to:</a:t>
            </a:r>
          </a:p>
          <a:p>
            <a:pPr eaLnBrk="1" hangingPunct="1">
              <a:buFont typeface="Arial" charset="0"/>
              <a:buNone/>
            </a:pPr>
            <a:r>
              <a:rPr lang="en-US" sz="2000" u="sng" smtClean="0">
                <a:latin typeface="Verdana" pitchFamily="34" charset="0"/>
                <a:cs typeface="Arial" charset="0"/>
                <a:hlinkClick r:id="rId7"/>
              </a:rPr>
              <a:t>http://www.ngs.noaa.gov/web/science_edu/presentations_archive/</a:t>
            </a:r>
            <a:endParaRPr lang="en-US" sz="20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FAQs on the various webpages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(very) brief history of NAD 83</a:t>
            </a:r>
            <a:endParaRPr lang="en-US" dirty="0"/>
          </a:p>
        </p:txBody>
      </p:sp>
      <p:sp>
        <p:nvSpPr>
          <p:cNvPr id="3" name="Content Placeholder 2"/>
          <p:cNvSpPr>
            <a:spLocks noGrp="1"/>
          </p:cNvSpPr>
          <p:nvPr>
            <p:ph idx="1"/>
          </p:nvPr>
        </p:nvSpPr>
        <p:spPr>
          <a:xfrm>
            <a:off x="343876" y="1417638"/>
            <a:ext cx="6742724" cy="5217624"/>
          </a:xfrm>
        </p:spPr>
        <p:txBody>
          <a:bodyPr>
            <a:normAutofit/>
          </a:bodyPr>
          <a:lstStyle/>
          <a:p>
            <a:r>
              <a:rPr lang="en-US" dirty="0" smtClean="0"/>
              <a:t>Original realization completed in 1986</a:t>
            </a:r>
          </a:p>
          <a:p>
            <a:pPr lvl="1"/>
            <a:r>
              <a:rPr lang="en-US" sz="1800" dirty="0" smtClean="0"/>
              <a:t>Consisted (almost) entirely of classical (optical) observations</a:t>
            </a:r>
          </a:p>
          <a:p>
            <a:r>
              <a:rPr lang="en-US" dirty="0" smtClean="0"/>
              <a:t>“High Precision Geodetic Network” (HPGN) and “High Accuracy Reference Network” (HARN) realizations</a:t>
            </a:r>
          </a:p>
          <a:p>
            <a:pPr lvl="1"/>
            <a:r>
              <a:rPr lang="en-US" sz="1800" dirty="0" smtClean="0"/>
              <a:t>Most done in 1990s, essentially state-by-state</a:t>
            </a:r>
          </a:p>
          <a:p>
            <a:pPr lvl="1"/>
            <a:r>
              <a:rPr lang="en-US" sz="1800" dirty="0" smtClean="0"/>
              <a:t>Based on GNSS but classical stations included in adjustments</a:t>
            </a:r>
          </a:p>
          <a:p>
            <a:r>
              <a:rPr lang="en-US" dirty="0" smtClean="0"/>
              <a:t>National Re-Adjustment of 2007</a:t>
            </a:r>
          </a:p>
          <a:p>
            <a:pPr lvl="1"/>
            <a:r>
              <a:rPr lang="en-US" sz="1800" dirty="0" smtClean="0"/>
              <a:t>NAD 83(CORS96) and (NSRS2007)</a:t>
            </a:r>
          </a:p>
          <a:p>
            <a:pPr lvl="1"/>
            <a:r>
              <a:rPr lang="en-US" sz="1800" dirty="0" smtClean="0"/>
              <a:t>Simultaneous nationwide adjustment (GNSS only)</a:t>
            </a:r>
          </a:p>
          <a:p>
            <a:r>
              <a:rPr lang="en-US" i="1" dirty="0" smtClean="0"/>
              <a:t>New realization: NAD 83(2011) epoch 2010.00</a:t>
            </a:r>
          </a:p>
        </p:txBody>
      </p:sp>
      <p:pic>
        <p:nvPicPr>
          <p:cNvPr id="5" name="Picture 5" descr="bilby_tower_light"/>
          <p:cNvPicPr>
            <a:picLocks noChangeAspect="1" noChangeArrowheads="1"/>
          </p:cNvPicPr>
          <p:nvPr/>
        </p:nvPicPr>
        <p:blipFill>
          <a:blip r:embed="rId2" cstate="print"/>
          <a:srcRect r="24116"/>
          <a:stretch>
            <a:fillRect/>
          </a:stretch>
        </p:blipFill>
        <p:spPr>
          <a:xfrm>
            <a:off x="7391400" y="1251561"/>
            <a:ext cx="1778976" cy="3168039"/>
          </a:xfrm>
          <a:prstGeom prst="rect">
            <a:avLst/>
          </a:prstGeom>
          <a:noFill/>
          <a:ln>
            <a:solidFill>
              <a:schemeClr val="tx1"/>
            </a:solidFill>
          </a:ln>
          <a:effectLst>
            <a:outerShdw blurRad="50800" dist="38100" dir="2700000" algn="tl" rotWithShape="0">
              <a:prstClr val="black">
                <a:alpha val="40000"/>
              </a:prstClr>
            </a:outerShdw>
          </a:effectLst>
        </p:spPr>
      </p:pic>
      <p:pic>
        <p:nvPicPr>
          <p:cNvPr id="4" name="Picture 4" descr="gps_sat"/>
          <p:cNvPicPr>
            <a:picLocks noChangeAspect="1" noChangeArrowheads="1"/>
          </p:cNvPicPr>
          <p:nvPr/>
        </p:nvPicPr>
        <p:blipFill>
          <a:blip r:embed="rId3" cstate="print"/>
          <a:srcRect/>
          <a:stretch>
            <a:fillRect/>
          </a:stretch>
        </p:blipFill>
        <p:spPr bwMode="auto">
          <a:xfrm>
            <a:off x="7280891" y="4800600"/>
            <a:ext cx="1863109" cy="20574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childTnLst>
                          </p:cTn>
                        </p:par>
                        <p:par>
                          <p:cTn id="20" fill="hold">
                            <p:stCondLst>
                              <p:cond delay="1000"/>
                            </p:stCondLst>
                            <p:childTnLst>
                              <p:par>
                                <p:cTn id="21" presetID="2" presetClass="entr" presetSubtype="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1+#ppt_w/2"/>
                                          </p:val>
                                        </p:tav>
                                        <p:tav tm="100000">
                                          <p:val>
                                            <p:strVal val="#ppt_x"/>
                                          </p:val>
                                        </p:tav>
                                      </p:tavLst>
                                    </p:anim>
                                    <p:anim calcmode="lin" valueType="num">
                                      <p:cBhvr additive="base">
                                        <p:cTn id="2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childTnLst>
                                </p:cTn>
                              </p:par>
                            </p:childTnLst>
                          </p:cTn>
                        </p:par>
                        <p:par>
                          <p:cTn id="36" fill="hold">
                            <p:stCondLst>
                              <p:cond delay="1000"/>
                            </p:stCondLst>
                            <p:childTnLst>
                              <p:par>
                                <p:cTn id="37" presetID="9" presetClass="exit" presetSubtype="0" fill="hold" nodeType="afterEffect">
                                  <p:stCondLst>
                                    <p:cond delay="0"/>
                                  </p:stCondLst>
                                  <p:childTnLst>
                                    <p:animEffect transition="out" filter="dissolve">
                                      <p:cBhvr>
                                        <p:cTn id="38" dur="5000"/>
                                        <p:tgtEl>
                                          <p:spTgt spid="5"/>
                                        </p:tgtEl>
                                      </p:cBhvr>
                                    </p:animEffect>
                                    <p:set>
                                      <p:cBhvr>
                                        <p:cTn id="39" dur="1" fill="hold">
                                          <p:stCondLst>
                                            <p:cond delay="4999"/>
                                          </p:stCondLst>
                                        </p:cTn>
                                        <p:tgtEl>
                                          <p:spTgt spid="5"/>
                                        </p:tgtEl>
                                        <p:attrNameLst>
                                          <p:attrName>style.visibility</p:attrName>
                                        </p:attrNameLst>
                                      </p:cBhvr>
                                      <p:to>
                                        <p:strVal val="hidden"/>
                                      </p:to>
                                    </p:set>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Next Steps/Priorities</a:t>
            </a:r>
            <a:br>
              <a:rPr lang="en-US" sz="3600" dirty="0" smtClean="0"/>
            </a:br>
            <a:r>
              <a:rPr lang="en-US" sz="3600" dirty="0" smtClean="0"/>
              <a:t>NGS-CDOT</a:t>
            </a:r>
            <a:endParaRPr lang="en-US" sz="3600" dirty="0"/>
          </a:p>
        </p:txBody>
      </p:sp>
      <p:sp>
        <p:nvSpPr>
          <p:cNvPr id="3" name="Content Placeholder 2"/>
          <p:cNvSpPr>
            <a:spLocks noGrp="1"/>
          </p:cNvSpPr>
          <p:nvPr>
            <p:ph idx="1"/>
          </p:nvPr>
        </p:nvSpPr>
        <p:spPr/>
        <p:txBody>
          <a:bodyPr/>
          <a:lstStyle/>
          <a:p>
            <a:r>
              <a:rPr lang="en-US" sz="2800" dirty="0" smtClean="0"/>
              <a:t>OPUS-DB (Begin implementing)</a:t>
            </a:r>
          </a:p>
          <a:p>
            <a:r>
              <a:rPr lang="en-US" sz="2800" dirty="0" smtClean="0"/>
              <a:t>CORS (Begin Implementing</a:t>
            </a:r>
          </a:p>
          <a:p>
            <a:r>
              <a:rPr lang="en-US" sz="2800" dirty="0" smtClean="0"/>
              <a:t>OPUS – CDOT Survey Manual</a:t>
            </a:r>
          </a:p>
          <a:p>
            <a:r>
              <a:rPr lang="en-US" sz="2800" dirty="0" smtClean="0"/>
              <a:t>Heights -Study</a:t>
            </a:r>
            <a:endParaRPr lang="en-US" sz="2800"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381000" y="1981200"/>
            <a:ext cx="8229600" cy="1143000"/>
          </a:xfrm>
        </p:spPr>
        <p:txBody>
          <a:bodyPr/>
          <a:lstStyle/>
          <a:p>
            <a:pPr eaLnBrk="1" hangingPunct="1"/>
            <a:r>
              <a:rPr lang="en-US" smtClean="0">
                <a:latin typeface="Arial" pitchFamily="34" charset="0"/>
                <a:cs typeface="Arial" pitchFamily="34" charset="0"/>
              </a:rPr>
              <a:t>Thank You</a:t>
            </a:r>
          </a:p>
        </p:txBody>
      </p:sp>
      <p:sp>
        <p:nvSpPr>
          <p:cNvPr id="41988" name="TextBox 4"/>
          <p:cNvSpPr txBox="1">
            <a:spLocks noChangeArrowheads="1"/>
          </p:cNvSpPr>
          <p:nvPr/>
        </p:nvSpPr>
        <p:spPr bwMode="auto">
          <a:xfrm>
            <a:off x="2057400" y="4343400"/>
            <a:ext cx="4830763" cy="1230313"/>
          </a:xfrm>
          <a:prstGeom prst="rect">
            <a:avLst/>
          </a:prstGeom>
          <a:noFill/>
          <a:ln w="9525">
            <a:noFill/>
            <a:miter lim="800000"/>
            <a:headEnd/>
            <a:tailEnd/>
          </a:ln>
        </p:spPr>
        <p:txBody>
          <a:bodyPr wrap="none">
            <a:spAutoFit/>
          </a:bodyPr>
          <a:lstStyle/>
          <a:p>
            <a:pPr algn="ctr">
              <a:defRPr/>
            </a:pPr>
            <a:r>
              <a:rPr lang="en-GB" sz="2800" dirty="0">
                <a:solidFill>
                  <a:srgbClr val="7030A0"/>
                </a:solidFill>
                <a:latin typeface="+mn-lt"/>
              </a:rPr>
              <a:t>pamela.fromhertz@noaa.gov</a:t>
            </a:r>
          </a:p>
          <a:p>
            <a:pPr algn="ctr">
              <a:defRPr/>
            </a:pPr>
            <a:r>
              <a:rPr lang="en-US" sz="2800" dirty="0">
                <a:solidFill>
                  <a:srgbClr val="7030A0"/>
                </a:solidFill>
                <a:latin typeface="+mn-lt"/>
              </a:rPr>
              <a:t>240-988-6363</a:t>
            </a:r>
          </a:p>
          <a:p>
            <a:pPr>
              <a:defRPr/>
            </a:pPr>
            <a:endParaRPr lang="en-US" dirty="0"/>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4"/>
          <p:cNvGrpSpPr/>
          <p:nvPr/>
        </p:nvGrpSpPr>
        <p:grpSpPr>
          <a:xfrm>
            <a:off x="5620043" y="2637691"/>
            <a:ext cx="3383280" cy="4114800"/>
            <a:chOff x="4345354" y="2743200"/>
            <a:chExt cx="3383280" cy="4114800"/>
          </a:xfrm>
        </p:grpSpPr>
        <p:sp>
          <p:nvSpPr>
            <p:cNvPr id="10" name="Rectangle 9"/>
            <p:cNvSpPr/>
            <p:nvPr/>
          </p:nvSpPr>
          <p:spPr>
            <a:xfrm>
              <a:off x="4345354" y="2743200"/>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5780" name="Object 4"/>
            <p:cNvGraphicFramePr>
              <a:graphicFrameLocks noChangeAspect="1"/>
            </p:cNvGraphicFramePr>
            <p:nvPr/>
          </p:nvGraphicFramePr>
          <p:xfrm>
            <a:off x="4425169" y="2786185"/>
            <a:ext cx="3295650" cy="4064000"/>
          </p:xfrm>
          <a:graphic>
            <a:graphicData uri="http://schemas.openxmlformats.org/presentationml/2006/ole">
              <mc:AlternateContent xmlns:mc="http://schemas.openxmlformats.org/markup-compatibility/2006">
                <mc:Choice xmlns:v="urn:schemas-microsoft-com:vml" Requires="v">
                  <p:oleObj spid="_x0000_s33796" name="Document" r:id="rId4" imgW="6580632" imgH="8113415" progId="Word.Document.12">
                    <p:embed/>
                  </p:oleObj>
                </mc:Choice>
                <mc:Fallback>
                  <p:oleObj name="Document" r:id="rId4" imgW="6580632" imgH="8113415"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5169" y="2786185"/>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 name="Title 1"/>
          <p:cNvSpPr>
            <a:spLocks noGrp="1"/>
          </p:cNvSpPr>
          <p:nvPr>
            <p:ph type="title"/>
          </p:nvPr>
        </p:nvSpPr>
        <p:spPr>
          <a:xfrm>
            <a:off x="457200" y="399678"/>
            <a:ext cx="8229600" cy="616320"/>
          </a:xfrm>
        </p:spPr>
        <p:txBody>
          <a:bodyPr/>
          <a:lstStyle/>
          <a:p>
            <a:r>
              <a:rPr lang="en-US" sz="3200" b="1" dirty="0" smtClean="0"/>
              <a:t>Questions?  Comments?  Jokes?</a:t>
            </a:r>
            <a:endParaRPr lang="en-US" sz="2000" dirty="0"/>
          </a:p>
        </p:txBody>
      </p:sp>
      <p:sp>
        <p:nvSpPr>
          <p:cNvPr id="6" name="Content Placeholder 2"/>
          <p:cNvSpPr txBox="1">
            <a:spLocks/>
          </p:cNvSpPr>
          <p:nvPr/>
        </p:nvSpPr>
        <p:spPr bwMode="auto">
          <a:xfrm>
            <a:off x="0" y="990600"/>
            <a:ext cx="8815754" cy="216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spcBef>
                <a:spcPct val="20000"/>
              </a:spcBef>
              <a:buSzPct val="100000"/>
            </a:pPr>
            <a:r>
              <a:rPr lang="en-US" b="1" i="1" dirty="0" smtClean="0">
                <a:latin typeface="Arial" pitchFamily="34" charset="0"/>
                <a:cs typeface="Arial" pitchFamily="34" charset="0"/>
              </a:rPr>
              <a:t>Multi-Year CORS Solution</a:t>
            </a:r>
          </a:p>
          <a:p>
            <a:pPr eaLnBrk="1" hangingPunct="1">
              <a:spcBef>
                <a:spcPct val="20000"/>
              </a:spcBef>
              <a:buSzPct val="100000"/>
            </a:pPr>
            <a:r>
              <a:rPr lang="en-US" b="1" i="1" dirty="0" smtClean="0">
                <a:latin typeface="Arial" pitchFamily="34" charset="0"/>
                <a:cs typeface="Arial" pitchFamily="34" charset="0"/>
              </a:rPr>
              <a:t>	National Adjustment of 2011</a:t>
            </a:r>
          </a:p>
          <a:p>
            <a:pPr eaLnBrk="1" hangingPunct="1">
              <a:spcBef>
                <a:spcPct val="20000"/>
              </a:spcBef>
              <a:buSzPct val="100000"/>
            </a:pPr>
            <a:r>
              <a:rPr lang="en-US" b="1" i="1" dirty="0" smtClean="0">
                <a:latin typeface="Arial" pitchFamily="34" charset="0"/>
                <a:cs typeface="Arial" pitchFamily="34" charset="0"/>
              </a:rPr>
              <a:t>		New NGS Datasheet Format</a:t>
            </a:r>
            <a:r>
              <a:rPr lang="en-US" dirty="0" smtClean="0">
                <a:latin typeface="Arial" pitchFamily="34" charset="0"/>
                <a:cs typeface="Arial" pitchFamily="34" charset="0"/>
              </a:rPr>
              <a:t> </a:t>
            </a:r>
            <a:endParaRPr lang="en-US" dirty="0">
              <a:latin typeface="Arial" pitchFamily="34" charset="0"/>
              <a:cs typeface="Arial" pitchFamily="34" charset="0"/>
            </a:endParaRPr>
          </a:p>
        </p:txBody>
      </p:sp>
      <p:pic>
        <p:nvPicPr>
          <p:cNvPr id="8" name="Picture 2" descr="C:\Survey\Control\Photographs\Monuments\FLAGSTAFF NCMN.JPG"/>
          <p:cNvPicPr>
            <a:picLocks noChangeAspect="1" noChangeArrowheads="1"/>
          </p:cNvPicPr>
          <p:nvPr/>
        </p:nvPicPr>
        <p:blipFill>
          <a:blip r:embed="rId6" cstate="print"/>
          <a:srcRect l="11174" t="528" r="15081" b="1928"/>
          <a:stretch>
            <a:fillRect/>
          </a:stretch>
        </p:blipFill>
        <p:spPr bwMode="auto">
          <a:xfrm>
            <a:off x="6517822" y="533400"/>
            <a:ext cx="2397578" cy="2378529"/>
          </a:xfrm>
          <a:prstGeom prst="rect">
            <a:avLst/>
          </a:prstGeom>
          <a:noFill/>
          <a:ln>
            <a:solidFill>
              <a:schemeClr val="tx1"/>
            </a:solidFill>
          </a:ln>
          <a:effectLst>
            <a:outerShdw blurRad="50800" dist="38100" dir="2700000" algn="tl" rotWithShape="0">
              <a:prstClr val="black">
                <a:alpha val="40000"/>
              </a:prstClr>
            </a:outerShdw>
          </a:effectLst>
        </p:spPr>
      </p:pic>
      <p:pic>
        <p:nvPicPr>
          <p:cNvPr id="7" name="Picture 4" descr="gps_sat"/>
          <p:cNvPicPr>
            <a:picLocks noChangeAspect="1" noChangeArrowheads="1"/>
          </p:cNvPicPr>
          <p:nvPr/>
        </p:nvPicPr>
        <p:blipFill>
          <a:blip r:embed="rId7" cstate="print"/>
          <a:srcRect/>
          <a:stretch>
            <a:fillRect/>
          </a:stretch>
        </p:blipFill>
        <p:spPr bwMode="auto">
          <a:xfrm>
            <a:off x="152400" y="3581400"/>
            <a:ext cx="2301716" cy="2541746"/>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4" name="Group 11"/>
          <p:cNvGrpSpPr/>
          <p:nvPr/>
        </p:nvGrpSpPr>
        <p:grpSpPr>
          <a:xfrm>
            <a:off x="2819400" y="2430586"/>
            <a:ext cx="3383280" cy="4114800"/>
            <a:chOff x="3605326" y="1998085"/>
            <a:chExt cx="3383280" cy="4114800"/>
          </a:xfrm>
        </p:grpSpPr>
        <p:sp>
          <p:nvSpPr>
            <p:cNvPr id="13" name="Rectangle 12"/>
            <p:cNvSpPr/>
            <p:nvPr/>
          </p:nvSpPr>
          <p:spPr>
            <a:xfrm>
              <a:off x="3605326" y="1998085"/>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4" name="Object 3"/>
            <p:cNvGraphicFramePr>
              <a:graphicFrameLocks noChangeAspect="1"/>
            </p:cNvGraphicFramePr>
            <p:nvPr/>
          </p:nvGraphicFramePr>
          <p:xfrm>
            <a:off x="3685141" y="2041070"/>
            <a:ext cx="3295650" cy="4064000"/>
          </p:xfrm>
          <a:graphic>
            <a:graphicData uri="http://schemas.openxmlformats.org/presentationml/2006/ole">
              <mc:AlternateContent xmlns:mc="http://schemas.openxmlformats.org/markup-compatibility/2006">
                <mc:Choice xmlns:v="urn:schemas-microsoft-com:vml" Requires="v">
                  <p:oleObj spid="_x0000_s33797" name="Document" r:id="rId9" imgW="6580632" imgH="8113415" progId="Word.Document.12">
                    <p:embed/>
                  </p:oleObj>
                </mc:Choice>
                <mc:Fallback>
                  <p:oleObj name="Document" r:id="rId9" imgW="6580632" imgH="8113415" progId="Word.Document.12">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85141" y="2041070"/>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304800"/>
            <a:ext cx="8458200" cy="1143000"/>
          </a:xfrm>
        </p:spPr>
        <p:txBody>
          <a:bodyPr/>
          <a:lstStyle/>
          <a:p>
            <a:pPr eaLnBrk="1" hangingPunct="1"/>
            <a:r>
              <a:rPr lang="en-US" sz="3200" dirty="0" smtClean="0"/>
              <a:t>Multi-Year CORS Solution</a:t>
            </a:r>
            <a:endParaRPr lang="en-US" sz="2000" dirty="0" smtClean="0"/>
          </a:p>
        </p:txBody>
      </p:sp>
      <p:sp>
        <p:nvSpPr>
          <p:cNvPr id="4" name="Content Placeholder 3"/>
          <p:cNvSpPr>
            <a:spLocks noGrp="1"/>
          </p:cNvSpPr>
          <p:nvPr>
            <p:ph idx="1"/>
          </p:nvPr>
        </p:nvSpPr>
        <p:spPr>
          <a:xfrm>
            <a:off x="457200" y="1219200"/>
            <a:ext cx="8534400" cy="5257800"/>
          </a:xfrm>
        </p:spPr>
        <p:txBody>
          <a:bodyPr/>
          <a:lstStyle/>
          <a:p>
            <a:pPr eaLnBrk="1" hangingPunct="1">
              <a:spcBef>
                <a:spcPct val="0"/>
              </a:spcBef>
            </a:pPr>
            <a:r>
              <a:rPr lang="en-US" dirty="0" smtClean="0"/>
              <a:t>Longer data spans</a:t>
            </a:r>
          </a:p>
          <a:p>
            <a:pPr eaLnBrk="1" hangingPunct="1">
              <a:spcBef>
                <a:spcPct val="0"/>
              </a:spcBef>
            </a:pPr>
            <a:r>
              <a:rPr lang="en-US" dirty="0" smtClean="0"/>
              <a:t>Absolute antenna calibrations</a:t>
            </a:r>
          </a:p>
          <a:p>
            <a:pPr lvl="1" eaLnBrk="1" hangingPunct="1">
              <a:spcBef>
                <a:spcPct val="0"/>
              </a:spcBef>
            </a:pPr>
            <a:r>
              <a:rPr lang="en-US" sz="1800" dirty="0" smtClean="0"/>
              <a:t>satellite transmitting and ground receiving antennas</a:t>
            </a:r>
          </a:p>
          <a:p>
            <a:pPr lvl="1" eaLnBrk="1" hangingPunct="1">
              <a:spcBef>
                <a:spcPct val="0"/>
              </a:spcBef>
            </a:pPr>
            <a:r>
              <a:rPr lang="en-US" sz="1800" dirty="0" smtClean="0"/>
              <a:t>most significant change</a:t>
            </a:r>
          </a:p>
          <a:p>
            <a:pPr eaLnBrk="1" hangingPunct="1">
              <a:spcBef>
                <a:spcPct val="0"/>
              </a:spcBef>
            </a:pPr>
            <a:r>
              <a:rPr lang="en-US" dirty="0" smtClean="0"/>
              <a:t>New network design—added redundancy</a:t>
            </a:r>
          </a:p>
          <a:p>
            <a:pPr lvl="1" eaLnBrk="1" hangingPunct="1">
              <a:spcBef>
                <a:spcPct val="0"/>
              </a:spcBef>
            </a:pPr>
            <a:r>
              <a:rPr lang="en-US" dirty="0" smtClean="0"/>
              <a:t>Delaunay triangulation over global sites and CORS backbone</a:t>
            </a:r>
          </a:p>
          <a:p>
            <a:pPr lvl="1" eaLnBrk="1" hangingPunct="1">
              <a:spcBef>
                <a:spcPct val="0"/>
              </a:spcBef>
            </a:pPr>
            <a:r>
              <a:rPr lang="en-US" dirty="0" smtClean="0"/>
              <a:t>tie remaining CORS to backbone as stars</a:t>
            </a:r>
          </a:p>
          <a:p>
            <a:pPr eaLnBrk="1" hangingPunct="1">
              <a:spcBef>
                <a:spcPct val="0"/>
              </a:spcBef>
            </a:pPr>
            <a:r>
              <a:rPr lang="en-US" dirty="0" smtClean="0"/>
              <a:t>IERS 2003 Conventions generally implemented</a:t>
            </a:r>
          </a:p>
          <a:p>
            <a:pPr eaLnBrk="1" hangingPunct="1">
              <a:spcBef>
                <a:spcPct val="0"/>
              </a:spcBef>
            </a:pPr>
            <a:r>
              <a:rPr lang="en-US" dirty="0" smtClean="0"/>
              <a:t>Updated model for station displacements due to ocean tidal loading</a:t>
            </a:r>
          </a:p>
          <a:p>
            <a:pPr eaLnBrk="1" hangingPunct="1">
              <a:spcBef>
                <a:spcPct val="0"/>
              </a:spcBef>
            </a:pPr>
            <a:r>
              <a:rPr lang="en-US" dirty="0" smtClean="0"/>
              <a:t>Updated models for troposphere propagation delays</a:t>
            </a:r>
          </a:p>
          <a:p>
            <a:pPr eaLnBrk="1" hangingPunct="1">
              <a:spcBef>
                <a:spcPct val="0"/>
              </a:spcBef>
            </a:pPr>
            <a:r>
              <a:rPr lang="en-US" dirty="0" smtClean="0"/>
              <a:t>Use current frame; first attempt to obtain a full history of products in a fully consistent framework</a:t>
            </a:r>
          </a:p>
          <a:p>
            <a:pPr eaLnBrk="1" hangingPunct="1"/>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1000"/>
                                        <p:tgtEl>
                                          <p:spTgt spid="4">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1000"/>
                                        <p:tgtEl>
                                          <p:spTgt spid="4">
                                            <p:txEl>
                                              <p:pRg st="4" end="4"/>
                                            </p:txEl>
                                          </p:spTgt>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1000"/>
                                        <p:tgtEl>
                                          <p:spTgt spid="4">
                                            <p:txEl>
                                              <p:pRg st="6" end="6"/>
                                            </p:txEl>
                                          </p:spTgt>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1000"/>
                                        <p:tgtEl>
                                          <p:spTgt spid="4">
                                            <p:txEl>
                                              <p:pRg st="7" end="7"/>
                                            </p:txEl>
                                          </p:spTgt>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fade">
                                      <p:cBhvr>
                                        <p:cTn id="39" dur="1000"/>
                                        <p:tgtEl>
                                          <p:spTgt spid="4">
                                            <p:txEl>
                                              <p:pRg st="8" end="8"/>
                                            </p:txEl>
                                          </p:spTgt>
                                        </p:tgtEl>
                                      </p:cBhvr>
                                    </p:animEffect>
                                  </p:childTnLst>
                                </p:cTn>
                              </p:par>
                            </p:childTnLst>
                          </p:cTn>
                        </p:par>
                        <p:par>
                          <p:cTn id="40" fill="hold">
                            <p:stCondLst>
                              <p:cond delay="9000"/>
                            </p:stCondLst>
                            <p:childTnLst>
                              <p:par>
                                <p:cTn id="41" presetID="10" presetClass="entr" presetSubtype="0" fill="hold"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fade">
                                      <p:cBhvr>
                                        <p:cTn id="43" dur="1000"/>
                                        <p:tgtEl>
                                          <p:spTgt spid="4">
                                            <p:txEl>
                                              <p:pRg st="9" end="9"/>
                                            </p:txEl>
                                          </p:spTgt>
                                        </p:tgtEl>
                                      </p:cBhvr>
                                    </p:animEffect>
                                  </p:childTnLst>
                                </p:cTn>
                              </p:par>
                            </p:childTnLst>
                          </p:cTn>
                        </p:par>
                        <p:par>
                          <p:cTn id="44" fill="hold">
                            <p:stCondLst>
                              <p:cond delay="10000"/>
                            </p:stCondLst>
                            <p:childTnLst>
                              <p:par>
                                <p:cTn id="45" presetID="10" presetClass="entr" presetSubtype="0" fill="hold" nodeType="after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fade">
                                      <p:cBhvr>
                                        <p:cTn id="47" dur="10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42277" y="990600"/>
            <a:ext cx="8589108" cy="5257800"/>
          </a:xfrm>
        </p:spPr>
        <p:txBody>
          <a:bodyPr>
            <a:noAutofit/>
          </a:bodyPr>
          <a:lstStyle/>
          <a:p>
            <a:r>
              <a:rPr lang="en-US" dirty="0" smtClean="0"/>
              <a:t>Consistent coordinates and velocities from combined solution</a:t>
            </a:r>
          </a:p>
          <a:p>
            <a:pPr lvl="1"/>
            <a:r>
              <a:rPr lang="en-US" sz="1800" dirty="0" smtClean="0"/>
              <a:t>Previous a mix of station and velocity sources, few ties to global frame</a:t>
            </a:r>
          </a:p>
          <a:p>
            <a:pPr lvl="1"/>
            <a:r>
              <a:rPr lang="en-US" sz="1800" dirty="0" smtClean="0"/>
              <a:t>Previous vertical velocities of zero for most CORS</a:t>
            </a:r>
          </a:p>
          <a:p>
            <a:r>
              <a:rPr lang="en-US" dirty="0" smtClean="0"/>
              <a:t>Aligned with most recent realization of global frame (IGS08)</a:t>
            </a:r>
          </a:p>
          <a:p>
            <a:pPr lvl="1"/>
            <a:r>
              <a:rPr lang="en-US" sz="1800" b="1" dirty="0" smtClean="0"/>
              <a:t>IGS08 epoch 2005.0</a:t>
            </a:r>
            <a:r>
              <a:rPr lang="en-US" sz="1800" dirty="0" smtClean="0"/>
              <a:t> (previous aligned at epoch 1997.0)</a:t>
            </a:r>
          </a:p>
          <a:p>
            <a:pPr lvl="1"/>
            <a:r>
              <a:rPr lang="en-US" sz="1800" b="1" dirty="0" smtClean="0"/>
              <a:t>NAD 83 epoch 2010.0</a:t>
            </a:r>
            <a:r>
              <a:rPr lang="en-US" sz="1800" dirty="0" smtClean="0"/>
              <a:t> (previous epochs of 2002.0 and 2003.0)</a:t>
            </a:r>
          </a:p>
          <a:p>
            <a:r>
              <a:rPr lang="en-US" dirty="0" smtClean="0"/>
              <a:t>Major processing algorithm, modeling, metadata improvements</a:t>
            </a:r>
          </a:p>
          <a:p>
            <a:pPr lvl="1"/>
            <a:r>
              <a:rPr lang="en-US" sz="1800" dirty="0" smtClean="0"/>
              <a:t>Conformance with current international conventions (IERS)</a:t>
            </a:r>
          </a:p>
          <a:p>
            <a:r>
              <a:rPr lang="en-US" dirty="0" smtClean="0"/>
              <a:t>Absolute phase center antenna calibrations</a:t>
            </a:r>
          </a:p>
          <a:p>
            <a:pPr lvl="1"/>
            <a:r>
              <a:rPr lang="en-US" sz="1800" dirty="0" smtClean="0"/>
              <a:t>Both ground (receiving) and satellite (transmitting) antennas</a:t>
            </a:r>
          </a:p>
          <a:p>
            <a:pPr lvl="1"/>
            <a:r>
              <a:rPr lang="en-US" sz="1800" dirty="0" smtClean="0"/>
              <a:t>Previous (CORS96) used relative calibrations (significant change)</a:t>
            </a:r>
          </a:p>
          <a:p>
            <a:r>
              <a:rPr lang="en-US" b="1" dirty="0" smtClean="0"/>
              <a:t>Highly accurate </a:t>
            </a:r>
            <a:r>
              <a:rPr lang="en-US" b="1" i="1" dirty="0" smtClean="0"/>
              <a:t>and</a:t>
            </a:r>
            <a:r>
              <a:rPr lang="en-US" b="1" dirty="0" smtClean="0"/>
              <a:t> consistent CORS coordinates </a:t>
            </a:r>
            <a:r>
              <a:rPr lang="en-US" b="1" i="1" dirty="0" smtClean="0"/>
              <a:t>and</a:t>
            </a:r>
            <a:r>
              <a:rPr lang="en-US" b="1" dirty="0" smtClean="0"/>
              <a:t> velocities determined using </a:t>
            </a:r>
            <a:r>
              <a:rPr lang="en-US" b="1" i="1" dirty="0" smtClean="0"/>
              <a:t>B</a:t>
            </a:r>
            <a:r>
              <a:rPr lang="en-US" b="1" dirty="0" smtClean="0"/>
              <a:t>est </a:t>
            </a:r>
            <a:r>
              <a:rPr lang="en-US" b="1" i="1" dirty="0" smtClean="0"/>
              <a:t>A</a:t>
            </a:r>
            <a:r>
              <a:rPr lang="en-US" b="1" dirty="0" smtClean="0"/>
              <a:t>vailable </a:t>
            </a:r>
            <a:r>
              <a:rPr lang="en-US" b="1" i="1" dirty="0" smtClean="0"/>
              <a:t>M</a:t>
            </a:r>
            <a:r>
              <a:rPr lang="en-US" b="1" dirty="0" smtClean="0"/>
              <a:t>ethods</a:t>
            </a:r>
          </a:p>
          <a:p>
            <a:pPr lvl="1"/>
            <a:r>
              <a:rPr lang="en-US" sz="1800" b="1" i="1" u="sng" dirty="0" smtClean="0"/>
              <a:t>Needed because CORS network is foundation of NSRS</a:t>
            </a:r>
          </a:p>
          <a:p>
            <a:endParaRPr lang="en-US" sz="1800"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Effect transition="in" filter="fade">
                                      <p:cBhvr>
                                        <p:cTn id="7" dur="1000"/>
                                        <p:tgtEl>
                                          <p:spTgt spid="3">
                                            <p:txEl>
                                              <p:pRg st="11" end="1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2" end="12"/>
                                            </p:txEl>
                                          </p:spTgt>
                                        </p:tgtEl>
                                        <p:attrNameLst>
                                          <p:attrName>style.visibility</p:attrName>
                                        </p:attrNameLst>
                                      </p:cBhvr>
                                      <p:to>
                                        <p:strVal val="visible"/>
                                      </p:to>
                                    </p:set>
                                    <p:animEffect transition="in" filter="fade">
                                      <p:cBhvr>
                                        <p:cTn id="10"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42277" y="1143000"/>
            <a:ext cx="8589108" cy="5257800"/>
          </a:xfrm>
        </p:spPr>
        <p:txBody>
          <a:bodyPr>
            <a:noAutofit/>
          </a:bodyPr>
          <a:lstStyle/>
          <a:p>
            <a:pPr>
              <a:spcBef>
                <a:spcPts val="600"/>
              </a:spcBef>
            </a:pPr>
            <a:r>
              <a:rPr lang="en-US" dirty="0" smtClean="0">
                <a:solidFill>
                  <a:srgbClr val="FF0000"/>
                </a:solidFill>
              </a:rPr>
              <a:t>Absolute phase center antenna calibrations used</a:t>
            </a:r>
          </a:p>
          <a:p>
            <a:pPr>
              <a:spcBef>
                <a:spcPts val="600"/>
              </a:spcBef>
            </a:pPr>
            <a:r>
              <a:rPr lang="en-US" dirty="0" smtClean="0"/>
              <a:t>More data used in adjustment</a:t>
            </a:r>
          </a:p>
          <a:p>
            <a:pPr lvl="1">
              <a:spcBef>
                <a:spcPts val="600"/>
              </a:spcBef>
            </a:pPr>
            <a:r>
              <a:rPr lang="en-US" sz="1600" dirty="0" smtClean="0"/>
              <a:t>Includes Velocities</a:t>
            </a:r>
          </a:p>
          <a:p>
            <a:pPr lvl="1"/>
            <a:r>
              <a:rPr lang="en-US" sz="1600" dirty="0" smtClean="0"/>
              <a:t>Longer data spans</a:t>
            </a:r>
          </a:p>
          <a:p>
            <a:pPr lvl="1"/>
            <a:r>
              <a:rPr lang="en-US" sz="1600" dirty="0" smtClean="0"/>
              <a:t>Reprocessed all CORS GPS data Jan 1994-Apr 2011</a:t>
            </a:r>
          </a:p>
          <a:p>
            <a:pPr lvl="1"/>
            <a:r>
              <a:rPr lang="en-US" sz="1600" dirty="0" smtClean="0"/>
              <a:t>2264 CORS &amp; global stations</a:t>
            </a:r>
          </a:p>
          <a:p>
            <a:pPr lvl="1">
              <a:spcBef>
                <a:spcPts val="600"/>
              </a:spcBef>
            </a:pPr>
            <a:r>
              <a:rPr lang="en-US" sz="1600" dirty="0" smtClean="0"/>
              <a:t>first attempt to obtain a full history of products in a fully consistent framework</a:t>
            </a:r>
          </a:p>
          <a:p>
            <a:pPr>
              <a:spcBef>
                <a:spcPts val="600"/>
              </a:spcBef>
            </a:pPr>
            <a:r>
              <a:rPr lang="en-US" dirty="0" smtClean="0"/>
              <a:t>Consistent coordinates and velocities from combined solution</a:t>
            </a:r>
          </a:p>
          <a:p>
            <a:pPr lvl="1">
              <a:spcBef>
                <a:spcPts val="600"/>
              </a:spcBef>
            </a:pPr>
            <a:r>
              <a:rPr lang="en-US" sz="1600" dirty="0" smtClean="0"/>
              <a:t>Previous a mix of station and velocity sources</a:t>
            </a:r>
          </a:p>
          <a:p>
            <a:pPr lvl="1">
              <a:spcBef>
                <a:spcPts val="600"/>
              </a:spcBef>
            </a:pPr>
            <a:r>
              <a:rPr lang="en-US" sz="1600" dirty="0" smtClean="0"/>
              <a:t>Previous few ties to global frame</a:t>
            </a:r>
          </a:p>
          <a:p>
            <a:pPr lvl="1">
              <a:spcBef>
                <a:spcPts val="600"/>
              </a:spcBef>
            </a:pPr>
            <a:r>
              <a:rPr lang="en-US" sz="1600" dirty="0" smtClean="0"/>
              <a:t>Previous vertical velocities of zero for most CORS</a:t>
            </a:r>
          </a:p>
          <a:p>
            <a:pPr>
              <a:spcBef>
                <a:spcPts val="600"/>
              </a:spcBef>
            </a:pPr>
            <a:r>
              <a:rPr lang="en-US" dirty="0" smtClean="0"/>
              <a:t>Aligned with most recent realization of global frame (IGS08)</a:t>
            </a:r>
          </a:p>
          <a:p>
            <a:pPr lvl="1">
              <a:spcBef>
                <a:spcPts val="600"/>
              </a:spcBef>
            </a:pPr>
            <a:r>
              <a:rPr lang="en-US" sz="1600" b="1" dirty="0" smtClean="0"/>
              <a:t>IGS08 epoch 2005.0</a:t>
            </a:r>
            <a:r>
              <a:rPr lang="en-US" sz="1600" dirty="0" smtClean="0"/>
              <a:t> (previous aligned at epoch 1997.0)</a:t>
            </a:r>
          </a:p>
          <a:p>
            <a:pPr lvl="1">
              <a:spcBef>
                <a:spcPts val="600"/>
              </a:spcBef>
            </a:pPr>
            <a:r>
              <a:rPr lang="en-US" sz="1600" b="1" dirty="0" smtClean="0"/>
              <a:t>NAD 83 epoch 2010.0</a:t>
            </a:r>
            <a:r>
              <a:rPr lang="en-US" sz="1600" dirty="0" smtClean="0"/>
              <a:t> (previous epochs of 2002.0 and 2003.0)</a:t>
            </a:r>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28600" y="1143000"/>
            <a:ext cx="8589108" cy="5257800"/>
          </a:xfrm>
        </p:spPr>
        <p:txBody>
          <a:bodyPr>
            <a:noAutofit/>
          </a:bodyPr>
          <a:lstStyle/>
          <a:p>
            <a:pPr>
              <a:spcBef>
                <a:spcPts val="600"/>
              </a:spcBef>
            </a:pPr>
            <a:r>
              <a:rPr lang="en-US" dirty="0" smtClean="0"/>
              <a:t>Major processing algorithm, modeling, metadata improvements</a:t>
            </a:r>
          </a:p>
          <a:p>
            <a:pPr lvl="1">
              <a:spcBef>
                <a:spcPts val="600"/>
              </a:spcBef>
            </a:pPr>
            <a:r>
              <a:rPr lang="en-US" sz="1600" dirty="0" smtClean="0"/>
              <a:t>Conformance with current international conventions (IERS)</a:t>
            </a:r>
          </a:p>
          <a:p>
            <a:pPr lvl="1">
              <a:spcBef>
                <a:spcPts val="600"/>
              </a:spcBef>
            </a:pPr>
            <a:r>
              <a:rPr lang="en-US" sz="1600" dirty="0" smtClean="0"/>
              <a:t>Highly accurate </a:t>
            </a:r>
            <a:r>
              <a:rPr lang="en-US" sz="1600" i="1" dirty="0" smtClean="0"/>
              <a:t>and</a:t>
            </a:r>
            <a:r>
              <a:rPr lang="en-US" sz="1600" dirty="0" smtClean="0"/>
              <a:t> consistent CORS coordinates </a:t>
            </a:r>
            <a:r>
              <a:rPr lang="en-US" sz="1600" i="1" dirty="0" smtClean="0"/>
              <a:t>and</a:t>
            </a:r>
            <a:r>
              <a:rPr lang="en-US" sz="1600" dirty="0" smtClean="0"/>
              <a:t> velocities determined using </a:t>
            </a:r>
            <a:r>
              <a:rPr lang="en-US" sz="1600" i="1" dirty="0" smtClean="0"/>
              <a:t>B</a:t>
            </a:r>
            <a:r>
              <a:rPr lang="en-US" sz="1600" dirty="0" smtClean="0"/>
              <a:t>est </a:t>
            </a:r>
            <a:r>
              <a:rPr lang="en-US" sz="1600" i="1" dirty="0" smtClean="0"/>
              <a:t>A</a:t>
            </a:r>
            <a:r>
              <a:rPr lang="en-US" sz="1600" dirty="0" smtClean="0"/>
              <a:t>vailable </a:t>
            </a:r>
            <a:r>
              <a:rPr lang="en-US" sz="1600" i="1" dirty="0" smtClean="0"/>
              <a:t>M</a:t>
            </a:r>
            <a:r>
              <a:rPr lang="en-US" sz="1600" dirty="0" smtClean="0"/>
              <a:t>ethods</a:t>
            </a:r>
          </a:p>
          <a:p>
            <a:pPr>
              <a:spcBef>
                <a:spcPts val="600"/>
              </a:spcBef>
            </a:pPr>
            <a:r>
              <a:rPr lang="en-US" dirty="0" smtClean="0"/>
              <a:t>Updated model for station displacements due to ocean tidal loading</a:t>
            </a:r>
          </a:p>
          <a:p>
            <a:pPr>
              <a:spcBef>
                <a:spcPts val="600"/>
              </a:spcBef>
            </a:pPr>
            <a:r>
              <a:rPr lang="en-US" dirty="0" smtClean="0"/>
              <a:t>Updated models for troposphere propagation delays</a:t>
            </a:r>
          </a:p>
          <a:p>
            <a:pPr lvl="1">
              <a:buNone/>
            </a:pPr>
            <a:endParaRPr lang="en-US" sz="1800" b="1" i="1" u="sng" dirty="0" smtClean="0"/>
          </a:p>
          <a:p>
            <a:pPr lvl="1">
              <a:buNone/>
            </a:pPr>
            <a:r>
              <a:rPr lang="en-US" sz="1800" b="1" i="1" u="sng" dirty="0" smtClean="0"/>
              <a:t>Needed because CORS network is foundation of NSRS</a:t>
            </a:r>
          </a:p>
          <a:p>
            <a:endParaRPr lang="en-US" sz="1800"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76200" y="304800"/>
            <a:ext cx="8915400" cy="1143000"/>
          </a:xfrm>
        </p:spPr>
        <p:txBody>
          <a:bodyPr/>
          <a:lstStyle/>
          <a:p>
            <a:r>
              <a:rPr lang="en-US" sz="3200" smtClean="0">
                <a:solidFill>
                  <a:srgbClr val="0000FF"/>
                </a:solidFill>
                <a:ea typeface="ＭＳ Ｐゴシック" pitchFamily="34" charset="-128"/>
              </a:rPr>
              <a:t>Positions and Velocities Change!</a:t>
            </a:r>
          </a:p>
        </p:txBody>
      </p:sp>
      <p:sp>
        <p:nvSpPr>
          <p:cNvPr id="54275" name="TextBox 3"/>
          <p:cNvSpPr txBox="1">
            <a:spLocks noChangeArrowheads="1"/>
          </p:cNvSpPr>
          <p:nvPr/>
        </p:nvSpPr>
        <p:spPr bwMode="auto">
          <a:xfrm>
            <a:off x="6248400" y="1458913"/>
            <a:ext cx="1262063" cy="369887"/>
          </a:xfrm>
          <a:prstGeom prst="rect">
            <a:avLst/>
          </a:prstGeom>
          <a:noFill/>
          <a:ln w="9525">
            <a:noFill/>
            <a:miter lim="800000"/>
            <a:headEnd/>
            <a:tailEnd/>
          </a:ln>
        </p:spPr>
        <p:txBody>
          <a:bodyPr wrap="none">
            <a:spAutoFit/>
          </a:bodyPr>
          <a:lstStyle/>
          <a:p>
            <a:pPr algn="ctr"/>
            <a:r>
              <a:rPr lang="en-US"/>
              <a:t>Plate fixed</a:t>
            </a:r>
          </a:p>
        </p:txBody>
      </p:sp>
      <p:pic>
        <p:nvPicPr>
          <p:cNvPr id="54276" name="Picture 4" descr="nam_dual_surfall.jpg"/>
          <p:cNvPicPr>
            <a:picLocks noChangeAspect="1"/>
          </p:cNvPicPr>
          <p:nvPr/>
        </p:nvPicPr>
        <p:blipFill>
          <a:blip r:embed="rId2" cstate="print"/>
          <a:srcRect l="22562" t="34770" b="4346"/>
          <a:stretch>
            <a:fillRect/>
          </a:stretch>
        </p:blipFill>
        <p:spPr bwMode="auto">
          <a:xfrm>
            <a:off x="233363" y="1905000"/>
            <a:ext cx="8682037" cy="4724400"/>
          </a:xfrm>
          <a:prstGeom prst="rect">
            <a:avLst/>
          </a:prstGeom>
          <a:noFill/>
          <a:ln w="9525">
            <a:noFill/>
            <a:miter lim="800000"/>
            <a:headEnd/>
            <a:tailEnd/>
          </a:ln>
        </p:spPr>
      </p:pic>
      <p:sp>
        <p:nvSpPr>
          <p:cNvPr id="54277" name="TextBox 5"/>
          <p:cNvSpPr txBox="1">
            <a:spLocks noChangeArrowheads="1"/>
          </p:cNvSpPr>
          <p:nvPr/>
        </p:nvSpPr>
        <p:spPr bwMode="auto">
          <a:xfrm>
            <a:off x="914400" y="1458913"/>
            <a:ext cx="2403475" cy="369887"/>
          </a:xfrm>
          <a:prstGeom prst="rect">
            <a:avLst/>
          </a:prstGeom>
          <a:noFill/>
          <a:ln w="9525">
            <a:noFill/>
            <a:miter lim="800000"/>
            <a:headEnd/>
            <a:tailEnd/>
          </a:ln>
        </p:spPr>
        <p:txBody>
          <a:bodyPr wrap="none">
            <a:spAutoFit/>
          </a:bodyPr>
          <a:lstStyle/>
          <a:p>
            <a:pPr algn="ctr"/>
            <a:r>
              <a:rPr lang="en-US"/>
              <a:t>CORS Multiyear soln.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velo-igs08-all.png"/>
          <p:cNvPicPr>
            <a:picLocks noChangeAspect="1"/>
          </p:cNvPicPr>
          <p:nvPr/>
        </p:nvPicPr>
        <p:blipFill>
          <a:blip r:embed="rId2" cstate="print"/>
          <a:srcRect l="4724" t="12206" r="4724" b="7088"/>
          <a:stretch>
            <a:fillRect/>
          </a:stretch>
        </p:blipFill>
        <p:spPr bwMode="auto">
          <a:xfrm>
            <a:off x="76200" y="1252538"/>
            <a:ext cx="9048750" cy="5376862"/>
          </a:xfrm>
          <a:prstGeom prst="rect">
            <a:avLst/>
          </a:prstGeom>
          <a:noFill/>
          <a:ln w="9525">
            <a:noFill/>
            <a:miter lim="800000"/>
            <a:headEnd/>
            <a:tailEnd/>
          </a:ln>
        </p:spPr>
      </p:pic>
      <p:sp>
        <p:nvSpPr>
          <p:cNvPr id="55299" name="Title 5"/>
          <p:cNvSpPr>
            <a:spLocks noGrp="1"/>
          </p:cNvSpPr>
          <p:nvPr>
            <p:ph type="title"/>
          </p:nvPr>
        </p:nvSpPr>
        <p:spPr>
          <a:xfrm>
            <a:off x="457200" y="152400"/>
            <a:ext cx="8229600" cy="1143000"/>
          </a:xfrm>
        </p:spPr>
        <p:txBody>
          <a:bodyPr/>
          <a:lstStyle/>
          <a:p>
            <a:r>
              <a:rPr lang="en-US" sz="3200" smtClean="0">
                <a:latin typeface="Verdana" pitchFamily="34" charset="0"/>
                <a:ea typeface="ＭＳ Ｐゴシック" pitchFamily="34" charset="-128"/>
                <a:cs typeface="Arial" charset="0"/>
              </a:rPr>
              <a:t>CORS IGS08 Velocity Field</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0" y="190500"/>
            <a:ext cx="9144000" cy="10287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Horizontal</a:t>
            </a:r>
            <a:r>
              <a:rPr lang="en-GB" sz="2400" smtClean="0">
                <a:latin typeface="Verdana" pitchFamily="34" charset="0"/>
                <a:ea typeface="ＭＳ Ｐゴシック" pitchFamily="34" charset="-128"/>
              </a:rPr>
              <a:t> NAD 83 Positions </a:t>
            </a:r>
            <a:br>
              <a:rPr lang="en-GB" sz="2400" smtClean="0">
                <a:latin typeface="Verdana" pitchFamily="34" charset="0"/>
                <a:ea typeface="ＭＳ Ｐゴシック" pitchFamily="34" charset="-128"/>
              </a:rPr>
            </a:br>
            <a:r>
              <a:rPr lang="en-GB" sz="2400" smtClean="0">
                <a:solidFill>
                  <a:srgbClr val="FF0000"/>
                </a:solidFill>
                <a:latin typeface="Verdana" pitchFamily="34" charset="0"/>
                <a:ea typeface="ＭＳ Ｐゴシック" pitchFamily="34" charset="-128"/>
              </a:rPr>
              <a:t>Different Epochs</a:t>
            </a:r>
            <a:r>
              <a:rPr lang="en-GB" sz="2800" smtClean="0">
                <a:solidFill>
                  <a:srgbClr val="FF0000"/>
                </a:solidFill>
                <a:latin typeface="Verdana" pitchFamily="34" charset="0"/>
                <a:ea typeface="ＭＳ Ｐゴシック" pitchFamily="34" charset="-128"/>
              </a:rPr>
              <a:t/>
            </a:r>
            <a:br>
              <a:rPr lang="en-GB" sz="2800" smtClean="0">
                <a:solidFill>
                  <a:srgbClr val="FF0000"/>
                </a:solidFill>
                <a:latin typeface="Verdana" pitchFamily="34" charset="0"/>
                <a:ea typeface="ＭＳ Ｐゴシック" pitchFamily="34" charset="-128"/>
              </a:rPr>
            </a:br>
            <a:r>
              <a:rPr lang="en-GB" sz="1500" smtClean="0">
                <a:latin typeface="Verdana" pitchFamily="34" charset="0"/>
                <a:ea typeface="ＭＳ Ｐゴシック" pitchFamily="34" charset="-128"/>
              </a:rPr>
              <a:t>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solidFill>
                <a:srgbClr val="00B050"/>
              </a:solidFill>
              <a:latin typeface="Verdana" pitchFamily="34" charset="0"/>
              <a:ea typeface="ＭＳ Ｐゴシック" pitchFamily="34" charset="-128"/>
            </a:endParaRPr>
          </a:p>
        </p:txBody>
      </p:sp>
      <p:pic>
        <p:nvPicPr>
          <p:cNvPr id="56323" name="Picture 10" descr="nam-all-nad83-10-02-horiz.ps.png"/>
          <p:cNvPicPr>
            <a:picLocks noChangeAspect="1"/>
          </p:cNvPicPr>
          <p:nvPr/>
        </p:nvPicPr>
        <p:blipFill>
          <a:blip r:embed="rId2" cstate="print"/>
          <a:srcRect l="4921" t="12303" r="4921" b="7382"/>
          <a:stretch>
            <a:fillRect/>
          </a:stretch>
        </p:blipFill>
        <p:spPr bwMode="auto">
          <a:xfrm>
            <a:off x="457200" y="1905000"/>
            <a:ext cx="8243888" cy="4895850"/>
          </a:xfrm>
          <a:prstGeom prst="rect">
            <a:avLst/>
          </a:prstGeom>
          <a:noFill/>
          <a:ln w="9525">
            <a:noFill/>
            <a:miter lim="800000"/>
            <a:headEnd/>
            <a:tailEnd/>
          </a:ln>
        </p:spPr>
      </p:pic>
      <p:sp>
        <p:nvSpPr>
          <p:cNvPr id="7" name="Rounded Rectangle 6"/>
          <p:cNvSpPr/>
          <p:nvPr/>
        </p:nvSpPr>
        <p:spPr>
          <a:xfrm>
            <a:off x="228600" y="2209800"/>
            <a:ext cx="12192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WA+OR</a:t>
            </a:r>
          </a:p>
          <a:p>
            <a:pPr algn="ctr">
              <a:defRPr/>
            </a:pPr>
            <a:r>
              <a:rPr lang="en-US" dirty="0"/>
              <a:t>4.4E,5N cm </a:t>
            </a:r>
          </a:p>
        </p:txBody>
      </p:sp>
      <p:sp>
        <p:nvSpPr>
          <p:cNvPr id="8" name="Rounded Rectangle 7"/>
          <p:cNvSpPr/>
          <p:nvPr/>
        </p:nvSpPr>
        <p:spPr>
          <a:xfrm>
            <a:off x="533400" y="4495800"/>
            <a:ext cx="1676400" cy="990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CA+NV</a:t>
            </a:r>
          </a:p>
          <a:p>
            <a:pPr algn="ctr">
              <a:defRPr/>
            </a:pPr>
            <a:r>
              <a:rPr lang="en-US" dirty="0"/>
              <a:t>10.8E, 14.4N</a:t>
            </a:r>
          </a:p>
          <a:p>
            <a:pPr algn="ctr">
              <a:defRPr/>
            </a:pPr>
            <a:r>
              <a:rPr lang="en-US" dirty="0"/>
              <a:t>cm</a:t>
            </a:r>
          </a:p>
        </p:txBody>
      </p:sp>
      <p:sp>
        <p:nvSpPr>
          <p:cNvPr id="10" name="Rounded Rectangle 9"/>
          <p:cNvSpPr/>
          <p:nvPr/>
        </p:nvSpPr>
        <p:spPr>
          <a:xfrm>
            <a:off x="6248400" y="1981200"/>
            <a:ext cx="16764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East </a:t>
            </a:r>
          </a:p>
          <a:p>
            <a:pPr algn="ctr">
              <a:defRPr/>
            </a:pPr>
            <a:r>
              <a:rPr lang="en-US" dirty="0"/>
              <a:t>1.4E, -0.2N cm</a:t>
            </a:r>
          </a:p>
        </p:txBody>
      </p:sp>
      <p:sp>
        <p:nvSpPr>
          <p:cNvPr id="12" name="Rounded Rectangle 11"/>
          <p:cNvSpPr/>
          <p:nvPr/>
        </p:nvSpPr>
        <p:spPr>
          <a:xfrm>
            <a:off x="2743200" y="5181600"/>
            <a:ext cx="1371600" cy="1295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UT+CO+NM+AZ</a:t>
            </a:r>
          </a:p>
          <a:p>
            <a:pPr algn="ctr">
              <a:defRPr/>
            </a:pPr>
            <a:r>
              <a:rPr lang="en-US" dirty="0"/>
              <a:t>0.5E,1.0N cm</a:t>
            </a:r>
          </a:p>
        </p:txBody>
      </p:sp>
      <p:sp>
        <p:nvSpPr>
          <p:cNvPr id="13" name="Rounded Rectangle 12"/>
          <p:cNvSpPr/>
          <p:nvPr/>
        </p:nvSpPr>
        <p:spPr>
          <a:xfrm>
            <a:off x="2667000" y="1828800"/>
            <a:ext cx="1600200" cy="1371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ID+MT+ND+SD+WY</a:t>
            </a:r>
          </a:p>
          <a:p>
            <a:pPr algn="ctr">
              <a:defRPr/>
            </a:pPr>
            <a:r>
              <a:rPr lang="en-US" dirty="0"/>
              <a:t>1.7E,0.5N cm</a:t>
            </a:r>
          </a:p>
        </p:txBody>
      </p:sp>
    </p:spTree>
  </p:cSld>
  <p:clrMapOvr>
    <a:masterClrMapping/>
  </p:clrMapOvr>
  <p:transition advClick="0" advTm="1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0" y="14288"/>
            <a:ext cx="9144000" cy="8001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Horizontal</a:t>
            </a:r>
            <a:r>
              <a:rPr lang="en-GB" sz="2400" smtClean="0">
                <a:latin typeface="Verdana" pitchFamily="34" charset="0"/>
                <a:ea typeface="ＭＳ Ｐゴシック" pitchFamily="34" charset="-128"/>
              </a:rPr>
              <a:t> NAD 83 Positions </a:t>
            </a:r>
            <a:r>
              <a:rPr lang="en-GB" sz="2400" smtClean="0">
                <a:solidFill>
                  <a:srgbClr val="FF0000"/>
                </a:solidFill>
                <a:latin typeface="Verdana" pitchFamily="34" charset="0"/>
                <a:ea typeface="ＭＳ Ｐゴシック" pitchFamily="34" charset="-128"/>
              </a:rPr>
              <a:t>Different Epochs</a:t>
            </a:r>
            <a:r>
              <a:rPr lang="en-GB" sz="2800" smtClean="0">
                <a:solidFill>
                  <a:srgbClr val="FF0000"/>
                </a:solidFill>
                <a:latin typeface="Verdana" pitchFamily="34" charset="0"/>
                <a:ea typeface="ＭＳ Ｐゴシック" pitchFamily="34" charset="-128"/>
              </a:rPr>
              <a:t/>
            </a:r>
            <a:br>
              <a:rPr lang="en-GB" sz="2800" smtClean="0">
                <a:solidFill>
                  <a:srgbClr val="FF0000"/>
                </a:solidFill>
                <a:latin typeface="Verdana" pitchFamily="34" charset="0"/>
                <a:ea typeface="ＭＳ Ｐゴシック" pitchFamily="34" charset="-128"/>
              </a:rPr>
            </a:br>
            <a:r>
              <a:rPr lang="en-GB" sz="1500" smtClean="0">
                <a:latin typeface="Verdana" pitchFamily="34" charset="0"/>
                <a:ea typeface="ＭＳ Ｐゴシック" pitchFamily="34" charset="-128"/>
              </a:rPr>
              <a:t>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solidFill>
                <a:srgbClr val="00B050"/>
              </a:solidFill>
              <a:latin typeface="Verdana" pitchFamily="34" charset="0"/>
              <a:ea typeface="ＭＳ Ｐゴシック" pitchFamily="34" charset="-128"/>
            </a:endParaRPr>
          </a:p>
        </p:txBody>
      </p:sp>
      <p:sp>
        <p:nvSpPr>
          <p:cNvPr id="57347" name="Rectangle 3"/>
          <p:cNvSpPr>
            <a:spLocks noGrp="1" noChangeArrowheads="1"/>
          </p:cNvSpPr>
          <p:nvPr>
            <p:ph idx="1"/>
          </p:nvPr>
        </p:nvSpPr>
        <p:spPr>
          <a:xfrm>
            <a:off x="82550" y="835025"/>
            <a:ext cx="8978900" cy="993775"/>
          </a:xfrm>
        </p:spPr>
        <p:txBody>
          <a:bodyPr/>
          <a:lstStyle/>
          <a:p>
            <a:pPr eaLnBrk="1" hangingPunct="1">
              <a:lnSpc>
                <a:spcPct val="90000"/>
              </a:lnSpc>
              <a:spcBef>
                <a:spcPct val="0"/>
              </a:spcBef>
              <a:spcAft>
                <a:spcPts val="300"/>
              </a:spcAft>
            </a:pPr>
            <a:r>
              <a:rPr lang="en-GB" sz="1600" smtClean="0">
                <a:latin typeface="Verdana" pitchFamily="34" charset="0"/>
                <a:ea typeface="ＭＳ Ｐゴシック" pitchFamily="34" charset="-128"/>
              </a:rPr>
              <a:t>Avg. shifts: </a:t>
            </a:r>
            <a:r>
              <a:rPr lang="en-GB" sz="1600" smtClean="0">
                <a:solidFill>
                  <a:srgbClr val="FF0000"/>
                </a:solidFill>
                <a:latin typeface="Verdana" pitchFamily="34" charset="0"/>
                <a:ea typeface="ＭＳ Ｐゴシック" pitchFamily="34" charset="-128"/>
                <a:sym typeface="Symbol" pitchFamily="18" charset="2"/>
              </a:rPr>
              <a:t>E =</a:t>
            </a:r>
            <a:r>
              <a:rPr lang="en-GB" sz="1600" smtClean="0">
                <a:solidFill>
                  <a:srgbClr val="FF0000"/>
                </a:solidFill>
                <a:latin typeface="Verdana" pitchFamily="34" charset="0"/>
                <a:ea typeface="ＭＳ Ｐゴシック" pitchFamily="34" charset="-128"/>
              </a:rPr>
              <a:t> 0.05</a:t>
            </a:r>
            <a:r>
              <a:rPr lang="en-GB" sz="1600" smtClean="0">
                <a:solidFill>
                  <a:srgbClr val="FF0000"/>
                </a:solidFill>
                <a:latin typeface="Verdana" pitchFamily="34" charset="0"/>
                <a:ea typeface="ＭＳ Ｐゴシック" pitchFamily="34" charset="-128"/>
                <a:sym typeface="Symbol" pitchFamily="18" charset="2"/>
              </a:rPr>
              <a:t>5.25 (ME -0.12) </a:t>
            </a:r>
            <a:r>
              <a:rPr lang="en-GB" sz="1600" smtClean="0">
                <a:solidFill>
                  <a:srgbClr val="FF0000"/>
                </a:solidFill>
                <a:latin typeface="Verdana" pitchFamily="34" charset="0"/>
                <a:ea typeface="ＭＳ Ｐゴシック" pitchFamily="34" charset="-128"/>
              </a:rPr>
              <a:t>cm </a:t>
            </a:r>
            <a:r>
              <a:rPr lang="en-GB" sz="1600" smtClean="0">
                <a:solidFill>
                  <a:srgbClr val="FF0000"/>
                </a:solidFill>
                <a:latin typeface="Verdana" pitchFamily="34" charset="0"/>
                <a:ea typeface="ＭＳ Ｐゴシック" pitchFamily="34" charset="-128"/>
                <a:sym typeface="Symbol" pitchFamily="18" charset="2"/>
              </a:rPr>
              <a:t>N = 2.126.08</a:t>
            </a:r>
            <a:r>
              <a:rPr lang="en-GB" sz="1600" smtClean="0">
                <a:solidFill>
                  <a:srgbClr val="FF0000"/>
                </a:solidFill>
                <a:latin typeface="Verdana" pitchFamily="34" charset="0"/>
                <a:ea typeface="ＭＳ Ｐゴシック" pitchFamily="34" charset="-128"/>
              </a:rPr>
              <a:t> (ME 0.00)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combination of position and velocity differences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due mostly to updated velocities (including up to 8 more years of data)</a:t>
            </a:r>
          </a:p>
        </p:txBody>
      </p:sp>
      <p:pic>
        <p:nvPicPr>
          <p:cNvPr id="57348" name="Picture 10" descr="nam-all-nad83-10-02-horiz.ps.png"/>
          <p:cNvPicPr>
            <a:picLocks noChangeAspect="1"/>
          </p:cNvPicPr>
          <p:nvPr/>
        </p:nvPicPr>
        <p:blipFill>
          <a:blip r:embed="rId2" cstate="print"/>
          <a:srcRect l="4921" t="12303" r="4921" b="7382"/>
          <a:stretch>
            <a:fillRect/>
          </a:stretch>
        </p:blipFill>
        <p:spPr bwMode="auto">
          <a:xfrm>
            <a:off x="457200" y="1905000"/>
            <a:ext cx="8243888" cy="4895850"/>
          </a:xfrm>
          <a:prstGeom prst="rect">
            <a:avLst/>
          </a:prstGeom>
          <a:noFill/>
          <a:ln w="9525">
            <a:noFill/>
            <a:miter lim="800000"/>
            <a:headEnd/>
            <a:tailEnd/>
          </a:ln>
        </p:spPr>
      </p:pic>
      <p:sp>
        <p:nvSpPr>
          <p:cNvPr id="7" name="Rounded Rectangle 6"/>
          <p:cNvSpPr/>
          <p:nvPr/>
        </p:nvSpPr>
        <p:spPr>
          <a:xfrm>
            <a:off x="228600" y="2209800"/>
            <a:ext cx="12192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WA+OR</a:t>
            </a:r>
          </a:p>
          <a:p>
            <a:pPr algn="ctr">
              <a:defRPr/>
            </a:pPr>
            <a:r>
              <a:rPr lang="en-US" dirty="0"/>
              <a:t>4.4E,5N cm </a:t>
            </a:r>
          </a:p>
        </p:txBody>
      </p:sp>
      <p:sp>
        <p:nvSpPr>
          <p:cNvPr id="8" name="Rounded Rectangle 7"/>
          <p:cNvSpPr/>
          <p:nvPr/>
        </p:nvSpPr>
        <p:spPr>
          <a:xfrm>
            <a:off x="533400" y="4495800"/>
            <a:ext cx="1676400" cy="990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CA+NV</a:t>
            </a:r>
          </a:p>
          <a:p>
            <a:pPr algn="ctr">
              <a:defRPr/>
            </a:pPr>
            <a:r>
              <a:rPr lang="en-US" dirty="0"/>
              <a:t>10.8E, 14.4N</a:t>
            </a:r>
          </a:p>
          <a:p>
            <a:pPr algn="ctr">
              <a:defRPr/>
            </a:pPr>
            <a:r>
              <a:rPr lang="en-US" dirty="0"/>
              <a:t>cm</a:t>
            </a:r>
          </a:p>
        </p:txBody>
      </p:sp>
      <p:sp>
        <p:nvSpPr>
          <p:cNvPr id="10" name="Rounded Rectangle 9"/>
          <p:cNvSpPr/>
          <p:nvPr/>
        </p:nvSpPr>
        <p:spPr>
          <a:xfrm>
            <a:off x="6248400" y="1981200"/>
            <a:ext cx="16764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East </a:t>
            </a:r>
          </a:p>
          <a:p>
            <a:pPr algn="ctr">
              <a:defRPr/>
            </a:pPr>
            <a:r>
              <a:rPr lang="en-US" dirty="0"/>
              <a:t>1.4E, -0.2N cm</a:t>
            </a:r>
          </a:p>
        </p:txBody>
      </p:sp>
      <p:sp>
        <p:nvSpPr>
          <p:cNvPr id="12" name="Rounded Rectangle 11"/>
          <p:cNvSpPr/>
          <p:nvPr/>
        </p:nvSpPr>
        <p:spPr>
          <a:xfrm>
            <a:off x="2743200" y="5181600"/>
            <a:ext cx="1371600" cy="1295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UT+CO+NM+AZ</a:t>
            </a:r>
          </a:p>
          <a:p>
            <a:pPr algn="ctr">
              <a:defRPr/>
            </a:pPr>
            <a:r>
              <a:rPr lang="en-US" dirty="0"/>
              <a:t>0.5E,1.0N cm</a:t>
            </a:r>
          </a:p>
        </p:txBody>
      </p:sp>
      <p:sp>
        <p:nvSpPr>
          <p:cNvPr id="13" name="Rounded Rectangle 12"/>
          <p:cNvSpPr/>
          <p:nvPr/>
        </p:nvSpPr>
        <p:spPr>
          <a:xfrm>
            <a:off x="2667000" y="1828800"/>
            <a:ext cx="1600200" cy="1371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ID+MT+ND+SD+WY</a:t>
            </a:r>
          </a:p>
          <a:p>
            <a:pPr algn="ctr">
              <a:defRPr/>
            </a:pPr>
            <a:r>
              <a:rPr lang="en-US" dirty="0"/>
              <a:t>1.7E,0.5N cm</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914400" y="1447800"/>
            <a:ext cx="7162800" cy="3048000"/>
          </a:xfrm>
        </p:spPr>
        <p:txBody>
          <a:bodyPr/>
          <a:lstStyle/>
          <a:p>
            <a:r>
              <a:rPr lang="en-US" dirty="0" smtClean="0">
                <a:solidFill>
                  <a:srgbClr val="FF0000"/>
                </a:solidFill>
              </a:rPr>
              <a:t>Improvements in the NSRS</a:t>
            </a:r>
          </a:p>
          <a:p>
            <a:r>
              <a:rPr lang="en-US" dirty="0" smtClean="0">
                <a:solidFill>
                  <a:schemeClr val="accent2"/>
                </a:solidFill>
              </a:rPr>
              <a:t>MultiYear CORS Solution -&gt;NAD83 (2011)</a:t>
            </a:r>
          </a:p>
          <a:p>
            <a:r>
              <a:rPr lang="en-US" dirty="0" smtClean="0"/>
              <a:t>Geoid12/Heights/GRAV-D</a:t>
            </a:r>
          </a:p>
          <a:p>
            <a:r>
              <a:rPr lang="en-US" dirty="0" smtClean="0">
                <a:solidFill>
                  <a:schemeClr val="accent2"/>
                </a:solidFill>
              </a:rPr>
              <a:t>New Data Sheets</a:t>
            </a:r>
          </a:p>
          <a:p>
            <a:r>
              <a:rPr lang="en-US" dirty="0" smtClean="0"/>
              <a:t>DS-World</a:t>
            </a:r>
          </a:p>
          <a:p>
            <a:r>
              <a:rPr lang="en-US" dirty="0" smtClean="0">
                <a:solidFill>
                  <a:srgbClr val="FF0000"/>
                </a:solidFill>
              </a:rPr>
              <a:t>CDOT CORS/OPUS Team Efforts</a:t>
            </a:r>
          </a:p>
          <a:p>
            <a:r>
              <a:rPr lang="en-US" dirty="0" smtClean="0">
                <a:solidFill>
                  <a:srgbClr val="FF0000"/>
                </a:solidFill>
              </a:rPr>
              <a:t>OPUS</a:t>
            </a:r>
            <a:r>
              <a:rPr lang="en-US" dirty="0" smtClean="0"/>
              <a:t> </a:t>
            </a:r>
          </a:p>
          <a:p>
            <a:r>
              <a:rPr lang="en-US" dirty="0" smtClean="0"/>
              <a:t>CBLs</a:t>
            </a:r>
          </a:p>
          <a:p>
            <a:r>
              <a:rPr lang="en-US" dirty="0" smtClean="0"/>
              <a:t>LOCUS</a:t>
            </a:r>
          </a:p>
          <a:p>
            <a:r>
              <a:rPr lang="en-US" dirty="0" smtClean="0">
                <a:solidFill>
                  <a:srgbClr val="FF0000"/>
                </a:solidFill>
              </a:rPr>
              <a:t>RTN</a:t>
            </a:r>
          </a:p>
          <a:p>
            <a:r>
              <a:rPr lang="en-US" dirty="0" smtClean="0">
                <a:solidFill>
                  <a:schemeClr val="accent2"/>
                </a:solidFill>
              </a:rPr>
              <a:t>NGS Advisor Program</a:t>
            </a:r>
          </a:p>
          <a:p>
            <a:r>
              <a:rPr lang="en-US" dirty="0" smtClean="0">
                <a:solidFill>
                  <a:srgbClr val="FF0000"/>
                </a:solidFill>
              </a:rPr>
              <a:t>New Datums (2022)</a:t>
            </a:r>
          </a:p>
          <a:p>
            <a:endParaRPr lang="en-US" dirty="0"/>
          </a:p>
        </p:txBody>
      </p:sp>
      <p:sp>
        <p:nvSpPr>
          <p:cNvPr id="4" name="TextBox 3"/>
          <p:cNvSpPr txBox="1"/>
          <p:nvPr/>
        </p:nvSpPr>
        <p:spPr>
          <a:xfrm rot="18820882">
            <a:off x="4704974" y="3312953"/>
            <a:ext cx="3485249" cy="1015663"/>
          </a:xfrm>
          <a:prstGeom prst="rect">
            <a:avLst/>
          </a:prstGeom>
          <a:noFill/>
        </p:spPr>
        <p:txBody>
          <a:bodyPr wrap="none" rtlCol="0">
            <a:spAutoFit/>
          </a:bodyPr>
          <a:lstStyle/>
          <a:p>
            <a:r>
              <a:rPr lang="en-US" sz="6000" dirty="0" smtClean="0">
                <a:solidFill>
                  <a:srgbClr val="00B050"/>
                </a:solidFill>
              </a:rPr>
              <a:t>CHANGE</a:t>
            </a:r>
            <a:endParaRPr lang="en-US" sz="6000" dirty="0">
              <a:solidFill>
                <a:srgbClr val="00B050"/>
              </a:solidFill>
            </a:endParaRPr>
          </a:p>
        </p:txBody>
      </p:sp>
      <p:sp>
        <p:nvSpPr>
          <p:cNvPr id="5" name="TextBox 4"/>
          <p:cNvSpPr txBox="1"/>
          <p:nvPr/>
        </p:nvSpPr>
        <p:spPr>
          <a:xfrm rot="18820882">
            <a:off x="4971302" y="4121863"/>
            <a:ext cx="4324197" cy="769441"/>
          </a:xfrm>
          <a:prstGeom prst="rect">
            <a:avLst/>
          </a:prstGeom>
          <a:noFill/>
        </p:spPr>
        <p:txBody>
          <a:bodyPr wrap="none" rtlCol="0">
            <a:spAutoFit/>
          </a:bodyPr>
          <a:lstStyle/>
          <a:p>
            <a:r>
              <a:rPr lang="en-US" sz="4400" dirty="0" smtClean="0">
                <a:solidFill>
                  <a:srgbClr val="00B050"/>
                </a:solidFill>
              </a:rPr>
              <a:t>Improvements</a:t>
            </a:r>
            <a:endParaRPr lang="en-US" sz="4400" dirty="0">
              <a:solidFill>
                <a:srgbClr val="00B05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04800" y="166688"/>
            <a:ext cx="8534400" cy="1204912"/>
          </a:xfrm>
          <a:solidFill>
            <a:schemeClr val="bg1"/>
          </a:solidFill>
        </p:spPr>
        <p:txBody>
          <a:bodyPr/>
          <a:lstStyle/>
          <a:p>
            <a:pPr eaLnBrk="1" hangingPunct="1"/>
            <a:r>
              <a:rPr lang="en-GB" sz="3200" b="0" dirty="0" smtClean="0">
                <a:latin typeface="Verdana" pitchFamily="34" charset="0"/>
                <a:ea typeface="ＭＳ Ｐゴシック" pitchFamily="34" charset="-128"/>
              </a:rPr>
              <a:t>Changes in </a:t>
            </a:r>
            <a:r>
              <a:rPr lang="en-GB" sz="3200" b="0" i="1" dirty="0" smtClean="0">
                <a:latin typeface="Verdana" pitchFamily="34" charset="0"/>
                <a:ea typeface="ＭＳ Ｐゴシック" pitchFamily="34" charset="-128"/>
              </a:rPr>
              <a:t>Horizontal</a:t>
            </a:r>
            <a:r>
              <a:rPr lang="en-GB" sz="3200" b="0" dirty="0" smtClean="0">
                <a:latin typeface="Verdana" pitchFamily="34" charset="0"/>
                <a:ea typeface="ＭＳ Ｐゴシック" pitchFamily="34" charset="-128"/>
              </a:rPr>
              <a:t> NAD 83 Positions</a:t>
            </a:r>
            <a:r>
              <a:rPr lang="en-GB" sz="3200" dirty="0" smtClean="0">
                <a:latin typeface="Verdana" pitchFamily="34" charset="0"/>
                <a:ea typeface="ＭＳ Ｐゴシック" pitchFamily="34" charset="-128"/>
              </a:rPr>
              <a:t/>
            </a:r>
            <a:br>
              <a:rPr lang="en-GB" sz="3200" dirty="0" smtClean="0">
                <a:latin typeface="Verdana" pitchFamily="34" charset="0"/>
                <a:ea typeface="ＭＳ Ｐゴシック" pitchFamily="34" charset="-128"/>
              </a:rPr>
            </a:br>
            <a:r>
              <a:rPr lang="en-GB" sz="3200" b="0" dirty="0" smtClean="0">
                <a:latin typeface="Verdana" pitchFamily="34" charset="0"/>
                <a:ea typeface="ＭＳ Ｐゴシック" pitchFamily="34" charset="-128"/>
              </a:rPr>
              <a:t>Same Epoch</a:t>
            </a:r>
            <a:r>
              <a:rPr lang="en-GB" sz="2800" dirty="0" smtClean="0">
                <a:solidFill>
                  <a:srgbClr val="0000FF"/>
                </a:solidFill>
                <a:latin typeface="Verdana" pitchFamily="34" charset="0"/>
                <a:ea typeface="ＭＳ Ｐゴシック" pitchFamily="34" charset="-128"/>
              </a:rPr>
              <a:t/>
            </a:r>
            <a:br>
              <a:rPr lang="en-GB" sz="2800" dirty="0" smtClean="0">
                <a:solidFill>
                  <a:srgbClr val="0000FF"/>
                </a:solidFill>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2002.00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2002.00</a:t>
            </a:r>
            <a:endParaRPr lang="en-US" sz="1500" dirty="0" smtClean="0">
              <a:latin typeface="Verdana" pitchFamily="34" charset="0"/>
              <a:ea typeface="ＭＳ Ｐゴシック" pitchFamily="34" charset="-128"/>
            </a:endParaRPr>
          </a:p>
        </p:txBody>
      </p:sp>
      <p:pic>
        <p:nvPicPr>
          <p:cNvPr id="60419" name="Picture 6" descr="nam-all-nad83-02-02-horiz.ps.png"/>
          <p:cNvPicPr>
            <a:picLocks noChangeAspect="1"/>
          </p:cNvPicPr>
          <p:nvPr/>
        </p:nvPicPr>
        <p:blipFill>
          <a:blip r:embed="rId2" cstate="print"/>
          <a:srcRect l="4921" t="12303" r="4921" b="7382"/>
          <a:stretch>
            <a:fillRect/>
          </a:stretch>
        </p:blipFill>
        <p:spPr bwMode="auto">
          <a:xfrm>
            <a:off x="457200" y="175260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228600" y="166688"/>
            <a:ext cx="8610600" cy="1052512"/>
          </a:xfrm>
          <a:solidFill>
            <a:schemeClr val="bg1"/>
          </a:solidFill>
        </p:spPr>
        <p:txBody>
          <a:bodyPr/>
          <a:lstStyle/>
          <a:p>
            <a:pPr eaLnBrk="1" hangingPunct="1"/>
            <a:r>
              <a:rPr lang="en-GB" sz="2400" dirty="0" smtClean="0">
                <a:latin typeface="Verdana" pitchFamily="34" charset="0"/>
                <a:ea typeface="ＭＳ Ｐゴシック" pitchFamily="34" charset="-128"/>
              </a:rPr>
              <a:t>Changes in </a:t>
            </a:r>
            <a:r>
              <a:rPr lang="en-GB" sz="2400" i="1" dirty="0" smtClean="0">
                <a:latin typeface="Verdana" pitchFamily="34" charset="0"/>
                <a:ea typeface="ＭＳ Ｐゴシック" pitchFamily="34" charset="-128"/>
              </a:rPr>
              <a:t>Vertical</a:t>
            </a:r>
            <a:r>
              <a:rPr lang="en-GB" sz="2400" dirty="0" smtClean="0">
                <a:latin typeface="Verdana" pitchFamily="34" charset="0"/>
                <a:ea typeface="ＭＳ Ｐゴシック" pitchFamily="34" charset="-128"/>
              </a:rPr>
              <a:t> NAD 83 Positions </a:t>
            </a:r>
            <a:br>
              <a:rPr lang="en-GB" sz="2400" dirty="0" smtClean="0">
                <a:latin typeface="Verdana" pitchFamily="34" charset="0"/>
                <a:ea typeface="ＭＳ Ｐゴシック" pitchFamily="34" charset="-128"/>
              </a:rPr>
            </a:br>
            <a:r>
              <a:rPr lang="en-GB" sz="2400" dirty="0" smtClean="0">
                <a:solidFill>
                  <a:srgbClr val="FF0000"/>
                </a:solidFill>
                <a:latin typeface="Verdana" pitchFamily="34" charset="0"/>
                <a:ea typeface="ＭＳ Ｐゴシック" pitchFamily="34" charset="-128"/>
              </a:rPr>
              <a:t>Different Epochs </a:t>
            </a:r>
            <a:r>
              <a:rPr lang="en-GB" sz="2800" b="1" dirty="0" smtClean="0">
                <a:solidFill>
                  <a:srgbClr val="0000FF"/>
                </a:solidFill>
                <a:latin typeface="Verdana" pitchFamily="34" charset="0"/>
                <a:ea typeface="ＭＳ Ｐゴシック" pitchFamily="34" charset="-128"/>
              </a:rPr>
              <a:t/>
            </a:r>
            <a:br>
              <a:rPr lang="en-GB" sz="2800" b="1" dirty="0" smtClean="0">
                <a:solidFill>
                  <a:srgbClr val="0000FF"/>
                </a:solidFill>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2010.0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a:t>
            </a:r>
            <a:endParaRPr lang="en-US" sz="1500" dirty="0" smtClean="0">
              <a:latin typeface="Verdana" pitchFamily="34" charset="0"/>
              <a:ea typeface="ＭＳ Ｐゴシック" pitchFamily="34" charset="-128"/>
            </a:endParaRPr>
          </a:p>
        </p:txBody>
      </p:sp>
      <p:pic>
        <p:nvPicPr>
          <p:cNvPr id="58371" name="Picture 10" descr="nam-all-nad83-10-02-verti.ps.png"/>
          <p:cNvPicPr>
            <a:picLocks noChangeAspect="1"/>
          </p:cNvPicPr>
          <p:nvPr/>
        </p:nvPicPr>
        <p:blipFill>
          <a:blip r:embed="rId2" cstate="print"/>
          <a:srcRect l="4921" t="12303" r="4921" b="7382"/>
          <a:stretch>
            <a:fillRect/>
          </a:stretch>
        </p:blipFill>
        <p:spPr bwMode="auto">
          <a:xfrm>
            <a:off x="515938" y="1752600"/>
            <a:ext cx="8170862" cy="48529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28600" y="14288"/>
            <a:ext cx="8610600" cy="8001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Vertical</a:t>
            </a:r>
            <a:r>
              <a:rPr lang="en-GB" sz="2400" smtClean="0">
                <a:latin typeface="Verdana" pitchFamily="34" charset="0"/>
                <a:ea typeface="ＭＳ Ｐゴシック" pitchFamily="34" charset="-128"/>
              </a:rPr>
              <a:t> NAD 83 Positions </a:t>
            </a:r>
            <a:r>
              <a:rPr lang="en-GB" sz="2400" smtClean="0">
                <a:solidFill>
                  <a:srgbClr val="FF0000"/>
                </a:solidFill>
                <a:latin typeface="Verdana" pitchFamily="34" charset="0"/>
                <a:ea typeface="ＭＳ Ｐゴシック" pitchFamily="34" charset="-128"/>
              </a:rPr>
              <a:t>Different Epochs </a:t>
            </a:r>
            <a:r>
              <a:rPr lang="en-GB" sz="2800" b="1" smtClean="0">
                <a:solidFill>
                  <a:srgbClr val="0000FF"/>
                </a:solidFill>
                <a:latin typeface="Verdana" pitchFamily="34" charset="0"/>
                <a:ea typeface="ＭＳ Ｐゴシック" pitchFamily="34" charset="-128"/>
              </a:rPr>
              <a:t/>
            </a:r>
            <a:br>
              <a:rPr lang="en-GB" sz="2800" b="1" smtClean="0">
                <a:solidFill>
                  <a:srgbClr val="0000FF"/>
                </a:solidFill>
                <a:latin typeface="Verdana" pitchFamily="34" charset="0"/>
                <a:ea typeface="ＭＳ Ｐゴシック" pitchFamily="34" charset="-128"/>
              </a:rPr>
            </a:br>
            <a:r>
              <a:rPr lang="en-GB" sz="1500" smtClean="0">
                <a:latin typeface="Verdana" pitchFamily="34" charset="0"/>
                <a:ea typeface="ＭＳ Ｐゴシック" pitchFamily="34" charset="-128"/>
              </a:rPr>
              <a:t> 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latin typeface="Verdana" pitchFamily="34" charset="0"/>
              <a:ea typeface="ＭＳ Ｐゴシック" pitchFamily="34" charset="-128"/>
            </a:endParaRPr>
          </a:p>
        </p:txBody>
      </p:sp>
      <p:sp>
        <p:nvSpPr>
          <p:cNvPr id="59395" name="Rectangle 3"/>
          <p:cNvSpPr>
            <a:spLocks noGrp="1" noChangeArrowheads="1"/>
          </p:cNvSpPr>
          <p:nvPr>
            <p:ph idx="1"/>
          </p:nvPr>
        </p:nvSpPr>
        <p:spPr>
          <a:xfrm>
            <a:off x="65088" y="846138"/>
            <a:ext cx="8978900" cy="1060450"/>
          </a:xfrm>
        </p:spPr>
        <p:txBody>
          <a:bodyPr/>
          <a:lstStyle/>
          <a:p>
            <a:pPr eaLnBrk="1" hangingPunct="1">
              <a:lnSpc>
                <a:spcPct val="90000"/>
              </a:lnSpc>
              <a:spcBef>
                <a:spcPct val="0"/>
              </a:spcBef>
              <a:spcAft>
                <a:spcPts val="300"/>
              </a:spcAft>
            </a:pPr>
            <a:r>
              <a:rPr lang="en-GB" sz="1600" smtClean="0">
                <a:latin typeface="Verdana" pitchFamily="34" charset="0"/>
                <a:ea typeface="ＭＳ Ｐゴシック" pitchFamily="34" charset="-128"/>
              </a:rPr>
              <a:t>Avg. shifts:   </a:t>
            </a:r>
            <a:r>
              <a:rPr lang="en-GB" sz="1600" smtClean="0">
                <a:solidFill>
                  <a:srgbClr val="FF0000"/>
                </a:solidFill>
                <a:latin typeface="Verdana" pitchFamily="34" charset="0"/>
                <a:ea typeface="ＭＳ Ｐゴシック" pitchFamily="34" charset="-128"/>
                <a:sym typeface="Symbol" pitchFamily="18" charset="2"/>
              </a:rPr>
              <a:t>U =</a:t>
            </a:r>
            <a:r>
              <a:rPr lang="en-GB" sz="1600" smtClean="0">
                <a:solidFill>
                  <a:srgbClr val="FF0000"/>
                </a:solidFill>
                <a:latin typeface="Verdana" pitchFamily="34" charset="0"/>
                <a:ea typeface="ＭＳ Ｐゴシック" pitchFamily="34" charset="-128"/>
              </a:rPr>
              <a:t> -0.66</a:t>
            </a:r>
            <a:r>
              <a:rPr lang="en-GB" sz="1600" smtClean="0">
                <a:solidFill>
                  <a:srgbClr val="FF0000"/>
                </a:solidFill>
                <a:latin typeface="Verdana" pitchFamily="34" charset="0"/>
                <a:ea typeface="ＭＳ Ｐゴシック" pitchFamily="34" charset="-128"/>
                <a:sym typeface="Symbol" pitchFamily="18" charset="2"/>
              </a:rPr>
              <a:t>2.24 (ME -0.80)</a:t>
            </a:r>
            <a:r>
              <a:rPr lang="en-GB" sz="1600" smtClean="0">
                <a:solidFill>
                  <a:srgbClr val="FF0000"/>
                </a:solidFill>
                <a:latin typeface="Verdana" pitchFamily="34" charset="0"/>
                <a:ea typeface="ＭＳ Ｐゴシック" pitchFamily="34" charset="-128"/>
              </a:rPr>
              <a:t>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combination of position and velocity differences from additional data, tectonics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assuming vertical velocity ≈ 0.00 in NAD 83(CORS96)</a:t>
            </a:r>
          </a:p>
        </p:txBody>
      </p:sp>
      <p:pic>
        <p:nvPicPr>
          <p:cNvPr id="59396" name="Picture 10" descr="nam-all-nad83-10-02-verti.ps.png"/>
          <p:cNvPicPr>
            <a:picLocks noChangeAspect="1"/>
          </p:cNvPicPr>
          <p:nvPr/>
        </p:nvPicPr>
        <p:blipFill>
          <a:blip r:embed="rId2" cstate="print"/>
          <a:srcRect l="4921" t="12303" r="4921" b="7382"/>
          <a:stretch>
            <a:fillRect/>
          </a:stretch>
        </p:blipFill>
        <p:spPr bwMode="auto">
          <a:xfrm>
            <a:off x="515938" y="2005013"/>
            <a:ext cx="8170862" cy="485298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04800" y="14288"/>
            <a:ext cx="8534400" cy="800100"/>
          </a:xfrm>
          <a:solidFill>
            <a:schemeClr val="bg1"/>
          </a:solidFill>
        </p:spPr>
        <p:txBody>
          <a:bodyPr/>
          <a:lstStyle/>
          <a:p>
            <a:pPr eaLnBrk="1" hangingPunct="1"/>
            <a:r>
              <a:rPr lang="en-GB" sz="3200" smtClean="0">
                <a:latin typeface="Verdana" pitchFamily="34" charset="0"/>
                <a:ea typeface="ＭＳ Ｐゴシック" pitchFamily="34" charset="-128"/>
              </a:rPr>
              <a:t>Changes in </a:t>
            </a:r>
            <a:r>
              <a:rPr lang="en-GB" sz="3200" i="1" smtClean="0">
                <a:latin typeface="Verdana" pitchFamily="34" charset="0"/>
                <a:ea typeface="ＭＳ Ｐゴシック" pitchFamily="34" charset="-128"/>
              </a:rPr>
              <a:t>Vertical</a:t>
            </a:r>
            <a:r>
              <a:rPr lang="en-GB" sz="3200" smtClean="0">
                <a:latin typeface="Verdana" pitchFamily="34" charset="0"/>
                <a:ea typeface="ＭＳ Ｐゴシック" pitchFamily="34" charset="-128"/>
              </a:rPr>
              <a:t> NAD 83 Positions</a:t>
            </a:r>
            <a:r>
              <a:rPr lang="en-GB" sz="2800" smtClean="0">
                <a:latin typeface="Verdana" pitchFamily="34" charset="0"/>
                <a:ea typeface="ＭＳ Ｐゴシック" pitchFamily="34" charset="-128"/>
              </a:rPr>
              <a:t/>
            </a:r>
            <a:br>
              <a:rPr lang="en-GB" sz="2800" smtClean="0">
                <a:latin typeface="Verdana" pitchFamily="34" charset="0"/>
                <a:ea typeface="ＭＳ Ｐゴシック" pitchFamily="34" charset="-128"/>
              </a:rPr>
            </a:br>
            <a:r>
              <a:rPr lang="en-GB" sz="1500" smtClean="0">
                <a:latin typeface="Verdana" pitchFamily="34" charset="0"/>
                <a:ea typeface="ＭＳ Ｐゴシック" pitchFamily="34" charset="-128"/>
              </a:rPr>
              <a:t> 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2002.0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latin typeface="Verdana" pitchFamily="34" charset="0"/>
              <a:ea typeface="ＭＳ Ｐゴシック" pitchFamily="34" charset="-128"/>
            </a:endParaRPr>
          </a:p>
        </p:txBody>
      </p:sp>
      <p:sp>
        <p:nvSpPr>
          <p:cNvPr id="61443" name="Rectangle 3"/>
          <p:cNvSpPr>
            <a:spLocks noGrp="1" noChangeArrowheads="1"/>
          </p:cNvSpPr>
          <p:nvPr>
            <p:ph idx="1"/>
          </p:nvPr>
        </p:nvSpPr>
        <p:spPr>
          <a:xfrm>
            <a:off x="82550" y="871538"/>
            <a:ext cx="8978900" cy="1127125"/>
          </a:xfrm>
        </p:spPr>
        <p:txBody>
          <a:bodyPr/>
          <a:lstStyle/>
          <a:p>
            <a:pPr eaLnBrk="1" hangingPunct="1">
              <a:lnSpc>
                <a:spcPct val="90000"/>
              </a:lnSpc>
              <a:spcBef>
                <a:spcPct val="0"/>
              </a:spcBef>
              <a:spcAft>
                <a:spcPts val="300"/>
              </a:spcAft>
            </a:pPr>
            <a:r>
              <a:rPr lang="en-GB" sz="1800" smtClean="0">
                <a:latin typeface="Verdana" pitchFamily="34" charset="0"/>
                <a:ea typeface="ＭＳ Ｐゴシック" pitchFamily="34" charset="-128"/>
              </a:rPr>
              <a:t>avg. shift: </a:t>
            </a:r>
            <a:r>
              <a:rPr lang="en-GB" sz="1800" smtClean="0">
                <a:solidFill>
                  <a:srgbClr val="FF0000"/>
                </a:solidFill>
                <a:latin typeface="Verdana" pitchFamily="34" charset="0"/>
                <a:ea typeface="ＭＳ Ｐゴシック" pitchFamily="34" charset="-128"/>
                <a:sym typeface="Symbol" pitchFamily="18" charset="2"/>
              </a:rPr>
              <a:t>U = </a:t>
            </a:r>
            <a:r>
              <a:rPr lang="en-GB" sz="1800" smtClean="0">
                <a:solidFill>
                  <a:srgbClr val="FF0000"/>
                </a:solidFill>
                <a:latin typeface="Verdana" pitchFamily="34" charset="0"/>
                <a:ea typeface="ＭＳ Ｐゴシック" pitchFamily="34" charset="-128"/>
              </a:rPr>
              <a:t>0.80</a:t>
            </a:r>
            <a:r>
              <a:rPr lang="en-GB" sz="1800" smtClean="0">
                <a:solidFill>
                  <a:srgbClr val="FF0000"/>
                </a:solidFill>
                <a:latin typeface="Verdana" pitchFamily="34" charset="0"/>
                <a:ea typeface="ＭＳ Ｐゴシック" pitchFamily="34" charset="-128"/>
                <a:sym typeface="Symbol" pitchFamily="18" charset="2"/>
              </a:rPr>
              <a:t>1.89 (ME -0.70)</a:t>
            </a:r>
            <a:r>
              <a:rPr lang="en-GB" sz="1800" smtClean="0">
                <a:solidFill>
                  <a:srgbClr val="FF0000"/>
                </a:solidFill>
                <a:latin typeface="Verdana" pitchFamily="34" charset="0"/>
                <a:ea typeface="ＭＳ Ｐゴシック" pitchFamily="34" charset="-128"/>
              </a:rPr>
              <a:t>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random part mostly caused by </a:t>
            </a:r>
            <a:r>
              <a:rPr lang="en-GB" sz="1600" u="sng" smtClean="0">
                <a:latin typeface="Verdana" pitchFamily="34" charset="0"/>
                <a:ea typeface="ＭＳ Ｐゴシック" pitchFamily="34" charset="-128"/>
              </a:rPr>
              <a:t>switch to absolute antenna calibrations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shifts also caused by assuming V</a:t>
            </a:r>
            <a:r>
              <a:rPr lang="en-GB" sz="1600" baseline="-25000" smtClean="0">
                <a:latin typeface="Verdana" pitchFamily="34" charset="0"/>
                <a:ea typeface="ＭＳ Ｐゴシック" pitchFamily="34" charset="-128"/>
              </a:rPr>
              <a:t>u</a:t>
            </a:r>
            <a:r>
              <a:rPr lang="en-GB" sz="1600" smtClean="0">
                <a:latin typeface="Verdana" pitchFamily="34" charset="0"/>
                <a:ea typeface="ＭＳ Ｐゴシック" pitchFamily="34" charset="-128"/>
              </a:rPr>
              <a:t> = 0 in NAD 83(CORS96)</a:t>
            </a:r>
          </a:p>
        </p:txBody>
      </p:sp>
      <p:pic>
        <p:nvPicPr>
          <p:cNvPr id="61444" name="Picture 5" descr="nam-all-nad83-02-02-verti.ps.png"/>
          <p:cNvPicPr>
            <a:picLocks noChangeAspect="1"/>
          </p:cNvPicPr>
          <p:nvPr/>
        </p:nvPicPr>
        <p:blipFill>
          <a:blip r:embed="rId2" cstate="print"/>
          <a:srcRect l="4921" t="12303" r="4921" b="7382"/>
          <a:stretch>
            <a:fillRect/>
          </a:stretch>
        </p:blipFill>
        <p:spPr bwMode="auto">
          <a:xfrm>
            <a:off x="533400" y="188595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04800" y="571500"/>
            <a:ext cx="8534400" cy="800100"/>
          </a:xfrm>
          <a:solidFill>
            <a:schemeClr val="bg1"/>
          </a:solidFill>
        </p:spPr>
        <p:txBody>
          <a:bodyPr/>
          <a:lstStyle/>
          <a:p>
            <a:r>
              <a:rPr lang="en-GB" sz="2800" b="0" dirty="0" smtClean="0">
                <a:latin typeface="Verdana" pitchFamily="34" charset="0"/>
                <a:ea typeface="ＭＳ Ｐゴシック" pitchFamily="34" charset="-128"/>
              </a:rPr>
              <a:t>Changes in </a:t>
            </a:r>
            <a:r>
              <a:rPr lang="en-GB" sz="2800" b="0" i="1" dirty="0" smtClean="0">
                <a:latin typeface="Verdana" pitchFamily="34" charset="0"/>
                <a:ea typeface="ＭＳ Ｐゴシック" pitchFamily="34" charset="-128"/>
              </a:rPr>
              <a:t>Vertical</a:t>
            </a:r>
            <a:r>
              <a:rPr lang="en-GB" sz="2800" b="0" dirty="0" smtClean="0">
                <a:latin typeface="Verdana" pitchFamily="34" charset="0"/>
                <a:ea typeface="ＭＳ Ｐゴシック" pitchFamily="34" charset="-128"/>
              </a:rPr>
              <a:t> NAD 83 Positions </a:t>
            </a:r>
            <a:br>
              <a:rPr lang="en-GB" sz="2800" b="0" dirty="0" smtClean="0">
                <a:latin typeface="Verdana" pitchFamily="34" charset="0"/>
                <a:ea typeface="ＭＳ Ｐゴシック" pitchFamily="34" charset="-128"/>
              </a:rPr>
            </a:br>
            <a:r>
              <a:rPr lang="en-GB" sz="2800" b="0" dirty="0" smtClean="0">
                <a:solidFill>
                  <a:srgbClr val="FF0000"/>
                </a:solidFill>
                <a:latin typeface="Verdana" pitchFamily="34" charset="0"/>
                <a:ea typeface="ＭＳ Ｐゴシック" pitchFamily="34" charset="-128"/>
              </a:rPr>
              <a:t>Same Epochs </a:t>
            </a:r>
            <a:r>
              <a:rPr lang="en-GB" sz="2800" dirty="0" smtClean="0">
                <a:latin typeface="Verdana" pitchFamily="34" charset="0"/>
                <a:ea typeface="ＭＳ Ｐゴシック" pitchFamily="34" charset="-128"/>
              </a:rPr>
              <a:t/>
            </a:r>
            <a:br>
              <a:rPr lang="en-GB" sz="2800" dirty="0" smtClean="0">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2002.0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a:t>
            </a:r>
            <a:endParaRPr lang="en-US" sz="1500" dirty="0" smtClean="0">
              <a:latin typeface="Verdana" pitchFamily="34" charset="0"/>
              <a:ea typeface="ＭＳ Ｐゴシック" pitchFamily="34" charset="-128"/>
            </a:endParaRPr>
          </a:p>
        </p:txBody>
      </p:sp>
      <p:pic>
        <p:nvPicPr>
          <p:cNvPr id="61444" name="Picture 5" descr="nam-all-nad83-02-02-verti.ps.png"/>
          <p:cNvPicPr>
            <a:picLocks noChangeAspect="1"/>
          </p:cNvPicPr>
          <p:nvPr/>
        </p:nvPicPr>
        <p:blipFill>
          <a:blip r:embed="rId2" cstate="print"/>
          <a:srcRect l="4921" t="12303" r="4921" b="7382"/>
          <a:stretch>
            <a:fillRect/>
          </a:stretch>
        </p:blipFill>
        <p:spPr bwMode="auto">
          <a:xfrm>
            <a:off x="533400" y="188595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Corbin_VA"/>
          <p:cNvPicPr>
            <a:picLocks noChangeAspect="1" noChangeArrowheads="1"/>
          </p:cNvPicPr>
          <p:nvPr/>
        </p:nvPicPr>
        <p:blipFill>
          <a:blip r:embed="rId2" cstate="print"/>
          <a:srcRect l="15018" r="20513" b="5383"/>
          <a:stretch>
            <a:fillRect/>
          </a:stretch>
        </p:blipFill>
        <p:spPr>
          <a:xfrm>
            <a:off x="7197558" y="1752600"/>
            <a:ext cx="1946442" cy="3808907"/>
          </a:xfrm>
          <a:prstGeom prst="rect">
            <a:avLst/>
          </a:prstGeom>
          <a:ln>
            <a:solidFill>
              <a:schemeClr val="tx1"/>
            </a:solidFill>
          </a:ln>
          <a:effectLst>
            <a:outerShdw blurRad="50800" dist="38100" dir="2700000" algn="tl" rotWithShape="0">
              <a:prstClr val="black">
                <a:alpha val="40000"/>
              </a:prstClr>
            </a:outerShdw>
          </a:effectLst>
        </p:spPr>
      </p:pic>
      <p:sp>
        <p:nvSpPr>
          <p:cNvPr id="2" name="Title 1"/>
          <p:cNvSpPr>
            <a:spLocks noGrp="1"/>
          </p:cNvSpPr>
          <p:nvPr>
            <p:ph type="title"/>
          </p:nvPr>
        </p:nvSpPr>
        <p:spPr>
          <a:xfrm>
            <a:off x="457200" y="399678"/>
            <a:ext cx="8229600" cy="1143000"/>
          </a:xfrm>
        </p:spPr>
        <p:txBody>
          <a:bodyPr/>
          <a:lstStyle/>
          <a:p>
            <a:r>
              <a:rPr lang="en-US" sz="3200" dirty="0" smtClean="0"/>
              <a:t>NAD 83(2011) epoch 2010.00</a:t>
            </a:r>
            <a:endParaRPr lang="en-US" sz="3200" dirty="0"/>
          </a:p>
        </p:txBody>
      </p:sp>
      <p:sp>
        <p:nvSpPr>
          <p:cNvPr id="3" name="Content Placeholder 2"/>
          <p:cNvSpPr>
            <a:spLocks noGrp="1"/>
          </p:cNvSpPr>
          <p:nvPr>
            <p:ph idx="1"/>
          </p:nvPr>
        </p:nvSpPr>
        <p:spPr>
          <a:xfrm>
            <a:off x="242276" y="1865910"/>
            <a:ext cx="6689969" cy="4761523"/>
          </a:xfrm>
        </p:spPr>
        <p:txBody>
          <a:bodyPr>
            <a:normAutofit/>
          </a:bodyPr>
          <a:lstStyle/>
          <a:p>
            <a:r>
              <a:rPr lang="en-US" b="1" dirty="0" smtClean="0"/>
              <a:t>Multi-Year CORS Solution (MYCS)</a:t>
            </a:r>
          </a:p>
          <a:p>
            <a:pPr lvl="1"/>
            <a:r>
              <a:rPr lang="en-US" dirty="0" smtClean="0"/>
              <a:t>NAD 83 computed by </a:t>
            </a:r>
            <a:r>
              <a:rPr lang="en-US" i="1" dirty="0" smtClean="0"/>
              <a:t>transformation</a:t>
            </a:r>
            <a:r>
              <a:rPr lang="en-US" dirty="0" smtClean="0"/>
              <a:t> from IGS08</a:t>
            </a:r>
          </a:p>
          <a:p>
            <a:r>
              <a:rPr lang="en-US" b="1" dirty="0" smtClean="0"/>
              <a:t>National Adjustment of 2011 (NA2011)</a:t>
            </a:r>
          </a:p>
          <a:p>
            <a:pPr lvl="1"/>
            <a:r>
              <a:rPr lang="en-US" dirty="0" smtClean="0"/>
              <a:t>New adjustment of GNSS passive control</a:t>
            </a:r>
          </a:p>
          <a:p>
            <a:pPr lvl="1"/>
            <a:r>
              <a:rPr lang="en-US" dirty="0" smtClean="0"/>
              <a:t>GNSS vectors tied (and constrained) to CORS </a:t>
            </a:r>
            <a:br>
              <a:rPr lang="en-US" dirty="0" smtClean="0"/>
            </a:br>
            <a:r>
              <a:rPr lang="en-US" dirty="0" smtClean="0"/>
              <a:t>NAD 83(2011) epoch 2010.00</a:t>
            </a:r>
          </a:p>
          <a:p>
            <a:pPr lvl="1"/>
            <a:r>
              <a:rPr lang="en-US" dirty="0" smtClean="0"/>
              <a:t>Approximately 80,000 stations and</a:t>
            </a:r>
            <a:br>
              <a:rPr lang="en-US" dirty="0" smtClean="0"/>
            </a:br>
            <a:r>
              <a:rPr lang="en-US" dirty="0" smtClean="0"/>
              <a:t>more than 400,000 GNSS vectors</a:t>
            </a:r>
          </a:p>
          <a:p>
            <a:r>
              <a:rPr lang="en-US" b="1" dirty="0" smtClean="0"/>
              <a:t>Realization </a:t>
            </a:r>
            <a:r>
              <a:rPr lang="en-US" dirty="0" smtClean="0"/>
              <a:t>SAME for CORS </a:t>
            </a:r>
            <a:r>
              <a:rPr lang="en-US" i="1" dirty="0" smtClean="0"/>
              <a:t>and</a:t>
            </a:r>
            <a:r>
              <a:rPr lang="en-US" dirty="0" smtClean="0"/>
              <a:t> passive marks</a:t>
            </a:r>
          </a:p>
          <a:p>
            <a:r>
              <a:rPr lang="en-US" b="1" dirty="0" smtClean="0"/>
              <a:t>This is </a:t>
            </a:r>
            <a:r>
              <a:rPr lang="en-US" b="1" i="1" dirty="0" smtClean="0"/>
              <a:t>NOT</a:t>
            </a:r>
            <a:r>
              <a:rPr lang="en-US" b="1" dirty="0" smtClean="0"/>
              <a:t> a new datum! (still NAD 83)</a:t>
            </a:r>
          </a:p>
          <a:p>
            <a:endParaRPr lang="en-US" dirty="0"/>
          </a:p>
        </p:txBody>
      </p:sp>
      <p:pic>
        <p:nvPicPr>
          <p:cNvPr id="4098" name="Picture 2" descr="C:\Survey\Control\Photographs\Monuments\FLAGSTAFF NCMN.JPG"/>
          <p:cNvPicPr>
            <a:picLocks noChangeAspect="1" noChangeArrowheads="1"/>
          </p:cNvPicPr>
          <p:nvPr/>
        </p:nvPicPr>
        <p:blipFill>
          <a:blip r:embed="rId3" cstate="print"/>
          <a:srcRect l="11174" t="528" r="15081" b="1928"/>
          <a:stretch>
            <a:fillRect/>
          </a:stretch>
        </p:blipFill>
        <p:spPr bwMode="auto">
          <a:xfrm>
            <a:off x="6918332" y="4876800"/>
            <a:ext cx="1997067" cy="19812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1000"/>
                                        <p:tgtEl>
                                          <p:spTgt spid="3">
                                            <p:txEl>
                                              <p:pRg st="5" end="5"/>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1000"/>
                                        <p:tgtEl>
                                          <p:spTgt spid="3">
                                            <p:txEl>
                                              <p:pRg st="6" end="6"/>
                                            </p:txEl>
                                          </p:spTgt>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49" name="Picture 1" descr="D:\GIS\NGS\NA2011\CONUS\CONUS_2012-01-24\Export\NA2011_CONUS.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2" name="Group 2"/>
          <p:cNvGrpSpPr/>
          <p:nvPr/>
        </p:nvGrpSpPr>
        <p:grpSpPr>
          <a:xfrm>
            <a:off x="1272088" y="5267886"/>
            <a:ext cx="1357486" cy="1341114"/>
            <a:chOff x="1272088" y="5267886"/>
            <a:chExt cx="1357486" cy="1341114"/>
          </a:xfrm>
        </p:grpSpPr>
        <p:sp>
          <p:nvSpPr>
            <p:cNvPr id="4" name="TextBox 3"/>
            <p:cNvSpPr txBox="1"/>
            <p:nvPr/>
          </p:nvSpPr>
          <p:spPr>
            <a:xfrm>
              <a:off x="1723912" y="5267886"/>
              <a:ext cx="868680" cy="246221"/>
            </a:xfrm>
            <a:prstGeom prst="rect">
              <a:avLst/>
            </a:prstGeom>
            <a:solidFill>
              <a:schemeClr val="bg1"/>
            </a:solidFill>
          </p:spPr>
          <p:txBody>
            <a:bodyPr wrap="square" lIns="0" tIns="0" rIns="0" bIns="0" rtlCol="0" anchor="ctr" anchorCtr="0">
              <a:spAutoFit/>
            </a:bodyPr>
            <a:lstStyle/>
            <a:p>
              <a:pPr algn="ctr"/>
              <a:r>
                <a:rPr lang="en-US" sz="1600" b="1" dirty="0" smtClean="0">
                  <a:latin typeface="Arial" pitchFamily="34" charset="0"/>
                  <a:cs typeface="Arial" pitchFamily="34" charset="0"/>
                </a:rPr>
                <a:t>(81,055)</a:t>
              </a:r>
              <a:endParaRPr lang="en-US" sz="1600" b="1" dirty="0">
                <a:latin typeface="Arial" pitchFamily="34" charset="0"/>
                <a:cs typeface="Arial" pitchFamily="34" charset="0"/>
              </a:endParaRPr>
            </a:p>
          </p:txBody>
        </p:sp>
        <p:sp>
          <p:nvSpPr>
            <p:cNvPr id="5" name="TextBox 4"/>
            <p:cNvSpPr txBox="1"/>
            <p:nvPr/>
          </p:nvSpPr>
          <p:spPr>
            <a:xfrm>
              <a:off x="2243642" y="5537641"/>
              <a:ext cx="385932" cy="184666"/>
            </a:xfrm>
            <a:prstGeom prst="rect">
              <a:avLst/>
            </a:prstGeom>
            <a:solidFill>
              <a:schemeClr val="bg1"/>
            </a:solidFill>
          </p:spPr>
          <p:txBody>
            <a:bodyPr wrap="square" lIns="0" tIns="0" rIns="0" bIns="0" rtlCol="0" anchor="ctr" anchorCtr="0">
              <a:spAutoFit/>
            </a:bodyPr>
            <a:lstStyle/>
            <a:p>
              <a:pPr algn="ctr"/>
              <a:r>
                <a:rPr lang="en-US" sz="1200" b="1" dirty="0" smtClean="0">
                  <a:latin typeface="Arial" pitchFamily="34" charset="0"/>
                  <a:cs typeface="Arial" pitchFamily="34" charset="0"/>
                </a:rPr>
                <a:t>(970)</a:t>
              </a:r>
              <a:endParaRPr lang="en-US" sz="1200" b="1" dirty="0">
                <a:latin typeface="Arial" pitchFamily="34" charset="0"/>
                <a:cs typeface="Arial" pitchFamily="34" charset="0"/>
              </a:endParaRPr>
            </a:p>
          </p:txBody>
        </p:sp>
        <p:sp>
          <p:nvSpPr>
            <p:cNvPr id="6" name="TextBox 5"/>
            <p:cNvSpPr txBox="1"/>
            <p:nvPr/>
          </p:nvSpPr>
          <p:spPr>
            <a:xfrm>
              <a:off x="1371600" y="5759947"/>
              <a:ext cx="411480"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(798)</a:t>
              </a:r>
              <a:endParaRPr lang="en-US" sz="1200" dirty="0">
                <a:latin typeface="Arial" pitchFamily="34" charset="0"/>
                <a:cs typeface="Arial" pitchFamily="34" charset="0"/>
              </a:endParaRPr>
            </a:p>
          </p:txBody>
        </p:sp>
        <p:sp>
          <p:nvSpPr>
            <p:cNvPr id="7" name="TextBox 6"/>
            <p:cNvSpPr txBox="1"/>
            <p:nvPr/>
          </p:nvSpPr>
          <p:spPr>
            <a:xfrm>
              <a:off x="1272088" y="5986311"/>
              <a:ext cx="385932"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(172)</a:t>
              </a:r>
              <a:endParaRPr lang="en-US" sz="1200" dirty="0">
                <a:latin typeface="Arial" pitchFamily="34" charset="0"/>
                <a:cs typeface="Arial" pitchFamily="34" charset="0"/>
              </a:endParaRPr>
            </a:p>
          </p:txBody>
        </p:sp>
        <p:sp>
          <p:nvSpPr>
            <p:cNvPr id="8" name="TextBox 7"/>
            <p:cNvSpPr txBox="1"/>
            <p:nvPr/>
          </p:nvSpPr>
          <p:spPr>
            <a:xfrm>
              <a:off x="1783080" y="6424334"/>
              <a:ext cx="624840"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(80,085)</a:t>
              </a:r>
              <a:endParaRPr lang="en-US" sz="1200" dirty="0">
                <a:latin typeface="Arial" pitchFamily="34" charset="0"/>
                <a:cs typeface="Arial" pitchFamily="34" charset="0"/>
              </a:endParaRPr>
            </a:p>
          </p:txBody>
        </p:sp>
      </p:grpSp>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8" descr="Corbin_VA"/>
          <p:cNvPicPr>
            <a:picLocks noChangeAspect="1" noChangeArrowheads="1"/>
          </p:cNvPicPr>
          <p:nvPr/>
        </p:nvPicPr>
        <p:blipFill>
          <a:blip r:embed="rId2" cstate="print"/>
          <a:srcRect l="15018" r="20513" b="5383"/>
          <a:stretch>
            <a:fillRect/>
          </a:stretch>
        </p:blipFill>
        <p:spPr>
          <a:xfrm>
            <a:off x="7507288" y="1676400"/>
            <a:ext cx="1487487" cy="2913063"/>
          </a:xfrm>
          <a:prstGeom prst="rect">
            <a:avLst/>
          </a:prstGeom>
          <a:ln>
            <a:solidFill>
              <a:schemeClr val="tx1"/>
            </a:solidFill>
          </a:ln>
          <a:effectLst>
            <a:outerShdw blurRad="50800" dist="38100" dir="2700000" algn="tl" rotWithShape="0">
              <a:prstClr val="black">
                <a:alpha val="40000"/>
              </a:prstClr>
            </a:outerShdw>
          </a:effectLst>
        </p:spPr>
      </p:pic>
      <p:sp>
        <p:nvSpPr>
          <p:cNvPr id="52227" name="Title 1"/>
          <p:cNvSpPr>
            <a:spLocks noGrp="1"/>
          </p:cNvSpPr>
          <p:nvPr>
            <p:ph type="title"/>
          </p:nvPr>
        </p:nvSpPr>
        <p:spPr>
          <a:xfrm>
            <a:off x="457200" y="400050"/>
            <a:ext cx="8229600" cy="1143000"/>
          </a:xfrm>
        </p:spPr>
        <p:txBody>
          <a:bodyPr/>
          <a:lstStyle/>
          <a:p>
            <a:r>
              <a:rPr lang="en-US" sz="3200" dirty="0" smtClean="0">
                <a:latin typeface="Verdana" pitchFamily="34" charset="0"/>
              </a:rPr>
              <a:t>NAD 83(2011) epoch 2010.00</a:t>
            </a:r>
            <a:endParaRPr lang="en-US" sz="3600" dirty="0" smtClean="0">
              <a:latin typeface="Verdana" pitchFamily="34" charset="0"/>
            </a:endParaRPr>
          </a:p>
        </p:txBody>
      </p:sp>
      <p:sp>
        <p:nvSpPr>
          <p:cNvPr id="3" name="Content Placeholder 2"/>
          <p:cNvSpPr>
            <a:spLocks noGrp="1"/>
          </p:cNvSpPr>
          <p:nvPr>
            <p:ph idx="1"/>
          </p:nvPr>
        </p:nvSpPr>
        <p:spPr>
          <a:xfrm>
            <a:off x="152400" y="1716088"/>
            <a:ext cx="6689725" cy="4760912"/>
          </a:xfrm>
        </p:spPr>
        <p:txBody>
          <a:bodyPr/>
          <a:lstStyle/>
          <a:p>
            <a:r>
              <a:rPr lang="en-US" sz="2000" b="1" smtClean="0">
                <a:latin typeface="Verdana" pitchFamily="34" charset="0"/>
              </a:rPr>
              <a:t>Multi-Year CORS Solution (MYCS)</a:t>
            </a:r>
          </a:p>
          <a:p>
            <a:pPr lvl="1"/>
            <a:r>
              <a:rPr lang="en-US" sz="1800" smtClean="0">
                <a:latin typeface="Verdana" pitchFamily="34" charset="0"/>
              </a:rPr>
              <a:t>Reprocessed all CORS GPS data Jan 1994-Apr 2011</a:t>
            </a:r>
          </a:p>
          <a:p>
            <a:pPr lvl="1"/>
            <a:r>
              <a:rPr lang="en-US" sz="1800" smtClean="0">
                <a:latin typeface="Verdana" pitchFamily="34" charset="0"/>
              </a:rPr>
              <a:t>2264 CORS &amp; global stations</a:t>
            </a:r>
          </a:p>
          <a:p>
            <a:pPr lvl="1"/>
            <a:r>
              <a:rPr lang="en-US" sz="1800" smtClean="0">
                <a:latin typeface="Verdana" pitchFamily="34" charset="0"/>
              </a:rPr>
              <a:t>NAD 83 computed by </a:t>
            </a:r>
            <a:r>
              <a:rPr lang="en-US" sz="1800" i="1" smtClean="0">
                <a:latin typeface="Verdana" pitchFamily="34" charset="0"/>
              </a:rPr>
              <a:t>transformation</a:t>
            </a:r>
            <a:r>
              <a:rPr lang="en-US" sz="1800" smtClean="0">
                <a:latin typeface="Verdana" pitchFamily="34" charset="0"/>
              </a:rPr>
              <a:t> from IGS08</a:t>
            </a:r>
          </a:p>
          <a:p>
            <a:pPr lvl="1"/>
            <a:endParaRPr lang="en-US" sz="1800" smtClean="0">
              <a:latin typeface="Verdana" pitchFamily="34" charset="0"/>
            </a:endParaRPr>
          </a:p>
          <a:p>
            <a:pPr lvl="1"/>
            <a:endParaRPr lang="en-US" sz="1800" smtClean="0">
              <a:latin typeface="Verdana" pitchFamily="34" charset="0"/>
            </a:endParaRPr>
          </a:p>
          <a:p>
            <a:r>
              <a:rPr lang="en-US" sz="2000" b="1" smtClean="0">
                <a:latin typeface="Verdana" pitchFamily="34" charset="0"/>
              </a:rPr>
              <a:t>National Adjustment of 2011 (NA2011)</a:t>
            </a:r>
          </a:p>
          <a:p>
            <a:pPr lvl="1"/>
            <a:r>
              <a:rPr lang="en-US" sz="1800" smtClean="0">
                <a:latin typeface="Verdana" pitchFamily="34" charset="0"/>
              </a:rPr>
              <a:t>New adjustment of GNSS passive control</a:t>
            </a:r>
          </a:p>
          <a:p>
            <a:pPr lvl="1"/>
            <a:r>
              <a:rPr lang="en-US" sz="1800" smtClean="0">
                <a:latin typeface="Verdana" pitchFamily="34" charset="0"/>
              </a:rPr>
              <a:t>GNSS vectors tied (and constrained) to CORS </a:t>
            </a:r>
            <a:br>
              <a:rPr lang="en-US" sz="1800" smtClean="0">
                <a:latin typeface="Verdana" pitchFamily="34" charset="0"/>
              </a:rPr>
            </a:br>
            <a:r>
              <a:rPr lang="en-US" sz="1800" smtClean="0">
                <a:latin typeface="Verdana" pitchFamily="34" charset="0"/>
              </a:rPr>
              <a:t>NAD 83(2011) epoch 2010.00</a:t>
            </a:r>
          </a:p>
          <a:p>
            <a:pPr lvl="1"/>
            <a:r>
              <a:rPr lang="en-US" sz="1800" smtClean="0">
                <a:latin typeface="Verdana" pitchFamily="34" charset="0"/>
              </a:rPr>
              <a:t>Approximately 80,000 stations and</a:t>
            </a:r>
            <a:br>
              <a:rPr lang="en-US" sz="1800" smtClean="0">
                <a:latin typeface="Verdana" pitchFamily="34" charset="0"/>
              </a:rPr>
            </a:br>
            <a:r>
              <a:rPr lang="en-US" sz="1800" smtClean="0">
                <a:latin typeface="Verdana" pitchFamily="34" charset="0"/>
              </a:rPr>
              <a:t>more than 400,000 GNSS vectors</a:t>
            </a:r>
          </a:p>
          <a:p>
            <a:endParaRPr lang="en-US" smtClean="0">
              <a:latin typeface="Verdana" pitchFamily="34" charset="0"/>
            </a:endParaRPr>
          </a:p>
        </p:txBody>
      </p:sp>
      <p:pic>
        <p:nvPicPr>
          <p:cNvPr id="4098" name="Picture 2" descr="C:\Survey\Control\Photographs\Monuments\FLAGSTAFF NCMN.JPG"/>
          <p:cNvPicPr>
            <a:picLocks noChangeAspect="1" noChangeArrowheads="1"/>
          </p:cNvPicPr>
          <p:nvPr/>
        </p:nvPicPr>
        <p:blipFill>
          <a:blip r:embed="rId3" cstate="print"/>
          <a:srcRect l="11174" t="528" r="15081" b="1928"/>
          <a:stretch>
            <a:fillRect/>
          </a:stretch>
        </p:blipFill>
        <p:spPr bwMode="auto">
          <a:xfrm>
            <a:off x="6477000" y="4800600"/>
            <a:ext cx="2073275" cy="20574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fade">
                                      <p:cBhvr>
                                        <p:cTn id="20" dur="1000"/>
                                        <p:tgtEl>
                                          <p:spTgt spid="3">
                                            <p:txEl>
                                              <p:pRg st="7" end="7"/>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fade">
                                      <p:cBhvr>
                                        <p:cTn id="23" dur="1000"/>
                                        <p:tgtEl>
                                          <p:spTgt spid="3">
                                            <p:txEl>
                                              <p:pRg st="8" end="8"/>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9" end="9"/>
                                            </p:txEl>
                                          </p:spTgt>
                                        </p:tgtEl>
                                        <p:attrNameLst>
                                          <p:attrName>style.visibility</p:attrName>
                                        </p:attrNameLst>
                                      </p:cBhvr>
                                      <p:to>
                                        <p:strVal val="visible"/>
                                      </p:to>
                                    </p:set>
                                    <p:animEffect transition="in" filter="fade">
                                      <p:cBhvr>
                                        <p:cTn id="26"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 New National Adjustment?</a:t>
            </a:r>
            <a:endParaRPr lang="en-US" dirty="0"/>
          </a:p>
        </p:txBody>
      </p:sp>
      <p:sp>
        <p:nvSpPr>
          <p:cNvPr id="3" name="Content Placeholder 2"/>
          <p:cNvSpPr>
            <a:spLocks noGrp="1"/>
          </p:cNvSpPr>
          <p:nvPr>
            <p:ph idx="1"/>
          </p:nvPr>
        </p:nvSpPr>
        <p:spPr>
          <a:xfrm>
            <a:off x="242277" y="1600200"/>
            <a:ext cx="8444523" cy="4886569"/>
          </a:xfrm>
        </p:spPr>
        <p:txBody>
          <a:bodyPr>
            <a:normAutofit/>
          </a:bodyPr>
          <a:lstStyle/>
          <a:p>
            <a:r>
              <a:rPr lang="en-US" dirty="0" smtClean="0"/>
              <a:t>Optimally align passive control with new CORS</a:t>
            </a:r>
          </a:p>
          <a:p>
            <a:r>
              <a:rPr lang="en-US" dirty="0" smtClean="0"/>
              <a:t>Add &gt;1000 projects submitted since 2007 project</a:t>
            </a:r>
          </a:p>
          <a:p>
            <a:pPr lvl="1"/>
            <a:r>
              <a:rPr lang="en-US" dirty="0" smtClean="0"/>
              <a:t>Also observations for Hawaii, other Pacific islands</a:t>
            </a:r>
          </a:p>
          <a:p>
            <a:r>
              <a:rPr lang="en-US" dirty="0" smtClean="0"/>
              <a:t>Network and local accuracies on all stations</a:t>
            </a:r>
          </a:p>
          <a:p>
            <a:pPr lvl="1"/>
            <a:r>
              <a:rPr lang="en-US" dirty="0" smtClean="0"/>
              <a:t>Including future submitted projects</a:t>
            </a:r>
          </a:p>
          <a:p>
            <a:r>
              <a:rPr lang="en-US" dirty="0" smtClean="0"/>
              <a:t>More consistent results in tectonically active areas</a:t>
            </a:r>
          </a:p>
          <a:p>
            <a:pPr lvl="1"/>
            <a:r>
              <a:rPr lang="en-US" dirty="0" smtClean="0"/>
              <a:t>More current data, better tectonic modeling</a:t>
            </a:r>
          </a:p>
          <a:p>
            <a:r>
              <a:rPr lang="en-US" dirty="0" smtClean="0"/>
              <a:t>Better computations and analysis techniques</a:t>
            </a:r>
          </a:p>
          <a:p>
            <a:pPr lvl="1"/>
            <a:r>
              <a:rPr lang="en-US" dirty="0" smtClean="0"/>
              <a:t>E.g., improved outlier detection</a:t>
            </a:r>
          </a:p>
          <a:p>
            <a:pPr lvl="1"/>
            <a:r>
              <a:rPr lang="en-US" dirty="0" smtClean="0"/>
              <a:t>Incorporation of lessons learned from previous national adjustment</a:t>
            </a:r>
          </a:p>
          <a:p>
            <a:endParaRPr lang="en-US" dirty="0"/>
          </a:p>
        </p:txBody>
      </p:sp>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title"/>
          </p:nvPr>
        </p:nvSpPr>
        <p:spPr>
          <a:xfrm>
            <a:off x="0" y="139700"/>
            <a:ext cx="9144000" cy="1384300"/>
          </a:xfrm>
        </p:spPr>
        <p:txBody>
          <a:bodyPr/>
          <a:lstStyle/>
          <a:p>
            <a:pPr eaLnBrk="1" hangingPunct="1"/>
            <a:r>
              <a:rPr lang="en-US" sz="3600" smtClean="0"/>
              <a:t>Tectonic Motions</a:t>
            </a:r>
          </a:p>
        </p:txBody>
      </p:sp>
      <p:pic>
        <p:nvPicPr>
          <p:cNvPr id="30722" name="Picture 2" descr="series"/>
          <p:cNvPicPr>
            <a:picLocks noChangeAspect="1" noChangeArrowheads="1"/>
          </p:cNvPicPr>
          <p:nvPr/>
        </p:nvPicPr>
        <p:blipFill>
          <a:blip r:embed="rId3" cstate="print"/>
          <a:srcRect/>
          <a:stretch>
            <a:fillRect/>
          </a:stretch>
        </p:blipFill>
        <p:spPr bwMode="auto">
          <a:xfrm>
            <a:off x="0" y="0"/>
            <a:ext cx="9143931" cy="6858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nvSpPr>
        <p:spPr bwMode="auto">
          <a:xfrm>
            <a:off x="152400" y="1598613"/>
            <a:ext cx="8839200" cy="4116387"/>
          </a:xfrm>
          <a:prstGeom prst="rect">
            <a:avLst/>
          </a:prstGeom>
          <a:no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FontTx/>
              <a:buNone/>
            </a:pPr>
            <a:r>
              <a:rPr lang="en-US" sz="1800" dirty="0" smtClean="0">
                <a:latin typeface="Arial" charset="0"/>
                <a:cs typeface="Arial" charset="0"/>
              </a:rPr>
              <a:t>			     TIME		NETWORK		       LOCAL</a:t>
            </a:r>
          </a:p>
          <a:p>
            <a:pPr eaLnBrk="1" hangingPunct="1">
              <a:buFontTx/>
              <a:buNone/>
            </a:pPr>
            <a:r>
              <a:rPr lang="en-US" sz="1800" u="sng" dirty="0" smtClean="0">
                <a:latin typeface="Arial" charset="0"/>
                <a:cs typeface="Arial" charset="0"/>
              </a:rPr>
              <a:t>NETWORK	     SPAN	ACCURACY		    ACCURACY</a:t>
            </a:r>
          </a:p>
          <a:p>
            <a:pPr eaLnBrk="1" hangingPunct="1">
              <a:buFontTx/>
              <a:buNone/>
            </a:pPr>
            <a:endParaRPr lang="en-US" sz="1800" u="sng" dirty="0" smtClean="0">
              <a:latin typeface="Arial" charset="0"/>
              <a:cs typeface="Arial" charset="0"/>
            </a:endParaRPr>
          </a:p>
          <a:p>
            <a:pPr eaLnBrk="1" hangingPunct="1">
              <a:buFontTx/>
              <a:buNone/>
            </a:pPr>
            <a:r>
              <a:rPr lang="en-US" sz="1800" dirty="0" smtClean="0">
                <a:latin typeface="Arial" charset="0"/>
                <a:cs typeface="Arial" charset="0"/>
              </a:rPr>
              <a:t>NAD 27		    1927-1986	10 meter	s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NAD83(86)	    1986-1990	1 meter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NAD83(199x)* 	     1990-2007	0.1 meter              B-order  (1 part in 1 million)</a:t>
            </a:r>
          </a:p>
          <a:p>
            <a:pPr eaLnBrk="1" hangingPunct="1">
              <a:buFontTx/>
              <a:buNone/>
            </a:pPr>
            <a:r>
              <a:rPr lang="en-US" sz="1800" dirty="0" smtClean="0">
                <a:latin typeface="Arial" charset="0"/>
                <a:cs typeface="Arial" charset="0"/>
              </a:rPr>
              <a:t>	HARN			                             A-order (1 part in 10 million)</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NAD83(NSRS2007)   2007 -	0.01 meter		   0.01 meter</a:t>
            </a:r>
          </a:p>
          <a:p>
            <a:pPr eaLnBrk="1" hangingPunct="1">
              <a:buFontTx/>
              <a:buNone/>
            </a:pPr>
            <a:r>
              <a:rPr lang="en-US" sz="1800" dirty="0" smtClean="0">
                <a:latin typeface="Arial" charset="0"/>
                <a:cs typeface="Arial" charset="0"/>
              </a:rPr>
              <a:t>    (CORS)</a:t>
            </a:r>
          </a:p>
        </p:txBody>
      </p:sp>
      <p:sp>
        <p:nvSpPr>
          <p:cNvPr id="5" name="Title 4"/>
          <p:cNvSpPr>
            <a:spLocks noGrp="1"/>
          </p:cNvSpPr>
          <p:nvPr>
            <p:ph type="title"/>
          </p:nvPr>
        </p:nvSpPr>
        <p:spPr/>
        <p:txBody>
          <a:bodyPr/>
          <a:lstStyle/>
          <a:p>
            <a:r>
              <a:rPr lang="en-US" dirty="0" smtClean="0"/>
              <a:t>NGS</a:t>
            </a:r>
            <a:br>
              <a:rPr lang="en-US" dirty="0" smtClean="0"/>
            </a:br>
            <a:r>
              <a:rPr lang="en-US" dirty="0" smtClean="0"/>
              <a:t>National Spatial Reference System(NSRS) Improvements</a:t>
            </a:r>
            <a:endParaRPr lang="en-US" dirty="0"/>
          </a:p>
        </p:txBody>
      </p:sp>
      <p:sp>
        <p:nvSpPr>
          <p:cNvPr id="6" name="Rectangle 5"/>
          <p:cNvSpPr/>
          <p:nvPr/>
        </p:nvSpPr>
        <p:spPr>
          <a:xfrm>
            <a:off x="3657600" y="1600200"/>
            <a:ext cx="1600200" cy="4114800"/>
          </a:xfrm>
          <a:prstGeom prst="rect">
            <a:avLst/>
          </a:prstGeom>
          <a:solidFill>
            <a:srgbClr val="94B6D2">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133600" y="5867400"/>
            <a:ext cx="5126083" cy="369332"/>
          </a:xfrm>
          <a:prstGeom prst="rect">
            <a:avLst/>
          </a:prstGeom>
          <a:noFill/>
        </p:spPr>
        <p:txBody>
          <a:bodyPr wrap="none" rtlCol="0">
            <a:spAutoFit/>
          </a:bodyPr>
          <a:lstStyle/>
          <a:p>
            <a:pPr algn="ctr"/>
            <a:r>
              <a:rPr lang="en-US" dirty="0" smtClean="0"/>
              <a:t>* CO was completed and adjusted in 2007</a:t>
            </a:r>
            <a:endParaRPr lang="en-US" dirty="0"/>
          </a:p>
        </p:txBody>
      </p:sp>
      <p:sp>
        <p:nvSpPr>
          <p:cNvPr id="8" name="TextBox 7"/>
          <p:cNvSpPr txBox="1"/>
          <p:nvPr/>
        </p:nvSpPr>
        <p:spPr>
          <a:xfrm rot="18820882">
            <a:off x="2647575" y="2703353"/>
            <a:ext cx="3485249" cy="1015663"/>
          </a:xfrm>
          <a:prstGeom prst="rect">
            <a:avLst/>
          </a:prstGeom>
          <a:noFill/>
        </p:spPr>
        <p:txBody>
          <a:bodyPr wrap="none" rtlCol="0">
            <a:spAutoFit/>
          </a:bodyPr>
          <a:lstStyle/>
          <a:p>
            <a:r>
              <a:rPr lang="en-US" sz="6000" dirty="0" smtClean="0">
                <a:solidFill>
                  <a:srgbClr val="00B050"/>
                </a:solidFill>
              </a:rPr>
              <a:t>CHANGE</a:t>
            </a:r>
            <a:endParaRPr lang="en-US" sz="6000" dirty="0">
              <a:solidFill>
                <a:srgbClr val="00B050"/>
              </a:solidFill>
            </a:endParaRPr>
          </a:p>
        </p:txBody>
      </p:sp>
      <p:sp>
        <p:nvSpPr>
          <p:cNvPr id="9" name="TextBox 8"/>
          <p:cNvSpPr txBox="1"/>
          <p:nvPr/>
        </p:nvSpPr>
        <p:spPr>
          <a:xfrm rot="18820882">
            <a:off x="1798120" y="3332721"/>
            <a:ext cx="7109510" cy="1107996"/>
          </a:xfrm>
          <a:prstGeom prst="rect">
            <a:avLst/>
          </a:prstGeom>
          <a:noFill/>
        </p:spPr>
        <p:txBody>
          <a:bodyPr wrap="none" rtlCol="0">
            <a:spAutoFit/>
          </a:bodyPr>
          <a:lstStyle/>
          <a:p>
            <a:r>
              <a:rPr lang="en-US" sz="6600" dirty="0" smtClean="0">
                <a:solidFill>
                  <a:srgbClr val="00B050"/>
                </a:solidFill>
              </a:rPr>
              <a:t>IMPROVEMENTS</a:t>
            </a:r>
            <a:endParaRPr lang="en-US" sz="6600"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ChangeArrowheads="1"/>
          </p:cNvSpPr>
          <p:nvPr/>
        </p:nvSpPr>
        <p:spPr bwMode="auto">
          <a:xfrm>
            <a:off x="685800" y="1905000"/>
            <a:ext cx="8077200" cy="1570038"/>
          </a:xfrm>
          <a:prstGeom prst="rect">
            <a:avLst/>
          </a:prstGeom>
          <a:noFill/>
          <a:ln w="9525">
            <a:noFill/>
            <a:miter lim="800000"/>
            <a:headEnd/>
            <a:tailEnd/>
          </a:ln>
        </p:spPr>
        <p:txBody>
          <a:bodyPr>
            <a:spAutoFit/>
          </a:bodyPr>
          <a:lstStyle/>
          <a:p>
            <a:r>
              <a:rPr lang="en-US" sz="2400">
                <a:latin typeface="Calibri" pitchFamily="34" charset="0"/>
              </a:rPr>
              <a:t>“Furthermore, NGS will provide simple transformation tools between historic and current datums and reference frames used by NGS, in four dimensions, </a:t>
            </a:r>
            <a:r>
              <a:rPr lang="en-US" sz="2400" u="sng">
                <a:latin typeface="Calibri" pitchFamily="34" charset="0"/>
              </a:rPr>
              <a:t>wherever practical and possible</a:t>
            </a:r>
            <a:r>
              <a:rPr lang="en-US" sz="2400">
                <a:latin typeface="Calibri" pitchFamily="34" charset="0"/>
              </a:rPr>
              <a:t>.”</a:t>
            </a:r>
          </a:p>
        </p:txBody>
      </p:sp>
      <p:sp>
        <p:nvSpPr>
          <p:cNvPr id="44035" name="TextBox 3"/>
          <p:cNvSpPr txBox="1">
            <a:spLocks noChangeArrowheads="1"/>
          </p:cNvSpPr>
          <p:nvPr/>
        </p:nvSpPr>
        <p:spPr bwMode="auto">
          <a:xfrm>
            <a:off x="685800" y="3810000"/>
            <a:ext cx="8077200" cy="2308225"/>
          </a:xfrm>
          <a:prstGeom prst="rect">
            <a:avLst/>
          </a:prstGeom>
          <a:noFill/>
          <a:ln w="9525">
            <a:noFill/>
            <a:miter lim="800000"/>
            <a:headEnd/>
            <a:tailEnd/>
          </a:ln>
        </p:spPr>
        <p:txBody>
          <a:bodyPr>
            <a:spAutoFit/>
          </a:bodyPr>
          <a:lstStyle/>
          <a:p>
            <a:r>
              <a:rPr lang="en-US" sz="2400">
                <a:latin typeface="Calibri" pitchFamily="34" charset="0"/>
              </a:rPr>
              <a:t>There is no NGS-sanctioned transformation from NAD 83(HARN) to NAD 83(NSRS2007).  Therefore, if your data are on a realization prior to NAD 83(NSRS2007) you will either have to get them on NSRS2007 (or 2011) or ignore the position shift and transform them to the new datum.  NGS’s OPUS may be the answer for you.</a:t>
            </a:r>
          </a:p>
        </p:txBody>
      </p:sp>
      <p:sp>
        <p:nvSpPr>
          <p:cNvPr id="44036" name="Title 4"/>
          <p:cNvSpPr>
            <a:spLocks noGrp="1"/>
          </p:cNvSpPr>
          <p:nvPr>
            <p:ph type="title"/>
          </p:nvPr>
        </p:nvSpPr>
        <p:spPr>
          <a:xfrm>
            <a:off x="685800" y="609600"/>
            <a:ext cx="8229600" cy="1143000"/>
          </a:xfrm>
        </p:spPr>
        <p:txBody>
          <a:bodyPr/>
          <a:lstStyle/>
          <a:p>
            <a:pPr eaLnBrk="1" hangingPunct="1"/>
            <a:r>
              <a:rPr lang="en-US" sz="3600" smtClean="0"/>
              <a:t>How to get to the New Geometric Datum</a:t>
            </a:r>
          </a:p>
        </p:txBody>
      </p:sp>
      <p:pic>
        <p:nvPicPr>
          <p:cNvPr id="1026" name="Picture 2" descr="C:\Advisor Stuff\Information\NSRS 2007\Vector plot\Tucson.jpg"/>
          <p:cNvPicPr>
            <a:picLocks noChangeAspect="1" noChangeArrowheads="1"/>
          </p:cNvPicPr>
          <p:nvPr/>
        </p:nvPicPr>
        <p:blipFill>
          <a:blip r:embed="rId3" cstate="print"/>
          <a:srcRect/>
          <a:stretch>
            <a:fillRect/>
          </a:stretch>
        </p:blipFill>
        <p:spPr bwMode="auto">
          <a:xfrm>
            <a:off x="304800" y="0"/>
            <a:ext cx="8228013" cy="6858000"/>
          </a:xfrm>
          <a:prstGeom prst="rect">
            <a:avLst/>
          </a:prstGeom>
          <a:noFill/>
          <a:ln w="9525">
            <a:noFill/>
            <a:miter lim="800000"/>
            <a:headEnd/>
            <a:tailEnd/>
          </a:ln>
        </p:spPr>
      </p:pic>
      <p:sp>
        <p:nvSpPr>
          <p:cNvPr id="6" name="TextBox 5"/>
          <p:cNvSpPr txBox="1"/>
          <p:nvPr/>
        </p:nvSpPr>
        <p:spPr>
          <a:xfrm>
            <a:off x="6019800" y="6096000"/>
            <a:ext cx="2971800" cy="646113"/>
          </a:xfrm>
          <a:prstGeom prst="rect">
            <a:avLst/>
          </a:prstGeom>
          <a:solidFill>
            <a:schemeClr val="bg1"/>
          </a:solidFill>
          <a:effectLst>
            <a:outerShdw blurRad="50800" dist="38100" dir="2700000" algn="tl" rotWithShape="0">
              <a:prstClr val="black">
                <a:alpha val="80000"/>
              </a:prstClr>
            </a:outerShdw>
          </a:effectLst>
        </p:spPr>
        <p:txBody>
          <a:bodyPr>
            <a:spAutoFit/>
          </a:bodyPr>
          <a:lstStyle/>
          <a:p>
            <a:pPr fontAlgn="auto">
              <a:spcBef>
                <a:spcPts val="0"/>
              </a:spcBef>
              <a:spcAft>
                <a:spcPts val="0"/>
              </a:spcAft>
              <a:defRPr/>
            </a:pPr>
            <a:r>
              <a:rPr lang="en-US" dirty="0">
                <a:latin typeface="+mn-lt"/>
              </a:rPr>
              <a:t>Shift from HARN to NSRS2007</a:t>
            </a:r>
          </a:p>
          <a:p>
            <a:pPr algn="ctr" fontAlgn="auto">
              <a:spcBef>
                <a:spcPts val="0"/>
              </a:spcBef>
              <a:spcAft>
                <a:spcPts val="0"/>
              </a:spcAft>
              <a:defRPr/>
            </a:pPr>
            <a:r>
              <a:rPr lang="en-US" dirty="0">
                <a:latin typeface="+mn-lt"/>
              </a:rPr>
              <a:t>Tucson, AZ</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C:\Users\m6500\Pictures\2009_05_25\IMG_1227.JPG"/>
          <p:cNvPicPr>
            <a:picLocks noChangeAspect="1" noChangeArrowheads="1"/>
          </p:cNvPicPr>
          <p:nvPr/>
        </p:nvPicPr>
        <p:blipFill>
          <a:blip r:embed="rId2" cstate="print"/>
          <a:srcRect/>
          <a:stretch>
            <a:fillRect/>
          </a:stretch>
        </p:blipFill>
        <p:spPr bwMode="auto">
          <a:xfrm>
            <a:off x="2008987" y="2477488"/>
            <a:ext cx="5213734" cy="2926080"/>
          </a:xfrm>
          <a:prstGeom prst="rect">
            <a:avLst/>
          </a:prstGeom>
          <a:noFill/>
          <a:ln>
            <a:solidFill>
              <a:schemeClr val="tx1"/>
            </a:solidFill>
          </a:ln>
          <a:effectLst>
            <a:outerShdw blurRad="50800" dist="38100" dir="2700000" algn="tl" rotWithShape="0">
              <a:prstClr val="black">
                <a:alpha val="40000"/>
              </a:prstClr>
            </a:outerShdw>
          </a:effectLst>
        </p:spPr>
      </p:pic>
      <p:sp>
        <p:nvSpPr>
          <p:cNvPr id="11" name="Title 1"/>
          <p:cNvSpPr txBox="1">
            <a:spLocks/>
          </p:cNvSpPr>
          <p:nvPr/>
        </p:nvSpPr>
        <p:spPr bwMode="auto">
          <a:xfrm>
            <a:off x="1406769" y="523650"/>
            <a:ext cx="7737230" cy="1273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endParaRPr lang="en-US" sz="1100" b="1" dirty="0" smtClean="0">
              <a:solidFill>
                <a:prstClr val="black"/>
              </a:solidFill>
              <a:latin typeface="Times New Roman" charset="0"/>
              <a:cs typeface="Times New Roman" charset="0"/>
            </a:endParaRPr>
          </a:p>
          <a:p>
            <a:pPr algn="ctr" eaLnBrk="1" hangingPunct="1"/>
            <a:r>
              <a:rPr lang="en-US" sz="4400" b="1" dirty="0" smtClean="0">
                <a:solidFill>
                  <a:prstClr val="black"/>
                </a:solidFill>
                <a:latin typeface="Times New Roman" charset="0"/>
                <a:cs typeface="Times New Roman" charset="0"/>
              </a:rPr>
              <a:t>National Adjustment of 2011</a:t>
            </a:r>
          </a:p>
        </p:txBody>
      </p:sp>
      <p:sp>
        <p:nvSpPr>
          <p:cNvPr id="12" name="Content Placeholder 2"/>
          <p:cNvSpPr txBox="1">
            <a:spLocks/>
          </p:cNvSpPr>
          <p:nvPr/>
        </p:nvSpPr>
        <p:spPr bwMode="auto">
          <a:xfrm>
            <a:off x="1406769" y="1492758"/>
            <a:ext cx="7737231"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SzPct val="100000"/>
            </a:pPr>
            <a:r>
              <a:rPr lang="en-US" sz="4000" b="1" i="1" dirty="0" smtClean="0">
                <a:solidFill>
                  <a:prstClr val="black"/>
                </a:solidFill>
                <a:latin typeface="Arial" pitchFamily="34" charset="0"/>
                <a:cs typeface="Arial" pitchFamily="34" charset="0"/>
              </a:rPr>
              <a:t>Project Update</a:t>
            </a:r>
            <a:endParaRPr lang="en-US" sz="4000" b="1" i="1" dirty="0">
              <a:solidFill>
                <a:prstClr val="black"/>
              </a:solidFill>
              <a:latin typeface="Arial" pitchFamily="34" charset="0"/>
              <a:cs typeface="Arial" pitchFamily="34" charset="0"/>
            </a:endParaRPr>
          </a:p>
        </p:txBody>
      </p:sp>
      <p:sp>
        <p:nvSpPr>
          <p:cNvPr id="13" name="TextBox 12"/>
          <p:cNvSpPr txBox="1"/>
          <p:nvPr/>
        </p:nvSpPr>
        <p:spPr>
          <a:xfrm>
            <a:off x="109728" y="5797901"/>
            <a:ext cx="5439195" cy="954107"/>
          </a:xfrm>
          <a:prstGeom prst="rect">
            <a:avLst/>
          </a:prstGeom>
          <a:noFill/>
        </p:spPr>
        <p:txBody>
          <a:bodyPr wrap="square" rtlCol="0">
            <a:spAutoFit/>
          </a:bodyPr>
          <a:lstStyle/>
          <a:p>
            <a:r>
              <a:rPr lang="en-US" sz="2000" b="1" dirty="0" smtClean="0">
                <a:solidFill>
                  <a:prstClr val="black"/>
                </a:solidFill>
              </a:rPr>
              <a:t>National Geodetic Survey </a:t>
            </a:r>
          </a:p>
          <a:p>
            <a:r>
              <a:rPr lang="en-US" sz="2000" b="1" dirty="0" smtClean="0">
                <a:solidFill>
                  <a:prstClr val="black"/>
                </a:solidFill>
              </a:rPr>
              <a:t>Observations and Analysis Division </a:t>
            </a:r>
            <a:r>
              <a:rPr lang="en-US" b="1" dirty="0" smtClean="0">
                <a:solidFill>
                  <a:prstClr val="black"/>
                </a:solidFill>
              </a:rPr>
              <a:t/>
            </a:r>
            <a:br>
              <a:rPr lang="en-US" b="1" dirty="0" smtClean="0">
                <a:solidFill>
                  <a:prstClr val="black"/>
                </a:solidFill>
              </a:rPr>
            </a:br>
            <a:r>
              <a:rPr lang="en-US" sz="1600" b="1" dirty="0" smtClean="0">
                <a:solidFill>
                  <a:prstClr val="black"/>
                </a:solidFill>
              </a:rPr>
              <a:t>April 25, 2012   </a:t>
            </a:r>
            <a:r>
              <a:rPr lang="en-US" sz="1400" b="1" dirty="0" smtClean="0">
                <a:solidFill>
                  <a:prstClr val="black"/>
                </a:solidFill>
              </a:rPr>
              <a:t>●</a:t>
            </a:r>
            <a:r>
              <a:rPr lang="en-US" sz="1600" b="1" dirty="0" smtClean="0">
                <a:solidFill>
                  <a:prstClr val="black"/>
                </a:solidFill>
              </a:rPr>
              <a:t>   Silver Spring, MD</a:t>
            </a:r>
          </a:p>
        </p:txBody>
      </p:sp>
      <p:sp>
        <p:nvSpPr>
          <p:cNvPr id="14" name="TextBox 13"/>
          <p:cNvSpPr txBox="1"/>
          <p:nvPr/>
        </p:nvSpPr>
        <p:spPr>
          <a:xfrm>
            <a:off x="5744308" y="5836976"/>
            <a:ext cx="3290277" cy="984885"/>
          </a:xfrm>
          <a:prstGeom prst="rect">
            <a:avLst/>
          </a:prstGeom>
          <a:noFill/>
        </p:spPr>
        <p:txBody>
          <a:bodyPr wrap="square" rtlCol="0">
            <a:spAutoFit/>
          </a:bodyPr>
          <a:lstStyle/>
          <a:p>
            <a:pPr algn="r"/>
            <a:r>
              <a:rPr lang="en-US" sz="2000" b="1" dirty="0" smtClean="0">
                <a:solidFill>
                  <a:prstClr val="black"/>
                </a:solidFill>
              </a:rPr>
              <a:t>Michael L. Dennis, RLS, PE</a:t>
            </a:r>
          </a:p>
          <a:p>
            <a:pPr algn="r"/>
            <a:r>
              <a:rPr lang="en-US" b="1" i="1" dirty="0" smtClean="0">
                <a:solidFill>
                  <a:prstClr val="black"/>
                </a:solidFill>
              </a:rPr>
              <a:t>NA2011 Project Manager</a:t>
            </a:r>
            <a:br>
              <a:rPr lang="en-US" b="1" i="1" dirty="0" smtClean="0">
                <a:solidFill>
                  <a:prstClr val="black"/>
                </a:solidFill>
              </a:rPr>
            </a:br>
            <a:r>
              <a:rPr lang="en-US" b="1" dirty="0" smtClean="0">
                <a:solidFill>
                  <a:srgbClr val="0000FF"/>
                </a:solidFill>
              </a:rPr>
              <a:t>michael.dennis@noaa.gov</a:t>
            </a:r>
            <a:endParaRPr lang="en-US" b="1" dirty="0">
              <a:solidFill>
                <a:srgbClr val="0000FF"/>
              </a:solidFill>
            </a:endParaRPr>
          </a:p>
        </p:txBody>
      </p:sp>
      <p:pic>
        <p:nvPicPr>
          <p:cNvPr id="15" name="Picture 4" descr="gps_sat"/>
          <p:cNvPicPr>
            <a:picLocks noChangeAspect="1" noChangeArrowheads="1"/>
          </p:cNvPicPr>
          <p:nvPr/>
        </p:nvPicPr>
        <p:blipFill>
          <a:blip r:embed="rId3" cstate="print"/>
          <a:srcRect/>
          <a:stretch>
            <a:fillRect/>
          </a:stretch>
        </p:blipFill>
        <p:spPr bwMode="auto">
          <a:xfrm>
            <a:off x="255911" y="1969489"/>
            <a:ext cx="2301716" cy="254174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6" name="Picture 3" descr="C:\Users\m6500\Pictures\2009_05_25\IMG_1207.JPG"/>
          <p:cNvPicPr>
            <a:picLocks noChangeAspect="1" noChangeArrowheads="1"/>
          </p:cNvPicPr>
          <p:nvPr/>
        </p:nvPicPr>
        <p:blipFill>
          <a:blip r:embed="rId4" cstate="print"/>
          <a:srcRect l="23077" r="14939"/>
          <a:stretch>
            <a:fillRect/>
          </a:stretch>
        </p:blipFill>
        <p:spPr bwMode="auto">
          <a:xfrm>
            <a:off x="6392848" y="3332156"/>
            <a:ext cx="2524541" cy="22860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t>Transformation &amp; Tectonic Complications</a:t>
            </a:r>
            <a:endParaRPr lang="en-US" dirty="0"/>
          </a:p>
        </p:txBody>
      </p:sp>
      <p:sp>
        <p:nvSpPr>
          <p:cNvPr id="3" name="Content Placeholder 2"/>
          <p:cNvSpPr>
            <a:spLocks noGrp="1"/>
          </p:cNvSpPr>
          <p:nvPr>
            <p:ph idx="1"/>
          </p:nvPr>
        </p:nvSpPr>
        <p:spPr>
          <a:xfrm>
            <a:off x="242277" y="1813169"/>
            <a:ext cx="8573478" cy="4595446"/>
          </a:xfrm>
        </p:spPr>
        <p:txBody>
          <a:bodyPr>
            <a:normAutofit/>
          </a:bodyPr>
          <a:lstStyle/>
          <a:p>
            <a:r>
              <a:rPr lang="en-US" dirty="0" smtClean="0"/>
              <a:t>NAD 83(2011) transformation tools?</a:t>
            </a:r>
          </a:p>
          <a:p>
            <a:pPr lvl="1"/>
            <a:r>
              <a:rPr lang="en-US" dirty="0" smtClean="0"/>
              <a:t>NAD 83(2011) </a:t>
            </a:r>
            <a:r>
              <a:rPr lang="en-US" dirty="0" smtClean="0">
                <a:sym typeface="Wingdings" pitchFamily="2" charset="2"/>
              </a:rPr>
              <a:t> (NSRS2007/CORS96)  (HARN)</a:t>
            </a:r>
            <a:endParaRPr lang="en-US" dirty="0" smtClean="0"/>
          </a:p>
          <a:p>
            <a:pPr lvl="1"/>
            <a:r>
              <a:rPr lang="en-US" dirty="0" smtClean="0"/>
              <a:t>Under study by NGS</a:t>
            </a:r>
          </a:p>
          <a:p>
            <a:r>
              <a:rPr lang="en-US" dirty="0" smtClean="0"/>
              <a:t>When is North America not North America?</a:t>
            </a:r>
          </a:p>
          <a:p>
            <a:pPr lvl="1"/>
            <a:r>
              <a:rPr lang="en-US" dirty="0" smtClean="0"/>
              <a:t>Not all stations on the North American tectonic plate</a:t>
            </a:r>
          </a:p>
          <a:p>
            <a:pPr lvl="1"/>
            <a:r>
              <a:rPr lang="en-US" dirty="0" smtClean="0"/>
              <a:t>Pacific plate:  Hawaii and American Samoa</a:t>
            </a:r>
          </a:p>
          <a:p>
            <a:pPr lvl="1"/>
            <a:r>
              <a:rPr lang="en-US" dirty="0" smtClean="0"/>
              <a:t>Mariana plate:  Guam and CNMI</a:t>
            </a:r>
          </a:p>
          <a:p>
            <a:pPr lvl="1"/>
            <a:r>
              <a:rPr lang="en-US" dirty="0" smtClean="0"/>
              <a:t>Caribbean plate:  Referenced to North American plate</a:t>
            </a:r>
          </a:p>
          <a:p>
            <a:pPr lvl="1"/>
            <a:r>
              <a:rPr lang="en-US" dirty="0" smtClean="0"/>
              <a:t>Can relate frames (and epoch dates) with HTDP</a:t>
            </a:r>
          </a:p>
          <a:p>
            <a:pPr lvl="1"/>
            <a:endParaRPr lang="en-US" dirty="0" smtClean="0"/>
          </a:p>
          <a:p>
            <a:endParaRPr 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10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10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10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1000"/>
                                        <p:tgtEl>
                                          <p:spTgt spid="3">
                                            <p:txEl>
                                              <p:pRg st="7" end="7"/>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Title 1"/>
          <p:cNvSpPr>
            <a:spLocks noGrp="1"/>
          </p:cNvSpPr>
          <p:nvPr>
            <p:ph type="title"/>
          </p:nvPr>
        </p:nvSpPr>
        <p:spPr>
          <a:xfrm>
            <a:off x="457200" y="609600"/>
            <a:ext cx="8229600" cy="609600"/>
          </a:xfrm>
        </p:spPr>
        <p:txBody>
          <a:bodyPr/>
          <a:lstStyle/>
          <a:p>
            <a:pPr eaLnBrk="1" hangingPunct="1"/>
            <a:r>
              <a:rPr lang="en-US" sz="3200" b="0" dirty="0" smtClean="0">
                <a:latin typeface="Verdana" pitchFamily="34" charset="0"/>
              </a:rPr>
              <a:t>Current/Future Activities of the NSRS</a:t>
            </a:r>
          </a:p>
        </p:txBody>
      </p:sp>
      <p:sp>
        <p:nvSpPr>
          <p:cNvPr id="3" name="Content Placeholder 2"/>
          <p:cNvSpPr>
            <a:spLocks noGrp="1"/>
          </p:cNvSpPr>
          <p:nvPr>
            <p:ph idx="1"/>
          </p:nvPr>
        </p:nvSpPr>
        <p:spPr>
          <a:xfrm>
            <a:off x="152400" y="1295400"/>
            <a:ext cx="9144000" cy="4876800"/>
          </a:xfrm>
        </p:spPr>
        <p:txBody>
          <a:bodyPr/>
          <a:lstStyle/>
          <a:p>
            <a:pPr marL="457200" indent="-457200" eaLnBrk="1" hangingPunct="1">
              <a:spcBef>
                <a:spcPts val="600"/>
              </a:spcBef>
              <a:buFont typeface="+mj-lt"/>
              <a:buAutoNum type="arabicPeriod"/>
              <a:defRPr/>
            </a:pPr>
            <a:r>
              <a:rPr lang="en-US" sz="2000" dirty="0" smtClean="0">
                <a:latin typeface="Verdana" pitchFamily="34" charset="0"/>
              </a:rPr>
              <a:t>Multi-Year CORS solution - 2011</a:t>
            </a:r>
          </a:p>
          <a:p>
            <a:pPr marL="457200" indent="-457200" eaLnBrk="1" hangingPunct="1">
              <a:spcBef>
                <a:spcPts val="600"/>
              </a:spcBef>
              <a:buFont typeface="+mj-lt"/>
              <a:buAutoNum type="arabicPeriod"/>
              <a:defRPr/>
            </a:pPr>
            <a:r>
              <a:rPr lang="en-US" sz="2000" dirty="0" smtClean="0">
                <a:latin typeface="Verdana" pitchFamily="34" charset="0"/>
              </a:rPr>
              <a:t>National Adjustment (geometric) of passive control - </a:t>
            </a:r>
            <a:r>
              <a:rPr lang="en-US" sz="2400" dirty="0" smtClean="0">
                <a:latin typeface="Verdana" pitchFamily="34" charset="0"/>
              </a:rPr>
              <a:t>2012</a:t>
            </a:r>
            <a:endParaRPr lang="en-US" sz="2800" dirty="0" smtClean="0">
              <a:latin typeface="Verdana" pitchFamily="34" charset="0"/>
            </a:endParaRPr>
          </a:p>
          <a:p>
            <a:pPr marL="457200" indent="-457200" eaLnBrk="1" hangingPunct="1">
              <a:spcBef>
                <a:spcPts val="600"/>
              </a:spcBef>
              <a:buFont typeface="+mj-lt"/>
              <a:buAutoNum type="arabicPeriod"/>
              <a:defRPr/>
            </a:pPr>
            <a:r>
              <a:rPr lang="en-US" sz="2000" dirty="0" smtClean="0">
                <a:latin typeface="Verdana" pitchFamily="34" charset="0"/>
              </a:rPr>
              <a:t>Hybrid Geoid Model using new ellipsoid heights -</a:t>
            </a:r>
            <a:r>
              <a:rPr lang="en-US" sz="2400" dirty="0" smtClean="0">
                <a:latin typeface="Verdana" pitchFamily="34" charset="0"/>
              </a:rPr>
              <a:t>2012</a:t>
            </a:r>
            <a:endParaRPr lang="en-US" sz="2800" dirty="0" smtClean="0">
              <a:latin typeface="Verdana" pitchFamily="34" charset="0"/>
            </a:endParaRPr>
          </a:p>
          <a:p>
            <a:pPr lvl="1">
              <a:spcBef>
                <a:spcPts val="600"/>
              </a:spcBef>
              <a:defRPr/>
            </a:pPr>
            <a:r>
              <a:rPr lang="en-US" sz="1600" dirty="0" smtClean="0">
                <a:latin typeface="Verdana" pitchFamily="34" charset="0"/>
              </a:rPr>
              <a:t>Use NAD 83(2011) epoch 2010.00 ellipsoid heights on NAVD 88 benchmarks</a:t>
            </a:r>
          </a:p>
          <a:p>
            <a:pPr lvl="1">
              <a:spcBef>
                <a:spcPts val="600"/>
              </a:spcBef>
              <a:defRPr/>
            </a:pPr>
            <a:r>
              <a:rPr lang="en-US" sz="1600" dirty="0" smtClean="0">
                <a:latin typeface="Verdana" pitchFamily="34" charset="0"/>
              </a:rPr>
              <a:t>Might also use OPUS-Database results on NAVD 88 BMs</a:t>
            </a:r>
          </a:p>
          <a:p>
            <a:pPr marL="457200" indent="-457200" eaLnBrk="1" hangingPunct="1">
              <a:spcBef>
                <a:spcPts val="600"/>
              </a:spcBef>
              <a:buFont typeface="+mj-lt"/>
              <a:buAutoNum type="arabicPeriod"/>
              <a:defRPr/>
            </a:pPr>
            <a:r>
              <a:rPr lang="en-US" sz="2000" dirty="0" smtClean="0">
                <a:latin typeface="Verdana" pitchFamily="34" charset="0"/>
              </a:rPr>
              <a:t>New Data Sheets - 2012</a:t>
            </a:r>
          </a:p>
          <a:p>
            <a:pPr marL="457200" indent="-457200" eaLnBrk="1" hangingPunct="1">
              <a:spcBef>
                <a:spcPts val="600"/>
              </a:spcBef>
              <a:buFont typeface="+mj-lt"/>
              <a:buAutoNum type="arabicPeriod"/>
              <a:defRPr/>
            </a:pPr>
            <a:r>
              <a:rPr lang="en-US" sz="2000" dirty="0" smtClean="0">
                <a:latin typeface="Verdana" pitchFamily="34" charset="0"/>
              </a:rPr>
              <a:t>National Adjustment (vertical) of GPS passive marks</a:t>
            </a:r>
          </a:p>
          <a:p>
            <a:pPr marL="822960" lvl="1" indent="-274320" eaLnBrk="1" hangingPunct="1">
              <a:spcBef>
                <a:spcPts val="600"/>
              </a:spcBef>
              <a:buFont typeface="Verdana" pitchFamily="34" charset="0"/>
              <a:buChar char="–"/>
              <a:defRPr/>
            </a:pPr>
            <a:r>
              <a:rPr lang="en-US" sz="1600" dirty="0" smtClean="0">
                <a:latin typeface="Verdana" pitchFamily="34" charset="0"/>
              </a:rPr>
              <a:t>Under consideration; This not adjusting the leveling network</a:t>
            </a:r>
          </a:p>
          <a:p>
            <a:pPr marL="822960" lvl="1" indent="-182880">
              <a:spcBef>
                <a:spcPts val="600"/>
              </a:spcBef>
              <a:defRPr/>
            </a:pPr>
            <a:r>
              <a:rPr lang="en-US" sz="1600" dirty="0" smtClean="0">
                <a:latin typeface="Verdana" pitchFamily="34" charset="0"/>
              </a:rPr>
              <a:t>Constrain vertically to NAVD 88 benchmarks</a:t>
            </a:r>
          </a:p>
          <a:p>
            <a:pPr marL="822960" lvl="1" indent="-182880">
              <a:spcBef>
                <a:spcPts val="600"/>
              </a:spcBef>
              <a:defRPr/>
            </a:pPr>
            <a:r>
              <a:rPr lang="en-US" sz="1600" dirty="0" smtClean="0">
                <a:latin typeface="Verdana" pitchFamily="34" charset="0"/>
              </a:rPr>
              <a:t>GNSS-derived </a:t>
            </a:r>
            <a:r>
              <a:rPr lang="en-US" sz="1600" dirty="0" err="1" smtClean="0">
                <a:latin typeface="Verdana" pitchFamily="34" charset="0"/>
              </a:rPr>
              <a:t>orthometric</a:t>
            </a:r>
            <a:r>
              <a:rPr lang="en-US" sz="1600" dirty="0" smtClean="0">
                <a:latin typeface="Verdana" pitchFamily="34" charset="0"/>
              </a:rPr>
              <a:t> heights</a:t>
            </a:r>
          </a:p>
          <a:p>
            <a:pPr lvl="2">
              <a:spcBef>
                <a:spcPts val="600"/>
              </a:spcBef>
              <a:defRPr/>
            </a:pPr>
            <a:r>
              <a:rPr lang="en-US" sz="1400" dirty="0" smtClean="0">
                <a:latin typeface="Verdana" pitchFamily="34" charset="0"/>
              </a:rPr>
              <a:t>NAD 83(2011) ellipsoid heights with GEOID12</a:t>
            </a:r>
            <a:endParaRPr lang="en-US" sz="1600" dirty="0" smtClean="0">
              <a:latin typeface="Verdana" pitchFamily="34" charset="0"/>
            </a:endParaRPr>
          </a:p>
          <a:p>
            <a:pPr marL="457200" indent="-457200" eaLnBrk="1" hangingPunct="1">
              <a:spcBef>
                <a:spcPts val="600"/>
              </a:spcBef>
              <a:buFont typeface="+mj-lt"/>
              <a:buAutoNum type="arabicPeriod"/>
              <a:defRPr/>
            </a:pPr>
            <a:r>
              <a:rPr lang="en-US" sz="2000" dirty="0" smtClean="0">
                <a:latin typeface="Verdana" pitchFamily="34" charset="0"/>
              </a:rPr>
              <a:t>Adoption of new </a:t>
            </a:r>
            <a:r>
              <a:rPr lang="en-US" sz="2000" dirty="0" err="1" smtClean="0">
                <a:latin typeface="Verdana" pitchFamily="34" charset="0"/>
              </a:rPr>
              <a:t>datums</a:t>
            </a:r>
            <a:r>
              <a:rPr lang="en-US" sz="2000" dirty="0" smtClean="0">
                <a:latin typeface="Verdana" pitchFamily="34" charset="0"/>
              </a:rPr>
              <a:t> -</a:t>
            </a:r>
          </a:p>
          <a:p>
            <a:pPr marL="914400" lvl="1" indent="-457200" eaLnBrk="1" hangingPunct="1">
              <a:spcBef>
                <a:spcPts val="600"/>
              </a:spcBef>
              <a:defRPr/>
            </a:pPr>
            <a:r>
              <a:rPr lang="en-US" sz="1600" dirty="0" smtClean="0">
                <a:solidFill>
                  <a:srgbClr val="FF0000"/>
                </a:solidFill>
                <a:latin typeface="Verdana" pitchFamily="34" charset="0"/>
              </a:rPr>
              <a:t>Geometric, could happen any time</a:t>
            </a:r>
          </a:p>
          <a:p>
            <a:pPr marL="914400" lvl="1" indent="-457200" eaLnBrk="1" hangingPunct="1">
              <a:spcBef>
                <a:spcPts val="600"/>
              </a:spcBef>
              <a:defRPr/>
            </a:pPr>
            <a:r>
              <a:rPr lang="en-US" sz="1600" dirty="0" smtClean="0">
                <a:latin typeface="Verdana" pitchFamily="34" charset="0"/>
              </a:rPr>
              <a:t>Vertical, requires completion of GRAV-D</a:t>
            </a:r>
            <a:endParaRPr lang="en-US" sz="1600" dirty="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childTnLst>
                                </p:cTn>
                              </p:par>
                            </p:childTnLst>
                          </p:cTn>
                        </p:par>
                        <p:par>
                          <p:cTn id="38" fill="hold" nodeType="afterGroup">
                            <p:stCondLst>
                              <p:cond delay="1000"/>
                            </p:stCondLst>
                            <p:childTnLst>
                              <p:par>
                                <p:cTn id="39" presetID="10" presetClass="entr" presetSubtype="0" fill="hold" nodeType="after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1000"/>
                                        <p:tgtEl>
                                          <p:spTgt spid="3">
                                            <p:txEl>
                                              <p:pRg st="7" end="7"/>
                                            </p:txEl>
                                          </p:spTgt>
                                        </p:tgtEl>
                                      </p:cBhvr>
                                    </p:animEffect>
                                  </p:childTnLst>
                                </p:cTn>
                              </p:par>
                            </p:childTnLst>
                          </p:cTn>
                        </p:par>
                        <p:par>
                          <p:cTn id="42" fill="hold" nodeType="afterGroup">
                            <p:stCondLst>
                              <p:cond delay="2000"/>
                            </p:stCondLst>
                            <p:childTnLst>
                              <p:par>
                                <p:cTn id="43" presetID="10" presetClass="entr" presetSubtype="0" fill="hold" nodeType="after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1000"/>
                                        <p:tgtEl>
                                          <p:spTgt spid="3">
                                            <p:txEl>
                                              <p:pRg st="8" end="8"/>
                                            </p:txEl>
                                          </p:spTgt>
                                        </p:tgtEl>
                                      </p:cBhvr>
                                    </p:animEffect>
                                  </p:childTnLst>
                                </p:cTn>
                              </p:par>
                            </p:childTnLst>
                          </p:cTn>
                        </p:par>
                        <p:par>
                          <p:cTn id="46" fill="hold" nodeType="afterGroup">
                            <p:stCondLst>
                              <p:cond delay="3000"/>
                            </p:stCondLst>
                            <p:childTnLst>
                              <p:par>
                                <p:cTn id="47" presetID="10" presetClass="entr" presetSubtype="0" fill="hold" nodeType="after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childTnLst>
                                </p:cTn>
                              </p:par>
                            </p:childTnLst>
                          </p:cTn>
                        </p:par>
                        <p:par>
                          <p:cTn id="50" fill="hold" nodeType="afterGroup">
                            <p:stCondLst>
                              <p:cond delay="4000"/>
                            </p:stCondLst>
                            <p:childTnLst>
                              <p:par>
                                <p:cTn id="51" presetID="10" presetClass="entr" presetSubtype="0" fill="hold" nodeType="after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Effect transition="in" filter="fade">
                                      <p:cBhvr>
                                        <p:cTn id="53" dur="1000"/>
                                        <p:tgtEl>
                                          <p:spTgt spid="3">
                                            <p:txEl>
                                              <p:pRg st="10" end="10"/>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0" presetClass="entr" presetSubtype="0" fill="hold" nodeType="clickEffect">
                                  <p:stCondLst>
                                    <p:cond delay="0"/>
                                  </p:stCondLst>
                                  <p:childTnLst>
                                    <p:set>
                                      <p:cBhvr>
                                        <p:cTn id="57" dur="1" fill="hold">
                                          <p:stCondLst>
                                            <p:cond delay="0"/>
                                          </p:stCondLst>
                                        </p:cTn>
                                        <p:tgtEl>
                                          <p:spTgt spid="3">
                                            <p:txEl>
                                              <p:pRg st="11" end="11"/>
                                            </p:txEl>
                                          </p:spTgt>
                                        </p:tgtEl>
                                        <p:attrNameLst>
                                          <p:attrName>style.visibility</p:attrName>
                                        </p:attrNameLst>
                                      </p:cBhvr>
                                      <p:to>
                                        <p:strVal val="visible"/>
                                      </p:to>
                                    </p:set>
                                    <p:animEffect transition="in" filter="fade">
                                      <p:cBhvr>
                                        <p:cTn id="58" dur="1000"/>
                                        <p:tgtEl>
                                          <p:spTgt spid="3">
                                            <p:txEl>
                                              <p:pRg st="11" end="11"/>
                                            </p:txEl>
                                          </p:spTgt>
                                        </p:tgtEl>
                                      </p:cBhvr>
                                    </p:animEffect>
                                  </p:childTnLst>
                                </p:cTn>
                              </p:par>
                            </p:childTnLst>
                          </p:cTn>
                        </p:par>
                        <p:par>
                          <p:cTn id="59" fill="hold" nodeType="afterGroup">
                            <p:stCondLst>
                              <p:cond delay="1000"/>
                            </p:stCondLst>
                            <p:childTnLst>
                              <p:par>
                                <p:cTn id="60" presetID="10" presetClass="entr" presetSubtype="0" fill="hold" nodeType="after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fade">
                                      <p:cBhvr>
                                        <p:cTn id="62" dur="1000"/>
                                        <p:tgtEl>
                                          <p:spTgt spid="3">
                                            <p:txEl>
                                              <p:pRg st="12" end="12"/>
                                            </p:txEl>
                                          </p:spTgt>
                                        </p:tgtEl>
                                      </p:cBhvr>
                                    </p:animEffect>
                                  </p:childTnLst>
                                </p:cTn>
                              </p:par>
                            </p:childTnLst>
                          </p:cTn>
                        </p:par>
                        <p:par>
                          <p:cTn id="63" fill="hold" nodeType="afterGroup">
                            <p:stCondLst>
                              <p:cond delay="2000"/>
                            </p:stCondLst>
                            <p:childTnLst>
                              <p:par>
                                <p:cTn id="64" presetID="10" presetClass="entr" presetSubtype="0" fill="hold" nodeType="afterEffect">
                                  <p:stCondLst>
                                    <p:cond delay="0"/>
                                  </p:stCondLst>
                                  <p:childTnLst>
                                    <p:set>
                                      <p:cBhvr>
                                        <p:cTn id="65" dur="1" fill="hold">
                                          <p:stCondLst>
                                            <p:cond delay="0"/>
                                          </p:stCondLst>
                                        </p:cTn>
                                        <p:tgtEl>
                                          <p:spTgt spid="3">
                                            <p:txEl>
                                              <p:pRg st="13" end="13"/>
                                            </p:txEl>
                                          </p:spTgt>
                                        </p:tgtEl>
                                        <p:attrNameLst>
                                          <p:attrName>style.visibility</p:attrName>
                                        </p:attrNameLst>
                                      </p:cBhvr>
                                      <p:to>
                                        <p:strVal val="visible"/>
                                      </p:to>
                                    </p:set>
                                    <p:animEffect transition="in" filter="fade">
                                      <p:cBhvr>
                                        <p:cTn id="66" dur="1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457200"/>
            <a:ext cx="8229600" cy="609600"/>
          </a:xfrm>
        </p:spPr>
        <p:txBody>
          <a:bodyPr/>
          <a:lstStyle/>
          <a:p>
            <a:pPr eaLnBrk="1" hangingPunct="1"/>
            <a:r>
              <a:rPr lang="en-US" sz="3200" b="0" dirty="0" smtClean="0"/>
              <a:t>Current/Future Milestones of the NSRS</a:t>
            </a:r>
          </a:p>
        </p:txBody>
      </p:sp>
      <p:sp>
        <p:nvSpPr>
          <p:cNvPr id="3" name="Content Placeholder 2"/>
          <p:cNvSpPr>
            <a:spLocks noGrp="1"/>
          </p:cNvSpPr>
          <p:nvPr>
            <p:ph idx="1"/>
          </p:nvPr>
        </p:nvSpPr>
        <p:spPr>
          <a:xfrm>
            <a:off x="457200" y="1219200"/>
            <a:ext cx="8686800" cy="4876800"/>
          </a:xfrm>
        </p:spPr>
        <p:txBody>
          <a:bodyPr/>
          <a:lstStyle/>
          <a:p>
            <a:pPr marL="457200" indent="-457200" eaLnBrk="1" hangingPunct="1">
              <a:spcBef>
                <a:spcPts val="0"/>
              </a:spcBef>
              <a:buFont typeface="+mj-lt"/>
              <a:buAutoNum type="arabicPeriod"/>
              <a:defRPr/>
            </a:pPr>
            <a:r>
              <a:rPr lang="en-US" sz="2400" dirty="0" smtClean="0"/>
              <a:t>Multi-Year CORS solution – </a:t>
            </a:r>
          </a:p>
          <a:p>
            <a:pPr marL="914400" lvl="1" indent="-457200" eaLnBrk="1" hangingPunct="1">
              <a:spcBef>
                <a:spcPts val="0"/>
              </a:spcBef>
              <a:buFont typeface="Arial" charset="0"/>
              <a:buChar char="–"/>
              <a:defRPr/>
            </a:pPr>
            <a:r>
              <a:rPr lang="en-US" dirty="0" smtClean="0"/>
              <a:t>Completed (for all intents and purposes)</a:t>
            </a:r>
          </a:p>
          <a:p>
            <a:pPr marL="457200" indent="-457200" eaLnBrk="1" hangingPunct="1">
              <a:spcBef>
                <a:spcPts val="0"/>
              </a:spcBef>
              <a:buFont typeface="+mj-lt"/>
              <a:buAutoNum type="arabicPeriod"/>
              <a:defRPr/>
            </a:pPr>
            <a:r>
              <a:rPr lang="en-US" sz="2400" dirty="0" smtClean="0"/>
              <a:t>National Adjustment (geometric) of passive control</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Hybrid Geoid Model using new ellipsoid heights</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National Adjustment (vertical) of GPS passive marks</a:t>
            </a:r>
          </a:p>
          <a:p>
            <a:pPr marL="857250" lvl="1" indent="-457200" eaLnBrk="1" hangingPunct="1">
              <a:spcBef>
                <a:spcPts val="0"/>
              </a:spcBef>
              <a:buFont typeface="Arial" charset="0"/>
              <a:buChar char="–"/>
              <a:defRPr/>
            </a:pPr>
            <a:r>
              <a:rPr lang="en-US" dirty="0" smtClean="0"/>
              <a:t>Under consideration</a:t>
            </a:r>
          </a:p>
          <a:p>
            <a:pPr marL="857250" lvl="1" indent="-457200" eaLnBrk="1" hangingPunct="1">
              <a:spcBef>
                <a:spcPts val="0"/>
              </a:spcBef>
              <a:buFont typeface="Arial" charset="0"/>
              <a:buChar char="–"/>
              <a:defRPr/>
            </a:pPr>
            <a:r>
              <a:rPr lang="en-US" dirty="0" smtClean="0"/>
              <a:t>This not adjusting the leveling network</a:t>
            </a:r>
          </a:p>
          <a:p>
            <a:pPr marL="457200" indent="-457200" eaLnBrk="1" hangingPunct="1">
              <a:spcBef>
                <a:spcPts val="0"/>
              </a:spcBef>
              <a:buFont typeface="+mj-lt"/>
              <a:buAutoNum type="arabicPeriod"/>
              <a:defRPr/>
            </a:pPr>
            <a:r>
              <a:rPr lang="en-US" sz="2400" dirty="0" smtClean="0"/>
              <a:t>Adoption of new datums</a:t>
            </a:r>
          </a:p>
          <a:p>
            <a:pPr marL="914400" lvl="1" indent="-457200" eaLnBrk="1" hangingPunct="1">
              <a:spcBef>
                <a:spcPts val="0"/>
              </a:spcBef>
              <a:buFont typeface="Arial" charset="0"/>
              <a:buChar char="–"/>
              <a:defRPr/>
            </a:pPr>
            <a:r>
              <a:rPr lang="en-US" dirty="0" smtClean="0"/>
              <a:t>Geometric, could happen any time</a:t>
            </a:r>
          </a:p>
          <a:p>
            <a:pPr marL="914400" lvl="1" indent="-457200" eaLnBrk="1" hangingPunct="1">
              <a:spcBef>
                <a:spcPts val="0"/>
              </a:spcBef>
              <a:buFont typeface="Arial" charset="0"/>
              <a:buChar char="–"/>
              <a:defRPr/>
            </a:pPr>
            <a:r>
              <a:rPr lang="en-US" dirty="0" smtClean="0"/>
              <a:t>Vertical, requires completion </a:t>
            </a:r>
            <a:r>
              <a:rPr lang="en-US" sz="2400" dirty="0" smtClean="0"/>
              <a:t>of GRAV-D</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10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1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par>
                          <p:cTn id="52" fill="hold">
                            <p:stCondLst>
                              <p:cond delay="2000"/>
                            </p:stCondLst>
                            <p:childTnLst>
                              <p:par>
                                <p:cTn id="53" presetID="10" presetClass="entr" presetSubtype="0" fill="hold"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r>
              <a:rPr lang="en-US" sz="3600" smtClean="0">
                <a:latin typeface="Verdana" pitchFamily="34" charset="0"/>
              </a:rPr>
              <a:t>How to Plan for the Future</a:t>
            </a:r>
          </a:p>
        </p:txBody>
      </p:sp>
      <p:sp>
        <p:nvSpPr>
          <p:cNvPr id="3" name="Content Placeholder 2"/>
          <p:cNvSpPr>
            <a:spLocks noGrp="1"/>
          </p:cNvSpPr>
          <p:nvPr>
            <p:ph idx="1"/>
          </p:nvPr>
        </p:nvSpPr>
        <p:spPr>
          <a:xfrm>
            <a:off x="457200" y="1295400"/>
            <a:ext cx="8229600" cy="5029200"/>
          </a:xfrm>
        </p:spPr>
        <p:txBody>
          <a:bodyPr/>
          <a:lstStyle/>
          <a:p>
            <a:pPr eaLnBrk="1" hangingPunct="1">
              <a:spcAft>
                <a:spcPts val="600"/>
              </a:spcAft>
            </a:pPr>
            <a:r>
              <a:rPr lang="en-US" sz="2400" dirty="0" smtClean="0">
                <a:latin typeface="Verdana" pitchFamily="34" charset="0"/>
              </a:rPr>
              <a:t>Use most recent realization of NAD 83</a:t>
            </a:r>
          </a:p>
          <a:p>
            <a:pPr eaLnBrk="1" hangingPunct="1">
              <a:spcAft>
                <a:spcPts val="600"/>
              </a:spcAft>
            </a:pPr>
            <a:r>
              <a:rPr lang="en-US" sz="2400" dirty="0" smtClean="0">
                <a:latin typeface="Verdana" pitchFamily="34" charset="0"/>
              </a:rPr>
              <a:t>Move away from passive marks to GNSS</a:t>
            </a:r>
          </a:p>
          <a:p>
            <a:pPr eaLnBrk="1" hangingPunct="1">
              <a:spcAft>
                <a:spcPts val="600"/>
              </a:spcAft>
            </a:pPr>
            <a:r>
              <a:rPr lang="en-US" sz="2400" dirty="0" smtClean="0">
                <a:latin typeface="Verdana" pitchFamily="34" charset="0"/>
              </a:rPr>
              <a:t>Move off of NGVD 29 to NAVD 88</a:t>
            </a:r>
          </a:p>
          <a:p>
            <a:pPr lvl="1" eaLnBrk="1" hangingPunct="1">
              <a:spcAft>
                <a:spcPts val="600"/>
              </a:spcAft>
            </a:pPr>
            <a:r>
              <a:rPr lang="en-US" sz="1800" dirty="0" smtClean="0">
                <a:latin typeface="Verdana" pitchFamily="34" charset="0"/>
              </a:rPr>
              <a:t>Understand the accuracy of VERTCON in your area</a:t>
            </a:r>
          </a:p>
          <a:p>
            <a:pPr eaLnBrk="1" hangingPunct="1">
              <a:spcAft>
                <a:spcPts val="600"/>
              </a:spcAft>
            </a:pPr>
            <a:r>
              <a:rPr lang="en-US" sz="2400" dirty="0" smtClean="0">
                <a:latin typeface="Verdana" pitchFamily="34" charset="0"/>
              </a:rPr>
              <a:t>Collect OPUS-DB on NAVD 88 bench </a:t>
            </a:r>
          </a:p>
          <a:p>
            <a:pPr eaLnBrk="1" hangingPunct="1">
              <a:spcAft>
                <a:spcPts val="600"/>
              </a:spcAft>
            </a:pPr>
            <a:r>
              <a:rPr lang="en-US" sz="2400" dirty="0" smtClean="0">
                <a:latin typeface="Verdana" pitchFamily="34" charset="0"/>
              </a:rPr>
              <a:t>Require/provide complete metadata for all survey/mapping contracts</a:t>
            </a:r>
          </a:p>
          <a:p>
            <a:pPr lvl="1" eaLnBrk="1" hangingPunct="1">
              <a:spcAft>
                <a:spcPts val="600"/>
              </a:spcAft>
            </a:pPr>
            <a:r>
              <a:rPr lang="en-US" sz="1800" dirty="0" smtClean="0">
                <a:latin typeface="Verdana" pitchFamily="34" charset="0"/>
              </a:rPr>
              <a:t>How did they get the positions/heights?</a:t>
            </a:r>
          </a:p>
          <a:p>
            <a:pPr lvl="1" eaLnBrk="1" hangingPunct="1">
              <a:spcAft>
                <a:spcPts val="600"/>
              </a:spcAft>
            </a:pPr>
            <a:r>
              <a:rPr lang="en-US" sz="1800" dirty="0" smtClean="0">
                <a:latin typeface="Verdana" pitchFamily="34" charset="0"/>
              </a:rPr>
              <a:t>Survey Manual/Spatial Data Accuracy and </a:t>
            </a:r>
            <a:r>
              <a:rPr lang="en-US" sz="1800" dirty="0" err="1" smtClean="0">
                <a:latin typeface="Verdana" pitchFamily="34" charset="0"/>
              </a:rPr>
              <a:t>Georeferencing</a:t>
            </a:r>
            <a:r>
              <a:rPr lang="en-US" sz="1800" dirty="0" smtClean="0">
                <a:latin typeface="Verdana" pitchFamily="34" charset="0"/>
              </a:rPr>
              <a:t> Standards</a:t>
            </a:r>
            <a:endParaRPr lang="en-US" sz="2000" dirty="0" smtClean="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par>
                          <p:cTn id="18" fill="hold" nodeType="afterGroup">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childTnLst>
                          </p:cTn>
                        </p:par>
                        <p:par>
                          <p:cTn id="32" fill="hold" nodeType="afterGroup">
                            <p:stCondLst>
                              <p:cond delay="10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childTnLst>
                                </p:cTn>
                              </p:par>
                            </p:childTnLst>
                          </p:cTn>
                        </p:par>
                        <p:par>
                          <p:cTn id="36" fill="hold" nodeType="afterGroup">
                            <p:stCondLst>
                              <p:cond delay="20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z="2800" dirty="0" smtClean="0"/>
              <a:t>How to Plan for the Future</a:t>
            </a:r>
          </a:p>
        </p:txBody>
      </p:sp>
      <p:sp>
        <p:nvSpPr>
          <p:cNvPr id="3" name="Content Placeholder 2"/>
          <p:cNvSpPr>
            <a:spLocks noGrp="1"/>
          </p:cNvSpPr>
          <p:nvPr>
            <p:ph idx="1"/>
          </p:nvPr>
        </p:nvSpPr>
        <p:spPr>
          <a:xfrm>
            <a:off x="457200" y="1371600"/>
            <a:ext cx="8229600" cy="5029200"/>
          </a:xfrm>
        </p:spPr>
        <p:txBody>
          <a:bodyPr/>
          <a:lstStyle/>
          <a:p>
            <a:pPr eaLnBrk="1" hangingPunct="1"/>
            <a:r>
              <a:rPr lang="en-US" dirty="0" smtClean="0"/>
              <a:t>Move to a contemporary realization of NAD 83</a:t>
            </a:r>
          </a:p>
          <a:p>
            <a:pPr lvl="1" eaLnBrk="1" hangingPunct="1"/>
            <a:r>
              <a:rPr lang="en-US" sz="1800" dirty="0" smtClean="0"/>
              <a:t>No NAD 83(HARN) &lt;-&gt; NAD 83(NSRS2007) tool</a:t>
            </a:r>
          </a:p>
          <a:p>
            <a:pPr eaLnBrk="1" hangingPunct="1"/>
            <a:r>
              <a:rPr lang="en-US" dirty="0" smtClean="0"/>
              <a:t>Obtain precise ellipsoid heights on NAVD 88 bench marks (OPUS, contact NGS Geodetic Advisor(s))</a:t>
            </a:r>
          </a:p>
          <a:p>
            <a:pPr lvl="1" eaLnBrk="1" hangingPunct="1"/>
            <a:r>
              <a:rPr lang="en-US" sz="1800" dirty="0" smtClean="0"/>
              <a:t>Improves hybrid </a:t>
            </a:r>
            <a:r>
              <a:rPr lang="en-US" sz="1800" dirty="0" err="1" smtClean="0"/>
              <a:t>geoid</a:t>
            </a:r>
            <a:r>
              <a:rPr lang="en-US" sz="1800" dirty="0" smtClean="0"/>
              <a:t> models and provides “hard points” in new vertical datum</a:t>
            </a:r>
          </a:p>
          <a:p>
            <a:pPr eaLnBrk="1" hangingPunct="1"/>
            <a:r>
              <a:rPr lang="en-US" dirty="0" smtClean="0"/>
              <a:t>Move off of NGVD 29 to NAVD 88</a:t>
            </a:r>
          </a:p>
          <a:p>
            <a:pPr lvl="1" eaLnBrk="1" hangingPunct="1"/>
            <a:r>
              <a:rPr lang="en-US" sz="1800" dirty="0" smtClean="0"/>
              <a:t>Understand the accuracy of VERTCON in your area</a:t>
            </a:r>
          </a:p>
          <a:p>
            <a:pPr eaLnBrk="1" hangingPunct="1"/>
            <a:r>
              <a:rPr lang="en-US" dirty="0" smtClean="0"/>
              <a:t>Move away from passive marks to GNSS</a:t>
            </a:r>
          </a:p>
          <a:p>
            <a:pPr lvl="1" eaLnBrk="1" hangingPunct="1"/>
            <a:r>
              <a:rPr lang="en-US" sz="1800" dirty="0" smtClean="0"/>
              <a:t>Especially move off of classical passive control</a:t>
            </a:r>
          </a:p>
          <a:p>
            <a:pPr eaLnBrk="1" hangingPunct="1"/>
            <a:r>
              <a:rPr lang="en-US" dirty="0" smtClean="0"/>
              <a:t>Require/provide complete metadata for all survey/mapping contracts</a:t>
            </a:r>
          </a:p>
          <a:p>
            <a:pPr lvl="1" eaLnBrk="1" hangingPunct="1"/>
            <a:r>
              <a:rPr lang="en-US" sz="1800" dirty="0" smtClean="0"/>
              <a:t>How did they get the positions/heights?</a:t>
            </a:r>
          </a:p>
          <a:p>
            <a:pPr lvl="1" eaLnBrk="1" hangingPunct="1"/>
            <a:r>
              <a:rPr lang="en-US" sz="1800" dirty="0" smtClean="0"/>
              <a:t>Survey Manual/Spatial Data Accuracy and </a:t>
            </a:r>
            <a:r>
              <a:rPr lang="en-US" sz="1800" dirty="0" err="1" smtClean="0"/>
              <a:t>Georeferencing</a:t>
            </a:r>
            <a:r>
              <a:rPr lang="en-US" sz="1800" dirty="0" smtClean="0"/>
              <a:t> Standards</a:t>
            </a:r>
            <a:endParaRPr lang="en-US" sz="2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2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6"/>
          <p:cNvSpPr txBox="1">
            <a:spLocks/>
          </p:cNvSpPr>
          <p:nvPr/>
        </p:nvSpPr>
        <p:spPr bwMode="auto">
          <a:xfrm>
            <a:off x="533400" y="1752600"/>
            <a:ext cx="8077200" cy="3124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A Question to Consider:</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 </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What is good enough </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with respect to the NSRS,</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 i.e. have we reached a level of precision and accuracy where further realizations (adjustments) are unnecessary?</a:t>
            </a:r>
            <a:endParaRPr kumimoji="0" lang="en-US" sz="2800" b="0" i="1"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1000"/>
                                        <p:tgtEl>
                                          <p:spTgt spid="6">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Near-future plans &amp; possibilities</a:t>
            </a:r>
            <a:endParaRPr lang="en-US" sz="2800" dirty="0"/>
          </a:p>
        </p:txBody>
      </p:sp>
      <p:sp>
        <p:nvSpPr>
          <p:cNvPr id="3" name="Content Placeholder 2"/>
          <p:cNvSpPr>
            <a:spLocks noGrp="1"/>
          </p:cNvSpPr>
          <p:nvPr>
            <p:ph idx="1"/>
          </p:nvPr>
        </p:nvSpPr>
        <p:spPr>
          <a:xfrm>
            <a:off x="242277" y="1417638"/>
            <a:ext cx="8596923" cy="4834670"/>
          </a:xfrm>
        </p:spPr>
        <p:txBody>
          <a:bodyPr>
            <a:normAutofit/>
          </a:bodyPr>
          <a:lstStyle/>
          <a:p>
            <a:r>
              <a:rPr lang="en-US" b="1" dirty="0" smtClean="0"/>
              <a:t>New hybrid geoid model (GEOID12)</a:t>
            </a:r>
          </a:p>
          <a:p>
            <a:pPr lvl="1"/>
            <a:r>
              <a:rPr lang="en-US" dirty="0" smtClean="0"/>
              <a:t>Use NAD 83(2011) epoch 2010.00 ellipsoid heights on NAVD 88 benchmarks</a:t>
            </a:r>
          </a:p>
          <a:p>
            <a:pPr lvl="1"/>
            <a:r>
              <a:rPr lang="en-US" dirty="0" smtClean="0"/>
              <a:t>Might also use OPUS-Database results on NAVD 88 BMs</a:t>
            </a:r>
          </a:p>
          <a:p>
            <a:r>
              <a:rPr lang="en-US" b="1" i="1" dirty="0" smtClean="0"/>
              <a:t>May</a:t>
            </a:r>
            <a:r>
              <a:rPr lang="en-US" dirty="0" smtClean="0"/>
              <a:t> perform national vertical adjustment</a:t>
            </a:r>
          </a:p>
          <a:p>
            <a:pPr lvl="1"/>
            <a:r>
              <a:rPr lang="en-US" dirty="0" smtClean="0"/>
              <a:t>Constrain vertically to NAVD 88 benchmarks</a:t>
            </a:r>
          </a:p>
          <a:p>
            <a:pPr lvl="2"/>
            <a:r>
              <a:rPr lang="en-US" dirty="0" smtClean="0"/>
              <a:t>Perform as simultaneous nationwide adjustment</a:t>
            </a:r>
          </a:p>
          <a:p>
            <a:pPr lvl="1"/>
            <a:r>
              <a:rPr lang="en-US" dirty="0" smtClean="0"/>
              <a:t>GNSS-derived orthometric heights</a:t>
            </a:r>
          </a:p>
          <a:p>
            <a:pPr lvl="2"/>
            <a:r>
              <a:rPr lang="en-US" dirty="0" smtClean="0"/>
              <a:t>NAD 83(2011) ellipsoid heights with GEOID12</a:t>
            </a:r>
          </a:p>
          <a:p>
            <a:pPr lvl="2"/>
            <a:r>
              <a:rPr lang="en-US" b="1" i="1" dirty="0" smtClean="0"/>
              <a:t>NOT</a:t>
            </a:r>
            <a:r>
              <a:rPr lang="en-US" dirty="0" smtClean="0"/>
              <a:t> a readjustment of NAVD 88 leveling</a:t>
            </a:r>
          </a:p>
        </p:txBody>
      </p:sp>
    </p:spTree>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133600"/>
            <a:ext cx="7569200" cy="2743200"/>
          </a:xfrm>
          <a:noFill/>
        </p:spPr>
        <p:txBody>
          <a:bodyPr/>
          <a:lstStyle/>
          <a:p>
            <a:pPr eaLnBrk="1" hangingPunct="1"/>
            <a:r>
              <a:rPr lang="en-US" sz="2800" smtClean="0">
                <a:latin typeface="Arial" pitchFamily="34" charset="0"/>
                <a:cs typeface="Arial" pitchFamily="34" charset="0"/>
              </a:rPr>
              <a:t> Using GNSS is cheaper, easier than leveling</a:t>
            </a:r>
            <a:br>
              <a:rPr lang="en-US" sz="2800" smtClean="0">
                <a:latin typeface="Arial" pitchFamily="34" charset="0"/>
                <a:cs typeface="Arial" pitchFamily="34" charset="0"/>
              </a:rPr>
            </a:br>
            <a:r>
              <a:rPr lang="en-US" sz="2800" smtClean="0">
                <a:latin typeface="Arial" pitchFamily="34" charset="0"/>
                <a:cs typeface="Arial" pitchFamily="34" charset="0"/>
              </a:rPr>
              <a:t/>
            </a:r>
            <a:br>
              <a:rPr lang="en-US" sz="2800" smtClean="0">
                <a:latin typeface="Arial" pitchFamily="34" charset="0"/>
                <a:cs typeface="Arial" pitchFamily="34" charset="0"/>
              </a:rPr>
            </a:br>
            <a:r>
              <a:rPr lang="en-US" sz="2800" smtClean="0">
                <a:latin typeface="Arial" pitchFamily="34" charset="0"/>
                <a:cs typeface="Arial" pitchFamily="34" charset="0"/>
              </a:rPr>
              <a:t>To use GNSS we need a good geoid model</a:t>
            </a:r>
          </a:p>
        </p:txBody>
      </p:sp>
      <p:sp>
        <p:nvSpPr>
          <p:cNvPr id="108547" name="Text Box 3"/>
          <p:cNvSpPr txBox="1">
            <a:spLocks noChangeArrowheads="1"/>
          </p:cNvSpPr>
          <p:nvPr/>
        </p:nvSpPr>
        <p:spPr bwMode="auto">
          <a:xfrm>
            <a:off x="762000" y="838200"/>
            <a:ext cx="7467600" cy="708025"/>
          </a:xfrm>
          <a:prstGeom prst="rect">
            <a:avLst/>
          </a:prstGeom>
          <a:noFill/>
          <a:ln w="25400" algn="ctr">
            <a:noFill/>
            <a:miter lim="800000"/>
            <a:headEnd/>
            <a:tailEnd/>
          </a:ln>
        </p:spPr>
        <p:txBody>
          <a:bodyPr>
            <a:spAutoFit/>
          </a:bodyPr>
          <a:lstStyle/>
          <a:p>
            <a:pPr marL="228600" indent="-228600" algn="ctr">
              <a:spcBef>
                <a:spcPct val="50000"/>
              </a:spcBef>
              <a:defRPr/>
            </a:pPr>
            <a:r>
              <a:rPr lang="en-US" sz="4000" dirty="0">
                <a:latin typeface="+mj-lt"/>
                <a:cs typeface="Times New Roman" pitchFamily="18" charset="0"/>
              </a:rPr>
              <a:t>Heights Bottom Line</a:t>
            </a:r>
          </a:p>
        </p:txBody>
      </p:sp>
      <p:sp>
        <p:nvSpPr>
          <p:cNvPr id="4" name="TextBox 3"/>
          <p:cNvSpPr txBox="1"/>
          <p:nvPr/>
        </p:nvSpPr>
        <p:spPr>
          <a:xfrm>
            <a:off x="1676400" y="5715000"/>
            <a:ext cx="4633913" cy="369888"/>
          </a:xfrm>
          <a:prstGeom prst="rect">
            <a:avLst/>
          </a:prstGeom>
          <a:noFill/>
          <a:ln>
            <a:solidFill>
              <a:schemeClr val="accent3">
                <a:lumMod val="75000"/>
              </a:schemeClr>
            </a:solidFill>
          </a:ln>
        </p:spPr>
        <p:txBody>
          <a:bodyPr wrap="none">
            <a:spAutoFit/>
          </a:bodyPr>
          <a:lstStyle/>
          <a:p>
            <a:pPr>
              <a:defRPr/>
            </a:pPr>
            <a:r>
              <a:rPr lang="en-US" dirty="0"/>
              <a:t>GNSS – Global Navigation Satellite System</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14400" y="533400"/>
            <a:ext cx="8534400" cy="1143000"/>
          </a:xfrm>
        </p:spPr>
        <p:txBody>
          <a:bodyPr/>
          <a:lstStyle/>
          <a:p>
            <a:pPr eaLnBrk="1" hangingPunct="1"/>
            <a:r>
              <a:rPr lang="en-US" sz="3000" b="1" smtClean="0">
                <a:solidFill>
                  <a:srgbClr val="0000FF"/>
                </a:solidFill>
                <a:latin typeface="Arial" pitchFamily="34" charset="0"/>
              </a:rPr>
              <a:t>National Spatial Reference System (NSRS)</a:t>
            </a:r>
            <a:r>
              <a:rPr lang="en-US" smtClean="0">
                <a:solidFill>
                  <a:srgbClr val="0000FF"/>
                </a:solidFill>
                <a:latin typeface="Arial" pitchFamily="34" charset="0"/>
              </a:rPr>
              <a:t>				</a:t>
            </a:r>
          </a:p>
        </p:txBody>
      </p:sp>
      <p:pic>
        <p:nvPicPr>
          <p:cNvPr id="14339" name="Picture 6" descr="NSRS"/>
          <p:cNvPicPr>
            <a:picLocks noGrp="1" noChangeAspect="1" noChangeArrowheads="1"/>
          </p:cNvPicPr>
          <p:nvPr>
            <p:ph sz="half" idx="1"/>
          </p:nvPr>
        </p:nvPicPr>
        <p:blipFill>
          <a:blip r:embed="rId3" cstate="print"/>
          <a:srcRect/>
          <a:stretch>
            <a:fillRect/>
          </a:stretch>
        </p:blipFill>
        <p:spPr>
          <a:xfrm>
            <a:off x="152400" y="4343400"/>
            <a:ext cx="3962400" cy="1981200"/>
          </a:xfrm>
        </p:spPr>
      </p:pic>
      <p:sp>
        <p:nvSpPr>
          <p:cNvPr id="14340" name="Rectangle 5"/>
          <p:cNvSpPr>
            <a:spLocks noChangeArrowheads="1"/>
          </p:cNvSpPr>
          <p:nvPr/>
        </p:nvSpPr>
        <p:spPr bwMode="auto">
          <a:xfrm>
            <a:off x="1219200" y="1295400"/>
            <a:ext cx="6858000" cy="1016000"/>
          </a:xfrm>
          <a:prstGeom prst="rect">
            <a:avLst/>
          </a:prstGeom>
          <a:noFill/>
          <a:ln w="9525">
            <a:noFill/>
            <a:miter lim="800000"/>
            <a:headEnd/>
            <a:tailEnd/>
          </a:ln>
        </p:spPr>
        <p:txBody>
          <a:bodyPr>
            <a:spAutoFit/>
          </a:bodyPr>
          <a:lstStyle/>
          <a:p>
            <a:pPr eaLnBrk="0" hangingPunct="0"/>
            <a:r>
              <a:rPr lang="en-US" sz="2000" dirty="0">
                <a:cs typeface="Arial" pitchFamily="34" charset="0"/>
              </a:rPr>
              <a:t>The NSRS is a consistent coordinate system that defines latitude, longitude, height, scale, gravity, and orientation throughout the United States. </a:t>
            </a:r>
          </a:p>
        </p:txBody>
      </p:sp>
      <p:pic>
        <p:nvPicPr>
          <p:cNvPr id="14341" name="Picture 7"/>
          <p:cNvPicPr>
            <a:picLocks noChangeAspect="1" noChangeArrowheads="1"/>
          </p:cNvPicPr>
          <p:nvPr/>
        </p:nvPicPr>
        <p:blipFill>
          <a:blip r:embed="rId4" cstate="print"/>
          <a:srcRect/>
          <a:stretch>
            <a:fillRect/>
          </a:stretch>
        </p:blipFill>
        <p:spPr bwMode="auto">
          <a:xfrm>
            <a:off x="5876925" y="4191000"/>
            <a:ext cx="3190875" cy="2590800"/>
          </a:xfrm>
          <a:prstGeom prst="rect">
            <a:avLst/>
          </a:prstGeom>
          <a:noFill/>
          <a:ln w="9525">
            <a:noFill/>
            <a:miter lim="800000"/>
            <a:headEnd/>
            <a:tailEnd/>
          </a:ln>
        </p:spPr>
      </p:pic>
      <p:pic>
        <p:nvPicPr>
          <p:cNvPr id="14342" name="Picture 5" descr="GPS-Constellation.JPG"/>
          <p:cNvPicPr>
            <a:picLocks noChangeAspect="1"/>
          </p:cNvPicPr>
          <p:nvPr/>
        </p:nvPicPr>
        <p:blipFill>
          <a:blip r:embed="rId5" cstate="print"/>
          <a:srcRect/>
          <a:stretch>
            <a:fillRect/>
          </a:stretch>
        </p:blipFill>
        <p:spPr bwMode="auto">
          <a:xfrm>
            <a:off x="6743700" y="2476500"/>
            <a:ext cx="1485900" cy="1485900"/>
          </a:xfrm>
          <a:prstGeom prst="rect">
            <a:avLst/>
          </a:prstGeom>
          <a:noFill/>
          <a:ln w="9525">
            <a:noFill/>
            <a:miter lim="800000"/>
            <a:headEnd/>
            <a:tailEnd/>
          </a:ln>
        </p:spPr>
      </p:pic>
      <p:pic>
        <p:nvPicPr>
          <p:cNvPr id="14343" name="Picture 13"/>
          <p:cNvPicPr>
            <a:picLocks noChangeAspect="1" noChangeArrowheads="1"/>
          </p:cNvPicPr>
          <p:nvPr/>
        </p:nvPicPr>
        <p:blipFill>
          <a:blip r:embed="rId6" cstate="print"/>
          <a:srcRect/>
          <a:stretch>
            <a:fillRect/>
          </a:stretch>
        </p:blipFill>
        <p:spPr bwMode="auto">
          <a:xfrm>
            <a:off x="996950" y="2590800"/>
            <a:ext cx="1365250" cy="1371600"/>
          </a:xfrm>
          <a:prstGeom prst="rect">
            <a:avLst/>
          </a:prstGeom>
          <a:noFill/>
          <a:ln w="9525">
            <a:noFill/>
            <a:miter lim="800000"/>
            <a:headEnd/>
            <a:tailEnd/>
          </a:ln>
        </p:spPr>
      </p:pic>
      <p:sp>
        <p:nvSpPr>
          <p:cNvPr id="14344" name="Text Box 16"/>
          <p:cNvSpPr txBox="1">
            <a:spLocks noChangeArrowheads="1"/>
          </p:cNvSpPr>
          <p:nvPr/>
        </p:nvSpPr>
        <p:spPr bwMode="auto">
          <a:xfrm>
            <a:off x="2667000" y="3283803"/>
            <a:ext cx="3048000" cy="830997"/>
          </a:xfrm>
          <a:prstGeom prst="rect">
            <a:avLst/>
          </a:prstGeom>
          <a:noFill/>
          <a:ln w="9525">
            <a:noFill/>
            <a:miter lim="800000"/>
            <a:headEnd/>
            <a:tailEnd/>
          </a:ln>
        </p:spPr>
        <p:txBody>
          <a:bodyPr wrap="square">
            <a:spAutoFit/>
          </a:bodyPr>
          <a:lstStyle/>
          <a:p>
            <a:r>
              <a:rPr lang="en-US" sz="1600" b="1" dirty="0">
                <a:solidFill>
                  <a:srgbClr val="A50021"/>
                </a:solidFill>
                <a:sym typeface="Wingdings" pitchFamily="2" charset="2"/>
              </a:rPr>
              <a:t>Evolving from passive </a:t>
            </a:r>
            <a:r>
              <a:rPr lang="en-US" sz="1600" b="1" dirty="0" smtClean="0">
                <a:solidFill>
                  <a:srgbClr val="A50021"/>
                </a:solidFill>
                <a:sym typeface="Wingdings" pitchFamily="2" charset="2"/>
              </a:rPr>
              <a:t> </a:t>
            </a:r>
            <a:r>
              <a:rPr lang="en-US" sz="1600" b="1" dirty="0">
                <a:solidFill>
                  <a:srgbClr val="A50021"/>
                </a:solidFill>
                <a:sym typeface="Wingdings" pitchFamily="2" charset="2"/>
              </a:rPr>
              <a:t>active </a:t>
            </a:r>
            <a:r>
              <a:rPr lang="en-US" sz="1600" b="1" dirty="0" smtClean="0">
                <a:solidFill>
                  <a:srgbClr val="A50021"/>
                </a:solidFill>
                <a:sym typeface="Wingdings" pitchFamily="2" charset="2"/>
              </a:rPr>
              <a:t> </a:t>
            </a:r>
          </a:p>
          <a:p>
            <a:r>
              <a:rPr lang="en-US" sz="1600" b="1" dirty="0" smtClean="0">
                <a:solidFill>
                  <a:srgbClr val="A50021"/>
                </a:solidFill>
                <a:sym typeface="Wingdings" pitchFamily="2" charset="2"/>
              </a:rPr>
              <a:t>real-time augmentations</a:t>
            </a:r>
            <a:endParaRPr lang="en-US" sz="1600" b="1" dirty="0">
              <a:solidFill>
                <a:srgbClr val="A50021"/>
              </a:solidFill>
              <a:sym typeface="Wingdings" pitchFamily="2" charset="2"/>
            </a:endParaRPr>
          </a:p>
        </p:txBody>
      </p:sp>
      <p:sp>
        <p:nvSpPr>
          <p:cNvPr id="14345" name="Rectangle 5"/>
          <p:cNvSpPr>
            <a:spLocks noChangeArrowheads="1"/>
          </p:cNvSpPr>
          <p:nvPr/>
        </p:nvSpPr>
        <p:spPr bwMode="auto">
          <a:xfrm>
            <a:off x="2895600" y="2492375"/>
            <a:ext cx="3429000" cy="400110"/>
          </a:xfrm>
          <a:prstGeom prst="rect">
            <a:avLst/>
          </a:prstGeom>
          <a:noFill/>
          <a:ln w="9525">
            <a:noFill/>
            <a:miter lim="800000"/>
            <a:headEnd/>
            <a:tailEnd/>
          </a:ln>
        </p:spPr>
        <p:txBody>
          <a:bodyPr>
            <a:spAutoFit/>
          </a:bodyPr>
          <a:lstStyle/>
          <a:p>
            <a:pPr eaLnBrk="0" hangingPunct="0"/>
            <a:r>
              <a:rPr lang="en-US" sz="2000" dirty="0">
                <a:cs typeface="Arial" pitchFamily="34" charset="0"/>
              </a:rPr>
              <a:t>One common </a:t>
            </a:r>
            <a:r>
              <a:rPr lang="en-US" sz="2000" dirty="0" smtClean="0">
                <a:cs typeface="Arial" pitchFamily="34" charset="0"/>
              </a:rPr>
              <a:t>datum</a:t>
            </a:r>
            <a:endParaRPr lang="en-US" sz="2000" dirty="0">
              <a:solidFill>
                <a:srgbClr val="FF0000"/>
              </a:solidFill>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cstate="print"/>
          <a:srcRect l="38150" t="25174" r="21611" b="31477"/>
          <a:stretch>
            <a:fillRect/>
          </a:stretch>
        </p:blipFill>
        <p:spPr bwMode="auto">
          <a:xfrm>
            <a:off x="63500" y="1397000"/>
            <a:ext cx="4662488" cy="3648075"/>
          </a:xfrm>
          <a:prstGeom prst="rect">
            <a:avLst/>
          </a:prstGeom>
          <a:noFill/>
          <a:ln w="12700">
            <a:solidFill>
              <a:schemeClr val="tx1"/>
            </a:solidFill>
            <a:miter lim="800000"/>
            <a:headEnd/>
            <a:tailEnd/>
          </a:ln>
        </p:spPr>
      </p:pic>
      <p:pic>
        <p:nvPicPr>
          <p:cNvPr id="30723" name="Picture 3" descr="Chaco Phillip GPS"/>
          <p:cNvPicPr>
            <a:picLocks noChangeAspect="1" noChangeArrowheads="1"/>
          </p:cNvPicPr>
          <p:nvPr/>
        </p:nvPicPr>
        <p:blipFill>
          <a:blip r:embed="rId4" cstate="print"/>
          <a:srcRect/>
          <a:stretch>
            <a:fillRect/>
          </a:stretch>
        </p:blipFill>
        <p:spPr bwMode="auto">
          <a:xfrm>
            <a:off x="5638800" y="1157288"/>
            <a:ext cx="3349625" cy="5167312"/>
          </a:xfrm>
          <a:prstGeom prst="rect">
            <a:avLst/>
          </a:prstGeom>
          <a:noFill/>
          <a:ln w="19050">
            <a:solidFill>
              <a:schemeClr val="tx1"/>
            </a:solidFill>
            <a:miter lim="800000"/>
            <a:headEnd/>
            <a:tailEnd/>
          </a:ln>
        </p:spPr>
      </p:pic>
      <p:sp>
        <p:nvSpPr>
          <p:cNvPr id="32772" name="Text Box 4"/>
          <p:cNvSpPr txBox="1">
            <a:spLocks noChangeArrowheads="1"/>
          </p:cNvSpPr>
          <p:nvPr/>
        </p:nvSpPr>
        <p:spPr bwMode="auto">
          <a:xfrm>
            <a:off x="406400" y="5029200"/>
            <a:ext cx="3937000" cy="1754326"/>
          </a:xfrm>
          <a:prstGeom prst="rect">
            <a:avLst/>
          </a:prstGeom>
          <a:solidFill>
            <a:srgbClr val="003399"/>
          </a:solidFill>
          <a:ln w="19050">
            <a:solidFill>
              <a:schemeClr val="tx1"/>
            </a:solidFill>
            <a:miter lim="800000"/>
            <a:headEnd/>
            <a:tailEnd/>
          </a:ln>
        </p:spPr>
        <p:txBody>
          <a:bodyPr>
            <a:spAutoFit/>
          </a:bodyPr>
          <a:lstStyle/>
          <a:p>
            <a:pPr algn="ctr">
              <a:defRPr/>
            </a:pPr>
            <a:r>
              <a:rPr lang="en-US" sz="3600" dirty="0">
                <a:ln w="12700">
                  <a:noFill/>
                </a:ln>
                <a:solidFill>
                  <a:schemeClr val="bg1"/>
                </a:solidFill>
                <a:cs typeface="Times New Roman" pitchFamily="18" charset="0"/>
              </a:rPr>
              <a:t>Differential</a:t>
            </a:r>
            <a:r>
              <a:rPr lang="en-US" sz="3600" dirty="0">
                <a:ln w="12700">
                  <a:solidFill>
                    <a:schemeClr val="tx1"/>
                  </a:solidFill>
                </a:ln>
                <a:solidFill>
                  <a:schemeClr val="bg1"/>
                </a:solidFill>
                <a:cs typeface="Times New Roman" pitchFamily="18" charset="0"/>
              </a:rPr>
              <a:t> </a:t>
            </a:r>
            <a:r>
              <a:rPr lang="en-US" sz="3600" dirty="0">
                <a:ln w="12700">
                  <a:noFill/>
                </a:ln>
                <a:solidFill>
                  <a:schemeClr val="bg1"/>
                </a:solidFill>
                <a:cs typeface="Times New Roman" pitchFamily="18" charset="0"/>
              </a:rPr>
              <a:t>Leveling</a:t>
            </a:r>
          </a:p>
          <a:p>
            <a:pPr algn="ctr">
              <a:defRPr/>
            </a:pPr>
            <a:r>
              <a:rPr lang="en-US" sz="3600" dirty="0">
                <a:ln w="12700">
                  <a:noFill/>
                </a:ln>
                <a:solidFill>
                  <a:schemeClr val="bg1"/>
                </a:solidFill>
                <a:cs typeface="Times New Roman" pitchFamily="18" charset="0"/>
              </a:rPr>
              <a:t>(</a:t>
            </a:r>
            <a:r>
              <a:rPr lang="en-US" sz="3600" dirty="0" err="1">
                <a:ln w="12700">
                  <a:noFill/>
                </a:ln>
                <a:solidFill>
                  <a:schemeClr val="bg1"/>
                </a:solidFill>
                <a:cs typeface="Times New Roman" pitchFamily="18" charset="0"/>
              </a:rPr>
              <a:t>Orthometric</a:t>
            </a:r>
            <a:r>
              <a:rPr lang="en-US" sz="3600" dirty="0">
                <a:ln w="12700">
                  <a:noFill/>
                </a:ln>
                <a:solidFill>
                  <a:schemeClr val="bg1"/>
                </a:solidFill>
                <a:cs typeface="Times New Roman" pitchFamily="18" charset="0"/>
              </a:rPr>
              <a:t> HT)</a:t>
            </a:r>
          </a:p>
        </p:txBody>
      </p:sp>
      <p:sp>
        <p:nvSpPr>
          <p:cNvPr id="30725" name="Text Box 5"/>
          <p:cNvSpPr txBox="1">
            <a:spLocks noChangeArrowheads="1"/>
          </p:cNvSpPr>
          <p:nvPr/>
        </p:nvSpPr>
        <p:spPr bwMode="auto">
          <a:xfrm>
            <a:off x="5791200" y="5429250"/>
            <a:ext cx="3025775" cy="1200150"/>
          </a:xfrm>
          <a:prstGeom prst="rect">
            <a:avLst/>
          </a:prstGeom>
          <a:solidFill>
            <a:srgbClr val="003399"/>
          </a:solidFill>
          <a:ln w="12700">
            <a:solidFill>
              <a:schemeClr val="tx1"/>
            </a:solidFill>
            <a:miter lim="800000"/>
            <a:headEnd/>
            <a:tailEnd/>
          </a:ln>
        </p:spPr>
        <p:txBody>
          <a:bodyPr>
            <a:spAutoFit/>
          </a:bodyPr>
          <a:lstStyle/>
          <a:p>
            <a:pPr algn="ctr"/>
            <a:r>
              <a:rPr lang="en-US" sz="3600">
                <a:solidFill>
                  <a:schemeClr val="bg1"/>
                </a:solidFill>
                <a:cs typeface="Times New Roman" pitchFamily="18" charset="0"/>
              </a:rPr>
              <a:t>GNSS</a:t>
            </a:r>
          </a:p>
          <a:p>
            <a:pPr algn="ctr"/>
            <a:r>
              <a:rPr lang="en-US" sz="3600">
                <a:solidFill>
                  <a:schemeClr val="bg1"/>
                </a:solidFill>
                <a:cs typeface="Times New Roman" pitchFamily="18" charset="0"/>
              </a:rPr>
              <a:t>(Ellipsoid Ht)</a:t>
            </a:r>
          </a:p>
        </p:txBody>
      </p:sp>
      <p:sp>
        <p:nvSpPr>
          <p:cNvPr id="30726" name="AutoShape 6"/>
          <p:cNvSpPr>
            <a:spLocks noChangeArrowheads="1"/>
          </p:cNvSpPr>
          <p:nvPr/>
        </p:nvSpPr>
        <p:spPr bwMode="auto">
          <a:xfrm>
            <a:off x="4076700" y="1473200"/>
            <a:ext cx="2501900" cy="3009900"/>
          </a:xfrm>
          <a:prstGeom prst="notchedRightArrow">
            <a:avLst>
              <a:gd name="adj1" fmla="val 50000"/>
              <a:gd name="adj2" fmla="val 25000"/>
            </a:avLst>
          </a:prstGeom>
          <a:solidFill>
            <a:schemeClr val="accent1"/>
          </a:solidFill>
          <a:ln w="25400" algn="ctr">
            <a:solidFill>
              <a:schemeClr val="tx1"/>
            </a:solidFill>
            <a:miter lim="800000"/>
            <a:headEnd/>
            <a:tailEnd/>
          </a:ln>
        </p:spPr>
        <p:txBody>
          <a:bodyPr wrap="none" anchor="ctr"/>
          <a:lstStyle/>
          <a:p>
            <a:pPr algn="ctr"/>
            <a:r>
              <a:rPr lang="en-US" sz="2000" b="1" i="1" u="sng">
                <a:solidFill>
                  <a:srgbClr val="FFFF00"/>
                </a:solidFill>
                <a:cs typeface="Times New Roman" pitchFamily="18" charset="0"/>
              </a:rPr>
              <a:t>Height</a:t>
            </a:r>
          </a:p>
          <a:p>
            <a:pPr algn="ctr"/>
            <a:r>
              <a:rPr lang="en-US" sz="2000" b="1" i="1" u="sng">
                <a:solidFill>
                  <a:srgbClr val="FFFF00"/>
                </a:solidFill>
                <a:cs typeface="Times New Roman" pitchFamily="18" charset="0"/>
              </a:rPr>
              <a:t>Modernization</a:t>
            </a:r>
          </a:p>
          <a:p>
            <a:pPr algn="ctr"/>
            <a:r>
              <a:rPr lang="en-US" sz="2000">
                <a:cs typeface="Times New Roman" pitchFamily="18" charset="0"/>
              </a:rPr>
              <a:t>-faster</a:t>
            </a:r>
          </a:p>
          <a:p>
            <a:pPr algn="ctr"/>
            <a:r>
              <a:rPr lang="en-US" sz="2000">
                <a:cs typeface="Times New Roman" pitchFamily="18" charset="0"/>
              </a:rPr>
              <a:t>-cheaper</a:t>
            </a:r>
          </a:p>
        </p:txBody>
      </p:sp>
      <p:sp>
        <p:nvSpPr>
          <p:cNvPr id="7" name="Rectangle 2"/>
          <p:cNvSpPr txBox="1">
            <a:spLocks noChangeArrowheads="1"/>
          </p:cNvSpPr>
          <p:nvPr/>
        </p:nvSpPr>
        <p:spPr>
          <a:xfrm>
            <a:off x="1211263" y="406400"/>
            <a:ext cx="6705600" cy="736600"/>
          </a:xfrm>
          <a:prstGeom prst="rect">
            <a:avLst/>
          </a:prstGeom>
        </p:spPr>
        <p:txBody>
          <a:bodyPr/>
          <a:lstStyle/>
          <a:p>
            <a:pPr algn="ctr">
              <a:defRPr/>
            </a:pPr>
            <a:r>
              <a:rPr lang="en-US" sz="4400" dirty="0">
                <a:latin typeface="Arial" pitchFamily="34" charset="0"/>
                <a:ea typeface="+mj-ea"/>
                <a:cs typeface="Arial" pitchFamily="34" charset="0"/>
              </a:rPr>
              <a:t>Height Modernization</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7"/>
          <p:cNvSpPr>
            <a:spLocks noGrp="1" noChangeArrowheads="1"/>
          </p:cNvSpPr>
          <p:nvPr>
            <p:ph type="title"/>
          </p:nvPr>
        </p:nvSpPr>
        <p:spPr>
          <a:xfrm>
            <a:off x="762000" y="457200"/>
            <a:ext cx="7620000" cy="838200"/>
          </a:xfrm>
          <a:noFill/>
        </p:spPr>
        <p:txBody>
          <a:bodyPr/>
          <a:lstStyle/>
          <a:p>
            <a:pPr eaLnBrk="1" hangingPunct="1"/>
            <a:r>
              <a:rPr lang="en-US" sz="3600" smtClean="0">
                <a:latin typeface="Verdana" pitchFamily="34" charset="0"/>
                <a:cs typeface="Arial" charset="0"/>
              </a:rPr>
              <a:t>Ellipsoid, Geoid, and Orthometric Heights</a:t>
            </a:r>
          </a:p>
        </p:txBody>
      </p:sp>
      <p:sp>
        <p:nvSpPr>
          <p:cNvPr id="31747" name="Rectangle 2"/>
          <p:cNvSpPr>
            <a:spLocks noGrp="1" noChangeArrowheads="1"/>
          </p:cNvSpPr>
          <p:nvPr>
            <p:ph idx="1"/>
          </p:nvPr>
        </p:nvSpPr>
        <p:spPr>
          <a:xfrm>
            <a:off x="0" y="1339850"/>
            <a:ext cx="9144000" cy="4495800"/>
          </a:xfrm>
        </p:spPr>
        <p:txBody>
          <a:bodyPr/>
          <a:lstStyle/>
          <a:p>
            <a:pPr algn="ctr" eaLnBrk="1" hangingPunct="1"/>
            <a:endParaRPr lang="en-US" sz="1200" smtClean="0">
              <a:solidFill>
                <a:srgbClr val="009900"/>
              </a:solidFill>
              <a:latin typeface="Verdana" pitchFamily="34" charset="0"/>
              <a:cs typeface="Arial" charset="0"/>
            </a:endParaRPr>
          </a:p>
          <a:p>
            <a:pPr algn="ctr" eaLnBrk="1" hangingPunct="1">
              <a:buFontTx/>
              <a:buChar char=" "/>
            </a:pPr>
            <a:endParaRPr lang="en-US" sz="1500" smtClean="0">
              <a:solidFill>
                <a:srgbClr val="009900"/>
              </a:solidFill>
              <a:latin typeface="Verdana" pitchFamily="34" charset="0"/>
              <a:cs typeface="Arial" charset="0"/>
            </a:endParaRPr>
          </a:p>
        </p:txBody>
      </p:sp>
      <p:sp>
        <p:nvSpPr>
          <p:cNvPr id="31748" name="Freeform 3"/>
          <p:cNvSpPr>
            <a:spLocks/>
          </p:cNvSpPr>
          <p:nvPr/>
        </p:nvSpPr>
        <p:spPr bwMode="auto">
          <a:xfrm>
            <a:off x="228600" y="4191000"/>
            <a:ext cx="2152650" cy="265113"/>
          </a:xfrm>
          <a:custGeom>
            <a:avLst/>
            <a:gdLst>
              <a:gd name="T0" fmla="*/ 2147483647 w 1356"/>
              <a:gd name="T1" fmla="*/ 2147483647 h 167"/>
              <a:gd name="T2" fmla="*/ 2147483647 w 1356"/>
              <a:gd name="T3" fmla="*/ 0 h 167"/>
              <a:gd name="T4" fmla="*/ 2147483647 w 1356"/>
              <a:gd name="T5" fmla="*/ 2147483647 h 167"/>
              <a:gd name="T6" fmla="*/ 2147483647 w 1356"/>
              <a:gd name="T7" fmla="*/ 2147483647 h 167"/>
              <a:gd name="T8" fmla="*/ 2147483647 w 1356"/>
              <a:gd name="T9" fmla="*/ 2147483647 h 167"/>
              <a:gd name="T10" fmla="*/ 2147483647 w 1356"/>
              <a:gd name="T11" fmla="*/ 2147483647 h 167"/>
              <a:gd name="T12" fmla="*/ 2147483647 w 1356"/>
              <a:gd name="T13" fmla="*/ 2147483647 h 167"/>
              <a:gd name="T14" fmla="*/ 2147483647 w 1356"/>
              <a:gd name="T15" fmla="*/ 2147483647 h 167"/>
              <a:gd name="T16" fmla="*/ 2147483647 w 1356"/>
              <a:gd name="T17" fmla="*/ 2147483647 h 167"/>
              <a:gd name="T18" fmla="*/ 2147483647 w 1356"/>
              <a:gd name="T19" fmla="*/ 2147483647 h 167"/>
              <a:gd name="T20" fmla="*/ 2147483647 w 1356"/>
              <a:gd name="T21" fmla="*/ 2147483647 h 167"/>
              <a:gd name="T22" fmla="*/ 2147483647 w 1356"/>
              <a:gd name="T23" fmla="*/ 2147483647 h 167"/>
              <a:gd name="T24" fmla="*/ 2147483647 w 1356"/>
              <a:gd name="T25" fmla="*/ 2147483647 h 167"/>
              <a:gd name="T26" fmla="*/ 2147483647 w 1356"/>
              <a:gd name="T27" fmla="*/ 2147483647 h 167"/>
              <a:gd name="T28" fmla="*/ 2147483647 w 1356"/>
              <a:gd name="T29" fmla="*/ 2147483647 h 167"/>
              <a:gd name="T30" fmla="*/ 0 w 1356"/>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sp>
        <p:nvSpPr>
          <p:cNvPr id="31749" name="Freeform 4"/>
          <p:cNvSpPr>
            <a:spLocks/>
          </p:cNvSpPr>
          <p:nvPr/>
        </p:nvSpPr>
        <p:spPr bwMode="auto">
          <a:xfrm>
            <a:off x="2438400" y="2895600"/>
            <a:ext cx="6172200" cy="1981200"/>
          </a:xfrm>
          <a:custGeom>
            <a:avLst/>
            <a:gdLst>
              <a:gd name="T0" fmla="*/ 0 w 4011"/>
              <a:gd name="T1" fmla="*/ 2147483647 h 1277"/>
              <a:gd name="T2" fmla="*/ 2147483647 w 4011"/>
              <a:gd name="T3" fmla="*/ 2147483647 h 1277"/>
              <a:gd name="T4" fmla="*/ 2147483647 w 4011"/>
              <a:gd name="T5" fmla="*/ 2147483647 h 1277"/>
              <a:gd name="T6" fmla="*/ 2147483647 w 4011"/>
              <a:gd name="T7" fmla="*/ 2147483647 h 1277"/>
              <a:gd name="T8" fmla="*/ 2147483647 w 4011"/>
              <a:gd name="T9" fmla="*/ 2147483647 h 1277"/>
              <a:gd name="T10" fmla="*/ 2147483647 w 4011"/>
              <a:gd name="T11" fmla="*/ 2147483647 h 1277"/>
              <a:gd name="T12" fmla="*/ 2147483647 w 4011"/>
              <a:gd name="T13" fmla="*/ 2147483647 h 1277"/>
              <a:gd name="T14" fmla="*/ 2147483647 w 4011"/>
              <a:gd name="T15" fmla="*/ 2147483647 h 1277"/>
              <a:gd name="T16" fmla="*/ 2147483647 w 4011"/>
              <a:gd name="T17" fmla="*/ 2147483647 h 1277"/>
              <a:gd name="T18" fmla="*/ 2147483647 w 4011"/>
              <a:gd name="T19" fmla="*/ 2147483647 h 1277"/>
              <a:gd name="T20" fmla="*/ 2147483647 w 4011"/>
              <a:gd name="T21" fmla="*/ 2147483647 h 1277"/>
              <a:gd name="T22" fmla="*/ 2147483647 w 4011"/>
              <a:gd name="T23" fmla="*/ 2147483647 h 1277"/>
              <a:gd name="T24" fmla="*/ 2147483647 w 4011"/>
              <a:gd name="T25" fmla="*/ 2147483647 h 1277"/>
              <a:gd name="T26" fmla="*/ 2147483647 w 4011"/>
              <a:gd name="T27" fmla="*/ 0 h 1277"/>
              <a:gd name="T28" fmla="*/ 2147483647 w 4011"/>
              <a:gd name="T29" fmla="*/ 2147483647 h 1277"/>
              <a:gd name="T30" fmla="*/ 2147483647 w 4011"/>
              <a:gd name="T31" fmla="*/ 2147483647 h 1277"/>
              <a:gd name="T32" fmla="*/ 2147483647 w 4011"/>
              <a:gd name="T33" fmla="*/ 2147483647 h 1277"/>
              <a:gd name="T34" fmla="*/ 2147483647 w 4011"/>
              <a:gd name="T35" fmla="*/ 2147483647 h 1277"/>
              <a:gd name="T36" fmla="*/ 2147483647 w 4011"/>
              <a:gd name="T37" fmla="*/ 2147483647 h 1277"/>
              <a:gd name="T38" fmla="*/ 2147483647 w 4011"/>
              <a:gd name="T39" fmla="*/ 2147483647 h 1277"/>
              <a:gd name="T40" fmla="*/ 2147483647 w 4011"/>
              <a:gd name="T41" fmla="*/ 2147483647 h 1277"/>
              <a:gd name="T42" fmla="*/ 2147483647 w 4011"/>
              <a:gd name="T43" fmla="*/ 2147483647 h 1277"/>
              <a:gd name="T44" fmla="*/ 2147483647 w 4011"/>
              <a:gd name="T45" fmla="*/ 2147483647 h 1277"/>
              <a:gd name="T46" fmla="*/ 2147483647 w 4011"/>
              <a:gd name="T47" fmla="*/ 2147483647 h 1277"/>
              <a:gd name="T48" fmla="*/ 2147483647 w 4011"/>
              <a:gd name="T49" fmla="*/ 2147483647 h 1277"/>
              <a:gd name="T50" fmla="*/ 2147483647 w 4011"/>
              <a:gd name="T51" fmla="*/ 2147483647 h 1277"/>
              <a:gd name="T52" fmla="*/ 2147483647 w 4011"/>
              <a:gd name="T53" fmla="*/ 2147483647 h 1277"/>
              <a:gd name="T54" fmla="*/ 2147483647 w 4011"/>
              <a:gd name="T55" fmla="*/ 2147483647 h 1277"/>
              <a:gd name="T56" fmla="*/ 2147483647 w 4011"/>
              <a:gd name="T57" fmla="*/ 2147483647 h 1277"/>
              <a:gd name="T58" fmla="*/ 2147483647 w 4011"/>
              <a:gd name="T59" fmla="*/ 2147483647 h 1277"/>
              <a:gd name="T60" fmla="*/ 2147483647 w 4011"/>
              <a:gd name="T61" fmla="*/ 2147483647 h 1277"/>
              <a:gd name="T62" fmla="*/ 2147483647 w 4011"/>
              <a:gd name="T63" fmla="*/ 2147483647 h 1277"/>
              <a:gd name="T64" fmla="*/ 2147483647 w 4011"/>
              <a:gd name="T65" fmla="*/ 2147483647 h 1277"/>
              <a:gd name="T66" fmla="*/ 2147483647 w 4011"/>
              <a:gd name="T67" fmla="*/ 2147483647 h 1277"/>
              <a:gd name="T68" fmla="*/ 2147483647 w 4011"/>
              <a:gd name="T69" fmla="*/ 2147483647 h 127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11"/>
              <a:gd name="T106" fmla="*/ 0 h 1277"/>
              <a:gd name="T107" fmla="*/ 4011 w 4011"/>
              <a:gd name="T108" fmla="*/ 1277 h 127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11" h="1277">
                <a:moveTo>
                  <a:pt x="0" y="911"/>
                </a:moveTo>
                <a:cubicBezTo>
                  <a:pt x="51" y="928"/>
                  <a:pt x="63" y="915"/>
                  <a:pt x="100" y="878"/>
                </a:cubicBezTo>
                <a:cubicBezTo>
                  <a:pt x="126" y="798"/>
                  <a:pt x="90" y="893"/>
                  <a:pt x="144" y="811"/>
                </a:cubicBezTo>
                <a:cubicBezTo>
                  <a:pt x="202" y="724"/>
                  <a:pt x="106" y="827"/>
                  <a:pt x="178" y="755"/>
                </a:cubicBezTo>
                <a:cubicBezTo>
                  <a:pt x="182" y="742"/>
                  <a:pt x="218" y="638"/>
                  <a:pt x="244" y="633"/>
                </a:cubicBezTo>
                <a:cubicBezTo>
                  <a:pt x="317" y="620"/>
                  <a:pt x="393" y="626"/>
                  <a:pt x="467" y="622"/>
                </a:cubicBezTo>
                <a:cubicBezTo>
                  <a:pt x="558" y="592"/>
                  <a:pt x="612" y="507"/>
                  <a:pt x="700" y="478"/>
                </a:cubicBezTo>
                <a:cubicBezTo>
                  <a:pt x="757" y="419"/>
                  <a:pt x="847" y="428"/>
                  <a:pt x="922" y="422"/>
                </a:cubicBezTo>
                <a:cubicBezTo>
                  <a:pt x="962" y="409"/>
                  <a:pt x="980" y="392"/>
                  <a:pt x="1011" y="366"/>
                </a:cubicBezTo>
                <a:cubicBezTo>
                  <a:pt x="1067" y="320"/>
                  <a:pt x="1128" y="273"/>
                  <a:pt x="1189" y="233"/>
                </a:cubicBezTo>
                <a:cubicBezTo>
                  <a:pt x="1212" y="198"/>
                  <a:pt x="1242" y="186"/>
                  <a:pt x="1267" y="155"/>
                </a:cubicBezTo>
                <a:cubicBezTo>
                  <a:pt x="1298" y="116"/>
                  <a:pt x="1330" y="79"/>
                  <a:pt x="1367" y="44"/>
                </a:cubicBezTo>
                <a:cubicBezTo>
                  <a:pt x="1377" y="35"/>
                  <a:pt x="1379" y="19"/>
                  <a:pt x="1389" y="11"/>
                </a:cubicBezTo>
                <a:cubicBezTo>
                  <a:pt x="1398" y="4"/>
                  <a:pt x="1411" y="4"/>
                  <a:pt x="1422" y="0"/>
                </a:cubicBezTo>
                <a:cubicBezTo>
                  <a:pt x="1463" y="4"/>
                  <a:pt x="1504" y="2"/>
                  <a:pt x="1544" y="11"/>
                </a:cubicBezTo>
                <a:cubicBezTo>
                  <a:pt x="1570" y="17"/>
                  <a:pt x="1599" y="64"/>
                  <a:pt x="1622" y="78"/>
                </a:cubicBezTo>
                <a:cubicBezTo>
                  <a:pt x="1676" y="111"/>
                  <a:pt x="1748" y="96"/>
                  <a:pt x="1811" y="100"/>
                </a:cubicBezTo>
                <a:cubicBezTo>
                  <a:pt x="1833" y="104"/>
                  <a:pt x="1857" y="102"/>
                  <a:pt x="1878" y="111"/>
                </a:cubicBezTo>
                <a:cubicBezTo>
                  <a:pt x="1917" y="128"/>
                  <a:pt x="1919" y="182"/>
                  <a:pt x="1956" y="200"/>
                </a:cubicBezTo>
                <a:cubicBezTo>
                  <a:pt x="2040" y="242"/>
                  <a:pt x="2146" y="228"/>
                  <a:pt x="2233" y="233"/>
                </a:cubicBezTo>
                <a:cubicBezTo>
                  <a:pt x="2292" y="252"/>
                  <a:pt x="2260" y="234"/>
                  <a:pt x="2311" y="311"/>
                </a:cubicBezTo>
                <a:cubicBezTo>
                  <a:pt x="2334" y="347"/>
                  <a:pt x="2303" y="368"/>
                  <a:pt x="2367" y="389"/>
                </a:cubicBezTo>
                <a:cubicBezTo>
                  <a:pt x="2423" y="408"/>
                  <a:pt x="2478" y="415"/>
                  <a:pt x="2534" y="433"/>
                </a:cubicBezTo>
                <a:cubicBezTo>
                  <a:pt x="2563" y="476"/>
                  <a:pt x="2564" y="504"/>
                  <a:pt x="2578" y="555"/>
                </a:cubicBezTo>
                <a:cubicBezTo>
                  <a:pt x="2584" y="578"/>
                  <a:pt x="2600" y="622"/>
                  <a:pt x="2600" y="622"/>
                </a:cubicBezTo>
                <a:cubicBezTo>
                  <a:pt x="2718" y="614"/>
                  <a:pt x="2850" y="599"/>
                  <a:pt x="2967" y="622"/>
                </a:cubicBezTo>
                <a:cubicBezTo>
                  <a:pt x="2990" y="627"/>
                  <a:pt x="2995" y="661"/>
                  <a:pt x="3011" y="678"/>
                </a:cubicBezTo>
                <a:cubicBezTo>
                  <a:pt x="3034" y="771"/>
                  <a:pt x="3034" y="843"/>
                  <a:pt x="3045" y="944"/>
                </a:cubicBezTo>
                <a:cubicBezTo>
                  <a:pt x="3048" y="970"/>
                  <a:pt x="3063" y="1039"/>
                  <a:pt x="3089" y="1055"/>
                </a:cubicBezTo>
                <a:cubicBezTo>
                  <a:pt x="3119" y="1074"/>
                  <a:pt x="3156" y="1077"/>
                  <a:pt x="3189" y="1089"/>
                </a:cubicBezTo>
                <a:cubicBezTo>
                  <a:pt x="3353" y="1078"/>
                  <a:pt x="3397" y="1066"/>
                  <a:pt x="3556" y="1077"/>
                </a:cubicBezTo>
                <a:cubicBezTo>
                  <a:pt x="3601" y="1093"/>
                  <a:pt x="3643" y="1162"/>
                  <a:pt x="3689" y="1166"/>
                </a:cubicBezTo>
                <a:cubicBezTo>
                  <a:pt x="3730" y="1170"/>
                  <a:pt x="3770" y="1173"/>
                  <a:pt x="3811" y="1177"/>
                </a:cubicBezTo>
                <a:cubicBezTo>
                  <a:pt x="3896" y="1206"/>
                  <a:pt x="3855" y="1195"/>
                  <a:pt x="3934" y="1211"/>
                </a:cubicBezTo>
                <a:cubicBezTo>
                  <a:pt x="3957" y="1245"/>
                  <a:pt x="3975" y="1259"/>
                  <a:pt x="4011" y="1277"/>
                </a:cubicBezTo>
              </a:path>
            </a:pathLst>
          </a:custGeom>
          <a:noFill/>
          <a:ln w="9525">
            <a:solidFill>
              <a:srgbClr val="993300"/>
            </a:solidFill>
            <a:round/>
            <a:headEnd/>
            <a:tailEnd/>
          </a:ln>
        </p:spPr>
        <p:txBody>
          <a:bodyPr wrap="none" anchor="ctr"/>
          <a:lstStyle/>
          <a:p>
            <a:endParaRPr lang="en-US"/>
          </a:p>
        </p:txBody>
      </p:sp>
      <p:sp>
        <p:nvSpPr>
          <p:cNvPr id="2805765" name="Text Box 5"/>
          <p:cNvSpPr txBox="1">
            <a:spLocks noChangeArrowheads="1"/>
          </p:cNvSpPr>
          <p:nvPr/>
        </p:nvSpPr>
        <p:spPr bwMode="auto">
          <a:xfrm>
            <a:off x="2743200" y="3440113"/>
            <a:ext cx="1905000" cy="369887"/>
          </a:xfrm>
          <a:prstGeom prst="rect">
            <a:avLst/>
          </a:prstGeom>
          <a:noFill/>
          <a:ln w="9525">
            <a:noFill/>
            <a:miter lim="800000"/>
            <a:headEnd/>
            <a:tailEnd/>
          </a:ln>
        </p:spPr>
        <p:txBody>
          <a:bodyPr>
            <a:spAutoFit/>
          </a:bodyPr>
          <a:lstStyle/>
          <a:p>
            <a:r>
              <a:rPr lang="en-US" b="1">
                <a:solidFill>
                  <a:srgbClr val="003300"/>
                </a:solidFill>
                <a:latin typeface="Verdana" pitchFamily="34" charset="0"/>
              </a:rPr>
              <a:t>(NAVD88) H</a:t>
            </a:r>
            <a:endParaRPr lang="en-US">
              <a:latin typeface="Verdana" pitchFamily="34" charset="0"/>
            </a:endParaRPr>
          </a:p>
        </p:txBody>
      </p:sp>
      <p:sp>
        <p:nvSpPr>
          <p:cNvPr id="31751" name="Text Box 6"/>
          <p:cNvSpPr txBox="1">
            <a:spLocks noChangeArrowheads="1"/>
          </p:cNvSpPr>
          <p:nvPr/>
        </p:nvSpPr>
        <p:spPr bwMode="auto">
          <a:xfrm>
            <a:off x="4327525" y="4994275"/>
            <a:ext cx="184150" cy="457200"/>
          </a:xfrm>
          <a:prstGeom prst="rect">
            <a:avLst/>
          </a:prstGeom>
          <a:noFill/>
          <a:ln w="9525">
            <a:noFill/>
            <a:miter lim="800000"/>
            <a:headEnd/>
            <a:tailEnd/>
          </a:ln>
        </p:spPr>
        <p:txBody>
          <a:bodyPr wrap="none">
            <a:spAutoFit/>
          </a:bodyPr>
          <a:lstStyle/>
          <a:p>
            <a:endParaRPr lang="en-US">
              <a:solidFill>
                <a:srgbClr val="003300"/>
              </a:solidFill>
              <a:latin typeface="Times New Roman" pitchFamily="18" charset="0"/>
            </a:endParaRPr>
          </a:p>
        </p:txBody>
      </p:sp>
      <p:sp>
        <p:nvSpPr>
          <p:cNvPr id="2805767" name="Text Box 7"/>
          <p:cNvSpPr txBox="1">
            <a:spLocks noChangeArrowheads="1"/>
          </p:cNvSpPr>
          <p:nvPr/>
        </p:nvSpPr>
        <p:spPr bwMode="auto">
          <a:xfrm>
            <a:off x="609600" y="1611313"/>
            <a:ext cx="4859338" cy="369887"/>
          </a:xfrm>
          <a:prstGeom prst="rect">
            <a:avLst/>
          </a:prstGeom>
          <a:noFill/>
          <a:ln w="9525">
            <a:noFill/>
            <a:miter lim="800000"/>
            <a:headEnd/>
            <a:tailEnd/>
          </a:ln>
        </p:spPr>
        <p:txBody>
          <a:bodyPr wrap="none">
            <a:spAutoFit/>
          </a:bodyPr>
          <a:lstStyle/>
          <a:p>
            <a:r>
              <a:rPr lang="en-US">
                <a:solidFill>
                  <a:srgbClr val="003300"/>
                </a:solidFill>
                <a:latin typeface="Verdana" pitchFamily="34" charset="0"/>
              </a:rPr>
              <a:t>H = Orthometric Height  (leveling)        </a:t>
            </a:r>
          </a:p>
        </p:txBody>
      </p:sp>
      <p:sp>
        <p:nvSpPr>
          <p:cNvPr id="2805768" name="Freeform 8"/>
          <p:cNvSpPr>
            <a:spLocks/>
          </p:cNvSpPr>
          <p:nvPr/>
        </p:nvSpPr>
        <p:spPr bwMode="auto">
          <a:xfrm>
            <a:off x="4800600" y="3886200"/>
            <a:ext cx="4763" cy="381000"/>
          </a:xfrm>
          <a:custGeom>
            <a:avLst/>
            <a:gdLst>
              <a:gd name="T0" fmla="*/ 0 w 3"/>
              <a:gd name="T1" fmla="*/ 0 h 240"/>
              <a:gd name="T2" fmla="*/ 2147483647 w 3"/>
              <a:gd name="T3" fmla="*/ 2147483647 h 240"/>
              <a:gd name="T4" fmla="*/ 2147483647 w 3"/>
              <a:gd name="T5" fmla="*/ 2147483647 h 240"/>
              <a:gd name="T6" fmla="*/ 0 60000 65536"/>
              <a:gd name="T7" fmla="*/ 0 60000 65536"/>
              <a:gd name="T8" fmla="*/ 0 60000 65536"/>
              <a:gd name="T9" fmla="*/ 0 w 3"/>
              <a:gd name="T10" fmla="*/ 0 h 240"/>
              <a:gd name="T11" fmla="*/ 3 w 3"/>
              <a:gd name="T12" fmla="*/ 240 h 240"/>
            </a:gdLst>
            <a:ahLst/>
            <a:cxnLst>
              <a:cxn ang="T6">
                <a:pos x="T0" y="T1"/>
              </a:cxn>
              <a:cxn ang="T7">
                <a:pos x="T2" y="T3"/>
              </a:cxn>
              <a:cxn ang="T8">
                <a:pos x="T4" y="T5"/>
              </a:cxn>
            </a:cxnLst>
            <a:rect l="T9" t="T10" r="T11" b="T12"/>
            <a:pathLst>
              <a:path w="3" h="240">
                <a:moveTo>
                  <a:pt x="0" y="0"/>
                </a:moveTo>
                <a:lnTo>
                  <a:pt x="3" y="106"/>
                </a:lnTo>
                <a:lnTo>
                  <a:pt x="1" y="240"/>
                </a:lnTo>
              </a:path>
            </a:pathLst>
          </a:custGeom>
          <a:noFill/>
          <a:ln w="9525">
            <a:solidFill>
              <a:srgbClr val="009900"/>
            </a:solidFill>
            <a:round/>
            <a:headEnd type="oval" w="med" len="med"/>
            <a:tailEnd type="triangle" w="med" len="med"/>
          </a:ln>
        </p:spPr>
        <p:txBody>
          <a:bodyPr wrap="none" anchor="ctr"/>
          <a:lstStyle/>
          <a:p>
            <a:endParaRPr lang="en-US"/>
          </a:p>
        </p:txBody>
      </p:sp>
      <p:sp>
        <p:nvSpPr>
          <p:cNvPr id="31754" name="Text Box 9"/>
          <p:cNvSpPr txBox="1">
            <a:spLocks noChangeArrowheads="1"/>
          </p:cNvSpPr>
          <p:nvPr/>
        </p:nvSpPr>
        <p:spPr bwMode="auto">
          <a:xfrm flipH="1" flipV="1">
            <a:off x="5562600" y="2987675"/>
            <a:ext cx="1905000" cy="519113"/>
          </a:xfrm>
          <a:prstGeom prst="rect">
            <a:avLst/>
          </a:prstGeom>
          <a:noFill/>
          <a:ln w="9525">
            <a:noFill/>
            <a:miter lim="800000"/>
            <a:headEnd/>
            <a:tailEnd/>
          </a:ln>
        </p:spPr>
        <p:txBody>
          <a:bodyPr>
            <a:spAutoFit/>
          </a:bodyPr>
          <a:lstStyle/>
          <a:p>
            <a:r>
              <a:rPr lang="en-US" sz="2800">
                <a:solidFill>
                  <a:srgbClr val="003300"/>
                </a:solidFill>
                <a:latin typeface="Times New Roman" pitchFamily="18" charset="0"/>
              </a:rPr>
              <a:t> </a:t>
            </a:r>
            <a:endParaRPr lang="en-US">
              <a:solidFill>
                <a:srgbClr val="003300"/>
              </a:solidFill>
              <a:latin typeface="Times New Roman" pitchFamily="18" charset="0"/>
            </a:endParaRPr>
          </a:p>
        </p:txBody>
      </p:sp>
      <p:sp>
        <p:nvSpPr>
          <p:cNvPr id="2805770" name="Text Box 10"/>
          <p:cNvSpPr txBox="1">
            <a:spLocks noChangeArrowheads="1"/>
          </p:cNvSpPr>
          <p:nvPr/>
        </p:nvSpPr>
        <p:spPr bwMode="auto">
          <a:xfrm>
            <a:off x="6172200" y="1752600"/>
            <a:ext cx="2514600" cy="588963"/>
          </a:xfrm>
          <a:prstGeom prst="rect">
            <a:avLst/>
          </a:prstGeom>
          <a:noFill/>
          <a:ln w="9525">
            <a:solidFill>
              <a:schemeClr val="accent2"/>
            </a:solidFill>
            <a:miter lim="800000"/>
            <a:headEnd/>
            <a:tailEnd/>
          </a:ln>
        </p:spPr>
        <p:txBody>
          <a:bodyPr>
            <a:spAutoFit/>
          </a:bodyPr>
          <a:lstStyle/>
          <a:p>
            <a:r>
              <a:rPr lang="en-US" sz="3200" b="1">
                <a:latin typeface="Verdana" pitchFamily="34" charset="0"/>
              </a:rPr>
              <a:t>H</a:t>
            </a:r>
            <a:r>
              <a:rPr lang="en-US" sz="3200">
                <a:latin typeface="Verdana" pitchFamily="34" charset="0"/>
              </a:rPr>
              <a:t> </a:t>
            </a:r>
            <a:r>
              <a:rPr lang="en-US" sz="3200" b="1">
                <a:solidFill>
                  <a:srgbClr val="003300"/>
                </a:solidFill>
                <a:latin typeface="Verdana" pitchFamily="34" charset="0"/>
              </a:rPr>
              <a:t> = </a:t>
            </a:r>
            <a:r>
              <a:rPr lang="en-US" sz="3200" b="1">
                <a:solidFill>
                  <a:srgbClr val="0066FF"/>
                </a:solidFill>
                <a:latin typeface="Verdana" pitchFamily="34" charset="0"/>
              </a:rPr>
              <a:t>h</a:t>
            </a:r>
            <a:r>
              <a:rPr lang="en-US" sz="3200" b="1">
                <a:solidFill>
                  <a:srgbClr val="003300"/>
                </a:solidFill>
                <a:latin typeface="Verdana" pitchFamily="34" charset="0"/>
              </a:rPr>
              <a:t> - </a:t>
            </a:r>
            <a:r>
              <a:rPr lang="en-US" sz="3200" b="1">
                <a:solidFill>
                  <a:srgbClr val="009900"/>
                </a:solidFill>
                <a:latin typeface="Verdana" pitchFamily="34" charset="0"/>
              </a:rPr>
              <a:t>N</a:t>
            </a:r>
          </a:p>
        </p:txBody>
      </p:sp>
      <p:sp>
        <p:nvSpPr>
          <p:cNvPr id="31756" name="Text Box 11"/>
          <p:cNvSpPr txBox="1">
            <a:spLocks noChangeArrowheads="1"/>
          </p:cNvSpPr>
          <p:nvPr/>
        </p:nvSpPr>
        <p:spPr bwMode="auto">
          <a:xfrm>
            <a:off x="6870700" y="3276600"/>
            <a:ext cx="1576388" cy="523875"/>
          </a:xfrm>
          <a:prstGeom prst="rect">
            <a:avLst/>
          </a:prstGeom>
          <a:noFill/>
          <a:ln w="9525">
            <a:noFill/>
            <a:miter lim="800000"/>
            <a:headEnd/>
            <a:tailEnd/>
          </a:ln>
        </p:spPr>
        <p:txBody>
          <a:bodyPr wrap="none">
            <a:spAutoFit/>
          </a:bodyPr>
          <a:lstStyle/>
          <a:p>
            <a:r>
              <a:rPr lang="en-US" sz="1400">
                <a:solidFill>
                  <a:srgbClr val="003300"/>
                </a:solidFill>
                <a:latin typeface="Verdana" pitchFamily="34" charset="0"/>
              </a:rPr>
              <a:t>TOPOGRAPHIC </a:t>
            </a:r>
          </a:p>
          <a:p>
            <a:r>
              <a:rPr lang="en-US" sz="1400">
                <a:solidFill>
                  <a:srgbClr val="003300"/>
                </a:solidFill>
                <a:latin typeface="Verdana" pitchFamily="34" charset="0"/>
              </a:rPr>
              <a:t>SURFACE</a:t>
            </a:r>
          </a:p>
        </p:txBody>
      </p:sp>
      <p:sp>
        <p:nvSpPr>
          <p:cNvPr id="31757" name="Line 12"/>
          <p:cNvSpPr>
            <a:spLocks noChangeShapeType="1"/>
          </p:cNvSpPr>
          <p:nvPr/>
        </p:nvSpPr>
        <p:spPr bwMode="auto">
          <a:xfrm flipH="1">
            <a:off x="6400800" y="3505200"/>
            <a:ext cx="533400" cy="152400"/>
          </a:xfrm>
          <a:prstGeom prst="line">
            <a:avLst/>
          </a:prstGeom>
          <a:noFill/>
          <a:ln w="9525">
            <a:solidFill>
              <a:srgbClr val="FF0000"/>
            </a:solidFill>
            <a:round/>
            <a:headEnd/>
            <a:tailEnd type="triangle" w="med" len="med"/>
          </a:ln>
        </p:spPr>
        <p:txBody>
          <a:bodyPr wrap="none" anchor="ctr"/>
          <a:lstStyle/>
          <a:p>
            <a:endParaRPr lang="en-US"/>
          </a:p>
        </p:txBody>
      </p:sp>
      <p:sp>
        <p:nvSpPr>
          <p:cNvPr id="31758" name="Line 13"/>
          <p:cNvSpPr>
            <a:spLocks noChangeShapeType="1"/>
          </p:cNvSpPr>
          <p:nvPr/>
        </p:nvSpPr>
        <p:spPr bwMode="auto">
          <a:xfrm>
            <a:off x="4495800" y="3352800"/>
            <a:ext cx="0" cy="0"/>
          </a:xfrm>
          <a:prstGeom prst="line">
            <a:avLst/>
          </a:prstGeom>
          <a:noFill/>
          <a:ln w="9525">
            <a:solidFill>
              <a:schemeClr val="tx1"/>
            </a:solidFill>
            <a:round/>
            <a:headEnd/>
            <a:tailEnd/>
          </a:ln>
        </p:spPr>
        <p:txBody>
          <a:bodyPr wrap="none" anchor="ctr"/>
          <a:lstStyle/>
          <a:p>
            <a:endParaRPr lang="en-US"/>
          </a:p>
        </p:txBody>
      </p:sp>
      <p:sp>
        <p:nvSpPr>
          <p:cNvPr id="2805774" name="Text Box 14"/>
          <p:cNvSpPr txBox="1">
            <a:spLocks noChangeArrowheads="1"/>
          </p:cNvSpPr>
          <p:nvPr/>
        </p:nvSpPr>
        <p:spPr bwMode="auto">
          <a:xfrm>
            <a:off x="609600" y="2068513"/>
            <a:ext cx="5334000" cy="369887"/>
          </a:xfrm>
          <a:prstGeom prst="rect">
            <a:avLst/>
          </a:prstGeom>
          <a:noFill/>
          <a:ln w="9525">
            <a:noFill/>
            <a:miter lim="800000"/>
            <a:headEnd/>
            <a:tailEnd/>
          </a:ln>
        </p:spPr>
        <p:txBody>
          <a:bodyPr>
            <a:spAutoFit/>
          </a:bodyPr>
          <a:lstStyle/>
          <a:p>
            <a:r>
              <a:rPr lang="en-US">
                <a:solidFill>
                  <a:srgbClr val="3366FF"/>
                </a:solidFill>
                <a:latin typeface="Verdana" pitchFamily="34" charset="0"/>
              </a:rPr>
              <a:t>h = Ellipsoidal Height (GPS)</a:t>
            </a:r>
            <a:endParaRPr lang="en-US">
              <a:solidFill>
                <a:srgbClr val="003300"/>
              </a:solidFill>
              <a:latin typeface="Verdana" pitchFamily="34" charset="0"/>
            </a:endParaRPr>
          </a:p>
        </p:txBody>
      </p:sp>
      <p:sp>
        <p:nvSpPr>
          <p:cNvPr id="2805775" name="Text Box 15"/>
          <p:cNvSpPr txBox="1">
            <a:spLocks noChangeArrowheads="1"/>
          </p:cNvSpPr>
          <p:nvPr/>
        </p:nvSpPr>
        <p:spPr bwMode="auto">
          <a:xfrm>
            <a:off x="609600" y="2525713"/>
            <a:ext cx="5029200" cy="369887"/>
          </a:xfrm>
          <a:prstGeom prst="rect">
            <a:avLst/>
          </a:prstGeom>
          <a:noFill/>
          <a:ln w="9525">
            <a:noFill/>
            <a:miter lim="800000"/>
            <a:headEnd/>
            <a:tailEnd/>
          </a:ln>
        </p:spPr>
        <p:txBody>
          <a:bodyPr>
            <a:spAutoFit/>
          </a:bodyPr>
          <a:lstStyle/>
          <a:p>
            <a:r>
              <a:rPr lang="en-US">
                <a:solidFill>
                  <a:srgbClr val="009900"/>
                </a:solidFill>
                <a:latin typeface="Verdana" pitchFamily="34" charset="0"/>
              </a:rPr>
              <a:t>N = Geoid Height (model)</a:t>
            </a:r>
          </a:p>
        </p:txBody>
      </p:sp>
      <p:sp>
        <p:nvSpPr>
          <p:cNvPr id="31761" name="Arc 16"/>
          <p:cNvSpPr>
            <a:spLocks/>
          </p:cNvSpPr>
          <p:nvPr/>
        </p:nvSpPr>
        <p:spPr bwMode="auto">
          <a:xfrm rot="-2646215">
            <a:off x="1371600" y="2971800"/>
            <a:ext cx="5818188" cy="5180013"/>
          </a:xfrm>
          <a:custGeom>
            <a:avLst/>
            <a:gdLst>
              <a:gd name="T0" fmla="*/ 2147483647 w 21579"/>
              <a:gd name="T1" fmla="*/ 0 h 21102"/>
              <a:gd name="T2" fmla="*/ 2147483647 w 21579"/>
              <a:gd name="T3" fmla="*/ 2147483647 h 21102"/>
              <a:gd name="T4" fmla="*/ 0 w 21579"/>
              <a:gd name="T5" fmla="*/ 2147483647 h 21102"/>
              <a:gd name="T6" fmla="*/ 0 60000 65536"/>
              <a:gd name="T7" fmla="*/ 0 60000 65536"/>
              <a:gd name="T8" fmla="*/ 0 60000 65536"/>
              <a:gd name="T9" fmla="*/ 0 w 21579"/>
              <a:gd name="T10" fmla="*/ 0 h 21102"/>
              <a:gd name="T11" fmla="*/ 21579 w 21579"/>
              <a:gd name="T12" fmla="*/ 21102 h 21102"/>
            </a:gdLst>
            <a:ahLst/>
            <a:cxnLst>
              <a:cxn ang="T6">
                <a:pos x="T0" y="T1"/>
              </a:cxn>
              <a:cxn ang="T7">
                <a:pos x="T2" y="T3"/>
              </a:cxn>
              <a:cxn ang="T8">
                <a:pos x="T4" y="T5"/>
              </a:cxn>
            </a:cxnLst>
            <a:rect l="T9" t="T10" r="T11" b="T12"/>
            <a:pathLst>
              <a:path w="21579" h="21102" fill="none" extrusionOk="0">
                <a:moveTo>
                  <a:pt x="4611" y="-1"/>
                </a:moveTo>
                <a:cubicBezTo>
                  <a:pt x="14182" y="2091"/>
                  <a:pt x="21148" y="10363"/>
                  <a:pt x="21579" y="20151"/>
                </a:cubicBezTo>
              </a:path>
              <a:path w="21579" h="21102" stroke="0" extrusionOk="0">
                <a:moveTo>
                  <a:pt x="4611" y="-1"/>
                </a:moveTo>
                <a:cubicBezTo>
                  <a:pt x="14182" y="2091"/>
                  <a:pt x="21148" y="10363"/>
                  <a:pt x="21579" y="20151"/>
                </a:cubicBezTo>
                <a:lnTo>
                  <a:pt x="0" y="21102"/>
                </a:lnTo>
                <a:lnTo>
                  <a:pt x="4611" y="-1"/>
                </a:lnTo>
                <a:close/>
              </a:path>
            </a:pathLst>
          </a:custGeom>
          <a:noFill/>
          <a:ln w="9525">
            <a:solidFill>
              <a:srgbClr val="003300"/>
            </a:solidFill>
            <a:round/>
            <a:headEnd/>
            <a:tailEnd/>
          </a:ln>
        </p:spPr>
        <p:txBody>
          <a:bodyPr wrap="none" anchor="ctr"/>
          <a:lstStyle/>
          <a:p>
            <a:endParaRPr lang="en-US"/>
          </a:p>
        </p:txBody>
      </p:sp>
      <p:sp>
        <p:nvSpPr>
          <p:cNvPr id="2805777" name="Line 17"/>
          <p:cNvSpPr>
            <a:spLocks noChangeShapeType="1"/>
          </p:cNvSpPr>
          <p:nvPr/>
        </p:nvSpPr>
        <p:spPr bwMode="auto">
          <a:xfrm flipH="1">
            <a:off x="4572000" y="2895600"/>
            <a:ext cx="0" cy="1371600"/>
          </a:xfrm>
          <a:prstGeom prst="line">
            <a:avLst/>
          </a:prstGeom>
          <a:noFill/>
          <a:ln w="19050">
            <a:solidFill>
              <a:srgbClr val="003300"/>
            </a:solidFill>
            <a:round/>
            <a:headEnd type="triangle" w="med" len="med"/>
            <a:tailEnd type="oval" w="med" len="med"/>
          </a:ln>
        </p:spPr>
        <p:txBody>
          <a:bodyPr wrap="none" anchor="ctr"/>
          <a:lstStyle/>
          <a:p>
            <a:endParaRPr lang="en-US"/>
          </a:p>
        </p:txBody>
      </p:sp>
      <p:sp>
        <p:nvSpPr>
          <p:cNvPr id="2805778" name="Line 18"/>
          <p:cNvSpPr>
            <a:spLocks noChangeShapeType="1"/>
          </p:cNvSpPr>
          <p:nvPr/>
        </p:nvSpPr>
        <p:spPr bwMode="auto">
          <a:xfrm flipV="1">
            <a:off x="4648200" y="2895600"/>
            <a:ext cx="0" cy="990600"/>
          </a:xfrm>
          <a:prstGeom prst="line">
            <a:avLst/>
          </a:prstGeom>
          <a:noFill/>
          <a:ln w="9525">
            <a:solidFill>
              <a:srgbClr val="3333FF"/>
            </a:solidFill>
            <a:round/>
            <a:headEnd type="oval" w="med" len="med"/>
            <a:tailEnd type="triangle" w="med" len="med"/>
          </a:ln>
        </p:spPr>
        <p:txBody>
          <a:bodyPr wrap="none" anchor="ctr"/>
          <a:lstStyle/>
          <a:p>
            <a:endParaRPr lang="en-US"/>
          </a:p>
        </p:txBody>
      </p:sp>
      <p:sp>
        <p:nvSpPr>
          <p:cNvPr id="2805779" name="Text Box 19"/>
          <p:cNvSpPr txBox="1">
            <a:spLocks noChangeArrowheads="1"/>
          </p:cNvSpPr>
          <p:nvPr/>
        </p:nvSpPr>
        <p:spPr bwMode="auto">
          <a:xfrm>
            <a:off x="4632325" y="3165475"/>
            <a:ext cx="1844675" cy="369888"/>
          </a:xfrm>
          <a:prstGeom prst="rect">
            <a:avLst/>
          </a:prstGeom>
          <a:noFill/>
          <a:ln w="9525">
            <a:noFill/>
            <a:miter lim="800000"/>
            <a:headEnd/>
            <a:tailEnd/>
          </a:ln>
        </p:spPr>
        <p:txBody>
          <a:bodyPr>
            <a:spAutoFit/>
          </a:bodyPr>
          <a:lstStyle/>
          <a:p>
            <a:r>
              <a:rPr lang="en-US" b="1">
                <a:solidFill>
                  <a:srgbClr val="3366FF"/>
                </a:solidFill>
                <a:latin typeface="Verdana" pitchFamily="34" charset="0"/>
              </a:rPr>
              <a:t>h (NAD83)</a:t>
            </a:r>
          </a:p>
        </p:txBody>
      </p:sp>
      <p:sp>
        <p:nvSpPr>
          <p:cNvPr id="31765" name="Text Box 20"/>
          <p:cNvSpPr txBox="1">
            <a:spLocks noChangeArrowheads="1"/>
          </p:cNvSpPr>
          <p:nvPr/>
        </p:nvSpPr>
        <p:spPr bwMode="auto">
          <a:xfrm>
            <a:off x="1447800" y="4876800"/>
            <a:ext cx="1524000" cy="369888"/>
          </a:xfrm>
          <a:prstGeom prst="rect">
            <a:avLst/>
          </a:prstGeom>
          <a:noFill/>
          <a:ln w="9525">
            <a:noFill/>
            <a:miter lim="800000"/>
            <a:headEnd/>
            <a:tailEnd/>
          </a:ln>
        </p:spPr>
        <p:txBody>
          <a:bodyPr>
            <a:spAutoFit/>
          </a:bodyPr>
          <a:lstStyle/>
          <a:p>
            <a:r>
              <a:rPr lang="en-US">
                <a:solidFill>
                  <a:srgbClr val="003300"/>
                </a:solidFill>
                <a:latin typeface="Verdana" pitchFamily="34" charset="0"/>
              </a:rPr>
              <a:t>Ellipsoid</a:t>
            </a:r>
          </a:p>
        </p:txBody>
      </p:sp>
      <p:sp>
        <p:nvSpPr>
          <p:cNvPr id="31766" name="Freeform 21"/>
          <p:cNvSpPr>
            <a:spLocks/>
          </p:cNvSpPr>
          <p:nvPr/>
        </p:nvSpPr>
        <p:spPr bwMode="auto">
          <a:xfrm>
            <a:off x="2209800" y="3983038"/>
            <a:ext cx="6562725" cy="1798637"/>
          </a:xfrm>
          <a:custGeom>
            <a:avLst/>
            <a:gdLst>
              <a:gd name="T0" fmla="*/ 0 w 4134"/>
              <a:gd name="T1" fmla="*/ 2147483647 h 1133"/>
              <a:gd name="T2" fmla="*/ 2147483647 w 4134"/>
              <a:gd name="T3" fmla="*/ 2147483647 h 1133"/>
              <a:gd name="T4" fmla="*/ 2147483647 w 4134"/>
              <a:gd name="T5" fmla="*/ 2147483647 h 1133"/>
              <a:gd name="T6" fmla="*/ 2147483647 w 4134"/>
              <a:gd name="T7" fmla="*/ 2147483647 h 1133"/>
              <a:gd name="T8" fmla="*/ 2147483647 w 4134"/>
              <a:gd name="T9" fmla="*/ 2147483647 h 1133"/>
              <a:gd name="T10" fmla="*/ 2147483647 w 4134"/>
              <a:gd name="T11" fmla="*/ 2147483647 h 1133"/>
              <a:gd name="T12" fmla="*/ 2147483647 w 4134"/>
              <a:gd name="T13" fmla="*/ 2147483647 h 1133"/>
              <a:gd name="T14" fmla="*/ 2147483647 w 4134"/>
              <a:gd name="T15" fmla="*/ 2147483647 h 1133"/>
              <a:gd name="T16" fmla="*/ 2147483647 w 4134"/>
              <a:gd name="T17" fmla="*/ 2147483647 h 1133"/>
              <a:gd name="T18" fmla="*/ 2147483647 w 4134"/>
              <a:gd name="T19" fmla="*/ 2147483647 h 1133"/>
              <a:gd name="T20" fmla="*/ 2147483647 w 4134"/>
              <a:gd name="T21" fmla="*/ 2147483647 h 1133"/>
              <a:gd name="T22" fmla="*/ 2147483647 w 4134"/>
              <a:gd name="T23" fmla="*/ 2147483647 h 1133"/>
              <a:gd name="T24" fmla="*/ 2147483647 w 4134"/>
              <a:gd name="T25" fmla="*/ 2147483647 h 1133"/>
              <a:gd name="T26" fmla="*/ 2147483647 w 4134"/>
              <a:gd name="T27" fmla="*/ 2147483647 h 1133"/>
              <a:gd name="T28" fmla="*/ 2147483647 w 4134"/>
              <a:gd name="T29" fmla="*/ 2147483647 h 1133"/>
              <a:gd name="T30" fmla="*/ 2147483647 w 4134"/>
              <a:gd name="T31" fmla="*/ 2147483647 h 1133"/>
              <a:gd name="T32" fmla="*/ 2147483647 w 4134"/>
              <a:gd name="T33" fmla="*/ 2147483647 h 1133"/>
              <a:gd name="T34" fmla="*/ 2147483647 w 4134"/>
              <a:gd name="T35" fmla="*/ 2147483647 h 1133"/>
              <a:gd name="T36" fmla="*/ 2147483647 w 4134"/>
              <a:gd name="T37" fmla="*/ 2147483647 h 1133"/>
              <a:gd name="T38" fmla="*/ 2147483647 w 4134"/>
              <a:gd name="T39" fmla="*/ 2147483647 h 1133"/>
              <a:gd name="T40" fmla="*/ 2147483647 w 4134"/>
              <a:gd name="T41" fmla="*/ 2147483647 h 1133"/>
              <a:gd name="T42" fmla="*/ 2147483647 w 4134"/>
              <a:gd name="T43" fmla="*/ 2147483647 h 1133"/>
              <a:gd name="T44" fmla="*/ 2147483647 w 4134"/>
              <a:gd name="T45" fmla="*/ 2147483647 h 1133"/>
              <a:gd name="T46" fmla="*/ 2147483647 w 4134"/>
              <a:gd name="T47" fmla="*/ 2147483647 h 1133"/>
              <a:gd name="T48" fmla="*/ 2147483647 w 4134"/>
              <a:gd name="T49" fmla="*/ 2147483647 h 1133"/>
              <a:gd name="T50" fmla="*/ 2147483647 w 4134"/>
              <a:gd name="T51" fmla="*/ 2147483647 h 1133"/>
              <a:gd name="T52" fmla="*/ 2147483647 w 4134"/>
              <a:gd name="T53" fmla="*/ 2147483647 h 1133"/>
              <a:gd name="T54" fmla="*/ 2147483647 w 4134"/>
              <a:gd name="T55" fmla="*/ 2147483647 h 1133"/>
              <a:gd name="T56" fmla="*/ 2147483647 w 4134"/>
              <a:gd name="T57" fmla="*/ 2147483647 h 1133"/>
              <a:gd name="T58" fmla="*/ 2147483647 w 4134"/>
              <a:gd name="T59" fmla="*/ 2147483647 h 1133"/>
              <a:gd name="T60" fmla="*/ 2147483647 w 4134"/>
              <a:gd name="T61" fmla="*/ 2147483647 h 1133"/>
              <a:gd name="T62" fmla="*/ 2147483647 w 4134"/>
              <a:gd name="T63" fmla="*/ 2147483647 h 11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134"/>
              <a:gd name="T97" fmla="*/ 0 h 1133"/>
              <a:gd name="T98" fmla="*/ 4134 w 4134"/>
              <a:gd name="T99" fmla="*/ 1133 h 11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134" h="1133">
                <a:moveTo>
                  <a:pt x="0" y="222"/>
                </a:moveTo>
                <a:cubicBezTo>
                  <a:pt x="113" y="259"/>
                  <a:pt x="44" y="246"/>
                  <a:pt x="211" y="233"/>
                </a:cubicBezTo>
                <a:cubicBezTo>
                  <a:pt x="233" y="226"/>
                  <a:pt x="256" y="218"/>
                  <a:pt x="278" y="211"/>
                </a:cubicBezTo>
                <a:cubicBezTo>
                  <a:pt x="289" y="207"/>
                  <a:pt x="311" y="200"/>
                  <a:pt x="311" y="200"/>
                </a:cubicBezTo>
                <a:cubicBezTo>
                  <a:pt x="343" y="168"/>
                  <a:pt x="391" y="147"/>
                  <a:pt x="434" y="133"/>
                </a:cubicBezTo>
                <a:cubicBezTo>
                  <a:pt x="475" y="137"/>
                  <a:pt x="516" y="137"/>
                  <a:pt x="556" y="144"/>
                </a:cubicBezTo>
                <a:cubicBezTo>
                  <a:pt x="579" y="148"/>
                  <a:pt x="600" y="159"/>
                  <a:pt x="622" y="166"/>
                </a:cubicBezTo>
                <a:cubicBezTo>
                  <a:pt x="633" y="170"/>
                  <a:pt x="656" y="177"/>
                  <a:pt x="656" y="177"/>
                </a:cubicBezTo>
                <a:cubicBezTo>
                  <a:pt x="697" y="173"/>
                  <a:pt x="738" y="172"/>
                  <a:pt x="778" y="166"/>
                </a:cubicBezTo>
                <a:cubicBezTo>
                  <a:pt x="817" y="160"/>
                  <a:pt x="829" y="130"/>
                  <a:pt x="867" y="122"/>
                </a:cubicBezTo>
                <a:cubicBezTo>
                  <a:pt x="889" y="117"/>
                  <a:pt x="912" y="116"/>
                  <a:pt x="934" y="111"/>
                </a:cubicBezTo>
                <a:cubicBezTo>
                  <a:pt x="964" y="105"/>
                  <a:pt x="1023" y="89"/>
                  <a:pt x="1023" y="89"/>
                </a:cubicBezTo>
                <a:cubicBezTo>
                  <a:pt x="1067" y="93"/>
                  <a:pt x="1112" y="93"/>
                  <a:pt x="1156" y="100"/>
                </a:cubicBezTo>
                <a:cubicBezTo>
                  <a:pt x="1228" y="112"/>
                  <a:pt x="1289" y="155"/>
                  <a:pt x="1356" y="177"/>
                </a:cubicBezTo>
                <a:cubicBezTo>
                  <a:pt x="1392" y="189"/>
                  <a:pt x="1511" y="198"/>
                  <a:pt x="1534" y="200"/>
                </a:cubicBezTo>
                <a:cubicBezTo>
                  <a:pt x="1578" y="196"/>
                  <a:pt x="1623" y="195"/>
                  <a:pt x="1667" y="189"/>
                </a:cubicBezTo>
                <a:cubicBezTo>
                  <a:pt x="1720" y="182"/>
                  <a:pt x="1762" y="138"/>
                  <a:pt x="1812" y="122"/>
                </a:cubicBezTo>
                <a:cubicBezTo>
                  <a:pt x="1929" y="44"/>
                  <a:pt x="2087" y="33"/>
                  <a:pt x="2223" y="22"/>
                </a:cubicBezTo>
                <a:cubicBezTo>
                  <a:pt x="2335" y="0"/>
                  <a:pt x="2623" y="19"/>
                  <a:pt x="2734" y="111"/>
                </a:cubicBezTo>
                <a:cubicBezTo>
                  <a:pt x="2762" y="134"/>
                  <a:pt x="2800" y="160"/>
                  <a:pt x="2823" y="189"/>
                </a:cubicBezTo>
                <a:cubicBezTo>
                  <a:pt x="2850" y="223"/>
                  <a:pt x="2870" y="258"/>
                  <a:pt x="2912" y="277"/>
                </a:cubicBezTo>
                <a:cubicBezTo>
                  <a:pt x="3091" y="357"/>
                  <a:pt x="3307" y="318"/>
                  <a:pt x="3490" y="322"/>
                </a:cubicBezTo>
                <a:cubicBezTo>
                  <a:pt x="3542" y="339"/>
                  <a:pt x="3582" y="346"/>
                  <a:pt x="3623" y="388"/>
                </a:cubicBezTo>
                <a:cubicBezTo>
                  <a:pt x="3649" y="414"/>
                  <a:pt x="3670" y="446"/>
                  <a:pt x="3701" y="466"/>
                </a:cubicBezTo>
                <a:cubicBezTo>
                  <a:pt x="3726" y="483"/>
                  <a:pt x="3738" y="487"/>
                  <a:pt x="3756" y="511"/>
                </a:cubicBezTo>
                <a:cubicBezTo>
                  <a:pt x="3815" y="589"/>
                  <a:pt x="3861" y="666"/>
                  <a:pt x="3945" y="722"/>
                </a:cubicBezTo>
                <a:cubicBezTo>
                  <a:pt x="3979" y="774"/>
                  <a:pt x="4021" y="813"/>
                  <a:pt x="4056" y="866"/>
                </a:cubicBezTo>
                <a:cubicBezTo>
                  <a:pt x="4063" y="877"/>
                  <a:pt x="4070" y="889"/>
                  <a:pt x="4078" y="900"/>
                </a:cubicBezTo>
                <a:cubicBezTo>
                  <a:pt x="4085" y="911"/>
                  <a:pt x="4101" y="933"/>
                  <a:pt x="4101" y="933"/>
                </a:cubicBezTo>
                <a:cubicBezTo>
                  <a:pt x="4108" y="955"/>
                  <a:pt x="4116" y="978"/>
                  <a:pt x="4123" y="1000"/>
                </a:cubicBezTo>
                <a:cubicBezTo>
                  <a:pt x="4127" y="1011"/>
                  <a:pt x="4134" y="1033"/>
                  <a:pt x="4134" y="1033"/>
                </a:cubicBezTo>
                <a:cubicBezTo>
                  <a:pt x="4132" y="1043"/>
                  <a:pt x="4130" y="1133"/>
                  <a:pt x="4101" y="1133"/>
                </a:cubicBezTo>
              </a:path>
            </a:pathLst>
          </a:custGeom>
          <a:noFill/>
          <a:ln w="9525">
            <a:solidFill>
              <a:srgbClr val="FF0000"/>
            </a:solidFill>
            <a:round/>
            <a:headEnd/>
            <a:tailEnd/>
          </a:ln>
        </p:spPr>
        <p:txBody>
          <a:bodyPr wrap="none" anchor="ctr"/>
          <a:lstStyle/>
          <a:p>
            <a:endParaRPr lang="en-US"/>
          </a:p>
        </p:txBody>
      </p:sp>
      <p:sp>
        <p:nvSpPr>
          <p:cNvPr id="2805782" name="Text Box 22"/>
          <p:cNvSpPr txBox="1">
            <a:spLocks noChangeArrowheads="1"/>
          </p:cNvSpPr>
          <p:nvPr/>
        </p:nvSpPr>
        <p:spPr bwMode="auto">
          <a:xfrm>
            <a:off x="4800600" y="3886200"/>
            <a:ext cx="404813" cy="427038"/>
          </a:xfrm>
          <a:prstGeom prst="rect">
            <a:avLst/>
          </a:prstGeom>
          <a:noFill/>
          <a:ln w="9525">
            <a:noFill/>
            <a:miter lim="800000"/>
            <a:headEnd/>
            <a:tailEnd/>
          </a:ln>
        </p:spPr>
        <p:txBody>
          <a:bodyPr>
            <a:spAutoFit/>
          </a:bodyPr>
          <a:lstStyle/>
          <a:p>
            <a:r>
              <a:rPr lang="en-US" sz="2200" b="1">
                <a:solidFill>
                  <a:srgbClr val="009900"/>
                </a:solidFill>
                <a:latin typeface="Verdana" pitchFamily="34" charset="0"/>
              </a:rPr>
              <a:t>N</a:t>
            </a:r>
          </a:p>
        </p:txBody>
      </p:sp>
      <p:sp>
        <p:nvSpPr>
          <p:cNvPr id="31768" name="Rectangle 23"/>
          <p:cNvSpPr>
            <a:spLocks noChangeArrowheads="1"/>
          </p:cNvSpPr>
          <p:nvPr/>
        </p:nvSpPr>
        <p:spPr bwMode="auto">
          <a:xfrm>
            <a:off x="2743200" y="4419600"/>
            <a:ext cx="1285875" cy="369888"/>
          </a:xfrm>
          <a:prstGeom prst="rect">
            <a:avLst/>
          </a:prstGeom>
          <a:noFill/>
          <a:ln w="9525">
            <a:noFill/>
            <a:miter lim="800000"/>
            <a:headEnd/>
            <a:tailEnd/>
          </a:ln>
        </p:spPr>
        <p:txBody>
          <a:bodyPr>
            <a:spAutoFit/>
          </a:bodyPr>
          <a:lstStyle/>
          <a:p>
            <a:r>
              <a:rPr lang="en-US">
                <a:solidFill>
                  <a:srgbClr val="003300"/>
                </a:solidFill>
                <a:latin typeface="Verdana" pitchFamily="34" charset="0"/>
              </a:rPr>
              <a:t>  Geoid</a:t>
            </a:r>
          </a:p>
        </p:txBody>
      </p:sp>
      <p:sp>
        <p:nvSpPr>
          <p:cNvPr id="31769" name="Line 24"/>
          <p:cNvSpPr>
            <a:spLocks noChangeShapeType="1"/>
          </p:cNvSpPr>
          <p:nvPr/>
        </p:nvSpPr>
        <p:spPr bwMode="auto">
          <a:xfrm flipH="1" flipV="1">
            <a:off x="2819400" y="4191000"/>
            <a:ext cx="304800" cy="304800"/>
          </a:xfrm>
          <a:prstGeom prst="line">
            <a:avLst/>
          </a:prstGeom>
          <a:noFill/>
          <a:ln w="9525">
            <a:solidFill>
              <a:srgbClr val="000000"/>
            </a:solidFill>
            <a:round/>
            <a:headEnd/>
            <a:tailEnd type="triangle" w="med" len="med"/>
          </a:ln>
        </p:spPr>
        <p:txBody>
          <a:bodyPr wrap="none" anchor="ctr"/>
          <a:lstStyle/>
          <a:p>
            <a:endParaRPr lang="en-US"/>
          </a:p>
        </p:txBody>
      </p:sp>
      <p:sp>
        <p:nvSpPr>
          <p:cNvPr id="2805785" name="Text Box 25"/>
          <p:cNvSpPr txBox="1">
            <a:spLocks noChangeArrowheads="1"/>
          </p:cNvSpPr>
          <p:nvPr/>
        </p:nvSpPr>
        <p:spPr bwMode="auto">
          <a:xfrm>
            <a:off x="5334000" y="4267200"/>
            <a:ext cx="1784350" cy="646113"/>
          </a:xfrm>
          <a:prstGeom prst="rect">
            <a:avLst/>
          </a:prstGeom>
          <a:noFill/>
          <a:ln w="9525">
            <a:noFill/>
            <a:miter lim="800000"/>
            <a:headEnd/>
            <a:tailEnd/>
          </a:ln>
        </p:spPr>
        <p:txBody>
          <a:bodyPr wrap="none">
            <a:spAutoFit/>
          </a:bodyPr>
          <a:lstStyle/>
          <a:p>
            <a:r>
              <a:rPr lang="en-US">
                <a:latin typeface="Verdana" pitchFamily="34" charset="0"/>
              </a:rPr>
              <a:t>Geoid </a:t>
            </a:r>
            <a:r>
              <a:rPr lang="en-US" i="1">
                <a:latin typeface="Verdana" pitchFamily="34" charset="0"/>
              </a:rPr>
              <a:t>Height</a:t>
            </a:r>
            <a:r>
              <a:rPr lang="en-US">
                <a:solidFill>
                  <a:srgbClr val="009900"/>
                </a:solidFill>
                <a:latin typeface="Verdana" pitchFamily="34" charset="0"/>
              </a:rPr>
              <a:t> </a:t>
            </a:r>
          </a:p>
          <a:p>
            <a:r>
              <a:rPr lang="en-US">
                <a:solidFill>
                  <a:srgbClr val="009900"/>
                </a:solidFill>
                <a:latin typeface="Verdana" pitchFamily="34" charset="0"/>
              </a:rPr>
              <a:t>  </a:t>
            </a:r>
            <a:r>
              <a:rPr lang="en-US" b="1">
                <a:solidFill>
                  <a:srgbClr val="009900"/>
                </a:solidFill>
                <a:latin typeface="Verdana" pitchFamily="34" charset="0"/>
              </a:rPr>
              <a:t>(GEOID09)</a:t>
            </a:r>
          </a:p>
        </p:txBody>
      </p:sp>
      <p:cxnSp>
        <p:nvCxnSpPr>
          <p:cNvPr id="2805786" name="AutoShape 26"/>
          <p:cNvCxnSpPr>
            <a:cxnSpLocks noChangeShapeType="1"/>
          </p:cNvCxnSpPr>
          <p:nvPr/>
        </p:nvCxnSpPr>
        <p:spPr bwMode="auto">
          <a:xfrm>
            <a:off x="5105400" y="4114800"/>
            <a:ext cx="341313" cy="360363"/>
          </a:xfrm>
          <a:prstGeom prst="bentConnector3">
            <a:avLst>
              <a:gd name="adj1" fmla="val 49769"/>
            </a:avLst>
          </a:prstGeom>
          <a:noFill/>
          <a:ln w="9525">
            <a:solidFill>
              <a:srgbClr val="000000"/>
            </a:solidFill>
            <a:miter lim="800000"/>
            <a:headEnd type="triangle" w="med" len="med"/>
            <a:tailEnd type="triangle" w="med" len="med"/>
          </a:ln>
        </p:spPr>
      </p:cxnSp>
      <p:sp>
        <p:nvSpPr>
          <p:cNvPr id="31772" name="Freeform 28"/>
          <p:cNvSpPr>
            <a:spLocks/>
          </p:cNvSpPr>
          <p:nvPr/>
        </p:nvSpPr>
        <p:spPr bwMode="auto">
          <a:xfrm flipH="1">
            <a:off x="7162800" y="4343400"/>
            <a:ext cx="2152650" cy="265113"/>
          </a:xfrm>
          <a:custGeom>
            <a:avLst/>
            <a:gdLst>
              <a:gd name="T0" fmla="*/ 2147483647 w 1356"/>
              <a:gd name="T1" fmla="*/ 2147483647 h 167"/>
              <a:gd name="T2" fmla="*/ 2147483647 w 1356"/>
              <a:gd name="T3" fmla="*/ 0 h 167"/>
              <a:gd name="T4" fmla="*/ 2147483647 w 1356"/>
              <a:gd name="T5" fmla="*/ 2147483647 h 167"/>
              <a:gd name="T6" fmla="*/ 2147483647 w 1356"/>
              <a:gd name="T7" fmla="*/ 2147483647 h 167"/>
              <a:gd name="T8" fmla="*/ 2147483647 w 1356"/>
              <a:gd name="T9" fmla="*/ 2147483647 h 167"/>
              <a:gd name="T10" fmla="*/ 2147483647 w 1356"/>
              <a:gd name="T11" fmla="*/ 2147483647 h 167"/>
              <a:gd name="T12" fmla="*/ 2147483647 w 1356"/>
              <a:gd name="T13" fmla="*/ 2147483647 h 167"/>
              <a:gd name="T14" fmla="*/ 2147483647 w 1356"/>
              <a:gd name="T15" fmla="*/ 2147483647 h 167"/>
              <a:gd name="T16" fmla="*/ 2147483647 w 1356"/>
              <a:gd name="T17" fmla="*/ 2147483647 h 167"/>
              <a:gd name="T18" fmla="*/ 2147483647 w 1356"/>
              <a:gd name="T19" fmla="*/ 2147483647 h 167"/>
              <a:gd name="T20" fmla="*/ 2147483647 w 1356"/>
              <a:gd name="T21" fmla="*/ 2147483647 h 167"/>
              <a:gd name="T22" fmla="*/ 2147483647 w 1356"/>
              <a:gd name="T23" fmla="*/ 2147483647 h 167"/>
              <a:gd name="T24" fmla="*/ 2147483647 w 1356"/>
              <a:gd name="T25" fmla="*/ 2147483647 h 167"/>
              <a:gd name="T26" fmla="*/ 2147483647 w 1356"/>
              <a:gd name="T27" fmla="*/ 2147483647 h 167"/>
              <a:gd name="T28" fmla="*/ 2147483647 w 1356"/>
              <a:gd name="T29" fmla="*/ 2147483647 h 167"/>
              <a:gd name="T30" fmla="*/ 0 w 1356"/>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grpSp>
        <p:nvGrpSpPr>
          <p:cNvPr id="2" name="Group 29"/>
          <p:cNvGrpSpPr>
            <a:grpSpLocks/>
          </p:cNvGrpSpPr>
          <p:nvPr/>
        </p:nvGrpSpPr>
        <p:grpSpPr bwMode="auto">
          <a:xfrm>
            <a:off x="4495800" y="2514600"/>
            <a:ext cx="304800" cy="381000"/>
            <a:chOff x="672" y="1824"/>
            <a:chExt cx="672" cy="720"/>
          </a:xfrm>
        </p:grpSpPr>
        <p:sp>
          <p:nvSpPr>
            <p:cNvPr id="31777" name="Line 30"/>
            <p:cNvSpPr>
              <a:spLocks noChangeShapeType="1"/>
            </p:cNvSpPr>
            <p:nvPr/>
          </p:nvSpPr>
          <p:spPr bwMode="auto">
            <a:xfrm flipH="1">
              <a:off x="720" y="2016"/>
              <a:ext cx="240" cy="528"/>
            </a:xfrm>
            <a:prstGeom prst="line">
              <a:avLst/>
            </a:prstGeom>
            <a:noFill/>
            <a:ln w="15875">
              <a:solidFill>
                <a:schemeClr val="tx1"/>
              </a:solidFill>
              <a:round/>
              <a:headEnd/>
              <a:tailEnd/>
            </a:ln>
          </p:spPr>
          <p:txBody>
            <a:bodyPr tIns="0" bIns="0" anchor="ctr"/>
            <a:lstStyle/>
            <a:p>
              <a:endParaRPr lang="en-US"/>
            </a:p>
          </p:txBody>
        </p:sp>
        <p:sp>
          <p:nvSpPr>
            <p:cNvPr id="31778" name="Line 31"/>
            <p:cNvSpPr>
              <a:spLocks noChangeShapeType="1"/>
            </p:cNvSpPr>
            <p:nvPr/>
          </p:nvSpPr>
          <p:spPr bwMode="auto">
            <a:xfrm>
              <a:off x="1056" y="2016"/>
              <a:ext cx="240" cy="528"/>
            </a:xfrm>
            <a:prstGeom prst="line">
              <a:avLst/>
            </a:prstGeom>
            <a:noFill/>
            <a:ln w="15875">
              <a:solidFill>
                <a:schemeClr val="tx1"/>
              </a:solidFill>
              <a:round/>
              <a:headEnd/>
              <a:tailEnd/>
            </a:ln>
          </p:spPr>
          <p:txBody>
            <a:bodyPr tIns="0" bIns="0" anchor="ctr"/>
            <a:lstStyle/>
            <a:p>
              <a:endParaRPr lang="en-US"/>
            </a:p>
          </p:txBody>
        </p:sp>
        <p:sp>
          <p:nvSpPr>
            <p:cNvPr id="31779" name="Line 32"/>
            <p:cNvSpPr>
              <a:spLocks noChangeShapeType="1"/>
            </p:cNvSpPr>
            <p:nvPr/>
          </p:nvSpPr>
          <p:spPr bwMode="auto">
            <a:xfrm>
              <a:off x="1056" y="2016"/>
              <a:ext cx="0" cy="0"/>
            </a:xfrm>
            <a:prstGeom prst="line">
              <a:avLst/>
            </a:prstGeom>
            <a:noFill/>
            <a:ln w="9525">
              <a:solidFill>
                <a:schemeClr val="tx1"/>
              </a:solidFill>
              <a:round/>
              <a:headEnd/>
              <a:tailEnd/>
            </a:ln>
          </p:spPr>
          <p:txBody>
            <a:bodyPr tIns="0" bIns="0" anchor="ctr"/>
            <a:lstStyle/>
            <a:p>
              <a:endParaRPr lang="en-US"/>
            </a:p>
          </p:txBody>
        </p:sp>
        <p:sp>
          <p:nvSpPr>
            <p:cNvPr id="31780" name="Line 33"/>
            <p:cNvSpPr>
              <a:spLocks noChangeShapeType="1"/>
            </p:cNvSpPr>
            <p:nvPr/>
          </p:nvSpPr>
          <p:spPr bwMode="auto">
            <a:xfrm>
              <a:off x="1008" y="2016"/>
              <a:ext cx="0" cy="528"/>
            </a:xfrm>
            <a:prstGeom prst="line">
              <a:avLst/>
            </a:prstGeom>
            <a:noFill/>
            <a:ln w="9525">
              <a:solidFill>
                <a:schemeClr val="tx1"/>
              </a:solidFill>
              <a:round/>
              <a:headEnd/>
              <a:tailEnd/>
            </a:ln>
          </p:spPr>
          <p:txBody>
            <a:bodyPr tIns="0" bIns="0" anchor="ctr"/>
            <a:lstStyle/>
            <a:p>
              <a:endParaRPr lang="en-US"/>
            </a:p>
          </p:txBody>
        </p:sp>
        <p:sp>
          <p:nvSpPr>
            <p:cNvPr id="31781" name="Line 34"/>
            <p:cNvSpPr>
              <a:spLocks noChangeShapeType="1"/>
            </p:cNvSpPr>
            <p:nvPr/>
          </p:nvSpPr>
          <p:spPr bwMode="auto">
            <a:xfrm>
              <a:off x="672" y="1920"/>
              <a:ext cx="672" cy="0"/>
            </a:xfrm>
            <a:prstGeom prst="line">
              <a:avLst/>
            </a:prstGeom>
            <a:noFill/>
            <a:ln w="9525">
              <a:solidFill>
                <a:schemeClr val="tx1"/>
              </a:solidFill>
              <a:round/>
              <a:headEnd/>
              <a:tailEnd/>
            </a:ln>
          </p:spPr>
          <p:txBody>
            <a:bodyPr tIns="0" bIns="0" anchor="ctr"/>
            <a:lstStyle/>
            <a:p>
              <a:endParaRPr lang="en-US"/>
            </a:p>
          </p:txBody>
        </p:sp>
        <p:sp>
          <p:nvSpPr>
            <p:cNvPr id="31782" name="Oval 35"/>
            <p:cNvSpPr>
              <a:spLocks noChangeArrowheads="1"/>
            </p:cNvSpPr>
            <p:nvPr/>
          </p:nvSpPr>
          <p:spPr bwMode="auto">
            <a:xfrm>
              <a:off x="816" y="1824"/>
              <a:ext cx="384" cy="192"/>
            </a:xfrm>
            <a:prstGeom prst="ellipse">
              <a:avLst/>
            </a:prstGeom>
            <a:solidFill>
              <a:schemeClr val="accent1"/>
            </a:solidFill>
            <a:ln w="9525" algn="ctr">
              <a:solidFill>
                <a:schemeClr val="tx1"/>
              </a:solidFill>
              <a:round/>
              <a:headEnd/>
              <a:tailEnd/>
            </a:ln>
          </p:spPr>
          <p:txBody>
            <a:bodyPr wrap="none" tIns="0" bIns="0" anchor="ctr"/>
            <a:lstStyle/>
            <a:p>
              <a:endParaRPr lang="en-US"/>
            </a:p>
          </p:txBody>
        </p:sp>
      </p:grpSp>
      <p:sp>
        <p:nvSpPr>
          <p:cNvPr id="31774" name="Line 24"/>
          <p:cNvSpPr>
            <a:spLocks noChangeShapeType="1"/>
          </p:cNvSpPr>
          <p:nvPr/>
        </p:nvSpPr>
        <p:spPr bwMode="auto">
          <a:xfrm flipH="1" flipV="1">
            <a:off x="1752600" y="4648200"/>
            <a:ext cx="304800" cy="304800"/>
          </a:xfrm>
          <a:prstGeom prst="line">
            <a:avLst/>
          </a:prstGeom>
          <a:noFill/>
          <a:ln w="9525">
            <a:solidFill>
              <a:srgbClr val="000000"/>
            </a:solidFill>
            <a:round/>
            <a:headEnd/>
            <a:tailEnd type="triangle" w="med" len="med"/>
          </a:ln>
        </p:spPr>
        <p:txBody>
          <a:bodyPr wrap="none" anchor="ctr"/>
          <a:lstStyle/>
          <a:p>
            <a:endParaRPr lang="en-US"/>
          </a:p>
        </p:txBody>
      </p:sp>
      <p:sp>
        <p:nvSpPr>
          <p:cNvPr id="31775" name="TextBox 36"/>
          <p:cNvSpPr txBox="1">
            <a:spLocks noChangeArrowheads="1"/>
          </p:cNvSpPr>
          <p:nvPr/>
        </p:nvSpPr>
        <p:spPr bwMode="auto">
          <a:xfrm>
            <a:off x="2513013" y="5410200"/>
            <a:ext cx="5027612" cy="923925"/>
          </a:xfrm>
          <a:prstGeom prst="rect">
            <a:avLst/>
          </a:prstGeom>
          <a:noFill/>
          <a:ln w="28575">
            <a:solidFill>
              <a:srgbClr val="C00000"/>
            </a:solidFill>
            <a:miter lim="800000"/>
            <a:headEnd/>
            <a:tailEnd/>
          </a:ln>
        </p:spPr>
        <p:txBody>
          <a:bodyPr wrap="none">
            <a:spAutoFit/>
          </a:bodyPr>
          <a:lstStyle/>
          <a:p>
            <a:r>
              <a:rPr lang="en-US">
                <a:latin typeface="Verdana" pitchFamily="34" charset="0"/>
              </a:rPr>
              <a:t>TRANSPORTATION</a:t>
            </a:r>
          </a:p>
          <a:p>
            <a:r>
              <a:rPr lang="en-US">
                <a:latin typeface="Verdana" pitchFamily="34" charset="0"/>
              </a:rPr>
              <a:t>1660.6  = 1643.354 – (-17.23*) METERS</a:t>
            </a:r>
          </a:p>
          <a:p>
            <a:r>
              <a:rPr lang="en-US">
                <a:latin typeface="Verdana" pitchFamily="34" charset="0"/>
              </a:rPr>
              <a:t>1660.6  =  1643.4 + 17.2</a:t>
            </a:r>
          </a:p>
        </p:txBody>
      </p:sp>
      <p:sp>
        <p:nvSpPr>
          <p:cNvPr id="31776" name="TextBox 37"/>
          <p:cNvSpPr txBox="1">
            <a:spLocks noChangeArrowheads="1"/>
          </p:cNvSpPr>
          <p:nvPr/>
        </p:nvSpPr>
        <p:spPr bwMode="auto">
          <a:xfrm>
            <a:off x="7239000" y="6411913"/>
            <a:ext cx="1617663" cy="369887"/>
          </a:xfrm>
          <a:prstGeom prst="rect">
            <a:avLst/>
          </a:prstGeom>
          <a:noFill/>
          <a:ln w="12700">
            <a:solidFill>
              <a:schemeClr val="tx1"/>
            </a:solidFill>
            <a:miter lim="800000"/>
            <a:headEnd/>
            <a:tailEnd/>
          </a:ln>
        </p:spPr>
        <p:txBody>
          <a:bodyPr wrap="none">
            <a:spAutoFit/>
          </a:bodyPr>
          <a:lstStyle/>
          <a:p>
            <a:r>
              <a:rPr lang="en-US">
                <a:latin typeface="Verdana" pitchFamily="34" charset="0"/>
              </a:rPr>
              <a:t>*56.53  feet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05767"/>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805765"/>
                                        </p:tgtEl>
                                        <p:attrNameLst>
                                          <p:attrName>style.visibility</p:attrName>
                                        </p:attrNameLst>
                                      </p:cBhvr>
                                      <p:to>
                                        <p:strVal val="visible"/>
                                      </p:to>
                                    </p:set>
                                  </p:childTnLst>
                                </p:cTn>
                              </p:par>
                              <p:par>
                                <p:cTn id="10" presetID="17" presetClass="entr" presetSubtype="4" fill="hold" grpId="0" nodeType="withEffect">
                                  <p:stCondLst>
                                    <p:cond delay="0"/>
                                  </p:stCondLst>
                                  <p:childTnLst>
                                    <p:set>
                                      <p:cBhvr>
                                        <p:cTn id="11" dur="1" fill="hold">
                                          <p:stCondLst>
                                            <p:cond delay="0"/>
                                          </p:stCondLst>
                                        </p:cTn>
                                        <p:tgtEl>
                                          <p:spTgt spid="2805777"/>
                                        </p:tgtEl>
                                        <p:attrNameLst>
                                          <p:attrName>style.visibility</p:attrName>
                                        </p:attrNameLst>
                                      </p:cBhvr>
                                      <p:to>
                                        <p:strVal val="visible"/>
                                      </p:to>
                                    </p:set>
                                    <p:anim calcmode="lin" valueType="num">
                                      <p:cBhvr>
                                        <p:cTn id="12" dur="500" fill="hold"/>
                                        <p:tgtEl>
                                          <p:spTgt spid="2805777"/>
                                        </p:tgtEl>
                                        <p:attrNameLst>
                                          <p:attrName>ppt_x</p:attrName>
                                        </p:attrNameLst>
                                      </p:cBhvr>
                                      <p:tavLst>
                                        <p:tav tm="0">
                                          <p:val>
                                            <p:strVal val="#ppt_x"/>
                                          </p:val>
                                        </p:tav>
                                        <p:tav tm="100000">
                                          <p:val>
                                            <p:strVal val="#ppt_x"/>
                                          </p:val>
                                        </p:tav>
                                      </p:tavLst>
                                    </p:anim>
                                    <p:anim calcmode="lin" valueType="num">
                                      <p:cBhvr>
                                        <p:cTn id="13" dur="500" fill="hold"/>
                                        <p:tgtEl>
                                          <p:spTgt spid="2805777"/>
                                        </p:tgtEl>
                                        <p:attrNameLst>
                                          <p:attrName>ppt_y</p:attrName>
                                        </p:attrNameLst>
                                      </p:cBhvr>
                                      <p:tavLst>
                                        <p:tav tm="0">
                                          <p:val>
                                            <p:strVal val="#ppt_y+#ppt_h/2"/>
                                          </p:val>
                                        </p:tav>
                                        <p:tav tm="100000">
                                          <p:val>
                                            <p:strVal val="#ppt_y"/>
                                          </p:val>
                                        </p:tav>
                                      </p:tavLst>
                                    </p:anim>
                                    <p:anim calcmode="lin" valueType="num">
                                      <p:cBhvr>
                                        <p:cTn id="14" dur="500" fill="hold"/>
                                        <p:tgtEl>
                                          <p:spTgt spid="2805777"/>
                                        </p:tgtEl>
                                        <p:attrNameLst>
                                          <p:attrName>ppt_w</p:attrName>
                                        </p:attrNameLst>
                                      </p:cBhvr>
                                      <p:tavLst>
                                        <p:tav tm="0">
                                          <p:val>
                                            <p:strVal val="#ppt_w"/>
                                          </p:val>
                                        </p:tav>
                                        <p:tav tm="100000">
                                          <p:val>
                                            <p:strVal val="#ppt_w"/>
                                          </p:val>
                                        </p:tav>
                                      </p:tavLst>
                                    </p:anim>
                                    <p:anim calcmode="lin" valueType="num">
                                      <p:cBhvr>
                                        <p:cTn id="15" dur="500" fill="hold"/>
                                        <p:tgtEl>
                                          <p:spTgt spid="2805777"/>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805774"/>
                                        </p:tgtEl>
                                        <p:attrNameLst>
                                          <p:attrName>style.visibility</p:attrName>
                                        </p:attrNameLst>
                                      </p:cBhvr>
                                      <p:to>
                                        <p:strVal val="visible"/>
                                      </p:to>
                                    </p:set>
                                    <p:animEffect transition="in" filter="dissolve">
                                      <p:cBhvr>
                                        <p:cTn id="20" dur="500"/>
                                        <p:tgtEl>
                                          <p:spTgt spid="2805774"/>
                                        </p:tgtEl>
                                      </p:cBhvr>
                                    </p:animEffect>
                                  </p:childTnLst>
                                </p:cTn>
                              </p:par>
                            </p:childTnLst>
                          </p:cTn>
                        </p:par>
                        <p:par>
                          <p:cTn id="21" fill="hold" nodeType="afterGroup">
                            <p:stCondLst>
                              <p:cond delay="500"/>
                            </p:stCondLst>
                            <p:childTnLst>
                              <p:par>
                                <p:cTn id="22" presetID="9" presetClass="entr" presetSubtype="0" fill="hold" grpId="0" nodeType="afterEffect">
                                  <p:stCondLst>
                                    <p:cond delay="500"/>
                                  </p:stCondLst>
                                  <p:childTnLst>
                                    <p:set>
                                      <p:cBhvr>
                                        <p:cTn id="23" dur="1" fill="hold">
                                          <p:stCondLst>
                                            <p:cond delay="0"/>
                                          </p:stCondLst>
                                        </p:cTn>
                                        <p:tgtEl>
                                          <p:spTgt spid="2805779"/>
                                        </p:tgtEl>
                                        <p:attrNameLst>
                                          <p:attrName>style.visibility</p:attrName>
                                        </p:attrNameLst>
                                      </p:cBhvr>
                                      <p:to>
                                        <p:strVal val="visible"/>
                                      </p:to>
                                    </p:set>
                                    <p:animEffect transition="in" filter="dissolve">
                                      <p:cBhvr>
                                        <p:cTn id="24" dur="500"/>
                                        <p:tgtEl>
                                          <p:spTgt spid="2805779"/>
                                        </p:tgtEl>
                                      </p:cBhvr>
                                    </p:animEffect>
                                  </p:childTnLst>
                                </p:cTn>
                              </p:par>
                              <p:par>
                                <p:cTn id="25" presetID="17" presetClass="entr" presetSubtype="4" fill="hold" grpId="0" nodeType="withEffect">
                                  <p:stCondLst>
                                    <p:cond delay="0"/>
                                  </p:stCondLst>
                                  <p:childTnLst>
                                    <p:set>
                                      <p:cBhvr>
                                        <p:cTn id="26" dur="1" fill="hold">
                                          <p:stCondLst>
                                            <p:cond delay="0"/>
                                          </p:stCondLst>
                                        </p:cTn>
                                        <p:tgtEl>
                                          <p:spTgt spid="2805778"/>
                                        </p:tgtEl>
                                        <p:attrNameLst>
                                          <p:attrName>style.visibility</p:attrName>
                                        </p:attrNameLst>
                                      </p:cBhvr>
                                      <p:to>
                                        <p:strVal val="visible"/>
                                      </p:to>
                                    </p:set>
                                    <p:anim calcmode="lin" valueType="num">
                                      <p:cBhvr>
                                        <p:cTn id="27" dur="500" fill="hold"/>
                                        <p:tgtEl>
                                          <p:spTgt spid="2805778"/>
                                        </p:tgtEl>
                                        <p:attrNameLst>
                                          <p:attrName>ppt_x</p:attrName>
                                        </p:attrNameLst>
                                      </p:cBhvr>
                                      <p:tavLst>
                                        <p:tav tm="0">
                                          <p:val>
                                            <p:strVal val="#ppt_x"/>
                                          </p:val>
                                        </p:tav>
                                        <p:tav tm="100000">
                                          <p:val>
                                            <p:strVal val="#ppt_x"/>
                                          </p:val>
                                        </p:tav>
                                      </p:tavLst>
                                    </p:anim>
                                    <p:anim calcmode="lin" valueType="num">
                                      <p:cBhvr>
                                        <p:cTn id="28" dur="500" fill="hold"/>
                                        <p:tgtEl>
                                          <p:spTgt spid="2805778"/>
                                        </p:tgtEl>
                                        <p:attrNameLst>
                                          <p:attrName>ppt_y</p:attrName>
                                        </p:attrNameLst>
                                      </p:cBhvr>
                                      <p:tavLst>
                                        <p:tav tm="0">
                                          <p:val>
                                            <p:strVal val="#ppt_y+#ppt_h/2"/>
                                          </p:val>
                                        </p:tav>
                                        <p:tav tm="100000">
                                          <p:val>
                                            <p:strVal val="#ppt_y"/>
                                          </p:val>
                                        </p:tav>
                                      </p:tavLst>
                                    </p:anim>
                                    <p:anim calcmode="lin" valueType="num">
                                      <p:cBhvr>
                                        <p:cTn id="29" dur="500" fill="hold"/>
                                        <p:tgtEl>
                                          <p:spTgt spid="2805778"/>
                                        </p:tgtEl>
                                        <p:attrNameLst>
                                          <p:attrName>ppt_w</p:attrName>
                                        </p:attrNameLst>
                                      </p:cBhvr>
                                      <p:tavLst>
                                        <p:tav tm="0">
                                          <p:val>
                                            <p:strVal val="#ppt_w"/>
                                          </p:val>
                                        </p:tav>
                                        <p:tav tm="100000">
                                          <p:val>
                                            <p:strVal val="#ppt_w"/>
                                          </p:val>
                                        </p:tav>
                                      </p:tavLst>
                                    </p:anim>
                                    <p:anim calcmode="lin" valueType="num">
                                      <p:cBhvr>
                                        <p:cTn id="30" dur="500" fill="hold"/>
                                        <p:tgtEl>
                                          <p:spTgt spid="2805778"/>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805775"/>
                                        </p:tgtEl>
                                        <p:attrNameLst>
                                          <p:attrName>style.visibility</p:attrName>
                                        </p:attrNameLst>
                                      </p:cBhvr>
                                      <p:to>
                                        <p:strVal val="visible"/>
                                      </p:to>
                                    </p:set>
                                    <p:anim calcmode="lin" valueType="num">
                                      <p:cBhvr>
                                        <p:cTn id="35" dur="500" fill="hold"/>
                                        <p:tgtEl>
                                          <p:spTgt spid="2805775"/>
                                        </p:tgtEl>
                                        <p:attrNameLst>
                                          <p:attrName>ppt_w</p:attrName>
                                        </p:attrNameLst>
                                      </p:cBhvr>
                                      <p:tavLst>
                                        <p:tav tm="0">
                                          <p:val>
                                            <p:strVal val="#ppt_w*0.70"/>
                                          </p:val>
                                        </p:tav>
                                        <p:tav tm="100000">
                                          <p:val>
                                            <p:strVal val="#ppt_w"/>
                                          </p:val>
                                        </p:tav>
                                      </p:tavLst>
                                    </p:anim>
                                    <p:anim calcmode="lin" valueType="num">
                                      <p:cBhvr>
                                        <p:cTn id="36" dur="500" fill="hold"/>
                                        <p:tgtEl>
                                          <p:spTgt spid="2805775"/>
                                        </p:tgtEl>
                                        <p:attrNameLst>
                                          <p:attrName>ppt_h</p:attrName>
                                        </p:attrNameLst>
                                      </p:cBhvr>
                                      <p:tavLst>
                                        <p:tav tm="0">
                                          <p:val>
                                            <p:strVal val="#ppt_h"/>
                                          </p:val>
                                        </p:tav>
                                        <p:tav tm="100000">
                                          <p:val>
                                            <p:strVal val="#ppt_h"/>
                                          </p:val>
                                        </p:tav>
                                      </p:tavLst>
                                    </p:anim>
                                    <p:animEffect transition="in" filter="fade">
                                      <p:cBhvr>
                                        <p:cTn id="37" dur="500"/>
                                        <p:tgtEl>
                                          <p:spTgt spid="2805775"/>
                                        </p:tgtEl>
                                      </p:cBhvr>
                                    </p:animEffect>
                                  </p:childTnLst>
                                </p:cTn>
                              </p:par>
                            </p:childTnLst>
                          </p:cTn>
                        </p:par>
                        <p:par>
                          <p:cTn id="38" fill="hold" nodeType="afterGroup">
                            <p:stCondLst>
                              <p:cond delay="500"/>
                            </p:stCondLst>
                            <p:childTnLst>
                              <p:par>
                                <p:cTn id="39" presetID="55" presetClass="entr" presetSubtype="0" fill="hold" grpId="0" nodeType="afterEffect">
                                  <p:stCondLst>
                                    <p:cond delay="500"/>
                                  </p:stCondLst>
                                  <p:childTnLst>
                                    <p:set>
                                      <p:cBhvr>
                                        <p:cTn id="40" dur="1" fill="hold">
                                          <p:stCondLst>
                                            <p:cond delay="0"/>
                                          </p:stCondLst>
                                        </p:cTn>
                                        <p:tgtEl>
                                          <p:spTgt spid="2805782"/>
                                        </p:tgtEl>
                                        <p:attrNameLst>
                                          <p:attrName>style.visibility</p:attrName>
                                        </p:attrNameLst>
                                      </p:cBhvr>
                                      <p:to>
                                        <p:strVal val="visible"/>
                                      </p:to>
                                    </p:set>
                                    <p:anim calcmode="lin" valueType="num">
                                      <p:cBhvr>
                                        <p:cTn id="41" dur="500" fill="hold"/>
                                        <p:tgtEl>
                                          <p:spTgt spid="2805782"/>
                                        </p:tgtEl>
                                        <p:attrNameLst>
                                          <p:attrName>ppt_w</p:attrName>
                                        </p:attrNameLst>
                                      </p:cBhvr>
                                      <p:tavLst>
                                        <p:tav tm="0">
                                          <p:val>
                                            <p:strVal val="#ppt_w*0.70"/>
                                          </p:val>
                                        </p:tav>
                                        <p:tav tm="100000">
                                          <p:val>
                                            <p:strVal val="#ppt_w"/>
                                          </p:val>
                                        </p:tav>
                                      </p:tavLst>
                                    </p:anim>
                                    <p:anim calcmode="lin" valueType="num">
                                      <p:cBhvr>
                                        <p:cTn id="42" dur="500" fill="hold"/>
                                        <p:tgtEl>
                                          <p:spTgt spid="2805782"/>
                                        </p:tgtEl>
                                        <p:attrNameLst>
                                          <p:attrName>ppt_h</p:attrName>
                                        </p:attrNameLst>
                                      </p:cBhvr>
                                      <p:tavLst>
                                        <p:tav tm="0">
                                          <p:val>
                                            <p:strVal val="#ppt_h"/>
                                          </p:val>
                                        </p:tav>
                                        <p:tav tm="100000">
                                          <p:val>
                                            <p:strVal val="#ppt_h"/>
                                          </p:val>
                                        </p:tav>
                                      </p:tavLst>
                                    </p:anim>
                                    <p:animEffect transition="in" filter="fade">
                                      <p:cBhvr>
                                        <p:cTn id="43" dur="500"/>
                                        <p:tgtEl>
                                          <p:spTgt spid="2805782"/>
                                        </p:tgtEl>
                                      </p:cBhvr>
                                    </p:animEffect>
                                  </p:childTnLst>
                                </p:cTn>
                              </p:par>
                              <p:par>
                                <p:cTn id="44" presetID="1" presetClass="entr" presetSubtype="0" fill="hold" nodeType="withEffect">
                                  <p:stCondLst>
                                    <p:cond delay="0"/>
                                  </p:stCondLst>
                                  <p:childTnLst>
                                    <p:set>
                                      <p:cBhvr>
                                        <p:cTn id="45" dur="1" fill="hold">
                                          <p:stCondLst>
                                            <p:cond delay="0"/>
                                          </p:stCondLst>
                                        </p:cTn>
                                        <p:tgtEl>
                                          <p:spTgt spid="2805786"/>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2805785"/>
                                        </p:tgtEl>
                                        <p:attrNameLst>
                                          <p:attrName>style.visibility</p:attrName>
                                        </p:attrNameLst>
                                      </p:cBhvr>
                                      <p:to>
                                        <p:strVal val="visible"/>
                                      </p:to>
                                    </p:set>
                                  </p:childTnLst>
                                </p:cTn>
                              </p:par>
                              <p:par>
                                <p:cTn id="48" presetID="17" presetClass="entr" presetSubtype="1" fill="hold" grpId="0" nodeType="withEffect">
                                  <p:stCondLst>
                                    <p:cond delay="0"/>
                                  </p:stCondLst>
                                  <p:childTnLst>
                                    <p:set>
                                      <p:cBhvr>
                                        <p:cTn id="49" dur="1" fill="hold">
                                          <p:stCondLst>
                                            <p:cond delay="0"/>
                                          </p:stCondLst>
                                        </p:cTn>
                                        <p:tgtEl>
                                          <p:spTgt spid="2805768"/>
                                        </p:tgtEl>
                                        <p:attrNameLst>
                                          <p:attrName>style.visibility</p:attrName>
                                        </p:attrNameLst>
                                      </p:cBhvr>
                                      <p:to>
                                        <p:strVal val="visible"/>
                                      </p:to>
                                    </p:set>
                                    <p:anim calcmode="lin" valueType="num">
                                      <p:cBhvr>
                                        <p:cTn id="50" dur="500" fill="hold"/>
                                        <p:tgtEl>
                                          <p:spTgt spid="2805768"/>
                                        </p:tgtEl>
                                        <p:attrNameLst>
                                          <p:attrName>ppt_x</p:attrName>
                                        </p:attrNameLst>
                                      </p:cBhvr>
                                      <p:tavLst>
                                        <p:tav tm="0">
                                          <p:val>
                                            <p:strVal val="#ppt_x"/>
                                          </p:val>
                                        </p:tav>
                                        <p:tav tm="100000">
                                          <p:val>
                                            <p:strVal val="#ppt_x"/>
                                          </p:val>
                                        </p:tav>
                                      </p:tavLst>
                                    </p:anim>
                                    <p:anim calcmode="lin" valueType="num">
                                      <p:cBhvr>
                                        <p:cTn id="51" dur="500" fill="hold"/>
                                        <p:tgtEl>
                                          <p:spTgt spid="2805768"/>
                                        </p:tgtEl>
                                        <p:attrNameLst>
                                          <p:attrName>ppt_y</p:attrName>
                                        </p:attrNameLst>
                                      </p:cBhvr>
                                      <p:tavLst>
                                        <p:tav tm="0">
                                          <p:val>
                                            <p:strVal val="#ppt_y-#ppt_h/2"/>
                                          </p:val>
                                        </p:tav>
                                        <p:tav tm="100000">
                                          <p:val>
                                            <p:strVal val="#ppt_y"/>
                                          </p:val>
                                        </p:tav>
                                      </p:tavLst>
                                    </p:anim>
                                    <p:anim calcmode="lin" valueType="num">
                                      <p:cBhvr>
                                        <p:cTn id="52" dur="500" fill="hold"/>
                                        <p:tgtEl>
                                          <p:spTgt spid="2805768"/>
                                        </p:tgtEl>
                                        <p:attrNameLst>
                                          <p:attrName>ppt_w</p:attrName>
                                        </p:attrNameLst>
                                      </p:cBhvr>
                                      <p:tavLst>
                                        <p:tav tm="0">
                                          <p:val>
                                            <p:strVal val="#ppt_w"/>
                                          </p:val>
                                        </p:tav>
                                        <p:tav tm="100000">
                                          <p:val>
                                            <p:strVal val="#ppt_w"/>
                                          </p:val>
                                        </p:tav>
                                      </p:tavLst>
                                    </p:anim>
                                    <p:anim calcmode="lin" valueType="num">
                                      <p:cBhvr>
                                        <p:cTn id="53" dur="500" fill="hold"/>
                                        <p:tgtEl>
                                          <p:spTgt spid="2805768"/>
                                        </p:tgtEl>
                                        <p:attrNameLst>
                                          <p:attrName>ppt_h</p:attrName>
                                        </p:attrNameLst>
                                      </p:cBhvr>
                                      <p:tavLst>
                                        <p:tav tm="0">
                                          <p:val>
                                            <p:fltVal val="0"/>
                                          </p:val>
                                        </p:tav>
                                        <p:tav tm="100000">
                                          <p:val>
                                            <p:strVal val="#ppt_h"/>
                                          </p:val>
                                        </p:tav>
                                      </p:tavLst>
                                    </p:anim>
                                  </p:childTnLst>
                                </p:cTn>
                              </p:par>
                            </p:childTnLst>
                          </p:cTn>
                        </p:par>
                        <p:par>
                          <p:cTn id="54" fill="hold" nodeType="afterGroup">
                            <p:stCondLst>
                              <p:cond delay="1500"/>
                            </p:stCondLst>
                            <p:childTnLst>
                              <p:par>
                                <p:cTn id="55" presetID="9" presetClass="entr" presetSubtype="0" fill="hold" grpId="0" nodeType="afterEffect">
                                  <p:stCondLst>
                                    <p:cond delay="1000"/>
                                  </p:stCondLst>
                                  <p:childTnLst>
                                    <p:set>
                                      <p:cBhvr>
                                        <p:cTn id="56" dur="1" fill="hold">
                                          <p:stCondLst>
                                            <p:cond delay="0"/>
                                          </p:stCondLst>
                                        </p:cTn>
                                        <p:tgtEl>
                                          <p:spTgt spid="2805770"/>
                                        </p:tgtEl>
                                        <p:attrNameLst>
                                          <p:attrName>style.visibility</p:attrName>
                                        </p:attrNameLst>
                                      </p:cBhvr>
                                      <p:to>
                                        <p:strVal val="visible"/>
                                      </p:to>
                                    </p:set>
                                    <p:animEffect transition="in" filter="dissolve">
                                      <p:cBhvr>
                                        <p:cTn id="57" dur="500"/>
                                        <p:tgtEl>
                                          <p:spTgt spid="2805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65" grpId="0"/>
      <p:bldP spid="2805767" grpId="0"/>
      <p:bldP spid="2805768" grpId="0" animBg="1"/>
      <p:bldP spid="2805770" grpId="0" animBg="1"/>
      <p:bldP spid="2805774" grpId="0"/>
      <p:bldP spid="2805775" grpId="0"/>
      <p:bldP spid="2805777" grpId="0" animBg="1"/>
      <p:bldP spid="2805778" grpId="0" animBg="1"/>
      <p:bldP spid="2805779" grpId="0"/>
      <p:bldP spid="2805782" grpId="0"/>
      <p:bldP spid="280578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a:xfrm>
            <a:off x="266700" y="381000"/>
            <a:ext cx="8610600" cy="1143000"/>
          </a:xfrm>
        </p:spPr>
        <p:txBody>
          <a:bodyPr/>
          <a:lstStyle/>
          <a:p>
            <a:pPr eaLnBrk="1" hangingPunct="1">
              <a:defRPr/>
            </a:pPr>
            <a:r>
              <a:rPr lang="en-US" sz="3200" b="1" dirty="0" smtClean="0">
                <a:solidFill>
                  <a:schemeClr val="accent1">
                    <a:lumMod val="50000"/>
                  </a:schemeClr>
                </a:solidFill>
                <a:latin typeface="Verdana" pitchFamily="34" charset="0"/>
              </a:rPr>
              <a:t>Exaggerated view of the Earths Gravity Measure.</a:t>
            </a:r>
          </a:p>
        </p:txBody>
      </p:sp>
      <p:pic>
        <p:nvPicPr>
          <p:cNvPr id="32771" name="Picture 2" descr="E:\MyDocuments\Linzey Projects\FY09\USVI\Building an Accurate GIS\GIS Workshop Development\Presentations\Grace Gravity Map\ggm01-455.gif"/>
          <p:cNvPicPr>
            <a:picLocks noChangeAspect="1" noChangeArrowheads="1" noCrop="1"/>
          </p:cNvPicPr>
          <p:nvPr/>
        </p:nvPicPr>
        <p:blipFill>
          <a:blip r:embed="rId3" cstate="print"/>
          <a:srcRect/>
          <a:stretch>
            <a:fillRect/>
          </a:stretch>
        </p:blipFill>
        <p:spPr bwMode="auto">
          <a:xfrm>
            <a:off x="2514600" y="1981200"/>
            <a:ext cx="4267200" cy="426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cs typeface="Arial" pitchFamily="34" charset="0"/>
              </a:rPr>
              <a:t>Problems in NAVD 88</a:t>
            </a:r>
            <a:endParaRPr lang="en-US" sz="2800" i="1" dirty="0"/>
          </a:p>
        </p:txBody>
      </p:sp>
      <p:sp>
        <p:nvSpPr>
          <p:cNvPr id="3" name="Content Placeholder 2"/>
          <p:cNvSpPr>
            <a:spLocks noGrp="1"/>
          </p:cNvSpPr>
          <p:nvPr>
            <p:ph idx="1"/>
          </p:nvPr>
        </p:nvSpPr>
        <p:spPr>
          <a:xfrm>
            <a:off x="533400" y="1524000"/>
            <a:ext cx="8305800" cy="3048000"/>
          </a:xfrm>
        </p:spPr>
        <p:txBody>
          <a:bodyPr/>
          <a:lstStyle/>
          <a:p>
            <a:pPr marL="182880" indent="0">
              <a:spcBef>
                <a:spcPts val="0"/>
              </a:spcBef>
              <a:buFont typeface="Arial" pitchFamily="34" charset="0"/>
              <a:buChar char="•"/>
            </a:pPr>
            <a:r>
              <a:rPr lang="en-US" dirty="0" smtClean="0">
                <a:cs typeface="Arial" pitchFamily="34" charset="0"/>
              </a:rPr>
              <a:t>A North American realization through spirit leveling networks</a:t>
            </a:r>
          </a:p>
          <a:p>
            <a:pPr marL="182880" indent="0">
              <a:spcBef>
                <a:spcPts val="0"/>
              </a:spcBef>
              <a:buNone/>
            </a:pPr>
            <a:r>
              <a:rPr lang="en-US" dirty="0" smtClean="0">
                <a:cs typeface="Arial" pitchFamily="34" charset="0"/>
              </a:rPr>
              <a:t> </a:t>
            </a:r>
          </a:p>
          <a:p>
            <a:pPr marL="182880" indent="0">
              <a:spcBef>
                <a:spcPts val="0"/>
              </a:spcBef>
              <a:buFont typeface="Arial" pitchFamily="34" charset="0"/>
              <a:buChar char="•"/>
            </a:pPr>
            <a:r>
              <a:rPr lang="en-US" dirty="0" smtClean="0">
                <a:cs typeface="Arial" pitchFamily="34" charset="0"/>
              </a:rPr>
              <a:t>Pre-satellite era product (625,000 km of leveling added to the NGVD29)</a:t>
            </a:r>
          </a:p>
          <a:p>
            <a:pPr marL="182880" indent="0">
              <a:spcBef>
                <a:spcPts val="0"/>
              </a:spcBef>
              <a:buFont typeface="Arial" pitchFamily="34" charset="0"/>
              <a:buChar char="•"/>
            </a:pPr>
            <a:endParaRPr lang="en-US" dirty="0" smtClean="0">
              <a:cs typeface="Arial" pitchFamily="34" charset="0"/>
            </a:endParaRPr>
          </a:p>
          <a:p>
            <a:pPr marL="182880" indent="0">
              <a:spcBef>
                <a:spcPts val="0"/>
              </a:spcBef>
              <a:buFont typeface="Arial" pitchFamily="34" charset="0"/>
              <a:buChar char="•"/>
            </a:pPr>
            <a:r>
              <a:rPr lang="en-US" dirty="0" smtClean="0">
                <a:cs typeface="Arial" pitchFamily="34" charset="0"/>
              </a:rPr>
              <a:t>Height information through passive bench marks whose positions change constantly in our changing world (e.g., PGR, subsidence, earthquakes, …)</a:t>
            </a:r>
          </a:p>
          <a:p>
            <a:pPr marL="182880" indent="0">
              <a:spcBef>
                <a:spcPts val="0"/>
              </a:spcBef>
              <a:buFont typeface="Arial" pitchFamily="34" charset="0"/>
              <a:buChar char="•"/>
            </a:pPr>
            <a:endParaRPr lang="en-US" dirty="0" smtClean="0">
              <a:cs typeface="Arial" pitchFamily="34" charset="0"/>
            </a:endParaRPr>
          </a:p>
          <a:p>
            <a:pPr marL="182880" indent="0">
              <a:spcBef>
                <a:spcPts val="0"/>
              </a:spcBef>
              <a:buFont typeface="Arial" pitchFamily="34" charset="0"/>
              <a:buChar char="•"/>
            </a:pPr>
            <a:r>
              <a:rPr lang="en-US" dirty="0" smtClean="0">
                <a:cs typeface="Arial" pitchFamily="34" charset="0"/>
              </a:rPr>
              <a:t>The geoid differences between NAVD 88 and GRACE are in meter range: compare to ±2-3 cm error in typical GPS ellipsoidal heights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304800" y="304800"/>
            <a:ext cx="8458200" cy="1143000"/>
          </a:xfrm>
          <a:prstGeom prst="rect">
            <a:avLst/>
          </a:prstGeom>
          <a:noFill/>
          <a:ln w="9525">
            <a:noFill/>
            <a:miter lim="800000"/>
            <a:headEnd/>
            <a:tailEnd/>
          </a:ln>
        </p:spPr>
        <p:txBody>
          <a:bodyPr anchor="ctr"/>
          <a:lstStyle/>
          <a:p>
            <a:pPr algn="ctr">
              <a:defRPr/>
            </a:pPr>
            <a:r>
              <a:rPr lang="en-US" sz="4000" kern="0" dirty="0">
                <a:latin typeface="+mj-lt"/>
                <a:ea typeface="+mj-ea"/>
                <a:cs typeface="+mj-cs"/>
              </a:rPr>
              <a:t>GRAV-D</a:t>
            </a:r>
            <a:endParaRPr lang="en-US" sz="3600" kern="0" dirty="0">
              <a:latin typeface="+mj-lt"/>
              <a:ea typeface="+mj-ea"/>
              <a:cs typeface="+mj-cs"/>
            </a:endParaRPr>
          </a:p>
        </p:txBody>
      </p:sp>
      <p:sp>
        <p:nvSpPr>
          <p:cNvPr id="33795" name="Rectangle 2"/>
          <p:cNvSpPr txBox="1">
            <a:spLocks noChangeArrowheads="1"/>
          </p:cNvSpPr>
          <p:nvPr/>
        </p:nvSpPr>
        <p:spPr bwMode="auto">
          <a:xfrm>
            <a:off x="3810000" y="1676400"/>
            <a:ext cx="4876800" cy="4200525"/>
          </a:xfrm>
          <a:prstGeom prst="rect">
            <a:avLst/>
          </a:prstGeom>
          <a:noFill/>
          <a:ln w="9525">
            <a:noFill/>
            <a:miter lim="800000"/>
            <a:headEnd/>
            <a:tailEnd/>
          </a:ln>
        </p:spPr>
        <p:txBody>
          <a:bodyPr/>
          <a:lstStyle/>
          <a:p>
            <a:pPr>
              <a:spcAft>
                <a:spcPts val="1200"/>
              </a:spcAft>
              <a:buFont typeface="Arial" charset="0"/>
              <a:buChar char="•"/>
              <a:tabLst>
                <a:tab pos="182563" algn="l"/>
              </a:tabLst>
            </a:pPr>
            <a:r>
              <a:rPr lang="en-US" sz="2000"/>
              <a:t> GRAV-D </a:t>
            </a:r>
            <a:r>
              <a:rPr lang="en-US" sz="2000" b="1"/>
              <a:t>means fast, accurate, 	consistent orthometric heights 	</a:t>
            </a:r>
            <a:r>
              <a:rPr lang="en-US" sz="2000"/>
              <a:t>everywhere in the USA</a:t>
            </a:r>
          </a:p>
          <a:p>
            <a:pPr>
              <a:spcAft>
                <a:spcPts val="1200"/>
              </a:spcAft>
              <a:buFont typeface="Arial" charset="0"/>
              <a:buChar char="•"/>
              <a:tabLst>
                <a:tab pos="182563" algn="l"/>
              </a:tabLst>
            </a:pPr>
            <a:r>
              <a:rPr lang="en-US" sz="2000"/>
              <a:t> GPS already gives fast accurate 	</a:t>
            </a:r>
            <a:r>
              <a:rPr lang="en-US" sz="2000" i="1"/>
              <a:t>ellipsoid</a:t>
            </a:r>
            <a:r>
              <a:rPr lang="en-US" sz="2000"/>
              <a:t> heights</a:t>
            </a:r>
          </a:p>
          <a:p>
            <a:pPr>
              <a:spcAft>
                <a:spcPts val="1200"/>
              </a:spcAft>
              <a:buFont typeface="Arial" charset="0"/>
              <a:buChar char="•"/>
              <a:tabLst>
                <a:tab pos="182563" algn="l"/>
              </a:tabLst>
            </a:pPr>
            <a:r>
              <a:rPr lang="en-US" sz="2000"/>
              <a:t> If the geoid were </a:t>
            </a:r>
            <a:r>
              <a:rPr lang="en-US" sz="2000" b="1"/>
              <a:t>modeled</a:t>
            </a:r>
            <a:r>
              <a:rPr lang="en-US" sz="2000"/>
              <a:t> (and 	</a:t>
            </a:r>
            <a:r>
              <a:rPr lang="en-US" sz="2000" b="1"/>
              <a:t>monitored</a:t>
            </a:r>
            <a:r>
              <a:rPr lang="en-US" sz="2000"/>
              <a:t>) to highest accuracy…</a:t>
            </a:r>
          </a:p>
          <a:p>
            <a:pPr>
              <a:spcAft>
                <a:spcPts val="1200"/>
              </a:spcAft>
              <a:buFont typeface="Arial" charset="0"/>
              <a:buChar char="•"/>
              <a:tabLst>
                <a:tab pos="182563" algn="l"/>
              </a:tabLst>
            </a:pPr>
            <a:r>
              <a:rPr lang="en-US" sz="2000"/>
              <a:t> Voila…  Fast, accurate orthometric 	heights, anywhere, anytime</a:t>
            </a:r>
            <a:endParaRPr lang="en-US" sz="1600"/>
          </a:p>
          <a:p>
            <a:pPr>
              <a:spcAft>
                <a:spcPts val="1200"/>
              </a:spcAft>
              <a:buFont typeface="Arial" charset="0"/>
              <a:buChar char="•"/>
              <a:tabLst>
                <a:tab pos="182563" algn="l"/>
              </a:tabLst>
            </a:pPr>
            <a:r>
              <a:rPr lang="en-US" sz="2000"/>
              <a:t> No need to use leveling to “bring in the 	datum”</a:t>
            </a:r>
          </a:p>
        </p:txBody>
      </p:sp>
      <p:pic>
        <p:nvPicPr>
          <p:cNvPr id="33796" name="Picture 4"/>
          <p:cNvPicPr>
            <a:picLocks noChangeAspect="1" noChangeArrowheads="1"/>
          </p:cNvPicPr>
          <p:nvPr/>
        </p:nvPicPr>
        <p:blipFill>
          <a:blip r:embed="rId3" cstate="print"/>
          <a:srcRect/>
          <a:stretch>
            <a:fillRect/>
          </a:stretch>
        </p:blipFill>
        <p:spPr bwMode="auto">
          <a:xfrm>
            <a:off x="147638" y="1593850"/>
            <a:ext cx="3417887" cy="4475163"/>
          </a:xfrm>
          <a:prstGeom prst="rect">
            <a:avLst/>
          </a:prstGeom>
          <a:noFill/>
          <a:ln w="9525">
            <a:noFill/>
            <a:miter lim="800000"/>
            <a:headEnd/>
            <a:tailEnd/>
          </a:ln>
        </p:spPr>
      </p:pic>
      <p:sp>
        <p:nvSpPr>
          <p:cNvPr id="126981" name="Footer Placeholder 5"/>
          <p:cNvSpPr>
            <a:spLocks noGrp="1"/>
          </p:cNvSpPr>
          <p:nvPr>
            <p:ph type="ftr" sz="quarter" idx="4294967295"/>
          </p:nvPr>
        </p:nvSpPr>
        <p:spPr>
          <a:xfrm>
            <a:off x="3124200" y="6356350"/>
            <a:ext cx="4610100" cy="365125"/>
          </a:xfrm>
          <a:prstGeom prst="rect">
            <a:avLst/>
          </a:prstGeom>
        </p:spPr>
        <p:txBody>
          <a:bodyPr/>
          <a:lstStyle/>
          <a:p>
            <a:pPr>
              <a:defRPr/>
            </a:pPr>
            <a:r>
              <a:rPr lang="en-US" smtClean="0">
                <a:latin typeface="Arial" charset="0"/>
                <a:cs typeface="Arial" charset="0"/>
              </a:rPr>
              <a:t>Last Updated 13 Nov 2009 (DAS)</a:t>
            </a:r>
          </a:p>
        </p:txBody>
      </p:sp>
      <p:sp>
        <p:nvSpPr>
          <p:cNvPr id="126982" name="Slide Number Placeholder 6"/>
          <p:cNvSpPr>
            <a:spLocks noGrp="1"/>
          </p:cNvSpPr>
          <p:nvPr>
            <p:ph type="sldNum" sz="quarter" idx="4294967295"/>
          </p:nvPr>
        </p:nvSpPr>
        <p:spPr>
          <a:xfrm>
            <a:off x="8010525" y="6356350"/>
            <a:ext cx="676275" cy="365125"/>
          </a:xfrm>
          <a:prstGeom prst="rect">
            <a:avLst/>
          </a:prstGeom>
        </p:spPr>
        <p:txBody>
          <a:bodyPr/>
          <a:lstStyle/>
          <a:p>
            <a:pPr>
              <a:defRPr/>
            </a:pPr>
            <a:fld id="{8867E0F1-E1AB-458E-90F2-C7A95A34B273}" type="slidenum">
              <a:rPr lang="en-US">
                <a:latin typeface="Arial" charset="0"/>
                <a:cs typeface="Arial" charset="0"/>
              </a:rPr>
              <a:pPr>
                <a:defRPr/>
              </a:pPr>
              <a:t>44</a:t>
            </a:fld>
            <a:endParaRPr lang="en-US" dirty="0">
              <a:latin typeface="Arial" charset="0"/>
              <a:cs typeface="Arial"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title"/>
          </p:nvPr>
        </p:nvSpPr>
        <p:spPr>
          <a:xfrm>
            <a:off x="152400" y="304800"/>
            <a:ext cx="8763000" cy="1143000"/>
          </a:xfrm>
        </p:spPr>
        <p:txBody>
          <a:bodyPr/>
          <a:lstStyle/>
          <a:p>
            <a:pPr eaLnBrk="1" hangingPunct="1"/>
            <a:r>
              <a:rPr lang="en-US" sz="2800" b="1" dirty="0" smtClean="0"/>
              <a:t>The Future of Height Mod:</a:t>
            </a:r>
            <a:r>
              <a:rPr lang="en-US" sz="2800" b="1" dirty="0" smtClean="0">
                <a:solidFill>
                  <a:srgbClr val="00B0F0"/>
                </a:solidFill>
              </a:rPr>
              <a:t> </a:t>
            </a:r>
            <a:r>
              <a:rPr lang="en-US" sz="2800" b="1" dirty="0" smtClean="0">
                <a:solidFill>
                  <a:srgbClr val="0000FF"/>
                </a:solidFill>
              </a:rPr>
              <a:t>GRAV-D </a:t>
            </a:r>
            <a:r>
              <a:rPr lang="en-US" sz="2000" dirty="0" smtClean="0"/>
              <a:t/>
            </a:r>
            <a:br>
              <a:rPr lang="en-US" sz="2000" dirty="0" smtClean="0"/>
            </a:br>
            <a:r>
              <a:rPr lang="en-US" sz="2000" b="1" dirty="0" smtClean="0">
                <a:solidFill>
                  <a:srgbClr val="0000FF"/>
                </a:solidFill>
              </a:rPr>
              <a:t>G</a:t>
            </a:r>
            <a:r>
              <a:rPr lang="en-US" sz="2000" dirty="0" smtClean="0"/>
              <a:t>ravity for the </a:t>
            </a:r>
            <a:r>
              <a:rPr lang="en-US" sz="2000" b="1" dirty="0" smtClean="0">
                <a:solidFill>
                  <a:srgbClr val="0000FF"/>
                </a:solidFill>
              </a:rPr>
              <a:t>R</a:t>
            </a:r>
            <a:r>
              <a:rPr lang="en-US" sz="2000" dirty="0" smtClean="0"/>
              <a:t>edefinition of the </a:t>
            </a:r>
            <a:r>
              <a:rPr lang="en-US" sz="2000" b="1" dirty="0" smtClean="0">
                <a:solidFill>
                  <a:srgbClr val="0000FF"/>
                </a:solidFill>
              </a:rPr>
              <a:t>A</a:t>
            </a:r>
            <a:r>
              <a:rPr lang="en-US" sz="2000" dirty="0" smtClean="0"/>
              <a:t>merican </a:t>
            </a:r>
            <a:r>
              <a:rPr lang="en-US" sz="2000" b="1" dirty="0" smtClean="0">
                <a:solidFill>
                  <a:srgbClr val="0000FF"/>
                </a:solidFill>
              </a:rPr>
              <a:t>V</a:t>
            </a:r>
            <a:r>
              <a:rPr lang="en-US" sz="2000" dirty="0" smtClean="0"/>
              <a:t>ertical </a:t>
            </a:r>
            <a:r>
              <a:rPr lang="en-US" sz="2000" b="1" dirty="0" smtClean="0">
                <a:solidFill>
                  <a:srgbClr val="0000FF"/>
                </a:solidFill>
              </a:rPr>
              <a:t>D</a:t>
            </a:r>
            <a:r>
              <a:rPr lang="en-US" sz="2000" dirty="0" smtClean="0"/>
              <a:t>atum</a:t>
            </a:r>
          </a:p>
        </p:txBody>
      </p:sp>
      <p:sp>
        <p:nvSpPr>
          <p:cNvPr id="20483" name="Rectangle 2"/>
          <p:cNvSpPr>
            <a:spLocks noGrp="1" noChangeArrowheads="1"/>
          </p:cNvSpPr>
          <p:nvPr>
            <p:ph idx="1"/>
          </p:nvPr>
        </p:nvSpPr>
        <p:spPr>
          <a:xfrm>
            <a:off x="95250" y="1295400"/>
            <a:ext cx="5467350" cy="5105400"/>
          </a:xfrm>
        </p:spPr>
        <p:txBody>
          <a:bodyPr/>
          <a:lstStyle/>
          <a:p>
            <a:pPr eaLnBrk="1" hangingPunct="1">
              <a:lnSpc>
                <a:spcPct val="90000"/>
              </a:lnSpc>
            </a:pPr>
            <a:r>
              <a:rPr lang="en-US" sz="1700" dirty="0" smtClean="0">
                <a:latin typeface="Arial" charset="0"/>
                <a:cs typeface="Arial" charset="0"/>
              </a:rPr>
              <a:t>GRAV-D</a:t>
            </a:r>
          </a:p>
          <a:p>
            <a:pPr lvl="1" eaLnBrk="1" hangingPunct="1">
              <a:lnSpc>
                <a:spcPct val="90000"/>
              </a:lnSpc>
            </a:pPr>
            <a:r>
              <a:rPr lang="en-US" sz="1700" dirty="0" smtClean="0">
                <a:latin typeface="Arial" charset="0"/>
                <a:cs typeface="Arial" charset="0"/>
              </a:rPr>
              <a:t>Airborne gravity survey (10 years)</a:t>
            </a:r>
          </a:p>
          <a:p>
            <a:pPr lvl="1" eaLnBrk="1" hangingPunct="1">
              <a:lnSpc>
                <a:spcPct val="90000"/>
              </a:lnSpc>
            </a:pPr>
            <a:r>
              <a:rPr lang="en-US" sz="1700" dirty="0" smtClean="0">
                <a:latin typeface="Arial" charset="0"/>
                <a:cs typeface="Arial" charset="0"/>
              </a:rPr>
              <a:t>Gravity monitoring into the future</a:t>
            </a:r>
          </a:p>
          <a:p>
            <a:pPr lvl="1" eaLnBrk="1" hangingPunct="1">
              <a:lnSpc>
                <a:spcPct val="90000"/>
              </a:lnSpc>
            </a:pPr>
            <a:r>
              <a:rPr lang="en-US" sz="1700" dirty="0" smtClean="0">
                <a:latin typeface="Arial" charset="0"/>
                <a:cs typeface="Arial" charset="0"/>
              </a:rPr>
              <a:t>Coastal areas surveyed first</a:t>
            </a:r>
          </a:p>
          <a:p>
            <a:pPr lvl="1" eaLnBrk="1" hangingPunct="1">
              <a:lnSpc>
                <a:spcPct val="90000"/>
              </a:lnSpc>
            </a:pPr>
            <a:r>
              <a:rPr lang="en-US" sz="1700" dirty="0" smtClean="0">
                <a:latin typeface="Arial" charset="0"/>
                <a:cs typeface="Arial" charset="0"/>
              </a:rPr>
              <a:t>All USA states and territories</a:t>
            </a:r>
          </a:p>
          <a:p>
            <a:pPr lvl="1" eaLnBrk="1" hangingPunct="1">
              <a:lnSpc>
                <a:spcPct val="90000"/>
              </a:lnSpc>
            </a:pPr>
            <a:r>
              <a:rPr lang="en-US" sz="1700" b="1" dirty="0" smtClean="0">
                <a:latin typeface="Arial" charset="0"/>
                <a:cs typeface="Arial" charset="0"/>
              </a:rPr>
              <a:t>www.ngs.noaa.gov/GRAV-D</a:t>
            </a:r>
          </a:p>
          <a:p>
            <a:pPr eaLnBrk="1" hangingPunct="1">
              <a:lnSpc>
                <a:spcPct val="90000"/>
              </a:lnSpc>
              <a:buFontTx/>
              <a:buNone/>
            </a:pPr>
            <a:endParaRPr lang="en-US" sz="1700" b="1" dirty="0" smtClean="0">
              <a:latin typeface="Arial" charset="0"/>
              <a:cs typeface="Arial" charset="0"/>
            </a:endParaRPr>
          </a:p>
          <a:p>
            <a:pPr eaLnBrk="1" hangingPunct="1">
              <a:lnSpc>
                <a:spcPct val="90000"/>
              </a:lnSpc>
            </a:pPr>
            <a:r>
              <a:rPr lang="en-US" sz="1700" dirty="0" smtClean="0">
                <a:latin typeface="Arial" charset="0"/>
                <a:cs typeface="Arial" charset="0"/>
              </a:rPr>
              <a:t>2018-2022 Targets:</a:t>
            </a:r>
          </a:p>
          <a:p>
            <a:pPr lvl="1" eaLnBrk="1" hangingPunct="1">
              <a:lnSpc>
                <a:spcPct val="90000"/>
              </a:lnSpc>
            </a:pPr>
            <a:r>
              <a:rPr lang="en-US" sz="1700" dirty="0" err="1" smtClean="0">
                <a:latin typeface="Arial" charset="0"/>
                <a:cs typeface="Arial" charset="0"/>
              </a:rPr>
              <a:t>Orthometric</a:t>
            </a:r>
            <a:r>
              <a:rPr lang="en-US" sz="1700" dirty="0" smtClean="0">
                <a:latin typeface="Arial" charset="0"/>
                <a:cs typeface="Arial" charset="0"/>
              </a:rPr>
              <a:t> heights (“elevations” on maps) good to 2 cm anywhere, anytime from GNSS technology</a:t>
            </a:r>
          </a:p>
          <a:p>
            <a:pPr lvl="1" eaLnBrk="1" hangingPunct="1">
              <a:lnSpc>
                <a:spcPct val="90000"/>
              </a:lnSpc>
            </a:pPr>
            <a:r>
              <a:rPr lang="en-US" sz="1700" dirty="0" smtClean="0">
                <a:latin typeface="Arial" charset="0"/>
                <a:cs typeface="Arial" charset="0"/>
              </a:rPr>
              <a:t>Height changes easily monitored using new vertical datum</a:t>
            </a:r>
          </a:p>
          <a:p>
            <a:pPr lvl="1" eaLnBrk="1" hangingPunct="1">
              <a:lnSpc>
                <a:spcPct val="90000"/>
              </a:lnSpc>
              <a:buFont typeface="Arial" charset="0"/>
              <a:buNone/>
            </a:pPr>
            <a:endParaRPr lang="en-US" sz="1700" i="1" dirty="0" smtClean="0">
              <a:latin typeface="Arial" charset="0"/>
              <a:cs typeface="Arial" charset="0"/>
            </a:endParaRPr>
          </a:p>
          <a:p>
            <a:pPr eaLnBrk="1" hangingPunct="1">
              <a:spcBef>
                <a:spcPct val="0"/>
              </a:spcBef>
            </a:pPr>
            <a:r>
              <a:rPr lang="en-US" sz="1600" dirty="0" smtClean="0">
                <a:latin typeface="Arial" charset="0"/>
              </a:rPr>
              <a:t>Gravity for the Nation’ benefits</a:t>
            </a:r>
          </a:p>
          <a:p>
            <a:pPr lvl="1" eaLnBrk="1" hangingPunct="1">
              <a:spcBef>
                <a:spcPct val="0"/>
              </a:spcBef>
              <a:buFontTx/>
              <a:buChar char="•"/>
            </a:pPr>
            <a:r>
              <a:rPr lang="en-US" sz="1600" b="1" dirty="0" smtClean="0">
                <a:latin typeface="Arial" charset="0"/>
              </a:rPr>
              <a:t>Imagery for the Nation</a:t>
            </a:r>
          </a:p>
          <a:p>
            <a:pPr lvl="1" eaLnBrk="1" hangingPunct="1">
              <a:spcBef>
                <a:spcPct val="0"/>
              </a:spcBef>
              <a:buFontTx/>
              <a:buChar char="•"/>
            </a:pPr>
            <a:r>
              <a:rPr lang="en-US" sz="1600" b="1" dirty="0" err="1" smtClean="0">
                <a:latin typeface="Arial" charset="0"/>
              </a:rPr>
              <a:t>Lidar</a:t>
            </a:r>
            <a:r>
              <a:rPr lang="en-US" sz="1600" b="1" dirty="0" smtClean="0">
                <a:latin typeface="Arial" charset="0"/>
              </a:rPr>
              <a:t> for the Nation</a:t>
            </a:r>
          </a:p>
          <a:p>
            <a:pPr lvl="1" eaLnBrk="1" hangingPunct="1">
              <a:spcBef>
                <a:spcPct val="0"/>
              </a:spcBef>
              <a:buFontTx/>
              <a:buChar char="•"/>
            </a:pPr>
            <a:r>
              <a:rPr lang="en-US" sz="1600" b="1" dirty="0" smtClean="0">
                <a:latin typeface="Arial" charset="0"/>
              </a:rPr>
              <a:t>Elevation for the Nation</a:t>
            </a:r>
          </a:p>
          <a:p>
            <a:pPr lvl="1" eaLnBrk="1" hangingPunct="1">
              <a:lnSpc>
                <a:spcPct val="90000"/>
              </a:lnSpc>
              <a:buFont typeface="Arial" charset="0"/>
              <a:buNone/>
            </a:pPr>
            <a:endParaRPr lang="en-US" sz="1700" i="1" dirty="0" smtClean="0">
              <a:latin typeface="Arial" charset="0"/>
              <a:cs typeface="Arial" charset="0"/>
            </a:endParaRPr>
          </a:p>
          <a:p>
            <a:pPr lvl="1" eaLnBrk="1" hangingPunct="1">
              <a:lnSpc>
                <a:spcPct val="90000"/>
              </a:lnSpc>
            </a:pPr>
            <a:endParaRPr lang="en-US" sz="1700" i="1" dirty="0" smtClean="0"/>
          </a:p>
        </p:txBody>
      </p:sp>
      <p:pic>
        <p:nvPicPr>
          <p:cNvPr id="20484" name="Picture 4"/>
          <p:cNvPicPr>
            <a:picLocks noChangeAspect="1" noChangeArrowheads="1"/>
          </p:cNvPicPr>
          <p:nvPr/>
        </p:nvPicPr>
        <p:blipFill>
          <a:blip r:embed="rId3" cstate="print"/>
          <a:srcRect/>
          <a:stretch>
            <a:fillRect/>
          </a:stretch>
        </p:blipFill>
        <p:spPr bwMode="auto">
          <a:xfrm rot="298176">
            <a:off x="5368925" y="1709738"/>
            <a:ext cx="3417888" cy="4475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descr="Hybrid Geoid models (alternativ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3200400" y="61722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1.18 ft  to  +1.28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Final Geoid09 Differences (m) no nam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533400" y="838200"/>
            <a:ext cx="8321675" cy="3600986"/>
          </a:xfrm>
          <a:prstGeom prst="rect">
            <a:avLst/>
          </a:prstGeom>
          <a:solidFill>
            <a:srgbClr val="FF0000"/>
          </a:solidFill>
          <a:effectLst>
            <a:outerShdw blurRad="50800" dist="190500" dir="2700000" algn="tl" rotWithShape="0">
              <a:prstClr val="black">
                <a:alpha val="71000"/>
              </a:prstClr>
            </a:outerShdw>
          </a:effectLst>
        </p:spPr>
        <p:txBody>
          <a:bodyPr wrap="square">
            <a:spAutoFit/>
          </a:bodyPr>
          <a:lstStyle/>
          <a:p>
            <a:pPr algn="ctr" fontAlgn="auto">
              <a:spcBef>
                <a:spcPts val="0"/>
              </a:spcBef>
              <a:spcAft>
                <a:spcPts val="0"/>
              </a:spcAft>
              <a:defRPr/>
            </a:pPr>
            <a:r>
              <a:rPr lang="en-US" sz="2400" b="1" dirty="0">
                <a:solidFill>
                  <a:srgbClr val="000000"/>
                </a:solidFill>
                <a:latin typeface="+mn-lt"/>
              </a:rPr>
              <a:t>GPS-derived orthometric heights Warning #1</a:t>
            </a:r>
          </a:p>
          <a:p>
            <a:pPr algn="ctr" fontAlgn="auto">
              <a:spcBef>
                <a:spcPts val="0"/>
              </a:spcBef>
              <a:spcAft>
                <a:spcPts val="0"/>
              </a:spcAft>
              <a:defRPr/>
            </a:pPr>
            <a:r>
              <a:rPr lang="en-US" sz="2400" b="1" dirty="0">
                <a:solidFill>
                  <a:srgbClr val="000000"/>
                </a:solidFill>
                <a:latin typeface="+mn-lt"/>
              </a:rPr>
              <a:t>H ≈ h - N</a:t>
            </a:r>
          </a:p>
          <a:p>
            <a:pPr algn="ctr" fontAlgn="auto">
              <a:spcBef>
                <a:spcPts val="0"/>
              </a:spcBef>
              <a:spcAft>
                <a:spcPts val="0"/>
              </a:spcAft>
              <a:defRPr/>
            </a:pPr>
            <a:r>
              <a:rPr lang="en-US" sz="2400" b="1" dirty="0">
                <a:solidFill>
                  <a:srgbClr val="000000"/>
                </a:solidFill>
                <a:latin typeface="+mn-lt"/>
              </a:rPr>
              <a:t>NAVD 88 height ≈ NAD 83 ellipsoid height - GEOID03 </a:t>
            </a:r>
          </a:p>
          <a:p>
            <a:pPr algn="ctr" fontAlgn="auto">
              <a:spcBef>
                <a:spcPts val="0"/>
              </a:spcBef>
              <a:spcAft>
                <a:spcPts val="0"/>
              </a:spcAft>
              <a:defRPr/>
            </a:pPr>
            <a:r>
              <a:rPr lang="en-US" sz="2400" b="1" dirty="0">
                <a:solidFill>
                  <a:srgbClr val="000000"/>
                </a:solidFill>
                <a:latin typeface="+mn-lt"/>
              </a:rPr>
              <a:t>NAVD 88 height ≈ NAD 83 ellipsoid height - GEOID09 </a:t>
            </a:r>
          </a:p>
          <a:p>
            <a:pPr algn="ctr" fontAlgn="auto">
              <a:spcBef>
                <a:spcPts val="0"/>
              </a:spcBef>
              <a:spcAft>
                <a:spcPts val="0"/>
              </a:spcAft>
              <a:defRPr/>
            </a:pPr>
            <a:endParaRPr lang="en-US" sz="2400" b="1" dirty="0">
              <a:latin typeface="+mn-lt"/>
            </a:endParaRPr>
          </a:p>
          <a:p>
            <a:pPr algn="ctr" fontAlgn="auto">
              <a:spcBef>
                <a:spcPts val="0"/>
              </a:spcBef>
              <a:spcAft>
                <a:spcPts val="0"/>
              </a:spcAft>
              <a:defRPr/>
            </a:pPr>
            <a:r>
              <a:rPr lang="en-US" sz="2000" b="1" dirty="0">
                <a:solidFill>
                  <a:srgbClr val="000000"/>
                </a:solidFill>
                <a:latin typeface="+mn-lt"/>
              </a:rPr>
              <a:t>Provide, to client(s), datum &amp; realization, ellipsoid heights, geoid model used, methodology (e.g. OPUS or adjusted survey), along with orthometric heights.</a:t>
            </a:r>
          </a:p>
        </p:txBody>
      </p:sp>
      <p:sp>
        <p:nvSpPr>
          <p:cNvPr id="5" name="TextBox 4"/>
          <p:cNvSpPr txBox="1"/>
          <p:nvPr/>
        </p:nvSpPr>
        <p:spPr>
          <a:xfrm>
            <a:off x="381000" y="60960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0.49 ft  to  +0.72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Final Geoid09 Differences (m) no nam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4" name="TextBox 3"/>
          <p:cNvSpPr txBox="1"/>
          <p:nvPr/>
        </p:nvSpPr>
        <p:spPr>
          <a:xfrm>
            <a:off x="533400" y="914400"/>
            <a:ext cx="8321675" cy="3170099"/>
          </a:xfrm>
          <a:prstGeom prst="rect">
            <a:avLst/>
          </a:prstGeom>
          <a:solidFill>
            <a:srgbClr val="FF0000"/>
          </a:solidFill>
          <a:effectLst>
            <a:outerShdw blurRad="50800" dist="190500" dir="2700000" algn="tl" rotWithShape="0">
              <a:prstClr val="black">
                <a:alpha val="71000"/>
              </a:prstClr>
            </a:outerShdw>
          </a:effectLst>
        </p:spPr>
        <p:txBody>
          <a:bodyPr>
            <a:spAutoFit/>
          </a:bodyPr>
          <a:lstStyle/>
          <a:p>
            <a:pPr algn="ctr" fontAlgn="auto">
              <a:spcBef>
                <a:spcPts val="0"/>
              </a:spcBef>
              <a:spcAft>
                <a:spcPts val="0"/>
              </a:spcAft>
              <a:defRPr/>
            </a:pPr>
            <a:r>
              <a:rPr lang="en-US" sz="2000" b="1" dirty="0">
                <a:solidFill>
                  <a:srgbClr val="000000"/>
                </a:solidFill>
                <a:latin typeface="+mn-lt"/>
              </a:rPr>
              <a:t>GPS-derived orthometric heights Warning #2</a:t>
            </a:r>
          </a:p>
          <a:p>
            <a:pPr algn="ctr" fontAlgn="auto">
              <a:spcBef>
                <a:spcPts val="0"/>
              </a:spcBef>
              <a:spcAft>
                <a:spcPts val="0"/>
              </a:spcAft>
              <a:defRPr/>
            </a:pPr>
            <a:r>
              <a:rPr lang="en-US" sz="2000" b="1" dirty="0">
                <a:solidFill>
                  <a:srgbClr val="000000"/>
                </a:solidFill>
                <a:latin typeface="+mn-lt"/>
              </a:rPr>
              <a:t>H ≈ h – N</a:t>
            </a:r>
          </a:p>
          <a:p>
            <a:pPr algn="ctr" fontAlgn="auto">
              <a:spcBef>
                <a:spcPts val="0"/>
              </a:spcBef>
              <a:spcAft>
                <a:spcPts val="0"/>
              </a:spcAft>
              <a:defRPr/>
            </a:pPr>
            <a:r>
              <a:rPr lang="en-US" sz="2000" b="1" dirty="0">
                <a:solidFill>
                  <a:srgbClr val="000000"/>
                </a:solidFill>
                <a:latin typeface="+mn-lt"/>
              </a:rPr>
              <a:t>The Hybrid GEOID model is defined with respect to a particular realization of NAD 83.</a:t>
            </a:r>
          </a:p>
          <a:p>
            <a:pPr algn="ctr" fontAlgn="auto">
              <a:spcBef>
                <a:spcPts val="0"/>
              </a:spcBef>
              <a:spcAft>
                <a:spcPts val="0"/>
              </a:spcAft>
              <a:defRPr/>
            </a:pPr>
            <a:r>
              <a:rPr lang="en-US" sz="2000" b="1" dirty="0">
                <a:solidFill>
                  <a:srgbClr val="000000"/>
                </a:solidFill>
                <a:latin typeface="+mn-lt"/>
              </a:rPr>
              <a:t>GEOID09 should only be used with NAD 83(NSRS 2007)</a:t>
            </a:r>
          </a:p>
          <a:p>
            <a:pPr algn="ctr" fontAlgn="auto">
              <a:spcBef>
                <a:spcPts val="0"/>
              </a:spcBef>
              <a:spcAft>
                <a:spcPts val="0"/>
              </a:spcAft>
              <a:defRPr/>
            </a:pPr>
            <a:r>
              <a:rPr lang="en-US" sz="2000" b="1" dirty="0">
                <a:solidFill>
                  <a:srgbClr val="000000"/>
                </a:solidFill>
                <a:latin typeface="+mn-lt"/>
              </a:rPr>
              <a:t>GEOID03 should only be used with NAD 83(1992 aka HARN)</a:t>
            </a:r>
          </a:p>
          <a:p>
            <a:pPr algn="ctr" fontAlgn="auto">
              <a:spcBef>
                <a:spcPts val="0"/>
              </a:spcBef>
              <a:spcAft>
                <a:spcPts val="0"/>
              </a:spcAft>
              <a:defRPr/>
            </a:pPr>
            <a:r>
              <a:rPr lang="en-US" sz="2000" b="1" dirty="0">
                <a:solidFill>
                  <a:srgbClr val="000000"/>
                </a:solidFill>
                <a:latin typeface="+mn-lt"/>
              </a:rPr>
              <a:t>NAD 83(HARN) – NAD 83(NSRS2007) in Arizona: </a:t>
            </a:r>
          </a:p>
          <a:p>
            <a:pPr algn="ctr" fontAlgn="auto">
              <a:spcBef>
                <a:spcPts val="0"/>
              </a:spcBef>
              <a:spcAft>
                <a:spcPts val="0"/>
              </a:spcAft>
              <a:defRPr/>
            </a:pPr>
            <a:r>
              <a:rPr lang="en-US" sz="2000" b="1" dirty="0">
                <a:solidFill>
                  <a:srgbClr val="000000"/>
                </a:solidFill>
                <a:latin typeface="+mn-lt"/>
              </a:rPr>
              <a:t>Heights -&gt; min = -20.1 cm, max = 11.5 cm, </a:t>
            </a:r>
            <a:r>
              <a:rPr lang="en-US" sz="2000" b="1" dirty="0" err="1">
                <a:solidFill>
                  <a:srgbClr val="000000"/>
                </a:solidFill>
                <a:latin typeface="+mn-lt"/>
              </a:rPr>
              <a:t>avg</a:t>
            </a:r>
            <a:r>
              <a:rPr lang="en-US" sz="2000" b="1" dirty="0">
                <a:solidFill>
                  <a:srgbClr val="000000"/>
                </a:solidFill>
                <a:latin typeface="+mn-lt"/>
              </a:rPr>
              <a:t> = -2.4 cm</a:t>
            </a:r>
          </a:p>
        </p:txBody>
      </p:sp>
      <p:sp>
        <p:nvSpPr>
          <p:cNvPr id="5" name="TextBox 4"/>
          <p:cNvSpPr txBox="1"/>
          <p:nvPr/>
        </p:nvSpPr>
        <p:spPr>
          <a:xfrm>
            <a:off x="381000" y="60960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0.49 ft  to  +0.72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533400"/>
            <a:ext cx="8229600" cy="1143000"/>
          </a:xfrm>
        </p:spPr>
        <p:txBody>
          <a:bodyPr/>
          <a:lstStyle/>
          <a:p>
            <a:pPr eaLnBrk="1" hangingPunct="1"/>
            <a:r>
              <a:rPr lang="en-US" sz="3600" smtClean="0">
                <a:latin typeface="Arial" pitchFamily="34" charset="0"/>
                <a:cs typeface="Arial" pitchFamily="34" charset="0"/>
              </a:rPr>
              <a:t>Leveled Bench Marks Occupied by GPS and stored in OPUS-DB</a:t>
            </a:r>
          </a:p>
        </p:txBody>
      </p:sp>
      <p:sp>
        <p:nvSpPr>
          <p:cNvPr id="73731" name="Content Placeholder 2"/>
          <p:cNvSpPr txBox="1">
            <a:spLocks/>
          </p:cNvSpPr>
          <p:nvPr/>
        </p:nvSpPr>
        <p:spPr bwMode="auto">
          <a:xfrm>
            <a:off x="381000" y="2057400"/>
            <a:ext cx="8686800" cy="838200"/>
          </a:xfrm>
          <a:prstGeom prst="rect">
            <a:avLst/>
          </a:prstGeom>
          <a:noFill/>
          <a:ln w="9525">
            <a:noFill/>
            <a:miter lim="800000"/>
            <a:headEnd/>
            <a:tailEnd/>
          </a:ln>
        </p:spPr>
        <p:txBody>
          <a:bodyPr/>
          <a:lstStyle/>
          <a:p>
            <a:pPr marL="342900" indent="-342900" algn="ctr">
              <a:spcBef>
                <a:spcPct val="20000"/>
              </a:spcBef>
            </a:pPr>
            <a:r>
              <a:rPr lang="en-US" sz="2400"/>
              <a:t>OPUS-DB shows great promise for filling gaps</a:t>
            </a:r>
          </a:p>
        </p:txBody>
      </p:sp>
      <p:pic>
        <p:nvPicPr>
          <p:cNvPr id="73732" name="Picture 2" descr="C:\MyFiles\Docs\Papers_Meetings\FIG2011\Paper\3.jpg"/>
          <p:cNvPicPr>
            <a:picLocks noChangeAspect="1" noChangeArrowheads="1"/>
          </p:cNvPicPr>
          <p:nvPr/>
        </p:nvPicPr>
        <p:blipFill>
          <a:blip r:embed="rId3" cstate="print"/>
          <a:srcRect/>
          <a:stretch>
            <a:fillRect/>
          </a:stretch>
        </p:blipFill>
        <p:spPr bwMode="auto">
          <a:xfrm>
            <a:off x="2057400" y="3124200"/>
            <a:ext cx="5257800" cy="2989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38200" y="304800"/>
            <a:ext cx="7315200" cy="1143000"/>
          </a:xfrm>
        </p:spPr>
        <p:txBody>
          <a:bodyPr/>
          <a:lstStyle/>
          <a:p>
            <a:pPr eaLnBrk="1" hangingPunct="1"/>
            <a:r>
              <a:rPr lang="en-US" sz="3000" b="1" smtClean="0">
                <a:solidFill>
                  <a:srgbClr val="0000FF"/>
                </a:solidFill>
                <a:latin typeface="Arial" pitchFamily="34" charset="0"/>
              </a:rPr>
              <a:t>The NSRS has evolved</a:t>
            </a:r>
          </a:p>
        </p:txBody>
      </p:sp>
      <p:pic>
        <p:nvPicPr>
          <p:cNvPr id="15363" name="Picture 3" descr="ngs"/>
          <p:cNvPicPr>
            <a:picLocks noChangeAspect="1" noChangeArrowheads="1"/>
          </p:cNvPicPr>
          <p:nvPr/>
        </p:nvPicPr>
        <p:blipFill>
          <a:blip r:embed="rId3" cstate="print"/>
          <a:srcRect/>
          <a:stretch>
            <a:fillRect/>
          </a:stretch>
        </p:blipFill>
        <p:spPr bwMode="auto">
          <a:xfrm>
            <a:off x="6781800" y="2708275"/>
            <a:ext cx="1905000" cy="1922463"/>
          </a:xfrm>
          <a:prstGeom prst="rect">
            <a:avLst/>
          </a:prstGeom>
          <a:noFill/>
          <a:ln w="9525">
            <a:noFill/>
            <a:miter lim="800000"/>
            <a:headEnd/>
            <a:tailEnd/>
          </a:ln>
        </p:spPr>
      </p:pic>
      <p:sp>
        <p:nvSpPr>
          <p:cNvPr id="15364" name="Text Box 4"/>
          <p:cNvSpPr txBox="1">
            <a:spLocks noChangeArrowheads="1"/>
          </p:cNvSpPr>
          <p:nvPr/>
        </p:nvSpPr>
        <p:spPr bwMode="auto">
          <a:xfrm>
            <a:off x="3124200" y="1641475"/>
            <a:ext cx="1524000" cy="1281113"/>
          </a:xfrm>
          <a:prstGeom prst="rect">
            <a:avLst/>
          </a:prstGeom>
          <a:noFill/>
          <a:ln w="9525">
            <a:noFill/>
            <a:miter lim="800000"/>
            <a:headEnd/>
            <a:tailEnd/>
          </a:ln>
        </p:spPr>
        <p:txBody>
          <a:bodyPr>
            <a:spAutoFit/>
          </a:bodyPr>
          <a:lstStyle/>
          <a:p>
            <a:r>
              <a:rPr lang="en-US">
                <a:solidFill>
                  <a:srgbClr val="A50021"/>
                </a:solidFill>
              </a:rPr>
              <a:t>1 Million Monuments</a:t>
            </a:r>
          </a:p>
          <a:p>
            <a:r>
              <a:rPr lang="en-US" sz="1200">
                <a:solidFill>
                  <a:srgbClr val="A50021"/>
                </a:solidFill>
              </a:rPr>
              <a:t>(Separate Horizontal and Vertical Systems) </a:t>
            </a:r>
            <a:endParaRPr lang="en-US" sz="1200">
              <a:solidFill>
                <a:srgbClr val="A50021"/>
              </a:solidFill>
              <a:sym typeface="Wingdings" pitchFamily="2" charset="2"/>
            </a:endParaRPr>
          </a:p>
        </p:txBody>
      </p:sp>
      <p:sp>
        <p:nvSpPr>
          <p:cNvPr id="15365" name="Text Box 5"/>
          <p:cNvSpPr txBox="1">
            <a:spLocks noChangeArrowheads="1"/>
          </p:cNvSpPr>
          <p:nvPr/>
        </p:nvSpPr>
        <p:spPr bwMode="auto">
          <a:xfrm>
            <a:off x="4267200" y="2174875"/>
            <a:ext cx="609600" cy="366713"/>
          </a:xfrm>
          <a:prstGeom prst="rect">
            <a:avLst/>
          </a:prstGeom>
          <a:noFill/>
          <a:ln w="9525">
            <a:noFill/>
            <a:miter lim="800000"/>
            <a:headEnd/>
            <a:tailEnd/>
          </a:ln>
        </p:spPr>
        <p:txBody>
          <a:bodyPr>
            <a:spAutoFit/>
          </a:bodyPr>
          <a:lstStyle/>
          <a:p>
            <a:r>
              <a:rPr lang="en-US">
                <a:solidFill>
                  <a:srgbClr val="A50021"/>
                </a:solidFill>
                <a:sym typeface="Wingdings" pitchFamily="2" charset="2"/>
              </a:rPr>
              <a:t></a:t>
            </a:r>
          </a:p>
        </p:txBody>
      </p:sp>
      <p:sp>
        <p:nvSpPr>
          <p:cNvPr id="15366" name="Text Box 6"/>
          <p:cNvSpPr txBox="1">
            <a:spLocks noChangeArrowheads="1"/>
          </p:cNvSpPr>
          <p:nvPr/>
        </p:nvSpPr>
        <p:spPr bwMode="auto">
          <a:xfrm>
            <a:off x="1295400" y="2860675"/>
            <a:ext cx="1676400" cy="366713"/>
          </a:xfrm>
          <a:prstGeom prst="rect">
            <a:avLst/>
          </a:prstGeom>
          <a:noFill/>
          <a:ln w="9525">
            <a:noFill/>
            <a:miter lim="800000"/>
            <a:headEnd/>
            <a:tailEnd/>
          </a:ln>
        </p:spPr>
        <p:txBody>
          <a:bodyPr>
            <a:spAutoFit/>
          </a:bodyPr>
          <a:lstStyle/>
          <a:p>
            <a:endParaRPr lang="en-US"/>
          </a:p>
        </p:txBody>
      </p:sp>
      <p:sp>
        <p:nvSpPr>
          <p:cNvPr id="15367" name="Text Box 7"/>
          <p:cNvSpPr txBox="1">
            <a:spLocks noChangeArrowheads="1"/>
          </p:cNvSpPr>
          <p:nvPr/>
        </p:nvSpPr>
        <p:spPr bwMode="auto">
          <a:xfrm>
            <a:off x="2590800" y="3528536"/>
            <a:ext cx="1828800" cy="738664"/>
          </a:xfrm>
          <a:prstGeom prst="rect">
            <a:avLst/>
          </a:prstGeom>
          <a:noFill/>
          <a:ln w="9525">
            <a:noFill/>
            <a:miter lim="800000"/>
            <a:headEnd/>
            <a:tailEnd/>
          </a:ln>
        </p:spPr>
        <p:txBody>
          <a:bodyPr wrap="square">
            <a:spAutoFit/>
          </a:bodyPr>
          <a:lstStyle/>
          <a:p>
            <a:r>
              <a:rPr lang="en-US" dirty="0">
                <a:solidFill>
                  <a:srgbClr val="A50021"/>
                </a:solidFill>
              </a:rPr>
              <a:t>Passive Marks</a:t>
            </a:r>
            <a:endParaRPr lang="en-US" sz="1200" dirty="0">
              <a:solidFill>
                <a:srgbClr val="A50021"/>
              </a:solidFill>
            </a:endParaRPr>
          </a:p>
          <a:p>
            <a:r>
              <a:rPr lang="en-US" sz="1200" dirty="0">
                <a:solidFill>
                  <a:srgbClr val="A50021"/>
                </a:solidFill>
              </a:rPr>
              <a:t>(Limited Knowledge of Stability)</a:t>
            </a:r>
            <a:endParaRPr lang="en-US" dirty="0">
              <a:solidFill>
                <a:srgbClr val="A50021"/>
              </a:solidFill>
              <a:sym typeface="Wingdings" pitchFamily="2" charset="2"/>
            </a:endParaRPr>
          </a:p>
        </p:txBody>
      </p:sp>
      <p:sp>
        <p:nvSpPr>
          <p:cNvPr id="15368" name="Text Box 8"/>
          <p:cNvSpPr txBox="1">
            <a:spLocks noChangeArrowheads="1"/>
          </p:cNvSpPr>
          <p:nvPr/>
        </p:nvSpPr>
        <p:spPr bwMode="auto">
          <a:xfrm>
            <a:off x="2743200" y="5486400"/>
            <a:ext cx="3505200" cy="369887"/>
          </a:xfrm>
          <a:prstGeom prst="rect">
            <a:avLst/>
          </a:prstGeom>
          <a:noFill/>
          <a:ln w="9525">
            <a:noFill/>
            <a:miter lim="800000"/>
            <a:headEnd/>
            <a:tailEnd/>
          </a:ln>
        </p:spPr>
        <p:txBody>
          <a:bodyPr wrap="square">
            <a:spAutoFit/>
          </a:bodyPr>
          <a:lstStyle/>
          <a:p>
            <a:r>
              <a:rPr lang="en-US" dirty="0">
                <a:solidFill>
                  <a:srgbClr val="A50021"/>
                </a:solidFill>
              </a:rPr>
              <a:t> GPS CORS </a:t>
            </a:r>
            <a:r>
              <a:rPr lang="en-US" dirty="0">
                <a:solidFill>
                  <a:srgbClr val="A50021"/>
                </a:solidFill>
                <a:sym typeface="Wingdings" pitchFamily="2" charset="2"/>
              </a:rPr>
              <a:t>   GNSS CORS</a:t>
            </a:r>
            <a:endParaRPr lang="en-US" dirty="0">
              <a:solidFill>
                <a:srgbClr val="A50021"/>
              </a:solidFill>
            </a:endParaRPr>
          </a:p>
        </p:txBody>
      </p:sp>
      <p:pic>
        <p:nvPicPr>
          <p:cNvPr id="15369" name="Picture 9" descr="CONUS"/>
          <p:cNvPicPr>
            <a:picLocks noChangeAspect="1" noChangeArrowheads="1"/>
          </p:cNvPicPr>
          <p:nvPr/>
        </p:nvPicPr>
        <p:blipFill>
          <a:blip r:embed="rId4" cstate="print"/>
          <a:srcRect/>
          <a:stretch>
            <a:fillRect/>
          </a:stretch>
        </p:blipFill>
        <p:spPr bwMode="auto">
          <a:xfrm>
            <a:off x="6477000" y="1295400"/>
            <a:ext cx="2590800" cy="1876425"/>
          </a:xfrm>
          <a:prstGeom prst="rect">
            <a:avLst/>
          </a:prstGeom>
          <a:noFill/>
          <a:ln w="9525">
            <a:noFill/>
            <a:miter lim="800000"/>
            <a:headEnd/>
            <a:tailEnd/>
          </a:ln>
        </p:spPr>
      </p:pic>
      <p:pic>
        <p:nvPicPr>
          <p:cNvPr id="15370" name="Picture 10" descr="NSRS"/>
          <p:cNvPicPr>
            <a:picLocks noChangeAspect="1" noChangeArrowheads="1"/>
          </p:cNvPicPr>
          <p:nvPr/>
        </p:nvPicPr>
        <p:blipFill>
          <a:blip r:embed="rId5" cstate="print"/>
          <a:srcRect/>
          <a:stretch>
            <a:fillRect/>
          </a:stretch>
        </p:blipFill>
        <p:spPr bwMode="auto">
          <a:xfrm>
            <a:off x="76200" y="1565275"/>
            <a:ext cx="2895600" cy="1447800"/>
          </a:xfrm>
          <a:prstGeom prst="rect">
            <a:avLst/>
          </a:prstGeom>
          <a:noFill/>
          <a:ln w="9525">
            <a:noFill/>
            <a:miter lim="800000"/>
            <a:headEnd/>
            <a:tailEnd/>
          </a:ln>
        </p:spPr>
      </p:pic>
      <p:pic>
        <p:nvPicPr>
          <p:cNvPr id="15371" name="Picture 11" descr="GPS-Constellation"/>
          <p:cNvPicPr>
            <a:picLocks noChangeAspect="1" noChangeArrowheads="1"/>
          </p:cNvPicPr>
          <p:nvPr/>
        </p:nvPicPr>
        <p:blipFill>
          <a:blip r:embed="rId6" cstate="print"/>
          <a:srcRect/>
          <a:stretch>
            <a:fillRect/>
          </a:stretch>
        </p:blipFill>
        <p:spPr bwMode="auto">
          <a:xfrm>
            <a:off x="685800" y="4689475"/>
            <a:ext cx="1695450" cy="1695450"/>
          </a:xfrm>
          <a:prstGeom prst="rect">
            <a:avLst/>
          </a:prstGeom>
          <a:noFill/>
          <a:ln w="9525">
            <a:noFill/>
            <a:miter lim="800000"/>
            <a:headEnd/>
            <a:tailEnd/>
          </a:ln>
        </p:spPr>
      </p:pic>
      <p:pic>
        <p:nvPicPr>
          <p:cNvPr id="15372" name="Picture 12" descr="GNSS_revised"/>
          <p:cNvPicPr>
            <a:picLocks noChangeAspect="1" noChangeArrowheads="1"/>
          </p:cNvPicPr>
          <p:nvPr/>
        </p:nvPicPr>
        <p:blipFill>
          <a:blip r:embed="rId7" cstate="print"/>
          <a:srcRect/>
          <a:stretch>
            <a:fillRect/>
          </a:stretch>
        </p:blipFill>
        <p:spPr bwMode="auto">
          <a:xfrm>
            <a:off x="6629400" y="4857750"/>
            <a:ext cx="2057400" cy="1543050"/>
          </a:xfrm>
          <a:prstGeom prst="rect">
            <a:avLst/>
          </a:prstGeom>
          <a:noFill/>
          <a:ln w="9525">
            <a:noFill/>
            <a:miter lim="800000"/>
            <a:headEnd/>
            <a:tailEnd/>
          </a:ln>
        </p:spPr>
      </p:pic>
      <p:pic>
        <p:nvPicPr>
          <p:cNvPr id="15373" name="Picture 13"/>
          <p:cNvPicPr>
            <a:picLocks noChangeAspect="1" noChangeArrowheads="1"/>
          </p:cNvPicPr>
          <p:nvPr/>
        </p:nvPicPr>
        <p:blipFill>
          <a:blip r:embed="rId8" cstate="print"/>
          <a:srcRect/>
          <a:stretch>
            <a:fillRect/>
          </a:stretch>
        </p:blipFill>
        <p:spPr bwMode="auto">
          <a:xfrm>
            <a:off x="838200" y="3241675"/>
            <a:ext cx="1365250" cy="1371600"/>
          </a:xfrm>
          <a:prstGeom prst="rect">
            <a:avLst/>
          </a:prstGeom>
          <a:noFill/>
          <a:ln w="9525">
            <a:noFill/>
            <a:miter lim="800000"/>
            <a:headEnd/>
            <a:tailEnd/>
          </a:ln>
        </p:spPr>
      </p:pic>
      <p:sp>
        <p:nvSpPr>
          <p:cNvPr id="15374" name="Text Box 14"/>
          <p:cNvSpPr txBox="1">
            <a:spLocks noChangeArrowheads="1"/>
          </p:cNvSpPr>
          <p:nvPr/>
        </p:nvSpPr>
        <p:spPr bwMode="auto">
          <a:xfrm>
            <a:off x="4724400" y="1641475"/>
            <a:ext cx="1981200" cy="830263"/>
          </a:xfrm>
          <a:prstGeom prst="rect">
            <a:avLst/>
          </a:prstGeom>
          <a:noFill/>
          <a:ln w="9525">
            <a:noFill/>
            <a:miter lim="800000"/>
            <a:headEnd/>
            <a:tailEnd/>
          </a:ln>
        </p:spPr>
        <p:txBody>
          <a:bodyPr wrap="square">
            <a:spAutoFit/>
          </a:bodyPr>
          <a:lstStyle/>
          <a:p>
            <a:r>
              <a:rPr lang="en-US" dirty="0">
                <a:solidFill>
                  <a:srgbClr val="A50021"/>
                </a:solidFill>
                <a:sym typeface="Wingdings" pitchFamily="2" charset="2"/>
              </a:rPr>
              <a:t>70,000 </a:t>
            </a:r>
            <a:br>
              <a:rPr lang="en-US" dirty="0">
                <a:solidFill>
                  <a:srgbClr val="A50021"/>
                </a:solidFill>
                <a:sym typeface="Wingdings" pitchFamily="2" charset="2"/>
              </a:rPr>
            </a:br>
            <a:r>
              <a:rPr lang="en-US" dirty="0">
                <a:solidFill>
                  <a:srgbClr val="A50021"/>
                </a:solidFill>
                <a:sym typeface="Wingdings" pitchFamily="2" charset="2"/>
              </a:rPr>
              <a:t>Passive Marks</a:t>
            </a:r>
          </a:p>
          <a:p>
            <a:r>
              <a:rPr lang="en-US" sz="1200" dirty="0">
                <a:solidFill>
                  <a:srgbClr val="A50021"/>
                </a:solidFill>
                <a:sym typeface="Wingdings" pitchFamily="2" charset="2"/>
              </a:rPr>
              <a:t>(3-Dimensional)</a:t>
            </a:r>
            <a:endParaRPr lang="en-US" sz="1200" dirty="0">
              <a:solidFill>
                <a:srgbClr val="A50021"/>
              </a:solidFill>
            </a:endParaRPr>
          </a:p>
        </p:txBody>
      </p:sp>
      <p:sp>
        <p:nvSpPr>
          <p:cNvPr id="15375" name="Text Box 15"/>
          <p:cNvSpPr txBox="1">
            <a:spLocks noChangeArrowheads="1"/>
          </p:cNvSpPr>
          <p:nvPr/>
        </p:nvSpPr>
        <p:spPr bwMode="auto">
          <a:xfrm>
            <a:off x="4724400" y="3429000"/>
            <a:ext cx="1905000" cy="1200329"/>
          </a:xfrm>
          <a:prstGeom prst="rect">
            <a:avLst/>
          </a:prstGeom>
          <a:noFill/>
          <a:ln w="9525">
            <a:noFill/>
            <a:miter lim="800000"/>
            <a:headEnd/>
            <a:tailEnd/>
          </a:ln>
        </p:spPr>
        <p:txBody>
          <a:bodyPr wrap="square">
            <a:spAutoFit/>
          </a:bodyPr>
          <a:lstStyle/>
          <a:p>
            <a:pPr>
              <a:buFont typeface="Wingdings" pitchFamily="2" charset="2"/>
              <a:buNone/>
            </a:pPr>
            <a:r>
              <a:rPr lang="en-US" dirty="0" smtClean="0">
                <a:solidFill>
                  <a:srgbClr val="A50021"/>
                </a:solidFill>
                <a:sym typeface="Wingdings" pitchFamily="2" charset="2"/>
              </a:rPr>
              <a:t>1,800+ </a:t>
            </a:r>
            <a:r>
              <a:rPr lang="en-US" dirty="0">
                <a:solidFill>
                  <a:srgbClr val="A50021"/>
                </a:solidFill>
                <a:sym typeface="Wingdings" pitchFamily="2" charset="2"/>
              </a:rPr>
              <a:t>CORS</a:t>
            </a:r>
          </a:p>
          <a:p>
            <a:pPr>
              <a:buFont typeface="Wingdings" pitchFamily="2" charset="2"/>
              <a:buNone/>
            </a:pPr>
            <a:r>
              <a:rPr lang="en-US" sz="1200" dirty="0">
                <a:solidFill>
                  <a:srgbClr val="A50021"/>
                </a:solidFill>
                <a:sym typeface="Wingdings" pitchFamily="2" charset="2"/>
              </a:rPr>
              <a:t>(Time Dependent System Possible; </a:t>
            </a:r>
            <a:br>
              <a:rPr lang="en-US" sz="1200" dirty="0">
                <a:solidFill>
                  <a:srgbClr val="A50021"/>
                </a:solidFill>
                <a:sym typeface="Wingdings" pitchFamily="2" charset="2"/>
              </a:rPr>
            </a:br>
            <a:r>
              <a:rPr lang="en-US" sz="1200" dirty="0">
                <a:solidFill>
                  <a:srgbClr val="A50021"/>
                </a:solidFill>
                <a:sym typeface="Wingdings" pitchFamily="2" charset="2"/>
              </a:rPr>
              <a:t>4-Dimensional)</a:t>
            </a:r>
          </a:p>
          <a:p>
            <a:endParaRPr lang="en-US" dirty="0"/>
          </a:p>
        </p:txBody>
      </p:sp>
      <p:sp>
        <p:nvSpPr>
          <p:cNvPr id="15376" name="Text Box 16"/>
          <p:cNvSpPr txBox="1">
            <a:spLocks noChangeArrowheads="1"/>
          </p:cNvSpPr>
          <p:nvPr/>
        </p:nvSpPr>
        <p:spPr bwMode="auto">
          <a:xfrm>
            <a:off x="4267200" y="3789363"/>
            <a:ext cx="609600" cy="366712"/>
          </a:xfrm>
          <a:prstGeom prst="rect">
            <a:avLst/>
          </a:prstGeom>
          <a:noFill/>
          <a:ln w="9525">
            <a:noFill/>
            <a:miter lim="800000"/>
            <a:headEnd/>
            <a:tailEnd/>
          </a:ln>
        </p:spPr>
        <p:txBody>
          <a:bodyPr>
            <a:spAutoFit/>
          </a:bodyPr>
          <a:lstStyle/>
          <a:p>
            <a:r>
              <a:rPr lang="en-US">
                <a:solidFill>
                  <a:srgbClr val="A50021"/>
                </a:solidFill>
                <a:sym typeface="Wingdings" pitchFamily="2" charset="2"/>
              </a:rPr>
              <a:t></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458200" cy="1143000"/>
          </a:xfrm>
        </p:spPr>
        <p:txBody>
          <a:bodyPr/>
          <a:lstStyle/>
          <a:p>
            <a:r>
              <a:rPr lang="en-US" dirty="0" smtClean="0"/>
              <a:t>Work to be Done</a:t>
            </a:r>
            <a:br>
              <a:rPr lang="en-US" dirty="0" smtClean="0"/>
            </a:br>
            <a:r>
              <a:rPr lang="en-US" dirty="0" smtClean="0"/>
              <a:t>(Ht Modernization)</a:t>
            </a:r>
            <a:br>
              <a:rPr lang="en-US" dirty="0" smtClean="0"/>
            </a:br>
            <a:r>
              <a:rPr lang="en-US" i="1" dirty="0" smtClean="0"/>
              <a:t>Big Picture</a:t>
            </a:r>
            <a:endParaRPr lang="en-US" i="1" dirty="0"/>
          </a:p>
        </p:txBody>
      </p:sp>
      <p:sp>
        <p:nvSpPr>
          <p:cNvPr id="3" name="Content Placeholder 2"/>
          <p:cNvSpPr>
            <a:spLocks noGrp="1"/>
          </p:cNvSpPr>
          <p:nvPr>
            <p:ph idx="1"/>
          </p:nvPr>
        </p:nvSpPr>
        <p:spPr>
          <a:xfrm>
            <a:off x="533400" y="2209800"/>
            <a:ext cx="7772400" cy="3048000"/>
          </a:xfrm>
        </p:spPr>
        <p:txBody>
          <a:bodyPr/>
          <a:lstStyle/>
          <a:p>
            <a:pPr>
              <a:spcBef>
                <a:spcPts val="1200"/>
              </a:spcBef>
            </a:pPr>
            <a:r>
              <a:rPr lang="en-US" dirty="0" smtClean="0"/>
              <a:t>Assessment of Vertical Issues in CO</a:t>
            </a:r>
          </a:p>
          <a:p>
            <a:pPr>
              <a:spcBef>
                <a:spcPts val="1200"/>
              </a:spcBef>
            </a:pPr>
            <a:r>
              <a:rPr lang="en-US" dirty="0" smtClean="0"/>
              <a:t>Gap Analysis of Where we need better vertical measurements, whether orthometric or ellipsoidal</a:t>
            </a:r>
          </a:p>
          <a:p>
            <a:pPr>
              <a:spcBef>
                <a:spcPts val="1200"/>
              </a:spcBef>
            </a:pPr>
            <a:r>
              <a:rPr lang="en-US" dirty="0" smtClean="0"/>
              <a:t>Collect Data in those Key areas, using OPUS-DB, and determine what other means (leveling)</a:t>
            </a:r>
          </a:p>
          <a:p>
            <a:pPr>
              <a:spcBef>
                <a:spcPts val="1200"/>
              </a:spcBef>
            </a:pPr>
            <a:r>
              <a:rPr lang="en-US" dirty="0" smtClean="0"/>
              <a:t>In the meantime, collect what you can using OPUS-DB</a:t>
            </a:r>
          </a:p>
          <a:p>
            <a:pPr>
              <a:spcBef>
                <a:spcPts val="1200"/>
              </a:spcBef>
            </a:pPr>
            <a:r>
              <a:rPr lang="en-US" dirty="0" smtClean="0"/>
              <a:t>Write a report capturing all of this</a:t>
            </a:r>
            <a:endParaRPr lang="en-US" dirty="0"/>
          </a:p>
        </p:txBody>
      </p:sp>
      <p:sp>
        <p:nvSpPr>
          <p:cNvPr id="4" name="5-Point Star 3"/>
          <p:cNvSpPr/>
          <p:nvPr/>
        </p:nvSpPr>
        <p:spPr bwMode="auto">
          <a:xfrm rot="20832165">
            <a:off x="990600" y="838200"/>
            <a:ext cx="914400" cy="914400"/>
          </a:xfrm>
          <a:prstGeom prst="star5">
            <a:avLst/>
          </a:prstGeom>
          <a:solidFill>
            <a:srgbClr val="FF0000"/>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5-Point Star 4"/>
          <p:cNvSpPr/>
          <p:nvPr/>
        </p:nvSpPr>
        <p:spPr bwMode="auto">
          <a:xfrm rot="745517">
            <a:off x="7239000" y="838200"/>
            <a:ext cx="914400" cy="914400"/>
          </a:xfrm>
          <a:prstGeom prst="star5">
            <a:avLst/>
          </a:prstGeom>
          <a:solidFill>
            <a:srgbClr val="FF0000"/>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3" name="Content Placeholder 2"/>
          <p:cNvSpPr>
            <a:spLocks noGrp="1"/>
          </p:cNvSpPr>
          <p:nvPr>
            <p:ph idx="1"/>
          </p:nvPr>
        </p:nvSpPr>
        <p:spPr>
          <a:xfrm>
            <a:off x="242276" y="1865910"/>
            <a:ext cx="8714155" cy="4761523"/>
          </a:xfrm>
        </p:spPr>
        <p:txBody>
          <a:bodyPr>
            <a:normAutofit fontScale="85000" lnSpcReduction="10000"/>
          </a:bodyPr>
          <a:lstStyle/>
          <a:p>
            <a:r>
              <a:rPr lang="en-US" b="1" dirty="0" smtClean="0"/>
              <a:t>Update to new Datasheet version (8.00)</a:t>
            </a:r>
          </a:p>
          <a:p>
            <a:pPr lvl="1"/>
            <a:r>
              <a:rPr lang="en-US" dirty="0" smtClean="0"/>
              <a:t>Changed location, length, and text for many fields</a:t>
            </a:r>
          </a:p>
          <a:p>
            <a:pPr lvl="1"/>
            <a:r>
              <a:rPr lang="en-US" dirty="0" smtClean="0"/>
              <a:t>Added new fields, deleted fields, augmented existing fields</a:t>
            </a:r>
          </a:p>
          <a:p>
            <a:pPr lvl="1"/>
            <a:r>
              <a:rPr lang="en-US" dirty="0" smtClean="0"/>
              <a:t>To be Implemented in 2012</a:t>
            </a:r>
          </a:p>
          <a:p>
            <a:pPr lvl="1"/>
            <a:r>
              <a:rPr lang="en-US" dirty="0" smtClean="0"/>
              <a:t>Will add announcement and prototype to NGS web site soon</a:t>
            </a:r>
          </a:p>
          <a:p>
            <a:r>
              <a:rPr lang="en-US" b="1" dirty="0" smtClean="0"/>
              <a:t>Summary of content changes</a:t>
            </a:r>
          </a:p>
          <a:p>
            <a:pPr lvl="1"/>
            <a:r>
              <a:rPr lang="en-US" dirty="0" smtClean="0"/>
              <a:t>Added country (e.g., USA) where control station located</a:t>
            </a:r>
          </a:p>
          <a:p>
            <a:pPr lvl="1"/>
            <a:r>
              <a:rPr lang="en-US" dirty="0" smtClean="0"/>
              <a:t>Hyperlinked vertical datum designation to datum web page</a:t>
            </a:r>
          </a:p>
          <a:p>
            <a:pPr lvl="1"/>
            <a:r>
              <a:rPr lang="en-US" dirty="0" smtClean="0"/>
              <a:t>Ortho height epoch date, if applicable (e.g., subsidence areas)</a:t>
            </a:r>
          </a:p>
          <a:p>
            <a:pPr lvl="1"/>
            <a:r>
              <a:rPr lang="en-US" dirty="0" smtClean="0"/>
              <a:t>Note for geoid model used on Ht Mod stations if not current geoid</a:t>
            </a:r>
          </a:p>
          <a:p>
            <a:pPr lvl="1"/>
            <a:r>
              <a:rPr lang="en-US" dirty="0" smtClean="0"/>
              <a:t>Network and (median) local accuracies</a:t>
            </a:r>
          </a:p>
          <a:p>
            <a:pPr lvl="2"/>
            <a:r>
              <a:rPr lang="en-US" dirty="0" smtClean="0"/>
              <a:t>Horizontal and ellipsoid height accuracy at 95% confidence (per FGDC)</a:t>
            </a:r>
          </a:p>
          <a:p>
            <a:pPr lvl="2"/>
            <a:r>
              <a:rPr lang="en-US" dirty="0" smtClean="0"/>
              <a:t>Includes link to detailed accuracy info, list of all local accuracies</a:t>
            </a:r>
          </a:p>
          <a:p>
            <a:pPr lvl="1"/>
            <a:r>
              <a:rPr lang="en-US" dirty="0" smtClean="0"/>
              <a:t>Superseded Ht Mod </a:t>
            </a:r>
            <a:r>
              <a:rPr lang="en-US" dirty="0" err="1" smtClean="0"/>
              <a:t>ortho</a:t>
            </a:r>
            <a:r>
              <a:rPr lang="en-US" dirty="0" smtClean="0"/>
              <a:t> heights indicate geoid model used</a:t>
            </a:r>
          </a:p>
        </p:txBody>
      </p:sp>
    </p:spTree>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34824" name="Object 8"/>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136195" name="Document" r:id="rId4" imgW="6580632" imgH="5258849" progId="Word.Document.12">
                  <p:embed/>
                </p:oleObj>
              </mc:Choice>
              <mc:Fallback>
                <p:oleObj name="Document" r:id="rId4" imgW="6580632" imgH="525884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3175"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9641" name="Object 9"/>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137219" name="Document" r:id="rId4" imgW="6580632" imgH="5258849" progId="Word.Document.12">
                  <p:embed/>
                </p:oleObj>
              </mc:Choice>
              <mc:Fallback>
                <p:oleObj name="Document" r:id="rId4" imgW="6580632" imgH="525884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Left Arrow 12"/>
          <p:cNvSpPr>
            <a:spLocks noChangeArrowheads="1"/>
          </p:cNvSpPr>
          <p:nvPr/>
        </p:nvSpPr>
        <p:spPr bwMode="auto">
          <a:xfrm>
            <a:off x="3342028" y="6459651"/>
            <a:ext cx="914400" cy="374904"/>
          </a:xfrm>
          <a:prstGeom prst="leftArrow">
            <a:avLst>
              <a:gd name="adj1" fmla="val 50000"/>
              <a:gd name="adj2" fmla="val 50000"/>
            </a:avLst>
          </a:prstGeom>
          <a:solidFill>
            <a:srgbClr val="FF0000"/>
          </a:solidFill>
          <a:ln w="9525" algn="ctr">
            <a:solidFill>
              <a:schemeClr val="tx1"/>
            </a:solidFill>
            <a:round/>
            <a:headEnd/>
            <a:tailEnd/>
          </a:ln>
        </p:spPr>
        <p:txBody>
          <a:bodyPr/>
          <a:lstStyle/>
          <a:p>
            <a:endParaRPr 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3733" name="Object 5"/>
          <p:cNvGraphicFramePr>
            <a:graphicFrameLocks noChangeAspect="1"/>
          </p:cNvGraphicFramePr>
          <p:nvPr/>
        </p:nvGraphicFramePr>
        <p:xfrm>
          <a:off x="455613" y="0"/>
          <a:ext cx="8683625" cy="6653213"/>
        </p:xfrm>
        <a:graphic>
          <a:graphicData uri="http://schemas.openxmlformats.org/presentationml/2006/ole">
            <mc:AlternateContent xmlns:mc="http://schemas.openxmlformats.org/markup-compatibility/2006">
              <mc:Choice xmlns:v="urn:schemas-microsoft-com:vml" Requires="v">
                <p:oleObj spid="_x0000_s138243" name="Document" r:id="rId4" imgW="6580632" imgH="5042539" progId="Word.Document.12">
                  <p:embed/>
                </p:oleObj>
              </mc:Choice>
              <mc:Fallback>
                <p:oleObj name="Document" r:id="rId4" imgW="6580632" imgH="504253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66532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4756" name="Object 4"/>
          <p:cNvGraphicFramePr>
            <a:graphicFrameLocks noChangeAspect="1"/>
          </p:cNvGraphicFramePr>
          <p:nvPr/>
        </p:nvGraphicFramePr>
        <p:xfrm>
          <a:off x="455613" y="0"/>
          <a:ext cx="8683625" cy="7462838"/>
        </p:xfrm>
        <a:graphic>
          <a:graphicData uri="http://schemas.openxmlformats.org/presentationml/2006/ole">
            <mc:AlternateContent xmlns:mc="http://schemas.openxmlformats.org/markup-compatibility/2006">
              <mc:Choice xmlns:v="urn:schemas-microsoft-com:vml" Requires="v">
                <p:oleObj spid="_x0000_s139267" name="Document" r:id="rId4" imgW="6580632" imgH="5654335" progId="Word.Document.12">
                  <p:embed/>
                </p:oleObj>
              </mc:Choice>
              <mc:Fallback>
                <p:oleObj name="Document" r:id="rId4" imgW="6580632" imgH="5654335"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74628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2709" name="Object 5"/>
          <p:cNvGraphicFramePr>
            <a:graphicFrameLocks noChangeAspect="1"/>
          </p:cNvGraphicFramePr>
          <p:nvPr/>
        </p:nvGraphicFramePr>
        <p:xfrm>
          <a:off x="455613" y="0"/>
          <a:ext cx="8683625" cy="7035800"/>
        </p:xfrm>
        <a:graphic>
          <a:graphicData uri="http://schemas.openxmlformats.org/presentationml/2006/ole">
            <mc:AlternateContent xmlns:mc="http://schemas.openxmlformats.org/markup-compatibility/2006">
              <mc:Choice xmlns:v="urn:schemas-microsoft-com:vml" Requires="v">
                <p:oleObj spid="_x0000_s140291" name="Document" r:id="rId4" imgW="6580632" imgH="5330591" progId="Word.Document.12">
                  <p:embed/>
                </p:oleObj>
              </mc:Choice>
              <mc:Fallback>
                <p:oleObj name="Document" r:id="rId4" imgW="6580632" imgH="5330591"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703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81000" y="990600"/>
            <a:ext cx="8229600" cy="762000"/>
          </a:xfrm>
        </p:spPr>
        <p:txBody>
          <a:bodyPr/>
          <a:lstStyle/>
          <a:p>
            <a:pPr eaLnBrk="1" hangingPunct="1"/>
            <a:r>
              <a:rPr lang="en-US" smtClean="0"/>
              <a:t>“</a:t>
            </a:r>
            <a:r>
              <a:rPr lang="en-US" b="1" smtClean="0"/>
              <a:t>DSWorld” Software Program</a:t>
            </a:r>
            <a:endParaRPr lang="en-US" sz="3600" b="1" smtClean="0"/>
          </a:p>
        </p:txBody>
      </p:sp>
      <p:sp>
        <p:nvSpPr>
          <p:cNvPr id="33795" name="Content Placeholder 2"/>
          <p:cNvSpPr>
            <a:spLocks noGrp="1"/>
          </p:cNvSpPr>
          <p:nvPr>
            <p:ph idx="1"/>
          </p:nvPr>
        </p:nvSpPr>
        <p:spPr>
          <a:xfrm>
            <a:off x="533400" y="2286000"/>
            <a:ext cx="8229600" cy="4114800"/>
          </a:xfrm>
        </p:spPr>
        <p:txBody>
          <a:bodyPr/>
          <a:lstStyle/>
          <a:p>
            <a:pPr eaLnBrk="1" hangingPunct="1"/>
            <a:r>
              <a:rPr lang="en-US" smtClean="0"/>
              <a:t>Highly rated new NGS software tool</a:t>
            </a:r>
          </a:p>
          <a:p>
            <a:pPr eaLnBrk="1" hangingPunct="1"/>
            <a:endParaRPr lang="en-US" sz="1400" smtClean="0"/>
          </a:p>
          <a:p>
            <a:pPr eaLnBrk="1" hangingPunct="1"/>
            <a:r>
              <a:rPr lang="en-US" smtClean="0"/>
              <a:t>Developed to search the NGS database</a:t>
            </a:r>
          </a:p>
          <a:p>
            <a:pPr eaLnBrk="1" hangingPunct="1">
              <a:buFont typeface="Arial" pitchFamily="34" charset="0"/>
              <a:buNone/>
            </a:pPr>
            <a:endParaRPr lang="en-US" sz="1400" smtClean="0"/>
          </a:p>
          <a:p>
            <a:pPr eaLnBrk="1" hangingPunct="1"/>
            <a:r>
              <a:rPr lang="en-US" smtClean="0"/>
              <a:t>Easy to learn/use</a:t>
            </a:r>
          </a:p>
          <a:p>
            <a:pPr eaLnBrk="1" hangingPunct="1"/>
            <a:endParaRPr lang="en-US" sz="1400" smtClean="0"/>
          </a:p>
          <a:p>
            <a:pPr eaLnBrk="1" hangingPunct="1"/>
            <a:r>
              <a:rPr lang="en-US" smtClean="0"/>
              <a:t>Multiple search options available</a:t>
            </a:r>
          </a:p>
          <a:p>
            <a:pPr eaLnBrk="1" hangingPunct="1">
              <a:buFont typeface="Arial" pitchFamily="34" charset="0"/>
              <a:buNone/>
            </a:pPr>
            <a:endParaRPr lang="en-US" sz="1400" smtClean="0"/>
          </a:p>
          <a:p>
            <a:pPr eaLnBrk="1" hangingPunct="1"/>
            <a:r>
              <a:rPr lang="en-US" smtClean="0"/>
              <a:t>Displays search results using Google Earth</a:t>
            </a:r>
          </a:p>
          <a:p>
            <a:pPr eaLnBrk="1" hangingPunct="1">
              <a:buFont typeface="Arial" pitchFamily="34" charset="0"/>
              <a:buNone/>
            </a:pPr>
            <a:endParaRPr lang="en-US"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8" name="Title 3"/>
          <p:cNvSpPr>
            <a:spLocks noGrp="1"/>
          </p:cNvSpPr>
          <p:nvPr>
            <p:ph type="title"/>
          </p:nvPr>
        </p:nvSpPr>
        <p:spPr>
          <a:xfrm>
            <a:off x="152400" y="0"/>
            <a:ext cx="8763000" cy="1100138"/>
          </a:xfrm>
          <a:solidFill>
            <a:schemeClr val="accent1">
              <a:lumMod val="20000"/>
              <a:lumOff val="80000"/>
            </a:schemeClr>
          </a:solidFill>
        </p:spPr>
        <p:txBody>
          <a:bodyPr/>
          <a:lstStyle/>
          <a:p>
            <a:pPr algn="ctr">
              <a:defRPr/>
            </a:pPr>
            <a:r>
              <a:rPr lang="en-US" sz="3200" b="0" dirty="0" smtClean="0">
                <a:latin typeface="Verdana" pitchFamily="34" charset="0"/>
              </a:rPr>
              <a:t>Geodetic Control</a:t>
            </a:r>
            <a:br>
              <a:rPr lang="en-US" sz="3200" b="0" dirty="0" smtClean="0">
                <a:latin typeface="Verdana" pitchFamily="34" charset="0"/>
              </a:rPr>
            </a:br>
            <a:r>
              <a:rPr lang="en-US" sz="3200" b="0" dirty="0" smtClean="0">
                <a:latin typeface="Verdana" pitchFamily="34" charset="0"/>
              </a:rPr>
              <a:t>Near CDOT R6 office</a:t>
            </a:r>
          </a:p>
        </p:txBody>
      </p:sp>
      <p:sp>
        <p:nvSpPr>
          <p:cNvPr id="34819" name="Text Placeholder 5"/>
          <p:cNvSpPr>
            <a:spLocks noGrp="1"/>
          </p:cNvSpPr>
          <p:nvPr>
            <p:ph type="body" sz="half" idx="2"/>
          </p:nvPr>
        </p:nvSpPr>
        <p:spPr>
          <a:xfrm>
            <a:off x="152400" y="5562600"/>
            <a:ext cx="4953000" cy="804863"/>
          </a:xfrm>
        </p:spPr>
        <p:txBody>
          <a:bodyPr/>
          <a:lstStyle/>
          <a:p>
            <a:r>
              <a:rPr lang="en-US" sz="2000" dirty="0" smtClean="0">
                <a:latin typeface="Verdana" pitchFamily="34" charset="0"/>
              </a:rPr>
              <a:t>Triangles – Horizontal Control</a:t>
            </a:r>
          </a:p>
          <a:p>
            <a:r>
              <a:rPr lang="en-US" sz="2000" dirty="0" smtClean="0">
                <a:latin typeface="Verdana" pitchFamily="34" charset="0"/>
              </a:rPr>
              <a:t>Squares  –  Vertical Control</a:t>
            </a:r>
          </a:p>
        </p:txBody>
      </p:sp>
      <p:sp>
        <p:nvSpPr>
          <p:cNvPr id="34821" name="Text Placeholder 5"/>
          <p:cNvSpPr txBox="1">
            <a:spLocks/>
          </p:cNvSpPr>
          <p:nvPr/>
        </p:nvSpPr>
        <p:spPr bwMode="auto">
          <a:xfrm>
            <a:off x="5410200" y="5562600"/>
            <a:ext cx="3733800" cy="804863"/>
          </a:xfrm>
          <a:prstGeom prst="rect">
            <a:avLst/>
          </a:prstGeom>
          <a:noFill/>
          <a:ln w="9525">
            <a:noFill/>
            <a:miter lim="800000"/>
            <a:headEnd/>
            <a:tailEnd/>
          </a:ln>
        </p:spPr>
        <p:txBody>
          <a:bodyPr/>
          <a:lstStyle/>
          <a:p>
            <a:pPr eaLnBrk="0" hangingPunct="0">
              <a:spcBef>
                <a:spcPct val="20000"/>
              </a:spcBef>
              <a:buFont typeface="Arial" charset="0"/>
              <a:buNone/>
            </a:pPr>
            <a:r>
              <a:rPr lang="en-US" sz="2000">
                <a:latin typeface="Verdana" pitchFamily="34" charset="0"/>
                <a:cs typeface="Times New Roman" pitchFamily="18" charset="0"/>
              </a:rPr>
              <a:t>Blue – First Order</a:t>
            </a:r>
          </a:p>
          <a:p>
            <a:pPr eaLnBrk="0" hangingPunct="0">
              <a:spcBef>
                <a:spcPct val="20000"/>
              </a:spcBef>
              <a:buFont typeface="Arial" charset="0"/>
              <a:buNone/>
            </a:pPr>
            <a:r>
              <a:rPr lang="en-US" sz="2000">
                <a:latin typeface="Verdana" pitchFamily="34" charset="0"/>
                <a:cs typeface="Times New Roman" pitchFamily="18" charset="0"/>
              </a:rPr>
              <a:t>Red  – Second Order</a:t>
            </a:r>
          </a:p>
        </p:txBody>
      </p:sp>
      <p:pic>
        <p:nvPicPr>
          <p:cNvPr id="8" name="Picture Placeholder 7" descr="Denver1.jpg"/>
          <p:cNvPicPr>
            <a:picLocks noGrp="1" noChangeAspect="1"/>
          </p:cNvPicPr>
          <p:nvPr>
            <p:ph type="pic" idx="1"/>
          </p:nvPr>
        </p:nvPicPr>
        <p:blipFill>
          <a:blip r:embed="rId2" cstate="print"/>
          <a:srcRect t="8039" b="8039"/>
          <a:stretch>
            <a:fillRect/>
          </a:stretch>
        </p:blipFill>
        <p:spPr>
          <a:xfrm>
            <a:off x="1828800" y="1143000"/>
            <a:ext cx="5486400" cy="4114800"/>
          </a:xfrm>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Placeholder 3" descr="Denver2.jpg"/>
          <p:cNvPicPr>
            <a:picLocks noGrp="1" noChangeAspect="1"/>
          </p:cNvPicPr>
          <p:nvPr>
            <p:ph type="pic" idx="1"/>
          </p:nvPr>
        </p:nvPicPr>
        <p:blipFill>
          <a:blip r:embed="rId2" cstate="print"/>
          <a:srcRect t="8039" b="8039"/>
          <a:stretch>
            <a:fillRect/>
          </a:stretch>
        </p:blipFill>
        <p:spPr>
          <a:xfrm>
            <a:off x="-1" y="533400"/>
            <a:ext cx="8432801" cy="6324600"/>
          </a:xfr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81000" y="304800"/>
            <a:ext cx="8229600" cy="3048000"/>
          </a:xfrm>
        </p:spPr>
        <p:txBody>
          <a:bodyPr/>
          <a:lstStyle/>
          <a:p>
            <a:r>
              <a:rPr lang="en-US" sz="3200" b="1" dirty="0" smtClean="0">
                <a:cs typeface="Times New Roman" pitchFamily="18" charset="0"/>
              </a:rPr>
              <a:t>“PASSIVE” NETWORK</a:t>
            </a:r>
            <a:r>
              <a:rPr lang="en-US" sz="1800" b="1" dirty="0" smtClean="0">
                <a:cs typeface="Times New Roman" pitchFamily="18" charset="0"/>
              </a:rPr>
              <a:t/>
            </a:r>
            <a:br>
              <a:rPr lang="en-US" sz="1800" b="1" dirty="0" smtClean="0">
                <a:cs typeface="Times New Roman" pitchFamily="18" charset="0"/>
              </a:rPr>
            </a:br>
            <a:r>
              <a:rPr lang="en-US" sz="2800" b="0" dirty="0" smtClean="0">
                <a:cs typeface="Times New Roman" pitchFamily="18" charset="0"/>
              </a:rPr>
              <a:t>marks in the ground</a:t>
            </a:r>
            <a:r>
              <a:rPr lang="en-US" sz="800" b="1" dirty="0" smtClean="0">
                <a:cs typeface="Times New Roman" pitchFamily="18" charset="0"/>
              </a:rPr>
              <a:t/>
            </a:r>
            <a:br>
              <a:rPr lang="en-US" sz="800" b="1" dirty="0" smtClean="0">
                <a:cs typeface="Times New Roman" pitchFamily="18" charset="0"/>
              </a:rPr>
            </a:br>
            <a:r>
              <a:rPr lang="en-US" sz="600" b="0" dirty="0" smtClean="0">
                <a:cs typeface="Times New Roman" pitchFamily="18" charset="0"/>
              </a:rPr>
              <a:t> </a:t>
            </a:r>
            <a:r>
              <a:rPr lang="en-US" sz="3200" b="0" dirty="0" smtClean="0">
                <a:cs typeface="Times New Roman" pitchFamily="18" charset="0"/>
              </a:rPr>
              <a:t/>
            </a:r>
            <a:br>
              <a:rPr lang="en-US" sz="3200" b="0" dirty="0" smtClean="0">
                <a:cs typeface="Times New Roman" pitchFamily="18" charset="0"/>
              </a:rPr>
            </a:br>
            <a:r>
              <a:rPr lang="en-US" b="0" dirty="0" smtClean="0">
                <a:cs typeface="Times New Roman" pitchFamily="18" charset="0"/>
              </a:rPr>
              <a:t>1.5 million marks in the</a:t>
            </a:r>
            <a:br>
              <a:rPr lang="en-US" b="0" dirty="0" smtClean="0">
                <a:cs typeface="Times New Roman" pitchFamily="18" charset="0"/>
              </a:rPr>
            </a:br>
            <a:r>
              <a:rPr lang="en-US" b="0" dirty="0" smtClean="0">
                <a:cs typeface="Times New Roman" pitchFamily="18" charset="0"/>
              </a:rPr>
              <a:t>National Geodetic Survey database</a:t>
            </a:r>
            <a:r>
              <a:rPr lang="en-US" b="1" dirty="0" smtClean="0">
                <a:cs typeface="Times New Roman" pitchFamily="18" charset="0"/>
              </a:rPr>
              <a:t/>
            </a:r>
            <a:br>
              <a:rPr lang="en-US" b="1" dirty="0" smtClean="0">
                <a:cs typeface="Times New Roman" pitchFamily="18" charset="0"/>
              </a:rPr>
            </a:br>
            <a:r>
              <a:rPr lang="en-US" dirty="0" smtClean="0">
                <a:cs typeface="Times New Roman" pitchFamily="18" charset="0"/>
              </a:rPr>
              <a:t>NSRS</a:t>
            </a:r>
            <a:endParaRPr lang="en-US" dirty="0" smtClean="0"/>
          </a:p>
        </p:txBody>
      </p:sp>
      <p:sp>
        <p:nvSpPr>
          <p:cNvPr id="5123" name="Content Placeholder 2"/>
          <p:cNvSpPr>
            <a:spLocks noGrp="1"/>
          </p:cNvSpPr>
          <p:nvPr>
            <p:ph idx="1"/>
          </p:nvPr>
        </p:nvSpPr>
        <p:spPr>
          <a:xfrm>
            <a:off x="457200" y="3276600"/>
            <a:ext cx="8229600" cy="3429000"/>
          </a:xfrm>
        </p:spPr>
        <p:txBody>
          <a:bodyPr/>
          <a:lstStyle/>
          <a:p>
            <a:pPr>
              <a:buFont typeface="Arial" pitchFamily="34" charset="0"/>
              <a:buNone/>
            </a:pPr>
            <a:r>
              <a:rPr lang="en-US" dirty="0" smtClean="0">
                <a:cs typeface="Times New Roman" pitchFamily="18" charset="0"/>
              </a:rPr>
              <a:t>These marks provide:</a:t>
            </a:r>
          </a:p>
          <a:p>
            <a:r>
              <a:rPr lang="en-US" dirty="0" smtClean="0">
                <a:cs typeface="Times New Roman" pitchFamily="18" charset="0"/>
              </a:rPr>
              <a:t>Horizontal position, or</a:t>
            </a:r>
          </a:p>
          <a:p>
            <a:r>
              <a:rPr lang="en-US" dirty="0" smtClean="0">
                <a:cs typeface="Times New Roman" pitchFamily="18" charset="0"/>
              </a:rPr>
              <a:t>Horizontal position and ellipsoid height, or</a:t>
            </a:r>
          </a:p>
          <a:p>
            <a:r>
              <a:rPr lang="en-US" dirty="0" err="1" smtClean="0">
                <a:cs typeface="Times New Roman" pitchFamily="18" charset="0"/>
              </a:rPr>
              <a:t>Orthometric</a:t>
            </a:r>
            <a:r>
              <a:rPr lang="en-US" dirty="0" smtClean="0">
                <a:cs typeface="Times New Roman" pitchFamily="18" charset="0"/>
              </a:rPr>
              <a:t> Heights, or  </a:t>
            </a:r>
          </a:p>
          <a:p>
            <a:r>
              <a:rPr lang="en-US" dirty="0" smtClean="0">
                <a:cs typeface="Times New Roman" pitchFamily="18" charset="0"/>
              </a:rPr>
              <a:t>Both Horizontal and Vertical values</a:t>
            </a:r>
          </a:p>
          <a:p>
            <a:r>
              <a:rPr lang="en-US" dirty="0" smtClean="0">
                <a:cs typeface="Times New Roman" pitchFamily="18" charset="0"/>
              </a:rPr>
              <a:t>Tidal Information</a:t>
            </a:r>
          </a:p>
        </p:txBody>
      </p:sp>
      <p:pic>
        <p:nvPicPr>
          <p:cNvPr id="5124" name="Picture 4"/>
          <p:cNvPicPr>
            <a:picLocks noChangeAspect="1" noChangeArrowheads="1"/>
          </p:cNvPicPr>
          <p:nvPr/>
        </p:nvPicPr>
        <p:blipFill>
          <a:blip r:embed="rId2" cstate="print"/>
          <a:srcRect/>
          <a:stretch>
            <a:fillRect/>
          </a:stretch>
        </p:blipFill>
        <p:spPr bwMode="auto">
          <a:xfrm>
            <a:off x="6037590" y="5257800"/>
            <a:ext cx="2791539" cy="1600200"/>
          </a:xfrm>
          <a:prstGeom prst="rect">
            <a:avLst/>
          </a:prstGeom>
          <a:noFill/>
          <a:ln w="6350">
            <a:solidFill>
              <a:schemeClr val="tx1"/>
            </a:solidFill>
            <a:miter lim="800000"/>
            <a:headEnd/>
            <a:tailEnd/>
          </a:ln>
        </p:spPr>
      </p:pic>
      <p:pic>
        <p:nvPicPr>
          <p:cNvPr id="5" name="Picture 2" descr="C:\Survey\Control\Photographs\Monuments\FLAGSTAFF NCMN.JPG"/>
          <p:cNvPicPr>
            <a:picLocks noChangeAspect="1" noChangeArrowheads="1"/>
          </p:cNvPicPr>
          <p:nvPr/>
        </p:nvPicPr>
        <p:blipFill>
          <a:blip r:embed="rId3" cstate="print"/>
          <a:srcRect l="11174" t="528" r="15081" b="1928"/>
          <a:stretch>
            <a:fillRect/>
          </a:stretch>
        </p:blipFill>
        <p:spPr bwMode="auto">
          <a:xfrm>
            <a:off x="6477000" y="2590800"/>
            <a:ext cx="2397578" cy="2378529"/>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ext Placeholder 5"/>
          <p:cNvSpPr>
            <a:spLocks noGrp="1"/>
          </p:cNvSpPr>
          <p:nvPr>
            <p:ph type="body" sz="half" idx="2"/>
          </p:nvPr>
        </p:nvSpPr>
        <p:spPr>
          <a:xfrm>
            <a:off x="3276600" y="7010400"/>
            <a:ext cx="5486400" cy="1295400"/>
          </a:xfrm>
          <a:solidFill>
            <a:schemeClr val="bg2">
              <a:lumMod val="60000"/>
              <a:lumOff val="40000"/>
            </a:schemeClr>
          </a:solidFill>
          <a:ln w="19050">
            <a:solidFill>
              <a:schemeClr val="tx1"/>
            </a:solidFill>
          </a:ln>
        </p:spPr>
        <p:txBody>
          <a:bodyPr/>
          <a:lstStyle/>
          <a:p>
            <a:r>
              <a:rPr lang="en-US" sz="2400" dirty="0" smtClean="0">
                <a:latin typeface="Verdana" pitchFamily="34" charset="0"/>
              </a:rPr>
              <a:t>Datasheets		Recovery</a:t>
            </a:r>
          </a:p>
          <a:p>
            <a:r>
              <a:rPr lang="en-US" sz="2400" dirty="0" smtClean="0">
                <a:latin typeface="Verdana" pitchFamily="34" charset="0"/>
              </a:rPr>
              <a:t>Photos		Directions</a:t>
            </a:r>
          </a:p>
          <a:p>
            <a:r>
              <a:rPr lang="en-US" sz="2400" dirty="0" smtClean="0">
                <a:latin typeface="Verdana" pitchFamily="34" charset="0"/>
              </a:rPr>
              <a:t>Descriptions</a:t>
            </a:r>
          </a:p>
        </p:txBody>
      </p:sp>
      <p:pic>
        <p:nvPicPr>
          <p:cNvPr id="336898" name="Picture 2"/>
          <p:cNvPicPr>
            <a:picLocks noGrp="1" noChangeAspect="1" noChangeArrowheads="1"/>
          </p:cNvPicPr>
          <p:nvPr>
            <p:ph type="pic" idx="1"/>
          </p:nvPr>
        </p:nvPicPr>
        <p:blipFill>
          <a:blip r:embed="rId2" cstate="print"/>
          <a:srcRect t="3125" b="3125"/>
          <a:stretch>
            <a:fillRect/>
          </a:stretch>
        </p:blipFill>
        <p:spPr bwMode="auto">
          <a:xfrm>
            <a:off x="173569" y="457200"/>
            <a:ext cx="8624886" cy="646866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Title 3"/>
          <p:cNvSpPr>
            <a:spLocks noGrp="1"/>
          </p:cNvSpPr>
          <p:nvPr>
            <p:ph type="title"/>
          </p:nvPr>
        </p:nvSpPr>
        <p:spPr>
          <a:xfrm>
            <a:off x="0" y="6291262"/>
            <a:ext cx="9144000" cy="566738"/>
          </a:xfrm>
          <a:solidFill>
            <a:srgbClr val="FFFFFF"/>
          </a:solidFill>
        </p:spPr>
        <p:txBody>
          <a:bodyPr/>
          <a:lstStyle/>
          <a:p>
            <a:pPr algn="ctr"/>
            <a:r>
              <a:rPr lang="en-US" sz="2400" dirty="0" smtClean="0">
                <a:latin typeface="Verdana" pitchFamily="34" charset="0"/>
              </a:rPr>
              <a:t>Direct Access to the NGS Datasheet</a:t>
            </a:r>
          </a:p>
        </p:txBody>
      </p:sp>
      <p:sp>
        <p:nvSpPr>
          <p:cNvPr id="37891" name="Text Placeholder 5"/>
          <p:cNvSpPr>
            <a:spLocks noGrp="1"/>
          </p:cNvSpPr>
          <p:nvPr>
            <p:ph type="body" sz="half" idx="2"/>
          </p:nvPr>
        </p:nvSpPr>
        <p:spPr/>
        <p:txBody>
          <a:bodyPr/>
          <a:lstStyle/>
          <a:p>
            <a:endParaRPr lang="en-US" smtClean="0"/>
          </a:p>
        </p:txBody>
      </p:sp>
      <p:pic>
        <p:nvPicPr>
          <p:cNvPr id="337922" name="Picture 2"/>
          <p:cNvPicPr>
            <a:picLocks noGrp="1" noChangeAspect="1" noChangeArrowheads="1"/>
          </p:cNvPicPr>
          <p:nvPr>
            <p:ph type="pic" idx="1"/>
          </p:nvPr>
        </p:nvPicPr>
        <p:blipFill>
          <a:blip r:embed="rId2" cstate="print"/>
          <a:srcRect t="3125" b="3125"/>
          <a:stretch>
            <a:fillRect/>
          </a:stretch>
        </p:blipFill>
        <p:spPr bwMode="auto">
          <a:xfrm>
            <a:off x="762000" y="-1"/>
            <a:ext cx="8544455" cy="6408341"/>
          </a:xfrm>
          <a:prstGeom prst="rect">
            <a:avLst/>
          </a:prstGeom>
          <a:noFill/>
          <a:ln w="19050">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title"/>
          </p:nvPr>
        </p:nvSpPr>
        <p:spPr>
          <a:xfrm>
            <a:off x="152400" y="0"/>
            <a:ext cx="8763000" cy="1100138"/>
          </a:xfrm>
          <a:solidFill>
            <a:schemeClr val="accent1">
              <a:lumMod val="20000"/>
              <a:lumOff val="80000"/>
            </a:schemeClr>
          </a:solidFill>
        </p:spPr>
        <p:txBody>
          <a:bodyPr/>
          <a:lstStyle/>
          <a:p>
            <a:pPr algn="ctr">
              <a:defRPr/>
            </a:pPr>
            <a:r>
              <a:rPr lang="en-US" sz="3200" b="0" dirty="0" smtClean="0">
                <a:latin typeface="Verdana" pitchFamily="34" charset="0"/>
              </a:rPr>
              <a:t>Geodetic Control</a:t>
            </a:r>
            <a:br>
              <a:rPr lang="en-US" sz="3200" b="0" dirty="0" smtClean="0">
                <a:latin typeface="Verdana" pitchFamily="34" charset="0"/>
              </a:rPr>
            </a:br>
            <a:r>
              <a:rPr lang="en-US" sz="3200" b="0" dirty="0" smtClean="0">
                <a:latin typeface="Verdana" pitchFamily="34" charset="0"/>
              </a:rPr>
              <a:t>Near CDOT R2 office</a:t>
            </a:r>
          </a:p>
        </p:txBody>
      </p:sp>
      <p:sp>
        <p:nvSpPr>
          <p:cNvPr id="34819" name="Text Placeholder 5"/>
          <p:cNvSpPr>
            <a:spLocks noGrp="1"/>
          </p:cNvSpPr>
          <p:nvPr>
            <p:ph type="body" sz="half" idx="2"/>
          </p:nvPr>
        </p:nvSpPr>
        <p:spPr>
          <a:xfrm>
            <a:off x="152400" y="5562600"/>
            <a:ext cx="4953000" cy="804863"/>
          </a:xfrm>
        </p:spPr>
        <p:txBody>
          <a:bodyPr/>
          <a:lstStyle/>
          <a:p>
            <a:r>
              <a:rPr lang="en-US" sz="2000" dirty="0" smtClean="0">
                <a:latin typeface="Verdana" pitchFamily="34" charset="0"/>
              </a:rPr>
              <a:t>Triangles – Horizontal Control</a:t>
            </a:r>
          </a:p>
          <a:p>
            <a:r>
              <a:rPr lang="en-US" sz="2000" dirty="0" smtClean="0">
                <a:latin typeface="Verdana" pitchFamily="34" charset="0"/>
              </a:rPr>
              <a:t>Squares  –  Vertical Control</a:t>
            </a:r>
          </a:p>
        </p:txBody>
      </p:sp>
      <p:sp>
        <p:nvSpPr>
          <p:cNvPr id="34821" name="Text Placeholder 5"/>
          <p:cNvSpPr txBox="1">
            <a:spLocks/>
          </p:cNvSpPr>
          <p:nvPr/>
        </p:nvSpPr>
        <p:spPr bwMode="auto">
          <a:xfrm>
            <a:off x="5410200" y="5562600"/>
            <a:ext cx="3733800" cy="804863"/>
          </a:xfrm>
          <a:prstGeom prst="rect">
            <a:avLst/>
          </a:prstGeom>
          <a:noFill/>
          <a:ln w="9525">
            <a:noFill/>
            <a:miter lim="800000"/>
            <a:headEnd/>
            <a:tailEnd/>
          </a:ln>
        </p:spPr>
        <p:txBody>
          <a:bodyPr/>
          <a:lstStyle/>
          <a:p>
            <a:pPr eaLnBrk="0" hangingPunct="0">
              <a:spcBef>
                <a:spcPct val="20000"/>
              </a:spcBef>
              <a:buFont typeface="Arial" charset="0"/>
              <a:buNone/>
            </a:pPr>
            <a:r>
              <a:rPr lang="en-US" sz="2000">
                <a:latin typeface="Verdana" pitchFamily="34" charset="0"/>
                <a:cs typeface="Times New Roman" pitchFamily="18" charset="0"/>
              </a:rPr>
              <a:t>Blue – First Order</a:t>
            </a:r>
          </a:p>
          <a:p>
            <a:pPr eaLnBrk="0" hangingPunct="0">
              <a:spcBef>
                <a:spcPct val="20000"/>
              </a:spcBef>
              <a:buFont typeface="Arial" charset="0"/>
              <a:buNone/>
            </a:pPr>
            <a:r>
              <a:rPr lang="en-US" sz="2000">
                <a:latin typeface="Verdana" pitchFamily="34" charset="0"/>
                <a:cs typeface="Times New Roman" pitchFamily="18" charset="0"/>
              </a:rPr>
              <a:t>Red  – Second Order</a:t>
            </a:r>
          </a:p>
        </p:txBody>
      </p:sp>
      <p:pic>
        <p:nvPicPr>
          <p:cNvPr id="7" name="Picture Placeholder 6" descr="Pueblo1.jpg"/>
          <p:cNvPicPr>
            <a:picLocks noGrp="1" noChangeAspect="1"/>
          </p:cNvPicPr>
          <p:nvPr>
            <p:ph type="pic" idx="1"/>
          </p:nvPr>
        </p:nvPicPr>
        <p:blipFill>
          <a:blip r:embed="rId2" cstate="print"/>
          <a:srcRect t="8039" b="8039"/>
          <a:stretch>
            <a:fillRect/>
          </a:stretch>
        </p:blipFill>
        <p:spPr>
          <a:xfrm>
            <a:off x="1600200" y="1295400"/>
            <a:ext cx="5486400" cy="4114800"/>
          </a:xfrm>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Pueblo2.jpg"/>
          <p:cNvPicPr>
            <a:picLocks noGrp="1" noChangeAspect="1"/>
          </p:cNvPicPr>
          <p:nvPr>
            <p:ph type="pic" idx="1"/>
          </p:nvPr>
        </p:nvPicPr>
        <p:blipFill>
          <a:blip r:embed="rId2" cstate="print"/>
          <a:srcRect t="8039" b="8039"/>
          <a:stretch>
            <a:fillRect/>
          </a:stretch>
        </p:blipFill>
        <p:spPr>
          <a:xfrm>
            <a:off x="0" y="612773"/>
            <a:ext cx="8326967" cy="6245225"/>
          </a:xfrm>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850" name="Picture 2"/>
          <p:cNvPicPr>
            <a:picLocks noChangeAspect="1" noChangeArrowheads="1"/>
          </p:cNvPicPr>
          <p:nvPr/>
        </p:nvPicPr>
        <p:blipFill>
          <a:blip r:embed="rId2" cstate="print"/>
          <a:srcRect/>
          <a:stretch>
            <a:fillRect/>
          </a:stretch>
        </p:blipFill>
        <p:spPr bwMode="auto">
          <a:xfrm>
            <a:off x="0" y="0"/>
            <a:ext cx="12192000" cy="9753600"/>
          </a:xfrm>
          <a:prstGeom prst="rect">
            <a:avLst/>
          </a:prstGeom>
          <a:noFill/>
          <a:ln w="9525">
            <a:noFill/>
            <a:miter lim="800000"/>
            <a:headEnd/>
            <a:tailEnd/>
          </a:ln>
        </p:spPr>
      </p:pic>
      <p:sp>
        <p:nvSpPr>
          <p:cNvPr id="36866" name="Text Placeholder 5"/>
          <p:cNvSpPr>
            <a:spLocks noGrp="1"/>
          </p:cNvSpPr>
          <p:nvPr>
            <p:ph type="body" sz="half" idx="2"/>
          </p:nvPr>
        </p:nvSpPr>
        <p:spPr>
          <a:xfrm>
            <a:off x="3276600" y="7010400"/>
            <a:ext cx="5486400" cy="1295400"/>
          </a:xfrm>
          <a:solidFill>
            <a:schemeClr val="bg2">
              <a:lumMod val="60000"/>
              <a:lumOff val="40000"/>
            </a:schemeClr>
          </a:solidFill>
          <a:ln w="19050">
            <a:solidFill>
              <a:schemeClr val="tx1"/>
            </a:solidFill>
          </a:ln>
        </p:spPr>
        <p:txBody>
          <a:bodyPr/>
          <a:lstStyle/>
          <a:p>
            <a:r>
              <a:rPr lang="en-US" sz="2400" dirty="0" smtClean="0">
                <a:latin typeface="Verdana" pitchFamily="34" charset="0"/>
              </a:rPr>
              <a:t>Datasheets		Recovery</a:t>
            </a:r>
          </a:p>
          <a:p>
            <a:r>
              <a:rPr lang="en-US" sz="2400" dirty="0" smtClean="0">
                <a:latin typeface="Verdana" pitchFamily="34" charset="0"/>
              </a:rPr>
              <a:t>Photos		Directions</a:t>
            </a:r>
          </a:p>
          <a:p>
            <a:r>
              <a:rPr lang="en-US" sz="2400" dirty="0" smtClean="0">
                <a:latin typeface="Verdana" pitchFamily="34" charset="0"/>
              </a:rPr>
              <a:t>Descriptions</a:t>
            </a:r>
          </a:p>
        </p:txBody>
      </p:sp>
      <p:sp>
        <p:nvSpPr>
          <p:cNvPr id="36867" name="Picture Placeholder 1"/>
          <p:cNvSpPr>
            <a:spLocks noGrp="1" noTextEdit="1"/>
          </p:cNvSpPr>
          <p:nvPr>
            <p:ph type="pic" idx="1"/>
          </p:nvPr>
        </p:nvSpPr>
        <p:spPr/>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3"/>
          <p:cNvSpPr>
            <a:spLocks noGrp="1"/>
          </p:cNvSpPr>
          <p:nvPr>
            <p:ph type="title"/>
          </p:nvPr>
        </p:nvSpPr>
        <p:spPr>
          <a:xfrm>
            <a:off x="0" y="6291262"/>
            <a:ext cx="9144000" cy="566738"/>
          </a:xfrm>
          <a:solidFill>
            <a:srgbClr val="FFFFFF"/>
          </a:solidFill>
        </p:spPr>
        <p:txBody>
          <a:bodyPr/>
          <a:lstStyle/>
          <a:p>
            <a:pPr algn="ctr"/>
            <a:r>
              <a:rPr lang="en-US" sz="2400" dirty="0" smtClean="0">
                <a:latin typeface="Verdana" pitchFamily="34" charset="0"/>
              </a:rPr>
              <a:t>Direct Access to the NGS Datasheet</a:t>
            </a:r>
          </a:p>
        </p:txBody>
      </p:sp>
      <p:sp>
        <p:nvSpPr>
          <p:cNvPr id="37891" name="Text Placeholder 5"/>
          <p:cNvSpPr>
            <a:spLocks noGrp="1"/>
          </p:cNvSpPr>
          <p:nvPr>
            <p:ph type="body" sz="half" idx="2"/>
          </p:nvPr>
        </p:nvSpPr>
        <p:spPr/>
        <p:txBody>
          <a:bodyPr/>
          <a:lstStyle/>
          <a:p>
            <a:endParaRPr lang="en-US" smtClean="0"/>
          </a:p>
        </p:txBody>
      </p:sp>
      <p:pic>
        <p:nvPicPr>
          <p:cNvPr id="335875" name="Picture 3"/>
          <p:cNvPicPr>
            <a:picLocks noGrp="1" noChangeAspect="1" noChangeArrowheads="1"/>
          </p:cNvPicPr>
          <p:nvPr>
            <p:ph type="pic" idx="1"/>
          </p:nvPr>
        </p:nvPicPr>
        <p:blipFill>
          <a:blip r:embed="rId2" cstate="print"/>
          <a:srcRect t="3125" b="3125"/>
          <a:stretch>
            <a:fillRect/>
          </a:stretch>
        </p:blipFill>
        <p:spPr bwMode="auto">
          <a:xfrm>
            <a:off x="609600" y="-45641"/>
            <a:ext cx="8696855" cy="6522641"/>
          </a:xfrm>
          <a:prstGeom prst="rect">
            <a:avLst/>
          </a:prstGeom>
          <a:noFill/>
          <a:ln w="2857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smtClean="0"/>
              <a:t>DSWorld opening screen</a:t>
            </a:r>
          </a:p>
        </p:txBody>
      </p:sp>
      <p:pic>
        <p:nvPicPr>
          <p:cNvPr id="36867" name="Picture 6"/>
          <p:cNvPicPr>
            <a:picLocks noGrp="1" noChangeAspect="1" noChangeArrowheads="1"/>
          </p:cNvPicPr>
          <p:nvPr>
            <p:ph idx="1"/>
          </p:nvPr>
        </p:nvPicPr>
        <p:blipFill>
          <a:blip r:embed="rId2" cstate="print"/>
          <a:srcRect/>
          <a:stretch>
            <a:fillRect/>
          </a:stretch>
        </p:blipFill>
        <p:spPr>
          <a:xfrm>
            <a:off x="1541463" y="1600200"/>
            <a:ext cx="6061075" cy="4525963"/>
          </a:xfr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458200" cy="1143000"/>
          </a:xfrm>
        </p:spPr>
        <p:txBody>
          <a:bodyPr/>
          <a:lstStyle/>
          <a:p>
            <a:r>
              <a:rPr lang="en-US" dirty="0" smtClean="0"/>
              <a:t>Where do you get DS-World?</a:t>
            </a:r>
            <a:endParaRPr lang="en-US" dirty="0"/>
          </a:p>
        </p:txBody>
      </p:sp>
      <p:pic>
        <p:nvPicPr>
          <p:cNvPr id="143362" name="Picture 2"/>
          <p:cNvPicPr>
            <a:picLocks noGrp="1" noChangeAspect="1" noChangeArrowheads="1"/>
          </p:cNvPicPr>
          <p:nvPr>
            <p:ph idx="1"/>
          </p:nvPr>
        </p:nvPicPr>
        <p:blipFill>
          <a:blip r:embed="rId2" cstate="print"/>
          <a:srcRect l="24403" r="25729" b="44297"/>
          <a:stretch>
            <a:fillRect/>
          </a:stretch>
        </p:blipFill>
        <p:spPr bwMode="auto">
          <a:xfrm>
            <a:off x="1981200" y="1295400"/>
            <a:ext cx="5486400" cy="4902740"/>
          </a:xfrm>
          <a:prstGeom prst="rect">
            <a:avLst/>
          </a:prstGeom>
          <a:noFill/>
          <a:ln w="6350">
            <a:solidFill>
              <a:schemeClr val="tx1"/>
            </a:solidFill>
            <a:miter lim="800000"/>
            <a:headEnd/>
            <a:tailEnd/>
          </a:ln>
        </p:spPr>
      </p:pic>
      <p:sp>
        <p:nvSpPr>
          <p:cNvPr id="5" name="Right Arrow 4"/>
          <p:cNvSpPr/>
          <p:nvPr/>
        </p:nvSpPr>
        <p:spPr bwMode="auto">
          <a:xfrm>
            <a:off x="2286000" y="4267200"/>
            <a:ext cx="914400" cy="45719"/>
          </a:xfrm>
          <a:prstGeom prst="rightArrow">
            <a:avLst/>
          </a:prstGeom>
          <a:solidFill>
            <a:schemeClr val="accent1"/>
          </a:solidFill>
          <a:ln w="76200" cap="flat" cmpd="sng" algn="ctr">
            <a:solidFill>
              <a:srgbClr val="C00000"/>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295400"/>
            <a:ext cx="8382000" cy="1143000"/>
          </a:xfrm>
        </p:spPr>
        <p:txBody>
          <a:bodyPr/>
          <a:lstStyle/>
          <a:p>
            <a:r>
              <a:rPr lang="en-US" dirty="0" smtClean="0">
                <a:solidFill>
                  <a:schemeClr val="tx1"/>
                </a:solidFill>
              </a:rPr>
              <a:t/>
            </a:r>
            <a:br>
              <a:rPr lang="en-US" dirty="0" smtClean="0">
                <a:solidFill>
                  <a:schemeClr val="tx1"/>
                </a:solidFill>
              </a:rPr>
            </a:br>
            <a:r>
              <a:rPr lang="en-US" dirty="0" smtClean="0">
                <a:solidFill>
                  <a:schemeClr val="tx1"/>
                </a:solidFill>
              </a:rPr>
              <a:t>CORS/OPUS</a:t>
            </a:r>
            <a:endParaRPr lang="en-US" dirty="0">
              <a:solidFill>
                <a:schemeClr val="tx1"/>
              </a:solidFill>
            </a:endParaRPr>
          </a:p>
        </p:txBody>
      </p:sp>
      <p:sp>
        <p:nvSpPr>
          <p:cNvPr id="4" name="Subtitle 3"/>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1219200" y="1676400"/>
            <a:ext cx="7162800" cy="3048000"/>
          </a:xfrm>
        </p:spPr>
        <p:txBody>
          <a:bodyPr/>
          <a:lstStyle/>
          <a:p>
            <a:r>
              <a:rPr lang="en-US" sz="2800" dirty="0" smtClean="0"/>
              <a:t>To incorporate CORS and OPUS into the CDOT Survey Manual</a:t>
            </a:r>
          </a:p>
          <a:p>
            <a:r>
              <a:rPr lang="en-US" sz="2800" dirty="0" smtClean="0"/>
              <a:t>Presented to SAC on Feb 15, 2012</a:t>
            </a:r>
          </a:p>
          <a:p>
            <a:r>
              <a:rPr lang="en-US" sz="2800" dirty="0" smtClean="0"/>
              <a:t>Proposed Addendum</a:t>
            </a:r>
          </a:p>
          <a:p>
            <a:r>
              <a:rPr lang="en-US" sz="2800" dirty="0" smtClean="0"/>
              <a:t>Recommendations</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685800"/>
            <a:ext cx="8229600" cy="838200"/>
          </a:xfrm>
        </p:spPr>
        <p:txBody>
          <a:bodyPr/>
          <a:lstStyle/>
          <a:p>
            <a:r>
              <a:rPr lang="en-US" sz="3200" dirty="0" smtClean="0">
                <a:cs typeface="Times New Roman" pitchFamily="18" charset="0"/>
              </a:rPr>
              <a:t>“</a:t>
            </a:r>
            <a:r>
              <a:rPr lang="en-US" sz="3200" b="1" dirty="0" smtClean="0">
                <a:cs typeface="Times New Roman" pitchFamily="18" charset="0"/>
              </a:rPr>
              <a:t>ACTIVE</a:t>
            </a:r>
            <a:r>
              <a:rPr lang="en-US" sz="3200" dirty="0" smtClean="0">
                <a:cs typeface="Times New Roman" pitchFamily="18" charset="0"/>
              </a:rPr>
              <a:t>” Geodetic Network</a:t>
            </a:r>
            <a:br>
              <a:rPr lang="en-US" sz="3200" dirty="0" smtClean="0">
                <a:cs typeface="Times New Roman" pitchFamily="18" charset="0"/>
              </a:rPr>
            </a:br>
            <a:endParaRPr lang="en-US" sz="3200" dirty="0" smtClean="0">
              <a:cs typeface="Times New Roman" pitchFamily="18" charset="0"/>
            </a:endParaRPr>
          </a:p>
        </p:txBody>
      </p:sp>
      <p:sp>
        <p:nvSpPr>
          <p:cNvPr id="18435" name="Content Placeholder 2"/>
          <p:cNvSpPr>
            <a:spLocks noGrp="1"/>
          </p:cNvSpPr>
          <p:nvPr>
            <p:ph idx="1"/>
          </p:nvPr>
        </p:nvSpPr>
        <p:spPr>
          <a:xfrm>
            <a:off x="457200" y="1524000"/>
            <a:ext cx="8229600" cy="2667000"/>
          </a:xfrm>
        </p:spPr>
        <p:txBody>
          <a:bodyPr/>
          <a:lstStyle/>
          <a:p>
            <a:pPr algn="ctr">
              <a:buFont typeface="Arial" pitchFamily="34" charset="0"/>
              <a:buNone/>
            </a:pPr>
            <a:r>
              <a:rPr lang="en-US" sz="4000" dirty="0" smtClean="0">
                <a:latin typeface="+mj-lt"/>
                <a:cs typeface="Times New Roman" pitchFamily="18" charset="0"/>
              </a:rPr>
              <a:t>C</a:t>
            </a:r>
            <a:r>
              <a:rPr lang="en-US" dirty="0" smtClean="0">
                <a:latin typeface="+mj-lt"/>
                <a:cs typeface="Times New Roman" pitchFamily="18" charset="0"/>
              </a:rPr>
              <a:t>ontinuously </a:t>
            </a:r>
            <a:r>
              <a:rPr lang="en-US" sz="4000" dirty="0" smtClean="0">
                <a:latin typeface="+mj-lt"/>
                <a:cs typeface="Times New Roman" pitchFamily="18" charset="0"/>
              </a:rPr>
              <a:t>O</a:t>
            </a:r>
            <a:r>
              <a:rPr lang="en-US" dirty="0" smtClean="0">
                <a:latin typeface="+mj-lt"/>
                <a:cs typeface="Times New Roman" pitchFamily="18" charset="0"/>
              </a:rPr>
              <a:t>perating </a:t>
            </a:r>
            <a:r>
              <a:rPr lang="en-US" sz="4000" dirty="0" smtClean="0">
                <a:latin typeface="+mj-lt"/>
                <a:cs typeface="Times New Roman" pitchFamily="18" charset="0"/>
              </a:rPr>
              <a:t>R</a:t>
            </a:r>
            <a:r>
              <a:rPr lang="en-US" dirty="0" smtClean="0">
                <a:latin typeface="+mj-lt"/>
                <a:cs typeface="Times New Roman" pitchFamily="18" charset="0"/>
              </a:rPr>
              <a:t>eference </a:t>
            </a:r>
            <a:r>
              <a:rPr lang="en-US" sz="4000" dirty="0" smtClean="0">
                <a:latin typeface="+mj-lt"/>
                <a:cs typeface="Times New Roman" pitchFamily="18" charset="0"/>
              </a:rPr>
              <a:t>S</a:t>
            </a:r>
            <a:r>
              <a:rPr lang="en-US" dirty="0" smtClean="0">
                <a:latin typeface="+mj-lt"/>
                <a:cs typeface="Times New Roman" pitchFamily="18" charset="0"/>
              </a:rPr>
              <a:t>tations</a:t>
            </a:r>
          </a:p>
          <a:p>
            <a:pPr algn="ctr">
              <a:buFont typeface="Arial" pitchFamily="34" charset="0"/>
              <a:buNone/>
            </a:pPr>
            <a:r>
              <a:rPr lang="en-US" sz="3600" dirty="0" smtClean="0">
                <a:latin typeface="+mj-lt"/>
                <a:cs typeface="Times New Roman" pitchFamily="18" charset="0"/>
              </a:rPr>
              <a:t>CORS</a:t>
            </a:r>
          </a:p>
          <a:p>
            <a:pPr algn="ctr">
              <a:buFont typeface="Arial" pitchFamily="34" charset="0"/>
              <a:buNone/>
            </a:pPr>
            <a:endParaRPr lang="en-US" sz="1100" dirty="0" smtClean="0">
              <a:latin typeface="+mj-lt"/>
              <a:cs typeface="Times New Roman" pitchFamily="18" charset="0"/>
            </a:endParaRPr>
          </a:p>
          <a:p>
            <a:pPr algn="ctr">
              <a:buFont typeface="Arial" pitchFamily="34" charset="0"/>
              <a:buNone/>
            </a:pPr>
            <a:r>
              <a:rPr lang="en-US" sz="3600" b="1" dirty="0" smtClean="0">
                <a:latin typeface="+mj-lt"/>
                <a:cs typeface="Times New Roman" pitchFamily="18" charset="0"/>
              </a:rPr>
              <a:t>NSRS</a:t>
            </a:r>
          </a:p>
        </p:txBody>
      </p:sp>
      <p:pic>
        <p:nvPicPr>
          <p:cNvPr id="18436" name="Picture 2"/>
          <p:cNvPicPr>
            <a:picLocks noChangeAspect="1" noChangeArrowheads="1"/>
          </p:cNvPicPr>
          <p:nvPr/>
        </p:nvPicPr>
        <p:blipFill>
          <a:blip r:embed="rId2" cstate="print"/>
          <a:srcRect/>
          <a:stretch>
            <a:fillRect/>
          </a:stretch>
        </p:blipFill>
        <p:spPr bwMode="auto">
          <a:xfrm>
            <a:off x="191224" y="3892550"/>
            <a:ext cx="2704376" cy="2279650"/>
          </a:xfrm>
          <a:prstGeom prst="rect">
            <a:avLst/>
          </a:prstGeom>
          <a:noFill/>
          <a:ln w="9525">
            <a:noFill/>
            <a:miter lim="800000"/>
            <a:headEnd/>
            <a:tailEnd/>
          </a:ln>
        </p:spPr>
      </p:pic>
      <p:pic>
        <p:nvPicPr>
          <p:cNvPr id="18437" name="Picture 3"/>
          <p:cNvPicPr>
            <a:picLocks noChangeAspect="1" noChangeArrowheads="1"/>
          </p:cNvPicPr>
          <p:nvPr/>
        </p:nvPicPr>
        <p:blipFill>
          <a:blip r:embed="rId3" cstate="print"/>
          <a:srcRect/>
          <a:stretch>
            <a:fillRect/>
          </a:stretch>
        </p:blipFill>
        <p:spPr bwMode="auto">
          <a:xfrm>
            <a:off x="6035123" y="3657601"/>
            <a:ext cx="2956477" cy="2514600"/>
          </a:xfrm>
          <a:prstGeom prst="rect">
            <a:avLst/>
          </a:prstGeom>
          <a:noFill/>
          <a:ln w="9525">
            <a:noFill/>
            <a:miter lim="800000"/>
            <a:headEnd/>
            <a:tailEnd/>
          </a:ln>
        </p:spPr>
      </p:pic>
      <p:pic>
        <p:nvPicPr>
          <p:cNvPr id="18438" name="Picture 4"/>
          <p:cNvPicPr>
            <a:picLocks noChangeAspect="1" noChangeArrowheads="1"/>
          </p:cNvPicPr>
          <p:nvPr/>
        </p:nvPicPr>
        <p:blipFill>
          <a:blip r:embed="rId4" cstate="print"/>
          <a:srcRect/>
          <a:stretch>
            <a:fillRect/>
          </a:stretch>
        </p:blipFill>
        <p:spPr bwMode="auto">
          <a:xfrm>
            <a:off x="3048000" y="3733018"/>
            <a:ext cx="2819400" cy="24391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1219200" y="1295400"/>
            <a:ext cx="7162800" cy="3048000"/>
          </a:xfrm>
        </p:spPr>
        <p:txBody>
          <a:bodyPr/>
          <a:lstStyle/>
          <a:p>
            <a:pPr algn="ctr">
              <a:buNone/>
            </a:pPr>
            <a:r>
              <a:rPr lang="en-US" sz="2400" dirty="0" smtClean="0"/>
              <a:t>Proposed Addendum</a:t>
            </a:r>
          </a:p>
        </p:txBody>
      </p:sp>
      <p:pic>
        <p:nvPicPr>
          <p:cNvPr id="7" name="Picture 6" descr="Addendum_RecommendationsD.jpg"/>
          <p:cNvPicPr>
            <a:picLocks noChangeAspect="1"/>
          </p:cNvPicPr>
          <p:nvPr/>
        </p:nvPicPr>
        <p:blipFill>
          <a:blip r:embed="rId2" cstate="print"/>
          <a:srcRect l="11176" t="30247" r="5920" b="33333"/>
          <a:stretch>
            <a:fillRect/>
          </a:stretch>
        </p:blipFill>
        <p:spPr>
          <a:xfrm>
            <a:off x="918209" y="1981200"/>
            <a:ext cx="7506005" cy="4267200"/>
          </a:xfrm>
          <a:prstGeom prst="rect">
            <a:avLst/>
          </a:prstGeom>
        </p:spPr>
      </p:pic>
      <p:cxnSp>
        <p:nvCxnSpPr>
          <p:cNvPr id="9" name="Straight Connector 8"/>
          <p:cNvCxnSpPr/>
          <p:nvPr/>
        </p:nvCxnSpPr>
        <p:spPr bwMode="auto">
          <a:xfrm>
            <a:off x="914400" y="1981200"/>
            <a:ext cx="7467600" cy="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sp>
        <p:nvSpPr>
          <p:cNvPr id="6" name="TextBox 5"/>
          <p:cNvSpPr txBox="1"/>
          <p:nvPr/>
        </p:nvSpPr>
        <p:spPr>
          <a:xfrm>
            <a:off x="6248400"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
        <p:nvSpPr>
          <p:cNvPr id="8" name="TextBox 7"/>
          <p:cNvSpPr txBox="1"/>
          <p:nvPr/>
        </p:nvSpPr>
        <p:spPr>
          <a:xfrm>
            <a:off x="228600" y="1025604"/>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685800" y="1295400"/>
            <a:ext cx="7924800" cy="3048000"/>
          </a:xfrm>
        </p:spPr>
        <p:txBody>
          <a:bodyPr/>
          <a:lstStyle/>
          <a:p>
            <a:pPr algn="ctr">
              <a:buNone/>
            </a:pPr>
            <a:r>
              <a:rPr lang="en-US" sz="2400" dirty="0" smtClean="0"/>
              <a:t>Recommendations</a:t>
            </a:r>
          </a:p>
          <a:p>
            <a:pPr algn="ctr">
              <a:buNone/>
            </a:pPr>
            <a:endParaRPr lang="en-US" dirty="0" smtClean="0"/>
          </a:p>
          <a:p>
            <a:pPr marL="800100" lvl="1" indent="-342900">
              <a:spcBef>
                <a:spcPct val="0"/>
              </a:spcBef>
              <a:spcAft>
                <a:spcPts val="1000"/>
              </a:spcAft>
              <a:buClr>
                <a:srgbClr val="000000"/>
              </a:buClr>
              <a:buFont typeface="+mj-lt"/>
              <a:buAutoNum type="arabicPeriod"/>
            </a:pPr>
            <a:r>
              <a:rPr lang="en-US" dirty="0" smtClean="0">
                <a:solidFill>
                  <a:srgbClr val="000000"/>
                </a:solidFill>
              </a:rPr>
              <a:t>OPUS tools are valuable and use of them should be further explored and encouraged where appropriate and incorporated into re-write of Chapter 3.</a:t>
            </a:r>
          </a:p>
          <a:p>
            <a:pPr marL="800100" lvl="1" indent="-342900">
              <a:spcBef>
                <a:spcPct val="0"/>
              </a:spcBef>
              <a:spcAft>
                <a:spcPts val="1000"/>
              </a:spcAft>
              <a:buClr>
                <a:srgbClr val="000000"/>
              </a:buClr>
              <a:buFont typeface="+mj-lt"/>
              <a:buAutoNum type="arabicPeriod"/>
            </a:pPr>
            <a:r>
              <a:rPr lang="en-US" dirty="0" smtClean="0">
                <a:solidFill>
                  <a:srgbClr val="000000"/>
                </a:solidFill>
              </a:rPr>
              <a:t>Encourage publishing of control using OPUS-DB especially on NGS vertical marks to prepare the vertical </a:t>
            </a:r>
            <a:r>
              <a:rPr lang="en-US" dirty="0" err="1" smtClean="0">
                <a:solidFill>
                  <a:srgbClr val="000000"/>
                </a:solidFill>
              </a:rPr>
              <a:t>datums</a:t>
            </a:r>
            <a:r>
              <a:rPr lang="en-US" dirty="0" smtClean="0">
                <a:solidFill>
                  <a:srgbClr val="000000"/>
                </a:solidFill>
              </a:rPr>
              <a:t> for the future. </a:t>
            </a:r>
            <a:endParaRPr lang="en-US" dirty="0" smtClean="0"/>
          </a:p>
          <a:p>
            <a:pPr marL="800100" lvl="1" indent="-342900">
              <a:spcBef>
                <a:spcPct val="0"/>
              </a:spcBef>
              <a:spcAft>
                <a:spcPts val="1000"/>
              </a:spcAft>
              <a:buFont typeface="+mj-lt"/>
              <a:buAutoNum type="arabicPeriod"/>
            </a:pPr>
            <a:r>
              <a:rPr lang="en-US" dirty="0" smtClean="0"/>
              <a:t>Additional CORS should be added in Colorado</a:t>
            </a:r>
          </a:p>
          <a:p>
            <a:pPr marL="800100" lvl="1" indent="-342900">
              <a:spcBef>
                <a:spcPct val="0"/>
              </a:spcBef>
              <a:spcAft>
                <a:spcPts val="1000"/>
              </a:spcAft>
              <a:buClr>
                <a:srgbClr val="000000"/>
              </a:buClr>
              <a:buFont typeface="+mj-lt"/>
              <a:buAutoNum type="arabicPeriod"/>
            </a:pPr>
            <a:r>
              <a:rPr lang="en-US" dirty="0" err="1" smtClean="0">
                <a:solidFill>
                  <a:srgbClr val="000000"/>
                </a:solidFill>
              </a:rPr>
              <a:t>Microstation</a:t>
            </a:r>
            <a:r>
              <a:rPr lang="en-US" dirty="0" smtClean="0">
                <a:solidFill>
                  <a:srgbClr val="000000"/>
                </a:solidFill>
              </a:rPr>
              <a:t> control diagrams be edited to reflect the language in the proposed (approved) Addendum</a:t>
            </a:r>
            <a:endParaRPr lang="en-US" dirty="0" smtClean="0"/>
          </a:p>
          <a:p>
            <a:pPr marL="800100" lvl="1" indent="-342900">
              <a:spcBef>
                <a:spcPct val="0"/>
              </a:spcBef>
              <a:spcAft>
                <a:spcPts val="1000"/>
              </a:spcAft>
              <a:buFont typeface="+mj-lt"/>
              <a:buAutoNum type="arabicPeriod"/>
            </a:pPr>
            <a:r>
              <a:rPr lang="en-US" dirty="0" smtClean="0"/>
              <a:t>Training to Support these Changes</a:t>
            </a:r>
            <a:endParaRPr lang="en-US" sz="3600" dirty="0" smtClean="0"/>
          </a:p>
          <a:p>
            <a:pPr lvl="1"/>
            <a:endParaRPr lang="en-US" dirty="0"/>
          </a:p>
        </p:txBody>
      </p:sp>
      <p:sp>
        <p:nvSpPr>
          <p:cNvPr id="4" name="TextBox 3"/>
          <p:cNvSpPr txBox="1"/>
          <p:nvPr/>
        </p:nvSpPr>
        <p:spPr>
          <a:xfrm>
            <a:off x="6076676"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
        <p:nvSpPr>
          <p:cNvPr id="5" name="TextBox 4"/>
          <p:cNvSpPr txBox="1"/>
          <p:nvPr/>
        </p:nvSpPr>
        <p:spPr>
          <a:xfrm>
            <a:off x="0"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OPUS-RS Coverage in Colorado</a:t>
            </a:r>
            <a:endParaRPr lang="en-US" dirty="0"/>
          </a:p>
        </p:txBody>
      </p:sp>
      <p:pic>
        <p:nvPicPr>
          <p:cNvPr id="3" name="Picture 2"/>
          <p:cNvPicPr/>
          <p:nvPr/>
        </p:nvPicPr>
        <p:blipFill>
          <a:blip r:embed="rId2" cstate="print"/>
          <a:srcRect l="18750" r="18750" b="39844"/>
          <a:stretch>
            <a:fillRect/>
          </a:stretch>
        </p:blipFill>
        <p:spPr bwMode="auto">
          <a:xfrm>
            <a:off x="381000" y="1390650"/>
            <a:ext cx="8381999" cy="5467350"/>
          </a:xfrm>
          <a:prstGeom prst="rect">
            <a:avLst/>
          </a:prstGeom>
          <a:noFill/>
          <a:ln w="9525">
            <a:solidFill>
              <a:schemeClr val="tx1">
                <a:lumMod val="65000"/>
                <a:lumOff val="35000"/>
              </a:schemeClr>
            </a:solid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1143000"/>
          </a:xfrm>
        </p:spPr>
        <p:txBody>
          <a:bodyPr>
            <a:normAutofit fontScale="90000"/>
          </a:bodyPr>
          <a:lstStyle/>
          <a:p>
            <a:r>
              <a:rPr lang="en-US" dirty="0"/>
              <a:t>CDOT Comparison Between </a:t>
            </a:r>
            <a:r>
              <a:rPr lang="en-US" dirty="0" smtClean="0"/>
              <a:t/>
            </a:r>
            <a:br>
              <a:rPr lang="en-US" dirty="0" smtClean="0"/>
            </a:br>
            <a:r>
              <a:rPr lang="en-US" dirty="0" smtClean="0"/>
              <a:t>HARN</a:t>
            </a:r>
            <a:r>
              <a:rPr lang="en-US" dirty="0"/>
              <a:t>, CORS and OPUS </a:t>
            </a:r>
            <a:r>
              <a:rPr lang="en-US" dirty="0" smtClean="0"/>
              <a:t/>
            </a:r>
            <a:br>
              <a:rPr lang="en-US" dirty="0" smtClean="0"/>
            </a:br>
            <a:r>
              <a:rPr lang="en-US" dirty="0" smtClean="0"/>
              <a:t>Region 3 Data</a:t>
            </a:r>
            <a:endParaRPr lang="en-US" dirty="0"/>
          </a:p>
        </p:txBody>
      </p:sp>
      <p:pic>
        <p:nvPicPr>
          <p:cNvPr id="3" name="Picture 2" descr="DataComparisonLayoutParachuteCoords.jpg"/>
          <p:cNvPicPr/>
          <p:nvPr/>
        </p:nvPicPr>
        <p:blipFill>
          <a:blip r:embed="rId2" cstate="print"/>
          <a:srcRect t="6081" r="6796" b="26834"/>
          <a:stretch>
            <a:fillRect/>
          </a:stretch>
        </p:blipFill>
        <p:spPr>
          <a:xfrm>
            <a:off x="0" y="1447800"/>
            <a:ext cx="9144000" cy="4648200"/>
          </a:xfrm>
          <a:prstGeom prst="rect">
            <a:avLst/>
          </a:prstGeom>
          <a:ln w="12700">
            <a:solidFill>
              <a:schemeClr val="tx1"/>
            </a:solidFill>
          </a:ln>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CDOT Comparison Between </a:t>
            </a:r>
            <a:r>
              <a:rPr lang="en-US" dirty="0" smtClean="0"/>
              <a:t/>
            </a:r>
            <a:br>
              <a:rPr lang="en-US" dirty="0" smtClean="0"/>
            </a:br>
            <a:r>
              <a:rPr lang="en-US" dirty="0" smtClean="0"/>
              <a:t>HARN</a:t>
            </a:r>
            <a:r>
              <a:rPr lang="en-US" dirty="0"/>
              <a:t>, CORS and </a:t>
            </a:r>
            <a:r>
              <a:rPr lang="en-US" dirty="0" smtClean="0"/>
              <a:t>OPUS</a:t>
            </a:r>
            <a:br>
              <a:rPr lang="en-US" dirty="0" smtClean="0"/>
            </a:br>
            <a:r>
              <a:rPr lang="en-US" dirty="0" smtClean="0"/>
              <a:t>Region 2 Data </a:t>
            </a:r>
            <a:endParaRPr lang="en-US" dirty="0"/>
          </a:p>
        </p:txBody>
      </p:sp>
      <p:pic>
        <p:nvPicPr>
          <p:cNvPr id="4" name="Picture 3" descr="Data Comparison OPUS CORS FEB 2012_Page_1.jpg"/>
          <p:cNvPicPr>
            <a:picLocks noChangeAspect="1"/>
          </p:cNvPicPr>
          <p:nvPr/>
        </p:nvPicPr>
        <p:blipFill>
          <a:blip r:embed="rId2" cstate="print"/>
          <a:srcRect t="7778" r="2778" b="23333"/>
          <a:stretch>
            <a:fillRect/>
          </a:stretch>
        </p:blipFill>
        <p:spPr>
          <a:xfrm>
            <a:off x="0" y="1698963"/>
            <a:ext cx="9144000" cy="5006637"/>
          </a:xfrm>
          <a:prstGeom prst="rect">
            <a:avLst/>
          </a:prstGeom>
          <a:ln w="12700">
            <a:solidFill>
              <a:schemeClr val="tx1"/>
            </a:solidFill>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295400"/>
            <a:ext cx="8382000" cy="1143000"/>
          </a:xfrm>
        </p:spPr>
        <p:txBody>
          <a:bodyPr/>
          <a:lstStyle/>
          <a:p>
            <a:r>
              <a:rPr lang="en-US" dirty="0" smtClean="0">
                <a:solidFill>
                  <a:schemeClr val="tx1"/>
                </a:solidFill>
              </a:rPr>
              <a:t/>
            </a:r>
            <a:br>
              <a:rPr lang="en-US" dirty="0" smtClean="0">
                <a:solidFill>
                  <a:schemeClr val="tx1"/>
                </a:solidFill>
              </a:rPr>
            </a:br>
            <a:r>
              <a:rPr lang="en-US" dirty="0" smtClean="0">
                <a:solidFill>
                  <a:schemeClr val="tx1"/>
                </a:solidFill>
              </a:rPr>
              <a:t>CORS/OPUS</a:t>
            </a:r>
            <a:endParaRPr lang="en-US" dirty="0">
              <a:solidFill>
                <a:schemeClr val="tx1"/>
              </a:solidFill>
            </a:endParaRPr>
          </a:p>
        </p:txBody>
      </p:sp>
      <p:sp>
        <p:nvSpPr>
          <p:cNvPr id="4" name="Subtitle 3"/>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CBLs</a:t>
            </a:r>
            <a:endParaRPr lang="en-US" dirty="0"/>
          </a:p>
        </p:txBody>
      </p:sp>
      <p:pic>
        <p:nvPicPr>
          <p:cNvPr id="27650" name="Picture 2"/>
          <p:cNvPicPr>
            <a:picLocks noChangeAspect="1" noChangeArrowheads="1"/>
          </p:cNvPicPr>
          <p:nvPr/>
        </p:nvPicPr>
        <p:blipFill>
          <a:blip r:embed="rId2" cstate="print"/>
          <a:srcRect l="5926" t="444" r="27407" b="47407"/>
          <a:stretch>
            <a:fillRect/>
          </a:stretch>
        </p:blipFill>
        <p:spPr bwMode="auto">
          <a:xfrm>
            <a:off x="152400" y="1447800"/>
            <a:ext cx="85725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42338" name="Picture 2"/>
          <p:cNvPicPr>
            <a:picLocks noChangeAspect="1" noChangeArrowheads="1"/>
          </p:cNvPicPr>
          <p:nvPr/>
        </p:nvPicPr>
        <p:blipFill>
          <a:blip r:embed="rId2" cstate="print"/>
          <a:srcRect/>
          <a:stretch>
            <a:fillRect/>
          </a:stretch>
        </p:blipFill>
        <p:spPr bwMode="auto">
          <a:xfrm>
            <a:off x="-1371600" y="0"/>
            <a:ext cx="12192000" cy="975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LOCUS</a:t>
            </a:r>
            <a:br>
              <a:rPr lang="en-US" dirty="0" smtClean="0">
                <a:latin typeface="+mn-lt"/>
              </a:rPr>
            </a:br>
            <a:r>
              <a:rPr lang="en-US" dirty="0" smtClean="0">
                <a:latin typeface="+mn-lt"/>
              </a:rPr>
              <a:t>Leveling OnLine Calculations User Service</a:t>
            </a:r>
            <a:endParaRPr lang="en-US" dirty="0">
              <a:latin typeface="+mn-lt"/>
            </a:endParaRPr>
          </a:p>
        </p:txBody>
      </p:sp>
      <p:sp>
        <p:nvSpPr>
          <p:cNvPr id="3" name="Content Placeholder 2"/>
          <p:cNvSpPr>
            <a:spLocks noGrp="1"/>
          </p:cNvSpPr>
          <p:nvPr>
            <p:ph idx="1"/>
          </p:nvPr>
        </p:nvSpPr>
        <p:spPr/>
        <p:txBody>
          <a:bodyPr/>
          <a:lstStyle/>
          <a:p>
            <a:r>
              <a:rPr lang="en-US" dirty="0" smtClean="0">
                <a:latin typeface="+mn-lt"/>
              </a:rPr>
              <a:t>Provides a means to process and adjust level data</a:t>
            </a:r>
          </a:p>
          <a:p>
            <a:pPr lvl="1"/>
            <a:r>
              <a:rPr lang="en-US" dirty="0" smtClean="0">
                <a:latin typeface="+mn-lt"/>
              </a:rPr>
              <a:t>Has been done at NGS Headquarters</a:t>
            </a:r>
          </a:p>
          <a:p>
            <a:r>
              <a:rPr lang="en-US" dirty="0" smtClean="0">
                <a:latin typeface="+mn-lt"/>
              </a:rPr>
              <a:t>Requires *.hgz file from Translev</a:t>
            </a:r>
          </a:p>
          <a:p>
            <a:pPr lvl="1"/>
            <a:r>
              <a:rPr lang="en-US" dirty="0" smtClean="0">
                <a:latin typeface="+mn-lt"/>
              </a:rPr>
              <a:t>Error free</a:t>
            </a:r>
          </a:p>
          <a:p>
            <a:r>
              <a:rPr lang="en-US" dirty="0" smtClean="0">
                <a:latin typeface="+mn-lt"/>
              </a:rPr>
              <a:t>Requires Description file from WinDesc</a:t>
            </a:r>
          </a:p>
          <a:p>
            <a:r>
              <a:rPr lang="en-US" dirty="0" smtClean="0">
                <a:latin typeface="+mn-lt"/>
              </a:rPr>
              <a:t>You pick stations to constrain</a:t>
            </a:r>
          </a:p>
          <a:p>
            <a:r>
              <a:rPr lang="en-US" dirty="0" smtClean="0">
                <a:latin typeface="+mn-lt"/>
              </a:rPr>
              <a:t>Helps expedite entire process</a:t>
            </a:r>
          </a:p>
          <a:p>
            <a:r>
              <a:rPr lang="en-US" dirty="0" smtClean="0">
                <a:latin typeface="+mn-lt"/>
              </a:rPr>
              <a:t>Beta Version – Needs to be tested</a:t>
            </a:r>
          </a:p>
          <a:p>
            <a:r>
              <a:rPr lang="en-US" dirty="0" smtClean="0"/>
              <a:t>Data is not submitted to NGS (at this time)</a:t>
            </a:r>
            <a:endParaRPr lang="en-US" dirty="0" smtClean="0">
              <a:latin typeface="+mn-lt"/>
            </a:endParaRPr>
          </a:p>
          <a:p>
            <a:pPr>
              <a:buNone/>
            </a:pPr>
            <a:endParaRPr lang="en-US" dirty="0">
              <a:latin typeface="+mn-lt"/>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219200" y="990600"/>
            <a:ext cx="7543800" cy="366713"/>
          </a:xfrm>
          <a:prstGeom prst="rect">
            <a:avLst/>
          </a:prstGeom>
          <a:noFill/>
          <a:ln w="9525" algn="ctr">
            <a:noFill/>
            <a:miter lim="800000"/>
            <a:headEnd/>
            <a:tailEnd/>
          </a:ln>
        </p:spPr>
        <p:txBody>
          <a:bodyPr>
            <a:spAutoFit/>
          </a:bodyPr>
          <a:lstStyle/>
          <a:p>
            <a:pPr>
              <a:spcBef>
                <a:spcPct val="50000"/>
              </a:spcBef>
            </a:pPr>
            <a:endParaRPr lang="en-US"/>
          </a:p>
        </p:txBody>
      </p:sp>
      <p:sp>
        <p:nvSpPr>
          <p:cNvPr id="53251" name="Text Box 5"/>
          <p:cNvSpPr txBox="1">
            <a:spLocks noChangeArrowheads="1"/>
          </p:cNvSpPr>
          <p:nvPr/>
        </p:nvSpPr>
        <p:spPr bwMode="auto">
          <a:xfrm>
            <a:off x="1066800" y="1905000"/>
            <a:ext cx="6477000" cy="5048250"/>
          </a:xfrm>
          <a:prstGeom prst="rect">
            <a:avLst/>
          </a:prstGeom>
          <a:noFill/>
          <a:ln w="15875" algn="ctr">
            <a:noFill/>
            <a:miter lim="800000"/>
            <a:headEnd/>
            <a:tailEnd/>
          </a:ln>
        </p:spPr>
        <p:txBody>
          <a:bodyPr>
            <a:spAutoFit/>
          </a:bodyPr>
          <a:lstStyle/>
          <a:p>
            <a:pPr algn="ctr">
              <a:spcBef>
                <a:spcPct val="50000"/>
              </a:spcBef>
            </a:pPr>
            <a:r>
              <a:rPr lang="en-US" sz="2800" dirty="0"/>
              <a:t>GOAL: </a:t>
            </a:r>
          </a:p>
          <a:p>
            <a:pPr algn="ctr">
              <a:spcBef>
                <a:spcPct val="50000"/>
              </a:spcBef>
            </a:pPr>
            <a:r>
              <a:rPr lang="en-US" sz="2800" dirty="0"/>
              <a:t>To Ensure the Proper Geodetic Basis </a:t>
            </a:r>
          </a:p>
          <a:p>
            <a:pPr algn="ctr">
              <a:spcBef>
                <a:spcPct val="50000"/>
              </a:spcBef>
            </a:pPr>
            <a:r>
              <a:rPr lang="en-US" sz="2800" dirty="0"/>
              <a:t>for Accurate Real Time Positioning </a:t>
            </a:r>
          </a:p>
          <a:p>
            <a:pPr algn="ctr">
              <a:spcBef>
                <a:spcPct val="50000"/>
              </a:spcBef>
            </a:pPr>
            <a:r>
              <a:rPr lang="en-US" sz="2800" dirty="0"/>
              <a:t>Aligned To The NSRS</a:t>
            </a: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p:txBody>
      </p:sp>
      <p:sp>
        <p:nvSpPr>
          <p:cNvPr id="70660" name="TextBox 4"/>
          <p:cNvSpPr txBox="1">
            <a:spLocks noChangeArrowheads="1"/>
          </p:cNvSpPr>
          <p:nvPr/>
        </p:nvSpPr>
        <p:spPr bwMode="auto">
          <a:xfrm>
            <a:off x="232139" y="550783"/>
            <a:ext cx="8039958" cy="1354217"/>
          </a:xfrm>
          <a:prstGeom prst="rect">
            <a:avLst/>
          </a:prstGeom>
          <a:noFill/>
          <a:ln w="9525">
            <a:noFill/>
            <a:miter lim="800000"/>
            <a:headEnd/>
            <a:tailEnd/>
          </a:ln>
        </p:spPr>
        <p:txBody>
          <a:bodyPr wrap="none">
            <a:spAutoFit/>
          </a:bodyPr>
          <a:lstStyle/>
          <a:p>
            <a:pPr algn="ctr">
              <a:defRPr/>
            </a:pPr>
            <a:r>
              <a:rPr lang="en-US" sz="3200" dirty="0">
                <a:solidFill>
                  <a:schemeClr val="tx2">
                    <a:lumMod val="75000"/>
                  </a:schemeClr>
                </a:solidFill>
              </a:rPr>
              <a:t>NGS</a:t>
            </a:r>
          </a:p>
          <a:p>
            <a:pPr algn="ctr">
              <a:defRPr/>
            </a:pPr>
            <a:r>
              <a:rPr lang="en-US" sz="3200" dirty="0">
                <a:solidFill>
                  <a:schemeClr val="tx2">
                    <a:lumMod val="75000"/>
                  </a:schemeClr>
                </a:solidFill>
              </a:rPr>
              <a:t>Real Time Positioning Components</a:t>
            </a:r>
          </a:p>
          <a:p>
            <a:pPr>
              <a:defRPr/>
            </a:pPr>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457200" y="762000"/>
            <a:ext cx="8229600" cy="609600"/>
          </a:xfrm>
        </p:spPr>
        <p:txBody>
          <a:bodyPr/>
          <a:lstStyle/>
          <a:p>
            <a:pPr eaLnBrk="1" hangingPunct="1"/>
            <a:r>
              <a:rPr lang="en-US" sz="3200" dirty="0" smtClean="0">
                <a:latin typeface="Verdana" pitchFamily="34" charset="0"/>
              </a:rPr>
              <a:t>Current/Future Activities of the NSRS</a:t>
            </a:r>
          </a:p>
        </p:txBody>
      </p:sp>
      <p:sp>
        <p:nvSpPr>
          <p:cNvPr id="3" name="Content Placeholder 2"/>
          <p:cNvSpPr>
            <a:spLocks noGrp="1"/>
          </p:cNvSpPr>
          <p:nvPr>
            <p:ph idx="1"/>
          </p:nvPr>
        </p:nvSpPr>
        <p:spPr>
          <a:xfrm>
            <a:off x="304800" y="1828800"/>
            <a:ext cx="8534400" cy="4876800"/>
          </a:xfrm>
        </p:spPr>
        <p:txBody>
          <a:bodyPr/>
          <a:lstStyle/>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Multi-Year CORS solution - 2011</a:t>
            </a: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National Adjustment (geometric) of passive control - 2012</a:t>
            </a:r>
            <a:endParaRPr lang="en-US" sz="2800" dirty="0" smtClean="0">
              <a:latin typeface="Verdana" pitchFamily="34" charset="0"/>
            </a:endParaRP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Hybrid </a:t>
            </a:r>
            <a:r>
              <a:rPr lang="en-US" sz="2000" dirty="0" err="1" smtClean="0">
                <a:latin typeface="Verdana" pitchFamily="34" charset="0"/>
              </a:rPr>
              <a:t>Geoid</a:t>
            </a:r>
            <a:r>
              <a:rPr lang="en-US" sz="2000" dirty="0" smtClean="0">
                <a:latin typeface="Verdana" pitchFamily="34" charset="0"/>
              </a:rPr>
              <a:t> Model using new ellipsoid heights -2012</a:t>
            </a:r>
            <a:endParaRPr lang="en-US" sz="2800" dirty="0" smtClean="0">
              <a:latin typeface="Verdana" pitchFamily="34" charset="0"/>
            </a:endParaRP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New Data Sheets - 2012</a:t>
            </a: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National Adjustment (vertical) of GPS passive marks</a:t>
            </a:r>
          </a:p>
          <a:p>
            <a:pPr marL="857250" lvl="1" indent="-457200" eaLnBrk="1" hangingPunct="1">
              <a:spcBef>
                <a:spcPts val="600"/>
              </a:spcBef>
              <a:spcAft>
                <a:spcPts val="600"/>
              </a:spcAft>
            </a:pPr>
            <a:r>
              <a:rPr lang="en-US" sz="1800" dirty="0" smtClean="0">
                <a:latin typeface="Verdana" pitchFamily="34" charset="0"/>
              </a:rPr>
              <a:t>Under consideration; This not adjusting the leveling network</a:t>
            </a: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Adoption of new </a:t>
            </a:r>
            <a:r>
              <a:rPr lang="en-US" sz="2000" dirty="0" err="1" smtClean="0">
                <a:latin typeface="Verdana" pitchFamily="34" charset="0"/>
              </a:rPr>
              <a:t>datums</a:t>
            </a:r>
            <a:endParaRPr lang="en-US" sz="2000" dirty="0" smtClean="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1219200" y="990600"/>
            <a:ext cx="7543800" cy="366713"/>
          </a:xfrm>
          <a:prstGeom prst="rect">
            <a:avLst/>
          </a:prstGeom>
          <a:noFill/>
          <a:ln w="9525" algn="ctr">
            <a:noFill/>
            <a:miter lim="800000"/>
            <a:headEnd/>
            <a:tailEnd/>
          </a:ln>
        </p:spPr>
        <p:txBody>
          <a:bodyPr>
            <a:spAutoFit/>
          </a:bodyPr>
          <a:lstStyle/>
          <a:p>
            <a:pPr>
              <a:spcBef>
                <a:spcPct val="50000"/>
              </a:spcBef>
            </a:pPr>
            <a:endParaRPr lang="en-US"/>
          </a:p>
        </p:txBody>
      </p:sp>
      <p:sp>
        <p:nvSpPr>
          <p:cNvPr id="71683" name="Text Box 3"/>
          <p:cNvSpPr txBox="1">
            <a:spLocks noChangeArrowheads="1"/>
          </p:cNvSpPr>
          <p:nvPr/>
        </p:nvSpPr>
        <p:spPr bwMode="auto">
          <a:xfrm>
            <a:off x="457200" y="1624013"/>
            <a:ext cx="8229600" cy="3416300"/>
          </a:xfrm>
          <a:prstGeom prst="rect">
            <a:avLst/>
          </a:prstGeom>
          <a:noFill/>
          <a:ln w="9525" algn="ctr">
            <a:noFill/>
            <a:miter lim="800000"/>
            <a:headEnd/>
            <a:tailEnd/>
          </a:ln>
        </p:spPr>
        <p:txBody>
          <a:bodyPr>
            <a:spAutoFit/>
          </a:bodyPr>
          <a:lstStyle/>
          <a:p>
            <a:pPr marL="457200" indent="-457200">
              <a:spcBef>
                <a:spcPct val="50000"/>
              </a:spcBef>
              <a:spcAft>
                <a:spcPts val="600"/>
              </a:spcAft>
              <a:buFont typeface="Wingdings" pitchFamily="2" charset="2"/>
              <a:buAutoNum type="romanUcPeriod"/>
              <a:defRPr/>
            </a:pPr>
            <a:r>
              <a:rPr lang="en-US" sz="2000" dirty="0"/>
              <a:t>NGS Streams Raw Data From The Backbone CORS </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Provide Outreach and Education</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Develop and Publish Guidelines Describing Best Practices. </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Research Scientific Research Affecting Accurate Real-Time Positioning. </a:t>
            </a:r>
            <a:r>
              <a:rPr lang="en-US" sz="2200" dirty="0">
                <a:solidFill>
                  <a:schemeClr val="accent2">
                    <a:lumMod val="60000"/>
                    <a:lumOff val="40000"/>
                  </a:schemeClr>
                </a:solidFill>
              </a:rPr>
              <a:t>[</a:t>
            </a:r>
            <a:r>
              <a:rPr lang="en-US" sz="2200" dirty="0">
                <a:solidFill>
                  <a:schemeClr val="accent2"/>
                </a:solidFill>
              </a:rPr>
              <a:t>satellite orbits, refraction, multipath, antenna calibration, and crustal motion.]</a:t>
            </a:r>
            <a:endParaRPr lang="en-US" sz="2200" dirty="0"/>
          </a:p>
          <a:p>
            <a:pPr marL="457200" indent="-457200">
              <a:spcBef>
                <a:spcPct val="50000"/>
              </a:spcBef>
              <a:buFont typeface="Wingdings" pitchFamily="2" charset="2"/>
              <a:buNone/>
              <a:defRPr/>
            </a:pPr>
            <a:endParaRPr lang="en-US" sz="2200" dirty="0"/>
          </a:p>
        </p:txBody>
      </p:sp>
      <p:sp>
        <p:nvSpPr>
          <p:cNvPr id="71684" name="Text Box 4"/>
          <p:cNvSpPr txBox="1">
            <a:spLocks noChangeArrowheads="1"/>
          </p:cNvSpPr>
          <p:nvPr/>
        </p:nvSpPr>
        <p:spPr bwMode="auto">
          <a:xfrm>
            <a:off x="228600" y="563563"/>
            <a:ext cx="8686800" cy="579437"/>
          </a:xfrm>
          <a:prstGeom prst="rect">
            <a:avLst/>
          </a:prstGeom>
          <a:noFill/>
          <a:ln w="9525" algn="ctr">
            <a:noFill/>
            <a:miter lim="800000"/>
            <a:headEnd/>
            <a:tailEnd/>
          </a:ln>
        </p:spPr>
        <p:txBody>
          <a:bodyPr>
            <a:spAutoFit/>
          </a:bodyPr>
          <a:lstStyle/>
          <a:p>
            <a:pPr algn="ctr">
              <a:spcBef>
                <a:spcPct val="50000"/>
              </a:spcBef>
              <a:defRPr/>
            </a:pPr>
            <a:r>
              <a:rPr lang="en-US" sz="3200" dirty="0">
                <a:solidFill>
                  <a:schemeClr val="tx2">
                    <a:lumMod val="75000"/>
                  </a:schemeClr>
                </a:solidFill>
              </a:rPr>
              <a:t>NGS - RT Program Components</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C:\Presentations\pics\USA.RTN.jpg"/>
          <p:cNvPicPr>
            <a:picLocks noChangeAspect="1" noChangeArrowheads="1"/>
          </p:cNvPicPr>
          <p:nvPr/>
        </p:nvPicPr>
        <p:blipFill>
          <a:blip r:embed="rId2" cstate="print"/>
          <a:srcRect/>
          <a:stretch>
            <a:fillRect/>
          </a:stretch>
        </p:blipFill>
        <p:spPr bwMode="auto">
          <a:xfrm>
            <a:off x="788988" y="495300"/>
            <a:ext cx="5086350" cy="5781675"/>
          </a:xfrm>
          <a:prstGeom prst="rect">
            <a:avLst/>
          </a:prstGeom>
          <a:noFill/>
          <a:ln w="9525">
            <a:noFill/>
            <a:miter lim="800000"/>
            <a:headEnd/>
            <a:tailEnd/>
          </a:ln>
        </p:spPr>
      </p:pic>
      <p:sp>
        <p:nvSpPr>
          <p:cNvPr id="55299" name="TextBox 2"/>
          <p:cNvSpPr txBox="1">
            <a:spLocks noChangeArrowheads="1"/>
          </p:cNvSpPr>
          <p:nvPr/>
        </p:nvSpPr>
        <p:spPr bwMode="auto">
          <a:xfrm>
            <a:off x="6200775" y="904875"/>
            <a:ext cx="2609850" cy="4062413"/>
          </a:xfrm>
          <a:prstGeom prst="rect">
            <a:avLst/>
          </a:prstGeom>
          <a:noFill/>
          <a:ln w="9525">
            <a:noFill/>
            <a:miter lim="800000"/>
            <a:headEnd/>
            <a:tailEnd/>
          </a:ln>
        </p:spPr>
        <p:txBody>
          <a:bodyPr>
            <a:spAutoFit/>
          </a:bodyPr>
          <a:lstStyle/>
          <a:p>
            <a:r>
              <a:rPr lang="en-US" sz="2400"/>
              <a:t>&gt;200 RTN World wide</a:t>
            </a:r>
            <a:br>
              <a:rPr lang="en-US" sz="2400"/>
            </a:br>
            <a:endParaRPr lang="en-US" sz="2400"/>
          </a:p>
          <a:p>
            <a:r>
              <a:rPr lang="en-US" sz="2400"/>
              <a:t>&gt;80 RTN in USA</a:t>
            </a:r>
            <a:br>
              <a:rPr lang="en-US" sz="2400"/>
            </a:br>
            <a:r>
              <a:rPr lang="en-US" sz="2400"/>
              <a:t/>
            </a:r>
            <a:br>
              <a:rPr lang="en-US" sz="2400"/>
            </a:br>
            <a:r>
              <a:rPr lang="en-US" sz="2400"/>
              <a:t>35+ State DOT</a:t>
            </a:r>
            <a:br>
              <a:rPr lang="en-US" sz="2400"/>
            </a:br>
            <a:r>
              <a:rPr lang="en-US" sz="2400"/>
              <a:t/>
            </a:r>
            <a:br>
              <a:rPr lang="en-US" sz="2400"/>
            </a:br>
            <a:r>
              <a:rPr lang="en-US" sz="2400"/>
              <a:t>Many Cooperative Efforts</a:t>
            </a:r>
          </a:p>
          <a:p>
            <a:pPr>
              <a:buFont typeface="Wingdings" pitchFamily="2" charset="2"/>
              <a:buChar char="Ø"/>
            </a:pPr>
            <a:endParaRPr lang="en-US"/>
          </a:p>
        </p:txBody>
      </p:sp>
      <p:pic>
        <p:nvPicPr>
          <p:cNvPr id="55300" name="Picture 3" descr="RTNUSA.OCT11.jpg"/>
          <p:cNvPicPr>
            <a:picLocks noChangeAspect="1"/>
          </p:cNvPicPr>
          <p:nvPr/>
        </p:nvPicPr>
        <p:blipFill>
          <a:blip r:embed="rId3" cstate="print"/>
          <a:srcRect/>
          <a:stretch>
            <a:fillRect/>
          </a:stretch>
        </p:blipFill>
        <p:spPr bwMode="auto">
          <a:xfrm>
            <a:off x="0" y="152400"/>
            <a:ext cx="9144000" cy="6130925"/>
          </a:xfrm>
          <a:prstGeom prst="rect">
            <a:avLst/>
          </a:prstGeom>
          <a:noFill/>
          <a:ln w="9525">
            <a:noFill/>
            <a:miter lim="800000"/>
            <a:headEnd/>
            <a:tailEnd/>
          </a:ln>
        </p:spPr>
      </p:pic>
      <p:cxnSp>
        <p:nvCxnSpPr>
          <p:cNvPr id="7" name="Straight Connector 6"/>
          <p:cNvCxnSpPr/>
          <p:nvPr/>
        </p:nvCxnSpPr>
        <p:spPr bwMode="auto">
          <a:xfrm flipH="1">
            <a:off x="5181600" y="2819400"/>
            <a:ext cx="76200" cy="762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9" name="Straight Connector 8"/>
          <p:cNvCxnSpPr/>
          <p:nvPr/>
        </p:nvCxnSpPr>
        <p:spPr bwMode="auto">
          <a:xfrm flipH="1">
            <a:off x="5181600" y="2819400"/>
            <a:ext cx="228600" cy="2286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1" name="Straight Connector 10"/>
          <p:cNvCxnSpPr/>
          <p:nvPr/>
        </p:nvCxnSpPr>
        <p:spPr bwMode="auto">
          <a:xfrm flipH="1">
            <a:off x="5257800" y="2819400"/>
            <a:ext cx="304800" cy="3048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3" name="Straight Connector 12"/>
          <p:cNvCxnSpPr/>
          <p:nvPr/>
        </p:nvCxnSpPr>
        <p:spPr bwMode="auto">
          <a:xfrm flipH="1">
            <a:off x="5410200" y="2819400"/>
            <a:ext cx="304800" cy="3048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5" name="Straight Connector 14"/>
          <p:cNvCxnSpPr/>
          <p:nvPr/>
        </p:nvCxnSpPr>
        <p:spPr bwMode="auto">
          <a:xfrm flipH="1">
            <a:off x="5562600" y="2971800"/>
            <a:ext cx="152400" cy="1524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sz="quarter"/>
          </p:nvPr>
        </p:nvSpPr>
        <p:spPr>
          <a:xfrm>
            <a:off x="0" y="0"/>
            <a:ext cx="9144000" cy="838200"/>
          </a:xfrm>
          <a:solidFill>
            <a:schemeClr val="bg1"/>
          </a:solidFill>
        </p:spPr>
        <p:txBody>
          <a:bodyPr/>
          <a:lstStyle/>
          <a:p>
            <a:pPr eaLnBrk="1" hangingPunct="1"/>
            <a:r>
              <a:rPr lang="en-US" sz="2800" b="0" dirty="0" smtClean="0">
                <a:latin typeface="+mn-lt"/>
                <a:cs typeface="Arial" pitchFamily="34" charset="0"/>
              </a:rPr>
              <a:t>Outreach, Cooperative Efforts &amp; Leadership</a:t>
            </a:r>
            <a:endParaRPr lang="en-US" sz="2000" b="0" dirty="0" smtClean="0">
              <a:latin typeface="+mn-lt"/>
              <a:cs typeface="Arial" pitchFamily="34" charset="0"/>
            </a:endParaRPr>
          </a:p>
        </p:txBody>
      </p:sp>
      <p:pic>
        <p:nvPicPr>
          <p:cNvPr id="56323" name="Picture 4" descr="acsmlogo"/>
          <p:cNvPicPr>
            <a:picLocks noGrp="1" noChangeAspect="1" noChangeArrowheads="1"/>
          </p:cNvPicPr>
          <p:nvPr>
            <p:ph sz="quarter" idx="1"/>
          </p:nvPr>
        </p:nvPicPr>
        <p:blipFill>
          <a:blip r:embed="rId2" cstate="print"/>
          <a:srcRect/>
          <a:stretch>
            <a:fillRect/>
          </a:stretch>
        </p:blipFill>
        <p:spPr>
          <a:xfrm>
            <a:off x="1676400" y="838200"/>
            <a:ext cx="1066800" cy="1066800"/>
          </a:xfrm>
          <a:noFill/>
        </p:spPr>
      </p:pic>
      <p:pic>
        <p:nvPicPr>
          <p:cNvPr id="56324" name="Picture 6" descr="clsa2"/>
          <p:cNvPicPr>
            <a:picLocks noGrp="1" noChangeAspect="1" noChangeArrowheads="1"/>
          </p:cNvPicPr>
          <p:nvPr>
            <p:ph sz="quarter" idx="2"/>
          </p:nvPr>
        </p:nvPicPr>
        <p:blipFill>
          <a:blip r:embed="rId3" cstate="print"/>
          <a:srcRect/>
          <a:stretch>
            <a:fillRect/>
          </a:stretch>
        </p:blipFill>
        <p:spPr>
          <a:xfrm>
            <a:off x="2667000" y="3810000"/>
            <a:ext cx="1019175" cy="315913"/>
          </a:xfrm>
          <a:noFill/>
        </p:spPr>
      </p:pic>
      <p:pic>
        <p:nvPicPr>
          <p:cNvPr id="56325" name="Picture 10" descr="AAGSlogo"/>
          <p:cNvPicPr>
            <a:picLocks noGrp="1" noChangeAspect="1" noChangeArrowheads="1"/>
          </p:cNvPicPr>
          <p:nvPr>
            <p:ph sz="quarter" idx="3"/>
          </p:nvPr>
        </p:nvPicPr>
        <p:blipFill>
          <a:blip r:embed="rId4" cstate="print"/>
          <a:srcRect/>
          <a:stretch>
            <a:fillRect/>
          </a:stretch>
        </p:blipFill>
        <p:spPr>
          <a:xfrm>
            <a:off x="2971800" y="990600"/>
            <a:ext cx="1600200" cy="1020763"/>
          </a:xfrm>
          <a:noFill/>
        </p:spPr>
      </p:pic>
      <p:pic>
        <p:nvPicPr>
          <p:cNvPr id="56326" name="Picture 12" descr="WVnewlogo"/>
          <p:cNvPicPr>
            <a:picLocks noGrp="1" noChangeAspect="1" noChangeArrowheads="1"/>
          </p:cNvPicPr>
          <p:nvPr>
            <p:ph sz="quarter" idx="4"/>
          </p:nvPr>
        </p:nvPicPr>
        <p:blipFill>
          <a:blip r:embed="rId5" cstate="print"/>
          <a:srcRect/>
          <a:stretch>
            <a:fillRect/>
          </a:stretch>
        </p:blipFill>
        <p:spPr>
          <a:xfrm>
            <a:off x="1447800" y="5181600"/>
            <a:ext cx="990600" cy="984250"/>
          </a:xfrm>
          <a:noFill/>
        </p:spPr>
      </p:pic>
      <p:pic>
        <p:nvPicPr>
          <p:cNvPr id="56327" name="Picture 8" descr="ct_logo_trans"/>
          <p:cNvPicPr>
            <a:picLocks noChangeAspect="1" noChangeArrowheads="1"/>
          </p:cNvPicPr>
          <p:nvPr/>
        </p:nvPicPr>
        <p:blipFill>
          <a:blip r:embed="rId6" cstate="print"/>
          <a:srcRect/>
          <a:stretch>
            <a:fillRect/>
          </a:stretch>
        </p:blipFill>
        <p:spPr bwMode="auto">
          <a:xfrm>
            <a:off x="609600" y="3200400"/>
            <a:ext cx="714375" cy="590550"/>
          </a:xfrm>
          <a:prstGeom prst="rect">
            <a:avLst/>
          </a:prstGeom>
          <a:noFill/>
          <a:ln w="9525">
            <a:noFill/>
            <a:miter lim="800000"/>
            <a:headEnd/>
            <a:tailEnd/>
          </a:ln>
        </p:spPr>
      </p:pic>
      <p:pic>
        <p:nvPicPr>
          <p:cNvPr id="56328" name="Picture 9" descr="csrcLogo85x100"/>
          <p:cNvPicPr>
            <a:picLocks noChangeAspect="1" noChangeArrowheads="1"/>
          </p:cNvPicPr>
          <p:nvPr/>
        </p:nvPicPr>
        <p:blipFill>
          <a:blip r:embed="rId7" cstate="print"/>
          <a:srcRect/>
          <a:stretch>
            <a:fillRect/>
          </a:stretch>
        </p:blipFill>
        <p:spPr bwMode="auto">
          <a:xfrm>
            <a:off x="457200" y="1981200"/>
            <a:ext cx="1079500" cy="1270000"/>
          </a:xfrm>
          <a:prstGeom prst="rect">
            <a:avLst/>
          </a:prstGeom>
          <a:noFill/>
          <a:ln w="9525">
            <a:noFill/>
            <a:miter lim="800000"/>
            <a:headEnd/>
            <a:tailEnd/>
          </a:ln>
        </p:spPr>
      </p:pic>
      <p:pic>
        <p:nvPicPr>
          <p:cNvPr id="56329" name="Picture 15" descr="ESRI BANNER"/>
          <p:cNvPicPr>
            <a:picLocks noChangeAspect="1" noChangeArrowheads="1"/>
          </p:cNvPicPr>
          <p:nvPr/>
        </p:nvPicPr>
        <p:blipFill>
          <a:blip r:embed="rId8" cstate="print"/>
          <a:srcRect/>
          <a:stretch>
            <a:fillRect/>
          </a:stretch>
        </p:blipFill>
        <p:spPr bwMode="auto">
          <a:xfrm>
            <a:off x="5029200" y="2133600"/>
            <a:ext cx="3733800" cy="419100"/>
          </a:xfrm>
          <a:prstGeom prst="rect">
            <a:avLst/>
          </a:prstGeom>
          <a:noFill/>
          <a:ln w="9525">
            <a:noFill/>
            <a:miter lim="800000"/>
            <a:headEnd/>
            <a:tailEnd/>
          </a:ln>
        </p:spPr>
      </p:pic>
      <p:pic>
        <p:nvPicPr>
          <p:cNvPr id="56330" name="Picture 17" descr="logo"/>
          <p:cNvPicPr>
            <a:picLocks noChangeAspect="1" noChangeArrowheads="1"/>
          </p:cNvPicPr>
          <p:nvPr/>
        </p:nvPicPr>
        <p:blipFill>
          <a:blip r:embed="rId9" cstate="print"/>
          <a:srcRect/>
          <a:stretch>
            <a:fillRect/>
          </a:stretch>
        </p:blipFill>
        <p:spPr bwMode="auto">
          <a:xfrm>
            <a:off x="3505200" y="3048000"/>
            <a:ext cx="3276600" cy="649288"/>
          </a:xfrm>
          <a:prstGeom prst="rect">
            <a:avLst/>
          </a:prstGeom>
          <a:noFill/>
          <a:ln w="9525">
            <a:noFill/>
            <a:miter lim="800000"/>
            <a:headEnd/>
            <a:tailEnd/>
          </a:ln>
        </p:spPr>
      </p:pic>
      <p:pic>
        <p:nvPicPr>
          <p:cNvPr id="56331" name="Picture 18" descr="MSS logo"/>
          <p:cNvPicPr>
            <a:picLocks noChangeAspect="1" noChangeArrowheads="1"/>
          </p:cNvPicPr>
          <p:nvPr/>
        </p:nvPicPr>
        <p:blipFill>
          <a:blip r:embed="rId10" cstate="print"/>
          <a:srcRect/>
          <a:stretch>
            <a:fillRect/>
          </a:stretch>
        </p:blipFill>
        <p:spPr bwMode="auto">
          <a:xfrm>
            <a:off x="152400" y="3886200"/>
            <a:ext cx="1066800" cy="1062038"/>
          </a:xfrm>
          <a:prstGeom prst="rect">
            <a:avLst/>
          </a:prstGeom>
          <a:noFill/>
          <a:ln w="9525">
            <a:noFill/>
            <a:miter lim="800000"/>
            <a:headEnd/>
            <a:tailEnd/>
          </a:ln>
        </p:spPr>
      </p:pic>
      <p:pic>
        <p:nvPicPr>
          <p:cNvPr id="56332" name="Picture 20" descr="plsc_gray"/>
          <p:cNvPicPr>
            <a:picLocks noChangeAspect="1" noChangeArrowheads="1"/>
          </p:cNvPicPr>
          <p:nvPr/>
        </p:nvPicPr>
        <p:blipFill>
          <a:blip r:embed="rId11" cstate="print"/>
          <a:srcRect/>
          <a:stretch>
            <a:fillRect/>
          </a:stretch>
        </p:blipFill>
        <p:spPr bwMode="auto">
          <a:xfrm>
            <a:off x="152400" y="5029200"/>
            <a:ext cx="1143000" cy="1143000"/>
          </a:xfrm>
          <a:prstGeom prst="rect">
            <a:avLst/>
          </a:prstGeom>
          <a:noFill/>
          <a:ln w="9525">
            <a:noFill/>
            <a:miter lim="800000"/>
            <a:headEnd/>
            <a:tailEnd/>
          </a:ln>
        </p:spPr>
      </p:pic>
      <p:pic>
        <p:nvPicPr>
          <p:cNvPr id="56333" name="Picture 21" descr="njspls"/>
          <p:cNvPicPr>
            <a:picLocks noChangeAspect="1" noChangeArrowheads="1"/>
          </p:cNvPicPr>
          <p:nvPr/>
        </p:nvPicPr>
        <p:blipFill>
          <a:blip r:embed="rId12" cstate="print"/>
          <a:srcRect/>
          <a:stretch>
            <a:fillRect/>
          </a:stretch>
        </p:blipFill>
        <p:spPr bwMode="auto">
          <a:xfrm>
            <a:off x="1371600" y="3733800"/>
            <a:ext cx="1138238" cy="1371600"/>
          </a:xfrm>
          <a:prstGeom prst="rect">
            <a:avLst/>
          </a:prstGeom>
          <a:noFill/>
          <a:ln w="9525">
            <a:noFill/>
            <a:miter lim="800000"/>
            <a:headEnd/>
            <a:tailEnd/>
          </a:ln>
        </p:spPr>
      </p:pic>
      <p:pic>
        <p:nvPicPr>
          <p:cNvPr id="56334" name="Picture 22" descr="sdspls2"/>
          <p:cNvPicPr>
            <a:picLocks noChangeAspect="1" noChangeArrowheads="1"/>
          </p:cNvPicPr>
          <p:nvPr/>
        </p:nvPicPr>
        <p:blipFill>
          <a:blip r:embed="rId13" cstate="print"/>
          <a:srcRect/>
          <a:stretch>
            <a:fillRect/>
          </a:stretch>
        </p:blipFill>
        <p:spPr bwMode="auto">
          <a:xfrm>
            <a:off x="2667000" y="4267200"/>
            <a:ext cx="1295400" cy="847725"/>
          </a:xfrm>
          <a:prstGeom prst="rect">
            <a:avLst/>
          </a:prstGeom>
          <a:noFill/>
          <a:ln w="9525">
            <a:noFill/>
            <a:miter lim="800000"/>
            <a:headEnd/>
            <a:tailEnd/>
          </a:ln>
        </p:spPr>
      </p:pic>
      <p:pic>
        <p:nvPicPr>
          <p:cNvPr id="56335" name="Picture 23"/>
          <p:cNvPicPr>
            <a:picLocks noChangeAspect="1" noChangeArrowheads="1"/>
          </p:cNvPicPr>
          <p:nvPr/>
        </p:nvPicPr>
        <p:blipFill>
          <a:blip r:embed="rId14" cstate="print"/>
          <a:srcRect/>
          <a:stretch>
            <a:fillRect/>
          </a:stretch>
        </p:blipFill>
        <p:spPr bwMode="auto">
          <a:xfrm>
            <a:off x="533400" y="838200"/>
            <a:ext cx="857250" cy="933450"/>
          </a:xfrm>
          <a:prstGeom prst="rect">
            <a:avLst/>
          </a:prstGeom>
          <a:noFill/>
          <a:ln w="15875" algn="ctr">
            <a:noFill/>
            <a:miter lim="800000"/>
            <a:headEnd/>
            <a:tailEnd/>
          </a:ln>
        </p:spPr>
      </p:pic>
      <p:pic>
        <p:nvPicPr>
          <p:cNvPr id="56336" name="Picture 24" descr="FGCS-icon"/>
          <p:cNvPicPr>
            <a:picLocks noChangeAspect="1" noChangeArrowheads="1"/>
          </p:cNvPicPr>
          <p:nvPr/>
        </p:nvPicPr>
        <p:blipFill>
          <a:blip r:embed="rId15" cstate="print"/>
          <a:srcRect/>
          <a:stretch>
            <a:fillRect/>
          </a:stretch>
        </p:blipFill>
        <p:spPr bwMode="auto">
          <a:xfrm>
            <a:off x="4953000" y="990600"/>
            <a:ext cx="1047750" cy="1095375"/>
          </a:xfrm>
          <a:prstGeom prst="rect">
            <a:avLst/>
          </a:prstGeom>
          <a:noFill/>
          <a:ln w="9525">
            <a:noFill/>
            <a:miter lim="800000"/>
            <a:headEnd/>
            <a:tailEnd/>
          </a:ln>
        </p:spPr>
      </p:pic>
      <p:sp>
        <p:nvSpPr>
          <p:cNvPr id="56337" name="Text Box 27"/>
          <p:cNvSpPr txBox="1">
            <a:spLocks noChangeArrowheads="1"/>
          </p:cNvSpPr>
          <p:nvPr/>
        </p:nvSpPr>
        <p:spPr bwMode="auto">
          <a:xfrm>
            <a:off x="4724400" y="1828800"/>
            <a:ext cx="1066800" cy="304800"/>
          </a:xfrm>
          <a:prstGeom prst="rect">
            <a:avLst/>
          </a:prstGeom>
          <a:noFill/>
          <a:ln w="15875" algn="ctr">
            <a:noFill/>
            <a:miter lim="800000"/>
            <a:headEnd/>
            <a:tailEnd/>
          </a:ln>
        </p:spPr>
        <p:txBody>
          <a:bodyPr>
            <a:spAutoFit/>
          </a:bodyPr>
          <a:lstStyle/>
          <a:p>
            <a:pPr>
              <a:spcBef>
                <a:spcPct val="50000"/>
              </a:spcBef>
            </a:pPr>
            <a:r>
              <a:rPr lang="en-US" i="1">
                <a:solidFill>
                  <a:schemeClr val="accent2"/>
                </a:solidFill>
              </a:rPr>
              <a:t>FGCS</a:t>
            </a:r>
          </a:p>
        </p:txBody>
      </p:sp>
      <p:pic>
        <p:nvPicPr>
          <p:cNvPr id="56338" name="Picture 28" descr="scgs"/>
          <p:cNvPicPr>
            <a:picLocks noChangeAspect="1" noChangeArrowheads="1"/>
          </p:cNvPicPr>
          <p:nvPr/>
        </p:nvPicPr>
        <p:blipFill>
          <a:blip r:embed="rId16" cstate="print"/>
          <a:srcRect/>
          <a:stretch>
            <a:fillRect/>
          </a:stretch>
        </p:blipFill>
        <p:spPr bwMode="auto">
          <a:xfrm>
            <a:off x="7391400" y="-4178300"/>
            <a:ext cx="263525" cy="225425"/>
          </a:xfrm>
          <a:prstGeom prst="rect">
            <a:avLst/>
          </a:prstGeom>
          <a:noFill/>
          <a:ln w="9525">
            <a:noFill/>
            <a:miter lim="800000"/>
            <a:headEnd/>
            <a:tailEnd/>
          </a:ln>
        </p:spPr>
      </p:pic>
      <p:pic>
        <p:nvPicPr>
          <p:cNvPr id="56339" name="Picture 29" descr="NCGS"/>
          <p:cNvPicPr>
            <a:picLocks noChangeAspect="1" noChangeArrowheads="1"/>
          </p:cNvPicPr>
          <p:nvPr/>
        </p:nvPicPr>
        <p:blipFill>
          <a:blip r:embed="rId17" cstate="print"/>
          <a:srcRect/>
          <a:stretch>
            <a:fillRect/>
          </a:stretch>
        </p:blipFill>
        <p:spPr bwMode="auto">
          <a:xfrm>
            <a:off x="6934200" y="2667000"/>
            <a:ext cx="838200" cy="838200"/>
          </a:xfrm>
          <a:prstGeom prst="rect">
            <a:avLst/>
          </a:prstGeom>
          <a:noFill/>
          <a:ln w="9525">
            <a:noFill/>
            <a:miter lim="800000"/>
            <a:headEnd/>
            <a:tailEnd/>
          </a:ln>
        </p:spPr>
      </p:pic>
      <p:pic>
        <p:nvPicPr>
          <p:cNvPr id="56340" name="Picture 30" descr="nmps"/>
          <p:cNvPicPr>
            <a:picLocks noChangeAspect="1" noChangeArrowheads="1"/>
          </p:cNvPicPr>
          <p:nvPr/>
        </p:nvPicPr>
        <p:blipFill>
          <a:blip r:embed="rId18" cstate="print"/>
          <a:srcRect/>
          <a:stretch>
            <a:fillRect/>
          </a:stretch>
        </p:blipFill>
        <p:spPr bwMode="auto">
          <a:xfrm>
            <a:off x="7696200" y="-4716463"/>
            <a:ext cx="304800" cy="74613"/>
          </a:xfrm>
          <a:prstGeom prst="rect">
            <a:avLst/>
          </a:prstGeom>
          <a:noFill/>
          <a:ln w="9525">
            <a:noFill/>
            <a:miter lim="800000"/>
            <a:headEnd/>
            <a:tailEnd/>
          </a:ln>
        </p:spPr>
      </p:pic>
      <p:pic>
        <p:nvPicPr>
          <p:cNvPr id="56341" name="Picture 31" descr="NYAPLS"/>
          <p:cNvPicPr>
            <a:picLocks noChangeAspect="1" noChangeArrowheads="1"/>
          </p:cNvPicPr>
          <p:nvPr/>
        </p:nvPicPr>
        <p:blipFill>
          <a:blip r:embed="rId19" cstate="print"/>
          <a:srcRect/>
          <a:stretch>
            <a:fillRect/>
          </a:stretch>
        </p:blipFill>
        <p:spPr bwMode="auto">
          <a:xfrm>
            <a:off x="7848600" y="-2473325"/>
            <a:ext cx="342900" cy="498475"/>
          </a:xfrm>
          <a:prstGeom prst="rect">
            <a:avLst/>
          </a:prstGeom>
          <a:noFill/>
          <a:ln w="9525">
            <a:noFill/>
            <a:miter lim="800000"/>
            <a:headEnd/>
            <a:tailEnd/>
          </a:ln>
        </p:spPr>
      </p:pic>
      <p:pic>
        <p:nvPicPr>
          <p:cNvPr id="56342" name="Picture 32" descr="scgs"/>
          <p:cNvPicPr>
            <a:picLocks noChangeAspect="1" noChangeArrowheads="1"/>
          </p:cNvPicPr>
          <p:nvPr/>
        </p:nvPicPr>
        <p:blipFill>
          <a:blip r:embed="rId16" cstate="print"/>
          <a:srcRect/>
          <a:stretch>
            <a:fillRect/>
          </a:stretch>
        </p:blipFill>
        <p:spPr bwMode="auto">
          <a:xfrm>
            <a:off x="6934200" y="3581400"/>
            <a:ext cx="923925" cy="792163"/>
          </a:xfrm>
          <a:prstGeom prst="rect">
            <a:avLst/>
          </a:prstGeom>
          <a:noFill/>
          <a:ln w="9525">
            <a:noFill/>
            <a:miter lim="800000"/>
            <a:headEnd/>
            <a:tailEnd/>
          </a:ln>
        </p:spPr>
      </p:pic>
      <p:pic>
        <p:nvPicPr>
          <p:cNvPr id="56343" name="Picture 33" descr="tsrc"/>
          <p:cNvPicPr>
            <a:picLocks noChangeAspect="1" noChangeArrowheads="1"/>
          </p:cNvPicPr>
          <p:nvPr/>
        </p:nvPicPr>
        <p:blipFill>
          <a:blip r:embed="rId20" cstate="print"/>
          <a:srcRect/>
          <a:stretch>
            <a:fillRect/>
          </a:stretch>
        </p:blipFill>
        <p:spPr bwMode="auto">
          <a:xfrm>
            <a:off x="1676400" y="2057400"/>
            <a:ext cx="1676400" cy="1592263"/>
          </a:xfrm>
          <a:prstGeom prst="rect">
            <a:avLst/>
          </a:prstGeom>
          <a:noFill/>
          <a:ln w="9525">
            <a:noFill/>
            <a:miter lim="800000"/>
            <a:headEnd/>
            <a:tailEnd/>
          </a:ln>
        </p:spPr>
      </p:pic>
      <p:sp>
        <p:nvSpPr>
          <p:cNvPr id="56344" name="Text Box 34"/>
          <p:cNvSpPr txBox="1">
            <a:spLocks noChangeArrowheads="1"/>
          </p:cNvSpPr>
          <p:nvPr/>
        </p:nvSpPr>
        <p:spPr bwMode="auto">
          <a:xfrm>
            <a:off x="1524000" y="3276600"/>
            <a:ext cx="838200" cy="304800"/>
          </a:xfrm>
          <a:prstGeom prst="rect">
            <a:avLst/>
          </a:prstGeom>
          <a:noFill/>
          <a:ln w="15875" algn="ctr">
            <a:noFill/>
            <a:miter lim="800000"/>
            <a:headEnd/>
            <a:tailEnd/>
          </a:ln>
        </p:spPr>
        <p:txBody>
          <a:bodyPr>
            <a:spAutoFit/>
          </a:bodyPr>
          <a:lstStyle/>
          <a:p>
            <a:pPr>
              <a:spcBef>
                <a:spcPct val="50000"/>
              </a:spcBef>
            </a:pPr>
            <a:r>
              <a:rPr lang="en-US" i="1">
                <a:solidFill>
                  <a:schemeClr val="accent2"/>
                </a:solidFill>
              </a:rPr>
              <a:t>TSRC</a:t>
            </a:r>
          </a:p>
        </p:txBody>
      </p:sp>
      <p:pic>
        <p:nvPicPr>
          <p:cNvPr id="56345" name="Picture 35" descr="RTCM"/>
          <p:cNvPicPr>
            <a:picLocks noChangeAspect="1" noChangeArrowheads="1"/>
          </p:cNvPicPr>
          <p:nvPr/>
        </p:nvPicPr>
        <p:blipFill>
          <a:blip r:embed="rId21" cstate="print"/>
          <a:srcRect/>
          <a:stretch>
            <a:fillRect/>
          </a:stretch>
        </p:blipFill>
        <p:spPr bwMode="auto">
          <a:xfrm>
            <a:off x="6172200" y="1143000"/>
            <a:ext cx="2390775" cy="533400"/>
          </a:xfrm>
          <a:prstGeom prst="rect">
            <a:avLst/>
          </a:prstGeom>
          <a:noFill/>
          <a:ln w="9525">
            <a:noFill/>
            <a:miter lim="800000"/>
            <a:headEnd/>
            <a:tailEnd/>
          </a:ln>
        </p:spPr>
      </p:pic>
      <p:pic>
        <p:nvPicPr>
          <p:cNvPr id="56346" name="Picture 36" descr="FLSPLS"/>
          <p:cNvPicPr>
            <a:picLocks noChangeAspect="1" noChangeArrowheads="1"/>
          </p:cNvPicPr>
          <p:nvPr/>
        </p:nvPicPr>
        <p:blipFill>
          <a:blip r:embed="rId22" cstate="print"/>
          <a:srcRect/>
          <a:stretch>
            <a:fillRect/>
          </a:stretch>
        </p:blipFill>
        <p:spPr bwMode="auto">
          <a:xfrm>
            <a:off x="4114800" y="3810000"/>
            <a:ext cx="1143000" cy="1143000"/>
          </a:xfrm>
          <a:prstGeom prst="rect">
            <a:avLst/>
          </a:prstGeom>
          <a:noFill/>
          <a:ln w="9525">
            <a:noFill/>
            <a:miter lim="800000"/>
            <a:headEnd/>
            <a:tailEnd/>
          </a:ln>
        </p:spPr>
      </p:pic>
      <p:pic>
        <p:nvPicPr>
          <p:cNvPr id="56347" name="Picture 37" descr="kaps"/>
          <p:cNvPicPr>
            <a:picLocks noChangeAspect="1" noChangeArrowheads="1"/>
          </p:cNvPicPr>
          <p:nvPr/>
        </p:nvPicPr>
        <p:blipFill>
          <a:blip r:embed="rId23" cstate="print"/>
          <a:srcRect/>
          <a:stretch>
            <a:fillRect/>
          </a:stretch>
        </p:blipFill>
        <p:spPr bwMode="auto">
          <a:xfrm>
            <a:off x="2667000" y="5105400"/>
            <a:ext cx="962025" cy="971550"/>
          </a:xfrm>
          <a:prstGeom prst="rect">
            <a:avLst/>
          </a:prstGeom>
          <a:noFill/>
          <a:ln w="9525">
            <a:noFill/>
            <a:miter lim="800000"/>
            <a:headEnd/>
            <a:tailEnd/>
          </a:ln>
        </p:spPr>
      </p:pic>
      <p:pic>
        <p:nvPicPr>
          <p:cNvPr id="56348" name="Picture 38" descr="nmps"/>
          <p:cNvPicPr>
            <a:picLocks noChangeAspect="1" noChangeArrowheads="1"/>
          </p:cNvPicPr>
          <p:nvPr/>
        </p:nvPicPr>
        <p:blipFill>
          <a:blip r:embed="rId24" cstate="print"/>
          <a:srcRect/>
          <a:stretch>
            <a:fillRect/>
          </a:stretch>
        </p:blipFill>
        <p:spPr bwMode="auto">
          <a:xfrm>
            <a:off x="3962400" y="5257800"/>
            <a:ext cx="1447800" cy="369888"/>
          </a:xfrm>
          <a:prstGeom prst="rect">
            <a:avLst/>
          </a:prstGeom>
          <a:noFill/>
          <a:ln w="9525">
            <a:noFill/>
            <a:miter lim="800000"/>
            <a:headEnd/>
            <a:tailEnd/>
          </a:ln>
        </p:spPr>
      </p:pic>
      <p:pic>
        <p:nvPicPr>
          <p:cNvPr id="56349" name="Picture 39" descr="logo"/>
          <p:cNvPicPr>
            <a:picLocks noChangeAspect="1" noChangeArrowheads="1"/>
          </p:cNvPicPr>
          <p:nvPr/>
        </p:nvPicPr>
        <p:blipFill>
          <a:blip r:embed="rId25" cstate="print"/>
          <a:srcRect/>
          <a:stretch>
            <a:fillRect/>
          </a:stretch>
        </p:blipFill>
        <p:spPr bwMode="auto">
          <a:xfrm>
            <a:off x="8001000" y="4343400"/>
            <a:ext cx="973138" cy="1066800"/>
          </a:xfrm>
          <a:prstGeom prst="rect">
            <a:avLst/>
          </a:prstGeom>
          <a:noFill/>
          <a:ln w="9525">
            <a:noFill/>
            <a:miter lim="800000"/>
            <a:headEnd/>
            <a:tailEnd/>
          </a:ln>
        </p:spPr>
      </p:pic>
      <p:pic>
        <p:nvPicPr>
          <p:cNvPr id="56350" name="Picture 41" descr="BLM"/>
          <p:cNvPicPr>
            <a:picLocks noChangeAspect="1" noChangeArrowheads="1"/>
          </p:cNvPicPr>
          <p:nvPr/>
        </p:nvPicPr>
        <p:blipFill>
          <a:blip r:embed="rId26" cstate="print"/>
          <a:srcRect/>
          <a:stretch>
            <a:fillRect/>
          </a:stretch>
        </p:blipFill>
        <p:spPr bwMode="auto">
          <a:xfrm>
            <a:off x="8001000" y="2667000"/>
            <a:ext cx="781050" cy="1524000"/>
          </a:xfrm>
          <a:prstGeom prst="rect">
            <a:avLst/>
          </a:prstGeom>
          <a:noFill/>
          <a:ln w="9525">
            <a:noFill/>
            <a:miter lim="800000"/>
            <a:headEnd/>
            <a:tailEnd/>
          </a:ln>
        </p:spPr>
      </p:pic>
      <p:pic>
        <p:nvPicPr>
          <p:cNvPr id="56351" name="Picture 42" descr="srcw_logo_b"/>
          <p:cNvPicPr>
            <a:picLocks noChangeAspect="1" noChangeArrowheads="1"/>
          </p:cNvPicPr>
          <p:nvPr/>
        </p:nvPicPr>
        <p:blipFill>
          <a:blip r:embed="rId27" cstate="print"/>
          <a:srcRect/>
          <a:stretch>
            <a:fillRect/>
          </a:stretch>
        </p:blipFill>
        <p:spPr bwMode="auto">
          <a:xfrm>
            <a:off x="3505200" y="2133600"/>
            <a:ext cx="1371600" cy="901700"/>
          </a:xfrm>
          <a:prstGeom prst="rect">
            <a:avLst/>
          </a:prstGeom>
          <a:noFill/>
          <a:ln w="9525">
            <a:noFill/>
            <a:miter lim="800000"/>
            <a:headEnd/>
            <a:tailEnd/>
          </a:ln>
        </p:spPr>
      </p:pic>
      <p:pic>
        <p:nvPicPr>
          <p:cNvPr id="56352" name="Picture 43" descr="DELAWARE"/>
          <p:cNvPicPr>
            <a:picLocks noChangeAspect="1" noChangeArrowheads="1"/>
          </p:cNvPicPr>
          <p:nvPr/>
        </p:nvPicPr>
        <p:blipFill>
          <a:blip r:embed="rId28" cstate="print"/>
          <a:srcRect/>
          <a:stretch>
            <a:fillRect/>
          </a:stretch>
        </p:blipFill>
        <p:spPr bwMode="auto">
          <a:xfrm>
            <a:off x="5638800" y="5257800"/>
            <a:ext cx="2419350" cy="661988"/>
          </a:xfrm>
          <a:prstGeom prst="rect">
            <a:avLst/>
          </a:prstGeom>
          <a:noFill/>
          <a:ln w="9525">
            <a:noFill/>
            <a:miter lim="800000"/>
            <a:headEnd/>
            <a:tailEnd/>
          </a:ln>
        </p:spPr>
      </p:pic>
      <p:pic>
        <p:nvPicPr>
          <p:cNvPr id="56353" name="Picture 44" descr="FEMA"/>
          <p:cNvPicPr>
            <a:picLocks noChangeAspect="1" noChangeArrowheads="1"/>
          </p:cNvPicPr>
          <p:nvPr/>
        </p:nvPicPr>
        <p:blipFill>
          <a:blip r:embed="rId29" cstate="print"/>
          <a:srcRect/>
          <a:stretch>
            <a:fillRect/>
          </a:stretch>
        </p:blipFill>
        <p:spPr bwMode="auto">
          <a:xfrm>
            <a:off x="5334000" y="3810000"/>
            <a:ext cx="1514475" cy="542925"/>
          </a:xfrm>
          <a:prstGeom prst="rect">
            <a:avLst/>
          </a:prstGeom>
          <a:noFill/>
          <a:ln w="9525">
            <a:noFill/>
            <a:miter lim="800000"/>
            <a:headEnd/>
            <a:tailEnd/>
          </a:ln>
        </p:spPr>
      </p:pic>
      <p:pic>
        <p:nvPicPr>
          <p:cNvPr id="56354" name="Picture 45" descr="wslslogo"/>
          <p:cNvPicPr>
            <a:picLocks noChangeAspect="1" noChangeArrowheads="1"/>
          </p:cNvPicPr>
          <p:nvPr/>
        </p:nvPicPr>
        <p:blipFill>
          <a:blip r:embed="rId30" cstate="print"/>
          <a:srcRect/>
          <a:stretch>
            <a:fillRect/>
          </a:stretch>
        </p:blipFill>
        <p:spPr bwMode="auto">
          <a:xfrm>
            <a:off x="5486400" y="4648200"/>
            <a:ext cx="1066800" cy="720725"/>
          </a:xfrm>
          <a:prstGeom prst="rect">
            <a:avLst/>
          </a:prstGeom>
          <a:noFill/>
          <a:ln w="9525">
            <a:noFill/>
            <a:miter lim="800000"/>
            <a:headEnd/>
            <a:tailEnd/>
          </a:ln>
        </p:spPr>
      </p:pic>
      <p:pic>
        <p:nvPicPr>
          <p:cNvPr id="56355" name="Picture 46" descr="uscg"/>
          <p:cNvPicPr>
            <a:picLocks noChangeAspect="1" noChangeArrowheads="1"/>
          </p:cNvPicPr>
          <p:nvPr/>
        </p:nvPicPr>
        <p:blipFill>
          <a:blip r:embed="rId31" cstate="print"/>
          <a:srcRect/>
          <a:stretch>
            <a:fillRect/>
          </a:stretch>
        </p:blipFill>
        <p:spPr bwMode="auto">
          <a:xfrm>
            <a:off x="6934200" y="4648200"/>
            <a:ext cx="838200" cy="838200"/>
          </a:xfrm>
          <a:prstGeom prst="rect">
            <a:avLst/>
          </a:prstGeom>
          <a:noFill/>
          <a:ln w="9525">
            <a:noFill/>
            <a:miter lim="800000"/>
            <a:headEnd/>
            <a:tailEnd/>
          </a:ln>
        </p:spPr>
      </p:pic>
      <p:sp>
        <p:nvSpPr>
          <p:cNvPr id="515119" name="Text Box 47"/>
          <p:cNvSpPr txBox="1">
            <a:spLocks noChangeArrowheads="1"/>
          </p:cNvSpPr>
          <p:nvPr/>
        </p:nvSpPr>
        <p:spPr bwMode="auto">
          <a:xfrm>
            <a:off x="5791200" y="3124200"/>
            <a:ext cx="914400" cy="304800"/>
          </a:xfrm>
          <a:prstGeom prst="rect">
            <a:avLst/>
          </a:prstGeom>
          <a:noFill/>
          <a:ln w="15875" algn="ctr">
            <a:noFill/>
            <a:miter lim="800000"/>
            <a:headEnd/>
            <a:tailEnd/>
          </a:ln>
          <a:effectLst>
            <a:outerShdw dist="35921" dir="2700000" algn="ctr" rotWithShape="0">
              <a:srgbClr val="808080">
                <a:alpha val="80000"/>
              </a:srgbClr>
            </a:outerShdw>
          </a:effectLst>
        </p:spPr>
        <p:txBody>
          <a:bodyPr>
            <a:spAutoFit/>
          </a:bodyPr>
          <a:lstStyle/>
          <a:p>
            <a:pPr>
              <a:spcBef>
                <a:spcPct val="50000"/>
              </a:spcBef>
              <a:defRPr/>
            </a:pPr>
            <a:r>
              <a:rPr lang="en-US" dirty="0"/>
              <a:t>LSRC</a:t>
            </a:r>
          </a:p>
        </p:txBody>
      </p:sp>
      <p:sp>
        <p:nvSpPr>
          <p:cNvPr id="515120" name="Text Box 48"/>
          <p:cNvSpPr txBox="1">
            <a:spLocks noChangeArrowheads="1"/>
          </p:cNvSpPr>
          <p:nvPr/>
        </p:nvSpPr>
        <p:spPr bwMode="auto">
          <a:xfrm>
            <a:off x="0" y="6324600"/>
            <a:ext cx="9296400" cy="707886"/>
          </a:xfrm>
          <a:prstGeom prst="rect">
            <a:avLst/>
          </a:prstGeom>
          <a:solidFill>
            <a:schemeClr val="bg1"/>
          </a:solidFill>
          <a:ln w="15875" algn="ctr">
            <a:noFill/>
            <a:miter lim="800000"/>
            <a:headEnd/>
            <a:tailEnd/>
          </a:ln>
          <a:effectLst>
            <a:outerShdw dist="35921" dir="2700000" algn="ctr" rotWithShape="0">
              <a:srgbClr val="808080">
                <a:alpha val="80000"/>
              </a:srgbClr>
            </a:outerShdw>
          </a:effectLst>
        </p:spPr>
        <p:txBody>
          <a:bodyPr wrap="square">
            <a:spAutoFit/>
          </a:bodyPr>
          <a:lstStyle/>
          <a:p>
            <a:pPr>
              <a:spcBef>
                <a:spcPct val="50000"/>
              </a:spcBef>
              <a:defRPr/>
            </a:pPr>
            <a:r>
              <a:rPr lang="en-US" sz="1600" dirty="0"/>
              <a:t>+ PUBLIC &amp; PRIVATE RTN ADMINISTRATORS SPANNING MORE THAN 35 </a:t>
            </a:r>
            <a:r>
              <a:rPr lang="en-US" sz="1600" dirty="0" smtClean="0"/>
              <a:t>STATES</a:t>
            </a:r>
          </a:p>
          <a:p>
            <a:pPr>
              <a:spcBef>
                <a:spcPct val="50000"/>
              </a:spcBef>
              <a:defRPr/>
            </a:pPr>
            <a:endParaRPr lang="en-US" sz="1600" dirty="0"/>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p:cNvPicPr>
            <a:picLocks noChangeAspect="1" noChangeArrowheads="1"/>
          </p:cNvPicPr>
          <p:nvPr/>
        </p:nvPicPr>
        <p:blipFill>
          <a:blip r:embed="rId2" cstate="print"/>
          <a:srcRect l="25403" r="26210"/>
          <a:stretch>
            <a:fillRect/>
          </a:stretch>
        </p:blipFill>
        <p:spPr bwMode="auto">
          <a:xfrm>
            <a:off x="4495800" y="533400"/>
            <a:ext cx="4306888" cy="5562600"/>
          </a:xfrm>
          <a:prstGeom prst="rect">
            <a:avLst/>
          </a:prstGeom>
          <a:noFill/>
          <a:ln w="9525">
            <a:noFill/>
            <a:miter lim="800000"/>
            <a:headEnd/>
            <a:tailEnd/>
          </a:ln>
        </p:spPr>
      </p:pic>
      <p:sp>
        <p:nvSpPr>
          <p:cNvPr id="57347" name="Rectangle 5"/>
          <p:cNvSpPr>
            <a:spLocks noChangeArrowheads="1"/>
          </p:cNvSpPr>
          <p:nvPr/>
        </p:nvSpPr>
        <p:spPr bwMode="auto">
          <a:xfrm>
            <a:off x="2057400" y="6324600"/>
            <a:ext cx="3733800" cy="369888"/>
          </a:xfrm>
          <a:prstGeom prst="rect">
            <a:avLst/>
          </a:prstGeom>
          <a:solidFill>
            <a:schemeClr val="bg1"/>
          </a:solidFill>
          <a:ln w="15875" algn="ctr">
            <a:noFill/>
            <a:miter lim="800000"/>
            <a:headEnd/>
            <a:tailEnd/>
          </a:ln>
        </p:spPr>
        <p:txBody>
          <a:bodyPr>
            <a:spAutoFit/>
          </a:bodyPr>
          <a:lstStyle/>
          <a:p>
            <a:pPr algn="ctr"/>
            <a:r>
              <a:rPr lang="en-US">
                <a:solidFill>
                  <a:schemeClr val="accent2"/>
                </a:solidFill>
                <a:hlinkClick r:id="rId3"/>
              </a:rPr>
              <a:t>http://www.ngs.noaa.gov/</a:t>
            </a:r>
            <a:endParaRPr lang="en-US">
              <a:solidFill>
                <a:schemeClr val="accent2"/>
              </a:solidFill>
            </a:endParaRPr>
          </a:p>
        </p:txBody>
      </p:sp>
      <p:pic>
        <p:nvPicPr>
          <p:cNvPr id="57348" name="Picture 5" descr="NGSRealTimeUserGuidelines.v2.1 1COVER.jpg"/>
          <p:cNvPicPr>
            <a:picLocks noChangeAspect="1"/>
          </p:cNvPicPr>
          <p:nvPr/>
        </p:nvPicPr>
        <p:blipFill>
          <a:blip r:embed="rId4" cstate="print"/>
          <a:srcRect/>
          <a:stretch>
            <a:fillRect/>
          </a:stretch>
        </p:blipFill>
        <p:spPr bwMode="auto">
          <a:xfrm>
            <a:off x="152400" y="533400"/>
            <a:ext cx="4298950" cy="5562600"/>
          </a:xfrm>
          <a:prstGeom prst="rect">
            <a:avLst/>
          </a:prstGeom>
          <a:noFill/>
          <a:ln w="9525">
            <a:solidFill>
              <a:schemeClr val="tx1"/>
            </a:solidFill>
            <a:miter lim="800000"/>
            <a:headEnd/>
            <a:tailEnd/>
          </a:ln>
        </p:spPr>
      </p:pic>
      <p:sp>
        <p:nvSpPr>
          <p:cNvPr id="57349" name="TextBox 4"/>
          <p:cNvSpPr txBox="1">
            <a:spLocks noChangeArrowheads="1"/>
          </p:cNvSpPr>
          <p:nvPr/>
        </p:nvSpPr>
        <p:spPr bwMode="auto">
          <a:xfrm>
            <a:off x="5915025" y="4648200"/>
            <a:ext cx="1552575" cy="584200"/>
          </a:xfrm>
          <a:prstGeom prst="rect">
            <a:avLst/>
          </a:prstGeom>
          <a:noFill/>
          <a:ln w="9525">
            <a:noFill/>
            <a:miter lim="800000"/>
            <a:headEnd/>
            <a:tailEnd/>
          </a:ln>
        </p:spPr>
        <p:txBody>
          <a:bodyPr wrap="none">
            <a:spAutoFit/>
          </a:bodyPr>
          <a:lstStyle/>
          <a:p>
            <a:r>
              <a:rPr lang="en-US" sz="3200">
                <a:solidFill>
                  <a:srgbClr val="C00000"/>
                </a:solidFill>
              </a:rPr>
              <a:t>DRAFT</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 descr="TABLE1.tif"/>
          <p:cNvPicPr>
            <a:picLocks noChangeAspect="1"/>
          </p:cNvPicPr>
          <p:nvPr/>
        </p:nvPicPr>
        <p:blipFill>
          <a:blip r:embed="rId2" cstate="print"/>
          <a:srcRect/>
          <a:stretch>
            <a:fillRect/>
          </a:stretch>
        </p:blipFill>
        <p:spPr bwMode="auto">
          <a:xfrm>
            <a:off x="38100" y="1504950"/>
            <a:ext cx="9001125" cy="3819525"/>
          </a:xfrm>
          <a:prstGeom prst="rect">
            <a:avLst/>
          </a:prstGeom>
          <a:noFill/>
          <a:ln w="9525">
            <a:noFill/>
            <a:miter lim="800000"/>
            <a:headEnd/>
            <a:tailEnd/>
          </a:ln>
        </p:spPr>
      </p:pic>
      <p:sp>
        <p:nvSpPr>
          <p:cNvPr id="58371" name="TextBox 2"/>
          <p:cNvSpPr txBox="1">
            <a:spLocks noChangeArrowheads="1"/>
          </p:cNvSpPr>
          <p:nvPr/>
        </p:nvSpPr>
        <p:spPr bwMode="auto">
          <a:xfrm>
            <a:off x="714375" y="400050"/>
            <a:ext cx="7896225" cy="1077913"/>
          </a:xfrm>
          <a:prstGeom prst="rect">
            <a:avLst/>
          </a:prstGeom>
          <a:noFill/>
          <a:ln w="9525">
            <a:noFill/>
            <a:miter lim="800000"/>
            <a:headEnd/>
            <a:tailEnd/>
          </a:ln>
        </p:spPr>
        <p:txBody>
          <a:bodyPr>
            <a:spAutoFit/>
          </a:bodyPr>
          <a:lstStyle/>
          <a:p>
            <a:pPr algn="ctr"/>
            <a:r>
              <a:rPr lang="en-US" sz="3200">
                <a:solidFill>
                  <a:schemeClr val="accent2"/>
                </a:solidFill>
              </a:rPr>
              <a:t>Summary Table</a:t>
            </a:r>
          </a:p>
          <a:p>
            <a:pPr algn="ctr"/>
            <a:r>
              <a:rPr lang="en-US" sz="3200">
                <a:solidFill>
                  <a:schemeClr val="accent2"/>
                </a:solidFill>
              </a:rPr>
              <a:t>RT Single-Base Guidelines</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4"/>
          <p:cNvSpPr>
            <a:spLocks noGrp="1"/>
          </p:cNvSpPr>
          <p:nvPr>
            <p:ph type="title"/>
          </p:nvPr>
        </p:nvSpPr>
        <p:spPr>
          <a:xfrm>
            <a:off x="457200" y="381000"/>
            <a:ext cx="8229600" cy="1143000"/>
          </a:xfrm>
        </p:spPr>
        <p:txBody>
          <a:bodyPr/>
          <a:lstStyle/>
          <a:p>
            <a:r>
              <a:rPr lang="en-US" sz="3200" dirty="0" smtClean="0">
                <a:latin typeface="+mn-lt"/>
                <a:cs typeface="Arial" pitchFamily="34" charset="0"/>
              </a:rPr>
              <a:t>NGS Guidelines</a:t>
            </a:r>
            <a:br>
              <a:rPr lang="en-US" sz="3200" dirty="0" smtClean="0">
                <a:latin typeface="+mn-lt"/>
                <a:cs typeface="Arial" pitchFamily="34" charset="0"/>
              </a:rPr>
            </a:br>
            <a:r>
              <a:rPr lang="en-US" sz="3200" dirty="0" smtClean="0">
                <a:latin typeface="+mn-lt"/>
                <a:cs typeface="Arial" pitchFamily="34" charset="0"/>
              </a:rPr>
              <a:t>Real Time GNSS Networks</a:t>
            </a:r>
          </a:p>
        </p:txBody>
      </p:sp>
      <p:sp>
        <p:nvSpPr>
          <p:cNvPr id="59395" name="Content Placeholder 5"/>
          <p:cNvSpPr>
            <a:spLocks noGrp="1"/>
          </p:cNvSpPr>
          <p:nvPr>
            <p:ph idx="1"/>
          </p:nvPr>
        </p:nvSpPr>
        <p:spPr/>
        <p:txBody>
          <a:bodyPr/>
          <a:lstStyle/>
          <a:p>
            <a:pPr>
              <a:lnSpc>
                <a:spcPct val="150000"/>
              </a:lnSpc>
            </a:pPr>
            <a:r>
              <a:rPr lang="en-US" sz="2800" dirty="0" smtClean="0">
                <a:latin typeface="+mn-lt"/>
                <a:cs typeface="Arial" pitchFamily="34" charset="0"/>
              </a:rPr>
              <a:t>Site Considerations</a:t>
            </a:r>
          </a:p>
          <a:p>
            <a:pPr>
              <a:lnSpc>
                <a:spcPct val="150000"/>
              </a:lnSpc>
            </a:pPr>
            <a:r>
              <a:rPr lang="en-US" sz="2800" dirty="0" smtClean="0">
                <a:latin typeface="+mn-lt"/>
                <a:cs typeface="Arial" pitchFamily="34" charset="0"/>
              </a:rPr>
              <a:t>Planning and Design</a:t>
            </a:r>
          </a:p>
          <a:p>
            <a:pPr>
              <a:lnSpc>
                <a:spcPct val="150000"/>
              </a:lnSpc>
            </a:pPr>
            <a:r>
              <a:rPr lang="en-US" sz="2800" dirty="0" smtClean="0">
                <a:latin typeface="+mn-lt"/>
                <a:cs typeface="Arial" pitchFamily="34" charset="0"/>
              </a:rPr>
              <a:t>Administration</a:t>
            </a:r>
          </a:p>
          <a:p>
            <a:pPr>
              <a:lnSpc>
                <a:spcPct val="150000"/>
              </a:lnSpc>
            </a:pPr>
            <a:r>
              <a:rPr lang="en-US" sz="2800" dirty="0" smtClean="0">
                <a:latin typeface="+mn-lt"/>
                <a:cs typeface="Arial" pitchFamily="34" charset="0"/>
              </a:rPr>
              <a:t>Obtaining Station Coordinates Consistent with NAD83 and ITRS</a:t>
            </a:r>
          </a:p>
          <a:p>
            <a:pPr>
              <a:lnSpc>
                <a:spcPct val="150000"/>
              </a:lnSpc>
            </a:pPr>
            <a:r>
              <a:rPr lang="en-US" sz="2800" dirty="0" smtClean="0">
                <a:latin typeface="+mn-lt"/>
                <a:cs typeface="Arial" pitchFamily="34" charset="0"/>
              </a:rPr>
              <a:t>User Best Methods</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 y="685800"/>
            <a:ext cx="8229600" cy="1143000"/>
          </a:xfrm>
        </p:spPr>
        <p:txBody>
          <a:bodyPr/>
          <a:lstStyle/>
          <a:p>
            <a:r>
              <a:rPr lang="en-US" sz="2800" dirty="0" smtClean="0">
                <a:latin typeface="+mn-lt"/>
                <a:cs typeface="Arial" pitchFamily="34" charset="0"/>
              </a:rPr>
              <a:t>Obtaining Station Coordinates Consistent with NAD83 and ITRS</a:t>
            </a:r>
            <a:r>
              <a:rPr lang="en-US" sz="3600" dirty="0" smtClean="0">
                <a:latin typeface="+mn-lt"/>
                <a:cs typeface="Arial" pitchFamily="34" charset="0"/>
              </a:rPr>
              <a:t/>
            </a:r>
            <a:br>
              <a:rPr lang="en-US" sz="3600" dirty="0" smtClean="0">
                <a:latin typeface="+mn-lt"/>
                <a:cs typeface="Arial" pitchFamily="34" charset="0"/>
              </a:rPr>
            </a:br>
            <a:endParaRPr lang="en-US" sz="3600" dirty="0" smtClean="0">
              <a:latin typeface="+mn-lt"/>
              <a:cs typeface="Arial" pitchFamily="34" charset="0"/>
            </a:endParaRPr>
          </a:p>
        </p:txBody>
      </p:sp>
      <p:sp>
        <p:nvSpPr>
          <p:cNvPr id="60419" name="Content Placeholder 2"/>
          <p:cNvSpPr>
            <a:spLocks noGrp="1"/>
          </p:cNvSpPr>
          <p:nvPr>
            <p:ph idx="1"/>
          </p:nvPr>
        </p:nvSpPr>
        <p:spPr>
          <a:xfrm>
            <a:off x="304800" y="1676400"/>
            <a:ext cx="8686800" cy="3048000"/>
          </a:xfrm>
        </p:spPr>
        <p:txBody>
          <a:bodyPr/>
          <a:lstStyle/>
          <a:p>
            <a:pPr>
              <a:lnSpc>
                <a:spcPct val="90000"/>
              </a:lnSpc>
              <a:buFont typeface="Calibri" pitchFamily="34" charset="0"/>
              <a:buAutoNum type="arabicPeriod"/>
            </a:pPr>
            <a:r>
              <a:rPr lang="en-US" sz="2000" dirty="0" smtClean="0">
                <a:latin typeface="+mn-lt"/>
                <a:cs typeface="Arial" pitchFamily="34" charset="0"/>
              </a:rPr>
              <a:t>Include a </a:t>
            </a:r>
            <a:r>
              <a:rPr lang="en-US" sz="2000" dirty="0" err="1" smtClean="0">
                <a:latin typeface="+mn-lt"/>
                <a:cs typeface="Arial" pitchFamily="34" charset="0"/>
              </a:rPr>
              <a:t>subnetwork</a:t>
            </a:r>
            <a:r>
              <a:rPr lang="en-US" sz="2000" dirty="0" smtClean="0">
                <a:latin typeface="+mn-lt"/>
                <a:cs typeface="Arial" pitchFamily="34" charset="0"/>
              </a:rPr>
              <a:t> of the RTN into the </a:t>
            </a:r>
            <a:r>
              <a:rPr lang="en-US" sz="2000" u="sng" dirty="0" smtClean="0">
                <a:latin typeface="+mn-lt"/>
                <a:cs typeface="Arial" pitchFamily="34" charset="0"/>
              </a:rPr>
              <a:t>National CORS</a:t>
            </a:r>
            <a:r>
              <a:rPr lang="en-US" sz="2000" dirty="0" smtClean="0">
                <a:latin typeface="+mn-lt"/>
                <a:cs typeface="Arial" pitchFamily="34" charset="0"/>
              </a:rPr>
              <a:t> network. This would be three stations If RTN has less than 30 stations, 10% of RTN with greater than 30 stations. NGS will not distribute/broadcast RTN reference station data.</a:t>
            </a:r>
          </a:p>
          <a:p>
            <a:pPr>
              <a:lnSpc>
                <a:spcPct val="90000"/>
              </a:lnSpc>
              <a:buFont typeface="Calibri" pitchFamily="34" charset="0"/>
              <a:buAutoNum type="arabicPeriod"/>
            </a:pPr>
            <a:endParaRPr lang="en-US" sz="2000" dirty="0" smtClean="0">
              <a:latin typeface="+mn-lt"/>
              <a:cs typeface="Arial" pitchFamily="34" charset="0"/>
            </a:endParaRPr>
          </a:p>
          <a:p>
            <a:pPr>
              <a:lnSpc>
                <a:spcPct val="90000"/>
              </a:lnSpc>
              <a:buFont typeface="Calibri" pitchFamily="34" charset="0"/>
              <a:buAutoNum type="arabicPeriod"/>
            </a:pPr>
            <a:r>
              <a:rPr lang="en-US" sz="2000" dirty="0" smtClean="0">
                <a:latin typeface="+mn-lt"/>
                <a:cs typeface="Arial" pitchFamily="34" charset="0"/>
              </a:rPr>
              <a:t>Align all RTN reference stations coordinates to the CORS network at 2-cm horizontal and 4-cm vertical</a:t>
            </a:r>
          </a:p>
          <a:p>
            <a:pPr>
              <a:lnSpc>
                <a:spcPct val="90000"/>
              </a:lnSpc>
              <a:buFont typeface="Calibri" pitchFamily="34" charset="0"/>
              <a:buAutoNum type="arabicPeriod"/>
            </a:pPr>
            <a:endParaRPr lang="en-US" sz="2000" dirty="0" smtClean="0">
              <a:latin typeface="+mn-lt"/>
              <a:cs typeface="Arial" pitchFamily="34" charset="0"/>
            </a:endParaRPr>
          </a:p>
          <a:p>
            <a:pPr>
              <a:lnSpc>
                <a:spcPct val="90000"/>
              </a:lnSpc>
              <a:buFont typeface="Calibri" pitchFamily="34" charset="0"/>
              <a:buAutoNum type="arabicPeriod"/>
            </a:pPr>
            <a:r>
              <a:rPr lang="en-US" sz="2000" dirty="0" smtClean="0">
                <a:latin typeface="+mn-lt"/>
                <a:cs typeface="Arial" pitchFamily="34" charset="0"/>
              </a:rPr>
              <a:t>For each reference station in the RTN, use the Online Positioning User Service (OPUS) at http://www.ngs.noaa.gov/OPUS/ to test for the </a:t>
            </a:r>
            <a:r>
              <a:rPr lang="en-US" sz="2000" u="sng" dirty="0" smtClean="0">
                <a:latin typeface="+mn-lt"/>
                <a:cs typeface="Arial" pitchFamily="34" charset="0"/>
              </a:rPr>
              <a:t>continued consistency</a:t>
            </a:r>
            <a:r>
              <a:rPr lang="en-US" sz="2000" dirty="0" smtClean="0">
                <a:latin typeface="+mn-lt"/>
                <a:cs typeface="Arial" pitchFamily="34" charset="0"/>
              </a:rPr>
              <a:t> of its adopted positional coordinates and velocity on a daily basis, and revise the station’s adopted coordinates and/or velocity if the tests reveal a need to do so. </a:t>
            </a:r>
          </a:p>
          <a:p>
            <a:pPr>
              <a:lnSpc>
                <a:spcPct val="90000"/>
              </a:lnSpc>
            </a:pPr>
            <a:endParaRPr lang="en-US" sz="2800" dirty="0" smtClean="0">
              <a:solidFill>
                <a:schemeClr val="accent2"/>
              </a:solidFill>
              <a:latin typeface="+mn-lt"/>
              <a:cs typeface="Arial" pitchFamily="3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304800" y="533400"/>
            <a:ext cx="8458200" cy="838200"/>
          </a:xfrm>
        </p:spPr>
        <p:txBody>
          <a:bodyPr/>
          <a:lstStyle/>
          <a:p>
            <a:pPr eaLnBrk="1" hangingPunct="1">
              <a:defRPr/>
            </a:pPr>
            <a:r>
              <a:rPr lang="en-US" dirty="0" smtClean="0">
                <a:solidFill>
                  <a:schemeClr val="tx2">
                    <a:lumMod val="75000"/>
                  </a:schemeClr>
                </a:solidFill>
                <a:latin typeface="+mn-lt"/>
                <a:cs typeface="Arial" pitchFamily="34" charset="0"/>
              </a:rPr>
              <a:t>Best methods from the Guidelines:</a:t>
            </a:r>
            <a:br>
              <a:rPr lang="en-US" dirty="0" smtClean="0">
                <a:solidFill>
                  <a:schemeClr val="tx2">
                    <a:lumMod val="75000"/>
                  </a:schemeClr>
                </a:solidFill>
                <a:latin typeface="+mn-lt"/>
                <a:cs typeface="Arial" pitchFamily="34" charset="0"/>
              </a:rPr>
            </a:br>
            <a:r>
              <a:rPr lang="en-US" u="sng" dirty="0" smtClean="0">
                <a:solidFill>
                  <a:schemeClr val="tx2">
                    <a:lumMod val="75000"/>
                  </a:schemeClr>
                </a:solidFill>
                <a:latin typeface="+mn-lt"/>
                <a:cs typeface="Arial" pitchFamily="34" charset="0"/>
              </a:rPr>
              <a:t>The 7 “C’S” of NOAA’s NGS</a:t>
            </a:r>
          </a:p>
        </p:txBody>
      </p:sp>
      <p:sp>
        <p:nvSpPr>
          <p:cNvPr id="61443" name="Rectangle 3"/>
          <p:cNvSpPr>
            <a:spLocks noGrp="1" noChangeArrowheads="1"/>
          </p:cNvSpPr>
          <p:nvPr>
            <p:ph idx="1"/>
          </p:nvPr>
        </p:nvSpPr>
        <p:spPr>
          <a:xfrm>
            <a:off x="1143000" y="2590800"/>
            <a:ext cx="7162800" cy="3048000"/>
          </a:xfrm>
        </p:spPr>
        <p:txBody>
          <a:bodyPr/>
          <a:lstStyle/>
          <a:p>
            <a:pPr eaLnBrk="1" hangingPunct="1">
              <a:lnSpc>
                <a:spcPct val="90000"/>
              </a:lnSpc>
            </a:pPr>
            <a:r>
              <a:rPr lang="en-US" sz="2600" dirty="0" smtClean="0">
                <a:latin typeface="+mn-lt"/>
                <a:cs typeface="Arial" pitchFamily="34" charset="0"/>
              </a:rPr>
              <a:t>Check  Equipment</a:t>
            </a:r>
          </a:p>
          <a:p>
            <a:pPr eaLnBrk="1" hangingPunct="1">
              <a:lnSpc>
                <a:spcPct val="90000"/>
              </a:lnSpc>
            </a:pPr>
            <a:r>
              <a:rPr lang="en-US" sz="2600" dirty="0" smtClean="0">
                <a:latin typeface="+mn-lt"/>
                <a:cs typeface="Arial" pitchFamily="34" charset="0"/>
              </a:rPr>
              <a:t>Communication</a:t>
            </a:r>
          </a:p>
          <a:p>
            <a:pPr eaLnBrk="1" hangingPunct="1">
              <a:lnSpc>
                <a:spcPct val="90000"/>
              </a:lnSpc>
            </a:pPr>
            <a:r>
              <a:rPr lang="en-US" sz="2600" dirty="0" smtClean="0">
                <a:latin typeface="+mn-lt"/>
                <a:cs typeface="Arial" pitchFamily="34" charset="0"/>
              </a:rPr>
              <a:t>Conditions</a:t>
            </a:r>
          </a:p>
          <a:p>
            <a:pPr eaLnBrk="1" hangingPunct="1">
              <a:lnSpc>
                <a:spcPct val="90000"/>
              </a:lnSpc>
            </a:pPr>
            <a:r>
              <a:rPr lang="en-US" sz="2600" dirty="0" smtClean="0">
                <a:latin typeface="+mn-lt"/>
                <a:cs typeface="Arial" pitchFamily="34" charset="0"/>
              </a:rPr>
              <a:t>Calibration (or not)</a:t>
            </a:r>
          </a:p>
          <a:p>
            <a:pPr eaLnBrk="1" hangingPunct="1">
              <a:lnSpc>
                <a:spcPct val="90000"/>
              </a:lnSpc>
            </a:pPr>
            <a:r>
              <a:rPr lang="en-US" sz="2600" dirty="0" smtClean="0">
                <a:latin typeface="+mn-lt"/>
                <a:cs typeface="Arial" pitchFamily="34" charset="0"/>
              </a:rPr>
              <a:t>Coordinates</a:t>
            </a:r>
          </a:p>
          <a:p>
            <a:pPr eaLnBrk="1" hangingPunct="1">
              <a:lnSpc>
                <a:spcPct val="90000"/>
              </a:lnSpc>
            </a:pPr>
            <a:r>
              <a:rPr lang="en-US" sz="2600" dirty="0" smtClean="0">
                <a:latin typeface="+mn-lt"/>
                <a:cs typeface="Arial" pitchFamily="34" charset="0"/>
              </a:rPr>
              <a:t>Collection</a:t>
            </a:r>
          </a:p>
          <a:p>
            <a:pPr eaLnBrk="1" hangingPunct="1">
              <a:lnSpc>
                <a:spcPct val="90000"/>
              </a:lnSpc>
            </a:pPr>
            <a:r>
              <a:rPr lang="en-US" sz="2600" dirty="0" smtClean="0">
                <a:latin typeface="+mn-lt"/>
                <a:cs typeface="Arial" pitchFamily="34" charset="0"/>
              </a:rPr>
              <a:t>Confidence</a:t>
            </a:r>
          </a:p>
        </p:txBody>
      </p:sp>
      <p:sp>
        <p:nvSpPr>
          <p:cNvPr id="90116" name="Rectangle 4"/>
          <p:cNvSpPr>
            <a:spLocks noChangeArrowheads="1"/>
          </p:cNvSpPr>
          <p:nvPr/>
        </p:nvSpPr>
        <p:spPr bwMode="auto">
          <a:xfrm>
            <a:off x="304800" y="1600200"/>
            <a:ext cx="8458200" cy="838200"/>
          </a:xfrm>
          <a:prstGeom prst="rect">
            <a:avLst/>
          </a:prstGeom>
          <a:noFill/>
          <a:ln w="9525">
            <a:noFill/>
            <a:miter lim="800000"/>
            <a:headEnd/>
            <a:tailEnd/>
          </a:ln>
        </p:spPr>
        <p:txBody>
          <a:bodyPr anchor="ctr"/>
          <a:lstStyle/>
          <a:p>
            <a:pPr algn="ctr">
              <a:defRPr/>
            </a:pPr>
            <a:r>
              <a:rPr lang="en-US" sz="2800" i="1" u="sng" dirty="0">
                <a:solidFill>
                  <a:schemeClr val="accent6"/>
                </a:solidFill>
                <a:latin typeface="Arial" charset="0"/>
                <a:cs typeface="Arial" charset="0"/>
              </a:rPr>
              <a:t>The Control is at the Pole</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76200" y="457200"/>
            <a:ext cx="8458200" cy="685800"/>
          </a:xfrm>
        </p:spPr>
        <p:txBody>
          <a:bodyPr/>
          <a:lstStyle/>
          <a:p>
            <a:pPr eaLnBrk="1" hangingPunct="1">
              <a:defRPr/>
            </a:pPr>
            <a:r>
              <a:rPr lang="en-US" sz="3200" dirty="0" smtClean="0">
                <a:solidFill>
                  <a:schemeClr val="tx2">
                    <a:lumMod val="75000"/>
                  </a:schemeClr>
                </a:solidFill>
                <a:latin typeface="+mn-lt"/>
                <a:cs typeface="Arial" pitchFamily="34" charset="0"/>
              </a:rPr>
              <a:t>Expediting The Guidelines</a:t>
            </a:r>
          </a:p>
        </p:txBody>
      </p:sp>
      <p:sp>
        <p:nvSpPr>
          <p:cNvPr id="62467" name="Rectangle 3"/>
          <p:cNvSpPr>
            <a:spLocks noGrp="1" noChangeArrowheads="1"/>
          </p:cNvSpPr>
          <p:nvPr>
            <p:ph idx="1"/>
          </p:nvPr>
        </p:nvSpPr>
        <p:spPr>
          <a:xfrm>
            <a:off x="685800" y="1524000"/>
            <a:ext cx="7162800" cy="4876800"/>
          </a:xfrm>
        </p:spPr>
        <p:txBody>
          <a:bodyPr/>
          <a:lstStyle/>
          <a:p>
            <a:pPr eaLnBrk="1" hangingPunct="1">
              <a:buFontTx/>
              <a:buNone/>
            </a:pPr>
            <a:r>
              <a:rPr lang="en-US" sz="2200" dirty="0" smtClean="0">
                <a:latin typeface="+mn-lt"/>
                <a:cs typeface="Arial" pitchFamily="34" charset="0"/>
              </a:rPr>
              <a:t>	The NGS Encourages RTN Users and Administrators to become </a:t>
            </a:r>
            <a:r>
              <a:rPr lang="en-US" sz="2200" u="sng" dirty="0" smtClean="0">
                <a:solidFill>
                  <a:srgbClr val="FF3300"/>
                </a:solidFill>
                <a:latin typeface="+mn-lt"/>
                <a:cs typeface="Arial" pitchFamily="34" charset="0"/>
              </a:rPr>
              <a:t>Cooperative Partners</a:t>
            </a:r>
            <a:r>
              <a:rPr lang="en-US" sz="2200" dirty="0" smtClean="0">
                <a:latin typeface="+mn-lt"/>
                <a:cs typeface="Arial" pitchFamily="34" charset="0"/>
              </a:rPr>
              <a:t> to Provide Input that will Enable Valuable Documents to be Drafted that will Benefit the Public Welfare.</a:t>
            </a:r>
            <a:br>
              <a:rPr lang="en-US" sz="2200" dirty="0" smtClean="0">
                <a:latin typeface="+mn-lt"/>
                <a:cs typeface="Arial" pitchFamily="34" charset="0"/>
              </a:rPr>
            </a:br>
            <a:r>
              <a:rPr lang="en-US" sz="2200" dirty="0" smtClean="0">
                <a:latin typeface="+mn-lt"/>
                <a:cs typeface="Arial" pitchFamily="34" charset="0"/>
              </a:rPr>
              <a:t/>
            </a:r>
            <a:br>
              <a:rPr lang="en-US" sz="2200" dirty="0" smtClean="0">
                <a:latin typeface="+mn-lt"/>
                <a:cs typeface="Arial" pitchFamily="34" charset="0"/>
              </a:rPr>
            </a:br>
            <a:r>
              <a:rPr lang="en-US" sz="2200" dirty="0" smtClean="0">
                <a:latin typeface="+mn-lt"/>
                <a:cs typeface="Arial" pitchFamily="34" charset="0"/>
              </a:rPr>
              <a:t>- Establishing Reference Stations</a:t>
            </a:r>
          </a:p>
          <a:p>
            <a:pPr eaLnBrk="1" hangingPunct="1">
              <a:buFontTx/>
              <a:buNone/>
            </a:pPr>
            <a:r>
              <a:rPr lang="en-US" sz="2200" dirty="0" smtClean="0">
                <a:latin typeface="+mn-lt"/>
                <a:cs typeface="Arial" pitchFamily="34" charset="0"/>
              </a:rPr>
              <a:t>	- Adjusting Networks</a:t>
            </a:r>
            <a:br>
              <a:rPr lang="en-US" sz="2200" dirty="0" smtClean="0">
                <a:latin typeface="+mn-lt"/>
                <a:cs typeface="Arial" pitchFamily="34" charset="0"/>
              </a:rPr>
            </a:br>
            <a:r>
              <a:rPr lang="en-US" sz="2200" dirty="0" smtClean="0">
                <a:latin typeface="+mn-lt"/>
                <a:cs typeface="Arial" pitchFamily="34" charset="0"/>
              </a:rPr>
              <a:t>- Accuracy Expectations Vs. Obtained</a:t>
            </a:r>
            <a:br>
              <a:rPr lang="en-US" sz="2200" dirty="0" smtClean="0">
                <a:latin typeface="+mn-lt"/>
                <a:cs typeface="Arial" pitchFamily="34" charset="0"/>
              </a:rPr>
            </a:br>
            <a:r>
              <a:rPr lang="en-US" sz="2200" dirty="0" smtClean="0">
                <a:latin typeface="+mn-lt"/>
                <a:cs typeface="Arial" pitchFamily="34" charset="0"/>
              </a:rPr>
              <a:t>- Baseline Distances</a:t>
            </a:r>
          </a:p>
          <a:p>
            <a:pPr eaLnBrk="1" hangingPunct="1">
              <a:buFontTx/>
              <a:buNone/>
            </a:pPr>
            <a:r>
              <a:rPr lang="en-US" sz="2200" dirty="0" smtClean="0">
                <a:latin typeface="+mn-lt"/>
                <a:cs typeface="Arial" pitchFamily="34" charset="0"/>
              </a:rPr>
              <a:t>	- Error Modeling</a:t>
            </a:r>
            <a:br>
              <a:rPr lang="en-US" sz="2200" dirty="0" smtClean="0">
                <a:latin typeface="+mn-lt"/>
                <a:cs typeface="Arial" pitchFamily="34" charset="0"/>
              </a:rPr>
            </a:br>
            <a:r>
              <a:rPr lang="en-US" sz="2200" dirty="0" smtClean="0">
                <a:latin typeface="+mn-lt"/>
                <a:cs typeface="Arial" pitchFamily="34" charset="0"/>
              </a:rPr>
              <a:t>- Communication Issues</a:t>
            </a:r>
          </a:p>
          <a:p>
            <a:pPr eaLnBrk="1" hangingPunct="1">
              <a:buFontTx/>
              <a:buNone/>
            </a:pPr>
            <a:endParaRPr lang="en-US" sz="2200" dirty="0" smtClean="0">
              <a:latin typeface="+mn-lt"/>
              <a:cs typeface="Arial" pitchFamily="34" charset="0"/>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685800"/>
            <a:ext cx="8458200" cy="609600"/>
          </a:xfrm>
        </p:spPr>
        <p:txBody>
          <a:bodyPr/>
          <a:lstStyle/>
          <a:p>
            <a:pPr eaLnBrk="1" hangingPunct="1">
              <a:defRPr/>
            </a:pPr>
            <a:r>
              <a:rPr lang="en-US" sz="2800" dirty="0" smtClean="0">
                <a:solidFill>
                  <a:schemeClr val="tx2">
                    <a:lumMod val="75000"/>
                  </a:schemeClr>
                </a:solidFill>
                <a:latin typeface="+mn-lt"/>
                <a:cs typeface="Arial" pitchFamily="34" charset="0"/>
              </a:rPr>
              <a:t>Real Time Networks (RTN)</a:t>
            </a:r>
            <a:br>
              <a:rPr lang="en-US" sz="2800" dirty="0" smtClean="0">
                <a:solidFill>
                  <a:schemeClr val="tx2">
                    <a:lumMod val="75000"/>
                  </a:schemeClr>
                </a:solidFill>
                <a:latin typeface="+mn-lt"/>
                <a:cs typeface="Arial" pitchFamily="34" charset="0"/>
              </a:rPr>
            </a:br>
            <a:r>
              <a:rPr lang="en-US" sz="2800" dirty="0" smtClean="0">
                <a:solidFill>
                  <a:schemeClr val="tx2">
                    <a:lumMod val="75000"/>
                  </a:schemeClr>
                </a:solidFill>
                <a:latin typeface="+mn-lt"/>
                <a:cs typeface="Arial" pitchFamily="34" charset="0"/>
              </a:rPr>
              <a:t>Considerations</a:t>
            </a:r>
          </a:p>
        </p:txBody>
      </p:sp>
      <p:sp>
        <p:nvSpPr>
          <p:cNvPr id="63491" name="Rectangle 3"/>
          <p:cNvSpPr>
            <a:spLocks noGrp="1" noChangeArrowheads="1"/>
          </p:cNvSpPr>
          <p:nvPr>
            <p:ph idx="1"/>
          </p:nvPr>
        </p:nvSpPr>
        <p:spPr>
          <a:xfrm>
            <a:off x="1143000" y="1371600"/>
            <a:ext cx="7543800" cy="4343400"/>
          </a:xfrm>
        </p:spPr>
        <p:txBody>
          <a:bodyPr/>
          <a:lstStyle/>
          <a:p>
            <a:pPr eaLnBrk="1" hangingPunct="1">
              <a:lnSpc>
                <a:spcPct val="90000"/>
              </a:lnSpc>
              <a:buFontTx/>
              <a:buNone/>
            </a:pPr>
            <a:endParaRPr lang="en-US" sz="2400" b="1" dirty="0" smtClean="0">
              <a:solidFill>
                <a:schemeClr val="accent2"/>
              </a:solidFill>
              <a:latin typeface="+mn-lt"/>
              <a:cs typeface="Arial" pitchFamily="34" charset="0"/>
            </a:endParaRPr>
          </a:p>
          <a:p>
            <a:pPr eaLnBrk="1" hangingPunct="1">
              <a:lnSpc>
                <a:spcPct val="90000"/>
              </a:lnSpc>
              <a:spcAft>
                <a:spcPts val="600"/>
              </a:spcAft>
            </a:pPr>
            <a:r>
              <a:rPr lang="en-US" sz="2400" dirty="0" smtClean="0">
                <a:latin typeface="+mn-lt"/>
                <a:cs typeface="Arial" pitchFamily="34" charset="0"/>
              </a:rPr>
              <a:t>How Are They Established? </a:t>
            </a:r>
          </a:p>
          <a:p>
            <a:pPr eaLnBrk="1" hangingPunct="1">
              <a:lnSpc>
                <a:spcPct val="90000"/>
              </a:lnSpc>
              <a:spcAft>
                <a:spcPts val="600"/>
              </a:spcAft>
            </a:pPr>
            <a:r>
              <a:rPr lang="en-US" sz="2400" dirty="0" smtClean="0">
                <a:latin typeface="+mn-lt"/>
                <a:cs typeface="Arial" pitchFamily="34" charset="0"/>
              </a:rPr>
              <a:t>How Are Their Coordinates Computed? Are They Consistent? </a:t>
            </a:r>
          </a:p>
          <a:p>
            <a:pPr eaLnBrk="1" hangingPunct="1">
              <a:lnSpc>
                <a:spcPct val="90000"/>
              </a:lnSpc>
              <a:spcAft>
                <a:spcPts val="600"/>
              </a:spcAft>
            </a:pPr>
            <a:r>
              <a:rPr lang="en-US" sz="2400" dirty="0" smtClean="0">
                <a:latin typeface="+mn-lt"/>
                <a:cs typeface="Arial" pitchFamily="34" charset="0"/>
              </a:rPr>
              <a:t>How Is The Network Adjusted? </a:t>
            </a:r>
          </a:p>
          <a:p>
            <a:pPr eaLnBrk="1" hangingPunct="1">
              <a:lnSpc>
                <a:spcPct val="90000"/>
              </a:lnSpc>
              <a:spcAft>
                <a:spcPts val="600"/>
              </a:spcAft>
            </a:pPr>
            <a:r>
              <a:rPr lang="en-US" sz="2400" dirty="0" smtClean="0">
                <a:latin typeface="+mn-lt"/>
                <a:cs typeface="Arial" pitchFamily="34" charset="0"/>
              </a:rPr>
              <a:t>How Does The RTN Align To The NSRS? </a:t>
            </a:r>
          </a:p>
          <a:p>
            <a:pPr eaLnBrk="1" hangingPunct="1">
              <a:lnSpc>
                <a:spcPct val="90000"/>
              </a:lnSpc>
              <a:spcAft>
                <a:spcPts val="600"/>
              </a:spcAft>
            </a:pPr>
            <a:r>
              <a:rPr lang="en-US" sz="2400" dirty="0" smtClean="0">
                <a:latin typeface="+mn-lt"/>
                <a:cs typeface="Arial" pitchFamily="34" charset="0"/>
              </a:rPr>
              <a:t>Can Users Use Any Manufacturers’ Equipment In The RTN?</a:t>
            </a:r>
          </a:p>
          <a:p>
            <a:pPr eaLnBrk="1" hangingPunct="1">
              <a:lnSpc>
                <a:spcPct val="90000"/>
              </a:lnSpc>
              <a:spcAft>
                <a:spcPts val="600"/>
              </a:spcAft>
            </a:pPr>
            <a:r>
              <a:rPr lang="en-US" sz="2400" dirty="0" smtClean="0">
                <a:latin typeface="+mn-lt"/>
                <a:cs typeface="Arial" pitchFamily="34" charset="0"/>
              </a:rPr>
              <a:t>Do Overlapping Networks Give The Same Coordinates?</a:t>
            </a:r>
          </a:p>
          <a:p>
            <a:pPr eaLnBrk="1" hangingPunct="1">
              <a:lnSpc>
                <a:spcPct val="90000"/>
              </a:lnSpc>
              <a:spcAft>
                <a:spcPts val="600"/>
              </a:spcAft>
            </a:pPr>
            <a:r>
              <a:rPr lang="en-US" sz="2400" dirty="0" smtClean="0">
                <a:latin typeface="+mn-lt"/>
                <a:cs typeface="Arial" pitchFamily="34" charset="0"/>
              </a:rPr>
              <a:t>What Are The Field Accuracies?</a:t>
            </a:r>
          </a:p>
        </p:txBody>
      </p:sp>
      <p:sp>
        <p:nvSpPr>
          <p:cNvPr id="18436" name="Rectangle 4"/>
          <p:cNvSpPr>
            <a:spLocks noChangeArrowheads="1"/>
          </p:cNvSpPr>
          <p:nvPr/>
        </p:nvSpPr>
        <p:spPr bwMode="auto">
          <a:xfrm>
            <a:off x="3429000" y="1600200"/>
            <a:ext cx="1752600" cy="3770263"/>
          </a:xfrm>
          <a:prstGeom prst="rect">
            <a:avLst/>
          </a:prstGeom>
          <a:noFill/>
          <a:ln w="9525">
            <a:noFill/>
            <a:miter lim="800000"/>
            <a:headEnd/>
            <a:tailEnd/>
          </a:ln>
          <a:effectLst>
            <a:outerShdw blurRad="76200" dir="13500000" sy="23000" kx="1200000" algn="br" rotWithShape="0">
              <a:prstClr val="black">
                <a:alpha val="20000"/>
              </a:prstClr>
            </a:outerShdw>
          </a:effectLst>
          <a:scene3d>
            <a:camera prst="obliqueTopLeft"/>
            <a:lightRig rig="threePt" dir="t"/>
          </a:scene3d>
        </p:spPr>
        <p:txBody>
          <a:bodyPr>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defRPr/>
            </a:pPr>
            <a:r>
              <a:rPr lang="en-US" sz="23900" b="1" dirty="0">
                <a:ln/>
                <a:solidFill>
                  <a:schemeClr val="accent5">
                    <a:tint val="50000"/>
                    <a:satMod val="180000"/>
                  </a:schemeClr>
                </a:solidFill>
              </a:rPr>
              <a:t>?</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CORS</a:t>
            </a:r>
            <a:endParaRPr lang="en-US" dirty="0"/>
          </a:p>
        </p:txBody>
      </p:sp>
      <p:pic>
        <p:nvPicPr>
          <p:cNvPr id="145410" name="Picture 2"/>
          <p:cNvPicPr>
            <a:picLocks noGrp="1" noChangeAspect="1" noChangeArrowheads="1"/>
          </p:cNvPicPr>
          <p:nvPr>
            <p:ph idx="1"/>
          </p:nvPr>
        </p:nvPicPr>
        <p:blipFill>
          <a:blip r:embed="rId2" cstate="print"/>
          <a:srcRect l="23843" t="6519" r="22510" b="52500"/>
          <a:stretch>
            <a:fillRect/>
          </a:stretch>
        </p:blipFill>
        <p:spPr bwMode="auto">
          <a:xfrm>
            <a:off x="471055" y="1371599"/>
            <a:ext cx="7910945" cy="48344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457200"/>
            <a:ext cx="8458200" cy="609600"/>
          </a:xfrm>
        </p:spPr>
        <p:txBody>
          <a:bodyPr/>
          <a:lstStyle/>
          <a:p>
            <a:pPr eaLnBrk="1" hangingPunct="1">
              <a:defRPr/>
            </a:pPr>
            <a:r>
              <a:rPr lang="en-US" sz="3600" dirty="0" smtClean="0">
                <a:solidFill>
                  <a:schemeClr val="tx2">
                    <a:lumMod val="75000"/>
                  </a:schemeClr>
                </a:solidFill>
                <a:latin typeface="+mn-lt"/>
                <a:cs typeface="Arial" pitchFamily="34" charset="0"/>
              </a:rPr>
              <a:t>Real-Time Considerations</a:t>
            </a:r>
          </a:p>
        </p:txBody>
      </p:sp>
      <p:sp>
        <p:nvSpPr>
          <p:cNvPr id="64515" name="Rectangle 3"/>
          <p:cNvSpPr>
            <a:spLocks noGrp="1" noChangeArrowheads="1"/>
          </p:cNvSpPr>
          <p:nvPr>
            <p:ph idx="1"/>
          </p:nvPr>
        </p:nvSpPr>
        <p:spPr>
          <a:xfrm>
            <a:off x="914400" y="1371600"/>
            <a:ext cx="7696200" cy="5334000"/>
          </a:xfrm>
        </p:spPr>
        <p:txBody>
          <a:bodyPr/>
          <a:lstStyle/>
          <a:p>
            <a:pPr eaLnBrk="1" hangingPunct="1">
              <a:lnSpc>
                <a:spcPct val="90000"/>
              </a:lnSpc>
              <a:spcAft>
                <a:spcPts val="1200"/>
              </a:spcAft>
            </a:pPr>
            <a:r>
              <a:rPr lang="en-US" sz="2800" dirty="0" smtClean="0">
                <a:latin typeface="+mn-lt"/>
                <a:cs typeface="Arial" pitchFamily="34" charset="0"/>
              </a:rPr>
              <a:t>Passive / Active</a:t>
            </a:r>
          </a:p>
          <a:p>
            <a:pPr eaLnBrk="1" hangingPunct="1">
              <a:lnSpc>
                <a:spcPct val="90000"/>
              </a:lnSpc>
              <a:spcAft>
                <a:spcPts val="1200"/>
              </a:spcAft>
            </a:pPr>
            <a:r>
              <a:rPr lang="en-US" sz="2800" dirty="0" smtClean="0">
                <a:latin typeface="+mn-lt"/>
                <a:cs typeface="Arial" pitchFamily="34" charset="0"/>
              </a:rPr>
              <a:t>Datums &amp; Adjustment Epochs</a:t>
            </a:r>
          </a:p>
          <a:p>
            <a:pPr eaLnBrk="1" hangingPunct="1">
              <a:lnSpc>
                <a:spcPct val="90000"/>
              </a:lnSpc>
              <a:spcAft>
                <a:spcPts val="1200"/>
              </a:spcAft>
            </a:pPr>
            <a:r>
              <a:rPr lang="en-US" sz="2800" dirty="0" smtClean="0">
                <a:latin typeface="+mn-lt"/>
                <a:cs typeface="Arial" pitchFamily="34" charset="0"/>
              </a:rPr>
              <a:t>Geoid + Ellipsoid / Calibrate</a:t>
            </a:r>
          </a:p>
          <a:p>
            <a:pPr eaLnBrk="1" hangingPunct="1">
              <a:lnSpc>
                <a:spcPct val="90000"/>
              </a:lnSpc>
              <a:spcAft>
                <a:spcPts val="1200"/>
              </a:spcAft>
            </a:pPr>
            <a:r>
              <a:rPr lang="en-US" sz="2800" dirty="0" smtClean="0">
                <a:latin typeface="+mn-lt"/>
                <a:cs typeface="Arial" pitchFamily="34" charset="0"/>
              </a:rPr>
              <a:t>Single Base / RTN</a:t>
            </a:r>
          </a:p>
          <a:p>
            <a:pPr eaLnBrk="1" hangingPunct="1">
              <a:lnSpc>
                <a:spcPct val="90000"/>
              </a:lnSpc>
              <a:spcAft>
                <a:spcPts val="1200"/>
              </a:spcAft>
            </a:pPr>
            <a:r>
              <a:rPr lang="en-US" sz="2800" dirty="0" smtClean="0">
                <a:latin typeface="+mn-lt"/>
                <a:cs typeface="Arial" pitchFamily="34" charset="0"/>
              </a:rPr>
              <a:t>GNSS / GPS</a:t>
            </a:r>
          </a:p>
          <a:p>
            <a:pPr eaLnBrk="1" hangingPunct="1">
              <a:lnSpc>
                <a:spcPct val="90000"/>
              </a:lnSpc>
              <a:spcAft>
                <a:spcPts val="1200"/>
              </a:spcAft>
            </a:pPr>
            <a:r>
              <a:rPr lang="en-US" sz="2800" dirty="0" smtClean="0">
                <a:latin typeface="+mn-lt"/>
                <a:cs typeface="Arial" pitchFamily="34" charset="0"/>
              </a:rPr>
              <a:t>Grid / Ground</a:t>
            </a:r>
          </a:p>
        </p:txBody>
      </p:sp>
    </p:spTree>
  </p:cSld>
  <p:clrMapOvr>
    <a:masterClrMapping/>
  </p:clrMapOvr>
  <p:transition spd="med">
    <p:wipe dir="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81000" y="609600"/>
            <a:ext cx="8458200" cy="533400"/>
          </a:xfrm>
        </p:spPr>
        <p:txBody>
          <a:bodyPr/>
          <a:lstStyle/>
          <a:p>
            <a:pPr eaLnBrk="1" hangingPunct="1">
              <a:defRPr/>
            </a:pPr>
            <a:r>
              <a:rPr lang="en-US" sz="3600" dirty="0" smtClean="0">
                <a:solidFill>
                  <a:schemeClr val="tx2">
                    <a:lumMod val="75000"/>
                  </a:schemeClr>
                </a:solidFill>
                <a:latin typeface="+mn-lt"/>
                <a:cs typeface="Arial" pitchFamily="34" charset="0"/>
              </a:rPr>
              <a:t>Some RT Field Considerations</a:t>
            </a:r>
          </a:p>
        </p:txBody>
      </p:sp>
      <p:sp>
        <p:nvSpPr>
          <p:cNvPr id="65539" name="Rectangle 3"/>
          <p:cNvSpPr>
            <a:spLocks noChangeArrowheads="1"/>
          </p:cNvSpPr>
          <p:nvPr/>
        </p:nvSpPr>
        <p:spPr bwMode="auto">
          <a:xfrm>
            <a:off x="0" y="1299463"/>
            <a:ext cx="4876800" cy="4478149"/>
          </a:xfrm>
          <a:prstGeom prst="rect">
            <a:avLst/>
          </a:prstGeom>
          <a:noFill/>
          <a:ln w="15875" algn="ctr">
            <a:noFill/>
            <a:miter lim="800000"/>
            <a:headEnd/>
            <a:tailEnd/>
          </a:ln>
        </p:spPr>
        <p:txBody>
          <a:bodyPr wrap="square" anchor="ctr">
            <a:spAutoFit/>
          </a:bodyPr>
          <a:lstStyle/>
          <a:p>
            <a:r>
              <a:rPr lang="en-US" dirty="0"/>
              <a:t> - Multipath</a:t>
            </a:r>
          </a:p>
          <a:p>
            <a:r>
              <a:rPr lang="en-US" dirty="0"/>
              <a:t> - Position Dilution of Precision (PDOP)</a:t>
            </a:r>
          </a:p>
          <a:p>
            <a:r>
              <a:rPr lang="en-US" dirty="0"/>
              <a:t> - Baseline Root Mean Square (RMS)</a:t>
            </a:r>
          </a:p>
          <a:p>
            <a:r>
              <a:rPr lang="en-US" dirty="0"/>
              <a:t> - Number of satellites</a:t>
            </a:r>
          </a:p>
          <a:p>
            <a:r>
              <a:rPr lang="en-US" dirty="0"/>
              <a:t> - Elevation mask (or cut-off angle)</a:t>
            </a:r>
          </a:p>
          <a:p>
            <a:r>
              <a:rPr lang="en-US" dirty="0"/>
              <a:t> - Base accuracy (datum level, local </a:t>
            </a:r>
          </a:p>
          <a:p>
            <a:r>
              <a:rPr lang="en-US" dirty="0"/>
              <a:t>   level)</a:t>
            </a:r>
          </a:p>
          <a:p>
            <a:r>
              <a:rPr lang="en-US" dirty="0"/>
              <a:t> - Base security</a:t>
            </a:r>
          </a:p>
          <a:p>
            <a:r>
              <a:rPr lang="en-US" dirty="0"/>
              <a:t> - Redundancy, redundancy, </a:t>
            </a:r>
          </a:p>
          <a:p>
            <a:r>
              <a:rPr lang="en-US" dirty="0"/>
              <a:t>   redundancy</a:t>
            </a:r>
          </a:p>
          <a:p>
            <a:r>
              <a:rPr lang="en-US" dirty="0"/>
              <a:t> - Part(s) Per Million Error (</a:t>
            </a:r>
            <a:r>
              <a:rPr lang="en-US" dirty="0" err="1"/>
              <a:t>ppm</a:t>
            </a:r>
            <a:r>
              <a:rPr lang="en-US" dirty="0"/>
              <a:t>) – </a:t>
            </a:r>
          </a:p>
          <a:p>
            <a:r>
              <a:rPr lang="en-US" dirty="0"/>
              <a:t>   </a:t>
            </a:r>
            <a:r>
              <a:rPr lang="en-US" dirty="0" err="1"/>
              <a:t>iono</a:t>
            </a:r>
            <a:r>
              <a:rPr lang="en-US" dirty="0"/>
              <a:t>, </a:t>
            </a:r>
            <a:r>
              <a:rPr lang="en-US" dirty="0" err="1"/>
              <a:t>tropo</a:t>
            </a:r>
            <a:r>
              <a:rPr lang="en-US" dirty="0"/>
              <a:t> models,</a:t>
            </a:r>
          </a:p>
          <a:p>
            <a:r>
              <a:rPr lang="en-US" dirty="0"/>
              <a:t>   orbit errors</a:t>
            </a:r>
          </a:p>
          <a:p>
            <a:r>
              <a:rPr lang="en-US" dirty="0"/>
              <a:t> - Space weather- sunspot numbers,</a:t>
            </a:r>
          </a:p>
          <a:p>
            <a:r>
              <a:rPr lang="en-US" dirty="0"/>
              <a:t>   solar maximum</a:t>
            </a:r>
          </a:p>
          <a:p>
            <a:r>
              <a:rPr lang="en-US" sz="1500" dirty="0"/>
              <a:t> </a:t>
            </a:r>
          </a:p>
        </p:txBody>
      </p:sp>
      <p:sp>
        <p:nvSpPr>
          <p:cNvPr id="65540" name="Rectangle 3"/>
          <p:cNvSpPr>
            <a:spLocks noChangeArrowheads="1"/>
          </p:cNvSpPr>
          <p:nvPr/>
        </p:nvSpPr>
        <p:spPr bwMode="auto">
          <a:xfrm>
            <a:off x="4522788" y="1204556"/>
            <a:ext cx="4621212" cy="4801314"/>
          </a:xfrm>
          <a:prstGeom prst="rect">
            <a:avLst/>
          </a:prstGeom>
          <a:solidFill>
            <a:schemeClr val="bg1"/>
          </a:solidFill>
          <a:ln w="15875" algn="ctr">
            <a:noFill/>
            <a:miter lim="800000"/>
            <a:headEnd/>
            <a:tailEnd/>
          </a:ln>
        </p:spPr>
        <p:txBody>
          <a:bodyPr wrap="square" anchor="ctr">
            <a:spAutoFit/>
          </a:bodyPr>
          <a:lstStyle/>
          <a:p>
            <a:r>
              <a:rPr lang="en-US" sz="1500" dirty="0"/>
              <a:t> </a:t>
            </a:r>
            <a:r>
              <a:rPr lang="en-US" dirty="0"/>
              <a:t>- Geoid quality</a:t>
            </a:r>
          </a:p>
          <a:p>
            <a:r>
              <a:rPr lang="en-US" dirty="0"/>
              <a:t> - Site calibrations (a.k.a. Localizations)</a:t>
            </a:r>
          </a:p>
          <a:p>
            <a:r>
              <a:rPr lang="en-US" dirty="0"/>
              <a:t> - Bubble adjustment</a:t>
            </a:r>
          </a:p>
          <a:p>
            <a:r>
              <a:rPr lang="en-US" dirty="0"/>
              <a:t> - Latency, update rate</a:t>
            </a:r>
          </a:p>
          <a:p>
            <a:r>
              <a:rPr lang="en-US" dirty="0"/>
              <a:t> - Fixed and float solutions</a:t>
            </a:r>
          </a:p>
          <a:p>
            <a:r>
              <a:rPr lang="en-US" dirty="0"/>
              <a:t> - Accuracy versus Precision</a:t>
            </a:r>
          </a:p>
          <a:p>
            <a:r>
              <a:rPr lang="en-US" dirty="0"/>
              <a:t> - Signal to Noise Ratio (S/N or C/N0)</a:t>
            </a:r>
          </a:p>
          <a:p>
            <a:r>
              <a:rPr lang="en-US" dirty="0"/>
              <a:t> - Carrier phase</a:t>
            </a:r>
          </a:p>
          <a:p>
            <a:r>
              <a:rPr lang="en-US" dirty="0"/>
              <a:t> - Code phase</a:t>
            </a:r>
          </a:p>
          <a:p>
            <a:r>
              <a:rPr lang="en-US" dirty="0"/>
              <a:t> - VHF/UHF radio communication</a:t>
            </a:r>
          </a:p>
          <a:p>
            <a:r>
              <a:rPr lang="en-US" dirty="0"/>
              <a:t> - CDMA/SIM/Cellular TCP/IP</a:t>
            </a:r>
          </a:p>
          <a:p>
            <a:r>
              <a:rPr lang="en-US" dirty="0"/>
              <a:t>   communication</a:t>
            </a:r>
          </a:p>
          <a:p>
            <a:r>
              <a:rPr lang="en-US" dirty="0"/>
              <a:t> - WGS 84 versus NAD 83, </a:t>
            </a:r>
          </a:p>
          <a:p>
            <a:r>
              <a:rPr lang="en-US" dirty="0"/>
              <a:t>    local datums, </a:t>
            </a:r>
          </a:p>
          <a:p>
            <a:r>
              <a:rPr lang="en-US" dirty="0"/>
              <a:t> - GPS, GLONASS, Galileo, Compass </a:t>
            </a:r>
          </a:p>
          <a:p>
            <a:r>
              <a:rPr lang="en-US" dirty="0"/>
              <a:t>   Constellations</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25660" y="440352"/>
            <a:ext cx="2108269" cy="646331"/>
          </a:xfr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en-US" sz="3600" dirty="0" smtClean="0">
                <a:ln w="11430"/>
                <a:solidFill>
                  <a:schemeClr val="tx2">
                    <a:lumMod val="75000"/>
                  </a:schemeClr>
                </a:solidFill>
                <a:effectLst>
                  <a:outerShdw blurRad="50800" dist="39000" dir="5460000" algn="tl">
                    <a:srgbClr val="000000">
                      <a:alpha val="38000"/>
                    </a:srgbClr>
                  </a:outerShdw>
                </a:effectLst>
                <a:latin typeface="+mn-lt"/>
                <a:cs typeface="Arial" pitchFamily="34" charset="0"/>
              </a:rPr>
              <a:t>Metadata</a:t>
            </a:r>
            <a:endParaRPr lang="en-US" sz="3600" dirty="0">
              <a:ln w="11430"/>
              <a:solidFill>
                <a:schemeClr val="tx2">
                  <a:lumMod val="75000"/>
                </a:schemeClr>
              </a:solidFill>
              <a:effectLst>
                <a:outerShdw blurRad="50800" dist="39000" dir="5460000" algn="tl">
                  <a:srgbClr val="000000">
                    <a:alpha val="38000"/>
                  </a:srgbClr>
                </a:outerShdw>
              </a:effectLst>
              <a:latin typeface="+mn-lt"/>
              <a:cs typeface="Arial" pitchFamily="34" charset="0"/>
            </a:endParaRPr>
          </a:p>
        </p:txBody>
      </p:sp>
      <p:sp>
        <p:nvSpPr>
          <p:cNvPr id="4" name="TextBox 3"/>
          <p:cNvSpPr txBox="1"/>
          <p:nvPr/>
        </p:nvSpPr>
        <p:spPr>
          <a:xfrm>
            <a:off x="1295400" y="1219200"/>
            <a:ext cx="7086600" cy="5016500"/>
          </a:xfrm>
          <a:prstGeom prst="rect">
            <a:avLst/>
          </a:prstGeom>
          <a:noFill/>
        </p:spPr>
        <p:txBody>
          <a:bodyPr>
            <a:spAutoFit/>
          </a:bodyPr>
          <a:lstStyle/>
          <a:p>
            <a:pPr>
              <a:defRPr/>
            </a:pPr>
            <a:r>
              <a:rPr lang="en-US" sz="2400" dirty="0"/>
              <a:t>The RT Practitioner must record items not recorded in the Field. For instance:</a:t>
            </a:r>
          </a:p>
          <a:p>
            <a:pPr>
              <a:defRPr/>
            </a:pPr>
            <a:endParaRPr lang="en-US" sz="2000" dirty="0"/>
          </a:p>
          <a:p>
            <a:pPr marL="457200" indent="-457200">
              <a:buFont typeface="Wingdings" pitchFamily="2" charset="2"/>
              <a:buChar char="ü"/>
              <a:defRPr/>
            </a:pPr>
            <a:r>
              <a:rPr lang="en-US" sz="2400" dirty="0"/>
              <a:t>What is the Source of the Data?</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is the Datum/Adjustment Epoch?</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are the Field Conditions?</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Equipment was used, especially what Antenna?</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firmware was in the receiver and collector?</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redundancy, if any, was used?</a:t>
            </a:r>
          </a:p>
          <a:p>
            <a:pPr>
              <a:defRPr/>
            </a:pPr>
            <a:endParaRPr lang="en-US" sz="2000" dirty="0"/>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CSRN_04_22_10.JPG"/>
          <p:cNvPicPr>
            <a:picLocks noChangeAspect="1"/>
          </p:cNvPicPr>
          <p:nvPr/>
        </p:nvPicPr>
        <p:blipFill>
          <a:blip r:embed="rId2" cstate="print"/>
          <a:srcRect/>
          <a:stretch>
            <a:fillRect/>
          </a:stretch>
        </p:blipFill>
        <p:spPr bwMode="auto">
          <a:xfrm>
            <a:off x="0" y="0"/>
            <a:ext cx="9144000" cy="59166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p:cNvPicPr>
            <a:picLocks noChangeAspect="1" noChangeArrowheads="1"/>
          </p:cNvPicPr>
          <p:nvPr/>
        </p:nvPicPr>
        <p:blipFill>
          <a:blip r:embed="rId2" cstate="print"/>
          <a:srcRect/>
          <a:stretch>
            <a:fillRect/>
          </a:stretch>
        </p:blipFill>
        <p:spPr bwMode="auto">
          <a:xfrm>
            <a:off x="0" y="152400"/>
            <a:ext cx="10972800" cy="6858000"/>
          </a:xfrm>
          <a:prstGeom prst="rect">
            <a:avLst/>
          </a:prstGeom>
          <a:noFill/>
          <a:ln w="9525">
            <a:noFill/>
            <a:miter lim="800000"/>
            <a:headEnd/>
            <a:tailEnd/>
          </a:ln>
        </p:spPr>
      </p:pic>
      <p:sp>
        <p:nvSpPr>
          <p:cNvPr id="3" name="TextBox 2"/>
          <p:cNvSpPr txBox="1"/>
          <p:nvPr/>
        </p:nvSpPr>
        <p:spPr>
          <a:xfrm>
            <a:off x="2514600" y="0"/>
            <a:ext cx="5410200" cy="584200"/>
          </a:xfrm>
          <a:prstGeom prst="rect">
            <a:avLst/>
          </a:prstGeom>
          <a:solidFill>
            <a:schemeClr val="bg1"/>
          </a:solidFill>
        </p:spPr>
        <p:txBody>
          <a:bodyPr>
            <a:spAutoFit/>
          </a:bodyPr>
          <a:lstStyle/>
          <a:p>
            <a:pPr>
              <a:defRPr/>
            </a:pPr>
            <a:r>
              <a:rPr lang="en-US" sz="3200" dirty="0">
                <a:solidFill>
                  <a:schemeClr val="accent6"/>
                </a:solidFill>
              </a:rPr>
              <a:t>Mesa County, Colorado RTN</a:t>
            </a: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 descr="DSC_0071.jpg"/>
          <p:cNvPicPr>
            <a:picLocks noChangeAspect="1"/>
          </p:cNvPicPr>
          <p:nvPr/>
        </p:nvPicPr>
        <p:blipFill>
          <a:blip r:embed="rId2" cstate="print"/>
          <a:srcRect/>
          <a:stretch>
            <a:fillRect/>
          </a:stretch>
        </p:blipFill>
        <p:spPr bwMode="auto">
          <a:xfrm>
            <a:off x="-550863" y="0"/>
            <a:ext cx="10245726" cy="6858000"/>
          </a:xfrm>
          <a:prstGeom prst="rect">
            <a:avLst/>
          </a:prstGeom>
          <a:noFill/>
          <a:ln w="9525">
            <a:noFill/>
            <a:miter lim="800000"/>
            <a:headEnd/>
            <a:tailEnd/>
          </a:ln>
        </p:spPr>
      </p:pic>
      <p:pic>
        <p:nvPicPr>
          <p:cNvPr id="50179" name="Picture 1" descr="SURVEYDAY15.JPG"/>
          <p:cNvPicPr>
            <a:picLocks noChangeAspect="1"/>
          </p:cNvPicPr>
          <p:nvPr/>
        </p:nvPicPr>
        <p:blipFill>
          <a:blip r:embed="rId3" cstate="print"/>
          <a:srcRect l="7845" t="59978" r="7420" b="25842"/>
          <a:stretch>
            <a:fillRect/>
          </a:stretch>
        </p:blipFill>
        <p:spPr bwMode="auto">
          <a:xfrm>
            <a:off x="533400" y="4611688"/>
            <a:ext cx="766127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 descr="SURVEYDAY11.JPG"/>
          <p:cNvPicPr>
            <a:picLocks noChangeAspect="1"/>
          </p:cNvPicPr>
          <p:nvPr/>
        </p:nvPicPr>
        <p:blipFill>
          <a:blip r:embed="rId3" cstate="print"/>
          <a:srcRect/>
          <a:stretch>
            <a:fillRect/>
          </a:stretch>
        </p:blipFill>
        <p:spPr bwMode="auto">
          <a:xfrm>
            <a:off x="0" y="3657600"/>
            <a:ext cx="4267200" cy="3200400"/>
          </a:xfrm>
          <a:prstGeom prst="rect">
            <a:avLst/>
          </a:prstGeom>
          <a:noFill/>
          <a:ln w="19050">
            <a:solidFill>
              <a:schemeClr val="tx1"/>
            </a:solidFill>
            <a:miter lim="800000"/>
            <a:headEnd/>
            <a:tailEnd/>
          </a:ln>
        </p:spPr>
      </p:pic>
      <p:pic>
        <p:nvPicPr>
          <p:cNvPr id="51203" name="Picture 2" descr="SURVEYDAY6.JPG"/>
          <p:cNvPicPr>
            <a:picLocks noChangeAspect="1"/>
          </p:cNvPicPr>
          <p:nvPr/>
        </p:nvPicPr>
        <p:blipFill>
          <a:blip r:embed="rId4" cstate="print"/>
          <a:srcRect/>
          <a:stretch>
            <a:fillRect/>
          </a:stretch>
        </p:blipFill>
        <p:spPr bwMode="auto">
          <a:xfrm>
            <a:off x="3429000" y="3657600"/>
            <a:ext cx="4267200" cy="3200400"/>
          </a:xfrm>
          <a:prstGeom prst="rect">
            <a:avLst/>
          </a:prstGeom>
          <a:noFill/>
          <a:ln w="12700">
            <a:solidFill>
              <a:schemeClr val="tx1"/>
            </a:solidFill>
            <a:miter lim="800000"/>
            <a:headEnd/>
            <a:tailEnd/>
          </a:ln>
        </p:spPr>
      </p:pic>
      <p:pic>
        <p:nvPicPr>
          <p:cNvPr id="51204" name="Picture 5" descr="SURVEYDAY10.JPG"/>
          <p:cNvPicPr>
            <a:picLocks noChangeAspect="1"/>
          </p:cNvPicPr>
          <p:nvPr/>
        </p:nvPicPr>
        <p:blipFill>
          <a:blip r:embed="rId5" cstate="print"/>
          <a:srcRect/>
          <a:stretch>
            <a:fillRect/>
          </a:stretch>
        </p:blipFill>
        <p:spPr bwMode="auto">
          <a:xfrm>
            <a:off x="5562600" y="3657600"/>
            <a:ext cx="4267200" cy="3200400"/>
          </a:xfrm>
          <a:prstGeom prst="rect">
            <a:avLst/>
          </a:prstGeom>
          <a:noFill/>
          <a:ln w="19050">
            <a:solidFill>
              <a:schemeClr val="tx1"/>
            </a:solidFill>
            <a:miter lim="800000"/>
            <a:headEnd/>
            <a:tailEnd/>
          </a:ln>
        </p:spPr>
      </p:pic>
      <p:pic>
        <p:nvPicPr>
          <p:cNvPr id="51205" name="Picture 7" descr="P1010117.JPG"/>
          <p:cNvPicPr>
            <a:picLocks noChangeAspect="1"/>
          </p:cNvPicPr>
          <p:nvPr/>
        </p:nvPicPr>
        <p:blipFill>
          <a:blip r:embed="rId6" cstate="print"/>
          <a:srcRect/>
          <a:stretch>
            <a:fillRect/>
          </a:stretch>
        </p:blipFill>
        <p:spPr bwMode="auto">
          <a:xfrm>
            <a:off x="0" y="0"/>
            <a:ext cx="5051425" cy="3789363"/>
          </a:xfrm>
          <a:prstGeom prst="rect">
            <a:avLst/>
          </a:prstGeom>
          <a:noFill/>
          <a:ln w="19050">
            <a:solidFill>
              <a:schemeClr val="tx1"/>
            </a:solidFill>
            <a:miter lim="800000"/>
            <a:headEnd/>
            <a:tailEnd/>
          </a:ln>
        </p:spPr>
      </p:pic>
      <p:pic>
        <p:nvPicPr>
          <p:cNvPr id="51206" name="Picture 6" descr="P1010121.JPG"/>
          <p:cNvPicPr>
            <a:picLocks noChangeAspect="1"/>
          </p:cNvPicPr>
          <p:nvPr/>
        </p:nvPicPr>
        <p:blipFill>
          <a:blip r:embed="rId7" cstate="print"/>
          <a:srcRect/>
          <a:stretch>
            <a:fillRect/>
          </a:stretch>
        </p:blipFill>
        <p:spPr bwMode="auto">
          <a:xfrm>
            <a:off x="4267200" y="0"/>
            <a:ext cx="4876800" cy="36576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latin typeface="Verdana" pitchFamily="34" charset="0"/>
              </a:rPr>
              <a:t>CSRN GPS DAY</a:t>
            </a:r>
          </a:p>
        </p:txBody>
      </p:sp>
      <p:sp>
        <p:nvSpPr>
          <p:cNvPr id="52227" name="Content Placeholder 2"/>
          <p:cNvSpPr>
            <a:spLocks noGrp="1"/>
          </p:cNvSpPr>
          <p:nvPr>
            <p:ph idx="1"/>
          </p:nvPr>
        </p:nvSpPr>
        <p:spPr>
          <a:xfrm>
            <a:off x="152400" y="1600200"/>
            <a:ext cx="9144000" cy="4525963"/>
          </a:xfrm>
        </p:spPr>
        <p:txBody>
          <a:bodyPr/>
          <a:lstStyle/>
          <a:p>
            <a:r>
              <a:rPr lang="en-US" smtClean="0">
                <a:latin typeface="Verdana" pitchFamily="34" charset="0"/>
              </a:rPr>
              <a:t>CSRN- Colorado Spatial Reference Network (Chapter of the PLSC)</a:t>
            </a:r>
          </a:p>
          <a:p>
            <a:r>
              <a:rPr lang="en-US" smtClean="0">
                <a:latin typeface="Verdana" pitchFamily="34" charset="0"/>
              </a:rPr>
              <a:t>MAY 12, 2012 Saturday</a:t>
            </a:r>
          </a:p>
          <a:p>
            <a:r>
              <a:rPr lang="en-US" smtClean="0">
                <a:latin typeface="Verdana" pitchFamily="34" charset="0"/>
              </a:rPr>
              <a:t>10:00 – 2:00</a:t>
            </a:r>
          </a:p>
          <a:p>
            <a:r>
              <a:rPr lang="en-US" smtClean="0">
                <a:latin typeface="Verdana" pitchFamily="34" charset="0"/>
              </a:rPr>
              <a:t>Utah Park Aurora, CO (1800 S. Peoria St)</a:t>
            </a:r>
          </a:p>
          <a:p>
            <a:r>
              <a:rPr lang="en-US" smtClean="0">
                <a:latin typeface="Verdana" pitchFamily="34" charset="0"/>
              </a:rPr>
              <a:t>Free Food, Vendors, Boy and Girl Scouts</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57200" y="533400"/>
            <a:ext cx="8229600" cy="1143000"/>
          </a:xfrm>
        </p:spPr>
        <p:txBody>
          <a:bodyPr/>
          <a:lstStyle/>
          <a:p>
            <a:pPr eaLnBrk="1" hangingPunct="1"/>
            <a:r>
              <a:rPr lang="en-US" smtClean="0">
                <a:latin typeface="Verdana" pitchFamily="34" charset="0"/>
                <a:cs typeface="Arial" charset="0"/>
              </a:rPr>
              <a:t>Advisor Status In Your State</a:t>
            </a:r>
          </a:p>
        </p:txBody>
      </p:sp>
      <p:pic>
        <p:nvPicPr>
          <p:cNvPr id="70659" name="Picture 4"/>
          <p:cNvPicPr>
            <a:picLocks noGrp="1" noChangeAspect="1" noChangeArrowheads="1"/>
          </p:cNvPicPr>
          <p:nvPr>
            <p:ph idx="1"/>
          </p:nvPr>
        </p:nvPicPr>
        <p:blipFill>
          <a:blip r:embed="rId2" cstate="print"/>
          <a:srcRect/>
          <a:stretch>
            <a:fillRect/>
          </a:stretch>
        </p:blipFill>
        <p:spPr>
          <a:xfrm>
            <a:off x="1527175" y="1600200"/>
            <a:ext cx="6550025" cy="5030788"/>
          </a:xfrm>
          <a:noFill/>
        </p:spPr>
      </p:pic>
      <p:sp>
        <p:nvSpPr>
          <p:cNvPr id="70660" name="AutoShape 5"/>
          <p:cNvSpPr>
            <a:spLocks noChangeArrowheads="1"/>
          </p:cNvSpPr>
          <p:nvPr/>
        </p:nvSpPr>
        <p:spPr bwMode="auto">
          <a:xfrm>
            <a:off x="4191000" y="3276600"/>
            <a:ext cx="152400" cy="152400"/>
          </a:xfrm>
          <a:prstGeom prst="smileyFace">
            <a:avLst>
              <a:gd name="adj" fmla="val 4653"/>
            </a:avLst>
          </a:prstGeom>
          <a:solidFill>
            <a:srgbClr val="FFFF00"/>
          </a:solidFill>
          <a:ln w="9525">
            <a:solidFill>
              <a:srgbClr val="000000"/>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381000"/>
            <a:ext cx="8229600" cy="1143000"/>
          </a:xfrm>
        </p:spPr>
        <p:txBody>
          <a:bodyPr/>
          <a:lstStyle/>
          <a:p>
            <a:r>
              <a:rPr lang="en-US" sz="3600" smtClean="0">
                <a:latin typeface="Verdana" pitchFamily="34" charset="0"/>
              </a:rPr>
              <a:t>National Geodetic Survey </a:t>
            </a:r>
            <a:br>
              <a:rPr lang="en-US" sz="3600" smtClean="0">
                <a:latin typeface="Verdana" pitchFamily="34" charset="0"/>
              </a:rPr>
            </a:br>
            <a:r>
              <a:rPr lang="en-US" sz="3600" smtClean="0">
                <a:latin typeface="Verdana" pitchFamily="34" charset="0"/>
              </a:rPr>
              <a:t>Ten-Year Plan</a:t>
            </a:r>
          </a:p>
        </p:txBody>
      </p:sp>
      <p:sp>
        <p:nvSpPr>
          <p:cNvPr id="3" name="Content Placeholder 2"/>
          <p:cNvSpPr>
            <a:spLocks noGrp="1"/>
          </p:cNvSpPr>
          <p:nvPr>
            <p:ph idx="1"/>
          </p:nvPr>
        </p:nvSpPr>
        <p:spPr>
          <a:xfrm>
            <a:off x="457200" y="2133600"/>
            <a:ext cx="3962400" cy="3810000"/>
          </a:xfrm>
        </p:spPr>
        <p:txBody>
          <a:bodyPr/>
          <a:lstStyle/>
          <a:p>
            <a:pPr>
              <a:spcAft>
                <a:spcPts val="600"/>
              </a:spcAft>
              <a:buFontTx/>
              <a:buChar char="•"/>
              <a:defRPr/>
            </a:pPr>
            <a:r>
              <a:rPr lang="en-US" sz="2400" kern="0" dirty="0" smtClean="0">
                <a:latin typeface="Verdana" pitchFamily="34" charset="0"/>
              </a:rPr>
              <a:t>Official NGS policy as of January 2008</a:t>
            </a:r>
          </a:p>
          <a:p>
            <a:pPr>
              <a:spcAft>
                <a:spcPts val="600"/>
              </a:spcAft>
              <a:buFontTx/>
              <a:buChar char="•"/>
              <a:defRPr/>
            </a:pPr>
            <a:r>
              <a:rPr lang="en-US" sz="2400" kern="0" dirty="0" smtClean="0">
                <a:latin typeface="Verdana" pitchFamily="34" charset="0"/>
              </a:rPr>
              <a:t>Replace NAVD 88 with a GPS/</a:t>
            </a:r>
            <a:r>
              <a:rPr lang="en-US" sz="2400" kern="0" dirty="0" err="1" smtClean="0">
                <a:latin typeface="Verdana" pitchFamily="34" charset="0"/>
              </a:rPr>
              <a:t>geoid</a:t>
            </a:r>
            <a:r>
              <a:rPr lang="en-US" sz="2400" kern="0" dirty="0" smtClean="0">
                <a:latin typeface="Verdana" pitchFamily="34" charset="0"/>
              </a:rPr>
              <a:t> datum</a:t>
            </a:r>
          </a:p>
          <a:p>
            <a:pPr>
              <a:spcAft>
                <a:spcPts val="600"/>
              </a:spcAft>
              <a:buFontTx/>
              <a:buChar char="•"/>
              <a:defRPr/>
            </a:pPr>
            <a:r>
              <a:rPr lang="en-US" sz="2400" kern="0" dirty="0" smtClean="0">
                <a:latin typeface="Verdana" pitchFamily="34" charset="0"/>
              </a:rPr>
              <a:t>Replace NAD 83 with a geocentric GPS based datum </a:t>
            </a:r>
          </a:p>
          <a:p>
            <a:pPr>
              <a:defRPr/>
            </a:pPr>
            <a:endParaRPr lang="en-US" sz="2400" dirty="0">
              <a:latin typeface="Verdana" pitchFamily="34" charset="0"/>
            </a:endParaRPr>
          </a:p>
        </p:txBody>
      </p:sp>
      <p:pic>
        <p:nvPicPr>
          <p:cNvPr id="62468" name="Picture 2"/>
          <p:cNvPicPr>
            <a:picLocks noChangeAspect="1" noChangeArrowheads="1"/>
          </p:cNvPicPr>
          <p:nvPr/>
        </p:nvPicPr>
        <p:blipFill>
          <a:blip r:embed="rId3" cstate="print"/>
          <a:srcRect/>
          <a:stretch>
            <a:fillRect/>
          </a:stretch>
        </p:blipFill>
        <p:spPr bwMode="auto">
          <a:xfrm>
            <a:off x="4876800" y="1752600"/>
            <a:ext cx="3363913" cy="4414838"/>
          </a:xfrm>
          <a:prstGeom prst="rect">
            <a:avLst/>
          </a:prstGeom>
          <a:noFill/>
          <a:ln w="9525">
            <a:solidFill>
              <a:srgbClr val="002060"/>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NGS_New">
  <a:themeElements>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th powerpoi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th powerpoin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th powerpoin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th powerpoin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th powerpoin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th powerpoin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th powerpoint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th powerpoin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th powerpoin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th powerpoin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th powerpoin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th powerpoin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GS20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NGS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NGS1</Template>
  <TotalTime>15974</TotalTime>
  <Words>4108</Words>
  <Application>Microsoft Office PowerPoint</Application>
  <PresentationFormat>On-screen Show (4:3)</PresentationFormat>
  <Paragraphs>723</Paragraphs>
  <Slides>112</Slides>
  <Notes>32</Notes>
  <HiddenSlides>18</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112</vt:i4>
      </vt:variant>
    </vt:vector>
  </HeadingPairs>
  <TitlesOfParts>
    <vt:vector size="118" baseType="lpstr">
      <vt:lpstr>NGS_New</vt:lpstr>
      <vt:lpstr>NGS2010</vt:lpstr>
      <vt:lpstr>Office Theme</vt:lpstr>
      <vt:lpstr>NGS1</vt:lpstr>
      <vt:lpstr>Custom Design</vt:lpstr>
      <vt:lpstr>Document</vt:lpstr>
      <vt:lpstr>Latest Developments in NGS</vt:lpstr>
      <vt:lpstr>Agenda</vt:lpstr>
      <vt:lpstr>NGS National Spatial Reference System(NSRS) Improvements</vt:lpstr>
      <vt:lpstr>National Spatial Reference System (NSRS)    </vt:lpstr>
      <vt:lpstr>The NSRS has evolved</vt:lpstr>
      <vt:lpstr>“PASSIVE” NETWORK marks in the ground   1.5 million marks in the National Geodetic Survey database NSRS</vt:lpstr>
      <vt:lpstr>“ACTIVE” Geodetic Network </vt:lpstr>
      <vt:lpstr>Current/Future Activities of the NSRS</vt:lpstr>
      <vt:lpstr>CORS</vt:lpstr>
      <vt:lpstr>NAD83 (2011) and the MultiYear CORS Solution</vt:lpstr>
      <vt:lpstr>A (very) brief history of NAD 83</vt:lpstr>
      <vt:lpstr>Multi-Year CORS Solution</vt:lpstr>
      <vt:lpstr>Why a Multi-Year CORS Solution?</vt:lpstr>
      <vt:lpstr>Why a Multi-Year CORS Solution?</vt:lpstr>
      <vt:lpstr>Why a Multi-Year CORS Solution?</vt:lpstr>
      <vt:lpstr>Positions and Velocities Change!</vt:lpstr>
      <vt:lpstr>CORS IGS08 Velocity Field</vt:lpstr>
      <vt:lpstr>Changes in Horizontal NAD 83 Positions  Different Epochs NAD 83(2011) epoch 2010.0 – NAD 83(CORS96) epoch 2002.0</vt:lpstr>
      <vt:lpstr>Changes in Horizontal NAD 83 Positions Different Epochs NAD 83(2011) epoch 2010.0 – NAD 83(CORS96) epoch 2002.0</vt:lpstr>
      <vt:lpstr>Changes in Horizontal NAD 83 Positions Same Epoch  NAD 83(2011) epoch 2002.00 – NAD 83(CORS96) epoch 2002.00</vt:lpstr>
      <vt:lpstr>Changes in Vertical NAD 83 Positions  Different Epochs   NAD 83(2011) epoch 2010.0 – NAD 83(CORS96) epoch 2002.0</vt:lpstr>
      <vt:lpstr>Changes in Vertical NAD 83 Positions Different Epochs   NAD 83(2011) epoch 2010.0 – NAD 83(CORS96) epoch 2002.0</vt:lpstr>
      <vt:lpstr>Changes in Vertical NAD 83 Positions  NAD 83(2011) epoch 2002.0 – NAD 83(CORS96) epoch 2002.0</vt:lpstr>
      <vt:lpstr>Changes in Vertical NAD 83 Positions  Same Epochs   NAD 83(2011) epoch 2002.0 – NAD 83(CORS96) epoch 2002.0</vt:lpstr>
      <vt:lpstr>NAD 83(2011) epoch 2010.00</vt:lpstr>
      <vt:lpstr>PowerPoint Presentation</vt:lpstr>
      <vt:lpstr>NAD 83(2011) epoch 2010.00</vt:lpstr>
      <vt:lpstr>Why a New National Adjustment?</vt:lpstr>
      <vt:lpstr>Tectonic Motions</vt:lpstr>
      <vt:lpstr>How to get to the New Geometric Datum</vt:lpstr>
      <vt:lpstr>PowerPoint Presentation</vt:lpstr>
      <vt:lpstr>Transformation &amp; Tectonic Complications</vt:lpstr>
      <vt:lpstr>Current/Future Activities of the NSRS</vt:lpstr>
      <vt:lpstr>Current/Future Milestones of the NSRS</vt:lpstr>
      <vt:lpstr>How to Plan for the Future</vt:lpstr>
      <vt:lpstr>How to Plan for the Future</vt:lpstr>
      <vt:lpstr>PowerPoint Presentation</vt:lpstr>
      <vt:lpstr>Near-future plans &amp; possibilities</vt:lpstr>
      <vt:lpstr> Using GNSS is cheaper, easier than leveling  To use GNSS we need a good geoid model</vt:lpstr>
      <vt:lpstr>PowerPoint Presentation</vt:lpstr>
      <vt:lpstr>Ellipsoid, Geoid, and Orthometric Heights</vt:lpstr>
      <vt:lpstr>Exaggerated view of the Earths Gravity Measure.</vt:lpstr>
      <vt:lpstr>Problems in NAVD 88</vt:lpstr>
      <vt:lpstr>PowerPoint Presentation</vt:lpstr>
      <vt:lpstr>The Future of Height Mod: GRAV-D  Gravity for the Redefinition of the American Vertical Datum</vt:lpstr>
      <vt:lpstr>PowerPoint Presentation</vt:lpstr>
      <vt:lpstr>PowerPoint Presentation</vt:lpstr>
      <vt:lpstr>PowerPoint Presentation</vt:lpstr>
      <vt:lpstr>Leveled Bench Marks Occupied by GPS and stored in OPUS-DB</vt:lpstr>
      <vt:lpstr>Work to be Done (Ht Modernization) Big Picture</vt:lpstr>
      <vt:lpstr>Announcing… A New NGS Datasheet Format</vt:lpstr>
      <vt:lpstr>Announcing… A New NGS Datasheet Format</vt:lpstr>
      <vt:lpstr>Announcing… A New NGS Datasheet Format</vt:lpstr>
      <vt:lpstr>Announcing… A New NGS Datasheet Format</vt:lpstr>
      <vt:lpstr>Announcing… A New NGS Datasheet Format</vt:lpstr>
      <vt:lpstr>Announcing… A New NGS Datasheet Format</vt:lpstr>
      <vt:lpstr>“DSWorld” Software Program</vt:lpstr>
      <vt:lpstr>Geodetic Control Near CDOT R6 office</vt:lpstr>
      <vt:lpstr>PowerPoint Presentation</vt:lpstr>
      <vt:lpstr>PowerPoint Presentation</vt:lpstr>
      <vt:lpstr>Direct Access to the NGS Datasheet</vt:lpstr>
      <vt:lpstr>Geodetic Control Near CDOT R2 office</vt:lpstr>
      <vt:lpstr>PowerPoint Presentation</vt:lpstr>
      <vt:lpstr>PowerPoint Presentation</vt:lpstr>
      <vt:lpstr>Direct Access to the NGS Datasheet</vt:lpstr>
      <vt:lpstr>DSWorld opening screen</vt:lpstr>
      <vt:lpstr>Where do you get DS-World?</vt:lpstr>
      <vt:lpstr> CORS/OPUS</vt:lpstr>
      <vt:lpstr>CDOT CORS/OPUS Team</vt:lpstr>
      <vt:lpstr>CDOT CORS/OPUS Team</vt:lpstr>
      <vt:lpstr>CDOT CORS/OPUS Team</vt:lpstr>
      <vt:lpstr>OPUS-RS Coverage in Colorado</vt:lpstr>
      <vt:lpstr>CDOT Comparison Between  HARN, CORS and OPUS  Region 3 Data</vt:lpstr>
      <vt:lpstr>CDOT Comparison Between  HARN, CORS and OPUS Region 2 Data </vt:lpstr>
      <vt:lpstr> CORS/OPUS</vt:lpstr>
      <vt:lpstr>CBLs</vt:lpstr>
      <vt:lpstr>PowerPoint Presentation</vt:lpstr>
      <vt:lpstr>LOCUS Leveling OnLine Calculations User Service</vt:lpstr>
      <vt:lpstr>PowerPoint Presentation</vt:lpstr>
      <vt:lpstr>PowerPoint Presentation</vt:lpstr>
      <vt:lpstr>PowerPoint Presentation</vt:lpstr>
      <vt:lpstr>Outreach, Cooperative Efforts &amp; Leadership</vt:lpstr>
      <vt:lpstr>PowerPoint Presentation</vt:lpstr>
      <vt:lpstr>PowerPoint Presentation</vt:lpstr>
      <vt:lpstr>NGS Guidelines Real Time GNSS Networks</vt:lpstr>
      <vt:lpstr>Obtaining Station Coordinates Consistent with NAD83 and ITRS </vt:lpstr>
      <vt:lpstr>Best methods from the Guidelines: The 7 “C’S” of NOAA’s NGS</vt:lpstr>
      <vt:lpstr>Expediting The Guidelines</vt:lpstr>
      <vt:lpstr>Real Time Networks (RTN) Considerations</vt:lpstr>
      <vt:lpstr>Real-Time Considerations</vt:lpstr>
      <vt:lpstr>Some RT Field Considerations</vt:lpstr>
      <vt:lpstr>Metadata</vt:lpstr>
      <vt:lpstr>PowerPoint Presentation</vt:lpstr>
      <vt:lpstr>PowerPoint Presentation</vt:lpstr>
      <vt:lpstr>PowerPoint Presentation</vt:lpstr>
      <vt:lpstr>PowerPoint Presentation</vt:lpstr>
      <vt:lpstr>CSRN GPS DAY</vt:lpstr>
      <vt:lpstr>Advisor Status In Your State</vt:lpstr>
      <vt:lpstr>National Geodetic Survey  Ten-Year Plan</vt:lpstr>
      <vt:lpstr>NGS 10-Year Plan (excerpts)</vt:lpstr>
      <vt:lpstr>NGS 10-Year Plan (more excerpts)</vt:lpstr>
      <vt:lpstr>Why a New Datum(s)?</vt:lpstr>
      <vt:lpstr>Why a New Datum(s)?</vt:lpstr>
      <vt:lpstr>PowerPoint Presentation</vt:lpstr>
      <vt:lpstr>New Datums</vt:lpstr>
      <vt:lpstr>PowerPoint Presentation</vt:lpstr>
      <vt:lpstr>PowerPoint Presentation</vt:lpstr>
      <vt:lpstr>NGS Training Center</vt:lpstr>
      <vt:lpstr>More information…</vt:lpstr>
      <vt:lpstr>Next Steps/Priorities NGS-CDOT</vt:lpstr>
      <vt:lpstr>Thank You</vt:lpstr>
      <vt:lpstr>Questions?  Comments?  Jokes?</vt:lpstr>
    </vt:vector>
  </TitlesOfParts>
  <Company>NOS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NGS-CDOT Annual Visit</dc:title>
  <dc:creator>Pamela.Fromhertz</dc:creator>
  <cp:lastModifiedBy>NOSTEMP</cp:lastModifiedBy>
  <cp:revision>78</cp:revision>
  <dcterms:created xsi:type="dcterms:W3CDTF">2012-01-27T19:54:25Z</dcterms:created>
  <dcterms:modified xsi:type="dcterms:W3CDTF">2012-06-20T20:51:02Z</dcterms:modified>
</cp:coreProperties>
</file>