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180" r:id="rId1"/>
    <p:sldMasterId id="2147487568" r:id="rId2"/>
  </p:sldMasterIdLst>
  <p:notesMasterIdLst>
    <p:notesMasterId r:id="rId55"/>
  </p:notesMasterIdLst>
  <p:handoutMasterIdLst>
    <p:handoutMasterId r:id="rId56"/>
  </p:handoutMasterIdLst>
  <p:sldIdLst>
    <p:sldId id="362" r:id="rId3"/>
    <p:sldId id="380" r:id="rId4"/>
    <p:sldId id="381" r:id="rId5"/>
    <p:sldId id="365" r:id="rId6"/>
    <p:sldId id="386" r:id="rId7"/>
    <p:sldId id="387" r:id="rId8"/>
    <p:sldId id="389" r:id="rId9"/>
    <p:sldId id="388" r:id="rId10"/>
    <p:sldId id="390" r:id="rId11"/>
    <p:sldId id="392" r:id="rId12"/>
    <p:sldId id="394" r:id="rId13"/>
    <p:sldId id="395" r:id="rId14"/>
    <p:sldId id="400" r:id="rId15"/>
    <p:sldId id="396" r:id="rId16"/>
    <p:sldId id="397" r:id="rId17"/>
    <p:sldId id="398" r:id="rId18"/>
    <p:sldId id="399" r:id="rId19"/>
    <p:sldId id="401" r:id="rId20"/>
    <p:sldId id="403" r:id="rId21"/>
    <p:sldId id="384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14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320" r:id="rId39"/>
    <p:sldId id="322" r:id="rId40"/>
    <p:sldId id="423" r:id="rId41"/>
    <p:sldId id="425" r:id="rId42"/>
    <p:sldId id="426" r:id="rId43"/>
    <p:sldId id="372" r:id="rId44"/>
    <p:sldId id="323" r:id="rId45"/>
    <p:sldId id="324" r:id="rId46"/>
    <p:sldId id="325" r:id="rId47"/>
    <p:sldId id="326" r:id="rId48"/>
    <p:sldId id="327" r:id="rId49"/>
    <p:sldId id="338" r:id="rId50"/>
    <p:sldId id="356" r:id="rId51"/>
    <p:sldId id="357" r:id="rId52"/>
    <p:sldId id="358" r:id="rId53"/>
    <p:sldId id="359" r:id="rId54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009900"/>
    <a:srgbClr val="00FF00"/>
    <a:srgbClr val="008000"/>
    <a:srgbClr val="008080"/>
    <a:srgbClr val="336600"/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007" autoAdjust="0"/>
  </p:normalViewPr>
  <p:slideViewPr>
    <p:cSldViewPr snapToGrid="0">
      <p:cViewPr>
        <p:scale>
          <a:sx n="80" d="100"/>
          <a:sy n="80" d="100"/>
        </p:scale>
        <p:origin x="-1788" y="-594"/>
      </p:cViewPr>
      <p:guideLst>
        <p:guide orient="horz" pos="2110"/>
        <p:guide orient="horz" pos="1892"/>
        <p:guide orient="horz" pos="2304"/>
        <p:guide orient="horz" pos="1709"/>
        <p:guide orient="horz" pos="3157"/>
        <p:guide orient="horz" pos="4170"/>
        <p:guide orient="horz" pos="2886"/>
        <p:guide pos="531"/>
        <p:guide pos="3348"/>
        <p:guide pos="1976"/>
        <p:guide pos="417"/>
        <p:guide pos="4970"/>
        <p:guide pos="1289"/>
        <p:guide pos="5379"/>
      </p:guideLst>
    </p:cSldViewPr>
  </p:slideViewPr>
  <p:outlineViewPr>
    <p:cViewPr>
      <p:scale>
        <a:sx n="33" d="100"/>
        <a:sy n="33" d="100"/>
      </p:scale>
      <p:origin x="0" y="15042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357" y="86"/>
      </p:cViewPr>
      <p:guideLst>
        <p:guide orient="horz" pos="2924"/>
        <p:guide pos="2204"/>
      </p:guideLst>
    </p:cSldViewPr>
  </p:notesViewPr>
  <p:gridSpacing cx="228600" cy="228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3713" cy="465138"/>
          </a:xfrm>
          <a:prstGeom prst="rect">
            <a:avLst/>
          </a:prstGeom>
        </p:spPr>
        <p:txBody>
          <a:bodyPr vert="horz" lIns="91281" tIns="45641" rIns="91281" bIns="45641" rtlCol="0"/>
          <a:lstStyle>
            <a:lvl1pPr algn="l"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2400" y="0"/>
            <a:ext cx="3033713" cy="465138"/>
          </a:xfrm>
          <a:prstGeom prst="rect">
            <a:avLst/>
          </a:prstGeom>
        </p:spPr>
        <p:txBody>
          <a:bodyPr vert="horz" wrap="square" lIns="91281" tIns="45641" rIns="91281" bIns="4564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E423F2-EC64-4491-A7BF-B4220E842B01}" type="datetimeFigureOut">
              <a:rPr lang="en-US" altLang="en-US"/>
              <a:pPr>
                <a:defRPr/>
              </a:pPr>
              <a:t>3/3/2015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6975"/>
            <a:ext cx="3033713" cy="465138"/>
          </a:xfrm>
          <a:prstGeom prst="rect">
            <a:avLst/>
          </a:prstGeom>
        </p:spPr>
        <p:txBody>
          <a:bodyPr vert="horz" lIns="91281" tIns="45641" rIns="91281" bIns="45641" rtlCol="0" anchor="b"/>
          <a:lstStyle>
            <a:lvl1pPr algn="l"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2400" y="8816975"/>
            <a:ext cx="3033713" cy="465138"/>
          </a:xfrm>
          <a:prstGeom prst="rect">
            <a:avLst/>
          </a:prstGeom>
        </p:spPr>
        <p:txBody>
          <a:bodyPr vert="horz" wrap="square" lIns="91281" tIns="45641" rIns="91281" bIns="4564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3FAE169-46B4-48CC-8B8D-E8C4FEA199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559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5138"/>
          </a:xfrm>
          <a:prstGeom prst="rect">
            <a:avLst/>
          </a:prstGeom>
        </p:spPr>
        <p:txBody>
          <a:bodyPr vert="horz" lIns="92998" tIns="46498" rIns="92998" bIns="4649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988" y="0"/>
            <a:ext cx="3032125" cy="465138"/>
          </a:xfrm>
          <a:prstGeom prst="rect">
            <a:avLst/>
          </a:prstGeom>
        </p:spPr>
        <p:txBody>
          <a:bodyPr vert="horz" wrap="square" lIns="92998" tIns="46498" rIns="92998" bIns="4649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F005972-21E0-45BD-9DDA-187500F3EDF2}" type="datetimeFigureOut">
              <a:rPr lang="en-US" altLang="en-US"/>
              <a:pPr>
                <a:defRPr/>
              </a:pPr>
              <a:t>3/3/2015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98" tIns="46498" rIns="92998" bIns="46498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08488"/>
            <a:ext cx="5597525" cy="4181475"/>
          </a:xfrm>
          <a:prstGeom prst="rect">
            <a:avLst/>
          </a:prstGeom>
        </p:spPr>
        <p:txBody>
          <a:bodyPr vert="horz" lIns="92998" tIns="46498" rIns="92998" bIns="46498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6975"/>
            <a:ext cx="3032125" cy="465138"/>
          </a:xfrm>
          <a:prstGeom prst="rect">
            <a:avLst/>
          </a:prstGeom>
        </p:spPr>
        <p:txBody>
          <a:bodyPr vert="horz" lIns="92998" tIns="46498" rIns="92998" bIns="4649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988" y="8816975"/>
            <a:ext cx="3032125" cy="465138"/>
          </a:xfrm>
          <a:prstGeom prst="rect">
            <a:avLst/>
          </a:prstGeom>
        </p:spPr>
        <p:txBody>
          <a:bodyPr vert="horz" wrap="square" lIns="92998" tIns="46498" rIns="92998" bIns="4649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ill Sans M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56BD3C-A4F7-4E7A-9B3B-1CD835D070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3421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 MT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F682F45-6067-46FE-A867-C03948911C5F}" type="slidenum">
              <a:rPr lang="en-US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8EFE784-A63B-45B4-AD21-7E694519F988}" type="slidenum">
              <a:rPr lang="en-US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E209B39-AC4B-4353-90A1-A563C8CEC873}" type="slidenum">
              <a:rPr lang="en-US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7178D7F-D4ED-4E46-8338-44B09CB6B484}" type="slidenum">
              <a:rPr lang="en-US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n-US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CF4FEE3-8812-43DE-A8F2-78B76323B499}" type="slidenum">
              <a:rPr lang="en-US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2813"/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4868D19-6668-4EB5-A0AA-DF1F56E988A8}" type="slidenum">
              <a:rPr lang="en-US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1363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141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59861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581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A412FC1-8221-4E1F-AB6B-80C99BB4CC95}" type="slidenum">
              <a:rPr lang="en-US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en-US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E4A6ED2-3ED3-4FF0-9BA6-F29FA03D5899}" type="slidenum">
              <a:rPr lang="en-US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en-US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E8D32CF-40C8-4D21-B17B-89E4E008C48C}" type="slidenum">
              <a:rPr lang="en-US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45</a:t>
            </a:fld>
            <a:endParaRPr lang="en-US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0B9BFED-1DA6-450F-A976-E9B8BA0C40B7}" type="slidenum">
              <a:rPr lang="en-US" altLang="en-US" smtClean="0">
                <a:cs typeface="Arial" charset="0"/>
              </a:rPr>
              <a:pPr eaLnBrk="1" hangingPunct="1">
                <a:spcBef>
                  <a:spcPct val="0"/>
                </a:spcBef>
              </a:pPr>
              <a:t>47</a:t>
            </a:fld>
            <a:endParaRPr lang="en-US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12C8D14-A0AA-4AFE-A2DC-40744082CD0A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eader 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eader 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March 5, 2015</a:t>
            </a:r>
            <a:endParaRPr lang="en-U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A0A1F-EC52-433E-BAB5-5D691FF9C9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774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March 5,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CBDBA-A4B5-4928-9101-52B20322CD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11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March 5,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1B85A-72C5-4C3B-99E7-27C91BCC36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532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March 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67A1476-6991-4D4C-AB8F-2EC87C125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48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March 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09DD07C-66D1-4899-93C5-F0F8790AC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24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March 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4BD97D9-157E-4C5D-A399-8440B3ED9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17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March 5,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E53E012-82D1-4DA6-A98A-8E76B4C98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1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March 5, 2015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55D216A-E270-47DC-B159-E02827F8F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783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March 5, 2015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A58C22B-C39D-49B8-BEBD-1D3D75013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9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March 5, 2015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868AA39-A5EF-4ED5-84C9-CAEB64E54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80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March 5,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77DDBDF-8990-4819-91C1-C6CEC54B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8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March 5,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AAE18-7749-4A14-AB9C-534D1615926A}" type="slidenum">
              <a:rPr lang="en-US" altLang="en-US"/>
              <a:pPr>
                <a:defRPr/>
              </a:pPr>
              <a:t>‹#›</a:t>
            </a:fld>
            <a:r>
              <a:rPr lang="en-US" altLang="en-US"/>
              <a:t> of 34</a:t>
            </a:r>
          </a:p>
        </p:txBody>
      </p:sp>
    </p:spTree>
    <p:extLst>
      <p:ext uri="{BB962C8B-B14F-4D97-AF65-F5344CB8AC3E}">
        <p14:creationId xmlns:p14="http://schemas.microsoft.com/office/powerpoint/2010/main" val="1298101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March 5, 2015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37DD675-297A-4F24-ACF0-2AF7787FF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23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March 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7E9652B-9301-442A-A90B-19FABEBA2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51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March 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DC601F5-DEC9-47C4-8906-6DC5596FD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3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March 5,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3A8C7-5EC3-41A4-B40B-EF964A174A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407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March 5, 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AEA27-E782-48B4-9EDD-C4698385CB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96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March 5, 2015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A69A9-40FA-46CD-AD93-4E9316B95F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749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March 5, 2015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17395-764F-4CFC-8A8E-494557E202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63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March 5, 2015</a:t>
            </a: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923D1-2B38-4AB2-8101-0DCD207C7E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3528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March 5, 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801C8-DE4D-45BC-BCA0-F19A3798DE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807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March 5, 2015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7E3D2-2B43-4088-AF46-142D10AE57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1996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Gill Sans MT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altLang="en-US" smtClean="0"/>
              <a:t>March 5,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Gill Sans MT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Gill Sans MT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1957DCC-DEB6-4B62-BA43-97D50E708A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8" descr="C:\Users\jeremy.mchugh\Pictures\geodesy.noaa.gov slide background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57" r:id="rId3"/>
    <p:sldLayoutId id="2147487858" r:id="rId4"/>
    <p:sldLayoutId id="2147487859" r:id="rId5"/>
    <p:sldLayoutId id="2147487860" r:id="rId6"/>
    <p:sldLayoutId id="2147487861" r:id="rId7"/>
    <p:sldLayoutId id="2147487862" r:id="rId8"/>
    <p:sldLayoutId id="2147487863" r:id="rId9"/>
    <p:sldLayoutId id="2147487864" r:id="rId10"/>
    <p:sldLayoutId id="2147487865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Gill Sans MT" pitchFamily="34" charset="0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MT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MT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MT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 MT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Gill Sans MT" pitchFamily="34" charset="0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Gill Sans MT" pitchFamily="34" charset="0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Gill Sans MT" pitchFamily="34" charset="0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Gill Sans MT" pitchFamily="34" charset="0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Gill Sans MT" pitchFamily="34" charset="0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March 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1E465CB-F8C9-49F3-9D1C-E361ED9A8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8" r:id="rId1"/>
    <p:sldLayoutId id="2147487869" r:id="rId2"/>
    <p:sldLayoutId id="2147487870" r:id="rId3"/>
    <p:sldLayoutId id="2147487871" r:id="rId4"/>
    <p:sldLayoutId id="2147487872" r:id="rId5"/>
    <p:sldLayoutId id="2147487873" r:id="rId6"/>
    <p:sldLayoutId id="2147487874" r:id="rId7"/>
    <p:sldLayoutId id="2147487875" r:id="rId8"/>
    <p:sldLayoutId id="2147487876" r:id="rId9"/>
    <p:sldLayoutId id="2147487877" r:id="rId10"/>
    <p:sldLayoutId id="2147487878" r:id="rId11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jpeg"/><Relationship Id="rId9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84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odesy.noaa.gov/2015GeospatialSummit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1675" y="1759279"/>
            <a:ext cx="8204200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Verdana" pitchFamily="34" charset="0"/>
                <a:ea typeface="+mn-ea"/>
              </a:rPr>
              <a:t>The National Geodetic Survey</a:t>
            </a:r>
            <a:endParaRPr lang="en-US" sz="3600" b="1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endParaRPr lang="en-US" b="1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endParaRPr lang="en-US" b="1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r>
              <a:rPr lang="en-US" b="1" dirty="0" smtClean="0">
                <a:solidFill>
                  <a:prstClr val="black"/>
                </a:solidFill>
                <a:latin typeface="Verdana" pitchFamily="34" charset="0"/>
                <a:ea typeface="+mn-ea"/>
              </a:rPr>
              <a:t>Dr. Dru </a:t>
            </a:r>
            <a:r>
              <a:rPr lang="en-US" b="1" dirty="0">
                <a:solidFill>
                  <a:prstClr val="black"/>
                </a:solidFill>
                <a:latin typeface="Verdana" pitchFamily="34" charset="0"/>
                <a:ea typeface="+mn-ea"/>
              </a:rPr>
              <a:t>Smith</a:t>
            </a:r>
          </a:p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Verdana" pitchFamily="34" charset="0"/>
                <a:ea typeface="+mn-ea"/>
              </a:rPr>
              <a:t>Chief Geodesist</a:t>
            </a:r>
          </a:p>
          <a:p>
            <a:pPr algn="ctr">
              <a:defRPr/>
            </a:pPr>
            <a:endParaRPr lang="en-US" dirty="0">
              <a:solidFill>
                <a:prstClr val="black"/>
              </a:solidFill>
              <a:latin typeface="Verdana" pitchFamily="34" charset="0"/>
              <a:ea typeface="+mn-ea"/>
            </a:endParaRP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Verdana" pitchFamily="34" charset="0"/>
                <a:ea typeface="+mn-ea"/>
              </a:rPr>
              <a:t>NOAA’s National Geodetic Survey</a:t>
            </a:r>
            <a: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</a:rPr>
              <a:t/>
            </a:r>
            <a:br>
              <a:rPr lang="en-US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n-ea"/>
              </a:rPr>
            </a:br>
            <a:endParaRPr lang="en-US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March 5,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8AA39-A5EF-4ED5-84C9-CAEB64E547E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What do we </a:t>
            </a:r>
            <a:r>
              <a:rPr lang="en-US" altLang="en-US" i="1" dirty="0" smtClean="0">
                <a:ea typeface="ＭＳ Ｐゴシック" pitchFamily="34" charset="-128"/>
              </a:rPr>
              <a:t>do</a:t>
            </a:r>
            <a:r>
              <a:rPr lang="en-US" altLang="en-US" dirty="0" smtClean="0">
                <a:ea typeface="ＭＳ Ｐゴシック" pitchFamily="34" charset="-128"/>
              </a:rPr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522" y="1638795"/>
            <a:ext cx="704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b="1" dirty="0" smtClean="0">
                <a:solidFill>
                  <a:srgbClr val="FF0000"/>
                </a:solidFill>
              </a:rPr>
              <a:t>calibrate GNSS antennae, gravimeters and EDM baselines</a:t>
            </a:r>
            <a:r>
              <a:rPr lang="en-US" dirty="0" smtClean="0"/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7" name="Picture Placeholder 7" descr="ptu_til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27" y="2020664"/>
            <a:ext cx="2231674" cy="1673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Z:\NACAG\2011\nacag 2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7545"/>
            <a:ext cx="3986151" cy="152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063" y="4476998"/>
            <a:ext cx="3873937" cy="182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4476997" y="2695699"/>
            <a:ext cx="978408" cy="2315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sample.ball.png"/>
          <p:cNvPicPr>
            <a:picLocks noChangeAspect="1"/>
          </p:cNvPicPr>
          <p:nvPr/>
        </p:nvPicPr>
        <p:blipFill>
          <a:blip r:embed="rId6" cstate="print"/>
          <a:srcRect l="14580" r="5205"/>
          <a:stretch>
            <a:fillRect/>
          </a:stretch>
        </p:blipFill>
        <p:spPr>
          <a:xfrm>
            <a:off x="5864965" y="2025275"/>
            <a:ext cx="2364635" cy="221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What do we </a:t>
            </a:r>
            <a:r>
              <a:rPr lang="en-US" altLang="en-US" i="1" dirty="0" smtClean="0">
                <a:ea typeface="ＭＳ Ｐゴシック" pitchFamily="34" charset="-128"/>
              </a:rPr>
              <a:t>do</a:t>
            </a:r>
            <a:r>
              <a:rPr lang="en-US" altLang="en-US" dirty="0" smtClean="0">
                <a:ea typeface="ＭＳ Ｐゴシック" pitchFamily="34" charset="-128"/>
              </a:rPr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522" y="1638795"/>
            <a:ext cx="704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 smtClean="0"/>
              <a:t>write and maintain </a:t>
            </a:r>
            <a:r>
              <a:rPr lang="en-US" b="1" dirty="0" smtClean="0">
                <a:solidFill>
                  <a:srgbClr val="FF0000"/>
                </a:solidFill>
              </a:rPr>
              <a:t>hundreds </a:t>
            </a:r>
            <a:r>
              <a:rPr lang="en-US" b="1" dirty="0">
                <a:solidFill>
                  <a:srgbClr val="FF0000"/>
                </a:solidFill>
              </a:rPr>
              <a:t>of computer programs </a:t>
            </a:r>
            <a:r>
              <a:rPr lang="en-US" dirty="0"/>
              <a:t>for the NSRS user </a:t>
            </a:r>
            <a:r>
              <a:rPr lang="en-US" dirty="0" smtClean="0"/>
              <a:t>community.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17081" y="2515589"/>
            <a:ext cx="162691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FORTRAN</a:t>
            </a:r>
          </a:p>
          <a:p>
            <a:r>
              <a:rPr lang="en-US" dirty="0" smtClean="0"/>
              <a:t>Java</a:t>
            </a:r>
          </a:p>
          <a:p>
            <a:r>
              <a:rPr lang="en-US" dirty="0" smtClean="0"/>
              <a:t>C++</a:t>
            </a:r>
          </a:p>
          <a:p>
            <a:r>
              <a:rPr lang="en-US" dirty="0" smtClean="0"/>
              <a:t>Perl</a:t>
            </a:r>
          </a:p>
          <a:p>
            <a:r>
              <a:rPr lang="en-US" dirty="0" smtClean="0"/>
              <a:t>Python</a:t>
            </a:r>
          </a:p>
          <a:p>
            <a:r>
              <a:rPr lang="en-US" dirty="0" smtClean="0"/>
              <a:t>SQL</a:t>
            </a:r>
          </a:p>
          <a:p>
            <a:r>
              <a:rPr lang="en-US" dirty="0" smtClean="0"/>
              <a:t>MATLAB</a:t>
            </a:r>
          </a:p>
          <a:p>
            <a:r>
              <a:rPr lang="en-US" dirty="0" smtClean="0"/>
              <a:t>Visual BASIC</a:t>
            </a:r>
          </a:p>
          <a:p>
            <a:r>
              <a:rPr lang="en-US" dirty="0" smtClean="0"/>
              <a:t>---------</a:t>
            </a:r>
            <a:endParaRPr lang="en-US" dirty="0"/>
          </a:p>
          <a:p>
            <a:r>
              <a:rPr lang="en-US" dirty="0" smtClean="0"/>
              <a:t>UNIX</a:t>
            </a:r>
          </a:p>
          <a:p>
            <a:r>
              <a:rPr lang="en-US" dirty="0" smtClean="0"/>
              <a:t>PC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9439"/>
            <a:ext cx="2945081" cy="32290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18" y="3823855"/>
            <a:ext cx="2709993" cy="24847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AutoShape 7" descr="imap://Dru%2ESmith%40noaa%2Egov@imap.gmail.com:993/fetch%3EUID%3E/INBOX%3E56221?part=1.2&amp;type=image/png&amp;filename=MATLAB_screenshot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2"/>
          <a:stretch/>
        </p:blipFill>
        <p:spPr bwMode="auto">
          <a:xfrm>
            <a:off x="1816924" y="2695699"/>
            <a:ext cx="2524125" cy="28466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47" y="2625072"/>
            <a:ext cx="4463608" cy="19113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86" y="4259786"/>
            <a:ext cx="2536536" cy="167507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39" y="3942608"/>
            <a:ext cx="2625216" cy="226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9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What do we </a:t>
            </a:r>
            <a:r>
              <a:rPr lang="en-US" altLang="en-US" i="1" dirty="0" smtClean="0">
                <a:ea typeface="ＭＳ Ｐゴシック" pitchFamily="34" charset="-128"/>
              </a:rPr>
              <a:t>do</a:t>
            </a:r>
            <a:r>
              <a:rPr lang="en-US" altLang="en-US" dirty="0" smtClean="0">
                <a:ea typeface="ＭＳ Ｐゴシック" pitchFamily="34" charset="-128"/>
              </a:rPr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522" y="1638795"/>
            <a:ext cx="704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fly </a:t>
            </a:r>
            <a:r>
              <a:rPr lang="en-US" b="1" dirty="0" smtClean="0">
                <a:solidFill>
                  <a:srgbClr val="FF0000"/>
                </a:solidFill>
              </a:rPr>
              <a:t>airborne LIDAR and imagery </a:t>
            </a:r>
            <a:r>
              <a:rPr lang="en-US" dirty="0" smtClean="0"/>
              <a:t>missions to delineate the official shoreline of the nation.</a:t>
            </a:r>
          </a:p>
        </p:txBody>
      </p:sp>
      <p:pic>
        <p:nvPicPr>
          <p:cNvPr id="7" name="Picture 5" descr="DSC_5603_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7405"/>
            <a:ext cx="2330409" cy="164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4476997" y="2695699"/>
            <a:ext cx="978408" cy="2315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 descr="nsmailAL"/>
          <p:cNvPicPr>
            <a:picLocks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/>
          <a:stretch>
            <a:fillRect/>
          </a:stretch>
        </p:blipFill>
        <p:spPr>
          <a:xfrm>
            <a:off x="0" y="4643251"/>
            <a:ext cx="2578895" cy="1727860"/>
          </a:xfr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73" y="3550379"/>
            <a:ext cx="2435431" cy="174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8" t="11234" r="1799" b="13153"/>
          <a:stretch>
            <a:fillRect/>
          </a:stretch>
        </p:blipFill>
        <p:spPr bwMode="auto">
          <a:xfrm>
            <a:off x="6023851" y="2612570"/>
            <a:ext cx="1686203" cy="120398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8" t="11137" r="1575" b="13153"/>
          <a:stretch>
            <a:fillRect/>
          </a:stretch>
        </p:blipFill>
        <p:spPr bwMode="auto">
          <a:xfrm>
            <a:off x="4935091" y="5406349"/>
            <a:ext cx="1348338" cy="96053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6" t="14114" r="1794" b="7008"/>
          <a:stretch>
            <a:fillRect/>
          </a:stretch>
        </p:blipFill>
        <p:spPr bwMode="auto">
          <a:xfrm>
            <a:off x="6294768" y="4101169"/>
            <a:ext cx="1683863" cy="167293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7" t="22946" r="1720" b="7008"/>
          <a:stretch>
            <a:fillRect/>
          </a:stretch>
        </p:blipFill>
        <p:spPr bwMode="auto">
          <a:xfrm>
            <a:off x="7449993" y="2171985"/>
            <a:ext cx="1694007" cy="119306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6" t="14114" r="14502" b="7008"/>
          <a:stretch>
            <a:fillRect/>
          </a:stretch>
        </p:blipFill>
        <p:spPr bwMode="auto">
          <a:xfrm>
            <a:off x="7705148" y="3315714"/>
            <a:ext cx="1438852" cy="179700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0351"/>
            <a:ext cx="4781261" cy="15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What do we </a:t>
            </a:r>
            <a:r>
              <a:rPr lang="en-US" altLang="en-US" i="1" dirty="0" smtClean="0">
                <a:ea typeface="ＭＳ Ｐゴシック" pitchFamily="34" charset="-128"/>
              </a:rPr>
              <a:t>do</a:t>
            </a:r>
            <a:r>
              <a:rPr lang="en-US" altLang="en-US" dirty="0" smtClean="0">
                <a:ea typeface="ＭＳ Ｐゴシック" pitchFamily="34" charset="-128"/>
              </a:rPr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522" y="1638795"/>
            <a:ext cx="704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b="1" dirty="0" smtClean="0">
                <a:solidFill>
                  <a:srgbClr val="FF0000"/>
                </a:solidFill>
              </a:rPr>
              <a:t>perform research </a:t>
            </a:r>
            <a:r>
              <a:rPr lang="en-US" dirty="0" smtClean="0"/>
              <a:t>on everything related to geodesy, surveying and remote sensing.</a:t>
            </a: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29" y="3497816"/>
            <a:ext cx="3966359" cy="175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3846"/>
            <a:ext cx="6885524" cy="104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324" y="2060313"/>
            <a:ext cx="3066676" cy="244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9423" y="2648197"/>
            <a:ext cx="1650671" cy="1306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38208" y="2741221"/>
            <a:ext cx="631371" cy="1088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14997" y="4239490"/>
            <a:ext cx="1688276" cy="1761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37953" y="5603173"/>
            <a:ext cx="2652156" cy="239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81" y="2505693"/>
            <a:ext cx="3437308" cy="316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What do we </a:t>
            </a:r>
            <a:r>
              <a:rPr lang="en-US" altLang="en-US" i="1" dirty="0" smtClean="0">
                <a:ea typeface="ＭＳ Ｐゴシック" pitchFamily="34" charset="-128"/>
              </a:rPr>
              <a:t>provide</a:t>
            </a:r>
            <a:r>
              <a:rPr lang="en-US" altLang="en-US" dirty="0" smtClean="0">
                <a:ea typeface="ＭＳ Ｐゴシック" pitchFamily="34" charset="-128"/>
              </a:rPr>
              <a:t>?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522" y="1638795"/>
            <a:ext cx="704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 smtClean="0"/>
              <a:t>provide services for users </a:t>
            </a:r>
            <a:r>
              <a:rPr lang="en-US" b="1" dirty="0" smtClean="0">
                <a:solidFill>
                  <a:srgbClr val="FF0000"/>
                </a:solidFill>
              </a:rPr>
              <a:t>to process GPS or Leveling data and submit it</a:t>
            </a:r>
            <a:r>
              <a:rPr lang="en-US" dirty="0" smtClean="0"/>
              <a:t> to NGS.</a:t>
            </a:r>
            <a:endParaRPr lang="en-US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1903"/>
            <a:ext cx="3447390" cy="2049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416" y="3681351"/>
            <a:ext cx="4113010" cy="279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5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What do we </a:t>
            </a:r>
            <a:r>
              <a:rPr lang="en-US" altLang="en-US" i="1" dirty="0" smtClean="0">
                <a:ea typeface="ＭＳ Ｐゴシック" pitchFamily="34" charset="-128"/>
              </a:rPr>
              <a:t>provide</a:t>
            </a:r>
            <a:r>
              <a:rPr lang="en-US" altLang="en-US" dirty="0" smtClean="0">
                <a:ea typeface="ＭＳ Ｐゴシック" pitchFamily="34" charset="-128"/>
              </a:rPr>
              <a:t>?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522" y="1638795"/>
            <a:ext cx="704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 smtClean="0"/>
              <a:t>provide software for users to </a:t>
            </a:r>
            <a:r>
              <a:rPr lang="en-US" b="1" dirty="0" smtClean="0">
                <a:solidFill>
                  <a:srgbClr val="FF0000"/>
                </a:solidFill>
              </a:rPr>
              <a:t>transform coordinates between datums and across epochs</a:t>
            </a:r>
            <a:endParaRPr lang="en-US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77" y="2101932"/>
            <a:ext cx="3253123" cy="180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3" y="3662243"/>
            <a:ext cx="2720398" cy="27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4574"/>
            <a:ext cx="3481883" cy="328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03" y="3930733"/>
            <a:ext cx="2578907" cy="24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95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What do we </a:t>
            </a:r>
            <a:r>
              <a:rPr lang="en-US" altLang="en-US" i="1" dirty="0" smtClean="0">
                <a:ea typeface="ＭＳ Ｐゴシック" pitchFamily="34" charset="-128"/>
              </a:rPr>
              <a:t>provide</a:t>
            </a:r>
            <a:r>
              <a:rPr lang="en-US" altLang="en-US" dirty="0" smtClean="0">
                <a:ea typeface="ＭＳ Ｐゴシック" pitchFamily="34" charset="-128"/>
              </a:rPr>
              <a:t>?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 dirty="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522" y="1638795"/>
            <a:ext cx="704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 smtClean="0"/>
              <a:t>provide </a:t>
            </a:r>
            <a:r>
              <a:rPr lang="en-US" b="1" dirty="0" smtClean="0">
                <a:solidFill>
                  <a:srgbClr val="FF0000"/>
                </a:solidFill>
              </a:rPr>
              <a:t>data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to users free of charge in the form of RINEX files, </a:t>
            </a:r>
            <a:r>
              <a:rPr lang="en-US" dirty="0" smtClean="0"/>
              <a:t>datasheets, geoid grids, </a:t>
            </a:r>
            <a:r>
              <a:rPr lang="en-US" dirty="0" err="1" smtClean="0"/>
              <a:t>etc</a:t>
            </a:r>
            <a:endParaRPr lang="en-U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3817"/>
            <a:ext cx="3701519" cy="217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626" y="2282635"/>
            <a:ext cx="4774351" cy="214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872" y="4001984"/>
            <a:ext cx="3827200" cy="246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What do we </a:t>
            </a:r>
            <a:r>
              <a:rPr lang="en-US" altLang="en-US" i="1" dirty="0" smtClean="0">
                <a:ea typeface="ＭＳ Ｐゴシック" pitchFamily="34" charset="-128"/>
              </a:rPr>
              <a:t>provide</a:t>
            </a:r>
            <a:r>
              <a:rPr lang="en-US" altLang="en-US" dirty="0" smtClean="0">
                <a:ea typeface="ＭＳ Ｐゴシック" pitchFamily="34" charset="-128"/>
              </a:rPr>
              <a:t>?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522" y="1638795"/>
            <a:ext cx="7041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 smtClean="0"/>
              <a:t>provide </a:t>
            </a:r>
            <a:r>
              <a:rPr lang="en-US" b="1" dirty="0" smtClean="0">
                <a:solidFill>
                  <a:srgbClr val="FF0000"/>
                </a:solidFill>
              </a:rPr>
              <a:t>education </a:t>
            </a:r>
            <a:r>
              <a:rPr lang="en-US" dirty="0" smtClean="0"/>
              <a:t>to users free of charge including an online library, presentation archive, instructional videos and hands-on training classes</a:t>
            </a:r>
            <a:endParaRPr lang="en-US" dirty="0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065" y="2291936"/>
            <a:ext cx="3426935" cy="277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lassroom with tripod set-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27" y="4683899"/>
            <a:ext cx="2439595" cy="182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099"/>
            <a:ext cx="5652531" cy="248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19" y="4263242"/>
            <a:ext cx="4648320" cy="205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57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ERM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73" y="2101931"/>
            <a:ext cx="2602666" cy="258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Some surprising responsibilities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522" y="1638795"/>
            <a:ext cx="704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 smtClean="0"/>
              <a:t>provide </a:t>
            </a:r>
            <a:r>
              <a:rPr lang="en-US" b="1" dirty="0" smtClean="0">
                <a:solidFill>
                  <a:srgbClr val="FF0000"/>
                </a:solidFill>
              </a:rPr>
              <a:t>emergency response imagery </a:t>
            </a:r>
            <a:r>
              <a:rPr lang="en-US" dirty="0" smtClean="0"/>
              <a:t>after major events</a:t>
            </a:r>
            <a:endParaRPr lang="en-US" dirty="0" smtClean="0"/>
          </a:p>
        </p:txBody>
      </p:sp>
      <p:pic>
        <p:nvPicPr>
          <p:cNvPr id="7" name="Picture 4" descr="Slide6"/>
          <p:cNvPicPr>
            <a:picLocks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/>
          <a:stretch>
            <a:fillRect/>
          </a:stretch>
        </p:blipFill>
        <p:spPr>
          <a:xfrm>
            <a:off x="6650182" y="2056891"/>
            <a:ext cx="2493818" cy="169121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6970816" y="3740722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Hurricane Isabel</a:t>
            </a:r>
            <a:endParaRPr lang="en-US" dirty="0"/>
          </a:p>
        </p:txBody>
      </p:sp>
      <p:pic>
        <p:nvPicPr>
          <p:cNvPr id="9" name="Picture 4" descr="geo-C1267983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00" y="3455719"/>
            <a:ext cx="1728264" cy="185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29989" y="5330041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Deepwater Horizon</a:t>
            </a:r>
            <a:endParaRPr lang="en-US" dirty="0"/>
          </a:p>
        </p:txBody>
      </p:sp>
      <p:pic>
        <p:nvPicPr>
          <p:cNvPr id="2050" name="Picture 2" descr="Aerial imagery after Sept.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7617"/>
            <a:ext cx="142875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dar after Sept.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6" y="3985694"/>
            <a:ext cx="1428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3766" y="5054926"/>
            <a:ext cx="61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9/11</a:t>
            </a:r>
            <a:endParaRPr lang="en-US" dirty="0"/>
          </a:p>
        </p:txBody>
      </p:sp>
      <p:pic>
        <p:nvPicPr>
          <p:cNvPr id="15" name="Picture 5" descr="Slid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r="3600"/>
          <a:stretch>
            <a:fillRect/>
          </a:stretch>
        </p:blipFill>
        <p:spPr bwMode="auto">
          <a:xfrm>
            <a:off x="6019483" y="4310743"/>
            <a:ext cx="1572666" cy="125779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Slide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r="3799"/>
          <a:stretch>
            <a:fillRect/>
          </a:stretch>
        </p:blipFill>
        <p:spPr bwMode="auto">
          <a:xfrm>
            <a:off x="7571897" y="4296818"/>
            <a:ext cx="1572103" cy="125667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48203" y="5638795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Hurricane Katrina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0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Some surprising responsibilities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522" y="1638795"/>
            <a:ext cx="704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</a:t>
            </a:r>
            <a:r>
              <a:rPr lang="en-US" dirty="0" smtClean="0"/>
              <a:t>survey or quality control every </a:t>
            </a:r>
            <a:r>
              <a:rPr lang="en-US" b="1" dirty="0" smtClean="0">
                <a:solidFill>
                  <a:srgbClr val="FF0000"/>
                </a:solidFill>
              </a:rPr>
              <a:t>survey of every airport in the country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0063"/>
            <a:ext cx="3170712" cy="237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841" y="4370120"/>
            <a:ext cx="2735283" cy="205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227" y="2244436"/>
            <a:ext cx="3148773" cy="325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ight Arrow 22"/>
          <p:cNvSpPr/>
          <p:nvPr/>
        </p:nvSpPr>
        <p:spPr>
          <a:xfrm>
            <a:off x="4476997" y="2695699"/>
            <a:ext cx="978408" cy="2315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1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3"/>
          <a:stretch>
            <a:fillRect/>
          </a:stretch>
        </p:blipFill>
        <p:spPr bwMode="auto">
          <a:xfrm>
            <a:off x="0" y="1656600"/>
            <a:ext cx="30194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5859" name="Picture 3" descr="1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2"/>
          <a:stretch>
            <a:fillRect/>
          </a:stretch>
        </p:blipFill>
        <p:spPr bwMode="auto">
          <a:xfrm>
            <a:off x="2743200" y="2636088"/>
            <a:ext cx="3124200" cy="20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58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28200"/>
            <a:ext cx="335280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5862" name="Text Box 6"/>
          <p:cNvSpPr txBox="1">
            <a:spLocks noChangeArrowheads="1"/>
          </p:cNvSpPr>
          <p:nvPr/>
        </p:nvSpPr>
        <p:spPr bwMode="auto">
          <a:xfrm>
            <a:off x="1209675" y="3971175"/>
            <a:ext cx="1600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Arial" charset="0"/>
              </a:rPr>
              <a:t>Executive </a:t>
            </a:r>
            <a:r>
              <a:rPr lang="en-US" altLang="en-US" dirty="0" smtClean="0">
                <a:latin typeface="Arial" charset="0"/>
              </a:rPr>
              <a:t>Branch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4343400" y="4796675"/>
            <a:ext cx="16002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Department of Commerce (DOC)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391400" y="5285625"/>
            <a:ext cx="18288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National Oceanic and Atmospheric Administration  (NOAA)</a:t>
            </a:r>
          </a:p>
        </p:txBody>
      </p:sp>
      <p:pic>
        <p:nvPicPr>
          <p:cNvPr id="50586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3790200"/>
            <a:ext cx="12128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5866" name="Picture 10" descr="noaa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61800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586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787150"/>
            <a:ext cx="121920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5868" name="Line 12"/>
          <p:cNvSpPr>
            <a:spLocks noChangeShapeType="1"/>
          </p:cNvSpPr>
          <p:nvPr/>
        </p:nvSpPr>
        <p:spPr bwMode="auto">
          <a:xfrm>
            <a:off x="1219200" y="4933200"/>
            <a:ext cx="16002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5869" name="Freeform 13"/>
          <p:cNvSpPr>
            <a:spLocks/>
          </p:cNvSpPr>
          <p:nvPr/>
        </p:nvSpPr>
        <p:spPr bwMode="auto">
          <a:xfrm>
            <a:off x="4267200" y="5619000"/>
            <a:ext cx="1622425" cy="258763"/>
          </a:xfrm>
          <a:custGeom>
            <a:avLst/>
            <a:gdLst>
              <a:gd name="T0" fmla="*/ 0 w 1022"/>
              <a:gd name="T1" fmla="*/ 0 h 163"/>
              <a:gd name="T2" fmla="*/ 1022 w 1022"/>
              <a:gd name="T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2" h="163">
                <a:moveTo>
                  <a:pt x="0" y="0"/>
                </a:moveTo>
                <a:lnTo>
                  <a:pt x="1022" y="163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595313"/>
            <a:ext cx="9144000" cy="11430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dirty="0"/>
              <a:t>About the National Geodetic Survey</a:t>
            </a:r>
          </a:p>
        </p:txBody>
      </p:sp>
    </p:spTree>
    <p:extLst>
      <p:ext uri="{BB962C8B-B14F-4D97-AF65-F5344CB8AC3E}">
        <p14:creationId xmlns:p14="http://schemas.microsoft.com/office/powerpoint/2010/main" val="55593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cool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Recognizing modern tools, technology and knowledge, NGS is changing how perform our mission</a:t>
            </a:r>
          </a:p>
          <a:p>
            <a:endParaRPr lang="en-US" dirty="0"/>
          </a:p>
          <a:p>
            <a:r>
              <a:rPr lang="en-US" dirty="0" smtClean="0"/>
              <a:t>NAVD 88, NAD 83 and IGLD 85 are all being replaced in 2022</a:t>
            </a:r>
          </a:p>
          <a:p>
            <a:pPr lvl="1"/>
            <a:r>
              <a:rPr lang="en-US" dirty="0" smtClean="0"/>
              <a:t>Geocentric , Geoid-based positioning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March 5,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20</a:t>
            </a:fld>
            <a:r>
              <a:rPr lang="en-US" altLang="en-US" smtClean="0"/>
              <a:t> of 34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89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Old vs New Datums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149350"/>
            <a:ext cx="4146550" cy="4525963"/>
          </a:xfrm>
        </p:spPr>
        <p:txBody>
          <a:bodyPr/>
          <a:lstStyle/>
          <a:p>
            <a:r>
              <a:rPr lang="en-US" altLang="en-US" u="sng" smtClean="0">
                <a:ea typeface="ＭＳ Ｐゴシック" pitchFamily="34" charset="-128"/>
              </a:rPr>
              <a:t>The old way</a:t>
            </a: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6F761D4-9771-4D07-ADE5-F61D8490EC69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23559" name="Content Placeholder 2"/>
          <p:cNvSpPr txBox="1">
            <a:spLocks/>
          </p:cNvSpPr>
          <p:nvPr/>
        </p:nvSpPr>
        <p:spPr bwMode="auto">
          <a:xfrm>
            <a:off x="4614863" y="1152525"/>
            <a:ext cx="33416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u="sng">
                <a:cs typeface="Times New Roman" pitchFamily="18" charset="0"/>
              </a:rPr>
              <a:t>The new way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5033963"/>
            <a:ext cx="12446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5487988"/>
            <a:ext cx="1570037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4933950"/>
            <a:ext cx="180657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beta.ngs.noaa.gov/GEOID/xGEOID14/maps/xGeoidMap_l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3554413"/>
            <a:ext cx="2689225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6686" b="11624"/>
          <a:stretch>
            <a:fillRect/>
          </a:stretch>
        </p:blipFill>
        <p:spPr bwMode="auto">
          <a:xfrm>
            <a:off x="6570663" y="4433888"/>
            <a:ext cx="2690812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92700" y="5556250"/>
            <a:ext cx="758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Geoid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57950" y="5922963"/>
            <a:ext cx="268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Temporal Geoid Change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175"/>
            <a:ext cx="417988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0" y="1689100"/>
            <a:ext cx="2449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Text based datasheets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327525" y="1441450"/>
            <a:ext cx="42863" cy="4762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3190875"/>
            <a:ext cx="35560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0" y="2543175"/>
            <a:ext cx="3265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Observed changes viewed as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“corrections” not “movement”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0" y="4619625"/>
            <a:ext cx="3670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Fragile, unchecked passive control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025650"/>
            <a:ext cx="1258888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425950" y="1728788"/>
            <a:ext cx="21066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Modern datasheets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1536700"/>
            <a:ext cx="1565275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8131175" y="2486025"/>
            <a:ext cx="736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CORS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259013"/>
            <a:ext cx="9985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923088" y="3584575"/>
            <a:ext cx="600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RTN</a:t>
            </a:r>
          </a:p>
        </p:txBody>
      </p:sp>
    </p:spTree>
    <p:extLst>
      <p:ext uri="{BB962C8B-B14F-4D97-AF65-F5344CB8AC3E}">
        <p14:creationId xmlns:p14="http://schemas.microsoft.com/office/powerpoint/2010/main" val="207590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21" grpId="0"/>
      <p:bldP spid="22" grpId="0"/>
      <p:bldP spid="24" grpId="0"/>
      <p:bldP spid="27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219200" y="2114550"/>
            <a:ext cx="7162800" cy="3933825"/>
          </a:xfrm>
        </p:spPr>
        <p:txBody>
          <a:bodyPr/>
          <a:lstStyle/>
          <a:p>
            <a:r>
              <a:rPr lang="en-US" altLang="en-US" sz="2400" b="1" smtClean="0">
                <a:ea typeface="ＭＳ Ｐゴシック" pitchFamily="34" charset="-128"/>
              </a:rPr>
              <a:t>NAVD 88 suffers from </a:t>
            </a:r>
            <a:r>
              <a:rPr lang="en-US" altLang="en-US" sz="2400" b="1" u="sng" smtClean="0">
                <a:ea typeface="ＭＳ Ｐゴシック" pitchFamily="34" charset="-128"/>
              </a:rPr>
              <a:t>use of bench marks </a:t>
            </a:r>
            <a:r>
              <a:rPr lang="en-US" altLang="en-US" sz="2400" b="1" smtClean="0">
                <a:ea typeface="ＭＳ Ｐゴシック" pitchFamily="34" charset="-128"/>
              </a:rPr>
              <a:t>that:</a:t>
            </a:r>
          </a:p>
          <a:p>
            <a:pPr lvl="1"/>
            <a:r>
              <a:rPr lang="en-US" altLang="en-US" sz="2400" smtClean="0">
                <a:ea typeface="ＭＳ Ｐゴシック" pitchFamily="34" charset="-128"/>
              </a:rPr>
              <a:t>Are almost never re-checked for movement</a:t>
            </a:r>
          </a:p>
          <a:p>
            <a:pPr lvl="1"/>
            <a:r>
              <a:rPr lang="en-US" altLang="en-US" sz="2400" smtClean="0">
                <a:ea typeface="ＭＳ Ｐゴシック" pitchFamily="34" charset="-128"/>
              </a:rPr>
              <a:t>Disappear by the thousands every year</a:t>
            </a:r>
          </a:p>
          <a:p>
            <a:pPr lvl="1"/>
            <a:r>
              <a:rPr lang="en-US" altLang="en-US" sz="2400" smtClean="0">
                <a:ea typeface="ＭＳ Ｐゴシック" pitchFamily="34" charset="-128"/>
              </a:rPr>
              <a:t>Are not funded for replacement</a:t>
            </a:r>
          </a:p>
          <a:p>
            <a:pPr lvl="1"/>
            <a:r>
              <a:rPr lang="en-US" altLang="en-US" sz="2400" smtClean="0">
                <a:ea typeface="ＭＳ Ｐゴシック" pitchFamily="34" charset="-128"/>
              </a:rPr>
              <a:t>Are not necessarily in convenient places</a:t>
            </a:r>
          </a:p>
          <a:p>
            <a:pPr lvl="1"/>
            <a:r>
              <a:rPr lang="en-US" altLang="en-US" sz="2400" smtClean="0">
                <a:ea typeface="ＭＳ Ｐゴシック" pitchFamily="34" charset="-128"/>
              </a:rPr>
              <a:t>Don’t exist in most of Alaska</a:t>
            </a:r>
          </a:p>
          <a:p>
            <a:pPr lvl="1"/>
            <a:r>
              <a:rPr lang="en-US" altLang="en-US" sz="2400" smtClean="0">
                <a:ea typeface="ＭＳ Ｐゴシック" pitchFamily="34" charset="-128"/>
              </a:rPr>
              <a:t>Weren’t adopted in Canada</a:t>
            </a:r>
          </a:p>
          <a:p>
            <a:pPr lvl="1"/>
            <a:r>
              <a:rPr lang="en-US" altLang="en-US" sz="2400" smtClean="0">
                <a:ea typeface="ＭＳ Ｐゴシック" pitchFamily="34" charset="-128"/>
              </a:rPr>
              <a:t>Were determined by leveling from a single point, allowing cross-country error build up</a:t>
            </a:r>
          </a:p>
          <a:p>
            <a:pPr lvl="1"/>
            <a:endParaRPr lang="en-US" altLang="en-US" smtClean="0">
              <a:ea typeface="ＭＳ Ｐゴシック" pitchFamily="34" charset="-128"/>
            </a:endParaRPr>
          </a:p>
          <a:p>
            <a:endParaRPr lang="en-US" altLang="en-US" smtClean="0">
              <a:ea typeface="ＭＳ Ｐゴシック" pitchFamily="34" charset="-128"/>
            </a:endParaRPr>
          </a:p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 dirty="0"/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9B4E30-E157-475C-8324-AF6C348A05DD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altLang="en-US" sz="4400" dirty="0">
                <a:solidFill>
                  <a:srgbClr val="1F497D"/>
                </a:solidFill>
                <a:latin typeface="Gill Sans MT" pitchFamily="34" charset="0"/>
              </a:rPr>
              <a:t>Why isn’t NAVD 88 good enough anymore?</a:t>
            </a:r>
            <a:endParaRPr lang="en-US" sz="4400" kern="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4582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pic>
        <p:nvPicPr>
          <p:cNvPr id="2458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4738688"/>
            <a:ext cx="1570037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5" y="3759200"/>
            <a:ext cx="20923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Box 7"/>
          <p:cNvSpPr txBox="1">
            <a:spLocks noChangeArrowheads="1"/>
          </p:cNvSpPr>
          <p:nvPr/>
        </p:nvSpPr>
        <p:spPr bwMode="auto">
          <a:xfrm>
            <a:off x="7369175" y="4897438"/>
            <a:ext cx="1457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PID: EZ0840</a:t>
            </a:r>
          </a:p>
        </p:txBody>
      </p:sp>
      <p:pic>
        <p:nvPicPr>
          <p:cNvPr id="2458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425700"/>
            <a:ext cx="12446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946275"/>
            <a:ext cx="13652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55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219200" y="2114550"/>
            <a:ext cx="7162800" cy="3933825"/>
          </a:xfrm>
        </p:spPr>
        <p:txBody>
          <a:bodyPr/>
          <a:lstStyle/>
          <a:p>
            <a:r>
              <a:rPr lang="en-US" altLang="en-US" sz="2400" b="1" smtClean="0">
                <a:ea typeface="ＭＳ Ｐゴシック" pitchFamily="34" charset="-128"/>
              </a:rPr>
              <a:t>Approximate level of geoid mismatch known to exist in the NAVD 88 zero surface:</a:t>
            </a:r>
          </a:p>
          <a:p>
            <a:endParaRPr lang="en-US" altLang="en-US" smtClean="0">
              <a:ea typeface="ＭＳ Ｐゴシック" pitchFamily="34" charset="-128"/>
            </a:endParaRPr>
          </a:p>
          <a:p>
            <a:endParaRPr lang="en-US" altLang="en-US" smtClean="0">
              <a:ea typeface="ＭＳ Ｐゴシック" pitchFamily="34" charset="-128"/>
            </a:endParaRPr>
          </a:p>
          <a:p>
            <a:pPr>
              <a:buFontTx/>
              <a:buNone/>
            </a:pPr>
            <a:endParaRPr lang="en-US" altLang="en-US" smtClean="0">
              <a:ea typeface="ＭＳ Ｐゴシック" pitchFamily="34" charset="-128"/>
            </a:endParaRPr>
          </a:p>
          <a:p>
            <a:pPr lvl="1"/>
            <a:endParaRPr lang="en-US" altLang="en-US" smtClean="0">
              <a:ea typeface="ＭＳ Ｐゴシック" pitchFamily="34" charset="-128"/>
            </a:endParaRPr>
          </a:p>
          <a:p>
            <a:pPr lvl="1"/>
            <a:endParaRPr lang="en-US" altLang="en-US" smtClean="0">
              <a:ea typeface="ＭＳ Ｐゴシック" pitchFamily="34" charset="-128"/>
            </a:endParaRPr>
          </a:p>
          <a:p>
            <a:endParaRPr lang="en-US" altLang="en-US" smtClean="0">
              <a:ea typeface="ＭＳ Ｐゴシック" pitchFamily="34" charset="-128"/>
            </a:endParaRPr>
          </a:p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 dirty="0"/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96CBDBB-747B-4995-B2FB-5721F360B872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altLang="en-US" sz="4400" dirty="0">
                <a:solidFill>
                  <a:srgbClr val="1F497D"/>
                </a:solidFill>
                <a:latin typeface="Gill Sans MT" pitchFamily="34" charset="0"/>
              </a:rPr>
              <a:t>Why isn’t NAVD 88 good enough anymore?</a:t>
            </a:r>
            <a:endParaRPr lang="en-US" sz="4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2938463"/>
            <a:ext cx="712470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</p:spTree>
    <p:extLst>
      <p:ext uri="{BB962C8B-B14F-4D97-AF65-F5344CB8AC3E}">
        <p14:creationId xmlns:p14="http://schemas.microsoft.com/office/powerpoint/2010/main" val="207508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1938"/>
            <a:ext cx="8229600" cy="4297362"/>
          </a:xfrm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Horizontal Datum</a:t>
            </a:r>
          </a:p>
          <a:p>
            <a:pPr lvl="1"/>
            <a:r>
              <a:rPr lang="en-US" altLang="en-US" smtClean="0">
                <a:ea typeface="ＭＳ Ｐゴシック" pitchFamily="34" charset="-128"/>
              </a:rPr>
              <a:t>Geometric Reference Frame</a:t>
            </a:r>
          </a:p>
          <a:p>
            <a:pPr lvl="2"/>
            <a:r>
              <a:rPr lang="en-US" altLang="en-US" smtClean="0">
                <a:ea typeface="ＭＳ Ｐゴシック" pitchFamily="34" charset="-128"/>
              </a:rPr>
              <a:t>Geocentric X, Y, Z</a:t>
            </a:r>
          </a:p>
          <a:p>
            <a:pPr lvl="2"/>
            <a:r>
              <a:rPr lang="en-US" altLang="en-US" smtClean="0">
                <a:ea typeface="ＭＳ Ｐゴシック" pitchFamily="34" charset="-128"/>
              </a:rPr>
              <a:t>Latitude, Longitude, Ellipsoid Height</a:t>
            </a:r>
          </a:p>
          <a:p>
            <a:r>
              <a:rPr lang="en-US" altLang="en-US" smtClean="0">
                <a:ea typeface="ＭＳ Ｐゴシック" pitchFamily="34" charset="-128"/>
              </a:rPr>
              <a:t>Vertical Datum</a:t>
            </a:r>
          </a:p>
          <a:p>
            <a:pPr lvl="1"/>
            <a:r>
              <a:rPr lang="en-US" altLang="en-US" smtClean="0">
                <a:ea typeface="ＭＳ Ｐゴシック" pitchFamily="34" charset="-128"/>
              </a:rPr>
              <a:t>Geopotential Reference Frame</a:t>
            </a:r>
          </a:p>
          <a:p>
            <a:pPr lvl="2"/>
            <a:r>
              <a:rPr lang="en-US" altLang="en-US" smtClean="0">
                <a:ea typeface="ＭＳ Ｐゴシック" pitchFamily="34" charset="-128"/>
              </a:rPr>
              <a:t>Geoid undulation</a:t>
            </a:r>
          </a:p>
          <a:p>
            <a:pPr lvl="2"/>
            <a:r>
              <a:rPr lang="en-US" altLang="en-US" smtClean="0">
                <a:ea typeface="ＭＳ Ｐゴシック" pitchFamily="34" charset="-128"/>
              </a:rPr>
              <a:t>Orthometric height</a:t>
            </a:r>
          </a:p>
          <a:p>
            <a:pPr lvl="2"/>
            <a:r>
              <a:rPr lang="en-US" altLang="en-US" smtClean="0">
                <a:ea typeface="ＭＳ Ｐゴシック" pitchFamily="34" charset="-128"/>
              </a:rPr>
              <a:t>Gravity</a:t>
            </a:r>
          </a:p>
          <a:p>
            <a:pPr lvl="2"/>
            <a:r>
              <a:rPr lang="en-US" altLang="en-US" smtClean="0">
                <a:ea typeface="ＭＳ Ｐゴシック" pitchFamily="34" charset="-128"/>
              </a:rPr>
              <a:t>Deflection of the Vertical</a:t>
            </a:r>
          </a:p>
        </p:txBody>
      </p:sp>
      <p:sp>
        <p:nvSpPr>
          <p:cNvPr id="2662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266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89E7335-89CE-44DA-87E3-02A823104382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90575" y="1819275"/>
            <a:ext cx="3359150" cy="95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73125" y="3824288"/>
            <a:ext cx="2697163" cy="1746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19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EB9FA1-3B78-4351-85C0-1818F22A8725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2765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3"/>
            <a:ext cx="59309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7"/>
          <p:cNvSpPr txBox="1">
            <a:spLocks noChangeArrowheads="1"/>
          </p:cNvSpPr>
          <p:nvPr/>
        </p:nvSpPr>
        <p:spPr bwMode="auto">
          <a:xfrm>
            <a:off x="6165850" y="2684463"/>
            <a:ext cx="28622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Arial" charset="0"/>
              </a:rPr>
              <a:t>Approximate extent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Arial" charset="0"/>
              </a:rPr>
              <a:t>2022 geoid model used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Arial" charset="0"/>
              </a:rPr>
              <a:t>for the “North American”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Arial" charset="0"/>
              </a:rPr>
              <a:t>part of the new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Arial" charset="0"/>
              </a:rPr>
              <a:t>geopotential reference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cs typeface="Arial" charset="0"/>
              </a:rPr>
              <a:t>frame.</a:t>
            </a:r>
          </a:p>
        </p:txBody>
      </p:sp>
    </p:spTree>
    <p:extLst>
      <p:ext uri="{BB962C8B-B14F-4D97-AF65-F5344CB8AC3E}">
        <p14:creationId xmlns:p14="http://schemas.microsoft.com/office/powerpoint/2010/main" val="119686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2867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EEA2B52-7DAB-468E-BD20-249129C6A3A4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286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275"/>
            <a:ext cx="91440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2"/>
          <p:cNvSpPr txBox="1">
            <a:spLocks noChangeArrowheads="1"/>
          </p:cNvSpPr>
          <p:nvPr/>
        </p:nvSpPr>
        <p:spPr bwMode="auto">
          <a:xfrm>
            <a:off x="7518400" y="1982788"/>
            <a:ext cx="874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Hawaii</a:t>
            </a:r>
          </a:p>
        </p:txBody>
      </p:sp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3687763" y="4273550"/>
            <a:ext cx="4195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Many US Pacific Territories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(not Guam, CNMI nor American Samoa)</a:t>
            </a:r>
          </a:p>
        </p:txBody>
      </p:sp>
    </p:spTree>
    <p:extLst>
      <p:ext uri="{BB962C8B-B14F-4D97-AF65-F5344CB8AC3E}">
        <p14:creationId xmlns:p14="http://schemas.microsoft.com/office/powerpoint/2010/main" val="341591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1E20BE0-59B8-402B-B719-05EC5EBBBE2C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297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475"/>
            <a:ext cx="9144000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805363" y="3340100"/>
            <a:ext cx="928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Canada</a:t>
            </a:r>
          </a:p>
        </p:txBody>
      </p:sp>
      <p:sp>
        <p:nvSpPr>
          <p:cNvPr id="29703" name="TextBox 7"/>
          <p:cNvSpPr txBox="1">
            <a:spLocks noChangeArrowheads="1"/>
          </p:cNvSpPr>
          <p:nvPr/>
        </p:nvSpPr>
        <p:spPr bwMode="auto">
          <a:xfrm>
            <a:off x="1717675" y="3275013"/>
            <a:ext cx="18986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Alaska, including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entire Aleutian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Island Chain</a:t>
            </a:r>
          </a:p>
        </p:txBody>
      </p:sp>
      <p:sp>
        <p:nvSpPr>
          <p:cNvPr id="29704" name="TextBox 8"/>
          <p:cNvSpPr txBox="1">
            <a:spLocks noChangeArrowheads="1"/>
          </p:cNvSpPr>
          <p:nvPr/>
        </p:nvSpPr>
        <p:spPr bwMode="auto">
          <a:xfrm>
            <a:off x="6065838" y="4964113"/>
            <a:ext cx="1563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CONUS (USA)</a:t>
            </a:r>
          </a:p>
        </p:txBody>
      </p:sp>
    </p:spTree>
    <p:extLst>
      <p:ext uri="{BB962C8B-B14F-4D97-AF65-F5344CB8AC3E}">
        <p14:creationId xmlns:p14="http://schemas.microsoft.com/office/powerpoint/2010/main" val="357501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3072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33CEAF2-0182-4413-8D42-3B7BCEC22649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3072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2838"/>
            <a:ext cx="914400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1971675" y="2354263"/>
            <a:ext cx="882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Mexico</a:t>
            </a:r>
          </a:p>
        </p:txBody>
      </p:sp>
      <p:sp>
        <p:nvSpPr>
          <p:cNvPr id="30727" name="TextBox 8"/>
          <p:cNvSpPr txBox="1">
            <a:spLocks noChangeArrowheads="1"/>
          </p:cNvSpPr>
          <p:nvPr/>
        </p:nvSpPr>
        <p:spPr bwMode="auto">
          <a:xfrm>
            <a:off x="2138363" y="4021138"/>
            <a:ext cx="21669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All Central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American Countries</a:t>
            </a:r>
          </a:p>
        </p:txBody>
      </p:sp>
      <p:sp>
        <p:nvSpPr>
          <p:cNvPr id="30728" name="TextBox 9"/>
          <p:cNvSpPr txBox="1">
            <a:spLocks noChangeArrowheads="1"/>
          </p:cNvSpPr>
          <p:nvPr/>
        </p:nvSpPr>
        <p:spPr bwMode="auto">
          <a:xfrm>
            <a:off x="6142038" y="2354263"/>
            <a:ext cx="15859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All Caribbean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Countries</a:t>
            </a:r>
          </a:p>
        </p:txBody>
      </p:sp>
      <p:sp>
        <p:nvSpPr>
          <p:cNvPr id="30729" name="TextBox 10"/>
          <p:cNvSpPr txBox="1">
            <a:spLocks noChangeArrowheads="1"/>
          </p:cNvSpPr>
          <p:nvPr/>
        </p:nvSpPr>
        <p:spPr bwMode="auto">
          <a:xfrm>
            <a:off x="6030913" y="1481138"/>
            <a:ext cx="10922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Bermuda</a:t>
            </a:r>
          </a:p>
        </p:txBody>
      </p:sp>
    </p:spTree>
    <p:extLst>
      <p:ext uri="{BB962C8B-B14F-4D97-AF65-F5344CB8AC3E}">
        <p14:creationId xmlns:p14="http://schemas.microsoft.com/office/powerpoint/2010/main" val="212530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0CC390E-A966-4AFF-BC07-B42EF1940935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3174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2838"/>
            <a:ext cx="914400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7"/>
          <p:cNvSpPr txBox="1">
            <a:spLocks noChangeArrowheads="1"/>
          </p:cNvSpPr>
          <p:nvPr/>
        </p:nvSpPr>
        <p:spPr bwMode="auto">
          <a:xfrm>
            <a:off x="1971675" y="2354263"/>
            <a:ext cx="882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Mexico</a:t>
            </a:r>
          </a:p>
        </p:txBody>
      </p:sp>
      <p:sp>
        <p:nvSpPr>
          <p:cNvPr id="31751" name="TextBox 8"/>
          <p:cNvSpPr txBox="1">
            <a:spLocks noChangeArrowheads="1"/>
          </p:cNvSpPr>
          <p:nvPr/>
        </p:nvSpPr>
        <p:spPr bwMode="auto">
          <a:xfrm>
            <a:off x="2138363" y="4021138"/>
            <a:ext cx="21669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All Central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American Countries</a:t>
            </a:r>
          </a:p>
        </p:txBody>
      </p:sp>
      <p:sp>
        <p:nvSpPr>
          <p:cNvPr id="31752" name="TextBox 9"/>
          <p:cNvSpPr txBox="1">
            <a:spLocks noChangeArrowheads="1"/>
          </p:cNvSpPr>
          <p:nvPr/>
        </p:nvSpPr>
        <p:spPr bwMode="auto">
          <a:xfrm>
            <a:off x="6142038" y="2354263"/>
            <a:ext cx="15859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All Caribbean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Countries</a:t>
            </a:r>
          </a:p>
        </p:txBody>
      </p:sp>
      <p:sp>
        <p:nvSpPr>
          <p:cNvPr id="31753" name="TextBox 10"/>
          <p:cNvSpPr txBox="1">
            <a:spLocks noChangeArrowheads="1"/>
          </p:cNvSpPr>
          <p:nvPr/>
        </p:nvSpPr>
        <p:spPr bwMode="auto">
          <a:xfrm>
            <a:off x="6030913" y="1481138"/>
            <a:ext cx="10922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Bermuda</a:t>
            </a:r>
          </a:p>
        </p:txBody>
      </p:sp>
      <p:pic>
        <p:nvPicPr>
          <p:cNvPr id="317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488"/>
            <a:ext cx="9144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488"/>
            <a:ext cx="9144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47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5" name="Text Box 7"/>
          <p:cNvSpPr txBox="1">
            <a:spLocks noChangeArrowheads="1"/>
          </p:cNvSpPr>
          <p:nvPr/>
        </p:nvSpPr>
        <p:spPr bwMode="auto">
          <a:xfrm>
            <a:off x="2459800" y="4742748"/>
            <a:ext cx="19578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Arial" charset="0"/>
              </a:rPr>
              <a:t>National </a:t>
            </a:r>
            <a:r>
              <a:rPr lang="en-US" altLang="en-US" dirty="0" smtClean="0">
                <a:latin typeface="Arial" charset="0"/>
              </a:rPr>
              <a:t>Ocean Service </a:t>
            </a:r>
            <a:r>
              <a:rPr lang="en-US" altLang="en-US" dirty="0">
                <a:latin typeface="Arial" charset="0"/>
              </a:rPr>
              <a:t>(NOS)</a:t>
            </a:r>
          </a:p>
        </p:txBody>
      </p:sp>
      <p:sp>
        <p:nvSpPr>
          <p:cNvPr id="595976" name="Text Box 8"/>
          <p:cNvSpPr txBox="1">
            <a:spLocks noChangeArrowheads="1"/>
          </p:cNvSpPr>
          <p:nvPr/>
        </p:nvSpPr>
        <p:spPr bwMode="auto">
          <a:xfrm>
            <a:off x="6796013" y="5450156"/>
            <a:ext cx="1828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Arial" charset="0"/>
              </a:rPr>
              <a:t>National Geodetic Survey (NGS)</a:t>
            </a:r>
          </a:p>
        </p:txBody>
      </p:sp>
      <p:sp>
        <p:nvSpPr>
          <p:cNvPr id="595980" name="Line 12"/>
          <p:cNvSpPr>
            <a:spLocks noChangeShapeType="1"/>
          </p:cNvSpPr>
          <p:nvPr/>
        </p:nvSpPr>
        <p:spPr bwMode="auto">
          <a:xfrm>
            <a:off x="1219200" y="4648200"/>
            <a:ext cx="1219200" cy="276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95982" name="Picture 14" descr="noaa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8525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598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32" y="1727735"/>
            <a:ext cx="335280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5984" name="Text Box 16"/>
          <p:cNvSpPr txBox="1">
            <a:spLocks noChangeArrowheads="1"/>
          </p:cNvSpPr>
          <p:nvPr/>
        </p:nvSpPr>
        <p:spPr bwMode="auto">
          <a:xfrm>
            <a:off x="-1" y="2398567"/>
            <a:ext cx="281445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Arial" charset="0"/>
              </a:rPr>
              <a:t>National Oceanic and Atmospheric Administration  (NOAA)</a:t>
            </a:r>
          </a:p>
        </p:txBody>
      </p:sp>
      <p:pic>
        <p:nvPicPr>
          <p:cNvPr id="595990" name="Picture 22" descr="NGS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88" y="5154881"/>
            <a:ext cx="1179513" cy="11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595313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Gill Sans MT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 smtClean="0"/>
              <a:t>About the National Geodetic Survey</a:t>
            </a:r>
            <a:endParaRPr lang="en-US" altLang="en-US" dirty="0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4245428" y="5216235"/>
            <a:ext cx="1219200" cy="276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0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98463"/>
            <a:ext cx="7573962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3277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FB51D68-D8B7-4F4F-A286-1B9595B88320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335463" y="2354263"/>
            <a:ext cx="1543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CGVD2013</a:t>
            </a:r>
            <a:r>
              <a:rPr lang="en-US" altLang="en-US" sz="3600" b="1">
                <a:solidFill>
                  <a:srgbClr val="FF0000"/>
                </a:solidFill>
                <a:latin typeface="Arial" charset="0"/>
                <a:cs typeface="Arial" charset="0"/>
              </a:rPr>
              <a:t>*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87438" y="4686300"/>
            <a:ext cx="1666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No official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Vertical datum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160713" y="3940175"/>
            <a:ext cx="1081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NAVD 88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702050" y="2193925"/>
            <a:ext cx="219075" cy="17462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241800" y="4092575"/>
            <a:ext cx="887413" cy="1555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811588" y="4248150"/>
            <a:ext cx="1603375" cy="10858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689725" y="1187450"/>
            <a:ext cx="1666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No official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Vertical datum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069975" y="5800725"/>
            <a:ext cx="30892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charset="0"/>
                <a:cs typeface="Arial" charset="0"/>
              </a:rPr>
              <a:t>*</a:t>
            </a: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 geoid/GNSS based datum</a:t>
            </a:r>
          </a:p>
        </p:txBody>
      </p:sp>
    </p:spTree>
    <p:extLst>
      <p:ext uri="{BB962C8B-B14F-4D97-AF65-F5344CB8AC3E}">
        <p14:creationId xmlns:p14="http://schemas.microsoft.com/office/powerpoint/2010/main" val="394781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6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5105400" y="1295400"/>
            <a:ext cx="38862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800">
              <a:latin typeface="Arial" charset="0"/>
              <a:cs typeface="Times New Roman" pitchFamily="18" charset="0"/>
            </a:endParaRPr>
          </a:p>
        </p:txBody>
      </p:sp>
      <p:sp>
        <p:nvSpPr>
          <p:cNvPr id="33795" name="Rectangle 5"/>
          <p:cNvSpPr>
            <a:spLocks noChangeArrowheads="1"/>
          </p:cNvSpPr>
          <p:nvPr/>
        </p:nvSpPr>
        <p:spPr bwMode="auto">
          <a:xfrm>
            <a:off x="152400" y="4572000"/>
            <a:ext cx="38100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800">
              <a:latin typeface="Arial" charset="0"/>
              <a:cs typeface="Times New Roman" pitchFamily="18" charset="0"/>
            </a:endParaRPr>
          </a:p>
        </p:txBody>
      </p:sp>
      <p:sp>
        <p:nvSpPr>
          <p:cNvPr id="33796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pPr eaLnBrk="1" hangingPunct="1"/>
            <a:r>
              <a:rPr lang="en-CA" altLang="en-US" smtClean="0">
                <a:ea typeface="ＭＳ Ｐゴシック" pitchFamily="34" charset="-128"/>
              </a:rPr>
              <a:t>Canada Height Modernization - 2013</a:t>
            </a:r>
            <a:endParaRPr lang="en-US" altLang="en-US" smtClean="0">
              <a:ea typeface="ＭＳ Ｐゴシック" pitchFamily="34" charset="-128"/>
            </a:endParaRPr>
          </a:p>
        </p:txBody>
      </p:sp>
      <p:pic>
        <p:nvPicPr>
          <p:cNvPr id="33797" name="Picture 7" descr="LevellingNetworkEpoch_Oct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267200" cy="27955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8" descr="LevDa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52600"/>
            <a:ext cx="652463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2133600" y="4800600"/>
            <a:ext cx="16764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200">
              <a:latin typeface="Arial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1. Time consuming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2. Expensive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3. Limited coverage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4. BMs are unstable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5. BMs disappear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6. Local networks</a:t>
            </a:r>
            <a:endParaRPr lang="en-US" altLang="en-US" sz="1200">
              <a:latin typeface="Arial" charset="0"/>
              <a:cs typeface="Times New Roman" pitchFamily="18" charset="0"/>
            </a:endParaRPr>
          </a:p>
        </p:txBody>
      </p:sp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152400" y="4665663"/>
            <a:ext cx="2209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 b="1">
                <a:latin typeface="Arial" charset="0"/>
                <a:cs typeface="Times New Roman" pitchFamily="18" charset="0"/>
              </a:rPr>
              <a:t>Levelling Networks:</a:t>
            </a:r>
            <a:r>
              <a:rPr lang="en-CA" altLang="en-US" sz="1200">
                <a:latin typeface="Arial" charset="0"/>
                <a:cs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200">
              <a:latin typeface="Arial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1. Established over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    last 100 years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2. 120,000 km of levelling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     lines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3. Some 80,000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    benchmarks</a:t>
            </a:r>
            <a:endParaRPr lang="en-US" altLang="en-US" sz="1200">
              <a:latin typeface="Arial" charset="0"/>
              <a:cs typeface="Times New Roman" pitchFamily="18" charset="0"/>
            </a:endParaRPr>
          </a:p>
        </p:txBody>
      </p:sp>
      <p:sp>
        <p:nvSpPr>
          <p:cNvPr id="33801" name="AutoShape 12"/>
          <p:cNvSpPr>
            <a:spLocks noChangeArrowheads="1"/>
          </p:cNvSpPr>
          <p:nvPr/>
        </p:nvSpPr>
        <p:spPr bwMode="auto">
          <a:xfrm rot="2725395">
            <a:off x="4610100" y="2573338"/>
            <a:ext cx="838200" cy="609600"/>
          </a:xfrm>
          <a:prstGeom prst="curvedDownArrow">
            <a:avLst>
              <a:gd name="adj1" fmla="val 27500"/>
              <a:gd name="adj2" fmla="val 55000"/>
              <a:gd name="adj3" fmla="val 29718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800">
              <a:latin typeface="Arial" charset="0"/>
              <a:cs typeface="Times New Roman" pitchFamily="18" charset="0"/>
            </a:endParaRP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4953000" y="1295400"/>
            <a:ext cx="2362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 b="1">
                <a:latin typeface="Arial" charset="0"/>
                <a:cs typeface="Times New Roman" pitchFamily="18" charset="0"/>
              </a:rPr>
              <a:t>      The geoid model: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1. Entire coverage of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    Canadian territory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    (land, lakes and oceans)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2. Compatible with space-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    based positioning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    (e.g., GNSS, altimetry)</a:t>
            </a:r>
          </a:p>
        </p:txBody>
      </p:sp>
      <p:sp>
        <p:nvSpPr>
          <p:cNvPr id="33803" name="Text Box 14"/>
          <p:cNvSpPr txBox="1">
            <a:spLocks noChangeArrowheads="1"/>
          </p:cNvSpPr>
          <p:nvPr/>
        </p:nvSpPr>
        <p:spPr bwMode="auto">
          <a:xfrm>
            <a:off x="7162800" y="1295400"/>
            <a:ext cx="1981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200">
              <a:latin typeface="Arial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200">
              <a:latin typeface="Arial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3. Less expensive for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 maintenance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4. Fairly stable reference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200">
                <a:latin typeface="Arial" charset="0"/>
                <a:cs typeface="Times New Roman" pitchFamily="18" charset="0"/>
              </a:rPr>
              <a:t>    surface</a:t>
            </a:r>
            <a:endParaRPr lang="en-US" altLang="en-US" sz="1200">
              <a:latin typeface="Arial" charset="0"/>
              <a:cs typeface="Times New Roman" pitchFamily="18" charset="0"/>
            </a:endParaRPr>
          </a:p>
        </p:txBody>
      </p:sp>
      <p:pic>
        <p:nvPicPr>
          <p:cNvPr id="33804" name="Picture 15" descr="na_geoid_lettersiz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3"/>
          <a:stretch>
            <a:fillRect/>
          </a:stretch>
        </p:blipFill>
        <p:spPr bwMode="auto">
          <a:xfrm>
            <a:off x="3200400" y="2895600"/>
            <a:ext cx="594360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5" name="Text Box 15"/>
          <p:cNvSpPr txBox="1">
            <a:spLocks noChangeArrowheads="1"/>
          </p:cNvSpPr>
          <p:nvPr/>
        </p:nvSpPr>
        <p:spPr bwMode="auto">
          <a:xfrm>
            <a:off x="7316788" y="6019800"/>
            <a:ext cx="18272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600">
                <a:latin typeface="Arial" charset="0"/>
                <a:cs typeface="Times New Roman" pitchFamily="18" charset="0"/>
              </a:rPr>
              <a:t>H = h</a:t>
            </a:r>
            <a:r>
              <a:rPr lang="en-CA" altLang="en-US" sz="1600" baseline="-25000">
                <a:latin typeface="Arial" charset="0"/>
                <a:cs typeface="Times New Roman" pitchFamily="18" charset="0"/>
              </a:rPr>
              <a:t>GNSS</a:t>
            </a:r>
            <a:r>
              <a:rPr lang="en-CA" altLang="en-US" sz="1600">
                <a:latin typeface="Arial" charset="0"/>
                <a:cs typeface="Times New Roman" pitchFamily="18" charset="0"/>
              </a:rPr>
              <a:t> – N</a:t>
            </a:r>
            <a:r>
              <a:rPr lang="en-CA" altLang="en-US" sz="1600" baseline="-25000">
                <a:latin typeface="Arial" charset="0"/>
                <a:cs typeface="Times New Roman" pitchFamily="18" charset="0"/>
              </a:rPr>
              <a:t>Model</a:t>
            </a:r>
            <a:endParaRPr lang="en-US" altLang="en-US" sz="1600" baseline="-25000">
              <a:latin typeface="Arial" charset="0"/>
              <a:cs typeface="Times New Roman" pitchFamily="18" charset="0"/>
            </a:endParaRPr>
          </a:p>
        </p:txBody>
      </p:sp>
      <p:sp>
        <p:nvSpPr>
          <p:cNvPr id="33806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3380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9FE3B22-EC93-4B84-BE63-8D829308E84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1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39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 dirty="0"/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B4BA5D5-F9DA-45DE-A5D1-621BBD5CF7D1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3482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31800"/>
            <a:ext cx="8053387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573838" y="1165225"/>
            <a:ext cx="1000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PRVD02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90588" y="3832225"/>
            <a:ext cx="1285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San José</a:t>
            </a:r>
            <a:r>
              <a:rPr lang="en-US" altLang="en-US" sz="1800" baseline="30000">
                <a:solidFill>
                  <a:srgbClr val="FF0000"/>
                </a:solidFill>
                <a:latin typeface="Arial" charset="0"/>
                <a:cs typeface="Arial" charset="0"/>
              </a:rPr>
              <a:t>(1)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1533525" y="3400425"/>
            <a:ext cx="271463" cy="431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53300" y="1473200"/>
            <a:ext cx="963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VIVD09</a:t>
            </a: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6980238" y="1781175"/>
            <a:ext cx="855662" cy="9112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</p:cNvCxnSpPr>
          <p:nvPr/>
        </p:nvCxnSpPr>
        <p:spPr>
          <a:xfrm flipH="1">
            <a:off x="6675438" y="1473200"/>
            <a:ext cx="398462" cy="1060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65188" y="4449763"/>
            <a:ext cx="18557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La Unión 1960</a:t>
            </a:r>
            <a:r>
              <a:rPr lang="en-US" altLang="en-US" sz="1800" baseline="30000">
                <a:solidFill>
                  <a:srgbClr val="FF0000"/>
                </a:solidFill>
                <a:latin typeface="Arial" charset="0"/>
                <a:cs typeface="Arial" charset="0"/>
              </a:rPr>
              <a:t>(1)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1792288" y="3678238"/>
            <a:ext cx="520700" cy="7715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951288" y="3163888"/>
            <a:ext cx="17859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Puerto Cortéz</a:t>
            </a:r>
            <a:r>
              <a:rPr lang="en-US" altLang="en-US" sz="1800" baseline="30000">
                <a:solidFill>
                  <a:srgbClr val="FF0000"/>
                </a:solidFill>
                <a:latin typeface="Arial" charset="0"/>
                <a:cs typeface="Arial" charset="0"/>
              </a:rPr>
              <a:t>(1)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048000" y="3297238"/>
            <a:ext cx="903288" cy="587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213225" y="1849438"/>
            <a:ext cx="29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356100" y="2538413"/>
            <a:ext cx="29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903788" y="1165225"/>
            <a:ext cx="29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011863" y="1781175"/>
            <a:ext cx="29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360988" y="2379663"/>
            <a:ext cx="29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65350" y="2787650"/>
            <a:ext cx="29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573963" y="2571750"/>
            <a:ext cx="29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337425" y="2733675"/>
            <a:ext cx="2952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785100" y="2935288"/>
            <a:ext cx="29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353300" y="3084513"/>
            <a:ext cx="29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7589838" y="3297238"/>
            <a:ext cx="29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8169275" y="3548063"/>
            <a:ext cx="29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8169275" y="4141788"/>
            <a:ext cx="29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7721600" y="3756025"/>
            <a:ext cx="295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442200" y="3543300"/>
            <a:ext cx="2952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667125" y="3494088"/>
            <a:ext cx="1711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Corinto 1952</a:t>
            </a:r>
            <a:r>
              <a:rPr lang="en-US" altLang="en-US" sz="1800" baseline="30000">
                <a:solidFill>
                  <a:srgbClr val="FF0000"/>
                </a:solidFill>
                <a:latin typeface="Arial" charset="0"/>
                <a:cs typeface="Arial" charset="0"/>
              </a:rPr>
              <a:t>(1)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086100" y="3697288"/>
            <a:ext cx="652463" cy="142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1136650" y="5219700"/>
            <a:ext cx="1552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Puntarenas</a:t>
            </a:r>
            <a:r>
              <a:rPr lang="en-US" altLang="en-US" sz="1800" baseline="30000">
                <a:solidFill>
                  <a:srgbClr val="FF0000"/>
                </a:solidFill>
                <a:latin typeface="Arial" charset="0"/>
                <a:cs typeface="Arial" charset="0"/>
              </a:rPr>
              <a:t>(1)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47" name="Straight Arrow Connector 46"/>
          <p:cNvCxnSpPr>
            <a:stCxn id="46" idx="0"/>
          </p:cNvCxnSpPr>
          <p:nvPr/>
        </p:nvCxnSpPr>
        <p:spPr>
          <a:xfrm flipV="1">
            <a:off x="1912938" y="4449763"/>
            <a:ext cx="1338262" cy="7699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2222500" y="5578475"/>
            <a:ext cx="1298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Cristóbal</a:t>
            </a:r>
            <a:r>
              <a:rPr lang="en-US" altLang="en-US" sz="1800" baseline="30000">
                <a:solidFill>
                  <a:srgbClr val="FF0000"/>
                </a:solidFill>
                <a:latin typeface="Arial" charset="0"/>
                <a:cs typeface="Arial" charset="0"/>
              </a:rPr>
              <a:t>(1)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49" name="Straight Arrow Connector 48"/>
          <p:cNvCxnSpPr>
            <a:stCxn id="48" idx="0"/>
          </p:cNvCxnSpPr>
          <p:nvPr/>
        </p:nvCxnSpPr>
        <p:spPr>
          <a:xfrm flipV="1">
            <a:off x="2871788" y="4833938"/>
            <a:ext cx="866775" cy="7445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5521325" y="2930525"/>
            <a:ext cx="1944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Arial" charset="0"/>
                <a:cs typeface="Arial" charset="0"/>
              </a:rPr>
              <a:t>Santo Domingo</a:t>
            </a:r>
            <a:r>
              <a:rPr lang="en-US" altLang="en-US" sz="1800" baseline="30000">
                <a:solidFill>
                  <a:srgbClr val="FF0000"/>
                </a:solidFill>
                <a:latin typeface="Arial" charset="0"/>
                <a:cs typeface="Arial" charset="0"/>
              </a:rPr>
              <a:t>(1)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5927725" y="2571750"/>
            <a:ext cx="379413" cy="3587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55" name="TextBox 59"/>
          <p:cNvSpPr txBox="1">
            <a:spLocks noChangeArrowheads="1"/>
          </p:cNvSpPr>
          <p:nvPr/>
        </p:nvSpPr>
        <p:spPr bwMode="auto">
          <a:xfrm>
            <a:off x="4213225" y="6124575"/>
            <a:ext cx="4310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aseline="30000">
                <a:latin typeface="Arial" charset="0"/>
                <a:cs typeface="Arial" charset="0"/>
              </a:rPr>
              <a:t>(1) </a:t>
            </a:r>
            <a:r>
              <a:rPr lang="es-ES" altLang="en-US" sz="1800">
                <a:latin typeface="Arial" charset="0"/>
                <a:cs typeface="Arial" charset="0"/>
              </a:rPr>
              <a:t>Información cortesía de David Avalos</a:t>
            </a:r>
            <a:endParaRPr lang="en-US" altLang="en-US" sz="1800">
              <a:latin typeface="Arial" charset="0"/>
              <a:cs typeface="Arial" charset="0"/>
            </a:endParaRPr>
          </a:p>
        </p:txBody>
      </p:sp>
      <p:sp>
        <p:nvSpPr>
          <p:cNvPr id="34856" name="TextBox 60"/>
          <p:cNvSpPr txBox="1">
            <a:spLocks noChangeArrowheads="1"/>
          </p:cNvSpPr>
          <p:nvPr/>
        </p:nvSpPr>
        <p:spPr bwMode="auto">
          <a:xfrm>
            <a:off x="-1452563" y="2157413"/>
            <a:ext cx="40005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aseline="30000">
                <a:solidFill>
                  <a:srgbClr val="FF0000"/>
                </a:solidFill>
                <a:latin typeface="Arial" charset="0"/>
                <a:cs typeface="Arial" charset="0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231892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8" grpId="0"/>
      <p:bldP spid="2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8" grpId="0"/>
      <p:bldP spid="5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Old vs New Datums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Step 1:  Do the best scientific positioning work we can in ITRF</a:t>
            </a:r>
          </a:p>
          <a:p>
            <a:pPr lvl="1"/>
            <a:r>
              <a:rPr lang="en-US" altLang="en-US" smtClean="0">
                <a:ea typeface="ＭＳ Ｐゴシック" pitchFamily="34" charset="-128"/>
              </a:rPr>
              <a:t>Before any discussion of “plate fixed” or “map projections”</a:t>
            </a:r>
          </a:p>
          <a:p>
            <a:pPr lvl="1"/>
            <a:r>
              <a:rPr lang="en-US" altLang="en-US" smtClean="0">
                <a:ea typeface="ＭＳ Ｐゴシック" pitchFamily="34" charset="-128"/>
              </a:rPr>
              <a:t>NGS’s core goal must be the </a:t>
            </a:r>
            <a:r>
              <a:rPr lang="en-US" altLang="en-US" i="1" smtClean="0">
                <a:ea typeface="ＭＳ Ｐゴシック" pitchFamily="34" charset="-128"/>
              </a:rPr>
              <a:t>scientific integrity of positions</a:t>
            </a:r>
          </a:p>
          <a:p>
            <a:pPr lvl="1"/>
            <a:r>
              <a:rPr lang="en-US" altLang="en-US" b="1" smtClean="0">
                <a:ea typeface="ＭＳ Ｐゴシック" pitchFamily="34" charset="-128"/>
              </a:rPr>
              <a:t>New database</a:t>
            </a:r>
          </a:p>
          <a:p>
            <a:pPr lvl="1"/>
            <a:r>
              <a:rPr lang="en-US" altLang="en-US" b="1" smtClean="0">
                <a:ea typeface="ＭＳ Ｐゴシック" pitchFamily="34" charset="-128"/>
              </a:rPr>
              <a:t>Replacement of static vector-based GNSS processing</a:t>
            </a:r>
          </a:p>
        </p:txBody>
      </p:sp>
      <p:sp>
        <p:nvSpPr>
          <p:cNvPr id="3584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3584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7E2FE4F-59CB-48BB-BACB-8B0142978830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69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Old vs New Datums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Step 2:  Consider the question of “plate fixed”:</a:t>
            </a:r>
          </a:p>
          <a:p>
            <a:pPr lvl="1"/>
            <a:r>
              <a:rPr lang="en-US" altLang="en-US" sz="2400" smtClean="0">
                <a:ea typeface="ＭＳ Ｐゴシック" pitchFamily="34" charset="-128"/>
              </a:rPr>
              <a:t>Why do users want this?</a:t>
            </a:r>
          </a:p>
          <a:p>
            <a:pPr lvl="2"/>
            <a:r>
              <a:rPr lang="en-US" altLang="en-US" sz="2000" smtClean="0">
                <a:ea typeface="ＭＳ Ｐゴシック" pitchFamily="34" charset="-128"/>
              </a:rPr>
              <a:t>Fixed latitude and longitude? </a:t>
            </a:r>
          </a:p>
          <a:p>
            <a:pPr lvl="1"/>
            <a:r>
              <a:rPr lang="en-US" altLang="en-US" sz="2400" smtClean="0">
                <a:ea typeface="ＭＳ Ｐゴシック" pitchFamily="34" charset="-128"/>
              </a:rPr>
              <a:t>Nothing is “fixed” though</a:t>
            </a:r>
          </a:p>
          <a:p>
            <a:pPr lvl="2"/>
            <a:r>
              <a:rPr lang="en-US" altLang="en-US" sz="2000" smtClean="0">
                <a:ea typeface="ＭＳ Ｐゴシック" pitchFamily="34" charset="-128"/>
              </a:rPr>
              <a:t>Plate is not just rotating; more than 1 plate</a:t>
            </a:r>
          </a:p>
          <a:p>
            <a:pPr lvl="1"/>
            <a:r>
              <a:rPr lang="en-US" altLang="en-US" sz="2400" smtClean="0">
                <a:ea typeface="ＭＳ Ｐゴシック" pitchFamily="34" charset="-128"/>
              </a:rPr>
              <a:t>Who wins?  Who defines “fixed”?  Must all points maintain zero change?</a:t>
            </a:r>
          </a:p>
          <a:p>
            <a:pPr lvl="2"/>
            <a:r>
              <a:rPr lang="en-US" altLang="en-US" sz="2000" smtClean="0">
                <a:ea typeface="ＭＳ Ｐゴシック" pitchFamily="34" charset="-128"/>
              </a:rPr>
              <a:t>Model and remove all real motion?  (aka “HTDP”)</a:t>
            </a:r>
          </a:p>
          <a:p>
            <a:pPr lvl="3"/>
            <a:r>
              <a:rPr lang="en-US" altLang="en-US" sz="1600" smtClean="0">
                <a:ea typeface="ＭＳ Ｐゴシック" pitchFamily="34" charset="-128"/>
              </a:rPr>
              <a:t>If not removing </a:t>
            </a:r>
            <a:r>
              <a:rPr lang="en-US" altLang="en-US" sz="1600" i="1" smtClean="0">
                <a:ea typeface="ＭＳ Ｐゴシック" pitchFamily="34" charset="-128"/>
              </a:rPr>
              <a:t>all</a:t>
            </a:r>
            <a:r>
              <a:rPr lang="en-US" altLang="en-US" sz="1600" smtClean="0">
                <a:ea typeface="ＭＳ Ｐゴシック" pitchFamily="34" charset="-128"/>
              </a:rPr>
              <a:t> motion, why remove </a:t>
            </a:r>
            <a:r>
              <a:rPr lang="en-US" altLang="en-US" sz="1600" i="1" smtClean="0">
                <a:ea typeface="ＭＳ Ｐゴシック" pitchFamily="34" charset="-128"/>
              </a:rPr>
              <a:t>any</a:t>
            </a:r>
            <a:r>
              <a:rPr lang="en-US" altLang="en-US" sz="1600" smtClean="0">
                <a:ea typeface="ＭＳ Ｐゴシック" pitchFamily="34" charset="-128"/>
              </a:rPr>
              <a:t> motion?</a:t>
            </a:r>
          </a:p>
          <a:p>
            <a:pPr lvl="4"/>
            <a:r>
              <a:rPr lang="en-US" altLang="en-US" sz="1600" smtClean="0">
                <a:ea typeface="ＭＳ Ｐゴシック" pitchFamily="34" charset="-128"/>
              </a:rPr>
              <a:t>ITRF minus plate rotation vs just ITRF</a:t>
            </a:r>
          </a:p>
        </p:txBody>
      </p:sp>
      <p:sp>
        <p:nvSpPr>
          <p:cNvPr id="3686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3687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8DA51B-883D-4642-AF74-62D36B376144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7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19"/>
          <p:cNvGrpSpPr>
            <a:grpSpLocks/>
          </p:cNvGrpSpPr>
          <p:nvPr/>
        </p:nvGrpSpPr>
        <p:grpSpPr bwMode="auto">
          <a:xfrm>
            <a:off x="152400" y="1798638"/>
            <a:ext cx="7467600" cy="4038600"/>
            <a:chOff x="528" y="864"/>
            <a:chExt cx="4704" cy="2544"/>
          </a:xfrm>
        </p:grpSpPr>
        <p:sp>
          <p:nvSpPr>
            <p:cNvPr id="37918" name="Arc 13"/>
            <p:cNvSpPr>
              <a:spLocks/>
            </p:cNvSpPr>
            <p:nvPr/>
          </p:nvSpPr>
          <p:spPr bwMode="auto">
            <a:xfrm>
              <a:off x="672" y="1056"/>
              <a:ext cx="4272" cy="2208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9" name="Line 14"/>
            <p:cNvSpPr>
              <a:spLocks noChangeShapeType="1"/>
            </p:cNvSpPr>
            <p:nvPr/>
          </p:nvSpPr>
          <p:spPr bwMode="auto">
            <a:xfrm>
              <a:off x="672" y="864"/>
              <a:ext cx="0" cy="25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20" name="Line 15"/>
            <p:cNvSpPr>
              <a:spLocks noChangeShapeType="1"/>
            </p:cNvSpPr>
            <p:nvPr/>
          </p:nvSpPr>
          <p:spPr bwMode="auto">
            <a:xfrm flipH="1">
              <a:off x="528" y="3264"/>
              <a:ext cx="470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7891" name="Group 20"/>
          <p:cNvGrpSpPr>
            <a:grpSpLocks/>
          </p:cNvGrpSpPr>
          <p:nvPr/>
        </p:nvGrpSpPr>
        <p:grpSpPr bwMode="auto">
          <a:xfrm>
            <a:off x="1524000" y="1371600"/>
            <a:ext cx="7467600" cy="4038600"/>
            <a:chOff x="960" y="672"/>
            <a:chExt cx="4704" cy="2544"/>
          </a:xfrm>
        </p:grpSpPr>
        <p:sp>
          <p:nvSpPr>
            <p:cNvPr id="37915" name="Arc 16"/>
            <p:cNvSpPr>
              <a:spLocks/>
            </p:cNvSpPr>
            <p:nvPr/>
          </p:nvSpPr>
          <p:spPr bwMode="auto">
            <a:xfrm>
              <a:off x="1104" y="864"/>
              <a:ext cx="4272" cy="2208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6" name="Line 17"/>
            <p:cNvSpPr>
              <a:spLocks noChangeShapeType="1"/>
            </p:cNvSpPr>
            <p:nvPr/>
          </p:nvSpPr>
          <p:spPr bwMode="auto">
            <a:xfrm>
              <a:off x="1104" y="672"/>
              <a:ext cx="0" cy="25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17" name="Line 18"/>
            <p:cNvSpPr>
              <a:spLocks noChangeShapeType="1"/>
            </p:cNvSpPr>
            <p:nvPr/>
          </p:nvSpPr>
          <p:spPr bwMode="auto">
            <a:xfrm flipH="1">
              <a:off x="960" y="3072"/>
              <a:ext cx="470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892" name="Line 21"/>
          <p:cNvSpPr>
            <a:spLocks noChangeShapeType="1"/>
          </p:cNvSpPr>
          <p:nvPr/>
        </p:nvSpPr>
        <p:spPr bwMode="auto">
          <a:xfrm flipV="1">
            <a:off x="390525" y="5181600"/>
            <a:ext cx="1362075" cy="4095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Freeform 22"/>
          <p:cNvSpPr>
            <a:spLocks/>
          </p:cNvSpPr>
          <p:nvPr/>
        </p:nvSpPr>
        <p:spPr bwMode="auto">
          <a:xfrm rot="-404874">
            <a:off x="4491038" y="793750"/>
            <a:ext cx="2406650" cy="835025"/>
          </a:xfrm>
          <a:custGeom>
            <a:avLst/>
            <a:gdLst>
              <a:gd name="T0" fmla="*/ 0 w 1516"/>
              <a:gd name="T1" fmla="*/ 0 h 526"/>
              <a:gd name="T2" fmla="*/ 2147483647 w 1516"/>
              <a:gd name="T3" fmla="*/ 2147483647 h 526"/>
              <a:gd name="T4" fmla="*/ 2147483647 w 1516"/>
              <a:gd name="T5" fmla="*/ 2147483647 h 526"/>
              <a:gd name="T6" fmla="*/ 2147483647 w 1516"/>
              <a:gd name="T7" fmla="*/ 2147483647 h 526"/>
              <a:gd name="T8" fmla="*/ 2147483647 w 1516"/>
              <a:gd name="T9" fmla="*/ 2147483647 h 526"/>
              <a:gd name="T10" fmla="*/ 2147483647 w 1516"/>
              <a:gd name="T11" fmla="*/ 2147483647 h 526"/>
              <a:gd name="T12" fmla="*/ 2147483647 w 1516"/>
              <a:gd name="T13" fmla="*/ 2147483647 h 526"/>
              <a:gd name="T14" fmla="*/ 2147483647 w 1516"/>
              <a:gd name="T15" fmla="*/ 2147483647 h 526"/>
              <a:gd name="T16" fmla="*/ 2147483647 w 1516"/>
              <a:gd name="T17" fmla="*/ 2147483647 h 526"/>
              <a:gd name="T18" fmla="*/ 2147483647 w 1516"/>
              <a:gd name="T19" fmla="*/ 2147483647 h 526"/>
              <a:gd name="T20" fmla="*/ 2147483647 w 1516"/>
              <a:gd name="T21" fmla="*/ 2147483647 h 526"/>
              <a:gd name="T22" fmla="*/ 2147483647 w 1516"/>
              <a:gd name="T23" fmla="*/ 2147483647 h 526"/>
              <a:gd name="T24" fmla="*/ 2147483647 w 1516"/>
              <a:gd name="T25" fmla="*/ 2147483647 h 52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16" h="526">
                <a:moveTo>
                  <a:pt x="0" y="0"/>
                </a:moveTo>
                <a:cubicBezTo>
                  <a:pt x="31" y="10"/>
                  <a:pt x="59" y="28"/>
                  <a:pt x="91" y="36"/>
                </a:cubicBezTo>
                <a:cubicBezTo>
                  <a:pt x="147" y="51"/>
                  <a:pt x="131" y="46"/>
                  <a:pt x="203" y="51"/>
                </a:cubicBezTo>
                <a:cubicBezTo>
                  <a:pt x="338" y="28"/>
                  <a:pt x="470" y="70"/>
                  <a:pt x="602" y="86"/>
                </a:cubicBezTo>
                <a:cubicBezTo>
                  <a:pt x="621" y="91"/>
                  <a:pt x="638" y="96"/>
                  <a:pt x="657" y="101"/>
                </a:cubicBezTo>
                <a:cubicBezTo>
                  <a:pt x="704" y="135"/>
                  <a:pt x="758" y="178"/>
                  <a:pt x="814" y="192"/>
                </a:cubicBezTo>
                <a:cubicBezTo>
                  <a:pt x="863" y="204"/>
                  <a:pt x="921" y="203"/>
                  <a:pt x="971" y="207"/>
                </a:cubicBezTo>
                <a:cubicBezTo>
                  <a:pt x="1014" y="214"/>
                  <a:pt x="1050" y="232"/>
                  <a:pt x="1092" y="238"/>
                </a:cubicBezTo>
                <a:cubicBezTo>
                  <a:pt x="1114" y="247"/>
                  <a:pt x="1136" y="251"/>
                  <a:pt x="1158" y="258"/>
                </a:cubicBezTo>
                <a:cubicBezTo>
                  <a:pt x="1184" y="275"/>
                  <a:pt x="1212" y="286"/>
                  <a:pt x="1238" y="303"/>
                </a:cubicBezTo>
                <a:cubicBezTo>
                  <a:pt x="1261" y="318"/>
                  <a:pt x="1253" y="328"/>
                  <a:pt x="1274" y="349"/>
                </a:cubicBezTo>
                <a:cubicBezTo>
                  <a:pt x="1331" y="406"/>
                  <a:pt x="1393" y="474"/>
                  <a:pt x="1471" y="500"/>
                </a:cubicBezTo>
                <a:cubicBezTo>
                  <a:pt x="1480" y="510"/>
                  <a:pt x="1502" y="526"/>
                  <a:pt x="1516" y="526"/>
                </a:cubicBezTo>
              </a:path>
            </a:pathLst>
          </a:custGeom>
          <a:noFill/>
          <a:ln w="50800" cap="flat" cmpd="sng">
            <a:solidFill>
              <a:srgbClr val="339966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Oval 23"/>
          <p:cNvSpPr>
            <a:spLocks noChangeArrowheads="1"/>
          </p:cNvSpPr>
          <p:nvPr/>
        </p:nvSpPr>
        <p:spPr bwMode="auto">
          <a:xfrm>
            <a:off x="5791200" y="1066800"/>
            <a:ext cx="76200" cy="76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charset="0"/>
              <a:cs typeface="Arial" charset="0"/>
            </a:endParaRPr>
          </a:p>
        </p:txBody>
      </p:sp>
      <p:sp>
        <p:nvSpPr>
          <p:cNvPr id="37895" name="Line 25"/>
          <p:cNvSpPr>
            <a:spLocks noChangeShapeType="1"/>
          </p:cNvSpPr>
          <p:nvPr/>
        </p:nvSpPr>
        <p:spPr bwMode="auto">
          <a:xfrm flipH="1">
            <a:off x="4840288" y="1101725"/>
            <a:ext cx="981075" cy="1881188"/>
          </a:xfrm>
          <a:prstGeom prst="line">
            <a:avLst/>
          </a:prstGeom>
          <a:noFill/>
          <a:ln w="25400" cap="rnd">
            <a:solidFill>
              <a:srgbClr val="FF0000"/>
            </a:solidFill>
            <a:prstDash val="sysDot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Text Box 26"/>
          <p:cNvSpPr txBox="1">
            <a:spLocks noChangeArrowheads="1"/>
          </p:cNvSpPr>
          <p:nvPr/>
        </p:nvSpPr>
        <p:spPr bwMode="auto">
          <a:xfrm rot="-1144506">
            <a:off x="439738" y="5110163"/>
            <a:ext cx="91122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~1.6 m</a:t>
            </a:r>
          </a:p>
        </p:txBody>
      </p:sp>
      <p:sp>
        <p:nvSpPr>
          <p:cNvPr id="37897" name="Text Box 27"/>
          <p:cNvSpPr txBox="1">
            <a:spLocks noChangeArrowheads="1"/>
          </p:cNvSpPr>
          <p:nvPr/>
        </p:nvSpPr>
        <p:spPr bwMode="auto">
          <a:xfrm>
            <a:off x="1008063" y="6149975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NAD 83 origin</a:t>
            </a:r>
          </a:p>
        </p:txBody>
      </p:sp>
      <p:sp>
        <p:nvSpPr>
          <p:cNvPr id="37898" name="Line 28"/>
          <p:cNvSpPr>
            <a:spLocks noChangeShapeType="1"/>
          </p:cNvSpPr>
          <p:nvPr/>
        </p:nvSpPr>
        <p:spPr bwMode="auto">
          <a:xfrm flipH="1" flipV="1">
            <a:off x="466725" y="5695950"/>
            <a:ext cx="585788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Text Box 29"/>
          <p:cNvSpPr txBox="1">
            <a:spLocks noChangeArrowheads="1"/>
          </p:cNvSpPr>
          <p:nvPr/>
        </p:nvSpPr>
        <p:spPr bwMode="auto">
          <a:xfrm>
            <a:off x="1908175" y="4078288"/>
            <a:ext cx="1543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ITRFxx origin</a:t>
            </a:r>
          </a:p>
        </p:txBody>
      </p:sp>
      <p:sp>
        <p:nvSpPr>
          <p:cNvPr id="37900" name="Line 30"/>
          <p:cNvSpPr>
            <a:spLocks noChangeShapeType="1"/>
          </p:cNvSpPr>
          <p:nvPr/>
        </p:nvSpPr>
        <p:spPr bwMode="auto">
          <a:xfrm flipH="1">
            <a:off x="1820863" y="4416425"/>
            <a:ext cx="311150" cy="70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1" name="Line 31"/>
          <p:cNvSpPr>
            <a:spLocks noChangeShapeType="1"/>
          </p:cNvSpPr>
          <p:nvPr/>
        </p:nvSpPr>
        <p:spPr bwMode="auto">
          <a:xfrm>
            <a:off x="4937125" y="2797175"/>
            <a:ext cx="168275" cy="90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2" name="Line 32"/>
          <p:cNvSpPr>
            <a:spLocks noChangeShapeType="1"/>
          </p:cNvSpPr>
          <p:nvPr/>
        </p:nvSpPr>
        <p:spPr bwMode="auto">
          <a:xfrm flipV="1">
            <a:off x="5029200" y="2887663"/>
            <a:ext cx="80963" cy="15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Line 33"/>
          <p:cNvSpPr>
            <a:spLocks noChangeShapeType="1"/>
          </p:cNvSpPr>
          <p:nvPr/>
        </p:nvSpPr>
        <p:spPr bwMode="auto">
          <a:xfrm>
            <a:off x="5484813" y="2081213"/>
            <a:ext cx="195262" cy="60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4" name="Line 34"/>
          <p:cNvSpPr>
            <a:spLocks noChangeShapeType="1"/>
          </p:cNvSpPr>
          <p:nvPr/>
        </p:nvSpPr>
        <p:spPr bwMode="auto">
          <a:xfrm flipV="1">
            <a:off x="5634038" y="2141538"/>
            <a:ext cx="50800" cy="157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5" name="Line 24"/>
          <p:cNvSpPr>
            <a:spLocks noChangeShapeType="1"/>
          </p:cNvSpPr>
          <p:nvPr/>
        </p:nvSpPr>
        <p:spPr bwMode="auto">
          <a:xfrm flipH="1">
            <a:off x="5432425" y="1112838"/>
            <a:ext cx="392113" cy="113030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Text Box 35"/>
          <p:cNvSpPr txBox="1">
            <a:spLocks noChangeArrowheads="1"/>
          </p:cNvSpPr>
          <p:nvPr/>
        </p:nvSpPr>
        <p:spPr bwMode="auto">
          <a:xfrm>
            <a:off x="6591300" y="1074738"/>
            <a:ext cx="1746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Earth’s Surface</a:t>
            </a:r>
          </a:p>
        </p:txBody>
      </p:sp>
      <p:sp>
        <p:nvSpPr>
          <p:cNvPr id="37907" name="Text Box 36"/>
          <p:cNvSpPr txBox="1">
            <a:spLocks noChangeArrowheads="1"/>
          </p:cNvSpPr>
          <p:nvPr/>
        </p:nvSpPr>
        <p:spPr bwMode="auto">
          <a:xfrm>
            <a:off x="4608513" y="1447800"/>
            <a:ext cx="800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Arial" charset="0"/>
                <a:cs typeface="Arial" charset="0"/>
              </a:rPr>
              <a:t>h</a:t>
            </a:r>
            <a:r>
              <a:rPr lang="en-US" altLang="en-US" sz="1800" baseline="-25000">
                <a:solidFill>
                  <a:srgbClr val="FF3300"/>
                </a:solidFill>
                <a:latin typeface="Arial" charset="0"/>
                <a:cs typeface="Arial" charset="0"/>
              </a:rPr>
              <a:t>NAD83</a:t>
            </a:r>
          </a:p>
        </p:txBody>
      </p:sp>
      <p:sp>
        <p:nvSpPr>
          <p:cNvPr id="37908" name="Text Box 37"/>
          <p:cNvSpPr txBox="1">
            <a:spLocks noChangeArrowheads="1"/>
          </p:cNvSpPr>
          <p:nvPr/>
        </p:nvSpPr>
        <p:spPr bwMode="auto">
          <a:xfrm>
            <a:off x="5597525" y="1600200"/>
            <a:ext cx="650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h</a:t>
            </a:r>
            <a:r>
              <a:rPr lang="en-US" altLang="en-US" sz="1800" baseline="-25000">
                <a:latin typeface="Arial" charset="0"/>
                <a:cs typeface="Arial" charset="0"/>
              </a:rPr>
              <a:t>ITRF</a:t>
            </a:r>
          </a:p>
        </p:txBody>
      </p:sp>
      <p:sp>
        <p:nvSpPr>
          <p:cNvPr id="37909" name="Text Box 38"/>
          <p:cNvSpPr txBox="1">
            <a:spLocks noChangeArrowheads="1"/>
          </p:cNvSpPr>
          <p:nvPr/>
        </p:nvSpPr>
        <p:spPr bwMode="auto">
          <a:xfrm>
            <a:off x="2249488" y="503238"/>
            <a:ext cx="436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latin typeface="Arial" charset="0"/>
                <a:cs typeface="Arial" charset="0"/>
              </a:rPr>
              <a:t>Simplified Concept of NAD 83 vs. ITRF</a:t>
            </a:r>
          </a:p>
        </p:txBody>
      </p:sp>
      <p:sp>
        <p:nvSpPr>
          <p:cNvPr id="37910" name="Text Box 39"/>
          <p:cNvSpPr txBox="1">
            <a:spLocks noChangeArrowheads="1"/>
          </p:cNvSpPr>
          <p:nvPr/>
        </p:nvSpPr>
        <p:spPr bwMode="auto">
          <a:xfrm>
            <a:off x="6415088" y="1754188"/>
            <a:ext cx="2266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h</a:t>
            </a:r>
            <a:r>
              <a:rPr lang="en-US" altLang="en-US" sz="1800" baseline="-25000">
                <a:latin typeface="Arial" charset="0"/>
                <a:cs typeface="Arial" charset="0"/>
              </a:rPr>
              <a:t>NAD83</a:t>
            </a:r>
            <a:r>
              <a:rPr lang="en-US" altLang="en-US" sz="1800">
                <a:latin typeface="Arial" charset="0"/>
                <a:cs typeface="Arial" charset="0"/>
              </a:rPr>
              <a:t> – h</a:t>
            </a:r>
            <a:r>
              <a:rPr lang="en-US" altLang="en-US" sz="1800" baseline="-25000">
                <a:latin typeface="Arial" charset="0"/>
                <a:cs typeface="Arial" charset="0"/>
              </a:rPr>
              <a:t>ITRF </a:t>
            </a:r>
            <a:r>
              <a:rPr lang="en-US" altLang="en-US" sz="1800">
                <a:latin typeface="Arial" charset="0"/>
                <a:cs typeface="Arial" charset="0"/>
              </a:rPr>
              <a:t>varies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smoothly by latitude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and longitude</a:t>
            </a:r>
          </a:p>
        </p:txBody>
      </p:sp>
      <p:sp>
        <p:nvSpPr>
          <p:cNvPr id="37911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pic>
        <p:nvPicPr>
          <p:cNvPr id="379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13125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1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44BB60E-C9E9-46A6-8EF5-1470D2938082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3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 flipV="1">
            <a:off x="914400" y="206375"/>
            <a:ext cx="17463" cy="56657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914400" y="5835650"/>
            <a:ext cx="8121650" cy="1905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43038" y="5675313"/>
            <a:ext cx="0" cy="339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7" name="TextBox 22"/>
          <p:cNvSpPr txBox="1">
            <a:spLocks noChangeArrowheads="1"/>
          </p:cNvSpPr>
          <p:nvPr/>
        </p:nvSpPr>
        <p:spPr bwMode="auto">
          <a:xfrm>
            <a:off x="1192213" y="6078538"/>
            <a:ext cx="4730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1975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2089150" y="5683250"/>
            <a:ext cx="0" cy="3413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37"/>
          <p:cNvSpPr txBox="1">
            <a:spLocks noChangeArrowheads="1"/>
          </p:cNvSpPr>
          <p:nvPr/>
        </p:nvSpPr>
        <p:spPr bwMode="auto">
          <a:xfrm>
            <a:off x="1838325" y="6086475"/>
            <a:ext cx="473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1980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2733675" y="5675313"/>
            <a:ext cx="0" cy="339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1" name="TextBox 39"/>
          <p:cNvSpPr txBox="1">
            <a:spLocks noChangeArrowheads="1"/>
          </p:cNvSpPr>
          <p:nvPr/>
        </p:nvSpPr>
        <p:spPr bwMode="auto">
          <a:xfrm>
            <a:off x="2482850" y="6078538"/>
            <a:ext cx="4730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1985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3379788" y="5683250"/>
            <a:ext cx="0" cy="3413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42"/>
          <p:cNvSpPr txBox="1">
            <a:spLocks noChangeArrowheads="1"/>
          </p:cNvSpPr>
          <p:nvPr/>
        </p:nvSpPr>
        <p:spPr bwMode="auto">
          <a:xfrm>
            <a:off x="3128963" y="6086475"/>
            <a:ext cx="473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1990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4025900" y="5692775"/>
            <a:ext cx="0" cy="339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5" name="TextBox 44"/>
          <p:cNvSpPr txBox="1">
            <a:spLocks noChangeArrowheads="1"/>
          </p:cNvSpPr>
          <p:nvPr/>
        </p:nvSpPr>
        <p:spPr bwMode="auto">
          <a:xfrm>
            <a:off x="3773488" y="6096000"/>
            <a:ext cx="473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1995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4670425" y="5702300"/>
            <a:ext cx="0" cy="339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7" name="TextBox 46"/>
          <p:cNvSpPr txBox="1">
            <a:spLocks noChangeArrowheads="1"/>
          </p:cNvSpPr>
          <p:nvPr/>
        </p:nvSpPr>
        <p:spPr bwMode="auto">
          <a:xfrm>
            <a:off x="4419600" y="6105525"/>
            <a:ext cx="4730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2000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5316538" y="5692775"/>
            <a:ext cx="0" cy="339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9" name="TextBox 48"/>
          <p:cNvSpPr txBox="1">
            <a:spLocks noChangeArrowheads="1"/>
          </p:cNvSpPr>
          <p:nvPr/>
        </p:nvSpPr>
        <p:spPr bwMode="auto">
          <a:xfrm>
            <a:off x="5065713" y="6096000"/>
            <a:ext cx="473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2005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5961063" y="5702300"/>
            <a:ext cx="0" cy="339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1" name="TextBox 51"/>
          <p:cNvSpPr txBox="1">
            <a:spLocks noChangeArrowheads="1"/>
          </p:cNvSpPr>
          <p:nvPr/>
        </p:nvSpPr>
        <p:spPr bwMode="auto">
          <a:xfrm>
            <a:off x="5710238" y="6105525"/>
            <a:ext cx="4730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2010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6607175" y="5683250"/>
            <a:ext cx="0" cy="3413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3" name="TextBox 53"/>
          <p:cNvSpPr txBox="1">
            <a:spLocks noChangeArrowheads="1"/>
          </p:cNvSpPr>
          <p:nvPr/>
        </p:nvSpPr>
        <p:spPr bwMode="auto">
          <a:xfrm>
            <a:off x="6356350" y="6086475"/>
            <a:ext cx="473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2015</a:t>
            </a:r>
          </a:p>
        </p:txBody>
      </p:sp>
      <p:cxnSp>
        <p:nvCxnSpPr>
          <p:cNvPr id="55" name="Straight Connector 54"/>
          <p:cNvCxnSpPr/>
          <p:nvPr/>
        </p:nvCxnSpPr>
        <p:spPr>
          <a:xfrm>
            <a:off x="7251700" y="5692775"/>
            <a:ext cx="0" cy="339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5" name="TextBox 55"/>
          <p:cNvSpPr txBox="1">
            <a:spLocks noChangeArrowheads="1"/>
          </p:cNvSpPr>
          <p:nvPr/>
        </p:nvSpPr>
        <p:spPr bwMode="auto">
          <a:xfrm>
            <a:off x="7000875" y="6096000"/>
            <a:ext cx="473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2020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7897813" y="5683250"/>
            <a:ext cx="0" cy="3413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7" name="TextBox 57"/>
          <p:cNvSpPr txBox="1">
            <a:spLocks noChangeArrowheads="1"/>
          </p:cNvSpPr>
          <p:nvPr/>
        </p:nvSpPr>
        <p:spPr bwMode="auto">
          <a:xfrm>
            <a:off x="7646988" y="6086475"/>
            <a:ext cx="473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2025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8543925" y="5692775"/>
            <a:ext cx="0" cy="339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9" name="TextBox 60"/>
          <p:cNvSpPr txBox="1">
            <a:spLocks noChangeArrowheads="1"/>
          </p:cNvSpPr>
          <p:nvPr/>
        </p:nvSpPr>
        <p:spPr bwMode="auto">
          <a:xfrm>
            <a:off x="8293100" y="6096000"/>
            <a:ext cx="473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2030</a:t>
            </a:r>
          </a:p>
        </p:txBody>
      </p:sp>
      <p:cxnSp>
        <p:nvCxnSpPr>
          <p:cNvPr id="62" name="Straight Connector 61"/>
          <p:cNvCxnSpPr/>
          <p:nvPr/>
        </p:nvCxnSpPr>
        <p:spPr>
          <a:xfrm rot="5400000">
            <a:off x="919163" y="506412"/>
            <a:ext cx="0" cy="339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rot="5400000">
            <a:off x="909638" y="1152525"/>
            <a:ext cx="0" cy="339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919163" y="1798637"/>
            <a:ext cx="0" cy="339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909638" y="2443162"/>
            <a:ext cx="0" cy="339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900907" y="3088481"/>
            <a:ext cx="0" cy="3413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892176" y="3733800"/>
            <a:ext cx="0" cy="339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900907" y="4379118"/>
            <a:ext cx="0" cy="3413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892176" y="5024437"/>
            <a:ext cx="0" cy="3397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48" name="TextBox 74"/>
          <p:cNvSpPr txBox="1">
            <a:spLocks noChangeArrowheads="1"/>
          </p:cNvSpPr>
          <p:nvPr/>
        </p:nvSpPr>
        <p:spPr bwMode="auto">
          <a:xfrm>
            <a:off x="233363" y="5083175"/>
            <a:ext cx="5111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2.000</a:t>
            </a:r>
          </a:p>
        </p:txBody>
      </p:sp>
      <p:sp>
        <p:nvSpPr>
          <p:cNvPr id="38949" name="TextBox 75"/>
          <p:cNvSpPr txBox="1">
            <a:spLocks noChangeArrowheads="1"/>
          </p:cNvSpPr>
          <p:nvPr/>
        </p:nvSpPr>
        <p:spPr bwMode="auto">
          <a:xfrm>
            <a:off x="233363" y="4456113"/>
            <a:ext cx="5111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2.050</a:t>
            </a:r>
          </a:p>
        </p:txBody>
      </p:sp>
      <p:sp>
        <p:nvSpPr>
          <p:cNvPr id="38950" name="TextBox 76"/>
          <p:cNvSpPr txBox="1">
            <a:spLocks noChangeArrowheads="1"/>
          </p:cNvSpPr>
          <p:nvPr/>
        </p:nvSpPr>
        <p:spPr bwMode="auto">
          <a:xfrm>
            <a:off x="233363" y="3792538"/>
            <a:ext cx="5111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2.100</a:t>
            </a:r>
          </a:p>
        </p:txBody>
      </p:sp>
      <p:sp>
        <p:nvSpPr>
          <p:cNvPr id="38951" name="TextBox 77"/>
          <p:cNvSpPr txBox="1">
            <a:spLocks noChangeArrowheads="1"/>
          </p:cNvSpPr>
          <p:nvPr/>
        </p:nvSpPr>
        <p:spPr bwMode="auto">
          <a:xfrm>
            <a:off x="233363" y="3136900"/>
            <a:ext cx="5111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2.150</a:t>
            </a:r>
          </a:p>
        </p:txBody>
      </p:sp>
      <p:sp>
        <p:nvSpPr>
          <p:cNvPr id="38952" name="TextBox 78"/>
          <p:cNvSpPr txBox="1">
            <a:spLocks noChangeArrowheads="1"/>
          </p:cNvSpPr>
          <p:nvPr/>
        </p:nvSpPr>
        <p:spPr bwMode="auto">
          <a:xfrm>
            <a:off x="233363" y="2509838"/>
            <a:ext cx="5111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2.200</a:t>
            </a:r>
          </a:p>
        </p:txBody>
      </p:sp>
      <p:sp>
        <p:nvSpPr>
          <p:cNvPr id="38953" name="TextBox 79"/>
          <p:cNvSpPr txBox="1">
            <a:spLocks noChangeArrowheads="1"/>
          </p:cNvSpPr>
          <p:nvPr/>
        </p:nvSpPr>
        <p:spPr bwMode="auto">
          <a:xfrm>
            <a:off x="233363" y="1846263"/>
            <a:ext cx="5111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2.250</a:t>
            </a:r>
          </a:p>
        </p:txBody>
      </p:sp>
      <p:sp>
        <p:nvSpPr>
          <p:cNvPr id="38954" name="TextBox 80"/>
          <p:cNvSpPr txBox="1">
            <a:spLocks noChangeArrowheads="1"/>
          </p:cNvSpPr>
          <p:nvPr/>
        </p:nvSpPr>
        <p:spPr bwMode="auto">
          <a:xfrm>
            <a:off x="250825" y="1209675"/>
            <a:ext cx="5111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2.300</a:t>
            </a:r>
          </a:p>
        </p:txBody>
      </p:sp>
      <p:sp>
        <p:nvSpPr>
          <p:cNvPr id="38955" name="TextBox 81"/>
          <p:cNvSpPr txBox="1">
            <a:spLocks noChangeArrowheads="1"/>
          </p:cNvSpPr>
          <p:nvPr/>
        </p:nvSpPr>
        <p:spPr bwMode="auto">
          <a:xfrm>
            <a:off x="250825" y="546100"/>
            <a:ext cx="5111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>
                <a:latin typeface="Arial" charset="0"/>
                <a:cs typeface="Arial" charset="0"/>
              </a:rPr>
              <a:t>2.350</a:t>
            </a:r>
          </a:p>
        </p:txBody>
      </p:sp>
      <p:sp>
        <p:nvSpPr>
          <p:cNvPr id="38956" name="TextBox 82"/>
          <p:cNvSpPr txBox="1">
            <a:spLocks noChangeArrowheads="1"/>
          </p:cNvSpPr>
          <p:nvPr/>
        </p:nvSpPr>
        <p:spPr bwMode="auto">
          <a:xfrm>
            <a:off x="0" y="2679700"/>
            <a:ext cx="441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Arial" charset="0"/>
                <a:cs typeface="Arial" charset="0"/>
              </a:rPr>
              <a:t>H</a:t>
            </a:r>
          </a:p>
        </p:txBody>
      </p:sp>
      <p:sp>
        <p:nvSpPr>
          <p:cNvPr id="38957" name="TextBox 83"/>
          <p:cNvSpPr txBox="1">
            <a:spLocks noChangeArrowheads="1"/>
          </p:cNvSpPr>
          <p:nvPr/>
        </p:nvSpPr>
        <p:spPr bwMode="auto">
          <a:xfrm>
            <a:off x="4635500" y="6273800"/>
            <a:ext cx="968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Arial" charset="0"/>
                <a:cs typeface="Arial" charset="0"/>
              </a:rPr>
              <a:t>time</a:t>
            </a:r>
          </a:p>
        </p:txBody>
      </p:sp>
      <p:cxnSp>
        <p:nvCxnSpPr>
          <p:cNvPr id="100" name="Straight Connector 99"/>
          <p:cNvCxnSpPr/>
          <p:nvPr/>
        </p:nvCxnSpPr>
        <p:spPr>
          <a:xfrm flipV="1">
            <a:off x="250825" y="877888"/>
            <a:ext cx="8669338" cy="4625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773488" y="3370263"/>
            <a:ext cx="252412" cy="646112"/>
            <a:chOff x="3774141" y="3370734"/>
            <a:chExt cx="251010" cy="645458"/>
          </a:xfrm>
        </p:grpSpPr>
        <p:grpSp>
          <p:nvGrpSpPr>
            <p:cNvPr id="39062" name="Group 93"/>
            <p:cNvGrpSpPr>
              <a:grpSpLocks/>
            </p:cNvGrpSpPr>
            <p:nvPr/>
          </p:nvGrpSpPr>
          <p:grpSpPr bwMode="auto">
            <a:xfrm>
              <a:off x="3774141" y="3370734"/>
              <a:ext cx="251010" cy="645458"/>
              <a:chOff x="2492188" y="1990165"/>
              <a:chExt cx="349623" cy="1004048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2652706" y="1990165"/>
                <a:ext cx="8796" cy="1004048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1" name="Oval 110"/>
            <p:cNvSpPr/>
            <p:nvPr/>
          </p:nvSpPr>
          <p:spPr>
            <a:xfrm>
              <a:off x="3810450" y="3648265"/>
              <a:ext cx="151554" cy="134801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683250" y="2482850"/>
            <a:ext cx="250825" cy="609600"/>
            <a:chOff x="5683626" y="2483224"/>
            <a:chExt cx="251010" cy="609599"/>
          </a:xfrm>
        </p:grpSpPr>
        <p:grpSp>
          <p:nvGrpSpPr>
            <p:cNvPr id="39057" name="Group 101"/>
            <p:cNvGrpSpPr>
              <a:grpSpLocks/>
            </p:cNvGrpSpPr>
            <p:nvPr/>
          </p:nvGrpSpPr>
          <p:grpSpPr bwMode="auto">
            <a:xfrm>
              <a:off x="5683626" y="2483224"/>
              <a:ext cx="251010" cy="609599"/>
              <a:chOff x="2492188" y="1990165"/>
              <a:chExt cx="349623" cy="1004048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2653723" y="1990165"/>
                <a:ext cx="8851" cy="1004048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Oval 112"/>
            <p:cNvSpPr/>
            <p:nvPr/>
          </p:nvSpPr>
          <p:spPr>
            <a:xfrm>
              <a:off x="5720166" y="2743574"/>
              <a:ext cx="150923" cy="13335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815975" y="4733925"/>
            <a:ext cx="250825" cy="895350"/>
            <a:chOff x="815788" y="4733369"/>
            <a:chExt cx="251010" cy="896466"/>
          </a:xfrm>
        </p:grpSpPr>
        <p:grpSp>
          <p:nvGrpSpPr>
            <p:cNvPr id="39052" name="Group 156"/>
            <p:cNvGrpSpPr>
              <a:grpSpLocks/>
            </p:cNvGrpSpPr>
            <p:nvPr/>
          </p:nvGrpSpPr>
          <p:grpSpPr bwMode="auto">
            <a:xfrm>
              <a:off x="815788" y="4733369"/>
              <a:ext cx="251010" cy="896466"/>
              <a:chOff x="2492188" y="1990165"/>
              <a:chExt cx="349623" cy="1004048"/>
            </a:xfrm>
          </p:grpSpPr>
          <p:cxnSp>
            <p:nvCxnSpPr>
              <p:cNvPr id="158" name="Straight Connector 157"/>
              <p:cNvCxnSpPr/>
              <p:nvPr/>
            </p:nvCxnSpPr>
            <p:spPr>
              <a:xfrm>
                <a:off x="2653723" y="1990165"/>
                <a:ext cx="8851" cy="100404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1" name="Oval 160"/>
            <p:cNvSpPr/>
            <p:nvPr/>
          </p:nvSpPr>
          <p:spPr>
            <a:xfrm>
              <a:off x="852328" y="5083054"/>
              <a:ext cx="150923" cy="1351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317625" y="4500563"/>
            <a:ext cx="250825" cy="744537"/>
            <a:chOff x="1317811" y="4500286"/>
            <a:chExt cx="251010" cy="744067"/>
          </a:xfrm>
        </p:grpSpPr>
        <p:grpSp>
          <p:nvGrpSpPr>
            <p:cNvPr id="39047" name="Group 162"/>
            <p:cNvGrpSpPr>
              <a:grpSpLocks/>
            </p:cNvGrpSpPr>
            <p:nvPr/>
          </p:nvGrpSpPr>
          <p:grpSpPr bwMode="auto">
            <a:xfrm>
              <a:off x="1317811" y="4500286"/>
              <a:ext cx="251010" cy="744067"/>
              <a:chOff x="2492188" y="1990165"/>
              <a:chExt cx="349623" cy="1004048"/>
            </a:xfrm>
          </p:grpSpPr>
          <p:cxnSp>
            <p:nvCxnSpPr>
              <p:cNvPr id="164" name="Straight Connector 163"/>
              <p:cNvCxnSpPr/>
              <p:nvPr/>
            </p:nvCxnSpPr>
            <p:spPr>
              <a:xfrm>
                <a:off x="2653723" y="1990165"/>
                <a:ext cx="8851" cy="100404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7" name="Oval 166"/>
            <p:cNvSpPr/>
            <p:nvPr/>
          </p:nvSpPr>
          <p:spPr>
            <a:xfrm>
              <a:off x="1371826" y="4787442"/>
              <a:ext cx="152512" cy="13485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963738" y="4203700"/>
            <a:ext cx="250825" cy="636588"/>
            <a:chOff x="1963270" y="4204452"/>
            <a:chExt cx="251010" cy="636491"/>
          </a:xfrm>
        </p:grpSpPr>
        <p:grpSp>
          <p:nvGrpSpPr>
            <p:cNvPr id="39042" name="Group 176"/>
            <p:cNvGrpSpPr>
              <a:grpSpLocks/>
            </p:cNvGrpSpPr>
            <p:nvPr/>
          </p:nvGrpSpPr>
          <p:grpSpPr bwMode="auto">
            <a:xfrm>
              <a:off x="1963270" y="4204452"/>
              <a:ext cx="251010" cy="636491"/>
              <a:chOff x="2492188" y="1990165"/>
              <a:chExt cx="349623" cy="1004048"/>
            </a:xfrm>
          </p:grpSpPr>
          <p:cxnSp>
            <p:nvCxnSpPr>
              <p:cNvPr id="178" name="Straight Connector 177"/>
              <p:cNvCxnSpPr/>
              <p:nvPr/>
            </p:nvCxnSpPr>
            <p:spPr>
              <a:xfrm>
                <a:off x="2653722" y="1990165"/>
                <a:ext cx="8851" cy="100404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1" name="Oval 180"/>
            <p:cNvSpPr/>
            <p:nvPr/>
          </p:nvSpPr>
          <p:spPr>
            <a:xfrm>
              <a:off x="2007753" y="4445715"/>
              <a:ext cx="152512" cy="13491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2617788" y="3935413"/>
            <a:ext cx="250825" cy="493712"/>
            <a:chOff x="2617694" y="3935513"/>
            <a:chExt cx="251010" cy="493055"/>
          </a:xfrm>
        </p:grpSpPr>
        <p:grpSp>
          <p:nvGrpSpPr>
            <p:cNvPr id="39037" name="Group 181"/>
            <p:cNvGrpSpPr>
              <a:grpSpLocks/>
            </p:cNvGrpSpPr>
            <p:nvPr/>
          </p:nvGrpSpPr>
          <p:grpSpPr bwMode="auto">
            <a:xfrm>
              <a:off x="2617694" y="3935513"/>
              <a:ext cx="251010" cy="493055"/>
              <a:chOff x="2492188" y="1990165"/>
              <a:chExt cx="349623" cy="1004048"/>
            </a:xfrm>
          </p:grpSpPr>
          <p:cxnSp>
            <p:nvCxnSpPr>
              <p:cNvPr id="183" name="Straight Connector 182"/>
              <p:cNvCxnSpPr/>
              <p:nvPr/>
            </p:nvCxnSpPr>
            <p:spPr>
              <a:xfrm>
                <a:off x="2653722" y="1990165"/>
                <a:ext cx="8851" cy="100404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6" name="Oval 185"/>
            <p:cNvSpPr/>
            <p:nvPr/>
          </p:nvSpPr>
          <p:spPr>
            <a:xfrm>
              <a:off x="2654233" y="4114661"/>
              <a:ext cx="150924" cy="13475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227388" y="3389313"/>
            <a:ext cx="250825" cy="958850"/>
            <a:chOff x="3227296" y="3388658"/>
            <a:chExt cx="251010" cy="959223"/>
          </a:xfrm>
        </p:grpSpPr>
        <p:sp>
          <p:nvSpPr>
            <p:cNvPr id="110" name="Oval 109"/>
            <p:cNvSpPr/>
            <p:nvPr/>
          </p:nvSpPr>
          <p:spPr>
            <a:xfrm>
              <a:off x="3271779" y="3828566"/>
              <a:ext cx="152512" cy="13340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9033" name="Group 105"/>
            <p:cNvGrpSpPr>
              <a:grpSpLocks/>
            </p:cNvGrpSpPr>
            <p:nvPr/>
          </p:nvGrpSpPr>
          <p:grpSpPr bwMode="auto">
            <a:xfrm>
              <a:off x="3227296" y="3388658"/>
              <a:ext cx="251010" cy="959223"/>
              <a:chOff x="2492188" y="1990165"/>
              <a:chExt cx="349623" cy="1004048"/>
            </a:xfrm>
          </p:grpSpPr>
          <p:cxnSp>
            <p:nvCxnSpPr>
              <p:cNvPr id="107" name="Straight Connector 106"/>
              <p:cNvCxnSpPr/>
              <p:nvPr/>
            </p:nvCxnSpPr>
            <p:spPr>
              <a:xfrm>
                <a:off x="2653722" y="1990165"/>
                <a:ext cx="8851" cy="1004048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3227388" y="3676650"/>
            <a:ext cx="250825" cy="358775"/>
            <a:chOff x="3227295" y="3666570"/>
            <a:chExt cx="251010" cy="358584"/>
          </a:xfrm>
        </p:grpSpPr>
        <p:grpSp>
          <p:nvGrpSpPr>
            <p:cNvPr id="39027" name="Group 96"/>
            <p:cNvGrpSpPr>
              <a:grpSpLocks/>
            </p:cNvGrpSpPr>
            <p:nvPr/>
          </p:nvGrpSpPr>
          <p:grpSpPr bwMode="auto">
            <a:xfrm>
              <a:off x="3227295" y="3666570"/>
              <a:ext cx="251010" cy="358584"/>
              <a:chOff x="2492188" y="1990165"/>
              <a:chExt cx="349623" cy="1004048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>
                <a:off x="2653722" y="1990165"/>
                <a:ext cx="8851" cy="100404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4" name="Oval 113"/>
            <p:cNvSpPr/>
            <p:nvPr/>
          </p:nvSpPr>
          <p:spPr>
            <a:xfrm>
              <a:off x="3271778" y="3774463"/>
              <a:ext cx="152512" cy="13486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8364538" y="277813"/>
            <a:ext cx="250825" cy="1685925"/>
            <a:chOff x="8364070" y="277908"/>
            <a:chExt cx="251010" cy="1685362"/>
          </a:xfrm>
        </p:grpSpPr>
        <p:grpSp>
          <p:nvGrpSpPr>
            <p:cNvPr id="39022" name="Group 114"/>
            <p:cNvGrpSpPr>
              <a:grpSpLocks/>
            </p:cNvGrpSpPr>
            <p:nvPr/>
          </p:nvGrpSpPr>
          <p:grpSpPr bwMode="auto">
            <a:xfrm>
              <a:off x="8364070" y="277908"/>
              <a:ext cx="251010" cy="1685362"/>
              <a:chOff x="2492188" y="1990165"/>
              <a:chExt cx="349623" cy="1004048"/>
            </a:xfrm>
          </p:grpSpPr>
          <p:cxnSp>
            <p:nvCxnSpPr>
              <p:cNvPr id="116" name="Straight Connector 115"/>
              <p:cNvCxnSpPr/>
              <p:nvPr/>
            </p:nvCxnSpPr>
            <p:spPr>
              <a:xfrm>
                <a:off x="2653722" y="1990165"/>
                <a:ext cx="8851" cy="100404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3" name="Oval 122"/>
            <p:cNvSpPr/>
            <p:nvPr/>
          </p:nvSpPr>
          <p:spPr>
            <a:xfrm>
              <a:off x="8408553" y="1049175"/>
              <a:ext cx="152512" cy="1348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881438" y="3236913"/>
            <a:ext cx="250825" cy="492125"/>
            <a:chOff x="3881716" y="3236259"/>
            <a:chExt cx="251010" cy="493060"/>
          </a:xfrm>
        </p:grpSpPr>
        <p:grpSp>
          <p:nvGrpSpPr>
            <p:cNvPr id="39017" name="Group 127"/>
            <p:cNvGrpSpPr>
              <a:grpSpLocks/>
            </p:cNvGrpSpPr>
            <p:nvPr/>
          </p:nvGrpSpPr>
          <p:grpSpPr bwMode="auto">
            <a:xfrm>
              <a:off x="3881716" y="3236259"/>
              <a:ext cx="251010" cy="493060"/>
              <a:chOff x="2492188" y="1990165"/>
              <a:chExt cx="349623" cy="1004048"/>
            </a:xfrm>
          </p:grpSpPr>
          <p:cxnSp>
            <p:nvCxnSpPr>
              <p:cNvPr id="129" name="Straight Connector 128"/>
              <p:cNvCxnSpPr/>
              <p:nvPr/>
            </p:nvCxnSpPr>
            <p:spPr>
              <a:xfrm>
                <a:off x="2653722" y="1990165"/>
                <a:ext cx="8851" cy="100404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2" name="Oval 131"/>
            <p:cNvSpPr/>
            <p:nvPr/>
          </p:nvSpPr>
          <p:spPr>
            <a:xfrm>
              <a:off x="3918255" y="3443026"/>
              <a:ext cx="152512" cy="13360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500563" y="3011488"/>
            <a:ext cx="250825" cy="331787"/>
            <a:chOff x="4500282" y="3012149"/>
            <a:chExt cx="251010" cy="331687"/>
          </a:xfrm>
        </p:grpSpPr>
        <p:grpSp>
          <p:nvGrpSpPr>
            <p:cNvPr id="39012" name="Group 132"/>
            <p:cNvGrpSpPr>
              <a:grpSpLocks/>
            </p:cNvGrpSpPr>
            <p:nvPr/>
          </p:nvGrpSpPr>
          <p:grpSpPr bwMode="auto">
            <a:xfrm>
              <a:off x="4500282" y="3012149"/>
              <a:ext cx="251010" cy="331687"/>
              <a:chOff x="2492188" y="1990165"/>
              <a:chExt cx="349623" cy="1004048"/>
            </a:xfrm>
          </p:grpSpPr>
          <p:cxnSp>
            <p:nvCxnSpPr>
              <p:cNvPr id="134" name="Straight Connector 133"/>
              <p:cNvCxnSpPr/>
              <p:nvPr/>
            </p:nvCxnSpPr>
            <p:spPr>
              <a:xfrm>
                <a:off x="2653722" y="1990165"/>
                <a:ext cx="8851" cy="100404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7" name="Oval 136"/>
            <p:cNvSpPr/>
            <p:nvPr/>
          </p:nvSpPr>
          <p:spPr>
            <a:xfrm>
              <a:off x="4544765" y="3110544"/>
              <a:ext cx="152512" cy="13489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5154613" y="2608263"/>
            <a:ext cx="250825" cy="466725"/>
            <a:chOff x="5154706" y="2608738"/>
            <a:chExt cx="251010" cy="466157"/>
          </a:xfrm>
        </p:grpSpPr>
        <p:grpSp>
          <p:nvGrpSpPr>
            <p:cNvPr id="39007" name="Group 137"/>
            <p:cNvGrpSpPr>
              <a:grpSpLocks/>
            </p:cNvGrpSpPr>
            <p:nvPr/>
          </p:nvGrpSpPr>
          <p:grpSpPr bwMode="auto">
            <a:xfrm>
              <a:off x="5154706" y="2608738"/>
              <a:ext cx="251010" cy="466157"/>
              <a:chOff x="2492188" y="1990165"/>
              <a:chExt cx="349623" cy="1004048"/>
            </a:xfrm>
          </p:grpSpPr>
          <p:cxnSp>
            <p:nvCxnSpPr>
              <p:cNvPr id="139" name="Straight Connector 138"/>
              <p:cNvCxnSpPr/>
              <p:nvPr/>
            </p:nvCxnSpPr>
            <p:spPr>
              <a:xfrm>
                <a:off x="2653722" y="1990165"/>
                <a:ext cx="8851" cy="100404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2" name="Oval 141"/>
            <p:cNvSpPr/>
            <p:nvPr/>
          </p:nvSpPr>
          <p:spPr>
            <a:xfrm>
              <a:off x="5199189" y="2770466"/>
              <a:ext cx="152512" cy="13477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5800725" y="2178050"/>
            <a:ext cx="250825" cy="636588"/>
            <a:chOff x="5800164" y="2178429"/>
            <a:chExt cx="251010" cy="636491"/>
          </a:xfrm>
        </p:grpSpPr>
        <p:grpSp>
          <p:nvGrpSpPr>
            <p:cNvPr id="39002" name="Group 142"/>
            <p:cNvGrpSpPr>
              <a:grpSpLocks/>
            </p:cNvGrpSpPr>
            <p:nvPr/>
          </p:nvGrpSpPr>
          <p:grpSpPr bwMode="auto">
            <a:xfrm>
              <a:off x="5800164" y="2178429"/>
              <a:ext cx="251010" cy="636491"/>
              <a:chOff x="2492188" y="1990165"/>
              <a:chExt cx="349623" cy="1004048"/>
            </a:xfrm>
          </p:grpSpPr>
          <p:cxnSp>
            <p:nvCxnSpPr>
              <p:cNvPr id="144" name="Straight Connector 143"/>
              <p:cNvCxnSpPr/>
              <p:nvPr/>
            </p:nvCxnSpPr>
            <p:spPr>
              <a:xfrm>
                <a:off x="2653723" y="1990165"/>
                <a:ext cx="8851" cy="100404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7" name="Oval 146"/>
            <p:cNvSpPr/>
            <p:nvPr/>
          </p:nvSpPr>
          <p:spPr>
            <a:xfrm>
              <a:off x="5844647" y="2419692"/>
              <a:ext cx="152512" cy="13491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6445250" y="1685925"/>
            <a:ext cx="250825" cy="922338"/>
            <a:chOff x="6445622" y="1685367"/>
            <a:chExt cx="251010" cy="923361"/>
          </a:xfrm>
        </p:grpSpPr>
        <p:grpSp>
          <p:nvGrpSpPr>
            <p:cNvPr id="38997" name="Group 147"/>
            <p:cNvGrpSpPr>
              <a:grpSpLocks/>
            </p:cNvGrpSpPr>
            <p:nvPr/>
          </p:nvGrpSpPr>
          <p:grpSpPr bwMode="auto">
            <a:xfrm>
              <a:off x="6445622" y="1685367"/>
              <a:ext cx="251010" cy="923361"/>
              <a:chOff x="2492188" y="1990165"/>
              <a:chExt cx="349623" cy="1004048"/>
            </a:xfrm>
          </p:grpSpPr>
          <p:cxnSp>
            <p:nvCxnSpPr>
              <p:cNvPr id="149" name="Straight Connector 148"/>
              <p:cNvCxnSpPr/>
              <p:nvPr/>
            </p:nvCxnSpPr>
            <p:spPr>
              <a:xfrm>
                <a:off x="2653723" y="1990165"/>
                <a:ext cx="8851" cy="100404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6" name="Oval 155"/>
            <p:cNvSpPr/>
            <p:nvPr/>
          </p:nvSpPr>
          <p:spPr>
            <a:xfrm>
              <a:off x="6490105" y="2062022"/>
              <a:ext cx="152512" cy="13508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7064375" y="1246188"/>
            <a:ext cx="250825" cy="1147762"/>
            <a:chOff x="7064186" y="1246096"/>
            <a:chExt cx="251010" cy="1147481"/>
          </a:xfrm>
        </p:grpSpPr>
        <p:grpSp>
          <p:nvGrpSpPr>
            <p:cNvPr id="38992" name="Group 161"/>
            <p:cNvGrpSpPr>
              <a:grpSpLocks/>
            </p:cNvGrpSpPr>
            <p:nvPr/>
          </p:nvGrpSpPr>
          <p:grpSpPr bwMode="auto">
            <a:xfrm>
              <a:off x="7064186" y="1246096"/>
              <a:ext cx="251010" cy="1147481"/>
              <a:chOff x="2492188" y="1990165"/>
              <a:chExt cx="349623" cy="1004048"/>
            </a:xfrm>
          </p:grpSpPr>
          <p:cxnSp>
            <p:nvCxnSpPr>
              <p:cNvPr id="168" name="Straight Connector 167"/>
              <p:cNvCxnSpPr/>
              <p:nvPr/>
            </p:nvCxnSpPr>
            <p:spPr>
              <a:xfrm>
                <a:off x="2653723" y="1990165"/>
                <a:ext cx="8851" cy="100404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2" name="Oval 171"/>
            <p:cNvSpPr/>
            <p:nvPr/>
          </p:nvSpPr>
          <p:spPr>
            <a:xfrm>
              <a:off x="7118201" y="1730164"/>
              <a:ext cx="152512" cy="1349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718425" y="815975"/>
            <a:ext cx="250825" cy="1371600"/>
            <a:chOff x="7718609" y="815791"/>
            <a:chExt cx="251010" cy="1371598"/>
          </a:xfrm>
        </p:grpSpPr>
        <p:grpSp>
          <p:nvGrpSpPr>
            <p:cNvPr id="38987" name="Group 173"/>
            <p:cNvGrpSpPr>
              <a:grpSpLocks/>
            </p:cNvGrpSpPr>
            <p:nvPr/>
          </p:nvGrpSpPr>
          <p:grpSpPr bwMode="auto">
            <a:xfrm>
              <a:off x="7718609" y="815791"/>
              <a:ext cx="251010" cy="1371598"/>
              <a:chOff x="2492188" y="1990165"/>
              <a:chExt cx="349623" cy="1004048"/>
            </a:xfrm>
          </p:grpSpPr>
          <p:cxnSp>
            <p:nvCxnSpPr>
              <p:cNvPr id="175" name="Straight Connector 174"/>
              <p:cNvCxnSpPr/>
              <p:nvPr/>
            </p:nvCxnSpPr>
            <p:spPr>
              <a:xfrm>
                <a:off x="2653723" y="1990165"/>
                <a:ext cx="8851" cy="1004048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8" name="Oval 187"/>
            <p:cNvSpPr/>
            <p:nvPr/>
          </p:nvSpPr>
          <p:spPr>
            <a:xfrm>
              <a:off x="7772624" y="1398403"/>
              <a:ext cx="152512" cy="13493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4" name="Freeform 13"/>
          <p:cNvSpPr/>
          <p:nvPr/>
        </p:nvSpPr>
        <p:spPr>
          <a:xfrm>
            <a:off x="931863" y="268288"/>
            <a:ext cx="7566025" cy="4473575"/>
          </a:xfrm>
          <a:custGeom>
            <a:avLst/>
            <a:gdLst>
              <a:gd name="connsiteX0" fmla="*/ 0 w 7566212"/>
              <a:gd name="connsiteY0" fmla="*/ 4473388 h 4473388"/>
              <a:gd name="connsiteX1" fmla="*/ 2429436 w 7566212"/>
              <a:gd name="connsiteY1" fmla="*/ 3397624 h 4473388"/>
              <a:gd name="connsiteX2" fmla="*/ 4356847 w 7566212"/>
              <a:gd name="connsiteY2" fmla="*/ 2339788 h 4473388"/>
              <a:gd name="connsiteX3" fmla="*/ 6257365 w 7566212"/>
              <a:gd name="connsiteY3" fmla="*/ 977153 h 4473388"/>
              <a:gd name="connsiteX4" fmla="*/ 7566212 w 7566212"/>
              <a:gd name="connsiteY4" fmla="*/ 0 h 447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6212" h="4473388">
                <a:moveTo>
                  <a:pt x="0" y="4473388"/>
                </a:moveTo>
                <a:cubicBezTo>
                  <a:pt x="851647" y="4113306"/>
                  <a:pt x="1703295" y="3753224"/>
                  <a:pt x="2429436" y="3397624"/>
                </a:cubicBezTo>
                <a:cubicBezTo>
                  <a:pt x="3155577" y="3042024"/>
                  <a:pt x="3718859" y="2743200"/>
                  <a:pt x="4356847" y="2339788"/>
                </a:cubicBezTo>
                <a:cubicBezTo>
                  <a:pt x="4994835" y="1936376"/>
                  <a:pt x="5722471" y="1367118"/>
                  <a:pt x="6257365" y="977153"/>
                </a:cubicBezTo>
                <a:cubicBezTo>
                  <a:pt x="6792259" y="587188"/>
                  <a:pt x="7179235" y="293594"/>
                  <a:pt x="7566212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931863" y="1954213"/>
            <a:ext cx="7566025" cy="3675062"/>
          </a:xfrm>
          <a:custGeom>
            <a:avLst/>
            <a:gdLst>
              <a:gd name="connsiteX0" fmla="*/ 0 w 7566212"/>
              <a:gd name="connsiteY0" fmla="*/ 3675529 h 3675529"/>
              <a:gd name="connsiteX1" fmla="*/ 1810871 w 7566212"/>
              <a:gd name="connsiteY1" fmla="*/ 2483223 h 3675529"/>
              <a:gd name="connsiteX2" fmla="*/ 3702424 w 7566212"/>
              <a:gd name="connsiteY2" fmla="*/ 1380565 h 3675529"/>
              <a:gd name="connsiteX3" fmla="*/ 5020236 w 7566212"/>
              <a:gd name="connsiteY3" fmla="*/ 869576 h 3675529"/>
              <a:gd name="connsiteX4" fmla="*/ 6266330 w 7566212"/>
              <a:gd name="connsiteY4" fmla="*/ 439270 h 3675529"/>
              <a:gd name="connsiteX5" fmla="*/ 7566212 w 7566212"/>
              <a:gd name="connsiteY5" fmla="*/ 0 h 3675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66212" h="3675529">
                <a:moveTo>
                  <a:pt x="0" y="3675529"/>
                </a:moveTo>
                <a:cubicBezTo>
                  <a:pt x="596900" y="3270623"/>
                  <a:pt x="1193800" y="2865717"/>
                  <a:pt x="1810871" y="2483223"/>
                </a:cubicBezTo>
                <a:cubicBezTo>
                  <a:pt x="2427942" y="2100729"/>
                  <a:pt x="3167530" y="1649506"/>
                  <a:pt x="3702424" y="1380565"/>
                </a:cubicBezTo>
                <a:cubicBezTo>
                  <a:pt x="4237318" y="1111624"/>
                  <a:pt x="4592918" y="1026458"/>
                  <a:pt x="5020236" y="869576"/>
                </a:cubicBezTo>
                <a:cubicBezTo>
                  <a:pt x="5447554" y="712693"/>
                  <a:pt x="6266330" y="439270"/>
                  <a:pt x="6266330" y="439270"/>
                </a:cubicBezTo>
                <a:lnTo>
                  <a:pt x="7566212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7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389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7EA633-0886-45BC-8028-461933EAE997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38979" name="Title 1"/>
          <p:cNvSpPr txBox="1">
            <a:spLocks/>
          </p:cNvSpPr>
          <p:nvPr/>
        </p:nvSpPr>
        <p:spPr bwMode="auto">
          <a:xfrm>
            <a:off x="477838" y="203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sz="4400">
                <a:solidFill>
                  <a:srgbClr val="1F497D"/>
                </a:solidFill>
                <a:cs typeface="Arial" charset="0"/>
              </a:rPr>
              <a:t>Datasheets</a:t>
            </a:r>
            <a:endParaRPr lang="en-US" altLang="en-US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80" name="TextBox 5"/>
          <p:cNvSpPr txBox="1">
            <a:spLocks noChangeArrowheads="1"/>
          </p:cNvSpPr>
          <p:nvPr/>
        </p:nvSpPr>
        <p:spPr bwMode="auto">
          <a:xfrm>
            <a:off x="4406900" y="4367213"/>
            <a:ext cx="46037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On a point with 4 historic surveys, they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</a:rPr>
              <a:t>would be used to model and predict change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795838" y="2438400"/>
            <a:ext cx="250825" cy="511175"/>
            <a:chOff x="4796117" y="2438395"/>
            <a:chExt cx="251010" cy="510992"/>
          </a:xfrm>
        </p:grpSpPr>
        <p:sp>
          <p:nvSpPr>
            <p:cNvPr id="112" name="Oval 111"/>
            <p:cNvSpPr/>
            <p:nvPr/>
          </p:nvSpPr>
          <p:spPr>
            <a:xfrm>
              <a:off x="4840600" y="2635175"/>
              <a:ext cx="152512" cy="13489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8983" name="Group 151"/>
            <p:cNvGrpSpPr>
              <a:grpSpLocks/>
            </p:cNvGrpSpPr>
            <p:nvPr/>
          </p:nvGrpSpPr>
          <p:grpSpPr bwMode="auto">
            <a:xfrm>
              <a:off x="4796117" y="2438395"/>
              <a:ext cx="251010" cy="510992"/>
              <a:chOff x="2492188" y="1990165"/>
              <a:chExt cx="349623" cy="1004048"/>
            </a:xfrm>
          </p:grpSpPr>
          <p:cxnSp>
            <p:nvCxnSpPr>
              <p:cNvPr id="153" name="Straight Connector 152"/>
              <p:cNvCxnSpPr/>
              <p:nvPr/>
            </p:nvCxnSpPr>
            <p:spPr>
              <a:xfrm>
                <a:off x="2653722" y="1990165"/>
                <a:ext cx="8851" cy="1004048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492188" y="1990165"/>
                <a:ext cx="349623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2492188" y="2994213"/>
                <a:ext cx="349623" cy="0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2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0" y="644525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rgbClr val="1F497D"/>
                </a:solidFill>
                <a:ea typeface="ＭＳ Ｐゴシック" pitchFamily="34" charset="-128"/>
                <a:cs typeface="+mn-cs"/>
              </a:rPr>
              <a:t>2015 Geospatial Summit</a:t>
            </a:r>
            <a:endParaRPr lang="en-US" altLang="en-US" sz="3200" b="1" dirty="0" smtClean="0">
              <a:solidFill>
                <a:srgbClr val="C00000"/>
              </a:solidFill>
              <a:latin typeface="Arial Black" pitchFamily="34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392238"/>
            <a:ext cx="4095750" cy="449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68300" y="1982788"/>
            <a:ext cx="4418013" cy="3746500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endParaRPr lang="en-US" sz="1800" b="1" i="1" dirty="0" smtClean="0">
              <a:solidFill>
                <a:srgbClr val="C0000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ea typeface="ＭＳ Ｐゴシック" pitchFamily="34" charset="-128"/>
                <a:cs typeface="Arial" panose="020B0604020202020204" pitchFamily="34" charset="0"/>
              </a:rPr>
              <a:t>April 13-14, 2015, in the Washington, DC Area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ea typeface="ＭＳ Ｐゴシック" pitchFamily="34" charset="-128"/>
                <a:cs typeface="Arial" panose="020B0604020202020204" pitchFamily="34" charset="0"/>
              </a:rPr>
              <a:t>As part of a broader “conference of  conferences” with National Society of Professional Surveyors and </a:t>
            </a:r>
            <a:r>
              <a:rPr lang="en-US" sz="2000" dirty="0">
                <a:cs typeface="Arial" panose="020B0604020202020204" pitchFamily="34" charset="0"/>
              </a:rPr>
              <a:t>Management Association for Private Photogrammetric Surveyors (MAPPS</a:t>
            </a:r>
            <a:r>
              <a:rPr lang="en-US" sz="2000" dirty="0" smtClean="0">
                <a:cs typeface="Arial" panose="020B0604020202020204" pitchFamily="34" charset="0"/>
              </a:rPr>
              <a:t>) </a:t>
            </a:r>
            <a:endParaRPr lang="en-US" sz="2000" dirty="0">
              <a:ea typeface="ＭＳ Ｐゴシック" pitchFamily="34" charset="-128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ea typeface="ＭＳ Ｐゴシック" pitchFamily="34" charset="-128"/>
                <a:cs typeface="Arial" panose="020B0604020202020204" pitchFamily="34" charset="0"/>
              </a:rPr>
              <a:t>Follows the successful 2010 Geospatial Summit.  More info at the 2015 Geospatial Summit website</a:t>
            </a:r>
            <a:r>
              <a:rPr lang="en-US" sz="2000" dirty="0">
                <a:ea typeface="ＭＳ Ｐゴシック" pitchFamily="34" charset="-128"/>
                <a:cs typeface="Arial" panose="020B0604020202020204" pitchFamily="34" charset="0"/>
              </a:rPr>
              <a:t>.</a:t>
            </a:r>
            <a:endParaRPr lang="en-US" sz="2000" dirty="0" smtClean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177800" y="5903913"/>
            <a:ext cx="5676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  <a:cs typeface="Arial" charset="0"/>
                <a:hlinkClick r:id="rId4"/>
              </a:rPr>
              <a:t>http://www.geodesy.noaa.gov/2015GeospatialSummit/</a:t>
            </a:r>
            <a:r>
              <a:rPr lang="en-US" altLang="en-US" sz="180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8134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 dirty="0"/>
          </a:p>
        </p:txBody>
      </p:sp>
      <p:sp>
        <p:nvSpPr>
          <p:cNvPr id="48136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8593A87-FA98-410E-99CF-41CA446762C5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Summary (1)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NGS is the oldest scientific agency in the nation (1807)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Although times change, the mission is still one of providing geodetic control to all surveys, maps and charts in the nation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Science </a:t>
            </a:r>
            <a:r>
              <a:rPr lang="en-US" i="1" dirty="0" smtClean="0"/>
              <a:t>and</a:t>
            </a:r>
            <a:r>
              <a:rPr lang="en-US" dirty="0" smtClean="0"/>
              <a:t> customer service</a:t>
            </a:r>
            <a:endParaRPr lang="en-US" dirty="0"/>
          </a:p>
        </p:txBody>
      </p:sp>
      <p:sp>
        <p:nvSpPr>
          <p:cNvPr id="4915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A65E37-254D-42EA-8F92-1C7F9F1EF689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Summary (2)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NGS engages in scientific research and applications in:</a:t>
            </a:r>
          </a:p>
          <a:p>
            <a:pPr lvl="1">
              <a:defRPr/>
            </a:pPr>
            <a:r>
              <a:rPr lang="en-US" dirty="0" smtClean="0"/>
              <a:t>Geodesy</a:t>
            </a:r>
          </a:p>
          <a:p>
            <a:pPr lvl="1">
              <a:defRPr/>
            </a:pPr>
            <a:r>
              <a:rPr lang="en-US" dirty="0" smtClean="0"/>
              <a:t>Remote Sensing</a:t>
            </a:r>
          </a:p>
          <a:p>
            <a:pPr lvl="1">
              <a:defRPr/>
            </a:pPr>
            <a:r>
              <a:rPr lang="en-US" dirty="0" smtClean="0"/>
              <a:t>Surveying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Geophysics</a:t>
            </a:r>
          </a:p>
          <a:p>
            <a:pPr lvl="1">
              <a:defRPr/>
            </a:pPr>
            <a:r>
              <a:rPr lang="en-US" dirty="0" smtClean="0"/>
              <a:t>Mathematics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4915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A65E37-254D-42EA-8F92-1C7F9F1EF689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19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NGS’s Mission and Role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465138" y="1781175"/>
            <a:ext cx="8229600" cy="4797425"/>
          </a:xfrm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  <a:defRPr/>
            </a:pPr>
            <a:r>
              <a:rPr lang="en-US" sz="2000" b="1" dirty="0"/>
              <a:t>NGS Mission: </a:t>
            </a:r>
            <a:r>
              <a:rPr lang="en-US" sz="2000" b="1" dirty="0" smtClean="0"/>
              <a:t>  “</a:t>
            </a:r>
            <a:r>
              <a:rPr lang="en-US" sz="2000" dirty="0"/>
              <a:t>To define, maintain, and provide access to the </a:t>
            </a:r>
            <a:r>
              <a:rPr lang="en-US" sz="2000" b="1" dirty="0">
                <a:solidFill>
                  <a:srgbClr val="FF0000"/>
                </a:solidFill>
              </a:rPr>
              <a:t>National Spatial Reference System</a:t>
            </a:r>
            <a:r>
              <a:rPr lang="en-US" sz="2000" dirty="0"/>
              <a:t> to meet our nation’s economic, social, and environmental needs</a:t>
            </a:r>
            <a:r>
              <a:rPr lang="en-US" sz="2000" dirty="0" smtClean="0"/>
              <a:t>”</a:t>
            </a:r>
          </a:p>
          <a:p>
            <a:pPr marL="342900" lvl="1" indent="-342900"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marL="342900" lvl="1" indent="-342900">
              <a:buFont typeface="Arial" pitchFamily="34" charset="0"/>
              <a:buChar char="•"/>
              <a:defRPr/>
            </a:pPr>
            <a:r>
              <a:rPr lang="en-US" sz="2000" i="1" dirty="0" smtClean="0"/>
              <a:t>“</a:t>
            </a:r>
            <a:r>
              <a:rPr lang="en-US" sz="2000" i="1" dirty="0"/>
              <a:t>The </a:t>
            </a:r>
            <a:r>
              <a:rPr lang="en-US" sz="2000" i="1" u="sng" dirty="0"/>
              <a:t>National Spatial Reference System</a:t>
            </a:r>
            <a:r>
              <a:rPr lang="en-US" sz="2000" i="1" dirty="0"/>
              <a:t> is the fundamental geodetic control for the United States</a:t>
            </a:r>
            <a:r>
              <a:rPr lang="en-US" sz="2000" i="1" dirty="0" smtClean="0"/>
              <a:t>.”</a:t>
            </a:r>
          </a:p>
          <a:p>
            <a:pPr marL="742950" lvl="2" indent="-342900">
              <a:buFont typeface="Arial" pitchFamily="34" charset="0"/>
              <a:buChar char="•"/>
              <a:defRPr/>
            </a:pPr>
            <a:r>
              <a:rPr lang="en-US" sz="1600" i="1" dirty="0" smtClean="0"/>
              <a:t>NAD 83</a:t>
            </a:r>
          </a:p>
          <a:p>
            <a:pPr marL="742950" lvl="2" indent="-342900">
              <a:buFont typeface="Arial" pitchFamily="34" charset="0"/>
              <a:buChar char="•"/>
              <a:defRPr/>
            </a:pPr>
            <a:r>
              <a:rPr lang="en-US" sz="1600" i="1" dirty="0" smtClean="0"/>
              <a:t>NAVD 88</a:t>
            </a:r>
          </a:p>
          <a:p>
            <a:pPr marL="742950" lvl="2" indent="-342900">
              <a:buFont typeface="Arial" pitchFamily="34" charset="0"/>
              <a:buChar char="•"/>
              <a:defRPr/>
            </a:pPr>
            <a:r>
              <a:rPr lang="en-US" sz="1600" i="1" dirty="0" smtClean="0"/>
              <a:t>IGLD 85</a:t>
            </a:r>
          </a:p>
          <a:p>
            <a:pPr marL="742950" lvl="2" indent="-342900">
              <a:buFont typeface="Arial" pitchFamily="34" charset="0"/>
              <a:buChar char="•"/>
              <a:defRPr/>
            </a:pPr>
            <a:r>
              <a:rPr lang="en-US" sz="1600" i="1" dirty="0" smtClean="0"/>
              <a:t>Official Shoreline</a:t>
            </a:r>
          </a:p>
          <a:p>
            <a:pPr marL="342900" lvl="1" indent="-342900">
              <a:buFont typeface="Arial" pitchFamily="34" charset="0"/>
              <a:buChar char="•"/>
              <a:defRPr/>
            </a:pPr>
            <a:endParaRPr lang="en-US" sz="2000" i="1" dirty="0"/>
          </a:p>
          <a:p>
            <a:pPr marL="342900" lvl="1" indent="-342900">
              <a:buFont typeface="Arial" pitchFamily="34" charset="0"/>
              <a:buChar char="•"/>
              <a:defRPr/>
            </a:pPr>
            <a:r>
              <a:rPr lang="en-US" sz="2000" i="1" dirty="0" smtClean="0"/>
              <a:t>The Elevator Speech…</a:t>
            </a:r>
          </a:p>
          <a:p>
            <a:pPr marL="742950" lvl="2" indent="-342900">
              <a:buFont typeface="Arial" pitchFamily="34" charset="0"/>
              <a:buChar char="•"/>
              <a:defRPr/>
            </a:pPr>
            <a:r>
              <a:rPr lang="en-US" sz="1600" i="1" dirty="0" smtClean="0"/>
              <a:t>We’re the people who define latitude, longitude and height for everything in the country</a:t>
            </a:r>
            <a:endParaRPr lang="en-US" sz="1600" i="1" dirty="0"/>
          </a:p>
          <a:p>
            <a:pPr marL="0" indent="0">
              <a:buFont typeface="Arial" charset="0"/>
              <a:buNone/>
              <a:defRPr/>
            </a:pPr>
            <a:endParaRPr lang="en-US" altLang="en-US" sz="1400" b="1" dirty="0" smtClean="0">
              <a:ea typeface="ＭＳ Ｐゴシック" pitchFamily="34" charset="-128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altLang="en-US" sz="1400" b="1" dirty="0">
                <a:ea typeface="ＭＳ Ｐゴシック" pitchFamily="34" charset="-128"/>
              </a:rPr>
              <a:t>	</a:t>
            </a:r>
            <a:r>
              <a:rPr lang="en-US" altLang="en-US" sz="1400" b="1" dirty="0" smtClean="0">
                <a:ea typeface="ＭＳ Ｐゴシック" pitchFamily="34" charset="-128"/>
              </a:rPr>
              <a:t>	</a:t>
            </a:r>
            <a:endParaRPr lang="en-US" altLang="en-US" dirty="0" smtClean="0">
              <a:ea typeface="ＭＳ Ｐゴシック" pitchFamily="34" charset="-128"/>
            </a:endParaRPr>
          </a:p>
          <a:p>
            <a:pPr>
              <a:defRPr/>
            </a:pP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Summary (3)</a:t>
            </a:r>
            <a:endParaRPr lang="en-US" altLang="en-US" dirty="0" smtClean="0">
              <a:ea typeface="ＭＳ Ｐゴシック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NGS is in a major transitional phase</a:t>
            </a:r>
          </a:p>
          <a:p>
            <a:pPr lvl="1">
              <a:defRPr/>
            </a:pPr>
            <a:r>
              <a:rPr lang="en-US" dirty="0" smtClean="0"/>
              <a:t>Need new, talented people who are educated in</a:t>
            </a:r>
          </a:p>
          <a:p>
            <a:pPr lvl="2">
              <a:defRPr/>
            </a:pPr>
            <a:r>
              <a:rPr lang="en-US" dirty="0" smtClean="0"/>
              <a:t>Geodesy, Remote Sensing, Surveying</a:t>
            </a:r>
          </a:p>
          <a:p>
            <a:pPr lvl="2">
              <a:defRPr/>
            </a:pPr>
            <a:r>
              <a:rPr lang="en-US" dirty="0" smtClean="0"/>
              <a:t>Traditional computational programming (Fortran/C++)</a:t>
            </a:r>
            <a:endParaRPr lang="en-US" dirty="0" smtClean="0"/>
          </a:p>
          <a:p>
            <a:pPr lvl="2">
              <a:defRPr/>
            </a:pPr>
            <a:r>
              <a:rPr lang="en-US" dirty="0" smtClean="0"/>
              <a:t>Modern programming languages (Java, Perl,	Objective-C) and platforms (ArcGIS, Google Earth)</a:t>
            </a:r>
          </a:p>
          <a:p>
            <a:pPr lvl="1">
              <a:defRPr/>
            </a:pPr>
            <a:r>
              <a:rPr lang="en-US" dirty="0" smtClean="0"/>
              <a:t>BS, MS, PhD all are needed!</a:t>
            </a:r>
            <a:endParaRPr lang="en-US" dirty="0"/>
          </a:p>
        </p:txBody>
      </p:sp>
      <p:sp>
        <p:nvSpPr>
          <p:cNvPr id="4915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A65E37-254D-42EA-8F92-1C7F9F1EF689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59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for 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Jobs in Maryland, Virginia and Colorado</a:t>
            </a:r>
          </a:p>
          <a:p>
            <a:r>
              <a:rPr lang="en-US" dirty="0" smtClean="0"/>
              <a:t>Job openings in USAJOBS</a:t>
            </a:r>
          </a:p>
          <a:p>
            <a:r>
              <a:rPr lang="en-US" dirty="0" smtClean="0"/>
              <a:t>Make an account</a:t>
            </a:r>
          </a:p>
          <a:p>
            <a:pPr lvl="1"/>
            <a:r>
              <a:rPr lang="en-US" dirty="0" smtClean="0"/>
              <a:t>Search “geodesy” and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sign up for notifications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March 5, 2015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AAE18-7749-4A14-AB9C-534D1615926A}" type="slidenum">
              <a:rPr lang="en-US" altLang="en-US" smtClean="0"/>
              <a:pPr>
                <a:defRPr/>
              </a:pPr>
              <a:t>41</a:t>
            </a:fld>
            <a:r>
              <a:rPr lang="en-US" altLang="en-US" smtClean="0"/>
              <a:t> of 34</a:t>
            </a:r>
            <a:endParaRPr lang="en-US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398" y="2494038"/>
            <a:ext cx="3662424" cy="246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15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508000" y="2473325"/>
            <a:ext cx="82296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Questions</a:t>
            </a:r>
          </a:p>
        </p:txBody>
      </p:sp>
      <p:sp>
        <p:nvSpPr>
          <p:cNvPr id="501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501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E340332-14EB-43D6-B42F-F6EF04451B7E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508000" y="2473325"/>
            <a:ext cx="8229600" cy="1143000"/>
          </a:xfrm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Thank you!</a:t>
            </a:r>
          </a:p>
        </p:txBody>
      </p:sp>
      <p:sp>
        <p:nvSpPr>
          <p:cNvPr id="5120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512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7F8E655-450A-4158-BC6D-0357DBF56FA9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Extra Slides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5222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522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EEB973A-E6AA-4E6C-BEF1-4BEEEF0B57C0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olitical-world-map-2007 -2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8750" y="3457575"/>
            <a:ext cx="1030288" cy="1335088"/>
            <a:chOff x="229" y="1911"/>
            <a:chExt cx="649" cy="841"/>
          </a:xfrm>
        </p:grpSpPr>
        <p:sp>
          <p:nvSpPr>
            <p:cNvPr id="53275" name="Freeform 5"/>
            <p:cNvSpPr>
              <a:spLocks/>
            </p:cNvSpPr>
            <p:nvPr/>
          </p:nvSpPr>
          <p:spPr bwMode="auto">
            <a:xfrm rot="3476790">
              <a:off x="127" y="2013"/>
              <a:ext cx="458" cy="254"/>
            </a:xfrm>
            <a:custGeom>
              <a:avLst/>
              <a:gdLst>
                <a:gd name="T0" fmla="*/ 998 w 334"/>
                <a:gd name="T1" fmla="*/ 232 h 254"/>
                <a:gd name="T2" fmla="*/ 2197 w 334"/>
                <a:gd name="T3" fmla="*/ 46 h 254"/>
                <a:gd name="T4" fmla="*/ 839 w 334"/>
                <a:gd name="T5" fmla="*/ 22 h 254"/>
                <a:gd name="T6" fmla="*/ 40 w 334"/>
                <a:gd name="T7" fmla="*/ 178 h 254"/>
                <a:gd name="T8" fmla="*/ 998 w 334"/>
                <a:gd name="T9" fmla="*/ 232 h 2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"/>
                <a:gd name="T16" fmla="*/ 0 h 254"/>
                <a:gd name="T17" fmla="*/ 334 w 334"/>
                <a:gd name="T18" fmla="*/ 254 h 2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" h="254">
                  <a:moveTo>
                    <a:pt x="150" y="232"/>
                  </a:moveTo>
                  <a:cubicBezTo>
                    <a:pt x="204" y="210"/>
                    <a:pt x="334" y="81"/>
                    <a:pt x="330" y="46"/>
                  </a:cubicBezTo>
                  <a:cubicBezTo>
                    <a:pt x="326" y="11"/>
                    <a:pt x="180" y="0"/>
                    <a:pt x="126" y="22"/>
                  </a:cubicBezTo>
                  <a:cubicBezTo>
                    <a:pt x="72" y="44"/>
                    <a:pt x="0" y="147"/>
                    <a:pt x="6" y="178"/>
                  </a:cubicBezTo>
                  <a:cubicBezTo>
                    <a:pt x="12" y="209"/>
                    <a:pt x="96" y="254"/>
                    <a:pt x="150" y="232"/>
                  </a:cubicBezTo>
                  <a:close/>
                </a:path>
              </a:pathLst>
            </a:custGeom>
            <a:pattFill prst="ltDnDiag">
              <a:fgClr>
                <a:schemeClr val="tx1">
                  <a:alpha val="50195"/>
                </a:schemeClr>
              </a:fgClr>
              <a:bgClr>
                <a:schemeClr val="bg1">
                  <a:alpha val="50195"/>
                </a:schemeClr>
              </a:bgClr>
            </a:patt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6" name="Text Box 6"/>
            <p:cNvSpPr txBox="1">
              <a:spLocks noChangeArrowheads="1"/>
            </p:cNvSpPr>
            <p:nvPr/>
          </p:nvSpPr>
          <p:spPr bwMode="auto">
            <a:xfrm>
              <a:off x="332" y="2560"/>
              <a:ext cx="546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charset="0"/>
                  <a:cs typeface="Arial" charset="0"/>
                </a:rPr>
                <a:t>Hawaii</a:t>
              </a:r>
            </a:p>
          </p:txBody>
        </p:sp>
        <p:sp>
          <p:nvSpPr>
            <p:cNvPr id="53277" name="Line 7"/>
            <p:cNvSpPr>
              <a:spLocks noChangeShapeType="1"/>
            </p:cNvSpPr>
            <p:nvPr/>
          </p:nvSpPr>
          <p:spPr bwMode="auto">
            <a:xfrm flipH="1" flipV="1">
              <a:off x="462" y="2280"/>
              <a:ext cx="7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84213" y="1773238"/>
            <a:ext cx="1162050" cy="1254125"/>
            <a:chOff x="431" y="490"/>
            <a:chExt cx="732" cy="790"/>
          </a:xfrm>
        </p:grpSpPr>
        <p:sp>
          <p:nvSpPr>
            <p:cNvPr id="53272" name="Freeform 9"/>
            <p:cNvSpPr>
              <a:spLocks/>
            </p:cNvSpPr>
            <p:nvPr/>
          </p:nvSpPr>
          <p:spPr bwMode="auto">
            <a:xfrm>
              <a:off x="431" y="874"/>
              <a:ext cx="732" cy="406"/>
            </a:xfrm>
            <a:custGeom>
              <a:avLst/>
              <a:gdLst>
                <a:gd name="T0" fmla="*/ 460 w 732"/>
                <a:gd name="T1" fmla="*/ 329 h 406"/>
                <a:gd name="T2" fmla="*/ 473 w 732"/>
                <a:gd name="T3" fmla="*/ 225 h 406"/>
                <a:gd name="T4" fmla="*/ 294 w 732"/>
                <a:gd name="T5" fmla="*/ 270 h 406"/>
                <a:gd name="T6" fmla="*/ 94 w 732"/>
                <a:gd name="T7" fmla="*/ 356 h 406"/>
                <a:gd name="T8" fmla="*/ 4 w 732"/>
                <a:gd name="T9" fmla="*/ 380 h 406"/>
                <a:gd name="T10" fmla="*/ 71 w 732"/>
                <a:gd name="T11" fmla="*/ 197 h 406"/>
                <a:gd name="T12" fmla="*/ 217 w 732"/>
                <a:gd name="T13" fmla="*/ 155 h 406"/>
                <a:gd name="T14" fmla="*/ 391 w 732"/>
                <a:gd name="T15" fmla="*/ 26 h 406"/>
                <a:gd name="T16" fmla="*/ 667 w 732"/>
                <a:gd name="T17" fmla="*/ 5 h 406"/>
                <a:gd name="T18" fmla="*/ 730 w 732"/>
                <a:gd name="T19" fmla="*/ 56 h 406"/>
                <a:gd name="T20" fmla="*/ 655 w 732"/>
                <a:gd name="T21" fmla="*/ 146 h 406"/>
                <a:gd name="T22" fmla="*/ 591 w 732"/>
                <a:gd name="T23" fmla="*/ 208 h 406"/>
                <a:gd name="T24" fmla="*/ 574 w 732"/>
                <a:gd name="T25" fmla="*/ 347 h 406"/>
                <a:gd name="T26" fmla="*/ 460 w 732"/>
                <a:gd name="T27" fmla="*/ 329 h 4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2"/>
                <a:gd name="T43" fmla="*/ 0 h 406"/>
                <a:gd name="T44" fmla="*/ 732 w 732"/>
                <a:gd name="T45" fmla="*/ 406 h 40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2" h="406">
                  <a:moveTo>
                    <a:pt x="460" y="329"/>
                  </a:moveTo>
                  <a:cubicBezTo>
                    <a:pt x="440" y="316"/>
                    <a:pt x="501" y="235"/>
                    <a:pt x="473" y="225"/>
                  </a:cubicBezTo>
                  <a:cubicBezTo>
                    <a:pt x="445" y="215"/>
                    <a:pt x="357" y="248"/>
                    <a:pt x="294" y="270"/>
                  </a:cubicBezTo>
                  <a:cubicBezTo>
                    <a:pt x="231" y="292"/>
                    <a:pt x="142" y="338"/>
                    <a:pt x="94" y="356"/>
                  </a:cubicBezTo>
                  <a:cubicBezTo>
                    <a:pt x="46" y="374"/>
                    <a:pt x="8" y="406"/>
                    <a:pt x="4" y="380"/>
                  </a:cubicBezTo>
                  <a:cubicBezTo>
                    <a:pt x="0" y="354"/>
                    <a:pt x="35" y="235"/>
                    <a:pt x="71" y="197"/>
                  </a:cubicBezTo>
                  <a:cubicBezTo>
                    <a:pt x="107" y="159"/>
                    <a:pt x="164" y="183"/>
                    <a:pt x="217" y="155"/>
                  </a:cubicBezTo>
                  <a:cubicBezTo>
                    <a:pt x="270" y="127"/>
                    <a:pt x="316" y="51"/>
                    <a:pt x="391" y="26"/>
                  </a:cubicBezTo>
                  <a:cubicBezTo>
                    <a:pt x="466" y="1"/>
                    <a:pt x="611" y="0"/>
                    <a:pt x="667" y="5"/>
                  </a:cubicBezTo>
                  <a:cubicBezTo>
                    <a:pt x="723" y="10"/>
                    <a:pt x="732" y="33"/>
                    <a:pt x="730" y="56"/>
                  </a:cubicBezTo>
                  <a:cubicBezTo>
                    <a:pt x="728" y="79"/>
                    <a:pt x="678" y="121"/>
                    <a:pt x="655" y="146"/>
                  </a:cubicBezTo>
                  <a:cubicBezTo>
                    <a:pt x="632" y="171"/>
                    <a:pt x="604" y="175"/>
                    <a:pt x="591" y="208"/>
                  </a:cubicBezTo>
                  <a:cubicBezTo>
                    <a:pt x="578" y="241"/>
                    <a:pt x="596" y="327"/>
                    <a:pt x="574" y="347"/>
                  </a:cubicBezTo>
                  <a:cubicBezTo>
                    <a:pt x="552" y="367"/>
                    <a:pt x="484" y="333"/>
                    <a:pt x="460" y="329"/>
                  </a:cubicBezTo>
                  <a:close/>
                </a:path>
              </a:pathLst>
            </a:custGeom>
            <a:pattFill prst="ltDnDiag">
              <a:fgClr>
                <a:schemeClr val="tx1">
                  <a:alpha val="50195"/>
                </a:schemeClr>
              </a:fgClr>
              <a:bgClr>
                <a:schemeClr val="bg1">
                  <a:alpha val="50195"/>
                </a:schemeClr>
              </a:bgClr>
            </a:patt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3" name="Text Box 10"/>
            <p:cNvSpPr txBox="1">
              <a:spLocks noChangeArrowheads="1"/>
            </p:cNvSpPr>
            <p:nvPr/>
          </p:nvSpPr>
          <p:spPr bwMode="auto">
            <a:xfrm>
              <a:off x="458" y="490"/>
              <a:ext cx="53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charset="0"/>
                  <a:cs typeface="Arial" charset="0"/>
                </a:rPr>
                <a:t>Alaska</a:t>
              </a:r>
            </a:p>
          </p:txBody>
        </p:sp>
        <p:sp>
          <p:nvSpPr>
            <p:cNvPr id="53274" name="Line 11"/>
            <p:cNvSpPr>
              <a:spLocks noChangeShapeType="1"/>
            </p:cNvSpPr>
            <p:nvPr/>
          </p:nvSpPr>
          <p:spPr bwMode="auto">
            <a:xfrm>
              <a:off x="792" y="666"/>
              <a:ext cx="84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363663" y="1739900"/>
            <a:ext cx="2249487" cy="2009775"/>
            <a:chOff x="859" y="469"/>
            <a:chExt cx="1417" cy="1266"/>
          </a:xfrm>
        </p:grpSpPr>
        <p:sp>
          <p:nvSpPr>
            <p:cNvPr id="53269" name="Freeform 13"/>
            <p:cNvSpPr>
              <a:spLocks/>
            </p:cNvSpPr>
            <p:nvPr/>
          </p:nvSpPr>
          <p:spPr bwMode="auto">
            <a:xfrm>
              <a:off x="859" y="1224"/>
              <a:ext cx="951" cy="511"/>
            </a:xfrm>
            <a:custGeom>
              <a:avLst/>
              <a:gdLst>
                <a:gd name="T0" fmla="*/ 110 w 951"/>
                <a:gd name="T1" fmla="*/ 39 h 511"/>
                <a:gd name="T2" fmla="*/ 11 w 951"/>
                <a:gd name="T3" fmla="*/ 201 h 511"/>
                <a:gd name="T4" fmla="*/ 42 w 951"/>
                <a:gd name="T5" fmla="*/ 326 h 511"/>
                <a:gd name="T6" fmla="*/ 228 w 951"/>
                <a:gd name="T7" fmla="*/ 411 h 511"/>
                <a:gd name="T8" fmla="*/ 341 w 951"/>
                <a:gd name="T9" fmla="*/ 498 h 511"/>
                <a:gd name="T10" fmla="*/ 464 w 951"/>
                <a:gd name="T11" fmla="*/ 405 h 511"/>
                <a:gd name="T12" fmla="*/ 581 w 951"/>
                <a:gd name="T13" fmla="*/ 510 h 511"/>
                <a:gd name="T14" fmla="*/ 651 w 951"/>
                <a:gd name="T15" fmla="*/ 411 h 511"/>
                <a:gd name="T16" fmla="*/ 724 w 951"/>
                <a:gd name="T17" fmla="*/ 332 h 511"/>
                <a:gd name="T18" fmla="*/ 845 w 951"/>
                <a:gd name="T19" fmla="*/ 186 h 511"/>
                <a:gd name="T20" fmla="*/ 944 w 951"/>
                <a:gd name="T21" fmla="*/ 117 h 511"/>
                <a:gd name="T22" fmla="*/ 888 w 951"/>
                <a:gd name="T23" fmla="*/ 39 h 511"/>
                <a:gd name="T24" fmla="*/ 747 w 951"/>
                <a:gd name="T25" fmla="*/ 78 h 511"/>
                <a:gd name="T26" fmla="*/ 600 w 951"/>
                <a:gd name="T27" fmla="*/ 11 h 511"/>
                <a:gd name="T28" fmla="*/ 350 w 951"/>
                <a:gd name="T29" fmla="*/ 12 h 511"/>
                <a:gd name="T30" fmla="*/ 110 w 951"/>
                <a:gd name="T31" fmla="*/ 39 h 51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51"/>
                <a:gd name="T49" fmla="*/ 0 h 511"/>
                <a:gd name="T50" fmla="*/ 951 w 951"/>
                <a:gd name="T51" fmla="*/ 511 h 51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51" h="511">
                  <a:moveTo>
                    <a:pt x="110" y="39"/>
                  </a:moveTo>
                  <a:cubicBezTo>
                    <a:pt x="53" y="71"/>
                    <a:pt x="22" y="153"/>
                    <a:pt x="11" y="201"/>
                  </a:cubicBezTo>
                  <a:cubicBezTo>
                    <a:pt x="0" y="249"/>
                    <a:pt x="6" y="291"/>
                    <a:pt x="42" y="326"/>
                  </a:cubicBezTo>
                  <a:cubicBezTo>
                    <a:pt x="78" y="361"/>
                    <a:pt x="178" y="382"/>
                    <a:pt x="228" y="411"/>
                  </a:cubicBezTo>
                  <a:cubicBezTo>
                    <a:pt x="278" y="440"/>
                    <a:pt x="302" y="499"/>
                    <a:pt x="341" y="498"/>
                  </a:cubicBezTo>
                  <a:cubicBezTo>
                    <a:pt x="380" y="497"/>
                    <a:pt x="424" y="403"/>
                    <a:pt x="464" y="405"/>
                  </a:cubicBezTo>
                  <a:cubicBezTo>
                    <a:pt x="504" y="407"/>
                    <a:pt x="550" y="509"/>
                    <a:pt x="581" y="510"/>
                  </a:cubicBezTo>
                  <a:cubicBezTo>
                    <a:pt x="612" y="511"/>
                    <a:pt x="627" y="441"/>
                    <a:pt x="651" y="411"/>
                  </a:cubicBezTo>
                  <a:cubicBezTo>
                    <a:pt x="675" y="381"/>
                    <a:pt x="692" y="369"/>
                    <a:pt x="724" y="332"/>
                  </a:cubicBezTo>
                  <a:cubicBezTo>
                    <a:pt x="756" y="295"/>
                    <a:pt x="808" y="222"/>
                    <a:pt x="845" y="186"/>
                  </a:cubicBezTo>
                  <a:cubicBezTo>
                    <a:pt x="882" y="150"/>
                    <a:pt x="937" y="141"/>
                    <a:pt x="944" y="117"/>
                  </a:cubicBezTo>
                  <a:cubicBezTo>
                    <a:pt x="951" y="93"/>
                    <a:pt x="921" y="46"/>
                    <a:pt x="888" y="39"/>
                  </a:cubicBezTo>
                  <a:cubicBezTo>
                    <a:pt x="855" y="32"/>
                    <a:pt x="795" y="83"/>
                    <a:pt x="747" y="78"/>
                  </a:cubicBezTo>
                  <a:cubicBezTo>
                    <a:pt x="699" y="74"/>
                    <a:pt x="666" y="22"/>
                    <a:pt x="600" y="11"/>
                  </a:cubicBezTo>
                  <a:cubicBezTo>
                    <a:pt x="534" y="0"/>
                    <a:pt x="432" y="7"/>
                    <a:pt x="350" y="12"/>
                  </a:cubicBezTo>
                  <a:cubicBezTo>
                    <a:pt x="268" y="17"/>
                    <a:pt x="171" y="9"/>
                    <a:pt x="110" y="39"/>
                  </a:cubicBezTo>
                  <a:close/>
                </a:path>
              </a:pathLst>
            </a:custGeom>
            <a:pattFill prst="ltDnDiag">
              <a:fgClr>
                <a:schemeClr val="tx1">
                  <a:alpha val="50195"/>
                </a:schemeClr>
              </a:fgClr>
              <a:bgClr>
                <a:schemeClr val="bg1">
                  <a:alpha val="50195"/>
                </a:schemeClr>
              </a:bgClr>
            </a:pattFill>
            <a:ln w="38100" cap="flat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70" name="Text Box 14"/>
            <p:cNvSpPr txBox="1">
              <a:spLocks noChangeArrowheads="1"/>
            </p:cNvSpPr>
            <p:nvPr/>
          </p:nvSpPr>
          <p:spPr bwMode="auto">
            <a:xfrm>
              <a:off x="1586" y="469"/>
              <a:ext cx="690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charset="0"/>
                  <a:cs typeface="Arial" charset="0"/>
                </a:rPr>
                <a:t>“CONUS”</a:t>
              </a:r>
            </a:p>
          </p:txBody>
        </p:sp>
        <p:sp>
          <p:nvSpPr>
            <p:cNvPr id="53271" name="Line 15"/>
            <p:cNvSpPr>
              <a:spLocks noChangeShapeType="1"/>
            </p:cNvSpPr>
            <p:nvPr/>
          </p:nvSpPr>
          <p:spPr bwMode="auto">
            <a:xfrm flipH="1">
              <a:off x="1458" y="621"/>
              <a:ext cx="324" cy="6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552700" y="3795713"/>
            <a:ext cx="3397250" cy="1892300"/>
            <a:chOff x="1656" y="2130"/>
            <a:chExt cx="2140" cy="1192"/>
          </a:xfrm>
        </p:grpSpPr>
        <p:sp>
          <p:nvSpPr>
            <p:cNvPr id="53266" name="Rectangle 17"/>
            <p:cNvSpPr>
              <a:spLocks noChangeArrowheads="1"/>
            </p:cNvSpPr>
            <p:nvPr/>
          </p:nvSpPr>
          <p:spPr bwMode="auto">
            <a:xfrm>
              <a:off x="1656" y="2130"/>
              <a:ext cx="138" cy="96"/>
            </a:xfrm>
            <a:prstGeom prst="rect">
              <a:avLst/>
            </a:prstGeom>
            <a:pattFill prst="ltDnDiag">
              <a:fgClr>
                <a:schemeClr val="tx1">
                  <a:alpha val="50195"/>
                </a:schemeClr>
              </a:fgClr>
              <a:bgClr>
                <a:schemeClr val="bg1">
                  <a:alpha val="50195"/>
                </a:schemeClr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charset="0"/>
                <a:cs typeface="Arial" charset="0"/>
              </a:endParaRPr>
            </a:p>
          </p:txBody>
        </p:sp>
        <p:sp>
          <p:nvSpPr>
            <p:cNvPr id="53267" name="Text Box 18"/>
            <p:cNvSpPr txBox="1">
              <a:spLocks noChangeArrowheads="1"/>
            </p:cNvSpPr>
            <p:nvPr/>
          </p:nvSpPr>
          <p:spPr bwMode="auto">
            <a:xfrm>
              <a:off x="1922" y="3130"/>
              <a:ext cx="1874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charset="0"/>
                  <a:cs typeface="Arial" charset="0"/>
                </a:rPr>
                <a:t>Puerto Rico / Virgin Islands</a:t>
              </a:r>
            </a:p>
          </p:txBody>
        </p:sp>
        <p:sp>
          <p:nvSpPr>
            <p:cNvPr id="53268" name="Line 19"/>
            <p:cNvSpPr>
              <a:spLocks noChangeShapeType="1"/>
            </p:cNvSpPr>
            <p:nvPr/>
          </p:nvSpPr>
          <p:spPr bwMode="auto">
            <a:xfrm flipH="1" flipV="1">
              <a:off x="1800" y="2226"/>
              <a:ext cx="918" cy="9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5853113" y="1816100"/>
            <a:ext cx="2876550" cy="2649538"/>
            <a:chOff x="3687" y="517"/>
            <a:chExt cx="1812" cy="1669"/>
          </a:xfrm>
        </p:grpSpPr>
        <p:sp>
          <p:nvSpPr>
            <p:cNvPr id="53263" name="Freeform 21"/>
            <p:cNvSpPr>
              <a:spLocks/>
            </p:cNvSpPr>
            <p:nvPr/>
          </p:nvSpPr>
          <p:spPr bwMode="auto">
            <a:xfrm>
              <a:off x="4894" y="1886"/>
              <a:ext cx="179" cy="300"/>
            </a:xfrm>
            <a:custGeom>
              <a:avLst/>
              <a:gdLst>
                <a:gd name="T0" fmla="*/ 45 w 179"/>
                <a:gd name="T1" fmla="*/ 229 h 300"/>
                <a:gd name="T2" fmla="*/ 171 w 179"/>
                <a:gd name="T3" fmla="*/ 277 h 300"/>
                <a:gd name="T4" fmla="*/ 93 w 179"/>
                <a:gd name="T5" fmla="*/ 91 h 300"/>
                <a:gd name="T6" fmla="*/ 27 w 179"/>
                <a:gd name="T7" fmla="*/ 1 h 300"/>
                <a:gd name="T8" fmla="*/ 3 w 179"/>
                <a:gd name="T9" fmla="*/ 85 h 300"/>
                <a:gd name="T10" fmla="*/ 45 w 179"/>
                <a:gd name="T11" fmla="*/ 229 h 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9"/>
                <a:gd name="T19" fmla="*/ 0 h 300"/>
                <a:gd name="T20" fmla="*/ 179 w 179"/>
                <a:gd name="T21" fmla="*/ 300 h 3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9" h="300">
                  <a:moveTo>
                    <a:pt x="45" y="229"/>
                  </a:moveTo>
                  <a:cubicBezTo>
                    <a:pt x="73" y="261"/>
                    <a:pt x="163" y="300"/>
                    <a:pt x="171" y="277"/>
                  </a:cubicBezTo>
                  <a:cubicBezTo>
                    <a:pt x="179" y="254"/>
                    <a:pt x="117" y="137"/>
                    <a:pt x="93" y="91"/>
                  </a:cubicBezTo>
                  <a:cubicBezTo>
                    <a:pt x="69" y="45"/>
                    <a:pt x="42" y="2"/>
                    <a:pt x="27" y="1"/>
                  </a:cubicBezTo>
                  <a:cubicBezTo>
                    <a:pt x="12" y="0"/>
                    <a:pt x="0" y="47"/>
                    <a:pt x="3" y="85"/>
                  </a:cubicBezTo>
                  <a:cubicBezTo>
                    <a:pt x="6" y="123"/>
                    <a:pt x="17" y="197"/>
                    <a:pt x="45" y="229"/>
                  </a:cubicBezTo>
                  <a:close/>
                </a:path>
              </a:pathLst>
            </a:custGeom>
            <a:pattFill prst="ltDnDiag">
              <a:fgClr>
                <a:schemeClr val="tx1">
                  <a:alpha val="50195"/>
                </a:schemeClr>
              </a:fgClr>
              <a:bgClr>
                <a:schemeClr val="bg1">
                  <a:alpha val="50195"/>
                </a:schemeClr>
              </a:bgClr>
            </a:patt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4" name="Text Box 22"/>
            <p:cNvSpPr txBox="1">
              <a:spLocks noChangeArrowheads="1"/>
            </p:cNvSpPr>
            <p:nvPr/>
          </p:nvSpPr>
          <p:spPr bwMode="auto">
            <a:xfrm>
              <a:off x="3687" y="517"/>
              <a:ext cx="181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charset="0"/>
                  <a:cs typeface="Arial" charset="0"/>
                </a:rPr>
                <a:t>Guam / Northern Marianas</a:t>
              </a:r>
            </a:p>
          </p:txBody>
        </p:sp>
        <p:sp>
          <p:nvSpPr>
            <p:cNvPr id="53265" name="Line 23"/>
            <p:cNvSpPr>
              <a:spLocks noChangeShapeType="1"/>
            </p:cNvSpPr>
            <p:nvPr/>
          </p:nvSpPr>
          <p:spPr bwMode="auto">
            <a:xfrm>
              <a:off x="4783" y="681"/>
              <a:ext cx="150" cy="1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6294438" y="4619625"/>
            <a:ext cx="2701925" cy="1277938"/>
            <a:chOff x="3992" y="2733"/>
            <a:chExt cx="1702" cy="805"/>
          </a:xfrm>
        </p:grpSpPr>
        <p:sp>
          <p:nvSpPr>
            <p:cNvPr id="53260" name="Freeform 25"/>
            <p:cNvSpPr>
              <a:spLocks/>
            </p:cNvSpPr>
            <p:nvPr/>
          </p:nvSpPr>
          <p:spPr bwMode="auto">
            <a:xfrm>
              <a:off x="5532" y="2733"/>
              <a:ext cx="162" cy="240"/>
            </a:xfrm>
            <a:custGeom>
              <a:avLst/>
              <a:gdLst>
                <a:gd name="T0" fmla="*/ 66 w 162"/>
                <a:gd name="T1" fmla="*/ 219 h 240"/>
                <a:gd name="T2" fmla="*/ 156 w 162"/>
                <a:gd name="T3" fmla="*/ 39 h 240"/>
                <a:gd name="T4" fmla="*/ 30 w 162"/>
                <a:gd name="T5" fmla="*/ 21 h 240"/>
                <a:gd name="T6" fmla="*/ 6 w 162"/>
                <a:gd name="T7" fmla="*/ 165 h 240"/>
                <a:gd name="T8" fmla="*/ 66 w 162"/>
                <a:gd name="T9" fmla="*/ 21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240"/>
                <a:gd name="T17" fmla="*/ 162 w 162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240">
                  <a:moveTo>
                    <a:pt x="66" y="219"/>
                  </a:moveTo>
                  <a:cubicBezTo>
                    <a:pt x="91" y="198"/>
                    <a:pt x="162" y="72"/>
                    <a:pt x="156" y="39"/>
                  </a:cubicBezTo>
                  <a:cubicBezTo>
                    <a:pt x="150" y="6"/>
                    <a:pt x="55" y="0"/>
                    <a:pt x="30" y="21"/>
                  </a:cubicBezTo>
                  <a:cubicBezTo>
                    <a:pt x="5" y="42"/>
                    <a:pt x="0" y="130"/>
                    <a:pt x="6" y="165"/>
                  </a:cubicBezTo>
                  <a:cubicBezTo>
                    <a:pt x="12" y="200"/>
                    <a:pt x="41" y="240"/>
                    <a:pt x="66" y="219"/>
                  </a:cubicBezTo>
                  <a:close/>
                </a:path>
              </a:pathLst>
            </a:custGeom>
            <a:pattFill prst="ltDnDiag">
              <a:fgClr>
                <a:schemeClr val="tx1">
                  <a:alpha val="50195"/>
                </a:schemeClr>
              </a:fgClr>
              <a:bgClr>
                <a:schemeClr val="bg1">
                  <a:alpha val="50195"/>
                </a:schemeClr>
              </a:bgClr>
            </a:patt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261" name="Text Box 26"/>
            <p:cNvSpPr txBox="1">
              <a:spLocks noChangeArrowheads="1"/>
            </p:cNvSpPr>
            <p:nvPr/>
          </p:nvSpPr>
          <p:spPr bwMode="auto">
            <a:xfrm>
              <a:off x="3992" y="3346"/>
              <a:ext cx="1175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Gill Sans MT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latin typeface="Arial" charset="0"/>
                  <a:cs typeface="Arial" charset="0"/>
                </a:rPr>
                <a:t>American Samoa</a:t>
              </a:r>
            </a:p>
          </p:txBody>
        </p:sp>
        <p:sp>
          <p:nvSpPr>
            <p:cNvPr id="53262" name="Line 27"/>
            <p:cNvSpPr>
              <a:spLocks noChangeShapeType="1"/>
            </p:cNvSpPr>
            <p:nvPr/>
          </p:nvSpPr>
          <p:spPr bwMode="auto">
            <a:xfrm flipV="1">
              <a:off x="4662" y="2916"/>
              <a:ext cx="870" cy="4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57" name="TextBox 28"/>
          <p:cNvSpPr txBox="1">
            <a:spLocks noChangeArrowheads="1"/>
          </p:cNvSpPr>
          <p:nvPr/>
        </p:nvSpPr>
        <p:spPr bwMode="auto">
          <a:xfrm>
            <a:off x="0" y="5940425"/>
            <a:ext cx="11271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latin typeface="Arial" charset="0"/>
                <a:cs typeface="Arial" charset="0"/>
              </a:rPr>
              <a:t>GRAV-D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latin typeface="Arial" charset="0"/>
                <a:cs typeface="Arial" charset="0"/>
              </a:rPr>
              <a:t>Planned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latin typeface="Arial" charset="0"/>
                <a:cs typeface="Arial" charset="0"/>
              </a:rPr>
              <a:t>Coverage</a:t>
            </a:r>
          </a:p>
        </p:txBody>
      </p:sp>
      <p:sp>
        <p:nvSpPr>
          <p:cNvPr id="53258" name="Slide Number Placeholder 2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CD7DEF0-DAD8-4E49-A404-A7CCE2BE77A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652463" y="609600"/>
            <a:ext cx="7826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altLang="en-US" sz="3600" dirty="0">
                <a:solidFill>
                  <a:srgbClr val="1F497D"/>
                </a:solidFill>
                <a:latin typeface="Gill Sans MT" pitchFamily="34" charset="0"/>
              </a:rPr>
              <a:t>Expected GRAV-D airborne gravity coverage by 2022</a:t>
            </a:r>
            <a:endParaRPr lang="en-US" sz="3600" kern="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March 5, 2015</a:t>
            </a:r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533400" y="395288"/>
            <a:ext cx="8229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1F497D"/>
                </a:solidFill>
                <a:cs typeface="Arial" charset="0"/>
              </a:rPr>
              <a:t>The “secular” geoid change from the monthly GRACE models (2002-2008)</a:t>
            </a:r>
            <a:endParaRPr lang="en-CA" altLang="en-US" sz="2800" b="1">
              <a:solidFill>
                <a:srgbClr val="003366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" r="6686" b="11624"/>
          <a:stretch>
            <a:fillRect/>
          </a:stretch>
        </p:blipFill>
        <p:spPr bwMode="auto">
          <a:xfrm>
            <a:off x="0" y="1809750"/>
            <a:ext cx="69342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7010400" y="2514600"/>
            <a:ext cx="19050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charset="0"/>
                <a:cs typeface="Arial" charset="0"/>
              </a:rPr>
              <a:t>The solution represents the effect due to total mass changes.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CA" altLang="en-US" sz="180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charset="0"/>
                <a:cs typeface="Arial" charset="0"/>
              </a:rPr>
              <a:t>The solution uses a 400-km Gaussian filter.</a:t>
            </a:r>
          </a:p>
        </p:txBody>
      </p:sp>
      <p:sp>
        <p:nvSpPr>
          <p:cNvPr id="315400" name="Text Box 8"/>
          <p:cNvSpPr txBox="1">
            <a:spLocks noChangeArrowheads="1"/>
          </p:cNvSpPr>
          <p:nvPr/>
        </p:nvSpPr>
        <p:spPr bwMode="auto">
          <a:xfrm>
            <a:off x="974725" y="1490663"/>
            <a:ext cx="1352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charset="0"/>
                <a:cs typeface="Arial" charset="0"/>
              </a:rPr>
              <a:t>Deglaciation</a:t>
            </a:r>
            <a:endParaRPr lang="en-US" altLang="en-US" sz="1800">
              <a:latin typeface="Arial" charset="0"/>
              <a:cs typeface="Arial" charset="0"/>
            </a:endParaRPr>
          </a:p>
        </p:txBody>
      </p:sp>
      <p:sp>
        <p:nvSpPr>
          <p:cNvPr id="315401" name="Line 9"/>
          <p:cNvSpPr>
            <a:spLocks noChangeShapeType="1"/>
          </p:cNvSpPr>
          <p:nvPr/>
        </p:nvSpPr>
        <p:spPr bwMode="auto">
          <a:xfrm>
            <a:off x="1905000" y="18288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02" name="Text Box 10"/>
          <p:cNvSpPr txBox="1">
            <a:spLocks noChangeArrowheads="1"/>
          </p:cNvSpPr>
          <p:nvPr/>
        </p:nvSpPr>
        <p:spPr bwMode="auto">
          <a:xfrm>
            <a:off x="76200" y="4921250"/>
            <a:ext cx="1663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charset="0"/>
                <a:cs typeface="Arial" charset="0"/>
              </a:rPr>
              <a:t>Glacial Isostatic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charset="0"/>
                <a:cs typeface="Arial" charset="0"/>
              </a:rPr>
              <a:t>Adjustment</a:t>
            </a:r>
            <a:endParaRPr lang="en-US" altLang="en-US" sz="1800">
              <a:latin typeface="Arial" charset="0"/>
              <a:cs typeface="Arial" charset="0"/>
            </a:endParaRPr>
          </a:p>
        </p:txBody>
      </p:sp>
      <p:sp>
        <p:nvSpPr>
          <p:cNvPr id="315403" name="Line 11"/>
          <p:cNvSpPr>
            <a:spLocks noChangeShapeType="1"/>
          </p:cNvSpPr>
          <p:nvPr/>
        </p:nvSpPr>
        <p:spPr bwMode="auto">
          <a:xfrm flipV="1">
            <a:off x="990600" y="3733800"/>
            <a:ext cx="2057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04" name="Text Box 12"/>
          <p:cNvSpPr txBox="1">
            <a:spLocks noChangeArrowheads="1"/>
          </p:cNvSpPr>
          <p:nvPr/>
        </p:nvSpPr>
        <p:spPr bwMode="auto">
          <a:xfrm>
            <a:off x="5791200" y="4953000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800">
                <a:latin typeface="Arial" charset="0"/>
                <a:cs typeface="Arial" charset="0"/>
              </a:rPr>
              <a:t>Drought</a:t>
            </a:r>
            <a:endParaRPr lang="en-US" altLang="en-US" sz="1800">
              <a:latin typeface="Arial" charset="0"/>
              <a:cs typeface="Arial" charset="0"/>
            </a:endParaRPr>
          </a:p>
        </p:txBody>
      </p:sp>
      <p:sp>
        <p:nvSpPr>
          <p:cNvPr id="315405" name="Line 13"/>
          <p:cNvSpPr>
            <a:spLocks noChangeShapeType="1"/>
          </p:cNvSpPr>
          <p:nvPr/>
        </p:nvSpPr>
        <p:spPr bwMode="auto">
          <a:xfrm flipH="1" flipV="1">
            <a:off x="3810000" y="4572000"/>
            <a:ext cx="1905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3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5428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584032B-FEDE-4351-B09C-1C646B431D5E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00" grpId="0"/>
      <p:bldP spid="315401" grpId="0" animBg="1"/>
      <p:bldP spid="315403" grpId="0" animBg="1"/>
      <p:bldP spid="315404" grpId="0"/>
      <p:bldP spid="31540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smtClean="0">
                <a:ea typeface="ＭＳ Ｐゴシック" pitchFamily="34" charset="-128"/>
              </a:rPr>
              <a:t>GSVS11:  Proving why we need GRAV-D</a:t>
            </a:r>
          </a:p>
        </p:txBody>
      </p:sp>
      <p:sp>
        <p:nvSpPr>
          <p:cNvPr id="5529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5530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8446CA-2850-48ED-A852-164C6ADF067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pic>
        <p:nvPicPr>
          <p:cNvPr id="55302" name="Picture 2" descr="Z:\Geoid Slope Validation Survey 2011\Papers\Official Paper\Final Figures\Figure 1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850" y="1519238"/>
            <a:ext cx="7540625" cy="4525962"/>
          </a:xfrm>
        </p:spPr>
      </p:pic>
      <p:sp>
        <p:nvSpPr>
          <p:cNvPr id="8" name="Oval 7"/>
          <p:cNvSpPr/>
          <p:nvPr/>
        </p:nvSpPr>
        <p:spPr>
          <a:xfrm rot="21314742">
            <a:off x="503238" y="2092325"/>
            <a:ext cx="6777037" cy="1555750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93875" y="1552575"/>
            <a:ext cx="6770688" cy="646113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Geoids </a:t>
            </a:r>
            <a:r>
              <a:rPr lang="en-US" altLang="en-US" sz="1800" i="1" u="sng">
                <a:solidFill>
                  <a:schemeClr val="bg1"/>
                </a:solidFill>
                <a:latin typeface="Arial" charset="0"/>
                <a:cs typeface="Arial" charset="0"/>
              </a:rPr>
              <a:t>without</a:t>
            </a: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 new GRAV-D data:  1-3 cm differential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over distances from 0.4 to 325 km</a:t>
            </a:r>
          </a:p>
        </p:txBody>
      </p:sp>
      <p:sp>
        <p:nvSpPr>
          <p:cNvPr id="11" name="Oval 10"/>
          <p:cNvSpPr/>
          <p:nvPr/>
        </p:nvSpPr>
        <p:spPr>
          <a:xfrm>
            <a:off x="249238" y="3783013"/>
            <a:ext cx="6777037" cy="7778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462588" y="4733925"/>
            <a:ext cx="3681412" cy="92233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Geoids </a:t>
            </a:r>
            <a:r>
              <a:rPr lang="en-US" altLang="en-US" sz="1800" i="1" u="sng">
                <a:solidFill>
                  <a:schemeClr val="bg1"/>
                </a:solidFill>
                <a:latin typeface="Arial" charset="0"/>
                <a:cs typeface="Arial" charset="0"/>
              </a:rPr>
              <a:t>with</a:t>
            </a: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 new GRAV-D data: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Arial" charset="0"/>
                <a:cs typeface="Arial" charset="0"/>
              </a:rPr>
              <a:t>1 cm differential accuracy over distances from 0.4 to 325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Old vs New Datums: Origin 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NAD 83 was theoretically “geocentric”</a:t>
            </a:r>
          </a:p>
          <a:p>
            <a:pPr lvl="1"/>
            <a:r>
              <a:rPr lang="en-US" altLang="en-US" smtClean="0">
                <a:ea typeface="ＭＳ Ｐゴシック" pitchFamily="34" charset="-128"/>
              </a:rPr>
              <a:t>Primarily based on pre-GNSS satellite geodesy</a:t>
            </a:r>
          </a:p>
          <a:p>
            <a:pPr lvl="2"/>
            <a:r>
              <a:rPr lang="en-US" altLang="en-US" smtClean="0">
                <a:ea typeface="ＭＳ Ｐゴシック" pitchFamily="34" charset="-128"/>
              </a:rPr>
              <a:t>Doppler, etc</a:t>
            </a:r>
          </a:p>
          <a:p>
            <a:pPr lvl="1"/>
            <a:r>
              <a:rPr lang="en-US" altLang="en-US" smtClean="0">
                <a:ea typeface="ＭＳ Ｐゴシック" pitchFamily="34" charset="-128"/>
              </a:rPr>
              <a:t>Off from ITRF2008 origin by ~ 1.5 meters</a:t>
            </a:r>
          </a:p>
          <a:p>
            <a:pPr lvl="1"/>
            <a:endParaRPr lang="en-US" altLang="en-US" smtClean="0">
              <a:ea typeface="ＭＳ Ｐゴシック" pitchFamily="34" charset="-128"/>
            </a:endParaRPr>
          </a:p>
          <a:p>
            <a:r>
              <a:rPr lang="en-US" altLang="en-US" smtClean="0">
                <a:ea typeface="ＭＳ Ｐゴシック" pitchFamily="34" charset="-128"/>
              </a:rPr>
              <a:t>New geometric reference frame will all be “geocentric” to IGS frame circa 2020.00 or so</a:t>
            </a:r>
          </a:p>
        </p:txBody>
      </p:sp>
      <p:sp>
        <p:nvSpPr>
          <p:cNvPr id="5632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5632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A6561E6-1EF5-4081-8326-6EF9B5926D1A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Old vs New Datums: 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Old datums used passive control as the primary access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CORS / OPUS helped, but “datasheets” remain the largest download, far and away more than OPUS is used</a:t>
            </a:r>
          </a:p>
          <a:p>
            <a:pPr marL="457200" lvl="1" indent="0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5734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5735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A6CD9C-0F36-4D49-97C5-93DDFDDB4EE8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What do we </a:t>
            </a:r>
            <a:r>
              <a:rPr lang="en-US" altLang="en-US" i="1" dirty="0" smtClean="0">
                <a:ea typeface="ＭＳ Ｐゴシック" pitchFamily="34" charset="-128"/>
              </a:rPr>
              <a:t>do</a:t>
            </a:r>
            <a:r>
              <a:rPr lang="en-US" altLang="en-US" dirty="0" smtClean="0">
                <a:ea typeface="ＭＳ Ｐゴシック" pitchFamily="34" charset="-128"/>
              </a:rPr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pic>
        <p:nvPicPr>
          <p:cNvPr id="11" name="Picture 4" descr="ak08_grav_prel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5" b="14104"/>
          <a:stretch>
            <a:fillRect/>
          </a:stretch>
        </p:blipFill>
        <p:spPr bwMode="auto">
          <a:xfrm>
            <a:off x="5700155" y="2785594"/>
            <a:ext cx="3443845" cy="312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Work\Presentations\Graphics\Citation\NOAA Jet C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t="10252" b="31152"/>
          <a:stretch>
            <a:fillRect/>
          </a:stretch>
        </p:blipFill>
        <p:spPr bwMode="auto">
          <a:xfrm>
            <a:off x="415638" y="1855748"/>
            <a:ext cx="2588534" cy="127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IMG_050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9" r="31978"/>
          <a:stretch/>
        </p:blipFill>
        <p:spPr>
          <a:xfrm>
            <a:off x="0" y="3301340"/>
            <a:ext cx="1674421" cy="2710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4476997" y="2695699"/>
            <a:ext cx="978408" cy="2315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37610" y="1638795"/>
            <a:ext cx="4797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are performing a 15 year long </a:t>
            </a:r>
            <a:r>
              <a:rPr lang="en-US" b="1" dirty="0" smtClean="0">
                <a:solidFill>
                  <a:srgbClr val="FF0000"/>
                </a:solidFill>
              </a:rPr>
              <a:t>airborne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gravity survey</a:t>
            </a:r>
            <a:r>
              <a:rPr lang="en-US" dirty="0" smtClean="0"/>
              <a:t> of the entire USA (“GRAV-D”)</a:t>
            </a:r>
            <a:endParaRPr lang="en-US" dirty="0"/>
          </a:p>
        </p:txBody>
      </p:sp>
      <p:pic>
        <p:nvPicPr>
          <p:cNvPr id="12" name="Picture 5" descr="2008 02 03 GRAV-D flight in Montgomery AL 0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984" y="3491346"/>
            <a:ext cx="2414375" cy="181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8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Old vs New Datums:  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New datums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Primary access:  GNSS + geoid model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Secondary access:  Passive control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Fixed: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CORS + geoid (</a:t>
            </a:r>
            <a:r>
              <a:rPr lang="en-US" dirty="0" err="1" smtClean="0"/>
              <a:t>coords</a:t>
            </a:r>
            <a:r>
              <a:rPr lang="en-US" dirty="0" smtClean="0"/>
              <a:t> and velocities both)</a:t>
            </a:r>
          </a:p>
          <a:p>
            <a:pPr marL="457200" lvl="1" indent="0"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5837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5837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E8BD7EC-8611-4070-A258-4325FE00C5A8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ea typeface="ＭＳ Ｐゴシック" pitchFamily="34" charset="-128"/>
              </a:rPr>
              <a:t>Old vs New Datums:  Passive Control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Roll of passive control in the future:</a:t>
            </a:r>
          </a:p>
          <a:p>
            <a:pPr lvl="1"/>
            <a:r>
              <a:rPr lang="en-US" altLang="en-US" smtClean="0">
                <a:ea typeface="ＭＳ Ｐゴシック" pitchFamily="34" charset="-128"/>
              </a:rPr>
              <a:t>Control for projects</a:t>
            </a:r>
          </a:p>
          <a:p>
            <a:pPr lvl="2"/>
            <a:r>
              <a:rPr lang="en-US" altLang="en-US" smtClean="0">
                <a:ea typeface="ＭＳ Ｐゴシック" pitchFamily="34" charset="-128"/>
              </a:rPr>
              <a:t>Depending on accuracy needs, new coordinates should be determined, rather than relying on published coordinates based on old surveys</a:t>
            </a:r>
          </a:p>
          <a:p>
            <a:pPr lvl="1"/>
            <a:r>
              <a:rPr lang="en-US" altLang="en-US" smtClean="0">
                <a:ea typeface="ＭＳ Ｐゴシック" pitchFamily="34" charset="-128"/>
              </a:rPr>
              <a:t>Monitoring sites for motion</a:t>
            </a:r>
          </a:p>
          <a:p>
            <a:pPr lvl="1"/>
            <a:r>
              <a:rPr lang="en-US" altLang="en-US" smtClean="0">
                <a:ea typeface="ＭＳ Ｐゴシック" pitchFamily="34" charset="-128"/>
              </a:rPr>
              <a:t>Calibrating RTNs</a:t>
            </a:r>
          </a:p>
        </p:txBody>
      </p:sp>
      <p:sp>
        <p:nvSpPr>
          <p:cNvPr id="5939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5939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31BF817-6F0F-43C1-8A36-82AE5ADF90B6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Tools:  Improvements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NADCON, VERTCON, SPCS, UTM, USNG, Vdatum, HTDP, VTDP will be merged into a single tool</a:t>
            </a:r>
          </a:p>
          <a:p>
            <a:endParaRPr lang="en-US" altLang="en-US" smtClean="0">
              <a:ea typeface="ＭＳ Ｐゴシック" pitchFamily="34" charset="-128"/>
            </a:endParaRPr>
          </a:p>
          <a:p>
            <a:r>
              <a:rPr lang="en-US" altLang="en-US" smtClean="0">
                <a:ea typeface="ＭＳ Ｐゴシック" pitchFamily="34" charset="-128"/>
              </a:rPr>
              <a:t>Tool will be web-services based</a:t>
            </a:r>
          </a:p>
          <a:p>
            <a:pPr lvl="1"/>
            <a:r>
              <a:rPr lang="en-US" altLang="en-US" smtClean="0">
                <a:ea typeface="ＭＳ Ｐゴシック" pitchFamily="34" charset="-128"/>
              </a:rPr>
              <a:t>Online browser-based computations</a:t>
            </a:r>
          </a:p>
          <a:p>
            <a:pPr lvl="1"/>
            <a:r>
              <a:rPr lang="en-US" altLang="en-US" smtClean="0">
                <a:ea typeface="ＭＳ Ｐゴシック" pitchFamily="34" charset="-128"/>
              </a:rPr>
              <a:t>GIS-plug-in</a:t>
            </a:r>
          </a:p>
          <a:p>
            <a:pPr lvl="1"/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6042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Ohio State University</a:t>
            </a:r>
            <a:endParaRPr lang="en-US"/>
          </a:p>
        </p:txBody>
      </p:sp>
      <p:sp>
        <p:nvSpPr>
          <p:cNvPr id="6042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B5C5060-9D78-41ED-8458-EFCE1CD0AB5C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What do we </a:t>
            </a:r>
            <a:r>
              <a:rPr lang="en-US" altLang="en-US" i="1" dirty="0" smtClean="0">
                <a:ea typeface="ＭＳ Ｐゴシック" pitchFamily="34" charset="-128"/>
              </a:rPr>
              <a:t>do</a:t>
            </a:r>
            <a:r>
              <a:rPr lang="en-US" altLang="en-US" dirty="0" smtClean="0">
                <a:ea typeface="ＭＳ Ｐゴシック" pitchFamily="34" charset="-128"/>
              </a:rPr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3174" y="1638795"/>
            <a:ext cx="704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manage (store, analyze, disseminate) data from </a:t>
            </a:r>
            <a:r>
              <a:rPr lang="en-US" b="1" dirty="0" smtClean="0">
                <a:solidFill>
                  <a:srgbClr val="FF0000"/>
                </a:solidFill>
              </a:rPr>
              <a:t>over 2000 GNSS stations in the CORS network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r="25636"/>
          <a:stretch/>
        </p:blipFill>
        <p:spPr bwMode="auto">
          <a:xfrm>
            <a:off x="391886" y="3170712"/>
            <a:ext cx="3372592" cy="265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ngs.noaa.gov/CORS/SitePhotos/Required/p779/p779_mon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391"/>
            <a:ext cx="1748764" cy="131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gs.noaa.gov/CORS/SitePhotos/Required/ncjv/ncjv_monu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2" t="23022" r="31125" b="22159"/>
          <a:stretch/>
        </p:blipFill>
        <p:spPr bwMode="auto">
          <a:xfrm>
            <a:off x="0" y="4061361"/>
            <a:ext cx="926906" cy="23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ngs.noaa.gov/CORS/SitePhotos/Required/colb/colb_monu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5" t="14775" r="45315"/>
          <a:stretch/>
        </p:blipFill>
        <p:spPr bwMode="auto">
          <a:xfrm flipH="1">
            <a:off x="1168172" y="4714504"/>
            <a:ext cx="446376" cy="16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67" y="2684085"/>
            <a:ext cx="3729533" cy="295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/>
          <p:cNvSpPr/>
          <p:nvPr/>
        </p:nvSpPr>
        <p:spPr>
          <a:xfrm>
            <a:off x="4476997" y="2695699"/>
            <a:ext cx="978408" cy="2315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9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What do we </a:t>
            </a:r>
            <a:r>
              <a:rPr lang="en-US" altLang="en-US" i="1" dirty="0" smtClean="0">
                <a:ea typeface="ＭＳ Ｐゴシック" pitchFamily="34" charset="-128"/>
              </a:rPr>
              <a:t>do</a:t>
            </a:r>
            <a:r>
              <a:rPr lang="en-US" altLang="en-US" dirty="0" smtClean="0">
                <a:ea typeface="ＭＳ Ｐゴシック" pitchFamily="34" charset="-128"/>
              </a:rPr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3174" y="1638795"/>
            <a:ext cx="704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compute </a:t>
            </a:r>
            <a:r>
              <a:rPr lang="en-US" b="1" dirty="0" smtClean="0">
                <a:solidFill>
                  <a:srgbClr val="FF0000"/>
                </a:solidFill>
              </a:rPr>
              <a:t>orbits of GPS satellites, accurate to centimeters</a:t>
            </a:r>
            <a:r>
              <a:rPr lang="en-US" dirty="0" smtClean="0"/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087584" y="2850078"/>
            <a:ext cx="978408" cy="2315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3813"/>
            <a:ext cx="2528834" cy="15912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40" y="2811932"/>
            <a:ext cx="4650706" cy="2472578"/>
          </a:xfrm>
          <a:prstGeom prst="rect">
            <a:avLst/>
          </a:prstGeom>
        </p:spPr>
      </p:pic>
      <p:pic>
        <p:nvPicPr>
          <p:cNvPr id="6146" name="Picture 2" descr="http://hyperphysics.phy-astr.gsu.edu/hbase/mechanics/imgmech/gpsorbit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0" y="4050746"/>
            <a:ext cx="2386940" cy="218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4488873" y="4215740"/>
            <a:ext cx="1187532" cy="153191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30732" y="5795158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NGS relative to IGS ~ 1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1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What do we </a:t>
            </a:r>
            <a:r>
              <a:rPr lang="en-US" altLang="en-US" i="1" dirty="0" smtClean="0">
                <a:ea typeface="ＭＳ Ｐゴシック" pitchFamily="34" charset="-128"/>
              </a:rPr>
              <a:t>do</a:t>
            </a:r>
            <a:r>
              <a:rPr lang="en-US" altLang="en-US" dirty="0" smtClean="0">
                <a:ea typeface="ＭＳ Ｐゴシック" pitchFamily="34" charset="-128"/>
              </a:rPr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3174" y="1638795"/>
            <a:ext cx="704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maintain the official geodetic control </a:t>
            </a:r>
            <a:r>
              <a:rPr lang="en-US" b="1" dirty="0" smtClean="0">
                <a:solidFill>
                  <a:srgbClr val="FF0000"/>
                </a:solidFill>
              </a:rPr>
              <a:t>database</a:t>
            </a:r>
            <a:r>
              <a:rPr lang="en-US" dirty="0" smtClean="0"/>
              <a:t> for the nation with </a:t>
            </a:r>
            <a:r>
              <a:rPr lang="en-US" b="1" dirty="0" smtClean="0">
                <a:solidFill>
                  <a:srgbClr val="FF0000"/>
                </a:solidFill>
              </a:rPr>
              <a:t>over 1,000,000 passive geodetic control marks.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476997" y="2695699"/>
            <a:ext cx="978408" cy="2315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dru.smith\Documents\Work\Drawings, Images, Pictures\Pictures for use in presenations\Blue Book Cover Vol 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5688"/>
            <a:ext cx="1544609" cy="203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tx2011\Photos\2003-877_4770_TIDAL_8\2003-877_4770_TIDAL_8-1-201108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 t="12981" r="20480" b="11621"/>
          <a:stretch/>
        </p:blipFill>
        <p:spPr bwMode="auto">
          <a:xfrm>
            <a:off x="1868728" y="2303811"/>
            <a:ext cx="1741369" cy="1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5942"/>
            <a:ext cx="11588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935" y="4168238"/>
            <a:ext cx="1722841" cy="17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78" y="4405745"/>
            <a:ext cx="1078016" cy="8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89" y="5367647"/>
            <a:ext cx="1139412" cy="108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Z:\Papers actively being worked on\2014 - Activities at NGS - AmerSurv\Final Figures\2015 03 - 10(NGS DE) - NGS Data Explorer Screensho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534" y="2256311"/>
            <a:ext cx="2724567" cy="193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46" y="4251163"/>
            <a:ext cx="2149433" cy="231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92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595313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What do we </a:t>
            </a:r>
            <a:r>
              <a:rPr lang="en-US" altLang="en-US" i="1" dirty="0" smtClean="0">
                <a:ea typeface="ＭＳ Ｐゴシック" pitchFamily="34" charset="-128"/>
              </a:rPr>
              <a:t>do</a:t>
            </a:r>
            <a:r>
              <a:rPr lang="en-US" altLang="en-US" dirty="0" smtClean="0">
                <a:ea typeface="ＭＳ Ｐゴシック" pitchFamily="34" charset="-128"/>
              </a:rPr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The Ohio State University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DA6BC26-12AA-438E-9C8E-F9F25A99A0BF}" type="slidenum">
              <a:rPr lang="en-US" altLang="en-US" sz="1200" smtClean="0">
                <a:solidFill>
                  <a:srgbClr val="898989"/>
                </a:solidFill>
                <a:cs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 smtClean="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17414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898989"/>
                </a:solidFill>
                <a:cs typeface="Arial" charset="0"/>
              </a:rPr>
              <a:t>March 5,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7522" y="1638795"/>
            <a:ext cx="704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perform the </a:t>
            </a:r>
            <a:r>
              <a:rPr lang="en-US" b="1" dirty="0" smtClean="0">
                <a:solidFill>
                  <a:srgbClr val="FF0000"/>
                </a:solidFill>
              </a:rPr>
              <a:t>highest accuracy geodetic surveys </a:t>
            </a:r>
            <a:r>
              <a:rPr lang="en-US" dirty="0" smtClean="0"/>
              <a:t>in the nation.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Q:\shared\Washington Monument 2013\2013 11 06 NOS Media Story - More pics shared by Troy Kitch\IMG_10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5" r="31818"/>
          <a:stretch/>
        </p:blipFill>
        <p:spPr bwMode="auto">
          <a:xfrm>
            <a:off x="0" y="4441372"/>
            <a:ext cx="2131859" cy="170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Q:\shared\Washington Monument 2013\2013 11 05 Triangulation and Trilateration, Day 1 of 2\WASHINGTON MONUMENT\2013 11 05 WM 061 - KF sighting using Leica TDM5005 - IMG_0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52" y="1983178"/>
            <a:ext cx="1571501" cy="235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3272" y="4678968"/>
            <a:ext cx="3740727" cy="15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280" y="1971304"/>
            <a:ext cx="1954720" cy="253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62005" y="2158342"/>
            <a:ext cx="2173184" cy="1853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50130" y="3657600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GPS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77544" y="5864430"/>
            <a:ext cx="104387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Leveling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43596" y="4271160"/>
            <a:ext cx="10865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Traverse</a:t>
            </a:r>
            <a:endParaRPr lang="en-US" dirty="0"/>
          </a:p>
        </p:txBody>
      </p:sp>
      <p:pic>
        <p:nvPicPr>
          <p:cNvPr id="1026" name="Picture 2" descr="Y:\tx2011\Photos\3089-E_1528\others\3089-E_1528-3E-201204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1" t="25495" r="29552"/>
          <a:stretch/>
        </p:blipFill>
        <p:spPr bwMode="auto">
          <a:xfrm>
            <a:off x="0" y="1983178"/>
            <a:ext cx="1591624" cy="177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3758542"/>
            <a:ext cx="18881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Gravity Gradients</a:t>
            </a:r>
          </a:p>
        </p:txBody>
      </p:sp>
      <p:pic>
        <p:nvPicPr>
          <p:cNvPr id="1027" name="Picture 3" descr="Y:\tx2011\Photos\2003-877_4770_TIDAL_8\A10 photos\877 4007 TIDAL 8-3 (E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8" t="26723" r="38600" b="33828"/>
          <a:stretch/>
        </p:blipFill>
        <p:spPr bwMode="auto">
          <a:xfrm>
            <a:off x="3372591" y="4579865"/>
            <a:ext cx="1033153" cy="129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986645" y="5884223"/>
            <a:ext cx="18774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Absolute Gravity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44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78565</TotalTime>
  <Words>2093</Words>
  <Application>Microsoft Office PowerPoint</Application>
  <PresentationFormat>On-screen Show (4:3)</PresentationFormat>
  <Paragraphs>531</Paragraphs>
  <Slides>52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Theme1</vt:lpstr>
      <vt:lpstr>Office Theme</vt:lpstr>
      <vt:lpstr>PowerPoint Presentation</vt:lpstr>
      <vt:lpstr>About the National Geodetic Survey</vt:lpstr>
      <vt:lpstr>PowerPoint Presentation</vt:lpstr>
      <vt:lpstr>NGS’s Mission and Role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What do we provide?</vt:lpstr>
      <vt:lpstr>What do we provide?</vt:lpstr>
      <vt:lpstr>What do we provide?</vt:lpstr>
      <vt:lpstr>What do we provide?</vt:lpstr>
      <vt:lpstr>Some surprising responsibilities</vt:lpstr>
      <vt:lpstr>Some surprising responsibilities</vt:lpstr>
      <vt:lpstr>Upcoming cool stuff</vt:lpstr>
      <vt:lpstr>Old vs New Datums</vt:lpstr>
      <vt:lpstr>PowerPoint Presentation</vt:lpstr>
      <vt:lpstr>PowerPoint Presentation</vt:lpstr>
      <vt:lpstr>Terminology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Canada Height Modernization - 2013</vt:lpstr>
      <vt:lpstr>PowerPoint Presentation</vt:lpstr>
      <vt:lpstr>Old vs New Datums</vt:lpstr>
      <vt:lpstr>Old vs New Datums</vt:lpstr>
      <vt:lpstr>PowerPoint Presentation</vt:lpstr>
      <vt:lpstr>PowerPoint Presentation</vt:lpstr>
      <vt:lpstr>2015 Geospatial Summit</vt:lpstr>
      <vt:lpstr>Summary (1)</vt:lpstr>
      <vt:lpstr>Summary (2)</vt:lpstr>
      <vt:lpstr>Summary (3)</vt:lpstr>
      <vt:lpstr>Working for NGS</vt:lpstr>
      <vt:lpstr>Questions</vt:lpstr>
      <vt:lpstr>Thank you!</vt:lpstr>
      <vt:lpstr>Extra Slides</vt:lpstr>
      <vt:lpstr>PowerPoint Presentation</vt:lpstr>
      <vt:lpstr>PowerPoint Presentation</vt:lpstr>
      <vt:lpstr>GSVS11:  Proving why we need GRAV-D</vt:lpstr>
      <vt:lpstr>Old vs New Datums: Origin </vt:lpstr>
      <vt:lpstr>Old vs New Datums:  Access</vt:lpstr>
      <vt:lpstr>Old vs New Datums:  Access</vt:lpstr>
      <vt:lpstr>Old vs New Datums:  Passive Control</vt:lpstr>
      <vt:lpstr>Tools:  Improvements</vt:lpstr>
    </vt:vector>
  </TitlesOfParts>
  <Company>NOS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NGS All Hands 2.5.2010</dc:title>
  <dc:creator>Chris.Harm</dc:creator>
  <cp:lastModifiedBy>Dru Smith</cp:lastModifiedBy>
  <cp:revision>2504</cp:revision>
  <cp:lastPrinted>2014-06-26T13:13:06Z</cp:lastPrinted>
  <dcterms:created xsi:type="dcterms:W3CDTF">2009-09-30T12:20:38Z</dcterms:created>
  <dcterms:modified xsi:type="dcterms:W3CDTF">2015-03-03T18:37:44Z</dcterms:modified>
</cp:coreProperties>
</file>