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  <p:sldMasterId id="2147483744" r:id="rId2"/>
    <p:sldMasterId id="2147483760" r:id="rId3"/>
    <p:sldMasterId id="2147483779" r:id="rId4"/>
    <p:sldMasterId id="2147483791" r:id="rId5"/>
  </p:sldMasterIdLst>
  <p:notesMasterIdLst>
    <p:notesMasterId r:id="rId55"/>
  </p:notesMasterIdLst>
  <p:sldIdLst>
    <p:sldId id="257" r:id="rId6"/>
    <p:sldId id="460" r:id="rId7"/>
    <p:sldId id="494" r:id="rId8"/>
    <p:sldId id="495" r:id="rId9"/>
    <p:sldId id="505" r:id="rId10"/>
    <p:sldId id="503" r:id="rId11"/>
    <p:sldId id="448" r:id="rId12"/>
    <p:sldId id="506" r:id="rId13"/>
    <p:sldId id="386" r:id="rId14"/>
    <p:sldId id="450" r:id="rId15"/>
    <p:sldId id="451" r:id="rId16"/>
    <p:sldId id="452" r:id="rId17"/>
    <p:sldId id="453" r:id="rId18"/>
    <p:sldId id="454" r:id="rId19"/>
    <p:sldId id="455" r:id="rId20"/>
    <p:sldId id="425" r:id="rId21"/>
    <p:sldId id="419" r:id="rId22"/>
    <p:sldId id="380" r:id="rId23"/>
    <p:sldId id="501" r:id="rId24"/>
    <p:sldId id="496" r:id="rId25"/>
    <p:sldId id="497" r:id="rId26"/>
    <p:sldId id="511" r:id="rId27"/>
    <p:sldId id="512" r:id="rId28"/>
    <p:sldId id="500" r:id="rId29"/>
    <p:sldId id="502" r:id="rId30"/>
    <p:sldId id="490" r:id="rId31"/>
    <p:sldId id="519" r:id="rId32"/>
    <p:sldId id="513" r:id="rId33"/>
    <p:sldId id="514" r:id="rId34"/>
    <p:sldId id="515" r:id="rId35"/>
    <p:sldId id="516" r:id="rId36"/>
    <p:sldId id="517" r:id="rId37"/>
    <p:sldId id="518" r:id="rId38"/>
    <p:sldId id="489" r:id="rId39"/>
    <p:sldId id="504" r:id="rId40"/>
    <p:sldId id="472" r:id="rId41"/>
    <p:sldId id="473" r:id="rId42"/>
    <p:sldId id="474" r:id="rId43"/>
    <p:sldId id="475" r:id="rId44"/>
    <p:sldId id="476" r:id="rId45"/>
    <p:sldId id="477" r:id="rId46"/>
    <p:sldId id="478" r:id="rId47"/>
    <p:sldId id="485" r:id="rId48"/>
    <p:sldId id="520" r:id="rId49"/>
    <p:sldId id="521" r:id="rId50"/>
    <p:sldId id="492" r:id="rId51"/>
    <p:sldId id="469" r:id="rId52"/>
    <p:sldId id="470" r:id="rId53"/>
    <p:sldId id="498" r:id="rId54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C9D5EB"/>
    <a:srgbClr val="B5CBE3"/>
    <a:srgbClr val="C1D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2276" autoAdjust="0"/>
  </p:normalViewPr>
  <p:slideViewPr>
    <p:cSldViewPr snapToGrid="0">
      <p:cViewPr varScale="1">
        <p:scale>
          <a:sx n="68" d="100"/>
          <a:sy n="68" d="100"/>
        </p:scale>
        <p:origin x="14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9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F308-5540-461B-8C6E-AF4148E19832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6DE8B-F250-4584-83EE-1EA3792DC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7DBC7-DD68-4742-90F0-E950567A63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65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99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87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15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10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56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3F9A3-1875-461D-BED2-1C4D2A8FC31B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42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21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7DBC7-DD68-4742-90F0-E950567A63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9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3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442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531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>
            <a:extLst>
              <a:ext uri="{FF2B5EF4-FFF2-40B4-BE49-F238E27FC236}">
                <a16:creationId xmlns:a16="http://schemas.microsoft.com/office/drawing/2014/main" id="{1B7BDD0E-4315-484A-9EC0-ADECB486D1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>
            <a:extLst>
              <a:ext uri="{FF2B5EF4-FFF2-40B4-BE49-F238E27FC236}">
                <a16:creationId xmlns:a16="http://schemas.microsoft.com/office/drawing/2014/main" id="{4B769453-848C-444A-9FE0-9189C537E3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0052" name="Slide Number Placeholder 3">
            <a:extLst>
              <a:ext uri="{FF2B5EF4-FFF2-40B4-BE49-F238E27FC236}">
                <a16:creationId xmlns:a16="http://schemas.microsoft.com/office/drawing/2014/main" id="{40976C2B-96D7-4FB6-A46C-A2DEC3D7C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0888" indent="-2889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30188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7663" indent="-230188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9625" indent="-230188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68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40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12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84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2277E2-7F16-4F12-A44B-8E8109DD855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17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5714A75B-1DEA-4BCE-A796-D8E1B1C8FD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2E835208-DBDF-4F6D-AAB5-66037C004A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EF826B8B-6C51-452A-A15D-985A7DB16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19E7-1AE3-413B-8BB2-B44FE3C3681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9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B729B8E2-966E-418F-AB38-30D7BFBD1C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BD3F9AF3-2A65-40D8-A717-6A6670AA9C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29DB67A5-C215-4292-B248-922085C95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4783EE-2419-495F-BC1F-AE2625324AD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082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6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4ECF5524-5AE1-4C0E-86FE-209F7A2B1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8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1C2E4CE5-60F5-46DF-BBCC-D9C2C28749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0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D970A05D-251F-4E86-856B-0F8D5CDE8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5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19589-01BB-48BE-98D5-534EB0106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24D33-45F9-4381-942F-819E7C04E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1B8D3-284F-45BF-8417-72C7B01F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527A-DA2B-49D3-B32F-49D977400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97642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E8311-D0E6-49CB-9163-E838F652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61C32-64A5-4CA4-B2D9-87D1D50B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4247E-840C-4CC2-B5B1-7460D982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CC7FC-F00A-491E-848B-326A1AE69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7000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4A397-76BF-4622-B949-EEC51870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1B05-4798-48F8-9C0A-CACA87C4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FC683-C2E5-49CB-BB36-AC9BA31E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4BEFB-BD9B-4E67-929C-B2283B4F1E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42276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18F428-16D3-41DE-B708-DD99DD90A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3C9638-4488-41F8-8B9B-CFCCC4EC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1C96BC-A5B7-4952-92AA-F434E683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84819-526A-4800-8DC2-87DBE12384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00880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749612-C03A-4FC9-AD8C-C0B8B869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2197012-05B5-4444-BE12-86380AEC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3724B8B-2090-4757-B0FD-E4FF678C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665EF-78F2-4A84-A8F5-88702A94F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0379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68440E-50A3-4DA8-893D-FDA2C115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C14B39-0303-4F9D-B58C-BAF3ED5B4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DAF649-5A1C-4D9E-8CAA-39558F5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3264C-FAF1-455B-8CA5-FE445DB6B1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88303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33CCC3F-20C8-4C11-BA78-1542D3516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1575F9-5447-44C5-A985-1A196BD0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72C259-8CFF-4268-8EEF-59F44EF2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BBCA-A9E2-4037-BD71-01BF851B12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75461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0C0148-7E9B-4209-B516-7771DC5CE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5695B7-19F2-444F-902C-582B3944D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50FB24-4111-4478-8A96-D2713475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14E57-93B1-4601-A93A-523729D4B7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4643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F436BE2A-DD90-41CB-88F4-EFDC5B6CF9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687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2502A0-A056-4A52-A651-C3D70749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95923A-37C5-455A-B9C9-0A4ABB946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6804A6-814B-48DB-AEDE-5350E2F5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0F9CD-6BEE-4E1C-98FB-8C37A4C4A4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63127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A8D46-F3BF-4786-8EDD-46E4637C8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D18E6-AA3F-4DD3-8102-1C4C451CE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1B6B8-BC21-41D0-AA35-3D61FB15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79657-A1D4-4E08-86FA-61DA32A443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54759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E8AB8-DDAA-4317-96FC-4D620977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EE455-53F7-4414-B130-BCC769FDB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3C7F8-08D0-430F-90E8-DCA7A9C4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6343E-20FC-4A08-884C-586FC53B4E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77900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F77CE44-7F0D-4B1E-A59E-FAE78F2F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7C1424B-51CC-442C-B8D3-3AB51395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18DA4C-E05F-4D94-8E41-3A4608B2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77287-96A7-4885-AE4E-5B93403C7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872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905000"/>
            <a:ext cx="3505200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505200"/>
            <a:ext cx="3505200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810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\\nzc-ap-fsv-05.ap.trimblecorp.net\ProdCom\Oscar\Working\Corp\Dimensions 2016\PwP40039 Corp - Dimensions 2016 - PPT template\Dev\Graphics_16.9\PPT graphics_16.93.jpg">
            <a:extLst>
              <a:ext uri="{FF2B5EF4-FFF2-40B4-BE49-F238E27FC236}">
                <a16:creationId xmlns:a16="http://schemas.microsoft.com/office/drawing/2014/main" id="{39B4CA5B-FDAF-4291-81D7-D61211693F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580240" y="284175"/>
            <a:ext cx="8001000" cy="81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577065" y="1252540"/>
            <a:ext cx="8001000" cy="46148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41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76800" y="1905000"/>
            <a:ext cx="3505200" cy="304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398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4630-DD74-43D5-BF7A-D4A8709C56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71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52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D276-2EBF-488A-8F62-A20F57E617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4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5348FC1C-9FAC-42C6-A671-AF5F02CEC5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777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7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84CC-0CF7-4CCF-AD9F-51BCC6DE26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16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87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83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96C0-5616-4671-916D-78672A9E74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37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FBE-1EA4-41CC-A931-B7F6B27399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71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7D8C-FDDC-46E0-838C-D3F51F3C71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36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CBAB-5408-4D97-B991-B3AE1B0ABD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81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13AD-AE3B-45A1-8EF4-92D01EA26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13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17F09-66E2-450A-AC64-C72D54F90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16D807E3-CF9D-4CCF-B04A-D9D503FC47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169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5210-6BDA-47F5-9DDE-535CA5988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98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A18C-E9A6-47C1-A0F9-77874924C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467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2E6A-2A77-476D-B551-F7579687B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52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97625-C674-4683-8293-1C704BE55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495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BE42-E9F5-4D2B-8957-A8D1945E7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46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02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10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12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2/12/2018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76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2/12/2018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58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15EF0694-624E-4497-9346-82B2A7B2F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728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2/12/2018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71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2/12/2018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846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2/12/2018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4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2/12/2018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927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938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204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59901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73378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4148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496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EC1A3A4B-FE94-49CA-AE04-142D27859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350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84606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84777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159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126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53698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2632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1850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4582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6738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2A0A0E6A-B97A-45BF-9354-180D2ED9F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18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BDE31B67-9AC5-4103-BE2F-D56DB4FE4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24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9C338B5F-2211-44F1-ACB4-26D7BCD03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95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342900">
              <a:defRPr sz="9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CA038F7-C2D1-44BA-A135-71B31C4C94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01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E0E8375-9155-4A7C-AE21-49E59CA0612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EC901E9-6FFA-4A7E-BE05-D365D80AC6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DA486-C587-4789-97CD-77B5BA2FC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35BAB-1470-475A-BB59-2F047E8B7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D419F-D5CD-4C45-9ED9-19B26632B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7FAB8E-03CD-4FFA-9347-8F291C8AA4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ransition>
    <p:fade/>
  </p:transition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F6734-3762-42A7-936F-6CB615370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8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047118-9D73-D940-849A-E2266DCC4429}" type="datetimeFigureOut">
              <a:rPr lang="en-US"/>
              <a:pPr>
                <a:defRPr/>
              </a:pPr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4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B255DD1-1DC8-477B-AE06-849F2F041F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39A985C-27A3-4792-9740-0DB2958D08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4D167-084A-43B8-80D3-CBC84F6A6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CE1D433-F655-4CAA-9E0C-7AFF9A16E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70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ＭＳ Ｐゴシック" panose="020B0600070205080204" pitchFamily="34" charset="-128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panose="020B0600070205080204" pitchFamily="34" charset="-128"/>
          <a:cs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panose="020B0600070205080204" pitchFamily="34" charset="-128"/>
          <a:cs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panose="020B0600070205080204" pitchFamily="34" charset="-128"/>
          <a:cs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panose="020B0600070205080204" pitchFamily="34" charset="-128"/>
          <a:cs typeface="Times New Roman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ＭＳ Ｐゴシック" panose="020B0600070205080204" pitchFamily="34" charset="-128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ＭＳ Ｐゴシック" panose="020B0600070205080204" pitchFamily="34" charset="-128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ＭＳ Ｐゴシック" panose="020B0600070205080204" pitchFamily="34" charset="-128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ＭＳ Ｐゴシック" panose="020B0600070205080204" pitchFamily="34" charset="-128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ＭＳ Ｐゴシック" panose="020B0600070205080204" pitchFamily="34" charset="-128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dennis@noaa.gov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web/science_edu/webinar_series/Webinars.s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80008" y="1569724"/>
            <a:ext cx="6655324" cy="356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NGS Update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</a:rPr>
              <a:t>Much ado about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Geospatial Control Subcommittee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prstClr val="black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of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Geospatial Data Acquisition Technologies in Design and Construction Committee (AFB80)</a:t>
            </a:r>
          </a:p>
        </p:txBody>
      </p:sp>
      <p:sp>
        <p:nvSpPr>
          <p:cNvPr id="2" name="Rectangle 1"/>
          <p:cNvSpPr/>
          <p:nvPr/>
        </p:nvSpPr>
        <p:spPr>
          <a:xfrm>
            <a:off x="4798244" y="5798169"/>
            <a:ext cx="4091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Michael Dennis, RLS, PE</a:t>
            </a:r>
          </a:p>
          <a:p>
            <a:pPr algn="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Geodesist</a:t>
            </a:r>
          </a:p>
          <a:p>
            <a:pPr algn="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michael.dennis@noaa.gov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D68CF6-8DC9-4E53-83CD-4B790E34DCA5}"/>
              </a:ext>
            </a:extLst>
          </p:cNvPr>
          <p:cNvSpPr/>
          <p:nvPr/>
        </p:nvSpPr>
        <p:spPr>
          <a:xfrm>
            <a:off x="311134" y="5551948"/>
            <a:ext cx="3902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Transportation Research Board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97th Annual Conference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Washington, DC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January 8, 2018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i="1" dirty="0"/>
              <a:t>Geometric: </a:t>
            </a:r>
            <a:r>
              <a:rPr lang="en-US" altLang="en-US" dirty="0"/>
              <a:t>Out with the old, in with the new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gray">
          <a:xfrm>
            <a:off x="409575" y="1736623"/>
            <a:ext cx="27342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b="1" i="1" kern="0" dirty="0">
                <a:latin typeface="Gill Sans MT" panose="020B0502020104020203" pitchFamily="34" charset="0"/>
              </a:rPr>
              <a:t>The Old: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NAD 83(2011)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NAD 83(PA11)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NAD 83(MA11)</a:t>
            </a:r>
          </a:p>
          <a:p>
            <a:pPr lvl="1">
              <a:defRPr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3124200" y="1611057"/>
            <a:ext cx="5791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b="1" i="1" kern="0" dirty="0">
                <a:solidFill>
                  <a:srgbClr val="FF0000"/>
                </a:solidFill>
                <a:latin typeface="Gill Sans MT" panose="020B0502020104020203" pitchFamily="34" charset="0"/>
              </a:rPr>
              <a:t>The New: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North American Terrestrial Reference Frame of 2022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	(NATRF2022)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kern="0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Caribbean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	(CATRF2022)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kern="0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Pacific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	(PATRF2022)</a:t>
            </a:r>
          </a:p>
          <a:p>
            <a:pPr marL="0" indent="0">
              <a:buNone/>
              <a:defRPr/>
            </a:pPr>
            <a:endParaRPr lang="en-US" sz="2000" kern="0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Mariana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	(MATRF2022</a:t>
            </a:r>
            <a:r>
              <a:rPr lang="en-US" kern="0" dirty="0">
                <a:solidFill>
                  <a:srgbClr val="FF0000"/>
                </a:solidFill>
                <a:latin typeface="Gill Sans MT" panose="020B0502020104020203" pitchFamily="34" charset="0"/>
              </a:rPr>
              <a:t>)</a:t>
            </a:r>
          </a:p>
          <a:p>
            <a:pPr lvl="1">
              <a:defRPr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2362200" y="2228850"/>
            <a:ext cx="762000" cy="8572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2200" y="2314575"/>
            <a:ext cx="781610" cy="91440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362199" y="3028952"/>
            <a:ext cx="781611" cy="126329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62199" y="3786163"/>
            <a:ext cx="781611" cy="160498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DF65D-28CD-4451-840D-2656F7A9A26A}"/>
              </a:ext>
            </a:extLst>
          </p:cNvPr>
          <p:cNvSpPr txBox="1"/>
          <p:nvPr/>
        </p:nvSpPr>
        <p:spPr>
          <a:xfrm rot="19319665">
            <a:off x="986414" y="2221365"/>
            <a:ext cx="7171172" cy="2462213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4 plate-fixed frames </a:t>
            </a:r>
            <a:b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</a:rPr>
              <a:t>North America, Caribbean, Pacific, Mariana</a:t>
            </a:r>
          </a:p>
        </p:txBody>
      </p:sp>
    </p:spTree>
    <p:extLst>
      <p:ext uri="{BB962C8B-B14F-4D97-AF65-F5344CB8AC3E}">
        <p14:creationId xmlns:p14="http://schemas.microsoft.com/office/powerpoint/2010/main" val="283814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4619" name="Picture 11" descr="D:\GIS\NGS\Datum_trans\HTDP\MapDoc_v325\Export\NAD832011_2010_to_IGS08_slide_topo_globe_v325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2890259" y="731520"/>
            <a:ext cx="5943600" cy="5943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2890259" y="731520"/>
            <a:ext cx="5943600" cy="5943600"/>
          </a:xfrm>
          <a:prstGeom prst="ellipse">
            <a:avLst/>
          </a:prstGeom>
          <a:gradFill flip="none" rotWithShape="1">
            <a:gsLst>
              <a:gs pos="70000">
                <a:schemeClr val="accent1">
                  <a:lumMod val="20000"/>
                  <a:lumOff val="80000"/>
                  <a:alpha val="10000"/>
                </a:schemeClr>
              </a:gs>
              <a:gs pos="81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  <a:alpha val="1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04621" name="Picture 13" descr="D:\GIS\NGS\Datum_trans\HTDP\MapDoc_v325\Export\NAD832011_2010_to_IGS08_slide_globe_6000km_40N_110W.png"/>
          <p:cNvPicPr>
            <a:picLocks noChangeAspect="1" noChangeArrowheads="1"/>
          </p:cNvPicPr>
          <p:nvPr/>
        </p:nvPicPr>
        <p:blipFill>
          <a:blip r:embed="rId3" cstate="print"/>
          <a:srcRect l="4400" t="4400" r="4400" b="4400"/>
          <a:stretch>
            <a:fillRect/>
          </a:stretch>
        </p:blipFill>
        <p:spPr bwMode="auto">
          <a:xfrm>
            <a:off x="2890259" y="731520"/>
            <a:ext cx="5943600" cy="5943600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2890259" y="731520"/>
            <a:ext cx="5943600" cy="5943600"/>
            <a:chOff x="2560320" y="731520"/>
            <a:chExt cx="5943600" cy="5943600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560320" y="731520"/>
              <a:ext cx="5943600" cy="5943600"/>
            </a:xfrm>
            <a:prstGeom prst="ellipse">
              <a:avLst/>
            </a:prstGeom>
            <a:gradFill flip="none" rotWithShape="1">
              <a:gsLst>
                <a:gs pos="70000">
                  <a:schemeClr val="accent1">
                    <a:lumMod val="20000"/>
                    <a:lumOff val="80000"/>
                    <a:alpha val="10000"/>
                  </a:schemeClr>
                </a:gs>
                <a:gs pos="81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  <a:alpha val="1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3300000">
              <a:off x="2973811" y="5310919"/>
              <a:ext cx="91440" cy="45720"/>
            </a:xfrm>
            <a:prstGeom prst="rect">
              <a:avLst/>
            </a:prstGeom>
            <a:solidFill>
              <a:schemeClr val="bg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13155" y="3398807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NATRF2022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3138" y="3813987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PATRF2022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9787" y="4836908"/>
            <a:ext cx="1452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CATRF2022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E0B95D-20FF-465C-ABE8-0CA1FBD09D7F}"/>
              </a:ext>
            </a:extLst>
          </p:cNvPr>
          <p:cNvSpPr txBox="1"/>
          <p:nvPr/>
        </p:nvSpPr>
        <p:spPr>
          <a:xfrm>
            <a:off x="168144" y="453870"/>
            <a:ext cx="4083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NAD 83 (2011/PA11/MA11) epoch 2010.00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2022 Terrestrial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Reference Frames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4535CF-27E9-4702-9BB9-5E9075259448}"/>
              </a:ext>
            </a:extLst>
          </p:cNvPr>
          <p:cNvSpPr txBox="1"/>
          <p:nvPr/>
        </p:nvSpPr>
        <p:spPr>
          <a:xfrm>
            <a:off x="168143" y="2195215"/>
            <a:ext cx="2895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Horizontal change at epoch 2022.00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(contours in meters)</a:t>
            </a:r>
          </a:p>
        </p:txBody>
      </p:sp>
    </p:spTree>
    <p:extLst>
      <p:ext uri="{BB962C8B-B14F-4D97-AF65-F5344CB8AC3E}">
        <p14:creationId xmlns:p14="http://schemas.microsoft.com/office/powerpoint/2010/main" val="315245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5634" name="Picture 2" descr="D:\GIS\NGS\Datum_trans\HTDP\MapDoc_v325\Export\NAD832011_2010_to_IGS08_slide_globe_6000km_10N_200W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2918540" y="731520"/>
            <a:ext cx="5943600" cy="5943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/>
          <p:cNvSpPr>
            <a:spLocks noChangeAspect="1"/>
          </p:cNvSpPr>
          <p:nvPr/>
        </p:nvSpPr>
        <p:spPr>
          <a:xfrm>
            <a:off x="2918540" y="731520"/>
            <a:ext cx="5943600" cy="5943600"/>
          </a:xfrm>
          <a:prstGeom prst="ellipse">
            <a:avLst/>
          </a:prstGeom>
          <a:gradFill flip="none" rotWithShape="1">
            <a:gsLst>
              <a:gs pos="70000">
                <a:schemeClr val="accent1">
                  <a:lumMod val="20000"/>
                  <a:lumOff val="80000"/>
                  <a:alpha val="10000"/>
                </a:schemeClr>
              </a:gs>
              <a:gs pos="81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  <a:alpha val="1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9723" y="3503265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PATRF2022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7145" y="2912596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MATRF2022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519802-F356-451D-91E6-0860E6CF6CF0}"/>
              </a:ext>
            </a:extLst>
          </p:cNvPr>
          <p:cNvSpPr txBox="1"/>
          <p:nvPr/>
        </p:nvSpPr>
        <p:spPr>
          <a:xfrm>
            <a:off x="168144" y="453870"/>
            <a:ext cx="4083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NAD 83 (2011/PA11/MA11) epoch 2010.00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2022 Terrestrial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Reference Frames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FF750-1B97-4C1E-A9BD-1C241DA6586C}"/>
              </a:ext>
            </a:extLst>
          </p:cNvPr>
          <p:cNvSpPr txBox="1"/>
          <p:nvPr/>
        </p:nvSpPr>
        <p:spPr>
          <a:xfrm>
            <a:off x="168143" y="2195215"/>
            <a:ext cx="2895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Horizontal change at epoch 2022.00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(contours in meters)</a:t>
            </a:r>
          </a:p>
        </p:txBody>
      </p:sp>
    </p:spTree>
    <p:extLst>
      <p:ext uri="{BB962C8B-B14F-4D97-AF65-F5344CB8AC3E}">
        <p14:creationId xmlns:p14="http://schemas.microsoft.com/office/powerpoint/2010/main" val="238094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6658" name="Picture 2" descr="D:\GIS\NGS\Datum_trans\HTDP\MapDoc_v325\Export\NAD83_to_IGS08_2022_vert_slide_globe_15000km_30N_140W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2927966" y="731520"/>
            <a:ext cx="5943600" cy="5943600"/>
          </a:xfrm>
          <a:prstGeom prst="rect">
            <a:avLst/>
          </a:prstGeom>
          <a:noFill/>
        </p:spPr>
      </p:pic>
      <p:sp>
        <p:nvSpPr>
          <p:cNvPr id="8" name="Oval 7"/>
          <p:cNvSpPr>
            <a:spLocks noChangeAspect="1"/>
          </p:cNvSpPr>
          <p:nvPr/>
        </p:nvSpPr>
        <p:spPr>
          <a:xfrm>
            <a:off x="2927966" y="731520"/>
            <a:ext cx="5943600" cy="5943600"/>
          </a:xfrm>
          <a:prstGeom prst="ellipse">
            <a:avLst/>
          </a:prstGeom>
          <a:gradFill flip="none" rotWithShape="1">
            <a:gsLst>
              <a:gs pos="70000">
                <a:schemeClr val="accent1">
                  <a:lumMod val="20000"/>
                  <a:lumOff val="80000"/>
                  <a:alpha val="10000"/>
                </a:schemeClr>
              </a:gs>
              <a:gs pos="81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  <a:alpha val="1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47E1B-5DD0-4283-9217-D9E5721C764B}"/>
              </a:ext>
            </a:extLst>
          </p:cNvPr>
          <p:cNvSpPr txBox="1"/>
          <p:nvPr/>
        </p:nvSpPr>
        <p:spPr>
          <a:xfrm>
            <a:off x="168144" y="453870"/>
            <a:ext cx="4083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NAD 83 (2011/PA11/MA11) epoch 2010.00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2022 Terrestrial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Reference Frames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4A607-448F-4EEA-892C-ED94C7AEBAAA}"/>
              </a:ext>
            </a:extLst>
          </p:cNvPr>
          <p:cNvSpPr txBox="1"/>
          <p:nvPr/>
        </p:nvSpPr>
        <p:spPr>
          <a:xfrm>
            <a:off x="168143" y="2195215"/>
            <a:ext cx="28955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in ellipsoid heights at epoch 2022.00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(contours in meters)</a:t>
            </a:r>
          </a:p>
        </p:txBody>
      </p:sp>
    </p:spTree>
    <p:extLst>
      <p:ext uri="{BB962C8B-B14F-4D97-AF65-F5344CB8AC3E}">
        <p14:creationId xmlns:p14="http://schemas.microsoft.com/office/powerpoint/2010/main" val="32100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velo-all.tif">
            <a:extLst>
              <a:ext uri="{FF2B5EF4-FFF2-40B4-BE49-F238E27FC236}">
                <a16:creationId xmlns:a16="http://schemas.microsoft.com/office/drawing/2014/main" id="{1A2B24E2-472F-4498-AE75-6DC70BFAC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188"/>
            <a:ext cx="9144000" cy="624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>
            <a:extLst>
              <a:ext uri="{FF2B5EF4-FFF2-40B4-BE49-F238E27FC236}">
                <a16:creationId xmlns:a16="http://schemas.microsoft.com/office/drawing/2014/main" id="{C9ACF294-DD19-4B94-8CA8-DDDB1A36E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" y="58738"/>
            <a:ext cx="8978900" cy="800100"/>
          </a:xfrm>
        </p:spPr>
        <p:txBody>
          <a:bodyPr/>
          <a:lstStyle/>
          <a:p>
            <a:pPr eaLnBrk="1" hangingPunct="1"/>
            <a:r>
              <a:rPr lang="en-US" altLang="en-US" sz="2400"/>
              <a:t>U.S. CORS Velocity Field – ITRF2008 (IGS08 epoch 2005.0)</a:t>
            </a:r>
          </a:p>
        </p:txBody>
      </p:sp>
      <p:sp>
        <p:nvSpPr>
          <p:cNvPr id="63492" name="Rounded Rectangle 4">
            <a:extLst>
              <a:ext uri="{FF2B5EF4-FFF2-40B4-BE49-F238E27FC236}">
                <a16:creationId xmlns:a16="http://schemas.microsoft.com/office/drawing/2014/main" id="{BB9E75A4-03FD-4FD1-BD9C-64A5A9115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75" y="5141913"/>
            <a:ext cx="796925" cy="582612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velo-nad83-all.png">
            <a:extLst>
              <a:ext uri="{FF2B5EF4-FFF2-40B4-BE49-F238E27FC236}">
                <a16:creationId xmlns:a16="http://schemas.microsoft.com/office/drawing/2014/main" id="{BECA84BE-728A-4A85-8945-30C8A65C1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t="10838" r="3416" b="5428"/>
          <a:stretch>
            <a:fillRect/>
          </a:stretch>
        </p:blipFill>
        <p:spPr bwMode="auto">
          <a:xfrm>
            <a:off x="-1588" y="1052513"/>
            <a:ext cx="9123363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>
            <a:extLst>
              <a:ext uri="{FF2B5EF4-FFF2-40B4-BE49-F238E27FC236}">
                <a16:creationId xmlns:a16="http://schemas.microsoft.com/office/drawing/2014/main" id="{6E7BD35A-FC56-4A6A-8D1D-373D0C59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" y="231775"/>
            <a:ext cx="8978900" cy="800100"/>
          </a:xfrm>
        </p:spPr>
        <p:txBody>
          <a:bodyPr/>
          <a:lstStyle/>
          <a:p>
            <a:pPr eaLnBrk="1" hangingPunct="1"/>
            <a:r>
              <a:rPr lang="en-US" altLang="en-US" sz="2400"/>
              <a:t>U.S. CORS Velocity Field - NAD83(2011) epoch 2010.00</a:t>
            </a:r>
          </a:p>
        </p:txBody>
      </p:sp>
      <p:sp>
        <p:nvSpPr>
          <p:cNvPr id="64516" name="Rounded Rectangle 4">
            <a:extLst>
              <a:ext uri="{FF2B5EF4-FFF2-40B4-BE49-F238E27FC236}">
                <a16:creationId xmlns:a16="http://schemas.microsoft.com/office/drawing/2014/main" id="{D76E02B9-97B0-494A-B53F-D21D6DC64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425825"/>
            <a:ext cx="796925" cy="582613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12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i="1" dirty="0"/>
              <a:t>“Vertical”: </a:t>
            </a:r>
            <a:r>
              <a:rPr lang="en-US" altLang="en-US" dirty="0"/>
              <a:t>Out with the old, in with the new</a:t>
            </a:r>
          </a:p>
        </p:txBody>
      </p:sp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1536700" y="1390651"/>
            <a:ext cx="2359025" cy="487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lvl="1" indent="0" eaLnBrk="1" hangingPunct="1">
              <a:buNone/>
            </a:pPr>
            <a:r>
              <a:rPr lang="en-US" altLang="en-US" sz="2400" b="1" i="1" dirty="0">
                <a:cs typeface="Times New Roman" panose="02020603050405020304" pitchFamily="18" charset="0"/>
              </a:rPr>
              <a:t>The Old: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NAVD 88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PRVD 02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VIVD09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ASVD02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NMVD03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GUVD04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IGLD 85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IGSN71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GEOID12B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DEFLEC12B</a:t>
            </a:r>
          </a:p>
          <a:p>
            <a:pPr marL="457200" lvl="1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00550" y="2514598"/>
            <a:ext cx="4067175" cy="288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85750" lvl="1" eaLnBrk="1" hangingPunct="1">
              <a:buNone/>
            </a:pPr>
            <a:r>
              <a:rPr lang="en-US" altLang="en-US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The New:</a:t>
            </a:r>
          </a:p>
          <a:p>
            <a:pPr marL="0" lvl="1" indent="0" eaLnBrk="1" hangingPunct="1">
              <a:buNone/>
              <a:tabLst>
                <a:tab pos="0" algn="l"/>
              </a:tabLst>
            </a:pP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The North American-Pacific Geopotential Datum of 2022 (NAPGD2022)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Will include	</a:t>
            </a:r>
            <a:r>
              <a:rPr lang="en-US" altLang="en-US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GEOID2022</a:t>
            </a:r>
            <a:br>
              <a:rPr lang="en-US" altLang="en-US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altLang="en-US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		DEFLEC2022</a:t>
            </a:r>
            <a:br>
              <a:rPr lang="en-US" altLang="en-US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altLang="en-US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		SGRAV2022</a:t>
            </a:r>
          </a:p>
          <a:p>
            <a:pPr marL="457200" lvl="1" indent="0" eaLnBrk="1" hangingPunct="1"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</a:p>
          <a:p>
            <a:pPr marL="457200" lvl="1" indent="0" eaLnBrk="1" hangingPunct="1"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275" y="1857375"/>
            <a:ext cx="9893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Orthometric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Heights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275" y="3105104"/>
            <a:ext cx="9893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Normal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Orthometric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Heights</a:t>
            </a:r>
          </a:p>
        </p:txBody>
      </p:sp>
      <p:sp>
        <p:nvSpPr>
          <p:cNvPr id="5" name="Left Brace 4"/>
          <p:cNvSpPr/>
          <p:nvPr/>
        </p:nvSpPr>
        <p:spPr>
          <a:xfrm>
            <a:off x="1665648" y="2381249"/>
            <a:ext cx="258403" cy="204787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8788" y="4468745"/>
            <a:ext cx="7729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Dynamic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Heights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438" y="5019760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Gravity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38" y="5401498"/>
            <a:ext cx="1007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Geoid Heights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5053" y="5832385"/>
            <a:ext cx="1148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Deflections of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the Vertical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32443-45A6-46A7-A85B-D3424A78D2A6}"/>
              </a:ext>
            </a:extLst>
          </p:cNvPr>
          <p:cNvSpPr txBox="1"/>
          <p:nvPr/>
        </p:nvSpPr>
        <p:spPr>
          <a:xfrm rot="19319665">
            <a:off x="1578766" y="2876628"/>
            <a:ext cx="6773970" cy="1785104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one vertical datum</a:t>
            </a:r>
          </a:p>
          <a:p>
            <a:pPr algn="ctr"/>
            <a:r>
              <a:rPr lang="en-US" sz="4400" b="1" dirty="0">
                <a:solidFill>
                  <a:schemeClr val="accent3">
                    <a:lumMod val="75000"/>
                  </a:schemeClr>
                </a:solidFill>
              </a:rPr>
              <a:t>pole-to-equator</a:t>
            </a:r>
          </a:p>
        </p:txBody>
      </p:sp>
    </p:spTree>
    <p:extLst>
      <p:ext uri="{BB962C8B-B14F-4D97-AF65-F5344CB8AC3E}">
        <p14:creationId xmlns:p14="http://schemas.microsoft.com/office/powerpoint/2010/main" val="19189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6">
            <a:extLst>
              <a:ext uri="{FF2B5EF4-FFF2-40B4-BE49-F238E27FC236}">
                <a16:creationId xmlns:a16="http://schemas.microsoft.com/office/drawing/2014/main" id="{BC98B81A-22CA-4CF2-8E8B-5685A61FD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59" y="1278836"/>
            <a:ext cx="5689600" cy="5505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Box 7">
            <a:extLst>
              <a:ext uri="{FF2B5EF4-FFF2-40B4-BE49-F238E27FC236}">
                <a16:creationId xmlns:a16="http://schemas.microsoft.com/office/drawing/2014/main" id="{3AEC3E27-11B3-44C5-8D57-2605D3209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353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Verdana" panose="020B0604030504040204" pitchFamily="34" charset="0"/>
                <a:cs typeface="Arial" panose="020B0604020202020204" pitchFamily="34" charset="0"/>
              </a:rPr>
              <a:t>Extent of NAPGD2022 gravimetric geoid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FFAE9-9DB0-4234-8478-04C26EFE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9" y="4518175"/>
            <a:ext cx="2651760" cy="2245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633556-855C-428A-8832-B1D63AF84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8" y="1212918"/>
            <a:ext cx="1737360" cy="2738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72FCFC-340A-4832-93B8-5FF57FFB263B}"/>
              </a:ext>
            </a:extLst>
          </p:cNvPr>
          <p:cNvSpPr txBox="1"/>
          <p:nvPr/>
        </p:nvSpPr>
        <p:spPr>
          <a:xfrm>
            <a:off x="64535" y="4148843"/>
            <a:ext cx="179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American Samoa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865D5-030C-4B18-A1BD-F0C143122679}"/>
              </a:ext>
            </a:extLst>
          </p:cNvPr>
          <p:cNvSpPr txBox="1"/>
          <p:nvPr/>
        </p:nvSpPr>
        <p:spPr>
          <a:xfrm>
            <a:off x="-8922" y="834394"/>
            <a:ext cx="380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Guam and Northern Marianas Islands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193A57-49DC-41F0-9604-2A075C20A864}"/>
              </a:ext>
            </a:extLst>
          </p:cNvPr>
          <p:cNvCxnSpPr>
            <a:cxnSpLocks/>
          </p:cNvCxnSpPr>
          <p:nvPr/>
        </p:nvCxnSpPr>
        <p:spPr>
          <a:xfrm flipV="1">
            <a:off x="2780301" y="5022323"/>
            <a:ext cx="943287" cy="17414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4FEA51-A27B-4597-8671-AB8B77EA8F91}"/>
              </a:ext>
            </a:extLst>
          </p:cNvPr>
          <p:cNvCxnSpPr>
            <a:cxnSpLocks/>
          </p:cNvCxnSpPr>
          <p:nvPr/>
        </p:nvCxnSpPr>
        <p:spPr>
          <a:xfrm>
            <a:off x="2740615" y="4518176"/>
            <a:ext cx="982973" cy="4637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271795-08BC-4831-A459-268786F435ED}"/>
              </a:ext>
            </a:extLst>
          </p:cNvPr>
          <p:cNvCxnSpPr>
            <a:cxnSpLocks/>
          </p:cNvCxnSpPr>
          <p:nvPr/>
        </p:nvCxnSpPr>
        <p:spPr>
          <a:xfrm>
            <a:off x="2067298" y="1238468"/>
            <a:ext cx="1507481" cy="2249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C72EDF-5BC7-4C05-AF3D-D03561B704B9}"/>
              </a:ext>
            </a:extLst>
          </p:cNvPr>
          <p:cNvCxnSpPr>
            <a:cxnSpLocks/>
          </p:cNvCxnSpPr>
          <p:nvPr/>
        </p:nvCxnSpPr>
        <p:spPr>
          <a:xfrm flipV="1">
            <a:off x="2087410" y="3522660"/>
            <a:ext cx="1487369" cy="4290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49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1"/>
            <a:ext cx="9144000" cy="5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Estimated change in orthometric heights from NAVD 88 to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NAPGD2022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384" y="5745193"/>
            <a:ext cx="194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NAPGD2022 approximated using xGEOID16B</a:t>
            </a:r>
          </a:p>
        </p:txBody>
      </p:sp>
    </p:spTree>
    <p:extLst>
      <p:ext uri="{BB962C8B-B14F-4D97-AF65-F5344CB8AC3E}">
        <p14:creationId xmlns:p14="http://schemas.microsoft.com/office/powerpoint/2010/main" val="11270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AF26CA5-2064-4536-BE01-19465BB46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54" y="944156"/>
            <a:ext cx="4480560" cy="58048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1AF4DD-D192-4130-871A-F35B8BE01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" y="118468"/>
            <a:ext cx="4480560" cy="58048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674FA9-074D-4209-8DC6-5B2587896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2" t="9210" r="18482" b="2131"/>
          <a:stretch/>
        </p:blipFill>
        <p:spPr>
          <a:xfrm>
            <a:off x="1409787" y="0"/>
            <a:ext cx="6091374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1166717" y="4239433"/>
            <a:ext cx="1800200" cy="178387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91401" y="346688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geodesy.noaa.gov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D368FC4-8B36-4BDE-BCB9-4F676809BE6F}"/>
              </a:ext>
            </a:extLst>
          </p:cNvPr>
          <p:cNvSpPr/>
          <p:nvPr/>
        </p:nvSpPr>
        <p:spPr>
          <a:xfrm>
            <a:off x="1409787" y="3057525"/>
            <a:ext cx="1028614" cy="26148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itle 1">
            <a:extLst>
              <a:ext uri="{FF2B5EF4-FFF2-40B4-BE49-F238E27FC236}">
                <a16:creationId xmlns:a16="http://schemas.microsoft.com/office/drawing/2014/main" id="{EFFD31B9-F951-4CA2-95B5-1FABE2523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4023395" y="2857842"/>
            <a:ext cx="8229600" cy="691858"/>
          </a:xfrm>
        </p:spPr>
        <p:txBody>
          <a:bodyPr/>
          <a:lstStyle/>
          <a:p>
            <a:pPr>
              <a:defRPr/>
            </a:pPr>
            <a:r>
              <a:rPr lang="en-US" altLang="en-US" sz="4000" dirty="0">
                <a:latin typeface="+mj-lt"/>
              </a:rPr>
              <a:t>GPS on Bench Marks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90060-50EA-4FEE-AE95-FCDEB72D4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48" t="9635" r="20510" b="8389"/>
          <a:stretch/>
        </p:blipFill>
        <p:spPr>
          <a:xfrm>
            <a:off x="1300433" y="0"/>
            <a:ext cx="6543133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DF46565-1E0E-46EE-B26A-0777452A1205}"/>
              </a:ext>
            </a:extLst>
          </p:cNvPr>
          <p:cNvSpPr/>
          <p:nvPr/>
        </p:nvSpPr>
        <p:spPr>
          <a:xfrm>
            <a:off x="1300433" y="2809875"/>
            <a:ext cx="691858" cy="26148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7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D9F68281-2FAF-4CA3-AF1F-D7BE10C4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latin typeface="+mj-lt"/>
              </a:rPr>
              <a:t>NGS GIS Map - GPS on Bench 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D3089-C3B0-4926-B23E-AA1A82083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56"/>
          <a:stretch/>
        </p:blipFill>
        <p:spPr>
          <a:xfrm>
            <a:off x="983" y="552450"/>
            <a:ext cx="9142033" cy="6305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25CBA-DCB2-4CE7-B854-16010AC21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56"/>
          <a:stretch/>
        </p:blipFill>
        <p:spPr>
          <a:xfrm>
            <a:off x="983" y="552448"/>
            <a:ext cx="9142033" cy="630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8638E-8CDB-49DE-85F1-802BBFB98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22" t="8620" r="29500" b="32118"/>
          <a:stretch/>
        </p:blipFill>
        <p:spPr>
          <a:xfrm>
            <a:off x="809625" y="91440"/>
            <a:ext cx="7807506" cy="6675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7CDF13-9F7A-4101-94ED-6CAC9AF97828}"/>
              </a:ext>
            </a:extLst>
          </p:cNvPr>
          <p:cNvSpPr txBox="1"/>
          <p:nvPr/>
        </p:nvSpPr>
        <p:spPr>
          <a:xfrm>
            <a:off x="1038901" y="699113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beta.ngs.noaa.gov</a:t>
            </a:r>
          </a:p>
        </p:txBody>
      </p:sp>
    </p:spTree>
    <p:extLst>
      <p:ext uri="{BB962C8B-B14F-4D97-AF65-F5344CB8AC3E}">
        <p14:creationId xmlns:p14="http://schemas.microsoft.com/office/powerpoint/2010/main" val="20395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8638E-8CDB-49DE-85F1-802BBFB98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22" t="8620" r="29500" b="32118"/>
          <a:stretch/>
        </p:blipFill>
        <p:spPr>
          <a:xfrm>
            <a:off x="809625" y="91440"/>
            <a:ext cx="7807506" cy="6675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F7C543-73B3-4CDF-87AA-B4B7BF1008E6}"/>
              </a:ext>
            </a:extLst>
          </p:cNvPr>
          <p:cNvSpPr txBox="1"/>
          <p:nvPr/>
        </p:nvSpPr>
        <p:spPr>
          <a:xfrm>
            <a:off x="1038901" y="699113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beta.ngs.noaa.gov/NCAT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38F11D-3404-46DD-B248-4F4DF18268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89" r="2005"/>
          <a:stretch/>
        </p:blipFill>
        <p:spPr>
          <a:xfrm>
            <a:off x="0" y="91440"/>
            <a:ext cx="7105364" cy="6675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237AAC0-2A6F-437D-8CA7-C80BE774C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6" y="3562350"/>
            <a:ext cx="1165860" cy="137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DED687E-3FE8-43F9-9AFB-E4FF62840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25" y="3562352"/>
            <a:ext cx="2164080" cy="137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6D29D13-A238-40BE-A0B8-1E17AC5B34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47" y="365760"/>
            <a:ext cx="4940595" cy="6400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FD1C05-7F7F-4A6C-BBE4-CED905D6B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22" t="8620" r="29500" b="32118"/>
          <a:stretch/>
        </p:blipFill>
        <p:spPr>
          <a:xfrm>
            <a:off x="668246" y="91440"/>
            <a:ext cx="7807506" cy="6675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BE310F0-818B-49ED-B40B-39ABD86712C1}"/>
              </a:ext>
            </a:extLst>
          </p:cNvPr>
          <p:cNvSpPr/>
          <p:nvPr/>
        </p:nvSpPr>
        <p:spPr>
          <a:xfrm>
            <a:off x="668246" y="4324350"/>
            <a:ext cx="579529" cy="26148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D922EA-D3A6-4F55-8506-0B8E644B1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60" t="10136" r="21855" b="24313"/>
          <a:stretch/>
        </p:blipFill>
        <p:spPr>
          <a:xfrm>
            <a:off x="620620" y="91440"/>
            <a:ext cx="7910494" cy="6675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363648-0D0B-4058-B7D7-A325752E003C}"/>
              </a:ext>
            </a:extLst>
          </p:cNvPr>
          <p:cNvSpPr/>
          <p:nvPr/>
        </p:nvSpPr>
        <p:spPr>
          <a:xfrm>
            <a:off x="630146" y="4062863"/>
            <a:ext cx="658763" cy="26148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FBCF51-EE1F-4806-A00A-F6DEE8599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7" t="10309" r="15701" b="16276"/>
          <a:stretch/>
        </p:blipFill>
        <p:spPr>
          <a:xfrm>
            <a:off x="1120703" y="137160"/>
            <a:ext cx="6976958" cy="6583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6205EA-5C42-4CDE-B9BF-B0F2460D1826}"/>
              </a:ext>
            </a:extLst>
          </p:cNvPr>
          <p:cNvSpPr txBox="1"/>
          <p:nvPr/>
        </p:nvSpPr>
        <p:spPr>
          <a:xfrm>
            <a:off x="1151114" y="737212"/>
            <a:ext cx="4965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beta.ngs.noaa.gov/GEOID/xGEOID17</a:t>
            </a:r>
          </a:p>
        </p:txBody>
      </p:sp>
    </p:spTree>
    <p:extLst>
      <p:ext uri="{BB962C8B-B14F-4D97-AF65-F5344CB8AC3E}">
        <p14:creationId xmlns:p14="http://schemas.microsoft.com/office/powerpoint/2010/main" val="185996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New State Plane Coordinate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62952" cy="4914900"/>
          </a:xfrm>
        </p:spPr>
        <p:txBody>
          <a:bodyPr>
            <a:normAutofit fontScale="85000" lnSpcReduction="20000"/>
          </a:bodyPr>
          <a:lstStyle/>
          <a:p>
            <a:r>
              <a:rPr lang="en-US" b="1" i="1" dirty="0"/>
              <a:t>State Plane Coordinate System of 2022 (SPCS2022)</a:t>
            </a:r>
          </a:p>
          <a:p>
            <a:pPr lvl="1"/>
            <a:r>
              <a:rPr lang="en-US" dirty="0"/>
              <a:t>Referenced to new 2022 TRFs</a:t>
            </a:r>
          </a:p>
          <a:p>
            <a:pPr lvl="1"/>
            <a:r>
              <a:rPr lang="en-US" dirty="0"/>
              <a:t>Based on same reference ellipsoid (GRS 80)</a:t>
            </a:r>
          </a:p>
          <a:p>
            <a:pPr lvl="1"/>
            <a:r>
              <a:rPr lang="en-US" dirty="0"/>
              <a:t>Same 3 </a:t>
            </a:r>
            <a:r>
              <a:rPr lang="en-US" b="1" i="1" dirty="0"/>
              <a:t>conformal</a:t>
            </a:r>
            <a:r>
              <a:rPr lang="en-US" dirty="0"/>
              <a:t> projection types</a:t>
            </a:r>
          </a:p>
          <a:p>
            <a:pPr lvl="2"/>
            <a:r>
              <a:rPr lang="en-US" dirty="0"/>
              <a:t>Lambert Conformal Conic (LCC)</a:t>
            </a:r>
          </a:p>
          <a:p>
            <a:pPr lvl="2"/>
            <a:r>
              <a:rPr lang="en-US" dirty="0"/>
              <a:t>Transverse Mercator (TM)</a:t>
            </a:r>
          </a:p>
          <a:p>
            <a:pPr lvl="2"/>
            <a:r>
              <a:rPr lang="en-US" dirty="0"/>
              <a:t>Oblique Mercator (OM)</a:t>
            </a:r>
          </a:p>
          <a:p>
            <a:r>
              <a:rPr lang="en-US" dirty="0"/>
              <a:t>NGS in process of specifying SPCS2022 characteristics</a:t>
            </a:r>
          </a:p>
          <a:p>
            <a:pPr lvl="1"/>
            <a:r>
              <a:rPr lang="en-US" dirty="0"/>
              <a:t>Draft policy and procedures for public comment</a:t>
            </a:r>
          </a:p>
          <a:p>
            <a:pPr lvl="1"/>
            <a:r>
              <a:rPr lang="en-US" dirty="0"/>
              <a:t>Federal Register Notice on policy and procedures</a:t>
            </a:r>
          </a:p>
          <a:p>
            <a:pPr lvl="1"/>
            <a:r>
              <a:rPr lang="en-US" dirty="0"/>
              <a:t>New report on State Plane history, policy, and future</a:t>
            </a:r>
          </a:p>
          <a:p>
            <a:r>
              <a:rPr lang="en-US" b="1" dirty="0">
                <a:solidFill>
                  <a:srgbClr val="C00000"/>
                </a:solidFill>
              </a:rPr>
              <a:t>NOTE:  SPCS2022 characteristics currently in review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Approved version may differ from what is presented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00AF60-3CF2-4CAC-8C4C-D9800DB5B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6938" cy="685800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347" y="2093496"/>
            <a:ext cx="4668253" cy="4461308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History of NGS projections (1853 to present)</a:t>
            </a:r>
          </a:p>
          <a:p>
            <a:pPr>
              <a:spcBef>
                <a:spcPts val="600"/>
              </a:spcBef>
            </a:pPr>
            <a:r>
              <a:rPr lang="en-US" dirty="0"/>
              <a:t>SPCS policies and legislation</a:t>
            </a:r>
          </a:p>
          <a:p>
            <a:pPr>
              <a:spcBef>
                <a:spcPts val="600"/>
              </a:spcBef>
            </a:pPr>
            <a:r>
              <a:rPr lang="en-US" dirty="0"/>
              <a:t>Departures from policy and convention</a:t>
            </a:r>
          </a:p>
          <a:p>
            <a:pPr>
              <a:spcBef>
                <a:spcPts val="600"/>
              </a:spcBef>
            </a:pPr>
            <a:r>
              <a:rPr lang="en-US" dirty="0"/>
              <a:t>Recent developments in projected coordinate systems</a:t>
            </a:r>
          </a:p>
          <a:p>
            <a:pPr>
              <a:spcBef>
                <a:spcPts val="600"/>
              </a:spcBef>
            </a:pPr>
            <a:r>
              <a:rPr lang="en-US" dirty="0"/>
              <a:t>Appendices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Defining parameters for ALL zones of ALL versions of SPCS, plus additional information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Status of SPCS 83 legislation and foot conversions</a:t>
            </a:r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F7DE0D0-05B6-4E32-877B-4563956D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347" y="828521"/>
            <a:ext cx="4820651" cy="1143000"/>
          </a:xfrm>
        </p:spPr>
        <p:txBody>
          <a:bodyPr/>
          <a:lstStyle/>
          <a:p>
            <a:r>
              <a:rPr lang="en-US" dirty="0"/>
              <a:t>SPCS Special Publication</a:t>
            </a:r>
          </a:p>
        </p:txBody>
      </p:sp>
    </p:spTree>
    <p:extLst>
      <p:ext uri="{BB962C8B-B14F-4D97-AF65-F5344CB8AC3E}">
        <p14:creationId xmlns:p14="http://schemas.microsoft.com/office/powerpoint/2010/main" val="27668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D39C1-0207-4F5E-A199-5F9B6D3B6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57"/>
            <a:ext cx="9144000" cy="6491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F4F9F-EA81-40C5-8484-77153D612D6E}"/>
              </a:ext>
            </a:extLst>
          </p:cNvPr>
          <p:cNvSpPr txBox="1"/>
          <p:nvPr/>
        </p:nvSpPr>
        <p:spPr>
          <a:xfrm>
            <a:off x="0" y="-1"/>
            <a:ext cx="9144000" cy="457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State Plane Coordinate Systems of 1927 (134 zones) and 1983 (125 zones)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08E46B-D873-4C08-BA20-8E9F91B2B475}"/>
              </a:ext>
            </a:extLst>
          </p:cNvPr>
          <p:cNvSpPr/>
          <p:nvPr/>
        </p:nvSpPr>
        <p:spPr>
          <a:xfrm>
            <a:off x="304801" y="3713019"/>
            <a:ext cx="267854" cy="361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8909E-45C0-43DD-A27D-DA2A71C21908}"/>
              </a:ext>
            </a:extLst>
          </p:cNvPr>
          <p:cNvSpPr txBox="1"/>
          <p:nvPr/>
        </p:nvSpPr>
        <p:spPr>
          <a:xfrm>
            <a:off x="304801" y="3011268"/>
            <a:ext cx="205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Guam SPCS 83 zone added in 1995</a:t>
            </a:r>
          </a:p>
        </p:txBody>
      </p:sp>
    </p:spTree>
    <p:extLst>
      <p:ext uri="{BB962C8B-B14F-4D97-AF65-F5344CB8AC3E}">
        <p14:creationId xmlns:p14="http://schemas.microsoft.com/office/powerpoint/2010/main" val="23962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Original SPCS 27, as of 1934 (110 zones total)</a:t>
            </a:r>
          </a:p>
        </p:txBody>
      </p:sp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D95795B9-5F96-4445-A6CB-BA64C665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3851"/>
            <a:ext cx="9144000" cy="62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03384DC8-32FF-4D83-84EE-A1AB7221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67E3564D-A8F4-4789-BFAF-6D95D76AA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2" name="Picture 2" descr="Regional Geodetic Advisor Map">
            <a:extLst>
              <a:ext uri="{FF2B5EF4-FFF2-40B4-BE49-F238E27FC236}">
                <a16:creationId xmlns:a16="http://schemas.microsoft.com/office/drawing/2014/main" id="{65992028-0626-41D4-9FFB-97547A3AF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9063"/>
            <a:ext cx="9075737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5">
            <a:extLst>
              <a:ext uri="{FF2B5EF4-FFF2-40B4-BE49-F238E27FC236}">
                <a16:creationId xmlns:a16="http://schemas.microsoft.com/office/drawing/2014/main" id="{56D356D8-69CB-47B5-8BCF-94E29CDAB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325" y="230188"/>
            <a:ext cx="2673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NGS Advisors</a:t>
            </a:r>
          </a:p>
        </p:txBody>
      </p:sp>
    </p:spTree>
    <p:extLst>
      <p:ext uri="{BB962C8B-B14F-4D97-AF65-F5344CB8AC3E}">
        <p14:creationId xmlns:p14="http://schemas.microsoft.com/office/powerpoint/2010/main" val="201045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Final SPCS 27, as of 1968 (112 zones in CONUS, 131 zones total)</a:t>
            </a:r>
          </a:p>
        </p:txBody>
      </p:sp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F376908-1A5F-49FB-A152-97A93C45E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A62F7D-ED58-43F6-A1DA-F639B714C300}"/>
              </a:ext>
            </a:extLst>
          </p:cNvPr>
          <p:cNvSpPr/>
          <p:nvPr/>
        </p:nvSpPr>
        <p:spPr>
          <a:xfrm rot="19164916">
            <a:off x="5702095" y="1572204"/>
            <a:ext cx="822960" cy="1463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E728B-0F0E-4F6E-92EC-3F20855CBC97}"/>
              </a:ext>
            </a:extLst>
          </p:cNvPr>
          <p:cNvSpPr txBox="1"/>
          <p:nvPr/>
        </p:nvSpPr>
        <p:spPr>
          <a:xfrm>
            <a:off x="7526957" y="4210594"/>
            <a:ext cx="1463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Reduced distortion zones added: CA 7 (1945)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MI (1964)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16299C-3D22-4D47-8E75-93D47AB965F7}"/>
              </a:ext>
            </a:extLst>
          </p:cNvPr>
          <p:cNvSpPr/>
          <p:nvPr/>
        </p:nvSpPr>
        <p:spPr>
          <a:xfrm>
            <a:off x="712291" y="3801976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85058-BAFF-4974-A0D8-BEDA29040064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Final SPCS 83, as of 2001 (108 zones in CONUS, 125 zones total)</a:t>
            </a:r>
          </a:p>
        </p:txBody>
      </p:sp>
      <p:pic>
        <p:nvPicPr>
          <p:cNvPr id="11" name="Picture 10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C595881-783F-479A-9F31-36464FEA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CE99F5-BF08-488F-9E4D-14DC4B5E9D8D}"/>
              </a:ext>
            </a:extLst>
          </p:cNvPr>
          <p:cNvSpPr/>
          <p:nvPr/>
        </p:nvSpPr>
        <p:spPr>
          <a:xfrm rot="20820804">
            <a:off x="5627501" y="3481646"/>
            <a:ext cx="1359314" cy="527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95275-81E0-406F-B918-F9CEA2C018F9}"/>
              </a:ext>
            </a:extLst>
          </p:cNvPr>
          <p:cNvSpPr txBox="1"/>
          <p:nvPr/>
        </p:nvSpPr>
        <p:spPr>
          <a:xfrm>
            <a:off x="7433733" y="4412725"/>
            <a:ext cx="143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KY statewide zone added in 2001</a:t>
            </a:r>
          </a:p>
        </p:txBody>
      </p:sp>
    </p:spTree>
    <p:extLst>
      <p:ext uri="{BB962C8B-B14F-4D97-AF65-F5344CB8AC3E}">
        <p14:creationId xmlns:p14="http://schemas.microsoft.com/office/powerpoint/2010/main" val="18047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404F0-B400-471C-884A-78A7370D3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Alaska State Plane Coordinate Systems of 1927 and 1983 (10 zones)</a:t>
            </a:r>
          </a:p>
        </p:txBody>
      </p:sp>
    </p:spTree>
    <p:extLst>
      <p:ext uri="{BB962C8B-B14F-4D97-AF65-F5344CB8AC3E}">
        <p14:creationId xmlns:p14="http://schemas.microsoft.com/office/powerpoint/2010/main" val="376890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4572000" cy="2743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Hawaii State Plane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Coordinate Systems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of 1927 and 1983 (5 zones)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“SPCS 27” version referenced to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Old Hawaiian Datum</a:t>
            </a:r>
          </a:p>
        </p:txBody>
      </p:sp>
      <p:pic>
        <p:nvPicPr>
          <p:cNvPr id="5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358B3E46-3001-405B-B384-FBD0F5A82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0"/>
            <a:ext cx="9144000" cy="3114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2A6A5-A998-4A24-BA0C-F58760A8B6A7}"/>
              </a:ext>
            </a:extLst>
          </p:cNvPr>
          <p:cNvSpPr txBox="1"/>
          <p:nvPr/>
        </p:nvSpPr>
        <p:spPr>
          <a:xfrm>
            <a:off x="4572000" y="0"/>
            <a:ext cx="4572000" cy="2743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Puerto Rico and U.S. Virgin Islands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State Plane Coordinate Systems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of 1927 (2 zones) and 1983 (1 zone)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“SPCS 27” version referenced to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Puerto Rico 1940 Datum</a:t>
            </a:r>
          </a:p>
        </p:txBody>
      </p:sp>
    </p:spTree>
    <p:extLst>
      <p:ext uri="{BB962C8B-B14F-4D97-AF65-F5344CB8AC3E}">
        <p14:creationId xmlns:p14="http://schemas.microsoft.com/office/powerpoint/2010/main" val="21557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Draft SPCS2022 Policy &amp;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8577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Release for 6-month public comment period</a:t>
            </a:r>
          </a:p>
          <a:p>
            <a:pPr lvl="1"/>
            <a:r>
              <a:rPr lang="en-US" dirty="0"/>
              <a:t>Deadline for comments set at </a:t>
            </a:r>
            <a:r>
              <a:rPr lang="en-US" b="1" dirty="0"/>
              <a:t>July 31, 2018</a:t>
            </a:r>
          </a:p>
          <a:p>
            <a:r>
              <a:rPr lang="en-US" dirty="0"/>
              <a:t>Stakeholder input on what they want for their zones</a:t>
            </a:r>
          </a:p>
          <a:p>
            <a:pPr lvl="1"/>
            <a:r>
              <a:rPr lang="en-US" dirty="0"/>
              <a:t>DOTs, GIS offices, professional societies, universities</a:t>
            </a:r>
          </a:p>
          <a:p>
            <a:pPr lvl="1"/>
            <a:r>
              <a:rPr lang="en-US" u="sng" dirty="0"/>
              <a:t>Deadlines (draft)</a:t>
            </a:r>
            <a:r>
              <a:rPr lang="en-US" dirty="0"/>
              <a:t>:</a:t>
            </a:r>
          </a:p>
          <a:p>
            <a:pPr lvl="2"/>
            <a:r>
              <a:rPr lang="en-US" b="1" dirty="0"/>
              <a:t>Dec 31, 2019 for requests and proposals</a:t>
            </a:r>
          </a:p>
          <a:p>
            <a:pPr lvl="2"/>
            <a:r>
              <a:rPr lang="en-US" b="1" dirty="0"/>
              <a:t>Dec 31, 2020 for submitted designs</a:t>
            </a:r>
          </a:p>
          <a:p>
            <a:r>
              <a:rPr lang="en-US" dirty="0"/>
              <a:t>Includes SPCS2022 characteristics &amp; requirements</a:t>
            </a:r>
          </a:p>
          <a:p>
            <a:pPr lvl="1"/>
            <a:r>
              <a:rPr lang="en-US" dirty="0"/>
              <a:t>Projection types and parameters</a:t>
            </a:r>
          </a:p>
          <a:p>
            <a:pPr lvl="1"/>
            <a:r>
              <a:rPr lang="en-US" dirty="0"/>
              <a:t>Default designs (if no consensus stakeholder input)</a:t>
            </a:r>
          </a:p>
          <a:p>
            <a:pPr lvl="1"/>
            <a:r>
              <a:rPr lang="en-US" dirty="0"/>
              <a:t>“Layered” zones and low-distortion projections (LDPs)</a:t>
            </a:r>
          </a:p>
          <a:p>
            <a:pPr lvl="1"/>
            <a:r>
              <a:rPr lang="en-US" b="1" i="1" dirty="0"/>
              <a:t>Linear distortion </a:t>
            </a:r>
            <a:r>
              <a:rPr lang="en-US" dirty="0"/>
              <a:t>design criteria</a:t>
            </a:r>
          </a:p>
          <a:p>
            <a:pPr lvl="2"/>
            <a:r>
              <a:rPr lang="en-US" dirty="0"/>
              <a:t>Difference in distance between “ground” and “grid” (projected)</a:t>
            </a:r>
          </a:p>
        </p:txBody>
      </p:sp>
    </p:spTree>
    <p:extLst>
      <p:ext uri="{BB962C8B-B14F-4D97-AF65-F5344CB8AC3E}">
        <p14:creationId xmlns:p14="http://schemas.microsoft.com/office/powerpoint/2010/main" val="4204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Linear distortion magnitudes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502316" cy="482830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Maximum design criterion for SPCS2022 zones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Default SPCS2022 designs 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492068" cy="50863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Most zones will keep same extents and projection type</a:t>
            </a:r>
          </a:p>
          <a:p>
            <a:r>
              <a:rPr lang="en-US" dirty="0"/>
              <a:t>Modifications to align with SPCS2022 policy:</a:t>
            </a:r>
          </a:p>
          <a:p>
            <a:pPr lvl="1"/>
            <a:r>
              <a:rPr lang="en-US" dirty="0"/>
              <a:t>Scale redefined with respect to </a:t>
            </a:r>
            <a:r>
              <a:rPr lang="en-US" b="1" dirty="0"/>
              <a:t>topographic surface</a:t>
            </a:r>
          </a:p>
          <a:p>
            <a:pPr lvl="1"/>
            <a:r>
              <a:rPr lang="en-US" dirty="0"/>
              <a:t>One-parallel Lambert and local Oblique Mercator</a:t>
            </a:r>
          </a:p>
          <a:p>
            <a:r>
              <a:rPr lang="en-US" dirty="0"/>
              <a:t>Some possible changes in projection types and zones: </a:t>
            </a:r>
            <a:endParaRPr lang="en-US" i="1" dirty="0"/>
          </a:p>
          <a:p>
            <a:pPr lvl="1"/>
            <a:r>
              <a:rPr lang="en-US" dirty="0"/>
              <a:t>Single OM zone for FL peninsula (replaces 2 TM zones)</a:t>
            </a:r>
          </a:p>
          <a:p>
            <a:pPr lvl="1"/>
            <a:r>
              <a:rPr lang="en-US" dirty="0"/>
              <a:t>Single OM zone for Hawaii (replaces 5 TM zones)</a:t>
            </a:r>
          </a:p>
          <a:p>
            <a:pPr lvl="1"/>
            <a:r>
              <a:rPr lang="en-US" dirty="0"/>
              <a:t>Group RI, CT, MA into one zone (reduces number zones by 3)</a:t>
            </a:r>
          </a:p>
          <a:p>
            <a:pPr lvl="1"/>
            <a:r>
              <a:rPr lang="en-US" dirty="0"/>
              <a:t>Include Guam and CNMI in a single TM zone</a:t>
            </a:r>
          </a:p>
          <a:p>
            <a:pPr lvl="1"/>
            <a:r>
              <a:rPr lang="en-US" dirty="0"/>
              <a:t>Define LCC zone for American Samoa</a:t>
            </a:r>
          </a:p>
          <a:p>
            <a:pPr lvl="1"/>
            <a:r>
              <a:rPr lang="en-US" dirty="0"/>
              <a:t>Redefine AK zones to better correspond to land use</a:t>
            </a:r>
          </a:p>
          <a:p>
            <a:pPr lvl="1"/>
            <a:r>
              <a:rPr lang="en-US" dirty="0"/>
              <a:t>Zone added for Washington D.C.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5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7856B0-0A50-4AC2-ADC1-976AED859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174" y="2876120"/>
          <a:ext cx="3623427" cy="182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62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13171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540901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95093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66902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AZ 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C.M.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111°55’W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181956" y="108065"/>
            <a:ext cx="3392517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 83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Arizona Central Zone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Wingdings" panose="05000000000000000000" pitchFamily="2" charset="2"/>
              </a:rPr>
              <a:t>(Transverse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BCE1F8-E099-45B6-95DB-C75A78A710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1956" y="1513968"/>
          <a:ext cx="199921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3607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2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F55409-70A6-4B87-8352-34E175F13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174" y="2876120"/>
          <a:ext cx="3623427" cy="182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62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13171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540901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95093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66902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AZ 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SPCS2022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C.M.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111°55’W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112°W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1.0001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-455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+277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181956" y="108065"/>
            <a:ext cx="3392517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SPCS2022 “default” Arizona Central Zone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Wingdings" panose="05000000000000000000" pitchFamily="2" charset="2"/>
              </a:rPr>
              <a:t>(Transverse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2465649" y="2772546"/>
            <a:ext cx="1118060" cy="196352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874840-ADEA-4058-BD28-9F9C2E1659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1956" y="1513968"/>
          <a:ext cx="199921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3607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15DF0C7-4F89-45EB-A190-671CE422BF7D}"/>
              </a:ext>
            </a:extLst>
          </p:cNvPr>
          <p:cNvSpPr txBox="1"/>
          <p:nvPr/>
        </p:nvSpPr>
        <p:spPr>
          <a:xfrm>
            <a:off x="3773363" y="212981"/>
            <a:ext cx="1634067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No change in projection type or zone extents</a:t>
            </a:r>
          </a:p>
        </p:txBody>
      </p:sp>
    </p:spTree>
    <p:extLst>
      <p:ext uri="{BB962C8B-B14F-4D97-AF65-F5344CB8AC3E}">
        <p14:creationId xmlns:p14="http://schemas.microsoft.com/office/powerpoint/2010/main" val="74518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F4D1FC-3531-4935-BCEF-E68745023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88525D1-ECF2-4506-91D3-F6EAA876E9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49040" y="4846320"/>
          <a:ext cx="5070250" cy="182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836597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66902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CO 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Central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37°50’02.98…”N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 parallel 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0.9999453985…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998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4106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-117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2091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-352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E6FC1F0-BC08-4DBC-96A5-C06C4ECEDAA5}"/>
              </a:ext>
            </a:extLst>
          </p:cNvPr>
          <p:cNvSpPr txBox="1"/>
          <p:nvPr/>
        </p:nvSpPr>
        <p:spPr>
          <a:xfrm>
            <a:off x="274320" y="274320"/>
            <a:ext cx="859536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 83 Colorado South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Wingdings" panose="05000000000000000000" pitchFamily="2" charset="2"/>
              </a:rPr>
              <a:t>(Lambert Conformal Conic 2-parallel)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8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">
            <a:extLst>
              <a:ext uri="{FF2B5EF4-FFF2-40B4-BE49-F238E27FC236}">
                <a16:creationId xmlns:a16="http://schemas.microsoft.com/office/drawing/2014/main" id="{AFA86D6D-D125-428D-8AD2-1E190BCA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State Coordinators</a:t>
            </a:r>
          </a:p>
        </p:txBody>
      </p:sp>
      <p:pic>
        <p:nvPicPr>
          <p:cNvPr id="33795" name="Picture 2" descr="State Geodetic Coordinator">
            <a:extLst>
              <a:ext uri="{FF2B5EF4-FFF2-40B4-BE49-F238E27FC236}">
                <a16:creationId xmlns:a16="http://schemas.microsoft.com/office/drawing/2014/main" id="{8AC0DA7C-5852-4101-9FE4-7D7B1A2A8B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925" y="1143000"/>
            <a:ext cx="7589838" cy="5757863"/>
          </a:xfrm>
          <a:noFill/>
        </p:spPr>
      </p:pic>
    </p:spTree>
    <p:extLst>
      <p:ext uri="{BB962C8B-B14F-4D97-AF65-F5344CB8AC3E}">
        <p14:creationId xmlns:p14="http://schemas.microsoft.com/office/powerpoint/2010/main" val="19708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0BC185-133F-4EBF-BC4E-9371AB403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49040" y="4846320"/>
          <a:ext cx="5070250" cy="182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836597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66902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CO 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SPCS2022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Central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37°50’02.98…”N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37°45’N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 parallel 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0.9999453985…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1.00028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998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-360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4106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-117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+209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2091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-352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74320" y="274320"/>
            <a:ext cx="859536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SPCS2022 “default” CO 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Wingdings" panose="05000000000000000000" pitchFamily="2" charset="2"/>
              </a:rPr>
              <a:t>(Lambert Conformal Conic 1-parallel)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601528" y="4765964"/>
            <a:ext cx="1221971" cy="19495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E72AD9-213B-4B07-BF73-2D291C9A2DBC}"/>
              </a:ext>
            </a:extLst>
          </p:cNvPr>
          <p:cNvSpPr txBox="1"/>
          <p:nvPr/>
        </p:nvSpPr>
        <p:spPr>
          <a:xfrm>
            <a:off x="6417733" y="3895009"/>
            <a:ext cx="251460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No change in projection type or zone extents</a:t>
            </a:r>
          </a:p>
        </p:txBody>
      </p:sp>
    </p:spTree>
    <p:extLst>
      <p:ext uri="{BB962C8B-B14F-4D97-AF65-F5344CB8AC3E}">
        <p14:creationId xmlns:p14="http://schemas.microsoft.com/office/powerpoint/2010/main" val="28744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02976E-842B-4916-9565-5C08799BD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2724" y="2922469"/>
          <a:ext cx="3644282" cy="1554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56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607151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51284">
                  <a:extLst>
                    <a:ext uri="{9D8B030D-6E8A-4147-A177-3AD203B41FA5}">
                      <a16:colId xmlns:a16="http://schemas.microsoft.com/office/drawing/2014/main" val="285342338"/>
                    </a:ext>
                  </a:extLst>
                </a:gridCol>
              </a:tblGrid>
              <a:tr h="264519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SPCS 83 FL EW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8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0.999941176…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-32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181956" y="108065"/>
            <a:ext cx="3392517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 83 Florida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East &amp; West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Wingdings" panose="05000000000000000000" pitchFamily="2" charset="2"/>
              </a:rPr>
              <a:t>(Transverse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874840-ADEA-4058-BD28-9F9C2E1659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1956" y="1570115"/>
          <a:ext cx="199921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-31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+63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2C7FA3-C9CE-4C37-B502-63518907E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2724" y="2922469"/>
          <a:ext cx="3644282" cy="1554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56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607151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51284">
                  <a:extLst>
                    <a:ext uri="{9D8B030D-6E8A-4147-A177-3AD203B41FA5}">
                      <a16:colId xmlns:a16="http://schemas.microsoft.com/office/drawing/2014/main" val="285342338"/>
                    </a:ext>
                  </a:extLst>
                </a:gridCol>
              </a:tblGrid>
              <a:tr h="264519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SPCS 83 FL EW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SPCS2022</a:t>
                      </a:r>
                      <a:endParaRPr lang="en-US" sz="18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0.999941176…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0.99991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57992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-32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181956" y="108065"/>
            <a:ext cx="3392517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SPCS2022 “default” Florida peninsula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Wingdings" panose="05000000000000000000" pitchFamily="2" charset="2"/>
              </a:rPr>
              <a:t>(Oblique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2459329" y="2819848"/>
            <a:ext cx="1118060" cy="167110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874840-ADEA-4058-BD28-9F9C2E1659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1956" y="1570115"/>
          <a:ext cx="199921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-31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+63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2B527EB-F609-4141-840B-BEEEAA2C6D81}"/>
              </a:ext>
            </a:extLst>
          </p:cNvPr>
          <p:cNvSpPr txBox="1"/>
          <p:nvPr/>
        </p:nvSpPr>
        <p:spPr>
          <a:xfrm>
            <a:off x="3801533" y="5715343"/>
            <a:ext cx="2032001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Change projection type and replace two zones with one</a:t>
            </a:r>
          </a:p>
        </p:txBody>
      </p:sp>
    </p:spTree>
    <p:extLst>
      <p:ext uri="{BB962C8B-B14F-4D97-AF65-F5344CB8AC3E}">
        <p14:creationId xmlns:p14="http://schemas.microsoft.com/office/powerpoint/2010/main" val="28317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“Layered” zones 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1236" cy="438582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Max of </a:t>
            </a:r>
            <a:r>
              <a:rPr lang="en-US" b="1" i="1" dirty="0"/>
              <a:t>TWO</a:t>
            </a:r>
            <a:r>
              <a:rPr lang="en-US" dirty="0"/>
              <a:t> layers:  Statewide and sub-zones</a:t>
            </a:r>
          </a:p>
          <a:p>
            <a:pPr lvl="1"/>
            <a:r>
              <a:rPr lang="en-US" dirty="0"/>
              <a:t>If two layers, one </a:t>
            </a:r>
            <a:r>
              <a:rPr lang="en-US" b="1" i="1" dirty="0"/>
              <a:t>MUST</a:t>
            </a:r>
            <a:r>
              <a:rPr lang="en-US" dirty="0"/>
              <a:t> be statewide</a:t>
            </a:r>
          </a:p>
          <a:p>
            <a:pPr lvl="1"/>
            <a:r>
              <a:rPr lang="en-US" dirty="0"/>
              <a:t>Minimum sub-zone dimension &gt; 50 km</a:t>
            </a:r>
          </a:p>
          <a:p>
            <a:r>
              <a:rPr lang="en-US" dirty="0"/>
              <a:t>States often want statewide </a:t>
            </a:r>
            <a:r>
              <a:rPr lang="en-US" b="1" i="1" dirty="0"/>
              <a:t>and</a:t>
            </a:r>
            <a:r>
              <a:rPr lang="en-US" dirty="0"/>
              <a:t> small zones</a:t>
            </a:r>
          </a:p>
          <a:p>
            <a:pPr lvl="1"/>
            <a:r>
              <a:rPr lang="en-US" i="1" dirty="0"/>
              <a:t>Statewide:  </a:t>
            </a:r>
            <a:r>
              <a:rPr lang="en-US" dirty="0"/>
              <a:t>Single geometry required for state GIS</a:t>
            </a:r>
          </a:p>
          <a:p>
            <a:pPr lvl="1"/>
            <a:r>
              <a:rPr lang="en-US" i="1" dirty="0"/>
              <a:t>Sub-zones:</a:t>
            </a:r>
            <a:r>
              <a:rPr lang="en-US" dirty="0"/>
              <a:t>  Lower distortion for surveying/engineering</a:t>
            </a:r>
          </a:p>
          <a:p>
            <a:pPr lvl="1"/>
            <a:r>
              <a:rPr lang="en-US" dirty="0"/>
              <a:t>But not all states will want or need both types</a:t>
            </a:r>
          </a:p>
          <a:p>
            <a:r>
              <a:rPr lang="en-US" dirty="0"/>
              <a:t>Accommodates state needs, but with restrictions</a:t>
            </a:r>
          </a:p>
          <a:p>
            <a:pPr lvl="1"/>
            <a:r>
              <a:rPr lang="en-US" dirty="0"/>
              <a:t>Prevent poor design choices for statewide zones</a:t>
            </a:r>
          </a:p>
          <a:p>
            <a:pPr lvl="1"/>
            <a:r>
              <a:rPr lang="en-US" dirty="0"/>
              <a:t>And one already exists in SPCS 83…</a:t>
            </a:r>
          </a:p>
        </p:txBody>
      </p:sp>
    </p:spTree>
    <p:extLst>
      <p:ext uri="{BB962C8B-B14F-4D97-AF65-F5344CB8AC3E}">
        <p14:creationId xmlns:p14="http://schemas.microsoft.com/office/powerpoint/2010/main" val="15996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B15F51-28BB-4851-9A2F-479D2B61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73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 83 Kentucky N and S zones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(Lambert Conformal Conic)</a:t>
            </a:r>
          </a:p>
        </p:txBody>
      </p:sp>
    </p:spTree>
    <p:extLst>
      <p:ext uri="{BB962C8B-B14F-4D97-AF65-F5344CB8AC3E}">
        <p14:creationId xmlns:p14="http://schemas.microsoft.com/office/powerpoint/2010/main" val="1959301756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DC670-A4A8-48A0-A88D-5AAE295E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73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Statewide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38°40’N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37°05’N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+181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-58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Kentucky  statewide zone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(Lambert Conformal Conic)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463742" y="4765964"/>
            <a:ext cx="1254373" cy="19495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05140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Linear distortion design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88867" cy="39539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NGS design of zones requested by stakeholders</a:t>
            </a:r>
          </a:p>
          <a:p>
            <a:pPr lvl="1"/>
            <a:r>
              <a:rPr lang="en-US" dirty="0"/>
              <a:t>Limited to zones with 50-400 ppm distortion criterion</a:t>
            </a:r>
          </a:p>
          <a:p>
            <a:pPr lvl="2"/>
            <a:r>
              <a:rPr lang="en-US" b="1" dirty="0"/>
              <a:t>50 ppm </a:t>
            </a:r>
            <a:r>
              <a:rPr lang="en-US" dirty="0">
                <a:sym typeface="Wingdings" panose="05000000000000000000" pitchFamily="2" charset="2"/>
              </a:rPr>
              <a:t>= 5 cm/km = 0.3 ft/mi = 1:20,000</a:t>
            </a:r>
          </a:p>
          <a:p>
            <a:pPr lvl="2"/>
            <a:r>
              <a:rPr lang="en-US" b="1" dirty="0">
                <a:sym typeface="Wingdings" panose="05000000000000000000" pitchFamily="2" charset="2"/>
              </a:rPr>
              <a:t>100 ppm </a:t>
            </a:r>
            <a:r>
              <a:rPr lang="en-US" dirty="0">
                <a:sym typeface="Wingdings" panose="05000000000000000000" pitchFamily="2" charset="2"/>
              </a:rPr>
              <a:t>= 10 cm/km = 0.5 ft/mi = 1:10,000</a:t>
            </a:r>
          </a:p>
          <a:p>
            <a:pPr lvl="2"/>
            <a:r>
              <a:rPr lang="en-US" b="1" dirty="0"/>
              <a:t>400 ppm </a:t>
            </a:r>
            <a:r>
              <a:rPr lang="en-US" dirty="0">
                <a:sym typeface="Wingdings" panose="05000000000000000000" pitchFamily="2" charset="2"/>
              </a:rPr>
              <a:t>= 40 cm/km = 2.1 ft/mi = 1:2,500</a:t>
            </a:r>
            <a:endParaRPr lang="en-US" dirty="0"/>
          </a:p>
          <a:p>
            <a:r>
              <a:rPr lang="en-US" dirty="0"/>
              <a:t>Design criterion &lt; 50 ppm (“low distortion”)</a:t>
            </a:r>
          </a:p>
          <a:p>
            <a:pPr lvl="1"/>
            <a:r>
              <a:rPr lang="en-US" dirty="0"/>
              <a:t>Min criterion </a:t>
            </a:r>
            <a:r>
              <a:rPr lang="en-US" b="1" dirty="0"/>
              <a:t>20 ppm </a:t>
            </a:r>
            <a:r>
              <a:rPr lang="en-US" dirty="0"/>
              <a:t>= 2 cm/km = 0.1 ft/mi = 1:50,000 </a:t>
            </a:r>
          </a:p>
          <a:p>
            <a:pPr lvl="1"/>
            <a:r>
              <a:rPr lang="en-US" dirty="0"/>
              <a:t>Must be designed by others (not by NGS)</a:t>
            </a:r>
          </a:p>
          <a:p>
            <a:pPr lvl="1"/>
            <a:r>
              <a:rPr lang="en-US" dirty="0"/>
              <a:t>Proposed and final design reviewed by NGS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1D15F-9EC4-4E26-BD14-25F0FA05DDF1}"/>
              </a:ext>
            </a:extLst>
          </p:cNvPr>
          <p:cNvSpPr txBox="1"/>
          <p:nvPr/>
        </p:nvSpPr>
        <p:spPr>
          <a:xfrm>
            <a:off x="799136" y="5652945"/>
            <a:ext cx="8132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current situation with “low distortion” projected coordinate systems?</a:t>
            </a:r>
          </a:p>
        </p:txBody>
      </p:sp>
    </p:spTree>
    <p:extLst>
      <p:ext uri="{BB962C8B-B14F-4D97-AF65-F5344CB8AC3E}">
        <p14:creationId xmlns:p14="http://schemas.microsoft.com/office/powerpoint/2010/main" val="10201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CCA465-256A-4577-B64B-F24328A78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GIS\LDP\Iowa\Export\Slides\IaRCS_all_zones_slide.jpg">
            <a:extLst>
              <a:ext uri="{FF2B5EF4-FFF2-40B4-BE49-F238E27FC236}">
                <a16:creationId xmlns:a16="http://schemas.microsoft.com/office/drawing/2014/main" id="{EE2EF934-0D6C-4128-90B8-A73CA61B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54D796-FEE8-46DC-B74E-3EA3A04E1598}"/>
              </a:ext>
            </a:extLst>
          </p:cNvPr>
          <p:cNvSpPr txBox="1"/>
          <p:nvPr/>
        </p:nvSpPr>
        <p:spPr>
          <a:xfrm>
            <a:off x="29637" y="36887"/>
            <a:ext cx="5964761" cy="369332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Iowa has already requested this system be part of SPCS2022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 NSRS Modernization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72618"/>
            <a:ext cx="8391525" cy="520438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New “datums” for 2022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Four new Terrestrial Reference Frames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New Geopotential Datum (NAPGD2022)</a:t>
            </a:r>
          </a:p>
          <a:p>
            <a:pPr>
              <a:lnSpc>
                <a:spcPct val="110000"/>
              </a:lnSpc>
            </a:pPr>
            <a:r>
              <a:rPr lang="en-US" dirty="0"/>
              <a:t>New publications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New datums, NADCON 5, State Plane</a:t>
            </a:r>
          </a:p>
          <a:p>
            <a:pPr>
              <a:lnSpc>
                <a:spcPct val="110000"/>
              </a:lnSpc>
            </a:pPr>
            <a:r>
              <a:rPr lang="en-US" dirty="0"/>
              <a:t>New products and services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GPS on BMs, NCAT, OPUS for Bluebooking, xGEOID17</a:t>
            </a:r>
          </a:p>
          <a:p>
            <a:pPr>
              <a:lnSpc>
                <a:spcPct val="110000"/>
              </a:lnSpc>
            </a:pPr>
            <a:r>
              <a:rPr lang="en-US" dirty="0"/>
              <a:t>State Plane Coordinate System of 2022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Designed with respect to “ground”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Default designs similar to existing State Plane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 include a statewide zone plus a sub-zone layer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Stakeholder input on zones for their states (including LDPs)</a:t>
            </a:r>
          </a:p>
          <a:p>
            <a:pPr lvl="1">
              <a:lnSpc>
                <a:spcPct val="110000"/>
              </a:lnSpc>
            </a:pPr>
            <a:r>
              <a:rPr lang="en-US" b="1" i="1" dirty="0"/>
              <a:t>NGS webinar on March 8 – register at:</a:t>
            </a:r>
          </a:p>
          <a:p>
            <a:pPr marL="0" lvl="1" indent="0" algn="r">
              <a:lnSpc>
                <a:spcPct val="110000"/>
              </a:lnSpc>
              <a:buNone/>
            </a:pPr>
            <a:r>
              <a:rPr lang="en-US" b="1" dirty="0">
                <a:hlinkClick r:id="rId3"/>
              </a:rPr>
              <a:t>https://geodesy.noaa.gov/web/science_edu/webinar_series/Webinars.shtml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24A5FC-4A60-4972-A1B8-CCD526980AE5}"/>
              </a:ext>
            </a:extLst>
          </p:cNvPr>
          <p:cNvSpPr/>
          <p:nvPr/>
        </p:nvSpPr>
        <p:spPr>
          <a:xfrm>
            <a:off x="859779" y="4076353"/>
            <a:ext cx="6703072" cy="136242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7301E-A444-4E13-BC54-17FE6848161E}"/>
              </a:ext>
            </a:extLst>
          </p:cNvPr>
          <p:cNvSpPr txBox="1"/>
          <p:nvPr/>
        </p:nvSpPr>
        <p:spPr>
          <a:xfrm>
            <a:off x="523874" y="6121697"/>
            <a:ext cx="8496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of this is currently in review, not yet finalized</a:t>
            </a:r>
          </a:p>
        </p:txBody>
      </p:sp>
    </p:spTree>
    <p:extLst>
      <p:ext uri="{BB962C8B-B14F-4D97-AF65-F5344CB8AC3E}">
        <p14:creationId xmlns:p14="http://schemas.microsoft.com/office/powerpoint/2010/main" val="9183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674FA9-074D-4209-8DC6-5B2587896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2" t="9210" r="18482" b="2131"/>
          <a:stretch/>
        </p:blipFill>
        <p:spPr>
          <a:xfrm>
            <a:off x="1409787" y="0"/>
            <a:ext cx="6091374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91401" y="346688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geodesy.noaa.gov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D368FC4-8B36-4BDE-BCB9-4F676809BE6F}"/>
              </a:ext>
            </a:extLst>
          </p:cNvPr>
          <p:cNvSpPr/>
          <p:nvPr/>
        </p:nvSpPr>
        <p:spPr>
          <a:xfrm>
            <a:off x="1409787" y="3823341"/>
            <a:ext cx="761914" cy="26148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45958-A878-4FED-8C33-3CBD70776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46" t="8751" r="24785" b="4027"/>
          <a:stretch/>
        </p:blipFill>
        <p:spPr>
          <a:xfrm>
            <a:off x="2647947" y="45720"/>
            <a:ext cx="5322740" cy="6766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39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CF1A2F-8A6A-4899-A312-2E46991E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Much ado about what’s new in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7345-10F6-4C21-83FB-89C50676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7924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i="1" dirty="0"/>
              <a:t>Modernizing the National Spatial Reference System (NSRS)</a:t>
            </a:r>
          </a:p>
          <a:p>
            <a:r>
              <a:rPr lang="en-US" dirty="0"/>
              <a:t>New “datums” for 2022!</a:t>
            </a:r>
          </a:p>
          <a:p>
            <a:pPr lvl="1"/>
            <a:r>
              <a:rPr lang="en-US" dirty="0"/>
              <a:t>Four (4) new Terrestrial Reference Frames of 2022</a:t>
            </a:r>
          </a:p>
          <a:p>
            <a:pPr lvl="1"/>
            <a:r>
              <a:rPr lang="en-US" dirty="0"/>
              <a:t>North American-Pacific Geopotential Datum of 2022</a:t>
            </a:r>
          </a:p>
          <a:p>
            <a:r>
              <a:rPr lang="en-US" dirty="0"/>
              <a:t>New publications!</a:t>
            </a:r>
          </a:p>
          <a:p>
            <a:pPr lvl="1"/>
            <a:r>
              <a:rPr lang="en-US" dirty="0"/>
              <a:t>Geometric and geopotential blueprints (parts 1 and 2)</a:t>
            </a:r>
          </a:p>
          <a:p>
            <a:pPr lvl="1"/>
            <a:r>
              <a:rPr lang="en-US" dirty="0"/>
              <a:t>NADCON 5.0 report</a:t>
            </a:r>
          </a:p>
          <a:p>
            <a:pPr lvl="1"/>
            <a:r>
              <a:rPr lang="en-US" dirty="0"/>
              <a:t>History and status of State Plane</a:t>
            </a:r>
          </a:p>
          <a:p>
            <a:r>
              <a:rPr lang="en-US" dirty="0"/>
              <a:t>New projects, products, and services!</a:t>
            </a:r>
          </a:p>
          <a:p>
            <a:pPr lvl="1"/>
            <a:r>
              <a:rPr lang="en-US" dirty="0"/>
              <a:t>GPS on Bench Marks project</a:t>
            </a:r>
          </a:p>
          <a:p>
            <a:pPr lvl="1"/>
            <a:r>
              <a:rPr lang="en-US" dirty="0"/>
              <a:t>NGS Coordinate Conversion &amp; Transformation Tool (NCAT)</a:t>
            </a:r>
          </a:p>
          <a:p>
            <a:pPr lvl="1"/>
            <a:r>
              <a:rPr lang="en-US" dirty="0"/>
              <a:t>OPUS for Bluebooking (…and “OPUS for Everything”)</a:t>
            </a:r>
          </a:p>
          <a:p>
            <a:pPr lvl="1"/>
            <a:r>
              <a:rPr lang="en-US" dirty="0"/>
              <a:t>New experimental geoid models</a:t>
            </a:r>
          </a:p>
          <a:p>
            <a:r>
              <a:rPr lang="en-US" b="1" dirty="0"/>
              <a:t>New State Plane Coordinate System of 2022! </a:t>
            </a:r>
          </a:p>
        </p:txBody>
      </p:sp>
    </p:spTree>
    <p:extLst>
      <p:ext uri="{BB962C8B-B14F-4D97-AF65-F5344CB8AC3E}">
        <p14:creationId xmlns:p14="http://schemas.microsoft.com/office/powerpoint/2010/main" val="1782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3" name="Picture 3" descr="D:\GIS\NGS\NA2011\All_NA2011\Export\All_NA2011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 rot="1084467">
            <a:off x="2803079" y="438973"/>
            <a:ext cx="6274576" cy="277982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 rot="18365453">
            <a:off x="30956" y="3126582"/>
            <a:ext cx="1443037" cy="69215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 rot="20257565">
            <a:off x="979488" y="2408238"/>
            <a:ext cx="3797300" cy="29591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946" y="2209800"/>
            <a:ext cx="11592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NAD 83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(MA11)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0473" y="4000108"/>
            <a:ext cx="216277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NAD 83 (PA11)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57882" y="1125401"/>
            <a:ext cx="21403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NAD 83 (2011)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7B018-C8EB-487B-92FF-79B8C0C98C96}"/>
              </a:ext>
            </a:extLst>
          </p:cNvPr>
          <p:cNvSpPr txBox="1"/>
          <p:nvPr/>
        </p:nvSpPr>
        <p:spPr>
          <a:xfrm>
            <a:off x="4411744" y="4694546"/>
            <a:ext cx="4524866" cy="1923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 American Datum of 1983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Three frames: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 83 (2011):  North America and  Caribbean plates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 83 (PA11):  Pacific plate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 83 (MA11):  Mariana plate</a:t>
            </a:r>
          </a:p>
        </p:txBody>
      </p:sp>
    </p:spTree>
    <p:extLst>
      <p:ext uri="{BB962C8B-B14F-4D97-AF65-F5344CB8AC3E}">
        <p14:creationId xmlns:p14="http://schemas.microsoft.com/office/powerpoint/2010/main" val="22359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C3993580-C25B-4E21-A2BA-F212A78D5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7266" y="3059668"/>
            <a:ext cx="12939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NMVD03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0942" y="5046483"/>
            <a:ext cx="122341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ASVD02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6052" y="1815335"/>
            <a:ext cx="17203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NAVD 88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7B018-C8EB-487B-92FF-79B8C0C98C96}"/>
              </a:ext>
            </a:extLst>
          </p:cNvPr>
          <p:cNvSpPr txBox="1"/>
          <p:nvPr/>
        </p:nvSpPr>
        <p:spPr>
          <a:xfrm>
            <a:off x="4411744" y="5135088"/>
            <a:ext cx="4524866" cy="1482528"/>
          </a:xfrm>
          <a:prstGeom prst="rect">
            <a:avLst/>
          </a:prstGeom>
          <a:solidFill>
            <a:schemeClr val="bg1"/>
          </a:solidFill>
        </p:spPr>
        <p:txBody>
          <a:bodyPr wrap="square" numCol="2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and Caribbean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NAVD 88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IGLD 85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PRVD02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VIVD09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Pacific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GUVD04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NMVD03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ASVD02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C3F0C-55B3-42A1-9EDB-6ABF3E81DFBB}"/>
              </a:ext>
            </a:extLst>
          </p:cNvPr>
          <p:cNvSpPr txBox="1"/>
          <p:nvPr/>
        </p:nvSpPr>
        <p:spPr>
          <a:xfrm>
            <a:off x="4411744" y="4694547"/>
            <a:ext cx="4524866" cy="440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vertical datums of the NSRS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C660BD-3D64-4143-A5D5-260929564036}"/>
              </a:ext>
            </a:extLst>
          </p:cNvPr>
          <p:cNvSpPr txBox="1"/>
          <p:nvPr/>
        </p:nvSpPr>
        <p:spPr>
          <a:xfrm>
            <a:off x="874408" y="3440170"/>
            <a:ext cx="125547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GUVD04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76601F-5E28-46BF-BE12-6E4FE083D76D}"/>
              </a:ext>
            </a:extLst>
          </p:cNvPr>
          <p:cNvSpPr txBox="1"/>
          <p:nvPr/>
        </p:nvSpPr>
        <p:spPr>
          <a:xfrm>
            <a:off x="7729227" y="2775447"/>
            <a:ext cx="123142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PRVD02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11005-375C-4372-A990-7BF8DAA7322C}"/>
              </a:ext>
            </a:extLst>
          </p:cNvPr>
          <p:cNvSpPr txBox="1"/>
          <p:nvPr/>
        </p:nvSpPr>
        <p:spPr>
          <a:xfrm>
            <a:off x="7753273" y="3200497"/>
            <a:ext cx="11833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VIVD02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04D915-2386-4B3D-B5D8-A9B3975D46E6}"/>
              </a:ext>
            </a:extLst>
          </p:cNvPr>
          <p:cNvSpPr txBox="1"/>
          <p:nvPr/>
        </p:nvSpPr>
        <p:spPr>
          <a:xfrm>
            <a:off x="6284795" y="1398378"/>
            <a:ext cx="12442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IGLD 85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D84127-302E-49A4-ADBE-95EFF2348970}"/>
              </a:ext>
            </a:extLst>
          </p:cNvPr>
          <p:cNvSpPr txBox="1"/>
          <p:nvPr/>
        </p:nvSpPr>
        <p:spPr>
          <a:xfrm>
            <a:off x="3592648" y="535512"/>
            <a:ext cx="146225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NAVD 88</a:t>
            </a:r>
          </a:p>
        </p:txBody>
      </p:sp>
    </p:spTree>
    <p:extLst>
      <p:ext uri="{BB962C8B-B14F-4D97-AF65-F5344CB8AC3E}">
        <p14:creationId xmlns:p14="http://schemas.microsoft.com/office/powerpoint/2010/main" val="17595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779"/>
            <a:ext cx="8229600" cy="857250"/>
          </a:xfrm>
        </p:spPr>
        <p:txBody>
          <a:bodyPr/>
          <a:lstStyle/>
          <a:p>
            <a:r>
              <a:rPr lang="en-US" dirty="0"/>
              <a:t>Why replace NAD 83 and NAVD 88?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0352"/>
            <a:ext cx="8229600" cy="4598843"/>
          </a:xfrm>
        </p:spPr>
        <p:txBody>
          <a:bodyPr>
            <a:normAutofit/>
          </a:bodyPr>
          <a:lstStyle/>
          <a:p>
            <a:r>
              <a:rPr lang="en-US" b="1" dirty="0"/>
              <a:t>Main driver:  </a:t>
            </a:r>
            <a:r>
              <a:rPr lang="en-US" b="1" i="1" dirty="0"/>
              <a:t>Global Navigation Satellite System (GNSS)</a:t>
            </a:r>
          </a:p>
          <a:p>
            <a:r>
              <a:rPr lang="en-US" b="1" dirty="0"/>
              <a:t>ACCESS!</a:t>
            </a:r>
          </a:p>
          <a:p>
            <a:pPr lvl="1"/>
            <a:r>
              <a:rPr lang="en-US" dirty="0"/>
              <a:t>GNSS equipment is fast, inexpensive, reliable (and improving)</a:t>
            </a:r>
          </a:p>
          <a:p>
            <a:pPr lvl="1"/>
            <a:r>
              <a:rPr lang="en-US" dirty="0"/>
              <a:t>Reduces reliance on finding survey control (“bench marks”)</a:t>
            </a:r>
          </a:p>
          <a:p>
            <a:r>
              <a:rPr lang="en-US" b="1" dirty="0"/>
              <a:t>ACCURACY!</a:t>
            </a:r>
          </a:p>
          <a:p>
            <a:pPr lvl="1"/>
            <a:r>
              <a:rPr lang="en-US" dirty="0"/>
              <a:t>Insensitive to distance-dependent errors; reliable</a:t>
            </a:r>
          </a:p>
          <a:p>
            <a:pPr lvl="1"/>
            <a:r>
              <a:rPr lang="en-US" dirty="0"/>
              <a:t>Immune to bench mark instability (referenced to CORS)</a:t>
            </a:r>
          </a:p>
          <a:p>
            <a:r>
              <a:rPr lang="en-US" b="1" dirty="0"/>
              <a:t>CONSISTENCY!</a:t>
            </a:r>
          </a:p>
          <a:p>
            <a:pPr lvl="1"/>
            <a:r>
              <a:rPr lang="en-US" dirty="0"/>
              <a:t>Eliminates </a:t>
            </a:r>
            <a:r>
              <a:rPr lang="en-US" dirty="0">
                <a:effectLst/>
              </a:rPr>
              <a:t>systematic errors in current datums</a:t>
            </a:r>
            <a:endParaRPr lang="en-US" dirty="0"/>
          </a:p>
          <a:p>
            <a:pPr lvl="1"/>
            <a:r>
              <a:rPr lang="en-US" dirty="0"/>
              <a:t>Aligned with global reference frames</a:t>
            </a:r>
          </a:p>
          <a:p>
            <a:pPr lvl="1"/>
            <a:r>
              <a:rPr lang="en-US" dirty="0"/>
              <a:t>Integrated system for both positions and heights (“elevations”)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1_NGSPowerPoint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ewly Approved  NGS Template10.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6736</TotalTime>
  <Words>1860</Words>
  <Application>Microsoft Office PowerPoint</Application>
  <PresentationFormat>On-screen Show (4:3)</PresentationFormat>
  <Paragraphs>480</Paragraphs>
  <Slides>49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ＭＳ Ｐゴシック</vt:lpstr>
      <vt:lpstr>ＭＳ Ｐゴシック</vt:lpstr>
      <vt:lpstr>arial</vt:lpstr>
      <vt:lpstr>arial</vt:lpstr>
      <vt:lpstr>Calibri</vt:lpstr>
      <vt:lpstr>Gill Sans MT</vt:lpstr>
      <vt:lpstr>Times New Roman</vt:lpstr>
      <vt:lpstr>Verdana</vt:lpstr>
      <vt:lpstr>Wingdings</vt:lpstr>
      <vt:lpstr>1_NGSPowerPointTemplate</vt:lpstr>
      <vt:lpstr>1_NGS PowerPoint Template-geodesy.noaa.gov</vt:lpstr>
      <vt:lpstr>Newly Approved  NGS Template10.2009</vt:lpstr>
      <vt:lpstr>Office Theme</vt:lpstr>
      <vt:lpstr>NGS PowerPoint Template-geodesy.noaa.gov</vt:lpstr>
      <vt:lpstr>PowerPoint Presentation</vt:lpstr>
      <vt:lpstr>PowerPoint Presentation</vt:lpstr>
      <vt:lpstr>PowerPoint Presentation</vt:lpstr>
      <vt:lpstr>State Coordinators</vt:lpstr>
      <vt:lpstr>PowerPoint Presentation</vt:lpstr>
      <vt:lpstr>Much ado about what’s new in 2022</vt:lpstr>
      <vt:lpstr>PowerPoint Presentation</vt:lpstr>
      <vt:lpstr>PowerPoint Presentation</vt:lpstr>
      <vt:lpstr>Why replace NAD 83 and NAVD 88?</vt:lpstr>
      <vt:lpstr>Geometric: Out with the old, in with the new</vt:lpstr>
      <vt:lpstr>PowerPoint Presentation</vt:lpstr>
      <vt:lpstr>PowerPoint Presentation</vt:lpstr>
      <vt:lpstr>PowerPoint Presentation</vt:lpstr>
      <vt:lpstr>U.S. CORS Velocity Field – ITRF2008 (IGS08 epoch 2005.0)</vt:lpstr>
      <vt:lpstr>U.S. CORS Velocity Field - NAD83(2011) epoch 2010.00</vt:lpstr>
      <vt:lpstr>“Vertical”: Out with the old, in with the new</vt:lpstr>
      <vt:lpstr>PowerPoint Presentation</vt:lpstr>
      <vt:lpstr>PowerPoint Presentation</vt:lpstr>
      <vt:lpstr>PowerPoint Presentation</vt:lpstr>
      <vt:lpstr>GPS on Bench Marks</vt:lpstr>
      <vt:lpstr>NGS GIS Map - GPS on Bench Mark</vt:lpstr>
      <vt:lpstr>PowerPoint Presentation</vt:lpstr>
      <vt:lpstr>PowerPoint Presentation</vt:lpstr>
      <vt:lpstr>PowerPoint Presentation</vt:lpstr>
      <vt:lpstr>PowerPoint Presentation</vt:lpstr>
      <vt:lpstr>New State Plane Coordinate System</vt:lpstr>
      <vt:lpstr>SPCS Special Publication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Draft SPCS2022 Policy &amp; Procedures</vt:lpstr>
      <vt:lpstr>Linear distortion magnitudes</vt:lpstr>
      <vt:lpstr>Default SPCS2022 designs (draft)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“Layered” zones (draft)</vt:lpstr>
      <vt:lpstr>Kentucky layered zones</vt:lpstr>
      <vt:lpstr>Kentucky layered zones</vt:lpstr>
      <vt:lpstr>Linear distortion design criteria</vt:lpstr>
      <vt:lpstr>PowerPoint Presentation</vt:lpstr>
      <vt:lpstr>PowerPoint Presentation</vt:lpstr>
      <vt:lpstr>Summary:  NSRS Modernization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Evjen</dc:creator>
  <cp:lastModifiedBy>Erika Little</cp:lastModifiedBy>
  <cp:revision>275</cp:revision>
  <dcterms:created xsi:type="dcterms:W3CDTF">2017-04-17T06:30:29Z</dcterms:created>
  <dcterms:modified xsi:type="dcterms:W3CDTF">2018-02-12T15:24:26Z</dcterms:modified>
</cp:coreProperties>
</file>