
<file path=[Content_Types].xml><?xml version="1.0" encoding="utf-8"?>
<Types xmlns="http://schemas.openxmlformats.org/package/2006/content-types">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Layouts/slideLayout15.xml" ContentType="application/vnd.openxmlformats-officedocument.presentationml.slideLayout+xml"/>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Layouts/slideLayout14.xml" ContentType="application/vnd.openxmlformats-officedocument.presentationml.slideLayout+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theme/theme4.xml" ContentType="application/vnd.openxmlformats-officedocument.theme+xml"/>
  <Override PartName="/ppt/slideLayouts/slideLayout13.xml" ContentType="application/vnd.openxmlformats-officedocument.presentationml.slideLayout+xml"/>
  <Override PartName="/ppt/slides/slide9.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docProps/app.xml" ContentType="application/vnd.openxmlformats-officedocument.extended-properties+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 id="2147483852" r:id="rId2"/>
  </p:sldMasterIdLst>
  <p:notesMasterIdLst>
    <p:notesMasterId r:id="rId27"/>
  </p:notesMasterIdLst>
  <p:handoutMasterIdLst>
    <p:handoutMasterId r:id="rId28"/>
  </p:handoutMasterIdLst>
  <p:sldIdLst>
    <p:sldId id="261" r:id="rId3"/>
    <p:sldId id="762" r:id="rId4"/>
    <p:sldId id="758" r:id="rId5"/>
    <p:sldId id="760" r:id="rId6"/>
    <p:sldId id="763" r:id="rId7"/>
    <p:sldId id="764" r:id="rId8"/>
    <p:sldId id="759" r:id="rId9"/>
    <p:sldId id="739" r:id="rId10"/>
    <p:sldId id="699" r:id="rId11"/>
    <p:sldId id="731" r:id="rId12"/>
    <p:sldId id="770" r:id="rId13"/>
    <p:sldId id="720" r:id="rId14"/>
    <p:sldId id="734" r:id="rId15"/>
    <p:sldId id="721" r:id="rId16"/>
    <p:sldId id="745" r:id="rId17"/>
    <p:sldId id="747" r:id="rId18"/>
    <p:sldId id="748" r:id="rId19"/>
    <p:sldId id="749" r:id="rId20"/>
    <p:sldId id="766" r:id="rId21"/>
    <p:sldId id="769" r:id="rId22"/>
    <p:sldId id="717" r:id="rId23"/>
    <p:sldId id="707" r:id="rId24"/>
    <p:sldId id="761" r:id="rId25"/>
    <p:sldId id="765" r:id="rId26"/>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Calibri" pitchFamily="4" charset="0"/>
        <a:ea typeface="MS PGothic" pitchFamily="34" charset="-128"/>
        <a:cs typeface="MS PGothic" pitchFamily="34" charset="-128"/>
      </a:defRPr>
    </a:lvl1pPr>
    <a:lvl2pPr marL="457200" algn="l" defTabSz="457200" rtl="0" eaLnBrk="0" fontAlgn="base" hangingPunct="0">
      <a:spcBef>
        <a:spcPct val="0"/>
      </a:spcBef>
      <a:spcAft>
        <a:spcPct val="0"/>
      </a:spcAft>
      <a:defRPr kern="1200">
        <a:solidFill>
          <a:schemeClr val="tx1"/>
        </a:solidFill>
        <a:latin typeface="Calibri" pitchFamily="4" charset="0"/>
        <a:ea typeface="MS PGothic" pitchFamily="34" charset="-128"/>
        <a:cs typeface="MS PGothic" pitchFamily="34" charset="-128"/>
      </a:defRPr>
    </a:lvl2pPr>
    <a:lvl3pPr marL="914400" algn="l" defTabSz="457200" rtl="0" eaLnBrk="0" fontAlgn="base" hangingPunct="0">
      <a:spcBef>
        <a:spcPct val="0"/>
      </a:spcBef>
      <a:spcAft>
        <a:spcPct val="0"/>
      </a:spcAft>
      <a:defRPr kern="1200">
        <a:solidFill>
          <a:schemeClr val="tx1"/>
        </a:solidFill>
        <a:latin typeface="Calibri" pitchFamily="4" charset="0"/>
        <a:ea typeface="MS PGothic" pitchFamily="34" charset="-128"/>
        <a:cs typeface="MS PGothic" pitchFamily="34" charset="-128"/>
      </a:defRPr>
    </a:lvl3pPr>
    <a:lvl4pPr marL="1371600" algn="l" defTabSz="457200" rtl="0" eaLnBrk="0" fontAlgn="base" hangingPunct="0">
      <a:spcBef>
        <a:spcPct val="0"/>
      </a:spcBef>
      <a:spcAft>
        <a:spcPct val="0"/>
      </a:spcAft>
      <a:defRPr kern="1200">
        <a:solidFill>
          <a:schemeClr val="tx1"/>
        </a:solidFill>
        <a:latin typeface="Calibri" pitchFamily="4" charset="0"/>
        <a:ea typeface="MS PGothic" pitchFamily="34" charset="-128"/>
        <a:cs typeface="MS PGothic" pitchFamily="34" charset="-128"/>
      </a:defRPr>
    </a:lvl4pPr>
    <a:lvl5pPr marL="1828800" algn="l" defTabSz="457200" rtl="0" eaLnBrk="0" fontAlgn="base" hangingPunct="0">
      <a:spcBef>
        <a:spcPct val="0"/>
      </a:spcBef>
      <a:spcAft>
        <a:spcPct val="0"/>
      </a:spcAft>
      <a:defRPr kern="1200">
        <a:solidFill>
          <a:schemeClr val="tx1"/>
        </a:solidFill>
        <a:latin typeface="Calibri" pitchFamily="4" charset="0"/>
        <a:ea typeface="MS PGothic" pitchFamily="34" charset="-128"/>
        <a:cs typeface="MS PGothic" pitchFamily="34" charset="-128"/>
      </a:defRPr>
    </a:lvl5pPr>
    <a:lvl6pPr marL="2286000" algn="l" defTabSz="457200" rtl="0" eaLnBrk="1" latinLnBrk="0" hangingPunct="1">
      <a:defRPr kern="1200">
        <a:solidFill>
          <a:schemeClr val="tx1"/>
        </a:solidFill>
        <a:latin typeface="Calibri" pitchFamily="4" charset="0"/>
        <a:ea typeface="MS PGothic" pitchFamily="34" charset="-128"/>
        <a:cs typeface="MS PGothic" pitchFamily="34" charset="-128"/>
      </a:defRPr>
    </a:lvl6pPr>
    <a:lvl7pPr marL="2743200" algn="l" defTabSz="457200" rtl="0" eaLnBrk="1" latinLnBrk="0" hangingPunct="1">
      <a:defRPr kern="1200">
        <a:solidFill>
          <a:schemeClr val="tx1"/>
        </a:solidFill>
        <a:latin typeface="Calibri" pitchFamily="4" charset="0"/>
        <a:ea typeface="MS PGothic" pitchFamily="34" charset="-128"/>
        <a:cs typeface="MS PGothic" pitchFamily="34" charset="-128"/>
      </a:defRPr>
    </a:lvl7pPr>
    <a:lvl8pPr marL="3200400" algn="l" defTabSz="457200" rtl="0" eaLnBrk="1" latinLnBrk="0" hangingPunct="1">
      <a:defRPr kern="1200">
        <a:solidFill>
          <a:schemeClr val="tx1"/>
        </a:solidFill>
        <a:latin typeface="Calibri" pitchFamily="4" charset="0"/>
        <a:ea typeface="MS PGothic" pitchFamily="34" charset="-128"/>
        <a:cs typeface="MS PGothic" pitchFamily="34" charset="-128"/>
      </a:defRPr>
    </a:lvl8pPr>
    <a:lvl9pPr marL="3657600" algn="l" defTabSz="457200" rtl="0" eaLnBrk="1" latinLnBrk="0" hangingPunct="1">
      <a:defRPr kern="1200">
        <a:solidFill>
          <a:schemeClr val="tx1"/>
        </a:solidFill>
        <a:latin typeface="Calibri" pitchFamily="4" charset="0"/>
        <a:ea typeface="MS PGothic" pitchFamily="34" charset="-128"/>
        <a:cs typeface="MS PGothic" pitchFamily="34"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800000"/>
    <a:srgbClr val="C00000"/>
    <a:srgbClr val="FF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77910" autoAdjust="0"/>
  </p:normalViewPr>
  <p:slideViewPr>
    <p:cSldViewPr snapToGrid="0" snapToObjects="1">
      <p:cViewPr varScale="1">
        <p:scale>
          <a:sx n="104" d="100"/>
          <a:sy n="104" d="100"/>
        </p:scale>
        <p:origin x="-1016"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64"/>
    </p:cViewPr>
  </p:sorterViewPr>
  <p:notesViewPr>
    <p:cSldViewPr snapToGrid="0" snapToObjects="1">
      <p:cViewPr varScale="1">
        <p:scale>
          <a:sx n="53" d="100"/>
          <a:sy n="53" d="100"/>
        </p:scale>
        <p:origin x="-2874" y="-9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970338" y="8831263"/>
            <a:ext cx="3038475" cy="463550"/>
          </a:xfrm>
          <a:prstGeom prst="rect">
            <a:avLst/>
          </a:prstGeom>
        </p:spPr>
        <p:txBody>
          <a:bodyPr vert="horz" wrap="square" lIns="93172" tIns="46586" rIns="93172" bIns="46586" numCol="1" anchor="b" anchorCtr="0" compatLnSpc="1">
            <a:prstTxWarp prst="textNoShape">
              <a:avLst/>
            </a:prstTxWarp>
          </a:bodyPr>
          <a:lstStyle>
            <a:lvl1pPr algn="r" eaLnBrk="1" hangingPunct="1">
              <a:defRPr sz="1300">
                <a:latin typeface="Calibri" pitchFamily="4" charset="0"/>
              </a:defRPr>
            </a:lvl1pPr>
          </a:lstStyle>
          <a:p>
            <a:pPr>
              <a:defRPr/>
            </a:pPr>
            <a:fld id="{6CDFBBC8-1F29-1845-B9FC-42B1CC45E76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3172" tIns="46586" rIns="93172" bIns="46586" rtlCol="0"/>
          <a:lstStyle>
            <a:lvl1pPr algn="l" eaLnBrk="1" hangingPunct="1">
              <a:defRPr sz="1300">
                <a:latin typeface="Calibri" pitchFamily="34" charset="0"/>
                <a:ea typeface="ＭＳ Ｐゴシック" pitchFamily="34" charset="-128"/>
                <a:cs typeface="+mn-cs"/>
              </a:defRPr>
            </a:lvl1pPr>
          </a:lstStyle>
          <a:p>
            <a:pPr>
              <a:defRPr/>
            </a:pPr>
            <a:endParaRPr lang="en-US"/>
          </a:p>
        </p:txBody>
      </p:sp>
      <p:sp>
        <p:nvSpPr>
          <p:cNvPr id="3" name="Date Placeholder 2"/>
          <p:cNvSpPr>
            <a:spLocks noGrp="1"/>
          </p:cNvSpPr>
          <p:nvPr>
            <p:ph type="dt" idx="1"/>
          </p:nvPr>
        </p:nvSpPr>
        <p:spPr>
          <a:xfrm>
            <a:off x="3970338" y="0"/>
            <a:ext cx="3038475" cy="463550"/>
          </a:xfrm>
          <a:prstGeom prst="rect">
            <a:avLst/>
          </a:prstGeom>
        </p:spPr>
        <p:txBody>
          <a:bodyPr vert="horz" wrap="square" lIns="93172" tIns="46586" rIns="93172" bIns="46586" numCol="1" anchor="t" anchorCtr="0" compatLnSpc="1">
            <a:prstTxWarp prst="textNoShape">
              <a:avLst/>
            </a:prstTxWarp>
          </a:bodyPr>
          <a:lstStyle>
            <a:lvl1pPr algn="r" eaLnBrk="1" hangingPunct="1">
              <a:defRPr sz="1300">
                <a:latin typeface="Calibri" pitchFamily="4" charset="0"/>
              </a:defRPr>
            </a:lvl1pPr>
          </a:lstStyle>
          <a:p>
            <a:pPr>
              <a:defRPr/>
            </a:pPr>
            <a:fld id="{386C1D54-CB40-A444-ACE9-AB8FB997E9A4}" type="datetime1">
              <a:rPr lang="en-US"/>
              <a:pPr>
                <a:defRPr/>
              </a:pPr>
              <a:t>9/19/17</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1475"/>
          </a:xfrm>
          <a:prstGeom prst="rect">
            <a:avLst/>
          </a:prstGeom>
        </p:spPr>
        <p:txBody>
          <a:bodyPr vert="horz" lIns="93172" tIns="46586" rIns="93172" bIns="4658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31263"/>
            <a:ext cx="3038475" cy="463550"/>
          </a:xfrm>
          <a:prstGeom prst="rect">
            <a:avLst/>
          </a:prstGeom>
        </p:spPr>
        <p:txBody>
          <a:bodyPr vert="horz" lIns="93172" tIns="46586" rIns="93172" bIns="46586" rtlCol="0" anchor="b"/>
          <a:lstStyle>
            <a:lvl1pPr algn="l" eaLnBrk="1" hangingPunct="1">
              <a:defRPr sz="1300">
                <a:latin typeface="Calibri" pitchFamily="34" charset="0"/>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5"/>
          </p:nvPr>
        </p:nvSpPr>
        <p:spPr>
          <a:xfrm>
            <a:off x="3970338" y="8831263"/>
            <a:ext cx="3038475" cy="463550"/>
          </a:xfrm>
          <a:prstGeom prst="rect">
            <a:avLst/>
          </a:prstGeom>
        </p:spPr>
        <p:txBody>
          <a:bodyPr vert="horz" wrap="square" lIns="93172" tIns="46586" rIns="93172" bIns="46586" numCol="1" anchor="b" anchorCtr="0" compatLnSpc="1">
            <a:prstTxWarp prst="textNoShape">
              <a:avLst/>
            </a:prstTxWarp>
          </a:bodyPr>
          <a:lstStyle>
            <a:lvl1pPr algn="r" eaLnBrk="1" hangingPunct="1">
              <a:defRPr sz="1300">
                <a:latin typeface="Calibri" pitchFamily="4" charset="0"/>
              </a:defRPr>
            </a:lvl1pPr>
          </a:lstStyle>
          <a:p>
            <a:pPr>
              <a:defRPr/>
            </a:pPr>
            <a:fld id="{21C4DD14-777E-EB40-89D1-E172808995B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4" charset="-128"/>
        <a:cs typeface="ＭＳ Ｐゴシック" pitchFamily="4"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4"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4"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4"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8676" name="Slide Number Placeholder 3"/>
          <p:cNvSpPr>
            <a:spLocks noGrp="1"/>
          </p:cNvSpPr>
          <p:nvPr>
            <p:ph type="sldNum" sz="quarter" idx="5"/>
          </p:nvPr>
        </p:nvSpPr>
        <p:spPr bwMode="auto">
          <a:noFill/>
          <a:ln>
            <a:miter lim="800000"/>
            <a:headEnd/>
            <a:tailEnd/>
          </a:ln>
        </p:spPr>
        <p:txBody>
          <a:bodyPr/>
          <a:lstStyle/>
          <a:p>
            <a:fld id="{F4BDE888-88DE-F549-8083-185BF35C06E1}" type="slidenum">
              <a:rPr lang="en-US">
                <a:ea typeface="Arial" pitchFamily="4" charset="0"/>
                <a:cs typeface="Arial" pitchFamily="4" charset="0"/>
              </a:rPr>
              <a:pPr/>
              <a:t>1</a:t>
            </a:fld>
            <a:endParaRPr lang="en-US">
              <a:ea typeface="Arial" pitchFamily="4" charset="0"/>
              <a:cs typeface="Arial" pitchFamily="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p:txBody>
          <a:bodyPr wrap="square" numCol="1" anchor="t" anchorCtr="0" compatLnSpc="1">
            <a:prstTxWarp prst="textNoShape">
              <a:avLst/>
            </a:prstTxWarp>
          </a:bodyPr>
          <a:lstStyle/>
          <a:p>
            <a:pPr>
              <a:spcBef>
                <a:spcPct val="20000"/>
              </a:spcBef>
              <a:buFont typeface="Arial" pitchFamily="4" charset="0"/>
              <a:buNone/>
              <a:defRPr/>
            </a:pPr>
            <a:r>
              <a:rPr lang="en-US" b="1" dirty="0" smtClean="0">
                <a:latin typeface="Times New Roman" pitchFamily="4" charset="0"/>
                <a:ea typeface="Times New Roman" pitchFamily="4" charset="0"/>
                <a:cs typeface="Times New Roman" pitchFamily="4" charset="0"/>
              </a:rPr>
              <a:t>State Advisor Objectives:</a:t>
            </a:r>
          </a:p>
          <a:p>
            <a:pPr>
              <a:spcBef>
                <a:spcPct val="20000"/>
              </a:spcBef>
              <a:buFont typeface="Arial" pitchFamily="4" charset="0"/>
              <a:buNone/>
              <a:defRPr/>
            </a:pPr>
            <a:r>
              <a:rPr lang="en-US" dirty="0" smtClean="0">
                <a:latin typeface="Times New Roman" pitchFamily="4" charset="0"/>
                <a:ea typeface="Times New Roman" pitchFamily="4" charset="0"/>
                <a:cs typeface="Times New Roman" pitchFamily="4" charset="0"/>
              </a:rPr>
              <a:t>Conduct and contribute to technical and scientific meetings, training and other outreach activities to provide others the tools and specifications to contribute to use and enhance the value of the National Spatial Reference System. (NSRS)  </a:t>
            </a:r>
          </a:p>
          <a:p>
            <a:pPr>
              <a:spcBef>
                <a:spcPct val="20000"/>
              </a:spcBef>
              <a:buFont typeface="Arial" pitchFamily="4" charset="0"/>
              <a:buNone/>
              <a:defRPr/>
            </a:pPr>
            <a:endParaRPr lang="en-US" dirty="0" smtClean="0">
              <a:latin typeface="Times New Roman" pitchFamily="4" charset="0"/>
              <a:ea typeface="Times New Roman" pitchFamily="4" charset="0"/>
              <a:cs typeface="Times New Roman" pitchFamily="4" charset="0"/>
            </a:endParaRPr>
          </a:p>
          <a:p>
            <a:pPr>
              <a:spcBef>
                <a:spcPct val="20000"/>
              </a:spcBef>
              <a:buFont typeface="Arial" pitchFamily="4" charset="0"/>
              <a:buNone/>
              <a:defRPr/>
            </a:pPr>
            <a:r>
              <a:rPr lang="en-US" dirty="0" smtClean="0">
                <a:latin typeface="Times New Roman" pitchFamily="4" charset="0"/>
                <a:ea typeface="Times New Roman" pitchFamily="4" charset="0"/>
                <a:cs typeface="Times New Roman" pitchFamily="4" charset="0"/>
              </a:rPr>
              <a:t>Support national, regional and state related programs, agencies, and people through implementation and realization of the NOAA mission and goals. </a:t>
            </a:r>
          </a:p>
          <a:p>
            <a:pPr>
              <a:spcBef>
                <a:spcPct val="20000"/>
              </a:spcBef>
              <a:buFont typeface="Arial" pitchFamily="4" charset="0"/>
              <a:buNone/>
              <a:defRPr/>
            </a:pPr>
            <a:endParaRPr lang="en-US" dirty="0" smtClean="0">
              <a:latin typeface="Times New Roman" pitchFamily="4" charset="0"/>
              <a:ea typeface="Times New Roman" pitchFamily="4" charset="0"/>
              <a:cs typeface="Times New Roman" pitchFamily="4" charset="0"/>
            </a:endParaRPr>
          </a:p>
          <a:p>
            <a:pPr>
              <a:spcBef>
                <a:spcPct val="20000"/>
              </a:spcBef>
              <a:buFont typeface="Arial" pitchFamily="4" charset="0"/>
              <a:buNone/>
              <a:defRPr/>
            </a:pPr>
            <a:r>
              <a:rPr lang="en-US" dirty="0" smtClean="0">
                <a:latin typeface="Times New Roman" pitchFamily="4" charset="0"/>
                <a:ea typeface="Times New Roman" pitchFamily="4" charset="0"/>
                <a:cs typeface="Times New Roman" pitchFamily="4" charset="0"/>
              </a:rPr>
              <a:t>Keep a wide range of users informed and apprised about the National Spatial Reference System and other programs and products offered by the NOAA </a:t>
            </a:r>
          </a:p>
          <a:p>
            <a:pPr>
              <a:spcBef>
                <a:spcPct val="20000"/>
              </a:spcBef>
              <a:buFont typeface="Arial" pitchFamily="4" charset="0"/>
              <a:buNone/>
              <a:defRPr/>
            </a:pPr>
            <a:endParaRPr lang="en-US" dirty="0" smtClean="0">
              <a:latin typeface="Times New Roman" pitchFamily="4" charset="0"/>
              <a:ea typeface="Times New Roman" pitchFamily="4" charset="0"/>
              <a:cs typeface="Times New Roman" pitchFamily="4" charset="0"/>
            </a:endParaRPr>
          </a:p>
          <a:p>
            <a:pPr marL="457200" indent="-457200" eaLnBrk="1" hangingPunct="1">
              <a:buFont typeface="Arial" pitchFamily="4" charset="0"/>
              <a:buChar char="•"/>
              <a:defRPr/>
            </a:pPr>
            <a:r>
              <a:rPr lang="en-US" dirty="0" smtClean="0">
                <a:solidFill>
                  <a:schemeClr val="tx2"/>
                </a:solidFill>
                <a:ea typeface="Times New Roman" pitchFamily="4" charset="0"/>
                <a:cs typeface="Times New Roman" pitchFamily="4" charset="0"/>
              </a:rPr>
              <a:t>2008, </a:t>
            </a:r>
            <a:r>
              <a:rPr lang="en-US" i="1" dirty="0" smtClean="0">
                <a:solidFill>
                  <a:schemeClr val="tx2"/>
                </a:solidFill>
                <a:ea typeface="Times New Roman" pitchFamily="4" charset="0"/>
                <a:cs typeface="Times New Roman" pitchFamily="4" charset="0"/>
              </a:rPr>
              <a:t>NGS Ten-Year Plan </a:t>
            </a:r>
            <a:r>
              <a:rPr lang="en-US" dirty="0" smtClean="0">
                <a:solidFill>
                  <a:schemeClr val="tx2"/>
                </a:solidFill>
                <a:ea typeface="Times New Roman" pitchFamily="4" charset="0"/>
                <a:cs typeface="Times New Roman" pitchFamily="4" charset="0"/>
              </a:rPr>
              <a:t>– A new datum is coming!</a:t>
            </a:r>
          </a:p>
          <a:p>
            <a:pPr marL="457200" indent="-457200" eaLnBrk="1" hangingPunct="1">
              <a:buFont typeface="Arial" pitchFamily="4" charset="0"/>
              <a:buChar char="•"/>
              <a:defRPr/>
            </a:pPr>
            <a:r>
              <a:rPr lang="en-US" dirty="0" smtClean="0">
                <a:solidFill>
                  <a:schemeClr val="tx2"/>
                </a:solidFill>
                <a:ea typeface="Times New Roman" pitchFamily="4" charset="0"/>
                <a:cs typeface="Times New Roman" pitchFamily="4" charset="0"/>
              </a:rPr>
              <a:t>2009, Study of State Advisor Program to investigate providing better support to all states with transition to the </a:t>
            </a:r>
            <a:r>
              <a:rPr lang="en-US" dirty="0" smtClean="0">
                <a:solidFill>
                  <a:schemeClr val="tx2"/>
                </a:solidFill>
                <a:latin typeface="Arial"/>
                <a:ea typeface="Times New Roman" pitchFamily="4" charset="0"/>
                <a:cs typeface="Times New Roman" pitchFamily="4" charset="0"/>
              </a:rPr>
              <a:t>new</a:t>
            </a:r>
            <a:r>
              <a:rPr lang="en-US" dirty="0" smtClean="0">
                <a:solidFill>
                  <a:schemeClr val="tx2"/>
                </a:solidFill>
                <a:ea typeface="Times New Roman" pitchFamily="4" charset="0"/>
                <a:cs typeface="Times New Roman" pitchFamily="4" charset="0"/>
              </a:rPr>
              <a:t> datum.  3 plans suggested.</a:t>
            </a:r>
          </a:p>
          <a:p>
            <a:pPr marL="457200" indent="-457200" eaLnBrk="1" hangingPunct="1">
              <a:buFont typeface="Arial" pitchFamily="4" charset="0"/>
              <a:buChar char="•"/>
              <a:defRPr/>
            </a:pPr>
            <a:r>
              <a:rPr lang="en-US" dirty="0" smtClean="0">
                <a:solidFill>
                  <a:schemeClr val="tx2"/>
                </a:solidFill>
                <a:ea typeface="Times New Roman" pitchFamily="4" charset="0"/>
                <a:cs typeface="Times New Roman" pitchFamily="4" charset="0"/>
              </a:rPr>
              <a:t>2010, NGS leadership decision to adopt a Regional Geodetic Advisor program</a:t>
            </a:r>
          </a:p>
          <a:p>
            <a:pPr marL="457200" indent="-457200" eaLnBrk="1" hangingPunct="1">
              <a:buFont typeface="Arial" pitchFamily="4" charset="0"/>
              <a:buChar char="•"/>
              <a:defRPr/>
            </a:pPr>
            <a:r>
              <a:rPr lang="en-US" sz="2400" dirty="0" smtClean="0">
                <a:solidFill>
                  <a:schemeClr val="tx2"/>
                </a:solidFill>
                <a:ea typeface="Times New Roman" pitchFamily="4" charset="0"/>
                <a:cs typeface="Times New Roman" pitchFamily="4" charset="0"/>
              </a:rPr>
              <a:t>2013, </a:t>
            </a:r>
            <a:r>
              <a:rPr lang="en-US" sz="2400" i="1" dirty="0" smtClean="0">
                <a:solidFill>
                  <a:schemeClr val="tx2"/>
                </a:solidFill>
                <a:ea typeface="Times New Roman" pitchFamily="4" charset="0"/>
                <a:cs typeface="Times New Roman" pitchFamily="4" charset="0"/>
              </a:rPr>
              <a:t>NGS Ten-Year Strategic Plan </a:t>
            </a:r>
            <a:r>
              <a:rPr lang="en-US" sz="2400" dirty="0" smtClean="0">
                <a:solidFill>
                  <a:schemeClr val="tx2"/>
                </a:solidFill>
                <a:ea typeface="Times New Roman" pitchFamily="4" charset="0"/>
                <a:cs typeface="Times New Roman" pitchFamily="4" charset="0"/>
              </a:rPr>
              <a:t>objective:</a:t>
            </a:r>
          </a:p>
          <a:p>
            <a:pPr marL="285750" lvl="1" eaLnBrk="1" hangingPunct="1">
              <a:buFont typeface="Arial" pitchFamily="4" charset="0"/>
              <a:buNone/>
              <a:defRPr/>
            </a:pPr>
            <a:r>
              <a:rPr lang="en-US" sz="2400" dirty="0" smtClean="0">
                <a:solidFill>
                  <a:schemeClr val="tx2"/>
                </a:solidFill>
                <a:ea typeface="Times New Roman" pitchFamily="4" charset="0"/>
                <a:cs typeface="Times New Roman" pitchFamily="4" charset="0"/>
              </a:rPr>
              <a:t>“</a:t>
            </a:r>
            <a:r>
              <a:rPr lang="en-US" sz="2400" dirty="0" smtClean="0">
                <a:solidFill>
                  <a:schemeClr val="tx2"/>
                </a:solidFill>
                <a:latin typeface="Arial"/>
                <a:ea typeface="Times New Roman" pitchFamily="4" charset="0"/>
                <a:cs typeface="Times New Roman" pitchFamily="4" charset="0"/>
              </a:rPr>
              <a:t>Achieve</a:t>
            </a:r>
            <a:r>
              <a:rPr lang="en-US" sz="2400" dirty="0" smtClean="0">
                <a:solidFill>
                  <a:schemeClr val="tx2"/>
                </a:solidFill>
                <a:ea typeface="Times New Roman" pitchFamily="4" charset="0"/>
                <a:cs typeface="Times New Roman" pitchFamily="4" charset="0"/>
              </a:rPr>
              <a:t> a fully staffed regional advisor program by 2016.</a:t>
            </a:r>
            <a:endParaRPr lang="en-US" dirty="0" smtClean="0">
              <a:solidFill>
                <a:schemeClr val="tx2"/>
              </a:solidFill>
              <a:ea typeface="Times New Roman" pitchFamily="4" charset="0"/>
              <a:cs typeface="Times New Roman" pitchFamily="4" charset="0"/>
            </a:endParaRPr>
          </a:p>
          <a:p>
            <a:pPr>
              <a:defRPr/>
            </a:pPr>
            <a:endParaRPr lang="en-US" dirty="0">
              <a:ea typeface="ＭＳ Ｐゴシック" pitchFamily="-107" charset="-128"/>
              <a:cs typeface="ＭＳ Ｐゴシック" pitchFamily="-107" charset="-128"/>
            </a:endParaRPr>
          </a:p>
        </p:txBody>
      </p:sp>
      <p:sp>
        <p:nvSpPr>
          <p:cNvPr id="47108" name="Slide Number Placeholder 3"/>
          <p:cNvSpPr>
            <a:spLocks noGrp="1"/>
          </p:cNvSpPr>
          <p:nvPr>
            <p:ph type="sldNum" sz="quarter" idx="5"/>
          </p:nvPr>
        </p:nvSpPr>
        <p:spPr bwMode="auto">
          <a:noFill/>
          <a:ln>
            <a:miter lim="800000"/>
            <a:headEnd/>
            <a:tailEnd/>
          </a:ln>
        </p:spPr>
        <p:txBody>
          <a:bodyPr/>
          <a:lstStyle/>
          <a:p>
            <a:fld id="{341A1846-9B82-1841-AD9C-8A77B16EC7E0}" type="slidenum">
              <a:rPr lang="en-US"/>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
        <p:cNvGrpSpPr/>
        <p:nvPr/>
      </p:nvGrpSpPr>
      <p:grpSpPr>
        <a:xfrm>
          <a:off x="0" y="0"/>
          <a:ext cx="0" cy="0"/>
          <a:chOff x="0" y="0"/>
          <a:chExt cx="0" cy="0"/>
        </a:xfrm>
      </p:grpSpPr>
      <p:sp>
        <p:nvSpPr>
          <p:cNvPr id="49154" name="Shape 111"/>
          <p:cNvSpPr>
            <a:spLocks noGrp="1"/>
          </p:cNvSpPr>
          <p:nvPr>
            <p:ph type="sldNum" sz="quarter" idx="5"/>
          </p:nvPr>
        </p:nvSpPr>
        <p:spPr bwMode="auto">
          <a:xfrm>
            <a:off x="3968750" y="8828088"/>
            <a:ext cx="3040063" cy="466725"/>
          </a:xfrm>
          <a:noFill/>
          <a:ln>
            <a:miter lim="800000"/>
            <a:headEnd/>
            <a:tailEnd/>
          </a:ln>
        </p:spPr>
        <p:txBody>
          <a:bodyPr lIns="93128" tIns="46563" rIns="93128" bIns="46563"/>
          <a:lstStyle/>
          <a:p>
            <a:pPr>
              <a:buSzPct val="25000"/>
            </a:pPr>
            <a:r>
              <a:rPr lang="en-US">
                <a:solidFill>
                  <a:srgbClr val="000000"/>
                </a:solidFill>
              </a:rPr>
              <a:t> </a:t>
            </a:r>
          </a:p>
        </p:txBody>
      </p:sp>
      <p:sp>
        <p:nvSpPr>
          <p:cNvPr id="49155" name="Shape 112"/>
          <p:cNvSpPr>
            <a:spLocks noGrp="1" noRot="1" noChangeAspect="1" noTextEdit="1"/>
          </p:cNvSpPr>
          <p:nvPr>
            <p:ph type="sldImg" idx="2"/>
          </p:nvPr>
        </p:nvSpPr>
        <p:spPr bwMode="auto">
          <a:xfrm>
            <a:off x="1179513" y="696913"/>
            <a:ext cx="4649787" cy="348615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p:spPr>
      </p:sp>
      <p:sp>
        <p:nvSpPr>
          <p:cNvPr id="49156" name="Shape 113"/>
          <p:cNvSpPr>
            <a:spLocks noGrp="1"/>
          </p:cNvSpPr>
          <p:nvPr>
            <p:ph type="body" idx="1"/>
          </p:nvPr>
        </p:nvSpPr>
        <p:spPr bwMode="auto">
          <a:xfrm>
            <a:off x="935038" y="4416425"/>
            <a:ext cx="5140325" cy="4184650"/>
          </a:xfrm>
          <a:noFill/>
        </p:spPr>
        <p:txBody>
          <a:bodyPr wrap="square" lIns="93128" tIns="46563" rIns="93128" bIns="46563" numCol="1" anchor="t" anchorCtr="0" compatLnSpc="1">
            <a:prstTxWarp prst="textNoShape">
              <a:avLst/>
            </a:prstTxWarp>
          </a:bodyPr>
          <a:lstStyle/>
          <a:p>
            <a:pPr>
              <a:lnSpc>
                <a:spcPct val="60000"/>
              </a:lnSpc>
              <a:spcBef>
                <a:spcPct val="20000"/>
              </a:spcBef>
            </a:pPr>
            <a:r>
              <a:rPr lang="en-US" sz="1300" smtClean="0">
                <a:solidFill>
                  <a:schemeClr val="tx2"/>
                </a:solidFill>
                <a:latin typeface="Arial" pitchFamily="4" charset="0"/>
                <a:ea typeface="Times New Roman" pitchFamily="4" charset="0"/>
                <a:cs typeface="Times New Roman" pitchFamily="4" charset="0"/>
              </a:rPr>
              <a:t>The NGS “State Geodetic Advisor” program has engaged a long-standing cost-sharing partnership between NGS and various states. On many levels it is a success...   However, the program has been a patchwork success and does not serve the nation equitably. Recognizing this imbalance…   NGS determined to transition to a regional advisor program. The regional program will consist of a smaller cadre of advisors, all well-trained and dynamic educators capable of serving multi-state regions, and the new program will be run all at the cost to NGS alone</a:t>
            </a:r>
            <a:r>
              <a:rPr lang="en-US" sz="1100" smtClean="0">
                <a:solidFill>
                  <a:schemeClr val="tx2"/>
                </a:solidFill>
                <a:latin typeface="Arial" pitchFamily="4" charset="0"/>
                <a:ea typeface="Times New Roman" pitchFamily="4" charset="0"/>
                <a:cs typeface="Times New Roman" pitchFamily="4" charset="0"/>
              </a:rPr>
              <a:t>. </a:t>
            </a:r>
          </a:p>
          <a:p>
            <a:pPr algn="r">
              <a:lnSpc>
                <a:spcPct val="60000"/>
              </a:lnSpc>
              <a:spcBef>
                <a:spcPct val="20000"/>
              </a:spcBef>
            </a:pPr>
            <a:r>
              <a:rPr lang="en-US" sz="1300" i="1" smtClean="0">
                <a:solidFill>
                  <a:schemeClr val="tx2"/>
                </a:solidFill>
                <a:latin typeface="Arial" pitchFamily="4" charset="0"/>
                <a:ea typeface="Times New Roman" pitchFamily="4" charset="0"/>
                <a:cs typeface="Times New Roman" pitchFamily="4" charset="0"/>
              </a:rPr>
              <a:t>NGS Ten-Year Strategic Plan, 2013</a:t>
            </a:r>
            <a:endParaRPr lang="en-US" sz="1300" smtClean="0"/>
          </a:p>
          <a:p>
            <a:pPr>
              <a:lnSpc>
                <a:spcPct val="80000"/>
              </a:lnSpc>
              <a:spcBef>
                <a:spcPct val="0"/>
              </a:spcBef>
            </a:pPr>
            <a:endParaRPr lang="en-US" sz="1300" smtClean="0"/>
          </a:p>
          <a:p>
            <a:pPr>
              <a:lnSpc>
                <a:spcPct val="80000"/>
              </a:lnSpc>
              <a:spcBef>
                <a:spcPct val="0"/>
              </a:spcBef>
            </a:pPr>
            <a:r>
              <a:rPr lang="en-US" sz="1300" smtClean="0"/>
              <a:t>The NGS Ten-Year Plan was adopted at the beginning of 2013, including four major goals and an enterprise goal:</a:t>
            </a:r>
          </a:p>
          <a:p>
            <a:pPr>
              <a:lnSpc>
                <a:spcPct val="80000"/>
              </a:lnSpc>
              <a:spcBef>
                <a:spcPct val="0"/>
              </a:spcBef>
            </a:pPr>
            <a:endParaRPr lang="en-US" sz="1300" smtClean="0"/>
          </a:p>
          <a:p>
            <a:pPr>
              <a:lnSpc>
                <a:spcPct val="80000"/>
              </a:lnSpc>
              <a:spcBef>
                <a:spcPct val="0"/>
              </a:spcBef>
            </a:pPr>
            <a:r>
              <a:rPr lang="en-US" sz="1300" smtClean="0"/>
              <a:t>Goal 1: Support the Users of the National Spatial Reference System.</a:t>
            </a:r>
          </a:p>
          <a:p>
            <a:pPr>
              <a:lnSpc>
                <a:spcPct val="80000"/>
              </a:lnSpc>
              <a:spcBef>
                <a:spcPct val="0"/>
              </a:spcBef>
            </a:pPr>
            <a:endParaRPr lang="en-US" sz="1300" smtClean="0"/>
          </a:p>
          <a:p>
            <a:pPr>
              <a:lnSpc>
                <a:spcPct val="80000"/>
              </a:lnSpc>
              <a:spcBef>
                <a:spcPct val="0"/>
              </a:spcBef>
            </a:pPr>
            <a:r>
              <a:rPr lang="en-US" sz="1300" smtClean="0"/>
              <a:t>Goal 2: Modernize and Improve the National Spatial Reference System.</a:t>
            </a:r>
          </a:p>
          <a:p>
            <a:pPr>
              <a:lnSpc>
                <a:spcPct val="80000"/>
              </a:lnSpc>
              <a:spcBef>
                <a:spcPct val="0"/>
              </a:spcBef>
            </a:pPr>
            <a:endParaRPr lang="en-US" sz="1300" smtClean="0"/>
          </a:p>
          <a:p>
            <a:pPr>
              <a:lnSpc>
                <a:spcPct val="80000"/>
              </a:lnSpc>
              <a:spcBef>
                <a:spcPct val="0"/>
              </a:spcBef>
            </a:pPr>
            <a:r>
              <a:rPr lang="en-US" sz="1300" smtClean="0"/>
              <a:t>Goal 3: Expand the National Spatial Reference System Stakeholder Base through Partnerships, Education and Outreach. </a:t>
            </a:r>
          </a:p>
          <a:p>
            <a:pPr>
              <a:lnSpc>
                <a:spcPct val="80000"/>
              </a:lnSpc>
              <a:spcBef>
                <a:spcPct val="0"/>
              </a:spcBef>
            </a:pPr>
            <a:endParaRPr lang="en-US" sz="1300" smtClean="0"/>
          </a:p>
          <a:p>
            <a:pPr>
              <a:lnSpc>
                <a:spcPct val="80000"/>
              </a:lnSpc>
              <a:spcBef>
                <a:spcPct val="0"/>
              </a:spcBef>
            </a:pPr>
            <a:r>
              <a:rPr lang="en-US" sz="1300" smtClean="0"/>
              <a:t>Goal 4: Develop and Enable a Workforce with a Supportive Environment. </a:t>
            </a:r>
          </a:p>
          <a:p>
            <a:pPr>
              <a:lnSpc>
                <a:spcPct val="80000"/>
              </a:lnSpc>
              <a:spcBef>
                <a:spcPct val="0"/>
              </a:spcBef>
            </a:pPr>
            <a:endParaRPr lang="en-US" sz="1300" smtClean="0"/>
          </a:p>
          <a:p>
            <a:pPr>
              <a:lnSpc>
                <a:spcPct val="80000"/>
              </a:lnSpc>
              <a:spcBef>
                <a:spcPct val="0"/>
              </a:spcBef>
            </a:pPr>
            <a:r>
              <a:rPr lang="en-US" sz="1300" smtClean="0"/>
              <a:t>Enterprise Goal: Improve Organizational and Administrative Functionality. </a:t>
            </a:r>
          </a:p>
          <a:p>
            <a:pPr>
              <a:lnSpc>
                <a:spcPct val="80000"/>
              </a:lnSpc>
              <a:spcBef>
                <a:spcPct val="0"/>
              </a:spcBef>
            </a:pPr>
            <a:endParaRPr lang="en-US" sz="13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p:txBody>
          <a:bodyPr wrap="square" numCol="1" anchor="t" anchorCtr="0" compatLnSpc="1">
            <a:prstTxWarp prst="textNoShape">
              <a:avLst/>
            </a:prstTxWarp>
          </a:bodyPr>
          <a:lstStyle/>
          <a:p>
            <a:pPr marL="457200" indent="-457200" eaLnBrk="1" hangingPunct="1">
              <a:buFont typeface="Arial" pitchFamily="-107" charset="0"/>
              <a:buNone/>
              <a:defRPr/>
            </a:pPr>
            <a:r>
              <a:rPr lang="en-US" sz="2400" dirty="0" smtClean="0">
                <a:cs typeface="Times New Roman" pitchFamily="-107" charset="0"/>
              </a:rPr>
              <a:t>What did this transition look like</a:t>
            </a:r>
            <a:r>
              <a:rPr lang="en-US" sz="2400" dirty="0" smtClean="0">
                <a:cs typeface="Times New Roman" pitchFamily="-107" charset="0"/>
              </a:rPr>
              <a:t>?   Starting in 2011…</a:t>
            </a:r>
          </a:p>
          <a:p>
            <a:pPr marL="457200" indent="-457200" eaLnBrk="1" hangingPunct="1">
              <a:buFont typeface="Arial" pitchFamily="-107" charset="0"/>
              <a:buNone/>
              <a:defRPr/>
            </a:pPr>
            <a:endParaRPr lang="en-US" sz="2400" dirty="0" smtClean="0">
              <a:cs typeface="Times New Roman" pitchFamily="-107" charset="0"/>
            </a:endParaRPr>
          </a:p>
          <a:p>
            <a:pPr>
              <a:defRPr/>
            </a:pPr>
            <a:endParaRPr lang="en-US" dirty="0">
              <a:ea typeface="ＭＳ Ｐゴシック" pitchFamily="-107" charset="-128"/>
              <a:cs typeface="ＭＳ Ｐゴシック" pitchFamily="-107" charset="-128"/>
            </a:endParaRPr>
          </a:p>
        </p:txBody>
      </p:sp>
      <p:sp>
        <p:nvSpPr>
          <p:cNvPr id="51204" name="Slide Number Placeholder 3"/>
          <p:cNvSpPr>
            <a:spLocks noGrp="1"/>
          </p:cNvSpPr>
          <p:nvPr>
            <p:ph type="sldNum" sz="quarter" idx="5"/>
          </p:nvPr>
        </p:nvSpPr>
        <p:spPr bwMode="auto">
          <a:noFill/>
          <a:ln>
            <a:miter lim="800000"/>
            <a:headEnd/>
            <a:tailEnd/>
          </a:ln>
        </p:spPr>
        <p:txBody>
          <a:bodyPr/>
          <a:lstStyle/>
          <a:p>
            <a:fld id="{43FA035E-F143-8544-86D2-92200A852BB2}"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3252" name="Slide Number Placeholder 3"/>
          <p:cNvSpPr>
            <a:spLocks noGrp="1"/>
          </p:cNvSpPr>
          <p:nvPr>
            <p:ph type="sldNum" sz="quarter" idx="5"/>
          </p:nvPr>
        </p:nvSpPr>
        <p:spPr bwMode="auto">
          <a:noFill/>
          <a:ln>
            <a:miter lim="800000"/>
            <a:headEnd/>
            <a:tailEnd/>
          </a:ln>
        </p:spPr>
        <p:txBody>
          <a:bodyPr/>
          <a:lstStyle/>
          <a:p>
            <a:fld id="{DF2B2448-65EF-D249-8171-D9CB92996911}"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5300" name="Slide Number Placeholder 3"/>
          <p:cNvSpPr>
            <a:spLocks noGrp="1"/>
          </p:cNvSpPr>
          <p:nvPr>
            <p:ph type="sldNum" sz="quarter" idx="5"/>
          </p:nvPr>
        </p:nvSpPr>
        <p:spPr bwMode="auto">
          <a:noFill/>
          <a:ln>
            <a:miter lim="800000"/>
            <a:headEnd/>
            <a:tailEnd/>
          </a:ln>
        </p:spPr>
        <p:txBody>
          <a:bodyPr/>
          <a:lstStyle/>
          <a:p>
            <a:fld id="{777273B4-8E45-2F49-9B17-639905426868}"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7348" name="Slide Number Placeholder 3"/>
          <p:cNvSpPr>
            <a:spLocks noGrp="1"/>
          </p:cNvSpPr>
          <p:nvPr>
            <p:ph type="sldNum" sz="quarter" idx="5"/>
          </p:nvPr>
        </p:nvSpPr>
        <p:spPr bwMode="auto">
          <a:noFill/>
          <a:ln>
            <a:miter lim="800000"/>
            <a:headEnd/>
            <a:tailEnd/>
          </a:ln>
        </p:spPr>
        <p:txBody>
          <a:bodyPr/>
          <a:lstStyle/>
          <a:p>
            <a:fld id="{A8BBC0B4-6428-AD41-B527-3A8790748820}" type="slidenum">
              <a:rPr lang="en-US"/>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ln>
            <a:miter lim="800000"/>
            <a:headEnd/>
            <a:tailEnd/>
          </a:ln>
        </p:spPr>
        <p:txBody>
          <a:bodyPr/>
          <a:lstStyle/>
          <a:p>
            <a:fld id="{5AAE5C96-37DA-5549-912F-264318E39ED2}" type="slidenum">
              <a:rPr lang="en-US" sz="1200"/>
              <a:pPr/>
              <a:t>16</a:t>
            </a:fld>
            <a:endParaRPr lang="en-US" sz="1200"/>
          </a:p>
        </p:txBody>
      </p:sp>
      <p:sp>
        <p:nvSpPr>
          <p:cNvPr id="59395" name="Rectangle 2"/>
          <p:cNvSpPr>
            <a:spLocks noGrp="1" noRot="1" noChangeAspect="1" noChangeArrowheads="1" noTextEdit="1"/>
          </p:cNvSpPr>
          <p:nvPr>
            <p:ph type="sldImg"/>
          </p:nvPr>
        </p:nvSpPr>
        <p:spPr bwMode="auto">
          <a:xfrm>
            <a:off x="1190625" y="698500"/>
            <a:ext cx="4641850" cy="3482975"/>
          </a:xfrm>
          <a:noFill/>
          <a:ln>
            <a:solidFill>
              <a:srgbClr val="000000"/>
            </a:solidFill>
            <a:miter lim="800000"/>
            <a:headEnd/>
            <a:tailEnd/>
          </a:ln>
        </p:spPr>
      </p:sp>
      <p:sp>
        <p:nvSpPr>
          <p:cNvPr id="593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 NSRS benefit to the nation = $2.5B/year</a:t>
            </a:r>
          </a:p>
          <a:p>
            <a:pPr eaLnBrk="1" hangingPunct="1">
              <a:spcBef>
                <a:spcPct val="0"/>
              </a:spcBef>
              <a:buFontTx/>
              <a:buChar char="-"/>
            </a:pPr>
            <a:r>
              <a:rPr lang="en-US"/>
              <a:t> est. 300K precision GPS users worldwide (2008); ¼ in US</a:t>
            </a:r>
          </a:p>
          <a:p>
            <a:pPr eaLnBrk="1" hangingPunct="1">
              <a:spcBef>
                <a:spcPct val="0"/>
              </a:spcBef>
            </a:pPr>
            <a:r>
              <a:rPr lang="en-US"/>
              <a:t>- Very exciting to us at NGS to see how it has evolved over the years – now cm-accuracy capability / tracking with time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a:lstStyle/>
          <a:p>
            <a:fld id="{C0DA56F1-275B-1A4D-B411-4C919970B778}" type="slidenum">
              <a:rPr lang="en-US" sz="1200"/>
              <a:pPr/>
              <a:t>18</a:t>
            </a:fld>
            <a:endParaRPr lang="en-US" sz="1200"/>
          </a:p>
        </p:txBody>
      </p:sp>
      <p:sp>
        <p:nvSpPr>
          <p:cNvPr id="62467" name="Rectangle 2"/>
          <p:cNvSpPr>
            <a:spLocks noGrp="1" noRot="1" noChangeAspect="1" noChangeArrowheads="1" noTextEdit="1"/>
          </p:cNvSpPr>
          <p:nvPr>
            <p:ph type="sldImg"/>
          </p:nvPr>
        </p:nvSpPr>
        <p:spPr bwMode="auto">
          <a:xfrm>
            <a:off x="1190625" y="698500"/>
            <a:ext cx="4641850" cy="3482975"/>
          </a:xfrm>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 NSRS benefit to the nation = $2.5B/year</a:t>
            </a:r>
          </a:p>
          <a:p>
            <a:pPr eaLnBrk="1" hangingPunct="1">
              <a:spcBef>
                <a:spcPct val="0"/>
              </a:spcBef>
              <a:buFontTx/>
              <a:buChar char="-"/>
            </a:pPr>
            <a:r>
              <a:rPr lang="en-US"/>
              <a:t> est. 300K precision GPS users worldwide (2008); ¼ in US</a:t>
            </a:r>
          </a:p>
          <a:p>
            <a:pPr eaLnBrk="1" hangingPunct="1">
              <a:spcBef>
                <a:spcPct val="0"/>
              </a:spcBef>
            </a:pPr>
            <a:r>
              <a:rPr lang="en-US"/>
              <a:t>- Very exciting to us at NGS to see how it has evolved over the years – now cm-accuracy capability / tracking with time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Upcoming this Saturday the commemorative CLSA final point for Jas Arnold…</a:t>
            </a:r>
          </a:p>
          <a:p>
            <a:endParaRPr lang="en-US" smtClean="0"/>
          </a:p>
          <a:p>
            <a:r>
              <a:rPr lang="en-US" smtClean="0"/>
              <a:t>Continue to support geodetic historical activities such as the Ukiah latitude observatory</a:t>
            </a:r>
          </a:p>
        </p:txBody>
      </p:sp>
      <p:sp>
        <p:nvSpPr>
          <p:cNvPr id="64516" name="Slide Number Placeholder 3"/>
          <p:cNvSpPr>
            <a:spLocks noGrp="1"/>
          </p:cNvSpPr>
          <p:nvPr>
            <p:ph type="sldNum" sz="quarter" idx="5"/>
          </p:nvPr>
        </p:nvSpPr>
        <p:spPr bwMode="auto">
          <a:noFill/>
          <a:ln>
            <a:miter lim="800000"/>
            <a:headEnd/>
            <a:tailEnd/>
          </a:ln>
        </p:spPr>
        <p:txBody>
          <a:bodyPr/>
          <a:lstStyle/>
          <a:p>
            <a:fld id="{6D968E68-61CA-004D-8FD1-99E2D1191F88}" type="slidenum">
              <a:rPr lang="en-US" smtClean="0"/>
              <a:pPr/>
              <a:t>19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atin typeface="Gill Sans MT" pitchFamily="4" charset="0"/>
              </a:rPr>
              <a:t>The new datums will be accessed via GNSS technology versus benchmarks</a:t>
            </a:r>
          </a:p>
          <a:p>
            <a:endParaRPr lang="en-US">
              <a:latin typeface="Gill Sans MT" pitchFamily="4" charset="0"/>
            </a:endParaRPr>
          </a:p>
          <a:p>
            <a:r>
              <a:rPr lang="en-US">
                <a:latin typeface="Gill Sans MT" pitchFamily="4" charset="0"/>
              </a:rPr>
              <a:t>Current datums are not perfect and do not fully support current (and future) technology (such as GPS and Lidar)</a:t>
            </a:r>
          </a:p>
          <a:p>
            <a:endParaRPr lang="en-US">
              <a:latin typeface="Gill Sans MT" pitchFamily="4" charset="0"/>
            </a:endParaRPr>
          </a:p>
          <a:p>
            <a:r>
              <a:rPr lang="en-US">
                <a:latin typeface="Gill Sans MT" pitchFamily="4" charset="0"/>
              </a:rPr>
              <a:t>New geopotential (vertical) datum to be released in 2022 will be a gravimetric geoid.  Airborne gravity data for the geopotential datum collected by the Gravity for the Redefinition of the American Vertical Datum (GRAV-D) Project will allow for blending of data from satellite, altimetric, and surface sources.  Both datums will be released together in 2022.  As of December, 2014, GRAV-D is 40% complete.</a:t>
            </a:r>
          </a:p>
          <a:p>
            <a:endParaRPr lang="en-US">
              <a:latin typeface="Gill Sans MT" pitchFamily="4" charset="0"/>
            </a:endParaRPr>
          </a:p>
          <a:p>
            <a:pPr eaLnBrk="1" hangingPunct="1">
              <a:lnSpc>
                <a:spcPct val="80000"/>
              </a:lnSpc>
            </a:pPr>
            <a:r>
              <a:rPr lang="en-US" sz="1300">
                <a:solidFill>
                  <a:srgbClr val="000000"/>
                </a:solidFill>
              </a:rPr>
              <a:t>Estimated Differences Between “Old” and “New” Datums:</a:t>
            </a:r>
          </a:p>
          <a:p>
            <a:pPr>
              <a:lnSpc>
                <a:spcPct val="80000"/>
              </a:lnSpc>
              <a:spcBef>
                <a:spcPct val="0"/>
              </a:spcBef>
              <a:buClr>
                <a:srgbClr val="000000"/>
              </a:buClr>
              <a:buFont typeface="Calibri" pitchFamily="4" charset="0"/>
              <a:buNone/>
            </a:pPr>
            <a:r>
              <a:rPr lang="en-US" sz="800">
                <a:solidFill>
                  <a:srgbClr val="000000"/>
                </a:solidFill>
                <a:sym typeface="Calibri" pitchFamily="4" charset="0"/>
              </a:rPr>
              <a:t>Geometric Datum</a:t>
            </a:r>
          </a:p>
          <a:p>
            <a:pPr marL="628650" lvl="1" indent="-171450">
              <a:lnSpc>
                <a:spcPct val="80000"/>
              </a:lnSpc>
              <a:spcBef>
                <a:spcPts val="563"/>
              </a:spcBef>
              <a:buClr>
                <a:srgbClr val="000000"/>
              </a:buClr>
              <a:buFont typeface="Wingdings" pitchFamily="4" charset="2"/>
              <a:buChar char="§"/>
            </a:pPr>
            <a:r>
              <a:rPr lang="en-US" sz="800">
                <a:solidFill>
                  <a:srgbClr val="000000"/>
                </a:solidFill>
                <a:sym typeface="Calibri" pitchFamily="4" charset="0"/>
              </a:rPr>
              <a:t>Horizontal: 0.8 to 1.5 m in CONUS</a:t>
            </a:r>
          </a:p>
          <a:p>
            <a:pPr marL="628650" lvl="1" indent="-171450">
              <a:lnSpc>
                <a:spcPct val="80000"/>
              </a:lnSpc>
              <a:spcBef>
                <a:spcPts val="563"/>
              </a:spcBef>
              <a:buClr>
                <a:srgbClr val="000000"/>
              </a:buClr>
              <a:buFont typeface="Wingdings" pitchFamily="4" charset="2"/>
              <a:buChar char="§"/>
            </a:pPr>
            <a:r>
              <a:rPr lang="en-US" sz="800">
                <a:solidFill>
                  <a:srgbClr val="000000"/>
                </a:solidFill>
                <a:sym typeface="Calibri" pitchFamily="4" charset="0"/>
              </a:rPr>
              <a:t>Ellipsoidal heights: -0.2 to -1.6 m CONUS; AK 0 to 1.3 m</a:t>
            </a:r>
          </a:p>
          <a:p>
            <a:pPr>
              <a:lnSpc>
                <a:spcPct val="80000"/>
              </a:lnSpc>
              <a:spcBef>
                <a:spcPts val="638"/>
              </a:spcBef>
              <a:buClr>
                <a:srgbClr val="000000"/>
              </a:buClr>
            </a:pPr>
            <a:r>
              <a:rPr lang="en-US" sz="800">
                <a:solidFill>
                  <a:srgbClr val="000000"/>
                </a:solidFill>
                <a:sym typeface="Calibri" pitchFamily="4" charset="0"/>
              </a:rPr>
              <a:t>Geopotential Datum</a:t>
            </a:r>
          </a:p>
          <a:p>
            <a:pPr marL="628650" lvl="1" indent="-171450">
              <a:lnSpc>
                <a:spcPct val="85000"/>
              </a:lnSpc>
              <a:spcBef>
                <a:spcPts val="563"/>
              </a:spcBef>
              <a:buClr>
                <a:srgbClr val="000000"/>
              </a:buClr>
              <a:buFont typeface="Wingdings" pitchFamily="4" charset="2"/>
              <a:buChar char="§"/>
            </a:pPr>
            <a:r>
              <a:rPr lang="en-US" sz="800">
                <a:solidFill>
                  <a:srgbClr val="000000"/>
                </a:solidFill>
                <a:sym typeface="Calibri" pitchFamily="4" charset="0"/>
              </a:rPr>
              <a:t>Approx. +0.1 m (Florida) to -1.3 m (Washington)</a:t>
            </a:r>
          </a:p>
          <a:p>
            <a:pPr marL="628650" lvl="1" indent="-171450">
              <a:lnSpc>
                <a:spcPct val="85000"/>
              </a:lnSpc>
              <a:spcBef>
                <a:spcPts val="563"/>
              </a:spcBef>
              <a:buClr>
                <a:srgbClr val="000000"/>
              </a:buClr>
              <a:buFont typeface="Wingdings" pitchFamily="4" charset="2"/>
              <a:buChar char="§"/>
            </a:pPr>
            <a:r>
              <a:rPr lang="en-US" sz="800">
                <a:solidFill>
                  <a:srgbClr val="000000"/>
                </a:solidFill>
                <a:sym typeface="Calibri" pitchFamily="4" charset="0"/>
              </a:rPr>
              <a:t>More than 2 meters of change in Alaska</a:t>
            </a:r>
          </a:p>
          <a:p>
            <a:pPr marL="628650" lvl="1" indent="-171450">
              <a:lnSpc>
                <a:spcPct val="85000"/>
              </a:lnSpc>
              <a:spcBef>
                <a:spcPts val="563"/>
              </a:spcBef>
              <a:buClr>
                <a:srgbClr val="000000"/>
              </a:buClr>
              <a:buFont typeface="Wingdings" pitchFamily="4" charset="2"/>
              <a:buChar char="§"/>
            </a:pPr>
            <a:endParaRPr lang="en-US" sz="800">
              <a:solidFill>
                <a:srgbClr val="000000"/>
              </a:solidFill>
              <a:sym typeface="Calibri" pitchFamily="4" charset="0"/>
            </a:endParaRPr>
          </a:p>
          <a:p>
            <a:r>
              <a:rPr lang="en-US">
                <a:latin typeface="Gill Sans MT" pitchFamily="4" charset="0"/>
              </a:rPr>
              <a:t>More info is available at the NGS New Datums Webpage.  It has been four years since NGS held its first Geospatial Summit in 2010 to announce the replacement of the NAD 83(geometric) and NAVD 88 (geopotential) to other federal agencies within the mapping community. The April 2015 summit will provide an opportunity to share updates on the new geometric and geopotential datums to the general public allowing the opportunity to address their comments, questions and concerns to NGS. </a:t>
            </a:r>
          </a:p>
          <a:p>
            <a:endParaRPr lang="en-US">
              <a:latin typeface="Gill Sans MT" pitchFamily="4" charset="0"/>
            </a:endParaRPr>
          </a:p>
          <a:p>
            <a:r>
              <a:rPr lang="en-US">
                <a:latin typeface="Gill Sans MT" pitchFamily="4" charset="0"/>
              </a:rPr>
              <a:t>Picture: Map reflects the type of height improvements users could expect if NAVD 88 were replaced with a geoid-based vertical datum. (This is only a large scale approximation and should not be used as an absolute guide. Each benchmark might have its own level of mismatch, for example from uplift or subsidence, not captured by this broad brush. Also, this is the difference between the zero level of NAVD 88 and the actual geoid. The difference between NAD 83 ellipsoid heights and  ITRF/GRS-80 ellipsoid heights has NO influence on this graph and should not be part of the story.)</a:t>
            </a:r>
          </a:p>
          <a:p>
            <a:endParaRPr lang="en-US">
              <a:latin typeface="Gill Sans MT" pitchFamily="4" charset="0"/>
            </a:endParaRPr>
          </a:p>
          <a:p>
            <a:r>
              <a:rPr lang="en-US">
                <a:latin typeface="Gill Sans MT" pitchFamily="4" charset="0"/>
              </a:rPr>
              <a:t>Picture: xGEOID14B.  Beginning in 2014, the National Geodetic Survey will release annual gravimetric geoid models which incorporate all available gravity sources, including all airborne gravity collected through the GRAV-D project to that point. The image above shows the xGEOID14B model with the boxes showing the location of the input aerogravity data.   These experimental geoid models will provide the public with the opportunity to evaluate how the geopotential (vertical) datum in their area will change when the new datums arrive.</a:t>
            </a:r>
          </a:p>
          <a:p>
            <a:endParaRPr lang="en-US">
              <a:latin typeface="Gill Sans MT" pitchFamily="4" charset="0"/>
            </a:endParaRPr>
          </a:p>
          <a:p>
            <a:r>
              <a:rPr lang="en-US">
                <a:latin typeface="Gill Sans MT" pitchFamily="4" charset="0"/>
              </a:rPr>
              <a:t>Picture:  GRAV-D data block for North Carolina.  More than 40 percent of the U.S. and its territories have been covered by GRAV-D airborne data collection.</a:t>
            </a:r>
          </a:p>
          <a:p>
            <a:endParaRPr lang="en-US">
              <a:latin typeface="Gill Sans MT" pitchFamily="4" charset="0"/>
            </a:endParaRPr>
          </a:p>
        </p:txBody>
      </p:sp>
      <p:sp>
        <p:nvSpPr>
          <p:cNvPr id="66564" name="Slide Number Placeholder 3"/>
          <p:cNvSpPr>
            <a:spLocks noGrp="1"/>
          </p:cNvSpPr>
          <p:nvPr>
            <p:ph type="sldNum" sz="quarter" idx="5"/>
          </p:nvPr>
        </p:nvSpPr>
        <p:spPr bwMode="auto">
          <a:noFill/>
          <a:ln>
            <a:miter lim="800000"/>
            <a:headEnd/>
            <a:tailEnd/>
          </a:ln>
        </p:spPr>
        <p:txBody>
          <a:bodyPr/>
          <a:lstStyle/>
          <a:p>
            <a:fld id="{87A82635-5135-8D42-8091-564B4D45ADCE}" type="slidenum">
              <a:rPr lang="en-US" sz="1200">
                <a:latin typeface="Gill Sans MT" pitchFamily="4" charset="0"/>
                <a:ea typeface="ＭＳ Ｐゴシック" pitchFamily="4" charset="-128"/>
                <a:cs typeface="ＭＳ Ｐゴシック" pitchFamily="4" charset="-128"/>
              </a:rPr>
              <a:pPr/>
              <a:t>20</a:t>
            </a:fld>
            <a:endParaRPr lang="en-US" sz="1200">
              <a:latin typeface="Gill Sans MT" pitchFamily="4" charset="0"/>
              <a:ea typeface="ＭＳ Ｐゴシック" pitchFamily="4" charset="-128"/>
              <a:cs typeface="ＭＳ Ｐゴシック" pitchFamily="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solidFill>
                  <a:schemeClr val="tx2"/>
                </a:solidFill>
                <a:latin typeface="Arial" pitchFamily="4" charset="0"/>
              </a:rPr>
              <a:t>Answer to my most frequently asked question… Does he look smart?</a:t>
            </a:r>
          </a:p>
          <a:p>
            <a:endParaRPr lang="en-US" smtClean="0">
              <a:solidFill>
                <a:schemeClr val="tx2"/>
              </a:solidFill>
              <a:latin typeface="Arial" pitchFamily="4" charset="0"/>
            </a:endParaRPr>
          </a:p>
          <a:p>
            <a:r>
              <a:rPr lang="en-US" smtClean="0">
                <a:solidFill>
                  <a:schemeClr val="tx2"/>
                </a:solidFill>
                <a:latin typeface="Arial" pitchFamily="4" charset="0"/>
              </a:rPr>
              <a:t>Dana has been part of the NGS since 2014 and has graduate degrees in the fields of Earth Sciences, Geophysics, and Geodesy and currently resides in San Diego, California.  The California Spatial Reference Center (CSRC), located at Scripps Institution of Oceanography (SIO) at the University California San Diego (UCSD), is hosting his position. Dana also holds a Research Associate position in the SIO’s Institute of Geophysics and Planetary Physics (IGPP).</a:t>
            </a:r>
          </a:p>
          <a:p>
            <a:endParaRPr lang="en-US" smtClean="0"/>
          </a:p>
        </p:txBody>
      </p:sp>
      <p:sp>
        <p:nvSpPr>
          <p:cNvPr id="30724" name="Slide Number Placeholder 3"/>
          <p:cNvSpPr>
            <a:spLocks noGrp="1"/>
          </p:cNvSpPr>
          <p:nvPr>
            <p:ph type="sldNum" sz="quarter" idx="5"/>
          </p:nvPr>
        </p:nvSpPr>
        <p:spPr bwMode="auto">
          <a:noFill/>
          <a:ln>
            <a:miter lim="800000"/>
            <a:headEnd/>
            <a:tailEnd/>
          </a:ln>
        </p:spPr>
        <p:txBody>
          <a:bodyPr/>
          <a:lstStyle/>
          <a:p>
            <a:fld id="{5CDD759A-01E9-9D4A-AFF3-5834CB19F7F0}"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
        <p:cNvGrpSpPr/>
        <p:nvPr/>
      </p:nvGrpSpPr>
      <p:grpSpPr>
        <a:xfrm>
          <a:off x="0" y="0"/>
          <a:ext cx="0" cy="0"/>
          <a:chOff x="0" y="0"/>
          <a:chExt cx="0" cy="0"/>
        </a:xfrm>
      </p:grpSpPr>
      <p:sp>
        <p:nvSpPr>
          <p:cNvPr id="68610" name="Shape 1037"/>
          <p:cNvSpPr>
            <a:spLocks noGrp="1" noRot="1" noChangeAspect="1" noTextEdit="1"/>
          </p:cNvSpPr>
          <p:nvPr>
            <p:ph type="sldImg" idx="2"/>
          </p:nvPr>
        </p:nvSpPr>
        <p:spPr bwMode="auto">
          <a:xfrm>
            <a:off x="1106488" y="674688"/>
            <a:ext cx="4492625" cy="3370262"/>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p:spPr>
      </p:sp>
      <p:sp>
        <p:nvSpPr>
          <p:cNvPr id="68611" name="Shape 1038"/>
          <p:cNvSpPr>
            <a:spLocks noGrp="1"/>
          </p:cNvSpPr>
          <p:nvPr>
            <p:ph type="body" idx="1"/>
          </p:nvPr>
        </p:nvSpPr>
        <p:spPr bwMode="auto">
          <a:xfrm>
            <a:off x="671513" y="4270375"/>
            <a:ext cx="5364162" cy="4044950"/>
          </a:xfrm>
          <a:noFill/>
        </p:spPr>
        <p:txBody>
          <a:bodyPr wrap="square" lIns="89634" tIns="44817" rIns="89634" bIns="44817" numCol="1" anchor="t" anchorCtr="0" compatLnSpc="1">
            <a:prstTxWarp prst="textNoShape">
              <a:avLst/>
            </a:prstTxWarp>
          </a:bodyPr>
          <a:lstStyle/>
          <a:p>
            <a:pPr>
              <a:spcBef>
                <a:spcPct val="0"/>
              </a:spcBef>
            </a:pPr>
            <a:r>
              <a:rPr lang="en-US" sz="1700"/>
              <a:t>This slide is for more active users of the NSRS. So, we’ll be getting into a bit more technical detail than some need.</a:t>
            </a:r>
          </a:p>
        </p:txBody>
      </p:sp>
      <p:sp>
        <p:nvSpPr>
          <p:cNvPr id="68612" name="Shape 1039"/>
          <p:cNvSpPr>
            <a:spLocks noGrp="1"/>
          </p:cNvSpPr>
          <p:nvPr>
            <p:ph type="sldNum" sz="quarter" idx="5"/>
          </p:nvPr>
        </p:nvSpPr>
        <p:spPr bwMode="auto">
          <a:xfrm>
            <a:off x="3797300" y="8537575"/>
            <a:ext cx="2906713" cy="449263"/>
          </a:xfrm>
          <a:noFill/>
          <a:ln>
            <a:miter lim="800000"/>
            <a:headEnd/>
            <a:tailEnd/>
          </a:ln>
        </p:spPr>
        <p:txBody>
          <a:bodyPr lIns="89634" tIns="44817" rIns="89634" bIns="44817"/>
          <a:lstStyle/>
          <a:p>
            <a:pPr>
              <a:buSzPct val="25000"/>
            </a:pPr>
            <a:r>
              <a:rPr lang="en-US">
                <a:solidFill>
                  <a:srgbClr val="000000"/>
                </a:solidFill>
                <a:latin typeface="Gill Sans MT" pitchFamily="4" charset="0"/>
              </a:rP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0660" name="Slide Number Placeholder 3"/>
          <p:cNvSpPr>
            <a:spLocks noGrp="1"/>
          </p:cNvSpPr>
          <p:nvPr>
            <p:ph type="sldNum" sz="quarter" idx="5"/>
          </p:nvPr>
        </p:nvSpPr>
        <p:spPr bwMode="auto">
          <a:noFill/>
          <a:ln>
            <a:miter lim="800000"/>
            <a:headEnd/>
            <a:tailEnd/>
          </a:ln>
        </p:spPr>
        <p:txBody>
          <a:bodyPr/>
          <a:lstStyle/>
          <a:p>
            <a:fld id="{4028045D-9A45-DF43-A91F-41F0D6AC5E80}" type="slidenum">
              <a:rPr lang="en-US" sz="1200">
                <a:solidFill>
                  <a:srgbClr val="000000"/>
                </a:solidFill>
                <a:latin typeface="Gill Sans MT" pitchFamily="4" charset="0"/>
              </a:rPr>
              <a:pPr/>
              <a:t>22</a:t>
            </a:fld>
            <a:endParaRPr lang="en-US" sz="1200">
              <a:solidFill>
                <a:srgbClr val="000000"/>
              </a:solidFill>
              <a:latin typeface="Gill Sans MT" pitchFamily="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2708" name="Slide Number Placeholder 3"/>
          <p:cNvSpPr>
            <a:spLocks noGrp="1"/>
          </p:cNvSpPr>
          <p:nvPr>
            <p:ph type="sldNum" sz="quarter" idx="5"/>
          </p:nvPr>
        </p:nvSpPr>
        <p:spPr bwMode="auto">
          <a:noFill/>
          <a:ln>
            <a:miter lim="800000"/>
            <a:headEnd/>
            <a:tailEnd/>
          </a:ln>
        </p:spPr>
        <p:txBody>
          <a:bodyPr/>
          <a:lstStyle/>
          <a:p>
            <a:fld id="{5050385E-7452-0D46-96E1-E742D13C688E}" type="slidenum">
              <a:rPr lang="en-US">
                <a:ea typeface="Arial" pitchFamily="4" charset="0"/>
                <a:cs typeface="Arial" pitchFamily="4" charset="0"/>
              </a:rPr>
              <a:pPr/>
              <a:t>23</a:t>
            </a:fld>
            <a:endParaRPr lang="en-US">
              <a:ea typeface="Arial" pitchFamily="4" charset="0"/>
              <a:cs typeface="Arial" pitchFamily="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Thank goodness for Photoshop!</a:t>
            </a:r>
          </a:p>
        </p:txBody>
      </p:sp>
      <p:sp>
        <p:nvSpPr>
          <p:cNvPr id="74756" name="Slide Number Placeholder 3"/>
          <p:cNvSpPr>
            <a:spLocks noGrp="1"/>
          </p:cNvSpPr>
          <p:nvPr>
            <p:ph type="sldNum" sz="quarter" idx="5"/>
          </p:nvPr>
        </p:nvSpPr>
        <p:spPr bwMode="auto">
          <a:noFill/>
          <a:ln>
            <a:miter lim="800000"/>
            <a:headEnd/>
            <a:tailEnd/>
          </a:ln>
        </p:spPr>
        <p:txBody>
          <a:bodyPr/>
          <a:lstStyle/>
          <a:p>
            <a:fld id="{EACDEC96-CE9C-5640-9F11-D7F64330AE3A}" type="slidenum">
              <a:rPr lang="en-US" smtClean="0"/>
              <a:pPr/>
              <a:t>24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a:lstStyle/>
          <a:p>
            <a:fld id="{1C5BF92A-023A-C648-8117-E68D7A943F6B}" type="slidenum">
              <a:rPr lang="en-US" sz="1200" smtClean="0"/>
              <a:pPr/>
              <a:t>3</a:t>
            </a:fld>
            <a:endParaRPr lang="en-US" sz="1200" smtClean="0"/>
          </a:p>
        </p:txBody>
      </p:sp>
      <p:sp>
        <p:nvSpPr>
          <p:cNvPr id="32771" name="Rectangle 2"/>
          <p:cNvSpPr>
            <a:spLocks noGrp="1" noRot="1" noChangeAspect="1" noChangeArrowheads="1" noTextEdit="1"/>
          </p:cNvSpPr>
          <p:nvPr>
            <p:ph type="sldImg"/>
          </p:nvPr>
        </p:nvSpPr>
        <p:spPr bwMode="auto">
          <a:xfrm>
            <a:off x="1189038" y="696913"/>
            <a:ext cx="4645025" cy="3484562"/>
          </a:xfrm>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latin typeface="Arial" pitchFamily="4" charset="0"/>
              </a:rPr>
              <a:t>Geodesy is the business of the National Geodetic Survey (NGS). </a:t>
            </a:r>
          </a:p>
          <a:p>
            <a:pPr eaLnBrk="1" hangingPunct="1"/>
            <a:endParaRPr lang="en-US" smtClean="0">
              <a:latin typeface="Arial" pitchFamily="4" charset="0"/>
            </a:endParaRPr>
          </a:p>
          <a:p>
            <a:pPr eaLnBrk="1" hangingPunct="1"/>
            <a:r>
              <a:rPr lang="en-US" smtClean="0">
                <a:latin typeface="Arial" pitchFamily="4" charset="0"/>
              </a:rPr>
              <a:t>NGS develops and maintains the National Spatial Reference System, a national coordinate system that provides the foundation for transportation, navigation, land record systems, mapping and charting efforts, and a multitude of scientific and engineering applications.  </a:t>
            </a:r>
          </a:p>
          <a:p>
            <a:pPr eaLnBrk="1" hangingPunct="1"/>
            <a:endParaRPr lang="en-US" smtClean="0">
              <a:latin typeface="Arial" pitchFamily="4" charset="0"/>
            </a:endParaRPr>
          </a:p>
          <a:p>
            <a:pPr eaLnBrk="1" hangingPunct="1"/>
            <a:r>
              <a:rPr lang="en-US" smtClean="0">
                <a:latin typeface="Arial" pitchFamily="4" charset="0"/>
              </a:rPr>
              <a:t>This system defines position (latitude, longitude, and elevation), distances and directions between points, strength and direction of gravity (no, it is not simply “straight down”), shoreline, and how these change over time.</a:t>
            </a:r>
            <a:endParaRPr lang="en-US" smtClean="0"/>
          </a:p>
          <a:p>
            <a:pPr eaLnBrk="1" hangingPunct="1">
              <a:spcBef>
                <a:spcPct val="0"/>
              </a:spcBef>
            </a:pPr>
            <a:endParaRPr lang="en-US" smtClean="0"/>
          </a:p>
          <a:p>
            <a:pPr eaLnBrk="1" hangingPunct="1">
              <a:spcBef>
                <a:spcPct val="0"/>
              </a:spcBef>
            </a:pPr>
            <a:r>
              <a:rPr lang="en-US" smtClean="0"/>
              <a:t>- NSRS benefit to the nation = $2.5B/year</a:t>
            </a:r>
          </a:p>
          <a:p>
            <a:pPr eaLnBrk="1" hangingPunct="1">
              <a:spcBef>
                <a:spcPct val="0"/>
              </a:spcBef>
              <a:buFontTx/>
              <a:buChar char="-"/>
            </a:pPr>
            <a:r>
              <a:rPr lang="en-US" smtClean="0"/>
              <a:t> est. 300K precision GPS users worldwide (2008); ¼ in US</a:t>
            </a:r>
          </a:p>
          <a:p>
            <a:pPr eaLnBrk="1" hangingPunct="1">
              <a:spcBef>
                <a:spcPct val="0"/>
              </a:spcBef>
            </a:pPr>
            <a:r>
              <a:rPr lang="en-US" smtClean="0"/>
              <a:t>- Very exciting to us at NGS to see how it has evolved over the years – now cm-accuracy capability / tracking with time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4" charset="0"/>
            </a:endParaRPr>
          </a:p>
        </p:txBody>
      </p:sp>
      <p:sp>
        <p:nvSpPr>
          <p:cNvPr id="34820" name="Slide Number Placeholder 3"/>
          <p:cNvSpPr>
            <a:spLocks noGrp="1"/>
          </p:cNvSpPr>
          <p:nvPr>
            <p:ph type="sldNum" sz="quarter" idx="5"/>
          </p:nvPr>
        </p:nvSpPr>
        <p:spPr bwMode="auto">
          <a:noFill/>
          <a:ln>
            <a:miter lim="800000"/>
            <a:headEnd/>
            <a:tailEnd/>
          </a:ln>
        </p:spPr>
        <p:txBody>
          <a:bodyPr/>
          <a:lstStyle/>
          <a:p>
            <a:pPr defTabSz="928688"/>
            <a:fld id="{5FE3CD31-756A-4442-BB37-324524F4A0FD}" type="slidenum">
              <a:rPr lang="en-US">
                <a:solidFill>
                  <a:srgbClr val="000000"/>
                </a:solidFill>
                <a:latin typeface="Arial" pitchFamily="4" charset="0"/>
                <a:ea typeface="ＭＳ Ｐゴシック" pitchFamily="4" charset="-128"/>
                <a:cs typeface="ＭＳ Ｐゴシック" pitchFamily="4" charset="-128"/>
              </a:rPr>
              <a:pPr defTabSz="928688"/>
              <a:t>4</a:t>
            </a:fld>
            <a:endParaRPr lang="en-US">
              <a:solidFill>
                <a:srgbClr val="000000"/>
              </a:solidFill>
              <a:latin typeface="Arial" pitchFamily="4" charset="0"/>
              <a:ea typeface="ＭＳ Ｐゴシック" pitchFamily="4" charset="-128"/>
              <a:cs typeface="ＭＳ Ｐゴシック" pitchFamily="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4" charset="0"/>
            </a:endParaRPr>
          </a:p>
        </p:txBody>
      </p:sp>
      <p:sp>
        <p:nvSpPr>
          <p:cNvPr id="36868" name="Slide Number Placeholder 3"/>
          <p:cNvSpPr>
            <a:spLocks noGrp="1"/>
          </p:cNvSpPr>
          <p:nvPr>
            <p:ph type="sldNum" sz="quarter" idx="5"/>
          </p:nvPr>
        </p:nvSpPr>
        <p:spPr bwMode="auto">
          <a:noFill/>
          <a:ln>
            <a:miter lim="800000"/>
            <a:headEnd/>
            <a:tailEnd/>
          </a:ln>
        </p:spPr>
        <p:txBody>
          <a:bodyPr/>
          <a:lstStyle/>
          <a:p>
            <a:pPr defTabSz="928688"/>
            <a:fld id="{0B3825A5-3E22-4F42-A3F2-DB7076524877}" type="slidenum">
              <a:rPr lang="en-US">
                <a:solidFill>
                  <a:srgbClr val="000000"/>
                </a:solidFill>
                <a:latin typeface="Arial" pitchFamily="4" charset="0"/>
                <a:ea typeface="ＭＳ Ｐゴシック" pitchFamily="4" charset="-128"/>
                <a:cs typeface="ＭＳ Ｐゴシック" pitchFamily="4" charset="-128"/>
              </a:rPr>
              <a:pPr defTabSz="928688"/>
              <a:t>5</a:t>
            </a:fld>
            <a:endParaRPr lang="en-US">
              <a:solidFill>
                <a:srgbClr val="000000"/>
              </a:solidFill>
              <a:latin typeface="Arial" pitchFamily="4" charset="0"/>
              <a:ea typeface="ＭＳ Ｐゴシック" pitchFamily="4" charset="-128"/>
              <a:cs typeface="ＭＳ Ｐゴシック" pitchFamily="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Wanted to do a shout out to the Emergency crews for their constant work the last three weeks …. Lieutenant commander (</a:t>
            </a:r>
            <a:r>
              <a:rPr lang="en-US" b="1" smtClean="0"/>
              <a:t>LCDR</a:t>
            </a:r>
            <a:r>
              <a:rPr lang="en-US" smtClean="0"/>
              <a:t>) Waddington sent this card in..This is the resulting before and after emergency imagery in the heart of the Florida keys (Marathon) thanks to hurricane IRMA </a:t>
            </a:r>
          </a:p>
        </p:txBody>
      </p:sp>
      <p:sp>
        <p:nvSpPr>
          <p:cNvPr id="38916" name="Slide Number Placeholder 3"/>
          <p:cNvSpPr>
            <a:spLocks noGrp="1"/>
          </p:cNvSpPr>
          <p:nvPr>
            <p:ph type="sldNum" sz="quarter" idx="5"/>
          </p:nvPr>
        </p:nvSpPr>
        <p:spPr bwMode="auto">
          <a:noFill/>
          <a:ln>
            <a:miter lim="800000"/>
            <a:headEnd/>
            <a:tailEnd/>
          </a:ln>
        </p:spPr>
        <p:txBody>
          <a:bodyPr/>
          <a:lstStyle/>
          <a:p>
            <a:fld id="{F5DFD4F6-0A9D-2545-AF80-39FC32D0A95C}"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NGS has been around a long time. For more than 210 years (now 2017), NGS and its predecessor agencies have collaborated with public and private organizations to establish reference stations at precisely determined locations.  </a:t>
            </a:r>
          </a:p>
          <a:p>
            <a:pPr>
              <a:spcBef>
                <a:spcPct val="0"/>
              </a:spcBef>
            </a:pPr>
            <a:endParaRPr lang="en-US" smtClean="0"/>
          </a:p>
          <a:p>
            <a:pPr>
              <a:spcBef>
                <a:spcPct val="0"/>
              </a:spcBef>
            </a:pPr>
            <a:r>
              <a:rPr lang="en-US" smtClean="0"/>
              <a:t>In Fact I would say it was conceived from a thought experiment from the American Philosophical society. Today, it is an eminent scholarly organization of international reputation, originally  made up from doctors, lawyers, clergymen, and merchants interested in science, and also many learned artisans and tradesmen like Franklin. This country's first learned society, the APS has played an important role in American cultural and intellectual life for over 250 years. Washington, Jefferson and Yes, Hassler were members.</a:t>
            </a:r>
          </a:p>
          <a:p>
            <a:pPr>
              <a:spcBef>
                <a:spcPct val="0"/>
              </a:spcBef>
            </a:pPr>
            <a:endParaRPr lang="en-US" smtClean="0"/>
          </a:p>
          <a:p>
            <a:pPr>
              <a:spcBef>
                <a:spcPct val="0"/>
              </a:spcBef>
            </a:pPr>
            <a:r>
              <a:rPr lang="en-US" smtClean="0"/>
              <a:t>I would argue that most of the members were surveyors, and that the country was founded on the shoulders of geodesy. Anyhow one of the first “survey and mapping projects were the “Lewis and Clark Exposition”.  After L&amp;C made it back alive, The country was 30 years young and Thomas Jefferson was president.  And there were a lot of problems, one such problem was shipwrecks.  Shipping was the major source of commerce and transportation.  Since we ran away from home so to speak our mother country “Mother”, no longer felt obliged to provide us with infrastructure items such as maps. The APS studied this issue and the mission began.  </a:t>
            </a:r>
          </a:p>
          <a:p>
            <a:pPr>
              <a:spcBef>
                <a:spcPct val="0"/>
              </a:spcBef>
            </a:pPr>
            <a:endParaRPr lang="en-US" smtClean="0"/>
          </a:p>
          <a:p>
            <a:pPr>
              <a:spcBef>
                <a:spcPct val="0"/>
              </a:spcBef>
            </a:pPr>
            <a:r>
              <a:rPr lang="en-US" smtClean="0"/>
              <a:t>We began on a mission established by Thomas Jefferson in 1807 to conduct a “Survey of the Coast” (as the United States Coast Survey). </a:t>
            </a:r>
          </a:p>
          <a:p>
            <a:pPr>
              <a:spcBef>
                <a:spcPct val="0"/>
              </a:spcBef>
            </a:pPr>
            <a:endParaRPr lang="en-US" smtClean="0"/>
          </a:p>
          <a:p>
            <a:pPr>
              <a:spcBef>
                <a:spcPct val="0"/>
              </a:spcBef>
            </a:pPr>
            <a:r>
              <a:rPr lang="en-US" smtClean="0"/>
              <a:t>(Pictured are Thomas Jefferson and Ferdinand Hassler, the first Superintendent of the Coast Survey).  We were renamed the U.S. Coast and Geodetic Survey in 1878. NOAA was established in 1970.</a:t>
            </a:r>
          </a:p>
          <a:p>
            <a:pPr>
              <a:spcBef>
                <a:spcPct val="0"/>
              </a:spcBef>
            </a:pPr>
            <a:endParaRPr lang="en-US" smtClean="0"/>
          </a:p>
          <a:p>
            <a:pPr>
              <a:spcBef>
                <a:spcPct val="0"/>
              </a:spcBef>
            </a:pPr>
            <a:r>
              <a:rPr lang="en-US" smtClean="0"/>
              <a:t>Traditionally, precise positioning locations have been identified by setting a survey mark—usually a brass, bronze, or aluminum disk. Locations might also be identified by a deeply driven rod, or a prominent object, such as a water tower or church spire. </a:t>
            </a:r>
          </a:p>
          <a:p>
            <a:pPr>
              <a:spcBef>
                <a:spcPct val="0"/>
              </a:spcBef>
            </a:pPr>
            <a:endParaRPr lang="en-US" smtClean="0"/>
          </a:p>
          <a:p>
            <a:pPr>
              <a:spcBef>
                <a:spcPct val="0"/>
              </a:spcBef>
            </a:pPr>
            <a:r>
              <a:rPr lang="en-US" smtClean="0"/>
              <a:t>More recently, NGS has fostered a network of continuously operating reference stations (CORS), where each CORS includes a highly accurate receiver that continuously collects radio signals broadcast by Global Navigation Satellite System (GNSS) satellites.</a:t>
            </a:r>
          </a:p>
          <a:p>
            <a:pPr>
              <a:spcBef>
                <a:spcPct val="0"/>
              </a:spcBef>
            </a:pPr>
            <a:endParaRPr lang="en-US" smtClean="0"/>
          </a:p>
          <a:p>
            <a:pPr>
              <a:spcBef>
                <a:spcPct val="0"/>
              </a:spcBef>
            </a:pPr>
            <a:r>
              <a:rPr lang="en-US" smtClean="0">
                <a:solidFill>
                  <a:srgbClr val="0070C0"/>
                </a:solidFill>
              </a:rPr>
              <a:t>GPS (United States)</a:t>
            </a:r>
            <a:br>
              <a:rPr lang="en-US" smtClean="0">
                <a:solidFill>
                  <a:srgbClr val="0070C0"/>
                </a:solidFill>
              </a:rPr>
            </a:br>
            <a:r>
              <a:rPr lang="en-US" smtClean="0">
                <a:solidFill>
                  <a:srgbClr val="0070C0"/>
                </a:solidFill>
              </a:rPr>
              <a:t>Compass (China)</a:t>
            </a:r>
            <a:br>
              <a:rPr lang="en-US" smtClean="0">
                <a:solidFill>
                  <a:srgbClr val="0070C0"/>
                </a:solidFill>
              </a:rPr>
            </a:br>
            <a:r>
              <a:rPr lang="en-US" smtClean="0">
                <a:solidFill>
                  <a:srgbClr val="0070C0"/>
                </a:solidFill>
              </a:rPr>
              <a:t>GLONASS (Russia)</a:t>
            </a:r>
            <a:br>
              <a:rPr lang="en-US" smtClean="0">
                <a:solidFill>
                  <a:srgbClr val="0070C0"/>
                </a:solidFill>
              </a:rPr>
            </a:br>
            <a:r>
              <a:rPr lang="en-US" smtClean="0">
                <a:solidFill>
                  <a:srgbClr val="0070C0"/>
                </a:solidFill>
              </a:rPr>
              <a:t>Galileo (European Union)</a:t>
            </a:r>
            <a:r>
              <a:rPr lang="en-US" sz="2000" smtClean="0">
                <a:solidFill>
                  <a:srgbClr val="002060"/>
                </a:solidFill>
              </a:rPr>
              <a:t/>
            </a:r>
            <a:br>
              <a:rPr lang="en-US" sz="2000" smtClean="0">
                <a:solidFill>
                  <a:srgbClr val="002060"/>
                </a:solidFill>
              </a:rPr>
            </a:br>
            <a:endParaRPr lang="en-US" smtClean="0"/>
          </a:p>
        </p:txBody>
      </p:sp>
      <p:sp>
        <p:nvSpPr>
          <p:cNvPr id="40964" name="Slide Number Placeholder 3"/>
          <p:cNvSpPr>
            <a:spLocks noGrp="1"/>
          </p:cNvSpPr>
          <p:nvPr>
            <p:ph type="sldNum" sz="quarter" idx="5"/>
          </p:nvPr>
        </p:nvSpPr>
        <p:spPr bwMode="auto">
          <a:noFill/>
          <a:ln>
            <a:miter lim="800000"/>
            <a:headEnd/>
            <a:tailEnd/>
          </a:ln>
        </p:spPr>
        <p:txBody>
          <a:bodyPr/>
          <a:lstStyle/>
          <a:p>
            <a:fld id="{8704B9FE-AD47-4F4C-8466-B67EDB747178}" type="slidenum">
              <a:rPr lang="en-US">
                <a:solidFill>
                  <a:srgbClr val="000000"/>
                </a:solidFill>
                <a:ea typeface="ＭＳ Ｐゴシック" pitchFamily="4" charset="-128"/>
                <a:cs typeface="ＭＳ Ｐゴシック" pitchFamily="4" charset="-128"/>
              </a:rPr>
              <a:pPr/>
              <a:t>7</a:t>
            </a:fld>
            <a:endParaRPr lang="en-US">
              <a:solidFill>
                <a:srgbClr val="000000"/>
              </a:solidFill>
              <a:ea typeface="ＭＳ Ｐゴシック" pitchFamily="4" charset="-128"/>
              <a:cs typeface="ＭＳ Ｐゴシック" pitchFamily="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20000"/>
              </a:spcBef>
            </a:pPr>
            <a:r>
              <a:rPr lang="en-US" smtClean="0">
                <a:latin typeface="Times New Roman" pitchFamily="4" charset="0"/>
                <a:ea typeface="Times New Roman" pitchFamily="4" charset="0"/>
                <a:cs typeface="Times New Roman" pitchFamily="4" charset="0"/>
              </a:rPr>
              <a:t>The National Geodetic Survey, NOS, (formerly the C&amp;GS), NOAA, has been responsible for establishing and maintaining the nation’s horizontal and vertical control networks for more than 160 years. These networks now consist of more than one an a half a (1.5) million marked control points in the U. S. as in the datasheet database</a:t>
            </a:r>
          </a:p>
          <a:p>
            <a:pPr>
              <a:spcBef>
                <a:spcPct val="20000"/>
              </a:spcBef>
              <a:buFontTx/>
              <a:buChar char="•"/>
            </a:pPr>
            <a:endParaRPr lang="en-US" sz="800" smtClean="0">
              <a:latin typeface="Times New Roman" pitchFamily="4" charset="0"/>
              <a:ea typeface="Times New Roman" pitchFamily="4" charset="0"/>
              <a:cs typeface="Times New Roman" pitchFamily="4" charset="0"/>
            </a:endParaRPr>
          </a:p>
        </p:txBody>
      </p:sp>
      <p:sp>
        <p:nvSpPr>
          <p:cNvPr id="43012" name="Slide Number Placeholder 3"/>
          <p:cNvSpPr>
            <a:spLocks noGrp="1"/>
          </p:cNvSpPr>
          <p:nvPr>
            <p:ph type="sldNum" sz="quarter" idx="5"/>
          </p:nvPr>
        </p:nvSpPr>
        <p:spPr bwMode="auto">
          <a:noFill/>
          <a:ln>
            <a:miter lim="800000"/>
            <a:headEnd/>
            <a:tailEnd/>
          </a:ln>
        </p:spPr>
        <p:txBody>
          <a:bodyPr/>
          <a:lstStyle/>
          <a:p>
            <a:fld id="{A68BB03D-4073-234D-B0C0-6488900B4AE2}"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20000"/>
              </a:spcBef>
            </a:pPr>
            <a:r>
              <a:rPr lang="en-US" smtClean="0">
                <a:latin typeface="Times New Roman" pitchFamily="4" charset="0"/>
                <a:ea typeface="Times New Roman" pitchFamily="4" charset="0"/>
                <a:cs typeface="Times New Roman" pitchFamily="4" charset="0"/>
              </a:rPr>
              <a:t>History of the Mark Maintenance Program</a:t>
            </a:r>
          </a:p>
          <a:p>
            <a:pPr>
              <a:spcBef>
                <a:spcPct val="20000"/>
              </a:spcBef>
            </a:pPr>
            <a:r>
              <a:rPr lang="en-US" smtClean="0">
                <a:latin typeface="Times New Roman" pitchFamily="4" charset="0"/>
                <a:ea typeface="Times New Roman" pitchFamily="4" charset="0"/>
                <a:cs typeface="Times New Roman" pitchFamily="4" charset="0"/>
              </a:rPr>
              <a:t>Field personnel were permanently assigned to mark maintenance in the early 1950’s. Before this time, personnel were detailed from the nearest field party or regional field office with instructions to preserve the endangered mark as quickly and economically as possible.</a:t>
            </a:r>
          </a:p>
          <a:p>
            <a:pPr>
              <a:spcBef>
                <a:spcPct val="20000"/>
              </a:spcBef>
            </a:pPr>
            <a:endParaRPr lang="en-US" smtClean="0">
              <a:latin typeface="Times New Roman" pitchFamily="4" charset="0"/>
              <a:ea typeface="Times New Roman" pitchFamily="4" charset="0"/>
              <a:cs typeface="Times New Roman" pitchFamily="4" charset="0"/>
            </a:endParaRPr>
          </a:p>
          <a:p>
            <a:pPr>
              <a:spcBef>
                <a:spcPct val="20000"/>
              </a:spcBef>
            </a:pPr>
            <a:r>
              <a:rPr lang="en-US" smtClean="0">
                <a:latin typeface="Times New Roman" pitchFamily="4" charset="0"/>
                <a:ea typeface="Times New Roman" pitchFamily="4" charset="0"/>
                <a:cs typeface="Times New Roman" pitchFamily="4" charset="0"/>
              </a:rPr>
              <a:t>During the 70’s, The maintenance of these networks were the responsibility of 15 full-time field engineers who regularly recover; repair, or reset markers in danger of being disturbed.</a:t>
            </a:r>
          </a:p>
          <a:p>
            <a:endParaRPr lang="en-US" smtClean="0"/>
          </a:p>
          <a:p>
            <a:endParaRPr lang="en-US" smtClean="0"/>
          </a:p>
          <a:p>
            <a:r>
              <a:rPr lang="en-US" smtClean="0"/>
              <a:t>Answer Marvin Marker! </a:t>
            </a:r>
          </a:p>
          <a:p>
            <a:r>
              <a:rPr lang="en-US" smtClean="0"/>
              <a:t>About 1960, the USC&amp;GS created a cartoon character to help preserve survey marks. His name was</a:t>
            </a:r>
          </a:p>
          <a:p>
            <a:r>
              <a:rPr lang="en-US" smtClean="0"/>
              <a:t>“Marvin Marker”.</a:t>
            </a:r>
          </a:p>
        </p:txBody>
      </p:sp>
      <p:sp>
        <p:nvSpPr>
          <p:cNvPr id="45060" name="Slide Number Placeholder 3"/>
          <p:cNvSpPr>
            <a:spLocks noGrp="1"/>
          </p:cNvSpPr>
          <p:nvPr>
            <p:ph type="sldNum" sz="quarter" idx="5"/>
          </p:nvPr>
        </p:nvSpPr>
        <p:spPr bwMode="auto">
          <a:noFill/>
          <a:ln>
            <a:miter lim="800000"/>
            <a:headEnd/>
            <a:tailEnd/>
          </a:ln>
        </p:spPr>
        <p:txBody>
          <a:bodyPr/>
          <a:lstStyle/>
          <a:p>
            <a:fld id="{4A4F5B98-2B06-6C45-84F4-E5B853BBA740}"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12/9/2011</a:t>
            </a:r>
          </a:p>
        </p:txBody>
      </p:sp>
      <p:sp>
        <p:nvSpPr>
          <p:cNvPr id="5" name="Footer Placeholder 4"/>
          <p:cNvSpPr>
            <a:spLocks noGrp="1"/>
          </p:cNvSpPr>
          <p:nvPr>
            <p:ph type="ftr" sz="quarter" idx="11"/>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American Geophysical Union Fall Meeting</a:t>
            </a:r>
            <a:endParaRPr lang="en-US" dirty="0"/>
          </a:p>
        </p:txBody>
      </p:sp>
      <p:sp>
        <p:nvSpPr>
          <p:cNvPr id="6" name="Slide Number Placeholder 5"/>
          <p:cNvSpPr>
            <a:spLocks noGrp="1"/>
          </p:cNvSpPr>
          <p:nvPr>
            <p:ph type="sldNum" sz="quarter" idx="12"/>
          </p:nvPr>
        </p:nvSpPr>
        <p:spPr/>
        <p:txBody>
          <a:bodyPr/>
          <a:lstStyle>
            <a:lvl1pPr defTabSz="457200">
              <a:defRPr b="0"/>
            </a:lvl1pPr>
          </a:lstStyle>
          <a:p>
            <a:pPr>
              <a:defRPr/>
            </a:pPr>
            <a:fld id="{FB265C21-4648-B04C-B504-AC59A467B8D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12/9/2011</a:t>
            </a:r>
          </a:p>
        </p:txBody>
      </p:sp>
      <p:sp>
        <p:nvSpPr>
          <p:cNvPr id="5" name="Footer Placeholder 4"/>
          <p:cNvSpPr>
            <a:spLocks noGrp="1"/>
          </p:cNvSpPr>
          <p:nvPr>
            <p:ph type="ftr" sz="quarter" idx="11"/>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American Geophysical Union Fall Meeting</a:t>
            </a:r>
            <a:endParaRPr lang="en-US" dirty="0"/>
          </a:p>
        </p:txBody>
      </p:sp>
      <p:sp>
        <p:nvSpPr>
          <p:cNvPr id="6" name="Slide Number Placeholder 5"/>
          <p:cNvSpPr>
            <a:spLocks noGrp="1"/>
          </p:cNvSpPr>
          <p:nvPr>
            <p:ph type="sldNum" sz="quarter" idx="12"/>
          </p:nvPr>
        </p:nvSpPr>
        <p:spPr/>
        <p:txBody>
          <a:bodyPr/>
          <a:lstStyle>
            <a:lvl1pPr defTabSz="457200">
              <a:defRPr b="0"/>
            </a:lvl1pPr>
          </a:lstStyle>
          <a:p>
            <a:pPr>
              <a:defRPr/>
            </a:pPr>
            <a:fld id="{5DB51750-C12C-6646-AED1-BE1BB1B7F2C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12/9/2011</a:t>
            </a:r>
          </a:p>
        </p:txBody>
      </p:sp>
      <p:sp>
        <p:nvSpPr>
          <p:cNvPr id="5" name="Footer Placeholder 4"/>
          <p:cNvSpPr>
            <a:spLocks noGrp="1"/>
          </p:cNvSpPr>
          <p:nvPr>
            <p:ph type="ftr" sz="quarter" idx="11"/>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American Geophysical Union Fall Meeting</a:t>
            </a:r>
          </a:p>
        </p:txBody>
      </p:sp>
      <p:sp>
        <p:nvSpPr>
          <p:cNvPr id="6" name="Slide Number Placeholder 5"/>
          <p:cNvSpPr>
            <a:spLocks noGrp="1"/>
          </p:cNvSpPr>
          <p:nvPr>
            <p:ph type="sldNum" sz="quarter" idx="12"/>
          </p:nvPr>
        </p:nvSpPr>
        <p:spPr/>
        <p:txBody>
          <a:bodyPr/>
          <a:lstStyle>
            <a:lvl1pPr defTabSz="457200">
              <a:defRPr b="0"/>
            </a:lvl1pPr>
          </a:lstStyle>
          <a:p>
            <a:pPr>
              <a:defRPr/>
            </a:pPr>
            <a:fld id="{3519C383-3298-5E46-A975-2320444C3C7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12/9/2011</a:t>
            </a:r>
          </a:p>
        </p:txBody>
      </p:sp>
      <p:sp>
        <p:nvSpPr>
          <p:cNvPr id="6" name="Footer Placeholder 4"/>
          <p:cNvSpPr>
            <a:spLocks noGrp="1"/>
          </p:cNvSpPr>
          <p:nvPr>
            <p:ph type="ftr" sz="quarter" idx="11"/>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American Geophysical Union Fall Meeting</a:t>
            </a:r>
          </a:p>
        </p:txBody>
      </p:sp>
      <p:sp>
        <p:nvSpPr>
          <p:cNvPr id="7" name="Slide Number Placeholder 5"/>
          <p:cNvSpPr>
            <a:spLocks noGrp="1"/>
          </p:cNvSpPr>
          <p:nvPr>
            <p:ph type="sldNum" sz="quarter" idx="12"/>
          </p:nvPr>
        </p:nvSpPr>
        <p:spPr/>
        <p:txBody>
          <a:bodyPr/>
          <a:lstStyle>
            <a:lvl1pPr defTabSz="457200">
              <a:defRPr b="0"/>
            </a:lvl1pPr>
          </a:lstStyle>
          <a:p>
            <a:pPr>
              <a:defRPr/>
            </a:pPr>
            <a:fld id="{EAC856F4-41F8-E646-B940-4C543AF7401A}"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12/9/2011</a:t>
            </a:r>
          </a:p>
        </p:txBody>
      </p:sp>
      <p:sp>
        <p:nvSpPr>
          <p:cNvPr id="8" name="Footer Placeholder 4"/>
          <p:cNvSpPr>
            <a:spLocks noGrp="1"/>
          </p:cNvSpPr>
          <p:nvPr>
            <p:ph type="ftr" sz="quarter" idx="11"/>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American Geophysical Union Fall Meeting</a:t>
            </a:r>
          </a:p>
        </p:txBody>
      </p:sp>
      <p:sp>
        <p:nvSpPr>
          <p:cNvPr id="9" name="Slide Number Placeholder 5"/>
          <p:cNvSpPr>
            <a:spLocks noGrp="1"/>
          </p:cNvSpPr>
          <p:nvPr>
            <p:ph type="sldNum" sz="quarter" idx="12"/>
          </p:nvPr>
        </p:nvSpPr>
        <p:spPr/>
        <p:txBody>
          <a:bodyPr/>
          <a:lstStyle>
            <a:lvl1pPr defTabSz="457200">
              <a:defRPr b="0"/>
            </a:lvl1pPr>
          </a:lstStyle>
          <a:p>
            <a:pPr>
              <a:defRPr/>
            </a:pPr>
            <a:fld id="{4F864A39-B8B7-1142-9671-FB57EC7ADF3D}"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12/9/2011</a:t>
            </a:r>
          </a:p>
        </p:txBody>
      </p:sp>
      <p:sp>
        <p:nvSpPr>
          <p:cNvPr id="4" name="Footer Placeholder 4"/>
          <p:cNvSpPr>
            <a:spLocks noGrp="1"/>
          </p:cNvSpPr>
          <p:nvPr>
            <p:ph type="ftr" sz="quarter" idx="11"/>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American Geophysical Union Fall Meeting</a:t>
            </a:r>
          </a:p>
        </p:txBody>
      </p:sp>
      <p:sp>
        <p:nvSpPr>
          <p:cNvPr id="5" name="Slide Number Placeholder 5"/>
          <p:cNvSpPr>
            <a:spLocks noGrp="1"/>
          </p:cNvSpPr>
          <p:nvPr>
            <p:ph type="sldNum" sz="quarter" idx="12"/>
          </p:nvPr>
        </p:nvSpPr>
        <p:spPr/>
        <p:txBody>
          <a:bodyPr/>
          <a:lstStyle>
            <a:lvl1pPr defTabSz="457200">
              <a:defRPr b="0"/>
            </a:lvl1pPr>
          </a:lstStyle>
          <a:p>
            <a:pPr>
              <a:defRPr/>
            </a:pPr>
            <a:fld id="{23A3A150-3855-8945-B16A-C087A3ADC49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12/9/2011</a:t>
            </a:r>
          </a:p>
        </p:txBody>
      </p:sp>
      <p:sp>
        <p:nvSpPr>
          <p:cNvPr id="3" name="Footer Placeholder 4"/>
          <p:cNvSpPr>
            <a:spLocks noGrp="1"/>
          </p:cNvSpPr>
          <p:nvPr>
            <p:ph type="ftr" sz="quarter" idx="11"/>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American Geophysical Union Fall Meeting</a:t>
            </a:r>
          </a:p>
        </p:txBody>
      </p:sp>
      <p:sp>
        <p:nvSpPr>
          <p:cNvPr id="4" name="Slide Number Placeholder 5"/>
          <p:cNvSpPr>
            <a:spLocks noGrp="1"/>
          </p:cNvSpPr>
          <p:nvPr>
            <p:ph type="sldNum" sz="quarter" idx="12"/>
          </p:nvPr>
        </p:nvSpPr>
        <p:spPr/>
        <p:txBody>
          <a:bodyPr/>
          <a:lstStyle>
            <a:lvl1pPr defTabSz="457200">
              <a:defRPr b="0"/>
            </a:lvl1pPr>
          </a:lstStyle>
          <a:p>
            <a:pPr>
              <a:defRPr/>
            </a:pPr>
            <a:fld id="{4BA61994-2E26-EE49-B0C6-FC13E20DC76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12/9/2011</a:t>
            </a:r>
          </a:p>
        </p:txBody>
      </p:sp>
      <p:sp>
        <p:nvSpPr>
          <p:cNvPr id="6" name="Footer Placeholder 4"/>
          <p:cNvSpPr>
            <a:spLocks noGrp="1"/>
          </p:cNvSpPr>
          <p:nvPr>
            <p:ph type="ftr" sz="quarter" idx="11"/>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American Geophysical Union Fall Meeting</a:t>
            </a:r>
          </a:p>
        </p:txBody>
      </p:sp>
      <p:sp>
        <p:nvSpPr>
          <p:cNvPr id="7" name="Slide Number Placeholder 5"/>
          <p:cNvSpPr>
            <a:spLocks noGrp="1"/>
          </p:cNvSpPr>
          <p:nvPr>
            <p:ph type="sldNum" sz="quarter" idx="12"/>
          </p:nvPr>
        </p:nvSpPr>
        <p:spPr/>
        <p:txBody>
          <a:bodyPr/>
          <a:lstStyle>
            <a:lvl1pPr defTabSz="457200">
              <a:defRPr b="0"/>
            </a:lvl1pPr>
          </a:lstStyle>
          <a:p>
            <a:pPr>
              <a:defRPr/>
            </a:pPr>
            <a:fld id="{E5A89171-8843-F148-AB03-3909A96B307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12/9/2011</a:t>
            </a:r>
          </a:p>
        </p:txBody>
      </p:sp>
      <p:sp>
        <p:nvSpPr>
          <p:cNvPr id="6" name="Footer Placeholder 4"/>
          <p:cNvSpPr>
            <a:spLocks noGrp="1"/>
          </p:cNvSpPr>
          <p:nvPr>
            <p:ph type="ftr" sz="quarter" idx="11"/>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American Geophysical Union Fall Meeting</a:t>
            </a:r>
          </a:p>
        </p:txBody>
      </p:sp>
      <p:sp>
        <p:nvSpPr>
          <p:cNvPr id="7" name="Slide Number Placeholder 5"/>
          <p:cNvSpPr>
            <a:spLocks noGrp="1"/>
          </p:cNvSpPr>
          <p:nvPr>
            <p:ph type="sldNum" sz="quarter" idx="12"/>
          </p:nvPr>
        </p:nvSpPr>
        <p:spPr/>
        <p:txBody>
          <a:bodyPr/>
          <a:lstStyle>
            <a:lvl1pPr defTabSz="457200">
              <a:defRPr b="0"/>
            </a:lvl1pPr>
          </a:lstStyle>
          <a:p>
            <a:pPr>
              <a:defRPr/>
            </a:pPr>
            <a:fld id="{5AD23FB7-875E-6A47-A26E-AF780074378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12/9/2011</a:t>
            </a:r>
          </a:p>
        </p:txBody>
      </p:sp>
      <p:sp>
        <p:nvSpPr>
          <p:cNvPr id="5" name="Footer Placeholder 4"/>
          <p:cNvSpPr>
            <a:spLocks noGrp="1"/>
          </p:cNvSpPr>
          <p:nvPr>
            <p:ph type="ftr" sz="quarter" idx="11"/>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American Geophysical Union Fall Meeting</a:t>
            </a:r>
          </a:p>
        </p:txBody>
      </p:sp>
      <p:sp>
        <p:nvSpPr>
          <p:cNvPr id="6" name="Slide Number Placeholder 5"/>
          <p:cNvSpPr>
            <a:spLocks noGrp="1"/>
          </p:cNvSpPr>
          <p:nvPr>
            <p:ph type="sldNum" sz="quarter" idx="12"/>
          </p:nvPr>
        </p:nvSpPr>
        <p:spPr/>
        <p:txBody>
          <a:bodyPr/>
          <a:lstStyle>
            <a:lvl1pPr defTabSz="457200">
              <a:defRPr b="0"/>
            </a:lvl1pPr>
          </a:lstStyle>
          <a:p>
            <a:pPr>
              <a:defRPr/>
            </a:pPr>
            <a:fld id="{506B9857-25AB-9C47-B1D7-E6C65DB1B1C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12/9/2011</a:t>
            </a:r>
          </a:p>
        </p:txBody>
      </p:sp>
      <p:sp>
        <p:nvSpPr>
          <p:cNvPr id="5" name="Footer Placeholder 4"/>
          <p:cNvSpPr>
            <a:spLocks noGrp="1"/>
          </p:cNvSpPr>
          <p:nvPr>
            <p:ph type="ftr" sz="quarter" idx="11"/>
          </p:nvPr>
        </p:nvSpPr>
        <p:spPr/>
        <p:txBody>
          <a:bodyPr rtlCol="0"/>
          <a:lstStyle>
            <a:lvl1pPr defTabSz="457200" fontAlgn="auto">
              <a:spcBef>
                <a:spcPts val="0"/>
              </a:spcBef>
              <a:spcAft>
                <a:spcPts val="0"/>
              </a:spcAft>
              <a:defRPr b="0">
                <a:solidFill>
                  <a:prstClr val="black">
                    <a:tint val="75000"/>
                  </a:prstClr>
                </a:solidFill>
                <a:latin typeface="+mn-lt"/>
                <a:ea typeface="ＭＳ Ｐゴシック" pitchFamily="34" charset="-128"/>
                <a:cs typeface="+mn-cs"/>
              </a:defRPr>
            </a:lvl1pPr>
          </a:lstStyle>
          <a:p>
            <a:pPr>
              <a:defRPr/>
            </a:pPr>
            <a:r>
              <a:rPr lang="en-US"/>
              <a:t>American Geophysical Union Fall Meeting</a:t>
            </a:r>
          </a:p>
        </p:txBody>
      </p:sp>
      <p:sp>
        <p:nvSpPr>
          <p:cNvPr id="6" name="Slide Number Placeholder 5"/>
          <p:cNvSpPr>
            <a:spLocks noGrp="1"/>
          </p:cNvSpPr>
          <p:nvPr>
            <p:ph type="sldNum" sz="quarter" idx="12"/>
          </p:nvPr>
        </p:nvSpPr>
        <p:spPr/>
        <p:txBody>
          <a:bodyPr/>
          <a:lstStyle>
            <a:lvl1pPr defTabSz="457200">
              <a:defRPr b="0"/>
            </a:lvl1pPr>
          </a:lstStyle>
          <a:p>
            <a:pPr>
              <a:defRPr/>
            </a:pPr>
            <a:fld id="{7B239249-4E41-9844-9264-B973543A69E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4" charset="0"/>
              </a:defRPr>
            </a:lvl1pPr>
          </a:lstStyle>
          <a:p>
            <a:pPr>
              <a:defRPr/>
            </a:pPr>
            <a:fld id="{14F1EF29-6B28-9B4B-9549-715602F484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28"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MS PGothic" pitchFamily="34" charset="-128"/>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MS PGothic" pitchFamily="34" charset="-128"/>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MS PGothic" pitchFamily="34" charset="-128"/>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MS PGothic" pitchFamily="34" charset="-128"/>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MS PGothic" pitchFamily="34"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4" charset="0"/>
        <a:buChar char="•"/>
        <a:defRPr sz="3200" kern="1200">
          <a:solidFill>
            <a:schemeClr val="tx1"/>
          </a:solidFill>
          <a:latin typeface="Times New Roman" pitchFamily="18" charset="0"/>
          <a:ea typeface="MS PGothic" pitchFamily="34" charset="-128"/>
          <a:cs typeface="Times New Roman" pitchFamily="18" charset="0"/>
        </a:defRPr>
      </a:lvl1pPr>
      <a:lvl2pPr marL="742950" indent="-285750" algn="l" defTabSz="457200" rtl="0" eaLnBrk="0" fontAlgn="base" hangingPunct="0">
        <a:spcBef>
          <a:spcPct val="20000"/>
        </a:spcBef>
        <a:spcAft>
          <a:spcPct val="0"/>
        </a:spcAft>
        <a:buFont typeface="Arial" pitchFamily="4" charset="0"/>
        <a:buChar char="–"/>
        <a:defRPr sz="2800" kern="1200">
          <a:solidFill>
            <a:schemeClr val="tx1"/>
          </a:solidFill>
          <a:latin typeface="Times New Roman" pitchFamily="18" charset="0"/>
          <a:ea typeface="MS PGothic" pitchFamily="34" charset="-128"/>
          <a:cs typeface="Times New Roman" pitchFamily="18" charset="0"/>
        </a:defRPr>
      </a:lvl2pPr>
      <a:lvl3pPr marL="1143000" indent="-228600" algn="l" defTabSz="457200" rtl="0" eaLnBrk="0" fontAlgn="base" hangingPunct="0">
        <a:spcBef>
          <a:spcPct val="20000"/>
        </a:spcBef>
        <a:spcAft>
          <a:spcPct val="0"/>
        </a:spcAft>
        <a:buFont typeface="Arial" pitchFamily="4" charset="0"/>
        <a:buChar char="•"/>
        <a:defRPr sz="2400" kern="1200">
          <a:solidFill>
            <a:schemeClr val="tx1"/>
          </a:solidFill>
          <a:latin typeface="Times New Roman" pitchFamily="18" charset="0"/>
          <a:ea typeface="MS PGothic" pitchFamily="34" charset="-128"/>
          <a:cs typeface="Times New Roman" pitchFamily="18" charset="0"/>
        </a:defRPr>
      </a:lvl3pPr>
      <a:lvl4pPr marL="1600200" indent="-228600" algn="l" defTabSz="457200" rtl="0" eaLnBrk="0" fontAlgn="base" hangingPunct="0">
        <a:spcBef>
          <a:spcPct val="20000"/>
        </a:spcBef>
        <a:spcAft>
          <a:spcPct val="0"/>
        </a:spcAft>
        <a:buFont typeface="Arial" pitchFamily="4" charset="0"/>
        <a:buChar char="–"/>
        <a:defRPr sz="2000" kern="1200">
          <a:solidFill>
            <a:schemeClr val="tx1"/>
          </a:solidFill>
          <a:latin typeface="Times New Roman" pitchFamily="18" charset="0"/>
          <a:ea typeface="MS PGothic" pitchFamily="34" charset="-128"/>
          <a:cs typeface="Times New Roman" pitchFamily="18" charset="0"/>
        </a:defRPr>
      </a:lvl4pPr>
      <a:lvl5pPr marL="2057400" indent="-228600" algn="l" defTabSz="457200" rtl="0" eaLnBrk="0" fontAlgn="base" hangingPunct="0">
        <a:spcBef>
          <a:spcPct val="20000"/>
        </a:spcBef>
        <a:spcAft>
          <a:spcPct val="0"/>
        </a:spcAft>
        <a:buFont typeface="Arial" pitchFamily="4" charset="0"/>
        <a:buChar char="»"/>
        <a:defRPr sz="2000" kern="1200">
          <a:solidFill>
            <a:schemeClr val="tx1"/>
          </a:solidFill>
          <a:latin typeface="Times New Roman" pitchFamily="18" charset="0"/>
          <a:ea typeface="MS PGothic" pitchFamily="34" charset="-128"/>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pic>
        <p:nvPicPr>
          <p:cNvPr id="13314" name="Picture 6" descr="Continuation Slide.JPG"/>
          <p:cNvPicPr>
            <a:picLocks noChangeAspect="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3315"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solidFill>
                  <a:srgbClr val="898989"/>
                </a:solidFill>
                <a:latin typeface="Calibri" pitchFamily="4" charset="0"/>
              </a:defRPr>
            </a:lvl1pPr>
          </a:lstStyle>
          <a:p>
            <a:pPr>
              <a:defRPr/>
            </a:pPr>
            <a:r>
              <a:rPr lang="en-US"/>
              <a:t>12/9/2011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898989"/>
                </a:solidFill>
                <a:latin typeface="Calibri" pitchFamily="4" charset="0"/>
              </a:defRPr>
            </a:lvl1pPr>
          </a:lstStyle>
          <a:p>
            <a:pPr>
              <a:defRPr/>
            </a:pPr>
            <a:r>
              <a:rPr lang="en-US"/>
              <a:t>American Geophysical Union Fall Meeting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898989"/>
                </a:solidFill>
                <a:latin typeface="Calibri" pitchFamily="4" charset="0"/>
              </a:defRPr>
            </a:lvl1pPr>
          </a:lstStyle>
          <a:p>
            <a:pPr>
              <a:defRPr/>
            </a:pPr>
            <a:fld id="{946F5120-43F7-A54F-86F3-D08EEB1DB4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39" r:id="rId1"/>
    <p:sldLayoutId id="2147484840" r:id="rId2"/>
    <p:sldLayoutId id="2147484841" r:id="rId3"/>
    <p:sldLayoutId id="2147484842" r:id="rId4"/>
    <p:sldLayoutId id="2147484843" r:id="rId5"/>
    <p:sldLayoutId id="2147484844" r:id="rId6"/>
    <p:sldLayoutId id="2147484845" r:id="rId7"/>
    <p:sldLayoutId id="2147484846" r:id="rId8"/>
    <p:sldLayoutId id="2147484847" r:id="rId9"/>
    <p:sldLayoutId id="2147484848" r:id="rId10"/>
    <p:sldLayoutId id="2147484849" r:id="rId11"/>
  </p:sldLayoutIdLst>
  <p:hf hdr="0"/>
  <p:txStyles>
    <p:titleStyle>
      <a:lvl1pPr algn="ctr" rtl="0" eaLnBrk="0" fontAlgn="base" hangingPunct="0">
        <a:spcBef>
          <a:spcPct val="0"/>
        </a:spcBef>
        <a:spcAft>
          <a:spcPct val="0"/>
        </a:spcAft>
        <a:defRPr sz="4400" kern="1200">
          <a:solidFill>
            <a:schemeClr val="tx1"/>
          </a:solidFill>
          <a:latin typeface="Times New Roman" pitchFamily="18" charset="0"/>
          <a:ea typeface="Times New Roman" pitchFamily="4" charset="0"/>
          <a:cs typeface="Times New Roman" pitchFamily="18" charset="0"/>
        </a:defRPr>
      </a:lvl1pPr>
      <a:lvl2pPr algn="ctr" rtl="0" eaLnBrk="0" fontAlgn="base" hangingPunct="0">
        <a:spcBef>
          <a:spcPct val="0"/>
        </a:spcBef>
        <a:spcAft>
          <a:spcPct val="0"/>
        </a:spcAft>
        <a:defRPr sz="4400">
          <a:solidFill>
            <a:schemeClr val="tx1"/>
          </a:solidFill>
          <a:latin typeface="Times New Roman" pitchFamily="18" charset="0"/>
          <a:ea typeface="Times New Roman" pitchFamily="4" charset="0"/>
          <a:cs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ea typeface="Times New Roman" pitchFamily="4" charset="0"/>
          <a:cs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ea typeface="Times New Roman" pitchFamily="4" charset="0"/>
          <a:cs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ea typeface="Times New Roman" pitchFamily="4" charset="0"/>
          <a:cs typeface="Times New Roman"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4" charset="0"/>
        <a:buChar char="•"/>
        <a:defRPr sz="3200" kern="1200">
          <a:solidFill>
            <a:schemeClr val="tx1"/>
          </a:solidFill>
          <a:latin typeface="Times New Roman" pitchFamily="18" charset="0"/>
          <a:ea typeface="Times New Roman" pitchFamily="4" charset="0"/>
          <a:cs typeface="Times New Roman" pitchFamily="18" charset="0"/>
        </a:defRPr>
      </a:lvl1pPr>
      <a:lvl2pPr marL="742950" indent="-285750" algn="l" rtl="0" eaLnBrk="0" fontAlgn="base" hangingPunct="0">
        <a:spcBef>
          <a:spcPct val="20000"/>
        </a:spcBef>
        <a:spcAft>
          <a:spcPct val="0"/>
        </a:spcAft>
        <a:buFont typeface="Arial" pitchFamily="4" charset="0"/>
        <a:buChar char="–"/>
        <a:defRPr sz="2800" kern="1200">
          <a:solidFill>
            <a:schemeClr val="tx1"/>
          </a:solidFill>
          <a:latin typeface="Times New Roman" pitchFamily="18" charset="0"/>
          <a:ea typeface="Times New Roman" pitchFamily="4" charset="0"/>
          <a:cs typeface="Times New Roman" pitchFamily="18" charset="0"/>
        </a:defRPr>
      </a:lvl2pPr>
      <a:lvl3pPr marL="1143000" indent="-228600" algn="l" rtl="0" eaLnBrk="0" fontAlgn="base" hangingPunct="0">
        <a:spcBef>
          <a:spcPct val="20000"/>
        </a:spcBef>
        <a:spcAft>
          <a:spcPct val="0"/>
        </a:spcAft>
        <a:buFont typeface="Arial" pitchFamily="4" charset="0"/>
        <a:buChar char="•"/>
        <a:defRPr sz="2400" kern="1200">
          <a:solidFill>
            <a:schemeClr val="tx1"/>
          </a:solidFill>
          <a:latin typeface="Times New Roman" pitchFamily="18" charset="0"/>
          <a:ea typeface="Times New Roman" pitchFamily="4" charset="0"/>
          <a:cs typeface="Times New Roman" pitchFamily="18" charset="0"/>
        </a:defRPr>
      </a:lvl3pPr>
      <a:lvl4pPr marL="1600200" indent="-228600" algn="l" rtl="0" eaLnBrk="0" fontAlgn="base" hangingPunct="0">
        <a:spcBef>
          <a:spcPct val="20000"/>
        </a:spcBef>
        <a:spcAft>
          <a:spcPct val="0"/>
        </a:spcAft>
        <a:buFont typeface="Arial" pitchFamily="4" charset="0"/>
        <a:buChar char="–"/>
        <a:defRPr sz="2000" kern="1200">
          <a:solidFill>
            <a:schemeClr val="tx1"/>
          </a:solidFill>
          <a:latin typeface="Times New Roman" pitchFamily="18" charset="0"/>
          <a:ea typeface="Times New Roman" pitchFamily="4" charset="0"/>
          <a:cs typeface="Times New Roman" pitchFamily="18" charset="0"/>
        </a:defRPr>
      </a:lvl4pPr>
      <a:lvl5pPr marL="2057400" indent="-228600" algn="l" rtl="0" eaLnBrk="0" fontAlgn="base" hangingPunct="0">
        <a:spcBef>
          <a:spcPct val="20000"/>
        </a:spcBef>
        <a:spcAft>
          <a:spcPct val="0"/>
        </a:spcAft>
        <a:buFont typeface="Arial" pitchFamily="4" charset="0"/>
        <a:buChar char="»"/>
        <a:defRPr sz="2000" kern="1200">
          <a:solidFill>
            <a:schemeClr val="tx1"/>
          </a:solidFill>
          <a:latin typeface="Times New Roman" pitchFamily="18" charset="0"/>
          <a:ea typeface="Times New Roman" pitchFamily="4"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hyperlink" Target="http://www.ngs.noaa.gov/web/news/Ten_Year_Plan_2013-2023.pdf" TargetMode="External"/><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jpeg"/><Relationship Id="rId7"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http://www.geodesy.noaa.gov/2015GeospatialSummit/" TargetMode="External"/><Relationship Id="rId4" Type="http://schemas.openxmlformats.org/officeDocument/2006/relationships/hyperlink" Target="http://www.geodesy.noaa.gov/datums/newdatums/NewDatums.shtml" TargetMode="External"/><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4.xml.rels><?xml version="1.0" encoding="UTF-8" standalone="yes"?>
<Relationships xmlns="http://schemas.openxmlformats.org/package/2006/relationships"><Relationship Id="rId11" Type="http://schemas.openxmlformats.org/officeDocument/2006/relationships/image" Target="../media/image14.jpeg"/><Relationship Id="rId12" Type="http://schemas.openxmlformats.org/officeDocument/2006/relationships/image" Target="../media/image15.jpeg"/><Relationship Id="rId13" Type="http://schemas.openxmlformats.org/officeDocument/2006/relationships/image" Target="../media/image16.wmf"/><Relationship Id="rId14" Type="http://schemas.openxmlformats.org/officeDocument/2006/relationships/image" Target="../media/image17.jpeg"/><Relationship Id="rId15" Type="http://schemas.openxmlformats.org/officeDocument/2006/relationships/image" Target="../media/image18.png"/><Relationship Id="rId1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png"/><Relationship Id="rId7" Type="http://schemas.openxmlformats.org/officeDocument/2006/relationships/hyperlink" Target="http://business.timesonline.co.uk/tol/business/industry_sectors/natural_resources/article3037384.ece" TargetMode="External"/><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5.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jpeg"/><Relationship Id="rId9" Type="http://schemas.openxmlformats.org/officeDocument/2006/relationships/image" Target="../media/image26.jpeg"/><Relationship Id="rId10"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jpeg"/><Relationship Id="rId9" Type="http://schemas.openxmlformats.org/officeDocument/2006/relationships/image" Target="../media/image40.png"/><Relationship Id="rId10"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4" name="Title 1"/>
          <p:cNvSpPr txBox="1">
            <a:spLocks/>
          </p:cNvSpPr>
          <p:nvPr/>
        </p:nvSpPr>
        <p:spPr bwMode="auto">
          <a:xfrm>
            <a:off x="457200" y="1736725"/>
            <a:ext cx="8229600" cy="1252538"/>
          </a:xfrm>
          <a:prstGeom prst="rect">
            <a:avLst/>
          </a:prstGeom>
          <a:noFill/>
          <a:ln w="9525">
            <a:noFill/>
            <a:miter lim="800000"/>
            <a:headEnd/>
            <a:tailEnd/>
          </a:ln>
        </p:spPr>
        <p:txBody>
          <a:bodyPr>
            <a:prstTxWarp prst="textNoShape">
              <a:avLst/>
            </a:prstTxWarp>
          </a:bodyPr>
          <a:lstStyle/>
          <a:p>
            <a:pPr algn="ctr">
              <a:defRPr/>
            </a:pPr>
            <a:r>
              <a:rPr lang="en-US" sz="3200" b="1" dirty="0">
                <a:solidFill>
                  <a:schemeClr val="tx2">
                    <a:lumMod val="75000"/>
                  </a:schemeClr>
                </a:solidFill>
                <a:latin typeface="Arial Black"/>
              </a:rPr>
              <a:t>National Geodetic Survey (NGS): Regional Advisors Program</a:t>
            </a:r>
            <a:endParaRPr lang="en-US" sz="1200" dirty="0">
              <a:solidFill>
                <a:schemeClr val="tx2">
                  <a:lumMod val="75000"/>
                </a:schemeClr>
              </a:solidFill>
              <a:effectLst>
                <a:outerShdw blurRad="38100" dist="38100" dir="2700000" algn="tl">
                  <a:srgbClr val="DDDDDD"/>
                </a:outerShdw>
              </a:effectLst>
              <a:latin typeface="Arial Black"/>
            </a:endParaRPr>
          </a:p>
        </p:txBody>
      </p:sp>
      <p:sp>
        <p:nvSpPr>
          <p:cNvPr id="27651" name="Content Placeholder 2"/>
          <p:cNvSpPr txBox="1">
            <a:spLocks/>
          </p:cNvSpPr>
          <p:nvPr/>
        </p:nvSpPr>
        <p:spPr bwMode="auto">
          <a:xfrm>
            <a:off x="457200" y="6015038"/>
            <a:ext cx="8229600" cy="896937"/>
          </a:xfrm>
          <a:prstGeom prst="rect">
            <a:avLst/>
          </a:prstGeom>
          <a:noFill/>
          <a:ln w="9525">
            <a:noFill/>
            <a:miter lim="800000"/>
            <a:headEnd/>
            <a:tailEnd/>
          </a:ln>
        </p:spPr>
        <p:txBody>
          <a:bodyPr>
            <a:prstTxWarp prst="textNoShape">
              <a:avLst/>
            </a:prstTxWarp>
          </a:bodyPr>
          <a:lstStyle/>
          <a:p>
            <a:pPr algn="ctr" defTabSz="828675">
              <a:lnSpc>
                <a:spcPct val="95000"/>
              </a:lnSpc>
              <a:buClr>
                <a:srgbClr val="000000"/>
              </a:buClr>
              <a:buSzPct val="45000"/>
              <a:tabLst>
                <a:tab pos="657225" algn="l"/>
                <a:tab pos="1312863" algn="l"/>
                <a:tab pos="1970088" algn="l"/>
                <a:tab pos="2627313" algn="l"/>
                <a:tab pos="3282950" algn="l"/>
                <a:tab pos="3940175" algn="l"/>
                <a:tab pos="4595813" algn="l"/>
                <a:tab pos="5253038" algn="l"/>
                <a:tab pos="5910263" algn="l"/>
              </a:tabLst>
            </a:pPr>
            <a:r>
              <a:rPr lang="en-US">
                <a:solidFill>
                  <a:schemeClr val="tx2"/>
                </a:solidFill>
                <a:latin typeface="Arial Black" pitchFamily="4" charset="0"/>
                <a:ea typeface="Times New Roman" pitchFamily="4" charset="0"/>
                <a:cs typeface="Times New Roman" pitchFamily="4" charset="0"/>
              </a:rPr>
              <a:t>California Land Surveyors Association (</a:t>
            </a:r>
            <a:r>
              <a:rPr lang="en-GB">
                <a:solidFill>
                  <a:schemeClr val="tx2"/>
                </a:solidFill>
                <a:latin typeface="Arial Black" pitchFamily="4" charset="0"/>
                <a:ea typeface="Times New Roman" pitchFamily="4" charset="0"/>
                <a:cs typeface="Times New Roman" pitchFamily="4" charset="0"/>
              </a:rPr>
              <a:t>CLSA)</a:t>
            </a:r>
          </a:p>
          <a:p>
            <a:pPr algn="ctr" defTabSz="828675">
              <a:lnSpc>
                <a:spcPct val="95000"/>
              </a:lnSpc>
              <a:buClr>
                <a:srgbClr val="000000"/>
              </a:buClr>
              <a:buSzPct val="45000"/>
              <a:tabLst>
                <a:tab pos="657225" algn="l"/>
                <a:tab pos="1312863" algn="l"/>
                <a:tab pos="1970088" algn="l"/>
                <a:tab pos="2627313" algn="l"/>
                <a:tab pos="3282950" algn="l"/>
                <a:tab pos="3940175" algn="l"/>
                <a:tab pos="4595813" algn="l"/>
                <a:tab pos="5253038" algn="l"/>
                <a:tab pos="5910263" algn="l"/>
              </a:tabLst>
            </a:pPr>
            <a:r>
              <a:rPr lang="en-GB">
                <a:solidFill>
                  <a:schemeClr val="tx2"/>
                </a:solidFill>
                <a:latin typeface="Arial Black" pitchFamily="4" charset="0"/>
                <a:ea typeface="Times New Roman" pitchFamily="4" charset="0"/>
                <a:cs typeface="Times New Roman" pitchFamily="4" charset="0"/>
              </a:rPr>
              <a:t> Webinar Series: September 20, 2017</a:t>
            </a:r>
          </a:p>
        </p:txBody>
      </p:sp>
      <p:pic>
        <p:nvPicPr>
          <p:cNvPr id="27652" name="Picture 4"/>
          <p:cNvPicPr>
            <a:picLocks noChangeAspect="1"/>
          </p:cNvPicPr>
          <p:nvPr/>
        </p:nvPicPr>
        <p:blipFill>
          <a:blip r:embed="rId4"/>
          <a:srcRect/>
          <a:stretch>
            <a:fillRect/>
          </a:stretch>
        </p:blipFill>
        <p:spPr bwMode="auto">
          <a:xfrm>
            <a:off x="7912100" y="946150"/>
            <a:ext cx="914400" cy="909638"/>
          </a:xfrm>
          <a:prstGeom prst="rect">
            <a:avLst/>
          </a:prstGeom>
          <a:noFill/>
          <a:ln w="9525">
            <a:noFill/>
            <a:miter lim="800000"/>
            <a:headEnd/>
            <a:tailEnd/>
          </a:ln>
        </p:spPr>
      </p:pic>
      <p:sp>
        <p:nvSpPr>
          <p:cNvPr id="9" name="Rectangle 8"/>
          <p:cNvSpPr>
            <a:spLocks noChangeArrowheads="1"/>
          </p:cNvSpPr>
          <p:nvPr/>
        </p:nvSpPr>
        <p:spPr bwMode="auto">
          <a:xfrm>
            <a:off x="0" y="1808163"/>
            <a:ext cx="9132888" cy="5049837"/>
          </a:xfrm>
          <a:prstGeom prst="rect">
            <a:avLst/>
          </a:prstGeom>
          <a:noFill/>
          <a:ln w="9525">
            <a:noFill/>
            <a:miter lim="800000"/>
            <a:headEnd/>
            <a:tailEnd/>
          </a:ln>
          <a:effectLst/>
        </p:spPr>
        <p:txBody>
          <a:bodyPr anchor="ctr">
            <a:prstTxWarp prst="textNoShape">
              <a:avLst/>
            </a:prstTxWarp>
          </a:bodyPr>
          <a:lstStyle/>
          <a:p>
            <a:pPr algn="ctr">
              <a:defRPr/>
            </a:pPr>
            <a:endParaRPr lang="en-US" sz="2400" dirty="0">
              <a:solidFill>
                <a:srgbClr val="17375E"/>
              </a:solidFill>
              <a:effectLst>
                <a:outerShdw blurRad="38100" dist="38100" dir="2700000" algn="tl">
                  <a:srgbClr val="DDDDDD"/>
                </a:outerShdw>
              </a:effectLst>
              <a:latin typeface="Arial" pitchFamily="-107" charset="0"/>
            </a:endParaRPr>
          </a:p>
          <a:p>
            <a:pPr algn="ctr">
              <a:defRPr/>
            </a:pPr>
            <a:endParaRPr lang="en-US" sz="2400" dirty="0">
              <a:solidFill>
                <a:srgbClr val="17375E"/>
              </a:solidFill>
              <a:effectLst>
                <a:outerShdw blurRad="38100" dist="38100" dir="2700000" algn="tl">
                  <a:srgbClr val="DDDDDD"/>
                </a:outerShdw>
              </a:effectLst>
              <a:latin typeface="Arial" pitchFamily="-107" charset="0"/>
            </a:endParaRPr>
          </a:p>
          <a:p>
            <a:pPr algn="ctr">
              <a:defRPr/>
            </a:pPr>
            <a:r>
              <a:rPr lang="en-US" sz="2800" dirty="0">
                <a:solidFill>
                  <a:srgbClr val="17375E"/>
                </a:solidFill>
                <a:effectLst>
                  <a:outerShdw blurRad="38100" dist="38100" dir="2700000" algn="tl">
                    <a:srgbClr val="DDDDDD"/>
                  </a:outerShdw>
                </a:effectLst>
                <a:latin typeface="Arial Black" pitchFamily="-107" charset="0"/>
              </a:rPr>
              <a:t>Dana Caccamise</a:t>
            </a:r>
          </a:p>
          <a:p>
            <a:pPr algn="ctr">
              <a:defRPr/>
            </a:pPr>
            <a:r>
              <a:rPr lang="en-US" dirty="0">
                <a:solidFill>
                  <a:srgbClr val="17375E"/>
                </a:solidFill>
                <a:effectLst>
                  <a:outerShdw blurRad="38100" dist="38100" dir="2700000" algn="tl">
                    <a:srgbClr val="DDDDDD"/>
                  </a:outerShdw>
                </a:effectLst>
                <a:latin typeface="Arial Black" pitchFamily="-107" charset="0"/>
              </a:rPr>
              <a:t>Pacific Southwest Region (CA,NV) Geodetic Advisor</a:t>
            </a:r>
          </a:p>
          <a:p>
            <a:pPr algn="ctr">
              <a:defRPr/>
            </a:pPr>
            <a:endParaRPr lang="en-US" sz="1600" dirty="0">
              <a:solidFill>
                <a:srgbClr val="17375E"/>
              </a:solidFill>
              <a:effectLst>
                <a:outerShdw blurRad="38100" dist="38100" dir="2700000" algn="tl">
                  <a:srgbClr val="DDDDDD"/>
                </a:outerShdw>
              </a:effectLst>
              <a:latin typeface="Arial" pitchFamily="-107" charset="0"/>
            </a:endParaRPr>
          </a:p>
          <a:p>
            <a:pPr algn="ctr">
              <a:defRPr/>
            </a:pPr>
            <a:endParaRPr lang="en-US" sz="1600" dirty="0">
              <a:solidFill>
                <a:srgbClr val="17375E"/>
              </a:solidFill>
              <a:effectLst>
                <a:outerShdw blurRad="38100" dist="38100" dir="2700000" algn="tl">
                  <a:srgbClr val="DDDDDD"/>
                </a:outerShdw>
              </a:effectLst>
              <a:latin typeface="Arial" pitchFamily="-107" charset="0"/>
            </a:endParaRPr>
          </a:p>
          <a:p>
            <a:pPr algn="ctr">
              <a:defRPr/>
            </a:pPr>
            <a:r>
              <a:rPr lang="en-US" dirty="0" err="1">
                <a:solidFill>
                  <a:schemeClr val="tx2"/>
                </a:solidFill>
                <a:effectLst>
                  <a:outerShdw blurRad="38100" dist="38100" dir="2700000" algn="tl">
                    <a:srgbClr val="DDDDDD"/>
                  </a:outerShdw>
                </a:effectLst>
                <a:latin typeface="Arial" pitchFamily="-107" charset="0"/>
              </a:rPr>
              <a:t>dana.caccamise@noaa.gov</a:t>
            </a:r>
            <a:endParaRPr lang="en-US" sz="1000" dirty="0">
              <a:solidFill>
                <a:schemeClr val="tx2"/>
              </a:solidFill>
              <a:effectLst>
                <a:outerShdw blurRad="38100" dist="38100" dir="2700000" algn="tl">
                  <a:srgbClr val="DDDDDD"/>
                </a:outerShdw>
              </a:effectLst>
              <a:latin typeface="Arial" pitchFamily="-107" charset="0"/>
            </a:endParaRPr>
          </a:p>
          <a:p>
            <a:pPr algn="ctr">
              <a:defRPr/>
            </a:pPr>
            <a:r>
              <a:rPr lang="en-US" dirty="0">
                <a:solidFill>
                  <a:schemeClr val="tx2"/>
                </a:solidFill>
                <a:effectLst>
                  <a:outerShdw blurRad="38100" dist="38100" dir="2700000" algn="tl">
                    <a:srgbClr val="DDDDDD"/>
                  </a:outerShdw>
                </a:effectLst>
                <a:latin typeface="Arial" pitchFamily="-107" charset="0"/>
              </a:rPr>
              <a:t>NOAA’s National Geodetic Survey</a:t>
            </a:r>
          </a:p>
          <a:p>
            <a:pPr algn="ctr">
              <a:defRPr/>
            </a:pPr>
            <a:r>
              <a:rPr lang="en-US" b="1" dirty="0" err="1">
                <a:solidFill>
                  <a:schemeClr val="tx2"/>
                </a:solidFill>
                <a:effectLst>
                  <a:outerShdw blurRad="38100" dist="38100" dir="2700000" algn="tl">
                    <a:srgbClr val="DDDDDD"/>
                  </a:outerShdw>
                </a:effectLst>
                <a:latin typeface="Arial" pitchFamily="-107" charset="0"/>
              </a:rPr>
              <a:t>geodesy.noaa.gov</a:t>
            </a:r>
            <a:endParaRPr lang="en-US" b="1" dirty="0">
              <a:solidFill>
                <a:schemeClr val="tx2"/>
              </a:solidFill>
              <a:effectLst>
                <a:outerShdw blurRad="38100" dist="38100" dir="2700000" algn="tl">
                  <a:srgbClr val="DDDDDD"/>
                </a:outerShdw>
              </a:effectLst>
              <a:latin typeface="Arial" pitchFamily="-107" charset="0"/>
            </a:endParaRPr>
          </a:p>
          <a:p>
            <a:pPr algn="ctr">
              <a:defRPr/>
            </a:pPr>
            <a:endParaRPr lang="en-US" sz="2000" dirty="0">
              <a:solidFill>
                <a:srgbClr val="17375E"/>
              </a:solidFill>
              <a:effectLst>
                <a:outerShdw blurRad="38100" dist="38100" dir="2700000" algn="tl">
                  <a:srgbClr val="DDDDDD"/>
                </a:outerShdw>
              </a:effectLst>
              <a:latin typeface="Arial" pitchFamily="-107" charset="0"/>
            </a:endParaRPr>
          </a:p>
          <a:p>
            <a:pPr algn="ctr">
              <a:defRPr/>
            </a:pPr>
            <a:r>
              <a:rPr lang="en-US" sz="2000" dirty="0">
                <a:solidFill>
                  <a:srgbClr val="17375E"/>
                </a:solidFill>
                <a:effectLst>
                  <a:outerShdw blurRad="38100" dist="38100" dir="2700000" algn="tl">
                    <a:srgbClr val="DDDDDD"/>
                  </a:outerShdw>
                </a:effectLst>
                <a:latin typeface="Times" pitchFamily="-107" charset="0"/>
              </a:rPr>
              <a:t/>
            </a:r>
            <a:br>
              <a:rPr lang="en-US" sz="2000" dirty="0">
                <a:solidFill>
                  <a:srgbClr val="17375E"/>
                </a:solidFill>
                <a:effectLst>
                  <a:outerShdw blurRad="38100" dist="38100" dir="2700000" algn="tl">
                    <a:srgbClr val="DDDDDD"/>
                  </a:outerShdw>
                </a:effectLst>
                <a:latin typeface="Times" pitchFamily="-107" charset="0"/>
              </a:rPr>
            </a:br>
            <a:endParaRPr lang="en-US" sz="2000" dirty="0">
              <a:solidFill>
                <a:srgbClr val="17375E"/>
              </a:solidFill>
              <a:effectLst>
                <a:outerShdw blurRad="38100" dist="38100" dir="2700000" algn="tl">
                  <a:srgbClr val="DDDDDD"/>
                </a:outerShdw>
              </a:effectLst>
              <a:latin typeface="Times" pitchFamily="-107"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extBox 4"/>
          <p:cNvSpPr txBox="1">
            <a:spLocks noChangeArrowheads="1"/>
          </p:cNvSpPr>
          <p:nvPr/>
        </p:nvSpPr>
        <p:spPr bwMode="auto">
          <a:xfrm>
            <a:off x="1274763" y="1046163"/>
            <a:ext cx="7342187" cy="4894262"/>
          </a:xfrm>
          <a:prstGeom prst="rect">
            <a:avLst/>
          </a:prstGeom>
          <a:noFill/>
          <a:ln w="9525">
            <a:noFill/>
            <a:miter lim="800000"/>
            <a:headEnd/>
            <a:tailEnd/>
          </a:ln>
        </p:spPr>
        <p:txBody>
          <a:bodyPr>
            <a:prstTxWarp prst="textNoShape">
              <a:avLst/>
            </a:prstTxWarp>
            <a:spAutoFit/>
          </a:bodyPr>
          <a:lstStyle/>
          <a:p>
            <a:pPr marL="457200" indent="-457200" eaLnBrk="1" hangingPunct="1">
              <a:buFont typeface="Arial" pitchFamily="4" charset="0"/>
              <a:buChar char="•"/>
            </a:pPr>
            <a:r>
              <a:rPr lang="en-US" sz="2400">
                <a:solidFill>
                  <a:schemeClr val="tx2"/>
                </a:solidFill>
                <a:ea typeface="Times New Roman" pitchFamily="4" charset="0"/>
                <a:cs typeface="Times New Roman" pitchFamily="4" charset="0"/>
              </a:rPr>
              <a:t>2008, </a:t>
            </a:r>
            <a:r>
              <a:rPr lang="en-US" sz="2400" i="1">
                <a:solidFill>
                  <a:schemeClr val="tx2"/>
                </a:solidFill>
                <a:ea typeface="Times New Roman" pitchFamily="4" charset="0"/>
                <a:cs typeface="Times New Roman" pitchFamily="4" charset="0"/>
              </a:rPr>
              <a:t>NGS Ten-Year Plan </a:t>
            </a:r>
            <a:r>
              <a:rPr lang="en-US" sz="2400">
                <a:solidFill>
                  <a:schemeClr val="tx2"/>
                </a:solidFill>
                <a:ea typeface="Times New Roman" pitchFamily="4" charset="0"/>
                <a:cs typeface="Times New Roman" pitchFamily="4" charset="0"/>
              </a:rPr>
              <a:t>– A </a:t>
            </a:r>
            <a:r>
              <a:rPr lang="en-US" sz="2400" b="1">
                <a:solidFill>
                  <a:srgbClr val="C00000"/>
                </a:solidFill>
                <a:ea typeface="Times New Roman" pitchFamily="4" charset="0"/>
                <a:cs typeface="Times New Roman" pitchFamily="4" charset="0"/>
              </a:rPr>
              <a:t>new datum </a:t>
            </a:r>
            <a:r>
              <a:rPr lang="en-US" sz="2400">
                <a:solidFill>
                  <a:schemeClr val="tx2"/>
                </a:solidFill>
                <a:ea typeface="Times New Roman" pitchFamily="4" charset="0"/>
                <a:cs typeface="Times New Roman" pitchFamily="4" charset="0"/>
              </a:rPr>
              <a:t>is coming!</a:t>
            </a:r>
          </a:p>
          <a:p>
            <a:pPr marL="457200" indent="-457200" eaLnBrk="1" hangingPunct="1">
              <a:buFont typeface="Arial" pitchFamily="4" charset="0"/>
              <a:buChar char="•"/>
            </a:pPr>
            <a:r>
              <a:rPr lang="en-US" sz="2400">
                <a:solidFill>
                  <a:schemeClr val="tx2"/>
                </a:solidFill>
                <a:ea typeface="Times New Roman" pitchFamily="4" charset="0"/>
                <a:cs typeface="Times New Roman" pitchFamily="4" charset="0"/>
              </a:rPr>
              <a:t>2009, Study of State Advisor Program to investigate providing better </a:t>
            </a:r>
            <a:r>
              <a:rPr lang="en-US" sz="2400" b="1">
                <a:solidFill>
                  <a:srgbClr val="C00000"/>
                </a:solidFill>
                <a:ea typeface="Times New Roman" pitchFamily="4" charset="0"/>
                <a:cs typeface="Times New Roman" pitchFamily="4" charset="0"/>
              </a:rPr>
              <a:t>support to all states </a:t>
            </a:r>
            <a:r>
              <a:rPr lang="en-US" sz="2400">
                <a:solidFill>
                  <a:schemeClr val="tx2"/>
                </a:solidFill>
                <a:ea typeface="Times New Roman" pitchFamily="4" charset="0"/>
                <a:cs typeface="Times New Roman" pitchFamily="4" charset="0"/>
              </a:rPr>
              <a:t>with transition to the </a:t>
            </a:r>
            <a:r>
              <a:rPr lang="en-US" sz="2400">
                <a:solidFill>
                  <a:schemeClr val="tx2"/>
                </a:solidFill>
                <a:latin typeface="Arial" pitchFamily="4" charset="0"/>
                <a:ea typeface="Times New Roman" pitchFamily="4" charset="0"/>
                <a:cs typeface="Times New Roman" pitchFamily="4" charset="0"/>
              </a:rPr>
              <a:t>new</a:t>
            </a:r>
            <a:r>
              <a:rPr lang="en-US" sz="2400">
                <a:solidFill>
                  <a:schemeClr val="tx2"/>
                </a:solidFill>
                <a:ea typeface="Times New Roman" pitchFamily="4" charset="0"/>
                <a:cs typeface="Times New Roman" pitchFamily="4" charset="0"/>
              </a:rPr>
              <a:t> datum.  3 plans suggested.</a:t>
            </a:r>
          </a:p>
          <a:p>
            <a:pPr marL="457200" indent="-457200" eaLnBrk="1" hangingPunct="1">
              <a:buFont typeface="Arial" pitchFamily="4" charset="0"/>
              <a:buChar char="•"/>
            </a:pPr>
            <a:r>
              <a:rPr lang="en-US" sz="2400">
                <a:solidFill>
                  <a:schemeClr val="tx2"/>
                </a:solidFill>
                <a:ea typeface="Times New Roman" pitchFamily="4" charset="0"/>
                <a:cs typeface="Times New Roman" pitchFamily="4" charset="0"/>
              </a:rPr>
              <a:t>2010, NGS leadership decision to adopt a Regional Geodetic Advisor program</a:t>
            </a:r>
          </a:p>
          <a:p>
            <a:pPr marL="457200" indent="-457200" eaLnBrk="1" hangingPunct="1">
              <a:buFont typeface="Arial" pitchFamily="4" charset="0"/>
              <a:buChar char="•"/>
            </a:pPr>
            <a:endParaRPr lang="en-US" sz="2400">
              <a:solidFill>
                <a:schemeClr val="tx2"/>
              </a:solidFill>
              <a:ea typeface="Times New Roman" pitchFamily="4" charset="0"/>
              <a:cs typeface="Times New Roman" pitchFamily="4" charset="0"/>
            </a:endParaRPr>
          </a:p>
          <a:p>
            <a:pPr marL="457200" indent="-457200" eaLnBrk="1" hangingPunct="1">
              <a:buFont typeface="Arial" pitchFamily="4" charset="0"/>
              <a:buChar char="•"/>
            </a:pPr>
            <a:endParaRPr lang="en-US" sz="2400">
              <a:solidFill>
                <a:schemeClr val="tx2"/>
              </a:solidFill>
              <a:ea typeface="Times New Roman" pitchFamily="4" charset="0"/>
              <a:cs typeface="Times New Roman" pitchFamily="4" charset="0"/>
            </a:endParaRPr>
          </a:p>
          <a:p>
            <a:pPr marL="457200" indent="-457200" eaLnBrk="1" hangingPunct="1">
              <a:buFont typeface="Arial" pitchFamily="4" charset="0"/>
              <a:buChar char="•"/>
            </a:pPr>
            <a:endParaRPr lang="en-US" sz="2400">
              <a:solidFill>
                <a:schemeClr val="tx2"/>
              </a:solidFill>
              <a:ea typeface="Times New Roman" pitchFamily="4" charset="0"/>
              <a:cs typeface="Times New Roman" pitchFamily="4" charset="0"/>
            </a:endParaRPr>
          </a:p>
          <a:p>
            <a:pPr marL="457200" indent="-457200" eaLnBrk="1" hangingPunct="1">
              <a:buFont typeface="Arial" pitchFamily="4" charset="0"/>
              <a:buChar char="•"/>
            </a:pPr>
            <a:endParaRPr lang="en-US" sz="2400">
              <a:solidFill>
                <a:schemeClr val="tx2"/>
              </a:solidFill>
              <a:ea typeface="Times New Roman" pitchFamily="4" charset="0"/>
              <a:cs typeface="Times New Roman" pitchFamily="4" charset="0"/>
            </a:endParaRPr>
          </a:p>
          <a:p>
            <a:pPr marL="457200" indent="-457200" eaLnBrk="1" hangingPunct="1">
              <a:buFont typeface="Arial" pitchFamily="4" charset="0"/>
              <a:buChar char="•"/>
            </a:pPr>
            <a:endParaRPr lang="en-US" sz="2400">
              <a:solidFill>
                <a:schemeClr val="tx2"/>
              </a:solidFill>
              <a:ea typeface="Times New Roman" pitchFamily="4" charset="0"/>
              <a:cs typeface="Times New Roman" pitchFamily="4" charset="0"/>
            </a:endParaRPr>
          </a:p>
          <a:p>
            <a:pPr marL="457200" indent="-457200" eaLnBrk="1" hangingPunct="1">
              <a:buFont typeface="Arial" pitchFamily="4" charset="0"/>
              <a:buChar char="•"/>
            </a:pPr>
            <a:endParaRPr lang="en-US" sz="2400">
              <a:solidFill>
                <a:schemeClr val="tx2"/>
              </a:solidFill>
              <a:ea typeface="Times New Roman" pitchFamily="4" charset="0"/>
              <a:cs typeface="Times New Roman" pitchFamily="4" charset="0"/>
            </a:endParaRPr>
          </a:p>
          <a:p>
            <a:pPr marL="457200" indent="-457200" eaLnBrk="1" hangingPunct="1">
              <a:buFont typeface="Arial" pitchFamily="4" charset="0"/>
              <a:buChar char="•"/>
            </a:pPr>
            <a:endParaRPr lang="en-US" sz="2400">
              <a:solidFill>
                <a:schemeClr val="tx2"/>
              </a:solidFill>
              <a:ea typeface="Times New Roman" pitchFamily="4" charset="0"/>
              <a:cs typeface="Times New Roman" pitchFamily="4" charset="0"/>
            </a:endParaRPr>
          </a:p>
        </p:txBody>
      </p:sp>
      <p:sp>
        <p:nvSpPr>
          <p:cNvPr id="5" name="Subtitle 2"/>
          <p:cNvSpPr txBox="1">
            <a:spLocks/>
          </p:cNvSpPr>
          <p:nvPr/>
        </p:nvSpPr>
        <p:spPr bwMode="auto">
          <a:xfrm>
            <a:off x="383371" y="3504652"/>
            <a:ext cx="8470106" cy="2752798"/>
          </a:xfrm>
          <a:prstGeom prst="rect">
            <a:avLst/>
          </a:prstGeom>
          <a:noFill/>
          <a:ln>
            <a:noFill/>
          </a:ln>
          <a:scene3d>
            <a:camera prst="orthographicFront"/>
            <a:lightRig rig="threePt" dir="t"/>
          </a:scene3d>
          <a:sp3d>
            <a:bevelT w="88900" h="127000"/>
          </a:sp3d>
          <a:extLst/>
        </p:spPr>
        <p:txBody>
          <a:bodyPr>
            <a:prstTxWarp prst="textNoShape">
              <a:avLst/>
            </a:prstTxWarp>
            <a:normAutofit/>
          </a:bodyPr>
          <a:lstStyle/>
          <a:p>
            <a:pPr>
              <a:spcBef>
                <a:spcPct val="20000"/>
              </a:spcBef>
              <a:buFont typeface="Arial" pitchFamily="4" charset="0"/>
              <a:buNone/>
              <a:defRPr/>
            </a:pPr>
            <a:r>
              <a:rPr lang="en-US" sz="2400" dirty="0">
                <a:solidFill>
                  <a:schemeClr val="tx2">
                    <a:lumMod val="75000"/>
                  </a:schemeClr>
                </a:solidFill>
                <a:latin typeface="Arial"/>
                <a:ea typeface="Times New Roman" pitchFamily="4" charset="0"/>
                <a:cs typeface="Times New Roman" pitchFamily="4" charset="0"/>
              </a:rPr>
              <a:t>“Recognizing the need to </a:t>
            </a:r>
            <a:r>
              <a:rPr lang="en-US" sz="2400" b="1" dirty="0">
                <a:solidFill>
                  <a:srgbClr val="C00000"/>
                </a:solidFill>
                <a:latin typeface="Arial"/>
                <a:ea typeface="Times New Roman" pitchFamily="4" charset="0"/>
                <a:cs typeface="Times New Roman" pitchFamily="4" charset="0"/>
              </a:rPr>
              <a:t>broaden the State Advisor Program’s capacity </a:t>
            </a:r>
            <a:r>
              <a:rPr lang="en-US" sz="2400" dirty="0">
                <a:solidFill>
                  <a:schemeClr val="tx2">
                    <a:lumMod val="75000"/>
                  </a:schemeClr>
                </a:solidFill>
                <a:latin typeface="Arial"/>
                <a:ea typeface="Times New Roman" pitchFamily="4" charset="0"/>
                <a:cs typeface="Times New Roman" pitchFamily="4" charset="0"/>
              </a:rPr>
              <a:t>building capability to meet user needs throughout the nation, while ensuring an efficient and effective management structure, the ESC </a:t>
            </a:r>
            <a:r>
              <a:rPr lang="en-US" sz="2400" b="1" dirty="0">
                <a:solidFill>
                  <a:srgbClr val="C00000"/>
                </a:solidFill>
                <a:latin typeface="Arial"/>
                <a:ea typeface="Times New Roman" pitchFamily="4" charset="0"/>
                <a:cs typeface="Times New Roman" pitchFamily="4" charset="0"/>
              </a:rPr>
              <a:t>recommends</a:t>
            </a:r>
            <a:r>
              <a:rPr lang="en-US" sz="2400" dirty="0">
                <a:solidFill>
                  <a:schemeClr val="tx2">
                    <a:lumMod val="75000"/>
                  </a:schemeClr>
                </a:solidFill>
                <a:latin typeface="Arial"/>
                <a:ea typeface="Times New Roman" pitchFamily="4" charset="0"/>
                <a:cs typeface="Times New Roman" pitchFamily="4" charset="0"/>
              </a:rPr>
              <a:t> that the current state-based cost share model </a:t>
            </a:r>
            <a:r>
              <a:rPr lang="en-US" sz="2400" b="1" dirty="0">
                <a:solidFill>
                  <a:srgbClr val="C00000"/>
                </a:solidFill>
                <a:latin typeface="Arial"/>
                <a:ea typeface="Times New Roman" pitchFamily="4" charset="0"/>
                <a:cs typeface="Times New Roman" pitchFamily="4" charset="0"/>
              </a:rPr>
              <a:t>transitions over time to a regional NGS funded structure</a:t>
            </a:r>
            <a:r>
              <a:rPr lang="en-US" sz="2400" dirty="0">
                <a:solidFill>
                  <a:schemeClr val="tx2">
                    <a:lumMod val="75000"/>
                  </a:schemeClr>
                </a:solidFill>
                <a:latin typeface="Arial"/>
                <a:ea typeface="Times New Roman" pitchFamily="4" charset="0"/>
                <a:cs typeface="Times New Roman" pitchFamily="4" charset="0"/>
              </a:rPr>
              <a:t>.”</a:t>
            </a:r>
          </a:p>
          <a:p>
            <a:pPr algn="r">
              <a:spcBef>
                <a:spcPct val="20000"/>
              </a:spcBef>
              <a:buFont typeface="Arial" pitchFamily="4" charset="0"/>
              <a:buNone/>
              <a:defRPr/>
            </a:pPr>
            <a:r>
              <a:rPr lang="en-US" sz="2100" i="1" dirty="0">
                <a:solidFill>
                  <a:schemeClr val="tx2">
                    <a:lumMod val="75000"/>
                  </a:schemeClr>
                </a:solidFill>
                <a:latin typeface="Arial"/>
                <a:ea typeface="Times New Roman" pitchFamily="4" charset="0"/>
                <a:cs typeface="Times New Roman" pitchFamily="4" charset="0"/>
              </a:rPr>
              <a:t>NGS Executive Steering Committee, 2010</a:t>
            </a:r>
          </a:p>
          <a:p>
            <a:pPr>
              <a:spcBef>
                <a:spcPct val="20000"/>
              </a:spcBef>
              <a:buFont typeface="Arial" pitchFamily="4" charset="0"/>
              <a:buNone/>
              <a:defRPr/>
            </a:pPr>
            <a:endParaRPr lang="en-US" sz="2400" dirty="0">
              <a:solidFill>
                <a:schemeClr val="tx2">
                  <a:lumMod val="75000"/>
                </a:schemeClr>
              </a:solidFill>
              <a:latin typeface="Arial"/>
              <a:ea typeface="Times New Roman" pitchFamily="4" charset="0"/>
              <a:cs typeface="Times New Roman" pitchFamily="4" charset="0"/>
            </a:endParaRPr>
          </a:p>
          <a:p>
            <a:pPr>
              <a:spcBef>
                <a:spcPct val="20000"/>
              </a:spcBef>
              <a:buFont typeface="Arial" pitchFamily="4" charset="0"/>
              <a:buNone/>
              <a:defRPr/>
            </a:pPr>
            <a:endParaRPr lang="en-US" sz="2400" dirty="0">
              <a:solidFill>
                <a:schemeClr val="tx2">
                  <a:lumMod val="75000"/>
                </a:schemeClr>
              </a:solidFill>
              <a:latin typeface="Arial"/>
              <a:ea typeface="Times New Roman" pitchFamily="4" charset="0"/>
              <a:cs typeface="Times New Roman" pitchFamily="4" charset="0"/>
            </a:endParaRPr>
          </a:p>
        </p:txBody>
      </p:sp>
      <p:sp>
        <p:nvSpPr>
          <p:cNvPr id="46086" name="Rectangle 2"/>
          <p:cNvSpPr txBox="1">
            <a:spLocks noChangeArrowheads="1"/>
          </p:cNvSpPr>
          <p:nvPr/>
        </p:nvSpPr>
        <p:spPr bwMode="auto">
          <a:xfrm>
            <a:off x="1582738" y="346075"/>
            <a:ext cx="5978525" cy="708025"/>
          </a:xfrm>
          <a:prstGeom prst="rect">
            <a:avLst/>
          </a:prstGeom>
          <a:noFill/>
          <a:ln w="9525">
            <a:noFill/>
            <a:miter lim="800000"/>
            <a:headEnd/>
            <a:tailEnd/>
          </a:ln>
        </p:spPr>
        <p:txBody>
          <a:bodyPr anchor="ctr">
            <a:prstTxWarp prst="textNoShape">
              <a:avLst/>
            </a:prstTxWarp>
          </a:bodyPr>
          <a:lstStyle/>
          <a:p>
            <a:pPr algn="ctr" eaLnBrk="1" hangingPunct="1"/>
            <a:r>
              <a:rPr lang="en-US" sz="2800" b="1">
                <a:solidFill>
                  <a:schemeClr val="tx2"/>
                </a:solidFill>
                <a:latin typeface="Arial Black" pitchFamily="4" charset="0"/>
                <a:ea typeface="Arial" pitchFamily="4" charset="0"/>
                <a:cs typeface="Arial" pitchFamily="4" charset="0"/>
              </a:rPr>
              <a:t>State to region transition</a:t>
            </a:r>
          </a:p>
        </p:txBody>
      </p:sp>
      <p:pic>
        <p:nvPicPr>
          <p:cNvPr id="46087" name="Picture 5" descr="NGS10yearplan.png"/>
          <p:cNvPicPr>
            <a:picLocks noChangeAspect="1"/>
          </p:cNvPicPr>
          <p:nvPr/>
        </p:nvPicPr>
        <p:blipFill>
          <a:blip r:embed="rId3"/>
          <a:srcRect/>
          <a:stretch>
            <a:fillRect/>
          </a:stretch>
        </p:blipFill>
        <p:spPr bwMode="auto">
          <a:xfrm rot="-1138318">
            <a:off x="192088" y="1109663"/>
            <a:ext cx="1293812" cy="15541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 name="Shape 102"/>
          <p:cNvSpPr/>
          <p:nvPr/>
        </p:nvSpPr>
        <p:spPr>
          <a:xfrm>
            <a:off x="0" y="990600"/>
            <a:ext cx="9144000" cy="3200400"/>
          </a:xfrm>
          <a:prstGeom prst="rect">
            <a:avLst/>
          </a:prstGeom>
          <a:noFill/>
          <a:ln>
            <a:noFill/>
          </a:ln>
        </p:spPr>
        <p:txBody>
          <a:bodyPr lIns="91425" tIns="45700" rIns="91425" bIns="45700" anchor="ctr"/>
          <a:lstStyle/>
          <a:p>
            <a:pPr fontAlgn="auto">
              <a:spcBef>
                <a:spcPts val="0"/>
              </a:spcBef>
              <a:spcAft>
                <a:spcPts val="0"/>
              </a:spcAft>
              <a:buClr>
                <a:srgbClr val="1F497D"/>
              </a:buClr>
              <a:buFont typeface="Source Sans Pro"/>
              <a:buNone/>
              <a:defRPr/>
            </a:pPr>
            <a:endParaRPr sz="4400" kern="0">
              <a:solidFill>
                <a:srgbClr val="000000"/>
              </a:solidFill>
              <a:latin typeface="Verdana"/>
              <a:ea typeface="Verdana"/>
              <a:cs typeface="Verdana"/>
              <a:sym typeface="Verdana"/>
            </a:endParaRPr>
          </a:p>
        </p:txBody>
      </p:sp>
      <p:sp>
        <p:nvSpPr>
          <p:cNvPr id="103" name="Shape 103"/>
          <p:cNvSpPr txBox="1"/>
          <p:nvPr/>
        </p:nvSpPr>
        <p:spPr>
          <a:xfrm>
            <a:off x="625475" y="465138"/>
            <a:ext cx="9077325" cy="682625"/>
          </a:xfrm>
          <a:prstGeom prst="rect">
            <a:avLst/>
          </a:prstGeom>
          <a:noFill/>
          <a:ln>
            <a:noFill/>
          </a:ln>
        </p:spPr>
        <p:txBody>
          <a:bodyPr lIns="91425" tIns="45700" rIns="91425" bIns="45700"/>
          <a:lstStyle/>
          <a:p>
            <a:pPr fontAlgn="auto">
              <a:spcBef>
                <a:spcPts val="0"/>
              </a:spcBef>
              <a:spcAft>
                <a:spcPts val="0"/>
              </a:spcAft>
              <a:buClr>
                <a:srgbClr val="3905BB"/>
              </a:buClr>
              <a:buSzPct val="25000"/>
              <a:buFont typeface="Times New Roman"/>
              <a:buNone/>
              <a:defRPr/>
            </a:pPr>
            <a:r>
              <a:rPr lang="en-US" sz="3200" b="1" kern="0" dirty="0">
                <a:solidFill>
                  <a:srgbClr val="1F497D"/>
                </a:solidFill>
                <a:latin typeface="Arial Black" panose="020B0A04020102020204" pitchFamily="34" charset="0"/>
                <a:ea typeface="Times New Roman"/>
                <a:cs typeface="Arial" charset="0"/>
                <a:sym typeface="Times New Roman"/>
              </a:rPr>
              <a:t>The National Geodetic Survey </a:t>
            </a:r>
            <a:br>
              <a:rPr lang="en-US" sz="3200" b="1" kern="0" dirty="0">
                <a:solidFill>
                  <a:srgbClr val="1F497D"/>
                </a:solidFill>
                <a:latin typeface="Arial Black" panose="020B0A04020102020204" pitchFamily="34" charset="0"/>
                <a:ea typeface="Times New Roman"/>
                <a:cs typeface="Arial" charset="0"/>
                <a:sym typeface="Times New Roman"/>
              </a:rPr>
            </a:br>
            <a:r>
              <a:rPr lang="en-US" sz="3200" b="1" kern="0" dirty="0">
                <a:solidFill>
                  <a:srgbClr val="1F497D"/>
                </a:solidFill>
                <a:latin typeface="Arial Black" panose="020B0A04020102020204" pitchFamily="34" charset="0"/>
                <a:ea typeface="Times New Roman"/>
                <a:cs typeface="Arial" charset="0"/>
                <a:sym typeface="Times New Roman"/>
              </a:rPr>
              <a:t>Ten-Year Plan</a:t>
            </a:r>
          </a:p>
        </p:txBody>
      </p:sp>
      <p:sp>
        <p:nvSpPr>
          <p:cNvPr id="104" name="Shape 104"/>
          <p:cNvSpPr txBox="1"/>
          <p:nvPr/>
        </p:nvSpPr>
        <p:spPr>
          <a:xfrm>
            <a:off x="1127125" y="2706688"/>
            <a:ext cx="184150" cy="457200"/>
          </a:xfrm>
          <a:prstGeom prst="rect">
            <a:avLst/>
          </a:prstGeom>
          <a:noFill/>
          <a:ln>
            <a:noFill/>
          </a:ln>
        </p:spPr>
        <p:txBody>
          <a:bodyPr lIns="91425" tIns="45700" rIns="91425" bIns="45700"/>
          <a:lstStyle/>
          <a:p>
            <a:pPr fontAlgn="auto">
              <a:spcBef>
                <a:spcPts val="0"/>
              </a:spcBef>
              <a:spcAft>
                <a:spcPts val="0"/>
              </a:spcAft>
              <a:buClr>
                <a:srgbClr val="1F497D"/>
              </a:buClr>
              <a:buFont typeface="Source Sans Pro"/>
              <a:buNone/>
              <a:defRPr/>
            </a:pPr>
            <a:endParaRPr sz="2400" kern="0">
              <a:solidFill>
                <a:srgbClr val="000000"/>
              </a:solidFill>
              <a:latin typeface="Arial"/>
              <a:ea typeface="Arial"/>
              <a:cs typeface="Arial"/>
              <a:sym typeface="Arial"/>
            </a:endParaRPr>
          </a:p>
        </p:txBody>
      </p:sp>
      <p:sp>
        <p:nvSpPr>
          <p:cNvPr id="105" name="Shape 105"/>
          <p:cNvSpPr/>
          <p:nvPr/>
        </p:nvSpPr>
        <p:spPr>
          <a:xfrm>
            <a:off x="625475" y="1965325"/>
            <a:ext cx="4572000" cy="3597275"/>
          </a:xfrm>
          <a:prstGeom prst="rect">
            <a:avLst/>
          </a:prstGeom>
          <a:noFill/>
          <a:ln>
            <a:noFill/>
          </a:ln>
        </p:spPr>
        <p:txBody>
          <a:bodyPr lIns="91425" tIns="45700" rIns="91425" bIns="45700"/>
          <a:lstStyle/>
          <a:p>
            <a:pPr fontAlgn="auto">
              <a:lnSpc>
                <a:spcPct val="90000"/>
              </a:lnSpc>
              <a:spcBef>
                <a:spcPts val="0"/>
              </a:spcBef>
              <a:spcAft>
                <a:spcPts val="0"/>
              </a:spcAft>
              <a:buClr>
                <a:srgbClr val="000000"/>
              </a:buClr>
              <a:buSzPct val="100000"/>
              <a:defRPr/>
            </a:pPr>
            <a:r>
              <a:rPr lang="en-US" sz="1600" dirty="0">
                <a:solidFill>
                  <a:srgbClr val="C00000"/>
                </a:solidFill>
                <a:latin typeface="Arial Black" panose="020B0A04020102020204" pitchFamily="34" charset="0"/>
                <a:ea typeface="ＭＳ Ｐゴシック" pitchFamily="34" charset="-128"/>
              </a:rPr>
              <a:t>Support the users </a:t>
            </a:r>
            <a:r>
              <a:rPr lang="en-US" sz="1600" dirty="0">
                <a:solidFill>
                  <a:schemeClr val="tx2"/>
                </a:solidFill>
                <a:latin typeface="Arial" pitchFamily="34" charset="0"/>
                <a:ea typeface="ＭＳ Ｐゴシック" pitchFamily="34" charset="-128"/>
              </a:rPr>
              <a:t>of the National </a:t>
            </a:r>
            <a:br>
              <a:rPr lang="en-US" sz="1600" dirty="0">
                <a:solidFill>
                  <a:schemeClr val="tx2"/>
                </a:solidFill>
                <a:latin typeface="Arial" pitchFamily="34" charset="0"/>
                <a:ea typeface="ＭＳ Ｐゴシック" pitchFamily="34" charset="-128"/>
              </a:rPr>
            </a:br>
            <a:r>
              <a:rPr lang="en-US" sz="1600" dirty="0">
                <a:solidFill>
                  <a:schemeClr val="tx2"/>
                </a:solidFill>
                <a:latin typeface="Arial" pitchFamily="34" charset="0"/>
                <a:ea typeface="ＭＳ Ｐゴシック" pitchFamily="34" charset="-128"/>
              </a:rPr>
              <a:t>Spatial Reference System.</a:t>
            </a:r>
          </a:p>
          <a:p>
            <a:pPr fontAlgn="auto">
              <a:lnSpc>
                <a:spcPct val="90000"/>
              </a:lnSpc>
              <a:spcBef>
                <a:spcPts val="0"/>
              </a:spcBef>
              <a:spcAft>
                <a:spcPts val="0"/>
              </a:spcAft>
              <a:buClr>
                <a:srgbClr val="000000"/>
              </a:buClr>
              <a:buSzPct val="100000"/>
              <a:defRPr/>
            </a:pPr>
            <a:endParaRPr lang="en-US" sz="1600" dirty="0">
              <a:solidFill>
                <a:schemeClr val="tx2"/>
              </a:solidFill>
              <a:latin typeface="Arial" pitchFamily="34" charset="0"/>
              <a:ea typeface="ＭＳ Ｐゴシック" pitchFamily="34" charset="-128"/>
            </a:endParaRPr>
          </a:p>
          <a:p>
            <a:pPr fontAlgn="auto">
              <a:lnSpc>
                <a:spcPct val="90000"/>
              </a:lnSpc>
              <a:spcBef>
                <a:spcPts val="0"/>
              </a:spcBef>
              <a:spcAft>
                <a:spcPts val="0"/>
              </a:spcAft>
              <a:buClr>
                <a:srgbClr val="000000"/>
              </a:buClr>
              <a:buSzPct val="100000"/>
              <a:defRPr/>
            </a:pPr>
            <a:r>
              <a:rPr lang="en-US" sz="1600" dirty="0">
                <a:solidFill>
                  <a:srgbClr val="C00000"/>
                </a:solidFill>
                <a:latin typeface="Arial Black" panose="020B0A04020102020204" pitchFamily="34" charset="0"/>
                <a:ea typeface="ＭＳ Ｐゴシック" pitchFamily="34" charset="-128"/>
              </a:rPr>
              <a:t>Modernize and improve </a:t>
            </a:r>
            <a:r>
              <a:rPr lang="en-US" sz="1600" dirty="0">
                <a:solidFill>
                  <a:schemeClr val="tx2"/>
                </a:solidFill>
                <a:latin typeface="Arial" pitchFamily="34" charset="0"/>
                <a:ea typeface="ＭＳ Ｐゴシック" pitchFamily="34" charset="-128"/>
              </a:rPr>
              <a:t>the National </a:t>
            </a:r>
            <a:br>
              <a:rPr lang="en-US" sz="1600" dirty="0">
                <a:solidFill>
                  <a:schemeClr val="tx2"/>
                </a:solidFill>
                <a:latin typeface="Arial" pitchFamily="34" charset="0"/>
                <a:ea typeface="ＭＳ Ｐゴシック" pitchFamily="34" charset="-128"/>
              </a:rPr>
            </a:br>
            <a:r>
              <a:rPr lang="en-US" sz="1600" dirty="0">
                <a:solidFill>
                  <a:schemeClr val="tx2"/>
                </a:solidFill>
                <a:latin typeface="Arial" pitchFamily="34" charset="0"/>
                <a:ea typeface="ＭＳ Ｐゴシック" pitchFamily="34" charset="-128"/>
              </a:rPr>
              <a:t>Spatial Reference System.</a:t>
            </a:r>
          </a:p>
          <a:p>
            <a:pPr fontAlgn="auto">
              <a:lnSpc>
                <a:spcPct val="90000"/>
              </a:lnSpc>
              <a:spcBef>
                <a:spcPts val="0"/>
              </a:spcBef>
              <a:spcAft>
                <a:spcPts val="0"/>
              </a:spcAft>
              <a:buClr>
                <a:srgbClr val="000000"/>
              </a:buClr>
              <a:buSzPct val="100000"/>
              <a:defRPr/>
            </a:pPr>
            <a:endParaRPr lang="en-US" sz="1600" dirty="0">
              <a:solidFill>
                <a:schemeClr val="tx2"/>
              </a:solidFill>
              <a:latin typeface="Arial" pitchFamily="34" charset="0"/>
              <a:ea typeface="ＭＳ Ｐゴシック" pitchFamily="34" charset="-128"/>
            </a:endParaRPr>
          </a:p>
          <a:p>
            <a:pPr fontAlgn="auto">
              <a:lnSpc>
                <a:spcPct val="90000"/>
              </a:lnSpc>
              <a:spcBef>
                <a:spcPts val="0"/>
              </a:spcBef>
              <a:spcAft>
                <a:spcPts val="0"/>
              </a:spcAft>
              <a:buClr>
                <a:srgbClr val="000000"/>
              </a:buClr>
              <a:buSzPct val="100000"/>
              <a:defRPr/>
            </a:pPr>
            <a:r>
              <a:rPr lang="en-US" sz="1600" dirty="0">
                <a:solidFill>
                  <a:srgbClr val="C00000"/>
                </a:solidFill>
                <a:latin typeface="Arial Black" panose="020B0A04020102020204" pitchFamily="34" charset="0"/>
                <a:ea typeface="ＭＳ Ｐゴシック" pitchFamily="34" charset="-128"/>
              </a:rPr>
              <a:t>Expand</a:t>
            </a:r>
            <a:r>
              <a:rPr lang="en-US" sz="1600" dirty="0">
                <a:solidFill>
                  <a:schemeClr val="tx2"/>
                </a:solidFill>
                <a:latin typeface="Arial" pitchFamily="34" charset="0"/>
                <a:ea typeface="ＭＳ Ｐゴシック" pitchFamily="34" charset="-128"/>
              </a:rPr>
              <a:t> the National Spatial Reference </a:t>
            </a:r>
            <a:br>
              <a:rPr lang="en-US" sz="1600" dirty="0">
                <a:solidFill>
                  <a:schemeClr val="tx2"/>
                </a:solidFill>
                <a:latin typeface="Arial" pitchFamily="34" charset="0"/>
                <a:ea typeface="ＭＳ Ｐゴシック" pitchFamily="34" charset="-128"/>
              </a:rPr>
            </a:br>
            <a:r>
              <a:rPr lang="en-US" sz="1600" dirty="0">
                <a:solidFill>
                  <a:schemeClr val="tx2"/>
                </a:solidFill>
                <a:latin typeface="Arial" pitchFamily="34" charset="0"/>
                <a:ea typeface="ＭＳ Ｐゴシック" pitchFamily="34" charset="-128"/>
              </a:rPr>
              <a:t>System stakeholder base through </a:t>
            </a:r>
            <a:br>
              <a:rPr lang="en-US" sz="1600" dirty="0">
                <a:solidFill>
                  <a:schemeClr val="tx2"/>
                </a:solidFill>
                <a:latin typeface="Arial" pitchFamily="34" charset="0"/>
                <a:ea typeface="ＭＳ Ｐゴシック" pitchFamily="34" charset="-128"/>
              </a:rPr>
            </a:br>
            <a:r>
              <a:rPr lang="en-US" sz="1600" dirty="0">
                <a:solidFill>
                  <a:schemeClr val="tx2"/>
                </a:solidFill>
                <a:latin typeface="Arial" pitchFamily="34" charset="0"/>
                <a:ea typeface="ＭＳ Ｐゴシック" pitchFamily="34" charset="-128"/>
              </a:rPr>
              <a:t>partnerships, education, and outreach. </a:t>
            </a:r>
          </a:p>
          <a:p>
            <a:pPr fontAlgn="auto">
              <a:lnSpc>
                <a:spcPct val="90000"/>
              </a:lnSpc>
              <a:spcBef>
                <a:spcPts val="0"/>
              </a:spcBef>
              <a:spcAft>
                <a:spcPts val="0"/>
              </a:spcAft>
              <a:buClr>
                <a:srgbClr val="000000"/>
              </a:buClr>
              <a:buSzPct val="100000"/>
              <a:defRPr/>
            </a:pPr>
            <a:endParaRPr lang="en-US" sz="1600" dirty="0">
              <a:solidFill>
                <a:schemeClr val="tx2"/>
              </a:solidFill>
              <a:latin typeface="Arial" pitchFamily="34" charset="0"/>
              <a:ea typeface="ＭＳ Ｐゴシック" pitchFamily="34" charset="-128"/>
            </a:endParaRPr>
          </a:p>
          <a:p>
            <a:pPr fontAlgn="auto">
              <a:lnSpc>
                <a:spcPct val="90000"/>
              </a:lnSpc>
              <a:spcBef>
                <a:spcPts val="0"/>
              </a:spcBef>
              <a:spcAft>
                <a:spcPts val="0"/>
              </a:spcAft>
              <a:buClr>
                <a:srgbClr val="000000"/>
              </a:buClr>
              <a:buSzPct val="100000"/>
              <a:defRPr/>
            </a:pPr>
            <a:r>
              <a:rPr lang="en-US" sz="1600" dirty="0">
                <a:solidFill>
                  <a:srgbClr val="C00000"/>
                </a:solidFill>
                <a:latin typeface="Arial Black" panose="020B0A04020102020204" pitchFamily="34" charset="0"/>
                <a:ea typeface="ＭＳ Ｐゴシック" pitchFamily="34" charset="-128"/>
              </a:rPr>
              <a:t>Develop and enable </a:t>
            </a:r>
            <a:r>
              <a:rPr lang="en-US" sz="1600" dirty="0">
                <a:solidFill>
                  <a:schemeClr val="tx2"/>
                </a:solidFill>
                <a:latin typeface="Arial" pitchFamily="34" charset="0"/>
                <a:ea typeface="ＭＳ Ｐゴシック" pitchFamily="34" charset="-128"/>
              </a:rPr>
              <a:t>a workforce with </a:t>
            </a:r>
            <a:br>
              <a:rPr lang="en-US" sz="1600" dirty="0">
                <a:solidFill>
                  <a:schemeClr val="tx2"/>
                </a:solidFill>
                <a:latin typeface="Arial" pitchFamily="34" charset="0"/>
                <a:ea typeface="ＭＳ Ｐゴシック" pitchFamily="34" charset="-128"/>
              </a:rPr>
            </a:br>
            <a:r>
              <a:rPr lang="en-US" sz="1600" dirty="0">
                <a:solidFill>
                  <a:schemeClr val="tx2"/>
                </a:solidFill>
                <a:latin typeface="Arial" pitchFamily="34" charset="0"/>
                <a:ea typeface="ＭＳ Ｐゴシック" pitchFamily="34" charset="-128"/>
              </a:rPr>
              <a:t>a supportive environment. </a:t>
            </a:r>
          </a:p>
          <a:p>
            <a:pPr fontAlgn="auto">
              <a:lnSpc>
                <a:spcPct val="90000"/>
              </a:lnSpc>
              <a:spcBef>
                <a:spcPts val="0"/>
              </a:spcBef>
              <a:spcAft>
                <a:spcPts val="0"/>
              </a:spcAft>
              <a:buClr>
                <a:srgbClr val="000000"/>
              </a:buClr>
              <a:buSzPct val="100000"/>
              <a:defRPr/>
            </a:pPr>
            <a:endParaRPr lang="en-US" sz="1600" dirty="0">
              <a:solidFill>
                <a:schemeClr val="tx2"/>
              </a:solidFill>
              <a:latin typeface="Arial" pitchFamily="34" charset="0"/>
              <a:ea typeface="ＭＳ Ｐゴシック" pitchFamily="34" charset="-128"/>
            </a:endParaRPr>
          </a:p>
          <a:p>
            <a:pPr fontAlgn="auto">
              <a:lnSpc>
                <a:spcPct val="90000"/>
              </a:lnSpc>
              <a:spcBef>
                <a:spcPts val="0"/>
              </a:spcBef>
              <a:spcAft>
                <a:spcPts val="0"/>
              </a:spcAft>
              <a:buClr>
                <a:srgbClr val="000000"/>
              </a:buClr>
              <a:buSzPct val="100000"/>
              <a:defRPr/>
            </a:pPr>
            <a:r>
              <a:rPr lang="en-US" sz="1600" dirty="0">
                <a:solidFill>
                  <a:srgbClr val="C00000"/>
                </a:solidFill>
                <a:latin typeface="Arial Black" panose="020B0A04020102020204" pitchFamily="34" charset="0"/>
                <a:ea typeface="ＭＳ Ｐゴシック" pitchFamily="34" charset="-128"/>
              </a:rPr>
              <a:t>Improve</a:t>
            </a:r>
            <a:r>
              <a:rPr lang="en-US" sz="1600" dirty="0">
                <a:solidFill>
                  <a:schemeClr val="tx2"/>
                </a:solidFill>
                <a:latin typeface="Arial" pitchFamily="34" charset="0"/>
                <a:ea typeface="ＭＳ Ｐゴシック" pitchFamily="34" charset="-128"/>
              </a:rPr>
              <a:t> organizational and administrative functionality. </a:t>
            </a:r>
            <a:endParaRPr sz="1600" kern="0" dirty="0">
              <a:solidFill>
                <a:schemeClr val="tx2"/>
              </a:solidFill>
              <a:latin typeface="Arial" pitchFamily="34" charset="0"/>
              <a:ea typeface="Times New Roman"/>
              <a:sym typeface="Times New Roman"/>
            </a:endParaRPr>
          </a:p>
        </p:txBody>
      </p:sp>
      <p:pic>
        <p:nvPicPr>
          <p:cNvPr id="47110" name="Shape 106"/>
          <p:cNvPicPr preferRelativeResize="0">
            <a:picLocks noChangeAspect="1" noChangeArrowheads="1"/>
          </p:cNvPicPr>
          <p:nvPr/>
        </p:nvPicPr>
        <p:blipFill>
          <a:blip r:embed="rId3"/>
          <a:srcRect/>
          <a:stretch>
            <a:fillRect/>
          </a:stretch>
        </p:blipFill>
        <p:spPr bwMode="auto">
          <a:xfrm rot="566394">
            <a:off x="5167313" y="1371600"/>
            <a:ext cx="3054350" cy="3970338"/>
          </a:xfrm>
          <a:prstGeom prst="rect">
            <a:avLst/>
          </a:prstGeom>
          <a:noFill/>
          <a:ln w="9525">
            <a:solidFill>
              <a:srgbClr val="000000"/>
            </a:solidFill>
            <a:miter lim="800000"/>
            <a:headEnd/>
            <a:tailEnd/>
          </a:ln>
          <a:effectLst>
            <a:outerShdw blurRad="50800" dist="38100" dir="2880003" sx="103000" sy="103000" algn="ctr" rotWithShape="0">
              <a:srgbClr val="808080">
                <a:alpha val="18999"/>
              </a:srgbClr>
            </a:outerShdw>
          </a:effectLst>
          <a:extLst>
            <a:ext uri="{909E8E84-426E-40dd-AFC4-6F175D3DCCD1}"/>
          </a:extLst>
        </p:spPr>
      </p:pic>
      <p:sp>
        <p:nvSpPr>
          <p:cNvPr id="48135" name="Shape 109"/>
          <p:cNvSpPr>
            <a:spLocks noGrp="1"/>
          </p:cNvSpPr>
          <p:nvPr>
            <p:ph type="sldNum" sz="quarter" idx="4294967295"/>
          </p:nvPr>
        </p:nvSpPr>
        <p:spPr bwMode="auto">
          <a:noFill/>
          <a:ln>
            <a:miter lim="800000"/>
            <a:headEnd/>
            <a:tailEnd/>
          </a:ln>
        </p:spPr>
        <p:txBody>
          <a:bodyPr tIns="45700" bIns="45700"/>
          <a:lstStyle/>
          <a:p>
            <a:pPr>
              <a:buSzPct val="25000"/>
            </a:pPr>
            <a:r>
              <a:rPr lang="en-US" sz="1800" smtClean="0">
                <a:solidFill>
                  <a:srgbClr val="000000"/>
                </a:solidFill>
                <a:latin typeface="Arial" pitchFamily="4" charset="0"/>
                <a:ea typeface="ＭＳ Ｐゴシック" pitchFamily="4" charset="-128"/>
                <a:cs typeface="ＭＳ Ｐゴシック" pitchFamily="4" charset="-128"/>
                <a:sym typeface="Arial" pitchFamily="4" charset="0"/>
              </a:rPr>
              <a:t> </a:t>
            </a:r>
          </a:p>
        </p:txBody>
      </p:sp>
      <p:sp>
        <p:nvSpPr>
          <p:cNvPr id="2" name="Rectangle 1"/>
          <p:cNvSpPr/>
          <p:nvPr/>
        </p:nvSpPr>
        <p:spPr>
          <a:xfrm>
            <a:off x="2438400" y="6550025"/>
            <a:ext cx="6705600" cy="307975"/>
          </a:xfrm>
          <a:prstGeom prst="rect">
            <a:avLst/>
          </a:prstGeom>
        </p:spPr>
        <p:txBody>
          <a:bodyPr>
            <a:spAutoFit/>
          </a:bodyPr>
          <a:lstStyle/>
          <a:p>
            <a:pPr fontAlgn="auto">
              <a:spcBef>
                <a:spcPts val="0"/>
              </a:spcBef>
              <a:spcAft>
                <a:spcPts val="0"/>
              </a:spcAft>
              <a:buClr>
                <a:srgbClr val="000000"/>
              </a:buClr>
              <a:buSzPct val="25000"/>
              <a:buFont typeface="Times New Roman"/>
              <a:buNone/>
              <a:defRPr/>
            </a:pPr>
            <a:r>
              <a:rPr lang="en-US" sz="1400" b="1" kern="0" dirty="0">
                <a:solidFill>
                  <a:schemeClr val="tx2"/>
                </a:solidFill>
                <a:latin typeface="Arial"/>
                <a:ea typeface="Times New Roman"/>
                <a:cs typeface="Times New Roman"/>
                <a:sym typeface="Times New Roman"/>
              </a:rPr>
              <a:t>http://www.ngs.noaa.gov/web/news/Ten_Year_Plan_2013-2023.pdf</a:t>
            </a:r>
            <a:endParaRPr lang="en-US" sz="1400" b="1" kern="0" dirty="0">
              <a:solidFill>
                <a:schemeClr val="tx2"/>
              </a:solidFill>
              <a:latin typeface="Arial"/>
              <a:ea typeface="Times New Roman"/>
              <a:cs typeface="Times New Roman"/>
              <a:sym typeface="Times New Roman"/>
              <a:hlinkClick r:id="rId4"/>
            </a:endParaRPr>
          </a:p>
        </p:txBody>
      </p:sp>
      <p:sp>
        <p:nvSpPr>
          <p:cNvPr id="9" name="TextBox 8"/>
          <p:cNvSpPr txBox="1"/>
          <p:nvPr/>
        </p:nvSpPr>
        <p:spPr bwMode="auto">
          <a:xfrm>
            <a:off x="625475" y="5562600"/>
            <a:ext cx="8518525" cy="1200328"/>
          </a:xfrm>
          <a:prstGeom prst="rect">
            <a:avLst/>
          </a:prstGeom>
          <a:noFill/>
          <a:ln w="9525">
            <a:noFill/>
            <a:miter lim="800000"/>
            <a:headEnd/>
            <a:tailEnd/>
          </a:ln>
        </p:spPr>
        <p:txBody>
          <a:bodyPr>
            <a:spAutoFit/>
          </a:bodyPr>
          <a:lstStyle/>
          <a:p>
            <a:pPr marL="457200" indent="-457200" eaLnBrk="1" hangingPunct="1">
              <a:defRPr/>
            </a:pPr>
            <a:r>
              <a:rPr lang="en-US" sz="2400" dirty="0">
                <a:solidFill>
                  <a:srgbClr val="1F497D"/>
                </a:solidFill>
                <a:latin typeface="Arial"/>
                <a:cs typeface="Arial"/>
              </a:rPr>
              <a:t>2013, </a:t>
            </a:r>
            <a:r>
              <a:rPr lang="en-US" sz="2400" i="1" dirty="0">
                <a:solidFill>
                  <a:srgbClr val="1F497D"/>
                </a:solidFill>
                <a:latin typeface="Arial"/>
                <a:cs typeface="Arial"/>
              </a:rPr>
              <a:t>NGS Ten-Year Strategic Plan </a:t>
            </a:r>
            <a:r>
              <a:rPr lang="en-US" sz="2400" dirty="0">
                <a:solidFill>
                  <a:srgbClr val="1F497D"/>
                </a:solidFill>
                <a:latin typeface="Arial"/>
                <a:cs typeface="Arial"/>
              </a:rPr>
              <a:t>objective:</a:t>
            </a:r>
          </a:p>
          <a:p>
            <a:pPr marL="457200" indent="-457200" eaLnBrk="1" hangingPunct="1">
              <a:defRPr/>
            </a:pPr>
            <a:r>
              <a:rPr lang="en-US" sz="2400" dirty="0">
                <a:solidFill>
                  <a:srgbClr val="1F497D"/>
                </a:solidFill>
                <a:latin typeface="Arial"/>
                <a:cs typeface="Arial"/>
              </a:rPr>
              <a:t>“Achieve a </a:t>
            </a:r>
            <a:r>
              <a:rPr lang="en-US" sz="2400" dirty="0">
                <a:solidFill>
                  <a:schemeClr val="tx2"/>
                </a:solidFill>
                <a:latin typeface="Arial"/>
                <a:cs typeface="Arial"/>
              </a:rPr>
              <a:t>fully </a:t>
            </a:r>
            <a:r>
              <a:rPr lang="en-US" sz="2400" b="1" dirty="0">
                <a:solidFill>
                  <a:srgbClr val="C00000"/>
                </a:solidFill>
                <a:latin typeface="Arial"/>
                <a:cs typeface="Arial"/>
              </a:rPr>
              <a:t>staffed regional advisor program by 2016</a:t>
            </a:r>
            <a:r>
              <a:rPr lang="en-US" sz="2400" dirty="0">
                <a:solidFill>
                  <a:srgbClr val="1F497D"/>
                </a:solidFill>
                <a:latin typeface="Arial"/>
                <a:cs typeface="Arial"/>
              </a:rPr>
              <a:t>.”</a:t>
            </a:r>
          </a:p>
          <a:p>
            <a:pPr>
              <a:defRPr/>
            </a:pPr>
            <a:endParaRPr lang="en-US" sz="2400" dirty="0">
              <a:solidFill>
                <a:srgbClr val="1F497D"/>
              </a:solidFill>
              <a:latin typeface="Arial"/>
              <a:cs typeface="Arial"/>
            </a:endParaRP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extBox 5"/>
          <p:cNvSpPr txBox="1">
            <a:spLocks noChangeArrowheads="1"/>
          </p:cNvSpPr>
          <p:nvPr/>
        </p:nvSpPr>
        <p:spPr bwMode="auto">
          <a:xfrm>
            <a:off x="8070850" y="1673225"/>
            <a:ext cx="1052513" cy="1200150"/>
          </a:xfrm>
          <a:prstGeom prst="rect">
            <a:avLst/>
          </a:prstGeom>
          <a:noFill/>
          <a:ln w="9525">
            <a:noFill/>
            <a:miter lim="800000"/>
            <a:headEnd/>
            <a:tailEnd/>
          </a:ln>
        </p:spPr>
        <p:txBody>
          <a:bodyPr>
            <a:prstTxWarp prst="textNoShape">
              <a:avLst/>
            </a:prstTxWarp>
            <a:spAutoFit/>
          </a:bodyPr>
          <a:lstStyle/>
          <a:p>
            <a:r>
              <a:rPr lang="en-US">
                <a:solidFill>
                  <a:schemeClr val="tx2"/>
                </a:solidFill>
                <a:latin typeface="Arial" pitchFamily="4" charset="0"/>
                <a:ea typeface="Times New Roman" pitchFamily="4" charset="0"/>
                <a:cs typeface="Times New Roman" pitchFamily="4" charset="0"/>
              </a:rPr>
              <a:t>2012</a:t>
            </a:r>
          </a:p>
          <a:p>
            <a:r>
              <a:rPr lang="en-US">
                <a:solidFill>
                  <a:schemeClr val="tx2"/>
                </a:solidFill>
                <a:latin typeface="Arial" pitchFamily="4" charset="0"/>
                <a:ea typeface="Times New Roman" pitchFamily="4" charset="0"/>
                <a:cs typeface="Times New Roman" pitchFamily="4" charset="0"/>
              </a:rPr>
              <a:t>2014</a:t>
            </a:r>
          </a:p>
          <a:p>
            <a:endParaRPr lang="en-US">
              <a:solidFill>
                <a:schemeClr val="tx2"/>
              </a:solidFill>
              <a:latin typeface="Arial" pitchFamily="4" charset="0"/>
              <a:ea typeface="Times New Roman" pitchFamily="4" charset="0"/>
              <a:cs typeface="Times New Roman" pitchFamily="4" charset="0"/>
            </a:endParaRPr>
          </a:p>
          <a:p>
            <a:endParaRPr lang="en-US">
              <a:solidFill>
                <a:schemeClr val="tx2"/>
              </a:solidFill>
              <a:latin typeface="Arial" pitchFamily="4" charset="0"/>
              <a:ea typeface="Times New Roman" pitchFamily="4" charset="0"/>
              <a:cs typeface="Times New Roman" pitchFamily="4" charset="0"/>
            </a:endParaRPr>
          </a:p>
        </p:txBody>
      </p:sp>
      <p:pic>
        <p:nvPicPr>
          <p:cNvPr id="50179" name="Picture 6"/>
          <p:cNvPicPr>
            <a:picLocks noChangeAspect="1"/>
          </p:cNvPicPr>
          <p:nvPr/>
        </p:nvPicPr>
        <p:blipFill>
          <a:blip r:embed="rId3"/>
          <a:srcRect/>
          <a:stretch>
            <a:fillRect/>
          </a:stretch>
        </p:blipFill>
        <p:spPr bwMode="auto">
          <a:xfrm>
            <a:off x="1798638" y="952500"/>
            <a:ext cx="5634037" cy="4348163"/>
          </a:xfrm>
          <a:prstGeom prst="rect">
            <a:avLst/>
          </a:prstGeom>
          <a:noFill/>
          <a:ln w="9525">
            <a:noFill/>
            <a:miter lim="800000"/>
            <a:headEnd/>
            <a:tailEnd/>
          </a:ln>
        </p:spPr>
      </p:pic>
      <p:pic>
        <p:nvPicPr>
          <p:cNvPr id="8" name="Picture 7"/>
          <p:cNvPicPr>
            <a:picLocks noChangeAspect="1"/>
          </p:cNvPicPr>
          <p:nvPr/>
        </p:nvPicPr>
        <p:blipFill>
          <a:blip r:embed="rId4"/>
          <a:srcRect/>
          <a:stretch>
            <a:fillRect/>
          </a:stretch>
        </p:blipFill>
        <p:spPr bwMode="auto">
          <a:xfrm>
            <a:off x="1798638" y="952500"/>
            <a:ext cx="5634037" cy="4348163"/>
          </a:xfrm>
          <a:prstGeom prst="rect">
            <a:avLst/>
          </a:prstGeom>
          <a:noFill/>
          <a:ln w="9525">
            <a:noFill/>
            <a:miter lim="800000"/>
            <a:headEnd/>
            <a:tailEnd/>
          </a:ln>
        </p:spPr>
      </p:pic>
      <p:sp>
        <p:nvSpPr>
          <p:cNvPr id="50181" name="Rectangle 2"/>
          <p:cNvSpPr txBox="1">
            <a:spLocks noChangeArrowheads="1"/>
          </p:cNvSpPr>
          <p:nvPr/>
        </p:nvSpPr>
        <p:spPr bwMode="auto">
          <a:xfrm>
            <a:off x="1582738" y="346075"/>
            <a:ext cx="5978525" cy="708025"/>
          </a:xfrm>
          <a:prstGeom prst="rect">
            <a:avLst/>
          </a:prstGeom>
          <a:noFill/>
          <a:ln w="9525">
            <a:noFill/>
            <a:miter lim="800000"/>
            <a:headEnd/>
            <a:tailEnd/>
          </a:ln>
        </p:spPr>
        <p:txBody>
          <a:bodyPr anchor="ctr">
            <a:prstTxWarp prst="textNoShape">
              <a:avLst/>
            </a:prstTxWarp>
          </a:bodyPr>
          <a:lstStyle/>
          <a:p>
            <a:pPr algn="ctr" eaLnBrk="1" hangingPunct="1"/>
            <a:r>
              <a:rPr lang="en-US" sz="2800" b="1">
                <a:solidFill>
                  <a:schemeClr val="tx2"/>
                </a:solidFill>
                <a:latin typeface="Arial Black" pitchFamily="4" charset="0"/>
                <a:ea typeface="Arial" pitchFamily="4" charset="0"/>
                <a:cs typeface="Arial" pitchFamily="4" charset="0"/>
              </a:rPr>
              <a:t>State to region transition</a:t>
            </a:r>
          </a:p>
        </p:txBody>
      </p:sp>
      <p:sp>
        <p:nvSpPr>
          <p:cNvPr id="7" name="TextBox 4"/>
          <p:cNvSpPr txBox="1">
            <a:spLocks noChangeArrowheads="1"/>
          </p:cNvSpPr>
          <p:nvPr/>
        </p:nvSpPr>
        <p:spPr bwMode="auto">
          <a:xfrm>
            <a:off x="866775" y="5199063"/>
            <a:ext cx="7845425" cy="1200150"/>
          </a:xfrm>
          <a:prstGeom prst="rect">
            <a:avLst/>
          </a:prstGeom>
          <a:noFill/>
          <a:ln w="9525">
            <a:noFill/>
            <a:miter lim="800000"/>
            <a:headEnd/>
            <a:tailEnd/>
          </a:ln>
        </p:spPr>
        <p:txBody>
          <a:bodyPr>
            <a:prstTxWarp prst="textNoShape">
              <a:avLst/>
            </a:prstTxWarp>
            <a:spAutoFit/>
          </a:bodyPr>
          <a:lstStyle/>
          <a:p>
            <a:pPr marL="457200" indent="-457200" eaLnBrk="1" hangingPunct="1">
              <a:buFont typeface="Arial" pitchFamily="4" charset="0"/>
              <a:buChar char="•"/>
            </a:pPr>
            <a:r>
              <a:rPr lang="en-US" sz="2400">
                <a:solidFill>
                  <a:schemeClr val="tx2"/>
                </a:solidFill>
                <a:latin typeface="Arial" pitchFamily="4" charset="0"/>
                <a:ea typeface="Times New Roman" pitchFamily="4" charset="0"/>
                <a:cs typeface="Times New Roman" pitchFamily="4" charset="0"/>
              </a:rPr>
              <a:t>2011, Southwest Region established as prototype</a:t>
            </a:r>
            <a:r>
              <a:rPr lang="en-US" sz="2400" i="1">
                <a:solidFill>
                  <a:schemeClr val="tx2"/>
                </a:solidFill>
                <a:latin typeface="Arial" pitchFamily="4" charset="0"/>
                <a:ea typeface="Times New Roman" pitchFamily="4" charset="0"/>
                <a:cs typeface="Times New Roman" pitchFamily="4" charset="0"/>
              </a:rPr>
              <a:t>.</a:t>
            </a:r>
          </a:p>
          <a:p>
            <a:pPr marL="457200" indent="-457200" eaLnBrk="1" hangingPunct="1">
              <a:buFont typeface="Arial" pitchFamily="4" charset="0"/>
              <a:buChar char="•"/>
            </a:pPr>
            <a:r>
              <a:rPr lang="en-US" sz="2400">
                <a:solidFill>
                  <a:schemeClr val="tx2"/>
                </a:solidFill>
                <a:latin typeface="Arial" pitchFamily="4" charset="0"/>
                <a:ea typeface="Times New Roman" pitchFamily="4" charset="0"/>
                <a:cs typeface="Times New Roman" pitchFamily="4" charset="0"/>
              </a:rPr>
              <a:t>2011-2016, no new State Advisor partnerships</a:t>
            </a:r>
          </a:p>
          <a:p>
            <a:pPr marL="457200" indent="-457200" eaLnBrk="1" hangingPunct="1">
              <a:buFont typeface="Arial" pitchFamily="4" charset="0"/>
              <a:buChar char="•"/>
            </a:pPr>
            <a:r>
              <a:rPr lang="en-US" sz="2400">
                <a:solidFill>
                  <a:schemeClr val="tx2"/>
                </a:solidFill>
                <a:latin typeface="Arial" pitchFamily="4" charset="0"/>
                <a:ea typeface="Times New Roman" pitchFamily="4" charset="0"/>
                <a:cs typeface="Times New Roman" pitchFamily="4" charset="0"/>
              </a:rPr>
              <a:t>2015-2016, “</a:t>
            </a:r>
            <a:r>
              <a:rPr lang="en-US" sz="2400" i="1">
                <a:solidFill>
                  <a:schemeClr val="tx2"/>
                </a:solidFill>
                <a:latin typeface="Arial" pitchFamily="4" charset="0"/>
                <a:ea typeface="Times New Roman" pitchFamily="4" charset="0"/>
                <a:cs typeface="Times New Roman" pitchFamily="4" charset="0"/>
              </a:rPr>
              <a:t>Accelerated</a:t>
            </a:r>
            <a:r>
              <a:rPr lang="en-US" sz="2400">
                <a:solidFill>
                  <a:schemeClr val="tx2"/>
                </a:solidFill>
                <a:latin typeface="Arial" pitchFamily="4" charset="0"/>
                <a:ea typeface="Times New Roman" pitchFamily="4" charset="0"/>
                <a:cs typeface="Times New Roman" pitchFamily="4" charset="0"/>
              </a:rPr>
              <a:t>” Transition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ubtitle 2"/>
          <p:cNvSpPr txBox="1">
            <a:spLocks/>
          </p:cNvSpPr>
          <p:nvPr/>
        </p:nvSpPr>
        <p:spPr bwMode="auto">
          <a:xfrm>
            <a:off x="711476" y="3411507"/>
            <a:ext cx="7661222" cy="2926875"/>
          </a:xfrm>
          <a:prstGeom prst="rect">
            <a:avLst/>
          </a:prstGeom>
          <a:noFill/>
          <a:ln>
            <a:noFill/>
          </a:ln>
          <a:scene3d>
            <a:camera prst="orthographicFront"/>
            <a:lightRig rig="threePt" dir="t"/>
          </a:scene3d>
          <a:sp3d>
            <a:bevelT w="88900" h="127000"/>
          </a:sp3d>
          <a:extLst/>
        </p:spPr>
        <p:txBody>
          <a:bodyPr>
            <a:prstTxWarp prst="textNoShape">
              <a:avLst/>
            </a:prstTxWarp>
            <a:normAutofit/>
          </a:bodyPr>
          <a:lstStyle/>
          <a:p>
            <a:pPr>
              <a:spcBef>
                <a:spcPct val="20000"/>
              </a:spcBef>
              <a:buFont typeface="Arial" pitchFamily="4" charset="0"/>
              <a:buNone/>
              <a:defRPr/>
            </a:pPr>
            <a:endParaRPr lang="en-US" sz="2000" dirty="0">
              <a:solidFill>
                <a:schemeClr val="tx2"/>
              </a:solidFill>
              <a:latin typeface="Arial"/>
              <a:ea typeface="Times New Roman" pitchFamily="4" charset="0"/>
              <a:cs typeface="Times New Roman" pitchFamily="4" charset="0"/>
            </a:endParaRPr>
          </a:p>
          <a:p>
            <a:pPr>
              <a:spcBef>
                <a:spcPct val="20000"/>
              </a:spcBef>
              <a:buFont typeface="Arial" pitchFamily="4" charset="0"/>
              <a:buNone/>
              <a:defRPr/>
            </a:pPr>
            <a:endParaRPr lang="en-US" sz="1000" dirty="0">
              <a:solidFill>
                <a:schemeClr val="tx2"/>
              </a:solidFill>
              <a:latin typeface="Arial"/>
              <a:ea typeface="Times New Roman" pitchFamily="4" charset="0"/>
              <a:cs typeface="Times New Roman" pitchFamily="4" charset="0"/>
            </a:endParaRPr>
          </a:p>
          <a:p>
            <a:pPr>
              <a:spcBef>
                <a:spcPct val="20000"/>
              </a:spcBef>
              <a:buFont typeface="Arial" pitchFamily="4" charset="0"/>
              <a:buNone/>
              <a:defRPr/>
            </a:pPr>
            <a:r>
              <a:rPr lang="en-US" sz="2000" b="1" dirty="0">
                <a:solidFill>
                  <a:srgbClr val="C00000"/>
                </a:solidFill>
                <a:latin typeface="Arial"/>
                <a:ea typeface="Times New Roman" pitchFamily="4" charset="0"/>
                <a:cs typeface="Times New Roman" pitchFamily="4" charset="0"/>
              </a:rPr>
              <a:t>Further the mission of NGS and NOAA through collaboration </a:t>
            </a:r>
            <a:r>
              <a:rPr lang="en-US" sz="2000" dirty="0">
                <a:solidFill>
                  <a:schemeClr val="tx2"/>
                </a:solidFill>
                <a:latin typeface="Arial"/>
                <a:ea typeface="Times New Roman" pitchFamily="4" charset="0"/>
                <a:cs typeface="Times New Roman" pitchFamily="4" charset="0"/>
              </a:rPr>
              <a:t>across NGS divisions and with other entities of NOAA by serving as a subject matter expert in geodesy.  Maintain awareness of current developments in geodetic science and technology, updates and improvements to geodetic reference systems, and application to geospatial activities.</a:t>
            </a:r>
          </a:p>
        </p:txBody>
      </p:sp>
      <p:sp>
        <p:nvSpPr>
          <p:cNvPr id="52229" name="Rectangle 2"/>
          <p:cNvSpPr txBox="1">
            <a:spLocks noChangeArrowheads="1"/>
          </p:cNvSpPr>
          <p:nvPr/>
        </p:nvSpPr>
        <p:spPr bwMode="auto">
          <a:xfrm>
            <a:off x="2676525" y="346075"/>
            <a:ext cx="3790950" cy="708025"/>
          </a:xfrm>
          <a:prstGeom prst="rect">
            <a:avLst/>
          </a:prstGeom>
          <a:noFill/>
          <a:ln w="9525">
            <a:noFill/>
            <a:miter lim="800000"/>
            <a:headEnd/>
            <a:tailEnd/>
          </a:ln>
        </p:spPr>
        <p:txBody>
          <a:bodyPr anchor="ctr">
            <a:prstTxWarp prst="textNoShape">
              <a:avLst/>
            </a:prstTxWarp>
          </a:bodyPr>
          <a:lstStyle/>
          <a:p>
            <a:pPr algn="ctr" eaLnBrk="1" hangingPunct="1"/>
            <a:r>
              <a:rPr lang="en-US" sz="2800" b="1">
                <a:solidFill>
                  <a:schemeClr val="tx2"/>
                </a:solidFill>
                <a:latin typeface="Arial Black" pitchFamily="4" charset="0"/>
                <a:ea typeface="Arial" pitchFamily="4" charset="0"/>
                <a:cs typeface="Arial" pitchFamily="4" charset="0"/>
              </a:rPr>
              <a:t>Regional Advisors</a:t>
            </a:r>
          </a:p>
        </p:txBody>
      </p:sp>
      <p:pic>
        <p:nvPicPr>
          <p:cNvPr id="52230" name="Picture 1" descr="GeodeticAdvisorMap_2017_07_Web.png"/>
          <p:cNvPicPr>
            <a:picLocks noChangeAspect="1"/>
          </p:cNvPicPr>
          <p:nvPr/>
        </p:nvPicPr>
        <p:blipFill>
          <a:blip r:embed="rId3"/>
          <a:srcRect/>
          <a:stretch>
            <a:fillRect/>
          </a:stretch>
        </p:blipFill>
        <p:spPr bwMode="auto">
          <a:xfrm>
            <a:off x="5332413" y="1054100"/>
            <a:ext cx="3724275" cy="2835275"/>
          </a:xfrm>
          <a:prstGeom prst="rect">
            <a:avLst/>
          </a:prstGeom>
          <a:noFill/>
          <a:ln w="9525">
            <a:noFill/>
            <a:miter lim="800000"/>
            <a:headEnd/>
            <a:tailEnd/>
          </a:ln>
        </p:spPr>
      </p:pic>
      <p:sp>
        <p:nvSpPr>
          <p:cNvPr id="52231" name="Rectangle 4"/>
          <p:cNvSpPr>
            <a:spLocks noChangeArrowheads="1"/>
          </p:cNvSpPr>
          <p:nvPr/>
        </p:nvSpPr>
        <p:spPr bwMode="auto">
          <a:xfrm>
            <a:off x="760413" y="1054100"/>
            <a:ext cx="4572000" cy="2616200"/>
          </a:xfrm>
          <a:prstGeom prst="rect">
            <a:avLst/>
          </a:prstGeom>
          <a:noFill/>
          <a:ln w="9525">
            <a:noFill/>
            <a:miter lim="800000"/>
            <a:headEnd/>
            <a:tailEnd/>
          </a:ln>
        </p:spPr>
        <p:txBody>
          <a:bodyPr>
            <a:prstTxWarp prst="textNoShape">
              <a:avLst/>
            </a:prstTxWarp>
            <a:spAutoFit/>
          </a:bodyPr>
          <a:lstStyle/>
          <a:p>
            <a:pPr>
              <a:spcBef>
                <a:spcPct val="20000"/>
              </a:spcBef>
              <a:buFont typeface="Arial" pitchFamily="4" charset="0"/>
              <a:buNone/>
            </a:pPr>
            <a:r>
              <a:rPr lang="en-US" sz="2000" b="1">
                <a:solidFill>
                  <a:schemeClr val="tx2"/>
                </a:solidFill>
                <a:latin typeface="Arial" pitchFamily="4" charset="0"/>
                <a:ea typeface="Times New Roman" pitchFamily="4" charset="0"/>
                <a:cs typeface="Times New Roman" pitchFamily="4" charset="0"/>
              </a:rPr>
              <a:t>Regional Advisor Objectives:</a:t>
            </a:r>
          </a:p>
          <a:p>
            <a:pPr>
              <a:spcBef>
                <a:spcPct val="20000"/>
              </a:spcBef>
              <a:buFont typeface="Arial" pitchFamily="4" charset="0"/>
              <a:buNone/>
            </a:pPr>
            <a:r>
              <a:rPr lang="en-US" sz="2000">
                <a:solidFill>
                  <a:schemeClr val="tx2"/>
                </a:solidFill>
                <a:latin typeface="Arial" pitchFamily="4" charset="0"/>
                <a:ea typeface="Times New Roman" pitchFamily="4" charset="0"/>
                <a:cs typeface="Times New Roman" pitchFamily="4" charset="0"/>
              </a:rPr>
              <a:t>To serve in a </a:t>
            </a:r>
            <a:r>
              <a:rPr lang="en-US" sz="2000" b="1">
                <a:solidFill>
                  <a:srgbClr val="C00000"/>
                </a:solidFill>
                <a:latin typeface="Arial" pitchFamily="4" charset="0"/>
                <a:ea typeface="Times New Roman" pitchFamily="4" charset="0"/>
                <a:cs typeface="Times New Roman" pitchFamily="4" charset="0"/>
              </a:rPr>
              <a:t>liaison role</a:t>
            </a:r>
            <a:r>
              <a:rPr lang="en-US" sz="2000">
                <a:solidFill>
                  <a:schemeClr val="tx2"/>
                </a:solidFill>
                <a:latin typeface="Arial" pitchFamily="4" charset="0"/>
                <a:ea typeface="Times New Roman" pitchFamily="4" charset="0"/>
                <a:cs typeface="Times New Roman" pitchFamily="4" charset="0"/>
              </a:rPr>
              <a:t> to regional constituents for the NGS, </a:t>
            </a:r>
            <a:r>
              <a:rPr lang="en-US" sz="2000" b="1">
                <a:solidFill>
                  <a:srgbClr val="C00000"/>
                </a:solidFill>
                <a:latin typeface="Arial" pitchFamily="4" charset="0"/>
                <a:ea typeface="Times New Roman" pitchFamily="4" charset="0"/>
                <a:cs typeface="Times New Roman" pitchFamily="4" charset="0"/>
              </a:rPr>
              <a:t>providing expert guidance and assistance </a:t>
            </a:r>
            <a:r>
              <a:rPr lang="en-US" sz="2000">
                <a:solidFill>
                  <a:schemeClr val="tx2"/>
                </a:solidFill>
                <a:latin typeface="Arial" pitchFamily="4" charset="0"/>
                <a:ea typeface="Times New Roman" pitchFamily="4" charset="0"/>
                <a:cs typeface="Times New Roman" pitchFamily="4" charset="0"/>
              </a:rPr>
              <a:t>to the public, academic and private sectors with managing the geodetic component of </a:t>
            </a:r>
            <a:r>
              <a:rPr lang="en-US" sz="2000" b="1">
                <a:solidFill>
                  <a:srgbClr val="C00000"/>
                </a:solidFill>
                <a:latin typeface="Arial" pitchFamily="4" charset="0"/>
                <a:ea typeface="Times New Roman" pitchFamily="4" charset="0"/>
                <a:cs typeface="Times New Roman" pitchFamily="4" charset="0"/>
              </a:rPr>
              <a:t>geospatial activities which are tied to the NSRS</a:t>
            </a:r>
            <a:r>
              <a:rPr lang="en-US" sz="2000">
                <a:solidFill>
                  <a:schemeClr val="tx2"/>
                </a:solidFill>
                <a:latin typeface="Arial" pitchFamily="4" charset="0"/>
                <a:ea typeface="Times New Roman" pitchFamily="4" charset="0"/>
                <a:cs typeface="Times New Roman" pitchFamily="4" charset="0"/>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3"/>
          <p:cNvPicPr>
            <a:picLocks noChangeAspect="1"/>
          </p:cNvPicPr>
          <p:nvPr/>
        </p:nvPicPr>
        <p:blipFill>
          <a:blip r:embed="rId3"/>
          <a:srcRect/>
          <a:stretch>
            <a:fillRect/>
          </a:stretch>
        </p:blipFill>
        <p:spPr bwMode="auto">
          <a:xfrm>
            <a:off x="1036638" y="939800"/>
            <a:ext cx="6794500" cy="4732338"/>
          </a:xfrm>
          <a:prstGeom prst="rect">
            <a:avLst/>
          </a:prstGeom>
          <a:noFill/>
          <a:ln w="9525">
            <a:noFill/>
            <a:miter lim="800000"/>
            <a:headEnd/>
            <a:tailEnd/>
          </a:ln>
        </p:spPr>
      </p:pic>
      <p:sp>
        <p:nvSpPr>
          <p:cNvPr id="54275" name="Rectangle 2"/>
          <p:cNvSpPr txBox="1">
            <a:spLocks noChangeArrowheads="1"/>
          </p:cNvSpPr>
          <p:nvPr/>
        </p:nvSpPr>
        <p:spPr bwMode="auto">
          <a:xfrm>
            <a:off x="2676525" y="346075"/>
            <a:ext cx="3790950" cy="708025"/>
          </a:xfrm>
          <a:prstGeom prst="rect">
            <a:avLst/>
          </a:prstGeom>
          <a:noFill/>
          <a:ln w="9525">
            <a:noFill/>
            <a:miter lim="800000"/>
            <a:headEnd/>
            <a:tailEnd/>
          </a:ln>
        </p:spPr>
        <p:txBody>
          <a:bodyPr anchor="ctr">
            <a:prstTxWarp prst="textNoShape">
              <a:avLst/>
            </a:prstTxWarp>
          </a:bodyPr>
          <a:lstStyle/>
          <a:p>
            <a:pPr algn="ctr" eaLnBrk="1" hangingPunct="1"/>
            <a:r>
              <a:rPr lang="en-US" sz="2800" b="1">
                <a:solidFill>
                  <a:schemeClr val="tx2"/>
                </a:solidFill>
                <a:latin typeface="Arial Black" pitchFamily="4" charset="0"/>
                <a:ea typeface="Arial" pitchFamily="4" charset="0"/>
                <a:cs typeface="Arial" pitchFamily="4" charset="0"/>
              </a:rPr>
              <a:t>Regional Advisors</a:t>
            </a:r>
          </a:p>
        </p:txBody>
      </p:sp>
      <p:sp>
        <p:nvSpPr>
          <p:cNvPr id="5" name="TextBox 4"/>
          <p:cNvSpPr txBox="1">
            <a:spLocks noChangeArrowheads="1"/>
          </p:cNvSpPr>
          <p:nvPr/>
        </p:nvSpPr>
        <p:spPr bwMode="auto">
          <a:xfrm>
            <a:off x="492125" y="5597525"/>
            <a:ext cx="7954963" cy="954088"/>
          </a:xfrm>
          <a:prstGeom prst="rect">
            <a:avLst/>
          </a:prstGeom>
          <a:noFill/>
          <a:ln w="9525">
            <a:noFill/>
            <a:miter lim="800000"/>
            <a:headEnd/>
            <a:tailEnd/>
          </a:ln>
        </p:spPr>
        <p:txBody>
          <a:bodyPr>
            <a:prstTxWarp prst="textNoShape">
              <a:avLst/>
            </a:prstTxWarp>
            <a:spAutoFit/>
          </a:bodyPr>
          <a:lstStyle/>
          <a:p>
            <a:pPr algn="ctr"/>
            <a:r>
              <a:rPr lang="en-US" sz="2800" i="1">
                <a:solidFill>
                  <a:schemeClr val="tx2"/>
                </a:solidFill>
                <a:latin typeface="Arial" pitchFamily="4" charset="0"/>
                <a:ea typeface="Times New Roman" pitchFamily="4" charset="0"/>
                <a:cs typeface="Arial" pitchFamily="4" charset="0"/>
              </a:rPr>
              <a:t>We have come full circle from</a:t>
            </a:r>
          </a:p>
          <a:p>
            <a:pPr algn="ctr"/>
            <a:r>
              <a:rPr lang="en-US" sz="2800" i="1">
                <a:solidFill>
                  <a:schemeClr val="tx2"/>
                </a:solidFill>
                <a:latin typeface="Arial" pitchFamily="4" charset="0"/>
                <a:ea typeface="Times New Roman" pitchFamily="4" charset="0"/>
                <a:cs typeface="Arial" pitchFamily="4" charset="0"/>
              </a:rPr>
              <a:t>regional mark maintenance to regional advisors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extBox 3"/>
          <p:cNvSpPr txBox="1">
            <a:spLocks noChangeArrowheads="1"/>
          </p:cNvSpPr>
          <p:nvPr/>
        </p:nvSpPr>
        <p:spPr bwMode="auto">
          <a:xfrm>
            <a:off x="633413" y="1152525"/>
            <a:ext cx="7813675" cy="4894263"/>
          </a:xfrm>
          <a:prstGeom prst="rect">
            <a:avLst/>
          </a:prstGeom>
          <a:noFill/>
          <a:ln w="9525">
            <a:noFill/>
            <a:miter lim="800000"/>
            <a:headEnd/>
            <a:tailEnd/>
          </a:ln>
        </p:spPr>
        <p:txBody>
          <a:bodyPr>
            <a:prstTxWarp prst="textNoShape">
              <a:avLst/>
            </a:prstTxWarp>
            <a:spAutoFit/>
          </a:bodyPr>
          <a:lstStyle/>
          <a:p>
            <a:pPr eaLnBrk="1" hangingPunct="1"/>
            <a:r>
              <a:rPr lang="en-US" sz="2400">
                <a:solidFill>
                  <a:schemeClr val="tx2"/>
                </a:solidFill>
                <a:latin typeface="Arial" pitchFamily="4" charset="0"/>
              </a:rPr>
              <a:t>Recognizing that a Regional Geodetic Advisor has a lot of ground to cover…</a:t>
            </a:r>
          </a:p>
          <a:p>
            <a:pPr eaLnBrk="1" hangingPunct="1"/>
            <a:endParaRPr lang="en-US" sz="2400">
              <a:solidFill>
                <a:schemeClr val="tx2"/>
              </a:solidFill>
              <a:latin typeface="Arial" pitchFamily="4" charset="0"/>
            </a:endParaRPr>
          </a:p>
          <a:p>
            <a:pPr eaLnBrk="1" hangingPunct="1"/>
            <a:r>
              <a:rPr lang="en-US" sz="2400" b="1">
                <a:solidFill>
                  <a:srgbClr val="C00000"/>
                </a:solidFill>
                <a:latin typeface="Arial" pitchFamily="4" charset="0"/>
              </a:rPr>
              <a:t>NGS recommends </a:t>
            </a:r>
            <a:r>
              <a:rPr lang="en-US" sz="2400">
                <a:solidFill>
                  <a:schemeClr val="tx2"/>
                </a:solidFill>
                <a:latin typeface="Arial" pitchFamily="4" charset="0"/>
              </a:rPr>
              <a:t>that each state/territory identify someone to serve as a </a:t>
            </a:r>
            <a:r>
              <a:rPr lang="en-US" sz="2400" b="1" i="1">
                <a:solidFill>
                  <a:srgbClr val="C00000"/>
                </a:solidFill>
                <a:latin typeface="Arial" pitchFamily="4" charset="0"/>
              </a:rPr>
              <a:t>Geodetic Coordinator</a:t>
            </a:r>
            <a:r>
              <a:rPr lang="en-US" sz="2400">
                <a:solidFill>
                  <a:srgbClr val="C00000"/>
                </a:solidFill>
                <a:latin typeface="Arial" pitchFamily="4" charset="0"/>
              </a:rPr>
              <a:t>.</a:t>
            </a:r>
          </a:p>
          <a:p>
            <a:pPr eaLnBrk="1" hangingPunct="1"/>
            <a:endParaRPr lang="en-US" sz="2400">
              <a:solidFill>
                <a:schemeClr val="tx2"/>
              </a:solidFill>
              <a:latin typeface="Arial" pitchFamily="4" charset="0"/>
            </a:endParaRPr>
          </a:p>
          <a:p>
            <a:pPr marL="914400" lvl="1" indent="-457200" eaLnBrk="1" hangingPunct="1">
              <a:buFont typeface="Arial" pitchFamily="4" charset="0"/>
              <a:buChar char="•"/>
            </a:pPr>
            <a:r>
              <a:rPr lang="en-US" sz="2400">
                <a:solidFill>
                  <a:schemeClr val="tx2"/>
                </a:solidFill>
                <a:latin typeface="Arial" pitchFamily="4" charset="0"/>
              </a:rPr>
              <a:t>They can be a state, academic or federal  employees.</a:t>
            </a:r>
          </a:p>
          <a:p>
            <a:pPr marL="914400" lvl="1" indent="-457200" eaLnBrk="1" hangingPunct="1">
              <a:buFont typeface="Arial" pitchFamily="4" charset="0"/>
              <a:buChar char="•"/>
            </a:pPr>
            <a:r>
              <a:rPr lang="en-US" sz="2400">
                <a:solidFill>
                  <a:schemeClr val="tx2"/>
                </a:solidFill>
                <a:latin typeface="Arial" pitchFamily="4" charset="0"/>
              </a:rPr>
              <a:t>They should be recognized and supported by the state’s geospatial community.</a:t>
            </a:r>
          </a:p>
          <a:p>
            <a:pPr marL="914400" lvl="1" indent="-457200" eaLnBrk="1" hangingPunct="1">
              <a:buFont typeface="Arial" pitchFamily="4" charset="0"/>
              <a:buChar char="•"/>
            </a:pPr>
            <a:r>
              <a:rPr lang="en-US" sz="2400">
                <a:solidFill>
                  <a:schemeClr val="tx2"/>
                </a:solidFill>
                <a:latin typeface="Arial" pitchFamily="4" charset="0"/>
              </a:rPr>
              <a:t>They will </a:t>
            </a:r>
            <a:r>
              <a:rPr lang="en-US" sz="2400" b="1">
                <a:solidFill>
                  <a:srgbClr val="C00000"/>
                </a:solidFill>
                <a:latin typeface="Arial" pitchFamily="4" charset="0"/>
              </a:rPr>
              <a:t>serve as a primary point of contact</a:t>
            </a:r>
            <a:r>
              <a:rPr lang="en-US" sz="2400">
                <a:solidFill>
                  <a:schemeClr val="tx2"/>
                </a:solidFill>
                <a:latin typeface="Arial" pitchFamily="4" charset="0"/>
              </a:rPr>
              <a:t> for the Regional Advisor to coordinate geodetic activities</a:t>
            </a:r>
          </a:p>
        </p:txBody>
      </p:sp>
      <p:sp>
        <p:nvSpPr>
          <p:cNvPr id="56323" name="Rectangle 2"/>
          <p:cNvSpPr txBox="1">
            <a:spLocks noChangeArrowheads="1"/>
          </p:cNvSpPr>
          <p:nvPr/>
        </p:nvSpPr>
        <p:spPr bwMode="auto">
          <a:xfrm>
            <a:off x="1144588" y="346075"/>
            <a:ext cx="6630987" cy="708025"/>
          </a:xfrm>
          <a:prstGeom prst="rect">
            <a:avLst/>
          </a:prstGeom>
          <a:noFill/>
          <a:ln w="9525">
            <a:noFill/>
            <a:miter lim="800000"/>
            <a:headEnd/>
            <a:tailEnd/>
          </a:ln>
        </p:spPr>
        <p:txBody>
          <a:bodyPr anchor="ctr">
            <a:prstTxWarp prst="textNoShape">
              <a:avLst/>
            </a:prstTxWarp>
          </a:bodyPr>
          <a:lstStyle/>
          <a:p>
            <a:pPr algn="ctr" eaLnBrk="1" hangingPunct="1"/>
            <a:r>
              <a:rPr lang="en-US" sz="2800" b="1">
                <a:solidFill>
                  <a:schemeClr val="tx2"/>
                </a:solidFill>
                <a:latin typeface="Arial Black" pitchFamily="4" charset="0"/>
                <a:ea typeface="Arial" pitchFamily="4" charset="0"/>
                <a:cs typeface="Arial" pitchFamily="4" charset="0"/>
              </a:rPr>
              <a:t>State Geodetic Coordinators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263525"/>
            <a:ext cx="9144000" cy="1731963"/>
          </a:xfrm>
        </p:spPr>
        <p:txBody>
          <a:bodyPr/>
          <a:lstStyle/>
          <a:p>
            <a:pPr eaLnBrk="1" hangingPunct="1"/>
            <a:r>
              <a:rPr lang="en-US" sz="2800" b="1">
                <a:solidFill>
                  <a:schemeClr val="tx2"/>
                </a:solidFill>
                <a:latin typeface="Arial Black" pitchFamily="4" charset="0"/>
                <a:ea typeface="Arial Black" pitchFamily="4" charset="0"/>
                <a:cs typeface="Arial Black" pitchFamily="4" charset="0"/>
              </a:rPr>
              <a:t>National Geodetic Survey Mission</a:t>
            </a:r>
            <a:endParaRPr lang="en-US" sz="2800">
              <a:solidFill>
                <a:schemeClr val="tx2"/>
              </a:solidFill>
              <a:latin typeface="Arial Black" pitchFamily="4" charset="0"/>
              <a:ea typeface="Arial Black" pitchFamily="4" charset="0"/>
              <a:cs typeface="Arial Black" pitchFamily="4" charset="0"/>
            </a:endParaRPr>
          </a:p>
        </p:txBody>
      </p:sp>
      <p:sp>
        <p:nvSpPr>
          <p:cNvPr id="58371" name="Rectangle 3"/>
          <p:cNvSpPr>
            <a:spLocks noGrp="1" noChangeArrowheads="1"/>
          </p:cNvSpPr>
          <p:nvPr>
            <p:ph type="body" idx="1"/>
          </p:nvPr>
        </p:nvSpPr>
        <p:spPr>
          <a:xfrm>
            <a:off x="136525" y="1128713"/>
            <a:ext cx="8829675" cy="1411287"/>
          </a:xfrm>
          <a:ln w="19050">
            <a:solidFill>
              <a:srgbClr val="984807"/>
            </a:solidFill>
          </a:ln>
        </p:spPr>
        <p:txBody>
          <a:bodyPr/>
          <a:lstStyle/>
          <a:p>
            <a:pPr marL="0" indent="0" algn="ctr" eaLnBrk="1" hangingPunct="1">
              <a:lnSpc>
                <a:spcPct val="90000"/>
              </a:lnSpc>
              <a:buFontTx/>
              <a:buNone/>
            </a:pPr>
            <a:r>
              <a:rPr lang="en-US" altLang="zh-CN" sz="2400" smtClean="0">
                <a:solidFill>
                  <a:schemeClr val="tx2"/>
                </a:solidFill>
                <a:latin typeface="Arial" pitchFamily="4" charset="0"/>
                <a:ea typeface="SimSun" pitchFamily="2" charset="-122"/>
                <a:cs typeface="SimSun" pitchFamily="2" charset="-122"/>
              </a:rPr>
              <a:t> To</a:t>
            </a:r>
            <a:r>
              <a:rPr lang="en-US" altLang="zh-CN" sz="2400">
                <a:solidFill>
                  <a:schemeClr val="tx2"/>
                </a:solidFill>
                <a:latin typeface="Arial" pitchFamily="4" charset="0"/>
                <a:ea typeface="SimSun" pitchFamily="2" charset="-122"/>
                <a:cs typeface="SimSun" pitchFamily="2" charset="-122"/>
              </a:rPr>
              <a:t>: 1) define 2) maintain &amp; 3) </a:t>
            </a:r>
            <a:r>
              <a:rPr lang="en-US" altLang="zh-CN" sz="2400" b="1">
                <a:solidFill>
                  <a:schemeClr val="tx2"/>
                </a:solidFill>
                <a:latin typeface="Arial" pitchFamily="4" charset="0"/>
                <a:ea typeface="SimSun" pitchFamily="2" charset="-122"/>
                <a:cs typeface="SimSun" pitchFamily="2" charset="-122"/>
              </a:rPr>
              <a:t>provide access </a:t>
            </a:r>
            <a:r>
              <a:rPr lang="en-US" altLang="zh-CN" sz="2400">
                <a:solidFill>
                  <a:schemeClr val="tx2"/>
                </a:solidFill>
                <a:latin typeface="Arial" pitchFamily="4" charset="0"/>
                <a:ea typeface="SimSun" pitchFamily="2" charset="-122"/>
                <a:cs typeface="SimSun" pitchFamily="2" charset="-122"/>
              </a:rPr>
              <a:t>to the </a:t>
            </a:r>
          </a:p>
          <a:p>
            <a:pPr marL="0" indent="0" algn="ctr" eaLnBrk="1" hangingPunct="1">
              <a:lnSpc>
                <a:spcPct val="90000"/>
              </a:lnSpc>
              <a:buFontTx/>
              <a:buNone/>
            </a:pPr>
            <a:r>
              <a:rPr lang="en-US" altLang="zh-CN" sz="2400" b="1" i="1">
                <a:solidFill>
                  <a:srgbClr val="C00000"/>
                </a:solidFill>
                <a:latin typeface="Arial" pitchFamily="4" charset="0"/>
                <a:ea typeface="SimSun" pitchFamily="2" charset="-122"/>
                <a:cs typeface="SimSun" pitchFamily="2" charset="-122"/>
              </a:rPr>
              <a:t>National Spatial Reference System (NSRS)</a:t>
            </a:r>
            <a:r>
              <a:rPr lang="en-US" altLang="zh-CN" sz="2400" b="1" u="sng">
                <a:latin typeface="Arial" pitchFamily="4" charset="0"/>
                <a:ea typeface="SimSun" pitchFamily="2" charset="-122"/>
                <a:cs typeface="SimSun" pitchFamily="2" charset="-122"/>
              </a:rPr>
              <a:t> </a:t>
            </a:r>
          </a:p>
          <a:p>
            <a:pPr marL="0" indent="0" algn="ctr" eaLnBrk="1" hangingPunct="1">
              <a:lnSpc>
                <a:spcPct val="90000"/>
              </a:lnSpc>
              <a:buFontTx/>
              <a:buNone/>
            </a:pPr>
            <a:r>
              <a:rPr lang="en-US" altLang="zh-CN" sz="2400">
                <a:solidFill>
                  <a:schemeClr val="tx2"/>
                </a:solidFill>
                <a:latin typeface="Arial" pitchFamily="4" charset="0"/>
                <a:ea typeface="SimSun" pitchFamily="2" charset="-122"/>
                <a:cs typeface="SimSun" pitchFamily="2" charset="-122"/>
              </a:rPr>
              <a:t>to meet our Nation’s economic, social &amp; environmental needs</a:t>
            </a:r>
          </a:p>
        </p:txBody>
      </p:sp>
      <p:sp>
        <p:nvSpPr>
          <p:cNvPr id="58372" name="TextBox 3"/>
          <p:cNvSpPr txBox="1">
            <a:spLocks noChangeArrowheads="1"/>
          </p:cNvSpPr>
          <p:nvPr/>
        </p:nvSpPr>
        <p:spPr bwMode="auto">
          <a:xfrm>
            <a:off x="338138" y="2584450"/>
            <a:ext cx="8469312" cy="4124325"/>
          </a:xfrm>
          <a:prstGeom prst="rect">
            <a:avLst/>
          </a:prstGeom>
          <a:noFill/>
          <a:ln w="9525">
            <a:noFill/>
            <a:miter lim="800000"/>
            <a:headEnd/>
            <a:tailEnd/>
          </a:ln>
        </p:spPr>
        <p:txBody>
          <a:bodyPr wrap="none">
            <a:prstTxWarp prst="textNoShape">
              <a:avLst/>
            </a:prstTxWarp>
            <a:spAutoFit/>
          </a:bodyPr>
          <a:lstStyle/>
          <a:p>
            <a:r>
              <a:rPr lang="en-US" sz="2400">
                <a:solidFill>
                  <a:schemeClr val="tx2"/>
                </a:solidFill>
                <a:latin typeface="Arial" pitchFamily="4" charset="0"/>
                <a:ea typeface="Arial" pitchFamily="4" charset="0"/>
                <a:cs typeface="Arial" pitchFamily="4" charset="0"/>
              </a:rPr>
              <a:t>						</a:t>
            </a:r>
            <a:r>
              <a:rPr lang="en-US" sz="2400" b="1">
                <a:solidFill>
                  <a:schemeClr val="tx2"/>
                </a:solidFill>
                <a:latin typeface="Arial" pitchFamily="4" charset="0"/>
                <a:ea typeface="Arial" pitchFamily="4" charset="0"/>
                <a:cs typeface="Arial" pitchFamily="4" charset="0"/>
              </a:rPr>
              <a:t>Popular User Needs</a:t>
            </a:r>
            <a:r>
              <a:rPr lang="en-US" sz="2400">
                <a:solidFill>
                  <a:schemeClr val="tx2"/>
                </a:solidFill>
                <a:latin typeface="Arial" pitchFamily="4" charset="0"/>
                <a:ea typeface="Arial" pitchFamily="4" charset="0"/>
                <a:cs typeface="Arial" pitchFamily="4" charset="0"/>
              </a:rPr>
              <a:t>:</a:t>
            </a:r>
          </a:p>
          <a:p>
            <a:pPr>
              <a:buFont typeface="Arial" pitchFamily="4" charset="0"/>
              <a:buChar char="•"/>
            </a:pPr>
            <a:r>
              <a:rPr lang="en-US" sz="2400">
                <a:solidFill>
                  <a:schemeClr val="tx2"/>
                </a:solidFill>
                <a:latin typeface="Arial" pitchFamily="4" charset="0"/>
                <a:ea typeface="Arial" pitchFamily="4" charset="0"/>
                <a:cs typeface="Arial" pitchFamily="4" charset="0"/>
              </a:rPr>
              <a:t>Continuously Operating Reference Stations (CORS)</a:t>
            </a:r>
          </a:p>
          <a:p>
            <a:pPr>
              <a:lnSpc>
                <a:spcPct val="150000"/>
              </a:lnSpc>
              <a:buFont typeface="Arial" pitchFamily="4" charset="0"/>
              <a:buChar char="•"/>
            </a:pPr>
            <a:r>
              <a:rPr lang="en-US" sz="2400">
                <a:solidFill>
                  <a:schemeClr val="tx2"/>
                </a:solidFill>
                <a:latin typeface="Arial" pitchFamily="4" charset="0"/>
                <a:ea typeface="Arial" pitchFamily="4" charset="0"/>
                <a:cs typeface="Arial" pitchFamily="4" charset="0"/>
              </a:rPr>
              <a:t>Online Positioning User Service (OPUS) / OPUS-Projects</a:t>
            </a:r>
          </a:p>
          <a:p>
            <a:pPr>
              <a:lnSpc>
                <a:spcPct val="150000"/>
              </a:lnSpc>
              <a:buFont typeface="Arial" pitchFamily="4" charset="0"/>
              <a:buChar char="•"/>
            </a:pPr>
            <a:r>
              <a:rPr lang="en-US" sz="2400">
                <a:solidFill>
                  <a:schemeClr val="tx2"/>
                </a:solidFill>
                <a:latin typeface="Arial" pitchFamily="4" charset="0"/>
                <a:ea typeface="Arial" pitchFamily="4" charset="0"/>
                <a:cs typeface="Arial" pitchFamily="4" charset="0"/>
              </a:rPr>
              <a:t>Passive Control (geometric &amp; bench marks / elevation)</a:t>
            </a:r>
          </a:p>
          <a:p>
            <a:pPr>
              <a:lnSpc>
                <a:spcPct val="150000"/>
              </a:lnSpc>
              <a:buFont typeface="Arial" pitchFamily="4" charset="0"/>
              <a:buChar char="•"/>
            </a:pPr>
            <a:r>
              <a:rPr lang="en-US" sz="2400">
                <a:solidFill>
                  <a:schemeClr val="tx2"/>
                </a:solidFill>
                <a:latin typeface="Arial" pitchFamily="4" charset="0"/>
                <a:ea typeface="Arial" pitchFamily="4" charset="0"/>
                <a:cs typeface="Arial" pitchFamily="4" charset="0"/>
              </a:rPr>
              <a:t>Geoid Models</a:t>
            </a:r>
          </a:p>
          <a:p>
            <a:pPr>
              <a:lnSpc>
                <a:spcPct val="150000"/>
              </a:lnSpc>
              <a:buFont typeface="Arial" pitchFamily="4" charset="0"/>
              <a:buChar char="•"/>
            </a:pPr>
            <a:r>
              <a:rPr lang="en-US" sz="2400">
                <a:solidFill>
                  <a:schemeClr val="tx2"/>
                </a:solidFill>
                <a:latin typeface="Arial" pitchFamily="4" charset="0"/>
                <a:ea typeface="Arial" pitchFamily="4" charset="0"/>
                <a:cs typeface="Arial" pitchFamily="4" charset="0"/>
              </a:rPr>
              <a:t>Transformation Tools via NGS Geodetic Tool Kit</a:t>
            </a:r>
            <a:br>
              <a:rPr lang="en-US" sz="2400">
                <a:solidFill>
                  <a:schemeClr val="tx2"/>
                </a:solidFill>
                <a:latin typeface="Arial" pitchFamily="4" charset="0"/>
                <a:ea typeface="Arial" pitchFamily="4" charset="0"/>
                <a:cs typeface="Arial" pitchFamily="4" charset="0"/>
              </a:rPr>
            </a:br>
            <a:r>
              <a:rPr lang="en-US" sz="2400">
                <a:solidFill>
                  <a:schemeClr val="tx2"/>
                </a:solidFill>
                <a:latin typeface="Arial" pitchFamily="4" charset="0"/>
                <a:ea typeface="Arial" pitchFamily="4" charset="0"/>
                <a:cs typeface="Arial" pitchFamily="4" charset="0"/>
              </a:rPr>
              <a:t>(NADCON,VERTCON,GEOCON/11,HTDP)</a:t>
            </a:r>
          </a:p>
          <a:p>
            <a:pPr>
              <a:lnSpc>
                <a:spcPct val="150000"/>
              </a:lnSpc>
              <a:buFont typeface="Arial" pitchFamily="4" charset="0"/>
              <a:buChar char="•"/>
            </a:pPr>
            <a:r>
              <a:rPr lang="en-US" sz="2400">
                <a:solidFill>
                  <a:schemeClr val="tx2"/>
                </a:solidFill>
                <a:latin typeface="Arial" pitchFamily="4" charset="0"/>
                <a:ea typeface="Arial" pitchFamily="4" charset="0"/>
                <a:cs typeface="Arial" pitchFamily="4" charset="0"/>
              </a:rPr>
              <a:t>Publishing (Bluebook) &amp; Sharing (OPUS) Survey Results</a:t>
            </a:r>
          </a:p>
        </p:txBody>
      </p:sp>
      <p:pic>
        <p:nvPicPr>
          <p:cNvPr id="58373" name="Picture 1058" descr="D:\Documents\NGS\Esri 2013\ortho_axe.gif"/>
          <p:cNvPicPr>
            <a:picLocks noChangeAspect="1" noChangeArrowheads="1"/>
          </p:cNvPicPr>
          <p:nvPr/>
        </p:nvPicPr>
        <p:blipFill>
          <a:blip r:embed="rId3"/>
          <a:srcRect/>
          <a:stretch>
            <a:fillRect/>
          </a:stretch>
        </p:blipFill>
        <p:spPr bwMode="auto">
          <a:xfrm>
            <a:off x="234950" y="1173163"/>
            <a:ext cx="949325" cy="871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3"/>
          <p:cNvSpPr txBox="1">
            <a:spLocks noChangeArrowheads="1"/>
          </p:cNvSpPr>
          <p:nvPr/>
        </p:nvSpPr>
        <p:spPr bwMode="auto">
          <a:xfrm>
            <a:off x="225425" y="1157288"/>
            <a:ext cx="8959850" cy="5430837"/>
          </a:xfrm>
          <a:prstGeom prst="rect">
            <a:avLst/>
          </a:prstGeom>
          <a:noFill/>
          <a:ln w="9525">
            <a:noFill/>
            <a:miter lim="800000"/>
            <a:headEnd/>
            <a:tailEnd/>
          </a:ln>
        </p:spPr>
        <p:txBody>
          <a:bodyPr>
            <a:prstTxWarp prst="textNoShape">
              <a:avLst/>
            </a:prstTxWarp>
          </a:bodyPr>
          <a:lstStyle/>
          <a:p>
            <a:pPr marL="342900" indent="-342900" eaLnBrk="1" hangingPunct="1">
              <a:lnSpc>
                <a:spcPct val="80000"/>
              </a:lnSpc>
              <a:spcBef>
                <a:spcPct val="20000"/>
              </a:spcBef>
              <a:buClr>
                <a:schemeClr val="tx2"/>
              </a:buClr>
              <a:buFont typeface="Arial" pitchFamily="4" charset="0"/>
              <a:buChar char="•"/>
            </a:pPr>
            <a:r>
              <a:rPr lang="en-US" b="1">
                <a:solidFill>
                  <a:srgbClr val="C00000"/>
                </a:solidFill>
                <a:latin typeface="Arial" pitchFamily="4" charset="0"/>
                <a:ea typeface="Arial" pitchFamily="4" charset="0"/>
                <a:cs typeface="Arial" pitchFamily="4" charset="0"/>
              </a:rPr>
              <a:t>Federal</a:t>
            </a:r>
            <a:r>
              <a:rPr lang="en-US" b="1">
                <a:solidFill>
                  <a:srgbClr val="800000"/>
                </a:solidFill>
                <a:latin typeface="Arial" pitchFamily="4" charset="0"/>
                <a:ea typeface="Arial" pitchFamily="4" charset="0"/>
                <a:cs typeface="Arial" pitchFamily="4" charset="0"/>
              </a:rPr>
              <a:t> </a:t>
            </a:r>
          </a:p>
          <a:p>
            <a:pPr marL="342900" indent="-342900" eaLnBrk="1" hangingPunct="1">
              <a:lnSpc>
                <a:spcPts val="2000"/>
              </a:lnSpc>
              <a:spcBef>
                <a:spcPct val="20000"/>
              </a:spcBef>
            </a:pPr>
            <a:r>
              <a:rPr lang="en-US" b="1">
                <a:solidFill>
                  <a:schemeClr val="tx2"/>
                </a:solidFill>
                <a:latin typeface="Arial" pitchFamily="4" charset="0"/>
                <a:ea typeface="Arial" pitchFamily="4" charset="0"/>
                <a:cs typeface="Arial" pitchFamily="4" charset="0"/>
              </a:rPr>
              <a:t>Bureau of Land Management				US Army Corps of Engineers</a:t>
            </a:r>
          </a:p>
          <a:p>
            <a:pPr marL="342900" indent="-342900" eaLnBrk="1" hangingPunct="1">
              <a:lnSpc>
                <a:spcPts val="2000"/>
              </a:lnSpc>
              <a:spcBef>
                <a:spcPct val="20000"/>
              </a:spcBef>
            </a:pPr>
            <a:r>
              <a:rPr lang="en-US" b="1">
                <a:solidFill>
                  <a:schemeClr val="tx2"/>
                </a:solidFill>
                <a:latin typeface="Arial" pitchFamily="4" charset="0"/>
                <a:ea typeface="Arial" pitchFamily="4" charset="0"/>
                <a:cs typeface="Arial" pitchFamily="4" charset="0"/>
              </a:rPr>
              <a:t>Forest Service							Int’l Boundary &amp; Water Commission</a:t>
            </a:r>
          </a:p>
          <a:p>
            <a:pPr marL="342900" indent="-342900" eaLnBrk="1" hangingPunct="1">
              <a:lnSpc>
                <a:spcPts val="2000"/>
              </a:lnSpc>
              <a:spcBef>
                <a:spcPct val="20000"/>
              </a:spcBef>
            </a:pPr>
            <a:r>
              <a:rPr lang="en-US" b="1">
                <a:solidFill>
                  <a:schemeClr val="tx2"/>
                </a:solidFill>
                <a:latin typeface="Arial" pitchFamily="4" charset="0"/>
                <a:ea typeface="Arial" pitchFamily="4" charset="0"/>
                <a:cs typeface="Arial" pitchFamily="4" charset="0"/>
              </a:rPr>
              <a:t>National Park Service 					US Armed Forces</a:t>
            </a:r>
          </a:p>
          <a:p>
            <a:pPr marL="342900" indent="-342900" eaLnBrk="1" hangingPunct="1">
              <a:lnSpc>
                <a:spcPts val="2000"/>
              </a:lnSpc>
              <a:spcBef>
                <a:spcPct val="20000"/>
              </a:spcBef>
              <a:buFont typeface="Arial" pitchFamily="4" charset="0"/>
              <a:buNone/>
            </a:pPr>
            <a:r>
              <a:rPr lang="en-US" b="1">
                <a:solidFill>
                  <a:schemeClr val="tx2"/>
                </a:solidFill>
                <a:latin typeface="Arial" pitchFamily="4" charset="0"/>
                <a:ea typeface="Arial" pitchFamily="4" charset="0"/>
                <a:cs typeface="Arial" pitchFamily="4" charset="0"/>
              </a:rPr>
              <a:t>US Geological Survey					National Guard</a:t>
            </a:r>
          </a:p>
          <a:p>
            <a:pPr marL="342900" indent="-342900" eaLnBrk="1" hangingPunct="1">
              <a:lnSpc>
                <a:spcPts val="2000"/>
              </a:lnSpc>
              <a:spcBef>
                <a:spcPct val="20000"/>
              </a:spcBef>
            </a:pPr>
            <a:r>
              <a:rPr lang="en-US" b="1">
                <a:solidFill>
                  <a:schemeClr val="tx2"/>
                </a:solidFill>
                <a:latin typeface="Arial" pitchFamily="4" charset="0"/>
                <a:ea typeface="Arial" pitchFamily="4" charset="0"/>
                <a:cs typeface="Arial" pitchFamily="4" charset="0"/>
              </a:rPr>
              <a:t>Bureau of Reclamation					National Laboratories</a:t>
            </a:r>
          </a:p>
          <a:p>
            <a:pPr marL="342900" indent="-342900" eaLnBrk="1" hangingPunct="1">
              <a:lnSpc>
                <a:spcPts val="2000"/>
              </a:lnSpc>
              <a:spcBef>
                <a:spcPct val="20000"/>
              </a:spcBef>
            </a:pPr>
            <a:r>
              <a:rPr lang="en-US" b="1">
                <a:solidFill>
                  <a:schemeClr val="tx2"/>
                </a:solidFill>
                <a:latin typeface="Arial" pitchFamily="4" charset="0"/>
                <a:ea typeface="Arial" pitchFamily="4" charset="0"/>
                <a:cs typeface="Arial" pitchFamily="4" charset="0"/>
              </a:rPr>
              <a:t>Department of Energy					National Geospatial-Intelligence 										Agency</a:t>
            </a:r>
          </a:p>
          <a:p>
            <a:pPr marL="342900" indent="-342900" eaLnBrk="1" hangingPunct="1">
              <a:lnSpc>
                <a:spcPct val="80000"/>
              </a:lnSpc>
              <a:spcBef>
                <a:spcPct val="20000"/>
              </a:spcBef>
              <a:buClr>
                <a:schemeClr val="tx2"/>
              </a:buClr>
              <a:buFont typeface="Arial" pitchFamily="4" charset="0"/>
              <a:buChar char="•"/>
            </a:pPr>
            <a:r>
              <a:rPr lang="en-US" b="1">
                <a:solidFill>
                  <a:srgbClr val="C00000"/>
                </a:solidFill>
                <a:latin typeface="Arial" pitchFamily="4" charset="0"/>
                <a:ea typeface="Arial" pitchFamily="4" charset="0"/>
                <a:cs typeface="Arial" pitchFamily="4" charset="0"/>
              </a:rPr>
              <a:t>State </a:t>
            </a:r>
            <a:r>
              <a:rPr lang="en-US" b="1">
                <a:solidFill>
                  <a:schemeClr val="tx2"/>
                </a:solidFill>
                <a:latin typeface="Arial" pitchFamily="4" charset="0"/>
                <a:ea typeface="Arial" pitchFamily="4" charset="0"/>
                <a:cs typeface="Arial" pitchFamily="4" charset="0"/>
              </a:rPr>
              <a:t> </a:t>
            </a:r>
          </a:p>
          <a:p>
            <a:pPr marL="342900" indent="-342900" eaLnBrk="1" hangingPunct="1">
              <a:lnSpc>
                <a:spcPct val="80000"/>
              </a:lnSpc>
              <a:spcBef>
                <a:spcPct val="20000"/>
              </a:spcBef>
              <a:buFont typeface="Arial" pitchFamily="4" charset="0"/>
              <a:buNone/>
            </a:pPr>
            <a:r>
              <a:rPr lang="en-US" b="1">
                <a:solidFill>
                  <a:schemeClr val="tx2"/>
                </a:solidFill>
                <a:latin typeface="Arial" pitchFamily="4" charset="0"/>
                <a:ea typeface="Arial" pitchFamily="4" charset="0"/>
                <a:cs typeface="Arial" pitchFamily="4" charset="0"/>
              </a:rPr>
              <a:t>Geological Surveys						Departments of Transportation </a:t>
            </a:r>
          </a:p>
          <a:p>
            <a:pPr marL="342900" indent="-342900" eaLnBrk="1" hangingPunct="1">
              <a:lnSpc>
                <a:spcPct val="80000"/>
              </a:lnSpc>
              <a:spcBef>
                <a:spcPct val="20000"/>
              </a:spcBef>
              <a:buFont typeface="Arial" pitchFamily="4" charset="0"/>
              <a:buNone/>
            </a:pPr>
            <a:r>
              <a:rPr lang="en-US" b="1">
                <a:solidFill>
                  <a:schemeClr val="tx2"/>
                </a:solidFill>
                <a:latin typeface="Arial" pitchFamily="4" charset="0"/>
                <a:ea typeface="Arial" pitchFamily="4" charset="0"/>
                <a:cs typeface="Arial" pitchFamily="4" charset="0"/>
              </a:rPr>
              <a:t>Water Authorities 						Environment / Land Management </a:t>
            </a:r>
          </a:p>
          <a:p>
            <a:pPr marL="342900" indent="-342900" eaLnBrk="1" hangingPunct="1">
              <a:lnSpc>
                <a:spcPct val="80000"/>
              </a:lnSpc>
              <a:spcBef>
                <a:spcPct val="20000"/>
              </a:spcBef>
              <a:buFont typeface="Arial" pitchFamily="4" charset="0"/>
              <a:buNone/>
            </a:pPr>
            <a:r>
              <a:rPr lang="en-US" b="1">
                <a:solidFill>
                  <a:schemeClr val="tx2"/>
                </a:solidFill>
                <a:latin typeface="Arial" pitchFamily="4" charset="0"/>
                <a:ea typeface="Arial" pitchFamily="4" charset="0"/>
                <a:cs typeface="Arial" pitchFamily="4" charset="0"/>
              </a:rPr>
              <a:t>Geospatial Authority / Clearinghouse		State Surveyor / Cartographer							       </a:t>
            </a:r>
          </a:p>
          <a:p>
            <a:pPr marL="342900" indent="-342900" eaLnBrk="1" hangingPunct="1">
              <a:lnSpc>
                <a:spcPct val="80000"/>
              </a:lnSpc>
              <a:spcBef>
                <a:spcPct val="20000"/>
              </a:spcBef>
              <a:buFont typeface="Arial" pitchFamily="4" charset="0"/>
              <a:buChar char="•"/>
            </a:pPr>
            <a:r>
              <a:rPr lang="en-US" b="1">
                <a:solidFill>
                  <a:srgbClr val="C00000"/>
                </a:solidFill>
                <a:latin typeface="Arial" pitchFamily="4" charset="0"/>
                <a:ea typeface="Arial" pitchFamily="4" charset="0"/>
                <a:cs typeface="Arial" pitchFamily="4" charset="0"/>
              </a:rPr>
              <a:t>Other </a:t>
            </a:r>
            <a:r>
              <a:rPr lang="en-US" b="1">
                <a:solidFill>
                  <a:schemeClr val="tx2"/>
                </a:solidFill>
                <a:latin typeface="Arial" pitchFamily="4" charset="0"/>
                <a:ea typeface="Arial" pitchFamily="4" charset="0"/>
                <a:cs typeface="Arial" pitchFamily="4" charset="0"/>
              </a:rPr>
              <a:t>  </a:t>
            </a:r>
          </a:p>
          <a:p>
            <a:pPr marL="342900" indent="-342900" eaLnBrk="1" hangingPunct="1">
              <a:lnSpc>
                <a:spcPct val="80000"/>
              </a:lnSpc>
              <a:buFont typeface="Arial" pitchFamily="4" charset="0"/>
              <a:buNone/>
            </a:pPr>
            <a:r>
              <a:rPr lang="en-US" b="1">
                <a:solidFill>
                  <a:schemeClr val="tx2"/>
                </a:solidFill>
                <a:latin typeface="Arial" pitchFamily="4" charset="0"/>
                <a:ea typeface="Arial" pitchFamily="4" charset="0"/>
                <a:cs typeface="Arial" pitchFamily="4" charset="0"/>
              </a:rPr>
              <a:t>State GIS Councils / Committees			State Surveying Organizations</a:t>
            </a:r>
          </a:p>
          <a:p>
            <a:pPr marL="342900" indent="-342900" eaLnBrk="1" hangingPunct="1">
              <a:lnSpc>
                <a:spcPct val="80000"/>
              </a:lnSpc>
              <a:spcBef>
                <a:spcPct val="20000"/>
              </a:spcBef>
            </a:pPr>
            <a:r>
              <a:rPr lang="en-US" b="1">
                <a:solidFill>
                  <a:schemeClr val="tx2"/>
                </a:solidFill>
                <a:latin typeface="Arial" pitchFamily="4" charset="0"/>
                <a:ea typeface="Arial" pitchFamily="4" charset="0"/>
                <a:cs typeface="Arial" pitchFamily="4" charset="0"/>
              </a:rPr>
              <a:t>Cities &amp; Counties						Regional Government Councils</a:t>
            </a:r>
          </a:p>
          <a:p>
            <a:pPr marL="342900" indent="-342900" eaLnBrk="1" hangingPunct="1">
              <a:lnSpc>
                <a:spcPct val="80000"/>
              </a:lnSpc>
              <a:spcBef>
                <a:spcPct val="20000"/>
              </a:spcBef>
            </a:pPr>
            <a:r>
              <a:rPr lang="en-US" b="1">
                <a:solidFill>
                  <a:schemeClr val="tx2"/>
                </a:solidFill>
                <a:latin typeface="Arial" pitchFamily="4" charset="0"/>
                <a:ea typeface="Arial" pitchFamily="4" charset="0"/>
                <a:cs typeface="Arial" pitchFamily="4" charset="0"/>
              </a:rPr>
              <a:t>Colleges, Universities					Tribal Governments	</a:t>
            </a:r>
          </a:p>
          <a:p>
            <a:pPr marL="342900" indent="-342900" eaLnBrk="1" hangingPunct="1">
              <a:lnSpc>
                <a:spcPct val="80000"/>
              </a:lnSpc>
              <a:spcBef>
                <a:spcPct val="20000"/>
              </a:spcBef>
            </a:pPr>
            <a:r>
              <a:rPr lang="en-US" b="1">
                <a:solidFill>
                  <a:schemeClr val="tx2"/>
                </a:solidFill>
                <a:latin typeface="Arial" pitchFamily="4" charset="0"/>
                <a:ea typeface="Arial" pitchFamily="4" charset="0"/>
                <a:cs typeface="Arial" pitchFamily="4" charset="0"/>
              </a:rPr>
              <a:t>Private Sector Firms / Contractors		Railroads		</a:t>
            </a:r>
          </a:p>
          <a:p>
            <a:pPr marL="342900" indent="-342900" eaLnBrk="1" hangingPunct="1">
              <a:lnSpc>
                <a:spcPct val="80000"/>
              </a:lnSpc>
              <a:spcBef>
                <a:spcPct val="20000"/>
              </a:spcBef>
            </a:pPr>
            <a:endParaRPr lang="en-US" b="1">
              <a:solidFill>
                <a:schemeClr val="tx2"/>
              </a:solidFill>
              <a:latin typeface="Arial" pitchFamily="4" charset="0"/>
              <a:ea typeface="Arial" pitchFamily="4" charset="0"/>
              <a:cs typeface="Arial" pitchFamily="4" charset="0"/>
            </a:endParaRPr>
          </a:p>
        </p:txBody>
      </p:sp>
      <p:sp>
        <p:nvSpPr>
          <p:cNvPr id="60419" name="TextBox 2"/>
          <p:cNvSpPr txBox="1">
            <a:spLocks noChangeArrowheads="1"/>
          </p:cNvSpPr>
          <p:nvPr/>
        </p:nvSpPr>
        <p:spPr bwMode="auto">
          <a:xfrm>
            <a:off x="1446213" y="331788"/>
            <a:ext cx="5929312" cy="523875"/>
          </a:xfrm>
          <a:prstGeom prst="rect">
            <a:avLst/>
          </a:prstGeom>
          <a:noFill/>
          <a:ln w="9525">
            <a:noFill/>
            <a:miter lim="800000"/>
            <a:headEnd/>
            <a:tailEnd/>
          </a:ln>
        </p:spPr>
        <p:txBody>
          <a:bodyPr wrap="none">
            <a:prstTxWarp prst="textNoShape">
              <a:avLst/>
            </a:prstTxWarp>
            <a:spAutoFit/>
          </a:bodyPr>
          <a:lstStyle/>
          <a:p>
            <a:pPr algn="ctr" eaLnBrk="1" hangingPunct="1"/>
            <a:r>
              <a:rPr lang="en-US" sz="2800">
                <a:solidFill>
                  <a:schemeClr val="tx2"/>
                </a:solidFill>
                <a:latin typeface="Arial Black" pitchFamily="4" charset="0"/>
                <a:ea typeface="Arial" pitchFamily="4" charset="0"/>
                <a:cs typeface="Arial" pitchFamily="4" charset="0"/>
              </a:rPr>
              <a:t>NGS Partners &amp; Constituents </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extBox 3"/>
          <p:cNvSpPr txBox="1">
            <a:spLocks noChangeArrowheads="1"/>
          </p:cNvSpPr>
          <p:nvPr/>
        </p:nvSpPr>
        <p:spPr bwMode="auto">
          <a:xfrm>
            <a:off x="781050" y="2100263"/>
            <a:ext cx="6777038" cy="4494212"/>
          </a:xfrm>
          <a:prstGeom prst="rect">
            <a:avLst/>
          </a:prstGeom>
          <a:noFill/>
          <a:ln w="9525">
            <a:noFill/>
            <a:miter lim="800000"/>
            <a:headEnd/>
            <a:tailEnd/>
          </a:ln>
        </p:spPr>
        <p:txBody>
          <a:bodyPr wrap="none">
            <a:prstTxWarp prst="textNoShape">
              <a:avLst/>
            </a:prstTxWarp>
            <a:spAutoFit/>
          </a:bodyPr>
          <a:lstStyle/>
          <a:p>
            <a:pPr marL="457200" indent="-457200" eaLnBrk="1" hangingPunct="1">
              <a:lnSpc>
                <a:spcPct val="150000"/>
              </a:lnSpc>
              <a:buFont typeface="Arial" pitchFamily="4" charset="0"/>
              <a:buChar char="•"/>
            </a:pPr>
            <a:r>
              <a:rPr lang="en-US" sz="2400">
                <a:solidFill>
                  <a:schemeClr val="tx2"/>
                </a:solidFill>
                <a:latin typeface="Arial" pitchFamily="4" charset="0"/>
                <a:ea typeface="Arial" pitchFamily="4" charset="0"/>
                <a:cs typeface="Arial" pitchFamily="4" charset="0"/>
              </a:rPr>
              <a:t>Installing CORS</a:t>
            </a:r>
          </a:p>
          <a:p>
            <a:pPr marL="457200" indent="-457200" eaLnBrk="1" hangingPunct="1">
              <a:lnSpc>
                <a:spcPct val="150000"/>
              </a:lnSpc>
              <a:buFont typeface="Arial" pitchFamily="4" charset="0"/>
              <a:buChar char="•"/>
            </a:pPr>
            <a:r>
              <a:rPr lang="en-US" sz="2400">
                <a:solidFill>
                  <a:schemeClr val="tx2"/>
                </a:solidFill>
                <a:latin typeface="Arial" pitchFamily="4" charset="0"/>
                <a:ea typeface="Arial" pitchFamily="4" charset="0"/>
                <a:cs typeface="Arial" pitchFamily="4" charset="0"/>
              </a:rPr>
              <a:t>Real-time GNSS Networks</a:t>
            </a:r>
          </a:p>
          <a:p>
            <a:pPr marL="457200" indent="-457200" eaLnBrk="1" hangingPunct="1">
              <a:lnSpc>
                <a:spcPct val="150000"/>
              </a:lnSpc>
              <a:buFont typeface="Arial" pitchFamily="4" charset="0"/>
              <a:buChar char="•"/>
            </a:pPr>
            <a:r>
              <a:rPr lang="en-US" sz="2400">
                <a:solidFill>
                  <a:schemeClr val="tx2"/>
                </a:solidFill>
                <a:latin typeface="Arial" pitchFamily="4" charset="0"/>
                <a:ea typeface="Arial" pitchFamily="4" charset="0"/>
                <a:cs typeface="Arial" pitchFamily="4" charset="0"/>
              </a:rPr>
              <a:t>Height Modernization</a:t>
            </a:r>
          </a:p>
          <a:p>
            <a:pPr marL="457200" indent="-457200" eaLnBrk="1" hangingPunct="1">
              <a:lnSpc>
                <a:spcPct val="150000"/>
              </a:lnSpc>
              <a:buFont typeface="Arial" pitchFamily="4" charset="0"/>
              <a:buChar char="•"/>
            </a:pPr>
            <a:r>
              <a:rPr lang="en-US" sz="2400">
                <a:solidFill>
                  <a:schemeClr val="tx2"/>
                </a:solidFill>
                <a:latin typeface="Arial" pitchFamily="4" charset="0"/>
                <a:ea typeface="Arial" pitchFamily="4" charset="0"/>
                <a:cs typeface="Arial" pitchFamily="4" charset="0"/>
              </a:rPr>
              <a:t>LiDAR Survey Control</a:t>
            </a:r>
          </a:p>
          <a:p>
            <a:pPr marL="457200" indent="-457200" eaLnBrk="1" hangingPunct="1">
              <a:lnSpc>
                <a:spcPct val="150000"/>
              </a:lnSpc>
              <a:buFont typeface="Arial" pitchFamily="4" charset="0"/>
              <a:buChar char="•"/>
            </a:pPr>
            <a:r>
              <a:rPr lang="en-US" sz="2400">
                <a:solidFill>
                  <a:schemeClr val="tx2"/>
                </a:solidFill>
                <a:latin typeface="Arial" pitchFamily="4" charset="0"/>
                <a:ea typeface="Arial" pitchFamily="4" charset="0"/>
                <a:cs typeface="Arial" pitchFamily="4" charset="0"/>
              </a:rPr>
              <a:t>Subsidence Monitoring</a:t>
            </a:r>
          </a:p>
          <a:p>
            <a:pPr marL="457200" indent="-457200" eaLnBrk="1" hangingPunct="1">
              <a:lnSpc>
                <a:spcPct val="150000"/>
              </a:lnSpc>
              <a:buFont typeface="Arial" pitchFamily="4" charset="0"/>
              <a:buChar char="•"/>
            </a:pPr>
            <a:r>
              <a:rPr lang="en-US" sz="2400">
                <a:solidFill>
                  <a:schemeClr val="tx2"/>
                </a:solidFill>
                <a:latin typeface="Arial" pitchFamily="4" charset="0"/>
                <a:ea typeface="Arial" pitchFamily="4" charset="0"/>
                <a:cs typeface="Arial" pitchFamily="4" charset="0"/>
              </a:rPr>
              <a:t>Mark Preservation</a:t>
            </a:r>
          </a:p>
          <a:p>
            <a:pPr marL="457200" indent="-457200" eaLnBrk="1" hangingPunct="1">
              <a:lnSpc>
                <a:spcPct val="150000"/>
              </a:lnSpc>
              <a:buFont typeface="Arial" pitchFamily="4" charset="0"/>
              <a:buChar char="•"/>
            </a:pPr>
            <a:r>
              <a:rPr lang="en-US" sz="2400">
                <a:solidFill>
                  <a:schemeClr val="tx2"/>
                </a:solidFill>
                <a:latin typeface="Arial" pitchFamily="4" charset="0"/>
                <a:ea typeface="Arial" pitchFamily="4" charset="0"/>
                <a:cs typeface="Arial" pitchFamily="4" charset="0"/>
              </a:rPr>
              <a:t>GPS on Bench Mark Data Collection</a:t>
            </a:r>
          </a:p>
          <a:p>
            <a:pPr marL="457200" indent="-457200" eaLnBrk="1" hangingPunct="1">
              <a:lnSpc>
                <a:spcPct val="150000"/>
              </a:lnSpc>
              <a:buFont typeface="Arial" pitchFamily="4" charset="0"/>
              <a:buChar char="•"/>
            </a:pPr>
            <a:r>
              <a:rPr lang="en-US" sz="2400">
                <a:solidFill>
                  <a:schemeClr val="tx2"/>
                </a:solidFill>
                <a:latin typeface="Arial" pitchFamily="4" charset="0"/>
                <a:ea typeface="Arial" pitchFamily="4" charset="0"/>
                <a:cs typeface="Arial" pitchFamily="4" charset="0"/>
              </a:rPr>
              <a:t>New Datums Preparation (</a:t>
            </a:r>
            <a:r>
              <a:rPr lang="en-US" sz="2400" b="1" u="sng">
                <a:solidFill>
                  <a:schemeClr val="tx2"/>
                </a:solidFill>
                <a:latin typeface="Arial" pitchFamily="4" charset="0"/>
                <a:ea typeface="Arial" pitchFamily="4" charset="0"/>
                <a:cs typeface="Arial" pitchFamily="4" charset="0"/>
              </a:rPr>
              <a:t>2022 is coming!!)</a:t>
            </a:r>
          </a:p>
        </p:txBody>
      </p:sp>
      <p:sp>
        <p:nvSpPr>
          <p:cNvPr id="61443" name="Title 2"/>
          <p:cNvSpPr>
            <a:spLocks noGrp="1"/>
          </p:cNvSpPr>
          <p:nvPr>
            <p:ph type="title"/>
          </p:nvPr>
        </p:nvSpPr>
        <p:spPr>
          <a:xfrm>
            <a:off x="457200" y="26988"/>
            <a:ext cx="8229600" cy="1143000"/>
          </a:xfrm>
        </p:spPr>
        <p:txBody>
          <a:bodyPr/>
          <a:lstStyle/>
          <a:p>
            <a:r>
              <a:rPr lang="en-US" sz="2800">
                <a:solidFill>
                  <a:schemeClr val="tx2"/>
                </a:solidFill>
                <a:latin typeface="Arial Black" pitchFamily="4" charset="0"/>
                <a:ea typeface="Arial Black" pitchFamily="4" charset="0"/>
                <a:cs typeface="Arial Black" pitchFamily="4" charset="0"/>
              </a:rPr>
              <a:t>Partner &amp; Constituent Activities</a:t>
            </a:r>
          </a:p>
        </p:txBody>
      </p:sp>
      <p:grpSp>
        <p:nvGrpSpPr>
          <p:cNvPr id="61444" name="Group 2"/>
          <p:cNvGrpSpPr>
            <a:grpSpLocks/>
          </p:cNvGrpSpPr>
          <p:nvPr/>
        </p:nvGrpSpPr>
        <p:grpSpPr bwMode="auto">
          <a:xfrm>
            <a:off x="7558088" y="3670300"/>
            <a:ext cx="1377950" cy="2924175"/>
            <a:chOff x="2305050" y="485775"/>
            <a:chExt cx="3867150" cy="6103938"/>
          </a:xfrm>
        </p:grpSpPr>
        <p:pic>
          <p:nvPicPr>
            <p:cNvPr id="61447" name="Picture 1"/>
            <p:cNvPicPr>
              <a:picLocks noChangeAspect="1"/>
            </p:cNvPicPr>
            <p:nvPr/>
          </p:nvPicPr>
          <p:blipFill>
            <a:blip r:embed="rId3"/>
            <a:srcRect l="25208" r="32500"/>
            <a:stretch>
              <a:fillRect/>
            </a:stretch>
          </p:blipFill>
          <p:spPr bwMode="auto">
            <a:xfrm>
              <a:off x="2305050" y="485775"/>
              <a:ext cx="3867150" cy="6103938"/>
            </a:xfrm>
            <a:prstGeom prst="rect">
              <a:avLst/>
            </a:prstGeom>
            <a:noFill/>
            <a:ln w="25400">
              <a:solidFill>
                <a:schemeClr val="tx2"/>
              </a:solidFill>
              <a:miter lim="800000"/>
              <a:headEnd/>
              <a:tailEnd/>
            </a:ln>
          </p:spPr>
        </p:pic>
        <p:sp>
          <p:nvSpPr>
            <p:cNvPr id="6" name="Rectangle 5"/>
            <p:cNvSpPr>
              <a:spLocks noChangeArrowheads="1"/>
            </p:cNvSpPr>
            <p:nvPr/>
          </p:nvSpPr>
          <p:spPr bwMode="auto">
            <a:xfrm rot="60000">
              <a:off x="3842107" y="4067946"/>
              <a:ext cx="204941" cy="178943"/>
            </a:xfrm>
            <a:prstGeom prst="rect">
              <a:avLst/>
            </a:prstGeom>
            <a:solidFill>
              <a:srgbClr val="1E1C11"/>
            </a:solidFill>
            <a:ln w="9525">
              <a:no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US">
                <a:solidFill>
                  <a:schemeClr val="lt1"/>
                </a:solidFill>
                <a:latin typeface="+mn-lt"/>
                <a:ea typeface="+mn-ea"/>
                <a:cs typeface="+mn-cs"/>
              </a:endParaRPr>
            </a:p>
          </p:txBody>
        </p:sp>
      </p:grpSp>
      <p:pic>
        <p:nvPicPr>
          <p:cNvPr id="61445" name="Picture 4" descr="104_0456"/>
          <p:cNvPicPr>
            <a:picLocks noChangeAspect="1" noChangeArrowheads="1"/>
          </p:cNvPicPr>
          <p:nvPr/>
        </p:nvPicPr>
        <p:blipFill>
          <a:blip r:embed="rId4">
            <a:lum bright="-6000" contrast="12000"/>
          </a:blip>
          <a:srcRect l="4803" t="24565" r="18056" b="24579"/>
          <a:stretch>
            <a:fillRect/>
          </a:stretch>
        </p:blipFill>
        <p:spPr bwMode="auto">
          <a:xfrm>
            <a:off x="1773238" y="1169988"/>
            <a:ext cx="1819275" cy="1076325"/>
          </a:xfrm>
          <a:prstGeom prst="rect">
            <a:avLst/>
          </a:prstGeom>
          <a:noFill/>
          <a:ln w="25400">
            <a:solidFill>
              <a:schemeClr val="tx2"/>
            </a:solidFill>
            <a:miter lim="800000"/>
            <a:headEnd/>
            <a:tailEnd/>
          </a:ln>
        </p:spPr>
      </p:pic>
      <p:pic>
        <p:nvPicPr>
          <p:cNvPr id="61446" name="Picture 9"/>
          <p:cNvPicPr>
            <a:picLocks noChangeAspect="1"/>
          </p:cNvPicPr>
          <p:nvPr/>
        </p:nvPicPr>
        <p:blipFill>
          <a:blip r:embed="rId5"/>
          <a:srcRect/>
          <a:stretch>
            <a:fillRect/>
          </a:stretch>
        </p:blipFill>
        <p:spPr bwMode="auto">
          <a:xfrm>
            <a:off x="5092700" y="1103313"/>
            <a:ext cx="2251075" cy="3424237"/>
          </a:xfrm>
          <a:prstGeom prst="rect">
            <a:avLst/>
          </a:prstGeom>
          <a:noFill/>
          <a:ln w="25400">
            <a:solidFill>
              <a:schemeClr val="tx2"/>
            </a:solid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6" descr="FLYER.pdf"/>
          <p:cNvPicPr>
            <a:picLocks noChangeAspect="1"/>
          </p:cNvPicPr>
          <p:nvPr/>
        </p:nvPicPr>
        <p:blipFill>
          <a:blip r:embed="rId3"/>
          <a:srcRect/>
          <a:stretch>
            <a:fillRect/>
          </a:stretch>
        </p:blipFill>
        <p:spPr bwMode="auto">
          <a:xfrm>
            <a:off x="0" y="415925"/>
            <a:ext cx="4832350" cy="6442075"/>
          </a:xfrm>
          <a:prstGeom prst="rect">
            <a:avLst/>
          </a:prstGeom>
          <a:noFill/>
          <a:ln w="9525">
            <a:noFill/>
            <a:miter lim="800000"/>
            <a:headEnd/>
            <a:tailEnd/>
          </a:ln>
        </p:spPr>
      </p:pic>
      <p:pic>
        <p:nvPicPr>
          <p:cNvPr id="63491" name="Picture 7" descr="LogoUkiah.png"/>
          <p:cNvPicPr>
            <a:picLocks noChangeAspect="1"/>
          </p:cNvPicPr>
          <p:nvPr/>
        </p:nvPicPr>
        <p:blipFill>
          <a:blip r:embed="rId4"/>
          <a:srcRect/>
          <a:stretch>
            <a:fillRect/>
          </a:stretch>
        </p:blipFill>
        <p:spPr bwMode="auto">
          <a:xfrm>
            <a:off x="6340475" y="415925"/>
            <a:ext cx="2803525" cy="2803525"/>
          </a:xfrm>
          <a:prstGeom prst="rect">
            <a:avLst/>
          </a:prstGeom>
          <a:noFill/>
          <a:ln w="9525">
            <a:noFill/>
            <a:miter lim="800000"/>
            <a:headEnd/>
            <a:tailEnd/>
          </a:ln>
        </p:spPr>
      </p:pic>
      <p:pic>
        <p:nvPicPr>
          <p:cNvPr id="63492" name="Picture 8" descr="SETH_Chandler2.tif"/>
          <p:cNvPicPr>
            <a:picLocks noChangeAspect="1"/>
          </p:cNvPicPr>
          <p:nvPr/>
        </p:nvPicPr>
        <p:blipFill>
          <a:blip r:embed="rId5"/>
          <a:srcRect/>
          <a:stretch>
            <a:fillRect/>
          </a:stretch>
        </p:blipFill>
        <p:spPr bwMode="auto">
          <a:xfrm>
            <a:off x="7686675" y="3119438"/>
            <a:ext cx="1031875" cy="1555750"/>
          </a:xfrm>
          <a:prstGeom prst="rect">
            <a:avLst/>
          </a:prstGeom>
          <a:noFill/>
          <a:ln w="9525">
            <a:noFill/>
            <a:miter lim="800000"/>
            <a:headEnd/>
            <a:tailEnd/>
          </a:ln>
        </p:spPr>
      </p:pic>
      <p:pic>
        <p:nvPicPr>
          <p:cNvPr id="63493" name="Picture 9" descr="Ukiah Zenith Telescope 198 20003 crpd.jpg"/>
          <p:cNvPicPr>
            <a:picLocks noChangeAspect="1"/>
          </p:cNvPicPr>
          <p:nvPr/>
        </p:nvPicPr>
        <p:blipFill>
          <a:blip r:embed="rId6"/>
          <a:srcRect/>
          <a:stretch>
            <a:fillRect/>
          </a:stretch>
        </p:blipFill>
        <p:spPr bwMode="auto">
          <a:xfrm>
            <a:off x="5737225" y="4238625"/>
            <a:ext cx="3406775" cy="2619375"/>
          </a:xfrm>
          <a:prstGeom prst="rect">
            <a:avLst/>
          </a:prstGeom>
          <a:noFill/>
          <a:ln w="9525">
            <a:noFill/>
            <a:miter lim="800000"/>
            <a:headEnd/>
            <a:tailEnd/>
          </a:ln>
        </p:spPr>
      </p:pic>
      <p:pic>
        <p:nvPicPr>
          <p:cNvPr id="63494" name="Picture 3" descr="ukiahtelescope1.jpg"/>
          <p:cNvPicPr>
            <a:picLocks noChangeAspect="1"/>
          </p:cNvPicPr>
          <p:nvPr/>
        </p:nvPicPr>
        <p:blipFill>
          <a:blip r:embed="rId7"/>
          <a:srcRect/>
          <a:stretch>
            <a:fillRect/>
          </a:stretch>
        </p:blipFill>
        <p:spPr bwMode="auto">
          <a:xfrm>
            <a:off x="5435600" y="1577975"/>
            <a:ext cx="1084263" cy="2319338"/>
          </a:xfrm>
          <a:prstGeom prst="rect">
            <a:avLst/>
          </a:prstGeom>
          <a:noFill/>
          <a:ln w="28575">
            <a:solidFill>
              <a:schemeClr val="tx1"/>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Content Placeholder 1"/>
          <p:cNvSpPr>
            <a:spLocks noGrp="1"/>
          </p:cNvSpPr>
          <p:nvPr>
            <p:ph idx="1"/>
          </p:nvPr>
        </p:nvSpPr>
        <p:spPr>
          <a:xfrm>
            <a:off x="3394075" y="2047875"/>
            <a:ext cx="5662613" cy="3798888"/>
          </a:xfrm>
        </p:spPr>
        <p:txBody>
          <a:bodyPr/>
          <a:lstStyle/>
          <a:p>
            <a:pPr marL="0">
              <a:buFont typeface="Arial" pitchFamily="4" charset="0"/>
              <a:buNone/>
            </a:pPr>
            <a:r>
              <a:rPr lang="en-US" sz="2000" smtClean="0">
                <a:solidFill>
                  <a:schemeClr val="tx2"/>
                </a:solidFill>
                <a:latin typeface="Arial" pitchFamily="4" charset="0"/>
                <a:cs typeface="Times New Roman" pitchFamily="4" charset="0"/>
              </a:rPr>
              <a:t>Dana Caccamise is: </a:t>
            </a:r>
          </a:p>
          <a:p>
            <a:pPr marL="0">
              <a:buFont typeface="Arial" pitchFamily="4" charset="0"/>
              <a:buNone/>
            </a:pPr>
            <a:r>
              <a:rPr lang="en-US" sz="2000" b="1" smtClean="0">
                <a:solidFill>
                  <a:srgbClr val="C00000"/>
                </a:solidFill>
                <a:latin typeface="Arial" pitchFamily="4" charset="0"/>
                <a:cs typeface="Times New Roman" pitchFamily="4" charset="0"/>
              </a:rPr>
              <a:t>NOAA’s National Geodetic Survey’s (NGS) Pacific Southwest Region Geodetic Advisor</a:t>
            </a:r>
            <a:r>
              <a:rPr lang="en-US" sz="2000" b="1" smtClean="0">
                <a:solidFill>
                  <a:srgbClr val="800000"/>
                </a:solidFill>
                <a:latin typeface="Arial" pitchFamily="4" charset="0"/>
                <a:cs typeface="Times New Roman" pitchFamily="4" charset="0"/>
              </a:rPr>
              <a:t>. </a:t>
            </a:r>
          </a:p>
          <a:p>
            <a:pPr marL="0">
              <a:buFont typeface="Arial" pitchFamily="4" charset="0"/>
              <a:buNone/>
            </a:pPr>
            <a:endParaRPr lang="en-US" sz="2000" b="1" smtClean="0">
              <a:solidFill>
                <a:schemeClr val="tx2"/>
              </a:solidFill>
              <a:latin typeface="Arial" pitchFamily="4" charset="0"/>
              <a:cs typeface="Times New Roman" pitchFamily="4" charset="0"/>
            </a:endParaRPr>
          </a:p>
          <a:p>
            <a:pPr marL="0">
              <a:buFont typeface="Arial" pitchFamily="4" charset="0"/>
              <a:buNone/>
            </a:pPr>
            <a:r>
              <a:rPr lang="en-US" sz="2000" smtClean="0">
                <a:solidFill>
                  <a:schemeClr val="tx2"/>
                </a:solidFill>
                <a:latin typeface="Arial" pitchFamily="4" charset="0"/>
                <a:cs typeface="Times New Roman" pitchFamily="4" charset="0"/>
              </a:rPr>
              <a:t>He assists the geospatial community throughout </a:t>
            </a:r>
            <a:r>
              <a:rPr lang="en-US" sz="2000" b="1" smtClean="0">
                <a:solidFill>
                  <a:srgbClr val="C00000"/>
                </a:solidFill>
                <a:latin typeface="Arial" pitchFamily="4" charset="0"/>
                <a:cs typeface="Times New Roman" pitchFamily="4" charset="0"/>
              </a:rPr>
              <a:t>California and Nevada</a:t>
            </a:r>
            <a:r>
              <a:rPr lang="en-US" sz="2000" smtClean="0">
                <a:solidFill>
                  <a:schemeClr val="tx2"/>
                </a:solidFill>
                <a:latin typeface="Arial" pitchFamily="4" charset="0"/>
                <a:cs typeface="Times New Roman" pitchFamily="4" charset="0"/>
              </a:rPr>
              <a:t>—including public- and private-sector surveyors, GIS professionals, engineers, and earth scientists—with proper application of the National Spatial Reference System</a:t>
            </a:r>
            <a:r>
              <a:rPr lang="en-US" sz="2000" b="1" smtClean="0">
                <a:solidFill>
                  <a:schemeClr val="tx2"/>
                </a:solidFill>
                <a:latin typeface="Arial" pitchFamily="4" charset="0"/>
                <a:cs typeface="Times New Roman" pitchFamily="4" charset="0"/>
              </a:rPr>
              <a:t>.</a:t>
            </a:r>
          </a:p>
          <a:p>
            <a:pPr marL="0">
              <a:buFont typeface="Arial" pitchFamily="4" charset="0"/>
              <a:buNone/>
            </a:pPr>
            <a:endParaRPr lang="en-US" sz="2000" b="1" smtClean="0">
              <a:solidFill>
                <a:schemeClr val="tx2"/>
              </a:solidFill>
              <a:latin typeface="Arial" pitchFamily="4" charset="0"/>
              <a:cs typeface="Times New Roman" pitchFamily="4" charset="0"/>
            </a:endParaRPr>
          </a:p>
        </p:txBody>
      </p:sp>
      <p:sp>
        <p:nvSpPr>
          <p:cNvPr id="3" name="Title 2"/>
          <p:cNvSpPr>
            <a:spLocks noGrp="1"/>
          </p:cNvSpPr>
          <p:nvPr>
            <p:ph type="title"/>
          </p:nvPr>
        </p:nvSpPr>
        <p:spPr/>
        <p:txBody>
          <a:bodyPr/>
          <a:lstStyle/>
          <a:p>
            <a:pPr>
              <a:defRPr/>
            </a:pPr>
            <a:r>
              <a:rPr lang="en-US" sz="3200" dirty="0" smtClean="0">
                <a:solidFill>
                  <a:schemeClr val="tx2">
                    <a:lumMod val="75000"/>
                  </a:schemeClr>
                </a:solidFill>
                <a:latin typeface="Arial Black"/>
              </a:rPr>
              <a:t>Who is  Dana  Caccamise ?</a:t>
            </a:r>
            <a:br>
              <a:rPr lang="en-US" sz="3200" dirty="0" smtClean="0">
                <a:solidFill>
                  <a:schemeClr val="tx2">
                    <a:lumMod val="75000"/>
                  </a:schemeClr>
                </a:solidFill>
                <a:latin typeface="Arial Black"/>
              </a:rPr>
            </a:br>
            <a:r>
              <a:rPr lang="en-US" sz="2800" dirty="0" smtClean="0">
                <a:solidFill>
                  <a:schemeClr val="tx2">
                    <a:lumMod val="75000"/>
                  </a:schemeClr>
                </a:solidFill>
                <a:latin typeface="Arial"/>
              </a:rPr>
              <a:t>              ( Day-</a:t>
            </a:r>
            <a:r>
              <a:rPr lang="en-US" sz="2800" dirty="0" err="1" smtClean="0">
                <a:solidFill>
                  <a:schemeClr val="tx2">
                    <a:lumMod val="75000"/>
                  </a:schemeClr>
                </a:solidFill>
                <a:latin typeface="Arial"/>
              </a:rPr>
              <a:t>nuh</a:t>
            </a:r>
            <a:r>
              <a:rPr lang="en-US" sz="2800" dirty="0" smtClean="0">
                <a:solidFill>
                  <a:schemeClr val="tx2">
                    <a:lumMod val="75000"/>
                  </a:schemeClr>
                </a:solidFill>
                <a:latin typeface="Arial"/>
              </a:rPr>
              <a:t>  </a:t>
            </a:r>
            <a:r>
              <a:rPr lang="en-US" sz="2800" dirty="0" err="1" smtClean="0">
                <a:solidFill>
                  <a:schemeClr val="tx2">
                    <a:lumMod val="75000"/>
                  </a:schemeClr>
                </a:solidFill>
                <a:latin typeface="Arial"/>
              </a:rPr>
              <a:t>Kak</a:t>
            </a:r>
            <a:r>
              <a:rPr lang="en-US" sz="2800" dirty="0" smtClean="0">
                <a:solidFill>
                  <a:schemeClr val="tx2">
                    <a:lumMod val="75000"/>
                  </a:schemeClr>
                </a:solidFill>
                <a:latin typeface="Arial"/>
              </a:rPr>
              <a:t>-uh-Miss )</a:t>
            </a:r>
            <a:endParaRPr lang="en-US" sz="2800" dirty="0">
              <a:solidFill>
                <a:schemeClr val="tx2">
                  <a:lumMod val="75000"/>
                </a:schemeClr>
              </a:solidFill>
              <a:latin typeface="Arial"/>
            </a:endParaRPr>
          </a:p>
        </p:txBody>
      </p:sp>
      <p:pic>
        <p:nvPicPr>
          <p:cNvPr id="4" name="Picture 3" descr="Dana_casual_red.jpg"/>
          <p:cNvPicPr>
            <a:picLocks noChangeAspect="1"/>
          </p:cNvPicPr>
          <p:nvPr/>
        </p:nvPicPr>
        <p:blipFill>
          <a:blip r:embed="rId3"/>
          <a:stretch>
            <a:fillRect/>
          </a:stretch>
        </p:blipFill>
        <p:spPr>
          <a:xfrm>
            <a:off x="318897" y="1949104"/>
            <a:ext cx="2771131" cy="3694842"/>
          </a:xfrm>
          <a:prstGeom prst="ellipse">
            <a:avLst/>
          </a:prstGeom>
          <a:ln w="63500" cap="rnd">
            <a:solidFill>
              <a:schemeClr val="tx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Title 4"/>
          <p:cNvSpPr>
            <a:spLocks noGrp="1"/>
          </p:cNvSpPr>
          <p:nvPr>
            <p:ph type="title"/>
          </p:nvPr>
        </p:nvSpPr>
        <p:spPr>
          <a:xfrm>
            <a:off x="436563" y="301625"/>
            <a:ext cx="8229600" cy="671513"/>
          </a:xfrm>
        </p:spPr>
        <p:txBody>
          <a:bodyPr/>
          <a:lstStyle/>
          <a:p>
            <a:r>
              <a:rPr lang="en-US" sz="3200" b="1" smtClean="0">
                <a:solidFill>
                  <a:srgbClr val="C00000"/>
                </a:solidFill>
                <a:latin typeface="Arial Black" pitchFamily="4" charset="0"/>
                <a:ea typeface="Arial" pitchFamily="4" charset="0"/>
                <a:cs typeface="Arial" pitchFamily="4" charset="0"/>
              </a:rPr>
              <a:t>New Datums Are Coming in 2022!</a:t>
            </a:r>
          </a:p>
        </p:txBody>
      </p:sp>
      <p:sp>
        <p:nvSpPr>
          <p:cNvPr id="65539" name="Content Placeholder 5"/>
          <p:cNvSpPr>
            <a:spLocks noGrp="1"/>
          </p:cNvSpPr>
          <p:nvPr>
            <p:ph idx="1"/>
          </p:nvPr>
        </p:nvSpPr>
        <p:spPr>
          <a:xfrm>
            <a:off x="-14288" y="1025525"/>
            <a:ext cx="5195888" cy="4365625"/>
          </a:xfrm>
        </p:spPr>
        <p:txBody>
          <a:bodyPr/>
          <a:lstStyle/>
          <a:p>
            <a:pPr>
              <a:buFont typeface="Wingdings" pitchFamily="4" charset="2"/>
              <a:buChar char="§"/>
            </a:pPr>
            <a:r>
              <a:rPr lang="en-US" sz="1800">
                <a:solidFill>
                  <a:srgbClr val="002060"/>
                </a:solidFill>
                <a:latin typeface="Arial Black" pitchFamily="4" charset="0"/>
                <a:ea typeface="Arial" pitchFamily="4" charset="0"/>
                <a:cs typeface="Arial" pitchFamily="4" charset="0"/>
              </a:rPr>
              <a:t>NOAA’s </a:t>
            </a:r>
            <a:r>
              <a:rPr lang="en-US" sz="1800" b="1">
                <a:solidFill>
                  <a:srgbClr val="002060"/>
                </a:solidFill>
                <a:latin typeface="Arial Black" pitchFamily="4" charset="0"/>
                <a:ea typeface="Arial" pitchFamily="4" charset="0"/>
                <a:cs typeface="Arial" pitchFamily="4" charset="0"/>
              </a:rPr>
              <a:t>National Geodetic Survey</a:t>
            </a:r>
            <a:r>
              <a:rPr lang="en-US" sz="1800">
                <a:latin typeface="Arial" pitchFamily="4" charset="0"/>
                <a:ea typeface="Arial" pitchFamily="4" charset="0"/>
                <a:cs typeface="Arial" pitchFamily="4" charset="0"/>
              </a:rPr>
              <a:t> will release new </a:t>
            </a:r>
            <a:r>
              <a:rPr lang="en-US" sz="1800" smtClean="0">
                <a:latin typeface="Arial Black" pitchFamily="4" charset="0"/>
                <a:ea typeface="Arial" pitchFamily="4" charset="0"/>
                <a:cs typeface="Arial" pitchFamily="4" charset="0"/>
              </a:rPr>
              <a:t>geometric</a:t>
            </a:r>
            <a:r>
              <a:rPr lang="en-US" sz="1800" smtClean="0">
                <a:latin typeface="Arial" pitchFamily="4" charset="0"/>
                <a:ea typeface="Arial" pitchFamily="4" charset="0"/>
                <a:cs typeface="Arial" pitchFamily="4" charset="0"/>
              </a:rPr>
              <a:t> </a:t>
            </a:r>
            <a:r>
              <a:rPr lang="en-US" sz="1800">
                <a:latin typeface="Arial" pitchFamily="4" charset="0"/>
                <a:ea typeface="Arial" pitchFamily="4" charset="0"/>
                <a:cs typeface="Arial" pitchFamily="4" charset="0"/>
              </a:rPr>
              <a:t>(horizontal) and </a:t>
            </a:r>
            <a:r>
              <a:rPr lang="en-US" sz="1800">
                <a:latin typeface="Arial Black" pitchFamily="4" charset="0"/>
                <a:ea typeface="Arial" pitchFamily="4" charset="0"/>
                <a:cs typeface="Arial" pitchFamily="4" charset="0"/>
              </a:rPr>
              <a:t>geopotential</a:t>
            </a:r>
            <a:r>
              <a:rPr lang="en-US" sz="1800">
                <a:latin typeface="Arial" pitchFamily="4" charset="0"/>
                <a:ea typeface="Arial" pitchFamily="4" charset="0"/>
                <a:cs typeface="Arial" pitchFamily="4" charset="0"/>
              </a:rPr>
              <a:t> (vertical) datums in </a:t>
            </a:r>
            <a:r>
              <a:rPr lang="en-US" sz="1800">
                <a:latin typeface="Arial Black" pitchFamily="4" charset="0"/>
                <a:ea typeface="Arial" pitchFamily="4" charset="0"/>
                <a:cs typeface="Arial" pitchFamily="4" charset="0"/>
              </a:rPr>
              <a:t>2022</a:t>
            </a:r>
            <a:endParaRPr lang="en-US" sz="1800">
              <a:latin typeface="Arial" pitchFamily="4" charset="0"/>
              <a:ea typeface="Arial" pitchFamily="4" charset="0"/>
              <a:cs typeface="Arial" pitchFamily="4" charset="0"/>
            </a:endParaRPr>
          </a:p>
          <a:p>
            <a:pPr>
              <a:buFont typeface="Wingdings" pitchFamily="4" charset="2"/>
              <a:buChar char="§"/>
            </a:pPr>
            <a:r>
              <a:rPr lang="en-US" sz="1800">
                <a:latin typeface="Arial" pitchFamily="4" charset="0"/>
                <a:ea typeface="Arial" pitchFamily="4" charset="0"/>
                <a:cs typeface="Arial" pitchFamily="4" charset="0"/>
              </a:rPr>
              <a:t>The realization of the new datums will be through </a:t>
            </a:r>
            <a:r>
              <a:rPr lang="en-US" sz="1800">
                <a:latin typeface="Arial Black" pitchFamily="4" charset="0"/>
                <a:ea typeface="Arial" pitchFamily="4" charset="0"/>
                <a:cs typeface="Arial" pitchFamily="4" charset="0"/>
              </a:rPr>
              <a:t>GPS/GNSS receivers </a:t>
            </a:r>
            <a:r>
              <a:rPr lang="en-US" sz="1800">
                <a:latin typeface="Arial" pitchFamily="4" charset="0"/>
                <a:ea typeface="Arial" pitchFamily="4" charset="0"/>
                <a:cs typeface="Arial" pitchFamily="4" charset="0"/>
              </a:rPr>
              <a:t>and will replace the </a:t>
            </a:r>
            <a:r>
              <a:rPr lang="en-US" sz="1800">
                <a:latin typeface="Arial Black" pitchFamily="4" charset="0"/>
                <a:ea typeface="Arial" pitchFamily="4" charset="0"/>
                <a:cs typeface="Arial" pitchFamily="4" charset="0"/>
              </a:rPr>
              <a:t>current datums: </a:t>
            </a:r>
          </a:p>
          <a:p>
            <a:pPr>
              <a:buFont typeface="Arial" pitchFamily="4" charset="0"/>
              <a:buNone/>
            </a:pPr>
            <a:r>
              <a:rPr lang="en-US" sz="1800">
                <a:latin typeface="Arial Black" pitchFamily="4" charset="0"/>
                <a:ea typeface="Arial" pitchFamily="4" charset="0"/>
                <a:cs typeface="Arial" pitchFamily="4" charset="0"/>
              </a:rPr>
              <a:t>     </a:t>
            </a:r>
            <a:r>
              <a:rPr lang="en-US" sz="1800">
                <a:latin typeface="Gill Sans MT" pitchFamily="4" charset="0"/>
                <a:cs typeface="Times New Roman" pitchFamily="4" charset="0"/>
              </a:rPr>
              <a:t>NAD 83(geometric) and NAVD 88 (geopotential)</a:t>
            </a:r>
          </a:p>
          <a:p>
            <a:pPr>
              <a:buFont typeface="Wingdings" pitchFamily="4" charset="2"/>
              <a:buChar char="§"/>
            </a:pPr>
            <a:r>
              <a:rPr lang="en-US" sz="1800">
                <a:latin typeface="Arial Black" pitchFamily="4" charset="0"/>
                <a:cs typeface="Times New Roman" pitchFamily="4" charset="0"/>
              </a:rPr>
              <a:t>Target:  </a:t>
            </a:r>
            <a:r>
              <a:rPr lang="en-US" sz="1800">
                <a:latin typeface="Arial" pitchFamily="4" charset="0"/>
                <a:cs typeface="Times New Roman" pitchFamily="4" charset="0"/>
              </a:rPr>
              <a:t>2-centimeter accuracy relative to sea level (orthometric heights) using GPS/GNSS and a geoid (gravity) model from NGS’ GRAV-D project.</a:t>
            </a:r>
            <a:endParaRPr lang="en-US" sz="700">
              <a:latin typeface="Arial" pitchFamily="4" charset="0"/>
              <a:ea typeface="Arial" pitchFamily="4" charset="0"/>
              <a:cs typeface="Arial" pitchFamily="4" charset="0"/>
            </a:endParaRPr>
          </a:p>
          <a:p>
            <a:pPr>
              <a:buFont typeface="Wingdings" pitchFamily="4" charset="2"/>
              <a:buChar char="§"/>
            </a:pPr>
            <a:r>
              <a:rPr lang="en-US" sz="1800">
                <a:latin typeface="Arial Black" pitchFamily="4" charset="0"/>
                <a:ea typeface="Arial" pitchFamily="4" charset="0"/>
                <a:cs typeface="Arial" pitchFamily="4" charset="0"/>
              </a:rPr>
              <a:t>NGS will provide the tools </a:t>
            </a:r>
            <a:r>
              <a:rPr lang="en-US" sz="1800">
                <a:latin typeface="Arial" pitchFamily="4" charset="0"/>
                <a:ea typeface="Arial" pitchFamily="4" charset="0"/>
                <a:cs typeface="Arial" pitchFamily="4" charset="0"/>
              </a:rPr>
              <a:t>to easily transform between the new and old datums. </a:t>
            </a:r>
          </a:p>
          <a:p>
            <a:endParaRPr lang="en-US" sz="2000">
              <a:latin typeface="Arial" pitchFamily="4" charset="0"/>
              <a:ea typeface="Arial" pitchFamily="4" charset="0"/>
              <a:cs typeface="Arial" pitchFamily="4" charset="0"/>
            </a:endParaRPr>
          </a:p>
          <a:p>
            <a:endParaRPr lang="en-US" sz="2000">
              <a:latin typeface="Arial" pitchFamily="4" charset="0"/>
              <a:ea typeface="Arial" pitchFamily="4" charset="0"/>
              <a:cs typeface="Arial" pitchFamily="4" charset="0"/>
            </a:endParaRPr>
          </a:p>
        </p:txBody>
      </p:sp>
      <p:sp>
        <p:nvSpPr>
          <p:cNvPr id="65540" name="Rectangle 1"/>
          <p:cNvSpPr>
            <a:spLocks noChangeArrowheads="1"/>
          </p:cNvSpPr>
          <p:nvPr/>
        </p:nvSpPr>
        <p:spPr bwMode="auto">
          <a:xfrm>
            <a:off x="1412875" y="5073650"/>
            <a:ext cx="5703888" cy="1754188"/>
          </a:xfrm>
          <a:prstGeom prst="rect">
            <a:avLst/>
          </a:prstGeom>
          <a:solidFill>
            <a:schemeClr val="bg1"/>
          </a:solidFill>
          <a:ln w="9525">
            <a:noFill/>
            <a:miter lim="800000"/>
            <a:headEnd/>
            <a:tailEnd/>
          </a:ln>
        </p:spPr>
        <p:txBody>
          <a:bodyPr>
            <a:prstTxWarp prst="textNoShape">
              <a:avLst/>
            </a:prstTxWarp>
            <a:spAutoFit/>
          </a:bodyPr>
          <a:lstStyle/>
          <a:p>
            <a:r>
              <a:rPr lang="en-US">
                <a:solidFill>
                  <a:srgbClr val="C00000"/>
                </a:solidFill>
                <a:latin typeface="Arial Black" pitchFamily="4" charset="0"/>
                <a:sym typeface="Calibri" pitchFamily="4" charset="0"/>
              </a:rPr>
              <a:t>MORE INFO:</a:t>
            </a:r>
          </a:p>
          <a:p>
            <a:r>
              <a:rPr lang="en-US">
                <a:solidFill>
                  <a:srgbClr val="000000"/>
                </a:solidFill>
                <a:latin typeface="Arial Black" pitchFamily="4" charset="0"/>
                <a:sym typeface="Calibri" pitchFamily="4" charset="0"/>
              </a:rPr>
              <a:t>April 24-26, 2017 NGS Geospatial Summit:</a:t>
            </a:r>
            <a:r>
              <a:rPr lang="en-US" sz="1600">
                <a:solidFill>
                  <a:srgbClr val="000000"/>
                </a:solidFill>
                <a:latin typeface="Arial Black" pitchFamily="4" charset="0"/>
                <a:sym typeface="Calibri" pitchFamily="4" charset="0"/>
              </a:rPr>
              <a:t/>
            </a:r>
            <a:br>
              <a:rPr lang="en-US" sz="1600">
                <a:solidFill>
                  <a:srgbClr val="000000"/>
                </a:solidFill>
                <a:latin typeface="Arial Black" pitchFamily="4" charset="0"/>
                <a:sym typeface="Calibri" pitchFamily="4" charset="0"/>
              </a:rPr>
            </a:br>
            <a:r>
              <a:rPr lang="en-US" sz="1400">
                <a:solidFill>
                  <a:srgbClr val="000000"/>
                </a:solidFill>
                <a:ea typeface="Arial" pitchFamily="4" charset="0"/>
                <a:cs typeface="Arial" pitchFamily="4" charset="0"/>
                <a:hlinkClick r:id="rId3"/>
              </a:rPr>
              <a:t>http://www.geodesy.noaa.gov/2015GeospatialSummit/</a:t>
            </a:r>
            <a:r>
              <a:rPr lang="en-US" sz="1600">
                <a:solidFill>
                  <a:srgbClr val="000000"/>
                </a:solidFill>
                <a:ea typeface="Arial" pitchFamily="4" charset="0"/>
                <a:cs typeface="Arial" pitchFamily="4" charset="0"/>
              </a:rPr>
              <a:t> </a:t>
            </a:r>
          </a:p>
          <a:p>
            <a:endParaRPr lang="en-US" sz="1200">
              <a:solidFill>
                <a:srgbClr val="000000"/>
              </a:solidFill>
              <a:ea typeface="Arial" pitchFamily="4" charset="0"/>
              <a:cs typeface="Arial" pitchFamily="4" charset="0"/>
              <a:sym typeface="Calibri" pitchFamily="4" charset="0"/>
            </a:endParaRPr>
          </a:p>
          <a:p>
            <a:r>
              <a:rPr lang="en-US">
                <a:solidFill>
                  <a:srgbClr val="000000"/>
                </a:solidFill>
                <a:latin typeface="Arial Black" pitchFamily="4" charset="0"/>
                <a:ea typeface="Arial" pitchFamily="4" charset="0"/>
                <a:cs typeface="Arial" pitchFamily="4" charset="0"/>
                <a:sym typeface="Calibri" pitchFamily="4" charset="0"/>
              </a:rPr>
              <a:t>New Datums Webpage and Videos:</a:t>
            </a:r>
            <a:r>
              <a:rPr lang="en-US" sz="1600">
                <a:solidFill>
                  <a:srgbClr val="000000"/>
                </a:solidFill>
                <a:latin typeface="Arial Black" pitchFamily="4" charset="0"/>
                <a:ea typeface="Arial" pitchFamily="4" charset="0"/>
                <a:cs typeface="Arial" pitchFamily="4" charset="0"/>
                <a:sym typeface="Calibri" pitchFamily="4" charset="0"/>
              </a:rPr>
              <a:t/>
            </a:r>
            <a:br>
              <a:rPr lang="en-US" sz="1600">
                <a:solidFill>
                  <a:srgbClr val="000000"/>
                </a:solidFill>
                <a:latin typeface="Arial Black" pitchFamily="4" charset="0"/>
                <a:ea typeface="Arial" pitchFamily="4" charset="0"/>
                <a:cs typeface="Arial" pitchFamily="4" charset="0"/>
                <a:sym typeface="Calibri" pitchFamily="4" charset="0"/>
              </a:rPr>
            </a:br>
            <a:r>
              <a:rPr lang="en-US" sz="1400">
                <a:solidFill>
                  <a:srgbClr val="000000"/>
                </a:solidFill>
                <a:ea typeface="Arial" pitchFamily="4" charset="0"/>
                <a:cs typeface="Arial" pitchFamily="4" charset="0"/>
                <a:sym typeface="Calibri" pitchFamily="4" charset="0"/>
                <a:hlinkClick r:id="rId4"/>
              </a:rPr>
              <a:t>http://www.geodesy.noaa.gov/datums/newdatums/NewDatums.shtml</a:t>
            </a:r>
            <a:endParaRPr lang="en-US" sz="1400">
              <a:solidFill>
                <a:srgbClr val="000000"/>
              </a:solidFill>
              <a:ea typeface="Arial" pitchFamily="4" charset="0"/>
              <a:cs typeface="Arial" pitchFamily="4" charset="0"/>
              <a:sym typeface="Calibri" pitchFamily="4" charset="0"/>
            </a:endParaRPr>
          </a:p>
          <a:p>
            <a:endParaRPr lang="en-US" sz="1200">
              <a:solidFill>
                <a:srgbClr val="000000"/>
              </a:solidFill>
              <a:ea typeface="Arial" pitchFamily="4" charset="0"/>
              <a:cs typeface="Arial" pitchFamily="4" charset="0"/>
              <a:sym typeface="Calibri" pitchFamily="4" charset="0"/>
            </a:endParaRPr>
          </a:p>
        </p:txBody>
      </p:sp>
      <p:pic>
        <p:nvPicPr>
          <p:cNvPr id="65541" name="Picture 4"/>
          <p:cNvPicPr>
            <a:picLocks noChangeAspect="1" noChangeArrowheads="1"/>
          </p:cNvPicPr>
          <p:nvPr/>
        </p:nvPicPr>
        <p:blipFill>
          <a:blip r:embed="rId5"/>
          <a:srcRect/>
          <a:stretch>
            <a:fillRect/>
          </a:stretch>
        </p:blipFill>
        <p:spPr bwMode="auto">
          <a:xfrm>
            <a:off x="155575" y="5126038"/>
            <a:ext cx="1209675" cy="1544637"/>
          </a:xfrm>
          <a:prstGeom prst="rect">
            <a:avLst/>
          </a:prstGeom>
          <a:noFill/>
          <a:ln w="9525">
            <a:noFill/>
            <a:miter lim="800000"/>
            <a:headEnd/>
            <a:tailEnd/>
          </a:ln>
        </p:spPr>
      </p:pic>
      <p:pic>
        <p:nvPicPr>
          <p:cNvPr id="65542" name="Picture 10" descr="C:\BShaw\Graphics\New_Vertical_Datum\New_vert_datum.png"/>
          <p:cNvPicPr>
            <a:picLocks noChangeAspect="1" noChangeArrowheads="1"/>
          </p:cNvPicPr>
          <p:nvPr/>
        </p:nvPicPr>
        <p:blipFill>
          <a:blip r:embed="rId6"/>
          <a:srcRect/>
          <a:stretch>
            <a:fillRect/>
          </a:stretch>
        </p:blipFill>
        <p:spPr bwMode="auto">
          <a:xfrm>
            <a:off x="5194300" y="958850"/>
            <a:ext cx="3844925" cy="2562225"/>
          </a:xfrm>
          <a:prstGeom prst="rect">
            <a:avLst/>
          </a:prstGeom>
          <a:noFill/>
          <a:ln w="9525">
            <a:noFill/>
            <a:miter lim="800000"/>
            <a:headEnd/>
            <a:tailEnd/>
          </a:ln>
        </p:spPr>
      </p:pic>
      <p:pic>
        <p:nvPicPr>
          <p:cNvPr id="65543" name="Picture 11" descr="C:\BShaw\WebPages\xGEOID\subversion\maps\xGeoidMap_sm.png"/>
          <p:cNvPicPr>
            <a:picLocks noChangeAspect="1" noChangeArrowheads="1"/>
          </p:cNvPicPr>
          <p:nvPr/>
        </p:nvPicPr>
        <p:blipFill>
          <a:blip r:embed="rId7"/>
          <a:srcRect/>
          <a:stretch>
            <a:fillRect/>
          </a:stretch>
        </p:blipFill>
        <p:spPr bwMode="auto">
          <a:xfrm>
            <a:off x="5592763" y="3521075"/>
            <a:ext cx="3048000" cy="1778000"/>
          </a:xfrm>
          <a:prstGeom prst="rect">
            <a:avLst/>
          </a:prstGeom>
          <a:noFill/>
          <a:ln w="9525">
            <a:noFill/>
            <a:miter lim="800000"/>
            <a:headEnd/>
            <a:tailEnd/>
          </a:ln>
        </p:spPr>
      </p:pic>
      <p:pic>
        <p:nvPicPr>
          <p:cNvPr id="65544" name="Picture 12" descr="C:\BShaw\Projects\GRAV-D\BlockMaps\ES04_Map\Photoshop\ES04_Quantile_sm.png"/>
          <p:cNvPicPr>
            <a:picLocks noChangeAspect="1" noChangeArrowheads="1"/>
          </p:cNvPicPr>
          <p:nvPr/>
        </p:nvPicPr>
        <p:blipFill>
          <a:blip r:embed="rId8"/>
          <a:srcRect/>
          <a:stretch>
            <a:fillRect/>
          </a:stretch>
        </p:blipFill>
        <p:spPr bwMode="auto">
          <a:xfrm>
            <a:off x="7048500" y="5297488"/>
            <a:ext cx="1939925" cy="1500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hape 1031"/>
          <p:cNvSpPr>
            <a:spLocks noGrp="1"/>
          </p:cNvSpPr>
          <p:nvPr>
            <p:ph type="title"/>
          </p:nvPr>
        </p:nvSpPr>
        <p:spPr>
          <a:xfrm>
            <a:off x="122238" y="403225"/>
            <a:ext cx="8324850" cy="977900"/>
          </a:xfrm>
        </p:spPr>
        <p:txBody>
          <a:bodyPr lIns="91425" tIns="45700" rIns="91425" bIns="45700"/>
          <a:lstStyle/>
          <a:p>
            <a:pPr>
              <a:buSzPct val="25000"/>
            </a:pPr>
            <a:r>
              <a:rPr lang="en-US" sz="3200" b="1">
                <a:solidFill>
                  <a:srgbClr val="17375E"/>
                </a:solidFill>
                <a:latin typeface="Arial Black" pitchFamily="4" charset="0"/>
                <a:cs typeface="Times New Roman" pitchFamily="4" charset="0"/>
                <a:sym typeface="Calibri" pitchFamily="4" charset="0"/>
              </a:rPr>
              <a:t>New Datum:  What to do now ?</a:t>
            </a:r>
            <a:endParaRPr lang="en-US" sz="3200" b="1">
              <a:solidFill>
                <a:srgbClr val="17375E"/>
              </a:solidFill>
              <a:latin typeface="Arial" pitchFamily="4" charset="0"/>
              <a:cs typeface="Times New Roman" pitchFamily="4" charset="0"/>
              <a:sym typeface="Calibri" pitchFamily="4" charset="0"/>
            </a:endParaRPr>
          </a:p>
        </p:txBody>
      </p:sp>
      <p:sp>
        <p:nvSpPr>
          <p:cNvPr id="67587" name="Shape 1032"/>
          <p:cNvSpPr>
            <a:spLocks noGrp="1"/>
          </p:cNvSpPr>
          <p:nvPr>
            <p:ph type="body" idx="1"/>
          </p:nvPr>
        </p:nvSpPr>
        <p:spPr>
          <a:xfrm>
            <a:off x="349250" y="1408113"/>
            <a:ext cx="8566150" cy="5106987"/>
          </a:xfrm>
        </p:spPr>
        <p:txBody>
          <a:bodyPr lIns="91425" tIns="45700" rIns="91425" bIns="45700"/>
          <a:lstStyle/>
          <a:p>
            <a:pPr>
              <a:spcBef>
                <a:spcPct val="0"/>
              </a:spcBef>
              <a:buClr>
                <a:schemeClr val="tx2"/>
              </a:buClr>
              <a:buFont typeface="Wingdings" pitchFamily="4" charset="2"/>
              <a:buChar char="§"/>
            </a:pPr>
            <a:r>
              <a:rPr lang="en-US" sz="1800">
                <a:solidFill>
                  <a:srgbClr val="C00000"/>
                </a:solidFill>
                <a:latin typeface="Arial Black" pitchFamily="4" charset="0"/>
                <a:cs typeface="Times New Roman" pitchFamily="4" charset="0"/>
                <a:sym typeface="Calibri" pitchFamily="4" charset="0"/>
              </a:rPr>
              <a:t>Move to newest </a:t>
            </a:r>
            <a:r>
              <a:rPr lang="en-US" sz="1800" smtClean="0">
                <a:solidFill>
                  <a:srgbClr val="C00000"/>
                </a:solidFill>
                <a:latin typeface="Arial Black" pitchFamily="4" charset="0"/>
                <a:cs typeface="Times New Roman" pitchFamily="4" charset="0"/>
                <a:sym typeface="Calibri" pitchFamily="4" charset="0"/>
              </a:rPr>
              <a:t>realizations</a:t>
            </a:r>
            <a:r>
              <a:rPr lang="en-US" sz="1800" smtClean="0">
                <a:solidFill>
                  <a:schemeClr val="tx2"/>
                </a:solidFill>
                <a:latin typeface="Arial Black" pitchFamily="4" charset="0"/>
                <a:cs typeface="Times New Roman" pitchFamily="4" charset="0"/>
                <a:sym typeface="Calibri" pitchFamily="4" charset="0"/>
              </a:rPr>
              <a:t/>
            </a:r>
            <a:br>
              <a:rPr lang="en-US" sz="1800" smtClean="0">
                <a:solidFill>
                  <a:schemeClr val="tx2"/>
                </a:solidFill>
                <a:latin typeface="Arial Black" pitchFamily="4" charset="0"/>
                <a:cs typeface="Times New Roman" pitchFamily="4" charset="0"/>
                <a:sym typeface="Calibri" pitchFamily="4" charset="0"/>
              </a:rPr>
            </a:br>
            <a:r>
              <a:rPr lang="en-US" sz="1800">
                <a:solidFill>
                  <a:schemeClr val="tx2"/>
                </a:solidFill>
                <a:latin typeface="Arial" pitchFamily="4" charset="0"/>
                <a:cs typeface="Times New Roman" pitchFamily="4" charset="0"/>
                <a:sym typeface="Calibri" pitchFamily="4" charset="0"/>
              </a:rPr>
              <a:t>NAD 83(2011) epoch 2010.00</a:t>
            </a:r>
            <a:br>
              <a:rPr lang="en-US" sz="1800">
                <a:solidFill>
                  <a:schemeClr val="tx2"/>
                </a:solidFill>
                <a:latin typeface="Arial" pitchFamily="4" charset="0"/>
                <a:cs typeface="Times New Roman" pitchFamily="4" charset="0"/>
                <a:sym typeface="Calibri" pitchFamily="4" charset="0"/>
              </a:rPr>
            </a:br>
            <a:r>
              <a:rPr lang="en-US" sz="1800">
                <a:solidFill>
                  <a:schemeClr val="tx2"/>
                </a:solidFill>
                <a:latin typeface="Arial" pitchFamily="4" charset="0"/>
                <a:cs typeface="Times New Roman" pitchFamily="4" charset="0"/>
                <a:sym typeface="Calibri" pitchFamily="4" charset="0"/>
              </a:rPr>
              <a:t>USGG12 (gravimetric geoid) / GEOID12B (hybrid geoid)</a:t>
            </a:r>
            <a:br>
              <a:rPr lang="en-US" sz="1800">
                <a:solidFill>
                  <a:schemeClr val="tx2"/>
                </a:solidFill>
                <a:latin typeface="Arial" pitchFamily="4" charset="0"/>
                <a:cs typeface="Times New Roman" pitchFamily="4" charset="0"/>
                <a:sym typeface="Calibri" pitchFamily="4" charset="0"/>
              </a:rPr>
            </a:br>
            <a:endParaRPr lang="en-US" sz="1800">
              <a:solidFill>
                <a:schemeClr val="tx2"/>
              </a:solidFill>
              <a:latin typeface="Arial" pitchFamily="4" charset="0"/>
              <a:cs typeface="Times New Roman" pitchFamily="4" charset="0"/>
              <a:sym typeface="Calibri" pitchFamily="4" charset="0"/>
            </a:endParaRPr>
          </a:p>
          <a:p>
            <a:pPr>
              <a:spcBef>
                <a:spcPts val="475"/>
              </a:spcBef>
              <a:buClr>
                <a:schemeClr val="tx2"/>
              </a:buClr>
              <a:buFont typeface="Wingdings" pitchFamily="4" charset="2"/>
              <a:buChar char="§"/>
            </a:pPr>
            <a:r>
              <a:rPr lang="en-US" sz="1800">
                <a:solidFill>
                  <a:srgbClr val="C00000"/>
                </a:solidFill>
                <a:latin typeface="Arial Black" pitchFamily="4" charset="0"/>
                <a:cs typeface="Times New Roman" pitchFamily="4" charset="0"/>
                <a:sym typeface="Calibri" pitchFamily="4" charset="0"/>
              </a:rPr>
              <a:t>Obtain precise ellipsoid heights on NAVD 88 bench </a:t>
            </a:r>
            <a:r>
              <a:rPr lang="en-US" sz="1800" smtClean="0">
                <a:solidFill>
                  <a:srgbClr val="C00000"/>
                </a:solidFill>
                <a:latin typeface="Arial Black" pitchFamily="4" charset="0"/>
                <a:cs typeface="Times New Roman" pitchFamily="4" charset="0"/>
                <a:sym typeface="Calibri" pitchFamily="4" charset="0"/>
              </a:rPr>
              <a:t>marks</a:t>
            </a:r>
            <a:r>
              <a:rPr lang="en-US" sz="1800" smtClean="0">
                <a:solidFill>
                  <a:schemeClr val="tx2"/>
                </a:solidFill>
                <a:latin typeface="Arial Black" pitchFamily="4" charset="0"/>
                <a:cs typeface="Times New Roman" pitchFamily="4" charset="0"/>
                <a:sym typeface="Calibri" pitchFamily="4" charset="0"/>
              </a:rPr>
              <a:t> </a:t>
            </a:r>
            <a:r>
              <a:rPr lang="en-US" sz="1800">
                <a:solidFill>
                  <a:schemeClr val="tx2"/>
                </a:solidFill>
                <a:latin typeface="Arial" pitchFamily="4" charset="0"/>
                <a:cs typeface="Times New Roman" pitchFamily="4" charset="0"/>
                <a:sym typeface="Calibri" pitchFamily="4" charset="0"/>
              </a:rPr>
              <a:t/>
            </a:r>
            <a:br>
              <a:rPr lang="en-US" sz="1800">
                <a:solidFill>
                  <a:schemeClr val="tx2"/>
                </a:solidFill>
                <a:latin typeface="Arial" pitchFamily="4" charset="0"/>
                <a:cs typeface="Times New Roman" pitchFamily="4" charset="0"/>
                <a:sym typeface="Calibri" pitchFamily="4" charset="0"/>
              </a:rPr>
            </a:br>
            <a:r>
              <a:rPr lang="en-US" sz="1800">
                <a:solidFill>
                  <a:schemeClr val="tx2"/>
                </a:solidFill>
                <a:latin typeface="Arial" pitchFamily="4" charset="0"/>
                <a:cs typeface="Times New Roman" pitchFamily="4" charset="0"/>
                <a:sym typeface="Calibri" pitchFamily="4" charset="0"/>
              </a:rPr>
              <a:t>(OPUS-DB, contact NGS Geodetic Advisor)</a:t>
            </a:r>
            <a:br>
              <a:rPr lang="en-US" sz="1800">
                <a:solidFill>
                  <a:schemeClr val="tx2"/>
                </a:solidFill>
                <a:latin typeface="Arial" pitchFamily="4" charset="0"/>
                <a:cs typeface="Times New Roman" pitchFamily="4" charset="0"/>
                <a:sym typeface="Calibri" pitchFamily="4" charset="0"/>
              </a:rPr>
            </a:br>
            <a:r>
              <a:rPr lang="en-US" sz="1800">
                <a:solidFill>
                  <a:schemeClr val="tx2"/>
                </a:solidFill>
                <a:latin typeface="Arial" pitchFamily="4" charset="0"/>
                <a:cs typeface="Times New Roman" pitchFamily="4" charset="0"/>
                <a:sym typeface="Calibri" pitchFamily="4" charset="0"/>
              </a:rPr>
              <a:t>Improves hybrid geoid models and provides “hard points” in new vertical datum.</a:t>
            </a:r>
            <a:br>
              <a:rPr lang="en-US" sz="1800">
                <a:solidFill>
                  <a:schemeClr val="tx2"/>
                </a:solidFill>
                <a:latin typeface="Arial" pitchFamily="4" charset="0"/>
                <a:cs typeface="Times New Roman" pitchFamily="4" charset="0"/>
                <a:sym typeface="Calibri" pitchFamily="4" charset="0"/>
              </a:rPr>
            </a:br>
            <a:r>
              <a:rPr lang="en-US" sz="1800">
                <a:solidFill>
                  <a:schemeClr val="tx2"/>
                </a:solidFill>
                <a:latin typeface="Arial" pitchFamily="4" charset="0"/>
                <a:cs typeface="Times New Roman" pitchFamily="4" charset="0"/>
                <a:sym typeface="Calibri" pitchFamily="4" charset="0"/>
              </a:rPr>
              <a:t>Follow new NGS Guidelines when released.</a:t>
            </a:r>
            <a:br>
              <a:rPr lang="en-US" sz="1800">
                <a:solidFill>
                  <a:schemeClr val="tx2"/>
                </a:solidFill>
                <a:latin typeface="Arial" pitchFamily="4" charset="0"/>
                <a:cs typeface="Times New Roman" pitchFamily="4" charset="0"/>
                <a:sym typeface="Calibri" pitchFamily="4" charset="0"/>
              </a:rPr>
            </a:br>
            <a:endParaRPr lang="en-US" sz="1800">
              <a:solidFill>
                <a:schemeClr val="tx2"/>
              </a:solidFill>
              <a:latin typeface="Arial" pitchFamily="4" charset="0"/>
              <a:cs typeface="Times New Roman" pitchFamily="4" charset="0"/>
              <a:sym typeface="Calibri" pitchFamily="4" charset="0"/>
            </a:endParaRPr>
          </a:p>
          <a:p>
            <a:pPr>
              <a:spcBef>
                <a:spcPts val="475"/>
              </a:spcBef>
              <a:buClr>
                <a:schemeClr val="tx2"/>
              </a:buClr>
              <a:buFont typeface="Wingdings" pitchFamily="4" charset="2"/>
              <a:buChar char="§"/>
            </a:pPr>
            <a:r>
              <a:rPr lang="en-US" sz="1800">
                <a:solidFill>
                  <a:srgbClr val="C00000"/>
                </a:solidFill>
                <a:latin typeface="Arial Black" pitchFamily="4" charset="0"/>
                <a:cs typeface="Times New Roman" pitchFamily="4" charset="0"/>
                <a:sym typeface="Calibri" pitchFamily="4" charset="0"/>
              </a:rPr>
              <a:t>Move from NGVD 29 to NAVD </a:t>
            </a:r>
            <a:r>
              <a:rPr lang="en-US" sz="1800" smtClean="0">
                <a:solidFill>
                  <a:srgbClr val="C00000"/>
                </a:solidFill>
                <a:latin typeface="Arial Black" pitchFamily="4" charset="0"/>
                <a:cs typeface="Times New Roman" pitchFamily="4" charset="0"/>
                <a:sym typeface="Calibri" pitchFamily="4" charset="0"/>
              </a:rPr>
              <a:t>88</a:t>
            </a:r>
            <a:r>
              <a:rPr lang="en-US" sz="1800" smtClean="0">
                <a:solidFill>
                  <a:schemeClr val="tx2"/>
                </a:solidFill>
                <a:latin typeface="Arial Black" pitchFamily="4" charset="0"/>
                <a:cs typeface="Times New Roman" pitchFamily="4" charset="0"/>
                <a:sym typeface="Calibri" pitchFamily="4" charset="0"/>
              </a:rPr>
              <a:t/>
            </a:r>
            <a:br>
              <a:rPr lang="en-US" sz="1800" smtClean="0">
                <a:solidFill>
                  <a:schemeClr val="tx2"/>
                </a:solidFill>
                <a:latin typeface="Arial Black" pitchFamily="4" charset="0"/>
                <a:cs typeface="Times New Roman" pitchFamily="4" charset="0"/>
                <a:sym typeface="Calibri" pitchFamily="4" charset="0"/>
              </a:rPr>
            </a:br>
            <a:r>
              <a:rPr lang="en-US" sz="1800">
                <a:solidFill>
                  <a:schemeClr val="tx2"/>
                </a:solidFill>
                <a:latin typeface="Arial" pitchFamily="4" charset="0"/>
                <a:cs typeface="Times New Roman" pitchFamily="4" charset="0"/>
                <a:sym typeface="Calibri" pitchFamily="4" charset="0"/>
              </a:rPr>
              <a:t>Understand the accuracy of VERTCON in your area.</a:t>
            </a:r>
            <a:br>
              <a:rPr lang="en-US" sz="1800">
                <a:solidFill>
                  <a:schemeClr val="tx2"/>
                </a:solidFill>
                <a:latin typeface="Arial" pitchFamily="4" charset="0"/>
                <a:cs typeface="Times New Roman" pitchFamily="4" charset="0"/>
                <a:sym typeface="Calibri" pitchFamily="4" charset="0"/>
              </a:rPr>
            </a:br>
            <a:endParaRPr lang="en-US" sz="1800">
              <a:solidFill>
                <a:schemeClr val="tx2"/>
              </a:solidFill>
              <a:latin typeface="Arial" pitchFamily="4" charset="0"/>
              <a:cs typeface="Times New Roman" pitchFamily="4" charset="0"/>
              <a:sym typeface="Calibri" pitchFamily="4" charset="0"/>
            </a:endParaRPr>
          </a:p>
          <a:p>
            <a:pPr>
              <a:spcBef>
                <a:spcPts val="475"/>
              </a:spcBef>
              <a:buClr>
                <a:schemeClr val="tx2"/>
              </a:buClr>
              <a:buFont typeface="Wingdings" pitchFamily="4" charset="2"/>
              <a:buChar char="§"/>
            </a:pPr>
            <a:r>
              <a:rPr lang="en-US" sz="1800">
                <a:solidFill>
                  <a:srgbClr val="C00000"/>
                </a:solidFill>
                <a:latin typeface="Arial Black" pitchFamily="4" charset="0"/>
                <a:cs typeface="Times New Roman" pitchFamily="4" charset="0"/>
                <a:sym typeface="Calibri" pitchFamily="4" charset="0"/>
              </a:rPr>
              <a:t>Move away from passive marks to </a:t>
            </a:r>
            <a:r>
              <a:rPr lang="en-US" sz="1800" smtClean="0">
                <a:solidFill>
                  <a:srgbClr val="C00000"/>
                </a:solidFill>
                <a:latin typeface="Arial Black" pitchFamily="4" charset="0"/>
                <a:cs typeface="Times New Roman" pitchFamily="4" charset="0"/>
                <a:sym typeface="Calibri" pitchFamily="4" charset="0"/>
              </a:rPr>
              <a:t>GNSS</a:t>
            </a:r>
            <a:r>
              <a:rPr lang="en-US" sz="1800" smtClean="0">
                <a:solidFill>
                  <a:schemeClr val="tx2"/>
                </a:solidFill>
                <a:latin typeface="Arial Black" pitchFamily="4" charset="0"/>
                <a:cs typeface="Times New Roman" pitchFamily="4" charset="0"/>
                <a:sym typeface="Calibri" pitchFamily="4" charset="0"/>
              </a:rPr>
              <a:t/>
            </a:r>
            <a:br>
              <a:rPr lang="en-US" sz="1800" smtClean="0">
                <a:solidFill>
                  <a:schemeClr val="tx2"/>
                </a:solidFill>
                <a:latin typeface="Arial Black" pitchFamily="4" charset="0"/>
                <a:cs typeface="Times New Roman" pitchFamily="4" charset="0"/>
                <a:sym typeface="Calibri" pitchFamily="4" charset="0"/>
              </a:rPr>
            </a:br>
            <a:r>
              <a:rPr lang="en-US" sz="1800">
                <a:solidFill>
                  <a:schemeClr val="tx2"/>
                </a:solidFill>
                <a:latin typeface="Arial" pitchFamily="4" charset="0"/>
                <a:cs typeface="Times New Roman" pitchFamily="4" charset="0"/>
                <a:sym typeface="Calibri" pitchFamily="4" charset="0"/>
              </a:rPr>
              <a:t>Especially, move away from classical passive control.</a:t>
            </a:r>
            <a:r>
              <a:rPr lang="en-US" sz="1800" smtClean="0">
                <a:solidFill>
                  <a:schemeClr val="tx2"/>
                </a:solidFill>
                <a:latin typeface="Arial" pitchFamily="4" charset="0"/>
                <a:cs typeface="Times New Roman" pitchFamily="4" charset="0"/>
                <a:sym typeface="Calibri" pitchFamily="4" charset="0"/>
              </a:rPr>
              <a:t/>
            </a:r>
            <a:br>
              <a:rPr lang="en-US" sz="1800" smtClean="0">
                <a:solidFill>
                  <a:schemeClr val="tx2"/>
                </a:solidFill>
                <a:latin typeface="Arial" pitchFamily="4" charset="0"/>
                <a:cs typeface="Times New Roman" pitchFamily="4" charset="0"/>
                <a:sym typeface="Calibri" pitchFamily="4" charset="0"/>
              </a:rPr>
            </a:br>
            <a:endParaRPr lang="en-US" sz="1800" smtClean="0">
              <a:solidFill>
                <a:schemeClr val="tx2"/>
              </a:solidFill>
              <a:latin typeface="Arial" pitchFamily="4" charset="0"/>
              <a:cs typeface="Times New Roman" pitchFamily="4" charset="0"/>
              <a:sym typeface="Calibri" pitchFamily="4" charset="0"/>
            </a:endParaRPr>
          </a:p>
          <a:p>
            <a:pPr>
              <a:spcBef>
                <a:spcPts val="475"/>
              </a:spcBef>
              <a:buClr>
                <a:schemeClr val="tx2"/>
              </a:buClr>
              <a:buFont typeface="Wingdings" pitchFamily="4" charset="2"/>
              <a:buChar char="§"/>
            </a:pPr>
            <a:r>
              <a:rPr lang="en-US" sz="1800">
                <a:solidFill>
                  <a:srgbClr val="C00000"/>
                </a:solidFill>
                <a:latin typeface="Arial Black" pitchFamily="4" charset="0"/>
                <a:cs typeface="Times New Roman" pitchFamily="4" charset="0"/>
                <a:sym typeface="Calibri" pitchFamily="4" charset="0"/>
              </a:rPr>
              <a:t>Require/provide</a:t>
            </a:r>
            <a:r>
              <a:rPr lang="en-US" sz="1800" smtClean="0">
                <a:solidFill>
                  <a:srgbClr val="C00000"/>
                </a:solidFill>
                <a:latin typeface="Arial Black" pitchFamily="4" charset="0"/>
                <a:cs typeface="Times New Roman" pitchFamily="4" charset="0"/>
                <a:sym typeface="Calibri" pitchFamily="4" charset="0"/>
              </a:rPr>
              <a:t> complete metadata for </a:t>
            </a:r>
            <a:r>
              <a:rPr lang="en-US" sz="1800">
                <a:solidFill>
                  <a:srgbClr val="C00000"/>
                </a:solidFill>
                <a:latin typeface="Arial Black" pitchFamily="4" charset="0"/>
                <a:cs typeface="Times New Roman" pitchFamily="4" charset="0"/>
                <a:sym typeface="Calibri" pitchFamily="4" charset="0"/>
              </a:rPr>
              <a:t>all mapping </a:t>
            </a:r>
            <a:r>
              <a:rPr lang="en-US" sz="1800" smtClean="0">
                <a:solidFill>
                  <a:srgbClr val="C00000"/>
                </a:solidFill>
                <a:latin typeface="Arial Black" pitchFamily="4" charset="0"/>
                <a:cs typeface="Times New Roman" pitchFamily="4" charset="0"/>
                <a:sym typeface="Calibri" pitchFamily="4" charset="0"/>
              </a:rPr>
              <a:t>contracts</a:t>
            </a:r>
            <a:r>
              <a:rPr lang="en-US" sz="1800" smtClean="0">
                <a:solidFill>
                  <a:schemeClr val="tx2"/>
                </a:solidFill>
                <a:latin typeface="Arial Black" pitchFamily="4" charset="0"/>
                <a:cs typeface="Times New Roman" pitchFamily="4" charset="0"/>
                <a:sym typeface="Calibri" pitchFamily="4" charset="0"/>
              </a:rPr>
              <a:t/>
            </a:r>
            <a:br>
              <a:rPr lang="en-US" sz="1800" smtClean="0">
                <a:solidFill>
                  <a:schemeClr val="tx2"/>
                </a:solidFill>
                <a:latin typeface="Arial Black" pitchFamily="4" charset="0"/>
                <a:cs typeface="Times New Roman" pitchFamily="4" charset="0"/>
                <a:sym typeface="Calibri" pitchFamily="4" charset="0"/>
              </a:rPr>
            </a:br>
            <a:r>
              <a:rPr lang="en-US" sz="1800">
                <a:solidFill>
                  <a:schemeClr val="tx2"/>
                </a:solidFill>
                <a:latin typeface="Arial" pitchFamily="4" charset="0"/>
                <a:cs typeface="Times New Roman" pitchFamily="4" charset="0"/>
                <a:sym typeface="Calibri" pitchFamily="4" charset="0"/>
              </a:rPr>
              <a:t>How did they get the positions/heights? Document it!</a:t>
            </a:r>
          </a:p>
        </p:txBody>
      </p:sp>
      <p:sp>
        <p:nvSpPr>
          <p:cNvPr id="67588" name="Shape 1035"/>
          <p:cNvSpPr>
            <a:spLocks noGrp="1"/>
          </p:cNvSpPr>
          <p:nvPr>
            <p:ph type="sldNum" sz="quarter" idx="4294967295"/>
          </p:nvPr>
        </p:nvSpPr>
        <p:spPr bwMode="auto">
          <a:xfrm>
            <a:off x="0" y="0"/>
            <a:ext cx="0" cy="0"/>
          </a:xfrm>
          <a:noFill/>
          <a:ln>
            <a:miter lim="800000"/>
            <a:headEnd/>
            <a:tailEnd/>
          </a:ln>
        </p:spPr>
        <p:txBody>
          <a:bodyPr lIns="91425" tIns="45700" rIns="91425" bIns="45700" anchor="t"/>
          <a:lstStyle/>
          <a:p>
            <a:pPr algn="l" eaLnBrk="0" hangingPunct="0">
              <a:buSzPct val="25000"/>
            </a:pPr>
            <a:r>
              <a:rPr lang="en-US">
                <a:latin typeface="Gill Sans MT" pitchFamily="4" charset="0"/>
                <a:ea typeface="Times New Roman" pitchFamily="4" charset="0"/>
                <a:cs typeface="Times New Roman" pitchFamily="4" charset="0"/>
              </a:rPr>
              <a:t> </a:t>
            </a:r>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Title 4"/>
          <p:cNvSpPr>
            <a:spLocks noGrp="1"/>
          </p:cNvSpPr>
          <p:nvPr>
            <p:ph type="title"/>
          </p:nvPr>
        </p:nvSpPr>
        <p:spPr>
          <a:xfrm>
            <a:off x="0" y="571500"/>
            <a:ext cx="9144000" cy="1365250"/>
          </a:xfrm>
        </p:spPr>
        <p:txBody>
          <a:bodyPr/>
          <a:lstStyle/>
          <a:p>
            <a:r>
              <a:rPr lang="en-US" sz="3200" b="1">
                <a:solidFill>
                  <a:srgbClr val="17375E"/>
                </a:solidFill>
                <a:latin typeface="Arial Black" pitchFamily="4" charset="0"/>
                <a:ea typeface="Arial" pitchFamily="4" charset="0"/>
                <a:cs typeface="Arial" pitchFamily="4" charset="0"/>
              </a:rPr>
              <a:t>NGS Video Library</a:t>
            </a:r>
            <a:br>
              <a:rPr lang="en-US" sz="3200" b="1">
                <a:solidFill>
                  <a:srgbClr val="17375E"/>
                </a:solidFill>
                <a:latin typeface="Arial Black" pitchFamily="4" charset="0"/>
                <a:ea typeface="Arial" pitchFamily="4" charset="0"/>
                <a:cs typeface="Arial" pitchFamily="4" charset="0"/>
              </a:rPr>
            </a:br>
            <a:r>
              <a:rPr lang="en-US" sz="2400">
                <a:solidFill>
                  <a:srgbClr val="17375E"/>
                </a:solidFill>
                <a:latin typeface="Arial Black" pitchFamily="4" charset="0"/>
                <a:ea typeface="Arial" pitchFamily="4" charset="0"/>
                <a:cs typeface="Arial" pitchFamily="4" charset="0"/>
              </a:rPr>
              <a:t>Educational Videos about New Datums and more</a:t>
            </a:r>
            <a:endParaRPr lang="en-US" sz="3200">
              <a:solidFill>
                <a:srgbClr val="17375E"/>
              </a:solidFill>
              <a:latin typeface="Arial Black" pitchFamily="4" charset="0"/>
              <a:ea typeface="Arial" pitchFamily="4" charset="0"/>
              <a:cs typeface="Arial" pitchFamily="4" charset="0"/>
            </a:endParaRPr>
          </a:p>
        </p:txBody>
      </p:sp>
      <p:pic>
        <p:nvPicPr>
          <p:cNvPr id="48131" name="Picture 4"/>
          <p:cNvPicPr>
            <a:picLocks noChangeAspect="1" noChangeArrowheads="1"/>
          </p:cNvPicPr>
          <p:nvPr/>
        </p:nvPicPr>
        <p:blipFill>
          <a:blip r:embed="rId3"/>
          <a:srcRect/>
          <a:stretch>
            <a:fillRect/>
          </a:stretch>
        </p:blipFill>
        <p:spPr bwMode="auto">
          <a:xfrm>
            <a:off x="504825" y="2382838"/>
            <a:ext cx="7981950" cy="2443162"/>
          </a:xfrm>
          <a:prstGeom prst="rect">
            <a:avLst/>
          </a:prstGeom>
          <a:noFill/>
          <a:ln w="9525">
            <a:noFill/>
            <a:miter lim="800000"/>
            <a:headEnd/>
            <a:tailEnd/>
          </a:ln>
          <a:effectLst>
            <a:outerShdw blurRad="63500" sx="102000" sy="102000" algn="ctr" rotWithShape="0">
              <a:srgbClr val="000000">
                <a:alpha val="39998"/>
              </a:srgbClr>
            </a:outerShdw>
          </a:effectLst>
        </p:spPr>
      </p:pic>
      <p:pic>
        <p:nvPicPr>
          <p:cNvPr id="69636" name="Picture 4"/>
          <p:cNvPicPr>
            <a:picLocks noChangeAspect="1" noChangeArrowheads="1"/>
          </p:cNvPicPr>
          <p:nvPr/>
        </p:nvPicPr>
        <p:blipFill>
          <a:blip r:embed="rId4"/>
          <a:srcRect/>
          <a:stretch>
            <a:fillRect/>
          </a:stretch>
        </p:blipFill>
        <p:spPr bwMode="auto">
          <a:xfrm>
            <a:off x="923925" y="3603625"/>
            <a:ext cx="1485900" cy="1895475"/>
          </a:xfrm>
          <a:prstGeom prst="rect">
            <a:avLst/>
          </a:prstGeom>
          <a:noFill/>
          <a:ln w="9525">
            <a:noFill/>
            <a:miter lim="800000"/>
            <a:headEnd/>
            <a:tailEnd/>
          </a:ln>
        </p:spPr>
      </p:pic>
      <p:sp>
        <p:nvSpPr>
          <p:cNvPr id="69637" name="Rectangle 1"/>
          <p:cNvSpPr>
            <a:spLocks noChangeArrowheads="1"/>
          </p:cNvSpPr>
          <p:nvPr/>
        </p:nvSpPr>
        <p:spPr bwMode="auto">
          <a:xfrm>
            <a:off x="923925" y="5646738"/>
            <a:ext cx="7669213" cy="831850"/>
          </a:xfrm>
          <a:prstGeom prst="rect">
            <a:avLst/>
          </a:prstGeom>
          <a:noFill/>
          <a:ln w="9525">
            <a:noFill/>
            <a:miter lim="800000"/>
            <a:headEnd/>
            <a:tailEnd/>
          </a:ln>
        </p:spPr>
        <p:txBody>
          <a:bodyPr>
            <a:prstTxWarp prst="textNoShape">
              <a:avLst/>
            </a:prstTxWarp>
            <a:spAutoFit/>
          </a:bodyPr>
          <a:lstStyle/>
          <a:p>
            <a:pPr eaLnBrk="1" hangingPunct="1"/>
            <a:r>
              <a:rPr lang="en-US" sz="2400" b="1">
                <a:solidFill>
                  <a:schemeClr val="tx2"/>
                </a:solidFill>
                <a:latin typeface="Arial" pitchFamily="4" charset="0"/>
                <a:ea typeface="Times New Roman" pitchFamily="4" charset="0"/>
                <a:cs typeface="Times New Roman" pitchFamily="4" charset="0"/>
              </a:rPr>
              <a:t>http://www.ngs.noaa.gov/corbin/class_description/NGS_Video_Library.shtml</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itle 1"/>
          <p:cNvSpPr txBox="1">
            <a:spLocks/>
          </p:cNvSpPr>
          <p:nvPr/>
        </p:nvSpPr>
        <p:spPr bwMode="auto">
          <a:xfrm>
            <a:off x="457200" y="773113"/>
            <a:ext cx="8229600" cy="1252537"/>
          </a:xfrm>
          <a:prstGeom prst="rect">
            <a:avLst/>
          </a:prstGeom>
          <a:noFill/>
          <a:ln w="9525">
            <a:noFill/>
            <a:miter lim="800000"/>
            <a:headEnd/>
            <a:tailEnd/>
          </a:ln>
        </p:spPr>
        <p:txBody>
          <a:bodyPr>
            <a:prstTxWarp prst="textNoShape">
              <a:avLst/>
            </a:prstTxWarp>
          </a:bodyPr>
          <a:lstStyle/>
          <a:p>
            <a:pPr algn="ctr">
              <a:defRPr/>
            </a:pPr>
            <a:r>
              <a:rPr lang="en-US" sz="3200" b="1" dirty="0">
                <a:solidFill>
                  <a:schemeClr val="tx2">
                    <a:lumMod val="75000"/>
                  </a:schemeClr>
                </a:solidFill>
                <a:latin typeface="Arial Black"/>
              </a:rPr>
              <a:t>National Geodetic Survey (NGS): Geodetic Advisors Program</a:t>
            </a:r>
            <a:endParaRPr lang="en-US" sz="1200" dirty="0">
              <a:solidFill>
                <a:schemeClr val="tx2">
                  <a:lumMod val="75000"/>
                </a:schemeClr>
              </a:solidFill>
              <a:effectLst>
                <a:outerShdw blurRad="38100" dist="38100" dir="2700000" algn="tl">
                  <a:srgbClr val="DDDDDD"/>
                </a:outerShdw>
              </a:effectLst>
              <a:latin typeface="Arial Black"/>
            </a:endParaRPr>
          </a:p>
        </p:txBody>
      </p:sp>
      <p:sp>
        <p:nvSpPr>
          <p:cNvPr id="71683" name="Content Placeholder 2"/>
          <p:cNvSpPr txBox="1">
            <a:spLocks/>
          </p:cNvSpPr>
          <p:nvPr/>
        </p:nvSpPr>
        <p:spPr bwMode="auto">
          <a:xfrm>
            <a:off x="457200" y="6196013"/>
            <a:ext cx="8229600" cy="895350"/>
          </a:xfrm>
          <a:prstGeom prst="rect">
            <a:avLst/>
          </a:prstGeom>
          <a:noFill/>
          <a:ln w="9525">
            <a:noFill/>
            <a:miter lim="800000"/>
            <a:headEnd/>
            <a:tailEnd/>
          </a:ln>
        </p:spPr>
        <p:txBody>
          <a:bodyPr>
            <a:prstTxWarp prst="textNoShape">
              <a:avLst/>
            </a:prstTxWarp>
          </a:bodyPr>
          <a:lstStyle/>
          <a:p>
            <a:pPr algn="ctr" defTabSz="828675">
              <a:lnSpc>
                <a:spcPct val="95000"/>
              </a:lnSpc>
              <a:buClr>
                <a:srgbClr val="000000"/>
              </a:buClr>
              <a:buSzPct val="45000"/>
              <a:tabLst>
                <a:tab pos="657225" algn="l"/>
                <a:tab pos="1312863" algn="l"/>
                <a:tab pos="1970088" algn="l"/>
                <a:tab pos="2627313" algn="l"/>
                <a:tab pos="3282950" algn="l"/>
                <a:tab pos="3940175" algn="l"/>
                <a:tab pos="4595813" algn="l"/>
                <a:tab pos="5253038" algn="l"/>
                <a:tab pos="5910263" algn="l"/>
              </a:tabLst>
            </a:pPr>
            <a:r>
              <a:rPr lang="en-US">
                <a:solidFill>
                  <a:schemeClr val="tx2"/>
                </a:solidFill>
                <a:latin typeface="Arial Black" pitchFamily="4" charset="0"/>
                <a:ea typeface="Times New Roman" pitchFamily="4" charset="0"/>
                <a:cs typeface="Times New Roman" pitchFamily="4" charset="0"/>
              </a:rPr>
              <a:t>California Land Surveyors Association (</a:t>
            </a:r>
            <a:r>
              <a:rPr lang="en-GB">
                <a:solidFill>
                  <a:schemeClr val="tx2"/>
                </a:solidFill>
                <a:latin typeface="Arial Black" pitchFamily="4" charset="0"/>
                <a:ea typeface="Times New Roman" pitchFamily="4" charset="0"/>
                <a:cs typeface="Times New Roman" pitchFamily="4" charset="0"/>
              </a:rPr>
              <a:t>CLSA)</a:t>
            </a:r>
          </a:p>
          <a:p>
            <a:pPr algn="ctr" defTabSz="828675">
              <a:lnSpc>
                <a:spcPct val="95000"/>
              </a:lnSpc>
              <a:buClr>
                <a:srgbClr val="000000"/>
              </a:buClr>
              <a:buSzPct val="45000"/>
              <a:tabLst>
                <a:tab pos="657225" algn="l"/>
                <a:tab pos="1312863" algn="l"/>
                <a:tab pos="1970088" algn="l"/>
                <a:tab pos="2627313" algn="l"/>
                <a:tab pos="3282950" algn="l"/>
                <a:tab pos="3940175" algn="l"/>
                <a:tab pos="4595813" algn="l"/>
                <a:tab pos="5253038" algn="l"/>
                <a:tab pos="5910263" algn="l"/>
              </a:tabLst>
            </a:pPr>
            <a:r>
              <a:rPr lang="en-GB">
                <a:solidFill>
                  <a:schemeClr val="tx2"/>
                </a:solidFill>
                <a:latin typeface="Arial Black" pitchFamily="4" charset="0"/>
                <a:ea typeface="Times New Roman" pitchFamily="4" charset="0"/>
                <a:cs typeface="Times New Roman" pitchFamily="4" charset="0"/>
              </a:rPr>
              <a:t> Webinar Series: September 20, 2017</a:t>
            </a:r>
          </a:p>
        </p:txBody>
      </p:sp>
      <p:pic>
        <p:nvPicPr>
          <p:cNvPr id="71684" name="Picture 4"/>
          <p:cNvPicPr>
            <a:picLocks noChangeAspect="1"/>
          </p:cNvPicPr>
          <p:nvPr/>
        </p:nvPicPr>
        <p:blipFill>
          <a:blip r:embed="rId3"/>
          <a:srcRect/>
          <a:stretch>
            <a:fillRect/>
          </a:stretch>
        </p:blipFill>
        <p:spPr bwMode="auto">
          <a:xfrm>
            <a:off x="7493000" y="5291138"/>
            <a:ext cx="1381125" cy="1374775"/>
          </a:xfrm>
          <a:prstGeom prst="rect">
            <a:avLst/>
          </a:prstGeom>
          <a:noFill/>
          <a:ln w="9525">
            <a:noFill/>
            <a:miter lim="800000"/>
            <a:headEnd/>
            <a:tailEnd/>
          </a:ln>
        </p:spPr>
      </p:pic>
      <p:sp>
        <p:nvSpPr>
          <p:cNvPr id="9" name="Rectangle 8"/>
          <p:cNvSpPr>
            <a:spLocks noChangeArrowheads="1"/>
          </p:cNvSpPr>
          <p:nvPr/>
        </p:nvSpPr>
        <p:spPr bwMode="auto">
          <a:xfrm>
            <a:off x="0" y="2141538"/>
            <a:ext cx="9132888" cy="4054475"/>
          </a:xfrm>
          <a:prstGeom prst="rect">
            <a:avLst/>
          </a:prstGeom>
          <a:noFill/>
          <a:ln w="9525">
            <a:noFill/>
            <a:miter lim="800000"/>
            <a:headEnd/>
            <a:tailEnd/>
          </a:ln>
          <a:effectLst/>
        </p:spPr>
        <p:txBody>
          <a:bodyPr anchor="ctr">
            <a:prstTxWarp prst="textNoShape">
              <a:avLst/>
            </a:prstTxWarp>
          </a:bodyPr>
          <a:lstStyle/>
          <a:p>
            <a:pPr algn="ctr">
              <a:defRPr/>
            </a:pPr>
            <a:r>
              <a:rPr lang="en-US" sz="2400">
                <a:solidFill>
                  <a:srgbClr val="17375E"/>
                </a:solidFill>
                <a:effectLst>
                  <a:outerShdw blurRad="38100" dist="38100" dir="2700000" algn="tl">
                    <a:srgbClr val="DDDDDD"/>
                  </a:outerShdw>
                </a:effectLst>
                <a:latin typeface="Arial" pitchFamily="-107" charset="0"/>
              </a:rPr>
              <a:t>Dana Caccamise</a:t>
            </a:r>
          </a:p>
          <a:p>
            <a:pPr algn="ctr">
              <a:defRPr/>
            </a:pPr>
            <a:r>
              <a:rPr lang="en-US" sz="2400">
                <a:solidFill>
                  <a:srgbClr val="17375E"/>
                </a:solidFill>
                <a:effectLst>
                  <a:outerShdw blurRad="38100" dist="38100" dir="2700000" algn="tl">
                    <a:srgbClr val="DDDDDD"/>
                  </a:outerShdw>
                </a:effectLst>
                <a:latin typeface="Arial" pitchFamily="-107" charset="0"/>
              </a:rPr>
              <a:t>Pacific Southwest Region (CA,NV) Geodetic Advisor</a:t>
            </a:r>
          </a:p>
          <a:p>
            <a:pPr algn="ctr">
              <a:defRPr/>
            </a:pPr>
            <a:endParaRPr lang="en-US" sz="1600">
              <a:solidFill>
                <a:srgbClr val="17375E"/>
              </a:solidFill>
              <a:effectLst>
                <a:outerShdw blurRad="38100" dist="38100" dir="2700000" algn="tl">
                  <a:srgbClr val="DDDDDD"/>
                </a:outerShdw>
              </a:effectLst>
              <a:latin typeface="Arial" pitchFamily="-107" charset="0"/>
            </a:endParaRPr>
          </a:p>
          <a:p>
            <a:pPr algn="ctr">
              <a:defRPr/>
            </a:pPr>
            <a:r>
              <a:rPr lang="en-US" sz="2400">
                <a:solidFill>
                  <a:srgbClr val="17375E"/>
                </a:solidFill>
                <a:effectLst>
                  <a:outerShdw blurRad="38100" dist="38100" dir="2700000" algn="tl">
                    <a:srgbClr val="DDDDDD"/>
                  </a:outerShdw>
                </a:effectLst>
                <a:latin typeface="Arial" pitchFamily="-107" charset="0"/>
              </a:rPr>
              <a:t>dana.caccamise@noaa.gov</a:t>
            </a:r>
            <a:endParaRPr lang="en-US" sz="1600">
              <a:solidFill>
                <a:srgbClr val="17375E"/>
              </a:solidFill>
              <a:effectLst>
                <a:outerShdw blurRad="38100" dist="38100" dir="2700000" algn="tl">
                  <a:srgbClr val="DDDDDD"/>
                </a:outerShdw>
              </a:effectLst>
              <a:latin typeface="Arial" pitchFamily="-107" charset="0"/>
            </a:endParaRPr>
          </a:p>
          <a:p>
            <a:pPr algn="ctr">
              <a:defRPr/>
            </a:pPr>
            <a:r>
              <a:rPr lang="en-US" sz="2400">
                <a:solidFill>
                  <a:srgbClr val="17375E"/>
                </a:solidFill>
                <a:effectLst>
                  <a:outerShdw blurRad="38100" dist="38100" dir="2700000" algn="tl">
                    <a:srgbClr val="DDDDDD"/>
                  </a:outerShdw>
                </a:effectLst>
                <a:latin typeface="Arial" pitchFamily="-107" charset="0"/>
              </a:rPr>
              <a:t>NOAA’s National Geodetic Survey</a:t>
            </a:r>
          </a:p>
          <a:p>
            <a:pPr algn="ctr">
              <a:defRPr/>
            </a:pPr>
            <a:r>
              <a:rPr lang="en-US" sz="2400" b="1">
                <a:solidFill>
                  <a:srgbClr val="17375E"/>
                </a:solidFill>
                <a:effectLst>
                  <a:outerShdw blurRad="38100" dist="38100" dir="2700000" algn="tl">
                    <a:srgbClr val="DDDDDD"/>
                  </a:outerShdw>
                </a:effectLst>
                <a:latin typeface="Arial" pitchFamily="-107" charset="0"/>
              </a:rPr>
              <a:t>geodesy.noaa.gov</a:t>
            </a:r>
          </a:p>
          <a:p>
            <a:pPr algn="ctr">
              <a:defRPr/>
            </a:pPr>
            <a:endParaRPr lang="en-US" sz="2000">
              <a:solidFill>
                <a:srgbClr val="17375E"/>
              </a:solidFill>
              <a:effectLst>
                <a:outerShdw blurRad="38100" dist="38100" dir="2700000" algn="tl">
                  <a:srgbClr val="DDDDDD"/>
                </a:outerShdw>
              </a:effectLst>
              <a:latin typeface="Arial" pitchFamily="-107" charset="0"/>
            </a:endParaRPr>
          </a:p>
          <a:p>
            <a:pPr algn="ctr">
              <a:defRPr/>
            </a:pPr>
            <a:r>
              <a:rPr lang="en-US" sz="2000">
                <a:solidFill>
                  <a:srgbClr val="17375E"/>
                </a:solidFill>
                <a:effectLst>
                  <a:outerShdw blurRad="38100" dist="38100" dir="2700000" algn="tl">
                    <a:srgbClr val="DDDDDD"/>
                  </a:outerShdw>
                </a:effectLst>
                <a:latin typeface="Times" pitchFamily="-107" charset="0"/>
              </a:rPr>
              <a:t/>
            </a:r>
            <a:br>
              <a:rPr lang="en-US" sz="2000">
                <a:solidFill>
                  <a:srgbClr val="17375E"/>
                </a:solidFill>
                <a:effectLst>
                  <a:outerShdw blurRad="38100" dist="38100" dir="2700000" algn="tl">
                    <a:srgbClr val="DDDDDD"/>
                  </a:outerShdw>
                </a:effectLst>
                <a:latin typeface="Times" pitchFamily="-107" charset="0"/>
              </a:rPr>
            </a:br>
            <a:endParaRPr lang="en-US" sz="2000">
              <a:solidFill>
                <a:srgbClr val="17375E"/>
              </a:solidFill>
              <a:effectLst>
                <a:outerShdw blurRad="38100" dist="38100" dir="2700000" algn="tl">
                  <a:srgbClr val="DDDDDD"/>
                </a:outerShdw>
              </a:effectLst>
              <a:latin typeface="Times" pitchFamily="-107"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3730" name="Picture 1" descr="GeodeticAdvisorMap_2017_07_Web.png"/>
          <p:cNvPicPr>
            <a:picLocks noChangeAspect="1"/>
          </p:cNvPicPr>
          <p:nvPr/>
        </p:nvPicPr>
        <p:blipFill>
          <a:blip r:embed="rId3"/>
          <a:srcRect/>
          <a:stretch>
            <a:fillRect/>
          </a:stretch>
        </p:blipFill>
        <p:spPr bwMode="auto">
          <a:xfrm>
            <a:off x="127000" y="44450"/>
            <a:ext cx="8890000" cy="676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69863"/>
            <a:ext cx="9144000" cy="1731962"/>
          </a:xfrm>
        </p:spPr>
        <p:txBody>
          <a:bodyPr/>
          <a:lstStyle/>
          <a:p>
            <a:pPr eaLnBrk="1" hangingPunct="1">
              <a:defRPr/>
            </a:pPr>
            <a:r>
              <a:rPr lang="en-US" altLang="en-US" sz="2500" dirty="0" smtClean="0">
                <a:solidFill>
                  <a:schemeClr val="tx2">
                    <a:lumMod val="75000"/>
                  </a:schemeClr>
                </a:solidFill>
                <a:latin typeface="Arial Black"/>
              </a:rPr>
              <a:t>U.S. Department of Commerce</a:t>
            </a:r>
            <a:br>
              <a:rPr lang="en-US" altLang="en-US" sz="2500" dirty="0" smtClean="0">
                <a:solidFill>
                  <a:schemeClr val="tx2">
                    <a:lumMod val="75000"/>
                  </a:schemeClr>
                </a:solidFill>
                <a:latin typeface="Arial Black"/>
              </a:rPr>
            </a:br>
            <a:r>
              <a:rPr lang="en-US" altLang="en-US" sz="2500" dirty="0" smtClean="0">
                <a:solidFill>
                  <a:schemeClr val="tx2">
                    <a:lumMod val="75000"/>
                  </a:schemeClr>
                </a:solidFill>
                <a:latin typeface="Arial Black"/>
              </a:rPr>
              <a:t>National Oceanic &amp; Atmospheric Administration’s</a:t>
            </a:r>
            <a:r>
              <a:rPr lang="en-US" altLang="en-US" sz="2500" b="1" u="sng" dirty="0" smtClean="0">
                <a:solidFill>
                  <a:schemeClr val="tx2">
                    <a:lumMod val="75000"/>
                  </a:schemeClr>
                </a:solidFill>
                <a:latin typeface="Arial Black"/>
              </a:rPr>
              <a:t/>
            </a:r>
            <a:br>
              <a:rPr lang="en-US" altLang="en-US" sz="2500" b="1" u="sng" dirty="0" smtClean="0">
                <a:solidFill>
                  <a:schemeClr val="tx2">
                    <a:lumMod val="75000"/>
                  </a:schemeClr>
                </a:solidFill>
                <a:latin typeface="Arial Black"/>
              </a:rPr>
            </a:br>
            <a:r>
              <a:rPr lang="en-US" altLang="en-US" sz="2500" b="1" dirty="0" smtClean="0">
                <a:solidFill>
                  <a:schemeClr val="tx2">
                    <a:lumMod val="75000"/>
                  </a:schemeClr>
                </a:solidFill>
                <a:latin typeface="Arial Black"/>
              </a:rPr>
              <a:t>National Geodetic Survey (NGS) </a:t>
            </a:r>
            <a:r>
              <a:rPr lang="en-US" altLang="en-US" sz="2500" b="1" dirty="0" smtClean="0">
                <a:solidFill>
                  <a:schemeClr val="tx2">
                    <a:lumMod val="75000"/>
                  </a:schemeClr>
                </a:solidFill>
                <a:latin typeface="Arial"/>
              </a:rPr>
              <a:t> </a:t>
            </a:r>
            <a:endParaRPr lang="en-US" altLang="en-US" sz="2500" dirty="0" smtClean="0">
              <a:solidFill>
                <a:schemeClr val="tx2">
                  <a:lumMod val="75000"/>
                </a:schemeClr>
              </a:solidFill>
              <a:latin typeface="Arial"/>
            </a:endParaRPr>
          </a:p>
        </p:txBody>
      </p:sp>
      <p:sp>
        <p:nvSpPr>
          <p:cNvPr id="31747" name="Rectangle 3"/>
          <p:cNvSpPr>
            <a:spLocks noGrp="1" noChangeArrowheads="1"/>
          </p:cNvSpPr>
          <p:nvPr>
            <p:ph type="body" idx="1"/>
          </p:nvPr>
        </p:nvSpPr>
        <p:spPr>
          <a:xfrm>
            <a:off x="76200" y="1871663"/>
            <a:ext cx="8991600" cy="1435100"/>
          </a:xfrm>
        </p:spPr>
        <p:txBody>
          <a:bodyPr/>
          <a:lstStyle/>
          <a:p>
            <a:pPr marL="0" indent="0" algn="ctr" eaLnBrk="1" hangingPunct="1">
              <a:lnSpc>
                <a:spcPct val="90000"/>
              </a:lnSpc>
              <a:buFontTx/>
              <a:buNone/>
            </a:pPr>
            <a:r>
              <a:rPr lang="en-US" altLang="zh-CN" sz="2000" b="1" i="1" smtClean="0">
                <a:solidFill>
                  <a:schemeClr val="tx2"/>
                </a:solidFill>
                <a:latin typeface="Arial" pitchFamily="4" charset="0"/>
                <a:ea typeface="SimSun" pitchFamily="2" charset="-122"/>
                <a:cs typeface="SimSun" pitchFamily="2" charset="-122"/>
              </a:rPr>
              <a:t>Mission</a:t>
            </a:r>
            <a:r>
              <a:rPr lang="en-US" altLang="zh-CN" sz="2000" smtClean="0">
                <a:solidFill>
                  <a:schemeClr val="tx2"/>
                </a:solidFill>
                <a:latin typeface="Arial" pitchFamily="4" charset="0"/>
                <a:ea typeface="SimSun" pitchFamily="2" charset="-122"/>
                <a:cs typeface="SimSun" pitchFamily="2" charset="-122"/>
              </a:rPr>
              <a:t>:    To define, maintain &amp; provide access to the </a:t>
            </a:r>
          </a:p>
          <a:p>
            <a:pPr marL="0" indent="0" algn="ctr" eaLnBrk="1" hangingPunct="1">
              <a:lnSpc>
                <a:spcPct val="90000"/>
              </a:lnSpc>
              <a:buFontTx/>
              <a:buNone/>
            </a:pPr>
            <a:r>
              <a:rPr lang="en-US" altLang="zh-CN" sz="2700" b="1" i="1" smtClean="0">
                <a:solidFill>
                  <a:srgbClr val="C00000"/>
                </a:solidFill>
                <a:latin typeface="Arial" pitchFamily="4" charset="0"/>
                <a:ea typeface="SimSun" pitchFamily="2" charset="-122"/>
                <a:cs typeface="SimSun" pitchFamily="2" charset="-122"/>
              </a:rPr>
              <a:t>“National Spatial Reference System (NSRS)”</a:t>
            </a:r>
            <a:r>
              <a:rPr lang="en-US" altLang="zh-CN" sz="2700" b="1" smtClean="0">
                <a:solidFill>
                  <a:srgbClr val="C00000"/>
                </a:solidFill>
                <a:latin typeface="Arial" pitchFamily="4" charset="0"/>
                <a:ea typeface="SimSun" pitchFamily="2" charset="-122"/>
                <a:cs typeface="SimSun" pitchFamily="2" charset="-122"/>
              </a:rPr>
              <a:t> </a:t>
            </a:r>
          </a:p>
          <a:p>
            <a:pPr marL="0" indent="0" algn="ctr" eaLnBrk="1" hangingPunct="1">
              <a:lnSpc>
                <a:spcPct val="90000"/>
              </a:lnSpc>
              <a:buFontTx/>
              <a:buNone/>
            </a:pPr>
            <a:r>
              <a:rPr lang="en-US" altLang="zh-CN" sz="2000" smtClean="0">
                <a:solidFill>
                  <a:schemeClr val="tx2"/>
                </a:solidFill>
                <a:latin typeface="Arial" pitchFamily="4" charset="0"/>
                <a:ea typeface="SimSun" pitchFamily="2" charset="-122"/>
                <a:cs typeface="SimSun" pitchFamily="2" charset="-122"/>
              </a:rPr>
              <a:t>to meet our Nation’s economic, social &amp; environmental needs</a:t>
            </a:r>
          </a:p>
        </p:txBody>
      </p:sp>
      <p:sp>
        <p:nvSpPr>
          <p:cNvPr id="31748" name="TextBox 4"/>
          <p:cNvSpPr txBox="1">
            <a:spLocks noChangeArrowheads="1"/>
          </p:cNvSpPr>
          <p:nvPr/>
        </p:nvSpPr>
        <p:spPr bwMode="auto">
          <a:xfrm>
            <a:off x="212725" y="3368675"/>
            <a:ext cx="8707438" cy="3292475"/>
          </a:xfrm>
          <a:prstGeom prst="rect">
            <a:avLst/>
          </a:prstGeom>
          <a:noFill/>
          <a:ln w="9525">
            <a:noFill/>
            <a:miter lim="800000"/>
            <a:headEnd/>
            <a:tailEnd/>
          </a:ln>
        </p:spPr>
        <p:txBody>
          <a:bodyPr>
            <a:prstTxWarp prst="textNoShape">
              <a:avLst/>
            </a:prstTxWarp>
            <a:spAutoFit/>
          </a:bodyPr>
          <a:lstStyle/>
          <a:p>
            <a:pPr algn="ctr" eaLnBrk="1" hangingPunct="1"/>
            <a:r>
              <a:rPr lang="en-US" sz="2800" b="1">
                <a:solidFill>
                  <a:srgbClr val="002060"/>
                </a:solidFill>
                <a:latin typeface="Arial" pitchFamily="4" charset="0"/>
              </a:rPr>
              <a:t>				</a:t>
            </a:r>
            <a:r>
              <a:rPr lang="en-US" sz="2800" b="1">
                <a:solidFill>
                  <a:schemeClr val="tx2"/>
                </a:solidFill>
                <a:latin typeface="Arial" pitchFamily="4" charset="0"/>
              </a:rPr>
              <a:t>NSRS is a consistent coordinate system </a:t>
            </a:r>
          </a:p>
          <a:p>
            <a:pPr algn="ctr" eaLnBrk="1" hangingPunct="1"/>
            <a:r>
              <a:rPr lang="en-US" sz="2800" b="1">
                <a:solidFill>
                  <a:schemeClr val="tx2"/>
                </a:solidFill>
                <a:latin typeface="Arial" pitchFamily="4" charset="0"/>
              </a:rPr>
              <a:t>That defines:</a:t>
            </a:r>
          </a:p>
          <a:p>
            <a:pPr algn="ctr" eaLnBrk="1" hangingPunct="1"/>
            <a:endParaRPr lang="en-US" sz="2800" b="1">
              <a:solidFill>
                <a:schemeClr val="tx2"/>
              </a:solidFill>
              <a:latin typeface="Arial" pitchFamily="4" charset="0"/>
            </a:endParaRPr>
          </a:p>
          <a:p>
            <a:pPr algn="ctr" eaLnBrk="1" hangingPunct="1"/>
            <a:endParaRPr lang="en-US" sz="2800" b="1">
              <a:solidFill>
                <a:srgbClr val="002060"/>
              </a:solidFill>
              <a:latin typeface="Arial" pitchFamily="4" charset="0"/>
            </a:endParaRPr>
          </a:p>
          <a:p>
            <a:pPr algn="ctr" eaLnBrk="1" hangingPunct="1"/>
            <a:endParaRPr lang="en-US" sz="2400">
              <a:solidFill>
                <a:srgbClr val="002060"/>
              </a:solidFill>
              <a:latin typeface="Arial" pitchFamily="4" charset="0"/>
            </a:endParaRPr>
          </a:p>
          <a:p>
            <a:pPr algn="ctr" eaLnBrk="1" hangingPunct="1"/>
            <a:endParaRPr lang="en-US" sz="2400">
              <a:latin typeface="Arial" pitchFamily="4" charset="0"/>
            </a:endParaRPr>
          </a:p>
          <a:p>
            <a:pPr eaLnBrk="1" hangingPunct="1"/>
            <a:r>
              <a:rPr lang="en-US" sz="2400" b="1" i="1">
                <a:solidFill>
                  <a:srgbClr val="C00000"/>
                </a:solidFill>
                <a:latin typeface="Arial" pitchFamily="4" charset="0"/>
              </a:rPr>
              <a:t>                                       &amp; their time variations</a:t>
            </a:r>
            <a:r>
              <a:rPr lang="en-US" sz="2400">
                <a:solidFill>
                  <a:srgbClr val="002060"/>
                </a:solidFill>
                <a:latin typeface="Arial" pitchFamily="4" charset="0"/>
              </a:rPr>
              <a:t>		</a:t>
            </a:r>
          </a:p>
          <a:p>
            <a:pPr algn="ctr" eaLnBrk="1" hangingPunct="1"/>
            <a:r>
              <a:rPr lang="en-US" sz="2400">
                <a:solidFill>
                  <a:schemeClr val="tx2"/>
                </a:solidFill>
                <a:latin typeface="Arial" pitchFamily="4" charset="0"/>
              </a:rPr>
              <a:t>(&amp; National Shoreline, etc. throughout the USA)</a:t>
            </a:r>
          </a:p>
        </p:txBody>
      </p:sp>
      <p:sp>
        <p:nvSpPr>
          <p:cNvPr id="6" name="TextBox 1"/>
          <p:cNvSpPr txBox="1">
            <a:spLocks noChangeArrowheads="1"/>
          </p:cNvSpPr>
          <p:nvPr/>
        </p:nvSpPr>
        <p:spPr bwMode="auto">
          <a:xfrm>
            <a:off x="3306570" y="4479061"/>
            <a:ext cx="4444409" cy="1938992"/>
          </a:xfrm>
          <a:prstGeom prst="rect">
            <a:avLst/>
          </a:prstGeom>
          <a:noFill/>
          <a:ln w="19050">
            <a:noFill/>
            <a:prstDash val="sysDot"/>
            <a:miter lim="800000"/>
            <a:headEnd/>
            <a:tailEnd/>
          </a:ln>
          <a:extLst>
            <a:ext uri="{909E8E84-426E-40dd-AFC4-6F175D3DCCD1}"/>
          </a:extLst>
        </p:spPr>
        <p:txBody>
          <a:bodyPr numCol="2">
            <a:spAutoFit/>
          </a:bodyPr>
          <a:lstStyle>
            <a:lvl1pPr marL="285750" indent="-285750"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buFont typeface="Arial" charset="0"/>
              <a:buChar char="•"/>
              <a:defRPr/>
            </a:pPr>
            <a:r>
              <a:rPr lang="en-US" sz="2400" b="1" dirty="0" smtClean="0">
                <a:solidFill>
                  <a:schemeClr val="tx2">
                    <a:lumMod val="75000"/>
                  </a:schemeClr>
                </a:solidFill>
                <a:latin typeface="Arial"/>
                <a:cs typeface="+mn-cs"/>
              </a:rPr>
              <a:t>Latitude</a:t>
            </a:r>
          </a:p>
          <a:p>
            <a:pPr eaLnBrk="1" hangingPunct="1">
              <a:buFont typeface="Arial" charset="0"/>
              <a:buChar char="•"/>
              <a:defRPr/>
            </a:pPr>
            <a:r>
              <a:rPr lang="en-US" sz="2400" b="1" dirty="0" smtClean="0">
                <a:solidFill>
                  <a:schemeClr val="tx2">
                    <a:lumMod val="75000"/>
                  </a:schemeClr>
                </a:solidFill>
                <a:latin typeface="Arial"/>
                <a:cs typeface="+mn-cs"/>
              </a:rPr>
              <a:t>Longitude</a:t>
            </a:r>
          </a:p>
          <a:p>
            <a:pPr eaLnBrk="1" hangingPunct="1">
              <a:buFont typeface="Arial" charset="0"/>
              <a:buChar char="•"/>
              <a:defRPr/>
            </a:pPr>
            <a:r>
              <a:rPr lang="en-US" sz="2400" b="1" dirty="0" smtClean="0">
                <a:solidFill>
                  <a:schemeClr val="tx2">
                    <a:lumMod val="75000"/>
                  </a:schemeClr>
                </a:solidFill>
                <a:latin typeface="Arial"/>
                <a:cs typeface="+mn-cs"/>
              </a:rPr>
              <a:t>Height</a:t>
            </a:r>
            <a:endParaRPr lang="en-US" sz="2400" dirty="0" smtClean="0">
              <a:solidFill>
                <a:schemeClr val="tx2">
                  <a:lumMod val="75000"/>
                </a:schemeClr>
              </a:solidFill>
              <a:latin typeface="Arial"/>
              <a:cs typeface="+mn-cs"/>
            </a:endParaRPr>
          </a:p>
          <a:p>
            <a:pPr marL="0" indent="0" eaLnBrk="1" hangingPunct="1">
              <a:defRPr/>
            </a:pPr>
            <a:endParaRPr lang="en-US" sz="2400" dirty="0" smtClean="0">
              <a:solidFill>
                <a:schemeClr val="tx2">
                  <a:lumMod val="75000"/>
                </a:schemeClr>
              </a:solidFill>
              <a:latin typeface="Arial"/>
              <a:cs typeface="+mn-cs"/>
            </a:endParaRPr>
          </a:p>
          <a:p>
            <a:pPr marL="0" indent="0" eaLnBrk="1" hangingPunct="1">
              <a:defRPr/>
            </a:pPr>
            <a:endParaRPr lang="en-US" sz="2400" dirty="0">
              <a:solidFill>
                <a:schemeClr val="tx2">
                  <a:lumMod val="75000"/>
                </a:schemeClr>
              </a:solidFill>
              <a:latin typeface="Arial"/>
              <a:cs typeface="+mn-cs"/>
            </a:endParaRPr>
          </a:p>
          <a:p>
            <a:pPr eaLnBrk="1" hangingPunct="1">
              <a:buFont typeface="Arial" charset="0"/>
              <a:buChar char="•"/>
              <a:defRPr/>
            </a:pPr>
            <a:r>
              <a:rPr lang="en-US" sz="2400" dirty="0" smtClean="0">
                <a:solidFill>
                  <a:schemeClr val="tx2">
                    <a:lumMod val="75000"/>
                  </a:schemeClr>
                </a:solidFill>
                <a:latin typeface="Arial"/>
                <a:cs typeface="+mn-cs"/>
              </a:rPr>
              <a:t>Scale</a:t>
            </a:r>
          </a:p>
          <a:p>
            <a:pPr eaLnBrk="1" hangingPunct="1">
              <a:buFont typeface="Arial" charset="0"/>
              <a:buChar char="•"/>
              <a:defRPr/>
            </a:pPr>
            <a:r>
              <a:rPr lang="en-US" sz="2400" dirty="0" smtClean="0">
                <a:solidFill>
                  <a:schemeClr val="tx2">
                    <a:lumMod val="75000"/>
                  </a:schemeClr>
                </a:solidFill>
                <a:latin typeface="Arial"/>
                <a:cs typeface="+mn-cs"/>
              </a:rPr>
              <a:t>Gravity</a:t>
            </a:r>
          </a:p>
          <a:p>
            <a:pPr eaLnBrk="1" hangingPunct="1">
              <a:buFont typeface="Arial" charset="0"/>
              <a:buChar char="•"/>
              <a:defRPr/>
            </a:pPr>
            <a:r>
              <a:rPr lang="en-US" sz="2400" dirty="0" smtClean="0">
                <a:solidFill>
                  <a:schemeClr val="tx2">
                    <a:lumMod val="75000"/>
                  </a:schemeClr>
                </a:solidFill>
                <a:latin typeface="Arial"/>
                <a:cs typeface="+mn-cs"/>
              </a:rPr>
              <a:t>Orientation</a:t>
            </a:r>
          </a:p>
          <a:p>
            <a:pPr marL="0" indent="0" eaLnBrk="1" hangingPunct="1">
              <a:defRPr/>
            </a:pPr>
            <a:endParaRPr lang="en-US" sz="2400" dirty="0" smtClean="0">
              <a:latin typeface="Arial"/>
              <a:cs typeface="+mn-cs"/>
            </a:endParaRPr>
          </a:p>
        </p:txBody>
      </p:sp>
      <p:sp>
        <p:nvSpPr>
          <p:cNvPr id="7" name="Oval 6"/>
          <p:cNvSpPr/>
          <p:nvPr/>
        </p:nvSpPr>
        <p:spPr>
          <a:xfrm>
            <a:off x="212498" y="3747938"/>
            <a:ext cx="2286000" cy="2286000"/>
          </a:xfrm>
          <a:prstGeom prst="ellipse">
            <a:avLst/>
          </a:prstGeom>
          <a:blipFill>
            <a:blip r:embed="rId3" cstate="print"/>
            <a:stretch>
              <a:fillRect/>
            </a:stretch>
          </a:blipFill>
          <a:ln>
            <a:noFill/>
          </a:ln>
          <a:effectLst>
            <a:outerShdw blurRad="76200" dir="18900000" sy="23000" kx="-1200000" algn="bl" rotWithShape="0">
              <a:prstClr val="black">
                <a:alpha val="20000"/>
              </a:prst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9"/>
          <p:cNvGrpSpPr>
            <a:grpSpLocks/>
          </p:cNvGrpSpPr>
          <p:nvPr/>
        </p:nvGrpSpPr>
        <p:grpSpPr bwMode="auto">
          <a:xfrm>
            <a:off x="7653338" y="1609725"/>
            <a:ext cx="1331912" cy="1112838"/>
            <a:chOff x="7467600" y="1143000"/>
            <a:chExt cx="1487907" cy="1479505"/>
          </a:xfrm>
        </p:grpSpPr>
        <p:pic>
          <p:nvPicPr>
            <p:cNvPr id="33827" name="Picture 9" descr="arabsat-4a__1"/>
            <p:cNvPicPr>
              <a:picLocks noChangeAspect="1" noChangeArrowheads="1"/>
            </p:cNvPicPr>
            <p:nvPr/>
          </p:nvPicPr>
          <p:blipFill>
            <a:blip r:embed="rId3"/>
            <a:srcRect/>
            <a:stretch>
              <a:fillRect/>
            </a:stretch>
          </p:blipFill>
          <p:spPr bwMode="auto">
            <a:xfrm>
              <a:off x="7467600" y="1143000"/>
              <a:ext cx="1447800" cy="1055688"/>
            </a:xfrm>
            <a:prstGeom prst="rect">
              <a:avLst/>
            </a:prstGeom>
            <a:noFill/>
            <a:ln w="9525">
              <a:noFill/>
              <a:miter lim="800000"/>
              <a:headEnd/>
              <a:tailEnd/>
            </a:ln>
          </p:spPr>
        </p:pic>
        <p:sp>
          <p:nvSpPr>
            <p:cNvPr id="28708" name="Rectangle 11"/>
            <p:cNvSpPr>
              <a:spLocks noChangeArrowheads="1"/>
            </p:cNvSpPr>
            <p:nvPr/>
          </p:nvSpPr>
          <p:spPr bwMode="white">
            <a:xfrm>
              <a:off x="7531443" y="2297478"/>
              <a:ext cx="1424064" cy="325027"/>
            </a:xfrm>
            <a:prstGeom prst="rect">
              <a:avLst/>
            </a:prstGeom>
            <a:noFill/>
            <a:ln>
              <a:noFill/>
            </a:ln>
            <a:effectLst>
              <a:outerShdw blurRad="63500" dist="17961" dir="2700000" algn="ctr" rotWithShape="0">
                <a:schemeClr val="tx1">
                  <a:alpha val="74998"/>
                </a:schemeClr>
              </a:outerShdw>
            </a:effectLst>
            <a:extLst>
              <a:ext uri="{909E8E84-426E-40dd-AFC4-6F175D3DCCD1}"/>
              <a:ext uri="{91240B29-F687-4f45-9708-019B960494DF}"/>
            </a:extLst>
          </p:spPr>
          <p:txBody>
            <a:bodyPr lIns="92075" tIns="46038" rIns="92075" bIns="46038">
              <a:spAutoFit/>
            </a:bodyPr>
            <a:lstStyle/>
            <a:p>
              <a:pPr>
                <a:lnSpc>
                  <a:spcPct val="80000"/>
                </a:lnSpc>
                <a:defRPr/>
              </a:pPr>
              <a:endParaRPr lang="en-US" sz="1200">
                <a:solidFill>
                  <a:prstClr val="black"/>
                </a:solidFill>
                <a:latin typeface="Arial Black" charset="0"/>
                <a:ea typeface="ＭＳ Ｐゴシック" charset="0"/>
                <a:cs typeface="Arial" charset="0"/>
              </a:endParaRPr>
            </a:p>
          </p:txBody>
        </p:sp>
      </p:grpSp>
      <p:grpSp>
        <p:nvGrpSpPr>
          <p:cNvPr id="33795" name="Group 13"/>
          <p:cNvGrpSpPr>
            <a:grpSpLocks/>
          </p:cNvGrpSpPr>
          <p:nvPr/>
        </p:nvGrpSpPr>
        <p:grpSpPr bwMode="auto">
          <a:xfrm>
            <a:off x="7835900" y="3111500"/>
            <a:ext cx="685800" cy="1200150"/>
            <a:chOff x="1965" y="2592"/>
            <a:chExt cx="675" cy="1056"/>
          </a:xfrm>
        </p:grpSpPr>
        <p:pic>
          <p:nvPicPr>
            <p:cNvPr id="33825" name="Picture 14" descr="image"/>
            <p:cNvPicPr>
              <a:picLocks noChangeAspect="1" noChangeArrowheads="1"/>
            </p:cNvPicPr>
            <p:nvPr/>
          </p:nvPicPr>
          <p:blipFill>
            <a:blip r:embed="rId4"/>
            <a:srcRect/>
            <a:stretch>
              <a:fillRect/>
            </a:stretch>
          </p:blipFill>
          <p:spPr bwMode="auto">
            <a:xfrm>
              <a:off x="1965" y="2592"/>
              <a:ext cx="675" cy="1056"/>
            </a:xfrm>
            <a:prstGeom prst="rect">
              <a:avLst/>
            </a:prstGeom>
            <a:noFill/>
            <a:ln w="9525">
              <a:noFill/>
              <a:miter lim="800000"/>
              <a:headEnd/>
              <a:tailEnd/>
            </a:ln>
          </p:spPr>
        </p:pic>
        <p:pic>
          <p:nvPicPr>
            <p:cNvPr id="33826" name="Picture 15" descr="Map zoomed in"/>
            <p:cNvPicPr>
              <a:picLocks noChangeAspect="1" noChangeArrowheads="1"/>
            </p:cNvPicPr>
            <p:nvPr/>
          </p:nvPicPr>
          <p:blipFill>
            <a:blip r:embed="rId5"/>
            <a:srcRect/>
            <a:stretch>
              <a:fillRect/>
            </a:stretch>
          </p:blipFill>
          <p:spPr bwMode="auto">
            <a:xfrm>
              <a:off x="2048" y="2648"/>
              <a:ext cx="504" cy="672"/>
            </a:xfrm>
            <a:prstGeom prst="rect">
              <a:avLst/>
            </a:prstGeom>
            <a:noFill/>
            <a:ln w="9525">
              <a:noFill/>
              <a:miter lim="800000"/>
              <a:headEnd/>
              <a:tailEnd/>
            </a:ln>
          </p:spPr>
        </p:pic>
      </p:grpSp>
      <p:grpSp>
        <p:nvGrpSpPr>
          <p:cNvPr id="4" name="Group 36"/>
          <p:cNvGrpSpPr>
            <a:grpSpLocks/>
          </p:cNvGrpSpPr>
          <p:nvPr/>
        </p:nvGrpSpPr>
        <p:grpSpPr bwMode="auto">
          <a:xfrm>
            <a:off x="5672138" y="5005388"/>
            <a:ext cx="2038350" cy="1619250"/>
            <a:chOff x="5620120" y="4876800"/>
            <a:chExt cx="2209800" cy="1752600"/>
          </a:xfrm>
        </p:grpSpPr>
        <p:pic>
          <p:nvPicPr>
            <p:cNvPr id="33823" name="Picture 34" descr="ThaiFishingBoats1"/>
            <p:cNvPicPr>
              <a:picLocks noChangeAspect="1" noChangeArrowheads="1"/>
            </p:cNvPicPr>
            <p:nvPr/>
          </p:nvPicPr>
          <p:blipFill>
            <a:blip r:embed="rId6"/>
            <a:srcRect l="30952" t="17857"/>
            <a:stretch>
              <a:fillRect/>
            </a:stretch>
          </p:blipFill>
          <p:spPr bwMode="auto">
            <a:xfrm>
              <a:off x="5620120" y="4876800"/>
              <a:ext cx="2209800" cy="1752600"/>
            </a:xfrm>
            <a:prstGeom prst="rect">
              <a:avLst/>
            </a:prstGeom>
            <a:noFill/>
            <a:ln w="9525">
              <a:noFill/>
              <a:miter lim="800000"/>
              <a:headEnd/>
              <a:tailEnd/>
            </a:ln>
          </p:spPr>
        </p:pic>
        <p:sp>
          <p:nvSpPr>
            <p:cNvPr id="28704" name="Rectangle 27"/>
            <p:cNvSpPr>
              <a:spLocks noChangeArrowheads="1"/>
            </p:cNvSpPr>
            <p:nvPr/>
          </p:nvSpPr>
          <p:spPr bwMode="white">
            <a:xfrm>
              <a:off x="5685519" y="4945529"/>
              <a:ext cx="2058350" cy="300691"/>
            </a:xfrm>
            <a:prstGeom prst="rect">
              <a:avLst/>
            </a:prstGeom>
            <a:noFill/>
            <a:ln>
              <a:noFill/>
            </a:ln>
            <a:effectLst>
              <a:outerShdw blurRad="63500" dist="17961" dir="2700000" algn="ctr" rotWithShape="0">
                <a:schemeClr val="tx1">
                  <a:alpha val="74998"/>
                </a:schemeClr>
              </a:outerShdw>
            </a:effectLst>
            <a:extLst>
              <a:ext uri="{909E8E84-426E-40dd-AFC4-6F175D3DCCD1}"/>
              <a:ext uri="{91240B29-F687-4f45-9708-019B960494DF}"/>
            </a:extLst>
          </p:spPr>
          <p:txBody>
            <a:bodyPr lIns="92075" tIns="46038" rIns="92075" bIns="46038">
              <a:spAutoFit/>
            </a:bodyPr>
            <a:lstStyle/>
            <a:p>
              <a:pPr>
                <a:defRPr/>
              </a:pPr>
              <a:r>
                <a:rPr lang="en-US" sz="1200" dirty="0">
                  <a:solidFill>
                    <a:srgbClr val="FFFFFF"/>
                  </a:solidFill>
                  <a:latin typeface="Arial Black" charset="0"/>
                  <a:ea typeface="ＭＳ Ｐゴシック" charset="0"/>
                  <a:cs typeface="Arial" charset="0"/>
                </a:rPr>
                <a:t>Fishing and Boating</a:t>
              </a:r>
            </a:p>
          </p:txBody>
        </p:sp>
      </p:grpSp>
      <p:grpSp>
        <p:nvGrpSpPr>
          <p:cNvPr id="5" name="Group 33"/>
          <p:cNvGrpSpPr>
            <a:grpSpLocks/>
          </p:cNvGrpSpPr>
          <p:nvPr/>
        </p:nvGrpSpPr>
        <p:grpSpPr bwMode="auto">
          <a:xfrm>
            <a:off x="3509963" y="5005388"/>
            <a:ext cx="2052637" cy="1619250"/>
            <a:chOff x="3168011" y="4724400"/>
            <a:chExt cx="2423164" cy="1781175"/>
          </a:xfrm>
        </p:grpSpPr>
        <p:pic>
          <p:nvPicPr>
            <p:cNvPr id="33821" name="Picture 33" descr="Offshore Oil Platform with Helicopter overhead (nv1) ">
              <a:hlinkClick r:id="rId7"/>
            </p:cNvPr>
            <p:cNvPicPr>
              <a:picLocks noChangeAspect="1" noChangeArrowheads="1"/>
            </p:cNvPicPr>
            <p:nvPr/>
          </p:nvPicPr>
          <p:blipFill>
            <a:blip r:embed="rId8"/>
            <a:srcRect/>
            <a:stretch>
              <a:fillRect/>
            </a:stretch>
          </p:blipFill>
          <p:spPr bwMode="auto">
            <a:xfrm>
              <a:off x="3362325" y="4724400"/>
              <a:ext cx="2228850" cy="1781175"/>
            </a:xfrm>
            <a:prstGeom prst="rect">
              <a:avLst/>
            </a:prstGeom>
            <a:noFill/>
            <a:ln w="9525">
              <a:noFill/>
              <a:miter lim="800000"/>
              <a:headEnd/>
              <a:tailEnd/>
            </a:ln>
          </p:spPr>
        </p:pic>
        <p:sp>
          <p:nvSpPr>
            <p:cNvPr id="28702" name="Rectangle 26"/>
            <p:cNvSpPr>
              <a:spLocks noChangeArrowheads="1"/>
            </p:cNvSpPr>
            <p:nvPr/>
          </p:nvSpPr>
          <p:spPr bwMode="white">
            <a:xfrm>
              <a:off x="3168011" y="4813458"/>
              <a:ext cx="2132685" cy="265430"/>
            </a:xfrm>
            <a:prstGeom prst="rect">
              <a:avLst/>
            </a:prstGeom>
            <a:noFill/>
            <a:ln>
              <a:noFill/>
            </a:ln>
            <a:effectLst>
              <a:outerShdw blurRad="63500" dist="17961" dir="2700000" algn="ctr" rotWithShape="0">
                <a:schemeClr val="tx1">
                  <a:alpha val="74998"/>
                </a:schemeClr>
              </a:outerShdw>
            </a:effectLst>
            <a:extLst>
              <a:ext uri="{909E8E84-426E-40dd-AFC4-6F175D3DCCD1}"/>
              <a:ext uri="{91240B29-F687-4f45-9708-019B960494DF}"/>
            </a:extLst>
          </p:spPr>
          <p:txBody>
            <a:bodyPr lIns="92075" tIns="46038" rIns="92075" bIns="46038">
              <a:spAutoFit/>
            </a:bodyPr>
            <a:lstStyle/>
            <a:p>
              <a:pPr algn="ctr">
                <a:lnSpc>
                  <a:spcPct val="80000"/>
                </a:lnSpc>
                <a:defRPr/>
              </a:pPr>
              <a:r>
                <a:rPr lang="en-US" sz="1200">
                  <a:solidFill>
                    <a:srgbClr val="FFFFFF"/>
                  </a:solidFill>
                  <a:latin typeface="Arial Black" charset="0"/>
                  <a:ea typeface="ＭＳ Ｐゴシック" charset="0"/>
                  <a:cs typeface="Arial" charset="0"/>
                </a:rPr>
                <a:t>Oil Exploration</a:t>
              </a:r>
            </a:p>
          </p:txBody>
        </p:sp>
      </p:grpSp>
      <p:pic>
        <p:nvPicPr>
          <p:cNvPr id="24579" name="Picture 7" descr="arab_p2"/>
          <p:cNvPicPr>
            <a:picLocks noChangeAspect="1" noChangeArrowheads="1"/>
          </p:cNvPicPr>
          <p:nvPr/>
        </p:nvPicPr>
        <p:blipFill>
          <a:blip r:embed="rId9"/>
          <a:srcRect/>
          <a:stretch>
            <a:fillRect/>
          </a:stretch>
        </p:blipFill>
        <p:spPr bwMode="auto">
          <a:xfrm>
            <a:off x="1503363" y="5005388"/>
            <a:ext cx="2055812" cy="1619250"/>
          </a:xfrm>
          <a:prstGeom prst="rect">
            <a:avLst/>
          </a:prstGeom>
          <a:noFill/>
          <a:ln w="9525">
            <a:noFill/>
            <a:miter lim="800000"/>
            <a:headEnd/>
            <a:tailEnd/>
          </a:ln>
        </p:spPr>
      </p:pic>
      <p:grpSp>
        <p:nvGrpSpPr>
          <p:cNvPr id="6" name="Group 37"/>
          <p:cNvGrpSpPr>
            <a:grpSpLocks/>
          </p:cNvGrpSpPr>
          <p:nvPr/>
        </p:nvGrpSpPr>
        <p:grpSpPr bwMode="auto">
          <a:xfrm>
            <a:off x="155575" y="3111500"/>
            <a:ext cx="2501900" cy="1730375"/>
            <a:chOff x="235845" y="3028503"/>
            <a:chExt cx="2506663" cy="1676400"/>
          </a:xfrm>
        </p:grpSpPr>
        <p:pic>
          <p:nvPicPr>
            <p:cNvPr id="33819" name="Picture 6" descr="ph_services_02"/>
            <p:cNvPicPr>
              <a:picLocks noChangeAspect="1" noChangeArrowheads="1"/>
            </p:cNvPicPr>
            <p:nvPr/>
          </p:nvPicPr>
          <p:blipFill>
            <a:blip r:embed="rId10"/>
            <a:srcRect/>
            <a:stretch>
              <a:fillRect/>
            </a:stretch>
          </p:blipFill>
          <p:spPr bwMode="auto">
            <a:xfrm>
              <a:off x="235845" y="3028503"/>
              <a:ext cx="2506663" cy="1676400"/>
            </a:xfrm>
            <a:prstGeom prst="rect">
              <a:avLst/>
            </a:prstGeom>
            <a:noFill/>
            <a:ln w="9525">
              <a:noFill/>
              <a:miter lim="800000"/>
              <a:headEnd/>
              <a:tailEnd/>
            </a:ln>
          </p:spPr>
        </p:pic>
        <p:sp>
          <p:nvSpPr>
            <p:cNvPr id="28700" name="Rectangle 10"/>
            <p:cNvSpPr>
              <a:spLocks noChangeArrowheads="1"/>
            </p:cNvSpPr>
            <p:nvPr/>
          </p:nvSpPr>
          <p:spPr bwMode="white">
            <a:xfrm>
              <a:off x="258112" y="4257351"/>
              <a:ext cx="2112213" cy="269146"/>
            </a:xfrm>
            <a:prstGeom prst="rect">
              <a:avLst/>
            </a:prstGeom>
            <a:noFill/>
            <a:ln>
              <a:noFill/>
            </a:ln>
            <a:effectLst>
              <a:outerShdw blurRad="63500" dist="17961" dir="2700000" algn="ctr" rotWithShape="0">
                <a:schemeClr val="tx1">
                  <a:alpha val="74998"/>
                </a:schemeClr>
              </a:outerShdw>
            </a:effectLst>
            <a:extLst>
              <a:ext uri="{909E8E84-426E-40dd-AFC4-6F175D3DCCD1}"/>
              <a:ext uri="{91240B29-F687-4f45-9708-019B960494DF}"/>
            </a:extLst>
          </p:spPr>
          <p:txBody>
            <a:bodyPr lIns="92075" tIns="46038" rIns="92075" bIns="46038">
              <a:spAutoFit/>
            </a:bodyPr>
            <a:lstStyle/>
            <a:p>
              <a:pPr>
                <a:defRPr/>
              </a:pPr>
              <a:r>
                <a:rPr lang="en-US" sz="1200" dirty="0">
                  <a:solidFill>
                    <a:srgbClr val="FFFFFF"/>
                  </a:solidFill>
                  <a:latin typeface="Arial Black" charset="0"/>
                  <a:ea typeface="ＭＳ Ｐゴシック" charset="0"/>
                  <a:cs typeface="Arial" charset="0"/>
                </a:rPr>
                <a:t>Trucking and Shipping</a:t>
              </a:r>
            </a:p>
          </p:txBody>
        </p:sp>
      </p:grpSp>
      <p:grpSp>
        <p:nvGrpSpPr>
          <p:cNvPr id="7" name="Group 33"/>
          <p:cNvGrpSpPr>
            <a:grpSpLocks/>
          </p:cNvGrpSpPr>
          <p:nvPr/>
        </p:nvGrpSpPr>
        <p:grpSpPr bwMode="auto">
          <a:xfrm>
            <a:off x="2871788" y="3114675"/>
            <a:ext cx="2003425" cy="1733550"/>
            <a:chOff x="3786966" y="1342545"/>
            <a:chExt cx="2002466" cy="1683884"/>
          </a:xfrm>
        </p:grpSpPr>
        <p:pic>
          <p:nvPicPr>
            <p:cNvPr id="33817" name="Picture 36" descr="Two surveyors at an open pit mining site"/>
            <p:cNvPicPr>
              <a:picLocks noChangeAspect="1" noChangeArrowheads="1"/>
            </p:cNvPicPr>
            <p:nvPr/>
          </p:nvPicPr>
          <p:blipFill>
            <a:blip r:embed="rId11"/>
            <a:srcRect/>
            <a:stretch>
              <a:fillRect/>
            </a:stretch>
          </p:blipFill>
          <p:spPr bwMode="auto">
            <a:xfrm>
              <a:off x="3786966" y="1342545"/>
              <a:ext cx="1905000" cy="1683884"/>
            </a:xfrm>
            <a:prstGeom prst="rect">
              <a:avLst/>
            </a:prstGeom>
            <a:noFill/>
            <a:ln w="9525">
              <a:noFill/>
              <a:miter lim="800000"/>
              <a:headEnd/>
              <a:tailEnd/>
            </a:ln>
          </p:spPr>
        </p:pic>
        <p:sp>
          <p:nvSpPr>
            <p:cNvPr id="28698" name="Rectangle 29"/>
            <p:cNvSpPr>
              <a:spLocks noChangeArrowheads="1"/>
            </p:cNvSpPr>
            <p:nvPr/>
          </p:nvSpPr>
          <p:spPr bwMode="white">
            <a:xfrm>
              <a:off x="3807593" y="2568450"/>
              <a:ext cx="1981839" cy="448727"/>
            </a:xfrm>
            <a:prstGeom prst="rect">
              <a:avLst/>
            </a:prstGeom>
            <a:noFill/>
            <a:ln>
              <a:noFill/>
            </a:ln>
            <a:effectLst>
              <a:outerShdw blurRad="63500" dist="17961" dir="2700000" algn="ctr" rotWithShape="0">
                <a:schemeClr val="tx1">
                  <a:alpha val="74998"/>
                </a:schemeClr>
              </a:outerShdw>
            </a:effectLst>
            <a:extLst>
              <a:ext uri="{909E8E84-426E-40dd-AFC4-6F175D3DCCD1}"/>
              <a:ext uri="{91240B29-F687-4f45-9708-019B960494DF}"/>
            </a:extLst>
          </p:spPr>
          <p:txBody>
            <a:bodyPr lIns="92075" tIns="46038" rIns="92075" bIns="46038">
              <a:spAutoFit/>
            </a:bodyPr>
            <a:lstStyle/>
            <a:p>
              <a:pPr>
                <a:defRPr/>
              </a:pPr>
              <a:r>
                <a:rPr lang="en-US" sz="1200" dirty="0">
                  <a:solidFill>
                    <a:srgbClr val="FFFFFF"/>
                  </a:solidFill>
                  <a:latin typeface="Arial Black" charset="0"/>
                  <a:ea typeface="ＭＳ Ｐゴシック" charset="0"/>
                  <a:cs typeface="Arial" charset="0"/>
                </a:rPr>
                <a:t>Surveying </a:t>
              </a:r>
              <a:br>
                <a:rPr lang="en-US" sz="1200" dirty="0">
                  <a:solidFill>
                    <a:srgbClr val="FFFFFF"/>
                  </a:solidFill>
                  <a:latin typeface="Arial Black" charset="0"/>
                  <a:ea typeface="ＭＳ Ｐゴシック" charset="0"/>
                  <a:cs typeface="Arial" charset="0"/>
                </a:rPr>
              </a:br>
              <a:r>
                <a:rPr lang="en-US" sz="1200" dirty="0">
                  <a:solidFill>
                    <a:srgbClr val="FFFFFF"/>
                  </a:solidFill>
                  <a:latin typeface="Arial Black" charset="0"/>
                  <a:ea typeface="ＭＳ Ｐゴシック" charset="0"/>
                  <a:cs typeface="Arial" charset="0"/>
                </a:rPr>
                <a:t>and Mapping</a:t>
              </a:r>
            </a:p>
          </p:txBody>
        </p:sp>
      </p:grpSp>
      <p:grpSp>
        <p:nvGrpSpPr>
          <p:cNvPr id="33801" name="Group 34"/>
          <p:cNvGrpSpPr>
            <a:grpSpLocks/>
          </p:cNvGrpSpPr>
          <p:nvPr/>
        </p:nvGrpSpPr>
        <p:grpSpPr bwMode="auto">
          <a:xfrm>
            <a:off x="950913" y="1619250"/>
            <a:ext cx="3843337" cy="1320800"/>
            <a:chOff x="101722" y="1462992"/>
            <a:chExt cx="3327049" cy="1432608"/>
          </a:xfrm>
        </p:grpSpPr>
        <p:pic>
          <p:nvPicPr>
            <p:cNvPr id="33815" name="Picture 7" descr="0022646artwork"/>
            <p:cNvPicPr>
              <a:picLocks noChangeAspect="1" noChangeArrowheads="1"/>
            </p:cNvPicPr>
            <p:nvPr/>
          </p:nvPicPr>
          <p:blipFill>
            <a:blip r:embed="rId12"/>
            <a:srcRect/>
            <a:stretch>
              <a:fillRect/>
            </a:stretch>
          </p:blipFill>
          <p:spPr bwMode="auto">
            <a:xfrm>
              <a:off x="101722" y="1462992"/>
              <a:ext cx="3298825" cy="1432608"/>
            </a:xfrm>
            <a:prstGeom prst="rect">
              <a:avLst/>
            </a:prstGeom>
            <a:noFill/>
            <a:ln w="9525">
              <a:noFill/>
              <a:miter lim="800000"/>
              <a:headEnd/>
              <a:tailEnd/>
            </a:ln>
          </p:spPr>
        </p:pic>
        <p:sp>
          <p:nvSpPr>
            <p:cNvPr id="28696" name="Rectangle 30"/>
            <p:cNvSpPr>
              <a:spLocks noChangeArrowheads="1"/>
            </p:cNvSpPr>
            <p:nvPr/>
          </p:nvSpPr>
          <p:spPr bwMode="white">
            <a:xfrm>
              <a:off x="1196996" y="2630430"/>
              <a:ext cx="2231775" cy="265170"/>
            </a:xfrm>
            <a:prstGeom prst="rect">
              <a:avLst/>
            </a:prstGeom>
            <a:noFill/>
            <a:ln>
              <a:noFill/>
            </a:ln>
            <a:effectLst>
              <a:outerShdw blurRad="63500" dist="17961" dir="2700000" algn="ctr" rotWithShape="0">
                <a:schemeClr val="tx1">
                  <a:alpha val="74998"/>
                </a:schemeClr>
              </a:outerShdw>
            </a:effectLst>
            <a:extLst>
              <a:ext uri="{909E8E84-426E-40dd-AFC4-6F175D3DCCD1}"/>
              <a:ext uri="{91240B29-F687-4f45-9708-019B960494DF}"/>
            </a:extLst>
          </p:spPr>
          <p:txBody>
            <a:bodyPr lIns="92075" tIns="46038" rIns="92075" bIns="46038">
              <a:spAutoFit/>
            </a:bodyPr>
            <a:lstStyle/>
            <a:p>
              <a:pPr algn="ctr">
                <a:lnSpc>
                  <a:spcPct val="80000"/>
                </a:lnSpc>
                <a:defRPr/>
              </a:pPr>
              <a:r>
                <a:rPr lang="en-US" sz="1200">
                  <a:solidFill>
                    <a:srgbClr val="FFFFFF"/>
                  </a:solidFill>
                  <a:latin typeface="Arial Black" charset="0"/>
                  <a:ea typeface="ＭＳ Ｐゴシック" charset="0"/>
                  <a:cs typeface="Arial" charset="0"/>
                </a:rPr>
                <a:t>Precision Agriculture</a:t>
              </a:r>
            </a:p>
          </p:txBody>
        </p:sp>
      </p:grpSp>
      <p:grpSp>
        <p:nvGrpSpPr>
          <p:cNvPr id="9" name="Group 35"/>
          <p:cNvGrpSpPr>
            <a:grpSpLocks/>
          </p:cNvGrpSpPr>
          <p:nvPr/>
        </p:nvGrpSpPr>
        <p:grpSpPr bwMode="auto">
          <a:xfrm>
            <a:off x="4992688" y="1620838"/>
            <a:ext cx="2362200" cy="1117600"/>
            <a:chOff x="6546876" y="1584250"/>
            <a:chExt cx="1840882" cy="1115251"/>
          </a:xfrm>
        </p:grpSpPr>
        <p:pic>
          <p:nvPicPr>
            <p:cNvPr id="33813" name="Picture 6"/>
            <p:cNvPicPr>
              <a:picLocks noChangeAspect="1" noChangeArrowheads="1"/>
            </p:cNvPicPr>
            <p:nvPr/>
          </p:nvPicPr>
          <p:blipFill>
            <a:blip r:embed="rId13"/>
            <a:srcRect/>
            <a:stretch>
              <a:fillRect/>
            </a:stretch>
          </p:blipFill>
          <p:spPr bwMode="auto">
            <a:xfrm>
              <a:off x="6546876" y="1584250"/>
              <a:ext cx="1840882" cy="1115251"/>
            </a:xfrm>
            <a:prstGeom prst="rect">
              <a:avLst/>
            </a:prstGeom>
            <a:noFill/>
            <a:ln w="9525">
              <a:noFill/>
              <a:miter lim="800000"/>
              <a:headEnd/>
              <a:tailEnd/>
            </a:ln>
          </p:spPr>
        </p:pic>
        <p:sp>
          <p:nvSpPr>
            <p:cNvPr id="28694" name="Rectangle 28"/>
            <p:cNvSpPr>
              <a:spLocks noChangeArrowheads="1"/>
            </p:cNvSpPr>
            <p:nvPr/>
          </p:nvSpPr>
          <p:spPr bwMode="white">
            <a:xfrm>
              <a:off x="6627290" y="1593755"/>
              <a:ext cx="681671" cy="240793"/>
            </a:xfrm>
            <a:prstGeom prst="rect">
              <a:avLst/>
            </a:prstGeom>
            <a:noFill/>
            <a:ln>
              <a:noFill/>
            </a:ln>
            <a:effectLst>
              <a:outerShdw blurRad="63500" dist="17961" dir="2700000" algn="ctr" rotWithShape="0">
                <a:schemeClr val="tx1">
                  <a:alpha val="74998"/>
                </a:schemeClr>
              </a:outerShdw>
            </a:effectLst>
            <a:extLst>
              <a:ext uri="{909E8E84-426E-40dd-AFC4-6F175D3DCCD1}"/>
              <a:ext uri="{91240B29-F687-4f45-9708-019B960494DF}"/>
            </a:extLst>
          </p:spPr>
          <p:txBody>
            <a:bodyPr wrap="none" lIns="92075" tIns="46038" rIns="92075" bIns="46038">
              <a:spAutoFit/>
            </a:bodyPr>
            <a:lstStyle/>
            <a:p>
              <a:pPr algn="ctr">
                <a:lnSpc>
                  <a:spcPct val="80000"/>
                </a:lnSpc>
                <a:defRPr/>
              </a:pPr>
              <a:r>
                <a:rPr lang="en-US" sz="1200">
                  <a:solidFill>
                    <a:srgbClr val="FFFFFF"/>
                  </a:solidFill>
                  <a:latin typeface="Arial Black" charset="0"/>
                  <a:ea typeface="ＭＳ Ｐゴシック" charset="0"/>
                  <a:cs typeface="Arial" charset="0"/>
                </a:rPr>
                <a:t>Aviation</a:t>
              </a:r>
            </a:p>
          </p:txBody>
        </p:sp>
      </p:grpSp>
      <p:sp>
        <p:nvSpPr>
          <p:cNvPr id="33803" name="Title 1"/>
          <p:cNvSpPr>
            <a:spLocks noGrp="1"/>
          </p:cNvSpPr>
          <p:nvPr>
            <p:ph type="title"/>
          </p:nvPr>
        </p:nvSpPr>
        <p:spPr>
          <a:xfrm>
            <a:off x="222250" y="339725"/>
            <a:ext cx="9612313" cy="1143000"/>
          </a:xfrm>
        </p:spPr>
        <p:txBody>
          <a:bodyPr/>
          <a:lstStyle/>
          <a:p>
            <a:pPr algn="l"/>
            <a:r>
              <a:rPr lang="en-US" sz="2800" b="1" smtClean="0">
                <a:solidFill>
                  <a:schemeClr val="tx2"/>
                </a:solidFill>
                <a:latin typeface="Arial Black" pitchFamily="4" charset="0"/>
                <a:ea typeface="ＭＳ Ｐゴシック" pitchFamily="4" charset="-128"/>
                <a:cs typeface="ＭＳ Ｐゴシック" pitchFamily="4" charset="-128"/>
              </a:rPr>
              <a:t>NGS Provides the Geospatial Infrastructure </a:t>
            </a:r>
            <a:br>
              <a:rPr lang="en-US" sz="2800" b="1" smtClean="0">
                <a:solidFill>
                  <a:schemeClr val="tx2"/>
                </a:solidFill>
                <a:latin typeface="Arial Black" pitchFamily="4" charset="0"/>
                <a:ea typeface="ＭＳ Ｐゴシック" pitchFamily="4" charset="-128"/>
                <a:cs typeface="ＭＳ Ｐゴシック" pitchFamily="4" charset="-128"/>
              </a:rPr>
            </a:br>
            <a:r>
              <a:rPr lang="en-US" sz="2800" b="1" smtClean="0">
                <a:solidFill>
                  <a:schemeClr val="tx2"/>
                </a:solidFill>
                <a:latin typeface="Arial Black" pitchFamily="4" charset="0"/>
                <a:ea typeface="ＭＳ Ｐゴシック" pitchFamily="4" charset="-128"/>
                <a:cs typeface="ＭＳ Ｐゴシック" pitchFamily="4" charset="-128"/>
              </a:rPr>
              <a:t>Critical to Our Economy through the NSRS</a:t>
            </a:r>
          </a:p>
        </p:txBody>
      </p:sp>
      <p:pic>
        <p:nvPicPr>
          <p:cNvPr id="33804" name="Picture 37"/>
          <p:cNvPicPr>
            <a:picLocks noChangeAspect="1" noChangeArrowheads="1"/>
          </p:cNvPicPr>
          <p:nvPr/>
        </p:nvPicPr>
        <p:blipFill>
          <a:blip r:embed="rId14"/>
          <a:srcRect/>
          <a:stretch>
            <a:fillRect/>
          </a:stretch>
        </p:blipFill>
        <p:spPr bwMode="auto">
          <a:xfrm>
            <a:off x="4992688" y="3124200"/>
            <a:ext cx="2525712" cy="1717675"/>
          </a:xfrm>
          <a:prstGeom prst="rect">
            <a:avLst/>
          </a:prstGeom>
          <a:noFill/>
          <a:ln w="9525">
            <a:noFill/>
            <a:miter lim="800000"/>
            <a:headEnd/>
            <a:tailEnd/>
          </a:ln>
        </p:spPr>
      </p:pic>
      <p:sp>
        <p:nvSpPr>
          <p:cNvPr id="28685" name="Rectangle 19"/>
          <p:cNvSpPr>
            <a:spLocks noChangeArrowheads="1"/>
          </p:cNvSpPr>
          <p:nvPr/>
        </p:nvSpPr>
        <p:spPr bwMode="white">
          <a:xfrm>
            <a:off x="5010150" y="4378325"/>
            <a:ext cx="1933575" cy="277813"/>
          </a:xfrm>
          <a:prstGeom prst="rect">
            <a:avLst/>
          </a:prstGeom>
          <a:noFill/>
          <a:ln>
            <a:noFill/>
          </a:ln>
          <a:effectLst>
            <a:outerShdw blurRad="63500" dist="17961" dir="2700000" algn="ctr" rotWithShape="0">
              <a:schemeClr val="tx1">
                <a:alpha val="74998"/>
              </a:schemeClr>
            </a:outerShdw>
          </a:effectLst>
          <a:extLst>
            <a:ext uri="{909E8E84-426E-40dd-AFC4-6F175D3DCCD1}"/>
            <a:ext uri="{91240B29-F687-4f45-9708-019B960494DF}"/>
          </a:extLst>
        </p:spPr>
        <p:txBody>
          <a:bodyPr lIns="92075" tIns="46038" rIns="92075" bIns="46038">
            <a:spAutoFit/>
          </a:bodyPr>
          <a:lstStyle/>
          <a:p>
            <a:pPr>
              <a:defRPr/>
            </a:pPr>
            <a:r>
              <a:rPr lang="en-US" sz="1200" dirty="0">
                <a:solidFill>
                  <a:srgbClr val="FFFFFF"/>
                </a:solidFill>
                <a:latin typeface="Arial Black"/>
                <a:ea typeface="ＭＳ Ｐゴシック" charset="0"/>
                <a:cs typeface="Arial Black"/>
              </a:rPr>
              <a:t>Disaster Response</a:t>
            </a:r>
          </a:p>
        </p:txBody>
      </p:sp>
      <p:pic>
        <p:nvPicPr>
          <p:cNvPr id="33806" name="Picture 38"/>
          <p:cNvPicPr>
            <a:picLocks noChangeAspect="1" noChangeArrowheads="1"/>
          </p:cNvPicPr>
          <p:nvPr/>
        </p:nvPicPr>
        <p:blipFill>
          <a:blip r:embed="rId15"/>
          <a:srcRect/>
          <a:stretch>
            <a:fillRect/>
          </a:stretch>
        </p:blipFill>
        <p:spPr bwMode="auto">
          <a:xfrm>
            <a:off x="7781925" y="5005388"/>
            <a:ext cx="1258888" cy="1200150"/>
          </a:xfrm>
          <a:prstGeom prst="rect">
            <a:avLst/>
          </a:prstGeom>
          <a:noFill/>
          <a:ln w="9525">
            <a:noFill/>
            <a:miter lim="800000"/>
            <a:headEnd/>
            <a:tailEnd/>
          </a:ln>
        </p:spPr>
      </p:pic>
      <p:pic>
        <p:nvPicPr>
          <p:cNvPr id="33807" name="Picture 39"/>
          <p:cNvPicPr>
            <a:picLocks noChangeAspect="1" noChangeArrowheads="1"/>
          </p:cNvPicPr>
          <p:nvPr/>
        </p:nvPicPr>
        <p:blipFill>
          <a:blip r:embed="rId16"/>
          <a:srcRect/>
          <a:stretch>
            <a:fillRect/>
          </a:stretch>
        </p:blipFill>
        <p:spPr bwMode="auto">
          <a:xfrm>
            <a:off x="84138" y="5005388"/>
            <a:ext cx="1311275" cy="1198562"/>
          </a:xfrm>
          <a:prstGeom prst="rect">
            <a:avLst/>
          </a:prstGeom>
          <a:noFill/>
          <a:ln w="9525">
            <a:noFill/>
            <a:miter lim="800000"/>
            <a:headEnd/>
            <a:tailEnd/>
          </a:ln>
        </p:spPr>
      </p:pic>
      <p:sp>
        <p:nvSpPr>
          <p:cNvPr id="28688" name="Rectangle 26"/>
          <p:cNvSpPr>
            <a:spLocks noChangeArrowheads="1"/>
          </p:cNvSpPr>
          <p:nvPr/>
        </p:nvSpPr>
        <p:spPr bwMode="white">
          <a:xfrm>
            <a:off x="155575" y="5095875"/>
            <a:ext cx="1851025" cy="242888"/>
          </a:xfrm>
          <a:prstGeom prst="rect">
            <a:avLst/>
          </a:prstGeom>
          <a:noFill/>
          <a:ln>
            <a:noFill/>
          </a:ln>
          <a:effectLst>
            <a:outerShdw blurRad="63500" dist="17961" dir="2700000" algn="ctr" rotWithShape="0">
              <a:schemeClr val="tx1">
                <a:alpha val="74998"/>
              </a:schemeClr>
            </a:outerShdw>
          </a:effectLst>
          <a:extLst>
            <a:ext uri="{909E8E84-426E-40dd-AFC4-6F175D3DCCD1}"/>
            <a:ext uri="{91240B29-F687-4f45-9708-019B960494DF}"/>
          </a:extLst>
        </p:spPr>
        <p:txBody>
          <a:bodyPr lIns="92075" tIns="46038" rIns="92075" bIns="46038">
            <a:spAutoFit/>
          </a:bodyPr>
          <a:lstStyle/>
          <a:p>
            <a:pPr>
              <a:lnSpc>
                <a:spcPct val="80000"/>
              </a:lnSpc>
              <a:defRPr/>
            </a:pPr>
            <a:r>
              <a:rPr lang="en-US" sz="1200">
                <a:solidFill>
                  <a:srgbClr val="FFFFFF"/>
                </a:solidFill>
                <a:latin typeface="Arial Black" charset="0"/>
                <a:ea typeface="ＭＳ Ｐゴシック" charset="0"/>
                <a:cs typeface="Arial" charset="0"/>
              </a:rPr>
              <a:t>CORS</a:t>
            </a:r>
          </a:p>
        </p:txBody>
      </p:sp>
      <p:sp>
        <p:nvSpPr>
          <p:cNvPr id="28689" name="Rectangle 26"/>
          <p:cNvSpPr>
            <a:spLocks noChangeArrowheads="1"/>
          </p:cNvSpPr>
          <p:nvPr/>
        </p:nvSpPr>
        <p:spPr bwMode="white">
          <a:xfrm>
            <a:off x="1543050" y="5084763"/>
            <a:ext cx="1851025" cy="244475"/>
          </a:xfrm>
          <a:prstGeom prst="rect">
            <a:avLst/>
          </a:prstGeom>
          <a:noFill/>
          <a:ln>
            <a:noFill/>
          </a:ln>
          <a:effectLst>
            <a:outerShdw blurRad="63500" dist="17961" dir="2700000" algn="ctr" rotWithShape="0">
              <a:schemeClr val="tx1">
                <a:alpha val="74998"/>
              </a:schemeClr>
            </a:outerShdw>
          </a:effectLst>
          <a:extLst>
            <a:ext uri="{909E8E84-426E-40dd-AFC4-6F175D3DCCD1}"/>
            <a:ext uri="{91240B29-F687-4f45-9708-019B960494DF}"/>
          </a:extLst>
        </p:spPr>
        <p:txBody>
          <a:bodyPr lIns="92075" tIns="46038" rIns="92075" bIns="46038">
            <a:spAutoFit/>
          </a:bodyPr>
          <a:lstStyle/>
          <a:p>
            <a:pPr>
              <a:lnSpc>
                <a:spcPct val="80000"/>
              </a:lnSpc>
              <a:defRPr/>
            </a:pPr>
            <a:r>
              <a:rPr lang="en-US" sz="1200">
                <a:solidFill>
                  <a:srgbClr val="FFFFFF"/>
                </a:solidFill>
                <a:latin typeface="Arial Black" charset="0"/>
                <a:ea typeface="ＭＳ Ｐゴシック" charset="0"/>
                <a:cs typeface="Arial" charset="0"/>
              </a:rPr>
              <a:t>Navigation</a:t>
            </a:r>
          </a:p>
        </p:txBody>
      </p:sp>
      <p:sp>
        <p:nvSpPr>
          <p:cNvPr id="33810" name="TextBox 2"/>
          <p:cNvSpPr txBox="1">
            <a:spLocks noChangeArrowheads="1"/>
          </p:cNvSpPr>
          <p:nvPr/>
        </p:nvSpPr>
        <p:spPr bwMode="auto">
          <a:xfrm>
            <a:off x="7781925" y="2435225"/>
            <a:ext cx="1109663" cy="461963"/>
          </a:xfrm>
          <a:prstGeom prst="rect">
            <a:avLst/>
          </a:prstGeom>
          <a:noFill/>
          <a:ln w="9525">
            <a:noFill/>
            <a:miter lim="800000"/>
            <a:headEnd/>
            <a:tailEnd/>
          </a:ln>
        </p:spPr>
        <p:txBody>
          <a:bodyPr wrap="none">
            <a:prstTxWarp prst="textNoShape">
              <a:avLst/>
            </a:prstTxWarp>
            <a:spAutoFit/>
          </a:bodyPr>
          <a:lstStyle/>
          <a:p>
            <a:pPr eaLnBrk="1" hangingPunct="1"/>
            <a:r>
              <a:rPr lang="en-US" sz="1200">
                <a:solidFill>
                  <a:srgbClr val="000000"/>
                </a:solidFill>
                <a:latin typeface="Arial Black" pitchFamily="4" charset="0"/>
                <a:ea typeface="ＭＳ Ｐゴシック" pitchFamily="4" charset="-128"/>
                <a:cs typeface="ＭＳ Ｐゴシック" pitchFamily="4" charset="-128"/>
              </a:rPr>
              <a:t>Satellite </a:t>
            </a:r>
          </a:p>
          <a:p>
            <a:pPr eaLnBrk="1" hangingPunct="1"/>
            <a:r>
              <a:rPr lang="en-US" sz="1200">
                <a:solidFill>
                  <a:srgbClr val="000000"/>
                </a:solidFill>
                <a:latin typeface="Arial Black" pitchFamily="4" charset="0"/>
                <a:ea typeface="ＭＳ Ｐゴシック" pitchFamily="4" charset="-128"/>
                <a:cs typeface="ＭＳ Ｐゴシック" pitchFamily="4" charset="-128"/>
              </a:rPr>
              <a:t>Operations</a:t>
            </a:r>
          </a:p>
        </p:txBody>
      </p:sp>
      <p:sp>
        <p:nvSpPr>
          <p:cNvPr id="33811" name="TextBox 38"/>
          <p:cNvSpPr txBox="1">
            <a:spLocks noChangeArrowheads="1"/>
          </p:cNvSpPr>
          <p:nvPr/>
        </p:nvSpPr>
        <p:spPr bwMode="auto">
          <a:xfrm>
            <a:off x="7785100" y="6254750"/>
            <a:ext cx="1423988" cy="276225"/>
          </a:xfrm>
          <a:prstGeom prst="rect">
            <a:avLst/>
          </a:prstGeom>
          <a:noFill/>
          <a:ln w="9525">
            <a:noFill/>
            <a:miter lim="800000"/>
            <a:headEnd/>
            <a:tailEnd/>
          </a:ln>
        </p:spPr>
        <p:txBody>
          <a:bodyPr>
            <a:prstTxWarp prst="textNoShape">
              <a:avLst/>
            </a:prstTxWarp>
            <a:spAutoFit/>
          </a:bodyPr>
          <a:lstStyle/>
          <a:p>
            <a:pPr eaLnBrk="1" hangingPunct="1"/>
            <a:r>
              <a:rPr lang="en-US" sz="1200">
                <a:solidFill>
                  <a:srgbClr val="000000"/>
                </a:solidFill>
                <a:latin typeface="Arial Black" pitchFamily="4" charset="0"/>
                <a:ea typeface="ＭＳ Ｐゴシック" pitchFamily="4" charset="-128"/>
                <a:cs typeface="ＭＳ Ｐゴシック" pitchFamily="4" charset="-128"/>
              </a:rPr>
              <a:t>Survey Marks</a:t>
            </a:r>
          </a:p>
        </p:txBody>
      </p:sp>
      <p:sp>
        <p:nvSpPr>
          <p:cNvPr id="33812" name="TextBox 39"/>
          <p:cNvSpPr txBox="1">
            <a:spLocks noChangeArrowheads="1"/>
          </p:cNvSpPr>
          <p:nvPr/>
        </p:nvSpPr>
        <p:spPr bwMode="auto">
          <a:xfrm>
            <a:off x="7786688" y="4375150"/>
            <a:ext cx="1087437" cy="460375"/>
          </a:xfrm>
          <a:prstGeom prst="rect">
            <a:avLst/>
          </a:prstGeom>
          <a:noFill/>
          <a:ln w="9525">
            <a:noFill/>
            <a:miter lim="800000"/>
            <a:headEnd/>
            <a:tailEnd/>
          </a:ln>
        </p:spPr>
        <p:txBody>
          <a:bodyPr wrap="none">
            <a:prstTxWarp prst="textNoShape">
              <a:avLst/>
            </a:prstTxWarp>
            <a:spAutoFit/>
          </a:bodyPr>
          <a:lstStyle/>
          <a:p>
            <a:pPr eaLnBrk="1" hangingPunct="1"/>
            <a:r>
              <a:rPr lang="en-US" sz="1200">
                <a:solidFill>
                  <a:srgbClr val="000000"/>
                </a:solidFill>
                <a:latin typeface="Arial Black" pitchFamily="4" charset="0"/>
                <a:ea typeface="ＭＳ Ｐゴシック" pitchFamily="4" charset="-128"/>
                <a:cs typeface="ＭＳ Ｐゴシック" pitchFamily="4" charset="-128"/>
              </a:rPr>
              <a:t>Personal </a:t>
            </a:r>
            <a:br>
              <a:rPr lang="en-US" sz="1200">
                <a:solidFill>
                  <a:srgbClr val="000000"/>
                </a:solidFill>
                <a:latin typeface="Arial Black" pitchFamily="4" charset="0"/>
                <a:ea typeface="ＭＳ Ｐゴシック" pitchFamily="4" charset="-128"/>
                <a:cs typeface="ＭＳ Ｐゴシック" pitchFamily="4" charset="-128"/>
              </a:rPr>
            </a:br>
            <a:r>
              <a:rPr lang="en-US" sz="1200">
                <a:solidFill>
                  <a:srgbClr val="000000"/>
                </a:solidFill>
                <a:latin typeface="Arial Black" pitchFamily="4" charset="0"/>
                <a:ea typeface="ＭＳ Ｐゴシック" pitchFamily="4" charset="-128"/>
                <a:cs typeface="ＭＳ Ｐゴシック" pitchFamily="4" charset="-128"/>
              </a:rPr>
              <a:t>Navigation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500"/>
                                  </p:stCondLst>
                                  <p:childTnLst>
                                    <p:set>
                                      <p:cBhvr>
                                        <p:cTn id="15" dur="1" fill="hold">
                                          <p:stCondLst>
                                            <p:cond delay="0"/>
                                          </p:stCondLst>
                                        </p:cTn>
                                        <p:tgtEl>
                                          <p:spTgt spid="24579"/>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50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5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title"/>
          </p:nvPr>
        </p:nvSpPr>
        <p:spPr>
          <a:xfrm>
            <a:off x="1016000" y="446088"/>
            <a:ext cx="7896225" cy="733425"/>
          </a:xfrm>
        </p:spPr>
        <p:txBody>
          <a:bodyPr/>
          <a:lstStyle/>
          <a:p>
            <a:r>
              <a:rPr lang="en-US" sz="3200" smtClean="0">
                <a:solidFill>
                  <a:schemeClr val="tx2"/>
                </a:solidFill>
                <a:latin typeface="Arial Black" pitchFamily="4" charset="0"/>
                <a:ea typeface="ＭＳ Ｐゴシック" pitchFamily="4" charset="-128"/>
                <a:cs typeface="ＭＳ Ｐゴシック" pitchFamily="4" charset="-128"/>
              </a:rPr>
              <a:t>NGS</a:t>
            </a:r>
            <a:r>
              <a:rPr lang="en-US" sz="3200" b="1" smtClean="0">
                <a:solidFill>
                  <a:schemeClr val="tx2"/>
                </a:solidFill>
                <a:latin typeface="Arial Black" pitchFamily="4" charset="0"/>
                <a:ea typeface="ＭＳ Ｐゴシック" pitchFamily="4" charset="-128"/>
                <a:cs typeface="ＭＳ Ｐゴシック" pitchFamily="4" charset="-128"/>
              </a:rPr>
              <a:t> Programs</a:t>
            </a:r>
          </a:p>
        </p:txBody>
      </p:sp>
      <p:sp>
        <p:nvSpPr>
          <p:cNvPr id="35843" name="TextBox 3"/>
          <p:cNvSpPr txBox="1">
            <a:spLocks noChangeArrowheads="1"/>
          </p:cNvSpPr>
          <p:nvPr/>
        </p:nvSpPr>
        <p:spPr bwMode="auto">
          <a:xfrm>
            <a:off x="1046163" y="1162050"/>
            <a:ext cx="5473700" cy="338138"/>
          </a:xfrm>
          <a:prstGeom prst="rect">
            <a:avLst/>
          </a:prstGeom>
          <a:noFill/>
          <a:ln w="9525">
            <a:noFill/>
            <a:miter lim="800000"/>
            <a:headEnd/>
            <a:tailEnd/>
          </a:ln>
        </p:spPr>
        <p:txBody>
          <a:bodyPr>
            <a:prstTxWarp prst="textNoShape">
              <a:avLst/>
            </a:prstTxWarp>
            <a:spAutoFit/>
          </a:bodyPr>
          <a:lstStyle/>
          <a:p>
            <a:pPr eaLnBrk="1" hangingPunct="1"/>
            <a:r>
              <a:rPr lang="en-US" sz="1600">
                <a:solidFill>
                  <a:srgbClr val="C00000"/>
                </a:solidFill>
                <a:latin typeface="Arial Black" pitchFamily="4" charset="0"/>
                <a:ea typeface="ＭＳ Ｐゴシック" pitchFamily="4" charset="-128"/>
                <a:cs typeface="ＭＳ Ｐゴシック" pitchFamily="4" charset="-128"/>
              </a:rPr>
              <a:t>Modernizing the NSRS</a:t>
            </a:r>
          </a:p>
        </p:txBody>
      </p:sp>
      <p:sp>
        <p:nvSpPr>
          <p:cNvPr id="35844" name="Rounded Rectangle 9"/>
          <p:cNvSpPr>
            <a:spLocks noChangeArrowheads="1"/>
          </p:cNvSpPr>
          <p:nvPr/>
        </p:nvSpPr>
        <p:spPr bwMode="auto">
          <a:xfrm>
            <a:off x="2873375" y="3584575"/>
            <a:ext cx="1304925" cy="1122363"/>
          </a:xfrm>
          <a:prstGeom prst="roundRect">
            <a:avLst>
              <a:gd name="adj" fmla="val 16667"/>
            </a:avLst>
          </a:prstGeom>
          <a:blipFill dpi="0" rotWithShape="0">
            <a:blip r:embed="rId3"/>
            <a:srcRect/>
            <a:stretch>
              <a:fillRect/>
            </a:stretch>
          </a:blipFill>
          <a:ln w="25400">
            <a:solidFill>
              <a:schemeClr val="tx1"/>
            </a:solidFill>
            <a:round/>
            <a:headEnd/>
            <a:tailEnd/>
          </a:ln>
        </p:spPr>
        <p:txBody>
          <a:bodyPr>
            <a:prstTxWarp prst="textNoShape">
              <a:avLst/>
            </a:prstTxWarp>
          </a:bodyPr>
          <a:lstStyle/>
          <a:p>
            <a:pPr eaLnBrk="1" hangingPunct="1"/>
            <a:endParaRPr lang="en-US">
              <a:solidFill>
                <a:srgbClr val="000000"/>
              </a:solidFill>
              <a:latin typeface="Arial" pitchFamily="4" charset="0"/>
              <a:ea typeface="ＭＳ Ｐゴシック" pitchFamily="4" charset="-128"/>
              <a:cs typeface="ＭＳ Ｐゴシック" pitchFamily="4" charset="-128"/>
            </a:endParaRPr>
          </a:p>
        </p:txBody>
      </p:sp>
      <p:grpSp>
        <p:nvGrpSpPr>
          <p:cNvPr id="35845" name="Group 10"/>
          <p:cNvGrpSpPr>
            <a:grpSpLocks/>
          </p:cNvGrpSpPr>
          <p:nvPr/>
        </p:nvGrpSpPr>
        <p:grpSpPr bwMode="auto">
          <a:xfrm>
            <a:off x="2711450" y="4656138"/>
            <a:ext cx="1628775" cy="604837"/>
            <a:chOff x="1795045" y="1265285"/>
            <a:chExt cx="1628685"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795045"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OPUS</a:t>
              </a:r>
            </a:p>
          </p:txBody>
        </p:sp>
      </p:grpSp>
      <p:sp>
        <p:nvSpPr>
          <p:cNvPr id="35846" name="Rounded Rectangle 21"/>
          <p:cNvSpPr>
            <a:spLocks noChangeArrowheads="1"/>
          </p:cNvSpPr>
          <p:nvPr/>
        </p:nvSpPr>
        <p:spPr bwMode="auto">
          <a:xfrm>
            <a:off x="6881813" y="3584575"/>
            <a:ext cx="1463675" cy="1122363"/>
          </a:xfrm>
          <a:prstGeom prst="roundRect">
            <a:avLst>
              <a:gd name="adj" fmla="val 16667"/>
            </a:avLst>
          </a:prstGeom>
          <a:blipFill dpi="0" rotWithShape="0">
            <a:blip r:embed="rId4"/>
            <a:srcRect/>
            <a:stretch>
              <a:fillRect/>
            </a:stretch>
          </a:blipFill>
          <a:ln w="25400">
            <a:solidFill>
              <a:schemeClr val="tx1"/>
            </a:solidFill>
            <a:round/>
            <a:headEnd/>
            <a:tailEnd/>
          </a:ln>
        </p:spPr>
        <p:txBody>
          <a:bodyPr>
            <a:prstTxWarp prst="textNoShape">
              <a:avLst/>
            </a:prstTxWarp>
          </a:bodyPr>
          <a:lstStyle/>
          <a:p>
            <a:pPr eaLnBrk="1" hangingPunct="1"/>
            <a:endParaRPr lang="en-US">
              <a:solidFill>
                <a:srgbClr val="000000"/>
              </a:solidFill>
              <a:latin typeface="Arial" pitchFamily="4" charset="0"/>
              <a:ea typeface="ＭＳ Ｐゴシック" pitchFamily="4" charset="-128"/>
              <a:cs typeface="ＭＳ Ｐゴシック" pitchFamily="4" charset="-128"/>
            </a:endParaRPr>
          </a:p>
        </p:txBody>
      </p:sp>
      <p:grpSp>
        <p:nvGrpSpPr>
          <p:cNvPr id="35847" name="Group 22"/>
          <p:cNvGrpSpPr>
            <a:grpSpLocks/>
          </p:cNvGrpSpPr>
          <p:nvPr/>
        </p:nvGrpSpPr>
        <p:grpSpPr bwMode="auto">
          <a:xfrm>
            <a:off x="6577013" y="4656138"/>
            <a:ext cx="2063750" cy="604837"/>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GPS Satellite Orbits</a:t>
              </a:r>
            </a:p>
          </p:txBody>
        </p:sp>
      </p:grpSp>
      <p:grpSp>
        <p:nvGrpSpPr>
          <p:cNvPr id="35848" name="Group 49"/>
          <p:cNvGrpSpPr>
            <a:grpSpLocks/>
          </p:cNvGrpSpPr>
          <p:nvPr/>
        </p:nvGrpSpPr>
        <p:grpSpPr bwMode="auto">
          <a:xfrm>
            <a:off x="762000" y="1574800"/>
            <a:ext cx="7572375" cy="1727200"/>
            <a:chOff x="762000" y="2209800"/>
            <a:chExt cx="7572299" cy="1726407"/>
          </a:xfrm>
        </p:grpSpPr>
        <p:sp>
          <p:nvSpPr>
            <p:cNvPr id="35876"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prstTxWarp prst="textNoShape">
                <a:avLst/>
              </a:prstTxWarp>
            </a:bodyPr>
            <a:lstStyle/>
            <a:p>
              <a:pPr eaLnBrk="1" hangingPunct="1"/>
              <a:endParaRPr lang="en-US">
                <a:solidFill>
                  <a:schemeClr val="tx2"/>
                </a:solidFill>
                <a:latin typeface="Arial" pitchFamily="4" charset="0"/>
                <a:ea typeface="ＭＳ Ｐゴシック" pitchFamily="4" charset="-128"/>
                <a:cs typeface="ＭＳ Ｐゴシック" pitchFamily="4" charset="-128"/>
              </a:endParaRPr>
            </a:p>
          </p:txBody>
        </p:sp>
        <p:grpSp>
          <p:nvGrpSpPr>
            <p:cNvPr id="35877"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CORS</a:t>
                </a:r>
              </a:p>
            </p:txBody>
          </p:sp>
        </p:grpSp>
        <p:sp>
          <p:nvSpPr>
            <p:cNvPr id="35878"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prstTxWarp prst="textNoShape">
                <a:avLst/>
              </a:prstTxWarp>
            </a:bodyPr>
            <a:lstStyle/>
            <a:p>
              <a:pPr eaLnBrk="1" hangingPunct="1"/>
              <a:endParaRPr lang="en-US">
                <a:solidFill>
                  <a:schemeClr val="tx2"/>
                </a:solidFill>
                <a:latin typeface="Arial" pitchFamily="4" charset="0"/>
                <a:ea typeface="ＭＳ Ｐゴシック" pitchFamily="4" charset="-128"/>
                <a:cs typeface="ＭＳ Ｐゴシック" pitchFamily="4" charset="-128"/>
              </a:endParaRPr>
            </a:p>
          </p:txBody>
        </p:sp>
        <p:grpSp>
          <p:nvGrpSpPr>
            <p:cNvPr id="35879"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GRAV-D</a:t>
                </a:r>
              </a:p>
            </p:txBody>
          </p:sp>
        </p:grpSp>
        <p:sp>
          <p:nvSpPr>
            <p:cNvPr id="35880"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prstTxWarp prst="textNoShape">
                <a:avLst/>
              </a:prstTxWarp>
            </a:bodyPr>
            <a:lstStyle/>
            <a:p>
              <a:pPr eaLnBrk="1" hangingPunct="1"/>
              <a:endParaRPr lang="en-US">
                <a:solidFill>
                  <a:schemeClr val="tx2"/>
                </a:solidFill>
                <a:latin typeface="Arial" pitchFamily="4" charset="0"/>
                <a:ea typeface="ＭＳ Ｐゴシック" pitchFamily="4" charset="-128"/>
                <a:cs typeface="ＭＳ Ｐゴシック" pitchFamily="4" charset="-128"/>
              </a:endParaRPr>
            </a:p>
          </p:txBody>
        </p:sp>
        <p:grpSp>
          <p:nvGrpSpPr>
            <p:cNvPr id="35881" name="Group 18"/>
            <p:cNvGrpSpPr>
              <a:grpSpLocks/>
            </p:cNvGrpSpPr>
            <p:nvPr/>
          </p:nvGrpSpPr>
          <p:grpSpPr bwMode="auto">
            <a:xfrm>
              <a:off x="2206246" y="3331648"/>
              <a:ext cx="2273271" cy="604559"/>
              <a:chOff x="5041452" y="1264968"/>
              <a:chExt cx="2273271"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041817" y="1264968"/>
                <a:ext cx="2273277"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Height Modernization</a:t>
                </a:r>
              </a:p>
            </p:txBody>
          </p:sp>
        </p:grpSp>
        <p:sp>
          <p:nvSpPr>
            <p:cNvPr id="35882"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prstTxWarp prst="textNoShape">
                <a:avLst/>
              </a:prstTxWarp>
            </a:bodyPr>
            <a:lstStyle/>
            <a:p>
              <a:pPr eaLnBrk="1" hangingPunct="1"/>
              <a:endParaRPr lang="en-US">
                <a:solidFill>
                  <a:schemeClr val="tx2"/>
                </a:solidFill>
                <a:latin typeface="Arial" pitchFamily="4" charset="0"/>
                <a:ea typeface="ＭＳ Ｐゴシック" pitchFamily="4" charset="-128"/>
                <a:cs typeface="ＭＳ Ｐゴシック" pitchFamily="4" charset="-128"/>
              </a:endParaRPr>
            </a:p>
          </p:txBody>
        </p:sp>
        <p:grpSp>
          <p:nvGrpSpPr>
            <p:cNvPr id="35883"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ECO</a:t>
                </a:r>
              </a:p>
            </p:txBody>
          </p:sp>
        </p:grpSp>
      </p:grpSp>
      <p:sp>
        <p:nvSpPr>
          <p:cNvPr id="35849" name="Rounded Rectangle 29"/>
          <p:cNvSpPr>
            <a:spLocks noChangeArrowheads="1"/>
          </p:cNvSpPr>
          <p:nvPr/>
        </p:nvSpPr>
        <p:spPr bwMode="auto">
          <a:xfrm>
            <a:off x="866775" y="3584575"/>
            <a:ext cx="1628775" cy="1122363"/>
          </a:xfrm>
          <a:prstGeom prst="roundRect">
            <a:avLst>
              <a:gd name="adj" fmla="val 16667"/>
            </a:avLst>
          </a:prstGeom>
          <a:blipFill dpi="0" rotWithShape="0">
            <a:blip r:embed="rId9"/>
            <a:srcRect/>
            <a:stretch>
              <a:fillRect/>
            </a:stretch>
          </a:blipFill>
          <a:ln w="25400">
            <a:solidFill>
              <a:schemeClr val="tx1"/>
            </a:solidFill>
            <a:round/>
            <a:headEnd/>
            <a:tailEnd/>
          </a:ln>
        </p:spPr>
        <p:txBody>
          <a:bodyPr>
            <a:prstTxWarp prst="textNoShape">
              <a:avLst/>
            </a:prstTxWarp>
          </a:bodyPr>
          <a:lstStyle/>
          <a:p>
            <a:pPr eaLnBrk="1" hangingPunct="1"/>
            <a:endParaRPr lang="en-US">
              <a:solidFill>
                <a:srgbClr val="000000"/>
              </a:solidFill>
              <a:latin typeface="Arial" pitchFamily="4" charset="0"/>
              <a:ea typeface="ＭＳ Ｐゴシック" pitchFamily="4" charset="-128"/>
              <a:cs typeface="ＭＳ Ｐゴシック" pitchFamily="4" charset="-128"/>
            </a:endParaRPr>
          </a:p>
        </p:txBody>
      </p:sp>
      <p:grpSp>
        <p:nvGrpSpPr>
          <p:cNvPr id="35850" name="Group 30"/>
          <p:cNvGrpSpPr>
            <a:grpSpLocks/>
          </p:cNvGrpSpPr>
          <p:nvPr/>
        </p:nvGrpSpPr>
        <p:grpSpPr bwMode="auto">
          <a:xfrm>
            <a:off x="690563" y="4656138"/>
            <a:ext cx="1985962" cy="604837"/>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Airport Surveys</a:t>
              </a:r>
            </a:p>
          </p:txBody>
        </p:sp>
      </p:grpSp>
      <p:grpSp>
        <p:nvGrpSpPr>
          <p:cNvPr id="35851" name="Group 34"/>
          <p:cNvGrpSpPr>
            <a:grpSpLocks/>
          </p:cNvGrpSpPr>
          <p:nvPr/>
        </p:nvGrpSpPr>
        <p:grpSpPr bwMode="auto">
          <a:xfrm>
            <a:off x="4708525" y="4652963"/>
            <a:ext cx="1628775" cy="604837"/>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err="1">
                  <a:solidFill>
                    <a:schemeClr val="tx2"/>
                  </a:solidFill>
                  <a:latin typeface="Arial Black" panose="020B0A04020102020204" pitchFamily="34" charset="0"/>
                </a:rPr>
                <a:t>VDatum</a:t>
              </a:r>
              <a:endParaRPr lang="en-US" sz="1200" dirty="0">
                <a:solidFill>
                  <a:schemeClr val="tx2"/>
                </a:solidFill>
                <a:latin typeface="Arial Black" panose="020B0A04020102020204" pitchFamily="34" charset="0"/>
              </a:endParaRPr>
            </a:p>
          </p:txBody>
        </p:sp>
      </p:grpSp>
      <p:grpSp>
        <p:nvGrpSpPr>
          <p:cNvPr id="35852" name="Group 38"/>
          <p:cNvGrpSpPr>
            <a:grpSpLocks/>
          </p:cNvGrpSpPr>
          <p:nvPr/>
        </p:nvGrpSpPr>
        <p:grpSpPr bwMode="auto">
          <a:xfrm>
            <a:off x="2695575" y="6130925"/>
            <a:ext cx="1905000" cy="603250"/>
            <a:chOff x="4579295" y="5186957"/>
            <a:chExt cx="169654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5" y="5186957"/>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a:prstTxWarp prst="textNoShape">
                <a:avLst/>
              </a:prstTxWarp>
            </a:bodyPr>
            <a:lstStyle/>
            <a:p>
              <a:pPr defTabSz="711200">
                <a:lnSpc>
                  <a:spcPct val="90000"/>
                </a:lnSpc>
                <a:spcAft>
                  <a:spcPct val="35000"/>
                </a:spcAft>
                <a:defRPr/>
              </a:pPr>
              <a:r>
                <a:rPr lang="en-US" sz="1200">
                  <a:solidFill>
                    <a:schemeClr val="tx2"/>
                  </a:solidFill>
                  <a:latin typeface="Arial Black" pitchFamily="-107" charset="0"/>
                  <a:ea typeface="MS PGothic" pitchFamily="34" charset="-128"/>
                  <a:cs typeface="MS PGothic" pitchFamily="34" charset="-128"/>
                </a:rPr>
                <a:t>Regional </a:t>
              </a:r>
              <a:br>
                <a:rPr lang="en-US" sz="1200">
                  <a:solidFill>
                    <a:schemeClr val="tx2"/>
                  </a:solidFill>
                  <a:latin typeface="Arial Black" pitchFamily="-107" charset="0"/>
                  <a:ea typeface="MS PGothic" pitchFamily="34" charset="-128"/>
                  <a:cs typeface="MS PGothic" pitchFamily="34" charset="-128"/>
                </a:rPr>
              </a:br>
              <a:r>
                <a:rPr lang="en-US" sz="1200">
                  <a:solidFill>
                    <a:schemeClr val="tx2"/>
                  </a:solidFill>
                  <a:latin typeface="Arial Black" pitchFamily="-107" charset="0"/>
                  <a:ea typeface="MS PGothic" pitchFamily="34" charset="-128"/>
                  <a:cs typeface="MS PGothic" pitchFamily="34" charset="-128"/>
                </a:rPr>
                <a:t>Advisor Program</a:t>
              </a:r>
            </a:p>
          </p:txBody>
        </p:sp>
      </p:grpSp>
      <p:sp>
        <p:nvSpPr>
          <p:cNvPr id="35853" name="Rounded Rectangle 41"/>
          <p:cNvSpPr>
            <a:spLocks noChangeArrowheads="1"/>
          </p:cNvSpPr>
          <p:nvPr/>
        </p:nvSpPr>
        <p:spPr bwMode="auto">
          <a:xfrm>
            <a:off x="4676775" y="5064125"/>
            <a:ext cx="1628775" cy="1122363"/>
          </a:xfrm>
          <a:prstGeom prst="roundRect">
            <a:avLst>
              <a:gd name="adj" fmla="val 16667"/>
            </a:avLst>
          </a:prstGeom>
          <a:blipFill dpi="0" rotWithShape="0">
            <a:blip r:embed="rId10"/>
            <a:srcRect/>
            <a:stretch>
              <a:fillRect/>
            </a:stretch>
          </a:blipFill>
          <a:ln w="25400">
            <a:solidFill>
              <a:schemeClr val="tx1"/>
            </a:solidFill>
            <a:round/>
            <a:headEnd/>
            <a:tailEnd/>
          </a:ln>
        </p:spPr>
        <p:txBody>
          <a:bodyPr>
            <a:prstTxWarp prst="textNoShape">
              <a:avLst/>
            </a:prstTxWarp>
          </a:bodyPr>
          <a:lstStyle/>
          <a:p>
            <a:pPr eaLnBrk="1" hangingPunct="1"/>
            <a:endParaRPr lang="en-US">
              <a:solidFill>
                <a:srgbClr val="000000"/>
              </a:solidFill>
              <a:latin typeface="Arial" pitchFamily="4" charset="0"/>
              <a:ea typeface="ＭＳ Ｐゴシック" pitchFamily="4" charset="-128"/>
              <a:cs typeface="ＭＳ Ｐゴシック" pitchFamily="4" charset="-128"/>
            </a:endParaRPr>
          </a:p>
        </p:txBody>
      </p:sp>
      <p:grpSp>
        <p:nvGrpSpPr>
          <p:cNvPr id="35854" name="Group 42"/>
          <p:cNvGrpSpPr>
            <a:grpSpLocks/>
          </p:cNvGrpSpPr>
          <p:nvPr/>
        </p:nvGrpSpPr>
        <p:grpSpPr bwMode="auto">
          <a:xfrm>
            <a:off x="4524375" y="6130925"/>
            <a:ext cx="1981200" cy="603250"/>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defTabSz="711200">
                <a:lnSpc>
                  <a:spcPct val="90000"/>
                </a:lnSpc>
                <a:spcAft>
                  <a:spcPct val="35000"/>
                </a:spcAft>
                <a:defRPr/>
              </a:pPr>
              <a:r>
                <a:rPr lang="en-US" sz="1200" dirty="0">
                  <a:solidFill>
                    <a:schemeClr val="tx2"/>
                  </a:solidFill>
                  <a:latin typeface="Arial Black" panose="020B0A04020102020204" pitchFamily="34" charset="0"/>
                </a:rPr>
                <a:t>Emergency Response Imagery</a:t>
              </a:r>
            </a:p>
          </p:txBody>
        </p:sp>
      </p:grpSp>
      <p:sp>
        <p:nvSpPr>
          <p:cNvPr id="35855" name="Rounded Rectangle 45"/>
          <p:cNvSpPr>
            <a:spLocks noChangeArrowheads="1"/>
          </p:cNvSpPr>
          <p:nvPr/>
        </p:nvSpPr>
        <p:spPr bwMode="auto">
          <a:xfrm>
            <a:off x="866775" y="5092700"/>
            <a:ext cx="1628775" cy="1122363"/>
          </a:xfrm>
          <a:prstGeom prst="roundRect">
            <a:avLst>
              <a:gd name="adj" fmla="val 16667"/>
            </a:avLst>
          </a:prstGeom>
          <a:blipFill dpi="0" rotWithShape="0">
            <a:blip r:embed="rId11"/>
            <a:srcRect/>
            <a:stretch>
              <a:fillRect/>
            </a:stretch>
          </a:blipFill>
          <a:ln w="25400">
            <a:solidFill>
              <a:schemeClr val="tx1"/>
            </a:solidFill>
            <a:round/>
            <a:headEnd/>
            <a:tailEnd/>
          </a:ln>
        </p:spPr>
        <p:txBody>
          <a:bodyPr>
            <a:prstTxWarp prst="textNoShape">
              <a:avLst/>
            </a:prstTxWarp>
          </a:bodyPr>
          <a:lstStyle/>
          <a:p>
            <a:pPr eaLnBrk="1" hangingPunct="1"/>
            <a:endParaRPr lang="en-US">
              <a:solidFill>
                <a:srgbClr val="000000"/>
              </a:solidFill>
              <a:latin typeface="Arial" pitchFamily="4" charset="0"/>
              <a:ea typeface="ＭＳ Ｐゴシック" pitchFamily="4" charset="-128"/>
              <a:cs typeface="ＭＳ Ｐゴシック" pitchFamily="4" charset="-128"/>
            </a:endParaRPr>
          </a:p>
        </p:txBody>
      </p:sp>
      <p:grpSp>
        <p:nvGrpSpPr>
          <p:cNvPr id="35856" name="Group 46"/>
          <p:cNvGrpSpPr>
            <a:grpSpLocks/>
          </p:cNvGrpSpPr>
          <p:nvPr/>
        </p:nvGrpSpPr>
        <p:grpSpPr bwMode="auto">
          <a:xfrm>
            <a:off x="638175" y="6159500"/>
            <a:ext cx="2057400" cy="604838"/>
            <a:chOff x="3422" y="3154561"/>
            <a:chExt cx="1628685" cy="604242"/>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Coastal Mapping</a:t>
              </a:r>
            </a:p>
          </p:txBody>
        </p:sp>
      </p:grpSp>
      <p:grpSp>
        <p:nvGrpSpPr>
          <p:cNvPr id="35857" name="Group 3"/>
          <p:cNvGrpSpPr>
            <a:grpSpLocks/>
          </p:cNvGrpSpPr>
          <p:nvPr/>
        </p:nvGrpSpPr>
        <p:grpSpPr bwMode="auto">
          <a:xfrm>
            <a:off x="4572000" y="3584575"/>
            <a:ext cx="1957388" cy="1114425"/>
            <a:chOff x="4296092" y="3733800"/>
            <a:chExt cx="1957388" cy="1114425"/>
          </a:xfrm>
        </p:grpSpPr>
        <p:sp>
          <p:nvSpPr>
            <p:cNvPr id="35862" name="Rounded Rectangle 33"/>
            <p:cNvSpPr>
              <a:spLocks noChangeArrowheads="1"/>
            </p:cNvSpPr>
            <p:nvPr/>
          </p:nvSpPr>
          <p:spPr bwMode="auto">
            <a:xfrm>
              <a:off x="4296092" y="3733800"/>
              <a:ext cx="1957388" cy="1114425"/>
            </a:xfrm>
            <a:prstGeom prst="roundRect">
              <a:avLst>
                <a:gd name="adj" fmla="val 16667"/>
              </a:avLst>
            </a:prstGeom>
            <a:blipFill dpi="0" rotWithShape="0">
              <a:blip r:embed="rId12"/>
              <a:srcRect/>
              <a:stretch>
                <a:fillRect/>
              </a:stretch>
            </a:blipFill>
            <a:ln w="25400">
              <a:solidFill>
                <a:schemeClr val="tx1"/>
              </a:solidFill>
              <a:round/>
              <a:headEnd/>
              <a:tailEnd/>
            </a:ln>
          </p:spPr>
          <p:txBody>
            <a:bodyPr>
              <a:prstTxWarp prst="textNoShape">
                <a:avLst/>
              </a:prstTxWarp>
            </a:bodyPr>
            <a:lstStyle/>
            <a:p>
              <a:pPr eaLnBrk="1" hangingPunct="1"/>
              <a:endParaRPr lang="en-US">
                <a:solidFill>
                  <a:srgbClr val="000000"/>
                </a:solidFill>
                <a:latin typeface="Arial" pitchFamily="4" charset="0"/>
                <a:ea typeface="ＭＳ Ｐゴシック" pitchFamily="4" charset="-128"/>
                <a:cs typeface="ＭＳ Ｐゴシック" pitchFamily="4" charset="-128"/>
              </a:endParaRPr>
            </a:p>
          </p:txBody>
        </p:sp>
        <p:grpSp>
          <p:nvGrpSpPr>
            <p:cNvPr id="35863" name="Group 2"/>
            <p:cNvGrpSpPr>
              <a:grpSpLocks/>
            </p:cNvGrpSpPr>
            <p:nvPr/>
          </p:nvGrpSpPr>
          <p:grpSpPr bwMode="auto">
            <a:xfrm>
              <a:off x="4386500" y="3771900"/>
              <a:ext cx="1785699" cy="1008014"/>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5865" name="Picture 50" descr="Map of US showing current VDatum availability."/>
              <p:cNvPicPr>
                <a:picLocks noChangeAspect="1" noChangeArrowheads="1"/>
              </p:cNvPicPr>
              <p:nvPr/>
            </p:nvPicPr>
            <p:blipFill>
              <a:blip r:embed="rId13"/>
              <a:srcRect/>
              <a:stretch>
                <a:fillRect/>
              </a:stretch>
            </p:blipFill>
            <p:spPr bwMode="auto">
              <a:xfrm>
                <a:off x="4386500" y="3771900"/>
                <a:ext cx="1785699" cy="1008014"/>
              </a:xfrm>
              <a:prstGeom prst="rect">
                <a:avLst/>
              </a:prstGeom>
              <a:solidFill>
                <a:schemeClr val="bg1"/>
              </a:solidFill>
              <a:ln w="9525">
                <a:noFill/>
                <a:miter lim="800000"/>
                <a:headEnd/>
                <a:tailEnd/>
              </a:ln>
            </p:spPr>
          </p:pic>
        </p:grpSp>
      </p:grpSp>
      <p:sp>
        <p:nvSpPr>
          <p:cNvPr id="35858" name="TextBox 3"/>
          <p:cNvSpPr txBox="1">
            <a:spLocks noChangeArrowheads="1"/>
          </p:cNvSpPr>
          <p:nvPr/>
        </p:nvSpPr>
        <p:spPr bwMode="auto">
          <a:xfrm>
            <a:off x="1035050" y="3182938"/>
            <a:ext cx="5473700" cy="338137"/>
          </a:xfrm>
          <a:prstGeom prst="rect">
            <a:avLst/>
          </a:prstGeom>
          <a:noFill/>
          <a:ln w="9525">
            <a:noFill/>
            <a:miter lim="800000"/>
            <a:headEnd/>
            <a:tailEnd/>
          </a:ln>
        </p:spPr>
        <p:txBody>
          <a:bodyPr>
            <a:prstTxWarp prst="textNoShape">
              <a:avLst/>
            </a:prstTxWarp>
            <a:spAutoFit/>
          </a:bodyPr>
          <a:lstStyle/>
          <a:p>
            <a:pPr eaLnBrk="1" hangingPunct="1"/>
            <a:r>
              <a:rPr lang="en-US" sz="1600">
                <a:solidFill>
                  <a:srgbClr val="C00000"/>
                </a:solidFill>
                <a:latin typeface="Arial Black" pitchFamily="4" charset="0"/>
                <a:ea typeface="ＭＳ Ｐゴシック" pitchFamily="4" charset="-128"/>
                <a:cs typeface="ＭＳ Ｐゴシック" pitchFamily="4" charset="-128"/>
              </a:rPr>
              <a:t>NGS Products and Services</a:t>
            </a:r>
          </a:p>
        </p:txBody>
      </p:sp>
      <p:pic>
        <p:nvPicPr>
          <p:cNvPr id="35859" name="Picture 55"/>
          <p:cNvPicPr>
            <a:picLocks noChangeAspect="1"/>
          </p:cNvPicPr>
          <p:nvPr/>
        </p:nvPicPr>
        <p:blipFill>
          <a:blip r:embed="rId14"/>
          <a:srcRect/>
          <a:stretch>
            <a:fillRect/>
          </a:stretch>
        </p:blipFill>
        <p:spPr bwMode="auto">
          <a:xfrm>
            <a:off x="7556500" y="5235575"/>
            <a:ext cx="1133475" cy="1489075"/>
          </a:xfrm>
          <a:prstGeom prst="rect">
            <a:avLst/>
          </a:prstGeom>
          <a:noFill/>
          <a:ln w="9525">
            <a:noFill/>
            <a:miter lim="800000"/>
            <a:headEnd/>
            <a:tailEnd/>
          </a:ln>
        </p:spPr>
      </p:pic>
      <p:sp>
        <p:nvSpPr>
          <p:cNvPr id="35860" name="TextBox 58"/>
          <p:cNvSpPr txBox="1">
            <a:spLocks noChangeArrowheads="1"/>
          </p:cNvSpPr>
          <p:nvPr/>
        </p:nvSpPr>
        <p:spPr bwMode="auto">
          <a:xfrm>
            <a:off x="3317875" y="5559425"/>
            <a:ext cx="185738" cy="461963"/>
          </a:xfrm>
          <a:prstGeom prst="rect">
            <a:avLst/>
          </a:prstGeom>
          <a:noFill/>
          <a:ln w="9525">
            <a:noFill/>
            <a:miter lim="800000"/>
            <a:headEnd/>
            <a:tailEnd/>
          </a:ln>
        </p:spPr>
        <p:txBody>
          <a:bodyPr wrap="none">
            <a:prstTxWarp prst="textNoShape">
              <a:avLst/>
            </a:prstTxWarp>
            <a:spAutoFit/>
          </a:bodyPr>
          <a:lstStyle/>
          <a:p>
            <a:endParaRPr lang="en-US" sz="2400"/>
          </a:p>
        </p:txBody>
      </p:sp>
      <p:pic>
        <p:nvPicPr>
          <p:cNvPr id="63" name="Content Placeholder 3" descr="C:\BShaw\My_Maps\State_Advisor_Map\Photoshop\GeodeticAdvisorMap_2016_02_Web.png"/>
          <p:cNvPicPr>
            <a:picLocks noGrp="1" noChangeAspect="1" noChangeArrowheads="1"/>
          </p:cNvPicPr>
          <p:nvPr>
            <p:ph idx="1"/>
          </p:nvPr>
        </p:nvPicPr>
        <p:blipFill>
          <a:blip r:embed="rId15"/>
          <a:srcRect/>
          <a:stretch>
            <a:fillRect/>
          </a:stretch>
        </p:blipFill>
        <p:spPr>
          <a:xfrm>
            <a:off x="2733711" y="5092700"/>
            <a:ext cx="1606513" cy="1124712"/>
          </a:xfrm>
          <a:prstGeom prst="roundRect">
            <a:avLst>
              <a:gd name="adj" fmla="val 15809"/>
            </a:avLst>
          </a:prstGeom>
          <a:ln w="25400">
            <a:solidFill>
              <a:schemeClr val="tx1"/>
            </a:solidFill>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Content Placeholder 3" descr="Postcard September 2017 Irma.jpg"/>
          <p:cNvPicPr>
            <a:picLocks noGrp="1" noChangeAspect="1"/>
          </p:cNvPicPr>
          <p:nvPr>
            <p:ph idx="1"/>
          </p:nvPr>
        </p:nvPicPr>
        <p:blipFill>
          <a:blip r:embed="rId3"/>
          <a:srcRect l="-13118" r="-13118"/>
          <a:stretch>
            <a:fillRect/>
          </a:stretch>
        </p:blipFill>
        <p:spPr>
          <a:xfrm>
            <a:off x="-1169988" y="539750"/>
            <a:ext cx="11464926" cy="630555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descr="C:\Survey\Control\Photographs\Monuments\FLAGSTAFF NCMN.JPG"/>
          <p:cNvPicPr>
            <a:picLocks noChangeAspect="1" noChangeArrowheads="1"/>
          </p:cNvPicPr>
          <p:nvPr/>
        </p:nvPicPr>
        <p:blipFill>
          <a:blip r:embed="rId3"/>
          <a:srcRect/>
          <a:stretch>
            <a:fillRect/>
          </a:stretch>
        </p:blipFill>
        <p:spPr bwMode="auto">
          <a:xfrm>
            <a:off x="930275" y="5278438"/>
            <a:ext cx="1136650" cy="1130300"/>
          </a:xfrm>
          <a:prstGeom prst="rect">
            <a:avLst/>
          </a:prstGeom>
          <a:noFill/>
          <a:ln w="9525">
            <a:solidFill>
              <a:schemeClr val="tx1"/>
            </a:solidFill>
            <a:miter lim="800000"/>
            <a:headEnd/>
            <a:tailEnd/>
          </a:ln>
          <a:effectLst>
            <a:outerShdw blurRad="50800" dist="38100" dir="2700000" algn="tl" rotWithShape="0">
              <a:srgbClr val="808080">
                <a:alpha val="39998"/>
              </a:srgbClr>
            </a:outerShdw>
          </a:effectLst>
          <a:extLst>
            <a:ext uri="{909E8E84-426E-40dd-AFC4-6F175D3DCCD1}"/>
          </a:extLst>
        </p:spPr>
      </p:pic>
      <p:pic>
        <p:nvPicPr>
          <p:cNvPr id="39939" name="Picture 11" descr="GPS-Constellation"/>
          <p:cNvPicPr>
            <a:picLocks noChangeAspect="1" noChangeArrowheads="1"/>
          </p:cNvPicPr>
          <p:nvPr/>
        </p:nvPicPr>
        <p:blipFill>
          <a:blip r:embed="rId4"/>
          <a:srcRect/>
          <a:stretch>
            <a:fillRect/>
          </a:stretch>
        </p:blipFill>
        <p:spPr bwMode="auto">
          <a:xfrm>
            <a:off x="4581525" y="4264025"/>
            <a:ext cx="1031875" cy="1031875"/>
          </a:xfrm>
          <a:prstGeom prst="rect">
            <a:avLst/>
          </a:prstGeom>
          <a:noFill/>
          <a:ln w="9525">
            <a:noFill/>
            <a:miter lim="800000"/>
            <a:headEnd/>
            <a:tailEnd/>
          </a:ln>
        </p:spPr>
      </p:pic>
      <p:sp>
        <p:nvSpPr>
          <p:cNvPr id="39940" name="TextBox 1"/>
          <p:cNvSpPr txBox="1">
            <a:spLocks noChangeArrowheads="1"/>
          </p:cNvSpPr>
          <p:nvPr/>
        </p:nvSpPr>
        <p:spPr bwMode="auto">
          <a:xfrm>
            <a:off x="2144713" y="5519738"/>
            <a:ext cx="1150937" cy="646112"/>
          </a:xfrm>
          <a:prstGeom prst="rect">
            <a:avLst/>
          </a:prstGeom>
          <a:noFill/>
          <a:ln w="9525">
            <a:noFill/>
            <a:miter lim="800000"/>
            <a:headEnd/>
            <a:tailEnd/>
          </a:ln>
        </p:spPr>
        <p:txBody>
          <a:bodyPr wrap="none">
            <a:prstTxWarp prst="textNoShape">
              <a:avLst/>
            </a:prstTxWarp>
            <a:spAutoFit/>
          </a:bodyPr>
          <a:lstStyle/>
          <a:p>
            <a:pPr eaLnBrk="1" hangingPunct="1"/>
            <a:r>
              <a:rPr lang="en-US" sz="1200" b="1">
                <a:solidFill>
                  <a:srgbClr val="C00000"/>
                </a:solidFill>
                <a:latin typeface="Arial" pitchFamily="4" charset="0"/>
                <a:ea typeface="ＭＳ Ｐゴシック" pitchFamily="4" charset="-128"/>
                <a:cs typeface="ＭＳ Ｐゴシック" pitchFamily="4" charset="-128"/>
              </a:rPr>
              <a:t>Passive </a:t>
            </a:r>
          </a:p>
          <a:p>
            <a:pPr eaLnBrk="1" hangingPunct="1"/>
            <a:r>
              <a:rPr lang="en-US" sz="1200" b="1">
                <a:solidFill>
                  <a:srgbClr val="C00000"/>
                </a:solidFill>
                <a:latin typeface="Arial" pitchFamily="4" charset="0"/>
                <a:ea typeface="ＭＳ Ｐゴシック" pitchFamily="4" charset="-128"/>
                <a:cs typeface="ＭＳ Ｐゴシック" pitchFamily="4" charset="-128"/>
              </a:rPr>
              <a:t>Control</a:t>
            </a:r>
          </a:p>
          <a:p>
            <a:pPr eaLnBrk="1" hangingPunct="1"/>
            <a:r>
              <a:rPr lang="en-US" sz="1200" b="1">
                <a:solidFill>
                  <a:srgbClr val="1F497D"/>
                </a:solidFill>
                <a:latin typeface="Arial" pitchFamily="4" charset="0"/>
                <a:ea typeface="ＭＳ Ｐゴシック" pitchFamily="4" charset="-128"/>
                <a:cs typeface="ＭＳ Ｐゴシック" pitchFamily="4" charset="-128"/>
              </a:rPr>
              <a:t>(Monuments)</a:t>
            </a:r>
          </a:p>
        </p:txBody>
      </p:sp>
      <p:sp>
        <p:nvSpPr>
          <p:cNvPr id="3" name="Right Arrow 2"/>
          <p:cNvSpPr>
            <a:spLocks noChangeArrowheads="1"/>
          </p:cNvSpPr>
          <p:nvPr/>
        </p:nvSpPr>
        <p:spPr bwMode="auto">
          <a:xfrm>
            <a:off x="3451225" y="5613400"/>
            <a:ext cx="492125" cy="317500"/>
          </a:xfrm>
          <a:prstGeom prst="rightArrow">
            <a:avLst>
              <a:gd name="adj1" fmla="val 50000"/>
              <a:gd name="adj2" fmla="val 50002"/>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prstClr val="white"/>
              </a:solidFill>
              <a:latin typeface="+mn-lt"/>
              <a:ea typeface="ＭＳ Ｐゴシック" pitchFamily="34" charset="-128"/>
              <a:cs typeface="+mn-cs"/>
            </a:endParaRPr>
          </a:p>
        </p:txBody>
      </p:sp>
      <p:sp>
        <p:nvSpPr>
          <p:cNvPr id="39942" name="Content Placeholder 2"/>
          <p:cNvSpPr txBox="1">
            <a:spLocks/>
          </p:cNvSpPr>
          <p:nvPr/>
        </p:nvSpPr>
        <p:spPr bwMode="auto">
          <a:xfrm>
            <a:off x="684213" y="1041400"/>
            <a:ext cx="7775575" cy="847725"/>
          </a:xfrm>
          <a:prstGeom prst="rect">
            <a:avLst/>
          </a:prstGeom>
          <a:noFill/>
          <a:ln w="9525">
            <a:noFill/>
            <a:miter lim="800000"/>
            <a:headEnd/>
            <a:tailEnd/>
          </a:ln>
        </p:spPr>
        <p:txBody>
          <a:bodyPr>
            <a:prstTxWarp prst="textNoShape">
              <a:avLst/>
            </a:prstTxWarp>
          </a:bodyPr>
          <a:lstStyle/>
          <a:p>
            <a:pPr algn="ctr">
              <a:lnSpc>
                <a:spcPct val="105000"/>
              </a:lnSpc>
            </a:pPr>
            <a:r>
              <a:rPr lang="en-US" sz="1600" b="1">
                <a:solidFill>
                  <a:srgbClr val="C00000"/>
                </a:solidFill>
                <a:latin typeface="Arial Black" pitchFamily="4" charset="0"/>
                <a:ea typeface="ＭＳ Ｐゴシック" pitchFamily="4" charset="-128"/>
                <a:cs typeface="ＭＳ Ｐゴシック" pitchFamily="4" charset="-128"/>
              </a:rPr>
              <a:t>The National Geodetic Survey (NGS) has been around a long time!</a:t>
            </a:r>
          </a:p>
          <a:p>
            <a:pPr algn="ctr">
              <a:lnSpc>
                <a:spcPct val="105000"/>
              </a:lnSpc>
            </a:pPr>
            <a:r>
              <a:rPr lang="en-US" sz="1600">
                <a:solidFill>
                  <a:srgbClr val="000000"/>
                </a:solidFill>
                <a:latin typeface="Arial" pitchFamily="4" charset="0"/>
                <a:ea typeface="ＭＳ Ｐゴシック" pitchFamily="4" charset="-128"/>
                <a:cs typeface="ＭＳ Ｐゴシック" pitchFamily="4" charset="-128"/>
              </a:rPr>
              <a:t>Our Nation’s first science agency.</a:t>
            </a:r>
          </a:p>
        </p:txBody>
      </p:sp>
      <p:pic>
        <p:nvPicPr>
          <p:cNvPr id="4105" name="Picture 10" descr="C:\BShaw\Presentations\Juliana_NSGIC_2012\images\corb_ant_000_edit.jpg"/>
          <p:cNvPicPr>
            <a:picLocks noChangeAspect="1" noChangeArrowheads="1"/>
          </p:cNvPicPr>
          <p:nvPr/>
        </p:nvPicPr>
        <p:blipFill>
          <a:blip r:embed="rId5"/>
          <a:srcRect/>
          <a:stretch>
            <a:fillRect/>
          </a:stretch>
        </p:blipFill>
        <p:spPr bwMode="auto">
          <a:xfrm>
            <a:off x="4465638" y="5681663"/>
            <a:ext cx="1189037" cy="1057275"/>
          </a:xfrm>
          <a:prstGeom prst="rect">
            <a:avLst/>
          </a:prstGeom>
          <a:noFill/>
          <a:ln w="9525">
            <a:solidFill>
              <a:schemeClr val="tx1"/>
            </a:solidFill>
            <a:miter lim="800000"/>
            <a:headEnd/>
            <a:tailEnd/>
          </a:ln>
          <a:effectLst>
            <a:outerShdw blurRad="50800" dist="38100" dir="2700000" algn="ctr" rotWithShape="0">
              <a:srgbClr val="808080">
                <a:alpha val="39998"/>
              </a:srgbClr>
            </a:outerShdw>
          </a:effectLst>
          <a:extLst>
            <a:ext uri="{909E8E84-426E-40dd-AFC4-6F175D3DCCD1}"/>
          </a:extLst>
        </p:spPr>
      </p:pic>
      <p:sp>
        <p:nvSpPr>
          <p:cNvPr id="39944" name="Rectangle 2"/>
          <p:cNvSpPr txBox="1">
            <a:spLocks noChangeArrowheads="1"/>
          </p:cNvSpPr>
          <p:nvPr/>
        </p:nvSpPr>
        <p:spPr bwMode="auto">
          <a:xfrm>
            <a:off x="719138" y="577850"/>
            <a:ext cx="8118475" cy="571500"/>
          </a:xfrm>
          <a:prstGeom prst="rect">
            <a:avLst/>
          </a:prstGeom>
          <a:noFill/>
          <a:ln w="9525">
            <a:noFill/>
            <a:miter lim="800000"/>
            <a:headEnd/>
            <a:tailEnd/>
          </a:ln>
        </p:spPr>
        <p:txBody>
          <a:bodyPr>
            <a:prstTxWarp prst="textNoShape">
              <a:avLst/>
            </a:prstTxWarp>
          </a:bodyPr>
          <a:lstStyle/>
          <a:p>
            <a:pPr eaLnBrk="1" hangingPunct="1"/>
            <a:r>
              <a:rPr lang="en-US" sz="2800" b="1">
                <a:solidFill>
                  <a:srgbClr val="1F497D"/>
                </a:solidFill>
                <a:latin typeface="Arial Black" pitchFamily="4" charset="0"/>
                <a:ea typeface="ＭＳ Ｐゴシック" pitchFamily="4" charset="-128"/>
                <a:cs typeface="ＭＳ Ｐゴシック" pitchFamily="4" charset="-128"/>
              </a:rPr>
              <a:t>NGS and the NSRS continue to evolve!</a:t>
            </a:r>
          </a:p>
        </p:txBody>
      </p:sp>
      <p:pic>
        <p:nvPicPr>
          <p:cNvPr id="17417" name="Picture 6" descr="hassler_small"/>
          <p:cNvPicPr>
            <a:picLocks noChangeAspect="1" noChangeArrowheads="1"/>
          </p:cNvPicPr>
          <p:nvPr/>
        </p:nvPicPr>
        <p:blipFill>
          <a:blip r:embed="rId6">
            <a:extLst>
              <a:ext uri="{28A0092B-C50C-407E-A947-70E740481C1C}"/>
            </a:extLst>
          </a:blip>
          <a:srcRect l="571" r="-571" b="12363"/>
          <a:stretch>
            <a:fillRect/>
          </a:stretch>
        </p:blipFill>
        <p:spPr bwMode="auto">
          <a:xfrm>
            <a:off x="2722268" y="1942893"/>
            <a:ext cx="1146763" cy="1356138"/>
          </a:xfrm>
          <a:prstGeom prst="rect">
            <a:avLst/>
          </a:prstGeom>
          <a:noFill/>
          <a:ln>
            <a:noFill/>
          </a:ln>
          <a:effectLst>
            <a:glow rad="101600">
              <a:schemeClr val="tx2">
                <a:lumMod val="75000"/>
                <a:alpha val="75000"/>
              </a:schemeClr>
            </a:glow>
          </a:effectLst>
          <a:extLst>
            <a:ext uri="{909E8E84-426E-40dd-AFC4-6F175D3DCCD1}"/>
            <a:ext uri="{91240B29-F687-4f45-9708-019B960494DF}"/>
          </a:extLst>
        </p:spPr>
      </p:pic>
      <p:pic>
        <p:nvPicPr>
          <p:cNvPr id="39946" name="Picture 5" descr="C:\BShaw\AerialGravity\PRVI\For_Photoshop\digitalimages\US_Coast_GS.png"/>
          <p:cNvPicPr>
            <a:picLocks noChangeAspect="1" noChangeArrowheads="1"/>
          </p:cNvPicPr>
          <p:nvPr/>
        </p:nvPicPr>
        <p:blipFill>
          <a:blip r:embed="rId7"/>
          <a:srcRect/>
          <a:stretch>
            <a:fillRect/>
          </a:stretch>
        </p:blipFill>
        <p:spPr bwMode="auto">
          <a:xfrm>
            <a:off x="4730750" y="2060575"/>
            <a:ext cx="1169988" cy="1201738"/>
          </a:xfrm>
          <a:prstGeom prst="rect">
            <a:avLst/>
          </a:prstGeom>
          <a:noFill/>
          <a:ln w="9525">
            <a:noFill/>
            <a:miter lim="800000"/>
            <a:headEnd/>
            <a:tailEnd/>
          </a:ln>
        </p:spPr>
      </p:pic>
      <p:sp>
        <p:nvSpPr>
          <p:cNvPr id="39947" name="Content Placeholder 2"/>
          <p:cNvSpPr txBox="1">
            <a:spLocks/>
          </p:cNvSpPr>
          <p:nvPr/>
        </p:nvSpPr>
        <p:spPr bwMode="auto">
          <a:xfrm>
            <a:off x="836613" y="4305300"/>
            <a:ext cx="3629025" cy="838200"/>
          </a:xfrm>
          <a:prstGeom prst="rect">
            <a:avLst/>
          </a:prstGeom>
          <a:noFill/>
          <a:ln w="9525">
            <a:noFill/>
            <a:miter lim="800000"/>
            <a:headEnd/>
            <a:tailEnd/>
          </a:ln>
        </p:spPr>
        <p:txBody>
          <a:bodyPr>
            <a:prstTxWarp prst="textNoShape">
              <a:avLst/>
            </a:prstTxWarp>
          </a:bodyPr>
          <a:lstStyle/>
          <a:p>
            <a:pPr>
              <a:lnSpc>
                <a:spcPct val="105000"/>
              </a:lnSpc>
            </a:pPr>
            <a:r>
              <a:rPr lang="en-US" sz="1600" b="1">
                <a:solidFill>
                  <a:srgbClr val="C00000"/>
                </a:solidFill>
                <a:latin typeface="Arial Black" pitchFamily="4" charset="0"/>
                <a:ea typeface="ＭＳ Ｐゴシック" pitchFamily="4" charset="-128"/>
                <a:cs typeface="ＭＳ Ｐゴシック" pitchFamily="4" charset="-128"/>
              </a:rPr>
              <a:t>The National Spatial Reference System continues to evolve with us.</a:t>
            </a:r>
            <a:endParaRPr lang="en-US" sz="1600">
              <a:solidFill>
                <a:srgbClr val="1F497D"/>
              </a:solidFill>
              <a:latin typeface="Arial Black" pitchFamily="4" charset="0"/>
              <a:ea typeface="ＭＳ Ｐゴシック" pitchFamily="4" charset="-128"/>
              <a:cs typeface="ＭＳ Ｐゴシック" pitchFamily="4" charset="-128"/>
            </a:endParaRPr>
          </a:p>
        </p:txBody>
      </p:sp>
      <p:sp>
        <p:nvSpPr>
          <p:cNvPr id="39948" name="Rectangle 25"/>
          <p:cNvSpPr>
            <a:spLocks noChangeArrowheads="1"/>
          </p:cNvSpPr>
          <p:nvPr/>
        </p:nvSpPr>
        <p:spPr bwMode="auto">
          <a:xfrm>
            <a:off x="36513" y="3330575"/>
            <a:ext cx="2133600" cy="704850"/>
          </a:xfrm>
          <a:prstGeom prst="rect">
            <a:avLst/>
          </a:prstGeom>
          <a:noFill/>
          <a:ln w="9525">
            <a:noFill/>
            <a:miter lim="800000"/>
            <a:headEnd/>
            <a:tailEnd/>
          </a:ln>
        </p:spPr>
        <p:txBody>
          <a:bodyPr>
            <a:prstTxWarp prst="textNoShape">
              <a:avLst/>
            </a:prstTxWarp>
            <a:spAutoFit/>
          </a:bodyPr>
          <a:lstStyle/>
          <a:p>
            <a:pPr lvl="1" algn="ctr" eaLnBrk="1" hangingPunct="1">
              <a:lnSpc>
                <a:spcPct val="105000"/>
              </a:lnSpc>
            </a:pPr>
            <a:r>
              <a:rPr lang="en-US" sz="1400" b="1">
                <a:solidFill>
                  <a:srgbClr val="C00000"/>
                </a:solidFill>
                <a:latin typeface="Arial Black" pitchFamily="4" charset="0"/>
                <a:ea typeface="ＭＳ Ｐゴシック" pitchFamily="4" charset="-128"/>
                <a:cs typeface="ＭＳ Ｐゴシック" pitchFamily="4" charset="-128"/>
              </a:rPr>
              <a:t>1807</a:t>
            </a:r>
          </a:p>
          <a:p>
            <a:pPr lvl="1" algn="ctr" eaLnBrk="1" hangingPunct="1">
              <a:lnSpc>
                <a:spcPct val="105000"/>
              </a:lnSpc>
            </a:pPr>
            <a:r>
              <a:rPr lang="en-US" sz="1200" b="1">
                <a:solidFill>
                  <a:srgbClr val="000000"/>
                </a:solidFill>
                <a:latin typeface="Arial" pitchFamily="4" charset="0"/>
                <a:ea typeface="ＭＳ Ｐゴシック" pitchFamily="4" charset="-128"/>
                <a:cs typeface="ＭＳ Ｐゴシック" pitchFamily="4" charset="-128"/>
              </a:rPr>
              <a:t>Thomas Jefferson</a:t>
            </a:r>
          </a:p>
          <a:p>
            <a:pPr lvl="1" algn="ctr" eaLnBrk="1" hangingPunct="1">
              <a:lnSpc>
                <a:spcPct val="105000"/>
              </a:lnSpc>
            </a:pPr>
            <a:r>
              <a:rPr lang="en-US" sz="1200" b="1">
                <a:solidFill>
                  <a:srgbClr val="1F497D"/>
                </a:solidFill>
                <a:latin typeface="Arial" pitchFamily="4" charset="0"/>
                <a:ea typeface="ＭＳ Ｐゴシック" pitchFamily="4" charset="-128"/>
                <a:cs typeface="ＭＳ Ｐゴシック" pitchFamily="4" charset="-128"/>
              </a:rPr>
              <a:t>Survey of the Coast</a:t>
            </a:r>
            <a:endParaRPr lang="en-US" sz="1200">
              <a:solidFill>
                <a:srgbClr val="1F497D"/>
              </a:solidFill>
              <a:latin typeface="Arial" pitchFamily="4" charset="0"/>
              <a:ea typeface="ＭＳ Ｐゴシック" pitchFamily="4" charset="-128"/>
              <a:cs typeface="ＭＳ Ｐゴシック" pitchFamily="4" charset="-128"/>
            </a:endParaRPr>
          </a:p>
        </p:txBody>
      </p:sp>
      <p:pic>
        <p:nvPicPr>
          <p:cNvPr id="39949" name="Picture 12" descr="GNSS_revised"/>
          <p:cNvPicPr>
            <a:picLocks noChangeAspect="1" noChangeArrowheads="1"/>
          </p:cNvPicPr>
          <p:nvPr/>
        </p:nvPicPr>
        <p:blipFill>
          <a:blip r:embed="rId8"/>
          <a:srcRect/>
          <a:stretch>
            <a:fillRect/>
          </a:stretch>
        </p:blipFill>
        <p:spPr bwMode="auto">
          <a:xfrm>
            <a:off x="6696075" y="4343400"/>
            <a:ext cx="1425575" cy="1068388"/>
          </a:xfrm>
          <a:prstGeom prst="rect">
            <a:avLst/>
          </a:prstGeom>
          <a:noFill/>
          <a:ln w="9525">
            <a:noFill/>
            <a:miter lim="800000"/>
            <a:headEnd/>
            <a:tailEnd/>
          </a:ln>
        </p:spPr>
      </p:pic>
      <p:sp>
        <p:nvSpPr>
          <p:cNvPr id="28" name="Right Arrow 27"/>
          <p:cNvSpPr>
            <a:spLocks noChangeArrowheads="1"/>
          </p:cNvSpPr>
          <p:nvPr/>
        </p:nvSpPr>
        <p:spPr bwMode="auto">
          <a:xfrm>
            <a:off x="5900738" y="4530725"/>
            <a:ext cx="492125" cy="317500"/>
          </a:xfrm>
          <a:prstGeom prst="rightArrow">
            <a:avLst>
              <a:gd name="adj1" fmla="val 50000"/>
              <a:gd name="adj2" fmla="val 50002"/>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prstClr val="white"/>
              </a:solidFill>
              <a:latin typeface="+mn-lt"/>
              <a:ea typeface="ＭＳ Ｐゴシック" pitchFamily="34" charset="-128"/>
              <a:cs typeface="+mn-cs"/>
            </a:endParaRPr>
          </a:p>
        </p:txBody>
      </p:sp>
      <p:sp>
        <p:nvSpPr>
          <p:cNvPr id="39951" name="Rectangle 28"/>
          <p:cNvSpPr>
            <a:spLocks noChangeArrowheads="1"/>
          </p:cNvSpPr>
          <p:nvPr/>
        </p:nvSpPr>
        <p:spPr bwMode="auto">
          <a:xfrm>
            <a:off x="4316413" y="5253038"/>
            <a:ext cx="1181100" cy="319087"/>
          </a:xfrm>
          <a:prstGeom prst="rect">
            <a:avLst/>
          </a:prstGeom>
          <a:noFill/>
          <a:ln w="9525">
            <a:noFill/>
            <a:miter lim="800000"/>
            <a:headEnd/>
            <a:tailEnd/>
          </a:ln>
        </p:spPr>
        <p:txBody>
          <a:bodyPr>
            <a:prstTxWarp prst="textNoShape">
              <a:avLst/>
            </a:prstTxWarp>
            <a:spAutoFit/>
          </a:bodyPr>
          <a:lstStyle/>
          <a:p>
            <a:pPr lvl="1" eaLnBrk="1" hangingPunct="1">
              <a:lnSpc>
                <a:spcPct val="105000"/>
              </a:lnSpc>
            </a:pPr>
            <a:r>
              <a:rPr lang="en-US" sz="1400" b="1">
                <a:solidFill>
                  <a:srgbClr val="000000"/>
                </a:solidFill>
                <a:latin typeface="Arial" pitchFamily="4" charset="0"/>
                <a:ea typeface="ＭＳ Ｐゴシック" pitchFamily="4" charset="-128"/>
                <a:cs typeface="ＭＳ Ｐゴシック" pitchFamily="4" charset="-128"/>
              </a:rPr>
              <a:t>GPS</a:t>
            </a:r>
            <a:endParaRPr lang="en-US" sz="1400">
              <a:solidFill>
                <a:srgbClr val="000000"/>
              </a:solidFill>
              <a:latin typeface="Arial" pitchFamily="4" charset="0"/>
              <a:ea typeface="ＭＳ Ｐゴシック" pitchFamily="4" charset="-128"/>
              <a:cs typeface="ＭＳ Ｐゴシック" pitchFamily="4" charset="-128"/>
            </a:endParaRPr>
          </a:p>
        </p:txBody>
      </p:sp>
      <p:sp>
        <p:nvSpPr>
          <p:cNvPr id="39952" name="Rectangle 29"/>
          <p:cNvSpPr>
            <a:spLocks noChangeArrowheads="1"/>
          </p:cNvSpPr>
          <p:nvPr/>
        </p:nvSpPr>
        <p:spPr bwMode="auto">
          <a:xfrm>
            <a:off x="6392863" y="5440363"/>
            <a:ext cx="1881187" cy="303212"/>
          </a:xfrm>
          <a:prstGeom prst="rect">
            <a:avLst/>
          </a:prstGeom>
          <a:noFill/>
          <a:ln w="9525">
            <a:noFill/>
            <a:miter lim="800000"/>
            <a:headEnd/>
            <a:tailEnd/>
          </a:ln>
        </p:spPr>
        <p:txBody>
          <a:bodyPr>
            <a:prstTxWarp prst="textNoShape">
              <a:avLst/>
            </a:prstTxWarp>
            <a:spAutoFit/>
          </a:bodyPr>
          <a:lstStyle/>
          <a:p>
            <a:pPr lvl="1" algn="ctr" eaLnBrk="1" hangingPunct="1">
              <a:lnSpc>
                <a:spcPct val="105000"/>
              </a:lnSpc>
            </a:pPr>
            <a:r>
              <a:rPr lang="en-US" sz="1400" b="1">
                <a:solidFill>
                  <a:srgbClr val="000000"/>
                </a:solidFill>
                <a:latin typeface="Arial" pitchFamily="4" charset="0"/>
                <a:ea typeface="ＭＳ Ｐゴシック" pitchFamily="4" charset="-128"/>
                <a:cs typeface="ＭＳ Ｐゴシック" pitchFamily="4" charset="-128"/>
              </a:rPr>
              <a:t>GNSS</a:t>
            </a:r>
            <a:endParaRPr lang="en-US" sz="1400">
              <a:solidFill>
                <a:srgbClr val="000000"/>
              </a:solidFill>
              <a:latin typeface="Arial" pitchFamily="4" charset="0"/>
              <a:ea typeface="ＭＳ Ｐゴシック" pitchFamily="4" charset="-128"/>
              <a:cs typeface="ＭＳ Ｐゴシック" pitchFamily="4" charset="-128"/>
            </a:endParaRPr>
          </a:p>
        </p:txBody>
      </p:sp>
      <p:pic>
        <p:nvPicPr>
          <p:cNvPr id="17426" name="Picture 1"/>
          <p:cNvPicPr>
            <a:picLocks noChangeAspect="1"/>
          </p:cNvPicPr>
          <p:nvPr/>
        </p:nvPicPr>
        <p:blipFill>
          <a:blip r:embed="rId9">
            <a:extLst>
              <a:ext uri="{28A0092B-C50C-407E-A947-70E740481C1C}"/>
            </a:extLst>
          </a:blip>
          <a:srcRect/>
          <a:stretch>
            <a:fillRect/>
          </a:stretch>
        </p:blipFill>
        <p:spPr bwMode="auto">
          <a:xfrm>
            <a:off x="856193" y="1827213"/>
            <a:ext cx="1018064" cy="1536700"/>
          </a:xfrm>
          <a:prstGeom prst="rect">
            <a:avLst/>
          </a:prstGeom>
          <a:noFill/>
          <a:ln>
            <a:noFill/>
          </a:ln>
          <a:effectLst>
            <a:glow rad="101600">
              <a:schemeClr val="tx2">
                <a:lumMod val="75000"/>
                <a:alpha val="75000"/>
              </a:schemeClr>
            </a:glow>
          </a:effectLst>
          <a:extLst>
            <a:ext uri="{909E8E84-426E-40dd-AFC4-6F175D3DCCD1}"/>
            <a:ext uri="{91240B29-F687-4f45-9708-019B960494DF}"/>
          </a:extLst>
        </p:spPr>
      </p:pic>
      <p:pic>
        <p:nvPicPr>
          <p:cNvPr id="39954" name="Picture 4"/>
          <p:cNvPicPr>
            <a:picLocks noChangeAspect="1"/>
          </p:cNvPicPr>
          <p:nvPr/>
        </p:nvPicPr>
        <p:blipFill>
          <a:blip r:embed="rId10"/>
          <a:srcRect/>
          <a:stretch>
            <a:fillRect/>
          </a:stretch>
        </p:blipFill>
        <p:spPr bwMode="auto">
          <a:xfrm>
            <a:off x="6526213" y="1970088"/>
            <a:ext cx="1341437" cy="1341437"/>
          </a:xfrm>
          <a:prstGeom prst="rect">
            <a:avLst/>
          </a:prstGeom>
          <a:noFill/>
          <a:ln w="9525">
            <a:noFill/>
            <a:miter lim="800000"/>
            <a:headEnd/>
            <a:tailEnd/>
          </a:ln>
        </p:spPr>
      </p:pic>
      <p:sp>
        <p:nvSpPr>
          <p:cNvPr id="39955" name="Rectangle 8"/>
          <p:cNvSpPr>
            <a:spLocks noChangeArrowheads="1"/>
          </p:cNvSpPr>
          <p:nvPr/>
        </p:nvSpPr>
        <p:spPr bwMode="auto">
          <a:xfrm>
            <a:off x="6392863" y="3330575"/>
            <a:ext cx="2005012" cy="706438"/>
          </a:xfrm>
          <a:prstGeom prst="rect">
            <a:avLst/>
          </a:prstGeom>
          <a:noFill/>
          <a:ln w="9525">
            <a:noFill/>
            <a:miter lim="800000"/>
            <a:headEnd/>
            <a:tailEnd/>
          </a:ln>
        </p:spPr>
        <p:txBody>
          <a:bodyPr>
            <a:prstTxWarp prst="textNoShape">
              <a:avLst/>
            </a:prstTxWarp>
            <a:spAutoFit/>
          </a:bodyPr>
          <a:lstStyle/>
          <a:p>
            <a:pPr lvl="1" eaLnBrk="1" hangingPunct="1">
              <a:lnSpc>
                <a:spcPct val="105000"/>
              </a:lnSpc>
            </a:pPr>
            <a:r>
              <a:rPr lang="en-US" sz="1400" b="1">
                <a:solidFill>
                  <a:srgbClr val="C00000"/>
                </a:solidFill>
                <a:latin typeface="Arial Black" pitchFamily="4" charset="0"/>
                <a:ea typeface="ＭＳ Ｐゴシック" pitchFamily="4" charset="-128"/>
                <a:cs typeface="ＭＳ Ｐゴシック" pitchFamily="4" charset="-128"/>
              </a:rPr>
              <a:t>1970</a:t>
            </a:r>
          </a:p>
          <a:p>
            <a:pPr lvl="1" eaLnBrk="1" hangingPunct="1">
              <a:lnSpc>
                <a:spcPct val="105000"/>
              </a:lnSpc>
            </a:pPr>
            <a:r>
              <a:rPr lang="en-US" sz="1200" b="1">
                <a:solidFill>
                  <a:srgbClr val="1F497D"/>
                </a:solidFill>
                <a:latin typeface="Arial" pitchFamily="4" charset="0"/>
                <a:ea typeface="ＭＳ Ｐゴシック" pitchFamily="4" charset="-128"/>
                <a:cs typeface="ＭＳ Ｐゴシック" pitchFamily="4" charset="-128"/>
              </a:rPr>
              <a:t>NOAA is established</a:t>
            </a:r>
          </a:p>
        </p:txBody>
      </p:sp>
      <p:sp>
        <p:nvSpPr>
          <p:cNvPr id="39956" name="TextBox 1"/>
          <p:cNvSpPr txBox="1">
            <a:spLocks noChangeArrowheads="1"/>
          </p:cNvSpPr>
          <p:nvPr/>
        </p:nvSpPr>
        <p:spPr bwMode="auto">
          <a:xfrm>
            <a:off x="5753100" y="5529263"/>
            <a:ext cx="733425" cy="646112"/>
          </a:xfrm>
          <a:prstGeom prst="rect">
            <a:avLst/>
          </a:prstGeom>
          <a:noFill/>
          <a:ln w="9525">
            <a:noFill/>
            <a:miter lim="800000"/>
            <a:headEnd/>
            <a:tailEnd/>
          </a:ln>
        </p:spPr>
        <p:txBody>
          <a:bodyPr wrap="none">
            <a:prstTxWarp prst="textNoShape">
              <a:avLst/>
            </a:prstTxWarp>
            <a:spAutoFit/>
          </a:bodyPr>
          <a:lstStyle/>
          <a:p>
            <a:pPr eaLnBrk="1" hangingPunct="1"/>
            <a:r>
              <a:rPr lang="en-US" sz="1200" b="1">
                <a:solidFill>
                  <a:srgbClr val="C00000"/>
                </a:solidFill>
                <a:latin typeface="Arial" pitchFamily="4" charset="0"/>
                <a:ea typeface="ＭＳ Ｐゴシック" pitchFamily="4" charset="-128"/>
                <a:cs typeface="ＭＳ Ｐゴシック" pitchFamily="4" charset="-128"/>
              </a:rPr>
              <a:t>Active</a:t>
            </a:r>
          </a:p>
          <a:p>
            <a:pPr eaLnBrk="1" hangingPunct="1"/>
            <a:r>
              <a:rPr lang="en-US" sz="1200" b="1">
                <a:solidFill>
                  <a:srgbClr val="C00000"/>
                </a:solidFill>
                <a:latin typeface="Arial" pitchFamily="4" charset="0"/>
                <a:ea typeface="ＭＳ Ｐゴシック" pitchFamily="4" charset="-128"/>
                <a:cs typeface="ＭＳ Ｐゴシック" pitchFamily="4" charset="-128"/>
              </a:rPr>
              <a:t>Control</a:t>
            </a:r>
          </a:p>
          <a:p>
            <a:pPr eaLnBrk="1" hangingPunct="1"/>
            <a:r>
              <a:rPr lang="en-US" sz="1200" b="1">
                <a:solidFill>
                  <a:srgbClr val="1F497D"/>
                </a:solidFill>
                <a:latin typeface="Arial" pitchFamily="4" charset="0"/>
                <a:ea typeface="ＭＳ Ｐゴシック" pitchFamily="4" charset="-128"/>
                <a:cs typeface="ＭＳ Ｐゴシック" pitchFamily="4" charset="-128"/>
              </a:rPr>
              <a:t>(CORS)</a:t>
            </a:r>
          </a:p>
        </p:txBody>
      </p:sp>
      <p:cxnSp>
        <p:nvCxnSpPr>
          <p:cNvPr id="7" name="Straight Connector 6"/>
          <p:cNvCxnSpPr>
            <a:cxnSpLocks noChangeShapeType="1"/>
          </p:cNvCxnSpPr>
          <p:nvPr/>
        </p:nvCxnSpPr>
        <p:spPr bwMode="auto">
          <a:xfrm>
            <a:off x="669925" y="4184650"/>
            <a:ext cx="7942263"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extLst>
        </p:spPr>
      </p:cxnSp>
      <p:sp>
        <p:nvSpPr>
          <p:cNvPr id="39958" name="TextBox 1"/>
          <p:cNvSpPr txBox="1">
            <a:spLocks noChangeArrowheads="1"/>
          </p:cNvSpPr>
          <p:nvPr/>
        </p:nvSpPr>
        <p:spPr bwMode="auto">
          <a:xfrm>
            <a:off x="4619625" y="3330575"/>
            <a:ext cx="1400175" cy="676275"/>
          </a:xfrm>
          <a:prstGeom prst="rect">
            <a:avLst/>
          </a:prstGeom>
          <a:noFill/>
          <a:ln w="9525">
            <a:noFill/>
            <a:miter lim="800000"/>
            <a:headEnd/>
            <a:tailEnd/>
          </a:ln>
        </p:spPr>
        <p:txBody>
          <a:bodyPr wrap="none">
            <a:prstTxWarp prst="textNoShape">
              <a:avLst/>
            </a:prstTxWarp>
            <a:spAutoFit/>
          </a:bodyPr>
          <a:lstStyle/>
          <a:p>
            <a:pPr marL="0" lvl="1" algn="ctr"/>
            <a:r>
              <a:rPr lang="en-US" sz="1400" b="1">
                <a:solidFill>
                  <a:srgbClr val="C00000"/>
                </a:solidFill>
                <a:latin typeface="Arial Black" pitchFamily="4" charset="0"/>
              </a:rPr>
              <a:t>1878</a:t>
            </a:r>
          </a:p>
          <a:p>
            <a:pPr marL="0" lvl="1" algn="ctr"/>
            <a:r>
              <a:rPr lang="en-US" sz="1200" b="1">
                <a:solidFill>
                  <a:srgbClr val="1F497D"/>
                </a:solidFill>
                <a:latin typeface="Arial" pitchFamily="4" charset="0"/>
              </a:rPr>
              <a:t>U.S. Coast and </a:t>
            </a:r>
          </a:p>
          <a:p>
            <a:pPr marL="0" lvl="1" algn="ctr"/>
            <a:r>
              <a:rPr lang="en-US" sz="1200" b="1">
                <a:solidFill>
                  <a:srgbClr val="1F497D"/>
                </a:solidFill>
                <a:latin typeface="Arial" pitchFamily="4" charset="0"/>
              </a:rPr>
              <a:t>Geodetic Survey</a:t>
            </a:r>
          </a:p>
        </p:txBody>
      </p:sp>
      <p:sp>
        <p:nvSpPr>
          <p:cNvPr id="39959" name="TextBox 4"/>
          <p:cNvSpPr txBox="1">
            <a:spLocks noChangeArrowheads="1"/>
          </p:cNvSpPr>
          <p:nvPr/>
        </p:nvSpPr>
        <p:spPr bwMode="auto">
          <a:xfrm>
            <a:off x="2603500" y="3565525"/>
            <a:ext cx="1527175" cy="461963"/>
          </a:xfrm>
          <a:prstGeom prst="rect">
            <a:avLst/>
          </a:prstGeom>
          <a:noFill/>
          <a:ln w="9525">
            <a:noFill/>
            <a:miter lim="800000"/>
            <a:headEnd/>
            <a:tailEnd/>
          </a:ln>
        </p:spPr>
        <p:txBody>
          <a:bodyPr wrap="none">
            <a:prstTxWarp prst="textNoShape">
              <a:avLst/>
            </a:prstTxWarp>
            <a:spAutoFit/>
          </a:bodyPr>
          <a:lstStyle/>
          <a:p>
            <a:r>
              <a:rPr lang="en-US" sz="1200" b="1">
                <a:solidFill>
                  <a:srgbClr val="000000"/>
                </a:solidFill>
                <a:latin typeface="Arial" pitchFamily="4" charset="0"/>
              </a:rPr>
              <a:t>Ferdinand Hassler</a:t>
            </a:r>
          </a:p>
          <a:p>
            <a:r>
              <a:rPr lang="en-US" sz="1200" b="1">
                <a:solidFill>
                  <a:srgbClr val="1F497D"/>
                </a:solidFill>
                <a:latin typeface="Arial" pitchFamily="4" charset="0"/>
              </a:rPr>
              <a:t>First Director</a:t>
            </a:r>
            <a:endParaRPr lang="en-US" sz="12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extBox 3"/>
          <p:cNvSpPr txBox="1">
            <a:spLocks noChangeArrowheads="1"/>
          </p:cNvSpPr>
          <p:nvPr/>
        </p:nvSpPr>
        <p:spPr bwMode="auto">
          <a:xfrm>
            <a:off x="192088" y="466725"/>
            <a:ext cx="6113462" cy="1262063"/>
          </a:xfrm>
          <a:prstGeom prst="rect">
            <a:avLst/>
          </a:prstGeom>
          <a:noFill/>
          <a:ln w="9525">
            <a:noFill/>
            <a:miter lim="800000"/>
            <a:headEnd/>
            <a:tailEnd/>
          </a:ln>
        </p:spPr>
        <p:txBody>
          <a:bodyPr>
            <a:prstTxWarp prst="textNoShape">
              <a:avLst/>
            </a:prstTxWarp>
            <a:spAutoFit/>
          </a:bodyPr>
          <a:lstStyle/>
          <a:p>
            <a:pPr algn="ctr"/>
            <a:r>
              <a:rPr lang="en-US" sz="3200">
                <a:solidFill>
                  <a:schemeClr val="tx2"/>
                </a:solidFill>
                <a:latin typeface="Arial Black" pitchFamily="4" charset="0"/>
                <a:ea typeface="Times New Roman" pitchFamily="4" charset="0"/>
                <a:cs typeface="Times New Roman" pitchFamily="4" charset="0"/>
              </a:rPr>
              <a:t>Looking Back </a:t>
            </a:r>
            <a:r>
              <a:rPr lang="en-US" sz="2400">
                <a:solidFill>
                  <a:schemeClr val="tx2"/>
                </a:solidFill>
                <a:latin typeface="Arial Black" pitchFamily="4" charset="0"/>
                <a:ea typeface="Times New Roman" pitchFamily="4" charset="0"/>
                <a:cs typeface="Times New Roman" pitchFamily="4" charset="0"/>
              </a:rPr>
              <a:t>…</a:t>
            </a:r>
          </a:p>
          <a:p>
            <a:pPr algn="ctr"/>
            <a:r>
              <a:rPr lang="en-US" sz="2000">
                <a:solidFill>
                  <a:schemeClr val="tx2"/>
                </a:solidFill>
                <a:latin typeface="Arial Black" pitchFamily="4" charset="0"/>
                <a:ea typeface="Times New Roman" pitchFamily="4" charset="0"/>
                <a:cs typeface="Times New Roman" pitchFamily="4" charset="0"/>
              </a:rPr>
              <a:t>We put a lot of brass in the ground</a:t>
            </a:r>
          </a:p>
          <a:p>
            <a:endParaRPr lang="en-US" sz="2400">
              <a:solidFill>
                <a:schemeClr val="tx2"/>
              </a:solidFill>
              <a:latin typeface="Arial" pitchFamily="4" charset="0"/>
              <a:ea typeface="Times New Roman" pitchFamily="4" charset="0"/>
              <a:cs typeface="Times New Roman" pitchFamily="4" charset="0"/>
            </a:endParaRPr>
          </a:p>
        </p:txBody>
      </p:sp>
      <p:pic>
        <p:nvPicPr>
          <p:cNvPr id="41987" name="Picture 4"/>
          <p:cNvPicPr>
            <a:picLocks noChangeAspect="1"/>
          </p:cNvPicPr>
          <p:nvPr/>
        </p:nvPicPr>
        <p:blipFill>
          <a:blip r:embed="rId3"/>
          <a:srcRect/>
          <a:stretch>
            <a:fillRect/>
          </a:stretch>
        </p:blipFill>
        <p:spPr bwMode="auto">
          <a:xfrm>
            <a:off x="6305550" y="490538"/>
            <a:ext cx="2489200" cy="2419350"/>
          </a:xfrm>
          <a:prstGeom prst="rect">
            <a:avLst/>
          </a:prstGeom>
          <a:noFill/>
          <a:ln w="9525">
            <a:noFill/>
            <a:miter lim="800000"/>
            <a:headEnd/>
            <a:tailEnd/>
          </a:ln>
        </p:spPr>
      </p:pic>
      <p:sp>
        <p:nvSpPr>
          <p:cNvPr id="6" name="TextBox 5"/>
          <p:cNvSpPr txBox="1">
            <a:spLocks noChangeArrowheads="1"/>
          </p:cNvSpPr>
          <p:nvPr/>
        </p:nvSpPr>
        <p:spPr bwMode="auto">
          <a:xfrm>
            <a:off x="509588" y="1897063"/>
            <a:ext cx="7974012" cy="1630362"/>
          </a:xfrm>
          <a:prstGeom prst="rect">
            <a:avLst/>
          </a:prstGeom>
          <a:noFill/>
          <a:ln w="9525">
            <a:noFill/>
            <a:miter lim="800000"/>
            <a:headEnd/>
            <a:tailEnd/>
          </a:ln>
        </p:spPr>
        <p:txBody>
          <a:bodyPr>
            <a:prstTxWarp prst="textNoShape">
              <a:avLst/>
            </a:prstTxWarp>
            <a:spAutoFit/>
          </a:bodyPr>
          <a:lstStyle/>
          <a:p>
            <a:r>
              <a:rPr lang="en-US" sz="2000">
                <a:solidFill>
                  <a:srgbClr val="1F497D"/>
                </a:solidFill>
                <a:latin typeface="Arial" pitchFamily="4" charset="0"/>
                <a:ea typeface="Times New Roman" pitchFamily="4" charset="0"/>
                <a:cs typeface="Times New Roman" pitchFamily="4" charset="0"/>
              </a:rPr>
              <a:t>What began as a program to </a:t>
            </a:r>
            <a:r>
              <a:rPr lang="en-US" sz="2000" b="1">
                <a:solidFill>
                  <a:srgbClr val="C00000"/>
                </a:solidFill>
                <a:latin typeface="Arial" pitchFamily="4" charset="0"/>
                <a:ea typeface="Times New Roman" pitchFamily="4" charset="0"/>
                <a:cs typeface="Times New Roman" pitchFamily="4" charset="0"/>
              </a:rPr>
              <a:t>preserve </a:t>
            </a:r>
          </a:p>
          <a:p>
            <a:r>
              <a:rPr lang="en-US" sz="2000" b="1">
                <a:solidFill>
                  <a:srgbClr val="C00000"/>
                </a:solidFill>
                <a:latin typeface="Arial" pitchFamily="4" charset="0"/>
                <a:ea typeface="Times New Roman" pitchFamily="4" charset="0"/>
                <a:cs typeface="Times New Roman" pitchFamily="4" charset="0"/>
              </a:rPr>
              <a:t>the marks</a:t>
            </a:r>
            <a:r>
              <a:rPr lang="en-US" sz="2000">
                <a:solidFill>
                  <a:srgbClr val="C00000"/>
                </a:solidFill>
                <a:latin typeface="Arial" pitchFamily="4" charset="0"/>
                <a:ea typeface="Times New Roman" pitchFamily="4" charset="0"/>
                <a:cs typeface="Times New Roman" pitchFamily="4" charset="0"/>
              </a:rPr>
              <a:t> </a:t>
            </a:r>
            <a:r>
              <a:rPr lang="en-US" sz="2000">
                <a:solidFill>
                  <a:srgbClr val="1F497D"/>
                </a:solidFill>
                <a:latin typeface="Arial" pitchFamily="4" charset="0"/>
                <a:ea typeface="Times New Roman" pitchFamily="4" charset="0"/>
                <a:cs typeface="Times New Roman" pitchFamily="4" charset="0"/>
              </a:rPr>
              <a:t>continues to change over time…</a:t>
            </a:r>
          </a:p>
          <a:p>
            <a:pPr marL="1257300" lvl="2" indent="-342900">
              <a:buFont typeface="Arial" pitchFamily="4" charset="0"/>
              <a:buChar char="•"/>
            </a:pPr>
            <a:r>
              <a:rPr lang="en-US" sz="2000">
                <a:solidFill>
                  <a:schemeClr val="tx2"/>
                </a:solidFill>
                <a:latin typeface="Arial" pitchFamily="4" charset="0"/>
                <a:ea typeface="Times New Roman" pitchFamily="4" charset="0"/>
                <a:cs typeface="Times New Roman" pitchFamily="4" charset="0"/>
              </a:rPr>
              <a:t>Evolving</a:t>
            </a:r>
            <a:r>
              <a:rPr lang="en-US" sz="2000" b="1">
                <a:solidFill>
                  <a:srgbClr val="800000"/>
                </a:solidFill>
                <a:latin typeface="Arial" pitchFamily="4" charset="0"/>
                <a:ea typeface="Times New Roman" pitchFamily="4" charset="0"/>
                <a:cs typeface="Times New Roman" pitchFamily="4" charset="0"/>
              </a:rPr>
              <a:t> </a:t>
            </a:r>
            <a:r>
              <a:rPr lang="en-US" sz="2000" b="1">
                <a:solidFill>
                  <a:srgbClr val="C00000"/>
                </a:solidFill>
                <a:latin typeface="Arial" pitchFamily="4" charset="0"/>
                <a:ea typeface="Times New Roman" pitchFamily="4" charset="0"/>
                <a:cs typeface="Times New Roman" pitchFamily="4" charset="0"/>
              </a:rPr>
              <a:t>technology, methods</a:t>
            </a:r>
          </a:p>
          <a:p>
            <a:pPr marL="1257300" lvl="2" indent="-342900">
              <a:buFont typeface="Arial" pitchFamily="4" charset="0"/>
              <a:buChar char="•"/>
            </a:pPr>
            <a:r>
              <a:rPr lang="en-US" sz="2000">
                <a:solidFill>
                  <a:srgbClr val="1F497D"/>
                </a:solidFill>
                <a:latin typeface="Arial" pitchFamily="4" charset="0"/>
                <a:ea typeface="Times New Roman" pitchFamily="4" charset="0"/>
                <a:cs typeface="Times New Roman" pitchFamily="4" charset="0"/>
              </a:rPr>
              <a:t>Recognizing </a:t>
            </a:r>
            <a:r>
              <a:rPr lang="en-US" sz="2000" b="1">
                <a:solidFill>
                  <a:srgbClr val="C00000"/>
                </a:solidFill>
                <a:latin typeface="Arial" pitchFamily="4" charset="0"/>
                <a:ea typeface="Times New Roman" pitchFamily="4" charset="0"/>
                <a:cs typeface="Times New Roman" pitchFamily="4" charset="0"/>
              </a:rPr>
              <a:t>Earth’s true dynamic nature</a:t>
            </a:r>
          </a:p>
          <a:p>
            <a:pPr marL="1257300" lvl="2" indent="-342900">
              <a:buFont typeface="Arial" pitchFamily="4" charset="0"/>
              <a:buChar char="•"/>
            </a:pPr>
            <a:r>
              <a:rPr lang="en-US" sz="2000">
                <a:solidFill>
                  <a:srgbClr val="1F497D"/>
                </a:solidFill>
                <a:latin typeface="Arial" pitchFamily="4" charset="0"/>
                <a:ea typeface="Times New Roman" pitchFamily="4" charset="0"/>
                <a:cs typeface="Times New Roman" pitchFamily="4" charset="0"/>
              </a:rPr>
              <a:t>Balancing budget/agency &amp; </a:t>
            </a:r>
            <a:r>
              <a:rPr lang="en-US" sz="2000" b="1">
                <a:solidFill>
                  <a:srgbClr val="C00000"/>
                </a:solidFill>
                <a:latin typeface="Arial" pitchFamily="4" charset="0"/>
                <a:ea typeface="Times New Roman" pitchFamily="4" charset="0"/>
                <a:cs typeface="Times New Roman" pitchFamily="4" charset="0"/>
              </a:rPr>
              <a:t>constituent needs</a:t>
            </a:r>
          </a:p>
        </p:txBody>
      </p:sp>
      <p:sp>
        <p:nvSpPr>
          <p:cNvPr id="7" name="TextBox 6"/>
          <p:cNvSpPr txBox="1">
            <a:spLocks noChangeArrowheads="1"/>
          </p:cNvSpPr>
          <p:nvPr/>
        </p:nvSpPr>
        <p:spPr bwMode="auto">
          <a:xfrm>
            <a:off x="509588" y="3779838"/>
            <a:ext cx="7974012" cy="1938337"/>
          </a:xfrm>
          <a:prstGeom prst="rect">
            <a:avLst/>
          </a:prstGeom>
          <a:noFill/>
          <a:ln w="9525">
            <a:noFill/>
            <a:miter lim="800000"/>
            <a:headEnd/>
            <a:tailEnd/>
          </a:ln>
        </p:spPr>
        <p:txBody>
          <a:bodyPr>
            <a:prstTxWarp prst="textNoShape">
              <a:avLst/>
            </a:prstTxWarp>
            <a:spAutoFit/>
          </a:bodyPr>
          <a:lstStyle/>
          <a:p>
            <a:r>
              <a:rPr lang="en-US" sz="2000">
                <a:solidFill>
                  <a:srgbClr val="1F497D"/>
                </a:solidFill>
                <a:latin typeface="Arial" pitchFamily="4" charset="0"/>
                <a:ea typeface="Times New Roman" pitchFamily="4" charset="0"/>
                <a:cs typeface="Times New Roman" pitchFamily="4" charset="0"/>
              </a:rPr>
              <a:t>Support to states and regions…</a:t>
            </a:r>
          </a:p>
          <a:p>
            <a:pPr marL="1257300" lvl="2" indent="-342900">
              <a:buFont typeface="Arial" pitchFamily="4" charset="0"/>
              <a:buChar char="•"/>
            </a:pPr>
            <a:r>
              <a:rPr lang="en-US" sz="2000">
                <a:solidFill>
                  <a:srgbClr val="1F497D"/>
                </a:solidFill>
                <a:latin typeface="Arial" pitchFamily="4" charset="0"/>
                <a:ea typeface="Times New Roman" pitchFamily="4" charset="0"/>
                <a:cs typeface="Times New Roman" pitchFamily="4" charset="0"/>
              </a:rPr>
              <a:t>Originally resetting control to ensure </a:t>
            </a:r>
            <a:r>
              <a:rPr lang="en-US" sz="2000" b="1">
                <a:solidFill>
                  <a:srgbClr val="C00000"/>
                </a:solidFill>
                <a:latin typeface="Arial" pitchFamily="4" charset="0"/>
                <a:ea typeface="Times New Roman" pitchFamily="4" charset="0"/>
                <a:cs typeface="Times New Roman" pitchFamily="4" charset="0"/>
              </a:rPr>
              <a:t>access to the NSRS</a:t>
            </a:r>
          </a:p>
          <a:p>
            <a:pPr marL="1257300" lvl="2" indent="-342900">
              <a:buFont typeface="Arial" pitchFamily="4" charset="0"/>
              <a:buChar char="•"/>
            </a:pPr>
            <a:r>
              <a:rPr lang="en-US" sz="2000">
                <a:solidFill>
                  <a:srgbClr val="1F497D"/>
                </a:solidFill>
                <a:latin typeface="Arial" pitchFamily="4" charset="0"/>
                <a:ea typeface="Times New Roman" pitchFamily="4" charset="0"/>
                <a:cs typeface="Times New Roman" pitchFamily="4" charset="0"/>
              </a:rPr>
              <a:t>Now assistance with </a:t>
            </a:r>
            <a:r>
              <a:rPr lang="en-US" sz="2000" b="1">
                <a:solidFill>
                  <a:srgbClr val="C00000"/>
                </a:solidFill>
                <a:latin typeface="Arial" pitchFamily="4" charset="0"/>
                <a:ea typeface="Times New Roman" pitchFamily="4" charset="0"/>
                <a:cs typeface="Times New Roman" pitchFamily="4" charset="0"/>
              </a:rPr>
              <a:t>planning, education</a:t>
            </a:r>
            <a:r>
              <a:rPr lang="en-US" sz="2000">
                <a:solidFill>
                  <a:srgbClr val="C00000"/>
                </a:solidFill>
                <a:latin typeface="Arial" pitchFamily="4" charset="0"/>
                <a:ea typeface="Times New Roman" pitchFamily="4" charset="0"/>
                <a:cs typeface="Times New Roman" pitchFamily="4" charset="0"/>
              </a:rPr>
              <a:t> </a:t>
            </a:r>
            <a:r>
              <a:rPr lang="en-US" sz="2000">
                <a:solidFill>
                  <a:srgbClr val="1F497D"/>
                </a:solidFill>
                <a:latin typeface="Arial" pitchFamily="4" charset="0"/>
                <a:ea typeface="Times New Roman" pitchFamily="4" charset="0"/>
                <a:cs typeface="Times New Roman" pitchFamily="4" charset="0"/>
              </a:rPr>
              <a:t>and serving as a </a:t>
            </a:r>
            <a:r>
              <a:rPr lang="en-US" sz="2000" b="1">
                <a:solidFill>
                  <a:srgbClr val="C00000"/>
                </a:solidFill>
                <a:latin typeface="Arial" pitchFamily="4" charset="0"/>
                <a:ea typeface="Times New Roman" pitchFamily="4" charset="0"/>
                <a:cs typeface="Times New Roman" pitchFamily="4" charset="0"/>
              </a:rPr>
              <a:t>liaison for geospatial community </a:t>
            </a:r>
            <a:r>
              <a:rPr lang="en-US" sz="2000">
                <a:solidFill>
                  <a:srgbClr val="1F497D"/>
                </a:solidFill>
                <a:latin typeface="Arial" pitchFamily="4" charset="0"/>
                <a:ea typeface="Times New Roman" pitchFamily="4" charset="0"/>
                <a:cs typeface="Times New Roman" pitchFamily="4" charset="0"/>
              </a:rPr>
              <a:t>and the National Geodetic Survey</a:t>
            </a:r>
          </a:p>
          <a:p>
            <a:pPr marL="1257300" lvl="2" indent="-342900">
              <a:buFont typeface="Arial" pitchFamily="4" charset="0"/>
              <a:buChar char="•"/>
            </a:pPr>
            <a:r>
              <a:rPr lang="en-US" sz="2000">
                <a:solidFill>
                  <a:schemeClr val="tx2"/>
                </a:solidFill>
                <a:latin typeface="Arial" pitchFamily="4" charset="0"/>
                <a:ea typeface="Times New Roman" pitchFamily="4" charset="0"/>
                <a:cs typeface="Times New Roman" pitchFamily="4" charset="0"/>
              </a:rPr>
              <a:t>With </a:t>
            </a:r>
            <a:r>
              <a:rPr lang="en-US" sz="2000" b="1">
                <a:solidFill>
                  <a:srgbClr val="C00000"/>
                </a:solidFill>
                <a:latin typeface="Arial" pitchFamily="4" charset="0"/>
                <a:ea typeface="Times New Roman" pitchFamily="4" charset="0"/>
                <a:cs typeface="Times New Roman" pitchFamily="4" charset="0"/>
              </a:rPr>
              <a:t>access to the NSRS </a:t>
            </a:r>
            <a:r>
              <a:rPr lang="en-US" sz="2000">
                <a:solidFill>
                  <a:srgbClr val="1F497D"/>
                </a:solidFill>
                <a:latin typeface="Arial" pitchFamily="4" charset="0"/>
                <a:ea typeface="Times New Roman" pitchFamily="4" charset="0"/>
                <a:cs typeface="Times New Roman" pitchFamily="4" charset="0"/>
              </a:rPr>
              <a:t>still the primary concern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extBox 4"/>
          <p:cNvSpPr txBox="1">
            <a:spLocks noChangeArrowheads="1"/>
          </p:cNvSpPr>
          <p:nvPr/>
        </p:nvSpPr>
        <p:spPr bwMode="auto">
          <a:xfrm>
            <a:off x="296863" y="1454150"/>
            <a:ext cx="8847137" cy="5324475"/>
          </a:xfrm>
          <a:prstGeom prst="rect">
            <a:avLst/>
          </a:prstGeom>
          <a:noFill/>
          <a:ln w="9525">
            <a:noFill/>
            <a:miter lim="800000"/>
            <a:headEnd/>
            <a:tailEnd/>
          </a:ln>
        </p:spPr>
        <p:txBody>
          <a:bodyPr>
            <a:prstTxWarp prst="textNoShape">
              <a:avLst/>
            </a:prstTxWarp>
            <a:spAutoFit/>
          </a:bodyPr>
          <a:lstStyle/>
          <a:p>
            <a:pPr marL="457200" indent="-457200" eaLnBrk="1" hangingPunct="1">
              <a:buFont typeface="Arial" pitchFamily="4" charset="0"/>
              <a:buChar char="•"/>
            </a:pPr>
            <a:r>
              <a:rPr lang="en-US" sz="2000">
                <a:solidFill>
                  <a:schemeClr val="tx2"/>
                </a:solidFill>
                <a:latin typeface="Arial" pitchFamily="4" charset="0"/>
                <a:ea typeface="Times New Roman" pitchFamily="4" charset="0"/>
                <a:cs typeface="Times New Roman" pitchFamily="4" charset="0"/>
              </a:rPr>
              <a:t>Early 1950’s field personnel were </a:t>
            </a:r>
            <a:br>
              <a:rPr lang="en-US" sz="2000">
                <a:solidFill>
                  <a:schemeClr val="tx2"/>
                </a:solidFill>
                <a:latin typeface="Arial" pitchFamily="4" charset="0"/>
                <a:ea typeface="Times New Roman" pitchFamily="4" charset="0"/>
                <a:cs typeface="Times New Roman" pitchFamily="4" charset="0"/>
              </a:rPr>
            </a:br>
            <a:r>
              <a:rPr lang="en-US" sz="2000" b="1">
                <a:solidFill>
                  <a:srgbClr val="C00000"/>
                </a:solidFill>
                <a:latin typeface="Arial" pitchFamily="4" charset="0"/>
                <a:ea typeface="Times New Roman" pitchFamily="4" charset="0"/>
                <a:cs typeface="Times New Roman" pitchFamily="4" charset="0"/>
              </a:rPr>
              <a:t>permanently assigned to mark maintenance</a:t>
            </a:r>
            <a:r>
              <a:rPr lang="en-US" sz="2000">
                <a:solidFill>
                  <a:schemeClr val="tx2"/>
                </a:solidFill>
                <a:latin typeface="Arial" pitchFamily="4" charset="0"/>
                <a:ea typeface="Times New Roman" pitchFamily="4" charset="0"/>
                <a:cs typeface="Times New Roman" pitchFamily="4" charset="0"/>
              </a:rPr>
              <a:t/>
            </a:r>
            <a:br>
              <a:rPr lang="en-US" sz="2000">
                <a:solidFill>
                  <a:schemeClr val="tx2"/>
                </a:solidFill>
                <a:latin typeface="Arial" pitchFamily="4" charset="0"/>
                <a:ea typeface="Times New Roman" pitchFamily="4" charset="0"/>
                <a:cs typeface="Times New Roman" pitchFamily="4" charset="0"/>
              </a:rPr>
            </a:br>
            <a:endParaRPr lang="en-US" sz="2000">
              <a:solidFill>
                <a:schemeClr val="tx2"/>
              </a:solidFill>
              <a:latin typeface="Arial" pitchFamily="4" charset="0"/>
              <a:ea typeface="Times New Roman" pitchFamily="4" charset="0"/>
              <a:cs typeface="Times New Roman" pitchFamily="4" charset="0"/>
            </a:endParaRPr>
          </a:p>
          <a:p>
            <a:pPr marL="457200" indent="-457200" eaLnBrk="1" hangingPunct="1">
              <a:buFont typeface="Arial" pitchFamily="4" charset="0"/>
              <a:buChar char="•"/>
            </a:pPr>
            <a:r>
              <a:rPr lang="en-US" sz="2000">
                <a:solidFill>
                  <a:schemeClr val="tx2"/>
                </a:solidFill>
                <a:latin typeface="Arial" pitchFamily="4" charset="0"/>
                <a:ea typeface="Times New Roman" pitchFamily="4" charset="0"/>
                <a:cs typeface="Times New Roman" pitchFamily="4" charset="0"/>
              </a:rPr>
              <a:t>Mid-1970’s the responsibility of </a:t>
            </a:r>
            <a:r>
              <a:rPr lang="en-US" sz="2000" b="1">
                <a:solidFill>
                  <a:srgbClr val="C00000"/>
                </a:solidFill>
                <a:latin typeface="Arial" pitchFamily="4" charset="0"/>
                <a:ea typeface="Times New Roman" pitchFamily="4" charset="0"/>
                <a:cs typeface="Times New Roman" pitchFamily="4" charset="0"/>
              </a:rPr>
              <a:t>15 full-time </a:t>
            </a:r>
            <a:br>
              <a:rPr lang="en-US" sz="2000" b="1">
                <a:solidFill>
                  <a:srgbClr val="C00000"/>
                </a:solidFill>
                <a:latin typeface="Arial" pitchFamily="4" charset="0"/>
                <a:ea typeface="Times New Roman" pitchFamily="4" charset="0"/>
                <a:cs typeface="Times New Roman" pitchFamily="4" charset="0"/>
              </a:rPr>
            </a:br>
            <a:r>
              <a:rPr lang="en-US" sz="2000" b="1">
                <a:solidFill>
                  <a:srgbClr val="C00000"/>
                </a:solidFill>
                <a:latin typeface="Arial" pitchFamily="4" charset="0"/>
                <a:ea typeface="Times New Roman" pitchFamily="4" charset="0"/>
                <a:cs typeface="Times New Roman" pitchFamily="4" charset="0"/>
              </a:rPr>
              <a:t>field engineers </a:t>
            </a:r>
            <a:r>
              <a:rPr lang="en-US" sz="2000">
                <a:solidFill>
                  <a:schemeClr val="tx2"/>
                </a:solidFill>
                <a:latin typeface="Arial" pitchFamily="4" charset="0"/>
                <a:ea typeface="Times New Roman" pitchFamily="4" charset="0"/>
                <a:cs typeface="Times New Roman" pitchFamily="4" charset="0"/>
              </a:rPr>
              <a:t>who regularly recover; repair, or </a:t>
            </a:r>
            <a:br>
              <a:rPr lang="en-US" sz="2000">
                <a:solidFill>
                  <a:schemeClr val="tx2"/>
                </a:solidFill>
                <a:latin typeface="Arial" pitchFamily="4" charset="0"/>
                <a:ea typeface="Times New Roman" pitchFamily="4" charset="0"/>
                <a:cs typeface="Times New Roman" pitchFamily="4" charset="0"/>
              </a:rPr>
            </a:br>
            <a:r>
              <a:rPr lang="en-US" sz="2000">
                <a:solidFill>
                  <a:schemeClr val="tx2"/>
                </a:solidFill>
                <a:latin typeface="Arial" pitchFamily="4" charset="0"/>
                <a:ea typeface="Times New Roman" pitchFamily="4" charset="0"/>
                <a:cs typeface="Times New Roman" pitchFamily="4" charset="0"/>
              </a:rPr>
              <a:t>reset markers</a:t>
            </a:r>
            <a:br>
              <a:rPr lang="en-US" sz="2000">
                <a:solidFill>
                  <a:schemeClr val="tx2"/>
                </a:solidFill>
                <a:latin typeface="Arial" pitchFamily="4" charset="0"/>
                <a:ea typeface="Times New Roman" pitchFamily="4" charset="0"/>
                <a:cs typeface="Times New Roman" pitchFamily="4" charset="0"/>
              </a:rPr>
            </a:br>
            <a:r>
              <a:rPr lang="en-US" sz="2000">
                <a:solidFill>
                  <a:schemeClr val="tx2"/>
                </a:solidFill>
                <a:latin typeface="Arial" pitchFamily="4" charset="0"/>
                <a:ea typeface="Times New Roman" pitchFamily="4" charset="0"/>
                <a:cs typeface="Times New Roman" pitchFamily="4" charset="0"/>
              </a:rPr>
              <a:t> </a:t>
            </a:r>
          </a:p>
          <a:p>
            <a:pPr marL="457200" indent="-457200" eaLnBrk="1" hangingPunct="1">
              <a:buFont typeface="Arial" pitchFamily="4" charset="0"/>
              <a:buChar char="•"/>
            </a:pPr>
            <a:r>
              <a:rPr lang="en-US" sz="2000">
                <a:solidFill>
                  <a:schemeClr val="tx2"/>
                </a:solidFill>
                <a:latin typeface="Arial" pitchFamily="4" charset="0"/>
              </a:rPr>
              <a:t>Early 1980’s, budget cuts prompted </a:t>
            </a:r>
            <a:r>
              <a:rPr lang="en-US" sz="2000" b="1">
                <a:solidFill>
                  <a:srgbClr val="C00000"/>
                </a:solidFill>
                <a:latin typeface="Arial" pitchFamily="4" charset="0"/>
              </a:rPr>
              <a:t>evaluating program changes</a:t>
            </a:r>
            <a:r>
              <a:rPr lang="en-US" sz="2000">
                <a:solidFill>
                  <a:schemeClr val="tx2"/>
                </a:solidFill>
                <a:latin typeface="Arial" pitchFamily="4" charset="0"/>
              </a:rPr>
              <a:t/>
            </a:r>
            <a:br>
              <a:rPr lang="en-US" sz="2000">
                <a:solidFill>
                  <a:schemeClr val="tx2"/>
                </a:solidFill>
                <a:latin typeface="Arial" pitchFamily="4" charset="0"/>
              </a:rPr>
            </a:br>
            <a:endParaRPr lang="en-US" sz="2000">
              <a:solidFill>
                <a:schemeClr val="tx2"/>
              </a:solidFill>
              <a:latin typeface="Arial" pitchFamily="4" charset="0"/>
            </a:endParaRPr>
          </a:p>
          <a:p>
            <a:pPr marL="457200" indent="-457200" eaLnBrk="1" hangingPunct="1">
              <a:buFont typeface="Arial" pitchFamily="4" charset="0"/>
              <a:buChar char="•"/>
            </a:pPr>
            <a:r>
              <a:rPr lang="en-US" sz="2000">
                <a:solidFill>
                  <a:schemeClr val="tx2"/>
                </a:solidFill>
                <a:latin typeface="Arial" pitchFamily="4" charset="0"/>
              </a:rPr>
              <a:t>NGS </a:t>
            </a:r>
            <a:r>
              <a:rPr lang="en-US" sz="2000" b="1">
                <a:solidFill>
                  <a:srgbClr val="C00000"/>
                </a:solidFill>
                <a:latin typeface="Arial" pitchFamily="4" charset="0"/>
              </a:rPr>
              <a:t>promotes State Advisor Program </a:t>
            </a:r>
            <a:r>
              <a:rPr lang="en-US" sz="2000">
                <a:solidFill>
                  <a:schemeClr val="tx2"/>
                </a:solidFill>
                <a:latin typeface="Arial" pitchFamily="4" charset="0"/>
              </a:rPr>
              <a:t>with 50/50 State-Federal cost sharing model</a:t>
            </a:r>
          </a:p>
          <a:p>
            <a:pPr marL="457200" indent="-457200" eaLnBrk="1" hangingPunct="1">
              <a:buFont typeface="Arial" pitchFamily="4" charset="0"/>
              <a:buChar char="•"/>
            </a:pPr>
            <a:endParaRPr lang="en-US" sz="2000">
              <a:solidFill>
                <a:schemeClr val="tx2"/>
              </a:solidFill>
              <a:latin typeface="Arial" pitchFamily="4" charset="0"/>
            </a:endParaRPr>
          </a:p>
          <a:p>
            <a:pPr marL="457200" indent="-457200" eaLnBrk="1" hangingPunct="1">
              <a:buFont typeface="Arial" pitchFamily="4" charset="0"/>
              <a:buChar char="•"/>
            </a:pPr>
            <a:r>
              <a:rPr lang="en-US" sz="2000">
                <a:solidFill>
                  <a:schemeClr val="tx2"/>
                </a:solidFill>
                <a:latin typeface="Arial" pitchFamily="4" charset="0"/>
              </a:rPr>
              <a:t>NGS provides </a:t>
            </a:r>
            <a:r>
              <a:rPr lang="en-US" sz="2000" b="1">
                <a:solidFill>
                  <a:srgbClr val="C00000"/>
                </a:solidFill>
                <a:latin typeface="Arial" pitchFamily="4" charset="0"/>
              </a:rPr>
              <a:t>geodetic expertise</a:t>
            </a:r>
            <a:r>
              <a:rPr lang="en-US" sz="2000">
                <a:solidFill>
                  <a:schemeClr val="tx2"/>
                </a:solidFill>
                <a:latin typeface="Arial" pitchFamily="4" charset="0"/>
              </a:rPr>
              <a:t>, state provides </a:t>
            </a:r>
            <a:r>
              <a:rPr lang="en-US" sz="2000" b="1">
                <a:solidFill>
                  <a:srgbClr val="C00000"/>
                </a:solidFill>
                <a:latin typeface="Arial" pitchFamily="4" charset="0"/>
              </a:rPr>
              <a:t>office and logistical </a:t>
            </a:r>
            <a:r>
              <a:rPr lang="en-US" sz="2000">
                <a:solidFill>
                  <a:schemeClr val="tx2"/>
                </a:solidFill>
                <a:latin typeface="Arial" pitchFamily="4" charset="0"/>
              </a:rPr>
              <a:t>support</a:t>
            </a:r>
          </a:p>
          <a:p>
            <a:pPr marL="457200" indent="-457200" eaLnBrk="1" hangingPunct="1">
              <a:buFont typeface="Arial" pitchFamily="4" charset="0"/>
              <a:buChar char="•"/>
            </a:pPr>
            <a:endParaRPr lang="en-US" sz="2000">
              <a:solidFill>
                <a:schemeClr val="tx2"/>
              </a:solidFill>
              <a:latin typeface="Arial" pitchFamily="4" charset="0"/>
            </a:endParaRPr>
          </a:p>
          <a:p>
            <a:pPr marL="457200" indent="-457200" eaLnBrk="1" hangingPunct="1">
              <a:buFont typeface="Arial" pitchFamily="4" charset="0"/>
              <a:buChar char="•"/>
            </a:pPr>
            <a:r>
              <a:rPr lang="en-US" sz="2000">
                <a:solidFill>
                  <a:schemeClr val="tx2"/>
                </a:solidFill>
                <a:latin typeface="Arial" pitchFamily="4" charset="0"/>
              </a:rPr>
              <a:t>About ½ of states participate</a:t>
            </a:r>
          </a:p>
          <a:p>
            <a:pPr marL="914400" lvl="1" indent="-457200" eaLnBrk="1" hangingPunct="1">
              <a:buFont typeface="Courier New" pitchFamily="4" charset="0"/>
              <a:buChar char="o"/>
            </a:pPr>
            <a:endParaRPr lang="en-US" sz="2000">
              <a:solidFill>
                <a:schemeClr val="tx2"/>
              </a:solidFill>
              <a:latin typeface="Arial" pitchFamily="4" charset="0"/>
            </a:endParaRPr>
          </a:p>
        </p:txBody>
      </p:sp>
      <p:sp>
        <p:nvSpPr>
          <p:cNvPr id="44035" name="Rectangle 2"/>
          <p:cNvSpPr txBox="1">
            <a:spLocks noChangeArrowheads="1"/>
          </p:cNvSpPr>
          <p:nvPr/>
        </p:nvSpPr>
        <p:spPr bwMode="auto">
          <a:xfrm>
            <a:off x="549275" y="487363"/>
            <a:ext cx="8131175" cy="708025"/>
          </a:xfrm>
          <a:prstGeom prst="rect">
            <a:avLst/>
          </a:prstGeom>
          <a:noFill/>
          <a:ln w="9525">
            <a:noFill/>
            <a:miter lim="800000"/>
            <a:headEnd/>
            <a:tailEnd/>
          </a:ln>
        </p:spPr>
        <p:txBody>
          <a:bodyPr anchor="ctr">
            <a:prstTxWarp prst="textNoShape">
              <a:avLst/>
            </a:prstTxWarp>
          </a:bodyPr>
          <a:lstStyle/>
          <a:p>
            <a:pPr algn="ctr" eaLnBrk="1" hangingPunct="1"/>
            <a:r>
              <a:rPr lang="en-US" sz="2800" b="1">
                <a:solidFill>
                  <a:schemeClr val="tx2"/>
                </a:solidFill>
                <a:latin typeface="Arial Black" pitchFamily="4" charset="0"/>
                <a:ea typeface="Arial" pitchFamily="4" charset="0"/>
                <a:cs typeface="Arial" pitchFamily="4" charset="0"/>
              </a:rPr>
              <a:t>From Mark Maintenance to </a:t>
            </a:r>
          </a:p>
          <a:p>
            <a:pPr algn="ctr" eaLnBrk="1" hangingPunct="1"/>
            <a:r>
              <a:rPr lang="en-US" sz="2800" b="1">
                <a:solidFill>
                  <a:schemeClr val="tx2"/>
                </a:solidFill>
                <a:latin typeface="Arial Black" pitchFamily="4" charset="0"/>
                <a:ea typeface="Arial" pitchFamily="4" charset="0"/>
                <a:cs typeface="Arial" pitchFamily="4" charset="0"/>
              </a:rPr>
              <a:t>State Advisors</a:t>
            </a:r>
          </a:p>
        </p:txBody>
      </p:sp>
      <p:pic>
        <p:nvPicPr>
          <p:cNvPr id="44036" name="Picture 3"/>
          <p:cNvPicPr>
            <a:picLocks noChangeAspect="1"/>
          </p:cNvPicPr>
          <p:nvPr/>
        </p:nvPicPr>
        <p:blipFill>
          <a:blip r:embed="rId3"/>
          <a:srcRect/>
          <a:stretch>
            <a:fillRect/>
          </a:stretch>
        </p:blipFill>
        <p:spPr bwMode="auto">
          <a:xfrm>
            <a:off x="6688138" y="1227138"/>
            <a:ext cx="1941512" cy="2112962"/>
          </a:xfrm>
          <a:prstGeom prst="rect">
            <a:avLst/>
          </a:prstGeom>
          <a:noFill/>
          <a:ln w="25400">
            <a:solidFill>
              <a:schemeClr val="tx2"/>
            </a:solidFill>
            <a:miter lim="800000"/>
            <a:headEnd/>
            <a:tailEnd/>
          </a:ln>
        </p:spPr>
      </p:pic>
      <p:sp>
        <p:nvSpPr>
          <p:cNvPr id="44037" name="TextBox 4"/>
          <p:cNvSpPr txBox="1">
            <a:spLocks noChangeArrowheads="1"/>
          </p:cNvSpPr>
          <p:nvPr/>
        </p:nvSpPr>
        <p:spPr bwMode="auto">
          <a:xfrm>
            <a:off x="6673850" y="3278188"/>
            <a:ext cx="1955800" cy="307975"/>
          </a:xfrm>
          <a:prstGeom prst="rect">
            <a:avLst/>
          </a:prstGeom>
          <a:noFill/>
          <a:ln w="9525">
            <a:noFill/>
            <a:miter lim="800000"/>
            <a:headEnd/>
            <a:tailEnd/>
          </a:ln>
        </p:spPr>
        <p:txBody>
          <a:bodyPr wrap="none">
            <a:prstTxWarp prst="textNoShape">
              <a:avLst/>
            </a:prstTxWarp>
            <a:spAutoFit/>
          </a:bodyPr>
          <a:lstStyle/>
          <a:p>
            <a:r>
              <a:rPr lang="en-US" sz="1400">
                <a:solidFill>
                  <a:schemeClr val="tx2"/>
                </a:solidFill>
              </a:rPr>
              <a:t>Anybody know this guy?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7578</TotalTime>
  <Words>3617</Words>
  <Application>Microsoft Macintosh PowerPoint</Application>
  <PresentationFormat>On-screen Show (4:3)</PresentationFormat>
  <Paragraphs>346</Paragraphs>
  <Slides>24</Slides>
  <Notes>23</Notes>
  <HiddenSlides>0</HiddenSlides>
  <MMClips>0</MMClips>
  <ScaleCrop>false</ScaleCrop>
  <HeadingPairs>
    <vt:vector size="6" baseType="variant">
      <vt:variant>
        <vt:lpstr>Fonts Used</vt:lpstr>
      </vt:variant>
      <vt:variant>
        <vt:i4>13</vt:i4>
      </vt:variant>
      <vt:variant>
        <vt:lpstr>Design Template</vt:lpstr>
      </vt:variant>
      <vt:variant>
        <vt:i4>2</vt:i4>
      </vt:variant>
      <vt:variant>
        <vt:lpstr>Slide Titles</vt:lpstr>
      </vt:variant>
      <vt:variant>
        <vt:i4>24</vt:i4>
      </vt:variant>
    </vt:vector>
  </HeadingPairs>
  <TitlesOfParts>
    <vt:vector size="39" baseType="lpstr">
      <vt:lpstr>Calibri</vt:lpstr>
      <vt:lpstr>MS PGothic</vt:lpstr>
      <vt:lpstr>Arial</vt:lpstr>
      <vt:lpstr>Times New Roman</vt:lpstr>
      <vt:lpstr>ＭＳ Ｐゴシック</vt:lpstr>
      <vt:lpstr>Arial Black</vt:lpstr>
      <vt:lpstr>Times</vt:lpstr>
      <vt:lpstr>SimSun</vt:lpstr>
      <vt:lpstr>Courier New</vt:lpstr>
      <vt:lpstr>Verdana</vt:lpstr>
      <vt:lpstr>Source Sans Pro</vt:lpstr>
      <vt:lpstr>Gill Sans MT</vt:lpstr>
      <vt:lpstr>Wingdings</vt:lpstr>
      <vt:lpstr>NGS PowerPoint Template-geodesy.noaa.gov</vt:lpstr>
      <vt:lpstr>Office Theme</vt:lpstr>
      <vt:lpstr>Slide 1</vt:lpstr>
      <vt:lpstr>Who is  Dana  Caccamise ?               ( Day-nuh  Kak-uh-Miss )</vt:lpstr>
      <vt:lpstr>U.S. Department of Commerce National Oceanic &amp; Atmospheric Administration’s National Geodetic Survey (NGS)  </vt:lpstr>
      <vt:lpstr>NGS Provides the Geospatial Infrastructure  Critical to Our Economy through the NSRS</vt:lpstr>
      <vt:lpstr>NGS Programs</vt:lpstr>
      <vt:lpstr>Slide 6</vt:lpstr>
      <vt:lpstr>Slide 7</vt:lpstr>
      <vt:lpstr>Slide 8</vt:lpstr>
      <vt:lpstr>Slide 9</vt:lpstr>
      <vt:lpstr>Slide 10</vt:lpstr>
      <vt:lpstr>Slide 11</vt:lpstr>
      <vt:lpstr>Slide 12</vt:lpstr>
      <vt:lpstr>Slide 13</vt:lpstr>
      <vt:lpstr>Slide 14</vt:lpstr>
      <vt:lpstr>Slide 15</vt:lpstr>
      <vt:lpstr>National Geodetic Survey Mission</vt:lpstr>
      <vt:lpstr>Slide 17</vt:lpstr>
      <vt:lpstr>Partner &amp; Constituent Activities</vt:lpstr>
      <vt:lpstr>Slide 19</vt:lpstr>
      <vt:lpstr>New Datums Are Coming in 2022!</vt:lpstr>
      <vt:lpstr>New Datum:  What to do now ?</vt:lpstr>
      <vt:lpstr>NGS Video Library Educational Videos about New Datums and more</vt:lpstr>
      <vt:lpstr>Slide 23</vt:lpstr>
      <vt:lpstr>Slide 24</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Dana Caccamise</cp:lastModifiedBy>
  <cp:revision>368</cp:revision>
  <cp:lastPrinted>2016-02-11T16:38:54Z</cp:lastPrinted>
  <dcterms:created xsi:type="dcterms:W3CDTF">2017-09-20T03:46:45Z</dcterms:created>
  <dcterms:modified xsi:type="dcterms:W3CDTF">2017-09-20T03:54:12Z</dcterms:modified>
</cp:coreProperties>
</file>