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Lst>
  <p:notesMasterIdLst>
    <p:notesMasterId r:id="rId30"/>
  </p:notesMasterIdLst>
  <p:handoutMasterIdLst>
    <p:handoutMasterId r:id="rId31"/>
  </p:handoutMasterIdLst>
  <p:sldIdLst>
    <p:sldId id="259" r:id="rId3"/>
    <p:sldId id="316" r:id="rId4"/>
    <p:sldId id="318" r:id="rId5"/>
    <p:sldId id="308" r:id="rId6"/>
    <p:sldId id="293" r:id="rId7"/>
    <p:sldId id="295" r:id="rId8"/>
    <p:sldId id="306" r:id="rId9"/>
    <p:sldId id="319" r:id="rId10"/>
    <p:sldId id="320" r:id="rId11"/>
    <p:sldId id="317" r:id="rId12"/>
    <p:sldId id="307" r:id="rId13"/>
    <p:sldId id="294" r:id="rId14"/>
    <p:sldId id="297" r:id="rId15"/>
    <p:sldId id="312" r:id="rId16"/>
    <p:sldId id="313" r:id="rId17"/>
    <p:sldId id="314" r:id="rId18"/>
    <p:sldId id="315" r:id="rId19"/>
    <p:sldId id="296" r:id="rId20"/>
    <p:sldId id="299" r:id="rId21"/>
    <p:sldId id="300" r:id="rId22"/>
    <p:sldId id="301" r:id="rId23"/>
    <p:sldId id="309" r:id="rId24"/>
    <p:sldId id="302" r:id="rId25"/>
    <p:sldId id="304" r:id="rId26"/>
    <p:sldId id="305" r:id="rId27"/>
    <p:sldId id="311" r:id="rId28"/>
    <p:sldId id="310"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p:scale>
          <a:sx n="66" d="100"/>
          <a:sy n="66" d="100"/>
        </p:scale>
        <p:origin x="1214" y="557"/>
      </p:cViewPr>
      <p:guideLst/>
    </p:cSldViewPr>
  </p:slideViewPr>
  <p:notesTextViewPr>
    <p:cViewPr>
      <p:scale>
        <a:sx n="1" d="1"/>
        <a:sy n="1" d="1"/>
      </p:scale>
      <p:origin x="0" y="0"/>
    </p:cViewPr>
  </p:notesTextViewPr>
  <p:notesViewPr>
    <p:cSldViewPr snapToGrid="0">
      <p:cViewPr>
        <p:scale>
          <a:sx n="200" d="100"/>
          <a:sy n="200" d="100"/>
        </p:scale>
        <p:origin x="144" y="11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4"/>
          </a:xfrm>
          <a:prstGeom prst="rect">
            <a:avLst/>
          </a:prstGeom>
        </p:spPr>
        <p:txBody>
          <a:bodyPr vert="horz" lIns="93174" tIns="46587" rIns="93174" bIns="46587" rtlCol="0"/>
          <a:lstStyle>
            <a:lvl1pPr algn="r">
              <a:defRPr sz="1200"/>
            </a:lvl1pPr>
          </a:lstStyle>
          <a:p>
            <a:fld id="{8C994A17-2D76-473B-8B1F-BA36C9396377}" type="datetimeFigureOut">
              <a:rPr lang="en-US" smtClean="0"/>
              <a:t>9/15/2015</a:t>
            </a:fld>
            <a:endParaRPr lang="en-US"/>
          </a:p>
        </p:txBody>
      </p:sp>
      <p:sp>
        <p:nvSpPr>
          <p:cNvPr id="4" name="Footer Placeholder 3"/>
          <p:cNvSpPr>
            <a:spLocks noGrp="1"/>
          </p:cNvSpPr>
          <p:nvPr>
            <p:ph type="ftr" sz="quarter" idx="2"/>
          </p:nvPr>
        </p:nvSpPr>
        <p:spPr>
          <a:xfrm>
            <a:off x="1" y="8829967"/>
            <a:ext cx="3037840" cy="466433"/>
          </a:xfrm>
          <a:prstGeom prst="rect">
            <a:avLst/>
          </a:prstGeom>
        </p:spPr>
        <p:txBody>
          <a:bodyPr vert="horz" lIns="93174" tIns="46587" rIns="93174"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6433"/>
          </a:xfrm>
          <a:prstGeom prst="rect">
            <a:avLst/>
          </a:prstGeom>
        </p:spPr>
        <p:txBody>
          <a:bodyPr vert="horz" lIns="93174" tIns="46587" rIns="93174" bIns="46587" rtlCol="0" anchor="b"/>
          <a:lstStyle>
            <a:lvl1pPr algn="r">
              <a:defRPr sz="1200"/>
            </a:lvl1pPr>
          </a:lstStyle>
          <a:p>
            <a:fld id="{44DCFF99-22B6-48A8-A18C-E4D992B1BD9B}" type="slidenum">
              <a:rPr lang="en-US" smtClean="0"/>
              <a:t>‹#›</a:t>
            </a:fld>
            <a:endParaRPr lang="en-US"/>
          </a:p>
        </p:txBody>
      </p:sp>
    </p:spTree>
    <p:extLst>
      <p:ext uri="{BB962C8B-B14F-4D97-AF65-F5344CB8AC3E}">
        <p14:creationId xmlns:p14="http://schemas.microsoft.com/office/powerpoint/2010/main" val="3073044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4" tIns="46587" rIns="93174" bIns="46587" rtlCol="0"/>
          <a:lstStyle>
            <a:lvl1pPr algn="r">
              <a:defRPr sz="1200"/>
            </a:lvl1pPr>
          </a:lstStyle>
          <a:p>
            <a:fld id="{80F565FB-905B-4C40-85C1-A5521800BBC2}" type="datetimeFigureOut">
              <a:rPr lang="en-US" smtClean="0"/>
              <a:t>9/15/2015</a:t>
            </a:fld>
            <a:endParaRPr lang="en-US"/>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7" rIns="93174"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967"/>
            <a:ext cx="3037840" cy="466433"/>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74" tIns="46587" rIns="93174" bIns="46587" rtlCol="0" anchor="b"/>
          <a:lstStyle>
            <a:lvl1pPr algn="r">
              <a:defRPr sz="1200"/>
            </a:lvl1pPr>
          </a:lstStyle>
          <a:p>
            <a:fld id="{B792155E-43AB-43AC-95A4-53F919E57CBB}" type="slidenum">
              <a:rPr lang="en-US" smtClean="0"/>
              <a:t>‹#›</a:t>
            </a:fld>
            <a:endParaRPr lang="en-US"/>
          </a:p>
        </p:txBody>
      </p:sp>
    </p:spTree>
    <p:extLst>
      <p:ext uri="{BB962C8B-B14F-4D97-AF65-F5344CB8AC3E}">
        <p14:creationId xmlns:p14="http://schemas.microsoft.com/office/powerpoint/2010/main" val="2702777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103F3B-5184-4C48-BEF2-135468F5F31E}" type="slidenum">
              <a:rPr lang="en-US" altLang="en-US" smtClean="0">
                <a:solidFill>
                  <a:prstClr val="black"/>
                </a:solidFill>
                <a:latin typeface="Calibri" pitchFamily="34" charset="0"/>
                <a:ea typeface="ＭＳ Ｐゴシック" pitchFamily="34" charset="-128"/>
              </a:rPr>
              <a:pPr/>
              <a:t>1</a:t>
            </a:fld>
            <a:endParaRPr lang="en-US" altLang="en-US" smtClean="0">
              <a:solidFill>
                <a:prstClr val="black"/>
              </a:solidFill>
              <a:latin typeface="Calibri" pitchFamily="34" charset="0"/>
              <a:ea typeface="ＭＳ Ｐゴシック" pitchFamily="34" charset="-128"/>
            </a:endParaRPr>
          </a:p>
        </p:txBody>
      </p:sp>
    </p:spTree>
    <p:extLst>
      <p:ext uri="{BB962C8B-B14F-4D97-AF65-F5344CB8AC3E}">
        <p14:creationId xmlns:p14="http://schemas.microsoft.com/office/powerpoint/2010/main" val="286059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ECB278E-A8B6-456B-8135-3556236A392E}"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85CC89-5A22-4908-B524-F3EA3680419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11283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306BEE-9874-4897-8156-9B909A9BE15B}"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F51F04-57D6-4A79-85CA-4C6E00DA8B8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4827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1E5EF7-AAC4-4048-9DA1-57A757DB7A2A}"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CBCA9A-5F7C-43AB-910E-0053B5A50B4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419710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8697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8255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9008562"/>
      </p:ext>
    </p:extLst>
  </p:cSld>
  <p:clrMapOvr>
    <a:masterClrMapping/>
  </p:clrMapOvr>
  <p:transition spd="med">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ECB278E-A8B6-456B-8135-3556236A392E}"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85CC89-5A22-4908-B524-F3EA3680419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7994391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FF93FF-ECE8-4132-B0AE-9897AD31E0D0}"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EE0182-C916-4BA6-9AFE-23EA9E36D68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1345466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CAE443-B6AF-440A-AA1E-BDE6D62964DD}"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C009B-58BB-4360-B502-424B92DC1FA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8819472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3951925-61E5-41A2-8986-4F3A65B3B56E}"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3D15A6-52C9-49CB-95AF-4F60F1EA20E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7700999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282F0F4-64DF-4A13-9192-B01DE96B3239}"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4B04719-B978-4555-A53D-2B67B2C83E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254644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7FF93FF-ECE8-4132-B0AE-9897AD31E0D0}"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EE0182-C916-4BA6-9AFE-23EA9E36D68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8232462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168B0E-C466-4326-9223-E38DF7135506}"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8AE7218-1169-459A-9E7B-8B873EF0F5C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830056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225CCD-790D-49C0-8158-A0804C851F35}"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D264615-E88B-45F1-B767-B0AF7FEDF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708916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413CB2-9698-43E0-8EEC-FC7C37C26A48}"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667624-E421-4FDA-91B7-74EE892FF1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42762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484A54-751D-4BEA-8833-C91DEDB51153}"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5899B3-0B00-418B-8556-3BCA424F682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914948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9306BEE-9874-4897-8156-9B909A9BE15B}"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F51F04-57D6-4A79-85CA-4C6E00DA8B8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142642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1E5EF7-AAC4-4048-9DA1-57A757DB7A2A}"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CBCA9A-5F7C-43AB-910E-0053B5A50B4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444533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1013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2192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192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032968"/>
      </p:ext>
    </p:extLst>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CAE443-B6AF-440A-AA1E-BDE6D62964DD}"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6C009B-58BB-4360-B502-424B92DC1FA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200538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3951925-61E5-41A2-8986-4F3A65B3B56E}"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3D15A6-52C9-49CB-95AF-4F60F1EA20E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632109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282F0F4-64DF-4A13-9192-B01DE96B3239}"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4B04719-B978-4555-A53D-2B67B2C83E2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88736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168B0E-C466-4326-9223-E38DF7135506}"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8AE7218-1169-459A-9E7B-8B873EF0F5C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3905906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B225CCD-790D-49C0-8158-A0804C851F35}"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D264615-E88B-45F1-B767-B0AF7FEDFD8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329578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5413CB2-9698-43E0-8EEC-FC7C37C26A48}"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4667624-E421-4FDA-91B7-74EE892FF1A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204505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3484A54-751D-4BEA-8833-C91DEDB51153}" type="datetime1">
              <a:rPr lang="en-US" smtClean="0">
                <a:solidFill>
                  <a:prstClr val="black">
                    <a:tint val="75000"/>
                  </a:prstClr>
                </a:solidFill>
              </a:rPr>
              <a:pPr>
                <a:defRPr/>
              </a:pPr>
              <a:t>9/15/2015</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85899B3-0B00-418B-8556-3BCA424F682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88667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8997DD82-5A92-4965-A6B2-02F4BB81BD18}" type="datetime1">
              <a:rPr lang="en-US" smtClean="0">
                <a:solidFill>
                  <a:prstClr val="black">
                    <a:tint val="75000"/>
                  </a:prstClr>
                </a:solidFill>
              </a:rPr>
              <a:pPr defTabSz="457200">
                <a:defRPr/>
              </a:pPr>
              <a:t>9/15/2015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F020337C-C0CB-45F2-81D0-6D8E8EAB314A}" type="slidenum">
              <a:rPr lang="en-US">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331491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p:fade/>
  </p:transition>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8997DD82-5A92-4965-A6B2-02F4BB81BD18}" type="datetime1">
              <a:rPr lang="en-US" smtClean="0">
                <a:solidFill>
                  <a:prstClr val="black">
                    <a:tint val="75000"/>
                  </a:prstClr>
                </a:solidFill>
              </a:rPr>
              <a:pPr defTabSz="457200">
                <a:defRPr/>
              </a:pPr>
              <a:t>9/15/2015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F020337C-C0CB-45F2-81D0-6D8E8EAB314A}" type="slidenum">
              <a:rPr lang="en-US">
                <a:solidFill>
                  <a:prstClr val="black">
                    <a:tint val="75000"/>
                  </a:prstClr>
                </a:solidFill>
              </a:rPr>
              <a:pPr defTabSz="457200">
                <a:defRPr/>
              </a:pPr>
              <a:t>‹#›</a:t>
            </a:fld>
            <a:endParaRPr lang="en-US" dirty="0">
              <a:solidFill>
                <a:prstClr val="black">
                  <a:tint val="75000"/>
                </a:prstClr>
              </a:solidFill>
            </a:endParaRPr>
          </a:p>
        </p:txBody>
      </p:sp>
    </p:spTree>
    <p:extLst>
      <p:ext uri="{BB962C8B-B14F-4D97-AF65-F5344CB8AC3E}">
        <p14:creationId xmlns:p14="http://schemas.microsoft.com/office/powerpoint/2010/main" val="4391126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ransition>
    <p:fade/>
  </p:transition>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mailto:mark.l.armstrong@noa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6.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6.xml"/><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144463" y="1751182"/>
            <a:ext cx="9132888" cy="4891727"/>
          </a:xfrm>
          <a:prstGeom prst="rect">
            <a:avLst/>
          </a:prstGeom>
          <a:noFill/>
          <a:ln w="9525">
            <a:noFill/>
            <a:miter lim="800000"/>
            <a:headEnd/>
            <a:tailEnd/>
          </a:ln>
          <a:effectLst/>
        </p:spPr>
        <p:txBody>
          <a:bodyPr anchor="ctr"/>
          <a:lstStyle/>
          <a:p>
            <a:pPr algn="ctr" defTabSz="457200" fontAlgn="base">
              <a:spcBef>
                <a:spcPct val="0"/>
              </a:spcBef>
              <a:spcAft>
                <a:spcPct val="0"/>
              </a:spcAft>
              <a:defRPr/>
            </a:pPr>
            <a:endParaRPr lang="en-US" sz="2800" b="1" dirty="0">
              <a:solidFill>
                <a:prstClr val="black"/>
              </a:solidFill>
              <a:ea typeface="ＭＳ Ｐゴシック" charset="0"/>
              <a:cs typeface="ＭＳ Ｐゴシック" charset="0"/>
            </a:endParaRPr>
          </a:p>
          <a:p>
            <a:pPr algn="ctr" defTabSz="457200" fontAlgn="base">
              <a:spcBef>
                <a:spcPct val="0"/>
              </a:spcBef>
              <a:spcAft>
                <a:spcPct val="0"/>
              </a:spcAft>
              <a:defRPr/>
            </a:pPr>
            <a:endParaRPr lang="en-US" sz="2800" b="1" dirty="0">
              <a:solidFill>
                <a:prstClr val="black"/>
              </a:solidFill>
              <a:ea typeface="ＭＳ Ｐゴシック" charset="0"/>
              <a:cs typeface="ＭＳ Ｐゴシック" charset="0"/>
            </a:endParaRPr>
          </a:p>
          <a:p>
            <a:pPr algn="ctr" defTabSz="457200" fontAlgn="base">
              <a:spcBef>
                <a:spcPct val="0"/>
              </a:spcBef>
              <a:spcAft>
                <a:spcPct val="0"/>
              </a:spcAft>
              <a:defRPr/>
            </a:pPr>
            <a:r>
              <a:rPr lang="en-US" sz="4800" b="1" dirty="0">
                <a:solidFill>
                  <a:prstClr val="black"/>
                </a:solidFill>
                <a:latin typeface="Times New Roman" pitchFamily="18" charset="0"/>
                <a:ea typeface="ＭＳ Ｐゴシック" charset="0"/>
                <a:cs typeface="Times New Roman" pitchFamily="18" charset="0"/>
              </a:rPr>
              <a:t>National Geodetic </a:t>
            </a:r>
            <a:r>
              <a:rPr lang="en-US" sz="4800" b="1" dirty="0" smtClean="0">
                <a:solidFill>
                  <a:prstClr val="black"/>
                </a:solidFill>
                <a:latin typeface="Times New Roman" pitchFamily="18" charset="0"/>
                <a:ea typeface="ＭＳ Ｐゴシック" charset="0"/>
                <a:cs typeface="Times New Roman" pitchFamily="18" charset="0"/>
              </a:rPr>
              <a:t>Survey</a:t>
            </a:r>
          </a:p>
          <a:p>
            <a:pPr algn="ctr" defTabSz="457200" fontAlgn="base">
              <a:spcBef>
                <a:spcPct val="0"/>
              </a:spcBef>
              <a:spcAft>
                <a:spcPct val="0"/>
              </a:spcAft>
              <a:defRPr/>
            </a:pPr>
            <a:r>
              <a:rPr lang="en-US" sz="3200" b="1" dirty="0" smtClean="0">
                <a:solidFill>
                  <a:prstClr val="black"/>
                </a:solidFill>
                <a:latin typeface="Times New Roman" pitchFamily="18" charset="0"/>
                <a:ea typeface="ＭＳ Ｐゴシック" charset="0"/>
                <a:cs typeface="Times New Roman" pitchFamily="18" charset="0"/>
              </a:rPr>
              <a:t>In partnership with U.S. Fish and Wildlife Service</a:t>
            </a:r>
            <a:endParaRPr lang="en-US" sz="3200" b="1" dirty="0">
              <a:solidFill>
                <a:prstClr val="black"/>
              </a:solidFill>
              <a:latin typeface="Times New Roman" pitchFamily="18" charset="0"/>
              <a:ea typeface="ＭＳ Ｐゴシック" charset="0"/>
              <a:cs typeface="Times New Roman" pitchFamily="18" charset="0"/>
            </a:endParaRPr>
          </a:p>
          <a:p>
            <a:pPr algn="ctr" defTabSz="457200" fontAlgn="base">
              <a:spcBef>
                <a:spcPct val="0"/>
              </a:spcBef>
              <a:spcAft>
                <a:spcPct val="0"/>
              </a:spcAft>
              <a:defRPr/>
            </a:pPr>
            <a:endParaRPr lang="en-US" sz="1600" dirty="0">
              <a:solidFill>
                <a:prstClr val="black"/>
              </a:solidFill>
              <a:effectLst>
                <a:outerShdw blurRad="38100" dist="38100" dir="2700000" algn="tl">
                  <a:srgbClr val="C0C0C0"/>
                </a:outerShdw>
              </a:effectLst>
              <a:ea typeface="ＭＳ Ｐゴシック" charset="0"/>
              <a:cs typeface="ＭＳ Ｐゴシック" charset="0"/>
            </a:endParaRPr>
          </a:p>
          <a:p>
            <a:pPr algn="ctr" defTabSz="457200" fontAlgn="base">
              <a:spcBef>
                <a:spcPct val="0"/>
              </a:spcBef>
              <a:spcAft>
                <a:spcPct val="0"/>
              </a:spcAft>
              <a:defRPr/>
            </a:pPr>
            <a:r>
              <a:rPr lang="en-US" sz="6000" b="1" dirty="0" smtClean="0">
                <a:solidFill>
                  <a:srgbClr val="C00000"/>
                </a:solidFill>
                <a:effectLst>
                  <a:outerShdw blurRad="38100" dist="38100" dir="2700000" algn="tl">
                    <a:srgbClr val="C0C0C0"/>
                  </a:outerShdw>
                </a:effectLst>
                <a:ea typeface="ＭＳ Ｐゴシック" charset="0"/>
                <a:cs typeface="ＭＳ Ｐゴシック" charset="0"/>
              </a:rPr>
              <a:t>    Malheur Wildlife Refuge </a:t>
            </a:r>
          </a:p>
          <a:p>
            <a:pPr algn="ctr" defTabSz="457200" fontAlgn="base">
              <a:spcBef>
                <a:spcPct val="0"/>
              </a:spcBef>
              <a:spcAft>
                <a:spcPct val="0"/>
              </a:spcAft>
              <a:defRPr/>
            </a:pPr>
            <a:r>
              <a:rPr lang="en-US" sz="3200" b="1" dirty="0" smtClean="0">
                <a:solidFill>
                  <a:srgbClr val="C00000"/>
                </a:solidFill>
                <a:effectLst>
                  <a:outerShdw blurRad="38100" dist="38100" dir="2700000" algn="tl">
                    <a:srgbClr val="C0C0C0"/>
                  </a:outerShdw>
                </a:effectLst>
                <a:ea typeface="ＭＳ Ｐゴシック" charset="0"/>
                <a:cs typeface="ＭＳ Ｐゴシック" charset="0"/>
              </a:rPr>
              <a:t>Recovery &amp; Control Survey</a:t>
            </a:r>
            <a:endParaRPr lang="en-US" sz="3200" b="1" dirty="0">
              <a:solidFill>
                <a:srgbClr val="C00000"/>
              </a:solidFill>
              <a:effectLst>
                <a:outerShdw blurRad="38100" dist="38100" dir="2700000" algn="tl">
                  <a:srgbClr val="C0C0C0"/>
                </a:outerShdw>
              </a:effectLst>
              <a:ea typeface="ＭＳ Ｐゴシック" charset="0"/>
              <a:cs typeface="ＭＳ Ｐゴシック" charset="0"/>
            </a:endParaRPr>
          </a:p>
          <a:p>
            <a:pPr algn="ctr" defTabSz="457200" fontAlgn="base">
              <a:spcBef>
                <a:spcPct val="0"/>
              </a:spcBef>
              <a:spcAft>
                <a:spcPct val="0"/>
              </a:spcAft>
              <a:defRPr/>
            </a:pPr>
            <a:endParaRPr lang="en-US" sz="2400" dirty="0">
              <a:solidFill>
                <a:prstClr val="black"/>
              </a:solidFill>
              <a:effectLst>
                <a:outerShdw blurRad="38100" dist="38100" dir="2700000" algn="tl">
                  <a:srgbClr val="C0C0C0"/>
                </a:outerShdw>
              </a:effectLst>
              <a:ea typeface="ＭＳ Ｐゴシック" charset="0"/>
              <a:cs typeface="ＭＳ Ｐゴシック" charset="0"/>
            </a:endParaRPr>
          </a:p>
          <a:p>
            <a:pPr algn="ctr" defTabSz="457200" fontAlgn="base">
              <a:spcBef>
                <a:spcPct val="0"/>
              </a:spcBef>
              <a:spcAft>
                <a:spcPct val="0"/>
              </a:spcAft>
              <a:defRPr/>
            </a:pPr>
            <a:r>
              <a:rPr lang="en-US" sz="2800" b="1" dirty="0">
                <a:solidFill>
                  <a:prstClr val="black"/>
                </a:solidFill>
                <a:effectLst>
                  <a:outerShdw blurRad="38100" dist="38100" dir="2700000" algn="tl">
                    <a:srgbClr val="C0C0C0"/>
                  </a:outerShdw>
                </a:effectLst>
                <a:ea typeface="ＭＳ Ｐゴシック" charset="0"/>
                <a:cs typeface="ＭＳ Ｐゴシック" charset="0"/>
              </a:rPr>
              <a:t>NOAA’s National Geodetic Survey</a:t>
            </a:r>
          </a:p>
          <a:p>
            <a:pPr algn="ctr" defTabSz="457200" fontAlgn="base">
              <a:spcBef>
                <a:spcPct val="0"/>
              </a:spcBef>
              <a:spcAft>
                <a:spcPct val="0"/>
              </a:spcAft>
              <a:defRPr/>
            </a:pPr>
            <a:r>
              <a:rPr lang="en-US" sz="2800" b="1" dirty="0">
                <a:solidFill>
                  <a:prstClr val="black"/>
                </a:solidFill>
                <a:effectLst>
                  <a:outerShdw blurRad="38100" dist="38100" dir="2700000" algn="tl">
                    <a:srgbClr val="C0C0C0"/>
                  </a:outerShdw>
                </a:effectLst>
                <a:ea typeface="ＭＳ Ｐゴシック" charset="0"/>
                <a:cs typeface="ＭＳ Ｐゴシック" charset="0"/>
              </a:rPr>
              <a:t>geodesy.noaa.gov</a:t>
            </a:r>
          </a:p>
          <a:p>
            <a:pPr algn="ctr" defTabSz="457200" fontAlgn="base">
              <a:spcBef>
                <a:spcPct val="0"/>
              </a:spcBef>
              <a:spcAft>
                <a:spcPct val="0"/>
              </a:spcAft>
              <a:defRPr/>
            </a:pPr>
            <a:r>
              <a:rPr lang="en-US" sz="2400" dirty="0" smtClean="0">
                <a:solidFill>
                  <a:prstClr val="black"/>
                </a:solidFill>
                <a:effectLst>
                  <a:outerShdw blurRad="38100" dist="38100" dir="2700000" algn="tl">
                    <a:srgbClr val="C0C0C0"/>
                  </a:outerShdw>
                </a:effectLst>
                <a:ea typeface="ＭＳ Ｐゴシック" charset="0"/>
                <a:cs typeface="ＭＳ Ｐゴシック" charset="0"/>
              </a:rPr>
              <a:t>Mark </a:t>
            </a:r>
            <a:r>
              <a:rPr lang="en-US" sz="2400" dirty="0">
                <a:solidFill>
                  <a:prstClr val="black"/>
                </a:solidFill>
                <a:effectLst>
                  <a:outerShdw blurRad="38100" dist="38100" dir="2700000" algn="tl">
                    <a:srgbClr val="C0C0C0"/>
                  </a:outerShdw>
                </a:effectLst>
                <a:ea typeface="ＭＳ Ｐゴシック" charset="0"/>
                <a:cs typeface="ＭＳ Ｐゴシック" charset="0"/>
              </a:rPr>
              <a:t>L. Armstrong, PLS, WRE</a:t>
            </a:r>
          </a:p>
          <a:p>
            <a:pPr algn="ctr" defTabSz="457200" fontAlgn="base">
              <a:spcBef>
                <a:spcPct val="0"/>
              </a:spcBef>
              <a:spcAft>
                <a:spcPct val="0"/>
              </a:spcAft>
              <a:defRPr/>
            </a:pPr>
            <a:r>
              <a:rPr lang="en-US" sz="2400" dirty="0">
                <a:solidFill>
                  <a:prstClr val="black"/>
                </a:solidFill>
                <a:effectLst>
                  <a:outerShdw blurRad="38100" dist="38100" dir="2700000" algn="tl">
                    <a:srgbClr val="C0C0C0"/>
                  </a:outerShdw>
                </a:effectLst>
                <a:ea typeface="ＭＳ Ｐゴシック" charset="0"/>
                <a:cs typeface="ＭＳ Ｐゴシック" charset="0"/>
              </a:rPr>
              <a:t>Oregon State Geodetic Advisor</a:t>
            </a:r>
          </a:p>
          <a:p>
            <a:pPr algn="ctr" defTabSz="457200" fontAlgn="base">
              <a:spcBef>
                <a:spcPct val="0"/>
              </a:spcBef>
              <a:spcAft>
                <a:spcPct val="0"/>
              </a:spcAft>
              <a:defRPr/>
            </a:pPr>
            <a:r>
              <a:rPr lang="en-US" sz="2400" dirty="0">
                <a:solidFill>
                  <a:prstClr val="black"/>
                </a:solidFill>
                <a:effectLst>
                  <a:outerShdw blurRad="38100" dist="38100" dir="2700000" algn="tl">
                    <a:srgbClr val="C0C0C0"/>
                  </a:outerShdw>
                </a:effectLst>
                <a:ea typeface="ＭＳ Ｐゴシック" charset="0"/>
                <a:cs typeface="ＭＳ Ｐゴシック" charset="0"/>
                <a:hlinkClick r:id="rId4"/>
              </a:rPr>
              <a:t>mark.l.armstrong@noaa.gov</a:t>
            </a:r>
            <a:endParaRPr lang="en-US" sz="2400" dirty="0">
              <a:solidFill>
                <a:prstClr val="black"/>
              </a:solidFill>
              <a:effectLst>
                <a:outerShdw blurRad="38100" dist="38100" dir="2700000" algn="tl">
                  <a:srgbClr val="C0C0C0"/>
                </a:outerShdw>
              </a:effectLst>
              <a:ea typeface="ＭＳ Ｐゴシック" charset="0"/>
              <a:cs typeface="ＭＳ Ｐゴシック" charset="0"/>
            </a:endParaRPr>
          </a:p>
          <a:p>
            <a:pPr algn="ctr" defTabSz="457200" fontAlgn="base">
              <a:spcBef>
                <a:spcPct val="0"/>
              </a:spcBef>
              <a:spcAft>
                <a:spcPct val="0"/>
              </a:spcAft>
              <a:defRPr/>
            </a:pPr>
            <a:endParaRPr lang="en-US" sz="2400" dirty="0">
              <a:solidFill>
                <a:prstClr val="black"/>
              </a:solidFill>
              <a:effectLst>
                <a:outerShdw blurRad="38100" dist="38100" dir="2700000" algn="tl">
                  <a:srgbClr val="C0C0C0"/>
                </a:outerShdw>
              </a:effectLst>
              <a:ea typeface="ＭＳ Ｐゴシック" charset="0"/>
              <a:cs typeface="ＭＳ Ｐゴシック" charset="0"/>
            </a:endParaRPr>
          </a:p>
          <a:p>
            <a:pPr algn="ctr" defTabSz="457200" fontAlgn="base">
              <a:spcBef>
                <a:spcPct val="0"/>
              </a:spcBef>
              <a:spcAft>
                <a:spcPct val="0"/>
              </a:spcAft>
              <a:defRPr/>
            </a:pPr>
            <a:endParaRPr lang="en-US" sz="2000" dirty="0">
              <a:solidFill>
                <a:prstClr val="black"/>
              </a:solidFill>
              <a:effectLst>
                <a:outerShdw blurRad="38100" dist="38100" dir="2700000" algn="tl">
                  <a:srgbClr val="C0C0C0"/>
                </a:outerShdw>
              </a:effectLst>
              <a:ea typeface="ＭＳ Ｐゴシック" charset="0"/>
              <a:cs typeface="ＭＳ Ｐゴシック" charset="0"/>
            </a:endParaRPr>
          </a:p>
          <a:p>
            <a:pPr algn="ctr" defTabSz="457200" fontAlgn="base">
              <a:spcBef>
                <a:spcPct val="0"/>
              </a:spcBef>
              <a:spcAft>
                <a:spcPct val="0"/>
              </a:spcAft>
              <a:defRPr/>
            </a:pPr>
            <a:r>
              <a:rPr lang="en-US" sz="2000" dirty="0">
                <a:solidFill>
                  <a:prstClr val="black"/>
                </a:solidFill>
                <a:effectLst>
                  <a:outerShdw blurRad="38100" dist="38100" dir="2700000" algn="tl">
                    <a:srgbClr val="C0C0C0"/>
                  </a:outerShdw>
                </a:effectLst>
                <a:ea typeface="ＭＳ Ｐゴシック" charset="0"/>
                <a:cs typeface="ＭＳ Ｐゴシック" charset="0"/>
              </a:rPr>
              <a:t/>
            </a:r>
            <a:br>
              <a:rPr lang="en-US" sz="2000" dirty="0">
                <a:solidFill>
                  <a:prstClr val="black"/>
                </a:solidFill>
                <a:effectLst>
                  <a:outerShdw blurRad="38100" dist="38100" dir="2700000" algn="tl">
                    <a:srgbClr val="C0C0C0"/>
                  </a:outerShdw>
                </a:effectLst>
                <a:ea typeface="ＭＳ Ｐゴシック" charset="0"/>
                <a:cs typeface="ＭＳ Ｐゴシック" charset="0"/>
              </a:rPr>
            </a:br>
            <a:endParaRPr lang="en-US" sz="2000" dirty="0">
              <a:solidFill>
                <a:prstClr val="black"/>
              </a:solidFill>
              <a:effectLst>
                <a:outerShdw blurRad="38100" dist="38100" dir="2700000" algn="tl">
                  <a:srgbClr val="C0C0C0"/>
                </a:outerShdw>
              </a:effectLst>
              <a:ea typeface="ＭＳ Ｐゴシック" charset="0"/>
              <a:cs typeface="ＭＳ Ｐゴシック" charset="0"/>
            </a:endParaRPr>
          </a:p>
        </p:txBody>
      </p:sp>
      <p:sp>
        <p:nvSpPr>
          <p:cNvPr id="122883" name="AutoShape 1027"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4446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prstClr val="black"/>
              </a:solidFill>
              <a:ea typeface="ＭＳ Ｐゴシック" pitchFamily="34" charset="-128"/>
            </a:endParaRPr>
          </a:p>
        </p:txBody>
      </p:sp>
      <p:sp>
        <p:nvSpPr>
          <p:cNvPr id="122885" name="AutoShape 1029" descr="data:image/jpeg;base64,/9j/4AAQSkZJRgABAQAAAQABAAD/2wCEAAkGBhQQEBUUEBQVFRUVFxwYGBYXFhYXFhgYGBgWGBcYGB4dHCYeFxkjGxkeHy8gJScpLC4sGCAxNTAqNSgrLSkBCQoKDgwOGg8PGiwlHyQsLCwsLCosLCwsLCwsKiwsLDAsLDQsLC0sKSwsLCwsKSwsLCwsLCwsLCwsLCwsKiwsLP/AABEIAN8A4gMBIgACEQEDEQH/xAAbAAACAwEBAQAAAAAAAAAAAAAEBQABAwYCB//EAEQQAAICAAQDBgMEBwcDAwUAAAECAxEABBIhBTFBBhMiUWFxMoGRFCNCoVJicoKxwfAVM0OSotHhB1PCstLxFiREs9P/xAAaAQADAQEBAQAAAAAAAAAAAAAAAQIDBAUG/8QALxEAAgIBAwMBBwQCAwAAAAAAAAECESEDEjEEQfBREyIyYXHR4YGRocEU8QVSsf/aAAwDAQACEQMRAD8A+rYmJiYoReJiYmACYvFYgwAXiYvFYAJiYonAOf45DBtLIqt+jzc+yi2P0wm6APxLxz0vaok1DBI36zkRr/Nv9IxX2rOSfCIk9lZyPmSB+WOeXVaUeWarSk+x0V4mrHL5jLZpd5MwwHmqxgb8vw4z+xTn/wDJm9y6L/44y/zdMr2EjrLxLxxcsGajJH2qX5iI/wAUxBxLOL/io37cQ/8AAril1mk+4vYyO0xMcjF2snQ/eQow80cqf8rCv9WGMXbCDYSloif+4KX/ADi0/wBWN460JcMzcJLlD3ExnFMGAKkEHkQbB9j1xpjUkmJiYmACYrExMAExMTEwAViYvFYAJiYmJgAmJiYvABWLxWLwAXiYmMM3m1iQvIwVV5kmgMAGxbCriXaFIiUQGWT/ALaVY/bJ2T57+hwszXEJszYj1QxefKZ//wCQ/wBX7PLBvCOFJEAEFfyPM/748/W62McQyzeOi3lghy+azP8AeP3an/Ditfkz/E3y0j0wHFPkoNtS+pRS3pZIHi9xeGvbHMtDlG0c28N71Wl2I9jp0+zY14fwJFCgKrLVNaqdZ8ztuT/wNsedKctV3Ns2SUcIw4nxeHK5RsylSIB4QDWpi2kKfLxbHqKPlhbFwjOzxrLPmWhZvEIohpAsXTb3foOXUnng3t9wLXw91y6j7shwiih4WsgAehY4e8J4jDnYEljIIIv9ljzU+RB6YpRW21zZN5yc72W4xL9okyOdIZ1XXHJQ+8j8j5kE++xu6squ1WTOZzBiUAiBC1EWC7AMR76SgHl3hwXnJkPGFdG8OUy7mZhuBrsKhPmAS1emB8hnpxrkSEN3ptizaTdsSB7E6b2+AeWHJbXuWHQRd4G2TzH2jKxyHdgNLn9Zdifn8XswxzGcaSbOGATGAaLWtjI1A0DY33ND9Q7XyYcAzn2f7QjIbbVMsQI+Pqq71RFAfsHli5clDxDLq7ABqFgHxIW3FGhsdiLG/lYxnFKEm+3/AJZrbaoEyDTxymCfVMCupJdNV+rIfXpzNjqD4RBx5ojpzkOi78cZ1Ka57Hfr536YN7PcRLrNFI2tsu4AkPNlJcUx6kFTvz3rerPiId/xEWLXLJfT420n+an9w4viTUl28/cfMcMrIFHt8hOVPNgm3+aNhTb9SPnhxk+2UkXhzcdj/uxAn5sm7D3W/YYJy3DYw7MiKpYUWAAJqzvXPrhJnOMhZZI1geVYq7yQVSlt/nQ67cj5HGml1E06jlfMznpxfPJ3eS4hHMgeJ1dTyZTYOCMfOmybxN3uVcxsd+Xhf0kXk3lfMdDh9wHtkszCKde6mPJbtJPWNuv7J3Hrzx6el1EdT6nNPTcTp8TFA4vHQZlYmLxWACYrF4rABMTExMAExMTEwAXiYmBeI8QSCNpJDSr8yTyAA6knYDC4A88T4mmXQvIaHIAbsxPJVHUn/nYAnCGBHzMgkn5A+CMbrH6/rP5t05ChdhlzNrzOYBpFLKgGrQg3IAHNjQs/wA2ZcIziTKJImtfT5WD5EeWPI6rqHNOMeDq04bcvkW8SUz505QOYo44w7lDpkkJohQa2UAi69fkXwnL5fh7uftZIcD7uWZSFPmLI3P8AV9DuI9nsvnCDOmorsGBZW86sEbYXS8L4Vl4SzJBoo7ltbH9kklifbHNCSaUVf0SNJXyx5xLLjN5cqGrUAVfmAQbUjzFj5g4Q5Hj02UAinhd9PhDLvYA235H3u9twMDdl+zzT8L7mcOqu5dVsalTUGQGwR60R1GH+a4kuTjjDiRizCOOOMa5G0qfOr2Flienru6puPORdrA+EZXM5nOHNTK0UaIY4orILajZZht+YHStl1NOJ/wDT/LajJ96ms2RFJoBv2HLHjiHa8iBJspf3UwSeF10yAOCArXZQ6itMNt+oBwXwDiqSzTIrFklqZLJtdQCSJz8Ol1+HpqxbUllYJTXc0h4PksvDLBGECotyrqJbxKWuQ/EbUE+w2xv9ny7GGJSR3qs0ardMqhSxv98Gyd7wg7VSBdUi8p4Whc+1kX5kDWPYnFdkZ2+0BGFfZIZIx15zAr7DQFAHpiXG1vb8/wBjTawb/aeHzTKFJWYEpG7JIgJsqQGICsTfK7N+uBs/2ZSQsutdSEB60gx6hquiDVgXXI4x4ZmZZYsnl5VjWKWRmVwSWJjZ5NJBFKxqtib9ORZwIrjNs4BWXMsjWOaRR6TfmK29sKXuu15n/ZUc4Bsh2dGXUCHcE2SebdL8tuWBey/CJYBK+YUCSWQk0QQV3I392bbyrA2QjTJ5MzoSrygqo1HQNTeHw/CSKJs9Ad6OHmTnnUKJGhmiK7Sq1Nqo86GhwTtYr1wm3nPiKF/Hc/MHSHLlVdxYdhqAqv5Wb9ORJwqyXDpxLLA+Z0l1LvIEHjQDZT+hzfcHkDh3xHKjMMVimCToNQIIZlB3BK2DVgH/AHsgp83w6USoubOsSlU7xaFAMNtOkAbMxs3sDy2xUHSr+iGjo/7OCIFU2BuDtve9/MnCnifA1mUhvfbmDexHkb64J7QZ8wRxxQWZJKRBzIAoXufEdwNzzI6XgFuyupLmmdpTvYNgG+l9PbT8sZxW33rou7xQXwLtQ+XcQZxtSk1HOfyWXyPk3Xrvue2Vrx87yUHfwskwsqSpvexZHPrupF+1774O7McdMEgys7EqdoXJ3HlEx6/qnry51fq9P1G73ZcnNqadZR2+JilbF47jAmKxeJgArExMTABeJiYmADy70N8cXm8z9tkMhNZeGyvkaB1SH5XXp7nBvazPlyMrGd3FyHyTovu38B64K4XF3ahQK/rnjzus1qWyJvpR7s8cDz6SqHiYMh2senP1B9DgPivZp4nOY4bQc7yQG+7lHoBybnsPlXJs+J9mnhc5jh1BjvJl+SSgG7UD4W9B8uoYdv8AqPCF8CSd/wAu5Km9fKj5i/Lf0B5cCjL4tPK7r7/c1vswqHtOZMsZcqneOH0tGT8JF3v+IcqPkwNbEY1yPZzKqwl+zxq3xfDe/wCqOQo8qHtgDheTXKwPJMCmsqz3RpiFTfSKstv1+LrzwVxkM8SSwSMDGLpTasjadyOTgV9CaOE2rqOB/UkHGpZ8wEkRoIHRtKsB3ktgg2QfuiAdWn4vMiqxnJI6xqGDSTZFwQObywlSmoebFD9U9cC5njKH7nNERPsySqdUYbmjXzQ8vC1bddxhlkspJO0UzjupIw0cg5q69QDe41gOp8ifPF/Crrz8i5F2dzUGdzYTLurDMZWRJipHhCle5Z6+FgxI33wTwngUoky2ZUd3JVZmM7BjpZGdasaiQCRyOxsUbb5ox5aMzFB8S62VVsAsBqfkSFuz5CzhLxTtZP8AfwooWWOSMxMB4XjLREg3yYhqPmLr4Ti4ty4JkkjoJ+ARyxlJCSCysK2IKkHb33B8wxx6+yQfaJCrhZZNGtQyhj3eoqdPPk2/oq4QcRyi5rMaooy75jKrJBIZCghZWYF+d2NcZ2BJqupxXEcuft8vgj0/aMoTMf72O1TTp25MV0Xf4+R6Q9PFJ+YK3O7Y0j7PIkUMaSeDLOhQkiw0RvSxqtwaYbc+mBc5wSZctJDGwLMstO1DxS6hZryBA+XrjLiGXWSCTZHKZueXuXrTKqSOrKb25MCCdgwW8ZZ2RSqrFJLHDDlxKNDsG+8BMQJ57KjeEkjxLd0MTsfr3LUxbxaVYpctHNDIcrApvSmsalXRGHUb6QPEdjz64ZRLCVU5TSIpCX8AIBJ2Yn18NH2x6/tvRKkUmklYTJKx206QB7bmz7DBNpITGrCOVotQWhrTUKDFb3IJ+ow3hKwUs2hQ2QGalaQOY1hGgSIQrFxuTq8k5fNujYLHH8u7LFKzPq0p3rxkRuxAA3rSCx5cuftgHjGTGWy8MDMVh1xxyPvencsT7sLP05HBizLmpEjy61BGQztyU6dwi3z8yeux33wn/HnlCNO0MLRzRZjSW7k+MDnoJBv05H22J2GOe7QcXE2cy7ZDU2YIIOxCd0bOmQHlvufID2rquL8eSErJLfds4QuKpLB8R3vTe211z6YU9oU+zASZaNFZ9mcKuwNEfD8VnYdLI57DDhLjH2E0a8X4rFlAfCveyUdEagvI38SLPM+fnhIZmmLQZyLuZXGuHfYr+gTfxir6ewNWe3Y8d2ZlmdsySJFnDGrG61+r618gPDjfN5Ns9lE71e5nUmj1V1Nah5K1XXrt0OHHYuP1fp9PkOTY37GdojKDBMfvoup5unIP+0Ds3rR/FjqRj5RxuObLSR5qLxNHWo1WranDejb+1+mPpXB+JpmYUljNq6gjz9QfUHY+oOPW0NTfHJyTVMOxMTEx0EFYmLxWAC8C8TzywRPI/wAKKSfM+QHqTsPfBWOW7WTd7JFlxyvvH9hsgPzs/ujGepNQi5DirdCzhKMxMsv95K2o+nkB6AUPYDDvM56OBUMzadbaQaYi6J3oHSNuZx4yeVA/hgDjMudjLdykcsZ5bG1FC9YJ33v4b6XWPnm3qTyejSjEeQT2AVaweoIIP02PywL3rvLbKABtZA1H586xyeTkllcvlZ4YwptwA7edhkND6+LyIw87RSu3dhQ4iJJlZPiC0KFDxUb3I8vWi3ptYv8ABCa9C89xJ45GWaNWhY0tHdgQNiTtq57WpHS+eFmTzhiLiIllFloyKYg82C7UejAbEkfpWM8tmCpcRK80B20l9VEAEldZvSfK+YBGxwTwyASWx2jQUpkFSpz1ISeaVR/+BVJJLPn5E7PfZvIRxRyWVESkuSQQ2gjUBJYvUosH0AwXxDiIzMH/ANv3vh0yPFpeKSaD8WgkBiCOqncjSa1DHvIyRzREhSYpVKkMK1LZWx+qw3HLY4X5r7REqxpG8zRspy2YUraqSoZJuVDRYO1MKOxG26952+TN4wgnsznYy0kTIY4ZwGhjdrVoylPoNkb8ygO1+uMf/piWUqHJUxAxd4fxiJg2Wl57nSzI3qWw7iyEcN7agZO8RGCkRsdzo28PiJPoWNVgkMzC7rEvVSeClB1bKyXCI4O7Osnuu9EY2+CVg2huZIXSKO3LF5mGJjIzLZl0a9zv3RtK32IPUYAkvmTYv3GNw3L8sc89SVm0dNVZWf4Ll5k0urDxu/hdlYmUkyCwfha915fQYBz3Ag0mpJCqHRqjABVu6+AXzAoAEdQMHg6TvY/ljPMSDXEPwsxv1pbX8/4Y0UpUQ0kchnuDtHOMxOCQDJJJp8V+JFgiHmTsK6m8L+G52ZsxLo2zMzd1qO4SqMgTz0gAFuSiO92cDH0d5gBvuOmEPEuGtGry5QAy6NKWRSjUWbSOWok3vzIGNo6vZ/Qhx7oLm4rGsiwMryqoWOSbRrRXIUIJa/Ex3O1CxdA4x4jKYAzOCIU30oLJs0qgLzJJArC6TOx5JCuVWRpXTvWjdidFKS0s1nwE9aPiIAHng7s/xAyQhJpC8zqZWobRq4tFYjwpsNgTdt6XjJwpWuClIBbLCQd/xDSqr8ELG44r2Bk/TlPKunvsCeGzCWEhMuwy4QJEZLuQG7pT4hHVUTz8sLeJ8OjilMuebXGp+7Rv7tduSqN5JSb3P8rx44cZe5BzErZbKoToViFmKX4FZ/wALtQ8XTyONNtxw/t+nr59RN0xnwSKXL96kpUwjxRE/GLvUrDlXmdt9/xGgeF56fO6pIj3cIYhSQLYDruD9K223J2BRnTO5ed4GLGnj3BU6ihqgeQNisb9np0+yRogru1CkeXOj+98V+p8jhSeG6yKs4BGllS1zJR0YkWAB4fLp4huarcDbyxfYjOHKZqTJufA9yQ3/rX6eL91sVxd1OlPiJZTXUaWBB9LYADzv3wq7ZFoHgmj/vICp96ABHsdx88a6E9s18yJxtH1hTj1gPhudWaJJENq6hgfRgCP44Lx65zF4rExMMCMccblZO+zM0l7atI9l2H8Lx1PFMz3cLv+ipPzANfnjnuBZWo0B5nc/wC+PO66dRSOjQjbsaTxsctIIiBIUbRy2ajp9OZxxfCsjlZYqkkkjzSf3haZ45g/X4jRF+nvjpeK52NszFltcqSaGkDI+lQN1p9/HdbCjhHx7huYDanjhzYBtTXdZgAbqAw2JHvjg0sKm6vJrLLs07MwrIzSSaJJEd4hMBRdRVE+Zqv6OPXC5JZ+87yZklRjaL+EdNuRA3F+nXG3F8yMrBAkZWAySKtkJ4F+J7va+hPqT64rPpls3OyBW1xBW76NwCC4NKGU3ekDntRrDk7yCQukjImZdo5aBDIPDIt6fEvK7J/OuVlrmEEcQjCLKtESR61DlSNyqnZrvkSPTAPCeGLG8krM50A6nlcu1DxeWwrf5DHrifDRONckMc6kAo8dR5hVO6jx2koro1e2Fi0u3nnJTtICjl7lu9gMmZjjQoIdTCWEsQQGRqLDYL4twOVgY6HhzSiNe+K95Xi0g6QT8+nK+tXhLwPhiq2vSPuvCjFZI3AI8SPGfCKBBsWDdisN8vmre+WKm80hQjeRhDFqO+NOKMBlpNuSN+QJ/ljw8lMPbHjOyCaGSIkjWpXUOmoEfPnjPcW05LBeUgAy0VdEX/0jCrjcoAiBZlBkpimrVQR2HIX0GPWUy0sbDVMXUCgulQPrzwNxKN2ZCiq2gsaY0CCjrzAP6WFaTyy1CVDRSndExl2s7ay2qxtW+9YWRZdp5mUuyCNV01W7vqq7B2AXkKvVzxq/EZCp1qqte2klh9SB/DGUOckEshQL96qqSWrSy2A3LxCm5bcsXFqqREoSQzgk1xo36Sg1fmAf69sbxGsCaVRUVeQAH5CsaLmRXWv65YbWMGdgPH+EieNlUrEHYGZgo1OqjkT8hub2GFyxCbLmDKqI8swIeeQf3l82Qc5GP6ZoDpeww6+1WaHLp74C4pxFwQkcLyMRe1Kg6bsdh7bnBBvgGgaZpGiRbV5Yw2mQrtrAYRvR/FRF+pOFGUyKzxJmBI75gPR77dUZWp4yg2Uddt9xvgvKz5ktHI+kKXKPEqm0+JQxY7tTAHahR649Z/MLHJpCuSxJCohN/pE9Pck+Z5DG3GEGGGGUCeSVL+8UKw6ErZVv2gCR7HCnPpCHEmrumJ5qdNnmeX8vnj3m89PoYxwqNKk/eNvYB6Dl9cBcQzC6YswRYpWIIvZwrEefxAL88ZxuymlQ1yeciiOoanbzIPlubahfrZPljDPSfagQw0gg0CGD3RrYqNtj+Xng7MSALcdBeYIrdeh9iN8K4cyZcwAvJRRPSyy0PoCfbEp9yWqOg/6W58tlDC3xQSFP3T41/iR+7jtxj5j2JzAi4pPEOUseoe6H/Zj9MfTFx7WlLdFM5JKnR6xMTExqSKO1UmnLPfUqPqy4y4WvhUeQxn20P3KDzlT+Z/lgzhS7D2x4/wDyD95HXocMRcT7JRy5qTMZllMZRVQElChXnbWPfn+I7eaPMNlkmjjyuenLF1GhXM6bsBW4oD1s1hxxPslBnZXmifU6uVcOGkiDqRa0aKjatiV50OePOQyDRZzXJGq61WMd2tRppB5fqnfyN9K5ZRkqy3xwPvwOc877aIlkSrNuAbvkAVNiut+nrjn87HlkOt4pcu/MuqkHbnuhJIHXasP+JjNFyIDGsQXY1chPW7GkD2s4RfY3jJaXLPOb3cPG7e+ltI2rmSSOmMI4f5NOwZHlBLC0LtJIrqAXNBmDC96AANGuXv1wAez+YgkMsM3eWoXTOPwqSQAy11J3r69GnGuIGARLG0Sd4xBllJEa0NR5EWzcgLHI4wbjckWgySZSZWdEqIsJCXYKCilmDVdkbbA741W5cdyXRvK7OiggKxA1KDYBrcA9cSPI6ffB00NSbdcaTRdcZ/M03UqQrdjdXyxhmuIiPYbn3oCtySegGNOKEqCV+IkD64Q5/JMF1P8Ai57j+uYwlG5cludRpI2zHG2c+AO37ICjf91j9awGO0DKaIY/tEf+0YGnlngm7tGjAfToJRTd0DZJ6Ma9mXzx6ny+dI+8+ymvXl9W2xu9OPyMVOT9T3Lx2RuQUctuf8cXDxsj41BvqNj/ALfwwsk+0RgtpyzAAk+InYAk7d55DBnAo3zSM7xxqAfCVDjU3UG2PhG3Kt/Y4JRjGO7FDUpN0P8ALZ0OBR6YYRoWHO8cfls20ZIXevzw4y/G1agbBPzxLsaaY12U1/X9bYD4pn2WJmjFsK6FqXUNTUN20r4tPpi3TqLxnKnhJ1EWDuOa7cxseXPl8sYqastwpC/MxGVD3MuZlkrwMo7uLV0s6VUr52W2vBHaLKgaJNfdPHuJNtNkFSpBNFW5VgKCKQt3jHNSQkbKJNDk/p0Cho3sDXn6YLbLMMksblWkJJHekyAAuWUSG/EQK68x6Y6U+MmInn4sJPC2ai09ViVncjy2uvzwwkMcsQOkiNQVplZPCFG4B3quvpgHI56Zp1gWXLUwbxJGxUFRen4qJ26cuuGeT1v9ojnZHKFVDIukU6E0RvveDUj54hwlkQZGQAaY5GMW9Aaj1s/Ca/K/fD7JTRQJe5PmVoi/QgV6k7+uPPCYVbJodC2LFkAk7lgSa50QPliZGSsjKjAimar2FaNO3mPD+eFJ22SlwCZI93xTLSdJCV9fEjrv86x9YQ4+PTzf/cZE+Uyf/tAx9giO2PT6b4Dm1PiNcViYrHUZiLtkPukPlMh/iP54M4TNqXn/AFvjDtgl5Vj+iUbz5OuB+BZixXtyx4/Xr3jr0MxF2T7ML30wknPel2kCxSaCIndmXWKsmyfTA3Cny7ZvTDmJHaMkkMzENYI6gBxvYr0PLG8/CZ45cx3QV0zB3YndFIVStc9wunYcgu97AxeEyfaoAoURRLZa/EztzBWthsDd9SOuOe0+5QfPwR5mLLmcxGDVIjqqCgBsNN7kXzO5wBmezjIL+1Zo+ZMorbc3a1pxXaCdnziwvmGy0Ii1llYIXYsQBqPLkTX6relcpFxCOVtOdnlnWNyFjUFlcKxCuxQeO66m/wCZCDau/wCAbR1/FOJR5d4Un0CKQOGZyKBQKVG4o3Z5+WEeQ4vtDmViyYWWXu1jjjP2gAuEbxDbUoOojTVe4w44vxox5QSpGGNr/eI1RhubutagAOYFHAuaz2dbK3l1jl1i0lg+707jnHJdg7iwevIYuCxlfyKXI9zsfjxZG2NHJKKWFEgWPI1uP5YxZ9iKxys2XBzXFsx3koCche55GhufYDA8vDWcU0lkbhSQKHWhdgeu+A5y0bnpf8L3GAcvwzUzF0dcwX1CVR4zTWpViCO7IAFcgNtt8dWlp7lzRlKVdj3xPL9/B3T/ABobjN0bG2i/UbfMeQwOk75qAtqIPJ99wwrxV62D+8RhlxdQHcryBrbz5ke13hNJmHysjyx6WWZbKsPDrXm3uCdVdQ7D1Dg3JUueUN4eQc5VppFysbEk0ZGO9L8W/wAqP+UdcdbmJRFEsOXXYCr8gPi36nzPmfPAHC8l9ly5eT+/n8TX8W/i0k9CeZ969vP28pGx/E+22wCjoPT2wpvc6XC/l+v2HF7V8wVowTS71zOM229fbb8/+MeO8JN+XTy+WCV8vPAIccMkJjo9OXtzG+NZiQrHmQCR7gEjAvA3JVhVe2GOdUJEWLqm3xP8IPQkWOvS8Z7Mmm7AFw+eeWNXVYHVgDs8gqwNvhbcYCzufWTKSyNEPCXQpqsPp8JAauRO3LBCcKJGp8pDMG31wMFJB3umoH/NiuOLEIAGjcRla7pV0v6KADQO3nyGNdsbx5/P2ItgTZgARwy5Gg7AIEeP4qJFFaKtQO9j3w24I8TLJFHDJCYyCyuBZZ9wSdTFidPMnywvk4toZXzOUlRUOoOCr6DRGohTY2J8+eGkUSDvJkfUsoU30ARSB/O75YJ8V/ff9yY8g3D5IFiEcUqFbJ3dSSTQ+mwFDAfFo2KMFKlaJ261vgnL8Nj0/dqukcqZtI9qNDAHFssY42YRnZTypuQvqDiFTkN8C+fJlZshdf3qLsKHhlXp68z6k4+zQ8sfIY5BJmuHoOjhqPMU7Nv8lx9fiG2PV6b4Tk1OTS8TExWOogC49l+8y0qjmUavejX545Xs5m7CnzAP5Y7iQbY+f8Mj7mZ4uqSFR+zepP8ASwx5/WwtWdOhLLR0XEOOxZdQZnRL5F2AsdSB1wrbtspKmFXkUmgfCgJ5UocgsdugwX2kOmNZY8r383wJSKxHM2xIsINzt1PS7HNZuPOQkSydwjtykzLjUNq0xopOkegF+Z535sIRav8As2k6Z1/aPiEEMInmiWRgQiAqpYsxsKCQaHMn2OxO2FWY4fmDE0mYzYy1b6YlASPyDEnxH0v2JwdloYs/kgmZKSrVs0RIUsv4kI3H/wAiumE8mQyAyy5tmmniFUXYvpBYJZBogA878uWHD0+foEkE8Ez2Zfh/ehNc2ltI2XWbKoxuh6nldbc8J5+HZviLESa1MUdUUaNDJZ+EFgDIaB12VUEAc7x1K8fgSRYxLGS5Coi7nfYfDYA9TQ5YZSZ4LyGH7Tbmg22Y8LybxZSOOZi8ijxEnV4udX1A5ewxi5JvBQkJBLUB/W94BeYOqOhDKRqUjcEEWDjLdfJUVTFvEuGl72BHvTA+YO4PscL5YDFSNK41GlFqLPQDfc46dBYs4VcS4ev2mEjmxIPsqSMAPLxUdudDyGFFrhlP1FudyyxRaWZVB5ajuTXMnr9OQwHHw90064xIth1O+nUORsehO3IgkVjo83HpnDFdQKFKsWpsN9COZ5+EYxzkCjJRjmpKoQpFAMRtz5aCQPcY0jJdjNiGWJpzrDq5JCnS2yljtY5167Yk/Co18Lu5K8yoGkciL+VfXfHQlhEXEyKuoJpYX8Ov4SDyK+Q226VjI5ETO/dik1eJje7aVsKPagSb35crw91fQOTkeKcIeCiN1PWuWBkzP1/5HLHdyxB4BYvn7EAkXhA3C4yb0/maw3qJdioaTnwzbgj2C13vX0xpxZopFWKSXum1K6OV8OpSaFt4Sf1bvcY8RyCMBRS70By3PvzOA+F5qeWNmYRzCyJcuAFePc+EXs5ro1X0OHpXL3itWO33Q3N8HmdlKzs82oHvC5jWNVIJ0RrsxIBFH5nGfabMQlhHmJNF7qxBAsbfFyB9CRzOMuEcKRpxNG5EMYpYyXBSU7MNDfB4SBXqehGM/wC3HkRpEyxlhLEXrUsQpIJ0Eb+140zf0/Qy4QXxB5TGpgaN6ABeRvDpCm3OnYnYem5wRl+GpDkhGzBkKsSb8LB9zR/Ro89r59cJMtw2HMJryQKEsFkRWKAAnxa0ugRz25+uHHG2VpIYQaTYDy+KNF9NtV+9YiX/AFQfM5zLZVF8Ku0a8lajsPKyLr51hv8A2TmANUWaEg/XUMCP2vFY9sM+I8JiCFQoG2xoX9ed+t/PCDgGZZJHiJ23seZ02G962Pnt5YW9yTa/kNtOjTs+e/4rHdExRlmIG2rToJHkLbbH1RMfOv8ApvlNeZzc/Qv3a/LxN/FcfRlGPY0I7YI5Ju5HrFYvExuQWccR2kyvd5wOOUyf64v90I/y47fCLthw9pcuTGLkiIkQeZTmv7yll+eMtWO6LRUXTsH4RnjoPNiNv9hhBwzOZVrmzhVpmNkOC1UNgq0eVkUBtuNt7M4DnlNFT4WAI9juPywZxcSGQLl8rEztRM0oQICb2/SZ9rr2548Hibj+DvfFmPZDLqrSvGpjjlclUoKNtrA5b+m3TpiL2DfVNH9pKZSViwhRRqGqi66iPCpO1DphRxTIxZWRJM/O+YnsNHDH+kDa6VG4APXYe+O34Xne/jVmUoxALI1a0JFgMOhrf2IwSk4Pcnd+eMVXgH4TwKDKioI1Wti1Wx9zz+WMsvnI8w0hhbX3blGFFacdLI5eovB2Z4nGjrGxp5L0imOyiyTQ8I9TWOf7RTT5crLDIrK0qL3HdqNQcqGOoeIvza/LzrdRuTzyxcC/tTxnMHLhGyzxrIyobkRmYHnGgWzZ5WL2vDPh+bmDxxzIi99YjgSvuI40JLO34jZVaGwsVvYw0lyyuzShQ00aMiE8r35XsLNAnnW3LHJcO4V9plTu2nVlj0ZqSRjqJaiY18rIuhQAo10NxlGUKrjz184FlM6UNp8QIZD1BBFXz2wMciksgkErqQdqaq5qSBy3B3wqyfE3TMPFl41kRqjgjWSliWHwu8go6EZnPi3LaaomsNIMxFNZjNHW6rdAP3Zp2UXuoNi/T2uNm3L8+ppuTww7N8IilbUSbC6TR+IeRr3P1x6zEUbxmEikPlzB2Or3vALyMg53Y2reweRB8sRM0fxA4qNCcHyB55EWaJJH16nFkivCLoHc+ftvjeXgkIYnVpW9gNO5N3vVjf1wg41MTMh+g9sFtIxAs36YG0lyVHTbeQ3N58ABY6CDbCqfMBQWY0qgkn0G52+WPD5+OnphI0dalUi1BbST60efTbcjARXvXdQe8KjWFG3eQvSyRkdHBHobKeZwex3O5fsX7ZQW2P7mWY1Tq3hIIWzl5VFstkq6Ebq3lzoijR3x64YDI0aOxMjRhoszGQWob6Zf0gaNaufodzr/AGeyNrQzTOwU5Wb4lCEAsklVW93qqxp3BFhjnMqqCQZcJHmJEJtaoMRuRtvvtdY6E9uEc7e7JjxfPuR3cUkYkFGmoBiKuxdgGqvp8sJuD5lzI32crHIxJky8tmNmHxNEw/OvmMGx8GWWPVnIYu8Yn4R0/DvZN161ywNlclM0AyxhAAe+/LKRQPxgc9dUKwQpJp+fcc3bTQ34Pw6SOaWebQhdQuhCWuvxMTzPl7nEzmTWbZiRRuxzo7EfMfQ0emJnc4WZIILZgoBZjfTYsepNEknYczzAPhWaIN37odxVfO9yB8tsZO27DHAVxudnT7vZiR8R9Rfn09Mc9m2+xwvIzBpHBAq6F86vdj60OVVhyG1prUgqb3BDD15YS8LyRz3EUQ7xQnW3l4SNI+bV8gcaaEHJ7exM5KKs+h9iODnK5ONGHjI1P+2/ib6XXyx0QxnElDGox7SVHETExMTDAvFOMXiYBHzfPZY5LNtHX3clyReQ/wC4n7rGx6MMOM9lPtmXBQnvYvElGjqAIZb6Eg7HoaOGnavgIzcBUHTIp1xt+i45X+qfhPofTHIdn+OkyaWGiRfC6HnqBog/79d8eT1ejT3xO3RnuW1jmF0ycKMsR+0yivHTSFjV2bOlQSL36gHfCfhnHjkM1LFMDO0hVi8I7x9VXRA5i2I9Pahjon7OwZmTvpjI2wGjUAgq99hq3vlfU4PfMQZSM6FSNK3ocz0Hmx9N8ce6PDzZeQXO8OeeSPMZZ0sIUp7KFSTvtuGBJ/4rf1luD6XEuYfvJB8I5Iv7I/nXQcyARzHBeIDJOSbjy07ExIbJranUAGl6E8ja8yCT165nWmqMhiQShsEE1a+lXiJ3F0NZyIc3me7zcj5WObMTMArqJFWOMKPNhV2vLfctW5bBuQ7Qd/G7WIqtSz8ketrJoH8jyurwq4TxISQpl8sSJnsysQbj3IZ25eKqHv5GrP4twjLJBH3i3HliXVNqdqI8YIpiT+e3LbGkkliXnnYnJ4iyq5LJOMtck0hVC6rbNI50qRV0q3YH1JJJKI8DkhzMEAJDSxkMBuFjYuHAPQBFc+p98EcK7UyFEavvZp2jCoBppT4mN/hUXvzO2H2W4rBJLrpWzAQp4WJtQbIX8PPqN+fTFvdG8E47M88fPdRjujoClULKLMcXIlR+qK+QPvjBRJE2XQzd6HldtZC20Oksqsa3P6womh63pPlpZUsSCJ9ZanTVGwKldLCwSN72I3AxlHkBGMsqyq6wK4dyfES6MAQN/wATHrsB1xCqqG7sWZfPR5l8srMGcs6SCgCCDItsABVHTXLpjbL+FpLtik3K9wsiiRB7bsPkMXFlVUw13atHO05rYlGklOm6+Iq425bY8w8KbvnmbMAq5FxqoCsq3oDE2SRZ3ABvFyUXavywi2nYvhUZZUSSWKTRIqRoB953MzaCri/EaYNsOcfM4Yf/AE6EfWWWNopRoer72Jl8SPyOoAst/qqfXHk5uOORdYXWFdo2KW4VBb0a2oG6vAJkmnjUtDIqT7CRJFMkYbZXIvYedch54qMnJKQSiougvO8Q7oiOOx3rvo/RLlWc3v4Qx6DmSdhjl3z5fu5JU0yBaLLZtSbtd7V1YEFfU74Mz2WaMn7TI/eR00B27slSt/hvUeXiO11ZsFmkUMbystXHOnfJ+q22uvI72f8Ane1UUTbZS58gpHPuHIEcqi1a/huuR63/AAG+NM7OFAvr0Fkn2A3OPUB7pRHqs2dN0DQN1XUAED/bGHDVWSZ+8IJF0p5GmI/IUa/Xvyxk65NQLKa2lMmXIOwBvYg1RDK1GiAK9VwbHAi+PNMC3RbofXoPQfMnliZ3h5jbXCK8wo/gOo81+Yo4yk0TDW3xKotQelmiDzIuxY8qO4wXfBNeoFksyI1zEjArEW8IOxIAG/8AEedBfIY7L/p/wA5eDXIKlmOt/NR+BPkPzJxzHZvhpz2ZBIrLwEGujON1X1A2Y/IdTj6nElDHqaGnWWcupLsewMXisXjqMyYmJisAHrExWLwCKIxw/bXsy2sZvKj71K1oP8RR6dXA+o25gY7nHl1vEyipKmNOnZyfBeLpPGrxmwRv6HreM+I5JVkM87NMq0IYAtLqYBRq56yW9OtUdhjLjnAXy0pzWUWwd5oh+Icy6D9LqR16dQSuEcdSdAyHY7eo879ceHqaEtKWODtjqKaMJkWFWmzirNmZRpWOtSqOkajfYXud+dCyfEo4fnZMiDCYzJoHeSaSx7sMATex3vxHegW2Jw7zcPdmXMX3kioTGCNkpOQA52QTfPxH3wsfNrJGJYg32ieLQypsrFgBqYb/AA8wQeR3JG4hO+SqHfDeJQzoZoVUGUAM1AOdNimI5kbjmceM3kzK8SabiT71yeRKEd2nrbW5/YHnjiuJZZ8soTLswETKCUNAzMbYV1Wgwr3vcYdcO7aFZAJIWEZITvQQV1bBrHPSCQL9R54PZtZiLcuAHgOSb7NrPh76RYIiegkJeRvn8P1w94jw2MZvJxwrpKM7Egb92I3B1HrqJrfrhrnMjBmIRACIwDqTu9KspBJDKOXMm9q3OPGW4IcsryQk5jMNQLTPVrYtQfwirNdSBv5Nz3Oyao5ybMOP7QnVqqSOBDWoLoChmC8idUh+Yx5gDxyxrHOcxFMr6XbSxDxjcWOQvaulHqNzuHwZzL5GYDLqZhMZKYq6yiR9b6QrbMF2Fny58sa5FnzOZSYwSQRQI9CRdDNJIFU0v6KqGOray2K4vivxgSOWbiL/AGVSWPeL3Pj2DMjyR6jsBtYZfYgc7wx4plCftab2GSXqa00bA6UByHVQeeBs52feTIQFVbvYtQ06SGKGWTTsd+YDexJx1WZ4e321n03G0eltxswcGiOe6sd/T2xUpJcfP+hqznZ887dzOYqRCNbEgghyoYAXZB8/X1xlxRcvlNSJPPC+gsiKzmOzdBQQQTY+G/LphxPkljyohlYaQGUsDVDUdO5FBgK8xY648ZfjUbMEja6Gx3N6aHOqJ3vbEqXoPaWuX7/LxrmV8bopcDYq5XevI7n6kGxeMP7Qgy47lG+DY/i0k+KnI2U73XT02wNxLiEhn0x76VDaSLDfGWuhfJeY5VyONoczFmQNSeIc7FMB5hhuVPRlNHC+b4BCziUIbTIhs2BsRZ32ZfVSSfKiQee20eWMo1ptMh8Y5WRYDDyOxAPoVa6234PDGJZAaLIfDdWQGYHVtbaSBz/SBxjNIz5rVliGYXruwnsWrrW9XVA88VzhD+bCspxVZLRtpF6EEX7ex5jpY6EHCmOJszOYoFAdxTyV8CA7k/PkOp9rDNpWmzHdwqC5AJbog3Fn6kDqboczjsez/Z5MqlLuTuzHmx8z/IdMdPTaN5aI1J0q7hPBOEJloljjFBR8yeZJ8yTuT64Z1igMXj00jkJisXisMCYmJiYALxeKxMAi8TFYmAZ5dLxx3aDskyuZ8lSyHd4iaSX18lf15HrXPHZ4plvESipKmCbWUfPuGcZD2rAo6mmVtmU+RGG0LKqt3CRpIwNHSFBYgkaqF1YwfxzsvHmdzayAeGRNnHp+sv6psY5LOQ5nJm5V7yMcpYwdh+uvNffceuPM1ulayjrhrJ4Ztxvhbpl8vFHRleayb5yaWNk7XXO/JSaxnx3K5eFoMvLfdxxOTo+JnNUQPMsL32+WD+Hdo1YA2CPMYLXhsEuYTMOxLIKC2NF3YaquwTtv5bbDHLv2/EauD7HOt2YoZeJy3fTOWO/iiiVd9/0qo+hWhW9+Ie2DZV82rv3ioSYSWu+gS+ZAJHn1+XS57hMk8uZksDVl+6h8XVrLk/o7+G/I45+dY8ymWyZyphl1IrkoFOlR46PNrALeXPc7HGkZKXPnnBm0xzmu000eThldFaWXQCgJRba2PmR4Qdt96w+llobm/wCv6+mOI7XcYj7+OO77qVTIAppdJFjluaPTHUJmg6hkOoHcEGwQfLGE1hOuSkYwAhpNPIEAelb19TgDhudc5mVCaHipQABsImHrelz9BgvL5jSZP2z/AOlcIRmZAWzai012a28JQICeukrRJ6FlPIHFRV2KxrneBpLIXcsdl8N0LF8uoHLkRhLnO6jzEZiICr8QUk76qNnzKuTvv4cORmY8xGym9LKVZeTCxRHpz5/PCzi0UCwGOJRYqtyxoEWB0UVewoemKi807CjRxozsXPxbfICUf+WPfFuD764PCbsryBPUj9Enr0PXzxi9u+XkNeFbcnzBUH/ywNLxlpJCkAaRvJd69T0UepIw4xk2qG+DOCETAtmI2jdTTMNkY1VgGzdc/wCJFHBuRibMfd5RQsYNGWvCPPQPxt+Qwz4b2SkmAOcawP8ACX4f3zzb2FD3x1+VySxgBQAAKAAoADoPIY79PprzL9jnlqegDwTgKZZNKDc7sx3Zj5sep/oVhsBiwMTHclRiTExMTDAmJiYmACYmJiYALxMVi8AiYmJiYAJiYmJgAmM3hBxpiYAOY4t2IgmJZQYnO+qM6bPmy/C30v1xz8/Z3O5feMrMvodD/RjpP+b5Y+j48tHjDU6eGpyjSGrOHws+aJ2qlgIE6SJ560ZR9eR+Rw6yPbVHA0tfoCKx1j5UHC7MdmcvIfHDEx8yik/Wrxyy6CD4NX1DfKEkvFYWYl0Rv2lVv4jGE/GowAE0qAAABQFDYAAcsNn7D5U/4KD2sfwOMz2Dyv8A2h/mk/8AdjNdBXcft/kcxm880kEqwlS76tO4Famom+Ww3+WCeGZ+PJ5dYiy0oAO43O5Y79LJ+QGOgTsLlR/gr8yx/icFQdk8um6wxD10Lf1rGv8Ahuqsj2ubo4INC5YRa2VgR3aKXFEEFbAJC72B0862wZkeFZkgLDCIwBQeVvFXsNTX9MfQ48ioFADGywgY0j0sVyyXqvscbluwxc3mpWk/VHgT8jqP1+WOlyHBo4VCxqqqOgAAwwxMdMdOMeEQ5N8lKlYvExMWSTExMTABMTExMAyYmKxMAF4mKxMAH//Z"/>
          <p:cNvSpPr>
            <a:spLocks noChangeAspect="1" noChangeArrowheads="1"/>
          </p:cNvSpPr>
          <p:nvPr/>
        </p:nvSpPr>
        <p:spPr bwMode="auto">
          <a:xfrm>
            <a:off x="144463" y="-144463"/>
            <a:ext cx="304800" cy="304801"/>
          </a:xfrm>
          <a:prstGeom prst="rect">
            <a:avLst/>
          </a:prstGeom>
          <a:noFill/>
        </p:spPr>
        <p:txBody>
          <a:bodyPr vert="horz" wrap="square" lIns="91440" tIns="45720" rIns="91440" bIns="45720" numCol="1" anchor="t" anchorCtr="0" compatLnSpc="1">
            <a:prstTxWarp prst="textNoShape">
              <a:avLst/>
            </a:prstTxWarp>
          </a:bodyPr>
          <a:lstStyle/>
          <a:p>
            <a:pPr defTabSz="457200" fontAlgn="base">
              <a:spcBef>
                <a:spcPct val="0"/>
              </a:spcBef>
              <a:spcAft>
                <a:spcPct val="0"/>
              </a:spcAft>
            </a:pPr>
            <a:endParaRPr lang="en-US">
              <a:solidFill>
                <a:prstClr val="black"/>
              </a:solidFill>
              <a:ea typeface="ＭＳ Ｐゴシック" pitchFamily="34" charset="-128"/>
            </a:endParaRPr>
          </a:p>
        </p:txBody>
      </p:sp>
      <p:sp>
        <p:nvSpPr>
          <p:cNvPr id="8" name="Slide Number Placeholder 7"/>
          <p:cNvSpPr>
            <a:spLocks noGrp="1"/>
          </p:cNvSpPr>
          <p:nvPr>
            <p:ph type="sldNum" sz="quarter" idx="12"/>
          </p:nvPr>
        </p:nvSpPr>
        <p:spPr/>
        <p:txBody>
          <a:bodyPr/>
          <a:lstStyle/>
          <a:p>
            <a:pPr>
              <a:defRPr/>
            </a:pPr>
            <a:fld id="{FD264615-E88B-45F1-B767-B0AF7FEDFD88}" type="slidenum">
              <a:rPr lang="en-US" smtClean="0">
                <a:solidFill>
                  <a:prstClr val="black">
                    <a:tint val="75000"/>
                  </a:prstClr>
                </a:solidFill>
              </a:rPr>
              <a:pPr>
                <a:defRPr/>
              </a:pPr>
              <a:t>1</a:t>
            </a:fld>
            <a:endParaRPr lang="en-US" dirty="0">
              <a:solidFill>
                <a:prstClr val="black">
                  <a:tint val="75000"/>
                </a:prstClr>
              </a:solidFill>
            </a:endParaRPr>
          </a:p>
        </p:txBody>
      </p:sp>
      <p:pic>
        <p:nvPicPr>
          <p:cNvPr id="3" name="Picture 2"/>
          <p:cNvPicPr>
            <a:picLocks noChangeAspect="1"/>
          </p:cNvPicPr>
          <p:nvPr/>
        </p:nvPicPr>
        <p:blipFill>
          <a:blip r:embed="rId5"/>
          <a:stretch>
            <a:fillRect/>
          </a:stretch>
        </p:blipFill>
        <p:spPr>
          <a:xfrm>
            <a:off x="220662" y="2767965"/>
            <a:ext cx="981075" cy="1200150"/>
          </a:xfrm>
          <a:prstGeom prst="rect">
            <a:avLst/>
          </a:prstGeom>
        </p:spPr>
      </p:pic>
    </p:spTree>
    <p:extLst>
      <p:ext uri="{BB962C8B-B14F-4D97-AF65-F5344CB8AC3E}">
        <p14:creationId xmlns:p14="http://schemas.microsoft.com/office/powerpoint/2010/main" val="391258759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4015"/>
          </a:xfrm>
        </p:spPr>
        <p:txBody>
          <a:bodyPr/>
          <a:lstStyle/>
          <a:p>
            <a:r>
              <a:rPr lang="en-US" sz="2800" b="1" dirty="0" smtClean="0"/>
              <a:t>Winter 2013-2014 Frozen Lake</a:t>
            </a:r>
            <a:endParaRPr lang="en-US" sz="2800" b="1"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10</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70575" y="1608397"/>
            <a:ext cx="9002850" cy="3565485"/>
          </a:xfrm>
          <a:prstGeom prst="rect">
            <a:avLst/>
          </a:prstGeom>
          <a:ln w="38100">
            <a:solidFill>
              <a:srgbClr val="C00000"/>
            </a:solidFill>
          </a:ln>
        </p:spPr>
      </p:pic>
    </p:spTree>
    <p:extLst>
      <p:ext uri="{BB962C8B-B14F-4D97-AF65-F5344CB8AC3E}">
        <p14:creationId xmlns:p14="http://schemas.microsoft.com/office/powerpoint/2010/main" val="25366958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3883"/>
          </a:xfrm>
        </p:spPr>
        <p:txBody>
          <a:bodyPr/>
          <a:lstStyle/>
          <a:p>
            <a:r>
              <a:rPr lang="en-US" dirty="0" smtClean="0"/>
              <a:t>Refuge Access Limitations</a:t>
            </a:r>
            <a:endParaRPr lang="en-US" dirty="0"/>
          </a:p>
        </p:txBody>
      </p:sp>
      <p:sp>
        <p:nvSpPr>
          <p:cNvPr id="3" name="Content Placeholder 2"/>
          <p:cNvSpPr>
            <a:spLocks noGrp="1"/>
          </p:cNvSpPr>
          <p:nvPr>
            <p:ph idx="1"/>
          </p:nvPr>
        </p:nvSpPr>
        <p:spPr>
          <a:xfrm>
            <a:off x="0" y="1138687"/>
            <a:ext cx="9144000" cy="5719313"/>
          </a:xfrm>
        </p:spPr>
        <p:txBody>
          <a:bodyPr/>
          <a:lstStyle/>
          <a:p>
            <a:r>
              <a:rPr lang="en-US" sz="2600" dirty="0" smtClean="0"/>
              <a:t>Do to EXTREME FIRE DANGER no motorized vehicles were allowed access to the refuge while we were there.  So we had to walk in on foot which limited what we could do in a few days.</a:t>
            </a:r>
          </a:p>
          <a:p>
            <a:endParaRPr lang="en-US" sz="2600" dirty="0" smtClean="0"/>
          </a:p>
          <a:p>
            <a:r>
              <a:rPr lang="en-US" sz="2600" dirty="0" smtClean="0"/>
              <a:t>The very large Canyon Creek fire was 75 miles north of the refuge and smoke was visible.</a:t>
            </a:r>
          </a:p>
          <a:p>
            <a:endParaRPr lang="en-US" sz="2600" dirty="0" smtClean="0"/>
          </a:p>
          <a:p>
            <a:r>
              <a:rPr lang="en-US" sz="2600" dirty="0" smtClean="0"/>
              <a:t>Most of the work involved recovering existing marks around the refuge that could be used for future survey control or setting new marks suitable for RTK surveying.</a:t>
            </a:r>
          </a:p>
          <a:p>
            <a:endParaRPr lang="en-US" sz="2600" dirty="0" smtClean="0"/>
          </a:p>
          <a:p>
            <a:r>
              <a:rPr lang="en-US" sz="2600" dirty="0" smtClean="0"/>
              <a:t>Approx. 20 marks were recovered or set and observed and shared with the OPUS database.</a:t>
            </a:r>
            <a:endParaRPr lang="en-US" sz="2600"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11</a:t>
            </a:fld>
            <a:endParaRPr lang="en-US" dirty="0">
              <a:solidFill>
                <a:prstClr val="black">
                  <a:tint val="75000"/>
                </a:prstClr>
              </a:solidFill>
            </a:endParaRPr>
          </a:p>
        </p:txBody>
      </p:sp>
    </p:spTree>
    <p:extLst>
      <p:ext uri="{BB962C8B-B14F-4D97-AF65-F5344CB8AC3E}">
        <p14:creationId xmlns:p14="http://schemas.microsoft.com/office/powerpoint/2010/main" val="228329295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65" y="251618"/>
            <a:ext cx="3338423" cy="868363"/>
          </a:xfrm>
        </p:spPr>
        <p:txBody>
          <a:bodyPr/>
          <a:lstStyle/>
          <a:p>
            <a:r>
              <a:rPr lang="en-US" sz="3200" b="1" dirty="0" smtClean="0">
                <a:solidFill>
                  <a:srgbClr val="C00000"/>
                </a:solidFill>
              </a:rPr>
              <a:t>Original Surveys</a:t>
            </a:r>
            <a:endParaRPr lang="en-US" sz="3200" b="1" dirty="0">
              <a:solidFill>
                <a:srgbClr val="C00000"/>
              </a:solidFill>
            </a:endParaRPr>
          </a:p>
        </p:txBody>
      </p:sp>
      <p:sp>
        <p:nvSpPr>
          <p:cNvPr id="3" name="Content Placeholder 2"/>
          <p:cNvSpPr>
            <a:spLocks noGrp="1"/>
          </p:cNvSpPr>
          <p:nvPr>
            <p:ph idx="1"/>
          </p:nvPr>
        </p:nvSpPr>
        <p:spPr>
          <a:xfrm>
            <a:off x="0" y="944592"/>
            <a:ext cx="5520906" cy="1729597"/>
          </a:xfrm>
        </p:spPr>
        <p:txBody>
          <a:bodyPr/>
          <a:lstStyle/>
          <a:p>
            <a:r>
              <a:rPr lang="en-US" dirty="0" smtClean="0"/>
              <a:t>GLO </a:t>
            </a:r>
            <a:r>
              <a:rPr lang="en-US" dirty="0" smtClean="0"/>
              <a:t>Surveys 1875 - 1877</a:t>
            </a:r>
            <a:endParaRPr lang="en-US" dirty="0" smtClean="0"/>
          </a:p>
          <a:p>
            <a:r>
              <a:rPr lang="en-US" dirty="0" smtClean="0"/>
              <a:t>Biological Survey 1930-1936</a:t>
            </a:r>
          </a:p>
          <a:p>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12</a:t>
            </a:fld>
            <a:endParaRPr lang="en-US" dirty="0">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487" y="34340"/>
            <a:ext cx="3864635" cy="6687136"/>
          </a:xfrm>
          <a:prstGeom prst="rect">
            <a:avLst/>
          </a:prstGeom>
          <a:solidFill>
            <a:srgbClr val="C00000"/>
          </a:solidFill>
          <a:ln w="38100">
            <a:solidFill>
              <a:srgbClr val="C00000"/>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650" y="2363784"/>
            <a:ext cx="4902041" cy="3676531"/>
          </a:xfrm>
          <a:prstGeom prst="rect">
            <a:avLst/>
          </a:prstGeom>
          <a:ln w="38100">
            <a:solidFill>
              <a:srgbClr val="C00000"/>
            </a:solidFill>
          </a:ln>
        </p:spPr>
      </p:pic>
      <p:sp>
        <p:nvSpPr>
          <p:cNvPr id="8" name="TextBox 7"/>
          <p:cNvSpPr txBox="1"/>
          <p:nvPr/>
        </p:nvSpPr>
        <p:spPr>
          <a:xfrm>
            <a:off x="644401" y="6075144"/>
            <a:ext cx="3956538" cy="646331"/>
          </a:xfrm>
          <a:prstGeom prst="rect">
            <a:avLst/>
          </a:prstGeom>
          <a:noFill/>
        </p:spPr>
        <p:txBody>
          <a:bodyPr wrap="square" rtlCol="0">
            <a:spAutoFit/>
          </a:bodyPr>
          <a:lstStyle/>
          <a:p>
            <a:r>
              <a:rPr lang="en-US" dirty="0" smtClean="0"/>
              <a:t>Monument # 549 is for NE 1/16 of Section 15, T26S, R33E set in 1936</a:t>
            </a:r>
            <a:endParaRPr lang="en-US" dirty="0"/>
          </a:p>
        </p:txBody>
      </p:sp>
    </p:spTree>
    <p:extLst>
      <p:ext uri="{BB962C8B-B14F-4D97-AF65-F5344CB8AC3E}">
        <p14:creationId xmlns:p14="http://schemas.microsoft.com/office/powerpoint/2010/main" val="166196156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Refuge boundary is aliquot parts of a section and meander lines</a:t>
            </a:r>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13</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0" y="1512277"/>
            <a:ext cx="9099338" cy="6742280"/>
          </a:xfrm>
          <a:prstGeom prst="rect">
            <a:avLst/>
          </a:prstGeom>
          <a:ln w="38100">
            <a:solidFill>
              <a:srgbClr val="C00000"/>
            </a:solidFill>
          </a:ln>
        </p:spPr>
      </p:pic>
      <p:cxnSp>
        <p:nvCxnSpPr>
          <p:cNvPr id="7" name="Straight Arrow Connector 6"/>
          <p:cNvCxnSpPr/>
          <p:nvPr/>
        </p:nvCxnSpPr>
        <p:spPr>
          <a:xfrm>
            <a:off x="6884377" y="5776546"/>
            <a:ext cx="685800" cy="0"/>
          </a:xfrm>
          <a:prstGeom prst="straightConnector1">
            <a:avLst/>
          </a:prstGeom>
          <a:ln w="50800">
            <a:solidFill>
              <a:srgbClr val="C0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822829" y="5802931"/>
            <a:ext cx="858715" cy="369332"/>
          </a:xfrm>
          <a:prstGeom prst="rect">
            <a:avLst/>
          </a:prstGeom>
          <a:noFill/>
        </p:spPr>
        <p:txBody>
          <a:bodyPr wrap="square" rtlCol="0">
            <a:spAutoFit/>
          </a:bodyPr>
          <a:lstStyle/>
          <a:p>
            <a:r>
              <a:rPr lang="en-US" b="1" dirty="0" smtClean="0">
                <a:solidFill>
                  <a:srgbClr val="C00000"/>
                </a:solidFill>
              </a:rPr>
              <a:t>1 Mile</a:t>
            </a:r>
            <a:endParaRPr lang="en-US" b="1" dirty="0">
              <a:solidFill>
                <a:srgbClr val="C00000"/>
              </a:solidFill>
            </a:endParaRPr>
          </a:p>
        </p:txBody>
      </p:sp>
      <p:cxnSp>
        <p:nvCxnSpPr>
          <p:cNvPr id="11" name="Straight Arrow Connector 10"/>
          <p:cNvCxnSpPr/>
          <p:nvPr/>
        </p:nvCxnSpPr>
        <p:spPr>
          <a:xfrm flipH="1">
            <a:off x="6743700" y="2560638"/>
            <a:ext cx="334109" cy="310739"/>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060223" y="2237472"/>
            <a:ext cx="1178169" cy="646331"/>
          </a:xfrm>
          <a:prstGeom prst="rect">
            <a:avLst/>
          </a:prstGeom>
          <a:noFill/>
        </p:spPr>
        <p:txBody>
          <a:bodyPr wrap="square" rtlCol="0">
            <a:spAutoFit/>
          </a:bodyPr>
          <a:lstStyle/>
          <a:p>
            <a:r>
              <a:rPr lang="en-US" b="1" dirty="0" smtClean="0"/>
              <a:t>Meander line</a:t>
            </a:r>
            <a:endParaRPr lang="en-US" b="1" dirty="0"/>
          </a:p>
        </p:txBody>
      </p:sp>
      <p:cxnSp>
        <p:nvCxnSpPr>
          <p:cNvPr id="17" name="Straight Arrow Connector 16"/>
          <p:cNvCxnSpPr/>
          <p:nvPr/>
        </p:nvCxnSpPr>
        <p:spPr>
          <a:xfrm flipV="1">
            <a:off x="5662246" y="4756638"/>
            <a:ext cx="0" cy="518747"/>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328138" y="5389685"/>
            <a:ext cx="975947" cy="646331"/>
          </a:xfrm>
          <a:prstGeom prst="rect">
            <a:avLst/>
          </a:prstGeom>
          <a:noFill/>
        </p:spPr>
        <p:txBody>
          <a:bodyPr wrap="square" rtlCol="0">
            <a:spAutoFit/>
          </a:bodyPr>
          <a:lstStyle/>
          <a:p>
            <a:r>
              <a:rPr lang="en-US" b="1" dirty="0" smtClean="0"/>
              <a:t>Section lines</a:t>
            </a:r>
            <a:endParaRPr lang="en-US" b="1" dirty="0"/>
          </a:p>
        </p:txBody>
      </p:sp>
    </p:spTree>
    <p:extLst>
      <p:ext uri="{BB962C8B-B14F-4D97-AF65-F5344CB8AC3E}">
        <p14:creationId xmlns:p14="http://schemas.microsoft.com/office/powerpoint/2010/main" val="413339442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627"/>
            <a:ext cx="8229600" cy="449981"/>
          </a:xfrm>
        </p:spPr>
        <p:txBody>
          <a:bodyPr/>
          <a:lstStyle/>
          <a:p>
            <a:r>
              <a:rPr lang="en-US" sz="2400" b="1" dirty="0" smtClean="0"/>
              <a:t>1875 GLO Survey Map</a:t>
            </a:r>
            <a:endParaRPr lang="en-US" sz="2400" b="1"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14</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02" y="612015"/>
            <a:ext cx="7763774" cy="6245985"/>
          </a:xfrm>
          <a:prstGeom prst="rect">
            <a:avLst/>
          </a:prstGeom>
        </p:spPr>
      </p:pic>
    </p:spTree>
    <p:extLst>
      <p:ext uri="{BB962C8B-B14F-4D97-AF65-F5344CB8AC3E}">
        <p14:creationId xmlns:p14="http://schemas.microsoft.com/office/powerpoint/2010/main" val="28389489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4567"/>
          </a:xfrm>
        </p:spPr>
        <p:txBody>
          <a:bodyPr/>
          <a:lstStyle/>
          <a:p>
            <a:r>
              <a:rPr lang="en-US" dirty="0" smtClean="0"/>
              <a:t>Boundary Search</a:t>
            </a:r>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15</a:t>
            </a:fld>
            <a:endParaRPr lang="en-US" dirty="0">
              <a:solidFill>
                <a:prstClr val="black">
                  <a:tint val="75000"/>
                </a:prstClr>
              </a:solidFill>
            </a:endParaRPr>
          </a:p>
        </p:txBody>
      </p:sp>
      <p:pic>
        <p:nvPicPr>
          <p:cNvPr id="6" name="Picture 5"/>
          <p:cNvPicPr>
            <a:picLocks noChangeAspect="1"/>
          </p:cNvPicPr>
          <p:nvPr/>
        </p:nvPicPr>
        <p:blipFill>
          <a:blip r:embed="rId2"/>
          <a:stretch>
            <a:fillRect/>
          </a:stretch>
        </p:blipFill>
        <p:spPr>
          <a:xfrm>
            <a:off x="708899" y="833377"/>
            <a:ext cx="7856433" cy="6024623"/>
          </a:xfrm>
          <a:prstGeom prst="rect">
            <a:avLst/>
          </a:prstGeom>
        </p:spPr>
      </p:pic>
    </p:spTree>
    <p:extLst>
      <p:ext uri="{BB962C8B-B14F-4D97-AF65-F5344CB8AC3E}">
        <p14:creationId xmlns:p14="http://schemas.microsoft.com/office/powerpoint/2010/main" val="288916602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2400" b="1" dirty="0" smtClean="0"/>
              <a:t>U.S. Biological Survey 1931-1936 Field Notes</a:t>
            </a:r>
            <a:endParaRPr lang="en-US" sz="2400" b="1"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16</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182211" y="936766"/>
            <a:ext cx="6779578" cy="5921234"/>
          </a:xfrm>
          <a:prstGeom prst="rect">
            <a:avLst/>
          </a:prstGeom>
        </p:spPr>
      </p:pic>
    </p:spTree>
    <p:extLst>
      <p:ext uri="{BB962C8B-B14F-4D97-AF65-F5344CB8AC3E}">
        <p14:creationId xmlns:p14="http://schemas.microsoft.com/office/powerpoint/2010/main" val="303111062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Corner Recovery</a:t>
            </a:r>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17</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491" y="2506862"/>
            <a:ext cx="5801517" cy="4351138"/>
          </a:xfrm>
          <a:prstGeom prst="rect">
            <a:avLst/>
          </a:prstGeom>
          <a:ln w="38100">
            <a:solidFill>
              <a:srgbClr val="C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7807" y="1383191"/>
            <a:ext cx="4207061" cy="3155296"/>
          </a:xfrm>
          <a:prstGeom prst="rect">
            <a:avLst/>
          </a:prstGeom>
          <a:ln w="38100">
            <a:solidFill>
              <a:srgbClr val="C00000"/>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095703"/>
            <a:ext cx="2349729" cy="1762297"/>
          </a:xfrm>
          <a:prstGeom prst="rect">
            <a:avLst/>
          </a:prstGeom>
          <a:ln w="38100">
            <a:solidFill>
              <a:srgbClr val="C00000"/>
            </a:solidFill>
          </a:ln>
        </p:spPr>
      </p:pic>
      <p:sp>
        <p:nvSpPr>
          <p:cNvPr id="8" name="TextBox 7"/>
          <p:cNvSpPr txBox="1"/>
          <p:nvPr/>
        </p:nvSpPr>
        <p:spPr>
          <a:xfrm>
            <a:off x="3693825" y="999783"/>
            <a:ext cx="5372100" cy="1569660"/>
          </a:xfrm>
          <a:prstGeom prst="rect">
            <a:avLst/>
          </a:prstGeom>
          <a:noFill/>
        </p:spPr>
        <p:txBody>
          <a:bodyPr wrap="square" rtlCol="0">
            <a:spAutoFit/>
          </a:bodyPr>
          <a:lstStyle/>
          <a:p>
            <a:r>
              <a:rPr lang="en-US" sz="2400" dirty="0" smtClean="0"/>
              <a:t>Monument # 549 - One of the few remaining undisturbed corner monuments – observed and shared with OPUS</a:t>
            </a:r>
            <a:endParaRPr lang="en-US" sz="2400" dirty="0"/>
          </a:p>
        </p:txBody>
      </p:sp>
    </p:spTree>
    <p:extLst>
      <p:ext uri="{BB962C8B-B14F-4D97-AF65-F5344CB8AC3E}">
        <p14:creationId xmlns:p14="http://schemas.microsoft.com/office/powerpoint/2010/main" val="92904105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18</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38100">
            <a:solidFill>
              <a:srgbClr val="C00000"/>
            </a:solidFill>
          </a:ln>
        </p:spPr>
      </p:pic>
      <p:sp>
        <p:nvSpPr>
          <p:cNvPr id="2" name="Title 1"/>
          <p:cNvSpPr>
            <a:spLocks noGrp="1"/>
          </p:cNvSpPr>
          <p:nvPr>
            <p:ph type="title"/>
          </p:nvPr>
        </p:nvSpPr>
        <p:spPr>
          <a:xfrm>
            <a:off x="137745" y="5004899"/>
            <a:ext cx="8698523" cy="1716576"/>
          </a:xfrm>
          <a:ln>
            <a:solidFill>
              <a:schemeClr val="accent1"/>
            </a:solidFill>
          </a:ln>
        </p:spPr>
        <p:txBody>
          <a:bodyPr/>
          <a:lstStyle/>
          <a:p>
            <a:r>
              <a:rPr lang="en-US" sz="3200" dirty="0" smtClean="0">
                <a:solidFill>
                  <a:srgbClr val="FFFF00"/>
                </a:solidFill>
              </a:rPr>
              <a:t>Recovered broken monument #548.  The bottom portion was in tact and solid, but the disk had been broken off.  The center of the remaining monument</a:t>
            </a:r>
            <a:br>
              <a:rPr lang="en-US" sz="3200" dirty="0" smtClean="0">
                <a:solidFill>
                  <a:srgbClr val="FFFF00"/>
                </a:solidFill>
              </a:rPr>
            </a:br>
            <a:r>
              <a:rPr lang="en-US" sz="3200" dirty="0" smtClean="0">
                <a:solidFill>
                  <a:srgbClr val="FFFF00"/>
                </a:solidFill>
              </a:rPr>
              <a:t>was tied for position</a:t>
            </a:r>
            <a:endParaRPr lang="en-US" sz="3200" dirty="0">
              <a:solidFill>
                <a:srgbClr val="FFFF00"/>
              </a:solidFill>
            </a:endParaRPr>
          </a:p>
        </p:txBody>
      </p:sp>
    </p:spTree>
    <p:extLst>
      <p:ext uri="{BB962C8B-B14F-4D97-AF65-F5344CB8AC3E}">
        <p14:creationId xmlns:p14="http://schemas.microsoft.com/office/powerpoint/2010/main" val="229564977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76" y="27534"/>
            <a:ext cx="9073664" cy="6805248"/>
          </a:xfrm>
          <a:ln w="38100">
            <a:solidFill>
              <a:srgbClr val="C00000"/>
            </a:solidFill>
          </a:ln>
        </p:spPr>
      </p:pic>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19</a:t>
            </a:fld>
            <a:endParaRPr lang="en-US" dirty="0">
              <a:solidFill>
                <a:prstClr val="black">
                  <a:tint val="75000"/>
                </a:prstClr>
              </a:solidFill>
            </a:endParaRPr>
          </a:p>
        </p:txBody>
      </p:sp>
      <p:sp>
        <p:nvSpPr>
          <p:cNvPr id="2" name="Title 1"/>
          <p:cNvSpPr>
            <a:spLocks noGrp="1"/>
          </p:cNvSpPr>
          <p:nvPr>
            <p:ph type="title"/>
          </p:nvPr>
        </p:nvSpPr>
        <p:spPr>
          <a:xfrm>
            <a:off x="395651" y="5336930"/>
            <a:ext cx="3974125" cy="608746"/>
          </a:xfrm>
        </p:spPr>
        <p:txBody>
          <a:bodyPr/>
          <a:lstStyle/>
          <a:p>
            <a:r>
              <a:rPr lang="en-US" sz="2400" dirty="0" smtClean="0">
                <a:solidFill>
                  <a:srgbClr val="FFFF00"/>
                </a:solidFill>
              </a:rPr>
              <a:t>Mark # 548-  E 1/16 </a:t>
            </a:r>
            <a:r>
              <a:rPr lang="en-US" sz="2400" u="sng" dirty="0" smtClean="0">
                <a:solidFill>
                  <a:srgbClr val="FFFF00"/>
                </a:solidFill>
              </a:rPr>
              <a:t>Sec 10</a:t>
            </a:r>
            <a:r>
              <a:rPr lang="en-US" sz="2400" dirty="0" smtClean="0">
                <a:solidFill>
                  <a:srgbClr val="FFFF00"/>
                </a:solidFill>
              </a:rPr>
              <a:t/>
            </a:r>
            <a:br>
              <a:rPr lang="en-US" sz="2400" dirty="0" smtClean="0">
                <a:solidFill>
                  <a:srgbClr val="FFFF00"/>
                </a:solidFill>
              </a:rPr>
            </a:br>
            <a:r>
              <a:rPr lang="en-US" sz="2400" dirty="0">
                <a:solidFill>
                  <a:srgbClr val="FFFF00"/>
                </a:solidFill>
              </a:rPr>
              <a:t> </a:t>
            </a:r>
            <a:r>
              <a:rPr lang="en-US" sz="2400" dirty="0" smtClean="0">
                <a:solidFill>
                  <a:srgbClr val="FFFF00"/>
                </a:solidFill>
              </a:rPr>
              <a:t>                                    Sec 15  </a:t>
            </a:r>
            <a:endParaRPr lang="en-US" sz="2400" dirty="0">
              <a:solidFill>
                <a:srgbClr val="FFFF00"/>
              </a:solidFill>
            </a:endParaRPr>
          </a:p>
        </p:txBody>
      </p:sp>
      <p:pic>
        <p:nvPicPr>
          <p:cNvPr id="6" name="Picture 5"/>
          <p:cNvPicPr>
            <a:picLocks noChangeAspect="1"/>
          </p:cNvPicPr>
          <p:nvPr/>
        </p:nvPicPr>
        <p:blipFill>
          <a:blip r:embed="rId3"/>
          <a:stretch>
            <a:fillRect/>
          </a:stretch>
        </p:blipFill>
        <p:spPr>
          <a:xfrm>
            <a:off x="6685474" y="4388134"/>
            <a:ext cx="2415396" cy="2435358"/>
          </a:xfrm>
          <a:prstGeom prst="rect">
            <a:avLst/>
          </a:prstGeom>
          <a:ln w="38100">
            <a:solidFill>
              <a:srgbClr val="C00000"/>
            </a:solidFill>
          </a:ln>
        </p:spPr>
      </p:pic>
      <p:sp>
        <p:nvSpPr>
          <p:cNvPr id="3" name="TextBox 2"/>
          <p:cNvSpPr txBox="1"/>
          <p:nvPr/>
        </p:nvSpPr>
        <p:spPr>
          <a:xfrm>
            <a:off x="224287" y="2389517"/>
            <a:ext cx="3278038" cy="523220"/>
          </a:xfrm>
          <a:prstGeom prst="rect">
            <a:avLst/>
          </a:prstGeom>
          <a:noFill/>
        </p:spPr>
        <p:txBody>
          <a:bodyPr wrap="square" rtlCol="0">
            <a:spAutoFit/>
          </a:bodyPr>
          <a:lstStyle/>
          <a:p>
            <a:r>
              <a:rPr lang="en-US" sz="2800" dirty="0" smtClean="0"/>
              <a:t>Perfect GPS location!</a:t>
            </a:r>
            <a:endParaRPr lang="en-US" sz="2800" dirty="0"/>
          </a:p>
        </p:txBody>
      </p:sp>
    </p:spTree>
    <p:extLst>
      <p:ext uri="{BB962C8B-B14F-4D97-AF65-F5344CB8AC3E}">
        <p14:creationId xmlns:p14="http://schemas.microsoft.com/office/powerpoint/2010/main" val="376834613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D264615-E88B-45F1-B767-B0AF7FEDFD88}" type="slidenum">
              <a:rPr lang="en-US" smtClean="0">
                <a:solidFill>
                  <a:prstClr val="black">
                    <a:tint val="75000"/>
                  </a:prstClr>
                </a:solidFill>
              </a:rPr>
              <a:pPr>
                <a:defRPr/>
              </a:pPr>
              <a:t>2</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39812" y="1201134"/>
            <a:ext cx="9021369" cy="5450411"/>
          </a:xfrm>
          <a:prstGeom prst="rect">
            <a:avLst/>
          </a:prstGeom>
          <a:ln w="38100">
            <a:solidFill>
              <a:srgbClr val="C00000"/>
            </a:solidFill>
          </a:ln>
        </p:spPr>
      </p:pic>
      <p:pic>
        <p:nvPicPr>
          <p:cNvPr id="4" name="Picture 3"/>
          <p:cNvPicPr>
            <a:picLocks noChangeAspect="1"/>
          </p:cNvPicPr>
          <p:nvPr/>
        </p:nvPicPr>
        <p:blipFill>
          <a:blip r:embed="rId3"/>
          <a:stretch>
            <a:fillRect/>
          </a:stretch>
        </p:blipFill>
        <p:spPr>
          <a:xfrm>
            <a:off x="5089256" y="115747"/>
            <a:ext cx="3971925" cy="3076575"/>
          </a:xfrm>
          <a:prstGeom prst="rect">
            <a:avLst/>
          </a:prstGeom>
          <a:ln w="38100">
            <a:solidFill>
              <a:srgbClr val="C00000"/>
            </a:solidFill>
          </a:ln>
        </p:spPr>
      </p:pic>
    </p:spTree>
    <p:extLst>
      <p:ext uri="{BB962C8B-B14F-4D97-AF65-F5344CB8AC3E}">
        <p14:creationId xmlns:p14="http://schemas.microsoft.com/office/powerpoint/2010/main" val="21791933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746" y="0"/>
            <a:ext cx="8229600" cy="1143000"/>
          </a:xfrm>
        </p:spPr>
        <p:txBody>
          <a:bodyPr/>
          <a:lstStyle/>
          <a:p>
            <a:r>
              <a:rPr lang="en-US" dirty="0" smtClean="0"/>
              <a:t>Bench Mark Recovery</a:t>
            </a:r>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20</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70" y="3854371"/>
            <a:ext cx="4004838" cy="3003629"/>
          </a:xfrm>
          <a:prstGeom prst="rect">
            <a:avLst/>
          </a:prstGeom>
          <a:noFill/>
          <a:ln w="38100">
            <a:solidFill>
              <a:srgbClr val="C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2724" y="1070463"/>
            <a:ext cx="4857692" cy="3643269"/>
          </a:xfrm>
          <a:prstGeom prst="rect">
            <a:avLst/>
          </a:prstGeom>
          <a:ln w="38100">
            <a:solidFill>
              <a:srgbClr val="C00000"/>
            </a:solidFill>
          </a:ln>
        </p:spPr>
      </p:pic>
      <p:sp>
        <p:nvSpPr>
          <p:cNvPr id="3" name="TextBox 2"/>
          <p:cNvSpPr txBox="1"/>
          <p:nvPr/>
        </p:nvSpPr>
        <p:spPr>
          <a:xfrm>
            <a:off x="101171" y="940279"/>
            <a:ext cx="3935992" cy="2862322"/>
          </a:xfrm>
          <a:prstGeom prst="rect">
            <a:avLst/>
          </a:prstGeom>
          <a:noFill/>
        </p:spPr>
        <p:txBody>
          <a:bodyPr wrap="square" rtlCol="0">
            <a:spAutoFit/>
          </a:bodyPr>
          <a:lstStyle/>
          <a:p>
            <a:r>
              <a:rPr lang="en-US" dirty="0" smtClean="0"/>
              <a:t>J 320 – Found mark in bedrock as described in the IDB datasheet.  The original road referenced in the description is now just a cow path.  Two other parallel roads have been constructed through the years.</a:t>
            </a:r>
          </a:p>
          <a:p>
            <a:r>
              <a:rPr lang="en-US" dirty="0" smtClean="0"/>
              <a:t>This is the first recovery since the mark was set in 1934.  Mark was observed and shared with the OPUS database (next slide).</a:t>
            </a:r>
            <a:endParaRPr lang="en-US" dirty="0"/>
          </a:p>
        </p:txBody>
      </p:sp>
    </p:spTree>
    <p:extLst>
      <p:ext uri="{BB962C8B-B14F-4D97-AF65-F5344CB8AC3E}">
        <p14:creationId xmlns:p14="http://schemas.microsoft.com/office/powerpoint/2010/main" val="207687088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6863"/>
            <a:ext cx="1311215" cy="1143000"/>
          </a:xfrm>
        </p:spPr>
        <p:txBody>
          <a:bodyPr/>
          <a:lstStyle/>
          <a:p>
            <a:r>
              <a:rPr lang="en-US" sz="2400" dirty="0" smtClean="0"/>
              <a:t>J 320 Shared Mark Page</a:t>
            </a:r>
            <a:endParaRPr lang="en-US" sz="2400"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21</a:t>
            </a:fld>
            <a:endParaRPr lang="en-US" dirty="0">
              <a:solidFill>
                <a:prstClr val="black">
                  <a:tint val="75000"/>
                </a:prstClr>
              </a:solidFill>
            </a:endParaRPr>
          </a:p>
        </p:txBody>
      </p:sp>
      <p:pic>
        <p:nvPicPr>
          <p:cNvPr id="3" name="Picture 2"/>
          <p:cNvPicPr>
            <a:picLocks noChangeAspect="1"/>
          </p:cNvPicPr>
          <p:nvPr/>
        </p:nvPicPr>
        <p:blipFill>
          <a:blip r:embed="rId2"/>
          <a:stretch>
            <a:fillRect/>
          </a:stretch>
        </p:blipFill>
        <p:spPr>
          <a:xfrm>
            <a:off x="1829979" y="57875"/>
            <a:ext cx="6092892" cy="6774132"/>
          </a:xfrm>
          <a:prstGeom prst="rect">
            <a:avLst/>
          </a:prstGeom>
          <a:ln w="38100">
            <a:solidFill>
              <a:srgbClr val="C00000"/>
            </a:solidFill>
          </a:ln>
        </p:spPr>
      </p:pic>
    </p:spTree>
    <p:extLst>
      <p:ext uri="{BB962C8B-B14F-4D97-AF65-F5344CB8AC3E}">
        <p14:creationId xmlns:p14="http://schemas.microsoft.com/office/powerpoint/2010/main" val="387089236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630"/>
          </a:xfrm>
        </p:spPr>
        <p:txBody>
          <a:bodyPr/>
          <a:lstStyle/>
          <a:p>
            <a:r>
              <a:rPr lang="en-US" dirty="0"/>
              <a:t>Bench Mark Recovery</a:t>
            </a:r>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22</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363" y="1694431"/>
            <a:ext cx="5117759" cy="3838755"/>
          </a:xfrm>
          <a:prstGeom prst="rect">
            <a:avLst/>
          </a:prstGeom>
          <a:ln w="38100">
            <a:solidFill>
              <a:srgbClr val="C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3645"/>
            <a:ext cx="3899140" cy="2924355"/>
          </a:xfrm>
          <a:prstGeom prst="rect">
            <a:avLst/>
          </a:prstGeom>
          <a:ln w="38100">
            <a:solidFill>
              <a:srgbClr val="C00000"/>
            </a:solidFill>
          </a:ln>
        </p:spPr>
      </p:pic>
      <p:sp>
        <p:nvSpPr>
          <p:cNvPr id="7" name="TextBox 6"/>
          <p:cNvSpPr txBox="1"/>
          <p:nvPr/>
        </p:nvSpPr>
        <p:spPr>
          <a:xfrm>
            <a:off x="155275" y="1017917"/>
            <a:ext cx="2872597" cy="2031325"/>
          </a:xfrm>
          <a:prstGeom prst="rect">
            <a:avLst/>
          </a:prstGeom>
          <a:noFill/>
        </p:spPr>
        <p:txBody>
          <a:bodyPr wrap="square" rtlCol="0">
            <a:spAutoFit/>
          </a:bodyPr>
          <a:lstStyle/>
          <a:p>
            <a:r>
              <a:rPr lang="en-US" dirty="0" smtClean="0"/>
              <a:t>First recovery for Y 314,  set in 1934.</a:t>
            </a:r>
          </a:p>
          <a:p>
            <a:endParaRPr lang="en-US" dirty="0" smtClean="0"/>
          </a:p>
          <a:p>
            <a:r>
              <a:rPr lang="en-US" dirty="0" smtClean="0"/>
              <a:t>Set in bedrock ledge requiring a creative setup using a short 0.28 m fixed height rod.</a:t>
            </a:r>
            <a:endParaRPr lang="en-US" dirty="0"/>
          </a:p>
        </p:txBody>
      </p:sp>
    </p:spTree>
    <p:extLst>
      <p:ext uri="{BB962C8B-B14F-4D97-AF65-F5344CB8AC3E}">
        <p14:creationId xmlns:p14="http://schemas.microsoft.com/office/powerpoint/2010/main" val="86477055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Control set for future RTK</a:t>
            </a:r>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23</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2664" y="866954"/>
            <a:ext cx="3556959" cy="2667719"/>
          </a:xfrm>
          <a:prstGeom prst="rect">
            <a:avLst/>
          </a:prstGeom>
          <a:ln w="38100">
            <a:solidFill>
              <a:srgbClr val="C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7" y="866955"/>
            <a:ext cx="5296619" cy="3972464"/>
          </a:xfrm>
          <a:prstGeom prst="rect">
            <a:avLst/>
          </a:prstGeom>
          <a:ln w="38100">
            <a:solidFill>
              <a:srgbClr val="C00000"/>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2664" y="3863081"/>
            <a:ext cx="3607912" cy="2705934"/>
          </a:xfrm>
          <a:prstGeom prst="rect">
            <a:avLst/>
          </a:prstGeom>
          <a:ln w="38100">
            <a:solidFill>
              <a:srgbClr val="C00000"/>
            </a:solidFill>
          </a:ln>
        </p:spPr>
      </p:pic>
      <p:sp>
        <p:nvSpPr>
          <p:cNvPr id="8" name="TextBox 7"/>
          <p:cNvSpPr txBox="1"/>
          <p:nvPr/>
        </p:nvSpPr>
        <p:spPr>
          <a:xfrm>
            <a:off x="189781" y="4892882"/>
            <a:ext cx="4218317" cy="1754326"/>
          </a:xfrm>
          <a:prstGeom prst="rect">
            <a:avLst/>
          </a:prstGeom>
          <a:noFill/>
        </p:spPr>
        <p:txBody>
          <a:bodyPr wrap="square" rtlCol="0">
            <a:spAutoFit/>
          </a:bodyPr>
          <a:lstStyle/>
          <a:p>
            <a:r>
              <a:rPr lang="en-US" dirty="0" smtClean="0"/>
              <a:t>Set mark for future RTK base on bluff overlooking the south side of the refuge.</a:t>
            </a:r>
          </a:p>
          <a:p>
            <a:r>
              <a:rPr lang="en-US" dirty="0" smtClean="0"/>
              <a:t>Mark is recycled C&amp;GS disk.  Old stamping was ground off and new stamping applied. Hopefully it will have another 80+ years of service.</a:t>
            </a:r>
            <a:endParaRPr lang="en-US" dirty="0"/>
          </a:p>
        </p:txBody>
      </p:sp>
    </p:spTree>
    <p:extLst>
      <p:ext uri="{BB962C8B-B14F-4D97-AF65-F5344CB8AC3E}">
        <p14:creationId xmlns:p14="http://schemas.microsoft.com/office/powerpoint/2010/main" val="401503042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8388"/>
          </a:xfrm>
        </p:spPr>
        <p:txBody>
          <a:bodyPr/>
          <a:lstStyle/>
          <a:p>
            <a:r>
              <a:rPr lang="en-US" dirty="0" smtClean="0"/>
              <a:t>Tri-stations Recovered</a:t>
            </a:r>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24</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85" y="1042243"/>
            <a:ext cx="4234765" cy="3176074"/>
          </a:xfrm>
          <a:prstGeom prst="rect">
            <a:avLst/>
          </a:prstGeom>
          <a:ln w="38100">
            <a:solidFill>
              <a:srgbClr val="C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472" y="3299604"/>
            <a:ext cx="4744528" cy="3558396"/>
          </a:xfrm>
          <a:prstGeom prst="rect">
            <a:avLst/>
          </a:prstGeom>
          <a:ln w="38100">
            <a:solidFill>
              <a:srgbClr val="C00000"/>
            </a:solidFill>
          </a:ln>
        </p:spPr>
      </p:pic>
      <p:sp>
        <p:nvSpPr>
          <p:cNvPr id="7" name="TextBox 6"/>
          <p:cNvSpPr txBox="1"/>
          <p:nvPr/>
        </p:nvSpPr>
        <p:spPr>
          <a:xfrm>
            <a:off x="4399472" y="987930"/>
            <a:ext cx="4615132" cy="1938992"/>
          </a:xfrm>
          <a:prstGeom prst="rect">
            <a:avLst/>
          </a:prstGeom>
          <a:noFill/>
        </p:spPr>
        <p:txBody>
          <a:bodyPr wrap="square" rtlCol="0">
            <a:spAutoFit/>
          </a:bodyPr>
          <a:lstStyle/>
          <a:p>
            <a:r>
              <a:rPr lang="en-US" sz="2000" dirty="0" smtClean="0"/>
              <a:t>Mark “Voltage” recovered, observed and shared with OPUS along with it’s Azimuth Mark.  “Voltage” could be used as an RTK base location overlooking the west side of the refuge and Mud Lake and it’s azimuth mark used as a rover check-in.</a:t>
            </a:r>
            <a:endParaRPr lang="en-US" sz="20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491" y="4449677"/>
            <a:ext cx="3121152" cy="2340864"/>
          </a:xfrm>
          <a:prstGeom prst="rect">
            <a:avLst/>
          </a:prstGeom>
          <a:ln w="38100">
            <a:solidFill>
              <a:srgbClr val="C00000"/>
            </a:solidFill>
          </a:ln>
        </p:spPr>
      </p:pic>
    </p:spTree>
    <p:extLst>
      <p:ext uri="{BB962C8B-B14F-4D97-AF65-F5344CB8AC3E}">
        <p14:creationId xmlns:p14="http://schemas.microsoft.com/office/powerpoint/2010/main" val="423446919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2894"/>
          </a:xfrm>
        </p:spPr>
        <p:txBody>
          <a:bodyPr/>
          <a:lstStyle/>
          <a:p>
            <a:r>
              <a:rPr lang="en-US" dirty="0"/>
              <a:t>Tri-stations Recovered</a:t>
            </a:r>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25</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57532"/>
            <a:ext cx="4364161" cy="3273121"/>
          </a:xfrm>
          <a:prstGeom prst="rect">
            <a:avLst/>
          </a:prstGeom>
          <a:ln w="38100">
            <a:solidFill>
              <a:srgbClr val="C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0022" y="957532"/>
            <a:ext cx="4365771" cy="3274328"/>
          </a:xfrm>
          <a:prstGeom prst="rect">
            <a:avLst/>
          </a:prstGeom>
          <a:ln w="38100">
            <a:solidFill>
              <a:srgbClr val="C00000"/>
            </a:solidFill>
          </a:ln>
        </p:spPr>
      </p:pic>
      <p:sp>
        <p:nvSpPr>
          <p:cNvPr id="8" name="TextBox 7"/>
          <p:cNvSpPr txBox="1"/>
          <p:nvPr/>
        </p:nvSpPr>
        <p:spPr>
          <a:xfrm>
            <a:off x="0" y="4442604"/>
            <a:ext cx="5822829" cy="1477328"/>
          </a:xfrm>
          <a:prstGeom prst="rect">
            <a:avLst/>
          </a:prstGeom>
          <a:noFill/>
        </p:spPr>
        <p:txBody>
          <a:bodyPr wrap="square" rtlCol="0">
            <a:spAutoFit/>
          </a:bodyPr>
          <a:lstStyle/>
          <a:p>
            <a:r>
              <a:rPr lang="en-US" dirty="0" smtClean="0"/>
              <a:t>Tri-station “Narrows” and its azimuth mark (which is also a bench mark) “Z 314”  were recovered, observed and shared with OPUS.  Mark “Narrows” could be used as an RTK base location overlooking the north end of  Blitzen River section of the refuge and “Z 314” used as a rover check-in point.</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4641" y="4519896"/>
            <a:ext cx="3121152" cy="2340864"/>
          </a:xfrm>
          <a:prstGeom prst="rect">
            <a:avLst/>
          </a:prstGeom>
          <a:ln w="38100">
            <a:solidFill>
              <a:srgbClr val="C00000"/>
            </a:solidFill>
          </a:ln>
        </p:spPr>
      </p:pic>
    </p:spTree>
    <p:extLst>
      <p:ext uri="{BB962C8B-B14F-4D97-AF65-F5344CB8AC3E}">
        <p14:creationId xmlns:p14="http://schemas.microsoft.com/office/powerpoint/2010/main" val="214914397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3942271" cy="935313"/>
          </a:xfrm>
        </p:spPr>
        <p:txBody>
          <a:bodyPr/>
          <a:lstStyle/>
          <a:p>
            <a:pPr algn="l"/>
            <a:r>
              <a:rPr lang="en-US" sz="2800" dirty="0" smtClean="0"/>
              <a:t>Shared marks in the OPUS database that are around Malheur. </a:t>
            </a:r>
            <a:endParaRPr lang="en-US" sz="2800"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26</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534496" y="76143"/>
            <a:ext cx="5531868" cy="6721475"/>
          </a:xfrm>
          <a:prstGeom prst="rect">
            <a:avLst/>
          </a:prstGeom>
          <a:ln w="38100">
            <a:solidFill>
              <a:srgbClr val="C00000"/>
            </a:solidFill>
          </a:ln>
        </p:spPr>
      </p:pic>
      <p:sp>
        <p:nvSpPr>
          <p:cNvPr id="6" name="TextBox 5"/>
          <p:cNvSpPr txBox="1"/>
          <p:nvPr/>
        </p:nvSpPr>
        <p:spPr>
          <a:xfrm>
            <a:off x="94891" y="1889185"/>
            <a:ext cx="3439605" cy="4247317"/>
          </a:xfrm>
          <a:prstGeom prst="rect">
            <a:avLst/>
          </a:prstGeom>
          <a:noFill/>
        </p:spPr>
        <p:txBody>
          <a:bodyPr wrap="square" rtlCol="0">
            <a:spAutoFit/>
          </a:bodyPr>
          <a:lstStyle/>
          <a:p>
            <a:r>
              <a:rPr lang="en-US" sz="2800" dirty="0" smtClean="0"/>
              <a:t>These marks provide NSRS coordinates in NAD 83(2011) 2010.00 LLh as well as State Plane and UTM Grid.  In addition the LLh can be converted to Oregon OCRS</a:t>
            </a:r>
          </a:p>
          <a:p>
            <a:r>
              <a:rPr lang="en-US" sz="2800" dirty="0"/>
              <a:t>z</a:t>
            </a:r>
            <a:r>
              <a:rPr lang="en-US" sz="2800" dirty="0" smtClean="0"/>
              <a:t>one coordinates.</a:t>
            </a:r>
          </a:p>
          <a:p>
            <a:endParaRPr lang="en-US" dirty="0"/>
          </a:p>
        </p:txBody>
      </p:sp>
    </p:spTree>
    <p:extLst>
      <p:ext uri="{BB962C8B-B14F-4D97-AF65-F5344CB8AC3E}">
        <p14:creationId xmlns:p14="http://schemas.microsoft.com/office/powerpoint/2010/main" val="193735168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27</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01787" y="1252809"/>
            <a:ext cx="3550920" cy="473841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293" y="1252809"/>
            <a:ext cx="3552701" cy="4738416"/>
          </a:xfrm>
          <a:prstGeom prst="rect">
            <a:avLst/>
          </a:prstGeom>
        </p:spPr>
      </p:pic>
      <p:sp>
        <p:nvSpPr>
          <p:cNvPr id="3" name="TextBox 2"/>
          <p:cNvSpPr txBox="1"/>
          <p:nvPr/>
        </p:nvSpPr>
        <p:spPr>
          <a:xfrm>
            <a:off x="1608881" y="6171684"/>
            <a:ext cx="6111433" cy="369332"/>
          </a:xfrm>
          <a:prstGeom prst="rect">
            <a:avLst/>
          </a:prstGeom>
          <a:noFill/>
        </p:spPr>
        <p:txBody>
          <a:bodyPr wrap="square" rtlCol="0">
            <a:spAutoFit/>
          </a:bodyPr>
          <a:lstStyle/>
          <a:p>
            <a:pPr algn="ctr"/>
            <a:r>
              <a:rPr lang="en-US" dirty="0" smtClean="0"/>
              <a:t>Stephan (Pat) Barott   and   Mark L. Armstrong</a:t>
            </a:r>
            <a:endParaRPr lang="en-US" dirty="0"/>
          </a:p>
        </p:txBody>
      </p:sp>
    </p:spTree>
    <p:extLst>
      <p:ext uri="{BB962C8B-B14F-4D97-AF65-F5344CB8AC3E}">
        <p14:creationId xmlns:p14="http://schemas.microsoft.com/office/powerpoint/2010/main" val="175319727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D264615-E88B-45F1-B767-B0AF7FEDFD88}" type="slidenum">
              <a:rPr lang="en-US" smtClean="0">
                <a:solidFill>
                  <a:prstClr val="black">
                    <a:tint val="75000"/>
                  </a:prstClr>
                </a:solidFill>
              </a:rPr>
              <a:pPr>
                <a:defRPr/>
              </a:pPr>
              <a:t>3</a:t>
            </a:fld>
            <a:endParaRPr lang="en-US" dirty="0">
              <a:solidFill>
                <a:prstClr val="black">
                  <a:tint val="75000"/>
                </a:prstClr>
              </a:solidFill>
            </a:endParaRPr>
          </a:p>
        </p:txBody>
      </p:sp>
      <p:pic>
        <p:nvPicPr>
          <p:cNvPr id="1026" name="Picture 2" descr="http://3.bp.blogspot.com/_3Anuws4NkIQ/TAhoj8lR9eI/AAAAAAAAAPY/ll4JB73_XX4/s800/Malheur+Blackbi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044"/>
            <a:ext cx="9144000" cy="6092191"/>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9540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D264615-E88B-45F1-B767-B0AF7FEDFD88}" type="slidenum">
              <a:rPr lang="en-US" smtClean="0">
                <a:solidFill>
                  <a:prstClr val="black">
                    <a:tint val="75000"/>
                  </a:prstClr>
                </a:solidFill>
              </a:rPr>
              <a:pPr>
                <a:defRPr/>
              </a:pPr>
              <a:t>4</a:t>
            </a:fld>
            <a:endParaRPr lang="en-US" dirty="0">
              <a:solidFill>
                <a:prstClr val="black">
                  <a:tint val="75000"/>
                </a:prstClr>
              </a:solidFill>
            </a:endParaRPr>
          </a:p>
        </p:txBody>
      </p:sp>
      <p:sp>
        <p:nvSpPr>
          <p:cNvPr id="3" name="Rectangle 2"/>
          <p:cNvSpPr/>
          <p:nvPr/>
        </p:nvSpPr>
        <p:spPr>
          <a:xfrm>
            <a:off x="0" y="2682662"/>
            <a:ext cx="3034207" cy="3785652"/>
          </a:xfrm>
          <a:prstGeom prst="rect">
            <a:avLst/>
          </a:prstGeom>
        </p:spPr>
        <p:txBody>
          <a:bodyPr wrap="square">
            <a:spAutoFit/>
          </a:bodyPr>
          <a:lstStyle/>
          <a:p>
            <a:r>
              <a:rPr lang="en-US" sz="2400" i="1" dirty="0"/>
              <a:t>The Refuge was established in 1908 for the benefit of colonial nesting and migratory birds</a:t>
            </a:r>
            <a:r>
              <a:rPr lang="en-US" sz="2400" i="1" dirty="0" smtClean="0"/>
              <a:t>.</a:t>
            </a:r>
          </a:p>
          <a:p>
            <a:endParaRPr lang="en-US" sz="2400" i="1" dirty="0"/>
          </a:p>
          <a:p>
            <a:r>
              <a:rPr lang="en-US" sz="2400" i="1" dirty="0"/>
              <a:t>Ancestors of the Burns Paiute Tribe used lands encompassed by the refuge for </a:t>
            </a:r>
            <a:r>
              <a:rPr lang="en-US" sz="2400" i="1" dirty="0" smtClean="0"/>
              <a:t>generations.</a:t>
            </a:r>
            <a:endParaRPr lang="en-US" sz="2400" dirty="0"/>
          </a:p>
        </p:txBody>
      </p:sp>
      <p:pic>
        <p:nvPicPr>
          <p:cNvPr id="4" name="Picture 3"/>
          <p:cNvPicPr>
            <a:picLocks noChangeAspect="1"/>
          </p:cNvPicPr>
          <p:nvPr/>
        </p:nvPicPr>
        <p:blipFill>
          <a:blip r:embed="rId2"/>
          <a:stretch>
            <a:fillRect/>
          </a:stretch>
        </p:blipFill>
        <p:spPr>
          <a:xfrm>
            <a:off x="3085967" y="431320"/>
            <a:ext cx="6023529" cy="6426679"/>
          </a:xfrm>
          <a:prstGeom prst="rect">
            <a:avLst/>
          </a:prstGeom>
          <a:ln w="38100">
            <a:solidFill>
              <a:srgbClr val="C00000"/>
            </a:solidFill>
          </a:ln>
        </p:spPr>
      </p:pic>
      <p:sp>
        <p:nvSpPr>
          <p:cNvPr id="5" name="Rectangle 4"/>
          <p:cNvSpPr/>
          <p:nvPr/>
        </p:nvSpPr>
        <p:spPr>
          <a:xfrm>
            <a:off x="0" y="725995"/>
            <a:ext cx="2952668" cy="954107"/>
          </a:xfrm>
          <a:prstGeom prst="rect">
            <a:avLst/>
          </a:prstGeom>
        </p:spPr>
        <p:txBody>
          <a:bodyPr wrap="none">
            <a:spAutoFit/>
          </a:bodyPr>
          <a:lstStyle/>
          <a:p>
            <a:endParaRPr lang="en-US" sz="1400" dirty="0" smtClean="0"/>
          </a:p>
          <a:p>
            <a:endParaRPr lang="en-US" sz="1400" dirty="0" smtClean="0"/>
          </a:p>
          <a:p>
            <a:endParaRPr lang="en-US" sz="1400" dirty="0"/>
          </a:p>
          <a:p>
            <a:r>
              <a:rPr lang="en-US" sz="1400" dirty="0" smtClean="0"/>
              <a:t>http</a:t>
            </a:r>
            <a:r>
              <a:rPr lang="en-US" sz="1400" dirty="0"/>
              <a:t>://</a:t>
            </a:r>
            <a:r>
              <a:rPr lang="en-US" sz="1400" dirty="0" smtClean="0"/>
              <a:t>www.fws.gov/refuge/Malheur</a:t>
            </a:r>
            <a:r>
              <a:rPr lang="en-US" sz="1400" dirty="0"/>
              <a:t>/</a:t>
            </a:r>
          </a:p>
        </p:txBody>
      </p:sp>
      <p:sp>
        <p:nvSpPr>
          <p:cNvPr id="7" name="TextBox 6"/>
          <p:cNvSpPr txBox="1"/>
          <p:nvPr/>
        </p:nvSpPr>
        <p:spPr>
          <a:xfrm>
            <a:off x="-1" y="431320"/>
            <a:ext cx="3034207" cy="1015663"/>
          </a:xfrm>
          <a:prstGeom prst="rect">
            <a:avLst/>
          </a:prstGeom>
          <a:noFill/>
        </p:spPr>
        <p:txBody>
          <a:bodyPr wrap="square" rtlCol="0">
            <a:spAutoFit/>
          </a:bodyPr>
          <a:lstStyle/>
          <a:p>
            <a:r>
              <a:rPr lang="en-US" dirty="0" smtClean="0"/>
              <a:t>For more information on </a:t>
            </a:r>
            <a:r>
              <a:rPr lang="en-US" sz="2400" b="1" dirty="0" smtClean="0"/>
              <a:t>Malheur</a:t>
            </a:r>
            <a:r>
              <a:rPr lang="en-US" dirty="0" smtClean="0"/>
              <a:t> go here.</a:t>
            </a:r>
          </a:p>
          <a:p>
            <a:endParaRPr lang="en-US" dirty="0"/>
          </a:p>
        </p:txBody>
      </p:sp>
    </p:spTree>
    <p:extLst>
      <p:ext uri="{BB962C8B-B14F-4D97-AF65-F5344CB8AC3E}">
        <p14:creationId xmlns:p14="http://schemas.microsoft.com/office/powerpoint/2010/main" val="302860034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8906"/>
          </a:xfrm>
        </p:spPr>
        <p:txBody>
          <a:bodyPr/>
          <a:lstStyle/>
          <a:p>
            <a:r>
              <a:rPr lang="en-US" sz="2800" b="1" dirty="0" smtClean="0"/>
              <a:t>Malheur Wildlife Refuge</a:t>
            </a:r>
            <a:endParaRPr lang="en-US" sz="2800" b="1"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5</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2820225" y="757387"/>
            <a:ext cx="6297897" cy="6100613"/>
          </a:xfrm>
          <a:prstGeom prst="rect">
            <a:avLst/>
          </a:prstGeom>
          <a:ln w="38100">
            <a:solidFill>
              <a:srgbClr val="C00000"/>
            </a:solidFill>
          </a:ln>
        </p:spPr>
      </p:pic>
      <p:sp>
        <p:nvSpPr>
          <p:cNvPr id="6" name="TextBox 5"/>
          <p:cNvSpPr txBox="1"/>
          <p:nvPr/>
        </p:nvSpPr>
        <p:spPr>
          <a:xfrm>
            <a:off x="267419" y="785004"/>
            <a:ext cx="2552806" cy="7201972"/>
          </a:xfrm>
          <a:prstGeom prst="rect">
            <a:avLst/>
          </a:prstGeom>
          <a:noFill/>
        </p:spPr>
        <p:txBody>
          <a:bodyPr wrap="square" rtlCol="0">
            <a:spAutoFit/>
          </a:bodyPr>
          <a:lstStyle/>
          <a:p>
            <a:r>
              <a:rPr lang="en-US" b="1" dirty="0" smtClean="0">
                <a:solidFill>
                  <a:srgbClr val="C00000"/>
                </a:solidFill>
              </a:rPr>
              <a:t>LOCATION AND SIZE</a:t>
            </a:r>
          </a:p>
          <a:p>
            <a:r>
              <a:rPr lang="en-US" dirty="0" smtClean="0"/>
              <a:t>SE OF BURNS, OREGON</a:t>
            </a:r>
            <a:endParaRPr lang="en-US" dirty="0"/>
          </a:p>
          <a:p>
            <a:endParaRPr lang="en-US" dirty="0" smtClean="0"/>
          </a:p>
          <a:p>
            <a:r>
              <a:rPr lang="en-US" sz="2400" dirty="0" smtClean="0"/>
              <a:t>Area = 187,757 acres</a:t>
            </a:r>
          </a:p>
          <a:p>
            <a:endParaRPr lang="en-US" sz="2400" dirty="0" smtClean="0"/>
          </a:p>
          <a:p>
            <a:r>
              <a:rPr lang="en-US" sz="2400" dirty="0" smtClean="0"/>
              <a:t>N-S  Dist.= 66 km</a:t>
            </a:r>
          </a:p>
          <a:p>
            <a:r>
              <a:rPr lang="en-US" sz="2400" dirty="0" smtClean="0"/>
              <a:t>E-W Dist.= 62 km</a:t>
            </a:r>
          </a:p>
          <a:p>
            <a:endParaRPr lang="en-US" dirty="0"/>
          </a:p>
          <a:p>
            <a:r>
              <a:rPr lang="en-US" sz="2400" dirty="0" smtClean="0"/>
              <a:t>1</a:t>
            </a:r>
            <a:r>
              <a:rPr lang="en-US" sz="2400" baseline="30000" dirty="0" smtClean="0"/>
              <a:t>st</a:t>
            </a:r>
            <a:r>
              <a:rPr lang="en-US" sz="2400" dirty="0" smtClean="0"/>
              <a:t> &amp; 2</a:t>
            </a:r>
            <a:r>
              <a:rPr lang="en-US" sz="2400" baseline="30000" dirty="0" smtClean="0"/>
              <a:t>nd</a:t>
            </a:r>
            <a:r>
              <a:rPr lang="en-US" sz="2400" dirty="0" smtClean="0"/>
              <a:t> Order Level Lines</a:t>
            </a:r>
          </a:p>
          <a:p>
            <a:endParaRPr lang="en-US" dirty="0"/>
          </a:p>
          <a:p>
            <a:r>
              <a:rPr lang="en-US" sz="2400" dirty="0" smtClean="0"/>
              <a:t>A few “shared” solutions from previous LIDAR survey</a:t>
            </a:r>
            <a:endParaRPr lang="en-US" sz="2400" dirty="0"/>
          </a:p>
          <a:p>
            <a:endParaRPr lang="en-US" dirty="0" smtClean="0"/>
          </a:p>
          <a:p>
            <a:endParaRPr lang="en-US" dirty="0"/>
          </a:p>
          <a:p>
            <a:endParaRPr lang="en-US" dirty="0" smtClean="0"/>
          </a:p>
          <a:p>
            <a:endParaRPr lang="en-US" dirty="0"/>
          </a:p>
          <a:p>
            <a:endParaRPr lang="en-US" dirty="0" smtClean="0"/>
          </a:p>
          <a:p>
            <a:endParaRPr lang="en-US" dirty="0"/>
          </a:p>
        </p:txBody>
      </p:sp>
      <p:cxnSp>
        <p:nvCxnSpPr>
          <p:cNvPr id="8" name="Straight Arrow Connector 7"/>
          <p:cNvCxnSpPr/>
          <p:nvPr/>
        </p:nvCxnSpPr>
        <p:spPr>
          <a:xfrm>
            <a:off x="2329962" y="4007965"/>
            <a:ext cx="3147198" cy="10696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329962" y="879231"/>
            <a:ext cx="5952392" cy="31287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268415" y="2415397"/>
            <a:ext cx="4718981" cy="2921534"/>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853617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6</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76200" y="0"/>
            <a:ext cx="9220200" cy="7105650"/>
          </a:xfrm>
          <a:prstGeom prst="rect">
            <a:avLst/>
          </a:prstGeom>
        </p:spPr>
      </p:pic>
      <p:sp>
        <p:nvSpPr>
          <p:cNvPr id="6" name="Oval 5"/>
          <p:cNvSpPr/>
          <p:nvPr/>
        </p:nvSpPr>
        <p:spPr>
          <a:xfrm>
            <a:off x="7996687" y="3329509"/>
            <a:ext cx="560717" cy="60719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44197" y="3131389"/>
            <a:ext cx="1932317" cy="646331"/>
          </a:xfrm>
          <a:prstGeom prst="rect">
            <a:avLst/>
          </a:prstGeom>
          <a:noFill/>
        </p:spPr>
        <p:txBody>
          <a:bodyPr wrap="square" rtlCol="0">
            <a:spAutoFit/>
          </a:bodyPr>
          <a:lstStyle/>
          <a:p>
            <a:r>
              <a:rPr lang="en-US" b="1" dirty="0" smtClean="0">
                <a:solidFill>
                  <a:srgbClr val="C00000"/>
                </a:solidFill>
              </a:rPr>
              <a:t>Area of priority</a:t>
            </a:r>
          </a:p>
          <a:p>
            <a:r>
              <a:rPr lang="en-US" b="1" dirty="0" smtClean="0">
                <a:solidFill>
                  <a:srgbClr val="C00000"/>
                </a:solidFill>
              </a:rPr>
              <a:t>August 2015</a:t>
            </a:r>
            <a:endParaRPr lang="en-US" b="1" dirty="0">
              <a:solidFill>
                <a:srgbClr val="C00000"/>
              </a:solidFill>
            </a:endParaRPr>
          </a:p>
        </p:txBody>
      </p:sp>
      <p:cxnSp>
        <p:nvCxnSpPr>
          <p:cNvPr id="9" name="Straight Arrow Connector 8"/>
          <p:cNvCxnSpPr>
            <a:endCxn id="6" idx="2"/>
          </p:cNvCxnSpPr>
          <p:nvPr/>
        </p:nvCxnSpPr>
        <p:spPr>
          <a:xfrm>
            <a:off x="5891842" y="3329510"/>
            <a:ext cx="2104845" cy="3035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 y="1147313"/>
            <a:ext cx="9005977" cy="1200329"/>
          </a:xfrm>
          <a:prstGeom prst="rect">
            <a:avLst/>
          </a:prstGeom>
          <a:noFill/>
        </p:spPr>
        <p:txBody>
          <a:bodyPr wrap="square" rtlCol="0">
            <a:spAutoFit/>
          </a:bodyPr>
          <a:lstStyle/>
          <a:p>
            <a:r>
              <a:rPr lang="en-US" sz="2400" dirty="0" smtClean="0">
                <a:solidFill>
                  <a:srgbClr val="C00000"/>
                </a:solidFill>
              </a:rPr>
              <a:t>Priority areas are locations where wind driven ice destroyed ~ 60 miles of fence and original boundary monumentation during the winter of 2013/14.</a:t>
            </a:r>
            <a:endParaRPr lang="en-US" sz="2400" dirty="0">
              <a:solidFill>
                <a:srgbClr val="C00000"/>
              </a:solidFill>
            </a:endParaRPr>
          </a:p>
        </p:txBody>
      </p:sp>
    </p:spTree>
    <p:extLst>
      <p:ext uri="{BB962C8B-B14F-4D97-AF65-F5344CB8AC3E}">
        <p14:creationId xmlns:p14="http://schemas.microsoft.com/office/powerpoint/2010/main" val="371444279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0147"/>
          </a:xfrm>
        </p:spPr>
        <p:txBody>
          <a:bodyPr/>
          <a:lstStyle/>
          <a:p>
            <a:r>
              <a:rPr lang="en-US" dirty="0" smtClean="0"/>
              <a:t>The problem and solution</a:t>
            </a:r>
            <a:endParaRPr lang="en-US" dirty="0"/>
          </a:p>
        </p:txBody>
      </p:sp>
      <p:sp>
        <p:nvSpPr>
          <p:cNvPr id="3" name="Content Placeholder 2"/>
          <p:cNvSpPr>
            <a:spLocks noGrp="1"/>
          </p:cNvSpPr>
          <p:nvPr>
            <p:ph idx="1"/>
          </p:nvPr>
        </p:nvSpPr>
        <p:spPr>
          <a:xfrm>
            <a:off x="0" y="938867"/>
            <a:ext cx="5822830" cy="1936631"/>
          </a:xfrm>
        </p:spPr>
        <p:txBody>
          <a:bodyPr/>
          <a:lstStyle/>
          <a:p>
            <a:pPr marL="0" indent="0">
              <a:buNone/>
            </a:pPr>
            <a:r>
              <a:rPr lang="en-US" sz="2400" dirty="0" smtClean="0"/>
              <a:t>The barbed wire refuge boundary fences and anchor posts are now down on the ground over large areas. To keep cows from getting tangled up in the wire much of the fencing has been rolled up into balls. Now adjacent cattle ranch cows have access to the refuge.  </a:t>
            </a:r>
            <a:r>
              <a:rPr lang="en-US" sz="2400" i="1" dirty="0" smtClean="0">
                <a:solidFill>
                  <a:srgbClr val="FF0000"/>
                </a:solidFill>
              </a:rPr>
              <a:t>The ranchers say they tell their cows to “get off the refuge” but they just don’t listen!                                 									</a:t>
            </a:r>
            <a:r>
              <a:rPr lang="en-US" sz="2400" i="1" dirty="0" err="1" smtClean="0">
                <a:solidFill>
                  <a:srgbClr val="FF0000"/>
                </a:solidFill>
              </a:rPr>
              <a:t>mmoooo</a:t>
            </a:r>
            <a:endParaRPr lang="en-US" sz="2400" i="1" dirty="0">
              <a:solidFill>
                <a:srgbClr val="FF0000"/>
              </a:solidFill>
            </a:endParaRPr>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7</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7536" y="4484123"/>
            <a:ext cx="3121152" cy="2340864"/>
          </a:xfrm>
          <a:prstGeom prst="rect">
            <a:avLst/>
          </a:prstGeom>
          <a:ln w="38100">
            <a:solidFill>
              <a:srgbClr val="C00000"/>
            </a:solidFill>
          </a:ln>
        </p:spPr>
      </p:pic>
      <p:sp>
        <p:nvSpPr>
          <p:cNvPr id="6" name="TextBox 5"/>
          <p:cNvSpPr txBox="1"/>
          <p:nvPr/>
        </p:nvSpPr>
        <p:spPr>
          <a:xfrm>
            <a:off x="5987768" y="3775115"/>
            <a:ext cx="3165894" cy="646331"/>
          </a:xfrm>
          <a:prstGeom prst="rect">
            <a:avLst/>
          </a:prstGeom>
          <a:noFill/>
        </p:spPr>
        <p:txBody>
          <a:bodyPr wrap="square" rtlCol="0">
            <a:spAutoFit/>
          </a:bodyPr>
          <a:lstStyle/>
          <a:p>
            <a:r>
              <a:rPr lang="en-US" dirty="0" smtClean="0"/>
              <a:t>Original boundary monument lifted out of the ground by ice.</a:t>
            </a:r>
            <a:endParaRPr lang="en-US" dirty="0"/>
          </a:p>
        </p:txBody>
      </p:sp>
      <p:sp>
        <p:nvSpPr>
          <p:cNvPr id="7" name="TextBox 6"/>
          <p:cNvSpPr txBox="1"/>
          <p:nvPr/>
        </p:nvSpPr>
        <p:spPr>
          <a:xfrm>
            <a:off x="0" y="4147331"/>
            <a:ext cx="5947511" cy="2677656"/>
          </a:xfrm>
          <a:prstGeom prst="rect">
            <a:avLst/>
          </a:prstGeom>
          <a:noFill/>
        </p:spPr>
        <p:txBody>
          <a:bodyPr wrap="square" rtlCol="0">
            <a:spAutoFit/>
          </a:bodyPr>
          <a:lstStyle/>
          <a:p>
            <a:r>
              <a:rPr lang="en-US" sz="2400" dirty="0" smtClean="0"/>
              <a:t>The missing boundary monuments need to be re-established and the fence re-installed.  This will likely take several years and until the scope is defined and survey contracts let, volunteer surveyors are helping to recover as many boundary monuments as possible.  A huge challenge!</a:t>
            </a:r>
            <a:endParaRPr lang="en-US"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8819" y="938867"/>
            <a:ext cx="1827416" cy="2436554"/>
          </a:xfrm>
          <a:prstGeom prst="rect">
            <a:avLst/>
          </a:prstGeom>
          <a:ln w="38100">
            <a:solidFill>
              <a:srgbClr val="C00000"/>
            </a:solidFill>
          </a:ln>
        </p:spPr>
      </p:pic>
      <p:sp>
        <p:nvSpPr>
          <p:cNvPr id="11" name="Right Arrow 10"/>
          <p:cNvSpPr/>
          <p:nvPr/>
        </p:nvSpPr>
        <p:spPr>
          <a:xfrm rot="19481477">
            <a:off x="5338253" y="3524833"/>
            <a:ext cx="569771" cy="317977"/>
          </a:xfrm>
          <a:prstGeom prst="righ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988" y="2311203"/>
            <a:ext cx="1523559" cy="1071617"/>
          </a:xfrm>
          <a:prstGeom prst="rect">
            <a:avLst/>
          </a:prstGeom>
          <a:ln w="38100">
            <a:solidFill>
              <a:srgbClr val="C00000"/>
            </a:solidFill>
          </a:ln>
        </p:spPr>
      </p:pic>
    </p:spTree>
    <p:extLst>
      <p:ext uri="{BB962C8B-B14F-4D97-AF65-F5344CB8AC3E}">
        <p14:creationId xmlns:p14="http://schemas.microsoft.com/office/powerpoint/2010/main" val="360799861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2273"/>
          </a:xfrm>
        </p:spPr>
        <p:txBody>
          <a:bodyPr/>
          <a:lstStyle/>
          <a:p>
            <a:r>
              <a:rPr lang="en-US" sz="3200" dirty="0" smtClean="0"/>
              <a:t>Fences make good neighbors</a:t>
            </a:r>
            <a:endParaRPr lang="en-US" sz="3200"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8</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85422" y="856204"/>
            <a:ext cx="8301378" cy="5969446"/>
          </a:xfrm>
          <a:prstGeom prst="rect">
            <a:avLst/>
          </a:prstGeom>
          <a:ln w="38100">
            <a:solidFill>
              <a:srgbClr val="C00000"/>
            </a:solidFill>
          </a:ln>
        </p:spPr>
      </p:pic>
    </p:spTree>
    <p:extLst>
      <p:ext uri="{BB962C8B-B14F-4D97-AF65-F5344CB8AC3E}">
        <p14:creationId xmlns:p14="http://schemas.microsoft.com/office/powerpoint/2010/main" val="6595014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965" y="1084866"/>
            <a:ext cx="4190036" cy="1143000"/>
          </a:xfrm>
        </p:spPr>
        <p:txBody>
          <a:bodyPr/>
          <a:lstStyle/>
          <a:p>
            <a:r>
              <a:rPr lang="en-US" sz="2800" b="1" dirty="0" smtClean="0"/>
              <a:t>Volunteers repair refuge fence</a:t>
            </a:r>
            <a:endParaRPr lang="en-US" sz="2800" b="1" dirty="0"/>
          </a:p>
        </p:txBody>
      </p:sp>
      <p:sp>
        <p:nvSpPr>
          <p:cNvPr id="4" name="Slide Number Placeholder 3"/>
          <p:cNvSpPr>
            <a:spLocks noGrp="1"/>
          </p:cNvSpPr>
          <p:nvPr>
            <p:ph type="sldNum" sz="quarter" idx="12"/>
          </p:nvPr>
        </p:nvSpPr>
        <p:spPr/>
        <p:txBody>
          <a:bodyPr/>
          <a:lstStyle/>
          <a:p>
            <a:pPr>
              <a:defRPr/>
            </a:pPr>
            <a:fld id="{7FEE0182-C916-4BA6-9AFE-23EA9E36D680}" type="slidenum">
              <a:rPr lang="en-US" smtClean="0">
                <a:solidFill>
                  <a:prstClr val="black">
                    <a:tint val="75000"/>
                  </a:prstClr>
                </a:solidFill>
              </a:rPr>
              <a:pPr>
                <a:defRPr/>
              </a:pPr>
              <a:t>9</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309480" y="162046"/>
            <a:ext cx="4870964" cy="6559429"/>
          </a:xfrm>
          <a:prstGeom prst="rect">
            <a:avLst/>
          </a:prstGeom>
          <a:ln w="38100">
            <a:solidFill>
              <a:srgbClr val="C00000"/>
            </a:solidFill>
          </a:ln>
        </p:spPr>
      </p:pic>
    </p:spTree>
    <p:extLst>
      <p:ext uri="{BB962C8B-B14F-4D97-AF65-F5344CB8AC3E}">
        <p14:creationId xmlns:p14="http://schemas.microsoft.com/office/powerpoint/2010/main" val="1790031536"/>
      </p:ext>
    </p:extLst>
  </p:cSld>
  <p:clrMapOvr>
    <a:masterClrMapping/>
  </p:clrMapOvr>
  <p:transition>
    <p:fade/>
  </p:transition>
</p:sld>
</file>

<file path=ppt/theme/theme1.xml><?xml version="1.0" encoding="utf-8"?>
<a:theme xmlns:a="http://schemas.openxmlformats.org/drawingml/2006/main" name="gecow_2013_stone_for_pos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gecow_2013_stone_for_pos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1566</TotalTime>
  <Words>867</Words>
  <Application>Microsoft Office PowerPoint</Application>
  <PresentationFormat>On-screen Show (4:3)</PresentationFormat>
  <Paragraphs>122</Paragraphs>
  <Slides>27</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ＭＳ Ｐゴシック</vt:lpstr>
      <vt:lpstr>Times New Roman</vt:lpstr>
      <vt:lpstr>gecow_2013_stone_for_posting</vt:lpstr>
      <vt:lpstr>1_gecow_2013_stone_for_posting</vt:lpstr>
      <vt:lpstr>PowerPoint Presentation</vt:lpstr>
      <vt:lpstr>PowerPoint Presentation</vt:lpstr>
      <vt:lpstr>PowerPoint Presentation</vt:lpstr>
      <vt:lpstr>PowerPoint Presentation</vt:lpstr>
      <vt:lpstr>Malheur Wildlife Refuge</vt:lpstr>
      <vt:lpstr>PowerPoint Presentation</vt:lpstr>
      <vt:lpstr>The problem and solution</vt:lpstr>
      <vt:lpstr>Fences make good neighbors</vt:lpstr>
      <vt:lpstr>Volunteers repair refuge fence</vt:lpstr>
      <vt:lpstr>Winter 2013-2014 Frozen Lake</vt:lpstr>
      <vt:lpstr>Refuge Access Limitations</vt:lpstr>
      <vt:lpstr>Original Surveys</vt:lpstr>
      <vt:lpstr>Refuge boundary is aliquot parts of a section and meander lines</vt:lpstr>
      <vt:lpstr>1875 GLO Survey Map</vt:lpstr>
      <vt:lpstr>Boundary Search</vt:lpstr>
      <vt:lpstr>U.S. Biological Survey 1931-1936 Field Notes</vt:lpstr>
      <vt:lpstr>Corner Recovery</vt:lpstr>
      <vt:lpstr>Recovered broken monument #548.  The bottom portion was in tact and solid, but the disk had been broken off.  The center of the remaining monument was tied for position</vt:lpstr>
      <vt:lpstr>Mark # 548-  E 1/16 Sec 10                                      Sec 15  </vt:lpstr>
      <vt:lpstr>Bench Mark Recovery</vt:lpstr>
      <vt:lpstr>J 320 Shared Mark Page</vt:lpstr>
      <vt:lpstr>Bench Mark Recovery</vt:lpstr>
      <vt:lpstr>Control set for future RTK</vt:lpstr>
      <vt:lpstr>Tri-stations Recovered</vt:lpstr>
      <vt:lpstr>Tri-stations Recovered</vt:lpstr>
      <vt:lpstr>Shared marks in the OPUS database that are around Malheur.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Armstrong</dc:creator>
  <cp:lastModifiedBy>Mark Armstrong</cp:lastModifiedBy>
  <cp:revision>291</cp:revision>
  <cp:lastPrinted>2015-04-08T15:15:15Z</cp:lastPrinted>
  <dcterms:created xsi:type="dcterms:W3CDTF">2015-02-03T15:13:52Z</dcterms:created>
  <dcterms:modified xsi:type="dcterms:W3CDTF">2015-09-15T19:39:16Z</dcterms:modified>
  <cp:contentStatus/>
</cp:coreProperties>
</file>