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17" r:id="rId3"/>
    <p:sldId id="259" r:id="rId4"/>
    <p:sldId id="322" r:id="rId5"/>
    <p:sldId id="260" r:id="rId6"/>
    <p:sldId id="318" r:id="rId7"/>
    <p:sldId id="320" r:id="rId8"/>
    <p:sldId id="321" r:id="rId9"/>
    <p:sldId id="272" r:id="rId10"/>
    <p:sldId id="261" r:id="rId11"/>
    <p:sldId id="302" r:id="rId12"/>
    <p:sldId id="324" r:id="rId13"/>
    <p:sldId id="325" r:id="rId14"/>
    <p:sldId id="306" r:id="rId15"/>
    <p:sldId id="304" r:id="rId16"/>
    <p:sldId id="326" r:id="rId17"/>
    <p:sldId id="303" r:id="rId18"/>
    <p:sldId id="265"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612" autoAdjust="0"/>
  </p:normalViewPr>
  <p:slideViewPr>
    <p:cSldViewPr snapToGrid="0">
      <p:cViewPr varScale="1">
        <p:scale>
          <a:sx n="78" d="100"/>
          <a:sy n="7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81EFE-4510-4237-8842-9BA78AEC7BD7}"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AD08-FE7E-4C4B-A5C5-EADE6C7FEA00}" type="slidenum">
              <a:rPr lang="en-US" smtClean="0"/>
              <a:t>‹#›</a:t>
            </a:fld>
            <a:endParaRPr lang="en-US"/>
          </a:p>
        </p:txBody>
      </p:sp>
    </p:spTree>
    <p:extLst>
      <p:ext uri="{BB962C8B-B14F-4D97-AF65-F5344CB8AC3E}">
        <p14:creationId xmlns:p14="http://schemas.microsoft.com/office/powerpoint/2010/main" val="265847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gs.noaa.gov/datums/newdatu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 minutes</a:t>
            </a:r>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1</a:t>
            </a:fld>
            <a:endParaRPr lang="en-US"/>
          </a:p>
        </p:txBody>
      </p:sp>
    </p:spTree>
    <p:extLst>
      <p:ext uri="{BB962C8B-B14F-4D97-AF65-F5344CB8AC3E}">
        <p14:creationId xmlns:p14="http://schemas.microsoft.com/office/powerpoint/2010/main" val="297646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400" dirty="0" smtClean="0">
                <a:solidFill>
                  <a:srgbClr val="000000"/>
                </a:solidFill>
                <a:latin typeface="+mn-lt"/>
                <a:ea typeface="Calibri"/>
                <a:cs typeface="Calibri"/>
                <a:sym typeface="Calibri"/>
              </a:rPr>
              <a:t>Permanent GNSS stations (CORS &amp; CACS) installed at many key water level stations  </a:t>
            </a:r>
            <a:endParaRPr lang="en-US" dirty="0" smtClean="0"/>
          </a:p>
          <a:p>
            <a:pPr marL="0" lvl="0" indent="0" algn="l" rtl="0">
              <a:spcBef>
                <a:spcPts val="0"/>
              </a:spcBef>
              <a:spcAft>
                <a:spcPts val="0"/>
              </a:spcAft>
              <a:buNone/>
            </a:pPr>
            <a:r>
              <a:rPr lang="en-US" sz="2400" b="1" dirty="0" smtClean="0">
                <a:solidFill>
                  <a:srgbClr val="000000"/>
                </a:solidFill>
                <a:latin typeface="+mn-lt"/>
                <a:ea typeface="Calibri"/>
                <a:cs typeface="Calibri"/>
                <a:sym typeface="Calibri"/>
              </a:rPr>
              <a:t>[</a:t>
            </a:r>
            <a:r>
              <a:rPr lang="en-US" sz="2400" b="1" dirty="0" smtClean="0"/>
              <a:t>CORS - </a:t>
            </a:r>
            <a:r>
              <a:rPr lang="en-US" sz="2400" b="1" i="0" dirty="0" smtClean="0">
                <a:solidFill>
                  <a:schemeClr val="dk1"/>
                </a:solidFill>
                <a:latin typeface="+mn-lt"/>
                <a:ea typeface="Calibri"/>
                <a:cs typeface="Calibri"/>
                <a:sym typeface="Calibri"/>
              </a:rPr>
              <a:t> Continuously Operating Reference Stations Network]</a:t>
            </a:r>
            <a:endParaRPr lang="en-US" sz="2400" b="1" dirty="0" smtClean="0"/>
          </a:p>
          <a:p>
            <a:pPr marL="0" lvl="0" indent="0" algn="l" rtl="0">
              <a:spcBef>
                <a:spcPts val="0"/>
              </a:spcBef>
              <a:spcAft>
                <a:spcPts val="0"/>
              </a:spcAft>
              <a:buNone/>
            </a:pPr>
            <a:r>
              <a:rPr lang="en-US" sz="2400" b="1" dirty="0" smtClean="0"/>
              <a:t>[CACS – Canadian Active Control System]</a:t>
            </a:r>
            <a:endParaRPr lang="en-US" dirty="0" smtClean="0"/>
          </a:p>
          <a:p>
            <a:pPr marL="342900" lvl="0" indent="-190500" algn="l" rtl="0">
              <a:spcBef>
                <a:spcPts val="480"/>
              </a:spcBef>
              <a:spcAft>
                <a:spcPts val="0"/>
              </a:spcAft>
              <a:buClr>
                <a:schemeClr val="dk1"/>
              </a:buClr>
              <a:buSzPts val="2400"/>
              <a:buFont typeface="Noto Sans Symbols"/>
              <a:buNone/>
            </a:pPr>
            <a:endParaRPr lang="en-US" sz="2400" dirty="0" smtClean="0">
              <a:solidFill>
                <a:srgbClr val="000000"/>
              </a:solidFill>
              <a:latin typeface="+mn-lt"/>
              <a:ea typeface="Calibri"/>
              <a:cs typeface="Calibri"/>
              <a:sym typeface="Calibri"/>
            </a:endParaRPr>
          </a:p>
          <a:p>
            <a:pPr marL="342900" lvl="0" indent="-190500" algn="l" rtl="0">
              <a:spcBef>
                <a:spcPts val="480"/>
              </a:spcBef>
              <a:spcAft>
                <a:spcPts val="0"/>
              </a:spcAft>
              <a:buClr>
                <a:schemeClr val="dk1"/>
              </a:buClr>
              <a:buSzPts val="2400"/>
              <a:buFont typeface="Noto Sans Symbols"/>
              <a:buNone/>
            </a:pPr>
            <a:endParaRPr lang="en-US" sz="2400" dirty="0" smtClean="0">
              <a:solidFill>
                <a:srgbClr val="000000"/>
              </a:solidFill>
              <a:latin typeface="+mn-lt"/>
              <a:ea typeface="Calibri"/>
              <a:cs typeface="Calibri"/>
              <a:sym typeface="Calibri"/>
            </a:endParaRPr>
          </a:p>
          <a:p>
            <a:pPr marL="0" lvl="0" indent="0" algn="l" rtl="0">
              <a:spcBef>
                <a:spcPts val="480"/>
              </a:spcBef>
              <a:spcAft>
                <a:spcPts val="0"/>
              </a:spcAft>
              <a:buClr>
                <a:srgbClr val="000000"/>
              </a:buClr>
              <a:buSzPts val="2400"/>
              <a:buFont typeface="Noto Sans Symbols"/>
              <a:buNone/>
            </a:pPr>
            <a:r>
              <a:rPr lang="en-US" sz="2400" dirty="0" smtClean="0">
                <a:solidFill>
                  <a:srgbClr val="000000"/>
                </a:solidFill>
                <a:latin typeface="+mn-lt"/>
                <a:ea typeface="Calibri"/>
                <a:cs typeface="Calibri"/>
                <a:sym typeface="Calibri"/>
              </a:rPr>
              <a:t>Most Connected to same structure as the gauge reference</a:t>
            </a:r>
            <a:endParaRPr lang="en-US" dirty="0" smtClean="0"/>
          </a:p>
          <a:p>
            <a:pPr marL="342900" lvl="0" indent="-190500" algn="l" rtl="0">
              <a:spcBef>
                <a:spcPts val="480"/>
              </a:spcBef>
              <a:spcAft>
                <a:spcPts val="0"/>
              </a:spcAft>
              <a:buClr>
                <a:schemeClr val="dk1"/>
              </a:buClr>
              <a:buSzPts val="2400"/>
              <a:buFont typeface="Noto Sans Symbols"/>
              <a:buNone/>
            </a:pPr>
            <a:endParaRPr lang="en-US" sz="2400" dirty="0" smtClean="0">
              <a:solidFill>
                <a:srgbClr val="000000"/>
              </a:solidFill>
              <a:latin typeface="+mn-lt"/>
              <a:ea typeface="Calibri"/>
              <a:cs typeface="Calibri"/>
              <a:sym typeface="Calibri"/>
            </a:endParaRPr>
          </a:p>
          <a:p>
            <a:pPr marL="0" lvl="0" indent="0" algn="l" rtl="0">
              <a:spcBef>
                <a:spcPts val="480"/>
              </a:spcBef>
              <a:spcAft>
                <a:spcPts val="0"/>
              </a:spcAft>
              <a:buClr>
                <a:srgbClr val="000000"/>
              </a:buClr>
              <a:buSzPts val="2400"/>
              <a:buFont typeface="Noto Sans Symbols"/>
              <a:buNone/>
            </a:pPr>
            <a:r>
              <a:rPr lang="en-US" sz="2400" dirty="0" smtClean="0">
                <a:solidFill>
                  <a:srgbClr val="000000"/>
                </a:solidFill>
                <a:latin typeface="+mn-lt"/>
                <a:ea typeface="Calibri"/>
                <a:cs typeface="Calibri"/>
                <a:sym typeface="Calibri"/>
              </a:rPr>
              <a:t>Enables</a:t>
            </a:r>
            <a:endParaRPr lang="en-US" dirty="0" smtClean="0"/>
          </a:p>
          <a:p>
            <a:pPr marL="742950" lvl="1" indent="-285750" algn="l" rtl="0">
              <a:spcBef>
                <a:spcPts val="400"/>
              </a:spcBef>
              <a:spcAft>
                <a:spcPts val="0"/>
              </a:spcAft>
              <a:buClr>
                <a:srgbClr val="000000"/>
              </a:buClr>
              <a:buSzPts val="2000"/>
              <a:buFont typeface="Arial"/>
              <a:buChar char="•"/>
            </a:pPr>
            <a:r>
              <a:rPr lang="en-US" sz="2000" dirty="0" smtClean="0">
                <a:solidFill>
                  <a:srgbClr val="000000"/>
                </a:solidFill>
                <a:latin typeface="+mn-lt"/>
                <a:ea typeface="Calibri"/>
                <a:cs typeface="Calibri"/>
                <a:sym typeface="Calibri"/>
              </a:rPr>
              <a:t>Accurate determination of absolute height of gauge reference and water level</a:t>
            </a:r>
            <a:endParaRPr lang="en-US" dirty="0" smtClean="0"/>
          </a:p>
          <a:p>
            <a:pPr marL="1143000" lvl="2" indent="-228600" algn="l" rtl="0">
              <a:spcBef>
                <a:spcPts val="360"/>
              </a:spcBef>
              <a:spcAft>
                <a:spcPts val="0"/>
              </a:spcAft>
              <a:buClr>
                <a:srgbClr val="0000FF"/>
              </a:buClr>
              <a:buSzPts val="1350"/>
              <a:buFont typeface="Courier New"/>
              <a:buChar char="o"/>
            </a:pPr>
            <a:r>
              <a:rPr lang="en-US" sz="1800" dirty="0" smtClean="0">
                <a:solidFill>
                  <a:srgbClr val="0000FF"/>
                </a:solidFill>
                <a:latin typeface="+mn-lt"/>
                <a:ea typeface="Calibri"/>
                <a:cs typeface="Calibri"/>
                <a:sym typeface="Calibri"/>
              </a:rPr>
              <a:t>No bench mark network needed</a:t>
            </a:r>
            <a:r>
              <a:rPr lang="en-US" sz="1800" dirty="0" smtClean="0">
                <a:solidFill>
                  <a:srgbClr val="000000"/>
                </a:solidFill>
                <a:latin typeface="+mn-lt"/>
                <a:ea typeface="Calibri"/>
                <a:cs typeface="Calibri"/>
                <a:sym typeface="Calibri"/>
              </a:rPr>
              <a:t> if GNSS antenna reference point accurately tied to gauge reference – </a:t>
            </a:r>
            <a:r>
              <a:rPr lang="en-US" sz="1800" dirty="0" smtClean="0">
                <a:solidFill>
                  <a:srgbClr val="0000FF"/>
                </a:solidFill>
                <a:latin typeface="+mn-lt"/>
                <a:ea typeface="Calibri"/>
                <a:cs typeface="Calibri"/>
                <a:sym typeface="Calibri"/>
              </a:rPr>
              <a:t>cost savings</a:t>
            </a:r>
            <a:endParaRPr lang="en-US" dirty="0" smtClean="0"/>
          </a:p>
          <a:p>
            <a:pPr marL="742950" lvl="1" indent="-285750" algn="l" rtl="0">
              <a:spcBef>
                <a:spcPts val="400"/>
              </a:spcBef>
              <a:spcAft>
                <a:spcPts val="0"/>
              </a:spcAft>
              <a:buClr>
                <a:srgbClr val="000000"/>
              </a:buClr>
              <a:buSzPts val="2000"/>
              <a:buFont typeface="Arial"/>
              <a:buChar char="•"/>
            </a:pPr>
            <a:r>
              <a:rPr lang="en-US" sz="2000" dirty="0" smtClean="0">
                <a:solidFill>
                  <a:srgbClr val="000000"/>
                </a:solidFill>
                <a:latin typeface="+mn-lt"/>
                <a:ea typeface="Calibri"/>
                <a:cs typeface="Calibri"/>
                <a:sym typeface="Calibri"/>
              </a:rPr>
              <a:t>Determination of crustal motion at water level stations for velocity model</a:t>
            </a:r>
            <a:endParaRPr lang="en-US" dirty="0" smtClean="0"/>
          </a:p>
          <a:p>
            <a:pPr marL="1143000" lvl="2" indent="-228600" algn="l" rtl="0">
              <a:spcBef>
                <a:spcPts val="360"/>
              </a:spcBef>
              <a:spcAft>
                <a:spcPts val="0"/>
              </a:spcAft>
              <a:buClr>
                <a:srgbClr val="000000"/>
              </a:buClr>
              <a:buSzPts val="1350"/>
              <a:buFont typeface="Courier New"/>
              <a:buChar char="o"/>
            </a:pPr>
            <a:r>
              <a:rPr lang="en-US" sz="1800" dirty="0" smtClean="0">
                <a:solidFill>
                  <a:srgbClr val="000000"/>
                </a:solidFill>
                <a:latin typeface="+mn-lt"/>
                <a:ea typeface="Calibri"/>
                <a:cs typeface="Calibri"/>
                <a:sym typeface="Calibri"/>
              </a:rPr>
              <a:t>Accurate velocity model allows datum to be used for longer period of time by accounting for crustal motion</a:t>
            </a:r>
            <a:endParaRPr lang="en-US" dirty="0" smtClean="0"/>
          </a:p>
          <a:p>
            <a:pPr marL="342900" lvl="0" indent="-190500" algn="l" rtl="0">
              <a:spcBef>
                <a:spcPts val="480"/>
              </a:spcBef>
              <a:spcAft>
                <a:spcPts val="0"/>
              </a:spcAft>
              <a:buClr>
                <a:schemeClr val="dk1"/>
              </a:buClr>
              <a:buSzPts val="2400"/>
              <a:buFont typeface="Noto Sans Symbols"/>
              <a:buNone/>
            </a:pPr>
            <a:endParaRPr lang="en-US" sz="2400" dirty="0" smtClean="0">
              <a:solidFill>
                <a:srgbClr val="000000"/>
              </a:solidFill>
              <a:latin typeface="+mn-lt"/>
              <a:ea typeface="Calibri"/>
              <a:cs typeface="Calibri"/>
              <a:sym typeface="Calibri"/>
            </a:endParaRPr>
          </a:p>
          <a:p>
            <a:pPr marL="0" lvl="0" indent="0" algn="l" rtl="0">
              <a:spcBef>
                <a:spcPts val="480"/>
              </a:spcBef>
              <a:spcAft>
                <a:spcPts val="0"/>
              </a:spcAft>
              <a:buClr>
                <a:srgbClr val="000000"/>
              </a:buClr>
              <a:buSzPts val="2400"/>
              <a:buFont typeface="Noto Sans Symbols"/>
              <a:buNone/>
            </a:pPr>
            <a:r>
              <a:rPr lang="en-US" sz="2400" dirty="0" smtClean="0">
                <a:solidFill>
                  <a:srgbClr val="000000"/>
                </a:solidFill>
                <a:latin typeface="+mn-lt"/>
                <a:ea typeface="Calibri"/>
                <a:cs typeface="Calibri"/>
                <a:sym typeface="Calibri"/>
              </a:rPr>
              <a:t>Existing CORS &amp; CACS need to be maintained &amp; further expansion is recommended</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15</a:t>
            </a:fld>
            <a:endParaRPr lang="en-US"/>
          </a:p>
        </p:txBody>
      </p:sp>
    </p:spTree>
    <p:extLst>
      <p:ext uri="{BB962C8B-B14F-4D97-AF65-F5344CB8AC3E}">
        <p14:creationId xmlns:p14="http://schemas.microsoft.com/office/powerpoint/2010/main" val="298487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CORS and CACS stations have been installed at only about a dozen permanent water level gauges in both Canada and the U.S. To determine GIA movements at all of the other permanent water level gauges, specially designed, high-accuracy GPS campaign-style surveys have been performed in 1997, 2005, 2010, and 2015. A new GNSS survey, originally planned for 2020 to coincide with the middle epoch of the new IGLD, has been postponed until 2022 due to COVID-19-related travel restrictions. Comparing repeated, high-accuracy, GNSS-derived ellipsoid heights can provide further estimates of crustal movement (velocities) at the reference bench marks.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17</a:t>
            </a:fld>
            <a:endParaRPr lang="en-US"/>
          </a:p>
        </p:txBody>
      </p:sp>
    </p:spTree>
    <p:extLst>
      <p:ext uri="{BB962C8B-B14F-4D97-AF65-F5344CB8AC3E}">
        <p14:creationId xmlns:p14="http://schemas.microsoft.com/office/powerpoint/2010/main" val="38122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18</a:t>
            </a:fld>
            <a:endParaRPr lang="en-US"/>
          </a:p>
        </p:txBody>
      </p:sp>
    </p:spTree>
    <p:extLst>
      <p:ext uri="{BB962C8B-B14F-4D97-AF65-F5344CB8AC3E}">
        <p14:creationId xmlns:p14="http://schemas.microsoft.com/office/powerpoint/2010/main" val="58615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datum is </a:t>
            </a:r>
            <a:r>
              <a:rPr lang="en-US" i="1" dirty="0" smtClean="0"/>
              <a:t>“Any quantity or set of quantities that may serve as a referent or basis of calculation for other quantities.”</a:t>
            </a:r>
            <a:r>
              <a:rPr lang="en-US" dirty="0" smtClean="0"/>
              <a:t> – Geodetic Glossary, 1986.</a:t>
            </a:r>
          </a:p>
          <a:p>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2</a:t>
            </a:fld>
            <a:endParaRPr lang="en-US"/>
          </a:p>
        </p:txBody>
      </p:sp>
    </p:spTree>
    <p:extLst>
      <p:ext uri="{BB962C8B-B14F-4D97-AF65-F5344CB8AC3E}">
        <p14:creationId xmlns:p14="http://schemas.microsoft.com/office/powerpoint/2010/main" val="376259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Hydraulic correctors are applied to dynamic heights at locations on or very near the lake, which is assumed to be a flat surface</a:t>
            </a:r>
          </a:p>
          <a:p>
            <a:endParaRPr lang="en-US" dirty="0" smtClean="0"/>
          </a:p>
          <a:p>
            <a:r>
              <a:rPr lang="en-US" dirty="0" smtClean="0"/>
              <a:t>Hydraulic correctors are not applied on sloping surfaces of rivers and connecting channels</a:t>
            </a:r>
          </a:p>
          <a:p>
            <a:endParaRPr lang="en-US" dirty="0" smtClean="0"/>
          </a:p>
          <a:p>
            <a:r>
              <a:rPr lang="en-US" dirty="0" smtClean="0"/>
              <a:t>On sloping water surfaces the IGLD 1985 height and NAVD 88 dynamic height are one and the same</a:t>
            </a:r>
          </a:p>
          <a:p>
            <a:endParaRPr lang="en-US" dirty="0" smtClean="0"/>
          </a:p>
          <a:p>
            <a:pPr eaLnBrk="1" hangingPunct="1">
              <a:lnSpc>
                <a:spcPct val="80000"/>
              </a:lnSpc>
              <a:buFont typeface="Arial" charset="0"/>
              <a:buChar char="•"/>
              <a:defRPr/>
            </a:pPr>
            <a:r>
              <a:rPr lang="en-US" altLang="en-US" dirty="0" smtClean="0"/>
              <a:t>Dynamic heights </a:t>
            </a:r>
            <a:r>
              <a:rPr lang="en-US" altLang="en-US" i="1" dirty="0" smtClean="0"/>
              <a:t>are</a:t>
            </a:r>
            <a:r>
              <a:rPr lang="en-US" altLang="en-US" dirty="0" smtClean="0"/>
              <a:t> published by NGS on all bench mark datasheets</a:t>
            </a:r>
          </a:p>
          <a:p>
            <a:pPr eaLnBrk="1" hangingPunct="1">
              <a:lnSpc>
                <a:spcPct val="80000"/>
              </a:lnSpc>
              <a:buFont typeface="Arial" charset="0"/>
              <a:buChar char="•"/>
              <a:defRPr/>
            </a:pPr>
            <a:r>
              <a:rPr lang="en-US" altLang="en-US" dirty="0" smtClean="0"/>
              <a:t>IGLD 1985 heights </a:t>
            </a:r>
            <a:r>
              <a:rPr lang="en-US" altLang="en-US" i="1" dirty="0" smtClean="0"/>
              <a:t>are not</a:t>
            </a:r>
            <a:r>
              <a:rPr lang="en-US" altLang="en-US" dirty="0" smtClean="0"/>
              <a:t> displayed on NGS’ datasheets</a:t>
            </a:r>
          </a:p>
          <a:p>
            <a:pPr eaLnBrk="1" hangingPunct="1">
              <a:lnSpc>
                <a:spcPct val="80000"/>
              </a:lnSpc>
              <a:buFont typeface="Arial" charset="0"/>
              <a:buChar char="•"/>
              <a:defRPr/>
            </a:pPr>
            <a:r>
              <a:rPr lang="en-US" altLang="en-US" dirty="0" smtClean="0"/>
              <a:t>Hydraulic correctors are determined by CO-OPS</a:t>
            </a:r>
          </a:p>
          <a:p>
            <a:pPr eaLnBrk="1" hangingPunct="1">
              <a:lnSpc>
                <a:spcPct val="80000"/>
              </a:lnSpc>
              <a:buFont typeface="Arial" charset="0"/>
              <a:buChar char="•"/>
              <a:defRPr/>
            </a:pPr>
            <a:r>
              <a:rPr lang="en-US" altLang="en-US" dirty="0" smtClean="0"/>
              <a:t>NOS provided software can be used to convert NAVD88 heights to IGLD 1985 heights.  This software applies a hydraulic corrector when appropriate</a:t>
            </a:r>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3</a:t>
            </a:fld>
            <a:endParaRPr lang="en-US"/>
          </a:p>
        </p:txBody>
      </p:sp>
    </p:spTree>
    <p:extLst>
      <p:ext uri="{BB962C8B-B14F-4D97-AF65-F5344CB8AC3E}">
        <p14:creationId xmlns:p14="http://schemas.microsoft.com/office/powerpoint/2010/main" val="201369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IGLD (2020) the Coordinating Committee has adopted the same geopotential value (</a:t>
                </a:r>
                <a:r>
                  <a:rPr lang="en-US" sz="1200" i="0" kern="1200">
                    <a:solidFill>
                      <a:schemeClr val="tx1"/>
                    </a:solidFill>
                    <a:effectLst/>
                    <a:latin typeface="+mn-lt"/>
                    <a:ea typeface="+mn-ea"/>
                    <a:cs typeface="+mn-cs"/>
                  </a:rPr>
                  <a:t>𝑊_0</a:t>
                </a:r>
                <a:r>
                  <a:rPr lang="en-US" sz="1200" kern="1200" dirty="0">
                    <a:solidFill>
                      <a:schemeClr val="tx1"/>
                    </a:solidFill>
                    <a:effectLst/>
                    <a:latin typeface="+mn-lt"/>
                    <a:ea typeface="+mn-ea"/>
                    <a:cs typeface="+mn-cs"/>
                  </a:rPr>
                  <a:t>) as the reference zero that the U.S. and Canada have adopted for the new geoid-based North American-Pacific Geopotential Datum of 2022 (NAPGD2022) (NGS, 2021a). The common </a:t>
                </a:r>
                <a:r>
                  <a:rPr lang="en-US" sz="1200" i="0" kern="1200">
                    <a:solidFill>
                      <a:schemeClr val="tx1"/>
                    </a:solidFill>
                    <a:effectLst/>
                    <a:latin typeface="+mn-lt"/>
                    <a:ea typeface="+mn-ea"/>
                    <a:cs typeface="+mn-cs"/>
                  </a:rPr>
                  <a:t>𝑊_0</a:t>
                </a:r>
                <a:r>
                  <a:rPr lang="en-US" sz="1200" kern="1200" dirty="0">
                    <a:solidFill>
                      <a:schemeClr val="tx1"/>
                    </a:solidFill>
                    <a:effectLst/>
                    <a:latin typeface="+mn-lt"/>
                    <a:ea typeface="+mn-ea"/>
                    <a:cs typeface="+mn-cs"/>
                  </a:rPr>
                  <a:t> value of 62,636,856.00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was chosen to closely approximate mean sea level around the coasts of North America and results in a surface 31 cm higher than the mean sea level used for IGLD (1985). The </a:t>
                </a:r>
                <a:r>
                  <a:rPr lang="en-US" sz="1200" i="0" kern="1200">
                    <a:solidFill>
                      <a:schemeClr val="tx1"/>
                    </a:solidFill>
                    <a:effectLst/>
                    <a:latin typeface="+mn-lt"/>
                    <a:ea typeface="+mn-ea"/>
                    <a:cs typeface="+mn-cs"/>
                  </a:rPr>
                  <a:t>𝑊_0</a:t>
                </a:r>
                <a:r>
                  <a:rPr lang="en-US" sz="1200" kern="1200" dirty="0">
                    <a:solidFill>
                      <a:schemeClr val="tx1"/>
                    </a:solidFill>
                    <a:effectLst/>
                    <a:latin typeface="+mn-lt"/>
                    <a:ea typeface="+mn-ea"/>
                    <a:cs typeface="+mn-cs"/>
                  </a:rPr>
                  <a:t> coincides with the value used for the existing geoid-based Canadian Geodetic Vertical Datum of 2013 (CGVD2013) and thus CGVD2013 is defined in exactly the same way that both IGLD (2020) and NAPGD2022 will be. This </a:t>
                </a:r>
                <a:r>
                  <a:rPr lang="en-US" sz="1200" i="0" kern="1200">
                    <a:solidFill>
                      <a:schemeClr val="tx1"/>
                    </a:solidFill>
                    <a:effectLst/>
                    <a:latin typeface="+mn-lt"/>
                    <a:ea typeface="+mn-ea"/>
                    <a:cs typeface="+mn-cs"/>
                  </a:rPr>
                  <a:t>𝑊_0</a:t>
                </a:r>
                <a:r>
                  <a:rPr lang="en-US" sz="1200" kern="1200" dirty="0">
                    <a:solidFill>
                      <a:schemeClr val="tx1"/>
                    </a:solidFill>
                    <a:effectLst/>
                    <a:latin typeface="+mn-lt"/>
                    <a:ea typeface="+mn-ea"/>
                    <a:cs typeface="+mn-cs"/>
                  </a:rPr>
                  <a:t> value differs from the IAG-adopted value for the International Height Reference System (62,636,853.4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That value more closely approximates global mean sea level.</a:t>
                </a:r>
              </a:p>
              <a:p>
                <a:endParaRPr lang="en-US" dirty="0"/>
              </a:p>
            </p:txBody>
          </p:sp>
        </mc:Fallback>
      </mc:AlternateContent>
      <p:sp>
        <p:nvSpPr>
          <p:cNvPr id="4" name="Slide Number Placeholder 3"/>
          <p:cNvSpPr>
            <a:spLocks noGrp="1"/>
          </p:cNvSpPr>
          <p:nvPr>
            <p:ph type="sldNum" sz="quarter" idx="10"/>
          </p:nvPr>
        </p:nvSpPr>
        <p:spPr/>
        <p:txBody>
          <a:bodyPr/>
          <a:lstStyle/>
          <a:p>
            <a:fld id="{E9BCAD08-FE7E-4C4B-A5C5-EADE6C7FEA00}" type="slidenum">
              <a:rPr lang="en-US" smtClean="0"/>
              <a:t>5</a:t>
            </a:fld>
            <a:endParaRPr lang="en-US"/>
          </a:p>
        </p:txBody>
      </p:sp>
    </p:spTree>
    <p:extLst>
      <p:ext uri="{BB962C8B-B14F-4D97-AF65-F5344CB8AC3E}">
        <p14:creationId xmlns:p14="http://schemas.microsoft.com/office/powerpoint/2010/main" val="264555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normAutofit fontScale="92500" lnSpcReduction="10000"/>
          </a:bodyPr>
          <a:lstStyle/>
          <a:p>
            <a:r>
              <a:rPr lang="en-US" baseline="0" dirty="0" smtClean="0"/>
              <a:t>-</a:t>
            </a:r>
            <a:r>
              <a:rPr lang="en-US" baseline="0" dirty="0" smtClean="0"/>
              <a:t>so there’s a nice little ellipse representing the shape of the GRS80 reference ellipsoid</a:t>
            </a:r>
          </a:p>
          <a:p>
            <a:r>
              <a:rPr lang="en-US" b="0" baseline="0" dirty="0" smtClean="0"/>
              <a:t>-</a:t>
            </a:r>
            <a:r>
              <a:rPr lang="en-US" b="0" baseline="0" dirty="0" smtClean="0"/>
              <a:t>what’s GRS80?  well, it’s a reference system (being a reference ellipsoid, a gravity model, and more).</a:t>
            </a:r>
          </a:p>
          <a:p>
            <a:r>
              <a:rPr lang="en-US" b="0" baseline="0" dirty="0" smtClean="0"/>
              <a:t>-GRS80 in itself is not a datum, although you will see/hear some folks misinterpret that</a:t>
            </a:r>
          </a:p>
          <a:p>
            <a:r>
              <a:rPr lang="en-US" b="0" baseline="0" dirty="0" smtClean="0"/>
              <a:t>-</a:t>
            </a:r>
            <a:r>
              <a:rPr lang="en-US" b="0" baseline="0" dirty="0" smtClean="0"/>
              <a:t>now you’ve got a datum (or reference frame)</a:t>
            </a:r>
          </a:p>
          <a:p>
            <a:r>
              <a:rPr lang="en-US" b="0" dirty="0" smtClean="0"/>
              <a:t>-</a:t>
            </a:r>
            <a:r>
              <a:rPr lang="en-US" b="0" dirty="0" smtClean="0"/>
              <a:t>in this case, we’re talking about that</a:t>
            </a:r>
            <a:r>
              <a:rPr lang="en-US" b="0" baseline="0" dirty="0" smtClean="0"/>
              <a:t> blue which is symbolizing an ellipsoid with it’s origin locked to the Center Mass of the earth</a:t>
            </a:r>
          </a:p>
          <a:p>
            <a:r>
              <a:rPr lang="en-US" b="0" baseline="0" dirty="0" smtClean="0"/>
              <a:t>-which represents the </a:t>
            </a:r>
            <a:r>
              <a:rPr lang="en-US" b="0" baseline="0" dirty="0" smtClean="0"/>
              <a:t>ITRF2020</a:t>
            </a:r>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79175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r>
              <a:rPr lang="en-US" dirty="0" smtClean="0"/>
              <a:t>-so</a:t>
            </a:r>
            <a:r>
              <a:rPr lang="en-US" baseline="0" dirty="0" smtClean="0"/>
              <a:t> there’s one quarter of </a:t>
            </a:r>
            <a:r>
              <a:rPr lang="en-US" baseline="0" dirty="0" smtClean="0"/>
              <a:t>the ITRF2020 ellipsoid</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mn-cs"/>
            </a:endParaRPr>
          </a:p>
        </p:txBody>
      </p:sp>
    </p:spTree>
    <p:extLst>
      <p:ext uri="{BB962C8B-B14F-4D97-AF65-F5344CB8AC3E}">
        <p14:creationId xmlns:p14="http://schemas.microsoft.com/office/powerpoint/2010/main" val="34781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of scientific clarity:  The geoid is a surface that is always convex.  Yes it has undulations, but geoid</a:t>
            </a:r>
            <a:r>
              <a:rPr lang="en-US" baseline="0" dirty="0" smtClean="0"/>
              <a:t> purists in the audience will point out to you that, measured at the scale of the Earth itself, the geoid always has a POSITIVE radius relative to the center of the Earth.  But when we zoom in, just for illustrative purposes, it is nice to show an “undulating” geoid, to distinguish it from both the smooth ellipsoid and the not smooth topography.</a:t>
            </a:r>
          </a:p>
          <a:p>
            <a:endParaRPr lang="en-US" baseline="0" dirty="0" smtClean="0"/>
          </a:p>
          <a:p>
            <a:r>
              <a:rPr lang="en-US" baseline="0" dirty="0" smtClean="0"/>
              <a:t>Additionally, don’t even bother showing that the plumb line (H) is curved.  For purists, fine, but even at America’s largest known curved plumb line (Denali), this curvature is a SUB MILLIMETER effect.</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9</a:t>
            </a:fld>
            <a:endParaRPr lang="en-US" altLang="en-US"/>
          </a:p>
        </p:txBody>
      </p:sp>
    </p:spTree>
    <p:extLst>
      <p:ext uri="{BB962C8B-B14F-4D97-AF65-F5344CB8AC3E}">
        <p14:creationId xmlns:p14="http://schemas.microsoft.com/office/powerpoint/2010/main" val="308466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See </a:t>
            </a:r>
            <a:r>
              <a:rPr lang="en-US" u="sng" dirty="0" smtClean="0">
                <a:solidFill>
                  <a:schemeClr val="hlink"/>
                </a:solidFill>
                <a:hlinkClick r:id="rId3"/>
              </a:rPr>
              <a:t>http://www.ngs.noaa.gov/datums/newdatums/</a:t>
            </a:r>
            <a:r>
              <a:rPr lang="en-US" dirty="0" smtClean="0"/>
              <a:t> </a:t>
            </a:r>
          </a:p>
          <a:p>
            <a:pPr marL="800100" lvl="1" indent="-342900" algn="l" rtl="0">
              <a:spcBef>
                <a:spcPts val="400"/>
              </a:spcBef>
              <a:spcAft>
                <a:spcPts val="0"/>
              </a:spcAft>
              <a:buClr>
                <a:srgbClr val="000000"/>
              </a:buClr>
              <a:buSzPts val="2000"/>
              <a:buFont typeface="Noto Sans Symbols"/>
              <a:buChar char="▪"/>
            </a:pPr>
            <a:r>
              <a:rPr lang="en-US" sz="2000" dirty="0" smtClean="0">
                <a:solidFill>
                  <a:srgbClr val="000000"/>
                </a:solidFill>
                <a:latin typeface="+mn-lt"/>
                <a:ea typeface="Calibri"/>
                <a:cs typeface="Calibri"/>
                <a:sym typeface="Calibri"/>
              </a:rPr>
              <a:t>Physical distance from reference surface to point</a:t>
            </a:r>
            <a:endParaRPr lang="en-US" dirty="0" smtClean="0"/>
          </a:p>
          <a:p>
            <a:pPr marL="800100" lvl="1" indent="-342900" algn="l" rtl="0">
              <a:spcBef>
                <a:spcPts val="400"/>
              </a:spcBef>
              <a:spcAft>
                <a:spcPts val="0"/>
              </a:spcAft>
              <a:buClr>
                <a:srgbClr val="000000"/>
              </a:buClr>
              <a:buSzPts val="2000"/>
              <a:buFont typeface="Noto Sans Symbols"/>
              <a:buChar char="▪"/>
            </a:pPr>
            <a:r>
              <a:rPr lang="en-US" sz="2000" dirty="0" smtClean="0">
                <a:solidFill>
                  <a:srgbClr val="000000"/>
                </a:solidFill>
                <a:latin typeface="+mn-lt"/>
                <a:ea typeface="Calibri"/>
                <a:cs typeface="Calibri"/>
                <a:sym typeface="Calibri"/>
              </a:rPr>
              <a:t>Geopotential difference divided by actual gravity (</a:t>
            </a:r>
            <a:r>
              <a:rPr lang="en-US" sz="2000" i="1" dirty="0" smtClean="0">
                <a:solidFill>
                  <a:srgbClr val="000000"/>
                </a:solidFill>
                <a:latin typeface="+mn-lt"/>
                <a:ea typeface="Calibri"/>
                <a:cs typeface="Calibri"/>
                <a:sym typeface="Calibri"/>
              </a:rPr>
              <a:t>g</a:t>
            </a:r>
            <a:r>
              <a:rPr lang="en-US" sz="2000" dirty="0" smtClean="0">
                <a:solidFill>
                  <a:srgbClr val="000000"/>
                </a:solidFill>
                <a:latin typeface="+mn-lt"/>
                <a:ea typeface="Calibri"/>
                <a:cs typeface="Calibri"/>
                <a:sym typeface="Calibri"/>
              </a:rPr>
              <a:t>)</a:t>
            </a:r>
            <a:endParaRPr lang="en-US" dirty="0" smtClean="0"/>
          </a:p>
          <a:p>
            <a:pPr marL="800100" lvl="1" indent="-342900" algn="l" rtl="0">
              <a:spcBef>
                <a:spcPts val="400"/>
              </a:spcBef>
              <a:spcAft>
                <a:spcPts val="0"/>
              </a:spcAft>
              <a:buClr>
                <a:srgbClr val="000000"/>
              </a:buClr>
              <a:buSzPts val="2000"/>
              <a:buFont typeface="Noto Sans Symbols"/>
              <a:buChar char="▪"/>
            </a:pPr>
            <a:r>
              <a:rPr lang="en-US" sz="2000" u="sng" dirty="0" smtClean="0">
                <a:solidFill>
                  <a:srgbClr val="000000"/>
                </a:solidFill>
                <a:latin typeface="+mn-lt"/>
                <a:ea typeface="Calibri"/>
                <a:cs typeface="Calibri"/>
                <a:sym typeface="Calibri"/>
              </a:rPr>
              <a:t>Gravity &amp; </a:t>
            </a:r>
            <a:r>
              <a:rPr lang="en-US" sz="2000" i="1" u="sng" dirty="0" smtClean="0">
                <a:solidFill>
                  <a:srgbClr val="000000"/>
                </a:solidFill>
                <a:latin typeface="+mn-lt"/>
                <a:ea typeface="Calibri"/>
                <a:cs typeface="Calibri"/>
                <a:sym typeface="Calibri"/>
              </a:rPr>
              <a:t>H</a:t>
            </a:r>
            <a:r>
              <a:rPr lang="en-US" sz="2000" u="sng" dirty="0" smtClean="0">
                <a:solidFill>
                  <a:srgbClr val="000000"/>
                </a:solidFill>
                <a:latin typeface="+mn-lt"/>
                <a:ea typeface="Calibri"/>
                <a:cs typeface="Calibri"/>
                <a:sym typeface="Calibri"/>
              </a:rPr>
              <a:t> are not constant </a:t>
            </a:r>
            <a:r>
              <a:rPr lang="en-US" sz="2000" dirty="0" smtClean="0">
                <a:solidFill>
                  <a:srgbClr val="000000"/>
                </a:solidFill>
                <a:latin typeface="+mn-lt"/>
                <a:ea typeface="Calibri"/>
                <a:cs typeface="Calibri"/>
                <a:sym typeface="Calibri"/>
              </a:rPr>
              <a:t>along an equipotential surface (e.g., lake)</a:t>
            </a:r>
            <a:endParaRPr lang="en-US" dirty="0" smtClean="0"/>
          </a:p>
          <a:p>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10</a:t>
            </a:fld>
            <a:endParaRPr lang="en-US"/>
          </a:p>
        </p:txBody>
      </p:sp>
    </p:spTree>
    <p:extLst>
      <p:ext uri="{BB962C8B-B14F-4D97-AF65-F5344CB8AC3E}">
        <p14:creationId xmlns:p14="http://schemas.microsoft.com/office/powerpoint/2010/main" val="55685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Updating water levels to a new IGLD will have significant impacts on many operations, products and services in the Great Lakes region; e.g.,</a:t>
            </a:r>
          </a:p>
          <a:p>
            <a:pPr lvl="1" fontAlgn="base"/>
            <a:r>
              <a:rPr lang="en-US" dirty="0" smtClean="0"/>
              <a:t>Economic viability and safety of commercial and recreational navigation, including charts, ports/harbors and dredging of navigation channels</a:t>
            </a:r>
          </a:p>
          <a:p>
            <a:pPr lvl="1" fontAlgn="base"/>
            <a:r>
              <a:rPr lang="en-US" dirty="0" smtClean="0"/>
              <a:t>Water level regulation and forecasting</a:t>
            </a:r>
          </a:p>
          <a:p>
            <a:pPr lvl="1" fontAlgn="base"/>
            <a:r>
              <a:rPr lang="en-US" dirty="0" smtClean="0"/>
              <a:t>Coastal zone management and planning, including flood &amp; erosion prediction and response,  and coastal structure design, construction &amp; maintenance</a:t>
            </a:r>
          </a:p>
          <a:p>
            <a:pPr lvl="1" fontAlgn="base"/>
            <a:r>
              <a:rPr lang="en-US" dirty="0" smtClean="0"/>
              <a:t>Coastal habitat restoration under the Great Lakes Restoration Initiative (GLRI)</a:t>
            </a:r>
          </a:p>
          <a:p>
            <a:endParaRPr lang="en-US" dirty="0"/>
          </a:p>
        </p:txBody>
      </p:sp>
      <p:sp>
        <p:nvSpPr>
          <p:cNvPr id="4" name="Slide Number Placeholder 3"/>
          <p:cNvSpPr>
            <a:spLocks noGrp="1"/>
          </p:cNvSpPr>
          <p:nvPr>
            <p:ph type="sldNum" sz="quarter" idx="10"/>
          </p:nvPr>
        </p:nvSpPr>
        <p:spPr/>
        <p:txBody>
          <a:bodyPr/>
          <a:lstStyle/>
          <a:p>
            <a:fld id="{E9BCAD08-FE7E-4C4B-A5C5-EADE6C7FEA00}" type="slidenum">
              <a:rPr lang="en-US" smtClean="0"/>
              <a:t>14</a:t>
            </a:fld>
            <a:endParaRPr lang="en-US"/>
          </a:p>
        </p:txBody>
      </p:sp>
    </p:spTree>
    <p:extLst>
      <p:ext uri="{BB962C8B-B14F-4D97-AF65-F5344CB8AC3E}">
        <p14:creationId xmlns:p14="http://schemas.microsoft.com/office/powerpoint/2010/main" val="413410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47BF1-6444-47E5-B05F-1043C6127F2C}"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8383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24A93-861F-4491-90F1-D146DEF177F1}"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29495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1DC21-6B6B-47E8-9953-50E47E0F9536}"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779713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97467" y="1906588"/>
            <a:ext cx="5103284" cy="43195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03951" y="1906588"/>
            <a:ext cx="5103283" cy="2082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03951" y="4141789"/>
            <a:ext cx="5103283" cy="20843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517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27092-AEFF-4E2C-91EE-9AD042251679}"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42658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CD4414-8199-4834-B90A-0901C55BD49F}"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163000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001A5D-2D7F-4AA4-B288-5542E6A747E0}"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290397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0ED5C-70D1-49ED-B532-491EEA73CAD5}" type="datetime1">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355822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94C6F-8F0F-4D1D-9DB0-D31E3CA9A1BF}" type="datetime1">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2348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4AC26-B7D2-4CE6-9243-6C9CCBD3BD23}" type="datetime1">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69252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A16139-14B6-4508-BC8E-5F7FF4A6B77E}"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327123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2D6D76-D193-4A01-9153-E100B8C01EA0}"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0109D-9819-4DA5-AF56-9A2860C22C73}" type="slidenum">
              <a:rPr lang="en-US" smtClean="0"/>
              <a:t>‹#›</a:t>
            </a:fld>
            <a:endParaRPr lang="en-US"/>
          </a:p>
        </p:txBody>
      </p:sp>
    </p:spTree>
    <p:extLst>
      <p:ext uri="{BB962C8B-B14F-4D97-AF65-F5344CB8AC3E}">
        <p14:creationId xmlns:p14="http://schemas.microsoft.com/office/powerpoint/2010/main" val="63034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A59AB-05F9-48E7-B87D-26A88E5A9F6D}" type="datetime1">
              <a:rPr lang="en-US" smtClean="0"/>
              <a:t>6/15/2021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0109D-9819-4DA5-AF56-9A2860C22C73}" type="slidenum">
              <a:rPr lang="en-US" smtClean="0"/>
              <a:t>‹#›</a:t>
            </a:fld>
            <a:endParaRPr lang="en-US"/>
          </a:p>
        </p:txBody>
      </p:sp>
    </p:spTree>
    <p:extLst>
      <p:ext uri="{BB962C8B-B14F-4D97-AF65-F5344CB8AC3E}">
        <p14:creationId xmlns:p14="http://schemas.microsoft.com/office/powerpoint/2010/main" val="3663907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acob.heck@noaa.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t="1629"/>
          <a:stretch/>
        </p:blipFill>
        <p:spPr>
          <a:xfrm>
            <a:off x="144378" y="5149516"/>
            <a:ext cx="3473540" cy="1708484"/>
          </a:xfrm>
          <a:prstGeom prst="rect">
            <a:avLst/>
          </a:prstGeom>
        </p:spPr>
      </p:pic>
      <p:sp>
        <p:nvSpPr>
          <p:cNvPr id="2" name="Title 1"/>
          <p:cNvSpPr>
            <a:spLocks noGrp="1"/>
          </p:cNvSpPr>
          <p:nvPr>
            <p:ph type="ctrTitle"/>
          </p:nvPr>
        </p:nvSpPr>
        <p:spPr>
          <a:xfrm>
            <a:off x="1523999" y="1623119"/>
            <a:ext cx="9144000" cy="1515416"/>
          </a:xfrm>
        </p:spPr>
        <p:txBody>
          <a:bodyPr>
            <a:noAutofit/>
          </a:bodyPr>
          <a:lstStyle/>
          <a:p>
            <a:r>
              <a:rPr lang="en-US" sz="4000" b="1" dirty="0">
                <a:latin typeface="Times New Roman" panose="02020603050405020304" pitchFamily="18" charset="0"/>
                <a:cs typeface="Times New Roman" panose="02020603050405020304" pitchFamily="18" charset="0"/>
              </a:rPr>
              <a:t>IGLD (2020): Updating the common height reference system for the Great Lakes </a:t>
            </a:r>
          </a:p>
        </p:txBody>
      </p:sp>
      <p:sp>
        <p:nvSpPr>
          <p:cNvPr id="3" name="Subtitle 2"/>
          <p:cNvSpPr>
            <a:spLocks noGrp="1"/>
          </p:cNvSpPr>
          <p:nvPr>
            <p:ph type="subTitle" idx="1"/>
          </p:nvPr>
        </p:nvSpPr>
        <p:spPr>
          <a:xfrm>
            <a:off x="1523999" y="3659925"/>
            <a:ext cx="9144000" cy="3007575"/>
          </a:xfrm>
        </p:spPr>
        <p:txBody>
          <a:bodyPr>
            <a:normAutofit lnSpcReduction="10000"/>
          </a:bodyPr>
          <a:lstStyle/>
          <a:p>
            <a:r>
              <a:rPr lang="en-US" sz="3200" dirty="0" smtClean="0">
                <a:latin typeface="Times New Roman" panose="02020603050405020304" pitchFamily="18" charset="0"/>
                <a:cs typeface="Times New Roman" panose="02020603050405020304" pitchFamily="18" charset="0"/>
              </a:rPr>
              <a:t>Jacob M. Heck, Ph.D. </a:t>
            </a:r>
          </a:p>
          <a:p>
            <a:r>
              <a:rPr lang="en-US" dirty="0" smtClean="0">
                <a:latin typeface="Times New Roman" panose="02020603050405020304" pitchFamily="18" charset="0"/>
                <a:cs typeface="Times New Roman" panose="02020603050405020304" pitchFamily="18" charset="0"/>
              </a:rPr>
              <a:t>NOAA’s National Geodetic Survey</a:t>
            </a:r>
          </a:p>
          <a:p>
            <a:r>
              <a:rPr lang="en-US" dirty="0" smtClean="0">
                <a:latin typeface="Times New Roman" panose="02020603050405020304" pitchFamily="18" charset="0"/>
                <a:cs typeface="Times New Roman" panose="02020603050405020304" pitchFamily="18" charset="0"/>
              </a:rPr>
              <a:t>Vertical </a:t>
            </a:r>
            <a:r>
              <a:rPr lang="en-US" dirty="0">
                <a:latin typeface="Times New Roman" panose="02020603050405020304" pitchFamily="18" charset="0"/>
                <a:cs typeface="Times New Roman" panose="02020603050405020304" pitchFamily="18" charset="0"/>
              </a:rPr>
              <a:t>Control - Water Levels Subcommittee of the Coordinating Committee on Great Lakes Basic Hydraulic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Hydrologic </a:t>
            </a:r>
            <a:r>
              <a:rPr lang="en-US" dirty="0" smtClean="0">
                <a:latin typeface="Times New Roman" panose="02020603050405020304" pitchFamily="18" charset="0"/>
                <a:cs typeface="Times New Roman" panose="02020603050405020304" pitchFamily="18" charset="0"/>
              </a:rPr>
              <a:t>Data</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Mapping the Great Lakes Webinar Series</a:t>
            </a:r>
          </a:p>
          <a:p>
            <a:r>
              <a:rPr lang="en-US" dirty="0" smtClean="0">
                <a:latin typeface="Times New Roman" panose="02020603050405020304" pitchFamily="18" charset="0"/>
                <a:cs typeface="Times New Roman" panose="02020603050405020304" pitchFamily="18" charset="0"/>
              </a:rPr>
              <a:t>June 17, 2021</a:t>
            </a:r>
          </a:p>
        </p:txBody>
      </p:sp>
      <p:sp>
        <p:nvSpPr>
          <p:cNvPr id="9" name="Slide Number Placeholder 8"/>
          <p:cNvSpPr>
            <a:spLocks noGrp="1"/>
          </p:cNvSpPr>
          <p:nvPr>
            <p:ph type="sldNum" sz="quarter" idx="12"/>
          </p:nvPr>
        </p:nvSpPr>
        <p:spPr/>
        <p:txBody>
          <a:bodyPr/>
          <a:lstStyle/>
          <a:p>
            <a:fld id="{18A0109D-9819-4DA5-AF56-9A2860C22C73}" type="slidenum">
              <a:rPr lang="en-US" smtClean="0"/>
              <a:t>1</a:t>
            </a:fld>
            <a:endParaRPr lang="en-US"/>
          </a:p>
        </p:txBody>
      </p:sp>
    </p:spTree>
    <p:extLst>
      <p:ext uri="{BB962C8B-B14F-4D97-AF65-F5344CB8AC3E}">
        <p14:creationId xmlns:p14="http://schemas.microsoft.com/office/powerpoint/2010/main" val="161321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Heights in IGLD (2020)</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5405755" cy="4351338"/>
              </a:xfrm>
            </p:spPr>
            <p:txBody>
              <a:bodyPr>
                <a:normAutofit fontScale="92500" lnSpcReduction="10000"/>
              </a:bodyPr>
              <a:lstStyle/>
              <a:p>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smtClean="0">
                        <a:latin typeface="Cambria Math" panose="02040503050406030204" pitchFamily="18" charset="0"/>
                      </a:rPr>
                      <m:t>𝑁</m:t>
                    </m:r>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i="1">
                            <a:latin typeface="Cambria Math" panose="02040503050406030204" pitchFamily="18" charset="0"/>
                          </a:rPr>
                          <m:t>𝐷</m:t>
                        </m:r>
                      </m:sup>
                    </m:sSup>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𝑔</m:t>
                            </m:r>
                          </m:e>
                        </m:acc>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45</m:t>
                            </m:r>
                          </m:sub>
                        </m:sSub>
                      </m:den>
                    </m:f>
                  </m:oMath>
                </a14:m>
                <a:endParaRPr lang="en-US" dirty="0" smtClean="0"/>
              </a:p>
              <a:p>
                <a14:m>
                  <m:oMath xmlns:m="http://schemas.openxmlformats.org/officeDocument/2006/math">
                    <m:r>
                      <a:rPr lang="en-US" i="1">
                        <a:latin typeface="Cambria Math" panose="02040503050406030204" pitchFamily="18" charset="0"/>
                      </a:rPr>
                      <m:t>h</m:t>
                    </m:r>
                  </m:oMath>
                </a14:m>
                <a:r>
                  <a:rPr lang="en-US" dirty="0" smtClean="0"/>
                  <a:t> determined from GNSS</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oMath>
                </a14:m>
                <a:r>
                  <a:rPr lang="en-US" dirty="0" smtClean="0"/>
                  <a:t> determined from surface gravity model and </a:t>
                </a:r>
                <a:r>
                  <a:rPr lang="en-US" dirty="0" err="1" smtClean="0"/>
                  <a:t>Helmert</a:t>
                </a:r>
                <a:r>
                  <a:rPr lang="en-US" dirty="0" smtClean="0"/>
                  <a:t> height reduction formula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45</m:t>
                        </m:r>
                      </m:sub>
                    </m:sSub>
                  </m:oMath>
                </a14:m>
                <a:r>
                  <a:rPr lang="en-US" dirty="0" smtClean="0"/>
                  <a:t> is normal gravity at 45 degrees (constant)</a:t>
                </a:r>
              </a:p>
              <a:p>
                <a14:m>
                  <m:oMath xmlns:m="http://schemas.openxmlformats.org/officeDocument/2006/math">
                    <m:r>
                      <a:rPr lang="en-US" i="1">
                        <a:latin typeface="Cambria Math" panose="02040503050406030204" pitchFamily="18" charset="0"/>
                      </a:rPr>
                      <m:t>𝑁</m:t>
                    </m:r>
                  </m:oMath>
                </a14:m>
                <a:r>
                  <a:rPr lang="en-US" dirty="0" smtClean="0"/>
                  <a:t> determined from </a:t>
                </a:r>
                <a:r>
                  <a:rPr lang="en-US" dirty="0" smtClean="0"/>
                  <a:t>the NAPGD2022 geoid model</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5405755" cy="4351338"/>
              </a:xfrm>
              <a:blipFill>
                <a:blip r:embed="rId3"/>
                <a:stretch>
                  <a:fillRect r="-1693" b="-140"/>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955" y="1690688"/>
            <a:ext cx="5757545" cy="2207260"/>
          </a:xfrm>
          <a:prstGeom prst="rect">
            <a:avLst/>
          </a:prstGeom>
          <a:noFill/>
          <a:ln>
            <a:noFill/>
          </a:ln>
        </p:spPr>
      </p:pic>
      <p:sp>
        <p:nvSpPr>
          <p:cNvPr id="5" name="Slide Number Placeholder 4"/>
          <p:cNvSpPr>
            <a:spLocks noGrp="1"/>
          </p:cNvSpPr>
          <p:nvPr>
            <p:ph type="sldNum" sz="quarter" idx="12"/>
          </p:nvPr>
        </p:nvSpPr>
        <p:spPr/>
        <p:txBody>
          <a:bodyPr/>
          <a:lstStyle/>
          <a:p>
            <a:fld id="{18A0109D-9819-4DA5-AF56-9A2860C22C73}" type="slidenum">
              <a:rPr lang="en-US" smtClean="0"/>
              <a:t>10</a:t>
            </a:fld>
            <a:endParaRPr lang="en-US"/>
          </a:p>
        </p:txBody>
      </p:sp>
      <p:sp>
        <p:nvSpPr>
          <p:cNvPr id="6" name="Rectangle 5"/>
          <p:cNvSpPr/>
          <p:nvPr/>
        </p:nvSpPr>
        <p:spPr>
          <a:xfrm>
            <a:off x="6718062" y="4001294"/>
            <a:ext cx="4809330" cy="388696"/>
          </a:xfrm>
          <a:prstGeom prst="rect">
            <a:avLst/>
          </a:prstGeom>
        </p:spPr>
        <p:txBody>
          <a:bodyPr wrap="none">
            <a:spAutoFit/>
          </a:bodyPr>
          <a:lstStyle/>
          <a:p>
            <a:pPr algn="ctr">
              <a:lnSpc>
                <a:spcPct val="107000"/>
              </a:lnSpc>
              <a:spcBef>
                <a:spcPts val="400"/>
              </a:spcBef>
            </a:pPr>
            <a:r>
              <a:rPr lang="en-US" i="1" dirty="0" smtClean="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Dynamic </a:t>
            </a:r>
            <a:r>
              <a:rPr lang="en-US" i="1" dirty="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heights</a:t>
            </a:r>
            <a:r>
              <a:rPr lang="en-US" i="1" dirty="0" smtClean="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 H</a:t>
            </a:r>
            <a:r>
              <a:rPr lang="en-US" i="1" baseline="30000" dirty="0" smtClean="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i="1" dirty="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i="1" dirty="0" err="1">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orthometric</a:t>
            </a:r>
            <a:r>
              <a:rPr lang="en-US" i="1" dirty="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 heights, 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85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vs. </a:t>
            </a:r>
            <a:r>
              <a:rPr lang="en-US" dirty="0" err="1" smtClean="0"/>
              <a:t>Orthometric</a:t>
            </a:r>
            <a:r>
              <a:rPr lang="en-US" dirty="0" smtClean="0"/>
              <a:t> Heights</a:t>
            </a:r>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11</a:t>
            </a:fld>
            <a:endParaRPr lang="en-US"/>
          </a:p>
        </p:txBody>
      </p:sp>
      <p:pic>
        <p:nvPicPr>
          <p:cNvPr id="5" name="Google Shape;1130;p23"/>
          <p:cNvPicPr preferRelativeResize="0"/>
          <p:nvPr/>
        </p:nvPicPr>
        <p:blipFill rotWithShape="1">
          <a:blip r:embed="rId2">
            <a:alphaModFix/>
          </a:blip>
          <a:srcRect/>
          <a:stretch/>
        </p:blipFill>
        <p:spPr>
          <a:xfrm>
            <a:off x="8023089" y="4637724"/>
            <a:ext cx="3956260" cy="2091295"/>
          </a:xfrm>
          <a:prstGeom prst="rect">
            <a:avLst/>
          </a:prstGeom>
          <a:noFill/>
          <a:ln>
            <a:noFill/>
          </a:ln>
        </p:spPr>
      </p:pic>
      <p:grpSp>
        <p:nvGrpSpPr>
          <p:cNvPr id="6" name="Google Shape;1131;p23"/>
          <p:cNvGrpSpPr/>
          <p:nvPr/>
        </p:nvGrpSpPr>
        <p:grpSpPr>
          <a:xfrm>
            <a:off x="492643" y="1330457"/>
            <a:ext cx="8204790" cy="3592418"/>
            <a:chOff x="457200" y="1446454"/>
            <a:chExt cx="8229600" cy="3442286"/>
          </a:xfrm>
        </p:grpSpPr>
        <p:pic>
          <p:nvPicPr>
            <p:cNvPr id="7" name="Google Shape;1132;p23"/>
            <p:cNvPicPr preferRelativeResize="0"/>
            <p:nvPr/>
          </p:nvPicPr>
          <p:blipFill rotWithShape="1">
            <a:blip r:embed="rId3">
              <a:alphaModFix/>
            </a:blip>
            <a:srcRect/>
            <a:stretch/>
          </p:blipFill>
          <p:spPr>
            <a:xfrm>
              <a:off x="457200" y="1446454"/>
              <a:ext cx="8229600" cy="3442286"/>
            </a:xfrm>
            <a:prstGeom prst="rect">
              <a:avLst/>
            </a:prstGeom>
            <a:noFill/>
            <a:ln w="9525" cap="flat" cmpd="sng">
              <a:solidFill>
                <a:schemeClr val="dk1"/>
              </a:solidFill>
              <a:prstDash val="solid"/>
              <a:round/>
              <a:headEnd type="none" w="sm" len="sm"/>
              <a:tailEnd type="none" w="sm" len="sm"/>
            </a:ln>
          </p:spPr>
        </p:pic>
        <p:sp>
          <p:nvSpPr>
            <p:cNvPr id="8" name="Google Shape;1133;p23"/>
            <p:cNvSpPr txBox="1"/>
            <p:nvPr/>
          </p:nvSpPr>
          <p:spPr>
            <a:xfrm flipH="1">
              <a:off x="7486872" y="1614701"/>
              <a:ext cx="751867" cy="353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North</a:t>
              </a:r>
              <a:endParaRPr dirty="0"/>
            </a:p>
          </p:txBody>
        </p:sp>
        <p:cxnSp>
          <p:nvCxnSpPr>
            <p:cNvPr id="9" name="Google Shape;1134;p23"/>
            <p:cNvCxnSpPr/>
            <p:nvPr/>
          </p:nvCxnSpPr>
          <p:spPr>
            <a:xfrm rot="10800000">
              <a:off x="8190699" y="1755160"/>
              <a:ext cx="277496" cy="0"/>
            </a:xfrm>
            <a:prstGeom prst="straightConnector1">
              <a:avLst/>
            </a:prstGeom>
            <a:noFill/>
            <a:ln w="38100" cap="flat" cmpd="sng">
              <a:solidFill>
                <a:schemeClr val="dk1"/>
              </a:solidFill>
              <a:prstDash val="solid"/>
              <a:round/>
              <a:headEnd type="stealth" w="lg" len="lg"/>
              <a:tailEnd type="none" w="sm" len="sm"/>
            </a:ln>
            <a:effectLst>
              <a:outerShdw blurRad="40000" dist="20000" dir="5400000" rotWithShape="0">
                <a:srgbClr val="000000">
                  <a:alpha val="37647"/>
                </a:srgbClr>
              </a:outerShdw>
            </a:effectLst>
          </p:spPr>
        </p:cxnSp>
        <p:sp>
          <p:nvSpPr>
            <p:cNvPr id="10" name="Google Shape;1135;p23"/>
            <p:cNvSpPr txBox="1"/>
            <p:nvPr/>
          </p:nvSpPr>
          <p:spPr>
            <a:xfrm flipH="1">
              <a:off x="1705323" y="1585688"/>
              <a:ext cx="917014" cy="353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South</a:t>
              </a:r>
              <a:endParaRPr dirty="0"/>
            </a:p>
          </p:txBody>
        </p:sp>
        <p:cxnSp>
          <p:nvCxnSpPr>
            <p:cNvPr id="11" name="Google Shape;1136;p23"/>
            <p:cNvCxnSpPr/>
            <p:nvPr/>
          </p:nvCxnSpPr>
          <p:spPr>
            <a:xfrm rot="10800000">
              <a:off x="1427827" y="1739758"/>
              <a:ext cx="277496" cy="0"/>
            </a:xfrm>
            <a:prstGeom prst="straightConnector1">
              <a:avLst/>
            </a:prstGeom>
            <a:noFill/>
            <a:ln w="38100" cap="flat" cmpd="sng">
              <a:solidFill>
                <a:schemeClr val="dk1"/>
              </a:solidFill>
              <a:prstDash val="solid"/>
              <a:round/>
              <a:headEnd type="none" w="sm" len="sm"/>
              <a:tailEnd type="stealth" w="lg" len="lg"/>
            </a:ln>
            <a:effectLst>
              <a:outerShdw blurRad="40000" dist="20000" dir="5400000" rotWithShape="0">
                <a:srgbClr val="000000">
                  <a:alpha val="37647"/>
                </a:srgbClr>
              </a:outerShdw>
            </a:effectLst>
          </p:spPr>
        </p:cxnSp>
        <p:sp>
          <p:nvSpPr>
            <p:cNvPr id="12" name="Google Shape;1137;p23"/>
            <p:cNvSpPr txBox="1"/>
            <p:nvPr/>
          </p:nvSpPr>
          <p:spPr>
            <a:xfrm>
              <a:off x="3879348" y="1687361"/>
              <a:ext cx="16722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Dynamic Height</a:t>
              </a:r>
              <a:endParaRPr/>
            </a:p>
          </p:txBody>
        </p:sp>
        <p:sp>
          <p:nvSpPr>
            <p:cNvPr id="13" name="Google Shape;1138;p23"/>
            <p:cNvSpPr txBox="1"/>
            <p:nvPr/>
          </p:nvSpPr>
          <p:spPr>
            <a:xfrm>
              <a:off x="5112517" y="2907569"/>
              <a:ext cx="2355524" cy="323279"/>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0" i="0" u="none" strike="noStrike" cap="none" dirty="0" err="1">
                  <a:solidFill>
                    <a:schemeClr val="dk1"/>
                  </a:solidFill>
                  <a:latin typeface="Arial"/>
                  <a:ea typeface="Arial"/>
                  <a:cs typeface="Arial"/>
                  <a:sym typeface="Arial"/>
                </a:rPr>
                <a:t>Orthometric</a:t>
              </a:r>
              <a:r>
                <a:rPr lang="en-US" sz="1800" b="0" i="0" u="none" strike="noStrike" cap="none" dirty="0">
                  <a:solidFill>
                    <a:schemeClr val="dk1"/>
                  </a:solidFill>
                  <a:latin typeface="Arial"/>
                  <a:ea typeface="Arial"/>
                  <a:cs typeface="Arial"/>
                  <a:sym typeface="Arial"/>
                </a:rPr>
                <a:t> Height</a:t>
              </a:r>
              <a:endParaRPr dirty="0"/>
            </a:p>
          </p:txBody>
        </p:sp>
      </p:grpSp>
    </p:spTree>
    <p:extLst>
      <p:ext uri="{BB962C8B-B14F-4D97-AF65-F5344CB8AC3E}">
        <p14:creationId xmlns:p14="http://schemas.microsoft.com/office/powerpoint/2010/main" val="20900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Water Datum</a:t>
            </a:r>
            <a:endParaRPr lang="en-US" dirty="0"/>
          </a:p>
        </p:txBody>
      </p:sp>
      <p:sp>
        <p:nvSpPr>
          <p:cNvPr id="3" name="Content Placeholder 2"/>
          <p:cNvSpPr>
            <a:spLocks noGrp="1"/>
          </p:cNvSpPr>
          <p:nvPr>
            <p:ph idx="1"/>
          </p:nvPr>
        </p:nvSpPr>
        <p:spPr>
          <a:xfrm>
            <a:off x="838200" y="1825625"/>
            <a:ext cx="5068614" cy="4351338"/>
          </a:xfrm>
        </p:spPr>
        <p:txBody>
          <a:bodyPr>
            <a:normAutofit/>
          </a:bodyPr>
          <a:lstStyle/>
          <a:p>
            <a:pPr fontAlgn="base"/>
            <a:r>
              <a:rPr lang="en-US" dirty="0"/>
              <a:t>LWD or chart datum identifies a surface so low that the water level will seldom fall below it</a:t>
            </a:r>
          </a:p>
          <a:p>
            <a:pPr fontAlgn="base"/>
            <a:r>
              <a:rPr lang="en-US" dirty="0"/>
              <a:t>Different LWD surfaces are used for different lakes &amp; rivers</a:t>
            </a:r>
          </a:p>
          <a:p>
            <a:r>
              <a:rPr lang="en-US" dirty="0"/>
              <a:t>Depths </a:t>
            </a:r>
            <a:r>
              <a:rPr lang="en-US" dirty="0" smtClean="0"/>
              <a:t>on navigation charts </a:t>
            </a:r>
            <a:r>
              <a:rPr lang="en-US" dirty="0"/>
              <a:t>&amp; </a:t>
            </a:r>
            <a:r>
              <a:rPr lang="en-US" dirty="0" smtClean="0"/>
              <a:t>for navigation improvements refer </a:t>
            </a:r>
            <a:r>
              <a:rPr lang="en-US" dirty="0"/>
              <a:t>to LWD</a:t>
            </a:r>
          </a:p>
        </p:txBody>
      </p:sp>
      <p:sp>
        <p:nvSpPr>
          <p:cNvPr id="4" name="Slide Number Placeholder 3"/>
          <p:cNvSpPr>
            <a:spLocks noGrp="1"/>
          </p:cNvSpPr>
          <p:nvPr>
            <p:ph type="sldNum" sz="quarter" idx="12"/>
          </p:nvPr>
        </p:nvSpPr>
        <p:spPr/>
        <p:txBody>
          <a:bodyPr/>
          <a:lstStyle/>
          <a:p>
            <a:fld id="{18A0109D-9819-4DA5-AF56-9A2860C22C73}" type="slidenum">
              <a:rPr lang="en-US" smtClean="0"/>
              <a:t>12</a:t>
            </a:fld>
            <a:endParaRPr lang="en-US"/>
          </a:p>
        </p:txBody>
      </p:sp>
      <p:pic>
        <p:nvPicPr>
          <p:cNvPr id="1026" name="Picture 2" descr="LWD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14" y="1825625"/>
            <a:ext cx="6197654" cy="346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5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Water Datum</a:t>
            </a:r>
            <a:endParaRPr lang="en-US" dirty="0"/>
          </a:p>
        </p:txBody>
      </p:sp>
      <p:sp>
        <p:nvSpPr>
          <p:cNvPr id="3" name="Content Placeholder 2"/>
          <p:cNvSpPr>
            <a:spLocks noGrp="1"/>
          </p:cNvSpPr>
          <p:nvPr>
            <p:ph idx="1"/>
          </p:nvPr>
        </p:nvSpPr>
        <p:spPr/>
        <p:txBody>
          <a:bodyPr/>
          <a:lstStyle/>
          <a:p>
            <a:pPr fontAlgn="base"/>
            <a:r>
              <a:rPr lang="en-US" dirty="0"/>
              <a:t>LWD originally determined in 1933 and has not been reviewed since</a:t>
            </a:r>
          </a:p>
          <a:p>
            <a:pPr fontAlgn="base"/>
            <a:r>
              <a:rPr lang="en-US" dirty="0"/>
              <a:t>The same LWD surface has been referenced to the different IGLD </a:t>
            </a:r>
            <a:r>
              <a:rPr lang="en-US" dirty="0" err="1"/>
              <a:t>datums</a:t>
            </a:r>
            <a:r>
              <a:rPr lang="en-US" dirty="0"/>
              <a:t> through a translation of the old LWD surface</a:t>
            </a:r>
          </a:p>
          <a:p>
            <a:pPr fontAlgn="base"/>
            <a:r>
              <a:rPr lang="en-US" dirty="0"/>
              <a:t>Can reference the same LWD to IGLD (2020) but…</a:t>
            </a:r>
          </a:p>
          <a:p>
            <a:pPr fontAlgn="base"/>
            <a:r>
              <a:rPr lang="en-US" dirty="0"/>
              <a:t>Re-evaluation of LWD is recommended due to</a:t>
            </a:r>
          </a:p>
          <a:p>
            <a:pPr lvl="1" fontAlgn="base"/>
            <a:r>
              <a:rPr lang="en-US" dirty="0"/>
              <a:t>Historically high and low water levels since 1933</a:t>
            </a:r>
          </a:p>
          <a:p>
            <a:pPr lvl="1" fontAlgn="base"/>
            <a:r>
              <a:rPr lang="en-US" dirty="0"/>
              <a:t>Changes to hydraulic and hydrologic conditions</a:t>
            </a:r>
          </a:p>
          <a:p>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13</a:t>
            </a:fld>
            <a:endParaRPr lang="en-US"/>
          </a:p>
        </p:txBody>
      </p:sp>
    </p:spTree>
    <p:extLst>
      <p:ext uri="{BB962C8B-B14F-4D97-AF65-F5344CB8AC3E}">
        <p14:creationId xmlns:p14="http://schemas.microsoft.com/office/powerpoint/2010/main" val="421683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new IGLD?</a:t>
            </a:r>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14</a:t>
            </a:fld>
            <a:endParaRPr lang="en-US"/>
          </a:p>
        </p:txBody>
      </p:sp>
      <p:sp>
        <p:nvSpPr>
          <p:cNvPr id="5" name="Google Shape;1057;p14"/>
          <p:cNvSpPr txBox="1">
            <a:spLocks/>
          </p:cNvSpPr>
          <p:nvPr/>
        </p:nvSpPr>
        <p:spPr>
          <a:xfrm>
            <a:off x="266700" y="1306486"/>
            <a:ext cx="11658600" cy="528332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2400"/>
              <a:buNone/>
            </a:pPr>
            <a:r>
              <a:rPr lang="en-US" sz="2400" dirty="0" smtClean="0"/>
              <a:t>		</a:t>
            </a:r>
            <a:br>
              <a:rPr lang="en-US" sz="2400" dirty="0" smtClean="0"/>
            </a:br>
            <a:r>
              <a:rPr lang="en-US" sz="2400" u="sng" dirty="0" smtClean="0"/>
              <a:t>Glacial Isostatic Adjustment – (GIA)</a:t>
            </a:r>
            <a:endParaRPr lang="en-US" dirty="0" smtClean="0"/>
          </a:p>
          <a:p>
            <a:pPr marL="342900" indent="-190500">
              <a:spcBef>
                <a:spcPts val="0"/>
              </a:spcBef>
              <a:buClr>
                <a:srgbClr val="3F3F3F"/>
              </a:buClr>
              <a:buSzPts val="2400"/>
              <a:buFont typeface="Noto Sans Symbols"/>
              <a:buNone/>
            </a:pPr>
            <a:endParaRPr lang="en-US" sz="2400" dirty="0"/>
          </a:p>
        </p:txBody>
      </p:sp>
      <p:sp>
        <p:nvSpPr>
          <p:cNvPr id="6" name="Google Shape;1058;p14"/>
          <p:cNvSpPr txBox="1"/>
          <p:nvPr/>
        </p:nvSpPr>
        <p:spPr>
          <a:xfrm>
            <a:off x="4236647" y="2523029"/>
            <a:ext cx="2466946" cy="8217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3F3F3F"/>
                </a:solidFill>
                <a:latin typeface="Arial"/>
                <a:ea typeface="Arial"/>
                <a:cs typeface="Arial"/>
                <a:sym typeface="Arial"/>
              </a:rPr>
              <a:t>Uplifting in north</a:t>
            </a:r>
            <a:endParaRPr dirty="0"/>
          </a:p>
          <a:p>
            <a:pPr marL="0" marR="0" lvl="0" indent="0" algn="ctr" rtl="0">
              <a:spcBef>
                <a:spcPts val="0"/>
              </a:spcBef>
              <a:spcAft>
                <a:spcPts val="0"/>
              </a:spcAft>
              <a:buNone/>
            </a:pPr>
            <a:r>
              <a:rPr lang="en-US" sz="1400" dirty="0">
                <a:solidFill>
                  <a:srgbClr val="3F3F3F"/>
                </a:solidFill>
                <a:latin typeface="Arial"/>
                <a:ea typeface="Arial"/>
                <a:cs typeface="Arial"/>
                <a:sym typeface="Arial"/>
              </a:rPr>
              <a:t>Subsiding in south</a:t>
            </a:r>
            <a:endParaRPr dirty="0"/>
          </a:p>
          <a:p>
            <a:pPr marL="0" marR="0" lvl="0" indent="0" algn="ctr" rtl="0">
              <a:spcBef>
                <a:spcPts val="0"/>
              </a:spcBef>
              <a:spcAft>
                <a:spcPts val="0"/>
              </a:spcAft>
              <a:buNone/>
            </a:pPr>
            <a:endParaRPr sz="1400" dirty="0">
              <a:solidFill>
                <a:srgbClr val="3F3F3F"/>
              </a:solidFill>
              <a:latin typeface="Arial"/>
              <a:ea typeface="Arial"/>
              <a:cs typeface="Arial"/>
              <a:sym typeface="Arial"/>
            </a:endParaRPr>
          </a:p>
          <a:p>
            <a:pPr marL="0" marR="0" lvl="0" indent="0" algn="ctr" rtl="0">
              <a:spcBef>
                <a:spcPts val="0"/>
              </a:spcBef>
              <a:spcAft>
                <a:spcPts val="0"/>
              </a:spcAft>
              <a:buNone/>
            </a:pPr>
            <a:r>
              <a:rPr lang="en-US" sz="1400" dirty="0">
                <a:solidFill>
                  <a:srgbClr val="3F3F3F"/>
                </a:solidFill>
                <a:latin typeface="Arial"/>
                <a:ea typeface="Arial"/>
                <a:cs typeface="Arial"/>
                <a:sym typeface="Arial"/>
              </a:rPr>
              <a:t>Overall tilting ~7 mm/year  (21cm or 0.7’ over 30 year)</a:t>
            </a:r>
            <a:endParaRPr dirty="0"/>
          </a:p>
          <a:p>
            <a:pPr marL="0" marR="0" lvl="0" indent="0" algn="ctr" rtl="0">
              <a:spcBef>
                <a:spcPts val="0"/>
              </a:spcBef>
              <a:spcAft>
                <a:spcPts val="0"/>
              </a:spcAft>
              <a:buNone/>
            </a:pPr>
            <a:endParaRPr sz="1400" dirty="0">
              <a:solidFill>
                <a:srgbClr val="3F3F3F"/>
              </a:solidFill>
              <a:latin typeface="Arial"/>
              <a:ea typeface="Arial"/>
              <a:cs typeface="Arial"/>
              <a:sym typeface="Arial"/>
            </a:endParaRPr>
          </a:p>
          <a:p>
            <a:pPr marL="0" marR="0" lvl="0" indent="0" algn="ctr" rtl="0">
              <a:spcBef>
                <a:spcPts val="0"/>
              </a:spcBef>
              <a:spcAft>
                <a:spcPts val="0"/>
              </a:spcAft>
              <a:buNone/>
            </a:pPr>
            <a:r>
              <a:rPr lang="en-US" sz="1400" dirty="0">
                <a:solidFill>
                  <a:srgbClr val="3F3F3F"/>
                </a:solidFill>
                <a:latin typeface="Arial"/>
                <a:ea typeface="Arial"/>
                <a:cs typeface="Arial"/>
                <a:sym typeface="Arial"/>
              </a:rPr>
              <a:t>Need to update IGLD every 25-30 years</a:t>
            </a:r>
            <a:endParaRPr sz="1400" dirty="0">
              <a:solidFill>
                <a:srgbClr val="FF0000"/>
              </a:solidFill>
              <a:latin typeface="Arial"/>
              <a:ea typeface="Arial"/>
              <a:cs typeface="Arial"/>
              <a:sym typeface="Arial"/>
            </a:endParaRPr>
          </a:p>
          <a:p>
            <a:pPr marL="0" marR="0" lvl="0" indent="0" algn="ctr" rtl="0">
              <a:spcBef>
                <a:spcPts val="0"/>
              </a:spcBef>
              <a:spcAft>
                <a:spcPts val="0"/>
              </a:spcAft>
              <a:buNone/>
            </a:pPr>
            <a:endParaRPr sz="1400" dirty="0">
              <a:solidFill>
                <a:srgbClr val="3F3F3F"/>
              </a:solidFill>
              <a:latin typeface="Arial"/>
              <a:ea typeface="Arial"/>
              <a:cs typeface="Arial"/>
              <a:sym typeface="Arial"/>
            </a:endParaRPr>
          </a:p>
        </p:txBody>
      </p:sp>
      <p:pic>
        <p:nvPicPr>
          <p:cNvPr id="7" name="Google Shape;1059;p14" descr="gia_image.jpg"/>
          <p:cNvPicPr preferRelativeResize="0"/>
          <p:nvPr/>
        </p:nvPicPr>
        <p:blipFill rotWithShape="1">
          <a:blip r:embed="rId3">
            <a:alphaModFix/>
          </a:blip>
          <a:srcRect/>
          <a:stretch/>
        </p:blipFill>
        <p:spPr>
          <a:xfrm>
            <a:off x="912008" y="2350653"/>
            <a:ext cx="3345329" cy="3700770"/>
          </a:xfrm>
          <a:prstGeom prst="rect">
            <a:avLst/>
          </a:prstGeom>
          <a:noFill/>
          <a:ln>
            <a:noFill/>
          </a:ln>
        </p:spPr>
      </p:pic>
      <p:sp>
        <p:nvSpPr>
          <p:cNvPr id="9" name="Google Shape;1061;p14"/>
          <p:cNvSpPr txBox="1"/>
          <p:nvPr/>
        </p:nvSpPr>
        <p:spPr>
          <a:xfrm>
            <a:off x="6703593" y="5820738"/>
            <a:ext cx="367787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Arial"/>
                <a:ea typeface="Arial"/>
                <a:cs typeface="Arial"/>
                <a:sym typeface="Arial"/>
              </a:rPr>
              <a:t>Contour map of vertical velocities </a:t>
            </a:r>
            <a:r>
              <a:rPr lang="en-US" sz="1400" dirty="0" smtClean="0">
                <a:solidFill>
                  <a:schemeClr val="dk1"/>
                </a:solidFill>
                <a:latin typeface="Arial"/>
                <a:ea typeface="Arial"/>
                <a:cs typeface="Arial"/>
                <a:sym typeface="Arial"/>
              </a:rPr>
              <a:t>in mm/</a:t>
            </a:r>
            <a:r>
              <a:rPr lang="en-US" sz="1400" dirty="0" err="1" smtClean="0">
                <a:solidFill>
                  <a:schemeClr val="dk1"/>
                </a:solidFill>
                <a:latin typeface="Arial"/>
                <a:ea typeface="Arial"/>
                <a:cs typeface="Arial"/>
                <a:sym typeface="Arial"/>
              </a:rPr>
              <a:t>yr</a:t>
            </a:r>
            <a:endParaRPr dirty="0"/>
          </a:p>
        </p:txBody>
      </p:sp>
      <p:sp>
        <p:nvSpPr>
          <p:cNvPr id="10" name="Google Shape;1062;p14"/>
          <p:cNvSpPr txBox="1"/>
          <p:nvPr/>
        </p:nvSpPr>
        <p:spPr>
          <a:xfrm>
            <a:off x="838200" y="6166728"/>
            <a:ext cx="338575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Process of glacial isostatic adjustment</a:t>
            </a:r>
            <a:endParaRPr dirty="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6703593" y="2303434"/>
            <a:ext cx="4602246" cy="3289428"/>
          </a:xfrm>
          <a:prstGeom prst="rect">
            <a:avLst/>
          </a:prstGeom>
          <a:ln w="6350">
            <a:solidFill>
              <a:sysClr val="windowText" lastClr="000000"/>
            </a:solidFill>
          </a:ln>
        </p:spPr>
      </p:pic>
    </p:spTree>
    <p:extLst>
      <p:ext uri="{BB962C8B-B14F-4D97-AF65-F5344CB8AC3E}">
        <p14:creationId xmlns:p14="http://schemas.microsoft.com/office/powerpoint/2010/main" val="787035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CORS/CACS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8A0109D-9819-4DA5-AF56-9A2860C22C73}" type="slidenum">
              <a:rPr lang="en-US" smtClean="0"/>
              <a:t>15</a:t>
            </a:fld>
            <a:endParaRPr lang="en-US"/>
          </a:p>
        </p:txBody>
      </p:sp>
      <p:pic>
        <p:nvPicPr>
          <p:cNvPr id="3074" name="Picture 2" descr="https://lh3.googleusercontent.com/OjEZrJi04m_FveRb4GDWovwoDsIUZzumYlDSpz2kRCtlsxBdDXbBidzHbzvWc4AUYVou7ezmYviyac2JWy8ix34HTRn7ZSSbOBGCRTVcm7Rav-R9L7UInbLlCZZkQre76nhWof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047" y="1345337"/>
            <a:ext cx="8561981" cy="528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22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8A0109D-9819-4DA5-AF56-9A2860C22C73}" type="slidenum">
              <a:rPr lang="en-US" smtClean="0"/>
              <a:t>16</a:t>
            </a:fld>
            <a:endParaRPr lang="en-US"/>
          </a:p>
        </p:txBody>
      </p:sp>
      <p:pic>
        <p:nvPicPr>
          <p:cNvPr id="5" name="image1.png" descr="https://www.glerl.noaa.gov/data/wlevels/images/WaterLevelGaugesMap_lakewide_avg_LaFond.png"/>
          <p:cNvPicPr/>
          <p:nvPr/>
        </p:nvPicPr>
        <p:blipFill>
          <a:blip r:embed="rId2"/>
          <a:srcRect/>
          <a:stretch>
            <a:fillRect/>
          </a:stretch>
        </p:blipFill>
        <p:spPr>
          <a:xfrm>
            <a:off x="1186956" y="648935"/>
            <a:ext cx="9818087" cy="5618128"/>
          </a:xfrm>
          <a:prstGeom prst="rect">
            <a:avLst/>
          </a:prstGeom>
          <a:ln/>
        </p:spPr>
      </p:pic>
    </p:spTree>
    <p:extLst>
      <p:ext uri="{BB962C8B-B14F-4D97-AF65-F5344CB8AC3E}">
        <p14:creationId xmlns:p14="http://schemas.microsoft.com/office/powerpoint/2010/main" val="1054632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GNSS Setups</a:t>
            </a:r>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17</a:t>
            </a:fld>
            <a:endParaRPr lang="en-US"/>
          </a:p>
        </p:txBody>
      </p:sp>
      <p:pic>
        <p:nvPicPr>
          <p:cNvPr id="5" name="Google Shape;1202;p30"/>
          <p:cNvPicPr preferRelativeResize="0"/>
          <p:nvPr/>
        </p:nvPicPr>
        <p:blipFill rotWithShape="1">
          <a:blip r:embed="rId3">
            <a:alphaModFix/>
          </a:blip>
          <a:srcRect/>
          <a:stretch/>
        </p:blipFill>
        <p:spPr>
          <a:xfrm>
            <a:off x="1785698" y="1310202"/>
            <a:ext cx="4184782" cy="5168033"/>
          </a:xfrm>
          <a:prstGeom prst="rect">
            <a:avLst/>
          </a:prstGeom>
          <a:noFill/>
          <a:ln w="9525" cap="flat" cmpd="sng">
            <a:solidFill>
              <a:schemeClr val="dk1"/>
            </a:solidFill>
            <a:prstDash val="solid"/>
            <a:round/>
            <a:headEnd type="none" w="sm" len="sm"/>
            <a:tailEnd type="none" w="sm" len="sm"/>
          </a:ln>
        </p:spPr>
      </p:pic>
      <p:pic>
        <p:nvPicPr>
          <p:cNvPr id="6" name="Google Shape;1203;p30"/>
          <p:cNvPicPr preferRelativeResize="0"/>
          <p:nvPr/>
        </p:nvPicPr>
        <p:blipFill rotWithShape="1">
          <a:blip r:embed="rId4">
            <a:alphaModFix/>
          </a:blip>
          <a:srcRect/>
          <a:stretch/>
        </p:blipFill>
        <p:spPr>
          <a:xfrm>
            <a:off x="6019647" y="1310201"/>
            <a:ext cx="4386654" cy="5168035"/>
          </a:xfrm>
          <a:prstGeom prst="rect">
            <a:avLst/>
          </a:prstGeom>
          <a:noFill/>
          <a:ln w="9525" cap="flat" cmpd="sng">
            <a:solidFill>
              <a:schemeClr val="dk1"/>
            </a:solidFill>
            <a:prstDash val="solid"/>
            <a:round/>
            <a:headEnd type="none" w="sm" len="sm"/>
            <a:tailEnd type="none" w="sm" len="sm"/>
          </a:ln>
        </p:spPr>
      </p:pic>
      <p:sp>
        <p:nvSpPr>
          <p:cNvPr id="3" name="Rectangle 2"/>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7114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lstStyle/>
          <a:p>
            <a:r>
              <a:rPr lang="en-US" dirty="0" smtClean="0"/>
              <a:t>GNSS field campaign originally scheduled for 2020 is now postponed until 2022.</a:t>
            </a:r>
          </a:p>
          <a:p>
            <a:r>
              <a:rPr lang="en-US" dirty="0" smtClean="0"/>
              <a:t>Seasonal gauging continues.</a:t>
            </a:r>
          </a:p>
          <a:p>
            <a:r>
              <a:rPr lang="en-US" dirty="0" smtClean="0"/>
              <a:t>Hydraulic corrector working group set up to investigate the need for HCs in IGLD (2020).</a:t>
            </a:r>
          </a:p>
          <a:p>
            <a:r>
              <a:rPr lang="en-US" dirty="0" smtClean="0"/>
              <a:t>IGLD (2020) is planned for release after NAPGD2022 is released.</a:t>
            </a:r>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18</a:t>
            </a:fld>
            <a:endParaRPr lang="en-US"/>
          </a:p>
        </p:txBody>
      </p:sp>
    </p:spTree>
    <p:extLst>
      <p:ext uri="{BB962C8B-B14F-4D97-AF65-F5344CB8AC3E}">
        <p14:creationId xmlns:p14="http://schemas.microsoft.com/office/powerpoint/2010/main" val="880648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half" idx="1"/>
          </p:nvPr>
        </p:nvSpPr>
        <p:spPr>
          <a:xfrm>
            <a:off x="2285999" y="1825625"/>
            <a:ext cx="7772400" cy="4351338"/>
          </a:xfrm>
        </p:spPr>
        <p:txBody>
          <a:bodyPr/>
          <a:lstStyle/>
          <a:p>
            <a:pPr marL="0" indent="0" algn="ctr">
              <a:buNone/>
            </a:pPr>
            <a:r>
              <a:rPr lang="en-US" dirty="0" smtClean="0"/>
              <a:t>Jacob M. Heck, Ph.D.</a:t>
            </a:r>
          </a:p>
          <a:p>
            <a:pPr marL="0" indent="0" algn="ctr">
              <a:buNone/>
            </a:pPr>
            <a:r>
              <a:rPr lang="en-US" dirty="0" smtClean="0">
                <a:hlinkClick r:id="rId2"/>
              </a:rPr>
              <a:t>jacob.heck@noaa.gov</a:t>
            </a:r>
            <a:endParaRPr lang="en-US" dirty="0" smtClean="0"/>
          </a:p>
          <a:p>
            <a:pPr marL="0" indent="0" algn="ctr">
              <a:buNone/>
            </a:pPr>
            <a:endParaRPr lang="en-US" dirty="0" smtClean="0"/>
          </a:p>
          <a:p>
            <a:pPr marL="0" indent="0" algn="ctr">
              <a:buNone/>
            </a:pPr>
            <a:r>
              <a:rPr lang="en-US" dirty="0" smtClean="0"/>
              <a:t>Great Lakes Regional Geodetic Advisor</a:t>
            </a:r>
            <a:endParaRPr lang="en-US" dirty="0"/>
          </a:p>
          <a:p>
            <a:pPr marL="0" indent="0" algn="ctr">
              <a:buNone/>
            </a:pPr>
            <a:r>
              <a:rPr lang="en-US" dirty="0" smtClean="0"/>
              <a:t>National Geodetic Survey</a:t>
            </a:r>
          </a:p>
          <a:p>
            <a:pPr marL="0" indent="0" algn="ctr">
              <a:buNone/>
            </a:pPr>
            <a:r>
              <a:rPr lang="en-US" dirty="0" smtClean="0"/>
              <a:t>National Oceanic and Atmospheric Administration</a:t>
            </a:r>
          </a:p>
        </p:txBody>
      </p:sp>
      <p:sp>
        <p:nvSpPr>
          <p:cNvPr id="5" name="TextBox 4"/>
          <p:cNvSpPr txBox="1"/>
          <p:nvPr/>
        </p:nvSpPr>
        <p:spPr>
          <a:xfrm>
            <a:off x="3931123" y="5653743"/>
            <a:ext cx="4329753" cy="523220"/>
          </a:xfrm>
          <a:prstGeom prst="rect">
            <a:avLst/>
          </a:prstGeom>
          <a:noFill/>
        </p:spPr>
        <p:txBody>
          <a:bodyPr wrap="square" rtlCol="0">
            <a:spAutoFit/>
          </a:bodyPr>
          <a:lstStyle/>
          <a:p>
            <a:r>
              <a:rPr lang="en-US" sz="2800" dirty="0" smtClean="0"/>
              <a:t>http://www.greatlakescc.org</a:t>
            </a:r>
            <a:endParaRPr lang="en-US" sz="2800" dirty="0"/>
          </a:p>
        </p:txBody>
      </p:sp>
      <p:sp>
        <p:nvSpPr>
          <p:cNvPr id="6" name="Slide Number Placeholder 5"/>
          <p:cNvSpPr>
            <a:spLocks noGrp="1"/>
          </p:cNvSpPr>
          <p:nvPr>
            <p:ph type="sldNum" sz="quarter" idx="12"/>
          </p:nvPr>
        </p:nvSpPr>
        <p:spPr/>
        <p:txBody>
          <a:bodyPr/>
          <a:lstStyle/>
          <a:p>
            <a:fld id="{18A0109D-9819-4DA5-AF56-9A2860C22C73}" type="slidenum">
              <a:rPr lang="en-US" smtClean="0"/>
              <a:t>19</a:t>
            </a:fld>
            <a:endParaRPr lang="en-US"/>
          </a:p>
        </p:txBody>
      </p:sp>
    </p:spTree>
    <p:extLst>
      <p:ext uri="{BB962C8B-B14F-4D97-AF65-F5344CB8AC3E}">
        <p14:creationId xmlns:p14="http://schemas.microsoft.com/office/powerpoint/2010/main" val="147624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IGLD?</a:t>
            </a:r>
            <a:endParaRPr lang="en-US" dirty="0"/>
          </a:p>
        </p:txBody>
      </p:sp>
      <p:sp>
        <p:nvSpPr>
          <p:cNvPr id="3" name="Content Placeholder 2"/>
          <p:cNvSpPr>
            <a:spLocks noGrp="1"/>
          </p:cNvSpPr>
          <p:nvPr>
            <p:ph idx="1"/>
          </p:nvPr>
        </p:nvSpPr>
        <p:spPr/>
        <p:txBody>
          <a:bodyPr>
            <a:normAutofit/>
          </a:bodyPr>
          <a:lstStyle/>
          <a:p>
            <a:r>
              <a:rPr lang="en-US" dirty="0"/>
              <a:t>International Great Lakes Datum </a:t>
            </a:r>
            <a:r>
              <a:rPr lang="en-US" dirty="0" smtClean="0"/>
              <a:t>(IGLD) is a common </a:t>
            </a:r>
            <a:r>
              <a:rPr lang="en-US" dirty="0"/>
              <a:t>height reference system </a:t>
            </a:r>
            <a:r>
              <a:rPr lang="en-US" dirty="0" smtClean="0"/>
              <a:t>by </a:t>
            </a:r>
            <a:r>
              <a:rPr lang="en-US" dirty="0"/>
              <a:t>which water levels can be measured and meaningfully related to each </a:t>
            </a:r>
            <a:r>
              <a:rPr lang="en-US" dirty="0" smtClean="0"/>
              <a:t>other</a:t>
            </a:r>
            <a:endParaRPr lang="en-US" dirty="0" smtClean="0"/>
          </a:p>
          <a:p>
            <a:r>
              <a:rPr lang="en-US" dirty="0" smtClean="0"/>
              <a:t>Joint effort </a:t>
            </a:r>
            <a:r>
              <a:rPr lang="en-US" dirty="0"/>
              <a:t>between the United States and Canada</a:t>
            </a:r>
          </a:p>
          <a:p>
            <a:r>
              <a:rPr lang="en-US" dirty="0"/>
              <a:t>Maintained by the Coordinating Committee on Great Lakes Basic Hydraulic and Hydrologic Data</a:t>
            </a:r>
          </a:p>
          <a:p>
            <a:r>
              <a:rPr lang="en-US" dirty="0"/>
              <a:t>Due primarily to Glacial Isostatic Adjustment, IGLD is updated every 25-35 years</a:t>
            </a:r>
          </a:p>
          <a:p>
            <a:r>
              <a:rPr lang="en-US" dirty="0"/>
              <a:t>The next update will be IGLD (2020)</a:t>
            </a:r>
          </a:p>
          <a:p>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2</a:t>
            </a:fld>
            <a:endParaRPr lang="en-US"/>
          </a:p>
        </p:txBody>
      </p:sp>
    </p:spTree>
    <p:extLst>
      <p:ext uri="{BB962C8B-B14F-4D97-AF65-F5344CB8AC3E}">
        <p14:creationId xmlns:p14="http://schemas.microsoft.com/office/powerpoint/2010/main" val="32349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IGLD</a:t>
            </a:r>
            <a:endParaRPr lang="en-US" dirty="0"/>
          </a:p>
        </p:txBody>
      </p:sp>
      <p:sp>
        <p:nvSpPr>
          <p:cNvPr id="3" name="Content Placeholder 2"/>
          <p:cNvSpPr>
            <a:spLocks noGrp="1"/>
          </p:cNvSpPr>
          <p:nvPr>
            <p:ph idx="1"/>
          </p:nvPr>
        </p:nvSpPr>
        <p:spPr>
          <a:xfrm>
            <a:off x="838200" y="1825625"/>
            <a:ext cx="5283200" cy="4351338"/>
          </a:xfrm>
        </p:spPr>
        <p:txBody>
          <a:bodyPr/>
          <a:lstStyle/>
          <a:p>
            <a:r>
              <a:rPr lang="en-US" dirty="0" smtClean="0"/>
              <a:t>IGLD (1985) replaced IGLD (1955) in 1992</a:t>
            </a:r>
          </a:p>
          <a:p>
            <a:r>
              <a:rPr lang="en-US" dirty="0"/>
              <a:t>Same reference zero as NAVD </a:t>
            </a:r>
            <a:r>
              <a:rPr lang="en-US" dirty="0" smtClean="0"/>
              <a:t>88 (at </a:t>
            </a:r>
            <a:r>
              <a:rPr lang="en-US" dirty="0"/>
              <a:t>Pointe au </a:t>
            </a:r>
            <a:r>
              <a:rPr lang="en-US" dirty="0" err="1"/>
              <a:t>Père</a:t>
            </a:r>
            <a:r>
              <a:rPr lang="en-US" dirty="0"/>
              <a:t>, Québec</a:t>
            </a:r>
            <a:r>
              <a:rPr lang="en-US" dirty="0" smtClean="0"/>
              <a:t>)</a:t>
            </a:r>
            <a:endParaRPr lang="en-US" dirty="0"/>
          </a:p>
          <a:p>
            <a:r>
              <a:rPr lang="en-US" dirty="0" smtClean="0"/>
              <a:t>Surface </a:t>
            </a:r>
            <a:r>
              <a:rPr lang="en-US" dirty="0"/>
              <a:t>determined by leveling</a:t>
            </a:r>
          </a:p>
          <a:p>
            <a:r>
              <a:rPr lang="en-US" dirty="0" smtClean="0"/>
              <a:t>Dynamic  heights</a:t>
            </a:r>
          </a:p>
          <a:p>
            <a:r>
              <a:rPr lang="en-US" dirty="0" smtClean="0"/>
              <a:t>Hydraulic correctors</a:t>
            </a:r>
          </a:p>
        </p:txBody>
      </p:sp>
      <p:pic>
        <p:nvPicPr>
          <p:cNvPr id="4" name="Picture 3" descr="Fig5-IGLD85 Hydraulic Correctors"/>
          <p:cNvPicPr/>
          <p:nvPr/>
        </p:nvPicPr>
        <p:blipFill>
          <a:blip r:embed="rId3">
            <a:extLst>
              <a:ext uri="{28A0092B-C50C-407E-A947-70E740481C1C}">
                <a14:useLocalDpi xmlns:a14="http://schemas.microsoft.com/office/drawing/2010/main" val="0"/>
              </a:ext>
            </a:extLst>
          </a:blip>
          <a:srcRect/>
          <a:stretch>
            <a:fillRect/>
          </a:stretch>
        </p:blipFill>
        <p:spPr bwMode="auto">
          <a:xfrm>
            <a:off x="6093779" y="1461091"/>
            <a:ext cx="6098222" cy="4584109"/>
          </a:xfrm>
          <a:prstGeom prst="rect">
            <a:avLst/>
          </a:prstGeom>
          <a:noFill/>
          <a:ln>
            <a:noFill/>
          </a:ln>
        </p:spPr>
      </p:pic>
      <p:sp>
        <p:nvSpPr>
          <p:cNvPr id="5" name="Slide Number Placeholder 4"/>
          <p:cNvSpPr>
            <a:spLocks noGrp="1"/>
          </p:cNvSpPr>
          <p:nvPr>
            <p:ph type="sldNum" sz="quarter" idx="12"/>
          </p:nvPr>
        </p:nvSpPr>
        <p:spPr/>
        <p:txBody>
          <a:bodyPr/>
          <a:lstStyle/>
          <a:p>
            <a:fld id="{18A0109D-9819-4DA5-AF56-9A2860C22C73}" type="slidenum">
              <a:rPr lang="en-US" smtClean="0"/>
              <a:t>3</a:t>
            </a:fld>
            <a:endParaRPr lang="en-US"/>
          </a:p>
        </p:txBody>
      </p:sp>
    </p:spTree>
    <p:extLst>
      <p:ext uri="{BB962C8B-B14F-4D97-AF65-F5344CB8AC3E}">
        <p14:creationId xmlns:p14="http://schemas.microsoft.com/office/powerpoint/2010/main" val="1929740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IGLD (1985) Reference </a:t>
            </a:r>
            <a:r>
              <a:rPr lang="en-US" dirty="0" smtClean="0"/>
              <a:t>Surface</a:t>
            </a:r>
            <a:endParaRPr lang="en-US" dirty="0"/>
          </a:p>
        </p:txBody>
      </p:sp>
      <p:sp>
        <p:nvSpPr>
          <p:cNvPr id="4" name="Slide Number Placeholder 3"/>
          <p:cNvSpPr>
            <a:spLocks noGrp="1"/>
          </p:cNvSpPr>
          <p:nvPr>
            <p:ph type="sldNum" sz="quarter" idx="12"/>
          </p:nvPr>
        </p:nvSpPr>
        <p:spPr/>
        <p:txBody>
          <a:bodyPr/>
          <a:lstStyle/>
          <a:p>
            <a:fld id="{18A0109D-9819-4DA5-AF56-9A2860C22C73}" type="slidenum">
              <a:rPr lang="en-US" smtClean="0"/>
              <a:t>4</a:t>
            </a:fld>
            <a:endParaRPr lang="en-US"/>
          </a:p>
        </p:txBody>
      </p:sp>
      <p:sp>
        <p:nvSpPr>
          <p:cNvPr id="5" name="Google Shape;1106;p20"/>
          <p:cNvSpPr txBox="1">
            <a:spLocks/>
          </p:cNvSpPr>
          <p:nvPr/>
        </p:nvSpPr>
        <p:spPr>
          <a:xfrm>
            <a:off x="266700" y="1690688"/>
            <a:ext cx="11658600" cy="493871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rgbClr val="000000"/>
              </a:buClr>
              <a:buSzPts val="2000"/>
              <a:buFont typeface="Noto Sans Symbols"/>
              <a:buChar char="▪"/>
            </a:pPr>
            <a:r>
              <a:rPr lang="en-US" sz="2000" dirty="0" smtClean="0">
                <a:solidFill>
                  <a:srgbClr val="000000"/>
                </a:solidFill>
                <a:latin typeface="Calibri"/>
                <a:ea typeface="Calibri"/>
                <a:cs typeface="Calibri"/>
                <a:sym typeface="Calibri"/>
              </a:rPr>
              <a:t>Reference surface is each lake (equipotential surface) to which </a:t>
            </a:r>
            <a:r>
              <a:rPr lang="en-US" sz="2000" dirty="0" err="1" smtClean="0">
                <a:solidFill>
                  <a:srgbClr val="000000"/>
                </a:solidFill>
                <a:latin typeface="Calibri"/>
                <a:ea typeface="Calibri"/>
                <a:cs typeface="Calibri"/>
                <a:sym typeface="Calibri"/>
              </a:rPr>
              <a:t>orthometric</a:t>
            </a:r>
            <a:r>
              <a:rPr lang="en-US" sz="2000" dirty="0" smtClean="0">
                <a:solidFill>
                  <a:srgbClr val="000000"/>
                </a:solidFill>
                <a:latin typeface="Calibri"/>
                <a:ea typeface="Calibri"/>
                <a:cs typeface="Calibri"/>
                <a:sym typeface="Calibri"/>
              </a:rPr>
              <a:t> or MSL heights are referenced</a:t>
            </a:r>
            <a:endParaRPr lang="en-US" dirty="0" smtClean="0"/>
          </a:p>
          <a:p>
            <a:pPr marL="342900" indent="-342900">
              <a:spcBef>
                <a:spcPts val="400"/>
              </a:spcBef>
              <a:buClr>
                <a:srgbClr val="000000"/>
              </a:buClr>
              <a:buSzPts val="2000"/>
              <a:buFont typeface="Noto Sans Symbols"/>
              <a:buChar char="▪"/>
            </a:pPr>
            <a:r>
              <a:rPr lang="en-US" sz="2000" dirty="0" smtClean="0">
                <a:solidFill>
                  <a:srgbClr val="000000"/>
                </a:solidFill>
                <a:latin typeface="Calibri"/>
                <a:ea typeface="Calibri"/>
                <a:cs typeface="Calibri"/>
                <a:sym typeface="Calibri"/>
              </a:rPr>
              <a:t>IGLD 1955 &amp; 1985 used 1000’s miles of geodetic leveling to indirectly define the reference surface</a:t>
            </a:r>
            <a:endParaRPr lang="en-US" dirty="0" smtClean="0"/>
          </a:p>
          <a:p>
            <a:pPr marL="742950" lvl="1" indent="-285750">
              <a:spcBef>
                <a:spcPts val="360"/>
              </a:spcBef>
              <a:buClr>
                <a:srgbClr val="000000"/>
              </a:buClr>
              <a:buSzPts val="1800"/>
              <a:buFont typeface="Noto Sans Symbols"/>
              <a:buChar char="▪"/>
            </a:pPr>
            <a:r>
              <a:rPr lang="en-US" sz="1800" dirty="0" smtClean="0">
                <a:solidFill>
                  <a:srgbClr val="000000"/>
                </a:solidFill>
                <a:latin typeface="Calibri"/>
                <a:ea typeface="Calibri"/>
                <a:cs typeface="Calibri"/>
                <a:sym typeface="Calibri"/>
              </a:rPr>
              <a:t>Very </a:t>
            </a:r>
            <a:r>
              <a:rPr lang="en-US" sz="1800" dirty="0" smtClean="0">
                <a:solidFill>
                  <a:schemeClr val="dk1"/>
                </a:solidFill>
                <a:latin typeface="Calibri"/>
                <a:ea typeface="Calibri"/>
                <a:cs typeface="Calibri"/>
                <a:sym typeface="Calibri"/>
              </a:rPr>
              <a:t>time</a:t>
            </a:r>
            <a:r>
              <a:rPr lang="en-US" sz="1800" dirty="0" smtClean="0">
                <a:solidFill>
                  <a:srgbClr val="FF0000"/>
                </a:solidFill>
                <a:latin typeface="Calibri"/>
                <a:ea typeface="Calibri"/>
                <a:cs typeface="Calibri"/>
                <a:sym typeface="Calibri"/>
              </a:rPr>
              <a:t> </a:t>
            </a:r>
            <a:r>
              <a:rPr lang="en-US" sz="1800" dirty="0" smtClean="0">
                <a:solidFill>
                  <a:srgbClr val="000000"/>
                </a:solidFill>
                <a:latin typeface="Calibri"/>
                <a:ea typeface="Calibri"/>
                <a:cs typeface="Calibri"/>
                <a:sym typeface="Calibri"/>
              </a:rPr>
              <a:t>consuming &amp; cost prohibitive</a:t>
            </a:r>
            <a:endParaRPr lang="en-US" dirty="0" smtClean="0"/>
          </a:p>
          <a:p>
            <a:pPr marL="742950" lvl="1" indent="-285750">
              <a:spcBef>
                <a:spcPts val="360"/>
              </a:spcBef>
              <a:buClr>
                <a:srgbClr val="000000"/>
              </a:buClr>
              <a:buSzPts val="1800"/>
              <a:buFont typeface="Noto Sans Symbols"/>
              <a:buChar char="▪"/>
            </a:pPr>
            <a:r>
              <a:rPr lang="en-US" sz="1800" dirty="0" smtClean="0">
                <a:solidFill>
                  <a:srgbClr val="000000"/>
                </a:solidFill>
                <a:latin typeface="Calibri"/>
                <a:ea typeface="Calibri"/>
                <a:cs typeface="Calibri"/>
                <a:sym typeface="Calibri"/>
              </a:rPr>
              <a:t>Datum accessible only where leveling exists (benchmarks)</a:t>
            </a:r>
            <a:endParaRPr lang="en-US" dirty="0" smtClean="0"/>
          </a:p>
          <a:p>
            <a:pPr marL="742950" lvl="1" indent="-285750">
              <a:spcBef>
                <a:spcPts val="360"/>
              </a:spcBef>
              <a:buClr>
                <a:srgbClr val="000000"/>
              </a:buClr>
              <a:buSzPts val="1800"/>
              <a:buFont typeface="Noto Sans Symbols"/>
              <a:buChar char="▪"/>
            </a:pPr>
            <a:r>
              <a:rPr lang="en-US" sz="1800" dirty="0" smtClean="0">
                <a:solidFill>
                  <a:srgbClr val="000000"/>
                </a:solidFill>
                <a:latin typeface="Calibri"/>
                <a:ea typeface="Calibri"/>
                <a:cs typeface="Calibri"/>
                <a:sym typeface="Calibri"/>
              </a:rPr>
              <a:t>Susceptible to accumulation of systematic errors</a:t>
            </a:r>
            <a:endParaRPr lang="en-US" dirty="0" smtClean="0"/>
          </a:p>
          <a:p>
            <a:pPr marL="342900" indent="-342900">
              <a:spcBef>
                <a:spcPts val="400"/>
              </a:spcBef>
              <a:buClr>
                <a:srgbClr val="000000"/>
              </a:buClr>
              <a:buSzPts val="2000"/>
              <a:buFont typeface="Noto Sans Symbols"/>
              <a:buChar char="▪"/>
            </a:pPr>
            <a:r>
              <a:rPr lang="en-US" sz="2000" dirty="0" smtClean="0">
                <a:solidFill>
                  <a:srgbClr val="000000"/>
                </a:solidFill>
                <a:latin typeface="Calibri"/>
                <a:ea typeface="Calibri"/>
                <a:cs typeface="Calibri"/>
                <a:sym typeface="Calibri"/>
              </a:rPr>
              <a:t>Extends the reference zero inland</a:t>
            </a:r>
            <a:endParaRPr lang="en-US" dirty="0" smtClean="0"/>
          </a:p>
          <a:p>
            <a:pPr marL="342900" indent="-215900">
              <a:spcBef>
                <a:spcPts val="400"/>
              </a:spcBef>
              <a:buClr>
                <a:srgbClr val="3F3F3F"/>
              </a:buClr>
              <a:buSzPts val="2000"/>
              <a:buFont typeface="Noto Sans Symbols"/>
              <a:buNone/>
            </a:pPr>
            <a:endParaRPr lang="en-US" sz="2000" dirty="0" smtClean="0">
              <a:solidFill>
                <a:srgbClr val="000000"/>
              </a:solidFill>
              <a:latin typeface="Calibri"/>
              <a:ea typeface="Calibri"/>
              <a:cs typeface="Calibri"/>
              <a:sym typeface="Calibri"/>
            </a:endParaRPr>
          </a:p>
          <a:p>
            <a:pPr marL="0" indent="0">
              <a:spcBef>
                <a:spcPts val="0"/>
              </a:spcBef>
              <a:buFont typeface="Arial" panose="020B0604020202020204" pitchFamily="34" charset="0"/>
              <a:buNone/>
            </a:pPr>
            <a:endParaRPr lang="en-US" dirty="0"/>
          </a:p>
        </p:txBody>
      </p:sp>
      <p:pic>
        <p:nvPicPr>
          <p:cNvPr id="6" name="Google Shape;1107;p20" descr="Fig1-NAVD88-CGVD2013-labels-trim.pdf"/>
          <p:cNvPicPr preferRelativeResize="0"/>
          <p:nvPr/>
        </p:nvPicPr>
        <p:blipFill rotWithShape="1">
          <a:blip r:embed="rId2">
            <a:alphaModFix/>
          </a:blip>
          <a:srcRect/>
          <a:stretch/>
        </p:blipFill>
        <p:spPr>
          <a:xfrm>
            <a:off x="597475" y="4351079"/>
            <a:ext cx="4775200" cy="2032000"/>
          </a:xfrm>
          <a:prstGeom prst="rect">
            <a:avLst/>
          </a:prstGeom>
          <a:noFill/>
          <a:ln>
            <a:noFill/>
          </a:ln>
        </p:spPr>
      </p:pic>
      <p:pic>
        <p:nvPicPr>
          <p:cNvPr id="7" name="Google Shape;1108;p20" descr="IGLD85-Fig2.gif"/>
          <p:cNvPicPr preferRelativeResize="0"/>
          <p:nvPr/>
        </p:nvPicPr>
        <p:blipFill rotWithShape="1">
          <a:blip r:embed="rId3">
            <a:alphaModFix/>
          </a:blip>
          <a:srcRect/>
          <a:stretch/>
        </p:blipFill>
        <p:spPr>
          <a:xfrm>
            <a:off x="5588201" y="3469470"/>
            <a:ext cx="4467324" cy="2761055"/>
          </a:xfrm>
          <a:prstGeom prst="rect">
            <a:avLst/>
          </a:prstGeom>
          <a:noFill/>
          <a:ln>
            <a:noFill/>
          </a:ln>
        </p:spPr>
      </p:pic>
      <p:pic>
        <p:nvPicPr>
          <p:cNvPr id="8" name="Google Shape;1109;p20" descr="NGS Rod Man trim.jpg"/>
          <p:cNvPicPr preferRelativeResize="0"/>
          <p:nvPr/>
        </p:nvPicPr>
        <p:blipFill rotWithShape="1">
          <a:blip r:embed="rId4">
            <a:alphaModFix/>
          </a:blip>
          <a:srcRect/>
          <a:stretch/>
        </p:blipFill>
        <p:spPr>
          <a:xfrm>
            <a:off x="10271051" y="2909672"/>
            <a:ext cx="868897" cy="3320853"/>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46255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IGLD (2020)</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Reference Zero</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0</m:t>
                        </m:r>
                      </m:sub>
                    </m:sSub>
                  </m:oMath>
                </a14:m>
                <a:r>
                  <a:rPr lang="en-US" dirty="0"/>
                  <a:t> </a:t>
                </a:r>
                <a:r>
                  <a:rPr lang="en-US" dirty="0" smtClean="0"/>
                  <a:t>= </a:t>
                </a:r>
                <a:r>
                  <a:rPr lang="en-US" dirty="0"/>
                  <a:t>62,636,856.00 m</a:t>
                </a:r>
                <a:r>
                  <a:rPr lang="en-US" baseline="30000" dirty="0"/>
                  <a:t>2</a:t>
                </a:r>
                <a:r>
                  <a:rPr lang="en-US" dirty="0"/>
                  <a:t>/s</a:t>
                </a:r>
                <a:r>
                  <a:rPr lang="en-US" baseline="30000" dirty="0"/>
                  <a:t>2</a:t>
                </a:r>
                <a:r>
                  <a:rPr lang="en-US" dirty="0"/>
                  <a:t> </a:t>
                </a:r>
                <a:r>
                  <a:rPr lang="en-US" dirty="0" smtClean="0"/>
                  <a:t>that </a:t>
                </a:r>
                <a:r>
                  <a:rPr lang="en-US" dirty="0"/>
                  <a:t>the U.S. and Canada have adopted for the new geoid-based North American-Pacific Geopotential Datum of 2022 (NAPGD2022) </a:t>
                </a:r>
                <a:endParaRPr lang="en-US" dirty="0" smtClean="0"/>
              </a:p>
              <a:p>
                <a:r>
                  <a:rPr lang="en-US" dirty="0" smtClean="0"/>
                  <a:t>Realization of the Reference Surface</a:t>
                </a:r>
              </a:p>
              <a:p>
                <a:pPr lvl="1"/>
                <a:r>
                  <a:rPr lang="en-US" dirty="0" smtClean="0"/>
                  <a:t>Geoid </a:t>
                </a:r>
                <a:r>
                  <a:rPr lang="en-US" dirty="0"/>
                  <a:t>model that represents the reference zero everywhere over the Great Lakes – St. Lawrence River system and not only where leveling and bench marks </a:t>
                </a:r>
                <a:r>
                  <a:rPr lang="en-US" dirty="0" smtClean="0"/>
                  <a:t>exist</a:t>
                </a:r>
              </a:p>
              <a:p>
                <a:r>
                  <a:rPr lang="en-US" dirty="0" smtClean="0"/>
                  <a:t>Reference Epoch</a:t>
                </a:r>
              </a:p>
              <a:p>
                <a:pPr lvl="1"/>
                <a:r>
                  <a:rPr lang="en-US" dirty="0" smtClean="0"/>
                  <a:t>2020.0, the </a:t>
                </a:r>
                <a:r>
                  <a:rPr lang="en-US" dirty="0"/>
                  <a:t>central epoch of the 7-year water level observation period of 2017–2023</a:t>
                </a:r>
                <a:endParaRPr lang="en-US" dirty="0" smtClean="0"/>
              </a:p>
              <a:p>
                <a:r>
                  <a:rPr lang="en-US" dirty="0" smtClean="0"/>
                  <a:t>Dynamic Height</a:t>
                </a:r>
              </a:p>
              <a:p>
                <a:pPr lvl="1"/>
                <a:r>
                  <a:rPr lang="en-US" dirty="0"/>
                  <a:t>IGLD (2020) will use </a:t>
                </a:r>
                <a:r>
                  <a:rPr lang="en-US" dirty="0" smtClean="0"/>
                  <a:t>dynamic heights derived </a:t>
                </a:r>
                <a:r>
                  <a:rPr lang="en-US" dirty="0"/>
                  <a:t>from GNSS </a:t>
                </a:r>
                <a:r>
                  <a:rPr lang="en-US" dirty="0"/>
                  <a:t>o</a:t>
                </a:r>
                <a:r>
                  <a:rPr lang="en-US" dirty="0" smtClean="0"/>
                  <a:t>ccupations</a:t>
                </a:r>
                <a:endParaRPr lang="en-US" dirty="0" smtClean="0"/>
              </a:p>
              <a:p>
                <a:pPr lvl="1"/>
                <a:r>
                  <a:rPr lang="en-US" dirty="0" smtClean="0"/>
                  <a:t>The </a:t>
                </a:r>
                <a:r>
                  <a:rPr lang="en-US" dirty="0"/>
                  <a:t>dynamic height represents the difference in potential above the reference surface and is the same at all points on a level surface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8A0109D-9819-4DA5-AF56-9A2860C22C73}" type="slidenum">
              <a:rPr lang="en-US" smtClean="0"/>
              <a:t>5</a:t>
            </a:fld>
            <a:endParaRPr lang="en-US"/>
          </a:p>
        </p:txBody>
      </p:sp>
    </p:spTree>
    <p:extLst>
      <p:ext uri="{BB962C8B-B14F-4D97-AF65-F5344CB8AC3E}">
        <p14:creationId xmlns:p14="http://schemas.microsoft.com/office/powerpoint/2010/main" val="2095736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6"/>
          <p:cNvSpPr txBox="1">
            <a:spLocks noChangeArrowheads="1"/>
          </p:cNvSpPr>
          <p:nvPr/>
        </p:nvSpPr>
        <p:spPr bwMode="auto">
          <a:xfrm>
            <a:off x="5135572" y="3163323"/>
            <a:ext cx="1864604" cy="1077218"/>
          </a:xfrm>
          <a:prstGeom prst="rect">
            <a:avLst/>
          </a:prstGeom>
          <a:noFill/>
          <a:ln w="19050">
            <a:noFill/>
            <a:miter lim="800000"/>
            <a:headEnd/>
            <a:tailEnd/>
          </a:ln>
        </p:spPr>
        <p:txBody>
          <a:bodyPr wrap="square" anchor="ctr">
            <a:spAutoFit/>
          </a:bodyPr>
          <a:lstStyle/>
          <a:p>
            <a:pPr algn="ctr" defTabSz="457200" eaLnBrk="0" fontAlgn="base" hangingPunct="0">
              <a:spcBef>
                <a:spcPct val="0"/>
              </a:spcBef>
              <a:spcAft>
                <a:spcPct val="0"/>
              </a:spcAf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GRS80 ellipsoid</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28688" y="286024"/>
            <a:ext cx="6832800" cy="5720484"/>
          </a:xfrm>
          <a:prstGeom prst="rect">
            <a:avLst/>
          </a:prstGeom>
        </p:spPr>
      </p:pic>
      <p:sp>
        <p:nvSpPr>
          <p:cNvPr id="35" name="Oval 34"/>
          <p:cNvSpPr/>
          <p:nvPr/>
        </p:nvSpPr>
        <p:spPr>
          <a:xfrm>
            <a:off x="3526537" y="1592914"/>
            <a:ext cx="4962697" cy="4181787"/>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4" name="Oval 3"/>
          <p:cNvSpPr/>
          <p:nvPr/>
        </p:nvSpPr>
        <p:spPr>
          <a:xfrm>
            <a:off x="3522981" y="1592914"/>
            <a:ext cx="4962697" cy="4181787"/>
          </a:xfrm>
          <a:prstGeom prst="ellipse">
            <a:avLst/>
          </a:prstGeom>
          <a:noFill/>
          <a:ln w="825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 name="object 2"/>
          <p:cNvSpPr txBox="1">
            <a:spLocks noGrp="1"/>
          </p:cNvSpPr>
          <p:nvPr>
            <p:ph type="title"/>
          </p:nvPr>
        </p:nvSpPr>
        <p:spPr>
          <a:xfrm>
            <a:off x="1524000" y="474847"/>
            <a:ext cx="9144000" cy="571096"/>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endParaRPr sz="4000" b="1" dirty="0">
              <a:latin typeface="Times New Roman" panose="02020603050405020304" pitchFamily="18" charset="0"/>
              <a:cs typeface="Times New Roman" panose="02020603050405020304" pitchFamily="18" charset="0"/>
            </a:endParaRPr>
          </a:p>
        </p:txBody>
      </p:sp>
      <p:sp>
        <p:nvSpPr>
          <p:cNvPr id="37" name="Text Box 19"/>
          <p:cNvSpPr txBox="1">
            <a:spLocks noChangeArrowheads="1"/>
          </p:cNvSpPr>
          <p:nvPr/>
        </p:nvSpPr>
        <p:spPr bwMode="auto">
          <a:xfrm>
            <a:off x="7899715" y="1565642"/>
            <a:ext cx="2250125" cy="584775"/>
          </a:xfrm>
          <a:prstGeom prst="rect">
            <a:avLst/>
          </a:prstGeom>
          <a:noFill/>
          <a:ln w="19050">
            <a:noFill/>
            <a:miter lim="800000"/>
            <a:headEnd/>
            <a:tailEnd/>
          </a:ln>
        </p:spPr>
        <p:txBody>
          <a:bodyPr wrap="square" anchor="ctr">
            <a:spAutoFit/>
          </a:bodyPr>
          <a:lstStyle/>
          <a:p>
            <a:pPr algn="ctr" defTabSz="457200" eaLnBrk="0" hangingPunct="0">
              <a:defRPr/>
            </a:pPr>
            <a:r>
              <a:rPr lang="en-US" sz="3200" b="1"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ITRF2020</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solidFill>
                  <a:prstClr val="black">
                    <a:tint val="75000"/>
                  </a:prstClr>
                </a:solidFill>
                <a:latin typeface="Times New Roman" panose="02020603050405020304" pitchFamily="18" charset="0"/>
                <a:cs typeface="Times New Roman" panose="02020603050405020304" pitchFamily="18" charset="0"/>
              </a:rPr>
              <a:pPr>
                <a:defRPr/>
              </a:pPr>
              <a:t>6</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94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childTnLst>
                          </p:cTn>
                        </p:par>
                        <p:par>
                          <p:cTn id="19" fill="hold">
                            <p:stCondLst>
                              <p:cond delay="2000"/>
                            </p:stCondLst>
                            <p:childTnLst>
                              <p:par>
                                <p:cTn id="20" presetID="1" presetClass="exit"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flipV="1">
            <a:off x="4870984" y="1621229"/>
            <a:ext cx="0" cy="3609906"/>
          </a:xfrm>
          <a:prstGeom prst="line">
            <a:avLst/>
          </a:prstGeom>
          <a:noFill/>
          <a:ln w="28575">
            <a:solidFill>
              <a:schemeClr val="bg1">
                <a:lumMod val="65000"/>
              </a:schemeClr>
            </a:solidFill>
            <a:round/>
            <a:headEnd/>
            <a:tailEnd type="none" w="med" len="me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9" name="Line 7"/>
          <p:cNvSpPr>
            <a:spLocks noChangeShapeType="1"/>
          </p:cNvSpPr>
          <p:nvPr/>
        </p:nvSpPr>
        <p:spPr bwMode="auto">
          <a:xfrm>
            <a:off x="4663819" y="4996776"/>
            <a:ext cx="4820547" cy="0"/>
          </a:xfrm>
          <a:prstGeom prst="line">
            <a:avLst/>
          </a:prstGeom>
          <a:noFill/>
          <a:ln w="28575">
            <a:solidFill>
              <a:schemeClr val="bg1">
                <a:lumMod val="65000"/>
              </a:schemeClr>
            </a:solidFill>
            <a:round/>
            <a:headEnd/>
            <a:tailEnd type="none" w="med" len="me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13" name="Line 11"/>
          <p:cNvSpPr>
            <a:spLocks noChangeShapeType="1"/>
          </p:cNvSpPr>
          <p:nvPr/>
        </p:nvSpPr>
        <p:spPr bwMode="auto">
          <a:xfrm flipV="1">
            <a:off x="7940892" y="1948814"/>
            <a:ext cx="510219" cy="795042"/>
          </a:xfrm>
          <a:prstGeom prst="line">
            <a:avLst/>
          </a:prstGeom>
          <a:noFill/>
          <a:ln w="28575">
            <a:solidFill>
              <a:schemeClr val="bg1">
                <a:lumMod val="50000"/>
              </a:schemeClr>
            </a:solidFill>
            <a:round/>
            <a:headEnd/>
            <a:tailEn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15" name="Freeform 13"/>
          <p:cNvSpPr>
            <a:spLocks/>
          </p:cNvSpPr>
          <p:nvPr/>
        </p:nvSpPr>
        <p:spPr bwMode="auto">
          <a:xfrm>
            <a:off x="8025124" y="2631177"/>
            <a:ext cx="98405" cy="186451"/>
          </a:xfrm>
          <a:custGeom>
            <a:avLst/>
            <a:gdLst>
              <a:gd name="T0" fmla="*/ 0 w 69"/>
              <a:gd name="T1" fmla="*/ 0 h 114"/>
              <a:gd name="T2" fmla="*/ 2147483647 w 69"/>
              <a:gd name="T3" fmla="*/ 2147483647 h 114"/>
              <a:gd name="T4" fmla="*/ 2147483647 w 69"/>
              <a:gd name="T5" fmla="*/ 2147483647 h 114"/>
              <a:gd name="T6" fmla="*/ 0 60000 65536"/>
              <a:gd name="T7" fmla="*/ 0 60000 65536"/>
              <a:gd name="T8" fmla="*/ 0 60000 65536"/>
              <a:gd name="T9" fmla="*/ 0 w 69"/>
              <a:gd name="T10" fmla="*/ 0 h 114"/>
              <a:gd name="T11" fmla="*/ 69 w 69"/>
              <a:gd name="T12" fmla="*/ 114 h 114"/>
            </a:gdLst>
            <a:ahLst/>
            <a:cxnLst>
              <a:cxn ang="T6">
                <a:pos x="T0" y="T1"/>
              </a:cxn>
              <a:cxn ang="T7">
                <a:pos x="T2" y="T3"/>
              </a:cxn>
              <a:cxn ang="T8">
                <a:pos x="T4" y="T5"/>
              </a:cxn>
            </a:cxnLst>
            <a:rect l="T9" t="T10" r="T11" b="T12"/>
            <a:pathLst>
              <a:path w="69" h="114">
                <a:moveTo>
                  <a:pt x="0" y="0"/>
                </a:moveTo>
                <a:lnTo>
                  <a:pt x="69" y="45"/>
                </a:lnTo>
                <a:lnTo>
                  <a:pt x="15" y="114"/>
                </a:lnTo>
              </a:path>
            </a:pathLst>
          </a:custGeom>
          <a:noFill/>
          <a:ln w="28575" cap="flat" cmpd="sng">
            <a:solidFill>
              <a:schemeClr val="bg1">
                <a:lumMod val="50000"/>
              </a:schemeClr>
            </a:solidFill>
            <a:prstDash val="solid"/>
            <a:round/>
            <a:headEnd type="none" w="med" len="med"/>
            <a:tailEnd type="none" w="med" len="me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16" name="Freeform 14"/>
          <p:cNvSpPr>
            <a:spLocks/>
          </p:cNvSpPr>
          <p:nvPr/>
        </p:nvSpPr>
        <p:spPr bwMode="auto">
          <a:xfrm>
            <a:off x="7423041" y="1745533"/>
            <a:ext cx="1613323" cy="947795"/>
          </a:xfrm>
          <a:custGeom>
            <a:avLst/>
            <a:gdLst>
              <a:gd name="T0" fmla="*/ 2147483647 w 1125"/>
              <a:gd name="T1" fmla="*/ 2147483647 h 580"/>
              <a:gd name="T2" fmla="*/ 2147483647 w 1125"/>
              <a:gd name="T3" fmla="*/ 2147483647 h 580"/>
              <a:gd name="T4" fmla="*/ 2147483647 w 1125"/>
              <a:gd name="T5" fmla="*/ 2147483647 h 580"/>
              <a:gd name="T6" fmla="*/ 2147483647 w 1125"/>
              <a:gd name="T7" fmla="*/ 2147483647 h 580"/>
              <a:gd name="T8" fmla="*/ 2147483647 w 1125"/>
              <a:gd name="T9" fmla="*/ 2147483647 h 580"/>
              <a:gd name="T10" fmla="*/ 2147483647 w 1125"/>
              <a:gd name="T11" fmla="*/ 2147483647 h 580"/>
              <a:gd name="T12" fmla="*/ 2147483647 w 1125"/>
              <a:gd name="T13" fmla="*/ 2147483647 h 580"/>
              <a:gd name="T14" fmla="*/ 2147483647 w 1125"/>
              <a:gd name="T15" fmla="*/ 2147483647 h 580"/>
              <a:gd name="T16" fmla="*/ 2147483647 w 1125"/>
              <a:gd name="T17" fmla="*/ 2147483647 h 580"/>
              <a:gd name="T18" fmla="*/ 2147483647 w 1125"/>
              <a:gd name="T19" fmla="*/ 2147483647 h 580"/>
              <a:gd name="T20" fmla="*/ 2147483647 w 1125"/>
              <a:gd name="T21" fmla="*/ 2147483647 h 580"/>
              <a:gd name="T22" fmla="*/ 2147483647 w 1125"/>
              <a:gd name="T23" fmla="*/ 2147483647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5"/>
              <a:gd name="T37" fmla="*/ 0 h 580"/>
              <a:gd name="T38" fmla="*/ 1125 w 1125"/>
              <a:gd name="T39" fmla="*/ 580 h 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5" h="580">
                <a:moveTo>
                  <a:pt x="45" y="12"/>
                </a:moveTo>
                <a:cubicBezTo>
                  <a:pt x="144" y="45"/>
                  <a:pt x="0" y="0"/>
                  <a:pt x="285" y="28"/>
                </a:cubicBezTo>
                <a:cubicBezTo>
                  <a:pt x="295" y="29"/>
                  <a:pt x="300" y="42"/>
                  <a:pt x="309" y="44"/>
                </a:cubicBezTo>
                <a:cubicBezTo>
                  <a:pt x="349" y="51"/>
                  <a:pt x="389" y="49"/>
                  <a:pt x="429" y="52"/>
                </a:cubicBezTo>
                <a:cubicBezTo>
                  <a:pt x="522" y="114"/>
                  <a:pt x="652" y="111"/>
                  <a:pt x="757" y="116"/>
                </a:cubicBezTo>
                <a:cubicBezTo>
                  <a:pt x="770" y="156"/>
                  <a:pt x="794" y="188"/>
                  <a:pt x="829" y="212"/>
                </a:cubicBezTo>
                <a:cubicBezTo>
                  <a:pt x="834" y="220"/>
                  <a:pt x="837" y="230"/>
                  <a:pt x="845" y="236"/>
                </a:cubicBezTo>
                <a:cubicBezTo>
                  <a:pt x="852" y="241"/>
                  <a:pt x="863" y="238"/>
                  <a:pt x="869" y="244"/>
                </a:cubicBezTo>
                <a:cubicBezTo>
                  <a:pt x="892" y="267"/>
                  <a:pt x="914" y="311"/>
                  <a:pt x="933" y="340"/>
                </a:cubicBezTo>
                <a:cubicBezTo>
                  <a:pt x="952" y="369"/>
                  <a:pt x="1027" y="421"/>
                  <a:pt x="1061" y="444"/>
                </a:cubicBezTo>
                <a:cubicBezTo>
                  <a:pt x="1072" y="460"/>
                  <a:pt x="1087" y="474"/>
                  <a:pt x="1093" y="492"/>
                </a:cubicBezTo>
                <a:cubicBezTo>
                  <a:pt x="1103" y="522"/>
                  <a:pt x="1111" y="552"/>
                  <a:pt x="1125" y="580"/>
                </a:cubicBezTo>
              </a:path>
            </a:pathLst>
          </a:custGeom>
          <a:noFill/>
          <a:ln w="38100" cap="flat" cmpd="sng">
            <a:solidFill>
              <a:srgbClr val="00B050"/>
            </a:solidFill>
            <a:prstDash val="solid"/>
            <a:round/>
            <a:headEnd type="none" w="med" len="med"/>
            <a:tailEnd type="none" w="med" len="me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21" name="Text Box 19"/>
          <p:cNvSpPr txBox="1">
            <a:spLocks noChangeArrowheads="1"/>
          </p:cNvSpPr>
          <p:nvPr/>
        </p:nvSpPr>
        <p:spPr bwMode="auto">
          <a:xfrm>
            <a:off x="5268218" y="3718145"/>
            <a:ext cx="1676342" cy="830997"/>
          </a:xfrm>
          <a:prstGeom prst="rect">
            <a:avLst/>
          </a:prstGeom>
          <a:noFill/>
          <a:ln w="19050">
            <a:noFill/>
            <a:miter lim="800000"/>
            <a:headEnd/>
            <a:tailEnd/>
          </a:ln>
        </p:spPr>
        <p:txBody>
          <a:bodyPr wrap="square" anchor="ctr">
            <a:spAutoFit/>
          </a:bodyPr>
          <a:lstStyle/>
          <a:p>
            <a:pPr algn="ctr" defTabSz="457200" eaLnBrk="0" fontAlgn="base" hangingPunct="0">
              <a:spcBef>
                <a:spcPct val="0"/>
              </a:spcBef>
              <a:spcAft>
                <a:spcPct val="0"/>
              </a:spcAft>
              <a:defRPr/>
            </a:pPr>
            <a:r>
              <a:rPr lang="en-US" sz="2400" b="1" dirty="0">
                <a:solidFill>
                  <a:srgbClr val="00B0F0"/>
                </a:solidFill>
                <a:latin typeface="Cambria" panose="02040503050406030204" pitchFamily="18" charset="0"/>
                <a:ea typeface="Cambria" panose="02040503050406030204" pitchFamily="18" charset="0"/>
                <a:cs typeface="Times New Roman" pitchFamily="18" charset="0"/>
              </a:rPr>
              <a:t>ITRF2020</a:t>
            </a:r>
          </a:p>
          <a:p>
            <a:pPr algn="ctr" defTabSz="457200" eaLnBrk="0" fontAlgn="base" hangingPunct="0">
              <a:spcBef>
                <a:spcPct val="0"/>
              </a:spcBef>
              <a:spcAft>
                <a:spcPct val="0"/>
              </a:spcAft>
              <a:defRPr/>
            </a:pPr>
            <a:r>
              <a:rPr lang="en-US" sz="2400" b="1" dirty="0">
                <a:solidFill>
                  <a:prstClr val="black"/>
                </a:solidFill>
                <a:latin typeface="Cambria" panose="02040503050406030204" pitchFamily="18" charset="0"/>
                <a:ea typeface="Cambria" panose="02040503050406030204" pitchFamily="18" charset="0"/>
                <a:cs typeface="Times New Roman" pitchFamily="18" charset="0"/>
              </a:rPr>
              <a:t>origin</a:t>
            </a:r>
          </a:p>
        </p:txBody>
      </p:sp>
      <p:sp>
        <p:nvSpPr>
          <p:cNvPr id="24" name="Line 22"/>
          <p:cNvSpPr>
            <a:spLocks noChangeShapeType="1"/>
          </p:cNvSpPr>
          <p:nvPr/>
        </p:nvSpPr>
        <p:spPr bwMode="auto">
          <a:xfrm flipH="1">
            <a:off x="4949151" y="4409495"/>
            <a:ext cx="682691" cy="510535"/>
          </a:xfrm>
          <a:prstGeom prst="line">
            <a:avLst/>
          </a:prstGeom>
          <a:noFill/>
          <a:ln w="38100">
            <a:solidFill>
              <a:srgbClr val="00B0F0"/>
            </a:solidFill>
            <a:round/>
            <a:headEnd/>
            <a:tailEnd type="triangle" w="lg" len="lg"/>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25" name="Text Box 23"/>
          <p:cNvSpPr txBox="1">
            <a:spLocks noChangeArrowheads="1"/>
          </p:cNvSpPr>
          <p:nvPr/>
        </p:nvSpPr>
        <p:spPr bwMode="auto">
          <a:xfrm>
            <a:off x="8928815" y="1535854"/>
            <a:ext cx="1064715" cy="707886"/>
          </a:xfrm>
          <a:prstGeom prst="rect">
            <a:avLst/>
          </a:prstGeom>
          <a:noFill/>
          <a:ln w="19050">
            <a:noFill/>
            <a:miter lim="800000"/>
            <a:headEnd/>
            <a:tailEnd/>
          </a:ln>
        </p:spPr>
        <p:txBody>
          <a:bodyPr wrap="none" anchor="ctr">
            <a:spAutoFit/>
          </a:bodyPr>
          <a:lstStyle/>
          <a:p>
            <a:pPr algn="ctr" defTabSz="457200" eaLnBrk="0" fontAlgn="base" hangingPunct="0">
              <a:spcBef>
                <a:spcPct val="0"/>
              </a:spcBef>
              <a:spcAft>
                <a:spcPct val="0"/>
              </a:spcAft>
              <a:defRPr/>
            </a:pPr>
            <a:r>
              <a:rPr lang="en-US" sz="2000" b="1" dirty="0">
                <a:solidFill>
                  <a:prstClr val="black"/>
                </a:solidFill>
                <a:latin typeface="Cambria" panose="02040503050406030204" pitchFamily="18" charset="0"/>
                <a:ea typeface="Cambria" panose="02040503050406030204" pitchFamily="18" charset="0"/>
                <a:cs typeface="Times New Roman" pitchFamily="18" charset="0"/>
              </a:rPr>
              <a:t>Earth’s</a:t>
            </a:r>
          </a:p>
          <a:p>
            <a:pPr algn="ctr" defTabSz="457200" eaLnBrk="0" fontAlgn="base" hangingPunct="0">
              <a:spcBef>
                <a:spcPct val="0"/>
              </a:spcBef>
              <a:spcAft>
                <a:spcPct val="0"/>
              </a:spcAft>
              <a:defRPr/>
            </a:pPr>
            <a:r>
              <a:rPr lang="en-US" sz="2000" b="1" dirty="0">
                <a:solidFill>
                  <a:prstClr val="black"/>
                </a:solidFill>
                <a:latin typeface="Cambria" panose="02040503050406030204" pitchFamily="18" charset="0"/>
                <a:ea typeface="Cambria" panose="02040503050406030204" pitchFamily="18" charset="0"/>
                <a:cs typeface="Times New Roman" pitchFamily="18" charset="0"/>
              </a:rPr>
              <a:t>Surface</a:t>
            </a:r>
          </a:p>
        </p:txBody>
      </p:sp>
      <p:sp>
        <p:nvSpPr>
          <p:cNvPr id="28" name="Text Box 26"/>
          <p:cNvSpPr txBox="1">
            <a:spLocks noChangeArrowheads="1"/>
          </p:cNvSpPr>
          <p:nvPr/>
        </p:nvSpPr>
        <p:spPr bwMode="auto">
          <a:xfrm>
            <a:off x="8233472" y="2258854"/>
            <a:ext cx="369011" cy="461665"/>
          </a:xfrm>
          <a:prstGeom prst="rect">
            <a:avLst/>
          </a:prstGeom>
          <a:noFill/>
          <a:ln w="19050">
            <a:noFill/>
            <a:miter lim="800000"/>
            <a:headEnd/>
            <a:tailEnd/>
          </a:ln>
        </p:spPr>
        <p:txBody>
          <a:bodyPr wrap="none" anchor="ctr">
            <a:spAutoFit/>
          </a:bodyPr>
          <a:lstStyle/>
          <a:p>
            <a:pPr algn="ctr" defTabSz="457200" eaLnBrk="0" fontAlgn="base" hangingPunct="0">
              <a:spcBef>
                <a:spcPct val="0"/>
              </a:spcBef>
              <a:spcAft>
                <a:spcPct val="0"/>
              </a:spcAft>
              <a:defRPr/>
            </a:pPr>
            <a:r>
              <a:rPr lang="en-US" sz="2400" b="1" dirty="0" smtClean="0">
                <a:solidFill>
                  <a:prstClr val="black"/>
                </a:solidFill>
                <a:latin typeface="Cambria" panose="02040503050406030204" pitchFamily="18" charset="0"/>
                <a:ea typeface="Cambria" panose="02040503050406030204" pitchFamily="18" charset="0"/>
                <a:cs typeface="Times New Roman" pitchFamily="18" charset="0"/>
              </a:rPr>
              <a:t>h</a:t>
            </a:r>
            <a:endParaRPr lang="en-US" sz="2400" b="1" dirty="0">
              <a:solidFill>
                <a:prstClr val="black"/>
              </a:solidFill>
              <a:latin typeface="Cambria" panose="02040503050406030204" pitchFamily="18" charset="0"/>
              <a:ea typeface="Cambria" panose="02040503050406030204" pitchFamily="18" charset="0"/>
              <a:cs typeface="Times New Roman" pitchFamily="18" charset="0"/>
            </a:endParaRPr>
          </a:p>
        </p:txBody>
      </p:sp>
      <p:sp>
        <p:nvSpPr>
          <p:cNvPr id="31" name="Text Box 19"/>
          <p:cNvSpPr txBox="1">
            <a:spLocks noChangeArrowheads="1"/>
          </p:cNvSpPr>
          <p:nvPr/>
        </p:nvSpPr>
        <p:spPr bwMode="auto">
          <a:xfrm>
            <a:off x="8777281" y="5663912"/>
            <a:ext cx="1414170" cy="830997"/>
          </a:xfrm>
          <a:prstGeom prst="rect">
            <a:avLst/>
          </a:prstGeom>
          <a:noFill/>
          <a:ln w="19050">
            <a:noFill/>
            <a:miter lim="800000"/>
            <a:headEnd/>
            <a:tailEnd/>
          </a:ln>
        </p:spPr>
        <p:txBody>
          <a:bodyPr wrap="none" anchor="ctr">
            <a:spAutoFit/>
          </a:bodyPr>
          <a:lstStyle/>
          <a:p>
            <a:pPr algn="ctr" defTabSz="457200" eaLnBrk="0" fontAlgn="base" hangingPunct="0">
              <a:spcBef>
                <a:spcPct val="0"/>
              </a:spcBef>
              <a:spcAft>
                <a:spcPct val="0"/>
              </a:spcAft>
              <a:defRPr/>
            </a:pPr>
            <a:r>
              <a:rPr lang="en-US" sz="2400" b="1" dirty="0">
                <a:solidFill>
                  <a:prstClr val="black"/>
                </a:solidFill>
                <a:latin typeface="Cambria" panose="02040503050406030204" pitchFamily="18" charset="0"/>
                <a:ea typeface="Cambria" panose="02040503050406030204" pitchFamily="18" charset="0"/>
                <a:cs typeface="Times New Roman" pitchFamily="18" charset="0"/>
              </a:rPr>
              <a:t>GRS80</a:t>
            </a:r>
          </a:p>
          <a:p>
            <a:pPr algn="ctr" defTabSz="457200" eaLnBrk="0" fontAlgn="base" hangingPunct="0">
              <a:spcBef>
                <a:spcPct val="0"/>
              </a:spcBef>
              <a:spcAft>
                <a:spcPct val="0"/>
              </a:spcAft>
              <a:defRPr/>
            </a:pPr>
            <a:r>
              <a:rPr lang="en-US" sz="2400" b="1" dirty="0">
                <a:solidFill>
                  <a:prstClr val="black"/>
                </a:solidFill>
                <a:latin typeface="Cambria" panose="02040503050406030204" pitchFamily="18" charset="0"/>
                <a:ea typeface="Cambria" panose="02040503050406030204" pitchFamily="18" charset="0"/>
                <a:cs typeface="Times New Roman" pitchFamily="18" charset="0"/>
              </a:rPr>
              <a:t>ellipsoid</a:t>
            </a:r>
          </a:p>
        </p:txBody>
      </p:sp>
      <p:sp>
        <p:nvSpPr>
          <p:cNvPr id="33" name="Line 21"/>
          <p:cNvSpPr>
            <a:spLocks noChangeShapeType="1"/>
          </p:cNvSpPr>
          <p:nvPr/>
        </p:nvSpPr>
        <p:spPr bwMode="auto">
          <a:xfrm flipH="1" flipV="1">
            <a:off x="9285632" y="5034151"/>
            <a:ext cx="83743" cy="655064"/>
          </a:xfrm>
          <a:prstGeom prst="line">
            <a:avLst/>
          </a:prstGeom>
          <a:noFill/>
          <a:ln w="19050">
            <a:solidFill>
              <a:schemeClr val="tx1"/>
            </a:solidFill>
            <a:round/>
            <a:headEnd w="lg" len="med"/>
            <a:tailEnd type="triangle" w="lg" len="me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29" name="Line 22"/>
          <p:cNvSpPr>
            <a:spLocks noChangeShapeType="1"/>
          </p:cNvSpPr>
          <p:nvPr/>
        </p:nvSpPr>
        <p:spPr bwMode="auto">
          <a:xfrm flipH="1">
            <a:off x="8757167" y="1866308"/>
            <a:ext cx="279196" cy="266366"/>
          </a:xfrm>
          <a:prstGeom prst="line">
            <a:avLst/>
          </a:prstGeom>
          <a:noFill/>
          <a:ln w="38100">
            <a:solidFill>
              <a:srgbClr val="00B050"/>
            </a:solidFill>
            <a:round/>
            <a:headEnd/>
            <a:tailEnd type="triangle" w="lg" len="me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10" name="Arc 8"/>
          <p:cNvSpPr>
            <a:spLocks/>
          </p:cNvSpPr>
          <p:nvPr/>
        </p:nvSpPr>
        <p:spPr bwMode="auto">
          <a:xfrm>
            <a:off x="4870984" y="1856883"/>
            <a:ext cx="4406210" cy="31398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rgbClr val="00B0F0"/>
            </a:solidFill>
            <a:round/>
            <a:headEnd/>
            <a:tailEnd/>
          </a:ln>
        </p:spPr>
        <p:txBody>
          <a:bodyPr wrap="none" anchor="ctr"/>
          <a:lstStyle/>
          <a:p>
            <a:pPr defTabSz="457200" fontAlgn="base">
              <a:spcBef>
                <a:spcPct val="0"/>
              </a:spcBef>
              <a:spcAft>
                <a:spcPct val="0"/>
              </a:spcAft>
              <a:defRPr/>
            </a:pPr>
            <a:endParaRPr lang="en-US">
              <a:solidFill>
                <a:prstClr val="black"/>
              </a:solidFill>
              <a:latin typeface="Cambria" panose="02040503050406030204" pitchFamily="18" charset="0"/>
              <a:ea typeface="Cambria" panose="02040503050406030204" pitchFamily="18" charset="0"/>
            </a:endParaRPr>
          </a:p>
        </p:txBody>
      </p:sp>
      <p:sp>
        <p:nvSpPr>
          <p:cNvPr id="3" name="Flowchart: Connector 2"/>
          <p:cNvSpPr/>
          <p:nvPr/>
        </p:nvSpPr>
        <p:spPr>
          <a:xfrm>
            <a:off x="8392718" y="1855758"/>
            <a:ext cx="137160" cy="137160"/>
          </a:xfrm>
          <a:prstGeom prst="flowChartConnector">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a:solidFill>
                <a:prstClr val="white"/>
              </a:solidFill>
              <a:latin typeface="Cambria" panose="02040503050406030204" pitchFamily="18" charset="0"/>
              <a:ea typeface="Cambria" panose="02040503050406030204" pitchFamily="18" charset="0"/>
            </a:endParaRPr>
          </a:p>
        </p:txBody>
      </p:sp>
      <p:sp>
        <p:nvSpPr>
          <p:cNvPr id="48" name="Flowchart: Connector 47"/>
          <p:cNvSpPr/>
          <p:nvPr/>
        </p:nvSpPr>
        <p:spPr>
          <a:xfrm>
            <a:off x="4763609" y="4891621"/>
            <a:ext cx="210312" cy="210312"/>
          </a:xfrm>
          <a:prstGeom prst="flowChartConnector">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a:solidFill>
                <a:prstClr val="white"/>
              </a:solidFill>
              <a:latin typeface="Cambria" panose="02040503050406030204" pitchFamily="18" charset="0"/>
              <a:ea typeface="Cambria" panose="02040503050406030204" pitchFamily="18" charset="0"/>
            </a:endParaRPr>
          </a:p>
        </p:txBody>
      </p:sp>
      <p:sp>
        <p:nvSpPr>
          <p:cNvPr id="20" name="Slide Number Placeholder 19"/>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
        <p:nvSpPr>
          <p:cNvPr id="22" name="Title 21"/>
          <p:cNvSpPr>
            <a:spLocks noGrp="1"/>
          </p:cNvSpPr>
          <p:nvPr>
            <p:ph type="title"/>
          </p:nvPr>
        </p:nvSpPr>
        <p:spPr/>
        <p:txBody>
          <a:bodyPr/>
          <a:lstStyle/>
          <a:p>
            <a:endParaRPr lang="en-US"/>
          </a:p>
        </p:txBody>
      </p:sp>
    </p:spTree>
    <p:extLst>
      <p:ext uri="{BB962C8B-B14F-4D97-AF65-F5344CB8AC3E}">
        <p14:creationId xmlns:p14="http://schemas.microsoft.com/office/powerpoint/2010/main" val="37199037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3"/>
                                        </p:tgtEl>
                                      </p:cBhvr>
                                    </p:animEffect>
                                    <p:animScale>
                                      <p:cBhvr>
                                        <p:cTn id="10" dur="250" autoRev="1" fill="hold"/>
                                        <p:tgtEl>
                                          <p:spTgt spid="33"/>
                                        </p:tgtEl>
                                      </p:cBhvr>
                                      <p:by x="105000" y="105000"/>
                                    </p:animScale>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31"/>
                                        </p:tgtEl>
                                      </p:cBhvr>
                                    </p:animEffect>
                                    <p:animScale>
                                      <p:cBhvr>
                                        <p:cTn id="14" dur="250" autoRev="1" fill="hold"/>
                                        <p:tgtEl>
                                          <p:spTgt spid="31"/>
                                        </p:tgtEl>
                                      </p:cBhvr>
                                      <p:by x="105000" y="105000"/>
                                    </p:animScale>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par>
                                <p:cTn id="19" presetID="26" presetClass="emph" presetSubtype="0" fill="hold" grpId="2" nodeType="withEffect">
                                  <p:stCondLst>
                                    <p:cond delay="0"/>
                                  </p:stCondLst>
                                  <p:childTnLst>
                                    <p:animEffect transition="out" filter="fade">
                                      <p:cBhvr>
                                        <p:cTn id="20" dur="500" tmFilter="0, 0; .2, .5; .8, .5; 1, 0"/>
                                        <p:tgtEl>
                                          <p:spTgt spid="33"/>
                                        </p:tgtEl>
                                      </p:cBhvr>
                                    </p:animEffect>
                                    <p:animScale>
                                      <p:cBhvr>
                                        <p:cTn id="21"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3" grpId="0" animBg="1"/>
      <p:bldP spid="33" grpId="1" animBg="1"/>
      <p:bldP spid="3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8A0109D-9819-4DA5-AF56-9A2860C22C73}" type="slidenum">
              <a:rPr lang="en-US" smtClean="0"/>
              <a:t>8</a:t>
            </a:fld>
            <a:endParaRPr lang="en-US"/>
          </a:p>
        </p:txBody>
      </p:sp>
      <p:pic>
        <p:nvPicPr>
          <p:cNvPr id="14340" name="Picture 4" descr="https://beta.ngs.noaa.gov/GEOID/xGEOID20/maps/xGeoid20_Web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5394" y="0"/>
            <a:ext cx="8781211" cy="678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54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Geoid, and Heights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
        <p:nvSpPr>
          <p:cNvPr id="9" name="Freeform 8"/>
          <p:cNvSpPr/>
          <p:nvPr/>
        </p:nvSpPr>
        <p:spPr>
          <a:xfrm>
            <a:off x="1981201" y="4268803"/>
            <a:ext cx="6502785" cy="598881"/>
          </a:xfrm>
          <a:custGeom>
            <a:avLst/>
            <a:gdLst>
              <a:gd name="connsiteX0" fmla="*/ 44835 w 7398135"/>
              <a:gd name="connsiteY0" fmla="*/ 591189 h 598881"/>
              <a:gd name="connsiteX1" fmla="*/ 111510 w 7398135"/>
              <a:gd name="connsiteY1" fmla="*/ 553089 h 598881"/>
              <a:gd name="connsiteX2" fmla="*/ 2016510 w 7398135"/>
              <a:gd name="connsiteY2" fmla="*/ 639 h 598881"/>
              <a:gd name="connsiteX3" fmla="*/ 4416810 w 7398135"/>
              <a:gd name="connsiteY3" fmla="*/ 438789 h 598881"/>
              <a:gd name="connsiteX4" fmla="*/ 5740785 w 7398135"/>
              <a:gd name="connsiteY4" fmla="*/ 267339 h 598881"/>
              <a:gd name="connsiteX5" fmla="*/ 6893310 w 7398135"/>
              <a:gd name="connsiteY5" fmla="*/ 334014 h 598881"/>
              <a:gd name="connsiteX6" fmla="*/ 7398135 w 7398135"/>
              <a:gd name="connsiteY6" fmla="*/ 486414 h 59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8135" h="598881">
                <a:moveTo>
                  <a:pt x="44835" y="591189"/>
                </a:moveTo>
                <a:cubicBezTo>
                  <a:pt x="-86134" y="621351"/>
                  <a:pt x="111510" y="553089"/>
                  <a:pt x="111510" y="553089"/>
                </a:cubicBezTo>
                <a:cubicBezTo>
                  <a:pt x="440123" y="454664"/>
                  <a:pt x="1298960" y="19689"/>
                  <a:pt x="2016510" y="639"/>
                </a:cubicBezTo>
                <a:cubicBezTo>
                  <a:pt x="2734060" y="-18411"/>
                  <a:pt x="3796098" y="394339"/>
                  <a:pt x="4416810" y="438789"/>
                </a:cubicBezTo>
                <a:cubicBezTo>
                  <a:pt x="5037522" y="483239"/>
                  <a:pt x="5328035" y="284801"/>
                  <a:pt x="5740785" y="267339"/>
                </a:cubicBezTo>
                <a:cubicBezTo>
                  <a:pt x="6153535" y="249876"/>
                  <a:pt x="6617085" y="297502"/>
                  <a:pt x="6893310" y="334014"/>
                </a:cubicBezTo>
                <a:cubicBezTo>
                  <a:pt x="7169535" y="370526"/>
                  <a:pt x="7283835" y="428470"/>
                  <a:pt x="7398135" y="486414"/>
                </a:cubicBezTo>
              </a:path>
            </a:pathLst>
          </a:cu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1" name="Freeform 10"/>
          <p:cNvSpPr/>
          <p:nvPr/>
        </p:nvSpPr>
        <p:spPr>
          <a:xfrm>
            <a:off x="1987935" y="5441107"/>
            <a:ext cx="6496050" cy="382715"/>
          </a:xfrm>
          <a:custGeom>
            <a:avLst/>
            <a:gdLst>
              <a:gd name="connsiteX0" fmla="*/ 0 w 6677025"/>
              <a:gd name="connsiteY0" fmla="*/ 382715 h 382715"/>
              <a:gd name="connsiteX1" fmla="*/ 3552825 w 6677025"/>
              <a:gd name="connsiteY1" fmla="*/ 1715 h 382715"/>
              <a:gd name="connsiteX2" fmla="*/ 6677025 w 6677025"/>
              <a:gd name="connsiteY2" fmla="*/ 268415 h 382715"/>
            </a:gdLst>
            <a:ahLst/>
            <a:cxnLst>
              <a:cxn ang="0">
                <a:pos x="connsiteX0" y="connsiteY0"/>
              </a:cxn>
              <a:cxn ang="0">
                <a:pos x="connsiteX1" y="connsiteY1"/>
              </a:cxn>
              <a:cxn ang="0">
                <a:pos x="connsiteX2" y="connsiteY2"/>
              </a:cxn>
            </a:cxnLst>
            <a:rect l="l" t="t" r="r" b="b"/>
            <a:pathLst>
              <a:path w="6677025" h="382715">
                <a:moveTo>
                  <a:pt x="0" y="382715"/>
                </a:moveTo>
                <a:cubicBezTo>
                  <a:pt x="1219994" y="201740"/>
                  <a:pt x="2439988" y="20765"/>
                  <a:pt x="3552825" y="1715"/>
                </a:cubicBezTo>
                <a:cubicBezTo>
                  <a:pt x="4665662" y="-17335"/>
                  <a:pt x="5671343" y="125540"/>
                  <a:pt x="6677025" y="268415"/>
                </a:cubicBez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 name="TextBox 11"/>
          <p:cNvSpPr txBox="1"/>
          <p:nvPr/>
        </p:nvSpPr>
        <p:spPr>
          <a:xfrm>
            <a:off x="8615475" y="3473706"/>
            <a:ext cx="1781834" cy="461665"/>
          </a:xfrm>
          <a:prstGeom prst="rect">
            <a:avLst/>
          </a:prstGeom>
          <a:noFill/>
        </p:spPr>
        <p:txBody>
          <a:bodyPr wrap="none" rtlCol="0">
            <a:spAutoFit/>
          </a:bodyPr>
          <a:lstStyle/>
          <a:p>
            <a:r>
              <a:rPr lang="en-US" sz="2400" b="1" dirty="0">
                <a:latin typeface="Times New Roman" panose="02020603050405020304" pitchFamily="18" charset="0"/>
              </a:rPr>
              <a:t>Topography</a:t>
            </a:r>
          </a:p>
        </p:txBody>
      </p:sp>
      <p:sp>
        <p:nvSpPr>
          <p:cNvPr id="13" name="TextBox 12"/>
          <p:cNvSpPr txBox="1"/>
          <p:nvPr/>
        </p:nvSpPr>
        <p:spPr>
          <a:xfrm>
            <a:off x="8553680" y="4512155"/>
            <a:ext cx="1475084" cy="461665"/>
          </a:xfrm>
          <a:prstGeom prst="rect">
            <a:avLst/>
          </a:prstGeom>
          <a:noFill/>
        </p:spPr>
        <p:txBody>
          <a:bodyPr wrap="none" rtlCol="0">
            <a:spAutoFit/>
          </a:bodyPr>
          <a:lstStyle/>
          <a:p>
            <a:r>
              <a:rPr lang="en-US" sz="2400" b="1" dirty="0">
                <a:latin typeface="Times New Roman" panose="02020603050405020304" pitchFamily="18" charset="0"/>
              </a:rPr>
              <a:t>The geoid</a:t>
            </a:r>
          </a:p>
        </p:txBody>
      </p:sp>
      <p:sp>
        <p:nvSpPr>
          <p:cNvPr id="14" name="TextBox 13"/>
          <p:cNvSpPr txBox="1"/>
          <p:nvPr/>
        </p:nvSpPr>
        <p:spPr>
          <a:xfrm>
            <a:off x="8483986" y="5234860"/>
            <a:ext cx="1434047" cy="830997"/>
          </a:xfrm>
          <a:prstGeom prst="rect">
            <a:avLst/>
          </a:prstGeom>
          <a:noFill/>
        </p:spPr>
        <p:txBody>
          <a:bodyPr wrap="none" rtlCol="0">
            <a:spAutoFit/>
          </a:bodyPr>
          <a:lstStyle/>
          <a:p>
            <a:r>
              <a:rPr lang="en-US" sz="2400" b="1" dirty="0">
                <a:latin typeface="Times New Roman" panose="02020603050405020304" pitchFamily="18" charset="0"/>
              </a:rPr>
              <a:t>A chosen </a:t>
            </a:r>
          </a:p>
          <a:p>
            <a:r>
              <a:rPr lang="en-US" sz="2400" b="1" dirty="0">
                <a:latin typeface="Times New Roman" panose="02020603050405020304" pitchFamily="18" charset="0"/>
              </a:rPr>
              <a:t>ellipsoid</a:t>
            </a:r>
          </a:p>
        </p:txBody>
      </p:sp>
      <p:cxnSp>
        <p:nvCxnSpPr>
          <p:cNvPr id="16" name="Straight Arrow Connector 15"/>
          <p:cNvCxnSpPr/>
          <p:nvPr/>
        </p:nvCxnSpPr>
        <p:spPr>
          <a:xfrm flipV="1">
            <a:off x="5751226" y="3237876"/>
            <a:ext cx="14990" cy="2203231"/>
          </a:xfrm>
          <a:prstGeom prst="straightConnector1">
            <a:avLst/>
          </a:prstGeom>
          <a:ln w="1016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78927" y="1193915"/>
            <a:ext cx="527709" cy="830997"/>
          </a:xfrm>
          <a:prstGeom prst="rect">
            <a:avLst/>
          </a:prstGeom>
          <a:noFill/>
        </p:spPr>
        <p:txBody>
          <a:bodyPr wrap="none" rtlCol="0">
            <a:spAutoFit/>
          </a:bodyPr>
          <a:lstStyle/>
          <a:p>
            <a:r>
              <a:rPr lang="en-US" sz="4800" b="1" dirty="0">
                <a:solidFill>
                  <a:schemeClr val="accent6"/>
                </a:solidFill>
                <a:latin typeface="Times New Roman" panose="02020603050405020304" pitchFamily="18" charset="0"/>
              </a:rPr>
              <a:t>h</a:t>
            </a:r>
          </a:p>
        </p:txBody>
      </p:sp>
      <p:sp>
        <p:nvSpPr>
          <p:cNvPr id="19" name="TextBox 18"/>
          <p:cNvSpPr txBox="1"/>
          <p:nvPr/>
        </p:nvSpPr>
        <p:spPr>
          <a:xfrm>
            <a:off x="7359464" y="1221509"/>
            <a:ext cx="3071675" cy="1200329"/>
          </a:xfrm>
          <a:prstGeom prst="rect">
            <a:avLst/>
          </a:prstGeom>
          <a:noFill/>
        </p:spPr>
        <p:txBody>
          <a:bodyPr wrap="none" rtlCol="0">
            <a:spAutoFit/>
          </a:bodyPr>
          <a:lstStyle/>
          <a:p>
            <a:r>
              <a:rPr lang="en-US" sz="2400" b="1" dirty="0">
                <a:solidFill>
                  <a:schemeClr val="accent6"/>
                </a:solidFill>
                <a:latin typeface="Times New Roman" panose="02020603050405020304" pitchFamily="18" charset="0"/>
              </a:rPr>
              <a:t>h</a:t>
            </a:r>
            <a:r>
              <a:rPr lang="en-US" sz="2400" b="1" dirty="0">
                <a:latin typeface="Times New Roman" panose="02020603050405020304" pitchFamily="18" charset="0"/>
              </a:rPr>
              <a:t>: </a:t>
            </a:r>
            <a:r>
              <a:rPr lang="en-US" sz="2400" b="1" dirty="0" smtClean="0">
                <a:latin typeface="Times New Roman" panose="02020603050405020304" pitchFamily="18" charset="0"/>
              </a:rPr>
              <a:t>ellipsoidal </a:t>
            </a:r>
            <a:r>
              <a:rPr lang="en-US" sz="2400" b="1" dirty="0">
                <a:latin typeface="Times New Roman" panose="02020603050405020304" pitchFamily="18" charset="0"/>
              </a:rPr>
              <a:t>height</a:t>
            </a:r>
          </a:p>
          <a:p>
            <a:r>
              <a:rPr lang="en-US" sz="2400" b="1" dirty="0">
                <a:solidFill>
                  <a:srgbClr val="00B050"/>
                </a:solidFill>
                <a:latin typeface="Times New Roman" panose="02020603050405020304" pitchFamily="18" charset="0"/>
              </a:rPr>
              <a:t>H</a:t>
            </a:r>
            <a:r>
              <a:rPr lang="en-US" sz="2400" b="1" dirty="0">
                <a:latin typeface="Times New Roman" panose="02020603050405020304" pitchFamily="18" charset="0"/>
              </a:rPr>
              <a:t>: orthometric height</a:t>
            </a:r>
          </a:p>
          <a:p>
            <a:r>
              <a:rPr lang="en-US" sz="2400" b="1" dirty="0">
                <a:solidFill>
                  <a:srgbClr val="7030A0"/>
                </a:solidFill>
                <a:latin typeface="Times New Roman" panose="02020603050405020304" pitchFamily="18" charset="0"/>
              </a:rPr>
              <a:t>N</a:t>
            </a:r>
            <a:r>
              <a:rPr lang="en-US" sz="2400" b="1" dirty="0">
                <a:latin typeface="Times New Roman" panose="02020603050405020304" pitchFamily="18" charset="0"/>
              </a:rPr>
              <a:t>: geoid undulation</a:t>
            </a:r>
          </a:p>
        </p:txBody>
      </p:sp>
      <p:sp>
        <p:nvSpPr>
          <p:cNvPr id="20" name="Rectangle 19"/>
          <p:cNvSpPr/>
          <p:nvPr/>
        </p:nvSpPr>
        <p:spPr>
          <a:xfrm>
            <a:off x="4889276" y="3672731"/>
            <a:ext cx="569387" cy="923330"/>
          </a:xfrm>
          <a:prstGeom prst="rect">
            <a:avLst/>
          </a:prstGeom>
        </p:spPr>
        <p:txBody>
          <a:bodyPr wrap="none">
            <a:spAutoFit/>
          </a:bodyPr>
          <a:lstStyle/>
          <a:p>
            <a:r>
              <a:rPr lang="en-US" sz="5400" b="1" dirty="0">
                <a:solidFill>
                  <a:schemeClr val="accent6"/>
                </a:solidFill>
                <a:latin typeface="Times New Roman" panose="02020603050405020304" pitchFamily="18" charset="0"/>
              </a:rPr>
              <a:t>h</a:t>
            </a:r>
            <a:endParaRPr lang="en-US" sz="5400" dirty="0">
              <a:solidFill>
                <a:schemeClr val="accent6"/>
              </a:solidFill>
              <a:latin typeface="Times New Roman" panose="02020603050405020304" pitchFamily="18" charset="0"/>
            </a:endParaRPr>
          </a:p>
        </p:txBody>
      </p:sp>
      <p:cxnSp>
        <p:nvCxnSpPr>
          <p:cNvPr id="22" name="Straight Arrow Connector 21"/>
          <p:cNvCxnSpPr/>
          <p:nvPr/>
        </p:nvCxnSpPr>
        <p:spPr>
          <a:xfrm flipV="1">
            <a:off x="5818685" y="4742987"/>
            <a:ext cx="12991" cy="698121"/>
          </a:xfrm>
          <a:prstGeom prst="straightConnector1">
            <a:avLst/>
          </a:prstGeom>
          <a:ln w="1016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953595" y="4800452"/>
            <a:ext cx="554960" cy="707886"/>
          </a:xfrm>
          <a:prstGeom prst="rect">
            <a:avLst/>
          </a:prstGeom>
        </p:spPr>
        <p:txBody>
          <a:bodyPr wrap="none">
            <a:spAutoFit/>
          </a:bodyPr>
          <a:lstStyle/>
          <a:p>
            <a:r>
              <a:rPr lang="en-US" sz="4000" b="1" dirty="0">
                <a:solidFill>
                  <a:srgbClr val="7030A0"/>
                </a:solidFill>
                <a:latin typeface="Times New Roman" panose="02020603050405020304" pitchFamily="18" charset="0"/>
              </a:rPr>
              <a:t>N</a:t>
            </a:r>
            <a:endParaRPr lang="en-US" sz="4000" dirty="0">
              <a:solidFill>
                <a:srgbClr val="7030A0"/>
              </a:solidFill>
              <a:latin typeface="Times New Roman" panose="02020603050405020304" pitchFamily="18" charset="0"/>
            </a:endParaRPr>
          </a:p>
        </p:txBody>
      </p:sp>
      <p:cxnSp>
        <p:nvCxnSpPr>
          <p:cNvPr id="26" name="Straight Arrow Connector 25"/>
          <p:cNvCxnSpPr/>
          <p:nvPr/>
        </p:nvCxnSpPr>
        <p:spPr>
          <a:xfrm flipV="1">
            <a:off x="5829760" y="3249981"/>
            <a:ext cx="9616" cy="1493006"/>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2064845" y="2126800"/>
            <a:ext cx="6624767" cy="1619390"/>
          </a:xfrm>
          <a:custGeom>
            <a:avLst/>
            <a:gdLst>
              <a:gd name="connsiteX0" fmla="*/ 33467 w 6624767"/>
              <a:gd name="connsiteY0" fmla="*/ 1371740 h 1619390"/>
              <a:gd name="connsiteX1" fmla="*/ 52517 w 6624767"/>
              <a:gd name="connsiteY1" fmla="*/ 1295540 h 1619390"/>
              <a:gd name="connsiteX2" fmla="*/ 528767 w 6624767"/>
              <a:gd name="connsiteY2" fmla="*/ 533540 h 1619390"/>
              <a:gd name="connsiteX3" fmla="*/ 833567 w 6624767"/>
              <a:gd name="connsiteY3" fmla="*/ 1181240 h 1619390"/>
              <a:gd name="connsiteX4" fmla="*/ 1119317 w 6624767"/>
              <a:gd name="connsiteY4" fmla="*/ 400190 h 1619390"/>
              <a:gd name="connsiteX5" fmla="*/ 1366967 w 6624767"/>
              <a:gd name="connsiteY5" fmla="*/ 140 h 1619390"/>
              <a:gd name="connsiteX6" fmla="*/ 1595567 w 6624767"/>
              <a:gd name="connsiteY6" fmla="*/ 438290 h 1619390"/>
              <a:gd name="connsiteX7" fmla="*/ 1881317 w 6624767"/>
              <a:gd name="connsiteY7" fmla="*/ 495440 h 1619390"/>
              <a:gd name="connsiteX8" fmla="*/ 2014667 w 6624767"/>
              <a:gd name="connsiteY8" fmla="*/ 876440 h 1619390"/>
              <a:gd name="connsiteX9" fmla="*/ 2586167 w 6624767"/>
              <a:gd name="connsiteY9" fmla="*/ 838340 h 1619390"/>
              <a:gd name="connsiteX10" fmla="*/ 2814767 w 6624767"/>
              <a:gd name="connsiteY10" fmla="*/ 990740 h 1619390"/>
              <a:gd name="connsiteX11" fmla="*/ 3157667 w 6624767"/>
              <a:gd name="connsiteY11" fmla="*/ 1181240 h 1619390"/>
              <a:gd name="connsiteX12" fmla="*/ 3367217 w 6624767"/>
              <a:gd name="connsiteY12" fmla="*/ 1181240 h 1619390"/>
              <a:gd name="connsiteX13" fmla="*/ 3729167 w 6624767"/>
              <a:gd name="connsiteY13" fmla="*/ 1105040 h 1619390"/>
              <a:gd name="connsiteX14" fmla="*/ 4224467 w 6624767"/>
              <a:gd name="connsiteY14" fmla="*/ 1124090 h 1619390"/>
              <a:gd name="connsiteX15" fmla="*/ 4548317 w 6624767"/>
              <a:gd name="connsiteY15" fmla="*/ 1009790 h 1619390"/>
              <a:gd name="connsiteX16" fmla="*/ 4948367 w 6624767"/>
              <a:gd name="connsiteY16" fmla="*/ 1047890 h 1619390"/>
              <a:gd name="connsiteX17" fmla="*/ 5519867 w 6624767"/>
              <a:gd name="connsiteY17" fmla="*/ 1352690 h 1619390"/>
              <a:gd name="connsiteX18" fmla="*/ 5996117 w 6624767"/>
              <a:gd name="connsiteY18" fmla="*/ 1428890 h 1619390"/>
              <a:gd name="connsiteX19" fmla="*/ 6243767 w 6624767"/>
              <a:gd name="connsiteY19" fmla="*/ 1486040 h 1619390"/>
              <a:gd name="connsiteX20" fmla="*/ 6453317 w 6624767"/>
              <a:gd name="connsiteY20" fmla="*/ 1562240 h 1619390"/>
              <a:gd name="connsiteX21" fmla="*/ 6624767 w 6624767"/>
              <a:gd name="connsiteY21" fmla="*/ 1619390 h 161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24767" h="1619390">
                <a:moveTo>
                  <a:pt x="33467" y="1371740"/>
                </a:moveTo>
                <a:cubicBezTo>
                  <a:pt x="1717" y="1403490"/>
                  <a:pt x="-30033" y="1435240"/>
                  <a:pt x="52517" y="1295540"/>
                </a:cubicBezTo>
                <a:cubicBezTo>
                  <a:pt x="135067" y="1155840"/>
                  <a:pt x="398592" y="552590"/>
                  <a:pt x="528767" y="533540"/>
                </a:cubicBezTo>
                <a:cubicBezTo>
                  <a:pt x="658942" y="514490"/>
                  <a:pt x="735142" y="1203465"/>
                  <a:pt x="833567" y="1181240"/>
                </a:cubicBezTo>
                <a:cubicBezTo>
                  <a:pt x="931992" y="1159015"/>
                  <a:pt x="1030417" y="597040"/>
                  <a:pt x="1119317" y="400190"/>
                </a:cubicBezTo>
                <a:cubicBezTo>
                  <a:pt x="1208217" y="203340"/>
                  <a:pt x="1287592" y="-6210"/>
                  <a:pt x="1366967" y="140"/>
                </a:cubicBezTo>
                <a:cubicBezTo>
                  <a:pt x="1446342" y="6490"/>
                  <a:pt x="1509842" y="355740"/>
                  <a:pt x="1595567" y="438290"/>
                </a:cubicBezTo>
                <a:cubicBezTo>
                  <a:pt x="1681292" y="520840"/>
                  <a:pt x="1811467" y="422415"/>
                  <a:pt x="1881317" y="495440"/>
                </a:cubicBezTo>
                <a:cubicBezTo>
                  <a:pt x="1951167" y="568465"/>
                  <a:pt x="1897192" y="819290"/>
                  <a:pt x="2014667" y="876440"/>
                </a:cubicBezTo>
                <a:cubicBezTo>
                  <a:pt x="2132142" y="933590"/>
                  <a:pt x="2452817" y="819290"/>
                  <a:pt x="2586167" y="838340"/>
                </a:cubicBezTo>
                <a:cubicBezTo>
                  <a:pt x="2719517" y="857390"/>
                  <a:pt x="2719517" y="933590"/>
                  <a:pt x="2814767" y="990740"/>
                </a:cubicBezTo>
                <a:cubicBezTo>
                  <a:pt x="2910017" y="1047890"/>
                  <a:pt x="3065592" y="1149490"/>
                  <a:pt x="3157667" y="1181240"/>
                </a:cubicBezTo>
                <a:cubicBezTo>
                  <a:pt x="3249742" y="1212990"/>
                  <a:pt x="3271967" y="1193940"/>
                  <a:pt x="3367217" y="1181240"/>
                </a:cubicBezTo>
                <a:cubicBezTo>
                  <a:pt x="3462467" y="1168540"/>
                  <a:pt x="3586292" y="1114565"/>
                  <a:pt x="3729167" y="1105040"/>
                </a:cubicBezTo>
                <a:cubicBezTo>
                  <a:pt x="3872042" y="1095515"/>
                  <a:pt x="4087942" y="1139965"/>
                  <a:pt x="4224467" y="1124090"/>
                </a:cubicBezTo>
                <a:cubicBezTo>
                  <a:pt x="4360992" y="1108215"/>
                  <a:pt x="4427667" y="1022490"/>
                  <a:pt x="4548317" y="1009790"/>
                </a:cubicBezTo>
                <a:cubicBezTo>
                  <a:pt x="4668967" y="997090"/>
                  <a:pt x="4786442" y="990740"/>
                  <a:pt x="4948367" y="1047890"/>
                </a:cubicBezTo>
                <a:cubicBezTo>
                  <a:pt x="5110292" y="1105040"/>
                  <a:pt x="5345242" y="1289190"/>
                  <a:pt x="5519867" y="1352690"/>
                </a:cubicBezTo>
                <a:cubicBezTo>
                  <a:pt x="5694492" y="1416190"/>
                  <a:pt x="5875467" y="1406665"/>
                  <a:pt x="5996117" y="1428890"/>
                </a:cubicBezTo>
                <a:cubicBezTo>
                  <a:pt x="6116767" y="1451115"/>
                  <a:pt x="6167567" y="1463815"/>
                  <a:pt x="6243767" y="1486040"/>
                </a:cubicBezTo>
                <a:cubicBezTo>
                  <a:pt x="6319967" y="1508265"/>
                  <a:pt x="6389817" y="1540015"/>
                  <a:pt x="6453317" y="1562240"/>
                </a:cubicBezTo>
                <a:cubicBezTo>
                  <a:pt x="6516817" y="1584465"/>
                  <a:pt x="6570792" y="1601927"/>
                  <a:pt x="6624767" y="1619390"/>
                </a:cubicBezTo>
              </a:path>
            </a:pathLst>
          </a:custGeom>
          <a:noFill/>
          <a:ln w="381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9" name="Rectangle 28"/>
          <p:cNvSpPr/>
          <p:nvPr/>
        </p:nvSpPr>
        <p:spPr>
          <a:xfrm>
            <a:off x="5909071" y="3672731"/>
            <a:ext cx="583814" cy="707886"/>
          </a:xfrm>
          <a:prstGeom prst="rect">
            <a:avLst/>
          </a:prstGeom>
        </p:spPr>
        <p:txBody>
          <a:bodyPr wrap="none">
            <a:spAutoFit/>
          </a:bodyPr>
          <a:lstStyle/>
          <a:p>
            <a:r>
              <a:rPr lang="en-US" sz="4000" b="1" dirty="0">
                <a:solidFill>
                  <a:srgbClr val="00B050"/>
                </a:solidFill>
                <a:latin typeface="Times New Roman" panose="02020603050405020304" pitchFamily="18" charset="0"/>
              </a:rPr>
              <a:t>H</a:t>
            </a:r>
            <a:endParaRPr lang="en-US" sz="4000" dirty="0">
              <a:solidFill>
                <a:srgbClr val="00B050"/>
              </a:solidFill>
              <a:latin typeface="Times New Roman" panose="02020603050405020304" pitchFamily="18" charset="0"/>
            </a:endParaRPr>
          </a:p>
        </p:txBody>
      </p:sp>
      <p:sp>
        <p:nvSpPr>
          <p:cNvPr id="35" name="Rectangle 34"/>
          <p:cNvSpPr/>
          <p:nvPr/>
        </p:nvSpPr>
        <p:spPr>
          <a:xfrm>
            <a:off x="2940298" y="1207295"/>
            <a:ext cx="1159292" cy="830997"/>
          </a:xfrm>
          <a:prstGeom prst="rect">
            <a:avLst/>
          </a:prstGeom>
        </p:spPr>
        <p:txBody>
          <a:bodyPr wrap="none">
            <a:spAutoFit/>
          </a:bodyPr>
          <a:lstStyle/>
          <a:p>
            <a:r>
              <a:rPr lang="en-US" sz="4800" b="1" dirty="0">
                <a:latin typeface="Times New Roman" panose="02020603050405020304" pitchFamily="18" charset="0"/>
              </a:rPr>
              <a:t>= </a:t>
            </a:r>
            <a:r>
              <a:rPr lang="en-US" sz="4800" b="1" dirty="0">
                <a:solidFill>
                  <a:srgbClr val="00B050"/>
                </a:solidFill>
                <a:latin typeface="Times New Roman" panose="02020603050405020304" pitchFamily="18" charset="0"/>
              </a:rPr>
              <a:t>H</a:t>
            </a:r>
            <a:endParaRPr lang="en-US" sz="4800" b="1" dirty="0">
              <a:solidFill>
                <a:srgbClr val="7030A0"/>
              </a:solidFill>
              <a:latin typeface="Times New Roman" panose="02020603050405020304" pitchFamily="18" charset="0"/>
            </a:endParaRPr>
          </a:p>
        </p:txBody>
      </p:sp>
      <p:sp>
        <p:nvSpPr>
          <p:cNvPr id="36" name="Rectangle 35"/>
          <p:cNvSpPr/>
          <p:nvPr/>
        </p:nvSpPr>
        <p:spPr>
          <a:xfrm>
            <a:off x="3990588" y="1201398"/>
            <a:ext cx="1159292" cy="830997"/>
          </a:xfrm>
          <a:prstGeom prst="rect">
            <a:avLst/>
          </a:prstGeom>
        </p:spPr>
        <p:txBody>
          <a:bodyPr wrap="none">
            <a:spAutoFit/>
          </a:bodyPr>
          <a:lstStyle/>
          <a:p>
            <a:r>
              <a:rPr lang="en-US" sz="4800" b="1" dirty="0">
                <a:latin typeface="Times New Roman" panose="02020603050405020304" pitchFamily="18" charset="0"/>
              </a:rPr>
              <a:t>+ </a:t>
            </a:r>
            <a:r>
              <a:rPr lang="en-US" sz="4800" b="1" dirty="0">
                <a:solidFill>
                  <a:srgbClr val="7030A0"/>
                </a:solidFill>
                <a:latin typeface="Times New Roman" panose="02020603050405020304" pitchFamily="18" charset="0"/>
              </a:rPr>
              <a:t>N</a:t>
            </a:r>
          </a:p>
        </p:txBody>
      </p:sp>
      <p:sp>
        <p:nvSpPr>
          <p:cNvPr id="3" name="TextBox 2"/>
          <p:cNvSpPr txBox="1"/>
          <p:nvPr/>
        </p:nvSpPr>
        <p:spPr>
          <a:xfrm>
            <a:off x="3570289" y="5771578"/>
            <a:ext cx="4024035" cy="584775"/>
          </a:xfrm>
          <a:prstGeom prst="rect">
            <a:avLst/>
          </a:prstGeom>
          <a:noFill/>
        </p:spPr>
        <p:txBody>
          <a:bodyPr wrap="square" rtlCol="0">
            <a:spAutoFit/>
          </a:bodyPr>
          <a:lstStyle/>
          <a:p>
            <a:r>
              <a:rPr lang="en-US" sz="1600" dirty="0">
                <a:solidFill>
                  <a:srgbClr val="C00000"/>
                </a:solidFill>
                <a:latin typeface="Times New Roman" panose="02020603050405020304" pitchFamily="18" charset="0"/>
                <a:cs typeface="Times New Roman" panose="02020603050405020304" pitchFamily="18" charset="0"/>
              </a:rPr>
              <a:t>*The relationship between the ellipsoid and the geoid may be swapped in some locations  </a:t>
            </a:r>
          </a:p>
        </p:txBody>
      </p:sp>
    </p:spTree>
    <p:extLst>
      <p:ext uri="{BB962C8B-B14F-4D97-AF65-F5344CB8AC3E}">
        <p14:creationId xmlns:p14="http://schemas.microsoft.com/office/powerpoint/2010/main" val="15087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p:bldP spid="14" grpId="0"/>
      <p:bldP spid="20" grpId="0"/>
      <p:bldP spid="25" grpId="0"/>
      <p:bldP spid="28" grpId="0" animBg="1"/>
      <p:bldP spid="29" grpId="0"/>
      <p:bldP spid="35" grpId="0"/>
      <p:bldP spid="36"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18348</TotalTime>
  <Words>1503</Words>
  <Application>Microsoft Office PowerPoint</Application>
  <PresentationFormat>Widescreen</PresentationFormat>
  <Paragraphs>188</Paragraphs>
  <Slides>19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MS PGothic</vt:lpstr>
      <vt:lpstr>Arial</vt:lpstr>
      <vt:lpstr>Calibri</vt:lpstr>
      <vt:lpstr>Calibri Light</vt:lpstr>
      <vt:lpstr>Cambria</vt:lpstr>
      <vt:lpstr>Cambria Math</vt:lpstr>
      <vt:lpstr>Courier New</vt:lpstr>
      <vt:lpstr>Noto Sans Symbols</vt:lpstr>
      <vt:lpstr>Times New Roman</vt:lpstr>
      <vt:lpstr>Office Theme</vt:lpstr>
      <vt:lpstr>IGLD (2020): Updating the common height reference system for the Great Lakes </vt:lpstr>
      <vt:lpstr>What is IGLD?</vt:lpstr>
      <vt:lpstr>Current IGLD</vt:lpstr>
      <vt:lpstr>IGLD (1985) Reference Surface</vt:lpstr>
      <vt:lpstr>Definition of IGLD (2020)</vt:lpstr>
      <vt:lpstr>PowerPoint Presentation</vt:lpstr>
      <vt:lpstr>PowerPoint Presentation</vt:lpstr>
      <vt:lpstr>PowerPoint Presentation</vt:lpstr>
      <vt:lpstr>The Geoid, and Heights</vt:lpstr>
      <vt:lpstr>Determining Heights in IGLD (2020)</vt:lpstr>
      <vt:lpstr>Dynamic vs. Orthometric Heights</vt:lpstr>
      <vt:lpstr>Low Water Datum</vt:lpstr>
      <vt:lpstr>Low Water Datum</vt:lpstr>
      <vt:lpstr>Why a new IGLD?</vt:lpstr>
      <vt:lpstr>Typical CORS/CACS</vt:lpstr>
      <vt:lpstr>PowerPoint Presentation</vt:lpstr>
      <vt:lpstr>Typical GNSS Setups</vt:lpstr>
      <vt:lpstr>Status</vt:lpstr>
      <vt:lpstr>Thank you</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the International Great Lakes Datum: Enabling the integration of water and land management in the Great Lakes region</dc:title>
  <dc:creator>Jacob Heck</dc:creator>
  <cp:lastModifiedBy>Jacob Heck</cp:lastModifiedBy>
  <cp:revision>113</cp:revision>
  <dcterms:created xsi:type="dcterms:W3CDTF">2021-04-21T13:01:00Z</dcterms:created>
  <dcterms:modified xsi:type="dcterms:W3CDTF">2021-06-16T12:25:08Z</dcterms:modified>
</cp:coreProperties>
</file>