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8.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9.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0.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1.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2.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ags/tag1.xml" ContentType="application/vnd.openxmlformats-officedocument.presentationml.tags+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ags/tag2.xml" ContentType="application/vnd.openxmlformats-officedocument.presentationml.tags+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857" r:id="rId2"/>
    <p:sldMasterId id="2147483875" r:id="rId3"/>
    <p:sldMasterId id="2147483889" r:id="rId4"/>
    <p:sldMasterId id="2147483903" r:id="rId5"/>
    <p:sldMasterId id="2147483917" r:id="rId6"/>
    <p:sldMasterId id="2147483931" r:id="rId7"/>
    <p:sldMasterId id="2147483945" r:id="rId8"/>
    <p:sldMasterId id="2147483959" r:id="rId9"/>
    <p:sldMasterId id="2147483973" r:id="rId10"/>
    <p:sldMasterId id="2147483987" r:id="rId11"/>
    <p:sldMasterId id="2147484001" r:id="rId12"/>
    <p:sldMasterId id="2147484015" r:id="rId13"/>
  </p:sldMasterIdLst>
  <p:notesMasterIdLst>
    <p:notesMasterId r:id="rId144"/>
  </p:notesMasterIdLst>
  <p:handoutMasterIdLst>
    <p:handoutMasterId r:id="rId145"/>
  </p:handoutMasterIdLst>
  <p:sldIdLst>
    <p:sldId id="261" r:id="rId14"/>
    <p:sldId id="706" r:id="rId15"/>
    <p:sldId id="707" r:id="rId16"/>
    <p:sldId id="642" r:id="rId17"/>
    <p:sldId id="633" r:id="rId18"/>
    <p:sldId id="682" r:id="rId19"/>
    <p:sldId id="634" r:id="rId20"/>
    <p:sldId id="635" r:id="rId21"/>
    <p:sldId id="636" r:id="rId22"/>
    <p:sldId id="681" r:id="rId23"/>
    <p:sldId id="666" r:id="rId24"/>
    <p:sldId id="369" r:id="rId25"/>
    <p:sldId id="370" r:id="rId26"/>
    <p:sldId id="510" r:id="rId27"/>
    <p:sldId id="511" r:id="rId28"/>
    <p:sldId id="512" r:id="rId29"/>
    <p:sldId id="371" r:id="rId30"/>
    <p:sldId id="372" r:id="rId31"/>
    <p:sldId id="629" r:id="rId32"/>
    <p:sldId id="631" r:id="rId33"/>
    <p:sldId id="630" r:id="rId34"/>
    <p:sldId id="632" r:id="rId35"/>
    <p:sldId id="373" r:id="rId36"/>
    <p:sldId id="374" r:id="rId37"/>
    <p:sldId id="375" r:id="rId38"/>
    <p:sldId id="701" r:id="rId39"/>
    <p:sldId id="560" r:id="rId40"/>
    <p:sldId id="521" r:id="rId41"/>
    <p:sldId id="703" r:id="rId42"/>
    <p:sldId id="578" r:id="rId43"/>
    <p:sldId id="748" r:id="rId44"/>
    <p:sldId id="585" r:id="rId45"/>
    <p:sldId id="586" r:id="rId46"/>
    <p:sldId id="590" r:id="rId47"/>
    <p:sldId id="596" r:id="rId48"/>
    <p:sldId id="597" r:id="rId49"/>
    <p:sldId id="598" r:id="rId50"/>
    <p:sldId id="599" r:id="rId51"/>
    <p:sldId id="600" r:id="rId52"/>
    <p:sldId id="601" r:id="rId53"/>
    <p:sldId id="603" r:id="rId54"/>
    <p:sldId id="606" r:id="rId55"/>
    <p:sldId id="607" r:id="rId56"/>
    <p:sldId id="678" r:id="rId57"/>
    <p:sldId id="708" r:id="rId58"/>
    <p:sldId id="671" r:id="rId59"/>
    <p:sldId id="672" r:id="rId60"/>
    <p:sldId id="673" r:id="rId61"/>
    <p:sldId id="709" r:id="rId62"/>
    <p:sldId id="674" r:id="rId63"/>
    <p:sldId id="675" r:id="rId64"/>
    <p:sldId id="677" r:id="rId65"/>
    <p:sldId id="667" r:id="rId66"/>
    <p:sldId id="744" r:id="rId67"/>
    <p:sldId id="668" r:id="rId68"/>
    <p:sldId id="669" r:id="rId69"/>
    <p:sldId id="670" r:id="rId70"/>
    <p:sldId id="615" r:id="rId71"/>
    <p:sldId id="639" r:id="rId72"/>
    <p:sldId id="737" r:id="rId73"/>
    <p:sldId id="640" r:id="rId74"/>
    <p:sldId id="711" r:id="rId75"/>
    <p:sldId id="751" r:id="rId76"/>
    <p:sldId id="618" r:id="rId77"/>
    <p:sldId id="619" r:id="rId78"/>
    <p:sldId id="620" r:id="rId79"/>
    <p:sldId id="651" r:id="rId80"/>
    <p:sldId id="687" r:id="rId81"/>
    <p:sldId id="688" r:id="rId82"/>
    <p:sldId id="652" r:id="rId83"/>
    <p:sldId id="659" r:id="rId84"/>
    <p:sldId id="736" r:id="rId85"/>
    <p:sldId id="655" r:id="rId86"/>
    <p:sldId id="710" r:id="rId87"/>
    <p:sldId id="660" r:id="rId88"/>
    <p:sldId id="752" r:id="rId89"/>
    <p:sldId id="712" r:id="rId90"/>
    <p:sldId id="713" r:id="rId91"/>
    <p:sldId id="714" r:id="rId92"/>
    <p:sldId id="715" r:id="rId93"/>
    <p:sldId id="656" r:id="rId94"/>
    <p:sldId id="743" r:id="rId95"/>
    <p:sldId id="740" r:id="rId96"/>
    <p:sldId id="741" r:id="rId97"/>
    <p:sldId id="742" r:id="rId98"/>
    <p:sldId id="716" r:id="rId99"/>
    <p:sldId id="717" r:id="rId100"/>
    <p:sldId id="718" r:id="rId101"/>
    <p:sldId id="719" r:id="rId102"/>
    <p:sldId id="720" r:id="rId103"/>
    <p:sldId id="721" r:id="rId104"/>
    <p:sldId id="723" r:id="rId105"/>
    <p:sldId id="724" r:id="rId106"/>
    <p:sldId id="725" r:id="rId107"/>
    <p:sldId id="726" r:id="rId108"/>
    <p:sldId id="728" r:id="rId109"/>
    <p:sldId id="738" r:id="rId110"/>
    <p:sldId id="739" r:id="rId111"/>
    <p:sldId id="729" r:id="rId112"/>
    <p:sldId id="730" r:id="rId113"/>
    <p:sldId id="731" r:id="rId114"/>
    <p:sldId id="566" r:id="rId115"/>
    <p:sldId id="732" r:id="rId116"/>
    <p:sldId id="733" r:id="rId117"/>
    <p:sldId id="734" r:id="rId118"/>
    <p:sldId id="735" r:id="rId119"/>
    <p:sldId id="689" r:id="rId120"/>
    <p:sldId id="690" r:id="rId121"/>
    <p:sldId id="691" r:id="rId122"/>
    <p:sldId id="692" r:id="rId123"/>
    <p:sldId id="746" r:id="rId124"/>
    <p:sldId id="694" r:id="rId125"/>
    <p:sldId id="695" r:id="rId126"/>
    <p:sldId id="696" r:id="rId127"/>
    <p:sldId id="697" r:id="rId128"/>
    <p:sldId id="705" r:id="rId129"/>
    <p:sldId id="749" r:id="rId130"/>
    <p:sldId id="750" r:id="rId131"/>
    <p:sldId id="747" r:id="rId132"/>
    <p:sldId id="753" r:id="rId133"/>
    <p:sldId id="754" r:id="rId134"/>
    <p:sldId id="755" r:id="rId135"/>
    <p:sldId id="756" r:id="rId136"/>
    <p:sldId id="757" r:id="rId137"/>
    <p:sldId id="758" r:id="rId138"/>
    <p:sldId id="760" r:id="rId139"/>
    <p:sldId id="761" r:id="rId140"/>
    <p:sldId id="762" r:id="rId141"/>
    <p:sldId id="763" r:id="rId142"/>
    <p:sldId id="680" r:id="rId143"/>
  </p:sldIdLst>
  <p:sldSz cx="9144000" cy="6858000" type="screen4x3"/>
  <p:notesSz cx="9296400" cy="7010400"/>
  <p:defaultTextStyle>
    <a:defPPr>
      <a:defRPr lang="en-US"/>
    </a:defPPr>
    <a:lvl1pPr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70" d="100"/>
          <a:sy n="70" d="100"/>
        </p:scale>
        <p:origin x="-1386" y="-6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53" d="100"/>
          <a:sy n="53" d="100"/>
        </p:scale>
        <p:origin x="-2874" y="-96"/>
      </p:cViewPr>
      <p:guideLst>
        <p:guide orient="horz" pos="2208"/>
        <p:guide pos="292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117" Type="http://schemas.openxmlformats.org/officeDocument/2006/relationships/slide" Target="slides/slide104.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12" Type="http://schemas.openxmlformats.org/officeDocument/2006/relationships/slide" Target="slides/slide99.xml"/><Relationship Id="rId133" Type="http://schemas.openxmlformats.org/officeDocument/2006/relationships/slide" Target="slides/slide120.xml"/><Relationship Id="rId138" Type="http://schemas.openxmlformats.org/officeDocument/2006/relationships/slide" Target="slides/slide125.xml"/><Relationship Id="rId16" Type="http://schemas.openxmlformats.org/officeDocument/2006/relationships/slide" Target="slides/slide3.xml"/><Relationship Id="rId107" Type="http://schemas.openxmlformats.org/officeDocument/2006/relationships/slide" Target="slides/slide94.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slide" Target="slides/slide110.xml"/><Relationship Id="rId128" Type="http://schemas.openxmlformats.org/officeDocument/2006/relationships/slide" Target="slides/slide115.xml"/><Relationship Id="rId144" Type="http://schemas.openxmlformats.org/officeDocument/2006/relationships/notesMaster" Target="notesMasters/notesMaster1.xml"/><Relationship Id="rId149"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77.xml"/><Relationship Id="rId95" Type="http://schemas.openxmlformats.org/officeDocument/2006/relationships/slide" Target="slides/slide82.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113" Type="http://schemas.openxmlformats.org/officeDocument/2006/relationships/slide" Target="slides/slide100.xml"/><Relationship Id="rId118" Type="http://schemas.openxmlformats.org/officeDocument/2006/relationships/slide" Target="slides/slide105.xml"/><Relationship Id="rId134" Type="http://schemas.openxmlformats.org/officeDocument/2006/relationships/slide" Target="slides/slide121.xml"/><Relationship Id="rId139" Type="http://schemas.openxmlformats.org/officeDocument/2006/relationships/slide" Target="slides/slide126.xml"/><Relationship Id="rId80" Type="http://schemas.openxmlformats.org/officeDocument/2006/relationships/slide" Target="slides/slide67.xml"/><Relationship Id="rId85" Type="http://schemas.openxmlformats.org/officeDocument/2006/relationships/slide" Target="slides/slide72.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103" Type="http://schemas.openxmlformats.org/officeDocument/2006/relationships/slide" Target="slides/slide90.xml"/><Relationship Id="rId108" Type="http://schemas.openxmlformats.org/officeDocument/2006/relationships/slide" Target="slides/slide95.xml"/><Relationship Id="rId116" Type="http://schemas.openxmlformats.org/officeDocument/2006/relationships/slide" Target="slides/slide103.xml"/><Relationship Id="rId124" Type="http://schemas.openxmlformats.org/officeDocument/2006/relationships/slide" Target="slides/slide111.xml"/><Relationship Id="rId129" Type="http://schemas.openxmlformats.org/officeDocument/2006/relationships/slide" Target="slides/slide116.xml"/><Relationship Id="rId137" Type="http://schemas.openxmlformats.org/officeDocument/2006/relationships/slide" Target="slides/slide12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slide" Target="slides/slide75.xml"/><Relationship Id="rId91" Type="http://schemas.openxmlformats.org/officeDocument/2006/relationships/slide" Target="slides/slide78.xml"/><Relationship Id="rId96" Type="http://schemas.openxmlformats.org/officeDocument/2006/relationships/slide" Target="slides/slide83.xml"/><Relationship Id="rId111" Type="http://schemas.openxmlformats.org/officeDocument/2006/relationships/slide" Target="slides/slide98.xml"/><Relationship Id="rId132" Type="http://schemas.openxmlformats.org/officeDocument/2006/relationships/slide" Target="slides/slide119.xml"/><Relationship Id="rId140" Type="http://schemas.openxmlformats.org/officeDocument/2006/relationships/slide" Target="slides/slide127.xml"/><Relationship Id="rId14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6" Type="http://schemas.openxmlformats.org/officeDocument/2006/relationships/slide" Target="slides/slide93.xml"/><Relationship Id="rId114" Type="http://schemas.openxmlformats.org/officeDocument/2006/relationships/slide" Target="slides/slide101.xml"/><Relationship Id="rId119" Type="http://schemas.openxmlformats.org/officeDocument/2006/relationships/slide" Target="slides/slide106.xml"/><Relationship Id="rId127" Type="http://schemas.openxmlformats.org/officeDocument/2006/relationships/slide" Target="slides/slide11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slide" Target="slides/slide109.xml"/><Relationship Id="rId130" Type="http://schemas.openxmlformats.org/officeDocument/2006/relationships/slide" Target="slides/slide117.xml"/><Relationship Id="rId135" Type="http://schemas.openxmlformats.org/officeDocument/2006/relationships/slide" Target="slides/slide122.xml"/><Relationship Id="rId143" Type="http://schemas.openxmlformats.org/officeDocument/2006/relationships/slide" Target="slides/slide130.xml"/><Relationship Id="rId14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slide" Target="slides/slide9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120" Type="http://schemas.openxmlformats.org/officeDocument/2006/relationships/slide" Target="slides/slide107.xml"/><Relationship Id="rId125" Type="http://schemas.openxmlformats.org/officeDocument/2006/relationships/slide" Target="slides/slide112.xml"/><Relationship Id="rId141" Type="http://schemas.openxmlformats.org/officeDocument/2006/relationships/slide" Target="slides/slide128.xml"/><Relationship Id="rId14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15" Type="http://schemas.openxmlformats.org/officeDocument/2006/relationships/slide" Target="slides/slide102.xml"/><Relationship Id="rId131" Type="http://schemas.openxmlformats.org/officeDocument/2006/relationships/slide" Target="slides/slide118.xml"/><Relationship Id="rId136" Type="http://schemas.openxmlformats.org/officeDocument/2006/relationships/slide" Target="slides/slide123.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126" Type="http://schemas.openxmlformats.org/officeDocument/2006/relationships/slide" Target="slides/slide113.xml"/><Relationship Id="rId147"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121" Type="http://schemas.openxmlformats.org/officeDocument/2006/relationships/slide" Target="slides/slide108.xml"/><Relationship Id="rId142" Type="http://schemas.openxmlformats.org/officeDocument/2006/relationships/slide" Target="slides/slide12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5265810" y="6658664"/>
            <a:ext cx="4028440" cy="350520"/>
          </a:xfrm>
          <a:prstGeom prst="rect">
            <a:avLst/>
          </a:prstGeom>
        </p:spPr>
        <p:txBody>
          <a:bodyPr vert="horz" lIns="93172" tIns="46586" rIns="93172" bIns="46586" rtlCol="0" anchor="b"/>
          <a:lstStyle>
            <a:lvl1pPr algn="r">
              <a:defRPr sz="1300"/>
            </a:lvl1pPr>
          </a:lstStyle>
          <a:p>
            <a:fld id="{C6883DAC-523E-4974-AC29-DCB431DC9A5A}" type="slidenum">
              <a:rPr lang="en-US" smtClean="0"/>
              <a:t>‹#›</a:t>
            </a:fld>
            <a:endParaRPr lang="en-US"/>
          </a:p>
        </p:txBody>
      </p:sp>
    </p:spTree>
    <p:extLst>
      <p:ext uri="{BB962C8B-B14F-4D97-AF65-F5344CB8AC3E}">
        <p14:creationId xmlns:p14="http://schemas.microsoft.com/office/powerpoint/2010/main" val="9139475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28440" cy="350520"/>
          </a:xfrm>
          <a:prstGeom prst="rect">
            <a:avLst/>
          </a:prstGeom>
        </p:spPr>
        <p:txBody>
          <a:bodyPr vert="horz" lIns="93172" tIns="46586" rIns="93172" bIns="46586" rtlCol="0"/>
          <a:lstStyle>
            <a:lvl1pPr algn="l">
              <a:defRPr sz="1300"/>
            </a:lvl1pPr>
          </a:lstStyle>
          <a:p>
            <a:pPr>
              <a:defRPr/>
            </a:pPr>
            <a:endParaRPr lang="en-US"/>
          </a:p>
        </p:txBody>
      </p:sp>
      <p:sp>
        <p:nvSpPr>
          <p:cNvPr id="3" name="Date Placeholder 2"/>
          <p:cNvSpPr>
            <a:spLocks noGrp="1"/>
          </p:cNvSpPr>
          <p:nvPr>
            <p:ph type="dt" idx="1"/>
          </p:nvPr>
        </p:nvSpPr>
        <p:spPr>
          <a:xfrm>
            <a:off x="5265810" y="0"/>
            <a:ext cx="4028440" cy="350520"/>
          </a:xfrm>
          <a:prstGeom prst="rect">
            <a:avLst/>
          </a:prstGeom>
        </p:spPr>
        <p:txBody>
          <a:bodyPr vert="horz" lIns="93172" tIns="46586" rIns="93172" bIns="46586" rtlCol="0"/>
          <a:lstStyle>
            <a:lvl1pPr algn="r">
              <a:defRPr sz="1300"/>
            </a:lvl1pPr>
          </a:lstStyle>
          <a:p>
            <a:pPr>
              <a:defRPr/>
            </a:pPr>
            <a:fld id="{404DAA2B-7E61-4BA4-9603-AA753C73C6B0}" type="datetimeFigureOut">
              <a:rPr lang="en-US"/>
              <a:pPr>
                <a:defRPr/>
              </a:pPr>
              <a:t>7/20/2015</a:t>
            </a:fld>
            <a:endParaRPr lang="en-US"/>
          </a:p>
        </p:txBody>
      </p:sp>
      <p:sp>
        <p:nvSpPr>
          <p:cNvPr id="4" name="Slide Image Placeholder 3"/>
          <p:cNvSpPr>
            <a:spLocks noGrp="1" noRot="1" noChangeAspect="1"/>
          </p:cNvSpPr>
          <p:nvPr>
            <p:ph type="sldImg" idx="2"/>
          </p:nvPr>
        </p:nvSpPr>
        <p:spPr>
          <a:xfrm>
            <a:off x="2895600" y="527050"/>
            <a:ext cx="3505200" cy="2628900"/>
          </a:xfrm>
          <a:prstGeom prst="rect">
            <a:avLst/>
          </a:prstGeom>
          <a:noFill/>
          <a:ln w="12700">
            <a:solidFill>
              <a:prstClr val="black"/>
            </a:solidFill>
          </a:ln>
        </p:spPr>
        <p:txBody>
          <a:bodyPr vert="horz" lIns="93172" tIns="46586" rIns="93172" bIns="46586" rtlCol="0" anchor="ctr"/>
          <a:lstStyle/>
          <a:p>
            <a:pPr lvl="0"/>
            <a:endParaRPr lang="en-US" noProof="0" smtClean="0"/>
          </a:p>
        </p:txBody>
      </p:sp>
      <p:sp>
        <p:nvSpPr>
          <p:cNvPr id="5" name="Notes Placeholder 4"/>
          <p:cNvSpPr>
            <a:spLocks noGrp="1"/>
          </p:cNvSpPr>
          <p:nvPr>
            <p:ph type="body" sz="quarter" idx="3"/>
          </p:nvPr>
        </p:nvSpPr>
        <p:spPr>
          <a:xfrm>
            <a:off x="929641" y="3329940"/>
            <a:ext cx="7437120" cy="3154680"/>
          </a:xfrm>
          <a:prstGeom prst="rect">
            <a:avLst/>
          </a:prstGeom>
        </p:spPr>
        <p:txBody>
          <a:bodyPr vert="horz" lIns="93172" tIns="46586" rIns="93172" bIns="46586"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1" y="6658664"/>
            <a:ext cx="4028440" cy="350520"/>
          </a:xfrm>
          <a:prstGeom prst="rect">
            <a:avLst/>
          </a:prstGeom>
        </p:spPr>
        <p:txBody>
          <a:bodyPr vert="horz" lIns="93172" tIns="46586" rIns="93172" bIns="46586" rtlCol="0" anchor="b"/>
          <a:lstStyle>
            <a:lvl1pPr algn="l">
              <a:defRPr sz="1300"/>
            </a:lvl1pPr>
          </a:lstStyle>
          <a:p>
            <a:pPr>
              <a:defRPr/>
            </a:pPr>
            <a:endParaRPr lang="en-US"/>
          </a:p>
        </p:txBody>
      </p:sp>
      <p:sp>
        <p:nvSpPr>
          <p:cNvPr id="7" name="Slide Number Placeholder 6"/>
          <p:cNvSpPr>
            <a:spLocks noGrp="1"/>
          </p:cNvSpPr>
          <p:nvPr>
            <p:ph type="sldNum" sz="quarter" idx="5"/>
          </p:nvPr>
        </p:nvSpPr>
        <p:spPr>
          <a:xfrm>
            <a:off x="5265810" y="6658664"/>
            <a:ext cx="4028440" cy="350520"/>
          </a:xfrm>
          <a:prstGeom prst="rect">
            <a:avLst/>
          </a:prstGeom>
        </p:spPr>
        <p:txBody>
          <a:bodyPr vert="horz" lIns="93172" tIns="46586" rIns="93172" bIns="46586" rtlCol="0" anchor="b"/>
          <a:lstStyle>
            <a:lvl1pPr algn="r">
              <a:defRPr sz="1300"/>
            </a:lvl1pPr>
          </a:lstStyle>
          <a:p>
            <a:pPr>
              <a:defRPr/>
            </a:pPr>
            <a:fld id="{5BB99B5A-D3DB-4354-AA55-43E94BB02C0B}" type="slidenum">
              <a:rPr lang="en-US"/>
              <a:pPr>
                <a:defRPr/>
              </a:pPr>
              <a:t>‹#›</a:t>
            </a:fld>
            <a:endParaRPr lang="en-US"/>
          </a:p>
        </p:txBody>
      </p:sp>
    </p:spTree>
    <p:extLst>
      <p:ext uri="{BB962C8B-B14F-4D97-AF65-F5344CB8AC3E}">
        <p14:creationId xmlns:p14="http://schemas.microsoft.com/office/powerpoint/2010/main" val="242613992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www.geod.nrcan.gc.ca/products/html-public/GSDpublications/Papers/English/itrf/mike/nad83csrs.html"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www.youtube.com/playlist?list=PLsyDl_aqUTdFY6eKURmiCBBk-mP4R10Dx" TargetMode="External"/><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9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279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57020" indent="-291161" eaLnBrk="0" hangingPunct="0">
              <a:defRPr>
                <a:solidFill>
                  <a:schemeClr val="tx1"/>
                </a:solidFill>
                <a:latin typeface="Calibri" pitchFamily="34" charset="0"/>
                <a:ea typeface="ＭＳ Ｐゴシック" pitchFamily="34" charset="-128"/>
              </a:defRPr>
            </a:lvl2pPr>
            <a:lvl3pPr marL="1164647" indent="-232929" eaLnBrk="0" hangingPunct="0">
              <a:defRPr>
                <a:solidFill>
                  <a:schemeClr val="tx1"/>
                </a:solidFill>
                <a:latin typeface="Calibri" pitchFamily="34" charset="0"/>
                <a:ea typeface="ＭＳ Ｐゴシック" pitchFamily="34" charset="-128"/>
              </a:defRPr>
            </a:lvl3pPr>
            <a:lvl4pPr marL="1630505" indent="-232929" eaLnBrk="0" hangingPunct="0">
              <a:defRPr>
                <a:solidFill>
                  <a:schemeClr val="tx1"/>
                </a:solidFill>
                <a:latin typeface="Calibri" pitchFamily="34" charset="0"/>
                <a:ea typeface="ＭＳ Ｐゴシック" pitchFamily="34" charset="-128"/>
              </a:defRPr>
            </a:lvl4pPr>
            <a:lvl5pPr marL="2096365" indent="-232929" eaLnBrk="0" hangingPunct="0">
              <a:defRPr>
                <a:solidFill>
                  <a:schemeClr val="tx1"/>
                </a:solidFill>
                <a:latin typeface="Calibri" pitchFamily="34" charset="0"/>
                <a:ea typeface="ＭＳ Ｐゴシック" pitchFamily="34" charset="-128"/>
              </a:defRPr>
            </a:lvl5pPr>
            <a:lvl6pPr marL="2562224"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6pPr>
            <a:lvl7pPr marL="3028082"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93941"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59800"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E26C3BD8-B2E5-4319-9CBE-B60D43F31E53}" type="slidenum">
              <a:rPr lang="en-US" smtClean="0"/>
              <a:pPr eaLnBrk="1" hangingPunct="1"/>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115" eaLnBrk="0" hangingPunct="0">
              <a:defRPr>
                <a:solidFill>
                  <a:schemeClr val="tx1"/>
                </a:solidFill>
                <a:latin typeface="Symbol" pitchFamily="18" charset="2"/>
              </a:defRPr>
            </a:lvl1pPr>
            <a:lvl2pPr marL="716130" indent="-275434" defTabSz="918115" eaLnBrk="0" hangingPunct="0">
              <a:defRPr>
                <a:solidFill>
                  <a:schemeClr val="tx1"/>
                </a:solidFill>
                <a:latin typeface="Symbol" pitchFamily="18" charset="2"/>
              </a:defRPr>
            </a:lvl2pPr>
            <a:lvl3pPr marL="1101738" indent="-220348" defTabSz="918115" eaLnBrk="0" hangingPunct="0">
              <a:defRPr>
                <a:solidFill>
                  <a:schemeClr val="tx1"/>
                </a:solidFill>
                <a:latin typeface="Symbol" pitchFamily="18" charset="2"/>
              </a:defRPr>
            </a:lvl3pPr>
            <a:lvl4pPr marL="1542433" indent="-220348" defTabSz="918115" eaLnBrk="0" hangingPunct="0">
              <a:defRPr>
                <a:solidFill>
                  <a:schemeClr val="tx1"/>
                </a:solidFill>
                <a:latin typeface="Symbol" pitchFamily="18" charset="2"/>
              </a:defRPr>
            </a:lvl4pPr>
            <a:lvl5pPr marL="1983128" indent="-220348" defTabSz="918115" eaLnBrk="0" hangingPunct="0">
              <a:defRPr>
                <a:solidFill>
                  <a:schemeClr val="tx1"/>
                </a:solidFill>
                <a:latin typeface="Symbol" pitchFamily="18" charset="2"/>
              </a:defRPr>
            </a:lvl5pPr>
            <a:lvl6pPr marL="2423823" indent="-220348" defTabSz="918115" eaLnBrk="0" fontAlgn="base" hangingPunct="0">
              <a:spcBef>
                <a:spcPct val="0"/>
              </a:spcBef>
              <a:spcAft>
                <a:spcPct val="0"/>
              </a:spcAft>
              <a:defRPr>
                <a:solidFill>
                  <a:schemeClr val="tx1"/>
                </a:solidFill>
                <a:latin typeface="Symbol" pitchFamily="18" charset="2"/>
              </a:defRPr>
            </a:lvl6pPr>
            <a:lvl7pPr marL="2864518" indent="-220348" defTabSz="918115" eaLnBrk="0" fontAlgn="base" hangingPunct="0">
              <a:spcBef>
                <a:spcPct val="0"/>
              </a:spcBef>
              <a:spcAft>
                <a:spcPct val="0"/>
              </a:spcAft>
              <a:defRPr>
                <a:solidFill>
                  <a:schemeClr val="tx1"/>
                </a:solidFill>
                <a:latin typeface="Symbol" pitchFamily="18" charset="2"/>
              </a:defRPr>
            </a:lvl7pPr>
            <a:lvl8pPr marL="3305213" indent="-220348" defTabSz="918115" eaLnBrk="0" fontAlgn="base" hangingPunct="0">
              <a:spcBef>
                <a:spcPct val="0"/>
              </a:spcBef>
              <a:spcAft>
                <a:spcPct val="0"/>
              </a:spcAft>
              <a:defRPr>
                <a:solidFill>
                  <a:schemeClr val="tx1"/>
                </a:solidFill>
                <a:latin typeface="Symbol" pitchFamily="18" charset="2"/>
              </a:defRPr>
            </a:lvl8pPr>
            <a:lvl9pPr marL="3745908" indent="-220348" defTabSz="918115" eaLnBrk="0" fontAlgn="base" hangingPunct="0">
              <a:spcBef>
                <a:spcPct val="0"/>
              </a:spcBef>
              <a:spcAft>
                <a:spcPct val="0"/>
              </a:spcAft>
              <a:defRPr>
                <a:solidFill>
                  <a:schemeClr val="tx1"/>
                </a:solidFill>
                <a:latin typeface="Symbol" pitchFamily="18" charset="2"/>
              </a:defRPr>
            </a:lvl9pPr>
          </a:lstStyle>
          <a:p>
            <a:fld id="{C453DF3F-F9BD-4797-8C30-B0992ADA6FC5}" type="slidenum">
              <a:rPr lang="en-US" smtClean="0">
                <a:latin typeface="Times New Roman" pitchFamily="18" charset="0"/>
              </a:rPr>
              <a:pPr/>
              <a:t>11</a:t>
            </a:fld>
            <a:endParaRPr lang="en-US" smtClean="0">
              <a:latin typeface="Times New Roman" pitchFamily="18"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2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latin typeface="Arial" pitchFamily="34" charset="0"/>
            </a:endParaRPr>
          </a:p>
        </p:txBody>
      </p:sp>
      <p:sp>
        <p:nvSpPr>
          <p:cNvPr id="292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57020" indent="-291161" eaLnBrk="0" hangingPunct="0">
              <a:defRPr>
                <a:solidFill>
                  <a:schemeClr val="tx1"/>
                </a:solidFill>
                <a:latin typeface="Calibri" pitchFamily="34" charset="0"/>
                <a:ea typeface="ＭＳ Ｐゴシック" pitchFamily="34" charset="-128"/>
              </a:defRPr>
            </a:lvl2pPr>
            <a:lvl3pPr marL="1164647" indent="-232929" eaLnBrk="0" hangingPunct="0">
              <a:defRPr>
                <a:solidFill>
                  <a:schemeClr val="tx1"/>
                </a:solidFill>
                <a:latin typeface="Calibri" pitchFamily="34" charset="0"/>
                <a:ea typeface="ＭＳ Ｐゴシック" pitchFamily="34" charset="-128"/>
              </a:defRPr>
            </a:lvl3pPr>
            <a:lvl4pPr marL="1630505" indent="-232929" eaLnBrk="0" hangingPunct="0">
              <a:defRPr>
                <a:solidFill>
                  <a:schemeClr val="tx1"/>
                </a:solidFill>
                <a:latin typeface="Calibri" pitchFamily="34" charset="0"/>
                <a:ea typeface="ＭＳ Ｐゴシック" pitchFamily="34" charset="-128"/>
              </a:defRPr>
            </a:lvl4pPr>
            <a:lvl5pPr marL="2096365" indent="-232929" eaLnBrk="0" hangingPunct="0">
              <a:defRPr>
                <a:solidFill>
                  <a:schemeClr val="tx1"/>
                </a:solidFill>
                <a:latin typeface="Calibri" pitchFamily="34" charset="0"/>
                <a:ea typeface="ＭＳ Ｐゴシック" pitchFamily="34" charset="-128"/>
              </a:defRPr>
            </a:lvl5pPr>
            <a:lvl6pPr marL="2562224"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6pPr>
            <a:lvl7pPr marL="3028082"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93941"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59800"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471131A8-D2C6-4D36-9B73-6E9AB5F9A8AE}" type="slidenum">
              <a:rPr lang="en-US" smtClean="0">
                <a:latin typeface="Arial" pitchFamily="34" charset="0"/>
              </a:rPr>
              <a:pPr eaLnBrk="1" hangingPunct="1"/>
              <a:t>13</a:t>
            </a:fld>
            <a:endParaRPr lang="en-US" smtClean="0">
              <a:latin typeface="Arial" pitchFamily="34" charset="0"/>
            </a:endParaRPr>
          </a:p>
        </p:txBody>
      </p:sp>
      <p:sp>
        <p:nvSpPr>
          <p:cNvPr id="292869"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57020" indent="-291161" eaLnBrk="0" hangingPunct="0">
              <a:defRPr>
                <a:solidFill>
                  <a:schemeClr val="tx1"/>
                </a:solidFill>
                <a:latin typeface="Calibri" pitchFamily="34" charset="0"/>
                <a:ea typeface="ＭＳ Ｐゴシック" pitchFamily="34" charset="-128"/>
              </a:defRPr>
            </a:lvl2pPr>
            <a:lvl3pPr marL="1164647" indent="-232929" eaLnBrk="0" hangingPunct="0">
              <a:defRPr>
                <a:solidFill>
                  <a:schemeClr val="tx1"/>
                </a:solidFill>
                <a:latin typeface="Calibri" pitchFamily="34" charset="0"/>
                <a:ea typeface="ＭＳ Ｐゴシック" pitchFamily="34" charset="-128"/>
              </a:defRPr>
            </a:lvl3pPr>
            <a:lvl4pPr marL="1630505" indent="-232929" eaLnBrk="0" hangingPunct="0">
              <a:defRPr>
                <a:solidFill>
                  <a:schemeClr val="tx1"/>
                </a:solidFill>
                <a:latin typeface="Calibri" pitchFamily="34" charset="0"/>
                <a:ea typeface="ＭＳ Ｐゴシック" pitchFamily="34" charset="-128"/>
              </a:defRPr>
            </a:lvl4pPr>
            <a:lvl5pPr marL="2096365" indent="-232929" eaLnBrk="0" hangingPunct="0">
              <a:defRPr>
                <a:solidFill>
                  <a:schemeClr val="tx1"/>
                </a:solidFill>
                <a:latin typeface="Calibri" pitchFamily="34" charset="0"/>
                <a:ea typeface="ＭＳ Ｐゴシック" pitchFamily="34" charset="-128"/>
              </a:defRPr>
            </a:lvl5pPr>
            <a:lvl6pPr marL="2562224"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6pPr>
            <a:lvl7pPr marL="3028082"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93941"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59800"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en-US" smtClean="0">
                <a:latin typeface="Arial" pitchFamily="34" charset="0"/>
              </a:rPr>
              <a:t>New Developments for OPUS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pPr defTabSz="916800"/>
            <a:fld id="{A0790447-5ED0-4A7F-B473-2BE69ACE6F43}" type="slidenum">
              <a:rPr lang="en-US" smtClean="0"/>
              <a:pPr defTabSz="916800"/>
              <a:t>14</a:t>
            </a:fld>
            <a:endParaRPr lang="en-US" dirty="0" smtClean="0"/>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pPr defTabSz="916800"/>
            <a:fld id="{EE89630B-975D-4487-8B66-E435295A493C}" type="slidenum">
              <a:rPr lang="en-US" smtClean="0"/>
              <a:pPr defTabSz="916800"/>
              <a:t>15</a:t>
            </a:fld>
            <a:endParaRPr lang="en-US" dirty="0" smtClean="0"/>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pPr defTabSz="916800"/>
            <a:fld id="{7931EFAF-D222-4757-9638-67D377280A27}" type="slidenum">
              <a:rPr lang="en-US" smtClean="0"/>
              <a:pPr defTabSz="916800"/>
              <a:t>16</a:t>
            </a:fld>
            <a:endParaRPr lang="en-US" dirty="0" smtClean="0"/>
          </a:p>
        </p:txBody>
      </p:sp>
      <p:sp>
        <p:nvSpPr>
          <p:cNvPr id="136195" name="Rectangle 2"/>
          <p:cNvSpPr>
            <a:spLocks noGrp="1" noRot="1" noChangeAspect="1" noChangeArrowheads="1" noTextEdit="1"/>
          </p:cNvSpPr>
          <p:nvPr>
            <p:ph type="sldImg"/>
          </p:nvPr>
        </p:nvSpPr>
        <p:spPr>
          <a:xfrm>
            <a:off x="2897188" y="527050"/>
            <a:ext cx="3508375" cy="2630488"/>
          </a:xfrm>
          <a:ln/>
        </p:spPr>
      </p:sp>
      <p:sp>
        <p:nvSpPr>
          <p:cNvPr id="136196" name="Rectangle 3"/>
          <p:cNvSpPr>
            <a:spLocks noGrp="1" noChangeArrowheads="1"/>
          </p:cNvSpPr>
          <p:nvPr>
            <p:ph type="body" idx="1"/>
          </p:nvPr>
        </p:nvSpPr>
        <p:spPr>
          <a:xfrm>
            <a:off x="1239107" y="3330654"/>
            <a:ext cx="6818193" cy="3153730"/>
          </a:xfrm>
          <a:noFill/>
          <a:ln/>
        </p:spPr>
        <p:txBody>
          <a:bodyPr/>
          <a:lstStyle/>
          <a:p>
            <a:r>
              <a:rPr lang="en-US" sz="800" b="1" dirty="0"/>
              <a:t>ITRF</a:t>
            </a:r>
            <a:r>
              <a:rPr lang="en-US" sz="800" dirty="0"/>
              <a:t> (International Terrestrial Reference Frame) just has an origin; take NAD83 shaped ellipsoid centered at the ITRF origin to derive ITRF97 ellipsoid heights.</a:t>
            </a:r>
          </a:p>
          <a:p>
            <a:endParaRPr lang="en-US" sz="800" b="1" dirty="0"/>
          </a:p>
          <a:p>
            <a:r>
              <a:rPr lang="en-US" sz="800" b="1" dirty="0"/>
              <a:t>Ellipsoid heights NAD83 vs. ITRF97</a:t>
            </a:r>
            <a:r>
              <a:rPr lang="en-US" sz="800" dirty="0"/>
              <a:t> - Defined origins are best estimate of the center of mass; NAD83 is not geocentric.  Move origin; move ellipsoid surface as illustrated.</a:t>
            </a:r>
          </a:p>
          <a:p>
            <a:endParaRPr lang="en-US" sz="800" dirty="0"/>
          </a:p>
          <a:p>
            <a:r>
              <a:rPr lang="en-US" sz="800" b="1" dirty="0"/>
              <a:t>Ellipsoid height differences</a:t>
            </a:r>
            <a:r>
              <a:rPr lang="en-US" sz="800" dirty="0"/>
              <a:t> reflect the non-</a:t>
            </a:r>
            <a:r>
              <a:rPr lang="en-US" sz="800" dirty="0" err="1"/>
              <a:t>geocentricity</a:t>
            </a:r>
            <a:r>
              <a:rPr lang="en-US" sz="800" dirty="0"/>
              <a:t> of NAD83.</a:t>
            </a:r>
          </a:p>
          <a:p>
            <a:endParaRPr lang="en-US" sz="80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3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latin typeface="Arial" pitchFamily="34" charset="0"/>
            </a:endParaRPr>
          </a:p>
        </p:txBody>
      </p:sp>
      <p:sp>
        <p:nvSpPr>
          <p:cNvPr id="293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57020" indent="-291161" eaLnBrk="0" hangingPunct="0">
              <a:defRPr>
                <a:solidFill>
                  <a:schemeClr val="tx1"/>
                </a:solidFill>
                <a:latin typeface="Calibri" pitchFamily="34" charset="0"/>
                <a:ea typeface="ＭＳ Ｐゴシック" pitchFamily="34" charset="-128"/>
              </a:defRPr>
            </a:lvl2pPr>
            <a:lvl3pPr marL="1164647" indent="-232929" eaLnBrk="0" hangingPunct="0">
              <a:defRPr>
                <a:solidFill>
                  <a:schemeClr val="tx1"/>
                </a:solidFill>
                <a:latin typeface="Calibri" pitchFamily="34" charset="0"/>
                <a:ea typeface="ＭＳ Ｐゴシック" pitchFamily="34" charset="-128"/>
              </a:defRPr>
            </a:lvl3pPr>
            <a:lvl4pPr marL="1630505" indent="-232929" eaLnBrk="0" hangingPunct="0">
              <a:defRPr>
                <a:solidFill>
                  <a:schemeClr val="tx1"/>
                </a:solidFill>
                <a:latin typeface="Calibri" pitchFamily="34" charset="0"/>
                <a:ea typeface="ＭＳ Ｐゴシック" pitchFamily="34" charset="-128"/>
              </a:defRPr>
            </a:lvl4pPr>
            <a:lvl5pPr marL="2096365" indent="-232929" eaLnBrk="0" hangingPunct="0">
              <a:defRPr>
                <a:solidFill>
                  <a:schemeClr val="tx1"/>
                </a:solidFill>
                <a:latin typeface="Calibri" pitchFamily="34" charset="0"/>
                <a:ea typeface="ＭＳ Ｐゴシック" pitchFamily="34" charset="-128"/>
              </a:defRPr>
            </a:lvl5pPr>
            <a:lvl6pPr marL="2562224"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6pPr>
            <a:lvl7pPr marL="3028082"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93941"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59800"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6BC40612-4C44-41C8-85F1-C099B83D1655}" type="slidenum">
              <a:rPr lang="en-US" smtClean="0">
                <a:latin typeface="Arial" pitchFamily="34" charset="0"/>
              </a:rPr>
              <a:pPr eaLnBrk="1" hangingPunct="1"/>
              <a:t>17</a:t>
            </a:fld>
            <a:endParaRPr lang="en-US" smtClean="0">
              <a:latin typeface="Arial" pitchFamily="34" charset="0"/>
            </a:endParaRPr>
          </a:p>
        </p:txBody>
      </p:sp>
      <p:sp>
        <p:nvSpPr>
          <p:cNvPr id="293893"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57020" indent="-291161" eaLnBrk="0" hangingPunct="0">
              <a:defRPr>
                <a:solidFill>
                  <a:schemeClr val="tx1"/>
                </a:solidFill>
                <a:latin typeface="Calibri" pitchFamily="34" charset="0"/>
                <a:ea typeface="ＭＳ Ｐゴシック" pitchFamily="34" charset="-128"/>
              </a:defRPr>
            </a:lvl2pPr>
            <a:lvl3pPr marL="1164647" indent="-232929" eaLnBrk="0" hangingPunct="0">
              <a:defRPr>
                <a:solidFill>
                  <a:schemeClr val="tx1"/>
                </a:solidFill>
                <a:latin typeface="Calibri" pitchFamily="34" charset="0"/>
                <a:ea typeface="ＭＳ Ｐゴシック" pitchFamily="34" charset="-128"/>
              </a:defRPr>
            </a:lvl3pPr>
            <a:lvl4pPr marL="1630505" indent="-232929" eaLnBrk="0" hangingPunct="0">
              <a:defRPr>
                <a:solidFill>
                  <a:schemeClr val="tx1"/>
                </a:solidFill>
                <a:latin typeface="Calibri" pitchFamily="34" charset="0"/>
                <a:ea typeface="ＭＳ Ｐゴシック" pitchFamily="34" charset="-128"/>
              </a:defRPr>
            </a:lvl4pPr>
            <a:lvl5pPr marL="2096365" indent="-232929" eaLnBrk="0" hangingPunct="0">
              <a:defRPr>
                <a:solidFill>
                  <a:schemeClr val="tx1"/>
                </a:solidFill>
                <a:latin typeface="Calibri" pitchFamily="34" charset="0"/>
                <a:ea typeface="ＭＳ Ｐゴシック" pitchFamily="34" charset="-128"/>
              </a:defRPr>
            </a:lvl5pPr>
            <a:lvl6pPr marL="2562224"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6pPr>
            <a:lvl7pPr marL="3028082"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93941"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59800"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en-US" smtClean="0">
                <a:latin typeface="Arial" pitchFamily="34" charset="0"/>
              </a:rPr>
              <a:t>New Developments for OPUS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18265" y="636537"/>
            <a:ext cx="4968840" cy="2173711"/>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294915" name="Notes Placeholder 2"/>
          <p:cNvSpPr>
            <a:spLocks noGrp="1"/>
          </p:cNvSpPr>
          <p:nvPr>
            <p:ph type="body" sz="quarter" idx="1"/>
          </p:nvPr>
        </p:nvSpPr>
        <p:spPr bwMode="auto">
          <a:xfrm>
            <a:off x="1250282" y="3022021"/>
            <a:ext cx="5706957" cy="149754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spAutoFit/>
          </a:bodyPr>
          <a:lstStyle/>
          <a:p>
            <a:pPr eaLnBrk="1" hangingPunct="1">
              <a:buClr>
                <a:srgbClr val="000000"/>
              </a:buClr>
              <a:buFont typeface="Times New Roman" pitchFamily="18" charset="0"/>
              <a:buChar char="•"/>
            </a:pPr>
            <a:r>
              <a:rPr lang="en-US" smtClean="0">
                <a:latin typeface="Arial" pitchFamily="34" charset="0"/>
              </a:rPr>
              <a:t> Many of the sites contributing to the IGS08 also contributed to the ITRF2008, but because other space geodesy techniques contributed to the ITRF2008 and because the IGS08 contains sites not included in the ITRF2008, it should not be called the ITRF2008.</a:t>
            </a:r>
          </a:p>
          <a:p>
            <a:pPr eaLnBrk="1" hangingPunct="1">
              <a:buClr>
                <a:srgbClr val="000000"/>
              </a:buClr>
              <a:buFont typeface="Times New Roman" pitchFamily="18" charset="0"/>
              <a:buChar char="•"/>
            </a:pPr>
            <a:r>
              <a:rPr lang="en-US" smtClean="0">
                <a:latin typeface="Arial" pitchFamily="34" charset="0"/>
              </a:rPr>
              <a:t> Nonetheless, IGS08 has the same geocenter, orientation and scale as the ITRF2008. </a:t>
            </a:r>
          </a:p>
          <a:p>
            <a:pPr eaLnBrk="1" hangingPunct="1">
              <a:buClr>
                <a:srgbClr val="000000"/>
              </a:buClr>
              <a:buFont typeface="Times New Roman" pitchFamily="18" charset="0"/>
              <a:buChar char="•"/>
            </a:pPr>
            <a:endParaRPr lang="en-US"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18265" y="636537"/>
            <a:ext cx="4968840" cy="2173711"/>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295939" name="Notes Placeholder 2"/>
          <p:cNvSpPr>
            <a:spLocks noGrp="1"/>
          </p:cNvSpPr>
          <p:nvPr>
            <p:ph type="body" sz="quarter" idx="1"/>
          </p:nvPr>
        </p:nvSpPr>
        <p:spPr bwMode="auto">
          <a:xfrm>
            <a:off x="1250282" y="3022021"/>
            <a:ext cx="5706957" cy="27874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spAutoFit/>
          </a:bodyPr>
          <a:lstStyle/>
          <a:p>
            <a:pPr eaLnBrk="1" hangingPunct="1">
              <a:buClr>
                <a:srgbClr val="000000"/>
              </a:buClr>
              <a:buFont typeface="Times New Roman" pitchFamily="18" charset="0"/>
              <a:buChar char="•"/>
            </a:pPr>
            <a:endParaRPr lang="en-US"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18265" y="636537"/>
            <a:ext cx="4968840" cy="2173711"/>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296963" name="Notes Placeholder 2"/>
          <p:cNvSpPr>
            <a:spLocks noGrp="1"/>
          </p:cNvSpPr>
          <p:nvPr>
            <p:ph type="body" sz="quarter" idx="1"/>
          </p:nvPr>
        </p:nvSpPr>
        <p:spPr bwMode="auto">
          <a:xfrm>
            <a:off x="1250282" y="3022021"/>
            <a:ext cx="5706957" cy="27874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spAutoFit/>
          </a:bodyPr>
          <a:lstStyle/>
          <a:p>
            <a:pPr eaLnBrk="1" hangingPunct="1">
              <a:buClr>
                <a:srgbClr val="000000"/>
              </a:buClr>
              <a:buFont typeface="Times New Roman" pitchFamily="18" charset="0"/>
              <a:buChar char="•"/>
            </a:pPr>
            <a:endParaRPr lang="en-US"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18265" y="636537"/>
            <a:ext cx="4968840" cy="2173711"/>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297987" name="Notes Placeholder 2"/>
          <p:cNvSpPr>
            <a:spLocks noGrp="1"/>
          </p:cNvSpPr>
          <p:nvPr>
            <p:ph type="body" sz="quarter" idx="1"/>
          </p:nvPr>
        </p:nvSpPr>
        <p:spPr bwMode="auto">
          <a:xfrm>
            <a:off x="1250282" y="3022021"/>
            <a:ext cx="5706957" cy="27874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spAutoFit/>
          </a:bodyPr>
          <a:lstStyle/>
          <a:p>
            <a:pPr eaLnBrk="1" hangingPunct="1">
              <a:buClr>
                <a:srgbClr val="000000"/>
              </a:buClr>
              <a:buFont typeface="Times New Roman" pitchFamily="18" charset="0"/>
              <a:buChar char="•"/>
            </a:pPr>
            <a:endParaRPr lang="en-US"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0725" indent="-276225" eaLnBrk="0" hangingPunct="0">
              <a:spcBef>
                <a:spcPct val="30000"/>
              </a:spcBef>
              <a:defRPr sz="1200">
                <a:solidFill>
                  <a:schemeClr val="tx1"/>
                </a:solidFill>
                <a:latin typeface="Calibri" pitchFamily="34" charset="0"/>
              </a:defRPr>
            </a:lvl2pPr>
            <a:lvl3pPr marL="1108075" indent="-220663" eaLnBrk="0" hangingPunct="0">
              <a:spcBef>
                <a:spcPct val="30000"/>
              </a:spcBef>
              <a:defRPr sz="1200">
                <a:solidFill>
                  <a:schemeClr val="tx1"/>
                </a:solidFill>
                <a:latin typeface="Calibri" pitchFamily="34" charset="0"/>
              </a:defRPr>
            </a:lvl3pPr>
            <a:lvl4pPr marL="1552575" indent="-220663" eaLnBrk="0" hangingPunct="0">
              <a:spcBef>
                <a:spcPct val="30000"/>
              </a:spcBef>
              <a:defRPr sz="1200">
                <a:solidFill>
                  <a:schemeClr val="tx1"/>
                </a:solidFill>
                <a:latin typeface="Calibri" pitchFamily="34" charset="0"/>
              </a:defRPr>
            </a:lvl4pPr>
            <a:lvl5pPr marL="1995488" indent="-220663" eaLnBrk="0" hangingPunct="0">
              <a:spcBef>
                <a:spcPct val="30000"/>
              </a:spcBef>
              <a:defRPr sz="1200">
                <a:solidFill>
                  <a:schemeClr val="tx1"/>
                </a:solidFill>
                <a:latin typeface="Calibri" pitchFamily="34" charset="0"/>
              </a:defRPr>
            </a:lvl5pPr>
            <a:lvl6pPr marL="2452688" indent="-220663" eaLnBrk="0" fontAlgn="base" hangingPunct="0">
              <a:spcBef>
                <a:spcPct val="30000"/>
              </a:spcBef>
              <a:spcAft>
                <a:spcPct val="0"/>
              </a:spcAft>
              <a:defRPr sz="1200">
                <a:solidFill>
                  <a:schemeClr val="tx1"/>
                </a:solidFill>
                <a:latin typeface="Calibri" pitchFamily="34" charset="0"/>
              </a:defRPr>
            </a:lvl6pPr>
            <a:lvl7pPr marL="2909888" indent="-220663" eaLnBrk="0" fontAlgn="base" hangingPunct="0">
              <a:spcBef>
                <a:spcPct val="30000"/>
              </a:spcBef>
              <a:spcAft>
                <a:spcPct val="0"/>
              </a:spcAft>
              <a:defRPr sz="1200">
                <a:solidFill>
                  <a:schemeClr val="tx1"/>
                </a:solidFill>
                <a:latin typeface="Calibri" pitchFamily="34" charset="0"/>
              </a:defRPr>
            </a:lvl7pPr>
            <a:lvl8pPr marL="3367088" indent="-220663" eaLnBrk="0" fontAlgn="base" hangingPunct="0">
              <a:spcBef>
                <a:spcPct val="30000"/>
              </a:spcBef>
              <a:spcAft>
                <a:spcPct val="0"/>
              </a:spcAft>
              <a:defRPr sz="1200">
                <a:solidFill>
                  <a:schemeClr val="tx1"/>
                </a:solidFill>
                <a:latin typeface="Calibri" pitchFamily="34" charset="0"/>
              </a:defRPr>
            </a:lvl8pPr>
            <a:lvl9pPr marL="3824288" indent="-220663"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96F892D1-1BED-4BA6-A395-9DD65D160D93}" type="slidenum">
              <a:rPr lang="en-US" altLang="en-US" smtClean="0">
                <a:ea typeface="MS PGothic" pitchFamily="34" charset="-128"/>
              </a:rPr>
              <a:pPr eaLnBrk="1" fontAlgn="base" hangingPunct="1">
                <a:spcBef>
                  <a:spcPct val="0"/>
                </a:spcBef>
                <a:spcAft>
                  <a:spcPct val="0"/>
                </a:spcAft>
              </a:pPr>
              <a:t>2</a:t>
            </a:fld>
            <a:endParaRPr lang="en-US" altLang="en-US" smtClean="0">
              <a:ea typeface="MS PGothic" pitchFamily="34" charset="-128"/>
            </a:endParaRPr>
          </a:p>
        </p:txBody>
      </p:sp>
      <p:sp>
        <p:nvSpPr>
          <p:cNvPr id="123907" name="Rectangle 2"/>
          <p:cNvSpPr>
            <a:spLocks noGrp="1" noRot="1" noChangeAspect="1" noChangeArrowheads="1" noTextEdit="1"/>
          </p:cNvSpPr>
          <p:nvPr>
            <p:ph type="sldImg"/>
          </p:nvPr>
        </p:nvSpPr>
        <p:spPr bwMode="auto">
          <a:xfrm>
            <a:off x="2905125" y="525463"/>
            <a:ext cx="3503613" cy="26273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 NSRS benefit to the nation = $2.5B/year</a:t>
            </a:r>
          </a:p>
          <a:p>
            <a:pPr>
              <a:spcBef>
                <a:spcPct val="0"/>
              </a:spcBef>
              <a:buFontTx/>
              <a:buChar char="-"/>
            </a:pPr>
            <a:r>
              <a:rPr lang="en-US" altLang="en-US" dirty="0" smtClean="0"/>
              <a:t> est. 300K precision GPS users worldwide (2008); ¼ in US</a:t>
            </a:r>
          </a:p>
          <a:p>
            <a:pPr>
              <a:spcBef>
                <a:spcPct val="0"/>
              </a:spcBef>
            </a:pPr>
            <a:r>
              <a:rPr lang="en-US" altLang="en-US" dirty="0" smtClean="0"/>
              <a:t>- Very exciting to us at NGS to see how it has evolved over the years – now cm-accuracy capability / tracking with time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a:lnSpc>
                <a:spcPct val="103000"/>
              </a:lnSpc>
              <a:spcBef>
                <a:spcPct val="0"/>
              </a:spcBef>
              <a:buClr>
                <a:srgbClr val="000000"/>
              </a:buClr>
              <a:buFont typeface="Times New Roman" pitchFamily="18" charset="0"/>
              <a:buNone/>
            </a:pPr>
            <a:r>
              <a:rPr lang="en-US" altLang="en-US" smtClean="0">
                <a:solidFill>
                  <a:srgbClr val="000000"/>
                </a:solidFill>
                <a:latin typeface="Arial" pitchFamily="34" charset="0"/>
                <a:ea typeface="Gothic"/>
                <a:cs typeface="Arial" pitchFamily="34" charset="0"/>
              </a:rPr>
              <a:t>As mentioned earlier, the NGS used its contribution to the IGS08 plus the CORS to produce improved IGS08 coordinates and velocities for the CORS network. From this, improved CORS coordinates and velocities in the NAD 83 frame were defined at epoch 2010.0. To distinguish this from earlier realizations, it is called the NAD 83 (2011).</a:t>
            </a:r>
          </a:p>
          <a:p>
            <a:pPr eaLnBrk="1">
              <a:lnSpc>
                <a:spcPct val="103000"/>
              </a:lnSpc>
              <a:spcBef>
                <a:spcPct val="0"/>
              </a:spcBef>
              <a:buClr>
                <a:srgbClr val="000000"/>
              </a:buClr>
              <a:buFont typeface="Times New Roman" pitchFamily="18" charset="0"/>
              <a:buNone/>
            </a:pPr>
            <a:endParaRPr lang="en-US" altLang="en-US" smtClean="0">
              <a:solidFill>
                <a:srgbClr val="000000"/>
              </a:solidFill>
              <a:latin typeface="Arial" pitchFamily="34" charset="0"/>
              <a:ea typeface="Gothic"/>
              <a:cs typeface="Arial" pitchFamily="34" charset="0"/>
            </a:endParaRPr>
          </a:p>
          <a:p>
            <a:pPr eaLnBrk="1">
              <a:lnSpc>
                <a:spcPct val="103000"/>
              </a:lnSpc>
              <a:spcBef>
                <a:spcPct val="0"/>
              </a:spcBef>
              <a:buClr>
                <a:srgbClr val="000000"/>
              </a:buClr>
              <a:buFont typeface="Times New Roman" pitchFamily="18" charset="0"/>
              <a:buNone/>
            </a:pPr>
            <a:r>
              <a:rPr lang="en-US" altLang="en-US" smtClean="0">
                <a:solidFill>
                  <a:srgbClr val="000000"/>
                </a:solidFill>
                <a:latin typeface="Arial" pitchFamily="34" charset="0"/>
                <a:ea typeface="Gothic"/>
                <a:cs typeface="Arial" pitchFamily="34" charset="0"/>
              </a:rPr>
              <a:t>This is </a:t>
            </a:r>
            <a:r>
              <a:rPr lang="en-US" altLang="en-US" i="1" smtClean="0">
                <a:solidFill>
                  <a:srgbClr val="000000"/>
                </a:solidFill>
                <a:latin typeface="Arial" pitchFamily="34" charset="0"/>
                <a:ea typeface="Gothic"/>
                <a:cs typeface="Arial" pitchFamily="34" charset="0"/>
              </a:rPr>
              <a:t>not</a:t>
            </a:r>
            <a:r>
              <a:rPr lang="en-US" altLang="en-US" smtClean="0">
                <a:solidFill>
                  <a:srgbClr val="000000"/>
                </a:solidFill>
                <a:latin typeface="Arial" pitchFamily="34" charset="0"/>
                <a:ea typeface="Gothic"/>
                <a:cs typeface="Arial" pitchFamily="34" charset="0"/>
              </a:rPr>
              <a:t> a new datum: the origin, scale and orientation are the same as in the previous realization of the NAD 83.</a:t>
            </a:r>
          </a:p>
          <a:p>
            <a:pPr eaLnBrk="1">
              <a:lnSpc>
                <a:spcPct val="103000"/>
              </a:lnSpc>
              <a:spcBef>
                <a:spcPct val="0"/>
              </a:spcBef>
              <a:buClr>
                <a:srgbClr val="000000"/>
              </a:buClr>
              <a:buFont typeface="Times New Roman" pitchFamily="18" charset="0"/>
              <a:buNone/>
            </a:pPr>
            <a:endParaRPr lang="en-US" altLang="en-US" smtClean="0">
              <a:solidFill>
                <a:srgbClr val="000000"/>
              </a:solidFill>
              <a:latin typeface="Arial" pitchFamily="34" charset="0"/>
              <a:ea typeface="Gothic"/>
              <a:cs typeface="Arial" pitchFamily="34" charset="0"/>
            </a:endParaRPr>
          </a:p>
          <a:p>
            <a:pPr eaLnBrk="1">
              <a:lnSpc>
                <a:spcPct val="103000"/>
              </a:lnSpc>
              <a:spcBef>
                <a:spcPct val="0"/>
              </a:spcBef>
              <a:buClr>
                <a:srgbClr val="000000"/>
              </a:buClr>
              <a:buFont typeface="Times New Roman" pitchFamily="18" charset="0"/>
              <a:buNone/>
            </a:pPr>
            <a:r>
              <a:rPr lang="en-US" altLang="en-US" smtClean="0">
                <a:solidFill>
                  <a:srgbClr val="000000"/>
                </a:solidFill>
                <a:latin typeface="Arial" pitchFamily="34" charset="0"/>
                <a:ea typeface="Gothic"/>
                <a:cs typeface="Arial" pitchFamily="34" charset="0"/>
              </a:rPr>
              <a:t>In September 2011, NGS formally released IGS08 and NAD 83 (2011) coordinates and velocities for the CORS. </a:t>
            </a:r>
            <a:r>
              <a:rPr lang="en-GB" altLang="en-US" smtClean="0">
                <a:solidFill>
                  <a:srgbClr val="000000"/>
                </a:solidFill>
                <a:latin typeface="Arial" pitchFamily="34" charset="0"/>
                <a:ea typeface="Gothic"/>
                <a:cs typeface="Arial" pitchFamily="34" charset="0"/>
              </a:rPr>
              <a:t>Information about the IGS08 and NAD 83 (2011) can be found at http://geodesy.noaa.gov/CORS/coords.shtml.</a:t>
            </a:r>
          </a:p>
          <a:p>
            <a:pPr eaLnBrk="1" hangingPunct="1">
              <a:spcBef>
                <a:spcPct val="0"/>
              </a:spcBef>
            </a:pPr>
            <a:endParaRPr lang="en-US" altLang="en-US" smtClean="0">
              <a:latin typeface="Arial" pitchFamily="34" charset="0"/>
              <a:ea typeface="Gothic"/>
              <a:cs typeface="Arial" pitchFamily="34" charset="0"/>
            </a:endParaRPr>
          </a:p>
        </p:txBody>
      </p:sp>
      <p:sp>
        <p:nvSpPr>
          <p:cNvPr id="188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01675" indent="-269875" eaLnBrk="0" hangingPunct="0">
              <a:spcBef>
                <a:spcPct val="30000"/>
              </a:spcBef>
              <a:defRPr sz="1200">
                <a:solidFill>
                  <a:schemeClr val="tx1"/>
                </a:solidFill>
                <a:latin typeface="Calibri" pitchFamily="34" charset="0"/>
              </a:defRPr>
            </a:lvl2pPr>
            <a:lvl3pPr marL="1081088" indent="-215900" eaLnBrk="0" hangingPunct="0">
              <a:spcBef>
                <a:spcPct val="30000"/>
              </a:spcBef>
              <a:defRPr sz="1200">
                <a:solidFill>
                  <a:schemeClr val="tx1"/>
                </a:solidFill>
                <a:latin typeface="Calibri" pitchFamily="34" charset="0"/>
              </a:defRPr>
            </a:lvl3pPr>
            <a:lvl4pPr marL="1512888" indent="-215900" eaLnBrk="0" hangingPunct="0">
              <a:spcBef>
                <a:spcPct val="30000"/>
              </a:spcBef>
              <a:defRPr sz="1200">
                <a:solidFill>
                  <a:schemeClr val="tx1"/>
                </a:solidFill>
                <a:latin typeface="Calibri" pitchFamily="34" charset="0"/>
              </a:defRPr>
            </a:lvl4pPr>
            <a:lvl5pPr marL="1944688" indent="-215900" eaLnBrk="0" hangingPunct="0">
              <a:spcBef>
                <a:spcPct val="30000"/>
              </a:spcBef>
              <a:defRPr sz="1200">
                <a:solidFill>
                  <a:schemeClr val="tx1"/>
                </a:solidFill>
                <a:latin typeface="Calibri" pitchFamily="34" charset="0"/>
              </a:defRPr>
            </a:lvl5pPr>
            <a:lvl6pPr marL="2401888" indent="-215900" defTabSz="457200" eaLnBrk="0" fontAlgn="base" hangingPunct="0">
              <a:spcBef>
                <a:spcPct val="30000"/>
              </a:spcBef>
              <a:spcAft>
                <a:spcPct val="0"/>
              </a:spcAft>
              <a:defRPr sz="1200">
                <a:solidFill>
                  <a:schemeClr val="tx1"/>
                </a:solidFill>
                <a:latin typeface="Calibri" pitchFamily="34" charset="0"/>
              </a:defRPr>
            </a:lvl6pPr>
            <a:lvl7pPr marL="2859088" indent="-215900" defTabSz="457200" eaLnBrk="0" fontAlgn="base" hangingPunct="0">
              <a:spcBef>
                <a:spcPct val="30000"/>
              </a:spcBef>
              <a:spcAft>
                <a:spcPct val="0"/>
              </a:spcAft>
              <a:defRPr sz="1200">
                <a:solidFill>
                  <a:schemeClr val="tx1"/>
                </a:solidFill>
                <a:latin typeface="Calibri" pitchFamily="34" charset="0"/>
              </a:defRPr>
            </a:lvl7pPr>
            <a:lvl8pPr marL="3316288" indent="-215900" defTabSz="457200" eaLnBrk="0" fontAlgn="base" hangingPunct="0">
              <a:spcBef>
                <a:spcPct val="30000"/>
              </a:spcBef>
              <a:spcAft>
                <a:spcPct val="0"/>
              </a:spcAft>
              <a:defRPr sz="1200">
                <a:solidFill>
                  <a:schemeClr val="tx1"/>
                </a:solidFill>
                <a:latin typeface="Calibri" pitchFamily="34" charset="0"/>
              </a:defRPr>
            </a:lvl8pPr>
            <a:lvl9pPr marL="3773488" indent="-2159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D95DFC5E-B876-4D3B-BCDF-3CA8F59D6FE8}" type="slidenum">
              <a:rPr lang="en-US" altLang="en-US" smtClean="0">
                <a:solidFill>
                  <a:srgbClr val="000000"/>
                </a:solidFill>
                <a:latin typeface="Arial" pitchFamily="34" charset="0"/>
                <a:ea typeface="ＭＳ Ｐゴシック" pitchFamily="34" charset="-128"/>
              </a:rPr>
              <a:pPr eaLnBrk="1" hangingPunct="1">
                <a:spcBef>
                  <a:spcPct val="0"/>
                </a:spcBef>
              </a:pPr>
              <a:t>31</a:t>
            </a:fld>
            <a:endParaRPr lang="en-US" altLang="en-US" smtClean="0">
              <a:solidFill>
                <a:srgbClr val="000000"/>
              </a:solidFill>
              <a:latin typeface="Arial" pitchFamily="34" charset="0"/>
              <a:ea typeface="ＭＳ Ｐゴシック" pitchFamily="34" charset="-128"/>
            </a:endParaRPr>
          </a:p>
        </p:txBody>
      </p:sp>
      <p:sp>
        <p:nvSpPr>
          <p:cNvPr id="188421"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01675" indent="-269875" eaLnBrk="0" hangingPunct="0">
              <a:spcBef>
                <a:spcPct val="30000"/>
              </a:spcBef>
              <a:defRPr sz="1200">
                <a:solidFill>
                  <a:schemeClr val="tx1"/>
                </a:solidFill>
                <a:latin typeface="Calibri" pitchFamily="34" charset="0"/>
              </a:defRPr>
            </a:lvl2pPr>
            <a:lvl3pPr marL="1081088" indent="-215900" eaLnBrk="0" hangingPunct="0">
              <a:spcBef>
                <a:spcPct val="30000"/>
              </a:spcBef>
              <a:defRPr sz="1200">
                <a:solidFill>
                  <a:schemeClr val="tx1"/>
                </a:solidFill>
                <a:latin typeface="Calibri" pitchFamily="34" charset="0"/>
              </a:defRPr>
            </a:lvl3pPr>
            <a:lvl4pPr marL="1512888" indent="-215900" eaLnBrk="0" hangingPunct="0">
              <a:spcBef>
                <a:spcPct val="30000"/>
              </a:spcBef>
              <a:defRPr sz="1200">
                <a:solidFill>
                  <a:schemeClr val="tx1"/>
                </a:solidFill>
                <a:latin typeface="Calibri" pitchFamily="34" charset="0"/>
              </a:defRPr>
            </a:lvl4pPr>
            <a:lvl5pPr marL="1944688" indent="-215900" eaLnBrk="0" hangingPunct="0">
              <a:spcBef>
                <a:spcPct val="30000"/>
              </a:spcBef>
              <a:defRPr sz="1200">
                <a:solidFill>
                  <a:schemeClr val="tx1"/>
                </a:solidFill>
                <a:latin typeface="Calibri" pitchFamily="34" charset="0"/>
              </a:defRPr>
            </a:lvl5pPr>
            <a:lvl6pPr marL="2401888" indent="-215900" defTabSz="457200" eaLnBrk="0" fontAlgn="base" hangingPunct="0">
              <a:spcBef>
                <a:spcPct val="30000"/>
              </a:spcBef>
              <a:spcAft>
                <a:spcPct val="0"/>
              </a:spcAft>
              <a:defRPr sz="1200">
                <a:solidFill>
                  <a:schemeClr val="tx1"/>
                </a:solidFill>
                <a:latin typeface="Calibri" pitchFamily="34" charset="0"/>
              </a:defRPr>
            </a:lvl6pPr>
            <a:lvl7pPr marL="2859088" indent="-215900" defTabSz="457200" eaLnBrk="0" fontAlgn="base" hangingPunct="0">
              <a:spcBef>
                <a:spcPct val="30000"/>
              </a:spcBef>
              <a:spcAft>
                <a:spcPct val="0"/>
              </a:spcAft>
              <a:defRPr sz="1200">
                <a:solidFill>
                  <a:schemeClr val="tx1"/>
                </a:solidFill>
                <a:latin typeface="Calibri" pitchFamily="34" charset="0"/>
              </a:defRPr>
            </a:lvl7pPr>
            <a:lvl8pPr marL="3316288" indent="-215900" defTabSz="457200" eaLnBrk="0" fontAlgn="base" hangingPunct="0">
              <a:spcBef>
                <a:spcPct val="30000"/>
              </a:spcBef>
              <a:spcAft>
                <a:spcPct val="0"/>
              </a:spcAft>
              <a:defRPr sz="1200">
                <a:solidFill>
                  <a:schemeClr val="tx1"/>
                </a:solidFill>
                <a:latin typeface="Calibri" pitchFamily="34" charset="0"/>
              </a:defRPr>
            </a:lvl8pPr>
            <a:lvl9pPr marL="3773488" indent="-2159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r>
              <a:rPr lang="en-US" altLang="en-US" smtClean="0">
                <a:solidFill>
                  <a:srgbClr val="000000"/>
                </a:solidFill>
                <a:latin typeface="Arial" pitchFamily="34" charset="0"/>
                <a:ea typeface="ＭＳ Ｐゴシック" pitchFamily="34" charset="-128"/>
              </a:rPr>
              <a:t>New Developments for OPUS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p:spPr>
      </p:sp>
      <p:sp>
        <p:nvSpPr>
          <p:cNvPr id="81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9507DBC7-DD68-4742-90F0-E950567A6370}" type="slidenum">
              <a:rPr lang="en-US" smtClean="0"/>
              <a:pPr>
                <a:defRPr/>
              </a:pPr>
              <a:t>34</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p:spPr>
      </p:sp>
      <p:sp>
        <p:nvSpPr>
          <p:cNvPr id="71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2880A518-3B0C-4F93-8490-2469E2AA78A2}" type="slidenum">
              <a:rPr lang="en-US" smtClean="0"/>
              <a:pPr>
                <a:defRPr/>
              </a:pPr>
              <a:t>35</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p:spPr>
      </p:sp>
      <p:sp>
        <p:nvSpPr>
          <p:cNvPr id="71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2880A518-3B0C-4F93-8490-2469E2AA78A2}" type="slidenum">
              <a:rPr lang="en-US" smtClean="0"/>
              <a:pPr>
                <a:defRPr/>
              </a:pPr>
              <a:t>38</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According to Dave Doyle, the USACE still maintains data relative to the 1912 4</a:t>
            </a:r>
            <a:r>
              <a:rPr lang="en-US" baseline="30000" smtClean="0"/>
              <a:t>th</a:t>
            </a:r>
            <a:r>
              <a:rPr lang="en-US" smtClean="0"/>
              <a:t> General Adjustment!</a:t>
            </a:r>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477" eaLnBrk="0" hangingPunct="0">
              <a:defRPr>
                <a:solidFill>
                  <a:schemeClr val="tx1"/>
                </a:solidFill>
                <a:latin typeface="Symbol" pitchFamily="18" charset="2"/>
              </a:defRPr>
            </a:lvl1pPr>
            <a:lvl2pPr marL="716130" indent="-275434" defTabSz="936477" eaLnBrk="0" hangingPunct="0">
              <a:defRPr>
                <a:solidFill>
                  <a:schemeClr val="tx1"/>
                </a:solidFill>
                <a:latin typeface="Symbol" pitchFamily="18" charset="2"/>
              </a:defRPr>
            </a:lvl2pPr>
            <a:lvl3pPr marL="1101738" indent="-220348" defTabSz="936477" eaLnBrk="0" hangingPunct="0">
              <a:defRPr>
                <a:solidFill>
                  <a:schemeClr val="tx1"/>
                </a:solidFill>
                <a:latin typeface="Symbol" pitchFamily="18" charset="2"/>
              </a:defRPr>
            </a:lvl3pPr>
            <a:lvl4pPr marL="1542433" indent="-220348" defTabSz="936477" eaLnBrk="0" hangingPunct="0">
              <a:defRPr>
                <a:solidFill>
                  <a:schemeClr val="tx1"/>
                </a:solidFill>
                <a:latin typeface="Symbol" pitchFamily="18" charset="2"/>
              </a:defRPr>
            </a:lvl4pPr>
            <a:lvl5pPr marL="1983128" indent="-220348" defTabSz="936477" eaLnBrk="0" hangingPunct="0">
              <a:defRPr>
                <a:solidFill>
                  <a:schemeClr val="tx1"/>
                </a:solidFill>
                <a:latin typeface="Symbol" pitchFamily="18" charset="2"/>
              </a:defRPr>
            </a:lvl5pPr>
            <a:lvl6pPr marL="2423823" indent="-220348" defTabSz="936477" eaLnBrk="0" fontAlgn="base" hangingPunct="0">
              <a:spcBef>
                <a:spcPct val="0"/>
              </a:spcBef>
              <a:spcAft>
                <a:spcPct val="0"/>
              </a:spcAft>
              <a:defRPr>
                <a:solidFill>
                  <a:schemeClr val="tx1"/>
                </a:solidFill>
                <a:latin typeface="Symbol" pitchFamily="18" charset="2"/>
              </a:defRPr>
            </a:lvl6pPr>
            <a:lvl7pPr marL="2864518" indent="-220348" defTabSz="936477" eaLnBrk="0" fontAlgn="base" hangingPunct="0">
              <a:spcBef>
                <a:spcPct val="0"/>
              </a:spcBef>
              <a:spcAft>
                <a:spcPct val="0"/>
              </a:spcAft>
              <a:defRPr>
                <a:solidFill>
                  <a:schemeClr val="tx1"/>
                </a:solidFill>
                <a:latin typeface="Symbol" pitchFamily="18" charset="2"/>
              </a:defRPr>
            </a:lvl7pPr>
            <a:lvl8pPr marL="3305213" indent="-220348" defTabSz="936477" eaLnBrk="0" fontAlgn="base" hangingPunct="0">
              <a:spcBef>
                <a:spcPct val="0"/>
              </a:spcBef>
              <a:spcAft>
                <a:spcPct val="0"/>
              </a:spcAft>
              <a:defRPr>
                <a:solidFill>
                  <a:schemeClr val="tx1"/>
                </a:solidFill>
                <a:latin typeface="Symbol" pitchFamily="18" charset="2"/>
              </a:defRPr>
            </a:lvl8pPr>
            <a:lvl9pPr marL="3745908" indent="-220348" defTabSz="936477" eaLnBrk="0" fontAlgn="base" hangingPunct="0">
              <a:spcBef>
                <a:spcPct val="0"/>
              </a:spcBef>
              <a:spcAft>
                <a:spcPct val="0"/>
              </a:spcAft>
              <a:defRPr>
                <a:solidFill>
                  <a:schemeClr val="tx1"/>
                </a:solidFill>
                <a:latin typeface="Symbol" pitchFamily="18" charset="2"/>
              </a:defRPr>
            </a:lvl9pPr>
          </a:lstStyle>
          <a:p>
            <a:fld id="{CC5466B3-D6AD-4AD6-AE84-1FFBC6C05723}" type="slidenum">
              <a:rPr lang="en-US" smtClean="0">
                <a:latin typeface="Times New Roman" pitchFamily="18" charset="0"/>
              </a:rPr>
              <a:pPr/>
              <a:t>46</a:t>
            </a:fld>
            <a:endParaRPr lang="en-US" smtClean="0">
              <a:latin typeface="Times New Roman"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7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477" eaLnBrk="0" hangingPunct="0">
              <a:defRPr>
                <a:solidFill>
                  <a:schemeClr val="tx1"/>
                </a:solidFill>
                <a:latin typeface="Symbol" pitchFamily="18" charset="2"/>
              </a:defRPr>
            </a:lvl1pPr>
            <a:lvl2pPr marL="716130" indent="-275434" defTabSz="936477" eaLnBrk="0" hangingPunct="0">
              <a:defRPr>
                <a:solidFill>
                  <a:schemeClr val="tx1"/>
                </a:solidFill>
                <a:latin typeface="Symbol" pitchFamily="18" charset="2"/>
              </a:defRPr>
            </a:lvl2pPr>
            <a:lvl3pPr marL="1101738" indent="-220348" defTabSz="936477" eaLnBrk="0" hangingPunct="0">
              <a:defRPr>
                <a:solidFill>
                  <a:schemeClr val="tx1"/>
                </a:solidFill>
                <a:latin typeface="Symbol" pitchFamily="18" charset="2"/>
              </a:defRPr>
            </a:lvl3pPr>
            <a:lvl4pPr marL="1542433" indent="-220348" defTabSz="936477" eaLnBrk="0" hangingPunct="0">
              <a:defRPr>
                <a:solidFill>
                  <a:schemeClr val="tx1"/>
                </a:solidFill>
                <a:latin typeface="Symbol" pitchFamily="18" charset="2"/>
              </a:defRPr>
            </a:lvl4pPr>
            <a:lvl5pPr marL="1983128" indent="-220348" defTabSz="936477" eaLnBrk="0" hangingPunct="0">
              <a:defRPr>
                <a:solidFill>
                  <a:schemeClr val="tx1"/>
                </a:solidFill>
                <a:latin typeface="Symbol" pitchFamily="18" charset="2"/>
              </a:defRPr>
            </a:lvl5pPr>
            <a:lvl6pPr marL="2423823" indent="-220348" defTabSz="936477" eaLnBrk="0" fontAlgn="base" hangingPunct="0">
              <a:spcBef>
                <a:spcPct val="0"/>
              </a:spcBef>
              <a:spcAft>
                <a:spcPct val="0"/>
              </a:spcAft>
              <a:defRPr>
                <a:solidFill>
                  <a:schemeClr val="tx1"/>
                </a:solidFill>
                <a:latin typeface="Symbol" pitchFamily="18" charset="2"/>
              </a:defRPr>
            </a:lvl6pPr>
            <a:lvl7pPr marL="2864518" indent="-220348" defTabSz="936477" eaLnBrk="0" fontAlgn="base" hangingPunct="0">
              <a:spcBef>
                <a:spcPct val="0"/>
              </a:spcBef>
              <a:spcAft>
                <a:spcPct val="0"/>
              </a:spcAft>
              <a:defRPr>
                <a:solidFill>
                  <a:schemeClr val="tx1"/>
                </a:solidFill>
                <a:latin typeface="Symbol" pitchFamily="18" charset="2"/>
              </a:defRPr>
            </a:lvl7pPr>
            <a:lvl8pPr marL="3305213" indent="-220348" defTabSz="936477" eaLnBrk="0" fontAlgn="base" hangingPunct="0">
              <a:spcBef>
                <a:spcPct val="0"/>
              </a:spcBef>
              <a:spcAft>
                <a:spcPct val="0"/>
              </a:spcAft>
              <a:defRPr>
                <a:solidFill>
                  <a:schemeClr val="tx1"/>
                </a:solidFill>
                <a:latin typeface="Symbol" pitchFamily="18" charset="2"/>
              </a:defRPr>
            </a:lvl8pPr>
            <a:lvl9pPr marL="3745908" indent="-220348" defTabSz="936477" eaLnBrk="0" fontAlgn="base" hangingPunct="0">
              <a:spcBef>
                <a:spcPct val="0"/>
              </a:spcBef>
              <a:spcAft>
                <a:spcPct val="0"/>
              </a:spcAft>
              <a:defRPr>
                <a:solidFill>
                  <a:schemeClr val="tx1"/>
                </a:solidFill>
                <a:latin typeface="Symbol" pitchFamily="18" charset="2"/>
              </a:defRPr>
            </a:lvl9pPr>
          </a:lstStyle>
          <a:p>
            <a:fld id="{8C45598D-893C-46FD-9430-2CCE36CF5BB1}" type="slidenum">
              <a:rPr lang="en-US" smtClean="0">
                <a:latin typeface="Times New Roman" pitchFamily="18" charset="0"/>
              </a:rPr>
              <a:pPr/>
              <a:t>47</a:t>
            </a:fld>
            <a:endParaRPr lang="en-US" smtClean="0">
              <a:latin typeface="Times New Roman"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115" eaLnBrk="0" hangingPunct="0">
              <a:defRPr>
                <a:solidFill>
                  <a:schemeClr val="tx1"/>
                </a:solidFill>
                <a:latin typeface="Symbol" pitchFamily="18" charset="2"/>
              </a:defRPr>
            </a:lvl1pPr>
            <a:lvl2pPr marL="716130" indent="-275434" defTabSz="918115" eaLnBrk="0" hangingPunct="0">
              <a:defRPr>
                <a:solidFill>
                  <a:schemeClr val="tx1"/>
                </a:solidFill>
                <a:latin typeface="Symbol" pitchFamily="18" charset="2"/>
              </a:defRPr>
            </a:lvl2pPr>
            <a:lvl3pPr marL="1101738" indent="-220348" defTabSz="918115" eaLnBrk="0" hangingPunct="0">
              <a:defRPr>
                <a:solidFill>
                  <a:schemeClr val="tx1"/>
                </a:solidFill>
                <a:latin typeface="Symbol" pitchFamily="18" charset="2"/>
              </a:defRPr>
            </a:lvl3pPr>
            <a:lvl4pPr marL="1542433" indent="-220348" defTabSz="918115" eaLnBrk="0" hangingPunct="0">
              <a:defRPr>
                <a:solidFill>
                  <a:schemeClr val="tx1"/>
                </a:solidFill>
                <a:latin typeface="Symbol" pitchFamily="18" charset="2"/>
              </a:defRPr>
            </a:lvl4pPr>
            <a:lvl5pPr marL="1983128" indent="-220348" defTabSz="918115" eaLnBrk="0" hangingPunct="0">
              <a:defRPr>
                <a:solidFill>
                  <a:schemeClr val="tx1"/>
                </a:solidFill>
                <a:latin typeface="Symbol" pitchFamily="18" charset="2"/>
              </a:defRPr>
            </a:lvl5pPr>
            <a:lvl6pPr marL="2423823" indent="-220348" defTabSz="918115" eaLnBrk="0" fontAlgn="base" hangingPunct="0">
              <a:spcBef>
                <a:spcPct val="0"/>
              </a:spcBef>
              <a:spcAft>
                <a:spcPct val="0"/>
              </a:spcAft>
              <a:defRPr>
                <a:solidFill>
                  <a:schemeClr val="tx1"/>
                </a:solidFill>
                <a:latin typeface="Symbol" pitchFamily="18" charset="2"/>
              </a:defRPr>
            </a:lvl6pPr>
            <a:lvl7pPr marL="2864518" indent="-220348" defTabSz="918115" eaLnBrk="0" fontAlgn="base" hangingPunct="0">
              <a:spcBef>
                <a:spcPct val="0"/>
              </a:spcBef>
              <a:spcAft>
                <a:spcPct val="0"/>
              </a:spcAft>
              <a:defRPr>
                <a:solidFill>
                  <a:schemeClr val="tx1"/>
                </a:solidFill>
                <a:latin typeface="Symbol" pitchFamily="18" charset="2"/>
              </a:defRPr>
            </a:lvl7pPr>
            <a:lvl8pPr marL="3305213" indent="-220348" defTabSz="918115" eaLnBrk="0" fontAlgn="base" hangingPunct="0">
              <a:spcBef>
                <a:spcPct val="0"/>
              </a:spcBef>
              <a:spcAft>
                <a:spcPct val="0"/>
              </a:spcAft>
              <a:defRPr>
                <a:solidFill>
                  <a:schemeClr val="tx1"/>
                </a:solidFill>
                <a:latin typeface="Symbol" pitchFamily="18" charset="2"/>
              </a:defRPr>
            </a:lvl8pPr>
            <a:lvl9pPr marL="3745908" indent="-220348" defTabSz="918115" eaLnBrk="0" fontAlgn="base" hangingPunct="0">
              <a:spcBef>
                <a:spcPct val="0"/>
              </a:spcBef>
              <a:spcAft>
                <a:spcPct val="0"/>
              </a:spcAft>
              <a:defRPr>
                <a:solidFill>
                  <a:schemeClr val="tx1"/>
                </a:solidFill>
                <a:latin typeface="Symbol" pitchFamily="18" charset="2"/>
              </a:defRPr>
            </a:lvl9pPr>
          </a:lstStyle>
          <a:p>
            <a:fld id="{73D4F2AD-C3B0-4275-B946-6C25293EA08F}" type="slidenum">
              <a:rPr lang="en-US" smtClean="0">
                <a:latin typeface="Times New Roman" pitchFamily="18" charset="0"/>
              </a:rPr>
              <a:pPr/>
              <a:t>48</a:t>
            </a:fld>
            <a:endParaRPr lang="en-US" smtClean="0">
              <a:latin typeface="Times New Roman" pitchFamily="18"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100"/>
              <a:t>It turns out that MSL is a close approximation to another surface, defined by gravity, called the </a:t>
            </a:r>
            <a:r>
              <a:rPr lang="en-US" sz="1100" b="1"/>
              <a:t>geoid</a:t>
            </a:r>
            <a:r>
              <a:rPr lang="en-US" sz="1100"/>
              <a:t>, which is the </a:t>
            </a:r>
            <a:r>
              <a:rPr lang="en-US" sz="1100" i="1"/>
              <a:t>true zero surface for measuring elevations</a:t>
            </a:r>
            <a:r>
              <a:rPr lang="en-US" sz="1100"/>
              <a:t>. Because we cannot directly see the geoid surface, we cannot actually measure the heights above or below the geoid surface. We must infer where this surface is by making gravity measurements and by modeling it mathematically. For practical purposes, we assume that at the coastline the geoid and the MSL surfaces are essentially the same. Nevertheless, as we move inland we measure heights relative to the zero height at the coast, which in effect means relative to MSL. </a:t>
            </a:r>
          </a:p>
          <a:p>
            <a:endParaRPr lang="en-US" sz="1100"/>
          </a:p>
          <a:p>
            <a:r>
              <a:rPr lang="en-US" sz="1100"/>
              <a:t>Definition: NGVD29 – The National Geodetic Vertical Datum of 1929…</a:t>
            </a:r>
          </a:p>
          <a:p>
            <a:r>
              <a:rPr lang="en-US" sz="1100"/>
              <a:t>The </a:t>
            </a:r>
            <a:r>
              <a:rPr lang="en-US" sz="1100" b="1"/>
              <a:t>Sea Level Datum of 1929</a:t>
            </a:r>
            <a:r>
              <a:rPr lang="en-US" sz="1100"/>
              <a:t> was the vertical control datum established for vertical control surveying in the United States of America by the General Adjustment of 1929. The datum was used to measure elevation or altitude above, and depression or depth below, mean sea level (MSL).</a:t>
            </a:r>
          </a:p>
          <a:p>
            <a:r>
              <a:rPr lang="en-US" sz="1100"/>
              <a:t>Mean sea level was measured at 26 tide gauges: 21 in the United States and 5 in Canada. The datum was defined by the observed heights of mean sea level at the 26 tide gauges and by the set of elevations of all bench marks resulting from the adjustment. The adjustment required a total of 66,315 miles (106,724 km) of leveling with 246 closed circuits and 25 circuits at sea level.</a:t>
            </a:r>
          </a:p>
          <a:p>
            <a:r>
              <a:rPr lang="en-US" sz="1100"/>
              <a:t>Since the Sea Level Datum of 1929 was a hybrid model, it was not a pure model of mean sea level, the geoid, or any other equipotential surface. Therefore, it was renamed the National Geodetic Vertical Datum of 1929 (NGVD 29) in 1973. The NGVD 29 was subsequently replaced by the North American Vertical Datum of 1988 (NAVD 88) based upon the General Adjustment of the North American Datum of 1988.</a:t>
            </a:r>
          </a:p>
          <a:p>
            <a:endParaRPr lang="en-US" sz="11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smtClean="0"/>
              <a:t>By fixing the </a:t>
            </a:r>
            <a:r>
              <a:rPr lang="en-US" altLang="en-US" dirty="0" err="1" smtClean="0"/>
              <a:t>geopotential</a:t>
            </a:r>
            <a:r>
              <a:rPr lang="en-US" altLang="en-US" dirty="0" smtClean="0"/>
              <a:t> value at the origin point, it was possible to ensure that the origins of IGLD 85 and NAVD 88 aligned.</a:t>
            </a:r>
          </a:p>
          <a:p>
            <a:pPr eaLnBrk="1" hangingPunct="1"/>
            <a:endParaRPr lang="en-US" altLang="en-US" dirty="0" smtClean="0"/>
          </a:p>
          <a:p>
            <a:pPr eaLnBrk="1" hangingPunct="1"/>
            <a:r>
              <a:rPr lang="en-US" altLang="en-US" dirty="0" smtClean="0"/>
              <a:t>*It should be pointed out that while the datum was defined in such a way as to be usable on the North American continent, it was never actually adopted in Canada.  It can be used there, but it’s not their official civilian datum.</a:t>
            </a:r>
          </a:p>
          <a:p>
            <a:pPr eaLnBrk="1" hangingPunct="1"/>
            <a:endParaRPr lang="en-US" altLang="en-US" dirty="0" smtClean="0"/>
          </a:p>
          <a:p>
            <a:pPr eaLnBrk="1" hangingPunct="1"/>
            <a:r>
              <a:rPr lang="en-US" altLang="en-US" dirty="0" smtClean="0"/>
              <a:t>Note that the designation of the vertical control point at Father Point is “1250 G=NAVD 88 DATUM POINT” for PID# TY5255 and is not available from the publicly accessible NGSIDB.</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477" eaLnBrk="0" hangingPunct="0">
              <a:defRPr>
                <a:solidFill>
                  <a:schemeClr val="tx1"/>
                </a:solidFill>
                <a:latin typeface="Symbol" pitchFamily="18" charset="2"/>
              </a:defRPr>
            </a:lvl1pPr>
            <a:lvl2pPr marL="716130" indent="-275434" defTabSz="936477" eaLnBrk="0" hangingPunct="0">
              <a:defRPr>
                <a:solidFill>
                  <a:schemeClr val="tx1"/>
                </a:solidFill>
                <a:latin typeface="Symbol" pitchFamily="18" charset="2"/>
              </a:defRPr>
            </a:lvl2pPr>
            <a:lvl3pPr marL="1101738" indent="-220348" defTabSz="936477" eaLnBrk="0" hangingPunct="0">
              <a:defRPr>
                <a:solidFill>
                  <a:schemeClr val="tx1"/>
                </a:solidFill>
                <a:latin typeface="Symbol" pitchFamily="18" charset="2"/>
              </a:defRPr>
            </a:lvl3pPr>
            <a:lvl4pPr marL="1542433" indent="-220348" defTabSz="936477" eaLnBrk="0" hangingPunct="0">
              <a:defRPr>
                <a:solidFill>
                  <a:schemeClr val="tx1"/>
                </a:solidFill>
                <a:latin typeface="Symbol" pitchFamily="18" charset="2"/>
              </a:defRPr>
            </a:lvl4pPr>
            <a:lvl5pPr marL="1983128" indent="-220348" defTabSz="936477" eaLnBrk="0" hangingPunct="0">
              <a:defRPr>
                <a:solidFill>
                  <a:schemeClr val="tx1"/>
                </a:solidFill>
                <a:latin typeface="Symbol" pitchFamily="18" charset="2"/>
              </a:defRPr>
            </a:lvl5pPr>
            <a:lvl6pPr marL="2423823" indent="-220348" defTabSz="936477" eaLnBrk="0" fontAlgn="base" hangingPunct="0">
              <a:spcBef>
                <a:spcPct val="0"/>
              </a:spcBef>
              <a:spcAft>
                <a:spcPct val="0"/>
              </a:spcAft>
              <a:defRPr>
                <a:solidFill>
                  <a:schemeClr val="tx1"/>
                </a:solidFill>
                <a:latin typeface="Symbol" pitchFamily="18" charset="2"/>
              </a:defRPr>
            </a:lvl6pPr>
            <a:lvl7pPr marL="2864518" indent="-220348" defTabSz="936477" eaLnBrk="0" fontAlgn="base" hangingPunct="0">
              <a:spcBef>
                <a:spcPct val="0"/>
              </a:spcBef>
              <a:spcAft>
                <a:spcPct val="0"/>
              </a:spcAft>
              <a:defRPr>
                <a:solidFill>
                  <a:schemeClr val="tx1"/>
                </a:solidFill>
                <a:latin typeface="Symbol" pitchFamily="18" charset="2"/>
              </a:defRPr>
            </a:lvl7pPr>
            <a:lvl8pPr marL="3305213" indent="-220348" defTabSz="936477" eaLnBrk="0" fontAlgn="base" hangingPunct="0">
              <a:spcBef>
                <a:spcPct val="0"/>
              </a:spcBef>
              <a:spcAft>
                <a:spcPct val="0"/>
              </a:spcAft>
              <a:defRPr>
                <a:solidFill>
                  <a:schemeClr val="tx1"/>
                </a:solidFill>
                <a:latin typeface="Symbol" pitchFamily="18" charset="2"/>
              </a:defRPr>
            </a:lvl8pPr>
            <a:lvl9pPr marL="3745908" indent="-220348" defTabSz="936477" eaLnBrk="0" fontAlgn="base" hangingPunct="0">
              <a:spcBef>
                <a:spcPct val="0"/>
              </a:spcBef>
              <a:spcAft>
                <a:spcPct val="0"/>
              </a:spcAft>
              <a:defRPr>
                <a:solidFill>
                  <a:schemeClr val="tx1"/>
                </a:solidFill>
                <a:latin typeface="Symbol" pitchFamily="18" charset="2"/>
              </a:defRPr>
            </a:lvl9pPr>
          </a:lstStyle>
          <a:p>
            <a:fld id="{E586EA3B-331D-4631-A681-2978AAD85207}" type="slidenum">
              <a:rPr lang="en-US" smtClean="0">
                <a:latin typeface="Times New Roman" pitchFamily="18" charset="0"/>
              </a:rPr>
              <a:pPr/>
              <a:t>50</a:t>
            </a:fld>
            <a:endParaRPr lang="en-US" smtClean="0">
              <a:latin typeface="Times New Roman"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0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477" eaLnBrk="0" hangingPunct="0">
              <a:defRPr>
                <a:solidFill>
                  <a:schemeClr val="tx1"/>
                </a:solidFill>
                <a:latin typeface="Symbol" pitchFamily="18" charset="2"/>
              </a:defRPr>
            </a:lvl1pPr>
            <a:lvl2pPr marL="716130" indent="-275434" defTabSz="936477" eaLnBrk="0" hangingPunct="0">
              <a:defRPr>
                <a:solidFill>
                  <a:schemeClr val="tx1"/>
                </a:solidFill>
                <a:latin typeface="Symbol" pitchFamily="18" charset="2"/>
              </a:defRPr>
            </a:lvl2pPr>
            <a:lvl3pPr marL="1101738" indent="-220348" defTabSz="936477" eaLnBrk="0" hangingPunct="0">
              <a:defRPr>
                <a:solidFill>
                  <a:schemeClr val="tx1"/>
                </a:solidFill>
                <a:latin typeface="Symbol" pitchFamily="18" charset="2"/>
              </a:defRPr>
            </a:lvl3pPr>
            <a:lvl4pPr marL="1542433" indent="-220348" defTabSz="936477" eaLnBrk="0" hangingPunct="0">
              <a:defRPr>
                <a:solidFill>
                  <a:schemeClr val="tx1"/>
                </a:solidFill>
                <a:latin typeface="Symbol" pitchFamily="18" charset="2"/>
              </a:defRPr>
            </a:lvl4pPr>
            <a:lvl5pPr marL="1983128" indent="-220348" defTabSz="936477" eaLnBrk="0" hangingPunct="0">
              <a:defRPr>
                <a:solidFill>
                  <a:schemeClr val="tx1"/>
                </a:solidFill>
                <a:latin typeface="Symbol" pitchFamily="18" charset="2"/>
              </a:defRPr>
            </a:lvl5pPr>
            <a:lvl6pPr marL="2423823" indent="-220348" defTabSz="936477" eaLnBrk="0" fontAlgn="base" hangingPunct="0">
              <a:spcBef>
                <a:spcPct val="0"/>
              </a:spcBef>
              <a:spcAft>
                <a:spcPct val="0"/>
              </a:spcAft>
              <a:defRPr>
                <a:solidFill>
                  <a:schemeClr val="tx1"/>
                </a:solidFill>
                <a:latin typeface="Symbol" pitchFamily="18" charset="2"/>
              </a:defRPr>
            </a:lvl6pPr>
            <a:lvl7pPr marL="2864518" indent="-220348" defTabSz="936477" eaLnBrk="0" fontAlgn="base" hangingPunct="0">
              <a:spcBef>
                <a:spcPct val="0"/>
              </a:spcBef>
              <a:spcAft>
                <a:spcPct val="0"/>
              </a:spcAft>
              <a:defRPr>
                <a:solidFill>
                  <a:schemeClr val="tx1"/>
                </a:solidFill>
                <a:latin typeface="Symbol" pitchFamily="18" charset="2"/>
              </a:defRPr>
            </a:lvl7pPr>
            <a:lvl8pPr marL="3305213" indent="-220348" defTabSz="936477" eaLnBrk="0" fontAlgn="base" hangingPunct="0">
              <a:spcBef>
                <a:spcPct val="0"/>
              </a:spcBef>
              <a:spcAft>
                <a:spcPct val="0"/>
              </a:spcAft>
              <a:defRPr>
                <a:solidFill>
                  <a:schemeClr val="tx1"/>
                </a:solidFill>
                <a:latin typeface="Symbol" pitchFamily="18" charset="2"/>
              </a:defRPr>
            </a:lvl8pPr>
            <a:lvl9pPr marL="3745908" indent="-220348" defTabSz="936477" eaLnBrk="0" fontAlgn="base" hangingPunct="0">
              <a:spcBef>
                <a:spcPct val="0"/>
              </a:spcBef>
              <a:spcAft>
                <a:spcPct val="0"/>
              </a:spcAft>
              <a:defRPr>
                <a:solidFill>
                  <a:schemeClr val="tx1"/>
                </a:solidFill>
                <a:latin typeface="Symbol" pitchFamily="18" charset="2"/>
              </a:defRPr>
            </a:lvl9pPr>
          </a:lstStyle>
          <a:p>
            <a:fld id="{AA55042A-F854-419C-BAD5-567A47343BE7}" type="slidenum">
              <a:rPr lang="en-US" smtClean="0">
                <a:latin typeface="Times New Roman" pitchFamily="18" charset="0"/>
              </a:rPr>
              <a:pPr/>
              <a:t>51</a:t>
            </a:fld>
            <a:endParaRPr lang="en-US" smtClean="0">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269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16D337AE-4660-4676-A862-3F9A0B8AEE34}" type="slidenum">
              <a:rPr lang="en-US" altLang="en-US" smtClean="0">
                <a:latin typeface="Arial" pitchFamily="34" charset="0"/>
                <a:ea typeface="MS PGothic" pitchFamily="34" charset="-128"/>
                <a:cs typeface="Arial" pitchFamily="34" charset="0"/>
              </a:rPr>
              <a:pPr eaLnBrk="1" fontAlgn="base" hangingPunct="1">
                <a:spcBef>
                  <a:spcPct val="0"/>
                </a:spcBef>
                <a:spcAft>
                  <a:spcPct val="0"/>
                </a:spcAft>
              </a:pPr>
              <a:t>3</a:t>
            </a:fld>
            <a:endParaRPr lang="en-US" altLang="en-US" smtClean="0">
              <a:latin typeface="Arial" pitchFamily="34" charset="0"/>
              <a:ea typeface="MS PGothic" pitchFamily="34" charset="-128"/>
              <a:cs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115" eaLnBrk="0" hangingPunct="0">
              <a:defRPr>
                <a:solidFill>
                  <a:schemeClr val="tx1"/>
                </a:solidFill>
                <a:latin typeface="Symbol" pitchFamily="18" charset="2"/>
              </a:defRPr>
            </a:lvl1pPr>
            <a:lvl2pPr marL="716130" indent="-275434" defTabSz="918115" eaLnBrk="0" hangingPunct="0">
              <a:defRPr>
                <a:solidFill>
                  <a:schemeClr val="tx1"/>
                </a:solidFill>
                <a:latin typeface="Symbol" pitchFamily="18" charset="2"/>
              </a:defRPr>
            </a:lvl2pPr>
            <a:lvl3pPr marL="1101738" indent="-220348" defTabSz="918115" eaLnBrk="0" hangingPunct="0">
              <a:defRPr>
                <a:solidFill>
                  <a:schemeClr val="tx1"/>
                </a:solidFill>
                <a:latin typeface="Symbol" pitchFamily="18" charset="2"/>
              </a:defRPr>
            </a:lvl3pPr>
            <a:lvl4pPr marL="1542433" indent="-220348" defTabSz="918115" eaLnBrk="0" hangingPunct="0">
              <a:defRPr>
                <a:solidFill>
                  <a:schemeClr val="tx1"/>
                </a:solidFill>
                <a:latin typeface="Symbol" pitchFamily="18" charset="2"/>
              </a:defRPr>
            </a:lvl4pPr>
            <a:lvl5pPr marL="1983128" indent="-220348" defTabSz="918115" eaLnBrk="0" hangingPunct="0">
              <a:defRPr>
                <a:solidFill>
                  <a:schemeClr val="tx1"/>
                </a:solidFill>
                <a:latin typeface="Symbol" pitchFamily="18" charset="2"/>
              </a:defRPr>
            </a:lvl5pPr>
            <a:lvl6pPr marL="2423823" indent="-220348" defTabSz="918115" eaLnBrk="0" fontAlgn="base" hangingPunct="0">
              <a:spcBef>
                <a:spcPct val="0"/>
              </a:spcBef>
              <a:spcAft>
                <a:spcPct val="0"/>
              </a:spcAft>
              <a:defRPr>
                <a:solidFill>
                  <a:schemeClr val="tx1"/>
                </a:solidFill>
                <a:latin typeface="Symbol" pitchFamily="18" charset="2"/>
              </a:defRPr>
            </a:lvl6pPr>
            <a:lvl7pPr marL="2864518" indent="-220348" defTabSz="918115" eaLnBrk="0" fontAlgn="base" hangingPunct="0">
              <a:spcBef>
                <a:spcPct val="0"/>
              </a:spcBef>
              <a:spcAft>
                <a:spcPct val="0"/>
              </a:spcAft>
              <a:defRPr>
                <a:solidFill>
                  <a:schemeClr val="tx1"/>
                </a:solidFill>
                <a:latin typeface="Symbol" pitchFamily="18" charset="2"/>
              </a:defRPr>
            </a:lvl7pPr>
            <a:lvl8pPr marL="3305213" indent="-220348" defTabSz="918115" eaLnBrk="0" fontAlgn="base" hangingPunct="0">
              <a:spcBef>
                <a:spcPct val="0"/>
              </a:spcBef>
              <a:spcAft>
                <a:spcPct val="0"/>
              </a:spcAft>
              <a:defRPr>
                <a:solidFill>
                  <a:schemeClr val="tx1"/>
                </a:solidFill>
                <a:latin typeface="Symbol" pitchFamily="18" charset="2"/>
              </a:defRPr>
            </a:lvl8pPr>
            <a:lvl9pPr marL="3745908" indent="-220348" defTabSz="918115" eaLnBrk="0" fontAlgn="base" hangingPunct="0">
              <a:spcBef>
                <a:spcPct val="0"/>
              </a:spcBef>
              <a:spcAft>
                <a:spcPct val="0"/>
              </a:spcAft>
              <a:defRPr>
                <a:solidFill>
                  <a:schemeClr val="tx1"/>
                </a:solidFill>
                <a:latin typeface="Symbol" pitchFamily="18" charset="2"/>
              </a:defRPr>
            </a:lvl9pPr>
          </a:lstStyle>
          <a:p>
            <a:fld id="{DF632E89-AF86-4759-A1FA-0E7E27566476}" type="slidenum">
              <a:rPr lang="en-US" smtClean="0">
                <a:latin typeface="Times New Roman" pitchFamily="18" charset="0"/>
              </a:rPr>
              <a:pPr/>
              <a:t>52</a:t>
            </a:fld>
            <a:endParaRPr lang="en-US" smtClean="0">
              <a:latin typeface="Times New Roman" pitchFamily="18" charset="0"/>
            </a:endParaRPr>
          </a:p>
        </p:txBody>
      </p:sp>
      <p:sp>
        <p:nvSpPr>
          <p:cNvPr id="82947" name="Rectangle 2"/>
          <p:cNvSpPr>
            <a:spLocks noGrp="1" noRot="1" noChangeAspect="1" noChangeArrowheads="1" noTextEdit="1"/>
          </p:cNvSpPr>
          <p:nvPr>
            <p:ph type="sldImg"/>
          </p:nvPr>
        </p:nvSpPr>
        <p:spPr>
          <a:xfrm>
            <a:off x="2900363" y="522288"/>
            <a:ext cx="3495675" cy="2620962"/>
          </a:xfrm>
          <a:ln/>
        </p:spPr>
      </p:sp>
      <p:sp>
        <p:nvSpPr>
          <p:cNvPr id="82948" name="Rectangle 3"/>
          <p:cNvSpPr>
            <a:spLocks noGrp="1" noChangeArrowheads="1"/>
          </p:cNvSpPr>
          <p:nvPr>
            <p:ph type="body" idx="1"/>
          </p:nvPr>
        </p:nvSpPr>
        <p:spPr>
          <a:xfrm>
            <a:off x="1238714" y="3319739"/>
            <a:ext cx="6818974" cy="314355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NGVD29 consisted of the national vertical network referenced to 26 tide stations along the coast of North America</a:t>
            </a:r>
          </a:p>
          <a:p>
            <a:r>
              <a:rPr lang="en-US" b="1" smtClean="0">
                <a:solidFill>
                  <a:srgbClr val="FF0000"/>
                </a:solidFill>
              </a:rPr>
              <a:t>Click</a:t>
            </a:r>
          </a:p>
          <a:p>
            <a:r>
              <a:rPr lang="en-US" smtClean="0"/>
              <a:t>That network was warped or twisted to fit those tide stations.  The difference between the geoid (what we run levels on) and LMSL is not the same for every tide station due to prevailing winds, ocean current, etc.  It is that difference that warped the network.</a:t>
            </a:r>
          </a:p>
          <a:p>
            <a:r>
              <a:rPr lang="en-US" b="1" smtClean="0">
                <a:solidFill>
                  <a:srgbClr val="FF0000"/>
                </a:solidFill>
              </a:rPr>
              <a:t>Click</a:t>
            </a:r>
            <a:endParaRPr lang="en-US" smtClean="0">
              <a:solidFill>
                <a:srgbClr val="FF0000"/>
              </a:solidFill>
            </a:endParaRPr>
          </a:p>
          <a:p>
            <a:r>
              <a:rPr lang="en-US" smtClean="0"/>
              <a:t>NAVD88 utilized additional leveling data along with gravity measurements (to measure the geoid) and was referenced to only one tide station on the St. Lawrence Seaway.  As you can see in the graphic, the network was unwarped which changes those reference mark’s elevations (differences between NAVD88 and the local mean sea level shown)  This is not the difference between NAVD88 and NGVD29 but it is a representation of what happened.</a:t>
            </a:r>
          </a:p>
          <a:p>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115" eaLnBrk="0" hangingPunct="0">
              <a:defRPr>
                <a:solidFill>
                  <a:schemeClr val="tx1"/>
                </a:solidFill>
                <a:latin typeface="Symbol" pitchFamily="18" charset="2"/>
              </a:defRPr>
            </a:lvl1pPr>
            <a:lvl2pPr marL="716130" indent="-275434" defTabSz="918115" eaLnBrk="0" hangingPunct="0">
              <a:defRPr>
                <a:solidFill>
                  <a:schemeClr val="tx1"/>
                </a:solidFill>
                <a:latin typeface="Symbol" pitchFamily="18" charset="2"/>
              </a:defRPr>
            </a:lvl2pPr>
            <a:lvl3pPr marL="1101738" indent="-220348" defTabSz="918115" eaLnBrk="0" hangingPunct="0">
              <a:defRPr>
                <a:solidFill>
                  <a:schemeClr val="tx1"/>
                </a:solidFill>
                <a:latin typeface="Symbol" pitchFamily="18" charset="2"/>
              </a:defRPr>
            </a:lvl3pPr>
            <a:lvl4pPr marL="1542433" indent="-220348" defTabSz="918115" eaLnBrk="0" hangingPunct="0">
              <a:defRPr>
                <a:solidFill>
                  <a:schemeClr val="tx1"/>
                </a:solidFill>
                <a:latin typeface="Symbol" pitchFamily="18" charset="2"/>
              </a:defRPr>
            </a:lvl4pPr>
            <a:lvl5pPr marL="1983128" indent="-220348" defTabSz="918115" eaLnBrk="0" hangingPunct="0">
              <a:defRPr>
                <a:solidFill>
                  <a:schemeClr val="tx1"/>
                </a:solidFill>
                <a:latin typeface="Symbol" pitchFamily="18" charset="2"/>
              </a:defRPr>
            </a:lvl5pPr>
            <a:lvl6pPr marL="2423823" indent="-220348" defTabSz="918115" eaLnBrk="0" fontAlgn="base" hangingPunct="0">
              <a:spcBef>
                <a:spcPct val="0"/>
              </a:spcBef>
              <a:spcAft>
                <a:spcPct val="0"/>
              </a:spcAft>
              <a:defRPr>
                <a:solidFill>
                  <a:schemeClr val="tx1"/>
                </a:solidFill>
                <a:latin typeface="Symbol" pitchFamily="18" charset="2"/>
              </a:defRPr>
            </a:lvl6pPr>
            <a:lvl7pPr marL="2864518" indent="-220348" defTabSz="918115" eaLnBrk="0" fontAlgn="base" hangingPunct="0">
              <a:spcBef>
                <a:spcPct val="0"/>
              </a:spcBef>
              <a:spcAft>
                <a:spcPct val="0"/>
              </a:spcAft>
              <a:defRPr>
                <a:solidFill>
                  <a:schemeClr val="tx1"/>
                </a:solidFill>
                <a:latin typeface="Symbol" pitchFamily="18" charset="2"/>
              </a:defRPr>
            </a:lvl7pPr>
            <a:lvl8pPr marL="3305213" indent="-220348" defTabSz="918115" eaLnBrk="0" fontAlgn="base" hangingPunct="0">
              <a:spcBef>
                <a:spcPct val="0"/>
              </a:spcBef>
              <a:spcAft>
                <a:spcPct val="0"/>
              </a:spcAft>
              <a:defRPr>
                <a:solidFill>
                  <a:schemeClr val="tx1"/>
                </a:solidFill>
                <a:latin typeface="Symbol" pitchFamily="18" charset="2"/>
              </a:defRPr>
            </a:lvl8pPr>
            <a:lvl9pPr marL="3745908" indent="-220348" defTabSz="918115" eaLnBrk="0" fontAlgn="base" hangingPunct="0">
              <a:spcBef>
                <a:spcPct val="0"/>
              </a:spcBef>
              <a:spcAft>
                <a:spcPct val="0"/>
              </a:spcAft>
              <a:defRPr>
                <a:solidFill>
                  <a:schemeClr val="tx1"/>
                </a:solidFill>
                <a:latin typeface="Symbol" pitchFamily="18" charset="2"/>
              </a:defRPr>
            </a:lvl9pPr>
          </a:lstStyle>
          <a:p>
            <a:fld id="{3CE2C352-4E46-4BF4-B346-1E4954E00BF1}" type="slidenum">
              <a:rPr lang="en-US" smtClean="0">
                <a:latin typeface="Times New Roman" pitchFamily="18" charset="0"/>
              </a:rPr>
              <a:pPr/>
              <a:t>53</a:t>
            </a:fld>
            <a:endParaRPr lang="en-US" smtClean="0">
              <a:latin typeface="Times New Roman" pitchFamily="18"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115" eaLnBrk="0" hangingPunct="0">
              <a:defRPr>
                <a:solidFill>
                  <a:schemeClr val="tx1"/>
                </a:solidFill>
                <a:latin typeface="Symbol" pitchFamily="18" charset="2"/>
              </a:defRPr>
            </a:lvl1pPr>
            <a:lvl2pPr marL="716130" indent="-275434" defTabSz="918115" eaLnBrk="0" hangingPunct="0">
              <a:defRPr>
                <a:solidFill>
                  <a:schemeClr val="tx1"/>
                </a:solidFill>
                <a:latin typeface="Symbol" pitchFamily="18" charset="2"/>
              </a:defRPr>
            </a:lvl2pPr>
            <a:lvl3pPr marL="1101738" indent="-220348" defTabSz="918115" eaLnBrk="0" hangingPunct="0">
              <a:defRPr>
                <a:solidFill>
                  <a:schemeClr val="tx1"/>
                </a:solidFill>
                <a:latin typeface="Symbol" pitchFamily="18" charset="2"/>
              </a:defRPr>
            </a:lvl3pPr>
            <a:lvl4pPr marL="1542433" indent="-220348" defTabSz="918115" eaLnBrk="0" hangingPunct="0">
              <a:defRPr>
                <a:solidFill>
                  <a:schemeClr val="tx1"/>
                </a:solidFill>
                <a:latin typeface="Symbol" pitchFamily="18" charset="2"/>
              </a:defRPr>
            </a:lvl4pPr>
            <a:lvl5pPr marL="1983128" indent="-220348" defTabSz="918115" eaLnBrk="0" hangingPunct="0">
              <a:defRPr>
                <a:solidFill>
                  <a:schemeClr val="tx1"/>
                </a:solidFill>
                <a:latin typeface="Symbol" pitchFamily="18" charset="2"/>
              </a:defRPr>
            </a:lvl5pPr>
            <a:lvl6pPr marL="2423823" indent="-220348" defTabSz="918115" eaLnBrk="0" fontAlgn="base" hangingPunct="0">
              <a:spcBef>
                <a:spcPct val="0"/>
              </a:spcBef>
              <a:spcAft>
                <a:spcPct val="0"/>
              </a:spcAft>
              <a:defRPr>
                <a:solidFill>
                  <a:schemeClr val="tx1"/>
                </a:solidFill>
                <a:latin typeface="Symbol" pitchFamily="18" charset="2"/>
              </a:defRPr>
            </a:lvl6pPr>
            <a:lvl7pPr marL="2864518" indent="-220348" defTabSz="918115" eaLnBrk="0" fontAlgn="base" hangingPunct="0">
              <a:spcBef>
                <a:spcPct val="0"/>
              </a:spcBef>
              <a:spcAft>
                <a:spcPct val="0"/>
              </a:spcAft>
              <a:defRPr>
                <a:solidFill>
                  <a:schemeClr val="tx1"/>
                </a:solidFill>
                <a:latin typeface="Symbol" pitchFamily="18" charset="2"/>
              </a:defRPr>
            </a:lvl7pPr>
            <a:lvl8pPr marL="3305213" indent="-220348" defTabSz="918115" eaLnBrk="0" fontAlgn="base" hangingPunct="0">
              <a:spcBef>
                <a:spcPct val="0"/>
              </a:spcBef>
              <a:spcAft>
                <a:spcPct val="0"/>
              </a:spcAft>
              <a:defRPr>
                <a:solidFill>
                  <a:schemeClr val="tx1"/>
                </a:solidFill>
                <a:latin typeface="Symbol" pitchFamily="18" charset="2"/>
              </a:defRPr>
            </a:lvl8pPr>
            <a:lvl9pPr marL="3745908" indent="-220348" defTabSz="918115" eaLnBrk="0" fontAlgn="base" hangingPunct="0">
              <a:spcBef>
                <a:spcPct val="0"/>
              </a:spcBef>
              <a:spcAft>
                <a:spcPct val="0"/>
              </a:spcAft>
              <a:defRPr>
                <a:solidFill>
                  <a:schemeClr val="tx1"/>
                </a:solidFill>
                <a:latin typeface="Symbol" pitchFamily="18" charset="2"/>
              </a:defRPr>
            </a:lvl9pPr>
          </a:lstStyle>
          <a:p>
            <a:fld id="{D0FEDB26-F56E-4F70-8D82-A3D53C66E241}" type="slidenum">
              <a:rPr lang="en-US" smtClean="0">
                <a:latin typeface="Times New Roman" pitchFamily="18" charset="0"/>
              </a:rPr>
              <a:pPr/>
              <a:t>55</a:t>
            </a:fld>
            <a:endParaRPr lang="en-US" smtClean="0">
              <a:latin typeface="Times New Roman" pitchFamily="18" charset="0"/>
            </a:endParaRPr>
          </a:p>
        </p:txBody>
      </p:sp>
      <p:sp>
        <p:nvSpPr>
          <p:cNvPr id="93187" name="Rectangle 2"/>
          <p:cNvSpPr>
            <a:spLocks noGrp="1" noRot="1" noChangeAspect="1" noChangeArrowheads="1" noTextEdit="1"/>
          </p:cNvSpPr>
          <p:nvPr>
            <p:ph type="sldImg"/>
          </p:nvPr>
        </p:nvSpPr>
        <p:spPr>
          <a:xfrm>
            <a:off x="2897188" y="527050"/>
            <a:ext cx="3505200" cy="2628900"/>
          </a:xfrm>
          <a:ln/>
        </p:spPr>
      </p:sp>
      <p:sp>
        <p:nvSpPr>
          <p:cNvPr id="93188" name="Rectangle 3"/>
          <p:cNvSpPr>
            <a:spLocks noGrp="1" noChangeArrowheads="1"/>
          </p:cNvSpPr>
          <p:nvPr>
            <p:ph type="body" idx="1"/>
          </p:nvPr>
        </p:nvSpPr>
        <p:spPr>
          <a:xfrm>
            <a:off x="930047" y="3330175"/>
            <a:ext cx="7436312" cy="315398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en-US" smtClean="0"/>
              <a:t>These are the control data used to make xGEOID06a, GEOID03 and GEOID99 (GPS on bench marks: GPSBM’s).</a:t>
            </a:r>
          </a:p>
          <a:p>
            <a:pPr>
              <a:buFontTx/>
              <a:buChar char="•"/>
            </a:pPr>
            <a:r>
              <a:rPr lang="en-US" smtClean="0"/>
              <a:t>Improvements in Distribution are primarily due to obtaining data in Canada.</a:t>
            </a:r>
          </a:p>
          <a:p>
            <a:pPr>
              <a:buFontTx/>
              <a:buChar char="•"/>
            </a:pPr>
            <a:r>
              <a:rPr lang="en-US" smtClean="0"/>
              <a:t>The bulk of the increase comes in one state: Minnesota (603 =&gt; 4161).</a:t>
            </a:r>
          </a:p>
          <a:p>
            <a:pPr>
              <a:buFontTx/>
              <a:buChar char="•"/>
            </a:pPr>
            <a:r>
              <a:rPr lang="en-US" smtClean="0"/>
              <a:t>Note the inequitable distribution.</a:t>
            </a:r>
          </a:p>
          <a:p>
            <a:pPr>
              <a:buFontTx/>
              <a:buChar char="•"/>
            </a:pPr>
            <a:r>
              <a:rPr lang="en-US" smtClean="0"/>
              <a:t>You could practically grid the GPSBM’s in South Carolina or Minnesota and get a good result.</a:t>
            </a:r>
          </a:p>
          <a:p>
            <a:pPr>
              <a:buFontTx/>
              <a:buChar char="•"/>
            </a:pPr>
            <a:r>
              <a:rPr lang="en-US" smtClean="0"/>
              <a:t>Other places are not so fortunate…</a:t>
            </a:r>
          </a:p>
          <a:p>
            <a:pPr>
              <a:buFontTx/>
              <a:buChar char="•"/>
            </a:pPr>
            <a:r>
              <a:rPr lang="en-US" smtClean="0"/>
              <a:t>Also note that this shows distribution but not quality of the points. </a:t>
            </a:r>
          </a:p>
          <a:p>
            <a:pPr>
              <a:buFontTx/>
              <a:buChar char="•"/>
            </a:pPr>
            <a:r>
              <a:rPr lang="en-US" smtClean="0"/>
              <a:t>Some regions (e.g., Texas) have systematic quality problems (due to subsidence) that impact the GPSBM’s and the derived hybrid geoids.</a:t>
            </a:r>
          </a:p>
          <a:p>
            <a:pPr>
              <a:buFontTx/>
              <a:buChar char="•"/>
            </a:pPr>
            <a:r>
              <a:rPr lang="en-US" smtClean="0"/>
              <a:t>Current techniques rely on creating models of the systematic effects at multiple wavelengths. If the spatial density doesn’t support the shorter wavelength models, then the quality of predictions will commensurately be reduced.</a:t>
            </a:r>
          </a:p>
          <a:p>
            <a:pPr>
              <a:buFontTx/>
              <a:buChar char="•"/>
            </a:pPr>
            <a:r>
              <a:rPr lang="en-US" smtClean="0"/>
              <a:t>Note that a hyper-dense survey isn’t necessary to achieve optimal results. Later discussion on Minnesota will emphasize this.</a:t>
            </a:r>
          </a:p>
          <a:p>
            <a:pPr>
              <a:buFontTx/>
              <a:buChar char="•"/>
            </a:pPr>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115" eaLnBrk="0" hangingPunct="0">
              <a:defRPr>
                <a:solidFill>
                  <a:schemeClr val="tx1"/>
                </a:solidFill>
                <a:latin typeface="Symbol" pitchFamily="18" charset="2"/>
              </a:defRPr>
            </a:lvl1pPr>
            <a:lvl2pPr marL="716130" indent="-275434" defTabSz="918115" eaLnBrk="0" hangingPunct="0">
              <a:defRPr>
                <a:solidFill>
                  <a:schemeClr val="tx1"/>
                </a:solidFill>
                <a:latin typeface="Symbol" pitchFamily="18" charset="2"/>
              </a:defRPr>
            </a:lvl2pPr>
            <a:lvl3pPr marL="1101738" indent="-220348" defTabSz="918115" eaLnBrk="0" hangingPunct="0">
              <a:defRPr>
                <a:solidFill>
                  <a:schemeClr val="tx1"/>
                </a:solidFill>
                <a:latin typeface="Symbol" pitchFamily="18" charset="2"/>
              </a:defRPr>
            </a:lvl3pPr>
            <a:lvl4pPr marL="1542433" indent="-220348" defTabSz="918115" eaLnBrk="0" hangingPunct="0">
              <a:defRPr>
                <a:solidFill>
                  <a:schemeClr val="tx1"/>
                </a:solidFill>
                <a:latin typeface="Symbol" pitchFamily="18" charset="2"/>
              </a:defRPr>
            </a:lvl4pPr>
            <a:lvl5pPr marL="1983128" indent="-220348" defTabSz="918115" eaLnBrk="0" hangingPunct="0">
              <a:defRPr>
                <a:solidFill>
                  <a:schemeClr val="tx1"/>
                </a:solidFill>
                <a:latin typeface="Symbol" pitchFamily="18" charset="2"/>
              </a:defRPr>
            </a:lvl5pPr>
            <a:lvl6pPr marL="2423823" indent="-220348" defTabSz="918115" eaLnBrk="0" fontAlgn="base" hangingPunct="0">
              <a:spcBef>
                <a:spcPct val="0"/>
              </a:spcBef>
              <a:spcAft>
                <a:spcPct val="0"/>
              </a:spcAft>
              <a:defRPr>
                <a:solidFill>
                  <a:schemeClr val="tx1"/>
                </a:solidFill>
                <a:latin typeface="Symbol" pitchFamily="18" charset="2"/>
              </a:defRPr>
            </a:lvl6pPr>
            <a:lvl7pPr marL="2864518" indent="-220348" defTabSz="918115" eaLnBrk="0" fontAlgn="base" hangingPunct="0">
              <a:spcBef>
                <a:spcPct val="0"/>
              </a:spcBef>
              <a:spcAft>
                <a:spcPct val="0"/>
              </a:spcAft>
              <a:defRPr>
                <a:solidFill>
                  <a:schemeClr val="tx1"/>
                </a:solidFill>
                <a:latin typeface="Symbol" pitchFamily="18" charset="2"/>
              </a:defRPr>
            </a:lvl7pPr>
            <a:lvl8pPr marL="3305213" indent="-220348" defTabSz="918115" eaLnBrk="0" fontAlgn="base" hangingPunct="0">
              <a:spcBef>
                <a:spcPct val="0"/>
              </a:spcBef>
              <a:spcAft>
                <a:spcPct val="0"/>
              </a:spcAft>
              <a:defRPr>
                <a:solidFill>
                  <a:schemeClr val="tx1"/>
                </a:solidFill>
                <a:latin typeface="Symbol" pitchFamily="18" charset="2"/>
              </a:defRPr>
            </a:lvl8pPr>
            <a:lvl9pPr marL="3745908" indent="-220348" defTabSz="918115" eaLnBrk="0" fontAlgn="base" hangingPunct="0">
              <a:spcBef>
                <a:spcPct val="0"/>
              </a:spcBef>
              <a:spcAft>
                <a:spcPct val="0"/>
              </a:spcAft>
              <a:defRPr>
                <a:solidFill>
                  <a:schemeClr val="tx1"/>
                </a:solidFill>
                <a:latin typeface="Symbol" pitchFamily="18" charset="2"/>
              </a:defRPr>
            </a:lvl9pPr>
          </a:lstStyle>
          <a:p>
            <a:fld id="{5FCE1448-F191-440C-B798-03D88C292803}" type="slidenum">
              <a:rPr lang="en-US" smtClean="0">
                <a:solidFill>
                  <a:srgbClr val="000000"/>
                </a:solidFill>
                <a:latin typeface="Times New Roman" pitchFamily="18" charset="0"/>
              </a:rPr>
              <a:pPr/>
              <a:t>56</a:t>
            </a:fld>
            <a:endParaRPr lang="en-US" smtClean="0">
              <a:solidFill>
                <a:srgbClr val="000000"/>
              </a:solidFill>
              <a:latin typeface="Times New Roman" pitchFamily="18"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58</a:t>
            </a:fld>
            <a:endParaRPr lang="en-US"/>
          </a:p>
        </p:txBody>
      </p:sp>
    </p:spTree>
    <p:extLst>
      <p:ext uri="{BB962C8B-B14F-4D97-AF65-F5344CB8AC3E}">
        <p14:creationId xmlns:p14="http://schemas.microsoft.com/office/powerpoint/2010/main" val="31381050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115" eaLnBrk="0" hangingPunct="0">
              <a:defRPr>
                <a:solidFill>
                  <a:schemeClr val="tx1"/>
                </a:solidFill>
                <a:latin typeface="Symbol" pitchFamily="18" charset="2"/>
              </a:defRPr>
            </a:lvl1pPr>
            <a:lvl2pPr marL="716130" indent="-275434" defTabSz="918115" eaLnBrk="0" hangingPunct="0">
              <a:defRPr>
                <a:solidFill>
                  <a:schemeClr val="tx1"/>
                </a:solidFill>
                <a:latin typeface="Symbol" pitchFamily="18" charset="2"/>
              </a:defRPr>
            </a:lvl2pPr>
            <a:lvl3pPr marL="1101738" indent="-220348" defTabSz="918115" eaLnBrk="0" hangingPunct="0">
              <a:defRPr>
                <a:solidFill>
                  <a:schemeClr val="tx1"/>
                </a:solidFill>
                <a:latin typeface="Symbol" pitchFamily="18" charset="2"/>
              </a:defRPr>
            </a:lvl3pPr>
            <a:lvl4pPr marL="1542433" indent="-220348" defTabSz="918115" eaLnBrk="0" hangingPunct="0">
              <a:defRPr>
                <a:solidFill>
                  <a:schemeClr val="tx1"/>
                </a:solidFill>
                <a:latin typeface="Symbol" pitchFamily="18" charset="2"/>
              </a:defRPr>
            </a:lvl4pPr>
            <a:lvl5pPr marL="1983128" indent="-220348" defTabSz="918115" eaLnBrk="0" hangingPunct="0">
              <a:defRPr>
                <a:solidFill>
                  <a:schemeClr val="tx1"/>
                </a:solidFill>
                <a:latin typeface="Symbol" pitchFamily="18" charset="2"/>
              </a:defRPr>
            </a:lvl5pPr>
            <a:lvl6pPr marL="2423823" indent="-220348" defTabSz="918115" eaLnBrk="0" fontAlgn="base" hangingPunct="0">
              <a:spcBef>
                <a:spcPct val="0"/>
              </a:spcBef>
              <a:spcAft>
                <a:spcPct val="0"/>
              </a:spcAft>
              <a:defRPr>
                <a:solidFill>
                  <a:schemeClr val="tx1"/>
                </a:solidFill>
                <a:latin typeface="Symbol" pitchFamily="18" charset="2"/>
              </a:defRPr>
            </a:lvl6pPr>
            <a:lvl7pPr marL="2864518" indent="-220348" defTabSz="918115" eaLnBrk="0" fontAlgn="base" hangingPunct="0">
              <a:spcBef>
                <a:spcPct val="0"/>
              </a:spcBef>
              <a:spcAft>
                <a:spcPct val="0"/>
              </a:spcAft>
              <a:defRPr>
                <a:solidFill>
                  <a:schemeClr val="tx1"/>
                </a:solidFill>
                <a:latin typeface="Symbol" pitchFamily="18" charset="2"/>
              </a:defRPr>
            </a:lvl7pPr>
            <a:lvl8pPr marL="3305213" indent="-220348" defTabSz="918115" eaLnBrk="0" fontAlgn="base" hangingPunct="0">
              <a:spcBef>
                <a:spcPct val="0"/>
              </a:spcBef>
              <a:spcAft>
                <a:spcPct val="0"/>
              </a:spcAft>
              <a:defRPr>
                <a:solidFill>
                  <a:schemeClr val="tx1"/>
                </a:solidFill>
                <a:latin typeface="Symbol" pitchFamily="18" charset="2"/>
              </a:defRPr>
            </a:lvl8pPr>
            <a:lvl9pPr marL="3745908" indent="-220348" defTabSz="918115" eaLnBrk="0" fontAlgn="base" hangingPunct="0">
              <a:spcBef>
                <a:spcPct val="0"/>
              </a:spcBef>
              <a:spcAft>
                <a:spcPct val="0"/>
              </a:spcAft>
              <a:defRPr>
                <a:solidFill>
                  <a:schemeClr val="tx1"/>
                </a:solidFill>
                <a:latin typeface="Symbol" pitchFamily="18" charset="2"/>
              </a:defRPr>
            </a:lvl9pPr>
          </a:lstStyle>
          <a:p>
            <a:fld id="{934C2D00-3C5D-4D31-96E7-25C8E441B27F}" type="slidenum">
              <a:rPr lang="en-US" smtClean="0">
                <a:latin typeface="Times New Roman" pitchFamily="18" charset="0"/>
              </a:rPr>
              <a:pPr/>
              <a:t>59</a:t>
            </a:fld>
            <a:endParaRPr lang="en-US" smtClean="0">
              <a:latin typeface="Times New Roman" pitchFamily="18" charset="0"/>
            </a:endParaRPr>
          </a:p>
        </p:txBody>
      </p:sp>
      <p:sp>
        <p:nvSpPr>
          <p:cNvPr id="61443" name="Rectangle 2"/>
          <p:cNvSpPr>
            <a:spLocks noGrp="1" noRot="1" noChangeAspect="1" noChangeArrowheads="1" noTextEdit="1"/>
          </p:cNvSpPr>
          <p:nvPr>
            <p:ph type="sldImg"/>
          </p:nvPr>
        </p:nvSpPr>
        <p:spPr>
          <a:xfrm>
            <a:off x="2897188" y="527050"/>
            <a:ext cx="3505200" cy="2628900"/>
          </a:xfrm>
          <a:ln/>
        </p:spPr>
      </p:sp>
      <p:sp>
        <p:nvSpPr>
          <p:cNvPr id="61444" name="Rectangle 3"/>
          <p:cNvSpPr>
            <a:spLocks noGrp="1" noChangeArrowheads="1"/>
          </p:cNvSpPr>
          <p:nvPr>
            <p:ph type="body" idx="1"/>
          </p:nvPr>
        </p:nvSpPr>
        <p:spPr>
          <a:xfrm>
            <a:off x="930047" y="3330175"/>
            <a:ext cx="7436312" cy="315398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endParaRPr lang="en-US" smtClean="0">
              <a:latin typeface="Palatino Linotype" pitchFamily="18"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115" eaLnBrk="0" hangingPunct="0">
              <a:defRPr>
                <a:solidFill>
                  <a:schemeClr val="tx1"/>
                </a:solidFill>
                <a:latin typeface="Symbol" pitchFamily="18" charset="2"/>
              </a:defRPr>
            </a:lvl1pPr>
            <a:lvl2pPr marL="716130" indent="-275434" defTabSz="918115" eaLnBrk="0" hangingPunct="0">
              <a:defRPr>
                <a:solidFill>
                  <a:schemeClr val="tx1"/>
                </a:solidFill>
                <a:latin typeface="Symbol" pitchFamily="18" charset="2"/>
              </a:defRPr>
            </a:lvl2pPr>
            <a:lvl3pPr marL="1101738" indent="-220348" defTabSz="918115" eaLnBrk="0" hangingPunct="0">
              <a:defRPr>
                <a:solidFill>
                  <a:schemeClr val="tx1"/>
                </a:solidFill>
                <a:latin typeface="Symbol" pitchFamily="18" charset="2"/>
              </a:defRPr>
            </a:lvl3pPr>
            <a:lvl4pPr marL="1542433" indent="-220348" defTabSz="918115" eaLnBrk="0" hangingPunct="0">
              <a:defRPr>
                <a:solidFill>
                  <a:schemeClr val="tx1"/>
                </a:solidFill>
                <a:latin typeface="Symbol" pitchFamily="18" charset="2"/>
              </a:defRPr>
            </a:lvl4pPr>
            <a:lvl5pPr marL="1983128" indent="-220348" defTabSz="918115" eaLnBrk="0" hangingPunct="0">
              <a:defRPr>
                <a:solidFill>
                  <a:schemeClr val="tx1"/>
                </a:solidFill>
                <a:latin typeface="Symbol" pitchFamily="18" charset="2"/>
              </a:defRPr>
            </a:lvl5pPr>
            <a:lvl6pPr marL="2423823" indent="-220348" defTabSz="918115" eaLnBrk="0" fontAlgn="base" hangingPunct="0">
              <a:spcBef>
                <a:spcPct val="0"/>
              </a:spcBef>
              <a:spcAft>
                <a:spcPct val="0"/>
              </a:spcAft>
              <a:defRPr>
                <a:solidFill>
                  <a:schemeClr val="tx1"/>
                </a:solidFill>
                <a:latin typeface="Symbol" pitchFamily="18" charset="2"/>
              </a:defRPr>
            </a:lvl6pPr>
            <a:lvl7pPr marL="2864518" indent="-220348" defTabSz="918115" eaLnBrk="0" fontAlgn="base" hangingPunct="0">
              <a:spcBef>
                <a:spcPct val="0"/>
              </a:spcBef>
              <a:spcAft>
                <a:spcPct val="0"/>
              </a:spcAft>
              <a:defRPr>
                <a:solidFill>
                  <a:schemeClr val="tx1"/>
                </a:solidFill>
                <a:latin typeface="Symbol" pitchFamily="18" charset="2"/>
              </a:defRPr>
            </a:lvl7pPr>
            <a:lvl8pPr marL="3305213" indent="-220348" defTabSz="918115" eaLnBrk="0" fontAlgn="base" hangingPunct="0">
              <a:spcBef>
                <a:spcPct val="0"/>
              </a:spcBef>
              <a:spcAft>
                <a:spcPct val="0"/>
              </a:spcAft>
              <a:defRPr>
                <a:solidFill>
                  <a:schemeClr val="tx1"/>
                </a:solidFill>
                <a:latin typeface="Symbol" pitchFamily="18" charset="2"/>
              </a:defRPr>
            </a:lvl8pPr>
            <a:lvl9pPr marL="3745908" indent="-220348" defTabSz="918115" eaLnBrk="0" fontAlgn="base" hangingPunct="0">
              <a:spcBef>
                <a:spcPct val="0"/>
              </a:spcBef>
              <a:spcAft>
                <a:spcPct val="0"/>
              </a:spcAft>
              <a:defRPr>
                <a:solidFill>
                  <a:schemeClr val="tx1"/>
                </a:solidFill>
                <a:latin typeface="Symbol" pitchFamily="18" charset="2"/>
              </a:defRPr>
            </a:lvl9pPr>
          </a:lstStyle>
          <a:p>
            <a:fld id="{272968E9-BC83-4E3B-8A4F-9C27AAE2D98B}" type="slidenum">
              <a:rPr lang="en-US" smtClean="0">
                <a:latin typeface="Times New Roman" pitchFamily="18" charset="0"/>
              </a:rPr>
              <a:pPr/>
              <a:t>61</a:t>
            </a:fld>
            <a:endParaRPr lang="en-US" smtClean="0">
              <a:latin typeface="Times New Roman" pitchFamily="18" charset="0"/>
            </a:endParaRPr>
          </a:p>
        </p:txBody>
      </p:sp>
      <p:sp>
        <p:nvSpPr>
          <p:cNvPr id="62467" name="Rectangle 2"/>
          <p:cNvSpPr>
            <a:spLocks noGrp="1" noRot="1" noChangeAspect="1" noChangeArrowheads="1" noTextEdit="1"/>
          </p:cNvSpPr>
          <p:nvPr>
            <p:ph type="sldImg"/>
          </p:nvPr>
        </p:nvSpPr>
        <p:spPr>
          <a:xfrm>
            <a:off x="2897188" y="527050"/>
            <a:ext cx="3505200" cy="2628900"/>
          </a:xfrm>
          <a:ln/>
        </p:spPr>
      </p:sp>
      <p:sp>
        <p:nvSpPr>
          <p:cNvPr id="62468" name="Rectangle 3"/>
          <p:cNvSpPr>
            <a:spLocks noGrp="1" noChangeArrowheads="1"/>
          </p:cNvSpPr>
          <p:nvPr>
            <p:ph type="body" idx="1"/>
          </p:nvPr>
        </p:nvSpPr>
        <p:spPr>
          <a:xfrm>
            <a:off x="930047" y="3330175"/>
            <a:ext cx="7436312" cy="315398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endParaRPr lang="en-US" smtClean="0">
              <a:latin typeface="Palatino Linotype" pitchFamily="18"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0970" eaLnBrk="0" hangingPunct="0">
              <a:defRPr>
                <a:solidFill>
                  <a:schemeClr val="tx1"/>
                </a:solidFill>
                <a:latin typeface="Symbol" pitchFamily="18" charset="2"/>
              </a:defRPr>
            </a:lvl1pPr>
            <a:lvl2pPr marL="702756" indent="-270291" defTabSz="900970" eaLnBrk="0" hangingPunct="0">
              <a:defRPr>
                <a:solidFill>
                  <a:schemeClr val="tx1"/>
                </a:solidFill>
                <a:latin typeface="Symbol" pitchFamily="18" charset="2"/>
              </a:defRPr>
            </a:lvl2pPr>
            <a:lvl3pPr marL="1081164" indent="-216233" defTabSz="900970" eaLnBrk="0" hangingPunct="0">
              <a:defRPr>
                <a:solidFill>
                  <a:schemeClr val="tx1"/>
                </a:solidFill>
                <a:latin typeface="Symbol" pitchFamily="18" charset="2"/>
              </a:defRPr>
            </a:lvl3pPr>
            <a:lvl4pPr marL="1513629" indent="-216233" defTabSz="900970" eaLnBrk="0" hangingPunct="0">
              <a:defRPr>
                <a:solidFill>
                  <a:schemeClr val="tx1"/>
                </a:solidFill>
                <a:latin typeface="Symbol" pitchFamily="18" charset="2"/>
              </a:defRPr>
            </a:lvl4pPr>
            <a:lvl5pPr marL="1946095" indent="-216233" defTabSz="900970" eaLnBrk="0" hangingPunct="0">
              <a:defRPr>
                <a:solidFill>
                  <a:schemeClr val="tx1"/>
                </a:solidFill>
                <a:latin typeface="Symbol" pitchFamily="18" charset="2"/>
              </a:defRPr>
            </a:lvl5pPr>
            <a:lvl6pPr marL="2378560" indent="-216233" defTabSz="900970" eaLnBrk="0" fontAlgn="base" hangingPunct="0">
              <a:spcBef>
                <a:spcPct val="0"/>
              </a:spcBef>
              <a:spcAft>
                <a:spcPct val="0"/>
              </a:spcAft>
              <a:defRPr>
                <a:solidFill>
                  <a:schemeClr val="tx1"/>
                </a:solidFill>
                <a:latin typeface="Symbol" pitchFamily="18" charset="2"/>
              </a:defRPr>
            </a:lvl6pPr>
            <a:lvl7pPr marL="2811026" indent="-216233" defTabSz="900970" eaLnBrk="0" fontAlgn="base" hangingPunct="0">
              <a:spcBef>
                <a:spcPct val="0"/>
              </a:spcBef>
              <a:spcAft>
                <a:spcPct val="0"/>
              </a:spcAft>
              <a:defRPr>
                <a:solidFill>
                  <a:schemeClr val="tx1"/>
                </a:solidFill>
                <a:latin typeface="Symbol" pitchFamily="18" charset="2"/>
              </a:defRPr>
            </a:lvl7pPr>
            <a:lvl8pPr marL="3243491" indent="-216233" defTabSz="900970" eaLnBrk="0" fontAlgn="base" hangingPunct="0">
              <a:spcBef>
                <a:spcPct val="0"/>
              </a:spcBef>
              <a:spcAft>
                <a:spcPct val="0"/>
              </a:spcAft>
              <a:defRPr>
                <a:solidFill>
                  <a:schemeClr val="tx1"/>
                </a:solidFill>
                <a:latin typeface="Symbol" pitchFamily="18" charset="2"/>
              </a:defRPr>
            </a:lvl8pPr>
            <a:lvl9pPr marL="3675957" indent="-216233" defTabSz="900970" eaLnBrk="0" fontAlgn="base" hangingPunct="0">
              <a:spcBef>
                <a:spcPct val="0"/>
              </a:spcBef>
              <a:spcAft>
                <a:spcPct val="0"/>
              </a:spcAft>
              <a:defRPr>
                <a:solidFill>
                  <a:schemeClr val="tx1"/>
                </a:solidFill>
                <a:latin typeface="Symbol" pitchFamily="18" charset="2"/>
              </a:defRPr>
            </a:lvl9pPr>
          </a:lstStyle>
          <a:p>
            <a:fld id="{CD1B57B5-EC91-4186-8AE7-DD4049597B94}" type="slidenum">
              <a:rPr lang="en-US" smtClean="0">
                <a:solidFill>
                  <a:prstClr val="black"/>
                </a:solidFill>
                <a:latin typeface="Times New Roman" pitchFamily="18" charset="0"/>
              </a:rPr>
              <a:pPr/>
              <a:t>62</a:t>
            </a:fld>
            <a:endParaRPr lang="en-US" smtClean="0">
              <a:solidFill>
                <a:prstClr val="black"/>
              </a:solidFill>
              <a:latin typeface="Times New Roman" pitchFamily="18" charset="0"/>
            </a:endParaRPr>
          </a:p>
        </p:txBody>
      </p:sp>
      <p:sp>
        <p:nvSpPr>
          <p:cNvPr id="63491" name="Rectangle 2"/>
          <p:cNvSpPr>
            <a:spLocks noGrp="1" noRot="1" noChangeAspect="1" noChangeArrowheads="1" noTextEdit="1"/>
          </p:cNvSpPr>
          <p:nvPr>
            <p:ph type="sldImg"/>
          </p:nvPr>
        </p:nvSpPr>
        <p:spPr>
          <a:xfrm>
            <a:off x="2895600" y="525463"/>
            <a:ext cx="3505200" cy="2628900"/>
          </a:xfrm>
          <a:ln/>
        </p:spPr>
      </p:sp>
      <p:sp>
        <p:nvSpPr>
          <p:cNvPr id="63492" name="Rectangle 3"/>
          <p:cNvSpPr>
            <a:spLocks noGrp="1" noChangeArrowheads="1"/>
          </p:cNvSpPr>
          <p:nvPr>
            <p:ph type="body" idx="1"/>
          </p:nvPr>
        </p:nvSpPr>
        <p:spPr>
          <a:xfrm>
            <a:off x="1238714" y="3330173"/>
            <a:ext cx="6818974" cy="315398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hlinkClick r:id="rId3"/>
              </a:rPr>
              <a:t>Realization and unification of NAD83 in Canada and the U.S. via the ITRF.</a:t>
            </a:r>
            <a:r>
              <a:rPr lang="en-US" smtClean="0"/>
              <a:t> </a:t>
            </a:r>
          </a:p>
          <a:p>
            <a:r>
              <a:rPr lang="en-US" smtClean="0"/>
              <a:t>http://www.geod.nrcan.gc.ca &gt; Geodetic Survey Division &gt; Publications &gt; Papers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37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23AC601-715D-4E07-9498-8B46D6601297}" type="slidenum">
              <a:rPr lang="en-US" smtClean="0">
                <a:latin typeface="Calibri" pitchFamily="34" charset="0"/>
                <a:ea typeface="ＭＳ Ｐゴシック" pitchFamily="34" charset="-128"/>
              </a:rPr>
              <a:pPr/>
              <a:t>66</a:t>
            </a:fld>
            <a:endParaRPr lang="en-US" smtClean="0">
              <a:latin typeface="Calibri" pitchFamily="34" charset="0"/>
              <a:ea typeface="ＭＳ Ｐゴシック"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Clarification on the word “convenient” – this is used to mean “there isn’t always a bench mark around when you need one – sometimes you have to find one far away and level from it to your site of interest”</a:t>
            </a:r>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477" eaLnBrk="0" hangingPunct="0">
              <a:defRPr>
                <a:solidFill>
                  <a:schemeClr val="tx1"/>
                </a:solidFill>
                <a:latin typeface="Symbol" pitchFamily="18" charset="2"/>
              </a:defRPr>
            </a:lvl1pPr>
            <a:lvl2pPr marL="716130" indent="-275434" defTabSz="936477" eaLnBrk="0" hangingPunct="0">
              <a:defRPr>
                <a:solidFill>
                  <a:schemeClr val="tx1"/>
                </a:solidFill>
                <a:latin typeface="Symbol" pitchFamily="18" charset="2"/>
              </a:defRPr>
            </a:lvl2pPr>
            <a:lvl3pPr marL="1101738" indent="-220348" defTabSz="936477" eaLnBrk="0" hangingPunct="0">
              <a:defRPr>
                <a:solidFill>
                  <a:schemeClr val="tx1"/>
                </a:solidFill>
                <a:latin typeface="Symbol" pitchFamily="18" charset="2"/>
              </a:defRPr>
            </a:lvl3pPr>
            <a:lvl4pPr marL="1542433" indent="-220348" defTabSz="936477" eaLnBrk="0" hangingPunct="0">
              <a:defRPr>
                <a:solidFill>
                  <a:schemeClr val="tx1"/>
                </a:solidFill>
                <a:latin typeface="Symbol" pitchFamily="18" charset="2"/>
              </a:defRPr>
            </a:lvl4pPr>
            <a:lvl5pPr marL="1983128" indent="-220348" defTabSz="936477" eaLnBrk="0" hangingPunct="0">
              <a:defRPr>
                <a:solidFill>
                  <a:schemeClr val="tx1"/>
                </a:solidFill>
                <a:latin typeface="Symbol" pitchFamily="18" charset="2"/>
              </a:defRPr>
            </a:lvl5pPr>
            <a:lvl6pPr marL="2423823" indent="-220348" defTabSz="936477" eaLnBrk="0" fontAlgn="base" hangingPunct="0">
              <a:spcBef>
                <a:spcPct val="0"/>
              </a:spcBef>
              <a:spcAft>
                <a:spcPct val="0"/>
              </a:spcAft>
              <a:defRPr>
                <a:solidFill>
                  <a:schemeClr val="tx1"/>
                </a:solidFill>
                <a:latin typeface="Symbol" pitchFamily="18" charset="2"/>
              </a:defRPr>
            </a:lvl6pPr>
            <a:lvl7pPr marL="2864518" indent="-220348" defTabSz="936477" eaLnBrk="0" fontAlgn="base" hangingPunct="0">
              <a:spcBef>
                <a:spcPct val="0"/>
              </a:spcBef>
              <a:spcAft>
                <a:spcPct val="0"/>
              </a:spcAft>
              <a:defRPr>
                <a:solidFill>
                  <a:schemeClr val="tx1"/>
                </a:solidFill>
                <a:latin typeface="Symbol" pitchFamily="18" charset="2"/>
              </a:defRPr>
            </a:lvl7pPr>
            <a:lvl8pPr marL="3305213" indent="-220348" defTabSz="936477" eaLnBrk="0" fontAlgn="base" hangingPunct="0">
              <a:spcBef>
                <a:spcPct val="0"/>
              </a:spcBef>
              <a:spcAft>
                <a:spcPct val="0"/>
              </a:spcAft>
              <a:defRPr>
                <a:solidFill>
                  <a:schemeClr val="tx1"/>
                </a:solidFill>
                <a:latin typeface="Symbol" pitchFamily="18" charset="2"/>
              </a:defRPr>
            </a:lvl8pPr>
            <a:lvl9pPr marL="3745908" indent="-220348" defTabSz="936477" eaLnBrk="0" fontAlgn="base" hangingPunct="0">
              <a:spcBef>
                <a:spcPct val="0"/>
              </a:spcBef>
              <a:spcAft>
                <a:spcPct val="0"/>
              </a:spcAft>
              <a:defRPr>
                <a:solidFill>
                  <a:schemeClr val="tx1"/>
                </a:solidFill>
                <a:latin typeface="Symbol" pitchFamily="18" charset="2"/>
              </a:defRPr>
            </a:lvl9pPr>
          </a:lstStyle>
          <a:p>
            <a:fld id="{E8458AB5-DFFD-4CA5-98BB-89D39F360A2E}" type="slidenum">
              <a:rPr lang="en-US" smtClean="0">
                <a:latin typeface="Times New Roman" pitchFamily="18" charset="0"/>
              </a:rPr>
              <a:pPr/>
              <a:t>67</a:t>
            </a:fld>
            <a:endParaRPr lang="en-US" smtClean="0">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115" eaLnBrk="0" hangingPunct="0">
              <a:defRPr>
                <a:solidFill>
                  <a:schemeClr val="tx1"/>
                </a:solidFill>
                <a:latin typeface="Symbol" pitchFamily="18" charset="2"/>
              </a:defRPr>
            </a:lvl1pPr>
            <a:lvl2pPr marL="716130" indent="-275434" defTabSz="918115" eaLnBrk="0" hangingPunct="0">
              <a:defRPr>
                <a:solidFill>
                  <a:schemeClr val="tx1"/>
                </a:solidFill>
                <a:latin typeface="Symbol" pitchFamily="18" charset="2"/>
              </a:defRPr>
            </a:lvl2pPr>
            <a:lvl3pPr marL="1101738" indent="-220348" defTabSz="918115" eaLnBrk="0" hangingPunct="0">
              <a:defRPr>
                <a:solidFill>
                  <a:schemeClr val="tx1"/>
                </a:solidFill>
                <a:latin typeface="Symbol" pitchFamily="18" charset="2"/>
              </a:defRPr>
            </a:lvl3pPr>
            <a:lvl4pPr marL="1542433" indent="-220348" defTabSz="918115" eaLnBrk="0" hangingPunct="0">
              <a:defRPr>
                <a:solidFill>
                  <a:schemeClr val="tx1"/>
                </a:solidFill>
                <a:latin typeface="Symbol" pitchFamily="18" charset="2"/>
              </a:defRPr>
            </a:lvl4pPr>
            <a:lvl5pPr marL="1983128" indent="-220348" defTabSz="918115" eaLnBrk="0" hangingPunct="0">
              <a:defRPr>
                <a:solidFill>
                  <a:schemeClr val="tx1"/>
                </a:solidFill>
                <a:latin typeface="Symbol" pitchFamily="18" charset="2"/>
              </a:defRPr>
            </a:lvl5pPr>
            <a:lvl6pPr marL="2423823" indent="-220348" defTabSz="918115" eaLnBrk="0" fontAlgn="base" hangingPunct="0">
              <a:spcBef>
                <a:spcPct val="0"/>
              </a:spcBef>
              <a:spcAft>
                <a:spcPct val="0"/>
              </a:spcAft>
              <a:defRPr>
                <a:solidFill>
                  <a:schemeClr val="tx1"/>
                </a:solidFill>
                <a:latin typeface="Symbol" pitchFamily="18" charset="2"/>
              </a:defRPr>
            </a:lvl6pPr>
            <a:lvl7pPr marL="2864518" indent="-220348" defTabSz="918115" eaLnBrk="0" fontAlgn="base" hangingPunct="0">
              <a:spcBef>
                <a:spcPct val="0"/>
              </a:spcBef>
              <a:spcAft>
                <a:spcPct val="0"/>
              </a:spcAft>
              <a:defRPr>
                <a:solidFill>
                  <a:schemeClr val="tx1"/>
                </a:solidFill>
                <a:latin typeface="Symbol" pitchFamily="18" charset="2"/>
              </a:defRPr>
            </a:lvl7pPr>
            <a:lvl8pPr marL="3305213" indent="-220348" defTabSz="918115" eaLnBrk="0" fontAlgn="base" hangingPunct="0">
              <a:spcBef>
                <a:spcPct val="0"/>
              </a:spcBef>
              <a:spcAft>
                <a:spcPct val="0"/>
              </a:spcAft>
              <a:defRPr>
                <a:solidFill>
                  <a:schemeClr val="tx1"/>
                </a:solidFill>
                <a:latin typeface="Symbol" pitchFamily="18" charset="2"/>
              </a:defRPr>
            </a:lvl8pPr>
            <a:lvl9pPr marL="3745908" indent="-220348" defTabSz="918115" eaLnBrk="0" fontAlgn="base" hangingPunct="0">
              <a:spcBef>
                <a:spcPct val="0"/>
              </a:spcBef>
              <a:spcAft>
                <a:spcPct val="0"/>
              </a:spcAft>
              <a:defRPr>
                <a:solidFill>
                  <a:schemeClr val="tx1"/>
                </a:solidFill>
                <a:latin typeface="Symbol" pitchFamily="18" charset="2"/>
              </a:defRPr>
            </a:lvl9pPr>
          </a:lstStyle>
          <a:p>
            <a:fld id="{2B8B435E-C7EB-40F1-8866-6FDD4EF4A690}" type="slidenum">
              <a:rPr lang="en-US" smtClean="0">
                <a:latin typeface="Times New Roman" pitchFamily="18" charset="0"/>
              </a:rPr>
              <a:pPr/>
              <a:t>4</a:t>
            </a:fld>
            <a:endParaRPr lang="en-US" smtClean="0">
              <a:latin typeface="Times New Roman" pitchFamily="18"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9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115" eaLnBrk="0" hangingPunct="0">
              <a:defRPr>
                <a:solidFill>
                  <a:schemeClr val="tx1"/>
                </a:solidFill>
                <a:latin typeface="Symbol" pitchFamily="18" charset="2"/>
              </a:defRPr>
            </a:lvl1pPr>
            <a:lvl2pPr marL="716130" indent="-275434" defTabSz="918115" eaLnBrk="0" hangingPunct="0">
              <a:defRPr>
                <a:solidFill>
                  <a:schemeClr val="tx1"/>
                </a:solidFill>
                <a:latin typeface="Symbol" pitchFamily="18" charset="2"/>
              </a:defRPr>
            </a:lvl2pPr>
            <a:lvl3pPr marL="1101738" indent="-220348" defTabSz="918115" eaLnBrk="0" hangingPunct="0">
              <a:defRPr>
                <a:solidFill>
                  <a:schemeClr val="tx1"/>
                </a:solidFill>
                <a:latin typeface="Symbol" pitchFamily="18" charset="2"/>
              </a:defRPr>
            </a:lvl3pPr>
            <a:lvl4pPr marL="1542433" indent="-220348" defTabSz="918115" eaLnBrk="0" hangingPunct="0">
              <a:defRPr>
                <a:solidFill>
                  <a:schemeClr val="tx1"/>
                </a:solidFill>
                <a:latin typeface="Symbol" pitchFamily="18" charset="2"/>
              </a:defRPr>
            </a:lvl4pPr>
            <a:lvl5pPr marL="1983128" indent="-220348" defTabSz="918115" eaLnBrk="0" hangingPunct="0">
              <a:defRPr>
                <a:solidFill>
                  <a:schemeClr val="tx1"/>
                </a:solidFill>
                <a:latin typeface="Symbol" pitchFamily="18" charset="2"/>
              </a:defRPr>
            </a:lvl5pPr>
            <a:lvl6pPr marL="2423823" indent="-220348" defTabSz="918115" eaLnBrk="0" fontAlgn="base" hangingPunct="0">
              <a:spcBef>
                <a:spcPct val="0"/>
              </a:spcBef>
              <a:spcAft>
                <a:spcPct val="0"/>
              </a:spcAft>
              <a:defRPr>
                <a:solidFill>
                  <a:schemeClr val="tx1"/>
                </a:solidFill>
                <a:latin typeface="Symbol" pitchFamily="18" charset="2"/>
              </a:defRPr>
            </a:lvl6pPr>
            <a:lvl7pPr marL="2864518" indent="-220348" defTabSz="918115" eaLnBrk="0" fontAlgn="base" hangingPunct="0">
              <a:spcBef>
                <a:spcPct val="0"/>
              </a:spcBef>
              <a:spcAft>
                <a:spcPct val="0"/>
              </a:spcAft>
              <a:defRPr>
                <a:solidFill>
                  <a:schemeClr val="tx1"/>
                </a:solidFill>
                <a:latin typeface="Symbol" pitchFamily="18" charset="2"/>
              </a:defRPr>
            </a:lvl7pPr>
            <a:lvl8pPr marL="3305213" indent="-220348" defTabSz="918115" eaLnBrk="0" fontAlgn="base" hangingPunct="0">
              <a:spcBef>
                <a:spcPct val="0"/>
              </a:spcBef>
              <a:spcAft>
                <a:spcPct val="0"/>
              </a:spcAft>
              <a:defRPr>
                <a:solidFill>
                  <a:schemeClr val="tx1"/>
                </a:solidFill>
                <a:latin typeface="Symbol" pitchFamily="18" charset="2"/>
              </a:defRPr>
            </a:lvl8pPr>
            <a:lvl9pPr marL="3745908" indent="-220348" defTabSz="918115" eaLnBrk="0" fontAlgn="base" hangingPunct="0">
              <a:spcBef>
                <a:spcPct val="0"/>
              </a:spcBef>
              <a:spcAft>
                <a:spcPct val="0"/>
              </a:spcAft>
              <a:defRPr>
                <a:solidFill>
                  <a:schemeClr val="tx1"/>
                </a:solidFill>
                <a:latin typeface="Symbol" pitchFamily="18" charset="2"/>
              </a:defRPr>
            </a:lvl9pPr>
          </a:lstStyle>
          <a:p>
            <a:fld id="{3765C297-D2D2-45EF-B9CA-A55639A88E0A}" type="slidenum">
              <a:rPr lang="en-US" smtClean="0">
                <a:latin typeface="Times New Roman" pitchFamily="18" charset="0"/>
              </a:rPr>
              <a:pPr/>
              <a:t>68</a:t>
            </a:fld>
            <a:endParaRPr lang="en-US" smtClean="0">
              <a:latin typeface="Times New Roman" pitchFamily="18"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477" eaLnBrk="0" hangingPunct="0">
              <a:defRPr>
                <a:solidFill>
                  <a:schemeClr val="tx1"/>
                </a:solidFill>
                <a:latin typeface="Symbol" pitchFamily="18" charset="2"/>
              </a:defRPr>
            </a:lvl1pPr>
            <a:lvl2pPr marL="716130" indent="-275434" defTabSz="936477" eaLnBrk="0" hangingPunct="0">
              <a:defRPr>
                <a:solidFill>
                  <a:schemeClr val="tx1"/>
                </a:solidFill>
                <a:latin typeface="Symbol" pitchFamily="18" charset="2"/>
              </a:defRPr>
            </a:lvl2pPr>
            <a:lvl3pPr marL="1101738" indent="-220348" defTabSz="936477" eaLnBrk="0" hangingPunct="0">
              <a:defRPr>
                <a:solidFill>
                  <a:schemeClr val="tx1"/>
                </a:solidFill>
                <a:latin typeface="Symbol" pitchFamily="18" charset="2"/>
              </a:defRPr>
            </a:lvl3pPr>
            <a:lvl4pPr marL="1542433" indent="-220348" defTabSz="936477" eaLnBrk="0" hangingPunct="0">
              <a:defRPr>
                <a:solidFill>
                  <a:schemeClr val="tx1"/>
                </a:solidFill>
                <a:latin typeface="Symbol" pitchFamily="18" charset="2"/>
              </a:defRPr>
            </a:lvl4pPr>
            <a:lvl5pPr marL="1983128" indent="-220348" defTabSz="936477" eaLnBrk="0" hangingPunct="0">
              <a:defRPr>
                <a:solidFill>
                  <a:schemeClr val="tx1"/>
                </a:solidFill>
                <a:latin typeface="Symbol" pitchFamily="18" charset="2"/>
              </a:defRPr>
            </a:lvl5pPr>
            <a:lvl6pPr marL="2423823" indent="-220348" defTabSz="936477" eaLnBrk="0" fontAlgn="base" hangingPunct="0">
              <a:spcBef>
                <a:spcPct val="0"/>
              </a:spcBef>
              <a:spcAft>
                <a:spcPct val="0"/>
              </a:spcAft>
              <a:defRPr>
                <a:solidFill>
                  <a:schemeClr val="tx1"/>
                </a:solidFill>
                <a:latin typeface="Symbol" pitchFamily="18" charset="2"/>
              </a:defRPr>
            </a:lvl6pPr>
            <a:lvl7pPr marL="2864518" indent="-220348" defTabSz="936477" eaLnBrk="0" fontAlgn="base" hangingPunct="0">
              <a:spcBef>
                <a:spcPct val="0"/>
              </a:spcBef>
              <a:spcAft>
                <a:spcPct val="0"/>
              </a:spcAft>
              <a:defRPr>
                <a:solidFill>
                  <a:schemeClr val="tx1"/>
                </a:solidFill>
                <a:latin typeface="Symbol" pitchFamily="18" charset="2"/>
              </a:defRPr>
            </a:lvl7pPr>
            <a:lvl8pPr marL="3305213" indent="-220348" defTabSz="936477" eaLnBrk="0" fontAlgn="base" hangingPunct="0">
              <a:spcBef>
                <a:spcPct val="0"/>
              </a:spcBef>
              <a:spcAft>
                <a:spcPct val="0"/>
              </a:spcAft>
              <a:defRPr>
                <a:solidFill>
                  <a:schemeClr val="tx1"/>
                </a:solidFill>
                <a:latin typeface="Symbol" pitchFamily="18" charset="2"/>
              </a:defRPr>
            </a:lvl8pPr>
            <a:lvl9pPr marL="3745908" indent="-220348" defTabSz="936477" eaLnBrk="0" fontAlgn="base" hangingPunct="0">
              <a:spcBef>
                <a:spcPct val="0"/>
              </a:spcBef>
              <a:spcAft>
                <a:spcPct val="0"/>
              </a:spcAft>
              <a:defRPr>
                <a:solidFill>
                  <a:schemeClr val="tx1"/>
                </a:solidFill>
                <a:latin typeface="Symbol" pitchFamily="18" charset="2"/>
              </a:defRPr>
            </a:lvl9pPr>
          </a:lstStyle>
          <a:p>
            <a:fld id="{7A39E3E2-23AE-426B-98AB-1364BDB77AB5}" type="slidenum">
              <a:rPr lang="en-US" smtClean="0">
                <a:latin typeface="Times New Roman" pitchFamily="18" charset="0"/>
              </a:rPr>
              <a:pPr/>
              <a:t>69</a:t>
            </a:fld>
            <a:endParaRPr lang="en-US" smtClean="0">
              <a:latin typeface="Times New Roman" pitchFamily="18"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This slide shows what NGS now knows about the error in NAVD 88 itself.  Using a continental geoid computed from the GRACE satellite, a bias and tilt in NAVD 88 has been computed using GPS derived ellipsoid heights on NAVD 88 bench marks.  These are now known errors that exist in all NAVD 88 bench marks.  This datum realization error, relative to the geoid, is over and above the errors from marks moving.</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6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115" eaLnBrk="0" hangingPunct="0">
              <a:defRPr>
                <a:solidFill>
                  <a:schemeClr val="tx1"/>
                </a:solidFill>
                <a:latin typeface="Symbol" pitchFamily="18" charset="2"/>
              </a:defRPr>
            </a:lvl1pPr>
            <a:lvl2pPr marL="716130" indent="-275434" defTabSz="918115" eaLnBrk="0" hangingPunct="0">
              <a:defRPr>
                <a:solidFill>
                  <a:schemeClr val="tx1"/>
                </a:solidFill>
                <a:latin typeface="Symbol" pitchFamily="18" charset="2"/>
              </a:defRPr>
            </a:lvl2pPr>
            <a:lvl3pPr marL="1101738" indent="-220348" defTabSz="918115" eaLnBrk="0" hangingPunct="0">
              <a:defRPr>
                <a:solidFill>
                  <a:schemeClr val="tx1"/>
                </a:solidFill>
                <a:latin typeface="Symbol" pitchFamily="18" charset="2"/>
              </a:defRPr>
            </a:lvl3pPr>
            <a:lvl4pPr marL="1542433" indent="-220348" defTabSz="918115" eaLnBrk="0" hangingPunct="0">
              <a:defRPr>
                <a:solidFill>
                  <a:schemeClr val="tx1"/>
                </a:solidFill>
                <a:latin typeface="Symbol" pitchFamily="18" charset="2"/>
              </a:defRPr>
            </a:lvl4pPr>
            <a:lvl5pPr marL="1983128" indent="-220348" defTabSz="918115" eaLnBrk="0" hangingPunct="0">
              <a:defRPr>
                <a:solidFill>
                  <a:schemeClr val="tx1"/>
                </a:solidFill>
                <a:latin typeface="Symbol" pitchFamily="18" charset="2"/>
              </a:defRPr>
            </a:lvl5pPr>
            <a:lvl6pPr marL="2423823" indent="-220348" defTabSz="918115" eaLnBrk="0" fontAlgn="base" hangingPunct="0">
              <a:spcBef>
                <a:spcPct val="0"/>
              </a:spcBef>
              <a:spcAft>
                <a:spcPct val="0"/>
              </a:spcAft>
              <a:defRPr>
                <a:solidFill>
                  <a:schemeClr val="tx1"/>
                </a:solidFill>
                <a:latin typeface="Symbol" pitchFamily="18" charset="2"/>
              </a:defRPr>
            </a:lvl6pPr>
            <a:lvl7pPr marL="2864518" indent="-220348" defTabSz="918115" eaLnBrk="0" fontAlgn="base" hangingPunct="0">
              <a:spcBef>
                <a:spcPct val="0"/>
              </a:spcBef>
              <a:spcAft>
                <a:spcPct val="0"/>
              </a:spcAft>
              <a:defRPr>
                <a:solidFill>
                  <a:schemeClr val="tx1"/>
                </a:solidFill>
                <a:latin typeface="Symbol" pitchFamily="18" charset="2"/>
              </a:defRPr>
            </a:lvl7pPr>
            <a:lvl8pPr marL="3305213" indent="-220348" defTabSz="918115" eaLnBrk="0" fontAlgn="base" hangingPunct="0">
              <a:spcBef>
                <a:spcPct val="0"/>
              </a:spcBef>
              <a:spcAft>
                <a:spcPct val="0"/>
              </a:spcAft>
              <a:defRPr>
                <a:solidFill>
                  <a:schemeClr val="tx1"/>
                </a:solidFill>
                <a:latin typeface="Symbol" pitchFamily="18" charset="2"/>
              </a:defRPr>
            </a:lvl8pPr>
            <a:lvl9pPr marL="3745908" indent="-220348" defTabSz="918115" eaLnBrk="0" fontAlgn="base" hangingPunct="0">
              <a:spcBef>
                <a:spcPct val="0"/>
              </a:spcBef>
              <a:spcAft>
                <a:spcPct val="0"/>
              </a:spcAft>
              <a:defRPr>
                <a:solidFill>
                  <a:schemeClr val="tx1"/>
                </a:solidFill>
                <a:latin typeface="Symbol" pitchFamily="18" charset="2"/>
              </a:defRPr>
            </a:lvl9pPr>
          </a:lstStyle>
          <a:p>
            <a:fld id="{02CF6371-6618-4072-ABFE-9495CBE5EEC4}" type="slidenum">
              <a:rPr lang="en-US" smtClean="0">
                <a:latin typeface="Times New Roman" pitchFamily="18" charset="0"/>
              </a:rPr>
              <a:pPr/>
              <a:t>70</a:t>
            </a:fld>
            <a:endParaRPr lang="en-US" smtClean="0">
              <a:latin typeface="Times New Roman" pitchFamily="18"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This map reflects the sort of height changes that users could expect if NAVD 88 were replaced with a geoid-based vertical datum.  </a:t>
            </a:r>
          </a:p>
          <a:p>
            <a:r>
              <a:rPr lang="en-US" dirty="0" smtClean="0"/>
              <a:t>This is only a large scale approximation and should not be used as an absolute guide.  Each benchmark might have its own level</a:t>
            </a:r>
          </a:p>
          <a:p>
            <a:r>
              <a:rPr lang="en-US" dirty="0" smtClean="0"/>
              <a:t>Of mismatch, say from uplift or subsidence, not captured by this broad brush.</a:t>
            </a:r>
          </a:p>
          <a:p>
            <a:endParaRPr lang="en-US" dirty="0" smtClean="0"/>
          </a:p>
          <a:p>
            <a:r>
              <a:rPr lang="en-US" dirty="0" smtClean="0"/>
              <a:t>Also, this is the difference between the zero level of NAVD 88 and the actual geoid.  The difference between NAD 83 ellipsoid heights and</a:t>
            </a:r>
          </a:p>
          <a:p>
            <a:r>
              <a:rPr lang="en-US" dirty="0" smtClean="0"/>
              <a:t>ITRF/GRS-80 ellipsoid heights has NO influence on this graph and should not be part of the story.</a:t>
            </a:r>
          </a:p>
          <a:p>
            <a:endParaRPr lang="en-US" dirty="0" smtClean="0"/>
          </a:p>
          <a:p>
            <a:r>
              <a:rPr lang="en-US" dirty="0" smtClean="0"/>
              <a:t>Updated October 2010</a:t>
            </a:r>
          </a:p>
        </p:txBody>
      </p:sp>
      <p:sp>
        <p:nvSpPr>
          <p:cNvPr id="90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477" eaLnBrk="0" hangingPunct="0">
              <a:defRPr>
                <a:solidFill>
                  <a:schemeClr val="tx1"/>
                </a:solidFill>
                <a:latin typeface="Symbol" pitchFamily="18" charset="2"/>
              </a:defRPr>
            </a:lvl1pPr>
            <a:lvl2pPr marL="716130" indent="-275434" defTabSz="936477" eaLnBrk="0" hangingPunct="0">
              <a:defRPr>
                <a:solidFill>
                  <a:schemeClr val="tx1"/>
                </a:solidFill>
                <a:latin typeface="Symbol" pitchFamily="18" charset="2"/>
              </a:defRPr>
            </a:lvl2pPr>
            <a:lvl3pPr marL="1101738" indent="-220348" defTabSz="936477" eaLnBrk="0" hangingPunct="0">
              <a:defRPr>
                <a:solidFill>
                  <a:schemeClr val="tx1"/>
                </a:solidFill>
                <a:latin typeface="Symbol" pitchFamily="18" charset="2"/>
              </a:defRPr>
            </a:lvl3pPr>
            <a:lvl4pPr marL="1542433" indent="-220348" defTabSz="936477" eaLnBrk="0" hangingPunct="0">
              <a:defRPr>
                <a:solidFill>
                  <a:schemeClr val="tx1"/>
                </a:solidFill>
                <a:latin typeface="Symbol" pitchFamily="18" charset="2"/>
              </a:defRPr>
            </a:lvl4pPr>
            <a:lvl5pPr marL="1983128" indent="-220348" defTabSz="936477" eaLnBrk="0" hangingPunct="0">
              <a:defRPr>
                <a:solidFill>
                  <a:schemeClr val="tx1"/>
                </a:solidFill>
                <a:latin typeface="Symbol" pitchFamily="18" charset="2"/>
              </a:defRPr>
            </a:lvl5pPr>
            <a:lvl6pPr marL="2423823" indent="-220348" defTabSz="936477" eaLnBrk="0" fontAlgn="base" hangingPunct="0">
              <a:spcBef>
                <a:spcPct val="0"/>
              </a:spcBef>
              <a:spcAft>
                <a:spcPct val="0"/>
              </a:spcAft>
              <a:defRPr>
                <a:solidFill>
                  <a:schemeClr val="tx1"/>
                </a:solidFill>
                <a:latin typeface="Symbol" pitchFamily="18" charset="2"/>
              </a:defRPr>
            </a:lvl6pPr>
            <a:lvl7pPr marL="2864518" indent="-220348" defTabSz="936477" eaLnBrk="0" fontAlgn="base" hangingPunct="0">
              <a:spcBef>
                <a:spcPct val="0"/>
              </a:spcBef>
              <a:spcAft>
                <a:spcPct val="0"/>
              </a:spcAft>
              <a:defRPr>
                <a:solidFill>
                  <a:schemeClr val="tx1"/>
                </a:solidFill>
                <a:latin typeface="Symbol" pitchFamily="18" charset="2"/>
              </a:defRPr>
            </a:lvl7pPr>
            <a:lvl8pPr marL="3305213" indent="-220348" defTabSz="936477" eaLnBrk="0" fontAlgn="base" hangingPunct="0">
              <a:spcBef>
                <a:spcPct val="0"/>
              </a:spcBef>
              <a:spcAft>
                <a:spcPct val="0"/>
              </a:spcAft>
              <a:defRPr>
                <a:solidFill>
                  <a:schemeClr val="tx1"/>
                </a:solidFill>
                <a:latin typeface="Symbol" pitchFamily="18" charset="2"/>
              </a:defRPr>
            </a:lvl8pPr>
            <a:lvl9pPr marL="3745908" indent="-220348" defTabSz="936477" eaLnBrk="0" fontAlgn="base" hangingPunct="0">
              <a:spcBef>
                <a:spcPct val="0"/>
              </a:spcBef>
              <a:spcAft>
                <a:spcPct val="0"/>
              </a:spcAft>
              <a:defRPr>
                <a:solidFill>
                  <a:schemeClr val="tx1"/>
                </a:solidFill>
                <a:latin typeface="Symbol" pitchFamily="18" charset="2"/>
              </a:defRPr>
            </a:lvl9pPr>
          </a:lstStyle>
          <a:p>
            <a:fld id="{90A711EE-C9E1-43E4-8894-80DBBD765D02}" type="slidenum">
              <a:rPr lang="en-US" smtClean="0">
                <a:latin typeface="Times New Roman" pitchFamily="18" charset="0"/>
              </a:rPr>
              <a:pPr/>
              <a:t>71</a:t>
            </a:fld>
            <a:endParaRPr lang="en-US" smtClean="0">
              <a:latin typeface="Times New Roman" pitchFamily="18"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115" eaLnBrk="0" hangingPunct="0">
              <a:defRPr>
                <a:solidFill>
                  <a:schemeClr val="tx1"/>
                </a:solidFill>
                <a:latin typeface="Symbol" pitchFamily="18" charset="2"/>
              </a:defRPr>
            </a:lvl1pPr>
            <a:lvl2pPr marL="716130" indent="-275434" defTabSz="918115" eaLnBrk="0" hangingPunct="0">
              <a:defRPr>
                <a:solidFill>
                  <a:schemeClr val="tx1"/>
                </a:solidFill>
                <a:latin typeface="Symbol" pitchFamily="18" charset="2"/>
              </a:defRPr>
            </a:lvl2pPr>
            <a:lvl3pPr marL="1101738" indent="-220348" defTabSz="918115" eaLnBrk="0" hangingPunct="0">
              <a:defRPr>
                <a:solidFill>
                  <a:schemeClr val="tx1"/>
                </a:solidFill>
                <a:latin typeface="Symbol" pitchFamily="18" charset="2"/>
              </a:defRPr>
            </a:lvl3pPr>
            <a:lvl4pPr marL="1542433" indent="-220348" defTabSz="918115" eaLnBrk="0" hangingPunct="0">
              <a:defRPr>
                <a:solidFill>
                  <a:schemeClr val="tx1"/>
                </a:solidFill>
                <a:latin typeface="Symbol" pitchFamily="18" charset="2"/>
              </a:defRPr>
            </a:lvl4pPr>
            <a:lvl5pPr marL="1983128" indent="-220348" defTabSz="918115" eaLnBrk="0" hangingPunct="0">
              <a:defRPr>
                <a:solidFill>
                  <a:schemeClr val="tx1"/>
                </a:solidFill>
                <a:latin typeface="Symbol" pitchFamily="18" charset="2"/>
              </a:defRPr>
            </a:lvl5pPr>
            <a:lvl6pPr marL="2423823" indent="-220348" defTabSz="918115" eaLnBrk="0" fontAlgn="base" hangingPunct="0">
              <a:spcBef>
                <a:spcPct val="0"/>
              </a:spcBef>
              <a:spcAft>
                <a:spcPct val="0"/>
              </a:spcAft>
              <a:defRPr>
                <a:solidFill>
                  <a:schemeClr val="tx1"/>
                </a:solidFill>
                <a:latin typeface="Symbol" pitchFamily="18" charset="2"/>
              </a:defRPr>
            </a:lvl6pPr>
            <a:lvl7pPr marL="2864518" indent="-220348" defTabSz="918115" eaLnBrk="0" fontAlgn="base" hangingPunct="0">
              <a:spcBef>
                <a:spcPct val="0"/>
              </a:spcBef>
              <a:spcAft>
                <a:spcPct val="0"/>
              </a:spcAft>
              <a:defRPr>
                <a:solidFill>
                  <a:schemeClr val="tx1"/>
                </a:solidFill>
                <a:latin typeface="Symbol" pitchFamily="18" charset="2"/>
              </a:defRPr>
            </a:lvl7pPr>
            <a:lvl8pPr marL="3305213" indent="-220348" defTabSz="918115" eaLnBrk="0" fontAlgn="base" hangingPunct="0">
              <a:spcBef>
                <a:spcPct val="0"/>
              </a:spcBef>
              <a:spcAft>
                <a:spcPct val="0"/>
              </a:spcAft>
              <a:defRPr>
                <a:solidFill>
                  <a:schemeClr val="tx1"/>
                </a:solidFill>
                <a:latin typeface="Symbol" pitchFamily="18" charset="2"/>
              </a:defRPr>
            </a:lvl8pPr>
            <a:lvl9pPr marL="3745908" indent="-220348" defTabSz="918115" eaLnBrk="0" fontAlgn="base" hangingPunct="0">
              <a:spcBef>
                <a:spcPct val="0"/>
              </a:spcBef>
              <a:spcAft>
                <a:spcPct val="0"/>
              </a:spcAft>
              <a:defRPr>
                <a:solidFill>
                  <a:schemeClr val="tx1"/>
                </a:solidFill>
                <a:latin typeface="Symbol" pitchFamily="18" charset="2"/>
              </a:defRPr>
            </a:lvl9pPr>
          </a:lstStyle>
          <a:p>
            <a:fld id="{CE587CA1-9A58-421B-B154-BA7B9CEE6C9D}" type="slidenum">
              <a:rPr lang="en-US" smtClean="0">
                <a:latin typeface="Times New Roman" pitchFamily="18" charset="0"/>
              </a:rPr>
              <a:pPr/>
              <a:t>72</a:t>
            </a:fld>
            <a:endParaRPr lang="en-US" smtClean="0">
              <a:latin typeface="Times New Roman" pitchFamily="18" charset="0"/>
            </a:endParaRPr>
          </a:p>
        </p:txBody>
      </p:sp>
      <p:sp>
        <p:nvSpPr>
          <p:cNvPr id="83971" name="Rectangle 2"/>
          <p:cNvSpPr>
            <a:spLocks noGrp="1" noRot="1" noChangeAspect="1" noChangeArrowheads="1" noTextEdit="1"/>
          </p:cNvSpPr>
          <p:nvPr>
            <p:ph type="sldImg"/>
          </p:nvPr>
        </p:nvSpPr>
        <p:spPr>
          <a:xfrm>
            <a:off x="2897188" y="527050"/>
            <a:ext cx="3505200" cy="2628900"/>
          </a:xfrm>
          <a:ln/>
        </p:spPr>
      </p:sp>
      <p:sp>
        <p:nvSpPr>
          <p:cNvPr id="83972" name="Rectangle 3"/>
          <p:cNvSpPr>
            <a:spLocks noGrp="1" noChangeArrowheads="1"/>
          </p:cNvSpPr>
          <p:nvPr>
            <p:ph type="body" idx="1"/>
          </p:nvPr>
        </p:nvSpPr>
        <p:spPr>
          <a:xfrm>
            <a:off x="930047" y="3330175"/>
            <a:ext cx="7436312" cy="315398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61BBB204-471E-41A7-B3DD-2B4AFA7D40F6}" type="slidenum">
              <a:rPr lang="en-US" altLang="en-US" smtClean="0">
                <a:solidFill>
                  <a:prstClr val="black"/>
                </a:solidFill>
                <a:latin typeface="Arial" pitchFamily="34" charset="0"/>
                <a:ea typeface="MS PGothic" pitchFamily="34" charset="-128"/>
                <a:cs typeface="Arial" pitchFamily="34" charset="0"/>
              </a:rPr>
              <a:pPr eaLnBrk="1" hangingPunct="1">
                <a:spcBef>
                  <a:spcPct val="0"/>
                </a:spcBef>
              </a:pPr>
              <a:t>74</a:t>
            </a:fld>
            <a:endParaRPr lang="en-US" altLang="en-US" smtClean="0">
              <a:solidFill>
                <a:prstClr val="black"/>
              </a:solidFill>
              <a:latin typeface="Arial" pitchFamily="34" charset="0"/>
              <a:ea typeface="MS PGothic" pitchFamily="34" charset="-128"/>
              <a:cs typeface="Arial" pitchFamily="34" charset="0"/>
            </a:endParaRPr>
          </a:p>
        </p:txBody>
      </p:sp>
      <p:sp>
        <p:nvSpPr>
          <p:cNvPr id="1300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115" eaLnBrk="0" hangingPunct="0">
              <a:defRPr>
                <a:solidFill>
                  <a:schemeClr val="tx1"/>
                </a:solidFill>
                <a:latin typeface="Symbol" pitchFamily="18" charset="2"/>
              </a:defRPr>
            </a:lvl1pPr>
            <a:lvl2pPr marL="716130" indent="-275434" defTabSz="918115" eaLnBrk="0" hangingPunct="0">
              <a:defRPr>
                <a:solidFill>
                  <a:schemeClr val="tx1"/>
                </a:solidFill>
                <a:latin typeface="Symbol" pitchFamily="18" charset="2"/>
              </a:defRPr>
            </a:lvl2pPr>
            <a:lvl3pPr marL="1101738" indent="-220348" defTabSz="918115" eaLnBrk="0" hangingPunct="0">
              <a:defRPr>
                <a:solidFill>
                  <a:schemeClr val="tx1"/>
                </a:solidFill>
                <a:latin typeface="Symbol" pitchFamily="18" charset="2"/>
              </a:defRPr>
            </a:lvl3pPr>
            <a:lvl4pPr marL="1542433" indent="-220348" defTabSz="918115" eaLnBrk="0" hangingPunct="0">
              <a:defRPr>
                <a:solidFill>
                  <a:schemeClr val="tx1"/>
                </a:solidFill>
                <a:latin typeface="Symbol" pitchFamily="18" charset="2"/>
              </a:defRPr>
            </a:lvl4pPr>
            <a:lvl5pPr marL="1983128" indent="-220348" defTabSz="918115" eaLnBrk="0" hangingPunct="0">
              <a:defRPr>
                <a:solidFill>
                  <a:schemeClr val="tx1"/>
                </a:solidFill>
                <a:latin typeface="Symbol" pitchFamily="18" charset="2"/>
              </a:defRPr>
            </a:lvl5pPr>
            <a:lvl6pPr marL="2423823" indent="-220348" defTabSz="918115" eaLnBrk="0" fontAlgn="base" hangingPunct="0">
              <a:spcBef>
                <a:spcPct val="0"/>
              </a:spcBef>
              <a:spcAft>
                <a:spcPct val="0"/>
              </a:spcAft>
              <a:defRPr>
                <a:solidFill>
                  <a:schemeClr val="tx1"/>
                </a:solidFill>
                <a:latin typeface="Symbol" pitchFamily="18" charset="2"/>
              </a:defRPr>
            </a:lvl6pPr>
            <a:lvl7pPr marL="2864518" indent="-220348" defTabSz="918115" eaLnBrk="0" fontAlgn="base" hangingPunct="0">
              <a:spcBef>
                <a:spcPct val="0"/>
              </a:spcBef>
              <a:spcAft>
                <a:spcPct val="0"/>
              </a:spcAft>
              <a:defRPr>
                <a:solidFill>
                  <a:schemeClr val="tx1"/>
                </a:solidFill>
                <a:latin typeface="Symbol" pitchFamily="18" charset="2"/>
              </a:defRPr>
            </a:lvl7pPr>
            <a:lvl8pPr marL="3305213" indent="-220348" defTabSz="918115" eaLnBrk="0" fontAlgn="base" hangingPunct="0">
              <a:spcBef>
                <a:spcPct val="0"/>
              </a:spcBef>
              <a:spcAft>
                <a:spcPct val="0"/>
              </a:spcAft>
              <a:defRPr>
                <a:solidFill>
                  <a:schemeClr val="tx1"/>
                </a:solidFill>
                <a:latin typeface="Symbol" pitchFamily="18" charset="2"/>
              </a:defRPr>
            </a:lvl8pPr>
            <a:lvl9pPr marL="3745908" indent="-220348" defTabSz="918115" eaLnBrk="0" fontAlgn="base" hangingPunct="0">
              <a:spcBef>
                <a:spcPct val="0"/>
              </a:spcBef>
              <a:spcAft>
                <a:spcPct val="0"/>
              </a:spcAft>
              <a:defRPr>
                <a:solidFill>
                  <a:schemeClr val="tx1"/>
                </a:solidFill>
                <a:latin typeface="Symbol" pitchFamily="18" charset="2"/>
              </a:defRPr>
            </a:lvl9pPr>
          </a:lstStyle>
          <a:p>
            <a:fld id="{C7AB7C0A-1C28-4AEE-8AD5-AD3F945A14ED}" type="slidenum">
              <a:rPr lang="en-US" smtClean="0">
                <a:latin typeface="Times New Roman" pitchFamily="18" charset="0"/>
              </a:rPr>
              <a:pPr/>
              <a:t>75</a:t>
            </a:fld>
            <a:endParaRPr lang="en-US" smtClean="0">
              <a:latin typeface="Times New Roman" pitchFamily="18"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115" eaLnBrk="0" hangingPunct="0">
              <a:defRPr>
                <a:solidFill>
                  <a:schemeClr val="tx1"/>
                </a:solidFill>
                <a:latin typeface="Symbol" pitchFamily="18" charset="2"/>
              </a:defRPr>
            </a:lvl1pPr>
            <a:lvl2pPr marL="716130" indent="-275434" defTabSz="918115" eaLnBrk="0" hangingPunct="0">
              <a:defRPr>
                <a:solidFill>
                  <a:schemeClr val="tx1"/>
                </a:solidFill>
                <a:latin typeface="Symbol" pitchFamily="18" charset="2"/>
              </a:defRPr>
            </a:lvl2pPr>
            <a:lvl3pPr marL="1101738" indent="-220348" defTabSz="918115" eaLnBrk="0" hangingPunct="0">
              <a:defRPr>
                <a:solidFill>
                  <a:schemeClr val="tx1"/>
                </a:solidFill>
                <a:latin typeface="Symbol" pitchFamily="18" charset="2"/>
              </a:defRPr>
            </a:lvl3pPr>
            <a:lvl4pPr marL="1542433" indent="-220348" defTabSz="918115" eaLnBrk="0" hangingPunct="0">
              <a:defRPr>
                <a:solidFill>
                  <a:schemeClr val="tx1"/>
                </a:solidFill>
                <a:latin typeface="Symbol" pitchFamily="18" charset="2"/>
              </a:defRPr>
            </a:lvl4pPr>
            <a:lvl5pPr marL="1983128" indent="-220348" defTabSz="918115" eaLnBrk="0" hangingPunct="0">
              <a:defRPr>
                <a:solidFill>
                  <a:schemeClr val="tx1"/>
                </a:solidFill>
                <a:latin typeface="Symbol" pitchFamily="18" charset="2"/>
              </a:defRPr>
            </a:lvl5pPr>
            <a:lvl6pPr marL="2423823" indent="-220348" defTabSz="918115" eaLnBrk="0" fontAlgn="base" hangingPunct="0">
              <a:spcBef>
                <a:spcPct val="0"/>
              </a:spcBef>
              <a:spcAft>
                <a:spcPct val="0"/>
              </a:spcAft>
              <a:defRPr>
                <a:solidFill>
                  <a:schemeClr val="tx1"/>
                </a:solidFill>
                <a:latin typeface="Symbol" pitchFamily="18" charset="2"/>
              </a:defRPr>
            </a:lvl6pPr>
            <a:lvl7pPr marL="2864518" indent="-220348" defTabSz="918115" eaLnBrk="0" fontAlgn="base" hangingPunct="0">
              <a:spcBef>
                <a:spcPct val="0"/>
              </a:spcBef>
              <a:spcAft>
                <a:spcPct val="0"/>
              </a:spcAft>
              <a:defRPr>
                <a:solidFill>
                  <a:schemeClr val="tx1"/>
                </a:solidFill>
                <a:latin typeface="Symbol" pitchFamily="18" charset="2"/>
              </a:defRPr>
            </a:lvl7pPr>
            <a:lvl8pPr marL="3305213" indent="-220348" defTabSz="918115" eaLnBrk="0" fontAlgn="base" hangingPunct="0">
              <a:spcBef>
                <a:spcPct val="0"/>
              </a:spcBef>
              <a:spcAft>
                <a:spcPct val="0"/>
              </a:spcAft>
              <a:defRPr>
                <a:solidFill>
                  <a:schemeClr val="tx1"/>
                </a:solidFill>
                <a:latin typeface="Symbol" pitchFamily="18" charset="2"/>
              </a:defRPr>
            </a:lvl8pPr>
            <a:lvl9pPr marL="3745908" indent="-220348" defTabSz="918115" eaLnBrk="0" fontAlgn="base" hangingPunct="0">
              <a:spcBef>
                <a:spcPct val="0"/>
              </a:spcBef>
              <a:spcAft>
                <a:spcPct val="0"/>
              </a:spcAft>
              <a:defRPr>
                <a:solidFill>
                  <a:schemeClr val="tx1"/>
                </a:solidFill>
                <a:latin typeface="Symbol" pitchFamily="18" charset="2"/>
              </a:defRPr>
            </a:lvl9pPr>
          </a:lstStyle>
          <a:p>
            <a:fld id="{2659D348-7908-45B4-9D44-AD1765DE422D}" type="slidenum">
              <a:rPr lang="en-US" smtClean="0">
                <a:latin typeface="Times New Roman" pitchFamily="18" charset="0"/>
              </a:rPr>
              <a:pPr/>
              <a:t>81</a:t>
            </a:fld>
            <a:endParaRPr lang="en-US" smtClean="0">
              <a:latin typeface="Times New Roman" pitchFamily="18" charset="0"/>
            </a:endParaRPr>
          </a:p>
        </p:txBody>
      </p:sp>
      <p:sp>
        <p:nvSpPr>
          <p:cNvPr id="87043" name="Rectangle 2"/>
          <p:cNvSpPr>
            <a:spLocks noGrp="1" noRot="1" noChangeAspect="1" noChangeArrowheads="1" noTextEdit="1"/>
          </p:cNvSpPr>
          <p:nvPr>
            <p:ph type="sldImg"/>
          </p:nvPr>
        </p:nvSpPr>
        <p:spPr>
          <a:xfrm>
            <a:off x="2897188" y="527050"/>
            <a:ext cx="3505200" cy="2628900"/>
          </a:xfrm>
          <a:ln/>
        </p:spPr>
      </p:sp>
      <p:sp>
        <p:nvSpPr>
          <p:cNvPr id="87044" name="Rectangle 3"/>
          <p:cNvSpPr>
            <a:spLocks noGrp="1" noChangeArrowheads="1"/>
          </p:cNvSpPr>
          <p:nvPr>
            <p:ph type="body" idx="1"/>
          </p:nvPr>
        </p:nvSpPr>
        <p:spPr>
          <a:xfrm>
            <a:off x="930047" y="3330175"/>
            <a:ext cx="7436312" cy="315398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CF38CB09-267F-4945-89A9-A597AC2D38AF}" type="slidenum">
              <a:rPr lang="en-US" altLang="en-US" smtClean="0">
                <a:solidFill>
                  <a:prstClr val="black"/>
                </a:solidFill>
                <a:latin typeface="Arial" pitchFamily="34" charset="0"/>
              </a:rPr>
              <a:pPr eaLnBrk="1" hangingPunct="1">
                <a:spcBef>
                  <a:spcPct val="0"/>
                </a:spcBef>
              </a:pPr>
              <a:t>83</a:t>
            </a:fld>
            <a:endParaRPr lang="en-US" altLang="en-US" smtClean="0">
              <a:solidFill>
                <a:prstClr val="black"/>
              </a:solidFill>
              <a:latin typeface="Arial" pitchFamily="34" charset="0"/>
            </a:endParaRPr>
          </a:p>
        </p:txBody>
      </p:sp>
      <p:sp>
        <p:nvSpPr>
          <p:cNvPr id="1382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smtClean="0"/>
              <a:t>Looking at a side view of the irregular shaped Earth and the relationships between  surfaces of equal potential (equipotential or </a:t>
            </a:r>
            <a:r>
              <a:rPr lang="en-US" altLang="en-US" dirty="0" err="1" smtClean="0"/>
              <a:t>geopotential</a:t>
            </a:r>
            <a:r>
              <a:rPr lang="en-US" altLang="en-US" dirty="0" smtClean="0"/>
              <a:t> surfaces), perpendicular to the attraction of gravity at that point.  Note these </a:t>
            </a:r>
            <a:r>
              <a:rPr lang="en-US" altLang="en-US" dirty="0" err="1" smtClean="0"/>
              <a:t>geopotential</a:t>
            </a:r>
            <a:r>
              <a:rPr lang="en-US" altLang="en-US" dirty="0" smtClean="0"/>
              <a:t> surfaces are not geometrically parallel due to the variations in the earth’s irregular gravity field. Also, the </a:t>
            </a:r>
            <a:r>
              <a:rPr lang="en-US" altLang="en-US" dirty="0" err="1" smtClean="0"/>
              <a:t>geopotential</a:t>
            </a:r>
            <a:r>
              <a:rPr lang="en-US" altLang="en-US" dirty="0" smtClean="0"/>
              <a:t> surfaces converge (become closer together) at the poles due in large part to Earth’s rotation.</a:t>
            </a:r>
          </a:p>
          <a:p>
            <a:pPr eaLnBrk="1" hangingPunct="1"/>
            <a:endParaRPr lang="en-US" altLang="en-US" dirty="0" smtClean="0"/>
          </a:p>
          <a:p>
            <a:pPr eaLnBrk="1" hangingPunct="1"/>
            <a:r>
              <a:rPr lang="en-US" altLang="en-US" dirty="0" smtClean="0"/>
              <a:t>As you run levels across theses surfaces the equipment is plumbed per the attraction of gravity at that point.   Our assumption is that our horizontal field of view can be corrected for a nice consistent Earth curvature when in fact a correction for conditions affecting us at a particular point must be accounted for. </a:t>
            </a:r>
          </a:p>
          <a:p>
            <a:pPr eaLnBrk="1" hangingPunct="1"/>
            <a:endParaRPr lang="en-US" altLang="en-US" dirty="0" smtClean="0"/>
          </a:p>
          <a:p>
            <a:pPr eaLnBrk="1" hangingPunct="1"/>
            <a:r>
              <a:rPr lang="en-US" altLang="en-US" dirty="0" smtClean="0"/>
              <a:t>Running levels north and south require more correction for the convergence of the </a:t>
            </a:r>
            <a:r>
              <a:rPr lang="en-US" altLang="en-US" dirty="0" err="1" smtClean="0"/>
              <a:t>geopotential</a:t>
            </a:r>
            <a:r>
              <a:rPr lang="en-US" altLang="en-US" dirty="0" smtClean="0"/>
              <a:t> surfaces than when running levels east and west.</a:t>
            </a:r>
          </a:p>
          <a:p>
            <a:pPr eaLnBrk="1" hangingPunct="1"/>
            <a:endParaRPr lang="en-US" altLang="en-US" dirty="0" smtClean="0"/>
          </a:p>
          <a:p>
            <a:pPr eaLnBrk="1" hangingPunct="1"/>
            <a:r>
              <a:rPr lang="en-US" altLang="en-US" dirty="0" smtClean="0"/>
              <a:t>The red oval illustrates the reference ellipsoid for our space based coordinate system and, though a close approximation of the size and shape of the Earth, is an entire, unrelated reference surface when determining GPS-derived ellipsoid heights. </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39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132E7772-99AB-4D00-ABAC-E1AB34571C7D}" type="slidenum">
              <a:rPr lang="en-US" altLang="en-US" smtClean="0">
                <a:solidFill>
                  <a:prstClr val="black"/>
                </a:solidFill>
                <a:latin typeface="Arial" pitchFamily="34" charset="0"/>
              </a:rPr>
              <a:pPr eaLnBrk="1" hangingPunct="1">
                <a:spcBef>
                  <a:spcPct val="0"/>
                </a:spcBef>
              </a:pPr>
              <a:t>84</a:t>
            </a:fld>
            <a:endParaRPr lang="en-US" altLang="en-US" smtClean="0">
              <a:solidFill>
                <a:prstClr val="black"/>
              </a:solidFill>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91BEF71-7571-409B-AE02-C03712F02C06}" type="slidenum">
              <a:rPr lang="en-US" smtClean="0"/>
              <a:pPr>
                <a:defRPr/>
              </a:pPr>
              <a:t>6</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06463" eaLnBrk="0" hangingPunct="0">
              <a:spcBef>
                <a:spcPct val="30000"/>
              </a:spcBef>
              <a:defRPr sz="1200">
                <a:solidFill>
                  <a:schemeClr val="tx1"/>
                </a:solidFill>
                <a:latin typeface="Calibri" pitchFamily="34" charset="0"/>
              </a:defRPr>
            </a:lvl1pPr>
            <a:lvl2pPr marL="742950" indent="-285750" defTabSz="906463" eaLnBrk="0" hangingPunct="0">
              <a:spcBef>
                <a:spcPct val="30000"/>
              </a:spcBef>
              <a:defRPr sz="1200">
                <a:solidFill>
                  <a:schemeClr val="tx1"/>
                </a:solidFill>
                <a:latin typeface="Calibri" pitchFamily="34" charset="0"/>
              </a:defRPr>
            </a:lvl2pPr>
            <a:lvl3pPr marL="1143000" indent="-228600" defTabSz="906463" eaLnBrk="0" hangingPunct="0">
              <a:spcBef>
                <a:spcPct val="30000"/>
              </a:spcBef>
              <a:defRPr sz="1200">
                <a:solidFill>
                  <a:schemeClr val="tx1"/>
                </a:solidFill>
                <a:latin typeface="Calibri" pitchFamily="34" charset="0"/>
              </a:defRPr>
            </a:lvl3pPr>
            <a:lvl4pPr marL="1600200" indent="-228600" defTabSz="906463" eaLnBrk="0" hangingPunct="0">
              <a:spcBef>
                <a:spcPct val="30000"/>
              </a:spcBef>
              <a:defRPr sz="1200">
                <a:solidFill>
                  <a:schemeClr val="tx1"/>
                </a:solidFill>
                <a:latin typeface="Calibri" pitchFamily="34" charset="0"/>
              </a:defRPr>
            </a:lvl4pPr>
            <a:lvl5pPr marL="2057400" indent="-228600" defTabSz="906463" eaLnBrk="0" hangingPunct="0">
              <a:spcBef>
                <a:spcPct val="30000"/>
              </a:spcBef>
              <a:defRPr sz="1200">
                <a:solidFill>
                  <a:schemeClr val="tx1"/>
                </a:solidFill>
                <a:latin typeface="Calibri" pitchFamily="34" charset="0"/>
              </a:defRPr>
            </a:lvl5pPr>
            <a:lvl6pPr marL="2514600" indent="-228600" defTabSz="906463" eaLnBrk="0" fontAlgn="base" hangingPunct="0">
              <a:spcBef>
                <a:spcPct val="30000"/>
              </a:spcBef>
              <a:spcAft>
                <a:spcPct val="0"/>
              </a:spcAft>
              <a:defRPr sz="1200">
                <a:solidFill>
                  <a:schemeClr val="tx1"/>
                </a:solidFill>
                <a:latin typeface="Calibri" pitchFamily="34" charset="0"/>
              </a:defRPr>
            </a:lvl6pPr>
            <a:lvl7pPr marL="2971800" indent="-228600" defTabSz="906463" eaLnBrk="0" fontAlgn="base" hangingPunct="0">
              <a:spcBef>
                <a:spcPct val="30000"/>
              </a:spcBef>
              <a:spcAft>
                <a:spcPct val="0"/>
              </a:spcAft>
              <a:defRPr sz="1200">
                <a:solidFill>
                  <a:schemeClr val="tx1"/>
                </a:solidFill>
                <a:latin typeface="Calibri" pitchFamily="34" charset="0"/>
              </a:defRPr>
            </a:lvl7pPr>
            <a:lvl8pPr marL="3429000" indent="-228600" defTabSz="906463" eaLnBrk="0" fontAlgn="base" hangingPunct="0">
              <a:spcBef>
                <a:spcPct val="30000"/>
              </a:spcBef>
              <a:spcAft>
                <a:spcPct val="0"/>
              </a:spcAft>
              <a:defRPr sz="1200">
                <a:solidFill>
                  <a:schemeClr val="tx1"/>
                </a:solidFill>
                <a:latin typeface="Calibri" pitchFamily="34" charset="0"/>
              </a:defRPr>
            </a:lvl8pPr>
            <a:lvl9pPr marL="3886200" indent="-228600" defTabSz="90646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28FCB98E-A9F6-4286-9648-BD4BD0F66CDF}" type="slidenum">
              <a:rPr lang="en-US" altLang="en-US" smtClean="0">
                <a:solidFill>
                  <a:prstClr val="black"/>
                </a:solidFill>
                <a:latin typeface="Arial" pitchFamily="34" charset="0"/>
                <a:ea typeface="MS PGothic" pitchFamily="34" charset="-128"/>
              </a:rPr>
              <a:pPr eaLnBrk="1" hangingPunct="1">
                <a:spcBef>
                  <a:spcPct val="0"/>
                </a:spcBef>
              </a:pPr>
              <a:t>85</a:t>
            </a:fld>
            <a:endParaRPr lang="en-US" altLang="en-US" smtClean="0">
              <a:solidFill>
                <a:prstClr val="black"/>
              </a:solidFill>
              <a:latin typeface="Arial" pitchFamily="34" charset="0"/>
              <a:ea typeface="MS PGothic" pitchFamily="34" charset="-128"/>
            </a:endParaRPr>
          </a:p>
        </p:txBody>
      </p:sp>
      <p:sp>
        <p:nvSpPr>
          <p:cNvPr id="1402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spcBef>
                <a:spcPct val="0"/>
              </a:spcBef>
            </a:pPr>
            <a:r>
              <a:rPr lang="en-US" altLang="en-US" sz="800" dirty="0" smtClean="0"/>
              <a:t>This slide is an idealized situation demonstrating the usefulness of near-shore gravity, specifically the use of such gravity to accurately compute a gravimetric </a:t>
            </a:r>
            <a:r>
              <a:rPr lang="en-US" altLang="en-US" sz="800" b="1" dirty="0" smtClean="0"/>
              <a:t>geoid</a:t>
            </a:r>
            <a:r>
              <a:rPr lang="en-US" altLang="en-US" sz="800" dirty="0" smtClean="0"/>
              <a:t> model.  (The geoid is the one unique equipotential surface of the Earth’s gravity field which best fits, in a least-squares sense, global mean sea level).  </a:t>
            </a:r>
          </a:p>
          <a:p>
            <a:pPr eaLnBrk="1" hangingPunct="1">
              <a:lnSpc>
                <a:spcPct val="80000"/>
              </a:lnSpc>
              <a:spcBef>
                <a:spcPct val="0"/>
              </a:spcBef>
            </a:pPr>
            <a:endParaRPr lang="en-US" altLang="en-US" sz="800" dirty="0" smtClean="0"/>
          </a:p>
          <a:p>
            <a:pPr eaLnBrk="1" hangingPunct="1">
              <a:lnSpc>
                <a:spcPct val="80000"/>
              </a:lnSpc>
              <a:spcBef>
                <a:spcPct val="0"/>
              </a:spcBef>
            </a:pPr>
            <a:r>
              <a:rPr lang="en-US" altLang="en-US" sz="800" dirty="0" smtClean="0"/>
              <a:t>On land, the use of the Global Positioning System (GPS) for fast, accurate surveying is well documented.  However the height determined by GPS refers to a highly idealized, mathematically simple surface known as the ellipsoid.  Thus GPS heights are “</a:t>
            </a:r>
            <a:r>
              <a:rPr lang="en-US" altLang="en-US" sz="800" b="1" dirty="0" smtClean="0"/>
              <a:t>ellipsoid heights</a:t>
            </a:r>
            <a:r>
              <a:rPr lang="en-US" altLang="en-US" sz="800" dirty="0" smtClean="0"/>
              <a:t>”.  Unfortunately, ellipsoid heights are non-intuitive in many ways.  First, they can be dozens of meters different from heights above the geoid (known as </a:t>
            </a:r>
            <a:r>
              <a:rPr lang="en-US" altLang="en-US" sz="800" b="1" dirty="0" err="1" smtClean="0"/>
              <a:t>orthometric</a:t>
            </a:r>
            <a:r>
              <a:rPr lang="en-US" altLang="en-US" sz="800" b="1" dirty="0" smtClean="0"/>
              <a:t> heights</a:t>
            </a:r>
            <a:r>
              <a:rPr lang="en-US" altLang="en-US" sz="800" dirty="0" smtClean="0"/>
              <a:t>, or more colloquially, but less correctly as “</a:t>
            </a:r>
            <a:r>
              <a:rPr lang="en-US" altLang="en-US" sz="800" b="1" dirty="0" smtClean="0"/>
              <a:t>heights above sea level</a:t>
            </a:r>
            <a:r>
              <a:rPr lang="en-US" altLang="en-US" sz="800" dirty="0" smtClean="0"/>
              <a:t>”).  Secondly, ellipsoid heights do not give an accurate portrayal of how water will flow, due to their complete disconnect from the gravity field of the Earth.  If one has an accurate model of </a:t>
            </a:r>
            <a:r>
              <a:rPr lang="en-US" altLang="en-US" sz="800" b="1" dirty="0" smtClean="0"/>
              <a:t>geoid undulations</a:t>
            </a:r>
            <a:r>
              <a:rPr lang="en-US" altLang="en-US" sz="800" dirty="0" smtClean="0"/>
              <a:t> (the separation between the geoid and ellipsoid), then one can take the GPS-derived ellipsoid heights, remove the geoid undulation, and arrive at your </a:t>
            </a:r>
            <a:r>
              <a:rPr lang="en-US" altLang="en-US" sz="800" dirty="0" err="1" smtClean="0"/>
              <a:t>orthometric</a:t>
            </a:r>
            <a:r>
              <a:rPr lang="en-US" altLang="en-US" sz="800" dirty="0" smtClean="0"/>
              <a:t> height (a.k.a. “height above sea level”).  This is a significantly faster method of determining </a:t>
            </a:r>
            <a:r>
              <a:rPr lang="en-US" altLang="en-US" sz="800" dirty="0" err="1" smtClean="0"/>
              <a:t>orthometric</a:t>
            </a:r>
            <a:r>
              <a:rPr lang="en-US" altLang="en-US" sz="800" dirty="0" smtClean="0"/>
              <a:t> heights compared to traditional surveying methods of spirit leveling.  </a:t>
            </a:r>
          </a:p>
          <a:p>
            <a:pPr eaLnBrk="1" hangingPunct="1">
              <a:lnSpc>
                <a:spcPct val="80000"/>
              </a:lnSpc>
              <a:spcBef>
                <a:spcPct val="0"/>
              </a:spcBef>
            </a:pPr>
            <a:endParaRPr lang="en-US" altLang="en-US" sz="800" dirty="0" smtClean="0"/>
          </a:p>
          <a:p>
            <a:pPr eaLnBrk="1" hangingPunct="1">
              <a:lnSpc>
                <a:spcPct val="80000"/>
              </a:lnSpc>
              <a:spcBef>
                <a:spcPct val="0"/>
              </a:spcBef>
            </a:pPr>
            <a:r>
              <a:rPr lang="en-US" altLang="en-US" sz="800" dirty="0" smtClean="0"/>
              <a:t>On the ocean, satellite altimetry is used to monitor sea level.  However, because the satellite orbits are known relative to the ellipsoid, and the </a:t>
            </a:r>
            <a:r>
              <a:rPr lang="en-US" altLang="en-US" sz="800" dirty="0" err="1" smtClean="0"/>
              <a:t>altimetric</a:t>
            </a:r>
            <a:r>
              <a:rPr lang="en-US" altLang="en-US" sz="800" dirty="0" smtClean="0"/>
              <a:t> measurement is from satellite to sea surface, the resulting information is the height of the sea surface above the ellipsoid, often called the “</a:t>
            </a:r>
            <a:r>
              <a:rPr lang="en-US" altLang="en-US" sz="800" b="1" dirty="0" smtClean="0"/>
              <a:t>sea surface height</a:t>
            </a:r>
            <a:r>
              <a:rPr lang="en-US" altLang="en-US" sz="800" dirty="0" smtClean="0"/>
              <a:t>” or SSH.  If one is interested, however, in the impact of winds, heating, currents and other phenomena on the ocean surface, then one must remove the gravitational impact on the ocean surface.  That is, one must know the separation between the ellipsoid and the geoid over the ocean in order to remove this signal, and arrive at the residual value.  This residual, the distance from the geoid up to the sea surface, is known by many names, the most common being “</a:t>
            </a:r>
            <a:r>
              <a:rPr lang="en-US" altLang="en-US" sz="800" b="1" dirty="0" smtClean="0"/>
              <a:t>sea surface topography</a:t>
            </a:r>
            <a:r>
              <a:rPr lang="en-US" altLang="en-US" sz="800" dirty="0" smtClean="0"/>
              <a:t>” (SST) or “</a:t>
            </a:r>
            <a:r>
              <a:rPr lang="en-US" altLang="en-US" sz="800" b="1" dirty="0" smtClean="0"/>
              <a:t>dynamic ocean topography</a:t>
            </a:r>
            <a:r>
              <a:rPr lang="en-US" altLang="en-US" sz="800" dirty="0" smtClean="0"/>
              <a:t>”.  </a:t>
            </a:r>
          </a:p>
          <a:p>
            <a:pPr eaLnBrk="1" hangingPunct="1">
              <a:lnSpc>
                <a:spcPct val="80000"/>
              </a:lnSpc>
              <a:spcBef>
                <a:spcPct val="0"/>
              </a:spcBef>
            </a:pPr>
            <a:endParaRPr lang="en-US" altLang="en-US" sz="800" dirty="0" smtClean="0"/>
          </a:p>
          <a:p>
            <a:pPr eaLnBrk="1" hangingPunct="1">
              <a:lnSpc>
                <a:spcPct val="80000"/>
              </a:lnSpc>
              <a:spcBef>
                <a:spcPct val="0"/>
              </a:spcBef>
            </a:pPr>
            <a:r>
              <a:rPr lang="en-US" altLang="en-US" sz="800" dirty="0" smtClean="0"/>
              <a:t>Coastal areas prone to flooding would benefit both by knowing accurate land elevations (to aid in construction planning, floodplain mapping, </a:t>
            </a:r>
            <a:r>
              <a:rPr lang="en-US" altLang="en-US" sz="800" dirty="0" err="1" smtClean="0"/>
              <a:t>etc</a:t>
            </a:r>
            <a:r>
              <a:rPr lang="en-US" altLang="en-US" sz="800" dirty="0" smtClean="0"/>
              <a:t>) as well as knowing accurately how the near shore ocean processes work (to better model responses to hurricanes and other dynamic ocean phenomena).  It is an unfortunate fact that the largest areas missing accurate gravity measurements are those areas immediately offshore.  This is because ships with gravimeters can not get into these shallows, </a:t>
            </a:r>
            <a:r>
              <a:rPr lang="en-US" altLang="en-US" sz="800" dirty="0" err="1" smtClean="0"/>
              <a:t>altimetrically</a:t>
            </a:r>
            <a:r>
              <a:rPr lang="en-US" altLang="en-US" sz="800" dirty="0" smtClean="0"/>
              <a:t> derived gravity models are unreliable due to the inability to accurately compute near-shore tides, and terrestrial gravimeters can not measure in the water.  The only practical option to collecting the near-shore ocean gravity data is through airborne based technologies.</a:t>
            </a:r>
          </a:p>
          <a:p>
            <a:pPr eaLnBrk="1" hangingPunct="1">
              <a:lnSpc>
                <a:spcPct val="80000"/>
              </a:lnSpc>
              <a:spcBef>
                <a:spcPct val="0"/>
              </a:spcBef>
            </a:pPr>
            <a:r>
              <a:rPr lang="en-US" altLang="en-US" sz="800" dirty="0" smtClean="0"/>
              <a:t>  </a:t>
            </a:r>
          </a:p>
          <a:p>
            <a:pPr eaLnBrk="1" hangingPunct="1">
              <a:lnSpc>
                <a:spcPct val="80000"/>
              </a:lnSpc>
              <a:spcBef>
                <a:spcPct val="0"/>
              </a:spcBef>
            </a:pPr>
            <a:r>
              <a:rPr lang="en-US" altLang="en-US" sz="800" dirty="0" smtClean="0"/>
              <a:t>Dr. </a:t>
            </a:r>
            <a:r>
              <a:rPr lang="en-US" altLang="en-US" sz="800" dirty="0" err="1" smtClean="0"/>
              <a:t>Dru</a:t>
            </a:r>
            <a:r>
              <a:rPr lang="en-US" altLang="en-US" sz="800" dirty="0" smtClean="0"/>
              <a:t> A. Smith</a:t>
            </a:r>
          </a:p>
          <a:p>
            <a:pPr eaLnBrk="1" hangingPunct="1">
              <a:lnSpc>
                <a:spcPct val="80000"/>
              </a:lnSpc>
              <a:spcBef>
                <a:spcPct val="0"/>
              </a:spcBef>
            </a:pPr>
            <a:r>
              <a:rPr lang="en-US" altLang="en-US" sz="800" dirty="0" smtClean="0"/>
              <a:t>Chief Geodesist</a:t>
            </a:r>
          </a:p>
          <a:p>
            <a:pPr eaLnBrk="1" hangingPunct="1">
              <a:lnSpc>
                <a:spcPct val="80000"/>
              </a:lnSpc>
              <a:spcBef>
                <a:spcPct val="0"/>
              </a:spcBef>
            </a:pPr>
            <a:r>
              <a:rPr lang="en-US" altLang="en-US" sz="800" dirty="0" smtClean="0"/>
              <a:t>NOAA, National Geodetic Survey</a:t>
            </a:r>
          </a:p>
          <a:p>
            <a:pPr eaLnBrk="1" hangingPunct="1">
              <a:lnSpc>
                <a:spcPct val="80000"/>
              </a:lnSpc>
              <a:spcBef>
                <a:spcPct val="0"/>
              </a:spcBef>
            </a:pPr>
            <a:r>
              <a:rPr lang="en-US" altLang="en-US" sz="800" dirty="0" smtClean="0"/>
              <a:t>Dru.Smith@noaa.gov</a:t>
            </a:r>
          </a:p>
          <a:p>
            <a:pPr eaLnBrk="1" hangingPunct="1">
              <a:lnSpc>
                <a:spcPct val="80000"/>
              </a:lnSpc>
              <a:spcBef>
                <a:spcPct val="0"/>
              </a:spcBef>
            </a:pPr>
            <a:r>
              <a:rPr lang="en-US" altLang="en-US" sz="800" dirty="0" smtClean="0"/>
              <a:t>1/11/2006</a:t>
            </a:r>
          </a:p>
          <a:p>
            <a:pPr eaLnBrk="1" hangingPunct="1">
              <a:lnSpc>
                <a:spcPct val="80000"/>
              </a:lnSpc>
              <a:spcBef>
                <a:spcPct val="0"/>
              </a:spcBef>
            </a:pPr>
            <a:endParaRPr lang="en-US" altLang="en-US" sz="800" dirty="0"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GRAV-D is the NGS project designed to replace NAVD88 with a vertical datum based upon a gravimetric geoid accurate to 1 cm.  Heights above this datum will be accessed via GNSS measurements. Three thrusts of project.  Launch USGS collaboration for simultaneous mag measurement.</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8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907" eaLnBrk="0" hangingPunct="0">
              <a:defRPr>
                <a:solidFill>
                  <a:schemeClr val="tx1"/>
                </a:solidFill>
                <a:latin typeface="Symbol" pitchFamily="18" charset="2"/>
              </a:defRPr>
            </a:lvl1pPr>
            <a:lvl2pPr marL="702693" indent="-270267" defTabSz="918907" eaLnBrk="0" hangingPunct="0">
              <a:defRPr>
                <a:solidFill>
                  <a:schemeClr val="tx1"/>
                </a:solidFill>
                <a:latin typeface="Symbol" pitchFamily="18" charset="2"/>
              </a:defRPr>
            </a:lvl2pPr>
            <a:lvl3pPr marL="1081067" indent="-216214" defTabSz="918907" eaLnBrk="0" hangingPunct="0">
              <a:defRPr>
                <a:solidFill>
                  <a:schemeClr val="tx1"/>
                </a:solidFill>
                <a:latin typeface="Symbol" pitchFamily="18" charset="2"/>
              </a:defRPr>
            </a:lvl3pPr>
            <a:lvl4pPr marL="1513494" indent="-216214" defTabSz="918907" eaLnBrk="0" hangingPunct="0">
              <a:defRPr>
                <a:solidFill>
                  <a:schemeClr val="tx1"/>
                </a:solidFill>
                <a:latin typeface="Symbol" pitchFamily="18" charset="2"/>
              </a:defRPr>
            </a:lvl4pPr>
            <a:lvl5pPr marL="1945922" indent="-216214" defTabSz="918907" eaLnBrk="0" hangingPunct="0">
              <a:defRPr>
                <a:solidFill>
                  <a:schemeClr val="tx1"/>
                </a:solidFill>
                <a:latin typeface="Symbol" pitchFamily="18" charset="2"/>
              </a:defRPr>
            </a:lvl5pPr>
            <a:lvl6pPr marL="2378348" indent="-216214" defTabSz="918907" eaLnBrk="0" fontAlgn="base" hangingPunct="0">
              <a:spcBef>
                <a:spcPct val="0"/>
              </a:spcBef>
              <a:spcAft>
                <a:spcPct val="0"/>
              </a:spcAft>
              <a:defRPr>
                <a:solidFill>
                  <a:schemeClr val="tx1"/>
                </a:solidFill>
                <a:latin typeface="Symbol" pitchFamily="18" charset="2"/>
              </a:defRPr>
            </a:lvl6pPr>
            <a:lvl7pPr marL="2810776" indent="-216214" defTabSz="918907" eaLnBrk="0" fontAlgn="base" hangingPunct="0">
              <a:spcBef>
                <a:spcPct val="0"/>
              </a:spcBef>
              <a:spcAft>
                <a:spcPct val="0"/>
              </a:spcAft>
              <a:defRPr>
                <a:solidFill>
                  <a:schemeClr val="tx1"/>
                </a:solidFill>
                <a:latin typeface="Symbol" pitchFamily="18" charset="2"/>
              </a:defRPr>
            </a:lvl7pPr>
            <a:lvl8pPr marL="3243202" indent="-216214" defTabSz="918907" eaLnBrk="0" fontAlgn="base" hangingPunct="0">
              <a:spcBef>
                <a:spcPct val="0"/>
              </a:spcBef>
              <a:spcAft>
                <a:spcPct val="0"/>
              </a:spcAft>
              <a:defRPr>
                <a:solidFill>
                  <a:schemeClr val="tx1"/>
                </a:solidFill>
                <a:latin typeface="Symbol" pitchFamily="18" charset="2"/>
              </a:defRPr>
            </a:lvl8pPr>
            <a:lvl9pPr marL="3675629" indent="-216214" defTabSz="918907" eaLnBrk="0" fontAlgn="base" hangingPunct="0">
              <a:spcBef>
                <a:spcPct val="0"/>
              </a:spcBef>
              <a:spcAft>
                <a:spcPct val="0"/>
              </a:spcAft>
              <a:defRPr>
                <a:solidFill>
                  <a:schemeClr val="tx1"/>
                </a:solidFill>
                <a:latin typeface="Symbol" pitchFamily="18" charset="2"/>
              </a:defRPr>
            </a:lvl9pPr>
          </a:lstStyle>
          <a:p>
            <a:fld id="{A34E7C45-FC23-43E3-972D-21FE4002084D}" type="slidenum">
              <a:rPr lang="en-US" smtClean="0">
                <a:solidFill>
                  <a:prstClr val="black"/>
                </a:solidFill>
                <a:latin typeface="Times New Roman" pitchFamily="18" charset="0"/>
              </a:rPr>
              <a:pPr/>
              <a:t>87</a:t>
            </a:fld>
            <a:endParaRPr lang="en-US" smtClean="0">
              <a:solidFill>
                <a:prstClr val="black"/>
              </a:solidFill>
              <a:latin typeface="Times New Roman" pitchFamily="18"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0889" eaLnBrk="0" hangingPunct="0">
              <a:defRPr>
                <a:solidFill>
                  <a:schemeClr val="tx1"/>
                </a:solidFill>
                <a:latin typeface="Symbol" pitchFamily="18" charset="2"/>
              </a:defRPr>
            </a:lvl1pPr>
            <a:lvl2pPr marL="702693" indent="-270267" defTabSz="900889" eaLnBrk="0" hangingPunct="0">
              <a:defRPr>
                <a:solidFill>
                  <a:schemeClr val="tx1"/>
                </a:solidFill>
                <a:latin typeface="Symbol" pitchFamily="18" charset="2"/>
              </a:defRPr>
            </a:lvl2pPr>
            <a:lvl3pPr marL="1081067" indent="-216214" defTabSz="900889" eaLnBrk="0" hangingPunct="0">
              <a:defRPr>
                <a:solidFill>
                  <a:schemeClr val="tx1"/>
                </a:solidFill>
                <a:latin typeface="Symbol" pitchFamily="18" charset="2"/>
              </a:defRPr>
            </a:lvl3pPr>
            <a:lvl4pPr marL="1513494" indent="-216214" defTabSz="900889" eaLnBrk="0" hangingPunct="0">
              <a:defRPr>
                <a:solidFill>
                  <a:schemeClr val="tx1"/>
                </a:solidFill>
                <a:latin typeface="Symbol" pitchFamily="18" charset="2"/>
              </a:defRPr>
            </a:lvl4pPr>
            <a:lvl5pPr marL="1945922" indent="-216214" defTabSz="900889" eaLnBrk="0" hangingPunct="0">
              <a:defRPr>
                <a:solidFill>
                  <a:schemeClr val="tx1"/>
                </a:solidFill>
                <a:latin typeface="Symbol" pitchFamily="18" charset="2"/>
              </a:defRPr>
            </a:lvl5pPr>
            <a:lvl6pPr marL="2378348" indent="-216214" defTabSz="900889" eaLnBrk="0" fontAlgn="base" hangingPunct="0">
              <a:spcBef>
                <a:spcPct val="0"/>
              </a:spcBef>
              <a:spcAft>
                <a:spcPct val="0"/>
              </a:spcAft>
              <a:defRPr>
                <a:solidFill>
                  <a:schemeClr val="tx1"/>
                </a:solidFill>
                <a:latin typeface="Symbol" pitchFamily="18" charset="2"/>
              </a:defRPr>
            </a:lvl6pPr>
            <a:lvl7pPr marL="2810776" indent="-216214" defTabSz="900889" eaLnBrk="0" fontAlgn="base" hangingPunct="0">
              <a:spcBef>
                <a:spcPct val="0"/>
              </a:spcBef>
              <a:spcAft>
                <a:spcPct val="0"/>
              </a:spcAft>
              <a:defRPr>
                <a:solidFill>
                  <a:schemeClr val="tx1"/>
                </a:solidFill>
                <a:latin typeface="Symbol" pitchFamily="18" charset="2"/>
              </a:defRPr>
            </a:lvl7pPr>
            <a:lvl8pPr marL="3243202" indent="-216214" defTabSz="900889" eaLnBrk="0" fontAlgn="base" hangingPunct="0">
              <a:spcBef>
                <a:spcPct val="0"/>
              </a:spcBef>
              <a:spcAft>
                <a:spcPct val="0"/>
              </a:spcAft>
              <a:defRPr>
                <a:solidFill>
                  <a:schemeClr val="tx1"/>
                </a:solidFill>
                <a:latin typeface="Symbol" pitchFamily="18" charset="2"/>
              </a:defRPr>
            </a:lvl8pPr>
            <a:lvl9pPr marL="3675629" indent="-216214" defTabSz="900889" eaLnBrk="0" fontAlgn="base" hangingPunct="0">
              <a:spcBef>
                <a:spcPct val="0"/>
              </a:spcBef>
              <a:spcAft>
                <a:spcPct val="0"/>
              </a:spcAft>
              <a:defRPr>
                <a:solidFill>
                  <a:schemeClr val="tx1"/>
                </a:solidFill>
                <a:latin typeface="Symbol" pitchFamily="18" charset="2"/>
              </a:defRPr>
            </a:lvl9pPr>
          </a:lstStyle>
          <a:p>
            <a:fld id="{53315FDD-B919-421F-8589-9D3C49C4AC72}" type="slidenum">
              <a:rPr lang="en-US" smtClean="0">
                <a:solidFill>
                  <a:prstClr val="black"/>
                </a:solidFill>
                <a:latin typeface="Times New Roman" pitchFamily="18" charset="0"/>
              </a:rPr>
              <a:pPr/>
              <a:t>88</a:t>
            </a:fld>
            <a:endParaRPr lang="en-US" smtClean="0">
              <a:solidFill>
                <a:prstClr val="black"/>
              </a:solidFill>
              <a:latin typeface="Times New Roman" pitchFamily="18"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latin typeface="Arial" pitchFamily="34" charset="0"/>
              </a:rPr>
              <a:t>We’ve set up a basic GIS GPRA monitoring in the War Room.  We will report the coordinates of our survey monthly and they will calculate our percentages.  </a:t>
            </a:r>
          </a:p>
        </p:txBody>
      </p:sp>
      <p:sp>
        <p:nvSpPr>
          <p:cNvPr id="144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04875" eaLnBrk="0" hangingPunct="0">
              <a:spcBef>
                <a:spcPct val="30000"/>
              </a:spcBef>
              <a:defRPr sz="1200">
                <a:solidFill>
                  <a:schemeClr val="tx1"/>
                </a:solidFill>
                <a:latin typeface="Calibri" pitchFamily="34" charset="0"/>
              </a:defRPr>
            </a:lvl1pPr>
            <a:lvl2pPr marL="728663" indent="-279400" defTabSz="904875" eaLnBrk="0" hangingPunct="0">
              <a:spcBef>
                <a:spcPct val="30000"/>
              </a:spcBef>
              <a:defRPr sz="1200">
                <a:solidFill>
                  <a:schemeClr val="tx1"/>
                </a:solidFill>
                <a:latin typeface="Calibri" pitchFamily="34" charset="0"/>
              </a:defRPr>
            </a:lvl2pPr>
            <a:lvl3pPr marL="1120775" indent="-223838" defTabSz="904875" eaLnBrk="0" hangingPunct="0">
              <a:spcBef>
                <a:spcPct val="30000"/>
              </a:spcBef>
              <a:defRPr sz="1200">
                <a:solidFill>
                  <a:schemeClr val="tx1"/>
                </a:solidFill>
                <a:latin typeface="Calibri" pitchFamily="34" charset="0"/>
              </a:defRPr>
            </a:lvl3pPr>
            <a:lvl4pPr marL="1570038" indent="-223838" defTabSz="904875" eaLnBrk="0" hangingPunct="0">
              <a:spcBef>
                <a:spcPct val="30000"/>
              </a:spcBef>
              <a:defRPr sz="1200">
                <a:solidFill>
                  <a:schemeClr val="tx1"/>
                </a:solidFill>
                <a:latin typeface="Calibri" pitchFamily="34" charset="0"/>
              </a:defRPr>
            </a:lvl4pPr>
            <a:lvl5pPr marL="2017713" indent="-223838" defTabSz="904875" eaLnBrk="0" hangingPunct="0">
              <a:spcBef>
                <a:spcPct val="30000"/>
              </a:spcBef>
              <a:defRPr sz="1200">
                <a:solidFill>
                  <a:schemeClr val="tx1"/>
                </a:solidFill>
                <a:latin typeface="Calibri" pitchFamily="34" charset="0"/>
              </a:defRPr>
            </a:lvl5pPr>
            <a:lvl6pPr marL="2474913" indent="-223838" defTabSz="904875" eaLnBrk="0" fontAlgn="base" hangingPunct="0">
              <a:spcBef>
                <a:spcPct val="30000"/>
              </a:spcBef>
              <a:spcAft>
                <a:spcPct val="0"/>
              </a:spcAft>
              <a:defRPr sz="1200">
                <a:solidFill>
                  <a:schemeClr val="tx1"/>
                </a:solidFill>
                <a:latin typeface="Calibri" pitchFamily="34" charset="0"/>
              </a:defRPr>
            </a:lvl6pPr>
            <a:lvl7pPr marL="2932113" indent="-223838" defTabSz="904875" eaLnBrk="0" fontAlgn="base" hangingPunct="0">
              <a:spcBef>
                <a:spcPct val="30000"/>
              </a:spcBef>
              <a:spcAft>
                <a:spcPct val="0"/>
              </a:spcAft>
              <a:defRPr sz="1200">
                <a:solidFill>
                  <a:schemeClr val="tx1"/>
                </a:solidFill>
                <a:latin typeface="Calibri" pitchFamily="34" charset="0"/>
              </a:defRPr>
            </a:lvl7pPr>
            <a:lvl8pPr marL="3389313" indent="-223838" defTabSz="904875" eaLnBrk="0" fontAlgn="base" hangingPunct="0">
              <a:spcBef>
                <a:spcPct val="30000"/>
              </a:spcBef>
              <a:spcAft>
                <a:spcPct val="0"/>
              </a:spcAft>
              <a:defRPr sz="1200">
                <a:solidFill>
                  <a:schemeClr val="tx1"/>
                </a:solidFill>
                <a:latin typeface="Calibri" pitchFamily="34" charset="0"/>
              </a:defRPr>
            </a:lvl8pPr>
            <a:lvl9pPr marL="3846513" indent="-223838" defTabSz="904875"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A9C28E2C-1EEF-42BD-82C9-437B2640A4D6}" type="slidenum">
              <a:rPr lang="en-US" altLang="en-US" smtClean="0">
                <a:solidFill>
                  <a:prstClr val="black"/>
                </a:solidFill>
                <a:latin typeface="Arial" pitchFamily="34" charset="0"/>
              </a:rPr>
              <a:pPr eaLnBrk="1" hangingPunct="1">
                <a:spcBef>
                  <a:spcPct val="0"/>
                </a:spcBef>
              </a:pPr>
              <a:t>92</a:t>
            </a:fld>
            <a:endParaRPr lang="en-US" altLang="en-US" smtClean="0">
              <a:solidFill>
                <a:prstClr val="black"/>
              </a:solidFill>
              <a:latin typeface="Arial"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a:defRPr/>
            </a:pPr>
            <a:fld id="{CE1F1103-A6C1-4B92-8FE5-16498527F514}" type="slidenum">
              <a:rPr lang="en-US" smtClean="0">
                <a:solidFill>
                  <a:prstClr val="black"/>
                </a:solidFill>
              </a:rPr>
              <a:pPr>
                <a:defRPr/>
              </a:pPr>
              <a:t>93</a:t>
            </a:fld>
            <a:endParaRPr lang="en-US">
              <a:solidFill>
                <a:prstClr val="black"/>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latin typeface="Arial" pitchFamily="34" charset="0"/>
              </a:rPr>
              <a:t>GRAV-D surveys have been operating on a number of aircraft.  In order to accomplish our objectives within budget, we utilize a “portfolio” of aircraft of both government and contract origin.  We’ve used the NOAA Jet Prop and the P-3, although little opportunity exists for further use of these aircraft.  We operate about five months/year aboard the BLM Pilatus PC-12 aircraft.  This aircraft is used for fire-spotting during warmer weather months in AK and the western US.   This year we began working with </a:t>
            </a:r>
            <a:r>
              <a:rPr lang="en-US" altLang="en-US" dirty="0" err="1" smtClean="0">
                <a:latin typeface="Arial" pitchFamily="34" charset="0"/>
              </a:rPr>
              <a:t>Fugro</a:t>
            </a:r>
            <a:r>
              <a:rPr lang="en-US" altLang="en-US" dirty="0" smtClean="0">
                <a:latin typeface="Arial" pitchFamily="34" charset="0"/>
              </a:rPr>
              <a:t> to provide us aircraft services. We plan also to work this year with the Naval Research Lab and the VXS-1 Navy Squadron aboard their RC-12 King Air aircraft.</a:t>
            </a:r>
          </a:p>
        </p:txBody>
      </p:sp>
      <p:sp>
        <p:nvSpPr>
          <p:cNvPr id="148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04875" eaLnBrk="0" hangingPunct="0">
              <a:spcBef>
                <a:spcPct val="30000"/>
              </a:spcBef>
              <a:defRPr sz="1200">
                <a:solidFill>
                  <a:schemeClr val="tx1"/>
                </a:solidFill>
                <a:latin typeface="Calibri" pitchFamily="34" charset="0"/>
              </a:defRPr>
            </a:lvl1pPr>
            <a:lvl2pPr marL="728663" indent="-279400" defTabSz="904875" eaLnBrk="0" hangingPunct="0">
              <a:spcBef>
                <a:spcPct val="30000"/>
              </a:spcBef>
              <a:defRPr sz="1200">
                <a:solidFill>
                  <a:schemeClr val="tx1"/>
                </a:solidFill>
                <a:latin typeface="Calibri" pitchFamily="34" charset="0"/>
              </a:defRPr>
            </a:lvl2pPr>
            <a:lvl3pPr marL="1120775" indent="-223838" defTabSz="904875" eaLnBrk="0" hangingPunct="0">
              <a:spcBef>
                <a:spcPct val="30000"/>
              </a:spcBef>
              <a:defRPr sz="1200">
                <a:solidFill>
                  <a:schemeClr val="tx1"/>
                </a:solidFill>
                <a:latin typeface="Calibri" pitchFamily="34" charset="0"/>
              </a:defRPr>
            </a:lvl3pPr>
            <a:lvl4pPr marL="1570038" indent="-223838" defTabSz="904875" eaLnBrk="0" hangingPunct="0">
              <a:spcBef>
                <a:spcPct val="30000"/>
              </a:spcBef>
              <a:defRPr sz="1200">
                <a:solidFill>
                  <a:schemeClr val="tx1"/>
                </a:solidFill>
                <a:latin typeface="Calibri" pitchFamily="34" charset="0"/>
              </a:defRPr>
            </a:lvl4pPr>
            <a:lvl5pPr marL="2017713" indent="-223838" defTabSz="904875" eaLnBrk="0" hangingPunct="0">
              <a:spcBef>
                <a:spcPct val="30000"/>
              </a:spcBef>
              <a:defRPr sz="1200">
                <a:solidFill>
                  <a:schemeClr val="tx1"/>
                </a:solidFill>
                <a:latin typeface="Calibri" pitchFamily="34" charset="0"/>
              </a:defRPr>
            </a:lvl5pPr>
            <a:lvl6pPr marL="2474913" indent="-223838" defTabSz="904875" eaLnBrk="0" fontAlgn="base" hangingPunct="0">
              <a:spcBef>
                <a:spcPct val="30000"/>
              </a:spcBef>
              <a:spcAft>
                <a:spcPct val="0"/>
              </a:spcAft>
              <a:defRPr sz="1200">
                <a:solidFill>
                  <a:schemeClr val="tx1"/>
                </a:solidFill>
                <a:latin typeface="Calibri" pitchFamily="34" charset="0"/>
              </a:defRPr>
            </a:lvl6pPr>
            <a:lvl7pPr marL="2932113" indent="-223838" defTabSz="904875" eaLnBrk="0" fontAlgn="base" hangingPunct="0">
              <a:spcBef>
                <a:spcPct val="30000"/>
              </a:spcBef>
              <a:spcAft>
                <a:spcPct val="0"/>
              </a:spcAft>
              <a:defRPr sz="1200">
                <a:solidFill>
                  <a:schemeClr val="tx1"/>
                </a:solidFill>
                <a:latin typeface="Calibri" pitchFamily="34" charset="0"/>
              </a:defRPr>
            </a:lvl7pPr>
            <a:lvl8pPr marL="3389313" indent="-223838" defTabSz="904875" eaLnBrk="0" fontAlgn="base" hangingPunct="0">
              <a:spcBef>
                <a:spcPct val="30000"/>
              </a:spcBef>
              <a:spcAft>
                <a:spcPct val="0"/>
              </a:spcAft>
              <a:defRPr sz="1200">
                <a:solidFill>
                  <a:schemeClr val="tx1"/>
                </a:solidFill>
                <a:latin typeface="Calibri" pitchFamily="34" charset="0"/>
              </a:defRPr>
            </a:lvl8pPr>
            <a:lvl9pPr marL="3846513" indent="-223838" defTabSz="904875"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AADF5521-8E2F-4252-A0CE-E00811529953}" type="slidenum">
              <a:rPr lang="en-US" altLang="en-US" smtClean="0">
                <a:solidFill>
                  <a:prstClr val="black"/>
                </a:solidFill>
                <a:latin typeface="Arial" pitchFamily="34" charset="0"/>
              </a:rPr>
              <a:pPr eaLnBrk="1" hangingPunct="1">
                <a:spcBef>
                  <a:spcPct val="0"/>
                </a:spcBef>
              </a:pPr>
              <a:t>94</a:t>
            </a:fld>
            <a:endParaRPr lang="en-US" altLang="en-US" smtClean="0">
              <a:solidFill>
                <a:prstClr val="black"/>
              </a:solidFill>
              <a:latin typeface="Arial"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latin typeface="Arial" pitchFamily="34" charset="0"/>
              </a:rPr>
              <a:t>This slide shows “crossovers” between any of the 1755 terrestrial gravity surveys which NGS holds in its database.  These are</a:t>
            </a:r>
          </a:p>
          <a:p>
            <a:r>
              <a:rPr lang="en-US" altLang="en-US" dirty="0" smtClean="0">
                <a:latin typeface="Arial" pitchFamily="34" charset="0"/>
              </a:rPr>
              <a:t>basically mismatches between surveys that overlap one another, plotted at the point of overlap.  Note that the color bar</a:t>
            </a:r>
          </a:p>
          <a:p>
            <a:r>
              <a:rPr lang="en-US" altLang="en-US" dirty="0" smtClean="0">
                <a:latin typeface="Arial" pitchFamily="34" charset="0"/>
              </a:rPr>
              <a:t>is +/- 2 </a:t>
            </a:r>
            <a:r>
              <a:rPr lang="en-US" altLang="en-US" dirty="0" err="1" smtClean="0">
                <a:latin typeface="Arial" pitchFamily="34" charset="0"/>
              </a:rPr>
              <a:t>mGals</a:t>
            </a:r>
            <a:r>
              <a:rPr lang="en-US" altLang="en-US" dirty="0" smtClean="0">
                <a:latin typeface="Arial" pitchFamily="34" charset="0"/>
              </a:rPr>
              <a:t>, and how many surveys disagree with one another at that level.  GRAV-D flights should yield about 2 </a:t>
            </a:r>
            <a:r>
              <a:rPr lang="en-US" altLang="en-US" dirty="0" err="1" smtClean="0">
                <a:latin typeface="Arial" pitchFamily="34" charset="0"/>
              </a:rPr>
              <a:t>mGal</a:t>
            </a:r>
            <a:endParaRPr lang="en-US" altLang="en-US" dirty="0" smtClean="0">
              <a:latin typeface="Arial" pitchFamily="34" charset="0"/>
            </a:endParaRPr>
          </a:p>
          <a:p>
            <a:r>
              <a:rPr lang="en-US" altLang="en-US" dirty="0" smtClean="0">
                <a:latin typeface="Arial" pitchFamily="34" charset="0"/>
              </a:rPr>
              <a:t>accuracy surveys, and help reduce the level of disagreement to that range.</a:t>
            </a:r>
          </a:p>
          <a:p>
            <a:endParaRPr lang="en-US" altLang="en-US" dirty="0" smtClean="0">
              <a:latin typeface="Arial" pitchFamily="34" charset="0"/>
            </a:endParaRPr>
          </a:p>
          <a:p>
            <a:r>
              <a:rPr lang="en-US" altLang="en-US" dirty="0" smtClean="0">
                <a:latin typeface="Arial" pitchFamily="34" charset="0"/>
              </a:rPr>
              <a:t>The vertical axis of the lower plot is “Percent of points with this level of crossover error”  So while it is bell-shaped around -0.26 </a:t>
            </a:r>
            <a:r>
              <a:rPr lang="en-US" altLang="en-US" dirty="0" err="1" smtClean="0">
                <a:latin typeface="Arial" pitchFamily="34" charset="0"/>
              </a:rPr>
              <a:t>mGals</a:t>
            </a:r>
            <a:r>
              <a:rPr lang="en-US" altLang="en-US" dirty="0" smtClean="0">
                <a:latin typeface="Arial" pitchFamily="34" charset="0"/>
              </a:rPr>
              <a:t>, the “wings” at the &gt;+2 or &lt;-2 range contain a good 45-50% of all crossovers.</a:t>
            </a:r>
          </a:p>
          <a:p>
            <a:endParaRPr lang="en-US" altLang="en-US" dirty="0" smtClean="0">
              <a:latin typeface="Arial" pitchFamily="34" charset="0"/>
            </a:endParaRPr>
          </a:p>
          <a:p>
            <a:r>
              <a:rPr lang="en-US" altLang="en-US" dirty="0" smtClean="0">
                <a:latin typeface="Arial" pitchFamily="34" charset="0"/>
              </a:rPr>
              <a:t>Added October 2010.</a:t>
            </a:r>
          </a:p>
        </p:txBody>
      </p:sp>
      <p:sp>
        <p:nvSpPr>
          <p:cNvPr id="142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04875" eaLnBrk="0" hangingPunct="0">
              <a:spcBef>
                <a:spcPct val="30000"/>
              </a:spcBef>
              <a:defRPr sz="1200">
                <a:solidFill>
                  <a:schemeClr val="tx1"/>
                </a:solidFill>
                <a:latin typeface="Calibri" pitchFamily="34" charset="0"/>
              </a:defRPr>
            </a:lvl1pPr>
            <a:lvl2pPr marL="728663" indent="-279400" defTabSz="904875" eaLnBrk="0" hangingPunct="0">
              <a:spcBef>
                <a:spcPct val="30000"/>
              </a:spcBef>
              <a:defRPr sz="1200">
                <a:solidFill>
                  <a:schemeClr val="tx1"/>
                </a:solidFill>
                <a:latin typeface="Calibri" pitchFamily="34" charset="0"/>
              </a:defRPr>
            </a:lvl2pPr>
            <a:lvl3pPr marL="1120775" indent="-223838" defTabSz="904875" eaLnBrk="0" hangingPunct="0">
              <a:spcBef>
                <a:spcPct val="30000"/>
              </a:spcBef>
              <a:defRPr sz="1200">
                <a:solidFill>
                  <a:schemeClr val="tx1"/>
                </a:solidFill>
                <a:latin typeface="Calibri" pitchFamily="34" charset="0"/>
              </a:defRPr>
            </a:lvl3pPr>
            <a:lvl4pPr marL="1570038" indent="-223838" defTabSz="904875" eaLnBrk="0" hangingPunct="0">
              <a:spcBef>
                <a:spcPct val="30000"/>
              </a:spcBef>
              <a:defRPr sz="1200">
                <a:solidFill>
                  <a:schemeClr val="tx1"/>
                </a:solidFill>
                <a:latin typeface="Calibri" pitchFamily="34" charset="0"/>
              </a:defRPr>
            </a:lvl4pPr>
            <a:lvl5pPr marL="2017713" indent="-223838" defTabSz="904875" eaLnBrk="0" hangingPunct="0">
              <a:spcBef>
                <a:spcPct val="30000"/>
              </a:spcBef>
              <a:defRPr sz="1200">
                <a:solidFill>
                  <a:schemeClr val="tx1"/>
                </a:solidFill>
                <a:latin typeface="Calibri" pitchFamily="34" charset="0"/>
              </a:defRPr>
            </a:lvl5pPr>
            <a:lvl6pPr marL="2474913" indent="-223838" defTabSz="904875" eaLnBrk="0" fontAlgn="base" hangingPunct="0">
              <a:spcBef>
                <a:spcPct val="30000"/>
              </a:spcBef>
              <a:spcAft>
                <a:spcPct val="0"/>
              </a:spcAft>
              <a:defRPr sz="1200">
                <a:solidFill>
                  <a:schemeClr val="tx1"/>
                </a:solidFill>
                <a:latin typeface="Calibri" pitchFamily="34" charset="0"/>
              </a:defRPr>
            </a:lvl6pPr>
            <a:lvl7pPr marL="2932113" indent="-223838" defTabSz="904875" eaLnBrk="0" fontAlgn="base" hangingPunct="0">
              <a:spcBef>
                <a:spcPct val="30000"/>
              </a:spcBef>
              <a:spcAft>
                <a:spcPct val="0"/>
              </a:spcAft>
              <a:defRPr sz="1200">
                <a:solidFill>
                  <a:schemeClr val="tx1"/>
                </a:solidFill>
                <a:latin typeface="Calibri" pitchFamily="34" charset="0"/>
              </a:defRPr>
            </a:lvl7pPr>
            <a:lvl8pPr marL="3389313" indent="-223838" defTabSz="904875" eaLnBrk="0" fontAlgn="base" hangingPunct="0">
              <a:spcBef>
                <a:spcPct val="30000"/>
              </a:spcBef>
              <a:spcAft>
                <a:spcPct val="0"/>
              </a:spcAft>
              <a:defRPr sz="1200">
                <a:solidFill>
                  <a:schemeClr val="tx1"/>
                </a:solidFill>
                <a:latin typeface="Calibri" pitchFamily="34" charset="0"/>
              </a:defRPr>
            </a:lvl8pPr>
            <a:lvl9pPr marL="3846513" indent="-223838" defTabSz="904875"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2653F57C-48C5-4BFF-B86A-2D8FAE5BA99C}" type="slidenum">
              <a:rPr lang="en-US" altLang="en-US" smtClean="0">
                <a:solidFill>
                  <a:prstClr val="black"/>
                </a:solidFill>
                <a:latin typeface="Arial" pitchFamily="34" charset="0"/>
              </a:rPr>
              <a:pPr eaLnBrk="1" hangingPunct="1">
                <a:spcBef>
                  <a:spcPct val="0"/>
                </a:spcBef>
              </a:pPr>
              <a:t>98</a:t>
            </a:fld>
            <a:endParaRPr lang="en-US" altLang="en-US" smtClean="0">
              <a:solidFill>
                <a:prstClr val="black"/>
              </a:solidFill>
              <a:latin typeface="Arial"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latin typeface="Arial" pitchFamily="34" charset="0"/>
              </a:rPr>
              <a:t>The above quote refers to one of many ambitious goals in the NGS 10 year plan. While admirable, its achievability remains an open question. In order to begin addressing the actual achievable accuracy of a gravimetric geoid model, NGS will engage in a variety of testing methods prior to the 2022 date when the gravimetric geoid will serve as the reference surface for a new vertical datum. The first such testing method took place in the summer of 2011 and is known as the Geoid Slope Validation Survey of 2011, or </a:t>
            </a:r>
            <a:r>
              <a:rPr lang="en-US" altLang="en-US" b="1" dirty="0" smtClean="0">
                <a:latin typeface="Arial" pitchFamily="34" charset="0"/>
              </a:rPr>
              <a:t>GSVS11</a:t>
            </a:r>
            <a:r>
              <a:rPr lang="en-US" altLang="en-US" dirty="0" smtClean="0">
                <a:latin typeface="Arial" pitchFamily="34" charset="0"/>
              </a:rPr>
              <a:t>. As its name implies, this survey tested the accuracy of differential geoid undulations between points ("geoid slopes") from NGS's gravimetric geoid models. The baseline for comparison will be independently computed geoid slopes from two methods, GPS and leveling as well as Deflections of the Vertical.</a:t>
            </a:r>
          </a:p>
        </p:txBody>
      </p:sp>
      <p:sp>
        <p:nvSpPr>
          <p:cNvPr id="149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04875" eaLnBrk="0" hangingPunct="0">
              <a:spcBef>
                <a:spcPct val="30000"/>
              </a:spcBef>
              <a:defRPr sz="1200">
                <a:solidFill>
                  <a:schemeClr val="tx1"/>
                </a:solidFill>
                <a:latin typeface="Calibri" pitchFamily="34" charset="0"/>
              </a:defRPr>
            </a:lvl1pPr>
            <a:lvl2pPr marL="728663" indent="-279400" defTabSz="904875" eaLnBrk="0" hangingPunct="0">
              <a:spcBef>
                <a:spcPct val="30000"/>
              </a:spcBef>
              <a:defRPr sz="1200">
                <a:solidFill>
                  <a:schemeClr val="tx1"/>
                </a:solidFill>
                <a:latin typeface="Calibri" pitchFamily="34" charset="0"/>
              </a:defRPr>
            </a:lvl2pPr>
            <a:lvl3pPr marL="1120775" indent="-223838" defTabSz="904875" eaLnBrk="0" hangingPunct="0">
              <a:spcBef>
                <a:spcPct val="30000"/>
              </a:spcBef>
              <a:defRPr sz="1200">
                <a:solidFill>
                  <a:schemeClr val="tx1"/>
                </a:solidFill>
                <a:latin typeface="Calibri" pitchFamily="34" charset="0"/>
              </a:defRPr>
            </a:lvl3pPr>
            <a:lvl4pPr marL="1570038" indent="-223838" defTabSz="904875" eaLnBrk="0" hangingPunct="0">
              <a:spcBef>
                <a:spcPct val="30000"/>
              </a:spcBef>
              <a:defRPr sz="1200">
                <a:solidFill>
                  <a:schemeClr val="tx1"/>
                </a:solidFill>
                <a:latin typeface="Calibri" pitchFamily="34" charset="0"/>
              </a:defRPr>
            </a:lvl4pPr>
            <a:lvl5pPr marL="2017713" indent="-223838" defTabSz="904875" eaLnBrk="0" hangingPunct="0">
              <a:spcBef>
                <a:spcPct val="30000"/>
              </a:spcBef>
              <a:defRPr sz="1200">
                <a:solidFill>
                  <a:schemeClr val="tx1"/>
                </a:solidFill>
                <a:latin typeface="Calibri" pitchFamily="34" charset="0"/>
              </a:defRPr>
            </a:lvl5pPr>
            <a:lvl6pPr marL="2474913" indent="-223838" defTabSz="904875" eaLnBrk="0" fontAlgn="base" hangingPunct="0">
              <a:spcBef>
                <a:spcPct val="30000"/>
              </a:spcBef>
              <a:spcAft>
                <a:spcPct val="0"/>
              </a:spcAft>
              <a:defRPr sz="1200">
                <a:solidFill>
                  <a:schemeClr val="tx1"/>
                </a:solidFill>
                <a:latin typeface="Calibri" pitchFamily="34" charset="0"/>
              </a:defRPr>
            </a:lvl6pPr>
            <a:lvl7pPr marL="2932113" indent="-223838" defTabSz="904875" eaLnBrk="0" fontAlgn="base" hangingPunct="0">
              <a:spcBef>
                <a:spcPct val="30000"/>
              </a:spcBef>
              <a:spcAft>
                <a:spcPct val="0"/>
              </a:spcAft>
              <a:defRPr sz="1200">
                <a:solidFill>
                  <a:schemeClr val="tx1"/>
                </a:solidFill>
                <a:latin typeface="Calibri" pitchFamily="34" charset="0"/>
              </a:defRPr>
            </a:lvl7pPr>
            <a:lvl8pPr marL="3389313" indent="-223838" defTabSz="904875" eaLnBrk="0" fontAlgn="base" hangingPunct="0">
              <a:spcBef>
                <a:spcPct val="30000"/>
              </a:spcBef>
              <a:spcAft>
                <a:spcPct val="0"/>
              </a:spcAft>
              <a:defRPr sz="1200">
                <a:solidFill>
                  <a:schemeClr val="tx1"/>
                </a:solidFill>
                <a:latin typeface="Calibri" pitchFamily="34" charset="0"/>
              </a:defRPr>
            </a:lvl8pPr>
            <a:lvl9pPr marL="3846513" indent="-223838" defTabSz="904875"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D8F979AB-891C-43A6-93F3-D9C6F2114063}" type="slidenum">
              <a:rPr lang="en-US" altLang="en-US" smtClean="0">
                <a:solidFill>
                  <a:prstClr val="black"/>
                </a:solidFill>
                <a:latin typeface="Arial" pitchFamily="34" charset="0"/>
              </a:rPr>
              <a:pPr eaLnBrk="1" hangingPunct="1">
                <a:spcBef>
                  <a:spcPct val="0"/>
                </a:spcBef>
              </a:pPr>
              <a:t>99</a:t>
            </a:fld>
            <a:endParaRPr lang="en-US" altLang="en-US" smtClean="0">
              <a:solidFill>
                <a:prstClr val="black"/>
              </a:solidFill>
              <a:latin typeface="Arial"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latin typeface="Arial" pitchFamily="34" charset="0"/>
            </a:endParaRPr>
          </a:p>
        </p:txBody>
      </p:sp>
      <p:sp>
        <p:nvSpPr>
          <p:cNvPr id="150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04875" eaLnBrk="0" hangingPunct="0">
              <a:spcBef>
                <a:spcPct val="30000"/>
              </a:spcBef>
              <a:defRPr sz="1200">
                <a:solidFill>
                  <a:schemeClr val="tx1"/>
                </a:solidFill>
                <a:latin typeface="Calibri" pitchFamily="34" charset="0"/>
              </a:defRPr>
            </a:lvl1pPr>
            <a:lvl2pPr marL="728663" indent="-279400" defTabSz="904875" eaLnBrk="0" hangingPunct="0">
              <a:spcBef>
                <a:spcPct val="30000"/>
              </a:spcBef>
              <a:defRPr sz="1200">
                <a:solidFill>
                  <a:schemeClr val="tx1"/>
                </a:solidFill>
                <a:latin typeface="Calibri" pitchFamily="34" charset="0"/>
              </a:defRPr>
            </a:lvl2pPr>
            <a:lvl3pPr marL="1120775" indent="-223838" defTabSz="904875" eaLnBrk="0" hangingPunct="0">
              <a:spcBef>
                <a:spcPct val="30000"/>
              </a:spcBef>
              <a:defRPr sz="1200">
                <a:solidFill>
                  <a:schemeClr val="tx1"/>
                </a:solidFill>
                <a:latin typeface="Calibri" pitchFamily="34" charset="0"/>
              </a:defRPr>
            </a:lvl3pPr>
            <a:lvl4pPr marL="1570038" indent="-223838" defTabSz="904875" eaLnBrk="0" hangingPunct="0">
              <a:spcBef>
                <a:spcPct val="30000"/>
              </a:spcBef>
              <a:defRPr sz="1200">
                <a:solidFill>
                  <a:schemeClr val="tx1"/>
                </a:solidFill>
                <a:latin typeface="Calibri" pitchFamily="34" charset="0"/>
              </a:defRPr>
            </a:lvl4pPr>
            <a:lvl5pPr marL="2017713" indent="-223838" defTabSz="904875" eaLnBrk="0" hangingPunct="0">
              <a:spcBef>
                <a:spcPct val="30000"/>
              </a:spcBef>
              <a:defRPr sz="1200">
                <a:solidFill>
                  <a:schemeClr val="tx1"/>
                </a:solidFill>
                <a:latin typeface="Calibri" pitchFamily="34" charset="0"/>
              </a:defRPr>
            </a:lvl5pPr>
            <a:lvl6pPr marL="2474913" indent="-223838" defTabSz="904875" eaLnBrk="0" fontAlgn="base" hangingPunct="0">
              <a:spcBef>
                <a:spcPct val="30000"/>
              </a:spcBef>
              <a:spcAft>
                <a:spcPct val="0"/>
              </a:spcAft>
              <a:defRPr sz="1200">
                <a:solidFill>
                  <a:schemeClr val="tx1"/>
                </a:solidFill>
                <a:latin typeface="Calibri" pitchFamily="34" charset="0"/>
              </a:defRPr>
            </a:lvl6pPr>
            <a:lvl7pPr marL="2932113" indent="-223838" defTabSz="904875" eaLnBrk="0" fontAlgn="base" hangingPunct="0">
              <a:spcBef>
                <a:spcPct val="30000"/>
              </a:spcBef>
              <a:spcAft>
                <a:spcPct val="0"/>
              </a:spcAft>
              <a:defRPr sz="1200">
                <a:solidFill>
                  <a:schemeClr val="tx1"/>
                </a:solidFill>
                <a:latin typeface="Calibri" pitchFamily="34" charset="0"/>
              </a:defRPr>
            </a:lvl7pPr>
            <a:lvl8pPr marL="3389313" indent="-223838" defTabSz="904875" eaLnBrk="0" fontAlgn="base" hangingPunct="0">
              <a:spcBef>
                <a:spcPct val="30000"/>
              </a:spcBef>
              <a:spcAft>
                <a:spcPct val="0"/>
              </a:spcAft>
              <a:defRPr sz="1200">
                <a:solidFill>
                  <a:schemeClr val="tx1"/>
                </a:solidFill>
                <a:latin typeface="Calibri" pitchFamily="34" charset="0"/>
              </a:defRPr>
            </a:lvl8pPr>
            <a:lvl9pPr marL="3846513" indent="-223838" defTabSz="904875"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740F36AE-61EC-470F-822E-72A62167CC05}" type="slidenum">
              <a:rPr lang="en-US" altLang="en-US" smtClean="0">
                <a:solidFill>
                  <a:prstClr val="black"/>
                </a:solidFill>
                <a:latin typeface="Arial" pitchFamily="34" charset="0"/>
              </a:rPr>
              <a:pPr eaLnBrk="1" hangingPunct="1">
                <a:spcBef>
                  <a:spcPct val="0"/>
                </a:spcBef>
              </a:pPr>
              <a:t>100</a:t>
            </a:fld>
            <a:endParaRPr lang="en-US" altLang="en-US" smtClean="0">
              <a:solidFill>
                <a:prstClr val="black"/>
              </a:solidFill>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91BEF71-7571-409B-AE02-C03712F02C06}" type="slidenum">
              <a:rPr lang="en-US" smtClean="0"/>
              <a:pPr>
                <a:defRPr/>
              </a:pPr>
              <a:t>7</a:t>
            </a:fld>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But will this method produce a sufficiently accurate geoid?</a:t>
            </a:r>
          </a:p>
          <a:p>
            <a:pPr>
              <a:spcBef>
                <a:spcPct val="0"/>
              </a:spcBef>
            </a:pPr>
            <a:endParaRPr lang="en-US" altLang="en-US" smtClean="0"/>
          </a:p>
          <a:p>
            <a:pPr>
              <a:spcBef>
                <a:spcPct val="0"/>
              </a:spcBef>
            </a:pPr>
            <a:r>
              <a:rPr lang="en-US" altLang="en-US" smtClean="0"/>
              <a:t>This summer, we conducted an experiment to determine the accuracy of our geoid.  We selected a line that extended 325 km from downtown Austin, Texas (North end) to Rockport, Texas (South end).  There were 218 official survey points along the line, with an average spacing of 1.5 km between them.  We compared the slope of the geoid along the line determined with GPS + leveling with deflections of the vertical as measured by the ETH Zurich DIADEM zenith camera.  We also compared the observed geoid slope with slopes calculated from various geoid models to evaluate the their quality.  As for NGS models, we tested geoids that both included and didn’t include new GRAV-D airborne gravity.</a:t>
            </a:r>
          </a:p>
        </p:txBody>
      </p:sp>
      <p:sp>
        <p:nvSpPr>
          <p:cNvPr id="151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0725" indent="-276225" eaLnBrk="0" hangingPunct="0">
              <a:spcBef>
                <a:spcPct val="30000"/>
              </a:spcBef>
              <a:defRPr sz="1200">
                <a:solidFill>
                  <a:schemeClr val="tx1"/>
                </a:solidFill>
                <a:latin typeface="Calibri" pitchFamily="34" charset="0"/>
              </a:defRPr>
            </a:lvl2pPr>
            <a:lvl3pPr marL="1108075" indent="-220663" eaLnBrk="0" hangingPunct="0">
              <a:spcBef>
                <a:spcPct val="30000"/>
              </a:spcBef>
              <a:defRPr sz="1200">
                <a:solidFill>
                  <a:schemeClr val="tx1"/>
                </a:solidFill>
                <a:latin typeface="Calibri" pitchFamily="34" charset="0"/>
              </a:defRPr>
            </a:lvl3pPr>
            <a:lvl4pPr marL="1552575" indent="-220663" eaLnBrk="0" hangingPunct="0">
              <a:spcBef>
                <a:spcPct val="30000"/>
              </a:spcBef>
              <a:defRPr sz="1200">
                <a:solidFill>
                  <a:schemeClr val="tx1"/>
                </a:solidFill>
                <a:latin typeface="Calibri" pitchFamily="34" charset="0"/>
              </a:defRPr>
            </a:lvl4pPr>
            <a:lvl5pPr marL="1995488" indent="-220663" eaLnBrk="0" hangingPunct="0">
              <a:spcBef>
                <a:spcPct val="30000"/>
              </a:spcBef>
              <a:defRPr sz="1200">
                <a:solidFill>
                  <a:schemeClr val="tx1"/>
                </a:solidFill>
                <a:latin typeface="Calibri" pitchFamily="34" charset="0"/>
              </a:defRPr>
            </a:lvl5pPr>
            <a:lvl6pPr marL="2452688" indent="-220663" eaLnBrk="0" fontAlgn="base" hangingPunct="0">
              <a:spcBef>
                <a:spcPct val="30000"/>
              </a:spcBef>
              <a:spcAft>
                <a:spcPct val="0"/>
              </a:spcAft>
              <a:defRPr sz="1200">
                <a:solidFill>
                  <a:schemeClr val="tx1"/>
                </a:solidFill>
                <a:latin typeface="Calibri" pitchFamily="34" charset="0"/>
              </a:defRPr>
            </a:lvl6pPr>
            <a:lvl7pPr marL="2909888" indent="-220663" eaLnBrk="0" fontAlgn="base" hangingPunct="0">
              <a:spcBef>
                <a:spcPct val="30000"/>
              </a:spcBef>
              <a:spcAft>
                <a:spcPct val="0"/>
              </a:spcAft>
              <a:defRPr sz="1200">
                <a:solidFill>
                  <a:schemeClr val="tx1"/>
                </a:solidFill>
                <a:latin typeface="Calibri" pitchFamily="34" charset="0"/>
              </a:defRPr>
            </a:lvl7pPr>
            <a:lvl8pPr marL="3367088" indent="-220663" eaLnBrk="0" fontAlgn="base" hangingPunct="0">
              <a:spcBef>
                <a:spcPct val="30000"/>
              </a:spcBef>
              <a:spcAft>
                <a:spcPct val="0"/>
              </a:spcAft>
              <a:defRPr sz="1200">
                <a:solidFill>
                  <a:schemeClr val="tx1"/>
                </a:solidFill>
                <a:latin typeface="Calibri" pitchFamily="34" charset="0"/>
              </a:defRPr>
            </a:lvl8pPr>
            <a:lvl9pPr marL="3824288" indent="-22066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717D04B2-9A52-4A48-B0BD-E3ECA5CA0FC7}" type="slidenum">
              <a:rPr lang="en-US" altLang="en-US" smtClean="0">
                <a:solidFill>
                  <a:prstClr val="black"/>
                </a:solidFill>
                <a:ea typeface="MS PGothic" pitchFamily="34" charset="-128"/>
              </a:rPr>
              <a:pPr eaLnBrk="1" hangingPunct="1">
                <a:spcBef>
                  <a:spcPct val="0"/>
                </a:spcBef>
              </a:pPr>
              <a:t>101</a:t>
            </a:fld>
            <a:endParaRPr lang="en-US" altLang="en-US" smtClean="0">
              <a:solidFill>
                <a:prstClr val="black"/>
              </a:solidFill>
              <a:ea typeface="MS PGothic" pitchFamily="34"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52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0725" indent="-276225" eaLnBrk="0" hangingPunct="0">
              <a:spcBef>
                <a:spcPct val="30000"/>
              </a:spcBef>
              <a:defRPr sz="1200">
                <a:solidFill>
                  <a:schemeClr val="tx1"/>
                </a:solidFill>
                <a:latin typeface="Calibri" pitchFamily="34" charset="0"/>
              </a:defRPr>
            </a:lvl2pPr>
            <a:lvl3pPr marL="1108075" indent="-220663" eaLnBrk="0" hangingPunct="0">
              <a:spcBef>
                <a:spcPct val="30000"/>
              </a:spcBef>
              <a:defRPr sz="1200">
                <a:solidFill>
                  <a:schemeClr val="tx1"/>
                </a:solidFill>
                <a:latin typeface="Calibri" pitchFamily="34" charset="0"/>
              </a:defRPr>
            </a:lvl3pPr>
            <a:lvl4pPr marL="1552575" indent="-220663" eaLnBrk="0" hangingPunct="0">
              <a:spcBef>
                <a:spcPct val="30000"/>
              </a:spcBef>
              <a:defRPr sz="1200">
                <a:solidFill>
                  <a:schemeClr val="tx1"/>
                </a:solidFill>
                <a:latin typeface="Calibri" pitchFamily="34" charset="0"/>
              </a:defRPr>
            </a:lvl4pPr>
            <a:lvl5pPr marL="1995488" indent="-220663" eaLnBrk="0" hangingPunct="0">
              <a:spcBef>
                <a:spcPct val="30000"/>
              </a:spcBef>
              <a:defRPr sz="1200">
                <a:solidFill>
                  <a:schemeClr val="tx1"/>
                </a:solidFill>
                <a:latin typeface="Calibri" pitchFamily="34" charset="0"/>
              </a:defRPr>
            </a:lvl5pPr>
            <a:lvl6pPr marL="2452688" indent="-220663" eaLnBrk="0" fontAlgn="base" hangingPunct="0">
              <a:spcBef>
                <a:spcPct val="30000"/>
              </a:spcBef>
              <a:spcAft>
                <a:spcPct val="0"/>
              </a:spcAft>
              <a:defRPr sz="1200">
                <a:solidFill>
                  <a:schemeClr val="tx1"/>
                </a:solidFill>
                <a:latin typeface="Calibri" pitchFamily="34" charset="0"/>
              </a:defRPr>
            </a:lvl6pPr>
            <a:lvl7pPr marL="2909888" indent="-220663" eaLnBrk="0" fontAlgn="base" hangingPunct="0">
              <a:spcBef>
                <a:spcPct val="30000"/>
              </a:spcBef>
              <a:spcAft>
                <a:spcPct val="0"/>
              </a:spcAft>
              <a:defRPr sz="1200">
                <a:solidFill>
                  <a:schemeClr val="tx1"/>
                </a:solidFill>
                <a:latin typeface="Calibri" pitchFamily="34" charset="0"/>
              </a:defRPr>
            </a:lvl7pPr>
            <a:lvl8pPr marL="3367088" indent="-220663" eaLnBrk="0" fontAlgn="base" hangingPunct="0">
              <a:spcBef>
                <a:spcPct val="30000"/>
              </a:spcBef>
              <a:spcAft>
                <a:spcPct val="0"/>
              </a:spcAft>
              <a:defRPr sz="1200">
                <a:solidFill>
                  <a:schemeClr val="tx1"/>
                </a:solidFill>
                <a:latin typeface="Calibri" pitchFamily="34" charset="0"/>
              </a:defRPr>
            </a:lvl8pPr>
            <a:lvl9pPr marL="3824288" indent="-22066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7B7639CC-BA0A-4DF3-A5EA-899B00D2BBE0}" type="slidenum">
              <a:rPr lang="en-US" altLang="en-US" smtClean="0">
                <a:solidFill>
                  <a:prstClr val="black"/>
                </a:solidFill>
                <a:ea typeface="MS PGothic" pitchFamily="34" charset="-128"/>
              </a:rPr>
              <a:pPr eaLnBrk="1" hangingPunct="1">
                <a:spcBef>
                  <a:spcPct val="0"/>
                </a:spcBef>
              </a:pPr>
              <a:t>103</a:t>
            </a:fld>
            <a:endParaRPr lang="en-US" altLang="en-US" smtClean="0">
              <a:solidFill>
                <a:prstClr val="black"/>
              </a:solidFill>
              <a:ea typeface="MS PGothic" pitchFamily="34"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These are just a small sampling of the field crews in action.  Not shown are the RTN, FG-5, short-session GPS, relative gravity and mark setting crews.</a:t>
            </a:r>
          </a:p>
        </p:txBody>
      </p:sp>
      <p:sp>
        <p:nvSpPr>
          <p:cNvPr id="153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0725" indent="-276225" eaLnBrk="0" hangingPunct="0">
              <a:spcBef>
                <a:spcPct val="30000"/>
              </a:spcBef>
              <a:defRPr sz="1200">
                <a:solidFill>
                  <a:schemeClr val="tx1"/>
                </a:solidFill>
                <a:latin typeface="Calibri" pitchFamily="34" charset="0"/>
              </a:defRPr>
            </a:lvl2pPr>
            <a:lvl3pPr marL="1108075" indent="-220663" eaLnBrk="0" hangingPunct="0">
              <a:spcBef>
                <a:spcPct val="30000"/>
              </a:spcBef>
              <a:defRPr sz="1200">
                <a:solidFill>
                  <a:schemeClr val="tx1"/>
                </a:solidFill>
                <a:latin typeface="Calibri" pitchFamily="34" charset="0"/>
              </a:defRPr>
            </a:lvl3pPr>
            <a:lvl4pPr marL="1552575" indent="-220663" eaLnBrk="0" hangingPunct="0">
              <a:spcBef>
                <a:spcPct val="30000"/>
              </a:spcBef>
              <a:defRPr sz="1200">
                <a:solidFill>
                  <a:schemeClr val="tx1"/>
                </a:solidFill>
                <a:latin typeface="Calibri" pitchFamily="34" charset="0"/>
              </a:defRPr>
            </a:lvl4pPr>
            <a:lvl5pPr marL="1995488" indent="-220663" eaLnBrk="0" hangingPunct="0">
              <a:spcBef>
                <a:spcPct val="30000"/>
              </a:spcBef>
              <a:defRPr sz="1200">
                <a:solidFill>
                  <a:schemeClr val="tx1"/>
                </a:solidFill>
                <a:latin typeface="Calibri" pitchFamily="34" charset="0"/>
              </a:defRPr>
            </a:lvl5pPr>
            <a:lvl6pPr marL="2452688" indent="-220663" eaLnBrk="0" fontAlgn="base" hangingPunct="0">
              <a:spcBef>
                <a:spcPct val="30000"/>
              </a:spcBef>
              <a:spcAft>
                <a:spcPct val="0"/>
              </a:spcAft>
              <a:defRPr sz="1200">
                <a:solidFill>
                  <a:schemeClr val="tx1"/>
                </a:solidFill>
                <a:latin typeface="Calibri" pitchFamily="34" charset="0"/>
              </a:defRPr>
            </a:lvl6pPr>
            <a:lvl7pPr marL="2909888" indent="-220663" eaLnBrk="0" fontAlgn="base" hangingPunct="0">
              <a:spcBef>
                <a:spcPct val="30000"/>
              </a:spcBef>
              <a:spcAft>
                <a:spcPct val="0"/>
              </a:spcAft>
              <a:defRPr sz="1200">
                <a:solidFill>
                  <a:schemeClr val="tx1"/>
                </a:solidFill>
                <a:latin typeface="Calibri" pitchFamily="34" charset="0"/>
              </a:defRPr>
            </a:lvl7pPr>
            <a:lvl8pPr marL="3367088" indent="-220663" eaLnBrk="0" fontAlgn="base" hangingPunct="0">
              <a:spcBef>
                <a:spcPct val="30000"/>
              </a:spcBef>
              <a:spcAft>
                <a:spcPct val="0"/>
              </a:spcAft>
              <a:defRPr sz="1200">
                <a:solidFill>
                  <a:schemeClr val="tx1"/>
                </a:solidFill>
                <a:latin typeface="Calibri" pitchFamily="34" charset="0"/>
              </a:defRPr>
            </a:lvl8pPr>
            <a:lvl9pPr marL="3824288" indent="-22066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A60EBCBC-55DE-403B-B25E-E30553EC8946}" type="slidenum">
              <a:rPr lang="en-US" altLang="en-US" smtClean="0">
                <a:solidFill>
                  <a:prstClr val="black"/>
                </a:solidFill>
                <a:ea typeface="MS PGothic" pitchFamily="34" charset="-128"/>
              </a:rPr>
              <a:pPr eaLnBrk="1" hangingPunct="1">
                <a:spcBef>
                  <a:spcPct val="0"/>
                </a:spcBef>
              </a:pPr>
              <a:t>104</a:t>
            </a:fld>
            <a:endParaRPr lang="en-US" altLang="en-US" smtClean="0">
              <a:solidFill>
                <a:prstClr val="black"/>
              </a:solidFill>
              <a:ea typeface="MS PGothic" pitchFamily="34"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The Survey verified that the inclusion of the GRAV-D airborne survey improved the geoid slope accuracies at all distances measured by the survey.  </a:t>
            </a:r>
          </a:p>
        </p:txBody>
      </p:sp>
      <p:sp>
        <p:nvSpPr>
          <p:cNvPr id="154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0725" indent="-276225" eaLnBrk="0" hangingPunct="0">
              <a:spcBef>
                <a:spcPct val="30000"/>
              </a:spcBef>
              <a:defRPr sz="1200">
                <a:solidFill>
                  <a:schemeClr val="tx1"/>
                </a:solidFill>
                <a:latin typeface="Calibri" pitchFamily="34" charset="0"/>
              </a:defRPr>
            </a:lvl2pPr>
            <a:lvl3pPr marL="1108075" indent="-220663" eaLnBrk="0" hangingPunct="0">
              <a:spcBef>
                <a:spcPct val="30000"/>
              </a:spcBef>
              <a:defRPr sz="1200">
                <a:solidFill>
                  <a:schemeClr val="tx1"/>
                </a:solidFill>
                <a:latin typeface="Calibri" pitchFamily="34" charset="0"/>
              </a:defRPr>
            </a:lvl3pPr>
            <a:lvl4pPr marL="1552575" indent="-220663" eaLnBrk="0" hangingPunct="0">
              <a:spcBef>
                <a:spcPct val="30000"/>
              </a:spcBef>
              <a:defRPr sz="1200">
                <a:solidFill>
                  <a:schemeClr val="tx1"/>
                </a:solidFill>
                <a:latin typeface="Calibri" pitchFamily="34" charset="0"/>
              </a:defRPr>
            </a:lvl4pPr>
            <a:lvl5pPr marL="1995488" indent="-220663" eaLnBrk="0" hangingPunct="0">
              <a:spcBef>
                <a:spcPct val="30000"/>
              </a:spcBef>
              <a:defRPr sz="1200">
                <a:solidFill>
                  <a:schemeClr val="tx1"/>
                </a:solidFill>
                <a:latin typeface="Calibri" pitchFamily="34" charset="0"/>
              </a:defRPr>
            </a:lvl5pPr>
            <a:lvl6pPr marL="2452688" indent="-220663" eaLnBrk="0" fontAlgn="base" hangingPunct="0">
              <a:spcBef>
                <a:spcPct val="30000"/>
              </a:spcBef>
              <a:spcAft>
                <a:spcPct val="0"/>
              </a:spcAft>
              <a:defRPr sz="1200">
                <a:solidFill>
                  <a:schemeClr val="tx1"/>
                </a:solidFill>
                <a:latin typeface="Calibri" pitchFamily="34" charset="0"/>
              </a:defRPr>
            </a:lvl6pPr>
            <a:lvl7pPr marL="2909888" indent="-220663" eaLnBrk="0" fontAlgn="base" hangingPunct="0">
              <a:spcBef>
                <a:spcPct val="30000"/>
              </a:spcBef>
              <a:spcAft>
                <a:spcPct val="0"/>
              </a:spcAft>
              <a:defRPr sz="1200">
                <a:solidFill>
                  <a:schemeClr val="tx1"/>
                </a:solidFill>
                <a:latin typeface="Calibri" pitchFamily="34" charset="0"/>
              </a:defRPr>
            </a:lvl7pPr>
            <a:lvl8pPr marL="3367088" indent="-220663" eaLnBrk="0" fontAlgn="base" hangingPunct="0">
              <a:spcBef>
                <a:spcPct val="30000"/>
              </a:spcBef>
              <a:spcAft>
                <a:spcPct val="0"/>
              </a:spcAft>
              <a:defRPr sz="1200">
                <a:solidFill>
                  <a:schemeClr val="tx1"/>
                </a:solidFill>
                <a:latin typeface="Calibri" pitchFamily="34" charset="0"/>
              </a:defRPr>
            </a:lvl8pPr>
            <a:lvl9pPr marL="3824288" indent="-22066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9B8429F0-88DD-42A1-85ED-950F71C3E8C0}" type="slidenum">
              <a:rPr lang="en-US" altLang="en-US" smtClean="0">
                <a:solidFill>
                  <a:prstClr val="black"/>
                </a:solidFill>
                <a:ea typeface="MS PGothic" pitchFamily="34" charset="-128"/>
              </a:rPr>
              <a:pPr eaLnBrk="1" hangingPunct="1">
                <a:spcBef>
                  <a:spcPct val="0"/>
                </a:spcBef>
              </a:pPr>
              <a:t>105</a:t>
            </a:fld>
            <a:endParaRPr lang="en-US" altLang="en-US" smtClean="0">
              <a:solidFill>
                <a:prstClr val="black"/>
              </a:solidFill>
              <a:ea typeface="MS PGothic" pitchFamily="34"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pPr defTabSz="916906"/>
            <a:fld id="{4903CA10-6E57-4DBB-805C-6410B52A72D6}" type="slidenum">
              <a:rPr lang="en-US" smtClean="0"/>
              <a:pPr defTabSz="916906"/>
              <a:t>107</a:t>
            </a:fld>
            <a:endParaRPr lang="en-US" dirty="0" smtClean="0"/>
          </a:p>
        </p:txBody>
      </p:sp>
      <p:sp>
        <p:nvSpPr>
          <p:cNvPr id="163843"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xfrm>
            <a:off x="1239106" y="3318779"/>
            <a:ext cx="6932731" cy="3144231"/>
          </a:xfrm>
          <a:ln/>
        </p:spPr>
        <p:txBody>
          <a:bodyPr/>
          <a:lstStyle/>
          <a:p>
            <a:pPr>
              <a:buFont typeface="Arial" pitchFamily="34" charset="0"/>
              <a:buChar char="•"/>
              <a:defRPr/>
            </a:pPr>
            <a:r>
              <a:rPr lang="en-US" dirty="0" smtClean="0"/>
              <a:t> Multiple questions come up about using the new vertical datum.  Two examples are given in the next few slides.  The first is the example of how the new datum will address subsidence, say for floodplain mapping.  The second example is about how the datum will be accessible when there aren’t bench marks in the immediate region of interest.  Both examples rely on this simple formula:</a:t>
            </a:r>
          </a:p>
          <a:p>
            <a:pPr marL="669229" lvl="1" indent="-228555">
              <a:buFontTx/>
              <a:buAutoNum type="arabicParenR"/>
              <a:defRPr/>
            </a:pPr>
            <a:r>
              <a:rPr lang="en-US" dirty="0" smtClean="0"/>
              <a:t>Get an ellipsoid height (h) from GNSS in the latest geometric datum (the replacement for NAD 83)</a:t>
            </a:r>
          </a:p>
          <a:p>
            <a:pPr marL="669229" lvl="1" indent="-228555">
              <a:buFontTx/>
              <a:buAutoNum type="arabicParenR"/>
              <a:defRPr/>
            </a:pPr>
            <a:r>
              <a:rPr lang="en-US" strike="sngStrike" dirty="0" smtClean="0"/>
              <a:t>Remove</a:t>
            </a:r>
            <a:r>
              <a:rPr lang="en-US" dirty="0" smtClean="0"/>
              <a:t> </a:t>
            </a:r>
            <a:r>
              <a:rPr lang="en-US" dirty="0" smtClean="0">
                <a:solidFill>
                  <a:srgbClr val="FF0000"/>
                </a:solidFill>
              </a:rPr>
              <a:t>Subtract </a:t>
            </a:r>
            <a:r>
              <a:rPr lang="en-US" dirty="0" smtClean="0"/>
              <a:t>the NGS provided </a:t>
            </a:r>
            <a:r>
              <a:rPr lang="en-US" dirty="0" err="1" smtClean="0"/>
              <a:t>geoid</a:t>
            </a:r>
            <a:r>
              <a:rPr lang="en-US" strike="sngStrike" dirty="0" smtClean="0"/>
              <a:t> model</a:t>
            </a:r>
            <a:r>
              <a:rPr lang="en-US" dirty="0" smtClean="0"/>
              <a:t>  </a:t>
            </a:r>
            <a:r>
              <a:rPr lang="en-US" dirty="0" smtClean="0">
                <a:solidFill>
                  <a:srgbClr val="FF0000"/>
                </a:solidFill>
              </a:rPr>
              <a:t>height </a:t>
            </a:r>
            <a:r>
              <a:rPr lang="en-US" dirty="0" smtClean="0"/>
              <a:t>(N)</a:t>
            </a:r>
          </a:p>
          <a:p>
            <a:pPr marL="669229" lvl="1" indent="-228555">
              <a:buFontTx/>
              <a:buAutoNum type="arabicParenR"/>
              <a:defRPr/>
            </a:pPr>
            <a:r>
              <a:rPr lang="en-US" dirty="0" smtClean="0"/>
              <a:t>The </a:t>
            </a:r>
            <a:r>
              <a:rPr lang="en-US" dirty="0" err="1" smtClean="0"/>
              <a:t>orthometric</a:t>
            </a:r>
            <a:r>
              <a:rPr lang="en-US" dirty="0" smtClean="0"/>
              <a:t> height in the new datum (H) is just H=h-N</a:t>
            </a:r>
          </a:p>
          <a:p>
            <a:pPr>
              <a:buFont typeface="Arial" pitchFamily="34" charset="0"/>
              <a:buChar char="•"/>
              <a:defRPr/>
            </a:pPr>
            <a:r>
              <a:rPr lang="en-US" dirty="0" smtClean="0"/>
              <a:t> NGS will eventually stop making the claim that we “know” the heights of bench marks as the method of providing access to the vertical datum.  What NGS will do is provide the </a:t>
            </a:r>
            <a:r>
              <a:rPr lang="en-US" dirty="0" err="1" smtClean="0"/>
              <a:t>orthometric</a:t>
            </a:r>
            <a:r>
              <a:rPr lang="en-US" dirty="0" smtClean="0"/>
              <a:t> height to a user on the day of their survey (and with the disclaimer that this height should not be taken as “known” for very long, due to the dynamic nature of the Earth).</a:t>
            </a:r>
          </a:p>
          <a:p>
            <a:pPr>
              <a:defRPr/>
            </a:pPr>
            <a:endParaRPr lang="en-US" dirty="0"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ln/>
        </p:spPr>
      </p:sp>
      <p:sp>
        <p:nvSpPr>
          <p:cNvPr id="164867" name="Notes Placeholder 2"/>
          <p:cNvSpPr>
            <a:spLocks noGrp="1"/>
          </p:cNvSpPr>
          <p:nvPr>
            <p:ph type="body" idx="1"/>
          </p:nvPr>
        </p:nvSpPr>
        <p:spPr>
          <a:noFill/>
          <a:ln/>
        </p:spPr>
        <p:txBody>
          <a:bodyPr/>
          <a:lstStyle/>
          <a:p>
            <a:pPr>
              <a:buFontTx/>
              <a:buChar char="•"/>
            </a:pPr>
            <a:r>
              <a:rPr lang="en-US" smtClean="0"/>
              <a:t> In areas where a brand new (relatively speaking) GNSS based ellipsoid height has been determined at an NAVD 88 bench mark, that data will allow for NGS to convert to the new datum.  </a:t>
            </a:r>
          </a:p>
          <a:p>
            <a:pPr>
              <a:buFontTx/>
              <a:buChar char="•"/>
            </a:pPr>
            <a:r>
              <a:rPr lang="en-US" smtClean="0"/>
              <a:t> The more of these points that can be determined right near the time of the new datum’s release, the better will be the conversion.</a:t>
            </a:r>
          </a:p>
          <a:p>
            <a:endParaRPr lang="en-US" smtClean="0"/>
          </a:p>
        </p:txBody>
      </p:sp>
      <p:sp>
        <p:nvSpPr>
          <p:cNvPr id="164868" name="Slide Number Placeholder 3"/>
          <p:cNvSpPr>
            <a:spLocks noGrp="1"/>
          </p:cNvSpPr>
          <p:nvPr>
            <p:ph type="sldNum" sz="quarter" idx="5"/>
          </p:nvPr>
        </p:nvSpPr>
        <p:spPr>
          <a:noFill/>
        </p:spPr>
        <p:txBody>
          <a:bodyPr/>
          <a:lstStyle/>
          <a:p>
            <a:pPr defTabSz="916906"/>
            <a:fld id="{76C50353-76AD-4994-A8F6-594C0160D8F2}" type="slidenum">
              <a:rPr lang="en-US" smtClean="0"/>
              <a:pPr defTabSz="916906"/>
              <a:t>108</a:t>
            </a:fld>
            <a:endParaRPr lang="en-US" dirty="0"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pPr defTabSz="916906"/>
            <a:fld id="{4F80D1E5-FC27-4D09-94B1-3B23F4DCE1A0}" type="slidenum">
              <a:rPr lang="en-US" smtClean="0"/>
              <a:pPr defTabSz="916906"/>
              <a:t>109</a:t>
            </a:fld>
            <a:endParaRPr lang="en-US" dirty="0" smtClean="0"/>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pPr defTabSz="916906"/>
            <a:fld id="{16B8AE64-7FAD-4A3A-A32D-254BBDA7A97A}" type="slidenum">
              <a:rPr lang="en-US" smtClean="0"/>
              <a:pPr defTabSz="916906"/>
              <a:t>110</a:t>
            </a:fld>
            <a:endParaRPr lang="en-US" dirty="0" smtClean="0"/>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p>
            <a:pPr defTabSz="916906"/>
            <a:fld id="{0D54B685-5342-4D60-9C5A-B636C9DB2282}" type="slidenum">
              <a:rPr lang="en-US" smtClean="0"/>
              <a:pPr defTabSz="916906"/>
              <a:t>111</a:t>
            </a:fld>
            <a:endParaRPr lang="en-US" dirty="0" smtClean="0"/>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p:spPr>
        <p:txBody>
          <a:bodyPr/>
          <a:lstStyle/>
          <a:p>
            <a:endParaRPr lang="en-US" smtClean="0"/>
          </a:p>
        </p:txBody>
      </p:sp>
      <p:sp>
        <p:nvSpPr>
          <p:cNvPr id="165892" name="Slide Number Placeholder 3"/>
          <p:cNvSpPr>
            <a:spLocks noGrp="1"/>
          </p:cNvSpPr>
          <p:nvPr>
            <p:ph type="sldNum" sz="quarter" idx="5"/>
          </p:nvPr>
        </p:nvSpPr>
        <p:spPr>
          <a:noFill/>
        </p:spPr>
        <p:txBody>
          <a:bodyPr/>
          <a:lstStyle/>
          <a:p>
            <a:pPr defTabSz="916906"/>
            <a:fld id="{0600490A-F045-4381-B5F2-50AAAB329B38}" type="slidenum">
              <a:rPr lang="en-US" smtClean="0"/>
              <a:pPr defTabSz="916906"/>
              <a:t>112</a:t>
            </a:fld>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91BEF71-7571-409B-AE02-C03712F02C06}" type="slidenum">
              <a:rPr lang="en-US" smtClean="0"/>
              <a:pPr>
                <a:defRPr/>
              </a:pPr>
              <a:t>8</a:t>
            </a:fld>
            <a:endParaRPr 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ln/>
        </p:spPr>
      </p:sp>
      <p:sp>
        <p:nvSpPr>
          <p:cNvPr id="166915" name="Notes Placeholder 2"/>
          <p:cNvSpPr>
            <a:spLocks noGrp="1"/>
          </p:cNvSpPr>
          <p:nvPr>
            <p:ph type="body" idx="1"/>
          </p:nvPr>
        </p:nvSpPr>
        <p:spPr>
          <a:noFill/>
          <a:ln/>
        </p:spPr>
        <p:txBody>
          <a:bodyPr/>
          <a:lstStyle/>
          <a:p>
            <a:endParaRPr lang="en-US" smtClean="0"/>
          </a:p>
        </p:txBody>
      </p:sp>
      <p:sp>
        <p:nvSpPr>
          <p:cNvPr id="166916" name="Slide Number Placeholder 3"/>
          <p:cNvSpPr>
            <a:spLocks noGrp="1"/>
          </p:cNvSpPr>
          <p:nvPr>
            <p:ph type="sldNum" sz="quarter" idx="5"/>
          </p:nvPr>
        </p:nvSpPr>
        <p:spPr>
          <a:noFill/>
        </p:spPr>
        <p:txBody>
          <a:bodyPr/>
          <a:lstStyle/>
          <a:p>
            <a:pPr defTabSz="916906"/>
            <a:fld id="{9890FCD4-BEB6-4602-8890-EA5A7120B909}" type="slidenum">
              <a:rPr lang="en-US" smtClean="0"/>
              <a:pPr defTabSz="916906"/>
              <a:t>113</a:t>
            </a:fld>
            <a:endParaRPr lang="en-US" dirty="0"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a:ln/>
        </p:spPr>
      </p:sp>
      <p:sp>
        <p:nvSpPr>
          <p:cNvPr id="167939" name="Notes Placeholder 2"/>
          <p:cNvSpPr>
            <a:spLocks noGrp="1"/>
          </p:cNvSpPr>
          <p:nvPr>
            <p:ph type="body" idx="1"/>
          </p:nvPr>
        </p:nvSpPr>
        <p:spPr>
          <a:noFill/>
          <a:ln/>
        </p:spPr>
        <p:txBody>
          <a:bodyPr/>
          <a:lstStyle/>
          <a:p>
            <a:endParaRPr lang="en-US" smtClean="0"/>
          </a:p>
        </p:txBody>
      </p:sp>
      <p:sp>
        <p:nvSpPr>
          <p:cNvPr id="167940" name="Slide Number Placeholder 3"/>
          <p:cNvSpPr>
            <a:spLocks noGrp="1"/>
          </p:cNvSpPr>
          <p:nvPr>
            <p:ph type="sldNum" sz="quarter" idx="5"/>
          </p:nvPr>
        </p:nvSpPr>
        <p:spPr>
          <a:noFill/>
        </p:spPr>
        <p:txBody>
          <a:bodyPr/>
          <a:lstStyle/>
          <a:p>
            <a:pPr defTabSz="916906"/>
            <a:fld id="{4B2A4E12-3B8C-48FE-AE21-C0B56FC194E2}" type="slidenum">
              <a:rPr lang="en-US" smtClean="0"/>
              <a:pPr defTabSz="916906"/>
              <a:t>114</a:t>
            </a:fld>
            <a:endParaRPr lang="en-US" dirty="0"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pPr defTabSz="916906"/>
            <a:fld id="{39FB1233-5D74-437A-8B1C-8DB9C9F36300}" type="slidenum">
              <a:rPr lang="en-US" smtClean="0"/>
              <a:pPr defTabSz="916906"/>
              <a:t>115</a:t>
            </a:fld>
            <a:endParaRPr lang="en-US" dirty="0" smtClean="0"/>
          </a:p>
        </p:txBody>
      </p:sp>
      <p:sp>
        <p:nvSpPr>
          <p:cNvPr id="172035" name="Rectangle 2"/>
          <p:cNvSpPr>
            <a:spLocks noGrp="1" noRot="1" noChangeAspect="1" noChangeArrowheads="1" noTextEdit="1"/>
          </p:cNvSpPr>
          <p:nvPr>
            <p:ph type="sldImg"/>
          </p:nvPr>
        </p:nvSpPr>
        <p:spPr>
          <a:xfrm>
            <a:off x="2895600" y="527050"/>
            <a:ext cx="3505200" cy="2628900"/>
          </a:xfrm>
          <a:ln/>
        </p:spPr>
      </p:sp>
      <p:sp>
        <p:nvSpPr>
          <p:cNvPr id="172036" name="Rectangle 3"/>
          <p:cNvSpPr>
            <a:spLocks noGrp="1" noChangeArrowheads="1"/>
          </p:cNvSpPr>
          <p:nvPr>
            <p:ph type="body" idx="1"/>
          </p:nvPr>
        </p:nvSpPr>
        <p:spPr>
          <a:xfrm>
            <a:off x="928807" y="3329465"/>
            <a:ext cx="7438786" cy="3153730"/>
          </a:xfrm>
          <a:noFill/>
          <a:ln/>
        </p:spPr>
        <p:txBody>
          <a:bodyPr/>
          <a:lstStyle/>
          <a:p>
            <a:endParaRPr lang="en-US" b="1" dirty="0" smtClean="0"/>
          </a:p>
          <a:p>
            <a:endParaRPr lang="en-US" b="1" dirty="0"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eaLnBrk="0" hangingPunct="0">
              <a:defRPr>
                <a:solidFill>
                  <a:schemeClr val="tx1"/>
                </a:solidFill>
                <a:latin typeface="Symbol" pitchFamily="18" charset="2"/>
              </a:defRPr>
            </a:lvl1pPr>
            <a:lvl2pPr marL="742950" indent="-285750" defTabSz="952500" eaLnBrk="0" hangingPunct="0">
              <a:defRPr>
                <a:solidFill>
                  <a:schemeClr val="tx1"/>
                </a:solidFill>
                <a:latin typeface="Symbol" pitchFamily="18" charset="2"/>
              </a:defRPr>
            </a:lvl2pPr>
            <a:lvl3pPr marL="1143000" indent="-228600" defTabSz="952500" eaLnBrk="0" hangingPunct="0">
              <a:defRPr>
                <a:solidFill>
                  <a:schemeClr val="tx1"/>
                </a:solidFill>
                <a:latin typeface="Symbol" pitchFamily="18" charset="2"/>
              </a:defRPr>
            </a:lvl3pPr>
            <a:lvl4pPr marL="1600200" indent="-228600" defTabSz="952500" eaLnBrk="0" hangingPunct="0">
              <a:defRPr>
                <a:solidFill>
                  <a:schemeClr val="tx1"/>
                </a:solidFill>
                <a:latin typeface="Symbol" pitchFamily="18" charset="2"/>
              </a:defRPr>
            </a:lvl4pPr>
            <a:lvl5pPr marL="2057400" indent="-228600" defTabSz="952500" eaLnBrk="0" hangingPunct="0">
              <a:defRPr>
                <a:solidFill>
                  <a:schemeClr val="tx1"/>
                </a:solidFill>
                <a:latin typeface="Symbol" pitchFamily="18" charset="2"/>
              </a:defRPr>
            </a:lvl5pPr>
            <a:lvl6pPr marL="2514600" indent="-228600" defTabSz="952500" eaLnBrk="0" fontAlgn="base" hangingPunct="0">
              <a:spcBef>
                <a:spcPct val="0"/>
              </a:spcBef>
              <a:spcAft>
                <a:spcPct val="0"/>
              </a:spcAft>
              <a:defRPr>
                <a:solidFill>
                  <a:schemeClr val="tx1"/>
                </a:solidFill>
                <a:latin typeface="Symbol" pitchFamily="18" charset="2"/>
              </a:defRPr>
            </a:lvl6pPr>
            <a:lvl7pPr marL="2971800" indent="-228600" defTabSz="952500" eaLnBrk="0" fontAlgn="base" hangingPunct="0">
              <a:spcBef>
                <a:spcPct val="0"/>
              </a:spcBef>
              <a:spcAft>
                <a:spcPct val="0"/>
              </a:spcAft>
              <a:defRPr>
                <a:solidFill>
                  <a:schemeClr val="tx1"/>
                </a:solidFill>
                <a:latin typeface="Symbol" pitchFamily="18" charset="2"/>
              </a:defRPr>
            </a:lvl7pPr>
            <a:lvl8pPr marL="3429000" indent="-228600" defTabSz="952500" eaLnBrk="0" fontAlgn="base" hangingPunct="0">
              <a:spcBef>
                <a:spcPct val="0"/>
              </a:spcBef>
              <a:spcAft>
                <a:spcPct val="0"/>
              </a:spcAft>
              <a:defRPr>
                <a:solidFill>
                  <a:schemeClr val="tx1"/>
                </a:solidFill>
                <a:latin typeface="Symbol" pitchFamily="18" charset="2"/>
              </a:defRPr>
            </a:lvl8pPr>
            <a:lvl9pPr marL="3886200" indent="-228600" defTabSz="952500" eaLnBrk="0" fontAlgn="base" hangingPunct="0">
              <a:spcBef>
                <a:spcPct val="0"/>
              </a:spcBef>
              <a:spcAft>
                <a:spcPct val="0"/>
              </a:spcAft>
              <a:defRPr>
                <a:solidFill>
                  <a:schemeClr val="tx1"/>
                </a:solidFill>
                <a:latin typeface="Symbol" pitchFamily="18" charset="2"/>
              </a:defRPr>
            </a:lvl9pPr>
          </a:lstStyle>
          <a:p>
            <a:fld id="{44605218-2645-4B8D-8F53-2A6118421F98}" type="slidenum">
              <a:rPr lang="en-US" altLang="en-US" smtClean="0">
                <a:latin typeface="Times New Roman" pitchFamily="18" charset="0"/>
              </a:rPr>
              <a:pPr/>
              <a:t>116</a:t>
            </a:fld>
            <a:endParaRPr lang="en-US" altLang="en-US" smtClean="0">
              <a:latin typeface="Times New Roman" pitchFamily="18" charset="0"/>
            </a:endParaRPr>
          </a:p>
        </p:txBody>
      </p:sp>
      <p:sp>
        <p:nvSpPr>
          <p:cNvPr id="113667" name="Rectangle 2"/>
          <p:cNvSpPr>
            <a:spLocks noGrp="1" noRot="1" noChangeAspect="1" noChangeArrowheads="1" noTextEdit="1"/>
          </p:cNvSpPr>
          <p:nvPr>
            <p:ph type="sldImg"/>
          </p:nvPr>
        </p:nvSpPr>
        <p:spPr>
          <a:xfrm>
            <a:off x="2894013" y="527050"/>
            <a:ext cx="3506787" cy="2628900"/>
          </a:xfrm>
          <a:ln/>
        </p:spPr>
      </p:sp>
      <p:sp>
        <p:nvSpPr>
          <p:cNvPr id="113668" name="Rectangle 3"/>
          <p:cNvSpPr>
            <a:spLocks noGrp="1" noChangeArrowheads="1"/>
          </p:cNvSpPr>
          <p:nvPr>
            <p:ph type="body" idx="1"/>
          </p:nvPr>
        </p:nvSpPr>
        <p:spPr>
          <a:xfrm>
            <a:off x="930045" y="3330172"/>
            <a:ext cx="7436313" cy="3152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en-US" altLang="en-US" b="1" smtClean="0"/>
              <a:t>ACURRACY BUT NOT CONSISTENCY!!</a:t>
            </a:r>
          </a:p>
          <a:p>
            <a:pPr>
              <a:buFontTx/>
              <a:buChar char="•"/>
            </a:pPr>
            <a:endParaRPr lang="en-US" altLang="en-US" b="1" smtClean="0"/>
          </a:p>
          <a:p>
            <a:pPr>
              <a:buFontTx/>
              <a:buChar char="•"/>
            </a:pPr>
            <a:r>
              <a:rPr lang="en-US" altLang="en-US" b="1" smtClean="0"/>
              <a:t>To summarize:  This slide shows how far we’ve come since 1986, really since 1927.</a:t>
            </a:r>
          </a:p>
          <a:p>
            <a:pPr>
              <a:buFontTx/>
              <a:buChar char="•"/>
            </a:pPr>
            <a:r>
              <a:rPr lang="en-US" altLang="en-US" b="1" smtClean="0"/>
              <a:t>Unfortunately, ---  Next slide  ----</a:t>
            </a:r>
          </a:p>
          <a:p>
            <a:endParaRPr lang="en-US" altLang="en-US" b="1" smtClean="0"/>
          </a:p>
          <a:p>
            <a:endParaRPr lang="en-US" altLang="en-US" b="1"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4930" name="Shape 565"/>
          <p:cNvSpPr>
            <a:spLocks noGrp="1" noRot="1" noChangeAspect="1" noTextEdit="1"/>
          </p:cNvSpPr>
          <p:nvPr>
            <p:ph type="sldImg" idx="2"/>
          </p:nvPr>
        </p:nvSpPr>
        <p:spPr bwMode="auto">
          <a:xfrm>
            <a:off x="2895600" y="525463"/>
            <a:ext cx="3505200" cy="2628900"/>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cap="flat">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2291" name="Shape 566"/>
          <p:cNvSpPr>
            <a:spLocks noGrp="1"/>
          </p:cNvSpPr>
          <p:nvPr>
            <p:ph type="body" idx="1"/>
          </p:nvPr>
        </p:nvSpPr>
        <p:spPr bwMode="auto">
          <a:xfrm>
            <a:off x="930063" y="3330180"/>
            <a:ext cx="7436277" cy="3155159"/>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5" rIns="91392" bIns="45695" numCol="1" anchor="t" anchorCtr="0" compatLnSpc="1">
            <a:prstTxWarp prst="textNoShape">
              <a:avLst/>
            </a:prstTxWarp>
            <a:normAutofit lnSpcReduction="10000"/>
          </a:bodyPr>
          <a:lstStyle/>
          <a:p>
            <a:pPr>
              <a:lnSpc>
                <a:spcPct val="80000"/>
              </a:lnSpc>
              <a:spcBef>
                <a:spcPct val="0"/>
              </a:spcBef>
              <a:defRPr/>
            </a:pPr>
            <a:r>
              <a:rPr lang="en-US" altLang="en-US" sz="1300">
                <a:ea typeface="ＭＳ Ｐゴシック" panose="020B0600070205080204" pitchFamily="34" charset="-128"/>
              </a:rPr>
              <a:t>Picture: Map reflects the type of height improvements users could expect if NAVD 88 were replaced with a geoid-based vertical datum. (This is only a large scale approximation and should not be used as an absolute guide. Each benchmark might have its own level of mismatch, for example from uplift or subsidence, not captured by this broad brush. Also, this is the difference between the zero level of NAVD 88 and the actual geoid. The difference between NAD 83 ellipsoid heights and  ITRF/GRS-80 ellipsoid heights has NO influence on this graph and should not be part of the story.)</a:t>
            </a:r>
          </a:p>
          <a:p>
            <a:pPr eaLnBrk="1" hangingPunct="1">
              <a:lnSpc>
                <a:spcPct val="80000"/>
              </a:lnSpc>
              <a:defRPr/>
            </a:pPr>
            <a:endParaRPr lang="en-US" altLang="en-US" sz="1300">
              <a:solidFill>
                <a:srgbClr val="000000"/>
              </a:solidFill>
              <a:latin typeface="Calibri" panose="020F0502020204030204" pitchFamily="34" charset="0"/>
              <a:ea typeface="ＭＳ Ｐゴシック" panose="020B0600070205080204" pitchFamily="34" charset="-128"/>
            </a:endParaRPr>
          </a:p>
          <a:p>
            <a:pPr eaLnBrk="1" hangingPunct="1">
              <a:lnSpc>
                <a:spcPct val="80000"/>
              </a:lnSpc>
              <a:defRPr/>
            </a:pPr>
            <a:r>
              <a:rPr lang="en-US" altLang="en-US" sz="1300">
                <a:solidFill>
                  <a:srgbClr val="000000"/>
                </a:solidFill>
                <a:latin typeface="Calibri" panose="020F0502020204030204" pitchFamily="34" charset="0"/>
                <a:ea typeface="ＭＳ Ｐゴシック" panose="020B0600070205080204" pitchFamily="34" charset="-128"/>
              </a:rPr>
              <a:t>The new datums will be accessed via GNSS technology versus benchmarks</a:t>
            </a:r>
          </a:p>
          <a:p>
            <a:pPr eaLnBrk="1" hangingPunct="1">
              <a:lnSpc>
                <a:spcPct val="80000"/>
              </a:lnSpc>
              <a:defRPr/>
            </a:pPr>
            <a:endParaRPr lang="en-US" altLang="en-US" sz="1300">
              <a:solidFill>
                <a:srgbClr val="000000"/>
              </a:solidFill>
              <a:latin typeface="Calibri" panose="020F0502020204030204" pitchFamily="34" charset="0"/>
              <a:ea typeface="ＭＳ Ｐゴシック" panose="020B0600070205080204" pitchFamily="34" charset="-128"/>
            </a:endParaRPr>
          </a:p>
          <a:p>
            <a:pPr eaLnBrk="1" hangingPunct="1">
              <a:lnSpc>
                <a:spcPct val="80000"/>
              </a:lnSpc>
              <a:defRPr/>
            </a:pPr>
            <a:r>
              <a:rPr lang="en-US" altLang="en-US" sz="1300">
                <a:solidFill>
                  <a:srgbClr val="000000"/>
                </a:solidFill>
                <a:latin typeface="Calibri" panose="020F0502020204030204" pitchFamily="34" charset="0"/>
                <a:ea typeface="ＭＳ Ｐゴシック" panose="020B0600070205080204" pitchFamily="34" charset="-128"/>
              </a:rPr>
              <a:t>New vertical datum to be released in 2022 will be based upon a gravimetric geoid</a:t>
            </a:r>
          </a:p>
          <a:p>
            <a:pPr eaLnBrk="1" hangingPunct="1">
              <a:lnSpc>
                <a:spcPct val="80000"/>
              </a:lnSpc>
              <a:defRPr/>
            </a:pPr>
            <a:endParaRPr lang="en-US" altLang="en-US" sz="1300">
              <a:solidFill>
                <a:srgbClr val="000000"/>
              </a:solidFill>
              <a:latin typeface="Calibri" panose="020F0502020204030204" pitchFamily="34" charset="0"/>
              <a:ea typeface="ＭＳ Ｐゴシック" panose="020B0600070205080204" pitchFamily="34" charset="-128"/>
            </a:endParaRPr>
          </a:p>
          <a:p>
            <a:pPr eaLnBrk="1" hangingPunct="1">
              <a:lnSpc>
                <a:spcPct val="80000"/>
              </a:lnSpc>
              <a:defRPr/>
            </a:pPr>
            <a:r>
              <a:rPr lang="en-US" altLang="en-US" sz="1300">
                <a:solidFill>
                  <a:srgbClr val="000000"/>
                </a:solidFill>
                <a:latin typeface="Calibri" panose="020F0502020204030204" pitchFamily="34" charset="0"/>
                <a:ea typeface="ＭＳ Ｐゴシック" panose="020B0600070205080204" pitchFamily="34" charset="-128"/>
              </a:rPr>
              <a:t>Airborne gravity data for the geopotential datum collected by the Gravity for the Redefinition of the American Vertical Datum (GRAV-D) Project will allow for blending of data from satellite, altimetric, and surface sources.</a:t>
            </a:r>
          </a:p>
          <a:p>
            <a:pPr eaLnBrk="1" hangingPunct="1">
              <a:lnSpc>
                <a:spcPct val="80000"/>
              </a:lnSpc>
              <a:buFontTx/>
              <a:buChar char="-"/>
              <a:defRPr/>
            </a:pPr>
            <a:endParaRPr lang="en-US" altLang="en-US" sz="1300">
              <a:solidFill>
                <a:srgbClr val="000000"/>
              </a:solidFill>
              <a:latin typeface="Calibri" panose="020F0502020204030204" pitchFamily="34" charset="0"/>
              <a:ea typeface="ＭＳ Ｐゴシック" panose="020B0600070205080204" pitchFamily="34" charset="-128"/>
            </a:endParaRPr>
          </a:p>
          <a:p>
            <a:pPr eaLnBrk="1" hangingPunct="1">
              <a:lnSpc>
                <a:spcPct val="80000"/>
              </a:lnSpc>
              <a:defRPr/>
            </a:pPr>
            <a:r>
              <a:rPr lang="en-US" altLang="en-US" sz="1300">
                <a:solidFill>
                  <a:srgbClr val="000000"/>
                </a:solidFill>
                <a:latin typeface="Calibri" panose="020F0502020204030204" pitchFamily="34" charset="0"/>
                <a:ea typeface="ＭＳ Ｐゴシック" panose="020B0600070205080204" pitchFamily="34" charset="-128"/>
              </a:rPr>
              <a:t>Estimated Differences Between “Old” and “New” Datums:</a:t>
            </a:r>
          </a:p>
          <a:p>
            <a:pPr>
              <a:lnSpc>
                <a:spcPct val="80000"/>
              </a:lnSpc>
              <a:spcBef>
                <a:spcPct val="0"/>
              </a:spcBef>
              <a:buClr>
                <a:srgbClr val="000000"/>
              </a:buClr>
              <a:buFont typeface="Calibri" panose="020F0502020204030204" pitchFamily="34" charset="0"/>
              <a:buNone/>
              <a:defRPr/>
            </a:pPr>
            <a:r>
              <a:rPr lang="en-US" altLang="en-US" sz="800">
                <a:solidFill>
                  <a:srgbClr val="000000"/>
                </a:solidFill>
                <a:latin typeface="Calibri" panose="020F0502020204030204" pitchFamily="34" charset="0"/>
                <a:ea typeface="ＭＳ Ｐゴシック" panose="020B0600070205080204" pitchFamily="34" charset="-128"/>
                <a:sym typeface="Calibri" panose="020F0502020204030204" pitchFamily="34" charset="0"/>
              </a:rPr>
              <a:t>Geometric Datum</a:t>
            </a:r>
          </a:p>
          <a:p>
            <a:pPr marL="617837" lvl="1" indent="-168501">
              <a:lnSpc>
                <a:spcPct val="80000"/>
              </a:lnSpc>
              <a:spcBef>
                <a:spcPts val="553"/>
              </a:spcBef>
              <a:buClr>
                <a:srgbClr val="000000"/>
              </a:buClr>
              <a:buFont typeface="Wingdings" panose="05000000000000000000" pitchFamily="2" charset="2"/>
              <a:buChar char="§"/>
              <a:defRPr/>
            </a:pPr>
            <a:r>
              <a:rPr lang="en-US" altLang="en-US" sz="800">
                <a:solidFill>
                  <a:srgbClr val="000000"/>
                </a:solidFill>
                <a:latin typeface="Calibri" panose="020F0502020204030204" pitchFamily="34" charset="0"/>
                <a:ea typeface="ＭＳ Ｐゴシック" panose="020B0600070205080204" pitchFamily="34" charset="-128"/>
                <a:sym typeface="Calibri" panose="020F0502020204030204" pitchFamily="34" charset="0"/>
              </a:rPr>
              <a:t>Horizontal: 0.8 to 1.5 m in CONUS</a:t>
            </a:r>
          </a:p>
          <a:p>
            <a:pPr marL="617837" lvl="1" indent="-168501">
              <a:lnSpc>
                <a:spcPct val="80000"/>
              </a:lnSpc>
              <a:spcBef>
                <a:spcPts val="553"/>
              </a:spcBef>
              <a:buClr>
                <a:srgbClr val="000000"/>
              </a:buClr>
              <a:buFont typeface="Wingdings" panose="05000000000000000000" pitchFamily="2" charset="2"/>
              <a:buChar char="§"/>
              <a:defRPr/>
            </a:pPr>
            <a:r>
              <a:rPr lang="en-US" altLang="en-US" sz="800">
                <a:solidFill>
                  <a:srgbClr val="000000"/>
                </a:solidFill>
                <a:latin typeface="Calibri" panose="020F0502020204030204" pitchFamily="34" charset="0"/>
                <a:ea typeface="ＭＳ Ｐゴシック" panose="020B0600070205080204" pitchFamily="34" charset="-128"/>
                <a:sym typeface="Calibri" panose="020F0502020204030204" pitchFamily="34" charset="0"/>
              </a:rPr>
              <a:t>Ellipsoidal heights: -0.2 to -1.6 m CONUS; AK 0 to 1.3 m</a:t>
            </a:r>
          </a:p>
          <a:p>
            <a:pPr>
              <a:lnSpc>
                <a:spcPct val="80000"/>
              </a:lnSpc>
              <a:spcBef>
                <a:spcPts val="627"/>
              </a:spcBef>
              <a:buClr>
                <a:srgbClr val="000000"/>
              </a:buClr>
              <a:defRPr/>
            </a:pPr>
            <a:r>
              <a:rPr lang="en-US" altLang="en-US" sz="800">
                <a:solidFill>
                  <a:srgbClr val="000000"/>
                </a:solidFill>
                <a:latin typeface="Calibri" panose="020F0502020204030204" pitchFamily="34" charset="0"/>
                <a:ea typeface="ＭＳ Ｐゴシック" panose="020B0600070205080204" pitchFamily="34" charset="-128"/>
                <a:sym typeface="Calibri" panose="020F0502020204030204" pitchFamily="34" charset="0"/>
              </a:rPr>
              <a:t>Geopotential Datum</a:t>
            </a:r>
          </a:p>
          <a:p>
            <a:pPr marL="617837" lvl="1" indent="-168501">
              <a:lnSpc>
                <a:spcPct val="85000"/>
              </a:lnSpc>
              <a:spcBef>
                <a:spcPts val="553"/>
              </a:spcBef>
              <a:buClr>
                <a:srgbClr val="000000"/>
              </a:buClr>
              <a:buFont typeface="Wingdings" panose="05000000000000000000" pitchFamily="2" charset="2"/>
              <a:buChar char="§"/>
              <a:defRPr/>
            </a:pPr>
            <a:r>
              <a:rPr lang="en-US" altLang="en-US" sz="800">
                <a:solidFill>
                  <a:srgbClr val="000000"/>
                </a:solidFill>
                <a:latin typeface="Calibri" panose="020F0502020204030204" pitchFamily="34" charset="0"/>
                <a:ea typeface="ＭＳ Ｐゴシック" panose="020B0600070205080204" pitchFamily="34" charset="-128"/>
                <a:sym typeface="Calibri" panose="020F0502020204030204" pitchFamily="34" charset="0"/>
              </a:rPr>
              <a:t>Approx. +0.1 m (Florida) to -1.3 m (Washington)</a:t>
            </a:r>
          </a:p>
          <a:p>
            <a:pPr marL="617837" lvl="1" indent="-168501">
              <a:lnSpc>
                <a:spcPct val="85000"/>
              </a:lnSpc>
              <a:spcBef>
                <a:spcPts val="553"/>
              </a:spcBef>
              <a:buClr>
                <a:srgbClr val="000000"/>
              </a:buClr>
              <a:buFont typeface="Wingdings" panose="05000000000000000000" pitchFamily="2" charset="2"/>
              <a:buChar char="§"/>
              <a:defRPr/>
            </a:pPr>
            <a:r>
              <a:rPr lang="en-US" altLang="en-US" sz="800">
                <a:solidFill>
                  <a:srgbClr val="000000"/>
                </a:solidFill>
                <a:latin typeface="Calibri" panose="020F0502020204030204" pitchFamily="34" charset="0"/>
                <a:ea typeface="ＭＳ Ｐゴシック" panose="020B0600070205080204" pitchFamily="34" charset="-128"/>
                <a:sym typeface="Calibri" panose="020F0502020204030204" pitchFamily="34" charset="0"/>
              </a:rPr>
              <a:t>More than 2 meters of change in Alaska</a:t>
            </a:r>
          </a:p>
          <a:p>
            <a:pPr eaLnBrk="1" hangingPunct="1">
              <a:lnSpc>
                <a:spcPct val="80000"/>
              </a:lnSpc>
              <a:buFontTx/>
              <a:buChar char="-"/>
              <a:defRPr/>
            </a:pPr>
            <a:endParaRPr lang="en-US" altLang="en-US" sz="1300">
              <a:solidFill>
                <a:srgbClr val="000000"/>
              </a:solidFill>
              <a:latin typeface="Calibri" panose="020F0502020204030204" pitchFamily="34" charset="0"/>
              <a:ea typeface="ＭＳ Ｐゴシック" panose="020B0600070205080204" pitchFamily="34" charset="-128"/>
            </a:endParaRPr>
          </a:p>
          <a:p>
            <a:pPr eaLnBrk="1" hangingPunct="1">
              <a:lnSpc>
                <a:spcPct val="80000"/>
              </a:lnSpc>
              <a:buFontTx/>
              <a:buChar char="-"/>
              <a:defRPr/>
            </a:pPr>
            <a:endParaRPr lang="en-US" altLang="en-US" sz="1300">
              <a:solidFill>
                <a:srgbClr val="000000"/>
              </a:solidFill>
              <a:latin typeface="Calibri" panose="020F0502020204030204" pitchFamily="34" charset="0"/>
              <a:ea typeface="ＭＳ Ｐゴシック" panose="020B0600070205080204" pitchFamily="34" charset="-128"/>
            </a:endParaRPr>
          </a:p>
          <a:p>
            <a:pPr eaLnBrk="1" hangingPunct="1">
              <a:lnSpc>
                <a:spcPct val="80000"/>
              </a:lnSpc>
              <a:defRPr/>
            </a:pPr>
            <a:endParaRPr lang="en-US" altLang="en-US" sz="1300">
              <a:ea typeface="ＭＳ Ｐゴシック" panose="020B0600070205080204" pitchFamily="34" charset="-128"/>
            </a:endParaRPr>
          </a:p>
        </p:txBody>
      </p:sp>
      <p:sp>
        <p:nvSpPr>
          <p:cNvPr id="124932" name="Shape 567"/>
          <p:cNvSpPr>
            <a:spLocks noGrp="1"/>
          </p:cNvSpPr>
          <p:nvPr>
            <p:ph type="sldNum" sz="quarter" idx="5"/>
          </p:nvPr>
        </p:nvSpPr>
        <p:spPr bwMode="auto">
          <a:xfrm>
            <a:off x="5264024" y="6657962"/>
            <a:ext cx="4030269" cy="3512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2" tIns="45695" rIns="91392" bIns="45695"/>
          <a:lstStyle>
            <a:lvl1pPr>
              <a:defRPr>
                <a:solidFill>
                  <a:schemeClr val="tx1"/>
                </a:solidFill>
                <a:latin typeface="Arial" pitchFamily="34" charset="0"/>
                <a:ea typeface="MS PGothic" pitchFamily="34" charset="-128"/>
              </a:defRPr>
            </a:lvl1pPr>
            <a:lvl2pPr marL="730171" indent="-280835">
              <a:defRPr>
                <a:solidFill>
                  <a:schemeClr val="tx1"/>
                </a:solidFill>
                <a:latin typeface="Arial" pitchFamily="34" charset="0"/>
                <a:ea typeface="MS PGothic" pitchFamily="34" charset="-128"/>
              </a:defRPr>
            </a:lvl2pPr>
            <a:lvl3pPr marL="1123340" indent="-224668">
              <a:defRPr>
                <a:solidFill>
                  <a:schemeClr val="tx1"/>
                </a:solidFill>
                <a:latin typeface="Arial" pitchFamily="34" charset="0"/>
                <a:ea typeface="MS PGothic" pitchFamily="34" charset="-128"/>
              </a:defRPr>
            </a:lvl3pPr>
            <a:lvl4pPr marL="1572677" indent="-224668">
              <a:defRPr>
                <a:solidFill>
                  <a:schemeClr val="tx1"/>
                </a:solidFill>
                <a:latin typeface="Arial" pitchFamily="34" charset="0"/>
                <a:ea typeface="MS PGothic" pitchFamily="34" charset="-128"/>
              </a:defRPr>
            </a:lvl4pPr>
            <a:lvl5pPr marL="2022013" indent="-224668">
              <a:defRPr>
                <a:solidFill>
                  <a:schemeClr val="tx1"/>
                </a:solidFill>
                <a:latin typeface="Arial" pitchFamily="34" charset="0"/>
                <a:ea typeface="MS PGothic" pitchFamily="34" charset="-128"/>
              </a:defRPr>
            </a:lvl5pPr>
            <a:lvl6pPr marL="2471349" indent="-224668" eaLnBrk="0" fontAlgn="base" hangingPunct="0">
              <a:spcBef>
                <a:spcPct val="0"/>
              </a:spcBef>
              <a:spcAft>
                <a:spcPct val="0"/>
              </a:spcAft>
              <a:defRPr>
                <a:solidFill>
                  <a:schemeClr val="tx1"/>
                </a:solidFill>
                <a:latin typeface="Arial" pitchFamily="34" charset="0"/>
                <a:ea typeface="MS PGothic" pitchFamily="34" charset="-128"/>
              </a:defRPr>
            </a:lvl6pPr>
            <a:lvl7pPr marL="2920685" indent="-224668" eaLnBrk="0" fontAlgn="base" hangingPunct="0">
              <a:spcBef>
                <a:spcPct val="0"/>
              </a:spcBef>
              <a:spcAft>
                <a:spcPct val="0"/>
              </a:spcAft>
              <a:defRPr>
                <a:solidFill>
                  <a:schemeClr val="tx1"/>
                </a:solidFill>
                <a:latin typeface="Arial" pitchFamily="34" charset="0"/>
                <a:ea typeface="MS PGothic" pitchFamily="34" charset="-128"/>
              </a:defRPr>
            </a:lvl7pPr>
            <a:lvl8pPr marL="3370021" indent="-224668" eaLnBrk="0" fontAlgn="base" hangingPunct="0">
              <a:spcBef>
                <a:spcPct val="0"/>
              </a:spcBef>
              <a:spcAft>
                <a:spcPct val="0"/>
              </a:spcAft>
              <a:defRPr>
                <a:solidFill>
                  <a:schemeClr val="tx1"/>
                </a:solidFill>
                <a:latin typeface="Arial" pitchFamily="34" charset="0"/>
                <a:ea typeface="MS PGothic" pitchFamily="34" charset="-128"/>
              </a:defRPr>
            </a:lvl8pPr>
            <a:lvl9pPr marL="3819357" indent="-224668" eaLnBrk="0" fontAlgn="base" hangingPunct="0">
              <a:spcBef>
                <a:spcPct val="0"/>
              </a:spcBef>
              <a:spcAft>
                <a:spcPct val="0"/>
              </a:spcAft>
              <a:defRPr>
                <a:solidFill>
                  <a:schemeClr val="tx1"/>
                </a:solidFill>
                <a:latin typeface="Arial" pitchFamily="34" charset="0"/>
                <a:ea typeface="MS PGothic" pitchFamily="34" charset="-128"/>
              </a:defRPr>
            </a:lvl9pPr>
          </a:lstStyle>
          <a:p>
            <a:pPr>
              <a:buSzPct val="25000"/>
            </a:pPr>
            <a:r>
              <a:rPr lang="en-US" altLang="en-US" smtClean="0">
                <a:solidFill>
                  <a:srgbClr val="000000"/>
                </a:solidFill>
                <a:latin typeface="Gill Sans MT" pitchFamily="34" charset="0"/>
              </a:rPr>
              <a:t> </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5954" name="Shape 565"/>
          <p:cNvSpPr>
            <a:spLocks noGrp="1" noRot="1" noChangeAspect="1" noTextEdit="1"/>
          </p:cNvSpPr>
          <p:nvPr>
            <p:ph type="sldImg" idx="2"/>
          </p:nvPr>
        </p:nvSpPr>
        <p:spPr bwMode="auto">
          <a:xfrm>
            <a:off x="2895600" y="525463"/>
            <a:ext cx="3505200" cy="2628900"/>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cap="flat">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2291" name="Shape 566"/>
          <p:cNvSpPr>
            <a:spLocks noGrp="1"/>
          </p:cNvSpPr>
          <p:nvPr>
            <p:ph type="body" idx="1"/>
          </p:nvPr>
        </p:nvSpPr>
        <p:spPr bwMode="auto">
          <a:xfrm>
            <a:off x="930063" y="3330180"/>
            <a:ext cx="7436277" cy="3155159"/>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5" rIns="91392" bIns="45695" numCol="1" anchor="t" anchorCtr="0" compatLnSpc="1">
            <a:prstTxWarp prst="textNoShape">
              <a:avLst/>
            </a:prstTxWarp>
            <a:normAutofit lnSpcReduction="10000"/>
          </a:bodyPr>
          <a:lstStyle/>
          <a:p>
            <a:pPr>
              <a:lnSpc>
                <a:spcPct val="80000"/>
              </a:lnSpc>
              <a:spcBef>
                <a:spcPct val="0"/>
              </a:spcBef>
              <a:defRPr/>
            </a:pPr>
            <a:r>
              <a:rPr lang="en-US" altLang="en-US" sz="1300">
                <a:ea typeface="ＭＳ Ｐゴシック" panose="020B0600070205080204" pitchFamily="34" charset="-128"/>
              </a:rPr>
              <a:t>Picture: Map reflects the type of height improvements users could expect if NAVD 88 were replaced with a geoid-based vertical datum. (This is only a large scale approximation and should not be used as an absolute guide. Each benchmark might have its own level of mismatch, for example from uplift or subsidence, not captured by this broad brush. Also, this is the difference between the zero level of NAVD 88 and the actual geoid. The difference between NAD 83 ellipsoid heights and  ITRF/GRS-80 ellipsoid heights has NO influence on this graph and should not be part of the story.)</a:t>
            </a:r>
          </a:p>
          <a:p>
            <a:pPr eaLnBrk="1" hangingPunct="1">
              <a:lnSpc>
                <a:spcPct val="80000"/>
              </a:lnSpc>
              <a:defRPr/>
            </a:pPr>
            <a:endParaRPr lang="en-US" altLang="en-US" sz="1300">
              <a:solidFill>
                <a:srgbClr val="000000"/>
              </a:solidFill>
              <a:latin typeface="Calibri" panose="020F0502020204030204" pitchFamily="34" charset="0"/>
              <a:ea typeface="ＭＳ Ｐゴシック" panose="020B0600070205080204" pitchFamily="34" charset="-128"/>
            </a:endParaRPr>
          </a:p>
          <a:p>
            <a:pPr eaLnBrk="1" hangingPunct="1">
              <a:lnSpc>
                <a:spcPct val="80000"/>
              </a:lnSpc>
              <a:defRPr/>
            </a:pPr>
            <a:r>
              <a:rPr lang="en-US" altLang="en-US" sz="1300">
                <a:solidFill>
                  <a:srgbClr val="000000"/>
                </a:solidFill>
                <a:latin typeface="Calibri" panose="020F0502020204030204" pitchFamily="34" charset="0"/>
                <a:ea typeface="ＭＳ Ｐゴシック" panose="020B0600070205080204" pitchFamily="34" charset="-128"/>
              </a:rPr>
              <a:t>The new datums will be accessed via GNSS technology versus benchmarks</a:t>
            </a:r>
          </a:p>
          <a:p>
            <a:pPr eaLnBrk="1" hangingPunct="1">
              <a:lnSpc>
                <a:spcPct val="80000"/>
              </a:lnSpc>
              <a:defRPr/>
            </a:pPr>
            <a:endParaRPr lang="en-US" altLang="en-US" sz="1300">
              <a:solidFill>
                <a:srgbClr val="000000"/>
              </a:solidFill>
              <a:latin typeface="Calibri" panose="020F0502020204030204" pitchFamily="34" charset="0"/>
              <a:ea typeface="ＭＳ Ｐゴシック" panose="020B0600070205080204" pitchFamily="34" charset="-128"/>
            </a:endParaRPr>
          </a:p>
          <a:p>
            <a:pPr eaLnBrk="1" hangingPunct="1">
              <a:lnSpc>
                <a:spcPct val="80000"/>
              </a:lnSpc>
              <a:defRPr/>
            </a:pPr>
            <a:r>
              <a:rPr lang="en-US" altLang="en-US" sz="1300">
                <a:solidFill>
                  <a:srgbClr val="000000"/>
                </a:solidFill>
                <a:latin typeface="Calibri" panose="020F0502020204030204" pitchFamily="34" charset="0"/>
                <a:ea typeface="ＭＳ Ｐゴシック" panose="020B0600070205080204" pitchFamily="34" charset="-128"/>
              </a:rPr>
              <a:t>New vertical datum to be released in 2022 will be based upon a gravimetric geoid</a:t>
            </a:r>
          </a:p>
          <a:p>
            <a:pPr eaLnBrk="1" hangingPunct="1">
              <a:lnSpc>
                <a:spcPct val="80000"/>
              </a:lnSpc>
              <a:defRPr/>
            </a:pPr>
            <a:endParaRPr lang="en-US" altLang="en-US" sz="1300">
              <a:solidFill>
                <a:srgbClr val="000000"/>
              </a:solidFill>
              <a:latin typeface="Calibri" panose="020F0502020204030204" pitchFamily="34" charset="0"/>
              <a:ea typeface="ＭＳ Ｐゴシック" panose="020B0600070205080204" pitchFamily="34" charset="-128"/>
            </a:endParaRPr>
          </a:p>
          <a:p>
            <a:pPr eaLnBrk="1" hangingPunct="1">
              <a:lnSpc>
                <a:spcPct val="80000"/>
              </a:lnSpc>
              <a:defRPr/>
            </a:pPr>
            <a:r>
              <a:rPr lang="en-US" altLang="en-US" sz="1300">
                <a:solidFill>
                  <a:srgbClr val="000000"/>
                </a:solidFill>
                <a:latin typeface="Calibri" panose="020F0502020204030204" pitchFamily="34" charset="0"/>
                <a:ea typeface="ＭＳ Ｐゴシック" panose="020B0600070205080204" pitchFamily="34" charset="-128"/>
              </a:rPr>
              <a:t>Airborne gravity data for the geopotential datum collected by the Gravity for the Redefinition of the American Vertical Datum (GRAV-D) Project will allow for blending of data from satellite, altimetric, and surface sources.</a:t>
            </a:r>
          </a:p>
          <a:p>
            <a:pPr eaLnBrk="1" hangingPunct="1">
              <a:lnSpc>
                <a:spcPct val="80000"/>
              </a:lnSpc>
              <a:buFontTx/>
              <a:buChar char="-"/>
              <a:defRPr/>
            </a:pPr>
            <a:endParaRPr lang="en-US" altLang="en-US" sz="1300">
              <a:solidFill>
                <a:srgbClr val="000000"/>
              </a:solidFill>
              <a:latin typeface="Calibri" panose="020F0502020204030204" pitchFamily="34" charset="0"/>
              <a:ea typeface="ＭＳ Ｐゴシック" panose="020B0600070205080204" pitchFamily="34" charset="-128"/>
            </a:endParaRPr>
          </a:p>
          <a:p>
            <a:pPr eaLnBrk="1" hangingPunct="1">
              <a:lnSpc>
                <a:spcPct val="80000"/>
              </a:lnSpc>
              <a:defRPr/>
            </a:pPr>
            <a:r>
              <a:rPr lang="en-US" altLang="en-US" sz="1300">
                <a:solidFill>
                  <a:srgbClr val="000000"/>
                </a:solidFill>
                <a:latin typeface="Calibri" panose="020F0502020204030204" pitchFamily="34" charset="0"/>
                <a:ea typeface="ＭＳ Ｐゴシック" panose="020B0600070205080204" pitchFamily="34" charset="-128"/>
              </a:rPr>
              <a:t>Estimated Differences Between “Old” and “New” Datums:</a:t>
            </a:r>
          </a:p>
          <a:p>
            <a:pPr>
              <a:lnSpc>
                <a:spcPct val="80000"/>
              </a:lnSpc>
              <a:spcBef>
                <a:spcPct val="0"/>
              </a:spcBef>
              <a:buClr>
                <a:srgbClr val="000000"/>
              </a:buClr>
              <a:buFont typeface="Calibri" panose="020F0502020204030204" pitchFamily="34" charset="0"/>
              <a:buNone/>
              <a:defRPr/>
            </a:pPr>
            <a:r>
              <a:rPr lang="en-US" altLang="en-US" sz="800">
                <a:solidFill>
                  <a:srgbClr val="000000"/>
                </a:solidFill>
                <a:latin typeface="Calibri" panose="020F0502020204030204" pitchFamily="34" charset="0"/>
                <a:ea typeface="ＭＳ Ｐゴシック" panose="020B0600070205080204" pitchFamily="34" charset="-128"/>
                <a:sym typeface="Calibri" panose="020F0502020204030204" pitchFamily="34" charset="0"/>
              </a:rPr>
              <a:t>Geometric Datum</a:t>
            </a:r>
          </a:p>
          <a:p>
            <a:pPr marL="617837" lvl="1" indent="-168501">
              <a:lnSpc>
                <a:spcPct val="80000"/>
              </a:lnSpc>
              <a:spcBef>
                <a:spcPts val="553"/>
              </a:spcBef>
              <a:buClr>
                <a:srgbClr val="000000"/>
              </a:buClr>
              <a:buFont typeface="Wingdings" panose="05000000000000000000" pitchFamily="2" charset="2"/>
              <a:buChar char="§"/>
              <a:defRPr/>
            </a:pPr>
            <a:r>
              <a:rPr lang="en-US" altLang="en-US" sz="800">
                <a:solidFill>
                  <a:srgbClr val="000000"/>
                </a:solidFill>
                <a:latin typeface="Calibri" panose="020F0502020204030204" pitchFamily="34" charset="0"/>
                <a:ea typeface="ＭＳ Ｐゴシック" panose="020B0600070205080204" pitchFamily="34" charset="-128"/>
                <a:sym typeface="Calibri" panose="020F0502020204030204" pitchFamily="34" charset="0"/>
              </a:rPr>
              <a:t>Horizontal: 0.8 to 1.5 m in CONUS</a:t>
            </a:r>
          </a:p>
          <a:p>
            <a:pPr marL="617837" lvl="1" indent="-168501">
              <a:lnSpc>
                <a:spcPct val="80000"/>
              </a:lnSpc>
              <a:spcBef>
                <a:spcPts val="553"/>
              </a:spcBef>
              <a:buClr>
                <a:srgbClr val="000000"/>
              </a:buClr>
              <a:buFont typeface="Wingdings" panose="05000000000000000000" pitchFamily="2" charset="2"/>
              <a:buChar char="§"/>
              <a:defRPr/>
            </a:pPr>
            <a:r>
              <a:rPr lang="en-US" altLang="en-US" sz="800">
                <a:solidFill>
                  <a:srgbClr val="000000"/>
                </a:solidFill>
                <a:latin typeface="Calibri" panose="020F0502020204030204" pitchFamily="34" charset="0"/>
                <a:ea typeface="ＭＳ Ｐゴシック" panose="020B0600070205080204" pitchFamily="34" charset="-128"/>
                <a:sym typeface="Calibri" panose="020F0502020204030204" pitchFamily="34" charset="0"/>
              </a:rPr>
              <a:t>Ellipsoidal heights: -0.2 to -1.6 m CONUS; AK 0 to 1.3 m</a:t>
            </a:r>
          </a:p>
          <a:p>
            <a:pPr>
              <a:lnSpc>
                <a:spcPct val="80000"/>
              </a:lnSpc>
              <a:spcBef>
                <a:spcPts val="627"/>
              </a:spcBef>
              <a:buClr>
                <a:srgbClr val="000000"/>
              </a:buClr>
              <a:defRPr/>
            </a:pPr>
            <a:r>
              <a:rPr lang="en-US" altLang="en-US" sz="800">
                <a:solidFill>
                  <a:srgbClr val="000000"/>
                </a:solidFill>
                <a:latin typeface="Calibri" panose="020F0502020204030204" pitchFamily="34" charset="0"/>
                <a:ea typeface="ＭＳ Ｐゴシック" panose="020B0600070205080204" pitchFamily="34" charset="-128"/>
                <a:sym typeface="Calibri" panose="020F0502020204030204" pitchFamily="34" charset="0"/>
              </a:rPr>
              <a:t>Geopotential Datum</a:t>
            </a:r>
          </a:p>
          <a:p>
            <a:pPr marL="617837" lvl="1" indent="-168501">
              <a:lnSpc>
                <a:spcPct val="85000"/>
              </a:lnSpc>
              <a:spcBef>
                <a:spcPts val="553"/>
              </a:spcBef>
              <a:buClr>
                <a:srgbClr val="000000"/>
              </a:buClr>
              <a:buFont typeface="Wingdings" panose="05000000000000000000" pitchFamily="2" charset="2"/>
              <a:buChar char="§"/>
              <a:defRPr/>
            </a:pPr>
            <a:r>
              <a:rPr lang="en-US" altLang="en-US" sz="800">
                <a:solidFill>
                  <a:srgbClr val="000000"/>
                </a:solidFill>
                <a:latin typeface="Calibri" panose="020F0502020204030204" pitchFamily="34" charset="0"/>
                <a:ea typeface="ＭＳ Ｐゴシック" panose="020B0600070205080204" pitchFamily="34" charset="-128"/>
                <a:sym typeface="Calibri" panose="020F0502020204030204" pitchFamily="34" charset="0"/>
              </a:rPr>
              <a:t>Approx. +0.1 m (Florida) to -1.3 m (Washington)</a:t>
            </a:r>
          </a:p>
          <a:p>
            <a:pPr marL="617837" lvl="1" indent="-168501">
              <a:lnSpc>
                <a:spcPct val="85000"/>
              </a:lnSpc>
              <a:spcBef>
                <a:spcPts val="553"/>
              </a:spcBef>
              <a:buClr>
                <a:srgbClr val="000000"/>
              </a:buClr>
              <a:buFont typeface="Wingdings" panose="05000000000000000000" pitchFamily="2" charset="2"/>
              <a:buChar char="§"/>
              <a:defRPr/>
            </a:pPr>
            <a:r>
              <a:rPr lang="en-US" altLang="en-US" sz="800">
                <a:solidFill>
                  <a:srgbClr val="000000"/>
                </a:solidFill>
                <a:latin typeface="Calibri" panose="020F0502020204030204" pitchFamily="34" charset="0"/>
                <a:ea typeface="ＭＳ Ｐゴシック" panose="020B0600070205080204" pitchFamily="34" charset="-128"/>
                <a:sym typeface="Calibri" panose="020F0502020204030204" pitchFamily="34" charset="0"/>
              </a:rPr>
              <a:t>More than 2 meters of change in Alaska</a:t>
            </a:r>
          </a:p>
          <a:p>
            <a:pPr eaLnBrk="1" hangingPunct="1">
              <a:lnSpc>
                <a:spcPct val="80000"/>
              </a:lnSpc>
              <a:buFontTx/>
              <a:buChar char="-"/>
              <a:defRPr/>
            </a:pPr>
            <a:endParaRPr lang="en-US" altLang="en-US" sz="1300">
              <a:solidFill>
                <a:srgbClr val="000000"/>
              </a:solidFill>
              <a:latin typeface="Calibri" panose="020F0502020204030204" pitchFamily="34" charset="0"/>
              <a:ea typeface="ＭＳ Ｐゴシック" panose="020B0600070205080204" pitchFamily="34" charset="-128"/>
            </a:endParaRPr>
          </a:p>
          <a:p>
            <a:pPr eaLnBrk="1" hangingPunct="1">
              <a:lnSpc>
                <a:spcPct val="80000"/>
              </a:lnSpc>
              <a:buFontTx/>
              <a:buChar char="-"/>
              <a:defRPr/>
            </a:pPr>
            <a:endParaRPr lang="en-US" altLang="en-US" sz="1300">
              <a:solidFill>
                <a:srgbClr val="000000"/>
              </a:solidFill>
              <a:latin typeface="Calibri" panose="020F0502020204030204" pitchFamily="34" charset="0"/>
              <a:ea typeface="ＭＳ Ｐゴシック" panose="020B0600070205080204" pitchFamily="34" charset="-128"/>
            </a:endParaRPr>
          </a:p>
          <a:p>
            <a:pPr eaLnBrk="1" hangingPunct="1">
              <a:lnSpc>
                <a:spcPct val="80000"/>
              </a:lnSpc>
              <a:defRPr/>
            </a:pPr>
            <a:endParaRPr lang="en-US" altLang="en-US" sz="1300">
              <a:ea typeface="ＭＳ Ｐゴシック" panose="020B0600070205080204" pitchFamily="34" charset="-128"/>
            </a:endParaRPr>
          </a:p>
        </p:txBody>
      </p:sp>
      <p:sp>
        <p:nvSpPr>
          <p:cNvPr id="125956" name="Shape 567"/>
          <p:cNvSpPr>
            <a:spLocks noGrp="1"/>
          </p:cNvSpPr>
          <p:nvPr>
            <p:ph type="sldNum" sz="quarter" idx="5"/>
          </p:nvPr>
        </p:nvSpPr>
        <p:spPr bwMode="auto">
          <a:xfrm>
            <a:off x="5264024" y="6657962"/>
            <a:ext cx="4030269" cy="3512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2" tIns="45695" rIns="91392" bIns="45695"/>
          <a:lstStyle>
            <a:lvl1pPr>
              <a:defRPr>
                <a:solidFill>
                  <a:schemeClr val="tx1"/>
                </a:solidFill>
                <a:latin typeface="Arial" pitchFamily="34" charset="0"/>
                <a:ea typeface="MS PGothic" pitchFamily="34" charset="-128"/>
              </a:defRPr>
            </a:lvl1pPr>
            <a:lvl2pPr marL="730171" indent="-280835">
              <a:defRPr>
                <a:solidFill>
                  <a:schemeClr val="tx1"/>
                </a:solidFill>
                <a:latin typeface="Arial" pitchFamily="34" charset="0"/>
                <a:ea typeface="MS PGothic" pitchFamily="34" charset="-128"/>
              </a:defRPr>
            </a:lvl2pPr>
            <a:lvl3pPr marL="1123340" indent="-224668">
              <a:defRPr>
                <a:solidFill>
                  <a:schemeClr val="tx1"/>
                </a:solidFill>
                <a:latin typeface="Arial" pitchFamily="34" charset="0"/>
                <a:ea typeface="MS PGothic" pitchFamily="34" charset="-128"/>
              </a:defRPr>
            </a:lvl3pPr>
            <a:lvl4pPr marL="1572677" indent="-224668">
              <a:defRPr>
                <a:solidFill>
                  <a:schemeClr val="tx1"/>
                </a:solidFill>
                <a:latin typeface="Arial" pitchFamily="34" charset="0"/>
                <a:ea typeface="MS PGothic" pitchFamily="34" charset="-128"/>
              </a:defRPr>
            </a:lvl4pPr>
            <a:lvl5pPr marL="2022013" indent="-224668">
              <a:defRPr>
                <a:solidFill>
                  <a:schemeClr val="tx1"/>
                </a:solidFill>
                <a:latin typeface="Arial" pitchFamily="34" charset="0"/>
                <a:ea typeface="MS PGothic" pitchFamily="34" charset="-128"/>
              </a:defRPr>
            </a:lvl5pPr>
            <a:lvl6pPr marL="2471349" indent="-224668" eaLnBrk="0" fontAlgn="base" hangingPunct="0">
              <a:spcBef>
                <a:spcPct val="0"/>
              </a:spcBef>
              <a:spcAft>
                <a:spcPct val="0"/>
              </a:spcAft>
              <a:defRPr>
                <a:solidFill>
                  <a:schemeClr val="tx1"/>
                </a:solidFill>
                <a:latin typeface="Arial" pitchFamily="34" charset="0"/>
                <a:ea typeface="MS PGothic" pitchFamily="34" charset="-128"/>
              </a:defRPr>
            </a:lvl6pPr>
            <a:lvl7pPr marL="2920685" indent="-224668" eaLnBrk="0" fontAlgn="base" hangingPunct="0">
              <a:spcBef>
                <a:spcPct val="0"/>
              </a:spcBef>
              <a:spcAft>
                <a:spcPct val="0"/>
              </a:spcAft>
              <a:defRPr>
                <a:solidFill>
                  <a:schemeClr val="tx1"/>
                </a:solidFill>
                <a:latin typeface="Arial" pitchFamily="34" charset="0"/>
                <a:ea typeface="MS PGothic" pitchFamily="34" charset="-128"/>
              </a:defRPr>
            </a:lvl7pPr>
            <a:lvl8pPr marL="3370021" indent="-224668" eaLnBrk="0" fontAlgn="base" hangingPunct="0">
              <a:spcBef>
                <a:spcPct val="0"/>
              </a:spcBef>
              <a:spcAft>
                <a:spcPct val="0"/>
              </a:spcAft>
              <a:defRPr>
                <a:solidFill>
                  <a:schemeClr val="tx1"/>
                </a:solidFill>
                <a:latin typeface="Arial" pitchFamily="34" charset="0"/>
                <a:ea typeface="MS PGothic" pitchFamily="34" charset="-128"/>
              </a:defRPr>
            </a:lvl8pPr>
            <a:lvl9pPr marL="3819357" indent="-224668" eaLnBrk="0" fontAlgn="base" hangingPunct="0">
              <a:spcBef>
                <a:spcPct val="0"/>
              </a:spcBef>
              <a:spcAft>
                <a:spcPct val="0"/>
              </a:spcAft>
              <a:defRPr>
                <a:solidFill>
                  <a:schemeClr val="tx1"/>
                </a:solidFill>
                <a:latin typeface="Arial" pitchFamily="34" charset="0"/>
                <a:ea typeface="MS PGothic" pitchFamily="34" charset="-128"/>
              </a:defRPr>
            </a:lvl9pPr>
          </a:lstStyle>
          <a:p>
            <a:pPr>
              <a:buSzPct val="25000"/>
            </a:pPr>
            <a:r>
              <a:rPr lang="en-US" altLang="en-US" smtClean="0">
                <a:solidFill>
                  <a:srgbClr val="000000"/>
                </a:solidFill>
                <a:latin typeface="Gill Sans MT" pitchFamily="34" charset="0"/>
              </a:rPr>
              <a:t> </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pPr defTabSz="916906"/>
            <a:fld id="{94FA399F-2521-4990-AD98-E959835B5CFF}" type="slidenum">
              <a:rPr lang="en-US" smtClean="0"/>
              <a:pPr defTabSz="916906"/>
              <a:t>119</a:t>
            </a:fld>
            <a:endParaRPr lang="en-US" dirty="0" smtClean="0"/>
          </a:p>
        </p:txBody>
      </p:sp>
      <p:sp>
        <p:nvSpPr>
          <p:cNvPr id="174083" name="Rectangle 2"/>
          <p:cNvSpPr>
            <a:spLocks noGrp="1" noRot="1" noChangeAspect="1" noChangeArrowheads="1" noTextEdit="1"/>
          </p:cNvSpPr>
          <p:nvPr>
            <p:ph type="sldImg"/>
          </p:nvPr>
        </p:nvSpPr>
        <p:spPr>
          <a:xfrm>
            <a:off x="2894013" y="527050"/>
            <a:ext cx="3506787" cy="2628900"/>
          </a:xfrm>
          <a:ln/>
        </p:spPr>
      </p:sp>
      <p:sp>
        <p:nvSpPr>
          <p:cNvPr id="174084" name="Rectangle 3"/>
          <p:cNvSpPr>
            <a:spLocks noGrp="1" noChangeArrowheads="1"/>
          </p:cNvSpPr>
          <p:nvPr>
            <p:ph type="body" idx="1"/>
          </p:nvPr>
        </p:nvSpPr>
        <p:spPr>
          <a:xfrm>
            <a:off x="930891" y="3330653"/>
            <a:ext cx="7434620" cy="3152542"/>
          </a:xfrm>
          <a:noFill/>
          <a:ln/>
        </p:spPr>
        <p:txBody>
          <a:bodyPr/>
          <a:lstStyle/>
          <a:p>
            <a:pPr>
              <a:buFontTx/>
              <a:buChar char="•"/>
            </a:pPr>
            <a:r>
              <a:rPr lang="en-US" b="1" smtClean="0"/>
              <a:t>ACURRACY BUT NOT CONSISTENCY!!</a:t>
            </a:r>
          </a:p>
          <a:p>
            <a:pPr>
              <a:buFontTx/>
              <a:buChar char="•"/>
            </a:pPr>
            <a:endParaRPr lang="en-US" b="1" smtClean="0"/>
          </a:p>
          <a:p>
            <a:pPr>
              <a:buFontTx/>
              <a:buChar char="•"/>
            </a:pPr>
            <a:r>
              <a:rPr lang="en-US" b="1" smtClean="0"/>
              <a:t>To summarize:  This slide shows how far we’ve come since 1986, really since 1927.</a:t>
            </a:r>
          </a:p>
          <a:p>
            <a:pPr>
              <a:buFontTx/>
              <a:buChar char="•"/>
            </a:pPr>
            <a:r>
              <a:rPr lang="en-US" b="1" smtClean="0"/>
              <a:t>Unfortunately, ---  Next slide  ----</a:t>
            </a:r>
          </a:p>
          <a:p>
            <a:endParaRPr lang="en-US" b="1" smtClean="0"/>
          </a:p>
          <a:p>
            <a:endParaRPr lang="en-US" b="1"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hlinkClick r:id="rId3"/>
              </a:rPr>
              <a:t>https://www.youtube.com/playlist?list=PLsyDl_aqUTdFY6eKURmiCBBk-mP4R10Dx</a:t>
            </a:r>
            <a:endParaRPr lang="en-US" altLang="en-US" smtClean="0"/>
          </a:p>
        </p:txBody>
      </p:sp>
      <p:sp>
        <p:nvSpPr>
          <p:cNvPr id="204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8663" indent="-279400" eaLnBrk="0" hangingPunct="0">
              <a:spcBef>
                <a:spcPct val="30000"/>
              </a:spcBef>
              <a:defRPr sz="1200">
                <a:solidFill>
                  <a:schemeClr val="tx1"/>
                </a:solidFill>
                <a:latin typeface="Calibri" pitchFamily="34" charset="0"/>
              </a:defRPr>
            </a:lvl2pPr>
            <a:lvl3pPr marL="1122363" indent="-223838" eaLnBrk="0" hangingPunct="0">
              <a:spcBef>
                <a:spcPct val="30000"/>
              </a:spcBef>
              <a:defRPr sz="1200">
                <a:solidFill>
                  <a:schemeClr val="tx1"/>
                </a:solidFill>
                <a:latin typeface="Calibri" pitchFamily="34" charset="0"/>
              </a:defRPr>
            </a:lvl3pPr>
            <a:lvl4pPr marL="1571625" indent="-223838" eaLnBrk="0" hangingPunct="0">
              <a:spcBef>
                <a:spcPct val="30000"/>
              </a:spcBef>
              <a:defRPr sz="1200">
                <a:solidFill>
                  <a:schemeClr val="tx1"/>
                </a:solidFill>
                <a:latin typeface="Calibri" pitchFamily="34" charset="0"/>
              </a:defRPr>
            </a:lvl4pPr>
            <a:lvl5pPr marL="2020888" indent="-223838" eaLnBrk="0" hangingPunct="0">
              <a:spcBef>
                <a:spcPct val="30000"/>
              </a:spcBef>
              <a:defRPr sz="1200">
                <a:solidFill>
                  <a:schemeClr val="tx1"/>
                </a:solidFill>
                <a:latin typeface="Calibri" pitchFamily="34" charset="0"/>
              </a:defRPr>
            </a:lvl5pPr>
            <a:lvl6pPr marL="2478088" indent="-223838" defTabSz="457200" eaLnBrk="0" fontAlgn="base" hangingPunct="0">
              <a:spcBef>
                <a:spcPct val="30000"/>
              </a:spcBef>
              <a:spcAft>
                <a:spcPct val="0"/>
              </a:spcAft>
              <a:defRPr sz="1200">
                <a:solidFill>
                  <a:schemeClr val="tx1"/>
                </a:solidFill>
                <a:latin typeface="Calibri" pitchFamily="34" charset="0"/>
              </a:defRPr>
            </a:lvl6pPr>
            <a:lvl7pPr marL="2935288" indent="-223838" defTabSz="457200" eaLnBrk="0" fontAlgn="base" hangingPunct="0">
              <a:spcBef>
                <a:spcPct val="30000"/>
              </a:spcBef>
              <a:spcAft>
                <a:spcPct val="0"/>
              </a:spcAft>
              <a:defRPr sz="1200">
                <a:solidFill>
                  <a:schemeClr val="tx1"/>
                </a:solidFill>
                <a:latin typeface="Calibri" pitchFamily="34" charset="0"/>
              </a:defRPr>
            </a:lvl7pPr>
            <a:lvl8pPr marL="3392488" indent="-223838" defTabSz="457200" eaLnBrk="0" fontAlgn="base" hangingPunct="0">
              <a:spcBef>
                <a:spcPct val="30000"/>
              </a:spcBef>
              <a:spcAft>
                <a:spcPct val="0"/>
              </a:spcAft>
              <a:defRPr sz="1200">
                <a:solidFill>
                  <a:schemeClr val="tx1"/>
                </a:solidFill>
                <a:latin typeface="Calibri" pitchFamily="34" charset="0"/>
              </a:defRPr>
            </a:lvl8pPr>
            <a:lvl9pPr marL="3849688" indent="-223838"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7F50BF0F-D4C7-4787-B60B-6487762D7B5B}" type="slidenum">
              <a:rPr lang="en-US" altLang="en-US" smtClean="0">
                <a:solidFill>
                  <a:srgbClr val="000000"/>
                </a:solidFill>
                <a:latin typeface="Gill Sans MT" pitchFamily="34" charset="0"/>
                <a:ea typeface="ＭＳ Ｐゴシック" pitchFamily="34" charset="-128"/>
              </a:rPr>
              <a:pPr eaLnBrk="1" hangingPunct="1">
                <a:spcBef>
                  <a:spcPct val="0"/>
                </a:spcBef>
              </a:pPr>
              <a:t>128</a:t>
            </a:fld>
            <a:endParaRPr lang="en-US" altLang="en-US" smtClean="0">
              <a:solidFill>
                <a:srgbClr val="000000"/>
              </a:solidFill>
              <a:latin typeface="Gill Sans MT" pitchFamily="34" charset="0"/>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91BEF71-7571-409B-AE02-C03712F02C06}" type="slidenum">
              <a:rPr lang="en-US" smtClean="0"/>
              <a:pPr>
                <a:defRPr/>
              </a:pPr>
              <a:t>9</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91BEF71-7571-409B-AE02-C03712F02C06}" type="slidenum">
              <a:rPr lang="en-US" smtClean="0">
                <a:solidFill>
                  <a:prstClr val="black"/>
                </a:solidFill>
              </a:rPr>
              <a:pPr>
                <a:defRPr/>
              </a:pPr>
              <a:t>10</a:t>
            </a:fld>
            <a:endParaRPr lang="en-US" dirty="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567349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6736884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9B83DF0-1EF4-4132-A0AB-098F4A46E183}" type="datetimeFigureOut">
              <a:rPr lang="en-US">
                <a:solidFill>
                  <a:prstClr val="black">
                    <a:tint val="75000"/>
                  </a:prstClr>
                </a:solidFill>
              </a:rPr>
              <a:pPr>
                <a:defRPr/>
              </a:pPr>
              <a:t>7/20/2015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0B47BE3-237A-4B4B-90F5-A6A606EE84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038081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095AC3F-2D0A-42D1-8484-547C99A6F973}" type="datetimeFigureOut">
              <a:rPr lang="en-US">
                <a:solidFill>
                  <a:prstClr val="black">
                    <a:tint val="75000"/>
                  </a:prstClr>
                </a:solidFill>
              </a:rPr>
              <a:pPr>
                <a:defRPr/>
              </a:pPr>
              <a:t>7/20/2015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DF12B18-2287-46A2-AC36-900B2A7C968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2897999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7DF70BC-D2E8-41E0-AA63-7B52F5E41CD5}" type="datetimeFigureOut">
              <a:rPr lang="en-US">
                <a:solidFill>
                  <a:prstClr val="black">
                    <a:tint val="75000"/>
                  </a:prstClr>
                </a:solidFill>
              </a:rPr>
              <a:pPr>
                <a:defRPr/>
              </a:pPr>
              <a:t>7/20/2015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FF4B695-0916-49AB-A305-C3BEA530CA6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4307452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4D2E682-CEC3-49B6-87C5-DB7EA6502003}" type="datetimeFigureOut">
              <a:rPr lang="en-US">
                <a:solidFill>
                  <a:prstClr val="black">
                    <a:tint val="75000"/>
                  </a:prstClr>
                </a:solidFill>
              </a:rPr>
              <a:pPr>
                <a:defRPr/>
              </a:pPr>
              <a:t>7/20/2015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1041304-8B9A-4CA2-9907-50F122DA0D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3230941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8839DDE-B279-4852-A93C-BF659D1E1B3B}" type="datetimeFigureOut">
              <a:rPr lang="en-US">
                <a:solidFill>
                  <a:prstClr val="black">
                    <a:tint val="75000"/>
                  </a:prstClr>
                </a:solidFill>
              </a:rPr>
              <a:pPr>
                <a:defRPr/>
              </a:pPr>
              <a:t>7/20/2015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E73EDA8-5AEA-4458-ABFD-69B2166394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531543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AB9624-8495-455B-8DE6-32E844A349D8}" type="datetimeFigureOut">
              <a:rPr lang="en-US">
                <a:solidFill>
                  <a:prstClr val="black">
                    <a:tint val="75000"/>
                  </a:prstClr>
                </a:solidFill>
              </a:rPr>
              <a:pPr>
                <a:defRPr/>
              </a:pPr>
              <a:t>7/20/2015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9C273F4-162D-49A2-A12B-EA3E96E8290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1622808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BC4599B-A79B-4763-B4DA-B85A45446940}" type="datetimeFigureOut">
              <a:rPr lang="en-US">
                <a:solidFill>
                  <a:prstClr val="black">
                    <a:tint val="75000"/>
                  </a:prstClr>
                </a:solidFill>
              </a:rPr>
              <a:pPr>
                <a:defRPr/>
              </a:pPr>
              <a:t>7/20/2015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4BFBC-BFBE-47F5-B04D-148078C736F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9189943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A270ADD-7F95-4EAD-B4D6-13F871D7A917}" type="datetimeFigureOut">
              <a:rPr lang="en-US">
                <a:solidFill>
                  <a:prstClr val="black">
                    <a:tint val="75000"/>
                  </a:prstClr>
                </a:solidFill>
              </a:rPr>
              <a:pPr>
                <a:defRPr/>
              </a:pPr>
              <a:t>7/20/2015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3506234-A8F0-4A94-823F-A587471E037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642800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1EC8CFAC-0900-41C6-8E94-DBDD4E8E004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4597485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3284586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0357533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1377FED-9D70-48E3-9BE2-A17B2D328865}" type="datetimeFigureOut">
              <a:rPr lang="en-US">
                <a:solidFill>
                  <a:prstClr val="black">
                    <a:tint val="75000"/>
                  </a:prstClr>
                </a:solidFill>
              </a:rPr>
              <a:pPr>
                <a:defRPr/>
              </a:pPr>
              <a:t>7/20/2015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ECAEB3E-2E52-4A9D-842B-29DDEC67E6A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5184017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B3ACDF0-7BC7-4075-9ABE-41726AB1533F}" type="datetimeFigureOut">
              <a:rPr lang="en-US">
                <a:solidFill>
                  <a:prstClr val="black">
                    <a:tint val="75000"/>
                  </a:prstClr>
                </a:solidFill>
              </a:rPr>
              <a:pPr>
                <a:defRPr/>
              </a:pPr>
              <a:t>7/20/2015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E715024-A998-469A-95A6-C9DDDF5E16D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9026224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A948087-43AB-4E26-B998-AA2BFAD16B99}" type="datetimeFigureOut">
              <a:rPr lang="en-US">
                <a:solidFill>
                  <a:prstClr val="black">
                    <a:tint val="75000"/>
                  </a:prstClr>
                </a:solidFill>
              </a:rPr>
              <a:pPr>
                <a:defRPr/>
              </a:pPr>
              <a:t>7/20/2015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57A8E22-97F5-4B68-BA71-A9EEC30A2B5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124024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9B83DF0-1EF4-4132-A0AB-098F4A46E183}" type="datetimeFigureOut">
              <a:rPr lang="en-US">
                <a:solidFill>
                  <a:prstClr val="black">
                    <a:tint val="75000"/>
                  </a:prstClr>
                </a:solidFill>
              </a:rPr>
              <a:pPr>
                <a:defRPr/>
              </a:pPr>
              <a:t>7/20/2015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0B47BE3-237A-4B4B-90F5-A6A606EE84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4155047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095AC3F-2D0A-42D1-8484-547C99A6F973}" type="datetimeFigureOut">
              <a:rPr lang="en-US">
                <a:solidFill>
                  <a:prstClr val="black">
                    <a:tint val="75000"/>
                  </a:prstClr>
                </a:solidFill>
              </a:rPr>
              <a:pPr>
                <a:defRPr/>
              </a:pPr>
              <a:t>7/20/2015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DF12B18-2287-46A2-AC36-900B2A7C968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3405376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7DF70BC-D2E8-41E0-AA63-7B52F5E41CD5}" type="datetimeFigureOut">
              <a:rPr lang="en-US">
                <a:solidFill>
                  <a:prstClr val="black">
                    <a:tint val="75000"/>
                  </a:prstClr>
                </a:solidFill>
              </a:rPr>
              <a:pPr>
                <a:defRPr/>
              </a:pPr>
              <a:t>7/20/2015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FF4B695-0916-49AB-A305-C3BEA530CA6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1929779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4D2E682-CEC3-49B6-87C5-DB7EA6502003}" type="datetimeFigureOut">
              <a:rPr lang="en-US">
                <a:solidFill>
                  <a:prstClr val="black">
                    <a:tint val="75000"/>
                  </a:prstClr>
                </a:solidFill>
              </a:rPr>
              <a:pPr>
                <a:defRPr/>
              </a:pPr>
              <a:t>7/20/2015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1041304-8B9A-4CA2-9907-50F122DA0D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9015972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8839DDE-B279-4852-A93C-BF659D1E1B3B}" type="datetimeFigureOut">
              <a:rPr lang="en-US">
                <a:solidFill>
                  <a:prstClr val="black">
                    <a:tint val="75000"/>
                  </a:prstClr>
                </a:solidFill>
              </a:rPr>
              <a:pPr>
                <a:defRPr/>
              </a:pPr>
              <a:t>7/20/2015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E73EDA8-5AEA-4458-ABFD-69B2166394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0939119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AB9624-8495-455B-8DE6-32E844A349D8}" type="datetimeFigureOut">
              <a:rPr lang="en-US">
                <a:solidFill>
                  <a:prstClr val="black">
                    <a:tint val="75000"/>
                  </a:prstClr>
                </a:solidFill>
              </a:rPr>
              <a:pPr>
                <a:defRPr/>
              </a:pPr>
              <a:t>7/20/2015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9C273F4-162D-49A2-A12B-EA3E96E8290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150097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BC4599B-A79B-4763-B4DA-B85A45446940}" type="datetimeFigureOut">
              <a:rPr lang="en-US">
                <a:solidFill>
                  <a:prstClr val="black">
                    <a:tint val="75000"/>
                  </a:prstClr>
                </a:solidFill>
              </a:rPr>
              <a:pPr>
                <a:defRPr/>
              </a:pPr>
              <a:t>7/20/2015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4BFBC-BFBE-47F5-B04D-148078C736F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350570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2192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2192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936919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A270ADD-7F95-4EAD-B4D6-13F871D7A917}" type="datetimeFigureOut">
              <a:rPr lang="en-US">
                <a:solidFill>
                  <a:prstClr val="black">
                    <a:tint val="75000"/>
                  </a:prstClr>
                </a:solidFill>
              </a:rPr>
              <a:pPr>
                <a:defRPr/>
              </a:pPr>
              <a:t>7/20/2015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3506234-A8F0-4A94-823F-A587471E037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1866001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1EC8CFAC-0900-41C6-8E94-DBDD4E8E004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2666388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08580349"/>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1377FED-9D70-48E3-9BE2-A17B2D328865}" type="datetimeFigureOut">
              <a:rPr lang="en-US">
                <a:solidFill>
                  <a:prstClr val="black">
                    <a:tint val="75000"/>
                  </a:prstClr>
                </a:solidFill>
              </a:rPr>
              <a:pPr>
                <a:defRPr/>
              </a:pPr>
              <a:t>7/20/2015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ECAEB3E-2E52-4A9D-842B-29DDEC67E6A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7706294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B3ACDF0-7BC7-4075-9ABE-41726AB1533F}" type="datetimeFigureOut">
              <a:rPr lang="en-US">
                <a:solidFill>
                  <a:prstClr val="black">
                    <a:tint val="75000"/>
                  </a:prstClr>
                </a:solidFill>
              </a:rPr>
              <a:pPr>
                <a:defRPr/>
              </a:pPr>
              <a:t>7/20/2015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E715024-A998-469A-95A6-C9DDDF5E16D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2405086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A948087-43AB-4E26-B998-AA2BFAD16B99}" type="datetimeFigureOut">
              <a:rPr lang="en-US">
                <a:solidFill>
                  <a:prstClr val="black">
                    <a:tint val="75000"/>
                  </a:prstClr>
                </a:solidFill>
              </a:rPr>
              <a:pPr>
                <a:defRPr/>
              </a:pPr>
              <a:t>7/20/2015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57A8E22-97F5-4B68-BA71-A9EEC30A2B5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3238150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9B83DF0-1EF4-4132-A0AB-098F4A46E183}" type="datetimeFigureOut">
              <a:rPr lang="en-US">
                <a:solidFill>
                  <a:prstClr val="black">
                    <a:tint val="75000"/>
                  </a:prstClr>
                </a:solidFill>
              </a:rPr>
              <a:pPr>
                <a:defRPr/>
              </a:pPr>
              <a:t>7/20/2015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0B47BE3-237A-4B4B-90F5-A6A606EE84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8491312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095AC3F-2D0A-42D1-8484-547C99A6F973}" type="datetimeFigureOut">
              <a:rPr lang="en-US">
                <a:solidFill>
                  <a:prstClr val="black">
                    <a:tint val="75000"/>
                  </a:prstClr>
                </a:solidFill>
              </a:rPr>
              <a:pPr>
                <a:defRPr/>
              </a:pPr>
              <a:t>7/20/2015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DF12B18-2287-46A2-AC36-900B2A7C968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8332823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7DF70BC-D2E8-41E0-AA63-7B52F5E41CD5}" type="datetimeFigureOut">
              <a:rPr lang="en-US">
                <a:solidFill>
                  <a:prstClr val="black">
                    <a:tint val="75000"/>
                  </a:prstClr>
                </a:solidFill>
              </a:rPr>
              <a:pPr>
                <a:defRPr/>
              </a:pPr>
              <a:t>7/20/2015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FF4B695-0916-49AB-A305-C3BEA530CA6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1532939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4D2E682-CEC3-49B6-87C5-DB7EA6502003}" type="datetimeFigureOut">
              <a:rPr lang="en-US">
                <a:solidFill>
                  <a:prstClr val="black">
                    <a:tint val="75000"/>
                  </a:prstClr>
                </a:solidFill>
              </a:rPr>
              <a:pPr>
                <a:defRPr/>
              </a:pPr>
              <a:t>7/20/2015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1041304-8B9A-4CA2-9907-50F122DA0D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154777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6741878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8839DDE-B279-4852-A93C-BF659D1E1B3B}" type="datetimeFigureOut">
              <a:rPr lang="en-US">
                <a:solidFill>
                  <a:prstClr val="black">
                    <a:tint val="75000"/>
                  </a:prstClr>
                </a:solidFill>
              </a:rPr>
              <a:pPr>
                <a:defRPr/>
              </a:pPr>
              <a:t>7/20/2015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E73EDA8-5AEA-4458-ABFD-69B2166394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2941882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AB9624-8495-455B-8DE6-32E844A349D8}" type="datetimeFigureOut">
              <a:rPr lang="en-US">
                <a:solidFill>
                  <a:prstClr val="black">
                    <a:tint val="75000"/>
                  </a:prstClr>
                </a:solidFill>
              </a:rPr>
              <a:pPr>
                <a:defRPr/>
              </a:pPr>
              <a:t>7/20/2015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9C273F4-162D-49A2-A12B-EA3E96E8290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9547703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BC4599B-A79B-4763-B4DA-B85A45446940}" type="datetimeFigureOut">
              <a:rPr lang="en-US">
                <a:solidFill>
                  <a:prstClr val="black">
                    <a:tint val="75000"/>
                  </a:prstClr>
                </a:solidFill>
              </a:rPr>
              <a:pPr>
                <a:defRPr/>
              </a:pPr>
              <a:t>7/20/2015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4BFBC-BFBE-47F5-B04D-148078C736F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1826707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A270ADD-7F95-4EAD-B4D6-13F871D7A917}" type="datetimeFigureOut">
              <a:rPr lang="en-US">
                <a:solidFill>
                  <a:prstClr val="black">
                    <a:tint val="75000"/>
                  </a:prstClr>
                </a:solidFill>
              </a:rPr>
              <a:pPr>
                <a:defRPr/>
              </a:pPr>
              <a:t>7/20/2015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3506234-A8F0-4A94-823F-A587471E037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2457836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1EC8CFAC-0900-41C6-8E94-DBDD4E8E004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7185659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2050567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1377FED-9D70-48E3-9BE2-A17B2D328865}" type="datetimeFigureOut">
              <a:rPr lang="en-US">
                <a:solidFill>
                  <a:prstClr val="black">
                    <a:tint val="75000"/>
                  </a:prstClr>
                </a:solidFill>
              </a:rPr>
              <a:pPr>
                <a:defRPr/>
              </a:pPr>
              <a:t>7/20/2015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ECAEB3E-2E52-4A9D-842B-29DDEC67E6A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6428660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B3ACDF0-7BC7-4075-9ABE-41726AB1533F}" type="datetimeFigureOut">
              <a:rPr lang="en-US">
                <a:solidFill>
                  <a:prstClr val="black">
                    <a:tint val="75000"/>
                  </a:prstClr>
                </a:solidFill>
              </a:rPr>
              <a:pPr>
                <a:defRPr/>
              </a:pPr>
              <a:t>7/20/2015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E715024-A998-469A-95A6-C9DDDF5E16D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0148924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A948087-43AB-4E26-B998-AA2BFAD16B99}" type="datetimeFigureOut">
              <a:rPr lang="en-US">
                <a:solidFill>
                  <a:prstClr val="black">
                    <a:tint val="75000"/>
                  </a:prstClr>
                </a:solidFill>
              </a:rPr>
              <a:pPr>
                <a:defRPr/>
              </a:pPr>
              <a:t>7/20/2015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57A8E22-97F5-4B68-BA71-A9EEC30A2B5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1407320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9B83DF0-1EF4-4132-A0AB-098F4A46E183}" type="datetimeFigureOut">
              <a:rPr lang="en-US">
                <a:solidFill>
                  <a:prstClr val="black">
                    <a:tint val="75000"/>
                  </a:prstClr>
                </a:solidFill>
              </a:rPr>
              <a:pPr>
                <a:defRPr/>
              </a:pPr>
              <a:t>7/20/2015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0B47BE3-237A-4B4B-90F5-A6A606EE84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022949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6243887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095AC3F-2D0A-42D1-8484-547C99A6F973}" type="datetimeFigureOut">
              <a:rPr lang="en-US">
                <a:solidFill>
                  <a:prstClr val="black">
                    <a:tint val="75000"/>
                  </a:prstClr>
                </a:solidFill>
              </a:rPr>
              <a:pPr>
                <a:defRPr/>
              </a:pPr>
              <a:t>7/20/2015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DF12B18-2287-46A2-AC36-900B2A7C968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608257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7DF70BC-D2E8-41E0-AA63-7B52F5E41CD5}" type="datetimeFigureOut">
              <a:rPr lang="en-US">
                <a:solidFill>
                  <a:prstClr val="black">
                    <a:tint val="75000"/>
                  </a:prstClr>
                </a:solidFill>
              </a:rPr>
              <a:pPr>
                <a:defRPr/>
              </a:pPr>
              <a:t>7/20/2015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FF4B695-0916-49AB-A305-C3BEA530CA6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0792268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4D2E682-CEC3-49B6-87C5-DB7EA6502003}" type="datetimeFigureOut">
              <a:rPr lang="en-US">
                <a:solidFill>
                  <a:prstClr val="black">
                    <a:tint val="75000"/>
                  </a:prstClr>
                </a:solidFill>
              </a:rPr>
              <a:pPr>
                <a:defRPr/>
              </a:pPr>
              <a:t>7/20/2015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1041304-8B9A-4CA2-9907-50F122DA0D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085466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8839DDE-B279-4852-A93C-BF659D1E1B3B}" type="datetimeFigureOut">
              <a:rPr lang="en-US">
                <a:solidFill>
                  <a:prstClr val="black">
                    <a:tint val="75000"/>
                  </a:prstClr>
                </a:solidFill>
              </a:rPr>
              <a:pPr>
                <a:defRPr/>
              </a:pPr>
              <a:t>7/20/2015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E73EDA8-5AEA-4458-ABFD-69B2166394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2953266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AB9624-8495-455B-8DE6-32E844A349D8}" type="datetimeFigureOut">
              <a:rPr lang="en-US">
                <a:solidFill>
                  <a:prstClr val="black">
                    <a:tint val="75000"/>
                  </a:prstClr>
                </a:solidFill>
              </a:rPr>
              <a:pPr>
                <a:defRPr/>
              </a:pPr>
              <a:t>7/20/2015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9C273F4-162D-49A2-A12B-EA3E96E8290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4669937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BC4599B-A79B-4763-B4DA-B85A45446940}" type="datetimeFigureOut">
              <a:rPr lang="en-US">
                <a:solidFill>
                  <a:prstClr val="black">
                    <a:tint val="75000"/>
                  </a:prstClr>
                </a:solidFill>
              </a:rPr>
              <a:pPr>
                <a:defRPr/>
              </a:pPr>
              <a:t>7/20/2015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4BFBC-BFBE-47F5-B04D-148078C736F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7495042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A270ADD-7F95-4EAD-B4D6-13F871D7A917}" type="datetimeFigureOut">
              <a:rPr lang="en-US">
                <a:solidFill>
                  <a:prstClr val="black">
                    <a:tint val="75000"/>
                  </a:prstClr>
                </a:solidFill>
              </a:rPr>
              <a:pPr>
                <a:defRPr/>
              </a:pPr>
              <a:t>7/20/2015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3506234-A8F0-4A94-823F-A587471E037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6445965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1EC8CFAC-0900-41C6-8E94-DBDD4E8E004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0161835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24408914"/>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1377FED-9D70-48E3-9BE2-A17B2D328865}" type="datetimeFigureOut">
              <a:rPr lang="en-US">
                <a:solidFill>
                  <a:prstClr val="black">
                    <a:tint val="75000"/>
                  </a:prstClr>
                </a:solidFill>
              </a:rPr>
              <a:pPr>
                <a:defRPr/>
              </a:pPr>
              <a:t>7/20/2015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ECAEB3E-2E52-4A9D-842B-29DDEC67E6A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106055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0"/>
            <a:ext cx="9145588" cy="6889750"/>
          </a:xfrm>
          <a:prstGeom prst="rect">
            <a:avLst/>
          </a:prstGeom>
          <a:noFill/>
          <a:ln w="9525">
            <a:noFill/>
            <a:miter lim="800000"/>
            <a:headEnd/>
            <a:tailEnd/>
          </a:ln>
        </p:spPr>
      </p:pic>
      <p:sp>
        <p:nvSpPr>
          <p:cNvPr id="967683" name="Rectangle 3"/>
          <p:cNvSpPr>
            <a:spLocks noGrp="1" noChangeArrowheads="1"/>
          </p:cNvSpPr>
          <p:nvPr>
            <p:ph type="ctrTitle"/>
          </p:nvPr>
        </p:nvSpPr>
        <p:spPr>
          <a:xfrm>
            <a:off x="1295400" y="1295400"/>
            <a:ext cx="6553200" cy="1143000"/>
          </a:xfrm>
        </p:spPr>
        <p:txBody>
          <a:bodyPr/>
          <a:lstStyle>
            <a:lvl1pPr>
              <a:defRPr sz="4400">
                <a:solidFill>
                  <a:schemeClr val="bg1"/>
                </a:solidFill>
              </a:defRPr>
            </a:lvl1pPr>
          </a:lstStyle>
          <a:p>
            <a:r>
              <a:rPr lang="en-US"/>
              <a:t>Click to edit Master title style</a:t>
            </a:r>
          </a:p>
        </p:txBody>
      </p:sp>
      <p:sp>
        <p:nvSpPr>
          <p:cNvPr id="967684" name="Rectangle 4"/>
          <p:cNvSpPr>
            <a:spLocks noGrp="1" noChangeArrowheads="1"/>
          </p:cNvSpPr>
          <p:nvPr>
            <p:ph type="subTitle" idx="1"/>
          </p:nvPr>
        </p:nvSpPr>
        <p:spPr>
          <a:xfrm>
            <a:off x="1295400" y="2743200"/>
            <a:ext cx="6553200" cy="2209800"/>
          </a:xfrm>
        </p:spPr>
        <p:txBody>
          <a:bodyPr/>
          <a:lstStyle>
            <a:lvl1pPr marL="0" indent="0" algn="ctr">
              <a:buFontTx/>
              <a:buNone/>
              <a:defRPr sz="2800" b="1"/>
            </a:lvl1pPr>
          </a:lstStyle>
          <a:p>
            <a:r>
              <a:rPr lang="en-US"/>
              <a:t>Click to edit Master subtitle style</a:t>
            </a:r>
          </a:p>
        </p:txBody>
      </p:sp>
    </p:spTree>
    <p:extLst>
      <p:ext uri="{BB962C8B-B14F-4D97-AF65-F5344CB8AC3E}">
        <p14:creationId xmlns:p14="http://schemas.microsoft.com/office/powerpoint/2010/main" val="46020123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B3ACDF0-7BC7-4075-9ABE-41726AB1533F}" type="datetimeFigureOut">
              <a:rPr lang="en-US">
                <a:solidFill>
                  <a:prstClr val="black">
                    <a:tint val="75000"/>
                  </a:prstClr>
                </a:solidFill>
              </a:rPr>
              <a:pPr>
                <a:defRPr/>
              </a:pPr>
              <a:t>7/20/2015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E715024-A998-469A-95A6-C9DDDF5E16D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2377967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A948087-43AB-4E26-B998-AA2BFAD16B99}" type="datetimeFigureOut">
              <a:rPr lang="en-US">
                <a:solidFill>
                  <a:prstClr val="black">
                    <a:tint val="75000"/>
                  </a:prstClr>
                </a:solidFill>
              </a:rPr>
              <a:pPr>
                <a:defRPr/>
              </a:pPr>
              <a:t>7/20/2015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57A8E22-97F5-4B68-BA71-A9EEC30A2B5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7562696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9B83DF0-1EF4-4132-A0AB-098F4A46E183}" type="datetimeFigureOut">
              <a:rPr lang="en-US">
                <a:solidFill>
                  <a:prstClr val="black">
                    <a:tint val="75000"/>
                  </a:prstClr>
                </a:solidFill>
              </a:rPr>
              <a:pPr>
                <a:defRPr/>
              </a:pPr>
              <a:t>7/20/2015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0B47BE3-237A-4B4B-90F5-A6A606EE84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3124196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095AC3F-2D0A-42D1-8484-547C99A6F973}" type="datetimeFigureOut">
              <a:rPr lang="en-US">
                <a:solidFill>
                  <a:prstClr val="black">
                    <a:tint val="75000"/>
                  </a:prstClr>
                </a:solidFill>
              </a:rPr>
              <a:pPr>
                <a:defRPr/>
              </a:pPr>
              <a:t>7/20/2015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DF12B18-2287-46A2-AC36-900B2A7C968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1497734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7DF70BC-D2E8-41E0-AA63-7B52F5E41CD5}" type="datetimeFigureOut">
              <a:rPr lang="en-US">
                <a:solidFill>
                  <a:prstClr val="black">
                    <a:tint val="75000"/>
                  </a:prstClr>
                </a:solidFill>
              </a:rPr>
              <a:pPr>
                <a:defRPr/>
              </a:pPr>
              <a:t>7/20/2015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FF4B695-0916-49AB-A305-C3BEA530CA6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6535964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4D2E682-CEC3-49B6-87C5-DB7EA6502003}" type="datetimeFigureOut">
              <a:rPr lang="en-US">
                <a:solidFill>
                  <a:prstClr val="black">
                    <a:tint val="75000"/>
                  </a:prstClr>
                </a:solidFill>
              </a:rPr>
              <a:pPr>
                <a:defRPr/>
              </a:pPr>
              <a:t>7/20/2015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1041304-8B9A-4CA2-9907-50F122DA0D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8171512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8839DDE-B279-4852-A93C-BF659D1E1B3B}" type="datetimeFigureOut">
              <a:rPr lang="en-US">
                <a:solidFill>
                  <a:prstClr val="black">
                    <a:tint val="75000"/>
                  </a:prstClr>
                </a:solidFill>
              </a:rPr>
              <a:pPr>
                <a:defRPr/>
              </a:pPr>
              <a:t>7/20/2015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E73EDA8-5AEA-4458-ABFD-69B2166394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5928073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AB9624-8495-455B-8DE6-32E844A349D8}" type="datetimeFigureOut">
              <a:rPr lang="en-US">
                <a:solidFill>
                  <a:prstClr val="black">
                    <a:tint val="75000"/>
                  </a:prstClr>
                </a:solidFill>
              </a:rPr>
              <a:pPr>
                <a:defRPr/>
              </a:pPr>
              <a:t>7/20/2015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9C273F4-162D-49A2-A12B-EA3E96E8290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7666016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BC4599B-A79B-4763-B4DA-B85A45446940}" type="datetimeFigureOut">
              <a:rPr lang="en-US">
                <a:solidFill>
                  <a:prstClr val="black">
                    <a:tint val="75000"/>
                  </a:prstClr>
                </a:solidFill>
              </a:rPr>
              <a:pPr>
                <a:defRPr/>
              </a:pPr>
              <a:t>7/20/2015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4BFBC-BFBE-47F5-B04D-148078C736F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9664891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A270ADD-7F95-4EAD-B4D6-13F871D7A917}" type="datetimeFigureOut">
              <a:rPr lang="en-US">
                <a:solidFill>
                  <a:prstClr val="black">
                    <a:tint val="75000"/>
                  </a:prstClr>
                </a:solidFill>
              </a:rPr>
              <a:pPr>
                <a:defRPr/>
              </a:pPr>
              <a:t>7/20/2015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3506234-A8F0-4A94-823F-A587471E037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91293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6183425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1EC8CFAC-0900-41C6-8E94-DBDD4E8E004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6877306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5144684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1377FED-9D70-48E3-9BE2-A17B2D328865}" type="datetimeFigureOut">
              <a:rPr lang="en-US">
                <a:solidFill>
                  <a:prstClr val="black">
                    <a:tint val="75000"/>
                  </a:prstClr>
                </a:solidFill>
              </a:rPr>
              <a:pPr>
                <a:defRPr/>
              </a:pPr>
              <a:t>7/20/2015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ECAEB3E-2E52-4A9D-842B-29DDEC67E6A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9248096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B3ACDF0-7BC7-4075-9ABE-41726AB1533F}" type="datetimeFigureOut">
              <a:rPr lang="en-US">
                <a:solidFill>
                  <a:prstClr val="black">
                    <a:tint val="75000"/>
                  </a:prstClr>
                </a:solidFill>
              </a:rPr>
              <a:pPr>
                <a:defRPr/>
              </a:pPr>
              <a:t>7/20/2015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E715024-A998-469A-95A6-C9DDDF5E16D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8583037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A948087-43AB-4E26-B998-AA2BFAD16B99}" type="datetimeFigureOut">
              <a:rPr lang="en-US">
                <a:solidFill>
                  <a:prstClr val="black">
                    <a:tint val="75000"/>
                  </a:prstClr>
                </a:solidFill>
              </a:rPr>
              <a:pPr>
                <a:defRPr/>
              </a:pPr>
              <a:t>7/20/2015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57A8E22-97F5-4B68-BA71-A9EEC30A2B5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6404250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9B83DF0-1EF4-4132-A0AB-098F4A46E183}" type="datetimeFigureOut">
              <a:rPr lang="en-US">
                <a:solidFill>
                  <a:prstClr val="black">
                    <a:tint val="75000"/>
                  </a:prstClr>
                </a:solidFill>
              </a:rPr>
              <a:pPr>
                <a:defRPr/>
              </a:pPr>
              <a:t>7/20/2015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0B47BE3-237A-4B4B-90F5-A6A606EE84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4954267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095AC3F-2D0A-42D1-8484-547C99A6F973}" type="datetimeFigureOut">
              <a:rPr lang="en-US">
                <a:solidFill>
                  <a:prstClr val="black">
                    <a:tint val="75000"/>
                  </a:prstClr>
                </a:solidFill>
              </a:rPr>
              <a:pPr>
                <a:defRPr/>
              </a:pPr>
              <a:t>7/20/2015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DF12B18-2287-46A2-AC36-900B2A7C968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2831950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7DF70BC-D2E8-41E0-AA63-7B52F5E41CD5}" type="datetimeFigureOut">
              <a:rPr lang="en-US">
                <a:solidFill>
                  <a:prstClr val="black">
                    <a:tint val="75000"/>
                  </a:prstClr>
                </a:solidFill>
              </a:rPr>
              <a:pPr>
                <a:defRPr/>
              </a:pPr>
              <a:t>7/20/2015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FF4B695-0916-49AB-A305-C3BEA530CA6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8748986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4D2E682-CEC3-49B6-87C5-DB7EA6502003}" type="datetimeFigureOut">
              <a:rPr lang="en-US">
                <a:solidFill>
                  <a:prstClr val="black">
                    <a:tint val="75000"/>
                  </a:prstClr>
                </a:solidFill>
              </a:rPr>
              <a:pPr>
                <a:defRPr/>
              </a:pPr>
              <a:t>7/20/2015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1041304-8B9A-4CA2-9907-50F122DA0D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551962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8839DDE-B279-4852-A93C-BF659D1E1B3B}" type="datetimeFigureOut">
              <a:rPr lang="en-US">
                <a:solidFill>
                  <a:prstClr val="black">
                    <a:tint val="75000"/>
                  </a:prstClr>
                </a:solidFill>
              </a:rPr>
              <a:pPr>
                <a:defRPr/>
              </a:pPr>
              <a:t>7/20/2015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E73EDA8-5AEA-4458-ABFD-69B2166394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373355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9546265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AB9624-8495-455B-8DE6-32E844A349D8}" type="datetimeFigureOut">
              <a:rPr lang="en-US">
                <a:solidFill>
                  <a:prstClr val="black">
                    <a:tint val="75000"/>
                  </a:prstClr>
                </a:solidFill>
              </a:rPr>
              <a:pPr>
                <a:defRPr/>
              </a:pPr>
              <a:t>7/20/2015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9C273F4-162D-49A2-A12B-EA3E96E8290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8536090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BC4599B-A79B-4763-B4DA-B85A45446940}" type="datetimeFigureOut">
              <a:rPr lang="en-US">
                <a:solidFill>
                  <a:prstClr val="black">
                    <a:tint val="75000"/>
                  </a:prstClr>
                </a:solidFill>
              </a:rPr>
              <a:pPr>
                <a:defRPr/>
              </a:pPr>
              <a:t>7/20/2015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4BFBC-BFBE-47F5-B04D-148078C736F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3582881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A270ADD-7F95-4EAD-B4D6-13F871D7A917}" type="datetimeFigureOut">
              <a:rPr lang="en-US">
                <a:solidFill>
                  <a:prstClr val="black">
                    <a:tint val="75000"/>
                  </a:prstClr>
                </a:solidFill>
              </a:rPr>
              <a:pPr>
                <a:defRPr/>
              </a:pPr>
              <a:t>7/20/2015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3506234-A8F0-4A94-823F-A587471E037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7387783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1EC8CFAC-0900-41C6-8E94-DBDD4E8E004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7489030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8208218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905000"/>
            <a:ext cx="3505200" cy="304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313082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32708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221329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608812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71542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146457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023044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140152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457200"/>
            <a:ext cx="2114550" cy="4495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0"/>
            <a:ext cx="6191250" cy="4495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552678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457200"/>
            <a:ext cx="8458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493365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91726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2192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2192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427181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52965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3443007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876800" y="1905000"/>
            <a:ext cx="3505200" cy="3048000"/>
          </a:xfrm>
        </p:spPr>
        <p:txBody>
          <a:bodyPr/>
          <a:lstStyle/>
          <a:p>
            <a:pPr lvl="0"/>
            <a:endParaRPr lang="en-US" noProof="0" dirty="0" smtClean="0"/>
          </a:p>
        </p:txBody>
      </p:sp>
    </p:spTree>
    <p:extLst>
      <p:ext uri="{BB962C8B-B14F-4D97-AF65-F5344CB8AC3E}">
        <p14:creationId xmlns:p14="http://schemas.microsoft.com/office/powerpoint/2010/main" val="38637852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8768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597106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1377FED-9D70-48E3-9BE2-A17B2D328865}" type="datetimeFigureOut">
              <a:rPr lang="en-US">
                <a:solidFill>
                  <a:prstClr val="black">
                    <a:tint val="75000"/>
                  </a:prstClr>
                </a:solidFill>
              </a:rPr>
              <a:pPr>
                <a:defRPr/>
              </a:pPr>
              <a:t>7/20/2015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ECAEB3E-2E52-4A9D-842B-29DDEC67E6A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475177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B3ACDF0-7BC7-4075-9ABE-41726AB1533F}" type="datetimeFigureOut">
              <a:rPr lang="en-US">
                <a:solidFill>
                  <a:prstClr val="black">
                    <a:tint val="75000"/>
                  </a:prstClr>
                </a:solidFill>
              </a:rPr>
              <a:pPr>
                <a:defRPr/>
              </a:pPr>
              <a:t>7/20/2015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E715024-A998-469A-95A6-C9DDDF5E16D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061947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A948087-43AB-4E26-B998-AA2BFAD16B99}" type="datetimeFigureOut">
              <a:rPr lang="en-US">
                <a:solidFill>
                  <a:prstClr val="black">
                    <a:tint val="75000"/>
                  </a:prstClr>
                </a:solidFill>
              </a:rPr>
              <a:pPr>
                <a:defRPr/>
              </a:pPr>
              <a:t>7/20/2015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57A8E22-97F5-4B68-BA71-A9EEC30A2B5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49721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9B83DF0-1EF4-4132-A0AB-098F4A46E183}" type="datetimeFigureOut">
              <a:rPr lang="en-US">
                <a:solidFill>
                  <a:prstClr val="black">
                    <a:tint val="75000"/>
                  </a:prstClr>
                </a:solidFill>
              </a:rPr>
              <a:pPr>
                <a:defRPr/>
              </a:pPr>
              <a:t>7/20/2015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0B47BE3-237A-4B4B-90F5-A6A606EE84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175161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095AC3F-2D0A-42D1-8484-547C99A6F973}" type="datetimeFigureOut">
              <a:rPr lang="en-US">
                <a:solidFill>
                  <a:prstClr val="black">
                    <a:tint val="75000"/>
                  </a:prstClr>
                </a:solidFill>
              </a:rPr>
              <a:pPr>
                <a:defRPr/>
              </a:pPr>
              <a:t>7/20/2015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DF12B18-2287-46A2-AC36-900B2A7C968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746388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7DF70BC-D2E8-41E0-AA63-7B52F5E41CD5}" type="datetimeFigureOut">
              <a:rPr lang="en-US">
                <a:solidFill>
                  <a:prstClr val="black">
                    <a:tint val="75000"/>
                  </a:prstClr>
                </a:solidFill>
              </a:rPr>
              <a:pPr>
                <a:defRPr/>
              </a:pPr>
              <a:t>7/20/2015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FF4B695-0916-49AB-A305-C3BEA530CA6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970302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4D2E682-CEC3-49B6-87C5-DB7EA6502003}" type="datetimeFigureOut">
              <a:rPr lang="en-US">
                <a:solidFill>
                  <a:prstClr val="black">
                    <a:tint val="75000"/>
                  </a:prstClr>
                </a:solidFill>
              </a:rPr>
              <a:pPr>
                <a:defRPr/>
              </a:pPr>
              <a:t>7/20/2015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1041304-8B9A-4CA2-9907-50F122DA0D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896206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8839DDE-B279-4852-A93C-BF659D1E1B3B}" type="datetimeFigureOut">
              <a:rPr lang="en-US">
                <a:solidFill>
                  <a:prstClr val="black">
                    <a:tint val="75000"/>
                  </a:prstClr>
                </a:solidFill>
              </a:rPr>
              <a:pPr>
                <a:defRPr/>
              </a:pPr>
              <a:t>7/20/2015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E73EDA8-5AEA-4458-ABFD-69B2166394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10288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025592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AB9624-8495-455B-8DE6-32E844A349D8}" type="datetimeFigureOut">
              <a:rPr lang="en-US">
                <a:solidFill>
                  <a:prstClr val="black">
                    <a:tint val="75000"/>
                  </a:prstClr>
                </a:solidFill>
              </a:rPr>
              <a:pPr>
                <a:defRPr/>
              </a:pPr>
              <a:t>7/20/2015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9C273F4-162D-49A2-A12B-EA3E96E8290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053992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BC4599B-A79B-4763-B4DA-B85A45446940}" type="datetimeFigureOut">
              <a:rPr lang="en-US">
                <a:solidFill>
                  <a:prstClr val="black">
                    <a:tint val="75000"/>
                  </a:prstClr>
                </a:solidFill>
              </a:rPr>
              <a:pPr>
                <a:defRPr/>
              </a:pPr>
              <a:t>7/20/2015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4BFBC-BFBE-47F5-B04D-148078C736F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50679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A270ADD-7F95-4EAD-B4D6-13F871D7A917}" type="datetimeFigureOut">
              <a:rPr lang="en-US">
                <a:solidFill>
                  <a:prstClr val="black">
                    <a:tint val="75000"/>
                  </a:prstClr>
                </a:solidFill>
              </a:rPr>
              <a:pPr>
                <a:defRPr/>
              </a:pPr>
              <a:t>7/20/2015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3506234-A8F0-4A94-823F-A587471E037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878177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1EC8CFAC-0900-41C6-8E94-DBDD4E8E004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888082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95403550"/>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1377FED-9D70-48E3-9BE2-A17B2D328865}" type="datetimeFigureOut">
              <a:rPr lang="en-US">
                <a:solidFill>
                  <a:prstClr val="black">
                    <a:tint val="75000"/>
                  </a:prstClr>
                </a:solidFill>
              </a:rPr>
              <a:pPr>
                <a:defRPr/>
              </a:pPr>
              <a:t>7/20/2015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ECAEB3E-2E52-4A9D-842B-29DDEC67E6A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935334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B3ACDF0-7BC7-4075-9ABE-41726AB1533F}" type="datetimeFigureOut">
              <a:rPr lang="en-US">
                <a:solidFill>
                  <a:prstClr val="black">
                    <a:tint val="75000"/>
                  </a:prstClr>
                </a:solidFill>
              </a:rPr>
              <a:pPr>
                <a:defRPr/>
              </a:pPr>
              <a:t>7/20/2015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E715024-A998-469A-95A6-C9DDDF5E16D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413975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A948087-43AB-4E26-B998-AA2BFAD16B99}" type="datetimeFigureOut">
              <a:rPr lang="en-US">
                <a:solidFill>
                  <a:prstClr val="black">
                    <a:tint val="75000"/>
                  </a:prstClr>
                </a:solidFill>
              </a:rPr>
              <a:pPr>
                <a:defRPr/>
              </a:pPr>
              <a:t>7/20/2015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57A8E22-97F5-4B68-BA71-A9EEC30A2B5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497598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9B83DF0-1EF4-4132-A0AB-098F4A46E183}" type="datetimeFigureOut">
              <a:rPr lang="en-US">
                <a:solidFill>
                  <a:prstClr val="black">
                    <a:tint val="75000"/>
                  </a:prstClr>
                </a:solidFill>
              </a:rPr>
              <a:pPr>
                <a:defRPr/>
              </a:pPr>
              <a:t>7/20/2015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0B47BE3-237A-4B4B-90F5-A6A606EE84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368340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095AC3F-2D0A-42D1-8484-547C99A6F973}" type="datetimeFigureOut">
              <a:rPr lang="en-US">
                <a:solidFill>
                  <a:prstClr val="black">
                    <a:tint val="75000"/>
                  </a:prstClr>
                </a:solidFill>
              </a:rPr>
              <a:pPr>
                <a:defRPr/>
              </a:pPr>
              <a:t>7/20/2015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DF12B18-2287-46A2-AC36-900B2A7C968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53461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13821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7DF70BC-D2E8-41E0-AA63-7B52F5E41CD5}" type="datetimeFigureOut">
              <a:rPr lang="en-US">
                <a:solidFill>
                  <a:prstClr val="black">
                    <a:tint val="75000"/>
                  </a:prstClr>
                </a:solidFill>
              </a:rPr>
              <a:pPr>
                <a:defRPr/>
              </a:pPr>
              <a:t>7/20/2015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FF4B695-0916-49AB-A305-C3BEA530CA6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638948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4D2E682-CEC3-49B6-87C5-DB7EA6502003}" type="datetimeFigureOut">
              <a:rPr lang="en-US">
                <a:solidFill>
                  <a:prstClr val="black">
                    <a:tint val="75000"/>
                  </a:prstClr>
                </a:solidFill>
              </a:rPr>
              <a:pPr>
                <a:defRPr/>
              </a:pPr>
              <a:t>7/20/2015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1041304-8B9A-4CA2-9907-50F122DA0D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570146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8839DDE-B279-4852-A93C-BF659D1E1B3B}" type="datetimeFigureOut">
              <a:rPr lang="en-US">
                <a:solidFill>
                  <a:prstClr val="black">
                    <a:tint val="75000"/>
                  </a:prstClr>
                </a:solidFill>
              </a:rPr>
              <a:pPr>
                <a:defRPr/>
              </a:pPr>
              <a:t>7/20/2015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E73EDA8-5AEA-4458-ABFD-69B2166394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967271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AB9624-8495-455B-8DE6-32E844A349D8}" type="datetimeFigureOut">
              <a:rPr lang="en-US">
                <a:solidFill>
                  <a:prstClr val="black">
                    <a:tint val="75000"/>
                  </a:prstClr>
                </a:solidFill>
              </a:rPr>
              <a:pPr>
                <a:defRPr/>
              </a:pPr>
              <a:t>7/20/2015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9C273F4-162D-49A2-A12B-EA3E96E8290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34214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BC4599B-A79B-4763-B4DA-B85A45446940}" type="datetimeFigureOut">
              <a:rPr lang="en-US">
                <a:solidFill>
                  <a:prstClr val="black">
                    <a:tint val="75000"/>
                  </a:prstClr>
                </a:solidFill>
              </a:rPr>
              <a:pPr>
                <a:defRPr/>
              </a:pPr>
              <a:t>7/20/2015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4BFBC-BFBE-47F5-B04D-148078C736F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037332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A270ADD-7F95-4EAD-B4D6-13F871D7A917}" type="datetimeFigureOut">
              <a:rPr lang="en-US">
                <a:solidFill>
                  <a:prstClr val="black">
                    <a:tint val="75000"/>
                  </a:prstClr>
                </a:solidFill>
              </a:rPr>
              <a:pPr>
                <a:defRPr/>
              </a:pPr>
              <a:t>7/20/2015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3506234-A8F0-4A94-823F-A587471E037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45593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1EC8CFAC-0900-41C6-8E94-DBDD4E8E004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948738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83791958"/>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1377FED-9D70-48E3-9BE2-A17B2D328865}" type="datetimeFigureOut">
              <a:rPr lang="en-US">
                <a:solidFill>
                  <a:prstClr val="black">
                    <a:tint val="75000"/>
                  </a:prstClr>
                </a:solidFill>
              </a:rPr>
              <a:pPr>
                <a:defRPr/>
              </a:pPr>
              <a:t>7/20/2015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ECAEB3E-2E52-4A9D-842B-29DDEC67E6A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91540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B3ACDF0-7BC7-4075-9ABE-41726AB1533F}" type="datetimeFigureOut">
              <a:rPr lang="en-US">
                <a:solidFill>
                  <a:prstClr val="black">
                    <a:tint val="75000"/>
                  </a:prstClr>
                </a:solidFill>
              </a:rPr>
              <a:pPr>
                <a:defRPr/>
              </a:pPr>
              <a:t>7/20/2015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E715024-A998-469A-95A6-C9DDDF5E16D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89167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554917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A948087-43AB-4E26-B998-AA2BFAD16B99}" type="datetimeFigureOut">
              <a:rPr lang="en-US">
                <a:solidFill>
                  <a:prstClr val="black">
                    <a:tint val="75000"/>
                  </a:prstClr>
                </a:solidFill>
              </a:rPr>
              <a:pPr>
                <a:defRPr/>
              </a:pPr>
              <a:t>7/20/2015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57A8E22-97F5-4B68-BA71-A9EEC30A2B5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50716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9B83DF0-1EF4-4132-A0AB-098F4A46E183}" type="datetimeFigureOut">
              <a:rPr lang="en-US">
                <a:solidFill>
                  <a:prstClr val="black">
                    <a:tint val="75000"/>
                  </a:prstClr>
                </a:solidFill>
              </a:rPr>
              <a:pPr>
                <a:defRPr/>
              </a:pPr>
              <a:t>7/20/2015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0B47BE3-237A-4B4B-90F5-A6A606EE84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441938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095AC3F-2D0A-42D1-8484-547C99A6F973}" type="datetimeFigureOut">
              <a:rPr lang="en-US">
                <a:solidFill>
                  <a:prstClr val="black">
                    <a:tint val="75000"/>
                  </a:prstClr>
                </a:solidFill>
              </a:rPr>
              <a:pPr>
                <a:defRPr/>
              </a:pPr>
              <a:t>7/20/2015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DF12B18-2287-46A2-AC36-900B2A7C968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305964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7DF70BC-D2E8-41E0-AA63-7B52F5E41CD5}" type="datetimeFigureOut">
              <a:rPr lang="en-US">
                <a:solidFill>
                  <a:prstClr val="black">
                    <a:tint val="75000"/>
                  </a:prstClr>
                </a:solidFill>
              </a:rPr>
              <a:pPr>
                <a:defRPr/>
              </a:pPr>
              <a:t>7/20/2015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FF4B695-0916-49AB-A305-C3BEA530CA6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709112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4D2E682-CEC3-49B6-87C5-DB7EA6502003}" type="datetimeFigureOut">
              <a:rPr lang="en-US">
                <a:solidFill>
                  <a:prstClr val="black">
                    <a:tint val="75000"/>
                  </a:prstClr>
                </a:solidFill>
              </a:rPr>
              <a:pPr>
                <a:defRPr/>
              </a:pPr>
              <a:t>7/20/2015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1041304-8B9A-4CA2-9907-50F122DA0D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1931173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8839DDE-B279-4852-A93C-BF659D1E1B3B}" type="datetimeFigureOut">
              <a:rPr lang="en-US">
                <a:solidFill>
                  <a:prstClr val="black">
                    <a:tint val="75000"/>
                  </a:prstClr>
                </a:solidFill>
              </a:rPr>
              <a:pPr>
                <a:defRPr/>
              </a:pPr>
              <a:t>7/20/2015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E73EDA8-5AEA-4458-ABFD-69B2166394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401185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AB9624-8495-455B-8DE6-32E844A349D8}" type="datetimeFigureOut">
              <a:rPr lang="en-US">
                <a:solidFill>
                  <a:prstClr val="black">
                    <a:tint val="75000"/>
                  </a:prstClr>
                </a:solidFill>
              </a:rPr>
              <a:pPr>
                <a:defRPr/>
              </a:pPr>
              <a:t>7/20/2015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9C273F4-162D-49A2-A12B-EA3E96E8290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356339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BC4599B-A79B-4763-B4DA-B85A45446940}" type="datetimeFigureOut">
              <a:rPr lang="en-US">
                <a:solidFill>
                  <a:prstClr val="black">
                    <a:tint val="75000"/>
                  </a:prstClr>
                </a:solidFill>
              </a:rPr>
              <a:pPr>
                <a:defRPr/>
              </a:pPr>
              <a:t>7/20/2015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4BFBC-BFBE-47F5-B04D-148078C736F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3726644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A270ADD-7F95-4EAD-B4D6-13F871D7A917}" type="datetimeFigureOut">
              <a:rPr lang="en-US">
                <a:solidFill>
                  <a:prstClr val="black">
                    <a:tint val="75000"/>
                  </a:prstClr>
                </a:solidFill>
              </a:rPr>
              <a:pPr>
                <a:defRPr/>
              </a:pPr>
              <a:t>7/20/2015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3506234-A8F0-4A94-823F-A587471E037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102315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1EC8CFAC-0900-41C6-8E94-DBDD4E8E004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16445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585129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55452170"/>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1377FED-9D70-48E3-9BE2-A17B2D328865}" type="datetimeFigureOut">
              <a:rPr lang="en-US">
                <a:solidFill>
                  <a:prstClr val="black">
                    <a:tint val="75000"/>
                  </a:prstClr>
                </a:solidFill>
              </a:rPr>
              <a:pPr>
                <a:defRPr/>
              </a:pPr>
              <a:t>7/20/2015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ECAEB3E-2E52-4A9D-842B-29DDEC67E6A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293256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B3ACDF0-7BC7-4075-9ABE-41726AB1533F}" type="datetimeFigureOut">
              <a:rPr lang="en-US">
                <a:solidFill>
                  <a:prstClr val="black">
                    <a:tint val="75000"/>
                  </a:prstClr>
                </a:solidFill>
              </a:rPr>
              <a:pPr>
                <a:defRPr/>
              </a:pPr>
              <a:t>7/20/2015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E715024-A998-469A-95A6-C9DDDF5E16D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474124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A948087-43AB-4E26-B998-AA2BFAD16B99}" type="datetimeFigureOut">
              <a:rPr lang="en-US">
                <a:solidFill>
                  <a:prstClr val="black">
                    <a:tint val="75000"/>
                  </a:prstClr>
                </a:solidFill>
              </a:rPr>
              <a:pPr>
                <a:defRPr/>
              </a:pPr>
              <a:t>7/20/2015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57A8E22-97F5-4B68-BA71-A9EEC30A2B5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954873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9B83DF0-1EF4-4132-A0AB-098F4A46E183}" type="datetimeFigureOut">
              <a:rPr lang="en-US">
                <a:solidFill>
                  <a:prstClr val="black">
                    <a:tint val="75000"/>
                  </a:prstClr>
                </a:solidFill>
              </a:rPr>
              <a:pPr>
                <a:defRPr/>
              </a:pPr>
              <a:t>7/20/2015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0B47BE3-237A-4B4B-90F5-A6A606EE84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399175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095AC3F-2D0A-42D1-8484-547C99A6F973}" type="datetimeFigureOut">
              <a:rPr lang="en-US">
                <a:solidFill>
                  <a:prstClr val="black">
                    <a:tint val="75000"/>
                  </a:prstClr>
                </a:solidFill>
              </a:rPr>
              <a:pPr>
                <a:defRPr/>
              </a:pPr>
              <a:t>7/20/2015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DF12B18-2287-46A2-AC36-900B2A7C968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4827995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7DF70BC-D2E8-41E0-AA63-7B52F5E41CD5}" type="datetimeFigureOut">
              <a:rPr lang="en-US">
                <a:solidFill>
                  <a:prstClr val="black">
                    <a:tint val="75000"/>
                  </a:prstClr>
                </a:solidFill>
              </a:rPr>
              <a:pPr>
                <a:defRPr/>
              </a:pPr>
              <a:t>7/20/2015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FF4B695-0916-49AB-A305-C3BEA530CA6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874014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4D2E682-CEC3-49B6-87C5-DB7EA6502003}" type="datetimeFigureOut">
              <a:rPr lang="en-US">
                <a:solidFill>
                  <a:prstClr val="black">
                    <a:tint val="75000"/>
                  </a:prstClr>
                </a:solidFill>
              </a:rPr>
              <a:pPr>
                <a:defRPr/>
              </a:pPr>
              <a:t>7/20/2015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1041304-8B9A-4CA2-9907-50F122DA0D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3104094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8839DDE-B279-4852-A93C-BF659D1E1B3B}" type="datetimeFigureOut">
              <a:rPr lang="en-US">
                <a:solidFill>
                  <a:prstClr val="black">
                    <a:tint val="75000"/>
                  </a:prstClr>
                </a:solidFill>
              </a:rPr>
              <a:pPr>
                <a:defRPr/>
              </a:pPr>
              <a:t>7/20/2015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E73EDA8-5AEA-4458-ABFD-69B2166394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720276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AB9624-8495-455B-8DE6-32E844A349D8}" type="datetimeFigureOut">
              <a:rPr lang="en-US">
                <a:solidFill>
                  <a:prstClr val="black">
                    <a:tint val="75000"/>
                  </a:prstClr>
                </a:solidFill>
              </a:rPr>
              <a:pPr>
                <a:defRPr/>
              </a:pPr>
              <a:t>7/20/2015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9C273F4-162D-49A2-A12B-EA3E96E8290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65438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791900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BC4599B-A79B-4763-B4DA-B85A45446940}" type="datetimeFigureOut">
              <a:rPr lang="en-US">
                <a:solidFill>
                  <a:prstClr val="black">
                    <a:tint val="75000"/>
                  </a:prstClr>
                </a:solidFill>
              </a:rPr>
              <a:pPr>
                <a:defRPr/>
              </a:pPr>
              <a:t>7/20/2015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4BFBC-BFBE-47F5-B04D-148078C736F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320300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A270ADD-7F95-4EAD-B4D6-13F871D7A917}" type="datetimeFigureOut">
              <a:rPr lang="en-US">
                <a:solidFill>
                  <a:prstClr val="black">
                    <a:tint val="75000"/>
                  </a:prstClr>
                </a:solidFill>
              </a:rPr>
              <a:pPr>
                <a:defRPr/>
              </a:pPr>
              <a:t>7/20/2015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3506234-A8F0-4A94-823F-A587471E037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935373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1EC8CFAC-0900-41C6-8E94-DBDD4E8E004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333504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4462755"/>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1377FED-9D70-48E3-9BE2-A17B2D328865}" type="datetimeFigureOut">
              <a:rPr lang="en-US">
                <a:solidFill>
                  <a:prstClr val="black">
                    <a:tint val="75000"/>
                  </a:prstClr>
                </a:solidFill>
              </a:rPr>
              <a:pPr>
                <a:defRPr/>
              </a:pPr>
              <a:t>7/20/2015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ECAEB3E-2E52-4A9D-842B-29DDEC67E6A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0180844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B3ACDF0-7BC7-4075-9ABE-41726AB1533F}" type="datetimeFigureOut">
              <a:rPr lang="en-US">
                <a:solidFill>
                  <a:prstClr val="black">
                    <a:tint val="75000"/>
                  </a:prstClr>
                </a:solidFill>
              </a:rPr>
              <a:pPr>
                <a:defRPr/>
              </a:pPr>
              <a:t>7/20/2015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E715024-A998-469A-95A6-C9DDDF5E16D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7964025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A948087-43AB-4E26-B998-AA2BFAD16B99}" type="datetimeFigureOut">
              <a:rPr lang="en-US">
                <a:solidFill>
                  <a:prstClr val="black">
                    <a:tint val="75000"/>
                  </a:prstClr>
                </a:solidFill>
              </a:rPr>
              <a:pPr>
                <a:defRPr/>
              </a:pPr>
              <a:t>7/20/2015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57A8E22-97F5-4B68-BA71-A9EEC30A2B5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5770661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9B83DF0-1EF4-4132-A0AB-098F4A46E183}" type="datetimeFigureOut">
              <a:rPr lang="en-US">
                <a:solidFill>
                  <a:prstClr val="black">
                    <a:tint val="75000"/>
                  </a:prstClr>
                </a:solidFill>
              </a:rPr>
              <a:pPr>
                <a:defRPr/>
              </a:pPr>
              <a:t>7/20/2015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0B47BE3-237A-4B4B-90F5-A6A606EE84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5822328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095AC3F-2D0A-42D1-8484-547C99A6F973}" type="datetimeFigureOut">
              <a:rPr lang="en-US">
                <a:solidFill>
                  <a:prstClr val="black">
                    <a:tint val="75000"/>
                  </a:prstClr>
                </a:solidFill>
              </a:rPr>
              <a:pPr>
                <a:defRPr/>
              </a:pPr>
              <a:t>7/20/2015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DF12B18-2287-46A2-AC36-900B2A7C968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5116058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7DF70BC-D2E8-41E0-AA63-7B52F5E41CD5}" type="datetimeFigureOut">
              <a:rPr lang="en-US">
                <a:solidFill>
                  <a:prstClr val="black">
                    <a:tint val="75000"/>
                  </a:prstClr>
                </a:solidFill>
              </a:rPr>
              <a:pPr>
                <a:defRPr/>
              </a:pPr>
              <a:t>7/20/2015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FF4B695-0916-49AB-A305-C3BEA530CA6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82116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461828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4D2E682-CEC3-49B6-87C5-DB7EA6502003}" type="datetimeFigureOut">
              <a:rPr lang="en-US">
                <a:solidFill>
                  <a:prstClr val="black">
                    <a:tint val="75000"/>
                  </a:prstClr>
                </a:solidFill>
              </a:rPr>
              <a:pPr>
                <a:defRPr/>
              </a:pPr>
              <a:t>7/20/2015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1041304-8B9A-4CA2-9907-50F122DA0D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5146018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8839DDE-B279-4852-A93C-BF659D1E1B3B}" type="datetimeFigureOut">
              <a:rPr lang="en-US">
                <a:solidFill>
                  <a:prstClr val="black">
                    <a:tint val="75000"/>
                  </a:prstClr>
                </a:solidFill>
              </a:rPr>
              <a:pPr>
                <a:defRPr/>
              </a:pPr>
              <a:t>7/20/2015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E73EDA8-5AEA-4458-ABFD-69B2166394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0254676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AB9624-8495-455B-8DE6-32E844A349D8}" type="datetimeFigureOut">
              <a:rPr lang="en-US">
                <a:solidFill>
                  <a:prstClr val="black">
                    <a:tint val="75000"/>
                  </a:prstClr>
                </a:solidFill>
              </a:rPr>
              <a:pPr>
                <a:defRPr/>
              </a:pPr>
              <a:t>7/20/2015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9C273F4-162D-49A2-A12B-EA3E96E8290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6845531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BC4599B-A79B-4763-B4DA-B85A45446940}" type="datetimeFigureOut">
              <a:rPr lang="en-US">
                <a:solidFill>
                  <a:prstClr val="black">
                    <a:tint val="75000"/>
                  </a:prstClr>
                </a:solidFill>
              </a:rPr>
              <a:pPr>
                <a:defRPr/>
              </a:pPr>
              <a:t>7/20/2015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4BFBC-BFBE-47F5-B04D-148078C736F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1491883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A270ADD-7F95-4EAD-B4D6-13F871D7A917}" type="datetimeFigureOut">
              <a:rPr lang="en-US">
                <a:solidFill>
                  <a:prstClr val="black">
                    <a:tint val="75000"/>
                  </a:prstClr>
                </a:solidFill>
              </a:rPr>
              <a:pPr>
                <a:defRPr/>
              </a:pPr>
              <a:t>7/20/2015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3506234-A8F0-4A94-823F-A587471E037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5265612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1EC8CFAC-0900-41C6-8E94-DBDD4E8E004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3343867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17797018"/>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1377FED-9D70-48E3-9BE2-A17B2D328865}" type="datetimeFigureOut">
              <a:rPr lang="en-US">
                <a:solidFill>
                  <a:prstClr val="black">
                    <a:tint val="75000"/>
                  </a:prstClr>
                </a:solidFill>
              </a:rPr>
              <a:pPr>
                <a:defRPr/>
              </a:pPr>
              <a:t>7/20/2015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ECAEB3E-2E52-4A9D-842B-29DDEC67E6A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0964721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B3ACDF0-7BC7-4075-9ABE-41726AB1533F}" type="datetimeFigureOut">
              <a:rPr lang="en-US">
                <a:solidFill>
                  <a:prstClr val="black">
                    <a:tint val="75000"/>
                  </a:prstClr>
                </a:solidFill>
              </a:rPr>
              <a:pPr>
                <a:defRPr/>
              </a:pPr>
              <a:t>7/20/2015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E715024-A998-469A-95A6-C9DDDF5E16D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7756452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A948087-43AB-4E26-B998-AA2BFAD16B99}" type="datetimeFigureOut">
              <a:rPr lang="en-US">
                <a:solidFill>
                  <a:prstClr val="black">
                    <a:tint val="75000"/>
                  </a:prstClr>
                </a:solidFill>
              </a:rPr>
              <a:pPr>
                <a:defRPr/>
              </a:pPr>
              <a:t>7/20/2015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57A8E22-97F5-4B68-BA71-A9EEC30A2B5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88511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5" Type="http://schemas.openxmlformats.org/officeDocument/2006/relationships/image" Target="../media/image4.jpeg"/><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5" Type="http://schemas.openxmlformats.org/officeDocument/2006/relationships/image" Target="../media/image4.jpeg"/><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slideLayout" Target="../slideLayouts/slideLayout161.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5" Type="http://schemas.openxmlformats.org/officeDocument/2006/relationships/image" Target="../media/image4.jpeg"/><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slideLayout" Target="../slideLayouts/slideLayout174.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5" Type="http://schemas.openxmlformats.org/officeDocument/2006/relationships/image" Target="../media/image4.jpeg"/><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theme" Target="../theme/theme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image" Target="../media/image2.png"/><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image" Target="../media/image4.jpeg"/><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4.jpe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image" Target="../media/image4.jpeg"/><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image" Target="../media/image4.jpeg"/><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image" Target="../media/image4.jpeg"/><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image" Target="../media/image4.jpeg"/><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5" Type="http://schemas.openxmlformats.org/officeDocument/2006/relationships/image" Target="../media/image4.jpeg"/><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2FD3AFA7-8427-4D37-B261-D1F7D587148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4" r:id="rId12"/>
    <p:sldLayoutId id="2147483855" r:id="rId13"/>
    <p:sldLayoutId id="2147483856" r:id="rId14"/>
  </p:sldLayoutIdLst>
  <p:hf hdr="0" ftr="0" dt="0"/>
  <p:txStyles>
    <p:title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6" descr="Continuation Slide.JP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defTabSz="914400">
              <a:defRPr/>
            </a:pPr>
            <a:fld id="{768AD50E-78C8-4BB5-A8DE-41FF809334F1}" type="datetimeFigureOut">
              <a:rPr lang="en-US">
                <a:solidFill>
                  <a:prstClr val="black">
                    <a:tint val="75000"/>
                  </a:prstClr>
                </a:solidFill>
                <a:ea typeface="+mn-ea"/>
              </a:rPr>
              <a:pPr defTabSz="914400">
                <a:defRPr/>
              </a:pPr>
              <a:t>7/20/2015</a:t>
            </a:fld>
            <a:endParaRPr lang="en-US">
              <a:solidFill>
                <a:prstClr val="black">
                  <a:tint val="75000"/>
                </a:prstClr>
              </a:solidFill>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defTabSz="914400">
              <a:defRPr/>
            </a:pPr>
            <a:endParaRPr lang="en-US">
              <a:solidFill>
                <a:prstClr val="black">
                  <a:tint val="75000"/>
                </a:prstClr>
              </a:solidFill>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defTabSz="914400">
              <a:defRPr/>
            </a:pPr>
            <a:fld id="{534385B6-5DF1-4C35-A1A3-52AC84CE9BB5}" type="slidenum">
              <a:rPr lang="en-US">
                <a:solidFill>
                  <a:prstClr val="black">
                    <a:tint val="75000"/>
                  </a:prstClr>
                </a:solidFill>
                <a:ea typeface="+mn-ea"/>
              </a:rPr>
              <a:pPr defTabSz="914400">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1157298712"/>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 id="2147483985" r:id="rId12"/>
    <p:sldLayoutId id="2147483986" r:id="rId13"/>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6" descr="Continuation Slide.JP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defTabSz="914400">
              <a:defRPr/>
            </a:pPr>
            <a:fld id="{768AD50E-78C8-4BB5-A8DE-41FF809334F1}" type="datetimeFigureOut">
              <a:rPr lang="en-US">
                <a:solidFill>
                  <a:prstClr val="black">
                    <a:tint val="75000"/>
                  </a:prstClr>
                </a:solidFill>
                <a:ea typeface="+mn-ea"/>
              </a:rPr>
              <a:pPr defTabSz="914400">
                <a:defRPr/>
              </a:pPr>
              <a:t>7/20/2015</a:t>
            </a:fld>
            <a:endParaRPr lang="en-US">
              <a:solidFill>
                <a:prstClr val="black">
                  <a:tint val="75000"/>
                </a:prstClr>
              </a:solidFill>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defTabSz="914400">
              <a:defRPr/>
            </a:pPr>
            <a:endParaRPr lang="en-US">
              <a:solidFill>
                <a:prstClr val="black">
                  <a:tint val="75000"/>
                </a:prstClr>
              </a:solidFill>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defTabSz="914400">
              <a:defRPr/>
            </a:pPr>
            <a:fld id="{534385B6-5DF1-4C35-A1A3-52AC84CE9BB5}" type="slidenum">
              <a:rPr lang="en-US">
                <a:solidFill>
                  <a:prstClr val="black">
                    <a:tint val="75000"/>
                  </a:prstClr>
                </a:solidFill>
                <a:ea typeface="+mn-ea"/>
              </a:rPr>
              <a:pPr defTabSz="914400">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3667874816"/>
      </p:ext>
    </p:extLst>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 id="2147483999" r:id="rId12"/>
    <p:sldLayoutId id="2147484000" r:id="rId13"/>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6" descr="Continuation Slide.JP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defTabSz="914400">
              <a:defRPr/>
            </a:pPr>
            <a:fld id="{768AD50E-78C8-4BB5-A8DE-41FF809334F1}" type="datetimeFigureOut">
              <a:rPr lang="en-US">
                <a:solidFill>
                  <a:prstClr val="black">
                    <a:tint val="75000"/>
                  </a:prstClr>
                </a:solidFill>
                <a:ea typeface="+mn-ea"/>
              </a:rPr>
              <a:pPr defTabSz="914400">
                <a:defRPr/>
              </a:pPr>
              <a:t>7/20/2015</a:t>
            </a:fld>
            <a:endParaRPr lang="en-US">
              <a:solidFill>
                <a:prstClr val="black">
                  <a:tint val="75000"/>
                </a:prstClr>
              </a:solidFill>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defTabSz="914400">
              <a:defRPr/>
            </a:pPr>
            <a:endParaRPr lang="en-US">
              <a:solidFill>
                <a:prstClr val="black">
                  <a:tint val="75000"/>
                </a:prstClr>
              </a:solidFill>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defTabSz="914400">
              <a:defRPr/>
            </a:pPr>
            <a:fld id="{534385B6-5DF1-4C35-A1A3-52AC84CE9BB5}" type="slidenum">
              <a:rPr lang="en-US">
                <a:solidFill>
                  <a:prstClr val="black">
                    <a:tint val="75000"/>
                  </a:prstClr>
                </a:solidFill>
                <a:ea typeface="+mn-ea"/>
              </a:rPr>
              <a:pPr defTabSz="914400">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4188812978"/>
      </p:ext>
    </p:extLst>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 id="2147484012" r:id="rId11"/>
    <p:sldLayoutId id="2147484013" r:id="rId12"/>
    <p:sldLayoutId id="2147484014" r:id="rId13"/>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6" descr="Continuation Slide.JP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defTabSz="914400">
              <a:defRPr/>
            </a:pPr>
            <a:fld id="{768AD50E-78C8-4BB5-A8DE-41FF809334F1}" type="datetimeFigureOut">
              <a:rPr lang="en-US">
                <a:solidFill>
                  <a:prstClr val="black">
                    <a:tint val="75000"/>
                  </a:prstClr>
                </a:solidFill>
                <a:ea typeface="+mn-ea"/>
              </a:rPr>
              <a:pPr defTabSz="914400">
                <a:defRPr/>
              </a:pPr>
              <a:t>7/20/2015</a:t>
            </a:fld>
            <a:endParaRPr lang="en-US">
              <a:solidFill>
                <a:prstClr val="black">
                  <a:tint val="75000"/>
                </a:prstClr>
              </a:solidFill>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defTabSz="914400">
              <a:defRPr/>
            </a:pPr>
            <a:endParaRPr lang="en-US">
              <a:solidFill>
                <a:prstClr val="black">
                  <a:tint val="75000"/>
                </a:prstClr>
              </a:solidFill>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defTabSz="914400">
              <a:defRPr/>
            </a:pPr>
            <a:fld id="{534385B6-5DF1-4C35-A1A3-52AC84CE9BB5}" type="slidenum">
              <a:rPr lang="en-US">
                <a:solidFill>
                  <a:prstClr val="black">
                    <a:tint val="75000"/>
                  </a:prstClr>
                </a:solidFill>
                <a:ea typeface="+mn-ea"/>
              </a:rPr>
              <a:pPr defTabSz="914400">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78292484"/>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 id="2147484027" r:id="rId12"/>
    <p:sldLayoutId id="2147484028" r:id="rId13"/>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19" cstate="print"/>
          <a:srcRect/>
          <a:stretch>
            <a:fillRect/>
          </a:stretch>
        </p:blipFill>
        <p:spPr bwMode="auto">
          <a:xfrm>
            <a:off x="0" y="0"/>
            <a:ext cx="9145588" cy="6859588"/>
          </a:xfrm>
          <a:prstGeom prst="rect">
            <a:avLst/>
          </a:prstGeom>
          <a:noFill/>
          <a:ln w="9525">
            <a:noFill/>
            <a:miter lim="800000"/>
            <a:headEnd/>
            <a:tailEnd/>
          </a:ln>
        </p:spPr>
      </p:pic>
      <p:sp>
        <p:nvSpPr>
          <p:cNvPr id="966659" name="Text Box 3"/>
          <p:cNvSpPr txBox="1">
            <a:spLocks noChangeArrowheads="1"/>
          </p:cNvSpPr>
          <p:nvPr/>
        </p:nvSpPr>
        <p:spPr bwMode="auto">
          <a:xfrm>
            <a:off x="898525" y="1736725"/>
            <a:ext cx="184150" cy="457200"/>
          </a:xfrm>
          <a:prstGeom prst="rect">
            <a:avLst/>
          </a:prstGeom>
          <a:noFill/>
          <a:ln w="9525">
            <a:noFill/>
            <a:miter lim="800000"/>
            <a:headEnd/>
            <a:tailEnd/>
          </a:ln>
          <a:effectLst/>
        </p:spPr>
        <p:txBody>
          <a:bodyPr wrap="none">
            <a:spAutoFit/>
          </a:bodyPr>
          <a:lstStyle/>
          <a:p>
            <a:pPr defTabSz="914400" eaLnBrk="0" hangingPunct="0">
              <a:defRPr/>
            </a:pPr>
            <a:endParaRPr lang="en-US" sz="2400" dirty="0">
              <a:solidFill>
                <a:srgbClr val="000000"/>
              </a:solidFill>
              <a:latin typeface="Times" pitchFamily="18" charset="0"/>
              <a:ea typeface="+mn-ea"/>
            </a:endParaRPr>
          </a:p>
        </p:txBody>
      </p:sp>
      <p:sp>
        <p:nvSpPr>
          <p:cNvPr id="966660" name="Text Box 4"/>
          <p:cNvSpPr txBox="1">
            <a:spLocks noChangeArrowheads="1"/>
          </p:cNvSpPr>
          <p:nvPr/>
        </p:nvSpPr>
        <p:spPr bwMode="auto">
          <a:xfrm>
            <a:off x="2362200" y="1600200"/>
            <a:ext cx="6096000" cy="457200"/>
          </a:xfrm>
          <a:prstGeom prst="rect">
            <a:avLst/>
          </a:prstGeom>
          <a:noFill/>
          <a:ln w="9525">
            <a:noFill/>
            <a:miter lim="800000"/>
            <a:headEnd/>
            <a:tailEnd/>
          </a:ln>
          <a:effectLst/>
        </p:spPr>
        <p:txBody>
          <a:bodyPr>
            <a:spAutoFit/>
          </a:bodyPr>
          <a:lstStyle/>
          <a:p>
            <a:pPr defTabSz="914400" eaLnBrk="0" hangingPunct="0">
              <a:spcBef>
                <a:spcPct val="50000"/>
              </a:spcBef>
              <a:defRPr/>
            </a:pPr>
            <a:endParaRPr lang="en-US" sz="2400" dirty="0">
              <a:solidFill>
                <a:srgbClr val="000000"/>
              </a:solidFill>
              <a:latin typeface="Times" pitchFamily="18" charset="0"/>
              <a:ea typeface="+mn-ea"/>
            </a:endParaRPr>
          </a:p>
        </p:txBody>
      </p:sp>
      <p:sp>
        <p:nvSpPr>
          <p:cNvPr id="10245" name="Rectangle 5"/>
          <p:cNvSpPr>
            <a:spLocks noGrp="1" noChangeArrowheads="1"/>
          </p:cNvSpPr>
          <p:nvPr>
            <p:ph type="title"/>
          </p:nvPr>
        </p:nvSpPr>
        <p:spPr bwMode="auto">
          <a:xfrm>
            <a:off x="457200" y="457200"/>
            <a:ext cx="8458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46" name="Rectangle 6"/>
          <p:cNvSpPr>
            <a:spLocks noGrp="1" noChangeArrowheads="1"/>
          </p:cNvSpPr>
          <p:nvPr>
            <p:ph type="body" idx="1"/>
          </p:nvPr>
        </p:nvSpPr>
        <p:spPr bwMode="auto">
          <a:xfrm>
            <a:off x="1219200" y="1905000"/>
            <a:ext cx="7162800" cy="3048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795148342"/>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 id="2147483871" r:id="rId14"/>
    <p:sldLayoutId id="2147483872" r:id="rId15"/>
    <p:sldLayoutId id="2147483873" r:id="rId16"/>
    <p:sldLayoutId id="2147483874" r:id="rId17"/>
  </p:sldLayoutIdLst>
  <p:txStyles>
    <p:titleStyle>
      <a:lvl1pPr algn="ctr" rtl="0" eaLnBrk="0" fontAlgn="base" hangingPunct="0">
        <a:spcBef>
          <a:spcPct val="0"/>
        </a:spcBef>
        <a:spcAft>
          <a:spcPct val="0"/>
        </a:spcAft>
        <a:defRPr sz="2400" b="1">
          <a:solidFill>
            <a:schemeClr val="tx1"/>
          </a:solidFill>
          <a:latin typeface="+mj-lt"/>
          <a:ea typeface="+mj-ea"/>
          <a:cs typeface="+mj-cs"/>
        </a:defRPr>
      </a:lvl1pPr>
      <a:lvl2pPr algn="ctr" rtl="0" eaLnBrk="0" fontAlgn="base" hangingPunct="0">
        <a:spcBef>
          <a:spcPct val="0"/>
        </a:spcBef>
        <a:spcAft>
          <a:spcPct val="0"/>
        </a:spcAft>
        <a:defRPr sz="2400" b="1">
          <a:solidFill>
            <a:schemeClr val="tx1"/>
          </a:solidFill>
          <a:latin typeface="Verdana" pitchFamily="34" charset="0"/>
        </a:defRPr>
      </a:lvl2pPr>
      <a:lvl3pPr algn="ctr" rtl="0" eaLnBrk="0" fontAlgn="base" hangingPunct="0">
        <a:spcBef>
          <a:spcPct val="0"/>
        </a:spcBef>
        <a:spcAft>
          <a:spcPct val="0"/>
        </a:spcAft>
        <a:defRPr sz="2400" b="1">
          <a:solidFill>
            <a:schemeClr val="tx1"/>
          </a:solidFill>
          <a:latin typeface="Verdana" pitchFamily="34" charset="0"/>
        </a:defRPr>
      </a:lvl3pPr>
      <a:lvl4pPr algn="ctr" rtl="0" eaLnBrk="0" fontAlgn="base" hangingPunct="0">
        <a:spcBef>
          <a:spcPct val="0"/>
        </a:spcBef>
        <a:spcAft>
          <a:spcPct val="0"/>
        </a:spcAft>
        <a:defRPr sz="2400" b="1">
          <a:solidFill>
            <a:schemeClr val="tx1"/>
          </a:solidFill>
          <a:latin typeface="Verdana" pitchFamily="34" charset="0"/>
        </a:defRPr>
      </a:lvl4pPr>
      <a:lvl5pPr algn="ctr" rtl="0" eaLnBrk="0" fontAlgn="base" hangingPunct="0">
        <a:spcBef>
          <a:spcPct val="0"/>
        </a:spcBef>
        <a:spcAft>
          <a:spcPct val="0"/>
        </a:spcAft>
        <a:defRPr sz="2400" b="1">
          <a:solidFill>
            <a:schemeClr val="tx1"/>
          </a:solidFill>
          <a:latin typeface="Verdana" pitchFamily="34" charset="0"/>
        </a:defRPr>
      </a:lvl5pPr>
      <a:lvl6pPr marL="457200" algn="ctr" rtl="0" fontAlgn="base">
        <a:spcBef>
          <a:spcPct val="0"/>
        </a:spcBef>
        <a:spcAft>
          <a:spcPct val="0"/>
        </a:spcAft>
        <a:defRPr sz="2400" b="1">
          <a:solidFill>
            <a:schemeClr val="tx1"/>
          </a:solidFill>
          <a:latin typeface="Verdana" pitchFamily="34" charset="0"/>
        </a:defRPr>
      </a:lvl6pPr>
      <a:lvl7pPr marL="914400" algn="ctr" rtl="0" fontAlgn="base">
        <a:spcBef>
          <a:spcPct val="0"/>
        </a:spcBef>
        <a:spcAft>
          <a:spcPct val="0"/>
        </a:spcAft>
        <a:defRPr sz="2400" b="1">
          <a:solidFill>
            <a:schemeClr val="tx1"/>
          </a:solidFill>
          <a:latin typeface="Verdana" pitchFamily="34" charset="0"/>
        </a:defRPr>
      </a:lvl7pPr>
      <a:lvl8pPr marL="1371600" algn="ctr" rtl="0" fontAlgn="base">
        <a:spcBef>
          <a:spcPct val="0"/>
        </a:spcBef>
        <a:spcAft>
          <a:spcPct val="0"/>
        </a:spcAft>
        <a:defRPr sz="2400" b="1">
          <a:solidFill>
            <a:schemeClr val="tx1"/>
          </a:solidFill>
          <a:latin typeface="Verdana" pitchFamily="34" charset="0"/>
        </a:defRPr>
      </a:lvl8pPr>
      <a:lvl9pPr marL="1828800" algn="ctr" rtl="0" fontAlgn="base">
        <a:spcBef>
          <a:spcPct val="0"/>
        </a:spcBef>
        <a:spcAft>
          <a:spcPct val="0"/>
        </a:spcAft>
        <a:defRPr sz="2400" b="1">
          <a:solidFill>
            <a:schemeClr val="tx1"/>
          </a:solidFill>
          <a:latin typeface="Verdana" pitchFamily="34"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6" descr="Continuation Slide.JP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defTabSz="914400">
              <a:defRPr/>
            </a:pPr>
            <a:fld id="{768AD50E-78C8-4BB5-A8DE-41FF809334F1}" type="datetimeFigureOut">
              <a:rPr lang="en-US">
                <a:solidFill>
                  <a:prstClr val="black">
                    <a:tint val="75000"/>
                  </a:prstClr>
                </a:solidFill>
                <a:ea typeface="+mn-ea"/>
              </a:rPr>
              <a:pPr defTabSz="914400">
                <a:defRPr/>
              </a:pPr>
              <a:t>7/20/2015</a:t>
            </a:fld>
            <a:endParaRPr lang="en-US">
              <a:solidFill>
                <a:prstClr val="black">
                  <a:tint val="75000"/>
                </a:prstClr>
              </a:solidFill>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defTabSz="914400">
              <a:defRPr/>
            </a:pPr>
            <a:endParaRPr lang="en-US">
              <a:solidFill>
                <a:prstClr val="black">
                  <a:tint val="75000"/>
                </a:prstClr>
              </a:solidFill>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defTabSz="914400">
              <a:defRPr/>
            </a:pPr>
            <a:fld id="{534385B6-5DF1-4C35-A1A3-52AC84CE9BB5}" type="slidenum">
              <a:rPr lang="en-US">
                <a:solidFill>
                  <a:prstClr val="black">
                    <a:tint val="75000"/>
                  </a:prstClr>
                </a:solidFill>
                <a:ea typeface="+mn-ea"/>
              </a:rPr>
              <a:pPr defTabSz="914400">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1346741369"/>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 id="2147483888" r:id="rId13"/>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6" descr="Continuation Slide.JP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defTabSz="914400">
              <a:defRPr/>
            </a:pPr>
            <a:fld id="{768AD50E-78C8-4BB5-A8DE-41FF809334F1}" type="datetimeFigureOut">
              <a:rPr lang="en-US">
                <a:solidFill>
                  <a:prstClr val="black">
                    <a:tint val="75000"/>
                  </a:prstClr>
                </a:solidFill>
                <a:ea typeface="+mn-ea"/>
              </a:rPr>
              <a:pPr defTabSz="914400">
                <a:defRPr/>
              </a:pPr>
              <a:t>7/20/2015</a:t>
            </a:fld>
            <a:endParaRPr lang="en-US">
              <a:solidFill>
                <a:prstClr val="black">
                  <a:tint val="75000"/>
                </a:prstClr>
              </a:solidFill>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defTabSz="914400">
              <a:defRPr/>
            </a:pPr>
            <a:endParaRPr lang="en-US">
              <a:solidFill>
                <a:prstClr val="black">
                  <a:tint val="75000"/>
                </a:prstClr>
              </a:solidFill>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defTabSz="914400">
              <a:defRPr/>
            </a:pPr>
            <a:fld id="{534385B6-5DF1-4C35-A1A3-52AC84CE9BB5}" type="slidenum">
              <a:rPr lang="en-US">
                <a:solidFill>
                  <a:prstClr val="black">
                    <a:tint val="75000"/>
                  </a:prstClr>
                </a:solidFill>
                <a:ea typeface="+mn-ea"/>
              </a:rPr>
              <a:pPr defTabSz="914400">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2003955439"/>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 id="2147483902" r:id="rId13"/>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6" descr="Continuation Slide.JP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defTabSz="914400">
              <a:defRPr/>
            </a:pPr>
            <a:fld id="{768AD50E-78C8-4BB5-A8DE-41FF809334F1}" type="datetimeFigureOut">
              <a:rPr lang="en-US">
                <a:solidFill>
                  <a:prstClr val="black">
                    <a:tint val="75000"/>
                  </a:prstClr>
                </a:solidFill>
                <a:ea typeface="+mn-ea"/>
              </a:rPr>
              <a:pPr defTabSz="914400">
                <a:defRPr/>
              </a:pPr>
              <a:t>7/20/2015</a:t>
            </a:fld>
            <a:endParaRPr lang="en-US">
              <a:solidFill>
                <a:prstClr val="black">
                  <a:tint val="75000"/>
                </a:prstClr>
              </a:solidFill>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defTabSz="914400">
              <a:defRPr/>
            </a:pPr>
            <a:endParaRPr lang="en-US">
              <a:solidFill>
                <a:prstClr val="black">
                  <a:tint val="75000"/>
                </a:prstClr>
              </a:solidFill>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defTabSz="914400">
              <a:defRPr/>
            </a:pPr>
            <a:fld id="{534385B6-5DF1-4C35-A1A3-52AC84CE9BB5}" type="slidenum">
              <a:rPr lang="en-US">
                <a:solidFill>
                  <a:prstClr val="black">
                    <a:tint val="75000"/>
                  </a:prstClr>
                </a:solidFill>
                <a:ea typeface="+mn-ea"/>
              </a:rPr>
              <a:pPr defTabSz="914400">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3400961680"/>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 id="2147483915" r:id="rId12"/>
    <p:sldLayoutId id="2147483916" r:id="rId13"/>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6" descr="Continuation Slide.JP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defTabSz="914400">
              <a:defRPr/>
            </a:pPr>
            <a:fld id="{768AD50E-78C8-4BB5-A8DE-41FF809334F1}" type="datetimeFigureOut">
              <a:rPr lang="en-US">
                <a:solidFill>
                  <a:prstClr val="black">
                    <a:tint val="75000"/>
                  </a:prstClr>
                </a:solidFill>
                <a:ea typeface="+mn-ea"/>
              </a:rPr>
              <a:pPr defTabSz="914400">
                <a:defRPr/>
              </a:pPr>
              <a:t>7/20/2015</a:t>
            </a:fld>
            <a:endParaRPr lang="en-US">
              <a:solidFill>
                <a:prstClr val="black">
                  <a:tint val="75000"/>
                </a:prstClr>
              </a:solidFill>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defTabSz="914400">
              <a:defRPr/>
            </a:pPr>
            <a:endParaRPr lang="en-US">
              <a:solidFill>
                <a:prstClr val="black">
                  <a:tint val="75000"/>
                </a:prstClr>
              </a:solidFill>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defTabSz="914400">
              <a:defRPr/>
            </a:pPr>
            <a:fld id="{534385B6-5DF1-4C35-A1A3-52AC84CE9BB5}" type="slidenum">
              <a:rPr lang="en-US">
                <a:solidFill>
                  <a:prstClr val="black">
                    <a:tint val="75000"/>
                  </a:prstClr>
                </a:solidFill>
                <a:ea typeface="+mn-ea"/>
              </a:rPr>
              <a:pPr defTabSz="914400">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4221103553"/>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 id="2147483929" r:id="rId12"/>
    <p:sldLayoutId id="2147483930" r:id="rId13"/>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6" descr="Continuation Slide.JP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defTabSz="914400">
              <a:defRPr/>
            </a:pPr>
            <a:fld id="{768AD50E-78C8-4BB5-A8DE-41FF809334F1}" type="datetimeFigureOut">
              <a:rPr lang="en-US">
                <a:solidFill>
                  <a:prstClr val="black">
                    <a:tint val="75000"/>
                  </a:prstClr>
                </a:solidFill>
                <a:ea typeface="+mn-ea"/>
              </a:rPr>
              <a:pPr defTabSz="914400">
                <a:defRPr/>
              </a:pPr>
              <a:t>7/20/2015</a:t>
            </a:fld>
            <a:endParaRPr lang="en-US">
              <a:solidFill>
                <a:prstClr val="black">
                  <a:tint val="75000"/>
                </a:prstClr>
              </a:solidFill>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defTabSz="914400">
              <a:defRPr/>
            </a:pPr>
            <a:endParaRPr lang="en-US">
              <a:solidFill>
                <a:prstClr val="black">
                  <a:tint val="75000"/>
                </a:prstClr>
              </a:solidFill>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defTabSz="914400">
              <a:defRPr/>
            </a:pPr>
            <a:fld id="{534385B6-5DF1-4C35-A1A3-52AC84CE9BB5}" type="slidenum">
              <a:rPr lang="en-US">
                <a:solidFill>
                  <a:prstClr val="black">
                    <a:tint val="75000"/>
                  </a:prstClr>
                </a:solidFill>
                <a:ea typeface="+mn-ea"/>
              </a:rPr>
              <a:pPr defTabSz="914400">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543627309"/>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 id="2147483943" r:id="rId12"/>
    <p:sldLayoutId id="2147483944" r:id="rId13"/>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6" descr="Continuation Slide.JP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defTabSz="914400">
              <a:defRPr/>
            </a:pPr>
            <a:fld id="{768AD50E-78C8-4BB5-A8DE-41FF809334F1}" type="datetimeFigureOut">
              <a:rPr lang="en-US">
                <a:solidFill>
                  <a:prstClr val="black">
                    <a:tint val="75000"/>
                  </a:prstClr>
                </a:solidFill>
                <a:ea typeface="+mn-ea"/>
              </a:rPr>
              <a:pPr defTabSz="914400">
                <a:defRPr/>
              </a:pPr>
              <a:t>7/20/2015</a:t>
            </a:fld>
            <a:endParaRPr lang="en-US">
              <a:solidFill>
                <a:prstClr val="black">
                  <a:tint val="75000"/>
                </a:prstClr>
              </a:solidFill>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defTabSz="914400">
              <a:defRPr/>
            </a:pPr>
            <a:endParaRPr lang="en-US">
              <a:solidFill>
                <a:prstClr val="black">
                  <a:tint val="75000"/>
                </a:prstClr>
              </a:solidFill>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defTabSz="914400">
              <a:defRPr/>
            </a:pPr>
            <a:fld id="{534385B6-5DF1-4C35-A1A3-52AC84CE9BB5}" type="slidenum">
              <a:rPr lang="en-US">
                <a:solidFill>
                  <a:prstClr val="black">
                    <a:tint val="75000"/>
                  </a:prstClr>
                </a:solidFill>
                <a:ea typeface="+mn-ea"/>
              </a:rPr>
              <a:pPr defTabSz="914400">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3558424554"/>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 id="2147483957" r:id="rId12"/>
    <p:sldLayoutId id="2147483958" r:id="rId13"/>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6" descr="Continuation Slide.JP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defTabSz="914400">
              <a:defRPr/>
            </a:pPr>
            <a:fld id="{768AD50E-78C8-4BB5-A8DE-41FF809334F1}" type="datetimeFigureOut">
              <a:rPr lang="en-US">
                <a:solidFill>
                  <a:prstClr val="black">
                    <a:tint val="75000"/>
                  </a:prstClr>
                </a:solidFill>
                <a:ea typeface="+mn-ea"/>
              </a:rPr>
              <a:pPr defTabSz="914400">
                <a:defRPr/>
              </a:pPr>
              <a:t>7/20/2015</a:t>
            </a:fld>
            <a:endParaRPr lang="en-US">
              <a:solidFill>
                <a:prstClr val="black">
                  <a:tint val="75000"/>
                </a:prstClr>
              </a:solidFill>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defTabSz="914400">
              <a:defRPr/>
            </a:pPr>
            <a:endParaRPr lang="en-US">
              <a:solidFill>
                <a:prstClr val="black">
                  <a:tint val="75000"/>
                </a:prstClr>
              </a:solidFill>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defTabSz="914400">
              <a:defRPr/>
            </a:pPr>
            <a:fld id="{534385B6-5DF1-4C35-A1A3-52AC84CE9BB5}" type="slidenum">
              <a:rPr lang="en-US">
                <a:solidFill>
                  <a:prstClr val="black">
                    <a:tint val="75000"/>
                  </a:prstClr>
                </a:solidFill>
                <a:ea typeface="+mn-ea"/>
              </a:rPr>
              <a:pPr defTabSz="914400">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2070813205"/>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 id="2147483971" r:id="rId12"/>
    <p:sldLayoutId id="2147483972" r:id="rId13"/>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7.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37.xml"/><Relationship Id="rId1" Type="http://schemas.openxmlformats.org/officeDocument/2006/relationships/tags" Target="../tags/tag1.xml"/><Relationship Id="rId4" Type="http://schemas.openxmlformats.org/officeDocument/2006/relationships/image" Target="../media/image102.png"/></Relationships>
</file>

<file path=ppt/slides/_rels/slide10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7.xml"/></Relationships>
</file>

<file path=ppt/slides/_rels/slide104.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9.jpeg"/><Relationship Id="rId2" Type="http://schemas.openxmlformats.org/officeDocument/2006/relationships/notesSlide" Target="../notesSlides/notesSlide62.xml"/><Relationship Id="rId1" Type="http://schemas.openxmlformats.org/officeDocument/2006/relationships/slideLayout" Target="../slideLayouts/slideLayout137.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37.xml"/><Relationship Id="rId1" Type="http://schemas.openxmlformats.org/officeDocument/2006/relationships/tags" Target="../tags/tag2.xml"/><Relationship Id="rId4" Type="http://schemas.openxmlformats.org/officeDocument/2006/relationships/image" Target="../media/image110.png"/></Relationships>
</file>

<file path=ppt/slides/_rels/slide106.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image" Target="../media/image111.png"/><Relationship Id="rId1" Type="http://schemas.openxmlformats.org/officeDocument/2006/relationships/slideLayout" Target="../slideLayouts/slideLayout139.xml"/></Relationships>
</file>

<file path=ppt/slides/_rels/slide10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4.xml"/><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10.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64.JPG"/><Relationship Id="rId4" Type="http://schemas.openxmlformats.org/officeDocument/2006/relationships/image" Target="../media/image117.png"/></Relationships>
</file>

<file path=ppt/slides/_rels/slide116.xml.rels><?xml version="1.0" encoding="UTF-8" standalone="yes"?>
<Relationships xmlns="http://schemas.openxmlformats.org/package/2006/relationships"><Relationship Id="rId3" Type="http://schemas.openxmlformats.org/officeDocument/2006/relationships/hyperlink" Target="http://www.amerisurv.com/PDF/TheAmericanSurveyor_SnayPearson-CopingWithTectonicMotion_Vol7No9.pdf" TargetMode="External"/><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11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121.jpeg"/><Relationship Id="rId4" Type="http://schemas.openxmlformats.org/officeDocument/2006/relationships/image" Target="../media/image120.jpeg"/></Relationships>
</file>

<file path=ppt/slides/_rels/slide11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hyperlink" Target="http://www.amerisurv.com/PDF/TheAmericanSurveyor_SnayPearson-CopingWithTectonicMotion_Vol7No9.pdf" TargetMode="External"/><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hyperlink" Target="http://en.wikipedia.org/wiki/Das_Unheimliche" TargetMode="Externa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hyperlink" Target="https://www.youtube.com/playlist?list=PLsyDl_aqUTdFY6eKURmiCBBk-mP4R10Dx" TargetMode="External"/><Relationship Id="rId4" Type="http://schemas.openxmlformats.org/officeDocument/2006/relationships/image" Target="../media/image124.png"/></Relationships>
</file>

<file path=ppt/slides/_rels/slide129.xml.rels><?xml version="1.0" encoding="UTF-8" standalone="yes"?>
<Relationships xmlns="http://schemas.openxmlformats.org/package/2006/relationships"><Relationship Id="rId8" Type="http://schemas.openxmlformats.org/officeDocument/2006/relationships/image" Target="../media/image131.jpeg"/><Relationship Id="rId3" Type="http://schemas.openxmlformats.org/officeDocument/2006/relationships/image" Target="../media/image126.png"/><Relationship Id="rId7" Type="http://schemas.openxmlformats.org/officeDocument/2006/relationships/image" Target="../media/image130.jpeg"/><Relationship Id="rId2" Type="http://schemas.openxmlformats.org/officeDocument/2006/relationships/image" Target="../media/image125.png"/><Relationship Id="rId1" Type="http://schemas.openxmlformats.org/officeDocument/2006/relationships/slideLayout" Target="../slideLayouts/slideLayout7.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32.wmf"/></Relationships>
</file>

<file path=ppt/slides/_rels/slide14.xml.rels><?xml version="1.0" encoding="UTF-8" standalone="yes"?>
<Relationships xmlns="http://schemas.openxmlformats.org/package/2006/relationships"><Relationship Id="rId3" Type="http://schemas.openxmlformats.org/officeDocument/2006/relationships/hyperlink" Target="http://www.iers.org/"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jpeg"/><Relationship Id="rId1" Type="http://schemas.openxmlformats.org/officeDocument/2006/relationships/slideLayout" Target="../slideLayouts/slideLayout33.xml"/><Relationship Id="rId4" Type="http://schemas.openxmlformats.org/officeDocument/2006/relationships/hyperlink" Target="http://student.britannica.com/ebi/art-53199"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7.xml"/><Relationship Id="rId1" Type="http://schemas.openxmlformats.org/officeDocument/2006/relationships/slideLayout" Target="../slideLayouts/slideLayout46.xml"/><Relationship Id="rId4" Type="http://schemas.openxmlformats.org/officeDocument/2006/relationships/image" Target="../media/image52.jpe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image" Target="../media/image57.png"/><Relationship Id="rId4" Type="http://schemas.openxmlformats.org/officeDocument/2006/relationships/image" Target="../media/image56.png"/></Relationships>
</file>

<file path=ppt/slides/_rels/slide5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59.JPG"/></Relationships>
</file>

<file path=ppt/slides/_rels/slide5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www.ngs.noaa.gov/INFO/NGS10yearplan.pdf" TargetMode="External"/><Relationship Id="rId2" Type="http://schemas.openxmlformats.org/officeDocument/2006/relationships/notesSlide" Target="../notesSlides/notesSlide37.xml"/><Relationship Id="rId1" Type="http://schemas.openxmlformats.org/officeDocument/2006/relationships/slideLayout" Target="../slideLayouts/slideLayout77.xml"/><Relationship Id="rId4" Type="http://schemas.openxmlformats.org/officeDocument/2006/relationships/image" Target="../media/image64.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6.gif"/></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5.xml"/><Relationship Id="rId1" Type="http://schemas.openxmlformats.org/officeDocument/2006/relationships/slideLayout" Target="../slideLayouts/slideLayout64.xml"/><Relationship Id="rId4" Type="http://schemas.openxmlformats.org/officeDocument/2006/relationships/image" Target="../media/image70.jpe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0.xml"/></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1.xml"/><Relationship Id="rId1" Type="http://schemas.openxmlformats.org/officeDocument/2006/relationships/vmlDrawing" Target="../drawings/vmlDrawing1.vml"/><Relationship Id="rId4" Type="http://schemas.openxmlformats.org/officeDocument/2006/relationships/image" Target="../media/image72.png"/></Relationships>
</file>

<file path=ppt/slides/_rels/slide7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21.xml"/><Relationship Id="rId5" Type="http://schemas.openxmlformats.org/officeDocument/2006/relationships/image" Target="../media/image77.JPG"/><Relationship Id="rId4" Type="http://schemas.openxmlformats.org/officeDocument/2006/relationships/image" Target="../media/image76.JP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68.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63.xml"/></Relationships>
</file>

<file path=ppt/slides/_rels/slide8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0.xml"/><Relationship Id="rId1" Type="http://schemas.openxmlformats.org/officeDocument/2006/relationships/slideLayout" Target="../slideLayouts/slideLayout162.xml"/><Relationship Id="rId4" Type="http://schemas.openxmlformats.org/officeDocument/2006/relationships/image" Target="../media/image80.wmf"/></Relationships>
</file>

<file path=ppt/slides/_rels/slide8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1.xml"/><Relationship Id="rId1" Type="http://schemas.openxmlformats.org/officeDocument/2006/relationships/slideLayout" Target="../slideLayouts/slideLayout85.xml"/><Relationship Id="rId5" Type="http://schemas.openxmlformats.org/officeDocument/2006/relationships/image" Target="../media/image82.jpeg"/><Relationship Id="rId4" Type="http://schemas.openxmlformats.org/officeDocument/2006/relationships/image" Target="../media/image81.jpe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98.xml"/></Relationships>
</file>

<file path=ppt/slides/_rels/slide8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3.xml"/><Relationship Id="rId1" Type="http://schemas.openxmlformats.org/officeDocument/2006/relationships/slideLayout" Target="../slideLayouts/slideLayout98.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8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9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98.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98.xml"/></Relationships>
</file>

<file path=ppt/slides/_rels/slide9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5.xml"/><Relationship Id="rId1" Type="http://schemas.openxmlformats.org/officeDocument/2006/relationships/slideLayout" Target="../slideLayouts/slideLayout98.xml"/><Relationship Id="rId5" Type="http://schemas.openxmlformats.org/officeDocument/2006/relationships/hyperlink" Target="http://www.ngs.noaa.gov/GRAV-D/data_products.shtml" TargetMode="External"/><Relationship Id="rId4" Type="http://schemas.openxmlformats.org/officeDocument/2006/relationships/image" Target="../media/image90.JPG"/></Relationships>
</file>

<file path=ppt/slides/_rels/slide9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6.xml"/><Relationship Id="rId1" Type="http://schemas.openxmlformats.org/officeDocument/2006/relationships/slideLayout" Target="../slideLayouts/slideLayout111.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9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11.xml"/></Relationships>
</file>

<file path=ppt/slides/_rels/slide9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www.ngs.noaa.gov/corbin/class_description/GRAVD_0213.shtml" TargetMode="External"/><Relationship Id="rId1" Type="http://schemas.openxmlformats.org/officeDocument/2006/relationships/slideLayout" Target="../slideLayouts/slideLayout124.xml"/><Relationship Id="rId4" Type="http://schemas.openxmlformats.org/officeDocument/2006/relationships/image" Target="../media/image98.png"/></Relationships>
</file>

<file path=ppt/slides/_rels/slide9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155.xml"/></Relationships>
</file>

<file path=ppt/slides/_rels/slide9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7.xml"/><Relationship Id="rId1" Type="http://schemas.openxmlformats.org/officeDocument/2006/relationships/slideLayout" Target="../slideLayouts/slideLayout150.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22" name="Title 1"/>
          <p:cNvSpPr txBox="1">
            <a:spLocks/>
          </p:cNvSpPr>
          <p:nvPr/>
        </p:nvSpPr>
        <p:spPr bwMode="auto">
          <a:xfrm>
            <a:off x="498144" y="1125559"/>
            <a:ext cx="8229600"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eaLnBrk="1" hangingPunct="1"/>
            <a:r>
              <a:rPr lang="en-US" sz="4000" dirty="0" smtClean="0">
                <a:latin typeface="Times New Roman" pitchFamily="18" charset="0"/>
                <a:cs typeface="Times New Roman" pitchFamily="18" charset="0"/>
              </a:rPr>
              <a:t>Journey to the Moving </a:t>
            </a:r>
            <a:r>
              <a:rPr lang="en-US" sz="4000" dirty="0">
                <a:latin typeface="Times New Roman" pitchFamily="18" charset="0"/>
                <a:cs typeface="Times New Roman" pitchFamily="18" charset="0"/>
              </a:rPr>
              <a:t>C</a:t>
            </a:r>
            <a:r>
              <a:rPr lang="en-US" sz="4000" dirty="0" smtClean="0">
                <a:latin typeface="Times New Roman" pitchFamily="18" charset="0"/>
                <a:cs typeface="Times New Roman" pitchFamily="18" charset="0"/>
              </a:rPr>
              <a:t>enter of the Earth</a:t>
            </a:r>
            <a:endParaRPr lang="en-US" sz="4000" dirty="0">
              <a:latin typeface="Times New Roman" pitchFamily="18" charset="0"/>
              <a:cs typeface="Times New Roman" pitchFamily="18" charset="0"/>
            </a:endParaRPr>
          </a:p>
        </p:txBody>
      </p:sp>
      <p:sp>
        <p:nvSpPr>
          <p:cNvPr id="30723" name="Content Placeholder 2"/>
          <p:cNvSpPr txBox="1">
            <a:spLocks/>
          </p:cNvSpPr>
          <p:nvPr/>
        </p:nvSpPr>
        <p:spPr bwMode="auto">
          <a:xfrm>
            <a:off x="218361" y="3983724"/>
            <a:ext cx="8707271" cy="1216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1pPr>
            <a:lvl2pPr marL="742950" indent="-28575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2pPr>
            <a:lvl3pPr marL="11430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3pPr>
            <a:lvl4pPr marL="16002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4pPr>
            <a:lvl5pPr marL="20574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9pPr>
          </a:lstStyle>
          <a:p>
            <a:pPr algn="ctr">
              <a:lnSpc>
                <a:spcPct val="95000"/>
              </a:lnSpc>
              <a:buClr>
                <a:srgbClr val="000000"/>
              </a:buClr>
              <a:buSzPct val="45000"/>
            </a:pPr>
            <a:r>
              <a:rPr lang="en-GB" sz="2600" dirty="0" smtClean="0">
                <a:solidFill>
                  <a:srgbClr val="000000"/>
                </a:solidFill>
                <a:latin typeface="Times New Roman" pitchFamily="18" charset="0"/>
              </a:rPr>
              <a:t>The Evolution of the National Spatial Reference System</a:t>
            </a:r>
          </a:p>
          <a:p>
            <a:pPr algn="ctr">
              <a:lnSpc>
                <a:spcPct val="95000"/>
              </a:lnSpc>
              <a:buClr>
                <a:srgbClr val="000000"/>
              </a:buClr>
              <a:buSzPct val="45000"/>
            </a:pPr>
            <a:r>
              <a:rPr lang="en-GB" sz="2000" dirty="0" smtClean="0">
                <a:solidFill>
                  <a:srgbClr val="000000"/>
                </a:solidFill>
                <a:latin typeface="Times New Roman" pitchFamily="18" charset="0"/>
              </a:rPr>
              <a:t>RISPLS/RIGIS Forum</a:t>
            </a:r>
          </a:p>
          <a:p>
            <a:pPr algn="ctr">
              <a:lnSpc>
                <a:spcPct val="95000"/>
              </a:lnSpc>
              <a:buClr>
                <a:srgbClr val="000000"/>
              </a:buClr>
              <a:buSzPct val="45000"/>
            </a:pPr>
            <a:r>
              <a:rPr lang="en-GB" sz="2000" dirty="0" smtClean="0">
                <a:solidFill>
                  <a:srgbClr val="000000"/>
                </a:solidFill>
                <a:latin typeface="Times New Roman" pitchFamily="18" charset="0"/>
              </a:rPr>
              <a:t>July 21, 2015</a:t>
            </a:r>
          </a:p>
        </p:txBody>
      </p:sp>
      <p:sp>
        <p:nvSpPr>
          <p:cNvPr id="30725" name="TextBox 1"/>
          <p:cNvSpPr txBox="1">
            <a:spLocks noChangeArrowheads="1"/>
          </p:cNvSpPr>
          <p:nvPr/>
        </p:nvSpPr>
        <p:spPr bwMode="auto">
          <a:xfrm>
            <a:off x="1731963" y="5330096"/>
            <a:ext cx="59150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a:r>
              <a:rPr lang="en-GB" b="1" dirty="0">
                <a:latin typeface="Times New Roman" pitchFamily="18" charset="0"/>
              </a:rPr>
              <a:t>Dan Martin</a:t>
            </a:r>
          </a:p>
          <a:p>
            <a:pPr algn="ctr"/>
            <a:r>
              <a:rPr lang="en-GB" b="1" dirty="0" smtClean="0">
                <a:latin typeface="Times New Roman" pitchFamily="18" charset="0"/>
              </a:rPr>
              <a:t>Northeast Regional </a:t>
            </a:r>
            <a:r>
              <a:rPr lang="en-GB" b="1" dirty="0">
                <a:latin typeface="Times New Roman" pitchFamily="18" charset="0"/>
              </a:rPr>
              <a:t>Geodetic Advisor</a:t>
            </a:r>
          </a:p>
          <a:p>
            <a:pPr algn="ctr"/>
            <a:r>
              <a:rPr lang="en-GB" b="1" dirty="0">
                <a:latin typeface="Times New Roman" pitchFamily="18" charset="0"/>
              </a:rPr>
              <a:t>Dan.martin@noaa.gov</a:t>
            </a:r>
          </a:p>
          <a:p>
            <a:pPr algn="ctr"/>
            <a:r>
              <a:rPr lang="en-GB" b="1" dirty="0" smtClean="0">
                <a:latin typeface="Times New Roman" pitchFamily="18" charset="0"/>
              </a:rPr>
              <a:t>240-676-4762</a:t>
            </a:r>
            <a:endParaRPr lang="en-GB" b="1" dirty="0">
              <a:latin typeface="Times New Roman" pitchFamily="18" charset="0"/>
            </a:endParaRPr>
          </a:p>
        </p:txBody>
      </p:sp>
      <p:pic>
        <p:nvPicPr>
          <p:cNvPr id="6"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34937" y="2378097"/>
            <a:ext cx="1450975" cy="144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a:blip r:embed="rId5" cstate="print">
            <a:clrChange>
              <a:clrFrom>
                <a:srgbClr val="FEFEFE"/>
              </a:clrFrom>
              <a:clrTo>
                <a:srgbClr val="FEFEFE">
                  <a:alpha val="0"/>
                </a:srgbClr>
              </a:clrTo>
            </a:clrChange>
          </a:blip>
          <a:srcRect/>
          <a:stretch>
            <a:fillRect/>
          </a:stretch>
        </p:blipFill>
        <p:spPr bwMode="auto">
          <a:xfrm>
            <a:off x="5711908" y="2286194"/>
            <a:ext cx="1474788" cy="1609842"/>
          </a:xfrm>
          <a:prstGeom prst="rect">
            <a:avLst/>
          </a:prstGeom>
          <a:noFill/>
          <a:ln w="9525">
            <a:noFill/>
            <a:miter lim="800000"/>
            <a:headEnd/>
            <a:tailEnd/>
          </a:ln>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90686" y="2849873"/>
            <a:ext cx="1733550" cy="6477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52400" y="571500"/>
            <a:ext cx="9144000" cy="1143000"/>
          </a:xfrm>
          <a:noFill/>
        </p:spPr>
        <p:txBody>
          <a:bodyPr/>
          <a:lstStyle/>
          <a:p>
            <a:r>
              <a:rPr lang="en-US" dirty="0" smtClean="0"/>
              <a:t>       </a:t>
            </a:r>
            <a:r>
              <a:rPr lang="en-US" sz="2800" dirty="0" smtClean="0"/>
              <a:t>NEW STANDARDS FOR GEODETIC </a:t>
            </a:r>
            <a:r>
              <a:rPr lang="en-US" sz="2800" dirty="0" smtClean="0"/>
              <a:t>CONTROL (FGDC)</a:t>
            </a:r>
            <a:endParaRPr lang="en-US" sz="2800" dirty="0" smtClean="0"/>
          </a:p>
        </p:txBody>
      </p:sp>
      <p:sp>
        <p:nvSpPr>
          <p:cNvPr id="36867" name="Rectangle 3"/>
          <p:cNvSpPr>
            <a:spLocks noGrp="1" noChangeArrowheads="1"/>
          </p:cNvSpPr>
          <p:nvPr>
            <p:ph type="body" idx="1"/>
          </p:nvPr>
        </p:nvSpPr>
        <p:spPr>
          <a:xfrm>
            <a:off x="0" y="2285428"/>
            <a:ext cx="8991600" cy="3651348"/>
          </a:xfrm>
        </p:spPr>
        <p:txBody>
          <a:bodyPr/>
          <a:lstStyle/>
          <a:p>
            <a:pPr>
              <a:lnSpc>
                <a:spcPct val="80000"/>
              </a:lnSpc>
              <a:buClr>
                <a:srgbClr val="003300"/>
              </a:buClr>
              <a:buFontTx/>
              <a:buChar char=" "/>
            </a:pPr>
            <a:r>
              <a:rPr lang="en-US" b="1" dirty="0" smtClean="0">
                <a:solidFill>
                  <a:schemeClr val="tx2"/>
                </a:solidFill>
              </a:rPr>
              <a:t>         TWO ACCURACY STANDARDS</a:t>
            </a:r>
          </a:p>
          <a:p>
            <a:pPr>
              <a:lnSpc>
                <a:spcPct val="80000"/>
              </a:lnSpc>
              <a:buClr>
                <a:srgbClr val="003300"/>
              </a:buClr>
              <a:buFontTx/>
              <a:buChar char=" "/>
            </a:pPr>
            <a:endParaRPr lang="en-US" sz="1800" b="1" dirty="0" smtClean="0">
              <a:solidFill>
                <a:schemeClr val="tx2"/>
              </a:solidFill>
            </a:endParaRPr>
          </a:p>
          <a:p>
            <a:pPr>
              <a:lnSpc>
                <a:spcPct val="80000"/>
              </a:lnSpc>
              <a:buClr>
                <a:srgbClr val="003300"/>
              </a:buClr>
              <a:buFontTx/>
              <a:buChar char=" "/>
            </a:pPr>
            <a:r>
              <a:rPr lang="en-US" sz="1800" b="1" dirty="0" smtClean="0">
                <a:solidFill>
                  <a:schemeClr val="tx2"/>
                </a:solidFill>
              </a:rPr>
              <a:t>   </a:t>
            </a:r>
            <a:r>
              <a:rPr lang="en-US" b="1" dirty="0" smtClean="0">
                <a:solidFill>
                  <a:schemeClr val="tx2"/>
                </a:solidFill>
              </a:rPr>
              <a:t>local accuracy  -------------   adjacent points</a:t>
            </a:r>
          </a:p>
          <a:p>
            <a:pPr>
              <a:lnSpc>
                <a:spcPct val="80000"/>
              </a:lnSpc>
              <a:buClr>
                <a:srgbClr val="003300"/>
              </a:buClr>
              <a:buFontTx/>
              <a:buChar char=" "/>
            </a:pPr>
            <a:r>
              <a:rPr lang="en-US" b="1" dirty="0" smtClean="0">
                <a:solidFill>
                  <a:schemeClr val="tx2"/>
                </a:solidFill>
              </a:rPr>
              <a:t>   network accuracy ----------   relative to CORS</a:t>
            </a:r>
          </a:p>
          <a:p>
            <a:pPr>
              <a:lnSpc>
                <a:spcPct val="80000"/>
              </a:lnSpc>
              <a:buClr>
                <a:srgbClr val="003300"/>
              </a:buClr>
              <a:buFontTx/>
              <a:buChar char=" "/>
            </a:pPr>
            <a:endParaRPr lang="en-US" b="1" dirty="0" smtClean="0">
              <a:solidFill>
                <a:schemeClr val="tx2"/>
              </a:solidFill>
            </a:endParaRPr>
          </a:p>
          <a:p>
            <a:pPr>
              <a:lnSpc>
                <a:spcPct val="80000"/>
              </a:lnSpc>
              <a:buClr>
                <a:srgbClr val="003300"/>
              </a:buClr>
              <a:buFontTx/>
              <a:buChar char=" "/>
            </a:pPr>
            <a:r>
              <a:rPr lang="en-US" b="1" dirty="0" smtClean="0">
                <a:solidFill>
                  <a:schemeClr val="tx2"/>
                </a:solidFill>
              </a:rPr>
              <a:t>Numeric quantities, units in cm (or mm)</a:t>
            </a:r>
          </a:p>
          <a:p>
            <a:pPr>
              <a:lnSpc>
                <a:spcPct val="80000"/>
              </a:lnSpc>
              <a:buClr>
                <a:srgbClr val="003300"/>
              </a:buClr>
              <a:buFontTx/>
              <a:buChar char=" "/>
            </a:pPr>
            <a:r>
              <a:rPr lang="en-US" b="1" dirty="0" smtClean="0">
                <a:solidFill>
                  <a:schemeClr val="tx2"/>
                </a:solidFill>
              </a:rPr>
              <a:t>Both are relative accuracy measures</a:t>
            </a:r>
          </a:p>
          <a:p>
            <a:pPr>
              <a:lnSpc>
                <a:spcPct val="80000"/>
              </a:lnSpc>
              <a:buClr>
                <a:srgbClr val="003300"/>
              </a:buClr>
              <a:buFontTx/>
              <a:buChar char=" "/>
            </a:pPr>
            <a:r>
              <a:rPr lang="en-US" b="1" dirty="0" smtClean="0">
                <a:solidFill>
                  <a:schemeClr val="tx2"/>
                </a:solidFill>
              </a:rPr>
              <a:t>Do not use distance dependent expression</a:t>
            </a:r>
          </a:p>
          <a:p>
            <a:pPr>
              <a:lnSpc>
                <a:spcPct val="80000"/>
              </a:lnSpc>
              <a:buClr>
                <a:srgbClr val="003300"/>
              </a:buClr>
              <a:buFontTx/>
              <a:buChar char=" "/>
            </a:pPr>
            <a:r>
              <a:rPr lang="en-US" b="1" dirty="0" smtClean="0">
                <a:solidFill>
                  <a:schemeClr val="tx2"/>
                </a:solidFill>
              </a:rPr>
              <a:t>Horizontal accuracies are radius of 2-D 95% error circle</a:t>
            </a:r>
          </a:p>
          <a:p>
            <a:pPr>
              <a:lnSpc>
                <a:spcPct val="80000"/>
              </a:lnSpc>
              <a:buClr>
                <a:srgbClr val="003300"/>
              </a:buClr>
              <a:buFontTx/>
              <a:buChar char=" "/>
            </a:pPr>
            <a:r>
              <a:rPr lang="en-US" b="1" dirty="0" smtClean="0">
                <a:solidFill>
                  <a:schemeClr val="tx2"/>
                </a:solidFill>
              </a:rPr>
              <a:t>Ellipsoidal/</a:t>
            </a:r>
            <a:r>
              <a:rPr lang="en-US" b="1" dirty="0" err="1" smtClean="0">
                <a:solidFill>
                  <a:schemeClr val="tx2"/>
                </a:solidFill>
              </a:rPr>
              <a:t>Orthometric</a:t>
            </a:r>
            <a:r>
              <a:rPr lang="en-US" b="1" dirty="0" smtClean="0">
                <a:solidFill>
                  <a:schemeClr val="tx2"/>
                </a:solidFill>
              </a:rPr>
              <a:t> heights are 1-D (linear) 95% error</a:t>
            </a:r>
          </a:p>
        </p:txBody>
      </p:sp>
    </p:spTree>
    <p:extLst>
      <p:ext uri="{BB962C8B-B14F-4D97-AF65-F5344CB8AC3E}">
        <p14:creationId xmlns:p14="http://schemas.microsoft.com/office/powerpoint/2010/main" val="2861181862"/>
      </p:ext>
    </p:extLst>
  </p:cSld>
  <p:clrMapOvr>
    <a:masterClrMapping/>
  </p:clrMapOvr>
  <p:transition spd="med">
    <p:strips/>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457200" y="595313"/>
            <a:ext cx="8229600" cy="1143000"/>
          </a:xfrm>
        </p:spPr>
        <p:txBody>
          <a:bodyPr/>
          <a:lstStyle/>
          <a:p>
            <a:r>
              <a:rPr lang="en-US" altLang="en-US" sz="3600" dirty="0" smtClean="0"/>
              <a:t>Validating Geoid Accuracy</a:t>
            </a:r>
            <a:br>
              <a:rPr lang="en-US" altLang="en-US" sz="3600" dirty="0" smtClean="0"/>
            </a:br>
            <a:endParaRPr lang="en-US" altLang="en-US" sz="3600" dirty="0" smtClean="0"/>
          </a:p>
        </p:txBody>
      </p:sp>
      <p:sp>
        <p:nvSpPr>
          <p:cNvPr id="5123" name="Content Placeholder 2"/>
          <p:cNvSpPr>
            <a:spLocks noGrp="1"/>
          </p:cNvSpPr>
          <p:nvPr>
            <p:ph idx="1"/>
          </p:nvPr>
        </p:nvSpPr>
        <p:spPr>
          <a:xfrm>
            <a:off x="519113" y="1503363"/>
            <a:ext cx="8393112" cy="3676650"/>
          </a:xfrm>
        </p:spPr>
        <p:txBody>
          <a:bodyPr/>
          <a:lstStyle/>
          <a:p>
            <a:r>
              <a:rPr lang="en-US" altLang="en-US" dirty="0" smtClean="0"/>
              <a:t>NGS plans up to </a:t>
            </a:r>
            <a:r>
              <a:rPr lang="en-US" altLang="en-US" u="sng" dirty="0" smtClean="0"/>
              <a:t>3 surveys </a:t>
            </a:r>
            <a:r>
              <a:rPr lang="en-US" altLang="en-US" dirty="0" smtClean="0"/>
              <a:t>to validate the accuracy of the gravimetric geoid model</a:t>
            </a:r>
          </a:p>
          <a:p>
            <a:endParaRPr lang="en-US" altLang="en-US" sz="1200" dirty="0" smtClean="0"/>
          </a:p>
          <a:p>
            <a:pPr lvl="1"/>
            <a:r>
              <a:rPr lang="en-US" altLang="en-US" dirty="0" smtClean="0"/>
              <a:t>GSVS</a:t>
            </a:r>
            <a:r>
              <a:rPr lang="en-US" altLang="en-US" dirty="0" smtClean="0">
                <a:solidFill>
                  <a:srgbClr val="FF0000"/>
                </a:solidFill>
              </a:rPr>
              <a:t>11</a:t>
            </a:r>
          </a:p>
          <a:p>
            <a:pPr lvl="2"/>
            <a:r>
              <a:rPr lang="en-US" altLang="en-US" dirty="0" smtClean="0"/>
              <a:t>2011; Low/Flat/Simple:  </a:t>
            </a:r>
            <a:r>
              <a:rPr lang="en-US" altLang="en-US" b="1" dirty="0" smtClean="0"/>
              <a:t>Texas</a:t>
            </a:r>
            <a:r>
              <a:rPr lang="en-US" altLang="en-US" dirty="0" smtClean="0"/>
              <a:t>; Done; Success!</a:t>
            </a:r>
          </a:p>
          <a:p>
            <a:pPr lvl="1"/>
            <a:r>
              <a:rPr lang="en-US" altLang="en-US" dirty="0" smtClean="0"/>
              <a:t>GSVS</a:t>
            </a:r>
            <a:r>
              <a:rPr lang="en-US" altLang="en-US" dirty="0" smtClean="0">
                <a:solidFill>
                  <a:srgbClr val="FF0000"/>
                </a:solidFill>
              </a:rPr>
              <a:t>14</a:t>
            </a:r>
          </a:p>
          <a:p>
            <a:pPr lvl="2"/>
            <a:r>
              <a:rPr lang="en-US" altLang="en-US" dirty="0" smtClean="0"/>
              <a:t>2014; High/Flat/Complicated: </a:t>
            </a:r>
            <a:r>
              <a:rPr lang="en-US" altLang="en-US" b="1" dirty="0" smtClean="0"/>
              <a:t>Iowa</a:t>
            </a:r>
            <a:r>
              <a:rPr lang="en-US" altLang="en-US" dirty="0" smtClean="0"/>
              <a:t>; Field work Complete</a:t>
            </a:r>
          </a:p>
          <a:p>
            <a:pPr lvl="1"/>
            <a:r>
              <a:rPr lang="en-US" altLang="en-US" dirty="0" smtClean="0"/>
              <a:t>GSVS</a:t>
            </a:r>
            <a:r>
              <a:rPr lang="en-US" altLang="en-US" dirty="0" smtClean="0">
                <a:solidFill>
                  <a:srgbClr val="FF0000"/>
                </a:solidFill>
              </a:rPr>
              <a:t>1x</a:t>
            </a:r>
          </a:p>
          <a:p>
            <a:pPr lvl="2"/>
            <a:r>
              <a:rPr lang="en-US" altLang="en-US" dirty="0" smtClean="0"/>
              <a:t>2016?; High/Rugged/Complicated: </a:t>
            </a:r>
            <a:r>
              <a:rPr lang="en-US" altLang="en-US" b="1" dirty="0" smtClean="0"/>
              <a:t>Colorado</a:t>
            </a:r>
            <a:endParaRPr lang="en-US" altLang="en-US" b="1" dirty="0" smtClean="0"/>
          </a:p>
          <a:p>
            <a:endParaRPr lang="en-US" altLang="en-US" sz="2200" b="1" dirty="0" smtClean="0"/>
          </a:p>
          <a:p>
            <a:endParaRPr lang="en-US" altLang="en-US" sz="2200" b="1" dirty="0" smtClean="0"/>
          </a:p>
        </p:txBody>
      </p:sp>
    </p:spTree>
    <p:extLst>
      <p:ext uri="{BB962C8B-B14F-4D97-AF65-F5344CB8AC3E}">
        <p14:creationId xmlns:p14="http://schemas.microsoft.com/office/powerpoint/2010/main" val="7744032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2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12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12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12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123">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12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r>
              <a:rPr lang="en-US" altLang="en-US" sz="3600" b="1" smtClean="0">
                <a:solidFill>
                  <a:srgbClr val="0000FF"/>
                </a:solidFill>
              </a:rPr>
              <a:t>Geoid Slope Validation Survey</a:t>
            </a:r>
          </a:p>
        </p:txBody>
      </p:sp>
      <p:grpSp>
        <p:nvGrpSpPr>
          <p:cNvPr id="77827" name="Group 17"/>
          <p:cNvGrpSpPr>
            <a:grpSpLocks/>
          </p:cNvGrpSpPr>
          <p:nvPr/>
        </p:nvGrpSpPr>
        <p:grpSpPr bwMode="auto">
          <a:xfrm>
            <a:off x="1143000" y="1295400"/>
            <a:ext cx="2513013" cy="4672013"/>
            <a:chOff x="5945309" y="1371600"/>
            <a:chExt cx="2512891" cy="4671854"/>
          </a:xfrm>
        </p:grpSpPr>
        <p:pic>
          <p:nvPicPr>
            <p:cNvPr id="778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5309" y="1371600"/>
              <a:ext cx="2512891" cy="4671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pic>
        <p:sp>
          <p:nvSpPr>
            <p:cNvPr id="77832" name="TextBox 20"/>
            <p:cNvSpPr txBox="1">
              <a:spLocks noChangeArrowheads="1"/>
            </p:cNvSpPr>
            <p:nvPr/>
          </p:nvSpPr>
          <p:spPr bwMode="auto">
            <a:xfrm>
              <a:off x="6977678" y="3757136"/>
              <a:ext cx="146706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1800">
                  <a:solidFill>
                    <a:srgbClr val="FFFF00"/>
                  </a:solidFill>
                  <a:latin typeface="Arial" pitchFamily="34" charset="0"/>
                  <a:ea typeface="+mn-ea"/>
                </a:rPr>
                <a:t>325 km</a:t>
              </a:r>
            </a:p>
            <a:p>
              <a:pPr defTabSz="914400" eaLnBrk="1" hangingPunct="1">
                <a:spcBef>
                  <a:spcPct val="0"/>
                </a:spcBef>
                <a:buFontTx/>
                <a:buNone/>
              </a:pPr>
              <a:r>
                <a:rPr lang="en-US" altLang="en-US" sz="1800">
                  <a:solidFill>
                    <a:srgbClr val="FFFF00"/>
                  </a:solidFill>
                  <a:latin typeface="Arial" pitchFamily="34" charset="0"/>
                  <a:ea typeface="+mn-ea"/>
                </a:rPr>
                <a:t>218 points</a:t>
              </a:r>
            </a:p>
            <a:p>
              <a:pPr defTabSz="914400" eaLnBrk="1" hangingPunct="1">
                <a:spcBef>
                  <a:spcPct val="0"/>
                </a:spcBef>
                <a:buFontTx/>
                <a:buNone/>
              </a:pPr>
              <a:r>
                <a:rPr lang="en-US" altLang="en-US" sz="1800">
                  <a:solidFill>
                    <a:srgbClr val="FFFF00"/>
                  </a:solidFill>
                  <a:latin typeface="Arial" pitchFamily="34" charset="0"/>
                  <a:ea typeface="+mn-ea"/>
                </a:rPr>
                <a:t>1.5 km apart</a:t>
              </a:r>
            </a:p>
          </p:txBody>
        </p:sp>
      </p:grpSp>
      <p:sp>
        <p:nvSpPr>
          <p:cNvPr id="77828" name="TextBox 18"/>
          <p:cNvSpPr txBox="1">
            <a:spLocks noChangeArrowheads="1"/>
          </p:cNvSpPr>
          <p:nvPr/>
        </p:nvSpPr>
        <p:spPr bwMode="auto">
          <a:xfrm>
            <a:off x="2667000" y="1295400"/>
            <a:ext cx="903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1800" b="1">
                <a:solidFill>
                  <a:prstClr val="white"/>
                </a:solidFill>
                <a:latin typeface="Arial" pitchFamily="34" charset="0"/>
                <a:ea typeface="+mn-ea"/>
              </a:rPr>
              <a:t>Austin</a:t>
            </a:r>
          </a:p>
        </p:txBody>
      </p:sp>
      <p:sp>
        <p:nvSpPr>
          <p:cNvPr id="77829" name="TextBox 19"/>
          <p:cNvSpPr txBox="1">
            <a:spLocks noChangeArrowheads="1"/>
          </p:cNvSpPr>
          <p:nvPr/>
        </p:nvSpPr>
        <p:spPr bwMode="auto">
          <a:xfrm>
            <a:off x="1447800" y="5421313"/>
            <a:ext cx="1196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1800" b="1">
                <a:solidFill>
                  <a:prstClr val="white"/>
                </a:solidFill>
                <a:latin typeface="Arial" pitchFamily="34" charset="0"/>
                <a:ea typeface="+mn-ea"/>
              </a:rPr>
              <a:t>Rockport</a:t>
            </a:r>
          </a:p>
        </p:txBody>
      </p:sp>
      <p:sp>
        <p:nvSpPr>
          <p:cNvPr id="26" name="Content Placeholder 2"/>
          <p:cNvSpPr txBox="1">
            <a:spLocks/>
          </p:cNvSpPr>
          <p:nvPr/>
        </p:nvSpPr>
        <p:spPr bwMode="auto">
          <a:xfrm>
            <a:off x="4191000" y="1219200"/>
            <a:ext cx="4486275" cy="5126038"/>
          </a:xfrm>
          <a:prstGeom prst="rect">
            <a:avLst/>
          </a:prstGeom>
          <a:noFill/>
          <a:ln w="9525">
            <a:noFill/>
            <a:miter lim="800000"/>
            <a:headEnd/>
            <a:tailEnd/>
          </a:ln>
        </p:spPr>
        <p:txBody>
          <a:bodyPr/>
          <a:lstStyle/>
          <a:p>
            <a:pPr marL="342900" indent="-342900" defTabSz="914400">
              <a:spcBef>
                <a:spcPct val="20000"/>
              </a:spcBef>
              <a:buFont typeface="Arial" charset="0"/>
              <a:buChar char="•"/>
              <a:defRPr/>
            </a:pPr>
            <a:r>
              <a:rPr lang="en-US" sz="2800" dirty="0">
                <a:solidFill>
                  <a:prstClr val="black"/>
                </a:solidFill>
                <a:latin typeface="Calibri"/>
                <a:ea typeface="ＭＳ Ｐゴシック" charset="0"/>
                <a:cs typeface="ＭＳ Ｐゴシック" charset="0"/>
              </a:rPr>
              <a:t>Observe geoid shape (slope) using multiple independent terrestrial survey methods</a:t>
            </a:r>
          </a:p>
          <a:p>
            <a:pPr marL="742950" lvl="1" indent="-285750" defTabSz="914400">
              <a:spcBef>
                <a:spcPct val="20000"/>
              </a:spcBef>
              <a:buFont typeface="Arial" charset="0"/>
              <a:buChar char="–"/>
              <a:defRPr/>
            </a:pPr>
            <a:r>
              <a:rPr lang="en-US" sz="2400" dirty="0">
                <a:solidFill>
                  <a:prstClr val="black"/>
                </a:solidFill>
                <a:latin typeface="Calibri"/>
                <a:ea typeface="ＭＳ Ｐゴシック" charset="0"/>
                <a:cs typeface="ＭＳ Ｐゴシック" charset="0"/>
              </a:rPr>
              <a:t>GPS + Leveling</a:t>
            </a:r>
          </a:p>
          <a:p>
            <a:pPr marL="742950" lvl="1" indent="-285750" defTabSz="914400">
              <a:spcBef>
                <a:spcPct val="20000"/>
              </a:spcBef>
              <a:buFont typeface="Arial" charset="0"/>
              <a:buChar char="–"/>
              <a:defRPr/>
            </a:pPr>
            <a:r>
              <a:rPr lang="en-US" sz="2400" dirty="0">
                <a:solidFill>
                  <a:prstClr val="black"/>
                </a:solidFill>
                <a:latin typeface="Calibri"/>
                <a:ea typeface="ＭＳ Ｐゴシック" charset="0"/>
                <a:cs typeface="ＭＳ Ｐゴシック" charset="0"/>
              </a:rPr>
              <a:t>Deflections of the Vertical</a:t>
            </a:r>
          </a:p>
          <a:p>
            <a:pPr marL="342900" indent="-342900" defTabSz="914400">
              <a:spcBef>
                <a:spcPct val="20000"/>
              </a:spcBef>
              <a:buFont typeface="Arial" charset="0"/>
              <a:buChar char="•"/>
              <a:defRPr/>
            </a:pPr>
            <a:r>
              <a:rPr lang="en-US" sz="2800" dirty="0">
                <a:solidFill>
                  <a:prstClr val="black"/>
                </a:solidFill>
                <a:latin typeface="Calibri"/>
                <a:ea typeface="ＭＳ Ｐゴシック" charset="0"/>
                <a:cs typeface="ＭＳ Ｐゴシック" charset="0"/>
              </a:rPr>
              <a:t>Compare </a:t>
            </a:r>
            <a:r>
              <a:rPr lang="en-US" sz="2800" b="1" i="1" dirty="0">
                <a:solidFill>
                  <a:prstClr val="black"/>
                </a:solidFill>
                <a:latin typeface="Calibri"/>
                <a:ea typeface="ＭＳ Ｐゴシック" charset="0"/>
                <a:cs typeface="ＭＳ Ｐゴシック" charset="0"/>
              </a:rPr>
              <a:t>observed</a:t>
            </a:r>
            <a:r>
              <a:rPr lang="en-US" sz="2800" dirty="0">
                <a:solidFill>
                  <a:prstClr val="black"/>
                </a:solidFill>
                <a:latin typeface="Calibri"/>
                <a:ea typeface="ＭＳ Ｐゴシック" charset="0"/>
                <a:cs typeface="ＭＳ Ｐゴシック" charset="0"/>
              </a:rPr>
              <a:t> slopes (from terrestrial surveys) to </a:t>
            </a:r>
            <a:r>
              <a:rPr lang="en-US" sz="2800" b="1" i="1" dirty="0">
                <a:solidFill>
                  <a:prstClr val="black"/>
                </a:solidFill>
                <a:latin typeface="Calibri"/>
                <a:ea typeface="ＭＳ Ｐゴシック" charset="0"/>
                <a:cs typeface="ＭＳ Ｐゴシック" charset="0"/>
              </a:rPr>
              <a:t>modeled</a:t>
            </a:r>
            <a:r>
              <a:rPr lang="en-US" sz="2800" dirty="0">
                <a:solidFill>
                  <a:prstClr val="black"/>
                </a:solidFill>
                <a:latin typeface="Calibri"/>
                <a:ea typeface="ＭＳ Ｐゴシック" charset="0"/>
                <a:cs typeface="ＭＳ Ｐゴシック" charset="0"/>
              </a:rPr>
              <a:t> slopes (from </a:t>
            </a:r>
            <a:r>
              <a:rPr lang="en-US" sz="2800" dirty="0" err="1">
                <a:solidFill>
                  <a:prstClr val="black"/>
                </a:solidFill>
                <a:latin typeface="Calibri"/>
                <a:ea typeface="ＭＳ Ｐゴシック" charset="0"/>
                <a:cs typeface="ＭＳ Ｐゴシック" charset="0"/>
              </a:rPr>
              <a:t>gravimetry</a:t>
            </a:r>
            <a:r>
              <a:rPr lang="en-US" sz="2800" dirty="0">
                <a:solidFill>
                  <a:prstClr val="black"/>
                </a:solidFill>
                <a:latin typeface="Calibri"/>
                <a:ea typeface="ＭＳ Ｐゴシック" charset="0"/>
                <a:cs typeface="ＭＳ Ｐゴシック" charset="0"/>
              </a:rPr>
              <a:t> or satellites)</a:t>
            </a:r>
          </a:p>
          <a:p>
            <a:pPr marL="742950" lvl="1" indent="-285750" defTabSz="914400">
              <a:spcBef>
                <a:spcPct val="20000"/>
              </a:spcBef>
              <a:buFont typeface="Arial" charset="0"/>
              <a:buChar char="–"/>
              <a:defRPr/>
            </a:pPr>
            <a:r>
              <a:rPr lang="en-US" sz="2400" dirty="0">
                <a:solidFill>
                  <a:prstClr val="black"/>
                </a:solidFill>
                <a:latin typeface="Calibri"/>
                <a:ea typeface="ＭＳ Ｐゴシック" charset="0"/>
                <a:cs typeface="ＭＳ Ｐゴシック" charset="0"/>
              </a:rPr>
              <a:t>With / Without new GRAV-D airborne gravity</a:t>
            </a:r>
          </a:p>
        </p:txBody>
      </p:sp>
    </p:spTree>
    <p:custDataLst>
      <p:tags r:id="rId1"/>
    </p:custDataLst>
    <p:extLst>
      <p:ext uri="{BB962C8B-B14F-4D97-AF65-F5344CB8AC3E}">
        <p14:creationId xmlns:p14="http://schemas.microsoft.com/office/powerpoint/2010/main" val="36734576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457200" y="343913"/>
            <a:ext cx="8229600" cy="1143000"/>
          </a:xfrm>
        </p:spPr>
        <p:txBody>
          <a:bodyPr/>
          <a:lstStyle/>
          <a:p>
            <a:r>
              <a:rPr lang="en-US" sz="4000" dirty="0" smtClean="0"/>
              <a:t>Geoid Slope Validation Survey of 2011</a:t>
            </a:r>
            <a:br>
              <a:rPr lang="en-US" sz="4000" dirty="0" smtClean="0"/>
            </a:br>
            <a:r>
              <a:rPr lang="en-US" sz="4000" dirty="0" smtClean="0"/>
              <a:t>(GSVS11)</a:t>
            </a:r>
          </a:p>
        </p:txBody>
      </p:sp>
      <p:pic>
        <p:nvPicPr>
          <p:cNvPr id="75779" name="Picture 2" descr="http://www.ngs.noaa.gov/GEOID/GSVS11/images/gsvs11_large.jpg"/>
          <p:cNvPicPr>
            <a:picLocks noChangeAspect="1" noChangeArrowheads="1"/>
          </p:cNvPicPr>
          <p:nvPr/>
        </p:nvPicPr>
        <p:blipFill>
          <a:blip r:embed="rId2" cstate="print"/>
          <a:srcRect/>
          <a:stretch>
            <a:fillRect/>
          </a:stretch>
        </p:blipFill>
        <p:spPr bwMode="auto">
          <a:xfrm>
            <a:off x="457200" y="1295400"/>
            <a:ext cx="2533650" cy="4791075"/>
          </a:xfrm>
          <a:prstGeom prst="rect">
            <a:avLst/>
          </a:prstGeom>
          <a:noFill/>
          <a:ln w="9525">
            <a:noFill/>
            <a:miter lim="800000"/>
            <a:headEnd/>
            <a:tailEnd/>
          </a:ln>
        </p:spPr>
      </p:pic>
      <p:pic>
        <p:nvPicPr>
          <p:cNvPr id="75780" name="Picture 4" descr="http://www.ngs.noaa.gov/GEOID/GSVS11/images/usgg2009_along_gsvs11_with_labels_large.jpg"/>
          <p:cNvPicPr>
            <a:picLocks noChangeAspect="1" noChangeArrowheads="1"/>
          </p:cNvPicPr>
          <p:nvPr/>
        </p:nvPicPr>
        <p:blipFill>
          <a:blip r:embed="rId3" cstate="print"/>
          <a:srcRect/>
          <a:stretch>
            <a:fillRect/>
          </a:stretch>
        </p:blipFill>
        <p:spPr bwMode="auto">
          <a:xfrm>
            <a:off x="3429000" y="2044700"/>
            <a:ext cx="5257800" cy="3594100"/>
          </a:xfrm>
          <a:prstGeom prst="rect">
            <a:avLst/>
          </a:prstGeom>
          <a:noFill/>
          <a:ln w="9525">
            <a:noFill/>
            <a:miter lim="800000"/>
            <a:headEnd/>
            <a:tailEnd/>
          </a:ln>
        </p:spPr>
      </p:pic>
    </p:spTree>
    <p:extLst>
      <p:ext uri="{BB962C8B-B14F-4D97-AF65-F5344CB8AC3E}">
        <p14:creationId xmlns:p14="http://schemas.microsoft.com/office/powerpoint/2010/main" val="402495959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r>
              <a:rPr lang="en-US" altLang="en-US" smtClean="0"/>
              <a:t>Surveys Performed</a:t>
            </a:r>
          </a:p>
        </p:txBody>
      </p:sp>
      <p:sp>
        <p:nvSpPr>
          <p:cNvPr id="78851" name="Content Placeholder 2"/>
          <p:cNvSpPr>
            <a:spLocks noGrp="1"/>
          </p:cNvSpPr>
          <p:nvPr>
            <p:ph idx="1"/>
          </p:nvPr>
        </p:nvSpPr>
        <p:spPr/>
        <p:txBody>
          <a:bodyPr/>
          <a:lstStyle/>
          <a:p>
            <a:r>
              <a:rPr lang="en-US" altLang="en-US" u="sng" smtClean="0"/>
              <a:t>GPS</a:t>
            </a:r>
            <a:r>
              <a:rPr lang="en-US" altLang="en-US" smtClean="0"/>
              <a:t>: </a:t>
            </a:r>
            <a:r>
              <a:rPr lang="en-US" altLang="en-US" sz="2400" smtClean="0"/>
              <a:t>20 identical units, 10/day leapfrog, 40 hrs ea. </a:t>
            </a:r>
          </a:p>
          <a:p>
            <a:r>
              <a:rPr lang="en-US" altLang="en-US" u="sng" smtClean="0"/>
              <a:t>Leveling</a:t>
            </a:r>
            <a:r>
              <a:rPr lang="en-US" altLang="en-US" smtClean="0"/>
              <a:t>:</a:t>
            </a:r>
            <a:r>
              <a:rPr lang="en-US" altLang="en-US" sz="2400" smtClean="0"/>
              <a:t> 1</a:t>
            </a:r>
            <a:r>
              <a:rPr lang="en-US" altLang="en-US" sz="2400" baseline="30000" smtClean="0"/>
              <a:t>st</a:t>
            </a:r>
            <a:r>
              <a:rPr lang="en-US" altLang="en-US" sz="2400" smtClean="0"/>
              <a:t> order, class II, digital barcode leveling</a:t>
            </a:r>
          </a:p>
          <a:p>
            <a:r>
              <a:rPr lang="en-US" altLang="en-US" u="sng" smtClean="0"/>
              <a:t>Gravity</a:t>
            </a:r>
            <a:r>
              <a:rPr lang="en-US" altLang="en-US" smtClean="0"/>
              <a:t>: </a:t>
            </a:r>
            <a:r>
              <a:rPr lang="en-US" altLang="en-US" sz="2400" smtClean="0"/>
              <a:t>FG-5 and A-10 anchors, 4 L/R in 2 teams</a:t>
            </a:r>
          </a:p>
          <a:p>
            <a:r>
              <a:rPr lang="en-US" altLang="en-US" u="sng" smtClean="0"/>
              <a:t>DoV</a:t>
            </a:r>
            <a:r>
              <a:rPr lang="en-US" altLang="en-US" smtClean="0"/>
              <a:t>: </a:t>
            </a:r>
            <a:r>
              <a:rPr lang="en-US" altLang="en-US" sz="2400" smtClean="0"/>
              <a:t>ETH Zurich DIADEM GPS &amp; camera system</a:t>
            </a:r>
          </a:p>
          <a:p>
            <a:r>
              <a:rPr lang="en-US" altLang="en-US" u="sng" smtClean="0"/>
              <a:t>LIDAR</a:t>
            </a:r>
            <a:r>
              <a:rPr lang="en-US" altLang="en-US" sz="2400" smtClean="0"/>
              <a:t>: Riegl Q680i-D, 2 pt/m</a:t>
            </a:r>
            <a:r>
              <a:rPr lang="en-US" altLang="en-US" sz="2400" baseline="30000" smtClean="0"/>
              <a:t>2</a:t>
            </a:r>
            <a:r>
              <a:rPr lang="en-US" altLang="en-US" sz="2400" smtClean="0"/>
              <a:t> spacing, 0.5 km width</a:t>
            </a:r>
          </a:p>
          <a:p>
            <a:r>
              <a:rPr lang="en-US" altLang="en-US" u="sng" smtClean="0"/>
              <a:t>Imagery</a:t>
            </a:r>
            <a:r>
              <a:rPr lang="en-US" altLang="en-US" smtClean="0"/>
              <a:t>:  </a:t>
            </a:r>
            <a:r>
              <a:rPr lang="en-US" altLang="en-US" sz="2400" smtClean="0"/>
              <a:t>Applanix 439 RGB DualCam, 5000’ AGL</a:t>
            </a:r>
          </a:p>
          <a:p>
            <a:r>
              <a:rPr lang="en-US" altLang="en-US" u="sng" smtClean="0"/>
              <a:t>Other</a:t>
            </a:r>
            <a:r>
              <a:rPr lang="en-US" altLang="en-US" smtClean="0"/>
              <a:t>: </a:t>
            </a:r>
            <a:r>
              <a:rPr lang="en-US" altLang="en-US" sz="2400" smtClean="0"/>
              <a:t>RTN, short-session GPS, extra gravity marks around 		Austin, gravity gradients</a:t>
            </a:r>
          </a:p>
        </p:txBody>
      </p:sp>
    </p:spTree>
    <p:extLst>
      <p:ext uri="{BB962C8B-B14F-4D97-AF65-F5344CB8AC3E}">
        <p14:creationId xmlns:p14="http://schemas.microsoft.com/office/powerpoint/2010/main" val="1847276584"/>
      </p:ext>
    </p:extLst>
  </p:cSld>
  <p:clrMapOvr>
    <a:masterClrMapping/>
  </p:clrMapOvr>
  <p:transition spd="slow"/>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0075"/>
            <a:ext cx="29495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8425" y="3505200"/>
            <a:ext cx="2695575"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867150"/>
            <a:ext cx="6338888" cy="259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29225" y="428625"/>
            <a:ext cx="3914775"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8" name="TextBox 12"/>
          <p:cNvSpPr txBox="1">
            <a:spLocks noChangeArrowheads="1"/>
          </p:cNvSpPr>
          <p:nvPr/>
        </p:nvSpPr>
        <p:spPr bwMode="auto">
          <a:xfrm>
            <a:off x="0" y="2752725"/>
            <a:ext cx="1447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000">
                <a:solidFill>
                  <a:prstClr val="white"/>
                </a:solidFill>
                <a:ea typeface="MS PGothic" pitchFamily="34" charset="-128"/>
              </a:rPr>
              <a:t>GPS</a:t>
            </a:r>
          </a:p>
        </p:txBody>
      </p:sp>
      <p:sp>
        <p:nvSpPr>
          <p:cNvPr id="79879" name="TextBox 13"/>
          <p:cNvSpPr txBox="1">
            <a:spLocks noChangeArrowheads="1"/>
          </p:cNvSpPr>
          <p:nvPr/>
        </p:nvSpPr>
        <p:spPr bwMode="auto">
          <a:xfrm>
            <a:off x="8374063" y="2962275"/>
            <a:ext cx="7699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000">
                <a:solidFill>
                  <a:prstClr val="white"/>
                </a:solidFill>
                <a:ea typeface="MS PGothic" pitchFamily="34" charset="-128"/>
              </a:rPr>
              <a:t>DoV</a:t>
            </a:r>
          </a:p>
        </p:txBody>
      </p:sp>
      <p:sp>
        <p:nvSpPr>
          <p:cNvPr id="79880" name="TextBox 14"/>
          <p:cNvSpPr txBox="1">
            <a:spLocks noChangeArrowheads="1"/>
          </p:cNvSpPr>
          <p:nvPr/>
        </p:nvSpPr>
        <p:spPr bwMode="auto">
          <a:xfrm>
            <a:off x="0" y="4762500"/>
            <a:ext cx="1393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000">
                <a:solidFill>
                  <a:prstClr val="white"/>
                </a:solidFill>
                <a:ea typeface="MS PGothic" pitchFamily="34" charset="-128"/>
              </a:rPr>
              <a:t>Leveling</a:t>
            </a:r>
          </a:p>
        </p:txBody>
      </p:sp>
      <p:sp>
        <p:nvSpPr>
          <p:cNvPr id="79881" name="TextBox 15"/>
          <p:cNvSpPr txBox="1">
            <a:spLocks noChangeArrowheads="1"/>
          </p:cNvSpPr>
          <p:nvPr/>
        </p:nvSpPr>
        <p:spPr bwMode="auto">
          <a:xfrm>
            <a:off x="7912100" y="3495675"/>
            <a:ext cx="1231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000">
                <a:solidFill>
                  <a:prstClr val="white"/>
                </a:solidFill>
                <a:ea typeface="MS PGothic" pitchFamily="34" charset="-128"/>
              </a:rPr>
              <a:t>Gravity</a:t>
            </a:r>
          </a:p>
        </p:txBody>
      </p:sp>
      <p:pic>
        <p:nvPicPr>
          <p:cNvPr id="79882" name="Picture 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59113" y="881063"/>
            <a:ext cx="2117725" cy="2835275"/>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9883" name="TextBox 16"/>
          <p:cNvSpPr txBox="1">
            <a:spLocks noChangeArrowheads="1"/>
          </p:cNvSpPr>
          <p:nvPr/>
        </p:nvSpPr>
        <p:spPr bwMode="auto">
          <a:xfrm>
            <a:off x="3132138" y="2965450"/>
            <a:ext cx="14112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000">
                <a:solidFill>
                  <a:prstClr val="white"/>
                </a:solidFill>
                <a:ea typeface="MS PGothic" pitchFamily="34" charset="-128"/>
              </a:rPr>
              <a:t>LIDAR/</a:t>
            </a:r>
          </a:p>
          <a:p>
            <a:pPr defTabSz="914400" eaLnBrk="1" hangingPunct="1">
              <a:spcBef>
                <a:spcPct val="0"/>
              </a:spcBef>
              <a:buFontTx/>
              <a:buNone/>
            </a:pPr>
            <a:r>
              <a:rPr lang="en-US" altLang="en-US" sz="2000">
                <a:solidFill>
                  <a:prstClr val="white"/>
                </a:solidFill>
                <a:ea typeface="MS PGothic" pitchFamily="34" charset="-128"/>
              </a:rPr>
              <a:t>Imagery</a:t>
            </a:r>
          </a:p>
        </p:txBody>
      </p:sp>
    </p:spTree>
    <p:extLst>
      <p:ext uri="{BB962C8B-B14F-4D97-AF65-F5344CB8AC3E}">
        <p14:creationId xmlns:p14="http://schemas.microsoft.com/office/powerpoint/2010/main" val="1936750329"/>
      </p:ext>
    </p:extLst>
  </p:cSld>
  <p:clrMapOvr>
    <a:masterClrMapping/>
  </p:clrMapOvr>
  <p:transition spd="slow"/>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r>
              <a:rPr lang="en-US" altLang="en-US" sz="4000" b="1" smtClean="0">
                <a:solidFill>
                  <a:srgbClr val="0000FF"/>
                </a:solidFill>
              </a:rPr>
              <a:t>Geoid Slope Survey Conclusions</a:t>
            </a:r>
          </a:p>
        </p:txBody>
      </p:sp>
      <p:sp>
        <p:nvSpPr>
          <p:cNvPr id="80899" name="Content Placeholder 2"/>
          <p:cNvSpPr>
            <a:spLocks noGrp="1"/>
          </p:cNvSpPr>
          <p:nvPr>
            <p:ph idx="1"/>
          </p:nvPr>
        </p:nvSpPr>
        <p:spPr>
          <a:xfrm>
            <a:off x="457200" y="3200400"/>
            <a:ext cx="8229600" cy="4525963"/>
          </a:xfrm>
        </p:spPr>
        <p:txBody>
          <a:bodyPr/>
          <a:lstStyle/>
          <a:p>
            <a:pPr>
              <a:spcBef>
                <a:spcPct val="0"/>
              </a:spcBef>
              <a:spcAft>
                <a:spcPts val="600"/>
              </a:spcAft>
            </a:pPr>
            <a:r>
              <a:rPr lang="en-US" altLang="en-US" sz="2400" smtClean="0"/>
              <a:t>Including airborne gravity data improves geoid slope accuracy at nearly all distances &lt;325 km</a:t>
            </a:r>
          </a:p>
          <a:p>
            <a:pPr>
              <a:spcBef>
                <a:spcPct val="0"/>
              </a:spcBef>
              <a:spcAft>
                <a:spcPts val="600"/>
              </a:spcAft>
            </a:pPr>
            <a:endParaRPr lang="en-US" altLang="en-US" sz="2400" smtClean="0"/>
          </a:p>
          <a:p>
            <a:pPr>
              <a:spcBef>
                <a:spcPct val="0"/>
              </a:spcBef>
              <a:spcAft>
                <a:spcPts val="600"/>
              </a:spcAft>
            </a:pPr>
            <a:r>
              <a:rPr lang="en-US" altLang="en-US" sz="2400" smtClean="0"/>
              <a:t>The NGS geoid in the TX survey meets the 1 cm accuracy objective only if airborne data are included</a:t>
            </a:r>
          </a:p>
          <a:p>
            <a:pPr lvl="1">
              <a:spcBef>
                <a:spcPct val="0"/>
              </a:spcBef>
              <a:spcAft>
                <a:spcPts val="600"/>
              </a:spcAft>
            </a:pPr>
            <a:r>
              <a:rPr lang="en-US" altLang="en-US" sz="2000" smtClean="0"/>
              <a:t>No other model achieved 1 cm accuracy</a:t>
            </a:r>
          </a:p>
          <a:p>
            <a:pPr>
              <a:spcBef>
                <a:spcPct val="0"/>
              </a:spcBef>
              <a:spcAft>
                <a:spcPts val="600"/>
              </a:spcAft>
            </a:pPr>
            <a:endParaRPr lang="en-US" altLang="en-US" sz="2400" smtClean="0"/>
          </a:p>
          <a:p>
            <a:pPr>
              <a:spcBef>
                <a:spcPct val="0"/>
              </a:spcBef>
              <a:spcAft>
                <a:spcPts val="600"/>
              </a:spcAft>
            </a:pPr>
            <a:r>
              <a:rPr lang="en-US" altLang="en-US" sz="2400" smtClean="0"/>
              <a:t>Gravimetric geoid models and GPS are a viable alternative to long-line leveling</a:t>
            </a:r>
          </a:p>
        </p:txBody>
      </p:sp>
      <p:pic>
        <p:nvPicPr>
          <p:cNvPr id="8090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1143000"/>
            <a:ext cx="5133975" cy="2076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902679737"/>
      </p:ext>
    </p:extLst>
  </p:cSld>
  <p:clrMapOvr>
    <a:masterClrMapping/>
  </p:clrMapOvr>
  <p:transition spd="slow"/>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r>
              <a:rPr lang="en-US" altLang="en-US" smtClean="0"/>
              <a:t>GSVS14 Line</a:t>
            </a:r>
          </a:p>
        </p:txBody>
      </p:sp>
      <p:pic>
        <p:nvPicPr>
          <p:cNvPr id="81923" name="Picture 5" descr="Iowa Line"/>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066800" y="1371600"/>
            <a:ext cx="6858000" cy="1992313"/>
          </a:xfrm>
          <a:noFill/>
        </p:spPr>
      </p:pic>
      <p:pic>
        <p:nvPicPr>
          <p:cNvPr id="81924" name="Picture 6"/>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3505200" y="3322638"/>
            <a:ext cx="5486400" cy="3552825"/>
          </a:xfrm>
          <a:noFill/>
        </p:spPr>
      </p:pic>
      <p:sp>
        <p:nvSpPr>
          <p:cNvPr id="81925" name="TextBox 6"/>
          <p:cNvSpPr txBox="1">
            <a:spLocks noChangeArrowheads="1"/>
          </p:cNvSpPr>
          <p:nvPr/>
        </p:nvSpPr>
        <p:spPr bwMode="auto">
          <a:xfrm>
            <a:off x="259307" y="3657600"/>
            <a:ext cx="3245893"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1800" dirty="0">
                <a:solidFill>
                  <a:prstClr val="black"/>
                </a:solidFill>
                <a:latin typeface="Arial" pitchFamily="34" charset="0"/>
                <a:ea typeface="+mn-ea"/>
              </a:rPr>
              <a:t>Goal: Same as GSVS11</a:t>
            </a:r>
          </a:p>
          <a:p>
            <a:pPr defTabSz="914400" eaLnBrk="1" hangingPunct="1">
              <a:spcBef>
                <a:spcPct val="0"/>
              </a:spcBef>
              <a:buFontTx/>
              <a:buNone/>
            </a:pPr>
            <a:endParaRPr lang="en-US" altLang="en-US" sz="1800" dirty="0">
              <a:solidFill>
                <a:prstClr val="black"/>
              </a:solidFill>
              <a:latin typeface="Arial" pitchFamily="34" charset="0"/>
              <a:ea typeface="+mn-ea"/>
            </a:endParaRPr>
          </a:p>
          <a:p>
            <a:pPr defTabSz="914400" eaLnBrk="1" hangingPunct="1">
              <a:spcBef>
                <a:spcPct val="0"/>
              </a:spcBef>
              <a:buFontTx/>
              <a:buNone/>
            </a:pPr>
            <a:r>
              <a:rPr lang="en-US" altLang="en-US" sz="1800" dirty="0">
                <a:solidFill>
                  <a:prstClr val="black"/>
                </a:solidFill>
                <a:latin typeface="Arial" pitchFamily="34" charset="0"/>
                <a:ea typeface="+mn-ea"/>
              </a:rPr>
              <a:t>Region: Moderate terrain</a:t>
            </a:r>
            <a:br>
              <a:rPr lang="en-US" altLang="en-US" sz="1800" dirty="0">
                <a:solidFill>
                  <a:prstClr val="black"/>
                </a:solidFill>
                <a:latin typeface="Arial" pitchFamily="34" charset="0"/>
                <a:ea typeface="+mn-ea"/>
              </a:rPr>
            </a:br>
            <a:r>
              <a:rPr lang="en-US" altLang="en-US" sz="1800" dirty="0">
                <a:solidFill>
                  <a:prstClr val="black"/>
                </a:solidFill>
                <a:latin typeface="Arial" pitchFamily="34" charset="0"/>
                <a:ea typeface="+mn-ea"/>
              </a:rPr>
              <a:t>More complex gravity</a:t>
            </a:r>
          </a:p>
          <a:p>
            <a:pPr defTabSz="914400" eaLnBrk="1" hangingPunct="1">
              <a:spcBef>
                <a:spcPct val="0"/>
              </a:spcBef>
              <a:buFontTx/>
              <a:buNone/>
            </a:pPr>
            <a:endParaRPr lang="en-US" altLang="en-US" sz="1800" dirty="0">
              <a:solidFill>
                <a:prstClr val="black"/>
              </a:solidFill>
              <a:latin typeface="Arial" pitchFamily="34" charset="0"/>
              <a:ea typeface="+mn-ea"/>
            </a:endParaRPr>
          </a:p>
          <a:p>
            <a:pPr defTabSz="914400" eaLnBrk="1" hangingPunct="1">
              <a:spcBef>
                <a:spcPct val="0"/>
              </a:spcBef>
              <a:buFontTx/>
              <a:buNone/>
            </a:pPr>
            <a:r>
              <a:rPr lang="en-US" altLang="en-US" sz="1800" dirty="0">
                <a:solidFill>
                  <a:prstClr val="black"/>
                </a:solidFill>
                <a:latin typeface="Arial" pitchFamily="34" charset="0"/>
                <a:ea typeface="+mn-ea"/>
              </a:rPr>
              <a:t>Data: Same as GSVS11</a:t>
            </a:r>
          </a:p>
          <a:p>
            <a:pPr defTabSz="914400" eaLnBrk="1" hangingPunct="1">
              <a:spcBef>
                <a:spcPct val="0"/>
              </a:spcBef>
              <a:buFontTx/>
              <a:buNone/>
            </a:pPr>
            <a:endParaRPr lang="en-US" altLang="en-US" sz="1800" dirty="0">
              <a:solidFill>
                <a:prstClr val="black"/>
              </a:solidFill>
              <a:latin typeface="Arial" pitchFamily="34" charset="0"/>
              <a:ea typeface="+mn-ea"/>
            </a:endParaRPr>
          </a:p>
          <a:p>
            <a:pPr defTabSz="914400" eaLnBrk="1" hangingPunct="1">
              <a:spcBef>
                <a:spcPct val="0"/>
              </a:spcBef>
              <a:buFontTx/>
              <a:buNone/>
            </a:pPr>
            <a:r>
              <a:rPr lang="en-US" altLang="en-US" sz="1800" dirty="0">
                <a:solidFill>
                  <a:prstClr val="black"/>
                </a:solidFill>
                <a:latin typeface="Arial" pitchFamily="34" charset="0"/>
                <a:ea typeface="+mn-ea"/>
              </a:rPr>
              <a:t>Timeline: </a:t>
            </a:r>
            <a:r>
              <a:rPr lang="en-US" altLang="en-US" sz="1800" dirty="0" smtClean="0">
                <a:solidFill>
                  <a:prstClr val="black"/>
                </a:solidFill>
                <a:latin typeface="Arial" pitchFamily="34" charset="0"/>
                <a:ea typeface="+mn-ea"/>
              </a:rPr>
              <a:t>Fiscal </a:t>
            </a:r>
            <a:r>
              <a:rPr lang="en-US" altLang="en-US" sz="1800" dirty="0">
                <a:solidFill>
                  <a:prstClr val="black"/>
                </a:solidFill>
                <a:latin typeface="Arial" pitchFamily="34" charset="0"/>
                <a:ea typeface="+mn-ea"/>
              </a:rPr>
              <a:t>year </a:t>
            </a:r>
            <a:r>
              <a:rPr lang="en-US" altLang="en-US" sz="1800" dirty="0" smtClean="0">
                <a:solidFill>
                  <a:prstClr val="black"/>
                </a:solidFill>
                <a:latin typeface="Arial" pitchFamily="34" charset="0"/>
                <a:ea typeface="+mn-ea"/>
              </a:rPr>
              <a:t>2014 field season</a:t>
            </a:r>
            <a:endParaRPr lang="en-US" altLang="en-US" sz="1800" dirty="0">
              <a:solidFill>
                <a:prstClr val="black"/>
              </a:solidFill>
              <a:latin typeface="Arial" pitchFamily="34" charset="0"/>
              <a:ea typeface="+mn-ea"/>
            </a:endParaRPr>
          </a:p>
          <a:p>
            <a:pPr defTabSz="914400" eaLnBrk="1" hangingPunct="1">
              <a:spcBef>
                <a:spcPct val="0"/>
              </a:spcBef>
              <a:buFontTx/>
              <a:buNone/>
            </a:pPr>
            <a:endParaRPr lang="en-US" altLang="en-US" sz="1800" dirty="0">
              <a:solidFill>
                <a:prstClr val="black"/>
              </a:solidFill>
              <a:latin typeface="Arial" pitchFamily="34" charset="0"/>
              <a:ea typeface="+mn-ea"/>
            </a:endParaRPr>
          </a:p>
          <a:p>
            <a:pPr defTabSz="914400" eaLnBrk="1" hangingPunct="1">
              <a:spcBef>
                <a:spcPct val="0"/>
              </a:spcBef>
              <a:buFontTx/>
              <a:buNone/>
            </a:pPr>
            <a:r>
              <a:rPr lang="en-US" altLang="en-US" sz="1800" dirty="0" smtClean="0">
                <a:solidFill>
                  <a:prstClr val="black"/>
                </a:solidFill>
                <a:latin typeface="Arial" pitchFamily="34" charset="0"/>
                <a:ea typeface="+mn-ea"/>
              </a:rPr>
              <a:t>IA (Cedar </a:t>
            </a:r>
            <a:r>
              <a:rPr lang="en-US" altLang="en-US" sz="1800" dirty="0">
                <a:solidFill>
                  <a:prstClr val="black"/>
                </a:solidFill>
                <a:latin typeface="Arial" pitchFamily="34" charset="0"/>
                <a:ea typeface="+mn-ea"/>
              </a:rPr>
              <a:t>Rapids to </a:t>
            </a:r>
            <a:r>
              <a:rPr lang="en-US" altLang="en-US" sz="1800" dirty="0" smtClean="0">
                <a:solidFill>
                  <a:prstClr val="black"/>
                </a:solidFill>
                <a:latin typeface="Arial" pitchFamily="34" charset="0"/>
                <a:ea typeface="+mn-ea"/>
              </a:rPr>
              <a:t>Denison)</a:t>
            </a:r>
            <a:endParaRPr lang="en-US" altLang="en-US" sz="1800" dirty="0">
              <a:solidFill>
                <a:prstClr val="black"/>
              </a:solidFill>
              <a:latin typeface="Arial" pitchFamily="34" charset="0"/>
              <a:ea typeface="+mn-ea"/>
            </a:endParaRPr>
          </a:p>
        </p:txBody>
      </p:sp>
    </p:spTree>
    <p:extLst>
      <p:ext uri="{BB962C8B-B14F-4D97-AF65-F5344CB8AC3E}">
        <p14:creationId xmlns:p14="http://schemas.microsoft.com/office/powerpoint/2010/main" val="135317664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0" y="419100"/>
            <a:ext cx="9144000" cy="952500"/>
          </a:xfrm>
        </p:spPr>
        <p:txBody>
          <a:bodyPr/>
          <a:lstStyle/>
          <a:p>
            <a:pPr eaLnBrk="1" hangingPunct="1"/>
            <a:r>
              <a:rPr lang="en-US" dirty="0" smtClean="0"/>
              <a:t>Accessing the New Vertical Datum</a:t>
            </a:r>
          </a:p>
        </p:txBody>
      </p:sp>
      <p:pic>
        <p:nvPicPr>
          <p:cNvPr id="78851" name="Picture 8" descr="Corbin_VA"/>
          <p:cNvPicPr>
            <a:picLocks noGrp="1" noChangeAspect="1" noChangeArrowheads="1"/>
          </p:cNvPicPr>
          <p:nvPr>
            <p:ph sz="half" idx="2"/>
          </p:nvPr>
        </p:nvPicPr>
        <p:blipFill>
          <a:blip r:embed="rId3" cstate="print"/>
          <a:srcRect/>
          <a:stretch>
            <a:fillRect/>
          </a:stretch>
        </p:blipFill>
        <p:spPr>
          <a:xfrm>
            <a:off x="5443538" y="1905000"/>
            <a:ext cx="3200400" cy="4267200"/>
          </a:xfrm>
        </p:spPr>
      </p:pic>
      <p:sp>
        <p:nvSpPr>
          <p:cNvPr id="78852" name="Content Placeholder 2"/>
          <p:cNvSpPr>
            <a:spLocks noGrp="1"/>
          </p:cNvSpPr>
          <p:nvPr>
            <p:ph type="body" sz="half" idx="1"/>
          </p:nvPr>
        </p:nvSpPr>
        <p:spPr>
          <a:xfrm>
            <a:off x="614144" y="1562099"/>
            <a:ext cx="4529138" cy="3746880"/>
          </a:xfrm>
        </p:spPr>
        <p:txBody>
          <a:bodyPr/>
          <a:lstStyle/>
          <a:p>
            <a:r>
              <a:rPr lang="en-US" sz="1600" b="1" dirty="0" smtClean="0"/>
              <a:t>Primary access</a:t>
            </a:r>
            <a:r>
              <a:rPr lang="en-US" sz="1600" dirty="0" smtClean="0"/>
              <a:t> (NGS mission)</a:t>
            </a:r>
          </a:p>
          <a:p>
            <a:pPr lvl="1"/>
            <a:r>
              <a:rPr lang="en-US" sz="1600" dirty="0" smtClean="0"/>
              <a:t>Users with geodetic quality GNSS receivers will continue to use OPUS suite of tools</a:t>
            </a:r>
          </a:p>
          <a:p>
            <a:pPr lvl="1"/>
            <a:r>
              <a:rPr lang="en-US" sz="1600" dirty="0" smtClean="0"/>
              <a:t>Ellipsoid heights computed, and then a gravimetric geoid removed to provide </a:t>
            </a:r>
            <a:r>
              <a:rPr lang="en-US" sz="1600" dirty="0" err="1" smtClean="0"/>
              <a:t>orthometric</a:t>
            </a:r>
            <a:r>
              <a:rPr lang="en-US" sz="1600" dirty="0" smtClean="0"/>
              <a:t> heights in the new datum </a:t>
            </a:r>
          </a:p>
          <a:p>
            <a:pPr lvl="1"/>
            <a:r>
              <a:rPr lang="en-US" sz="1600" dirty="0" smtClean="0"/>
              <a:t>No passive marks needed</a:t>
            </a:r>
          </a:p>
          <a:p>
            <a:pPr lvl="1"/>
            <a:r>
              <a:rPr lang="en-US" sz="1600" dirty="0" smtClean="0"/>
              <a:t>But, could be used to position a passive mark</a:t>
            </a:r>
          </a:p>
          <a:p>
            <a:pPr lvl="1"/>
            <a:endParaRPr lang="en-US" sz="1600" dirty="0" smtClean="0"/>
          </a:p>
          <a:p>
            <a:r>
              <a:rPr lang="en-US" sz="1600" b="1" dirty="0" smtClean="0"/>
              <a:t>Secondary access</a:t>
            </a:r>
            <a:r>
              <a:rPr lang="en-US" sz="1600" dirty="0" smtClean="0"/>
              <a:t> (Use at own risk)</a:t>
            </a:r>
          </a:p>
          <a:p>
            <a:pPr lvl="1"/>
            <a:r>
              <a:rPr lang="en-US" sz="1600" dirty="0" smtClean="0"/>
              <a:t>Passive marks that have been tied to the new vertical datum</a:t>
            </a:r>
          </a:p>
          <a:p>
            <a:pPr lvl="1"/>
            <a:r>
              <a:rPr lang="en-US" sz="1600" dirty="0" smtClean="0"/>
              <a:t>NGS will provide a “data sharing” service for these points, but their accuracy (due to either the quality of the survey or the age of the data) will not be a responsibility of NGS</a:t>
            </a:r>
          </a:p>
          <a:p>
            <a:pPr>
              <a:buFontTx/>
              <a:buNone/>
            </a:pPr>
            <a:endParaRPr lang="en-US" sz="1200" dirty="0" smtClean="0"/>
          </a:p>
          <a:p>
            <a:pPr lvl="1"/>
            <a:endParaRPr lang="en-US" dirty="0" smtClean="0"/>
          </a:p>
          <a:p>
            <a:pPr lvl="1"/>
            <a:endParaRPr lang="en-US" dirty="0" smtClean="0"/>
          </a:p>
          <a:p>
            <a:endParaRPr lang="en-US" dirty="0" smtClean="0"/>
          </a:p>
          <a:p>
            <a:endParaRPr lang="en-US" dirty="0" smtClean="0"/>
          </a:p>
        </p:txBody>
      </p:sp>
      <p:sp>
        <p:nvSpPr>
          <p:cNvPr id="7" name="TextBox 6"/>
          <p:cNvSpPr txBox="1"/>
          <p:nvPr/>
        </p:nvSpPr>
        <p:spPr>
          <a:xfrm>
            <a:off x="5251450" y="1562100"/>
            <a:ext cx="3517900" cy="261938"/>
          </a:xfrm>
          <a:prstGeom prst="rect">
            <a:avLst/>
          </a:prstGeom>
          <a:noFill/>
        </p:spPr>
        <p:txBody>
          <a:bodyPr wrap="none">
            <a:spAutoFit/>
          </a:bodyPr>
          <a:lstStyle/>
          <a:p>
            <a:pPr>
              <a:defRPr/>
            </a:pPr>
            <a:r>
              <a:rPr lang="en-US" sz="1100" b="1" dirty="0">
                <a:latin typeface="+mn-lt"/>
              </a:rPr>
              <a:t>Continuously Operating Reference Station</a:t>
            </a:r>
          </a:p>
        </p:txBody>
      </p:sp>
    </p:spTree>
    <p:extLst>
      <p:ext uri="{BB962C8B-B14F-4D97-AF65-F5344CB8AC3E}">
        <p14:creationId xmlns:p14="http://schemas.microsoft.com/office/powerpoint/2010/main" val="3075242588"/>
      </p:ext>
    </p:extLst>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Content Placeholder 2"/>
          <p:cNvSpPr>
            <a:spLocks noGrp="1"/>
          </p:cNvSpPr>
          <p:nvPr>
            <p:ph idx="1"/>
          </p:nvPr>
        </p:nvSpPr>
        <p:spPr>
          <a:xfrm>
            <a:off x="1219200" y="2209800"/>
            <a:ext cx="7162800" cy="3048000"/>
          </a:xfrm>
        </p:spPr>
        <p:txBody>
          <a:bodyPr/>
          <a:lstStyle/>
          <a:p>
            <a:r>
              <a:rPr lang="en-US" sz="2800" b="1" dirty="0" smtClean="0"/>
              <a:t>NAVD 88 conversion to new datum</a:t>
            </a:r>
            <a:endParaRPr lang="en-US" sz="2800" dirty="0" smtClean="0"/>
          </a:p>
          <a:p>
            <a:endParaRPr lang="en-US" sz="2400" dirty="0" smtClean="0"/>
          </a:p>
          <a:p>
            <a:pPr lvl="1">
              <a:spcAft>
                <a:spcPts val="1200"/>
              </a:spcAft>
            </a:pPr>
            <a:r>
              <a:rPr lang="en-US" dirty="0" smtClean="0"/>
              <a:t>A conversion will be provided between NAVD 88 and the new datum</a:t>
            </a:r>
          </a:p>
          <a:p>
            <a:pPr lvl="2"/>
            <a:r>
              <a:rPr lang="en-US" dirty="0" smtClean="0"/>
              <a:t>Only where recent GNSS ellipsoid heights exist to provide modern heights in the new datum</a:t>
            </a:r>
          </a:p>
          <a:p>
            <a:pPr lvl="2"/>
            <a:endParaRPr lang="en-US" dirty="0" smtClean="0"/>
          </a:p>
          <a:p>
            <a:pPr lvl="2">
              <a:buFontTx/>
              <a:buNone/>
            </a:pPr>
            <a:endParaRPr lang="en-US" dirty="0" smtClean="0"/>
          </a:p>
          <a:p>
            <a:pPr lvl="2"/>
            <a:endParaRPr lang="en-US" dirty="0" smtClean="0"/>
          </a:p>
          <a:p>
            <a:endParaRPr lang="en-US" dirty="0" smtClean="0"/>
          </a:p>
          <a:p>
            <a:pPr>
              <a:buFontTx/>
              <a:buNone/>
            </a:pPr>
            <a:endParaRPr lang="en-US" dirty="0" smtClean="0"/>
          </a:p>
          <a:p>
            <a:pPr lvl="1"/>
            <a:endParaRPr lang="en-US" dirty="0" smtClean="0"/>
          </a:p>
          <a:p>
            <a:pPr lvl="1"/>
            <a:endParaRPr lang="en-US" dirty="0" smtClean="0"/>
          </a:p>
          <a:p>
            <a:endParaRPr lang="en-US" dirty="0" smtClean="0"/>
          </a:p>
          <a:p>
            <a:endParaRPr lang="en-US" dirty="0" smtClean="0"/>
          </a:p>
        </p:txBody>
      </p:sp>
      <p:sp>
        <p:nvSpPr>
          <p:cNvPr id="79875" name="TextBox 4"/>
          <p:cNvSpPr txBox="1">
            <a:spLocks noChangeArrowheads="1"/>
          </p:cNvSpPr>
          <p:nvPr/>
        </p:nvSpPr>
        <p:spPr bwMode="auto">
          <a:xfrm>
            <a:off x="716034" y="638033"/>
            <a:ext cx="7854760" cy="707886"/>
          </a:xfrm>
          <a:prstGeom prst="rect">
            <a:avLst/>
          </a:prstGeom>
          <a:noFill/>
          <a:ln w="9525">
            <a:noFill/>
            <a:miter lim="800000"/>
            <a:headEnd/>
            <a:tailEnd/>
          </a:ln>
        </p:spPr>
        <p:txBody>
          <a:bodyPr wrap="square">
            <a:spAutoFit/>
          </a:bodyPr>
          <a:lstStyle/>
          <a:p>
            <a:r>
              <a:rPr lang="en-US" sz="4000" dirty="0">
                <a:latin typeface="Times New Roman" pitchFamily="18" charset="0"/>
                <a:cs typeface="Times New Roman" pitchFamily="18" charset="0"/>
              </a:rPr>
              <a:t>Accessing the New Vertical Datum</a:t>
            </a:r>
          </a:p>
        </p:txBody>
      </p:sp>
    </p:spTree>
    <p:extLst>
      <p:ext uri="{BB962C8B-B14F-4D97-AF65-F5344CB8AC3E}">
        <p14:creationId xmlns:p14="http://schemas.microsoft.com/office/powerpoint/2010/main" val="427003159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230586"/>
            <a:ext cx="9144000" cy="4396827"/>
          </a:xfrm>
          <a:prstGeom prst="rect">
            <a:avLst/>
          </a:prstGeom>
          <a:noFill/>
          <a:ln w="9525">
            <a:noFill/>
            <a:miter lim="800000"/>
            <a:headEnd/>
            <a:tailEnd/>
          </a:ln>
        </p:spPr>
      </p:pic>
    </p:spTree>
    <p:extLst>
      <p:ext uri="{BB962C8B-B14F-4D97-AF65-F5344CB8AC3E}">
        <p14:creationId xmlns:p14="http://schemas.microsoft.com/office/powerpoint/2010/main" val="2882519166"/>
      </p:ext>
    </p:extLst>
  </p:cSld>
  <p:clrMapOvr>
    <a:masterClrMapping/>
  </p:clrMapOvr>
  <p:transition>
    <p:checke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838200" y="609600"/>
            <a:ext cx="7315200" cy="1143000"/>
          </a:xfrm>
        </p:spPr>
        <p:txBody>
          <a:bodyPr/>
          <a:lstStyle/>
          <a:p>
            <a:pPr eaLnBrk="1" hangingPunct="1"/>
            <a:r>
              <a:rPr lang="en-US" sz="3000" smtClean="0">
                <a:solidFill>
                  <a:srgbClr val="0000FF"/>
                </a:solidFill>
                <a:latin typeface="Arial" charset="0"/>
              </a:rPr>
              <a:t>The NSRS has evolved</a:t>
            </a:r>
          </a:p>
        </p:txBody>
      </p:sp>
      <p:pic>
        <p:nvPicPr>
          <p:cNvPr id="16387" name="Picture 3" descr="n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3124200"/>
            <a:ext cx="1905000"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 Box 4"/>
          <p:cNvSpPr txBox="1">
            <a:spLocks noChangeArrowheads="1"/>
          </p:cNvSpPr>
          <p:nvPr/>
        </p:nvSpPr>
        <p:spPr bwMode="auto">
          <a:xfrm>
            <a:off x="3200400" y="2057400"/>
            <a:ext cx="1524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solidFill>
                  <a:srgbClr val="A50021"/>
                </a:solidFill>
                <a:latin typeface="Times New Roman" pitchFamily="18" charset="0"/>
                <a:cs typeface="Times New Roman" pitchFamily="18" charset="0"/>
              </a:rPr>
              <a:t>1 Million Monuments</a:t>
            </a:r>
          </a:p>
          <a:p>
            <a:pPr algn="ctr"/>
            <a:r>
              <a:rPr lang="en-US" sz="1200">
                <a:solidFill>
                  <a:srgbClr val="A50021"/>
                </a:solidFill>
                <a:latin typeface="Times New Roman" pitchFamily="18" charset="0"/>
                <a:cs typeface="Times New Roman" pitchFamily="18" charset="0"/>
              </a:rPr>
              <a:t>(Separate Horizontal and Vertical Systems) </a:t>
            </a:r>
            <a:endParaRPr lang="en-US" sz="1200">
              <a:solidFill>
                <a:srgbClr val="A50021"/>
              </a:solidFill>
              <a:latin typeface="Times New Roman" pitchFamily="18" charset="0"/>
              <a:cs typeface="Times New Roman" pitchFamily="18" charset="0"/>
              <a:sym typeface="Wingdings" pitchFamily="2" charset="2"/>
            </a:endParaRPr>
          </a:p>
        </p:txBody>
      </p:sp>
      <p:sp>
        <p:nvSpPr>
          <p:cNvPr id="16389" name="Text Box 5"/>
          <p:cNvSpPr txBox="1">
            <a:spLocks noChangeArrowheads="1"/>
          </p:cNvSpPr>
          <p:nvPr/>
        </p:nvSpPr>
        <p:spPr bwMode="auto">
          <a:xfrm>
            <a:off x="4343400" y="25908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solidFill>
                  <a:srgbClr val="A50021"/>
                </a:solidFill>
                <a:sym typeface="Wingdings" pitchFamily="2" charset="2"/>
              </a:rPr>
              <a:t></a:t>
            </a:r>
          </a:p>
        </p:txBody>
      </p:sp>
      <p:sp>
        <p:nvSpPr>
          <p:cNvPr id="16390" name="Text Box 6"/>
          <p:cNvSpPr txBox="1">
            <a:spLocks noChangeArrowheads="1"/>
          </p:cNvSpPr>
          <p:nvPr/>
        </p:nvSpPr>
        <p:spPr bwMode="auto">
          <a:xfrm>
            <a:off x="1371600" y="3276600"/>
            <a:ext cx="1676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endParaRPr lang="en-US"/>
          </a:p>
        </p:txBody>
      </p:sp>
      <p:sp>
        <p:nvSpPr>
          <p:cNvPr id="16391" name="Text Box 7"/>
          <p:cNvSpPr txBox="1">
            <a:spLocks noChangeArrowheads="1"/>
          </p:cNvSpPr>
          <p:nvPr/>
        </p:nvSpPr>
        <p:spPr bwMode="auto">
          <a:xfrm>
            <a:off x="3048000" y="3671888"/>
            <a:ext cx="1295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solidFill>
                  <a:srgbClr val="A50021"/>
                </a:solidFill>
                <a:latin typeface="Times New Roman" pitchFamily="18" charset="0"/>
                <a:cs typeface="Times New Roman" pitchFamily="18" charset="0"/>
              </a:rPr>
              <a:t>Passive Marks</a:t>
            </a:r>
            <a:endParaRPr lang="en-US" sz="1200">
              <a:solidFill>
                <a:srgbClr val="A50021"/>
              </a:solidFill>
              <a:latin typeface="Times New Roman" pitchFamily="18" charset="0"/>
              <a:cs typeface="Times New Roman" pitchFamily="18" charset="0"/>
            </a:endParaRPr>
          </a:p>
          <a:p>
            <a:pPr algn="ctr"/>
            <a:r>
              <a:rPr lang="en-US" sz="1200">
                <a:solidFill>
                  <a:srgbClr val="A50021"/>
                </a:solidFill>
                <a:latin typeface="Times New Roman" pitchFamily="18" charset="0"/>
                <a:cs typeface="Times New Roman" pitchFamily="18" charset="0"/>
              </a:rPr>
              <a:t>(Limited Knowledge of Stability)</a:t>
            </a:r>
            <a:endParaRPr lang="en-US">
              <a:solidFill>
                <a:srgbClr val="A50021"/>
              </a:solidFill>
              <a:latin typeface="Times New Roman" pitchFamily="18" charset="0"/>
              <a:cs typeface="Times New Roman" pitchFamily="18" charset="0"/>
              <a:sym typeface="Wingdings" pitchFamily="2" charset="2"/>
            </a:endParaRPr>
          </a:p>
        </p:txBody>
      </p:sp>
      <p:sp>
        <p:nvSpPr>
          <p:cNvPr id="16392" name="Text Box 8"/>
          <p:cNvSpPr txBox="1">
            <a:spLocks noChangeArrowheads="1"/>
          </p:cNvSpPr>
          <p:nvPr/>
        </p:nvSpPr>
        <p:spPr bwMode="auto">
          <a:xfrm>
            <a:off x="2971800" y="5881688"/>
            <a:ext cx="3352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solidFill>
                  <a:srgbClr val="A50021"/>
                </a:solidFill>
                <a:latin typeface="Times New Roman" pitchFamily="18" charset="0"/>
                <a:cs typeface="Times New Roman" pitchFamily="18" charset="0"/>
              </a:rPr>
              <a:t> GPS CORS </a:t>
            </a:r>
            <a:r>
              <a:rPr lang="en-US">
                <a:solidFill>
                  <a:srgbClr val="A50021"/>
                </a:solidFill>
                <a:latin typeface="Times New Roman" pitchFamily="18" charset="0"/>
                <a:cs typeface="Times New Roman" pitchFamily="18" charset="0"/>
                <a:sym typeface="Wingdings" pitchFamily="2" charset="2"/>
              </a:rPr>
              <a:t>   GNSS CORS</a:t>
            </a:r>
            <a:endParaRPr lang="en-US">
              <a:solidFill>
                <a:srgbClr val="A50021"/>
              </a:solidFill>
              <a:latin typeface="Times New Roman" pitchFamily="18" charset="0"/>
              <a:cs typeface="Times New Roman" pitchFamily="18" charset="0"/>
            </a:endParaRPr>
          </a:p>
        </p:txBody>
      </p:sp>
      <p:pic>
        <p:nvPicPr>
          <p:cNvPr id="16393" name="Picture 9" descr="CON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787525"/>
            <a:ext cx="2590800"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10" descr="NS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981200"/>
            <a:ext cx="28956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Picture 11" descr="GPS-Constella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5105400"/>
            <a:ext cx="169545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6" name="Picture 12" descr="GNSS_revise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29400" y="4953000"/>
            <a:ext cx="20574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7"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3000" y="3657600"/>
            <a:ext cx="13652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8" name="Text Box 14"/>
          <p:cNvSpPr txBox="1">
            <a:spLocks noChangeArrowheads="1"/>
          </p:cNvSpPr>
          <p:nvPr/>
        </p:nvSpPr>
        <p:spPr bwMode="auto">
          <a:xfrm>
            <a:off x="4800600" y="2057400"/>
            <a:ext cx="1752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solidFill>
                  <a:srgbClr val="A50021"/>
                </a:solidFill>
                <a:latin typeface="Times New Roman" pitchFamily="18" charset="0"/>
                <a:cs typeface="Times New Roman" pitchFamily="18" charset="0"/>
                <a:sym typeface="Wingdings" pitchFamily="2" charset="2"/>
              </a:rPr>
              <a:t>70,000 </a:t>
            </a:r>
            <a:br>
              <a:rPr lang="en-US">
                <a:solidFill>
                  <a:srgbClr val="A50021"/>
                </a:solidFill>
                <a:latin typeface="Times New Roman" pitchFamily="18" charset="0"/>
                <a:cs typeface="Times New Roman" pitchFamily="18" charset="0"/>
                <a:sym typeface="Wingdings" pitchFamily="2" charset="2"/>
              </a:rPr>
            </a:br>
            <a:r>
              <a:rPr lang="en-US">
                <a:solidFill>
                  <a:srgbClr val="A50021"/>
                </a:solidFill>
                <a:latin typeface="Times New Roman" pitchFamily="18" charset="0"/>
                <a:cs typeface="Times New Roman" pitchFamily="18" charset="0"/>
                <a:sym typeface="Wingdings" pitchFamily="2" charset="2"/>
              </a:rPr>
              <a:t>Passive Marks</a:t>
            </a:r>
          </a:p>
          <a:p>
            <a:pPr algn="ctr"/>
            <a:r>
              <a:rPr lang="en-US" sz="1200">
                <a:solidFill>
                  <a:srgbClr val="A50021"/>
                </a:solidFill>
                <a:latin typeface="Times New Roman" pitchFamily="18" charset="0"/>
                <a:cs typeface="Times New Roman" pitchFamily="18" charset="0"/>
                <a:sym typeface="Wingdings" pitchFamily="2" charset="2"/>
              </a:rPr>
              <a:t>(3-Dimensional)</a:t>
            </a:r>
            <a:endParaRPr lang="en-US" sz="1200">
              <a:solidFill>
                <a:srgbClr val="A50021"/>
              </a:solidFill>
              <a:latin typeface="Times New Roman" pitchFamily="18" charset="0"/>
              <a:cs typeface="Times New Roman" pitchFamily="18" charset="0"/>
            </a:endParaRPr>
          </a:p>
        </p:txBody>
      </p:sp>
      <p:sp>
        <p:nvSpPr>
          <p:cNvPr id="16399" name="Text Box 15"/>
          <p:cNvSpPr txBox="1">
            <a:spLocks noChangeArrowheads="1"/>
          </p:cNvSpPr>
          <p:nvPr/>
        </p:nvSpPr>
        <p:spPr bwMode="auto">
          <a:xfrm>
            <a:off x="4800600" y="3914775"/>
            <a:ext cx="16002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buFont typeface="Wingdings" pitchFamily="2" charset="2"/>
              <a:buNone/>
            </a:pPr>
            <a:r>
              <a:rPr lang="en-US" smtClean="0">
                <a:solidFill>
                  <a:srgbClr val="A50021"/>
                </a:solidFill>
                <a:latin typeface="Times New Roman" pitchFamily="18" charset="0"/>
                <a:cs typeface="Times New Roman" pitchFamily="18" charset="0"/>
                <a:sym typeface="Wingdings" pitchFamily="2" charset="2"/>
              </a:rPr>
              <a:t>≈ 2,000 </a:t>
            </a:r>
            <a:r>
              <a:rPr lang="en-US" dirty="0">
                <a:solidFill>
                  <a:srgbClr val="A50021"/>
                </a:solidFill>
                <a:latin typeface="Times New Roman" pitchFamily="18" charset="0"/>
                <a:cs typeface="Times New Roman" pitchFamily="18" charset="0"/>
                <a:sym typeface="Wingdings" pitchFamily="2" charset="2"/>
              </a:rPr>
              <a:t>GPS CORS</a:t>
            </a:r>
          </a:p>
          <a:p>
            <a:pPr algn="ctr">
              <a:buFont typeface="Wingdings" pitchFamily="2" charset="2"/>
              <a:buNone/>
            </a:pPr>
            <a:r>
              <a:rPr lang="en-US" sz="1200" dirty="0">
                <a:solidFill>
                  <a:srgbClr val="A50021"/>
                </a:solidFill>
                <a:latin typeface="Times New Roman" pitchFamily="18" charset="0"/>
                <a:cs typeface="Times New Roman" pitchFamily="18" charset="0"/>
                <a:sym typeface="Wingdings" pitchFamily="2" charset="2"/>
              </a:rPr>
              <a:t>(Time Dependent System Possible; </a:t>
            </a:r>
            <a:br>
              <a:rPr lang="en-US" sz="1200" dirty="0">
                <a:solidFill>
                  <a:srgbClr val="A50021"/>
                </a:solidFill>
                <a:latin typeface="Times New Roman" pitchFamily="18" charset="0"/>
                <a:cs typeface="Times New Roman" pitchFamily="18" charset="0"/>
                <a:sym typeface="Wingdings" pitchFamily="2" charset="2"/>
              </a:rPr>
            </a:br>
            <a:r>
              <a:rPr lang="en-US" sz="1200" dirty="0">
                <a:solidFill>
                  <a:srgbClr val="A50021"/>
                </a:solidFill>
                <a:latin typeface="Times New Roman" pitchFamily="18" charset="0"/>
                <a:cs typeface="Times New Roman" pitchFamily="18" charset="0"/>
                <a:sym typeface="Wingdings" pitchFamily="2" charset="2"/>
              </a:rPr>
              <a:t>4-Dimensional)</a:t>
            </a:r>
          </a:p>
          <a:p>
            <a:pPr algn="ctr"/>
            <a:endParaRPr lang="en-US" dirty="0">
              <a:latin typeface="Times New Roman" pitchFamily="18" charset="0"/>
              <a:cs typeface="Times New Roman" pitchFamily="18" charset="0"/>
            </a:endParaRPr>
          </a:p>
        </p:txBody>
      </p:sp>
      <p:sp>
        <p:nvSpPr>
          <p:cNvPr id="16400" name="Text Box 16"/>
          <p:cNvSpPr txBox="1">
            <a:spLocks noChangeArrowheads="1"/>
          </p:cNvSpPr>
          <p:nvPr/>
        </p:nvSpPr>
        <p:spPr bwMode="auto">
          <a:xfrm>
            <a:off x="4343400" y="4205288"/>
            <a:ext cx="609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solidFill>
                  <a:srgbClr val="A50021"/>
                </a:solidFill>
                <a:sym typeface="Wingdings" pitchFamily="2" charset="2"/>
              </a:rPr>
              <a:t></a:t>
            </a:r>
          </a:p>
        </p:txBody>
      </p:sp>
    </p:spTree>
    <p:extLst>
      <p:ext uri="{BB962C8B-B14F-4D97-AF65-F5344CB8AC3E}">
        <p14:creationId xmlns:p14="http://schemas.microsoft.com/office/powerpoint/2010/main" val="3437056592"/>
      </p:ext>
    </p:extLst>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10"/>
          <p:cNvSpPr txBox="1">
            <a:spLocks noChangeArrowheads="1"/>
          </p:cNvSpPr>
          <p:nvPr/>
        </p:nvSpPr>
        <p:spPr bwMode="auto">
          <a:xfrm>
            <a:off x="1524000" y="471488"/>
            <a:ext cx="6096000" cy="519112"/>
          </a:xfrm>
          <a:prstGeom prst="rect">
            <a:avLst/>
          </a:prstGeom>
          <a:noFill/>
          <a:ln w="9525">
            <a:noFill/>
            <a:miter lim="800000"/>
            <a:headEnd/>
            <a:tailEnd/>
          </a:ln>
        </p:spPr>
        <p:txBody>
          <a:bodyPr>
            <a:spAutoFit/>
          </a:bodyPr>
          <a:lstStyle/>
          <a:p>
            <a:pPr algn="ctr" eaLnBrk="0" hangingPunct="0"/>
            <a:r>
              <a:rPr lang="en-US" sz="2800" b="1">
                <a:latin typeface="Verdana" pitchFamily="34" charset="0"/>
              </a:rPr>
              <a:t>REGIONAL CORS NETWORK</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042" y="2106971"/>
            <a:ext cx="7765576" cy="3597611"/>
          </a:xfrm>
          <a:prstGeom prst="rect">
            <a:avLst/>
          </a:prstGeom>
        </p:spPr>
      </p:pic>
    </p:spTree>
    <p:extLst>
      <p:ext uri="{BB962C8B-B14F-4D97-AF65-F5344CB8AC3E}">
        <p14:creationId xmlns:p14="http://schemas.microsoft.com/office/powerpoint/2010/main" val="1014896902"/>
      </p:ext>
    </p:extLst>
  </p:cSld>
  <p:clrMapOvr>
    <a:masterClrMapping/>
  </p:clrMapOvr>
  <p:transition>
    <p:checke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187326" y="855577"/>
            <a:ext cx="6280274" cy="5752519"/>
          </a:xfrm>
          <a:prstGeom prst="rect">
            <a:avLst/>
          </a:prstGeom>
          <a:noFill/>
          <a:ln w="9525">
            <a:noFill/>
            <a:miter lim="800000"/>
            <a:headEnd/>
            <a:tailEnd/>
          </a:ln>
        </p:spPr>
      </p:pic>
      <p:grpSp>
        <p:nvGrpSpPr>
          <p:cNvPr id="2" name="Group 9"/>
          <p:cNvGrpSpPr>
            <a:grpSpLocks/>
          </p:cNvGrpSpPr>
          <p:nvPr/>
        </p:nvGrpSpPr>
        <p:grpSpPr bwMode="auto">
          <a:xfrm>
            <a:off x="6172200" y="2972944"/>
            <a:ext cx="2971800" cy="2286000"/>
            <a:chOff x="6172200" y="2590800"/>
            <a:chExt cx="2971800" cy="2286000"/>
          </a:xfrm>
        </p:grpSpPr>
        <p:sp>
          <p:nvSpPr>
            <p:cNvPr id="74756" name="Text Box 3"/>
            <p:cNvSpPr txBox="1">
              <a:spLocks noChangeArrowheads="1"/>
            </p:cNvSpPr>
            <p:nvPr/>
          </p:nvSpPr>
          <p:spPr bwMode="auto">
            <a:xfrm>
              <a:off x="6172200" y="3276600"/>
              <a:ext cx="2971800" cy="738664"/>
            </a:xfrm>
            <a:prstGeom prst="rect">
              <a:avLst/>
            </a:prstGeom>
            <a:solidFill>
              <a:srgbClr val="FF99FF"/>
            </a:solidFill>
            <a:ln w="28575">
              <a:solidFill>
                <a:srgbClr val="A50021"/>
              </a:solidFill>
              <a:miter lim="800000"/>
              <a:headEnd/>
              <a:tailEnd/>
            </a:ln>
          </p:spPr>
          <p:txBody>
            <a:bodyPr>
              <a:spAutoFit/>
            </a:bodyPr>
            <a:lstStyle/>
            <a:p>
              <a:pPr algn="ctr" eaLnBrk="0" hangingPunct="0"/>
              <a:r>
                <a:rPr lang="en-US" sz="1400" b="1" dirty="0">
                  <a:latin typeface="Courier New" pitchFamily="49" charset="0"/>
                </a:rPr>
                <a:t>IGS08 – NAD 83(2011)</a:t>
              </a:r>
            </a:p>
            <a:p>
              <a:pPr algn="ctr" eaLnBrk="0" hangingPunct="0"/>
              <a:r>
                <a:rPr lang="en-US" sz="1400" b="1" dirty="0" err="1"/>
                <a:t>D</a:t>
              </a:r>
              <a:r>
                <a:rPr lang="en-US" sz="1400" b="1" dirty="0" err="1">
                  <a:latin typeface="Courier New" pitchFamily="49" charset="0"/>
                </a:rPr>
                <a:t>Horiz</a:t>
              </a:r>
              <a:r>
                <a:rPr lang="en-US" sz="1400" b="1" dirty="0">
                  <a:latin typeface="Courier New" pitchFamily="49" charset="0"/>
                </a:rPr>
                <a:t> = </a:t>
              </a:r>
              <a:r>
                <a:rPr lang="en-US" sz="1400" b="1" dirty="0" smtClean="0">
                  <a:latin typeface="Courier New" pitchFamily="49" charset="0"/>
                </a:rPr>
                <a:t>1.028 </a:t>
              </a:r>
              <a:r>
                <a:rPr lang="en-US" sz="1400" b="1" dirty="0">
                  <a:latin typeface="Courier New" pitchFamily="49" charset="0"/>
                </a:rPr>
                <a:t>m</a:t>
              </a:r>
            </a:p>
            <a:p>
              <a:pPr algn="ctr" eaLnBrk="0" hangingPunct="0"/>
              <a:r>
                <a:rPr lang="en-US" sz="1400" b="1" dirty="0" err="1"/>
                <a:t>D</a:t>
              </a:r>
              <a:r>
                <a:rPr lang="en-US" sz="1400" b="1" dirty="0" err="1">
                  <a:latin typeface="Courier New" pitchFamily="49" charset="0"/>
                </a:rPr>
                <a:t>EHt</a:t>
              </a:r>
              <a:r>
                <a:rPr lang="en-US" sz="1400" b="1" dirty="0">
                  <a:latin typeface="Courier New" pitchFamily="49" charset="0"/>
                </a:rPr>
                <a:t>   = </a:t>
              </a:r>
              <a:r>
                <a:rPr lang="en-US" sz="1400" b="1" dirty="0" smtClean="0">
                  <a:latin typeface="Courier New" pitchFamily="49" charset="0"/>
                </a:rPr>
                <a:t>1.251 </a:t>
              </a:r>
              <a:r>
                <a:rPr lang="en-US" sz="1400" b="1" dirty="0">
                  <a:latin typeface="Courier New" pitchFamily="49" charset="0"/>
                </a:rPr>
                <a:t>m</a:t>
              </a:r>
            </a:p>
          </p:txBody>
        </p:sp>
        <p:cxnSp>
          <p:nvCxnSpPr>
            <p:cNvPr id="74757" name="Straight Arrow Connector 6"/>
            <p:cNvCxnSpPr>
              <a:cxnSpLocks noChangeShapeType="1"/>
            </p:cNvCxnSpPr>
            <p:nvPr/>
          </p:nvCxnSpPr>
          <p:spPr bwMode="auto">
            <a:xfrm rot="16200000" flipV="1">
              <a:off x="6172200" y="2590800"/>
              <a:ext cx="685800" cy="685800"/>
            </a:xfrm>
            <a:prstGeom prst="straightConnector1">
              <a:avLst/>
            </a:prstGeom>
            <a:noFill/>
            <a:ln w="38100" algn="ctr">
              <a:solidFill>
                <a:srgbClr val="C00000"/>
              </a:solidFill>
              <a:round/>
              <a:headEnd/>
              <a:tailEnd type="arrow" w="med" len="med"/>
            </a:ln>
          </p:spPr>
        </p:cxnSp>
        <p:cxnSp>
          <p:nvCxnSpPr>
            <p:cNvPr id="74758" name="Straight Arrow Connector 8"/>
            <p:cNvCxnSpPr>
              <a:cxnSpLocks noChangeShapeType="1"/>
            </p:cNvCxnSpPr>
            <p:nvPr/>
          </p:nvCxnSpPr>
          <p:spPr bwMode="auto">
            <a:xfrm rot="5400000">
              <a:off x="6084332" y="4103132"/>
              <a:ext cx="861536" cy="685800"/>
            </a:xfrm>
            <a:prstGeom prst="straightConnector1">
              <a:avLst/>
            </a:prstGeom>
            <a:noFill/>
            <a:ln w="38100" algn="ctr">
              <a:solidFill>
                <a:srgbClr val="C00000"/>
              </a:solidFill>
              <a:round/>
              <a:headEnd/>
              <a:tailEnd type="arrow" w="med" len="med"/>
            </a:ln>
          </p:spPr>
        </p:cxnSp>
      </p:grpSp>
    </p:spTree>
    <p:extLst>
      <p:ext uri="{BB962C8B-B14F-4D97-AF65-F5344CB8AC3E}">
        <p14:creationId xmlns:p14="http://schemas.microsoft.com/office/powerpoint/2010/main" val="384568840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Box 6"/>
          <p:cNvSpPr txBox="1">
            <a:spLocks noChangeArrowheads="1"/>
          </p:cNvSpPr>
          <p:nvPr/>
        </p:nvSpPr>
        <p:spPr bwMode="auto">
          <a:xfrm>
            <a:off x="63500" y="1798638"/>
            <a:ext cx="3717925" cy="369887"/>
          </a:xfrm>
          <a:prstGeom prst="rect">
            <a:avLst/>
          </a:prstGeom>
          <a:noFill/>
          <a:ln w="9525">
            <a:noFill/>
            <a:miter lim="800000"/>
            <a:headEnd/>
            <a:tailEnd/>
          </a:ln>
        </p:spPr>
        <p:txBody>
          <a:bodyPr wrap="none">
            <a:spAutoFit/>
          </a:bodyPr>
          <a:lstStyle/>
          <a:p>
            <a:r>
              <a:rPr lang="en-US" b="1">
                <a:latin typeface="Times New Roman" pitchFamily="18" charset="0"/>
                <a:cs typeface="Times New Roman" pitchFamily="18" charset="0"/>
              </a:rPr>
              <a:t>Example 1:  Flood insurance survey</a:t>
            </a:r>
          </a:p>
        </p:txBody>
      </p:sp>
      <p:sp>
        <p:nvSpPr>
          <p:cNvPr id="5" name="TextBox 4"/>
          <p:cNvSpPr txBox="1">
            <a:spLocks noChangeArrowheads="1"/>
          </p:cNvSpPr>
          <p:nvPr/>
        </p:nvSpPr>
        <p:spPr bwMode="auto">
          <a:xfrm>
            <a:off x="6135688" y="2484438"/>
            <a:ext cx="2916237" cy="369887"/>
          </a:xfrm>
          <a:prstGeom prst="rect">
            <a:avLst/>
          </a:prstGeom>
          <a:noFill/>
          <a:ln w="9525">
            <a:noFill/>
            <a:miter lim="800000"/>
            <a:headEnd/>
            <a:tailEnd/>
          </a:ln>
        </p:spPr>
        <p:txBody>
          <a:bodyPr>
            <a:spAutoFit/>
          </a:bodyPr>
          <a:lstStyle/>
          <a:p>
            <a:r>
              <a:rPr lang="en-US" b="1">
                <a:latin typeface="Times New Roman" pitchFamily="18" charset="0"/>
                <a:cs typeface="Times New Roman" pitchFamily="18" charset="0"/>
              </a:rPr>
              <a:t>1954-1991:  Subsidence</a:t>
            </a:r>
          </a:p>
        </p:txBody>
      </p:sp>
      <p:grpSp>
        <p:nvGrpSpPr>
          <p:cNvPr id="2" name="Group 27"/>
          <p:cNvGrpSpPr>
            <a:grpSpLocks/>
          </p:cNvGrpSpPr>
          <p:nvPr/>
        </p:nvGrpSpPr>
        <p:grpSpPr bwMode="auto">
          <a:xfrm>
            <a:off x="974725" y="2493963"/>
            <a:ext cx="6724650" cy="1114425"/>
            <a:chOff x="1066800" y="2447925"/>
            <a:chExt cx="6724650" cy="1114425"/>
          </a:xfrm>
        </p:grpSpPr>
        <p:sp>
          <p:nvSpPr>
            <p:cNvPr id="80922" name="Freeform 7"/>
            <p:cNvSpPr>
              <a:spLocks/>
            </p:cNvSpPr>
            <p:nvPr/>
          </p:nvSpPr>
          <p:spPr bwMode="auto">
            <a:xfrm>
              <a:off x="1066800" y="2743200"/>
              <a:ext cx="6724650" cy="819150"/>
            </a:xfrm>
            <a:custGeom>
              <a:avLst/>
              <a:gdLst>
                <a:gd name="T0" fmla="*/ 0 w 6724650"/>
                <a:gd name="T1" fmla="*/ 819150 h 819150"/>
                <a:gd name="T2" fmla="*/ 2105025 w 6724650"/>
                <a:gd name="T3" fmla="*/ 447675 h 819150"/>
                <a:gd name="T4" fmla="*/ 4200526 w 6724650"/>
                <a:gd name="T5" fmla="*/ 552450 h 819150"/>
                <a:gd name="T6" fmla="*/ 6724650 w 6724650"/>
                <a:gd name="T7" fmla="*/ 0 h 819150"/>
                <a:gd name="T8" fmla="*/ 0 60000 65536"/>
                <a:gd name="T9" fmla="*/ 0 60000 65536"/>
                <a:gd name="T10" fmla="*/ 0 60000 65536"/>
                <a:gd name="T11" fmla="*/ 0 60000 65536"/>
                <a:gd name="T12" fmla="*/ 0 w 6724650"/>
                <a:gd name="T13" fmla="*/ 0 h 819150"/>
                <a:gd name="T14" fmla="*/ 6724650 w 6724650"/>
                <a:gd name="T15" fmla="*/ 819150 h 819150"/>
              </a:gdLst>
              <a:ahLst/>
              <a:cxnLst>
                <a:cxn ang="T8">
                  <a:pos x="T0" y="T1"/>
                </a:cxn>
                <a:cxn ang="T9">
                  <a:pos x="T2" y="T3"/>
                </a:cxn>
                <a:cxn ang="T10">
                  <a:pos x="T4" y="T5"/>
                </a:cxn>
                <a:cxn ang="T11">
                  <a:pos x="T6" y="T7"/>
                </a:cxn>
              </a:cxnLst>
              <a:rect l="T12" t="T13" r="T14" b="T15"/>
              <a:pathLst>
                <a:path w="6724650" h="819150">
                  <a:moveTo>
                    <a:pt x="0" y="819150"/>
                  </a:moveTo>
                  <a:cubicBezTo>
                    <a:pt x="702469" y="655637"/>
                    <a:pt x="1404938" y="492125"/>
                    <a:pt x="2105025" y="447675"/>
                  </a:cubicBezTo>
                  <a:cubicBezTo>
                    <a:pt x="2805112" y="403225"/>
                    <a:pt x="3430588" y="627062"/>
                    <a:pt x="4200525" y="552450"/>
                  </a:cubicBezTo>
                  <a:cubicBezTo>
                    <a:pt x="4970462" y="477838"/>
                    <a:pt x="5847556" y="238919"/>
                    <a:pt x="6724650" y="0"/>
                  </a:cubicBezTo>
                </a:path>
              </a:pathLst>
            </a:custGeom>
            <a:noFill/>
            <a:ln w="38100" cap="flat" cmpd="sng" algn="ctr">
              <a:solidFill>
                <a:schemeClr val="tx1"/>
              </a:solidFill>
              <a:prstDash val="solid"/>
              <a:round/>
              <a:headEnd type="none" w="med" len="med"/>
              <a:tailEnd type="none" w="med" len="med"/>
            </a:ln>
          </p:spPr>
          <p:txBody>
            <a:bodyPr/>
            <a:lstStyle/>
            <a:p>
              <a:endParaRPr lang="en-US"/>
            </a:p>
          </p:txBody>
        </p:sp>
        <p:sp>
          <p:nvSpPr>
            <p:cNvPr id="80923" name="Rectangle 8"/>
            <p:cNvSpPr>
              <a:spLocks noChangeArrowheads="1"/>
            </p:cNvSpPr>
            <p:nvPr/>
          </p:nvSpPr>
          <p:spPr bwMode="auto">
            <a:xfrm>
              <a:off x="3200399" y="2865120"/>
              <a:ext cx="285751" cy="316230"/>
            </a:xfrm>
            <a:prstGeom prst="rect">
              <a:avLst/>
            </a:prstGeom>
            <a:solidFill>
              <a:srgbClr val="92D050"/>
            </a:solidFill>
            <a:ln w="9525" algn="ctr">
              <a:solidFill>
                <a:schemeClr val="tx1"/>
              </a:solidFill>
              <a:round/>
              <a:headEnd/>
              <a:tailEnd/>
            </a:ln>
          </p:spPr>
          <p:txBody>
            <a:bodyPr/>
            <a:lstStyle/>
            <a:p>
              <a:endParaRPr lang="en-US">
                <a:latin typeface="Times New Roman" pitchFamily="18" charset="0"/>
                <a:cs typeface="Times New Roman" pitchFamily="18" charset="0"/>
              </a:endParaRPr>
            </a:p>
          </p:txBody>
        </p:sp>
        <p:sp>
          <p:nvSpPr>
            <p:cNvPr id="80924" name="Rectangle 9"/>
            <p:cNvSpPr>
              <a:spLocks noChangeArrowheads="1"/>
            </p:cNvSpPr>
            <p:nvPr/>
          </p:nvSpPr>
          <p:spPr bwMode="auto">
            <a:xfrm>
              <a:off x="4867275" y="3219450"/>
              <a:ext cx="266700" cy="104775"/>
            </a:xfrm>
            <a:prstGeom prst="rect">
              <a:avLst/>
            </a:prstGeom>
            <a:solidFill>
              <a:srgbClr val="FFC000"/>
            </a:solidFill>
            <a:ln w="9525" algn="ctr">
              <a:solidFill>
                <a:schemeClr val="tx1"/>
              </a:solidFill>
              <a:round/>
              <a:headEnd/>
              <a:tailEnd/>
            </a:ln>
          </p:spPr>
          <p:txBody>
            <a:bodyPr/>
            <a:lstStyle/>
            <a:p>
              <a:endParaRPr lang="en-US">
                <a:latin typeface="Times New Roman" pitchFamily="18" charset="0"/>
                <a:cs typeface="Times New Roman" pitchFamily="18" charset="0"/>
              </a:endParaRPr>
            </a:p>
          </p:txBody>
        </p:sp>
        <p:sp>
          <p:nvSpPr>
            <p:cNvPr id="80925" name="Isosceles Triangle 11"/>
            <p:cNvSpPr>
              <a:spLocks noChangeArrowheads="1"/>
            </p:cNvSpPr>
            <p:nvPr/>
          </p:nvSpPr>
          <p:spPr bwMode="auto">
            <a:xfrm>
              <a:off x="3162300" y="2562225"/>
              <a:ext cx="364617" cy="314325"/>
            </a:xfrm>
            <a:prstGeom prst="triangle">
              <a:avLst>
                <a:gd name="adj" fmla="val 50000"/>
              </a:avLst>
            </a:prstGeom>
            <a:solidFill>
              <a:srgbClr val="92D050"/>
            </a:solidFill>
            <a:ln w="9525" algn="ctr">
              <a:solidFill>
                <a:schemeClr val="tx1"/>
              </a:solidFill>
              <a:round/>
              <a:headEnd/>
              <a:tailEnd/>
            </a:ln>
          </p:spPr>
          <p:txBody>
            <a:bodyPr/>
            <a:lstStyle/>
            <a:p>
              <a:endParaRPr lang="en-US">
                <a:latin typeface="Times New Roman" pitchFamily="18" charset="0"/>
                <a:cs typeface="Times New Roman" pitchFamily="18" charset="0"/>
              </a:endParaRPr>
            </a:p>
          </p:txBody>
        </p:sp>
        <p:sp>
          <p:nvSpPr>
            <p:cNvPr id="80926" name="TextBox 13"/>
            <p:cNvSpPr txBox="1">
              <a:spLocks noChangeArrowheads="1"/>
            </p:cNvSpPr>
            <p:nvPr/>
          </p:nvSpPr>
          <p:spPr bwMode="auto">
            <a:xfrm>
              <a:off x="3428385" y="2447925"/>
              <a:ext cx="774571" cy="369332"/>
            </a:xfrm>
            <a:prstGeom prst="rect">
              <a:avLst/>
            </a:prstGeom>
            <a:noFill/>
            <a:ln w="9525">
              <a:noFill/>
              <a:miter lim="800000"/>
              <a:headEnd/>
              <a:tailEnd/>
            </a:ln>
          </p:spPr>
          <p:txBody>
            <a:bodyPr wrap="none">
              <a:spAutoFit/>
            </a:bodyPr>
            <a:lstStyle/>
            <a:p>
              <a:r>
                <a:rPr lang="en-US">
                  <a:latin typeface="Times New Roman" pitchFamily="18" charset="0"/>
                  <a:cs typeface="Times New Roman" pitchFamily="18" charset="0"/>
                </a:rPr>
                <a:t>House</a:t>
              </a:r>
            </a:p>
          </p:txBody>
        </p:sp>
        <p:sp>
          <p:nvSpPr>
            <p:cNvPr id="80927" name="TextBox 26"/>
            <p:cNvSpPr txBox="1">
              <a:spLocks noChangeArrowheads="1"/>
            </p:cNvSpPr>
            <p:nvPr/>
          </p:nvSpPr>
          <p:spPr bwMode="auto">
            <a:xfrm>
              <a:off x="4583650" y="2828925"/>
              <a:ext cx="543740" cy="369332"/>
            </a:xfrm>
            <a:prstGeom prst="rect">
              <a:avLst/>
            </a:prstGeom>
            <a:noFill/>
            <a:ln w="9525">
              <a:noFill/>
              <a:miter lim="800000"/>
              <a:headEnd/>
              <a:tailEnd/>
            </a:ln>
          </p:spPr>
          <p:txBody>
            <a:bodyPr wrap="none">
              <a:spAutoFit/>
            </a:bodyPr>
            <a:lstStyle/>
            <a:p>
              <a:r>
                <a:rPr lang="en-US">
                  <a:latin typeface="Times New Roman" pitchFamily="18" charset="0"/>
                  <a:cs typeface="Times New Roman" pitchFamily="18" charset="0"/>
                </a:rPr>
                <a:t>BM</a:t>
              </a:r>
            </a:p>
          </p:txBody>
        </p:sp>
      </p:grpSp>
      <p:grpSp>
        <p:nvGrpSpPr>
          <p:cNvPr id="3" name="Group 12"/>
          <p:cNvGrpSpPr>
            <a:grpSpLocks/>
          </p:cNvGrpSpPr>
          <p:nvPr/>
        </p:nvGrpSpPr>
        <p:grpSpPr bwMode="auto">
          <a:xfrm>
            <a:off x="974725" y="2493963"/>
            <a:ext cx="6724650" cy="1114425"/>
            <a:chOff x="1066800" y="2447925"/>
            <a:chExt cx="6724650" cy="1114425"/>
          </a:xfrm>
        </p:grpSpPr>
        <p:sp>
          <p:nvSpPr>
            <p:cNvPr id="14" name="Freeform 15"/>
            <p:cNvSpPr>
              <a:spLocks/>
            </p:cNvSpPr>
            <p:nvPr/>
          </p:nvSpPr>
          <p:spPr bwMode="auto">
            <a:xfrm>
              <a:off x="1066800" y="2743200"/>
              <a:ext cx="6724650" cy="819150"/>
            </a:xfrm>
            <a:custGeom>
              <a:avLst/>
              <a:gdLst>
                <a:gd name="T0" fmla="*/ 0 w 6724650"/>
                <a:gd name="T1" fmla="*/ 819150 h 819150"/>
                <a:gd name="T2" fmla="*/ 2105025 w 6724650"/>
                <a:gd name="T3" fmla="*/ 447675 h 819150"/>
                <a:gd name="T4" fmla="*/ 4200526 w 6724650"/>
                <a:gd name="T5" fmla="*/ 552450 h 819150"/>
                <a:gd name="T6" fmla="*/ 6724650 w 6724650"/>
                <a:gd name="T7" fmla="*/ 0 h 8191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724650" h="819150">
                  <a:moveTo>
                    <a:pt x="0" y="819150"/>
                  </a:moveTo>
                  <a:cubicBezTo>
                    <a:pt x="702469" y="655637"/>
                    <a:pt x="1404938" y="492125"/>
                    <a:pt x="2105025" y="447675"/>
                  </a:cubicBezTo>
                  <a:cubicBezTo>
                    <a:pt x="2805112" y="403225"/>
                    <a:pt x="3430588" y="627062"/>
                    <a:pt x="4200525" y="552450"/>
                  </a:cubicBezTo>
                  <a:cubicBezTo>
                    <a:pt x="4970462" y="477838"/>
                    <a:pt x="5847556" y="238919"/>
                    <a:pt x="6724650" y="0"/>
                  </a:cubicBezTo>
                </a:path>
              </a:pathLst>
            </a:custGeom>
            <a:ln>
              <a:headEnd type="none" w="med" len="med"/>
              <a:tailEnd type="none" w="med" len="med"/>
            </a:ln>
          </p:spPr>
          <p:style>
            <a:lnRef idx="3">
              <a:schemeClr val="accent5"/>
            </a:lnRef>
            <a:fillRef idx="0">
              <a:schemeClr val="accent5"/>
            </a:fillRef>
            <a:effectRef idx="2">
              <a:schemeClr val="accent5"/>
            </a:effectRef>
            <a:fontRef idx="minor">
              <a:schemeClr val="tx1"/>
            </a:fontRef>
          </p:style>
          <p:txBody>
            <a:bodyPr/>
            <a:lstStyle/>
            <a:p>
              <a:pPr>
                <a:defRPr/>
              </a:pPr>
              <a:endParaRPr lang="en-US">
                <a:latin typeface="Times New Roman" pitchFamily="18" charset="0"/>
                <a:cs typeface="Times New Roman" pitchFamily="18" charset="0"/>
              </a:endParaRPr>
            </a:p>
          </p:txBody>
        </p:sp>
        <p:sp>
          <p:nvSpPr>
            <p:cNvPr id="80917" name="Rectangle 16"/>
            <p:cNvSpPr>
              <a:spLocks noChangeArrowheads="1"/>
            </p:cNvSpPr>
            <p:nvPr/>
          </p:nvSpPr>
          <p:spPr bwMode="auto">
            <a:xfrm>
              <a:off x="3200400" y="2865438"/>
              <a:ext cx="285750" cy="315912"/>
            </a:xfrm>
            <a:prstGeom prst="rect">
              <a:avLst/>
            </a:prstGeom>
            <a:solidFill>
              <a:srgbClr val="92D050"/>
            </a:solidFill>
            <a:ln w="9525" algn="ctr">
              <a:solidFill>
                <a:schemeClr val="tx1"/>
              </a:solidFill>
              <a:round/>
              <a:headEnd/>
              <a:tailEnd/>
            </a:ln>
          </p:spPr>
          <p:txBody>
            <a:bodyPr/>
            <a:lstStyle/>
            <a:p>
              <a:endParaRPr lang="en-US">
                <a:latin typeface="Times New Roman" pitchFamily="18" charset="0"/>
                <a:cs typeface="Times New Roman" pitchFamily="18" charset="0"/>
              </a:endParaRPr>
            </a:p>
          </p:txBody>
        </p:sp>
        <p:sp>
          <p:nvSpPr>
            <p:cNvPr id="80918" name="Rectangle 17"/>
            <p:cNvSpPr>
              <a:spLocks noChangeArrowheads="1"/>
            </p:cNvSpPr>
            <p:nvPr/>
          </p:nvSpPr>
          <p:spPr bwMode="auto">
            <a:xfrm>
              <a:off x="4867275" y="3219450"/>
              <a:ext cx="266700" cy="104775"/>
            </a:xfrm>
            <a:prstGeom prst="rect">
              <a:avLst/>
            </a:prstGeom>
            <a:solidFill>
              <a:srgbClr val="FFC000"/>
            </a:solidFill>
            <a:ln w="9525" algn="ctr">
              <a:solidFill>
                <a:schemeClr val="tx1"/>
              </a:solidFill>
              <a:round/>
              <a:headEnd/>
              <a:tailEnd/>
            </a:ln>
          </p:spPr>
          <p:txBody>
            <a:bodyPr/>
            <a:lstStyle/>
            <a:p>
              <a:endParaRPr lang="en-US">
                <a:latin typeface="Times New Roman" pitchFamily="18" charset="0"/>
                <a:cs typeface="Times New Roman" pitchFamily="18" charset="0"/>
              </a:endParaRPr>
            </a:p>
          </p:txBody>
        </p:sp>
        <p:sp>
          <p:nvSpPr>
            <p:cNvPr id="80919" name="Isosceles Triangle 18"/>
            <p:cNvSpPr>
              <a:spLocks noChangeArrowheads="1"/>
            </p:cNvSpPr>
            <p:nvPr/>
          </p:nvSpPr>
          <p:spPr bwMode="auto">
            <a:xfrm>
              <a:off x="3162300" y="2562225"/>
              <a:ext cx="365125" cy="314325"/>
            </a:xfrm>
            <a:prstGeom prst="triangle">
              <a:avLst>
                <a:gd name="adj" fmla="val 50000"/>
              </a:avLst>
            </a:prstGeom>
            <a:solidFill>
              <a:srgbClr val="92D050"/>
            </a:solidFill>
            <a:ln w="9525" algn="ctr">
              <a:solidFill>
                <a:schemeClr val="tx1"/>
              </a:solidFill>
              <a:round/>
              <a:headEnd/>
              <a:tailEnd/>
            </a:ln>
          </p:spPr>
          <p:txBody>
            <a:bodyPr/>
            <a:lstStyle/>
            <a:p>
              <a:endParaRPr lang="en-US">
                <a:latin typeface="Times New Roman" pitchFamily="18" charset="0"/>
                <a:cs typeface="Times New Roman" pitchFamily="18" charset="0"/>
              </a:endParaRPr>
            </a:p>
          </p:txBody>
        </p:sp>
        <p:sp>
          <p:nvSpPr>
            <p:cNvPr id="80920" name="TextBox 19"/>
            <p:cNvSpPr txBox="1">
              <a:spLocks noChangeArrowheads="1"/>
            </p:cNvSpPr>
            <p:nvPr/>
          </p:nvSpPr>
          <p:spPr bwMode="auto">
            <a:xfrm>
              <a:off x="3428271" y="2447925"/>
              <a:ext cx="774571" cy="369332"/>
            </a:xfrm>
            <a:prstGeom prst="rect">
              <a:avLst/>
            </a:prstGeom>
            <a:noFill/>
            <a:ln w="9525">
              <a:noFill/>
              <a:miter lim="800000"/>
              <a:headEnd/>
              <a:tailEnd/>
            </a:ln>
          </p:spPr>
          <p:txBody>
            <a:bodyPr wrap="none">
              <a:spAutoFit/>
            </a:bodyPr>
            <a:lstStyle/>
            <a:p>
              <a:r>
                <a:rPr lang="en-US">
                  <a:latin typeface="Times New Roman" pitchFamily="18" charset="0"/>
                  <a:cs typeface="Times New Roman" pitchFamily="18" charset="0"/>
                </a:rPr>
                <a:t>House</a:t>
              </a:r>
            </a:p>
          </p:txBody>
        </p:sp>
        <p:sp>
          <p:nvSpPr>
            <p:cNvPr id="80921" name="TextBox 20"/>
            <p:cNvSpPr txBox="1">
              <a:spLocks noChangeArrowheads="1"/>
            </p:cNvSpPr>
            <p:nvPr/>
          </p:nvSpPr>
          <p:spPr bwMode="auto">
            <a:xfrm>
              <a:off x="4583499" y="2828925"/>
              <a:ext cx="543740" cy="369332"/>
            </a:xfrm>
            <a:prstGeom prst="rect">
              <a:avLst/>
            </a:prstGeom>
            <a:noFill/>
            <a:ln w="9525">
              <a:noFill/>
              <a:miter lim="800000"/>
              <a:headEnd/>
              <a:tailEnd/>
            </a:ln>
          </p:spPr>
          <p:txBody>
            <a:bodyPr wrap="none">
              <a:spAutoFit/>
            </a:bodyPr>
            <a:lstStyle/>
            <a:p>
              <a:r>
                <a:rPr lang="en-US">
                  <a:latin typeface="Times New Roman" pitchFamily="18" charset="0"/>
                  <a:cs typeface="Times New Roman" pitchFamily="18" charset="0"/>
                </a:rPr>
                <a:t>BM</a:t>
              </a:r>
            </a:p>
          </p:txBody>
        </p:sp>
      </p:grpSp>
      <p:sp>
        <p:nvSpPr>
          <p:cNvPr id="80902" name="TextBox 21"/>
          <p:cNvSpPr txBox="1">
            <a:spLocks noChangeArrowheads="1"/>
          </p:cNvSpPr>
          <p:nvPr/>
        </p:nvSpPr>
        <p:spPr bwMode="auto">
          <a:xfrm>
            <a:off x="6135688" y="1798638"/>
            <a:ext cx="2916237" cy="647700"/>
          </a:xfrm>
          <a:prstGeom prst="rect">
            <a:avLst/>
          </a:prstGeom>
          <a:noFill/>
          <a:ln w="9525">
            <a:noFill/>
            <a:miter lim="800000"/>
            <a:headEnd/>
            <a:tailEnd/>
          </a:ln>
        </p:spPr>
        <p:txBody>
          <a:bodyPr>
            <a:spAutoFit/>
          </a:bodyPr>
          <a:lstStyle/>
          <a:p>
            <a:r>
              <a:rPr lang="en-US" b="1">
                <a:latin typeface="Times New Roman" pitchFamily="18" charset="0"/>
                <a:cs typeface="Times New Roman" pitchFamily="18" charset="0"/>
              </a:rPr>
              <a:t>1954:  Leveling performed </a:t>
            </a:r>
          </a:p>
          <a:p>
            <a:r>
              <a:rPr lang="en-US" b="1">
                <a:latin typeface="Times New Roman" pitchFamily="18" charset="0"/>
                <a:cs typeface="Times New Roman" pitchFamily="18" charset="0"/>
              </a:rPr>
              <a:t>to bench mark</a:t>
            </a:r>
          </a:p>
        </p:txBody>
      </p:sp>
      <p:cxnSp>
        <p:nvCxnSpPr>
          <p:cNvPr id="21" name="Straight Connector 20"/>
          <p:cNvCxnSpPr>
            <a:cxnSpLocks noChangeShapeType="1"/>
          </p:cNvCxnSpPr>
          <p:nvPr/>
        </p:nvCxnSpPr>
        <p:spPr bwMode="auto">
          <a:xfrm>
            <a:off x="508000" y="5599113"/>
            <a:ext cx="8086725" cy="0"/>
          </a:xfrm>
          <a:prstGeom prst="line">
            <a:avLst/>
          </a:prstGeom>
          <a:noFill/>
          <a:ln w="57150" algn="ctr">
            <a:solidFill>
              <a:schemeClr val="tx1"/>
            </a:solidFill>
            <a:prstDash val="dash"/>
            <a:round/>
            <a:headEnd/>
            <a:tailEnd/>
          </a:ln>
        </p:spPr>
      </p:cxnSp>
      <p:sp>
        <p:nvSpPr>
          <p:cNvPr id="22" name="TextBox 21"/>
          <p:cNvSpPr txBox="1">
            <a:spLocks noChangeArrowheads="1"/>
          </p:cNvSpPr>
          <p:nvPr/>
        </p:nvSpPr>
        <p:spPr bwMode="auto">
          <a:xfrm>
            <a:off x="6135688" y="3103563"/>
            <a:ext cx="2916237" cy="1477962"/>
          </a:xfrm>
          <a:prstGeom prst="rect">
            <a:avLst/>
          </a:prstGeom>
          <a:noFill/>
          <a:ln w="9525">
            <a:noFill/>
            <a:miter lim="800000"/>
            <a:headEnd/>
            <a:tailEnd/>
          </a:ln>
        </p:spPr>
        <p:txBody>
          <a:bodyPr>
            <a:spAutoFit/>
          </a:bodyPr>
          <a:lstStyle/>
          <a:p>
            <a:r>
              <a:rPr lang="en-US" b="1">
                <a:latin typeface="Times New Roman" pitchFamily="18" charset="0"/>
                <a:cs typeface="Times New Roman" pitchFamily="18" charset="0"/>
              </a:rPr>
              <a:t>1991:  Original 1954 leveling data is used to compute the NAVD 88 height which is then published for this BM</a:t>
            </a:r>
          </a:p>
        </p:txBody>
      </p:sp>
      <p:cxnSp>
        <p:nvCxnSpPr>
          <p:cNvPr id="23" name="Straight Arrow Connector 22"/>
          <p:cNvCxnSpPr>
            <a:cxnSpLocks noChangeShapeType="1"/>
          </p:cNvCxnSpPr>
          <p:nvPr/>
        </p:nvCxnSpPr>
        <p:spPr bwMode="auto">
          <a:xfrm rot="5400000" flipH="1" flipV="1">
            <a:off x="3736975" y="4418013"/>
            <a:ext cx="2324100" cy="19050"/>
          </a:xfrm>
          <a:prstGeom prst="straightConnector1">
            <a:avLst/>
          </a:prstGeom>
          <a:noFill/>
          <a:ln w="38100" algn="ctr">
            <a:solidFill>
              <a:srgbClr val="FF0000"/>
            </a:solidFill>
            <a:round/>
            <a:headEnd/>
            <a:tailEnd type="arrow" w="med" len="med"/>
          </a:ln>
        </p:spPr>
      </p:cxnSp>
      <p:sp>
        <p:nvSpPr>
          <p:cNvPr id="24" name="TextBox 23"/>
          <p:cNvSpPr txBox="1">
            <a:spLocks noChangeArrowheads="1"/>
          </p:cNvSpPr>
          <p:nvPr/>
        </p:nvSpPr>
        <p:spPr bwMode="auto">
          <a:xfrm>
            <a:off x="3394075" y="5607050"/>
            <a:ext cx="5149850" cy="892175"/>
          </a:xfrm>
          <a:prstGeom prst="rect">
            <a:avLst/>
          </a:prstGeom>
          <a:noFill/>
          <a:ln w="9525">
            <a:noFill/>
            <a:miter lim="800000"/>
            <a:headEnd/>
            <a:tailEnd/>
          </a:ln>
        </p:spPr>
        <p:txBody>
          <a:bodyPr>
            <a:spAutoFit/>
          </a:bodyPr>
          <a:lstStyle/>
          <a:p>
            <a:r>
              <a:rPr lang="en-US" sz="1700" i="1">
                <a:latin typeface="Times New Roman" pitchFamily="18" charset="0"/>
                <a:cs typeface="Times New Roman" pitchFamily="18" charset="0"/>
              </a:rPr>
              <a:t>Clearly the true height relative to the NAVD 88 </a:t>
            </a:r>
          </a:p>
          <a:p>
            <a:r>
              <a:rPr lang="en-US" sz="1700" i="1">
                <a:latin typeface="Times New Roman" pitchFamily="18" charset="0"/>
                <a:cs typeface="Times New Roman" pitchFamily="18" charset="0"/>
              </a:rPr>
              <a:t>zero surface is not the published NAVD 88 height</a:t>
            </a:r>
          </a:p>
          <a:p>
            <a:endParaRPr lang="en-US">
              <a:latin typeface="Times New Roman" pitchFamily="18" charset="0"/>
              <a:cs typeface="Times New Roman" pitchFamily="18" charset="0"/>
            </a:endParaRPr>
          </a:p>
        </p:txBody>
      </p:sp>
      <p:cxnSp>
        <p:nvCxnSpPr>
          <p:cNvPr id="25" name="Straight Arrow Connector 24"/>
          <p:cNvCxnSpPr>
            <a:cxnSpLocks noChangeShapeType="1"/>
          </p:cNvCxnSpPr>
          <p:nvPr/>
        </p:nvCxnSpPr>
        <p:spPr bwMode="auto">
          <a:xfrm rot="5400000" flipH="1" flipV="1">
            <a:off x="4475956" y="5223669"/>
            <a:ext cx="714375" cy="1588"/>
          </a:xfrm>
          <a:prstGeom prst="straightConnector1">
            <a:avLst/>
          </a:prstGeom>
          <a:noFill/>
          <a:ln w="57150" algn="ctr">
            <a:solidFill>
              <a:srgbClr val="00B0F0"/>
            </a:solidFill>
            <a:round/>
            <a:headEnd/>
            <a:tailEnd type="arrow" w="med" len="med"/>
          </a:ln>
        </p:spPr>
      </p:cxnSp>
      <p:sp>
        <p:nvSpPr>
          <p:cNvPr id="26" name="Right Brace 25"/>
          <p:cNvSpPr>
            <a:spLocks/>
          </p:cNvSpPr>
          <p:nvPr/>
        </p:nvSpPr>
        <p:spPr bwMode="auto">
          <a:xfrm>
            <a:off x="5032375" y="3341688"/>
            <a:ext cx="371475" cy="2209800"/>
          </a:xfrm>
          <a:prstGeom prst="rightBrace">
            <a:avLst>
              <a:gd name="adj1" fmla="val 8345"/>
              <a:gd name="adj2" fmla="val 75431"/>
            </a:avLst>
          </a:prstGeom>
          <a:noFill/>
          <a:ln w="28575" algn="ctr">
            <a:solidFill>
              <a:schemeClr val="tx1"/>
            </a:solidFill>
            <a:round/>
            <a:headEnd/>
            <a:tailEnd/>
          </a:ln>
        </p:spPr>
        <p:txBody>
          <a:bodyPr/>
          <a:lstStyle/>
          <a:p>
            <a:endParaRPr lang="en-US">
              <a:latin typeface="Times New Roman" pitchFamily="18" charset="0"/>
              <a:cs typeface="Times New Roman" pitchFamily="18" charset="0"/>
            </a:endParaRPr>
          </a:p>
        </p:txBody>
      </p:sp>
      <p:sp>
        <p:nvSpPr>
          <p:cNvPr id="27" name="TextBox 26"/>
          <p:cNvSpPr txBox="1">
            <a:spLocks noChangeArrowheads="1"/>
          </p:cNvSpPr>
          <p:nvPr/>
        </p:nvSpPr>
        <p:spPr bwMode="auto">
          <a:xfrm>
            <a:off x="5511800" y="4856163"/>
            <a:ext cx="1557338" cy="369887"/>
          </a:xfrm>
          <a:prstGeom prst="rect">
            <a:avLst/>
          </a:prstGeom>
          <a:noFill/>
          <a:ln w="9525">
            <a:noFill/>
            <a:miter lim="800000"/>
            <a:headEnd/>
            <a:tailEnd/>
          </a:ln>
        </p:spPr>
        <p:txBody>
          <a:bodyPr wrap="none">
            <a:spAutoFit/>
          </a:bodyPr>
          <a:lstStyle/>
          <a:p>
            <a:r>
              <a:rPr lang="en-US">
                <a:latin typeface="Times New Roman" pitchFamily="18" charset="0"/>
                <a:cs typeface="Times New Roman" pitchFamily="18" charset="0"/>
              </a:rPr>
              <a:t>H</a:t>
            </a:r>
            <a:r>
              <a:rPr lang="en-US" baseline="-25000">
                <a:latin typeface="Times New Roman" pitchFamily="18" charset="0"/>
                <a:cs typeface="Times New Roman" pitchFamily="18" charset="0"/>
              </a:rPr>
              <a:t>88</a:t>
            </a:r>
            <a:r>
              <a:rPr lang="en-US">
                <a:latin typeface="Times New Roman" pitchFamily="18" charset="0"/>
                <a:cs typeface="Times New Roman" pitchFamily="18" charset="0"/>
              </a:rPr>
              <a:t>(published)</a:t>
            </a:r>
          </a:p>
        </p:txBody>
      </p:sp>
      <p:sp>
        <p:nvSpPr>
          <p:cNvPr id="28" name="Right Brace 27"/>
          <p:cNvSpPr>
            <a:spLocks/>
          </p:cNvSpPr>
          <p:nvPr/>
        </p:nvSpPr>
        <p:spPr bwMode="auto">
          <a:xfrm flipH="1">
            <a:off x="4365625" y="4884738"/>
            <a:ext cx="409575" cy="676275"/>
          </a:xfrm>
          <a:prstGeom prst="rightBrace">
            <a:avLst>
              <a:gd name="adj1" fmla="val 8332"/>
              <a:gd name="adj2" fmla="val 48977"/>
            </a:avLst>
          </a:prstGeom>
          <a:noFill/>
          <a:ln w="28575" algn="ctr">
            <a:solidFill>
              <a:schemeClr val="tx1"/>
            </a:solidFill>
            <a:round/>
            <a:headEnd/>
            <a:tailEnd/>
          </a:ln>
        </p:spPr>
        <p:txBody>
          <a:bodyPr/>
          <a:lstStyle/>
          <a:p>
            <a:endParaRPr lang="en-US">
              <a:latin typeface="Times New Roman" pitchFamily="18" charset="0"/>
              <a:cs typeface="Times New Roman" pitchFamily="18" charset="0"/>
            </a:endParaRPr>
          </a:p>
        </p:txBody>
      </p:sp>
      <p:sp>
        <p:nvSpPr>
          <p:cNvPr id="29" name="TextBox 28"/>
          <p:cNvSpPr txBox="1">
            <a:spLocks noChangeArrowheads="1"/>
          </p:cNvSpPr>
          <p:nvPr/>
        </p:nvSpPr>
        <p:spPr bwMode="auto">
          <a:xfrm>
            <a:off x="3292475" y="5037138"/>
            <a:ext cx="1017588" cy="369887"/>
          </a:xfrm>
          <a:prstGeom prst="rect">
            <a:avLst/>
          </a:prstGeom>
          <a:noFill/>
          <a:ln w="9525">
            <a:noFill/>
            <a:miter lim="800000"/>
            <a:headEnd/>
            <a:tailEnd/>
          </a:ln>
        </p:spPr>
        <p:txBody>
          <a:bodyPr wrap="none">
            <a:spAutoFit/>
          </a:bodyPr>
          <a:lstStyle/>
          <a:p>
            <a:r>
              <a:rPr lang="en-US">
                <a:latin typeface="Times New Roman" pitchFamily="18" charset="0"/>
                <a:cs typeface="Times New Roman" pitchFamily="18" charset="0"/>
              </a:rPr>
              <a:t>H</a:t>
            </a:r>
            <a:r>
              <a:rPr lang="en-US" baseline="-25000">
                <a:latin typeface="Times New Roman" pitchFamily="18" charset="0"/>
                <a:cs typeface="Times New Roman" pitchFamily="18" charset="0"/>
              </a:rPr>
              <a:t>88</a:t>
            </a:r>
            <a:r>
              <a:rPr lang="en-US">
                <a:latin typeface="Times New Roman" pitchFamily="18" charset="0"/>
                <a:cs typeface="Times New Roman" pitchFamily="18" charset="0"/>
              </a:rPr>
              <a:t>(true)</a:t>
            </a:r>
          </a:p>
        </p:txBody>
      </p:sp>
      <p:sp>
        <p:nvSpPr>
          <p:cNvPr id="30" name="TextBox 29"/>
          <p:cNvSpPr txBox="1">
            <a:spLocks noChangeArrowheads="1"/>
          </p:cNvSpPr>
          <p:nvPr/>
        </p:nvSpPr>
        <p:spPr bwMode="auto">
          <a:xfrm>
            <a:off x="-9525" y="5237163"/>
            <a:ext cx="2924175" cy="369887"/>
          </a:xfrm>
          <a:prstGeom prst="rect">
            <a:avLst/>
          </a:prstGeom>
          <a:noFill/>
          <a:ln w="9525">
            <a:noFill/>
            <a:miter lim="800000"/>
            <a:headEnd/>
            <a:tailEnd/>
          </a:ln>
        </p:spPr>
        <p:txBody>
          <a:bodyPr wrap="none">
            <a:spAutoFit/>
          </a:bodyPr>
          <a:lstStyle/>
          <a:p>
            <a:r>
              <a:rPr lang="en-US">
                <a:latin typeface="Times New Roman" pitchFamily="18" charset="0"/>
                <a:cs typeface="Times New Roman" pitchFamily="18" charset="0"/>
              </a:rPr>
              <a:t>NAVD 88 zero height surface</a:t>
            </a:r>
          </a:p>
        </p:txBody>
      </p:sp>
      <p:sp>
        <p:nvSpPr>
          <p:cNvPr id="80913" name="Footer Placeholder 31"/>
          <p:cNvSpPr txBox="1">
            <a:spLocks/>
          </p:cNvSpPr>
          <p:nvPr/>
        </p:nvSpPr>
        <p:spPr bwMode="auto">
          <a:xfrm>
            <a:off x="3240088" y="6316663"/>
            <a:ext cx="2895600" cy="365125"/>
          </a:xfrm>
          <a:prstGeom prst="rect">
            <a:avLst/>
          </a:prstGeom>
          <a:noFill/>
          <a:ln w="9525">
            <a:noFill/>
            <a:miter lim="800000"/>
            <a:headEnd/>
            <a:tailEnd/>
          </a:ln>
        </p:spPr>
        <p:txBody>
          <a:bodyPr/>
          <a:lstStyle/>
          <a:p>
            <a:pPr algn="ctr" eaLnBrk="0" hangingPunct="0"/>
            <a:r>
              <a:rPr lang="en-US" sz="1200">
                <a:latin typeface="Times New Roman" pitchFamily="18" charset="0"/>
                <a:cs typeface="Times New Roman" pitchFamily="18" charset="0"/>
              </a:rPr>
              <a:t>Last Updated 30 Nov 2009 (DAS)</a:t>
            </a:r>
          </a:p>
        </p:txBody>
      </p:sp>
      <p:sp>
        <p:nvSpPr>
          <p:cNvPr id="80914" name="Slide Number Placeholder 33"/>
          <p:cNvSpPr txBox="1">
            <a:spLocks/>
          </p:cNvSpPr>
          <p:nvPr/>
        </p:nvSpPr>
        <p:spPr bwMode="auto">
          <a:xfrm>
            <a:off x="6461125" y="6245225"/>
            <a:ext cx="2133600" cy="365125"/>
          </a:xfrm>
          <a:prstGeom prst="rect">
            <a:avLst/>
          </a:prstGeom>
          <a:noFill/>
          <a:ln w="9525">
            <a:noFill/>
            <a:miter lim="800000"/>
            <a:headEnd/>
            <a:tailEnd/>
          </a:ln>
        </p:spPr>
        <p:txBody>
          <a:bodyPr/>
          <a:lstStyle/>
          <a:p>
            <a:pPr algn="ctr" eaLnBrk="0" hangingPunct="0"/>
            <a:fld id="{FCB7EF7F-1039-4FC6-9D01-FCD6B9C270DD}" type="slidenum">
              <a:rPr lang="en-US">
                <a:latin typeface="Times New Roman" pitchFamily="18" charset="0"/>
                <a:cs typeface="Times New Roman" pitchFamily="18" charset="0"/>
              </a:rPr>
              <a:pPr algn="ctr" eaLnBrk="0" hangingPunct="0"/>
              <a:t>112</a:t>
            </a:fld>
            <a:endParaRPr lang="en-US">
              <a:latin typeface="Times New Roman" pitchFamily="18" charset="0"/>
              <a:cs typeface="Times New Roman" pitchFamily="18" charset="0"/>
            </a:endParaRPr>
          </a:p>
        </p:txBody>
      </p:sp>
      <p:sp>
        <p:nvSpPr>
          <p:cNvPr id="33" name="Title 1"/>
          <p:cNvSpPr txBox="1">
            <a:spLocks/>
          </p:cNvSpPr>
          <p:nvPr/>
        </p:nvSpPr>
        <p:spPr bwMode="auto">
          <a:xfrm>
            <a:off x="517525" y="498475"/>
            <a:ext cx="8458200" cy="1143000"/>
          </a:xfrm>
          <a:prstGeom prst="rect">
            <a:avLst/>
          </a:prstGeom>
          <a:noFill/>
          <a:ln w="9525">
            <a:noFill/>
            <a:miter lim="800000"/>
            <a:headEnd/>
            <a:tailEnd/>
          </a:ln>
        </p:spPr>
        <p:txBody>
          <a:bodyPr anchor="ctr"/>
          <a:lstStyle/>
          <a:p>
            <a:pPr algn="ctr">
              <a:lnSpc>
                <a:spcPct val="90000"/>
              </a:lnSpc>
              <a:defRPr/>
            </a:pPr>
            <a:r>
              <a:rPr lang="en-US" sz="3200" kern="0" dirty="0">
                <a:latin typeface="Times New Roman" pitchFamily="18" charset="0"/>
                <a:cs typeface="Times New Roman" pitchFamily="18" charset="0"/>
              </a:rPr>
              <a:t>How will I access the </a:t>
            </a:r>
          </a:p>
          <a:p>
            <a:pPr algn="ctr">
              <a:lnSpc>
                <a:spcPct val="90000"/>
              </a:lnSpc>
              <a:defRPr/>
            </a:pPr>
            <a:r>
              <a:rPr lang="en-US" sz="3200" kern="0" dirty="0">
                <a:latin typeface="Times New Roman" pitchFamily="18" charset="0"/>
                <a:cs typeface="Times New Roman" pitchFamily="18" charset="0"/>
              </a:rPr>
              <a:t>new vertical datum?</a:t>
            </a:r>
          </a:p>
        </p:txBody>
      </p:sp>
    </p:spTree>
    <p:extLst>
      <p:ext uri="{BB962C8B-B14F-4D97-AF65-F5344CB8AC3E}">
        <p14:creationId xmlns:p14="http://schemas.microsoft.com/office/powerpoint/2010/main" val="1602156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5E-6 -4.44444E-6 L 5E-6 0.22639 " pathEditMode="relative" rAng="0" ptsTypes="AA">
                                      <p:cBhvr>
                                        <p:cTn id="6" dur="2000" fill="hold"/>
                                        <p:tgtEl>
                                          <p:spTgt spid="2"/>
                                        </p:tgtEl>
                                        <p:attrNameLst>
                                          <p:attrName>ppt_x</p:attrName>
                                          <p:attrName>ppt_y</p:attrName>
                                        </p:attrNameLst>
                                      </p:cBhvr>
                                      <p:rCtr x="0" y="113"/>
                                    </p:animMotion>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mph" presetSubtype="0" nodeType="clickEffect">
                                  <p:stCondLst>
                                    <p:cond delay="0"/>
                                  </p:stCondLst>
                                  <p:childTnLst>
                                    <p:set>
                                      <p:cBhvr rctx="PPT">
                                        <p:cTn id="12" dur="indefinite"/>
                                        <p:tgtEl>
                                          <p:spTgt spid="3"/>
                                        </p:tgtEl>
                                        <p:attrNameLst>
                                          <p:attrName>style.opacity</p:attrName>
                                        </p:attrNameLst>
                                      </p:cBhvr>
                                      <p:to>
                                        <p:strVal val="0.25"/>
                                      </p:to>
                                    </p:set>
                                    <p:animEffect filter="image" prLst="opacity: 0.25">
                                      <p:cBhvr rctx="IE">
                                        <p:cTn id="13" dur="indefinite"/>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5"/>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2" grpId="0"/>
      <p:bldP spid="24" grpId="0"/>
      <p:bldP spid="26" grpId="0" animBg="1"/>
      <p:bldP spid="27" grpId="0"/>
      <p:bldP spid="28" grpId="0" animBg="1"/>
      <p:bldP spid="29" grpId="0"/>
      <p:bldP spid="30"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Box 6"/>
          <p:cNvSpPr txBox="1">
            <a:spLocks noChangeArrowheads="1"/>
          </p:cNvSpPr>
          <p:nvPr/>
        </p:nvSpPr>
        <p:spPr bwMode="auto">
          <a:xfrm>
            <a:off x="155575" y="1836738"/>
            <a:ext cx="3716338" cy="369887"/>
          </a:xfrm>
          <a:prstGeom prst="rect">
            <a:avLst/>
          </a:prstGeom>
          <a:noFill/>
          <a:ln w="9525">
            <a:noFill/>
            <a:miter lim="800000"/>
            <a:headEnd/>
            <a:tailEnd/>
          </a:ln>
        </p:spPr>
        <p:txBody>
          <a:bodyPr wrap="none">
            <a:spAutoFit/>
          </a:bodyPr>
          <a:lstStyle/>
          <a:p>
            <a:r>
              <a:rPr lang="en-US" b="1">
                <a:latin typeface="Times New Roman" pitchFamily="18" charset="0"/>
                <a:cs typeface="Times New Roman" pitchFamily="18" charset="0"/>
              </a:rPr>
              <a:t>Example 1:  Flood insurance survey</a:t>
            </a:r>
          </a:p>
        </p:txBody>
      </p:sp>
      <p:sp>
        <p:nvSpPr>
          <p:cNvPr id="5" name="Freeform 4"/>
          <p:cNvSpPr>
            <a:spLocks/>
          </p:cNvSpPr>
          <p:nvPr/>
        </p:nvSpPr>
        <p:spPr bwMode="auto">
          <a:xfrm>
            <a:off x="1066800" y="2827338"/>
            <a:ext cx="6724650" cy="819150"/>
          </a:xfrm>
          <a:custGeom>
            <a:avLst/>
            <a:gdLst>
              <a:gd name="T0" fmla="*/ 0 w 6724650"/>
              <a:gd name="T1" fmla="*/ 819150 h 819150"/>
              <a:gd name="T2" fmla="*/ 2105025 w 6724650"/>
              <a:gd name="T3" fmla="*/ 447675 h 819150"/>
              <a:gd name="T4" fmla="*/ 4200526 w 6724650"/>
              <a:gd name="T5" fmla="*/ 552450 h 819150"/>
              <a:gd name="T6" fmla="*/ 6724650 w 6724650"/>
              <a:gd name="T7" fmla="*/ 0 h 8191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724650" h="819150">
                <a:moveTo>
                  <a:pt x="0" y="819150"/>
                </a:moveTo>
                <a:cubicBezTo>
                  <a:pt x="702469" y="655637"/>
                  <a:pt x="1404938" y="492125"/>
                  <a:pt x="2105025" y="447675"/>
                </a:cubicBezTo>
                <a:cubicBezTo>
                  <a:pt x="2805112" y="403225"/>
                  <a:pt x="3430588" y="627062"/>
                  <a:pt x="4200525" y="552450"/>
                </a:cubicBezTo>
                <a:cubicBezTo>
                  <a:pt x="4970462" y="477838"/>
                  <a:pt x="5847556" y="238919"/>
                  <a:pt x="6724650" y="0"/>
                </a:cubicBezTo>
              </a:path>
            </a:pathLst>
          </a:custGeom>
          <a:ln>
            <a:headEnd type="none" w="med" len="med"/>
            <a:tailEnd type="none" w="med" len="med"/>
          </a:ln>
        </p:spPr>
        <p:style>
          <a:lnRef idx="3">
            <a:schemeClr val="accent5"/>
          </a:lnRef>
          <a:fillRef idx="0">
            <a:schemeClr val="accent5"/>
          </a:fillRef>
          <a:effectRef idx="2">
            <a:schemeClr val="accent5"/>
          </a:effectRef>
          <a:fontRef idx="minor">
            <a:schemeClr val="tx1"/>
          </a:fontRef>
        </p:style>
        <p:txBody>
          <a:bodyPr/>
          <a:lstStyle/>
          <a:p>
            <a:pPr>
              <a:defRPr/>
            </a:pPr>
            <a:endParaRPr lang="en-US">
              <a:latin typeface="Times New Roman" pitchFamily="18" charset="0"/>
              <a:cs typeface="Times New Roman" pitchFamily="18" charset="0"/>
            </a:endParaRPr>
          </a:p>
        </p:txBody>
      </p:sp>
      <p:sp>
        <p:nvSpPr>
          <p:cNvPr id="6" name="Rectangle 5"/>
          <p:cNvSpPr>
            <a:spLocks noChangeArrowheads="1"/>
          </p:cNvSpPr>
          <p:nvPr/>
        </p:nvSpPr>
        <p:spPr bwMode="auto">
          <a:xfrm>
            <a:off x="3200400" y="2949575"/>
            <a:ext cx="285750" cy="315913"/>
          </a:xfrm>
          <a:prstGeom prst="rect">
            <a:avLst/>
          </a:prstGeom>
          <a:solidFill>
            <a:srgbClr val="92D050"/>
          </a:solidFill>
          <a:ln w="9525" algn="ctr">
            <a:solidFill>
              <a:schemeClr val="tx1"/>
            </a:solidFill>
            <a:round/>
            <a:headEnd/>
            <a:tailEnd/>
          </a:ln>
        </p:spPr>
        <p:txBody>
          <a:bodyPr/>
          <a:lstStyle/>
          <a:p>
            <a:endParaRPr lang="en-US">
              <a:latin typeface="Times New Roman" pitchFamily="18" charset="0"/>
              <a:cs typeface="Times New Roman" pitchFamily="18" charset="0"/>
            </a:endParaRPr>
          </a:p>
        </p:txBody>
      </p:sp>
      <p:sp>
        <p:nvSpPr>
          <p:cNvPr id="7" name="Rectangle 6"/>
          <p:cNvSpPr>
            <a:spLocks noChangeArrowheads="1"/>
          </p:cNvSpPr>
          <p:nvPr/>
        </p:nvSpPr>
        <p:spPr bwMode="auto">
          <a:xfrm>
            <a:off x="4867275" y="3303588"/>
            <a:ext cx="266700" cy="104775"/>
          </a:xfrm>
          <a:prstGeom prst="rect">
            <a:avLst/>
          </a:prstGeom>
          <a:solidFill>
            <a:srgbClr val="FFC000"/>
          </a:solidFill>
          <a:ln w="9525" algn="ctr">
            <a:solidFill>
              <a:schemeClr val="tx1"/>
            </a:solidFill>
            <a:round/>
            <a:headEnd/>
            <a:tailEnd/>
          </a:ln>
        </p:spPr>
        <p:txBody>
          <a:bodyPr/>
          <a:lstStyle/>
          <a:p>
            <a:endParaRPr lang="en-US">
              <a:latin typeface="Times New Roman" pitchFamily="18" charset="0"/>
              <a:cs typeface="Times New Roman" pitchFamily="18" charset="0"/>
            </a:endParaRPr>
          </a:p>
        </p:txBody>
      </p:sp>
      <p:sp>
        <p:nvSpPr>
          <p:cNvPr id="8" name="Isosceles Triangle 7"/>
          <p:cNvSpPr>
            <a:spLocks noChangeArrowheads="1"/>
          </p:cNvSpPr>
          <p:nvPr/>
        </p:nvSpPr>
        <p:spPr bwMode="auto">
          <a:xfrm>
            <a:off x="3162300" y="2646363"/>
            <a:ext cx="365125" cy="314325"/>
          </a:xfrm>
          <a:prstGeom prst="triangle">
            <a:avLst>
              <a:gd name="adj" fmla="val 50000"/>
            </a:avLst>
          </a:prstGeom>
          <a:solidFill>
            <a:srgbClr val="92D050"/>
          </a:solidFill>
          <a:ln w="9525" algn="ctr">
            <a:solidFill>
              <a:schemeClr val="tx1"/>
            </a:solidFill>
            <a:round/>
            <a:headEnd/>
            <a:tailEnd/>
          </a:ln>
        </p:spPr>
        <p:txBody>
          <a:bodyPr/>
          <a:lstStyle/>
          <a:p>
            <a:endParaRPr lang="en-US">
              <a:latin typeface="Times New Roman" pitchFamily="18" charset="0"/>
              <a:cs typeface="Times New Roman" pitchFamily="18" charset="0"/>
            </a:endParaRPr>
          </a:p>
        </p:txBody>
      </p:sp>
      <p:sp>
        <p:nvSpPr>
          <p:cNvPr id="9" name="TextBox 8"/>
          <p:cNvSpPr txBox="1">
            <a:spLocks noChangeArrowheads="1"/>
          </p:cNvSpPr>
          <p:nvPr/>
        </p:nvSpPr>
        <p:spPr bwMode="auto">
          <a:xfrm>
            <a:off x="3429000" y="2532063"/>
            <a:ext cx="773113" cy="369887"/>
          </a:xfrm>
          <a:prstGeom prst="rect">
            <a:avLst/>
          </a:prstGeom>
          <a:noFill/>
          <a:ln w="9525">
            <a:noFill/>
            <a:miter lim="800000"/>
            <a:headEnd/>
            <a:tailEnd/>
          </a:ln>
        </p:spPr>
        <p:txBody>
          <a:bodyPr wrap="none">
            <a:spAutoFit/>
          </a:bodyPr>
          <a:lstStyle/>
          <a:p>
            <a:r>
              <a:rPr lang="en-US">
                <a:latin typeface="Times New Roman" pitchFamily="18" charset="0"/>
                <a:cs typeface="Times New Roman" pitchFamily="18" charset="0"/>
              </a:rPr>
              <a:t>House</a:t>
            </a:r>
          </a:p>
        </p:txBody>
      </p:sp>
      <p:sp>
        <p:nvSpPr>
          <p:cNvPr id="10" name="TextBox 9"/>
          <p:cNvSpPr txBox="1">
            <a:spLocks noChangeArrowheads="1"/>
          </p:cNvSpPr>
          <p:nvPr/>
        </p:nvSpPr>
        <p:spPr bwMode="auto">
          <a:xfrm>
            <a:off x="4583113" y="2913063"/>
            <a:ext cx="544512" cy="369887"/>
          </a:xfrm>
          <a:prstGeom prst="rect">
            <a:avLst/>
          </a:prstGeom>
          <a:noFill/>
          <a:ln w="9525">
            <a:noFill/>
            <a:miter lim="800000"/>
            <a:headEnd/>
            <a:tailEnd/>
          </a:ln>
        </p:spPr>
        <p:txBody>
          <a:bodyPr wrap="none">
            <a:spAutoFit/>
          </a:bodyPr>
          <a:lstStyle/>
          <a:p>
            <a:r>
              <a:rPr lang="en-US">
                <a:latin typeface="Times New Roman" pitchFamily="18" charset="0"/>
                <a:cs typeface="Times New Roman" pitchFamily="18" charset="0"/>
              </a:rPr>
              <a:t>BM</a:t>
            </a:r>
          </a:p>
        </p:txBody>
      </p:sp>
      <p:sp>
        <p:nvSpPr>
          <p:cNvPr id="11" name="Freeform 15"/>
          <p:cNvSpPr>
            <a:spLocks/>
          </p:cNvSpPr>
          <p:nvPr/>
        </p:nvSpPr>
        <p:spPr bwMode="auto">
          <a:xfrm>
            <a:off x="1085850" y="4370388"/>
            <a:ext cx="6724650" cy="819150"/>
          </a:xfrm>
          <a:custGeom>
            <a:avLst/>
            <a:gdLst>
              <a:gd name="T0" fmla="*/ 0 w 6724650"/>
              <a:gd name="T1" fmla="*/ 819150 h 819150"/>
              <a:gd name="T2" fmla="*/ 2105025 w 6724650"/>
              <a:gd name="T3" fmla="*/ 447675 h 819150"/>
              <a:gd name="T4" fmla="*/ 4200526 w 6724650"/>
              <a:gd name="T5" fmla="*/ 552450 h 819150"/>
              <a:gd name="T6" fmla="*/ 6724650 w 6724650"/>
              <a:gd name="T7" fmla="*/ 0 h 8191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724650" h="819150">
                <a:moveTo>
                  <a:pt x="0" y="819150"/>
                </a:moveTo>
                <a:cubicBezTo>
                  <a:pt x="702469" y="655637"/>
                  <a:pt x="1404938" y="492125"/>
                  <a:pt x="2105025" y="447675"/>
                </a:cubicBezTo>
                <a:cubicBezTo>
                  <a:pt x="2805112" y="403225"/>
                  <a:pt x="3430588" y="627062"/>
                  <a:pt x="4200525" y="552450"/>
                </a:cubicBezTo>
                <a:cubicBezTo>
                  <a:pt x="4970462" y="477838"/>
                  <a:pt x="5847556" y="238919"/>
                  <a:pt x="6724650" y="0"/>
                </a:cubicBezTo>
              </a:path>
            </a:pathLst>
          </a:custGeom>
          <a:ln>
            <a:headEnd type="none" w="med" len="med"/>
            <a:tailEnd type="none" w="med" len="med"/>
          </a:ln>
        </p:spPr>
        <p:style>
          <a:lnRef idx="3">
            <a:schemeClr val="accent5"/>
          </a:lnRef>
          <a:fillRef idx="0">
            <a:schemeClr val="accent5"/>
          </a:fillRef>
          <a:effectRef idx="2">
            <a:schemeClr val="accent5"/>
          </a:effectRef>
          <a:fontRef idx="minor">
            <a:schemeClr val="tx1"/>
          </a:fontRef>
        </p:style>
        <p:txBody>
          <a:bodyPr/>
          <a:lstStyle/>
          <a:p>
            <a:pPr>
              <a:defRPr/>
            </a:pPr>
            <a:endParaRPr lang="en-US">
              <a:latin typeface="Times New Roman" pitchFamily="18" charset="0"/>
              <a:cs typeface="Times New Roman" pitchFamily="18" charset="0"/>
            </a:endParaRPr>
          </a:p>
        </p:txBody>
      </p:sp>
      <p:sp>
        <p:nvSpPr>
          <p:cNvPr id="81930" name="Rectangle 16"/>
          <p:cNvSpPr>
            <a:spLocks noChangeArrowheads="1"/>
          </p:cNvSpPr>
          <p:nvPr/>
        </p:nvSpPr>
        <p:spPr bwMode="auto">
          <a:xfrm>
            <a:off x="3219450" y="4492625"/>
            <a:ext cx="285750" cy="315913"/>
          </a:xfrm>
          <a:prstGeom prst="rect">
            <a:avLst/>
          </a:prstGeom>
          <a:solidFill>
            <a:srgbClr val="92D050"/>
          </a:solidFill>
          <a:ln w="9525" algn="ctr">
            <a:solidFill>
              <a:schemeClr val="tx1"/>
            </a:solidFill>
            <a:round/>
            <a:headEnd/>
            <a:tailEnd/>
          </a:ln>
        </p:spPr>
        <p:txBody>
          <a:bodyPr/>
          <a:lstStyle/>
          <a:p>
            <a:endParaRPr lang="en-US">
              <a:latin typeface="Times New Roman" pitchFamily="18" charset="0"/>
              <a:cs typeface="Times New Roman" pitchFamily="18" charset="0"/>
            </a:endParaRPr>
          </a:p>
        </p:txBody>
      </p:sp>
      <p:sp>
        <p:nvSpPr>
          <p:cNvPr id="81931" name="Rectangle 17"/>
          <p:cNvSpPr>
            <a:spLocks noChangeArrowheads="1"/>
          </p:cNvSpPr>
          <p:nvPr/>
        </p:nvSpPr>
        <p:spPr bwMode="auto">
          <a:xfrm>
            <a:off x="4792663" y="4846638"/>
            <a:ext cx="266700" cy="104775"/>
          </a:xfrm>
          <a:prstGeom prst="rect">
            <a:avLst/>
          </a:prstGeom>
          <a:solidFill>
            <a:srgbClr val="FFC000"/>
          </a:solidFill>
          <a:ln w="9525" algn="ctr">
            <a:solidFill>
              <a:schemeClr val="tx1"/>
            </a:solidFill>
            <a:round/>
            <a:headEnd/>
            <a:tailEnd/>
          </a:ln>
        </p:spPr>
        <p:txBody>
          <a:bodyPr/>
          <a:lstStyle/>
          <a:p>
            <a:endParaRPr lang="en-US">
              <a:latin typeface="Times New Roman" pitchFamily="18" charset="0"/>
              <a:cs typeface="Times New Roman" pitchFamily="18" charset="0"/>
            </a:endParaRPr>
          </a:p>
        </p:txBody>
      </p:sp>
      <p:sp>
        <p:nvSpPr>
          <p:cNvPr id="81932" name="Isosceles Triangle 18"/>
          <p:cNvSpPr>
            <a:spLocks noChangeArrowheads="1"/>
          </p:cNvSpPr>
          <p:nvPr/>
        </p:nvSpPr>
        <p:spPr bwMode="auto">
          <a:xfrm>
            <a:off x="3181350" y="4189413"/>
            <a:ext cx="365125" cy="314325"/>
          </a:xfrm>
          <a:prstGeom prst="triangle">
            <a:avLst>
              <a:gd name="adj" fmla="val 50000"/>
            </a:avLst>
          </a:prstGeom>
          <a:solidFill>
            <a:srgbClr val="92D050"/>
          </a:solidFill>
          <a:ln w="9525" algn="ctr">
            <a:solidFill>
              <a:schemeClr val="tx1"/>
            </a:solidFill>
            <a:round/>
            <a:headEnd/>
            <a:tailEnd/>
          </a:ln>
        </p:spPr>
        <p:txBody>
          <a:bodyPr/>
          <a:lstStyle/>
          <a:p>
            <a:endParaRPr lang="en-US">
              <a:latin typeface="Times New Roman" pitchFamily="18" charset="0"/>
              <a:cs typeface="Times New Roman" pitchFamily="18" charset="0"/>
            </a:endParaRPr>
          </a:p>
        </p:txBody>
      </p:sp>
      <p:sp>
        <p:nvSpPr>
          <p:cNvPr id="81933" name="TextBox 19"/>
          <p:cNvSpPr txBox="1">
            <a:spLocks noChangeArrowheads="1"/>
          </p:cNvSpPr>
          <p:nvPr/>
        </p:nvSpPr>
        <p:spPr bwMode="auto">
          <a:xfrm>
            <a:off x="3448050" y="4075113"/>
            <a:ext cx="773113" cy="369887"/>
          </a:xfrm>
          <a:prstGeom prst="rect">
            <a:avLst/>
          </a:prstGeom>
          <a:noFill/>
          <a:ln w="9525">
            <a:noFill/>
            <a:miter lim="800000"/>
            <a:headEnd/>
            <a:tailEnd/>
          </a:ln>
        </p:spPr>
        <p:txBody>
          <a:bodyPr wrap="none">
            <a:spAutoFit/>
          </a:bodyPr>
          <a:lstStyle/>
          <a:p>
            <a:r>
              <a:rPr lang="en-US">
                <a:latin typeface="Times New Roman" pitchFamily="18" charset="0"/>
                <a:cs typeface="Times New Roman" pitchFamily="18" charset="0"/>
              </a:rPr>
              <a:t>House</a:t>
            </a:r>
          </a:p>
        </p:txBody>
      </p:sp>
      <p:sp>
        <p:nvSpPr>
          <p:cNvPr id="81934" name="TextBox 20"/>
          <p:cNvSpPr txBox="1">
            <a:spLocks noChangeArrowheads="1"/>
          </p:cNvSpPr>
          <p:nvPr/>
        </p:nvSpPr>
        <p:spPr bwMode="auto">
          <a:xfrm>
            <a:off x="4602163" y="4456113"/>
            <a:ext cx="544512" cy="369887"/>
          </a:xfrm>
          <a:prstGeom prst="rect">
            <a:avLst/>
          </a:prstGeom>
          <a:noFill/>
          <a:ln w="9525">
            <a:noFill/>
            <a:miter lim="800000"/>
            <a:headEnd/>
            <a:tailEnd/>
          </a:ln>
        </p:spPr>
        <p:txBody>
          <a:bodyPr wrap="none">
            <a:spAutoFit/>
          </a:bodyPr>
          <a:lstStyle/>
          <a:p>
            <a:r>
              <a:rPr lang="en-US">
                <a:latin typeface="Times New Roman" pitchFamily="18" charset="0"/>
                <a:cs typeface="Times New Roman" pitchFamily="18" charset="0"/>
              </a:rPr>
              <a:t>BM</a:t>
            </a:r>
          </a:p>
        </p:txBody>
      </p:sp>
      <p:cxnSp>
        <p:nvCxnSpPr>
          <p:cNvPr id="81935" name="Straight Connector 23"/>
          <p:cNvCxnSpPr>
            <a:cxnSpLocks noChangeShapeType="1"/>
          </p:cNvCxnSpPr>
          <p:nvPr/>
        </p:nvCxnSpPr>
        <p:spPr bwMode="auto">
          <a:xfrm>
            <a:off x="600075" y="5637213"/>
            <a:ext cx="8086725" cy="0"/>
          </a:xfrm>
          <a:prstGeom prst="line">
            <a:avLst/>
          </a:prstGeom>
          <a:noFill/>
          <a:ln w="57150" algn="ctr">
            <a:solidFill>
              <a:schemeClr val="tx1"/>
            </a:solidFill>
            <a:prstDash val="dash"/>
            <a:round/>
            <a:headEnd/>
            <a:tailEnd/>
          </a:ln>
        </p:spPr>
      </p:cxnSp>
      <p:cxnSp>
        <p:nvCxnSpPr>
          <p:cNvPr id="18" name="Straight Arrow Connector 17"/>
          <p:cNvCxnSpPr>
            <a:cxnSpLocks noChangeShapeType="1"/>
          </p:cNvCxnSpPr>
          <p:nvPr/>
        </p:nvCxnSpPr>
        <p:spPr bwMode="auto">
          <a:xfrm rot="5400000" flipH="1" flipV="1">
            <a:off x="3819525" y="4437063"/>
            <a:ext cx="2324100" cy="19050"/>
          </a:xfrm>
          <a:prstGeom prst="straightConnector1">
            <a:avLst/>
          </a:prstGeom>
          <a:noFill/>
          <a:ln w="38100" algn="ctr">
            <a:solidFill>
              <a:srgbClr val="FF0000"/>
            </a:solidFill>
            <a:round/>
            <a:headEnd/>
            <a:tailEnd type="arrow" w="med" len="med"/>
          </a:ln>
        </p:spPr>
      </p:cxnSp>
      <p:cxnSp>
        <p:nvCxnSpPr>
          <p:cNvPr id="19" name="Straight Arrow Connector 18"/>
          <p:cNvCxnSpPr>
            <a:cxnSpLocks noChangeShapeType="1"/>
          </p:cNvCxnSpPr>
          <p:nvPr/>
        </p:nvCxnSpPr>
        <p:spPr bwMode="auto">
          <a:xfrm rot="5400000" flipH="1" flipV="1">
            <a:off x="4568031" y="5261769"/>
            <a:ext cx="714375" cy="1588"/>
          </a:xfrm>
          <a:prstGeom prst="straightConnector1">
            <a:avLst/>
          </a:prstGeom>
          <a:noFill/>
          <a:ln w="57150" algn="ctr">
            <a:solidFill>
              <a:srgbClr val="00B0F0"/>
            </a:solidFill>
            <a:round/>
            <a:headEnd/>
            <a:tailEnd type="arrow" w="med" len="med"/>
          </a:ln>
        </p:spPr>
      </p:cxnSp>
      <p:sp>
        <p:nvSpPr>
          <p:cNvPr id="20" name="Right Brace 19"/>
          <p:cNvSpPr>
            <a:spLocks/>
          </p:cNvSpPr>
          <p:nvPr/>
        </p:nvSpPr>
        <p:spPr bwMode="auto">
          <a:xfrm>
            <a:off x="5124450" y="3379788"/>
            <a:ext cx="371475" cy="2209800"/>
          </a:xfrm>
          <a:prstGeom prst="rightBrace">
            <a:avLst>
              <a:gd name="adj1" fmla="val 8345"/>
              <a:gd name="adj2" fmla="val 75431"/>
            </a:avLst>
          </a:prstGeom>
          <a:noFill/>
          <a:ln w="28575" algn="ctr">
            <a:solidFill>
              <a:schemeClr val="tx1"/>
            </a:solidFill>
            <a:round/>
            <a:headEnd/>
            <a:tailEnd/>
          </a:ln>
        </p:spPr>
        <p:txBody>
          <a:bodyPr/>
          <a:lstStyle/>
          <a:p>
            <a:endParaRPr lang="en-US">
              <a:latin typeface="Times New Roman" pitchFamily="18" charset="0"/>
              <a:cs typeface="Times New Roman" pitchFamily="18" charset="0"/>
            </a:endParaRPr>
          </a:p>
        </p:txBody>
      </p:sp>
      <p:sp>
        <p:nvSpPr>
          <p:cNvPr id="21" name="TextBox 20"/>
          <p:cNvSpPr txBox="1">
            <a:spLocks noChangeArrowheads="1"/>
          </p:cNvSpPr>
          <p:nvPr/>
        </p:nvSpPr>
        <p:spPr bwMode="auto">
          <a:xfrm>
            <a:off x="5603875" y="4894263"/>
            <a:ext cx="1557338" cy="369887"/>
          </a:xfrm>
          <a:prstGeom prst="rect">
            <a:avLst/>
          </a:prstGeom>
          <a:noFill/>
          <a:ln w="9525">
            <a:noFill/>
            <a:miter lim="800000"/>
            <a:headEnd/>
            <a:tailEnd/>
          </a:ln>
        </p:spPr>
        <p:txBody>
          <a:bodyPr wrap="none">
            <a:spAutoFit/>
          </a:bodyPr>
          <a:lstStyle/>
          <a:p>
            <a:r>
              <a:rPr lang="en-US">
                <a:latin typeface="Times New Roman" pitchFamily="18" charset="0"/>
                <a:cs typeface="Times New Roman" pitchFamily="18" charset="0"/>
              </a:rPr>
              <a:t>H</a:t>
            </a:r>
            <a:r>
              <a:rPr lang="en-US" baseline="-25000">
                <a:latin typeface="Times New Roman" pitchFamily="18" charset="0"/>
                <a:cs typeface="Times New Roman" pitchFamily="18" charset="0"/>
              </a:rPr>
              <a:t>88</a:t>
            </a:r>
            <a:r>
              <a:rPr lang="en-US">
                <a:latin typeface="Times New Roman" pitchFamily="18" charset="0"/>
                <a:cs typeface="Times New Roman" pitchFamily="18" charset="0"/>
              </a:rPr>
              <a:t>(published)</a:t>
            </a:r>
          </a:p>
        </p:txBody>
      </p:sp>
      <p:sp>
        <p:nvSpPr>
          <p:cNvPr id="22" name="Right Brace 21"/>
          <p:cNvSpPr>
            <a:spLocks/>
          </p:cNvSpPr>
          <p:nvPr/>
        </p:nvSpPr>
        <p:spPr bwMode="auto">
          <a:xfrm flipH="1">
            <a:off x="4457700" y="4922838"/>
            <a:ext cx="409575" cy="676275"/>
          </a:xfrm>
          <a:prstGeom prst="rightBrace">
            <a:avLst>
              <a:gd name="adj1" fmla="val 8332"/>
              <a:gd name="adj2" fmla="val 48977"/>
            </a:avLst>
          </a:prstGeom>
          <a:noFill/>
          <a:ln w="28575" algn="ctr">
            <a:solidFill>
              <a:schemeClr val="tx1"/>
            </a:solidFill>
            <a:round/>
            <a:headEnd/>
            <a:tailEnd/>
          </a:ln>
        </p:spPr>
        <p:txBody>
          <a:bodyPr/>
          <a:lstStyle/>
          <a:p>
            <a:endParaRPr lang="en-US">
              <a:latin typeface="Times New Roman" pitchFamily="18" charset="0"/>
              <a:cs typeface="Times New Roman" pitchFamily="18" charset="0"/>
            </a:endParaRPr>
          </a:p>
        </p:txBody>
      </p:sp>
      <p:sp>
        <p:nvSpPr>
          <p:cNvPr id="23" name="TextBox 22"/>
          <p:cNvSpPr txBox="1">
            <a:spLocks noChangeArrowheads="1"/>
          </p:cNvSpPr>
          <p:nvPr/>
        </p:nvSpPr>
        <p:spPr bwMode="auto">
          <a:xfrm>
            <a:off x="3384550" y="5075238"/>
            <a:ext cx="1017588" cy="369887"/>
          </a:xfrm>
          <a:prstGeom prst="rect">
            <a:avLst/>
          </a:prstGeom>
          <a:noFill/>
          <a:ln w="9525">
            <a:noFill/>
            <a:miter lim="800000"/>
            <a:headEnd/>
            <a:tailEnd/>
          </a:ln>
        </p:spPr>
        <p:txBody>
          <a:bodyPr wrap="none">
            <a:spAutoFit/>
          </a:bodyPr>
          <a:lstStyle/>
          <a:p>
            <a:r>
              <a:rPr lang="en-US">
                <a:latin typeface="Times New Roman" pitchFamily="18" charset="0"/>
                <a:cs typeface="Times New Roman" pitchFamily="18" charset="0"/>
              </a:rPr>
              <a:t>H</a:t>
            </a:r>
            <a:r>
              <a:rPr lang="en-US" baseline="-25000">
                <a:latin typeface="Times New Roman" pitchFamily="18" charset="0"/>
                <a:cs typeface="Times New Roman" pitchFamily="18" charset="0"/>
              </a:rPr>
              <a:t>88</a:t>
            </a:r>
            <a:r>
              <a:rPr lang="en-US">
                <a:latin typeface="Times New Roman" pitchFamily="18" charset="0"/>
                <a:cs typeface="Times New Roman" pitchFamily="18" charset="0"/>
              </a:rPr>
              <a:t>(true)</a:t>
            </a:r>
          </a:p>
        </p:txBody>
      </p:sp>
      <p:sp>
        <p:nvSpPr>
          <p:cNvPr id="81942" name="TextBox 38"/>
          <p:cNvSpPr txBox="1">
            <a:spLocks noChangeArrowheads="1"/>
          </p:cNvSpPr>
          <p:nvPr/>
        </p:nvSpPr>
        <p:spPr bwMode="auto">
          <a:xfrm>
            <a:off x="82550" y="5275263"/>
            <a:ext cx="2924175" cy="369887"/>
          </a:xfrm>
          <a:prstGeom prst="rect">
            <a:avLst/>
          </a:prstGeom>
          <a:noFill/>
          <a:ln w="9525">
            <a:noFill/>
            <a:miter lim="800000"/>
            <a:headEnd/>
            <a:tailEnd/>
          </a:ln>
        </p:spPr>
        <p:txBody>
          <a:bodyPr wrap="none">
            <a:spAutoFit/>
          </a:bodyPr>
          <a:lstStyle/>
          <a:p>
            <a:r>
              <a:rPr lang="en-US">
                <a:latin typeface="Times New Roman" pitchFamily="18" charset="0"/>
                <a:cs typeface="Times New Roman" pitchFamily="18" charset="0"/>
              </a:rPr>
              <a:t>NAVD 88 zero height surface</a:t>
            </a:r>
          </a:p>
        </p:txBody>
      </p:sp>
      <p:sp>
        <p:nvSpPr>
          <p:cNvPr id="81943" name="TextBox 33"/>
          <p:cNvSpPr txBox="1">
            <a:spLocks noChangeArrowheads="1"/>
          </p:cNvSpPr>
          <p:nvPr/>
        </p:nvSpPr>
        <p:spPr bwMode="auto">
          <a:xfrm>
            <a:off x="5934075" y="1951038"/>
            <a:ext cx="3054350" cy="2238375"/>
          </a:xfrm>
          <a:prstGeom prst="rect">
            <a:avLst/>
          </a:prstGeom>
          <a:noFill/>
          <a:ln w="9525">
            <a:noFill/>
            <a:miter lim="800000"/>
            <a:headEnd/>
            <a:tailEnd/>
          </a:ln>
        </p:spPr>
        <p:txBody>
          <a:bodyPr wrap="none">
            <a:spAutoFit/>
          </a:bodyPr>
          <a:lstStyle/>
          <a:p>
            <a:pPr>
              <a:lnSpc>
                <a:spcPct val="90000"/>
              </a:lnSpc>
            </a:pPr>
            <a:r>
              <a:rPr lang="en-US" b="1" i="1">
                <a:latin typeface="Times New Roman" pitchFamily="18" charset="0"/>
                <a:cs typeface="Times New Roman" pitchFamily="18" charset="0"/>
              </a:rPr>
              <a:t>Using </a:t>
            </a:r>
            <a:r>
              <a:rPr lang="en-US" b="1" i="1" u="sng">
                <a:latin typeface="Times New Roman" pitchFamily="18" charset="0"/>
                <a:cs typeface="Times New Roman" pitchFamily="18" charset="0"/>
              </a:rPr>
              <a:t>Existing</a:t>
            </a:r>
            <a:r>
              <a:rPr lang="en-US" b="1" i="1">
                <a:latin typeface="Times New Roman" pitchFamily="18" charset="0"/>
                <a:cs typeface="Times New Roman" pitchFamily="18" charset="0"/>
              </a:rPr>
              <a:t> Techniques:</a:t>
            </a:r>
          </a:p>
          <a:p>
            <a:pPr>
              <a:lnSpc>
                <a:spcPct val="90000"/>
              </a:lnSpc>
            </a:pPr>
            <a:endParaRPr lang="en-US" b="1" i="1">
              <a:latin typeface="Times New Roman" pitchFamily="18" charset="0"/>
              <a:cs typeface="Times New Roman" pitchFamily="18" charset="0"/>
            </a:endParaRPr>
          </a:p>
          <a:p>
            <a:pPr>
              <a:lnSpc>
                <a:spcPct val="90000"/>
              </a:lnSpc>
            </a:pPr>
            <a:r>
              <a:rPr lang="en-US" sz="1700" b="1">
                <a:latin typeface="Times New Roman" pitchFamily="18" charset="0"/>
                <a:cs typeface="Times New Roman" pitchFamily="18" charset="0"/>
              </a:rPr>
              <a:t>Find bench mark (if you can)</a:t>
            </a:r>
          </a:p>
          <a:p>
            <a:pPr>
              <a:lnSpc>
                <a:spcPct val="90000"/>
              </a:lnSpc>
            </a:pPr>
            <a:endParaRPr lang="en-US" sz="1700" b="1">
              <a:latin typeface="Times New Roman" pitchFamily="18" charset="0"/>
              <a:cs typeface="Times New Roman" pitchFamily="18" charset="0"/>
            </a:endParaRPr>
          </a:p>
          <a:p>
            <a:pPr>
              <a:lnSpc>
                <a:spcPct val="90000"/>
              </a:lnSpc>
            </a:pPr>
            <a:r>
              <a:rPr lang="en-US" sz="1700" b="1">
                <a:latin typeface="Times New Roman" pitchFamily="18" charset="0"/>
                <a:cs typeface="Times New Roman" pitchFamily="18" charset="0"/>
              </a:rPr>
              <a:t>Get published NAVD 88 height</a:t>
            </a:r>
          </a:p>
          <a:p>
            <a:pPr>
              <a:lnSpc>
                <a:spcPct val="90000"/>
              </a:lnSpc>
            </a:pPr>
            <a:endParaRPr lang="en-US" sz="1700" b="1">
              <a:latin typeface="Times New Roman" pitchFamily="18" charset="0"/>
              <a:cs typeface="Times New Roman" pitchFamily="18" charset="0"/>
            </a:endParaRPr>
          </a:p>
          <a:p>
            <a:pPr>
              <a:lnSpc>
                <a:spcPct val="90000"/>
              </a:lnSpc>
            </a:pPr>
            <a:r>
              <a:rPr lang="en-US" sz="1700" b="1">
                <a:latin typeface="Times New Roman" pitchFamily="18" charset="0"/>
                <a:cs typeface="Times New Roman" pitchFamily="18" charset="0"/>
              </a:rPr>
              <a:t>Level off of bench mark</a:t>
            </a:r>
          </a:p>
          <a:p>
            <a:pPr>
              <a:lnSpc>
                <a:spcPct val="90000"/>
              </a:lnSpc>
            </a:pPr>
            <a:endParaRPr lang="en-US" sz="1700" b="1">
              <a:latin typeface="Times New Roman" pitchFamily="18" charset="0"/>
              <a:cs typeface="Times New Roman" pitchFamily="18" charset="0"/>
            </a:endParaRPr>
          </a:p>
          <a:p>
            <a:pPr>
              <a:lnSpc>
                <a:spcPct val="90000"/>
              </a:lnSpc>
            </a:pPr>
            <a:r>
              <a:rPr lang="en-US" sz="1700" b="1">
                <a:latin typeface="Times New Roman" pitchFamily="18" charset="0"/>
                <a:cs typeface="Times New Roman" pitchFamily="18" charset="0"/>
              </a:rPr>
              <a:t>No account for subsidence!</a:t>
            </a:r>
          </a:p>
        </p:txBody>
      </p:sp>
      <p:sp>
        <p:nvSpPr>
          <p:cNvPr id="81944" name="Footer Placeholder 24"/>
          <p:cNvSpPr txBox="1">
            <a:spLocks/>
          </p:cNvSpPr>
          <p:nvPr/>
        </p:nvSpPr>
        <p:spPr bwMode="auto">
          <a:xfrm>
            <a:off x="3124200" y="6356350"/>
            <a:ext cx="2895600" cy="365125"/>
          </a:xfrm>
          <a:prstGeom prst="rect">
            <a:avLst/>
          </a:prstGeom>
          <a:noFill/>
          <a:ln w="9525">
            <a:noFill/>
            <a:miter lim="800000"/>
            <a:headEnd/>
            <a:tailEnd/>
          </a:ln>
        </p:spPr>
        <p:txBody>
          <a:bodyPr/>
          <a:lstStyle/>
          <a:p>
            <a:pPr algn="ctr" eaLnBrk="0" hangingPunct="0"/>
            <a:r>
              <a:rPr lang="en-US" sz="1200">
                <a:latin typeface="Times New Roman" pitchFamily="18" charset="0"/>
                <a:cs typeface="Times New Roman" pitchFamily="18" charset="0"/>
              </a:rPr>
              <a:t>Last Updated 30 Nov 2009 (DAS)</a:t>
            </a:r>
          </a:p>
        </p:txBody>
      </p:sp>
      <p:sp>
        <p:nvSpPr>
          <p:cNvPr id="81945" name="Slide Number Placeholder 25"/>
          <p:cNvSpPr txBox="1">
            <a:spLocks/>
          </p:cNvSpPr>
          <p:nvPr/>
        </p:nvSpPr>
        <p:spPr bwMode="auto">
          <a:xfrm>
            <a:off x="6553200" y="6219825"/>
            <a:ext cx="2133600" cy="365125"/>
          </a:xfrm>
          <a:prstGeom prst="rect">
            <a:avLst/>
          </a:prstGeom>
          <a:noFill/>
          <a:ln w="9525">
            <a:noFill/>
            <a:miter lim="800000"/>
            <a:headEnd/>
            <a:tailEnd/>
          </a:ln>
        </p:spPr>
        <p:txBody>
          <a:bodyPr/>
          <a:lstStyle/>
          <a:p>
            <a:pPr algn="ctr" eaLnBrk="0" hangingPunct="0"/>
            <a:fld id="{24039C0F-D067-4071-A02F-7B3506EF082A}" type="slidenum">
              <a:rPr lang="en-US">
                <a:latin typeface="Times New Roman" pitchFamily="18" charset="0"/>
                <a:cs typeface="Times New Roman" pitchFamily="18" charset="0"/>
              </a:rPr>
              <a:pPr algn="ctr" eaLnBrk="0" hangingPunct="0"/>
              <a:t>113</a:t>
            </a:fld>
            <a:endParaRPr lang="en-US">
              <a:latin typeface="Times New Roman" pitchFamily="18" charset="0"/>
              <a:cs typeface="Times New Roman" pitchFamily="18" charset="0"/>
            </a:endParaRPr>
          </a:p>
        </p:txBody>
      </p:sp>
      <p:sp>
        <p:nvSpPr>
          <p:cNvPr id="28" name="Title 1"/>
          <p:cNvSpPr txBox="1">
            <a:spLocks/>
          </p:cNvSpPr>
          <p:nvPr/>
        </p:nvSpPr>
        <p:spPr bwMode="auto">
          <a:xfrm>
            <a:off x="373063" y="473075"/>
            <a:ext cx="8458200" cy="1143000"/>
          </a:xfrm>
          <a:prstGeom prst="rect">
            <a:avLst/>
          </a:prstGeom>
          <a:noFill/>
          <a:ln w="9525">
            <a:noFill/>
            <a:miter lim="800000"/>
            <a:headEnd/>
            <a:tailEnd/>
          </a:ln>
        </p:spPr>
        <p:txBody>
          <a:bodyPr anchor="ctr"/>
          <a:lstStyle/>
          <a:p>
            <a:pPr algn="ctr">
              <a:lnSpc>
                <a:spcPct val="90000"/>
              </a:lnSpc>
              <a:defRPr/>
            </a:pPr>
            <a:r>
              <a:rPr lang="en-US" sz="3200" kern="0" dirty="0">
                <a:latin typeface="Times New Roman" pitchFamily="18" charset="0"/>
                <a:cs typeface="Times New Roman" pitchFamily="18" charset="0"/>
              </a:rPr>
              <a:t>How will I access the </a:t>
            </a:r>
          </a:p>
          <a:p>
            <a:pPr algn="ctr">
              <a:lnSpc>
                <a:spcPct val="90000"/>
              </a:lnSpc>
              <a:defRPr/>
            </a:pPr>
            <a:r>
              <a:rPr lang="en-US" sz="3200" kern="0" dirty="0">
                <a:latin typeface="Times New Roman" pitchFamily="18" charset="0"/>
                <a:cs typeface="Times New Roman" pitchFamily="18" charset="0"/>
              </a:rPr>
              <a:t>new vertical datum?</a:t>
            </a:r>
          </a:p>
        </p:txBody>
      </p:sp>
    </p:spTree>
    <p:extLst>
      <p:ext uri="{BB962C8B-B14F-4D97-AF65-F5344CB8AC3E}">
        <p14:creationId xmlns:p14="http://schemas.microsoft.com/office/powerpoint/2010/main" val="2672345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rctx="PPT">
                                        <p:cTn id="6" dur="indefinite"/>
                                        <p:tgtEl>
                                          <p:spTgt spid="8"/>
                                        </p:tgtEl>
                                        <p:attrNameLst>
                                          <p:attrName>style.opacity</p:attrName>
                                        </p:attrNameLst>
                                      </p:cBhvr>
                                      <p:to>
                                        <p:strVal val="0.1"/>
                                      </p:to>
                                    </p:set>
                                    <p:animEffect filter="image" prLst="opacity: 0.1">
                                      <p:cBhvr rctx="IE">
                                        <p:cTn id="7" dur="indefinite"/>
                                        <p:tgtEl>
                                          <p:spTgt spid="8"/>
                                        </p:tgtEl>
                                      </p:cBhvr>
                                    </p:animEffect>
                                  </p:childTnLst>
                                </p:cTn>
                              </p:par>
                              <p:par>
                                <p:cTn id="8" presetID="9" presetClass="emph" presetSubtype="0" grpId="0" nodeType="withEffect">
                                  <p:stCondLst>
                                    <p:cond delay="0"/>
                                  </p:stCondLst>
                                  <p:childTnLst>
                                    <p:set>
                                      <p:cBhvr rctx="PPT">
                                        <p:cTn id="9" dur="indefinite"/>
                                        <p:tgtEl>
                                          <p:spTgt spid="6"/>
                                        </p:tgtEl>
                                        <p:attrNameLst>
                                          <p:attrName>style.opacity</p:attrName>
                                        </p:attrNameLst>
                                      </p:cBhvr>
                                      <p:to>
                                        <p:strVal val="0.1"/>
                                      </p:to>
                                    </p:set>
                                    <p:animEffect filter="image" prLst="opacity: 0.1">
                                      <p:cBhvr rctx="IE">
                                        <p:cTn id="10" dur="indefinite"/>
                                        <p:tgtEl>
                                          <p:spTgt spid="6"/>
                                        </p:tgtEl>
                                      </p:cBhvr>
                                    </p:animEffect>
                                  </p:childTnLst>
                                </p:cTn>
                              </p:par>
                              <p:par>
                                <p:cTn id="11" presetID="9" presetClass="emph" presetSubtype="0" nodeType="withEffect">
                                  <p:stCondLst>
                                    <p:cond delay="0"/>
                                  </p:stCondLst>
                                  <p:childTnLst>
                                    <p:set>
                                      <p:cBhvr rctx="PPT">
                                        <p:cTn id="12" dur="indefinite"/>
                                        <p:tgtEl>
                                          <p:spTgt spid="5"/>
                                        </p:tgtEl>
                                        <p:attrNameLst>
                                          <p:attrName>style.opacity</p:attrName>
                                        </p:attrNameLst>
                                      </p:cBhvr>
                                      <p:to>
                                        <p:strVal val="0.1"/>
                                      </p:to>
                                    </p:set>
                                    <p:animEffect filter="image" prLst="opacity: 0.1">
                                      <p:cBhvr rctx="IE">
                                        <p:cTn id="13" dur="indefinite"/>
                                        <p:tgtEl>
                                          <p:spTgt spid="5"/>
                                        </p:tgtEl>
                                      </p:cBhvr>
                                    </p:animEffect>
                                  </p:childTnLst>
                                </p:cTn>
                              </p:par>
                              <p:par>
                                <p:cTn id="14" presetID="9" presetClass="emph" presetSubtype="0" grpId="0" nodeType="withEffect">
                                  <p:stCondLst>
                                    <p:cond delay="0"/>
                                  </p:stCondLst>
                                  <p:childTnLst>
                                    <p:set>
                                      <p:cBhvr rctx="PPT">
                                        <p:cTn id="15" dur="indefinite"/>
                                        <p:tgtEl>
                                          <p:spTgt spid="10"/>
                                        </p:tgtEl>
                                        <p:attrNameLst>
                                          <p:attrName>style.opacity</p:attrName>
                                        </p:attrNameLst>
                                      </p:cBhvr>
                                      <p:to>
                                        <p:strVal val="0.1"/>
                                      </p:to>
                                    </p:set>
                                    <p:animEffect filter="image" prLst="opacity: 0.1">
                                      <p:cBhvr rctx="IE">
                                        <p:cTn id="16" dur="indefinite"/>
                                        <p:tgtEl>
                                          <p:spTgt spid="10"/>
                                        </p:tgtEl>
                                      </p:cBhvr>
                                    </p:animEffect>
                                  </p:childTnLst>
                                </p:cTn>
                              </p:par>
                              <p:par>
                                <p:cTn id="17" presetID="9" presetClass="emph" presetSubtype="0" grpId="0" nodeType="withEffect">
                                  <p:stCondLst>
                                    <p:cond delay="0"/>
                                  </p:stCondLst>
                                  <p:childTnLst>
                                    <p:set>
                                      <p:cBhvr rctx="PPT">
                                        <p:cTn id="18" dur="indefinite"/>
                                        <p:tgtEl>
                                          <p:spTgt spid="7"/>
                                        </p:tgtEl>
                                        <p:attrNameLst>
                                          <p:attrName>style.opacity</p:attrName>
                                        </p:attrNameLst>
                                      </p:cBhvr>
                                      <p:to>
                                        <p:strVal val="0.1"/>
                                      </p:to>
                                    </p:set>
                                    <p:animEffect filter="image" prLst="opacity: 0.1">
                                      <p:cBhvr rctx="IE">
                                        <p:cTn id="19" dur="indefinite"/>
                                        <p:tgtEl>
                                          <p:spTgt spid="7"/>
                                        </p:tgtEl>
                                      </p:cBhvr>
                                    </p:animEffect>
                                  </p:childTnLst>
                                </p:cTn>
                              </p:par>
                              <p:par>
                                <p:cTn id="20" presetID="9" presetClass="emph" presetSubtype="0" nodeType="withEffect">
                                  <p:stCondLst>
                                    <p:cond delay="0"/>
                                  </p:stCondLst>
                                  <p:childTnLst>
                                    <p:set>
                                      <p:cBhvr rctx="PPT">
                                        <p:cTn id="21" dur="indefinite"/>
                                        <p:tgtEl>
                                          <p:spTgt spid="18"/>
                                        </p:tgtEl>
                                        <p:attrNameLst>
                                          <p:attrName>style.opacity</p:attrName>
                                        </p:attrNameLst>
                                      </p:cBhvr>
                                      <p:to>
                                        <p:strVal val="0.1"/>
                                      </p:to>
                                    </p:set>
                                    <p:animEffect filter="image" prLst="opacity: 0.1">
                                      <p:cBhvr rctx="IE">
                                        <p:cTn id="22" dur="indefinite"/>
                                        <p:tgtEl>
                                          <p:spTgt spid="18"/>
                                        </p:tgtEl>
                                      </p:cBhvr>
                                    </p:animEffect>
                                  </p:childTnLst>
                                </p:cTn>
                              </p:par>
                              <p:par>
                                <p:cTn id="23" presetID="9" presetClass="emph" presetSubtype="0" grpId="0" nodeType="withEffect">
                                  <p:stCondLst>
                                    <p:cond delay="0"/>
                                  </p:stCondLst>
                                  <p:childTnLst>
                                    <p:set>
                                      <p:cBhvr rctx="PPT">
                                        <p:cTn id="24" dur="indefinite"/>
                                        <p:tgtEl>
                                          <p:spTgt spid="20"/>
                                        </p:tgtEl>
                                        <p:attrNameLst>
                                          <p:attrName>style.opacity</p:attrName>
                                        </p:attrNameLst>
                                      </p:cBhvr>
                                      <p:to>
                                        <p:strVal val="0.75"/>
                                      </p:to>
                                    </p:set>
                                    <p:animEffect filter="image" prLst="opacity: 0.75">
                                      <p:cBhvr rctx="IE">
                                        <p:cTn id="25" dur="indefinite"/>
                                        <p:tgtEl>
                                          <p:spTgt spid="20"/>
                                        </p:tgtEl>
                                      </p:cBhvr>
                                    </p:animEffect>
                                  </p:childTnLst>
                                </p:cTn>
                              </p:par>
                              <p:par>
                                <p:cTn id="26" presetID="9" presetClass="emph" presetSubtype="0" grpId="0" nodeType="withEffect">
                                  <p:stCondLst>
                                    <p:cond delay="0"/>
                                  </p:stCondLst>
                                  <p:childTnLst>
                                    <p:set>
                                      <p:cBhvr rctx="PPT">
                                        <p:cTn id="27" dur="indefinite"/>
                                        <p:tgtEl>
                                          <p:spTgt spid="21"/>
                                        </p:tgtEl>
                                        <p:attrNameLst>
                                          <p:attrName>style.opacity</p:attrName>
                                        </p:attrNameLst>
                                      </p:cBhvr>
                                      <p:to>
                                        <p:strVal val="0.75"/>
                                      </p:to>
                                    </p:set>
                                    <p:animEffect filter="image" prLst="opacity: 0.75">
                                      <p:cBhvr rctx="IE">
                                        <p:cTn id="28" dur="indefinite"/>
                                        <p:tgtEl>
                                          <p:spTgt spid="21"/>
                                        </p:tgtEl>
                                      </p:cBhvr>
                                    </p:animEffect>
                                  </p:childTnLst>
                                </p:cTn>
                              </p:par>
                              <p:par>
                                <p:cTn id="29" presetID="9" presetClass="emph" presetSubtype="0" grpId="0" nodeType="withEffect">
                                  <p:stCondLst>
                                    <p:cond delay="0"/>
                                  </p:stCondLst>
                                  <p:childTnLst>
                                    <p:set>
                                      <p:cBhvr rctx="PPT">
                                        <p:cTn id="30" dur="indefinite"/>
                                        <p:tgtEl>
                                          <p:spTgt spid="22"/>
                                        </p:tgtEl>
                                        <p:attrNameLst>
                                          <p:attrName>style.opacity</p:attrName>
                                        </p:attrNameLst>
                                      </p:cBhvr>
                                      <p:to>
                                        <p:strVal val="0.1"/>
                                      </p:to>
                                    </p:set>
                                    <p:animEffect filter="image" prLst="opacity: 0.1">
                                      <p:cBhvr rctx="IE">
                                        <p:cTn id="31" dur="indefinite"/>
                                        <p:tgtEl>
                                          <p:spTgt spid="22"/>
                                        </p:tgtEl>
                                      </p:cBhvr>
                                    </p:animEffect>
                                  </p:childTnLst>
                                </p:cTn>
                              </p:par>
                              <p:par>
                                <p:cTn id="32" presetID="9" presetClass="emph" presetSubtype="0" nodeType="withEffect">
                                  <p:stCondLst>
                                    <p:cond delay="0"/>
                                  </p:stCondLst>
                                  <p:childTnLst>
                                    <p:set>
                                      <p:cBhvr rctx="PPT">
                                        <p:cTn id="33" dur="indefinite"/>
                                        <p:tgtEl>
                                          <p:spTgt spid="19"/>
                                        </p:tgtEl>
                                        <p:attrNameLst>
                                          <p:attrName>style.opacity</p:attrName>
                                        </p:attrNameLst>
                                      </p:cBhvr>
                                      <p:to>
                                        <p:strVal val="0.1"/>
                                      </p:to>
                                    </p:set>
                                    <p:animEffect filter="image" prLst="opacity: 0.1">
                                      <p:cBhvr rctx="IE">
                                        <p:cTn id="34" dur="indefinite"/>
                                        <p:tgtEl>
                                          <p:spTgt spid="19"/>
                                        </p:tgtEl>
                                      </p:cBhvr>
                                    </p:animEffect>
                                  </p:childTnLst>
                                </p:cTn>
                              </p:par>
                              <p:par>
                                <p:cTn id="35" presetID="9" presetClass="emph" presetSubtype="0" grpId="0" nodeType="withEffect">
                                  <p:stCondLst>
                                    <p:cond delay="0"/>
                                  </p:stCondLst>
                                  <p:childTnLst>
                                    <p:set>
                                      <p:cBhvr rctx="PPT">
                                        <p:cTn id="36" dur="indefinite"/>
                                        <p:tgtEl>
                                          <p:spTgt spid="23"/>
                                        </p:tgtEl>
                                        <p:attrNameLst>
                                          <p:attrName>style.opacity</p:attrName>
                                        </p:attrNameLst>
                                      </p:cBhvr>
                                      <p:to>
                                        <p:strVal val="0.5"/>
                                      </p:to>
                                    </p:set>
                                    <p:animEffect filter="image" prLst="opacity: 0.5">
                                      <p:cBhvr rctx="IE">
                                        <p:cTn id="37" dur="indefinite"/>
                                        <p:tgtEl>
                                          <p:spTgt spid="23"/>
                                        </p:tgtEl>
                                      </p:cBhvr>
                                    </p:animEffect>
                                  </p:childTnLst>
                                </p:cTn>
                              </p:par>
                              <p:par>
                                <p:cTn id="38" presetID="9" presetClass="emph" presetSubtype="0" grpId="0" nodeType="withEffect">
                                  <p:stCondLst>
                                    <p:cond delay="0"/>
                                  </p:stCondLst>
                                  <p:childTnLst>
                                    <p:set>
                                      <p:cBhvr rctx="PPT">
                                        <p:cTn id="39" dur="indefinite"/>
                                        <p:tgtEl>
                                          <p:spTgt spid="9"/>
                                        </p:tgtEl>
                                        <p:attrNameLst>
                                          <p:attrName>style.opacity</p:attrName>
                                        </p:attrNameLst>
                                      </p:cBhvr>
                                      <p:to>
                                        <p:strVal val="0.1"/>
                                      </p:to>
                                    </p:set>
                                    <p:animEffect filter="image" prLst="opacity: 0.1">
                                      <p:cBhvr rctx="IE">
                                        <p:cTn id="40" dur="indefinite"/>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p:bldP spid="10" grpId="0"/>
      <p:bldP spid="20" grpId="0" animBg="1"/>
      <p:bldP spid="21" grpId="0"/>
      <p:bldP spid="22" grpId="0" animBg="1"/>
      <p:bldP spid="23"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txBox="1">
            <a:spLocks noChangeArrowheads="1"/>
          </p:cNvSpPr>
          <p:nvPr/>
        </p:nvSpPr>
        <p:spPr bwMode="auto">
          <a:xfrm>
            <a:off x="5354638" y="6805613"/>
            <a:ext cx="4094162" cy="358775"/>
          </a:xfrm>
          <a:prstGeom prst="rect">
            <a:avLst/>
          </a:prstGeom>
          <a:noFill/>
          <a:ln w="9525">
            <a:noFill/>
            <a:miter lim="800000"/>
            <a:headEnd/>
            <a:tailEnd/>
          </a:ln>
        </p:spPr>
        <p:txBody>
          <a:bodyPr/>
          <a:lstStyle/>
          <a:p>
            <a:pPr algn="ctr" eaLnBrk="0" hangingPunct="0"/>
            <a:fld id="{F3C4F624-0591-41EB-8D73-30D7C65F74AC}" type="slidenum">
              <a:rPr lang="en-US"/>
              <a:pPr algn="ctr" eaLnBrk="0" hangingPunct="0"/>
              <a:t>114</a:t>
            </a:fld>
            <a:endParaRPr lang="en-US"/>
          </a:p>
        </p:txBody>
      </p:sp>
      <p:sp>
        <p:nvSpPr>
          <p:cNvPr id="82947" name="TextBox 6"/>
          <p:cNvSpPr txBox="1">
            <a:spLocks noChangeArrowheads="1"/>
          </p:cNvSpPr>
          <p:nvPr/>
        </p:nvSpPr>
        <p:spPr bwMode="auto">
          <a:xfrm>
            <a:off x="209550" y="1866900"/>
            <a:ext cx="3725863" cy="373063"/>
          </a:xfrm>
          <a:prstGeom prst="rect">
            <a:avLst/>
          </a:prstGeom>
          <a:noFill/>
          <a:ln w="9525">
            <a:noFill/>
            <a:miter lim="800000"/>
            <a:headEnd/>
            <a:tailEnd/>
          </a:ln>
        </p:spPr>
        <p:txBody>
          <a:bodyPr wrap="none" lIns="94851" tIns="47425" rIns="94851" bIns="47425">
            <a:spAutoFit/>
          </a:bodyPr>
          <a:lstStyle/>
          <a:p>
            <a:r>
              <a:rPr lang="en-US" b="1">
                <a:latin typeface="Times New Roman" pitchFamily="18" charset="0"/>
                <a:cs typeface="Times New Roman" pitchFamily="18" charset="0"/>
              </a:rPr>
              <a:t>Example 1:  Flood insurance survey</a:t>
            </a:r>
          </a:p>
        </p:txBody>
      </p:sp>
      <p:sp>
        <p:nvSpPr>
          <p:cNvPr id="6" name="Freeform 5"/>
          <p:cNvSpPr>
            <a:spLocks/>
          </p:cNvSpPr>
          <p:nvPr/>
        </p:nvSpPr>
        <p:spPr bwMode="auto">
          <a:xfrm>
            <a:off x="1071563" y="2905125"/>
            <a:ext cx="6921500" cy="858838"/>
          </a:xfrm>
          <a:custGeom>
            <a:avLst/>
            <a:gdLst>
              <a:gd name="T0" fmla="*/ 0 w 6724650"/>
              <a:gd name="T1" fmla="*/ 819150 h 819150"/>
              <a:gd name="T2" fmla="*/ 2105025 w 6724650"/>
              <a:gd name="T3" fmla="*/ 447675 h 819150"/>
              <a:gd name="T4" fmla="*/ 4200526 w 6724650"/>
              <a:gd name="T5" fmla="*/ 552450 h 819150"/>
              <a:gd name="T6" fmla="*/ 6724650 w 6724650"/>
              <a:gd name="T7" fmla="*/ 0 h 8191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724650" h="819150">
                <a:moveTo>
                  <a:pt x="0" y="819150"/>
                </a:moveTo>
                <a:cubicBezTo>
                  <a:pt x="702469" y="655637"/>
                  <a:pt x="1404938" y="492125"/>
                  <a:pt x="2105025" y="447675"/>
                </a:cubicBezTo>
                <a:cubicBezTo>
                  <a:pt x="2805112" y="403225"/>
                  <a:pt x="3430588" y="627062"/>
                  <a:pt x="4200525" y="552450"/>
                </a:cubicBezTo>
                <a:cubicBezTo>
                  <a:pt x="4970462" y="477838"/>
                  <a:pt x="5847556" y="238919"/>
                  <a:pt x="6724650" y="0"/>
                </a:cubicBezTo>
              </a:path>
            </a:pathLst>
          </a:custGeom>
          <a:ln>
            <a:solidFill>
              <a:schemeClr val="tx1">
                <a:alpha val="5000"/>
              </a:schemeClr>
            </a:solidFill>
            <a:headEnd type="none" w="med" len="med"/>
            <a:tailEnd type="none" w="med" len="med"/>
          </a:ln>
        </p:spPr>
        <p:style>
          <a:lnRef idx="3">
            <a:schemeClr val="accent5"/>
          </a:lnRef>
          <a:fillRef idx="0">
            <a:schemeClr val="accent5"/>
          </a:fillRef>
          <a:effectRef idx="2">
            <a:schemeClr val="accent5"/>
          </a:effectRef>
          <a:fontRef idx="minor">
            <a:schemeClr val="tx1"/>
          </a:fontRef>
        </p:style>
        <p:txBody>
          <a:bodyPr lIns="94851" tIns="47425" rIns="94851" bIns="47425"/>
          <a:lstStyle/>
          <a:p>
            <a:pPr>
              <a:defRPr/>
            </a:pPr>
            <a:endParaRPr lang="en-US">
              <a:latin typeface="Times New Roman" pitchFamily="18" charset="0"/>
              <a:cs typeface="Times New Roman" pitchFamily="18" charset="0"/>
            </a:endParaRPr>
          </a:p>
        </p:txBody>
      </p:sp>
      <p:sp>
        <p:nvSpPr>
          <p:cNvPr id="82949" name="Rectangle 6"/>
          <p:cNvSpPr>
            <a:spLocks noChangeArrowheads="1"/>
          </p:cNvSpPr>
          <p:nvPr/>
        </p:nvSpPr>
        <p:spPr bwMode="auto">
          <a:xfrm>
            <a:off x="3294063" y="3057525"/>
            <a:ext cx="293687" cy="331788"/>
          </a:xfrm>
          <a:prstGeom prst="rect">
            <a:avLst/>
          </a:prstGeom>
          <a:solidFill>
            <a:schemeClr val="accent1">
              <a:alpha val="23000"/>
            </a:schemeClr>
          </a:solidFill>
          <a:ln w="9525" algn="ctr">
            <a:solidFill>
              <a:schemeClr val="tx1">
                <a:alpha val="5000"/>
              </a:schemeClr>
            </a:solidFill>
            <a:round/>
            <a:headEnd/>
            <a:tailEnd/>
          </a:ln>
        </p:spPr>
        <p:txBody>
          <a:bodyPr lIns="94851" tIns="47425" rIns="94851" bIns="47425"/>
          <a:lstStyle/>
          <a:p>
            <a:endParaRPr lang="en-US">
              <a:latin typeface="Times New Roman" pitchFamily="18" charset="0"/>
              <a:cs typeface="Times New Roman" pitchFamily="18" charset="0"/>
            </a:endParaRPr>
          </a:p>
        </p:txBody>
      </p:sp>
      <p:sp>
        <p:nvSpPr>
          <p:cNvPr id="82950" name="Rectangle 7"/>
          <p:cNvSpPr>
            <a:spLocks noChangeArrowheads="1"/>
          </p:cNvSpPr>
          <p:nvPr/>
        </p:nvSpPr>
        <p:spPr bwMode="auto">
          <a:xfrm>
            <a:off x="4872038" y="3403600"/>
            <a:ext cx="274637" cy="109538"/>
          </a:xfrm>
          <a:prstGeom prst="rect">
            <a:avLst/>
          </a:prstGeom>
          <a:solidFill>
            <a:schemeClr val="accent1">
              <a:alpha val="23000"/>
            </a:schemeClr>
          </a:solidFill>
          <a:ln w="9525" algn="ctr">
            <a:solidFill>
              <a:schemeClr val="tx1">
                <a:alpha val="5000"/>
              </a:schemeClr>
            </a:solidFill>
            <a:round/>
            <a:headEnd/>
            <a:tailEnd/>
          </a:ln>
        </p:spPr>
        <p:txBody>
          <a:bodyPr lIns="94851" tIns="47425" rIns="94851" bIns="47425"/>
          <a:lstStyle/>
          <a:p>
            <a:endParaRPr lang="en-US">
              <a:latin typeface="Times New Roman" pitchFamily="18" charset="0"/>
              <a:cs typeface="Times New Roman" pitchFamily="18" charset="0"/>
            </a:endParaRPr>
          </a:p>
        </p:txBody>
      </p:sp>
      <p:sp>
        <p:nvSpPr>
          <p:cNvPr id="82951" name="Isosceles Triangle 8"/>
          <p:cNvSpPr>
            <a:spLocks noChangeArrowheads="1"/>
          </p:cNvSpPr>
          <p:nvPr/>
        </p:nvSpPr>
        <p:spPr bwMode="auto">
          <a:xfrm>
            <a:off x="3254375" y="2741613"/>
            <a:ext cx="376238" cy="328612"/>
          </a:xfrm>
          <a:prstGeom prst="triangle">
            <a:avLst>
              <a:gd name="adj" fmla="val 50000"/>
            </a:avLst>
          </a:prstGeom>
          <a:solidFill>
            <a:schemeClr val="accent1">
              <a:alpha val="23000"/>
            </a:schemeClr>
          </a:solidFill>
          <a:ln w="9525" algn="ctr">
            <a:solidFill>
              <a:schemeClr val="tx1">
                <a:alpha val="5000"/>
              </a:schemeClr>
            </a:solidFill>
            <a:round/>
            <a:headEnd/>
            <a:tailEnd/>
          </a:ln>
        </p:spPr>
        <p:txBody>
          <a:bodyPr lIns="94851" tIns="47425" rIns="94851" bIns="47425"/>
          <a:lstStyle/>
          <a:p>
            <a:endParaRPr lang="en-US">
              <a:latin typeface="Times New Roman" pitchFamily="18" charset="0"/>
              <a:cs typeface="Times New Roman" pitchFamily="18" charset="0"/>
            </a:endParaRPr>
          </a:p>
        </p:txBody>
      </p:sp>
      <p:sp>
        <p:nvSpPr>
          <p:cNvPr id="82952" name="TextBox 9"/>
          <p:cNvSpPr txBox="1">
            <a:spLocks noChangeArrowheads="1"/>
          </p:cNvSpPr>
          <p:nvPr/>
        </p:nvSpPr>
        <p:spPr bwMode="auto">
          <a:xfrm>
            <a:off x="3527425" y="2786063"/>
            <a:ext cx="800100" cy="387350"/>
          </a:xfrm>
          <a:prstGeom prst="rect">
            <a:avLst/>
          </a:prstGeom>
          <a:noFill/>
          <a:ln w="9525">
            <a:noFill/>
            <a:miter lim="800000"/>
            <a:headEnd/>
            <a:tailEnd/>
          </a:ln>
        </p:spPr>
        <p:txBody>
          <a:bodyPr wrap="none" lIns="94851" tIns="47425" rIns="94851" bIns="47425">
            <a:spAutoFit/>
          </a:bodyPr>
          <a:lstStyle/>
          <a:p>
            <a:r>
              <a:rPr lang="en-US" dirty="0">
                <a:solidFill>
                  <a:schemeClr val="bg1">
                    <a:lumMod val="85000"/>
                  </a:schemeClr>
                </a:solidFill>
                <a:latin typeface="Times New Roman" pitchFamily="18" charset="0"/>
                <a:cs typeface="Times New Roman" pitchFamily="18" charset="0"/>
              </a:rPr>
              <a:t>House</a:t>
            </a:r>
          </a:p>
        </p:txBody>
      </p:sp>
      <p:sp>
        <p:nvSpPr>
          <p:cNvPr id="82953" name="TextBox 10"/>
          <p:cNvSpPr txBox="1">
            <a:spLocks noChangeArrowheads="1"/>
          </p:cNvSpPr>
          <p:nvPr/>
        </p:nvSpPr>
        <p:spPr bwMode="auto">
          <a:xfrm>
            <a:off x="4718050" y="3070225"/>
            <a:ext cx="558800" cy="387350"/>
          </a:xfrm>
          <a:prstGeom prst="rect">
            <a:avLst/>
          </a:prstGeom>
          <a:noFill/>
          <a:ln w="9525">
            <a:noFill/>
            <a:miter lim="800000"/>
            <a:headEnd/>
            <a:tailEnd/>
          </a:ln>
        </p:spPr>
        <p:txBody>
          <a:bodyPr wrap="none" lIns="94851" tIns="47425" rIns="94851" bIns="47425">
            <a:spAutoFit/>
          </a:bodyPr>
          <a:lstStyle/>
          <a:p>
            <a:r>
              <a:rPr lang="en-US" dirty="0">
                <a:solidFill>
                  <a:schemeClr val="bg1">
                    <a:lumMod val="85000"/>
                  </a:schemeClr>
                </a:solidFill>
                <a:latin typeface="Times New Roman" pitchFamily="18" charset="0"/>
                <a:cs typeface="Times New Roman" pitchFamily="18" charset="0"/>
              </a:rPr>
              <a:t>BM</a:t>
            </a:r>
          </a:p>
        </p:txBody>
      </p:sp>
      <p:sp>
        <p:nvSpPr>
          <p:cNvPr id="12" name="Freeform 15"/>
          <p:cNvSpPr>
            <a:spLocks/>
          </p:cNvSpPr>
          <p:nvPr/>
        </p:nvSpPr>
        <p:spPr bwMode="auto">
          <a:xfrm>
            <a:off x="1117600" y="4713288"/>
            <a:ext cx="6921500" cy="858837"/>
          </a:xfrm>
          <a:custGeom>
            <a:avLst/>
            <a:gdLst>
              <a:gd name="T0" fmla="*/ 0 w 6724650"/>
              <a:gd name="T1" fmla="*/ 819150 h 819150"/>
              <a:gd name="T2" fmla="*/ 2105025 w 6724650"/>
              <a:gd name="T3" fmla="*/ 447675 h 819150"/>
              <a:gd name="T4" fmla="*/ 4200526 w 6724650"/>
              <a:gd name="T5" fmla="*/ 552450 h 819150"/>
              <a:gd name="T6" fmla="*/ 6724650 w 6724650"/>
              <a:gd name="T7" fmla="*/ 0 h 8191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724650" h="819150">
                <a:moveTo>
                  <a:pt x="0" y="819150"/>
                </a:moveTo>
                <a:cubicBezTo>
                  <a:pt x="702469" y="655637"/>
                  <a:pt x="1404938" y="492125"/>
                  <a:pt x="2105025" y="447675"/>
                </a:cubicBezTo>
                <a:cubicBezTo>
                  <a:pt x="2805112" y="403225"/>
                  <a:pt x="3430588" y="627062"/>
                  <a:pt x="4200525" y="552450"/>
                </a:cubicBezTo>
                <a:cubicBezTo>
                  <a:pt x="4970462" y="477838"/>
                  <a:pt x="5847556" y="238919"/>
                  <a:pt x="6724650" y="0"/>
                </a:cubicBezTo>
              </a:path>
            </a:pathLst>
          </a:custGeom>
          <a:ln>
            <a:headEnd type="none" w="med" len="med"/>
            <a:tailEnd type="none" w="med" len="med"/>
          </a:ln>
        </p:spPr>
        <p:style>
          <a:lnRef idx="3">
            <a:schemeClr val="accent5"/>
          </a:lnRef>
          <a:fillRef idx="0">
            <a:schemeClr val="accent5"/>
          </a:fillRef>
          <a:effectRef idx="2">
            <a:schemeClr val="accent5"/>
          </a:effectRef>
          <a:fontRef idx="minor">
            <a:schemeClr val="tx1"/>
          </a:fontRef>
        </p:style>
        <p:txBody>
          <a:bodyPr lIns="94851" tIns="47425" rIns="94851" bIns="47425"/>
          <a:lstStyle/>
          <a:p>
            <a:pPr>
              <a:defRPr/>
            </a:pPr>
            <a:endParaRPr lang="en-US">
              <a:latin typeface="Times New Roman" pitchFamily="18" charset="0"/>
              <a:cs typeface="Times New Roman" pitchFamily="18" charset="0"/>
            </a:endParaRPr>
          </a:p>
        </p:txBody>
      </p:sp>
      <p:sp>
        <p:nvSpPr>
          <p:cNvPr id="82955" name="Rectangle 16"/>
          <p:cNvSpPr>
            <a:spLocks noChangeArrowheads="1"/>
          </p:cNvSpPr>
          <p:nvPr/>
        </p:nvSpPr>
        <p:spPr bwMode="auto">
          <a:xfrm>
            <a:off x="3313113" y="4840288"/>
            <a:ext cx="295275" cy="331787"/>
          </a:xfrm>
          <a:prstGeom prst="rect">
            <a:avLst/>
          </a:prstGeom>
          <a:solidFill>
            <a:srgbClr val="92D050"/>
          </a:solidFill>
          <a:ln w="9525" algn="ctr">
            <a:solidFill>
              <a:schemeClr val="tx1"/>
            </a:solidFill>
            <a:round/>
            <a:headEnd/>
            <a:tailEnd/>
          </a:ln>
        </p:spPr>
        <p:txBody>
          <a:bodyPr lIns="94851" tIns="47425" rIns="94851" bIns="47425"/>
          <a:lstStyle/>
          <a:p>
            <a:endParaRPr lang="en-US">
              <a:latin typeface="Times New Roman" pitchFamily="18" charset="0"/>
              <a:cs typeface="Times New Roman" pitchFamily="18" charset="0"/>
            </a:endParaRPr>
          </a:p>
        </p:txBody>
      </p:sp>
      <p:sp>
        <p:nvSpPr>
          <p:cNvPr id="82956" name="Rectangle 17"/>
          <p:cNvSpPr>
            <a:spLocks noChangeArrowheads="1"/>
          </p:cNvSpPr>
          <p:nvPr/>
        </p:nvSpPr>
        <p:spPr bwMode="auto">
          <a:xfrm>
            <a:off x="4891088" y="5218113"/>
            <a:ext cx="274637" cy="109537"/>
          </a:xfrm>
          <a:prstGeom prst="rect">
            <a:avLst/>
          </a:prstGeom>
          <a:solidFill>
            <a:srgbClr val="FFC000"/>
          </a:solidFill>
          <a:ln w="9525" algn="ctr">
            <a:solidFill>
              <a:schemeClr val="tx1"/>
            </a:solidFill>
            <a:round/>
            <a:headEnd/>
            <a:tailEnd/>
          </a:ln>
        </p:spPr>
        <p:txBody>
          <a:bodyPr lIns="94851" tIns="47425" rIns="94851" bIns="47425"/>
          <a:lstStyle/>
          <a:p>
            <a:endParaRPr lang="en-US">
              <a:latin typeface="Times New Roman" pitchFamily="18" charset="0"/>
              <a:cs typeface="Times New Roman" pitchFamily="18" charset="0"/>
            </a:endParaRPr>
          </a:p>
        </p:txBody>
      </p:sp>
      <p:sp>
        <p:nvSpPr>
          <p:cNvPr id="82957" name="Isosceles Triangle 18"/>
          <p:cNvSpPr>
            <a:spLocks noChangeArrowheads="1"/>
          </p:cNvSpPr>
          <p:nvPr/>
        </p:nvSpPr>
        <p:spPr bwMode="auto">
          <a:xfrm>
            <a:off x="3275013" y="4522788"/>
            <a:ext cx="374650" cy="330200"/>
          </a:xfrm>
          <a:prstGeom prst="triangle">
            <a:avLst>
              <a:gd name="adj" fmla="val 50000"/>
            </a:avLst>
          </a:prstGeom>
          <a:solidFill>
            <a:srgbClr val="92D050"/>
          </a:solidFill>
          <a:ln w="9525" algn="ctr">
            <a:solidFill>
              <a:schemeClr val="tx1"/>
            </a:solidFill>
            <a:round/>
            <a:headEnd/>
            <a:tailEnd/>
          </a:ln>
        </p:spPr>
        <p:txBody>
          <a:bodyPr lIns="94851" tIns="47425" rIns="94851" bIns="47425"/>
          <a:lstStyle/>
          <a:p>
            <a:endParaRPr lang="en-US">
              <a:latin typeface="Times New Roman" pitchFamily="18" charset="0"/>
              <a:cs typeface="Times New Roman" pitchFamily="18" charset="0"/>
            </a:endParaRPr>
          </a:p>
        </p:txBody>
      </p:sp>
      <p:sp>
        <p:nvSpPr>
          <p:cNvPr id="82958" name="TextBox 19"/>
          <p:cNvSpPr txBox="1">
            <a:spLocks noChangeArrowheads="1"/>
          </p:cNvSpPr>
          <p:nvPr/>
        </p:nvSpPr>
        <p:spPr bwMode="auto">
          <a:xfrm>
            <a:off x="3546475" y="4403725"/>
            <a:ext cx="800100" cy="387350"/>
          </a:xfrm>
          <a:prstGeom prst="rect">
            <a:avLst/>
          </a:prstGeom>
          <a:noFill/>
          <a:ln w="9525">
            <a:noFill/>
            <a:miter lim="800000"/>
            <a:headEnd/>
            <a:tailEnd/>
          </a:ln>
        </p:spPr>
        <p:txBody>
          <a:bodyPr wrap="none" lIns="94851" tIns="47425" rIns="94851" bIns="47425">
            <a:spAutoFit/>
          </a:bodyPr>
          <a:lstStyle/>
          <a:p>
            <a:r>
              <a:rPr lang="en-US">
                <a:latin typeface="Times New Roman" pitchFamily="18" charset="0"/>
                <a:cs typeface="Times New Roman" pitchFamily="18" charset="0"/>
              </a:rPr>
              <a:t>House</a:t>
            </a:r>
          </a:p>
        </p:txBody>
      </p:sp>
      <p:sp>
        <p:nvSpPr>
          <p:cNvPr id="82959" name="TextBox 20"/>
          <p:cNvSpPr txBox="1">
            <a:spLocks noChangeArrowheads="1"/>
          </p:cNvSpPr>
          <p:nvPr/>
        </p:nvSpPr>
        <p:spPr bwMode="auto">
          <a:xfrm>
            <a:off x="4737100" y="4802188"/>
            <a:ext cx="558800" cy="387350"/>
          </a:xfrm>
          <a:prstGeom prst="rect">
            <a:avLst/>
          </a:prstGeom>
          <a:noFill/>
          <a:ln w="9525">
            <a:noFill/>
            <a:miter lim="800000"/>
            <a:headEnd/>
            <a:tailEnd/>
          </a:ln>
        </p:spPr>
        <p:txBody>
          <a:bodyPr wrap="none" lIns="94851" tIns="47425" rIns="94851" bIns="47425">
            <a:spAutoFit/>
          </a:bodyPr>
          <a:lstStyle/>
          <a:p>
            <a:r>
              <a:rPr lang="en-US">
                <a:latin typeface="Times New Roman" pitchFamily="18" charset="0"/>
                <a:cs typeface="Times New Roman" pitchFamily="18" charset="0"/>
              </a:rPr>
              <a:t>BM</a:t>
            </a:r>
          </a:p>
        </p:txBody>
      </p:sp>
      <p:cxnSp>
        <p:nvCxnSpPr>
          <p:cNvPr id="82960" name="Straight Connector 23"/>
          <p:cNvCxnSpPr>
            <a:cxnSpLocks noChangeShapeType="1"/>
          </p:cNvCxnSpPr>
          <p:nvPr/>
        </p:nvCxnSpPr>
        <p:spPr bwMode="auto">
          <a:xfrm>
            <a:off x="555625" y="6049963"/>
            <a:ext cx="8323263" cy="0"/>
          </a:xfrm>
          <a:prstGeom prst="line">
            <a:avLst/>
          </a:prstGeom>
          <a:noFill/>
          <a:ln w="57150" algn="ctr">
            <a:solidFill>
              <a:schemeClr val="tx1"/>
            </a:solidFill>
            <a:prstDash val="dash"/>
            <a:round/>
            <a:headEnd/>
            <a:tailEnd/>
          </a:ln>
        </p:spPr>
      </p:cxnSp>
      <p:sp>
        <p:nvSpPr>
          <p:cNvPr id="82961" name="TextBox 38"/>
          <p:cNvSpPr txBox="1">
            <a:spLocks noChangeArrowheads="1"/>
          </p:cNvSpPr>
          <p:nvPr/>
        </p:nvSpPr>
        <p:spPr bwMode="auto">
          <a:xfrm>
            <a:off x="160338" y="5645150"/>
            <a:ext cx="4177326" cy="372775"/>
          </a:xfrm>
          <a:prstGeom prst="rect">
            <a:avLst/>
          </a:prstGeom>
          <a:noFill/>
          <a:ln w="9525">
            <a:noFill/>
            <a:miter lim="800000"/>
            <a:headEnd/>
            <a:tailEnd/>
          </a:ln>
        </p:spPr>
        <p:txBody>
          <a:bodyPr wrap="none" lIns="94851" tIns="47425" rIns="94851" bIns="47425">
            <a:spAutoFit/>
          </a:bodyPr>
          <a:lstStyle/>
          <a:p>
            <a:r>
              <a:rPr lang="en-US" dirty="0">
                <a:latin typeface="Times New Roman" pitchFamily="18" charset="0"/>
                <a:cs typeface="Times New Roman" pitchFamily="18" charset="0"/>
              </a:rPr>
              <a:t>NAVD </a:t>
            </a:r>
            <a:r>
              <a:rPr lang="en-US" dirty="0" smtClean="0">
                <a:latin typeface="Times New Roman" pitchFamily="18" charset="0"/>
                <a:cs typeface="Times New Roman" pitchFamily="18" charset="0"/>
              </a:rPr>
              <a:t>2022(?) </a:t>
            </a:r>
            <a:r>
              <a:rPr lang="en-US" dirty="0">
                <a:latin typeface="Times New Roman" pitchFamily="18" charset="0"/>
                <a:cs typeface="Times New Roman" pitchFamily="18" charset="0"/>
              </a:rPr>
              <a:t>zero height surface = geoid</a:t>
            </a:r>
          </a:p>
        </p:txBody>
      </p:sp>
      <p:sp>
        <p:nvSpPr>
          <p:cNvPr id="82962" name="TextBox 29"/>
          <p:cNvSpPr txBox="1">
            <a:spLocks noChangeArrowheads="1"/>
          </p:cNvSpPr>
          <p:nvPr/>
        </p:nvSpPr>
        <p:spPr bwMode="auto">
          <a:xfrm>
            <a:off x="5381625" y="1987550"/>
            <a:ext cx="3762375" cy="3184525"/>
          </a:xfrm>
          <a:prstGeom prst="rect">
            <a:avLst/>
          </a:prstGeom>
          <a:noFill/>
          <a:ln w="9525">
            <a:noFill/>
            <a:miter lim="800000"/>
            <a:headEnd/>
            <a:tailEnd/>
          </a:ln>
        </p:spPr>
        <p:txBody>
          <a:bodyPr wrap="none" lIns="94851" tIns="47425" rIns="94851" bIns="47425">
            <a:spAutoFit/>
          </a:bodyPr>
          <a:lstStyle/>
          <a:p>
            <a:pPr>
              <a:lnSpc>
                <a:spcPct val="90000"/>
              </a:lnSpc>
            </a:pPr>
            <a:r>
              <a:rPr lang="en-US" b="1" i="1">
                <a:latin typeface="Times New Roman" pitchFamily="18" charset="0"/>
                <a:cs typeface="Times New Roman" pitchFamily="18" charset="0"/>
              </a:rPr>
              <a:t>Using </a:t>
            </a:r>
            <a:r>
              <a:rPr lang="en-US" b="1" i="1" u="sng">
                <a:latin typeface="Times New Roman" pitchFamily="18" charset="0"/>
                <a:cs typeface="Times New Roman" pitchFamily="18" charset="0"/>
              </a:rPr>
              <a:t>Future</a:t>
            </a:r>
            <a:r>
              <a:rPr lang="en-US" b="1" i="1">
                <a:latin typeface="Times New Roman" pitchFamily="18" charset="0"/>
                <a:cs typeface="Times New Roman" pitchFamily="18" charset="0"/>
              </a:rPr>
              <a:t> Techniques:</a:t>
            </a:r>
          </a:p>
          <a:p>
            <a:pPr>
              <a:lnSpc>
                <a:spcPct val="90000"/>
              </a:lnSpc>
            </a:pPr>
            <a:endParaRPr lang="en-US" b="1">
              <a:latin typeface="Times New Roman" pitchFamily="18" charset="0"/>
              <a:cs typeface="Times New Roman" pitchFamily="18" charset="0"/>
            </a:endParaRPr>
          </a:p>
          <a:p>
            <a:pPr>
              <a:lnSpc>
                <a:spcPct val="90000"/>
              </a:lnSpc>
            </a:pPr>
            <a:r>
              <a:rPr lang="en-US" sz="1700" b="1">
                <a:latin typeface="Times New Roman" pitchFamily="18" charset="0"/>
                <a:cs typeface="Times New Roman" pitchFamily="18" charset="0"/>
              </a:rPr>
              <a:t>Find bench mark if you wish, or</a:t>
            </a:r>
          </a:p>
          <a:p>
            <a:pPr>
              <a:lnSpc>
                <a:spcPct val="90000"/>
              </a:lnSpc>
            </a:pPr>
            <a:r>
              <a:rPr lang="en-US" sz="1700" b="1">
                <a:latin typeface="Times New Roman" pitchFamily="18" charset="0"/>
                <a:cs typeface="Times New Roman" pitchFamily="18" charset="0"/>
              </a:rPr>
              <a:t>set a new one of your choosing</a:t>
            </a:r>
          </a:p>
          <a:p>
            <a:pPr>
              <a:lnSpc>
                <a:spcPct val="90000"/>
              </a:lnSpc>
            </a:pPr>
            <a:endParaRPr lang="en-US" sz="1700" b="1">
              <a:latin typeface="Times New Roman" pitchFamily="18" charset="0"/>
              <a:cs typeface="Times New Roman" pitchFamily="18" charset="0"/>
            </a:endParaRPr>
          </a:p>
          <a:p>
            <a:pPr>
              <a:lnSpc>
                <a:spcPct val="90000"/>
              </a:lnSpc>
            </a:pPr>
            <a:r>
              <a:rPr lang="en-US" sz="1700" b="1">
                <a:latin typeface="Times New Roman" pitchFamily="18" charset="0"/>
                <a:cs typeface="Times New Roman" pitchFamily="18" charset="0"/>
              </a:rPr>
              <a:t>Use GNSS/OPUS to get an</a:t>
            </a:r>
          </a:p>
          <a:p>
            <a:pPr>
              <a:lnSpc>
                <a:spcPct val="90000"/>
              </a:lnSpc>
            </a:pPr>
            <a:r>
              <a:rPr lang="en-US" sz="1700" b="1">
                <a:latin typeface="Times New Roman" pitchFamily="18" charset="0"/>
                <a:cs typeface="Times New Roman" pitchFamily="18" charset="0"/>
              </a:rPr>
              <a:t>orthometric height in the new datum</a:t>
            </a:r>
          </a:p>
          <a:p>
            <a:pPr>
              <a:lnSpc>
                <a:spcPct val="90000"/>
              </a:lnSpc>
            </a:pPr>
            <a:endParaRPr lang="en-US" sz="1700" b="1">
              <a:latin typeface="Times New Roman" pitchFamily="18" charset="0"/>
              <a:cs typeface="Times New Roman" pitchFamily="18" charset="0"/>
            </a:endParaRPr>
          </a:p>
          <a:p>
            <a:pPr>
              <a:lnSpc>
                <a:spcPct val="90000"/>
              </a:lnSpc>
            </a:pPr>
            <a:r>
              <a:rPr lang="en-US" sz="1700" b="1">
                <a:latin typeface="Times New Roman" pitchFamily="18" charset="0"/>
                <a:cs typeface="Times New Roman" pitchFamily="18" charset="0"/>
              </a:rPr>
              <a:t>Level off of bench mark as needed</a:t>
            </a:r>
          </a:p>
          <a:p>
            <a:pPr>
              <a:lnSpc>
                <a:spcPct val="90000"/>
              </a:lnSpc>
            </a:pPr>
            <a:endParaRPr lang="en-US" sz="1700" b="1">
              <a:latin typeface="Times New Roman" pitchFamily="18" charset="0"/>
              <a:cs typeface="Times New Roman" pitchFamily="18" charset="0"/>
            </a:endParaRPr>
          </a:p>
          <a:p>
            <a:pPr>
              <a:lnSpc>
                <a:spcPct val="90000"/>
              </a:lnSpc>
            </a:pPr>
            <a:r>
              <a:rPr lang="en-US" sz="1700" b="1">
                <a:latin typeface="Times New Roman" pitchFamily="18" charset="0"/>
                <a:cs typeface="Times New Roman" pitchFamily="18" charset="0"/>
              </a:rPr>
              <a:t>Subsidence is accounted for by CORS </a:t>
            </a:r>
          </a:p>
          <a:p>
            <a:pPr>
              <a:lnSpc>
                <a:spcPct val="90000"/>
              </a:lnSpc>
            </a:pPr>
            <a:r>
              <a:rPr lang="en-US" sz="1700" b="1">
                <a:latin typeface="Times New Roman" pitchFamily="18" charset="0"/>
                <a:cs typeface="Times New Roman" pitchFamily="18" charset="0"/>
              </a:rPr>
              <a:t>and a geoid that are monitored </a:t>
            </a:r>
          </a:p>
          <a:p>
            <a:pPr>
              <a:lnSpc>
                <a:spcPct val="90000"/>
              </a:lnSpc>
            </a:pPr>
            <a:r>
              <a:rPr lang="en-US" sz="1700" b="1">
                <a:latin typeface="Times New Roman" pitchFamily="18" charset="0"/>
                <a:cs typeface="Times New Roman" pitchFamily="18" charset="0"/>
              </a:rPr>
              <a:t>constantly!</a:t>
            </a:r>
          </a:p>
        </p:txBody>
      </p:sp>
      <p:cxnSp>
        <p:nvCxnSpPr>
          <p:cNvPr id="82963" name="Straight Arrow Connector 30"/>
          <p:cNvCxnSpPr>
            <a:cxnSpLocks noChangeShapeType="1"/>
          </p:cNvCxnSpPr>
          <p:nvPr/>
        </p:nvCxnSpPr>
        <p:spPr bwMode="auto">
          <a:xfrm rot="5400000" flipH="1" flipV="1">
            <a:off x="4706937" y="5708651"/>
            <a:ext cx="644525" cy="0"/>
          </a:xfrm>
          <a:prstGeom prst="straightConnector1">
            <a:avLst/>
          </a:prstGeom>
          <a:noFill/>
          <a:ln w="38100" algn="ctr">
            <a:solidFill>
              <a:srgbClr val="7030A0"/>
            </a:solidFill>
            <a:round/>
            <a:headEnd/>
            <a:tailEnd type="arrow" w="med" len="med"/>
          </a:ln>
        </p:spPr>
      </p:cxnSp>
      <p:sp>
        <p:nvSpPr>
          <p:cNvPr id="82964" name="TextBox 33"/>
          <p:cNvSpPr txBox="1">
            <a:spLocks noChangeArrowheads="1"/>
          </p:cNvSpPr>
          <p:nvPr/>
        </p:nvSpPr>
        <p:spPr bwMode="auto">
          <a:xfrm>
            <a:off x="5354638" y="5451475"/>
            <a:ext cx="2806700" cy="371475"/>
          </a:xfrm>
          <a:prstGeom prst="rect">
            <a:avLst/>
          </a:prstGeom>
          <a:noFill/>
          <a:ln w="9525">
            <a:noFill/>
            <a:miter lim="800000"/>
            <a:headEnd/>
            <a:tailEnd/>
          </a:ln>
        </p:spPr>
        <p:txBody>
          <a:bodyPr wrap="none" lIns="94851" tIns="47425" rIns="94851" bIns="47425">
            <a:spAutoFit/>
          </a:bodyPr>
          <a:lstStyle/>
          <a:p>
            <a:r>
              <a:rPr lang="en-US">
                <a:latin typeface="Times New Roman" pitchFamily="18" charset="0"/>
                <a:cs typeface="Times New Roman" pitchFamily="18" charset="0"/>
              </a:rPr>
              <a:t>H(2022?) from GNSS/geoid</a:t>
            </a:r>
          </a:p>
        </p:txBody>
      </p:sp>
      <p:sp>
        <p:nvSpPr>
          <p:cNvPr id="82965" name="Footer Placeholder 20"/>
          <p:cNvSpPr txBox="1">
            <a:spLocks/>
          </p:cNvSpPr>
          <p:nvPr/>
        </p:nvSpPr>
        <p:spPr bwMode="auto">
          <a:xfrm>
            <a:off x="3216275" y="6662738"/>
            <a:ext cx="2979738" cy="382587"/>
          </a:xfrm>
          <a:prstGeom prst="rect">
            <a:avLst/>
          </a:prstGeom>
          <a:noFill/>
          <a:ln w="9525">
            <a:noFill/>
            <a:miter lim="800000"/>
            <a:headEnd/>
            <a:tailEnd/>
          </a:ln>
        </p:spPr>
        <p:txBody>
          <a:bodyPr/>
          <a:lstStyle/>
          <a:p>
            <a:pPr algn="ctr" eaLnBrk="0" hangingPunct="0"/>
            <a:r>
              <a:rPr lang="en-US" sz="1100" dirty="0">
                <a:latin typeface="Times New Roman" pitchFamily="18" charset="0"/>
                <a:cs typeface="Times New Roman" pitchFamily="18" charset="0"/>
              </a:rPr>
              <a:t>Last Updated </a:t>
            </a:r>
            <a:r>
              <a:rPr lang="en-US" sz="1100" dirty="0" smtClean="0">
                <a:latin typeface="Times New Roman" pitchFamily="18" charset="0"/>
                <a:cs typeface="Times New Roman" pitchFamily="18" charset="0"/>
              </a:rPr>
              <a:t>02 Jan 2015 </a:t>
            </a:r>
            <a:r>
              <a:rPr lang="en-US" sz="1100" dirty="0">
                <a:latin typeface="Times New Roman" pitchFamily="18" charset="0"/>
                <a:cs typeface="Times New Roman" pitchFamily="18" charset="0"/>
              </a:rPr>
              <a:t>(</a:t>
            </a:r>
            <a:r>
              <a:rPr lang="en-US" sz="1100" dirty="0" smtClean="0">
                <a:latin typeface="Times New Roman" pitchFamily="18" charset="0"/>
                <a:cs typeface="Times New Roman" pitchFamily="18" charset="0"/>
              </a:rPr>
              <a:t>DJM)</a:t>
            </a:r>
            <a:endParaRPr lang="en-US" sz="1100" dirty="0">
              <a:latin typeface="Times New Roman" pitchFamily="18" charset="0"/>
              <a:cs typeface="Times New Roman" pitchFamily="18" charset="0"/>
            </a:endParaRPr>
          </a:p>
        </p:txBody>
      </p:sp>
      <p:sp>
        <p:nvSpPr>
          <p:cNvPr id="82966" name="Slide Number Placeholder 21"/>
          <p:cNvSpPr txBox="1">
            <a:spLocks/>
          </p:cNvSpPr>
          <p:nvPr/>
        </p:nvSpPr>
        <p:spPr bwMode="auto">
          <a:xfrm>
            <a:off x="6745288" y="6662738"/>
            <a:ext cx="2195512" cy="382587"/>
          </a:xfrm>
          <a:prstGeom prst="rect">
            <a:avLst/>
          </a:prstGeom>
          <a:noFill/>
          <a:ln w="9525">
            <a:noFill/>
            <a:miter lim="800000"/>
            <a:headEnd/>
            <a:tailEnd/>
          </a:ln>
        </p:spPr>
        <p:txBody>
          <a:bodyPr lIns="93642" tIns="46820" rIns="93642" bIns="46820" anchor="b"/>
          <a:lstStyle/>
          <a:p>
            <a:pPr algn="r" defTabSz="936625"/>
            <a:fld id="{12F7941A-CD22-4CC8-ADA1-C44BE7D80784}" type="slidenum">
              <a:rPr lang="en-US" sz="1200">
                <a:latin typeface="Times New Roman" pitchFamily="18" charset="0"/>
                <a:cs typeface="Times New Roman" pitchFamily="18" charset="0"/>
              </a:rPr>
              <a:pPr algn="r" defTabSz="936625"/>
              <a:t>114</a:t>
            </a:fld>
            <a:endParaRPr lang="en-US" sz="1200">
              <a:latin typeface="Times New Roman" pitchFamily="18" charset="0"/>
              <a:cs typeface="Times New Roman" pitchFamily="18" charset="0"/>
            </a:endParaRPr>
          </a:p>
        </p:txBody>
      </p:sp>
      <p:sp>
        <p:nvSpPr>
          <p:cNvPr id="25" name="Title 1"/>
          <p:cNvSpPr txBox="1">
            <a:spLocks/>
          </p:cNvSpPr>
          <p:nvPr/>
        </p:nvSpPr>
        <p:spPr bwMode="auto">
          <a:xfrm>
            <a:off x="1071563" y="669925"/>
            <a:ext cx="6764337" cy="1196975"/>
          </a:xfrm>
          <a:prstGeom prst="rect">
            <a:avLst/>
          </a:prstGeom>
          <a:noFill/>
          <a:ln w="9525">
            <a:noFill/>
            <a:miter lim="800000"/>
            <a:headEnd/>
            <a:tailEnd/>
          </a:ln>
        </p:spPr>
        <p:txBody>
          <a:bodyPr lIns="94851" tIns="47425" rIns="94851" bIns="47425" anchor="ctr"/>
          <a:lstStyle/>
          <a:p>
            <a:pPr algn="ctr">
              <a:lnSpc>
                <a:spcPct val="80000"/>
              </a:lnSpc>
              <a:defRPr/>
            </a:pPr>
            <a:r>
              <a:rPr lang="en-US" sz="3200" kern="0" dirty="0">
                <a:latin typeface="Times New Roman" pitchFamily="18" charset="0"/>
                <a:cs typeface="Times New Roman" pitchFamily="18" charset="0"/>
              </a:rPr>
              <a:t>How will I access the </a:t>
            </a:r>
          </a:p>
          <a:p>
            <a:pPr algn="ctr">
              <a:lnSpc>
                <a:spcPct val="80000"/>
              </a:lnSpc>
              <a:defRPr/>
            </a:pPr>
            <a:r>
              <a:rPr lang="en-US" sz="3200" kern="0" dirty="0">
                <a:latin typeface="Times New Roman" pitchFamily="18" charset="0"/>
                <a:cs typeface="Times New Roman" pitchFamily="18" charset="0"/>
              </a:rPr>
              <a:t>new vertical datum?</a:t>
            </a:r>
          </a:p>
        </p:txBody>
      </p:sp>
    </p:spTree>
    <p:extLst>
      <p:ext uri="{BB962C8B-B14F-4D97-AF65-F5344CB8AC3E}">
        <p14:creationId xmlns:p14="http://schemas.microsoft.com/office/powerpoint/2010/main" val="246313556"/>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4"/>
          <p:cNvPicPr>
            <a:picLocks noGrp="1" noChangeAspect="1" noChangeArrowheads="1"/>
          </p:cNvPicPr>
          <p:nvPr>
            <p:ph idx="1"/>
          </p:nvPr>
        </p:nvPicPr>
        <p:blipFill>
          <a:blip r:embed="rId3" cstate="print"/>
          <a:srcRect/>
          <a:stretch>
            <a:fillRect/>
          </a:stretch>
        </p:blipFill>
        <p:spPr>
          <a:xfrm>
            <a:off x="7265988" y="2733675"/>
            <a:ext cx="1674812" cy="2195513"/>
          </a:xfrm>
        </p:spPr>
      </p:pic>
      <p:sp>
        <p:nvSpPr>
          <p:cNvPr id="87043" name="Footer Placeholder 8"/>
          <p:cNvSpPr txBox="1">
            <a:spLocks/>
          </p:cNvSpPr>
          <p:nvPr/>
        </p:nvSpPr>
        <p:spPr bwMode="auto">
          <a:xfrm>
            <a:off x="3124200" y="6356350"/>
            <a:ext cx="2895600" cy="365125"/>
          </a:xfrm>
          <a:prstGeom prst="rect">
            <a:avLst/>
          </a:prstGeom>
          <a:noFill/>
          <a:ln w="9525">
            <a:noFill/>
            <a:miter lim="800000"/>
            <a:headEnd/>
            <a:tailEnd/>
          </a:ln>
        </p:spPr>
        <p:txBody>
          <a:bodyPr/>
          <a:lstStyle/>
          <a:p>
            <a:pPr algn="ctr" eaLnBrk="0" hangingPunct="0"/>
            <a:r>
              <a:rPr lang="en-US" sz="1200" dirty="0">
                <a:latin typeface="Times New Roman" pitchFamily="18" charset="0"/>
                <a:cs typeface="Times New Roman" pitchFamily="18" charset="0"/>
              </a:rPr>
              <a:t>Last Updated </a:t>
            </a:r>
            <a:r>
              <a:rPr lang="en-US" sz="1200" dirty="0" smtClean="0">
                <a:latin typeface="Times New Roman" pitchFamily="18" charset="0"/>
                <a:cs typeface="Times New Roman" pitchFamily="18" charset="0"/>
              </a:rPr>
              <a:t>02 Jan 2015 </a:t>
            </a:r>
            <a:r>
              <a:rPr lang="en-US" sz="1200" dirty="0">
                <a:latin typeface="Times New Roman" pitchFamily="18" charset="0"/>
                <a:cs typeface="Times New Roman" pitchFamily="18" charset="0"/>
              </a:rPr>
              <a:t>(</a:t>
            </a:r>
            <a:r>
              <a:rPr lang="en-US" sz="1200" dirty="0" smtClean="0">
                <a:latin typeface="Times New Roman" pitchFamily="18" charset="0"/>
                <a:cs typeface="Times New Roman" pitchFamily="18" charset="0"/>
              </a:rPr>
              <a:t>DJM)</a:t>
            </a:r>
            <a:endParaRPr lang="en-US" sz="1200" dirty="0">
              <a:latin typeface="Times New Roman" pitchFamily="18" charset="0"/>
              <a:cs typeface="Times New Roman" pitchFamily="18" charset="0"/>
            </a:endParaRPr>
          </a:p>
        </p:txBody>
      </p:sp>
      <p:sp>
        <p:nvSpPr>
          <p:cNvPr id="87044" name="Slide Number Placeholder 9"/>
          <p:cNvSpPr txBox="1">
            <a:spLocks/>
          </p:cNvSpPr>
          <p:nvPr/>
        </p:nvSpPr>
        <p:spPr bwMode="auto">
          <a:xfrm>
            <a:off x="6553200" y="6356350"/>
            <a:ext cx="2133600" cy="365125"/>
          </a:xfrm>
          <a:prstGeom prst="rect">
            <a:avLst/>
          </a:prstGeom>
          <a:noFill/>
          <a:ln w="9525">
            <a:noFill/>
            <a:miter lim="800000"/>
            <a:headEnd/>
            <a:tailEnd/>
          </a:ln>
        </p:spPr>
        <p:txBody>
          <a:bodyPr/>
          <a:lstStyle/>
          <a:p>
            <a:pPr algn="ctr" eaLnBrk="0" hangingPunct="0"/>
            <a:fld id="{9622E625-BE9B-4BA7-B1F5-4D7F63FB6710}" type="slidenum">
              <a:rPr lang="en-US">
                <a:latin typeface="Times New Roman" pitchFamily="18" charset="0"/>
                <a:cs typeface="Times New Roman" pitchFamily="18" charset="0"/>
              </a:rPr>
              <a:pPr algn="ctr" eaLnBrk="0" hangingPunct="0"/>
              <a:t>115</a:t>
            </a:fld>
            <a:endParaRPr lang="en-US">
              <a:latin typeface="Times New Roman" pitchFamily="18" charset="0"/>
              <a:cs typeface="Times New Roman" pitchFamily="18" charset="0"/>
            </a:endParaRPr>
          </a:p>
        </p:txBody>
      </p:sp>
      <p:pic>
        <p:nvPicPr>
          <p:cNvPr id="87046" name="Picture 4"/>
          <p:cNvPicPr>
            <a:picLocks noChangeAspect="1" noChangeArrowheads="1"/>
          </p:cNvPicPr>
          <p:nvPr/>
        </p:nvPicPr>
        <p:blipFill>
          <a:blip r:embed="rId4" cstate="print"/>
          <a:srcRect/>
          <a:stretch>
            <a:fillRect/>
          </a:stretch>
        </p:blipFill>
        <p:spPr bwMode="auto">
          <a:xfrm>
            <a:off x="144463" y="3995738"/>
            <a:ext cx="1509712" cy="2238375"/>
          </a:xfrm>
          <a:prstGeom prst="rect">
            <a:avLst/>
          </a:prstGeom>
          <a:noFill/>
          <a:ln w="9525">
            <a:noFill/>
            <a:miter lim="800000"/>
            <a:headEnd/>
            <a:tailEnd/>
          </a:ln>
        </p:spPr>
      </p:pic>
      <p:sp>
        <p:nvSpPr>
          <p:cNvPr id="87047" name="TextBox 7"/>
          <p:cNvSpPr txBox="1">
            <a:spLocks noChangeArrowheads="1"/>
          </p:cNvSpPr>
          <p:nvPr/>
        </p:nvSpPr>
        <p:spPr bwMode="auto">
          <a:xfrm>
            <a:off x="1828800" y="1958975"/>
            <a:ext cx="5438775" cy="646113"/>
          </a:xfrm>
          <a:prstGeom prst="rect">
            <a:avLst/>
          </a:prstGeom>
          <a:noFill/>
          <a:ln w="9525">
            <a:noFill/>
            <a:miter lim="800000"/>
            <a:headEnd/>
            <a:tailEnd/>
          </a:ln>
        </p:spPr>
        <p:txBody>
          <a:bodyPr wrap="none">
            <a:spAutoFit/>
          </a:bodyPr>
          <a:lstStyle/>
          <a:p>
            <a:r>
              <a:rPr lang="en-US" dirty="0">
                <a:latin typeface="Times New Roman" pitchFamily="18" charset="0"/>
                <a:cs typeface="Times New Roman" pitchFamily="18" charset="0"/>
              </a:rPr>
              <a:t>The NGS 10 year plan (</a:t>
            </a:r>
            <a:r>
              <a:rPr lang="en-US" dirty="0" smtClean="0">
                <a:latin typeface="Times New Roman" pitchFamily="18" charset="0"/>
                <a:cs typeface="Times New Roman" pitchFamily="18" charset="0"/>
              </a:rPr>
              <a:t>2013-2023)</a:t>
            </a:r>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http://www.geodesy.noaa.gov/INFO/NGS10yearplan.pdf</a:t>
            </a:r>
          </a:p>
        </p:txBody>
      </p:sp>
      <p:sp>
        <p:nvSpPr>
          <p:cNvPr id="87048" name="TextBox 8"/>
          <p:cNvSpPr txBox="1">
            <a:spLocks noChangeArrowheads="1"/>
          </p:cNvSpPr>
          <p:nvPr/>
        </p:nvSpPr>
        <p:spPr bwMode="auto">
          <a:xfrm>
            <a:off x="3236913" y="3349625"/>
            <a:ext cx="3829050" cy="646113"/>
          </a:xfrm>
          <a:prstGeom prst="rect">
            <a:avLst/>
          </a:prstGeom>
          <a:noFill/>
          <a:ln w="9525">
            <a:noFill/>
            <a:miter lim="800000"/>
            <a:headEnd/>
            <a:tailEnd/>
          </a:ln>
        </p:spPr>
        <p:txBody>
          <a:bodyPr wrap="none">
            <a:spAutoFit/>
          </a:bodyPr>
          <a:lstStyle/>
          <a:p>
            <a:pPr algn="r"/>
            <a:r>
              <a:rPr lang="en-US">
                <a:latin typeface="Times New Roman" pitchFamily="18" charset="0"/>
                <a:cs typeface="Times New Roman" pitchFamily="18" charset="0"/>
              </a:rPr>
              <a:t>The GRAV-D Project</a:t>
            </a:r>
          </a:p>
          <a:p>
            <a:pPr algn="r"/>
            <a:r>
              <a:rPr lang="en-US">
                <a:latin typeface="Times New Roman" pitchFamily="18" charset="0"/>
                <a:cs typeface="Times New Roman" pitchFamily="18" charset="0"/>
              </a:rPr>
              <a:t>http://www.geodesy.noaa.gov/GRAV-D</a:t>
            </a:r>
          </a:p>
        </p:txBody>
      </p:sp>
      <p:sp>
        <p:nvSpPr>
          <p:cNvPr id="87049" name="TextBox 9"/>
          <p:cNvSpPr txBox="1">
            <a:spLocks noChangeArrowheads="1"/>
          </p:cNvSpPr>
          <p:nvPr/>
        </p:nvSpPr>
        <p:spPr bwMode="auto">
          <a:xfrm>
            <a:off x="1641475" y="4787900"/>
            <a:ext cx="5905500" cy="554038"/>
          </a:xfrm>
          <a:prstGeom prst="rect">
            <a:avLst/>
          </a:prstGeom>
          <a:noFill/>
          <a:ln w="9525">
            <a:noFill/>
            <a:miter lim="800000"/>
            <a:headEnd/>
            <a:tailEnd/>
          </a:ln>
        </p:spPr>
        <p:txBody>
          <a:bodyPr wrap="none">
            <a:spAutoFit/>
          </a:bodyPr>
          <a:lstStyle/>
          <a:p>
            <a:r>
              <a:rPr lang="en-US">
                <a:latin typeface="Times New Roman" pitchFamily="18" charset="0"/>
                <a:cs typeface="Times New Roman" pitchFamily="18" charset="0"/>
              </a:rPr>
              <a:t>Socio-Economic Benefits of CORS and GRAV-D</a:t>
            </a:r>
          </a:p>
          <a:p>
            <a:r>
              <a:rPr lang="en-US" sz="1200">
                <a:latin typeface="Times New Roman" pitchFamily="18" charset="0"/>
                <a:cs typeface="Times New Roman" pitchFamily="18" charset="0"/>
              </a:rPr>
              <a:t>http://www.geodesy.noaa.gov/PUBS_LIB/Socio-EconomicBenefitsofCORSandGRAV-D.pdf</a:t>
            </a:r>
          </a:p>
        </p:txBody>
      </p:sp>
      <p:sp>
        <p:nvSpPr>
          <p:cNvPr id="14" name="Title 1"/>
          <p:cNvSpPr txBox="1">
            <a:spLocks/>
          </p:cNvSpPr>
          <p:nvPr/>
        </p:nvSpPr>
        <p:spPr bwMode="auto">
          <a:xfrm>
            <a:off x="990600" y="609600"/>
            <a:ext cx="7239000" cy="762000"/>
          </a:xfrm>
          <a:prstGeom prst="rect">
            <a:avLst/>
          </a:prstGeom>
          <a:noFill/>
          <a:ln w="9525">
            <a:noFill/>
            <a:miter lim="800000"/>
            <a:headEnd/>
            <a:tailEnd/>
          </a:ln>
        </p:spPr>
        <p:txBody>
          <a:bodyPr anchor="ctr"/>
          <a:lstStyle/>
          <a:p>
            <a:pPr algn="ctr">
              <a:defRPr/>
            </a:pPr>
            <a:r>
              <a:rPr lang="en-US" sz="3200" kern="0" dirty="0">
                <a:latin typeface="Times New Roman" pitchFamily="18" charset="0"/>
                <a:ea typeface="+mj-ea"/>
                <a:cs typeface="Times New Roman" pitchFamily="18" charset="0"/>
              </a:rPr>
              <a:t>Additional Information</a:t>
            </a:r>
          </a:p>
        </p:txBody>
      </p:sp>
      <p:pic>
        <p:nvPicPr>
          <p:cNvPr id="11" name="Picture 6"/>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11150" y="1653401"/>
            <a:ext cx="1330325" cy="1729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3043992"/>
      </p:ext>
    </p:extLst>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altLang="en-US" sz="2800" dirty="0" smtClean="0"/>
              <a:t>Predicted Positional Changes in 2022</a:t>
            </a:r>
            <a:br>
              <a:rPr lang="en-US" altLang="en-US" sz="2800" dirty="0" smtClean="0"/>
            </a:br>
            <a:r>
              <a:rPr lang="en-US" altLang="en-US" sz="2800" dirty="0" smtClean="0"/>
              <a:t>Vicinity of Flatwoods, WV</a:t>
            </a:r>
            <a:br>
              <a:rPr lang="en-US" altLang="en-US" sz="2800" dirty="0" smtClean="0"/>
            </a:br>
            <a:r>
              <a:rPr lang="en-US" altLang="en-US" sz="1600" dirty="0" smtClean="0"/>
              <a:t>(Computed for station </a:t>
            </a:r>
            <a:r>
              <a:rPr lang="en-US" altLang="en-US" sz="1800" dirty="0" smtClean="0"/>
              <a:t>L 278,</a:t>
            </a:r>
            <a:r>
              <a:rPr lang="en-US" altLang="en-US" sz="1600" dirty="0" smtClean="0"/>
              <a:t> </a:t>
            </a:r>
            <a:r>
              <a:rPr lang="en-US" altLang="en-US" sz="1600" dirty="0" err="1" smtClean="0"/>
              <a:t>pid</a:t>
            </a:r>
            <a:r>
              <a:rPr lang="en-US" altLang="en-US" sz="1600" dirty="0" smtClean="0"/>
              <a:t> HX1559)</a:t>
            </a:r>
          </a:p>
        </p:txBody>
      </p:sp>
      <p:sp>
        <p:nvSpPr>
          <p:cNvPr id="57347" name="Text Box 3"/>
          <p:cNvSpPr txBox="1">
            <a:spLocks noChangeArrowheads="1"/>
          </p:cNvSpPr>
          <p:nvPr/>
        </p:nvSpPr>
        <p:spPr bwMode="auto">
          <a:xfrm>
            <a:off x="0" y="2209800"/>
            <a:ext cx="9144000"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ltLang="en-US" sz="2600" b="1" dirty="0">
                <a:latin typeface="Times New Roman" pitchFamily="18" charset="0"/>
              </a:rPr>
              <a:t>HORIZONTAL =  </a:t>
            </a:r>
            <a:r>
              <a:rPr lang="en-US" altLang="en-US" sz="2600" b="1" dirty="0" smtClean="0">
                <a:latin typeface="Times New Roman" pitchFamily="18" charset="0"/>
              </a:rPr>
              <a:t>1.15 </a:t>
            </a:r>
            <a:r>
              <a:rPr lang="en-US" altLang="en-US" sz="2600" b="1" dirty="0">
                <a:latin typeface="Times New Roman" pitchFamily="18" charset="0"/>
              </a:rPr>
              <a:t>m </a:t>
            </a:r>
            <a:r>
              <a:rPr lang="en-US" altLang="en-US" sz="2600" b="1" dirty="0" smtClean="0">
                <a:latin typeface="Times New Roman" pitchFamily="18" charset="0"/>
              </a:rPr>
              <a:t>(3.8 </a:t>
            </a:r>
            <a:r>
              <a:rPr lang="en-US" altLang="en-US" sz="2600" b="1" dirty="0" err="1">
                <a:latin typeface="Times New Roman" pitchFamily="18" charset="0"/>
              </a:rPr>
              <a:t>ft</a:t>
            </a:r>
            <a:r>
              <a:rPr lang="en-US" altLang="en-US" sz="2600" b="1" dirty="0">
                <a:latin typeface="Times New Roman" pitchFamily="18" charset="0"/>
              </a:rPr>
              <a:t>)</a:t>
            </a:r>
          </a:p>
          <a:p>
            <a:pPr algn="ctr"/>
            <a:r>
              <a:rPr lang="en-US" altLang="en-US" sz="2600" b="1" dirty="0">
                <a:latin typeface="Times New Roman" pitchFamily="18" charset="0"/>
              </a:rPr>
              <a:t>ELLIPSOID HEIGHT = - </a:t>
            </a:r>
            <a:r>
              <a:rPr lang="en-US" altLang="en-US" sz="2600" b="1" dirty="0" smtClean="0">
                <a:latin typeface="Times New Roman" pitchFamily="18" charset="0"/>
              </a:rPr>
              <a:t>1.26 </a:t>
            </a:r>
            <a:r>
              <a:rPr lang="en-US" altLang="en-US" sz="2600" b="1" dirty="0">
                <a:latin typeface="Times New Roman" pitchFamily="18" charset="0"/>
              </a:rPr>
              <a:t>m (- </a:t>
            </a:r>
            <a:r>
              <a:rPr lang="en-US" altLang="en-US" sz="2600" b="1" dirty="0" smtClean="0">
                <a:latin typeface="Times New Roman" pitchFamily="18" charset="0"/>
              </a:rPr>
              <a:t>4.2ft</a:t>
            </a:r>
            <a:r>
              <a:rPr lang="en-US" altLang="en-US" sz="2600" b="1" dirty="0">
                <a:latin typeface="Times New Roman" pitchFamily="18" charset="0"/>
              </a:rPr>
              <a:t>)</a:t>
            </a:r>
          </a:p>
          <a:p>
            <a:pPr algn="ctr"/>
            <a:r>
              <a:rPr lang="en-US" altLang="en-US" sz="2600" b="1" dirty="0">
                <a:latin typeface="Times New Roman" pitchFamily="18" charset="0"/>
              </a:rPr>
              <a:t>Predicted with </a:t>
            </a:r>
            <a:r>
              <a:rPr lang="en-US" altLang="en-US" sz="2600" b="1" dirty="0">
                <a:solidFill>
                  <a:srgbClr val="FF0000"/>
                </a:solidFill>
                <a:latin typeface="Times New Roman" pitchFamily="18" charset="0"/>
              </a:rPr>
              <a:t>HTDP</a:t>
            </a:r>
          </a:p>
          <a:p>
            <a:pPr algn="ctr"/>
            <a:endParaRPr lang="en-US" altLang="en-US" sz="2600" b="1" dirty="0">
              <a:latin typeface="Times New Roman" pitchFamily="18" charset="0"/>
            </a:endParaRPr>
          </a:p>
          <a:p>
            <a:pPr algn="ctr"/>
            <a:r>
              <a:rPr lang="en-US" altLang="en-US" sz="2600" b="1" dirty="0">
                <a:latin typeface="Times New Roman" pitchFamily="18" charset="0"/>
              </a:rPr>
              <a:t>ORTHOMETRIC HEIGHT = - </a:t>
            </a:r>
            <a:r>
              <a:rPr lang="en-US" altLang="en-US" sz="2600" b="1" dirty="0" smtClean="0">
                <a:latin typeface="Times New Roman" pitchFamily="18" charset="0"/>
              </a:rPr>
              <a:t>0.54 </a:t>
            </a:r>
            <a:r>
              <a:rPr lang="en-US" altLang="en-US" sz="2600" b="1" dirty="0">
                <a:latin typeface="Times New Roman" pitchFamily="18" charset="0"/>
              </a:rPr>
              <a:t>m (- </a:t>
            </a:r>
            <a:r>
              <a:rPr lang="en-US" altLang="en-US" sz="2600" b="1" dirty="0" smtClean="0">
                <a:latin typeface="Times New Roman" pitchFamily="18" charset="0"/>
              </a:rPr>
              <a:t>1.8 </a:t>
            </a:r>
            <a:r>
              <a:rPr lang="en-US" altLang="en-US" sz="2600" b="1" dirty="0" err="1">
                <a:latin typeface="Times New Roman" pitchFamily="18" charset="0"/>
              </a:rPr>
              <a:t>ft</a:t>
            </a:r>
            <a:r>
              <a:rPr lang="en-US" altLang="en-US" sz="2600" b="1" dirty="0">
                <a:latin typeface="Times New Roman" pitchFamily="18" charset="0"/>
              </a:rPr>
              <a:t>)</a:t>
            </a:r>
          </a:p>
          <a:p>
            <a:pPr algn="ctr"/>
            <a:r>
              <a:rPr lang="en-US" altLang="en-US" sz="2600" b="1" dirty="0">
                <a:latin typeface="Times New Roman" pitchFamily="18" charset="0"/>
              </a:rPr>
              <a:t>Predicted with </a:t>
            </a:r>
            <a:r>
              <a:rPr lang="en-US" altLang="en-US" sz="2600" b="1" dirty="0">
                <a:solidFill>
                  <a:srgbClr val="FF0000"/>
                </a:solidFill>
                <a:latin typeface="Times New Roman" pitchFamily="18" charset="0"/>
              </a:rPr>
              <a:t>HTDP</a:t>
            </a:r>
            <a:r>
              <a:rPr lang="en-US" altLang="en-US" sz="2600" b="1" dirty="0">
                <a:latin typeface="Times New Roman" pitchFamily="18" charset="0"/>
              </a:rPr>
              <a:t> and </a:t>
            </a:r>
            <a:r>
              <a:rPr lang="en-US" altLang="en-US" sz="2600" b="1" dirty="0" smtClean="0">
                <a:solidFill>
                  <a:srgbClr val="FF0000"/>
                </a:solidFill>
                <a:latin typeface="Times New Roman" pitchFamily="18" charset="0"/>
              </a:rPr>
              <a:t>USGG2012</a:t>
            </a:r>
            <a:endParaRPr lang="en-US" altLang="en-US" sz="2600" b="1" dirty="0">
              <a:solidFill>
                <a:srgbClr val="FF0000"/>
              </a:solidFill>
              <a:latin typeface="Times New Roman" pitchFamily="18" charset="0"/>
            </a:endParaRPr>
          </a:p>
        </p:txBody>
      </p:sp>
      <p:sp>
        <p:nvSpPr>
          <p:cNvPr id="57348" name="TextBox 4">
            <a:hlinkClick r:id="rId3"/>
          </p:cNvPr>
          <p:cNvSpPr txBox="1">
            <a:spLocks noChangeArrowheads="1"/>
          </p:cNvSpPr>
          <p:nvPr/>
        </p:nvSpPr>
        <p:spPr bwMode="auto">
          <a:xfrm>
            <a:off x="2209800" y="4876800"/>
            <a:ext cx="4551363"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eaLnBrk="1" hangingPunct="1"/>
            <a:r>
              <a:rPr lang="en-US" altLang="en-US" b="1">
                <a:solidFill>
                  <a:srgbClr val="CC0066"/>
                </a:solidFill>
                <a:latin typeface="Times New Roman" pitchFamily="18" charset="0"/>
                <a:cs typeface="Times New Roman" pitchFamily="18" charset="0"/>
              </a:rPr>
              <a:t>HTDP</a:t>
            </a:r>
          </a:p>
          <a:p>
            <a:pPr algn="ctr" eaLnBrk="1" hangingPunct="1"/>
            <a:r>
              <a:rPr lang="en-US" altLang="en-US">
                <a:solidFill>
                  <a:srgbClr val="CC0066"/>
                </a:solidFill>
                <a:latin typeface="Times New Roman" pitchFamily="18" charset="0"/>
                <a:cs typeface="Times New Roman" pitchFamily="18" charset="0"/>
              </a:rPr>
              <a:t>“Coping with Tectonic Motion”</a:t>
            </a:r>
          </a:p>
          <a:p>
            <a:pPr algn="ctr" eaLnBrk="1" hangingPunct="1"/>
            <a:r>
              <a:rPr lang="en-US" altLang="en-US">
                <a:solidFill>
                  <a:srgbClr val="CC0066"/>
                </a:solidFill>
                <a:latin typeface="Times New Roman" pitchFamily="18" charset="0"/>
                <a:cs typeface="Times New Roman" pitchFamily="18" charset="0"/>
              </a:rPr>
              <a:t>R. Snay &amp; C. Pearson</a:t>
            </a:r>
          </a:p>
          <a:p>
            <a:pPr algn="ctr" eaLnBrk="1" hangingPunct="1"/>
            <a:r>
              <a:rPr lang="en-US" altLang="en-US">
                <a:solidFill>
                  <a:srgbClr val="CC0066"/>
                </a:solidFill>
                <a:latin typeface="Times New Roman" pitchFamily="18" charset="0"/>
                <a:cs typeface="Times New Roman" pitchFamily="18" charset="0"/>
              </a:rPr>
              <a:t>American Surveyor Magazine, December 2010</a:t>
            </a:r>
          </a:p>
          <a:p>
            <a:pPr algn="ctr" eaLnBrk="1" hangingPunct="1"/>
            <a:r>
              <a:rPr lang="en-US" altLang="en-US">
                <a:solidFill>
                  <a:srgbClr val="CC0066"/>
                </a:solidFill>
                <a:latin typeface="Times New Roman" pitchFamily="18" charset="0"/>
                <a:cs typeface="Times New Roman" pitchFamily="18" charset="0"/>
              </a:rPr>
              <a:t>www.Ameriserv.com</a:t>
            </a: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488" y="0"/>
            <a:ext cx="7439025" cy="6896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7946437"/>
      </p:ext>
    </p:extLst>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hape 562"/>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Font typeface="Arial" pitchFamily="34" charset="0"/>
              <a:buChar char="•"/>
              <a:defRPr sz="3200">
                <a:solidFill>
                  <a:schemeClr val="tx1"/>
                </a:solidFill>
                <a:latin typeface="Gill Sans MT" pitchFamily="34" charset="0"/>
                <a:ea typeface="MS PGothic" pitchFamily="34" charset="-128"/>
              </a:defRPr>
            </a:lvl1pPr>
            <a:lvl2pPr marL="742950" indent="-285750">
              <a:spcBef>
                <a:spcPct val="20000"/>
              </a:spcBef>
              <a:buFont typeface="Arial" pitchFamily="34" charset="0"/>
              <a:buChar char="–"/>
              <a:defRPr sz="2800">
                <a:solidFill>
                  <a:schemeClr val="tx1"/>
                </a:solidFill>
                <a:latin typeface="Gill Sans MT" pitchFamily="34" charset="0"/>
                <a:ea typeface="MS PGothic" pitchFamily="34" charset="-128"/>
              </a:defRPr>
            </a:lvl2pPr>
            <a:lvl3pPr marL="1143000" indent="-228600">
              <a:spcBef>
                <a:spcPct val="20000"/>
              </a:spcBef>
              <a:buFont typeface="Arial" pitchFamily="34" charset="0"/>
              <a:buChar char="•"/>
              <a:defRPr sz="2400">
                <a:solidFill>
                  <a:schemeClr val="tx1"/>
                </a:solidFill>
                <a:latin typeface="Gill Sans MT" pitchFamily="34" charset="0"/>
                <a:ea typeface="MS PGothic" pitchFamily="34" charset="-128"/>
              </a:defRPr>
            </a:lvl3pPr>
            <a:lvl4pPr marL="1600200" indent="-228600">
              <a:spcBef>
                <a:spcPct val="20000"/>
              </a:spcBef>
              <a:buFont typeface="Arial" pitchFamily="34" charset="0"/>
              <a:buChar char="–"/>
              <a:defRPr sz="2000">
                <a:solidFill>
                  <a:schemeClr val="tx1"/>
                </a:solidFill>
                <a:latin typeface="Gill Sans MT" pitchFamily="34" charset="0"/>
                <a:ea typeface="MS PGothic" pitchFamily="34" charset="-128"/>
              </a:defRPr>
            </a:lvl4pPr>
            <a:lvl5pPr marL="2057400" indent="-228600">
              <a:spcBef>
                <a:spcPct val="20000"/>
              </a:spcBef>
              <a:buFont typeface="Arial" pitchFamily="34"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Gill Sans MT" pitchFamily="34" charset="0"/>
                <a:ea typeface="MS PGothic" pitchFamily="34" charset="-128"/>
              </a:defRPr>
            </a:lvl9pPr>
          </a:lstStyle>
          <a:p>
            <a:pPr>
              <a:spcBef>
                <a:spcPct val="0"/>
              </a:spcBef>
              <a:buSzPct val="25000"/>
              <a:buFontTx/>
              <a:buNone/>
            </a:pPr>
            <a:r>
              <a:rPr lang="en-US" altLang="en-US" sz="1200" smtClean="0">
                <a:solidFill>
                  <a:srgbClr val="898989"/>
                </a:solidFill>
              </a:rPr>
              <a:t> </a:t>
            </a:r>
          </a:p>
        </p:txBody>
      </p:sp>
      <p:sp>
        <p:nvSpPr>
          <p:cNvPr id="83971" name="Title 1"/>
          <p:cNvSpPr>
            <a:spLocks noGrp="1"/>
          </p:cNvSpPr>
          <p:nvPr>
            <p:ph type="title"/>
          </p:nvPr>
        </p:nvSpPr>
        <p:spPr>
          <a:xfrm>
            <a:off x="0" y="144463"/>
            <a:ext cx="9144000" cy="1143000"/>
          </a:xfrm>
        </p:spPr>
        <p:txBody>
          <a:bodyPr/>
          <a:lstStyle/>
          <a:p>
            <a:r>
              <a:rPr lang="en-US" altLang="en-US" sz="3200" b="1" smtClean="0">
                <a:solidFill>
                  <a:srgbClr val="C00000"/>
                </a:solidFill>
                <a:latin typeface="Arial Black" pitchFamily="34" charset="0"/>
                <a:cs typeface="Arial" pitchFamily="34" charset="0"/>
              </a:rPr>
              <a:t>How will the new datums affect you?</a:t>
            </a:r>
            <a:endParaRPr lang="en-US" altLang="en-US" sz="3200" b="1" smtClean="0">
              <a:latin typeface="Arial" pitchFamily="34" charset="0"/>
              <a:cs typeface="Arial" pitchFamily="34" charset="0"/>
            </a:endParaRPr>
          </a:p>
        </p:txBody>
      </p:sp>
      <p:sp>
        <p:nvSpPr>
          <p:cNvPr id="83972" name="Content Placeholder 2"/>
          <p:cNvSpPr>
            <a:spLocks noGrp="1"/>
          </p:cNvSpPr>
          <p:nvPr>
            <p:ph idx="1"/>
          </p:nvPr>
        </p:nvSpPr>
        <p:spPr>
          <a:xfrm>
            <a:off x="985838" y="5857875"/>
            <a:ext cx="7461250" cy="1209675"/>
          </a:xfrm>
        </p:spPr>
        <p:txBody>
          <a:bodyPr/>
          <a:lstStyle/>
          <a:p>
            <a:pPr marL="0" indent="0">
              <a:lnSpc>
                <a:spcPct val="150000"/>
              </a:lnSpc>
              <a:buFont typeface="Arial" pitchFamily="34" charset="0"/>
              <a:buNone/>
            </a:pPr>
            <a:r>
              <a:rPr lang="en-US" altLang="en-US" sz="1800" smtClean="0">
                <a:latin typeface="Arial" pitchFamily="34" charset="0"/>
                <a:cs typeface="Arial" pitchFamily="34" charset="0"/>
              </a:rPr>
              <a:t>The </a:t>
            </a:r>
            <a:r>
              <a:rPr lang="en-US" altLang="en-US" sz="1800" smtClean="0">
                <a:latin typeface="Arial Black" pitchFamily="34" charset="0"/>
                <a:cs typeface="Arial" pitchFamily="34" charset="0"/>
              </a:rPr>
              <a:t>new geometric datum </a:t>
            </a:r>
            <a:r>
              <a:rPr lang="en-US" altLang="en-US" sz="1800" smtClean="0">
                <a:latin typeface="Arial" pitchFamily="34" charset="0"/>
                <a:cs typeface="Arial" pitchFamily="34" charset="0"/>
              </a:rPr>
              <a:t>will change latitude, longitude, </a:t>
            </a:r>
            <a:br>
              <a:rPr lang="en-US" altLang="en-US" sz="1800" smtClean="0">
                <a:latin typeface="Arial" pitchFamily="34" charset="0"/>
                <a:cs typeface="Arial" pitchFamily="34" charset="0"/>
              </a:rPr>
            </a:br>
            <a:r>
              <a:rPr lang="en-US" altLang="en-US" sz="1800" smtClean="0">
                <a:latin typeface="Arial" pitchFamily="34" charset="0"/>
                <a:cs typeface="Arial" pitchFamily="34" charset="0"/>
              </a:rPr>
              <a:t>and ellipsoid height in CONUS and AK between </a:t>
            </a:r>
            <a:r>
              <a:rPr lang="en-US" altLang="en-US" sz="1800" smtClean="0">
                <a:latin typeface="Arial Black" pitchFamily="34" charset="0"/>
                <a:cs typeface="Arial" pitchFamily="34" charset="0"/>
              </a:rPr>
              <a:t>1 and 2 meters</a:t>
            </a:r>
            <a:r>
              <a:rPr lang="en-US" altLang="en-US" sz="1800" smtClean="0">
                <a:latin typeface="Arial" pitchFamily="34" charset="0"/>
                <a:cs typeface="Arial" pitchFamily="34" charset="0"/>
              </a:rPr>
              <a:t>.</a:t>
            </a:r>
          </a:p>
        </p:txBody>
      </p:sp>
      <p:pic>
        <p:nvPicPr>
          <p:cNvPr id="83973" name="Picture 6" descr="C:\BShaw\My_Maps\NewDatums\web_page\ApproxHorzChangeNorthAmerica_s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3175" y="968375"/>
            <a:ext cx="6599238"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2" name="Picture 8" descr="C:\BShaw\My_Maps\NewDatums\web_page\ApproxHorzChangePacific_s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3175" y="968375"/>
            <a:ext cx="6848475"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3" name="Picture 9" descr="C:\BShaw\My_Maps\NewDatums\web_page\ApproxEllipsoidHeight_s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8938" y="968375"/>
            <a:ext cx="5827712"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1040339"/>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27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27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hape 562"/>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Font typeface="Arial" pitchFamily="34" charset="0"/>
              <a:buChar char="•"/>
              <a:defRPr sz="3200">
                <a:solidFill>
                  <a:schemeClr val="tx1"/>
                </a:solidFill>
                <a:latin typeface="Gill Sans MT" pitchFamily="34" charset="0"/>
                <a:ea typeface="MS PGothic" pitchFamily="34" charset="-128"/>
              </a:defRPr>
            </a:lvl1pPr>
            <a:lvl2pPr marL="742950" indent="-285750">
              <a:spcBef>
                <a:spcPct val="20000"/>
              </a:spcBef>
              <a:buFont typeface="Arial" pitchFamily="34" charset="0"/>
              <a:buChar char="–"/>
              <a:defRPr sz="2800">
                <a:solidFill>
                  <a:schemeClr val="tx1"/>
                </a:solidFill>
                <a:latin typeface="Gill Sans MT" pitchFamily="34" charset="0"/>
                <a:ea typeface="MS PGothic" pitchFamily="34" charset="-128"/>
              </a:defRPr>
            </a:lvl2pPr>
            <a:lvl3pPr marL="1143000" indent="-228600">
              <a:spcBef>
                <a:spcPct val="20000"/>
              </a:spcBef>
              <a:buFont typeface="Arial" pitchFamily="34" charset="0"/>
              <a:buChar char="•"/>
              <a:defRPr sz="2400">
                <a:solidFill>
                  <a:schemeClr val="tx1"/>
                </a:solidFill>
                <a:latin typeface="Gill Sans MT" pitchFamily="34" charset="0"/>
                <a:ea typeface="MS PGothic" pitchFamily="34" charset="-128"/>
              </a:defRPr>
            </a:lvl3pPr>
            <a:lvl4pPr marL="1600200" indent="-228600">
              <a:spcBef>
                <a:spcPct val="20000"/>
              </a:spcBef>
              <a:buFont typeface="Arial" pitchFamily="34" charset="0"/>
              <a:buChar char="–"/>
              <a:defRPr sz="2000">
                <a:solidFill>
                  <a:schemeClr val="tx1"/>
                </a:solidFill>
                <a:latin typeface="Gill Sans MT" pitchFamily="34" charset="0"/>
                <a:ea typeface="MS PGothic" pitchFamily="34" charset="-128"/>
              </a:defRPr>
            </a:lvl4pPr>
            <a:lvl5pPr marL="2057400" indent="-228600">
              <a:spcBef>
                <a:spcPct val="20000"/>
              </a:spcBef>
              <a:buFont typeface="Arial" pitchFamily="34"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Gill Sans MT" pitchFamily="34" charset="0"/>
                <a:ea typeface="MS PGothic" pitchFamily="34" charset="-128"/>
              </a:defRPr>
            </a:lvl9pPr>
          </a:lstStyle>
          <a:p>
            <a:pPr>
              <a:spcBef>
                <a:spcPct val="0"/>
              </a:spcBef>
              <a:buSzPct val="25000"/>
              <a:buFontTx/>
              <a:buNone/>
            </a:pPr>
            <a:r>
              <a:rPr lang="en-US" altLang="en-US" sz="1200" smtClean="0">
                <a:solidFill>
                  <a:srgbClr val="898989"/>
                </a:solidFill>
              </a:rPr>
              <a:t> </a:t>
            </a:r>
          </a:p>
        </p:txBody>
      </p:sp>
      <p:sp>
        <p:nvSpPr>
          <p:cNvPr id="84995" name="Title 1"/>
          <p:cNvSpPr>
            <a:spLocks noGrp="1"/>
          </p:cNvSpPr>
          <p:nvPr>
            <p:ph type="title"/>
          </p:nvPr>
        </p:nvSpPr>
        <p:spPr>
          <a:xfrm>
            <a:off x="0" y="376238"/>
            <a:ext cx="9144000" cy="695325"/>
          </a:xfrm>
        </p:spPr>
        <p:txBody>
          <a:bodyPr/>
          <a:lstStyle/>
          <a:p>
            <a:r>
              <a:rPr lang="en-US" altLang="en-US" sz="3200" b="1" smtClean="0">
                <a:solidFill>
                  <a:srgbClr val="C00000"/>
                </a:solidFill>
                <a:latin typeface="Arial Black" pitchFamily="34" charset="0"/>
                <a:cs typeface="Arial" pitchFamily="34" charset="0"/>
              </a:rPr>
              <a:t>How will the new datums affect you?</a:t>
            </a:r>
            <a:endParaRPr lang="en-US" altLang="en-US" sz="3200" b="1" smtClean="0">
              <a:latin typeface="Arial" pitchFamily="34" charset="0"/>
              <a:cs typeface="Arial" pitchFamily="34" charset="0"/>
            </a:endParaRPr>
          </a:p>
        </p:txBody>
      </p:sp>
      <p:pic>
        <p:nvPicPr>
          <p:cNvPr id="84996" name="Picture 2" descr="C:\BShaw\My_Maps\NewDatums\web_page\ApproxOrthoHeight_s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038" y="1017588"/>
            <a:ext cx="7494587" cy="505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7" name="Content Placeholder 2"/>
          <p:cNvSpPr>
            <a:spLocks noGrp="1"/>
          </p:cNvSpPr>
          <p:nvPr>
            <p:ph idx="1"/>
          </p:nvPr>
        </p:nvSpPr>
        <p:spPr>
          <a:xfrm>
            <a:off x="349250" y="5845175"/>
            <a:ext cx="8293100" cy="862013"/>
          </a:xfrm>
        </p:spPr>
        <p:txBody>
          <a:bodyPr/>
          <a:lstStyle/>
          <a:p>
            <a:pPr marL="0" indent="0">
              <a:lnSpc>
                <a:spcPct val="150000"/>
              </a:lnSpc>
              <a:buFont typeface="Arial" pitchFamily="34" charset="0"/>
              <a:buNone/>
            </a:pPr>
            <a:r>
              <a:rPr lang="en-US" altLang="en-US" sz="1800" smtClean="0">
                <a:latin typeface="Arial" pitchFamily="34" charset="0"/>
                <a:cs typeface="Arial" pitchFamily="34" charset="0"/>
              </a:rPr>
              <a:t>The</a:t>
            </a:r>
            <a:r>
              <a:rPr lang="en-US" altLang="en-US" sz="1800" smtClean="0">
                <a:latin typeface="Arial Black" pitchFamily="34" charset="0"/>
                <a:cs typeface="Arial" pitchFamily="34" charset="0"/>
              </a:rPr>
              <a:t> new vertical </a:t>
            </a:r>
            <a:r>
              <a:rPr lang="en-US" altLang="en-US" sz="1800" smtClean="0">
                <a:latin typeface="Arial" pitchFamily="34" charset="0"/>
                <a:cs typeface="Arial" pitchFamily="34" charset="0"/>
              </a:rPr>
              <a:t>(geopotential) </a:t>
            </a:r>
            <a:r>
              <a:rPr lang="en-US" altLang="en-US" sz="1800" smtClean="0">
                <a:latin typeface="Arial Black" pitchFamily="34" charset="0"/>
                <a:cs typeface="Arial" pitchFamily="34" charset="0"/>
              </a:rPr>
              <a:t>datum </a:t>
            </a:r>
            <a:r>
              <a:rPr lang="en-US" altLang="en-US" sz="1800" smtClean="0">
                <a:latin typeface="Arial" pitchFamily="34" charset="0"/>
                <a:cs typeface="Arial" pitchFamily="34" charset="0"/>
              </a:rPr>
              <a:t>will change heights on average </a:t>
            </a:r>
            <a:r>
              <a:rPr lang="en-US" altLang="en-US" sz="1800" smtClean="0">
                <a:latin typeface="Arial Black" pitchFamily="34" charset="0"/>
                <a:cs typeface="Arial" pitchFamily="34" charset="0"/>
              </a:rPr>
              <a:t>50 cm </a:t>
            </a:r>
            <a:r>
              <a:rPr lang="en-US" altLang="en-US" sz="1800" smtClean="0">
                <a:latin typeface="Arial" pitchFamily="34" charset="0"/>
                <a:cs typeface="Arial" pitchFamily="34" charset="0"/>
              </a:rPr>
              <a:t>with a </a:t>
            </a:r>
            <a:r>
              <a:rPr lang="en-US" altLang="en-US" sz="1800" smtClean="0">
                <a:latin typeface="Arial Black" pitchFamily="34" charset="0"/>
                <a:cs typeface="Arial" pitchFamily="34" charset="0"/>
              </a:rPr>
              <a:t>1m tilt </a:t>
            </a:r>
            <a:r>
              <a:rPr lang="en-US" altLang="en-US" sz="1800" smtClean="0">
                <a:latin typeface="Arial" pitchFamily="34" charset="0"/>
                <a:cs typeface="Arial" pitchFamily="34" charset="0"/>
              </a:rPr>
              <a:t>towards the Pacific Northwest.</a:t>
            </a:r>
          </a:p>
        </p:txBody>
      </p:sp>
    </p:spTree>
    <p:extLst>
      <p:ext uri="{BB962C8B-B14F-4D97-AF65-F5344CB8AC3E}">
        <p14:creationId xmlns:p14="http://schemas.microsoft.com/office/powerpoint/2010/main" val="1279986146"/>
      </p:ext>
    </p:extLst>
  </p:cSld>
  <p:clrMapOvr>
    <a:masterClrMapping/>
  </p:clrMapOvr>
  <p:transition spd="slow">
    <p:cut/>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sz="2800" dirty="0" smtClean="0"/>
              <a:t>Predicted Positional Changes in 2022</a:t>
            </a:r>
            <a:br>
              <a:rPr lang="en-US" sz="2800" dirty="0" smtClean="0"/>
            </a:br>
            <a:r>
              <a:rPr lang="en-US" sz="2800" dirty="0" smtClean="0"/>
              <a:t>Vicinity of Corinth, RI.</a:t>
            </a:r>
            <a:br>
              <a:rPr lang="en-US" sz="2800" dirty="0" smtClean="0"/>
            </a:br>
            <a:r>
              <a:rPr lang="en-US" sz="1600" dirty="0" smtClean="0"/>
              <a:t>(Computed for station </a:t>
            </a:r>
            <a:r>
              <a:rPr lang="en-US" sz="1800" dirty="0" smtClean="0"/>
              <a:t>CORINTH,</a:t>
            </a:r>
            <a:r>
              <a:rPr lang="en-US" sz="1600" dirty="0" smtClean="0"/>
              <a:t> </a:t>
            </a:r>
            <a:r>
              <a:rPr lang="en-US" sz="1600" dirty="0" err="1" smtClean="0"/>
              <a:t>pid</a:t>
            </a:r>
            <a:r>
              <a:rPr lang="en-US" sz="1600" dirty="0" smtClean="0"/>
              <a:t> AA9705)</a:t>
            </a:r>
          </a:p>
        </p:txBody>
      </p:sp>
      <p:sp>
        <p:nvSpPr>
          <p:cNvPr id="89091" name="Text Box 3"/>
          <p:cNvSpPr txBox="1">
            <a:spLocks noChangeArrowheads="1"/>
          </p:cNvSpPr>
          <p:nvPr/>
        </p:nvSpPr>
        <p:spPr bwMode="auto">
          <a:xfrm>
            <a:off x="0" y="2209800"/>
            <a:ext cx="9144000" cy="2473325"/>
          </a:xfrm>
          <a:prstGeom prst="rect">
            <a:avLst/>
          </a:prstGeom>
          <a:noFill/>
          <a:ln w="9525">
            <a:noFill/>
            <a:miter lim="800000"/>
            <a:headEnd/>
            <a:tailEnd/>
          </a:ln>
        </p:spPr>
        <p:txBody>
          <a:bodyPr>
            <a:spAutoFit/>
          </a:bodyPr>
          <a:lstStyle/>
          <a:p>
            <a:pPr algn="ctr" eaLnBrk="0" hangingPunct="0"/>
            <a:r>
              <a:rPr lang="en-US" sz="2600" b="1" dirty="0">
                <a:latin typeface="Times New Roman" pitchFamily="18" charset="0"/>
              </a:rPr>
              <a:t>HORIZONTAL =  </a:t>
            </a:r>
            <a:r>
              <a:rPr lang="en-US" sz="2600" b="1" dirty="0" smtClean="0">
                <a:latin typeface="Times New Roman" pitchFamily="18" charset="0"/>
              </a:rPr>
              <a:t>1.24 </a:t>
            </a:r>
            <a:r>
              <a:rPr lang="en-US" sz="2600" b="1" dirty="0">
                <a:latin typeface="Times New Roman" pitchFamily="18" charset="0"/>
              </a:rPr>
              <a:t>m </a:t>
            </a:r>
            <a:r>
              <a:rPr lang="en-US" sz="2600" b="1" dirty="0" smtClean="0">
                <a:latin typeface="Times New Roman" pitchFamily="18" charset="0"/>
              </a:rPr>
              <a:t>(4.1 </a:t>
            </a:r>
            <a:r>
              <a:rPr lang="en-US" sz="2600" b="1" dirty="0">
                <a:latin typeface="Times New Roman" pitchFamily="18" charset="0"/>
              </a:rPr>
              <a:t>ft)</a:t>
            </a:r>
          </a:p>
          <a:p>
            <a:pPr algn="ctr" eaLnBrk="0" hangingPunct="0"/>
            <a:r>
              <a:rPr lang="en-US" sz="2600" b="1" dirty="0">
                <a:latin typeface="Times New Roman" pitchFamily="18" charset="0"/>
              </a:rPr>
              <a:t>ELLIPSOID HEIGHT = - </a:t>
            </a:r>
            <a:r>
              <a:rPr lang="en-US" sz="2600" b="1" dirty="0" smtClean="0">
                <a:latin typeface="Times New Roman" pitchFamily="18" charset="0"/>
              </a:rPr>
              <a:t>1.17 </a:t>
            </a:r>
            <a:r>
              <a:rPr lang="en-US" sz="2600" b="1" dirty="0">
                <a:latin typeface="Times New Roman" pitchFamily="18" charset="0"/>
              </a:rPr>
              <a:t>m (- </a:t>
            </a:r>
            <a:r>
              <a:rPr lang="en-US" sz="2600" b="1" dirty="0" smtClean="0">
                <a:latin typeface="Times New Roman" pitchFamily="18" charset="0"/>
              </a:rPr>
              <a:t>3.8 </a:t>
            </a:r>
            <a:r>
              <a:rPr lang="en-US" sz="2600" b="1" dirty="0">
                <a:latin typeface="Times New Roman" pitchFamily="18" charset="0"/>
              </a:rPr>
              <a:t>ft)</a:t>
            </a:r>
          </a:p>
          <a:p>
            <a:pPr algn="ctr" eaLnBrk="0" hangingPunct="0"/>
            <a:r>
              <a:rPr lang="en-US" sz="2600" b="1" dirty="0">
                <a:latin typeface="Times New Roman" pitchFamily="18" charset="0"/>
              </a:rPr>
              <a:t>Predicted with </a:t>
            </a:r>
            <a:r>
              <a:rPr lang="en-US" sz="2600" b="1" dirty="0">
                <a:solidFill>
                  <a:srgbClr val="FF0000"/>
                </a:solidFill>
                <a:latin typeface="Times New Roman" pitchFamily="18" charset="0"/>
              </a:rPr>
              <a:t>HTDP</a:t>
            </a:r>
          </a:p>
          <a:p>
            <a:pPr algn="ctr" eaLnBrk="0" hangingPunct="0"/>
            <a:endParaRPr lang="en-US" sz="2600" b="1" dirty="0">
              <a:latin typeface="Times New Roman" pitchFamily="18" charset="0"/>
            </a:endParaRPr>
          </a:p>
          <a:p>
            <a:pPr algn="ctr" eaLnBrk="0" hangingPunct="0"/>
            <a:r>
              <a:rPr lang="en-US" sz="2600" b="1" dirty="0">
                <a:latin typeface="Times New Roman" pitchFamily="18" charset="0"/>
              </a:rPr>
              <a:t>ORTHOMETRIC HEIGHT = - </a:t>
            </a:r>
            <a:r>
              <a:rPr lang="en-US" sz="2600" b="1" dirty="0" smtClean="0">
                <a:latin typeface="Times New Roman" pitchFamily="18" charset="0"/>
              </a:rPr>
              <a:t>0.41 </a:t>
            </a:r>
            <a:r>
              <a:rPr lang="en-US" sz="2600" b="1" dirty="0">
                <a:latin typeface="Times New Roman" pitchFamily="18" charset="0"/>
              </a:rPr>
              <a:t>m (- </a:t>
            </a:r>
            <a:r>
              <a:rPr lang="en-US" sz="2600" b="1" dirty="0" smtClean="0">
                <a:latin typeface="Times New Roman" pitchFamily="18" charset="0"/>
              </a:rPr>
              <a:t>1.4 </a:t>
            </a:r>
            <a:r>
              <a:rPr lang="en-US" sz="2600" b="1" dirty="0">
                <a:latin typeface="Times New Roman" pitchFamily="18" charset="0"/>
              </a:rPr>
              <a:t>ft)</a:t>
            </a:r>
          </a:p>
          <a:p>
            <a:pPr algn="ctr" eaLnBrk="0" hangingPunct="0"/>
            <a:r>
              <a:rPr lang="en-US" sz="2600" b="1" dirty="0">
                <a:latin typeface="Times New Roman" pitchFamily="18" charset="0"/>
              </a:rPr>
              <a:t>Predicted with </a:t>
            </a:r>
            <a:r>
              <a:rPr lang="en-US" sz="2600" b="1" dirty="0">
                <a:solidFill>
                  <a:srgbClr val="FF0000"/>
                </a:solidFill>
                <a:latin typeface="Times New Roman" pitchFamily="18" charset="0"/>
              </a:rPr>
              <a:t>HTDP</a:t>
            </a:r>
            <a:r>
              <a:rPr lang="en-US" sz="2600" b="1" dirty="0">
                <a:latin typeface="Times New Roman" pitchFamily="18" charset="0"/>
              </a:rPr>
              <a:t> and </a:t>
            </a:r>
            <a:r>
              <a:rPr lang="en-US" sz="2600" b="1" dirty="0">
                <a:solidFill>
                  <a:srgbClr val="FF0000"/>
                </a:solidFill>
                <a:latin typeface="Times New Roman" pitchFamily="18" charset="0"/>
              </a:rPr>
              <a:t>USGG2009</a:t>
            </a:r>
          </a:p>
        </p:txBody>
      </p:sp>
      <p:sp>
        <p:nvSpPr>
          <p:cNvPr id="89092" name="TextBox 4">
            <a:hlinkClick r:id="rId3"/>
          </p:cNvPr>
          <p:cNvSpPr txBox="1">
            <a:spLocks noChangeArrowheads="1"/>
          </p:cNvSpPr>
          <p:nvPr/>
        </p:nvSpPr>
        <p:spPr bwMode="auto">
          <a:xfrm>
            <a:off x="2209800" y="4876800"/>
            <a:ext cx="4551363" cy="1477963"/>
          </a:xfrm>
          <a:prstGeom prst="rect">
            <a:avLst/>
          </a:prstGeom>
          <a:noFill/>
          <a:ln w="9525">
            <a:noFill/>
            <a:miter lim="800000"/>
            <a:headEnd/>
            <a:tailEnd/>
          </a:ln>
        </p:spPr>
        <p:txBody>
          <a:bodyPr wrap="none">
            <a:spAutoFit/>
          </a:bodyPr>
          <a:lstStyle/>
          <a:p>
            <a:pPr algn="ctr"/>
            <a:r>
              <a:rPr lang="en-US" b="1">
                <a:solidFill>
                  <a:srgbClr val="CC0066"/>
                </a:solidFill>
                <a:latin typeface="Times New Roman" pitchFamily="18" charset="0"/>
                <a:cs typeface="Times New Roman" pitchFamily="18" charset="0"/>
              </a:rPr>
              <a:t>HTDP</a:t>
            </a:r>
          </a:p>
          <a:p>
            <a:pPr algn="ctr"/>
            <a:r>
              <a:rPr lang="en-US">
                <a:solidFill>
                  <a:srgbClr val="CC0066"/>
                </a:solidFill>
                <a:latin typeface="Times New Roman" pitchFamily="18" charset="0"/>
                <a:cs typeface="Times New Roman" pitchFamily="18" charset="0"/>
              </a:rPr>
              <a:t>“Coping with Tectonic Motion”</a:t>
            </a:r>
          </a:p>
          <a:p>
            <a:pPr algn="ctr"/>
            <a:r>
              <a:rPr lang="en-US">
                <a:solidFill>
                  <a:srgbClr val="CC0066"/>
                </a:solidFill>
                <a:latin typeface="Times New Roman" pitchFamily="18" charset="0"/>
                <a:cs typeface="Times New Roman" pitchFamily="18" charset="0"/>
              </a:rPr>
              <a:t>R. Snay &amp; C. Pearson</a:t>
            </a:r>
          </a:p>
          <a:p>
            <a:pPr algn="ctr"/>
            <a:r>
              <a:rPr lang="en-US">
                <a:solidFill>
                  <a:srgbClr val="CC0066"/>
                </a:solidFill>
                <a:latin typeface="Times New Roman" pitchFamily="18" charset="0"/>
                <a:cs typeface="Times New Roman" pitchFamily="18" charset="0"/>
              </a:rPr>
              <a:t>American Surveyor Magazine, December 2010</a:t>
            </a:r>
          </a:p>
          <a:p>
            <a:pPr algn="ctr"/>
            <a:r>
              <a:rPr lang="en-US">
                <a:solidFill>
                  <a:srgbClr val="CC0066"/>
                </a:solidFill>
                <a:latin typeface="Times New Roman" pitchFamily="18" charset="0"/>
                <a:cs typeface="Times New Roman" pitchFamily="18" charset="0"/>
              </a:rPr>
              <a:t>www.Ameriserv.com</a:t>
            </a:r>
          </a:p>
        </p:txBody>
      </p:sp>
    </p:spTree>
    <p:extLst>
      <p:ext uri="{BB962C8B-B14F-4D97-AF65-F5344CB8AC3E}">
        <p14:creationId xmlns:p14="http://schemas.microsoft.com/office/powerpoint/2010/main" val="114452146"/>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86100"/>
            <a:ext cx="7772400" cy="685800"/>
          </a:xfrm>
        </p:spPr>
        <p:txBody>
          <a:bodyPr/>
          <a:lstStyle/>
          <a:p>
            <a:pPr algn="ctr">
              <a:defRPr/>
            </a:pPr>
            <a:r>
              <a:rPr lang="en-US" dirty="0" smtClean="0"/>
              <a:t>ITRF2008, IGS08 </a:t>
            </a:r>
            <a:br>
              <a:rPr lang="en-US" dirty="0" smtClean="0"/>
            </a:br>
            <a:r>
              <a:rPr lang="en-US" dirty="0" smtClean="0"/>
              <a:t>And NAD 83(2011)</a:t>
            </a:r>
            <a:endParaRPr lang="en-US" dirty="0"/>
          </a:p>
        </p:txBody>
      </p:sp>
    </p:spTree>
  </p:cSld>
  <p:clrMapOvr>
    <a:masterClrMapping/>
  </p:clrMapOvr>
  <p:transition spd="slow"/>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itle 1"/>
          <p:cNvSpPr>
            <a:spLocks noGrp="1"/>
          </p:cNvSpPr>
          <p:nvPr>
            <p:ph type="title"/>
          </p:nvPr>
        </p:nvSpPr>
        <p:spPr/>
        <p:txBody>
          <a:bodyPr/>
          <a:lstStyle/>
          <a:p>
            <a:r>
              <a:rPr lang="en-US" altLang="en-US" smtClean="0"/>
              <a:t>Old vs New Datums</a:t>
            </a:r>
          </a:p>
        </p:txBody>
      </p:sp>
      <p:sp>
        <p:nvSpPr>
          <p:cNvPr id="173059" name="Content Placeholder 2"/>
          <p:cNvSpPr>
            <a:spLocks noGrp="1"/>
          </p:cNvSpPr>
          <p:nvPr>
            <p:ph idx="1"/>
          </p:nvPr>
        </p:nvSpPr>
        <p:spPr/>
        <p:txBody>
          <a:bodyPr/>
          <a:lstStyle/>
          <a:p>
            <a:r>
              <a:rPr lang="en-US" altLang="en-US" smtClean="0"/>
              <a:t>Step 1:  Do the best scientific positioning work we can in ITRF</a:t>
            </a:r>
          </a:p>
          <a:p>
            <a:pPr lvl="1"/>
            <a:r>
              <a:rPr lang="en-US" altLang="en-US" smtClean="0"/>
              <a:t>Before any discussion of “plate fixed” or “map projections”</a:t>
            </a:r>
          </a:p>
          <a:p>
            <a:pPr lvl="1"/>
            <a:r>
              <a:rPr lang="en-US" altLang="en-US" smtClean="0"/>
              <a:t>NGS’s core goal must be the </a:t>
            </a:r>
            <a:r>
              <a:rPr lang="en-US" altLang="en-US" i="1" smtClean="0"/>
              <a:t>scientific integrity of positions</a:t>
            </a:r>
          </a:p>
          <a:p>
            <a:pPr lvl="1"/>
            <a:r>
              <a:rPr lang="en-US" altLang="en-US" b="1" smtClean="0"/>
              <a:t>New database</a:t>
            </a:r>
          </a:p>
          <a:p>
            <a:pPr lvl="1"/>
            <a:r>
              <a:rPr lang="en-US" altLang="en-US" b="1" smtClean="0"/>
              <a:t>Replacement of static vector-based GNSS processing</a:t>
            </a:r>
          </a:p>
        </p:txBody>
      </p:sp>
      <p:sp>
        <p:nvSpPr>
          <p:cNvPr id="173060" name="Date Placeholder 3"/>
          <p:cNvSpPr>
            <a:spLocks noGrp="1"/>
          </p:cNvSpPr>
          <p:nvPr>
            <p:ph type="dt" sz="quarter" idx="4294967295"/>
          </p:nvPr>
        </p:nvSpPr>
        <p:spPr bwMode="auto">
          <a:xfrm>
            <a:off x="457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fontAlgn="base" hangingPunct="1">
              <a:spcBef>
                <a:spcPct val="0"/>
              </a:spcBef>
              <a:spcAft>
                <a:spcPct val="0"/>
              </a:spcAft>
              <a:buFontTx/>
              <a:buNone/>
            </a:pPr>
            <a:r>
              <a:rPr lang="en-US" altLang="en-US" sz="1200" smtClean="0">
                <a:solidFill>
                  <a:srgbClr val="898989"/>
                </a:solidFill>
                <a:latin typeface="Gill Sans MT" pitchFamily="34" charset="0"/>
                <a:cs typeface="Arial" pitchFamily="34" charset="0"/>
              </a:rPr>
              <a:t>April 13, 2015</a:t>
            </a:r>
          </a:p>
        </p:txBody>
      </p:sp>
      <p:sp>
        <p:nvSpPr>
          <p:cNvPr id="5" name="Footer Placeholder 4"/>
          <p:cNvSpPr>
            <a:spLocks noGrp="1"/>
          </p:cNvSpPr>
          <p:nvPr>
            <p:ph type="ftr" sz="quarter" idx="4294967295"/>
          </p:nvPr>
        </p:nvSpPr>
        <p:spPr>
          <a:xfrm>
            <a:off x="3124200" y="6356350"/>
            <a:ext cx="2895600" cy="365125"/>
          </a:xfrm>
          <a:prstGeom prst="rect">
            <a:avLst/>
          </a:prstGeom>
        </p:spPr>
        <p:txBody>
          <a:bodyPr/>
          <a:lstStyle/>
          <a:p>
            <a:pPr>
              <a:defRPr/>
            </a:pPr>
            <a:r>
              <a:rPr lang="en-US" dirty="0"/>
              <a:t>2015 Geospatial Summit </a:t>
            </a:r>
          </a:p>
        </p:txBody>
      </p:sp>
      <p:sp>
        <p:nvSpPr>
          <p:cNvPr id="173062" name="Slide Number Placeholder 5"/>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fontAlgn="base" hangingPunct="1">
              <a:spcBef>
                <a:spcPct val="0"/>
              </a:spcBef>
              <a:spcAft>
                <a:spcPct val="0"/>
              </a:spcAft>
              <a:buFontTx/>
              <a:buNone/>
            </a:pPr>
            <a:fld id="{13022A3C-E6D1-440E-BD5A-B7FEE51E5352}" type="slidenum">
              <a:rPr lang="en-US" altLang="en-US" sz="1200" smtClean="0">
                <a:solidFill>
                  <a:srgbClr val="898989"/>
                </a:solidFill>
                <a:latin typeface="Gill Sans MT" pitchFamily="34" charset="0"/>
                <a:cs typeface="Arial" pitchFamily="34" charset="0"/>
              </a:rPr>
              <a:pPr eaLnBrk="1" fontAlgn="base" hangingPunct="1">
                <a:spcBef>
                  <a:spcPct val="0"/>
                </a:spcBef>
                <a:spcAft>
                  <a:spcPct val="0"/>
                </a:spcAft>
                <a:buFontTx/>
                <a:buNone/>
              </a:pPr>
              <a:t>120</a:t>
            </a:fld>
            <a:endParaRPr lang="en-US" altLang="en-US" sz="1200" smtClean="0">
              <a:solidFill>
                <a:srgbClr val="898989"/>
              </a:solidFill>
              <a:latin typeface="Gill Sans MT" pitchFamily="34" charset="0"/>
              <a:cs typeface="Arial" pitchFamily="34" charset="0"/>
            </a:endParaRPr>
          </a:p>
        </p:txBody>
      </p:sp>
    </p:spTree>
    <p:extLst>
      <p:ext uri="{BB962C8B-B14F-4D97-AF65-F5344CB8AC3E}">
        <p14:creationId xmlns:p14="http://schemas.microsoft.com/office/powerpoint/2010/main" val="1299369443"/>
      </p:ext>
    </p:extLst>
  </p:cSld>
  <p:clrMapOvr>
    <a:masterClrMapping/>
  </p:clrMapOvr>
  <p:transition spd="slow"/>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1"/>
          <p:cNvSpPr>
            <a:spLocks noGrp="1"/>
          </p:cNvSpPr>
          <p:nvPr>
            <p:ph type="title"/>
          </p:nvPr>
        </p:nvSpPr>
        <p:spPr/>
        <p:txBody>
          <a:bodyPr/>
          <a:lstStyle/>
          <a:p>
            <a:r>
              <a:rPr lang="en-US" altLang="en-US" smtClean="0"/>
              <a:t>Old vs New Datums</a:t>
            </a:r>
          </a:p>
        </p:txBody>
      </p:sp>
      <p:sp>
        <p:nvSpPr>
          <p:cNvPr id="49155" name="Content Placeholder 2"/>
          <p:cNvSpPr>
            <a:spLocks noGrp="1"/>
          </p:cNvSpPr>
          <p:nvPr>
            <p:ph idx="1"/>
          </p:nvPr>
        </p:nvSpPr>
        <p:spPr/>
        <p:txBody>
          <a:bodyPr/>
          <a:lstStyle/>
          <a:p>
            <a:r>
              <a:rPr lang="en-US" altLang="en-US" smtClean="0"/>
              <a:t>Step 2:  Consider the question of “plate fixed”:</a:t>
            </a:r>
          </a:p>
          <a:p>
            <a:pPr lvl="1"/>
            <a:r>
              <a:rPr lang="en-US" altLang="en-US" sz="2400" smtClean="0"/>
              <a:t>Why do users want this?</a:t>
            </a:r>
          </a:p>
          <a:p>
            <a:pPr lvl="2"/>
            <a:r>
              <a:rPr lang="en-US" altLang="en-US" sz="2000" smtClean="0"/>
              <a:t>Fixed latitude and longitude? </a:t>
            </a:r>
          </a:p>
          <a:p>
            <a:pPr lvl="1"/>
            <a:r>
              <a:rPr lang="en-US" altLang="en-US" sz="2400" smtClean="0"/>
              <a:t>Nothing is “fixed” though</a:t>
            </a:r>
          </a:p>
          <a:p>
            <a:pPr lvl="2"/>
            <a:r>
              <a:rPr lang="en-US" altLang="en-US" sz="2000" smtClean="0"/>
              <a:t>Plate is not just rotating; more than 1 plate</a:t>
            </a:r>
          </a:p>
          <a:p>
            <a:pPr lvl="1"/>
            <a:r>
              <a:rPr lang="en-US" altLang="en-US" sz="2400" smtClean="0"/>
              <a:t>Who wins?  Who defines “fixed”?  Must all points maintain zero change?</a:t>
            </a:r>
          </a:p>
          <a:p>
            <a:pPr lvl="2"/>
            <a:r>
              <a:rPr lang="en-US" altLang="en-US" sz="2000" smtClean="0"/>
              <a:t>Model and remove all real motion?  (aka “HTDP”)</a:t>
            </a:r>
          </a:p>
          <a:p>
            <a:pPr lvl="3"/>
            <a:r>
              <a:rPr lang="en-US" altLang="en-US" sz="1600" smtClean="0"/>
              <a:t>If not removing </a:t>
            </a:r>
            <a:r>
              <a:rPr lang="en-US" altLang="en-US" sz="1600" i="1" smtClean="0"/>
              <a:t>all</a:t>
            </a:r>
            <a:r>
              <a:rPr lang="en-US" altLang="en-US" sz="1600" smtClean="0"/>
              <a:t> motion, why remove </a:t>
            </a:r>
            <a:r>
              <a:rPr lang="en-US" altLang="en-US" sz="1600" i="1" smtClean="0"/>
              <a:t>any</a:t>
            </a:r>
            <a:r>
              <a:rPr lang="en-US" altLang="en-US" sz="1600" smtClean="0"/>
              <a:t> motion?</a:t>
            </a:r>
          </a:p>
          <a:p>
            <a:pPr lvl="4"/>
            <a:r>
              <a:rPr lang="en-US" altLang="en-US" sz="1600" smtClean="0"/>
              <a:t>ITRF minus plate rotation vs just ITRF</a:t>
            </a:r>
          </a:p>
        </p:txBody>
      </p:sp>
      <p:sp>
        <p:nvSpPr>
          <p:cNvPr id="174084" name="Date Placeholder 3"/>
          <p:cNvSpPr>
            <a:spLocks noGrp="1"/>
          </p:cNvSpPr>
          <p:nvPr>
            <p:ph type="dt" sz="quarter" idx="4294967295"/>
          </p:nvPr>
        </p:nvSpPr>
        <p:spPr bwMode="auto">
          <a:xfrm>
            <a:off x="457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fontAlgn="base" hangingPunct="1">
              <a:spcBef>
                <a:spcPct val="0"/>
              </a:spcBef>
              <a:spcAft>
                <a:spcPct val="0"/>
              </a:spcAft>
              <a:buFontTx/>
              <a:buNone/>
            </a:pPr>
            <a:r>
              <a:rPr lang="en-US" altLang="en-US" sz="1200" smtClean="0">
                <a:solidFill>
                  <a:srgbClr val="898989"/>
                </a:solidFill>
                <a:latin typeface="Gill Sans MT" pitchFamily="34" charset="0"/>
                <a:cs typeface="Arial" pitchFamily="34" charset="0"/>
              </a:rPr>
              <a:t>April 13, 2015</a:t>
            </a:r>
          </a:p>
        </p:txBody>
      </p:sp>
      <p:sp>
        <p:nvSpPr>
          <p:cNvPr id="5" name="Footer Placeholder 4"/>
          <p:cNvSpPr>
            <a:spLocks noGrp="1"/>
          </p:cNvSpPr>
          <p:nvPr>
            <p:ph type="ftr" sz="quarter" idx="4294967295"/>
          </p:nvPr>
        </p:nvSpPr>
        <p:spPr>
          <a:xfrm>
            <a:off x="3124200" y="6356350"/>
            <a:ext cx="2895600" cy="365125"/>
          </a:xfrm>
          <a:prstGeom prst="rect">
            <a:avLst/>
          </a:prstGeom>
        </p:spPr>
        <p:txBody>
          <a:bodyPr/>
          <a:lstStyle/>
          <a:p>
            <a:pPr>
              <a:defRPr/>
            </a:pPr>
            <a:r>
              <a:rPr lang="en-US" dirty="0"/>
              <a:t>2015 Geospatial Summit </a:t>
            </a:r>
          </a:p>
        </p:txBody>
      </p:sp>
      <p:sp>
        <p:nvSpPr>
          <p:cNvPr id="174086" name="Slide Number Placeholder 5"/>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fontAlgn="base" hangingPunct="1">
              <a:spcBef>
                <a:spcPct val="0"/>
              </a:spcBef>
              <a:spcAft>
                <a:spcPct val="0"/>
              </a:spcAft>
              <a:buFontTx/>
              <a:buNone/>
            </a:pPr>
            <a:fld id="{978919BA-C078-4828-9521-5286A6DBB34B}" type="slidenum">
              <a:rPr lang="en-US" altLang="en-US" sz="1200" smtClean="0">
                <a:solidFill>
                  <a:srgbClr val="898989"/>
                </a:solidFill>
                <a:latin typeface="Gill Sans MT" pitchFamily="34" charset="0"/>
                <a:cs typeface="Arial" pitchFamily="34" charset="0"/>
              </a:rPr>
              <a:pPr eaLnBrk="1" fontAlgn="base" hangingPunct="1">
                <a:spcBef>
                  <a:spcPct val="0"/>
                </a:spcBef>
                <a:spcAft>
                  <a:spcPct val="0"/>
                </a:spcAft>
                <a:buFontTx/>
                <a:buNone/>
              </a:pPr>
              <a:t>121</a:t>
            </a:fld>
            <a:endParaRPr lang="en-US" altLang="en-US" sz="1200" smtClean="0">
              <a:solidFill>
                <a:srgbClr val="898989"/>
              </a:solidFill>
              <a:latin typeface="Gill Sans MT" pitchFamily="34" charset="0"/>
              <a:cs typeface="Arial" pitchFamily="34" charset="0"/>
            </a:endParaRPr>
          </a:p>
        </p:txBody>
      </p:sp>
    </p:spTree>
    <p:extLst>
      <p:ext uri="{BB962C8B-B14F-4D97-AF65-F5344CB8AC3E}">
        <p14:creationId xmlns:p14="http://schemas.microsoft.com/office/powerpoint/2010/main" val="286151957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15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915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915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9155">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9155">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9155">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49155">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4915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itle 1"/>
          <p:cNvSpPr>
            <a:spLocks noGrp="1"/>
          </p:cNvSpPr>
          <p:nvPr>
            <p:ph type="title"/>
          </p:nvPr>
        </p:nvSpPr>
        <p:spPr/>
        <p:txBody>
          <a:bodyPr/>
          <a:lstStyle/>
          <a:p>
            <a:r>
              <a:rPr lang="en-US" altLang="en-US" smtClean="0"/>
              <a:t>State Plane Coordinates</a:t>
            </a:r>
          </a:p>
        </p:txBody>
      </p:sp>
      <p:sp>
        <p:nvSpPr>
          <p:cNvPr id="175107" name="Content Placeholder 2"/>
          <p:cNvSpPr>
            <a:spLocks noGrp="1"/>
          </p:cNvSpPr>
          <p:nvPr>
            <p:ph idx="1"/>
          </p:nvPr>
        </p:nvSpPr>
        <p:spPr/>
        <p:txBody>
          <a:bodyPr/>
          <a:lstStyle/>
          <a:p>
            <a:r>
              <a:rPr lang="en-US" altLang="en-US" smtClean="0"/>
              <a:t>Barring user-requested changes, NGS may use existing SPC projections, boundaries and equations, but with new false northings &amp; eastings (to distinguish from NAD 27 and NAD 83)</a:t>
            </a:r>
          </a:p>
          <a:p>
            <a:endParaRPr lang="en-US" altLang="en-US" smtClean="0"/>
          </a:p>
          <a:p>
            <a:r>
              <a:rPr lang="en-US" altLang="en-US" smtClean="0"/>
              <a:t>User-provided plug-ins (pre-written code) for SPC or other projections may be possible</a:t>
            </a:r>
          </a:p>
          <a:p>
            <a:pPr lvl="1"/>
            <a:endParaRPr lang="en-US" altLang="en-US" smtClean="0"/>
          </a:p>
          <a:p>
            <a:pPr lvl="1"/>
            <a:endParaRPr lang="en-US" altLang="en-US" smtClean="0"/>
          </a:p>
          <a:p>
            <a:endParaRPr lang="en-US" altLang="en-US" smtClean="0"/>
          </a:p>
          <a:p>
            <a:pPr lvl="1"/>
            <a:endParaRPr lang="en-US" altLang="en-US" smtClean="0"/>
          </a:p>
        </p:txBody>
      </p:sp>
      <p:sp>
        <p:nvSpPr>
          <p:cNvPr id="175108" name="Date Placeholder 3"/>
          <p:cNvSpPr>
            <a:spLocks noGrp="1"/>
          </p:cNvSpPr>
          <p:nvPr>
            <p:ph type="dt" sz="quarter" idx="4294967295"/>
          </p:nvPr>
        </p:nvSpPr>
        <p:spPr bwMode="auto">
          <a:xfrm>
            <a:off x="457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Gill Sans MT"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Gill Sans MT"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Gill Sans MT"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Gill Sans MT"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Gill Sans MT"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Gill Sans MT"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Gill Sans MT"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Gill Sans MT"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Gill Sans MT" pitchFamily="34" charset="0"/>
                <a:ea typeface="ＭＳ Ｐゴシック" pitchFamily="34" charset="-128"/>
              </a:defRPr>
            </a:lvl9pPr>
          </a:lstStyle>
          <a:p>
            <a:pPr eaLnBrk="1" hangingPunct="1">
              <a:spcBef>
                <a:spcPct val="0"/>
              </a:spcBef>
              <a:buFontTx/>
              <a:buNone/>
            </a:pPr>
            <a:r>
              <a:rPr lang="en-US" altLang="en-US" sz="1200" smtClean="0">
                <a:solidFill>
                  <a:srgbClr val="898989"/>
                </a:solidFill>
              </a:rPr>
              <a:t>April 13, 2015</a:t>
            </a:r>
          </a:p>
        </p:txBody>
      </p:sp>
      <p:sp>
        <p:nvSpPr>
          <p:cNvPr id="5" name="Footer Placeholder 4"/>
          <p:cNvSpPr>
            <a:spLocks noGrp="1"/>
          </p:cNvSpPr>
          <p:nvPr>
            <p:ph type="ftr" sz="quarter" idx="4294967295"/>
          </p:nvPr>
        </p:nvSpPr>
        <p:spPr>
          <a:xfrm>
            <a:off x="3124200" y="6356350"/>
            <a:ext cx="2895600" cy="365125"/>
          </a:xfrm>
          <a:prstGeom prst="rect">
            <a:avLst/>
          </a:prstGeom>
        </p:spPr>
        <p:txBody>
          <a:bodyPr/>
          <a:lstStyle/>
          <a:p>
            <a:pPr>
              <a:defRPr/>
            </a:pPr>
            <a:r>
              <a:rPr lang="en-US" dirty="0"/>
              <a:t>2015 Geospatial Summit </a:t>
            </a:r>
          </a:p>
        </p:txBody>
      </p:sp>
      <p:sp>
        <p:nvSpPr>
          <p:cNvPr id="175110" name="Slide Number Placeholder 5"/>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Gill Sans MT"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Gill Sans MT"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Gill Sans MT"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Gill Sans MT"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Gill Sans MT"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Gill Sans MT"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Gill Sans MT"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Gill Sans MT"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Gill Sans MT" pitchFamily="34" charset="0"/>
                <a:ea typeface="ＭＳ Ｐゴシック" pitchFamily="34" charset="-128"/>
              </a:defRPr>
            </a:lvl9pPr>
          </a:lstStyle>
          <a:p>
            <a:pPr eaLnBrk="1" hangingPunct="1">
              <a:spcBef>
                <a:spcPct val="0"/>
              </a:spcBef>
              <a:buFontTx/>
              <a:buNone/>
            </a:pPr>
            <a:fld id="{78FA30E8-1530-4D43-B26F-B89AF7076DFA}" type="slidenum">
              <a:rPr lang="en-US" altLang="en-US" sz="1200" smtClean="0">
                <a:solidFill>
                  <a:srgbClr val="898989"/>
                </a:solidFill>
              </a:rPr>
              <a:pPr eaLnBrk="1" hangingPunct="1">
                <a:spcBef>
                  <a:spcPct val="0"/>
                </a:spcBef>
                <a:buFontTx/>
                <a:buNone/>
              </a:pPr>
              <a:t>122</a:t>
            </a:fld>
            <a:endParaRPr lang="en-US" altLang="en-US" sz="1200" smtClean="0">
              <a:solidFill>
                <a:srgbClr val="898989"/>
              </a:solidFill>
            </a:endParaRPr>
          </a:p>
        </p:txBody>
      </p:sp>
    </p:spTree>
    <p:extLst>
      <p:ext uri="{BB962C8B-B14F-4D97-AF65-F5344CB8AC3E}">
        <p14:creationId xmlns:p14="http://schemas.microsoft.com/office/powerpoint/2010/main" val="1250614729"/>
      </p:ext>
    </p:extLst>
  </p:cSld>
  <p:clrMapOvr>
    <a:masterClrMapping/>
  </p:clrMapOvr>
  <p:transition spd="slow"/>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itle 1"/>
          <p:cNvSpPr>
            <a:spLocks noGrp="1"/>
          </p:cNvSpPr>
          <p:nvPr>
            <p:ph type="title"/>
          </p:nvPr>
        </p:nvSpPr>
        <p:spPr/>
        <p:txBody>
          <a:bodyPr/>
          <a:lstStyle/>
          <a:p>
            <a:r>
              <a:rPr lang="en-US" altLang="en-US" smtClean="0"/>
              <a:t>Old vs New Datums:  Access</a:t>
            </a:r>
          </a:p>
        </p:txBody>
      </p:sp>
      <p:sp>
        <p:nvSpPr>
          <p:cNvPr id="3" name="Content Placeholder 2"/>
          <p:cNvSpPr>
            <a:spLocks noGrp="1"/>
          </p:cNvSpPr>
          <p:nvPr>
            <p:ph idx="1"/>
          </p:nvPr>
        </p:nvSpPr>
        <p:spPr/>
        <p:txBody>
          <a:bodyPr/>
          <a:lstStyle/>
          <a:p>
            <a:pPr>
              <a:defRPr/>
            </a:pPr>
            <a:r>
              <a:rPr lang="en-US" dirty="0" smtClean="0"/>
              <a:t>Old datums used passive control as the primary access</a:t>
            </a:r>
          </a:p>
          <a:p>
            <a:pPr lvl="1">
              <a:defRPr/>
            </a:pPr>
            <a:r>
              <a:rPr lang="en-US" dirty="0" smtClean="0"/>
              <a:t>CORS / OPUS helped, but “datasheets” remain the largest download, far and away more than OPUS is used</a:t>
            </a:r>
          </a:p>
          <a:p>
            <a:pPr marL="457200" lvl="1" indent="0">
              <a:buFont typeface="Arial" pitchFamily="34" charset="0"/>
              <a:buNone/>
              <a:defRPr/>
            </a:pPr>
            <a:endParaRPr lang="en-US" dirty="0"/>
          </a:p>
        </p:txBody>
      </p:sp>
      <p:sp>
        <p:nvSpPr>
          <p:cNvPr id="176132" name="Date Placeholder 3"/>
          <p:cNvSpPr>
            <a:spLocks noGrp="1"/>
          </p:cNvSpPr>
          <p:nvPr>
            <p:ph type="dt" sz="quarter" idx="4294967295"/>
          </p:nvPr>
        </p:nvSpPr>
        <p:spPr bwMode="auto">
          <a:xfrm>
            <a:off x="457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fontAlgn="base" hangingPunct="1">
              <a:spcBef>
                <a:spcPct val="0"/>
              </a:spcBef>
              <a:spcAft>
                <a:spcPct val="0"/>
              </a:spcAft>
              <a:buFontTx/>
              <a:buNone/>
            </a:pPr>
            <a:r>
              <a:rPr lang="en-US" altLang="en-US" sz="1200" smtClean="0">
                <a:solidFill>
                  <a:srgbClr val="898989"/>
                </a:solidFill>
                <a:latin typeface="Gill Sans MT" pitchFamily="34" charset="0"/>
                <a:cs typeface="Arial" pitchFamily="34" charset="0"/>
              </a:rPr>
              <a:t>April 13, 2015</a:t>
            </a:r>
          </a:p>
        </p:txBody>
      </p:sp>
      <p:sp>
        <p:nvSpPr>
          <p:cNvPr id="5" name="Footer Placeholder 4"/>
          <p:cNvSpPr>
            <a:spLocks noGrp="1"/>
          </p:cNvSpPr>
          <p:nvPr>
            <p:ph type="ftr" sz="quarter" idx="4294967295"/>
          </p:nvPr>
        </p:nvSpPr>
        <p:spPr>
          <a:xfrm>
            <a:off x="3124200" y="6356350"/>
            <a:ext cx="2895600" cy="365125"/>
          </a:xfrm>
          <a:prstGeom prst="rect">
            <a:avLst/>
          </a:prstGeom>
        </p:spPr>
        <p:txBody>
          <a:bodyPr/>
          <a:lstStyle/>
          <a:p>
            <a:pPr>
              <a:defRPr/>
            </a:pPr>
            <a:r>
              <a:rPr lang="en-US" dirty="0"/>
              <a:t>2015 Geospatial Summit </a:t>
            </a:r>
          </a:p>
        </p:txBody>
      </p:sp>
      <p:sp>
        <p:nvSpPr>
          <p:cNvPr id="176134" name="Slide Number Placeholder 5"/>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fontAlgn="base" hangingPunct="1">
              <a:spcBef>
                <a:spcPct val="0"/>
              </a:spcBef>
              <a:spcAft>
                <a:spcPct val="0"/>
              </a:spcAft>
              <a:buFontTx/>
              <a:buNone/>
            </a:pPr>
            <a:fld id="{A392A8F2-15D6-4C87-9A77-6D891626CC37}" type="slidenum">
              <a:rPr lang="en-US" altLang="en-US" sz="1200" smtClean="0">
                <a:solidFill>
                  <a:srgbClr val="898989"/>
                </a:solidFill>
                <a:latin typeface="Gill Sans MT" pitchFamily="34" charset="0"/>
                <a:cs typeface="Arial" pitchFamily="34" charset="0"/>
              </a:rPr>
              <a:pPr eaLnBrk="1" fontAlgn="base" hangingPunct="1">
                <a:spcBef>
                  <a:spcPct val="0"/>
                </a:spcBef>
                <a:spcAft>
                  <a:spcPct val="0"/>
                </a:spcAft>
                <a:buFontTx/>
                <a:buNone/>
              </a:pPr>
              <a:t>123</a:t>
            </a:fld>
            <a:endParaRPr lang="en-US" altLang="en-US" sz="1200" smtClean="0">
              <a:solidFill>
                <a:srgbClr val="898989"/>
              </a:solidFill>
              <a:latin typeface="Gill Sans MT" pitchFamily="34" charset="0"/>
              <a:cs typeface="Arial" pitchFamily="34" charset="0"/>
            </a:endParaRPr>
          </a:p>
        </p:txBody>
      </p:sp>
    </p:spTree>
    <p:extLst>
      <p:ext uri="{BB962C8B-B14F-4D97-AF65-F5344CB8AC3E}">
        <p14:creationId xmlns:p14="http://schemas.microsoft.com/office/powerpoint/2010/main" val="1410434193"/>
      </p:ext>
    </p:extLst>
  </p:cSld>
  <p:clrMapOvr>
    <a:masterClrMapping/>
  </p:clrMapOvr>
  <p:transition spd="slow"/>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itle 1"/>
          <p:cNvSpPr>
            <a:spLocks noGrp="1"/>
          </p:cNvSpPr>
          <p:nvPr>
            <p:ph type="title"/>
          </p:nvPr>
        </p:nvSpPr>
        <p:spPr/>
        <p:txBody>
          <a:bodyPr/>
          <a:lstStyle/>
          <a:p>
            <a:r>
              <a:rPr lang="en-US" altLang="en-US" smtClean="0"/>
              <a:t>Old vs New Datums:  Access</a:t>
            </a:r>
          </a:p>
        </p:txBody>
      </p:sp>
      <p:sp>
        <p:nvSpPr>
          <p:cNvPr id="3" name="Content Placeholder 2"/>
          <p:cNvSpPr>
            <a:spLocks noGrp="1"/>
          </p:cNvSpPr>
          <p:nvPr>
            <p:ph idx="1"/>
          </p:nvPr>
        </p:nvSpPr>
        <p:spPr/>
        <p:txBody>
          <a:bodyPr/>
          <a:lstStyle/>
          <a:p>
            <a:pPr>
              <a:defRPr/>
            </a:pPr>
            <a:r>
              <a:rPr lang="en-US" dirty="0" smtClean="0"/>
              <a:t>New datums</a:t>
            </a:r>
          </a:p>
          <a:p>
            <a:pPr lvl="1">
              <a:defRPr/>
            </a:pPr>
            <a:r>
              <a:rPr lang="en-US" dirty="0" smtClean="0"/>
              <a:t>Primary access:  GNSS + geoid model</a:t>
            </a:r>
          </a:p>
          <a:p>
            <a:pPr lvl="1">
              <a:defRPr/>
            </a:pPr>
            <a:r>
              <a:rPr lang="en-US" dirty="0" smtClean="0"/>
              <a:t>Secondary access:  Passive control</a:t>
            </a:r>
          </a:p>
          <a:p>
            <a:pPr lvl="1">
              <a:defRPr/>
            </a:pPr>
            <a:endParaRPr lang="en-US" dirty="0"/>
          </a:p>
          <a:p>
            <a:pPr>
              <a:defRPr/>
            </a:pPr>
            <a:r>
              <a:rPr lang="en-US" dirty="0" smtClean="0"/>
              <a:t>Fixed:</a:t>
            </a:r>
          </a:p>
          <a:p>
            <a:pPr lvl="1">
              <a:defRPr/>
            </a:pPr>
            <a:r>
              <a:rPr lang="en-US" dirty="0" smtClean="0"/>
              <a:t>CORS + geoid (</a:t>
            </a:r>
            <a:r>
              <a:rPr lang="en-US" dirty="0" err="1" smtClean="0"/>
              <a:t>coords</a:t>
            </a:r>
            <a:r>
              <a:rPr lang="en-US" dirty="0" smtClean="0"/>
              <a:t> and velocities both)</a:t>
            </a:r>
          </a:p>
          <a:p>
            <a:pPr marL="457200" lvl="1" indent="0">
              <a:buFont typeface="Arial" pitchFamily="34" charset="0"/>
              <a:buNone/>
              <a:defRPr/>
            </a:pPr>
            <a:endParaRPr lang="en-US" dirty="0"/>
          </a:p>
        </p:txBody>
      </p:sp>
      <p:sp>
        <p:nvSpPr>
          <p:cNvPr id="177156" name="Date Placeholder 3"/>
          <p:cNvSpPr>
            <a:spLocks noGrp="1"/>
          </p:cNvSpPr>
          <p:nvPr>
            <p:ph type="dt" sz="quarter" idx="4294967295"/>
          </p:nvPr>
        </p:nvSpPr>
        <p:spPr bwMode="auto">
          <a:xfrm>
            <a:off x="457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fontAlgn="base" hangingPunct="1">
              <a:spcBef>
                <a:spcPct val="0"/>
              </a:spcBef>
              <a:spcAft>
                <a:spcPct val="0"/>
              </a:spcAft>
              <a:buFontTx/>
              <a:buNone/>
            </a:pPr>
            <a:r>
              <a:rPr lang="en-US" altLang="en-US" sz="1200" smtClean="0">
                <a:solidFill>
                  <a:srgbClr val="898989"/>
                </a:solidFill>
                <a:latin typeface="Gill Sans MT" pitchFamily="34" charset="0"/>
                <a:cs typeface="Arial" pitchFamily="34" charset="0"/>
              </a:rPr>
              <a:t>April 13, 2015</a:t>
            </a:r>
          </a:p>
        </p:txBody>
      </p:sp>
      <p:sp>
        <p:nvSpPr>
          <p:cNvPr id="5" name="Footer Placeholder 4"/>
          <p:cNvSpPr>
            <a:spLocks noGrp="1"/>
          </p:cNvSpPr>
          <p:nvPr>
            <p:ph type="ftr" sz="quarter" idx="4294967295"/>
          </p:nvPr>
        </p:nvSpPr>
        <p:spPr>
          <a:xfrm>
            <a:off x="3124200" y="6356350"/>
            <a:ext cx="2895600" cy="365125"/>
          </a:xfrm>
          <a:prstGeom prst="rect">
            <a:avLst/>
          </a:prstGeom>
        </p:spPr>
        <p:txBody>
          <a:bodyPr/>
          <a:lstStyle/>
          <a:p>
            <a:pPr>
              <a:defRPr/>
            </a:pPr>
            <a:r>
              <a:rPr lang="en-US" dirty="0"/>
              <a:t>2015 Geospatial Summit </a:t>
            </a:r>
          </a:p>
        </p:txBody>
      </p:sp>
      <p:sp>
        <p:nvSpPr>
          <p:cNvPr id="177158" name="Slide Number Placeholder 5"/>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fontAlgn="base" hangingPunct="1">
              <a:spcBef>
                <a:spcPct val="0"/>
              </a:spcBef>
              <a:spcAft>
                <a:spcPct val="0"/>
              </a:spcAft>
              <a:buFontTx/>
              <a:buNone/>
            </a:pPr>
            <a:fld id="{8E95CC04-E7D4-4143-A36A-09DA9F667CD0}" type="slidenum">
              <a:rPr lang="en-US" altLang="en-US" sz="1200" smtClean="0">
                <a:solidFill>
                  <a:srgbClr val="898989"/>
                </a:solidFill>
                <a:latin typeface="Gill Sans MT" pitchFamily="34" charset="0"/>
                <a:cs typeface="Arial" pitchFamily="34" charset="0"/>
              </a:rPr>
              <a:pPr eaLnBrk="1" fontAlgn="base" hangingPunct="1">
                <a:spcBef>
                  <a:spcPct val="0"/>
                </a:spcBef>
                <a:spcAft>
                  <a:spcPct val="0"/>
                </a:spcAft>
                <a:buFontTx/>
                <a:buNone/>
              </a:pPr>
              <a:t>124</a:t>
            </a:fld>
            <a:endParaRPr lang="en-US" altLang="en-US" sz="1200" smtClean="0">
              <a:solidFill>
                <a:srgbClr val="898989"/>
              </a:solidFill>
              <a:latin typeface="Gill Sans MT" pitchFamily="34" charset="0"/>
              <a:cs typeface="Arial" pitchFamily="34" charset="0"/>
            </a:endParaRPr>
          </a:p>
        </p:txBody>
      </p:sp>
    </p:spTree>
    <p:extLst>
      <p:ext uri="{BB962C8B-B14F-4D97-AF65-F5344CB8AC3E}">
        <p14:creationId xmlns:p14="http://schemas.microsoft.com/office/powerpoint/2010/main" val="1842358148"/>
      </p:ext>
    </p:extLst>
  </p:cSld>
  <p:clrMapOvr>
    <a:masterClrMapping/>
  </p:clrMapOvr>
  <p:transition spd="slow"/>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itle 1"/>
          <p:cNvSpPr>
            <a:spLocks noGrp="1"/>
          </p:cNvSpPr>
          <p:nvPr>
            <p:ph type="title"/>
          </p:nvPr>
        </p:nvSpPr>
        <p:spPr/>
        <p:txBody>
          <a:bodyPr/>
          <a:lstStyle/>
          <a:p>
            <a:r>
              <a:rPr lang="en-US" altLang="en-US" sz="4000" smtClean="0"/>
              <a:t>Old vs New Datums:  Passive Control</a:t>
            </a:r>
          </a:p>
        </p:txBody>
      </p:sp>
      <p:sp>
        <p:nvSpPr>
          <p:cNvPr id="178179" name="Content Placeholder 2"/>
          <p:cNvSpPr>
            <a:spLocks noGrp="1"/>
          </p:cNvSpPr>
          <p:nvPr>
            <p:ph idx="1"/>
          </p:nvPr>
        </p:nvSpPr>
        <p:spPr/>
        <p:txBody>
          <a:bodyPr/>
          <a:lstStyle/>
          <a:p>
            <a:r>
              <a:rPr lang="en-US" altLang="en-US" smtClean="0"/>
              <a:t>Roll of passive control in the future:</a:t>
            </a:r>
          </a:p>
          <a:p>
            <a:pPr lvl="1"/>
            <a:r>
              <a:rPr lang="en-US" altLang="en-US" smtClean="0"/>
              <a:t>Control for projects</a:t>
            </a:r>
          </a:p>
          <a:p>
            <a:pPr lvl="2"/>
            <a:r>
              <a:rPr lang="en-US" altLang="en-US" smtClean="0"/>
              <a:t>Depending on accuracy needs, new coordinates should be determined, rather than relying on published coordinates based on old surveys</a:t>
            </a:r>
          </a:p>
          <a:p>
            <a:pPr lvl="1"/>
            <a:r>
              <a:rPr lang="en-US" altLang="en-US" smtClean="0"/>
              <a:t>Monitoring sites for motion</a:t>
            </a:r>
          </a:p>
          <a:p>
            <a:pPr lvl="1"/>
            <a:r>
              <a:rPr lang="en-US" altLang="en-US" smtClean="0"/>
              <a:t>Calibrating RTNs</a:t>
            </a:r>
          </a:p>
        </p:txBody>
      </p:sp>
      <p:sp>
        <p:nvSpPr>
          <p:cNvPr id="178180" name="Date Placeholder 3"/>
          <p:cNvSpPr>
            <a:spLocks noGrp="1"/>
          </p:cNvSpPr>
          <p:nvPr>
            <p:ph type="dt" sz="quarter" idx="4294967295"/>
          </p:nvPr>
        </p:nvSpPr>
        <p:spPr bwMode="auto">
          <a:xfrm>
            <a:off x="457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fontAlgn="base" hangingPunct="1">
              <a:spcBef>
                <a:spcPct val="0"/>
              </a:spcBef>
              <a:spcAft>
                <a:spcPct val="0"/>
              </a:spcAft>
              <a:buFontTx/>
              <a:buNone/>
            </a:pPr>
            <a:r>
              <a:rPr lang="en-US" altLang="en-US" sz="1200" smtClean="0">
                <a:solidFill>
                  <a:srgbClr val="898989"/>
                </a:solidFill>
                <a:latin typeface="Gill Sans MT" pitchFamily="34" charset="0"/>
                <a:cs typeface="Arial" pitchFamily="34" charset="0"/>
              </a:rPr>
              <a:t>April 13, 2015</a:t>
            </a:r>
          </a:p>
        </p:txBody>
      </p:sp>
      <p:sp>
        <p:nvSpPr>
          <p:cNvPr id="5" name="Footer Placeholder 4"/>
          <p:cNvSpPr>
            <a:spLocks noGrp="1"/>
          </p:cNvSpPr>
          <p:nvPr>
            <p:ph type="ftr" sz="quarter" idx="4294967295"/>
          </p:nvPr>
        </p:nvSpPr>
        <p:spPr>
          <a:xfrm>
            <a:off x="3124200" y="6356350"/>
            <a:ext cx="2895600" cy="365125"/>
          </a:xfrm>
          <a:prstGeom prst="rect">
            <a:avLst/>
          </a:prstGeom>
        </p:spPr>
        <p:txBody>
          <a:bodyPr/>
          <a:lstStyle/>
          <a:p>
            <a:pPr>
              <a:defRPr/>
            </a:pPr>
            <a:r>
              <a:rPr lang="en-US" dirty="0"/>
              <a:t>2015 Geospatial Summit </a:t>
            </a:r>
          </a:p>
        </p:txBody>
      </p:sp>
      <p:sp>
        <p:nvSpPr>
          <p:cNvPr id="178182" name="Slide Number Placeholder 5"/>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fontAlgn="base" hangingPunct="1">
              <a:spcBef>
                <a:spcPct val="0"/>
              </a:spcBef>
              <a:spcAft>
                <a:spcPct val="0"/>
              </a:spcAft>
              <a:buFontTx/>
              <a:buNone/>
            </a:pPr>
            <a:fld id="{CBB037C9-3DCB-4F1E-A7D0-7A0D32F3381D}" type="slidenum">
              <a:rPr lang="en-US" altLang="en-US" sz="1200" smtClean="0">
                <a:solidFill>
                  <a:srgbClr val="898989"/>
                </a:solidFill>
                <a:latin typeface="Gill Sans MT" pitchFamily="34" charset="0"/>
                <a:cs typeface="Arial" pitchFamily="34" charset="0"/>
              </a:rPr>
              <a:pPr eaLnBrk="1" fontAlgn="base" hangingPunct="1">
                <a:spcBef>
                  <a:spcPct val="0"/>
                </a:spcBef>
                <a:spcAft>
                  <a:spcPct val="0"/>
                </a:spcAft>
                <a:buFontTx/>
                <a:buNone/>
              </a:pPr>
              <a:t>125</a:t>
            </a:fld>
            <a:endParaRPr lang="en-US" altLang="en-US" sz="1200" smtClean="0">
              <a:solidFill>
                <a:srgbClr val="898989"/>
              </a:solidFill>
              <a:latin typeface="Gill Sans MT" pitchFamily="34" charset="0"/>
              <a:cs typeface="Arial" pitchFamily="34" charset="0"/>
            </a:endParaRPr>
          </a:p>
        </p:txBody>
      </p:sp>
    </p:spTree>
    <p:extLst>
      <p:ext uri="{BB962C8B-B14F-4D97-AF65-F5344CB8AC3E}">
        <p14:creationId xmlns:p14="http://schemas.microsoft.com/office/powerpoint/2010/main" val="4213676716"/>
      </p:ext>
    </p:extLst>
  </p:cSld>
  <p:clrMapOvr>
    <a:masterClrMapping/>
  </p:clrMapOvr>
  <p:transition spd="slow"/>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itle 1"/>
          <p:cNvSpPr>
            <a:spLocks noGrp="1"/>
          </p:cNvSpPr>
          <p:nvPr>
            <p:ph type="title"/>
          </p:nvPr>
        </p:nvSpPr>
        <p:spPr/>
        <p:txBody>
          <a:bodyPr/>
          <a:lstStyle/>
          <a:p>
            <a:pPr eaLnBrk="1" hangingPunct="1"/>
            <a:r>
              <a:rPr lang="en-US" altLang="en-US" smtClean="0"/>
              <a:t>metadata to the rescue</a:t>
            </a:r>
          </a:p>
        </p:txBody>
      </p:sp>
      <p:sp>
        <p:nvSpPr>
          <p:cNvPr id="180227" name="Content Placeholder 2"/>
          <p:cNvSpPr>
            <a:spLocks noGrp="1"/>
          </p:cNvSpPr>
          <p:nvPr>
            <p:ph idx="1"/>
          </p:nvPr>
        </p:nvSpPr>
        <p:spPr/>
        <p:txBody>
          <a:bodyPr/>
          <a:lstStyle/>
          <a:p>
            <a:pPr eaLnBrk="1" hangingPunct="1"/>
            <a:r>
              <a:rPr lang="en-US" altLang="en-US" smtClean="0"/>
              <a:t>your positional metadata should include:</a:t>
            </a:r>
          </a:p>
          <a:p>
            <a:pPr lvl="1" eaLnBrk="1" hangingPunct="1"/>
            <a:r>
              <a:rPr lang="en-US" altLang="en-US" smtClean="0"/>
              <a:t>datum</a:t>
            </a:r>
          </a:p>
          <a:p>
            <a:pPr lvl="1" eaLnBrk="1" hangingPunct="1"/>
            <a:r>
              <a:rPr lang="en-US" altLang="en-US" smtClean="0"/>
              <a:t>epoch</a:t>
            </a:r>
          </a:p>
          <a:p>
            <a:pPr lvl="1" eaLnBrk="1" hangingPunct="1"/>
            <a:r>
              <a:rPr lang="en-US" altLang="en-US" smtClean="0"/>
              <a:t>source</a:t>
            </a:r>
          </a:p>
          <a:p>
            <a:pPr eaLnBrk="1" hangingPunct="1"/>
            <a:r>
              <a:rPr lang="en-US" altLang="en-US" smtClean="0"/>
              <a:t>these will facilitate transforming from current to new datum</a:t>
            </a:r>
          </a:p>
          <a:p>
            <a:pPr eaLnBrk="1" hangingPunct="1"/>
            <a:r>
              <a:rPr lang="en-US" altLang="en-US" smtClean="0"/>
              <a:t>maintaining your original survey data will provide more accurate results</a:t>
            </a:r>
          </a:p>
        </p:txBody>
      </p:sp>
    </p:spTree>
    <p:extLst>
      <p:ext uri="{BB962C8B-B14F-4D97-AF65-F5344CB8AC3E}">
        <p14:creationId xmlns:p14="http://schemas.microsoft.com/office/powerpoint/2010/main" val="1639711468"/>
      </p:ext>
    </p:extLst>
  </p:cSld>
  <p:clrMapOvr>
    <a:masterClrMapping/>
  </p:clrMapOvr>
  <p:transition spd="slow"/>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Title 1"/>
          <p:cNvSpPr>
            <a:spLocks noGrp="1"/>
          </p:cNvSpPr>
          <p:nvPr>
            <p:ph type="title"/>
          </p:nvPr>
        </p:nvSpPr>
        <p:spPr/>
        <p:txBody>
          <a:bodyPr/>
          <a:lstStyle/>
          <a:p>
            <a:pPr eaLnBrk="1" hangingPunct="1"/>
            <a:r>
              <a:rPr lang="en-US" altLang="en-US" b="1" smtClean="0"/>
              <a:t>Measures of Success</a:t>
            </a:r>
            <a:endParaRPr lang="en-US" altLang="en-US" smtClean="0"/>
          </a:p>
        </p:txBody>
      </p:sp>
      <p:sp>
        <p:nvSpPr>
          <p:cNvPr id="3" name="Content Placeholder 2"/>
          <p:cNvSpPr>
            <a:spLocks noGrp="1"/>
          </p:cNvSpPr>
          <p:nvPr>
            <p:ph idx="1"/>
          </p:nvPr>
        </p:nvSpPr>
        <p:spPr>
          <a:xfrm>
            <a:off x="457200" y="1600200"/>
            <a:ext cx="8534400" cy="4525963"/>
          </a:xfrm>
        </p:spPr>
        <p:txBody>
          <a:bodyPr/>
          <a:lstStyle/>
          <a:p>
            <a:pPr eaLnBrk="1" hangingPunct="1">
              <a:buFont typeface="Arial" charset="0"/>
              <a:buChar char="•"/>
              <a:defRPr/>
            </a:pPr>
            <a:r>
              <a:rPr lang="en-US" sz="1800" dirty="0" smtClean="0">
                <a:ea typeface="ＭＳ Ｐゴシック" charset="0"/>
              </a:rPr>
              <a:t>FGDC </a:t>
            </a:r>
            <a:r>
              <a:rPr lang="en-US" sz="1800" dirty="0">
                <a:ea typeface="ＭＳ Ｐゴシック" charset="0"/>
              </a:rPr>
              <a:t>votes to adopt the new datum for U.S. geospatial data.</a:t>
            </a:r>
          </a:p>
          <a:p>
            <a:pPr eaLnBrk="1" hangingPunct="1">
              <a:buFont typeface="Arial" charset="0"/>
              <a:buChar char="•"/>
              <a:defRPr/>
            </a:pPr>
            <a:r>
              <a:rPr lang="en-US" sz="1800" dirty="0">
                <a:ea typeface="ＭＳ Ｐゴシック" charset="0"/>
              </a:rPr>
              <a:t>All NOAA geospatial products are consistent with the new datum.</a:t>
            </a:r>
          </a:p>
          <a:p>
            <a:pPr eaLnBrk="1" hangingPunct="1">
              <a:buFont typeface="Arial" charset="0"/>
              <a:buChar char="•"/>
              <a:defRPr/>
            </a:pPr>
            <a:r>
              <a:rPr lang="en-US" sz="1800" dirty="0">
                <a:ea typeface="ＭＳ Ｐゴシック" charset="0"/>
              </a:rPr>
              <a:t>NOAA geospatial products are understood and accepted by users.</a:t>
            </a:r>
          </a:p>
          <a:p>
            <a:pPr eaLnBrk="1" hangingPunct="1">
              <a:buFont typeface="Arial" charset="0"/>
              <a:buChar char="•"/>
              <a:defRPr/>
            </a:pPr>
            <a:r>
              <a:rPr lang="en-US" sz="1800" dirty="0">
                <a:ea typeface="ＭＳ Ｐゴシック" charset="0"/>
              </a:rPr>
              <a:t>Tools exist which facilitate modernization of legacy data.</a:t>
            </a:r>
          </a:p>
          <a:p>
            <a:pPr eaLnBrk="1" hangingPunct="1">
              <a:buFont typeface="Arial" charset="0"/>
              <a:buChar char="•"/>
              <a:defRPr/>
            </a:pPr>
            <a:r>
              <a:rPr lang="en-US" sz="1800" dirty="0">
                <a:ea typeface="ＭＳ Ｐゴシック" charset="0"/>
              </a:rPr>
              <a:t>New </a:t>
            </a:r>
            <a:r>
              <a:rPr lang="en-US" sz="1800" dirty="0" err="1">
                <a:ea typeface="ＭＳ Ｐゴシック" charset="0"/>
              </a:rPr>
              <a:t>datums</a:t>
            </a:r>
            <a:r>
              <a:rPr lang="en-US" sz="1800" dirty="0">
                <a:ea typeface="ＭＳ Ｐゴシック" charset="0"/>
              </a:rPr>
              <a:t> replace NAD83/NAVD88 in state and local regulations, </a:t>
            </a:r>
            <a:r>
              <a:rPr lang="en-US" sz="1800" dirty="0" smtClean="0">
                <a:ea typeface="ＭＳ Ｐゴシック" charset="0"/>
              </a:rPr>
              <a:t>documentation</a:t>
            </a:r>
          </a:p>
          <a:p>
            <a:pPr eaLnBrk="1" hangingPunct="1">
              <a:buFont typeface="Arial" charset="0"/>
              <a:buChar char="•"/>
              <a:defRPr/>
            </a:pPr>
            <a:endParaRPr lang="en-US" sz="1800" dirty="0">
              <a:ea typeface="ＭＳ Ｐゴシック" charset="0"/>
            </a:endParaRPr>
          </a:p>
          <a:p>
            <a:pPr marL="0" indent="0" eaLnBrk="1" hangingPunct="1">
              <a:buFont typeface="Arial" charset="0"/>
              <a:buNone/>
              <a:defRPr/>
            </a:pPr>
            <a:r>
              <a:rPr lang="en-US" sz="1800" b="1" dirty="0">
                <a:ea typeface="ＭＳ Ｐゴシック" charset="0"/>
              </a:rPr>
              <a:t>Risks</a:t>
            </a:r>
            <a:endParaRPr lang="en-US" sz="1800" b="1" dirty="0" smtClean="0">
              <a:ea typeface="ＭＳ Ｐゴシック" charset="0"/>
            </a:endParaRPr>
          </a:p>
          <a:p>
            <a:pPr eaLnBrk="1" hangingPunct="1">
              <a:buFont typeface="Arial" charset="0"/>
              <a:buChar char="•"/>
              <a:defRPr/>
            </a:pPr>
            <a:r>
              <a:rPr lang="en-US" sz="1800" dirty="0">
                <a:ea typeface="ＭＳ Ｐゴシック" charset="0"/>
              </a:rPr>
              <a:t>“Existing </a:t>
            </a:r>
            <a:r>
              <a:rPr lang="en-US" sz="1800" dirty="0" err="1">
                <a:ea typeface="ＭＳ Ｐゴシック" charset="0"/>
              </a:rPr>
              <a:t>datums</a:t>
            </a:r>
            <a:r>
              <a:rPr lang="en-US" sz="1800" dirty="0">
                <a:ea typeface="ＭＳ Ｐゴシック" charset="0"/>
              </a:rPr>
              <a:t> are good enough”, reduces enthusiasm for adopting the new.</a:t>
            </a:r>
          </a:p>
          <a:p>
            <a:pPr eaLnBrk="1" hangingPunct="1">
              <a:buFont typeface="Arial" charset="0"/>
              <a:buChar char="•"/>
              <a:defRPr/>
            </a:pPr>
            <a:r>
              <a:rPr lang="en-US" sz="1800" dirty="0">
                <a:ea typeface="ＭＳ Ｐゴシック" charset="0"/>
              </a:rPr>
              <a:t>Access to global (ITRF) &amp; local (RTN, LDP) frames reduces the utility of a NAREF frame.</a:t>
            </a:r>
          </a:p>
          <a:p>
            <a:pPr eaLnBrk="1" hangingPunct="1">
              <a:buFont typeface="Arial" charset="0"/>
              <a:buChar char="•"/>
              <a:defRPr/>
            </a:pPr>
            <a:r>
              <a:rPr lang="en-US" sz="1800" u="sng" dirty="0">
                <a:ea typeface="ＭＳ Ｐゴシック" charset="0"/>
                <a:hlinkClick r:id="rId2"/>
              </a:rPr>
              <a:t>Das </a:t>
            </a:r>
            <a:r>
              <a:rPr lang="en-US" sz="1800" u="sng" dirty="0" err="1">
                <a:ea typeface="ＭＳ Ｐゴシック" charset="0"/>
                <a:hlinkClick r:id="rId2"/>
              </a:rPr>
              <a:t>Unheimliche</a:t>
            </a:r>
            <a:r>
              <a:rPr lang="en-US" sz="1800" dirty="0">
                <a:ea typeface="ＭＳ Ｐゴシック" charset="0"/>
              </a:rPr>
              <a:t>; frustration and cognitive dissonance increase with accuracy</a:t>
            </a:r>
            <a:r>
              <a:rPr lang="en-US" sz="1800" dirty="0" smtClean="0">
                <a:ea typeface="ＭＳ Ｐゴシック" charset="0"/>
              </a:rPr>
              <a:t>.</a:t>
            </a:r>
          </a:p>
          <a:p>
            <a:pPr eaLnBrk="1" hangingPunct="1">
              <a:buFont typeface="Arial" charset="0"/>
              <a:buChar char="•"/>
              <a:defRPr/>
            </a:pPr>
            <a:endParaRPr lang="en-US" sz="1800" dirty="0">
              <a:ea typeface="ＭＳ Ｐゴシック" charset="0"/>
            </a:endParaRPr>
          </a:p>
          <a:p>
            <a:pPr marL="0" indent="0" eaLnBrk="1" hangingPunct="1">
              <a:buFont typeface="Arial" charset="0"/>
              <a:buNone/>
              <a:defRPr/>
            </a:pPr>
            <a:r>
              <a:rPr lang="en-US" sz="1800" b="1" dirty="0">
                <a:ea typeface="ＭＳ Ｐゴシック" charset="0"/>
              </a:rPr>
              <a:t>Assumptions</a:t>
            </a:r>
            <a:endParaRPr lang="en-US" sz="1800" b="1" dirty="0" smtClean="0">
              <a:ea typeface="ＭＳ Ｐゴシック" charset="0"/>
            </a:endParaRPr>
          </a:p>
          <a:p>
            <a:pPr eaLnBrk="1" hangingPunct="1">
              <a:buFont typeface="Arial" charset="0"/>
              <a:buChar char="•"/>
              <a:defRPr/>
            </a:pPr>
            <a:r>
              <a:rPr lang="en-US" sz="1800" dirty="0">
                <a:ea typeface="ＭＳ Ｐゴシック" charset="0"/>
              </a:rPr>
              <a:t>IERS will continue to provide an ITRF common to all GNSS &amp; other navigation systems.</a:t>
            </a:r>
          </a:p>
          <a:p>
            <a:pPr eaLnBrk="1" hangingPunct="1">
              <a:buFont typeface="Arial" charset="0"/>
              <a:buChar char="•"/>
              <a:defRPr/>
            </a:pPr>
            <a:r>
              <a:rPr lang="en-US" sz="1800" dirty="0">
                <a:ea typeface="ＭＳ Ｐゴシック" charset="0"/>
              </a:rPr>
              <a:t>GIS vendors will provide user-friendly solutions to modernize legacy data.</a:t>
            </a:r>
          </a:p>
          <a:p>
            <a:pPr eaLnBrk="1" hangingPunct="1">
              <a:buFont typeface="Arial" charset="0"/>
              <a:buChar char="•"/>
              <a:defRPr/>
            </a:pPr>
            <a:endParaRPr lang="en-US" sz="1800" dirty="0">
              <a:ea typeface="ＭＳ Ｐゴシック" charset="0"/>
            </a:endParaRPr>
          </a:p>
        </p:txBody>
      </p:sp>
    </p:spTree>
    <p:extLst>
      <p:ext uri="{BB962C8B-B14F-4D97-AF65-F5344CB8AC3E}">
        <p14:creationId xmlns:p14="http://schemas.microsoft.com/office/powerpoint/2010/main" val="3306101129"/>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itle 4"/>
          <p:cNvSpPr>
            <a:spLocks noGrp="1"/>
          </p:cNvSpPr>
          <p:nvPr>
            <p:ph type="title"/>
          </p:nvPr>
        </p:nvSpPr>
        <p:spPr>
          <a:xfrm>
            <a:off x="0" y="866775"/>
            <a:ext cx="9144000" cy="762000"/>
          </a:xfrm>
        </p:spPr>
        <p:txBody>
          <a:bodyPr/>
          <a:lstStyle/>
          <a:p>
            <a:r>
              <a:rPr lang="en-US" altLang="en-US" sz="3200" b="1" smtClean="0">
                <a:solidFill>
                  <a:srgbClr val="C00000"/>
                </a:solidFill>
                <a:latin typeface="Arial Black" pitchFamily="34" charset="0"/>
                <a:cs typeface="Arial" pitchFamily="34" charset="0"/>
              </a:rPr>
              <a:t>What’s Next for Geodetic Datums?</a:t>
            </a:r>
          </a:p>
        </p:txBody>
      </p:sp>
      <p:pic>
        <p:nvPicPr>
          <p:cNvPr id="48131" name="Picture 4"/>
          <p:cNvPicPr>
            <a:picLocks noChangeAspect="1" noChangeArrowheads="1"/>
          </p:cNvPicPr>
          <p:nvPr/>
        </p:nvPicPr>
        <p:blipFill>
          <a:blip r:embed="rId3"/>
          <a:srcRect/>
          <a:stretch>
            <a:fillRect/>
          </a:stretch>
        </p:blipFill>
        <p:spPr bwMode="auto">
          <a:xfrm>
            <a:off x="504825" y="2085975"/>
            <a:ext cx="7981950" cy="2443163"/>
          </a:xfrm>
          <a:prstGeom prst="rect">
            <a:avLst/>
          </a:prstGeom>
          <a:noFill/>
          <a:ln>
            <a:noFill/>
          </a:ln>
          <a:effectLst>
            <a:outerShdw blurRad="63500" sx="102000" sy="102000" algn="ctr" rotWithShape="0">
              <a:srgbClr val="000000">
                <a:alpha val="39999"/>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22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3925" y="2519363"/>
            <a:ext cx="1485900" cy="189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2277" name="Rectangle 1"/>
          <p:cNvSpPr>
            <a:spLocks noChangeArrowheads="1"/>
          </p:cNvSpPr>
          <p:nvPr/>
        </p:nvSpPr>
        <p:spPr bwMode="auto">
          <a:xfrm>
            <a:off x="323850" y="5084763"/>
            <a:ext cx="87534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Gill Sans MT"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Gill Sans MT"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Gill Sans MT"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Gill Sans MT"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Gill Sans MT"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Gill Sans MT"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Gill Sans MT"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Gill Sans MT"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Gill Sans MT" pitchFamily="34" charset="0"/>
                <a:ea typeface="ＭＳ Ｐゴシック" pitchFamily="34" charset="-128"/>
              </a:defRPr>
            </a:lvl9pPr>
          </a:lstStyle>
          <a:p>
            <a:pPr defTabSz="914400" eaLnBrk="1" hangingPunct="1">
              <a:spcBef>
                <a:spcPct val="0"/>
              </a:spcBef>
              <a:buFontTx/>
              <a:buNone/>
            </a:pPr>
            <a:r>
              <a:rPr lang="en-US" altLang="en-US" sz="1800">
                <a:solidFill>
                  <a:srgbClr val="000000"/>
                </a:solidFill>
                <a:latin typeface="Arial" pitchFamily="34" charset="0"/>
                <a:hlinkClick r:id="rId5"/>
              </a:rPr>
              <a:t>https://www.youtube.com/playlist?list=PLsyDl_aqUTdFY6eKURmiCBBk-mP4R10Dx</a:t>
            </a:r>
            <a:r>
              <a:rPr lang="en-US" altLang="en-US" sz="1800">
                <a:solidFill>
                  <a:srgbClr val="000000"/>
                </a:solidFill>
                <a:latin typeface="Arial" pitchFamily="34" charset="0"/>
              </a:rPr>
              <a:t> </a:t>
            </a:r>
          </a:p>
        </p:txBody>
      </p:sp>
    </p:spTree>
    <p:extLst>
      <p:ext uri="{BB962C8B-B14F-4D97-AF65-F5344CB8AC3E}">
        <p14:creationId xmlns:p14="http://schemas.microsoft.com/office/powerpoint/2010/main" val="2176607210"/>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52" name="Picture 8" descr="C:\Presentations\Stone\Clipboard01.png"/>
          <p:cNvPicPr>
            <a:picLocks noChangeAspect="1" noChangeArrowheads="1"/>
          </p:cNvPicPr>
          <p:nvPr/>
        </p:nvPicPr>
        <p:blipFill>
          <a:blip r:embed="rId2"/>
          <a:srcRect/>
          <a:stretch>
            <a:fillRect/>
          </a:stretch>
        </p:blipFill>
        <p:spPr bwMode="auto">
          <a:xfrm>
            <a:off x="201613" y="566738"/>
            <a:ext cx="4362450" cy="5773737"/>
          </a:xfrm>
          <a:prstGeom prst="rect">
            <a:avLst/>
          </a:prstGeom>
          <a:noFill/>
          <a:ln>
            <a:solidFill>
              <a:schemeClr val="tx1"/>
            </a:solidFill>
          </a:ln>
          <a:effectLst>
            <a:outerShdw blurRad="101600" dist="101600" dir="2700000" algn="tl" rotWithShape="0">
              <a:prstClr val="black">
                <a:alpha val="40000"/>
              </a:prstClr>
            </a:outerShdw>
          </a:effectLst>
        </p:spPr>
      </p:pic>
      <p:pic>
        <p:nvPicPr>
          <p:cNvPr id="1832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8750" y="3670300"/>
            <a:ext cx="1133475" cy="1485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330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5488" y="4589463"/>
            <a:ext cx="1133475" cy="1485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330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4500" y="4854575"/>
            <a:ext cx="1133475" cy="1485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3302"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03"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55" name="Picture 11" descr="C:\Presentations\Stone\4-20-2012 1-10-16 PM.jpg"/>
          <p:cNvPicPr>
            <a:picLocks noChangeAspect="1" noChangeArrowheads="1"/>
          </p:cNvPicPr>
          <p:nvPr/>
        </p:nvPicPr>
        <p:blipFill>
          <a:blip r:embed="rId7"/>
          <a:srcRect/>
          <a:stretch>
            <a:fillRect/>
          </a:stretch>
        </p:blipFill>
        <p:spPr bwMode="auto">
          <a:xfrm>
            <a:off x="4795838" y="1241425"/>
            <a:ext cx="4133850" cy="1447800"/>
          </a:xfrm>
          <a:prstGeom prst="rect">
            <a:avLst/>
          </a:prstGeom>
          <a:noFill/>
          <a:ln>
            <a:solidFill>
              <a:schemeClr val="tx1"/>
            </a:solidFill>
          </a:ln>
          <a:effectLst>
            <a:outerShdw blurRad="76200" dist="63500" dir="2700000" algn="tl" rotWithShape="0">
              <a:prstClr val="black">
                <a:alpha val="40000"/>
              </a:prstClr>
            </a:outerShdw>
          </a:effectLst>
        </p:spPr>
      </p:pic>
      <p:sp>
        <p:nvSpPr>
          <p:cNvPr id="183305" name="TextBox 15"/>
          <p:cNvSpPr txBox="1">
            <a:spLocks noChangeArrowheads="1"/>
          </p:cNvSpPr>
          <p:nvPr/>
        </p:nvSpPr>
        <p:spPr bwMode="auto">
          <a:xfrm>
            <a:off x="4795838" y="2778125"/>
            <a:ext cx="41338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1800" b="1" i="1"/>
              <a:t>Find the article(s) in the Archives at:</a:t>
            </a:r>
          </a:p>
          <a:p>
            <a:pPr algn="ctr" eaLnBrk="1" hangingPunct="1">
              <a:spcBef>
                <a:spcPct val="0"/>
              </a:spcBef>
              <a:buFontTx/>
              <a:buNone/>
            </a:pPr>
            <a:r>
              <a:rPr lang="en-US" altLang="en-US" sz="1800" b="1" i="1"/>
              <a:t>http://www.amerisurv.com</a:t>
            </a:r>
          </a:p>
        </p:txBody>
      </p:sp>
      <p:pic>
        <p:nvPicPr>
          <p:cNvPr id="183306" name="Picture 13" descr="http://www.amerisurv.com/images/9-4cover2012full.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72400" y="5156200"/>
            <a:ext cx="1122363"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7044916"/>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3"/>
          <p:cNvSpPr>
            <a:spLocks noGrp="1"/>
          </p:cNvSpPr>
          <p:nvPr>
            <p:ph type="title"/>
          </p:nvPr>
        </p:nvSpPr>
        <p:spPr>
          <a:xfrm>
            <a:off x="3111548" y="649667"/>
            <a:ext cx="4312835" cy="598488"/>
          </a:xfrm>
        </p:spPr>
        <p:txBody>
          <a:bodyPr/>
          <a:lstStyle/>
          <a:p>
            <a:pPr algn="l"/>
            <a:r>
              <a:rPr lang="en-US" sz="4000" dirty="0" smtClean="0">
                <a:ea typeface="ＭＳ Ｐゴシック" pitchFamily="34" charset="-128"/>
              </a:rPr>
              <a:t>ITRF2008</a:t>
            </a:r>
          </a:p>
        </p:txBody>
      </p:sp>
      <p:grpSp>
        <p:nvGrpSpPr>
          <p:cNvPr id="139267" name="Group 2"/>
          <p:cNvGrpSpPr>
            <a:grpSpLocks/>
          </p:cNvGrpSpPr>
          <p:nvPr/>
        </p:nvGrpSpPr>
        <p:grpSpPr bwMode="auto">
          <a:xfrm>
            <a:off x="174625" y="6562725"/>
            <a:ext cx="1460500" cy="277813"/>
            <a:chOff x="121" y="4559"/>
            <a:chExt cx="1014" cy="193"/>
          </a:xfrm>
        </p:grpSpPr>
        <p:sp>
          <p:nvSpPr>
            <p:cNvPr id="139274" name="AutoShape 3"/>
            <p:cNvSpPr>
              <a:spLocks noChangeArrowheads="1"/>
            </p:cNvSpPr>
            <p:nvPr/>
          </p:nvSpPr>
          <p:spPr bwMode="auto">
            <a:xfrm>
              <a:off x="121" y="4559"/>
              <a:ext cx="1014" cy="193"/>
            </a:xfrm>
            <a:prstGeom prst="roundRect">
              <a:avLst>
                <a:gd name="adj" fmla="val 51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39275" name="Group 4"/>
            <p:cNvGrpSpPr>
              <a:grpSpLocks/>
            </p:cNvGrpSpPr>
            <p:nvPr/>
          </p:nvGrpSpPr>
          <p:grpSpPr bwMode="auto">
            <a:xfrm>
              <a:off x="121" y="4559"/>
              <a:ext cx="1014" cy="193"/>
              <a:chOff x="121" y="4559"/>
              <a:chExt cx="1014" cy="193"/>
            </a:xfrm>
          </p:grpSpPr>
          <p:sp>
            <p:nvSpPr>
              <p:cNvPr id="139276" name="AutoShape 5"/>
              <p:cNvSpPr>
                <a:spLocks noChangeArrowheads="1"/>
              </p:cNvSpPr>
              <p:nvPr/>
            </p:nvSpPr>
            <p:spPr bwMode="auto">
              <a:xfrm>
                <a:off x="121" y="4559"/>
                <a:ext cx="1014" cy="193"/>
              </a:xfrm>
              <a:prstGeom prst="roundRect">
                <a:avLst>
                  <a:gd name="adj" fmla="val 51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endParaRPr>
              </a:p>
            </p:txBody>
          </p:sp>
        </p:grpSp>
      </p:grpSp>
      <p:grpSp>
        <p:nvGrpSpPr>
          <p:cNvPr id="139268" name="Group 7"/>
          <p:cNvGrpSpPr>
            <a:grpSpLocks/>
          </p:cNvGrpSpPr>
          <p:nvPr/>
        </p:nvGrpSpPr>
        <p:grpSpPr bwMode="auto">
          <a:xfrm>
            <a:off x="8505825" y="6540500"/>
            <a:ext cx="257175" cy="277813"/>
            <a:chOff x="5904" y="4543"/>
            <a:chExt cx="178" cy="193"/>
          </a:xfrm>
        </p:grpSpPr>
        <p:sp>
          <p:nvSpPr>
            <p:cNvPr id="139270" name="AutoShape 8"/>
            <p:cNvSpPr>
              <a:spLocks noChangeArrowheads="1"/>
            </p:cNvSpPr>
            <p:nvPr/>
          </p:nvSpPr>
          <p:spPr bwMode="auto">
            <a:xfrm>
              <a:off x="5904" y="4543"/>
              <a:ext cx="178" cy="193"/>
            </a:xfrm>
            <a:prstGeom prst="roundRect">
              <a:avLst>
                <a:gd name="adj" fmla="val 56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39271" name="Group 9"/>
            <p:cNvGrpSpPr>
              <a:grpSpLocks/>
            </p:cNvGrpSpPr>
            <p:nvPr/>
          </p:nvGrpSpPr>
          <p:grpSpPr bwMode="auto">
            <a:xfrm>
              <a:off x="5904" y="4543"/>
              <a:ext cx="178" cy="193"/>
              <a:chOff x="5904" y="4543"/>
              <a:chExt cx="178" cy="193"/>
            </a:xfrm>
          </p:grpSpPr>
          <p:sp>
            <p:nvSpPr>
              <p:cNvPr id="139272" name="AutoShape 10"/>
              <p:cNvSpPr>
                <a:spLocks noChangeArrowheads="1"/>
              </p:cNvSpPr>
              <p:nvPr/>
            </p:nvSpPr>
            <p:spPr bwMode="auto">
              <a:xfrm>
                <a:off x="5904" y="4543"/>
                <a:ext cx="178" cy="193"/>
              </a:xfrm>
              <a:prstGeom prst="roundRect">
                <a:avLst>
                  <a:gd name="adj" fmla="val 56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rPr>
                  <a:t> </a:t>
                </a:r>
                <a:fld id="{974EC9A1-A148-4F1F-A0E2-0F00E34D5E88}"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13</a:t>
                </a:fld>
                <a:r>
                  <a:rPr lang="en-GB" b="1" dirty="0">
                    <a:solidFill>
                      <a:srgbClr val="282878"/>
                    </a:solidFill>
                  </a:rPr>
                  <a:t> </a:t>
                </a:r>
              </a:p>
            </p:txBody>
          </p:sp>
        </p:grpSp>
      </p:grpSp>
      <p:sp>
        <p:nvSpPr>
          <p:cNvPr id="139269" name="TextBox 16"/>
          <p:cNvSpPr txBox="1">
            <a:spLocks noChangeArrowheads="1"/>
          </p:cNvSpPr>
          <p:nvPr/>
        </p:nvSpPr>
        <p:spPr bwMode="auto">
          <a:xfrm>
            <a:off x="775542" y="1851025"/>
            <a:ext cx="769970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en-US" sz="2800" dirty="0"/>
              <a:t>For the geodesy, geophysics and surveying communities, the </a:t>
            </a:r>
            <a:r>
              <a:rPr lang="en-US" sz="2800" dirty="0" smtClean="0"/>
              <a:t>best </a:t>
            </a:r>
            <a:r>
              <a:rPr lang="en-US" sz="2800" dirty="0"/>
              <a:t>International Terrestrial Reference Frame is the “gold standard.”</a:t>
            </a:r>
          </a:p>
          <a:p>
            <a:pPr eaLnBrk="1" hangingPunct="1"/>
            <a:endParaRPr lang="en-US" sz="2800" dirty="0"/>
          </a:p>
          <a:p>
            <a:pPr eaLnBrk="1" hangingPunct="1"/>
            <a:r>
              <a:rPr lang="en-US" sz="2800" dirty="0"/>
              <a:t>The global community recently adopted an updated expression for the reference frame, the ITRF2008.</a:t>
            </a:r>
          </a:p>
        </p:txBody>
      </p:sp>
    </p:spTree>
  </p:cSld>
  <p:clrMapOvr>
    <a:masterClrMapping/>
  </p:clrMapOvr>
  <p:transition spd="slow"/>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30" name="Object 2"/>
          <p:cNvGraphicFramePr>
            <a:graphicFrameLocks noChangeAspect="1"/>
          </p:cNvGraphicFramePr>
          <p:nvPr/>
        </p:nvGraphicFramePr>
        <p:xfrm>
          <a:off x="0" y="1862138"/>
          <a:ext cx="5867400" cy="3243262"/>
        </p:xfrm>
        <a:graphic>
          <a:graphicData uri="http://schemas.openxmlformats.org/presentationml/2006/ole">
            <mc:AlternateContent xmlns:mc="http://schemas.openxmlformats.org/markup-compatibility/2006">
              <mc:Choice xmlns:v="urn:schemas-microsoft-com:vml" Requires="v">
                <p:oleObj spid="_x0000_s1181" name="Clip" r:id="rId3" imgW="4671000" imgH="2583000" progId="MS_ClipArt_Gallery.2">
                  <p:embed/>
                </p:oleObj>
              </mc:Choice>
              <mc:Fallback>
                <p:oleObj name="Clip" r:id="rId3" imgW="4671000" imgH="2583000" progId="MS_ClipArt_Gallery.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62138"/>
                        <a:ext cx="5867400" cy="3243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8131" name="Text Box 3"/>
          <p:cNvSpPr txBox="1">
            <a:spLocks noChangeArrowheads="1"/>
          </p:cNvSpPr>
          <p:nvPr/>
        </p:nvSpPr>
        <p:spPr bwMode="auto">
          <a:xfrm>
            <a:off x="739775" y="628650"/>
            <a:ext cx="782002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3200">
                <a:solidFill>
                  <a:srgbClr val="FF0000"/>
                </a:solidFill>
                <a:latin typeface="Times New Roman" pitchFamily="18" charset="0"/>
              </a:rPr>
              <a:t>GOOD COORDINATION BEGINS WITH </a:t>
            </a:r>
          </a:p>
          <a:p>
            <a:pPr algn="ctr"/>
            <a:r>
              <a:rPr lang="en-US" sz="3200">
                <a:solidFill>
                  <a:srgbClr val="FF0000"/>
                </a:solidFill>
                <a:latin typeface="Times New Roman" pitchFamily="18" charset="0"/>
              </a:rPr>
              <a:t>GOOD COORDINATES</a:t>
            </a:r>
            <a:endParaRPr lang="en-US" sz="2800">
              <a:solidFill>
                <a:srgbClr val="000000"/>
              </a:solidFill>
              <a:latin typeface="Times New Roman" pitchFamily="18" charset="0"/>
            </a:endParaRPr>
          </a:p>
        </p:txBody>
      </p:sp>
      <p:sp>
        <p:nvSpPr>
          <p:cNvPr id="48132" name="Text Box 4"/>
          <p:cNvSpPr txBox="1">
            <a:spLocks noChangeArrowheads="1"/>
          </p:cNvSpPr>
          <p:nvPr/>
        </p:nvSpPr>
        <p:spPr bwMode="auto">
          <a:xfrm>
            <a:off x="381000" y="5705475"/>
            <a:ext cx="85486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a:solidFill>
                  <a:schemeClr val="accent2"/>
                </a:solidFill>
                <a:latin typeface="Times New Roman" pitchFamily="18" charset="0"/>
              </a:rPr>
              <a:t>GEOGRAPHY WITHOUT GEODESY IS A FELONY</a:t>
            </a:r>
          </a:p>
        </p:txBody>
      </p:sp>
    </p:spTree>
    <p:extLst>
      <p:ext uri="{BB962C8B-B14F-4D97-AF65-F5344CB8AC3E}">
        <p14:creationId xmlns:p14="http://schemas.microsoft.com/office/powerpoint/2010/main" val="3125425028"/>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8131"/>
                                        </p:tgtEl>
                                        <p:attrNameLst>
                                          <p:attrName>style.visibility</p:attrName>
                                        </p:attrNameLst>
                                      </p:cBhvr>
                                      <p:to>
                                        <p:strVal val="visible"/>
                                      </p:to>
                                    </p:set>
                                    <p:animEffect transition="in" filter="wipe(up)">
                                      <p:cBhvr>
                                        <p:cTn id="7" dur="500"/>
                                        <p:tgtEl>
                                          <p:spTgt spid="48131"/>
                                        </p:tgtEl>
                                      </p:cBhvr>
                                    </p:animEffect>
                                  </p:childTnLst>
                                </p:cTn>
                              </p:par>
                            </p:childTnLst>
                          </p:cTn>
                        </p:par>
                        <p:par>
                          <p:cTn id="8" fill="hold" nodeType="afterGroup">
                            <p:stCondLst>
                              <p:cond delay="500"/>
                            </p:stCondLst>
                            <p:childTnLst>
                              <p:par>
                                <p:cTn id="9" presetID="22" presetClass="entr" presetSubtype="4" fill="hold" grpId="0" nodeType="afterEffect">
                                  <p:stCondLst>
                                    <p:cond delay="2000"/>
                                  </p:stCondLst>
                                  <p:childTnLst>
                                    <p:set>
                                      <p:cBhvr>
                                        <p:cTn id="10" dur="1" fill="hold">
                                          <p:stCondLst>
                                            <p:cond delay="0"/>
                                          </p:stCondLst>
                                        </p:cTn>
                                        <p:tgtEl>
                                          <p:spTgt spid="48132"/>
                                        </p:tgtEl>
                                        <p:attrNameLst>
                                          <p:attrName>style.visibility</p:attrName>
                                        </p:attrNameLst>
                                      </p:cBhvr>
                                      <p:to>
                                        <p:strVal val="visible"/>
                                      </p:to>
                                    </p:set>
                                    <p:animEffect transition="in" filter="wipe(down)">
                                      <p:cBhvr>
                                        <p:cTn id="11" dur="500"/>
                                        <p:tgtEl>
                                          <p:spTgt spid="48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autoUpdateAnimBg="0"/>
      <p:bldP spid="48132"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4"/>
          <p:cNvSpPr>
            <a:spLocks noChangeArrowheads="1"/>
          </p:cNvSpPr>
          <p:nvPr/>
        </p:nvSpPr>
        <p:spPr bwMode="auto">
          <a:xfrm>
            <a:off x="76200" y="609600"/>
            <a:ext cx="9144000" cy="1371600"/>
          </a:xfrm>
          <a:prstGeom prst="rect">
            <a:avLst/>
          </a:prstGeom>
          <a:noFill/>
          <a:ln w="9525">
            <a:noFill/>
            <a:miter lim="800000"/>
            <a:headEnd/>
            <a:tailEnd/>
          </a:ln>
        </p:spPr>
        <p:txBody>
          <a:bodyPr anchor="ctr"/>
          <a:lstStyle/>
          <a:p>
            <a:pPr algn="ctr"/>
            <a:r>
              <a:rPr lang="en-US" sz="3000" b="1">
                <a:solidFill>
                  <a:srgbClr val="000000"/>
                </a:solidFill>
                <a:latin typeface="Verdana" pitchFamily="34" charset="0"/>
              </a:rPr>
              <a:t>International Earth Rotation and </a:t>
            </a:r>
            <a:br>
              <a:rPr lang="en-US" sz="3000" b="1">
                <a:solidFill>
                  <a:srgbClr val="000000"/>
                </a:solidFill>
                <a:latin typeface="Verdana" pitchFamily="34" charset="0"/>
              </a:rPr>
            </a:br>
            <a:r>
              <a:rPr lang="en-US" sz="3000" b="1">
                <a:solidFill>
                  <a:srgbClr val="000000"/>
                </a:solidFill>
                <a:latin typeface="Verdana" pitchFamily="34" charset="0"/>
              </a:rPr>
              <a:t>Reference System Service</a:t>
            </a:r>
            <a:br>
              <a:rPr lang="en-US" sz="3000" b="1">
                <a:solidFill>
                  <a:srgbClr val="000000"/>
                </a:solidFill>
                <a:latin typeface="Verdana" pitchFamily="34" charset="0"/>
              </a:rPr>
            </a:br>
            <a:r>
              <a:rPr lang="en-US" sz="3000" b="1">
                <a:solidFill>
                  <a:srgbClr val="000000"/>
                </a:solidFill>
                <a:latin typeface="Verdana" pitchFamily="34" charset="0"/>
              </a:rPr>
              <a:t>(IERS)</a:t>
            </a:r>
            <a:br>
              <a:rPr lang="en-US" sz="3000" b="1">
                <a:solidFill>
                  <a:srgbClr val="000000"/>
                </a:solidFill>
                <a:latin typeface="Verdana" pitchFamily="34" charset="0"/>
              </a:rPr>
            </a:br>
            <a:r>
              <a:rPr lang="en-US" sz="2000" b="1">
                <a:solidFill>
                  <a:srgbClr val="000000"/>
                </a:solidFill>
                <a:latin typeface="Verdana" pitchFamily="34" charset="0"/>
                <a:hlinkClick r:id="rId3"/>
              </a:rPr>
              <a:t>(http://www.iers.org)</a:t>
            </a:r>
            <a:endParaRPr lang="en-US" sz="3000" b="1">
              <a:solidFill>
                <a:srgbClr val="000000"/>
              </a:solidFill>
              <a:latin typeface="Verdana" pitchFamily="34" charset="0"/>
            </a:endParaRPr>
          </a:p>
        </p:txBody>
      </p:sp>
      <p:sp>
        <p:nvSpPr>
          <p:cNvPr id="39939" name="Text Box 7"/>
          <p:cNvSpPr txBox="1">
            <a:spLocks noChangeArrowheads="1"/>
          </p:cNvSpPr>
          <p:nvPr/>
        </p:nvSpPr>
        <p:spPr bwMode="auto">
          <a:xfrm>
            <a:off x="0" y="2311400"/>
            <a:ext cx="9144000" cy="3937000"/>
          </a:xfrm>
          <a:prstGeom prst="rect">
            <a:avLst/>
          </a:prstGeom>
          <a:noFill/>
          <a:ln w="9525">
            <a:noFill/>
            <a:miter lim="800000"/>
            <a:headEnd/>
            <a:tailEnd/>
          </a:ln>
        </p:spPr>
        <p:txBody>
          <a:bodyPr>
            <a:spAutoFit/>
          </a:bodyPr>
          <a:lstStyle/>
          <a:p>
            <a:pPr eaLnBrk="0" hangingPunct="0"/>
            <a:r>
              <a:rPr lang="en-US">
                <a:latin typeface="Arial" pitchFamily="34" charset="0"/>
              </a:rPr>
              <a:t>The International Terrestrial Reference System </a:t>
            </a:r>
            <a:r>
              <a:rPr lang="en-US" b="1">
                <a:latin typeface="Arial" pitchFamily="34" charset="0"/>
              </a:rPr>
              <a:t>(ITRS)</a:t>
            </a:r>
            <a:r>
              <a:rPr lang="en-US">
                <a:latin typeface="Arial" pitchFamily="34" charset="0"/>
              </a:rPr>
              <a:t> constitutes a set of prescriptions and conventions together with the modeling required to define origin, scale, orientation and time evolution </a:t>
            </a:r>
          </a:p>
          <a:p>
            <a:pPr eaLnBrk="0" hangingPunct="0"/>
            <a:endParaRPr lang="en-US">
              <a:latin typeface="Arial" pitchFamily="34" charset="0"/>
            </a:endParaRPr>
          </a:p>
          <a:p>
            <a:pPr eaLnBrk="0" hangingPunct="0"/>
            <a:endParaRPr lang="en-US">
              <a:latin typeface="Arial" pitchFamily="34" charset="0"/>
            </a:endParaRPr>
          </a:p>
          <a:p>
            <a:pPr eaLnBrk="0" hangingPunct="0"/>
            <a:endParaRPr lang="en-US">
              <a:latin typeface="Arial" pitchFamily="34" charset="0"/>
            </a:endParaRPr>
          </a:p>
          <a:p>
            <a:pPr eaLnBrk="0" hangingPunct="0"/>
            <a:r>
              <a:rPr lang="en-US">
                <a:latin typeface="Arial" pitchFamily="34" charset="0"/>
              </a:rPr>
              <a:t>ITRS is realized by the International Terrestrial Reference Frame (</a:t>
            </a:r>
            <a:r>
              <a:rPr lang="en-US" b="1">
                <a:latin typeface="Arial" pitchFamily="34" charset="0"/>
              </a:rPr>
              <a:t>ITRF</a:t>
            </a:r>
            <a:r>
              <a:rPr lang="en-US">
                <a:latin typeface="Arial" pitchFamily="34" charset="0"/>
              </a:rPr>
              <a:t>) based upon estimated coordinates and velocities of a set of stations observed by Very Long Baseline Interferometry </a:t>
            </a:r>
            <a:r>
              <a:rPr lang="en-US">
                <a:solidFill>
                  <a:schemeClr val="tx2"/>
                </a:solidFill>
                <a:latin typeface="Arial" pitchFamily="34" charset="0"/>
              </a:rPr>
              <a:t>(</a:t>
            </a:r>
            <a:r>
              <a:rPr lang="en-US" b="1">
                <a:solidFill>
                  <a:schemeClr val="tx2"/>
                </a:solidFill>
                <a:latin typeface="Arial" pitchFamily="34" charset="0"/>
              </a:rPr>
              <a:t>VLBI</a:t>
            </a:r>
            <a:r>
              <a:rPr lang="en-US">
                <a:latin typeface="Arial" pitchFamily="34" charset="0"/>
              </a:rPr>
              <a:t>), Satellite Laser Ranging ( </a:t>
            </a:r>
            <a:r>
              <a:rPr lang="en-US" b="1">
                <a:latin typeface="Arial" pitchFamily="34" charset="0"/>
              </a:rPr>
              <a:t>SLR</a:t>
            </a:r>
            <a:r>
              <a:rPr lang="en-US">
                <a:latin typeface="Arial" pitchFamily="34" charset="0"/>
              </a:rPr>
              <a:t>), Global Positioning System and GLONASS (</a:t>
            </a:r>
            <a:r>
              <a:rPr lang="en-US" b="1">
                <a:latin typeface="Arial" pitchFamily="34" charset="0"/>
              </a:rPr>
              <a:t>GNSS</a:t>
            </a:r>
            <a:r>
              <a:rPr lang="en-US">
                <a:latin typeface="Arial" pitchFamily="34" charset="0"/>
              </a:rPr>
              <a:t>), and Doppler Orbitography and Radio- positioning Integrated by Satellite ( </a:t>
            </a:r>
            <a:r>
              <a:rPr lang="en-US" b="1">
                <a:latin typeface="Arial" pitchFamily="34" charset="0"/>
              </a:rPr>
              <a:t>DORIS</a:t>
            </a:r>
            <a:r>
              <a:rPr lang="en-US">
                <a:latin typeface="Arial" pitchFamily="34" charset="0"/>
              </a:rPr>
              <a:t>). </a:t>
            </a:r>
          </a:p>
          <a:p>
            <a:pPr eaLnBrk="0" hangingPunct="0"/>
            <a:endParaRPr lang="en-US">
              <a:latin typeface="Arial" pitchFamily="34" charset="0"/>
            </a:endParaRPr>
          </a:p>
          <a:p>
            <a:pPr algn="ctr" eaLnBrk="0" hangingPunct="0"/>
            <a:r>
              <a:rPr lang="en-US" b="1">
                <a:latin typeface="Arial" pitchFamily="34" charset="0"/>
              </a:rPr>
              <a:t>ITRF89, ITRF90, ITRF91, ITRF92, ITRF93, ITRF94, ITRF95, ITRF96, ITRF97, ITRF2000, ITRF2005, ITRF2008</a:t>
            </a:r>
          </a:p>
        </p:txBody>
      </p:sp>
    </p:spTree>
    <p:extLst>
      <p:ext uri="{BB962C8B-B14F-4D97-AF65-F5344CB8AC3E}">
        <p14:creationId xmlns:p14="http://schemas.microsoft.com/office/powerpoint/2010/main" val="4021931749"/>
      </p:ext>
    </p:extLst>
  </p:cSld>
  <p:clrMapOvr>
    <a:masterClrMapping/>
  </p:clrMapOvr>
  <p:transition spd="med">
    <p:wipe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03" name="Text Box 3"/>
          <p:cNvSpPr txBox="1">
            <a:spLocks noChangeArrowheads="1"/>
          </p:cNvSpPr>
          <p:nvPr/>
        </p:nvSpPr>
        <p:spPr bwMode="auto">
          <a:xfrm>
            <a:off x="1017588" y="2209800"/>
            <a:ext cx="7267575" cy="396875"/>
          </a:xfrm>
          <a:prstGeom prst="rect">
            <a:avLst/>
          </a:prstGeom>
          <a:noFill/>
          <a:ln w="9525">
            <a:noFill/>
            <a:miter lim="800000"/>
            <a:headEnd/>
            <a:tailEnd/>
          </a:ln>
        </p:spPr>
        <p:txBody>
          <a:bodyPr wrap="none">
            <a:spAutoFit/>
          </a:bodyPr>
          <a:lstStyle/>
          <a:p>
            <a:pPr algn="ctr" eaLnBrk="0" hangingPunct="0"/>
            <a:r>
              <a:rPr lang="en-US" sz="2000">
                <a:solidFill>
                  <a:srgbClr val="FF0000"/>
                </a:solidFill>
                <a:latin typeface="Arial" pitchFamily="34" charset="0"/>
              </a:rPr>
              <a:t>International Global Navigation Satellite Systems Service (IGS)</a:t>
            </a:r>
          </a:p>
        </p:txBody>
      </p:sp>
      <p:sp>
        <p:nvSpPr>
          <p:cNvPr id="972804" name="Text Box 4"/>
          <p:cNvSpPr txBox="1">
            <a:spLocks noChangeArrowheads="1"/>
          </p:cNvSpPr>
          <p:nvPr/>
        </p:nvSpPr>
        <p:spPr bwMode="auto">
          <a:xfrm>
            <a:off x="2139950" y="3276600"/>
            <a:ext cx="5024438" cy="396875"/>
          </a:xfrm>
          <a:prstGeom prst="rect">
            <a:avLst/>
          </a:prstGeom>
          <a:noFill/>
          <a:ln w="9525">
            <a:noFill/>
            <a:miter lim="800000"/>
            <a:headEnd/>
            <a:tailEnd/>
          </a:ln>
        </p:spPr>
        <p:txBody>
          <a:bodyPr wrap="none">
            <a:spAutoFit/>
          </a:bodyPr>
          <a:lstStyle/>
          <a:p>
            <a:pPr algn="ctr" eaLnBrk="0" hangingPunct="0"/>
            <a:r>
              <a:rPr lang="en-US" sz="2000">
                <a:solidFill>
                  <a:srgbClr val="663300"/>
                </a:solidFill>
                <a:latin typeface="Arial" pitchFamily="34" charset="0"/>
              </a:rPr>
              <a:t>International Laser Ranging Service (ILRS)</a:t>
            </a:r>
          </a:p>
        </p:txBody>
      </p:sp>
      <p:sp>
        <p:nvSpPr>
          <p:cNvPr id="972805" name="Text Box 5"/>
          <p:cNvSpPr txBox="1">
            <a:spLocks noChangeArrowheads="1"/>
          </p:cNvSpPr>
          <p:nvPr/>
        </p:nvSpPr>
        <p:spPr bwMode="auto">
          <a:xfrm>
            <a:off x="1941513" y="4302125"/>
            <a:ext cx="5419725" cy="396875"/>
          </a:xfrm>
          <a:prstGeom prst="rect">
            <a:avLst/>
          </a:prstGeom>
          <a:noFill/>
          <a:ln w="9525">
            <a:noFill/>
            <a:miter lim="800000"/>
            <a:headEnd/>
            <a:tailEnd/>
          </a:ln>
        </p:spPr>
        <p:txBody>
          <a:bodyPr wrap="none">
            <a:spAutoFit/>
          </a:bodyPr>
          <a:lstStyle/>
          <a:p>
            <a:pPr algn="ctr" eaLnBrk="0" hangingPunct="0"/>
            <a:r>
              <a:rPr lang="en-US" sz="2000">
                <a:solidFill>
                  <a:srgbClr val="CC0066"/>
                </a:solidFill>
                <a:latin typeface="Arial" pitchFamily="34" charset="0"/>
              </a:rPr>
              <a:t>International Very Long Baseline Service (IVS)</a:t>
            </a:r>
          </a:p>
        </p:txBody>
      </p:sp>
      <p:sp>
        <p:nvSpPr>
          <p:cNvPr id="972806" name="Text Box 6"/>
          <p:cNvSpPr txBox="1">
            <a:spLocks noChangeArrowheads="1"/>
          </p:cNvSpPr>
          <p:nvPr/>
        </p:nvSpPr>
        <p:spPr bwMode="auto">
          <a:xfrm>
            <a:off x="2633663" y="5334000"/>
            <a:ext cx="4035425" cy="396875"/>
          </a:xfrm>
          <a:prstGeom prst="rect">
            <a:avLst/>
          </a:prstGeom>
          <a:noFill/>
          <a:ln w="9525">
            <a:noFill/>
            <a:miter lim="800000"/>
            <a:headEnd/>
            <a:tailEnd/>
          </a:ln>
        </p:spPr>
        <p:txBody>
          <a:bodyPr wrap="none">
            <a:spAutoFit/>
          </a:bodyPr>
          <a:lstStyle/>
          <a:p>
            <a:pPr algn="ctr" eaLnBrk="0" hangingPunct="0"/>
            <a:r>
              <a:rPr lang="en-US" sz="2000">
                <a:solidFill>
                  <a:srgbClr val="A50021"/>
                </a:solidFill>
                <a:latin typeface="Arial" pitchFamily="34" charset="0"/>
              </a:rPr>
              <a:t>International DORIS Service (IDS)</a:t>
            </a:r>
          </a:p>
        </p:txBody>
      </p:sp>
      <p:pic>
        <p:nvPicPr>
          <p:cNvPr id="972807" name="Picture 7"/>
          <p:cNvPicPr>
            <a:picLocks noGrp="1" noChangeAspect="1" noChangeArrowheads="1"/>
          </p:cNvPicPr>
          <p:nvPr>
            <p:ph sz="quarter" idx="1"/>
          </p:nvPr>
        </p:nvPicPr>
        <p:blipFill>
          <a:blip r:embed="rId3" cstate="print"/>
          <a:srcRect/>
          <a:stretch>
            <a:fillRect/>
          </a:stretch>
        </p:blipFill>
        <p:spPr>
          <a:xfrm>
            <a:off x="2955925" y="1524000"/>
            <a:ext cx="3713163" cy="4951413"/>
          </a:xfrm>
        </p:spPr>
      </p:pic>
      <p:pic>
        <p:nvPicPr>
          <p:cNvPr id="972808" name="Picture 8"/>
          <p:cNvPicPr>
            <a:picLocks noGrp="1" noChangeAspect="1" noChangeArrowheads="1"/>
          </p:cNvPicPr>
          <p:nvPr>
            <p:ph sz="quarter" idx="2"/>
          </p:nvPr>
        </p:nvPicPr>
        <p:blipFill>
          <a:blip r:embed="rId4" cstate="print"/>
          <a:srcRect/>
          <a:stretch>
            <a:fillRect/>
          </a:stretch>
        </p:blipFill>
        <p:spPr>
          <a:xfrm>
            <a:off x="2438400" y="1524000"/>
            <a:ext cx="5168900" cy="5168900"/>
          </a:xfrm>
        </p:spPr>
      </p:pic>
      <p:pic>
        <p:nvPicPr>
          <p:cNvPr id="972809" name="Picture 9"/>
          <p:cNvPicPr>
            <a:picLocks noGrp="1" noChangeAspect="1" noChangeArrowheads="1"/>
          </p:cNvPicPr>
          <p:nvPr>
            <p:ph sz="quarter" idx="4"/>
          </p:nvPr>
        </p:nvPicPr>
        <p:blipFill>
          <a:blip r:embed="rId5" cstate="print"/>
          <a:srcRect/>
          <a:stretch>
            <a:fillRect/>
          </a:stretch>
        </p:blipFill>
        <p:spPr>
          <a:xfrm>
            <a:off x="762000" y="1524000"/>
            <a:ext cx="8115300" cy="5270500"/>
          </a:xfrm>
        </p:spPr>
      </p:pic>
      <p:sp>
        <p:nvSpPr>
          <p:cNvPr id="40969" name="Text Box 10"/>
          <p:cNvSpPr txBox="1">
            <a:spLocks noChangeArrowheads="1"/>
          </p:cNvSpPr>
          <p:nvPr/>
        </p:nvSpPr>
        <p:spPr bwMode="auto">
          <a:xfrm>
            <a:off x="0" y="593725"/>
            <a:ext cx="9144000" cy="930275"/>
          </a:xfrm>
          <a:prstGeom prst="rect">
            <a:avLst/>
          </a:prstGeom>
          <a:noFill/>
          <a:ln w="9525">
            <a:noFill/>
            <a:miter lim="800000"/>
            <a:headEnd/>
            <a:tailEnd/>
          </a:ln>
        </p:spPr>
        <p:txBody>
          <a:bodyPr>
            <a:spAutoFit/>
          </a:bodyPr>
          <a:lstStyle/>
          <a:p>
            <a:pPr algn="ctr" eaLnBrk="0" hangingPunct="0"/>
            <a:r>
              <a:rPr lang="en-US" sz="2800" b="1">
                <a:latin typeface="Arial" pitchFamily="34" charset="0"/>
              </a:rPr>
              <a:t>International Terrestrial Reference Frame</a:t>
            </a:r>
          </a:p>
          <a:p>
            <a:pPr algn="ctr" eaLnBrk="0" hangingPunct="0"/>
            <a:r>
              <a:rPr lang="en-US" sz="2700" b="1">
                <a:solidFill>
                  <a:schemeClr val="accent2"/>
                </a:solidFill>
                <a:latin typeface="Arial" pitchFamily="34" charset="0"/>
              </a:rPr>
              <a:t>4 Global Independent Positioning Technologies</a:t>
            </a:r>
          </a:p>
        </p:txBody>
      </p:sp>
      <p:pic>
        <p:nvPicPr>
          <p:cNvPr id="972812" name="Picture 12"/>
          <p:cNvPicPr>
            <a:picLocks noGrp="1" noChangeAspect="1" noChangeArrowheads="1"/>
          </p:cNvPicPr>
          <p:nvPr>
            <p:ph sz="quarter" idx="3"/>
          </p:nvPr>
        </p:nvPicPr>
        <p:blipFill>
          <a:blip r:embed="rId6" cstate="print"/>
          <a:srcRect/>
          <a:stretch>
            <a:fillRect/>
          </a:stretch>
        </p:blipFill>
        <p:spPr>
          <a:xfrm>
            <a:off x="2930525" y="1524000"/>
            <a:ext cx="4430713" cy="5168900"/>
          </a:xfrm>
        </p:spPr>
      </p:pic>
    </p:spTree>
    <p:extLst>
      <p:ext uri="{BB962C8B-B14F-4D97-AF65-F5344CB8AC3E}">
        <p14:creationId xmlns:p14="http://schemas.microsoft.com/office/powerpoint/2010/main" val="616601497"/>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972803"/>
                                        </p:tgtEl>
                                        <p:attrNameLst>
                                          <p:attrName>style.visibility</p:attrName>
                                        </p:attrNameLst>
                                      </p:cBhvr>
                                      <p:to>
                                        <p:strVal val="visible"/>
                                      </p:to>
                                    </p:set>
                                    <p:animEffect transition="in" filter="strips(downLeft)">
                                      <p:cBhvr>
                                        <p:cTn id="7" dur="500"/>
                                        <p:tgtEl>
                                          <p:spTgt spid="972803"/>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972807"/>
                                        </p:tgtEl>
                                        <p:attrNameLst>
                                          <p:attrName>style.visibility</p:attrName>
                                        </p:attrNameLst>
                                      </p:cBhvr>
                                      <p:to>
                                        <p:strVal val="visible"/>
                                      </p:to>
                                    </p:set>
                                    <p:animEffect transition="in" filter="diamond(in)">
                                      <p:cBhvr>
                                        <p:cTn id="12" dur="500"/>
                                        <p:tgtEl>
                                          <p:spTgt spid="972807"/>
                                        </p:tgtEl>
                                      </p:cBhvr>
                                    </p:animEffect>
                                  </p:childTnLst>
                                  <p:subTnLst>
                                    <p:set>
                                      <p:cBhvr override="childStyle">
                                        <p:cTn dur="1" fill="hold" display="0" masterRel="nextClick" afterEffect="1"/>
                                        <p:tgtEl>
                                          <p:spTgt spid="972807"/>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972804"/>
                                        </p:tgtEl>
                                        <p:attrNameLst>
                                          <p:attrName>style.visibility</p:attrName>
                                        </p:attrNameLst>
                                      </p:cBhvr>
                                      <p:to>
                                        <p:strVal val="visible"/>
                                      </p:to>
                                    </p:set>
                                    <p:animEffect transition="in" filter="strips(downRight)">
                                      <p:cBhvr>
                                        <p:cTn id="17" dur="500"/>
                                        <p:tgtEl>
                                          <p:spTgt spid="97280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972812"/>
                                        </p:tgtEl>
                                        <p:attrNameLst>
                                          <p:attrName>style.visibility</p:attrName>
                                        </p:attrNameLst>
                                      </p:cBhvr>
                                      <p:to>
                                        <p:strVal val="visible"/>
                                      </p:to>
                                    </p:set>
                                    <p:animEffect transition="in" filter="box(in)">
                                      <p:cBhvr>
                                        <p:cTn id="22" dur="500"/>
                                        <p:tgtEl>
                                          <p:spTgt spid="972812"/>
                                        </p:tgtEl>
                                      </p:cBhvr>
                                    </p:animEffect>
                                  </p:childTnLst>
                                  <p:subTnLst>
                                    <p:set>
                                      <p:cBhvr override="childStyle">
                                        <p:cTn dur="1" fill="hold" display="0" masterRel="nextClick" afterEffect="1"/>
                                        <p:tgtEl>
                                          <p:spTgt spid="972812"/>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972805"/>
                                        </p:tgtEl>
                                        <p:attrNameLst>
                                          <p:attrName>style.visibility</p:attrName>
                                        </p:attrNameLst>
                                      </p:cBhvr>
                                      <p:to>
                                        <p:strVal val="visible"/>
                                      </p:to>
                                    </p:set>
                                    <p:animEffect transition="in" filter="strips(downLeft)">
                                      <p:cBhvr>
                                        <p:cTn id="27" dur="500"/>
                                        <p:tgtEl>
                                          <p:spTgt spid="972805"/>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nodeType="clickEffect">
                                  <p:stCondLst>
                                    <p:cond delay="0"/>
                                  </p:stCondLst>
                                  <p:childTnLst>
                                    <p:set>
                                      <p:cBhvr>
                                        <p:cTn id="31" dur="1" fill="hold">
                                          <p:stCondLst>
                                            <p:cond delay="0"/>
                                          </p:stCondLst>
                                        </p:cTn>
                                        <p:tgtEl>
                                          <p:spTgt spid="972808"/>
                                        </p:tgtEl>
                                        <p:attrNameLst>
                                          <p:attrName>style.visibility</p:attrName>
                                        </p:attrNameLst>
                                      </p:cBhvr>
                                      <p:to>
                                        <p:strVal val="visible"/>
                                      </p:to>
                                    </p:set>
                                    <p:animEffect transition="in" filter="diamond(in)">
                                      <p:cBhvr>
                                        <p:cTn id="32" dur="500"/>
                                        <p:tgtEl>
                                          <p:spTgt spid="972808"/>
                                        </p:tgtEl>
                                      </p:cBhvr>
                                    </p:animEffect>
                                  </p:childTnLst>
                                  <p:subTnLst>
                                    <p:set>
                                      <p:cBhvr override="childStyle">
                                        <p:cTn dur="1" fill="hold" display="0" masterRel="nextClick" afterEffect="1"/>
                                        <p:tgtEl>
                                          <p:spTgt spid="972808"/>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18" presetClass="entr" presetSubtype="6" fill="hold" grpId="0" nodeType="clickEffect">
                                  <p:stCondLst>
                                    <p:cond delay="0"/>
                                  </p:stCondLst>
                                  <p:childTnLst>
                                    <p:set>
                                      <p:cBhvr>
                                        <p:cTn id="36" dur="1" fill="hold">
                                          <p:stCondLst>
                                            <p:cond delay="0"/>
                                          </p:stCondLst>
                                        </p:cTn>
                                        <p:tgtEl>
                                          <p:spTgt spid="972806"/>
                                        </p:tgtEl>
                                        <p:attrNameLst>
                                          <p:attrName>style.visibility</p:attrName>
                                        </p:attrNameLst>
                                      </p:cBhvr>
                                      <p:to>
                                        <p:strVal val="visible"/>
                                      </p:to>
                                    </p:set>
                                    <p:animEffect transition="in" filter="strips(downRight)">
                                      <p:cBhvr>
                                        <p:cTn id="37" dur="500"/>
                                        <p:tgtEl>
                                          <p:spTgt spid="972806"/>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nodeType="clickEffect">
                                  <p:stCondLst>
                                    <p:cond delay="0"/>
                                  </p:stCondLst>
                                  <p:childTnLst>
                                    <p:set>
                                      <p:cBhvr>
                                        <p:cTn id="41" dur="1" fill="hold">
                                          <p:stCondLst>
                                            <p:cond delay="0"/>
                                          </p:stCondLst>
                                        </p:cTn>
                                        <p:tgtEl>
                                          <p:spTgt spid="972809"/>
                                        </p:tgtEl>
                                        <p:attrNameLst>
                                          <p:attrName>style.visibility</p:attrName>
                                        </p:attrNameLst>
                                      </p:cBhvr>
                                      <p:to>
                                        <p:strVal val="visible"/>
                                      </p:to>
                                    </p:set>
                                    <p:animEffect transition="in" filter="diamond(in)">
                                      <p:cBhvr>
                                        <p:cTn id="42" dur="500"/>
                                        <p:tgtEl>
                                          <p:spTgt spid="9728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03" grpId="0"/>
      <p:bldP spid="972804" grpId="0"/>
      <p:bldP spid="972805" grpId="0"/>
      <p:bldP spid="97280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1111250" y="381000"/>
            <a:ext cx="6667500" cy="519113"/>
          </a:xfrm>
          <a:prstGeom prst="rect">
            <a:avLst/>
          </a:prstGeom>
          <a:noFill/>
          <a:ln w="19050">
            <a:noFill/>
            <a:miter lim="800000"/>
            <a:headEnd/>
            <a:tailEnd/>
          </a:ln>
        </p:spPr>
        <p:txBody>
          <a:bodyPr wrap="none" anchor="ctr">
            <a:spAutoFit/>
          </a:bodyPr>
          <a:lstStyle/>
          <a:p>
            <a:pPr algn="ctr" eaLnBrk="0" hangingPunct="0"/>
            <a:r>
              <a:rPr lang="en-US" sz="2800" b="1" dirty="0">
                <a:latin typeface="Times New Roman" pitchFamily="18" charset="0"/>
                <a:cs typeface="Times New Roman" pitchFamily="18" charset="0"/>
              </a:rPr>
              <a:t>Simplified Concept of  NAD 83 vs. </a:t>
            </a:r>
            <a:r>
              <a:rPr lang="en-US" sz="2800" b="1" dirty="0" smtClean="0">
                <a:latin typeface="Times New Roman" pitchFamily="18" charset="0"/>
                <a:cs typeface="Times New Roman" pitchFamily="18" charset="0"/>
              </a:rPr>
              <a:t>ITRF08</a:t>
            </a:r>
            <a:endParaRPr lang="en-US" sz="2800" dirty="0">
              <a:latin typeface="Times New Roman" pitchFamily="18" charset="0"/>
              <a:cs typeface="Times New Roman" pitchFamily="18" charset="0"/>
            </a:endParaRPr>
          </a:p>
        </p:txBody>
      </p:sp>
      <p:sp>
        <p:nvSpPr>
          <p:cNvPr id="41987" name="Line 3"/>
          <p:cNvSpPr>
            <a:spLocks noChangeShapeType="1"/>
          </p:cNvSpPr>
          <p:nvPr/>
        </p:nvSpPr>
        <p:spPr bwMode="auto">
          <a:xfrm flipV="1">
            <a:off x="254000" y="1355725"/>
            <a:ext cx="0" cy="4425950"/>
          </a:xfrm>
          <a:prstGeom prst="line">
            <a:avLst/>
          </a:prstGeom>
          <a:noFill/>
          <a:ln w="28575">
            <a:solidFill>
              <a:srgbClr val="CC0000"/>
            </a:solidFill>
            <a:round/>
            <a:headEnd/>
            <a:tailEnd type="triangle" w="med" len="med"/>
          </a:ln>
        </p:spPr>
        <p:txBody>
          <a:bodyPr wrap="none" anchor="ctr"/>
          <a:lstStyle/>
          <a:p>
            <a:endParaRPr lang="en-US"/>
          </a:p>
        </p:txBody>
      </p:sp>
      <p:sp>
        <p:nvSpPr>
          <p:cNvPr id="41988" name="Line 4"/>
          <p:cNvSpPr>
            <a:spLocks noChangeShapeType="1"/>
          </p:cNvSpPr>
          <p:nvPr/>
        </p:nvSpPr>
        <p:spPr bwMode="auto">
          <a:xfrm>
            <a:off x="0" y="5492750"/>
            <a:ext cx="5908675" cy="0"/>
          </a:xfrm>
          <a:prstGeom prst="line">
            <a:avLst/>
          </a:prstGeom>
          <a:noFill/>
          <a:ln w="28575">
            <a:solidFill>
              <a:srgbClr val="CC0000"/>
            </a:solidFill>
            <a:round/>
            <a:headEnd/>
            <a:tailEnd type="triangle" w="med" len="med"/>
          </a:ln>
        </p:spPr>
        <p:txBody>
          <a:bodyPr wrap="none" anchor="ctr"/>
          <a:lstStyle/>
          <a:p>
            <a:endParaRPr lang="en-US"/>
          </a:p>
        </p:txBody>
      </p:sp>
      <p:sp>
        <p:nvSpPr>
          <p:cNvPr id="41989" name="Arc 5"/>
          <p:cNvSpPr>
            <a:spLocks/>
          </p:cNvSpPr>
          <p:nvPr/>
        </p:nvSpPr>
        <p:spPr bwMode="auto">
          <a:xfrm>
            <a:off x="254000" y="1644650"/>
            <a:ext cx="5402263" cy="38481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CC0000"/>
            </a:solidFill>
            <a:round/>
            <a:headEnd/>
            <a:tailEnd/>
          </a:ln>
        </p:spPr>
        <p:txBody>
          <a:bodyPr wrap="none" anchor="ctr"/>
          <a:lstStyle/>
          <a:p>
            <a:endParaRPr lang="en-US"/>
          </a:p>
        </p:txBody>
      </p:sp>
      <p:sp>
        <p:nvSpPr>
          <p:cNvPr id="41990" name="Line 6"/>
          <p:cNvSpPr>
            <a:spLocks noChangeShapeType="1"/>
          </p:cNvSpPr>
          <p:nvPr/>
        </p:nvSpPr>
        <p:spPr bwMode="auto">
          <a:xfrm flipV="1">
            <a:off x="1266825" y="1066800"/>
            <a:ext cx="0" cy="4425950"/>
          </a:xfrm>
          <a:prstGeom prst="line">
            <a:avLst/>
          </a:prstGeom>
          <a:noFill/>
          <a:ln w="28575">
            <a:solidFill>
              <a:srgbClr val="CC0000"/>
            </a:solidFill>
            <a:round/>
            <a:headEnd/>
            <a:tailEnd type="triangle" w="med" len="med"/>
          </a:ln>
        </p:spPr>
        <p:txBody>
          <a:bodyPr wrap="none" anchor="ctr"/>
          <a:lstStyle/>
          <a:p>
            <a:endParaRPr lang="en-US"/>
          </a:p>
        </p:txBody>
      </p:sp>
      <p:sp>
        <p:nvSpPr>
          <p:cNvPr id="41991" name="Line 7"/>
          <p:cNvSpPr>
            <a:spLocks noChangeShapeType="1"/>
          </p:cNvSpPr>
          <p:nvPr/>
        </p:nvSpPr>
        <p:spPr bwMode="auto">
          <a:xfrm>
            <a:off x="1012825" y="5205413"/>
            <a:ext cx="5910263" cy="0"/>
          </a:xfrm>
          <a:prstGeom prst="line">
            <a:avLst/>
          </a:prstGeom>
          <a:noFill/>
          <a:ln w="28575">
            <a:solidFill>
              <a:srgbClr val="CC0000"/>
            </a:solidFill>
            <a:round/>
            <a:headEnd/>
            <a:tailEnd type="triangle" w="med" len="med"/>
          </a:ln>
        </p:spPr>
        <p:txBody>
          <a:bodyPr wrap="none" anchor="ctr"/>
          <a:lstStyle/>
          <a:p>
            <a:endParaRPr lang="en-US"/>
          </a:p>
        </p:txBody>
      </p:sp>
      <p:sp>
        <p:nvSpPr>
          <p:cNvPr id="41992" name="Arc 8"/>
          <p:cNvSpPr>
            <a:spLocks/>
          </p:cNvSpPr>
          <p:nvPr/>
        </p:nvSpPr>
        <p:spPr bwMode="auto">
          <a:xfrm>
            <a:off x="1266825" y="1355725"/>
            <a:ext cx="5402263" cy="38496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CC0000"/>
            </a:solidFill>
            <a:round/>
            <a:headEnd/>
            <a:tailEnd/>
          </a:ln>
        </p:spPr>
        <p:txBody>
          <a:bodyPr wrap="none" anchor="ctr"/>
          <a:lstStyle/>
          <a:p>
            <a:endParaRPr lang="en-US"/>
          </a:p>
        </p:txBody>
      </p:sp>
      <p:cxnSp>
        <p:nvCxnSpPr>
          <p:cNvPr id="41993" name="AutoShape 9"/>
          <p:cNvCxnSpPr>
            <a:cxnSpLocks noChangeShapeType="1"/>
            <a:stCxn id="41989" idx="2"/>
            <a:endCxn id="41992" idx="2"/>
          </p:cNvCxnSpPr>
          <p:nvPr/>
        </p:nvCxnSpPr>
        <p:spPr bwMode="auto">
          <a:xfrm flipV="1">
            <a:off x="254000" y="5219700"/>
            <a:ext cx="1012825" cy="287338"/>
          </a:xfrm>
          <a:prstGeom prst="straightConnector1">
            <a:avLst/>
          </a:prstGeom>
          <a:noFill/>
          <a:ln w="38100">
            <a:solidFill>
              <a:srgbClr val="CC0000"/>
            </a:solidFill>
            <a:prstDash val="sysDot"/>
            <a:round/>
            <a:headEnd type="triangle" w="med" len="med"/>
            <a:tailEnd type="triangle" w="med" len="med"/>
          </a:ln>
        </p:spPr>
      </p:cxnSp>
      <p:sp>
        <p:nvSpPr>
          <p:cNvPr id="41994" name="Line 10"/>
          <p:cNvSpPr>
            <a:spLocks noChangeShapeType="1"/>
          </p:cNvSpPr>
          <p:nvPr/>
        </p:nvSpPr>
        <p:spPr bwMode="auto">
          <a:xfrm flipV="1">
            <a:off x="4389438" y="1468438"/>
            <a:ext cx="1266825" cy="1522412"/>
          </a:xfrm>
          <a:prstGeom prst="line">
            <a:avLst/>
          </a:prstGeom>
          <a:noFill/>
          <a:ln w="28575">
            <a:solidFill>
              <a:srgbClr val="CC0000"/>
            </a:solidFill>
            <a:round/>
            <a:headEnd/>
            <a:tailEnd type="triangle" w="med" len="med"/>
          </a:ln>
        </p:spPr>
        <p:txBody>
          <a:bodyPr wrap="none" anchor="ctr"/>
          <a:lstStyle/>
          <a:p>
            <a:endParaRPr lang="en-US"/>
          </a:p>
        </p:txBody>
      </p:sp>
      <p:sp>
        <p:nvSpPr>
          <p:cNvPr id="41995" name="Line 11"/>
          <p:cNvSpPr>
            <a:spLocks noChangeShapeType="1"/>
          </p:cNvSpPr>
          <p:nvPr/>
        </p:nvSpPr>
        <p:spPr bwMode="auto">
          <a:xfrm flipV="1">
            <a:off x="5065713" y="1468438"/>
            <a:ext cx="590550" cy="946150"/>
          </a:xfrm>
          <a:prstGeom prst="line">
            <a:avLst/>
          </a:prstGeom>
          <a:noFill/>
          <a:ln w="28575">
            <a:solidFill>
              <a:srgbClr val="CC0000"/>
            </a:solidFill>
            <a:round/>
            <a:headEnd/>
            <a:tailEnd/>
          </a:ln>
        </p:spPr>
        <p:txBody>
          <a:bodyPr wrap="none" anchor="ctr"/>
          <a:lstStyle/>
          <a:p>
            <a:endParaRPr lang="en-US"/>
          </a:p>
        </p:txBody>
      </p:sp>
      <p:sp>
        <p:nvSpPr>
          <p:cNvPr id="41996" name="Freeform 12"/>
          <p:cNvSpPr>
            <a:spLocks/>
          </p:cNvSpPr>
          <p:nvPr/>
        </p:nvSpPr>
        <p:spPr bwMode="auto">
          <a:xfrm>
            <a:off x="4500563" y="2859088"/>
            <a:ext cx="122237" cy="258762"/>
          </a:xfrm>
          <a:custGeom>
            <a:avLst/>
            <a:gdLst>
              <a:gd name="T0" fmla="*/ 0 w 69"/>
              <a:gd name="T1" fmla="*/ 0 h 129"/>
              <a:gd name="T2" fmla="*/ 2147483647 w 69"/>
              <a:gd name="T3" fmla="*/ 2147483647 h 129"/>
              <a:gd name="T4" fmla="*/ 2147483647 w 69"/>
              <a:gd name="T5" fmla="*/ 2147483647 h 129"/>
              <a:gd name="T6" fmla="*/ 0 60000 65536"/>
              <a:gd name="T7" fmla="*/ 0 60000 65536"/>
              <a:gd name="T8" fmla="*/ 0 60000 65536"/>
              <a:gd name="T9" fmla="*/ 0 w 69"/>
              <a:gd name="T10" fmla="*/ 0 h 129"/>
              <a:gd name="T11" fmla="*/ 69 w 69"/>
              <a:gd name="T12" fmla="*/ 129 h 129"/>
            </a:gdLst>
            <a:ahLst/>
            <a:cxnLst>
              <a:cxn ang="T6">
                <a:pos x="T0" y="T1"/>
              </a:cxn>
              <a:cxn ang="T7">
                <a:pos x="T2" y="T3"/>
              </a:cxn>
              <a:cxn ang="T8">
                <a:pos x="T4" y="T5"/>
              </a:cxn>
            </a:cxnLst>
            <a:rect l="T9" t="T10" r="T11" b="T12"/>
            <a:pathLst>
              <a:path w="69" h="129">
                <a:moveTo>
                  <a:pt x="0" y="0"/>
                </a:moveTo>
                <a:lnTo>
                  <a:pt x="69" y="57"/>
                </a:lnTo>
                <a:lnTo>
                  <a:pt x="3" y="129"/>
                </a:lnTo>
              </a:path>
            </a:pathLst>
          </a:custGeom>
          <a:noFill/>
          <a:ln w="28575" cap="flat" cmpd="sng">
            <a:solidFill>
              <a:srgbClr val="CC0000"/>
            </a:solidFill>
            <a:prstDash val="solid"/>
            <a:round/>
            <a:headEnd type="none" w="med" len="med"/>
            <a:tailEnd type="none" w="med" len="med"/>
          </a:ln>
        </p:spPr>
        <p:txBody>
          <a:bodyPr wrap="none" anchor="ctr"/>
          <a:lstStyle/>
          <a:p>
            <a:endParaRPr lang="en-US"/>
          </a:p>
        </p:txBody>
      </p:sp>
      <p:sp>
        <p:nvSpPr>
          <p:cNvPr id="41997" name="Freeform 13"/>
          <p:cNvSpPr>
            <a:spLocks/>
          </p:cNvSpPr>
          <p:nvPr/>
        </p:nvSpPr>
        <p:spPr bwMode="auto">
          <a:xfrm>
            <a:off x="5133975" y="2305050"/>
            <a:ext cx="120650" cy="228600"/>
          </a:xfrm>
          <a:custGeom>
            <a:avLst/>
            <a:gdLst>
              <a:gd name="T0" fmla="*/ 0 w 69"/>
              <a:gd name="T1" fmla="*/ 0 h 114"/>
              <a:gd name="T2" fmla="*/ 2147483647 w 69"/>
              <a:gd name="T3" fmla="*/ 2147483647 h 114"/>
              <a:gd name="T4" fmla="*/ 2147483647 w 69"/>
              <a:gd name="T5" fmla="*/ 2147483647 h 114"/>
              <a:gd name="T6" fmla="*/ 0 60000 65536"/>
              <a:gd name="T7" fmla="*/ 0 60000 65536"/>
              <a:gd name="T8" fmla="*/ 0 60000 65536"/>
              <a:gd name="T9" fmla="*/ 0 w 69"/>
              <a:gd name="T10" fmla="*/ 0 h 114"/>
              <a:gd name="T11" fmla="*/ 69 w 69"/>
              <a:gd name="T12" fmla="*/ 114 h 114"/>
            </a:gdLst>
            <a:ahLst/>
            <a:cxnLst>
              <a:cxn ang="T6">
                <a:pos x="T0" y="T1"/>
              </a:cxn>
              <a:cxn ang="T7">
                <a:pos x="T2" y="T3"/>
              </a:cxn>
              <a:cxn ang="T8">
                <a:pos x="T4" y="T5"/>
              </a:cxn>
            </a:cxnLst>
            <a:rect l="T9" t="T10" r="T11" b="T12"/>
            <a:pathLst>
              <a:path w="69" h="114">
                <a:moveTo>
                  <a:pt x="0" y="0"/>
                </a:moveTo>
                <a:lnTo>
                  <a:pt x="69" y="45"/>
                </a:lnTo>
                <a:lnTo>
                  <a:pt x="15" y="114"/>
                </a:lnTo>
              </a:path>
            </a:pathLst>
          </a:custGeom>
          <a:noFill/>
          <a:ln w="28575" cap="flat" cmpd="sng">
            <a:solidFill>
              <a:srgbClr val="CC0000"/>
            </a:solidFill>
            <a:prstDash val="solid"/>
            <a:round/>
            <a:headEnd type="none" w="med" len="med"/>
            <a:tailEnd type="none" w="med" len="med"/>
          </a:ln>
        </p:spPr>
        <p:txBody>
          <a:bodyPr wrap="none" anchor="ctr"/>
          <a:lstStyle/>
          <a:p>
            <a:endParaRPr lang="en-US"/>
          </a:p>
        </p:txBody>
      </p:sp>
      <p:sp>
        <p:nvSpPr>
          <p:cNvPr id="41998" name="Freeform 14"/>
          <p:cNvSpPr>
            <a:spLocks/>
          </p:cNvSpPr>
          <p:nvPr/>
        </p:nvSpPr>
        <p:spPr bwMode="auto">
          <a:xfrm>
            <a:off x="4395788" y="1219200"/>
            <a:ext cx="1978025" cy="1162050"/>
          </a:xfrm>
          <a:custGeom>
            <a:avLst/>
            <a:gdLst>
              <a:gd name="T0" fmla="*/ 2147483647 w 1125"/>
              <a:gd name="T1" fmla="*/ 2147483647 h 580"/>
              <a:gd name="T2" fmla="*/ 2147483647 w 1125"/>
              <a:gd name="T3" fmla="*/ 2147483647 h 580"/>
              <a:gd name="T4" fmla="*/ 2147483647 w 1125"/>
              <a:gd name="T5" fmla="*/ 2147483647 h 580"/>
              <a:gd name="T6" fmla="*/ 2147483647 w 1125"/>
              <a:gd name="T7" fmla="*/ 2147483647 h 580"/>
              <a:gd name="T8" fmla="*/ 2147483647 w 1125"/>
              <a:gd name="T9" fmla="*/ 2147483647 h 580"/>
              <a:gd name="T10" fmla="*/ 2147483647 w 1125"/>
              <a:gd name="T11" fmla="*/ 2147483647 h 580"/>
              <a:gd name="T12" fmla="*/ 2147483647 w 1125"/>
              <a:gd name="T13" fmla="*/ 2147483647 h 580"/>
              <a:gd name="T14" fmla="*/ 2147483647 w 1125"/>
              <a:gd name="T15" fmla="*/ 2147483647 h 580"/>
              <a:gd name="T16" fmla="*/ 2147483647 w 1125"/>
              <a:gd name="T17" fmla="*/ 2147483647 h 580"/>
              <a:gd name="T18" fmla="*/ 2147483647 w 1125"/>
              <a:gd name="T19" fmla="*/ 2147483647 h 580"/>
              <a:gd name="T20" fmla="*/ 2147483647 w 1125"/>
              <a:gd name="T21" fmla="*/ 2147483647 h 580"/>
              <a:gd name="T22" fmla="*/ 2147483647 w 1125"/>
              <a:gd name="T23" fmla="*/ 2147483647 h 5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25"/>
              <a:gd name="T37" fmla="*/ 0 h 580"/>
              <a:gd name="T38" fmla="*/ 1125 w 1125"/>
              <a:gd name="T39" fmla="*/ 580 h 5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25" h="580">
                <a:moveTo>
                  <a:pt x="45" y="12"/>
                </a:moveTo>
                <a:cubicBezTo>
                  <a:pt x="144" y="45"/>
                  <a:pt x="0" y="0"/>
                  <a:pt x="285" y="28"/>
                </a:cubicBezTo>
                <a:cubicBezTo>
                  <a:pt x="295" y="29"/>
                  <a:pt x="300" y="42"/>
                  <a:pt x="309" y="44"/>
                </a:cubicBezTo>
                <a:cubicBezTo>
                  <a:pt x="349" y="51"/>
                  <a:pt x="389" y="49"/>
                  <a:pt x="429" y="52"/>
                </a:cubicBezTo>
                <a:cubicBezTo>
                  <a:pt x="522" y="114"/>
                  <a:pt x="652" y="111"/>
                  <a:pt x="757" y="116"/>
                </a:cubicBezTo>
                <a:cubicBezTo>
                  <a:pt x="770" y="156"/>
                  <a:pt x="794" y="188"/>
                  <a:pt x="829" y="212"/>
                </a:cubicBezTo>
                <a:cubicBezTo>
                  <a:pt x="834" y="220"/>
                  <a:pt x="837" y="230"/>
                  <a:pt x="845" y="236"/>
                </a:cubicBezTo>
                <a:cubicBezTo>
                  <a:pt x="852" y="241"/>
                  <a:pt x="863" y="238"/>
                  <a:pt x="869" y="244"/>
                </a:cubicBezTo>
                <a:cubicBezTo>
                  <a:pt x="892" y="267"/>
                  <a:pt x="914" y="311"/>
                  <a:pt x="933" y="340"/>
                </a:cubicBezTo>
                <a:cubicBezTo>
                  <a:pt x="952" y="369"/>
                  <a:pt x="1027" y="421"/>
                  <a:pt x="1061" y="444"/>
                </a:cubicBezTo>
                <a:cubicBezTo>
                  <a:pt x="1072" y="460"/>
                  <a:pt x="1087" y="474"/>
                  <a:pt x="1093" y="492"/>
                </a:cubicBezTo>
                <a:cubicBezTo>
                  <a:pt x="1103" y="522"/>
                  <a:pt x="1111" y="552"/>
                  <a:pt x="1125" y="580"/>
                </a:cubicBezTo>
              </a:path>
            </a:pathLst>
          </a:custGeom>
          <a:noFill/>
          <a:ln w="38100" cap="flat" cmpd="sng">
            <a:solidFill>
              <a:srgbClr val="009900"/>
            </a:solidFill>
            <a:prstDash val="solid"/>
            <a:round/>
            <a:headEnd type="none" w="med" len="med"/>
            <a:tailEnd type="none" w="med" len="med"/>
          </a:ln>
        </p:spPr>
        <p:txBody>
          <a:bodyPr wrap="none" anchor="ctr"/>
          <a:lstStyle/>
          <a:p>
            <a:endParaRPr lang="en-US"/>
          </a:p>
        </p:txBody>
      </p:sp>
      <p:sp>
        <p:nvSpPr>
          <p:cNvPr id="41999" name="Oval 15"/>
          <p:cNvSpPr>
            <a:spLocks noChangeArrowheads="1"/>
          </p:cNvSpPr>
          <p:nvPr/>
        </p:nvSpPr>
        <p:spPr bwMode="auto">
          <a:xfrm>
            <a:off x="5627688" y="1387475"/>
            <a:ext cx="84137" cy="112713"/>
          </a:xfrm>
          <a:prstGeom prst="ellipse">
            <a:avLst/>
          </a:prstGeom>
          <a:solidFill>
            <a:schemeClr val="tx1"/>
          </a:solidFill>
          <a:ln w="19050">
            <a:solidFill>
              <a:srgbClr val="CC0000"/>
            </a:solidFill>
            <a:round/>
            <a:headEnd/>
            <a:tailEnd/>
          </a:ln>
        </p:spPr>
        <p:txBody>
          <a:bodyPr wrap="none" anchor="ctr"/>
          <a:lstStyle/>
          <a:p>
            <a:pPr algn="ctr" eaLnBrk="0" hangingPunct="0"/>
            <a:endParaRPr lang="en-US"/>
          </a:p>
        </p:txBody>
      </p:sp>
      <p:sp>
        <p:nvSpPr>
          <p:cNvPr id="42000" name="Text Box 16"/>
          <p:cNvSpPr txBox="1">
            <a:spLocks noChangeArrowheads="1"/>
          </p:cNvSpPr>
          <p:nvPr/>
        </p:nvSpPr>
        <p:spPr bwMode="auto">
          <a:xfrm rot="-762773">
            <a:off x="223838" y="4991100"/>
            <a:ext cx="965200" cy="304800"/>
          </a:xfrm>
          <a:prstGeom prst="rect">
            <a:avLst/>
          </a:prstGeom>
          <a:noFill/>
          <a:ln w="19050">
            <a:noFill/>
            <a:miter lim="800000"/>
            <a:headEnd/>
            <a:tailEnd/>
          </a:ln>
        </p:spPr>
        <p:txBody>
          <a:bodyPr wrap="none" anchor="ctr">
            <a:spAutoFit/>
          </a:bodyPr>
          <a:lstStyle/>
          <a:p>
            <a:pPr algn="ctr" eaLnBrk="0" hangingPunct="0"/>
            <a:r>
              <a:rPr lang="en-US" sz="1400" b="1">
                <a:latin typeface="Times New Roman" pitchFamily="18" charset="0"/>
                <a:cs typeface="Times New Roman" pitchFamily="18" charset="0"/>
              </a:rPr>
              <a:t>2.2 meters</a:t>
            </a:r>
          </a:p>
        </p:txBody>
      </p:sp>
      <p:sp>
        <p:nvSpPr>
          <p:cNvPr id="42001" name="Text Box 17"/>
          <p:cNvSpPr txBox="1">
            <a:spLocks noChangeArrowheads="1"/>
          </p:cNvSpPr>
          <p:nvPr/>
        </p:nvSpPr>
        <p:spPr bwMode="auto">
          <a:xfrm>
            <a:off x="728663" y="5629275"/>
            <a:ext cx="876300" cy="336550"/>
          </a:xfrm>
          <a:prstGeom prst="rect">
            <a:avLst/>
          </a:prstGeom>
          <a:noFill/>
          <a:ln w="19050">
            <a:noFill/>
            <a:miter lim="800000"/>
            <a:headEnd/>
            <a:tailEnd/>
          </a:ln>
        </p:spPr>
        <p:txBody>
          <a:bodyPr wrap="none" anchor="ctr">
            <a:spAutoFit/>
          </a:bodyPr>
          <a:lstStyle/>
          <a:p>
            <a:pPr algn="ctr" eaLnBrk="0" hangingPunct="0"/>
            <a:r>
              <a:rPr lang="en-US" sz="1600" b="1">
                <a:latin typeface="Times New Roman" pitchFamily="18" charset="0"/>
                <a:cs typeface="Times New Roman" pitchFamily="18" charset="0"/>
              </a:rPr>
              <a:t>NAD 83</a:t>
            </a:r>
          </a:p>
        </p:txBody>
      </p:sp>
      <p:sp>
        <p:nvSpPr>
          <p:cNvPr id="42002" name="Text Box 18"/>
          <p:cNvSpPr txBox="1">
            <a:spLocks noChangeArrowheads="1"/>
          </p:cNvSpPr>
          <p:nvPr/>
        </p:nvSpPr>
        <p:spPr bwMode="auto">
          <a:xfrm>
            <a:off x="674688" y="5870575"/>
            <a:ext cx="762000" cy="336550"/>
          </a:xfrm>
          <a:prstGeom prst="rect">
            <a:avLst/>
          </a:prstGeom>
          <a:noFill/>
          <a:ln w="19050">
            <a:noFill/>
            <a:miter lim="800000"/>
            <a:headEnd/>
            <a:tailEnd/>
          </a:ln>
        </p:spPr>
        <p:txBody>
          <a:bodyPr wrap="none" anchor="ctr">
            <a:spAutoFit/>
          </a:bodyPr>
          <a:lstStyle/>
          <a:p>
            <a:pPr algn="ctr" eaLnBrk="0" hangingPunct="0"/>
            <a:r>
              <a:rPr lang="en-US" sz="1600" b="1">
                <a:latin typeface="Times New Roman" pitchFamily="18" charset="0"/>
                <a:cs typeface="Times New Roman" pitchFamily="18" charset="0"/>
              </a:rPr>
              <a:t>Origin</a:t>
            </a:r>
          </a:p>
        </p:txBody>
      </p:sp>
      <p:sp>
        <p:nvSpPr>
          <p:cNvPr id="42003" name="Text Box 19"/>
          <p:cNvSpPr txBox="1">
            <a:spLocks noChangeArrowheads="1"/>
          </p:cNvSpPr>
          <p:nvPr/>
        </p:nvSpPr>
        <p:spPr bwMode="auto">
          <a:xfrm>
            <a:off x="1595390" y="4521786"/>
            <a:ext cx="922432" cy="338554"/>
          </a:xfrm>
          <a:prstGeom prst="rect">
            <a:avLst/>
          </a:prstGeom>
          <a:noFill/>
          <a:ln w="19050">
            <a:noFill/>
            <a:miter lim="800000"/>
            <a:headEnd/>
            <a:tailEnd/>
          </a:ln>
        </p:spPr>
        <p:txBody>
          <a:bodyPr wrap="none" anchor="ctr">
            <a:spAutoFit/>
          </a:bodyPr>
          <a:lstStyle/>
          <a:p>
            <a:pPr algn="ctr" eaLnBrk="0" hangingPunct="0"/>
            <a:r>
              <a:rPr lang="en-US" sz="1600" b="1" dirty="0">
                <a:latin typeface="Times New Roman" pitchFamily="18" charset="0"/>
                <a:cs typeface="Times New Roman" pitchFamily="18" charset="0"/>
              </a:rPr>
              <a:t>ITRF </a:t>
            </a:r>
            <a:r>
              <a:rPr lang="en-US" sz="1600" b="1" dirty="0" smtClean="0">
                <a:latin typeface="Times New Roman" pitchFamily="18" charset="0"/>
                <a:cs typeface="Times New Roman" pitchFamily="18" charset="0"/>
              </a:rPr>
              <a:t>08</a:t>
            </a:r>
            <a:endParaRPr lang="en-US" sz="1600" b="1" dirty="0">
              <a:latin typeface="Times New Roman" pitchFamily="18" charset="0"/>
              <a:cs typeface="Times New Roman" pitchFamily="18" charset="0"/>
            </a:endParaRPr>
          </a:p>
        </p:txBody>
      </p:sp>
      <p:sp>
        <p:nvSpPr>
          <p:cNvPr id="42004" name="Text Box 20"/>
          <p:cNvSpPr txBox="1">
            <a:spLocks noChangeArrowheads="1"/>
          </p:cNvSpPr>
          <p:nvPr/>
        </p:nvSpPr>
        <p:spPr bwMode="auto">
          <a:xfrm>
            <a:off x="1589088" y="4795838"/>
            <a:ext cx="762000" cy="336550"/>
          </a:xfrm>
          <a:prstGeom prst="rect">
            <a:avLst/>
          </a:prstGeom>
          <a:noFill/>
          <a:ln w="19050">
            <a:noFill/>
            <a:miter lim="800000"/>
            <a:headEnd/>
            <a:tailEnd/>
          </a:ln>
        </p:spPr>
        <p:txBody>
          <a:bodyPr wrap="none" anchor="ctr">
            <a:spAutoFit/>
          </a:bodyPr>
          <a:lstStyle/>
          <a:p>
            <a:pPr algn="ctr" eaLnBrk="0" hangingPunct="0"/>
            <a:r>
              <a:rPr lang="en-US" sz="1600" b="1">
                <a:latin typeface="Times New Roman" pitchFamily="18" charset="0"/>
                <a:cs typeface="Times New Roman" pitchFamily="18" charset="0"/>
              </a:rPr>
              <a:t>Origin</a:t>
            </a:r>
          </a:p>
        </p:txBody>
      </p:sp>
      <p:sp>
        <p:nvSpPr>
          <p:cNvPr id="42005" name="Line 21"/>
          <p:cNvSpPr>
            <a:spLocks noChangeShapeType="1"/>
          </p:cNvSpPr>
          <p:nvPr/>
        </p:nvSpPr>
        <p:spPr bwMode="auto">
          <a:xfrm flipH="1" flipV="1">
            <a:off x="309563" y="5589588"/>
            <a:ext cx="379412" cy="320675"/>
          </a:xfrm>
          <a:prstGeom prst="line">
            <a:avLst/>
          </a:prstGeom>
          <a:noFill/>
          <a:ln w="19050">
            <a:solidFill>
              <a:srgbClr val="CC0000"/>
            </a:solidFill>
            <a:round/>
            <a:headEnd/>
            <a:tailEnd type="triangle" w="med" len="med"/>
          </a:ln>
        </p:spPr>
        <p:txBody>
          <a:bodyPr wrap="none" anchor="ctr"/>
          <a:lstStyle/>
          <a:p>
            <a:endParaRPr lang="en-US"/>
          </a:p>
        </p:txBody>
      </p:sp>
      <p:sp>
        <p:nvSpPr>
          <p:cNvPr id="42006" name="Line 22"/>
          <p:cNvSpPr>
            <a:spLocks noChangeShapeType="1"/>
          </p:cNvSpPr>
          <p:nvPr/>
        </p:nvSpPr>
        <p:spPr bwMode="auto">
          <a:xfrm flipH="1">
            <a:off x="1308100" y="4803775"/>
            <a:ext cx="352425" cy="352425"/>
          </a:xfrm>
          <a:prstGeom prst="line">
            <a:avLst/>
          </a:prstGeom>
          <a:noFill/>
          <a:ln w="19050">
            <a:solidFill>
              <a:srgbClr val="CC0000"/>
            </a:solidFill>
            <a:round/>
            <a:headEnd/>
            <a:tailEnd type="triangle" w="med" len="med"/>
          </a:ln>
        </p:spPr>
        <p:txBody>
          <a:bodyPr wrap="none" anchor="ctr"/>
          <a:lstStyle/>
          <a:p>
            <a:endParaRPr lang="en-US"/>
          </a:p>
        </p:txBody>
      </p:sp>
      <p:sp>
        <p:nvSpPr>
          <p:cNvPr id="42007" name="Text Box 23"/>
          <p:cNvSpPr txBox="1">
            <a:spLocks noChangeArrowheads="1"/>
          </p:cNvSpPr>
          <p:nvPr/>
        </p:nvSpPr>
        <p:spPr bwMode="auto">
          <a:xfrm>
            <a:off x="6464300" y="1925638"/>
            <a:ext cx="839788" cy="336550"/>
          </a:xfrm>
          <a:prstGeom prst="rect">
            <a:avLst/>
          </a:prstGeom>
          <a:noFill/>
          <a:ln w="19050">
            <a:noFill/>
            <a:miter lim="800000"/>
            <a:headEnd/>
            <a:tailEnd/>
          </a:ln>
        </p:spPr>
        <p:txBody>
          <a:bodyPr wrap="none" anchor="ctr">
            <a:spAutoFit/>
          </a:bodyPr>
          <a:lstStyle/>
          <a:p>
            <a:pPr algn="ctr" eaLnBrk="0" hangingPunct="0"/>
            <a:r>
              <a:rPr lang="en-US" sz="1600" b="1">
                <a:latin typeface="Times New Roman" pitchFamily="18" charset="0"/>
                <a:cs typeface="Times New Roman" pitchFamily="18" charset="0"/>
              </a:rPr>
              <a:t>Earth’s</a:t>
            </a:r>
          </a:p>
        </p:txBody>
      </p:sp>
      <p:sp>
        <p:nvSpPr>
          <p:cNvPr id="42008" name="Text Box 24"/>
          <p:cNvSpPr txBox="1">
            <a:spLocks noChangeArrowheads="1"/>
          </p:cNvSpPr>
          <p:nvPr/>
        </p:nvSpPr>
        <p:spPr bwMode="auto">
          <a:xfrm>
            <a:off x="6416675" y="2212975"/>
            <a:ext cx="850900" cy="336550"/>
          </a:xfrm>
          <a:prstGeom prst="rect">
            <a:avLst/>
          </a:prstGeom>
          <a:noFill/>
          <a:ln w="19050">
            <a:noFill/>
            <a:miter lim="800000"/>
            <a:headEnd/>
            <a:tailEnd/>
          </a:ln>
        </p:spPr>
        <p:txBody>
          <a:bodyPr wrap="none" anchor="ctr">
            <a:spAutoFit/>
          </a:bodyPr>
          <a:lstStyle/>
          <a:p>
            <a:pPr algn="ctr" eaLnBrk="0" hangingPunct="0"/>
            <a:r>
              <a:rPr lang="en-US" sz="1600" b="1">
                <a:latin typeface="Times New Roman" pitchFamily="18" charset="0"/>
                <a:cs typeface="Times New Roman" pitchFamily="18" charset="0"/>
              </a:rPr>
              <a:t>Surface</a:t>
            </a:r>
          </a:p>
        </p:txBody>
      </p:sp>
      <p:sp>
        <p:nvSpPr>
          <p:cNvPr id="42009" name="Text Box 25"/>
          <p:cNvSpPr txBox="1">
            <a:spLocks noChangeArrowheads="1"/>
          </p:cNvSpPr>
          <p:nvPr/>
        </p:nvSpPr>
        <p:spPr bwMode="auto">
          <a:xfrm>
            <a:off x="4762500" y="1606550"/>
            <a:ext cx="490538" cy="396875"/>
          </a:xfrm>
          <a:prstGeom prst="rect">
            <a:avLst/>
          </a:prstGeom>
          <a:noFill/>
          <a:ln w="19050">
            <a:noFill/>
            <a:miter lim="800000"/>
            <a:headEnd/>
            <a:tailEnd/>
          </a:ln>
        </p:spPr>
        <p:txBody>
          <a:bodyPr wrap="none" anchor="ctr">
            <a:spAutoFit/>
          </a:bodyPr>
          <a:lstStyle/>
          <a:p>
            <a:pPr algn="ctr" eaLnBrk="0" hangingPunct="0"/>
            <a:r>
              <a:rPr lang="en-US" sz="2000" b="1">
                <a:latin typeface="Times New Roman" pitchFamily="18" charset="0"/>
                <a:cs typeface="Times New Roman" pitchFamily="18" charset="0"/>
              </a:rPr>
              <a:t>h</a:t>
            </a:r>
            <a:r>
              <a:rPr lang="en-US" sz="2000" b="1" baseline="-25000">
                <a:latin typeface="Times New Roman" pitchFamily="18" charset="0"/>
                <a:cs typeface="Times New Roman" pitchFamily="18" charset="0"/>
              </a:rPr>
              <a:t>83</a:t>
            </a:r>
            <a:endParaRPr lang="en-US" sz="2000" b="1">
              <a:latin typeface="Times New Roman" pitchFamily="18" charset="0"/>
              <a:cs typeface="Times New Roman" pitchFamily="18" charset="0"/>
            </a:endParaRPr>
          </a:p>
        </p:txBody>
      </p:sp>
      <p:sp>
        <p:nvSpPr>
          <p:cNvPr id="42010" name="Text Box 26"/>
          <p:cNvSpPr txBox="1">
            <a:spLocks noChangeArrowheads="1"/>
          </p:cNvSpPr>
          <p:nvPr/>
        </p:nvSpPr>
        <p:spPr bwMode="auto">
          <a:xfrm>
            <a:off x="5378268" y="1893858"/>
            <a:ext cx="497252" cy="400110"/>
          </a:xfrm>
          <a:prstGeom prst="rect">
            <a:avLst/>
          </a:prstGeom>
          <a:noFill/>
          <a:ln w="19050">
            <a:noFill/>
            <a:miter lim="800000"/>
            <a:headEnd/>
            <a:tailEnd/>
          </a:ln>
        </p:spPr>
        <p:txBody>
          <a:bodyPr wrap="none" anchor="ctr">
            <a:spAutoFit/>
          </a:bodyPr>
          <a:lstStyle/>
          <a:p>
            <a:pPr algn="ctr" eaLnBrk="0" hangingPunct="0"/>
            <a:r>
              <a:rPr lang="en-US" sz="2000" b="1" dirty="0" smtClean="0">
                <a:latin typeface="Times New Roman" pitchFamily="18" charset="0"/>
                <a:cs typeface="Times New Roman" pitchFamily="18" charset="0"/>
              </a:rPr>
              <a:t>h</a:t>
            </a:r>
            <a:r>
              <a:rPr lang="en-US" sz="2000" b="1" baseline="-25000" dirty="0" smtClean="0">
                <a:latin typeface="Times New Roman" pitchFamily="18" charset="0"/>
                <a:cs typeface="Times New Roman" pitchFamily="18" charset="0"/>
              </a:rPr>
              <a:t>08</a:t>
            </a:r>
            <a:endParaRPr lang="en-US" sz="2000" b="1" dirty="0">
              <a:latin typeface="Times New Roman" pitchFamily="18" charset="0"/>
              <a:cs typeface="Times New Roman" pitchFamily="18" charset="0"/>
            </a:endParaRPr>
          </a:p>
        </p:txBody>
      </p:sp>
      <p:sp>
        <p:nvSpPr>
          <p:cNvPr id="42011" name="Text Box 27"/>
          <p:cNvSpPr txBox="1">
            <a:spLocks noChangeArrowheads="1"/>
          </p:cNvSpPr>
          <p:nvPr/>
        </p:nvSpPr>
        <p:spPr bwMode="auto">
          <a:xfrm>
            <a:off x="5562600" y="5562600"/>
            <a:ext cx="3416300" cy="730250"/>
          </a:xfrm>
          <a:prstGeom prst="rect">
            <a:avLst/>
          </a:prstGeom>
          <a:noFill/>
          <a:ln w="19050">
            <a:noFill/>
            <a:miter lim="800000"/>
            <a:headEnd/>
            <a:tailEnd/>
          </a:ln>
        </p:spPr>
        <p:txBody>
          <a:bodyPr wrap="none" anchor="ctr">
            <a:spAutoFit/>
          </a:bodyPr>
          <a:lstStyle/>
          <a:p>
            <a:pPr eaLnBrk="0" hangingPunct="0"/>
            <a:r>
              <a:rPr lang="en-US" sz="1400" b="1">
                <a:latin typeface="Times New Roman" pitchFamily="18" charset="0"/>
                <a:cs typeface="Times New Roman" pitchFamily="18" charset="0"/>
              </a:rPr>
              <a:t>Identically shaped ellipsoids (GRS-80)</a:t>
            </a:r>
          </a:p>
          <a:p>
            <a:pPr eaLnBrk="0" hangingPunct="0"/>
            <a:r>
              <a:rPr lang="en-US" sz="1400" b="1">
                <a:latin typeface="Times New Roman" pitchFamily="18" charset="0"/>
                <a:cs typeface="Times New Roman" pitchFamily="18" charset="0"/>
              </a:rPr>
              <a:t>a = 6,378,137.000 meters (semi-major axis)</a:t>
            </a:r>
          </a:p>
          <a:p>
            <a:pPr eaLnBrk="0" hangingPunct="0"/>
            <a:r>
              <a:rPr lang="en-US" sz="1400" b="1">
                <a:latin typeface="Times New Roman" pitchFamily="18" charset="0"/>
                <a:cs typeface="Times New Roman" pitchFamily="18" charset="0"/>
              </a:rPr>
              <a:t>1/f = 298.25722210088 (flattening)</a:t>
            </a:r>
          </a:p>
        </p:txBody>
      </p:sp>
    </p:spTree>
    <p:extLst>
      <p:ext uri="{BB962C8B-B14F-4D97-AF65-F5344CB8AC3E}">
        <p14:creationId xmlns:p14="http://schemas.microsoft.com/office/powerpoint/2010/main" val="4198783825"/>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le 3"/>
          <p:cNvSpPr>
            <a:spLocks noGrp="1"/>
          </p:cNvSpPr>
          <p:nvPr>
            <p:ph type="title"/>
          </p:nvPr>
        </p:nvSpPr>
        <p:spPr>
          <a:xfrm>
            <a:off x="2576238" y="449263"/>
            <a:ext cx="4087812" cy="609600"/>
          </a:xfrm>
        </p:spPr>
        <p:txBody>
          <a:bodyPr/>
          <a:lstStyle/>
          <a:p>
            <a:pPr algn="l"/>
            <a:r>
              <a:rPr lang="en-US" sz="4000" dirty="0" smtClean="0">
                <a:ea typeface="ＭＳ Ｐゴシック" pitchFamily="34" charset="-128"/>
              </a:rPr>
              <a:t>Densification</a:t>
            </a:r>
          </a:p>
        </p:txBody>
      </p:sp>
      <p:grpSp>
        <p:nvGrpSpPr>
          <p:cNvPr id="140291" name="Group 2"/>
          <p:cNvGrpSpPr>
            <a:grpSpLocks/>
          </p:cNvGrpSpPr>
          <p:nvPr/>
        </p:nvGrpSpPr>
        <p:grpSpPr bwMode="auto">
          <a:xfrm>
            <a:off x="174625" y="6562725"/>
            <a:ext cx="1460500" cy="277813"/>
            <a:chOff x="121" y="4559"/>
            <a:chExt cx="1014" cy="193"/>
          </a:xfrm>
        </p:grpSpPr>
        <p:sp>
          <p:nvSpPr>
            <p:cNvPr id="140298" name="AutoShape 3"/>
            <p:cNvSpPr>
              <a:spLocks noChangeArrowheads="1"/>
            </p:cNvSpPr>
            <p:nvPr/>
          </p:nvSpPr>
          <p:spPr bwMode="auto">
            <a:xfrm>
              <a:off x="121" y="4559"/>
              <a:ext cx="1014" cy="193"/>
            </a:xfrm>
            <a:prstGeom prst="roundRect">
              <a:avLst>
                <a:gd name="adj" fmla="val 51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40299" name="Group 4"/>
            <p:cNvGrpSpPr>
              <a:grpSpLocks/>
            </p:cNvGrpSpPr>
            <p:nvPr/>
          </p:nvGrpSpPr>
          <p:grpSpPr bwMode="auto">
            <a:xfrm>
              <a:off x="121" y="4559"/>
              <a:ext cx="1014" cy="193"/>
              <a:chOff x="121" y="4559"/>
              <a:chExt cx="1014" cy="193"/>
            </a:xfrm>
          </p:grpSpPr>
          <p:sp>
            <p:nvSpPr>
              <p:cNvPr id="140300" name="AutoShape 5"/>
              <p:cNvSpPr>
                <a:spLocks noChangeArrowheads="1"/>
              </p:cNvSpPr>
              <p:nvPr/>
            </p:nvSpPr>
            <p:spPr bwMode="auto">
              <a:xfrm>
                <a:off x="121" y="4559"/>
                <a:ext cx="1014" cy="193"/>
              </a:xfrm>
              <a:prstGeom prst="roundRect">
                <a:avLst>
                  <a:gd name="adj" fmla="val 51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endParaRPr>
              </a:p>
            </p:txBody>
          </p:sp>
        </p:grpSp>
      </p:grpSp>
      <p:grpSp>
        <p:nvGrpSpPr>
          <p:cNvPr id="140292" name="Group 7"/>
          <p:cNvGrpSpPr>
            <a:grpSpLocks/>
          </p:cNvGrpSpPr>
          <p:nvPr/>
        </p:nvGrpSpPr>
        <p:grpSpPr bwMode="auto">
          <a:xfrm>
            <a:off x="8505825" y="6540500"/>
            <a:ext cx="257175" cy="277813"/>
            <a:chOff x="5904" y="4543"/>
            <a:chExt cx="178" cy="193"/>
          </a:xfrm>
        </p:grpSpPr>
        <p:sp>
          <p:nvSpPr>
            <p:cNvPr id="140294" name="AutoShape 8"/>
            <p:cNvSpPr>
              <a:spLocks noChangeArrowheads="1"/>
            </p:cNvSpPr>
            <p:nvPr/>
          </p:nvSpPr>
          <p:spPr bwMode="auto">
            <a:xfrm>
              <a:off x="5904" y="4543"/>
              <a:ext cx="178" cy="193"/>
            </a:xfrm>
            <a:prstGeom prst="roundRect">
              <a:avLst>
                <a:gd name="adj" fmla="val 56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40295" name="Group 9"/>
            <p:cNvGrpSpPr>
              <a:grpSpLocks/>
            </p:cNvGrpSpPr>
            <p:nvPr/>
          </p:nvGrpSpPr>
          <p:grpSpPr bwMode="auto">
            <a:xfrm>
              <a:off x="5904" y="4543"/>
              <a:ext cx="178" cy="193"/>
              <a:chOff x="5904" y="4543"/>
              <a:chExt cx="178" cy="193"/>
            </a:xfrm>
          </p:grpSpPr>
          <p:sp>
            <p:nvSpPr>
              <p:cNvPr id="140296" name="AutoShape 10"/>
              <p:cNvSpPr>
                <a:spLocks noChangeArrowheads="1"/>
              </p:cNvSpPr>
              <p:nvPr/>
            </p:nvSpPr>
            <p:spPr bwMode="auto">
              <a:xfrm>
                <a:off x="5904" y="4543"/>
                <a:ext cx="178" cy="193"/>
              </a:xfrm>
              <a:prstGeom prst="roundRect">
                <a:avLst>
                  <a:gd name="adj" fmla="val 56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rPr>
                  <a:t> </a:t>
                </a:r>
                <a:fld id="{3DE969B4-FEC1-47F6-BBBE-EE4FD561A909}"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17</a:t>
                </a:fld>
                <a:r>
                  <a:rPr lang="en-GB" b="1" dirty="0">
                    <a:solidFill>
                      <a:srgbClr val="282878"/>
                    </a:solidFill>
                  </a:rPr>
                  <a:t> </a:t>
                </a:r>
              </a:p>
            </p:txBody>
          </p:sp>
        </p:grpSp>
      </p:grpSp>
      <p:sp>
        <p:nvSpPr>
          <p:cNvPr id="140293" name="TextBox 16"/>
          <p:cNvSpPr txBox="1">
            <a:spLocks noChangeArrowheads="1"/>
          </p:cNvSpPr>
          <p:nvPr/>
        </p:nvSpPr>
        <p:spPr bwMode="auto">
          <a:xfrm>
            <a:off x="1168945" y="1476375"/>
            <a:ext cx="6835775"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en-US" sz="2400" dirty="0"/>
              <a:t>The ITRF2008 is expressed through the coordinates and velocities of marks on the ground plus ancillary data.</a:t>
            </a:r>
          </a:p>
          <a:p>
            <a:pPr eaLnBrk="1" hangingPunct="1"/>
            <a:endParaRPr lang="en-US" sz="2400" dirty="0"/>
          </a:p>
          <a:p>
            <a:pPr eaLnBrk="1" hangingPunct="1"/>
            <a:r>
              <a:rPr lang="en-US" sz="2400" dirty="0"/>
              <a:t>Other organizations can take that information, add additional marks, perform their own adjustment and align their results to the ITRF2008 (A.K.A. </a:t>
            </a:r>
            <a:r>
              <a:rPr lang="en-US" sz="2400" dirty="0" err="1"/>
              <a:t>densifying</a:t>
            </a:r>
            <a:r>
              <a:rPr lang="en-US" sz="2400" dirty="0"/>
              <a:t>).</a:t>
            </a:r>
          </a:p>
          <a:p>
            <a:pPr eaLnBrk="1" hangingPunct="1"/>
            <a:endParaRPr lang="en-US" sz="2400" dirty="0"/>
          </a:p>
          <a:p>
            <a:pPr eaLnBrk="1" hangingPunct="1"/>
            <a:r>
              <a:rPr lang="en-US" sz="2400" dirty="0"/>
              <a:t>The variants try to be as consistent with the ITRF2008 as possible, but in the most formal sense, they are unique from the ITRF2008. Therefore, they are given unique names.</a:t>
            </a:r>
          </a:p>
        </p:txBody>
      </p:sp>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69561" y="1876425"/>
            <a:ext cx="6863170" cy="3382464"/>
          </a:xfrm>
          <a:prstGeom prst="rect">
            <a:avLst/>
          </a:prstGeom>
          <a:noFill/>
          <a:ln>
            <a:noFill/>
          </a:ln>
        </p:spPr>
        <p:txBody>
          <a:bodyPr wrap="square" lIns="0" tIns="0" rIns="0" bIns="0" compatLnSpc="0">
            <a:spAutoFit/>
          </a:bodyPr>
          <a:lstStyle>
            <a:defPPr lvl="0">
              <a:buClr>
                <a:srgbClr val="000000"/>
              </a:buClr>
              <a:buSzPct val="100000"/>
              <a:buFont typeface="Times New Roman" pitchFamily="18"/>
              <a:buNone/>
            </a:defPPr>
            <a:lvl1pPr lvl="0">
              <a:buClr>
                <a:srgbClr val="000000"/>
              </a:buClr>
              <a:buSzPct val="100000"/>
              <a:buFont typeface="Times New Roman" pitchFamily="18"/>
              <a:buChar cha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r>
              <a:rPr lang="en-GB" sz="2200" dirty="0">
                <a:latin typeface="Arial" pitchFamily="34"/>
                <a:ea typeface="Gothic" pitchFamily="2"/>
                <a:cs typeface="Gothic" pitchFamily="2"/>
              </a:rPr>
              <a:t>The IGS has </a:t>
            </a:r>
            <a:r>
              <a:rPr lang="en-GB" sz="2200" dirty="0" err="1">
                <a:latin typeface="Arial" pitchFamily="34"/>
                <a:ea typeface="Gothic" pitchFamily="2"/>
                <a:cs typeface="Gothic" pitchFamily="2"/>
              </a:rPr>
              <a:t>densified</a:t>
            </a:r>
            <a:r>
              <a:rPr lang="en-GB" sz="2200" dirty="0">
                <a:latin typeface="Arial" pitchFamily="34"/>
                <a:ea typeface="Gothic" pitchFamily="2"/>
                <a:cs typeface="Gothic" pitchFamily="2"/>
              </a:rPr>
              <a:t> reference frame with much larger, global subset of GNSS tracking sites thereby creating a GNSS-only expression of the ITRF2008 called the IGS08. All IGS products have been recreated so as to be consistent with the IGS08 including GNSS ephemerides and antenna models. Information about the IGS08 can be found at the IGS web sites: igscb.jpl.nasa.gov. I would suggest starting with IGSMAIL</a:t>
            </a:r>
            <a:r>
              <a:rPr lang="en-GB" sz="2200" dirty="0">
                <a:latin typeface="Calibri"/>
                <a:ea typeface="Gothic" pitchFamily="2"/>
                <a:cs typeface="Gothic" pitchFamily="2"/>
              </a:rPr>
              <a:t>‐</a:t>
            </a:r>
            <a:r>
              <a:rPr lang="en-GB" sz="2200" dirty="0">
                <a:latin typeface="Arial" pitchFamily="34"/>
                <a:ea typeface="Gothic" pitchFamily="2"/>
                <a:cs typeface="Gothic" pitchFamily="2"/>
              </a:rPr>
              <a:t>6354, </a:t>
            </a:r>
            <a:r>
              <a:rPr lang="en-GB" sz="2200" dirty="0">
                <a:latin typeface="Calibri"/>
                <a:ea typeface="Gothic" pitchFamily="2"/>
                <a:cs typeface="Gothic" pitchFamily="2"/>
              </a:rPr>
              <a:t>‐</a:t>
            </a:r>
            <a:r>
              <a:rPr lang="en-GB" sz="2200" dirty="0">
                <a:latin typeface="Arial" pitchFamily="34"/>
                <a:ea typeface="Gothic" pitchFamily="2"/>
                <a:cs typeface="Gothic" pitchFamily="2"/>
              </a:rPr>
              <a:t>6355 and </a:t>
            </a:r>
            <a:r>
              <a:rPr lang="en-GB" sz="2200" dirty="0">
                <a:latin typeface="Calibri"/>
                <a:ea typeface="Gothic" pitchFamily="2"/>
                <a:cs typeface="Gothic" pitchFamily="2"/>
              </a:rPr>
              <a:t>‐</a:t>
            </a:r>
            <a:r>
              <a:rPr lang="en-GB" sz="2200" dirty="0">
                <a:latin typeface="Arial" pitchFamily="34"/>
                <a:ea typeface="Gothic" pitchFamily="2"/>
                <a:cs typeface="Gothic" pitchFamily="2"/>
              </a:rPr>
              <a:t>6356, all dated 2011</a:t>
            </a:r>
            <a:r>
              <a:rPr lang="en-GB" sz="2200" dirty="0">
                <a:latin typeface="Calibri"/>
                <a:ea typeface="Gothic" pitchFamily="2"/>
                <a:cs typeface="Gothic" pitchFamily="2"/>
              </a:rPr>
              <a:t>‐</a:t>
            </a:r>
            <a:r>
              <a:rPr lang="en-GB" sz="2200" dirty="0">
                <a:latin typeface="Arial" pitchFamily="34"/>
                <a:ea typeface="Gothic" pitchFamily="2"/>
                <a:cs typeface="Gothic" pitchFamily="2"/>
              </a:rPr>
              <a:t>03</a:t>
            </a:r>
            <a:r>
              <a:rPr lang="en-GB" sz="2200" dirty="0">
                <a:latin typeface="Calibri"/>
                <a:ea typeface="Gothic" pitchFamily="2"/>
                <a:cs typeface="Gothic" pitchFamily="2"/>
              </a:rPr>
              <a:t>‐</a:t>
            </a:r>
            <a:r>
              <a:rPr lang="en-GB" sz="2200" dirty="0">
                <a:latin typeface="Arial" pitchFamily="34"/>
                <a:ea typeface="Gothic" pitchFamily="2"/>
                <a:cs typeface="Gothic" pitchFamily="2"/>
              </a:rPr>
              <a:t>07.</a:t>
            </a:r>
          </a:p>
        </p:txBody>
      </p:sp>
      <p:grpSp>
        <p:nvGrpSpPr>
          <p:cNvPr id="141315" name="Group 2"/>
          <p:cNvGrpSpPr>
            <a:grpSpLocks/>
          </p:cNvGrpSpPr>
          <p:nvPr/>
        </p:nvGrpSpPr>
        <p:grpSpPr bwMode="auto">
          <a:xfrm>
            <a:off x="174625" y="6562725"/>
            <a:ext cx="1460500" cy="277813"/>
            <a:chOff x="121" y="4559"/>
            <a:chExt cx="1014" cy="193"/>
          </a:xfrm>
        </p:grpSpPr>
        <p:sp>
          <p:nvSpPr>
            <p:cNvPr id="141322" name="AutoShape 3"/>
            <p:cNvSpPr>
              <a:spLocks noChangeArrowheads="1"/>
            </p:cNvSpPr>
            <p:nvPr/>
          </p:nvSpPr>
          <p:spPr bwMode="auto">
            <a:xfrm>
              <a:off x="121" y="4559"/>
              <a:ext cx="1014" cy="193"/>
            </a:xfrm>
            <a:prstGeom prst="roundRect">
              <a:avLst>
                <a:gd name="adj" fmla="val 51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41323" name="Group 4"/>
            <p:cNvGrpSpPr>
              <a:grpSpLocks/>
            </p:cNvGrpSpPr>
            <p:nvPr/>
          </p:nvGrpSpPr>
          <p:grpSpPr bwMode="auto">
            <a:xfrm>
              <a:off x="121" y="4559"/>
              <a:ext cx="1014" cy="193"/>
              <a:chOff x="121" y="4559"/>
              <a:chExt cx="1014" cy="193"/>
            </a:xfrm>
          </p:grpSpPr>
          <p:sp>
            <p:nvSpPr>
              <p:cNvPr id="141324" name="AutoShape 5"/>
              <p:cNvSpPr>
                <a:spLocks noChangeArrowheads="1"/>
              </p:cNvSpPr>
              <p:nvPr/>
            </p:nvSpPr>
            <p:spPr bwMode="auto">
              <a:xfrm>
                <a:off x="121" y="4559"/>
                <a:ext cx="1014" cy="193"/>
              </a:xfrm>
              <a:prstGeom prst="roundRect">
                <a:avLst>
                  <a:gd name="adj" fmla="val 51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endParaRPr>
              </a:p>
            </p:txBody>
          </p:sp>
        </p:grpSp>
      </p:grpSp>
      <p:grpSp>
        <p:nvGrpSpPr>
          <p:cNvPr id="141316" name="Group 7"/>
          <p:cNvGrpSpPr>
            <a:grpSpLocks/>
          </p:cNvGrpSpPr>
          <p:nvPr/>
        </p:nvGrpSpPr>
        <p:grpSpPr bwMode="auto">
          <a:xfrm>
            <a:off x="8505825" y="6540500"/>
            <a:ext cx="257175" cy="277813"/>
            <a:chOff x="5904" y="4543"/>
            <a:chExt cx="178" cy="193"/>
          </a:xfrm>
        </p:grpSpPr>
        <p:sp>
          <p:nvSpPr>
            <p:cNvPr id="141318" name="AutoShape 8"/>
            <p:cNvSpPr>
              <a:spLocks noChangeArrowheads="1"/>
            </p:cNvSpPr>
            <p:nvPr/>
          </p:nvSpPr>
          <p:spPr bwMode="auto">
            <a:xfrm>
              <a:off x="5904" y="4543"/>
              <a:ext cx="178" cy="193"/>
            </a:xfrm>
            <a:prstGeom prst="roundRect">
              <a:avLst>
                <a:gd name="adj" fmla="val 56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41319" name="Group 9"/>
            <p:cNvGrpSpPr>
              <a:grpSpLocks/>
            </p:cNvGrpSpPr>
            <p:nvPr/>
          </p:nvGrpSpPr>
          <p:grpSpPr bwMode="auto">
            <a:xfrm>
              <a:off x="5904" y="4543"/>
              <a:ext cx="178" cy="193"/>
              <a:chOff x="5904" y="4543"/>
              <a:chExt cx="178" cy="193"/>
            </a:xfrm>
          </p:grpSpPr>
          <p:sp>
            <p:nvSpPr>
              <p:cNvPr id="141320" name="AutoShape 10"/>
              <p:cNvSpPr>
                <a:spLocks noChangeArrowheads="1"/>
              </p:cNvSpPr>
              <p:nvPr/>
            </p:nvSpPr>
            <p:spPr bwMode="auto">
              <a:xfrm>
                <a:off x="5904" y="4543"/>
                <a:ext cx="178" cy="193"/>
              </a:xfrm>
              <a:prstGeom prst="roundRect">
                <a:avLst>
                  <a:gd name="adj" fmla="val 56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rPr>
                  <a:t> </a:t>
                </a:r>
                <a:fld id="{AF6DDAB9-30B2-4298-B5F5-9C694DFB32EB}"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18</a:t>
                </a:fld>
                <a:r>
                  <a:rPr lang="en-GB" b="1" dirty="0">
                    <a:solidFill>
                      <a:srgbClr val="282878"/>
                    </a:solidFill>
                  </a:rPr>
                  <a:t> </a:t>
                </a:r>
              </a:p>
            </p:txBody>
          </p:sp>
        </p:grpSp>
      </p:grpSp>
      <p:sp>
        <p:nvSpPr>
          <p:cNvPr id="22" name="Title 3"/>
          <p:cNvSpPr txBox="1">
            <a:spLocks/>
          </p:cNvSpPr>
          <p:nvPr/>
        </p:nvSpPr>
        <p:spPr>
          <a:xfrm>
            <a:off x="2552573" y="457200"/>
            <a:ext cx="3307917" cy="593725"/>
          </a:xfrm>
          <a:prstGeom prst="rect">
            <a:avLst/>
          </a:prstGeom>
        </p:spPr>
        <p:txBody>
          <a:bodyPr/>
          <a:lstStyle/>
          <a:p>
            <a:pPr eaLnBrk="0" hangingPunct="0">
              <a:defRPr/>
            </a:pPr>
            <a:r>
              <a:rPr lang="en-US" sz="4000" dirty="0">
                <a:latin typeface="+mj-lt"/>
                <a:ea typeface="+mj-ea"/>
                <a:cs typeface="+mj-cs"/>
              </a:rPr>
              <a:t>The IGS08</a:t>
            </a:r>
          </a:p>
        </p:txBody>
      </p:sp>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513" y="781050"/>
            <a:ext cx="8562975" cy="529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42167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1185550" y="3914493"/>
            <a:ext cx="6747139" cy="2630492"/>
          </a:xfrm>
          <a:prstGeom prst="rect">
            <a:avLst/>
          </a:prstGeom>
          <a:gradFill flip="none" rotWithShape="1">
            <a:gsLst>
              <a:gs pos="78000">
                <a:srgbClr val="8488C4"/>
              </a:gs>
              <a:gs pos="54000">
                <a:srgbClr val="D4DEFF">
                  <a:alpha val="38000"/>
                </a:srgbClr>
              </a:gs>
              <a:gs pos="83000">
                <a:srgbClr val="D4DEFF"/>
              </a:gs>
              <a:gs pos="100000">
                <a:srgbClr val="96AB94"/>
              </a:gs>
            </a:gsLst>
            <a:path path="shape">
              <a:fillToRect l="50000" t="50000" r="50000" b="50000"/>
            </a:path>
            <a:tileRect/>
          </a:gradFill>
          <a:ln w="9525">
            <a:noFill/>
            <a:miter lim="800000"/>
            <a:headEnd/>
            <a:tailEnd/>
          </a:ln>
          <a:effectLst/>
        </p:spPr>
        <p:txBody>
          <a:bodyPr numCol="2"/>
          <a:lstStyle/>
          <a:p>
            <a:pPr lvl="1">
              <a:lnSpc>
                <a:spcPct val="90000"/>
              </a:lnSpc>
              <a:spcBef>
                <a:spcPct val="20000"/>
              </a:spcBef>
              <a:defRPr/>
            </a:pPr>
            <a:endParaRPr lang="en-US" altLang="zh-CN" sz="2800" kern="0" dirty="0">
              <a:latin typeface="+mn-lt"/>
            </a:endParaRPr>
          </a:p>
          <a:p>
            <a:pPr lvl="3">
              <a:lnSpc>
                <a:spcPct val="90000"/>
              </a:lnSpc>
              <a:spcBef>
                <a:spcPct val="20000"/>
              </a:spcBef>
              <a:buFont typeface="Arial" pitchFamily="34" charset="0"/>
              <a:buChar char="•"/>
              <a:defRPr/>
            </a:pPr>
            <a:r>
              <a:rPr lang="en-US" altLang="zh-CN" sz="2800" kern="0" dirty="0">
                <a:latin typeface="+mn-lt"/>
              </a:rPr>
              <a:t>Latitude</a:t>
            </a:r>
          </a:p>
          <a:p>
            <a:pPr lvl="3">
              <a:lnSpc>
                <a:spcPct val="90000"/>
              </a:lnSpc>
              <a:spcBef>
                <a:spcPct val="20000"/>
              </a:spcBef>
              <a:buFont typeface="Arial" pitchFamily="34" charset="0"/>
              <a:buChar char="•"/>
              <a:defRPr/>
            </a:pPr>
            <a:r>
              <a:rPr lang="en-US" altLang="zh-CN" sz="2800" kern="0" dirty="0">
                <a:latin typeface="+mn-lt"/>
                <a:cs typeface="ＭＳ Ｐゴシック" charset="0"/>
              </a:rPr>
              <a:t>Longitude</a:t>
            </a:r>
          </a:p>
          <a:p>
            <a:pPr lvl="3">
              <a:lnSpc>
                <a:spcPct val="90000"/>
              </a:lnSpc>
              <a:spcBef>
                <a:spcPct val="20000"/>
              </a:spcBef>
              <a:buFont typeface="Arial" pitchFamily="34" charset="0"/>
              <a:buChar char="•"/>
              <a:defRPr/>
            </a:pPr>
            <a:r>
              <a:rPr lang="en-US" altLang="zh-CN" sz="2800" kern="0" dirty="0">
                <a:latin typeface="+mn-lt"/>
                <a:cs typeface="ＭＳ Ｐゴシック" charset="0"/>
              </a:rPr>
              <a:t>Height</a:t>
            </a:r>
          </a:p>
          <a:p>
            <a:pPr lvl="3" algn="ctr">
              <a:lnSpc>
                <a:spcPct val="90000"/>
              </a:lnSpc>
              <a:spcBef>
                <a:spcPct val="20000"/>
              </a:spcBef>
              <a:defRPr/>
            </a:pPr>
            <a:r>
              <a:rPr lang="en-US" altLang="zh-CN" sz="2800" kern="0" dirty="0">
                <a:solidFill>
                  <a:srgbClr val="FF0000"/>
                </a:solidFill>
                <a:latin typeface="+mn-lt"/>
                <a:cs typeface="ＭＳ Ｐゴシック" charset="0"/>
              </a:rPr>
              <a:t>     </a:t>
            </a:r>
          </a:p>
          <a:p>
            <a:pPr lvl="1">
              <a:lnSpc>
                <a:spcPct val="90000"/>
              </a:lnSpc>
              <a:spcBef>
                <a:spcPct val="20000"/>
              </a:spcBef>
              <a:defRPr/>
            </a:pPr>
            <a:endParaRPr lang="en-US" altLang="zh-CN" sz="2800" kern="0" dirty="0">
              <a:latin typeface="+mn-lt"/>
              <a:cs typeface="ＭＳ Ｐゴシック" charset="0"/>
            </a:endParaRPr>
          </a:p>
          <a:p>
            <a:pPr lvl="1">
              <a:lnSpc>
                <a:spcPct val="90000"/>
              </a:lnSpc>
              <a:spcBef>
                <a:spcPct val="20000"/>
              </a:spcBef>
              <a:buFont typeface="Arial" pitchFamily="34" charset="0"/>
              <a:buChar char="•"/>
              <a:defRPr/>
            </a:pPr>
            <a:r>
              <a:rPr lang="en-US" altLang="zh-CN" sz="2800" kern="0" dirty="0">
                <a:latin typeface="+mn-lt"/>
                <a:cs typeface="ＭＳ Ｐゴシック" charset="0"/>
              </a:rPr>
              <a:t>Scale</a:t>
            </a:r>
          </a:p>
          <a:p>
            <a:pPr lvl="1">
              <a:lnSpc>
                <a:spcPct val="90000"/>
              </a:lnSpc>
              <a:spcBef>
                <a:spcPct val="20000"/>
              </a:spcBef>
              <a:buFont typeface="Arial" pitchFamily="34" charset="0"/>
              <a:buChar char="•"/>
              <a:defRPr/>
            </a:pPr>
            <a:r>
              <a:rPr lang="en-US" altLang="zh-CN" sz="2800" kern="0" dirty="0">
                <a:latin typeface="+mn-lt"/>
                <a:cs typeface="ＭＳ Ｐゴシック" charset="0"/>
              </a:rPr>
              <a:t>Gravity</a:t>
            </a:r>
          </a:p>
          <a:p>
            <a:pPr lvl="1">
              <a:lnSpc>
                <a:spcPct val="90000"/>
              </a:lnSpc>
              <a:spcBef>
                <a:spcPct val="20000"/>
              </a:spcBef>
              <a:buFont typeface="Arial" pitchFamily="34" charset="0"/>
              <a:buChar char="•"/>
              <a:defRPr/>
            </a:pPr>
            <a:r>
              <a:rPr lang="en-US" altLang="zh-CN" sz="2800" kern="0" dirty="0">
                <a:latin typeface="+mn-lt"/>
                <a:cs typeface="ＭＳ Ｐゴシック" charset="0"/>
              </a:rPr>
              <a:t>Orientation</a:t>
            </a:r>
            <a:endParaRPr lang="en-US" altLang="zh-CN" sz="2800" kern="0" dirty="0">
              <a:solidFill>
                <a:srgbClr val="C00000"/>
              </a:solidFill>
              <a:latin typeface="+mn-lt"/>
              <a:cs typeface="ＭＳ Ｐゴシック" charset="0"/>
            </a:endParaRPr>
          </a:p>
          <a:p>
            <a:pPr algn="ctr">
              <a:lnSpc>
                <a:spcPct val="90000"/>
              </a:lnSpc>
              <a:spcBef>
                <a:spcPct val="20000"/>
              </a:spcBef>
              <a:defRPr/>
            </a:pPr>
            <a:endParaRPr lang="en-US" altLang="zh-CN" sz="2800" kern="0" dirty="0">
              <a:latin typeface="+mn-lt"/>
            </a:endParaRPr>
          </a:p>
        </p:txBody>
      </p:sp>
      <p:sp>
        <p:nvSpPr>
          <p:cNvPr id="24579" name="Rectangle 2"/>
          <p:cNvSpPr>
            <a:spLocks noGrp="1" noChangeArrowheads="1"/>
          </p:cNvSpPr>
          <p:nvPr>
            <p:ph type="title"/>
          </p:nvPr>
        </p:nvSpPr>
        <p:spPr>
          <a:xfrm>
            <a:off x="0" y="192088"/>
            <a:ext cx="9144000" cy="1731962"/>
          </a:xfrm>
        </p:spPr>
        <p:txBody>
          <a:bodyPr/>
          <a:lstStyle/>
          <a:p>
            <a:r>
              <a:rPr lang="en-US" altLang="en-US" sz="3200" smtClean="0"/>
              <a:t>U.S. Department of Commerce</a:t>
            </a:r>
            <a:br>
              <a:rPr lang="en-US" altLang="en-US" sz="3200" smtClean="0"/>
            </a:br>
            <a:r>
              <a:rPr lang="en-US" altLang="en-US" sz="3200" smtClean="0"/>
              <a:t>National Oceanic &amp; Atmospheric Administration</a:t>
            </a:r>
            <a:r>
              <a:rPr lang="en-US" altLang="en-US" sz="3200" b="1" u="sng" smtClean="0"/>
              <a:t/>
            </a:r>
            <a:br>
              <a:rPr lang="en-US" altLang="en-US" sz="3200" b="1" u="sng" smtClean="0"/>
            </a:br>
            <a:r>
              <a:rPr lang="en-US" altLang="en-US" sz="3200" b="1" u="sng" smtClean="0"/>
              <a:t>National Geodetic Survey</a:t>
            </a:r>
            <a:r>
              <a:rPr lang="en-US" altLang="en-US" sz="3200" b="1" smtClean="0"/>
              <a:t>  </a:t>
            </a:r>
            <a:endParaRPr lang="en-US" altLang="en-US" sz="3200" smtClean="0"/>
          </a:p>
        </p:txBody>
      </p:sp>
      <p:sp>
        <p:nvSpPr>
          <p:cNvPr id="25604" name="Rectangle 3"/>
          <p:cNvSpPr>
            <a:spLocks noGrp="1" noChangeArrowheads="1"/>
          </p:cNvSpPr>
          <p:nvPr>
            <p:ph idx="1"/>
          </p:nvPr>
        </p:nvSpPr>
        <p:spPr>
          <a:xfrm>
            <a:off x="0" y="2252663"/>
            <a:ext cx="9144000" cy="1785937"/>
          </a:xfrm>
        </p:spPr>
        <p:txBody>
          <a:bodyPr/>
          <a:lstStyle/>
          <a:p>
            <a:pPr marL="0" indent="0" algn="ctr">
              <a:lnSpc>
                <a:spcPct val="90000"/>
              </a:lnSpc>
              <a:buFontTx/>
              <a:buNone/>
            </a:pPr>
            <a:r>
              <a:rPr lang="en-US" altLang="zh-CN" sz="2400" i="1" smtClean="0"/>
              <a:t>Mission</a:t>
            </a:r>
            <a:r>
              <a:rPr lang="en-US" altLang="zh-CN" sz="2400" smtClean="0"/>
              <a:t>: </a:t>
            </a:r>
            <a:r>
              <a:rPr lang="en-US" altLang="zh-CN" sz="2400" u="sng" smtClean="0"/>
              <a:t>To define, maintain &amp; provide access to the </a:t>
            </a:r>
          </a:p>
          <a:p>
            <a:pPr marL="0" indent="0" algn="ctr">
              <a:lnSpc>
                <a:spcPct val="90000"/>
              </a:lnSpc>
              <a:buFontTx/>
              <a:buNone/>
            </a:pPr>
            <a:r>
              <a:rPr lang="en-US" altLang="zh-CN" sz="2400" b="1" i="1" u="sng" smtClean="0">
                <a:solidFill>
                  <a:srgbClr val="3333CC"/>
                </a:solidFill>
              </a:rPr>
              <a:t>National Spatial Reference System (NSRS)</a:t>
            </a:r>
            <a:r>
              <a:rPr lang="en-US" altLang="zh-CN" sz="2400" b="1" smtClean="0"/>
              <a:t> </a:t>
            </a:r>
          </a:p>
          <a:p>
            <a:pPr marL="0" indent="0" algn="ctr">
              <a:lnSpc>
                <a:spcPct val="90000"/>
              </a:lnSpc>
              <a:buFontTx/>
              <a:buNone/>
            </a:pPr>
            <a:r>
              <a:rPr lang="en-US" altLang="zh-CN" sz="2400" u="sng" smtClean="0"/>
              <a:t>to meet our Nation’s economic, social &amp; environmental needs</a:t>
            </a:r>
          </a:p>
        </p:txBody>
      </p:sp>
      <p:sp>
        <p:nvSpPr>
          <p:cNvPr id="25605" name="TextBox 4"/>
          <p:cNvSpPr txBox="1">
            <a:spLocks noChangeArrowheads="1"/>
          </p:cNvSpPr>
          <p:nvPr/>
        </p:nvSpPr>
        <p:spPr bwMode="auto">
          <a:xfrm>
            <a:off x="1244600" y="3892550"/>
            <a:ext cx="664368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2400" u="sng">
                <a:ea typeface="MS PGothic" pitchFamily="34" charset="-128"/>
              </a:rPr>
              <a:t>National Spatial Reference System</a:t>
            </a:r>
            <a:endParaRPr lang="en-US" altLang="en-US" sz="2400">
              <a:ea typeface="MS PGothic" pitchFamily="34" charset="-128"/>
            </a:endParaRPr>
          </a:p>
          <a:p>
            <a:pPr algn="ctr" eaLnBrk="1" hangingPunct="1">
              <a:spcBef>
                <a:spcPct val="0"/>
              </a:spcBef>
              <a:buFontTx/>
              <a:buNone/>
            </a:pPr>
            <a:endParaRPr lang="en-US" altLang="en-US" sz="2400">
              <a:ea typeface="MS PGothic" pitchFamily="34" charset="-128"/>
            </a:endParaRPr>
          </a:p>
          <a:p>
            <a:pPr algn="ctr" eaLnBrk="1" hangingPunct="1">
              <a:spcBef>
                <a:spcPct val="0"/>
              </a:spcBef>
              <a:buFontTx/>
              <a:buNone/>
            </a:pPr>
            <a:endParaRPr lang="en-US" altLang="en-US" sz="2400">
              <a:ea typeface="MS PGothic" pitchFamily="34" charset="-128"/>
            </a:endParaRPr>
          </a:p>
          <a:p>
            <a:pPr algn="ctr" eaLnBrk="1" hangingPunct="1">
              <a:spcBef>
                <a:spcPct val="0"/>
              </a:spcBef>
              <a:buFontTx/>
              <a:buNone/>
            </a:pPr>
            <a:endParaRPr lang="en-US" altLang="en-US" sz="2400">
              <a:ea typeface="MS PGothic" pitchFamily="34" charset="-128"/>
            </a:endParaRPr>
          </a:p>
          <a:p>
            <a:pPr algn="ctr" eaLnBrk="1" hangingPunct="1">
              <a:spcBef>
                <a:spcPct val="0"/>
              </a:spcBef>
              <a:buFontTx/>
              <a:buNone/>
            </a:pPr>
            <a:endParaRPr lang="en-US" altLang="en-US" sz="2400">
              <a:ea typeface="MS PGothic" pitchFamily="34" charset="-128"/>
            </a:endParaRPr>
          </a:p>
          <a:p>
            <a:pPr algn="ctr" eaLnBrk="1" hangingPunct="1">
              <a:spcBef>
                <a:spcPct val="0"/>
              </a:spcBef>
              <a:buFontTx/>
              <a:buNone/>
            </a:pPr>
            <a:r>
              <a:rPr lang="en-US" altLang="en-US" sz="2400" i="1" u="sng">
                <a:solidFill>
                  <a:srgbClr val="C00000"/>
                </a:solidFill>
                <a:ea typeface="MS PGothic" pitchFamily="34" charset="-128"/>
              </a:rPr>
              <a:t>&amp; their time variations</a:t>
            </a:r>
          </a:p>
        </p:txBody>
      </p:sp>
    </p:spTree>
    <p:extLst>
      <p:ext uri="{BB962C8B-B14F-4D97-AF65-F5344CB8AC3E}">
        <p14:creationId xmlns:p14="http://schemas.microsoft.com/office/powerpoint/2010/main" val="208068374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60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60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60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60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582" y="438150"/>
            <a:ext cx="12058650" cy="598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6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945" y="647700"/>
            <a:ext cx="1924050" cy="577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32741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513" y="752475"/>
            <a:ext cx="8562975" cy="535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5114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2438"/>
            <a:ext cx="9191625" cy="595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6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3902" y="806713"/>
            <a:ext cx="1666875" cy="557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25775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2488" y="1549400"/>
            <a:ext cx="8291512" cy="4768850"/>
          </a:xfrm>
          <a:prstGeom prst="rect">
            <a:avLst/>
          </a:prstGeom>
          <a:noFill/>
          <a:ln>
            <a:noFill/>
          </a:ln>
        </p:spPr>
        <p:txBody>
          <a:bodyPr lIns="0" tIns="0" rIns="0" bIns="0" compatLnSpc="0">
            <a:spAutoFit/>
          </a:bodyPr>
          <a:lstStyle>
            <a:defPPr lvl="0">
              <a:buClr>
                <a:srgbClr val="000000"/>
              </a:buClr>
              <a:buSzPct val="100000"/>
              <a:buFont typeface="Times New Roman" pitchFamily="18"/>
              <a:buNone/>
            </a:defPPr>
            <a:lvl1pPr lvl="0">
              <a:buClr>
                <a:srgbClr val="000000"/>
              </a:buClr>
              <a:buSzPct val="100000"/>
              <a:buFont typeface="Times New Roman" pitchFamily="18"/>
              <a:buChar cha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r>
              <a:rPr lang="en-US" sz="2200" dirty="0">
                <a:ea typeface="Gothic" pitchFamily="2"/>
              </a:rPr>
              <a:t>NGS used its contribution to the IGS08 plus the additional CORS to produce improved IGS08 coordinates and velocities for the CORS network. From this, improved CORS coordinates and velocities in the NAD 83 frame were defined.</a:t>
            </a:r>
          </a:p>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endParaRPr lang="en-US" sz="2200" dirty="0">
              <a:ea typeface="Gothic" pitchFamily="2"/>
            </a:endParaRPr>
          </a:p>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r>
              <a:rPr lang="en-US" sz="2200" dirty="0">
                <a:ea typeface="Gothic" pitchFamily="2"/>
              </a:rPr>
              <a:t>To distinguish this from earlier realizations, this reference frame is called the NAD 83 (2011). </a:t>
            </a:r>
            <a:r>
              <a:rPr lang="en-US" sz="2400" dirty="0">
                <a:ea typeface="Gothic" pitchFamily="2"/>
              </a:rPr>
              <a:t>This is </a:t>
            </a:r>
            <a:r>
              <a:rPr lang="en-US" sz="2400" i="1" dirty="0">
                <a:ea typeface="Gothic" pitchFamily="2"/>
              </a:rPr>
              <a:t>not</a:t>
            </a:r>
            <a:r>
              <a:rPr lang="en-US" sz="2400" dirty="0">
                <a:ea typeface="Gothic" pitchFamily="2"/>
              </a:rPr>
              <a:t> a new datum: the </a:t>
            </a:r>
            <a:r>
              <a:rPr lang="en-US" sz="2400" dirty="0"/>
              <a:t>origin, scale and orientation are the same as in the previous realization.</a:t>
            </a:r>
            <a:endParaRPr lang="en-US" sz="2200" dirty="0">
              <a:ea typeface="Gothic" pitchFamily="2"/>
            </a:endParaRPr>
          </a:p>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endParaRPr lang="en-US" sz="2200" dirty="0">
              <a:ea typeface="Gothic" pitchFamily="2"/>
            </a:endParaRPr>
          </a:p>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r>
              <a:rPr lang="en-US" sz="2200" dirty="0">
                <a:ea typeface="Gothic" pitchFamily="2"/>
              </a:rPr>
              <a:t>In September 2011, NGS formally released IGS08 and NAD 83 (2011) coordinates and velocities for the CORS. </a:t>
            </a:r>
            <a:r>
              <a:rPr lang="en-GB" sz="2200" dirty="0">
                <a:latin typeface="Arial" pitchFamily="34"/>
                <a:ea typeface="Gothic" pitchFamily="2"/>
                <a:cs typeface="Gothic" pitchFamily="2"/>
              </a:rPr>
              <a:t>Information about the IGS08 and NAD 83 (2011) can be found at geodesy.noaa.gov/CORS/coords.shtml.</a:t>
            </a:r>
          </a:p>
        </p:txBody>
      </p:sp>
      <p:grpSp>
        <p:nvGrpSpPr>
          <p:cNvPr id="142339" name="Group 2"/>
          <p:cNvGrpSpPr>
            <a:grpSpLocks/>
          </p:cNvGrpSpPr>
          <p:nvPr/>
        </p:nvGrpSpPr>
        <p:grpSpPr bwMode="auto">
          <a:xfrm>
            <a:off x="174625" y="6562725"/>
            <a:ext cx="1460500" cy="277813"/>
            <a:chOff x="121" y="4559"/>
            <a:chExt cx="1014" cy="193"/>
          </a:xfrm>
        </p:grpSpPr>
        <p:sp>
          <p:nvSpPr>
            <p:cNvPr id="142346" name="AutoShape 3"/>
            <p:cNvSpPr>
              <a:spLocks noChangeArrowheads="1"/>
            </p:cNvSpPr>
            <p:nvPr/>
          </p:nvSpPr>
          <p:spPr bwMode="auto">
            <a:xfrm>
              <a:off x="121" y="4559"/>
              <a:ext cx="1014" cy="193"/>
            </a:xfrm>
            <a:prstGeom prst="roundRect">
              <a:avLst>
                <a:gd name="adj" fmla="val 51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42347" name="Group 4"/>
            <p:cNvGrpSpPr>
              <a:grpSpLocks/>
            </p:cNvGrpSpPr>
            <p:nvPr/>
          </p:nvGrpSpPr>
          <p:grpSpPr bwMode="auto">
            <a:xfrm>
              <a:off x="121" y="4559"/>
              <a:ext cx="1014" cy="193"/>
              <a:chOff x="121" y="4559"/>
              <a:chExt cx="1014" cy="193"/>
            </a:xfrm>
          </p:grpSpPr>
          <p:sp>
            <p:nvSpPr>
              <p:cNvPr id="142348" name="AutoShape 5"/>
              <p:cNvSpPr>
                <a:spLocks noChangeArrowheads="1"/>
              </p:cNvSpPr>
              <p:nvPr/>
            </p:nvSpPr>
            <p:spPr bwMode="auto">
              <a:xfrm>
                <a:off x="121" y="4559"/>
                <a:ext cx="1014" cy="193"/>
              </a:xfrm>
              <a:prstGeom prst="roundRect">
                <a:avLst>
                  <a:gd name="adj" fmla="val 51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endParaRPr>
              </a:p>
            </p:txBody>
          </p:sp>
        </p:grpSp>
      </p:grpSp>
      <p:grpSp>
        <p:nvGrpSpPr>
          <p:cNvPr id="142340" name="Group 7"/>
          <p:cNvGrpSpPr>
            <a:grpSpLocks/>
          </p:cNvGrpSpPr>
          <p:nvPr/>
        </p:nvGrpSpPr>
        <p:grpSpPr bwMode="auto">
          <a:xfrm>
            <a:off x="8505825" y="6540500"/>
            <a:ext cx="257175" cy="277813"/>
            <a:chOff x="5904" y="4543"/>
            <a:chExt cx="178" cy="193"/>
          </a:xfrm>
        </p:grpSpPr>
        <p:sp>
          <p:nvSpPr>
            <p:cNvPr id="142342" name="AutoShape 8"/>
            <p:cNvSpPr>
              <a:spLocks noChangeArrowheads="1"/>
            </p:cNvSpPr>
            <p:nvPr/>
          </p:nvSpPr>
          <p:spPr bwMode="auto">
            <a:xfrm>
              <a:off x="5904" y="4543"/>
              <a:ext cx="178" cy="193"/>
            </a:xfrm>
            <a:prstGeom prst="roundRect">
              <a:avLst>
                <a:gd name="adj" fmla="val 56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42343" name="Group 9"/>
            <p:cNvGrpSpPr>
              <a:grpSpLocks/>
            </p:cNvGrpSpPr>
            <p:nvPr/>
          </p:nvGrpSpPr>
          <p:grpSpPr bwMode="auto">
            <a:xfrm>
              <a:off x="5904" y="4543"/>
              <a:ext cx="178" cy="193"/>
              <a:chOff x="5904" y="4543"/>
              <a:chExt cx="178" cy="193"/>
            </a:xfrm>
          </p:grpSpPr>
          <p:sp>
            <p:nvSpPr>
              <p:cNvPr id="142344" name="AutoShape 10"/>
              <p:cNvSpPr>
                <a:spLocks noChangeArrowheads="1"/>
              </p:cNvSpPr>
              <p:nvPr/>
            </p:nvSpPr>
            <p:spPr bwMode="auto">
              <a:xfrm>
                <a:off x="5904" y="4543"/>
                <a:ext cx="178" cy="193"/>
              </a:xfrm>
              <a:prstGeom prst="roundRect">
                <a:avLst>
                  <a:gd name="adj" fmla="val 56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rPr>
                  <a:t> </a:t>
                </a:r>
                <a:fld id="{DDB7C636-4A56-4E5C-9E45-97CF236BCC7C}"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23</a:t>
                </a:fld>
                <a:r>
                  <a:rPr lang="en-GB" b="1" dirty="0">
                    <a:solidFill>
                      <a:srgbClr val="282878"/>
                    </a:solidFill>
                  </a:rPr>
                  <a:t> </a:t>
                </a:r>
              </a:p>
            </p:txBody>
          </p:sp>
        </p:grpSp>
      </p:grpSp>
      <p:sp>
        <p:nvSpPr>
          <p:cNvPr id="22" name="Title 3"/>
          <p:cNvSpPr txBox="1">
            <a:spLocks/>
          </p:cNvSpPr>
          <p:nvPr/>
        </p:nvSpPr>
        <p:spPr>
          <a:xfrm>
            <a:off x="382134" y="449263"/>
            <a:ext cx="8420669" cy="593725"/>
          </a:xfrm>
          <a:prstGeom prst="rect">
            <a:avLst/>
          </a:prstGeom>
        </p:spPr>
        <p:txBody>
          <a:bodyPr/>
          <a:lstStyle/>
          <a:p>
            <a:pPr algn="ctr" eaLnBrk="0" hangingPunct="0">
              <a:defRPr/>
            </a:pPr>
            <a:r>
              <a:rPr lang="en-US" sz="4000" dirty="0" smtClean="0">
                <a:latin typeface="+mj-lt"/>
                <a:ea typeface="+mj-ea"/>
                <a:cs typeface="+mj-cs"/>
              </a:rPr>
              <a:t>Multi-Year CORS Solution (MYCS)</a:t>
            </a:r>
          </a:p>
          <a:p>
            <a:pPr algn="ctr" eaLnBrk="0" hangingPunct="0">
              <a:defRPr/>
            </a:pPr>
            <a:endParaRPr lang="en-US" sz="4000" dirty="0">
              <a:latin typeface="+mj-lt"/>
              <a:ea typeface="+mj-ea"/>
              <a:cs typeface="+mj-cs"/>
            </a:endParaRPr>
          </a:p>
        </p:txBody>
      </p:sp>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62" name="Group 2"/>
          <p:cNvGrpSpPr>
            <a:grpSpLocks/>
          </p:cNvGrpSpPr>
          <p:nvPr/>
        </p:nvGrpSpPr>
        <p:grpSpPr bwMode="auto">
          <a:xfrm>
            <a:off x="174625" y="6562725"/>
            <a:ext cx="1460500" cy="277813"/>
            <a:chOff x="121" y="4559"/>
            <a:chExt cx="1014" cy="193"/>
          </a:xfrm>
        </p:grpSpPr>
        <p:sp>
          <p:nvSpPr>
            <p:cNvPr id="143371" name="AutoShape 3"/>
            <p:cNvSpPr>
              <a:spLocks noChangeArrowheads="1"/>
            </p:cNvSpPr>
            <p:nvPr/>
          </p:nvSpPr>
          <p:spPr bwMode="auto">
            <a:xfrm>
              <a:off x="121" y="4559"/>
              <a:ext cx="1014" cy="193"/>
            </a:xfrm>
            <a:prstGeom prst="roundRect">
              <a:avLst>
                <a:gd name="adj" fmla="val 51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43372" name="Group 4"/>
            <p:cNvGrpSpPr>
              <a:grpSpLocks/>
            </p:cNvGrpSpPr>
            <p:nvPr/>
          </p:nvGrpSpPr>
          <p:grpSpPr bwMode="auto">
            <a:xfrm>
              <a:off x="121" y="4559"/>
              <a:ext cx="1014" cy="193"/>
              <a:chOff x="121" y="4559"/>
              <a:chExt cx="1014" cy="193"/>
            </a:xfrm>
          </p:grpSpPr>
          <p:sp>
            <p:nvSpPr>
              <p:cNvPr id="143373" name="AutoShape 5"/>
              <p:cNvSpPr>
                <a:spLocks noChangeArrowheads="1"/>
              </p:cNvSpPr>
              <p:nvPr/>
            </p:nvSpPr>
            <p:spPr bwMode="auto">
              <a:xfrm>
                <a:off x="121" y="4559"/>
                <a:ext cx="1014" cy="193"/>
              </a:xfrm>
              <a:prstGeom prst="roundRect">
                <a:avLst>
                  <a:gd name="adj" fmla="val 51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endParaRPr>
              </a:p>
            </p:txBody>
          </p:sp>
        </p:grpSp>
      </p:grpSp>
      <p:grpSp>
        <p:nvGrpSpPr>
          <p:cNvPr id="143363" name="Group 7"/>
          <p:cNvGrpSpPr>
            <a:grpSpLocks/>
          </p:cNvGrpSpPr>
          <p:nvPr/>
        </p:nvGrpSpPr>
        <p:grpSpPr bwMode="auto">
          <a:xfrm>
            <a:off x="8505825" y="6540500"/>
            <a:ext cx="257175" cy="277813"/>
            <a:chOff x="5904" y="4543"/>
            <a:chExt cx="178" cy="193"/>
          </a:xfrm>
        </p:grpSpPr>
        <p:sp>
          <p:nvSpPr>
            <p:cNvPr id="143367" name="AutoShape 8"/>
            <p:cNvSpPr>
              <a:spLocks noChangeArrowheads="1"/>
            </p:cNvSpPr>
            <p:nvPr/>
          </p:nvSpPr>
          <p:spPr bwMode="auto">
            <a:xfrm>
              <a:off x="5904" y="4543"/>
              <a:ext cx="178" cy="193"/>
            </a:xfrm>
            <a:prstGeom prst="roundRect">
              <a:avLst>
                <a:gd name="adj" fmla="val 56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43368" name="Group 9"/>
            <p:cNvGrpSpPr>
              <a:grpSpLocks/>
            </p:cNvGrpSpPr>
            <p:nvPr/>
          </p:nvGrpSpPr>
          <p:grpSpPr bwMode="auto">
            <a:xfrm>
              <a:off x="5904" y="4543"/>
              <a:ext cx="178" cy="193"/>
              <a:chOff x="5904" y="4543"/>
              <a:chExt cx="178" cy="193"/>
            </a:xfrm>
          </p:grpSpPr>
          <p:sp>
            <p:nvSpPr>
              <p:cNvPr id="143369" name="AutoShape 10"/>
              <p:cNvSpPr>
                <a:spLocks noChangeArrowheads="1"/>
              </p:cNvSpPr>
              <p:nvPr/>
            </p:nvSpPr>
            <p:spPr bwMode="auto">
              <a:xfrm>
                <a:off x="5904" y="4543"/>
                <a:ext cx="178" cy="193"/>
              </a:xfrm>
              <a:prstGeom prst="roundRect">
                <a:avLst>
                  <a:gd name="adj" fmla="val 56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rPr>
                  <a:t> </a:t>
                </a:r>
                <a:fld id="{A5D1C699-6AEB-4134-B578-473A2D994EB3}"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24</a:t>
                </a:fld>
                <a:r>
                  <a:rPr lang="en-GB" b="1" dirty="0">
                    <a:solidFill>
                      <a:srgbClr val="282878"/>
                    </a:solidFill>
                  </a:rPr>
                  <a:t> </a:t>
                </a:r>
              </a:p>
            </p:txBody>
          </p:sp>
        </p:grpSp>
      </p:grpSp>
      <p:sp>
        <p:nvSpPr>
          <p:cNvPr id="22" name="Title 3"/>
          <p:cNvSpPr txBox="1">
            <a:spLocks/>
          </p:cNvSpPr>
          <p:nvPr/>
        </p:nvSpPr>
        <p:spPr>
          <a:xfrm>
            <a:off x="228600" y="457200"/>
            <a:ext cx="8686800" cy="593725"/>
          </a:xfrm>
          <a:prstGeom prst="rect">
            <a:avLst/>
          </a:prstGeom>
        </p:spPr>
        <p:txBody>
          <a:bodyPr/>
          <a:lstStyle/>
          <a:p>
            <a:pPr eaLnBrk="0" hangingPunct="0">
              <a:defRPr/>
            </a:pPr>
            <a:r>
              <a:rPr lang="en-US" sz="4000" dirty="0">
                <a:latin typeface="+mj-lt"/>
                <a:ea typeface="Gothic" pitchFamily="2"/>
              </a:rPr>
              <a:t>Horizontal Differences In CORS Positions</a:t>
            </a:r>
            <a:endParaRPr lang="en-US" sz="4000" dirty="0">
              <a:latin typeface="+mj-lt"/>
              <a:ea typeface="+mj-ea"/>
              <a:cs typeface="+mj-cs"/>
            </a:endParaRPr>
          </a:p>
        </p:txBody>
      </p:sp>
      <p:pic>
        <p:nvPicPr>
          <p:cNvPr id="143365" name="Picture 2" descr="http://geodesy.noaa.gov/CORS/coord_info/diff_plots/nam-all-nad83-02-02.hori.ver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104900"/>
            <a:ext cx="8026400" cy="479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411163" y="5905500"/>
            <a:ext cx="8291512" cy="485775"/>
          </a:xfrm>
          <a:prstGeom prst="rect">
            <a:avLst/>
          </a:prstGeom>
          <a:noFill/>
          <a:ln>
            <a:noFill/>
          </a:ln>
        </p:spPr>
        <p:txBody>
          <a:bodyPr lIns="0" tIns="0" rIns="0" bIns="0" compatLnSpc="0">
            <a:spAutoFit/>
          </a:bodyPr>
          <a:lstStyle>
            <a:defPPr lvl="0">
              <a:buClr>
                <a:srgbClr val="000000"/>
              </a:buClr>
              <a:buSzPct val="100000"/>
              <a:buFont typeface="Times New Roman" pitchFamily="18"/>
              <a:buNone/>
            </a:defPPr>
            <a:lvl1pPr lvl="0">
              <a:buClr>
                <a:srgbClr val="000000"/>
              </a:buClr>
              <a:buSzPct val="100000"/>
              <a:buFont typeface="Times New Roman" pitchFamily="18"/>
              <a:buChar cha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r>
              <a:rPr lang="en-US" sz="1600" dirty="0"/>
              <a:t>Horizontal difference in positions of NAD 83(2011) epoch 2002.00 minus NAD 83(CORS96) epoch 2002.00.</a:t>
            </a:r>
            <a:endParaRPr lang="en-GB" sz="1600" dirty="0">
              <a:latin typeface="Arial" pitchFamily="34"/>
              <a:ea typeface="Gothic" pitchFamily="2"/>
              <a:cs typeface="Gothic" pitchFamily="2"/>
            </a:endParaRPr>
          </a:p>
        </p:txBody>
      </p:sp>
    </p:spTree>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4386" name="Group 2"/>
          <p:cNvGrpSpPr>
            <a:grpSpLocks/>
          </p:cNvGrpSpPr>
          <p:nvPr/>
        </p:nvGrpSpPr>
        <p:grpSpPr bwMode="auto">
          <a:xfrm>
            <a:off x="174625" y="6562725"/>
            <a:ext cx="1460500" cy="277813"/>
            <a:chOff x="121" y="4559"/>
            <a:chExt cx="1014" cy="193"/>
          </a:xfrm>
        </p:grpSpPr>
        <p:sp>
          <p:nvSpPr>
            <p:cNvPr id="144395" name="AutoShape 3"/>
            <p:cNvSpPr>
              <a:spLocks noChangeArrowheads="1"/>
            </p:cNvSpPr>
            <p:nvPr/>
          </p:nvSpPr>
          <p:spPr bwMode="auto">
            <a:xfrm>
              <a:off x="121" y="4559"/>
              <a:ext cx="1014" cy="193"/>
            </a:xfrm>
            <a:prstGeom prst="roundRect">
              <a:avLst>
                <a:gd name="adj" fmla="val 51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44396" name="Group 4"/>
            <p:cNvGrpSpPr>
              <a:grpSpLocks/>
            </p:cNvGrpSpPr>
            <p:nvPr/>
          </p:nvGrpSpPr>
          <p:grpSpPr bwMode="auto">
            <a:xfrm>
              <a:off x="121" y="4559"/>
              <a:ext cx="1014" cy="193"/>
              <a:chOff x="121" y="4559"/>
              <a:chExt cx="1014" cy="193"/>
            </a:xfrm>
          </p:grpSpPr>
          <p:sp>
            <p:nvSpPr>
              <p:cNvPr id="144397" name="AutoShape 5"/>
              <p:cNvSpPr>
                <a:spLocks noChangeArrowheads="1"/>
              </p:cNvSpPr>
              <p:nvPr/>
            </p:nvSpPr>
            <p:spPr bwMode="auto">
              <a:xfrm>
                <a:off x="121" y="4559"/>
                <a:ext cx="1014" cy="193"/>
              </a:xfrm>
              <a:prstGeom prst="roundRect">
                <a:avLst>
                  <a:gd name="adj" fmla="val 51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endParaRPr>
              </a:p>
            </p:txBody>
          </p:sp>
        </p:grpSp>
      </p:grpSp>
      <p:grpSp>
        <p:nvGrpSpPr>
          <p:cNvPr id="144387" name="Group 7"/>
          <p:cNvGrpSpPr>
            <a:grpSpLocks/>
          </p:cNvGrpSpPr>
          <p:nvPr/>
        </p:nvGrpSpPr>
        <p:grpSpPr bwMode="auto">
          <a:xfrm>
            <a:off x="8505825" y="6540500"/>
            <a:ext cx="257175" cy="277813"/>
            <a:chOff x="5904" y="4543"/>
            <a:chExt cx="178" cy="193"/>
          </a:xfrm>
        </p:grpSpPr>
        <p:sp>
          <p:nvSpPr>
            <p:cNvPr id="144391" name="AutoShape 8"/>
            <p:cNvSpPr>
              <a:spLocks noChangeArrowheads="1"/>
            </p:cNvSpPr>
            <p:nvPr/>
          </p:nvSpPr>
          <p:spPr bwMode="auto">
            <a:xfrm>
              <a:off x="5904" y="4543"/>
              <a:ext cx="178" cy="193"/>
            </a:xfrm>
            <a:prstGeom prst="roundRect">
              <a:avLst>
                <a:gd name="adj" fmla="val 56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44392" name="Group 9"/>
            <p:cNvGrpSpPr>
              <a:grpSpLocks/>
            </p:cNvGrpSpPr>
            <p:nvPr/>
          </p:nvGrpSpPr>
          <p:grpSpPr bwMode="auto">
            <a:xfrm>
              <a:off x="5904" y="4543"/>
              <a:ext cx="178" cy="193"/>
              <a:chOff x="5904" y="4543"/>
              <a:chExt cx="178" cy="193"/>
            </a:xfrm>
          </p:grpSpPr>
          <p:sp>
            <p:nvSpPr>
              <p:cNvPr id="144393" name="AutoShape 10"/>
              <p:cNvSpPr>
                <a:spLocks noChangeArrowheads="1"/>
              </p:cNvSpPr>
              <p:nvPr/>
            </p:nvSpPr>
            <p:spPr bwMode="auto">
              <a:xfrm>
                <a:off x="5904" y="4543"/>
                <a:ext cx="178" cy="193"/>
              </a:xfrm>
              <a:prstGeom prst="roundRect">
                <a:avLst>
                  <a:gd name="adj" fmla="val 56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rPr>
                  <a:t> </a:t>
                </a:r>
                <a:fld id="{C5D8DC89-9E55-4ABC-BDD7-FE64CAE0664E}"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25</a:t>
                </a:fld>
                <a:r>
                  <a:rPr lang="en-GB" b="1" dirty="0">
                    <a:solidFill>
                      <a:srgbClr val="282878"/>
                    </a:solidFill>
                  </a:rPr>
                  <a:t> </a:t>
                </a:r>
              </a:p>
            </p:txBody>
          </p:sp>
        </p:grpSp>
      </p:grpSp>
      <p:sp>
        <p:nvSpPr>
          <p:cNvPr id="22" name="Title 3"/>
          <p:cNvSpPr txBox="1">
            <a:spLocks/>
          </p:cNvSpPr>
          <p:nvPr/>
        </p:nvSpPr>
        <p:spPr>
          <a:xfrm>
            <a:off x="228600" y="471055"/>
            <a:ext cx="8686800" cy="593725"/>
          </a:xfrm>
          <a:prstGeom prst="rect">
            <a:avLst/>
          </a:prstGeom>
        </p:spPr>
        <p:txBody>
          <a:bodyPr/>
          <a:lstStyle/>
          <a:p>
            <a:pPr algn="ctr" eaLnBrk="0" hangingPunct="0">
              <a:defRPr/>
            </a:pPr>
            <a:r>
              <a:rPr lang="en-US" sz="4000" dirty="0">
                <a:latin typeface="+mj-lt"/>
                <a:ea typeface="Gothic" pitchFamily="2"/>
              </a:rPr>
              <a:t>Vertical Differences In CORS Positions</a:t>
            </a:r>
            <a:endParaRPr lang="en-US" sz="4000" dirty="0">
              <a:latin typeface="+mj-lt"/>
              <a:ea typeface="+mj-ea"/>
              <a:cs typeface="+mj-cs"/>
            </a:endParaRPr>
          </a:p>
        </p:txBody>
      </p:sp>
      <p:pic>
        <p:nvPicPr>
          <p:cNvPr id="144389" name="Picture 2" descr="http://geodesy.noaa.gov/CORS/coord_info/diff_plots/nam-all-nad83-02-02.hori.ver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50" y="1104900"/>
            <a:ext cx="8039100" cy="479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411163" y="5905500"/>
            <a:ext cx="8291512" cy="485775"/>
          </a:xfrm>
          <a:prstGeom prst="rect">
            <a:avLst/>
          </a:prstGeom>
          <a:noFill/>
          <a:ln>
            <a:noFill/>
          </a:ln>
        </p:spPr>
        <p:txBody>
          <a:bodyPr lIns="0" tIns="0" rIns="0" bIns="0" compatLnSpc="0">
            <a:spAutoFit/>
          </a:bodyPr>
          <a:lstStyle>
            <a:defPPr lvl="0">
              <a:buClr>
                <a:srgbClr val="000000"/>
              </a:buClr>
              <a:buSzPct val="100000"/>
              <a:buFont typeface="Times New Roman" pitchFamily="18"/>
              <a:buNone/>
            </a:defPPr>
            <a:lvl1pPr lvl="0">
              <a:buClr>
                <a:srgbClr val="000000"/>
              </a:buClr>
              <a:buSzPct val="100000"/>
              <a:buFont typeface="Times New Roman" pitchFamily="18"/>
              <a:buChar cha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r>
              <a:rPr lang="en-US" sz="1600" dirty="0"/>
              <a:t>Vertical difference in positions of NAD 83(2011) epoch 2002.00 minus NAD 83(CORS96) epoch 2002.00.</a:t>
            </a:r>
            <a:endParaRPr lang="en-GB" sz="1600" dirty="0">
              <a:latin typeface="Arial" pitchFamily="34"/>
              <a:ea typeface="Gothic" pitchFamily="2"/>
              <a:cs typeface="Gothic" pitchFamily="2"/>
            </a:endParaRPr>
          </a:p>
        </p:txBody>
      </p:sp>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7703" y="1405719"/>
            <a:ext cx="9000165" cy="46265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82848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Hunter_01 Jan. 10 07.59.gif"/>
          <p:cNvPicPr>
            <a:picLocks noChangeAspect="1"/>
          </p:cNvPicPr>
          <p:nvPr/>
        </p:nvPicPr>
        <p:blipFill>
          <a:blip r:embed="rId2" cstate="print"/>
          <a:stretch>
            <a:fillRect/>
          </a:stretch>
        </p:blipFill>
        <p:spPr>
          <a:xfrm>
            <a:off x="0" y="0"/>
            <a:ext cx="9144000" cy="6848062"/>
          </a:xfrm>
          <a:prstGeom prst="rect">
            <a:avLst/>
          </a:prstGeom>
        </p:spPr>
      </p:pic>
      <p:sp>
        <p:nvSpPr>
          <p:cNvPr id="3" name="TextBox 2"/>
          <p:cNvSpPr txBox="1"/>
          <p:nvPr/>
        </p:nvSpPr>
        <p:spPr>
          <a:xfrm>
            <a:off x="0" y="-1"/>
            <a:ext cx="9144000" cy="954107"/>
          </a:xfrm>
          <a:prstGeom prst="rect">
            <a:avLst/>
          </a:prstGeom>
          <a:solidFill>
            <a:schemeClr val="bg1"/>
          </a:solidFill>
        </p:spPr>
        <p:txBody>
          <a:bodyPr wrap="square" rtlCol="0">
            <a:spAutoFit/>
          </a:bodyPr>
          <a:lstStyle/>
          <a:p>
            <a:pPr algn="ctr"/>
            <a:r>
              <a:rPr lang="en-US" sz="3200" b="1" dirty="0" smtClean="0"/>
              <a:t>Change in horizontal NAD 83 CORS coordinates</a:t>
            </a:r>
          </a:p>
          <a:p>
            <a:pPr algn="ctr"/>
            <a:r>
              <a:rPr lang="en-US" sz="2400" dirty="0" smtClean="0"/>
              <a:t>NAD 83(CORS96) </a:t>
            </a:r>
            <a:r>
              <a:rPr lang="en-US" sz="2400" b="1" dirty="0" smtClean="0"/>
              <a:t>epoch 2002.00</a:t>
            </a:r>
            <a:r>
              <a:rPr lang="en-US" sz="2400" dirty="0" smtClean="0"/>
              <a:t> </a:t>
            </a:r>
            <a:r>
              <a:rPr lang="en-US" sz="2400" dirty="0" smtClean="0">
                <a:sym typeface="Wingdings" pitchFamily="2" charset="2"/>
              </a:rPr>
              <a:t></a:t>
            </a:r>
            <a:r>
              <a:rPr lang="en-US" sz="2400" dirty="0" smtClean="0"/>
              <a:t> NAD 83(2011) </a:t>
            </a:r>
            <a:r>
              <a:rPr lang="en-US" sz="2400" b="1" dirty="0" smtClean="0"/>
              <a:t>epoch 2010.00</a:t>
            </a:r>
            <a:endParaRPr lang="en-US" sz="2400" b="1" dirty="0"/>
          </a:p>
        </p:txBody>
      </p:sp>
      <p:sp>
        <p:nvSpPr>
          <p:cNvPr id="5" name="TextBox 4"/>
          <p:cNvSpPr txBox="1"/>
          <p:nvPr/>
        </p:nvSpPr>
        <p:spPr>
          <a:xfrm>
            <a:off x="0" y="868680"/>
            <a:ext cx="9144000" cy="400110"/>
          </a:xfrm>
          <a:prstGeom prst="rect">
            <a:avLst/>
          </a:prstGeom>
          <a:solidFill>
            <a:schemeClr val="bg1"/>
          </a:solidFill>
        </p:spPr>
        <p:txBody>
          <a:bodyPr wrap="square" rtlCol="0">
            <a:spAutoFit/>
          </a:bodyPr>
          <a:lstStyle/>
          <a:p>
            <a:pPr algn="ctr"/>
            <a:r>
              <a:rPr lang="en-US" sz="2000" b="1" dirty="0" err="1" smtClean="0">
                <a:solidFill>
                  <a:srgbClr val="FF0000"/>
                </a:solidFill>
              </a:rPr>
              <a:t>Avg</a:t>
            </a:r>
            <a:r>
              <a:rPr lang="en-US" sz="2000" b="1" dirty="0" smtClean="0">
                <a:solidFill>
                  <a:srgbClr val="FF0000"/>
                </a:solidFill>
              </a:rPr>
              <a:t> shifts (cm): </a:t>
            </a:r>
            <a:r>
              <a:rPr lang="en-US" sz="2000" b="1" dirty="0" smtClean="0"/>
              <a:t> </a:t>
            </a:r>
            <a:r>
              <a:rPr lang="el-GR" sz="2000" b="1" dirty="0" smtClean="0"/>
              <a:t>Δ</a:t>
            </a:r>
            <a:r>
              <a:rPr lang="en-US" sz="2000" b="1" dirty="0" smtClean="0"/>
              <a:t>N = 2.0 (±6.4);   </a:t>
            </a:r>
            <a:r>
              <a:rPr lang="el-GR" sz="2000" b="1" dirty="0" smtClean="0"/>
              <a:t>Δ</a:t>
            </a:r>
            <a:r>
              <a:rPr lang="en-US" sz="2000" b="1" dirty="0" smtClean="0"/>
              <a:t>E = 0.2 (±5.9);   </a:t>
            </a:r>
            <a:r>
              <a:rPr lang="el-GR" sz="2000" b="1" dirty="0" smtClean="0"/>
              <a:t>Δ</a:t>
            </a:r>
            <a:r>
              <a:rPr lang="en-US" sz="2000" b="1" dirty="0" smtClean="0"/>
              <a:t>U = -0.9 (±2.0)</a:t>
            </a:r>
            <a:endParaRPr lang="en-US" sz="2000" b="1" dirty="0"/>
          </a:p>
        </p:txBody>
      </p:sp>
    </p:spTree>
    <p:extLst>
      <p:ext uri="{BB962C8B-B14F-4D97-AF65-F5344CB8AC3E}">
        <p14:creationId xmlns:p14="http://schemas.microsoft.com/office/powerpoint/2010/main" val="1030841951"/>
      </p:ext>
    </p:extLst>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25985"/>
            <a:ext cx="9118009" cy="5654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02759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955" y="1351129"/>
            <a:ext cx="9091672" cy="4640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52477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0" y="152400"/>
            <a:ext cx="9144000" cy="838200"/>
          </a:xfrm>
        </p:spPr>
        <p:txBody>
          <a:bodyPr/>
          <a:lstStyle/>
          <a:p>
            <a:pPr eaLnBrk="1" hangingPunct="1"/>
            <a:r>
              <a:rPr lang="en-US" altLang="en-US" sz="3600" smtClean="0"/>
              <a:t>The National Spatial Reference System supports </a:t>
            </a:r>
          </a:p>
        </p:txBody>
      </p:sp>
      <p:sp>
        <p:nvSpPr>
          <p:cNvPr id="12311" name="TextBox 4"/>
          <p:cNvSpPr txBox="1">
            <a:spLocks noChangeArrowheads="1"/>
          </p:cNvSpPr>
          <p:nvPr/>
        </p:nvSpPr>
        <p:spPr bwMode="auto">
          <a:xfrm>
            <a:off x="1828800" y="1981200"/>
            <a:ext cx="7567613" cy="769938"/>
          </a:xfrm>
          <a:prstGeom prst="rect">
            <a:avLst/>
          </a:prstGeom>
          <a:noFill/>
          <a:ln w="9525">
            <a:noFill/>
            <a:miter lim="800000"/>
            <a:headEnd/>
            <a:tailEnd/>
          </a:ln>
        </p:spPr>
        <p:txBody>
          <a:bodyPr>
            <a:spAutoFit/>
          </a:bodyPr>
          <a:lstStyle/>
          <a:p>
            <a:pPr>
              <a:defRPr/>
            </a:pPr>
            <a:r>
              <a:rPr lang="en-US" sz="2200" b="1" dirty="0">
                <a:ea typeface="ＭＳ Ｐゴシック" charset="0"/>
                <a:cs typeface="ＭＳ Ｐゴシック" charset="0"/>
              </a:rPr>
              <a:t>Emergency Response Imagery,   </a:t>
            </a:r>
          </a:p>
          <a:p>
            <a:pPr>
              <a:defRPr/>
            </a:pPr>
            <a:r>
              <a:rPr lang="en-US" sz="2200" b="1" dirty="0">
                <a:latin typeface="+mj-lt"/>
                <a:ea typeface="ＭＳ Ｐゴシック" charset="0"/>
                <a:cs typeface="ＭＳ Ｐゴシック" charset="0"/>
              </a:rPr>
              <a:t>Flood zones </a:t>
            </a:r>
            <a:r>
              <a:rPr lang="en-US" sz="2200" dirty="0">
                <a:latin typeface="+mj-lt"/>
                <a:ea typeface="ＭＳ Ｐゴシック" charset="0"/>
                <a:cs typeface="ＭＳ Ｐゴシック" charset="0"/>
              </a:rPr>
              <a:t>for the National Flood Insurance Program</a:t>
            </a:r>
          </a:p>
        </p:txBody>
      </p:sp>
      <p:pic>
        <p:nvPicPr>
          <p:cNvPr id="307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027238"/>
            <a:ext cx="1376363" cy="498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725" name="TextBox 5"/>
          <p:cNvSpPr txBox="1">
            <a:spLocks noChangeArrowheads="1"/>
          </p:cNvSpPr>
          <p:nvPr/>
        </p:nvSpPr>
        <p:spPr bwMode="auto">
          <a:xfrm>
            <a:off x="2286000" y="2709863"/>
            <a:ext cx="71056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600">
                <a:solidFill>
                  <a:srgbClr val="002060"/>
                </a:solidFill>
                <a:latin typeface="Arial" pitchFamily="34" charset="0"/>
                <a:ea typeface="MS PGothic" pitchFamily="34" charset="-128"/>
                <a:cs typeface="Arial" pitchFamily="34" charset="0"/>
              </a:rPr>
              <a:t>Federal Emergency Management Agency</a:t>
            </a:r>
          </a:p>
        </p:txBody>
      </p:sp>
      <p:sp>
        <p:nvSpPr>
          <p:cNvPr id="12308" name="TextBox 4"/>
          <p:cNvSpPr txBox="1">
            <a:spLocks noChangeArrowheads="1"/>
          </p:cNvSpPr>
          <p:nvPr/>
        </p:nvSpPr>
        <p:spPr bwMode="auto">
          <a:xfrm>
            <a:off x="1828800" y="3160713"/>
            <a:ext cx="7691438" cy="542925"/>
          </a:xfrm>
          <a:prstGeom prst="rect">
            <a:avLst/>
          </a:prstGeom>
          <a:noFill/>
          <a:ln w="9525">
            <a:noFill/>
            <a:miter lim="800000"/>
            <a:headEnd/>
            <a:tailEnd/>
          </a:ln>
        </p:spPr>
        <p:txBody>
          <a:bodyPr>
            <a:spAutoFit/>
          </a:bodyPr>
          <a:lstStyle/>
          <a:p>
            <a:pPr>
              <a:defRPr/>
            </a:pPr>
            <a:r>
              <a:rPr lang="en-US" sz="2200" b="1" dirty="0">
                <a:latin typeface="+mj-lt"/>
                <a:ea typeface="ＭＳ Ｐゴシック" charset="0"/>
                <a:cs typeface="ＭＳ Ｐゴシック" charset="0"/>
              </a:rPr>
              <a:t>Levee Safety Program </a:t>
            </a:r>
            <a:r>
              <a:rPr lang="en-US" sz="2200" dirty="0">
                <a:latin typeface="+mj-lt"/>
                <a:ea typeface="ＭＳ Ｐゴシック" charset="0"/>
                <a:cs typeface="ＭＳ Ｐゴシック" charset="0"/>
              </a:rPr>
              <a:t>to determine levee heights &amp; positions</a:t>
            </a:r>
            <a:endParaRPr lang="en-US" sz="2200" b="1" dirty="0">
              <a:latin typeface="+mj-lt"/>
              <a:ea typeface="ＭＳ Ｐゴシック" charset="0"/>
              <a:cs typeface="ＭＳ Ｐゴシック" charset="0"/>
            </a:endParaRPr>
          </a:p>
        </p:txBody>
      </p:sp>
      <p:sp>
        <p:nvSpPr>
          <p:cNvPr id="8" name="Flowchart: Alternate Process 7"/>
          <p:cNvSpPr/>
          <p:nvPr/>
        </p:nvSpPr>
        <p:spPr bwMode="auto">
          <a:xfrm>
            <a:off x="457200" y="3160713"/>
            <a:ext cx="914400" cy="914400"/>
          </a:xfrm>
          <a:prstGeom prst="flowChartAlternateProcess">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dirty="0"/>
          </a:p>
        </p:txBody>
      </p:sp>
      <p:sp>
        <p:nvSpPr>
          <p:cNvPr id="30728" name="TextBox 8"/>
          <p:cNvSpPr txBox="1">
            <a:spLocks noChangeArrowheads="1"/>
          </p:cNvSpPr>
          <p:nvPr/>
        </p:nvSpPr>
        <p:spPr bwMode="auto">
          <a:xfrm>
            <a:off x="2286000" y="3598863"/>
            <a:ext cx="7888288"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600">
                <a:solidFill>
                  <a:srgbClr val="002060"/>
                </a:solidFill>
                <a:latin typeface="Arial" pitchFamily="34" charset="0"/>
                <a:ea typeface="MS PGothic" pitchFamily="34" charset="-128"/>
                <a:cs typeface="Arial" pitchFamily="34" charset="0"/>
              </a:rPr>
              <a:t>United States Army Corps of Engineers</a:t>
            </a:r>
          </a:p>
        </p:txBody>
      </p:sp>
      <p:sp>
        <p:nvSpPr>
          <p:cNvPr id="12305" name="TextBox 4"/>
          <p:cNvSpPr txBox="1">
            <a:spLocks noChangeArrowheads="1"/>
          </p:cNvSpPr>
          <p:nvPr/>
        </p:nvSpPr>
        <p:spPr bwMode="auto">
          <a:xfrm>
            <a:off x="1828800" y="4876800"/>
            <a:ext cx="8610600" cy="430213"/>
          </a:xfrm>
          <a:prstGeom prst="rect">
            <a:avLst/>
          </a:prstGeom>
          <a:noFill/>
          <a:ln w="9525">
            <a:noFill/>
            <a:miter lim="800000"/>
            <a:headEnd/>
            <a:tailEnd/>
          </a:ln>
        </p:spPr>
        <p:txBody>
          <a:bodyPr>
            <a:spAutoFit/>
          </a:bodyPr>
          <a:lstStyle/>
          <a:p>
            <a:pPr>
              <a:defRPr/>
            </a:pPr>
            <a:r>
              <a:rPr lang="en-US" sz="2200" b="1" dirty="0">
                <a:latin typeface="+mj-lt"/>
                <a:ea typeface="ＭＳ Ｐゴシック" charset="0"/>
                <a:cs typeface="ＭＳ Ｐゴシック" charset="0"/>
              </a:rPr>
              <a:t>NSRS gravity data </a:t>
            </a:r>
            <a:r>
              <a:rPr lang="en-US" sz="2200" dirty="0">
                <a:latin typeface="+mj-lt"/>
                <a:ea typeface="ＭＳ Ｐゴシック" charset="0"/>
                <a:cs typeface="ＭＳ Ｐゴシック" charset="0"/>
              </a:rPr>
              <a:t>for the geospatial mission of NGA  </a:t>
            </a:r>
          </a:p>
        </p:txBody>
      </p:sp>
      <p:sp>
        <p:nvSpPr>
          <p:cNvPr id="13" name="Oval 12"/>
          <p:cNvSpPr/>
          <p:nvPr/>
        </p:nvSpPr>
        <p:spPr bwMode="auto">
          <a:xfrm>
            <a:off x="457200" y="4876800"/>
            <a:ext cx="914400" cy="914400"/>
          </a:xfrm>
          <a:prstGeom prst="ellipse">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dirty="0"/>
          </a:p>
        </p:txBody>
      </p:sp>
      <p:sp>
        <p:nvSpPr>
          <p:cNvPr id="30731" name="TextBox 13"/>
          <p:cNvSpPr txBox="1">
            <a:spLocks noChangeArrowheads="1"/>
          </p:cNvSpPr>
          <p:nvPr/>
        </p:nvSpPr>
        <p:spPr bwMode="auto">
          <a:xfrm>
            <a:off x="2286000" y="5257800"/>
            <a:ext cx="79375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600">
                <a:solidFill>
                  <a:srgbClr val="002060"/>
                </a:solidFill>
                <a:latin typeface="Arial" pitchFamily="34" charset="0"/>
                <a:ea typeface="MS PGothic" pitchFamily="34" charset="-128"/>
                <a:cs typeface="Arial" pitchFamily="34" charset="0"/>
              </a:rPr>
              <a:t>National Geospatial-Intelligence Agency</a:t>
            </a:r>
          </a:p>
        </p:txBody>
      </p:sp>
      <p:sp>
        <p:nvSpPr>
          <p:cNvPr id="12302" name="TextBox 4"/>
          <p:cNvSpPr txBox="1">
            <a:spLocks noChangeArrowheads="1"/>
          </p:cNvSpPr>
          <p:nvPr/>
        </p:nvSpPr>
        <p:spPr bwMode="auto">
          <a:xfrm>
            <a:off x="1828800" y="4038600"/>
            <a:ext cx="8229600" cy="430213"/>
          </a:xfrm>
          <a:prstGeom prst="rect">
            <a:avLst/>
          </a:prstGeom>
          <a:noFill/>
          <a:ln w="9525">
            <a:noFill/>
            <a:miter lim="800000"/>
            <a:headEnd/>
            <a:tailEnd/>
          </a:ln>
        </p:spPr>
        <p:txBody>
          <a:bodyPr>
            <a:spAutoFit/>
          </a:bodyPr>
          <a:lstStyle/>
          <a:p>
            <a:pPr>
              <a:defRPr/>
            </a:pPr>
            <a:r>
              <a:rPr lang="en-US" sz="2200" b="1" dirty="0">
                <a:latin typeface="+mj-lt"/>
                <a:ea typeface="ＭＳ Ｐゴシック" charset="0"/>
                <a:cs typeface="ＭＳ Ｐゴシック" charset="0"/>
              </a:rPr>
              <a:t>Topographic Maps </a:t>
            </a:r>
            <a:r>
              <a:rPr lang="en-US" sz="2200" dirty="0">
                <a:latin typeface="+mj-lt"/>
                <a:ea typeface="ＭＳ Ｐゴシック" charset="0"/>
                <a:cs typeface="ＭＳ Ｐゴシック" charset="0"/>
              </a:rPr>
              <a:t>and interior water data for the nation</a:t>
            </a:r>
          </a:p>
        </p:txBody>
      </p:sp>
      <p:pic>
        <p:nvPicPr>
          <p:cNvPr id="3073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4217988"/>
            <a:ext cx="1150938"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4" name="Rectangle 14"/>
          <p:cNvSpPr>
            <a:spLocks noChangeArrowheads="1"/>
          </p:cNvSpPr>
          <p:nvPr/>
        </p:nvSpPr>
        <p:spPr bwMode="auto">
          <a:xfrm>
            <a:off x="2286000" y="4408488"/>
            <a:ext cx="6115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600">
                <a:solidFill>
                  <a:srgbClr val="002060"/>
                </a:solidFill>
                <a:ea typeface="MS PGothic" pitchFamily="34" charset="-128"/>
              </a:rPr>
              <a:t>United States Geological Survey</a:t>
            </a:r>
          </a:p>
        </p:txBody>
      </p:sp>
      <p:sp>
        <p:nvSpPr>
          <p:cNvPr id="16" name="Oval 15"/>
          <p:cNvSpPr/>
          <p:nvPr/>
        </p:nvSpPr>
        <p:spPr bwMode="auto">
          <a:xfrm>
            <a:off x="457200" y="941388"/>
            <a:ext cx="914400" cy="914400"/>
          </a:xfrm>
          <a:prstGeom prst="ellipse">
            <a:avLst/>
          </a:prstGeom>
          <a:blipFill>
            <a:blip r:embed="rId7"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dirty="0"/>
          </a:p>
        </p:txBody>
      </p:sp>
      <p:sp>
        <p:nvSpPr>
          <p:cNvPr id="12300" name="TextBox 11"/>
          <p:cNvSpPr txBox="1">
            <a:spLocks noChangeArrowheads="1"/>
          </p:cNvSpPr>
          <p:nvPr/>
        </p:nvSpPr>
        <p:spPr bwMode="auto">
          <a:xfrm>
            <a:off x="1828800" y="1093788"/>
            <a:ext cx="7867650" cy="430212"/>
          </a:xfrm>
          <a:prstGeom prst="rect">
            <a:avLst/>
          </a:prstGeom>
          <a:noFill/>
          <a:ln w="9525">
            <a:noFill/>
            <a:miter lim="800000"/>
            <a:headEnd/>
            <a:tailEnd/>
          </a:ln>
        </p:spPr>
        <p:txBody>
          <a:bodyPr>
            <a:spAutoFit/>
          </a:bodyPr>
          <a:lstStyle/>
          <a:p>
            <a:pPr>
              <a:defRPr/>
            </a:pPr>
            <a:r>
              <a:rPr lang="en-US" sz="2200" b="1" dirty="0">
                <a:latin typeface="+mj-lt"/>
                <a:ea typeface="ＭＳ Ｐゴシック" charset="0"/>
                <a:cs typeface="ＭＳ Ｐゴシック" charset="0"/>
              </a:rPr>
              <a:t>Nautical charts</a:t>
            </a:r>
            <a:r>
              <a:rPr lang="en-US" sz="2200" dirty="0">
                <a:latin typeface="+mj-lt"/>
                <a:ea typeface="ＭＳ Ｐゴシック" charset="0"/>
                <a:cs typeface="ＭＳ Ｐゴシック" charset="0"/>
              </a:rPr>
              <a:t>, among many other geospatial applications  </a:t>
            </a:r>
            <a:endParaRPr lang="en-US" sz="2200" b="1" dirty="0">
              <a:latin typeface="+mj-lt"/>
              <a:ea typeface="ＭＳ Ｐゴシック" charset="0"/>
              <a:cs typeface="ＭＳ Ｐゴシック" charset="0"/>
            </a:endParaRPr>
          </a:p>
        </p:txBody>
      </p:sp>
      <p:sp>
        <p:nvSpPr>
          <p:cNvPr id="30737" name="TextBox 17"/>
          <p:cNvSpPr txBox="1">
            <a:spLocks noChangeArrowheads="1"/>
          </p:cNvSpPr>
          <p:nvPr/>
        </p:nvSpPr>
        <p:spPr bwMode="auto">
          <a:xfrm>
            <a:off x="2286000" y="1414463"/>
            <a:ext cx="78676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600">
                <a:solidFill>
                  <a:srgbClr val="002060"/>
                </a:solidFill>
                <a:latin typeface="Arial" pitchFamily="34" charset="0"/>
                <a:ea typeface="MS PGothic" pitchFamily="34" charset="-128"/>
                <a:cs typeface="Arial" pitchFamily="34" charset="0"/>
              </a:rPr>
              <a:t>National Oceanic and Atmospheric Administration</a:t>
            </a:r>
          </a:p>
        </p:txBody>
      </p:sp>
      <p:pic>
        <p:nvPicPr>
          <p:cNvPr id="30738" name="Picture 2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5897563"/>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4"/>
          <p:cNvSpPr txBox="1">
            <a:spLocks noChangeArrowheads="1"/>
          </p:cNvSpPr>
          <p:nvPr/>
        </p:nvSpPr>
        <p:spPr bwMode="auto">
          <a:xfrm>
            <a:off x="1828800" y="5942013"/>
            <a:ext cx="8458200" cy="430212"/>
          </a:xfrm>
          <a:prstGeom prst="rect">
            <a:avLst/>
          </a:prstGeom>
          <a:noFill/>
          <a:ln w="9525">
            <a:noFill/>
            <a:miter lim="800000"/>
            <a:headEnd/>
            <a:tailEnd/>
          </a:ln>
        </p:spPr>
        <p:txBody>
          <a:bodyPr>
            <a:spAutoFit/>
          </a:bodyPr>
          <a:lstStyle/>
          <a:p>
            <a:pPr>
              <a:defRPr/>
            </a:pPr>
            <a:r>
              <a:rPr lang="en-US" sz="2200" b="1" dirty="0">
                <a:latin typeface="+mj-lt"/>
                <a:ea typeface="ＭＳ Ｐゴシック" charset="0"/>
                <a:cs typeface="ＭＳ Ｐゴシック" charset="0"/>
              </a:rPr>
              <a:t>Aeronautical Data </a:t>
            </a:r>
            <a:r>
              <a:rPr lang="en-US" sz="2200" dirty="0">
                <a:latin typeface="+mj-lt"/>
                <a:ea typeface="ＭＳ Ｐゴシック" charset="0"/>
                <a:cs typeface="ＭＳ Ｐゴシック" charset="0"/>
              </a:rPr>
              <a:t>Quality Assurance</a:t>
            </a:r>
            <a:endParaRPr lang="en-US" sz="2200" b="1" dirty="0">
              <a:latin typeface="+mj-lt"/>
              <a:ea typeface="ＭＳ Ｐゴシック" charset="0"/>
              <a:cs typeface="ＭＳ Ｐゴシック" charset="0"/>
            </a:endParaRPr>
          </a:p>
        </p:txBody>
      </p:sp>
      <p:sp>
        <p:nvSpPr>
          <p:cNvPr id="30740" name="TextBox 13"/>
          <p:cNvSpPr txBox="1">
            <a:spLocks noChangeArrowheads="1"/>
          </p:cNvSpPr>
          <p:nvPr/>
        </p:nvSpPr>
        <p:spPr bwMode="auto">
          <a:xfrm>
            <a:off x="2286000" y="6383338"/>
            <a:ext cx="7239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600">
                <a:solidFill>
                  <a:srgbClr val="002060"/>
                </a:solidFill>
                <a:latin typeface="Arial" pitchFamily="34" charset="0"/>
                <a:ea typeface="MS PGothic" pitchFamily="34" charset="-128"/>
                <a:cs typeface="Arial" pitchFamily="34" charset="0"/>
              </a:rPr>
              <a:t>Federal Aviation Administration</a:t>
            </a:r>
          </a:p>
        </p:txBody>
      </p:sp>
    </p:spTree>
    <p:extLst>
      <p:ext uri="{BB962C8B-B14F-4D97-AF65-F5344CB8AC3E}">
        <p14:creationId xmlns:p14="http://schemas.microsoft.com/office/powerpoint/2010/main" val="31053163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C:\Users\m6500\Pictures\2009_05_25\IMG_1227.JPG"/>
          <p:cNvPicPr>
            <a:picLocks noChangeAspect="1" noChangeArrowheads="1"/>
          </p:cNvPicPr>
          <p:nvPr/>
        </p:nvPicPr>
        <p:blipFill>
          <a:blip r:embed="rId2"/>
          <a:srcRect/>
          <a:stretch>
            <a:fillRect/>
          </a:stretch>
        </p:blipFill>
        <p:spPr bwMode="auto">
          <a:xfrm>
            <a:off x="547813" y="2651980"/>
            <a:ext cx="5213734" cy="2926080"/>
          </a:xfrm>
          <a:prstGeom prst="rect">
            <a:avLst/>
          </a:prstGeom>
          <a:noFill/>
          <a:ln>
            <a:solidFill>
              <a:schemeClr val="tx1"/>
            </a:solidFill>
          </a:ln>
          <a:effectLst>
            <a:outerShdw blurRad="50800" dist="38100" dir="2700000" algn="tl" rotWithShape="0">
              <a:prstClr val="black">
                <a:alpha val="40000"/>
              </a:prstClr>
            </a:outerShdw>
          </a:effectLst>
        </p:spPr>
      </p:pic>
      <p:sp>
        <p:nvSpPr>
          <p:cNvPr id="11" name="Title 1"/>
          <p:cNvSpPr txBox="1">
            <a:spLocks/>
          </p:cNvSpPr>
          <p:nvPr/>
        </p:nvSpPr>
        <p:spPr bwMode="auto">
          <a:xfrm>
            <a:off x="1234441" y="1783080"/>
            <a:ext cx="7909560" cy="777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endParaRPr lang="en-US" sz="1100" b="1" dirty="0" smtClean="0">
              <a:solidFill>
                <a:prstClr val="black"/>
              </a:solidFill>
              <a:latin typeface="Times New Roman" charset="0"/>
              <a:cs typeface="Times New Roman" charset="0"/>
            </a:endParaRPr>
          </a:p>
          <a:p>
            <a:pPr algn="ctr" eaLnBrk="1" hangingPunct="1"/>
            <a:r>
              <a:rPr lang="en-US" sz="2800" b="1" dirty="0" smtClean="0">
                <a:solidFill>
                  <a:prstClr val="black"/>
                </a:solidFill>
                <a:latin typeface="Times New Roman" charset="0"/>
                <a:cs typeface="Times New Roman" charset="0"/>
              </a:rPr>
              <a:t>NAD 83(2011/PA11/MA11) epoch 2010.00</a:t>
            </a:r>
          </a:p>
        </p:txBody>
      </p:sp>
      <p:sp>
        <p:nvSpPr>
          <p:cNvPr id="12" name="Content Placeholder 2"/>
          <p:cNvSpPr txBox="1">
            <a:spLocks/>
          </p:cNvSpPr>
          <p:nvPr/>
        </p:nvSpPr>
        <p:spPr bwMode="auto">
          <a:xfrm>
            <a:off x="1234440" y="777240"/>
            <a:ext cx="790956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spcBef>
                <a:spcPct val="20000"/>
              </a:spcBef>
              <a:buSzPct val="100000"/>
            </a:pPr>
            <a:r>
              <a:rPr lang="en-US" sz="3600" b="1" i="1" dirty="0" smtClean="0">
                <a:solidFill>
                  <a:prstClr val="black"/>
                </a:solidFill>
                <a:latin typeface="Arial" pitchFamily="34" charset="0"/>
                <a:cs typeface="Arial" pitchFamily="34" charset="0"/>
              </a:rPr>
              <a:t>Update and Refinement of the North American Datum of 1983</a:t>
            </a:r>
            <a:endParaRPr lang="en-US" sz="3600" b="1" i="1" dirty="0">
              <a:solidFill>
                <a:prstClr val="black"/>
              </a:solidFill>
              <a:latin typeface="Arial" pitchFamily="34" charset="0"/>
              <a:cs typeface="Arial" pitchFamily="34" charset="0"/>
            </a:endParaRPr>
          </a:p>
        </p:txBody>
      </p:sp>
      <p:sp>
        <p:nvSpPr>
          <p:cNvPr id="14" name="TextBox 13"/>
          <p:cNvSpPr txBox="1"/>
          <p:nvPr/>
        </p:nvSpPr>
        <p:spPr>
          <a:xfrm>
            <a:off x="5761547" y="5989320"/>
            <a:ext cx="3107397" cy="677108"/>
          </a:xfrm>
          <a:prstGeom prst="rect">
            <a:avLst/>
          </a:prstGeom>
          <a:noFill/>
        </p:spPr>
        <p:txBody>
          <a:bodyPr wrap="square" rtlCol="0">
            <a:spAutoFit/>
          </a:bodyPr>
          <a:lstStyle/>
          <a:p>
            <a:pPr algn="r"/>
            <a:r>
              <a:rPr lang="en-US" sz="2000" b="1" dirty="0" smtClean="0">
                <a:solidFill>
                  <a:prstClr val="black"/>
                </a:solidFill>
              </a:rPr>
              <a:t>Michael Dennis, RLS, PE</a:t>
            </a:r>
          </a:p>
          <a:p>
            <a:pPr algn="r"/>
            <a:r>
              <a:rPr lang="en-US" b="1" dirty="0" smtClean="0">
                <a:solidFill>
                  <a:srgbClr val="0000FF"/>
                </a:solidFill>
              </a:rPr>
              <a:t>michael.dennis@noaa.gov</a:t>
            </a:r>
            <a:endParaRPr lang="en-US" b="1" dirty="0">
              <a:solidFill>
                <a:srgbClr val="0000FF"/>
              </a:solidFill>
            </a:endParaRPr>
          </a:p>
        </p:txBody>
      </p:sp>
      <p:sp>
        <p:nvSpPr>
          <p:cNvPr id="9" name="TextBox 8"/>
          <p:cNvSpPr txBox="1"/>
          <p:nvPr/>
        </p:nvSpPr>
        <p:spPr>
          <a:xfrm>
            <a:off x="109728" y="5735955"/>
            <a:ext cx="5330952" cy="984885"/>
          </a:xfrm>
          <a:prstGeom prst="rect">
            <a:avLst/>
          </a:prstGeom>
          <a:noFill/>
        </p:spPr>
        <p:txBody>
          <a:bodyPr wrap="square" rtlCol="0">
            <a:spAutoFit/>
          </a:bodyPr>
          <a:lstStyle/>
          <a:p>
            <a:r>
              <a:rPr lang="en-US" sz="2200" b="1" dirty="0" smtClean="0">
                <a:solidFill>
                  <a:srgbClr val="006600"/>
                </a:solidFill>
              </a:rPr>
              <a:t>National Geodetic Survey</a:t>
            </a:r>
          </a:p>
          <a:p>
            <a:r>
              <a:rPr lang="en-US" sz="2000" b="1" dirty="0" smtClean="0">
                <a:solidFill>
                  <a:srgbClr val="006600"/>
                </a:solidFill>
              </a:rPr>
              <a:t>Height Modernization Program monthly meeting</a:t>
            </a:r>
          </a:p>
          <a:p>
            <a:r>
              <a:rPr lang="en-US" sz="1600" b="1" dirty="0" smtClean="0">
                <a:solidFill>
                  <a:schemeClr val="tx1">
                    <a:lumMod val="75000"/>
                    <a:lumOff val="25000"/>
                  </a:schemeClr>
                </a:solidFill>
              </a:rPr>
              <a:t>October 11, 2012  ●  Silver Spring, MD</a:t>
            </a:r>
          </a:p>
        </p:txBody>
      </p:sp>
      <p:sp>
        <p:nvSpPr>
          <p:cNvPr id="15" name="Content Placeholder 2"/>
          <p:cNvSpPr txBox="1">
            <a:spLocks/>
          </p:cNvSpPr>
          <p:nvPr/>
        </p:nvSpPr>
        <p:spPr bwMode="auto">
          <a:xfrm>
            <a:off x="5943600" y="3154900"/>
            <a:ext cx="2697480" cy="242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SzPct val="100000"/>
            </a:pPr>
            <a:r>
              <a:rPr lang="en-US" sz="2000" b="1" i="1" dirty="0" smtClean="0">
                <a:solidFill>
                  <a:prstClr val="black"/>
                </a:solidFill>
                <a:latin typeface="Arial" pitchFamily="34" charset="0"/>
                <a:cs typeface="Arial" pitchFamily="34" charset="0"/>
              </a:rPr>
              <a:t>The 2011 national adjustment of passive control and its impact on NGS products and services</a:t>
            </a:r>
            <a:endParaRPr lang="en-US" sz="2000" b="1" i="1"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1711975236"/>
      </p:ext>
    </p:extLst>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descr="D:\GIS\NGS\NA2011\CONUS\CONUS_2012-01-03\Export\CONUS_vectors_1983-2011.jpg"/>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p:cNvSpPr>
            <a:spLocks noGrp="1"/>
          </p:cNvSpPr>
          <p:nvPr>
            <p:ph type="dt" sz="quarter" idx="4294967295"/>
          </p:nvPr>
        </p:nvSpPr>
        <p:spPr>
          <a:xfrm>
            <a:off x="457200" y="6356350"/>
            <a:ext cx="2133600" cy="365125"/>
          </a:xfrm>
          <a:prstGeom prst="rect">
            <a:avLst/>
          </a:prstGeom>
        </p:spPr>
        <p:txBody>
          <a:bodyPr/>
          <a:lstStyle/>
          <a:p>
            <a:pPr>
              <a:defRPr/>
            </a:pPr>
            <a:r>
              <a:rPr lang="en-US" dirty="0"/>
              <a:t>April 13, 2015</a:t>
            </a:r>
          </a:p>
        </p:txBody>
      </p:sp>
      <p:sp>
        <p:nvSpPr>
          <p:cNvPr id="5" name="Slide Number Placeholder 4"/>
          <p:cNvSpPr>
            <a:spLocks noGrp="1"/>
          </p:cNvSpPr>
          <p:nvPr>
            <p:ph type="sldNum" sz="quarter" idx="4294967295"/>
          </p:nvPr>
        </p:nvSpPr>
        <p:spPr>
          <a:xfrm>
            <a:off x="6553200" y="6356350"/>
            <a:ext cx="2133600" cy="365125"/>
          </a:xfrm>
          <a:prstGeom prst="rect">
            <a:avLst/>
          </a:prstGeom>
        </p:spPr>
        <p:txBody>
          <a:bodyPr/>
          <a:lstStyle/>
          <a:p>
            <a:pPr>
              <a:defRPr/>
            </a:pPr>
            <a:fld id="{22EB5998-BDE6-4381-904C-45363E5B1281}" type="slidenum">
              <a:rPr lang="en-US" smtClean="0"/>
              <a:pPr>
                <a:defRPr/>
              </a:pPr>
              <a:t>31</a:t>
            </a:fld>
            <a:endParaRPr lang="en-US" dirty="0"/>
          </a:p>
        </p:txBody>
      </p:sp>
      <p:sp>
        <p:nvSpPr>
          <p:cNvPr id="139269" name="Title 5"/>
          <p:cNvSpPr>
            <a:spLocks noGrp="1"/>
          </p:cNvSpPr>
          <p:nvPr>
            <p:ph type="title"/>
          </p:nvPr>
        </p:nvSpPr>
        <p:spPr/>
        <p:txBody>
          <a:bodyPr/>
          <a:lstStyle/>
          <a:p>
            <a:pPr algn="l"/>
            <a:r>
              <a:rPr lang="en-US" altLang="en-US" smtClean="0"/>
              <a:t>NAD 83 (2011) And</a:t>
            </a:r>
            <a:br>
              <a:rPr lang="en-US" altLang="en-US" smtClean="0"/>
            </a:br>
            <a:r>
              <a:rPr lang="en-US" altLang="en-US" smtClean="0"/>
              <a:t>Passive Control Marks</a:t>
            </a:r>
          </a:p>
        </p:txBody>
      </p:sp>
      <p:sp>
        <p:nvSpPr>
          <p:cNvPr id="139270" name="TextBox 7"/>
          <p:cNvSpPr txBox="1">
            <a:spLocks noChangeArrowheads="1"/>
          </p:cNvSpPr>
          <p:nvPr/>
        </p:nvSpPr>
        <p:spPr bwMode="auto">
          <a:xfrm>
            <a:off x="503238" y="1585913"/>
            <a:ext cx="8291512"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Font typeface="Arial" pitchFamily="34" charset="0"/>
              <a:buChar cha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200">
                <a:solidFill>
                  <a:schemeClr val="tx1"/>
                </a:solidFill>
                <a:latin typeface="Calibri" pitchFamily="34" charset="0"/>
              </a:defRPr>
            </a:lvl1pPr>
            <a:lvl2pPr marL="742950" indent="-285750" eaLnBrk="0" hangingPunct="0">
              <a:spcBef>
                <a:spcPct val="20000"/>
              </a:spcBef>
              <a:buFont typeface="Arial" pitchFamily="34" charset="0"/>
              <a:buChar cha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800">
                <a:solidFill>
                  <a:schemeClr val="tx1"/>
                </a:solidFill>
                <a:latin typeface="Calibri" pitchFamily="34" charset="0"/>
              </a:defRPr>
            </a:lvl2pPr>
            <a:lvl3pPr marL="1143000" indent="-228600" eaLnBrk="0" hangingPunct="0">
              <a:spcBef>
                <a:spcPct val="20000"/>
              </a:spcBef>
              <a:buFont typeface="Arial" pitchFamily="34" charset="0"/>
              <a:buChar cha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Calibri" pitchFamily="34" charset="0"/>
              </a:defRPr>
            </a:lvl3pPr>
            <a:lvl4pPr marL="1600200" indent="-228600" eaLnBrk="0" hangingPunct="0">
              <a:spcBef>
                <a:spcPct val="20000"/>
              </a:spcBef>
              <a:buFont typeface="Arial" pitchFamily="34" charset="0"/>
              <a:buChar cha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000">
                <a:solidFill>
                  <a:schemeClr val="tx1"/>
                </a:solidFill>
                <a:latin typeface="Calibri" pitchFamily="34" charset="0"/>
              </a:defRPr>
            </a:lvl4pPr>
            <a:lvl5pPr marL="2057400" indent="-228600" eaLnBrk="0" hangingPunct="0">
              <a:spcBef>
                <a:spcPct val="20000"/>
              </a:spcBef>
              <a:buFont typeface="Arial" pitchFamily="34" charset="0"/>
              <a:buChar cha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000">
                <a:solidFill>
                  <a:schemeClr val="tx1"/>
                </a:solidFill>
                <a:latin typeface="Calibri" pitchFamily="34" charset="0"/>
              </a:defRPr>
            </a:lvl9pPr>
          </a:lstStyle>
          <a:p>
            <a:pPr defTabSz="914400" eaLnBrk="1">
              <a:lnSpc>
                <a:spcPct val="103000"/>
              </a:lnSpc>
              <a:spcBef>
                <a:spcPct val="0"/>
              </a:spcBef>
              <a:buClr>
                <a:srgbClr val="000000"/>
              </a:buClr>
              <a:buFont typeface="Times New Roman" pitchFamily="18" charset="0"/>
              <a:buNone/>
            </a:pPr>
            <a:r>
              <a:rPr lang="en-US" altLang="en-US" sz="2400">
                <a:solidFill>
                  <a:srgbClr val="000000"/>
                </a:solidFill>
                <a:latin typeface="Arial" pitchFamily="34" charset="0"/>
                <a:ea typeface="Gothic"/>
                <a:cs typeface="Arial" pitchFamily="34" charset="0"/>
              </a:rPr>
              <a:t>In addition, approximately 80,000 passive control marks were readjusted to provide the best possible consistency with the improved CORS coordinates and velocities.</a:t>
            </a:r>
          </a:p>
          <a:p>
            <a:pPr defTabSz="914400" eaLnBrk="1">
              <a:lnSpc>
                <a:spcPct val="103000"/>
              </a:lnSpc>
              <a:spcBef>
                <a:spcPct val="0"/>
              </a:spcBef>
              <a:buClr>
                <a:srgbClr val="000000"/>
              </a:buClr>
              <a:buFont typeface="Times New Roman" pitchFamily="18" charset="0"/>
              <a:buNone/>
            </a:pPr>
            <a:endParaRPr lang="en-US" altLang="en-US" sz="2400">
              <a:solidFill>
                <a:srgbClr val="000000"/>
              </a:solidFill>
              <a:latin typeface="Arial" pitchFamily="34" charset="0"/>
              <a:ea typeface="Gothic"/>
              <a:cs typeface="Arial" pitchFamily="34" charset="0"/>
            </a:endParaRPr>
          </a:p>
          <a:p>
            <a:pPr defTabSz="914400" eaLnBrk="1">
              <a:lnSpc>
                <a:spcPct val="103000"/>
              </a:lnSpc>
              <a:spcBef>
                <a:spcPct val="0"/>
              </a:spcBef>
              <a:buClr>
                <a:srgbClr val="000000"/>
              </a:buClr>
              <a:buFont typeface="Times New Roman" pitchFamily="18" charset="0"/>
              <a:buNone/>
            </a:pPr>
            <a:r>
              <a:rPr lang="en-US" altLang="en-US" sz="2400">
                <a:solidFill>
                  <a:srgbClr val="000000"/>
                </a:solidFill>
                <a:latin typeface="Arial" pitchFamily="34" charset="0"/>
                <a:ea typeface="Gothic"/>
                <a:cs typeface="Arial" pitchFamily="34" charset="0"/>
              </a:rPr>
              <a:t>Known as the </a:t>
            </a:r>
            <a:r>
              <a:rPr lang="en-US" altLang="en-US" sz="2400">
                <a:solidFill>
                  <a:srgbClr val="000000"/>
                </a:solidFill>
                <a:latin typeface="Arial" pitchFamily="34" charset="0"/>
                <a:cs typeface="Arial" pitchFamily="34" charset="0"/>
              </a:rPr>
              <a:t>National Adjustment of 2011 (NA2011), these results were released in June 2012 and are now available through the datasheets.</a:t>
            </a:r>
          </a:p>
          <a:p>
            <a:pPr defTabSz="914400" eaLnBrk="1">
              <a:lnSpc>
                <a:spcPct val="103000"/>
              </a:lnSpc>
              <a:spcBef>
                <a:spcPct val="0"/>
              </a:spcBef>
              <a:buClr>
                <a:srgbClr val="000000"/>
              </a:buClr>
              <a:buFont typeface="Times New Roman" pitchFamily="18" charset="0"/>
              <a:buNone/>
            </a:pPr>
            <a:endParaRPr lang="en-US" altLang="en-US" sz="2200">
              <a:solidFill>
                <a:srgbClr val="000000"/>
              </a:solidFill>
              <a:latin typeface="Arial" pitchFamily="34" charset="0"/>
              <a:cs typeface="Arial" pitchFamily="34" charset="0"/>
            </a:endParaRPr>
          </a:p>
          <a:p>
            <a:pPr defTabSz="914400" eaLnBrk="1">
              <a:lnSpc>
                <a:spcPct val="103000"/>
              </a:lnSpc>
              <a:spcBef>
                <a:spcPct val="0"/>
              </a:spcBef>
              <a:buClr>
                <a:srgbClr val="000000"/>
              </a:buClr>
              <a:buFont typeface="Times New Roman" pitchFamily="18" charset="0"/>
              <a:buNone/>
            </a:pPr>
            <a:endParaRPr lang="en-US" altLang="en-US" sz="2200">
              <a:solidFill>
                <a:srgbClr val="000000"/>
              </a:solidFill>
              <a:latin typeface="Arial" pitchFamily="34" charset="0"/>
              <a:cs typeface="Arial" pitchFamily="34" charset="0"/>
            </a:endParaRPr>
          </a:p>
          <a:p>
            <a:pPr defTabSz="914400" eaLnBrk="1">
              <a:lnSpc>
                <a:spcPct val="103000"/>
              </a:lnSpc>
              <a:spcBef>
                <a:spcPct val="0"/>
              </a:spcBef>
              <a:buClr>
                <a:srgbClr val="000000"/>
              </a:buClr>
              <a:buFont typeface="Times New Roman" pitchFamily="18" charset="0"/>
              <a:buNone/>
            </a:pPr>
            <a:endParaRPr lang="en-US" altLang="en-US" sz="2200">
              <a:solidFill>
                <a:srgbClr val="000000"/>
              </a:solidFill>
              <a:latin typeface="Arial" pitchFamily="34" charset="0"/>
              <a:cs typeface="Arial" pitchFamily="34" charset="0"/>
            </a:endParaRPr>
          </a:p>
          <a:p>
            <a:pPr defTabSz="914400" eaLnBrk="1">
              <a:lnSpc>
                <a:spcPct val="103000"/>
              </a:lnSpc>
              <a:spcBef>
                <a:spcPct val="0"/>
              </a:spcBef>
              <a:buClr>
                <a:srgbClr val="000000"/>
              </a:buClr>
              <a:buFont typeface="Times New Roman" pitchFamily="18" charset="0"/>
              <a:buNone/>
            </a:pPr>
            <a:endParaRPr lang="en-US" altLang="en-US" sz="2200">
              <a:solidFill>
                <a:srgbClr val="000000"/>
              </a:solidFill>
              <a:latin typeface="Arial" pitchFamily="34" charset="0"/>
              <a:cs typeface="Arial" pitchFamily="34" charset="0"/>
            </a:endParaRPr>
          </a:p>
          <a:p>
            <a:pPr defTabSz="914400" eaLnBrk="1">
              <a:lnSpc>
                <a:spcPct val="103000"/>
              </a:lnSpc>
              <a:spcBef>
                <a:spcPct val="0"/>
              </a:spcBef>
              <a:buClr>
                <a:srgbClr val="000000"/>
              </a:buClr>
              <a:buFont typeface="Times New Roman" pitchFamily="18" charset="0"/>
              <a:buNone/>
            </a:pPr>
            <a:r>
              <a:rPr lang="en-US" altLang="en-US" sz="1800">
                <a:solidFill>
                  <a:srgbClr val="000000"/>
                </a:solidFill>
                <a:latin typeface="Arial" pitchFamily="34" charset="0"/>
                <a:cs typeface="Arial" pitchFamily="34" charset="0"/>
              </a:rPr>
              <a:t>For more information, visit </a:t>
            </a:r>
          </a:p>
          <a:p>
            <a:pPr defTabSz="914400" eaLnBrk="1">
              <a:lnSpc>
                <a:spcPct val="103000"/>
              </a:lnSpc>
              <a:spcBef>
                <a:spcPct val="0"/>
              </a:spcBef>
              <a:buClr>
                <a:srgbClr val="000000"/>
              </a:buClr>
              <a:buFont typeface="Times New Roman" pitchFamily="18" charset="0"/>
              <a:buNone/>
            </a:pPr>
            <a:r>
              <a:rPr lang="en-US" altLang="en-US" sz="1800">
                <a:solidFill>
                  <a:srgbClr val="000000"/>
                </a:solidFill>
                <a:latin typeface="Arial" pitchFamily="34" charset="0"/>
                <a:cs typeface="Arial" pitchFamily="34" charset="0"/>
              </a:rPr>
              <a:t>geodesy.noaa.gov/web/news/NA2011_Project.shtml</a:t>
            </a:r>
          </a:p>
          <a:p>
            <a:pPr defTabSz="914400" eaLnBrk="1">
              <a:lnSpc>
                <a:spcPct val="103000"/>
              </a:lnSpc>
              <a:spcBef>
                <a:spcPct val="0"/>
              </a:spcBef>
              <a:buClr>
                <a:srgbClr val="000000"/>
              </a:buClr>
              <a:buFont typeface="Times New Roman" pitchFamily="18" charset="0"/>
              <a:buNone/>
            </a:pPr>
            <a:r>
              <a:rPr lang="en-GB" altLang="en-US" sz="1800">
                <a:solidFill>
                  <a:srgbClr val="000000"/>
                </a:solidFill>
                <a:latin typeface="Arial" pitchFamily="34" charset="0"/>
                <a:ea typeface="Gothic"/>
                <a:cs typeface="Gothic"/>
              </a:rPr>
              <a:t>geodesy.noaa.gov/web/surveys/NA2011/NA2011_FAQ.shtml</a:t>
            </a:r>
          </a:p>
        </p:txBody>
      </p:sp>
    </p:spTree>
    <p:extLst>
      <p:ext uri="{BB962C8B-B14F-4D97-AF65-F5344CB8AC3E}">
        <p14:creationId xmlns:p14="http://schemas.microsoft.com/office/powerpoint/2010/main" val="41023581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Corbin_VA"/>
          <p:cNvPicPr>
            <a:picLocks noChangeAspect="1" noChangeArrowheads="1"/>
          </p:cNvPicPr>
          <p:nvPr/>
        </p:nvPicPr>
        <p:blipFill>
          <a:blip r:embed="rId2"/>
          <a:srcRect l="15018" r="20513" b="5383"/>
          <a:stretch>
            <a:fillRect/>
          </a:stretch>
        </p:blipFill>
        <p:spPr>
          <a:xfrm>
            <a:off x="6932246" y="1542678"/>
            <a:ext cx="2063262" cy="4037507"/>
          </a:xfrm>
          <a:prstGeom prst="rect">
            <a:avLst/>
          </a:prstGeom>
          <a:ln>
            <a:solidFill>
              <a:schemeClr val="tx1"/>
            </a:solidFill>
          </a:ln>
          <a:effectLst>
            <a:outerShdw blurRad="50800" dist="38100" dir="2700000" algn="tl" rotWithShape="0">
              <a:prstClr val="black">
                <a:alpha val="40000"/>
              </a:prstClr>
            </a:outerShdw>
          </a:effectLst>
        </p:spPr>
      </p:pic>
      <p:sp>
        <p:nvSpPr>
          <p:cNvPr id="2" name="Title 1"/>
          <p:cNvSpPr>
            <a:spLocks noGrp="1"/>
          </p:cNvSpPr>
          <p:nvPr>
            <p:ph type="title"/>
          </p:nvPr>
        </p:nvSpPr>
        <p:spPr>
          <a:xfrm>
            <a:off x="457200" y="399678"/>
            <a:ext cx="8229600" cy="1143000"/>
          </a:xfrm>
        </p:spPr>
        <p:txBody>
          <a:bodyPr/>
          <a:lstStyle/>
          <a:p>
            <a:r>
              <a:rPr lang="en-US" sz="3600" b="1" i="1" dirty="0" smtClean="0"/>
              <a:t>Introducing…</a:t>
            </a:r>
            <a:r>
              <a:rPr lang="en-US" dirty="0" smtClean="0"/>
              <a:t/>
            </a:r>
            <a:br>
              <a:rPr lang="en-US" dirty="0" smtClean="0"/>
            </a:br>
            <a:r>
              <a:rPr lang="en-US" dirty="0" smtClean="0"/>
              <a:t>NAD 83(2011) epoch 2010.00</a:t>
            </a:r>
            <a:endParaRPr lang="en-US" dirty="0"/>
          </a:p>
        </p:txBody>
      </p:sp>
      <p:sp>
        <p:nvSpPr>
          <p:cNvPr id="3" name="Content Placeholder 2"/>
          <p:cNvSpPr>
            <a:spLocks noGrp="1"/>
          </p:cNvSpPr>
          <p:nvPr>
            <p:ph idx="1"/>
          </p:nvPr>
        </p:nvSpPr>
        <p:spPr>
          <a:xfrm>
            <a:off x="242276" y="1691640"/>
            <a:ext cx="6689969" cy="4935793"/>
          </a:xfrm>
        </p:spPr>
        <p:txBody>
          <a:bodyPr>
            <a:normAutofit fontScale="70000" lnSpcReduction="20000"/>
          </a:bodyPr>
          <a:lstStyle/>
          <a:p>
            <a:r>
              <a:rPr lang="en-US" b="1" dirty="0" smtClean="0"/>
              <a:t>Multi-Year CORS Solution (MYCS)</a:t>
            </a:r>
          </a:p>
          <a:p>
            <a:pPr lvl="1"/>
            <a:r>
              <a:rPr lang="en-US" dirty="0" smtClean="0"/>
              <a:t>Continuously Operating Reference Stations</a:t>
            </a:r>
          </a:p>
          <a:p>
            <a:pPr lvl="1"/>
            <a:r>
              <a:rPr lang="en-US" dirty="0" smtClean="0"/>
              <a:t>Reprocessed all CORS GPS data Jan 1994-Apr 2011</a:t>
            </a:r>
          </a:p>
          <a:p>
            <a:pPr lvl="1"/>
            <a:r>
              <a:rPr lang="en-US" dirty="0" smtClean="0"/>
              <a:t>2264 CORS &amp; global stations</a:t>
            </a:r>
          </a:p>
          <a:p>
            <a:pPr lvl="1"/>
            <a:r>
              <a:rPr lang="en-US" dirty="0" smtClean="0"/>
              <a:t>NAD 83 computed by </a:t>
            </a:r>
            <a:r>
              <a:rPr lang="en-US" i="1" dirty="0" smtClean="0"/>
              <a:t>transformation</a:t>
            </a:r>
            <a:r>
              <a:rPr lang="en-US" dirty="0" smtClean="0"/>
              <a:t> from IGS08</a:t>
            </a:r>
          </a:p>
          <a:p>
            <a:r>
              <a:rPr lang="en-US" b="1" dirty="0" smtClean="0"/>
              <a:t>2011 national adjustment of passive control</a:t>
            </a:r>
          </a:p>
          <a:p>
            <a:pPr lvl="1"/>
            <a:r>
              <a:rPr lang="en-US" dirty="0" smtClean="0"/>
              <a:t>New adjustment of GNSS passive control</a:t>
            </a:r>
          </a:p>
          <a:p>
            <a:pPr lvl="1"/>
            <a:r>
              <a:rPr lang="en-US" dirty="0" smtClean="0"/>
              <a:t>GNSS vectors tied (and constrained) to </a:t>
            </a:r>
            <a:br>
              <a:rPr lang="en-US" dirty="0" smtClean="0"/>
            </a:br>
            <a:r>
              <a:rPr lang="en-US" dirty="0" smtClean="0"/>
              <a:t>CORS NAD 83(2011) epoch 2010.00</a:t>
            </a:r>
          </a:p>
          <a:p>
            <a:pPr lvl="1"/>
            <a:r>
              <a:rPr lang="en-US" dirty="0" smtClean="0"/>
              <a:t>Over 80,000 stations and</a:t>
            </a:r>
            <a:br>
              <a:rPr lang="en-US" dirty="0" smtClean="0"/>
            </a:br>
            <a:r>
              <a:rPr lang="en-US" dirty="0" smtClean="0"/>
              <a:t>400,000 GNSS vectors</a:t>
            </a:r>
          </a:p>
          <a:p>
            <a:r>
              <a:rPr lang="en-US" b="1" dirty="0" smtClean="0"/>
              <a:t>Realization SAME for CORS</a:t>
            </a:r>
            <a:br>
              <a:rPr lang="en-US" b="1" dirty="0" smtClean="0"/>
            </a:br>
            <a:r>
              <a:rPr lang="en-US" b="1" i="1" dirty="0" smtClean="0"/>
              <a:t>and</a:t>
            </a:r>
            <a:r>
              <a:rPr lang="en-US" b="1" dirty="0" smtClean="0"/>
              <a:t> passive marks</a:t>
            </a:r>
          </a:p>
          <a:p>
            <a:r>
              <a:rPr lang="en-US" b="1" dirty="0" smtClean="0">
                <a:solidFill>
                  <a:srgbClr val="FF0000"/>
                </a:solidFill>
                <a:effectLst>
                  <a:outerShdw blurRad="38100" dist="38100" dir="2700000" algn="tl">
                    <a:srgbClr val="000000">
                      <a:alpha val="43137"/>
                    </a:srgbClr>
                  </a:outerShdw>
                </a:effectLst>
              </a:rPr>
              <a:t>This is </a:t>
            </a:r>
            <a:r>
              <a:rPr lang="en-US" b="1" i="1" dirty="0" smtClean="0">
                <a:solidFill>
                  <a:srgbClr val="FF0000"/>
                </a:solidFill>
                <a:effectLst>
                  <a:outerShdw blurRad="38100" dist="38100" dir="2700000" algn="tl">
                    <a:srgbClr val="000000">
                      <a:alpha val="43137"/>
                    </a:srgbClr>
                  </a:outerShdw>
                </a:effectLst>
              </a:rPr>
              <a:t>NOT</a:t>
            </a:r>
            <a:r>
              <a:rPr lang="en-US" b="1" dirty="0" smtClean="0">
                <a:solidFill>
                  <a:srgbClr val="FF0000"/>
                </a:solidFill>
                <a:effectLst>
                  <a:outerShdw blurRad="38100" dist="38100" dir="2700000" algn="tl">
                    <a:srgbClr val="000000">
                      <a:alpha val="43137"/>
                    </a:srgbClr>
                  </a:outerShdw>
                </a:effectLst>
              </a:rPr>
              <a:t> a new datum! (still NAD 83)</a:t>
            </a:r>
          </a:p>
          <a:p>
            <a:endParaRPr lang="en-US" dirty="0"/>
          </a:p>
        </p:txBody>
      </p:sp>
      <p:pic>
        <p:nvPicPr>
          <p:cNvPr id="4098" name="Picture 2" descr="C:\Survey\Control\Photographs\Monuments\FLAGSTAFF NCMN.JPG"/>
          <p:cNvPicPr>
            <a:picLocks noChangeAspect="1" noChangeArrowheads="1"/>
          </p:cNvPicPr>
          <p:nvPr/>
        </p:nvPicPr>
        <p:blipFill>
          <a:blip r:embed="rId3"/>
          <a:srcRect l="11174" t="528" r="15081" b="1928"/>
          <a:stretch>
            <a:fillRect/>
          </a:stretch>
        </p:blipFill>
        <p:spPr bwMode="auto">
          <a:xfrm>
            <a:off x="6248400" y="4288971"/>
            <a:ext cx="2397578" cy="2378529"/>
          </a:xfrm>
          <a:prstGeom prst="rect">
            <a:avLst/>
          </a:prstGeom>
          <a:noFill/>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661108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4098"/>
                                        </p:tgtEl>
                                        <p:attrNameLst>
                                          <p:attrName>style.visibility</p:attrName>
                                        </p:attrNameLst>
                                      </p:cBhvr>
                                      <p:to>
                                        <p:strVal val="visible"/>
                                      </p:to>
                                    </p:set>
                                    <p:anim calcmode="lin" valueType="num">
                                      <p:cBhvr>
                                        <p:cTn id="13" dur="500" fill="hold"/>
                                        <p:tgtEl>
                                          <p:spTgt spid="4098"/>
                                        </p:tgtEl>
                                        <p:attrNameLst>
                                          <p:attrName>ppt_w</p:attrName>
                                        </p:attrNameLst>
                                      </p:cBhvr>
                                      <p:tavLst>
                                        <p:tav tm="0">
                                          <p:val>
                                            <p:fltVal val="0"/>
                                          </p:val>
                                        </p:tav>
                                        <p:tav tm="100000">
                                          <p:val>
                                            <p:strVal val="#ppt_w"/>
                                          </p:val>
                                        </p:tav>
                                      </p:tavLst>
                                    </p:anim>
                                    <p:anim calcmode="lin" valueType="num">
                                      <p:cBhvr>
                                        <p:cTn id="14" dur="500" fill="hold"/>
                                        <p:tgtEl>
                                          <p:spTgt spid="4098"/>
                                        </p:tgtEl>
                                        <p:attrNameLst>
                                          <p:attrName>ppt_h</p:attrName>
                                        </p:attrNameLst>
                                      </p:cBhvr>
                                      <p:tavLst>
                                        <p:tav tm="0">
                                          <p:val>
                                            <p:fltVal val="0"/>
                                          </p:val>
                                        </p:tav>
                                        <p:tav tm="100000">
                                          <p:val>
                                            <p:strVal val="#ppt_h"/>
                                          </p:val>
                                        </p:tav>
                                      </p:tavLst>
                                    </p:anim>
                                  </p:childTnLst>
                                </p:cTn>
                              </p:par>
                              <p:par>
                                <p:cTn id="15" presetID="10"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1000"/>
                                        <p:tgtEl>
                                          <p:spTgt spid="3">
                                            <p:txEl>
                                              <p:pRg st="5" end="5"/>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fade">
                                      <p:cBhvr>
                                        <p:cTn id="20" dur="1000"/>
                                        <p:tgtEl>
                                          <p:spTgt spid="3">
                                            <p:txEl>
                                              <p:pRg st="6" end="6"/>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fade">
                                      <p:cBhvr>
                                        <p:cTn id="23" dur="1000"/>
                                        <p:tgtEl>
                                          <p:spTgt spid="3">
                                            <p:txEl>
                                              <p:pRg st="7" end="7"/>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animEffect transition="in" filter="fade">
                                      <p:cBhvr>
                                        <p:cTn id="26" dur="1000"/>
                                        <p:tgtEl>
                                          <p:spTgt spid="3">
                                            <p:txEl>
                                              <p:pRg st="8" end="8"/>
                                            </p:txEl>
                                          </p:spTgt>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animEffect transition="in" filter="fade">
                                      <p:cBhvr>
                                        <p:cTn id="30" dur="1000"/>
                                        <p:tgtEl>
                                          <p:spTgt spid="3">
                                            <p:txEl>
                                              <p:pRg st="9" end="9"/>
                                            </p:txEl>
                                          </p:spTgt>
                                        </p:tgtEl>
                                      </p:cBhvr>
                                    </p:animEffect>
                                  </p:childTnLst>
                                </p:cTn>
                              </p:par>
                            </p:childTnLst>
                          </p:cTn>
                        </p:par>
                        <p:par>
                          <p:cTn id="31" fill="hold">
                            <p:stCondLst>
                              <p:cond delay="2000"/>
                            </p:stCondLst>
                            <p:childTnLst>
                              <p:par>
                                <p:cTn id="32" presetID="10" presetClass="entr" presetSubtype="0" fill="hold" nodeType="afterEffect">
                                  <p:stCondLst>
                                    <p:cond delay="0"/>
                                  </p:stCondLst>
                                  <p:iterate type="lt">
                                    <p:tmPct val="0"/>
                                  </p:iterate>
                                  <p:childTnLst>
                                    <p:set>
                                      <p:cBhvr>
                                        <p:cTn id="33" dur="1" fill="hold">
                                          <p:stCondLst>
                                            <p:cond delay="0"/>
                                          </p:stCondLst>
                                        </p:cTn>
                                        <p:tgtEl>
                                          <p:spTgt spid="3">
                                            <p:txEl>
                                              <p:pRg st="10" end="10"/>
                                            </p:txEl>
                                          </p:spTgt>
                                        </p:tgtEl>
                                        <p:attrNameLst>
                                          <p:attrName>style.visibility</p:attrName>
                                        </p:attrNameLst>
                                      </p:cBhvr>
                                      <p:to>
                                        <p:strVal val="visible"/>
                                      </p:to>
                                    </p:set>
                                    <p:animEffect transition="in" filter="fade">
                                      <p:cBhvr>
                                        <p:cTn id="34" dur="1000"/>
                                        <p:tgtEl>
                                          <p:spTgt spid="3">
                                            <p:txEl>
                                              <p:pRg st="10" end="10"/>
                                            </p:txEl>
                                          </p:spTgt>
                                        </p:tgtEl>
                                      </p:cBhvr>
                                    </p:animEffect>
                                  </p:childTnLst>
                                </p:cTn>
                              </p:par>
                            </p:childTnLst>
                          </p:cTn>
                        </p:par>
                        <p:par>
                          <p:cTn id="35" fill="hold">
                            <p:stCondLst>
                              <p:cond delay="3000"/>
                            </p:stCondLst>
                            <p:childTnLst>
                              <p:par>
                                <p:cTn id="36" presetID="35" presetClass="emph" presetSubtype="0" repeatCount="indefinite" fill="hold" nodeType="afterEffect">
                                  <p:stCondLst>
                                    <p:cond delay="0"/>
                                  </p:stCondLst>
                                  <p:iterate type="lt">
                                    <p:tmPct val="0"/>
                                  </p:iterate>
                                  <p:childTnLst>
                                    <p:anim calcmode="discrete" valueType="str">
                                      <p:cBhvr>
                                        <p:cTn id="37" dur="1000" fill="hold"/>
                                        <p:tgtEl>
                                          <p:spTgt spid="3">
                                            <p:txEl>
                                              <p:pRg st="10" end="10"/>
                                            </p:txEl>
                                          </p:spTgt>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 new NAD 83 realization?</a:t>
            </a:r>
            <a:endParaRPr lang="en-US" dirty="0"/>
          </a:p>
        </p:txBody>
      </p:sp>
      <p:sp>
        <p:nvSpPr>
          <p:cNvPr id="3" name="Content Placeholder 2"/>
          <p:cNvSpPr>
            <a:spLocks noGrp="1"/>
          </p:cNvSpPr>
          <p:nvPr>
            <p:ph idx="1"/>
          </p:nvPr>
        </p:nvSpPr>
        <p:spPr>
          <a:xfrm>
            <a:off x="242276" y="1417639"/>
            <a:ext cx="8714155" cy="5257482"/>
          </a:xfrm>
        </p:spPr>
        <p:txBody>
          <a:bodyPr>
            <a:normAutofit fontScale="92500" lnSpcReduction="10000"/>
          </a:bodyPr>
          <a:lstStyle/>
          <a:p>
            <a:r>
              <a:rPr lang="en-US" sz="2800" dirty="0" smtClean="0"/>
              <a:t>Multi-Year CORS Solution</a:t>
            </a:r>
          </a:p>
          <a:p>
            <a:pPr lvl="1"/>
            <a:r>
              <a:rPr lang="en-US" sz="2400" dirty="0" smtClean="0"/>
              <a:t>Previous NAD 83 CORS realization needed many improvements</a:t>
            </a:r>
          </a:p>
          <a:p>
            <a:pPr lvl="1"/>
            <a:r>
              <a:rPr lang="en-US" sz="2400" dirty="0" smtClean="0"/>
              <a:t>Consistent coordinates </a:t>
            </a:r>
            <a:r>
              <a:rPr lang="en-US" sz="2400" i="1" dirty="0" smtClean="0"/>
              <a:t>and</a:t>
            </a:r>
            <a:r>
              <a:rPr lang="en-US" sz="2400" dirty="0" smtClean="0"/>
              <a:t> velocities from global solution</a:t>
            </a:r>
          </a:p>
          <a:p>
            <a:pPr lvl="1"/>
            <a:r>
              <a:rPr lang="en-US" sz="2400" dirty="0" smtClean="0"/>
              <a:t>Aligned with most recent realization of global frame (IGS 08)</a:t>
            </a:r>
          </a:p>
          <a:p>
            <a:pPr lvl="1"/>
            <a:r>
              <a:rPr lang="en-US" sz="2400" dirty="0" smtClean="0"/>
              <a:t>Major processing, modeling, and metadata improvements</a:t>
            </a:r>
          </a:p>
          <a:p>
            <a:pPr lvl="2"/>
            <a:r>
              <a:rPr lang="en-US" sz="2000" dirty="0" smtClean="0"/>
              <a:t>Including new </a:t>
            </a:r>
            <a:r>
              <a:rPr lang="en-US" sz="2000" b="1" i="1" dirty="0" smtClean="0"/>
              <a:t>absolute phase center antenna calibrations</a:t>
            </a:r>
          </a:p>
          <a:p>
            <a:r>
              <a:rPr lang="en-US" sz="2800" dirty="0" smtClean="0"/>
              <a:t>National adjustment of passive control</a:t>
            </a:r>
          </a:p>
          <a:p>
            <a:pPr lvl="1"/>
            <a:r>
              <a:rPr lang="en-US" sz="2400" dirty="0" smtClean="0"/>
              <a:t>Optimally align passive control with “active” CORS control</a:t>
            </a:r>
          </a:p>
          <a:p>
            <a:pPr lvl="2"/>
            <a:r>
              <a:rPr lang="en-US" sz="2000" b="1" i="1" dirty="0" smtClean="0"/>
              <a:t>Because CORS provide the geometric foundation of the NSRS</a:t>
            </a:r>
          </a:p>
          <a:p>
            <a:pPr lvl="1"/>
            <a:r>
              <a:rPr lang="en-US" sz="2400" dirty="0" smtClean="0"/>
              <a:t>Incorporate new data, compute accuracies on all stations</a:t>
            </a:r>
          </a:p>
          <a:p>
            <a:pPr lvl="1"/>
            <a:r>
              <a:rPr lang="en-US" sz="2400" dirty="0" smtClean="0"/>
              <a:t>Better results in tectonically active areas</a:t>
            </a:r>
          </a:p>
          <a:p>
            <a:r>
              <a:rPr lang="en-US" sz="2800" b="1" i="1" dirty="0" smtClean="0"/>
              <a:t>Bottom line</a:t>
            </a:r>
          </a:p>
          <a:p>
            <a:pPr lvl="1"/>
            <a:r>
              <a:rPr lang="en-US" sz="2400" b="1" dirty="0" smtClean="0"/>
              <a:t>Must meet needs of users for highly accurate </a:t>
            </a:r>
            <a:r>
              <a:rPr lang="en-US" sz="2400" b="1" i="1" dirty="0" smtClean="0"/>
              <a:t>and</a:t>
            </a:r>
            <a:r>
              <a:rPr lang="en-US" sz="2400" b="1" dirty="0" smtClean="0"/>
              <a:t> consistent coordinates (</a:t>
            </a:r>
            <a:r>
              <a:rPr lang="en-US" sz="2400" b="1" i="1" dirty="0" smtClean="0"/>
              <a:t>and</a:t>
            </a:r>
            <a:r>
              <a:rPr lang="en-US" sz="2400" b="1" dirty="0" smtClean="0"/>
              <a:t> velocities) using </a:t>
            </a:r>
            <a:r>
              <a:rPr lang="en-US" sz="2400" b="1" i="1" dirty="0" smtClean="0"/>
              <a:t>B</a:t>
            </a:r>
            <a:r>
              <a:rPr lang="en-US" sz="2400" b="1" dirty="0" smtClean="0"/>
              <a:t>est </a:t>
            </a:r>
            <a:r>
              <a:rPr lang="en-US" sz="2400" b="1" i="1" dirty="0" smtClean="0"/>
              <a:t>A</a:t>
            </a:r>
            <a:r>
              <a:rPr lang="en-US" sz="2400" b="1" dirty="0" smtClean="0"/>
              <a:t>vailable </a:t>
            </a:r>
            <a:r>
              <a:rPr lang="en-US" sz="2400" b="1" i="1" dirty="0" smtClean="0"/>
              <a:t>M</a:t>
            </a:r>
            <a:r>
              <a:rPr lang="en-US" sz="2400" b="1" dirty="0" smtClean="0"/>
              <a:t>ethods</a:t>
            </a:r>
          </a:p>
        </p:txBody>
      </p:sp>
    </p:spTree>
    <p:extLst>
      <p:ext uri="{BB962C8B-B14F-4D97-AF65-F5344CB8AC3E}">
        <p14:creationId xmlns:p14="http://schemas.microsoft.com/office/powerpoint/2010/main" val="41105696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1" end="11"/>
                                            </p:txEl>
                                          </p:spTgt>
                                        </p:tgtEl>
                                        <p:attrNameLst>
                                          <p:attrName>style.visibility</p:attrName>
                                        </p:attrNameLst>
                                      </p:cBhvr>
                                      <p:to>
                                        <p:strVal val="visible"/>
                                      </p:to>
                                    </p:set>
                                    <p:animEffect transition="in" filter="fade">
                                      <p:cBhvr>
                                        <p:cTn id="7" dur="1000"/>
                                        <p:tgtEl>
                                          <p:spTgt spid="3">
                                            <p:txEl>
                                              <p:pRg st="11" end="1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2" end="12"/>
                                            </p:txEl>
                                          </p:spTgt>
                                        </p:tgtEl>
                                        <p:attrNameLst>
                                          <p:attrName>style.visibility</p:attrName>
                                        </p:attrNameLst>
                                      </p:cBhvr>
                                      <p:to>
                                        <p:strVal val="visible"/>
                                      </p:to>
                                    </p:set>
                                    <p:animEffect transition="in" filter="fade">
                                      <p:cBhvr>
                                        <p:cTn id="10" dur="10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3" name="Picture 3" descr="D:\GIS\NGS\NA2011\All_NA2011\Export\All_NA2011_FINAL.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4" name="Oval 3"/>
          <p:cNvSpPr/>
          <p:nvPr/>
        </p:nvSpPr>
        <p:spPr>
          <a:xfrm rot="3066877">
            <a:off x="4834232" y="894660"/>
            <a:ext cx="4463333" cy="3375103"/>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Oval 4"/>
          <p:cNvSpPr/>
          <p:nvPr/>
        </p:nvSpPr>
        <p:spPr>
          <a:xfrm rot="21073751">
            <a:off x="2809875" y="290513"/>
            <a:ext cx="2381250" cy="1395412"/>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Oval 5"/>
          <p:cNvSpPr/>
          <p:nvPr/>
        </p:nvSpPr>
        <p:spPr>
          <a:xfrm rot="18365453">
            <a:off x="30956" y="3126582"/>
            <a:ext cx="1443037" cy="692150"/>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Oval 6"/>
          <p:cNvSpPr/>
          <p:nvPr/>
        </p:nvSpPr>
        <p:spPr>
          <a:xfrm rot="20257565">
            <a:off x="979488" y="2408238"/>
            <a:ext cx="3797300" cy="2959100"/>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TextBox 7"/>
          <p:cNvSpPr txBox="1"/>
          <p:nvPr/>
        </p:nvSpPr>
        <p:spPr>
          <a:xfrm>
            <a:off x="5991811" y="3695709"/>
            <a:ext cx="1679627" cy="369332"/>
          </a:xfrm>
          <a:prstGeom prst="rect">
            <a:avLst/>
          </a:prstGeom>
          <a:noFill/>
        </p:spPr>
        <p:txBody>
          <a:bodyPr wrap="none">
            <a:spAutoFit/>
          </a:bodyPr>
          <a:lstStyle/>
          <a:p>
            <a:pPr>
              <a:defRPr/>
            </a:pPr>
            <a:r>
              <a:rPr lang="en-US" b="1" dirty="0">
                <a:solidFill>
                  <a:srgbClr val="0000FF"/>
                </a:solidFill>
                <a:effectLst>
                  <a:outerShdw blurRad="38100" dist="38100" dir="2700000" algn="tl">
                    <a:srgbClr val="000000">
                      <a:alpha val="43137"/>
                    </a:srgbClr>
                  </a:outerShdw>
                </a:effectLst>
              </a:rPr>
              <a:t>CONUS </a:t>
            </a:r>
            <a:r>
              <a:rPr lang="en-US" b="1" dirty="0" smtClean="0">
                <a:solidFill>
                  <a:srgbClr val="0000FF"/>
                </a:solidFill>
                <a:effectLst>
                  <a:outerShdw blurRad="38100" dist="38100" dir="2700000" algn="tl">
                    <a:srgbClr val="000000">
                      <a:alpha val="43137"/>
                    </a:srgbClr>
                  </a:outerShdw>
                </a:effectLst>
              </a:rPr>
              <a:t>Primary</a:t>
            </a:r>
            <a:endParaRPr lang="en-US" b="1" dirty="0">
              <a:solidFill>
                <a:srgbClr val="0000FF"/>
              </a:solidFill>
              <a:effectLst>
                <a:outerShdw blurRad="38100" dist="38100" dir="2700000" algn="tl">
                  <a:srgbClr val="000000">
                    <a:alpha val="43137"/>
                  </a:srgbClr>
                </a:outerShdw>
              </a:effectLst>
            </a:endParaRPr>
          </a:p>
        </p:txBody>
      </p:sp>
      <p:sp>
        <p:nvSpPr>
          <p:cNvPr id="9" name="TextBox 8"/>
          <p:cNvSpPr txBox="1"/>
          <p:nvPr/>
        </p:nvSpPr>
        <p:spPr>
          <a:xfrm>
            <a:off x="3611880" y="1234440"/>
            <a:ext cx="807016" cy="369332"/>
          </a:xfrm>
          <a:prstGeom prst="rect">
            <a:avLst/>
          </a:prstGeom>
          <a:noFill/>
        </p:spPr>
        <p:txBody>
          <a:bodyPr wrap="none">
            <a:spAutoFit/>
          </a:bodyPr>
          <a:lstStyle/>
          <a:p>
            <a:pPr>
              <a:defRPr/>
            </a:pPr>
            <a:r>
              <a:rPr lang="en-US" b="1" dirty="0">
                <a:solidFill>
                  <a:srgbClr val="0000FF"/>
                </a:solidFill>
                <a:effectLst>
                  <a:outerShdw blurRad="38100" dist="38100" dir="2700000" algn="tl">
                    <a:srgbClr val="000000">
                      <a:alpha val="43137"/>
                    </a:srgbClr>
                  </a:outerShdw>
                </a:effectLst>
              </a:rPr>
              <a:t>Alaska</a:t>
            </a:r>
          </a:p>
        </p:txBody>
      </p:sp>
      <p:sp>
        <p:nvSpPr>
          <p:cNvPr id="10" name="TextBox 9"/>
          <p:cNvSpPr txBox="1"/>
          <p:nvPr/>
        </p:nvSpPr>
        <p:spPr>
          <a:xfrm>
            <a:off x="924385" y="2209800"/>
            <a:ext cx="904415" cy="646331"/>
          </a:xfrm>
          <a:prstGeom prst="rect">
            <a:avLst/>
          </a:prstGeom>
          <a:noFill/>
        </p:spPr>
        <p:txBody>
          <a:bodyPr wrap="none">
            <a:spAutoFit/>
          </a:bodyPr>
          <a:lstStyle/>
          <a:p>
            <a:pPr>
              <a:defRPr/>
            </a:pPr>
            <a:r>
              <a:rPr lang="en-US" b="1" dirty="0">
                <a:solidFill>
                  <a:srgbClr val="0000FF"/>
                </a:solidFill>
                <a:effectLst>
                  <a:outerShdw blurRad="38100" dist="38100" dir="2700000" algn="tl">
                    <a:srgbClr val="000000">
                      <a:alpha val="43137"/>
                    </a:srgbClr>
                  </a:outerShdw>
                </a:effectLst>
              </a:rPr>
              <a:t>Pacific </a:t>
            </a:r>
            <a:br>
              <a:rPr lang="en-US" b="1" dirty="0">
                <a:solidFill>
                  <a:srgbClr val="0000FF"/>
                </a:solidFill>
                <a:effectLst>
                  <a:outerShdw blurRad="38100" dist="38100" dir="2700000" algn="tl">
                    <a:srgbClr val="000000">
                      <a:alpha val="43137"/>
                    </a:srgbClr>
                  </a:outerShdw>
                </a:effectLst>
              </a:rPr>
            </a:br>
            <a:r>
              <a:rPr lang="en-US" b="1" dirty="0">
                <a:solidFill>
                  <a:srgbClr val="0000FF"/>
                </a:solidFill>
                <a:effectLst>
                  <a:outerShdw blurRad="38100" dist="38100" dir="2700000" algn="tl">
                    <a:srgbClr val="000000">
                      <a:alpha val="43137"/>
                    </a:srgbClr>
                  </a:outerShdw>
                </a:effectLst>
              </a:rPr>
              <a:t>(MA11)</a:t>
            </a:r>
          </a:p>
        </p:txBody>
      </p:sp>
      <p:sp>
        <p:nvSpPr>
          <p:cNvPr id="11" name="TextBox 10"/>
          <p:cNvSpPr txBox="1"/>
          <p:nvPr/>
        </p:nvSpPr>
        <p:spPr>
          <a:xfrm>
            <a:off x="2667000" y="3962400"/>
            <a:ext cx="1474186" cy="369332"/>
          </a:xfrm>
          <a:prstGeom prst="rect">
            <a:avLst/>
          </a:prstGeom>
          <a:noFill/>
        </p:spPr>
        <p:txBody>
          <a:bodyPr wrap="none">
            <a:spAutoFit/>
          </a:bodyPr>
          <a:lstStyle/>
          <a:p>
            <a:pPr>
              <a:defRPr/>
            </a:pPr>
            <a:r>
              <a:rPr lang="en-US" b="1" dirty="0">
                <a:solidFill>
                  <a:srgbClr val="0000FF"/>
                </a:solidFill>
                <a:effectLst>
                  <a:outerShdw blurRad="38100" dist="38100" dir="2700000" algn="tl">
                    <a:srgbClr val="000000">
                      <a:alpha val="43137"/>
                    </a:srgbClr>
                  </a:outerShdw>
                </a:effectLst>
              </a:rPr>
              <a:t>Pacific (PA11)</a:t>
            </a:r>
          </a:p>
        </p:txBody>
      </p:sp>
      <p:sp>
        <p:nvSpPr>
          <p:cNvPr id="12" name="Oval 11"/>
          <p:cNvSpPr/>
          <p:nvPr/>
        </p:nvSpPr>
        <p:spPr>
          <a:xfrm rot="21272168">
            <a:off x="5031677" y="790640"/>
            <a:ext cx="3432237" cy="2393298"/>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Box 12"/>
          <p:cNvSpPr txBox="1"/>
          <p:nvPr/>
        </p:nvSpPr>
        <p:spPr>
          <a:xfrm>
            <a:off x="5869062" y="1097120"/>
            <a:ext cx="1920526" cy="369332"/>
          </a:xfrm>
          <a:prstGeom prst="rect">
            <a:avLst/>
          </a:prstGeom>
          <a:noFill/>
        </p:spPr>
        <p:txBody>
          <a:bodyPr wrap="none">
            <a:spAutoFit/>
          </a:bodyPr>
          <a:lstStyle/>
          <a:p>
            <a:pPr>
              <a:defRPr/>
            </a:pPr>
            <a:r>
              <a:rPr lang="en-US" b="1" dirty="0" smtClean="0">
                <a:solidFill>
                  <a:srgbClr val="0000FF"/>
                </a:solidFill>
                <a:effectLst>
                  <a:outerShdw blurRad="38100" dist="38100" dir="2700000" algn="tl">
                    <a:srgbClr val="000000">
                      <a:alpha val="43137"/>
                    </a:srgbClr>
                  </a:outerShdw>
                </a:effectLst>
              </a:rPr>
              <a:t>CONUS Secondary</a:t>
            </a:r>
            <a:endParaRPr lang="en-US" b="1"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636598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3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4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par>
                          <p:cTn id="12" fill="hold">
                            <p:stCondLst>
                              <p:cond delay="5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childTnLst>
                                </p:cTn>
                              </p:par>
                            </p:childTnLst>
                          </p:cTn>
                        </p:par>
                        <p:par>
                          <p:cTn id="19" fill="hold">
                            <p:stCondLst>
                              <p:cond delay="6000"/>
                            </p:stCondLst>
                            <p:childTnLst>
                              <p:par>
                                <p:cTn id="20" presetID="10"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childTnLst>
                                </p:cTn>
                              </p:par>
                            </p:childTnLst>
                          </p:cTn>
                        </p:par>
                        <p:par>
                          <p:cTn id="26" fill="hold">
                            <p:stCondLst>
                              <p:cond delay="7000"/>
                            </p:stCondLst>
                            <p:childTnLst>
                              <p:par>
                                <p:cTn id="27" presetID="10"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childTnLst>
                                </p:cTn>
                              </p:par>
                            </p:childTnLst>
                          </p:cTn>
                        </p:par>
                        <p:par>
                          <p:cTn id="33" fill="hold">
                            <p:stCondLst>
                              <p:cond delay="8000"/>
                            </p:stCondLst>
                            <p:childTnLst>
                              <p:par>
                                <p:cTn id="34" presetID="10" presetClass="entr" presetSubtype="0"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P spid="9" grpId="0"/>
      <p:bldP spid="10" grpId="0"/>
      <p:bldP spid="11" grpId="0"/>
      <p:bldP spid="12" grpId="0" animBg="1"/>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584200"/>
            <a:ext cx="9144000" cy="1153160"/>
          </a:xfrm>
        </p:spPr>
        <p:txBody>
          <a:bodyPr/>
          <a:lstStyle/>
          <a:p>
            <a:r>
              <a:rPr lang="en-US" sz="4000" dirty="0" smtClean="0"/>
              <a:t>NAD 83(2011/PA11/MA11) epoch 2010.00</a:t>
            </a:r>
            <a:br>
              <a:rPr lang="en-US" sz="4000" dirty="0" smtClean="0"/>
            </a:br>
            <a:r>
              <a:rPr lang="en-US" sz="4000" b="1" i="1" dirty="0" smtClean="0"/>
              <a:t>Passive control results summary</a:t>
            </a:r>
          </a:p>
        </p:txBody>
      </p:sp>
      <p:sp>
        <p:nvSpPr>
          <p:cNvPr id="3075" name="Content Placeholder 2"/>
          <p:cNvSpPr>
            <a:spLocks noGrp="1"/>
          </p:cNvSpPr>
          <p:nvPr>
            <p:ph idx="1"/>
          </p:nvPr>
        </p:nvSpPr>
        <p:spPr>
          <a:xfrm>
            <a:off x="228600" y="1874520"/>
            <a:ext cx="8763000" cy="4754880"/>
          </a:xfrm>
        </p:spPr>
        <p:txBody>
          <a:bodyPr>
            <a:normAutofit/>
          </a:bodyPr>
          <a:lstStyle/>
          <a:p>
            <a:pPr marL="282575" indent="-282575">
              <a:defRPr/>
            </a:pPr>
            <a:r>
              <a:rPr lang="en-US" dirty="0" smtClean="0"/>
              <a:t>Station network accuracies (95% confidence)</a:t>
            </a:r>
          </a:p>
          <a:p>
            <a:pPr marL="682625" lvl="1" indent="-282575">
              <a:defRPr/>
            </a:pPr>
            <a:r>
              <a:rPr lang="en-US" u="sng" dirty="0" smtClean="0"/>
              <a:t>Overall median</a:t>
            </a:r>
            <a:r>
              <a:rPr lang="en-US" dirty="0" smtClean="0"/>
              <a:t>:  </a:t>
            </a:r>
            <a:r>
              <a:rPr lang="en-US" b="1" i="1" dirty="0" smtClean="0"/>
              <a:t>0.9 cm </a:t>
            </a:r>
            <a:r>
              <a:rPr lang="en-US" b="1" i="1" dirty="0" err="1" smtClean="0"/>
              <a:t>horiz</a:t>
            </a:r>
            <a:r>
              <a:rPr lang="en-US" i="1" dirty="0" smtClean="0"/>
              <a:t>, </a:t>
            </a:r>
            <a:r>
              <a:rPr lang="en-US" b="1" i="1" dirty="0" smtClean="0"/>
              <a:t>1.5 cm height</a:t>
            </a:r>
            <a:r>
              <a:rPr lang="en-US" dirty="0" smtClean="0"/>
              <a:t> (78,709)</a:t>
            </a:r>
            <a:endParaRPr lang="en-US" b="1" i="1" dirty="0" smtClean="0"/>
          </a:p>
          <a:p>
            <a:pPr marL="1082675" lvl="2" indent="-282575">
              <a:defRPr/>
            </a:pPr>
            <a:r>
              <a:rPr lang="en-US" b="1" i="1" dirty="0" smtClean="0"/>
              <a:t>90% &lt; 2.3 cm horizontal and 4.8 cm ellipsoid height</a:t>
            </a:r>
          </a:p>
          <a:p>
            <a:pPr marL="1082675" lvl="2" indent="-282575">
              <a:defRPr/>
            </a:pPr>
            <a:r>
              <a:rPr lang="en-US" dirty="0" smtClean="0"/>
              <a:t>Does </a:t>
            </a:r>
            <a:r>
              <a:rPr lang="en-US" b="1" i="1" dirty="0" smtClean="0"/>
              <a:t>NOT</a:t>
            </a:r>
            <a:r>
              <a:rPr lang="en-US" dirty="0" smtClean="0"/>
              <a:t> include 2163 no-check stations</a:t>
            </a:r>
          </a:p>
          <a:p>
            <a:pPr marL="682625" lvl="1" indent="-282575">
              <a:defRPr/>
            </a:pPr>
            <a:r>
              <a:rPr lang="en-US" dirty="0" smtClean="0"/>
              <a:t>Median accuracies by network</a:t>
            </a:r>
          </a:p>
          <a:p>
            <a:pPr marL="1082675" lvl="2" indent="-282575">
              <a:defRPr/>
            </a:pPr>
            <a:r>
              <a:rPr lang="en-US" u="sng" dirty="0" smtClean="0"/>
              <a:t>CONUS Primary</a:t>
            </a:r>
            <a:r>
              <a:rPr lang="en-US" dirty="0" smtClean="0"/>
              <a:t>:  	</a:t>
            </a:r>
            <a:r>
              <a:rPr lang="en-US" b="1" i="1" dirty="0" smtClean="0"/>
              <a:t>0.7 cm </a:t>
            </a:r>
            <a:r>
              <a:rPr lang="en-US" b="1" i="1" dirty="0" err="1" smtClean="0"/>
              <a:t>horiz</a:t>
            </a:r>
            <a:r>
              <a:rPr lang="en-US" b="1" i="1" dirty="0" smtClean="0"/>
              <a:t>, 1.2 cm height</a:t>
            </a:r>
            <a:r>
              <a:rPr lang="en-US" dirty="0" smtClean="0"/>
              <a:t> (61,049)</a:t>
            </a:r>
          </a:p>
          <a:p>
            <a:pPr marL="1082675" lvl="2" indent="-282575">
              <a:defRPr/>
            </a:pPr>
            <a:r>
              <a:rPr lang="en-US" u="sng" dirty="0" smtClean="0"/>
              <a:t>CONUS Secondary</a:t>
            </a:r>
            <a:r>
              <a:rPr lang="en-US" dirty="0" smtClean="0"/>
              <a:t>: 	</a:t>
            </a:r>
            <a:r>
              <a:rPr lang="en-US" b="1" i="1" dirty="0" smtClean="0"/>
              <a:t>1.6 cm </a:t>
            </a:r>
            <a:r>
              <a:rPr lang="en-US" b="1" i="1" dirty="0" err="1" smtClean="0"/>
              <a:t>horiz</a:t>
            </a:r>
            <a:r>
              <a:rPr lang="en-US" b="1" i="1" dirty="0" smtClean="0"/>
              <a:t>, 3.4 cm height</a:t>
            </a:r>
            <a:r>
              <a:rPr lang="en-US" dirty="0" smtClean="0"/>
              <a:t> (16,441)</a:t>
            </a:r>
          </a:p>
          <a:p>
            <a:pPr marL="1082675" lvl="2" indent="-282575">
              <a:defRPr/>
            </a:pPr>
            <a:r>
              <a:rPr lang="en-US" u="sng" dirty="0" smtClean="0"/>
              <a:t>Alaska</a:t>
            </a:r>
            <a:r>
              <a:rPr lang="en-US" dirty="0" smtClean="0"/>
              <a:t>: 				</a:t>
            </a:r>
            <a:r>
              <a:rPr lang="en-US" b="1" i="1" dirty="0" smtClean="0"/>
              <a:t>3.2 cm </a:t>
            </a:r>
            <a:r>
              <a:rPr lang="en-US" b="1" i="1" dirty="0" err="1" smtClean="0"/>
              <a:t>horiz</a:t>
            </a:r>
            <a:r>
              <a:rPr lang="en-US" b="1" i="1" dirty="0" smtClean="0"/>
              <a:t>, 5.7 cm height</a:t>
            </a:r>
            <a:r>
              <a:rPr lang="en-US" dirty="0" smtClean="0"/>
              <a:t> (814)</a:t>
            </a:r>
            <a:endParaRPr lang="en-US" b="1" dirty="0" smtClean="0"/>
          </a:p>
          <a:p>
            <a:pPr marL="1082675" lvl="2" indent="-282575">
              <a:defRPr/>
            </a:pPr>
            <a:r>
              <a:rPr lang="en-US" u="sng" dirty="0" smtClean="0"/>
              <a:t>Pacific (PA11)</a:t>
            </a:r>
            <a:r>
              <a:rPr lang="en-US" dirty="0" smtClean="0"/>
              <a:t>: 		</a:t>
            </a:r>
            <a:r>
              <a:rPr lang="en-US" b="1" i="1" dirty="0" smtClean="0"/>
              <a:t>2.2 cm </a:t>
            </a:r>
            <a:r>
              <a:rPr lang="en-US" b="1" i="1" dirty="0" err="1" smtClean="0"/>
              <a:t>horiz</a:t>
            </a:r>
            <a:r>
              <a:rPr lang="en-US" b="1" i="1" dirty="0" smtClean="0"/>
              <a:t>, 5.0 cm height</a:t>
            </a:r>
            <a:r>
              <a:rPr lang="en-US" dirty="0" smtClean="0"/>
              <a:t> (282)</a:t>
            </a:r>
          </a:p>
          <a:p>
            <a:pPr marL="1082675" lvl="2" indent="-282575">
              <a:defRPr/>
            </a:pPr>
            <a:r>
              <a:rPr lang="en-US" u="sng" dirty="0" smtClean="0"/>
              <a:t>Pacific (MA11)</a:t>
            </a:r>
            <a:r>
              <a:rPr lang="en-US" dirty="0" smtClean="0"/>
              <a:t>: 		</a:t>
            </a:r>
            <a:r>
              <a:rPr lang="en-US" b="1" i="1" dirty="0" smtClean="0"/>
              <a:t>1.8 cm </a:t>
            </a:r>
            <a:r>
              <a:rPr lang="en-US" b="1" i="1" dirty="0" err="1" smtClean="0"/>
              <a:t>horiz</a:t>
            </a:r>
            <a:r>
              <a:rPr lang="en-US" b="1" i="1" dirty="0" smtClean="0"/>
              <a:t>, 3.8 cm height </a:t>
            </a:r>
            <a:r>
              <a:rPr lang="en-US" dirty="0" smtClean="0"/>
              <a:t>(123)</a:t>
            </a:r>
          </a:p>
        </p:txBody>
      </p:sp>
    </p:spTree>
    <p:extLst>
      <p:ext uri="{BB962C8B-B14F-4D97-AF65-F5344CB8AC3E}">
        <p14:creationId xmlns:p14="http://schemas.microsoft.com/office/powerpoint/2010/main" val="666983805"/>
      </p:ext>
    </p:extLst>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285698" name="Picture 2" descr="D:\GIS\NGS\NA2011\All_NA2011\Export\CONUS_const_FINAL_horz_accur_24x36_present.jpg"/>
          <p:cNvPicPr>
            <a:picLocks noChangeAspect="1" noChangeArrowheads="1"/>
          </p:cNvPicPr>
          <p:nvPr/>
        </p:nvPicPr>
        <p:blipFill>
          <a:blip r:embed="rId2"/>
          <a:srcRect l="1944" r="1944"/>
          <a:stretch>
            <a:fillRect/>
          </a:stretch>
        </p:blipFill>
        <p:spPr bwMode="auto">
          <a:xfrm>
            <a:off x="0" y="515455"/>
            <a:ext cx="9144000" cy="6342545"/>
          </a:xfrm>
          <a:prstGeom prst="rect">
            <a:avLst/>
          </a:prstGeom>
          <a:noFill/>
        </p:spPr>
      </p:pic>
    </p:spTree>
    <p:extLst>
      <p:ext uri="{BB962C8B-B14F-4D97-AF65-F5344CB8AC3E}">
        <p14:creationId xmlns:p14="http://schemas.microsoft.com/office/powerpoint/2010/main" val="3371430930"/>
      </p:ext>
    </p:extLst>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286722" name="Picture 2" descr="D:\GIS\NGS\NA2011\All_NA2011\Export\CONUS_const_FINAL_vert_accur_24x36_present.jpg"/>
          <p:cNvPicPr>
            <a:picLocks noChangeAspect="1" noChangeArrowheads="1"/>
          </p:cNvPicPr>
          <p:nvPr/>
        </p:nvPicPr>
        <p:blipFill>
          <a:blip r:embed="rId2"/>
          <a:srcRect l="1944" r="1944"/>
          <a:stretch>
            <a:fillRect/>
          </a:stretch>
        </p:blipFill>
        <p:spPr bwMode="auto">
          <a:xfrm>
            <a:off x="0" y="515341"/>
            <a:ext cx="9144000" cy="6342659"/>
          </a:xfrm>
          <a:prstGeom prst="rect">
            <a:avLst/>
          </a:prstGeom>
          <a:noFill/>
        </p:spPr>
      </p:pic>
    </p:spTree>
    <p:extLst>
      <p:ext uri="{BB962C8B-B14F-4D97-AF65-F5344CB8AC3E}">
        <p14:creationId xmlns:p14="http://schemas.microsoft.com/office/powerpoint/2010/main" val="3558796893"/>
      </p:ext>
    </p:extLst>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584200"/>
            <a:ext cx="9144000" cy="1153160"/>
          </a:xfrm>
        </p:spPr>
        <p:txBody>
          <a:bodyPr/>
          <a:lstStyle/>
          <a:p>
            <a:r>
              <a:rPr lang="en-US" sz="4000" dirty="0" smtClean="0"/>
              <a:t>NAD 83(2011/PA11/MA11) epoch 2010.00</a:t>
            </a:r>
            <a:br>
              <a:rPr lang="en-US" sz="4000" dirty="0" smtClean="0"/>
            </a:br>
            <a:r>
              <a:rPr lang="en-US" sz="4000" b="1" i="1" dirty="0" smtClean="0"/>
              <a:t> Passive control results summary</a:t>
            </a:r>
          </a:p>
        </p:txBody>
      </p:sp>
      <p:sp>
        <p:nvSpPr>
          <p:cNvPr id="3075" name="Content Placeholder 2"/>
          <p:cNvSpPr>
            <a:spLocks noGrp="1"/>
          </p:cNvSpPr>
          <p:nvPr>
            <p:ph idx="1"/>
          </p:nvPr>
        </p:nvSpPr>
        <p:spPr>
          <a:xfrm>
            <a:off x="228600" y="1874520"/>
            <a:ext cx="8763000" cy="4754880"/>
          </a:xfrm>
        </p:spPr>
        <p:txBody>
          <a:bodyPr>
            <a:normAutofit/>
          </a:bodyPr>
          <a:lstStyle/>
          <a:p>
            <a:pPr marL="282575" indent="-282575">
              <a:defRPr/>
            </a:pPr>
            <a:r>
              <a:rPr lang="en-US" dirty="0" smtClean="0"/>
              <a:t>Station coordinate and height changes</a:t>
            </a:r>
          </a:p>
          <a:p>
            <a:pPr marL="682625" lvl="1" indent="-282575">
              <a:defRPr/>
            </a:pPr>
            <a:r>
              <a:rPr lang="en-US" dirty="0" smtClean="0"/>
              <a:t>Overall median:  </a:t>
            </a:r>
            <a:r>
              <a:rPr lang="en-US" b="1" i="1" dirty="0" smtClean="0"/>
              <a:t>1.9 cm </a:t>
            </a:r>
            <a:r>
              <a:rPr lang="en-US" b="1" i="1" dirty="0" err="1" smtClean="0"/>
              <a:t>horiz</a:t>
            </a:r>
            <a:r>
              <a:rPr lang="en-US" i="1" dirty="0" smtClean="0"/>
              <a:t>, </a:t>
            </a:r>
            <a:r>
              <a:rPr lang="en-US" b="1" i="1" dirty="0" smtClean="0"/>
              <a:t>2.1 cm height</a:t>
            </a:r>
          </a:p>
          <a:p>
            <a:pPr marL="1082675" lvl="2" indent="-282575">
              <a:defRPr/>
            </a:pPr>
            <a:r>
              <a:rPr lang="en-US" b="1" i="1" dirty="0" smtClean="0"/>
              <a:t>97% changed &lt; 5 cm horizontally and vertically</a:t>
            </a:r>
          </a:p>
          <a:p>
            <a:pPr marL="682625" lvl="1" indent="-282575">
              <a:defRPr/>
            </a:pPr>
            <a:r>
              <a:rPr lang="en-US" dirty="0" smtClean="0"/>
              <a:t>Median accuracies by network</a:t>
            </a:r>
          </a:p>
          <a:p>
            <a:pPr marL="1082675" lvl="2" indent="-282575">
              <a:defRPr/>
            </a:pPr>
            <a:r>
              <a:rPr lang="en-US" u="sng" dirty="0" smtClean="0"/>
              <a:t>CONUS</a:t>
            </a:r>
            <a:r>
              <a:rPr lang="en-US" dirty="0" smtClean="0"/>
              <a:t>:  				</a:t>
            </a:r>
            <a:r>
              <a:rPr lang="en-US" b="1" i="1" dirty="0" smtClean="0"/>
              <a:t>1.9 cm </a:t>
            </a:r>
            <a:r>
              <a:rPr lang="en-US" b="1" i="1" dirty="0" err="1" smtClean="0"/>
              <a:t>horiz</a:t>
            </a:r>
            <a:r>
              <a:rPr lang="en-US" b="1" i="1" dirty="0" smtClean="0"/>
              <a:t>, 2.1 cm height</a:t>
            </a:r>
            <a:endParaRPr lang="en-US" dirty="0" smtClean="0"/>
          </a:p>
          <a:p>
            <a:pPr marL="1082675" lvl="2" indent="-282575">
              <a:defRPr/>
            </a:pPr>
            <a:r>
              <a:rPr lang="en-US" u="sng" dirty="0" smtClean="0"/>
              <a:t>Alaska</a:t>
            </a:r>
            <a:r>
              <a:rPr lang="en-US" dirty="0" smtClean="0"/>
              <a:t>: 				</a:t>
            </a:r>
            <a:r>
              <a:rPr lang="en-US" b="1" i="1" dirty="0" smtClean="0"/>
              <a:t>6.3 cm </a:t>
            </a:r>
            <a:r>
              <a:rPr lang="en-US" b="1" i="1" dirty="0" err="1" smtClean="0"/>
              <a:t>horiz</a:t>
            </a:r>
            <a:r>
              <a:rPr lang="en-US" b="1" i="1" dirty="0" smtClean="0"/>
              <a:t>, 2.8 cm height</a:t>
            </a:r>
          </a:p>
          <a:p>
            <a:pPr marL="1082675" lvl="2" indent="-282575">
              <a:defRPr/>
            </a:pPr>
            <a:r>
              <a:rPr lang="en-US" u="sng" dirty="0" smtClean="0"/>
              <a:t>Pacific (PA11)</a:t>
            </a:r>
            <a:r>
              <a:rPr lang="en-US" dirty="0" smtClean="0"/>
              <a:t>: 		</a:t>
            </a:r>
            <a:r>
              <a:rPr lang="en-US" b="1" i="1" dirty="0" smtClean="0"/>
              <a:t>2.1 cm </a:t>
            </a:r>
            <a:r>
              <a:rPr lang="en-US" b="1" i="1" dirty="0" err="1" smtClean="0"/>
              <a:t>horiz</a:t>
            </a:r>
            <a:r>
              <a:rPr lang="en-US" b="1" i="1" dirty="0" smtClean="0"/>
              <a:t>, 2.3 cm height</a:t>
            </a:r>
            <a:endParaRPr lang="en-US" dirty="0" smtClean="0"/>
          </a:p>
          <a:p>
            <a:pPr marL="1082675" lvl="2" indent="-282575">
              <a:defRPr/>
            </a:pPr>
            <a:r>
              <a:rPr lang="en-US" u="sng" dirty="0" smtClean="0"/>
              <a:t>Pacific (MA11)</a:t>
            </a:r>
            <a:r>
              <a:rPr lang="en-US" dirty="0" smtClean="0"/>
              <a:t>: 		</a:t>
            </a:r>
            <a:r>
              <a:rPr lang="en-US" b="1" i="1" dirty="0" smtClean="0"/>
              <a:t>2.5 cm </a:t>
            </a:r>
            <a:r>
              <a:rPr lang="en-US" b="1" i="1" dirty="0" err="1" smtClean="0"/>
              <a:t>horiz</a:t>
            </a:r>
            <a:r>
              <a:rPr lang="en-US" b="1" i="1" dirty="0" smtClean="0"/>
              <a:t>, 6.8 cm height </a:t>
            </a:r>
            <a:endParaRPr lang="en-US" dirty="0" smtClean="0"/>
          </a:p>
        </p:txBody>
      </p:sp>
    </p:spTree>
    <p:extLst>
      <p:ext uri="{BB962C8B-B14F-4D97-AF65-F5344CB8AC3E}">
        <p14:creationId xmlns:p14="http://schemas.microsoft.com/office/powerpoint/2010/main" val="3265501692"/>
      </p:ext>
    </p:extLst>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73410" name="Picture 2" descr="D:\GIS\NGS\NA2011\All_NA2011\Export\CONUS_horz_shift.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3053181464"/>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0" y="228600"/>
            <a:ext cx="9144000" cy="1143000"/>
          </a:xfrm>
          <a:noFill/>
        </p:spPr>
        <p:txBody>
          <a:bodyPr/>
          <a:lstStyle/>
          <a:p>
            <a:pPr eaLnBrk="1" hangingPunct="1"/>
            <a:r>
              <a:rPr lang="en-US" sz="4000" dirty="0" smtClean="0"/>
              <a:t>GEODETIC DATUMS</a:t>
            </a:r>
          </a:p>
        </p:txBody>
      </p:sp>
      <p:sp>
        <p:nvSpPr>
          <p:cNvPr id="17411" name="Rectangle 3"/>
          <p:cNvSpPr>
            <a:spLocks noGrp="1" noChangeArrowheads="1"/>
          </p:cNvSpPr>
          <p:nvPr>
            <p:ph type="body" sz="half" idx="1"/>
          </p:nvPr>
        </p:nvSpPr>
        <p:spPr>
          <a:xfrm>
            <a:off x="0" y="1524000"/>
            <a:ext cx="9144000" cy="5334000"/>
          </a:xfrm>
        </p:spPr>
        <p:txBody>
          <a:bodyPr/>
          <a:lstStyle/>
          <a:p>
            <a:pPr lvl="1" algn="ctr" eaLnBrk="1" hangingPunct="1">
              <a:lnSpc>
                <a:spcPct val="80000"/>
              </a:lnSpc>
              <a:buClr>
                <a:srgbClr val="003300"/>
              </a:buClr>
              <a:buFontTx/>
              <a:buChar char=" "/>
            </a:pPr>
            <a:r>
              <a:rPr lang="en-US" sz="2800" b="1" u="sng" dirty="0" smtClean="0">
                <a:solidFill>
                  <a:srgbClr val="663300"/>
                </a:solidFill>
              </a:rPr>
              <a:t>HORIZONTA</a:t>
            </a:r>
            <a:r>
              <a:rPr lang="en-US" sz="2800" u="sng" dirty="0" smtClean="0">
                <a:solidFill>
                  <a:srgbClr val="663300"/>
                </a:solidFill>
              </a:rPr>
              <a:t>L</a:t>
            </a:r>
            <a:r>
              <a:rPr lang="en-US" dirty="0" smtClean="0">
                <a:solidFill>
                  <a:srgbClr val="663300"/>
                </a:solidFill>
              </a:rPr>
              <a:t> </a:t>
            </a:r>
          </a:p>
          <a:p>
            <a:pPr lvl="1" algn="ctr" eaLnBrk="1" hangingPunct="1">
              <a:lnSpc>
                <a:spcPct val="80000"/>
              </a:lnSpc>
              <a:buClr>
                <a:srgbClr val="003300"/>
              </a:buClr>
              <a:buFontTx/>
              <a:buChar char=" "/>
            </a:pPr>
            <a:r>
              <a:rPr lang="en-US" sz="1700" dirty="0" smtClean="0"/>
              <a:t>2 D (Latitude and Longitude) (e.g. NAD 27, NAD 83 (1986))</a:t>
            </a:r>
          </a:p>
          <a:p>
            <a:pPr lvl="1" algn="ctr" eaLnBrk="1" hangingPunct="1">
              <a:lnSpc>
                <a:spcPct val="80000"/>
              </a:lnSpc>
              <a:buClr>
                <a:srgbClr val="003300"/>
              </a:buClr>
              <a:buFontTx/>
              <a:buChar char=" "/>
            </a:pPr>
            <a:endParaRPr lang="en-US" sz="1700" dirty="0" smtClean="0">
              <a:solidFill>
                <a:schemeClr val="hlink"/>
              </a:solidFill>
            </a:endParaRPr>
          </a:p>
          <a:p>
            <a:pPr lvl="1" algn="ctr" eaLnBrk="1" hangingPunct="1">
              <a:lnSpc>
                <a:spcPct val="80000"/>
              </a:lnSpc>
              <a:buClr>
                <a:srgbClr val="003300"/>
              </a:buClr>
              <a:buFontTx/>
              <a:buChar char=" "/>
            </a:pPr>
            <a:r>
              <a:rPr lang="en-US" sz="2800" b="1" u="sng" dirty="0" smtClean="0">
                <a:solidFill>
                  <a:srgbClr val="663300"/>
                </a:solidFill>
              </a:rPr>
              <a:t>VERTICAL</a:t>
            </a:r>
            <a:r>
              <a:rPr lang="en-US" sz="2800" b="1" dirty="0" smtClean="0">
                <a:solidFill>
                  <a:schemeClr val="hlink"/>
                </a:solidFill>
              </a:rPr>
              <a:t> </a:t>
            </a:r>
          </a:p>
          <a:p>
            <a:pPr lvl="1" algn="ctr" eaLnBrk="1" hangingPunct="1">
              <a:lnSpc>
                <a:spcPct val="80000"/>
              </a:lnSpc>
              <a:buClr>
                <a:srgbClr val="003300"/>
              </a:buClr>
              <a:buFontTx/>
              <a:buChar char=" "/>
            </a:pPr>
            <a:r>
              <a:rPr lang="en-US" sz="1700" dirty="0" smtClean="0"/>
              <a:t>1 D (</a:t>
            </a:r>
            <a:r>
              <a:rPr lang="en-US" sz="1700" dirty="0" err="1" smtClean="0"/>
              <a:t>Orthometric</a:t>
            </a:r>
            <a:r>
              <a:rPr lang="en-US" sz="1700" dirty="0" smtClean="0"/>
              <a:t> Height) (e.g. NGVD 29, NAVD 88, Local Tidal)</a:t>
            </a:r>
          </a:p>
          <a:p>
            <a:pPr lvl="1" algn="ctr" eaLnBrk="1" hangingPunct="1">
              <a:lnSpc>
                <a:spcPct val="80000"/>
              </a:lnSpc>
              <a:buClr>
                <a:srgbClr val="003300"/>
              </a:buClr>
              <a:buFontTx/>
              <a:buChar char=" "/>
            </a:pPr>
            <a:endParaRPr lang="en-US" sz="1700" dirty="0" smtClean="0"/>
          </a:p>
          <a:p>
            <a:pPr lvl="1" algn="ctr" eaLnBrk="1" hangingPunct="1">
              <a:lnSpc>
                <a:spcPct val="80000"/>
              </a:lnSpc>
              <a:buClr>
                <a:srgbClr val="003300"/>
              </a:buClr>
              <a:buFontTx/>
              <a:buNone/>
            </a:pPr>
            <a:r>
              <a:rPr lang="en-US" dirty="0" smtClean="0">
                <a:solidFill>
                  <a:srgbClr val="663300"/>
                </a:solidFill>
              </a:rPr>
              <a:t>	</a:t>
            </a:r>
            <a:r>
              <a:rPr lang="en-US" sz="2800" b="1" u="sng" dirty="0" smtClean="0">
                <a:solidFill>
                  <a:srgbClr val="663300"/>
                </a:solidFill>
              </a:rPr>
              <a:t>GEOMETRIC</a:t>
            </a:r>
            <a:r>
              <a:rPr lang="en-US" sz="2800" b="1" dirty="0" smtClean="0">
                <a:solidFill>
                  <a:schemeClr val="hlink"/>
                </a:solidFill>
              </a:rPr>
              <a:t> </a:t>
            </a:r>
          </a:p>
          <a:p>
            <a:pPr lvl="1" algn="ctr" eaLnBrk="1" hangingPunct="1">
              <a:lnSpc>
                <a:spcPct val="80000"/>
              </a:lnSpc>
              <a:buClr>
                <a:srgbClr val="003300"/>
              </a:buClr>
              <a:buFontTx/>
              <a:buNone/>
            </a:pPr>
            <a:r>
              <a:rPr lang="en-US" dirty="0" smtClean="0">
                <a:solidFill>
                  <a:schemeClr val="hlink"/>
                </a:solidFill>
              </a:rPr>
              <a:t>	</a:t>
            </a:r>
            <a:r>
              <a:rPr lang="en-US" sz="1700" dirty="0" smtClean="0"/>
              <a:t>3 D (Latitude, Longitude and Ellipsoid Height) </a:t>
            </a:r>
          </a:p>
          <a:p>
            <a:pPr lvl="1" algn="ctr" eaLnBrk="1" hangingPunct="1">
              <a:lnSpc>
                <a:spcPct val="80000"/>
              </a:lnSpc>
              <a:buClr>
                <a:srgbClr val="003300"/>
              </a:buClr>
              <a:buFontTx/>
              <a:buNone/>
            </a:pPr>
            <a:r>
              <a:rPr lang="en-US" sz="1700" dirty="0" smtClean="0"/>
              <a:t>Fixed and Stable - Coordinates seldom change </a:t>
            </a:r>
          </a:p>
          <a:p>
            <a:pPr lvl="1" algn="ctr" eaLnBrk="1" hangingPunct="1">
              <a:lnSpc>
                <a:spcPct val="80000"/>
              </a:lnSpc>
              <a:buClr>
                <a:srgbClr val="003300"/>
              </a:buClr>
              <a:buFontTx/>
              <a:buNone/>
            </a:pPr>
            <a:r>
              <a:rPr lang="en-US" sz="1700" dirty="0" smtClean="0"/>
              <a:t>(e.g. NAD 83 (1996), NAD 83 (2007), NAD 83 (CORS96) NAD 83 (2011))</a:t>
            </a:r>
          </a:p>
          <a:p>
            <a:pPr lvl="1" algn="ctr" eaLnBrk="1" hangingPunct="1">
              <a:lnSpc>
                <a:spcPct val="80000"/>
              </a:lnSpc>
              <a:buClr>
                <a:srgbClr val="003300"/>
              </a:buClr>
              <a:buFontTx/>
              <a:buNone/>
            </a:pPr>
            <a:endParaRPr lang="en-US" sz="1700" dirty="0" smtClean="0"/>
          </a:p>
          <a:p>
            <a:pPr lvl="1" algn="ctr" eaLnBrk="1" hangingPunct="1">
              <a:lnSpc>
                <a:spcPct val="80000"/>
              </a:lnSpc>
              <a:buClr>
                <a:srgbClr val="003300"/>
              </a:buClr>
              <a:buFontTx/>
              <a:buNone/>
            </a:pPr>
            <a:r>
              <a:rPr lang="en-US" sz="1700" dirty="0" smtClean="0"/>
              <a:t>  also</a:t>
            </a:r>
          </a:p>
          <a:p>
            <a:pPr lvl="1" algn="ctr" eaLnBrk="1" hangingPunct="1">
              <a:lnSpc>
                <a:spcPct val="80000"/>
              </a:lnSpc>
              <a:buClr>
                <a:srgbClr val="003300"/>
              </a:buClr>
              <a:buFontTx/>
              <a:buNone/>
            </a:pPr>
            <a:endParaRPr lang="en-US" sz="1700" dirty="0" smtClean="0"/>
          </a:p>
          <a:p>
            <a:pPr lvl="1" algn="ctr" eaLnBrk="1" hangingPunct="1">
              <a:lnSpc>
                <a:spcPct val="80000"/>
              </a:lnSpc>
              <a:buClr>
                <a:srgbClr val="003300"/>
              </a:buClr>
              <a:buFontTx/>
              <a:buNone/>
            </a:pPr>
            <a:r>
              <a:rPr lang="en-US" sz="1700" dirty="0" smtClean="0"/>
              <a:t>	4 D (Latitude, Longitude, Ellipsoid Height, Velocities) Coordinates change with time </a:t>
            </a:r>
          </a:p>
          <a:p>
            <a:pPr lvl="1" algn="ctr" eaLnBrk="1" hangingPunct="1">
              <a:lnSpc>
                <a:spcPct val="80000"/>
              </a:lnSpc>
              <a:buClr>
                <a:srgbClr val="003300"/>
              </a:buClr>
              <a:buFontTx/>
              <a:buNone/>
            </a:pPr>
            <a:r>
              <a:rPr lang="en-US" sz="1700" dirty="0" smtClean="0"/>
              <a:t>(e.g. ITRF00, ITRF08)</a:t>
            </a:r>
          </a:p>
        </p:txBody>
      </p:sp>
    </p:spTree>
    <p:extLst>
      <p:ext uri="{BB962C8B-B14F-4D97-AF65-F5344CB8AC3E}">
        <p14:creationId xmlns:p14="http://schemas.microsoft.com/office/powerpoint/2010/main" val="970625874"/>
      </p:ext>
    </p:extLst>
  </p:cSld>
  <p:clrMapOvr>
    <a:masterClrMapping/>
  </p:clrMapOvr>
  <p:transition spd="med">
    <p:zoom dir="in"/>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74434" name="Picture 2" descr="D:\GIS\NGS\NA2011\All_NA2011\Export\CONUS_ellpsd_ht_shift.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495443156"/>
      </p:ext>
    </p:extLst>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2277" y="1554480"/>
            <a:ext cx="8901723" cy="5303520"/>
          </a:xfrm>
        </p:spPr>
        <p:txBody>
          <a:bodyPr>
            <a:normAutofit fontScale="77500" lnSpcReduction="20000"/>
          </a:bodyPr>
          <a:lstStyle/>
          <a:p>
            <a:pPr>
              <a:lnSpc>
                <a:spcPct val="120000"/>
              </a:lnSpc>
              <a:spcBef>
                <a:spcPts val="0"/>
              </a:spcBef>
            </a:pPr>
            <a:r>
              <a:rPr lang="en-US" dirty="0" smtClean="0"/>
              <a:t>OPUS (Online Positioning User Service)</a:t>
            </a:r>
          </a:p>
          <a:p>
            <a:pPr lvl="1">
              <a:lnSpc>
                <a:spcPct val="120000"/>
              </a:lnSpc>
              <a:spcBef>
                <a:spcPts val="0"/>
              </a:spcBef>
            </a:pPr>
            <a:r>
              <a:rPr lang="en-US" sz="3000" dirty="0" smtClean="0"/>
              <a:t>Solutions for NAD 83(2011/PA11/MA11) epoch 2010.00</a:t>
            </a:r>
          </a:p>
          <a:p>
            <a:pPr>
              <a:lnSpc>
                <a:spcPct val="120000"/>
              </a:lnSpc>
              <a:spcBef>
                <a:spcPts val="0"/>
              </a:spcBef>
            </a:pPr>
            <a:r>
              <a:rPr lang="en-US" dirty="0" smtClean="0"/>
              <a:t>New hybrid geoid model (GEOID12A)</a:t>
            </a:r>
          </a:p>
          <a:p>
            <a:pPr lvl="1">
              <a:lnSpc>
                <a:spcPct val="120000"/>
              </a:lnSpc>
              <a:spcBef>
                <a:spcPts val="0"/>
              </a:spcBef>
            </a:pPr>
            <a:r>
              <a:rPr lang="en-US" sz="3000" dirty="0" smtClean="0"/>
              <a:t>NAD 83(2011) ellipsoid heights on leveled NAVD 88 BMs</a:t>
            </a:r>
          </a:p>
          <a:p>
            <a:pPr>
              <a:lnSpc>
                <a:spcPct val="120000"/>
              </a:lnSpc>
              <a:spcBef>
                <a:spcPts val="0"/>
              </a:spcBef>
            </a:pPr>
            <a:r>
              <a:rPr lang="en-US" sz="3400" dirty="0" smtClean="0">
                <a:sym typeface="Wingdings" pitchFamily="2" charset="2"/>
              </a:rPr>
              <a:t>New process for Bluebooking GPS projects</a:t>
            </a:r>
          </a:p>
          <a:p>
            <a:pPr lvl="1">
              <a:lnSpc>
                <a:spcPct val="120000"/>
              </a:lnSpc>
              <a:spcBef>
                <a:spcPts val="0"/>
              </a:spcBef>
            </a:pPr>
            <a:r>
              <a:rPr lang="en-US" sz="3000" dirty="0" smtClean="0">
                <a:sym typeface="Wingdings" pitchFamily="2" charset="2"/>
              </a:rPr>
              <a:t>Currently under development</a:t>
            </a:r>
          </a:p>
          <a:p>
            <a:pPr lvl="1">
              <a:lnSpc>
                <a:spcPct val="120000"/>
              </a:lnSpc>
              <a:spcBef>
                <a:spcPts val="0"/>
              </a:spcBef>
            </a:pPr>
            <a:r>
              <a:rPr lang="en-US" sz="3000" dirty="0" smtClean="0">
                <a:sym typeface="Wingdings" pitchFamily="2" charset="2"/>
              </a:rPr>
              <a:t>New version of “ADJUST” program</a:t>
            </a:r>
          </a:p>
          <a:p>
            <a:pPr lvl="1">
              <a:lnSpc>
                <a:spcPct val="120000"/>
              </a:lnSpc>
              <a:spcBef>
                <a:spcPts val="0"/>
              </a:spcBef>
            </a:pPr>
            <a:r>
              <a:rPr lang="en-US" sz="3000" dirty="0" smtClean="0">
                <a:sym typeface="Wingdings" pitchFamily="2" charset="2"/>
              </a:rPr>
              <a:t>Includes new GIS tools as part of adjustment process</a:t>
            </a:r>
          </a:p>
          <a:p>
            <a:pPr>
              <a:lnSpc>
                <a:spcPct val="120000"/>
              </a:lnSpc>
              <a:spcBef>
                <a:spcPts val="0"/>
              </a:spcBef>
            </a:pPr>
            <a:r>
              <a:rPr lang="en-US" dirty="0" smtClean="0"/>
              <a:t>New NAD 83 coordinate transformation tools</a:t>
            </a:r>
          </a:p>
          <a:p>
            <a:pPr lvl="1">
              <a:lnSpc>
                <a:spcPct val="120000"/>
              </a:lnSpc>
              <a:spcBef>
                <a:spcPts val="0"/>
              </a:spcBef>
            </a:pPr>
            <a:r>
              <a:rPr lang="en-US" sz="3000" dirty="0" smtClean="0"/>
              <a:t>HARN </a:t>
            </a:r>
            <a:r>
              <a:rPr lang="en-US" sz="3000" dirty="0" smtClean="0">
                <a:sym typeface="Wingdings" pitchFamily="2" charset="2"/>
              </a:rPr>
              <a:t></a:t>
            </a:r>
            <a:r>
              <a:rPr lang="en-US" sz="3000" dirty="0" smtClean="0"/>
              <a:t> NSRS2007 </a:t>
            </a:r>
            <a:r>
              <a:rPr lang="en-US" sz="3000" dirty="0" smtClean="0">
                <a:sym typeface="Wingdings" pitchFamily="2" charset="2"/>
              </a:rPr>
              <a:t></a:t>
            </a:r>
            <a:r>
              <a:rPr lang="en-US" sz="3000" dirty="0" smtClean="0"/>
              <a:t> 2011</a:t>
            </a:r>
          </a:p>
          <a:p>
            <a:pPr lvl="1">
              <a:lnSpc>
                <a:spcPct val="120000"/>
              </a:lnSpc>
              <a:spcBef>
                <a:spcPts val="0"/>
              </a:spcBef>
            </a:pPr>
            <a:r>
              <a:rPr lang="en-US" sz="3000" dirty="0" smtClean="0">
                <a:sym typeface="Wingdings" pitchFamily="2" charset="2"/>
              </a:rPr>
              <a:t>        GEOCON          GEOCON11</a:t>
            </a:r>
          </a:p>
          <a:p>
            <a:pPr lvl="1"/>
            <a:r>
              <a:rPr lang="en-US" dirty="0" smtClean="0">
                <a:sym typeface="Wingdings" pitchFamily="2" charset="2"/>
              </a:rPr>
              <a:t>Both horizontal AND “vertical” (i.e., ellipsoid height)</a:t>
            </a:r>
          </a:p>
          <a:p>
            <a:pPr lvl="1"/>
            <a:r>
              <a:rPr lang="en-US" dirty="0" smtClean="0">
                <a:sym typeface="Wingdings" pitchFamily="2" charset="2"/>
              </a:rPr>
              <a:t>Include output that indicates “quality” of transformation</a:t>
            </a:r>
          </a:p>
          <a:p>
            <a:pPr lvl="2"/>
            <a:r>
              <a:rPr lang="en-US" dirty="0" smtClean="0">
                <a:sym typeface="Wingdings" pitchFamily="2" charset="2"/>
              </a:rPr>
              <a:t>Quantified using station within grid cell that is worst match with model</a:t>
            </a:r>
          </a:p>
          <a:p>
            <a:pPr lvl="1">
              <a:lnSpc>
                <a:spcPct val="120000"/>
              </a:lnSpc>
              <a:spcBef>
                <a:spcPts val="0"/>
              </a:spcBef>
            </a:pPr>
            <a:endParaRPr lang="en-US" sz="3000" dirty="0" smtClean="0">
              <a:sym typeface="Wingdings" pitchFamily="2" charset="2"/>
            </a:endParaRPr>
          </a:p>
        </p:txBody>
      </p:sp>
      <p:sp>
        <p:nvSpPr>
          <p:cNvPr id="5" name="Title 1"/>
          <p:cNvSpPr>
            <a:spLocks noGrp="1"/>
          </p:cNvSpPr>
          <p:nvPr>
            <p:ph type="title"/>
          </p:nvPr>
        </p:nvSpPr>
        <p:spPr>
          <a:xfrm>
            <a:off x="457200" y="457200"/>
            <a:ext cx="8229600" cy="731520"/>
          </a:xfrm>
        </p:spPr>
        <p:txBody>
          <a:bodyPr/>
          <a:lstStyle/>
          <a:p>
            <a:r>
              <a:rPr lang="en-US" sz="4000" dirty="0" smtClean="0"/>
              <a:t>Related Tasks, Products &amp; Deliverables</a:t>
            </a:r>
            <a:endParaRPr lang="en-US" sz="4000" dirty="0"/>
          </a:p>
        </p:txBody>
      </p:sp>
    </p:spTree>
    <p:extLst>
      <p:ext uri="{BB962C8B-B14F-4D97-AF65-F5344CB8AC3E}">
        <p14:creationId xmlns:p14="http://schemas.microsoft.com/office/powerpoint/2010/main" val="2738299985"/>
      </p:ext>
    </p:extLst>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2400" dirty="0" smtClean="0"/>
              <a:t>Network adjustment results as GIS features provide powerful analysis capabilities…</a:t>
            </a:r>
            <a:endParaRPr lang="en-US" sz="2400" dirty="0"/>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srcRect t="2400" b="4000"/>
          <a:stretch>
            <a:fillRect/>
          </a:stretch>
        </p:blipFill>
        <p:spPr bwMode="auto">
          <a:xfrm>
            <a:off x="0" y="1508760"/>
            <a:ext cx="9144000" cy="5349240"/>
          </a:xfrm>
          <a:prstGeom prst="rect">
            <a:avLst/>
          </a:prstGeom>
          <a:noFill/>
          <a:ln w="9525">
            <a:noFill/>
            <a:miter lim="800000"/>
            <a:headEnd/>
            <a:tailEnd/>
          </a:ln>
        </p:spPr>
      </p:pic>
    </p:spTree>
    <p:extLst>
      <p:ext uri="{BB962C8B-B14F-4D97-AF65-F5344CB8AC3E}">
        <p14:creationId xmlns:p14="http://schemas.microsoft.com/office/powerpoint/2010/main" val="1446436048"/>
      </p:ext>
    </p:extLst>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7" name="Picture 3" descr="D:\GIS\NGS\NA2011\CONUS\CONUS_2012-01-24\Export\Residuals_included.jpg"/>
          <p:cNvPicPr>
            <a:picLocks noChangeAspect="1" noChangeArrowheads="1"/>
          </p:cNvPicPr>
          <p:nvPr/>
        </p:nvPicPr>
        <p:blipFill>
          <a:blip r:embed="rId2"/>
          <a:srcRect/>
          <a:stretch>
            <a:fillRect/>
          </a:stretch>
        </p:blipFill>
        <p:spPr bwMode="auto">
          <a:xfrm>
            <a:off x="0" y="0"/>
            <a:ext cx="9144000" cy="6858001"/>
          </a:xfrm>
          <a:prstGeom prst="rect">
            <a:avLst/>
          </a:prstGeom>
          <a:noFill/>
        </p:spPr>
      </p:pic>
      <p:sp>
        <p:nvSpPr>
          <p:cNvPr id="4" name="TextBox 3"/>
          <p:cNvSpPr txBox="1"/>
          <p:nvPr/>
        </p:nvSpPr>
        <p:spPr>
          <a:xfrm>
            <a:off x="3246120" y="5760720"/>
            <a:ext cx="2651760" cy="914400"/>
          </a:xfrm>
          <a:prstGeom prst="rect">
            <a:avLst/>
          </a:prstGeom>
          <a:solidFill>
            <a:schemeClr val="bg1"/>
          </a:solidFill>
          <a:ln w="19050">
            <a:solidFill>
              <a:schemeClr val="tx1"/>
            </a:solidFill>
          </a:ln>
        </p:spPr>
        <p:txBody>
          <a:bodyPr wrap="square" rtlCol="0">
            <a:spAutoFit/>
          </a:bodyPr>
          <a:lstStyle/>
          <a:p>
            <a:r>
              <a:rPr lang="en-US" b="1" i="1" dirty="0" smtClean="0"/>
              <a:t>Residuals statistics (cm)</a:t>
            </a:r>
          </a:p>
          <a:p>
            <a:r>
              <a:rPr lang="en-US" dirty="0" smtClean="0"/>
              <a:t>Max = 7.3		Mean = 1.1</a:t>
            </a:r>
          </a:p>
          <a:p>
            <a:r>
              <a:rPr lang="en-US" dirty="0" smtClean="0"/>
              <a:t>Std dev = 0.9	Med = 0.9</a:t>
            </a:r>
          </a:p>
        </p:txBody>
      </p:sp>
    </p:spTree>
    <p:extLst>
      <p:ext uri="{BB962C8B-B14F-4D97-AF65-F5344CB8AC3E}">
        <p14:creationId xmlns:p14="http://schemas.microsoft.com/office/powerpoint/2010/main" val="3635632332"/>
      </p:ext>
    </p:extLst>
  </p:cSld>
  <p:clrMapOvr>
    <a:masterClrMapping/>
  </p:clrMapOvr>
  <p:transition spd="slow">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Recap: The fundamental questions</a:t>
            </a:r>
            <a:endParaRPr lang="en-US" dirty="0"/>
          </a:p>
        </p:txBody>
      </p:sp>
      <p:sp>
        <p:nvSpPr>
          <p:cNvPr id="3" name="Content Placeholder 2"/>
          <p:cNvSpPr>
            <a:spLocks noGrp="1"/>
          </p:cNvSpPr>
          <p:nvPr>
            <p:ph idx="1"/>
          </p:nvPr>
        </p:nvSpPr>
        <p:spPr>
          <a:xfrm>
            <a:off x="242276" y="1051559"/>
            <a:ext cx="8901723" cy="5806441"/>
          </a:xfrm>
        </p:spPr>
        <p:txBody>
          <a:bodyPr>
            <a:normAutofit fontScale="85000" lnSpcReduction="20000"/>
          </a:bodyPr>
          <a:lstStyle/>
          <a:p>
            <a:pPr>
              <a:lnSpc>
                <a:spcPct val="120000"/>
              </a:lnSpc>
              <a:spcBef>
                <a:spcPts val="0"/>
              </a:spcBef>
            </a:pPr>
            <a:r>
              <a:rPr lang="en-US" dirty="0" smtClean="0"/>
              <a:t>When was it done?</a:t>
            </a:r>
          </a:p>
          <a:p>
            <a:pPr lvl="1">
              <a:lnSpc>
                <a:spcPct val="120000"/>
              </a:lnSpc>
              <a:spcBef>
                <a:spcPts val="0"/>
              </a:spcBef>
            </a:pPr>
            <a:r>
              <a:rPr lang="en-US" dirty="0" smtClean="0"/>
              <a:t>Publication completed on </a:t>
            </a:r>
            <a:r>
              <a:rPr lang="en-US" b="1" i="1" dirty="0" smtClean="0"/>
              <a:t>June 30, 2012</a:t>
            </a:r>
          </a:p>
          <a:p>
            <a:pPr lvl="2">
              <a:lnSpc>
                <a:spcPct val="120000"/>
              </a:lnSpc>
              <a:spcBef>
                <a:spcPts val="0"/>
              </a:spcBef>
            </a:pPr>
            <a:r>
              <a:rPr lang="en-US" sz="2600" b="1" i="1" dirty="0" smtClean="0"/>
              <a:t>Intent:  Simultaneous with release of GEOID12A</a:t>
            </a:r>
          </a:p>
          <a:p>
            <a:pPr>
              <a:lnSpc>
                <a:spcPct val="120000"/>
              </a:lnSpc>
              <a:spcBef>
                <a:spcPts val="0"/>
              </a:spcBef>
            </a:pPr>
            <a:r>
              <a:rPr lang="en-US" dirty="0" smtClean="0"/>
              <a:t>How many control stations?  </a:t>
            </a:r>
            <a:r>
              <a:rPr lang="en-US" b="1" i="1" dirty="0" smtClean="0"/>
              <a:t>80,872</a:t>
            </a:r>
          </a:p>
          <a:p>
            <a:pPr>
              <a:lnSpc>
                <a:spcPct val="120000"/>
              </a:lnSpc>
              <a:spcBef>
                <a:spcPts val="0"/>
              </a:spcBef>
            </a:pPr>
            <a:r>
              <a:rPr lang="en-US" dirty="0" smtClean="0"/>
              <a:t>How much did the coordinates change?</a:t>
            </a:r>
          </a:p>
          <a:p>
            <a:pPr lvl="1">
              <a:lnSpc>
                <a:spcPct val="120000"/>
              </a:lnSpc>
              <a:spcBef>
                <a:spcPts val="0"/>
              </a:spcBef>
            </a:pPr>
            <a:r>
              <a:rPr lang="en-US" dirty="0" smtClean="0"/>
              <a:t>Median:  </a:t>
            </a:r>
            <a:r>
              <a:rPr lang="en-US" b="1" i="1" dirty="0" smtClean="0"/>
              <a:t>1.9 cm </a:t>
            </a:r>
            <a:r>
              <a:rPr lang="en-US" b="1" i="1" dirty="0" err="1" smtClean="0"/>
              <a:t>horiz</a:t>
            </a:r>
            <a:r>
              <a:rPr lang="en-US" b="1" i="1" dirty="0" smtClean="0"/>
              <a:t>, 2.1 cm vertical</a:t>
            </a:r>
          </a:p>
          <a:p>
            <a:pPr>
              <a:lnSpc>
                <a:spcPct val="120000"/>
              </a:lnSpc>
              <a:spcBef>
                <a:spcPts val="0"/>
              </a:spcBef>
            </a:pPr>
            <a:r>
              <a:rPr lang="en-US" dirty="0" smtClean="0"/>
              <a:t>How accurate are the results?</a:t>
            </a:r>
          </a:p>
          <a:p>
            <a:pPr lvl="1">
              <a:lnSpc>
                <a:spcPct val="120000"/>
              </a:lnSpc>
              <a:spcBef>
                <a:spcPts val="0"/>
              </a:spcBef>
            </a:pPr>
            <a:r>
              <a:rPr lang="en-US" dirty="0" smtClean="0"/>
              <a:t>Median:  </a:t>
            </a:r>
            <a:r>
              <a:rPr lang="en-US" b="1" i="1" dirty="0" smtClean="0"/>
              <a:t>0.9 cm </a:t>
            </a:r>
            <a:r>
              <a:rPr lang="en-US" b="1" i="1" dirty="0" err="1" smtClean="0"/>
              <a:t>horiz</a:t>
            </a:r>
            <a:r>
              <a:rPr lang="en-US" b="1" i="1" dirty="0" smtClean="0"/>
              <a:t>, 1.5 cm vertical</a:t>
            </a:r>
            <a:br>
              <a:rPr lang="en-US" b="1" i="1" dirty="0" smtClean="0"/>
            </a:br>
            <a:r>
              <a:rPr lang="en-US" dirty="0" smtClean="0"/>
              <a:t>(at 95% confidence level)</a:t>
            </a:r>
          </a:p>
          <a:p>
            <a:pPr>
              <a:lnSpc>
                <a:spcPct val="120000"/>
              </a:lnSpc>
              <a:spcBef>
                <a:spcPts val="0"/>
              </a:spcBef>
            </a:pPr>
            <a:r>
              <a:rPr lang="en-US" dirty="0" smtClean="0"/>
              <a:t>How do I make use of the results?</a:t>
            </a:r>
          </a:p>
          <a:p>
            <a:pPr lvl="1">
              <a:lnSpc>
                <a:spcPct val="120000"/>
              </a:lnSpc>
              <a:spcBef>
                <a:spcPts val="0"/>
              </a:spcBef>
            </a:pPr>
            <a:r>
              <a:rPr lang="en-US" dirty="0" smtClean="0"/>
              <a:t>Key is </a:t>
            </a:r>
            <a:r>
              <a:rPr lang="en-US" b="1" i="1" dirty="0" smtClean="0"/>
              <a:t>metadata: </a:t>
            </a:r>
            <a:r>
              <a:rPr lang="en-US" dirty="0" smtClean="0"/>
              <a:t> Know and identify what you have</a:t>
            </a:r>
          </a:p>
          <a:p>
            <a:pPr lvl="1">
              <a:lnSpc>
                <a:spcPct val="120000"/>
              </a:lnSpc>
              <a:spcBef>
                <a:spcPts val="0"/>
              </a:spcBef>
            </a:pPr>
            <a:r>
              <a:rPr lang="en-US" dirty="0" smtClean="0"/>
              <a:t>Be consistent (i.e., don’t mix realizations)</a:t>
            </a:r>
          </a:p>
          <a:p>
            <a:pPr lvl="1">
              <a:lnSpc>
                <a:spcPct val="120000"/>
              </a:lnSpc>
              <a:spcBef>
                <a:spcPts val="0"/>
              </a:spcBef>
            </a:pPr>
            <a:r>
              <a:rPr lang="en-US" dirty="0" smtClean="0"/>
              <a:t>Understand your software (e.g., relationship to “WGS 84”)</a:t>
            </a:r>
          </a:p>
          <a:p>
            <a:pPr lvl="2">
              <a:lnSpc>
                <a:spcPct val="120000"/>
              </a:lnSpc>
              <a:spcBef>
                <a:spcPts val="0"/>
              </a:spcBef>
            </a:pPr>
            <a:r>
              <a:rPr lang="en-US" dirty="0" smtClean="0"/>
              <a:t>Latest WGS 84 is G1674 (week of Feb 5, 2012), epoch 2005.00</a:t>
            </a:r>
          </a:p>
        </p:txBody>
      </p:sp>
    </p:spTree>
    <p:extLst>
      <p:ext uri="{BB962C8B-B14F-4D97-AF65-F5344CB8AC3E}">
        <p14:creationId xmlns:p14="http://schemas.microsoft.com/office/powerpoint/2010/main" val="1805432221"/>
      </p:ext>
    </p:extLst>
  </p:cSld>
  <p:clrMapOvr>
    <a:masterClrMapping/>
  </p:clrMapOvr>
  <p:transition spd="slow">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6626" name="Picture 1" descr="Continuation Slid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26627" name="Rectangle 5"/>
          <p:cNvSpPr>
            <a:spLocks noGrp="1" noChangeArrowheads="1"/>
          </p:cNvSpPr>
          <p:nvPr>
            <p:ph type="title"/>
          </p:nvPr>
        </p:nvSpPr>
        <p:spPr>
          <a:xfrm>
            <a:off x="457200" y="465138"/>
            <a:ext cx="8229600" cy="1143000"/>
          </a:xfrm>
        </p:spPr>
        <p:txBody>
          <a:bodyPr lIns="88787" tIns="50743" rIns="88787" bIns="50743"/>
          <a:lstStyle/>
          <a:p>
            <a:pPr defTabSz="911225" eaLnBrk="1" hangingPunct="1"/>
            <a:r>
              <a:rPr lang="en-US" altLang="en-US" sz="4200" smtClean="0">
                <a:latin typeface="Times New Roman" pitchFamily="18" charset="0"/>
                <a:cs typeface="Times New Roman" pitchFamily="18" charset="0"/>
                <a:sym typeface="Times New Roman" pitchFamily="18" charset="0"/>
              </a:rPr>
              <a:t>What is a Vertical Datum?</a:t>
            </a:r>
            <a:endParaRPr lang="en-US" altLang="en-US" sz="4200" smtClean="0">
              <a:latin typeface="Times New Roman" pitchFamily="18" charset="0"/>
              <a:cs typeface="Times New Roman" pitchFamily="18" charset="0"/>
            </a:endParaRPr>
          </a:p>
        </p:txBody>
      </p:sp>
      <p:sp>
        <p:nvSpPr>
          <p:cNvPr id="5122" name="Rectangle 2"/>
          <p:cNvSpPr>
            <a:spLocks noGrp="1" noChangeArrowheads="1"/>
          </p:cNvSpPr>
          <p:nvPr>
            <p:ph idx="1"/>
          </p:nvPr>
        </p:nvSpPr>
        <p:spPr>
          <a:xfrm>
            <a:off x="608013" y="1714500"/>
            <a:ext cx="3963987" cy="4610100"/>
          </a:xfrm>
        </p:spPr>
        <p:txBody>
          <a:bodyPr lIns="88787" tIns="50743" rIns="88787" bIns="50743"/>
          <a:lstStyle/>
          <a:p>
            <a:pPr marL="212725" indent="-212725" defTabSz="912813" eaLnBrk="1" hangingPunct="1">
              <a:spcBef>
                <a:spcPts val="488"/>
              </a:spcBef>
              <a:buClr>
                <a:srgbClr val="000000"/>
              </a:buClr>
              <a:buFont typeface="ArialMT"/>
              <a:buChar char="•"/>
            </a:pPr>
            <a:r>
              <a:rPr lang="en-US" altLang="en-US" sz="2300" dirty="0" smtClean="0">
                <a:latin typeface="Times New Roman" pitchFamily="18" charset="0"/>
                <a:cs typeface="Times New Roman" pitchFamily="18" charset="0"/>
                <a:sym typeface="Times New Roman" pitchFamily="18" charset="0"/>
              </a:rPr>
              <a:t>Strictly speaking, a vertical datum is a </a:t>
            </a:r>
            <a:r>
              <a:rPr lang="en-US" altLang="en-US" sz="2300" b="1" i="1" dirty="0" smtClean="0">
                <a:latin typeface="Times New Roman" pitchFamily="18" charset="0"/>
                <a:cs typeface="Times New Roman" pitchFamily="18" charset="0"/>
                <a:sym typeface="Times New Roman" pitchFamily="18" charset="0"/>
              </a:rPr>
              <a:t>surface</a:t>
            </a:r>
            <a:r>
              <a:rPr lang="en-US" altLang="en-US" sz="2300" dirty="0" smtClean="0">
                <a:latin typeface="Times New Roman" pitchFamily="18" charset="0"/>
                <a:cs typeface="Times New Roman" pitchFamily="18" charset="0"/>
                <a:sym typeface="Times New Roman" pitchFamily="18" charset="0"/>
              </a:rPr>
              <a:t> representing zero elevation</a:t>
            </a:r>
          </a:p>
          <a:p>
            <a:pPr marL="212725" indent="-212725" defTabSz="912813" eaLnBrk="1" hangingPunct="1">
              <a:spcBef>
                <a:spcPts val="488"/>
              </a:spcBef>
              <a:buClr>
                <a:srgbClr val="000000"/>
              </a:buClr>
              <a:buFont typeface="ArialMT"/>
              <a:buChar char="•"/>
            </a:pPr>
            <a:r>
              <a:rPr lang="en-US" altLang="en-US" sz="2300" dirty="0" smtClean="0">
                <a:latin typeface="Times New Roman" pitchFamily="18" charset="0"/>
                <a:cs typeface="Times New Roman" pitchFamily="18" charset="0"/>
                <a:sym typeface="Times New Roman" pitchFamily="18" charset="0"/>
              </a:rPr>
              <a:t>Traditionally, a vertical datum is a </a:t>
            </a:r>
            <a:r>
              <a:rPr lang="en-US" altLang="en-US" sz="2300" b="1" i="1" dirty="0" smtClean="0">
                <a:latin typeface="Times New Roman" pitchFamily="18" charset="0"/>
                <a:cs typeface="Times New Roman" pitchFamily="18" charset="0"/>
                <a:sym typeface="Times New Roman" pitchFamily="18" charset="0"/>
              </a:rPr>
              <a:t>system</a:t>
            </a:r>
            <a:r>
              <a:rPr lang="en-US" altLang="en-US" sz="2300" dirty="0" smtClean="0">
                <a:latin typeface="Times New Roman" pitchFamily="18" charset="0"/>
                <a:cs typeface="Times New Roman" pitchFamily="18" charset="0"/>
                <a:sym typeface="Times New Roman" pitchFamily="18" charset="0"/>
              </a:rPr>
              <a:t> for the determination of heights above a zero elevation surface</a:t>
            </a:r>
          </a:p>
          <a:p>
            <a:pPr marL="212725" indent="-212725" defTabSz="912813" eaLnBrk="1" hangingPunct="1">
              <a:spcBef>
                <a:spcPts val="488"/>
              </a:spcBef>
              <a:buClr>
                <a:srgbClr val="000000"/>
              </a:buClr>
              <a:buFont typeface="ArialMT"/>
              <a:buChar char="•"/>
            </a:pPr>
            <a:r>
              <a:rPr lang="en-US" altLang="en-US" sz="2300" dirty="0" smtClean="0">
                <a:latin typeface="Times New Roman" pitchFamily="18" charset="0"/>
                <a:cs typeface="Times New Roman" pitchFamily="18" charset="0"/>
                <a:sym typeface="Times New Roman" pitchFamily="18" charset="0"/>
              </a:rPr>
              <a:t>Vertical datum comprised of:</a:t>
            </a:r>
          </a:p>
          <a:p>
            <a:pPr marL="606425" lvl="1" indent="-284163" defTabSz="912813" eaLnBrk="1" hangingPunct="1">
              <a:spcBef>
                <a:spcPts val="425"/>
              </a:spcBef>
              <a:buClr>
                <a:srgbClr val="000000"/>
              </a:buClr>
              <a:buFont typeface="ArialMT"/>
              <a:buChar char="–"/>
            </a:pPr>
            <a:r>
              <a:rPr lang="en-US" altLang="en-US" sz="2300" dirty="0" smtClean="0">
                <a:latin typeface="Times New Roman" pitchFamily="18" charset="0"/>
                <a:cs typeface="Times New Roman" pitchFamily="18" charset="0"/>
                <a:sym typeface="Times New Roman" pitchFamily="18" charset="0"/>
              </a:rPr>
              <a:t>Its </a:t>
            </a:r>
            <a:r>
              <a:rPr lang="en-US" altLang="en-US" sz="2300" b="1" i="1" dirty="0" smtClean="0">
                <a:latin typeface="Times New Roman" pitchFamily="18" charset="0"/>
                <a:cs typeface="Times New Roman" pitchFamily="18" charset="0"/>
                <a:sym typeface="Times New Roman" pitchFamily="18" charset="0"/>
              </a:rPr>
              <a:t>definition: </a:t>
            </a:r>
            <a:r>
              <a:rPr lang="en-US" altLang="en-US" sz="2300" dirty="0" smtClean="0">
                <a:latin typeface="Times New Roman" pitchFamily="18" charset="0"/>
                <a:cs typeface="Times New Roman" pitchFamily="18" charset="0"/>
                <a:sym typeface="Times New Roman" pitchFamily="18" charset="0"/>
              </a:rPr>
              <a:t>Parameters and other descriptors </a:t>
            </a:r>
          </a:p>
          <a:p>
            <a:pPr marL="606425" lvl="1" indent="-284163" defTabSz="912813" eaLnBrk="1" hangingPunct="1">
              <a:spcBef>
                <a:spcPts val="425"/>
              </a:spcBef>
              <a:buClr>
                <a:srgbClr val="000000"/>
              </a:buClr>
              <a:buFont typeface="ArialMT"/>
              <a:buChar char="–"/>
            </a:pPr>
            <a:r>
              <a:rPr lang="en-US" altLang="en-US" sz="2300" dirty="0" smtClean="0">
                <a:latin typeface="Times New Roman" pitchFamily="18" charset="0"/>
                <a:cs typeface="Times New Roman" pitchFamily="18" charset="0"/>
                <a:sym typeface="Times New Roman" pitchFamily="18" charset="0"/>
              </a:rPr>
              <a:t>Its </a:t>
            </a:r>
            <a:r>
              <a:rPr lang="en-US" altLang="en-US" sz="2300" b="1" i="1" dirty="0" smtClean="0">
                <a:latin typeface="Times New Roman" pitchFamily="18" charset="0"/>
                <a:cs typeface="Times New Roman" pitchFamily="18" charset="0"/>
                <a:sym typeface="Times New Roman" pitchFamily="18" charset="0"/>
              </a:rPr>
              <a:t>realization: </a:t>
            </a:r>
            <a:r>
              <a:rPr lang="en-US" altLang="en-US" sz="2300" dirty="0" smtClean="0">
                <a:latin typeface="Times New Roman" pitchFamily="18" charset="0"/>
                <a:cs typeface="Times New Roman" pitchFamily="18" charset="0"/>
                <a:sym typeface="Times New Roman" pitchFamily="18" charset="0"/>
              </a:rPr>
              <a:t>Its physical method of accessibility</a:t>
            </a:r>
          </a:p>
        </p:txBody>
      </p:sp>
      <p:grpSp>
        <p:nvGrpSpPr>
          <p:cNvPr id="26629" name="Group 6"/>
          <p:cNvGrpSpPr>
            <a:grpSpLocks/>
          </p:cNvGrpSpPr>
          <p:nvPr/>
        </p:nvGrpSpPr>
        <p:grpSpPr bwMode="auto">
          <a:xfrm>
            <a:off x="4826000" y="1752600"/>
            <a:ext cx="3195638" cy="4392613"/>
            <a:chOff x="0" y="0"/>
            <a:chExt cx="358" cy="493"/>
          </a:xfrm>
        </p:grpSpPr>
        <p:pic>
          <p:nvPicPr>
            <p:cNvPr id="26630" name="Picture 7"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357"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26631" name="Rectangle 8"/>
            <p:cNvSpPr>
              <a:spLocks/>
            </p:cNvSpPr>
            <p:nvPr/>
          </p:nvSpPr>
          <p:spPr bwMode="auto">
            <a:xfrm>
              <a:off x="0" y="384"/>
              <a:ext cx="315"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126435" tIns="72248" rIns="126435" bIns="72248"/>
            <a:lstStyle>
              <a:lvl1pPr defTabSz="911225" eaLnBrk="0" hangingPunct="0">
                <a:spcBef>
                  <a:spcPct val="20000"/>
                </a:spcBef>
                <a:buFont typeface="Arial" pitchFamily="34" charset="0"/>
                <a:buChar char="•"/>
                <a:defRPr sz="3200">
                  <a:solidFill>
                    <a:schemeClr val="tx1"/>
                  </a:solidFill>
                  <a:latin typeface="Calibri" pitchFamily="34" charset="0"/>
                </a:defRPr>
              </a:lvl1pPr>
              <a:lvl2pPr marL="742950" indent="-285750" defTabSz="911225" eaLnBrk="0" hangingPunct="0">
                <a:spcBef>
                  <a:spcPct val="20000"/>
                </a:spcBef>
                <a:buFont typeface="Arial" pitchFamily="34" charset="0"/>
                <a:buChar char="–"/>
                <a:defRPr sz="2800">
                  <a:solidFill>
                    <a:schemeClr val="tx1"/>
                  </a:solidFill>
                  <a:latin typeface="Calibri" pitchFamily="34" charset="0"/>
                </a:defRPr>
              </a:lvl2pPr>
              <a:lvl3pPr marL="1143000" indent="-228600" defTabSz="911225" eaLnBrk="0" hangingPunct="0">
                <a:spcBef>
                  <a:spcPct val="20000"/>
                </a:spcBef>
                <a:buFont typeface="Arial" pitchFamily="34" charset="0"/>
                <a:buChar char="•"/>
                <a:defRPr sz="2400">
                  <a:solidFill>
                    <a:schemeClr val="tx1"/>
                  </a:solidFill>
                  <a:latin typeface="Calibri" pitchFamily="34" charset="0"/>
                </a:defRPr>
              </a:lvl3pPr>
              <a:lvl4pPr marL="1600200" indent="-228600" defTabSz="911225" eaLnBrk="0" hangingPunct="0">
                <a:spcBef>
                  <a:spcPct val="20000"/>
                </a:spcBef>
                <a:buFont typeface="Arial" pitchFamily="34" charset="0"/>
                <a:buChar char="–"/>
                <a:defRPr sz="2000">
                  <a:solidFill>
                    <a:schemeClr val="tx1"/>
                  </a:solidFill>
                  <a:latin typeface="Calibri" pitchFamily="34" charset="0"/>
                </a:defRPr>
              </a:lvl4pPr>
              <a:lvl5pPr marL="2057400" indent="-228600" defTabSz="911225" eaLnBrk="0" hangingPunct="0">
                <a:spcBef>
                  <a:spcPct val="20000"/>
                </a:spcBef>
                <a:buFont typeface="Arial" pitchFamily="34" charset="0"/>
                <a:buChar char="»"/>
                <a:defRPr sz="2000">
                  <a:solidFill>
                    <a:schemeClr val="tx1"/>
                  </a:solidFill>
                  <a:latin typeface="Calibri" pitchFamily="34" charset="0"/>
                </a:defRPr>
              </a:lvl5pPr>
              <a:lvl6pPr marL="25146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200">
                  <a:solidFill>
                    <a:prstClr val="black"/>
                  </a:solidFill>
                  <a:latin typeface="Helvetica" pitchFamily="34" charset="0"/>
                  <a:ea typeface="+mn-ea"/>
                  <a:cs typeface="Helvetica" pitchFamily="34" charset="0"/>
                  <a:sym typeface="Helvetica" pitchFamily="34" charset="0"/>
                </a:rPr>
                <a:t>"</a:t>
              </a:r>
              <a:r>
                <a:rPr lang="en-US" altLang="en-US" sz="1200" i="1">
                  <a:solidFill>
                    <a:prstClr val="black"/>
                  </a:solidFill>
                  <a:latin typeface="Helvetica" pitchFamily="34" charset="0"/>
                  <a:ea typeface="+mn-ea"/>
                  <a:cs typeface="Helvetica" pitchFamily="34" charset="0"/>
                  <a:sym typeface="Helvetica" pitchFamily="34" charset="0"/>
                </a:rPr>
                <a:t>topographic map</a:t>
              </a:r>
              <a:r>
                <a:rPr lang="en-US" altLang="en-US" sz="1200">
                  <a:solidFill>
                    <a:prstClr val="black"/>
                  </a:solidFill>
                  <a:latin typeface="Helvetica" pitchFamily="34" charset="0"/>
                  <a:ea typeface="+mn-ea"/>
                  <a:cs typeface="Helvetica" pitchFamily="34" charset="0"/>
                  <a:sym typeface="Helvetica" pitchFamily="34" charset="0"/>
                </a:rPr>
                <a:t>." Online Art. </a:t>
              </a:r>
            </a:p>
            <a:p>
              <a:pPr eaLnBrk="1" hangingPunct="1">
                <a:spcBef>
                  <a:spcPct val="0"/>
                </a:spcBef>
                <a:buFontTx/>
                <a:buNone/>
              </a:pPr>
              <a:r>
                <a:rPr lang="en-US" altLang="en-US" sz="1200">
                  <a:solidFill>
                    <a:prstClr val="black"/>
                  </a:solidFill>
                  <a:latin typeface="Helvetica" pitchFamily="34" charset="0"/>
                  <a:ea typeface="+mn-ea"/>
                  <a:cs typeface="Helvetica" pitchFamily="34" charset="0"/>
                  <a:sym typeface="Helvetica" pitchFamily="34" charset="0"/>
                </a:rPr>
                <a:t>Britannica Student Encyclopædia. </a:t>
              </a:r>
            </a:p>
            <a:p>
              <a:pPr eaLnBrk="1" hangingPunct="1">
                <a:spcBef>
                  <a:spcPct val="0"/>
                </a:spcBef>
                <a:buFontTx/>
                <a:buNone/>
              </a:pPr>
              <a:r>
                <a:rPr lang="en-US" altLang="en-US" sz="1200">
                  <a:solidFill>
                    <a:prstClr val="black"/>
                  </a:solidFill>
                  <a:latin typeface="Helvetica" pitchFamily="34" charset="0"/>
                  <a:ea typeface="+mn-ea"/>
                  <a:cs typeface="Helvetica" pitchFamily="34" charset="0"/>
                  <a:sym typeface="Helvetica" pitchFamily="34" charset="0"/>
                </a:rPr>
                <a:t>17 Dec. 2008  </a:t>
              </a:r>
            </a:p>
            <a:p>
              <a:pPr eaLnBrk="1" hangingPunct="1">
                <a:spcBef>
                  <a:spcPct val="0"/>
                </a:spcBef>
                <a:buFontTx/>
                <a:buNone/>
              </a:pPr>
              <a:r>
                <a:rPr lang="en-US" altLang="en-US" sz="1000">
                  <a:solidFill>
                    <a:prstClr val="black"/>
                  </a:solidFill>
                  <a:latin typeface="Helvetica" pitchFamily="34" charset="0"/>
                  <a:ea typeface="+mn-ea"/>
                  <a:cs typeface="Helvetica" pitchFamily="34" charset="0"/>
                  <a:sym typeface="Helvetica" pitchFamily="34" charset="0"/>
                </a:rPr>
                <a:t>&lt;</a:t>
              </a:r>
              <a:r>
                <a:rPr lang="en-US" altLang="en-US" sz="1000" u="sng">
                  <a:solidFill>
                    <a:prstClr val="black"/>
                  </a:solidFill>
                  <a:latin typeface="Helvetica" pitchFamily="34" charset="0"/>
                  <a:ea typeface="+mn-ea"/>
                  <a:cs typeface="Helvetica" pitchFamily="34" charset="0"/>
                  <a:sym typeface="Helvetica" pitchFamily="34" charset="0"/>
                  <a:hlinkClick r:id="rId4" action="ppaction://hlinkfile"/>
                </a:rPr>
                <a:t>http://student.britannica.com/ebi/art-53199</a:t>
              </a:r>
              <a:r>
                <a:rPr lang="en-US" altLang="en-US" sz="1000">
                  <a:solidFill>
                    <a:prstClr val="black"/>
                  </a:solidFill>
                  <a:latin typeface="Helvetica" pitchFamily="34" charset="0"/>
                  <a:ea typeface="+mn-ea"/>
                  <a:cs typeface="Helvetica" pitchFamily="34" charset="0"/>
                  <a:sym typeface="Helvetica" pitchFamily="34" charset="0"/>
                </a:rPr>
                <a:t>&gt;</a:t>
              </a:r>
              <a:endParaRPr lang="en-US" altLang="en-US" sz="1200">
                <a:solidFill>
                  <a:prstClr val="black"/>
                </a:solidFill>
                <a:latin typeface="Helvetica" pitchFamily="34" charset="0"/>
                <a:ea typeface="+mn-ea"/>
                <a:cs typeface="Helvetica" pitchFamily="34" charset="0"/>
                <a:sym typeface="Helvetica" pitchFamily="34" charset="0"/>
              </a:endParaRPr>
            </a:p>
          </p:txBody>
        </p:sp>
      </p:grpSp>
    </p:spTree>
    <p:extLst>
      <p:ext uri="{BB962C8B-B14F-4D97-AF65-F5344CB8AC3E}">
        <p14:creationId xmlns:p14="http://schemas.microsoft.com/office/powerpoint/2010/main" val="14670953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12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122">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1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0" y="484188"/>
            <a:ext cx="9144000" cy="1143000"/>
          </a:xfrm>
        </p:spPr>
        <p:txBody>
          <a:bodyPr/>
          <a:lstStyle/>
          <a:p>
            <a:r>
              <a:rPr lang="en-US" sz="3200" smtClean="0"/>
              <a:t>History of vertical datums in the USA</a:t>
            </a:r>
          </a:p>
        </p:txBody>
      </p:sp>
      <p:sp>
        <p:nvSpPr>
          <p:cNvPr id="20483" name="Content Placeholder 2"/>
          <p:cNvSpPr>
            <a:spLocks noGrp="1"/>
          </p:cNvSpPr>
          <p:nvPr>
            <p:ph idx="1"/>
          </p:nvPr>
        </p:nvSpPr>
        <p:spPr>
          <a:xfrm>
            <a:off x="304800" y="1524000"/>
            <a:ext cx="8686800" cy="4525963"/>
          </a:xfrm>
        </p:spPr>
        <p:txBody>
          <a:bodyPr/>
          <a:lstStyle/>
          <a:p>
            <a:r>
              <a:rPr lang="en-US" sz="2800" b="1" dirty="0" smtClean="0"/>
              <a:t>Pre-National Geodetic Vertical Datum of 1929 (NGVD 29)</a:t>
            </a:r>
          </a:p>
          <a:p>
            <a:endParaRPr lang="en-US" sz="2800" b="1" dirty="0" smtClean="0"/>
          </a:p>
          <a:p>
            <a:pPr lvl="1"/>
            <a:r>
              <a:rPr lang="en-US" sz="2000" dirty="0" smtClean="0"/>
              <a:t>The first geodetic leveling project in the United States was surveyed by the Coast Survey from 1856 to 1857.</a:t>
            </a:r>
          </a:p>
          <a:p>
            <a:pPr lvl="1"/>
            <a:endParaRPr lang="en-US" sz="2000" b="1" dirty="0" smtClean="0"/>
          </a:p>
          <a:p>
            <a:pPr lvl="1"/>
            <a:r>
              <a:rPr lang="en-US" sz="2000" dirty="0" smtClean="0"/>
              <a:t>Transcontinental leveling commenced from Hagerstown, MD in 1877.</a:t>
            </a:r>
          </a:p>
          <a:p>
            <a:pPr lvl="1"/>
            <a:endParaRPr lang="en-US" sz="2000" b="1" dirty="0" smtClean="0"/>
          </a:p>
          <a:p>
            <a:pPr lvl="1"/>
            <a:r>
              <a:rPr lang="en-US" sz="2000" dirty="0" smtClean="0"/>
              <a:t>General Adjustments of leveling data yielded </a:t>
            </a:r>
            <a:r>
              <a:rPr lang="en-US" sz="2000" dirty="0" err="1" smtClean="0"/>
              <a:t>datums</a:t>
            </a:r>
            <a:r>
              <a:rPr lang="en-US" sz="2000" dirty="0" smtClean="0"/>
              <a:t> in 1900, 1903, 1907, and 1912. (Sometimes referenced as the Sandy Hook Datum) </a:t>
            </a:r>
          </a:p>
          <a:p>
            <a:pPr lvl="1"/>
            <a:endParaRPr lang="en-US" sz="2000" b="1" dirty="0" smtClean="0"/>
          </a:p>
          <a:p>
            <a:pPr lvl="1"/>
            <a:r>
              <a:rPr lang="en-US" sz="2000" dirty="0" smtClean="0"/>
              <a:t>NGS does not offer a utility which transforms from these older </a:t>
            </a:r>
            <a:r>
              <a:rPr lang="en-US" sz="2000" dirty="0" err="1" smtClean="0"/>
              <a:t>datums</a:t>
            </a:r>
            <a:r>
              <a:rPr lang="en-US" sz="2000" dirty="0" smtClean="0"/>
              <a:t> into newer ones (though some users still work in them!)</a:t>
            </a:r>
          </a:p>
          <a:p>
            <a:endParaRPr lang="en-US" b="1" dirty="0" smtClean="0"/>
          </a:p>
          <a:p>
            <a:pPr>
              <a:buFontTx/>
              <a:buNone/>
            </a:pPr>
            <a:endParaRPr lang="en-US" dirty="0" smtClean="0"/>
          </a:p>
        </p:txBody>
      </p:sp>
    </p:spTree>
    <p:extLst>
      <p:ext uri="{BB962C8B-B14F-4D97-AF65-F5344CB8AC3E}">
        <p14:creationId xmlns:p14="http://schemas.microsoft.com/office/powerpoint/2010/main" val="219915797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457200" y="484188"/>
            <a:ext cx="8229600" cy="1143000"/>
          </a:xfrm>
        </p:spPr>
        <p:txBody>
          <a:bodyPr/>
          <a:lstStyle/>
          <a:p>
            <a:r>
              <a:rPr lang="en-US" sz="3800" smtClean="0"/>
              <a:t>History of vertical </a:t>
            </a:r>
            <a:br>
              <a:rPr lang="en-US" sz="3800" smtClean="0"/>
            </a:br>
            <a:r>
              <a:rPr lang="en-US" sz="3800" smtClean="0"/>
              <a:t>datums in the USA</a:t>
            </a:r>
          </a:p>
        </p:txBody>
      </p:sp>
      <p:sp>
        <p:nvSpPr>
          <p:cNvPr id="21507" name="Content Placeholder 2"/>
          <p:cNvSpPr>
            <a:spLocks noGrp="1"/>
          </p:cNvSpPr>
          <p:nvPr>
            <p:ph idx="1"/>
          </p:nvPr>
        </p:nvSpPr>
        <p:spPr>
          <a:xfrm>
            <a:off x="457200" y="1809750"/>
            <a:ext cx="8229600" cy="4525963"/>
          </a:xfrm>
        </p:spPr>
        <p:txBody>
          <a:bodyPr/>
          <a:lstStyle/>
          <a:p>
            <a:r>
              <a:rPr lang="en-US" sz="2800" b="1" smtClean="0"/>
              <a:t>NGVD 29</a:t>
            </a:r>
            <a:endParaRPr lang="en-US" smtClean="0"/>
          </a:p>
          <a:p>
            <a:pPr lvl="1">
              <a:lnSpc>
                <a:spcPct val="90000"/>
              </a:lnSpc>
            </a:pPr>
            <a:r>
              <a:rPr lang="en-US" sz="2400" smtClean="0"/>
              <a:t>National Geodetic Vertical Datum of 1929</a:t>
            </a:r>
          </a:p>
          <a:p>
            <a:pPr lvl="1">
              <a:lnSpc>
                <a:spcPct val="90000"/>
              </a:lnSpc>
            </a:pPr>
            <a:endParaRPr lang="en-US" sz="2400" smtClean="0"/>
          </a:p>
          <a:p>
            <a:pPr lvl="1">
              <a:lnSpc>
                <a:spcPct val="90000"/>
              </a:lnSpc>
            </a:pPr>
            <a:r>
              <a:rPr lang="en-US" sz="2400" smtClean="0"/>
              <a:t>Original name: “Sea Level Datum of 1929”</a:t>
            </a:r>
          </a:p>
          <a:p>
            <a:pPr lvl="1">
              <a:lnSpc>
                <a:spcPct val="90000"/>
              </a:lnSpc>
              <a:buFontTx/>
              <a:buNone/>
            </a:pPr>
            <a:endParaRPr lang="en-US" sz="2400" smtClean="0"/>
          </a:p>
          <a:p>
            <a:pPr lvl="1">
              <a:lnSpc>
                <a:spcPct val="90000"/>
              </a:lnSpc>
            </a:pPr>
            <a:r>
              <a:rPr lang="en-US" sz="2400" smtClean="0"/>
              <a:t>“Zero height” held fixed at 26 tide gauges</a:t>
            </a:r>
          </a:p>
          <a:p>
            <a:pPr lvl="2">
              <a:lnSpc>
                <a:spcPct val="90000"/>
              </a:lnSpc>
            </a:pPr>
            <a:r>
              <a:rPr lang="en-US" smtClean="0"/>
              <a:t>Not all on the same tidal datum epoch (~ 19 yrs)</a:t>
            </a:r>
          </a:p>
          <a:p>
            <a:pPr lvl="1">
              <a:lnSpc>
                <a:spcPct val="90000"/>
              </a:lnSpc>
            </a:pPr>
            <a:endParaRPr lang="en-US" sz="2400" smtClean="0"/>
          </a:p>
          <a:p>
            <a:pPr lvl="1">
              <a:lnSpc>
                <a:spcPct val="90000"/>
              </a:lnSpc>
            </a:pPr>
            <a:r>
              <a:rPr lang="en-US" sz="2400" smtClean="0"/>
              <a:t>Did not account for Local Mean Sea Level variations from the geoid</a:t>
            </a:r>
            <a:endParaRPr lang="en-US" smtClean="0"/>
          </a:p>
          <a:p>
            <a:pPr lvl="2">
              <a:lnSpc>
                <a:spcPct val="90000"/>
              </a:lnSpc>
            </a:pPr>
            <a:r>
              <a:rPr lang="en-US" smtClean="0"/>
              <a:t>Thus, not truly a “geoid based” datum</a:t>
            </a:r>
          </a:p>
          <a:p>
            <a:pPr lvl="1"/>
            <a:endParaRPr lang="en-US" smtClean="0"/>
          </a:p>
        </p:txBody>
      </p:sp>
    </p:spTree>
    <p:extLst>
      <p:ext uri="{BB962C8B-B14F-4D97-AF65-F5344CB8AC3E}">
        <p14:creationId xmlns:p14="http://schemas.microsoft.com/office/powerpoint/2010/main" val="290149346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lum contrast="-3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WordArt 3"/>
          <p:cNvSpPr>
            <a:spLocks noChangeArrowheads="1" noChangeShapeType="1" noTextEdit="1"/>
          </p:cNvSpPr>
          <p:nvPr/>
        </p:nvSpPr>
        <p:spPr bwMode="auto">
          <a:xfrm>
            <a:off x="2438400" y="228600"/>
            <a:ext cx="3733800" cy="1676400"/>
          </a:xfrm>
          <a:prstGeom prst="rect">
            <a:avLst/>
          </a:prstGeom>
        </p:spPr>
        <p:txBody>
          <a:bodyPr wrap="none" fromWordArt="1">
            <a:prstTxWarp prst="textCurveUp">
              <a:avLst>
                <a:gd name="adj" fmla="val 19889"/>
              </a:avLst>
            </a:prstTxWarp>
          </a:bodyPr>
          <a:lstStyle/>
          <a:p>
            <a:pPr algn="ctr"/>
            <a:r>
              <a:rPr lang="en-US" sz="3600" kern="10">
                <a:ln w="12700">
                  <a:solidFill>
                    <a:srgbClr val="000000"/>
                  </a:solidFill>
                  <a:round/>
                  <a:headEnd/>
                  <a:tailEnd/>
                </a:ln>
                <a:solidFill>
                  <a:srgbClr val="A50021"/>
                </a:solidFill>
                <a:effectLst>
                  <a:outerShdw dist="45791" dir="2021404" algn="ctr" rotWithShape="0">
                    <a:srgbClr val="808080">
                      <a:alpha val="79999"/>
                    </a:srgbClr>
                  </a:outerShdw>
                </a:effectLst>
                <a:latin typeface="Arial Black"/>
              </a:rPr>
              <a:t>NGVD29</a:t>
            </a:r>
          </a:p>
        </p:txBody>
      </p:sp>
      <p:sp>
        <p:nvSpPr>
          <p:cNvPr id="1416196" name="Text Box 4"/>
          <p:cNvSpPr txBox="1">
            <a:spLocks noChangeArrowheads="1"/>
          </p:cNvSpPr>
          <p:nvPr/>
        </p:nvSpPr>
        <p:spPr bwMode="auto">
          <a:xfrm>
            <a:off x="1524000" y="2286000"/>
            <a:ext cx="4648200"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spcBef>
                <a:spcPct val="50000"/>
              </a:spcBef>
            </a:pPr>
            <a:r>
              <a:rPr lang="en-US" sz="2800" b="1">
                <a:solidFill>
                  <a:srgbClr val="FFFF00"/>
                </a:solidFill>
                <a:latin typeface="Arial" charset="0"/>
              </a:rPr>
              <a:t>The National Geodetic Vertical Datum of 1929 is referenced to 26 tide gauges in the US and Canada</a:t>
            </a:r>
          </a:p>
        </p:txBody>
      </p:sp>
      <p:grpSp>
        <p:nvGrpSpPr>
          <p:cNvPr id="2" name="Group 5"/>
          <p:cNvGrpSpPr>
            <a:grpSpLocks/>
          </p:cNvGrpSpPr>
          <p:nvPr/>
        </p:nvGrpSpPr>
        <p:grpSpPr bwMode="auto">
          <a:xfrm>
            <a:off x="4648200" y="1219200"/>
            <a:ext cx="3962400" cy="4900613"/>
            <a:chOff x="2688" y="1008"/>
            <a:chExt cx="2448" cy="2880"/>
          </a:xfrm>
        </p:grpSpPr>
        <p:sp>
          <p:nvSpPr>
            <p:cNvPr id="22544" name="Line 6"/>
            <p:cNvSpPr>
              <a:spLocks noChangeShapeType="1"/>
            </p:cNvSpPr>
            <p:nvPr/>
          </p:nvSpPr>
          <p:spPr bwMode="auto">
            <a:xfrm>
              <a:off x="4032" y="1008"/>
              <a:ext cx="624" cy="4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5" name="Line 7"/>
            <p:cNvSpPr>
              <a:spLocks noChangeShapeType="1"/>
            </p:cNvSpPr>
            <p:nvPr/>
          </p:nvSpPr>
          <p:spPr bwMode="auto">
            <a:xfrm>
              <a:off x="4032" y="1008"/>
              <a:ext cx="1104" cy="43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6" name="Line 8"/>
            <p:cNvSpPr>
              <a:spLocks noChangeShapeType="1"/>
            </p:cNvSpPr>
            <p:nvPr/>
          </p:nvSpPr>
          <p:spPr bwMode="auto">
            <a:xfrm>
              <a:off x="4032" y="1008"/>
              <a:ext cx="1008" cy="57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7" name="Line 9"/>
            <p:cNvSpPr>
              <a:spLocks noChangeShapeType="1"/>
            </p:cNvSpPr>
            <p:nvPr/>
          </p:nvSpPr>
          <p:spPr bwMode="auto">
            <a:xfrm>
              <a:off x="4032" y="1008"/>
              <a:ext cx="720" cy="67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8" name="Line 10"/>
            <p:cNvSpPr>
              <a:spLocks noChangeShapeType="1"/>
            </p:cNvSpPr>
            <p:nvPr/>
          </p:nvSpPr>
          <p:spPr bwMode="auto">
            <a:xfrm>
              <a:off x="4032" y="1008"/>
              <a:ext cx="624" cy="81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9" name="Line 11"/>
            <p:cNvSpPr>
              <a:spLocks noChangeShapeType="1"/>
            </p:cNvSpPr>
            <p:nvPr/>
          </p:nvSpPr>
          <p:spPr bwMode="auto">
            <a:xfrm>
              <a:off x="4032" y="1008"/>
              <a:ext cx="528" cy="115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50" name="Line 12"/>
            <p:cNvSpPr>
              <a:spLocks noChangeShapeType="1"/>
            </p:cNvSpPr>
            <p:nvPr/>
          </p:nvSpPr>
          <p:spPr bwMode="auto">
            <a:xfrm>
              <a:off x="4032" y="1008"/>
              <a:ext cx="336" cy="1344"/>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51" name="Line 13"/>
            <p:cNvSpPr>
              <a:spLocks noChangeShapeType="1"/>
            </p:cNvSpPr>
            <p:nvPr/>
          </p:nvSpPr>
          <p:spPr bwMode="auto">
            <a:xfrm>
              <a:off x="4032" y="1008"/>
              <a:ext cx="336" cy="168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52" name="Line 14"/>
            <p:cNvSpPr>
              <a:spLocks noChangeShapeType="1"/>
            </p:cNvSpPr>
            <p:nvPr/>
          </p:nvSpPr>
          <p:spPr bwMode="auto">
            <a:xfrm>
              <a:off x="4032" y="1008"/>
              <a:ext cx="0" cy="249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53" name="Line 15"/>
            <p:cNvSpPr>
              <a:spLocks noChangeShapeType="1"/>
            </p:cNvSpPr>
            <p:nvPr/>
          </p:nvSpPr>
          <p:spPr bwMode="auto">
            <a:xfrm flipH="1">
              <a:off x="3504" y="1008"/>
              <a:ext cx="528" cy="268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54" name="Line 16"/>
            <p:cNvSpPr>
              <a:spLocks noChangeShapeType="1"/>
            </p:cNvSpPr>
            <p:nvPr/>
          </p:nvSpPr>
          <p:spPr bwMode="auto">
            <a:xfrm flipH="1">
              <a:off x="3312" y="1008"/>
              <a:ext cx="720" cy="268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55" name="Line 17"/>
            <p:cNvSpPr>
              <a:spLocks noChangeShapeType="1"/>
            </p:cNvSpPr>
            <p:nvPr/>
          </p:nvSpPr>
          <p:spPr bwMode="auto">
            <a:xfrm flipH="1">
              <a:off x="2688" y="1008"/>
              <a:ext cx="1344" cy="288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3" name="Group 18"/>
          <p:cNvGrpSpPr>
            <a:grpSpLocks/>
          </p:cNvGrpSpPr>
          <p:nvPr/>
        </p:nvGrpSpPr>
        <p:grpSpPr bwMode="auto">
          <a:xfrm>
            <a:off x="457200" y="228600"/>
            <a:ext cx="1828800" cy="4495800"/>
            <a:chOff x="288" y="144"/>
            <a:chExt cx="1152" cy="2832"/>
          </a:xfrm>
        </p:grpSpPr>
        <p:grpSp>
          <p:nvGrpSpPr>
            <p:cNvPr id="22535" name="Group 19"/>
            <p:cNvGrpSpPr>
              <a:grpSpLocks/>
            </p:cNvGrpSpPr>
            <p:nvPr/>
          </p:nvGrpSpPr>
          <p:grpSpPr bwMode="auto">
            <a:xfrm>
              <a:off x="288" y="144"/>
              <a:ext cx="1152" cy="2832"/>
              <a:chOff x="288" y="288"/>
              <a:chExt cx="1152" cy="2688"/>
            </a:xfrm>
          </p:grpSpPr>
          <p:sp>
            <p:nvSpPr>
              <p:cNvPr id="22537" name="Line 20"/>
              <p:cNvSpPr>
                <a:spLocks noChangeShapeType="1"/>
              </p:cNvSpPr>
              <p:nvPr/>
            </p:nvSpPr>
            <p:spPr bwMode="auto">
              <a:xfrm flipH="1" flipV="1">
                <a:off x="624" y="288"/>
                <a:ext cx="816" cy="52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38" name="Line 21"/>
              <p:cNvSpPr>
                <a:spLocks noChangeShapeType="1"/>
              </p:cNvSpPr>
              <p:nvPr/>
            </p:nvSpPr>
            <p:spPr bwMode="auto">
              <a:xfrm flipH="1">
                <a:off x="720" y="816"/>
                <a:ext cx="720" cy="9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39" name="Line 22"/>
              <p:cNvSpPr>
                <a:spLocks noChangeShapeType="1"/>
              </p:cNvSpPr>
              <p:nvPr/>
            </p:nvSpPr>
            <p:spPr bwMode="auto">
              <a:xfrm flipH="1">
                <a:off x="720" y="816"/>
                <a:ext cx="720" cy="19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0" name="Line 23"/>
              <p:cNvSpPr>
                <a:spLocks noChangeShapeType="1"/>
              </p:cNvSpPr>
              <p:nvPr/>
            </p:nvSpPr>
            <p:spPr bwMode="auto">
              <a:xfrm flipH="1">
                <a:off x="624" y="816"/>
                <a:ext cx="816" cy="33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1" name="Line 24"/>
              <p:cNvSpPr>
                <a:spLocks noChangeShapeType="1"/>
              </p:cNvSpPr>
              <p:nvPr/>
            </p:nvSpPr>
            <p:spPr bwMode="auto">
              <a:xfrm flipH="1">
                <a:off x="288" y="816"/>
                <a:ext cx="1152" cy="144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2" name="Line 25"/>
              <p:cNvSpPr>
                <a:spLocks noChangeShapeType="1"/>
              </p:cNvSpPr>
              <p:nvPr/>
            </p:nvSpPr>
            <p:spPr bwMode="auto">
              <a:xfrm flipH="1">
                <a:off x="528" y="816"/>
                <a:ext cx="912" cy="201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3" name="Line 26"/>
              <p:cNvSpPr>
                <a:spLocks noChangeShapeType="1"/>
              </p:cNvSpPr>
              <p:nvPr/>
            </p:nvSpPr>
            <p:spPr bwMode="auto">
              <a:xfrm flipH="1">
                <a:off x="624" y="816"/>
                <a:ext cx="816" cy="216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grpSp>
        <p:sp>
          <p:nvSpPr>
            <p:cNvPr id="22536" name="Line 27"/>
            <p:cNvSpPr>
              <a:spLocks noChangeShapeType="1"/>
            </p:cNvSpPr>
            <p:nvPr/>
          </p:nvSpPr>
          <p:spPr bwMode="auto">
            <a:xfrm flipH="1">
              <a:off x="528" y="700"/>
              <a:ext cx="912" cy="45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grpSp>
    </p:spTree>
    <p:extLst>
      <p:ext uri="{BB962C8B-B14F-4D97-AF65-F5344CB8AC3E}">
        <p14:creationId xmlns:p14="http://schemas.microsoft.com/office/powerpoint/2010/main" val="16053726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16196"/>
                                        </p:tgtEl>
                                        <p:attrNameLst>
                                          <p:attrName>style.visibility</p:attrName>
                                        </p:attrNameLst>
                                      </p:cBhvr>
                                      <p:to>
                                        <p:strVal val="visible"/>
                                      </p:to>
                                    </p:set>
                                  </p:childTnLst>
                                </p:cTn>
                              </p:par>
                              <p:par>
                                <p:cTn id="7" presetID="22" presetClass="entr" presetSubtype="1"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up)">
                                      <p:cBhvr>
                                        <p:cTn id="9" dur="500"/>
                                        <p:tgtEl>
                                          <p:spTgt spid="2"/>
                                        </p:tgtEl>
                                      </p:cBhvr>
                                    </p:animEffect>
                                  </p:childTnLst>
                                </p:cTn>
                              </p:par>
                              <p:par>
                                <p:cTn id="10" presetID="22" presetClass="entr" presetSubtype="2"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6196" grpId="0"/>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7650" name="Picture 1" descr="Continuation Slid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27651" name="Rectangle 5"/>
          <p:cNvSpPr>
            <a:spLocks noGrp="1" noChangeArrowheads="1"/>
          </p:cNvSpPr>
          <p:nvPr>
            <p:ph type="title"/>
          </p:nvPr>
        </p:nvSpPr>
        <p:spPr>
          <a:xfrm>
            <a:off x="457200" y="366713"/>
            <a:ext cx="8455025" cy="1143000"/>
          </a:xfrm>
        </p:spPr>
        <p:txBody>
          <a:bodyPr lIns="88792" tIns="50746" rIns="88792" bIns="50746"/>
          <a:lstStyle/>
          <a:p>
            <a:pPr defTabSz="911225" eaLnBrk="1" hangingPunct="1"/>
            <a:r>
              <a:rPr lang="en-US" altLang="en-US" sz="3900" smtClean="0">
                <a:latin typeface="Times New Roman" pitchFamily="18" charset="0"/>
                <a:cs typeface="Times New Roman" pitchFamily="18" charset="0"/>
                <a:sym typeface="Times New Roman" pitchFamily="18" charset="0"/>
              </a:rPr>
              <a:t>Current Vertical Datum in the USA</a:t>
            </a:r>
            <a:endParaRPr lang="en-US" altLang="en-US" sz="3900" smtClean="0"/>
          </a:p>
        </p:txBody>
      </p:sp>
      <p:sp>
        <p:nvSpPr>
          <p:cNvPr id="7170" name="Rectangle 2"/>
          <p:cNvSpPr>
            <a:spLocks noGrp="1" noChangeArrowheads="1"/>
          </p:cNvSpPr>
          <p:nvPr>
            <p:ph idx="1"/>
          </p:nvPr>
        </p:nvSpPr>
        <p:spPr>
          <a:xfrm>
            <a:off x="2816225" y="1601788"/>
            <a:ext cx="6007100" cy="4470400"/>
          </a:xfrm>
        </p:spPr>
        <p:txBody>
          <a:bodyPr lIns="88792" tIns="50746" rIns="88792" bIns="50746"/>
          <a:lstStyle/>
          <a:p>
            <a:pPr marL="212725" indent="-212725" defTabSz="911225" eaLnBrk="1" hangingPunct="1">
              <a:spcBef>
                <a:spcPts val="488"/>
              </a:spcBef>
              <a:buClr>
                <a:srgbClr val="000000"/>
              </a:buClr>
              <a:buFont typeface="ArialMT"/>
              <a:buChar char="•"/>
            </a:pPr>
            <a:r>
              <a:rPr lang="en-US" altLang="en-US" sz="2000" b="1" dirty="0" smtClean="0">
                <a:latin typeface="Times New Roman" pitchFamily="18" charset="0"/>
                <a:cs typeface="Times New Roman" pitchFamily="18" charset="0"/>
                <a:sym typeface="Times New Roman" pitchFamily="18" charset="0"/>
              </a:rPr>
              <a:t>NAVD 88</a:t>
            </a:r>
            <a:r>
              <a:rPr lang="en-US" altLang="en-US" sz="2000" dirty="0" smtClean="0">
                <a:latin typeface="Times New Roman" pitchFamily="18" charset="0"/>
                <a:cs typeface="Times New Roman" pitchFamily="18" charset="0"/>
                <a:sym typeface="Times New Roman" pitchFamily="18" charset="0"/>
              </a:rPr>
              <a:t>: North American Vertical Datum of 1988</a:t>
            </a:r>
          </a:p>
          <a:p>
            <a:pPr marL="212725" indent="-212725" defTabSz="911225" eaLnBrk="1" hangingPunct="1">
              <a:spcBef>
                <a:spcPts val="488"/>
              </a:spcBef>
              <a:buClr>
                <a:srgbClr val="000000"/>
              </a:buClr>
              <a:buFont typeface="ArialMT"/>
              <a:buChar char="•"/>
            </a:pPr>
            <a:r>
              <a:rPr lang="en-US" altLang="en-US" sz="2000" b="1" i="1" dirty="0" smtClean="0">
                <a:latin typeface="Times New Roman" pitchFamily="18" charset="0"/>
                <a:cs typeface="Times New Roman" pitchFamily="18" charset="0"/>
                <a:sym typeface="Times New Roman" pitchFamily="18" charset="0"/>
              </a:rPr>
              <a:t>Definition:  </a:t>
            </a:r>
            <a:r>
              <a:rPr lang="en-US" altLang="en-US" sz="2000" dirty="0" smtClean="0">
                <a:latin typeface="Times New Roman" pitchFamily="18" charset="0"/>
                <a:cs typeface="Times New Roman" pitchFamily="18" charset="0"/>
                <a:sym typeface="Times New Roman" pitchFamily="18" charset="0"/>
              </a:rPr>
              <a:t>The surface of equal gravity potential to which </a:t>
            </a:r>
            <a:r>
              <a:rPr lang="en-US" altLang="en-US" sz="2000" dirty="0" err="1" smtClean="0">
                <a:latin typeface="Times New Roman" pitchFamily="18" charset="0"/>
                <a:cs typeface="Times New Roman" pitchFamily="18" charset="0"/>
                <a:sym typeface="Times New Roman" pitchFamily="18" charset="0"/>
              </a:rPr>
              <a:t>orthometric</a:t>
            </a:r>
            <a:r>
              <a:rPr lang="en-US" altLang="en-US" sz="2000" dirty="0" smtClean="0">
                <a:latin typeface="Times New Roman" pitchFamily="18" charset="0"/>
                <a:cs typeface="Times New Roman" pitchFamily="18" charset="0"/>
                <a:sym typeface="Times New Roman" pitchFamily="18" charset="0"/>
              </a:rPr>
              <a:t> heights shall refer in North America*, and which is 6.271 meters (along the plumb line) below the geodetic mark at “Father Point/Rimouski” (NGSIDB PID TY5255).</a:t>
            </a:r>
          </a:p>
          <a:p>
            <a:pPr marL="212725" indent="-212725" defTabSz="911225" eaLnBrk="1" hangingPunct="1">
              <a:spcBef>
                <a:spcPts val="488"/>
              </a:spcBef>
              <a:buClr>
                <a:srgbClr val="000000"/>
              </a:buClr>
              <a:buFont typeface="ArialMT"/>
              <a:buChar char="•"/>
            </a:pPr>
            <a:r>
              <a:rPr lang="en-US" altLang="en-US" sz="2000" b="1" i="1" dirty="0" smtClean="0">
                <a:latin typeface="Times New Roman" pitchFamily="18" charset="0"/>
                <a:cs typeface="Times New Roman" pitchFamily="18" charset="0"/>
                <a:sym typeface="Times New Roman" pitchFamily="18" charset="0"/>
              </a:rPr>
              <a:t>Realization:  </a:t>
            </a:r>
            <a:r>
              <a:rPr lang="en-US" altLang="en-US" sz="2000" dirty="0" smtClean="0">
                <a:latin typeface="Times New Roman" pitchFamily="18" charset="0"/>
                <a:cs typeface="Times New Roman" pitchFamily="18" charset="0"/>
                <a:sym typeface="Times New Roman" pitchFamily="18" charset="0"/>
              </a:rPr>
              <a:t>Over 500,000 geodetic marks across North America with published </a:t>
            </a:r>
            <a:r>
              <a:rPr lang="en-US" altLang="en-US" sz="2000" dirty="0" err="1" smtClean="0">
                <a:latin typeface="Times New Roman" pitchFamily="18" charset="0"/>
                <a:cs typeface="Times New Roman" pitchFamily="18" charset="0"/>
                <a:sym typeface="Times New Roman" pitchFamily="18" charset="0"/>
              </a:rPr>
              <a:t>Helmert</a:t>
            </a:r>
            <a:r>
              <a:rPr lang="en-US" altLang="en-US" sz="2000" dirty="0" smtClean="0">
                <a:latin typeface="Times New Roman" pitchFamily="18" charset="0"/>
                <a:cs typeface="Times New Roman" pitchFamily="18" charset="0"/>
                <a:sym typeface="Times New Roman" pitchFamily="18" charset="0"/>
              </a:rPr>
              <a:t> </a:t>
            </a:r>
            <a:r>
              <a:rPr lang="en-US" altLang="en-US" sz="2000" dirty="0" err="1" smtClean="0">
                <a:latin typeface="Times New Roman" pitchFamily="18" charset="0"/>
                <a:cs typeface="Times New Roman" pitchFamily="18" charset="0"/>
                <a:sym typeface="Times New Roman" pitchFamily="18" charset="0"/>
              </a:rPr>
              <a:t>orthometric</a:t>
            </a:r>
            <a:r>
              <a:rPr lang="en-US" altLang="en-US" sz="2000" dirty="0" smtClean="0">
                <a:latin typeface="Times New Roman" pitchFamily="18" charset="0"/>
                <a:cs typeface="Times New Roman" pitchFamily="18" charset="0"/>
                <a:sym typeface="Times New Roman" pitchFamily="18" charset="0"/>
              </a:rPr>
              <a:t> heights, most of which were originally computed from a minimally constrained adjustment of leveling and gravity data, holding the </a:t>
            </a:r>
            <a:r>
              <a:rPr lang="en-US" altLang="en-US" sz="2000" dirty="0" err="1" smtClean="0">
                <a:latin typeface="Times New Roman" pitchFamily="18" charset="0"/>
                <a:cs typeface="Times New Roman" pitchFamily="18" charset="0"/>
                <a:sym typeface="Times New Roman" pitchFamily="18" charset="0"/>
              </a:rPr>
              <a:t>geopotential</a:t>
            </a:r>
            <a:r>
              <a:rPr lang="en-US" altLang="en-US" sz="2000" dirty="0" smtClean="0">
                <a:latin typeface="Times New Roman" pitchFamily="18" charset="0"/>
                <a:cs typeface="Times New Roman" pitchFamily="18" charset="0"/>
                <a:sym typeface="Times New Roman" pitchFamily="18" charset="0"/>
              </a:rPr>
              <a:t> value at “Father Point/Rimouski” fixed.</a:t>
            </a:r>
            <a:endParaRPr lang="en-US" altLang="en-US" dirty="0" smtClean="0"/>
          </a:p>
        </p:txBody>
      </p:sp>
      <p:pic>
        <p:nvPicPr>
          <p:cNvPr id="27653" name="Picture 6" descr="Father Point lighthous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1613" y="1851025"/>
            <a:ext cx="2451100" cy="372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27654" name="Rectangle 7"/>
          <p:cNvSpPr>
            <a:spLocks/>
          </p:cNvSpPr>
          <p:nvPr/>
        </p:nvSpPr>
        <p:spPr bwMode="auto">
          <a:xfrm>
            <a:off x="163513" y="5734050"/>
            <a:ext cx="2652712"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88792" tIns="50746" rIns="88792" bIns="50746">
            <a:spAutoFit/>
          </a:bodyPr>
          <a:lstStyle>
            <a:lvl1pPr defTabSz="911225" eaLnBrk="0" hangingPunct="0">
              <a:spcBef>
                <a:spcPct val="20000"/>
              </a:spcBef>
              <a:buFont typeface="Arial" pitchFamily="34" charset="0"/>
              <a:buChar char="•"/>
              <a:defRPr sz="3200">
                <a:solidFill>
                  <a:schemeClr val="tx1"/>
                </a:solidFill>
                <a:latin typeface="Calibri" pitchFamily="34" charset="0"/>
              </a:defRPr>
            </a:lvl1pPr>
            <a:lvl2pPr marL="742950" indent="-285750" defTabSz="911225" eaLnBrk="0" hangingPunct="0">
              <a:spcBef>
                <a:spcPct val="20000"/>
              </a:spcBef>
              <a:buFont typeface="Arial" pitchFamily="34" charset="0"/>
              <a:buChar char="–"/>
              <a:defRPr sz="2800">
                <a:solidFill>
                  <a:schemeClr val="tx1"/>
                </a:solidFill>
                <a:latin typeface="Calibri" pitchFamily="34" charset="0"/>
              </a:defRPr>
            </a:lvl2pPr>
            <a:lvl3pPr marL="1143000" indent="-228600" defTabSz="911225" eaLnBrk="0" hangingPunct="0">
              <a:spcBef>
                <a:spcPct val="20000"/>
              </a:spcBef>
              <a:buFont typeface="Arial" pitchFamily="34" charset="0"/>
              <a:buChar char="•"/>
              <a:defRPr sz="2400">
                <a:solidFill>
                  <a:schemeClr val="tx1"/>
                </a:solidFill>
                <a:latin typeface="Calibri" pitchFamily="34" charset="0"/>
              </a:defRPr>
            </a:lvl3pPr>
            <a:lvl4pPr marL="1600200" indent="-228600" defTabSz="911225" eaLnBrk="0" hangingPunct="0">
              <a:spcBef>
                <a:spcPct val="20000"/>
              </a:spcBef>
              <a:buFont typeface="Arial" pitchFamily="34" charset="0"/>
              <a:buChar char="–"/>
              <a:defRPr sz="2000">
                <a:solidFill>
                  <a:schemeClr val="tx1"/>
                </a:solidFill>
                <a:latin typeface="Calibri" pitchFamily="34" charset="0"/>
              </a:defRPr>
            </a:lvl4pPr>
            <a:lvl5pPr marL="2057400" indent="-228600" defTabSz="911225" eaLnBrk="0" hangingPunct="0">
              <a:spcBef>
                <a:spcPct val="20000"/>
              </a:spcBef>
              <a:buFont typeface="Arial" pitchFamily="34" charset="0"/>
              <a:buChar char="»"/>
              <a:defRPr sz="2000">
                <a:solidFill>
                  <a:schemeClr val="tx1"/>
                </a:solidFill>
                <a:latin typeface="Calibri" pitchFamily="34" charset="0"/>
              </a:defRPr>
            </a:lvl5pPr>
            <a:lvl6pPr marL="25146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200">
                <a:solidFill>
                  <a:prstClr val="black"/>
                </a:solidFill>
                <a:latin typeface="Times New Roman" pitchFamily="18" charset="0"/>
                <a:ea typeface="+mn-ea"/>
                <a:cs typeface="Times New Roman" pitchFamily="18" charset="0"/>
                <a:sym typeface="Times New Roman" pitchFamily="18" charset="0"/>
              </a:rPr>
              <a:t>Father Point Lighthouse, Quebec</a:t>
            </a:r>
            <a:endParaRPr lang="en-US" altLang="en-US" sz="2200">
              <a:solidFill>
                <a:prstClr val="black"/>
              </a:solidFill>
              <a:latin typeface="Arial" pitchFamily="34" charset="0"/>
              <a:ea typeface="+mn-ea"/>
              <a:cs typeface="Arial" pitchFamily="34" charset="0"/>
            </a:endParaRPr>
          </a:p>
        </p:txBody>
      </p:sp>
      <p:sp>
        <p:nvSpPr>
          <p:cNvPr id="27655" name="TextBox 8"/>
          <p:cNvSpPr txBox="1">
            <a:spLocks noChangeArrowheads="1"/>
          </p:cNvSpPr>
          <p:nvPr/>
        </p:nvSpPr>
        <p:spPr bwMode="auto">
          <a:xfrm>
            <a:off x="2965450" y="6000750"/>
            <a:ext cx="2262188"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19" tIns="32107" rIns="64219" bIns="32107">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1700" i="1">
                <a:solidFill>
                  <a:prstClr val="black"/>
                </a:solidFill>
                <a:latin typeface="Times New Roman" pitchFamily="18" charset="0"/>
                <a:ea typeface="+mn-ea"/>
                <a:cs typeface="Times New Roman" pitchFamily="18" charset="0"/>
              </a:rPr>
              <a:t>*Not adopted in Canada</a:t>
            </a:r>
          </a:p>
        </p:txBody>
      </p:sp>
    </p:spTree>
    <p:extLst>
      <p:ext uri="{BB962C8B-B14F-4D97-AF65-F5344CB8AC3E}">
        <p14:creationId xmlns:p14="http://schemas.microsoft.com/office/powerpoint/2010/main" val="99311372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9"/>
                                          </p:stCondLst>
                                        </p:cTn>
                                        <p:tgtEl>
                                          <p:spTgt spid="717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(very) brief history of NAD 83</a:t>
            </a:r>
            <a:endParaRPr lang="en-US" dirty="0"/>
          </a:p>
        </p:txBody>
      </p:sp>
      <p:sp>
        <p:nvSpPr>
          <p:cNvPr id="3" name="Content Placeholder 2"/>
          <p:cNvSpPr>
            <a:spLocks noGrp="1"/>
          </p:cNvSpPr>
          <p:nvPr>
            <p:ph idx="1"/>
          </p:nvPr>
        </p:nvSpPr>
        <p:spPr>
          <a:xfrm>
            <a:off x="343876" y="1417638"/>
            <a:ext cx="5681785" cy="5217624"/>
          </a:xfrm>
        </p:spPr>
        <p:txBody>
          <a:bodyPr>
            <a:normAutofit fontScale="77500" lnSpcReduction="20000"/>
          </a:bodyPr>
          <a:lstStyle/>
          <a:p>
            <a:r>
              <a:rPr lang="en-US" dirty="0" smtClean="0"/>
              <a:t>Original realization completed in 1986</a:t>
            </a:r>
          </a:p>
          <a:p>
            <a:pPr lvl="1"/>
            <a:r>
              <a:rPr lang="en-US" dirty="0" smtClean="0"/>
              <a:t>Consisted (almost) entirely of classical (optical) observations</a:t>
            </a:r>
          </a:p>
          <a:p>
            <a:r>
              <a:rPr lang="en-US" dirty="0" smtClean="0"/>
              <a:t>“High Precision Geodetic Network” (HPGN) and “High Accuracy Reference Network” (HARN) realizations</a:t>
            </a:r>
          </a:p>
          <a:p>
            <a:pPr lvl="1"/>
            <a:r>
              <a:rPr lang="en-US" dirty="0" smtClean="0"/>
              <a:t>Most done in 1990s, essentially state-by-state</a:t>
            </a:r>
          </a:p>
          <a:p>
            <a:pPr lvl="1"/>
            <a:r>
              <a:rPr lang="en-US" dirty="0" smtClean="0"/>
              <a:t>Based on GNSS but classical stations included in adjustments</a:t>
            </a:r>
          </a:p>
          <a:p>
            <a:r>
              <a:rPr lang="en-US" dirty="0" smtClean="0"/>
              <a:t>National Re-Adjustment of 2007</a:t>
            </a:r>
          </a:p>
          <a:p>
            <a:pPr lvl="1"/>
            <a:r>
              <a:rPr lang="en-US" dirty="0" smtClean="0"/>
              <a:t>NAD 83(CORS96) and (NSRS2007)</a:t>
            </a:r>
          </a:p>
          <a:p>
            <a:pPr lvl="1"/>
            <a:r>
              <a:rPr lang="en-US" dirty="0" smtClean="0"/>
              <a:t>Simultaneous nationwide adjustment (GNSS only)</a:t>
            </a:r>
          </a:p>
          <a:p>
            <a:r>
              <a:rPr lang="en-US" b="1" i="1" dirty="0" smtClean="0"/>
              <a:t>New realization: NAD 83(2011) epoch 2010.00</a:t>
            </a:r>
          </a:p>
        </p:txBody>
      </p:sp>
      <p:pic>
        <p:nvPicPr>
          <p:cNvPr id="5" name="Picture 5" descr="bilby_tower_light"/>
          <p:cNvPicPr>
            <a:picLocks noChangeAspect="1" noChangeArrowheads="1"/>
          </p:cNvPicPr>
          <p:nvPr/>
        </p:nvPicPr>
        <p:blipFill>
          <a:blip r:embed="rId2"/>
          <a:srcRect r="24116"/>
          <a:stretch>
            <a:fillRect/>
          </a:stretch>
        </p:blipFill>
        <p:spPr>
          <a:xfrm>
            <a:off x="6025661" y="1175361"/>
            <a:ext cx="2139462" cy="3810000"/>
          </a:xfrm>
          <a:prstGeom prst="rect">
            <a:avLst/>
          </a:prstGeom>
          <a:noFill/>
          <a:ln>
            <a:solidFill>
              <a:schemeClr val="tx1"/>
            </a:solidFill>
          </a:ln>
          <a:effectLst>
            <a:outerShdw blurRad="50800" dist="38100" dir="2700000" algn="tl" rotWithShape="0">
              <a:prstClr val="black">
                <a:alpha val="40000"/>
              </a:prstClr>
            </a:outerShdw>
          </a:effectLst>
        </p:spPr>
      </p:pic>
      <p:pic>
        <p:nvPicPr>
          <p:cNvPr id="4" name="Picture 4" descr="gps_sat"/>
          <p:cNvPicPr>
            <a:picLocks noChangeAspect="1" noChangeArrowheads="1"/>
          </p:cNvPicPr>
          <p:nvPr/>
        </p:nvPicPr>
        <p:blipFill>
          <a:blip r:embed="rId3"/>
          <a:srcRect/>
          <a:stretch>
            <a:fillRect/>
          </a:stretch>
        </p:blipFill>
        <p:spPr bwMode="auto">
          <a:xfrm>
            <a:off x="6730144" y="4192062"/>
            <a:ext cx="2301716" cy="2541746"/>
          </a:xfrm>
          <a:prstGeom prst="rect">
            <a:avLst/>
          </a:prstGeom>
          <a:noFill/>
          <a:ln w="9525">
            <a:no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757454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10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1000"/>
                                        <p:tgtEl>
                                          <p:spTgt spid="3">
                                            <p:txEl>
                                              <p:pRg st="4" end="4"/>
                                            </p:txEl>
                                          </p:spTgt>
                                        </p:tgtEl>
                                      </p:cBhvr>
                                    </p:animEffect>
                                  </p:childTnLst>
                                </p:cTn>
                              </p:par>
                            </p:childTnLst>
                          </p:cTn>
                        </p:par>
                        <p:par>
                          <p:cTn id="20" fill="hold">
                            <p:stCondLst>
                              <p:cond delay="1000"/>
                            </p:stCondLst>
                            <p:childTnLst>
                              <p:par>
                                <p:cTn id="21" presetID="2" presetClass="entr" presetSubtype="6"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1000" fill="hold"/>
                                        <p:tgtEl>
                                          <p:spTgt spid="4"/>
                                        </p:tgtEl>
                                        <p:attrNameLst>
                                          <p:attrName>ppt_x</p:attrName>
                                        </p:attrNameLst>
                                      </p:cBhvr>
                                      <p:tavLst>
                                        <p:tav tm="0">
                                          <p:val>
                                            <p:strVal val="1+#ppt_w/2"/>
                                          </p:val>
                                        </p:tav>
                                        <p:tav tm="100000">
                                          <p:val>
                                            <p:strVal val="#ppt_x"/>
                                          </p:val>
                                        </p:tav>
                                      </p:tavLst>
                                    </p:anim>
                                    <p:anim calcmode="lin" valueType="num">
                                      <p:cBhvr additive="base">
                                        <p:cTn id="24"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1000"/>
                                        <p:tgtEl>
                                          <p:spTgt spid="3">
                                            <p:txEl>
                                              <p:pRg st="5" end="5"/>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1000"/>
                                        <p:tgtEl>
                                          <p:spTgt spid="3">
                                            <p:txEl>
                                              <p:pRg st="6" end="6"/>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childTnLst>
                                </p:cTn>
                              </p:par>
                            </p:childTnLst>
                          </p:cTn>
                        </p:par>
                        <p:par>
                          <p:cTn id="36" fill="hold">
                            <p:stCondLst>
                              <p:cond delay="1000"/>
                            </p:stCondLst>
                            <p:childTnLst>
                              <p:par>
                                <p:cTn id="37" presetID="9" presetClass="exit" presetSubtype="0" fill="hold" nodeType="afterEffect">
                                  <p:stCondLst>
                                    <p:cond delay="0"/>
                                  </p:stCondLst>
                                  <p:childTnLst>
                                    <p:animEffect transition="out" filter="dissolve">
                                      <p:cBhvr>
                                        <p:cTn id="38" dur="5000"/>
                                        <p:tgtEl>
                                          <p:spTgt spid="5"/>
                                        </p:tgtEl>
                                      </p:cBhvr>
                                    </p:animEffect>
                                    <p:set>
                                      <p:cBhvr>
                                        <p:cTn id="39" dur="1" fill="hold">
                                          <p:stCondLst>
                                            <p:cond delay="4999"/>
                                          </p:stCondLst>
                                        </p:cTn>
                                        <p:tgtEl>
                                          <p:spTgt spid="5"/>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Effect transition="in" filter="fade">
                                      <p:cBhvr>
                                        <p:cTn id="44" dur="1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57200" y="484188"/>
            <a:ext cx="8229600" cy="1143000"/>
          </a:xfrm>
        </p:spPr>
        <p:txBody>
          <a:bodyPr/>
          <a:lstStyle/>
          <a:p>
            <a:r>
              <a:rPr lang="en-US" sz="3600" smtClean="0"/>
              <a:t>History of vertical </a:t>
            </a:r>
            <a:br>
              <a:rPr lang="en-US" sz="3600" smtClean="0"/>
            </a:br>
            <a:r>
              <a:rPr lang="en-US" sz="3600" smtClean="0"/>
              <a:t>datums in the USA</a:t>
            </a:r>
          </a:p>
        </p:txBody>
      </p:sp>
      <p:sp>
        <p:nvSpPr>
          <p:cNvPr id="23555" name="Content Placeholder 2"/>
          <p:cNvSpPr>
            <a:spLocks noGrp="1"/>
          </p:cNvSpPr>
          <p:nvPr>
            <p:ph idx="1"/>
          </p:nvPr>
        </p:nvSpPr>
        <p:spPr>
          <a:xfrm>
            <a:off x="457200" y="1809750"/>
            <a:ext cx="8229600" cy="4525963"/>
          </a:xfrm>
        </p:spPr>
        <p:txBody>
          <a:bodyPr/>
          <a:lstStyle/>
          <a:p>
            <a:pPr>
              <a:lnSpc>
                <a:spcPct val="90000"/>
              </a:lnSpc>
            </a:pPr>
            <a:r>
              <a:rPr lang="en-US" sz="2800" b="1" smtClean="0"/>
              <a:t>NAVD 88</a:t>
            </a:r>
            <a:endParaRPr lang="en-US" sz="2800" smtClean="0"/>
          </a:p>
          <a:p>
            <a:pPr lvl="1">
              <a:lnSpc>
                <a:spcPct val="90000"/>
              </a:lnSpc>
            </a:pPr>
            <a:r>
              <a:rPr lang="en-US" sz="2200" smtClean="0"/>
              <a:t>North American Vertical Datum of 1988</a:t>
            </a:r>
          </a:p>
          <a:p>
            <a:pPr lvl="1">
              <a:lnSpc>
                <a:spcPct val="90000"/>
              </a:lnSpc>
            </a:pPr>
            <a:endParaRPr lang="en-US" sz="2200" smtClean="0"/>
          </a:p>
          <a:p>
            <a:pPr lvl="1">
              <a:lnSpc>
                <a:spcPct val="90000"/>
              </a:lnSpc>
            </a:pPr>
            <a:r>
              <a:rPr lang="en-US" sz="2200" smtClean="0"/>
              <a:t>One height held fixed at “Father Point” (Rimouski, Canada)</a:t>
            </a:r>
          </a:p>
          <a:p>
            <a:pPr>
              <a:lnSpc>
                <a:spcPct val="90000"/>
              </a:lnSpc>
            </a:pPr>
            <a:endParaRPr lang="en-US" sz="2200" smtClean="0"/>
          </a:p>
          <a:p>
            <a:pPr lvl="1">
              <a:lnSpc>
                <a:spcPct val="90000"/>
              </a:lnSpc>
            </a:pPr>
            <a:r>
              <a:rPr lang="en-US" sz="2200" smtClean="0"/>
              <a:t>…height chosen was to minimize 1929/1988 differences on USGS topo maps in the eastern U.S.</a:t>
            </a:r>
          </a:p>
          <a:p>
            <a:pPr lvl="1">
              <a:lnSpc>
                <a:spcPct val="90000"/>
              </a:lnSpc>
            </a:pPr>
            <a:endParaRPr lang="en-US" sz="2200" smtClean="0"/>
          </a:p>
          <a:p>
            <a:pPr lvl="1">
              <a:lnSpc>
                <a:spcPct val="90000"/>
              </a:lnSpc>
            </a:pPr>
            <a:r>
              <a:rPr lang="en-US" sz="2200" smtClean="0"/>
              <a:t>Thus, the “zero height surface” of NAVD 88 wasn’t chosen for its closeness to the geoid (but it was close…few decimeters)</a:t>
            </a:r>
          </a:p>
          <a:p>
            <a:pPr lvl="1">
              <a:lnSpc>
                <a:spcPct val="90000"/>
              </a:lnSpc>
              <a:buFontTx/>
              <a:buNone/>
            </a:pPr>
            <a:endParaRPr lang="en-US" smtClean="0"/>
          </a:p>
          <a:p>
            <a:pPr lvl="1">
              <a:lnSpc>
                <a:spcPct val="90000"/>
              </a:lnSpc>
            </a:pPr>
            <a:endParaRPr lang="en-US" smtClean="0"/>
          </a:p>
          <a:p>
            <a:endParaRPr lang="en-US" smtClean="0"/>
          </a:p>
        </p:txBody>
      </p:sp>
    </p:spTree>
    <p:extLst>
      <p:ext uri="{BB962C8B-B14F-4D97-AF65-F5344CB8AC3E}">
        <p14:creationId xmlns:p14="http://schemas.microsoft.com/office/powerpoint/2010/main" val="167439011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57200" y="484188"/>
            <a:ext cx="8229600" cy="1143000"/>
          </a:xfrm>
        </p:spPr>
        <p:txBody>
          <a:bodyPr/>
          <a:lstStyle/>
          <a:p>
            <a:r>
              <a:rPr lang="en-US" sz="3600" smtClean="0"/>
              <a:t>History of vertical </a:t>
            </a:r>
            <a:br>
              <a:rPr lang="en-US" sz="3600" smtClean="0"/>
            </a:br>
            <a:r>
              <a:rPr lang="en-US" sz="3600" smtClean="0"/>
              <a:t>datums in the USA</a:t>
            </a:r>
          </a:p>
        </p:txBody>
      </p:sp>
      <p:sp>
        <p:nvSpPr>
          <p:cNvPr id="24579" name="Content Placeholder 2"/>
          <p:cNvSpPr>
            <a:spLocks noGrp="1"/>
          </p:cNvSpPr>
          <p:nvPr>
            <p:ph idx="1"/>
          </p:nvPr>
        </p:nvSpPr>
        <p:spPr>
          <a:xfrm>
            <a:off x="457200" y="1809750"/>
            <a:ext cx="8229600" cy="4525963"/>
          </a:xfrm>
        </p:spPr>
        <p:txBody>
          <a:bodyPr/>
          <a:lstStyle/>
          <a:p>
            <a:r>
              <a:rPr lang="en-US" sz="2800" b="1" smtClean="0"/>
              <a:t>NAVD 88 </a:t>
            </a:r>
            <a:r>
              <a:rPr lang="en-US" sz="2800" smtClean="0"/>
              <a:t>(continued)</a:t>
            </a:r>
          </a:p>
          <a:p>
            <a:pPr>
              <a:buFontTx/>
              <a:buNone/>
            </a:pPr>
            <a:endParaRPr lang="en-US" smtClean="0"/>
          </a:p>
          <a:p>
            <a:pPr lvl="1"/>
            <a:r>
              <a:rPr lang="en-US" sz="2400" smtClean="0"/>
              <a:t>Use of one fixed height removed local sea level variation problem of NGVD 29</a:t>
            </a:r>
          </a:p>
          <a:p>
            <a:pPr lvl="1"/>
            <a:endParaRPr lang="en-US" sz="2400" smtClean="0"/>
          </a:p>
          <a:p>
            <a:pPr lvl="1"/>
            <a:r>
              <a:rPr lang="en-US" sz="2400" smtClean="0"/>
              <a:t>Use of one fixed height did open the possibility of unconstrained cross-continent error build up</a:t>
            </a:r>
          </a:p>
          <a:p>
            <a:endParaRPr lang="en-US" sz="2400" smtClean="0"/>
          </a:p>
          <a:p>
            <a:pPr lvl="1"/>
            <a:r>
              <a:rPr lang="en-US" sz="2400" smtClean="0"/>
              <a:t>But the H=0 surface of NAVD 88 was supposed to be parallel to the geoid…(close again)</a:t>
            </a:r>
          </a:p>
          <a:p>
            <a:pPr lvl="1"/>
            <a:endParaRPr lang="en-US" smtClean="0"/>
          </a:p>
        </p:txBody>
      </p:sp>
    </p:spTree>
    <p:extLst>
      <p:ext uri="{BB962C8B-B14F-4D97-AF65-F5344CB8AC3E}">
        <p14:creationId xmlns:p14="http://schemas.microsoft.com/office/powerpoint/2010/main" val="151047121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
            <a:ext cx="9145588"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p:cNvGrpSpPr>
            <a:grpSpLocks/>
          </p:cNvGrpSpPr>
          <p:nvPr/>
        </p:nvGrpSpPr>
        <p:grpSpPr bwMode="auto">
          <a:xfrm>
            <a:off x="-125413" y="2209800"/>
            <a:ext cx="7512051" cy="3735388"/>
            <a:chOff x="-79" y="1392"/>
            <a:chExt cx="4732" cy="2353"/>
          </a:xfrm>
        </p:grpSpPr>
        <p:sp>
          <p:nvSpPr>
            <p:cNvPr id="26683" name="Text Box 4"/>
            <p:cNvSpPr txBox="1">
              <a:spLocks noChangeArrowheads="1"/>
            </p:cNvSpPr>
            <p:nvPr/>
          </p:nvSpPr>
          <p:spPr bwMode="auto">
            <a:xfrm>
              <a:off x="4176" y="2010"/>
              <a:ext cx="47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spcBef>
                  <a:spcPct val="50000"/>
                </a:spcBef>
              </a:pPr>
              <a:r>
                <a:rPr lang="en-US" sz="1400">
                  <a:solidFill>
                    <a:srgbClr val="FF99FF"/>
                  </a:solidFill>
                  <a:latin typeface="Arial" charset="0"/>
                </a:rPr>
                <a:t>4 cm</a:t>
              </a:r>
            </a:p>
          </p:txBody>
        </p:sp>
        <p:sp>
          <p:nvSpPr>
            <p:cNvPr id="26684" name="Line 5"/>
            <p:cNvSpPr>
              <a:spLocks noChangeShapeType="1"/>
            </p:cNvSpPr>
            <p:nvPr/>
          </p:nvSpPr>
          <p:spPr bwMode="auto">
            <a:xfrm flipH="1">
              <a:off x="4382" y="2202"/>
              <a:ext cx="0" cy="1543"/>
            </a:xfrm>
            <a:prstGeom prst="line">
              <a:avLst/>
            </a:prstGeom>
            <a:noFill/>
            <a:ln w="9525">
              <a:solidFill>
                <a:srgbClr val="FF99FF"/>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26685" name="Group 6"/>
            <p:cNvGrpSpPr>
              <a:grpSpLocks/>
            </p:cNvGrpSpPr>
            <p:nvPr/>
          </p:nvGrpSpPr>
          <p:grpSpPr bwMode="auto">
            <a:xfrm>
              <a:off x="-79" y="1392"/>
              <a:ext cx="1568" cy="2112"/>
              <a:chOff x="-79" y="1392"/>
              <a:chExt cx="1568" cy="2112"/>
            </a:xfrm>
          </p:grpSpPr>
          <p:sp>
            <p:nvSpPr>
              <p:cNvPr id="26686" name="Line 7"/>
              <p:cNvSpPr>
                <a:spLocks noChangeShapeType="1"/>
              </p:cNvSpPr>
              <p:nvPr/>
            </p:nvSpPr>
            <p:spPr bwMode="auto">
              <a:xfrm flipH="1">
                <a:off x="1109" y="1584"/>
                <a:ext cx="14" cy="842"/>
              </a:xfrm>
              <a:prstGeom prst="line">
                <a:avLst/>
              </a:prstGeom>
              <a:noFill/>
              <a:ln w="9525">
                <a:solidFill>
                  <a:srgbClr val="FF99FF"/>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87" name="Text Box 8"/>
              <p:cNvSpPr txBox="1">
                <a:spLocks noChangeArrowheads="1"/>
              </p:cNvSpPr>
              <p:nvPr/>
            </p:nvSpPr>
            <p:spPr bwMode="auto">
              <a:xfrm>
                <a:off x="768" y="1392"/>
                <a:ext cx="72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spcBef>
                    <a:spcPct val="50000"/>
                  </a:spcBef>
                </a:pPr>
                <a:r>
                  <a:rPr lang="en-US" sz="1400">
                    <a:solidFill>
                      <a:srgbClr val="FF99FF"/>
                    </a:solidFill>
                    <a:latin typeface="Arial" charset="0"/>
                  </a:rPr>
                  <a:t>125 cm</a:t>
                </a:r>
              </a:p>
            </p:txBody>
          </p:sp>
          <p:sp>
            <p:nvSpPr>
              <p:cNvPr id="26688" name="Line 9"/>
              <p:cNvSpPr>
                <a:spLocks noChangeShapeType="1"/>
              </p:cNvSpPr>
              <p:nvPr/>
            </p:nvSpPr>
            <p:spPr bwMode="auto">
              <a:xfrm>
                <a:off x="144" y="2160"/>
                <a:ext cx="96" cy="1344"/>
              </a:xfrm>
              <a:prstGeom prst="line">
                <a:avLst/>
              </a:prstGeom>
              <a:noFill/>
              <a:ln w="9525">
                <a:solidFill>
                  <a:srgbClr val="FF99FF"/>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89" name="Line 10"/>
              <p:cNvSpPr>
                <a:spLocks noChangeShapeType="1"/>
              </p:cNvSpPr>
              <p:nvPr/>
            </p:nvSpPr>
            <p:spPr bwMode="auto">
              <a:xfrm flipH="1">
                <a:off x="344" y="1968"/>
                <a:ext cx="44" cy="1193"/>
              </a:xfrm>
              <a:prstGeom prst="line">
                <a:avLst/>
              </a:prstGeom>
              <a:noFill/>
              <a:ln w="9525">
                <a:solidFill>
                  <a:srgbClr val="FF99FF"/>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90" name="Text Box 11"/>
              <p:cNvSpPr txBox="1">
                <a:spLocks noChangeArrowheads="1"/>
              </p:cNvSpPr>
              <p:nvPr/>
            </p:nvSpPr>
            <p:spPr bwMode="auto">
              <a:xfrm>
                <a:off x="-79" y="1968"/>
                <a:ext cx="46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spcBef>
                    <a:spcPct val="50000"/>
                  </a:spcBef>
                </a:pPr>
                <a:r>
                  <a:rPr lang="en-US" sz="1400">
                    <a:solidFill>
                      <a:srgbClr val="FF99FF"/>
                    </a:solidFill>
                    <a:latin typeface="Arial" charset="0"/>
                  </a:rPr>
                  <a:t>70 cm</a:t>
                </a:r>
              </a:p>
            </p:txBody>
          </p:sp>
          <p:sp>
            <p:nvSpPr>
              <p:cNvPr id="26691" name="Text Box 12"/>
              <p:cNvSpPr txBox="1">
                <a:spLocks noChangeArrowheads="1"/>
              </p:cNvSpPr>
              <p:nvPr/>
            </p:nvSpPr>
            <p:spPr bwMode="auto">
              <a:xfrm>
                <a:off x="47" y="1776"/>
                <a:ext cx="72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spcBef>
                    <a:spcPct val="50000"/>
                  </a:spcBef>
                </a:pPr>
                <a:r>
                  <a:rPr lang="en-US" sz="1400">
                    <a:solidFill>
                      <a:srgbClr val="FF99FF"/>
                    </a:solidFill>
                    <a:latin typeface="Arial" charset="0"/>
                  </a:rPr>
                  <a:t>85 cm</a:t>
                </a:r>
              </a:p>
            </p:txBody>
          </p:sp>
          <p:sp>
            <p:nvSpPr>
              <p:cNvPr id="26692" name="Line 13"/>
              <p:cNvSpPr>
                <a:spLocks noChangeShapeType="1"/>
              </p:cNvSpPr>
              <p:nvPr/>
            </p:nvSpPr>
            <p:spPr bwMode="auto">
              <a:xfrm flipH="1">
                <a:off x="864" y="1872"/>
                <a:ext cx="0" cy="712"/>
              </a:xfrm>
              <a:prstGeom prst="line">
                <a:avLst/>
              </a:prstGeom>
              <a:noFill/>
              <a:ln w="9525">
                <a:solidFill>
                  <a:srgbClr val="FF99FF"/>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93" name="Text Box 14"/>
              <p:cNvSpPr txBox="1">
                <a:spLocks noChangeArrowheads="1"/>
              </p:cNvSpPr>
              <p:nvPr/>
            </p:nvSpPr>
            <p:spPr bwMode="auto">
              <a:xfrm>
                <a:off x="480" y="1728"/>
                <a:ext cx="72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spcBef>
                    <a:spcPct val="50000"/>
                  </a:spcBef>
                </a:pPr>
                <a:r>
                  <a:rPr lang="en-US" sz="1400">
                    <a:solidFill>
                      <a:srgbClr val="FF99FF"/>
                    </a:solidFill>
                    <a:latin typeface="Arial" charset="0"/>
                  </a:rPr>
                  <a:t>102 cm</a:t>
                </a:r>
              </a:p>
            </p:txBody>
          </p:sp>
        </p:grpSp>
      </p:grpSp>
      <p:sp>
        <p:nvSpPr>
          <p:cNvPr id="1420303" name="Text Box 15"/>
          <p:cNvSpPr txBox="1">
            <a:spLocks noChangeArrowheads="1"/>
          </p:cNvSpPr>
          <p:nvPr/>
        </p:nvSpPr>
        <p:spPr bwMode="auto">
          <a:xfrm>
            <a:off x="2362200" y="822325"/>
            <a:ext cx="4129088"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spcBef>
                <a:spcPct val="50000"/>
              </a:spcBef>
            </a:pPr>
            <a:r>
              <a:rPr lang="en-US" sz="4000" b="1" i="1">
                <a:solidFill>
                  <a:srgbClr val="FFFF00"/>
                </a:solidFill>
                <a:latin typeface="Arial" charset="0"/>
              </a:rPr>
              <a:t>NGVD 29</a:t>
            </a:r>
          </a:p>
          <a:p>
            <a:pPr algn="ctr">
              <a:spcBef>
                <a:spcPct val="50000"/>
              </a:spcBef>
            </a:pPr>
            <a:r>
              <a:rPr lang="en-US" sz="1600" b="1" i="1">
                <a:solidFill>
                  <a:srgbClr val="FFFF00"/>
                </a:solidFill>
                <a:latin typeface="Arial" charset="0"/>
              </a:rPr>
              <a:t>Referenced to 26 Tide Gages</a:t>
            </a:r>
          </a:p>
        </p:txBody>
      </p:sp>
      <p:sp>
        <p:nvSpPr>
          <p:cNvPr id="1420304" name="Text Box 16"/>
          <p:cNvSpPr txBox="1">
            <a:spLocks noChangeArrowheads="1"/>
          </p:cNvSpPr>
          <p:nvPr/>
        </p:nvSpPr>
        <p:spPr bwMode="auto">
          <a:xfrm>
            <a:off x="2347913" y="819150"/>
            <a:ext cx="4129087"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spcBef>
                <a:spcPct val="50000"/>
              </a:spcBef>
            </a:pPr>
            <a:r>
              <a:rPr lang="en-US" sz="4000" b="1" i="1">
                <a:solidFill>
                  <a:srgbClr val="FFFF00"/>
                </a:solidFill>
                <a:latin typeface="Arial" charset="0"/>
              </a:rPr>
              <a:t>NAVD 88</a:t>
            </a:r>
          </a:p>
          <a:p>
            <a:pPr algn="ctr">
              <a:spcBef>
                <a:spcPct val="50000"/>
              </a:spcBef>
            </a:pPr>
            <a:r>
              <a:rPr lang="en-US" sz="1600" b="1" i="1">
                <a:solidFill>
                  <a:srgbClr val="FFFF00"/>
                </a:solidFill>
                <a:latin typeface="Arial" charset="0"/>
              </a:rPr>
              <a:t>Referenced to 1 Tide Gage</a:t>
            </a:r>
          </a:p>
          <a:p>
            <a:pPr algn="ctr">
              <a:spcBef>
                <a:spcPct val="50000"/>
              </a:spcBef>
            </a:pPr>
            <a:r>
              <a:rPr lang="en-US" sz="1600" b="1" i="1">
                <a:solidFill>
                  <a:srgbClr val="FFFF00"/>
                </a:solidFill>
                <a:latin typeface="Arial" charset="0"/>
              </a:rPr>
              <a:t>(Father’s Point)</a:t>
            </a:r>
          </a:p>
        </p:txBody>
      </p:sp>
      <p:sp>
        <p:nvSpPr>
          <p:cNvPr id="1420305" name="Text Box 17"/>
          <p:cNvSpPr txBox="1">
            <a:spLocks noChangeArrowheads="1"/>
          </p:cNvSpPr>
          <p:nvPr/>
        </p:nvSpPr>
        <p:spPr bwMode="auto">
          <a:xfrm>
            <a:off x="2276475" y="2757488"/>
            <a:ext cx="40481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spcBef>
                <a:spcPct val="50000"/>
              </a:spcBef>
            </a:pPr>
            <a:r>
              <a:rPr lang="en-US">
                <a:solidFill>
                  <a:srgbClr val="FFFF00"/>
                </a:solidFill>
                <a:latin typeface="Arial" charset="0"/>
              </a:rPr>
              <a:t>NAVD88 minus LMSL(1960-1978)</a:t>
            </a:r>
          </a:p>
        </p:txBody>
      </p:sp>
      <p:grpSp>
        <p:nvGrpSpPr>
          <p:cNvPr id="4" name="Group 18"/>
          <p:cNvGrpSpPr>
            <a:grpSpLocks/>
          </p:cNvGrpSpPr>
          <p:nvPr/>
        </p:nvGrpSpPr>
        <p:grpSpPr bwMode="auto">
          <a:xfrm>
            <a:off x="7319963" y="1905000"/>
            <a:ext cx="1863725" cy="4233863"/>
            <a:chOff x="4611" y="1200"/>
            <a:chExt cx="1174" cy="2667"/>
          </a:xfrm>
        </p:grpSpPr>
        <p:sp>
          <p:nvSpPr>
            <p:cNvPr id="26674" name="Line 19"/>
            <p:cNvSpPr>
              <a:spLocks noChangeShapeType="1"/>
            </p:cNvSpPr>
            <p:nvPr/>
          </p:nvSpPr>
          <p:spPr bwMode="auto">
            <a:xfrm flipV="1">
              <a:off x="4611" y="2112"/>
              <a:ext cx="196" cy="1664"/>
            </a:xfrm>
            <a:prstGeom prst="line">
              <a:avLst/>
            </a:prstGeom>
            <a:noFill/>
            <a:ln w="9525">
              <a:solidFill>
                <a:srgbClr val="99FF33"/>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26675" name="Group 20"/>
            <p:cNvGrpSpPr>
              <a:grpSpLocks/>
            </p:cNvGrpSpPr>
            <p:nvPr/>
          </p:nvGrpSpPr>
          <p:grpSpPr bwMode="auto">
            <a:xfrm>
              <a:off x="4611" y="1200"/>
              <a:ext cx="1174" cy="2667"/>
              <a:chOff x="4611" y="1200"/>
              <a:chExt cx="1174" cy="2667"/>
            </a:xfrm>
          </p:grpSpPr>
          <p:sp>
            <p:nvSpPr>
              <p:cNvPr id="26676" name="Line 21"/>
              <p:cNvSpPr>
                <a:spLocks noChangeShapeType="1"/>
              </p:cNvSpPr>
              <p:nvPr/>
            </p:nvSpPr>
            <p:spPr bwMode="auto">
              <a:xfrm flipV="1">
                <a:off x="5486" y="2544"/>
                <a:ext cx="79" cy="1323"/>
              </a:xfrm>
              <a:prstGeom prst="line">
                <a:avLst/>
              </a:prstGeom>
              <a:noFill/>
              <a:ln w="9525">
                <a:solidFill>
                  <a:srgbClr val="99FF33"/>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77" name="Text Box 22"/>
              <p:cNvSpPr txBox="1">
                <a:spLocks noChangeArrowheads="1"/>
              </p:cNvSpPr>
              <p:nvPr/>
            </p:nvSpPr>
            <p:spPr bwMode="auto">
              <a:xfrm>
                <a:off x="5308" y="2406"/>
                <a:ext cx="47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spcBef>
                    <a:spcPct val="50000"/>
                  </a:spcBef>
                </a:pPr>
                <a:r>
                  <a:rPr lang="en-US" sz="1400">
                    <a:solidFill>
                      <a:srgbClr val="99FF33"/>
                    </a:solidFill>
                    <a:latin typeface="Arial" charset="0"/>
                  </a:rPr>
                  <a:t>-23 cm</a:t>
                </a:r>
              </a:p>
            </p:txBody>
          </p:sp>
          <p:sp>
            <p:nvSpPr>
              <p:cNvPr id="26678" name="Line 23"/>
              <p:cNvSpPr>
                <a:spLocks noChangeShapeType="1"/>
              </p:cNvSpPr>
              <p:nvPr/>
            </p:nvSpPr>
            <p:spPr bwMode="auto">
              <a:xfrm flipV="1">
                <a:off x="5184" y="1665"/>
                <a:ext cx="138" cy="1266"/>
              </a:xfrm>
              <a:prstGeom prst="line">
                <a:avLst/>
              </a:prstGeom>
              <a:noFill/>
              <a:ln w="9525">
                <a:solidFill>
                  <a:srgbClr val="99FF33"/>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79" name="Text Box 24"/>
              <p:cNvSpPr txBox="1">
                <a:spLocks noChangeArrowheads="1"/>
              </p:cNvSpPr>
              <p:nvPr/>
            </p:nvSpPr>
            <p:spPr bwMode="auto">
              <a:xfrm>
                <a:off x="5187" y="1488"/>
                <a:ext cx="47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spcBef>
                    <a:spcPct val="50000"/>
                  </a:spcBef>
                </a:pPr>
                <a:r>
                  <a:rPr lang="en-US" sz="1400">
                    <a:solidFill>
                      <a:srgbClr val="99FF33"/>
                    </a:solidFill>
                    <a:latin typeface="Arial" charset="0"/>
                  </a:rPr>
                  <a:t>-23 cm</a:t>
                </a:r>
              </a:p>
            </p:txBody>
          </p:sp>
          <p:sp>
            <p:nvSpPr>
              <p:cNvPr id="26680" name="Text Box 25"/>
              <p:cNvSpPr txBox="1">
                <a:spLocks noChangeArrowheads="1"/>
              </p:cNvSpPr>
              <p:nvPr/>
            </p:nvSpPr>
            <p:spPr bwMode="auto">
              <a:xfrm>
                <a:off x="4611" y="1920"/>
                <a:ext cx="47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spcBef>
                    <a:spcPct val="50000"/>
                  </a:spcBef>
                </a:pPr>
                <a:r>
                  <a:rPr lang="en-US" sz="1400">
                    <a:solidFill>
                      <a:srgbClr val="99FF33"/>
                    </a:solidFill>
                    <a:latin typeface="Arial" charset="0"/>
                  </a:rPr>
                  <a:t>-11 cm</a:t>
                </a:r>
              </a:p>
            </p:txBody>
          </p:sp>
          <p:sp>
            <p:nvSpPr>
              <p:cNvPr id="26681" name="Line 26"/>
              <p:cNvSpPr>
                <a:spLocks noChangeShapeType="1"/>
              </p:cNvSpPr>
              <p:nvPr/>
            </p:nvSpPr>
            <p:spPr bwMode="auto">
              <a:xfrm flipV="1">
                <a:off x="5088" y="1392"/>
                <a:ext cx="99" cy="1314"/>
              </a:xfrm>
              <a:prstGeom prst="line">
                <a:avLst/>
              </a:prstGeom>
              <a:noFill/>
              <a:ln w="9525">
                <a:solidFill>
                  <a:srgbClr val="99FF33"/>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82" name="Text Box 27"/>
              <p:cNvSpPr txBox="1">
                <a:spLocks noChangeArrowheads="1"/>
              </p:cNvSpPr>
              <p:nvPr/>
            </p:nvSpPr>
            <p:spPr bwMode="auto">
              <a:xfrm>
                <a:off x="5088" y="1200"/>
                <a:ext cx="47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spcBef>
                    <a:spcPct val="50000"/>
                  </a:spcBef>
                </a:pPr>
                <a:r>
                  <a:rPr lang="en-US" sz="1400">
                    <a:solidFill>
                      <a:srgbClr val="99FF33"/>
                    </a:solidFill>
                    <a:latin typeface="Arial" charset="0"/>
                  </a:rPr>
                  <a:t>-11 cm</a:t>
                </a:r>
              </a:p>
            </p:txBody>
          </p:sp>
        </p:grpSp>
      </p:grpSp>
      <p:grpSp>
        <p:nvGrpSpPr>
          <p:cNvPr id="6" name="Group 28"/>
          <p:cNvGrpSpPr>
            <a:grpSpLocks/>
          </p:cNvGrpSpPr>
          <p:nvPr/>
        </p:nvGrpSpPr>
        <p:grpSpPr bwMode="auto">
          <a:xfrm rot="-242494">
            <a:off x="381000" y="3703638"/>
            <a:ext cx="8097838" cy="2789237"/>
            <a:chOff x="136" y="2384"/>
            <a:chExt cx="5481" cy="1744"/>
          </a:xfrm>
        </p:grpSpPr>
        <p:sp>
          <p:nvSpPr>
            <p:cNvPr id="26661" name="Freeform 29"/>
            <p:cNvSpPr>
              <a:spLocks/>
            </p:cNvSpPr>
            <p:nvPr/>
          </p:nvSpPr>
          <p:spPr bwMode="auto">
            <a:xfrm>
              <a:off x="136" y="3168"/>
              <a:ext cx="152" cy="480"/>
            </a:xfrm>
            <a:custGeom>
              <a:avLst/>
              <a:gdLst>
                <a:gd name="T0" fmla="*/ 152 w 152"/>
                <a:gd name="T1" fmla="*/ 0 h 480"/>
                <a:gd name="T2" fmla="*/ 8 w 152"/>
                <a:gd name="T3" fmla="*/ 240 h 480"/>
                <a:gd name="T4" fmla="*/ 104 w 152"/>
                <a:gd name="T5" fmla="*/ 480 h 480"/>
                <a:gd name="T6" fmla="*/ 0 60000 65536"/>
                <a:gd name="T7" fmla="*/ 0 60000 65536"/>
                <a:gd name="T8" fmla="*/ 0 60000 65536"/>
                <a:gd name="T9" fmla="*/ 0 w 152"/>
                <a:gd name="T10" fmla="*/ 0 h 480"/>
                <a:gd name="T11" fmla="*/ 152 w 152"/>
                <a:gd name="T12" fmla="*/ 480 h 480"/>
              </a:gdLst>
              <a:ahLst/>
              <a:cxnLst>
                <a:cxn ang="T6">
                  <a:pos x="T0" y="T1"/>
                </a:cxn>
                <a:cxn ang="T7">
                  <a:pos x="T2" y="T3"/>
                </a:cxn>
                <a:cxn ang="T8">
                  <a:pos x="T4" y="T5"/>
                </a:cxn>
              </a:cxnLst>
              <a:rect l="T9" t="T10" r="T11" b="T12"/>
              <a:pathLst>
                <a:path w="152" h="480">
                  <a:moveTo>
                    <a:pt x="152" y="0"/>
                  </a:moveTo>
                  <a:cubicBezTo>
                    <a:pt x="84" y="80"/>
                    <a:pt x="16" y="160"/>
                    <a:pt x="8" y="240"/>
                  </a:cubicBezTo>
                  <a:cubicBezTo>
                    <a:pt x="0" y="320"/>
                    <a:pt x="52" y="400"/>
                    <a:pt x="104" y="480"/>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62" name="Freeform 30"/>
            <p:cNvSpPr>
              <a:spLocks/>
            </p:cNvSpPr>
            <p:nvPr/>
          </p:nvSpPr>
          <p:spPr bwMode="auto">
            <a:xfrm>
              <a:off x="1104" y="2384"/>
              <a:ext cx="3840" cy="256"/>
            </a:xfrm>
            <a:custGeom>
              <a:avLst/>
              <a:gdLst>
                <a:gd name="T0" fmla="*/ 3840 w 3840"/>
                <a:gd name="T1" fmla="*/ 256 h 256"/>
                <a:gd name="T2" fmla="*/ 1728 w 3840"/>
                <a:gd name="T3" fmla="*/ 16 h 256"/>
                <a:gd name="T4" fmla="*/ 0 w 3840"/>
                <a:gd name="T5" fmla="*/ 160 h 256"/>
                <a:gd name="T6" fmla="*/ 0 60000 65536"/>
                <a:gd name="T7" fmla="*/ 0 60000 65536"/>
                <a:gd name="T8" fmla="*/ 0 60000 65536"/>
                <a:gd name="T9" fmla="*/ 0 w 3840"/>
                <a:gd name="T10" fmla="*/ 0 h 256"/>
                <a:gd name="T11" fmla="*/ 3840 w 3840"/>
                <a:gd name="T12" fmla="*/ 256 h 256"/>
              </a:gdLst>
              <a:ahLst/>
              <a:cxnLst>
                <a:cxn ang="T6">
                  <a:pos x="T0" y="T1"/>
                </a:cxn>
                <a:cxn ang="T7">
                  <a:pos x="T2" y="T3"/>
                </a:cxn>
                <a:cxn ang="T8">
                  <a:pos x="T4" y="T5"/>
                </a:cxn>
              </a:cxnLst>
              <a:rect l="T9" t="T10" r="T11" b="T12"/>
              <a:pathLst>
                <a:path w="3840" h="256">
                  <a:moveTo>
                    <a:pt x="3840" y="256"/>
                  </a:moveTo>
                  <a:cubicBezTo>
                    <a:pt x="3104" y="144"/>
                    <a:pt x="2368" y="32"/>
                    <a:pt x="1728" y="16"/>
                  </a:cubicBezTo>
                  <a:cubicBezTo>
                    <a:pt x="1088" y="0"/>
                    <a:pt x="344" y="144"/>
                    <a:pt x="0" y="160"/>
                  </a:cubicBezTo>
                </a:path>
              </a:pathLst>
            </a:cu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63" name="Freeform 31"/>
            <p:cNvSpPr>
              <a:spLocks/>
            </p:cNvSpPr>
            <p:nvPr/>
          </p:nvSpPr>
          <p:spPr bwMode="auto">
            <a:xfrm>
              <a:off x="288" y="2544"/>
              <a:ext cx="816" cy="576"/>
            </a:xfrm>
            <a:custGeom>
              <a:avLst/>
              <a:gdLst>
                <a:gd name="T0" fmla="*/ 816 w 816"/>
                <a:gd name="T1" fmla="*/ 0 h 576"/>
                <a:gd name="T2" fmla="*/ 240 w 816"/>
                <a:gd name="T3" fmla="*/ 336 h 576"/>
                <a:gd name="T4" fmla="*/ 0 w 816"/>
                <a:gd name="T5" fmla="*/ 576 h 576"/>
                <a:gd name="T6" fmla="*/ 0 60000 65536"/>
                <a:gd name="T7" fmla="*/ 0 60000 65536"/>
                <a:gd name="T8" fmla="*/ 0 60000 65536"/>
                <a:gd name="T9" fmla="*/ 0 w 816"/>
                <a:gd name="T10" fmla="*/ 0 h 576"/>
                <a:gd name="T11" fmla="*/ 816 w 816"/>
                <a:gd name="T12" fmla="*/ 576 h 576"/>
              </a:gdLst>
              <a:ahLst/>
              <a:cxnLst>
                <a:cxn ang="T6">
                  <a:pos x="T0" y="T1"/>
                </a:cxn>
                <a:cxn ang="T7">
                  <a:pos x="T2" y="T3"/>
                </a:cxn>
                <a:cxn ang="T8">
                  <a:pos x="T4" y="T5"/>
                </a:cxn>
              </a:cxnLst>
              <a:rect l="T9" t="T10" r="T11" b="T12"/>
              <a:pathLst>
                <a:path w="816" h="576">
                  <a:moveTo>
                    <a:pt x="816" y="0"/>
                  </a:moveTo>
                  <a:cubicBezTo>
                    <a:pt x="596" y="120"/>
                    <a:pt x="376" y="240"/>
                    <a:pt x="240" y="336"/>
                  </a:cubicBezTo>
                  <a:cubicBezTo>
                    <a:pt x="104" y="432"/>
                    <a:pt x="52" y="504"/>
                    <a:pt x="0" y="576"/>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64" name="Freeform 32"/>
            <p:cNvSpPr>
              <a:spLocks/>
            </p:cNvSpPr>
            <p:nvPr/>
          </p:nvSpPr>
          <p:spPr bwMode="auto">
            <a:xfrm>
              <a:off x="4992" y="2640"/>
              <a:ext cx="624" cy="672"/>
            </a:xfrm>
            <a:custGeom>
              <a:avLst/>
              <a:gdLst>
                <a:gd name="T0" fmla="*/ 0 w 624"/>
                <a:gd name="T1" fmla="*/ 0 h 672"/>
                <a:gd name="T2" fmla="*/ 384 w 624"/>
                <a:gd name="T3" fmla="*/ 336 h 672"/>
                <a:gd name="T4" fmla="*/ 624 w 624"/>
                <a:gd name="T5" fmla="*/ 672 h 672"/>
                <a:gd name="T6" fmla="*/ 0 60000 65536"/>
                <a:gd name="T7" fmla="*/ 0 60000 65536"/>
                <a:gd name="T8" fmla="*/ 0 60000 65536"/>
                <a:gd name="T9" fmla="*/ 0 w 624"/>
                <a:gd name="T10" fmla="*/ 0 h 672"/>
                <a:gd name="T11" fmla="*/ 624 w 624"/>
                <a:gd name="T12" fmla="*/ 672 h 672"/>
              </a:gdLst>
              <a:ahLst/>
              <a:cxnLst>
                <a:cxn ang="T6">
                  <a:pos x="T0" y="T1"/>
                </a:cxn>
                <a:cxn ang="T7">
                  <a:pos x="T2" y="T3"/>
                </a:cxn>
                <a:cxn ang="T8">
                  <a:pos x="T4" y="T5"/>
                </a:cxn>
              </a:cxnLst>
              <a:rect l="T9" t="T10" r="T11" b="T12"/>
              <a:pathLst>
                <a:path w="624" h="672">
                  <a:moveTo>
                    <a:pt x="0" y="0"/>
                  </a:moveTo>
                  <a:cubicBezTo>
                    <a:pt x="140" y="112"/>
                    <a:pt x="280" y="224"/>
                    <a:pt x="384" y="336"/>
                  </a:cubicBezTo>
                  <a:cubicBezTo>
                    <a:pt x="488" y="448"/>
                    <a:pt x="556" y="560"/>
                    <a:pt x="624" y="672"/>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65" name="Freeform 33"/>
            <p:cNvSpPr>
              <a:spLocks/>
            </p:cNvSpPr>
            <p:nvPr/>
          </p:nvSpPr>
          <p:spPr bwMode="auto">
            <a:xfrm>
              <a:off x="5616" y="3312"/>
              <a:ext cx="1" cy="816"/>
            </a:xfrm>
            <a:custGeom>
              <a:avLst/>
              <a:gdLst>
                <a:gd name="T0" fmla="*/ 0 w 1"/>
                <a:gd name="T1" fmla="*/ 0 h 816"/>
                <a:gd name="T2" fmla="*/ 0 w 1"/>
                <a:gd name="T3" fmla="*/ 336 h 816"/>
                <a:gd name="T4" fmla="*/ 0 w 1"/>
                <a:gd name="T5" fmla="*/ 816 h 816"/>
                <a:gd name="T6" fmla="*/ 0 60000 65536"/>
                <a:gd name="T7" fmla="*/ 0 60000 65536"/>
                <a:gd name="T8" fmla="*/ 0 60000 65536"/>
                <a:gd name="T9" fmla="*/ 0 w 1"/>
                <a:gd name="T10" fmla="*/ 0 h 816"/>
                <a:gd name="T11" fmla="*/ 1 w 1"/>
                <a:gd name="T12" fmla="*/ 816 h 816"/>
              </a:gdLst>
              <a:ahLst/>
              <a:cxnLst>
                <a:cxn ang="T6">
                  <a:pos x="T0" y="T1"/>
                </a:cxn>
                <a:cxn ang="T7">
                  <a:pos x="T2" y="T3"/>
                </a:cxn>
                <a:cxn ang="T8">
                  <a:pos x="T4" y="T5"/>
                </a:cxn>
              </a:cxnLst>
              <a:rect l="T9" t="T10" r="T11" b="T12"/>
              <a:pathLst>
                <a:path w="1" h="816">
                  <a:moveTo>
                    <a:pt x="0" y="0"/>
                  </a:moveTo>
                  <a:cubicBezTo>
                    <a:pt x="0" y="100"/>
                    <a:pt x="0" y="200"/>
                    <a:pt x="0" y="336"/>
                  </a:cubicBezTo>
                  <a:cubicBezTo>
                    <a:pt x="0" y="472"/>
                    <a:pt x="0" y="736"/>
                    <a:pt x="0" y="816"/>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66" name="Freeform 34"/>
            <p:cNvSpPr>
              <a:spLocks/>
            </p:cNvSpPr>
            <p:nvPr/>
          </p:nvSpPr>
          <p:spPr bwMode="auto">
            <a:xfrm>
              <a:off x="3648" y="3928"/>
              <a:ext cx="1968" cy="200"/>
            </a:xfrm>
            <a:custGeom>
              <a:avLst/>
              <a:gdLst>
                <a:gd name="T0" fmla="*/ 1968 w 1968"/>
                <a:gd name="T1" fmla="*/ 152 h 200"/>
                <a:gd name="T2" fmla="*/ 864 w 1968"/>
                <a:gd name="T3" fmla="*/ 8 h 200"/>
                <a:gd name="T4" fmla="*/ 0 w 1968"/>
                <a:gd name="T5" fmla="*/ 200 h 200"/>
                <a:gd name="T6" fmla="*/ 0 60000 65536"/>
                <a:gd name="T7" fmla="*/ 0 60000 65536"/>
                <a:gd name="T8" fmla="*/ 0 60000 65536"/>
                <a:gd name="T9" fmla="*/ 0 w 1968"/>
                <a:gd name="T10" fmla="*/ 0 h 200"/>
                <a:gd name="T11" fmla="*/ 1968 w 1968"/>
                <a:gd name="T12" fmla="*/ 200 h 200"/>
              </a:gdLst>
              <a:ahLst/>
              <a:cxnLst>
                <a:cxn ang="T6">
                  <a:pos x="T0" y="T1"/>
                </a:cxn>
                <a:cxn ang="T7">
                  <a:pos x="T2" y="T3"/>
                </a:cxn>
                <a:cxn ang="T8">
                  <a:pos x="T4" y="T5"/>
                </a:cxn>
              </a:cxnLst>
              <a:rect l="T9" t="T10" r="T11" b="T12"/>
              <a:pathLst>
                <a:path w="1968" h="200">
                  <a:moveTo>
                    <a:pt x="1968" y="152"/>
                  </a:moveTo>
                  <a:cubicBezTo>
                    <a:pt x="1580" y="76"/>
                    <a:pt x="1192" y="0"/>
                    <a:pt x="864" y="8"/>
                  </a:cubicBezTo>
                  <a:cubicBezTo>
                    <a:pt x="536" y="16"/>
                    <a:pt x="268" y="108"/>
                    <a:pt x="0" y="200"/>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67" name="Freeform 35"/>
            <p:cNvSpPr>
              <a:spLocks/>
            </p:cNvSpPr>
            <p:nvPr/>
          </p:nvSpPr>
          <p:spPr bwMode="auto">
            <a:xfrm>
              <a:off x="240" y="3616"/>
              <a:ext cx="3408" cy="512"/>
            </a:xfrm>
            <a:custGeom>
              <a:avLst/>
              <a:gdLst>
                <a:gd name="T0" fmla="*/ 3408 w 3408"/>
                <a:gd name="T1" fmla="*/ 512 h 512"/>
                <a:gd name="T2" fmla="*/ 1824 w 3408"/>
                <a:gd name="T3" fmla="*/ 80 h 512"/>
                <a:gd name="T4" fmla="*/ 0 w 3408"/>
                <a:gd name="T5" fmla="*/ 32 h 512"/>
                <a:gd name="T6" fmla="*/ 0 60000 65536"/>
                <a:gd name="T7" fmla="*/ 0 60000 65536"/>
                <a:gd name="T8" fmla="*/ 0 60000 65536"/>
                <a:gd name="T9" fmla="*/ 0 w 3408"/>
                <a:gd name="T10" fmla="*/ 0 h 512"/>
                <a:gd name="T11" fmla="*/ 3408 w 3408"/>
                <a:gd name="T12" fmla="*/ 512 h 512"/>
              </a:gdLst>
              <a:ahLst/>
              <a:cxnLst>
                <a:cxn ang="T6">
                  <a:pos x="T0" y="T1"/>
                </a:cxn>
                <a:cxn ang="T7">
                  <a:pos x="T2" y="T3"/>
                </a:cxn>
                <a:cxn ang="T8">
                  <a:pos x="T4" y="T5"/>
                </a:cxn>
              </a:cxnLst>
              <a:rect l="T9" t="T10" r="T11" b="T12"/>
              <a:pathLst>
                <a:path w="3408" h="512">
                  <a:moveTo>
                    <a:pt x="3408" y="512"/>
                  </a:moveTo>
                  <a:cubicBezTo>
                    <a:pt x="2900" y="336"/>
                    <a:pt x="2392" y="160"/>
                    <a:pt x="1824" y="80"/>
                  </a:cubicBezTo>
                  <a:cubicBezTo>
                    <a:pt x="1256" y="0"/>
                    <a:pt x="628" y="16"/>
                    <a:pt x="0" y="32"/>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68" name="Freeform 36"/>
            <p:cNvSpPr>
              <a:spLocks/>
            </p:cNvSpPr>
            <p:nvPr/>
          </p:nvSpPr>
          <p:spPr bwMode="auto">
            <a:xfrm>
              <a:off x="192" y="2928"/>
              <a:ext cx="5088" cy="480"/>
            </a:xfrm>
            <a:custGeom>
              <a:avLst/>
              <a:gdLst>
                <a:gd name="T0" fmla="*/ 5088 w 5088"/>
                <a:gd name="T1" fmla="*/ 0 h 480"/>
                <a:gd name="T2" fmla="*/ 4368 w 5088"/>
                <a:gd name="T3" fmla="*/ 144 h 480"/>
                <a:gd name="T4" fmla="*/ 3936 w 5088"/>
                <a:gd name="T5" fmla="*/ 144 h 480"/>
                <a:gd name="T6" fmla="*/ 3168 w 5088"/>
                <a:gd name="T7" fmla="*/ 144 h 480"/>
                <a:gd name="T8" fmla="*/ 2352 w 5088"/>
                <a:gd name="T9" fmla="*/ 144 h 480"/>
                <a:gd name="T10" fmla="*/ 1728 w 5088"/>
                <a:gd name="T11" fmla="*/ 96 h 480"/>
                <a:gd name="T12" fmla="*/ 1344 w 5088"/>
                <a:gd name="T13" fmla="*/ 48 h 480"/>
                <a:gd name="T14" fmla="*/ 1056 w 5088"/>
                <a:gd name="T15" fmla="*/ 48 h 480"/>
                <a:gd name="T16" fmla="*/ 336 w 5088"/>
                <a:gd name="T17" fmla="*/ 240 h 480"/>
                <a:gd name="T18" fmla="*/ 96 w 5088"/>
                <a:gd name="T19" fmla="*/ 432 h 480"/>
                <a:gd name="T20" fmla="*/ 0 w 5088"/>
                <a:gd name="T21" fmla="*/ 480 h 4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88"/>
                <a:gd name="T34" fmla="*/ 0 h 480"/>
                <a:gd name="T35" fmla="*/ 5088 w 5088"/>
                <a:gd name="T36" fmla="*/ 480 h 4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88" h="480">
                  <a:moveTo>
                    <a:pt x="5088" y="0"/>
                  </a:moveTo>
                  <a:cubicBezTo>
                    <a:pt x="4824" y="60"/>
                    <a:pt x="4560" y="120"/>
                    <a:pt x="4368" y="144"/>
                  </a:cubicBezTo>
                  <a:cubicBezTo>
                    <a:pt x="4176" y="168"/>
                    <a:pt x="4136" y="144"/>
                    <a:pt x="3936" y="144"/>
                  </a:cubicBezTo>
                  <a:cubicBezTo>
                    <a:pt x="3736" y="144"/>
                    <a:pt x="3432" y="144"/>
                    <a:pt x="3168" y="144"/>
                  </a:cubicBezTo>
                  <a:cubicBezTo>
                    <a:pt x="2904" y="144"/>
                    <a:pt x="2592" y="152"/>
                    <a:pt x="2352" y="144"/>
                  </a:cubicBezTo>
                  <a:cubicBezTo>
                    <a:pt x="2112" y="136"/>
                    <a:pt x="1896" y="112"/>
                    <a:pt x="1728" y="96"/>
                  </a:cubicBezTo>
                  <a:cubicBezTo>
                    <a:pt x="1560" y="80"/>
                    <a:pt x="1456" y="56"/>
                    <a:pt x="1344" y="48"/>
                  </a:cubicBezTo>
                  <a:cubicBezTo>
                    <a:pt x="1232" y="40"/>
                    <a:pt x="1224" y="16"/>
                    <a:pt x="1056" y="48"/>
                  </a:cubicBezTo>
                  <a:cubicBezTo>
                    <a:pt x="888" y="80"/>
                    <a:pt x="496" y="176"/>
                    <a:pt x="336" y="240"/>
                  </a:cubicBezTo>
                  <a:cubicBezTo>
                    <a:pt x="176" y="304"/>
                    <a:pt x="152" y="392"/>
                    <a:pt x="96" y="432"/>
                  </a:cubicBezTo>
                  <a:cubicBezTo>
                    <a:pt x="40" y="472"/>
                    <a:pt x="20" y="476"/>
                    <a:pt x="0" y="480"/>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69" name="Freeform 37"/>
            <p:cNvSpPr>
              <a:spLocks/>
            </p:cNvSpPr>
            <p:nvPr/>
          </p:nvSpPr>
          <p:spPr bwMode="auto">
            <a:xfrm>
              <a:off x="3432" y="2520"/>
              <a:ext cx="192" cy="1464"/>
            </a:xfrm>
            <a:custGeom>
              <a:avLst/>
              <a:gdLst>
                <a:gd name="T0" fmla="*/ 24 w 192"/>
                <a:gd name="T1" fmla="*/ 72 h 1464"/>
                <a:gd name="T2" fmla="*/ 72 w 192"/>
                <a:gd name="T3" fmla="*/ 72 h 1464"/>
                <a:gd name="T4" fmla="*/ 24 w 192"/>
                <a:gd name="T5" fmla="*/ 504 h 1464"/>
                <a:gd name="T6" fmla="*/ 24 w 192"/>
                <a:gd name="T7" fmla="*/ 888 h 1464"/>
                <a:gd name="T8" fmla="*/ 168 w 192"/>
                <a:gd name="T9" fmla="*/ 1176 h 1464"/>
                <a:gd name="T10" fmla="*/ 168 w 192"/>
                <a:gd name="T11" fmla="*/ 1464 h 1464"/>
                <a:gd name="T12" fmla="*/ 0 60000 65536"/>
                <a:gd name="T13" fmla="*/ 0 60000 65536"/>
                <a:gd name="T14" fmla="*/ 0 60000 65536"/>
                <a:gd name="T15" fmla="*/ 0 60000 65536"/>
                <a:gd name="T16" fmla="*/ 0 60000 65536"/>
                <a:gd name="T17" fmla="*/ 0 60000 65536"/>
                <a:gd name="T18" fmla="*/ 0 w 192"/>
                <a:gd name="T19" fmla="*/ 0 h 1464"/>
                <a:gd name="T20" fmla="*/ 192 w 192"/>
                <a:gd name="T21" fmla="*/ 1464 h 1464"/>
              </a:gdLst>
              <a:ahLst/>
              <a:cxnLst>
                <a:cxn ang="T12">
                  <a:pos x="T0" y="T1"/>
                </a:cxn>
                <a:cxn ang="T13">
                  <a:pos x="T2" y="T3"/>
                </a:cxn>
                <a:cxn ang="T14">
                  <a:pos x="T4" y="T5"/>
                </a:cxn>
                <a:cxn ang="T15">
                  <a:pos x="T6" y="T7"/>
                </a:cxn>
                <a:cxn ang="T16">
                  <a:pos x="T8" y="T9"/>
                </a:cxn>
                <a:cxn ang="T17">
                  <a:pos x="T10" y="T11"/>
                </a:cxn>
              </a:cxnLst>
              <a:rect l="T18" t="T19" r="T20" b="T21"/>
              <a:pathLst>
                <a:path w="192" h="1464">
                  <a:moveTo>
                    <a:pt x="24" y="72"/>
                  </a:moveTo>
                  <a:cubicBezTo>
                    <a:pt x="48" y="36"/>
                    <a:pt x="72" y="0"/>
                    <a:pt x="72" y="72"/>
                  </a:cubicBezTo>
                  <a:cubicBezTo>
                    <a:pt x="72" y="144"/>
                    <a:pt x="32" y="368"/>
                    <a:pt x="24" y="504"/>
                  </a:cubicBezTo>
                  <a:cubicBezTo>
                    <a:pt x="16" y="640"/>
                    <a:pt x="0" y="776"/>
                    <a:pt x="24" y="888"/>
                  </a:cubicBezTo>
                  <a:cubicBezTo>
                    <a:pt x="48" y="1000"/>
                    <a:pt x="144" y="1080"/>
                    <a:pt x="168" y="1176"/>
                  </a:cubicBezTo>
                  <a:cubicBezTo>
                    <a:pt x="192" y="1272"/>
                    <a:pt x="168" y="1416"/>
                    <a:pt x="168" y="1464"/>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70" name="Freeform 38"/>
            <p:cNvSpPr>
              <a:spLocks/>
            </p:cNvSpPr>
            <p:nvPr/>
          </p:nvSpPr>
          <p:spPr bwMode="auto">
            <a:xfrm>
              <a:off x="3456" y="2448"/>
              <a:ext cx="1152" cy="1488"/>
            </a:xfrm>
            <a:custGeom>
              <a:avLst/>
              <a:gdLst>
                <a:gd name="T0" fmla="*/ 0 w 1152"/>
                <a:gd name="T1" fmla="*/ 0 h 1488"/>
                <a:gd name="T2" fmla="*/ 48 w 1152"/>
                <a:gd name="T3" fmla="*/ 192 h 1488"/>
                <a:gd name="T4" fmla="*/ 240 w 1152"/>
                <a:gd name="T5" fmla="*/ 384 h 1488"/>
                <a:gd name="T6" fmla="*/ 480 w 1152"/>
                <a:gd name="T7" fmla="*/ 528 h 1488"/>
                <a:gd name="T8" fmla="*/ 672 w 1152"/>
                <a:gd name="T9" fmla="*/ 912 h 1488"/>
                <a:gd name="T10" fmla="*/ 672 w 1152"/>
                <a:gd name="T11" fmla="*/ 1248 h 1488"/>
                <a:gd name="T12" fmla="*/ 1152 w 1152"/>
                <a:gd name="T13" fmla="*/ 1488 h 1488"/>
                <a:gd name="T14" fmla="*/ 0 60000 65536"/>
                <a:gd name="T15" fmla="*/ 0 60000 65536"/>
                <a:gd name="T16" fmla="*/ 0 60000 65536"/>
                <a:gd name="T17" fmla="*/ 0 60000 65536"/>
                <a:gd name="T18" fmla="*/ 0 60000 65536"/>
                <a:gd name="T19" fmla="*/ 0 60000 65536"/>
                <a:gd name="T20" fmla="*/ 0 60000 65536"/>
                <a:gd name="T21" fmla="*/ 0 w 1152"/>
                <a:gd name="T22" fmla="*/ 0 h 1488"/>
                <a:gd name="T23" fmla="*/ 1152 w 1152"/>
                <a:gd name="T24" fmla="*/ 1488 h 1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1488">
                  <a:moveTo>
                    <a:pt x="0" y="0"/>
                  </a:moveTo>
                  <a:cubicBezTo>
                    <a:pt x="4" y="64"/>
                    <a:pt x="8" y="128"/>
                    <a:pt x="48" y="192"/>
                  </a:cubicBezTo>
                  <a:cubicBezTo>
                    <a:pt x="88" y="256"/>
                    <a:pt x="168" y="328"/>
                    <a:pt x="240" y="384"/>
                  </a:cubicBezTo>
                  <a:cubicBezTo>
                    <a:pt x="312" y="440"/>
                    <a:pt x="408" y="440"/>
                    <a:pt x="480" y="528"/>
                  </a:cubicBezTo>
                  <a:cubicBezTo>
                    <a:pt x="552" y="616"/>
                    <a:pt x="640" y="792"/>
                    <a:pt x="672" y="912"/>
                  </a:cubicBezTo>
                  <a:cubicBezTo>
                    <a:pt x="704" y="1032"/>
                    <a:pt x="592" y="1152"/>
                    <a:pt x="672" y="1248"/>
                  </a:cubicBezTo>
                  <a:cubicBezTo>
                    <a:pt x="752" y="1344"/>
                    <a:pt x="1072" y="1448"/>
                    <a:pt x="1152" y="1488"/>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71" name="Freeform 39"/>
            <p:cNvSpPr>
              <a:spLocks/>
            </p:cNvSpPr>
            <p:nvPr/>
          </p:nvSpPr>
          <p:spPr bwMode="auto">
            <a:xfrm>
              <a:off x="288" y="2448"/>
              <a:ext cx="1632" cy="1152"/>
            </a:xfrm>
            <a:custGeom>
              <a:avLst/>
              <a:gdLst>
                <a:gd name="T0" fmla="*/ 1632 w 1632"/>
                <a:gd name="T1" fmla="*/ 0 h 1152"/>
                <a:gd name="T2" fmla="*/ 1536 w 1632"/>
                <a:gd name="T3" fmla="*/ 336 h 1152"/>
                <a:gd name="T4" fmla="*/ 1296 w 1632"/>
                <a:gd name="T5" fmla="*/ 528 h 1152"/>
                <a:gd name="T6" fmla="*/ 960 w 1632"/>
                <a:gd name="T7" fmla="*/ 720 h 1152"/>
                <a:gd name="T8" fmla="*/ 528 w 1632"/>
                <a:gd name="T9" fmla="*/ 960 h 1152"/>
                <a:gd name="T10" fmla="*/ 288 w 1632"/>
                <a:gd name="T11" fmla="*/ 1104 h 1152"/>
                <a:gd name="T12" fmla="*/ 0 w 1632"/>
                <a:gd name="T13" fmla="*/ 1152 h 1152"/>
                <a:gd name="T14" fmla="*/ 0 60000 65536"/>
                <a:gd name="T15" fmla="*/ 0 60000 65536"/>
                <a:gd name="T16" fmla="*/ 0 60000 65536"/>
                <a:gd name="T17" fmla="*/ 0 60000 65536"/>
                <a:gd name="T18" fmla="*/ 0 60000 65536"/>
                <a:gd name="T19" fmla="*/ 0 60000 65536"/>
                <a:gd name="T20" fmla="*/ 0 60000 65536"/>
                <a:gd name="T21" fmla="*/ 0 w 1632"/>
                <a:gd name="T22" fmla="*/ 0 h 1152"/>
                <a:gd name="T23" fmla="*/ 1632 w 1632"/>
                <a:gd name="T24" fmla="*/ 1152 h 11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2" h="1152">
                  <a:moveTo>
                    <a:pt x="1632" y="0"/>
                  </a:moveTo>
                  <a:cubicBezTo>
                    <a:pt x="1612" y="124"/>
                    <a:pt x="1592" y="248"/>
                    <a:pt x="1536" y="336"/>
                  </a:cubicBezTo>
                  <a:cubicBezTo>
                    <a:pt x="1480" y="424"/>
                    <a:pt x="1392" y="464"/>
                    <a:pt x="1296" y="528"/>
                  </a:cubicBezTo>
                  <a:cubicBezTo>
                    <a:pt x="1200" y="592"/>
                    <a:pt x="1088" y="648"/>
                    <a:pt x="960" y="720"/>
                  </a:cubicBezTo>
                  <a:cubicBezTo>
                    <a:pt x="832" y="792"/>
                    <a:pt x="640" y="896"/>
                    <a:pt x="528" y="960"/>
                  </a:cubicBezTo>
                  <a:cubicBezTo>
                    <a:pt x="416" y="1024"/>
                    <a:pt x="376" y="1072"/>
                    <a:pt x="288" y="1104"/>
                  </a:cubicBezTo>
                  <a:cubicBezTo>
                    <a:pt x="200" y="1136"/>
                    <a:pt x="48" y="1144"/>
                    <a:pt x="0" y="1152"/>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72" name="Freeform 40"/>
            <p:cNvSpPr>
              <a:spLocks/>
            </p:cNvSpPr>
            <p:nvPr/>
          </p:nvSpPr>
          <p:spPr bwMode="auto">
            <a:xfrm>
              <a:off x="2640" y="2400"/>
              <a:ext cx="56" cy="672"/>
            </a:xfrm>
            <a:custGeom>
              <a:avLst/>
              <a:gdLst>
                <a:gd name="T0" fmla="*/ 48 w 56"/>
                <a:gd name="T1" fmla="*/ 0 h 672"/>
                <a:gd name="T2" fmla="*/ 48 w 56"/>
                <a:gd name="T3" fmla="*/ 384 h 672"/>
                <a:gd name="T4" fmla="*/ 0 w 56"/>
                <a:gd name="T5" fmla="*/ 672 h 672"/>
                <a:gd name="T6" fmla="*/ 0 60000 65536"/>
                <a:gd name="T7" fmla="*/ 0 60000 65536"/>
                <a:gd name="T8" fmla="*/ 0 60000 65536"/>
                <a:gd name="T9" fmla="*/ 0 w 56"/>
                <a:gd name="T10" fmla="*/ 0 h 672"/>
                <a:gd name="T11" fmla="*/ 56 w 56"/>
                <a:gd name="T12" fmla="*/ 672 h 672"/>
              </a:gdLst>
              <a:ahLst/>
              <a:cxnLst>
                <a:cxn ang="T6">
                  <a:pos x="T0" y="T1"/>
                </a:cxn>
                <a:cxn ang="T7">
                  <a:pos x="T2" y="T3"/>
                </a:cxn>
                <a:cxn ang="T8">
                  <a:pos x="T4" y="T5"/>
                </a:cxn>
              </a:cxnLst>
              <a:rect l="T9" t="T10" r="T11" b="T12"/>
              <a:pathLst>
                <a:path w="56" h="672">
                  <a:moveTo>
                    <a:pt x="48" y="0"/>
                  </a:moveTo>
                  <a:cubicBezTo>
                    <a:pt x="52" y="136"/>
                    <a:pt x="56" y="272"/>
                    <a:pt x="48" y="384"/>
                  </a:cubicBezTo>
                  <a:cubicBezTo>
                    <a:pt x="40" y="496"/>
                    <a:pt x="20" y="584"/>
                    <a:pt x="0" y="672"/>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73" name="Freeform 41"/>
            <p:cNvSpPr>
              <a:spLocks/>
            </p:cNvSpPr>
            <p:nvPr/>
          </p:nvSpPr>
          <p:spPr bwMode="auto">
            <a:xfrm>
              <a:off x="1840" y="3264"/>
              <a:ext cx="3776" cy="432"/>
            </a:xfrm>
            <a:custGeom>
              <a:avLst/>
              <a:gdLst>
                <a:gd name="T0" fmla="*/ 80 w 3776"/>
                <a:gd name="T1" fmla="*/ 432 h 432"/>
                <a:gd name="T2" fmla="*/ 128 w 3776"/>
                <a:gd name="T3" fmla="*/ 384 h 432"/>
                <a:gd name="T4" fmla="*/ 848 w 3776"/>
                <a:gd name="T5" fmla="*/ 288 h 432"/>
                <a:gd name="T6" fmla="*/ 1376 w 3776"/>
                <a:gd name="T7" fmla="*/ 240 h 432"/>
                <a:gd name="T8" fmla="*/ 1760 w 3776"/>
                <a:gd name="T9" fmla="*/ 288 h 432"/>
                <a:gd name="T10" fmla="*/ 2240 w 3776"/>
                <a:gd name="T11" fmla="*/ 240 h 432"/>
                <a:gd name="T12" fmla="*/ 2576 w 3776"/>
                <a:gd name="T13" fmla="*/ 288 h 432"/>
                <a:gd name="T14" fmla="*/ 3104 w 3776"/>
                <a:gd name="T15" fmla="*/ 144 h 432"/>
                <a:gd name="T16" fmla="*/ 3488 w 3776"/>
                <a:gd name="T17" fmla="*/ 96 h 432"/>
                <a:gd name="T18" fmla="*/ 3728 w 3776"/>
                <a:gd name="T19" fmla="*/ 48 h 432"/>
                <a:gd name="T20" fmla="*/ 3776 w 3776"/>
                <a:gd name="T21" fmla="*/ 0 h 4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76"/>
                <a:gd name="T34" fmla="*/ 0 h 432"/>
                <a:gd name="T35" fmla="*/ 3776 w 3776"/>
                <a:gd name="T36" fmla="*/ 432 h 4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76" h="432">
                  <a:moveTo>
                    <a:pt x="80" y="432"/>
                  </a:moveTo>
                  <a:cubicBezTo>
                    <a:pt x="40" y="420"/>
                    <a:pt x="0" y="408"/>
                    <a:pt x="128" y="384"/>
                  </a:cubicBezTo>
                  <a:cubicBezTo>
                    <a:pt x="256" y="360"/>
                    <a:pt x="640" y="312"/>
                    <a:pt x="848" y="288"/>
                  </a:cubicBezTo>
                  <a:cubicBezTo>
                    <a:pt x="1056" y="264"/>
                    <a:pt x="1224" y="240"/>
                    <a:pt x="1376" y="240"/>
                  </a:cubicBezTo>
                  <a:cubicBezTo>
                    <a:pt x="1528" y="240"/>
                    <a:pt x="1616" y="288"/>
                    <a:pt x="1760" y="288"/>
                  </a:cubicBezTo>
                  <a:cubicBezTo>
                    <a:pt x="1904" y="288"/>
                    <a:pt x="2104" y="240"/>
                    <a:pt x="2240" y="240"/>
                  </a:cubicBezTo>
                  <a:cubicBezTo>
                    <a:pt x="2376" y="240"/>
                    <a:pt x="2432" y="304"/>
                    <a:pt x="2576" y="288"/>
                  </a:cubicBezTo>
                  <a:cubicBezTo>
                    <a:pt x="2720" y="272"/>
                    <a:pt x="2952" y="176"/>
                    <a:pt x="3104" y="144"/>
                  </a:cubicBezTo>
                  <a:cubicBezTo>
                    <a:pt x="3256" y="112"/>
                    <a:pt x="3384" y="112"/>
                    <a:pt x="3488" y="96"/>
                  </a:cubicBezTo>
                  <a:cubicBezTo>
                    <a:pt x="3592" y="80"/>
                    <a:pt x="3680" y="64"/>
                    <a:pt x="3728" y="48"/>
                  </a:cubicBezTo>
                  <a:cubicBezTo>
                    <a:pt x="3776" y="32"/>
                    <a:pt x="3776" y="16"/>
                    <a:pt x="3776" y="0"/>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grpSp>
        <p:nvGrpSpPr>
          <p:cNvPr id="7" name="Group 42"/>
          <p:cNvGrpSpPr>
            <a:grpSpLocks/>
          </p:cNvGrpSpPr>
          <p:nvPr/>
        </p:nvGrpSpPr>
        <p:grpSpPr bwMode="auto">
          <a:xfrm>
            <a:off x="431800" y="3652838"/>
            <a:ext cx="8097838" cy="2789237"/>
            <a:chOff x="136" y="2384"/>
            <a:chExt cx="5481" cy="1744"/>
          </a:xfrm>
        </p:grpSpPr>
        <p:sp>
          <p:nvSpPr>
            <p:cNvPr id="26648" name="Freeform 43"/>
            <p:cNvSpPr>
              <a:spLocks/>
            </p:cNvSpPr>
            <p:nvPr/>
          </p:nvSpPr>
          <p:spPr bwMode="auto">
            <a:xfrm>
              <a:off x="136" y="3168"/>
              <a:ext cx="152" cy="480"/>
            </a:xfrm>
            <a:custGeom>
              <a:avLst/>
              <a:gdLst>
                <a:gd name="T0" fmla="*/ 152 w 152"/>
                <a:gd name="T1" fmla="*/ 0 h 480"/>
                <a:gd name="T2" fmla="*/ 8 w 152"/>
                <a:gd name="T3" fmla="*/ 240 h 480"/>
                <a:gd name="T4" fmla="*/ 104 w 152"/>
                <a:gd name="T5" fmla="*/ 480 h 480"/>
                <a:gd name="T6" fmla="*/ 0 60000 65536"/>
                <a:gd name="T7" fmla="*/ 0 60000 65536"/>
                <a:gd name="T8" fmla="*/ 0 60000 65536"/>
                <a:gd name="T9" fmla="*/ 0 w 152"/>
                <a:gd name="T10" fmla="*/ 0 h 480"/>
                <a:gd name="T11" fmla="*/ 152 w 152"/>
                <a:gd name="T12" fmla="*/ 480 h 480"/>
              </a:gdLst>
              <a:ahLst/>
              <a:cxnLst>
                <a:cxn ang="T6">
                  <a:pos x="T0" y="T1"/>
                </a:cxn>
                <a:cxn ang="T7">
                  <a:pos x="T2" y="T3"/>
                </a:cxn>
                <a:cxn ang="T8">
                  <a:pos x="T4" y="T5"/>
                </a:cxn>
              </a:cxnLst>
              <a:rect l="T9" t="T10" r="T11" b="T12"/>
              <a:pathLst>
                <a:path w="152" h="480">
                  <a:moveTo>
                    <a:pt x="152" y="0"/>
                  </a:moveTo>
                  <a:cubicBezTo>
                    <a:pt x="84" y="80"/>
                    <a:pt x="16" y="160"/>
                    <a:pt x="8" y="240"/>
                  </a:cubicBezTo>
                  <a:cubicBezTo>
                    <a:pt x="0" y="320"/>
                    <a:pt x="52" y="400"/>
                    <a:pt x="104" y="480"/>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49" name="Freeform 44"/>
            <p:cNvSpPr>
              <a:spLocks/>
            </p:cNvSpPr>
            <p:nvPr/>
          </p:nvSpPr>
          <p:spPr bwMode="auto">
            <a:xfrm>
              <a:off x="1104" y="2384"/>
              <a:ext cx="3840" cy="256"/>
            </a:xfrm>
            <a:custGeom>
              <a:avLst/>
              <a:gdLst>
                <a:gd name="T0" fmla="*/ 3840 w 3840"/>
                <a:gd name="T1" fmla="*/ 256 h 256"/>
                <a:gd name="T2" fmla="*/ 1728 w 3840"/>
                <a:gd name="T3" fmla="*/ 16 h 256"/>
                <a:gd name="T4" fmla="*/ 0 w 3840"/>
                <a:gd name="T5" fmla="*/ 160 h 256"/>
                <a:gd name="T6" fmla="*/ 0 60000 65536"/>
                <a:gd name="T7" fmla="*/ 0 60000 65536"/>
                <a:gd name="T8" fmla="*/ 0 60000 65536"/>
                <a:gd name="T9" fmla="*/ 0 w 3840"/>
                <a:gd name="T10" fmla="*/ 0 h 256"/>
                <a:gd name="T11" fmla="*/ 3840 w 3840"/>
                <a:gd name="T12" fmla="*/ 256 h 256"/>
              </a:gdLst>
              <a:ahLst/>
              <a:cxnLst>
                <a:cxn ang="T6">
                  <a:pos x="T0" y="T1"/>
                </a:cxn>
                <a:cxn ang="T7">
                  <a:pos x="T2" y="T3"/>
                </a:cxn>
                <a:cxn ang="T8">
                  <a:pos x="T4" y="T5"/>
                </a:cxn>
              </a:cxnLst>
              <a:rect l="T9" t="T10" r="T11" b="T12"/>
              <a:pathLst>
                <a:path w="3840" h="256">
                  <a:moveTo>
                    <a:pt x="3840" y="256"/>
                  </a:moveTo>
                  <a:cubicBezTo>
                    <a:pt x="3104" y="144"/>
                    <a:pt x="2368" y="32"/>
                    <a:pt x="1728" y="16"/>
                  </a:cubicBezTo>
                  <a:cubicBezTo>
                    <a:pt x="1088" y="0"/>
                    <a:pt x="344" y="144"/>
                    <a:pt x="0" y="160"/>
                  </a:cubicBezTo>
                </a:path>
              </a:pathLst>
            </a:cu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50" name="Freeform 45"/>
            <p:cNvSpPr>
              <a:spLocks/>
            </p:cNvSpPr>
            <p:nvPr/>
          </p:nvSpPr>
          <p:spPr bwMode="auto">
            <a:xfrm>
              <a:off x="288" y="2544"/>
              <a:ext cx="816" cy="576"/>
            </a:xfrm>
            <a:custGeom>
              <a:avLst/>
              <a:gdLst>
                <a:gd name="T0" fmla="*/ 816 w 816"/>
                <a:gd name="T1" fmla="*/ 0 h 576"/>
                <a:gd name="T2" fmla="*/ 240 w 816"/>
                <a:gd name="T3" fmla="*/ 336 h 576"/>
                <a:gd name="T4" fmla="*/ 0 w 816"/>
                <a:gd name="T5" fmla="*/ 576 h 576"/>
                <a:gd name="T6" fmla="*/ 0 60000 65536"/>
                <a:gd name="T7" fmla="*/ 0 60000 65536"/>
                <a:gd name="T8" fmla="*/ 0 60000 65536"/>
                <a:gd name="T9" fmla="*/ 0 w 816"/>
                <a:gd name="T10" fmla="*/ 0 h 576"/>
                <a:gd name="T11" fmla="*/ 816 w 816"/>
                <a:gd name="T12" fmla="*/ 576 h 576"/>
              </a:gdLst>
              <a:ahLst/>
              <a:cxnLst>
                <a:cxn ang="T6">
                  <a:pos x="T0" y="T1"/>
                </a:cxn>
                <a:cxn ang="T7">
                  <a:pos x="T2" y="T3"/>
                </a:cxn>
                <a:cxn ang="T8">
                  <a:pos x="T4" y="T5"/>
                </a:cxn>
              </a:cxnLst>
              <a:rect l="T9" t="T10" r="T11" b="T12"/>
              <a:pathLst>
                <a:path w="816" h="576">
                  <a:moveTo>
                    <a:pt x="816" y="0"/>
                  </a:moveTo>
                  <a:cubicBezTo>
                    <a:pt x="596" y="120"/>
                    <a:pt x="376" y="240"/>
                    <a:pt x="240" y="336"/>
                  </a:cubicBezTo>
                  <a:cubicBezTo>
                    <a:pt x="104" y="432"/>
                    <a:pt x="52" y="504"/>
                    <a:pt x="0" y="576"/>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51" name="Freeform 46"/>
            <p:cNvSpPr>
              <a:spLocks/>
            </p:cNvSpPr>
            <p:nvPr/>
          </p:nvSpPr>
          <p:spPr bwMode="auto">
            <a:xfrm>
              <a:off x="4992" y="2640"/>
              <a:ext cx="624" cy="672"/>
            </a:xfrm>
            <a:custGeom>
              <a:avLst/>
              <a:gdLst>
                <a:gd name="T0" fmla="*/ 0 w 624"/>
                <a:gd name="T1" fmla="*/ 0 h 672"/>
                <a:gd name="T2" fmla="*/ 384 w 624"/>
                <a:gd name="T3" fmla="*/ 336 h 672"/>
                <a:gd name="T4" fmla="*/ 624 w 624"/>
                <a:gd name="T5" fmla="*/ 672 h 672"/>
                <a:gd name="T6" fmla="*/ 0 60000 65536"/>
                <a:gd name="T7" fmla="*/ 0 60000 65536"/>
                <a:gd name="T8" fmla="*/ 0 60000 65536"/>
                <a:gd name="T9" fmla="*/ 0 w 624"/>
                <a:gd name="T10" fmla="*/ 0 h 672"/>
                <a:gd name="T11" fmla="*/ 624 w 624"/>
                <a:gd name="T12" fmla="*/ 672 h 672"/>
              </a:gdLst>
              <a:ahLst/>
              <a:cxnLst>
                <a:cxn ang="T6">
                  <a:pos x="T0" y="T1"/>
                </a:cxn>
                <a:cxn ang="T7">
                  <a:pos x="T2" y="T3"/>
                </a:cxn>
                <a:cxn ang="T8">
                  <a:pos x="T4" y="T5"/>
                </a:cxn>
              </a:cxnLst>
              <a:rect l="T9" t="T10" r="T11" b="T12"/>
              <a:pathLst>
                <a:path w="624" h="672">
                  <a:moveTo>
                    <a:pt x="0" y="0"/>
                  </a:moveTo>
                  <a:cubicBezTo>
                    <a:pt x="140" y="112"/>
                    <a:pt x="280" y="224"/>
                    <a:pt x="384" y="336"/>
                  </a:cubicBezTo>
                  <a:cubicBezTo>
                    <a:pt x="488" y="448"/>
                    <a:pt x="556" y="560"/>
                    <a:pt x="624" y="672"/>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52" name="Freeform 47"/>
            <p:cNvSpPr>
              <a:spLocks/>
            </p:cNvSpPr>
            <p:nvPr/>
          </p:nvSpPr>
          <p:spPr bwMode="auto">
            <a:xfrm>
              <a:off x="5616" y="3312"/>
              <a:ext cx="1" cy="816"/>
            </a:xfrm>
            <a:custGeom>
              <a:avLst/>
              <a:gdLst>
                <a:gd name="T0" fmla="*/ 0 w 1"/>
                <a:gd name="T1" fmla="*/ 0 h 816"/>
                <a:gd name="T2" fmla="*/ 0 w 1"/>
                <a:gd name="T3" fmla="*/ 336 h 816"/>
                <a:gd name="T4" fmla="*/ 0 w 1"/>
                <a:gd name="T5" fmla="*/ 816 h 816"/>
                <a:gd name="T6" fmla="*/ 0 60000 65536"/>
                <a:gd name="T7" fmla="*/ 0 60000 65536"/>
                <a:gd name="T8" fmla="*/ 0 60000 65536"/>
                <a:gd name="T9" fmla="*/ 0 w 1"/>
                <a:gd name="T10" fmla="*/ 0 h 816"/>
                <a:gd name="T11" fmla="*/ 1 w 1"/>
                <a:gd name="T12" fmla="*/ 816 h 816"/>
              </a:gdLst>
              <a:ahLst/>
              <a:cxnLst>
                <a:cxn ang="T6">
                  <a:pos x="T0" y="T1"/>
                </a:cxn>
                <a:cxn ang="T7">
                  <a:pos x="T2" y="T3"/>
                </a:cxn>
                <a:cxn ang="T8">
                  <a:pos x="T4" y="T5"/>
                </a:cxn>
              </a:cxnLst>
              <a:rect l="T9" t="T10" r="T11" b="T12"/>
              <a:pathLst>
                <a:path w="1" h="816">
                  <a:moveTo>
                    <a:pt x="0" y="0"/>
                  </a:moveTo>
                  <a:cubicBezTo>
                    <a:pt x="0" y="100"/>
                    <a:pt x="0" y="200"/>
                    <a:pt x="0" y="336"/>
                  </a:cubicBezTo>
                  <a:cubicBezTo>
                    <a:pt x="0" y="472"/>
                    <a:pt x="0" y="736"/>
                    <a:pt x="0" y="816"/>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53" name="Freeform 48"/>
            <p:cNvSpPr>
              <a:spLocks/>
            </p:cNvSpPr>
            <p:nvPr/>
          </p:nvSpPr>
          <p:spPr bwMode="auto">
            <a:xfrm>
              <a:off x="3648" y="3928"/>
              <a:ext cx="1968" cy="200"/>
            </a:xfrm>
            <a:custGeom>
              <a:avLst/>
              <a:gdLst>
                <a:gd name="T0" fmla="*/ 1968 w 1968"/>
                <a:gd name="T1" fmla="*/ 152 h 200"/>
                <a:gd name="T2" fmla="*/ 864 w 1968"/>
                <a:gd name="T3" fmla="*/ 8 h 200"/>
                <a:gd name="T4" fmla="*/ 0 w 1968"/>
                <a:gd name="T5" fmla="*/ 200 h 200"/>
                <a:gd name="T6" fmla="*/ 0 60000 65536"/>
                <a:gd name="T7" fmla="*/ 0 60000 65536"/>
                <a:gd name="T8" fmla="*/ 0 60000 65536"/>
                <a:gd name="T9" fmla="*/ 0 w 1968"/>
                <a:gd name="T10" fmla="*/ 0 h 200"/>
                <a:gd name="T11" fmla="*/ 1968 w 1968"/>
                <a:gd name="T12" fmla="*/ 200 h 200"/>
              </a:gdLst>
              <a:ahLst/>
              <a:cxnLst>
                <a:cxn ang="T6">
                  <a:pos x="T0" y="T1"/>
                </a:cxn>
                <a:cxn ang="T7">
                  <a:pos x="T2" y="T3"/>
                </a:cxn>
                <a:cxn ang="T8">
                  <a:pos x="T4" y="T5"/>
                </a:cxn>
              </a:cxnLst>
              <a:rect l="T9" t="T10" r="T11" b="T12"/>
              <a:pathLst>
                <a:path w="1968" h="200">
                  <a:moveTo>
                    <a:pt x="1968" y="152"/>
                  </a:moveTo>
                  <a:cubicBezTo>
                    <a:pt x="1580" y="76"/>
                    <a:pt x="1192" y="0"/>
                    <a:pt x="864" y="8"/>
                  </a:cubicBezTo>
                  <a:cubicBezTo>
                    <a:pt x="536" y="16"/>
                    <a:pt x="268" y="108"/>
                    <a:pt x="0" y="200"/>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54" name="Freeform 49"/>
            <p:cNvSpPr>
              <a:spLocks/>
            </p:cNvSpPr>
            <p:nvPr/>
          </p:nvSpPr>
          <p:spPr bwMode="auto">
            <a:xfrm>
              <a:off x="240" y="3616"/>
              <a:ext cx="3408" cy="512"/>
            </a:xfrm>
            <a:custGeom>
              <a:avLst/>
              <a:gdLst>
                <a:gd name="T0" fmla="*/ 3408 w 3408"/>
                <a:gd name="T1" fmla="*/ 512 h 512"/>
                <a:gd name="T2" fmla="*/ 1824 w 3408"/>
                <a:gd name="T3" fmla="*/ 80 h 512"/>
                <a:gd name="T4" fmla="*/ 0 w 3408"/>
                <a:gd name="T5" fmla="*/ 32 h 512"/>
                <a:gd name="T6" fmla="*/ 0 60000 65536"/>
                <a:gd name="T7" fmla="*/ 0 60000 65536"/>
                <a:gd name="T8" fmla="*/ 0 60000 65536"/>
                <a:gd name="T9" fmla="*/ 0 w 3408"/>
                <a:gd name="T10" fmla="*/ 0 h 512"/>
                <a:gd name="T11" fmla="*/ 3408 w 3408"/>
                <a:gd name="T12" fmla="*/ 512 h 512"/>
              </a:gdLst>
              <a:ahLst/>
              <a:cxnLst>
                <a:cxn ang="T6">
                  <a:pos x="T0" y="T1"/>
                </a:cxn>
                <a:cxn ang="T7">
                  <a:pos x="T2" y="T3"/>
                </a:cxn>
                <a:cxn ang="T8">
                  <a:pos x="T4" y="T5"/>
                </a:cxn>
              </a:cxnLst>
              <a:rect l="T9" t="T10" r="T11" b="T12"/>
              <a:pathLst>
                <a:path w="3408" h="512">
                  <a:moveTo>
                    <a:pt x="3408" y="512"/>
                  </a:moveTo>
                  <a:cubicBezTo>
                    <a:pt x="2900" y="336"/>
                    <a:pt x="2392" y="160"/>
                    <a:pt x="1824" y="80"/>
                  </a:cubicBezTo>
                  <a:cubicBezTo>
                    <a:pt x="1256" y="0"/>
                    <a:pt x="628" y="16"/>
                    <a:pt x="0" y="32"/>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55" name="Freeform 50"/>
            <p:cNvSpPr>
              <a:spLocks/>
            </p:cNvSpPr>
            <p:nvPr/>
          </p:nvSpPr>
          <p:spPr bwMode="auto">
            <a:xfrm>
              <a:off x="192" y="2928"/>
              <a:ext cx="5088" cy="480"/>
            </a:xfrm>
            <a:custGeom>
              <a:avLst/>
              <a:gdLst>
                <a:gd name="T0" fmla="*/ 5088 w 5088"/>
                <a:gd name="T1" fmla="*/ 0 h 480"/>
                <a:gd name="T2" fmla="*/ 4368 w 5088"/>
                <a:gd name="T3" fmla="*/ 144 h 480"/>
                <a:gd name="T4" fmla="*/ 3936 w 5088"/>
                <a:gd name="T5" fmla="*/ 144 h 480"/>
                <a:gd name="T6" fmla="*/ 3168 w 5088"/>
                <a:gd name="T7" fmla="*/ 144 h 480"/>
                <a:gd name="T8" fmla="*/ 2352 w 5088"/>
                <a:gd name="T9" fmla="*/ 144 h 480"/>
                <a:gd name="T10" fmla="*/ 1728 w 5088"/>
                <a:gd name="T11" fmla="*/ 96 h 480"/>
                <a:gd name="T12" fmla="*/ 1344 w 5088"/>
                <a:gd name="T13" fmla="*/ 48 h 480"/>
                <a:gd name="T14" fmla="*/ 1056 w 5088"/>
                <a:gd name="T15" fmla="*/ 48 h 480"/>
                <a:gd name="T16" fmla="*/ 336 w 5088"/>
                <a:gd name="T17" fmla="*/ 240 h 480"/>
                <a:gd name="T18" fmla="*/ 96 w 5088"/>
                <a:gd name="T19" fmla="*/ 432 h 480"/>
                <a:gd name="T20" fmla="*/ 0 w 5088"/>
                <a:gd name="T21" fmla="*/ 480 h 4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88"/>
                <a:gd name="T34" fmla="*/ 0 h 480"/>
                <a:gd name="T35" fmla="*/ 5088 w 5088"/>
                <a:gd name="T36" fmla="*/ 480 h 4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88" h="480">
                  <a:moveTo>
                    <a:pt x="5088" y="0"/>
                  </a:moveTo>
                  <a:cubicBezTo>
                    <a:pt x="4824" y="60"/>
                    <a:pt x="4560" y="120"/>
                    <a:pt x="4368" y="144"/>
                  </a:cubicBezTo>
                  <a:cubicBezTo>
                    <a:pt x="4176" y="168"/>
                    <a:pt x="4136" y="144"/>
                    <a:pt x="3936" y="144"/>
                  </a:cubicBezTo>
                  <a:cubicBezTo>
                    <a:pt x="3736" y="144"/>
                    <a:pt x="3432" y="144"/>
                    <a:pt x="3168" y="144"/>
                  </a:cubicBezTo>
                  <a:cubicBezTo>
                    <a:pt x="2904" y="144"/>
                    <a:pt x="2592" y="152"/>
                    <a:pt x="2352" y="144"/>
                  </a:cubicBezTo>
                  <a:cubicBezTo>
                    <a:pt x="2112" y="136"/>
                    <a:pt x="1896" y="112"/>
                    <a:pt x="1728" y="96"/>
                  </a:cubicBezTo>
                  <a:cubicBezTo>
                    <a:pt x="1560" y="80"/>
                    <a:pt x="1456" y="56"/>
                    <a:pt x="1344" y="48"/>
                  </a:cubicBezTo>
                  <a:cubicBezTo>
                    <a:pt x="1232" y="40"/>
                    <a:pt x="1224" y="16"/>
                    <a:pt x="1056" y="48"/>
                  </a:cubicBezTo>
                  <a:cubicBezTo>
                    <a:pt x="888" y="80"/>
                    <a:pt x="496" y="176"/>
                    <a:pt x="336" y="240"/>
                  </a:cubicBezTo>
                  <a:cubicBezTo>
                    <a:pt x="176" y="304"/>
                    <a:pt x="152" y="392"/>
                    <a:pt x="96" y="432"/>
                  </a:cubicBezTo>
                  <a:cubicBezTo>
                    <a:pt x="40" y="472"/>
                    <a:pt x="20" y="476"/>
                    <a:pt x="0" y="480"/>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56" name="Freeform 51"/>
            <p:cNvSpPr>
              <a:spLocks/>
            </p:cNvSpPr>
            <p:nvPr/>
          </p:nvSpPr>
          <p:spPr bwMode="auto">
            <a:xfrm>
              <a:off x="3432" y="2520"/>
              <a:ext cx="192" cy="1464"/>
            </a:xfrm>
            <a:custGeom>
              <a:avLst/>
              <a:gdLst>
                <a:gd name="T0" fmla="*/ 24 w 192"/>
                <a:gd name="T1" fmla="*/ 72 h 1464"/>
                <a:gd name="T2" fmla="*/ 72 w 192"/>
                <a:gd name="T3" fmla="*/ 72 h 1464"/>
                <a:gd name="T4" fmla="*/ 24 w 192"/>
                <a:gd name="T5" fmla="*/ 504 h 1464"/>
                <a:gd name="T6" fmla="*/ 24 w 192"/>
                <a:gd name="T7" fmla="*/ 888 h 1464"/>
                <a:gd name="T8" fmla="*/ 168 w 192"/>
                <a:gd name="T9" fmla="*/ 1176 h 1464"/>
                <a:gd name="T10" fmla="*/ 168 w 192"/>
                <a:gd name="T11" fmla="*/ 1464 h 1464"/>
                <a:gd name="T12" fmla="*/ 0 60000 65536"/>
                <a:gd name="T13" fmla="*/ 0 60000 65536"/>
                <a:gd name="T14" fmla="*/ 0 60000 65536"/>
                <a:gd name="T15" fmla="*/ 0 60000 65536"/>
                <a:gd name="T16" fmla="*/ 0 60000 65536"/>
                <a:gd name="T17" fmla="*/ 0 60000 65536"/>
                <a:gd name="T18" fmla="*/ 0 w 192"/>
                <a:gd name="T19" fmla="*/ 0 h 1464"/>
                <a:gd name="T20" fmla="*/ 192 w 192"/>
                <a:gd name="T21" fmla="*/ 1464 h 1464"/>
              </a:gdLst>
              <a:ahLst/>
              <a:cxnLst>
                <a:cxn ang="T12">
                  <a:pos x="T0" y="T1"/>
                </a:cxn>
                <a:cxn ang="T13">
                  <a:pos x="T2" y="T3"/>
                </a:cxn>
                <a:cxn ang="T14">
                  <a:pos x="T4" y="T5"/>
                </a:cxn>
                <a:cxn ang="T15">
                  <a:pos x="T6" y="T7"/>
                </a:cxn>
                <a:cxn ang="T16">
                  <a:pos x="T8" y="T9"/>
                </a:cxn>
                <a:cxn ang="T17">
                  <a:pos x="T10" y="T11"/>
                </a:cxn>
              </a:cxnLst>
              <a:rect l="T18" t="T19" r="T20" b="T21"/>
              <a:pathLst>
                <a:path w="192" h="1464">
                  <a:moveTo>
                    <a:pt x="24" y="72"/>
                  </a:moveTo>
                  <a:cubicBezTo>
                    <a:pt x="48" y="36"/>
                    <a:pt x="72" y="0"/>
                    <a:pt x="72" y="72"/>
                  </a:cubicBezTo>
                  <a:cubicBezTo>
                    <a:pt x="72" y="144"/>
                    <a:pt x="32" y="368"/>
                    <a:pt x="24" y="504"/>
                  </a:cubicBezTo>
                  <a:cubicBezTo>
                    <a:pt x="16" y="640"/>
                    <a:pt x="0" y="776"/>
                    <a:pt x="24" y="888"/>
                  </a:cubicBezTo>
                  <a:cubicBezTo>
                    <a:pt x="48" y="1000"/>
                    <a:pt x="144" y="1080"/>
                    <a:pt x="168" y="1176"/>
                  </a:cubicBezTo>
                  <a:cubicBezTo>
                    <a:pt x="192" y="1272"/>
                    <a:pt x="168" y="1416"/>
                    <a:pt x="168" y="1464"/>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57" name="Freeform 52"/>
            <p:cNvSpPr>
              <a:spLocks/>
            </p:cNvSpPr>
            <p:nvPr/>
          </p:nvSpPr>
          <p:spPr bwMode="auto">
            <a:xfrm>
              <a:off x="3456" y="2448"/>
              <a:ext cx="1152" cy="1488"/>
            </a:xfrm>
            <a:custGeom>
              <a:avLst/>
              <a:gdLst>
                <a:gd name="T0" fmla="*/ 0 w 1152"/>
                <a:gd name="T1" fmla="*/ 0 h 1488"/>
                <a:gd name="T2" fmla="*/ 48 w 1152"/>
                <a:gd name="T3" fmla="*/ 192 h 1488"/>
                <a:gd name="T4" fmla="*/ 240 w 1152"/>
                <a:gd name="T5" fmla="*/ 384 h 1488"/>
                <a:gd name="T6" fmla="*/ 480 w 1152"/>
                <a:gd name="T7" fmla="*/ 528 h 1488"/>
                <a:gd name="T8" fmla="*/ 672 w 1152"/>
                <a:gd name="T9" fmla="*/ 912 h 1488"/>
                <a:gd name="T10" fmla="*/ 672 w 1152"/>
                <a:gd name="T11" fmla="*/ 1248 h 1488"/>
                <a:gd name="T12" fmla="*/ 1152 w 1152"/>
                <a:gd name="T13" fmla="*/ 1488 h 1488"/>
                <a:gd name="T14" fmla="*/ 0 60000 65536"/>
                <a:gd name="T15" fmla="*/ 0 60000 65536"/>
                <a:gd name="T16" fmla="*/ 0 60000 65536"/>
                <a:gd name="T17" fmla="*/ 0 60000 65536"/>
                <a:gd name="T18" fmla="*/ 0 60000 65536"/>
                <a:gd name="T19" fmla="*/ 0 60000 65536"/>
                <a:gd name="T20" fmla="*/ 0 60000 65536"/>
                <a:gd name="T21" fmla="*/ 0 w 1152"/>
                <a:gd name="T22" fmla="*/ 0 h 1488"/>
                <a:gd name="T23" fmla="*/ 1152 w 1152"/>
                <a:gd name="T24" fmla="*/ 1488 h 1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1488">
                  <a:moveTo>
                    <a:pt x="0" y="0"/>
                  </a:moveTo>
                  <a:cubicBezTo>
                    <a:pt x="4" y="64"/>
                    <a:pt x="8" y="128"/>
                    <a:pt x="48" y="192"/>
                  </a:cubicBezTo>
                  <a:cubicBezTo>
                    <a:pt x="88" y="256"/>
                    <a:pt x="168" y="328"/>
                    <a:pt x="240" y="384"/>
                  </a:cubicBezTo>
                  <a:cubicBezTo>
                    <a:pt x="312" y="440"/>
                    <a:pt x="408" y="440"/>
                    <a:pt x="480" y="528"/>
                  </a:cubicBezTo>
                  <a:cubicBezTo>
                    <a:pt x="552" y="616"/>
                    <a:pt x="640" y="792"/>
                    <a:pt x="672" y="912"/>
                  </a:cubicBezTo>
                  <a:cubicBezTo>
                    <a:pt x="704" y="1032"/>
                    <a:pt x="592" y="1152"/>
                    <a:pt x="672" y="1248"/>
                  </a:cubicBezTo>
                  <a:cubicBezTo>
                    <a:pt x="752" y="1344"/>
                    <a:pt x="1072" y="1448"/>
                    <a:pt x="1152" y="1488"/>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58" name="Freeform 53"/>
            <p:cNvSpPr>
              <a:spLocks/>
            </p:cNvSpPr>
            <p:nvPr/>
          </p:nvSpPr>
          <p:spPr bwMode="auto">
            <a:xfrm>
              <a:off x="288" y="2448"/>
              <a:ext cx="1632" cy="1152"/>
            </a:xfrm>
            <a:custGeom>
              <a:avLst/>
              <a:gdLst>
                <a:gd name="T0" fmla="*/ 1632 w 1632"/>
                <a:gd name="T1" fmla="*/ 0 h 1152"/>
                <a:gd name="T2" fmla="*/ 1536 w 1632"/>
                <a:gd name="T3" fmla="*/ 336 h 1152"/>
                <a:gd name="T4" fmla="*/ 1296 w 1632"/>
                <a:gd name="T5" fmla="*/ 528 h 1152"/>
                <a:gd name="T6" fmla="*/ 960 w 1632"/>
                <a:gd name="T7" fmla="*/ 720 h 1152"/>
                <a:gd name="T8" fmla="*/ 528 w 1632"/>
                <a:gd name="T9" fmla="*/ 960 h 1152"/>
                <a:gd name="T10" fmla="*/ 288 w 1632"/>
                <a:gd name="T11" fmla="*/ 1104 h 1152"/>
                <a:gd name="T12" fmla="*/ 0 w 1632"/>
                <a:gd name="T13" fmla="*/ 1152 h 1152"/>
                <a:gd name="T14" fmla="*/ 0 60000 65536"/>
                <a:gd name="T15" fmla="*/ 0 60000 65536"/>
                <a:gd name="T16" fmla="*/ 0 60000 65536"/>
                <a:gd name="T17" fmla="*/ 0 60000 65536"/>
                <a:gd name="T18" fmla="*/ 0 60000 65536"/>
                <a:gd name="T19" fmla="*/ 0 60000 65536"/>
                <a:gd name="T20" fmla="*/ 0 60000 65536"/>
                <a:gd name="T21" fmla="*/ 0 w 1632"/>
                <a:gd name="T22" fmla="*/ 0 h 1152"/>
                <a:gd name="T23" fmla="*/ 1632 w 1632"/>
                <a:gd name="T24" fmla="*/ 1152 h 11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2" h="1152">
                  <a:moveTo>
                    <a:pt x="1632" y="0"/>
                  </a:moveTo>
                  <a:cubicBezTo>
                    <a:pt x="1612" y="124"/>
                    <a:pt x="1592" y="248"/>
                    <a:pt x="1536" y="336"/>
                  </a:cubicBezTo>
                  <a:cubicBezTo>
                    <a:pt x="1480" y="424"/>
                    <a:pt x="1392" y="464"/>
                    <a:pt x="1296" y="528"/>
                  </a:cubicBezTo>
                  <a:cubicBezTo>
                    <a:pt x="1200" y="592"/>
                    <a:pt x="1088" y="648"/>
                    <a:pt x="960" y="720"/>
                  </a:cubicBezTo>
                  <a:cubicBezTo>
                    <a:pt x="832" y="792"/>
                    <a:pt x="640" y="896"/>
                    <a:pt x="528" y="960"/>
                  </a:cubicBezTo>
                  <a:cubicBezTo>
                    <a:pt x="416" y="1024"/>
                    <a:pt x="376" y="1072"/>
                    <a:pt x="288" y="1104"/>
                  </a:cubicBezTo>
                  <a:cubicBezTo>
                    <a:pt x="200" y="1136"/>
                    <a:pt x="48" y="1144"/>
                    <a:pt x="0" y="1152"/>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59" name="Freeform 54"/>
            <p:cNvSpPr>
              <a:spLocks/>
            </p:cNvSpPr>
            <p:nvPr/>
          </p:nvSpPr>
          <p:spPr bwMode="auto">
            <a:xfrm>
              <a:off x="2640" y="2400"/>
              <a:ext cx="56" cy="672"/>
            </a:xfrm>
            <a:custGeom>
              <a:avLst/>
              <a:gdLst>
                <a:gd name="T0" fmla="*/ 48 w 56"/>
                <a:gd name="T1" fmla="*/ 0 h 672"/>
                <a:gd name="T2" fmla="*/ 48 w 56"/>
                <a:gd name="T3" fmla="*/ 384 h 672"/>
                <a:gd name="T4" fmla="*/ 0 w 56"/>
                <a:gd name="T5" fmla="*/ 672 h 672"/>
                <a:gd name="T6" fmla="*/ 0 60000 65536"/>
                <a:gd name="T7" fmla="*/ 0 60000 65536"/>
                <a:gd name="T8" fmla="*/ 0 60000 65536"/>
                <a:gd name="T9" fmla="*/ 0 w 56"/>
                <a:gd name="T10" fmla="*/ 0 h 672"/>
                <a:gd name="T11" fmla="*/ 56 w 56"/>
                <a:gd name="T12" fmla="*/ 672 h 672"/>
              </a:gdLst>
              <a:ahLst/>
              <a:cxnLst>
                <a:cxn ang="T6">
                  <a:pos x="T0" y="T1"/>
                </a:cxn>
                <a:cxn ang="T7">
                  <a:pos x="T2" y="T3"/>
                </a:cxn>
                <a:cxn ang="T8">
                  <a:pos x="T4" y="T5"/>
                </a:cxn>
              </a:cxnLst>
              <a:rect l="T9" t="T10" r="T11" b="T12"/>
              <a:pathLst>
                <a:path w="56" h="672">
                  <a:moveTo>
                    <a:pt x="48" y="0"/>
                  </a:moveTo>
                  <a:cubicBezTo>
                    <a:pt x="52" y="136"/>
                    <a:pt x="56" y="272"/>
                    <a:pt x="48" y="384"/>
                  </a:cubicBezTo>
                  <a:cubicBezTo>
                    <a:pt x="40" y="496"/>
                    <a:pt x="20" y="584"/>
                    <a:pt x="0" y="672"/>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60" name="Freeform 55"/>
            <p:cNvSpPr>
              <a:spLocks/>
            </p:cNvSpPr>
            <p:nvPr/>
          </p:nvSpPr>
          <p:spPr bwMode="auto">
            <a:xfrm>
              <a:off x="1840" y="3264"/>
              <a:ext cx="3776" cy="432"/>
            </a:xfrm>
            <a:custGeom>
              <a:avLst/>
              <a:gdLst>
                <a:gd name="T0" fmla="*/ 80 w 3776"/>
                <a:gd name="T1" fmla="*/ 432 h 432"/>
                <a:gd name="T2" fmla="*/ 128 w 3776"/>
                <a:gd name="T3" fmla="*/ 384 h 432"/>
                <a:gd name="T4" fmla="*/ 848 w 3776"/>
                <a:gd name="T5" fmla="*/ 288 h 432"/>
                <a:gd name="T6" fmla="*/ 1376 w 3776"/>
                <a:gd name="T7" fmla="*/ 240 h 432"/>
                <a:gd name="T8" fmla="*/ 1760 w 3776"/>
                <a:gd name="T9" fmla="*/ 288 h 432"/>
                <a:gd name="T10" fmla="*/ 2240 w 3776"/>
                <a:gd name="T11" fmla="*/ 240 h 432"/>
                <a:gd name="T12" fmla="*/ 2576 w 3776"/>
                <a:gd name="T13" fmla="*/ 288 h 432"/>
                <a:gd name="T14" fmla="*/ 3104 w 3776"/>
                <a:gd name="T15" fmla="*/ 144 h 432"/>
                <a:gd name="T16" fmla="*/ 3488 w 3776"/>
                <a:gd name="T17" fmla="*/ 96 h 432"/>
                <a:gd name="T18" fmla="*/ 3728 w 3776"/>
                <a:gd name="T19" fmla="*/ 48 h 432"/>
                <a:gd name="T20" fmla="*/ 3776 w 3776"/>
                <a:gd name="T21" fmla="*/ 0 h 4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76"/>
                <a:gd name="T34" fmla="*/ 0 h 432"/>
                <a:gd name="T35" fmla="*/ 3776 w 3776"/>
                <a:gd name="T36" fmla="*/ 432 h 4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76" h="432">
                  <a:moveTo>
                    <a:pt x="80" y="432"/>
                  </a:moveTo>
                  <a:cubicBezTo>
                    <a:pt x="40" y="420"/>
                    <a:pt x="0" y="408"/>
                    <a:pt x="128" y="384"/>
                  </a:cubicBezTo>
                  <a:cubicBezTo>
                    <a:pt x="256" y="360"/>
                    <a:pt x="640" y="312"/>
                    <a:pt x="848" y="288"/>
                  </a:cubicBezTo>
                  <a:cubicBezTo>
                    <a:pt x="1056" y="264"/>
                    <a:pt x="1224" y="240"/>
                    <a:pt x="1376" y="240"/>
                  </a:cubicBezTo>
                  <a:cubicBezTo>
                    <a:pt x="1528" y="240"/>
                    <a:pt x="1616" y="288"/>
                    <a:pt x="1760" y="288"/>
                  </a:cubicBezTo>
                  <a:cubicBezTo>
                    <a:pt x="1904" y="288"/>
                    <a:pt x="2104" y="240"/>
                    <a:pt x="2240" y="240"/>
                  </a:cubicBezTo>
                  <a:cubicBezTo>
                    <a:pt x="2376" y="240"/>
                    <a:pt x="2432" y="304"/>
                    <a:pt x="2576" y="288"/>
                  </a:cubicBezTo>
                  <a:cubicBezTo>
                    <a:pt x="2720" y="272"/>
                    <a:pt x="2952" y="176"/>
                    <a:pt x="3104" y="144"/>
                  </a:cubicBezTo>
                  <a:cubicBezTo>
                    <a:pt x="3256" y="112"/>
                    <a:pt x="3384" y="112"/>
                    <a:pt x="3488" y="96"/>
                  </a:cubicBezTo>
                  <a:cubicBezTo>
                    <a:pt x="3592" y="80"/>
                    <a:pt x="3680" y="64"/>
                    <a:pt x="3728" y="48"/>
                  </a:cubicBezTo>
                  <a:cubicBezTo>
                    <a:pt x="3776" y="32"/>
                    <a:pt x="3776" y="16"/>
                    <a:pt x="3776" y="0"/>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grpSp>
        <p:nvGrpSpPr>
          <p:cNvPr id="8" name="Group 56"/>
          <p:cNvGrpSpPr>
            <a:grpSpLocks/>
          </p:cNvGrpSpPr>
          <p:nvPr/>
        </p:nvGrpSpPr>
        <p:grpSpPr bwMode="auto">
          <a:xfrm>
            <a:off x="430213" y="3678238"/>
            <a:ext cx="8097837" cy="2789237"/>
            <a:chOff x="136" y="2384"/>
            <a:chExt cx="5481" cy="1744"/>
          </a:xfrm>
        </p:grpSpPr>
        <p:sp>
          <p:nvSpPr>
            <p:cNvPr id="26635" name="Freeform 57"/>
            <p:cNvSpPr>
              <a:spLocks/>
            </p:cNvSpPr>
            <p:nvPr/>
          </p:nvSpPr>
          <p:spPr bwMode="auto">
            <a:xfrm>
              <a:off x="136" y="3168"/>
              <a:ext cx="152" cy="480"/>
            </a:xfrm>
            <a:custGeom>
              <a:avLst/>
              <a:gdLst>
                <a:gd name="T0" fmla="*/ 152 w 152"/>
                <a:gd name="T1" fmla="*/ 0 h 480"/>
                <a:gd name="T2" fmla="*/ 8 w 152"/>
                <a:gd name="T3" fmla="*/ 240 h 480"/>
                <a:gd name="T4" fmla="*/ 104 w 152"/>
                <a:gd name="T5" fmla="*/ 480 h 480"/>
                <a:gd name="T6" fmla="*/ 0 60000 65536"/>
                <a:gd name="T7" fmla="*/ 0 60000 65536"/>
                <a:gd name="T8" fmla="*/ 0 60000 65536"/>
                <a:gd name="T9" fmla="*/ 0 w 152"/>
                <a:gd name="T10" fmla="*/ 0 h 480"/>
                <a:gd name="T11" fmla="*/ 152 w 152"/>
                <a:gd name="T12" fmla="*/ 480 h 480"/>
              </a:gdLst>
              <a:ahLst/>
              <a:cxnLst>
                <a:cxn ang="T6">
                  <a:pos x="T0" y="T1"/>
                </a:cxn>
                <a:cxn ang="T7">
                  <a:pos x="T2" y="T3"/>
                </a:cxn>
                <a:cxn ang="T8">
                  <a:pos x="T4" y="T5"/>
                </a:cxn>
              </a:cxnLst>
              <a:rect l="T9" t="T10" r="T11" b="T12"/>
              <a:pathLst>
                <a:path w="152" h="480">
                  <a:moveTo>
                    <a:pt x="152" y="0"/>
                  </a:moveTo>
                  <a:cubicBezTo>
                    <a:pt x="84" y="80"/>
                    <a:pt x="16" y="160"/>
                    <a:pt x="8" y="240"/>
                  </a:cubicBezTo>
                  <a:cubicBezTo>
                    <a:pt x="0" y="320"/>
                    <a:pt x="52" y="400"/>
                    <a:pt x="104" y="480"/>
                  </a:cubicBezTo>
                </a:path>
              </a:pathLst>
            </a:custGeom>
            <a:solidFill>
              <a:srgbClr val="DBE5E5">
                <a:alpha val="25882"/>
              </a:srgbClr>
            </a:solidFill>
            <a:ln w="38100" cap="rnd">
              <a:solidFill>
                <a:schemeClr val="folHlink"/>
              </a:solidFill>
              <a:prstDash val="sysDot"/>
              <a:round/>
              <a:headEnd/>
              <a:tailEnd/>
            </a:ln>
          </p:spPr>
          <p:txBody>
            <a:bodyPr wrap="none" anchor="ctr">
              <a:spAutoFit/>
            </a:bodyPr>
            <a:lstStyle/>
            <a:p>
              <a:endParaRPr lang="en-US"/>
            </a:p>
          </p:txBody>
        </p:sp>
        <p:sp>
          <p:nvSpPr>
            <p:cNvPr id="26636" name="Freeform 58"/>
            <p:cNvSpPr>
              <a:spLocks/>
            </p:cNvSpPr>
            <p:nvPr/>
          </p:nvSpPr>
          <p:spPr bwMode="auto">
            <a:xfrm>
              <a:off x="1104" y="2384"/>
              <a:ext cx="3840" cy="256"/>
            </a:xfrm>
            <a:custGeom>
              <a:avLst/>
              <a:gdLst>
                <a:gd name="T0" fmla="*/ 3840 w 3840"/>
                <a:gd name="T1" fmla="*/ 256 h 256"/>
                <a:gd name="T2" fmla="*/ 1728 w 3840"/>
                <a:gd name="T3" fmla="*/ 16 h 256"/>
                <a:gd name="T4" fmla="*/ 0 w 3840"/>
                <a:gd name="T5" fmla="*/ 160 h 256"/>
                <a:gd name="T6" fmla="*/ 0 60000 65536"/>
                <a:gd name="T7" fmla="*/ 0 60000 65536"/>
                <a:gd name="T8" fmla="*/ 0 60000 65536"/>
                <a:gd name="T9" fmla="*/ 0 w 3840"/>
                <a:gd name="T10" fmla="*/ 0 h 256"/>
                <a:gd name="T11" fmla="*/ 3840 w 3840"/>
                <a:gd name="T12" fmla="*/ 256 h 256"/>
              </a:gdLst>
              <a:ahLst/>
              <a:cxnLst>
                <a:cxn ang="T6">
                  <a:pos x="T0" y="T1"/>
                </a:cxn>
                <a:cxn ang="T7">
                  <a:pos x="T2" y="T3"/>
                </a:cxn>
                <a:cxn ang="T8">
                  <a:pos x="T4" y="T5"/>
                </a:cxn>
              </a:cxnLst>
              <a:rect l="T9" t="T10" r="T11" b="T12"/>
              <a:pathLst>
                <a:path w="3840" h="256">
                  <a:moveTo>
                    <a:pt x="3840" y="256"/>
                  </a:moveTo>
                  <a:cubicBezTo>
                    <a:pt x="3104" y="144"/>
                    <a:pt x="2368" y="32"/>
                    <a:pt x="1728" y="16"/>
                  </a:cubicBezTo>
                  <a:cubicBezTo>
                    <a:pt x="1088" y="0"/>
                    <a:pt x="344" y="144"/>
                    <a:pt x="0" y="160"/>
                  </a:cubicBezTo>
                </a:path>
              </a:pathLst>
            </a:custGeom>
            <a:solidFill>
              <a:srgbClr val="DBE5E5">
                <a:alpha val="25882"/>
              </a:srgbClr>
            </a:solidFill>
            <a:ln w="28575" cap="rnd">
              <a:solidFill>
                <a:schemeClr val="folHlink"/>
              </a:solidFill>
              <a:prstDash val="sysDot"/>
              <a:round/>
              <a:headEnd/>
              <a:tailEnd/>
            </a:ln>
          </p:spPr>
          <p:txBody>
            <a:bodyPr wrap="none" anchor="ctr">
              <a:spAutoFit/>
            </a:bodyPr>
            <a:lstStyle/>
            <a:p>
              <a:endParaRPr lang="en-US"/>
            </a:p>
          </p:txBody>
        </p:sp>
        <p:sp>
          <p:nvSpPr>
            <p:cNvPr id="26637" name="Freeform 59"/>
            <p:cNvSpPr>
              <a:spLocks/>
            </p:cNvSpPr>
            <p:nvPr/>
          </p:nvSpPr>
          <p:spPr bwMode="auto">
            <a:xfrm>
              <a:off x="288" y="2544"/>
              <a:ext cx="816" cy="576"/>
            </a:xfrm>
            <a:custGeom>
              <a:avLst/>
              <a:gdLst>
                <a:gd name="T0" fmla="*/ 816 w 816"/>
                <a:gd name="T1" fmla="*/ 0 h 576"/>
                <a:gd name="T2" fmla="*/ 240 w 816"/>
                <a:gd name="T3" fmla="*/ 336 h 576"/>
                <a:gd name="T4" fmla="*/ 0 w 816"/>
                <a:gd name="T5" fmla="*/ 576 h 576"/>
                <a:gd name="T6" fmla="*/ 0 60000 65536"/>
                <a:gd name="T7" fmla="*/ 0 60000 65536"/>
                <a:gd name="T8" fmla="*/ 0 60000 65536"/>
                <a:gd name="T9" fmla="*/ 0 w 816"/>
                <a:gd name="T10" fmla="*/ 0 h 576"/>
                <a:gd name="T11" fmla="*/ 816 w 816"/>
                <a:gd name="T12" fmla="*/ 576 h 576"/>
              </a:gdLst>
              <a:ahLst/>
              <a:cxnLst>
                <a:cxn ang="T6">
                  <a:pos x="T0" y="T1"/>
                </a:cxn>
                <a:cxn ang="T7">
                  <a:pos x="T2" y="T3"/>
                </a:cxn>
                <a:cxn ang="T8">
                  <a:pos x="T4" y="T5"/>
                </a:cxn>
              </a:cxnLst>
              <a:rect l="T9" t="T10" r="T11" b="T12"/>
              <a:pathLst>
                <a:path w="816" h="576">
                  <a:moveTo>
                    <a:pt x="816" y="0"/>
                  </a:moveTo>
                  <a:cubicBezTo>
                    <a:pt x="596" y="120"/>
                    <a:pt x="376" y="240"/>
                    <a:pt x="240" y="336"/>
                  </a:cubicBezTo>
                  <a:cubicBezTo>
                    <a:pt x="104" y="432"/>
                    <a:pt x="52" y="504"/>
                    <a:pt x="0" y="576"/>
                  </a:cubicBezTo>
                </a:path>
              </a:pathLst>
            </a:custGeom>
            <a:solidFill>
              <a:srgbClr val="DBE5E5">
                <a:alpha val="25882"/>
              </a:srgbClr>
            </a:solidFill>
            <a:ln w="38100" cap="rnd">
              <a:solidFill>
                <a:schemeClr val="folHlink"/>
              </a:solidFill>
              <a:prstDash val="sysDot"/>
              <a:round/>
              <a:headEnd/>
              <a:tailEnd/>
            </a:ln>
          </p:spPr>
          <p:txBody>
            <a:bodyPr wrap="none" anchor="ctr">
              <a:spAutoFit/>
            </a:bodyPr>
            <a:lstStyle/>
            <a:p>
              <a:endParaRPr lang="en-US"/>
            </a:p>
          </p:txBody>
        </p:sp>
        <p:sp>
          <p:nvSpPr>
            <p:cNvPr id="26638" name="Freeform 60"/>
            <p:cNvSpPr>
              <a:spLocks/>
            </p:cNvSpPr>
            <p:nvPr/>
          </p:nvSpPr>
          <p:spPr bwMode="auto">
            <a:xfrm>
              <a:off x="4992" y="2640"/>
              <a:ext cx="624" cy="672"/>
            </a:xfrm>
            <a:custGeom>
              <a:avLst/>
              <a:gdLst>
                <a:gd name="T0" fmla="*/ 0 w 624"/>
                <a:gd name="T1" fmla="*/ 0 h 672"/>
                <a:gd name="T2" fmla="*/ 384 w 624"/>
                <a:gd name="T3" fmla="*/ 336 h 672"/>
                <a:gd name="T4" fmla="*/ 624 w 624"/>
                <a:gd name="T5" fmla="*/ 672 h 672"/>
                <a:gd name="T6" fmla="*/ 0 60000 65536"/>
                <a:gd name="T7" fmla="*/ 0 60000 65536"/>
                <a:gd name="T8" fmla="*/ 0 60000 65536"/>
                <a:gd name="T9" fmla="*/ 0 w 624"/>
                <a:gd name="T10" fmla="*/ 0 h 672"/>
                <a:gd name="T11" fmla="*/ 624 w 624"/>
                <a:gd name="T12" fmla="*/ 672 h 672"/>
              </a:gdLst>
              <a:ahLst/>
              <a:cxnLst>
                <a:cxn ang="T6">
                  <a:pos x="T0" y="T1"/>
                </a:cxn>
                <a:cxn ang="T7">
                  <a:pos x="T2" y="T3"/>
                </a:cxn>
                <a:cxn ang="T8">
                  <a:pos x="T4" y="T5"/>
                </a:cxn>
              </a:cxnLst>
              <a:rect l="T9" t="T10" r="T11" b="T12"/>
              <a:pathLst>
                <a:path w="624" h="672">
                  <a:moveTo>
                    <a:pt x="0" y="0"/>
                  </a:moveTo>
                  <a:cubicBezTo>
                    <a:pt x="140" y="112"/>
                    <a:pt x="280" y="224"/>
                    <a:pt x="384" y="336"/>
                  </a:cubicBezTo>
                  <a:cubicBezTo>
                    <a:pt x="488" y="448"/>
                    <a:pt x="556" y="560"/>
                    <a:pt x="624" y="672"/>
                  </a:cubicBezTo>
                </a:path>
              </a:pathLst>
            </a:custGeom>
            <a:solidFill>
              <a:srgbClr val="DBE5E5">
                <a:alpha val="25882"/>
              </a:srgbClr>
            </a:solidFill>
            <a:ln w="38100" cap="rnd">
              <a:solidFill>
                <a:schemeClr val="folHlink"/>
              </a:solidFill>
              <a:prstDash val="sysDot"/>
              <a:round/>
              <a:headEnd/>
              <a:tailEnd/>
            </a:ln>
          </p:spPr>
          <p:txBody>
            <a:bodyPr wrap="none" anchor="ctr">
              <a:spAutoFit/>
            </a:bodyPr>
            <a:lstStyle/>
            <a:p>
              <a:endParaRPr lang="en-US"/>
            </a:p>
          </p:txBody>
        </p:sp>
        <p:sp>
          <p:nvSpPr>
            <p:cNvPr id="26639" name="Freeform 61"/>
            <p:cNvSpPr>
              <a:spLocks/>
            </p:cNvSpPr>
            <p:nvPr/>
          </p:nvSpPr>
          <p:spPr bwMode="auto">
            <a:xfrm>
              <a:off x="5616" y="3312"/>
              <a:ext cx="1" cy="816"/>
            </a:xfrm>
            <a:custGeom>
              <a:avLst/>
              <a:gdLst>
                <a:gd name="T0" fmla="*/ 0 w 1"/>
                <a:gd name="T1" fmla="*/ 0 h 816"/>
                <a:gd name="T2" fmla="*/ 0 w 1"/>
                <a:gd name="T3" fmla="*/ 336 h 816"/>
                <a:gd name="T4" fmla="*/ 0 w 1"/>
                <a:gd name="T5" fmla="*/ 816 h 816"/>
                <a:gd name="T6" fmla="*/ 0 60000 65536"/>
                <a:gd name="T7" fmla="*/ 0 60000 65536"/>
                <a:gd name="T8" fmla="*/ 0 60000 65536"/>
                <a:gd name="T9" fmla="*/ 0 w 1"/>
                <a:gd name="T10" fmla="*/ 0 h 816"/>
                <a:gd name="T11" fmla="*/ 1 w 1"/>
                <a:gd name="T12" fmla="*/ 816 h 816"/>
              </a:gdLst>
              <a:ahLst/>
              <a:cxnLst>
                <a:cxn ang="T6">
                  <a:pos x="T0" y="T1"/>
                </a:cxn>
                <a:cxn ang="T7">
                  <a:pos x="T2" y="T3"/>
                </a:cxn>
                <a:cxn ang="T8">
                  <a:pos x="T4" y="T5"/>
                </a:cxn>
              </a:cxnLst>
              <a:rect l="T9" t="T10" r="T11" b="T12"/>
              <a:pathLst>
                <a:path w="1" h="816">
                  <a:moveTo>
                    <a:pt x="0" y="0"/>
                  </a:moveTo>
                  <a:cubicBezTo>
                    <a:pt x="0" y="100"/>
                    <a:pt x="0" y="200"/>
                    <a:pt x="0" y="336"/>
                  </a:cubicBezTo>
                  <a:cubicBezTo>
                    <a:pt x="0" y="472"/>
                    <a:pt x="0" y="736"/>
                    <a:pt x="0" y="816"/>
                  </a:cubicBezTo>
                </a:path>
              </a:pathLst>
            </a:custGeom>
            <a:solidFill>
              <a:srgbClr val="DBE5E5">
                <a:alpha val="25882"/>
              </a:srgbClr>
            </a:solidFill>
            <a:ln w="38100" cap="rnd">
              <a:solidFill>
                <a:schemeClr val="folHlink"/>
              </a:solidFill>
              <a:prstDash val="sysDot"/>
              <a:round/>
              <a:headEnd/>
              <a:tailEnd/>
            </a:ln>
          </p:spPr>
          <p:txBody>
            <a:bodyPr wrap="none" anchor="ctr">
              <a:spAutoFit/>
            </a:bodyPr>
            <a:lstStyle/>
            <a:p>
              <a:endParaRPr lang="en-US"/>
            </a:p>
          </p:txBody>
        </p:sp>
        <p:sp>
          <p:nvSpPr>
            <p:cNvPr id="26640" name="Freeform 62"/>
            <p:cNvSpPr>
              <a:spLocks/>
            </p:cNvSpPr>
            <p:nvPr/>
          </p:nvSpPr>
          <p:spPr bwMode="auto">
            <a:xfrm>
              <a:off x="3648" y="3928"/>
              <a:ext cx="1968" cy="200"/>
            </a:xfrm>
            <a:custGeom>
              <a:avLst/>
              <a:gdLst>
                <a:gd name="T0" fmla="*/ 1968 w 1968"/>
                <a:gd name="T1" fmla="*/ 152 h 200"/>
                <a:gd name="T2" fmla="*/ 864 w 1968"/>
                <a:gd name="T3" fmla="*/ 8 h 200"/>
                <a:gd name="T4" fmla="*/ 0 w 1968"/>
                <a:gd name="T5" fmla="*/ 200 h 200"/>
                <a:gd name="T6" fmla="*/ 0 60000 65536"/>
                <a:gd name="T7" fmla="*/ 0 60000 65536"/>
                <a:gd name="T8" fmla="*/ 0 60000 65536"/>
                <a:gd name="T9" fmla="*/ 0 w 1968"/>
                <a:gd name="T10" fmla="*/ 0 h 200"/>
                <a:gd name="T11" fmla="*/ 1968 w 1968"/>
                <a:gd name="T12" fmla="*/ 200 h 200"/>
              </a:gdLst>
              <a:ahLst/>
              <a:cxnLst>
                <a:cxn ang="T6">
                  <a:pos x="T0" y="T1"/>
                </a:cxn>
                <a:cxn ang="T7">
                  <a:pos x="T2" y="T3"/>
                </a:cxn>
                <a:cxn ang="T8">
                  <a:pos x="T4" y="T5"/>
                </a:cxn>
              </a:cxnLst>
              <a:rect l="T9" t="T10" r="T11" b="T12"/>
              <a:pathLst>
                <a:path w="1968" h="200">
                  <a:moveTo>
                    <a:pt x="1968" y="152"/>
                  </a:moveTo>
                  <a:cubicBezTo>
                    <a:pt x="1580" y="76"/>
                    <a:pt x="1192" y="0"/>
                    <a:pt x="864" y="8"/>
                  </a:cubicBezTo>
                  <a:cubicBezTo>
                    <a:pt x="536" y="16"/>
                    <a:pt x="268" y="108"/>
                    <a:pt x="0" y="200"/>
                  </a:cubicBezTo>
                </a:path>
              </a:pathLst>
            </a:custGeom>
            <a:solidFill>
              <a:srgbClr val="DBE5E5">
                <a:alpha val="25882"/>
              </a:srgbClr>
            </a:solidFill>
            <a:ln w="38100" cap="rnd">
              <a:solidFill>
                <a:schemeClr val="folHlink"/>
              </a:solidFill>
              <a:prstDash val="sysDot"/>
              <a:round/>
              <a:headEnd/>
              <a:tailEnd/>
            </a:ln>
          </p:spPr>
          <p:txBody>
            <a:bodyPr wrap="none" anchor="ctr">
              <a:spAutoFit/>
            </a:bodyPr>
            <a:lstStyle/>
            <a:p>
              <a:endParaRPr lang="en-US"/>
            </a:p>
          </p:txBody>
        </p:sp>
        <p:sp>
          <p:nvSpPr>
            <p:cNvPr id="26641" name="Freeform 63"/>
            <p:cNvSpPr>
              <a:spLocks/>
            </p:cNvSpPr>
            <p:nvPr/>
          </p:nvSpPr>
          <p:spPr bwMode="auto">
            <a:xfrm>
              <a:off x="240" y="3616"/>
              <a:ext cx="3408" cy="512"/>
            </a:xfrm>
            <a:custGeom>
              <a:avLst/>
              <a:gdLst>
                <a:gd name="T0" fmla="*/ 3408 w 3408"/>
                <a:gd name="T1" fmla="*/ 512 h 512"/>
                <a:gd name="T2" fmla="*/ 1824 w 3408"/>
                <a:gd name="T3" fmla="*/ 80 h 512"/>
                <a:gd name="T4" fmla="*/ 0 w 3408"/>
                <a:gd name="T5" fmla="*/ 32 h 512"/>
                <a:gd name="T6" fmla="*/ 0 60000 65536"/>
                <a:gd name="T7" fmla="*/ 0 60000 65536"/>
                <a:gd name="T8" fmla="*/ 0 60000 65536"/>
                <a:gd name="T9" fmla="*/ 0 w 3408"/>
                <a:gd name="T10" fmla="*/ 0 h 512"/>
                <a:gd name="T11" fmla="*/ 3408 w 3408"/>
                <a:gd name="T12" fmla="*/ 512 h 512"/>
              </a:gdLst>
              <a:ahLst/>
              <a:cxnLst>
                <a:cxn ang="T6">
                  <a:pos x="T0" y="T1"/>
                </a:cxn>
                <a:cxn ang="T7">
                  <a:pos x="T2" y="T3"/>
                </a:cxn>
                <a:cxn ang="T8">
                  <a:pos x="T4" y="T5"/>
                </a:cxn>
              </a:cxnLst>
              <a:rect l="T9" t="T10" r="T11" b="T12"/>
              <a:pathLst>
                <a:path w="3408" h="512">
                  <a:moveTo>
                    <a:pt x="3408" y="512"/>
                  </a:moveTo>
                  <a:cubicBezTo>
                    <a:pt x="2900" y="336"/>
                    <a:pt x="2392" y="160"/>
                    <a:pt x="1824" y="80"/>
                  </a:cubicBezTo>
                  <a:cubicBezTo>
                    <a:pt x="1256" y="0"/>
                    <a:pt x="628" y="16"/>
                    <a:pt x="0" y="32"/>
                  </a:cubicBezTo>
                </a:path>
              </a:pathLst>
            </a:custGeom>
            <a:solidFill>
              <a:srgbClr val="DBE5E5">
                <a:alpha val="25882"/>
              </a:srgbClr>
            </a:solidFill>
            <a:ln w="38100" cap="rnd">
              <a:solidFill>
                <a:schemeClr val="folHlink"/>
              </a:solidFill>
              <a:prstDash val="sysDot"/>
              <a:round/>
              <a:headEnd/>
              <a:tailEnd/>
            </a:ln>
          </p:spPr>
          <p:txBody>
            <a:bodyPr wrap="none" anchor="ctr">
              <a:spAutoFit/>
            </a:bodyPr>
            <a:lstStyle/>
            <a:p>
              <a:endParaRPr lang="en-US"/>
            </a:p>
          </p:txBody>
        </p:sp>
        <p:sp>
          <p:nvSpPr>
            <p:cNvPr id="26642" name="Freeform 64"/>
            <p:cNvSpPr>
              <a:spLocks/>
            </p:cNvSpPr>
            <p:nvPr/>
          </p:nvSpPr>
          <p:spPr bwMode="auto">
            <a:xfrm>
              <a:off x="192" y="2928"/>
              <a:ext cx="5088" cy="480"/>
            </a:xfrm>
            <a:custGeom>
              <a:avLst/>
              <a:gdLst>
                <a:gd name="T0" fmla="*/ 5088 w 5088"/>
                <a:gd name="T1" fmla="*/ 0 h 480"/>
                <a:gd name="T2" fmla="*/ 4368 w 5088"/>
                <a:gd name="T3" fmla="*/ 144 h 480"/>
                <a:gd name="T4" fmla="*/ 3936 w 5088"/>
                <a:gd name="T5" fmla="*/ 144 h 480"/>
                <a:gd name="T6" fmla="*/ 3168 w 5088"/>
                <a:gd name="T7" fmla="*/ 144 h 480"/>
                <a:gd name="T8" fmla="*/ 2352 w 5088"/>
                <a:gd name="T9" fmla="*/ 144 h 480"/>
                <a:gd name="T10" fmla="*/ 1728 w 5088"/>
                <a:gd name="T11" fmla="*/ 96 h 480"/>
                <a:gd name="T12" fmla="*/ 1344 w 5088"/>
                <a:gd name="T13" fmla="*/ 48 h 480"/>
                <a:gd name="T14" fmla="*/ 1056 w 5088"/>
                <a:gd name="T15" fmla="*/ 48 h 480"/>
                <a:gd name="T16" fmla="*/ 336 w 5088"/>
                <a:gd name="T17" fmla="*/ 240 h 480"/>
                <a:gd name="T18" fmla="*/ 96 w 5088"/>
                <a:gd name="T19" fmla="*/ 432 h 480"/>
                <a:gd name="T20" fmla="*/ 0 w 5088"/>
                <a:gd name="T21" fmla="*/ 480 h 4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88"/>
                <a:gd name="T34" fmla="*/ 0 h 480"/>
                <a:gd name="T35" fmla="*/ 5088 w 5088"/>
                <a:gd name="T36" fmla="*/ 480 h 4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88" h="480">
                  <a:moveTo>
                    <a:pt x="5088" y="0"/>
                  </a:moveTo>
                  <a:cubicBezTo>
                    <a:pt x="4824" y="60"/>
                    <a:pt x="4560" y="120"/>
                    <a:pt x="4368" y="144"/>
                  </a:cubicBezTo>
                  <a:cubicBezTo>
                    <a:pt x="4176" y="168"/>
                    <a:pt x="4136" y="144"/>
                    <a:pt x="3936" y="144"/>
                  </a:cubicBezTo>
                  <a:cubicBezTo>
                    <a:pt x="3736" y="144"/>
                    <a:pt x="3432" y="144"/>
                    <a:pt x="3168" y="144"/>
                  </a:cubicBezTo>
                  <a:cubicBezTo>
                    <a:pt x="2904" y="144"/>
                    <a:pt x="2592" y="152"/>
                    <a:pt x="2352" y="144"/>
                  </a:cubicBezTo>
                  <a:cubicBezTo>
                    <a:pt x="2112" y="136"/>
                    <a:pt x="1896" y="112"/>
                    <a:pt x="1728" y="96"/>
                  </a:cubicBezTo>
                  <a:cubicBezTo>
                    <a:pt x="1560" y="80"/>
                    <a:pt x="1456" y="56"/>
                    <a:pt x="1344" y="48"/>
                  </a:cubicBezTo>
                  <a:cubicBezTo>
                    <a:pt x="1232" y="40"/>
                    <a:pt x="1224" y="16"/>
                    <a:pt x="1056" y="48"/>
                  </a:cubicBezTo>
                  <a:cubicBezTo>
                    <a:pt x="888" y="80"/>
                    <a:pt x="496" y="176"/>
                    <a:pt x="336" y="240"/>
                  </a:cubicBezTo>
                  <a:cubicBezTo>
                    <a:pt x="176" y="304"/>
                    <a:pt x="152" y="392"/>
                    <a:pt x="96" y="432"/>
                  </a:cubicBezTo>
                  <a:cubicBezTo>
                    <a:pt x="40" y="472"/>
                    <a:pt x="20" y="476"/>
                    <a:pt x="0" y="480"/>
                  </a:cubicBezTo>
                </a:path>
              </a:pathLst>
            </a:custGeom>
            <a:solidFill>
              <a:srgbClr val="DBE5E5">
                <a:alpha val="25882"/>
              </a:srgbClr>
            </a:solidFill>
            <a:ln w="38100" cap="rnd">
              <a:solidFill>
                <a:schemeClr val="folHlink"/>
              </a:solidFill>
              <a:prstDash val="sysDot"/>
              <a:round/>
              <a:headEnd/>
              <a:tailEnd/>
            </a:ln>
          </p:spPr>
          <p:txBody>
            <a:bodyPr wrap="none" anchor="ctr">
              <a:spAutoFit/>
            </a:bodyPr>
            <a:lstStyle/>
            <a:p>
              <a:endParaRPr lang="en-US"/>
            </a:p>
          </p:txBody>
        </p:sp>
        <p:sp>
          <p:nvSpPr>
            <p:cNvPr id="26643" name="Freeform 65"/>
            <p:cNvSpPr>
              <a:spLocks/>
            </p:cNvSpPr>
            <p:nvPr/>
          </p:nvSpPr>
          <p:spPr bwMode="auto">
            <a:xfrm>
              <a:off x="3432" y="2520"/>
              <a:ext cx="192" cy="1464"/>
            </a:xfrm>
            <a:custGeom>
              <a:avLst/>
              <a:gdLst>
                <a:gd name="T0" fmla="*/ 24 w 192"/>
                <a:gd name="T1" fmla="*/ 72 h 1464"/>
                <a:gd name="T2" fmla="*/ 72 w 192"/>
                <a:gd name="T3" fmla="*/ 72 h 1464"/>
                <a:gd name="T4" fmla="*/ 24 w 192"/>
                <a:gd name="T5" fmla="*/ 504 h 1464"/>
                <a:gd name="T6" fmla="*/ 24 w 192"/>
                <a:gd name="T7" fmla="*/ 888 h 1464"/>
                <a:gd name="T8" fmla="*/ 168 w 192"/>
                <a:gd name="T9" fmla="*/ 1176 h 1464"/>
                <a:gd name="T10" fmla="*/ 168 w 192"/>
                <a:gd name="T11" fmla="*/ 1464 h 1464"/>
                <a:gd name="T12" fmla="*/ 0 60000 65536"/>
                <a:gd name="T13" fmla="*/ 0 60000 65536"/>
                <a:gd name="T14" fmla="*/ 0 60000 65536"/>
                <a:gd name="T15" fmla="*/ 0 60000 65536"/>
                <a:gd name="T16" fmla="*/ 0 60000 65536"/>
                <a:gd name="T17" fmla="*/ 0 60000 65536"/>
                <a:gd name="T18" fmla="*/ 0 w 192"/>
                <a:gd name="T19" fmla="*/ 0 h 1464"/>
                <a:gd name="T20" fmla="*/ 192 w 192"/>
                <a:gd name="T21" fmla="*/ 1464 h 1464"/>
              </a:gdLst>
              <a:ahLst/>
              <a:cxnLst>
                <a:cxn ang="T12">
                  <a:pos x="T0" y="T1"/>
                </a:cxn>
                <a:cxn ang="T13">
                  <a:pos x="T2" y="T3"/>
                </a:cxn>
                <a:cxn ang="T14">
                  <a:pos x="T4" y="T5"/>
                </a:cxn>
                <a:cxn ang="T15">
                  <a:pos x="T6" y="T7"/>
                </a:cxn>
                <a:cxn ang="T16">
                  <a:pos x="T8" y="T9"/>
                </a:cxn>
                <a:cxn ang="T17">
                  <a:pos x="T10" y="T11"/>
                </a:cxn>
              </a:cxnLst>
              <a:rect l="T18" t="T19" r="T20" b="T21"/>
              <a:pathLst>
                <a:path w="192" h="1464">
                  <a:moveTo>
                    <a:pt x="24" y="72"/>
                  </a:moveTo>
                  <a:cubicBezTo>
                    <a:pt x="48" y="36"/>
                    <a:pt x="72" y="0"/>
                    <a:pt x="72" y="72"/>
                  </a:cubicBezTo>
                  <a:cubicBezTo>
                    <a:pt x="72" y="144"/>
                    <a:pt x="32" y="368"/>
                    <a:pt x="24" y="504"/>
                  </a:cubicBezTo>
                  <a:cubicBezTo>
                    <a:pt x="16" y="640"/>
                    <a:pt x="0" y="776"/>
                    <a:pt x="24" y="888"/>
                  </a:cubicBezTo>
                  <a:cubicBezTo>
                    <a:pt x="48" y="1000"/>
                    <a:pt x="144" y="1080"/>
                    <a:pt x="168" y="1176"/>
                  </a:cubicBezTo>
                  <a:cubicBezTo>
                    <a:pt x="192" y="1272"/>
                    <a:pt x="168" y="1416"/>
                    <a:pt x="168" y="1464"/>
                  </a:cubicBezTo>
                </a:path>
              </a:pathLst>
            </a:custGeom>
            <a:solidFill>
              <a:srgbClr val="DBE5E5">
                <a:alpha val="25882"/>
              </a:srgbClr>
            </a:solidFill>
            <a:ln w="38100" cap="rnd">
              <a:solidFill>
                <a:schemeClr val="folHlink"/>
              </a:solidFill>
              <a:prstDash val="sysDot"/>
              <a:round/>
              <a:headEnd/>
              <a:tailEnd/>
            </a:ln>
          </p:spPr>
          <p:txBody>
            <a:bodyPr wrap="none" anchor="ctr">
              <a:spAutoFit/>
            </a:bodyPr>
            <a:lstStyle/>
            <a:p>
              <a:endParaRPr lang="en-US"/>
            </a:p>
          </p:txBody>
        </p:sp>
        <p:sp>
          <p:nvSpPr>
            <p:cNvPr id="26644" name="Freeform 66"/>
            <p:cNvSpPr>
              <a:spLocks/>
            </p:cNvSpPr>
            <p:nvPr/>
          </p:nvSpPr>
          <p:spPr bwMode="auto">
            <a:xfrm>
              <a:off x="3456" y="2448"/>
              <a:ext cx="1152" cy="1488"/>
            </a:xfrm>
            <a:custGeom>
              <a:avLst/>
              <a:gdLst>
                <a:gd name="T0" fmla="*/ 0 w 1152"/>
                <a:gd name="T1" fmla="*/ 0 h 1488"/>
                <a:gd name="T2" fmla="*/ 48 w 1152"/>
                <a:gd name="T3" fmla="*/ 192 h 1488"/>
                <a:gd name="T4" fmla="*/ 240 w 1152"/>
                <a:gd name="T5" fmla="*/ 384 h 1488"/>
                <a:gd name="T6" fmla="*/ 480 w 1152"/>
                <a:gd name="T7" fmla="*/ 528 h 1488"/>
                <a:gd name="T8" fmla="*/ 672 w 1152"/>
                <a:gd name="T9" fmla="*/ 912 h 1488"/>
                <a:gd name="T10" fmla="*/ 672 w 1152"/>
                <a:gd name="T11" fmla="*/ 1248 h 1488"/>
                <a:gd name="T12" fmla="*/ 1152 w 1152"/>
                <a:gd name="T13" fmla="*/ 1488 h 1488"/>
                <a:gd name="T14" fmla="*/ 0 60000 65536"/>
                <a:gd name="T15" fmla="*/ 0 60000 65536"/>
                <a:gd name="T16" fmla="*/ 0 60000 65536"/>
                <a:gd name="T17" fmla="*/ 0 60000 65536"/>
                <a:gd name="T18" fmla="*/ 0 60000 65536"/>
                <a:gd name="T19" fmla="*/ 0 60000 65536"/>
                <a:gd name="T20" fmla="*/ 0 60000 65536"/>
                <a:gd name="T21" fmla="*/ 0 w 1152"/>
                <a:gd name="T22" fmla="*/ 0 h 1488"/>
                <a:gd name="T23" fmla="*/ 1152 w 1152"/>
                <a:gd name="T24" fmla="*/ 1488 h 1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1488">
                  <a:moveTo>
                    <a:pt x="0" y="0"/>
                  </a:moveTo>
                  <a:cubicBezTo>
                    <a:pt x="4" y="64"/>
                    <a:pt x="8" y="128"/>
                    <a:pt x="48" y="192"/>
                  </a:cubicBezTo>
                  <a:cubicBezTo>
                    <a:pt x="88" y="256"/>
                    <a:pt x="168" y="328"/>
                    <a:pt x="240" y="384"/>
                  </a:cubicBezTo>
                  <a:cubicBezTo>
                    <a:pt x="312" y="440"/>
                    <a:pt x="408" y="440"/>
                    <a:pt x="480" y="528"/>
                  </a:cubicBezTo>
                  <a:cubicBezTo>
                    <a:pt x="552" y="616"/>
                    <a:pt x="640" y="792"/>
                    <a:pt x="672" y="912"/>
                  </a:cubicBezTo>
                  <a:cubicBezTo>
                    <a:pt x="704" y="1032"/>
                    <a:pt x="592" y="1152"/>
                    <a:pt x="672" y="1248"/>
                  </a:cubicBezTo>
                  <a:cubicBezTo>
                    <a:pt x="752" y="1344"/>
                    <a:pt x="1072" y="1448"/>
                    <a:pt x="1152" y="1488"/>
                  </a:cubicBezTo>
                </a:path>
              </a:pathLst>
            </a:custGeom>
            <a:solidFill>
              <a:srgbClr val="DBE5E5">
                <a:alpha val="25882"/>
              </a:srgbClr>
            </a:solidFill>
            <a:ln w="38100" cap="rnd">
              <a:solidFill>
                <a:schemeClr val="folHlink"/>
              </a:solidFill>
              <a:prstDash val="sysDot"/>
              <a:round/>
              <a:headEnd/>
              <a:tailEnd/>
            </a:ln>
          </p:spPr>
          <p:txBody>
            <a:bodyPr wrap="none" anchor="ctr">
              <a:spAutoFit/>
            </a:bodyPr>
            <a:lstStyle/>
            <a:p>
              <a:endParaRPr lang="en-US"/>
            </a:p>
          </p:txBody>
        </p:sp>
        <p:sp>
          <p:nvSpPr>
            <p:cNvPr id="26645" name="Freeform 67"/>
            <p:cNvSpPr>
              <a:spLocks/>
            </p:cNvSpPr>
            <p:nvPr/>
          </p:nvSpPr>
          <p:spPr bwMode="auto">
            <a:xfrm>
              <a:off x="288" y="2448"/>
              <a:ext cx="1632" cy="1152"/>
            </a:xfrm>
            <a:custGeom>
              <a:avLst/>
              <a:gdLst>
                <a:gd name="T0" fmla="*/ 1632 w 1632"/>
                <a:gd name="T1" fmla="*/ 0 h 1152"/>
                <a:gd name="T2" fmla="*/ 1536 w 1632"/>
                <a:gd name="T3" fmla="*/ 336 h 1152"/>
                <a:gd name="T4" fmla="*/ 1296 w 1632"/>
                <a:gd name="T5" fmla="*/ 528 h 1152"/>
                <a:gd name="T6" fmla="*/ 960 w 1632"/>
                <a:gd name="T7" fmla="*/ 720 h 1152"/>
                <a:gd name="T8" fmla="*/ 528 w 1632"/>
                <a:gd name="T9" fmla="*/ 960 h 1152"/>
                <a:gd name="T10" fmla="*/ 288 w 1632"/>
                <a:gd name="T11" fmla="*/ 1104 h 1152"/>
                <a:gd name="T12" fmla="*/ 0 w 1632"/>
                <a:gd name="T13" fmla="*/ 1152 h 1152"/>
                <a:gd name="T14" fmla="*/ 0 60000 65536"/>
                <a:gd name="T15" fmla="*/ 0 60000 65536"/>
                <a:gd name="T16" fmla="*/ 0 60000 65536"/>
                <a:gd name="T17" fmla="*/ 0 60000 65536"/>
                <a:gd name="T18" fmla="*/ 0 60000 65536"/>
                <a:gd name="T19" fmla="*/ 0 60000 65536"/>
                <a:gd name="T20" fmla="*/ 0 60000 65536"/>
                <a:gd name="T21" fmla="*/ 0 w 1632"/>
                <a:gd name="T22" fmla="*/ 0 h 1152"/>
                <a:gd name="T23" fmla="*/ 1632 w 1632"/>
                <a:gd name="T24" fmla="*/ 1152 h 11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2" h="1152">
                  <a:moveTo>
                    <a:pt x="1632" y="0"/>
                  </a:moveTo>
                  <a:cubicBezTo>
                    <a:pt x="1612" y="124"/>
                    <a:pt x="1592" y="248"/>
                    <a:pt x="1536" y="336"/>
                  </a:cubicBezTo>
                  <a:cubicBezTo>
                    <a:pt x="1480" y="424"/>
                    <a:pt x="1392" y="464"/>
                    <a:pt x="1296" y="528"/>
                  </a:cubicBezTo>
                  <a:cubicBezTo>
                    <a:pt x="1200" y="592"/>
                    <a:pt x="1088" y="648"/>
                    <a:pt x="960" y="720"/>
                  </a:cubicBezTo>
                  <a:cubicBezTo>
                    <a:pt x="832" y="792"/>
                    <a:pt x="640" y="896"/>
                    <a:pt x="528" y="960"/>
                  </a:cubicBezTo>
                  <a:cubicBezTo>
                    <a:pt x="416" y="1024"/>
                    <a:pt x="376" y="1072"/>
                    <a:pt x="288" y="1104"/>
                  </a:cubicBezTo>
                  <a:cubicBezTo>
                    <a:pt x="200" y="1136"/>
                    <a:pt x="48" y="1144"/>
                    <a:pt x="0" y="1152"/>
                  </a:cubicBezTo>
                </a:path>
              </a:pathLst>
            </a:custGeom>
            <a:solidFill>
              <a:srgbClr val="DBE5E5">
                <a:alpha val="25882"/>
              </a:srgbClr>
            </a:solidFill>
            <a:ln w="38100" cap="rnd">
              <a:solidFill>
                <a:schemeClr val="folHlink"/>
              </a:solidFill>
              <a:prstDash val="sysDot"/>
              <a:round/>
              <a:headEnd/>
              <a:tailEnd/>
            </a:ln>
          </p:spPr>
          <p:txBody>
            <a:bodyPr wrap="none" anchor="ctr">
              <a:spAutoFit/>
            </a:bodyPr>
            <a:lstStyle/>
            <a:p>
              <a:endParaRPr lang="en-US"/>
            </a:p>
          </p:txBody>
        </p:sp>
        <p:sp>
          <p:nvSpPr>
            <p:cNvPr id="26646" name="Freeform 68"/>
            <p:cNvSpPr>
              <a:spLocks/>
            </p:cNvSpPr>
            <p:nvPr/>
          </p:nvSpPr>
          <p:spPr bwMode="auto">
            <a:xfrm>
              <a:off x="2640" y="2400"/>
              <a:ext cx="56" cy="672"/>
            </a:xfrm>
            <a:custGeom>
              <a:avLst/>
              <a:gdLst>
                <a:gd name="T0" fmla="*/ 48 w 56"/>
                <a:gd name="T1" fmla="*/ 0 h 672"/>
                <a:gd name="T2" fmla="*/ 48 w 56"/>
                <a:gd name="T3" fmla="*/ 384 h 672"/>
                <a:gd name="T4" fmla="*/ 0 w 56"/>
                <a:gd name="T5" fmla="*/ 672 h 672"/>
                <a:gd name="T6" fmla="*/ 0 60000 65536"/>
                <a:gd name="T7" fmla="*/ 0 60000 65536"/>
                <a:gd name="T8" fmla="*/ 0 60000 65536"/>
                <a:gd name="T9" fmla="*/ 0 w 56"/>
                <a:gd name="T10" fmla="*/ 0 h 672"/>
                <a:gd name="T11" fmla="*/ 56 w 56"/>
                <a:gd name="T12" fmla="*/ 672 h 672"/>
              </a:gdLst>
              <a:ahLst/>
              <a:cxnLst>
                <a:cxn ang="T6">
                  <a:pos x="T0" y="T1"/>
                </a:cxn>
                <a:cxn ang="T7">
                  <a:pos x="T2" y="T3"/>
                </a:cxn>
                <a:cxn ang="T8">
                  <a:pos x="T4" y="T5"/>
                </a:cxn>
              </a:cxnLst>
              <a:rect l="T9" t="T10" r="T11" b="T12"/>
              <a:pathLst>
                <a:path w="56" h="672">
                  <a:moveTo>
                    <a:pt x="48" y="0"/>
                  </a:moveTo>
                  <a:cubicBezTo>
                    <a:pt x="52" y="136"/>
                    <a:pt x="56" y="272"/>
                    <a:pt x="48" y="384"/>
                  </a:cubicBezTo>
                  <a:cubicBezTo>
                    <a:pt x="40" y="496"/>
                    <a:pt x="20" y="584"/>
                    <a:pt x="0" y="672"/>
                  </a:cubicBezTo>
                </a:path>
              </a:pathLst>
            </a:custGeom>
            <a:solidFill>
              <a:srgbClr val="DBE5E5">
                <a:alpha val="25882"/>
              </a:srgbClr>
            </a:solidFill>
            <a:ln w="38100" cap="rnd">
              <a:solidFill>
                <a:schemeClr val="folHlink"/>
              </a:solidFill>
              <a:prstDash val="sysDot"/>
              <a:round/>
              <a:headEnd/>
              <a:tailEnd/>
            </a:ln>
          </p:spPr>
          <p:txBody>
            <a:bodyPr wrap="none" anchor="ctr">
              <a:spAutoFit/>
            </a:bodyPr>
            <a:lstStyle/>
            <a:p>
              <a:endParaRPr lang="en-US"/>
            </a:p>
          </p:txBody>
        </p:sp>
        <p:sp>
          <p:nvSpPr>
            <p:cNvPr id="26647" name="Freeform 69"/>
            <p:cNvSpPr>
              <a:spLocks/>
            </p:cNvSpPr>
            <p:nvPr/>
          </p:nvSpPr>
          <p:spPr bwMode="auto">
            <a:xfrm>
              <a:off x="1840" y="3264"/>
              <a:ext cx="3776" cy="432"/>
            </a:xfrm>
            <a:custGeom>
              <a:avLst/>
              <a:gdLst>
                <a:gd name="T0" fmla="*/ 80 w 3776"/>
                <a:gd name="T1" fmla="*/ 432 h 432"/>
                <a:gd name="T2" fmla="*/ 128 w 3776"/>
                <a:gd name="T3" fmla="*/ 384 h 432"/>
                <a:gd name="T4" fmla="*/ 848 w 3776"/>
                <a:gd name="T5" fmla="*/ 288 h 432"/>
                <a:gd name="T6" fmla="*/ 1376 w 3776"/>
                <a:gd name="T7" fmla="*/ 240 h 432"/>
                <a:gd name="T8" fmla="*/ 1760 w 3776"/>
                <a:gd name="T9" fmla="*/ 288 h 432"/>
                <a:gd name="T10" fmla="*/ 2240 w 3776"/>
                <a:gd name="T11" fmla="*/ 240 h 432"/>
                <a:gd name="T12" fmla="*/ 2576 w 3776"/>
                <a:gd name="T13" fmla="*/ 288 h 432"/>
                <a:gd name="T14" fmla="*/ 3104 w 3776"/>
                <a:gd name="T15" fmla="*/ 144 h 432"/>
                <a:gd name="T16" fmla="*/ 3488 w 3776"/>
                <a:gd name="T17" fmla="*/ 96 h 432"/>
                <a:gd name="T18" fmla="*/ 3728 w 3776"/>
                <a:gd name="T19" fmla="*/ 48 h 432"/>
                <a:gd name="T20" fmla="*/ 3776 w 3776"/>
                <a:gd name="T21" fmla="*/ 0 h 4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76"/>
                <a:gd name="T34" fmla="*/ 0 h 432"/>
                <a:gd name="T35" fmla="*/ 3776 w 3776"/>
                <a:gd name="T36" fmla="*/ 432 h 4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76" h="432">
                  <a:moveTo>
                    <a:pt x="80" y="432"/>
                  </a:moveTo>
                  <a:cubicBezTo>
                    <a:pt x="40" y="420"/>
                    <a:pt x="0" y="408"/>
                    <a:pt x="128" y="384"/>
                  </a:cubicBezTo>
                  <a:cubicBezTo>
                    <a:pt x="256" y="360"/>
                    <a:pt x="640" y="312"/>
                    <a:pt x="848" y="288"/>
                  </a:cubicBezTo>
                  <a:cubicBezTo>
                    <a:pt x="1056" y="264"/>
                    <a:pt x="1224" y="240"/>
                    <a:pt x="1376" y="240"/>
                  </a:cubicBezTo>
                  <a:cubicBezTo>
                    <a:pt x="1528" y="240"/>
                    <a:pt x="1616" y="288"/>
                    <a:pt x="1760" y="288"/>
                  </a:cubicBezTo>
                  <a:cubicBezTo>
                    <a:pt x="1904" y="288"/>
                    <a:pt x="2104" y="240"/>
                    <a:pt x="2240" y="240"/>
                  </a:cubicBezTo>
                  <a:cubicBezTo>
                    <a:pt x="2376" y="240"/>
                    <a:pt x="2432" y="304"/>
                    <a:pt x="2576" y="288"/>
                  </a:cubicBezTo>
                  <a:cubicBezTo>
                    <a:pt x="2720" y="272"/>
                    <a:pt x="2952" y="176"/>
                    <a:pt x="3104" y="144"/>
                  </a:cubicBezTo>
                  <a:cubicBezTo>
                    <a:pt x="3256" y="112"/>
                    <a:pt x="3384" y="112"/>
                    <a:pt x="3488" y="96"/>
                  </a:cubicBezTo>
                  <a:cubicBezTo>
                    <a:pt x="3592" y="80"/>
                    <a:pt x="3680" y="64"/>
                    <a:pt x="3728" y="48"/>
                  </a:cubicBezTo>
                  <a:cubicBezTo>
                    <a:pt x="3776" y="32"/>
                    <a:pt x="3776" y="16"/>
                    <a:pt x="3776" y="0"/>
                  </a:cubicBezTo>
                </a:path>
              </a:pathLst>
            </a:custGeom>
            <a:solidFill>
              <a:srgbClr val="DBE5E5">
                <a:alpha val="25882"/>
              </a:srgbClr>
            </a:solidFill>
            <a:ln w="38100" cap="rnd">
              <a:solidFill>
                <a:schemeClr val="folHlink"/>
              </a:solidFill>
              <a:prstDash val="sysDot"/>
              <a:round/>
              <a:headEnd/>
              <a:tailEnd/>
            </a:ln>
          </p:spPr>
          <p:txBody>
            <a:bodyPr wrap="none" anchor="ctr">
              <a:spAutoFit/>
            </a:bodyPr>
            <a:lstStyle/>
            <a:p>
              <a:endParaRPr lang="en-US"/>
            </a:p>
          </p:txBody>
        </p:sp>
      </p:grpSp>
    </p:spTree>
    <p:extLst>
      <p:ext uri="{BB962C8B-B14F-4D97-AF65-F5344CB8AC3E}">
        <p14:creationId xmlns:p14="http://schemas.microsoft.com/office/powerpoint/2010/main" val="304049410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3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20303"/>
                                        </p:tgtEl>
                                        <p:attrNameLst>
                                          <p:attrName>style.visibility</p:attrName>
                                        </p:attrNameLst>
                                      </p:cBhvr>
                                      <p:to>
                                        <p:strVal val="visible"/>
                                      </p:to>
                                    </p:set>
                                    <p:animEffect transition="in" filter="fade">
                                      <p:cBhvr>
                                        <p:cTn id="10" dur="2000"/>
                                        <p:tgtEl>
                                          <p:spTgt spid="142030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grpId="1" nodeType="clickEffect">
                                  <p:stCondLst>
                                    <p:cond delay="0"/>
                                  </p:stCondLst>
                                  <p:childTnLst>
                                    <p:animEffect transition="out" filter="fade">
                                      <p:cBhvr>
                                        <p:cTn id="14" dur="2000"/>
                                        <p:tgtEl>
                                          <p:spTgt spid="1420303"/>
                                        </p:tgtEl>
                                      </p:cBhvr>
                                    </p:animEffect>
                                    <p:set>
                                      <p:cBhvr>
                                        <p:cTn id="15" dur="1" fill="hold">
                                          <p:stCondLst>
                                            <p:cond delay="1999"/>
                                          </p:stCondLst>
                                        </p:cTn>
                                        <p:tgtEl>
                                          <p:spTgt spid="1420303"/>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1420304"/>
                                        </p:tgtEl>
                                        <p:attrNameLst>
                                          <p:attrName>style.visibility</p:attrName>
                                        </p:attrNameLst>
                                      </p:cBhvr>
                                      <p:to>
                                        <p:strVal val="visible"/>
                                      </p:to>
                                    </p:set>
                                    <p:animEffect transition="in" filter="fade">
                                      <p:cBhvr>
                                        <p:cTn id="18" dur="2000"/>
                                        <p:tgtEl>
                                          <p:spTgt spid="1420304"/>
                                        </p:tgtEl>
                                      </p:cBhvr>
                                    </p:animEffect>
                                  </p:childTnLst>
                                </p:cTn>
                              </p:par>
                              <p:par>
                                <p:cTn id="19" presetID="10" presetClass="exit" presetSubtype="0" fill="hold" nodeType="withEffect">
                                  <p:stCondLst>
                                    <p:cond delay="0"/>
                                  </p:stCondLst>
                                  <p:childTnLst>
                                    <p:animEffect transition="out" filter="fade">
                                      <p:cBhvr>
                                        <p:cTn id="20" dur="2000"/>
                                        <p:tgtEl>
                                          <p:spTgt spid="7"/>
                                        </p:tgtEl>
                                      </p:cBhvr>
                                    </p:animEffect>
                                    <p:set>
                                      <p:cBhvr>
                                        <p:cTn id="21" dur="1" fill="hold">
                                          <p:stCondLst>
                                            <p:cond delay="1999"/>
                                          </p:stCondLst>
                                        </p:cTn>
                                        <p:tgtEl>
                                          <p:spTgt spid="7"/>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2000"/>
                                        <p:tgtEl>
                                          <p:spTgt spid="8"/>
                                        </p:tgtEl>
                                      </p:cBhvr>
                                    </p:animEffect>
                                  </p:childTnLst>
                                </p:cTn>
                              </p:par>
                            </p:childTnLst>
                          </p:cTn>
                        </p:par>
                        <p:par>
                          <p:cTn id="25" fill="hold" nodeType="afterGroup">
                            <p:stCondLst>
                              <p:cond delay="2000"/>
                            </p:stCondLst>
                            <p:childTnLst>
                              <p:par>
                                <p:cTn id="26" presetID="22" presetClass="entr" presetSubtype="2"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right)">
                                      <p:cBhvr>
                                        <p:cTn id="28" dur="3000"/>
                                        <p:tgtEl>
                                          <p:spTgt spid="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1"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up)">
                                      <p:cBhvr>
                                        <p:cTn id="33" dur="500"/>
                                        <p:tgtEl>
                                          <p:spTgt spid="2"/>
                                        </p:tgtEl>
                                      </p:cBhvr>
                                    </p:animEffect>
                                  </p:childTnLst>
                                </p:cTn>
                              </p:par>
                              <p:par>
                                <p:cTn id="34" presetID="22" presetClass="entr" presetSubtype="4" fill="hold"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down)">
                                      <p:cBhvr>
                                        <p:cTn id="36" dur="500"/>
                                        <p:tgtEl>
                                          <p:spTgt spid="4"/>
                                        </p:tgtEl>
                                      </p:cBhvr>
                                    </p:animEffect>
                                  </p:childTnLst>
                                </p:cTn>
                              </p:par>
                            </p:childTnLst>
                          </p:cTn>
                        </p:par>
                        <p:par>
                          <p:cTn id="37" fill="hold" nodeType="afterGroup">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1420305"/>
                                        </p:tgtEl>
                                        <p:attrNameLst>
                                          <p:attrName>style.visibility</p:attrName>
                                        </p:attrNameLst>
                                      </p:cBhvr>
                                      <p:to>
                                        <p:strVal val="visible"/>
                                      </p:to>
                                    </p:set>
                                    <p:animEffect transition="in" filter="fade">
                                      <p:cBhvr>
                                        <p:cTn id="40" dur="2000"/>
                                        <p:tgtEl>
                                          <p:spTgt spid="1420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0303" grpId="0"/>
      <p:bldP spid="1420303" grpId="1"/>
      <p:bldP spid="1420304" grpId="0"/>
      <p:bldP spid="142030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dirty="0" smtClean="0"/>
              <a:t>Types Uses and History of Geoid Height Models</a:t>
            </a:r>
          </a:p>
        </p:txBody>
      </p:sp>
      <p:sp>
        <p:nvSpPr>
          <p:cNvPr id="38915" name="Rectangle 3"/>
          <p:cNvSpPr>
            <a:spLocks noGrp="1" noChangeArrowheads="1"/>
          </p:cNvSpPr>
          <p:nvPr>
            <p:ph type="body" idx="1"/>
          </p:nvPr>
        </p:nvSpPr>
        <p:spPr>
          <a:xfrm>
            <a:off x="1130300" y="1485900"/>
            <a:ext cx="7162800" cy="4419600"/>
          </a:xfrm>
        </p:spPr>
        <p:txBody>
          <a:bodyPr/>
          <a:lstStyle/>
          <a:p>
            <a:pPr eaLnBrk="1" hangingPunct="1"/>
            <a:r>
              <a:rPr lang="en-US" sz="2800" dirty="0" smtClean="0"/>
              <a:t>Gravimetric (or Gravity) Geoid Height Models</a:t>
            </a:r>
          </a:p>
          <a:p>
            <a:pPr lvl="1" eaLnBrk="1" hangingPunct="1"/>
            <a:r>
              <a:rPr lang="en-US" sz="2400" dirty="0" smtClean="0"/>
              <a:t>Defined by gravity data crossing the geoid</a:t>
            </a:r>
          </a:p>
          <a:p>
            <a:pPr lvl="1" eaLnBrk="1" hangingPunct="1"/>
            <a:r>
              <a:rPr lang="en-US" sz="2400" dirty="0" smtClean="0"/>
              <a:t>Refined by terrain models (DEM’s)</a:t>
            </a:r>
          </a:p>
          <a:p>
            <a:pPr lvl="1" eaLnBrk="1" hangingPunct="1"/>
            <a:r>
              <a:rPr lang="en-US" sz="2400" dirty="0" smtClean="0"/>
              <a:t>Scientific and engineering applications</a:t>
            </a:r>
          </a:p>
          <a:p>
            <a:pPr eaLnBrk="1" hangingPunct="1"/>
            <a:r>
              <a:rPr lang="en-US" sz="2800" dirty="0" smtClean="0"/>
              <a:t>Composite (or Hybrid) Geoid Height Models</a:t>
            </a:r>
          </a:p>
          <a:p>
            <a:pPr lvl="1" eaLnBrk="1" hangingPunct="1"/>
            <a:r>
              <a:rPr lang="en-US" sz="2400" dirty="0" smtClean="0"/>
              <a:t>Gravimetric geoid defines most regions</a:t>
            </a:r>
          </a:p>
          <a:p>
            <a:pPr lvl="1" eaLnBrk="1" hangingPunct="1"/>
            <a:r>
              <a:rPr lang="en-US" sz="2400" dirty="0" smtClean="0"/>
              <a:t>Warped to fit available GPSBM control data</a:t>
            </a:r>
          </a:p>
          <a:p>
            <a:pPr lvl="1" eaLnBrk="1" hangingPunct="1"/>
            <a:r>
              <a:rPr lang="en-US" sz="2400" dirty="0" smtClean="0"/>
              <a:t>Defined by legislated ellipsoid (NAD 83) and local vertical datum (NAVD 88, PRVD02, etc.)</a:t>
            </a:r>
          </a:p>
          <a:p>
            <a:pPr lvl="1" eaLnBrk="1" hangingPunct="1"/>
            <a:r>
              <a:rPr lang="en-US" sz="2400" dirty="0" smtClean="0"/>
              <a:t>May be statutory for some surveying &amp;  mapping applications</a:t>
            </a:r>
          </a:p>
        </p:txBody>
      </p:sp>
    </p:spTree>
    <p:extLst>
      <p:ext uri="{BB962C8B-B14F-4D97-AF65-F5344CB8AC3E}">
        <p14:creationId xmlns:p14="http://schemas.microsoft.com/office/powerpoint/2010/main" val="277215733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912" y="519112"/>
            <a:ext cx="7496175" cy="5819775"/>
          </a:xfrm>
          <a:prstGeom prst="rect">
            <a:avLst/>
          </a:prstGeom>
        </p:spPr>
      </p:pic>
      <p:sp>
        <p:nvSpPr>
          <p:cNvPr id="5" name="Text Box 4"/>
          <p:cNvSpPr txBox="1">
            <a:spLocks noChangeArrowheads="1"/>
          </p:cNvSpPr>
          <p:nvPr/>
        </p:nvSpPr>
        <p:spPr bwMode="auto">
          <a:xfrm>
            <a:off x="1718490" y="6338887"/>
            <a:ext cx="6142619"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r>
              <a:rPr lang="en-US" dirty="0">
                <a:latin typeface="Times" pitchFamily="18" charset="0"/>
                <a:cs typeface="Times New Roman" pitchFamily="18" charset="0"/>
              </a:rPr>
              <a:t>  </a:t>
            </a:r>
            <a:r>
              <a:rPr lang="en-US" dirty="0" smtClean="0">
                <a:latin typeface="Times" pitchFamily="18" charset="0"/>
                <a:cs typeface="Times New Roman" pitchFamily="18" charset="0"/>
              </a:rPr>
              <a:t>GPSBM1996:   2,951total      </a:t>
            </a:r>
            <a:r>
              <a:rPr lang="en-US" dirty="0">
                <a:latin typeface="Times" pitchFamily="18" charset="0"/>
                <a:cs typeface="Times New Roman" pitchFamily="18" charset="0"/>
              </a:rPr>
              <a:t>0 Canada  STDEV </a:t>
            </a:r>
            <a:r>
              <a:rPr lang="en-US" dirty="0" smtClean="0">
                <a:latin typeface="Times" pitchFamily="18" charset="0"/>
                <a:cs typeface="Times New Roman" pitchFamily="18" charset="0"/>
              </a:rPr>
              <a:t>≈ 5 </a:t>
            </a:r>
            <a:r>
              <a:rPr lang="en-US" dirty="0">
                <a:latin typeface="Times" pitchFamily="18" charset="0"/>
                <a:cs typeface="Times New Roman" pitchFamily="18" charset="0"/>
              </a:rPr>
              <a:t>cm (2</a:t>
            </a:r>
            <a:r>
              <a:rPr lang="el-GR" dirty="0">
                <a:latin typeface="Times New Roman" pitchFamily="18" charset="0"/>
                <a:cs typeface="Times New Roman" pitchFamily="18" charset="0"/>
                <a:sym typeface="Math1" pitchFamily="2" charset="2"/>
              </a:rPr>
              <a:t>σ</a:t>
            </a:r>
            <a:r>
              <a:rPr lang="en-US" dirty="0">
                <a:latin typeface="Times" pitchFamily="18" charset="0"/>
                <a:cs typeface="Times New Roman" pitchFamily="18" charset="0"/>
                <a:sym typeface="Math1" pitchFamily="2" charset="2"/>
              </a:rPr>
              <a:t>)</a:t>
            </a:r>
            <a:r>
              <a:rPr lang="en-US" dirty="0">
                <a:latin typeface="Times" pitchFamily="18" charset="0"/>
                <a:cs typeface="Times New Roman" pitchFamily="18" charset="0"/>
              </a:rPr>
              <a:t>    </a:t>
            </a:r>
          </a:p>
        </p:txBody>
      </p:sp>
    </p:spTree>
    <p:extLst>
      <p:ext uri="{BB962C8B-B14F-4D97-AF65-F5344CB8AC3E}">
        <p14:creationId xmlns:p14="http://schemas.microsoft.com/office/powerpoint/2010/main" val="135442278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9155" name="Text Box 3"/>
          <p:cNvSpPr txBox="1">
            <a:spLocks noChangeArrowheads="1"/>
          </p:cNvSpPr>
          <p:nvPr/>
        </p:nvSpPr>
        <p:spPr bwMode="auto">
          <a:xfrm>
            <a:off x="1541064" y="6096000"/>
            <a:ext cx="6251812"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r>
              <a:rPr lang="en-US" dirty="0">
                <a:solidFill>
                  <a:srgbClr val="CC3300"/>
                </a:solidFill>
                <a:latin typeface="Times" pitchFamily="18" charset="0"/>
                <a:cs typeface="Times New Roman" pitchFamily="18" charset="0"/>
              </a:rPr>
              <a:t>  </a:t>
            </a:r>
            <a:r>
              <a:rPr lang="en-US" dirty="0" smtClean="0">
                <a:solidFill>
                  <a:srgbClr val="CC3300"/>
                </a:solidFill>
                <a:latin typeface="Times" pitchFamily="18" charset="0"/>
                <a:cs typeface="Times New Roman" pitchFamily="18" charset="0"/>
              </a:rPr>
              <a:t>GPSBM2003</a:t>
            </a:r>
            <a:r>
              <a:rPr lang="en-US" dirty="0">
                <a:solidFill>
                  <a:srgbClr val="CC3300"/>
                </a:solidFill>
                <a:latin typeface="Times" pitchFamily="18" charset="0"/>
                <a:cs typeface="Times New Roman" pitchFamily="18" charset="0"/>
              </a:rPr>
              <a:t>: 14,185 total  579 Canada  STDEV 4.8 cm (2 </a:t>
            </a:r>
            <a:r>
              <a:rPr lang="el-GR" dirty="0">
                <a:solidFill>
                  <a:srgbClr val="CC3300"/>
                </a:solidFill>
                <a:latin typeface="Arial" charset="0"/>
                <a:cs typeface="Times New Roman" pitchFamily="18" charset="0"/>
                <a:sym typeface="Math1" pitchFamily="2" charset="2"/>
              </a:rPr>
              <a:t>σ</a:t>
            </a:r>
            <a:r>
              <a:rPr lang="en-US" dirty="0">
                <a:solidFill>
                  <a:srgbClr val="CC3300"/>
                </a:solidFill>
                <a:latin typeface="Times" pitchFamily="18" charset="0"/>
                <a:cs typeface="Times New Roman" pitchFamily="18" charset="0"/>
                <a:sym typeface="Math1" pitchFamily="2" charset="2"/>
              </a:rPr>
              <a:t>)  </a:t>
            </a:r>
            <a:r>
              <a:rPr lang="en-US" dirty="0">
                <a:solidFill>
                  <a:srgbClr val="CC3300"/>
                </a:solidFill>
                <a:latin typeface="Times" pitchFamily="18" charset="0"/>
                <a:cs typeface="Times New Roman" pitchFamily="18" charset="0"/>
              </a:rPr>
              <a:t> </a:t>
            </a:r>
          </a:p>
        </p:txBody>
      </p:sp>
      <p:sp>
        <p:nvSpPr>
          <p:cNvPr id="39940" name="Text Box 4"/>
          <p:cNvSpPr txBox="1">
            <a:spLocks noChangeArrowheads="1"/>
          </p:cNvSpPr>
          <p:nvPr/>
        </p:nvSpPr>
        <p:spPr bwMode="auto">
          <a:xfrm>
            <a:off x="1541064" y="5715000"/>
            <a:ext cx="6251812"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r>
              <a:rPr lang="en-US" dirty="0">
                <a:latin typeface="Times" pitchFamily="18" charset="0"/>
                <a:cs typeface="Times New Roman" pitchFamily="18" charset="0"/>
              </a:rPr>
              <a:t>  </a:t>
            </a:r>
            <a:r>
              <a:rPr lang="en-US" dirty="0" smtClean="0">
                <a:latin typeface="Times" pitchFamily="18" charset="0"/>
                <a:cs typeface="Times New Roman" pitchFamily="18" charset="0"/>
              </a:rPr>
              <a:t>GPSBM1999</a:t>
            </a:r>
            <a:r>
              <a:rPr lang="en-US" dirty="0">
                <a:latin typeface="Times" pitchFamily="18" charset="0"/>
                <a:cs typeface="Times New Roman" pitchFamily="18" charset="0"/>
              </a:rPr>
              <a:t>:   6,169 total      0 Canada  STDEV 9.2 cm (2</a:t>
            </a:r>
            <a:r>
              <a:rPr lang="el-GR" dirty="0">
                <a:latin typeface="Times New Roman" pitchFamily="18" charset="0"/>
                <a:cs typeface="Times New Roman" pitchFamily="18" charset="0"/>
                <a:sym typeface="Math1" pitchFamily="2" charset="2"/>
              </a:rPr>
              <a:t>σ</a:t>
            </a:r>
            <a:r>
              <a:rPr lang="en-US" dirty="0">
                <a:latin typeface="Times" pitchFamily="18" charset="0"/>
                <a:cs typeface="Times New Roman" pitchFamily="18" charset="0"/>
                <a:sym typeface="Math1" pitchFamily="2" charset="2"/>
              </a:rPr>
              <a:t>)</a:t>
            </a:r>
            <a:r>
              <a:rPr lang="en-US" dirty="0">
                <a:latin typeface="Times" pitchFamily="18" charset="0"/>
                <a:cs typeface="Times New Roman" pitchFamily="18" charset="0"/>
              </a:rPr>
              <a:t>    </a:t>
            </a:r>
          </a:p>
        </p:txBody>
      </p:sp>
      <p:pic>
        <p:nvPicPr>
          <p:cNvPr id="39941" name="Picture 5" descr="gpsbm99"/>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3175" y="0"/>
            <a:ext cx="9140825" cy="5624513"/>
          </a:xfrm>
        </p:spPr>
      </p:pic>
      <p:pic>
        <p:nvPicPr>
          <p:cNvPr id="1329158" name="Picture 6" descr="gpsbm2003_1999_Comb"/>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3175" y="0"/>
            <a:ext cx="9140825" cy="5624513"/>
          </a:xfrm>
        </p:spPr>
      </p:pic>
    </p:spTree>
    <p:extLst>
      <p:ext uri="{BB962C8B-B14F-4D97-AF65-F5344CB8AC3E}">
        <p14:creationId xmlns:p14="http://schemas.microsoft.com/office/powerpoint/2010/main" val="5499298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2915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291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915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http://www.ngs.noaa.gov/GEOID/GPSonBM09/images/gpsbm2009_con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37650" cy="646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360150" y="2676777"/>
            <a:ext cx="2826240" cy="1692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ext Box 4"/>
          <p:cNvSpPr txBox="1">
            <a:spLocks noChangeArrowheads="1"/>
          </p:cNvSpPr>
          <p:nvPr/>
        </p:nvSpPr>
        <p:spPr bwMode="auto">
          <a:xfrm>
            <a:off x="2469128" y="5715000"/>
            <a:ext cx="485974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r>
              <a:rPr lang="en-US" dirty="0">
                <a:latin typeface="Times" pitchFamily="18" charset="0"/>
                <a:cs typeface="Times New Roman" pitchFamily="18" charset="0"/>
              </a:rPr>
              <a:t>  </a:t>
            </a:r>
            <a:r>
              <a:rPr lang="en-US" dirty="0" smtClean="0">
                <a:latin typeface="Times" pitchFamily="18" charset="0"/>
                <a:cs typeface="Times New Roman" pitchFamily="18" charset="0"/>
              </a:rPr>
              <a:t>GPSBM2009</a:t>
            </a:r>
            <a:r>
              <a:rPr lang="en-US" dirty="0">
                <a:latin typeface="Times" pitchFamily="18" charset="0"/>
                <a:cs typeface="Times New Roman" pitchFamily="18" charset="0"/>
              </a:rPr>
              <a:t>:   18,398 STDEV 2.8 cm (2</a:t>
            </a:r>
            <a:r>
              <a:rPr lang="el-GR" dirty="0">
                <a:latin typeface="Times New Roman" pitchFamily="18" charset="0"/>
                <a:cs typeface="Times New Roman" pitchFamily="18" charset="0"/>
                <a:sym typeface="Math1" pitchFamily="2" charset="2"/>
              </a:rPr>
              <a:t>σ</a:t>
            </a:r>
            <a:r>
              <a:rPr lang="en-US" dirty="0">
                <a:latin typeface="Times" pitchFamily="18" charset="0"/>
                <a:cs typeface="Times New Roman" pitchFamily="18" charset="0"/>
                <a:sym typeface="Math1" pitchFamily="2" charset="2"/>
              </a:rPr>
              <a:t>)</a:t>
            </a:r>
            <a:r>
              <a:rPr lang="en-US" dirty="0">
                <a:latin typeface="Times" pitchFamily="18" charset="0"/>
                <a:cs typeface="Times New Roman" pitchFamily="18" charset="0"/>
              </a:rPr>
              <a:t>    </a:t>
            </a:r>
          </a:p>
        </p:txBody>
      </p:sp>
    </p:spTree>
    <p:extLst>
      <p:ext uri="{BB962C8B-B14F-4D97-AF65-F5344CB8AC3E}">
        <p14:creationId xmlns:p14="http://schemas.microsoft.com/office/powerpoint/2010/main" val="2352037843"/>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0" fill="hold"/>
                                        <p:tgtEl>
                                          <p:spTgt spid="3"/>
                                        </p:tgtEl>
                                        <p:attrNameLst>
                                          <p:attrName>ppt_w</p:attrName>
                                        </p:attrNameLst>
                                      </p:cBhvr>
                                      <p:tavLst>
                                        <p:tav tm="0">
                                          <p:val>
                                            <p:fltVal val="0"/>
                                          </p:val>
                                        </p:tav>
                                        <p:tav tm="100000">
                                          <p:val>
                                            <p:strVal val="#ppt_w"/>
                                          </p:val>
                                        </p:tav>
                                      </p:tavLst>
                                    </p:anim>
                                    <p:anim calcmode="lin" valueType="num">
                                      <p:cBhvr>
                                        <p:cTn id="8" dur="3000" fill="hold"/>
                                        <p:tgtEl>
                                          <p:spTgt spid="3"/>
                                        </p:tgtEl>
                                        <p:attrNameLst>
                                          <p:attrName>ppt_h</p:attrName>
                                        </p:attrNameLst>
                                      </p:cBhvr>
                                      <p:tavLst>
                                        <p:tav tm="0">
                                          <p:val>
                                            <p:fltVal val="0"/>
                                          </p:val>
                                        </p:tav>
                                        <p:tav tm="100000">
                                          <p:val>
                                            <p:strVal val="#ppt_h"/>
                                          </p:val>
                                        </p:tav>
                                      </p:tavLst>
                                    </p:anim>
                                    <p:animEffect transition="in" filter="fade">
                                      <p:cBhvr>
                                        <p:cTn id="9"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025" y="1085850"/>
            <a:ext cx="7219950" cy="468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549363" y="2471094"/>
            <a:ext cx="2632612" cy="1915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4065" y="1985110"/>
            <a:ext cx="2266950" cy="231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4"/>
          <p:cNvSpPr txBox="1">
            <a:spLocks noChangeArrowheads="1"/>
          </p:cNvSpPr>
          <p:nvPr/>
        </p:nvSpPr>
        <p:spPr bwMode="auto">
          <a:xfrm>
            <a:off x="-47927" y="5789172"/>
            <a:ext cx="7772400" cy="11079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lvl="4"/>
            <a:r>
              <a:rPr lang="en-US" sz="1600" dirty="0" smtClean="0">
                <a:latin typeface="Times" pitchFamily="18" charset="0"/>
                <a:cs typeface="Times New Roman" pitchFamily="18" charset="0"/>
              </a:rPr>
              <a:t>GGPSBM2012A:   23,961 (CONUS</a:t>
            </a:r>
            <a:r>
              <a:rPr lang="en-US" sz="1600" dirty="0">
                <a:latin typeface="Times" pitchFamily="18" charset="0"/>
                <a:cs typeface="Times New Roman" pitchFamily="18" charset="0"/>
              </a:rPr>
              <a:t>) STDEV </a:t>
            </a:r>
            <a:r>
              <a:rPr lang="en-US" sz="1600" dirty="0" smtClean="0">
                <a:latin typeface="Times" pitchFamily="18" charset="0"/>
                <a:cs typeface="Times New Roman" pitchFamily="18" charset="0"/>
              </a:rPr>
              <a:t>3.4 </a:t>
            </a:r>
            <a:r>
              <a:rPr lang="en-US" sz="1600" dirty="0">
                <a:latin typeface="Times" pitchFamily="18" charset="0"/>
                <a:cs typeface="Times New Roman" pitchFamily="18" charset="0"/>
              </a:rPr>
              <a:t>cm (2</a:t>
            </a:r>
            <a:r>
              <a:rPr lang="el-GR" sz="1600" dirty="0">
                <a:latin typeface="Times New Roman" pitchFamily="18" charset="0"/>
                <a:cs typeface="Times New Roman" pitchFamily="18" charset="0"/>
                <a:sym typeface="Math1" pitchFamily="2" charset="2"/>
              </a:rPr>
              <a:t>σ</a:t>
            </a:r>
            <a:r>
              <a:rPr lang="en-US" sz="1600" dirty="0" smtClean="0">
                <a:latin typeface="Times" pitchFamily="18" charset="0"/>
                <a:cs typeface="Times New Roman" pitchFamily="18" charset="0"/>
                <a:sym typeface="Math1" pitchFamily="2" charset="2"/>
              </a:rPr>
              <a:t>)</a:t>
            </a:r>
            <a:r>
              <a:rPr lang="en-US" sz="1600" dirty="0" smtClean="0">
                <a:latin typeface="Times" pitchFamily="18" charset="0"/>
                <a:cs typeface="Times New Roman" pitchFamily="18" charset="0"/>
              </a:rPr>
              <a:t>				                  499 (OPUS on BM)</a:t>
            </a:r>
          </a:p>
          <a:p>
            <a:pPr lvl="4"/>
            <a:r>
              <a:rPr lang="en-US" sz="1600" dirty="0" smtClean="0">
                <a:latin typeface="Times" pitchFamily="18" charset="0"/>
                <a:cs typeface="Times New Roman" pitchFamily="18" charset="0"/>
              </a:rPr>
              <a:t>				         574 (Canada)</a:t>
            </a:r>
          </a:p>
          <a:p>
            <a:pPr lvl="4"/>
            <a:r>
              <a:rPr lang="en-US" sz="1600" dirty="0" smtClean="0">
                <a:latin typeface="Times" pitchFamily="18" charset="0"/>
                <a:cs typeface="Times New Roman" pitchFamily="18" charset="0"/>
              </a:rPr>
              <a:t>				         177 (Mexico)</a:t>
            </a:r>
            <a:endParaRPr lang="en-US" sz="1600" dirty="0">
              <a:latin typeface="Times" pitchFamily="18" charset="0"/>
              <a:cs typeface="Times New Roman" pitchFamily="18" charset="0"/>
            </a:endParaRPr>
          </a:p>
        </p:txBody>
      </p:sp>
    </p:spTree>
    <p:extLst>
      <p:ext uri="{BB962C8B-B14F-4D97-AF65-F5344CB8AC3E}">
        <p14:creationId xmlns:p14="http://schemas.microsoft.com/office/powerpoint/2010/main" val="304725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par>
                                <p:cTn id="8" presetID="10" presetClass="entr" presetSubtype="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fade">
                                      <p:cBhvr>
                                        <p:cTn id="10"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Which Geoid for Which NAD 83?</a:t>
            </a:r>
            <a:endParaRPr lang="en-US" dirty="0"/>
          </a:p>
        </p:txBody>
      </p:sp>
      <p:sp>
        <p:nvSpPr>
          <p:cNvPr id="10" name="Content Placeholder 9"/>
          <p:cNvSpPr>
            <a:spLocks noGrp="1"/>
          </p:cNvSpPr>
          <p:nvPr>
            <p:ph sz="half" idx="1"/>
          </p:nvPr>
        </p:nvSpPr>
        <p:spPr/>
        <p:txBody>
          <a:bodyPr/>
          <a:lstStyle/>
          <a:p>
            <a:r>
              <a:rPr lang="en-US" sz="2600" dirty="0" smtClean="0"/>
              <a:t>NAD 83(2011)</a:t>
            </a:r>
          </a:p>
          <a:p>
            <a:endParaRPr lang="en-US" sz="2600" dirty="0" smtClean="0"/>
          </a:p>
          <a:p>
            <a:r>
              <a:rPr lang="en-US" sz="2600" dirty="0" smtClean="0"/>
              <a:t>NAD 83(2007)</a:t>
            </a:r>
          </a:p>
          <a:p>
            <a:endParaRPr lang="en-US" sz="2600" dirty="0" smtClean="0"/>
          </a:p>
          <a:p>
            <a:endParaRPr lang="en-US" sz="2600" dirty="0" smtClean="0"/>
          </a:p>
          <a:p>
            <a:endParaRPr lang="en-US" sz="2600" dirty="0"/>
          </a:p>
          <a:p>
            <a:r>
              <a:rPr lang="en-US" sz="2600" dirty="0" smtClean="0"/>
              <a:t>NAD 83(1996) &amp; CORS96</a:t>
            </a:r>
          </a:p>
          <a:p>
            <a:endParaRPr lang="en-US" sz="2600" dirty="0"/>
          </a:p>
          <a:p>
            <a:endParaRPr lang="en-US" sz="2600" dirty="0" smtClean="0"/>
          </a:p>
        </p:txBody>
      </p:sp>
      <p:sp>
        <p:nvSpPr>
          <p:cNvPr id="11" name="Content Placeholder 10"/>
          <p:cNvSpPr>
            <a:spLocks noGrp="1"/>
          </p:cNvSpPr>
          <p:nvPr>
            <p:ph sz="half" idx="2"/>
          </p:nvPr>
        </p:nvSpPr>
        <p:spPr/>
        <p:txBody>
          <a:bodyPr/>
          <a:lstStyle/>
          <a:p>
            <a:r>
              <a:rPr lang="en-US" sz="2600" dirty="0" smtClean="0"/>
              <a:t>Geoid12A/12B</a:t>
            </a:r>
          </a:p>
          <a:p>
            <a:endParaRPr lang="en-US" sz="2600" dirty="0" smtClean="0"/>
          </a:p>
          <a:p>
            <a:r>
              <a:rPr lang="en-US" sz="2600" dirty="0" smtClean="0"/>
              <a:t>Geoid09</a:t>
            </a:r>
          </a:p>
          <a:p>
            <a:endParaRPr lang="en-US" sz="2600" dirty="0" smtClean="0"/>
          </a:p>
          <a:p>
            <a:r>
              <a:rPr lang="en-US" sz="2600" dirty="0" smtClean="0"/>
              <a:t>Geoid06 (AK only)</a:t>
            </a:r>
          </a:p>
          <a:p>
            <a:endParaRPr lang="en-US" sz="2600" dirty="0" smtClean="0"/>
          </a:p>
          <a:p>
            <a:r>
              <a:rPr lang="en-US" sz="2600" dirty="0" smtClean="0"/>
              <a:t>Geoid03</a:t>
            </a:r>
          </a:p>
          <a:p>
            <a:r>
              <a:rPr lang="en-US" sz="2600" dirty="0" smtClean="0"/>
              <a:t>Geoid99</a:t>
            </a:r>
          </a:p>
          <a:p>
            <a:r>
              <a:rPr lang="en-US" sz="2600" dirty="0" smtClean="0"/>
              <a:t>Geoid96</a:t>
            </a:r>
          </a:p>
          <a:p>
            <a:endParaRPr lang="en-US" sz="2600" dirty="0" smtClean="0"/>
          </a:p>
        </p:txBody>
      </p:sp>
    </p:spTree>
    <p:extLst>
      <p:ext uri="{BB962C8B-B14F-4D97-AF65-F5344CB8AC3E}">
        <p14:creationId xmlns:p14="http://schemas.microsoft.com/office/powerpoint/2010/main" val="1421696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 calcmode="lin" valueType="num">
                                      <p:cBhvr additive="base">
                                        <p:cTn id="11"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 calcmode="lin" valueType="num">
                                      <p:cBhvr additive="base">
                                        <p:cTn id="17" dur="500" fill="hold"/>
                                        <p:tgtEl>
                                          <p:spTgt spid="10">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0">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 calcmode="lin" valueType="num">
                                      <p:cBhvr additive="base">
                                        <p:cTn id="21" dur="500" fill="hold"/>
                                        <p:tgtEl>
                                          <p:spTgt spid="11">
                                            <p:txEl>
                                              <p:pRg st="2" end="2"/>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1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 calcmode="lin" valueType="num">
                                      <p:cBhvr additive="base">
                                        <p:cTn id="27" dur="500" fill="hold"/>
                                        <p:tgtEl>
                                          <p:spTgt spid="11">
                                            <p:txEl>
                                              <p:pRg st="4" end="4"/>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1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10">
                                            <p:txEl>
                                              <p:pRg st="6" end="6"/>
                                            </p:txEl>
                                          </p:spTgt>
                                        </p:tgtEl>
                                        <p:attrNameLst>
                                          <p:attrName>style.visibility</p:attrName>
                                        </p:attrNameLst>
                                      </p:cBhvr>
                                      <p:to>
                                        <p:strVal val="visible"/>
                                      </p:to>
                                    </p:set>
                                    <p:anim calcmode="lin" valueType="num">
                                      <p:cBhvr additive="base">
                                        <p:cTn id="33" dur="500" fill="hold"/>
                                        <p:tgtEl>
                                          <p:spTgt spid="10">
                                            <p:txEl>
                                              <p:pRg st="6" end="6"/>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0">
                                            <p:txEl>
                                              <p:pRg st="6" end="6"/>
                                            </p:txEl>
                                          </p:spTgt>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0"/>
                                  </p:stCondLst>
                                  <p:childTnLst>
                                    <p:set>
                                      <p:cBhvr>
                                        <p:cTn id="36" dur="1" fill="hold">
                                          <p:stCondLst>
                                            <p:cond delay="0"/>
                                          </p:stCondLst>
                                        </p:cTn>
                                        <p:tgtEl>
                                          <p:spTgt spid="11">
                                            <p:txEl>
                                              <p:pRg st="6" end="6"/>
                                            </p:txEl>
                                          </p:spTgt>
                                        </p:tgtEl>
                                        <p:attrNameLst>
                                          <p:attrName>style.visibility</p:attrName>
                                        </p:attrNameLst>
                                      </p:cBhvr>
                                      <p:to>
                                        <p:strVal val="visible"/>
                                      </p:to>
                                    </p:set>
                                    <p:anim calcmode="lin" valueType="num">
                                      <p:cBhvr additive="base">
                                        <p:cTn id="37" dur="500" fill="hold"/>
                                        <p:tgtEl>
                                          <p:spTgt spid="11">
                                            <p:txEl>
                                              <p:pRg st="6" end="6"/>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1">
                                            <p:txEl>
                                              <p:pRg st="6" end="6"/>
                                            </p:txEl>
                                          </p:spTgt>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11">
                                            <p:txEl>
                                              <p:pRg st="7" end="7"/>
                                            </p:txEl>
                                          </p:spTgt>
                                        </p:tgtEl>
                                        <p:attrNameLst>
                                          <p:attrName>style.visibility</p:attrName>
                                        </p:attrNameLst>
                                      </p:cBhvr>
                                      <p:to>
                                        <p:strVal val="visible"/>
                                      </p:to>
                                    </p:set>
                                    <p:anim calcmode="lin" valueType="num">
                                      <p:cBhvr additive="base">
                                        <p:cTn id="41" dur="500" fill="hold"/>
                                        <p:tgtEl>
                                          <p:spTgt spid="11">
                                            <p:txEl>
                                              <p:pRg st="7" end="7"/>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11">
                                            <p:txEl>
                                              <p:pRg st="7" end="7"/>
                                            </p:txEl>
                                          </p:spTgt>
                                        </p:tgtEl>
                                        <p:attrNameLst>
                                          <p:attrName>ppt_y</p:attrName>
                                        </p:attrNameLst>
                                      </p:cBhvr>
                                      <p:tavLst>
                                        <p:tav tm="0">
                                          <p:val>
                                            <p:strVal val="#ppt_y"/>
                                          </p:val>
                                        </p:tav>
                                        <p:tav tm="100000">
                                          <p:val>
                                            <p:strVal val="#ppt_y"/>
                                          </p:val>
                                        </p:tav>
                                      </p:tavLst>
                                    </p:anim>
                                  </p:childTnLst>
                                </p:cTn>
                              </p:par>
                              <p:par>
                                <p:cTn id="43" presetID="2" presetClass="entr" presetSubtype="2" fill="hold" nodeType="withEffect">
                                  <p:stCondLst>
                                    <p:cond delay="0"/>
                                  </p:stCondLst>
                                  <p:childTnLst>
                                    <p:set>
                                      <p:cBhvr>
                                        <p:cTn id="44" dur="1" fill="hold">
                                          <p:stCondLst>
                                            <p:cond delay="0"/>
                                          </p:stCondLst>
                                        </p:cTn>
                                        <p:tgtEl>
                                          <p:spTgt spid="11">
                                            <p:txEl>
                                              <p:pRg st="8" end="8"/>
                                            </p:txEl>
                                          </p:spTgt>
                                        </p:tgtEl>
                                        <p:attrNameLst>
                                          <p:attrName>style.visibility</p:attrName>
                                        </p:attrNameLst>
                                      </p:cBhvr>
                                      <p:to>
                                        <p:strVal val="visible"/>
                                      </p:to>
                                    </p:set>
                                    <p:anim calcmode="lin" valueType="num">
                                      <p:cBhvr additive="base">
                                        <p:cTn id="45" dur="500" fill="hold"/>
                                        <p:tgtEl>
                                          <p:spTgt spid="11">
                                            <p:txEl>
                                              <p:pRg st="8" end="8"/>
                                            </p:tx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11">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071563" y="481013"/>
            <a:ext cx="7162800" cy="685800"/>
          </a:xfrm>
        </p:spPr>
        <p:txBody>
          <a:bodyPr/>
          <a:lstStyle/>
          <a:p>
            <a:pPr eaLnBrk="1" hangingPunct="1"/>
            <a:r>
              <a:rPr lang="en-US" sz="3200" smtClean="0"/>
              <a:t>Mission and Vision of NGS</a:t>
            </a:r>
          </a:p>
        </p:txBody>
      </p:sp>
      <p:sp>
        <p:nvSpPr>
          <p:cNvPr id="5123" name="Rectangle 3"/>
          <p:cNvSpPr>
            <a:spLocks noGrp="1" noChangeArrowheads="1"/>
          </p:cNvSpPr>
          <p:nvPr>
            <p:ph type="body" idx="1"/>
          </p:nvPr>
        </p:nvSpPr>
        <p:spPr>
          <a:xfrm>
            <a:off x="568325" y="1319213"/>
            <a:ext cx="8167688" cy="5005387"/>
          </a:xfrm>
        </p:spPr>
        <p:txBody>
          <a:bodyPr/>
          <a:lstStyle/>
          <a:p>
            <a:pPr eaLnBrk="1" hangingPunct="1"/>
            <a:r>
              <a:rPr lang="en-US" sz="2400" dirty="0" smtClean="0"/>
              <a:t>To define, maintain and provide access to the National Spatial Reference System to meet our nation’s economic, social, and environmental needs</a:t>
            </a:r>
          </a:p>
          <a:p>
            <a:pPr eaLnBrk="1" hangingPunct="1"/>
            <a:endParaRPr lang="en-US" sz="2400" dirty="0" smtClean="0"/>
          </a:p>
          <a:p>
            <a:pPr eaLnBrk="1" hangingPunct="1"/>
            <a:r>
              <a:rPr lang="en-US" sz="2400" dirty="0" smtClean="0"/>
              <a:t>“Maintain the NSRS” means “NGS must </a:t>
            </a:r>
            <a:r>
              <a:rPr lang="en-US" sz="2400" i="1" u="sng" dirty="0" smtClean="0"/>
              <a:t>track all of the temporal changes</a:t>
            </a:r>
            <a:r>
              <a:rPr lang="en-US" sz="2400" dirty="0" smtClean="0"/>
              <a:t> to the defining points of the NSRS in such a way as to always maintain the accuracy in the NSRS definition.”</a:t>
            </a:r>
          </a:p>
          <a:p>
            <a:pPr eaLnBrk="1" hangingPunct="1"/>
            <a:endParaRPr lang="en-US" sz="2400" dirty="0" smtClean="0"/>
          </a:p>
          <a:p>
            <a:pPr eaLnBrk="1" hangingPunct="1"/>
            <a:r>
              <a:rPr lang="en-US" sz="2400" dirty="0" smtClean="0"/>
              <a:t>Vision - Modernize the Geopotential (“Vertical”) and Geometric (“Horizontal”) </a:t>
            </a:r>
            <a:r>
              <a:rPr lang="en-US" sz="2400" dirty="0" err="1" smtClean="0"/>
              <a:t>datums</a:t>
            </a:r>
            <a:endParaRPr lang="en-US" sz="2400" dirty="0" smtClean="0"/>
          </a:p>
          <a:p>
            <a:pPr eaLnBrk="1" hangingPunct="1">
              <a:buFontTx/>
              <a:buNone/>
            </a:pPr>
            <a:endParaRPr lang="en-US" sz="2400" dirty="0" smtClean="0"/>
          </a:p>
        </p:txBody>
      </p:sp>
      <p:sp>
        <p:nvSpPr>
          <p:cNvPr id="5124" name="Rectangle 5"/>
          <p:cNvSpPr>
            <a:spLocks noChangeArrowheads="1"/>
          </p:cNvSpPr>
          <p:nvPr/>
        </p:nvSpPr>
        <p:spPr bwMode="auto">
          <a:xfrm>
            <a:off x="584200" y="3340100"/>
            <a:ext cx="81026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pPr>
            <a:endParaRPr lang="en-US" sz="2000">
              <a:latin typeface="Verdana" pitchFamily="34" charset="0"/>
            </a:endParaRPr>
          </a:p>
        </p:txBody>
      </p:sp>
    </p:spTree>
    <p:extLst>
      <p:ext uri="{BB962C8B-B14F-4D97-AF65-F5344CB8AC3E}">
        <p14:creationId xmlns:p14="http://schemas.microsoft.com/office/powerpoint/2010/main" val="13580675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smtClean="0"/>
              <a:t>What is a Datum?</a:t>
            </a:r>
          </a:p>
        </p:txBody>
      </p:sp>
      <p:sp>
        <p:nvSpPr>
          <p:cNvPr id="29699" name="Rectangle 3"/>
          <p:cNvSpPr>
            <a:spLocks noGrp="1" noChangeArrowheads="1"/>
          </p:cNvSpPr>
          <p:nvPr>
            <p:ph type="body" idx="1"/>
          </p:nvPr>
        </p:nvSpPr>
        <p:spPr/>
        <p:txBody>
          <a:bodyPr/>
          <a:lstStyle/>
          <a:p>
            <a:pPr marL="609600" indent="-609600">
              <a:lnSpc>
                <a:spcPct val="90000"/>
              </a:lnSpc>
            </a:pPr>
            <a:r>
              <a:rPr lang="en-US" sz="2400" dirty="0" smtClean="0"/>
              <a:t>"A set of constants specifying the coordinate system used for geodetic control, i.e., for calculating the coordinates of points on the Earth." </a:t>
            </a:r>
          </a:p>
          <a:p>
            <a:pPr marL="609600" indent="-609600">
              <a:lnSpc>
                <a:spcPct val="90000"/>
              </a:lnSpc>
            </a:pPr>
            <a:r>
              <a:rPr lang="en-US" sz="2400" dirty="0" smtClean="0"/>
              <a:t>"The datum, as defined above, together with the coordinate system and the set of all points and lines whose coordinates, lengths, and directions have been determined by measurement or calculation." </a:t>
            </a:r>
          </a:p>
          <a:p>
            <a:pPr marL="609600" indent="-609600">
              <a:lnSpc>
                <a:spcPct val="90000"/>
              </a:lnSpc>
            </a:pPr>
            <a:r>
              <a:rPr lang="en-US" sz="2400" dirty="0" smtClean="0"/>
              <a:t>NGS has used the first definition for NAD83</a:t>
            </a:r>
          </a:p>
        </p:txBody>
      </p:sp>
    </p:spTree>
    <p:extLst>
      <p:ext uri="{BB962C8B-B14F-4D97-AF65-F5344CB8AC3E}">
        <p14:creationId xmlns:p14="http://schemas.microsoft.com/office/powerpoint/2010/main" val="1949684180"/>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 calcmode="lin" valueType="num">
                                      <p:cBhvr additive="base">
                                        <p:cTn id="7" dur="500" fill="hold"/>
                                        <p:tgtEl>
                                          <p:spTgt spid="2969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969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9699">
                                            <p:txEl>
                                              <p:pRg st="1" end="1"/>
                                            </p:txEl>
                                          </p:spTgt>
                                        </p:tgtEl>
                                        <p:attrNameLst>
                                          <p:attrName>style.visibility</p:attrName>
                                        </p:attrNameLst>
                                      </p:cBhvr>
                                      <p:to>
                                        <p:strVal val="visible"/>
                                      </p:to>
                                    </p:set>
                                    <p:anim calcmode="lin" valueType="num">
                                      <p:cBhvr additive="base">
                                        <p:cTn id="13" dur="500" fill="hold"/>
                                        <p:tgtEl>
                                          <p:spTgt spid="2969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969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9699">
                                            <p:txEl>
                                              <p:pRg st="2" end="2"/>
                                            </p:txEl>
                                          </p:spTgt>
                                        </p:tgtEl>
                                        <p:attrNameLst>
                                          <p:attrName>style.visibility</p:attrName>
                                        </p:attrNameLst>
                                      </p:cBhvr>
                                      <p:to>
                                        <p:strVal val="visible"/>
                                      </p:to>
                                    </p:set>
                                    <p:anim calcmode="lin" valueType="num">
                                      <p:cBhvr additive="base">
                                        <p:cTn id="19" dur="500" fill="hold"/>
                                        <p:tgtEl>
                                          <p:spTgt spid="2969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969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Party Time, We’re Done!</a:t>
            </a:r>
            <a:endParaRPr lang="en-US" dirty="0"/>
          </a:p>
        </p:txBody>
      </p:sp>
      <p:pic>
        <p:nvPicPr>
          <p:cNvPr id="6148" name="Picture 4" descr="C:\Users\Dan.Martin\AppData\Local\Microsoft\Windows\Temporary Internet Files\Content.IE5\6IB210WZ\33-1196545626[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extLst>
            <a:ext uri="{909E8E84-426E-40DD-AFC4-6F175D3DCCD1}">
              <a14:hiddenFill xmlns:a14="http://schemas.microsoft.com/office/drawing/2010/main">
                <a:solidFill>
                  <a:srgbClr val="FFFFFF"/>
                </a:solidFill>
              </a14:hiddenFill>
            </a:ext>
          </a:extLst>
        </p:spPr>
      </p:pic>
      <p:sp>
        <p:nvSpPr>
          <p:cNvPr id="8" name="&quot;No&quot; Symbol 7"/>
          <p:cNvSpPr/>
          <p:nvPr/>
        </p:nvSpPr>
        <p:spPr>
          <a:xfrm>
            <a:off x="2674967" y="1763976"/>
            <a:ext cx="4189863" cy="4189863"/>
          </a:xfrm>
          <a:prstGeom prst="noSmoking">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265581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3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481013"/>
            <a:ext cx="9144000" cy="685800"/>
          </a:xfrm>
        </p:spPr>
        <p:txBody>
          <a:bodyPr/>
          <a:lstStyle/>
          <a:p>
            <a:pPr eaLnBrk="1" hangingPunct="1"/>
            <a:r>
              <a:rPr lang="en-US" sz="3200" smtClean="0"/>
              <a:t>Problems with NAD 83 and NAVD 88</a:t>
            </a:r>
          </a:p>
        </p:txBody>
      </p:sp>
      <p:sp>
        <p:nvSpPr>
          <p:cNvPr id="6147" name="Rectangle 3"/>
          <p:cNvSpPr>
            <a:spLocks noGrp="1" noChangeArrowheads="1"/>
          </p:cNvSpPr>
          <p:nvPr>
            <p:ph type="body" idx="1"/>
          </p:nvPr>
        </p:nvSpPr>
        <p:spPr>
          <a:xfrm>
            <a:off x="381000" y="1214514"/>
            <a:ext cx="8575675" cy="5377355"/>
          </a:xfrm>
        </p:spPr>
        <p:txBody>
          <a:bodyPr/>
          <a:lstStyle/>
          <a:p>
            <a:pPr eaLnBrk="1" hangingPunct="1">
              <a:buFont typeface="Wingdings" pitchFamily="2" charset="2"/>
              <a:buChar char="§"/>
            </a:pPr>
            <a:r>
              <a:rPr lang="en-US" sz="2400" b="1" dirty="0" smtClean="0"/>
              <a:t>NAD 83 </a:t>
            </a:r>
            <a:r>
              <a:rPr lang="en-US" sz="2400" dirty="0" smtClean="0"/>
              <a:t>is not as geocentric as it could be (approx. 2 m)  	</a:t>
            </a:r>
          </a:p>
          <a:p>
            <a:pPr lvl="1" eaLnBrk="1" hangingPunct="1">
              <a:buFont typeface="Wingdings" pitchFamily="2" charset="2"/>
              <a:buChar char="§"/>
            </a:pPr>
            <a:r>
              <a:rPr lang="en-US" sz="2000" dirty="0" smtClean="0"/>
              <a:t>Positioning Professionals</a:t>
            </a:r>
            <a:r>
              <a:rPr lang="en-US" sz="2000" dirty="0" smtClean="0"/>
              <a:t> </a:t>
            </a:r>
            <a:r>
              <a:rPr lang="en-US" sz="2000" dirty="0" smtClean="0"/>
              <a:t>don’t see this - </a:t>
            </a:r>
            <a:r>
              <a:rPr lang="en-US" sz="2000" b="1" dirty="0" smtClean="0"/>
              <a:t>Yet</a:t>
            </a:r>
          </a:p>
          <a:p>
            <a:pPr eaLnBrk="1" hangingPunct="1">
              <a:buFont typeface="Wingdings" pitchFamily="2" charset="2"/>
              <a:buChar char="§"/>
            </a:pPr>
            <a:r>
              <a:rPr lang="en-US" sz="2400" b="1" dirty="0" smtClean="0"/>
              <a:t>NAD 83 </a:t>
            </a:r>
            <a:r>
              <a:rPr lang="en-US" sz="2400" dirty="0" smtClean="0"/>
              <a:t>is not well defined with positional velocities</a:t>
            </a:r>
          </a:p>
          <a:p>
            <a:pPr eaLnBrk="1" hangingPunct="1">
              <a:buFont typeface="Wingdings" pitchFamily="2" charset="2"/>
              <a:buChar char="§"/>
            </a:pPr>
            <a:r>
              <a:rPr lang="en-US" sz="2400" b="1" dirty="0" smtClean="0"/>
              <a:t>NAVD 88 </a:t>
            </a:r>
            <a:r>
              <a:rPr lang="en-US" sz="2400" dirty="0" smtClean="0"/>
              <a:t>is realized by passive control (bench marks) most of which have not been re-leveled in at least 40 years.</a:t>
            </a:r>
          </a:p>
          <a:p>
            <a:pPr eaLnBrk="1" hangingPunct="1">
              <a:buFont typeface="Wingdings" pitchFamily="2" charset="2"/>
              <a:buChar char="§"/>
            </a:pPr>
            <a:r>
              <a:rPr lang="en-US" sz="2400" b="1" dirty="0" smtClean="0"/>
              <a:t>NAVD 88 </a:t>
            </a:r>
            <a:r>
              <a:rPr lang="en-US" sz="2400" dirty="0" smtClean="0"/>
              <a:t>does not account for local vertical velocities (subsidence and uplift) </a:t>
            </a:r>
          </a:p>
          <a:p>
            <a:pPr lvl="1" eaLnBrk="1" hangingPunct="1">
              <a:buFont typeface="Wingdings" pitchFamily="2" charset="2"/>
              <a:buChar char="§"/>
            </a:pPr>
            <a:r>
              <a:rPr lang="en-US" sz="2000" dirty="0" smtClean="0"/>
              <a:t>Post glacial isostatic readjustment (uplift)</a:t>
            </a:r>
          </a:p>
          <a:p>
            <a:pPr lvl="1" eaLnBrk="1" hangingPunct="1">
              <a:buFont typeface="Wingdings" pitchFamily="2" charset="2"/>
              <a:buChar char="§"/>
            </a:pPr>
            <a:r>
              <a:rPr lang="en-US" sz="2000" dirty="0" smtClean="0"/>
              <a:t>Subsurface fluid withdrawal (subsidence)</a:t>
            </a:r>
          </a:p>
          <a:p>
            <a:pPr lvl="1" eaLnBrk="1" hangingPunct="1">
              <a:buFont typeface="Wingdings" pitchFamily="2" charset="2"/>
              <a:buChar char="§"/>
            </a:pPr>
            <a:r>
              <a:rPr lang="en-US" sz="2000" dirty="0" smtClean="0"/>
              <a:t>Sediment loading (subsidence)</a:t>
            </a:r>
          </a:p>
          <a:p>
            <a:pPr lvl="1" eaLnBrk="1" hangingPunct="1">
              <a:buFont typeface="Wingdings" pitchFamily="2" charset="2"/>
              <a:buChar char="§"/>
            </a:pPr>
            <a:r>
              <a:rPr lang="en-US" sz="2000" dirty="0" smtClean="0"/>
              <a:t>Sea level rise (0.74 </a:t>
            </a:r>
            <a:r>
              <a:rPr lang="en-US" sz="2000" dirty="0" err="1" smtClean="0"/>
              <a:t>ft</a:t>
            </a:r>
            <a:r>
              <a:rPr lang="en-US" sz="2000" dirty="0" smtClean="0"/>
              <a:t> – 0.90 </a:t>
            </a:r>
            <a:r>
              <a:rPr lang="en-US" sz="2000" dirty="0" err="1" smtClean="0"/>
              <a:t>ft</a:t>
            </a:r>
            <a:r>
              <a:rPr lang="en-US" sz="2000" dirty="0" smtClean="0"/>
              <a:t> per 100 years)</a:t>
            </a:r>
          </a:p>
          <a:p>
            <a:pPr lvl="2" eaLnBrk="1" hangingPunct="1">
              <a:buFont typeface="Wingdings" pitchFamily="2" charset="2"/>
              <a:buChar char="§"/>
            </a:pPr>
            <a:r>
              <a:rPr lang="en-US" sz="1800" b="1" dirty="0" smtClean="0"/>
              <a:t>Newport, RI 2.74 </a:t>
            </a:r>
            <a:r>
              <a:rPr lang="en-US" sz="1800" b="1" dirty="0"/>
              <a:t>mm/</a:t>
            </a:r>
            <a:r>
              <a:rPr lang="en-US" sz="1800" b="1" dirty="0" err="1"/>
              <a:t>yr</a:t>
            </a:r>
            <a:r>
              <a:rPr lang="en-US" sz="1800" b="1" dirty="0"/>
              <a:t> (</a:t>
            </a:r>
            <a:r>
              <a:rPr lang="en-US" sz="1800" b="1" dirty="0" smtClean="0"/>
              <a:t>0.008 </a:t>
            </a:r>
            <a:r>
              <a:rPr lang="en-US" sz="1800" b="1" dirty="0" err="1"/>
              <a:t>ft</a:t>
            </a:r>
            <a:r>
              <a:rPr lang="en-US" sz="1800" b="1" dirty="0"/>
              <a:t>/</a:t>
            </a:r>
            <a:r>
              <a:rPr lang="en-US" sz="1800" b="1" dirty="0" err="1"/>
              <a:t>yr</a:t>
            </a:r>
            <a:r>
              <a:rPr lang="en-US" sz="1800" b="1" dirty="0"/>
              <a:t>) </a:t>
            </a:r>
            <a:r>
              <a:rPr lang="en-US" sz="1800" b="1" dirty="0" smtClean="0"/>
              <a:t>1930-2014</a:t>
            </a:r>
            <a:endParaRPr lang="en-US" sz="1800" b="1" dirty="0"/>
          </a:p>
          <a:p>
            <a:pPr lvl="2" eaLnBrk="1" hangingPunct="1">
              <a:buFont typeface="Wingdings" pitchFamily="2" charset="2"/>
              <a:buChar char="§"/>
            </a:pPr>
            <a:r>
              <a:rPr lang="en-US" sz="1800" b="1" dirty="0" smtClean="0"/>
              <a:t>Providence, RI  2.25 mm/</a:t>
            </a:r>
            <a:r>
              <a:rPr lang="en-US" sz="1800" b="1" dirty="0" err="1" smtClean="0"/>
              <a:t>yr</a:t>
            </a:r>
            <a:r>
              <a:rPr lang="en-US" sz="1800" b="1" dirty="0" smtClean="0"/>
              <a:t>  (0.007 </a:t>
            </a:r>
            <a:r>
              <a:rPr lang="en-US" sz="1800" b="1" dirty="0" err="1" smtClean="0"/>
              <a:t>ft</a:t>
            </a:r>
            <a:r>
              <a:rPr lang="en-US" sz="1800" b="1" dirty="0" smtClean="0"/>
              <a:t>/</a:t>
            </a:r>
            <a:r>
              <a:rPr lang="en-US" sz="1800" b="1" dirty="0" err="1" smtClean="0"/>
              <a:t>yr</a:t>
            </a:r>
            <a:r>
              <a:rPr lang="en-US" sz="1800" b="1" dirty="0" smtClean="0"/>
              <a:t>) 1938-2014</a:t>
            </a:r>
            <a:endParaRPr lang="en-US" sz="1200" b="1" dirty="0" smtClean="0"/>
          </a:p>
          <a:p>
            <a:pPr eaLnBrk="1" hangingPunct="1">
              <a:buFont typeface="Wingdings" pitchFamily="2" charset="2"/>
              <a:buChar char="v"/>
            </a:pPr>
            <a:endParaRPr lang="en-US" sz="1600" dirty="0" smtClean="0"/>
          </a:p>
          <a:p>
            <a:pPr eaLnBrk="1" hangingPunct="1">
              <a:buFont typeface="Wingdings" pitchFamily="2" charset="2"/>
              <a:buChar char="v"/>
            </a:pPr>
            <a:endParaRPr lang="en-US" sz="1600" dirty="0" smtClean="0"/>
          </a:p>
          <a:p>
            <a:pPr eaLnBrk="1" hangingPunct="1">
              <a:buFontTx/>
              <a:buNone/>
            </a:pPr>
            <a:endParaRPr lang="en-US" sz="1600" dirty="0" smtClean="0"/>
          </a:p>
          <a:p>
            <a:pPr eaLnBrk="1" hangingPunct="1">
              <a:buFont typeface="Wingdings" pitchFamily="2" charset="2"/>
              <a:buChar char="v"/>
            </a:pPr>
            <a:endParaRPr lang="en-US" sz="1600" dirty="0" smtClean="0"/>
          </a:p>
        </p:txBody>
      </p:sp>
      <p:sp>
        <p:nvSpPr>
          <p:cNvPr id="6148" name="Rectangle 5"/>
          <p:cNvSpPr>
            <a:spLocks noChangeArrowheads="1"/>
          </p:cNvSpPr>
          <p:nvPr/>
        </p:nvSpPr>
        <p:spPr bwMode="auto">
          <a:xfrm>
            <a:off x="584200" y="3340100"/>
            <a:ext cx="81026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pPr>
            <a:endParaRPr lang="en-US" sz="2000">
              <a:latin typeface="Verdana" pitchFamily="34" charset="0"/>
            </a:endParaRPr>
          </a:p>
        </p:txBody>
      </p:sp>
    </p:spTree>
    <p:extLst>
      <p:ext uri="{BB962C8B-B14F-4D97-AF65-F5344CB8AC3E}">
        <p14:creationId xmlns:p14="http://schemas.microsoft.com/office/powerpoint/2010/main" val="336720579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0" y="990600"/>
            <a:ext cx="9144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a:endParaRPr lang="en-US" sz="4400">
              <a:solidFill>
                <a:prstClr val="black"/>
              </a:solidFill>
              <a:latin typeface="Verdana" pitchFamily="34" charset="0"/>
              <a:ea typeface="+mn-ea"/>
            </a:endParaRPr>
          </a:p>
        </p:txBody>
      </p:sp>
      <p:sp>
        <p:nvSpPr>
          <p:cNvPr id="7171" name="Text Box 3"/>
          <p:cNvSpPr txBox="1">
            <a:spLocks noChangeArrowheads="1"/>
          </p:cNvSpPr>
          <p:nvPr/>
        </p:nvSpPr>
        <p:spPr bwMode="auto">
          <a:xfrm>
            <a:off x="0" y="336550"/>
            <a:ext cx="9077325"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defTabSz="914400"/>
            <a:r>
              <a:rPr lang="en-US" sz="2400" b="1" dirty="0">
                <a:solidFill>
                  <a:prstClr val="black"/>
                </a:solidFill>
                <a:latin typeface="Verdana" pitchFamily="34" charset="0"/>
                <a:ea typeface="+mn-ea"/>
              </a:rPr>
              <a:t>The National Geodetic Survey 10 year plan</a:t>
            </a:r>
          </a:p>
          <a:p>
            <a:pPr algn="ctr" defTabSz="914400"/>
            <a:r>
              <a:rPr lang="en-US" sz="2400" b="1" dirty="0">
                <a:solidFill>
                  <a:prstClr val="black"/>
                </a:solidFill>
                <a:latin typeface="Verdana" pitchFamily="34" charset="0"/>
                <a:ea typeface="+mn-ea"/>
              </a:rPr>
              <a:t>Mission, Vision and Strategy</a:t>
            </a:r>
          </a:p>
          <a:p>
            <a:pPr algn="ctr" defTabSz="914400"/>
            <a:r>
              <a:rPr lang="en-US" sz="2400" b="1" dirty="0">
                <a:solidFill>
                  <a:prstClr val="black"/>
                </a:solidFill>
                <a:latin typeface="Verdana" pitchFamily="34" charset="0"/>
                <a:ea typeface="+mn-ea"/>
              </a:rPr>
              <a:t>2008 – </a:t>
            </a:r>
            <a:r>
              <a:rPr lang="en-US" sz="2400" b="1" dirty="0" smtClean="0">
                <a:solidFill>
                  <a:prstClr val="black"/>
                </a:solidFill>
                <a:latin typeface="Verdana" pitchFamily="34" charset="0"/>
                <a:ea typeface="+mn-ea"/>
              </a:rPr>
              <a:t>2018, 2013-2023</a:t>
            </a:r>
            <a:endParaRPr lang="en-US" sz="2400" b="1" dirty="0">
              <a:solidFill>
                <a:prstClr val="black"/>
              </a:solidFill>
              <a:latin typeface="Verdana" pitchFamily="34" charset="0"/>
              <a:ea typeface="+mn-ea"/>
            </a:endParaRPr>
          </a:p>
          <a:p>
            <a:pPr algn="ctr" defTabSz="914400"/>
            <a:r>
              <a:rPr lang="en-US" sz="2000" b="1" dirty="0">
                <a:solidFill>
                  <a:prstClr val="black"/>
                </a:solidFill>
                <a:latin typeface="Verdana" pitchFamily="34" charset="0"/>
                <a:ea typeface="+mn-ea"/>
                <a:hlinkClick r:id="rId3"/>
              </a:rPr>
              <a:t>http://www.ngs.noaa.gov/INFO/NGS10yearplan.pdf</a:t>
            </a:r>
            <a:endParaRPr lang="en-US" sz="2000" b="1" dirty="0">
              <a:solidFill>
                <a:prstClr val="black"/>
              </a:solidFill>
              <a:latin typeface="Verdana" pitchFamily="34" charset="0"/>
              <a:ea typeface="+mn-ea"/>
            </a:endParaRPr>
          </a:p>
        </p:txBody>
      </p:sp>
      <p:sp>
        <p:nvSpPr>
          <p:cNvPr id="7172" name="Text Box 4"/>
          <p:cNvSpPr txBox="1">
            <a:spLocks noChangeArrowheads="1"/>
          </p:cNvSpPr>
          <p:nvPr/>
        </p:nvSpPr>
        <p:spPr bwMode="auto">
          <a:xfrm>
            <a:off x="1127125" y="27066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defTabSz="914400"/>
            <a:endParaRPr lang="en-US" sz="2400">
              <a:solidFill>
                <a:prstClr val="black"/>
              </a:solidFill>
              <a:latin typeface="Arial" charset="0"/>
              <a:ea typeface="+mn-ea"/>
            </a:endParaRPr>
          </a:p>
        </p:txBody>
      </p:sp>
      <p:sp>
        <p:nvSpPr>
          <p:cNvPr id="7173" name="Rectangle 5"/>
          <p:cNvSpPr>
            <a:spLocks noChangeArrowheads="1"/>
          </p:cNvSpPr>
          <p:nvPr/>
        </p:nvSpPr>
        <p:spPr bwMode="auto">
          <a:xfrm>
            <a:off x="0" y="2514600"/>
            <a:ext cx="4731284"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914400">
              <a:lnSpc>
                <a:spcPct val="90000"/>
              </a:lnSpc>
              <a:spcBef>
                <a:spcPct val="20000"/>
              </a:spcBef>
              <a:buFontTx/>
              <a:buChar char="•"/>
            </a:pPr>
            <a:r>
              <a:rPr lang="en-US" sz="1600" i="1" dirty="0">
                <a:solidFill>
                  <a:prstClr val="black"/>
                </a:solidFill>
                <a:latin typeface="Verdana" pitchFamily="34" charset="0"/>
                <a:ea typeface="+mn-ea"/>
              </a:rPr>
              <a:t>Official NGS policy as of Jan 9, 2008</a:t>
            </a:r>
          </a:p>
          <a:p>
            <a:pPr marL="742950" lvl="1" indent="-285750" defTabSz="914400">
              <a:lnSpc>
                <a:spcPct val="90000"/>
              </a:lnSpc>
              <a:spcBef>
                <a:spcPct val="20000"/>
              </a:spcBef>
              <a:buFontTx/>
              <a:buChar char="–"/>
            </a:pPr>
            <a:r>
              <a:rPr lang="en-US" sz="1600" i="1" dirty="0">
                <a:solidFill>
                  <a:prstClr val="black"/>
                </a:solidFill>
                <a:latin typeface="Verdana" pitchFamily="34" charset="0"/>
                <a:ea typeface="+mn-ea"/>
              </a:rPr>
              <a:t>Modernized agency</a:t>
            </a:r>
          </a:p>
          <a:p>
            <a:pPr marL="742950" lvl="1" indent="-285750" defTabSz="914400">
              <a:lnSpc>
                <a:spcPct val="90000"/>
              </a:lnSpc>
              <a:spcBef>
                <a:spcPct val="20000"/>
              </a:spcBef>
              <a:buFontTx/>
              <a:buChar char="–"/>
            </a:pPr>
            <a:r>
              <a:rPr lang="en-US" sz="1600" i="1" dirty="0">
                <a:solidFill>
                  <a:prstClr val="black"/>
                </a:solidFill>
                <a:latin typeface="Verdana" pitchFamily="34" charset="0"/>
                <a:ea typeface="+mn-ea"/>
              </a:rPr>
              <a:t>Attention to accuracy</a:t>
            </a:r>
          </a:p>
          <a:p>
            <a:pPr marL="742950" lvl="1" indent="-285750" defTabSz="914400">
              <a:lnSpc>
                <a:spcPct val="90000"/>
              </a:lnSpc>
              <a:spcBef>
                <a:spcPct val="20000"/>
              </a:spcBef>
              <a:buFontTx/>
              <a:buChar char="–"/>
            </a:pPr>
            <a:r>
              <a:rPr lang="en-US" sz="1600" i="1" dirty="0">
                <a:solidFill>
                  <a:prstClr val="black"/>
                </a:solidFill>
                <a:latin typeface="Verdana" pitchFamily="34" charset="0"/>
                <a:ea typeface="+mn-ea"/>
              </a:rPr>
              <a:t>Attention to time-changes</a:t>
            </a:r>
          </a:p>
          <a:p>
            <a:pPr marL="742950" lvl="1" indent="-285750" defTabSz="914400">
              <a:lnSpc>
                <a:spcPct val="90000"/>
              </a:lnSpc>
              <a:spcBef>
                <a:spcPct val="20000"/>
              </a:spcBef>
              <a:buFontTx/>
              <a:buChar char="–"/>
            </a:pPr>
            <a:r>
              <a:rPr lang="en-US" sz="1600" i="1" dirty="0">
                <a:solidFill>
                  <a:prstClr val="black"/>
                </a:solidFill>
                <a:latin typeface="Verdana" pitchFamily="34" charset="0"/>
                <a:ea typeface="+mn-ea"/>
              </a:rPr>
              <a:t>Improved products and services</a:t>
            </a:r>
          </a:p>
          <a:p>
            <a:pPr marL="742950" lvl="1" indent="-285750" defTabSz="914400">
              <a:lnSpc>
                <a:spcPct val="90000"/>
              </a:lnSpc>
              <a:spcBef>
                <a:spcPct val="20000"/>
              </a:spcBef>
              <a:buFontTx/>
              <a:buChar char="–"/>
            </a:pPr>
            <a:r>
              <a:rPr lang="en-US" sz="1600" i="1" dirty="0">
                <a:solidFill>
                  <a:prstClr val="black"/>
                </a:solidFill>
                <a:latin typeface="Verdana" pitchFamily="34" charset="0"/>
                <a:ea typeface="+mn-ea"/>
              </a:rPr>
              <a:t>Integration with other fed missions</a:t>
            </a:r>
            <a:endParaRPr lang="en-US" sz="1600" b="1" i="1" dirty="0">
              <a:solidFill>
                <a:prstClr val="black"/>
              </a:solidFill>
              <a:latin typeface="Verdana" pitchFamily="34" charset="0"/>
              <a:ea typeface="+mn-ea"/>
            </a:endParaRPr>
          </a:p>
          <a:p>
            <a:pPr marL="342900" indent="-342900" defTabSz="914400">
              <a:lnSpc>
                <a:spcPct val="90000"/>
              </a:lnSpc>
              <a:spcBef>
                <a:spcPct val="20000"/>
              </a:spcBef>
            </a:pPr>
            <a:endParaRPr lang="en-US" sz="1600" b="1" i="1" dirty="0">
              <a:solidFill>
                <a:prstClr val="black"/>
              </a:solidFill>
              <a:latin typeface="Verdana" pitchFamily="34" charset="0"/>
              <a:ea typeface="+mn-ea"/>
            </a:endParaRPr>
          </a:p>
          <a:p>
            <a:pPr marL="342900" indent="-342900" defTabSz="914400">
              <a:lnSpc>
                <a:spcPct val="90000"/>
              </a:lnSpc>
              <a:spcBef>
                <a:spcPct val="20000"/>
              </a:spcBef>
              <a:buFontTx/>
              <a:buChar char="•"/>
            </a:pPr>
            <a:r>
              <a:rPr lang="en-US" sz="1600" i="1" dirty="0" smtClean="0">
                <a:solidFill>
                  <a:prstClr val="black"/>
                </a:solidFill>
                <a:latin typeface="Verdana" pitchFamily="34" charset="0"/>
                <a:ea typeface="+mn-ea"/>
              </a:rPr>
              <a:t>2022 </a:t>
            </a:r>
            <a:r>
              <a:rPr lang="en-US" sz="1600" i="1" dirty="0">
                <a:solidFill>
                  <a:prstClr val="black"/>
                </a:solidFill>
                <a:latin typeface="Verdana" pitchFamily="34" charset="0"/>
                <a:ea typeface="+mn-ea"/>
              </a:rPr>
              <a:t>Targets: </a:t>
            </a:r>
          </a:p>
          <a:p>
            <a:pPr marL="742950" lvl="1" indent="-285750" defTabSz="914400">
              <a:lnSpc>
                <a:spcPct val="90000"/>
              </a:lnSpc>
              <a:spcBef>
                <a:spcPct val="20000"/>
              </a:spcBef>
              <a:buFontTx/>
              <a:buChar char="–"/>
            </a:pPr>
            <a:r>
              <a:rPr lang="en-US" sz="1600" i="1" dirty="0">
                <a:solidFill>
                  <a:prstClr val="black"/>
                </a:solidFill>
                <a:latin typeface="Verdana" pitchFamily="34" charset="0"/>
                <a:ea typeface="+mn-ea"/>
              </a:rPr>
              <a:t>NAD 83 and NAVD 88 re-defined</a:t>
            </a:r>
          </a:p>
          <a:p>
            <a:pPr marL="742950" lvl="1" indent="-285750" defTabSz="914400">
              <a:lnSpc>
                <a:spcPct val="90000"/>
              </a:lnSpc>
              <a:spcBef>
                <a:spcPct val="20000"/>
              </a:spcBef>
              <a:buFontTx/>
              <a:buChar char="–"/>
            </a:pPr>
            <a:r>
              <a:rPr lang="en-US" sz="1600" i="1" dirty="0">
                <a:solidFill>
                  <a:prstClr val="black"/>
                </a:solidFill>
                <a:latin typeface="Verdana" pitchFamily="34" charset="0"/>
                <a:ea typeface="+mn-ea"/>
              </a:rPr>
              <a:t>Cm-accuracy access to all coordinates</a:t>
            </a:r>
          </a:p>
          <a:p>
            <a:pPr marL="742950" lvl="1" indent="-285750" defTabSz="914400">
              <a:lnSpc>
                <a:spcPct val="90000"/>
              </a:lnSpc>
              <a:spcBef>
                <a:spcPct val="20000"/>
              </a:spcBef>
              <a:buFontTx/>
              <a:buChar char="–"/>
            </a:pPr>
            <a:r>
              <a:rPr lang="en-US" sz="1600" i="1" dirty="0">
                <a:solidFill>
                  <a:prstClr val="black"/>
                </a:solidFill>
                <a:latin typeface="Verdana" pitchFamily="34" charset="0"/>
                <a:ea typeface="+mn-ea"/>
              </a:rPr>
              <a:t>Customer-focused agency</a:t>
            </a:r>
          </a:p>
          <a:p>
            <a:pPr marL="742950" lvl="1" indent="-285750" defTabSz="914400">
              <a:lnSpc>
                <a:spcPct val="90000"/>
              </a:lnSpc>
              <a:spcBef>
                <a:spcPct val="20000"/>
              </a:spcBef>
              <a:buFontTx/>
              <a:buChar char="–"/>
            </a:pPr>
            <a:r>
              <a:rPr lang="en-US" sz="1600" i="1" dirty="0">
                <a:solidFill>
                  <a:prstClr val="black"/>
                </a:solidFill>
                <a:latin typeface="Verdana" pitchFamily="34" charset="0"/>
                <a:ea typeface="+mn-ea"/>
              </a:rPr>
              <a:t>Global scientific leadership</a:t>
            </a:r>
          </a:p>
        </p:txBody>
      </p:sp>
      <p:pic>
        <p:nvPicPr>
          <p:cNvPr id="7174" name="Picture 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731284" y="1829601"/>
            <a:ext cx="3690937" cy="4798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9429355"/>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altLang="en-US" smtClean="0"/>
              <a:t>Terminology</a:t>
            </a:r>
          </a:p>
        </p:txBody>
      </p:sp>
      <p:sp>
        <p:nvSpPr>
          <p:cNvPr id="3" name="Content Placeholder 2"/>
          <p:cNvSpPr>
            <a:spLocks noGrp="1"/>
          </p:cNvSpPr>
          <p:nvPr>
            <p:ph idx="1"/>
          </p:nvPr>
        </p:nvSpPr>
        <p:spPr/>
        <p:txBody>
          <a:bodyPr/>
          <a:lstStyle/>
          <a:p>
            <a:r>
              <a:rPr lang="en-US" altLang="en-US" smtClean="0"/>
              <a:t>Horizontal Datum</a:t>
            </a:r>
          </a:p>
          <a:p>
            <a:pPr lvl="1"/>
            <a:r>
              <a:rPr lang="en-US" altLang="en-US" smtClean="0"/>
              <a:t>Geometric Reference Frame</a:t>
            </a:r>
          </a:p>
          <a:p>
            <a:pPr lvl="2"/>
            <a:r>
              <a:rPr lang="en-US" altLang="en-US" smtClean="0"/>
              <a:t>Geocentric X, Y, Z</a:t>
            </a:r>
          </a:p>
          <a:p>
            <a:pPr lvl="2"/>
            <a:r>
              <a:rPr lang="en-US" altLang="en-US" smtClean="0"/>
              <a:t>Latitude, Longitude, Ellipsoid Height</a:t>
            </a:r>
          </a:p>
          <a:p>
            <a:r>
              <a:rPr lang="en-US" altLang="en-US" smtClean="0"/>
              <a:t>Vertical Datum</a:t>
            </a:r>
          </a:p>
          <a:p>
            <a:pPr lvl="1"/>
            <a:r>
              <a:rPr lang="en-US" altLang="en-US" smtClean="0"/>
              <a:t>Geopotential Reference Frame</a:t>
            </a:r>
          </a:p>
          <a:p>
            <a:pPr lvl="2"/>
            <a:r>
              <a:rPr lang="en-US" altLang="en-US" smtClean="0"/>
              <a:t>Geoid undulation</a:t>
            </a:r>
          </a:p>
          <a:p>
            <a:pPr lvl="2"/>
            <a:r>
              <a:rPr lang="en-US" altLang="en-US" smtClean="0"/>
              <a:t>Orthometric height</a:t>
            </a:r>
          </a:p>
          <a:p>
            <a:pPr lvl="2"/>
            <a:r>
              <a:rPr lang="en-US" altLang="en-US" smtClean="0"/>
              <a:t>Gravity</a:t>
            </a:r>
          </a:p>
          <a:p>
            <a:pPr lvl="2"/>
            <a:r>
              <a:rPr lang="en-US" altLang="en-US" smtClean="0"/>
              <a:t>Deflection of the Vertical</a:t>
            </a:r>
          </a:p>
        </p:txBody>
      </p:sp>
      <p:sp>
        <p:nvSpPr>
          <p:cNvPr id="4" name="Date Placeholder 3"/>
          <p:cNvSpPr>
            <a:spLocks noGrp="1"/>
          </p:cNvSpPr>
          <p:nvPr>
            <p:ph type="dt" sz="quarter" idx="10"/>
          </p:nvPr>
        </p:nvSpPr>
        <p:spPr/>
        <p:txBody>
          <a:bodyPr/>
          <a:lstStyle/>
          <a:p>
            <a:pPr>
              <a:defRPr/>
            </a:pPr>
            <a:r>
              <a:rPr lang="en-US" dirty="0"/>
              <a:t>April 13, 2015</a:t>
            </a:r>
          </a:p>
        </p:txBody>
      </p:sp>
      <p:sp>
        <p:nvSpPr>
          <p:cNvPr id="5" name="Footer Placeholder 4"/>
          <p:cNvSpPr>
            <a:spLocks noGrp="1"/>
          </p:cNvSpPr>
          <p:nvPr>
            <p:ph type="ftr" sz="quarter" idx="11"/>
          </p:nvPr>
        </p:nvSpPr>
        <p:spPr/>
        <p:txBody>
          <a:bodyPr/>
          <a:lstStyle/>
          <a:p>
            <a:pPr>
              <a:defRPr/>
            </a:pPr>
            <a:r>
              <a:rPr lang="en-US" dirty="0"/>
              <a:t>2015 Geospatial Summit </a:t>
            </a:r>
          </a:p>
        </p:txBody>
      </p:sp>
      <p:sp>
        <p:nvSpPr>
          <p:cNvPr id="6" name="Slide Number Placeholder 5"/>
          <p:cNvSpPr>
            <a:spLocks noGrp="1"/>
          </p:cNvSpPr>
          <p:nvPr>
            <p:ph type="sldNum" sz="quarter" idx="12"/>
          </p:nvPr>
        </p:nvSpPr>
        <p:spPr/>
        <p:txBody>
          <a:bodyPr/>
          <a:lstStyle/>
          <a:p>
            <a:pPr>
              <a:defRPr/>
            </a:pPr>
            <a:fld id="{69EF4157-E6DE-4DE9-8E8E-09CC6A7542D5}" type="slidenum">
              <a:rPr lang="en-US" smtClean="0"/>
              <a:pPr>
                <a:defRPr/>
              </a:pPr>
              <a:t>63</a:t>
            </a:fld>
            <a:endParaRPr lang="en-US"/>
          </a:p>
        </p:txBody>
      </p:sp>
      <p:cxnSp>
        <p:nvCxnSpPr>
          <p:cNvPr id="8" name="Straight Connector 7"/>
          <p:cNvCxnSpPr/>
          <p:nvPr/>
        </p:nvCxnSpPr>
        <p:spPr>
          <a:xfrm flipV="1">
            <a:off x="755650" y="1914525"/>
            <a:ext cx="3359150" cy="95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908050" y="3895725"/>
            <a:ext cx="2697163" cy="1746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52780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0" y="338138"/>
            <a:ext cx="9144000" cy="685800"/>
          </a:xfrm>
        </p:spPr>
        <p:txBody>
          <a:bodyPr/>
          <a:lstStyle/>
          <a:p>
            <a:r>
              <a:rPr lang="en-US" dirty="0" smtClean="0">
                <a:ea typeface="ＭＳ Ｐゴシック" pitchFamily="34" charset="-128"/>
              </a:rPr>
              <a:t> Future Geometric Reference Frame</a:t>
            </a:r>
          </a:p>
        </p:txBody>
      </p:sp>
      <p:sp>
        <p:nvSpPr>
          <p:cNvPr id="46083" name="Rectangle 3"/>
          <p:cNvSpPr>
            <a:spLocks noGrp="1" noChangeArrowheads="1"/>
          </p:cNvSpPr>
          <p:nvPr>
            <p:ph type="body" idx="1"/>
          </p:nvPr>
        </p:nvSpPr>
        <p:spPr>
          <a:xfrm>
            <a:off x="57150" y="904875"/>
            <a:ext cx="9017000" cy="5370513"/>
          </a:xfrm>
        </p:spPr>
        <p:txBody>
          <a:bodyPr/>
          <a:lstStyle/>
          <a:p>
            <a:pPr>
              <a:lnSpc>
                <a:spcPct val="150000"/>
              </a:lnSpc>
            </a:pPr>
            <a:r>
              <a:rPr lang="en-US" sz="2400" dirty="0" smtClean="0">
                <a:ea typeface="ＭＳ Ｐゴシック" pitchFamily="34" charset="-128"/>
              </a:rPr>
              <a:t>CORS-based, via GNSS</a:t>
            </a:r>
          </a:p>
          <a:p>
            <a:pPr>
              <a:lnSpc>
                <a:spcPct val="150000"/>
              </a:lnSpc>
            </a:pPr>
            <a:r>
              <a:rPr lang="en-US" sz="2400" dirty="0" smtClean="0">
                <a:ea typeface="ＭＳ Ｐゴシック" pitchFamily="34" charset="-128"/>
              </a:rPr>
              <a:t>coordinates &amp; velocities in ITRF and official US datum </a:t>
            </a:r>
          </a:p>
          <a:p>
            <a:pPr>
              <a:lnSpc>
                <a:spcPct val="150000"/>
              </a:lnSpc>
            </a:pPr>
            <a:r>
              <a:rPr lang="en-US" sz="2400" dirty="0">
                <a:ea typeface="ＭＳ Ｐゴシック" pitchFamily="34" charset="-128"/>
              </a:rPr>
              <a:t>	(NAD83 replacement: plate-fixed or “ITRF-like”?) &amp; relationship</a:t>
            </a:r>
          </a:p>
          <a:p>
            <a:pPr>
              <a:lnSpc>
                <a:spcPct val="150000"/>
              </a:lnSpc>
            </a:pPr>
            <a:r>
              <a:rPr lang="en-US" sz="2400" dirty="0">
                <a:ea typeface="ＭＳ Ｐゴシック" pitchFamily="34" charset="-128"/>
              </a:rPr>
              <a:t>replace NAD83 with new geometric </a:t>
            </a:r>
            <a:r>
              <a:rPr lang="en-US" sz="2400" dirty="0" smtClean="0">
                <a:ea typeface="ＭＳ Ｐゴシック" pitchFamily="34" charset="-128"/>
              </a:rPr>
              <a:t>reference frame </a:t>
            </a:r>
            <a:r>
              <a:rPr lang="en-US" sz="2400" dirty="0">
                <a:ea typeface="ＭＳ Ｐゴシック" pitchFamily="34" charset="-128"/>
              </a:rPr>
              <a:t>– by 2022</a:t>
            </a:r>
          </a:p>
          <a:p>
            <a:pPr>
              <a:lnSpc>
                <a:spcPct val="150000"/>
              </a:lnSpc>
            </a:pPr>
            <a:r>
              <a:rPr lang="en-US" sz="2400" dirty="0" smtClean="0">
                <a:ea typeface="ＭＳ Ｐゴシック" pitchFamily="34" charset="-128"/>
              </a:rPr>
              <a:t>passive control tied to new datum; not a component of new datum</a:t>
            </a:r>
          </a:p>
          <a:p>
            <a:pPr>
              <a:lnSpc>
                <a:spcPct val="150000"/>
              </a:lnSpc>
            </a:pPr>
            <a:r>
              <a:rPr lang="en-US" sz="2400" dirty="0" smtClean="0">
                <a:ea typeface="ＭＳ Ｐゴシック" pitchFamily="34" charset="-128"/>
              </a:rPr>
              <a:t>address user needs of datum coordinate </a:t>
            </a:r>
            <a:r>
              <a:rPr lang="en-US" sz="2400" i="1" u="sng" dirty="0" smtClean="0">
                <a:ea typeface="ＭＳ Ｐゴシック" pitchFamily="34" charset="-128"/>
              </a:rPr>
              <a:t>constancy vs. accuracy</a:t>
            </a:r>
          </a:p>
          <a:p>
            <a:pPr>
              <a:lnSpc>
                <a:spcPct val="150000"/>
              </a:lnSpc>
            </a:pPr>
            <a:r>
              <a:rPr lang="en-US" sz="2200" dirty="0" err="1" smtClean="0">
                <a:ea typeface="ＭＳ Ｐゴシック" pitchFamily="34" charset="-128"/>
              </a:rPr>
              <a:t>lat</a:t>
            </a:r>
            <a:r>
              <a:rPr lang="en-US" sz="2200" dirty="0" smtClean="0">
                <a:ea typeface="ＭＳ Ｐゴシック" pitchFamily="34" charset="-128"/>
              </a:rPr>
              <a:t> / long / ellipsoid height of defining points accurate to 1 mm, anytime</a:t>
            </a:r>
          </a:p>
          <a:p>
            <a:pPr>
              <a:lnSpc>
                <a:spcPct val="150000"/>
              </a:lnSpc>
            </a:pPr>
            <a:r>
              <a:rPr lang="en-US" sz="2200" dirty="0" smtClean="0">
                <a:ea typeface="ＭＳ Ｐゴシック" pitchFamily="34" charset="-128"/>
              </a:rPr>
              <a:t>CORS coordinates computed / published daily; track changes </a:t>
            </a:r>
          </a:p>
          <a:p>
            <a:pPr>
              <a:lnSpc>
                <a:spcPct val="150000"/>
              </a:lnSpc>
            </a:pPr>
            <a:r>
              <a:rPr lang="en-US" sz="2200" dirty="0">
                <a:ea typeface="ＭＳ Ｐゴシック" pitchFamily="34" charset="-128"/>
              </a:rPr>
              <a:t>support development of real-time networks</a:t>
            </a:r>
          </a:p>
        </p:txBody>
      </p:sp>
    </p:spTree>
    <p:extLst>
      <p:ext uri="{BB962C8B-B14F-4D97-AF65-F5344CB8AC3E}">
        <p14:creationId xmlns:p14="http://schemas.microsoft.com/office/powerpoint/2010/main" val="1852856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0" y="396875"/>
            <a:ext cx="9144000" cy="685800"/>
          </a:xfrm>
        </p:spPr>
        <p:txBody>
          <a:bodyPr/>
          <a:lstStyle/>
          <a:p>
            <a:r>
              <a:rPr lang="en-US" dirty="0" smtClean="0">
                <a:ea typeface="ＭＳ Ｐゴシック" pitchFamily="34" charset="-128"/>
              </a:rPr>
              <a:t>Future Geopotential Reference Frame</a:t>
            </a:r>
          </a:p>
        </p:txBody>
      </p:sp>
      <p:sp>
        <p:nvSpPr>
          <p:cNvPr id="47107" name="Rectangle 3"/>
          <p:cNvSpPr>
            <a:spLocks noGrp="1" noChangeArrowheads="1"/>
          </p:cNvSpPr>
          <p:nvPr>
            <p:ph type="body" idx="1"/>
          </p:nvPr>
        </p:nvSpPr>
        <p:spPr>
          <a:xfrm>
            <a:off x="57150" y="1190625"/>
            <a:ext cx="9017000" cy="4854575"/>
          </a:xfrm>
        </p:spPr>
        <p:txBody>
          <a:bodyPr/>
          <a:lstStyle/>
          <a:p>
            <a:pPr>
              <a:lnSpc>
                <a:spcPct val="150000"/>
              </a:lnSpc>
            </a:pPr>
            <a:r>
              <a:rPr lang="en-US" sz="2400" dirty="0" smtClean="0">
                <a:ea typeface="ＭＳ Ｐゴシック" pitchFamily="34" charset="-128"/>
              </a:rPr>
              <a:t>replace NAVD88 with new geopotential reference frame – by 2022</a:t>
            </a:r>
          </a:p>
          <a:p>
            <a:pPr>
              <a:lnSpc>
                <a:spcPct val="150000"/>
              </a:lnSpc>
            </a:pPr>
            <a:r>
              <a:rPr lang="en-US" sz="2400" dirty="0" smtClean="0">
                <a:ea typeface="ＭＳ Ｐゴシック" pitchFamily="34" charset="-128"/>
              </a:rPr>
              <a:t>gravimetric geoid-based, in combination with GNSS</a:t>
            </a:r>
          </a:p>
          <a:p>
            <a:pPr>
              <a:lnSpc>
                <a:spcPct val="150000"/>
              </a:lnSpc>
            </a:pPr>
            <a:r>
              <a:rPr lang="en-US" sz="2400" dirty="0" smtClean="0">
                <a:ea typeface="ＭＳ Ｐゴシック" pitchFamily="34" charset="-128"/>
              </a:rPr>
              <a:t>monitor time-varying nature of gravity field</a:t>
            </a:r>
          </a:p>
          <a:p>
            <a:pPr>
              <a:lnSpc>
                <a:spcPct val="150000"/>
              </a:lnSpc>
            </a:pPr>
            <a:r>
              <a:rPr lang="en-US" sz="2400" dirty="0" smtClean="0">
                <a:ea typeface="ＭＳ Ｐゴシック" pitchFamily="34" charset="-128"/>
              </a:rPr>
              <a:t>develop transformation tools to relate to NAVD88</a:t>
            </a:r>
          </a:p>
          <a:p>
            <a:pPr>
              <a:lnSpc>
                <a:spcPct val="150000"/>
              </a:lnSpc>
            </a:pPr>
            <a:r>
              <a:rPr lang="en-US" sz="2200" dirty="0" smtClean="0">
                <a:ea typeface="ＭＳ Ｐゴシック" pitchFamily="34" charset="-128"/>
              </a:rPr>
              <a:t>build most accurate ever continental gravimetric geoid model (</a:t>
            </a:r>
            <a:r>
              <a:rPr lang="en-US" sz="1800" dirty="0" smtClean="0">
                <a:ea typeface="ＭＳ Ｐゴシック" pitchFamily="34" charset="-128"/>
              </a:rPr>
              <a:t>GRAV-D</a:t>
            </a:r>
            <a:r>
              <a:rPr lang="en-US" sz="2200" dirty="0" smtClean="0">
                <a:ea typeface="ＭＳ Ｐゴシック" pitchFamily="34" charset="-128"/>
              </a:rPr>
              <a:t>) </a:t>
            </a:r>
          </a:p>
          <a:p>
            <a:pPr>
              <a:lnSpc>
                <a:spcPct val="150000"/>
              </a:lnSpc>
            </a:pPr>
            <a:r>
              <a:rPr lang="en-US" sz="2200" dirty="0" smtClean="0">
                <a:ea typeface="ＭＳ Ｐゴシック" pitchFamily="34" charset="-128"/>
              </a:rPr>
              <a:t>determine gravity with accuracy of 10 </a:t>
            </a:r>
            <a:r>
              <a:rPr lang="en-US" sz="2200" dirty="0" err="1" smtClean="0">
                <a:ea typeface="ＭＳ Ｐゴシック" pitchFamily="34" charset="-128"/>
              </a:rPr>
              <a:t>microGals</a:t>
            </a:r>
            <a:r>
              <a:rPr lang="en-US" sz="2200" dirty="0" smtClean="0">
                <a:ea typeface="ＭＳ Ｐゴシック" pitchFamily="34" charset="-128"/>
              </a:rPr>
              <a:t>, anytime</a:t>
            </a:r>
          </a:p>
          <a:p>
            <a:pPr>
              <a:lnSpc>
                <a:spcPct val="150000"/>
              </a:lnSpc>
            </a:pPr>
            <a:r>
              <a:rPr lang="en-US" sz="2200" dirty="0" smtClean="0">
                <a:ea typeface="ＭＳ Ｐゴシック" pitchFamily="34" charset="-128"/>
              </a:rPr>
              <a:t>support both </a:t>
            </a:r>
            <a:r>
              <a:rPr lang="en-US" sz="2200" dirty="0" err="1" smtClean="0">
                <a:ea typeface="ＭＳ Ｐゴシック" pitchFamily="34" charset="-128"/>
              </a:rPr>
              <a:t>orthometric</a:t>
            </a:r>
            <a:r>
              <a:rPr lang="en-US" sz="2200" dirty="0" smtClean="0">
                <a:ea typeface="ＭＳ Ｐゴシック" pitchFamily="34" charset="-128"/>
              </a:rPr>
              <a:t> and dynamic heights</a:t>
            </a:r>
          </a:p>
          <a:p>
            <a:pPr>
              <a:lnSpc>
                <a:spcPct val="150000"/>
              </a:lnSpc>
            </a:pPr>
            <a:r>
              <a:rPr lang="en-US" sz="2200" dirty="0" smtClean="0">
                <a:ea typeface="ＭＳ Ｐゴシック" pitchFamily="34" charset="-128"/>
              </a:rPr>
              <a:t>Height Modernization is fully supported</a:t>
            </a:r>
          </a:p>
          <a:p>
            <a:pPr>
              <a:lnSpc>
                <a:spcPct val="150000"/>
              </a:lnSpc>
              <a:buFont typeface="Arial" charset="0"/>
              <a:buNone/>
            </a:pPr>
            <a:endParaRPr lang="en-US" sz="1800" b="1" dirty="0" smtClean="0">
              <a:ea typeface="ＭＳ Ｐゴシック" pitchFamily="34" charset="-128"/>
            </a:endParaRPr>
          </a:p>
        </p:txBody>
      </p:sp>
    </p:spTree>
    <p:extLst>
      <p:ext uri="{BB962C8B-B14F-4D97-AF65-F5344CB8AC3E}">
        <p14:creationId xmlns:p14="http://schemas.microsoft.com/office/powerpoint/2010/main" val="1684294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457200" y="165100"/>
            <a:ext cx="8229600" cy="1143000"/>
          </a:xfrm>
        </p:spPr>
        <p:txBody>
          <a:bodyPr/>
          <a:lstStyle/>
          <a:p>
            <a:pPr eaLnBrk="1" hangingPunct="1"/>
            <a:r>
              <a:rPr lang="en-US" dirty="0" smtClean="0">
                <a:ea typeface="ＭＳ Ｐゴシック" pitchFamily="34" charset="-128"/>
              </a:rPr>
              <a:t>Why New Reference Frames?</a:t>
            </a:r>
          </a:p>
        </p:txBody>
      </p:sp>
      <p:sp>
        <p:nvSpPr>
          <p:cNvPr id="48131" name="Content Placeholder 4"/>
          <p:cNvSpPr>
            <a:spLocks noGrp="1"/>
          </p:cNvSpPr>
          <p:nvPr>
            <p:ph idx="1"/>
          </p:nvPr>
        </p:nvSpPr>
        <p:spPr>
          <a:xfrm>
            <a:off x="0" y="900113"/>
            <a:ext cx="9144000" cy="6032500"/>
          </a:xfrm>
        </p:spPr>
        <p:txBody>
          <a:bodyPr/>
          <a:lstStyle/>
          <a:p>
            <a:pPr eaLnBrk="1" hangingPunct="1">
              <a:buFont typeface="Wingdings" panose="05000000000000000000" pitchFamily="2" charset="2"/>
              <a:buChar char="q"/>
            </a:pPr>
            <a:r>
              <a:rPr lang="en-US" sz="2000" u="sng" dirty="0" smtClean="0">
                <a:ea typeface="ＭＳ Ｐゴシック" pitchFamily="34" charset="-128"/>
              </a:rPr>
              <a:t>NAD 83</a:t>
            </a:r>
          </a:p>
          <a:p>
            <a:pPr lvl="1" eaLnBrk="1" hangingPunct="1">
              <a:buFont typeface="Wingdings" panose="05000000000000000000" pitchFamily="2" charset="2"/>
              <a:buChar char="q"/>
            </a:pPr>
            <a:r>
              <a:rPr lang="en-US" sz="1800" u="sng" dirty="0" smtClean="0">
                <a:ea typeface="ＭＳ Ｐゴシック" pitchFamily="34" charset="-128"/>
              </a:rPr>
              <a:t>non-geocentric, i.e. inconsistent with GNSS positioning</a:t>
            </a:r>
          </a:p>
          <a:p>
            <a:pPr lvl="1" eaLnBrk="1" hangingPunct="1">
              <a:buFont typeface="Wingdings" panose="05000000000000000000" pitchFamily="2" charset="2"/>
              <a:buChar char="q"/>
            </a:pPr>
            <a:r>
              <a:rPr lang="en-US" sz="1800" dirty="0" smtClean="0">
                <a:ea typeface="ＭＳ Ｐゴシック" pitchFamily="34" charset="-128"/>
              </a:rPr>
              <a:t>difficult to maintain consistency between CORS &amp; passive network NAD 83 coordinates </a:t>
            </a:r>
          </a:p>
          <a:p>
            <a:pPr lvl="1" eaLnBrk="1" hangingPunct="1">
              <a:buFont typeface="Wingdings" panose="05000000000000000000" pitchFamily="2" charset="2"/>
              <a:buChar char="q"/>
            </a:pPr>
            <a:r>
              <a:rPr lang="en-US" sz="1800" dirty="0" smtClean="0">
                <a:ea typeface="ＭＳ Ｐゴシック" pitchFamily="34" charset="-128"/>
              </a:rPr>
              <a:t>lack of velocities, i.e. NAD 83 does not report station motion for passive marks</a:t>
            </a:r>
          </a:p>
          <a:p>
            <a:pPr eaLnBrk="1" hangingPunct="1">
              <a:buFont typeface="Wingdings" panose="05000000000000000000" pitchFamily="2" charset="2"/>
              <a:buChar char="q"/>
            </a:pPr>
            <a:r>
              <a:rPr lang="en-US" sz="2000" u="sng" dirty="0" smtClean="0">
                <a:ea typeface="ＭＳ Ｐゴシック" pitchFamily="34" charset="-128"/>
              </a:rPr>
              <a:t>NAVD 88 </a:t>
            </a:r>
          </a:p>
          <a:p>
            <a:pPr lvl="1" eaLnBrk="1" hangingPunct="1">
              <a:buFont typeface="Wingdings" panose="05000000000000000000" pitchFamily="2" charset="2"/>
              <a:buChar char="q"/>
            </a:pPr>
            <a:r>
              <a:rPr lang="en-US" sz="1800" dirty="0" smtClean="0">
                <a:ea typeface="ＭＳ Ｐゴシック" pitchFamily="34" charset="-128"/>
              </a:rPr>
              <a:t>cross-country build up of errors (“tilt” or “slope”) from geodetic leveling</a:t>
            </a:r>
          </a:p>
          <a:p>
            <a:pPr lvl="1" eaLnBrk="1" hangingPunct="1">
              <a:buFont typeface="Wingdings" panose="05000000000000000000" pitchFamily="2" charset="2"/>
              <a:buChar char="q"/>
            </a:pPr>
            <a:r>
              <a:rPr lang="en-US" sz="1800" u="sng" dirty="0" smtClean="0">
                <a:ea typeface="ＭＳ Ｐゴシック" pitchFamily="34" charset="-128"/>
              </a:rPr>
              <a:t>passive marks inconveniently located and vulnerable to disturbance and destruction</a:t>
            </a:r>
          </a:p>
          <a:p>
            <a:pPr lvl="1" eaLnBrk="1" hangingPunct="1">
              <a:buFont typeface="Wingdings" panose="05000000000000000000" pitchFamily="2" charset="2"/>
              <a:buChar char="q"/>
            </a:pPr>
            <a:r>
              <a:rPr lang="en-US" sz="1800" dirty="0" smtClean="0">
                <a:ea typeface="ＭＳ Ｐゴシック" pitchFamily="34" charset="-128"/>
              </a:rPr>
              <a:t>0.5 m bias in the NAVD 88 reference surface from the (best) geoid surface  	approximating global mean sea level</a:t>
            </a:r>
          </a:p>
          <a:p>
            <a:pPr lvl="1" eaLnBrk="1" hangingPunct="1">
              <a:buFont typeface="Wingdings" panose="05000000000000000000" pitchFamily="2" charset="2"/>
              <a:buChar char="q"/>
            </a:pPr>
            <a:r>
              <a:rPr lang="en-US" sz="1800" u="sng" dirty="0" smtClean="0">
                <a:ea typeface="ＭＳ Ｐゴシック" pitchFamily="34" charset="-128"/>
              </a:rPr>
              <a:t>subsidence, uplift, freeze/thaw, and other crustal motions invalidate heights of passive </a:t>
            </a:r>
            <a:r>
              <a:rPr lang="en-US" sz="1800" dirty="0" smtClean="0">
                <a:ea typeface="ＭＳ Ｐゴシック" pitchFamily="34" charset="-128"/>
              </a:rPr>
              <a:t>	</a:t>
            </a:r>
            <a:r>
              <a:rPr lang="en-US" sz="1800" u="sng" dirty="0" smtClean="0">
                <a:ea typeface="ＭＳ Ｐゴシック" pitchFamily="34" charset="-128"/>
              </a:rPr>
              <a:t>marks, and can make it difficult to detect such motions</a:t>
            </a:r>
          </a:p>
          <a:p>
            <a:pPr lvl="1" eaLnBrk="1" hangingPunct="1">
              <a:buFont typeface="Wingdings" panose="05000000000000000000" pitchFamily="2" charset="2"/>
              <a:buChar char="q"/>
            </a:pPr>
            <a:r>
              <a:rPr lang="en-US" sz="1800" dirty="0" smtClean="0">
                <a:ea typeface="ＭＳ Ｐゴシック" pitchFamily="34" charset="-128"/>
              </a:rPr>
              <a:t>marks lacking adequate geophysical models - complicate sea level change detection</a:t>
            </a:r>
          </a:p>
          <a:p>
            <a:pPr lvl="1" eaLnBrk="1" hangingPunct="1">
              <a:buFont typeface="Wingdings" panose="05000000000000000000" pitchFamily="2" charset="2"/>
              <a:buChar char="q"/>
            </a:pPr>
            <a:r>
              <a:rPr lang="en-US" sz="1800" dirty="0" smtClean="0">
                <a:ea typeface="ＭＳ Ｐゴシック" pitchFamily="34" charset="-128"/>
              </a:rPr>
              <a:t>changes to Earth’s gravity field cause changes in </a:t>
            </a:r>
            <a:r>
              <a:rPr lang="en-US" sz="1800" dirty="0" err="1" smtClean="0">
                <a:ea typeface="ＭＳ Ｐゴシック" pitchFamily="34" charset="-128"/>
              </a:rPr>
              <a:t>orthometric</a:t>
            </a:r>
            <a:r>
              <a:rPr lang="en-US" sz="1800" dirty="0" smtClean="0">
                <a:ea typeface="ＭＳ Ｐゴシック" pitchFamily="34" charset="-128"/>
              </a:rPr>
              <a:t> heights, but NAVD 88 	does not account for those changes (NAVD88 based on a static gravity model)</a:t>
            </a:r>
          </a:p>
          <a:p>
            <a:pPr lvl="1" eaLnBrk="1" hangingPunct="1">
              <a:buFont typeface="Wingdings" panose="05000000000000000000" pitchFamily="2" charset="2"/>
              <a:buChar char="q"/>
            </a:pPr>
            <a:r>
              <a:rPr lang="en-US" sz="1800" dirty="0" smtClean="0">
                <a:ea typeface="ＭＳ Ｐゴシック" pitchFamily="34" charset="-128"/>
              </a:rPr>
              <a:t>gravity model and modeling techniques used to determine NAVD 88 are not consistent 	with those currently used for geoid modeling</a:t>
            </a:r>
          </a:p>
          <a:p>
            <a:pPr eaLnBrk="1" hangingPunct="1"/>
            <a:endParaRPr lang="en-US" dirty="0" smtClean="0">
              <a:ea typeface="ＭＳ Ｐゴシック" pitchFamily="34" charset="-128"/>
            </a:endParaRPr>
          </a:p>
        </p:txBody>
      </p:sp>
    </p:spTree>
    <p:extLst>
      <p:ext uri="{BB962C8B-B14F-4D97-AF65-F5344CB8AC3E}">
        <p14:creationId xmlns:p14="http://schemas.microsoft.com/office/powerpoint/2010/main" val="15723008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2"/>
          <p:cNvSpPr>
            <a:spLocks noGrp="1"/>
          </p:cNvSpPr>
          <p:nvPr>
            <p:ph idx="1"/>
          </p:nvPr>
        </p:nvSpPr>
        <p:spPr>
          <a:xfrm>
            <a:off x="1219200" y="2114550"/>
            <a:ext cx="7162800" cy="3933825"/>
          </a:xfrm>
        </p:spPr>
        <p:txBody>
          <a:bodyPr/>
          <a:lstStyle/>
          <a:p>
            <a:r>
              <a:rPr lang="en-US" sz="2100" b="1" dirty="0" smtClean="0"/>
              <a:t>NAVD 88 suffers from </a:t>
            </a:r>
            <a:r>
              <a:rPr lang="en-US" sz="2100" b="1" u="sng" dirty="0" smtClean="0"/>
              <a:t>use of bench marks </a:t>
            </a:r>
            <a:r>
              <a:rPr lang="en-US" sz="2100" b="1" dirty="0" smtClean="0"/>
              <a:t>that:</a:t>
            </a:r>
          </a:p>
          <a:p>
            <a:pPr lvl="1"/>
            <a:r>
              <a:rPr lang="en-US" sz="2100" dirty="0" smtClean="0"/>
              <a:t>Are almost never re-checked for movement</a:t>
            </a:r>
          </a:p>
          <a:p>
            <a:pPr lvl="1"/>
            <a:r>
              <a:rPr lang="en-US" sz="2100" dirty="0" smtClean="0"/>
              <a:t>Disappear by the thousands every year</a:t>
            </a:r>
          </a:p>
          <a:p>
            <a:pPr lvl="1"/>
            <a:r>
              <a:rPr lang="en-US" sz="2100" dirty="0" smtClean="0"/>
              <a:t>Are not funded for replacement</a:t>
            </a:r>
          </a:p>
          <a:p>
            <a:pPr lvl="1"/>
            <a:r>
              <a:rPr lang="en-US" sz="2100" dirty="0" smtClean="0"/>
              <a:t>Are not necessarily in convenient places</a:t>
            </a:r>
          </a:p>
          <a:p>
            <a:pPr lvl="1"/>
            <a:r>
              <a:rPr lang="en-US" sz="2100" dirty="0" smtClean="0"/>
              <a:t>Don’t exist in most of Alaska</a:t>
            </a:r>
          </a:p>
          <a:p>
            <a:pPr lvl="1"/>
            <a:r>
              <a:rPr lang="en-US" sz="2100" dirty="0" smtClean="0"/>
              <a:t>Weren’t adopted in Canada</a:t>
            </a:r>
          </a:p>
          <a:p>
            <a:pPr lvl="1"/>
            <a:r>
              <a:rPr lang="en-US" sz="2100" dirty="0" smtClean="0"/>
              <a:t>Were determined by leveling from a single point, allowing cross-country error build up</a:t>
            </a:r>
          </a:p>
          <a:p>
            <a:pPr lvl="1"/>
            <a:endParaRPr lang="en-US" sz="2100" dirty="0" smtClean="0"/>
          </a:p>
          <a:p>
            <a:endParaRPr lang="en-US" sz="2100" dirty="0" smtClean="0"/>
          </a:p>
          <a:p>
            <a:endParaRPr lang="en-US" sz="2100" dirty="0" smtClean="0"/>
          </a:p>
        </p:txBody>
      </p:sp>
      <p:sp>
        <p:nvSpPr>
          <p:cNvPr id="4" name="Title 1"/>
          <p:cNvSpPr txBox="1">
            <a:spLocks/>
          </p:cNvSpPr>
          <p:nvPr/>
        </p:nvSpPr>
        <p:spPr bwMode="auto">
          <a:xfrm>
            <a:off x="0" y="609600"/>
            <a:ext cx="9067800" cy="1143000"/>
          </a:xfrm>
          <a:prstGeom prst="rect">
            <a:avLst/>
          </a:prstGeom>
          <a:noFill/>
          <a:ln w="9525">
            <a:noFill/>
            <a:miter lim="800000"/>
            <a:headEnd/>
            <a:tailEnd/>
          </a:ln>
        </p:spPr>
        <p:txBody>
          <a:bodyPr anchor="ctr"/>
          <a:lstStyle/>
          <a:p>
            <a:pPr algn="ctr">
              <a:defRPr/>
            </a:pPr>
            <a:r>
              <a:rPr lang="en-US" sz="3600" b="1" kern="0" dirty="0">
                <a:latin typeface="Times New Roman" pitchFamily="18" charset="0"/>
                <a:ea typeface="+mj-ea"/>
                <a:cs typeface="Times New Roman" pitchFamily="18" charset="0"/>
              </a:rPr>
              <a:t>Why isn’t NAVD 88 good</a:t>
            </a:r>
          </a:p>
          <a:p>
            <a:pPr algn="ctr">
              <a:defRPr/>
            </a:pPr>
            <a:r>
              <a:rPr lang="en-US" sz="3600" b="1" kern="0" dirty="0">
                <a:latin typeface="Times New Roman" pitchFamily="18" charset="0"/>
                <a:ea typeface="+mj-ea"/>
                <a:cs typeface="Times New Roman" pitchFamily="18" charset="0"/>
              </a:rPr>
              <a:t>enough anymore</a:t>
            </a:r>
          </a:p>
        </p:txBody>
      </p:sp>
    </p:spTree>
    <p:extLst>
      <p:ext uri="{BB962C8B-B14F-4D97-AF65-F5344CB8AC3E}">
        <p14:creationId xmlns:p14="http://schemas.microsoft.com/office/powerpoint/2010/main" val="366254081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52450"/>
            <a:ext cx="476250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Box 6"/>
          <p:cNvSpPr txBox="1">
            <a:spLocks noChangeArrowheads="1"/>
          </p:cNvSpPr>
          <p:nvPr/>
        </p:nvSpPr>
        <p:spPr bwMode="auto">
          <a:xfrm>
            <a:off x="5334000" y="989013"/>
            <a:ext cx="3611563"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sz="2400" b="1">
                <a:latin typeface="Times New Roman" pitchFamily="18" charset="0"/>
                <a:cs typeface="Times New Roman" pitchFamily="18" charset="0"/>
              </a:rPr>
              <a:t>GRACE – </a:t>
            </a:r>
            <a:r>
              <a:rPr lang="en-US" sz="2000" b="1">
                <a:latin typeface="Times New Roman" pitchFamily="18" charset="0"/>
                <a:cs typeface="Times New Roman" pitchFamily="18" charset="0"/>
              </a:rPr>
              <a:t>Gravity Recovery </a:t>
            </a:r>
          </a:p>
          <a:p>
            <a:pPr algn="ctr"/>
            <a:r>
              <a:rPr lang="en-US" sz="2000" b="1">
                <a:latin typeface="Times New Roman" pitchFamily="18" charset="0"/>
                <a:cs typeface="Times New Roman" pitchFamily="18" charset="0"/>
              </a:rPr>
              <a:t>and Climate Experiment</a:t>
            </a:r>
          </a:p>
        </p:txBody>
      </p:sp>
      <p:pic>
        <p:nvPicPr>
          <p:cNvPr id="35844" name="Picture 4" descr="ggm01-200.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2103438"/>
            <a:ext cx="3459163" cy="345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680083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reeform 4"/>
          <p:cNvSpPr>
            <a:spLocks/>
          </p:cNvSpPr>
          <p:nvPr/>
        </p:nvSpPr>
        <p:spPr bwMode="auto">
          <a:xfrm>
            <a:off x="1289050" y="4297363"/>
            <a:ext cx="7324725" cy="508000"/>
          </a:xfrm>
          <a:custGeom>
            <a:avLst/>
            <a:gdLst>
              <a:gd name="T0" fmla="*/ 0 w 4614"/>
              <a:gd name="T1" fmla="*/ 2147483647 h 320"/>
              <a:gd name="T2" fmla="*/ 2147483647 w 4614"/>
              <a:gd name="T3" fmla="*/ 2147483647 h 320"/>
              <a:gd name="T4" fmla="*/ 2147483647 w 4614"/>
              <a:gd name="T5" fmla="*/ 2147483647 h 320"/>
              <a:gd name="T6" fmla="*/ 2147483647 w 4614"/>
              <a:gd name="T7" fmla="*/ 2147483647 h 320"/>
              <a:gd name="T8" fmla="*/ 0 60000 65536"/>
              <a:gd name="T9" fmla="*/ 0 60000 65536"/>
              <a:gd name="T10" fmla="*/ 0 60000 65536"/>
              <a:gd name="T11" fmla="*/ 0 60000 65536"/>
              <a:gd name="T12" fmla="*/ 0 w 4614"/>
              <a:gd name="T13" fmla="*/ 0 h 320"/>
              <a:gd name="T14" fmla="*/ 4614 w 4614"/>
              <a:gd name="T15" fmla="*/ 320 h 320"/>
            </a:gdLst>
            <a:ahLst/>
            <a:cxnLst>
              <a:cxn ang="T8">
                <a:pos x="T0" y="T1"/>
              </a:cxn>
              <a:cxn ang="T9">
                <a:pos x="T2" y="T3"/>
              </a:cxn>
              <a:cxn ang="T10">
                <a:pos x="T4" y="T5"/>
              </a:cxn>
              <a:cxn ang="T11">
                <a:pos x="T6" y="T7"/>
              </a:cxn>
            </a:cxnLst>
            <a:rect l="T12" t="T13" r="T14" b="T15"/>
            <a:pathLst>
              <a:path w="4614" h="320">
                <a:moveTo>
                  <a:pt x="0" y="276"/>
                </a:moveTo>
                <a:cubicBezTo>
                  <a:pt x="230" y="138"/>
                  <a:pt x="461" y="0"/>
                  <a:pt x="942" y="6"/>
                </a:cubicBezTo>
                <a:cubicBezTo>
                  <a:pt x="1423" y="12"/>
                  <a:pt x="2274" y="306"/>
                  <a:pt x="2886" y="313"/>
                </a:cubicBezTo>
                <a:cubicBezTo>
                  <a:pt x="3498" y="320"/>
                  <a:pt x="4056" y="185"/>
                  <a:pt x="4614" y="50"/>
                </a:cubicBezTo>
              </a:path>
            </a:pathLst>
          </a:custGeom>
          <a:noFill/>
          <a:ln w="38100" cap="rnd">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19" name="Freeform 5"/>
          <p:cNvSpPr>
            <a:spLocks/>
          </p:cNvSpPr>
          <p:nvPr/>
        </p:nvSpPr>
        <p:spPr bwMode="auto">
          <a:xfrm>
            <a:off x="1374775" y="1939925"/>
            <a:ext cx="7229475" cy="1171575"/>
          </a:xfrm>
          <a:custGeom>
            <a:avLst/>
            <a:gdLst>
              <a:gd name="T0" fmla="*/ 2147483647 w 4554"/>
              <a:gd name="T1" fmla="*/ 2147483647 h 738"/>
              <a:gd name="T2" fmla="*/ 2147483647 w 4554"/>
              <a:gd name="T3" fmla="*/ 2147483647 h 738"/>
              <a:gd name="T4" fmla="*/ 2147483647 w 4554"/>
              <a:gd name="T5" fmla="*/ 2147483647 h 738"/>
              <a:gd name="T6" fmla="*/ 2147483647 w 4554"/>
              <a:gd name="T7" fmla="*/ 2147483647 h 738"/>
              <a:gd name="T8" fmla="*/ 2147483647 w 4554"/>
              <a:gd name="T9" fmla="*/ 2147483647 h 738"/>
              <a:gd name="T10" fmla="*/ 2147483647 w 4554"/>
              <a:gd name="T11" fmla="*/ 2147483647 h 738"/>
              <a:gd name="T12" fmla="*/ 2147483647 w 4554"/>
              <a:gd name="T13" fmla="*/ 2147483647 h 738"/>
              <a:gd name="T14" fmla="*/ 2147483647 w 4554"/>
              <a:gd name="T15" fmla="*/ 2147483647 h 738"/>
              <a:gd name="T16" fmla="*/ 2147483647 w 4554"/>
              <a:gd name="T17" fmla="*/ 2147483647 h 738"/>
              <a:gd name="T18" fmla="*/ 2147483647 w 4554"/>
              <a:gd name="T19" fmla="*/ 2147483647 h 738"/>
              <a:gd name="T20" fmla="*/ 2147483647 w 4554"/>
              <a:gd name="T21" fmla="*/ 2147483647 h 738"/>
              <a:gd name="T22" fmla="*/ 2147483647 w 4554"/>
              <a:gd name="T23" fmla="*/ 2147483647 h 738"/>
              <a:gd name="T24" fmla="*/ 2147483647 w 4554"/>
              <a:gd name="T25" fmla="*/ 2147483647 h 738"/>
              <a:gd name="T26" fmla="*/ 2147483647 w 4554"/>
              <a:gd name="T27" fmla="*/ 2147483647 h 738"/>
              <a:gd name="T28" fmla="*/ 2147483647 w 4554"/>
              <a:gd name="T29" fmla="*/ 2147483647 h 738"/>
              <a:gd name="T30" fmla="*/ 2147483647 w 4554"/>
              <a:gd name="T31" fmla="*/ 2147483647 h 738"/>
              <a:gd name="T32" fmla="*/ 2147483647 w 4554"/>
              <a:gd name="T33" fmla="*/ 2147483647 h 738"/>
              <a:gd name="T34" fmla="*/ 2147483647 w 4554"/>
              <a:gd name="T35" fmla="*/ 2147483647 h 738"/>
              <a:gd name="T36" fmla="*/ 2147483647 w 4554"/>
              <a:gd name="T37" fmla="*/ 2147483647 h 738"/>
              <a:gd name="T38" fmla="*/ 2147483647 w 4554"/>
              <a:gd name="T39" fmla="*/ 2147483647 h 738"/>
              <a:gd name="T40" fmla="*/ 2147483647 w 4554"/>
              <a:gd name="T41" fmla="*/ 2147483647 h 738"/>
              <a:gd name="T42" fmla="*/ 2147483647 w 4554"/>
              <a:gd name="T43" fmla="*/ 2147483647 h 738"/>
              <a:gd name="T44" fmla="*/ 2147483647 w 4554"/>
              <a:gd name="T45" fmla="*/ 2147483647 h 738"/>
              <a:gd name="T46" fmla="*/ 2147483647 w 4554"/>
              <a:gd name="T47" fmla="*/ 2147483647 h 738"/>
              <a:gd name="T48" fmla="*/ 2147483647 w 4554"/>
              <a:gd name="T49" fmla="*/ 2147483647 h 738"/>
              <a:gd name="T50" fmla="*/ 2147483647 w 4554"/>
              <a:gd name="T51" fmla="*/ 2147483647 h 738"/>
              <a:gd name="T52" fmla="*/ 2147483647 w 4554"/>
              <a:gd name="T53" fmla="*/ 2147483647 h 738"/>
              <a:gd name="T54" fmla="*/ 2147483647 w 4554"/>
              <a:gd name="T55" fmla="*/ 2147483647 h 738"/>
              <a:gd name="T56" fmla="*/ 2147483647 w 4554"/>
              <a:gd name="T57" fmla="*/ 2147483647 h 738"/>
              <a:gd name="T58" fmla="*/ 2147483647 w 4554"/>
              <a:gd name="T59" fmla="*/ 2147483647 h 738"/>
              <a:gd name="T60" fmla="*/ 2147483647 w 4554"/>
              <a:gd name="T61" fmla="*/ 2147483647 h 738"/>
              <a:gd name="T62" fmla="*/ 2147483647 w 4554"/>
              <a:gd name="T63" fmla="*/ 2147483647 h 738"/>
              <a:gd name="T64" fmla="*/ 2147483647 w 4554"/>
              <a:gd name="T65" fmla="*/ 2147483647 h 738"/>
              <a:gd name="T66" fmla="*/ 2147483647 w 4554"/>
              <a:gd name="T67" fmla="*/ 2147483647 h 738"/>
              <a:gd name="T68" fmla="*/ 2147483647 w 4554"/>
              <a:gd name="T69" fmla="*/ 2147483647 h 738"/>
              <a:gd name="T70" fmla="*/ 2147483647 w 4554"/>
              <a:gd name="T71" fmla="*/ 2147483647 h 738"/>
              <a:gd name="T72" fmla="*/ 2147483647 w 4554"/>
              <a:gd name="T73" fmla="*/ 2147483647 h 738"/>
              <a:gd name="T74" fmla="*/ 2147483647 w 4554"/>
              <a:gd name="T75" fmla="*/ 2147483647 h 738"/>
              <a:gd name="T76" fmla="*/ 2147483647 w 4554"/>
              <a:gd name="T77" fmla="*/ 2147483647 h 73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554"/>
              <a:gd name="T118" fmla="*/ 0 h 738"/>
              <a:gd name="T119" fmla="*/ 4554 w 4554"/>
              <a:gd name="T120" fmla="*/ 738 h 73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554" h="738">
                <a:moveTo>
                  <a:pt x="0" y="738"/>
                </a:moveTo>
                <a:cubicBezTo>
                  <a:pt x="6" y="719"/>
                  <a:pt x="17" y="701"/>
                  <a:pt x="27" y="684"/>
                </a:cubicBezTo>
                <a:cubicBezTo>
                  <a:pt x="34" y="673"/>
                  <a:pt x="49" y="652"/>
                  <a:pt x="49" y="652"/>
                </a:cubicBezTo>
                <a:cubicBezTo>
                  <a:pt x="56" y="629"/>
                  <a:pt x="108" y="537"/>
                  <a:pt x="140" y="533"/>
                </a:cubicBezTo>
                <a:cubicBezTo>
                  <a:pt x="153" y="531"/>
                  <a:pt x="165" y="530"/>
                  <a:pt x="178" y="528"/>
                </a:cubicBezTo>
                <a:cubicBezTo>
                  <a:pt x="223" y="533"/>
                  <a:pt x="254" y="541"/>
                  <a:pt x="291" y="566"/>
                </a:cubicBezTo>
                <a:cubicBezTo>
                  <a:pt x="315" y="559"/>
                  <a:pt x="325" y="554"/>
                  <a:pt x="339" y="533"/>
                </a:cubicBezTo>
                <a:cubicBezTo>
                  <a:pt x="358" y="546"/>
                  <a:pt x="366" y="551"/>
                  <a:pt x="388" y="544"/>
                </a:cubicBezTo>
                <a:cubicBezTo>
                  <a:pt x="399" y="533"/>
                  <a:pt x="411" y="524"/>
                  <a:pt x="420" y="512"/>
                </a:cubicBezTo>
                <a:cubicBezTo>
                  <a:pt x="430" y="497"/>
                  <a:pt x="439" y="476"/>
                  <a:pt x="452" y="463"/>
                </a:cubicBezTo>
                <a:cubicBezTo>
                  <a:pt x="489" y="427"/>
                  <a:pt x="527" y="411"/>
                  <a:pt x="576" y="399"/>
                </a:cubicBezTo>
                <a:cubicBezTo>
                  <a:pt x="591" y="377"/>
                  <a:pt x="610" y="364"/>
                  <a:pt x="635" y="356"/>
                </a:cubicBezTo>
                <a:cubicBezTo>
                  <a:pt x="650" y="333"/>
                  <a:pt x="712" y="289"/>
                  <a:pt x="738" y="280"/>
                </a:cubicBezTo>
                <a:cubicBezTo>
                  <a:pt x="752" y="257"/>
                  <a:pt x="772" y="246"/>
                  <a:pt x="797" y="237"/>
                </a:cubicBezTo>
                <a:cubicBezTo>
                  <a:pt x="836" y="252"/>
                  <a:pt x="855" y="312"/>
                  <a:pt x="878" y="345"/>
                </a:cubicBezTo>
                <a:cubicBezTo>
                  <a:pt x="880" y="352"/>
                  <a:pt x="880" y="360"/>
                  <a:pt x="883" y="366"/>
                </a:cubicBezTo>
                <a:cubicBezTo>
                  <a:pt x="889" y="378"/>
                  <a:pt x="904" y="399"/>
                  <a:pt x="904" y="399"/>
                </a:cubicBezTo>
                <a:cubicBezTo>
                  <a:pt x="979" y="378"/>
                  <a:pt x="986" y="339"/>
                  <a:pt x="1028" y="280"/>
                </a:cubicBezTo>
                <a:cubicBezTo>
                  <a:pt x="1059" y="236"/>
                  <a:pt x="1101" y="198"/>
                  <a:pt x="1120" y="146"/>
                </a:cubicBezTo>
                <a:cubicBezTo>
                  <a:pt x="1127" y="107"/>
                  <a:pt x="1153" y="81"/>
                  <a:pt x="1174" y="49"/>
                </a:cubicBezTo>
                <a:cubicBezTo>
                  <a:pt x="1186" y="31"/>
                  <a:pt x="1217" y="0"/>
                  <a:pt x="1217" y="0"/>
                </a:cubicBezTo>
                <a:cubicBezTo>
                  <a:pt x="1234" y="56"/>
                  <a:pt x="1254" y="119"/>
                  <a:pt x="1287" y="167"/>
                </a:cubicBezTo>
                <a:cubicBezTo>
                  <a:pt x="1304" y="220"/>
                  <a:pt x="1323" y="273"/>
                  <a:pt x="1346" y="323"/>
                </a:cubicBezTo>
                <a:cubicBezTo>
                  <a:pt x="1355" y="343"/>
                  <a:pt x="1362" y="364"/>
                  <a:pt x="1373" y="383"/>
                </a:cubicBezTo>
                <a:cubicBezTo>
                  <a:pt x="1379" y="394"/>
                  <a:pt x="1394" y="415"/>
                  <a:pt x="1394" y="415"/>
                </a:cubicBezTo>
                <a:cubicBezTo>
                  <a:pt x="1403" y="445"/>
                  <a:pt x="1416" y="489"/>
                  <a:pt x="1443" y="506"/>
                </a:cubicBezTo>
                <a:cubicBezTo>
                  <a:pt x="1446" y="521"/>
                  <a:pt x="1446" y="551"/>
                  <a:pt x="1470" y="555"/>
                </a:cubicBezTo>
                <a:cubicBezTo>
                  <a:pt x="1477" y="556"/>
                  <a:pt x="1495" y="526"/>
                  <a:pt x="1497" y="522"/>
                </a:cubicBezTo>
                <a:cubicBezTo>
                  <a:pt x="1517" y="557"/>
                  <a:pt x="1505" y="533"/>
                  <a:pt x="1524" y="598"/>
                </a:cubicBezTo>
                <a:cubicBezTo>
                  <a:pt x="1529" y="615"/>
                  <a:pt x="1561" y="636"/>
                  <a:pt x="1561" y="636"/>
                </a:cubicBezTo>
                <a:cubicBezTo>
                  <a:pt x="1582" y="621"/>
                  <a:pt x="1581" y="612"/>
                  <a:pt x="1593" y="592"/>
                </a:cubicBezTo>
                <a:cubicBezTo>
                  <a:pt x="1605" y="572"/>
                  <a:pt x="1627" y="556"/>
                  <a:pt x="1642" y="539"/>
                </a:cubicBezTo>
                <a:cubicBezTo>
                  <a:pt x="1670" y="508"/>
                  <a:pt x="1683" y="467"/>
                  <a:pt x="1712" y="436"/>
                </a:cubicBezTo>
                <a:cubicBezTo>
                  <a:pt x="1713" y="432"/>
                  <a:pt x="1720" y="404"/>
                  <a:pt x="1728" y="404"/>
                </a:cubicBezTo>
                <a:cubicBezTo>
                  <a:pt x="1736" y="404"/>
                  <a:pt x="1738" y="415"/>
                  <a:pt x="1744" y="420"/>
                </a:cubicBezTo>
                <a:cubicBezTo>
                  <a:pt x="1749" y="424"/>
                  <a:pt x="1755" y="427"/>
                  <a:pt x="1760" y="431"/>
                </a:cubicBezTo>
                <a:cubicBezTo>
                  <a:pt x="1789" y="429"/>
                  <a:pt x="1819" y="433"/>
                  <a:pt x="1847" y="426"/>
                </a:cubicBezTo>
                <a:cubicBezTo>
                  <a:pt x="1858" y="423"/>
                  <a:pt x="1889" y="385"/>
                  <a:pt x="1900" y="377"/>
                </a:cubicBezTo>
                <a:cubicBezTo>
                  <a:pt x="2008" y="291"/>
                  <a:pt x="1883" y="394"/>
                  <a:pt x="1965" y="334"/>
                </a:cubicBezTo>
                <a:cubicBezTo>
                  <a:pt x="1998" y="310"/>
                  <a:pt x="2027" y="277"/>
                  <a:pt x="2067" y="264"/>
                </a:cubicBezTo>
                <a:cubicBezTo>
                  <a:pt x="2088" y="243"/>
                  <a:pt x="2150" y="221"/>
                  <a:pt x="2180" y="210"/>
                </a:cubicBezTo>
                <a:cubicBezTo>
                  <a:pt x="2185" y="205"/>
                  <a:pt x="2188" y="194"/>
                  <a:pt x="2196" y="194"/>
                </a:cubicBezTo>
                <a:cubicBezTo>
                  <a:pt x="2209" y="194"/>
                  <a:pt x="2224" y="234"/>
                  <a:pt x="2229" y="243"/>
                </a:cubicBezTo>
                <a:cubicBezTo>
                  <a:pt x="2254" y="288"/>
                  <a:pt x="2265" y="344"/>
                  <a:pt x="2320" y="361"/>
                </a:cubicBezTo>
                <a:cubicBezTo>
                  <a:pt x="2335" y="351"/>
                  <a:pt x="2341" y="346"/>
                  <a:pt x="2358" y="339"/>
                </a:cubicBezTo>
                <a:cubicBezTo>
                  <a:pt x="2368" y="335"/>
                  <a:pt x="2390" y="329"/>
                  <a:pt x="2390" y="329"/>
                </a:cubicBezTo>
                <a:cubicBezTo>
                  <a:pt x="2404" y="365"/>
                  <a:pt x="2404" y="416"/>
                  <a:pt x="2428" y="447"/>
                </a:cubicBezTo>
                <a:cubicBezTo>
                  <a:pt x="2451" y="477"/>
                  <a:pt x="2482" y="498"/>
                  <a:pt x="2503" y="528"/>
                </a:cubicBezTo>
                <a:cubicBezTo>
                  <a:pt x="2537" y="504"/>
                  <a:pt x="2592" y="456"/>
                  <a:pt x="2622" y="426"/>
                </a:cubicBezTo>
                <a:cubicBezTo>
                  <a:pt x="2628" y="400"/>
                  <a:pt x="2647" y="371"/>
                  <a:pt x="2670" y="356"/>
                </a:cubicBezTo>
                <a:cubicBezTo>
                  <a:pt x="2679" y="332"/>
                  <a:pt x="2698" y="310"/>
                  <a:pt x="2719" y="296"/>
                </a:cubicBezTo>
                <a:cubicBezTo>
                  <a:pt x="2721" y="287"/>
                  <a:pt x="2719" y="277"/>
                  <a:pt x="2724" y="269"/>
                </a:cubicBezTo>
                <a:cubicBezTo>
                  <a:pt x="2727" y="264"/>
                  <a:pt x="2736" y="264"/>
                  <a:pt x="2740" y="259"/>
                </a:cubicBezTo>
                <a:cubicBezTo>
                  <a:pt x="2766" y="228"/>
                  <a:pt x="2776" y="190"/>
                  <a:pt x="2805" y="162"/>
                </a:cubicBezTo>
                <a:cubicBezTo>
                  <a:pt x="2815" y="131"/>
                  <a:pt x="2839" y="125"/>
                  <a:pt x="2864" y="108"/>
                </a:cubicBezTo>
                <a:cubicBezTo>
                  <a:pt x="2948" y="128"/>
                  <a:pt x="2962" y="297"/>
                  <a:pt x="3047" y="323"/>
                </a:cubicBezTo>
                <a:cubicBezTo>
                  <a:pt x="3104" y="312"/>
                  <a:pt x="3105" y="356"/>
                  <a:pt x="3133" y="393"/>
                </a:cubicBezTo>
                <a:cubicBezTo>
                  <a:pt x="3146" y="410"/>
                  <a:pt x="3163" y="425"/>
                  <a:pt x="3176" y="442"/>
                </a:cubicBezTo>
                <a:cubicBezTo>
                  <a:pt x="3192" y="465"/>
                  <a:pt x="3200" y="485"/>
                  <a:pt x="3225" y="501"/>
                </a:cubicBezTo>
                <a:cubicBezTo>
                  <a:pt x="3246" y="534"/>
                  <a:pt x="3280" y="553"/>
                  <a:pt x="3316" y="566"/>
                </a:cubicBezTo>
                <a:cubicBezTo>
                  <a:pt x="3332" y="562"/>
                  <a:pt x="3350" y="563"/>
                  <a:pt x="3365" y="555"/>
                </a:cubicBezTo>
                <a:cubicBezTo>
                  <a:pt x="3408" y="532"/>
                  <a:pt x="3447" y="500"/>
                  <a:pt x="3494" y="485"/>
                </a:cubicBezTo>
                <a:cubicBezTo>
                  <a:pt x="3523" y="505"/>
                  <a:pt x="3529" y="540"/>
                  <a:pt x="3558" y="560"/>
                </a:cubicBezTo>
                <a:cubicBezTo>
                  <a:pt x="3579" y="591"/>
                  <a:pt x="3598" y="581"/>
                  <a:pt x="3634" y="576"/>
                </a:cubicBezTo>
                <a:cubicBezTo>
                  <a:pt x="3668" y="565"/>
                  <a:pt x="3691" y="542"/>
                  <a:pt x="3720" y="522"/>
                </a:cubicBezTo>
                <a:cubicBezTo>
                  <a:pt x="3725" y="513"/>
                  <a:pt x="3730" y="504"/>
                  <a:pt x="3736" y="496"/>
                </a:cubicBezTo>
                <a:cubicBezTo>
                  <a:pt x="3742" y="488"/>
                  <a:pt x="3752" y="482"/>
                  <a:pt x="3758" y="474"/>
                </a:cubicBezTo>
                <a:cubicBezTo>
                  <a:pt x="3765" y="464"/>
                  <a:pt x="3767" y="452"/>
                  <a:pt x="3774" y="442"/>
                </a:cubicBezTo>
                <a:cubicBezTo>
                  <a:pt x="3808" y="391"/>
                  <a:pt x="3850" y="346"/>
                  <a:pt x="3887" y="296"/>
                </a:cubicBezTo>
                <a:cubicBezTo>
                  <a:pt x="3908" y="267"/>
                  <a:pt x="3922" y="229"/>
                  <a:pt x="3957" y="221"/>
                </a:cubicBezTo>
                <a:cubicBezTo>
                  <a:pt x="3998" y="229"/>
                  <a:pt x="4006" y="254"/>
                  <a:pt x="4037" y="275"/>
                </a:cubicBezTo>
                <a:cubicBezTo>
                  <a:pt x="4077" y="339"/>
                  <a:pt x="4031" y="275"/>
                  <a:pt x="4075" y="313"/>
                </a:cubicBezTo>
                <a:cubicBezTo>
                  <a:pt x="4106" y="340"/>
                  <a:pt x="4118" y="362"/>
                  <a:pt x="4161" y="372"/>
                </a:cubicBezTo>
                <a:cubicBezTo>
                  <a:pt x="4177" y="370"/>
                  <a:pt x="4194" y="370"/>
                  <a:pt x="4210" y="366"/>
                </a:cubicBezTo>
                <a:cubicBezTo>
                  <a:pt x="4233" y="360"/>
                  <a:pt x="4256" y="341"/>
                  <a:pt x="4280" y="334"/>
                </a:cubicBezTo>
                <a:cubicBezTo>
                  <a:pt x="4312" y="344"/>
                  <a:pt x="4340" y="368"/>
                  <a:pt x="4366" y="388"/>
                </a:cubicBezTo>
                <a:cubicBezTo>
                  <a:pt x="4376" y="396"/>
                  <a:pt x="4387" y="402"/>
                  <a:pt x="4398" y="409"/>
                </a:cubicBezTo>
                <a:cubicBezTo>
                  <a:pt x="4403" y="413"/>
                  <a:pt x="4414" y="420"/>
                  <a:pt x="4414" y="420"/>
                </a:cubicBezTo>
                <a:cubicBezTo>
                  <a:pt x="4446" y="467"/>
                  <a:pt x="4501" y="453"/>
                  <a:pt x="4554" y="453"/>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20" name="Freeform 6"/>
          <p:cNvSpPr>
            <a:spLocks/>
          </p:cNvSpPr>
          <p:nvPr/>
        </p:nvSpPr>
        <p:spPr bwMode="auto">
          <a:xfrm>
            <a:off x="4357688" y="2401888"/>
            <a:ext cx="355600" cy="2162175"/>
          </a:xfrm>
          <a:custGeom>
            <a:avLst/>
            <a:gdLst>
              <a:gd name="T0" fmla="*/ 0 w 224"/>
              <a:gd name="T1" fmla="*/ 2147483647 h 1362"/>
              <a:gd name="T2" fmla="*/ 2147483647 w 224"/>
              <a:gd name="T3" fmla="*/ 2147483647 h 1362"/>
              <a:gd name="T4" fmla="*/ 2147483647 w 224"/>
              <a:gd name="T5" fmla="*/ 0 h 1362"/>
              <a:gd name="T6" fmla="*/ 0 60000 65536"/>
              <a:gd name="T7" fmla="*/ 0 60000 65536"/>
              <a:gd name="T8" fmla="*/ 0 60000 65536"/>
              <a:gd name="T9" fmla="*/ 0 w 224"/>
              <a:gd name="T10" fmla="*/ 0 h 1362"/>
              <a:gd name="T11" fmla="*/ 224 w 224"/>
              <a:gd name="T12" fmla="*/ 1362 h 1362"/>
            </a:gdLst>
            <a:ahLst/>
            <a:cxnLst>
              <a:cxn ang="T6">
                <a:pos x="T0" y="T1"/>
              </a:cxn>
              <a:cxn ang="T7">
                <a:pos x="T2" y="T3"/>
              </a:cxn>
              <a:cxn ang="T8">
                <a:pos x="T4" y="T5"/>
              </a:cxn>
            </a:cxnLst>
            <a:rect l="T9" t="T10" r="T11" b="T12"/>
            <a:pathLst>
              <a:path w="224" h="1362">
                <a:moveTo>
                  <a:pt x="0" y="1362"/>
                </a:moveTo>
                <a:cubicBezTo>
                  <a:pt x="87" y="1179"/>
                  <a:pt x="174" y="997"/>
                  <a:pt x="199" y="770"/>
                </a:cubicBezTo>
                <a:cubicBezTo>
                  <a:pt x="224" y="543"/>
                  <a:pt x="187" y="271"/>
                  <a:pt x="151" y="0"/>
                </a:cubicBezTo>
              </a:path>
            </a:pathLst>
          </a:custGeom>
          <a:noFill/>
          <a:ln w="2540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21" name="Text Box 7"/>
          <p:cNvSpPr txBox="1">
            <a:spLocks noChangeArrowheads="1"/>
          </p:cNvSpPr>
          <p:nvPr/>
        </p:nvSpPr>
        <p:spPr bwMode="auto">
          <a:xfrm>
            <a:off x="4760913" y="3367088"/>
            <a:ext cx="3333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t>H</a:t>
            </a:r>
          </a:p>
        </p:txBody>
      </p:sp>
      <p:sp>
        <p:nvSpPr>
          <p:cNvPr id="34822" name="Oval 8"/>
          <p:cNvSpPr>
            <a:spLocks noChangeArrowheads="1"/>
          </p:cNvSpPr>
          <p:nvPr/>
        </p:nvSpPr>
        <p:spPr bwMode="auto">
          <a:xfrm>
            <a:off x="4546600" y="2349500"/>
            <a:ext cx="88900" cy="88900"/>
          </a:xfrm>
          <a:prstGeom prst="ellipse">
            <a:avLst/>
          </a:prstGeom>
          <a:solidFill>
            <a:schemeClr val="accent1"/>
          </a:solidFill>
          <a:ln w="9525">
            <a:solidFill>
              <a:schemeClr val="tx1"/>
            </a:solidFill>
            <a:round/>
            <a:headEnd/>
            <a:tailEnd/>
          </a:ln>
        </p:spPr>
        <p:txBody>
          <a:bodyPr wrap="none" anchor="ctr"/>
          <a:lstStyle/>
          <a:p>
            <a:pPr algn="ctr" eaLnBrk="0" hangingPunct="0"/>
            <a:endParaRPr lang="en-US"/>
          </a:p>
        </p:txBody>
      </p:sp>
      <p:sp>
        <p:nvSpPr>
          <p:cNvPr id="34823" name="Text Box 9"/>
          <p:cNvSpPr txBox="1">
            <a:spLocks noChangeArrowheads="1"/>
          </p:cNvSpPr>
          <p:nvPr/>
        </p:nvSpPr>
        <p:spPr bwMode="auto">
          <a:xfrm>
            <a:off x="490538" y="2820988"/>
            <a:ext cx="889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latin typeface="Times New Roman" pitchFamily="18" charset="0"/>
                <a:cs typeface="Times New Roman" pitchFamily="18" charset="0"/>
              </a:rPr>
              <a:t>Earth’s</a:t>
            </a:r>
          </a:p>
          <a:p>
            <a:pPr algn="ctr"/>
            <a:r>
              <a:rPr lang="en-US">
                <a:latin typeface="Times New Roman" pitchFamily="18" charset="0"/>
                <a:cs typeface="Times New Roman" pitchFamily="18" charset="0"/>
              </a:rPr>
              <a:t>Surface</a:t>
            </a:r>
          </a:p>
        </p:txBody>
      </p:sp>
      <p:sp>
        <p:nvSpPr>
          <p:cNvPr id="34824" name="Text Box 10"/>
          <p:cNvSpPr txBox="1">
            <a:spLocks noChangeArrowheads="1"/>
          </p:cNvSpPr>
          <p:nvPr/>
        </p:nvSpPr>
        <p:spPr bwMode="auto">
          <a:xfrm>
            <a:off x="280988" y="4751388"/>
            <a:ext cx="1165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latin typeface="Times New Roman" pitchFamily="18" charset="0"/>
                <a:cs typeface="Times New Roman" pitchFamily="18" charset="0"/>
              </a:rPr>
              <a:t>The Geoid</a:t>
            </a:r>
          </a:p>
        </p:txBody>
      </p:sp>
      <p:sp>
        <p:nvSpPr>
          <p:cNvPr id="165899" name="Freeform 11"/>
          <p:cNvSpPr>
            <a:spLocks/>
          </p:cNvSpPr>
          <p:nvPr/>
        </p:nvSpPr>
        <p:spPr bwMode="auto">
          <a:xfrm>
            <a:off x="1039813" y="3833813"/>
            <a:ext cx="7324725" cy="260350"/>
          </a:xfrm>
          <a:custGeom>
            <a:avLst/>
            <a:gdLst>
              <a:gd name="T0" fmla="*/ 0 w 4614"/>
              <a:gd name="T1" fmla="*/ 2147483647 h 320"/>
              <a:gd name="T2" fmla="*/ 2147483647 w 4614"/>
              <a:gd name="T3" fmla="*/ 2147483647 h 320"/>
              <a:gd name="T4" fmla="*/ 2147483647 w 4614"/>
              <a:gd name="T5" fmla="*/ 2147483647 h 320"/>
              <a:gd name="T6" fmla="*/ 2147483647 w 4614"/>
              <a:gd name="T7" fmla="*/ 2147483647 h 320"/>
              <a:gd name="T8" fmla="*/ 0 60000 65536"/>
              <a:gd name="T9" fmla="*/ 0 60000 65536"/>
              <a:gd name="T10" fmla="*/ 0 60000 65536"/>
              <a:gd name="T11" fmla="*/ 0 60000 65536"/>
              <a:gd name="T12" fmla="*/ 0 w 4614"/>
              <a:gd name="T13" fmla="*/ 0 h 320"/>
              <a:gd name="T14" fmla="*/ 4614 w 4614"/>
              <a:gd name="T15" fmla="*/ 320 h 320"/>
            </a:gdLst>
            <a:ahLst/>
            <a:cxnLst>
              <a:cxn ang="T8">
                <a:pos x="T0" y="T1"/>
              </a:cxn>
              <a:cxn ang="T9">
                <a:pos x="T2" y="T3"/>
              </a:cxn>
              <a:cxn ang="T10">
                <a:pos x="T4" y="T5"/>
              </a:cxn>
              <a:cxn ang="T11">
                <a:pos x="T6" y="T7"/>
              </a:cxn>
            </a:cxnLst>
            <a:rect l="T12" t="T13" r="T14" b="T15"/>
            <a:pathLst>
              <a:path w="4614" h="320">
                <a:moveTo>
                  <a:pt x="0" y="276"/>
                </a:moveTo>
                <a:cubicBezTo>
                  <a:pt x="230" y="138"/>
                  <a:pt x="461" y="0"/>
                  <a:pt x="942" y="6"/>
                </a:cubicBezTo>
                <a:cubicBezTo>
                  <a:pt x="1423" y="12"/>
                  <a:pt x="2274" y="306"/>
                  <a:pt x="2886" y="313"/>
                </a:cubicBezTo>
                <a:cubicBezTo>
                  <a:pt x="3498" y="320"/>
                  <a:pt x="4056" y="185"/>
                  <a:pt x="4614" y="50"/>
                </a:cubicBezTo>
              </a:path>
            </a:pathLst>
          </a:custGeom>
          <a:noFill/>
          <a:ln w="38100" cap="rnd">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00" name="Text Box 12"/>
          <p:cNvSpPr txBox="1">
            <a:spLocks noChangeArrowheads="1"/>
          </p:cNvSpPr>
          <p:nvPr/>
        </p:nvSpPr>
        <p:spPr bwMode="auto">
          <a:xfrm rot="-395121">
            <a:off x="6251575" y="3502025"/>
            <a:ext cx="25352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solidFill>
                  <a:srgbClr val="3333CC"/>
                </a:solidFill>
                <a:latin typeface="Times New Roman" pitchFamily="18" charset="0"/>
                <a:cs typeface="Times New Roman" pitchFamily="18" charset="0"/>
              </a:rPr>
              <a:t>NAVD 88 reference level</a:t>
            </a:r>
          </a:p>
        </p:txBody>
      </p:sp>
      <p:sp>
        <p:nvSpPr>
          <p:cNvPr id="165901" name="Freeform 13"/>
          <p:cNvSpPr>
            <a:spLocks/>
          </p:cNvSpPr>
          <p:nvPr/>
        </p:nvSpPr>
        <p:spPr bwMode="auto">
          <a:xfrm>
            <a:off x="4579938" y="2409825"/>
            <a:ext cx="50800" cy="1616075"/>
          </a:xfrm>
          <a:custGeom>
            <a:avLst/>
            <a:gdLst>
              <a:gd name="T0" fmla="*/ 0 w 32"/>
              <a:gd name="T1" fmla="*/ 2147483647 h 1018"/>
              <a:gd name="T2" fmla="*/ 2147483647 w 32"/>
              <a:gd name="T3" fmla="*/ 2147483647 h 1018"/>
              <a:gd name="T4" fmla="*/ 0 w 32"/>
              <a:gd name="T5" fmla="*/ 0 h 1018"/>
              <a:gd name="T6" fmla="*/ 0 60000 65536"/>
              <a:gd name="T7" fmla="*/ 0 60000 65536"/>
              <a:gd name="T8" fmla="*/ 0 60000 65536"/>
              <a:gd name="T9" fmla="*/ 0 w 32"/>
              <a:gd name="T10" fmla="*/ 0 h 1018"/>
              <a:gd name="T11" fmla="*/ 32 w 32"/>
              <a:gd name="T12" fmla="*/ 1018 h 1018"/>
            </a:gdLst>
            <a:ahLst/>
            <a:cxnLst>
              <a:cxn ang="T6">
                <a:pos x="T0" y="T1"/>
              </a:cxn>
              <a:cxn ang="T7">
                <a:pos x="T2" y="T3"/>
              </a:cxn>
              <a:cxn ang="T8">
                <a:pos x="T4" y="T5"/>
              </a:cxn>
            </a:cxnLst>
            <a:rect l="T9" t="T10" r="T11" b="T12"/>
            <a:pathLst>
              <a:path w="32" h="1018">
                <a:moveTo>
                  <a:pt x="0" y="1018"/>
                </a:moveTo>
                <a:cubicBezTo>
                  <a:pt x="16" y="836"/>
                  <a:pt x="32" y="655"/>
                  <a:pt x="32" y="485"/>
                </a:cubicBezTo>
                <a:cubicBezTo>
                  <a:pt x="32" y="315"/>
                  <a:pt x="16" y="157"/>
                  <a:pt x="0" y="0"/>
                </a:cubicBezTo>
              </a:path>
            </a:pathLst>
          </a:custGeom>
          <a:noFill/>
          <a:ln w="3810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02" name="Text Box 14"/>
          <p:cNvSpPr txBox="1">
            <a:spLocks noChangeArrowheads="1"/>
          </p:cNvSpPr>
          <p:nvPr/>
        </p:nvSpPr>
        <p:spPr bwMode="auto">
          <a:xfrm>
            <a:off x="3128963" y="3074988"/>
            <a:ext cx="14874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solidFill>
                  <a:srgbClr val="3333CC"/>
                </a:solidFill>
                <a:latin typeface="Times New Roman" pitchFamily="18" charset="0"/>
                <a:cs typeface="Times New Roman" pitchFamily="18" charset="0"/>
              </a:rPr>
              <a:t>H (NAVD 88)</a:t>
            </a:r>
          </a:p>
        </p:txBody>
      </p:sp>
      <p:sp>
        <p:nvSpPr>
          <p:cNvPr id="165903" name="Line 15"/>
          <p:cNvSpPr>
            <a:spLocks noChangeShapeType="1"/>
          </p:cNvSpPr>
          <p:nvPr/>
        </p:nvSpPr>
        <p:spPr bwMode="auto">
          <a:xfrm>
            <a:off x="1631950" y="3897313"/>
            <a:ext cx="136525" cy="581025"/>
          </a:xfrm>
          <a:prstGeom prst="line">
            <a:avLst/>
          </a:prstGeom>
          <a:noFill/>
          <a:ln w="25400">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5905" name="Line 17"/>
          <p:cNvSpPr>
            <a:spLocks noChangeShapeType="1"/>
          </p:cNvSpPr>
          <p:nvPr/>
        </p:nvSpPr>
        <p:spPr bwMode="auto">
          <a:xfrm flipH="1">
            <a:off x="5165725" y="4056063"/>
            <a:ext cx="128588" cy="633412"/>
          </a:xfrm>
          <a:prstGeom prst="line">
            <a:avLst/>
          </a:prstGeom>
          <a:noFill/>
          <a:ln w="25400">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5906" name="Line 18"/>
          <p:cNvSpPr>
            <a:spLocks noChangeShapeType="1"/>
          </p:cNvSpPr>
          <p:nvPr/>
        </p:nvSpPr>
        <p:spPr bwMode="auto">
          <a:xfrm flipH="1">
            <a:off x="3687763" y="3935413"/>
            <a:ext cx="42862" cy="485775"/>
          </a:xfrm>
          <a:prstGeom prst="line">
            <a:avLst/>
          </a:prstGeom>
          <a:noFill/>
          <a:ln w="25400">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5907" name="Line 19"/>
          <p:cNvSpPr>
            <a:spLocks noChangeShapeType="1"/>
          </p:cNvSpPr>
          <p:nvPr/>
        </p:nvSpPr>
        <p:spPr bwMode="auto">
          <a:xfrm>
            <a:off x="2344738" y="3865563"/>
            <a:ext cx="58737" cy="469900"/>
          </a:xfrm>
          <a:prstGeom prst="line">
            <a:avLst/>
          </a:prstGeom>
          <a:noFill/>
          <a:ln w="25400">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5908" name="Line 20"/>
          <p:cNvSpPr>
            <a:spLocks noChangeShapeType="1"/>
          </p:cNvSpPr>
          <p:nvPr/>
        </p:nvSpPr>
        <p:spPr bwMode="auto">
          <a:xfrm>
            <a:off x="6419850" y="4078288"/>
            <a:ext cx="25400" cy="658812"/>
          </a:xfrm>
          <a:prstGeom prst="line">
            <a:avLst/>
          </a:prstGeom>
          <a:noFill/>
          <a:ln w="25400">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5909" name="Line 21"/>
          <p:cNvSpPr>
            <a:spLocks noChangeShapeType="1"/>
          </p:cNvSpPr>
          <p:nvPr/>
        </p:nvSpPr>
        <p:spPr bwMode="auto">
          <a:xfrm>
            <a:off x="8032750" y="3906838"/>
            <a:ext cx="68263" cy="598487"/>
          </a:xfrm>
          <a:prstGeom prst="line">
            <a:avLst/>
          </a:prstGeom>
          <a:noFill/>
          <a:ln w="25400">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5910" name="Freeform 22"/>
          <p:cNvSpPr>
            <a:spLocks/>
          </p:cNvSpPr>
          <p:nvPr/>
        </p:nvSpPr>
        <p:spPr bwMode="auto">
          <a:xfrm>
            <a:off x="1725613" y="4256088"/>
            <a:ext cx="2170112" cy="1308100"/>
          </a:xfrm>
          <a:custGeom>
            <a:avLst/>
            <a:gdLst>
              <a:gd name="T0" fmla="*/ 0 w 1362"/>
              <a:gd name="T1" fmla="*/ 0 h 915"/>
              <a:gd name="T2" fmla="*/ 2147483647 w 1362"/>
              <a:gd name="T3" fmla="*/ 2147483647 h 915"/>
              <a:gd name="T4" fmla="*/ 2147483647 w 1362"/>
              <a:gd name="T5" fmla="*/ 2147483647 h 915"/>
              <a:gd name="T6" fmla="*/ 2147483647 w 1362"/>
              <a:gd name="T7" fmla="*/ 2147483647 h 915"/>
              <a:gd name="T8" fmla="*/ 0 60000 65536"/>
              <a:gd name="T9" fmla="*/ 0 60000 65536"/>
              <a:gd name="T10" fmla="*/ 0 60000 65536"/>
              <a:gd name="T11" fmla="*/ 0 60000 65536"/>
              <a:gd name="T12" fmla="*/ 0 w 1362"/>
              <a:gd name="T13" fmla="*/ 0 h 915"/>
              <a:gd name="T14" fmla="*/ 1362 w 1362"/>
              <a:gd name="T15" fmla="*/ 915 h 915"/>
            </a:gdLst>
            <a:ahLst/>
            <a:cxnLst>
              <a:cxn ang="T8">
                <a:pos x="T0" y="T1"/>
              </a:cxn>
              <a:cxn ang="T9">
                <a:pos x="T2" y="T3"/>
              </a:cxn>
              <a:cxn ang="T10">
                <a:pos x="T4" y="T5"/>
              </a:cxn>
              <a:cxn ang="T11">
                <a:pos x="T6" y="T7"/>
              </a:cxn>
            </a:cxnLst>
            <a:rect l="T12" t="T13" r="T14" b="T15"/>
            <a:pathLst>
              <a:path w="1362" h="915">
                <a:moveTo>
                  <a:pt x="0" y="0"/>
                </a:moveTo>
                <a:cubicBezTo>
                  <a:pt x="153" y="59"/>
                  <a:pt x="307" y="119"/>
                  <a:pt x="350" y="210"/>
                </a:cubicBezTo>
                <a:cubicBezTo>
                  <a:pt x="393" y="301"/>
                  <a:pt x="89" y="432"/>
                  <a:pt x="258" y="549"/>
                </a:cubicBezTo>
                <a:cubicBezTo>
                  <a:pt x="427" y="666"/>
                  <a:pt x="894" y="790"/>
                  <a:pt x="1362" y="915"/>
                </a:cubicBezTo>
              </a:path>
            </a:pathLst>
          </a:custGeom>
          <a:noFill/>
          <a:ln w="9525">
            <a:solidFill>
              <a:schemeClr val="tx1"/>
            </a:solidFill>
            <a:round/>
            <a:headEnd type="arrow"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11" name="Text Box 23"/>
          <p:cNvSpPr txBox="1">
            <a:spLocks noChangeArrowheads="1"/>
          </p:cNvSpPr>
          <p:nvPr/>
        </p:nvSpPr>
        <p:spPr bwMode="auto">
          <a:xfrm>
            <a:off x="2057400" y="5429250"/>
            <a:ext cx="6324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latin typeface="Times New Roman" pitchFamily="18" charset="0"/>
                <a:cs typeface="Times New Roman" pitchFamily="18" charset="0"/>
              </a:rPr>
              <a:t>Errors in NAVD 88 :  ~50 cm average, </a:t>
            </a:r>
          </a:p>
          <a:p>
            <a:pPr algn="ctr"/>
            <a:r>
              <a:rPr lang="en-US">
                <a:latin typeface="Times New Roman" pitchFamily="18" charset="0"/>
                <a:cs typeface="Times New Roman" pitchFamily="18" charset="0"/>
              </a:rPr>
              <a:t>                                  100 cm CONUS tilt, </a:t>
            </a:r>
          </a:p>
          <a:p>
            <a:pPr algn="ctr"/>
            <a:r>
              <a:rPr lang="en-US">
                <a:latin typeface="Times New Roman" pitchFamily="18" charset="0"/>
                <a:cs typeface="Times New Roman" pitchFamily="18" charset="0"/>
              </a:rPr>
              <a:t>                                  1-2 meters average in Alaska</a:t>
            </a:r>
          </a:p>
          <a:p>
            <a:pPr algn="ctr"/>
            <a:r>
              <a:rPr lang="en-US">
                <a:latin typeface="Times New Roman" pitchFamily="18" charset="0"/>
                <a:cs typeface="Times New Roman" pitchFamily="18" charset="0"/>
              </a:rPr>
              <a:t>                                   </a:t>
            </a:r>
          </a:p>
        </p:txBody>
      </p:sp>
      <p:sp>
        <p:nvSpPr>
          <p:cNvPr id="165912" name="Freeform 24"/>
          <p:cNvSpPr>
            <a:spLocks/>
          </p:cNvSpPr>
          <p:nvPr/>
        </p:nvSpPr>
        <p:spPr bwMode="auto">
          <a:xfrm>
            <a:off x="2314575" y="3998913"/>
            <a:ext cx="1666875" cy="1504950"/>
          </a:xfrm>
          <a:custGeom>
            <a:avLst/>
            <a:gdLst>
              <a:gd name="T0" fmla="*/ 2147483647 w 1050"/>
              <a:gd name="T1" fmla="*/ 2147483647 h 948"/>
              <a:gd name="T2" fmla="*/ 2147483647 w 1050"/>
              <a:gd name="T3" fmla="*/ 2147483647 h 948"/>
              <a:gd name="T4" fmla="*/ 2147483647 w 1050"/>
              <a:gd name="T5" fmla="*/ 2147483647 h 948"/>
              <a:gd name="T6" fmla="*/ 2147483647 w 1050"/>
              <a:gd name="T7" fmla="*/ 2147483647 h 948"/>
              <a:gd name="T8" fmla="*/ 2147483647 w 1050"/>
              <a:gd name="T9" fmla="*/ 2147483647 h 948"/>
              <a:gd name="T10" fmla="*/ 0 60000 65536"/>
              <a:gd name="T11" fmla="*/ 0 60000 65536"/>
              <a:gd name="T12" fmla="*/ 0 60000 65536"/>
              <a:gd name="T13" fmla="*/ 0 60000 65536"/>
              <a:gd name="T14" fmla="*/ 0 60000 65536"/>
              <a:gd name="T15" fmla="*/ 0 w 1050"/>
              <a:gd name="T16" fmla="*/ 0 h 948"/>
              <a:gd name="T17" fmla="*/ 1050 w 1050"/>
              <a:gd name="T18" fmla="*/ 948 h 948"/>
            </a:gdLst>
            <a:ahLst/>
            <a:cxnLst>
              <a:cxn ang="T10">
                <a:pos x="T0" y="T1"/>
              </a:cxn>
              <a:cxn ang="T11">
                <a:pos x="T2" y="T3"/>
              </a:cxn>
              <a:cxn ang="T12">
                <a:pos x="T4" y="T5"/>
              </a:cxn>
              <a:cxn ang="T13">
                <a:pos x="T6" y="T7"/>
              </a:cxn>
              <a:cxn ang="T14">
                <a:pos x="T8" y="T9"/>
              </a:cxn>
            </a:cxnLst>
            <a:rect l="T15" t="T16" r="T17" b="T18"/>
            <a:pathLst>
              <a:path w="1050" h="948">
                <a:moveTo>
                  <a:pt x="38" y="81"/>
                </a:moveTo>
                <a:cubicBezTo>
                  <a:pt x="19" y="70"/>
                  <a:pt x="0" y="60"/>
                  <a:pt x="70" y="60"/>
                </a:cubicBezTo>
                <a:cubicBezTo>
                  <a:pt x="140" y="60"/>
                  <a:pt x="421" y="0"/>
                  <a:pt x="458" y="81"/>
                </a:cubicBezTo>
                <a:cubicBezTo>
                  <a:pt x="495" y="162"/>
                  <a:pt x="192" y="399"/>
                  <a:pt x="291" y="544"/>
                </a:cubicBezTo>
                <a:cubicBezTo>
                  <a:pt x="390" y="689"/>
                  <a:pt x="720" y="818"/>
                  <a:pt x="1050" y="948"/>
                </a:cubicBezTo>
              </a:path>
            </a:pathLst>
          </a:custGeom>
          <a:noFill/>
          <a:ln w="9525">
            <a:solidFill>
              <a:schemeClr val="tx1"/>
            </a:solidFill>
            <a:round/>
            <a:headEnd type="arrow"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13" name="Freeform 25"/>
          <p:cNvSpPr>
            <a:spLocks/>
          </p:cNvSpPr>
          <p:nvPr/>
        </p:nvSpPr>
        <p:spPr bwMode="auto">
          <a:xfrm>
            <a:off x="3668713" y="4191000"/>
            <a:ext cx="406400" cy="1235075"/>
          </a:xfrm>
          <a:custGeom>
            <a:avLst/>
            <a:gdLst>
              <a:gd name="T0" fmla="*/ 2147483647 w 256"/>
              <a:gd name="T1" fmla="*/ 2147483647 h 778"/>
              <a:gd name="T2" fmla="*/ 2147483647 w 256"/>
              <a:gd name="T3" fmla="*/ 2147483647 h 778"/>
              <a:gd name="T4" fmla="*/ 2147483647 w 256"/>
              <a:gd name="T5" fmla="*/ 2147483647 h 778"/>
              <a:gd name="T6" fmla="*/ 2147483647 w 256"/>
              <a:gd name="T7" fmla="*/ 2147483647 h 778"/>
              <a:gd name="T8" fmla="*/ 0 60000 65536"/>
              <a:gd name="T9" fmla="*/ 0 60000 65536"/>
              <a:gd name="T10" fmla="*/ 0 60000 65536"/>
              <a:gd name="T11" fmla="*/ 0 60000 65536"/>
              <a:gd name="T12" fmla="*/ 0 w 256"/>
              <a:gd name="T13" fmla="*/ 0 h 778"/>
              <a:gd name="T14" fmla="*/ 256 w 256"/>
              <a:gd name="T15" fmla="*/ 778 h 778"/>
            </a:gdLst>
            <a:ahLst/>
            <a:cxnLst>
              <a:cxn ang="T8">
                <a:pos x="T0" y="T1"/>
              </a:cxn>
              <a:cxn ang="T9">
                <a:pos x="T2" y="T3"/>
              </a:cxn>
              <a:cxn ang="T10">
                <a:pos x="T4" y="T5"/>
              </a:cxn>
              <a:cxn ang="T11">
                <a:pos x="T6" y="T7"/>
              </a:cxn>
            </a:cxnLst>
            <a:rect l="T12" t="T13" r="T14" b="T15"/>
            <a:pathLst>
              <a:path w="256" h="778">
                <a:moveTo>
                  <a:pt x="19" y="25"/>
                </a:moveTo>
                <a:cubicBezTo>
                  <a:pt x="111" y="12"/>
                  <a:pt x="204" y="0"/>
                  <a:pt x="202" y="73"/>
                </a:cubicBezTo>
                <a:cubicBezTo>
                  <a:pt x="200" y="146"/>
                  <a:pt x="0" y="344"/>
                  <a:pt x="9" y="461"/>
                </a:cubicBezTo>
                <a:cubicBezTo>
                  <a:pt x="18" y="578"/>
                  <a:pt x="137" y="678"/>
                  <a:pt x="256" y="778"/>
                </a:cubicBezTo>
              </a:path>
            </a:pathLst>
          </a:custGeom>
          <a:noFill/>
          <a:ln w="9525">
            <a:solidFill>
              <a:schemeClr val="tx1"/>
            </a:solidFill>
            <a:round/>
            <a:headEnd type="arrow"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15" name="Freeform 27"/>
          <p:cNvSpPr>
            <a:spLocks/>
          </p:cNvSpPr>
          <p:nvPr/>
        </p:nvSpPr>
        <p:spPr bwMode="auto">
          <a:xfrm>
            <a:off x="4579938" y="4351338"/>
            <a:ext cx="1328737" cy="1135062"/>
          </a:xfrm>
          <a:custGeom>
            <a:avLst/>
            <a:gdLst>
              <a:gd name="T0" fmla="*/ 2147483647 w 837"/>
              <a:gd name="T1" fmla="*/ 2147483647 h 715"/>
              <a:gd name="T2" fmla="*/ 2147483647 w 837"/>
              <a:gd name="T3" fmla="*/ 2147483647 h 715"/>
              <a:gd name="T4" fmla="*/ 0 w 837"/>
              <a:gd name="T5" fmla="*/ 2147483647 h 715"/>
              <a:gd name="T6" fmla="*/ 0 60000 65536"/>
              <a:gd name="T7" fmla="*/ 0 60000 65536"/>
              <a:gd name="T8" fmla="*/ 0 60000 65536"/>
              <a:gd name="T9" fmla="*/ 0 w 837"/>
              <a:gd name="T10" fmla="*/ 0 h 715"/>
              <a:gd name="T11" fmla="*/ 837 w 837"/>
              <a:gd name="T12" fmla="*/ 715 h 715"/>
            </a:gdLst>
            <a:ahLst/>
            <a:cxnLst>
              <a:cxn ang="T6">
                <a:pos x="T0" y="T1"/>
              </a:cxn>
              <a:cxn ang="T7">
                <a:pos x="T2" y="T3"/>
              </a:cxn>
              <a:cxn ang="T8">
                <a:pos x="T4" y="T5"/>
              </a:cxn>
            </a:cxnLst>
            <a:rect l="T9" t="T10" r="T11" b="T12"/>
            <a:pathLst>
              <a:path w="837" h="715">
                <a:moveTo>
                  <a:pt x="404" y="5"/>
                </a:moveTo>
                <a:cubicBezTo>
                  <a:pt x="620" y="2"/>
                  <a:pt x="837" y="0"/>
                  <a:pt x="770" y="118"/>
                </a:cubicBezTo>
                <a:cubicBezTo>
                  <a:pt x="703" y="236"/>
                  <a:pt x="351" y="475"/>
                  <a:pt x="0" y="715"/>
                </a:cubicBezTo>
              </a:path>
            </a:pathLst>
          </a:custGeom>
          <a:noFill/>
          <a:ln w="9525">
            <a:solidFill>
              <a:schemeClr val="tx1"/>
            </a:solidFill>
            <a:round/>
            <a:headEnd type="arrow"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17" name="Freeform 29"/>
          <p:cNvSpPr>
            <a:spLocks/>
          </p:cNvSpPr>
          <p:nvPr/>
        </p:nvSpPr>
        <p:spPr bwMode="auto">
          <a:xfrm>
            <a:off x="5468938" y="4368800"/>
            <a:ext cx="979487" cy="1100138"/>
          </a:xfrm>
          <a:custGeom>
            <a:avLst/>
            <a:gdLst>
              <a:gd name="T0" fmla="*/ 2147483647 w 617"/>
              <a:gd name="T1" fmla="*/ 2147483647 h 693"/>
              <a:gd name="T2" fmla="*/ 2147483647 w 617"/>
              <a:gd name="T3" fmla="*/ 2147483647 h 693"/>
              <a:gd name="T4" fmla="*/ 2147483647 w 617"/>
              <a:gd name="T5" fmla="*/ 2147483647 h 693"/>
              <a:gd name="T6" fmla="*/ 0 w 617"/>
              <a:gd name="T7" fmla="*/ 2147483647 h 693"/>
              <a:gd name="T8" fmla="*/ 0 60000 65536"/>
              <a:gd name="T9" fmla="*/ 0 60000 65536"/>
              <a:gd name="T10" fmla="*/ 0 60000 65536"/>
              <a:gd name="T11" fmla="*/ 0 60000 65536"/>
              <a:gd name="T12" fmla="*/ 0 w 617"/>
              <a:gd name="T13" fmla="*/ 0 h 693"/>
              <a:gd name="T14" fmla="*/ 617 w 617"/>
              <a:gd name="T15" fmla="*/ 693 h 693"/>
            </a:gdLst>
            <a:ahLst/>
            <a:cxnLst>
              <a:cxn ang="T8">
                <a:pos x="T0" y="T1"/>
              </a:cxn>
              <a:cxn ang="T9">
                <a:pos x="T2" y="T3"/>
              </a:cxn>
              <a:cxn ang="T10">
                <a:pos x="T4" y="T5"/>
              </a:cxn>
              <a:cxn ang="T11">
                <a:pos x="T6" y="T7"/>
              </a:cxn>
            </a:cxnLst>
            <a:rect l="T12" t="T13" r="T14" b="T15"/>
            <a:pathLst>
              <a:path w="617" h="693">
                <a:moveTo>
                  <a:pt x="603" y="15"/>
                </a:moveTo>
                <a:cubicBezTo>
                  <a:pt x="610" y="7"/>
                  <a:pt x="617" y="0"/>
                  <a:pt x="576" y="31"/>
                </a:cubicBezTo>
                <a:cubicBezTo>
                  <a:pt x="535" y="62"/>
                  <a:pt x="451" y="93"/>
                  <a:pt x="355" y="203"/>
                </a:cubicBezTo>
                <a:cubicBezTo>
                  <a:pt x="259" y="313"/>
                  <a:pt x="59" y="610"/>
                  <a:pt x="0" y="693"/>
                </a:cubicBezTo>
              </a:path>
            </a:pathLst>
          </a:custGeom>
          <a:noFill/>
          <a:ln w="9525">
            <a:solidFill>
              <a:schemeClr val="tx1"/>
            </a:solidFill>
            <a:round/>
            <a:headEnd type="arrow"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18" name="Freeform 30"/>
          <p:cNvSpPr>
            <a:spLocks/>
          </p:cNvSpPr>
          <p:nvPr/>
        </p:nvSpPr>
        <p:spPr bwMode="auto">
          <a:xfrm>
            <a:off x="6211888" y="4213225"/>
            <a:ext cx="1854200" cy="1247775"/>
          </a:xfrm>
          <a:custGeom>
            <a:avLst/>
            <a:gdLst>
              <a:gd name="T0" fmla="*/ 2147483647 w 1168"/>
              <a:gd name="T1" fmla="*/ 0 h 786"/>
              <a:gd name="T2" fmla="*/ 2147483647 w 1168"/>
              <a:gd name="T3" fmla="*/ 2147483647 h 786"/>
              <a:gd name="T4" fmla="*/ 0 w 1168"/>
              <a:gd name="T5" fmla="*/ 2147483647 h 786"/>
              <a:gd name="T6" fmla="*/ 0 60000 65536"/>
              <a:gd name="T7" fmla="*/ 0 60000 65536"/>
              <a:gd name="T8" fmla="*/ 0 60000 65536"/>
              <a:gd name="T9" fmla="*/ 0 w 1168"/>
              <a:gd name="T10" fmla="*/ 0 h 786"/>
              <a:gd name="T11" fmla="*/ 1168 w 1168"/>
              <a:gd name="T12" fmla="*/ 786 h 786"/>
            </a:gdLst>
            <a:ahLst/>
            <a:cxnLst>
              <a:cxn ang="T6">
                <a:pos x="T0" y="T1"/>
              </a:cxn>
              <a:cxn ang="T7">
                <a:pos x="T2" y="T3"/>
              </a:cxn>
              <a:cxn ang="T8">
                <a:pos x="T4" y="T5"/>
              </a:cxn>
            </a:cxnLst>
            <a:rect l="T9" t="T10" r="T11" b="T12"/>
            <a:pathLst>
              <a:path w="1168" h="786">
                <a:moveTo>
                  <a:pt x="1168" y="0"/>
                </a:moveTo>
                <a:cubicBezTo>
                  <a:pt x="999" y="15"/>
                  <a:pt x="830" y="31"/>
                  <a:pt x="635" y="162"/>
                </a:cubicBezTo>
                <a:cubicBezTo>
                  <a:pt x="440" y="293"/>
                  <a:pt x="106" y="681"/>
                  <a:pt x="0" y="786"/>
                </a:cubicBezTo>
              </a:path>
            </a:pathLst>
          </a:custGeom>
          <a:noFill/>
          <a:ln w="9525">
            <a:solidFill>
              <a:schemeClr val="tx1"/>
            </a:solidFill>
            <a:round/>
            <a:headEnd type="arrow"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 name="Title 1"/>
          <p:cNvSpPr txBox="1">
            <a:spLocks/>
          </p:cNvSpPr>
          <p:nvPr/>
        </p:nvSpPr>
        <p:spPr bwMode="auto">
          <a:xfrm>
            <a:off x="609600" y="609600"/>
            <a:ext cx="8458200" cy="1143000"/>
          </a:xfrm>
          <a:prstGeom prst="rect">
            <a:avLst/>
          </a:prstGeom>
          <a:noFill/>
          <a:ln w="9525">
            <a:noFill/>
            <a:miter lim="800000"/>
            <a:headEnd/>
            <a:tailEnd/>
          </a:ln>
        </p:spPr>
        <p:txBody>
          <a:bodyPr anchor="ctr"/>
          <a:lstStyle/>
          <a:p>
            <a:pPr algn="ctr" eaLnBrk="0" hangingPunct="0">
              <a:defRPr/>
            </a:pPr>
            <a:r>
              <a:rPr lang="en-US" sz="3600" b="1" kern="0" dirty="0">
                <a:latin typeface="Times New Roman" pitchFamily="18" charset="0"/>
                <a:ea typeface="+mj-ea"/>
                <a:cs typeface="Times New Roman" pitchFamily="18" charset="0"/>
              </a:rPr>
              <a:t>Why isn’t NAVD 88 good</a:t>
            </a:r>
          </a:p>
          <a:p>
            <a:pPr algn="ctr" eaLnBrk="0" hangingPunct="0">
              <a:defRPr/>
            </a:pPr>
            <a:r>
              <a:rPr lang="en-US" sz="3600" b="1" kern="0" dirty="0">
                <a:latin typeface="Times New Roman" pitchFamily="18" charset="0"/>
                <a:ea typeface="+mj-ea"/>
                <a:cs typeface="Times New Roman" pitchFamily="18" charset="0"/>
              </a:rPr>
              <a:t>enough anymore? </a:t>
            </a:r>
          </a:p>
        </p:txBody>
      </p:sp>
    </p:spTree>
    <p:extLst>
      <p:ext uri="{BB962C8B-B14F-4D97-AF65-F5344CB8AC3E}">
        <p14:creationId xmlns:p14="http://schemas.microsoft.com/office/powerpoint/2010/main" val="15205230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5899"/>
                                        </p:tgtEl>
                                        <p:attrNameLst>
                                          <p:attrName>style.visibility</p:attrName>
                                        </p:attrNameLst>
                                      </p:cBhvr>
                                      <p:to>
                                        <p:strVal val="visible"/>
                                      </p:to>
                                    </p:set>
                                    <p:anim calcmode="lin" valueType="num">
                                      <p:cBhvr additive="base">
                                        <p:cTn id="7" dur="500" fill="hold"/>
                                        <p:tgtEl>
                                          <p:spTgt spid="165899"/>
                                        </p:tgtEl>
                                        <p:attrNameLst>
                                          <p:attrName>ppt_x</p:attrName>
                                        </p:attrNameLst>
                                      </p:cBhvr>
                                      <p:tavLst>
                                        <p:tav tm="0">
                                          <p:val>
                                            <p:strVal val="#ppt_x"/>
                                          </p:val>
                                        </p:tav>
                                        <p:tav tm="100000">
                                          <p:val>
                                            <p:strVal val="#ppt_x"/>
                                          </p:val>
                                        </p:tav>
                                      </p:tavLst>
                                    </p:anim>
                                    <p:anim calcmode="lin" valueType="num">
                                      <p:cBhvr additive="base">
                                        <p:cTn id="8" dur="500" fill="hold"/>
                                        <p:tgtEl>
                                          <p:spTgt spid="16589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5900"/>
                                        </p:tgtEl>
                                        <p:attrNameLst>
                                          <p:attrName>style.visibility</p:attrName>
                                        </p:attrNameLst>
                                      </p:cBhvr>
                                      <p:to>
                                        <p:strVal val="visible"/>
                                      </p:to>
                                    </p:set>
                                    <p:anim calcmode="lin" valueType="num">
                                      <p:cBhvr additive="base">
                                        <p:cTn id="11" dur="500" fill="hold"/>
                                        <p:tgtEl>
                                          <p:spTgt spid="165900"/>
                                        </p:tgtEl>
                                        <p:attrNameLst>
                                          <p:attrName>ppt_x</p:attrName>
                                        </p:attrNameLst>
                                      </p:cBhvr>
                                      <p:tavLst>
                                        <p:tav tm="0">
                                          <p:val>
                                            <p:strVal val="#ppt_x"/>
                                          </p:val>
                                        </p:tav>
                                        <p:tav tm="100000">
                                          <p:val>
                                            <p:strVal val="#ppt_x"/>
                                          </p:val>
                                        </p:tav>
                                      </p:tavLst>
                                    </p:anim>
                                    <p:anim calcmode="lin" valueType="num">
                                      <p:cBhvr additive="base">
                                        <p:cTn id="12" dur="500" fill="hold"/>
                                        <p:tgtEl>
                                          <p:spTgt spid="165900"/>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590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590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590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590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590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590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590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5909"/>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59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591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591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591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591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6591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659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9" grpId="0" animBg="1"/>
      <p:bldP spid="165900" grpId="0"/>
      <p:bldP spid="165901" grpId="0" animBg="1"/>
      <p:bldP spid="165902" grpId="0"/>
      <p:bldP spid="165903" grpId="0" animBg="1"/>
      <p:bldP spid="165905" grpId="0" animBg="1"/>
      <p:bldP spid="165906" grpId="0" animBg="1"/>
      <p:bldP spid="165907" grpId="0" animBg="1"/>
      <p:bldP spid="165908" grpId="0" animBg="1"/>
      <p:bldP spid="165909" grpId="0" animBg="1"/>
      <p:bldP spid="165910" grpId="0" animBg="1"/>
      <p:bldP spid="165911" grpId="0"/>
      <p:bldP spid="165912" grpId="0" animBg="1"/>
      <p:bldP spid="165913" grpId="0" animBg="1"/>
      <p:bldP spid="165915" grpId="0" animBg="1"/>
      <p:bldP spid="165917" grpId="0" animBg="1"/>
      <p:bldP spid="1659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dirty="0" smtClean="0"/>
              <a:t>Why change </a:t>
            </a:r>
            <a:r>
              <a:rPr lang="en-US" dirty="0" err="1" smtClean="0"/>
              <a:t>datums</a:t>
            </a:r>
            <a:r>
              <a:rPr lang="en-US" dirty="0" smtClean="0"/>
              <a:t>/Realizations</a:t>
            </a:r>
          </a:p>
        </p:txBody>
      </p:sp>
      <p:sp>
        <p:nvSpPr>
          <p:cNvPr id="31747" name="Rectangle 3"/>
          <p:cNvSpPr>
            <a:spLocks noGrp="1" noChangeArrowheads="1"/>
          </p:cNvSpPr>
          <p:nvPr>
            <p:ph type="body" idx="1"/>
          </p:nvPr>
        </p:nvSpPr>
        <p:spPr>
          <a:xfrm>
            <a:off x="1219200" y="1713928"/>
            <a:ext cx="7162800" cy="4191000"/>
          </a:xfrm>
        </p:spPr>
        <p:txBody>
          <a:bodyPr/>
          <a:lstStyle/>
          <a:p>
            <a:r>
              <a:rPr lang="en-US" sz="2400" dirty="0" smtClean="0"/>
              <a:t>NAD27 based on old observations and old system</a:t>
            </a:r>
          </a:p>
          <a:p>
            <a:r>
              <a:rPr lang="en-US" sz="2400" dirty="0" smtClean="0"/>
              <a:t>NAD83(86) based on old observations and new system</a:t>
            </a:r>
          </a:p>
          <a:p>
            <a:r>
              <a:rPr lang="en-US" sz="2400" dirty="0" smtClean="0"/>
              <a:t>NAD83(95) based on new and old observations and same system (HARN)</a:t>
            </a:r>
          </a:p>
          <a:p>
            <a:r>
              <a:rPr lang="en-US" sz="2400" dirty="0" smtClean="0"/>
              <a:t>NAD83(NSRS2007) based on new observations and same system.  Removed regional distortions and made consistent with CORS</a:t>
            </a:r>
          </a:p>
          <a:p>
            <a:r>
              <a:rPr lang="en-US" sz="2400" dirty="0" smtClean="0"/>
              <a:t>NAD83(2011) based on new observations and same system.  Kept consistent with CORS</a:t>
            </a:r>
          </a:p>
        </p:txBody>
      </p:sp>
    </p:spTree>
    <p:extLst>
      <p:ext uri="{BB962C8B-B14F-4D97-AF65-F5344CB8AC3E}">
        <p14:creationId xmlns:p14="http://schemas.microsoft.com/office/powerpoint/2010/main" val="3993052691"/>
      </p:ext>
    </p:extLst>
  </p:cSld>
  <p:clrMapOvr>
    <a:masterClrMapping/>
  </p:clrMapOvr>
  <p:transition>
    <p:circl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ontent Placeholder 2"/>
          <p:cNvSpPr>
            <a:spLocks noGrp="1"/>
          </p:cNvSpPr>
          <p:nvPr>
            <p:ph idx="1"/>
          </p:nvPr>
        </p:nvSpPr>
        <p:spPr>
          <a:xfrm>
            <a:off x="1219200" y="2114550"/>
            <a:ext cx="7162800" cy="3933825"/>
          </a:xfrm>
        </p:spPr>
        <p:txBody>
          <a:bodyPr/>
          <a:lstStyle/>
          <a:p>
            <a:pPr marL="0" indent="0">
              <a:buNone/>
            </a:pPr>
            <a:r>
              <a:rPr lang="en-US" b="1" dirty="0" smtClean="0"/>
              <a:t>NAVD 88 suffers from:</a:t>
            </a:r>
          </a:p>
          <a:p>
            <a:r>
              <a:rPr lang="en-US" dirty="0" smtClean="0"/>
              <a:t>A zero height surface that:</a:t>
            </a:r>
          </a:p>
          <a:p>
            <a:pPr lvl="1"/>
            <a:r>
              <a:rPr lang="en-US" dirty="0" smtClean="0"/>
              <a:t>Has been proven to be ~50 cm biased from the latest, best geoid models (GRACE satellite)</a:t>
            </a:r>
          </a:p>
          <a:p>
            <a:pPr lvl="1"/>
            <a:r>
              <a:rPr lang="en-US" dirty="0" smtClean="0"/>
              <a:t>Has been proven to be ~ 1 meter tilted across CONUS (again, based on the independently computed geoid from the GRACE satellite)</a:t>
            </a:r>
          </a:p>
          <a:p>
            <a:pPr lvl="1"/>
            <a:endParaRPr lang="en-US" dirty="0" smtClean="0"/>
          </a:p>
          <a:p>
            <a:endParaRPr lang="en-US" dirty="0" smtClean="0"/>
          </a:p>
          <a:p>
            <a:pPr>
              <a:buFontTx/>
              <a:buNone/>
            </a:pPr>
            <a:endParaRPr lang="en-US" dirty="0" smtClean="0"/>
          </a:p>
          <a:p>
            <a:pPr lvl="1"/>
            <a:endParaRPr lang="en-US" dirty="0" smtClean="0"/>
          </a:p>
          <a:p>
            <a:pPr lvl="1"/>
            <a:endParaRPr lang="en-US" dirty="0" smtClean="0"/>
          </a:p>
          <a:p>
            <a:endParaRPr lang="en-US" dirty="0" smtClean="0"/>
          </a:p>
          <a:p>
            <a:endParaRPr lang="en-US" dirty="0" smtClean="0"/>
          </a:p>
        </p:txBody>
      </p:sp>
      <p:sp>
        <p:nvSpPr>
          <p:cNvPr id="8" name="Title 1"/>
          <p:cNvSpPr txBox="1">
            <a:spLocks/>
          </p:cNvSpPr>
          <p:nvPr/>
        </p:nvSpPr>
        <p:spPr bwMode="auto">
          <a:xfrm>
            <a:off x="0" y="609600"/>
            <a:ext cx="9067800" cy="1143000"/>
          </a:xfrm>
          <a:prstGeom prst="rect">
            <a:avLst/>
          </a:prstGeom>
          <a:noFill/>
          <a:ln w="9525">
            <a:noFill/>
            <a:miter lim="800000"/>
            <a:headEnd/>
            <a:tailEnd/>
          </a:ln>
        </p:spPr>
        <p:txBody>
          <a:bodyPr anchor="ctr"/>
          <a:lstStyle/>
          <a:p>
            <a:pPr algn="ctr">
              <a:defRPr/>
            </a:pPr>
            <a:r>
              <a:rPr lang="en-US" sz="3600" b="1" kern="0" dirty="0">
                <a:latin typeface="Times New Roman" pitchFamily="18" charset="0"/>
                <a:ea typeface="+mj-ea"/>
                <a:cs typeface="Times New Roman" pitchFamily="18" charset="0"/>
              </a:rPr>
              <a:t>Why isn’t NAVD 88 good</a:t>
            </a:r>
          </a:p>
          <a:p>
            <a:pPr algn="ctr">
              <a:defRPr/>
            </a:pPr>
            <a:r>
              <a:rPr lang="en-US" sz="3600" b="1" kern="0" dirty="0">
                <a:latin typeface="Times New Roman" pitchFamily="18" charset="0"/>
                <a:ea typeface="+mj-ea"/>
                <a:cs typeface="Times New Roman" pitchFamily="18" charset="0"/>
              </a:rPr>
              <a:t>enough anymore? </a:t>
            </a:r>
          </a:p>
        </p:txBody>
      </p:sp>
    </p:spTree>
    <p:extLst>
      <p:ext uri="{BB962C8B-B14F-4D97-AF65-F5344CB8AC3E}">
        <p14:creationId xmlns:p14="http://schemas.microsoft.com/office/powerpoint/2010/main" val="123403271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Content Placeholder 2"/>
          <p:cNvSpPr>
            <a:spLocks noGrp="1"/>
          </p:cNvSpPr>
          <p:nvPr>
            <p:ph idx="1"/>
          </p:nvPr>
        </p:nvSpPr>
        <p:spPr>
          <a:xfrm>
            <a:off x="1219200" y="2114550"/>
            <a:ext cx="7162800" cy="3933825"/>
          </a:xfrm>
        </p:spPr>
        <p:txBody>
          <a:bodyPr/>
          <a:lstStyle/>
          <a:p>
            <a:r>
              <a:rPr lang="en-US" sz="2400" b="1" smtClean="0"/>
              <a:t>Approximate level of geoid mismatch known to exist in the NAVD 88 zero surface:</a:t>
            </a:r>
          </a:p>
          <a:p>
            <a:endParaRPr lang="en-US" smtClean="0"/>
          </a:p>
          <a:p>
            <a:endParaRPr lang="en-US" smtClean="0"/>
          </a:p>
          <a:p>
            <a:pPr>
              <a:buFontTx/>
              <a:buNone/>
            </a:pPr>
            <a:endParaRPr lang="en-US" smtClean="0"/>
          </a:p>
          <a:p>
            <a:pPr lvl="1"/>
            <a:endParaRPr lang="en-US" smtClean="0"/>
          </a:p>
          <a:p>
            <a:pPr lvl="1"/>
            <a:endParaRPr lang="en-US" smtClean="0"/>
          </a:p>
          <a:p>
            <a:endParaRPr lang="en-US" smtClean="0"/>
          </a:p>
          <a:p>
            <a:endParaRPr lang="en-US" smtClean="0"/>
          </a:p>
        </p:txBody>
      </p:sp>
      <p:sp>
        <p:nvSpPr>
          <p:cNvPr id="8" name="Title 1"/>
          <p:cNvSpPr txBox="1">
            <a:spLocks/>
          </p:cNvSpPr>
          <p:nvPr/>
        </p:nvSpPr>
        <p:spPr bwMode="auto">
          <a:xfrm>
            <a:off x="609600" y="609600"/>
            <a:ext cx="8458200" cy="1143000"/>
          </a:xfrm>
          <a:prstGeom prst="rect">
            <a:avLst/>
          </a:prstGeom>
          <a:noFill/>
          <a:ln w="9525">
            <a:noFill/>
            <a:miter lim="800000"/>
            <a:headEnd/>
            <a:tailEnd/>
          </a:ln>
        </p:spPr>
        <p:txBody>
          <a:bodyPr anchor="ctr"/>
          <a:lstStyle/>
          <a:p>
            <a:pPr>
              <a:defRPr/>
            </a:pPr>
            <a:r>
              <a:rPr lang="en-US" sz="3600" b="1" kern="0" dirty="0">
                <a:latin typeface="Times New Roman" pitchFamily="18" charset="0"/>
                <a:ea typeface="+mj-ea"/>
                <a:cs typeface="Times New Roman" pitchFamily="18" charset="0"/>
              </a:rPr>
              <a:t>Why isn’t NAVD 88 good</a:t>
            </a:r>
          </a:p>
          <a:p>
            <a:pPr>
              <a:defRPr/>
            </a:pPr>
            <a:r>
              <a:rPr lang="en-US" sz="3600" b="1" kern="0" dirty="0">
                <a:latin typeface="Times New Roman" pitchFamily="18" charset="0"/>
                <a:ea typeface="+mj-ea"/>
                <a:cs typeface="Times New Roman" pitchFamily="18" charset="0"/>
              </a:rPr>
              <a:t>enough anymore? </a:t>
            </a:r>
          </a:p>
        </p:txBody>
      </p:sp>
      <p:pic>
        <p:nvPicPr>
          <p:cNvPr id="3686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025" y="2938463"/>
            <a:ext cx="7124700"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734778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876300" y="523544"/>
            <a:ext cx="7302500" cy="863600"/>
          </a:xfrm>
        </p:spPr>
        <p:txBody>
          <a:bodyPr/>
          <a:lstStyle/>
          <a:p>
            <a:pPr eaLnBrk="1" hangingPunct="1"/>
            <a:r>
              <a:rPr lang="en-US" sz="3600" dirty="0" smtClean="0"/>
              <a:t>Problems using traditional leveling (to define a National Vertical Datum)</a:t>
            </a:r>
          </a:p>
        </p:txBody>
      </p:sp>
      <p:sp>
        <p:nvSpPr>
          <p:cNvPr id="27651" name="Rectangle 3"/>
          <p:cNvSpPr>
            <a:spLocks noGrp="1" noChangeArrowheads="1"/>
          </p:cNvSpPr>
          <p:nvPr>
            <p:ph type="body" idx="1"/>
          </p:nvPr>
        </p:nvSpPr>
        <p:spPr>
          <a:xfrm>
            <a:off x="1016000" y="2019300"/>
            <a:ext cx="7429500" cy="3762375"/>
          </a:xfrm>
        </p:spPr>
        <p:txBody>
          <a:bodyPr/>
          <a:lstStyle/>
          <a:p>
            <a:pPr eaLnBrk="1" hangingPunct="1">
              <a:spcBef>
                <a:spcPct val="45000"/>
              </a:spcBef>
            </a:pPr>
            <a:r>
              <a:rPr lang="en-US" sz="2400" dirty="0" smtClean="0"/>
              <a:t>Leveling the country can not be done again</a:t>
            </a:r>
          </a:p>
          <a:p>
            <a:pPr lvl="1" eaLnBrk="1" hangingPunct="1">
              <a:spcBef>
                <a:spcPct val="45000"/>
              </a:spcBef>
            </a:pPr>
            <a:r>
              <a:rPr lang="en-US" dirty="0" smtClean="0"/>
              <a:t>Too costly in time and money </a:t>
            </a:r>
          </a:p>
          <a:p>
            <a:pPr lvl="1" eaLnBrk="1" hangingPunct="1">
              <a:spcBef>
                <a:spcPct val="45000"/>
              </a:spcBef>
            </a:pPr>
            <a:r>
              <a:rPr lang="en-US" sz="2400" dirty="0" smtClean="0"/>
              <a:t>Leveling yields cross-country error build-up; problems in the mountains</a:t>
            </a:r>
          </a:p>
          <a:p>
            <a:pPr eaLnBrk="1" hangingPunct="1">
              <a:spcBef>
                <a:spcPct val="45000"/>
              </a:spcBef>
            </a:pPr>
            <a:r>
              <a:rPr lang="en-US" sz="2400" dirty="0" smtClean="0"/>
              <a:t>Leveling requires leaving behind passive marks </a:t>
            </a:r>
          </a:p>
          <a:p>
            <a:pPr lvl="1" eaLnBrk="1" hangingPunct="1">
              <a:spcBef>
                <a:spcPct val="45000"/>
              </a:spcBef>
            </a:pPr>
            <a:r>
              <a:rPr lang="en-US" dirty="0" smtClean="0"/>
              <a:t>Bulldozers and crustal motion do their worst</a:t>
            </a:r>
            <a:endParaRPr lang="en-US" sz="2400" dirty="0" smtClean="0"/>
          </a:p>
        </p:txBody>
      </p:sp>
    </p:spTree>
    <p:extLst>
      <p:ext uri="{BB962C8B-B14F-4D97-AF65-F5344CB8AC3E}">
        <p14:creationId xmlns:p14="http://schemas.microsoft.com/office/powerpoint/2010/main" val="2741730174"/>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dirty="0" smtClean="0"/>
              <a:t>Height-Mod means More Marks?</a:t>
            </a:r>
          </a:p>
        </p:txBody>
      </p:sp>
      <p:pic>
        <p:nvPicPr>
          <p:cNvPr id="32771" name="Picture 4" descr="P101008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600200"/>
            <a:ext cx="67056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759168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l="38150" t="25174" r="21611" b="31477"/>
          <a:stretch>
            <a:fillRect/>
          </a:stretch>
        </p:blipFill>
        <p:spPr bwMode="auto">
          <a:xfrm>
            <a:off x="63500" y="1397000"/>
            <a:ext cx="4662488"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3" descr="Chaco Phillip GP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825500"/>
            <a:ext cx="3349625" cy="516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 Box 4"/>
          <p:cNvSpPr txBox="1">
            <a:spLocks noChangeArrowheads="1"/>
          </p:cNvSpPr>
          <p:nvPr/>
        </p:nvSpPr>
        <p:spPr bwMode="auto">
          <a:xfrm>
            <a:off x="698500" y="4965700"/>
            <a:ext cx="3467100" cy="1200150"/>
          </a:xfrm>
          <a:prstGeom prst="rect">
            <a:avLst/>
          </a:prstGeom>
          <a:solidFill>
            <a:srgbClr val="00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r>
              <a:rPr lang="en-US" altLang="en-US" sz="3600" b="1">
                <a:solidFill>
                  <a:prstClr val="white"/>
                </a:solidFill>
                <a:latin typeface="Arial" pitchFamily="34" charset="0"/>
                <a:ea typeface="MS PGothic" pitchFamily="34" charset="-128"/>
                <a:cs typeface="Times New Roman" pitchFamily="18" charset="0"/>
              </a:rPr>
              <a:t>Differential Leveling</a:t>
            </a:r>
          </a:p>
        </p:txBody>
      </p:sp>
      <p:sp>
        <p:nvSpPr>
          <p:cNvPr id="33797" name="Text Box 5"/>
          <p:cNvSpPr txBox="1">
            <a:spLocks noChangeArrowheads="1"/>
          </p:cNvSpPr>
          <p:nvPr/>
        </p:nvSpPr>
        <p:spPr bwMode="auto">
          <a:xfrm>
            <a:off x="5889625" y="5848350"/>
            <a:ext cx="2857500" cy="646113"/>
          </a:xfrm>
          <a:prstGeom prst="rect">
            <a:avLst/>
          </a:prstGeom>
          <a:solidFill>
            <a:srgbClr val="00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r>
              <a:rPr lang="en-US" altLang="en-US" sz="3600" b="1">
                <a:solidFill>
                  <a:prstClr val="white"/>
                </a:solidFill>
                <a:latin typeface="Arial" pitchFamily="34" charset="0"/>
                <a:ea typeface="MS PGothic" pitchFamily="34" charset="-128"/>
                <a:cs typeface="Times New Roman" pitchFamily="18" charset="0"/>
              </a:rPr>
              <a:t>GNSS + …</a:t>
            </a:r>
          </a:p>
        </p:txBody>
      </p:sp>
      <p:sp>
        <p:nvSpPr>
          <p:cNvPr id="33798" name="AutoShape 6"/>
          <p:cNvSpPr>
            <a:spLocks noChangeArrowheads="1"/>
          </p:cNvSpPr>
          <p:nvPr/>
        </p:nvSpPr>
        <p:spPr bwMode="auto">
          <a:xfrm>
            <a:off x="4076700" y="1473200"/>
            <a:ext cx="2501900" cy="3009900"/>
          </a:xfrm>
          <a:prstGeom prst="notchedRightArrow">
            <a:avLst>
              <a:gd name="adj1" fmla="val 50000"/>
              <a:gd name="adj2" fmla="val 25000"/>
            </a:avLst>
          </a:prstGeom>
          <a:solidFill>
            <a:schemeClr val="accent1"/>
          </a:solidFill>
          <a:ln w="25400" algn="ctr">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r>
              <a:rPr lang="en-US" altLang="en-US" sz="2000" b="1" i="1" u="sng">
                <a:solidFill>
                  <a:srgbClr val="FFFF00"/>
                </a:solidFill>
                <a:ea typeface="MS PGothic" pitchFamily="34" charset="-128"/>
                <a:cs typeface="Times New Roman" pitchFamily="18" charset="0"/>
              </a:rPr>
              <a:t>Height</a:t>
            </a:r>
          </a:p>
          <a:p>
            <a:pPr algn="ctr" defTabSz="914400" eaLnBrk="1" hangingPunct="1">
              <a:spcBef>
                <a:spcPct val="0"/>
              </a:spcBef>
              <a:buFontTx/>
              <a:buNone/>
            </a:pPr>
            <a:r>
              <a:rPr lang="en-US" altLang="en-US" sz="2000" b="1" i="1" u="sng">
                <a:solidFill>
                  <a:srgbClr val="FFFF00"/>
                </a:solidFill>
                <a:ea typeface="MS PGothic" pitchFamily="34" charset="-128"/>
                <a:cs typeface="Times New Roman" pitchFamily="18" charset="0"/>
              </a:rPr>
              <a:t>Modernization</a:t>
            </a:r>
          </a:p>
          <a:p>
            <a:pPr algn="ctr" defTabSz="914400" eaLnBrk="1" hangingPunct="1">
              <a:spcBef>
                <a:spcPct val="0"/>
              </a:spcBef>
              <a:buFontTx/>
              <a:buNone/>
            </a:pPr>
            <a:r>
              <a:rPr lang="en-US" altLang="en-US" sz="2000">
                <a:solidFill>
                  <a:prstClr val="black"/>
                </a:solidFill>
                <a:ea typeface="MS PGothic" pitchFamily="34" charset="-128"/>
                <a:cs typeface="Times New Roman" pitchFamily="18" charset="0"/>
              </a:rPr>
              <a:t>-faster</a:t>
            </a:r>
          </a:p>
          <a:p>
            <a:pPr algn="ctr" defTabSz="914400" eaLnBrk="1" hangingPunct="1">
              <a:spcBef>
                <a:spcPct val="0"/>
              </a:spcBef>
              <a:buFontTx/>
              <a:buNone/>
            </a:pPr>
            <a:r>
              <a:rPr lang="en-US" altLang="en-US" sz="2000">
                <a:solidFill>
                  <a:prstClr val="black"/>
                </a:solidFill>
                <a:ea typeface="MS PGothic" pitchFamily="34" charset="-128"/>
                <a:cs typeface="Times New Roman" pitchFamily="18" charset="0"/>
              </a:rPr>
              <a:t>-cheaper</a:t>
            </a:r>
          </a:p>
        </p:txBody>
      </p:sp>
      <p:sp>
        <p:nvSpPr>
          <p:cNvPr id="7" name="Rectangle 2"/>
          <p:cNvSpPr txBox="1">
            <a:spLocks noChangeArrowheads="1"/>
          </p:cNvSpPr>
          <p:nvPr/>
        </p:nvSpPr>
        <p:spPr>
          <a:xfrm>
            <a:off x="1211263" y="201613"/>
            <a:ext cx="6705600" cy="736600"/>
          </a:xfrm>
          <a:prstGeom prst="rect">
            <a:avLst/>
          </a:prstGeom>
        </p:spPr>
        <p:txBody>
          <a:bodyPr/>
          <a:lstStyle/>
          <a:p>
            <a:pPr algn="ctr" defTabSz="914400" fontAlgn="auto">
              <a:spcBef>
                <a:spcPts val="0"/>
              </a:spcBef>
              <a:spcAft>
                <a:spcPts val="0"/>
              </a:spcAft>
              <a:defRPr/>
            </a:pPr>
            <a:r>
              <a:rPr lang="en-US" sz="4400" dirty="0">
                <a:solidFill>
                  <a:prstClr val="black"/>
                </a:solidFill>
                <a:latin typeface="Arial" pitchFamily="34" charset="0"/>
                <a:ea typeface="+mn-ea"/>
                <a:cs typeface="Arial" pitchFamily="34" charset="0"/>
              </a:rPr>
              <a:t>Height Modernization</a:t>
            </a:r>
          </a:p>
        </p:txBody>
      </p:sp>
    </p:spTree>
    <p:extLst>
      <p:ext uri="{BB962C8B-B14F-4D97-AF65-F5344CB8AC3E}">
        <p14:creationId xmlns:p14="http://schemas.microsoft.com/office/powerpoint/2010/main" val="3153490065"/>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679450" y="585788"/>
            <a:ext cx="7988300" cy="534987"/>
          </a:xfrm>
        </p:spPr>
        <p:txBody>
          <a:bodyPr/>
          <a:lstStyle/>
          <a:p>
            <a:pPr eaLnBrk="1" hangingPunct="1"/>
            <a:r>
              <a:rPr lang="en-US" sz="4000" b="0" dirty="0" smtClean="0"/>
              <a:t>How accurate is a </a:t>
            </a:r>
            <a:br>
              <a:rPr lang="en-US" sz="4000" b="0" dirty="0" smtClean="0"/>
            </a:br>
            <a:r>
              <a:rPr lang="en-US" sz="4000" b="0" dirty="0" smtClean="0"/>
              <a:t>GPS-derived </a:t>
            </a:r>
            <a:r>
              <a:rPr lang="en-US" sz="4000" b="0" dirty="0" err="1" smtClean="0"/>
              <a:t>Orthometric</a:t>
            </a:r>
            <a:r>
              <a:rPr lang="en-US" sz="4000" b="0" dirty="0" smtClean="0"/>
              <a:t> Height?</a:t>
            </a:r>
            <a:endParaRPr lang="en-US" sz="4000" dirty="0" smtClean="0"/>
          </a:p>
        </p:txBody>
      </p:sp>
      <p:sp>
        <p:nvSpPr>
          <p:cNvPr id="37891" name="Rectangle 3"/>
          <p:cNvSpPr>
            <a:spLocks noGrp="1" noChangeArrowheads="1"/>
          </p:cNvSpPr>
          <p:nvPr>
            <p:ph type="body" idx="1"/>
          </p:nvPr>
        </p:nvSpPr>
        <p:spPr>
          <a:xfrm>
            <a:off x="0" y="1625600"/>
            <a:ext cx="9144000" cy="4648200"/>
          </a:xfrm>
        </p:spPr>
        <p:txBody>
          <a:bodyPr/>
          <a:lstStyle/>
          <a:p>
            <a:pPr eaLnBrk="1" hangingPunct="1">
              <a:lnSpc>
                <a:spcPct val="95000"/>
              </a:lnSpc>
              <a:spcBef>
                <a:spcPct val="40000"/>
              </a:spcBef>
            </a:pPr>
            <a:r>
              <a:rPr lang="en-US" sz="2800" dirty="0" smtClean="0"/>
              <a:t>Relative (local) accuracy in ellipsoid heights between adjacent points can be better than 2 cm, at 95% confidence level</a:t>
            </a:r>
          </a:p>
          <a:p>
            <a:pPr eaLnBrk="1" hangingPunct="1">
              <a:lnSpc>
                <a:spcPct val="95000"/>
              </a:lnSpc>
              <a:spcBef>
                <a:spcPct val="40000"/>
              </a:spcBef>
            </a:pPr>
            <a:r>
              <a:rPr lang="en-US" sz="2800" dirty="0" smtClean="0"/>
              <a:t>Network accuracy (relative to NSRS) in ellipsoid heights can be better than 5 cm, at 95% confidence level</a:t>
            </a:r>
          </a:p>
          <a:p>
            <a:pPr eaLnBrk="1" hangingPunct="1">
              <a:lnSpc>
                <a:spcPct val="95000"/>
              </a:lnSpc>
              <a:spcBef>
                <a:spcPct val="40000"/>
              </a:spcBef>
            </a:pPr>
            <a:r>
              <a:rPr lang="en-US" sz="2800" u="sng" dirty="0" smtClean="0"/>
              <a:t>Accuracy of </a:t>
            </a:r>
            <a:r>
              <a:rPr lang="en-US" sz="2800" u="sng" dirty="0" err="1" smtClean="0"/>
              <a:t>orthometric</a:t>
            </a:r>
            <a:r>
              <a:rPr lang="en-US" sz="2800" u="sng" dirty="0" smtClean="0"/>
              <a:t> height is dependent on accuracy of the geoid model</a:t>
            </a:r>
            <a:r>
              <a:rPr lang="en-US" sz="2800" dirty="0" smtClean="0"/>
              <a:t> – Currently NGS is improving the geoid model with more data, i.e. Gravity and GPS observations on leveled bench marks from Height Mod projects</a:t>
            </a:r>
          </a:p>
          <a:p>
            <a:pPr eaLnBrk="1" hangingPunct="1">
              <a:lnSpc>
                <a:spcPct val="95000"/>
              </a:lnSpc>
              <a:spcBef>
                <a:spcPct val="40000"/>
              </a:spcBef>
            </a:pPr>
            <a:r>
              <a:rPr lang="en-US" sz="2800" dirty="0" smtClean="0"/>
              <a:t>Geoid12a can have an uncertainty in the 2-5 cm range.</a:t>
            </a:r>
          </a:p>
        </p:txBody>
      </p:sp>
    </p:spTree>
    <p:extLst>
      <p:ext uri="{BB962C8B-B14F-4D97-AF65-F5344CB8AC3E}">
        <p14:creationId xmlns:p14="http://schemas.microsoft.com/office/powerpoint/2010/main" val="1197406561"/>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Box 6"/>
          <p:cNvSpPr txBox="1">
            <a:spLocks noChangeArrowheads="1"/>
          </p:cNvSpPr>
          <p:nvPr/>
        </p:nvSpPr>
        <p:spPr bwMode="auto">
          <a:xfrm>
            <a:off x="398463" y="1370013"/>
            <a:ext cx="8520112"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hangingPunct="1">
              <a:defRPr/>
            </a:pPr>
            <a:endParaRPr lang="en-US" sz="2400" dirty="0">
              <a:solidFill>
                <a:prstClr val="black"/>
              </a:solidFill>
              <a:ea typeface="+mn-ea"/>
            </a:endParaRPr>
          </a:p>
          <a:p>
            <a:pPr defTabSz="914400" eaLnBrk="1" hangingPunct="1">
              <a:defRPr/>
            </a:pPr>
            <a:r>
              <a:rPr lang="en-US" sz="2400" dirty="0" smtClean="0">
                <a:solidFill>
                  <a:prstClr val="black"/>
                </a:solidFill>
                <a:ea typeface="+mn-ea"/>
              </a:rPr>
              <a:t>OPUS Static </a:t>
            </a:r>
            <a:r>
              <a:rPr lang="en-US" sz="2400" dirty="0">
                <a:solidFill>
                  <a:prstClr val="black"/>
                </a:solidFill>
                <a:ea typeface="+mn-ea"/>
              </a:rPr>
              <a:t>reliably addresses the more historically conventional requirements for GPS data processing. It typically yields accuracies of:</a:t>
            </a:r>
          </a:p>
          <a:p>
            <a:pPr defTabSz="914400" eaLnBrk="1" hangingPunct="1">
              <a:defRPr/>
            </a:pPr>
            <a:endParaRPr lang="en-US" sz="2400" dirty="0">
              <a:solidFill>
                <a:prstClr val="black"/>
              </a:solidFill>
              <a:ea typeface="+mn-ea"/>
            </a:endParaRPr>
          </a:p>
          <a:p>
            <a:pPr defTabSz="914400" eaLnBrk="1" hangingPunct="1">
              <a:defRPr/>
            </a:pPr>
            <a:r>
              <a:rPr lang="en-US" sz="2400" dirty="0" smtClean="0">
                <a:solidFill>
                  <a:prstClr val="black"/>
                </a:solidFill>
                <a:ea typeface="+mn-ea"/>
              </a:rPr>
              <a:t>	1 </a:t>
            </a:r>
            <a:r>
              <a:rPr lang="en-US" sz="2400" dirty="0">
                <a:solidFill>
                  <a:prstClr val="black"/>
                </a:solidFill>
                <a:ea typeface="+mn-ea"/>
              </a:rPr>
              <a:t>– 2 cm horizontally</a:t>
            </a:r>
          </a:p>
          <a:p>
            <a:pPr defTabSz="914400" eaLnBrk="1" hangingPunct="1">
              <a:defRPr/>
            </a:pPr>
            <a:r>
              <a:rPr lang="en-US" sz="2400" dirty="0" smtClean="0">
                <a:solidFill>
                  <a:prstClr val="black"/>
                </a:solidFill>
                <a:ea typeface="+mn-ea"/>
              </a:rPr>
              <a:t>	2 </a:t>
            </a:r>
            <a:r>
              <a:rPr lang="en-US" sz="2400" dirty="0">
                <a:solidFill>
                  <a:prstClr val="black"/>
                </a:solidFill>
                <a:ea typeface="+mn-ea"/>
              </a:rPr>
              <a:t>– 4 cm vertically</a:t>
            </a:r>
          </a:p>
          <a:p>
            <a:pPr defTabSz="914400" eaLnBrk="1" hangingPunct="1">
              <a:defRPr/>
            </a:pPr>
            <a:endParaRPr lang="en-US" sz="2400" dirty="0">
              <a:solidFill>
                <a:prstClr val="black"/>
              </a:solidFill>
              <a:ea typeface="+mn-ea"/>
            </a:endParaRPr>
          </a:p>
          <a:p>
            <a:pPr defTabSz="914400" eaLnBrk="1" hangingPunct="1">
              <a:defRPr/>
            </a:pPr>
            <a:r>
              <a:rPr lang="en-US" sz="2400" dirty="0">
                <a:solidFill>
                  <a:prstClr val="black"/>
                </a:solidFill>
                <a:ea typeface="+mn-ea"/>
              </a:rPr>
              <a:t>However, there is no guarantee that this stated accuracy will result from any given data set. Confirming the quality of the OPUS solution remains </a:t>
            </a:r>
            <a:r>
              <a:rPr lang="en-US" sz="2400" dirty="0" smtClean="0">
                <a:solidFill>
                  <a:prstClr val="black"/>
                </a:solidFill>
                <a:ea typeface="+mn-ea"/>
              </a:rPr>
              <a:t>your responsibility</a:t>
            </a:r>
            <a:r>
              <a:rPr lang="en-US" sz="2400" dirty="0">
                <a:solidFill>
                  <a:prstClr val="black"/>
                </a:solidFill>
                <a:ea typeface="+mn-ea"/>
              </a:rPr>
              <a:t>. That’s the “price” for automated processing.</a:t>
            </a:r>
          </a:p>
        </p:txBody>
      </p:sp>
      <p:sp>
        <p:nvSpPr>
          <p:cNvPr id="4" name="Date Placeholder 3"/>
          <p:cNvSpPr>
            <a:spLocks noGrp="1"/>
          </p:cNvSpPr>
          <p:nvPr>
            <p:ph type="dt" sz="quarter" idx="4294967295"/>
          </p:nvPr>
        </p:nvSpPr>
        <p:spPr>
          <a:xfrm>
            <a:off x="457200" y="6356350"/>
            <a:ext cx="2133600" cy="365125"/>
          </a:xfrm>
          <a:prstGeom prst="rect">
            <a:avLst/>
          </a:prstGeom>
        </p:spPr>
        <p:txBody>
          <a:bodyPr/>
          <a:lstStyle/>
          <a:p>
            <a:pPr>
              <a:defRPr/>
            </a:pPr>
            <a:r>
              <a:rPr lang="en-US" dirty="0"/>
              <a:t>April 13, 2015</a:t>
            </a:r>
          </a:p>
        </p:txBody>
      </p:sp>
      <p:sp>
        <p:nvSpPr>
          <p:cNvPr id="5" name="Slide Number Placeholder 4"/>
          <p:cNvSpPr>
            <a:spLocks noGrp="1"/>
          </p:cNvSpPr>
          <p:nvPr>
            <p:ph type="sldNum" sz="quarter" idx="4294967295"/>
          </p:nvPr>
        </p:nvSpPr>
        <p:spPr>
          <a:xfrm>
            <a:off x="6553200" y="6356350"/>
            <a:ext cx="2133600" cy="365125"/>
          </a:xfrm>
          <a:prstGeom prst="rect">
            <a:avLst/>
          </a:prstGeom>
        </p:spPr>
        <p:txBody>
          <a:bodyPr/>
          <a:lstStyle/>
          <a:p>
            <a:pPr>
              <a:defRPr/>
            </a:pPr>
            <a:fld id="{154914A4-25FD-49F2-A40F-CB313D8B9660}" type="slidenum">
              <a:rPr lang="en-US" smtClean="0"/>
              <a:pPr>
                <a:defRPr/>
              </a:pPr>
              <a:t>76</a:t>
            </a:fld>
            <a:endParaRPr lang="en-US" dirty="0"/>
          </a:p>
        </p:txBody>
      </p:sp>
      <p:sp>
        <p:nvSpPr>
          <p:cNvPr id="162821" name="Title 5"/>
          <p:cNvSpPr>
            <a:spLocks noGrp="1"/>
          </p:cNvSpPr>
          <p:nvPr>
            <p:ph type="title"/>
          </p:nvPr>
        </p:nvSpPr>
        <p:spPr/>
        <p:txBody>
          <a:bodyPr/>
          <a:lstStyle/>
          <a:p>
            <a:pPr algn="l"/>
            <a:r>
              <a:rPr lang="en-US" altLang="en-US" sz="4000" smtClean="0"/>
              <a:t>How Good Can I Do With OPUS Static?</a:t>
            </a:r>
          </a:p>
        </p:txBody>
      </p:sp>
      <p:sp>
        <p:nvSpPr>
          <p:cNvPr id="2" name="TextBox 1"/>
          <p:cNvSpPr txBox="1"/>
          <p:nvPr/>
        </p:nvSpPr>
        <p:spPr>
          <a:xfrm>
            <a:off x="0" y="4343400"/>
            <a:ext cx="9144000" cy="1631950"/>
          </a:xfrm>
          <a:prstGeom prst="rect">
            <a:avLst/>
          </a:prstGeom>
          <a:solidFill>
            <a:schemeClr val="accent3">
              <a:lumMod val="20000"/>
              <a:lumOff val="80000"/>
            </a:schemeClr>
          </a:solidFill>
        </p:spPr>
        <p:txBody>
          <a:bodyPr>
            <a:spAutoFit/>
          </a:bodyPr>
          <a:lstStyle/>
          <a:p>
            <a:pPr marL="342900" indent="-342900">
              <a:buFont typeface="Arial" panose="020B0604020202020204" pitchFamily="34" charset="0"/>
              <a:buChar char="•"/>
              <a:defRPr/>
            </a:pPr>
            <a:r>
              <a:rPr lang="en-US" sz="2000" dirty="0">
                <a:solidFill>
                  <a:srgbClr val="00B050"/>
                </a:solidFill>
              </a:rPr>
              <a:t>4-7 mm differential ellipsoid height accuracy in GSVS11</a:t>
            </a:r>
          </a:p>
          <a:p>
            <a:pPr marL="342900" indent="-342900">
              <a:buFont typeface="Arial" panose="020B0604020202020204" pitchFamily="34" charset="0"/>
              <a:buChar char="•"/>
              <a:defRPr/>
            </a:pPr>
            <a:endParaRPr lang="en-US" sz="2000" dirty="0">
              <a:solidFill>
                <a:srgbClr val="00B050"/>
              </a:solidFill>
            </a:endParaRPr>
          </a:p>
          <a:p>
            <a:pPr marL="342900" indent="-342900">
              <a:buFont typeface="Arial" panose="020B0604020202020204" pitchFamily="34" charset="0"/>
              <a:buChar char="•"/>
              <a:defRPr/>
            </a:pPr>
            <a:r>
              <a:rPr lang="en-US" sz="2000" dirty="0">
                <a:solidFill>
                  <a:srgbClr val="00B050"/>
                </a:solidFill>
              </a:rPr>
              <a:t>New ellipsoid height accuracy estimates will be included in a planned update to HTMOD guidelines for a number of GNSS techniques.</a:t>
            </a:r>
          </a:p>
          <a:p>
            <a:pPr marL="342900" indent="-342900">
              <a:buFont typeface="Arial" panose="020B0604020202020204" pitchFamily="34" charset="0"/>
              <a:buChar char="•"/>
              <a:defRPr/>
            </a:pPr>
            <a:endParaRPr lang="en-US" sz="2000" dirty="0">
              <a:solidFill>
                <a:srgbClr val="00B050"/>
              </a:solidFill>
            </a:endParaRPr>
          </a:p>
        </p:txBody>
      </p:sp>
    </p:spTree>
    <p:extLst>
      <p:ext uri="{BB962C8B-B14F-4D97-AF65-F5344CB8AC3E}">
        <p14:creationId xmlns:p14="http://schemas.microsoft.com/office/powerpoint/2010/main" val="37860757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mph" presetSubtype="0" fill="hold" nodeType="clickEffect">
                                  <p:stCondLst>
                                    <p:cond delay="0"/>
                                  </p:stCondLst>
                                  <p:childTnLst>
                                    <p:animClr clrSpc="rgb" dir="cw">
                                      <p:cBhvr override="childStyle">
                                        <p:cTn id="6" dur="500" fill="hold"/>
                                        <p:tgtEl>
                                          <p:spTgt spid="18435">
                                            <p:txEl>
                                              <p:pRg st="4" end="4"/>
                                            </p:txEl>
                                          </p:spTgt>
                                        </p:tgtEl>
                                        <p:attrNameLst>
                                          <p:attrName>style.color</p:attrName>
                                        </p:attrNameLst>
                                      </p:cBhvr>
                                      <p:to>
                                        <a:srgbClr val="FF0000"/>
                                      </p:to>
                                    </p:animClr>
                                    <p:animClr clrSpc="rgb" dir="cw">
                                      <p:cBhvr>
                                        <p:cTn id="7" dur="500" fill="hold"/>
                                        <p:tgtEl>
                                          <p:spTgt spid="18435">
                                            <p:txEl>
                                              <p:pRg st="4" end="4"/>
                                            </p:txEl>
                                          </p:spTgt>
                                        </p:tgtEl>
                                        <p:attrNameLst>
                                          <p:attrName>fillcolor</p:attrName>
                                        </p:attrNameLst>
                                      </p:cBhvr>
                                      <p:to>
                                        <a:srgbClr val="FF0000"/>
                                      </p:to>
                                    </p:animClr>
                                    <p:set>
                                      <p:cBhvr>
                                        <p:cTn id="8" dur="500" fill="hold"/>
                                        <p:tgtEl>
                                          <p:spTgt spid="18435">
                                            <p:txEl>
                                              <p:pRg st="4" end="4"/>
                                            </p:txEl>
                                          </p:spTgt>
                                        </p:tgtEl>
                                        <p:attrNameLst>
                                          <p:attrName>fill.type</p:attrName>
                                        </p:attrNameLst>
                                      </p:cBhvr>
                                      <p:to>
                                        <p:strVal val="solid"/>
                                      </p:to>
                                    </p:set>
                                    <p:set>
                                      <p:cBhvr>
                                        <p:cTn id="9" dur="500" fill="hold"/>
                                        <p:tgtEl>
                                          <p:spTgt spid="18435">
                                            <p:txEl>
                                              <p:pRg st="4" end="4"/>
                                            </p:txEl>
                                          </p:spTgt>
                                        </p:tgtEl>
                                        <p:attrNameLst>
                                          <p:attrName>fill.on</p:attrName>
                                        </p:attrNameLst>
                                      </p:cBhvr>
                                      <p:to>
                                        <p:strVal val="true"/>
                                      </p:to>
                                    </p:set>
                                  </p:childTnLst>
                                </p:cTn>
                              </p:par>
                              <p:par>
                                <p:cTn id="10" presetID="6" presetClass="emph" presetSubtype="0" fill="hold" nodeType="withEffect">
                                  <p:stCondLst>
                                    <p:cond delay="0"/>
                                  </p:stCondLst>
                                  <p:childTnLst>
                                    <p:animScale>
                                      <p:cBhvr>
                                        <p:cTn id="11" dur="2000" fill="hold"/>
                                        <p:tgtEl>
                                          <p:spTgt spid="18435">
                                            <p:txEl>
                                              <p:pRg st="4" end="4"/>
                                            </p:txEl>
                                          </p:spTgt>
                                        </p:tgtEl>
                                      </p:cBhvr>
                                      <p:by x="150000" y="150000"/>
                                    </p:animScale>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2">
                                            <p:bg/>
                                          </p:spTgt>
                                        </p:tgtEl>
                                        <p:attrNameLst>
                                          <p:attrName>style.visibility</p:attrName>
                                        </p:attrNameLst>
                                      </p:cBhvr>
                                      <p:to>
                                        <p:strVal val="visible"/>
                                      </p:to>
                                    </p:set>
                                    <p:anim calcmode="lin" valueType="num">
                                      <p:cBhvr additive="base">
                                        <p:cTn id="16" dur="500" fill="hold"/>
                                        <p:tgtEl>
                                          <p:spTgt spid="2">
                                            <p:bg/>
                                          </p:spTgt>
                                        </p:tgtEl>
                                        <p:attrNameLst>
                                          <p:attrName>ppt_x</p:attrName>
                                        </p:attrNameLst>
                                      </p:cBhvr>
                                      <p:tavLst>
                                        <p:tav tm="0">
                                          <p:val>
                                            <p:strVal val="#ppt_x"/>
                                          </p:val>
                                        </p:tav>
                                        <p:tav tm="100000">
                                          <p:val>
                                            <p:strVal val="#ppt_x"/>
                                          </p:val>
                                        </p:tav>
                                      </p:tavLst>
                                    </p:anim>
                                    <p:anim calcmode="lin" valueType="num">
                                      <p:cBhvr additive="base">
                                        <p:cTn id="17" dur="500" fill="hold"/>
                                        <p:tgtEl>
                                          <p:spTgt spid="2">
                                            <p:bg/>
                                          </p:spTgt>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 calcmode="lin" valueType="num">
                                      <p:cBhvr additive="base">
                                        <p:cTn id="2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
                                            <p:txEl>
                                              <p:pRg st="2" end="2"/>
                                            </p:txEl>
                                          </p:spTgt>
                                        </p:tgtEl>
                                        <p:attrNameLst>
                                          <p:attrName>style.visibility</p:attrName>
                                        </p:attrNameLst>
                                      </p:cBhvr>
                                      <p:to>
                                        <p:strVal val="visible"/>
                                      </p:to>
                                    </p:set>
                                    <p:anim calcmode="lin" valueType="num">
                                      <p:cBhvr additive="base">
                                        <p:cTn id="26"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685800" y="685800"/>
            <a:ext cx="7391400" cy="838200"/>
          </a:xfrm>
        </p:spPr>
        <p:txBody>
          <a:bodyPr/>
          <a:lstStyle/>
          <a:p>
            <a:r>
              <a:rPr lang="en-US" sz="3200" smtClean="0">
                <a:latin typeface="Times New Roman" pitchFamily="18" charset="0"/>
                <a:cs typeface="Times New Roman" pitchFamily="18" charset="0"/>
              </a:rPr>
              <a:t>Positioning Error vs. Duration of the Observing Session</a:t>
            </a:r>
            <a:endParaRPr lang="en-US" smtClean="0">
              <a:latin typeface="Times New Roman" pitchFamily="18" charset="0"/>
              <a:cs typeface="Times New Roman" pitchFamily="18" charset="0"/>
            </a:endParaRPr>
          </a:p>
        </p:txBody>
      </p:sp>
      <p:pic>
        <p:nvPicPr>
          <p:cNvPr id="61443" name="Picture 3" descr="C:\MyFiles\CORS\Accuracy_study\PSFig3.tif"/>
          <p:cNvPicPr>
            <a:picLocks noChangeAspect="1" noChangeArrowheads="1"/>
          </p:cNvPicPr>
          <p:nvPr/>
        </p:nvPicPr>
        <p:blipFill>
          <a:blip r:embed="rId2" cstate="print"/>
          <a:srcRect/>
          <a:stretch>
            <a:fillRect/>
          </a:stretch>
        </p:blipFill>
        <p:spPr bwMode="auto">
          <a:xfrm>
            <a:off x="685800" y="2146300"/>
            <a:ext cx="7162800" cy="4178300"/>
          </a:xfrm>
          <a:prstGeom prst="rect">
            <a:avLst/>
          </a:prstGeom>
          <a:noFill/>
          <a:ln w="9525">
            <a:noFill/>
            <a:miter lim="800000"/>
            <a:headEnd/>
            <a:tailEnd/>
          </a:ln>
        </p:spPr>
      </p:pic>
      <p:sp>
        <p:nvSpPr>
          <p:cNvPr id="61444" name="Text Box 4"/>
          <p:cNvSpPr txBox="1">
            <a:spLocks noChangeArrowheads="1"/>
          </p:cNvSpPr>
          <p:nvPr/>
        </p:nvSpPr>
        <p:spPr bwMode="auto">
          <a:xfrm>
            <a:off x="1066800" y="1766888"/>
            <a:ext cx="6985000" cy="519112"/>
          </a:xfrm>
          <a:prstGeom prst="rect">
            <a:avLst/>
          </a:prstGeom>
          <a:noFill/>
          <a:ln w="9525">
            <a:noFill/>
            <a:miter lim="800000"/>
            <a:headEnd/>
            <a:tailEnd/>
          </a:ln>
        </p:spPr>
        <p:txBody>
          <a:bodyPr wrap="none">
            <a:spAutoFit/>
          </a:bodyPr>
          <a:lstStyle/>
          <a:p>
            <a:pPr algn="ctr" defTabSz="914400"/>
            <a:r>
              <a:rPr lang="en-US" sz="2800">
                <a:solidFill>
                  <a:srgbClr val="333399"/>
                </a:solidFill>
                <a:latin typeface="Times New Roman" pitchFamily="18" charset="0"/>
                <a:cs typeface="Times New Roman" pitchFamily="18" charset="0"/>
              </a:rPr>
              <a:t>Dual-frequency GPS carrier-phase observations</a:t>
            </a:r>
            <a:endParaRPr lang="en-US" sz="280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758434888"/>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5231" name="CorelPhotoPaint.Image.8" r:id="rId3" imgW="9637795" imgH="7388367" progId="">
                  <p:embed/>
                </p:oleObj>
              </mc:Choice>
              <mc:Fallback>
                <p:oleObj name="CorelPhotoPaint.Image.8" r:id="rId3" imgW="9637795" imgH="7388367"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5" name="Text Box 3"/>
          <p:cNvSpPr txBox="1">
            <a:spLocks noChangeArrowheads="1"/>
          </p:cNvSpPr>
          <p:nvPr/>
        </p:nvSpPr>
        <p:spPr bwMode="auto">
          <a:xfrm>
            <a:off x="1600200" y="909638"/>
            <a:ext cx="5930900" cy="800100"/>
          </a:xfrm>
          <a:prstGeom prst="rect">
            <a:avLst/>
          </a:prstGeom>
          <a:solidFill>
            <a:srgbClr val="6699FF"/>
          </a:solidFill>
          <a:ln w="9525">
            <a:noFill/>
            <a:miter lim="800000"/>
            <a:headEnd/>
            <a:tailEnd/>
          </a:ln>
        </p:spPr>
        <p:txBody>
          <a:bodyPr>
            <a:spAutoFit/>
          </a:bodyPr>
          <a:lstStyle/>
          <a:p>
            <a:pPr algn="ctr" defTabSz="914400"/>
            <a:r>
              <a:rPr lang="en-US">
                <a:solidFill>
                  <a:srgbClr val="FFFFDD"/>
                </a:solidFill>
                <a:latin typeface="Times New Roman" pitchFamily="18" charset="0"/>
                <a:cs typeface="Times New Roman" pitchFamily="18" charset="0"/>
              </a:rPr>
              <a:t>Vertical Precision Using Dual-Frequency</a:t>
            </a:r>
          </a:p>
          <a:p>
            <a:pPr algn="ctr" defTabSz="914400"/>
            <a:r>
              <a:rPr lang="en-US">
                <a:solidFill>
                  <a:srgbClr val="FFFFDD"/>
                </a:solidFill>
                <a:latin typeface="Times New Roman" pitchFamily="18" charset="0"/>
                <a:cs typeface="Times New Roman" pitchFamily="18" charset="0"/>
              </a:rPr>
              <a:t>GPS Carrier Phase Observations 95% Confidence Level</a:t>
            </a:r>
            <a:endParaRPr lang="en-US" sz="280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466393218"/>
      </p:ext>
    </p:extLst>
  </p:cSld>
  <p:clrMapOvr>
    <a:masterClrMapping/>
  </p:clrMapOvr>
  <p:transition>
    <p:strips dir="rd"/>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3" descr="US.jpg"/>
          <p:cNvPicPr>
            <a:picLocks noChangeAspect="1"/>
          </p:cNvPicPr>
          <p:nvPr/>
        </p:nvPicPr>
        <p:blipFill>
          <a:blip r:embed="rId2" cstate="print"/>
          <a:srcRect/>
          <a:stretch>
            <a:fillRect/>
          </a:stretch>
        </p:blipFill>
        <p:spPr bwMode="auto">
          <a:xfrm>
            <a:off x="747713" y="509588"/>
            <a:ext cx="7648575" cy="5838825"/>
          </a:xfrm>
          <a:prstGeom prst="rect">
            <a:avLst/>
          </a:prstGeom>
          <a:noFill/>
          <a:ln w="9525">
            <a:noFill/>
            <a:miter lim="800000"/>
            <a:headEnd/>
            <a:tailEnd/>
          </a:ln>
        </p:spPr>
      </p:pic>
    </p:spTree>
    <p:extLst>
      <p:ext uri="{BB962C8B-B14F-4D97-AF65-F5344CB8AC3E}">
        <p14:creationId xmlns:p14="http://schemas.microsoft.com/office/powerpoint/2010/main" val="42670822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5"/>
          <p:cNvSpPr>
            <a:spLocks noGrp="1" noChangeArrowheads="1"/>
          </p:cNvSpPr>
          <p:nvPr>
            <p:ph type="title"/>
          </p:nvPr>
        </p:nvSpPr>
        <p:spPr>
          <a:xfrm>
            <a:off x="152400" y="274638"/>
            <a:ext cx="8534400" cy="1143000"/>
          </a:xfrm>
        </p:spPr>
        <p:txBody>
          <a:bodyPr/>
          <a:lstStyle/>
          <a:p>
            <a:r>
              <a:rPr lang="en-US" sz="4000" dirty="0" smtClean="0"/>
              <a:t>Horizontal </a:t>
            </a:r>
            <a:r>
              <a:rPr lang="en-US" sz="4000" dirty="0" err="1" smtClean="0"/>
              <a:t>Datums</a:t>
            </a:r>
            <a:r>
              <a:rPr lang="en-US" sz="4000" dirty="0" smtClean="0"/>
              <a:t>/Coordinates…What do we (you) use in </a:t>
            </a:r>
            <a:r>
              <a:rPr lang="en-US" sz="4000" dirty="0" smtClean="0"/>
              <a:t>RI?</a:t>
            </a:r>
            <a:endParaRPr lang="en-US" sz="4000" dirty="0" smtClean="0"/>
          </a:p>
        </p:txBody>
      </p:sp>
      <p:sp>
        <p:nvSpPr>
          <p:cNvPr id="11272" name="Rectangle 8"/>
          <p:cNvSpPr>
            <a:spLocks noGrp="1" noChangeArrowheads="1"/>
          </p:cNvSpPr>
          <p:nvPr>
            <p:ph type="body" sz="half" idx="1"/>
          </p:nvPr>
        </p:nvSpPr>
        <p:spPr>
          <a:xfrm>
            <a:off x="457200" y="1905000"/>
            <a:ext cx="4038600" cy="3962400"/>
          </a:xfrm>
        </p:spPr>
        <p:txBody>
          <a:bodyPr/>
          <a:lstStyle/>
          <a:p>
            <a:r>
              <a:rPr lang="en-US" sz="2400" dirty="0" smtClean="0"/>
              <a:t>NAD 83 (Lat-Lon) SPC</a:t>
            </a:r>
          </a:p>
          <a:p>
            <a:pPr lvl="1"/>
            <a:r>
              <a:rPr lang="en-US" dirty="0" smtClean="0"/>
              <a:t>Which one???</a:t>
            </a:r>
          </a:p>
          <a:p>
            <a:pPr lvl="2"/>
            <a:r>
              <a:rPr lang="en-US" sz="2400" dirty="0" smtClean="0"/>
              <a:t>NAD 83 (1986</a:t>
            </a:r>
            <a:r>
              <a:rPr lang="en-US" sz="2400" dirty="0" smtClean="0"/>
              <a:t>)</a:t>
            </a:r>
          </a:p>
          <a:p>
            <a:pPr lvl="2"/>
            <a:r>
              <a:rPr lang="en-US" sz="2400" dirty="0" smtClean="0"/>
              <a:t>NAD 83 (1992)</a:t>
            </a:r>
            <a:endParaRPr lang="en-US" sz="2400" dirty="0" smtClean="0"/>
          </a:p>
          <a:p>
            <a:pPr lvl="2"/>
            <a:r>
              <a:rPr lang="en-US" sz="2400" dirty="0" smtClean="0"/>
              <a:t>NAD 83 (</a:t>
            </a:r>
            <a:r>
              <a:rPr lang="en-US" sz="2400" dirty="0" smtClean="0"/>
              <a:t>1996)</a:t>
            </a:r>
            <a:endParaRPr lang="en-US" sz="2400" dirty="0" smtClean="0"/>
          </a:p>
          <a:p>
            <a:pPr lvl="2"/>
            <a:r>
              <a:rPr lang="en-US" sz="2400" dirty="0" smtClean="0"/>
              <a:t>NAD 83 CORS96(2002)</a:t>
            </a:r>
          </a:p>
          <a:p>
            <a:pPr lvl="2"/>
            <a:r>
              <a:rPr lang="en-US" sz="2400" dirty="0" smtClean="0"/>
              <a:t>NAD 83 (NSRS2007)</a:t>
            </a:r>
          </a:p>
          <a:p>
            <a:pPr lvl="2"/>
            <a:r>
              <a:rPr lang="en-US" sz="2400" dirty="0" smtClean="0"/>
              <a:t>NAD 83 (2011)</a:t>
            </a:r>
          </a:p>
          <a:p>
            <a:r>
              <a:rPr lang="en-US" sz="2400" dirty="0" smtClean="0"/>
              <a:t>NAD 27</a:t>
            </a:r>
          </a:p>
        </p:txBody>
      </p:sp>
      <p:sp>
        <p:nvSpPr>
          <p:cNvPr id="11273" name="Rectangle 9"/>
          <p:cNvSpPr>
            <a:spLocks noGrp="1" noChangeArrowheads="1"/>
          </p:cNvSpPr>
          <p:nvPr>
            <p:ph type="body" sz="half" idx="2"/>
          </p:nvPr>
        </p:nvSpPr>
        <p:spPr>
          <a:xfrm>
            <a:off x="4876800" y="1905000"/>
            <a:ext cx="3810000" cy="4386618"/>
          </a:xfrm>
        </p:spPr>
        <p:txBody>
          <a:bodyPr/>
          <a:lstStyle/>
          <a:p>
            <a:r>
              <a:rPr lang="en-US" sz="2400" dirty="0" smtClean="0"/>
              <a:t>WGS 84</a:t>
            </a:r>
          </a:p>
          <a:p>
            <a:pPr lvl="1"/>
            <a:r>
              <a:rPr lang="en-US" dirty="0" smtClean="0"/>
              <a:t>Which one???</a:t>
            </a:r>
          </a:p>
          <a:p>
            <a:pPr lvl="2"/>
            <a:r>
              <a:rPr lang="en-US" sz="2400" dirty="0" smtClean="0"/>
              <a:t>WGS 84 (1987)</a:t>
            </a:r>
          </a:p>
          <a:p>
            <a:pPr lvl="2"/>
            <a:r>
              <a:rPr lang="en-US" sz="2400" dirty="0" smtClean="0"/>
              <a:t>WGS 84 (G730)</a:t>
            </a:r>
          </a:p>
          <a:p>
            <a:pPr lvl="2"/>
            <a:r>
              <a:rPr lang="en-US" sz="2400" dirty="0" smtClean="0"/>
              <a:t>WGS 84 (G873)</a:t>
            </a:r>
          </a:p>
          <a:p>
            <a:pPr lvl="2"/>
            <a:r>
              <a:rPr lang="en-US" sz="2400" dirty="0" smtClean="0"/>
              <a:t>WGS 84 (G1150)</a:t>
            </a:r>
          </a:p>
          <a:p>
            <a:pPr lvl="2"/>
            <a:r>
              <a:rPr lang="en-US" sz="2400" dirty="0" smtClean="0"/>
              <a:t>WGS 84 (G1674)</a:t>
            </a:r>
          </a:p>
          <a:p>
            <a:r>
              <a:rPr lang="en-US" sz="2400" dirty="0" smtClean="0"/>
              <a:t>ITRF00 (epoch 97)</a:t>
            </a:r>
          </a:p>
          <a:p>
            <a:r>
              <a:rPr lang="en-US" sz="2400" dirty="0" smtClean="0"/>
              <a:t>IGS08 (epoch 2005)</a:t>
            </a:r>
          </a:p>
          <a:p>
            <a:endParaRPr lang="en-US" sz="2400" dirty="0" smtClean="0"/>
          </a:p>
          <a:p>
            <a:endParaRPr lang="en-US" sz="1800" dirty="0" smtClean="0"/>
          </a:p>
          <a:p>
            <a:endParaRPr lang="en-US" sz="1800" dirty="0" smtClean="0"/>
          </a:p>
        </p:txBody>
      </p:sp>
    </p:spTree>
    <p:extLst>
      <p:ext uri="{BB962C8B-B14F-4D97-AF65-F5344CB8AC3E}">
        <p14:creationId xmlns:p14="http://schemas.microsoft.com/office/powerpoint/2010/main" val="921299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272">
                                            <p:txEl>
                                              <p:pRg st="0" end="0"/>
                                            </p:txEl>
                                          </p:spTgt>
                                        </p:tgtEl>
                                        <p:attrNameLst>
                                          <p:attrName>style.visibility</p:attrName>
                                        </p:attrNameLst>
                                      </p:cBhvr>
                                      <p:to>
                                        <p:strVal val="visible"/>
                                      </p:to>
                                    </p:set>
                                    <p:anim calcmode="lin" valueType="num">
                                      <p:cBhvr additive="base">
                                        <p:cTn id="7" dur="500" fill="hold"/>
                                        <p:tgtEl>
                                          <p:spTgt spid="1127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27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272">
                                            <p:txEl>
                                              <p:pRg st="1" end="1"/>
                                            </p:txEl>
                                          </p:spTgt>
                                        </p:tgtEl>
                                        <p:attrNameLst>
                                          <p:attrName>style.visibility</p:attrName>
                                        </p:attrNameLst>
                                      </p:cBhvr>
                                      <p:to>
                                        <p:strVal val="visible"/>
                                      </p:to>
                                    </p:set>
                                    <p:anim calcmode="lin" valueType="num">
                                      <p:cBhvr additive="base">
                                        <p:cTn id="13" dur="500" fill="hold"/>
                                        <p:tgtEl>
                                          <p:spTgt spid="1127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272">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1272">
                                            <p:txEl>
                                              <p:pRg st="2" end="2"/>
                                            </p:txEl>
                                          </p:spTgt>
                                        </p:tgtEl>
                                        <p:attrNameLst>
                                          <p:attrName>style.visibility</p:attrName>
                                        </p:attrNameLst>
                                      </p:cBhvr>
                                      <p:to>
                                        <p:strVal val="visible"/>
                                      </p:to>
                                    </p:set>
                                    <p:anim calcmode="lin" valueType="num">
                                      <p:cBhvr additive="base">
                                        <p:cTn id="17" dur="500" fill="hold"/>
                                        <p:tgtEl>
                                          <p:spTgt spid="11272">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1272">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1272">
                                            <p:txEl>
                                              <p:pRg st="3" end="3"/>
                                            </p:txEl>
                                          </p:spTgt>
                                        </p:tgtEl>
                                        <p:attrNameLst>
                                          <p:attrName>style.visibility</p:attrName>
                                        </p:attrNameLst>
                                      </p:cBhvr>
                                      <p:to>
                                        <p:strVal val="visible"/>
                                      </p:to>
                                    </p:set>
                                    <p:anim calcmode="lin" valueType="num">
                                      <p:cBhvr additive="base">
                                        <p:cTn id="21" dur="500" fill="hold"/>
                                        <p:tgtEl>
                                          <p:spTgt spid="11272">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11272">
                                            <p:txEl>
                                              <p:pRg st="3" end="3"/>
                                            </p:tx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1272">
                                            <p:txEl>
                                              <p:pRg st="4" end="4"/>
                                            </p:txEl>
                                          </p:spTgt>
                                        </p:tgtEl>
                                        <p:attrNameLst>
                                          <p:attrName>style.visibility</p:attrName>
                                        </p:attrNameLst>
                                      </p:cBhvr>
                                      <p:to>
                                        <p:strVal val="visible"/>
                                      </p:to>
                                    </p:set>
                                    <p:anim calcmode="lin" valueType="num">
                                      <p:cBhvr additive="base">
                                        <p:cTn id="25" dur="500" fill="hold"/>
                                        <p:tgtEl>
                                          <p:spTgt spid="11272">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1272">
                                            <p:txEl>
                                              <p:pRg st="4" end="4"/>
                                            </p:txEl>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11272">
                                            <p:txEl>
                                              <p:pRg st="5" end="5"/>
                                            </p:txEl>
                                          </p:spTgt>
                                        </p:tgtEl>
                                        <p:attrNameLst>
                                          <p:attrName>style.visibility</p:attrName>
                                        </p:attrNameLst>
                                      </p:cBhvr>
                                      <p:to>
                                        <p:strVal val="visible"/>
                                      </p:to>
                                    </p:set>
                                    <p:anim calcmode="lin" valueType="num">
                                      <p:cBhvr additive="base">
                                        <p:cTn id="29" dur="500" fill="hold"/>
                                        <p:tgtEl>
                                          <p:spTgt spid="11272">
                                            <p:txEl>
                                              <p:pRg st="5" end="5"/>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1272">
                                            <p:txEl>
                                              <p:pRg st="5" end="5"/>
                                            </p:txEl>
                                          </p:spTgt>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11272">
                                            <p:txEl>
                                              <p:pRg st="6" end="6"/>
                                            </p:txEl>
                                          </p:spTgt>
                                        </p:tgtEl>
                                        <p:attrNameLst>
                                          <p:attrName>style.visibility</p:attrName>
                                        </p:attrNameLst>
                                      </p:cBhvr>
                                      <p:to>
                                        <p:strVal val="visible"/>
                                      </p:to>
                                    </p:set>
                                    <p:anim calcmode="lin" valueType="num">
                                      <p:cBhvr additive="base">
                                        <p:cTn id="33" dur="500" fill="hold"/>
                                        <p:tgtEl>
                                          <p:spTgt spid="11272">
                                            <p:txEl>
                                              <p:pRg st="6" end="6"/>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1272">
                                            <p:txEl>
                                              <p:pRg st="6" end="6"/>
                                            </p:txEl>
                                          </p:spTgt>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11272">
                                            <p:txEl>
                                              <p:pRg st="7" end="7"/>
                                            </p:txEl>
                                          </p:spTgt>
                                        </p:tgtEl>
                                        <p:attrNameLst>
                                          <p:attrName>style.visibility</p:attrName>
                                        </p:attrNameLst>
                                      </p:cBhvr>
                                      <p:to>
                                        <p:strVal val="visible"/>
                                      </p:to>
                                    </p:set>
                                    <p:anim calcmode="lin" valueType="num">
                                      <p:cBhvr additive="base">
                                        <p:cTn id="37" dur="500" fill="hold"/>
                                        <p:tgtEl>
                                          <p:spTgt spid="11272">
                                            <p:txEl>
                                              <p:pRg st="7" end="7"/>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127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1272">
                                            <p:txEl>
                                              <p:pRg st="8" end="8"/>
                                            </p:txEl>
                                          </p:spTgt>
                                        </p:tgtEl>
                                        <p:attrNameLst>
                                          <p:attrName>style.visibility</p:attrName>
                                        </p:attrNameLst>
                                      </p:cBhvr>
                                      <p:to>
                                        <p:strVal val="visible"/>
                                      </p:to>
                                    </p:set>
                                    <p:anim calcmode="lin" valueType="num">
                                      <p:cBhvr additive="base">
                                        <p:cTn id="43" dur="500" fill="hold"/>
                                        <p:tgtEl>
                                          <p:spTgt spid="11272">
                                            <p:txEl>
                                              <p:pRg st="8" end="8"/>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127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11273">
                                            <p:txEl>
                                              <p:pRg st="0" end="0"/>
                                            </p:txEl>
                                          </p:spTgt>
                                        </p:tgtEl>
                                        <p:attrNameLst>
                                          <p:attrName>style.visibility</p:attrName>
                                        </p:attrNameLst>
                                      </p:cBhvr>
                                      <p:to>
                                        <p:strVal val="visible"/>
                                      </p:to>
                                    </p:set>
                                    <p:anim calcmode="lin" valueType="num">
                                      <p:cBhvr additive="base">
                                        <p:cTn id="49" dur="500" fill="hold"/>
                                        <p:tgtEl>
                                          <p:spTgt spid="11273">
                                            <p:txEl>
                                              <p:pRg st="0" end="0"/>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1127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11273">
                                            <p:txEl>
                                              <p:pRg st="1" end="1"/>
                                            </p:txEl>
                                          </p:spTgt>
                                        </p:tgtEl>
                                        <p:attrNameLst>
                                          <p:attrName>style.visibility</p:attrName>
                                        </p:attrNameLst>
                                      </p:cBhvr>
                                      <p:to>
                                        <p:strVal val="visible"/>
                                      </p:to>
                                    </p:set>
                                    <p:anim calcmode="lin" valueType="num">
                                      <p:cBhvr additive="base">
                                        <p:cTn id="55" dur="500" fill="hold"/>
                                        <p:tgtEl>
                                          <p:spTgt spid="11273">
                                            <p:txEl>
                                              <p:pRg st="1" end="1"/>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11273">
                                            <p:txEl>
                                              <p:pRg st="1" end="1"/>
                                            </p:txEl>
                                          </p:spTgt>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11273">
                                            <p:txEl>
                                              <p:pRg st="2" end="2"/>
                                            </p:txEl>
                                          </p:spTgt>
                                        </p:tgtEl>
                                        <p:attrNameLst>
                                          <p:attrName>style.visibility</p:attrName>
                                        </p:attrNameLst>
                                      </p:cBhvr>
                                      <p:to>
                                        <p:strVal val="visible"/>
                                      </p:to>
                                    </p:set>
                                    <p:anim calcmode="lin" valueType="num">
                                      <p:cBhvr additive="base">
                                        <p:cTn id="59" dur="500" fill="hold"/>
                                        <p:tgtEl>
                                          <p:spTgt spid="11273">
                                            <p:txEl>
                                              <p:pRg st="2" end="2"/>
                                            </p:tx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11273">
                                            <p:txEl>
                                              <p:pRg st="2" end="2"/>
                                            </p:txEl>
                                          </p:spTgt>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stCondLst>
                                    <p:cond delay="0"/>
                                  </p:stCondLst>
                                  <p:childTnLst>
                                    <p:set>
                                      <p:cBhvr>
                                        <p:cTn id="62" dur="1" fill="hold">
                                          <p:stCondLst>
                                            <p:cond delay="0"/>
                                          </p:stCondLst>
                                        </p:cTn>
                                        <p:tgtEl>
                                          <p:spTgt spid="11273">
                                            <p:txEl>
                                              <p:pRg st="3" end="3"/>
                                            </p:txEl>
                                          </p:spTgt>
                                        </p:tgtEl>
                                        <p:attrNameLst>
                                          <p:attrName>style.visibility</p:attrName>
                                        </p:attrNameLst>
                                      </p:cBhvr>
                                      <p:to>
                                        <p:strVal val="visible"/>
                                      </p:to>
                                    </p:set>
                                    <p:anim calcmode="lin" valueType="num">
                                      <p:cBhvr additive="base">
                                        <p:cTn id="63" dur="500" fill="hold"/>
                                        <p:tgtEl>
                                          <p:spTgt spid="11273">
                                            <p:txEl>
                                              <p:pRg st="3" end="3"/>
                                            </p:txEl>
                                          </p:spTgt>
                                        </p:tgtEl>
                                        <p:attrNameLst>
                                          <p:attrName>ppt_x</p:attrName>
                                        </p:attrNameLst>
                                      </p:cBhvr>
                                      <p:tavLst>
                                        <p:tav tm="0">
                                          <p:val>
                                            <p:strVal val="1+#ppt_w/2"/>
                                          </p:val>
                                        </p:tav>
                                        <p:tav tm="100000">
                                          <p:val>
                                            <p:strVal val="#ppt_x"/>
                                          </p:val>
                                        </p:tav>
                                      </p:tavLst>
                                    </p:anim>
                                    <p:anim calcmode="lin" valueType="num">
                                      <p:cBhvr additive="base">
                                        <p:cTn id="64" dur="500" fill="hold"/>
                                        <p:tgtEl>
                                          <p:spTgt spid="11273">
                                            <p:txEl>
                                              <p:pRg st="3" end="3"/>
                                            </p:txEl>
                                          </p:spTgt>
                                        </p:tgtEl>
                                        <p:attrNameLst>
                                          <p:attrName>ppt_y</p:attrName>
                                        </p:attrNameLst>
                                      </p:cBhvr>
                                      <p:tavLst>
                                        <p:tav tm="0">
                                          <p:val>
                                            <p:strVal val="#ppt_y"/>
                                          </p:val>
                                        </p:tav>
                                        <p:tav tm="100000">
                                          <p:val>
                                            <p:strVal val="#ppt_y"/>
                                          </p:val>
                                        </p:tav>
                                      </p:tavLst>
                                    </p:anim>
                                  </p:childTnLst>
                                </p:cTn>
                              </p:par>
                              <p:par>
                                <p:cTn id="65" presetID="2" presetClass="entr" presetSubtype="2" fill="hold" grpId="0" nodeType="withEffect">
                                  <p:stCondLst>
                                    <p:cond delay="0"/>
                                  </p:stCondLst>
                                  <p:childTnLst>
                                    <p:set>
                                      <p:cBhvr>
                                        <p:cTn id="66" dur="1" fill="hold">
                                          <p:stCondLst>
                                            <p:cond delay="0"/>
                                          </p:stCondLst>
                                        </p:cTn>
                                        <p:tgtEl>
                                          <p:spTgt spid="11273">
                                            <p:txEl>
                                              <p:pRg st="4" end="4"/>
                                            </p:txEl>
                                          </p:spTgt>
                                        </p:tgtEl>
                                        <p:attrNameLst>
                                          <p:attrName>style.visibility</p:attrName>
                                        </p:attrNameLst>
                                      </p:cBhvr>
                                      <p:to>
                                        <p:strVal val="visible"/>
                                      </p:to>
                                    </p:set>
                                    <p:anim calcmode="lin" valueType="num">
                                      <p:cBhvr additive="base">
                                        <p:cTn id="67" dur="500" fill="hold"/>
                                        <p:tgtEl>
                                          <p:spTgt spid="11273">
                                            <p:txEl>
                                              <p:pRg st="4" end="4"/>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11273">
                                            <p:txEl>
                                              <p:pRg st="4" end="4"/>
                                            </p:txEl>
                                          </p:spTgt>
                                        </p:tgtEl>
                                        <p:attrNameLst>
                                          <p:attrName>ppt_y</p:attrName>
                                        </p:attrNameLst>
                                      </p:cBhvr>
                                      <p:tavLst>
                                        <p:tav tm="0">
                                          <p:val>
                                            <p:strVal val="#ppt_y"/>
                                          </p:val>
                                        </p:tav>
                                        <p:tav tm="100000">
                                          <p:val>
                                            <p:strVal val="#ppt_y"/>
                                          </p:val>
                                        </p:tav>
                                      </p:tavLst>
                                    </p:anim>
                                  </p:childTnLst>
                                </p:cTn>
                              </p:par>
                              <p:par>
                                <p:cTn id="69" presetID="2" presetClass="entr" presetSubtype="2" fill="hold" grpId="0" nodeType="withEffect">
                                  <p:stCondLst>
                                    <p:cond delay="0"/>
                                  </p:stCondLst>
                                  <p:childTnLst>
                                    <p:set>
                                      <p:cBhvr>
                                        <p:cTn id="70" dur="1" fill="hold">
                                          <p:stCondLst>
                                            <p:cond delay="0"/>
                                          </p:stCondLst>
                                        </p:cTn>
                                        <p:tgtEl>
                                          <p:spTgt spid="11273">
                                            <p:txEl>
                                              <p:pRg st="5" end="5"/>
                                            </p:txEl>
                                          </p:spTgt>
                                        </p:tgtEl>
                                        <p:attrNameLst>
                                          <p:attrName>style.visibility</p:attrName>
                                        </p:attrNameLst>
                                      </p:cBhvr>
                                      <p:to>
                                        <p:strVal val="visible"/>
                                      </p:to>
                                    </p:set>
                                    <p:anim calcmode="lin" valueType="num">
                                      <p:cBhvr additive="base">
                                        <p:cTn id="71" dur="500" fill="hold"/>
                                        <p:tgtEl>
                                          <p:spTgt spid="11273">
                                            <p:txEl>
                                              <p:pRg st="5" end="5"/>
                                            </p:txEl>
                                          </p:spTgt>
                                        </p:tgtEl>
                                        <p:attrNameLst>
                                          <p:attrName>ppt_x</p:attrName>
                                        </p:attrNameLst>
                                      </p:cBhvr>
                                      <p:tavLst>
                                        <p:tav tm="0">
                                          <p:val>
                                            <p:strVal val="1+#ppt_w/2"/>
                                          </p:val>
                                        </p:tav>
                                        <p:tav tm="100000">
                                          <p:val>
                                            <p:strVal val="#ppt_x"/>
                                          </p:val>
                                        </p:tav>
                                      </p:tavLst>
                                    </p:anim>
                                    <p:anim calcmode="lin" valueType="num">
                                      <p:cBhvr additive="base">
                                        <p:cTn id="72" dur="500" fill="hold"/>
                                        <p:tgtEl>
                                          <p:spTgt spid="11273">
                                            <p:txEl>
                                              <p:pRg st="5" end="5"/>
                                            </p:txEl>
                                          </p:spTgt>
                                        </p:tgtEl>
                                        <p:attrNameLst>
                                          <p:attrName>ppt_y</p:attrName>
                                        </p:attrNameLst>
                                      </p:cBhvr>
                                      <p:tavLst>
                                        <p:tav tm="0">
                                          <p:val>
                                            <p:strVal val="#ppt_y"/>
                                          </p:val>
                                        </p:tav>
                                        <p:tav tm="100000">
                                          <p:val>
                                            <p:strVal val="#ppt_y"/>
                                          </p:val>
                                        </p:tav>
                                      </p:tavLst>
                                    </p:anim>
                                  </p:childTnLst>
                                </p:cTn>
                              </p:par>
                              <p:par>
                                <p:cTn id="73" presetID="2" presetClass="entr" presetSubtype="2" fill="hold" grpId="0" nodeType="withEffect">
                                  <p:stCondLst>
                                    <p:cond delay="0"/>
                                  </p:stCondLst>
                                  <p:childTnLst>
                                    <p:set>
                                      <p:cBhvr>
                                        <p:cTn id="74" dur="1" fill="hold">
                                          <p:stCondLst>
                                            <p:cond delay="0"/>
                                          </p:stCondLst>
                                        </p:cTn>
                                        <p:tgtEl>
                                          <p:spTgt spid="11273">
                                            <p:txEl>
                                              <p:pRg st="6" end="6"/>
                                            </p:txEl>
                                          </p:spTgt>
                                        </p:tgtEl>
                                        <p:attrNameLst>
                                          <p:attrName>style.visibility</p:attrName>
                                        </p:attrNameLst>
                                      </p:cBhvr>
                                      <p:to>
                                        <p:strVal val="visible"/>
                                      </p:to>
                                    </p:set>
                                    <p:anim calcmode="lin" valueType="num">
                                      <p:cBhvr additive="base">
                                        <p:cTn id="75" dur="500" fill="hold"/>
                                        <p:tgtEl>
                                          <p:spTgt spid="11273">
                                            <p:txEl>
                                              <p:pRg st="6" end="6"/>
                                            </p:txEl>
                                          </p:spTgt>
                                        </p:tgtEl>
                                        <p:attrNameLst>
                                          <p:attrName>ppt_x</p:attrName>
                                        </p:attrNameLst>
                                      </p:cBhvr>
                                      <p:tavLst>
                                        <p:tav tm="0">
                                          <p:val>
                                            <p:strVal val="1+#ppt_w/2"/>
                                          </p:val>
                                        </p:tav>
                                        <p:tav tm="100000">
                                          <p:val>
                                            <p:strVal val="#ppt_x"/>
                                          </p:val>
                                        </p:tav>
                                      </p:tavLst>
                                    </p:anim>
                                    <p:anim calcmode="lin" valueType="num">
                                      <p:cBhvr additive="base">
                                        <p:cTn id="76" dur="500" fill="hold"/>
                                        <p:tgtEl>
                                          <p:spTgt spid="1127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2" fill="hold" grpId="0" nodeType="clickEffect">
                                  <p:stCondLst>
                                    <p:cond delay="0"/>
                                  </p:stCondLst>
                                  <p:childTnLst>
                                    <p:set>
                                      <p:cBhvr>
                                        <p:cTn id="80" dur="1" fill="hold">
                                          <p:stCondLst>
                                            <p:cond delay="0"/>
                                          </p:stCondLst>
                                        </p:cTn>
                                        <p:tgtEl>
                                          <p:spTgt spid="11273">
                                            <p:txEl>
                                              <p:pRg st="7" end="7"/>
                                            </p:txEl>
                                          </p:spTgt>
                                        </p:tgtEl>
                                        <p:attrNameLst>
                                          <p:attrName>style.visibility</p:attrName>
                                        </p:attrNameLst>
                                      </p:cBhvr>
                                      <p:to>
                                        <p:strVal val="visible"/>
                                      </p:to>
                                    </p:set>
                                    <p:anim calcmode="lin" valueType="num">
                                      <p:cBhvr additive="base">
                                        <p:cTn id="81" dur="500" fill="hold"/>
                                        <p:tgtEl>
                                          <p:spTgt spid="11273">
                                            <p:txEl>
                                              <p:pRg st="7" end="7"/>
                                            </p:txEl>
                                          </p:spTgt>
                                        </p:tgtEl>
                                        <p:attrNameLst>
                                          <p:attrName>ppt_x</p:attrName>
                                        </p:attrNameLst>
                                      </p:cBhvr>
                                      <p:tavLst>
                                        <p:tav tm="0">
                                          <p:val>
                                            <p:strVal val="1+#ppt_w/2"/>
                                          </p:val>
                                        </p:tav>
                                        <p:tav tm="100000">
                                          <p:val>
                                            <p:strVal val="#ppt_x"/>
                                          </p:val>
                                        </p:tav>
                                      </p:tavLst>
                                    </p:anim>
                                    <p:anim calcmode="lin" valueType="num">
                                      <p:cBhvr additive="base">
                                        <p:cTn id="82" dur="500" fill="hold"/>
                                        <p:tgtEl>
                                          <p:spTgt spid="1127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2" fill="hold" grpId="0" nodeType="clickEffect">
                                  <p:stCondLst>
                                    <p:cond delay="0"/>
                                  </p:stCondLst>
                                  <p:childTnLst>
                                    <p:set>
                                      <p:cBhvr>
                                        <p:cTn id="86" dur="1" fill="hold">
                                          <p:stCondLst>
                                            <p:cond delay="0"/>
                                          </p:stCondLst>
                                        </p:cTn>
                                        <p:tgtEl>
                                          <p:spTgt spid="11273">
                                            <p:txEl>
                                              <p:pRg st="8" end="8"/>
                                            </p:txEl>
                                          </p:spTgt>
                                        </p:tgtEl>
                                        <p:attrNameLst>
                                          <p:attrName>style.visibility</p:attrName>
                                        </p:attrNameLst>
                                      </p:cBhvr>
                                      <p:to>
                                        <p:strVal val="visible"/>
                                      </p:to>
                                    </p:set>
                                    <p:anim calcmode="lin" valueType="num">
                                      <p:cBhvr additive="base">
                                        <p:cTn id="87" dur="500" fill="hold"/>
                                        <p:tgtEl>
                                          <p:spTgt spid="11273">
                                            <p:txEl>
                                              <p:pRg st="8" end="8"/>
                                            </p:txEl>
                                          </p:spTgt>
                                        </p:tgtEl>
                                        <p:attrNameLst>
                                          <p:attrName>ppt_x</p:attrName>
                                        </p:attrNameLst>
                                      </p:cBhvr>
                                      <p:tavLst>
                                        <p:tav tm="0">
                                          <p:val>
                                            <p:strVal val="1+#ppt_w/2"/>
                                          </p:val>
                                        </p:tav>
                                        <p:tav tm="100000">
                                          <p:val>
                                            <p:strVal val="#ppt_x"/>
                                          </p:val>
                                        </p:tav>
                                      </p:tavLst>
                                    </p:anim>
                                    <p:anim calcmode="lin" valueType="num">
                                      <p:cBhvr additive="base">
                                        <p:cTn id="88" dur="500" fill="hold"/>
                                        <p:tgtEl>
                                          <p:spTgt spid="1127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2" grpId="0" uiExpand="1" build="p"/>
      <p:bldP spid="11273" grpId="0" uiExpand="1"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2"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55829" y="3417639"/>
            <a:ext cx="4431642" cy="3391507"/>
          </a:xfrm>
          <a:prstGeom prst="rect">
            <a:avLst/>
          </a:prstGeom>
          <a:noFill/>
          <a:ln w="9525">
            <a:noFill/>
            <a:miter lim="800000"/>
            <a:headEnd/>
            <a:tailEnd/>
          </a:ln>
        </p:spPr>
      </p:pic>
      <p:pic>
        <p:nvPicPr>
          <p:cNvPr id="63490"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604243" y="3399139"/>
            <a:ext cx="4421404" cy="3410008"/>
          </a:xfrm>
          <a:prstGeom prst="rect">
            <a:avLst/>
          </a:prstGeom>
          <a:noFill/>
          <a:ln w="9525">
            <a:noFill/>
            <a:miter lim="800000"/>
            <a:headEnd/>
            <a:tailEnd/>
          </a:ln>
        </p:spPr>
      </p:pic>
      <p:pic>
        <p:nvPicPr>
          <p:cNvPr id="63491"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166884" y="534876"/>
            <a:ext cx="4406918" cy="3384864"/>
          </a:xfrm>
          <a:prstGeom prst="rect">
            <a:avLst/>
          </a:prstGeom>
          <a:noFill/>
          <a:ln w="9525">
            <a:noFill/>
            <a:miter lim="800000"/>
            <a:headEnd/>
            <a:tailEnd/>
          </a:ln>
        </p:spPr>
      </p:pic>
      <p:pic>
        <p:nvPicPr>
          <p:cNvPr id="63493"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4623954" y="544979"/>
            <a:ext cx="4381748" cy="3357514"/>
          </a:xfrm>
          <a:prstGeom prst="rect">
            <a:avLst/>
          </a:prstGeom>
          <a:noFill/>
          <a:ln w="9525">
            <a:noFill/>
            <a:miter lim="800000"/>
            <a:headEnd/>
            <a:tailEnd/>
          </a:ln>
        </p:spPr>
      </p:pic>
    </p:spTree>
    <p:extLst>
      <p:ext uri="{BB962C8B-B14F-4D97-AF65-F5344CB8AC3E}">
        <p14:creationId xmlns:p14="http://schemas.microsoft.com/office/powerpoint/2010/main" val="15192533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69900" y="2044700"/>
            <a:ext cx="7569200" cy="3594100"/>
          </a:xfrm>
        </p:spPr>
        <p:txBody>
          <a:bodyPr/>
          <a:lstStyle/>
          <a:p>
            <a:pPr eaLnBrk="1" hangingPunct="1"/>
            <a:r>
              <a:rPr lang="en-US" sz="2800" smtClean="0"/>
              <a:t>1. Using GNSS is cheaper, easier than leveling</a:t>
            </a:r>
            <a:br>
              <a:rPr lang="en-US" sz="2800" smtClean="0"/>
            </a:br>
            <a:r>
              <a:rPr lang="en-US" sz="2800" smtClean="0"/>
              <a:t/>
            </a:r>
            <a:br>
              <a:rPr lang="en-US" sz="2800" smtClean="0"/>
            </a:br>
            <a:r>
              <a:rPr lang="en-US" sz="2800" smtClean="0"/>
              <a:t>2. To use GNSS we need a good geoid model</a:t>
            </a:r>
          </a:p>
        </p:txBody>
      </p:sp>
      <p:sp>
        <p:nvSpPr>
          <p:cNvPr id="33795" name="Text Box 3"/>
          <p:cNvSpPr txBox="1">
            <a:spLocks noChangeArrowheads="1"/>
          </p:cNvSpPr>
          <p:nvPr/>
        </p:nvSpPr>
        <p:spPr bwMode="auto">
          <a:xfrm>
            <a:off x="685800" y="774700"/>
            <a:ext cx="7467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marL="228600" indent="-228600"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eaLnBrk="1" hangingPunct="1">
              <a:spcBef>
                <a:spcPct val="50000"/>
              </a:spcBef>
            </a:pPr>
            <a:r>
              <a:rPr lang="en-US" sz="3600" b="1">
                <a:latin typeface="Verdana" pitchFamily="34" charset="0"/>
                <a:cs typeface="Times New Roman" pitchFamily="18" charset="0"/>
              </a:rPr>
              <a:t>Height Modernization Bottom line</a:t>
            </a:r>
          </a:p>
        </p:txBody>
      </p:sp>
    </p:spTree>
    <p:extLst>
      <p:ext uri="{BB962C8B-B14F-4D97-AF65-F5344CB8AC3E}">
        <p14:creationId xmlns:p14="http://schemas.microsoft.com/office/powerpoint/2010/main" val="3478844973"/>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32014" y="365799"/>
            <a:ext cx="8707272" cy="6451257"/>
          </a:xfrm>
        </p:spPr>
      </p:pic>
    </p:spTree>
    <p:extLst>
      <p:ext uri="{BB962C8B-B14F-4D97-AF65-F5344CB8AC3E}">
        <p14:creationId xmlns:p14="http://schemas.microsoft.com/office/powerpoint/2010/main" val="347315755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Freeform 2"/>
          <p:cNvSpPr>
            <a:spLocks/>
          </p:cNvSpPr>
          <p:nvPr/>
        </p:nvSpPr>
        <p:spPr bwMode="auto">
          <a:xfrm>
            <a:off x="1581150" y="855663"/>
            <a:ext cx="5127625" cy="4648200"/>
          </a:xfrm>
          <a:custGeom>
            <a:avLst/>
            <a:gdLst>
              <a:gd name="T0" fmla="*/ 2147483647 w 3394"/>
              <a:gd name="T1" fmla="*/ 2147483647 h 3191"/>
              <a:gd name="T2" fmla="*/ 2147483647 w 3394"/>
              <a:gd name="T3" fmla="*/ 2147483647 h 3191"/>
              <a:gd name="T4" fmla="*/ 2147483647 w 3394"/>
              <a:gd name="T5" fmla="*/ 2147483647 h 3191"/>
              <a:gd name="T6" fmla="*/ 2147483647 w 3394"/>
              <a:gd name="T7" fmla="*/ 2147483647 h 3191"/>
              <a:gd name="T8" fmla="*/ 2147483647 w 3394"/>
              <a:gd name="T9" fmla="*/ 2147483647 h 3191"/>
              <a:gd name="T10" fmla="*/ 2147483647 w 3394"/>
              <a:gd name="T11" fmla="*/ 2147483647 h 3191"/>
              <a:gd name="T12" fmla="*/ 2147483647 w 3394"/>
              <a:gd name="T13" fmla="*/ 2147483647 h 3191"/>
              <a:gd name="T14" fmla="*/ 2147483647 w 3394"/>
              <a:gd name="T15" fmla="*/ 2147483647 h 3191"/>
              <a:gd name="T16" fmla="*/ 2147483647 w 3394"/>
              <a:gd name="T17" fmla="*/ 2147483647 h 3191"/>
              <a:gd name="T18" fmla="*/ 2147483647 w 3394"/>
              <a:gd name="T19" fmla="*/ 2147483647 h 3191"/>
              <a:gd name="T20" fmla="*/ 2147483647 w 3394"/>
              <a:gd name="T21" fmla="*/ 2147483647 h 3191"/>
              <a:gd name="T22" fmla="*/ 2147483647 w 3394"/>
              <a:gd name="T23" fmla="*/ 2147483647 h 3191"/>
              <a:gd name="T24" fmla="*/ 2147483647 w 3394"/>
              <a:gd name="T25" fmla="*/ 2147483647 h 3191"/>
              <a:gd name="T26" fmla="*/ 2147483647 w 3394"/>
              <a:gd name="T27" fmla="*/ 2147483647 h 3191"/>
              <a:gd name="T28" fmla="*/ 2147483647 w 3394"/>
              <a:gd name="T29" fmla="*/ 2147483647 h 3191"/>
              <a:gd name="T30" fmla="*/ 2147483647 w 3394"/>
              <a:gd name="T31" fmla="*/ 2147483647 h 3191"/>
              <a:gd name="T32" fmla="*/ 2147483647 w 3394"/>
              <a:gd name="T33" fmla="*/ 2147483647 h 3191"/>
              <a:gd name="T34" fmla="*/ 2147483647 w 3394"/>
              <a:gd name="T35" fmla="*/ 2147483647 h 3191"/>
              <a:gd name="T36" fmla="*/ 2147483647 w 3394"/>
              <a:gd name="T37" fmla="*/ 2147483647 h 3191"/>
              <a:gd name="T38" fmla="*/ 2147483647 w 3394"/>
              <a:gd name="T39" fmla="*/ 2147483647 h 3191"/>
              <a:gd name="T40" fmla="*/ 2147483647 w 3394"/>
              <a:gd name="T41" fmla="*/ 2147483647 h 3191"/>
              <a:gd name="T42" fmla="*/ 2147483647 w 3394"/>
              <a:gd name="T43" fmla="*/ 2147483647 h 3191"/>
              <a:gd name="T44" fmla="*/ 2147483647 w 3394"/>
              <a:gd name="T45" fmla="*/ 2147483647 h 3191"/>
              <a:gd name="T46" fmla="*/ 2147483647 w 3394"/>
              <a:gd name="T47" fmla="*/ 2147483647 h 3191"/>
              <a:gd name="T48" fmla="*/ 2147483647 w 3394"/>
              <a:gd name="T49" fmla="*/ 2147483647 h 3191"/>
              <a:gd name="T50" fmla="*/ 2147483647 w 3394"/>
              <a:gd name="T51" fmla="*/ 2147483647 h 3191"/>
              <a:gd name="T52" fmla="*/ 2147483647 w 3394"/>
              <a:gd name="T53" fmla="*/ 2147483647 h 3191"/>
              <a:gd name="T54" fmla="*/ 2147483647 w 3394"/>
              <a:gd name="T55" fmla="*/ 2147483647 h 3191"/>
              <a:gd name="T56" fmla="*/ 2147483647 w 3394"/>
              <a:gd name="T57" fmla="*/ 2147483647 h 3191"/>
              <a:gd name="T58" fmla="*/ 2147483647 w 3394"/>
              <a:gd name="T59" fmla="*/ 2147483647 h 3191"/>
              <a:gd name="T60" fmla="*/ 2147483647 w 3394"/>
              <a:gd name="T61" fmla="*/ 2147483647 h 319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394"/>
              <a:gd name="T94" fmla="*/ 0 h 3191"/>
              <a:gd name="T95" fmla="*/ 3394 w 3394"/>
              <a:gd name="T96" fmla="*/ 3191 h 319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394" h="3191">
                <a:moveTo>
                  <a:pt x="1725" y="35"/>
                </a:moveTo>
                <a:cubicBezTo>
                  <a:pt x="1545" y="0"/>
                  <a:pt x="1494" y="32"/>
                  <a:pt x="1395" y="62"/>
                </a:cubicBezTo>
                <a:cubicBezTo>
                  <a:pt x="1296" y="92"/>
                  <a:pt x="1194" y="171"/>
                  <a:pt x="1130" y="218"/>
                </a:cubicBezTo>
                <a:cubicBezTo>
                  <a:pt x="1066" y="265"/>
                  <a:pt x="1067" y="308"/>
                  <a:pt x="1011" y="346"/>
                </a:cubicBezTo>
                <a:cubicBezTo>
                  <a:pt x="955" y="384"/>
                  <a:pt x="854" y="423"/>
                  <a:pt x="792" y="446"/>
                </a:cubicBezTo>
                <a:cubicBezTo>
                  <a:pt x="730" y="469"/>
                  <a:pt x="687" y="466"/>
                  <a:pt x="637" y="483"/>
                </a:cubicBezTo>
                <a:cubicBezTo>
                  <a:pt x="587" y="500"/>
                  <a:pt x="540" y="503"/>
                  <a:pt x="490" y="547"/>
                </a:cubicBezTo>
                <a:cubicBezTo>
                  <a:pt x="440" y="591"/>
                  <a:pt x="372" y="673"/>
                  <a:pt x="335" y="748"/>
                </a:cubicBezTo>
                <a:cubicBezTo>
                  <a:pt x="298" y="823"/>
                  <a:pt x="300" y="917"/>
                  <a:pt x="271" y="995"/>
                </a:cubicBezTo>
                <a:cubicBezTo>
                  <a:pt x="242" y="1073"/>
                  <a:pt x="202" y="1136"/>
                  <a:pt x="161" y="1214"/>
                </a:cubicBezTo>
                <a:cubicBezTo>
                  <a:pt x="120" y="1292"/>
                  <a:pt x="48" y="1391"/>
                  <a:pt x="24" y="1461"/>
                </a:cubicBezTo>
                <a:cubicBezTo>
                  <a:pt x="0" y="1531"/>
                  <a:pt x="6" y="1547"/>
                  <a:pt x="15" y="1635"/>
                </a:cubicBezTo>
                <a:cubicBezTo>
                  <a:pt x="24" y="1723"/>
                  <a:pt x="33" y="1883"/>
                  <a:pt x="79" y="1991"/>
                </a:cubicBezTo>
                <a:cubicBezTo>
                  <a:pt x="125" y="2099"/>
                  <a:pt x="225" y="2170"/>
                  <a:pt x="289" y="2284"/>
                </a:cubicBezTo>
                <a:cubicBezTo>
                  <a:pt x="353" y="2398"/>
                  <a:pt x="388" y="2580"/>
                  <a:pt x="463" y="2677"/>
                </a:cubicBezTo>
                <a:cubicBezTo>
                  <a:pt x="538" y="2774"/>
                  <a:pt x="658" y="2834"/>
                  <a:pt x="737" y="2869"/>
                </a:cubicBezTo>
                <a:cubicBezTo>
                  <a:pt x="816" y="2904"/>
                  <a:pt x="859" y="2854"/>
                  <a:pt x="938" y="2887"/>
                </a:cubicBezTo>
                <a:cubicBezTo>
                  <a:pt x="1017" y="2920"/>
                  <a:pt x="1138" y="3024"/>
                  <a:pt x="1213" y="3070"/>
                </a:cubicBezTo>
                <a:cubicBezTo>
                  <a:pt x="1288" y="3116"/>
                  <a:pt x="1255" y="3147"/>
                  <a:pt x="1386" y="3162"/>
                </a:cubicBezTo>
                <a:cubicBezTo>
                  <a:pt x="1517" y="3177"/>
                  <a:pt x="1841" y="3191"/>
                  <a:pt x="1999" y="3162"/>
                </a:cubicBezTo>
                <a:cubicBezTo>
                  <a:pt x="2157" y="3133"/>
                  <a:pt x="2237" y="3043"/>
                  <a:pt x="2337" y="2988"/>
                </a:cubicBezTo>
                <a:cubicBezTo>
                  <a:pt x="2437" y="2933"/>
                  <a:pt x="2504" y="2878"/>
                  <a:pt x="2602" y="2832"/>
                </a:cubicBezTo>
                <a:cubicBezTo>
                  <a:pt x="2700" y="2786"/>
                  <a:pt x="2821" y="2796"/>
                  <a:pt x="2922" y="2714"/>
                </a:cubicBezTo>
                <a:cubicBezTo>
                  <a:pt x="3023" y="2632"/>
                  <a:pt x="3148" y="2484"/>
                  <a:pt x="3206" y="2339"/>
                </a:cubicBezTo>
                <a:cubicBezTo>
                  <a:pt x="3264" y="2194"/>
                  <a:pt x="3240" y="1985"/>
                  <a:pt x="3270" y="1845"/>
                </a:cubicBezTo>
                <a:cubicBezTo>
                  <a:pt x="3300" y="1705"/>
                  <a:pt x="3384" y="1634"/>
                  <a:pt x="3389" y="1498"/>
                </a:cubicBezTo>
                <a:cubicBezTo>
                  <a:pt x="3394" y="1362"/>
                  <a:pt x="3363" y="1165"/>
                  <a:pt x="3297" y="1031"/>
                </a:cubicBezTo>
                <a:cubicBezTo>
                  <a:pt x="3231" y="897"/>
                  <a:pt x="3082" y="769"/>
                  <a:pt x="2995" y="693"/>
                </a:cubicBezTo>
                <a:cubicBezTo>
                  <a:pt x="2908" y="617"/>
                  <a:pt x="2863" y="644"/>
                  <a:pt x="2776" y="574"/>
                </a:cubicBezTo>
                <a:cubicBezTo>
                  <a:pt x="2689" y="504"/>
                  <a:pt x="2648" y="363"/>
                  <a:pt x="2474" y="272"/>
                </a:cubicBezTo>
                <a:cubicBezTo>
                  <a:pt x="2300" y="181"/>
                  <a:pt x="1905" y="70"/>
                  <a:pt x="1725" y="35"/>
                </a:cubicBezTo>
                <a:close/>
              </a:path>
            </a:pathLst>
          </a:custGeom>
          <a:noFill/>
          <a:ln w="38100">
            <a:solidFill>
              <a:srgbClr val="3333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pPr defTabSz="914400"/>
            <a:endParaRPr lang="en-US">
              <a:solidFill>
                <a:prstClr val="black"/>
              </a:solidFill>
              <a:latin typeface="Arial" pitchFamily="34" charset="0"/>
              <a:ea typeface="+mn-ea"/>
            </a:endParaRPr>
          </a:p>
        </p:txBody>
      </p:sp>
      <p:sp>
        <p:nvSpPr>
          <p:cNvPr id="50179" name="Freeform 3"/>
          <p:cNvSpPr>
            <a:spLocks/>
          </p:cNvSpPr>
          <p:nvPr/>
        </p:nvSpPr>
        <p:spPr bwMode="auto">
          <a:xfrm>
            <a:off x="1385888" y="673100"/>
            <a:ext cx="5518150" cy="4967288"/>
          </a:xfrm>
          <a:custGeom>
            <a:avLst/>
            <a:gdLst>
              <a:gd name="T0" fmla="*/ 2147483647 w 3394"/>
              <a:gd name="T1" fmla="*/ 2147483647 h 3191"/>
              <a:gd name="T2" fmla="*/ 2147483647 w 3394"/>
              <a:gd name="T3" fmla="*/ 2147483647 h 3191"/>
              <a:gd name="T4" fmla="*/ 2147483647 w 3394"/>
              <a:gd name="T5" fmla="*/ 2147483647 h 3191"/>
              <a:gd name="T6" fmla="*/ 2147483647 w 3394"/>
              <a:gd name="T7" fmla="*/ 2147483647 h 3191"/>
              <a:gd name="T8" fmla="*/ 2147483647 w 3394"/>
              <a:gd name="T9" fmla="*/ 2147483647 h 3191"/>
              <a:gd name="T10" fmla="*/ 2147483647 w 3394"/>
              <a:gd name="T11" fmla="*/ 2147483647 h 3191"/>
              <a:gd name="T12" fmla="*/ 2147483647 w 3394"/>
              <a:gd name="T13" fmla="*/ 2147483647 h 3191"/>
              <a:gd name="T14" fmla="*/ 2147483647 w 3394"/>
              <a:gd name="T15" fmla="*/ 2147483647 h 3191"/>
              <a:gd name="T16" fmla="*/ 2147483647 w 3394"/>
              <a:gd name="T17" fmla="*/ 2147483647 h 3191"/>
              <a:gd name="T18" fmla="*/ 2147483647 w 3394"/>
              <a:gd name="T19" fmla="*/ 2147483647 h 3191"/>
              <a:gd name="T20" fmla="*/ 2147483647 w 3394"/>
              <a:gd name="T21" fmla="*/ 2147483647 h 3191"/>
              <a:gd name="T22" fmla="*/ 2147483647 w 3394"/>
              <a:gd name="T23" fmla="*/ 2147483647 h 3191"/>
              <a:gd name="T24" fmla="*/ 2147483647 w 3394"/>
              <a:gd name="T25" fmla="*/ 2147483647 h 3191"/>
              <a:gd name="T26" fmla="*/ 2147483647 w 3394"/>
              <a:gd name="T27" fmla="*/ 2147483647 h 3191"/>
              <a:gd name="T28" fmla="*/ 2147483647 w 3394"/>
              <a:gd name="T29" fmla="*/ 2147483647 h 3191"/>
              <a:gd name="T30" fmla="*/ 2147483647 w 3394"/>
              <a:gd name="T31" fmla="*/ 2147483647 h 3191"/>
              <a:gd name="T32" fmla="*/ 2147483647 w 3394"/>
              <a:gd name="T33" fmla="*/ 2147483647 h 3191"/>
              <a:gd name="T34" fmla="*/ 2147483647 w 3394"/>
              <a:gd name="T35" fmla="*/ 2147483647 h 3191"/>
              <a:gd name="T36" fmla="*/ 2147483647 w 3394"/>
              <a:gd name="T37" fmla="*/ 2147483647 h 3191"/>
              <a:gd name="T38" fmla="*/ 2147483647 w 3394"/>
              <a:gd name="T39" fmla="*/ 2147483647 h 3191"/>
              <a:gd name="T40" fmla="*/ 2147483647 w 3394"/>
              <a:gd name="T41" fmla="*/ 2147483647 h 3191"/>
              <a:gd name="T42" fmla="*/ 2147483647 w 3394"/>
              <a:gd name="T43" fmla="*/ 2147483647 h 3191"/>
              <a:gd name="T44" fmla="*/ 2147483647 w 3394"/>
              <a:gd name="T45" fmla="*/ 2147483647 h 3191"/>
              <a:gd name="T46" fmla="*/ 2147483647 w 3394"/>
              <a:gd name="T47" fmla="*/ 2147483647 h 3191"/>
              <a:gd name="T48" fmla="*/ 2147483647 w 3394"/>
              <a:gd name="T49" fmla="*/ 2147483647 h 3191"/>
              <a:gd name="T50" fmla="*/ 2147483647 w 3394"/>
              <a:gd name="T51" fmla="*/ 2147483647 h 3191"/>
              <a:gd name="T52" fmla="*/ 2147483647 w 3394"/>
              <a:gd name="T53" fmla="*/ 2147483647 h 3191"/>
              <a:gd name="T54" fmla="*/ 2147483647 w 3394"/>
              <a:gd name="T55" fmla="*/ 2147483647 h 3191"/>
              <a:gd name="T56" fmla="*/ 2147483647 w 3394"/>
              <a:gd name="T57" fmla="*/ 2147483647 h 3191"/>
              <a:gd name="T58" fmla="*/ 2147483647 w 3394"/>
              <a:gd name="T59" fmla="*/ 2147483647 h 3191"/>
              <a:gd name="T60" fmla="*/ 2147483647 w 3394"/>
              <a:gd name="T61" fmla="*/ 2147483647 h 319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394"/>
              <a:gd name="T94" fmla="*/ 0 h 3191"/>
              <a:gd name="T95" fmla="*/ 3394 w 3394"/>
              <a:gd name="T96" fmla="*/ 3191 h 319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394" h="3191">
                <a:moveTo>
                  <a:pt x="1725" y="35"/>
                </a:moveTo>
                <a:cubicBezTo>
                  <a:pt x="1545" y="0"/>
                  <a:pt x="1494" y="32"/>
                  <a:pt x="1395" y="62"/>
                </a:cubicBezTo>
                <a:cubicBezTo>
                  <a:pt x="1296" y="92"/>
                  <a:pt x="1194" y="171"/>
                  <a:pt x="1130" y="218"/>
                </a:cubicBezTo>
                <a:cubicBezTo>
                  <a:pt x="1066" y="265"/>
                  <a:pt x="1067" y="308"/>
                  <a:pt x="1011" y="346"/>
                </a:cubicBezTo>
                <a:cubicBezTo>
                  <a:pt x="955" y="384"/>
                  <a:pt x="854" y="423"/>
                  <a:pt x="792" y="446"/>
                </a:cubicBezTo>
                <a:cubicBezTo>
                  <a:pt x="730" y="469"/>
                  <a:pt x="687" y="466"/>
                  <a:pt x="637" y="483"/>
                </a:cubicBezTo>
                <a:cubicBezTo>
                  <a:pt x="587" y="500"/>
                  <a:pt x="540" y="503"/>
                  <a:pt x="490" y="547"/>
                </a:cubicBezTo>
                <a:cubicBezTo>
                  <a:pt x="440" y="591"/>
                  <a:pt x="372" y="673"/>
                  <a:pt x="335" y="748"/>
                </a:cubicBezTo>
                <a:cubicBezTo>
                  <a:pt x="298" y="823"/>
                  <a:pt x="300" y="917"/>
                  <a:pt x="271" y="995"/>
                </a:cubicBezTo>
                <a:cubicBezTo>
                  <a:pt x="242" y="1073"/>
                  <a:pt x="202" y="1136"/>
                  <a:pt x="161" y="1214"/>
                </a:cubicBezTo>
                <a:cubicBezTo>
                  <a:pt x="120" y="1292"/>
                  <a:pt x="48" y="1391"/>
                  <a:pt x="24" y="1461"/>
                </a:cubicBezTo>
                <a:cubicBezTo>
                  <a:pt x="0" y="1531"/>
                  <a:pt x="6" y="1547"/>
                  <a:pt x="15" y="1635"/>
                </a:cubicBezTo>
                <a:cubicBezTo>
                  <a:pt x="24" y="1723"/>
                  <a:pt x="33" y="1883"/>
                  <a:pt x="79" y="1991"/>
                </a:cubicBezTo>
                <a:cubicBezTo>
                  <a:pt x="125" y="2099"/>
                  <a:pt x="225" y="2170"/>
                  <a:pt x="289" y="2284"/>
                </a:cubicBezTo>
                <a:cubicBezTo>
                  <a:pt x="353" y="2398"/>
                  <a:pt x="388" y="2580"/>
                  <a:pt x="463" y="2677"/>
                </a:cubicBezTo>
                <a:cubicBezTo>
                  <a:pt x="538" y="2774"/>
                  <a:pt x="658" y="2834"/>
                  <a:pt x="737" y="2869"/>
                </a:cubicBezTo>
                <a:cubicBezTo>
                  <a:pt x="816" y="2904"/>
                  <a:pt x="859" y="2854"/>
                  <a:pt x="938" y="2887"/>
                </a:cubicBezTo>
                <a:cubicBezTo>
                  <a:pt x="1017" y="2920"/>
                  <a:pt x="1138" y="3024"/>
                  <a:pt x="1213" y="3070"/>
                </a:cubicBezTo>
                <a:cubicBezTo>
                  <a:pt x="1288" y="3116"/>
                  <a:pt x="1255" y="3147"/>
                  <a:pt x="1386" y="3162"/>
                </a:cubicBezTo>
                <a:cubicBezTo>
                  <a:pt x="1517" y="3177"/>
                  <a:pt x="1841" y="3191"/>
                  <a:pt x="1999" y="3162"/>
                </a:cubicBezTo>
                <a:cubicBezTo>
                  <a:pt x="2157" y="3133"/>
                  <a:pt x="2237" y="3043"/>
                  <a:pt x="2337" y="2988"/>
                </a:cubicBezTo>
                <a:cubicBezTo>
                  <a:pt x="2437" y="2933"/>
                  <a:pt x="2504" y="2878"/>
                  <a:pt x="2602" y="2832"/>
                </a:cubicBezTo>
                <a:cubicBezTo>
                  <a:pt x="2700" y="2786"/>
                  <a:pt x="2821" y="2796"/>
                  <a:pt x="2922" y="2714"/>
                </a:cubicBezTo>
                <a:cubicBezTo>
                  <a:pt x="3023" y="2632"/>
                  <a:pt x="3148" y="2484"/>
                  <a:pt x="3206" y="2339"/>
                </a:cubicBezTo>
                <a:cubicBezTo>
                  <a:pt x="3264" y="2194"/>
                  <a:pt x="3240" y="1985"/>
                  <a:pt x="3270" y="1845"/>
                </a:cubicBezTo>
                <a:cubicBezTo>
                  <a:pt x="3300" y="1705"/>
                  <a:pt x="3384" y="1634"/>
                  <a:pt x="3389" y="1498"/>
                </a:cubicBezTo>
                <a:cubicBezTo>
                  <a:pt x="3394" y="1362"/>
                  <a:pt x="3363" y="1165"/>
                  <a:pt x="3297" y="1031"/>
                </a:cubicBezTo>
                <a:cubicBezTo>
                  <a:pt x="3231" y="897"/>
                  <a:pt x="3082" y="769"/>
                  <a:pt x="2995" y="693"/>
                </a:cubicBezTo>
                <a:cubicBezTo>
                  <a:pt x="2908" y="617"/>
                  <a:pt x="2863" y="644"/>
                  <a:pt x="2776" y="574"/>
                </a:cubicBezTo>
                <a:cubicBezTo>
                  <a:pt x="2689" y="504"/>
                  <a:pt x="2648" y="363"/>
                  <a:pt x="2474" y="272"/>
                </a:cubicBezTo>
                <a:cubicBezTo>
                  <a:pt x="2300" y="181"/>
                  <a:pt x="1905" y="70"/>
                  <a:pt x="1725" y="35"/>
                </a:cubicBezTo>
                <a:close/>
              </a:path>
            </a:pathLst>
          </a:custGeom>
          <a:noFill/>
          <a:ln w="38100">
            <a:solidFill>
              <a:srgbClr val="3333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pPr defTabSz="914400"/>
            <a:endParaRPr lang="en-US">
              <a:solidFill>
                <a:prstClr val="black"/>
              </a:solidFill>
              <a:latin typeface="Arial" pitchFamily="34" charset="0"/>
              <a:ea typeface="+mn-ea"/>
            </a:endParaRPr>
          </a:p>
        </p:txBody>
      </p:sp>
      <p:sp>
        <p:nvSpPr>
          <p:cNvPr id="50180" name="Freeform 4"/>
          <p:cNvSpPr>
            <a:spLocks/>
          </p:cNvSpPr>
          <p:nvPr/>
        </p:nvSpPr>
        <p:spPr bwMode="auto">
          <a:xfrm>
            <a:off x="1144588" y="506413"/>
            <a:ext cx="6040437" cy="5300662"/>
          </a:xfrm>
          <a:custGeom>
            <a:avLst/>
            <a:gdLst>
              <a:gd name="T0" fmla="*/ 2147483647 w 3394"/>
              <a:gd name="T1" fmla="*/ 2147483647 h 3191"/>
              <a:gd name="T2" fmla="*/ 2147483647 w 3394"/>
              <a:gd name="T3" fmla="*/ 2147483647 h 3191"/>
              <a:gd name="T4" fmla="*/ 2147483647 w 3394"/>
              <a:gd name="T5" fmla="*/ 2147483647 h 3191"/>
              <a:gd name="T6" fmla="*/ 2147483647 w 3394"/>
              <a:gd name="T7" fmla="*/ 2147483647 h 3191"/>
              <a:gd name="T8" fmla="*/ 2147483647 w 3394"/>
              <a:gd name="T9" fmla="*/ 2147483647 h 3191"/>
              <a:gd name="T10" fmla="*/ 2147483647 w 3394"/>
              <a:gd name="T11" fmla="*/ 2147483647 h 3191"/>
              <a:gd name="T12" fmla="*/ 2147483647 w 3394"/>
              <a:gd name="T13" fmla="*/ 2147483647 h 3191"/>
              <a:gd name="T14" fmla="*/ 2147483647 w 3394"/>
              <a:gd name="T15" fmla="*/ 2147483647 h 3191"/>
              <a:gd name="T16" fmla="*/ 2147483647 w 3394"/>
              <a:gd name="T17" fmla="*/ 2147483647 h 3191"/>
              <a:gd name="T18" fmla="*/ 2147483647 w 3394"/>
              <a:gd name="T19" fmla="*/ 2147483647 h 3191"/>
              <a:gd name="T20" fmla="*/ 2147483647 w 3394"/>
              <a:gd name="T21" fmla="*/ 2147483647 h 3191"/>
              <a:gd name="T22" fmla="*/ 2147483647 w 3394"/>
              <a:gd name="T23" fmla="*/ 2147483647 h 3191"/>
              <a:gd name="T24" fmla="*/ 2147483647 w 3394"/>
              <a:gd name="T25" fmla="*/ 2147483647 h 3191"/>
              <a:gd name="T26" fmla="*/ 2147483647 w 3394"/>
              <a:gd name="T27" fmla="*/ 2147483647 h 3191"/>
              <a:gd name="T28" fmla="*/ 2147483647 w 3394"/>
              <a:gd name="T29" fmla="*/ 2147483647 h 3191"/>
              <a:gd name="T30" fmla="*/ 2147483647 w 3394"/>
              <a:gd name="T31" fmla="*/ 2147483647 h 3191"/>
              <a:gd name="T32" fmla="*/ 2147483647 w 3394"/>
              <a:gd name="T33" fmla="*/ 2147483647 h 3191"/>
              <a:gd name="T34" fmla="*/ 2147483647 w 3394"/>
              <a:gd name="T35" fmla="*/ 2147483647 h 3191"/>
              <a:gd name="T36" fmla="*/ 2147483647 w 3394"/>
              <a:gd name="T37" fmla="*/ 2147483647 h 3191"/>
              <a:gd name="T38" fmla="*/ 2147483647 w 3394"/>
              <a:gd name="T39" fmla="*/ 2147483647 h 3191"/>
              <a:gd name="T40" fmla="*/ 2147483647 w 3394"/>
              <a:gd name="T41" fmla="*/ 2147483647 h 3191"/>
              <a:gd name="T42" fmla="*/ 2147483647 w 3394"/>
              <a:gd name="T43" fmla="*/ 2147483647 h 3191"/>
              <a:gd name="T44" fmla="*/ 2147483647 w 3394"/>
              <a:gd name="T45" fmla="*/ 2147483647 h 3191"/>
              <a:gd name="T46" fmla="*/ 2147483647 w 3394"/>
              <a:gd name="T47" fmla="*/ 2147483647 h 3191"/>
              <a:gd name="T48" fmla="*/ 2147483647 w 3394"/>
              <a:gd name="T49" fmla="*/ 2147483647 h 3191"/>
              <a:gd name="T50" fmla="*/ 2147483647 w 3394"/>
              <a:gd name="T51" fmla="*/ 2147483647 h 3191"/>
              <a:gd name="T52" fmla="*/ 2147483647 w 3394"/>
              <a:gd name="T53" fmla="*/ 2147483647 h 3191"/>
              <a:gd name="T54" fmla="*/ 2147483647 w 3394"/>
              <a:gd name="T55" fmla="*/ 2147483647 h 3191"/>
              <a:gd name="T56" fmla="*/ 2147483647 w 3394"/>
              <a:gd name="T57" fmla="*/ 2147483647 h 3191"/>
              <a:gd name="T58" fmla="*/ 2147483647 w 3394"/>
              <a:gd name="T59" fmla="*/ 2147483647 h 3191"/>
              <a:gd name="T60" fmla="*/ 2147483647 w 3394"/>
              <a:gd name="T61" fmla="*/ 2147483647 h 319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394"/>
              <a:gd name="T94" fmla="*/ 0 h 3191"/>
              <a:gd name="T95" fmla="*/ 3394 w 3394"/>
              <a:gd name="T96" fmla="*/ 3191 h 319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394" h="3191">
                <a:moveTo>
                  <a:pt x="1725" y="35"/>
                </a:moveTo>
                <a:cubicBezTo>
                  <a:pt x="1545" y="0"/>
                  <a:pt x="1494" y="32"/>
                  <a:pt x="1395" y="62"/>
                </a:cubicBezTo>
                <a:cubicBezTo>
                  <a:pt x="1296" y="92"/>
                  <a:pt x="1194" y="171"/>
                  <a:pt x="1130" y="218"/>
                </a:cubicBezTo>
                <a:cubicBezTo>
                  <a:pt x="1066" y="265"/>
                  <a:pt x="1067" y="308"/>
                  <a:pt x="1011" y="346"/>
                </a:cubicBezTo>
                <a:cubicBezTo>
                  <a:pt x="955" y="384"/>
                  <a:pt x="854" y="423"/>
                  <a:pt x="792" y="446"/>
                </a:cubicBezTo>
                <a:cubicBezTo>
                  <a:pt x="730" y="469"/>
                  <a:pt x="687" y="466"/>
                  <a:pt x="637" y="483"/>
                </a:cubicBezTo>
                <a:cubicBezTo>
                  <a:pt x="587" y="500"/>
                  <a:pt x="540" y="503"/>
                  <a:pt x="490" y="547"/>
                </a:cubicBezTo>
                <a:cubicBezTo>
                  <a:pt x="440" y="591"/>
                  <a:pt x="372" y="673"/>
                  <a:pt x="335" y="748"/>
                </a:cubicBezTo>
                <a:cubicBezTo>
                  <a:pt x="298" y="823"/>
                  <a:pt x="300" y="917"/>
                  <a:pt x="271" y="995"/>
                </a:cubicBezTo>
                <a:cubicBezTo>
                  <a:pt x="242" y="1073"/>
                  <a:pt x="202" y="1136"/>
                  <a:pt x="161" y="1214"/>
                </a:cubicBezTo>
                <a:cubicBezTo>
                  <a:pt x="120" y="1292"/>
                  <a:pt x="48" y="1391"/>
                  <a:pt x="24" y="1461"/>
                </a:cubicBezTo>
                <a:cubicBezTo>
                  <a:pt x="0" y="1531"/>
                  <a:pt x="6" y="1547"/>
                  <a:pt x="15" y="1635"/>
                </a:cubicBezTo>
                <a:cubicBezTo>
                  <a:pt x="24" y="1723"/>
                  <a:pt x="33" y="1883"/>
                  <a:pt x="79" y="1991"/>
                </a:cubicBezTo>
                <a:cubicBezTo>
                  <a:pt x="125" y="2099"/>
                  <a:pt x="225" y="2170"/>
                  <a:pt x="289" y="2284"/>
                </a:cubicBezTo>
                <a:cubicBezTo>
                  <a:pt x="353" y="2398"/>
                  <a:pt x="388" y="2580"/>
                  <a:pt x="463" y="2677"/>
                </a:cubicBezTo>
                <a:cubicBezTo>
                  <a:pt x="538" y="2774"/>
                  <a:pt x="658" y="2834"/>
                  <a:pt x="737" y="2869"/>
                </a:cubicBezTo>
                <a:cubicBezTo>
                  <a:pt x="816" y="2904"/>
                  <a:pt x="859" y="2854"/>
                  <a:pt x="938" y="2887"/>
                </a:cubicBezTo>
                <a:cubicBezTo>
                  <a:pt x="1017" y="2920"/>
                  <a:pt x="1138" y="3024"/>
                  <a:pt x="1213" y="3070"/>
                </a:cubicBezTo>
                <a:cubicBezTo>
                  <a:pt x="1288" y="3116"/>
                  <a:pt x="1255" y="3147"/>
                  <a:pt x="1386" y="3162"/>
                </a:cubicBezTo>
                <a:cubicBezTo>
                  <a:pt x="1517" y="3177"/>
                  <a:pt x="1841" y="3191"/>
                  <a:pt x="1999" y="3162"/>
                </a:cubicBezTo>
                <a:cubicBezTo>
                  <a:pt x="2157" y="3133"/>
                  <a:pt x="2237" y="3043"/>
                  <a:pt x="2337" y="2988"/>
                </a:cubicBezTo>
                <a:cubicBezTo>
                  <a:pt x="2437" y="2933"/>
                  <a:pt x="2504" y="2878"/>
                  <a:pt x="2602" y="2832"/>
                </a:cubicBezTo>
                <a:cubicBezTo>
                  <a:pt x="2700" y="2786"/>
                  <a:pt x="2821" y="2796"/>
                  <a:pt x="2922" y="2714"/>
                </a:cubicBezTo>
                <a:cubicBezTo>
                  <a:pt x="3023" y="2632"/>
                  <a:pt x="3148" y="2484"/>
                  <a:pt x="3206" y="2339"/>
                </a:cubicBezTo>
                <a:cubicBezTo>
                  <a:pt x="3264" y="2194"/>
                  <a:pt x="3240" y="1985"/>
                  <a:pt x="3270" y="1845"/>
                </a:cubicBezTo>
                <a:cubicBezTo>
                  <a:pt x="3300" y="1705"/>
                  <a:pt x="3384" y="1634"/>
                  <a:pt x="3389" y="1498"/>
                </a:cubicBezTo>
                <a:cubicBezTo>
                  <a:pt x="3394" y="1362"/>
                  <a:pt x="3363" y="1165"/>
                  <a:pt x="3297" y="1031"/>
                </a:cubicBezTo>
                <a:cubicBezTo>
                  <a:pt x="3231" y="897"/>
                  <a:pt x="3082" y="769"/>
                  <a:pt x="2995" y="693"/>
                </a:cubicBezTo>
                <a:cubicBezTo>
                  <a:pt x="2908" y="617"/>
                  <a:pt x="2863" y="644"/>
                  <a:pt x="2776" y="574"/>
                </a:cubicBezTo>
                <a:cubicBezTo>
                  <a:pt x="2689" y="504"/>
                  <a:pt x="2648" y="363"/>
                  <a:pt x="2474" y="272"/>
                </a:cubicBezTo>
                <a:cubicBezTo>
                  <a:pt x="2300" y="181"/>
                  <a:pt x="1905" y="70"/>
                  <a:pt x="1725" y="35"/>
                </a:cubicBezTo>
                <a:close/>
              </a:path>
            </a:pathLst>
          </a:custGeom>
          <a:noFill/>
          <a:ln w="38100">
            <a:solidFill>
              <a:srgbClr val="3333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pPr defTabSz="914400"/>
            <a:endParaRPr lang="en-US">
              <a:solidFill>
                <a:prstClr val="black"/>
              </a:solidFill>
              <a:latin typeface="Arial" pitchFamily="34" charset="0"/>
              <a:ea typeface="+mn-ea"/>
            </a:endParaRPr>
          </a:p>
        </p:txBody>
      </p:sp>
      <p:sp>
        <p:nvSpPr>
          <p:cNvPr id="50181" name="Freeform 5"/>
          <p:cNvSpPr>
            <a:spLocks/>
          </p:cNvSpPr>
          <p:nvPr/>
        </p:nvSpPr>
        <p:spPr bwMode="auto">
          <a:xfrm>
            <a:off x="949325" y="296863"/>
            <a:ext cx="6503988" cy="5692775"/>
          </a:xfrm>
          <a:custGeom>
            <a:avLst/>
            <a:gdLst>
              <a:gd name="T0" fmla="*/ 2147483647 w 3394"/>
              <a:gd name="T1" fmla="*/ 2147483647 h 3191"/>
              <a:gd name="T2" fmla="*/ 2147483647 w 3394"/>
              <a:gd name="T3" fmla="*/ 2147483647 h 3191"/>
              <a:gd name="T4" fmla="*/ 2147483647 w 3394"/>
              <a:gd name="T5" fmla="*/ 2147483647 h 3191"/>
              <a:gd name="T6" fmla="*/ 2147483647 w 3394"/>
              <a:gd name="T7" fmla="*/ 2147483647 h 3191"/>
              <a:gd name="T8" fmla="*/ 2147483647 w 3394"/>
              <a:gd name="T9" fmla="*/ 2147483647 h 3191"/>
              <a:gd name="T10" fmla="*/ 2147483647 w 3394"/>
              <a:gd name="T11" fmla="*/ 2147483647 h 3191"/>
              <a:gd name="T12" fmla="*/ 2147483647 w 3394"/>
              <a:gd name="T13" fmla="*/ 2147483647 h 3191"/>
              <a:gd name="T14" fmla="*/ 2147483647 w 3394"/>
              <a:gd name="T15" fmla="*/ 2147483647 h 3191"/>
              <a:gd name="T16" fmla="*/ 2147483647 w 3394"/>
              <a:gd name="T17" fmla="*/ 2147483647 h 3191"/>
              <a:gd name="T18" fmla="*/ 2147483647 w 3394"/>
              <a:gd name="T19" fmla="*/ 2147483647 h 3191"/>
              <a:gd name="T20" fmla="*/ 2147483647 w 3394"/>
              <a:gd name="T21" fmla="*/ 2147483647 h 3191"/>
              <a:gd name="T22" fmla="*/ 2147483647 w 3394"/>
              <a:gd name="T23" fmla="*/ 2147483647 h 3191"/>
              <a:gd name="T24" fmla="*/ 2147483647 w 3394"/>
              <a:gd name="T25" fmla="*/ 2147483647 h 3191"/>
              <a:gd name="T26" fmla="*/ 2147483647 w 3394"/>
              <a:gd name="T27" fmla="*/ 2147483647 h 3191"/>
              <a:gd name="T28" fmla="*/ 2147483647 w 3394"/>
              <a:gd name="T29" fmla="*/ 2147483647 h 3191"/>
              <a:gd name="T30" fmla="*/ 2147483647 w 3394"/>
              <a:gd name="T31" fmla="*/ 2147483647 h 3191"/>
              <a:gd name="T32" fmla="*/ 2147483647 w 3394"/>
              <a:gd name="T33" fmla="*/ 2147483647 h 3191"/>
              <a:gd name="T34" fmla="*/ 2147483647 w 3394"/>
              <a:gd name="T35" fmla="*/ 2147483647 h 3191"/>
              <a:gd name="T36" fmla="*/ 2147483647 w 3394"/>
              <a:gd name="T37" fmla="*/ 2147483647 h 3191"/>
              <a:gd name="T38" fmla="*/ 2147483647 w 3394"/>
              <a:gd name="T39" fmla="*/ 2147483647 h 3191"/>
              <a:gd name="T40" fmla="*/ 2147483647 w 3394"/>
              <a:gd name="T41" fmla="*/ 2147483647 h 3191"/>
              <a:gd name="T42" fmla="*/ 2147483647 w 3394"/>
              <a:gd name="T43" fmla="*/ 2147483647 h 3191"/>
              <a:gd name="T44" fmla="*/ 2147483647 w 3394"/>
              <a:gd name="T45" fmla="*/ 2147483647 h 3191"/>
              <a:gd name="T46" fmla="*/ 2147483647 w 3394"/>
              <a:gd name="T47" fmla="*/ 2147483647 h 3191"/>
              <a:gd name="T48" fmla="*/ 2147483647 w 3394"/>
              <a:gd name="T49" fmla="*/ 2147483647 h 3191"/>
              <a:gd name="T50" fmla="*/ 2147483647 w 3394"/>
              <a:gd name="T51" fmla="*/ 2147483647 h 3191"/>
              <a:gd name="T52" fmla="*/ 2147483647 w 3394"/>
              <a:gd name="T53" fmla="*/ 2147483647 h 3191"/>
              <a:gd name="T54" fmla="*/ 2147483647 w 3394"/>
              <a:gd name="T55" fmla="*/ 2147483647 h 3191"/>
              <a:gd name="T56" fmla="*/ 2147483647 w 3394"/>
              <a:gd name="T57" fmla="*/ 2147483647 h 3191"/>
              <a:gd name="T58" fmla="*/ 2147483647 w 3394"/>
              <a:gd name="T59" fmla="*/ 2147483647 h 3191"/>
              <a:gd name="T60" fmla="*/ 2147483647 w 3394"/>
              <a:gd name="T61" fmla="*/ 2147483647 h 319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394"/>
              <a:gd name="T94" fmla="*/ 0 h 3191"/>
              <a:gd name="T95" fmla="*/ 3394 w 3394"/>
              <a:gd name="T96" fmla="*/ 3191 h 319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394" h="3191">
                <a:moveTo>
                  <a:pt x="1725" y="35"/>
                </a:moveTo>
                <a:cubicBezTo>
                  <a:pt x="1545" y="0"/>
                  <a:pt x="1494" y="32"/>
                  <a:pt x="1395" y="62"/>
                </a:cubicBezTo>
                <a:cubicBezTo>
                  <a:pt x="1296" y="92"/>
                  <a:pt x="1194" y="171"/>
                  <a:pt x="1130" y="218"/>
                </a:cubicBezTo>
                <a:cubicBezTo>
                  <a:pt x="1066" y="265"/>
                  <a:pt x="1067" y="308"/>
                  <a:pt x="1011" y="346"/>
                </a:cubicBezTo>
                <a:cubicBezTo>
                  <a:pt x="955" y="384"/>
                  <a:pt x="854" y="423"/>
                  <a:pt x="792" y="446"/>
                </a:cubicBezTo>
                <a:cubicBezTo>
                  <a:pt x="730" y="469"/>
                  <a:pt x="687" y="466"/>
                  <a:pt x="637" y="483"/>
                </a:cubicBezTo>
                <a:cubicBezTo>
                  <a:pt x="587" y="500"/>
                  <a:pt x="540" y="503"/>
                  <a:pt x="490" y="547"/>
                </a:cubicBezTo>
                <a:cubicBezTo>
                  <a:pt x="440" y="591"/>
                  <a:pt x="372" y="673"/>
                  <a:pt x="335" y="748"/>
                </a:cubicBezTo>
                <a:cubicBezTo>
                  <a:pt x="298" y="823"/>
                  <a:pt x="300" y="917"/>
                  <a:pt x="271" y="995"/>
                </a:cubicBezTo>
                <a:cubicBezTo>
                  <a:pt x="242" y="1073"/>
                  <a:pt x="202" y="1136"/>
                  <a:pt x="161" y="1214"/>
                </a:cubicBezTo>
                <a:cubicBezTo>
                  <a:pt x="120" y="1292"/>
                  <a:pt x="48" y="1391"/>
                  <a:pt x="24" y="1461"/>
                </a:cubicBezTo>
                <a:cubicBezTo>
                  <a:pt x="0" y="1531"/>
                  <a:pt x="6" y="1547"/>
                  <a:pt x="15" y="1635"/>
                </a:cubicBezTo>
                <a:cubicBezTo>
                  <a:pt x="24" y="1723"/>
                  <a:pt x="33" y="1883"/>
                  <a:pt x="79" y="1991"/>
                </a:cubicBezTo>
                <a:cubicBezTo>
                  <a:pt x="125" y="2099"/>
                  <a:pt x="225" y="2170"/>
                  <a:pt x="289" y="2284"/>
                </a:cubicBezTo>
                <a:cubicBezTo>
                  <a:pt x="353" y="2398"/>
                  <a:pt x="388" y="2580"/>
                  <a:pt x="463" y="2677"/>
                </a:cubicBezTo>
                <a:cubicBezTo>
                  <a:pt x="538" y="2774"/>
                  <a:pt x="658" y="2834"/>
                  <a:pt x="737" y="2869"/>
                </a:cubicBezTo>
                <a:cubicBezTo>
                  <a:pt x="816" y="2904"/>
                  <a:pt x="859" y="2854"/>
                  <a:pt x="938" y="2887"/>
                </a:cubicBezTo>
                <a:cubicBezTo>
                  <a:pt x="1017" y="2920"/>
                  <a:pt x="1138" y="3024"/>
                  <a:pt x="1213" y="3070"/>
                </a:cubicBezTo>
                <a:cubicBezTo>
                  <a:pt x="1288" y="3116"/>
                  <a:pt x="1255" y="3147"/>
                  <a:pt x="1386" y="3162"/>
                </a:cubicBezTo>
                <a:cubicBezTo>
                  <a:pt x="1517" y="3177"/>
                  <a:pt x="1841" y="3191"/>
                  <a:pt x="1999" y="3162"/>
                </a:cubicBezTo>
                <a:cubicBezTo>
                  <a:pt x="2157" y="3133"/>
                  <a:pt x="2237" y="3043"/>
                  <a:pt x="2337" y="2988"/>
                </a:cubicBezTo>
                <a:cubicBezTo>
                  <a:pt x="2437" y="2933"/>
                  <a:pt x="2504" y="2878"/>
                  <a:pt x="2602" y="2832"/>
                </a:cubicBezTo>
                <a:cubicBezTo>
                  <a:pt x="2700" y="2786"/>
                  <a:pt x="2821" y="2796"/>
                  <a:pt x="2922" y="2714"/>
                </a:cubicBezTo>
                <a:cubicBezTo>
                  <a:pt x="3023" y="2632"/>
                  <a:pt x="3148" y="2484"/>
                  <a:pt x="3206" y="2339"/>
                </a:cubicBezTo>
                <a:cubicBezTo>
                  <a:pt x="3264" y="2194"/>
                  <a:pt x="3240" y="1985"/>
                  <a:pt x="3270" y="1845"/>
                </a:cubicBezTo>
                <a:cubicBezTo>
                  <a:pt x="3300" y="1705"/>
                  <a:pt x="3384" y="1634"/>
                  <a:pt x="3389" y="1498"/>
                </a:cubicBezTo>
                <a:cubicBezTo>
                  <a:pt x="3394" y="1362"/>
                  <a:pt x="3363" y="1165"/>
                  <a:pt x="3297" y="1031"/>
                </a:cubicBezTo>
                <a:cubicBezTo>
                  <a:pt x="3231" y="897"/>
                  <a:pt x="3082" y="769"/>
                  <a:pt x="2995" y="693"/>
                </a:cubicBezTo>
                <a:cubicBezTo>
                  <a:pt x="2908" y="617"/>
                  <a:pt x="2863" y="644"/>
                  <a:pt x="2776" y="574"/>
                </a:cubicBezTo>
                <a:cubicBezTo>
                  <a:pt x="2689" y="504"/>
                  <a:pt x="2648" y="363"/>
                  <a:pt x="2474" y="272"/>
                </a:cubicBezTo>
                <a:cubicBezTo>
                  <a:pt x="2300" y="181"/>
                  <a:pt x="1905" y="70"/>
                  <a:pt x="1725" y="35"/>
                </a:cubicBezTo>
                <a:close/>
              </a:path>
            </a:pathLst>
          </a:custGeom>
          <a:noFill/>
          <a:ln w="38100">
            <a:solidFill>
              <a:srgbClr val="3333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pPr defTabSz="914400"/>
            <a:endParaRPr lang="en-US">
              <a:solidFill>
                <a:prstClr val="black"/>
              </a:solidFill>
              <a:latin typeface="Arial" pitchFamily="34" charset="0"/>
              <a:ea typeface="+mn-ea"/>
            </a:endParaRPr>
          </a:p>
        </p:txBody>
      </p:sp>
      <p:sp>
        <p:nvSpPr>
          <p:cNvPr id="50182" name="Text Box 6"/>
          <p:cNvSpPr txBox="1">
            <a:spLocks noChangeArrowheads="1"/>
          </p:cNvSpPr>
          <p:nvPr/>
        </p:nvSpPr>
        <p:spPr bwMode="auto">
          <a:xfrm>
            <a:off x="212725" y="6011863"/>
            <a:ext cx="8850313"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1400" b="1">
                <a:solidFill>
                  <a:prstClr val="black"/>
                </a:solidFill>
                <a:latin typeface="Arial" pitchFamily="34" charset="0"/>
                <a:ea typeface="+mn-ea"/>
              </a:rPr>
              <a:t>The relationships between the ellipsoid surface (solid red), various geopotential surfaces (dashed blue), and the geoid (solid blue).  The geoid exists approximately at mean sea level (MSL).  Not shown is the actual surface of the earth, which coincides with MSL but is generally above the geoid.</a:t>
            </a:r>
          </a:p>
        </p:txBody>
      </p:sp>
      <p:sp>
        <p:nvSpPr>
          <p:cNvPr id="50183" name="Text Box 7"/>
          <p:cNvSpPr txBox="1">
            <a:spLocks noChangeArrowheads="1"/>
          </p:cNvSpPr>
          <p:nvPr/>
        </p:nvSpPr>
        <p:spPr bwMode="auto">
          <a:xfrm>
            <a:off x="660400" y="781050"/>
            <a:ext cx="8397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1800" b="1">
                <a:solidFill>
                  <a:srgbClr val="3333FF"/>
                </a:solidFill>
                <a:latin typeface="Arial" pitchFamily="34" charset="0"/>
                <a:ea typeface="+mn-ea"/>
              </a:rPr>
              <a:t>Geoid</a:t>
            </a:r>
          </a:p>
        </p:txBody>
      </p:sp>
      <p:sp>
        <p:nvSpPr>
          <p:cNvPr id="50184" name="Text Box 8"/>
          <p:cNvSpPr txBox="1">
            <a:spLocks noChangeArrowheads="1"/>
          </p:cNvSpPr>
          <p:nvPr/>
        </p:nvSpPr>
        <p:spPr bwMode="auto">
          <a:xfrm>
            <a:off x="7073900" y="771525"/>
            <a:ext cx="15938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1800" b="1">
                <a:solidFill>
                  <a:srgbClr val="3333FF"/>
                </a:solidFill>
                <a:latin typeface="Arial" pitchFamily="34" charset="0"/>
                <a:ea typeface="+mn-ea"/>
              </a:rPr>
              <a:t>Geopotential</a:t>
            </a:r>
          </a:p>
          <a:p>
            <a:pPr defTabSz="914400" eaLnBrk="1" hangingPunct="1">
              <a:spcBef>
                <a:spcPct val="0"/>
              </a:spcBef>
              <a:buFontTx/>
              <a:buNone/>
            </a:pPr>
            <a:r>
              <a:rPr lang="en-US" altLang="en-US" sz="1800" b="1">
                <a:solidFill>
                  <a:srgbClr val="3333FF"/>
                </a:solidFill>
                <a:latin typeface="Arial" pitchFamily="34" charset="0"/>
                <a:ea typeface="+mn-ea"/>
              </a:rPr>
              <a:t>surfaces</a:t>
            </a:r>
          </a:p>
        </p:txBody>
      </p:sp>
      <p:sp>
        <p:nvSpPr>
          <p:cNvPr id="50185" name="Text Box 9"/>
          <p:cNvSpPr txBox="1">
            <a:spLocks noChangeArrowheads="1"/>
          </p:cNvSpPr>
          <p:nvPr/>
        </p:nvSpPr>
        <p:spPr bwMode="auto">
          <a:xfrm>
            <a:off x="6630988" y="5002213"/>
            <a:ext cx="21717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1800" b="1" dirty="0">
                <a:solidFill>
                  <a:prstClr val="black"/>
                </a:solidFill>
                <a:latin typeface="Arial" pitchFamily="34" charset="0"/>
                <a:ea typeface="+mn-ea"/>
              </a:rPr>
              <a:t>Gravity vector</a:t>
            </a:r>
            <a:br>
              <a:rPr lang="en-US" altLang="en-US" sz="1800" b="1" dirty="0">
                <a:solidFill>
                  <a:prstClr val="black"/>
                </a:solidFill>
                <a:latin typeface="Arial" pitchFamily="34" charset="0"/>
                <a:ea typeface="+mn-ea"/>
              </a:rPr>
            </a:br>
            <a:r>
              <a:rPr lang="en-US" altLang="en-US" sz="1800" b="1" dirty="0">
                <a:solidFill>
                  <a:prstClr val="black"/>
                </a:solidFill>
                <a:latin typeface="Arial" pitchFamily="34" charset="0"/>
                <a:ea typeface="+mn-ea"/>
              </a:rPr>
              <a:t>(aka “</a:t>
            </a:r>
            <a:r>
              <a:rPr lang="en-US" altLang="en-US" sz="1800" b="1" dirty="0" err="1">
                <a:solidFill>
                  <a:prstClr val="black"/>
                </a:solidFill>
                <a:latin typeface="Arial" pitchFamily="34" charset="0"/>
                <a:ea typeface="+mn-ea"/>
              </a:rPr>
              <a:t>plumbline</a:t>
            </a:r>
            <a:r>
              <a:rPr lang="en-US" altLang="en-US" sz="1800" b="1" dirty="0">
                <a:solidFill>
                  <a:prstClr val="black"/>
                </a:solidFill>
                <a:latin typeface="Arial" pitchFamily="34" charset="0"/>
                <a:ea typeface="+mn-ea"/>
              </a:rPr>
              <a:t>”),</a:t>
            </a:r>
            <a:br>
              <a:rPr lang="en-US" altLang="en-US" sz="1800" b="1" dirty="0">
                <a:solidFill>
                  <a:prstClr val="black"/>
                </a:solidFill>
                <a:latin typeface="Arial" pitchFamily="34" charset="0"/>
                <a:ea typeface="+mn-ea"/>
              </a:rPr>
            </a:br>
            <a:r>
              <a:rPr lang="en-US" altLang="en-US" sz="1800" b="1" dirty="0">
                <a:solidFill>
                  <a:prstClr val="black"/>
                </a:solidFill>
                <a:latin typeface="Arial" pitchFamily="34" charset="0"/>
                <a:ea typeface="+mn-ea"/>
              </a:rPr>
              <a:t>pointing “up”</a:t>
            </a:r>
          </a:p>
        </p:txBody>
      </p:sp>
      <p:sp>
        <p:nvSpPr>
          <p:cNvPr id="50186" name="Line 10"/>
          <p:cNvSpPr>
            <a:spLocks noChangeShapeType="1"/>
          </p:cNvSpPr>
          <p:nvPr/>
        </p:nvSpPr>
        <p:spPr bwMode="auto">
          <a:xfrm flipH="1" flipV="1">
            <a:off x="5994400" y="1033463"/>
            <a:ext cx="1074738" cy="58737"/>
          </a:xfrm>
          <a:prstGeom prst="line">
            <a:avLst/>
          </a:prstGeom>
          <a:noFill/>
          <a:ln w="38100">
            <a:solidFill>
              <a:srgbClr val="3333FF"/>
            </a:solidFill>
            <a:round/>
            <a:headEnd/>
            <a:tailEnd type="stealth" w="lg" len="lg"/>
          </a:ln>
          <a:extLst>
            <a:ext uri="{909E8E84-426E-40DD-AFC4-6F175D3DCCD1}">
              <a14:hiddenFill xmlns:a14="http://schemas.microsoft.com/office/drawing/2010/main">
                <a:noFill/>
              </a14:hiddenFill>
            </a:ext>
          </a:extLst>
        </p:spPr>
        <p:txBody>
          <a:bodyPr/>
          <a:lstStyle/>
          <a:p>
            <a:pPr defTabSz="914400"/>
            <a:endParaRPr lang="en-US">
              <a:solidFill>
                <a:prstClr val="black"/>
              </a:solidFill>
              <a:latin typeface="Arial" pitchFamily="34" charset="0"/>
              <a:ea typeface="+mn-ea"/>
            </a:endParaRPr>
          </a:p>
        </p:txBody>
      </p:sp>
      <p:sp>
        <p:nvSpPr>
          <p:cNvPr id="50187" name="Line 11"/>
          <p:cNvSpPr>
            <a:spLocks noChangeShapeType="1"/>
          </p:cNvSpPr>
          <p:nvPr/>
        </p:nvSpPr>
        <p:spPr bwMode="auto">
          <a:xfrm flipH="1">
            <a:off x="5921375" y="1092200"/>
            <a:ext cx="1147763" cy="173038"/>
          </a:xfrm>
          <a:prstGeom prst="line">
            <a:avLst/>
          </a:prstGeom>
          <a:noFill/>
          <a:ln w="38100">
            <a:solidFill>
              <a:srgbClr val="3333FF"/>
            </a:solidFill>
            <a:round/>
            <a:headEnd/>
            <a:tailEnd type="stealth" w="lg" len="lg"/>
          </a:ln>
          <a:extLst>
            <a:ext uri="{909E8E84-426E-40DD-AFC4-6F175D3DCCD1}">
              <a14:hiddenFill xmlns:a14="http://schemas.microsoft.com/office/drawing/2010/main">
                <a:noFill/>
              </a14:hiddenFill>
            </a:ext>
          </a:extLst>
        </p:spPr>
        <p:txBody>
          <a:bodyPr/>
          <a:lstStyle/>
          <a:p>
            <a:pPr defTabSz="914400"/>
            <a:endParaRPr lang="en-US">
              <a:solidFill>
                <a:prstClr val="black"/>
              </a:solidFill>
              <a:latin typeface="Arial" pitchFamily="34" charset="0"/>
              <a:ea typeface="+mn-ea"/>
            </a:endParaRPr>
          </a:p>
        </p:txBody>
      </p:sp>
      <p:sp>
        <p:nvSpPr>
          <p:cNvPr id="50188" name="Line 12"/>
          <p:cNvSpPr>
            <a:spLocks noChangeShapeType="1"/>
          </p:cNvSpPr>
          <p:nvPr/>
        </p:nvSpPr>
        <p:spPr bwMode="auto">
          <a:xfrm flipH="1">
            <a:off x="5849938" y="1106488"/>
            <a:ext cx="1219200" cy="420687"/>
          </a:xfrm>
          <a:prstGeom prst="line">
            <a:avLst/>
          </a:prstGeom>
          <a:noFill/>
          <a:ln w="38100">
            <a:solidFill>
              <a:srgbClr val="3333FF"/>
            </a:solidFill>
            <a:round/>
            <a:headEnd/>
            <a:tailEnd type="stealth" w="lg" len="lg"/>
          </a:ln>
          <a:extLst>
            <a:ext uri="{909E8E84-426E-40DD-AFC4-6F175D3DCCD1}">
              <a14:hiddenFill xmlns:a14="http://schemas.microsoft.com/office/drawing/2010/main">
                <a:noFill/>
              </a14:hiddenFill>
            </a:ext>
          </a:extLst>
        </p:spPr>
        <p:txBody>
          <a:bodyPr/>
          <a:lstStyle/>
          <a:p>
            <a:pPr defTabSz="914400"/>
            <a:endParaRPr lang="en-US">
              <a:solidFill>
                <a:prstClr val="black"/>
              </a:solidFill>
              <a:latin typeface="Arial" pitchFamily="34" charset="0"/>
              <a:ea typeface="+mn-ea"/>
            </a:endParaRPr>
          </a:p>
        </p:txBody>
      </p:sp>
      <p:sp>
        <p:nvSpPr>
          <p:cNvPr id="50189" name="Line 13"/>
          <p:cNvSpPr>
            <a:spLocks noChangeShapeType="1"/>
          </p:cNvSpPr>
          <p:nvPr/>
        </p:nvSpPr>
        <p:spPr bwMode="auto">
          <a:xfrm flipH="1">
            <a:off x="6226175" y="1106488"/>
            <a:ext cx="842963" cy="1044575"/>
          </a:xfrm>
          <a:prstGeom prst="line">
            <a:avLst/>
          </a:prstGeom>
          <a:noFill/>
          <a:ln w="38100">
            <a:solidFill>
              <a:srgbClr val="3333FF"/>
            </a:solidFill>
            <a:round/>
            <a:headEnd/>
            <a:tailEnd type="stealth" w="lg" len="lg"/>
          </a:ln>
          <a:extLst>
            <a:ext uri="{909E8E84-426E-40DD-AFC4-6F175D3DCCD1}">
              <a14:hiddenFill xmlns:a14="http://schemas.microsoft.com/office/drawing/2010/main">
                <a:noFill/>
              </a14:hiddenFill>
            </a:ext>
          </a:extLst>
        </p:spPr>
        <p:txBody>
          <a:bodyPr/>
          <a:lstStyle/>
          <a:p>
            <a:pPr defTabSz="914400"/>
            <a:endParaRPr lang="en-US">
              <a:solidFill>
                <a:prstClr val="black"/>
              </a:solidFill>
              <a:latin typeface="Arial" pitchFamily="34" charset="0"/>
              <a:ea typeface="+mn-ea"/>
            </a:endParaRPr>
          </a:p>
        </p:txBody>
      </p:sp>
      <p:sp>
        <p:nvSpPr>
          <p:cNvPr id="50190" name="Line 14"/>
          <p:cNvSpPr>
            <a:spLocks noChangeShapeType="1"/>
          </p:cNvSpPr>
          <p:nvPr/>
        </p:nvSpPr>
        <p:spPr bwMode="auto">
          <a:xfrm flipH="1">
            <a:off x="6067425" y="1092200"/>
            <a:ext cx="985838" cy="725488"/>
          </a:xfrm>
          <a:prstGeom prst="line">
            <a:avLst/>
          </a:prstGeom>
          <a:noFill/>
          <a:ln w="38100">
            <a:solidFill>
              <a:srgbClr val="3333FF"/>
            </a:solidFill>
            <a:round/>
            <a:headEnd/>
            <a:tailEnd type="stealth" w="lg" len="lg"/>
          </a:ln>
          <a:extLst>
            <a:ext uri="{909E8E84-426E-40DD-AFC4-6F175D3DCCD1}">
              <a14:hiddenFill xmlns:a14="http://schemas.microsoft.com/office/drawing/2010/main">
                <a:noFill/>
              </a14:hiddenFill>
            </a:ext>
          </a:extLst>
        </p:spPr>
        <p:txBody>
          <a:bodyPr/>
          <a:lstStyle/>
          <a:p>
            <a:pPr defTabSz="914400"/>
            <a:endParaRPr lang="en-US">
              <a:solidFill>
                <a:prstClr val="black"/>
              </a:solidFill>
              <a:latin typeface="Arial" pitchFamily="34" charset="0"/>
              <a:ea typeface="+mn-ea"/>
            </a:endParaRPr>
          </a:p>
        </p:txBody>
      </p:sp>
      <p:sp>
        <p:nvSpPr>
          <p:cNvPr id="50191" name="Line 15"/>
          <p:cNvSpPr>
            <a:spLocks noChangeShapeType="1"/>
          </p:cNvSpPr>
          <p:nvPr/>
        </p:nvSpPr>
        <p:spPr bwMode="auto">
          <a:xfrm>
            <a:off x="1552575" y="974725"/>
            <a:ext cx="812800" cy="798513"/>
          </a:xfrm>
          <a:prstGeom prst="line">
            <a:avLst/>
          </a:prstGeom>
          <a:noFill/>
          <a:ln w="38100">
            <a:solidFill>
              <a:srgbClr val="3333FF"/>
            </a:solidFill>
            <a:round/>
            <a:headEnd/>
            <a:tailEnd type="stealth" w="lg" len="lg"/>
          </a:ln>
          <a:extLst>
            <a:ext uri="{909E8E84-426E-40DD-AFC4-6F175D3DCCD1}">
              <a14:hiddenFill xmlns:a14="http://schemas.microsoft.com/office/drawing/2010/main">
                <a:noFill/>
              </a14:hiddenFill>
            </a:ext>
          </a:extLst>
        </p:spPr>
        <p:txBody>
          <a:bodyPr/>
          <a:lstStyle/>
          <a:p>
            <a:pPr defTabSz="914400"/>
            <a:endParaRPr lang="en-US">
              <a:solidFill>
                <a:prstClr val="black"/>
              </a:solidFill>
              <a:latin typeface="Arial" pitchFamily="34" charset="0"/>
              <a:ea typeface="+mn-ea"/>
            </a:endParaRPr>
          </a:p>
        </p:txBody>
      </p:sp>
      <p:sp>
        <p:nvSpPr>
          <p:cNvPr id="50192" name="Freeform 16"/>
          <p:cNvSpPr>
            <a:spLocks/>
          </p:cNvSpPr>
          <p:nvPr/>
        </p:nvSpPr>
        <p:spPr bwMode="auto">
          <a:xfrm rot="16719397" flipH="1">
            <a:off x="5899150" y="4722813"/>
            <a:ext cx="711200" cy="679450"/>
          </a:xfrm>
          <a:custGeom>
            <a:avLst/>
            <a:gdLst>
              <a:gd name="T0" fmla="*/ 0 w 412"/>
              <a:gd name="T1" fmla="*/ 0 h 404"/>
              <a:gd name="T2" fmla="*/ 2147483647 w 412"/>
              <a:gd name="T3" fmla="*/ 2147483647 h 404"/>
              <a:gd name="T4" fmla="*/ 2147483647 w 412"/>
              <a:gd name="T5" fmla="*/ 2147483647 h 404"/>
              <a:gd name="T6" fmla="*/ 2147483647 w 412"/>
              <a:gd name="T7" fmla="*/ 2147483647 h 404"/>
              <a:gd name="T8" fmla="*/ 2147483647 w 412"/>
              <a:gd name="T9" fmla="*/ 2147483647 h 404"/>
              <a:gd name="T10" fmla="*/ 2147483647 w 412"/>
              <a:gd name="T11" fmla="*/ 2147483647 h 404"/>
              <a:gd name="T12" fmla="*/ 0 60000 65536"/>
              <a:gd name="T13" fmla="*/ 0 60000 65536"/>
              <a:gd name="T14" fmla="*/ 0 60000 65536"/>
              <a:gd name="T15" fmla="*/ 0 60000 65536"/>
              <a:gd name="T16" fmla="*/ 0 60000 65536"/>
              <a:gd name="T17" fmla="*/ 0 60000 65536"/>
              <a:gd name="T18" fmla="*/ 0 w 412"/>
              <a:gd name="T19" fmla="*/ 0 h 404"/>
              <a:gd name="T20" fmla="*/ 412 w 412"/>
              <a:gd name="T21" fmla="*/ 404 h 404"/>
            </a:gdLst>
            <a:ahLst/>
            <a:cxnLst>
              <a:cxn ang="T12">
                <a:pos x="T0" y="T1"/>
              </a:cxn>
              <a:cxn ang="T13">
                <a:pos x="T2" y="T3"/>
              </a:cxn>
              <a:cxn ang="T14">
                <a:pos x="T4" y="T5"/>
              </a:cxn>
              <a:cxn ang="T15">
                <a:pos x="T6" y="T7"/>
              </a:cxn>
              <a:cxn ang="T16">
                <a:pos x="T8" y="T9"/>
              </a:cxn>
              <a:cxn ang="T17">
                <a:pos x="T10" y="T11"/>
              </a:cxn>
            </a:cxnLst>
            <a:rect l="T18" t="T19" r="T20" b="T21"/>
            <a:pathLst>
              <a:path w="412" h="404">
                <a:moveTo>
                  <a:pt x="0" y="0"/>
                </a:moveTo>
                <a:cubicBezTo>
                  <a:pt x="13" y="24"/>
                  <a:pt x="26" y="48"/>
                  <a:pt x="42" y="72"/>
                </a:cubicBezTo>
                <a:cubicBezTo>
                  <a:pt x="58" y="96"/>
                  <a:pt x="74" y="116"/>
                  <a:pt x="96" y="142"/>
                </a:cubicBezTo>
                <a:cubicBezTo>
                  <a:pt x="118" y="168"/>
                  <a:pt x="144" y="197"/>
                  <a:pt x="174" y="226"/>
                </a:cubicBezTo>
                <a:cubicBezTo>
                  <a:pt x="204" y="255"/>
                  <a:pt x="238" y="286"/>
                  <a:pt x="278" y="316"/>
                </a:cubicBezTo>
                <a:cubicBezTo>
                  <a:pt x="318" y="346"/>
                  <a:pt x="365" y="375"/>
                  <a:pt x="412" y="404"/>
                </a:cubicBezTo>
              </a:path>
            </a:pathLst>
          </a:custGeom>
          <a:noFill/>
          <a:ln w="38100">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defTabSz="914400"/>
            <a:endParaRPr lang="en-US">
              <a:solidFill>
                <a:prstClr val="black"/>
              </a:solidFill>
              <a:latin typeface="Arial" pitchFamily="34" charset="0"/>
              <a:ea typeface="+mn-ea"/>
            </a:endParaRPr>
          </a:p>
        </p:txBody>
      </p:sp>
      <p:sp>
        <p:nvSpPr>
          <p:cNvPr id="50193" name="Freeform 17"/>
          <p:cNvSpPr>
            <a:spLocks/>
          </p:cNvSpPr>
          <p:nvPr/>
        </p:nvSpPr>
        <p:spPr bwMode="auto">
          <a:xfrm>
            <a:off x="1778000" y="931863"/>
            <a:ext cx="4745038" cy="4451350"/>
          </a:xfrm>
          <a:custGeom>
            <a:avLst/>
            <a:gdLst>
              <a:gd name="T0" fmla="*/ 2147483647 w 3394"/>
              <a:gd name="T1" fmla="*/ 2147483647 h 3191"/>
              <a:gd name="T2" fmla="*/ 2147483647 w 3394"/>
              <a:gd name="T3" fmla="*/ 2147483647 h 3191"/>
              <a:gd name="T4" fmla="*/ 2147483647 w 3394"/>
              <a:gd name="T5" fmla="*/ 2147483647 h 3191"/>
              <a:gd name="T6" fmla="*/ 2147483647 w 3394"/>
              <a:gd name="T7" fmla="*/ 2147483647 h 3191"/>
              <a:gd name="T8" fmla="*/ 2147483647 w 3394"/>
              <a:gd name="T9" fmla="*/ 2147483647 h 3191"/>
              <a:gd name="T10" fmla="*/ 2147483647 w 3394"/>
              <a:gd name="T11" fmla="*/ 2147483647 h 3191"/>
              <a:gd name="T12" fmla="*/ 2147483647 w 3394"/>
              <a:gd name="T13" fmla="*/ 2147483647 h 3191"/>
              <a:gd name="T14" fmla="*/ 2147483647 w 3394"/>
              <a:gd name="T15" fmla="*/ 2147483647 h 3191"/>
              <a:gd name="T16" fmla="*/ 2147483647 w 3394"/>
              <a:gd name="T17" fmla="*/ 2147483647 h 3191"/>
              <a:gd name="T18" fmla="*/ 2147483647 w 3394"/>
              <a:gd name="T19" fmla="*/ 2147483647 h 3191"/>
              <a:gd name="T20" fmla="*/ 2147483647 w 3394"/>
              <a:gd name="T21" fmla="*/ 2147483647 h 3191"/>
              <a:gd name="T22" fmla="*/ 2147483647 w 3394"/>
              <a:gd name="T23" fmla="*/ 2147483647 h 3191"/>
              <a:gd name="T24" fmla="*/ 2147483647 w 3394"/>
              <a:gd name="T25" fmla="*/ 2147483647 h 3191"/>
              <a:gd name="T26" fmla="*/ 2147483647 w 3394"/>
              <a:gd name="T27" fmla="*/ 2147483647 h 3191"/>
              <a:gd name="T28" fmla="*/ 2147483647 w 3394"/>
              <a:gd name="T29" fmla="*/ 2147483647 h 3191"/>
              <a:gd name="T30" fmla="*/ 2147483647 w 3394"/>
              <a:gd name="T31" fmla="*/ 2147483647 h 3191"/>
              <a:gd name="T32" fmla="*/ 2147483647 w 3394"/>
              <a:gd name="T33" fmla="*/ 2147483647 h 3191"/>
              <a:gd name="T34" fmla="*/ 2147483647 w 3394"/>
              <a:gd name="T35" fmla="*/ 2147483647 h 3191"/>
              <a:gd name="T36" fmla="*/ 2147483647 w 3394"/>
              <a:gd name="T37" fmla="*/ 2147483647 h 3191"/>
              <a:gd name="T38" fmla="*/ 2147483647 w 3394"/>
              <a:gd name="T39" fmla="*/ 2147483647 h 3191"/>
              <a:gd name="T40" fmla="*/ 2147483647 w 3394"/>
              <a:gd name="T41" fmla="*/ 2147483647 h 3191"/>
              <a:gd name="T42" fmla="*/ 2147483647 w 3394"/>
              <a:gd name="T43" fmla="*/ 2147483647 h 3191"/>
              <a:gd name="T44" fmla="*/ 2147483647 w 3394"/>
              <a:gd name="T45" fmla="*/ 2147483647 h 3191"/>
              <a:gd name="T46" fmla="*/ 2147483647 w 3394"/>
              <a:gd name="T47" fmla="*/ 2147483647 h 3191"/>
              <a:gd name="T48" fmla="*/ 2147483647 w 3394"/>
              <a:gd name="T49" fmla="*/ 2147483647 h 3191"/>
              <a:gd name="T50" fmla="*/ 2147483647 w 3394"/>
              <a:gd name="T51" fmla="*/ 2147483647 h 3191"/>
              <a:gd name="T52" fmla="*/ 2147483647 w 3394"/>
              <a:gd name="T53" fmla="*/ 2147483647 h 3191"/>
              <a:gd name="T54" fmla="*/ 2147483647 w 3394"/>
              <a:gd name="T55" fmla="*/ 2147483647 h 3191"/>
              <a:gd name="T56" fmla="*/ 2147483647 w 3394"/>
              <a:gd name="T57" fmla="*/ 2147483647 h 3191"/>
              <a:gd name="T58" fmla="*/ 2147483647 w 3394"/>
              <a:gd name="T59" fmla="*/ 2147483647 h 3191"/>
              <a:gd name="T60" fmla="*/ 2147483647 w 3394"/>
              <a:gd name="T61" fmla="*/ 2147483647 h 319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394"/>
              <a:gd name="T94" fmla="*/ 0 h 3191"/>
              <a:gd name="T95" fmla="*/ 3394 w 3394"/>
              <a:gd name="T96" fmla="*/ 3191 h 319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394" h="3191">
                <a:moveTo>
                  <a:pt x="1725" y="35"/>
                </a:moveTo>
                <a:cubicBezTo>
                  <a:pt x="1545" y="0"/>
                  <a:pt x="1494" y="32"/>
                  <a:pt x="1395" y="62"/>
                </a:cubicBezTo>
                <a:cubicBezTo>
                  <a:pt x="1296" y="92"/>
                  <a:pt x="1194" y="171"/>
                  <a:pt x="1130" y="218"/>
                </a:cubicBezTo>
                <a:cubicBezTo>
                  <a:pt x="1066" y="265"/>
                  <a:pt x="1067" y="308"/>
                  <a:pt x="1011" y="346"/>
                </a:cubicBezTo>
                <a:cubicBezTo>
                  <a:pt x="955" y="384"/>
                  <a:pt x="854" y="423"/>
                  <a:pt x="792" y="446"/>
                </a:cubicBezTo>
                <a:cubicBezTo>
                  <a:pt x="730" y="469"/>
                  <a:pt x="687" y="466"/>
                  <a:pt x="637" y="483"/>
                </a:cubicBezTo>
                <a:cubicBezTo>
                  <a:pt x="587" y="500"/>
                  <a:pt x="540" y="503"/>
                  <a:pt x="490" y="547"/>
                </a:cubicBezTo>
                <a:cubicBezTo>
                  <a:pt x="440" y="591"/>
                  <a:pt x="372" y="673"/>
                  <a:pt x="335" y="748"/>
                </a:cubicBezTo>
                <a:cubicBezTo>
                  <a:pt x="298" y="823"/>
                  <a:pt x="300" y="917"/>
                  <a:pt x="271" y="995"/>
                </a:cubicBezTo>
                <a:cubicBezTo>
                  <a:pt x="242" y="1073"/>
                  <a:pt x="202" y="1136"/>
                  <a:pt x="161" y="1214"/>
                </a:cubicBezTo>
                <a:cubicBezTo>
                  <a:pt x="120" y="1292"/>
                  <a:pt x="48" y="1391"/>
                  <a:pt x="24" y="1461"/>
                </a:cubicBezTo>
                <a:cubicBezTo>
                  <a:pt x="0" y="1531"/>
                  <a:pt x="6" y="1547"/>
                  <a:pt x="15" y="1635"/>
                </a:cubicBezTo>
                <a:cubicBezTo>
                  <a:pt x="24" y="1723"/>
                  <a:pt x="33" y="1883"/>
                  <a:pt x="79" y="1991"/>
                </a:cubicBezTo>
                <a:cubicBezTo>
                  <a:pt x="125" y="2099"/>
                  <a:pt x="225" y="2170"/>
                  <a:pt x="289" y="2284"/>
                </a:cubicBezTo>
                <a:cubicBezTo>
                  <a:pt x="353" y="2398"/>
                  <a:pt x="388" y="2580"/>
                  <a:pt x="463" y="2677"/>
                </a:cubicBezTo>
                <a:cubicBezTo>
                  <a:pt x="538" y="2774"/>
                  <a:pt x="658" y="2834"/>
                  <a:pt x="737" y="2869"/>
                </a:cubicBezTo>
                <a:cubicBezTo>
                  <a:pt x="816" y="2904"/>
                  <a:pt x="859" y="2854"/>
                  <a:pt x="938" y="2887"/>
                </a:cubicBezTo>
                <a:cubicBezTo>
                  <a:pt x="1017" y="2920"/>
                  <a:pt x="1138" y="3024"/>
                  <a:pt x="1213" y="3070"/>
                </a:cubicBezTo>
                <a:cubicBezTo>
                  <a:pt x="1288" y="3116"/>
                  <a:pt x="1255" y="3147"/>
                  <a:pt x="1386" y="3162"/>
                </a:cubicBezTo>
                <a:cubicBezTo>
                  <a:pt x="1517" y="3177"/>
                  <a:pt x="1841" y="3191"/>
                  <a:pt x="1999" y="3162"/>
                </a:cubicBezTo>
                <a:cubicBezTo>
                  <a:pt x="2157" y="3133"/>
                  <a:pt x="2237" y="3043"/>
                  <a:pt x="2337" y="2988"/>
                </a:cubicBezTo>
                <a:cubicBezTo>
                  <a:pt x="2437" y="2933"/>
                  <a:pt x="2504" y="2878"/>
                  <a:pt x="2602" y="2832"/>
                </a:cubicBezTo>
                <a:cubicBezTo>
                  <a:pt x="2700" y="2786"/>
                  <a:pt x="2821" y="2796"/>
                  <a:pt x="2922" y="2714"/>
                </a:cubicBezTo>
                <a:cubicBezTo>
                  <a:pt x="3023" y="2632"/>
                  <a:pt x="3148" y="2484"/>
                  <a:pt x="3206" y="2339"/>
                </a:cubicBezTo>
                <a:cubicBezTo>
                  <a:pt x="3264" y="2194"/>
                  <a:pt x="3240" y="1985"/>
                  <a:pt x="3270" y="1845"/>
                </a:cubicBezTo>
                <a:cubicBezTo>
                  <a:pt x="3300" y="1705"/>
                  <a:pt x="3384" y="1634"/>
                  <a:pt x="3389" y="1498"/>
                </a:cubicBezTo>
                <a:cubicBezTo>
                  <a:pt x="3394" y="1362"/>
                  <a:pt x="3363" y="1165"/>
                  <a:pt x="3297" y="1031"/>
                </a:cubicBezTo>
                <a:cubicBezTo>
                  <a:pt x="3231" y="897"/>
                  <a:pt x="3082" y="769"/>
                  <a:pt x="2995" y="693"/>
                </a:cubicBezTo>
                <a:cubicBezTo>
                  <a:pt x="2908" y="617"/>
                  <a:pt x="2863" y="644"/>
                  <a:pt x="2776" y="574"/>
                </a:cubicBezTo>
                <a:cubicBezTo>
                  <a:pt x="2689" y="504"/>
                  <a:pt x="2648" y="363"/>
                  <a:pt x="2474" y="272"/>
                </a:cubicBezTo>
                <a:cubicBezTo>
                  <a:pt x="2300" y="181"/>
                  <a:pt x="1905" y="70"/>
                  <a:pt x="1725" y="35"/>
                </a:cubicBezTo>
                <a:close/>
              </a:path>
            </a:pathLst>
          </a:custGeom>
          <a:noFill/>
          <a:ln w="57150">
            <a:solidFill>
              <a:srgbClr val="3333FF"/>
            </a:solidFill>
            <a:round/>
            <a:headEnd/>
            <a:tailEnd/>
          </a:ln>
          <a:extLst>
            <a:ext uri="{909E8E84-426E-40DD-AFC4-6F175D3DCCD1}">
              <a14:hiddenFill xmlns:a14="http://schemas.microsoft.com/office/drawing/2010/main">
                <a:solidFill>
                  <a:srgbClr val="FFFFFF"/>
                </a:solidFill>
              </a14:hiddenFill>
            </a:ext>
          </a:extLst>
        </p:spPr>
        <p:txBody>
          <a:bodyPr/>
          <a:lstStyle/>
          <a:p>
            <a:pPr defTabSz="914400"/>
            <a:endParaRPr lang="en-US">
              <a:solidFill>
                <a:prstClr val="black"/>
              </a:solidFill>
              <a:latin typeface="Arial" pitchFamily="34" charset="0"/>
              <a:ea typeface="+mn-ea"/>
            </a:endParaRPr>
          </a:p>
        </p:txBody>
      </p:sp>
      <p:grpSp>
        <p:nvGrpSpPr>
          <p:cNvPr id="2" name="Group 18"/>
          <p:cNvGrpSpPr>
            <a:grpSpLocks/>
          </p:cNvGrpSpPr>
          <p:nvPr/>
        </p:nvGrpSpPr>
        <p:grpSpPr bwMode="auto">
          <a:xfrm>
            <a:off x="1889125" y="1108075"/>
            <a:ext cx="6891338" cy="4195763"/>
            <a:chOff x="1190" y="623"/>
            <a:chExt cx="4341" cy="2643"/>
          </a:xfrm>
        </p:grpSpPr>
        <p:sp>
          <p:nvSpPr>
            <p:cNvPr id="50195" name="Oval 19"/>
            <p:cNvSpPr>
              <a:spLocks noChangeArrowheads="1"/>
            </p:cNvSpPr>
            <p:nvPr/>
          </p:nvSpPr>
          <p:spPr bwMode="auto">
            <a:xfrm>
              <a:off x="1190" y="623"/>
              <a:ext cx="2882" cy="2643"/>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endParaRPr lang="en-US" altLang="en-US" sz="1800">
                <a:solidFill>
                  <a:prstClr val="black"/>
                </a:solidFill>
                <a:latin typeface="Arial" pitchFamily="34" charset="0"/>
                <a:ea typeface="+mn-ea"/>
              </a:endParaRPr>
            </a:p>
          </p:txBody>
        </p:sp>
        <p:sp>
          <p:nvSpPr>
            <p:cNvPr id="50196" name="Text Box 20"/>
            <p:cNvSpPr txBox="1">
              <a:spLocks noChangeArrowheads="1"/>
            </p:cNvSpPr>
            <p:nvPr/>
          </p:nvSpPr>
          <p:spPr bwMode="auto">
            <a:xfrm>
              <a:off x="4815" y="2053"/>
              <a:ext cx="71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1800" b="1">
                  <a:solidFill>
                    <a:srgbClr val="FF0000"/>
                  </a:solidFill>
                  <a:latin typeface="Arial" pitchFamily="34" charset="0"/>
                  <a:ea typeface="+mn-ea"/>
                </a:rPr>
                <a:t>Ellipsoid</a:t>
              </a:r>
            </a:p>
            <a:p>
              <a:pPr defTabSz="914400" eaLnBrk="1" hangingPunct="1">
                <a:spcBef>
                  <a:spcPct val="0"/>
                </a:spcBef>
                <a:buFontTx/>
                <a:buNone/>
              </a:pPr>
              <a:r>
                <a:rPr lang="en-US" altLang="en-US" sz="1800" b="1">
                  <a:solidFill>
                    <a:srgbClr val="FF0000"/>
                  </a:solidFill>
                  <a:latin typeface="Arial" pitchFamily="34" charset="0"/>
                  <a:ea typeface="+mn-ea"/>
                </a:rPr>
                <a:t> surface</a:t>
              </a:r>
            </a:p>
          </p:txBody>
        </p:sp>
        <p:sp>
          <p:nvSpPr>
            <p:cNvPr id="50197" name="Line 21"/>
            <p:cNvSpPr>
              <a:spLocks noChangeShapeType="1"/>
            </p:cNvSpPr>
            <p:nvPr/>
          </p:nvSpPr>
          <p:spPr bwMode="auto">
            <a:xfrm flipH="1" flipV="1">
              <a:off x="4050" y="2158"/>
              <a:ext cx="823" cy="119"/>
            </a:xfrm>
            <a:prstGeom prst="line">
              <a:avLst/>
            </a:prstGeom>
            <a:noFill/>
            <a:ln w="38100">
              <a:solidFill>
                <a:srgbClr val="FF0000"/>
              </a:solidFill>
              <a:round/>
              <a:headEnd/>
              <a:tailEnd type="stealth" w="lg" len="lg"/>
            </a:ln>
            <a:extLst>
              <a:ext uri="{909E8E84-426E-40DD-AFC4-6F175D3DCCD1}">
                <a14:hiddenFill xmlns:a14="http://schemas.microsoft.com/office/drawing/2010/main">
                  <a:noFill/>
                </a14:hiddenFill>
              </a:ext>
            </a:extLst>
          </p:spPr>
          <p:txBody>
            <a:bodyPr/>
            <a:lstStyle/>
            <a:p>
              <a:pPr defTabSz="914400"/>
              <a:endParaRPr lang="en-US">
                <a:solidFill>
                  <a:prstClr val="black"/>
                </a:solidFill>
                <a:latin typeface="Arial" pitchFamily="34" charset="0"/>
                <a:ea typeface="+mn-ea"/>
              </a:endParaRPr>
            </a:p>
          </p:txBody>
        </p:sp>
      </p:grpSp>
    </p:spTree>
    <p:extLst>
      <p:ext uri="{BB962C8B-B14F-4D97-AF65-F5344CB8AC3E}">
        <p14:creationId xmlns:p14="http://schemas.microsoft.com/office/powerpoint/2010/main" val="17603542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2" name="Group 24"/>
          <p:cNvGrpSpPr>
            <a:grpSpLocks/>
          </p:cNvGrpSpPr>
          <p:nvPr/>
        </p:nvGrpSpPr>
        <p:grpSpPr bwMode="auto">
          <a:xfrm>
            <a:off x="-215900" y="2133600"/>
            <a:ext cx="9648825" cy="5724525"/>
            <a:chOff x="-108" y="1139"/>
            <a:chExt cx="6011" cy="3277"/>
          </a:xfrm>
        </p:grpSpPr>
        <p:sp>
          <p:nvSpPr>
            <p:cNvPr id="51240" name="Freeform 23"/>
            <p:cNvSpPr>
              <a:spLocks/>
            </p:cNvSpPr>
            <p:nvPr/>
          </p:nvSpPr>
          <p:spPr bwMode="auto">
            <a:xfrm>
              <a:off x="-108" y="2429"/>
              <a:ext cx="1311" cy="1418"/>
            </a:xfrm>
            <a:custGeom>
              <a:avLst/>
              <a:gdLst>
                <a:gd name="T0" fmla="*/ 60 w 1311"/>
                <a:gd name="T1" fmla="*/ 1417 h 1418"/>
                <a:gd name="T2" fmla="*/ 78 w 1311"/>
                <a:gd name="T3" fmla="*/ 1390 h 1418"/>
                <a:gd name="T4" fmla="*/ 96 w 1311"/>
                <a:gd name="T5" fmla="*/ 1378 h 1418"/>
                <a:gd name="T6" fmla="*/ 114 w 1311"/>
                <a:gd name="T7" fmla="*/ 1357 h 1418"/>
                <a:gd name="T8" fmla="*/ 138 w 1311"/>
                <a:gd name="T9" fmla="*/ 1321 h 1418"/>
                <a:gd name="T10" fmla="*/ 219 w 1311"/>
                <a:gd name="T11" fmla="*/ 1234 h 1418"/>
                <a:gd name="T12" fmla="*/ 318 w 1311"/>
                <a:gd name="T13" fmla="*/ 1138 h 1418"/>
                <a:gd name="T14" fmla="*/ 342 w 1311"/>
                <a:gd name="T15" fmla="*/ 1093 h 1418"/>
                <a:gd name="T16" fmla="*/ 360 w 1311"/>
                <a:gd name="T17" fmla="*/ 1081 h 1418"/>
                <a:gd name="T18" fmla="*/ 402 w 1311"/>
                <a:gd name="T19" fmla="*/ 1048 h 1418"/>
                <a:gd name="T20" fmla="*/ 426 w 1311"/>
                <a:gd name="T21" fmla="*/ 1024 h 1418"/>
                <a:gd name="T22" fmla="*/ 456 w 1311"/>
                <a:gd name="T23" fmla="*/ 970 h 1418"/>
                <a:gd name="T24" fmla="*/ 483 w 1311"/>
                <a:gd name="T25" fmla="*/ 928 h 1418"/>
                <a:gd name="T26" fmla="*/ 537 w 1311"/>
                <a:gd name="T27" fmla="*/ 898 h 1418"/>
                <a:gd name="T28" fmla="*/ 555 w 1311"/>
                <a:gd name="T29" fmla="*/ 886 h 1418"/>
                <a:gd name="T30" fmla="*/ 576 w 1311"/>
                <a:gd name="T31" fmla="*/ 862 h 1418"/>
                <a:gd name="T32" fmla="*/ 618 w 1311"/>
                <a:gd name="T33" fmla="*/ 769 h 1418"/>
                <a:gd name="T34" fmla="*/ 654 w 1311"/>
                <a:gd name="T35" fmla="*/ 739 h 1418"/>
                <a:gd name="T36" fmla="*/ 663 w 1311"/>
                <a:gd name="T37" fmla="*/ 733 h 1418"/>
                <a:gd name="T38" fmla="*/ 705 w 1311"/>
                <a:gd name="T39" fmla="*/ 670 h 1418"/>
                <a:gd name="T40" fmla="*/ 714 w 1311"/>
                <a:gd name="T41" fmla="*/ 652 h 1418"/>
                <a:gd name="T42" fmla="*/ 732 w 1311"/>
                <a:gd name="T43" fmla="*/ 634 h 1418"/>
                <a:gd name="T44" fmla="*/ 753 w 1311"/>
                <a:gd name="T45" fmla="*/ 598 h 1418"/>
                <a:gd name="T46" fmla="*/ 783 w 1311"/>
                <a:gd name="T47" fmla="*/ 568 h 1418"/>
                <a:gd name="T48" fmla="*/ 855 w 1311"/>
                <a:gd name="T49" fmla="*/ 511 h 1418"/>
                <a:gd name="T50" fmla="*/ 882 w 1311"/>
                <a:gd name="T51" fmla="*/ 472 h 1418"/>
                <a:gd name="T52" fmla="*/ 909 w 1311"/>
                <a:gd name="T53" fmla="*/ 427 h 1418"/>
                <a:gd name="T54" fmla="*/ 945 w 1311"/>
                <a:gd name="T55" fmla="*/ 376 h 1418"/>
                <a:gd name="T56" fmla="*/ 963 w 1311"/>
                <a:gd name="T57" fmla="*/ 358 h 1418"/>
                <a:gd name="T58" fmla="*/ 1002 w 1311"/>
                <a:gd name="T59" fmla="*/ 313 h 1418"/>
                <a:gd name="T60" fmla="*/ 1104 w 1311"/>
                <a:gd name="T61" fmla="*/ 217 h 1418"/>
                <a:gd name="T62" fmla="*/ 1140 w 1311"/>
                <a:gd name="T63" fmla="*/ 190 h 1418"/>
                <a:gd name="T64" fmla="*/ 1185 w 1311"/>
                <a:gd name="T65" fmla="*/ 136 h 1418"/>
                <a:gd name="T66" fmla="*/ 1197 w 1311"/>
                <a:gd name="T67" fmla="*/ 118 h 1418"/>
                <a:gd name="T68" fmla="*/ 1200 w 1311"/>
                <a:gd name="T69" fmla="*/ 109 h 1418"/>
                <a:gd name="T70" fmla="*/ 1257 w 1311"/>
                <a:gd name="T71" fmla="*/ 70 h 1418"/>
                <a:gd name="T72" fmla="*/ 1293 w 1311"/>
                <a:gd name="T73" fmla="*/ 28 h 1418"/>
                <a:gd name="T74" fmla="*/ 1310 w 1311"/>
                <a:gd name="T75" fmla="*/ 3 h 1418"/>
                <a:gd name="T76" fmla="*/ 1302 w 1311"/>
                <a:gd name="T77" fmla="*/ 7 h 1418"/>
                <a:gd name="T78" fmla="*/ 1293 w 1311"/>
                <a:gd name="T79" fmla="*/ 16 h 1418"/>
                <a:gd name="T80" fmla="*/ 1269 w 1311"/>
                <a:gd name="T81" fmla="*/ 37 h 1418"/>
                <a:gd name="T82" fmla="*/ 1233 w 1311"/>
                <a:gd name="T83" fmla="*/ 55 h 1418"/>
                <a:gd name="T84" fmla="*/ 1185 w 1311"/>
                <a:gd name="T85" fmla="*/ 61 h 1418"/>
                <a:gd name="T86" fmla="*/ 1032 w 1311"/>
                <a:gd name="T87" fmla="*/ 148 h 1418"/>
                <a:gd name="T88" fmla="*/ 846 w 1311"/>
                <a:gd name="T89" fmla="*/ 274 h 1418"/>
                <a:gd name="T90" fmla="*/ 825 w 1311"/>
                <a:gd name="T91" fmla="*/ 307 h 1418"/>
                <a:gd name="T92" fmla="*/ 690 w 1311"/>
                <a:gd name="T93" fmla="*/ 382 h 1418"/>
                <a:gd name="T94" fmla="*/ 666 w 1311"/>
                <a:gd name="T95" fmla="*/ 412 h 1418"/>
                <a:gd name="T96" fmla="*/ 510 w 1311"/>
                <a:gd name="T97" fmla="*/ 502 h 1418"/>
                <a:gd name="T98" fmla="*/ 465 w 1311"/>
                <a:gd name="T99" fmla="*/ 583 h 1418"/>
                <a:gd name="T100" fmla="*/ 372 w 1311"/>
                <a:gd name="T101" fmla="*/ 631 h 1418"/>
                <a:gd name="T102" fmla="*/ 330 w 1311"/>
                <a:gd name="T103" fmla="*/ 700 h 1418"/>
                <a:gd name="T104" fmla="*/ 240 w 1311"/>
                <a:gd name="T105" fmla="*/ 748 h 1418"/>
                <a:gd name="T106" fmla="*/ 159 w 1311"/>
                <a:gd name="T107" fmla="*/ 829 h 1418"/>
                <a:gd name="T108" fmla="*/ 114 w 1311"/>
                <a:gd name="T109" fmla="*/ 844 h 1418"/>
                <a:gd name="T110" fmla="*/ 84 w 1311"/>
                <a:gd name="T111" fmla="*/ 853 h 1418"/>
                <a:gd name="T112" fmla="*/ 48 w 1311"/>
                <a:gd name="T113" fmla="*/ 961 h 1418"/>
                <a:gd name="T114" fmla="*/ 0 w 1311"/>
                <a:gd name="T115" fmla="*/ 1024 h 1418"/>
                <a:gd name="T116" fmla="*/ 12 w 1311"/>
                <a:gd name="T117" fmla="*/ 1087 h 1418"/>
                <a:gd name="T118" fmla="*/ 66 w 1311"/>
                <a:gd name="T119" fmla="*/ 1408 h 1418"/>
                <a:gd name="T120" fmla="*/ 60 w 1311"/>
                <a:gd name="T121" fmla="*/ 1417 h 141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311"/>
                <a:gd name="T184" fmla="*/ 0 h 1418"/>
                <a:gd name="T185" fmla="*/ 1311 w 1311"/>
                <a:gd name="T186" fmla="*/ 1418 h 141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311" h="1418">
                  <a:moveTo>
                    <a:pt x="60" y="1417"/>
                  </a:moveTo>
                  <a:cubicBezTo>
                    <a:pt x="62" y="1413"/>
                    <a:pt x="77" y="1391"/>
                    <a:pt x="78" y="1390"/>
                  </a:cubicBezTo>
                  <a:cubicBezTo>
                    <a:pt x="83" y="1385"/>
                    <a:pt x="96" y="1378"/>
                    <a:pt x="96" y="1378"/>
                  </a:cubicBezTo>
                  <a:cubicBezTo>
                    <a:pt x="100" y="1366"/>
                    <a:pt x="102" y="1361"/>
                    <a:pt x="114" y="1357"/>
                  </a:cubicBezTo>
                  <a:cubicBezTo>
                    <a:pt x="119" y="1342"/>
                    <a:pt x="125" y="1330"/>
                    <a:pt x="138" y="1321"/>
                  </a:cubicBezTo>
                  <a:cubicBezTo>
                    <a:pt x="150" y="1286"/>
                    <a:pt x="181" y="1243"/>
                    <a:pt x="219" y="1234"/>
                  </a:cubicBezTo>
                  <a:cubicBezTo>
                    <a:pt x="255" y="1210"/>
                    <a:pt x="293" y="1175"/>
                    <a:pt x="318" y="1138"/>
                  </a:cubicBezTo>
                  <a:cubicBezTo>
                    <a:pt x="327" y="1125"/>
                    <a:pt x="330" y="1103"/>
                    <a:pt x="342" y="1093"/>
                  </a:cubicBezTo>
                  <a:cubicBezTo>
                    <a:pt x="347" y="1088"/>
                    <a:pt x="360" y="1081"/>
                    <a:pt x="360" y="1081"/>
                  </a:cubicBezTo>
                  <a:cubicBezTo>
                    <a:pt x="370" y="1066"/>
                    <a:pt x="387" y="1058"/>
                    <a:pt x="402" y="1048"/>
                  </a:cubicBezTo>
                  <a:cubicBezTo>
                    <a:pt x="412" y="1041"/>
                    <a:pt x="416" y="1031"/>
                    <a:pt x="426" y="1024"/>
                  </a:cubicBezTo>
                  <a:cubicBezTo>
                    <a:pt x="437" y="1007"/>
                    <a:pt x="448" y="988"/>
                    <a:pt x="456" y="970"/>
                  </a:cubicBezTo>
                  <a:cubicBezTo>
                    <a:pt x="463" y="954"/>
                    <a:pt x="465" y="937"/>
                    <a:pt x="483" y="928"/>
                  </a:cubicBezTo>
                  <a:cubicBezTo>
                    <a:pt x="502" y="919"/>
                    <a:pt x="520" y="910"/>
                    <a:pt x="537" y="898"/>
                  </a:cubicBezTo>
                  <a:cubicBezTo>
                    <a:pt x="543" y="894"/>
                    <a:pt x="555" y="886"/>
                    <a:pt x="555" y="886"/>
                  </a:cubicBezTo>
                  <a:cubicBezTo>
                    <a:pt x="559" y="874"/>
                    <a:pt x="565" y="869"/>
                    <a:pt x="576" y="862"/>
                  </a:cubicBezTo>
                  <a:cubicBezTo>
                    <a:pt x="596" y="833"/>
                    <a:pt x="598" y="798"/>
                    <a:pt x="618" y="769"/>
                  </a:cubicBezTo>
                  <a:cubicBezTo>
                    <a:pt x="627" y="755"/>
                    <a:pt x="640" y="749"/>
                    <a:pt x="654" y="739"/>
                  </a:cubicBezTo>
                  <a:cubicBezTo>
                    <a:pt x="657" y="737"/>
                    <a:pt x="663" y="733"/>
                    <a:pt x="663" y="733"/>
                  </a:cubicBezTo>
                  <a:cubicBezTo>
                    <a:pt x="671" y="710"/>
                    <a:pt x="688" y="687"/>
                    <a:pt x="705" y="670"/>
                  </a:cubicBezTo>
                  <a:cubicBezTo>
                    <a:pt x="728" y="647"/>
                    <a:pt x="697" y="674"/>
                    <a:pt x="714" y="652"/>
                  </a:cubicBezTo>
                  <a:cubicBezTo>
                    <a:pt x="719" y="645"/>
                    <a:pt x="732" y="634"/>
                    <a:pt x="732" y="634"/>
                  </a:cubicBezTo>
                  <a:cubicBezTo>
                    <a:pt x="738" y="617"/>
                    <a:pt x="740" y="611"/>
                    <a:pt x="753" y="598"/>
                  </a:cubicBezTo>
                  <a:cubicBezTo>
                    <a:pt x="758" y="584"/>
                    <a:pt x="772" y="577"/>
                    <a:pt x="783" y="568"/>
                  </a:cubicBezTo>
                  <a:cubicBezTo>
                    <a:pt x="806" y="549"/>
                    <a:pt x="830" y="528"/>
                    <a:pt x="855" y="511"/>
                  </a:cubicBezTo>
                  <a:cubicBezTo>
                    <a:pt x="864" y="498"/>
                    <a:pt x="873" y="485"/>
                    <a:pt x="882" y="472"/>
                  </a:cubicBezTo>
                  <a:cubicBezTo>
                    <a:pt x="892" y="457"/>
                    <a:pt x="897" y="439"/>
                    <a:pt x="909" y="427"/>
                  </a:cubicBezTo>
                  <a:cubicBezTo>
                    <a:pt x="915" y="408"/>
                    <a:pt x="930" y="389"/>
                    <a:pt x="945" y="376"/>
                  </a:cubicBezTo>
                  <a:cubicBezTo>
                    <a:pt x="951" y="370"/>
                    <a:pt x="963" y="358"/>
                    <a:pt x="963" y="358"/>
                  </a:cubicBezTo>
                  <a:cubicBezTo>
                    <a:pt x="970" y="337"/>
                    <a:pt x="990" y="330"/>
                    <a:pt x="1002" y="313"/>
                  </a:cubicBezTo>
                  <a:cubicBezTo>
                    <a:pt x="1026" y="280"/>
                    <a:pt x="1069" y="240"/>
                    <a:pt x="1104" y="217"/>
                  </a:cubicBezTo>
                  <a:cubicBezTo>
                    <a:pt x="1113" y="204"/>
                    <a:pt x="1125" y="194"/>
                    <a:pt x="1140" y="190"/>
                  </a:cubicBezTo>
                  <a:cubicBezTo>
                    <a:pt x="1158" y="172"/>
                    <a:pt x="1167" y="154"/>
                    <a:pt x="1185" y="136"/>
                  </a:cubicBezTo>
                  <a:cubicBezTo>
                    <a:pt x="1190" y="131"/>
                    <a:pt x="1195" y="125"/>
                    <a:pt x="1197" y="118"/>
                  </a:cubicBezTo>
                  <a:cubicBezTo>
                    <a:pt x="1198" y="115"/>
                    <a:pt x="1198" y="111"/>
                    <a:pt x="1200" y="109"/>
                  </a:cubicBezTo>
                  <a:cubicBezTo>
                    <a:pt x="1216" y="90"/>
                    <a:pt x="1237" y="83"/>
                    <a:pt x="1257" y="70"/>
                  </a:cubicBezTo>
                  <a:cubicBezTo>
                    <a:pt x="1263" y="52"/>
                    <a:pt x="1280" y="41"/>
                    <a:pt x="1293" y="28"/>
                  </a:cubicBezTo>
                  <a:cubicBezTo>
                    <a:pt x="1299" y="20"/>
                    <a:pt x="1306" y="12"/>
                    <a:pt x="1310" y="3"/>
                  </a:cubicBezTo>
                  <a:cubicBezTo>
                    <a:pt x="1311" y="0"/>
                    <a:pt x="1304" y="5"/>
                    <a:pt x="1302" y="7"/>
                  </a:cubicBezTo>
                  <a:cubicBezTo>
                    <a:pt x="1299" y="10"/>
                    <a:pt x="1296" y="13"/>
                    <a:pt x="1293" y="16"/>
                  </a:cubicBezTo>
                  <a:cubicBezTo>
                    <a:pt x="1284" y="27"/>
                    <a:pt x="1289" y="30"/>
                    <a:pt x="1269" y="37"/>
                  </a:cubicBezTo>
                  <a:cubicBezTo>
                    <a:pt x="1256" y="41"/>
                    <a:pt x="1245" y="51"/>
                    <a:pt x="1233" y="55"/>
                  </a:cubicBezTo>
                  <a:cubicBezTo>
                    <a:pt x="1228" y="57"/>
                    <a:pt x="1187" y="61"/>
                    <a:pt x="1185" y="61"/>
                  </a:cubicBezTo>
                  <a:cubicBezTo>
                    <a:pt x="1164" y="123"/>
                    <a:pt x="1091" y="141"/>
                    <a:pt x="1032" y="148"/>
                  </a:cubicBezTo>
                  <a:cubicBezTo>
                    <a:pt x="1002" y="239"/>
                    <a:pt x="933" y="261"/>
                    <a:pt x="846" y="274"/>
                  </a:cubicBezTo>
                  <a:cubicBezTo>
                    <a:pt x="842" y="287"/>
                    <a:pt x="836" y="300"/>
                    <a:pt x="825" y="307"/>
                  </a:cubicBezTo>
                  <a:cubicBezTo>
                    <a:pt x="811" y="364"/>
                    <a:pt x="739" y="376"/>
                    <a:pt x="690" y="382"/>
                  </a:cubicBezTo>
                  <a:cubicBezTo>
                    <a:pt x="681" y="391"/>
                    <a:pt x="674" y="401"/>
                    <a:pt x="666" y="412"/>
                  </a:cubicBezTo>
                  <a:cubicBezTo>
                    <a:pt x="642" y="483"/>
                    <a:pt x="574" y="494"/>
                    <a:pt x="510" y="502"/>
                  </a:cubicBezTo>
                  <a:cubicBezTo>
                    <a:pt x="502" y="526"/>
                    <a:pt x="487" y="569"/>
                    <a:pt x="465" y="583"/>
                  </a:cubicBezTo>
                  <a:cubicBezTo>
                    <a:pt x="443" y="616"/>
                    <a:pt x="406" y="621"/>
                    <a:pt x="372" y="631"/>
                  </a:cubicBezTo>
                  <a:cubicBezTo>
                    <a:pt x="358" y="652"/>
                    <a:pt x="351" y="686"/>
                    <a:pt x="330" y="700"/>
                  </a:cubicBezTo>
                  <a:cubicBezTo>
                    <a:pt x="309" y="731"/>
                    <a:pt x="273" y="737"/>
                    <a:pt x="240" y="748"/>
                  </a:cubicBezTo>
                  <a:cubicBezTo>
                    <a:pt x="218" y="781"/>
                    <a:pt x="197" y="812"/>
                    <a:pt x="159" y="829"/>
                  </a:cubicBezTo>
                  <a:cubicBezTo>
                    <a:pt x="145" y="835"/>
                    <a:pt x="129" y="839"/>
                    <a:pt x="114" y="844"/>
                  </a:cubicBezTo>
                  <a:cubicBezTo>
                    <a:pt x="104" y="847"/>
                    <a:pt x="84" y="853"/>
                    <a:pt x="84" y="853"/>
                  </a:cubicBezTo>
                  <a:cubicBezTo>
                    <a:pt x="72" y="889"/>
                    <a:pt x="60" y="925"/>
                    <a:pt x="48" y="961"/>
                  </a:cubicBezTo>
                  <a:cubicBezTo>
                    <a:pt x="40" y="986"/>
                    <a:pt x="14" y="1003"/>
                    <a:pt x="0" y="1024"/>
                  </a:cubicBezTo>
                  <a:cubicBezTo>
                    <a:pt x="4" y="1045"/>
                    <a:pt x="5" y="1067"/>
                    <a:pt x="12" y="1087"/>
                  </a:cubicBezTo>
                  <a:cubicBezTo>
                    <a:pt x="14" y="1153"/>
                    <a:pt x="1" y="1343"/>
                    <a:pt x="66" y="1408"/>
                  </a:cubicBezTo>
                  <a:cubicBezTo>
                    <a:pt x="63" y="1418"/>
                    <a:pt x="66" y="1417"/>
                    <a:pt x="60" y="1417"/>
                  </a:cubicBezTo>
                  <a:close/>
                </a:path>
              </a:pathLst>
            </a:custGeom>
            <a:solidFill>
              <a:srgbClr val="0000FF"/>
            </a:solidFill>
            <a:ln w="19050">
              <a:solidFill>
                <a:srgbClr val="000080"/>
              </a:solidFill>
              <a:round/>
              <a:headEnd/>
              <a:tailEnd/>
            </a:ln>
          </p:spPr>
          <p:txBody>
            <a:bodyPr wrap="none" anchor="ctr"/>
            <a:lstStyle/>
            <a:p>
              <a:pPr defTabSz="914400"/>
              <a:endParaRPr lang="en-US">
                <a:solidFill>
                  <a:prstClr val="black"/>
                </a:solidFill>
                <a:latin typeface="Arial" pitchFamily="34" charset="0"/>
                <a:ea typeface="+mn-ea"/>
              </a:endParaRPr>
            </a:p>
          </p:txBody>
        </p:sp>
        <p:grpSp>
          <p:nvGrpSpPr>
            <p:cNvPr id="51241" name="Group 17"/>
            <p:cNvGrpSpPr>
              <a:grpSpLocks/>
            </p:cNvGrpSpPr>
            <p:nvPr/>
          </p:nvGrpSpPr>
          <p:grpSpPr bwMode="auto">
            <a:xfrm>
              <a:off x="-91" y="1139"/>
              <a:ext cx="5994" cy="3277"/>
              <a:chOff x="-91" y="1321"/>
              <a:chExt cx="5994" cy="3095"/>
            </a:xfrm>
          </p:grpSpPr>
          <p:sp>
            <p:nvSpPr>
              <p:cNvPr id="51242" name="Freeform 5"/>
              <p:cNvSpPr>
                <a:spLocks/>
              </p:cNvSpPr>
              <p:nvPr/>
            </p:nvSpPr>
            <p:spPr bwMode="auto">
              <a:xfrm>
                <a:off x="-90" y="1321"/>
                <a:ext cx="5993" cy="3095"/>
              </a:xfrm>
              <a:custGeom>
                <a:avLst/>
                <a:gdLst>
                  <a:gd name="T0" fmla="*/ 5809 w 5993"/>
                  <a:gd name="T1" fmla="*/ 2564 h 2510"/>
                  <a:gd name="T2" fmla="*/ 5521 w 5993"/>
                  <a:gd name="T3" fmla="*/ 2424 h 2510"/>
                  <a:gd name="T4" fmla="*/ 5260 w 5993"/>
                  <a:gd name="T5" fmla="*/ 2190 h 2510"/>
                  <a:gd name="T6" fmla="*/ 5020 w 5993"/>
                  <a:gd name="T7" fmla="*/ 1703 h 2510"/>
                  <a:gd name="T8" fmla="*/ 4911 w 5993"/>
                  <a:gd name="T9" fmla="*/ 1271 h 2510"/>
                  <a:gd name="T10" fmla="*/ 4821 w 5993"/>
                  <a:gd name="T11" fmla="*/ 1134 h 2510"/>
                  <a:gd name="T12" fmla="*/ 4650 w 5993"/>
                  <a:gd name="T13" fmla="*/ 745 h 2510"/>
                  <a:gd name="T14" fmla="*/ 4568 w 5993"/>
                  <a:gd name="T15" fmla="*/ 626 h 2510"/>
                  <a:gd name="T16" fmla="*/ 4458 w 5993"/>
                  <a:gd name="T17" fmla="*/ 724 h 2510"/>
                  <a:gd name="T18" fmla="*/ 4191 w 5993"/>
                  <a:gd name="T19" fmla="*/ 783 h 2510"/>
                  <a:gd name="T20" fmla="*/ 4060 w 5993"/>
                  <a:gd name="T21" fmla="*/ 801 h 2510"/>
                  <a:gd name="T22" fmla="*/ 3951 w 5993"/>
                  <a:gd name="T23" fmla="*/ 626 h 2510"/>
                  <a:gd name="T24" fmla="*/ 3704 w 5993"/>
                  <a:gd name="T25" fmla="*/ 376 h 2510"/>
                  <a:gd name="T26" fmla="*/ 3491 w 5993"/>
                  <a:gd name="T27" fmla="*/ 99 h 2510"/>
                  <a:gd name="T28" fmla="*/ 3231 w 5993"/>
                  <a:gd name="T29" fmla="*/ 236 h 2510"/>
                  <a:gd name="T30" fmla="*/ 3087 w 5993"/>
                  <a:gd name="T31" fmla="*/ 0 h 2510"/>
                  <a:gd name="T32" fmla="*/ 2901 w 5993"/>
                  <a:gd name="T33" fmla="*/ 314 h 2510"/>
                  <a:gd name="T34" fmla="*/ 2524 w 5993"/>
                  <a:gd name="T35" fmla="*/ 626 h 2510"/>
                  <a:gd name="T36" fmla="*/ 2319 w 5993"/>
                  <a:gd name="T37" fmla="*/ 1250 h 2510"/>
                  <a:gd name="T38" fmla="*/ 2140 w 5993"/>
                  <a:gd name="T39" fmla="*/ 1429 h 2510"/>
                  <a:gd name="T40" fmla="*/ 2037 w 5993"/>
                  <a:gd name="T41" fmla="*/ 1624 h 2510"/>
                  <a:gd name="T42" fmla="*/ 1681 w 5993"/>
                  <a:gd name="T43" fmla="*/ 2073 h 2510"/>
                  <a:gd name="T44" fmla="*/ 1557 w 5993"/>
                  <a:gd name="T45" fmla="*/ 2250 h 2510"/>
                  <a:gd name="T46" fmla="*/ 1434 w 5993"/>
                  <a:gd name="T47" fmla="*/ 2716 h 2510"/>
                  <a:gd name="T48" fmla="*/ 1276 w 5993"/>
                  <a:gd name="T49" fmla="*/ 2873 h 2510"/>
                  <a:gd name="T50" fmla="*/ 1146 w 5993"/>
                  <a:gd name="T51" fmla="*/ 3167 h 2510"/>
                  <a:gd name="T52" fmla="*/ 844 w 5993"/>
                  <a:gd name="T53" fmla="*/ 3890 h 2510"/>
                  <a:gd name="T54" fmla="*/ 707 w 5993"/>
                  <a:gd name="T55" fmla="*/ 4222 h 2510"/>
                  <a:gd name="T56" fmla="*/ 597 w 5993"/>
                  <a:gd name="T57" fmla="*/ 4514 h 2510"/>
                  <a:gd name="T58" fmla="*/ 453 w 5993"/>
                  <a:gd name="T59" fmla="*/ 4848 h 2510"/>
                  <a:gd name="T60" fmla="*/ 289 w 5993"/>
                  <a:gd name="T61" fmla="*/ 5317 h 2510"/>
                  <a:gd name="T62" fmla="*/ 90 w 5993"/>
                  <a:gd name="T63" fmla="*/ 5807 h 2510"/>
                  <a:gd name="T64" fmla="*/ 56 w 5993"/>
                  <a:gd name="T65" fmla="*/ 6959 h 2510"/>
                  <a:gd name="T66" fmla="*/ 165 w 5993"/>
                  <a:gd name="T67" fmla="*/ 6998 h 2510"/>
                  <a:gd name="T68" fmla="*/ 309 w 5993"/>
                  <a:gd name="T69" fmla="*/ 6883 h 2510"/>
                  <a:gd name="T70" fmla="*/ 1139 w 5993"/>
                  <a:gd name="T71" fmla="*/ 6980 h 2510"/>
                  <a:gd name="T72" fmla="*/ 3107 w 5993"/>
                  <a:gd name="T73" fmla="*/ 7154 h 2510"/>
                  <a:gd name="T74" fmla="*/ 5912 w 5993"/>
                  <a:gd name="T75" fmla="*/ 6901 h 2510"/>
                  <a:gd name="T76" fmla="*/ 5939 w 5993"/>
                  <a:gd name="T77" fmla="*/ 3967 h 2510"/>
                  <a:gd name="T78" fmla="*/ 5905 w 5993"/>
                  <a:gd name="T79" fmla="*/ 3344 h 2510"/>
                  <a:gd name="T80" fmla="*/ 5864 w 5993"/>
                  <a:gd name="T81" fmla="*/ 2581 h 251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993"/>
                  <a:gd name="T124" fmla="*/ 0 h 2510"/>
                  <a:gd name="T125" fmla="*/ 5993 w 5993"/>
                  <a:gd name="T126" fmla="*/ 2510 h 251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993" h="2510">
                    <a:moveTo>
                      <a:pt x="5864" y="905"/>
                    </a:moveTo>
                    <a:cubicBezTo>
                      <a:pt x="5846" y="903"/>
                      <a:pt x="5827" y="900"/>
                      <a:pt x="5809" y="899"/>
                    </a:cubicBezTo>
                    <a:cubicBezTo>
                      <a:pt x="5756" y="896"/>
                      <a:pt x="5703" y="897"/>
                      <a:pt x="5651" y="892"/>
                    </a:cubicBezTo>
                    <a:cubicBezTo>
                      <a:pt x="5606" y="887"/>
                      <a:pt x="5565" y="858"/>
                      <a:pt x="5521" y="851"/>
                    </a:cubicBezTo>
                    <a:cubicBezTo>
                      <a:pt x="5489" y="846"/>
                      <a:pt x="5457" y="846"/>
                      <a:pt x="5425" y="844"/>
                    </a:cubicBezTo>
                    <a:cubicBezTo>
                      <a:pt x="5363" y="823"/>
                      <a:pt x="5326" y="779"/>
                      <a:pt x="5260" y="768"/>
                    </a:cubicBezTo>
                    <a:cubicBezTo>
                      <a:pt x="5222" y="730"/>
                      <a:pt x="5197" y="698"/>
                      <a:pt x="5144" y="679"/>
                    </a:cubicBezTo>
                    <a:cubicBezTo>
                      <a:pt x="5104" y="650"/>
                      <a:pt x="5058" y="630"/>
                      <a:pt x="5020" y="597"/>
                    </a:cubicBezTo>
                    <a:cubicBezTo>
                      <a:pt x="4993" y="574"/>
                      <a:pt x="4977" y="540"/>
                      <a:pt x="4952" y="515"/>
                    </a:cubicBezTo>
                    <a:cubicBezTo>
                      <a:pt x="4939" y="477"/>
                      <a:pt x="4944" y="469"/>
                      <a:pt x="4911" y="446"/>
                    </a:cubicBezTo>
                    <a:cubicBezTo>
                      <a:pt x="4897" y="436"/>
                      <a:pt x="4877" y="435"/>
                      <a:pt x="4863" y="425"/>
                    </a:cubicBezTo>
                    <a:cubicBezTo>
                      <a:pt x="4820" y="394"/>
                      <a:pt x="4864" y="412"/>
                      <a:pt x="4821" y="398"/>
                    </a:cubicBezTo>
                    <a:cubicBezTo>
                      <a:pt x="4799" y="375"/>
                      <a:pt x="4788" y="374"/>
                      <a:pt x="4760" y="364"/>
                    </a:cubicBezTo>
                    <a:cubicBezTo>
                      <a:pt x="4733" y="324"/>
                      <a:pt x="4698" y="273"/>
                      <a:pt x="4650" y="261"/>
                    </a:cubicBezTo>
                    <a:cubicBezTo>
                      <a:pt x="4639" y="252"/>
                      <a:pt x="4629" y="240"/>
                      <a:pt x="4616" y="233"/>
                    </a:cubicBezTo>
                    <a:cubicBezTo>
                      <a:pt x="4601" y="226"/>
                      <a:pt x="4568" y="220"/>
                      <a:pt x="4568" y="220"/>
                    </a:cubicBezTo>
                    <a:cubicBezTo>
                      <a:pt x="4545" y="222"/>
                      <a:pt x="4521" y="220"/>
                      <a:pt x="4499" y="227"/>
                    </a:cubicBezTo>
                    <a:cubicBezTo>
                      <a:pt x="4483" y="232"/>
                      <a:pt x="4474" y="250"/>
                      <a:pt x="4458" y="254"/>
                    </a:cubicBezTo>
                    <a:cubicBezTo>
                      <a:pt x="4424" y="263"/>
                      <a:pt x="4390" y="274"/>
                      <a:pt x="4355" y="281"/>
                    </a:cubicBezTo>
                    <a:cubicBezTo>
                      <a:pt x="4279" y="268"/>
                      <a:pt x="4272" y="260"/>
                      <a:pt x="4191" y="275"/>
                    </a:cubicBezTo>
                    <a:cubicBezTo>
                      <a:pt x="4176" y="278"/>
                      <a:pt x="4164" y="290"/>
                      <a:pt x="4149" y="295"/>
                    </a:cubicBezTo>
                    <a:cubicBezTo>
                      <a:pt x="4119" y="290"/>
                      <a:pt x="4089" y="289"/>
                      <a:pt x="4060" y="281"/>
                    </a:cubicBezTo>
                    <a:cubicBezTo>
                      <a:pt x="4033" y="273"/>
                      <a:pt x="4014" y="249"/>
                      <a:pt x="3992" y="233"/>
                    </a:cubicBezTo>
                    <a:cubicBezTo>
                      <a:pt x="3980" y="225"/>
                      <a:pt x="3965" y="225"/>
                      <a:pt x="3951" y="220"/>
                    </a:cubicBezTo>
                    <a:cubicBezTo>
                      <a:pt x="3906" y="175"/>
                      <a:pt x="3866" y="184"/>
                      <a:pt x="3800" y="179"/>
                    </a:cubicBezTo>
                    <a:cubicBezTo>
                      <a:pt x="3736" y="168"/>
                      <a:pt x="3770" y="180"/>
                      <a:pt x="3704" y="131"/>
                    </a:cubicBezTo>
                    <a:cubicBezTo>
                      <a:pt x="3694" y="123"/>
                      <a:pt x="3680" y="122"/>
                      <a:pt x="3669" y="117"/>
                    </a:cubicBezTo>
                    <a:cubicBezTo>
                      <a:pt x="3611" y="89"/>
                      <a:pt x="3546" y="69"/>
                      <a:pt x="3491" y="35"/>
                    </a:cubicBezTo>
                    <a:cubicBezTo>
                      <a:pt x="3456" y="58"/>
                      <a:pt x="3421" y="78"/>
                      <a:pt x="3381" y="89"/>
                    </a:cubicBezTo>
                    <a:cubicBezTo>
                      <a:pt x="3331" y="124"/>
                      <a:pt x="3285" y="95"/>
                      <a:pt x="3231" y="83"/>
                    </a:cubicBezTo>
                    <a:cubicBezTo>
                      <a:pt x="3211" y="73"/>
                      <a:pt x="3188" y="67"/>
                      <a:pt x="3169" y="55"/>
                    </a:cubicBezTo>
                    <a:cubicBezTo>
                      <a:pt x="3138" y="35"/>
                      <a:pt x="3125" y="10"/>
                      <a:pt x="3087" y="0"/>
                    </a:cubicBezTo>
                    <a:cubicBezTo>
                      <a:pt x="3040" y="31"/>
                      <a:pt x="2993" y="57"/>
                      <a:pt x="2943" y="83"/>
                    </a:cubicBezTo>
                    <a:cubicBezTo>
                      <a:pt x="2855" y="129"/>
                      <a:pt x="2978" y="84"/>
                      <a:pt x="2901" y="110"/>
                    </a:cubicBezTo>
                    <a:cubicBezTo>
                      <a:pt x="2815" y="170"/>
                      <a:pt x="2708" y="161"/>
                      <a:pt x="2607" y="165"/>
                    </a:cubicBezTo>
                    <a:cubicBezTo>
                      <a:pt x="2573" y="176"/>
                      <a:pt x="2549" y="195"/>
                      <a:pt x="2524" y="220"/>
                    </a:cubicBezTo>
                    <a:cubicBezTo>
                      <a:pt x="2505" y="274"/>
                      <a:pt x="2463" y="313"/>
                      <a:pt x="2408" y="329"/>
                    </a:cubicBezTo>
                    <a:cubicBezTo>
                      <a:pt x="2356" y="363"/>
                      <a:pt x="2362" y="408"/>
                      <a:pt x="2319" y="439"/>
                    </a:cubicBezTo>
                    <a:cubicBezTo>
                      <a:pt x="2282" y="465"/>
                      <a:pt x="2219" y="480"/>
                      <a:pt x="2175" y="487"/>
                    </a:cubicBezTo>
                    <a:cubicBezTo>
                      <a:pt x="2163" y="492"/>
                      <a:pt x="2152" y="497"/>
                      <a:pt x="2140" y="501"/>
                    </a:cubicBezTo>
                    <a:cubicBezTo>
                      <a:pt x="2126" y="506"/>
                      <a:pt x="2099" y="515"/>
                      <a:pt x="2099" y="515"/>
                    </a:cubicBezTo>
                    <a:cubicBezTo>
                      <a:pt x="2081" y="540"/>
                      <a:pt x="2068" y="560"/>
                      <a:pt x="2037" y="569"/>
                    </a:cubicBezTo>
                    <a:cubicBezTo>
                      <a:pt x="2013" y="586"/>
                      <a:pt x="2015" y="601"/>
                      <a:pt x="1989" y="617"/>
                    </a:cubicBezTo>
                    <a:cubicBezTo>
                      <a:pt x="1962" y="745"/>
                      <a:pt x="1774" y="722"/>
                      <a:pt x="1681" y="727"/>
                    </a:cubicBezTo>
                    <a:cubicBezTo>
                      <a:pt x="1638" y="736"/>
                      <a:pt x="1615" y="750"/>
                      <a:pt x="1578" y="775"/>
                    </a:cubicBezTo>
                    <a:cubicBezTo>
                      <a:pt x="1571" y="780"/>
                      <a:pt x="1557" y="789"/>
                      <a:pt x="1557" y="789"/>
                    </a:cubicBezTo>
                    <a:cubicBezTo>
                      <a:pt x="1530" y="830"/>
                      <a:pt x="1497" y="860"/>
                      <a:pt x="1468" y="899"/>
                    </a:cubicBezTo>
                    <a:cubicBezTo>
                      <a:pt x="1455" y="916"/>
                      <a:pt x="1452" y="942"/>
                      <a:pt x="1434" y="953"/>
                    </a:cubicBezTo>
                    <a:cubicBezTo>
                      <a:pt x="1432" y="954"/>
                      <a:pt x="1383" y="970"/>
                      <a:pt x="1372" y="974"/>
                    </a:cubicBezTo>
                    <a:cubicBezTo>
                      <a:pt x="1339" y="985"/>
                      <a:pt x="1306" y="988"/>
                      <a:pt x="1276" y="1008"/>
                    </a:cubicBezTo>
                    <a:cubicBezTo>
                      <a:pt x="1262" y="1017"/>
                      <a:pt x="1235" y="1036"/>
                      <a:pt x="1235" y="1036"/>
                    </a:cubicBezTo>
                    <a:cubicBezTo>
                      <a:pt x="1210" y="1072"/>
                      <a:pt x="1189" y="1097"/>
                      <a:pt x="1146" y="1111"/>
                    </a:cubicBezTo>
                    <a:cubicBezTo>
                      <a:pt x="1105" y="1172"/>
                      <a:pt x="1019" y="1198"/>
                      <a:pt x="961" y="1241"/>
                    </a:cubicBezTo>
                    <a:cubicBezTo>
                      <a:pt x="928" y="1288"/>
                      <a:pt x="893" y="1333"/>
                      <a:pt x="844" y="1365"/>
                    </a:cubicBezTo>
                    <a:cubicBezTo>
                      <a:pt x="815" y="1410"/>
                      <a:pt x="760" y="1413"/>
                      <a:pt x="728" y="1454"/>
                    </a:cubicBezTo>
                    <a:cubicBezTo>
                      <a:pt x="721" y="1463"/>
                      <a:pt x="715" y="1473"/>
                      <a:pt x="707" y="1481"/>
                    </a:cubicBezTo>
                    <a:cubicBezTo>
                      <a:pt x="687" y="1501"/>
                      <a:pt x="645" y="1536"/>
                      <a:pt x="645" y="1536"/>
                    </a:cubicBezTo>
                    <a:cubicBezTo>
                      <a:pt x="636" y="1568"/>
                      <a:pt x="619" y="1558"/>
                      <a:pt x="597" y="1584"/>
                    </a:cubicBezTo>
                    <a:cubicBezTo>
                      <a:pt x="581" y="1603"/>
                      <a:pt x="581" y="1628"/>
                      <a:pt x="563" y="1646"/>
                    </a:cubicBezTo>
                    <a:cubicBezTo>
                      <a:pt x="537" y="1673"/>
                      <a:pt x="488" y="1689"/>
                      <a:pt x="453" y="1701"/>
                    </a:cubicBezTo>
                    <a:cubicBezTo>
                      <a:pt x="420" y="1751"/>
                      <a:pt x="382" y="1804"/>
                      <a:pt x="323" y="1824"/>
                    </a:cubicBezTo>
                    <a:cubicBezTo>
                      <a:pt x="311" y="1837"/>
                      <a:pt x="302" y="1853"/>
                      <a:pt x="289" y="1865"/>
                    </a:cubicBezTo>
                    <a:cubicBezTo>
                      <a:pt x="246" y="1907"/>
                      <a:pt x="185" y="1930"/>
                      <a:pt x="138" y="1968"/>
                    </a:cubicBezTo>
                    <a:cubicBezTo>
                      <a:pt x="113" y="1988"/>
                      <a:pt x="111" y="2016"/>
                      <a:pt x="90" y="2037"/>
                    </a:cubicBezTo>
                    <a:cubicBezTo>
                      <a:pt x="78" y="2049"/>
                      <a:pt x="49" y="2064"/>
                      <a:pt x="49" y="2064"/>
                    </a:cubicBezTo>
                    <a:cubicBezTo>
                      <a:pt x="0" y="2138"/>
                      <a:pt x="48" y="2354"/>
                      <a:pt x="56" y="2441"/>
                    </a:cubicBezTo>
                    <a:cubicBezTo>
                      <a:pt x="59" y="2470"/>
                      <a:pt x="62" y="2494"/>
                      <a:pt x="90" y="2503"/>
                    </a:cubicBezTo>
                    <a:cubicBezTo>
                      <a:pt x="126" y="2494"/>
                      <a:pt x="133" y="2471"/>
                      <a:pt x="165" y="2455"/>
                    </a:cubicBezTo>
                    <a:cubicBezTo>
                      <a:pt x="185" y="2445"/>
                      <a:pt x="212" y="2440"/>
                      <a:pt x="234" y="2435"/>
                    </a:cubicBezTo>
                    <a:cubicBezTo>
                      <a:pt x="264" y="2415"/>
                      <a:pt x="259" y="2414"/>
                      <a:pt x="309" y="2414"/>
                    </a:cubicBezTo>
                    <a:cubicBezTo>
                      <a:pt x="453" y="2414"/>
                      <a:pt x="597" y="2419"/>
                      <a:pt x="741" y="2421"/>
                    </a:cubicBezTo>
                    <a:cubicBezTo>
                      <a:pt x="880" y="2428"/>
                      <a:pt x="997" y="2443"/>
                      <a:pt x="1139" y="2448"/>
                    </a:cubicBezTo>
                    <a:cubicBezTo>
                      <a:pt x="1348" y="2491"/>
                      <a:pt x="1735" y="2480"/>
                      <a:pt x="1921" y="2483"/>
                    </a:cubicBezTo>
                    <a:cubicBezTo>
                      <a:pt x="2318" y="2502"/>
                      <a:pt x="2707" y="2506"/>
                      <a:pt x="3107" y="2510"/>
                    </a:cubicBezTo>
                    <a:cubicBezTo>
                      <a:pt x="4004" y="2505"/>
                      <a:pt x="4899" y="2493"/>
                      <a:pt x="5795" y="2476"/>
                    </a:cubicBezTo>
                    <a:cubicBezTo>
                      <a:pt x="5838" y="2465"/>
                      <a:pt x="5875" y="2446"/>
                      <a:pt x="5912" y="2421"/>
                    </a:cubicBezTo>
                    <a:cubicBezTo>
                      <a:pt x="5993" y="2290"/>
                      <a:pt x="5935" y="2107"/>
                      <a:pt x="5946" y="1955"/>
                    </a:cubicBezTo>
                    <a:cubicBezTo>
                      <a:pt x="5944" y="1767"/>
                      <a:pt x="5943" y="1580"/>
                      <a:pt x="5939" y="1392"/>
                    </a:cubicBezTo>
                    <a:cubicBezTo>
                      <a:pt x="5938" y="1368"/>
                      <a:pt x="5930" y="1273"/>
                      <a:pt x="5925" y="1241"/>
                    </a:cubicBezTo>
                    <a:cubicBezTo>
                      <a:pt x="5922" y="1218"/>
                      <a:pt x="5905" y="1173"/>
                      <a:pt x="5905" y="1173"/>
                    </a:cubicBezTo>
                    <a:cubicBezTo>
                      <a:pt x="5898" y="1095"/>
                      <a:pt x="5897" y="1017"/>
                      <a:pt x="5884" y="940"/>
                    </a:cubicBezTo>
                    <a:cubicBezTo>
                      <a:pt x="5884" y="940"/>
                      <a:pt x="5833" y="905"/>
                      <a:pt x="5864" y="905"/>
                    </a:cubicBezTo>
                    <a:close/>
                  </a:path>
                </a:pathLst>
              </a:custGeom>
              <a:gradFill rotWithShape="1">
                <a:gsLst>
                  <a:gs pos="0">
                    <a:srgbClr val="55391C"/>
                  </a:gs>
                  <a:gs pos="100000">
                    <a:srgbClr val="996633">
                      <a:alpha val="10001"/>
                    </a:srgbClr>
                  </a:gs>
                </a:gsLst>
                <a:lin ang="5400000" scaled="1"/>
              </a:gra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pPr defTabSz="914400"/>
                <a:endParaRPr lang="en-US">
                  <a:solidFill>
                    <a:prstClr val="black"/>
                  </a:solidFill>
                  <a:latin typeface="Arial" pitchFamily="34" charset="0"/>
                  <a:ea typeface="+mn-ea"/>
                </a:endParaRPr>
              </a:p>
            </p:txBody>
          </p:sp>
          <p:sp>
            <p:nvSpPr>
              <p:cNvPr id="51243" name="Freeform 16"/>
              <p:cNvSpPr>
                <a:spLocks/>
              </p:cNvSpPr>
              <p:nvPr/>
            </p:nvSpPr>
            <p:spPr bwMode="auto">
              <a:xfrm>
                <a:off x="-91" y="1321"/>
                <a:ext cx="5993" cy="3095"/>
              </a:xfrm>
              <a:custGeom>
                <a:avLst/>
                <a:gdLst>
                  <a:gd name="T0" fmla="*/ 5809 w 5993"/>
                  <a:gd name="T1" fmla="*/ 2564 h 2510"/>
                  <a:gd name="T2" fmla="*/ 5521 w 5993"/>
                  <a:gd name="T3" fmla="*/ 2424 h 2510"/>
                  <a:gd name="T4" fmla="*/ 5260 w 5993"/>
                  <a:gd name="T5" fmla="*/ 2190 h 2510"/>
                  <a:gd name="T6" fmla="*/ 5020 w 5993"/>
                  <a:gd name="T7" fmla="*/ 1703 h 2510"/>
                  <a:gd name="T8" fmla="*/ 4911 w 5993"/>
                  <a:gd name="T9" fmla="*/ 1271 h 2510"/>
                  <a:gd name="T10" fmla="*/ 4821 w 5993"/>
                  <a:gd name="T11" fmla="*/ 1134 h 2510"/>
                  <a:gd name="T12" fmla="*/ 4650 w 5993"/>
                  <a:gd name="T13" fmla="*/ 745 h 2510"/>
                  <a:gd name="T14" fmla="*/ 4568 w 5993"/>
                  <a:gd name="T15" fmla="*/ 626 h 2510"/>
                  <a:gd name="T16" fmla="*/ 4458 w 5993"/>
                  <a:gd name="T17" fmla="*/ 724 h 2510"/>
                  <a:gd name="T18" fmla="*/ 4191 w 5993"/>
                  <a:gd name="T19" fmla="*/ 783 h 2510"/>
                  <a:gd name="T20" fmla="*/ 4060 w 5993"/>
                  <a:gd name="T21" fmla="*/ 801 h 2510"/>
                  <a:gd name="T22" fmla="*/ 3951 w 5993"/>
                  <a:gd name="T23" fmla="*/ 626 h 2510"/>
                  <a:gd name="T24" fmla="*/ 3704 w 5993"/>
                  <a:gd name="T25" fmla="*/ 376 h 2510"/>
                  <a:gd name="T26" fmla="*/ 3491 w 5993"/>
                  <a:gd name="T27" fmla="*/ 99 h 2510"/>
                  <a:gd name="T28" fmla="*/ 3231 w 5993"/>
                  <a:gd name="T29" fmla="*/ 236 h 2510"/>
                  <a:gd name="T30" fmla="*/ 3087 w 5993"/>
                  <a:gd name="T31" fmla="*/ 0 h 2510"/>
                  <a:gd name="T32" fmla="*/ 2901 w 5993"/>
                  <a:gd name="T33" fmla="*/ 314 h 2510"/>
                  <a:gd name="T34" fmla="*/ 2524 w 5993"/>
                  <a:gd name="T35" fmla="*/ 626 h 2510"/>
                  <a:gd name="T36" fmla="*/ 2319 w 5993"/>
                  <a:gd name="T37" fmla="*/ 1250 h 2510"/>
                  <a:gd name="T38" fmla="*/ 2140 w 5993"/>
                  <a:gd name="T39" fmla="*/ 1429 h 2510"/>
                  <a:gd name="T40" fmla="*/ 2037 w 5993"/>
                  <a:gd name="T41" fmla="*/ 1624 h 2510"/>
                  <a:gd name="T42" fmla="*/ 1681 w 5993"/>
                  <a:gd name="T43" fmla="*/ 2073 h 2510"/>
                  <a:gd name="T44" fmla="*/ 1557 w 5993"/>
                  <a:gd name="T45" fmla="*/ 2250 h 2510"/>
                  <a:gd name="T46" fmla="*/ 1434 w 5993"/>
                  <a:gd name="T47" fmla="*/ 2716 h 2510"/>
                  <a:gd name="T48" fmla="*/ 1276 w 5993"/>
                  <a:gd name="T49" fmla="*/ 2873 h 2510"/>
                  <a:gd name="T50" fmla="*/ 1146 w 5993"/>
                  <a:gd name="T51" fmla="*/ 3167 h 2510"/>
                  <a:gd name="T52" fmla="*/ 844 w 5993"/>
                  <a:gd name="T53" fmla="*/ 3890 h 2510"/>
                  <a:gd name="T54" fmla="*/ 707 w 5993"/>
                  <a:gd name="T55" fmla="*/ 4222 h 2510"/>
                  <a:gd name="T56" fmla="*/ 597 w 5993"/>
                  <a:gd name="T57" fmla="*/ 4514 h 2510"/>
                  <a:gd name="T58" fmla="*/ 453 w 5993"/>
                  <a:gd name="T59" fmla="*/ 4848 h 2510"/>
                  <a:gd name="T60" fmla="*/ 289 w 5993"/>
                  <a:gd name="T61" fmla="*/ 5317 h 2510"/>
                  <a:gd name="T62" fmla="*/ 90 w 5993"/>
                  <a:gd name="T63" fmla="*/ 5807 h 2510"/>
                  <a:gd name="T64" fmla="*/ 56 w 5993"/>
                  <a:gd name="T65" fmla="*/ 6959 h 2510"/>
                  <a:gd name="T66" fmla="*/ 165 w 5993"/>
                  <a:gd name="T67" fmla="*/ 6998 h 2510"/>
                  <a:gd name="T68" fmla="*/ 309 w 5993"/>
                  <a:gd name="T69" fmla="*/ 6883 h 2510"/>
                  <a:gd name="T70" fmla="*/ 1139 w 5993"/>
                  <a:gd name="T71" fmla="*/ 6980 h 2510"/>
                  <a:gd name="T72" fmla="*/ 3107 w 5993"/>
                  <a:gd name="T73" fmla="*/ 7154 h 2510"/>
                  <a:gd name="T74" fmla="*/ 5912 w 5993"/>
                  <a:gd name="T75" fmla="*/ 6901 h 2510"/>
                  <a:gd name="T76" fmla="*/ 5939 w 5993"/>
                  <a:gd name="T77" fmla="*/ 3967 h 2510"/>
                  <a:gd name="T78" fmla="*/ 5905 w 5993"/>
                  <a:gd name="T79" fmla="*/ 3344 h 2510"/>
                  <a:gd name="T80" fmla="*/ 5864 w 5993"/>
                  <a:gd name="T81" fmla="*/ 2581 h 251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993"/>
                  <a:gd name="T124" fmla="*/ 0 h 2510"/>
                  <a:gd name="T125" fmla="*/ 5993 w 5993"/>
                  <a:gd name="T126" fmla="*/ 2510 h 251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993" h="2510">
                    <a:moveTo>
                      <a:pt x="5864" y="905"/>
                    </a:moveTo>
                    <a:cubicBezTo>
                      <a:pt x="5846" y="903"/>
                      <a:pt x="5827" y="900"/>
                      <a:pt x="5809" y="899"/>
                    </a:cubicBezTo>
                    <a:cubicBezTo>
                      <a:pt x="5756" y="896"/>
                      <a:pt x="5703" y="897"/>
                      <a:pt x="5651" y="892"/>
                    </a:cubicBezTo>
                    <a:cubicBezTo>
                      <a:pt x="5606" y="887"/>
                      <a:pt x="5565" y="858"/>
                      <a:pt x="5521" y="851"/>
                    </a:cubicBezTo>
                    <a:cubicBezTo>
                      <a:pt x="5489" y="846"/>
                      <a:pt x="5457" y="846"/>
                      <a:pt x="5425" y="844"/>
                    </a:cubicBezTo>
                    <a:cubicBezTo>
                      <a:pt x="5363" y="823"/>
                      <a:pt x="5326" y="779"/>
                      <a:pt x="5260" y="768"/>
                    </a:cubicBezTo>
                    <a:cubicBezTo>
                      <a:pt x="5222" y="730"/>
                      <a:pt x="5197" y="698"/>
                      <a:pt x="5144" y="679"/>
                    </a:cubicBezTo>
                    <a:cubicBezTo>
                      <a:pt x="5104" y="650"/>
                      <a:pt x="5058" y="630"/>
                      <a:pt x="5020" y="597"/>
                    </a:cubicBezTo>
                    <a:cubicBezTo>
                      <a:pt x="4993" y="574"/>
                      <a:pt x="4977" y="540"/>
                      <a:pt x="4952" y="515"/>
                    </a:cubicBezTo>
                    <a:cubicBezTo>
                      <a:pt x="4939" y="477"/>
                      <a:pt x="4944" y="469"/>
                      <a:pt x="4911" y="446"/>
                    </a:cubicBezTo>
                    <a:cubicBezTo>
                      <a:pt x="4897" y="436"/>
                      <a:pt x="4877" y="435"/>
                      <a:pt x="4863" y="425"/>
                    </a:cubicBezTo>
                    <a:cubicBezTo>
                      <a:pt x="4820" y="394"/>
                      <a:pt x="4864" y="412"/>
                      <a:pt x="4821" y="398"/>
                    </a:cubicBezTo>
                    <a:cubicBezTo>
                      <a:pt x="4799" y="375"/>
                      <a:pt x="4788" y="374"/>
                      <a:pt x="4760" y="364"/>
                    </a:cubicBezTo>
                    <a:cubicBezTo>
                      <a:pt x="4733" y="324"/>
                      <a:pt x="4698" y="273"/>
                      <a:pt x="4650" y="261"/>
                    </a:cubicBezTo>
                    <a:cubicBezTo>
                      <a:pt x="4639" y="252"/>
                      <a:pt x="4629" y="240"/>
                      <a:pt x="4616" y="233"/>
                    </a:cubicBezTo>
                    <a:cubicBezTo>
                      <a:pt x="4601" y="226"/>
                      <a:pt x="4568" y="220"/>
                      <a:pt x="4568" y="220"/>
                    </a:cubicBezTo>
                    <a:cubicBezTo>
                      <a:pt x="4545" y="222"/>
                      <a:pt x="4521" y="220"/>
                      <a:pt x="4499" y="227"/>
                    </a:cubicBezTo>
                    <a:cubicBezTo>
                      <a:pt x="4483" y="232"/>
                      <a:pt x="4474" y="250"/>
                      <a:pt x="4458" y="254"/>
                    </a:cubicBezTo>
                    <a:cubicBezTo>
                      <a:pt x="4424" y="263"/>
                      <a:pt x="4390" y="274"/>
                      <a:pt x="4355" y="281"/>
                    </a:cubicBezTo>
                    <a:cubicBezTo>
                      <a:pt x="4279" y="268"/>
                      <a:pt x="4272" y="260"/>
                      <a:pt x="4191" y="275"/>
                    </a:cubicBezTo>
                    <a:cubicBezTo>
                      <a:pt x="4176" y="278"/>
                      <a:pt x="4164" y="290"/>
                      <a:pt x="4149" y="295"/>
                    </a:cubicBezTo>
                    <a:cubicBezTo>
                      <a:pt x="4119" y="290"/>
                      <a:pt x="4089" y="289"/>
                      <a:pt x="4060" y="281"/>
                    </a:cubicBezTo>
                    <a:cubicBezTo>
                      <a:pt x="4033" y="273"/>
                      <a:pt x="4014" y="249"/>
                      <a:pt x="3992" y="233"/>
                    </a:cubicBezTo>
                    <a:cubicBezTo>
                      <a:pt x="3980" y="225"/>
                      <a:pt x="3965" y="225"/>
                      <a:pt x="3951" y="220"/>
                    </a:cubicBezTo>
                    <a:cubicBezTo>
                      <a:pt x="3906" y="175"/>
                      <a:pt x="3866" y="184"/>
                      <a:pt x="3800" y="179"/>
                    </a:cubicBezTo>
                    <a:cubicBezTo>
                      <a:pt x="3736" y="168"/>
                      <a:pt x="3770" y="180"/>
                      <a:pt x="3704" y="131"/>
                    </a:cubicBezTo>
                    <a:cubicBezTo>
                      <a:pt x="3694" y="123"/>
                      <a:pt x="3680" y="122"/>
                      <a:pt x="3669" y="117"/>
                    </a:cubicBezTo>
                    <a:cubicBezTo>
                      <a:pt x="3611" y="89"/>
                      <a:pt x="3546" y="69"/>
                      <a:pt x="3491" y="35"/>
                    </a:cubicBezTo>
                    <a:cubicBezTo>
                      <a:pt x="3456" y="58"/>
                      <a:pt x="3421" y="78"/>
                      <a:pt x="3381" y="89"/>
                    </a:cubicBezTo>
                    <a:cubicBezTo>
                      <a:pt x="3331" y="124"/>
                      <a:pt x="3285" y="95"/>
                      <a:pt x="3231" y="83"/>
                    </a:cubicBezTo>
                    <a:cubicBezTo>
                      <a:pt x="3211" y="73"/>
                      <a:pt x="3188" y="67"/>
                      <a:pt x="3169" y="55"/>
                    </a:cubicBezTo>
                    <a:cubicBezTo>
                      <a:pt x="3138" y="35"/>
                      <a:pt x="3125" y="10"/>
                      <a:pt x="3087" y="0"/>
                    </a:cubicBezTo>
                    <a:cubicBezTo>
                      <a:pt x="3040" y="31"/>
                      <a:pt x="2993" y="57"/>
                      <a:pt x="2943" y="83"/>
                    </a:cubicBezTo>
                    <a:cubicBezTo>
                      <a:pt x="2855" y="129"/>
                      <a:pt x="2978" y="84"/>
                      <a:pt x="2901" y="110"/>
                    </a:cubicBezTo>
                    <a:cubicBezTo>
                      <a:pt x="2815" y="170"/>
                      <a:pt x="2708" y="161"/>
                      <a:pt x="2607" y="165"/>
                    </a:cubicBezTo>
                    <a:cubicBezTo>
                      <a:pt x="2573" y="176"/>
                      <a:pt x="2549" y="195"/>
                      <a:pt x="2524" y="220"/>
                    </a:cubicBezTo>
                    <a:cubicBezTo>
                      <a:pt x="2505" y="274"/>
                      <a:pt x="2463" y="313"/>
                      <a:pt x="2408" y="329"/>
                    </a:cubicBezTo>
                    <a:cubicBezTo>
                      <a:pt x="2356" y="363"/>
                      <a:pt x="2362" y="408"/>
                      <a:pt x="2319" y="439"/>
                    </a:cubicBezTo>
                    <a:cubicBezTo>
                      <a:pt x="2282" y="465"/>
                      <a:pt x="2219" y="480"/>
                      <a:pt x="2175" y="487"/>
                    </a:cubicBezTo>
                    <a:cubicBezTo>
                      <a:pt x="2163" y="492"/>
                      <a:pt x="2152" y="497"/>
                      <a:pt x="2140" y="501"/>
                    </a:cubicBezTo>
                    <a:cubicBezTo>
                      <a:pt x="2126" y="506"/>
                      <a:pt x="2099" y="515"/>
                      <a:pt x="2099" y="515"/>
                    </a:cubicBezTo>
                    <a:cubicBezTo>
                      <a:pt x="2081" y="540"/>
                      <a:pt x="2068" y="560"/>
                      <a:pt x="2037" y="569"/>
                    </a:cubicBezTo>
                    <a:cubicBezTo>
                      <a:pt x="2013" y="586"/>
                      <a:pt x="2015" y="601"/>
                      <a:pt x="1989" y="617"/>
                    </a:cubicBezTo>
                    <a:cubicBezTo>
                      <a:pt x="1962" y="745"/>
                      <a:pt x="1774" y="722"/>
                      <a:pt x="1681" y="727"/>
                    </a:cubicBezTo>
                    <a:cubicBezTo>
                      <a:pt x="1638" y="736"/>
                      <a:pt x="1615" y="750"/>
                      <a:pt x="1578" y="775"/>
                    </a:cubicBezTo>
                    <a:cubicBezTo>
                      <a:pt x="1571" y="780"/>
                      <a:pt x="1557" y="789"/>
                      <a:pt x="1557" y="789"/>
                    </a:cubicBezTo>
                    <a:cubicBezTo>
                      <a:pt x="1530" y="830"/>
                      <a:pt x="1497" y="860"/>
                      <a:pt x="1468" y="899"/>
                    </a:cubicBezTo>
                    <a:cubicBezTo>
                      <a:pt x="1455" y="916"/>
                      <a:pt x="1452" y="942"/>
                      <a:pt x="1434" y="953"/>
                    </a:cubicBezTo>
                    <a:cubicBezTo>
                      <a:pt x="1432" y="954"/>
                      <a:pt x="1383" y="970"/>
                      <a:pt x="1372" y="974"/>
                    </a:cubicBezTo>
                    <a:cubicBezTo>
                      <a:pt x="1339" y="985"/>
                      <a:pt x="1306" y="988"/>
                      <a:pt x="1276" y="1008"/>
                    </a:cubicBezTo>
                    <a:cubicBezTo>
                      <a:pt x="1262" y="1017"/>
                      <a:pt x="1235" y="1036"/>
                      <a:pt x="1235" y="1036"/>
                    </a:cubicBezTo>
                    <a:cubicBezTo>
                      <a:pt x="1210" y="1072"/>
                      <a:pt x="1189" y="1097"/>
                      <a:pt x="1146" y="1111"/>
                    </a:cubicBezTo>
                    <a:cubicBezTo>
                      <a:pt x="1105" y="1172"/>
                      <a:pt x="1019" y="1198"/>
                      <a:pt x="961" y="1241"/>
                    </a:cubicBezTo>
                    <a:cubicBezTo>
                      <a:pt x="928" y="1288"/>
                      <a:pt x="893" y="1333"/>
                      <a:pt x="844" y="1365"/>
                    </a:cubicBezTo>
                    <a:cubicBezTo>
                      <a:pt x="815" y="1410"/>
                      <a:pt x="760" y="1413"/>
                      <a:pt x="728" y="1454"/>
                    </a:cubicBezTo>
                    <a:cubicBezTo>
                      <a:pt x="721" y="1463"/>
                      <a:pt x="715" y="1473"/>
                      <a:pt x="707" y="1481"/>
                    </a:cubicBezTo>
                    <a:cubicBezTo>
                      <a:pt x="687" y="1501"/>
                      <a:pt x="645" y="1536"/>
                      <a:pt x="645" y="1536"/>
                    </a:cubicBezTo>
                    <a:cubicBezTo>
                      <a:pt x="636" y="1568"/>
                      <a:pt x="619" y="1558"/>
                      <a:pt x="597" y="1584"/>
                    </a:cubicBezTo>
                    <a:cubicBezTo>
                      <a:pt x="581" y="1603"/>
                      <a:pt x="581" y="1628"/>
                      <a:pt x="563" y="1646"/>
                    </a:cubicBezTo>
                    <a:cubicBezTo>
                      <a:pt x="537" y="1673"/>
                      <a:pt x="488" y="1689"/>
                      <a:pt x="453" y="1701"/>
                    </a:cubicBezTo>
                    <a:cubicBezTo>
                      <a:pt x="420" y="1751"/>
                      <a:pt x="382" y="1804"/>
                      <a:pt x="323" y="1824"/>
                    </a:cubicBezTo>
                    <a:cubicBezTo>
                      <a:pt x="311" y="1837"/>
                      <a:pt x="302" y="1853"/>
                      <a:pt x="289" y="1865"/>
                    </a:cubicBezTo>
                    <a:cubicBezTo>
                      <a:pt x="246" y="1907"/>
                      <a:pt x="185" y="1930"/>
                      <a:pt x="138" y="1968"/>
                    </a:cubicBezTo>
                    <a:cubicBezTo>
                      <a:pt x="113" y="1988"/>
                      <a:pt x="111" y="2016"/>
                      <a:pt x="90" y="2037"/>
                    </a:cubicBezTo>
                    <a:cubicBezTo>
                      <a:pt x="78" y="2049"/>
                      <a:pt x="49" y="2064"/>
                      <a:pt x="49" y="2064"/>
                    </a:cubicBezTo>
                    <a:cubicBezTo>
                      <a:pt x="0" y="2138"/>
                      <a:pt x="48" y="2354"/>
                      <a:pt x="56" y="2441"/>
                    </a:cubicBezTo>
                    <a:cubicBezTo>
                      <a:pt x="59" y="2470"/>
                      <a:pt x="62" y="2494"/>
                      <a:pt x="90" y="2503"/>
                    </a:cubicBezTo>
                    <a:cubicBezTo>
                      <a:pt x="126" y="2494"/>
                      <a:pt x="133" y="2471"/>
                      <a:pt x="165" y="2455"/>
                    </a:cubicBezTo>
                    <a:cubicBezTo>
                      <a:pt x="185" y="2445"/>
                      <a:pt x="212" y="2440"/>
                      <a:pt x="234" y="2435"/>
                    </a:cubicBezTo>
                    <a:cubicBezTo>
                      <a:pt x="264" y="2415"/>
                      <a:pt x="259" y="2414"/>
                      <a:pt x="309" y="2414"/>
                    </a:cubicBezTo>
                    <a:cubicBezTo>
                      <a:pt x="453" y="2414"/>
                      <a:pt x="597" y="2419"/>
                      <a:pt x="741" y="2421"/>
                    </a:cubicBezTo>
                    <a:cubicBezTo>
                      <a:pt x="880" y="2428"/>
                      <a:pt x="997" y="2443"/>
                      <a:pt x="1139" y="2448"/>
                    </a:cubicBezTo>
                    <a:cubicBezTo>
                      <a:pt x="1348" y="2491"/>
                      <a:pt x="1735" y="2480"/>
                      <a:pt x="1921" y="2483"/>
                    </a:cubicBezTo>
                    <a:cubicBezTo>
                      <a:pt x="2318" y="2502"/>
                      <a:pt x="2707" y="2506"/>
                      <a:pt x="3107" y="2510"/>
                    </a:cubicBezTo>
                    <a:cubicBezTo>
                      <a:pt x="4004" y="2505"/>
                      <a:pt x="4899" y="2493"/>
                      <a:pt x="5795" y="2476"/>
                    </a:cubicBezTo>
                    <a:cubicBezTo>
                      <a:pt x="5838" y="2465"/>
                      <a:pt x="5875" y="2446"/>
                      <a:pt x="5912" y="2421"/>
                    </a:cubicBezTo>
                    <a:cubicBezTo>
                      <a:pt x="5993" y="2290"/>
                      <a:pt x="5935" y="2107"/>
                      <a:pt x="5946" y="1955"/>
                    </a:cubicBezTo>
                    <a:cubicBezTo>
                      <a:pt x="5944" y="1767"/>
                      <a:pt x="5943" y="1580"/>
                      <a:pt x="5939" y="1392"/>
                    </a:cubicBezTo>
                    <a:cubicBezTo>
                      <a:pt x="5938" y="1368"/>
                      <a:pt x="5930" y="1273"/>
                      <a:pt x="5925" y="1241"/>
                    </a:cubicBezTo>
                    <a:cubicBezTo>
                      <a:pt x="5922" y="1218"/>
                      <a:pt x="5905" y="1173"/>
                      <a:pt x="5905" y="1173"/>
                    </a:cubicBezTo>
                    <a:cubicBezTo>
                      <a:pt x="5898" y="1095"/>
                      <a:pt x="5897" y="1017"/>
                      <a:pt x="5884" y="940"/>
                    </a:cubicBezTo>
                    <a:cubicBezTo>
                      <a:pt x="5884" y="940"/>
                      <a:pt x="5833" y="905"/>
                      <a:pt x="5864" y="905"/>
                    </a:cubicBezTo>
                    <a:close/>
                  </a:path>
                </a:pathLst>
              </a:custGeom>
              <a:noFill/>
              <a:ln w="38100">
                <a:solidFill>
                  <a:srgbClr val="5028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a:endParaRPr lang="en-US">
                  <a:solidFill>
                    <a:prstClr val="black"/>
                  </a:solidFill>
                  <a:latin typeface="Arial" pitchFamily="34" charset="0"/>
                  <a:ea typeface="+mn-ea"/>
                </a:endParaRPr>
              </a:p>
            </p:txBody>
          </p:sp>
        </p:grpSp>
      </p:grpSp>
      <p:sp>
        <p:nvSpPr>
          <p:cNvPr id="382978" name="Rectangle 2"/>
          <p:cNvSpPr>
            <a:spLocks noGrp="1" noChangeArrowheads="1"/>
          </p:cNvSpPr>
          <p:nvPr>
            <p:ph type="title"/>
          </p:nvPr>
        </p:nvSpPr>
        <p:spPr>
          <a:xfrm>
            <a:off x="457200" y="187325"/>
            <a:ext cx="8229600" cy="828675"/>
          </a:xfrm>
        </p:spPr>
        <p:txBody>
          <a:bodyPr/>
          <a:lstStyle/>
          <a:p>
            <a:pPr>
              <a:defRPr/>
            </a:pPr>
            <a:r>
              <a:rPr lang="en-US" sz="4000" dirty="0" smtClean="0">
                <a:solidFill>
                  <a:schemeClr val="accent1"/>
                </a:solidFill>
                <a:effectLst>
                  <a:outerShdw blurRad="38100" dist="38100" dir="2700000" algn="tl">
                    <a:srgbClr val="000000"/>
                  </a:outerShdw>
                </a:effectLst>
                <a:ea typeface="ＭＳ Ｐゴシック" charset="0"/>
              </a:rPr>
              <a:t>The ellipsoid, the geoid, and </a:t>
            </a:r>
            <a:r>
              <a:rPr lang="en-US" sz="4000" b="1" i="1" dirty="0" smtClean="0">
                <a:solidFill>
                  <a:schemeClr val="accent1"/>
                </a:solidFill>
                <a:effectLst>
                  <a:outerShdw blurRad="38100" dist="38100" dir="2700000" algn="tl">
                    <a:srgbClr val="000000"/>
                  </a:outerShdw>
                </a:effectLst>
                <a:ea typeface="ＭＳ Ｐゴシック" charset="0"/>
              </a:rPr>
              <a:t>you</a:t>
            </a:r>
          </a:p>
        </p:txBody>
      </p:sp>
      <p:sp>
        <p:nvSpPr>
          <p:cNvPr id="382980" name="Arc 4"/>
          <p:cNvSpPr>
            <a:spLocks/>
          </p:cNvSpPr>
          <p:nvPr/>
        </p:nvSpPr>
        <p:spPr bwMode="auto">
          <a:xfrm flipH="1">
            <a:off x="-512763" y="3681413"/>
            <a:ext cx="10055226" cy="3897312"/>
          </a:xfrm>
          <a:custGeom>
            <a:avLst/>
            <a:gdLst>
              <a:gd name="T0" fmla="*/ 0 w 43200"/>
              <a:gd name="T1" fmla="*/ 2147483647 h 21600"/>
              <a:gd name="T2" fmla="*/ 2147483647 w 43200"/>
              <a:gd name="T3" fmla="*/ 2147483647 h 21600"/>
              <a:gd name="T4" fmla="*/ 2147483647 w 43200"/>
              <a:gd name="T5" fmla="*/ 2147483647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0" y="21542"/>
                </a:moveTo>
                <a:cubicBezTo>
                  <a:pt x="32" y="9635"/>
                  <a:pt x="9693" y="-1"/>
                  <a:pt x="21600" y="0"/>
                </a:cubicBezTo>
                <a:cubicBezTo>
                  <a:pt x="33496" y="0"/>
                  <a:pt x="43154" y="9620"/>
                  <a:pt x="43199" y="21517"/>
                </a:cubicBezTo>
              </a:path>
              <a:path w="43200" h="21600" stroke="0" extrusionOk="0">
                <a:moveTo>
                  <a:pt x="0" y="21542"/>
                </a:moveTo>
                <a:cubicBezTo>
                  <a:pt x="32" y="9635"/>
                  <a:pt x="9693" y="-1"/>
                  <a:pt x="21600" y="0"/>
                </a:cubicBezTo>
                <a:cubicBezTo>
                  <a:pt x="33496" y="0"/>
                  <a:pt x="43154" y="9620"/>
                  <a:pt x="43199" y="21517"/>
                </a:cubicBezTo>
                <a:lnTo>
                  <a:pt x="21600" y="21600"/>
                </a:lnTo>
                <a:lnTo>
                  <a:pt x="0" y="21542"/>
                </a:lnTo>
                <a:close/>
              </a:path>
            </a:pathLst>
          </a:custGeom>
          <a:noFill/>
          <a:ln w="63500">
            <a:solidFill>
              <a:srgbClr val="00DA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a:endParaRPr lang="en-US">
              <a:solidFill>
                <a:prstClr val="black"/>
              </a:solidFill>
              <a:latin typeface="Arial" pitchFamily="34" charset="0"/>
              <a:ea typeface="+mn-ea"/>
            </a:endParaRPr>
          </a:p>
        </p:txBody>
      </p:sp>
      <p:grpSp>
        <p:nvGrpSpPr>
          <p:cNvPr id="4" name="Group 40"/>
          <p:cNvGrpSpPr>
            <a:grpSpLocks/>
          </p:cNvGrpSpPr>
          <p:nvPr/>
        </p:nvGrpSpPr>
        <p:grpSpPr bwMode="auto">
          <a:xfrm>
            <a:off x="-288925" y="4329113"/>
            <a:ext cx="9607550" cy="3421062"/>
            <a:chOff x="-185" y="2727"/>
            <a:chExt cx="6052" cy="2155"/>
          </a:xfrm>
        </p:grpSpPr>
        <p:sp>
          <p:nvSpPr>
            <p:cNvPr id="51238" name="Freeform 39"/>
            <p:cNvSpPr>
              <a:spLocks/>
            </p:cNvSpPr>
            <p:nvPr/>
          </p:nvSpPr>
          <p:spPr bwMode="auto">
            <a:xfrm>
              <a:off x="-182" y="2727"/>
              <a:ext cx="6049" cy="2155"/>
            </a:xfrm>
            <a:custGeom>
              <a:avLst/>
              <a:gdLst>
                <a:gd name="T0" fmla="*/ 75 w 6049"/>
                <a:gd name="T1" fmla="*/ 1135 h 2119"/>
                <a:gd name="T2" fmla="*/ 315 w 6049"/>
                <a:gd name="T3" fmla="*/ 888 h 2119"/>
                <a:gd name="T4" fmla="*/ 425 w 6049"/>
                <a:gd name="T5" fmla="*/ 762 h 2119"/>
                <a:gd name="T6" fmla="*/ 535 w 6049"/>
                <a:gd name="T7" fmla="*/ 657 h 2119"/>
                <a:gd name="T8" fmla="*/ 624 w 6049"/>
                <a:gd name="T9" fmla="*/ 590 h 2119"/>
                <a:gd name="T10" fmla="*/ 761 w 6049"/>
                <a:gd name="T11" fmla="*/ 486 h 2119"/>
                <a:gd name="T12" fmla="*/ 830 w 6049"/>
                <a:gd name="T13" fmla="*/ 433 h 2119"/>
                <a:gd name="T14" fmla="*/ 967 w 6049"/>
                <a:gd name="T15" fmla="*/ 336 h 2119"/>
                <a:gd name="T16" fmla="*/ 1296 w 6049"/>
                <a:gd name="T17" fmla="*/ 225 h 2119"/>
                <a:gd name="T18" fmla="*/ 1838 w 6049"/>
                <a:gd name="T19" fmla="*/ 207 h 2119"/>
                <a:gd name="T20" fmla="*/ 2194 w 6049"/>
                <a:gd name="T21" fmla="*/ 285 h 2119"/>
                <a:gd name="T22" fmla="*/ 2928 w 6049"/>
                <a:gd name="T23" fmla="*/ 293 h 2119"/>
                <a:gd name="T24" fmla="*/ 3319 w 6049"/>
                <a:gd name="T25" fmla="*/ 134 h 2119"/>
                <a:gd name="T26" fmla="*/ 3840 w 6049"/>
                <a:gd name="T27" fmla="*/ 14 h 2119"/>
                <a:gd name="T28" fmla="*/ 4443 w 6049"/>
                <a:gd name="T29" fmla="*/ 100 h 2119"/>
                <a:gd name="T30" fmla="*/ 4526 w 6049"/>
                <a:gd name="T31" fmla="*/ 134 h 2119"/>
                <a:gd name="T32" fmla="*/ 4697 w 6049"/>
                <a:gd name="T33" fmla="*/ 216 h 2119"/>
                <a:gd name="T34" fmla="*/ 4875 w 6049"/>
                <a:gd name="T35" fmla="*/ 313 h 2119"/>
                <a:gd name="T36" fmla="*/ 4978 w 6049"/>
                <a:gd name="T37" fmla="*/ 366 h 2119"/>
                <a:gd name="T38" fmla="*/ 5040 w 6049"/>
                <a:gd name="T39" fmla="*/ 412 h 2119"/>
                <a:gd name="T40" fmla="*/ 5458 w 6049"/>
                <a:gd name="T41" fmla="*/ 546 h 2119"/>
                <a:gd name="T42" fmla="*/ 5787 w 6049"/>
                <a:gd name="T43" fmla="*/ 731 h 2119"/>
                <a:gd name="T44" fmla="*/ 5931 w 6049"/>
                <a:gd name="T45" fmla="*/ 843 h 2119"/>
                <a:gd name="T46" fmla="*/ 5986 w 6049"/>
                <a:gd name="T47" fmla="*/ 955 h 2119"/>
                <a:gd name="T48" fmla="*/ 6007 w 6049"/>
                <a:gd name="T49" fmla="*/ 1000 h 2119"/>
                <a:gd name="T50" fmla="*/ 6014 w 6049"/>
                <a:gd name="T51" fmla="*/ 1650 h 2119"/>
                <a:gd name="T52" fmla="*/ 5979 w 6049"/>
                <a:gd name="T53" fmla="*/ 2030 h 2119"/>
                <a:gd name="T54" fmla="*/ 5938 w 6049"/>
                <a:gd name="T55" fmla="*/ 2193 h 2119"/>
                <a:gd name="T56" fmla="*/ 3970 w 6049"/>
                <a:gd name="T57" fmla="*/ 2276 h 2119"/>
                <a:gd name="T58" fmla="*/ 254 w 6049"/>
                <a:gd name="T59" fmla="*/ 2261 h 2119"/>
                <a:gd name="T60" fmla="*/ 144 w 6049"/>
                <a:gd name="T61" fmla="*/ 2216 h 2119"/>
                <a:gd name="T62" fmla="*/ 89 w 6049"/>
                <a:gd name="T63" fmla="*/ 2179 h 2119"/>
                <a:gd name="T64" fmla="*/ 0 w 6049"/>
                <a:gd name="T65" fmla="*/ 2030 h 2119"/>
                <a:gd name="T66" fmla="*/ 68 w 6049"/>
                <a:gd name="T67" fmla="*/ 1433 h 211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049"/>
                <a:gd name="T103" fmla="*/ 0 h 2119"/>
                <a:gd name="T104" fmla="*/ 6049 w 6049"/>
                <a:gd name="T105" fmla="*/ 2119 h 211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049" h="2119">
                  <a:moveTo>
                    <a:pt x="41" y="1104"/>
                  </a:moveTo>
                  <a:cubicBezTo>
                    <a:pt x="55" y="1084"/>
                    <a:pt x="60" y="1062"/>
                    <a:pt x="75" y="1043"/>
                  </a:cubicBezTo>
                  <a:cubicBezTo>
                    <a:pt x="111" y="1000"/>
                    <a:pt x="154" y="960"/>
                    <a:pt x="199" y="926"/>
                  </a:cubicBezTo>
                  <a:cubicBezTo>
                    <a:pt x="226" y="885"/>
                    <a:pt x="268" y="832"/>
                    <a:pt x="315" y="816"/>
                  </a:cubicBezTo>
                  <a:cubicBezTo>
                    <a:pt x="337" y="785"/>
                    <a:pt x="363" y="765"/>
                    <a:pt x="391" y="741"/>
                  </a:cubicBezTo>
                  <a:cubicBezTo>
                    <a:pt x="450" y="690"/>
                    <a:pt x="377" y="748"/>
                    <a:pt x="425" y="700"/>
                  </a:cubicBezTo>
                  <a:cubicBezTo>
                    <a:pt x="493" y="632"/>
                    <a:pt x="417" y="716"/>
                    <a:pt x="473" y="666"/>
                  </a:cubicBezTo>
                  <a:cubicBezTo>
                    <a:pt x="495" y="647"/>
                    <a:pt x="514" y="624"/>
                    <a:pt x="535" y="604"/>
                  </a:cubicBezTo>
                  <a:cubicBezTo>
                    <a:pt x="572" y="569"/>
                    <a:pt x="549" y="593"/>
                    <a:pt x="583" y="576"/>
                  </a:cubicBezTo>
                  <a:cubicBezTo>
                    <a:pt x="623" y="557"/>
                    <a:pt x="583" y="570"/>
                    <a:pt x="624" y="542"/>
                  </a:cubicBezTo>
                  <a:cubicBezTo>
                    <a:pt x="637" y="533"/>
                    <a:pt x="652" y="530"/>
                    <a:pt x="665" y="522"/>
                  </a:cubicBezTo>
                  <a:cubicBezTo>
                    <a:pt x="688" y="487"/>
                    <a:pt x="727" y="469"/>
                    <a:pt x="761" y="446"/>
                  </a:cubicBezTo>
                  <a:cubicBezTo>
                    <a:pt x="777" y="435"/>
                    <a:pt x="793" y="423"/>
                    <a:pt x="809" y="412"/>
                  </a:cubicBezTo>
                  <a:cubicBezTo>
                    <a:pt x="816" y="407"/>
                    <a:pt x="830" y="398"/>
                    <a:pt x="830" y="398"/>
                  </a:cubicBezTo>
                  <a:cubicBezTo>
                    <a:pt x="846" y="373"/>
                    <a:pt x="876" y="360"/>
                    <a:pt x="905" y="350"/>
                  </a:cubicBezTo>
                  <a:cubicBezTo>
                    <a:pt x="926" y="330"/>
                    <a:pt x="940" y="318"/>
                    <a:pt x="967" y="309"/>
                  </a:cubicBezTo>
                  <a:cubicBezTo>
                    <a:pt x="1023" y="270"/>
                    <a:pt x="1091" y="243"/>
                    <a:pt x="1159" y="234"/>
                  </a:cubicBezTo>
                  <a:cubicBezTo>
                    <a:pt x="1218" y="214"/>
                    <a:pt x="1228" y="212"/>
                    <a:pt x="1296" y="206"/>
                  </a:cubicBezTo>
                  <a:cubicBezTo>
                    <a:pt x="1369" y="180"/>
                    <a:pt x="1453" y="183"/>
                    <a:pt x="1529" y="179"/>
                  </a:cubicBezTo>
                  <a:cubicBezTo>
                    <a:pt x="1651" y="182"/>
                    <a:pt x="1733" y="174"/>
                    <a:pt x="1838" y="192"/>
                  </a:cubicBezTo>
                  <a:cubicBezTo>
                    <a:pt x="1910" y="204"/>
                    <a:pt x="1978" y="235"/>
                    <a:pt x="2050" y="247"/>
                  </a:cubicBezTo>
                  <a:cubicBezTo>
                    <a:pt x="2095" y="255"/>
                    <a:pt x="2151" y="258"/>
                    <a:pt x="2194" y="261"/>
                  </a:cubicBezTo>
                  <a:cubicBezTo>
                    <a:pt x="2316" y="292"/>
                    <a:pt x="2420" y="297"/>
                    <a:pt x="2551" y="302"/>
                  </a:cubicBezTo>
                  <a:cubicBezTo>
                    <a:pt x="2683" y="297"/>
                    <a:pt x="2800" y="290"/>
                    <a:pt x="2928" y="268"/>
                  </a:cubicBezTo>
                  <a:cubicBezTo>
                    <a:pt x="3037" y="231"/>
                    <a:pt x="3144" y="188"/>
                    <a:pt x="3250" y="144"/>
                  </a:cubicBezTo>
                  <a:cubicBezTo>
                    <a:pt x="3272" y="135"/>
                    <a:pt x="3297" y="131"/>
                    <a:pt x="3319" y="124"/>
                  </a:cubicBezTo>
                  <a:cubicBezTo>
                    <a:pt x="3426" y="91"/>
                    <a:pt x="3535" y="57"/>
                    <a:pt x="3641" y="21"/>
                  </a:cubicBezTo>
                  <a:cubicBezTo>
                    <a:pt x="3704" y="0"/>
                    <a:pt x="3774" y="16"/>
                    <a:pt x="3840" y="14"/>
                  </a:cubicBezTo>
                  <a:cubicBezTo>
                    <a:pt x="4001" y="18"/>
                    <a:pt x="4123" y="27"/>
                    <a:pt x="4272" y="42"/>
                  </a:cubicBezTo>
                  <a:cubicBezTo>
                    <a:pt x="4314" y="55"/>
                    <a:pt x="4407" y="68"/>
                    <a:pt x="4443" y="90"/>
                  </a:cubicBezTo>
                  <a:cubicBezTo>
                    <a:pt x="4476" y="110"/>
                    <a:pt x="4457" y="101"/>
                    <a:pt x="4505" y="117"/>
                  </a:cubicBezTo>
                  <a:cubicBezTo>
                    <a:pt x="4512" y="119"/>
                    <a:pt x="4526" y="124"/>
                    <a:pt x="4526" y="124"/>
                  </a:cubicBezTo>
                  <a:cubicBezTo>
                    <a:pt x="4566" y="154"/>
                    <a:pt x="4616" y="153"/>
                    <a:pt x="4656" y="179"/>
                  </a:cubicBezTo>
                  <a:cubicBezTo>
                    <a:pt x="4682" y="196"/>
                    <a:pt x="4668" y="189"/>
                    <a:pt x="4697" y="199"/>
                  </a:cubicBezTo>
                  <a:cubicBezTo>
                    <a:pt x="4732" y="227"/>
                    <a:pt x="4768" y="234"/>
                    <a:pt x="4807" y="254"/>
                  </a:cubicBezTo>
                  <a:cubicBezTo>
                    <a:pt x="4830" y="266"/>
                    <a:pt x="4850" y="280"/>
                    <a:pt x="4875" y="288"/>
                  </a:cubicBezTo>
                  <a:cubicBezTo>
                    <a:pt x="4894" y="300"/>
                    <a:pt x="4917" y="314"/>
                    <a:pt x="4937" y="323"/>
                  </a:cubicBezTo>
                  <a:cubicBezTo>
                    <a:pt x="4950" y="329"/>
                    <a:pt x="4978" y="336"/>
                    <a:pt x="4978" y="336"/>
                  </a:cubicBezTo>
                  <a:cubicBezTo>
                    <a:pt x="4991" y="345"/>
                    <a:pt x="5006" y="348"/>
                    <a:pt x="5019" y="357"/>
                  </a:cubicBezTo>
                  <a:cubicBezTo>
                    <a:pt x="5027" y="363"/>
                    <a:pt x="5032" y="373"/>
                    <a:pt x="5040" y="378"/>
                  </a:cubicBezTo>
                  <a:cubicBezTo>
                    <a:pt x="5069" y="397"/>
                    <a:pt x="5116" y="402"/>
                    <a:pt x="5150" y="412"/>
                  </a:cubicBezTo>
                  <a:cubicBezTo>
                    <a:pt x="5246" y="440"/>
                    <a:pt x="5369" y="456"/>
                    <a:pt x="5458" y="501"/>
                  </a:cubicBezTo>
                  <a:cubicBezTo>
                    <a:pt x="5533" y="538"/>
                    <a:pt x="5603" y="582"/>
                    <a:pt x="5678" y="618"/>
                  </a:cubicBezTo>
                  <a:cubicBezTo>
                    <a:pt x="5714" y="636"/>
                    <a:pt x="5748" y="660"/>
                    <a:pt x="5787" y="672"/>
                  </a:cubicBezTo>
                  <a:cubicBezTo>
                    <a:pt x="5816" y="692"/>
                    <a:pt x="5837" y="711"/>
                    <a:pt x="5870" y="720"/>
                  </a:cubicBezTo>
                  <a:cubicBezTo>
                    <a:pt x="5886" y="746"/>
                    <a:pt x="5906" y="757"/>
                    <a:pt x="5931" y="775"/>
                  </a:cubicBezTo>
                  <a:cubicBezTo>
                    <a:pt x="5948" y="825"/>
                    <a:pt x="5924" y="765"/>
                    <a:pt x="5959" y="816"/>
                  </a:cubicBezTo>
                  <a:cubicBezTo>
                    <a:pt x="5972" y="835"/>
                    <a:pt x="5972" y="858"/>
                    <a:pt x="5986" y="878"/>
                  </a:cubicBezTo>
                  <a:cubicBezTo>
                    <a:pt x="5988" y="885"/>
                    <a:pt x="5990" y="892"/>
                    <a:pt x="5993" y="899"/>
                  </a:cubicBezTo>
                  <a:cubicBezTo>
                    <a:pt x="5997" y="906"/>
                    <a:pt x="6004" y="911"/>
                    <a:pt x="6007" y="919"/>
                  </a:cubicBezTo>
                  <a:cubicBezTo>
                    <a:pt x="6030" y="979"/>
                    <a:pt x="6035" y="1048"/>
                    <a:pt x="6048" y="1111"/>
                  </a:cubicBezTo>
                  <a:cubicBezTo>
                    <a:pt x="6044" y="1233"/>
                    <a:pt x="6049" y="1393"/>
                    <a:pt x="6014" y="1516"/>
                  </a:cubicBezTo>
                  <a:cubicBezTo>
                    <a:pt x="6009" y="1562"/>
                    <a:pt x="5998" y="1607"/>
                    <a:pt x="5993" y="1653"/>
                  </a:cubicBezTo>
                  <a:cubicBezTo>
                    <a:pt x="5986" y="1724"/>
                    <a:pt x="5984" y="1795"/>
                    <a:pt x="5979" y="1866"/>
                  </a:cubicBezTo>
                  <a:cubicBezTo>
                    <a:pt x="5977" y="1902"/>
                    <a:pt x="5974" y="1939"/>
                    <a:pt x="5972" y="1975"/>
                  </a:cubicBezTo>
                  <a:cubicBezTo>
                    <a:pt x="5971" y="1989"/>
                    <a:pt x="5945" y="2008"/>
                    <a:pt x="5938" y="2016"/>
                  </a:cubicBezTo>
                  <a:cubicBezTo>
                    <a:pt x="5892" y="2070"/>
                    <a:pt x="5840" y="2096"/>
                    <a:pt x="5774" y="2119"/>
                  </a:cubicBezTo>
                  <a:cubicBezTo>
                    <a:pt x="5172" y="2112"/>
                    <a:pt x="4572" y="2097"/>
                    <a:pt x="3970" y="2092"/>
                  </a:cubicBezTo>
                  <a:cubicBezTo>
                    <a:pt x="3229" y="2097"/>
                    <a:pt x="2489" y="2087"/>
                    <a:pt x="1748" y="2099"/>
                  </a:cubicBezTo>
                  <a:cubicBezTo>
                    <a:pt x="1250" y="2093"/>
                    <a:pt x="752" y="2084"/>
                    <a:pt x="254" y="2078"/>
                  </a:cubicBezTo>
                  <a:cubicBezTo>
                    <a:pt x="231" y="2072"/>
                    <a:pt x="208" y="2065"/>
                    <a:pt x="185" y="2058"/>
                  </a:cubicBezTo>
                  <a:cubicBezTo>
                    <a:pt x="172" y="2049"/>
                    <a:pt x="156" y="2047"/>
                    <a:pt x="144" y="2037"/>
                  </a:cubicBezTo>
                  <a:cubicBezTo>
                    <a:pt x="138" y="2032"/>
                    <a:pt x="137" y="2021"/>
                    <a:pt x="130" y="2016"/>
                  </a:cubicBezTo>
                  <a:cubicBezTo>
                    <a:pt x="119" y="2007"/>
                    <a:pt x="102" y="2009"/>
                    <a:pt x="89" y="2003"/>
                  </a:cubicBezTo>
                  <a:cubicBezTo>
                    <a:pt x="64" y="1991"/>
                    <a:pt x="49" y="1970"/>
                    <a:pt x="34" y="1948"/>
                  </a:cubicBezTo>
                  <a:cubicBezTo>
                    <a:pt x="24" y="1918"/>
                    <a:pt x="10" y="1895"/>
                    <a:pt x="0" y="1866"/>
                  </a:cubicBezTo>
                  <a:cubicBezTo>
                    <a:pt x="2" y="1749"/>
                    <a:pt x="3" y="1633"/>
                    <a:pt x="7" y="1516"/>
                  </a:cubicBezTo>
                  <a:cubicBezTo>
                    <a:pt x="9" y="1455"/>
                    <a:pt x="51" y="1376"/>
                    <a:pt x="68" y="1317"/>
                  </a:cubicBezTo>
                  <a:cubicBezTo>
                    <a:pt x="63" y="1213"/>
                    <a:pt x="58" y="1187"/>
                    <a:pt x="41" y="1104"/>
                  </a:cubicBezTo>
                  <a:close/>
                </a:path>
              </a:pathLst>
            </a:custGeom>
            <a:gradFill rotWithShape="1">
              <a:gsLst>
                <a:gs pos="0">
                  <a:srgbClr val="00728E"/>
                </a:gs>
                <a:gs pos="100000">
                  <a:srgbClr val="00CCFF">
                    <a:alpha val="10001"/>
                  </a:srgbClr>
                </a:gs>
              </a:gsLst>
              <a:lin ang="5400000" scaled="1"/>
            </a:gradFill>
            <a:ln>
              <a:noFill/>
            </a:ln>
            <a:extLst>
              <a:ext uri="{91240B29-F687-4F45-9708-019B960494DF}">
                <a14:hiddenLine xmlns:a14="http://schemas.microsoft.com/office/drawing/2010/main" w="88900">
                  <a:solidFill>
                    <a:srgbClr val="000000"/>
                  </a:solidFill>
                  <a:prstDash val="sysDot"/>
                  <a:round/>
                  <a:headEnd/>
                  <a:tailEnd/>
                </a14:hiddenLine>
              </a:ext>
            </a:extLst>
          </p:spPr>
          <p:txBody>
            <a:bodyPr wrap="none" anchor="ctr"/>
            <a:lstStyle/>
            <a:p>
              <a:pPr defTabSz="914400"/>
              <a:endParaRPr lang="en-US">
                <a:solidFill>
                  <a:prstClr val="black"/>
                </a:solidFill>
                <a:latin typeface="Arial" pitchFamily="34" charset="0"/>
                <a:ea typeface="+mn-ea"/>
              </a:endParaRPr>
            </a:p>
          </p:txBody>
        </p:sp>
        <p:sp>
          <p:nvSpPr>
            <p:cNvPr id="51239" name="Freeform 38"/>
            <p:cNvSpPr>
              <a:spLocks/>
            </p:cNvSpPr>
            <p:nvPr/>
          </p:nvSpPr>
          <p:spPr bwMode="auto">
            <a:xfrm>
              <a:off x="-185" y="2727"/>
              <a:ext cx="6049" cy="2155"/>
            </a:xfrm>
            <a:custGeom>
              <a:avLst/>
              <a:gdLst>
                <a:gd name="T0" fmla="*/ 75 w 6049"/>
                <a:gd name="T1" fmla="*/ 1135 h 2119"/>
                <a:gd name="T2" fmla="*/ 315 w 6049"/>
                <a:gd name="T3" fmla="*/ 888 h 2119"/>
                <a:gd name="T4" fmla="*/ 425 w 6049"/>
                <a:gd name="T5" fmla="*/ 762 h 2119"/>
                <a:gd name="T6" fmla="*/ 535 w 6049"/>
                <a:gd name="T7" fmla="*/ 657 h 2119"/>
                <a:gd name="T8" fmla="*/ 624 w 6049"/>
                <a:gd name="T9" fmla="*/ 590 h 2119"/>
                <a:gd name="T10" fmla="*/ 761 w 6049"/>
                <a:gd name="T11" fmla="*/ 486 h 2119"/>
                <a:gd name="T12" fmla="*/ 830 w 6049"/>
                <a:gd name="T13" fmla="*/ 433 h 2119"/>
                <a:gd name="T14" fmla="*/ 967 w 6049"/>
                <a:gd name="T15" fmla="*/ 336 h 2119"/>
                <a:gd name="T16" fmla="*/ 1296 w 6049"/>
                <a:gd name="T17" fmla="*/ 225 h 2119"/>
                <a:gd name="T18" fmla="*/ 1838 w 6049"/>
                <a:gd name="T19" fmla="*/ 207 h 2119"/>
                <a:gd name="T20" fmla="*/ 2194 w 6049"/>
                <a:gd name="T21" fmla="*/ 285 h 2119"/>
                <a:gd name="T22" fmla="*/ 2928 w 6049"/>
                <a:gd name="T23" fmla="*/ 293 h 2119"/>
                <a:gd name="T24" fmla="*/ 3319 w 6049"/>
                <a:gd name="T25" fmla="*/ 134 h 2119"/>
                <a:gd name="T26" fmla="*/ 3840 w 6049"/>
                <a:gd name="T27" fmla="*/ 14 h 2119"/>
                <a:gd name="T28" fmla="*/ 4443 w 6049"/>
                <a:gd name="T29" fmla="*/ 100 h 2119"/>
                <a:gd name="T30" fmla="*/ 4526 w 6049"/>
                <a:gd name="T31" fmla="*/ 134 h 2119"/>
                <a:gd name="T32" fmla="*/ 4697 w 6049"/>
                <a:gd name="T33" fmla="*/ 216 h 2119"/>
                <a:gd name="T34" fmla="*/ 4875 w 6049"/>
                <a:gd name="T35" fmla="*/ 313 h 2119"/>
                <a:gd name="T36" fmla="*/ 4978 w 6049"/>
                <a:gd name="T37" fmla="*/ 366 h 2119"/>
                <a:gd name="T38" fmla="*/ 5040 w 6049"/>
                <a:gd name="T39" fmla="*/ 412 h 2119"/>
                <a:gd name="T40" fmla="*/ 5458 w 6049"/>
                <a:gd name="T41" fmla="*/ 546 h 2119"/>
                <a:gd name="T42" fmla="*/ 5787 w 6049"/>
                <a:gd name="T43" fmla="*/ 731 h 2119"/>
                <a:gd name="T44" fmla="*/ 5931 w 6049"/>
                <a:gd name="T45" fmla="*/ 843 h 2119"/>
                <a:gd name="T46" fmla="*/ 5986 w 6049"/>
                <a:gd name="T47" fmla="*/ 955 h 2119"/>
                <a:gd name="T48" fmla="*/ 6007 w 6049"/>
                <a:gd name="T49" fmla="*/ 1000 h 2119"/>
                <a:gd name="T50" fmla="*/ 6014 w 6049"/>
                <a:gd name="T51" fmla="*/ 1650 h 2119"/>
                <a:gd name="T52" fmla="*/ 5979 w 6049"/>
                <a:gd name="T53" fmla="*/ 2030 h 2119"/>
                <a:gd name="T54" fmla="*/ 5938 w 6049"/>
                <a:gd name="T55" fmla="*/ 2193 h 2119"/>
                <a:gd name="T56" fmla="*/ 3970 w 6049"/>
                <a:gd name="T57" fmla="*/ 2276 h 2119"/>
                <a:gd name="T58" fmla="*/ 254 w 6049"/>
                <a:gd name="T59" fmla="*/ 2261 h 2119"/>
                <a:gd name="T60" fmla="*/ 144 w 6049"/>
                <a:gd name="T61" fmla="*/ 2216 h 2119"/>
                <a:gd name="T62" fmla="*/ 89 w 6049"/>
                <a:gd name="T63" fmla="*/ 2179 h 2119"/>
                <a:gd name="T64" fmla="*/ 0 w 6049"/>
                <a:gd name="T65" fmla="*/ 2030 h 2119"/>
                <a:gd name="T66" fmla="*/ 68 w 6049"/>
                <a:gd name="T67" fmla="*/ 1433 h 211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049"/>
                <a:gd name="T103" fmla="*/ 0 h 2119"/>
                <a:gd name="T104" fmla="*/ 6049 w 6049"/>
                <a:gd name="T105" fmla="*/ 2119 h 211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049" h="2119">
                  <a:moveTo>
                    <a:pt x="41" y="1104"/>
                  </a:moveTo>
                  <a:cubicBezTo>
                    <a:pt x="55" y="1084"/>
                    <a:pt x="60" y="1062"/>
                    <a:pt x="75" y="1043"/>
                  </a:cubicBezTo>
                  <a:cubicBezTo>
                    <a:pt x="111" y="1000"/>
                    <a:pt x="154" y="960"/>
                    <a:pt x="199" y="926"/>
                  </a:cubicBezTo>
                  <a:cubicBezTo>
                    <a:pt x="226" y="885"/>
                    <a:pt x="268" y="832"/>
                    <a:pt x="315" y="816"/>
                  </a:cubicBezTo>
                  <a:cubicBezTo>
                    <a:pt x="337" y="785"/>
                    <a:pt x="363" y="765"/>
                    <a:pt x="391" y="741"/>
                  </a:cubicBezTo>
                  <a:cubicBezTo>
                    <a:pt x="450" y="690"/>
                    <a:pt x="377" y="748"/>
                    <a:pt x="425" y="700"/>
                  </a:cubicBezTo>
                  <a:cubicBezTo>
                    <a:pt x="493" y="632"/>
                    <a:pt x="417" y="716"/>
                    <a:pt x="473" y="666"/>
                  </a:cubicBezTo>
                  <a:cubicBezTo>
                    <a:pt x="495" y="647"/>
                    <a:pt x="514" y="624"/>
                    <a:pt x="535" y="604"/>
                  </a:cubicBezTo>
                  <a:cubicBezTo>
                    <a:pt x="572" y="569"/>
                    <a:pt x="549" y="593"/>
                    <a:pt x="583" y="576"/>
                  </a:cubicBezTo>
                  <a:cubicBezTo>
                    <a:pt x="623" y="557"/>
                    <a:pt x="583" y="570"/>
                    <a:pt x="624" y="542"/>
                  </a:cubicBezTo>
                  <a:cubicBezTo>
                    <a:pt x="637" y="533"/>
                    <a:pt x="652" y="530"/>
                    <a:pt x="665" y="522"/>
                  </a:cubicBezTo>
                  <a:cubicBezTo>
                    <a:pt x="688" y="487"/>
                    <a:pt x="727" y="469"/>
                    <a:pt x="761" y="446"/>
                  </a:cubicBezTo>
                  <a:cubicBezTo>
                    <a:pt x="777" y="435"/>
                    <a:pt x="793" y="423"/>
                    <a:pt x="809" y="412"/>
                  </a:cubicBezTo>
                  <a:cubicBezTo>
                    <a:pt x="816" y="407"/>
                    <a:pt x="830" y="398"/>
                    <a:pt x="830" y="398"/>
                  </a:cubicBezTo>
                  <a:cubicBezTo>
                    <a:pt x="846" y="373"/>
                    <a:pt x="876" y="360"/>
                    <a:pt x="905" y="350"/>
                  </a:cubicBezTo>
                  <a:cubicBezTo>
                    <a:pt x="926" y="330"/>
                    <a:pt x="940" y="318"/>
                    <a:pt x="967" y="309"/>
                  </a:cubicBezTo>
                  <a:cubicBezTo>
                    <a:pt x="1023" y="270"/>
                    <a:pt x="1091" y="243"/>
                    <a:pt x="1159" y="234"/>
                  </a:cubicBezTo>
                  <a:cubicBezTo>
                    <a:pt x="1218" y="214"/>
                    <a:pt x="1228" y="212"/>
                    <a:pt x="1296" y="206"/>
                  </a:cubicBezTo>
                  <a:cubicBezTo>
                    <a:pt x="1369" y="180"/>
                    <a:pt x="1453" y="183"/>
                    <a:pt x="1529" y="179"/>
                  </a:cubicBezTo>
                  <a:cubicBezTo>
                    <a:pt x="1651" y="182"/>
                    <a:pt x="1733" y="174"/>
                    <a:pt x="1838" y="192"/>
                  </a:cubicBezTo>
                  <a:cubicBezTo>
                    <a:pt x="1910" y="204"/>
                    <a:pt x="1978" y="235"/>
                    <a:pt x="2050" y="247"/>
                  </a:cubicBezTo>
                  <a:cubicBezTo>
                    <a:pt x="2095" y="255"/>
                    <a:pt x="2151" y="258"/>
                    <a:pt x="2194" y="261"/>
                  </a:cubicBezTo>
                  <a:cubicBezTo>
                    <a:pt x="2316" y="292"/>
                    <a:pt x="2420" y="297"/>
                    <a:pt x="2551" y="302"/>
                  </a:cubicBezTo>
                  <a:cubicBezTo>
                    <a:pt x="2683" y="297"/>
                    <a:pt x="2800" y="290"/>
                    <a:pt x="2928" y="268"/>
                  </a:cubicBezTo>
                  <a:cubicBezTo>
                    <a:pt x="3037" y="231"/>
                    <a:pt x="3144" y="188"/>
                    <a:pt x="3250" y="144"/>
                  </a:cubicBezTo>
                  <a:cubicBezTo>
                    <a:pt x="3272" y="135"/>
                    <a:pt x="3297" y="131"/>
                    <a:pt x="3319" y="124"/>
                  </a:cubicBezTo>
                  <a:cubicBezTo>
                    <a:pt x="3426" y="91"/>
                    <a:pt x="3535" y="57"/>
                    <a:pt x="3641" y="21"/>
                  </a:cubicBezTo>
                  <a:cubicBezTo>
                    <a:pt x="3704" y="0"/>
                    <a:pt x="3774" y="16"/>
                    <a:pt x="3840" y="14"/>
                  </a:cubicBezTo>
                  <a:cubicBezTo>
                    <a:pt x="4001" y="18"/>
                    <a:pt x="4123" y="27"/>
                    <a:pt x="4272" y="42"/>
                  </a:cubicBezTo>
                  <a:cubicBezTo>
                    <a:pt x="4314" y="55"/>
                    <a:pt x="4407" y="68"/>
                    <a:pt x="4443" y="90"/>
                  </a:cubicBezTo>
                  <a:cubicBezTo>
                    <a:pt x="4476" y="110"/>
                    <a:pt x="4457" y="101"/>
                    <a:pt x="4505" y="117"/>
                  </a:cubicBezTo>
                  <a:cubicBezTo>
                    <a:pt x="4512" y="119"/>
                    <a:pt x="4526" y="124"/>
                    <a:pt x="4526" y="124"/>
                  </a:cubicBezTo>
                  <a:cubicBezTo>
                    <a:pt x="4566" y="154"/>
                    <a:pt x="4616" y="153"/>
                    <a:pt x="4656" y="179"/>
                  </a:cubicBezTo>
                  <a:cubicBezTo>
                    <a:pt x="4682" y="196"/>
                    <a:pt x="4668" y="189"/>
                    <a:pt x="4697" y="199"/>
                  </a:cubicBezTo>
                  <a:cubicBezTo>
                    <a:pt x="4732" y="227"/>
                    <a:pt x="4768" y="234"/>
                    <a:pt x="4807" y="254"/>
                  </a:cubicBezTo>
                  <a:cubicBezTo>
                    <a:pt x="4830" y="266"/>
                    <a:pt x="4850" y="280"/>
                    <a:pt x="4875" y="288"/>
                  </a:cubicBezTo>
                  <a:cubicBezTo>
                    <a:pt x="4894" y="300"/>
                    <a:pt x="4917" y="314"/>
                    <a:pt x="4937" y="323"/>
                  </a:cubicBezTo>
                  <a:cubicBezTo>
                    <a:pt x="4950" y="329"/>
                    <a:pt x="4978" y="336"/>
                    <a:pt x="4978" y="336"/>
                  </a:cubicBezTo>
                  <a:cubicBezTo>
                    <a:pt x="4991" y="345"/>
                    <a:pt x="5006" y="348"/>
                    <a:pt x="5019" y="357"/>
                  </a:cubicBezTo>
                  <a:cubicBezTo>
                    <a:pt x="5027" y="363"/>
                    <a:pt x="5032" y="373"/>
                    <a:pt x="5040" y="378"/>
                  </a:cubicBezTo>
                  <a:cubicBezTo>
                    <a:pt x="5069" y="397"/>
                    <a:pt x="5116" y="402"/>
                    <a:pt x="5150" y="412"/>
                  </a:cubicBezTo>
                  <a:cubicBezTo>
                    <a:pt x="5246" y="440"/>
                    <a:pt x="5369" y="456"/>
                    <a:pt x="5458" y="501"/>
                  </a:cubicBezTo>
                  <a:cubicBezTo>
                    <a:pt x="5533" y="538"/>
                    <a:pt x="5603" y="582"/>
                    <a:pt x="5678" y="618"/>
                  </a:cubicBezTo>
                  <a:cubicBezTo>
                    <a:pt x="5714" y="636"/>
                    <a:pt x="5748" y="660"/>
                    <a:pt x="5787" y="672"/>
                  </a:cubicBezTo>
                  <a:cubicBezTo>
                    <a:pt x="5816" y="692"/>
                    <a:pt x="5837" y="711"/>
                    <a:pt x="5870" y="720"/>
                  </a:cubicBezTo>
                  <a:cubicBezTo>
                    <a:pt x="5886" y="746"/>
                    <a:pt x="5906" y="757"/>
                    <a:pt x="5931" y="775"/>
                  </a:cubicBezTo>
                  <a:cubicBezTo>
                    <a:pt x="5948" y="825"/>
                    <a:pt x="5924" y="765"/>
                    <a:pt x="5959" y="816"/>
                  </a:cubicBezTo>
                  <a:cubicBezTo>
                    <a:pt x="5972" y="835"/>
                    <a:pt x="5972" y="858"/>
                    <a:pt x="5986" y="878"/>
                  </a:cubicBezTo>
                  <a:cubicBezTo>
                    <a:pt x="5988" y="885"/>
                    <a:pt x="5990" y="892"/>
                    <a:pt x="5993" y="899"/>
                  </a:cubicBezTo>
                  <a:cubicBezTo>
                    <a:pt x="5997" y="906"/>
                    <a:pt x="6004" y="911"/>
                    <a:pt x="6007" y="919"/>
                  </a:cubicBezTo>
                  <a:cubicBezTo>
                    <a:pt x="6030" y="979"/>
                    <a:pt x="6035" y="1048"/>
                    <a:pt x="6048" y="1111"/>
                  </a:cubicBezTo>
                  <a:cubicBezTo>
                    <a:pt x="6044" y="1233"/>
                    <a:pt x="6049" y="1393"/>
                    <a:pt x="6014" y="1516"/>
                  </a:cubicBezTo>
                  <a:cubicBezTo>
                    <a:pt x="6009" y="1562"/>
                    <a:pt x="5998" y="1607"/>
                    <a:pt x="5993" y="1653"/>
                  </a:cubicBezTo>
                  <a:cubicBezTo>
                    <a:pt x="5986" y="1724"/>
                    <a:pt x="5984" y="1795"/>
                    <a:pt x="5979" y="1866"/>
                  </a:cubicBezTo>
                  <a:cubicBezTo>
                    <a:pt x="5977" y="1902"/>
                    <a:pt x="5974" y="1939"/>
                    <a:pt x="5972" y="1975"/>
                  </a:cubicBezTo>
                  <a:cubicBezTo>
                    <a:pt x="5971" y="1989"/>
                    <a:pt x="5945" y="2008"/>
                    <a:pt x="5938" y="2016"/>
                  </a:cubicBezTo>
                  <a:cubicBezTo>
                    <a:pt x="5892" y="2070"/>
                    <a:pt x="5840" y="2096"/>
                    <a:pt x="5774" y="2119"/>
                  </a:cubicBezTo>
                  <a:cubicBezTo>
                    <a:pt x="5172" y="2112"/>
                    <a:pt x="4572" y="2097"/>
                    <a:pt x="3970" y="2092"/>
                  </a:cubicBezTo>
                  <a:cubicBezTo>
                    <a:pt x="3229" y="2097"/>
                    <a:pt x="2489" y="2087"/>
                    <a:pt x="1748" y="2099"/>
                  </a:cubicBezTo>
                  <a:cubicBezTo>
                    <a:pt x="1250" y="2093"/>
                    <a:pt x="752" y="2084"/>
                    <a:pt x="254" y="2078"/>
                  </a:cubicBezTo>
                  <a:cubicBezTo>
                    <a:pt x="231" y="2072"/>
                    <a:pt x="208" y="2065"/>
                    <a:pt x="185" y="2058"/>
                  </a:cubicBezTo>
                  <a:cubicBezTo>
                    <a:pt x="172" y="2049"/>
                    <a:pt x="156" y="2047"/>
                    <a:pt x="144" y="2037"/>
                  </a:cubicBezTo>
                  <a:cubicBezTo>
                    <a:pt x="138" y="2032"/>
                    <a:pt x="137" y="2021"/>
                    <a:pt x="130" y="2016"/>
                  </a:cubicBezTo>
                  <a:cubicBezTo>
                    <a:pt x="119" y="2007"/>
                    <a:pt x="102" y="2009"/>
                    <a:pt x="89" y="2003"/>
                  </a:cubicBezTo>
                  <a:cubicBezTo>
                    <a:pt x="64" y="1991"/>
                    <a:pt x="49" y="1970"/>
                    <a:pt x="34" y="1948"/>
                  </a:cubicBezTo>
                  <a:cubicBezTo>
                    <a:pt x="24" y="1918"/>
                    <a:pt x="10" y="1895"/>
                    <a:pt x="0" y="1866"/>
                  </a:cubicBezTo>
                  <a:cubicBezTo>
                    <a:pt x="2" y="1749"/>
                    <a:pt x="3" y="1633"/>
                    <a:pt x="7" y="1516"/>
                  </a:cubicBezTo>
                  <a:cubicBezTo>
                    <a:pt x="9" y="1455"/>
                    <a:pt x="51" y="1376"/>
                    <a:pt x="68" y="1317"/>
                  </a:cubicBezTo>
                  <a:cubicBezTo>
                    <a:pt x="63" y="1213"/>
                    <a:pt x="58" y="1187"/>
                    <a:pt x="41" y="1104"/>
                  </a:cubicBezTo>
                  <a:close/>
                </a:path>
              </a:pathLst>
            </a:custGeom>
            <a:noFill/>
            <a:ln w="63500">
              <a:solidFill>
                <a:srgbClr val="00CCFF"/>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a:endParaRPr lang="en-US">
                <a:solidFill>
                  <a:prstClr val="black"/>
                </a:solidFill>
                <a:latin typeface="Arial" pitchFamily="34" charset="0"/>
                <a:ea typeface="+mn-ea"/>
              </a:endParaRPr>
            </a:p>
          </p:txBody>
        </p:sp>
      </p:grpSp>
      <p:sp>
        <p:nvSpPr>
          <p:cNvPr id="383008" name="Line 32"/>
          <p:cNvSpPr>
            <a:spLocks noChangeShapeType="1"/>
          </p:cNvSpPr>
          <p:nvPr/>
        </p:nvSpPr>
        <p:spPr bwMode="auto">
          <a:xfrm flipV="1">
            <a:off x="4572000" y="3681413"/>
            <a:ext cx="0" cy="1008062"/>
          </a:xfrm>
          <a:prstGeom prst="line">
            <a:avLst/>
          </a:prstGeom>
          <a:noFill/>
          <a:ln w="38100">
            <a:solidFill>
              <a:srgbClr val="00FFFF"/>
            </a:solidFill>
            <a:round/>
            <a:headEnd type="oval" w="med" len="med"/>
            <a:tailEnd/>
          </a:ln>
          <a:extLst>
            <a:ext uri="{909E8E84-426E-40DD-AFC4-6F175D3DCCD1}">
              <a14:hiddenFill xmlns:a14="http://schemas.microsoft.com/office/drawing/2010/main">
                <a:noFill/>
              </a14:hiddenFill>
            </a:ext>
          </a:extLst>
        </p:spPr>
        <p:txBody>
          <a:bodyPr wrap="none" anchor="ctr"/>
          <a:lstStyle/>
          <a:p>
            <a:pPr defTabSz="914400"/>
            <a:endParaRPr lang="en-US">
              <a:solidFill>
                <a:prstClr val="black"/>
              </a:solidFill>
              <a:latin typeface="Arial" pitchFamily="34" charset="0"/>
              <a:ea typeface="+mn-ea"/>
            </a:endParaRPr>
          </a:p>
        </p:txBody>
      </p:sp>
      <p:grpSp>
        <p:nvGrpSpPr>
          <p:cNvPr id="5" name="Group 46"/>
          <p:cNvGrpSpPr>
            <a:grpSpLocks/>
          </p:cNvGrpSpPr>
          <p:nvPr/>
        </p:nvGrpSpPr>
        <p:grpSpPr bwMode="auto">
          <a:xfrm>
            <a:off x="4343400" y="3452813"/>
            <a:ext cx="228600" cy="228600"/>
            <a:chOff x="2736" y="2175"/>
            <a:chExt cx="144" cy="144"/>
          </a:xfrm>
        </p:grpSpPr>
        <p:sp>
          <p:nvSpPr>
            <p:cNvPr id="51236" name="Line 44"/>
            <p:cNvSpPr>
              <a:spLocks noChangeShapeType="1"/>
            </p:cNvSpPr>
            <p:nvPr/>
          </p:nvSpPr>
          <p:spPr bwMode="auto">
            <a:xfrm flipV="1">
              <a:off x="2736" y="2175"/>
              <a:ext cx="0" cy="144"/>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pPr defTabSz="914400"/>
              <a:endParaRPr lang="en-US">
                <a:solidFill>
                  <a:prstClr val="black"/>
                </a:solidFill>
                <a:latin typeface="Arial" pitchFamily="34" charset="0"/>
                <a:ea typeface="+mn-ea"/>
              </a:endParaRPr>
            </a:p>
          </p:txBody>
        </p:sp>
        <p:sp>
          <p:nvSpPr>
            <p:cNvPr id="51237" name="Line 45"/>
            <p:cNvSpPr>
              <a:spLocks noChangeShapeType="1"/>
            </p:cNvSpPr>
            <p:nvPr/>
          </p:nvSpPr>
          <p:spPr bwMode="auto">
            <a:xfrm>
              <a:off x="2736" y="2175"/>
              <a:ext cx="144" cy="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pPr defTabSz="914400"/>
              <a:endParaRPr lang="en-US">
                <a:solidFill>
                  <a:prstClr val="black"/>
                </a:solidFill>
                <a:latin typeface="Arial" pitchFamily="34" charset="0"/>
                <a:ea typeface="+mn-ea"/>
              </a:endParaRPr>
            </a:p>
          </p:txBody>
        </p:sp>
      </p:grpSp>
      <p:grpSp>
        <p:nvGrpSpPr>
          <p:cNvPr id="6" name="Group 47"/>
          <p:cNvGrpSpPr>
            <a:grpSpLocks/>
          </p:cNvGrpSpPr>
          <p:nvPr/>
        </p:nvGrpSpPr>
        <p:grpSpPr bwMode="auto">
          <a:xfrm rot="4377298">
            <a:off x="5003800" y="4244975"/>
            <a:ext cx="228600" cy="228600"/>
            <a:chOff x="2736" y="2175"/>
            <a:chExt cx="144" cy="144"/>
          </a:xfrm>
        </p:grpSpPr>
        <p:sp>
          <p:nvSpPr>
            <p:cNvPr id="51234" name="Line 48"/>
            <p:cNvSpPr>
              <a:spLocks noChangeShapeType="1"/>
            </p:cNvSpPr>
            <p:nvPr/>
          </p:nvSpPr>
          <p:spPr bwMode="auto">
            <a:xfrm flipV="1">
              <a:off x="2736" y="2175"/>
              <a:ext cx="0" cy="144"/>
            </a:xfrm>
            <a:prstGeom prst="line">
              <a:avLst/>
            </a:prstGeom>
            <a:noFill/>
            <a:ln w="25400">
              <a:solidFill>
                <a:srgbClr val="FF00FF"/>
              </a:solidFill>
              <a:round/>
              <a:headEnd/>
              <a:tailEnd/>
            </a:ln>
            <a:extLst>
              <a:ext uri="{909E8E84-426E-40DD-AFC4-6F175D3DCCD1}">
                <a14:hiddenFill xmlns:a14="http://schemas.microsoft.com/office/drawing/2010/main">
                  <a:noFill/>
                </a14:hiddenFill>
              </a:ext>
            </a:extLst>
          </p:spPr>
          <p:txBody>
            <a:bodyPr wrap="none" anchor="ctr"/>
            <a:lstStyle/>
            <a:p>
              <a:pPr defTabSz="914400"/>
              <a:endParaRPr lang="en-US">
                <a:solidFill>
                  <a:prstClr val="black"/>
                </a:solidFill>
                <a:latin typeface="Arial" pitchFamily="34" charset="0"/>
                <a:ea typeface="+mn-ea"/>
              </a:endParaRPr>
            </a:p>
          </p:txBody>
        </p:sp>
        <p:sp>
          <p:nvSpPr>
            <p:cNvPr id="51235" name="Line 49"/>
            <p:cNvSpPr>
              <a:spLocks noChangeShapeType="1"/>
            </p:cNvSpPr>
            <p:nvPr/>
          </p:nvSpPr>
          <p:spPr bwMode="auto">
            <a:xfrm>
              <a:off x="2736" y="2175"/>
              <a:ext cx="144" cy="0"/>
            </a:xfrm>
            <a:prstGeom prst="line">
              <a:avLst/>
            </a:prstGeom>
            <a:noFill/>
            <a:ln w="25400">
              <a:solidFill>
                <a:srgbClr val="FF00FF"/>
              </a:solidFill>
              <a:round/>
              <a:headEnd/>
              <a:tailEnd/>
            </a:ln>
            <a:extLst>
              <a:ext uri="{909E8E84-426E-40DD-AFC4-6F175D3DCCD1}">
                <a14:hiddenFill xmlns:a14="http://schemas.microsoft.com/office/drawing/2010/main">
                  <a:noFill/>
                </a14:hiddenFill>
              </a:ext>
            </a:extLst>
          </p:spPr>
          <p:txBody>
            <a:bodyPr wrap="none" anchor="ctr"/>
            <a:lstStyle/>
            <a:p>
              <a:pPr defTabSz="914400"/>
              <a:endParaRPr lang="en-US">
                <a:solidFill>
                  <a:prstClr val="black"/>
                </a:solidFill>
                <a:latin typeface="Arial" pitchFamily="34" charset="0"/>
                <a:ea typeface="+mn-ea"/>
              </a:endParaRPr>
            </a:p>
          </p:txBody>
        </p:sp>
      </p:grpSp>
      <p:grpSp>
        <p:nvGrpSpPr>
          <p:cNvPr id="7" name="Group 53"/>
          <p:cNvGrpSpPr>
            <a:grpSpLocks/>
          </p:cNvGrpSpPr>
          <p:nvPr/>
        </p:nvGrpSpPr>
        <p:grpSpPr bwMode="auto">
          <a:xfrm>
            <a:off x="4343400" y="873125"/>
            <a:ext cx="228600" cy="1406525"/>
            <a:chOff x="2736" y="550"/>
            <a:chExt cx="144" cy="886"/>
          </a:xfrm>
        </p:grpSpPr>
        <p:sp>
          <p:nvSpPr>
            <p:cNvPr id="51231" name="Line 50"/>
            <p:cNvSpPr>
              <a:spLocks noChangeShapeType="1"/>
            </p:cNvSpPr>
            <p:nvPr/>
          </p:nvSpPr>
          <p:spPr bwMode="auto">
            <a:xfrm flipV="1">
              <a:off x="2880" y="550"/>
              <a:ext cx="0" cy="885"/>
            </a:xfrm>
            <a:prstGeom prst="line">
              <a:avLst/>
            </a:prstGeom>
            <a:noFill/>
            <a:ln w="25400">
              <a:solidFill>
                <a:srgbClr val="000000"/>
              </a:solidFill>
              <a:prstDash val="sysDot"/>
              <a:round/>
              <a:headEnd/>
              <a:tailEnd/>
            </a:ln>
            <a:extLst>
              <a:ext uri="{909E8E84-426E-40DD-AFC4-6F175D3DCCD1}">
                <a14:hiddenFill xmlns:a14="http://schemas.microsoft.com/office/drawing/2010/main">
                  <a:noFill/>
                </a14:hiddenFill>
              </a:ext>
            </a:extLst>
          </p:spPr>
          <p:txBody>
            <a:bodyPr wrap="none" anchor="ctr"/>
            <a:lstStyle/>
            <a:p>
              <a:pPr defTabSz="914400"/>
              <a:endParaRPr lang="en-US">
                <a:solidFill>
                  <a:prstClr val="black"/>
                </a:solidFill>
                <a:latin typeface="Arial" pitchFamily="34" charset="0"/>
                <a:ea typeface="+mn-ea"/>
              </a:endParaRPr>
            </a:p>
          </p:txBody>
        </p:sp>
        <p:sp>
          <p:nvSpPr>
            <p:cNvPr id="51232" name="Line 51"/>
            <p:cNvSpPr>
              <a:spLocks noChangeShapeType="1"/>
            </p:cNvSpPr>
            <p:nvPr/>
          </p:nvSpPr>
          <p:spPr bwMode="auto">
            <a:xfrm flipH="1" flipV="1">
              <a:off x="2736" y="550"/>
              <a:ext cx="144" cy="884"/>
            </a:xfrm>
            <a:prstGeom prst="line">
              <a:avLst/>
            </a:prstGeom>
            <a:noFill/>
            <a:ln w="25400">
              <a:solidFill>
                <a:srgbClr val="000000"/>
              </a:solidFill>
              <a:prstDash val="sysDot"/>
              <a:round/>
              <a:headEnd/>
              <a:tailEnd/>
            </a:ln>
            <a:extLst>
              <a:ext uri="{909E8E84-426E-40DD-AFC4-6F175D3DCCD1}">
                <a14:hiddenFill xmlns:a14="http://schemas.microsoft.com/office/drawing/2010/main">
                  <a:noFill/>
                </a14:hiddenFill>
              </a:ext>
            </a:extLst>
          </p:spPr>
          <p:txBody>
            <a:bodyPr wrap="none" anchor="ctr"/>
            <a:lstStyle/>
            <a:p>
              <a:pPr defTabSz="914400"/>
              <a:endParaRPr lang="en-US">
                <a:solidFill>
                  <a:prstClr val="black"/>
                </a:solidFill>
                <a:latin typeface="Arial" pitchFamily="34" charset="0"/>
                <a:ea typeface="+mn-ea"/>
              </a:endParaRPr>
            </a:p>
          </p:txBody>
        </p:sp>
        <p:sp>
          <p:nvSpPr>
            <p:cNvPr id="51233" name="Arc 52"/>
            <p:cNvSpPr>
              <a:spLocks/>
            </p:cNvSpPr>
            <p:nvPr/>
          </p:nvSpPr>
          <p:spPr bwMode="auto">
            <a:xfrm flipH="1">
              <a:off x="2753" y="664"/>
              <a:ext cx="127" cy="772"/>
            </a:xfrm>
            <a:custGeom>
              <a:avLst/>
              <a:gdLst>
                <a:gd name="T0" fmla="*/ 0 w 3551"/>
                <a:gd name="T1" fmla="*/ 0 h 21600"/>
                <a:gd name="T2" fmla="*/ 0 w 3551"/>
                <a:gd name="T3" fmla="*/ 0 h 21600"/>
                <a:gd name="T4" fmla="*/ 0 w 3551"/>
                <a:gd name="T5" fmla="*/ 0 h 21600"/>
                <a:gd name="T6" fmla="*/ 0 60000 65536"/>
                <a:gd name="T7" fmla="*/ 0 60000 65536"/>
                <a:gd name="T8" fmla="*/ 0 60000 65536"/>
                <a:gd name="T9" fmla="*/ 0 w 3551"/>
                <a:gd name="T10" fmla="*/ 0 h 21600"/>
                <a:gd name="T11" fmla="*/ 3551 w 3551"/>
                <a:gd name="T12" fmla="*/ 21600 h 21600"/>
              </a:gdLst>
              <a:ahLst/>
              <a:cxnLst>
                <a:cxn ang="T6">
                  <a:pos x="T0" y="T1"/>
                </a:cxn>
                <a:cxn ang="T7">
                  <a:pos x="T2" y="T3"/>
                </a:cxn>
                <a:cxn ang="T8">
                  <a:pos x="T4" y="T5"/>
                </a:cxn>
              </a:cxnLst>
              <a:rect l="T9" t="T10" r="T11" b="T12"/>
              <a:pathLst>
                <a:path w="3551" h="21600" fill="none" extrusionOk="0">
                  <a:moveTo>
                    <a:pt x="-1" y="0"/>
                  </a:moveTo>
                  <a:cubicBezTo>
                    <a:pt x="1189" y="0"/>
                    <a:pt x="2377" y="98"/>
                    <a:pt x="3551" y="293"/>
                  </a:cubicBezTo>
                </a:path>
                <a:path w="3551" h="21600" stroke="0" extrusionOk="0">
                  <a:moveTo>
                    <a:pt x="-1" y="0"/>
                  </a:moveTo>
                  <a:cubicBezTo>
                    <a:pt x="1189" y="0"/>
                    <a:pt x="2377" y="98"/>
                    <a:pt x="3551" y="293"/>
                  </a:cubicBezTo>
                  <a:lnTo>
                    <a:pt x="0" y="21600"/>
                  </a:lnTo>
                  <a:lnTo>
                    <a:pt x="-1" y="0"/>
                  </a:lnTo>
                  <a:close/>
                </a:path>
              </a:pathLst>
            </a:custGeom>
            <a:noFill/>
            <a:ln w="635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a:endParaRPr lang="en-US">
                <a:solidFill>
                  <a:prstClr val="black"/>
                </a:solidFill>
                <a:latin typeface="Arial" pitchFamily="34" charset="0"/>
                <a:ea typeface="+mn-ea"/>
              </a:endParaRPr>
            </a:p>
          </p:txBody>
        </p:sp>
      </p:grpSp>
      <p:sp>
        <p:nvSpPr>
          <p:cNvPr id="383018" name="Oval 42"/>
          <p:cNvSpPr>
            <a:spLocks noChangeAspect="1" noChangeArrowheads="1"/>
          </p:cNvSpPr>
          <p:nvPr/>
        </p:nvSpPr>
        <p:spPr bwMode="auto">
          <a:xfrm>
            <a:off x="4464050" y="2168525"/>
            <a:ext cx="209550" cy="209550"/>
          </a:xfrm>
          <a:prstGeom prst="ellipse">
            <a:avLst/>
          </a:prstGeom>
          <a:solidFill>
            <a:srgbClr val="FF0000"/>
          </a:solidFill>
          <a:ln w="19050" algn="ctr">
            <a:solidFill>
              <a:srgbClr val="000000"/>
            </a:solidFill>
            <a:round/>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endParaRPr lang="en-US" altLang="en-US" sz="1800">
              <a:solidFill>
                <a:prstClr val="black"/>
              </a:solidFill>
              <a:latin typeface="Arial" pitchFamily="34" charset="0"/>
              <a:ea typeface="+mn-ea"/>
            </a:endParaRPr>
          </a:p>
        </p:txBody>
      </p:sp>
      <p:sp>
        <p:nvSpPr>
          <p:cNvPr id="383007" name="Arc 31"/>
          <p:cNvSpPr>
            <a:spLocks/>
          </p:cNvSpPr>
          <p:nvPr/>
        </p:nvSpPr>
        <p:spPr bwMode="auto">
          <a:xfrm rot="10610621">
            <a:off x="4614863" y="1347788"/>
            <a:ext cx="1146175" cy="3122612"/>
          </a:xfrm>
          <a:custGeom>
            <a:avLst/>
            <a:gdLst>
              <a:gd name="T0" fmla="*/ 2147483647 w 21141"/>
              <a:gd name="T1" fmla="*/ 0 h 15539"/>
              <a:gd name="T2" fmla="*/ 2147483647 w 21141"/>
              <a:gd name="T3" fmla="*/ 2147483647 h 15539"/>
              <a:gd name="T4" fmla="*/ 0 w 21141"/>
              <a:gd name="T5" fmla="*/ 2147483647 h 15539"/>
              <a:gd name="T6" fmla="*/ 0 60000 65536"/>
              <a:gd name="T7" fmla="*/ 0 60000 65536"/>
              <a:gd name="T8" fmla="*/ 0 60000 65536"/>
              <a:gd name="T9" fmla="*/ 0 w 21141"/>
              <a:gd name="T10" fmla="*/ 0 h 15539"/>
              <a:gd name="T11" fmla="*/ 21141 w 21141"/>
              <a:gd name="T12" fmla="*/ 15539 h 15539"/>
            </a:gdLst>
            <a:ahLst/>
            <a:cxnLst>
              <a:cxn ang="T6">
                <a:pos x="T0" y="T1"/>
              </a:cxn>
              <a:cxn ang="T7">
                <a:pos x="T2" y="T3"/>
              </a:cxn>
              <a:cxn ang="T8">
                <a:pos x="T4" y="T5"/>
              </a:cxn>
            </a:cxnLst>
            <a:rect l="T9" t="T10" r="T11" b="T12"/>
            <a:pathLst>
              <a:path w="21141" h="15539" fill="none" extrusionOk="0">
                <a:moveTo>
                  <a:pt x="15003" y="-1"/>
                </a:moveTo>
                <a:cubicBezTo>
                  <a:pt x="18115" y="3004"/>
                  <a:pt x="20253" y="6874"/>
                  <a:pt x="21140" y="11108"/>
                </a:cubicBezTo>
              </a:path>
              <a:path w="21141" h="15539" stroke="0" extrusionOk="0">
                <a:moveTo>
                  <a:pt x="15003" y="-1"/>
                </a:moveTo>
                <a:cubicBezTo>
                  <a:pt x="18115" y="3004"/>
                  <a:pt x="20253" y="6874"/>
                  <a:pt x="21140" y="11108"/>
                </a:cubicBezTo>
                <a:lnTo>
                  <a:pt x="0" y="15539"/>
                </a:lnTo>
                <a:lnTo>
                  <a:pt x="15003" y="-1"/>
                </a:lnTo>
                <a:close/>
              </a:path>
            </a:pathLst>
          </a:custGeom>
          <a:noFill/>
          <a:ln w="508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a:endParaRPr lang="en-US">
              <a:solidFill>
                <a:prstClr val="black"/>
              </a:solidFill>
              <a:latin typeface="Arial" pitchFamily="34" charset="0"/>
              <a:ea typeface="+mn-ea"/>
            </a:endParaRPr>
          </a:p>
        </p:txBody>
      </p:sp>
      <p:sp>
        <p:nvSpPr>
          <p:cNvPr id="383006" name="Line 30"/>
          <p:cNvSpPr>
            <a:spLocks noChangeShapeType="1"/>
          </p:cNvSpPr>
          <p:nvPr/>
        </p:nvSpPr>
        <p:spPr bwMode="auto">
          <a:xfrm flipV="1">
            <a:off x="4572000" y="2276475"/>
            <a:ext cx="0" cy="1404938"/>
          </a:xfrm>
          <a:prstGeom prst="line">
            <a:avLst/>
          </a:prstGeom>
          <a:noFill/>
          <a:ln w="38100">
            <a:solidFill>
              <a:srgbClr val="FFFF00"/>
            </a:solidFill>
            <a:round/>
            <a:headEnd type="oval" w="med" len="med"/>
            <a:tailEnd type="oval" w="med" len="med"/>
          </a:ln>
          <a:extLst>
            <a:ext uri="{909E8E84-426E-40DD-AFC4-6F175D3DCCD1}">
              <a14:hiddenFill xmlns:a14="http://schemas.microsoft.com/office/drawing/2010/main">
                <a:noFill/>
              </a14:hiddenFill>
            </a:ext>
          </a:extLst>
        </p:spPr>
        <p:txBody>
          <a:bodyPr wrap="none" anchor="ctr"/>
          <a:lstStyle/>
          <a:p>
            <a:pPr defTabSz="914400"/>
            <a:endParaRPr lang="en-US">
              <a:solidFill>
                <a:prstClr val="black"/>
              </a:solidFill>
              <a:latin typeface="Arial" pitchFamily="34" charset="0"/>
              <a:ea typeface="+mn-ea"/>
            </a:endParaRPr>
          </a:p>
        </p:txBody>
      </p:sp>
      <p:sp>
        <p:nvSpPr>
          <p:cNvPr id="383030" name="Text Box 54"/>
          <p:cNvSpPr txBox="1">
            <a:spLocks noChangeArrowheads="1"/>
          </p:cNvSpPr>
          <p:nvPr/>
        </p:nvSpPr>
        <p:spPr bwMode="auto">
          <a:xfrm>
            <a:off x="7764463" y="1925638"/>
            <a:ext cx="1379537" cy="830262"/>
          </a:xfrm>
          <a:prstGeom prst="rect">
            <a:avLst/>
          </a:prstGeom>
          <a:noFill/>
          <a:ln w="9525" algn="ctr">
            <a:noFill/>
            <a:miter lim="800000"/>
            <a:headEnd/>
            <a:tailEnd/>
          </a:ln>
          <a:effectLst/>
        </p:spPr>
        <p:txBody>
          <a:bodyPr>
            <a:spAutoFit/>
          </a:bodyPr>
          <a:lstStyle/>
          <a:p>
            <a:pPr defTabSz="914400">
              <a:spcBef>
                <a:spcPct val="50000"/>
              </a:spcBef>
              <a:defRPr/>
            </a:pPr>
            <a:r>
              <a:rPr lang="en-US" sz="2400" dirty="0">
                <a:solidFill>
                  <a:srgbClr val="4F81BD"/>
                </a:solidFill>
                <a:effectLst>
                  <a:outerShdw blurRad="38100" dist="38100" dir="2700000" algn="tl">
                    <a:srgbClr val="000000"/>
                  </a:outerShdw>
                </a:effectLst>
                <a:latin typeface="Arial" charset="0"/>
                <a:ea typeface="+mn-ea"/>
              </a:rPr>
              <a:t>Earth surface</a:t>
            </a:r>
          </a:p>
        </p:txBody>
      </p:sp>
      <p:sp>
        <p:nvSpPr>
          <p:cNvPr id="383033" name="Line 57"/>
          <p:cNvSpPr>
            <a:spLocks noChangeShapeType="1"/>
          </p:cNvSpPr>
          <p:nvPr/>
        </p:nvSpPr>
        <p:spPr bwMode="auto">
          <a:xfrm flipH="1">
            <a:off x="7283450" y="2378075"/>
            <a:ext cx="481013" cy="341313"/>
          </a:xfrm>
          <a:prstGeom prst="line">
            <a:avLst/>
          </a:prstGeom>
          <a:noFill/>
          <a:ln w="31750">
            <a:solidFill>
              <a:schemeClr val="accent1"/>
            </a:solidFill>
            <a:round/>
            <a:headEnd/>
            <a:tailEnd type="stealth" w="lg" len="lg"/>
          </a:ln>
          <a:extLst>
            <a:ext uri="{909E8E84-426E-40DD-AFC4-6F175D3DCCD1}">
              <a14:hiddenFill xmlns:a14="http://schemas.microsoft.com/office/drawing/2010/main">
                <a:noFill/>
              </a14:hiddenFill>
            </a:ext>
          </a:extLst>
        </p:spPr>
        <p:txBody>
          <a:bodyPr wrap="none" anchor="ctr"/>
          <a:lstStyle/>
          <a:p>
            <a:pPr defTabSz="914400"/>
            <a:endParaRPr lang="en-US">
              <a:solidFill>
                <a:prstClr val="black"/>
              </a:solidFill>
              <a:latin typeface="Arial" pitchFamily="34" charset="0"/>
              <a:ea typeface="+mn-ea"/>
            </a:endParaRPr>
          </a:p>
        </p:txBody>
      </p:sp>
      <p:sp>
        <p:nvSpPr>
          <p:cNvPr id="383034" name="Text Box 58"/>
          <p:cNvSpPr txBox="1">
            <a:spLocks noChangeArrowheads="1"/>
          </p:cNvSpPr>
          <p:nvPr/>
        </p:nvSpPr>
        <p:spPr bwMode="auto">
          <a:xfrm rot="1866961">
            <a:off x="6992938" y="4076700"/>
            <a:ext cx="1479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50000"/>
              </a:spcBef>
              <a:buFontTx/>
              <a:buNone/>
            </a:pPr>
            <a:r>
              <a:rPr lang="en-US" altLang="en-US" sz="2400">
                <a:solidFill>
                  <a:prstClr val="black"/>
                </a:solidFill>
                <a:latin typeface="Arial" pitchFamily="34" charset="0"/>
                <a:ea typeface="+mn-ea"/>
              </a:rPr>
              <a:t>Ellipsoid</a:t>
            </a:r>
          </a:p>
        </p:txBody>
      </p:sp>
      <p:sp>
        <p:nvSpPr>
          <p:cNvPr id="383035" name="Text Box 59"/>
          <p:cNvSpPr txBox="1">
            <a:spLocks noChangeArrowheads="1"/>
          </p:cNvSpPr>
          <p:nvPr/>
        </p:nvSpPr>
        <p:spPr bwMode="auto">
          <a:xfrm rot="1372987">
            <a:off x="6396038" y="4649788"/>
            <a:ext cx="1368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50000"/>
              </a:spcBef>
              <a:buFontTx/>
              <a:buNone/>
            </a:pPr>
            <a:r>
              <a:rPr lang="en-US" altLang="en-US" sz="2400">
                <a:solidFill>
                  <a:prstClr val="black"/>
                </a:solidFill>
                <a:latin typeface="Arial" pitchFamily="34" charset="0"/>
                <a:ea typeface="+mn-ea"/>
              </a:rPr>
              <a:t>Geoid</a:t>
            </a:r>
          </a:p>
        </p:txBody>
      </p:sp>
      <p:sp>
        <p:nvSpPr>
          <p:cNvPr id="383037" name="Text Box 61"/>
          <p:cNvSpPr txBox="1">
            <a:spLocks noChangeArrowheads="1"/>
          </p:cNvSpPr>
          <p:nvPr/>
        </p:nvSpPr>
        <p:spPr bwMode="auto">
          <a:xfrm>
            <a:off x="4751388" y="3079750"/>
            <a:ext cx="2771775" cy="457200"/>
          </a:xfrm>
          <a:prstGeom prst="rect">
            <a:avLst/>
          </a:prstGeom>
          <a:noFill/>
          <a:ln w="9525" algn="ctr">
            <a:noFill/>
            <a:miter lim="800000"/>
            <a:headEnd/>
            <a:tailEnd/>
          </a:ln>
          <a:effectLst/>
        </p:spPr>
        <p:txBody>
          <a:bodyPr>
            <a:spAutoFit/>
          </a:bodyPr>
          <a:lstStyle/>
          <a:p>
            <a:pPr defTabSz="914400">
              <a:spcBef>
                <a:spcPct val="50000"/>
              </a:spcBef>
              <a:defRPr/>
            </a:pPr>
            <a:r>
              <a:rPr lang="en-US" b="1" dirty="0">
                <a:solidFill>
                  <a:srgbClr val="FF66CC"/>
                </a:solidFill>
                <a:effectLst>
                  <a:outerShdw blurRad="38100" dist="38100" dir="2700000" algn="tl">
                    <a:srgbClr val="000000"/>
                  </a:outerShdw>
                </a:effectLst>
                <a:latin typeface="Arial" charset="0"/>
                <a:ea typeface="+mn-ea"/>
              </a:rPr>
              <a:t>Orthometric height, </a:t>
            </a:r>
            <a:r>
              <a:rPr lang="en-US" sz="2400" b="1" i="1" dirty="0">
                <a:solidFill>
                  <a:srgbClr val="FF66CC"/>
                </a:solidFill>
                <a:effectLst>
                  <a:outerShdw blurRad="38100" dist="38100" dir="2700000" algn="tl">
                    <a:srgbClr val="000000"/>
                  </a:outerShdw>
                </a:effectLst>
                <a:latin typeface="Times New Roman" pitchFamily="18" charset="0"/>
                <a:ea typeface="+mn-ea"/>
              </a:rPr>
              <a:t>H</a:t>
            </a:r>
          </a:p>
        </p:txBody>
      </p:sp>
      <p:sp>
        <p:nvSpPr>
          <p:cNvPr id="383038" name="Text Box 62"/>
          <p:cNvSpPr txBox="1">
            <a:spLocks noChangeArrowheads="1"/>
          </p:cNvSpPr>
          <p:nvPr/>
        </p:nvSpPr>
        <p:spPr bwMode="auto">
          <a:xfrm>
            <a:off x="2266950" y="4016375"/>
            <a:ext cx="2268538" cy="457200"/>
          </a:xfrm>
          <a:prstGeom prst="rect">
            <a:avLst/>
          </a:prstGeom>
          <a:noFill/>
          <a:ln w="9525" algn="ctr">
            <a:noFill/>
            <a:miter lim="800000"/>
            <a:headEnd/>
            <a:tailEnd/>
          </a:ln>
          <a:effectLst/>
        </p:spPr>
        <p:txBody>
          <a:bodyPr>
            <a:spAutoFit/>
          </a:bodyPr>
          <a:lstStyle/>
          <a:p>
            <a:pPr algn="r" defTabSz="914400">
              <a:spcBef>
                <a:spcPct val="50000"/>
              </a:spcBef>
              <a:defRPr/>
            </a:pPr>
            <a:r>
              <a:rPr lang="en-US" b="1" dirty="0">
                <a:solidFill>
                  <a:srgbClr val="99CCFF"/>
                </a:solidFill>
                <a:effectLst>
                  <a:outerShdw blurRad="38100" dist="38100" dir="2700000" algn="tl">
                    <a:srgbClr val="000000"/>
                  </a:outerShdw>
                </a:effectLst>
                <a:latin typeface="Arial" charset="0"/>
                <a:ea typeface="+mn-ea"/>
              </a:rPr>
              <a:t>Geoid height, </a:t>
            </a:r>
            <a:r>
              <a:rPr lang="en-US" sz="2400" b="1" i="1" dirty="0">
                <a:solidFill>
                  <a:srgbClr val="99CCFF"/>
                </a:solidFill>
                <a:effectLst>
                  <a:outerShdw blurRad="38100" dist="38100" dir="2700000" algn="tl">
                    <a:srgbClr val="000000"/>
                  </a:outerShdw>
                </a:effectLst>
                <a:latin typeface="Times New Roman" pitchFamily="18" charset="0"/>
                <a:ea typeface="+mn-ea"/>
              </a:rPr>
              <a:t>N</a:t>
            </a:r>
            <a:r>
              <a:rPr lang="en-US" sz="2400" b="1" i="1" baseline="-25000" dirty="0">
                <a:solidFill>
                  <a:srgbClr val="99CCFF"/>
                </a:solidFill>
                <a:effectLst>
                  <a:outerShdw blurRad="38100" dist="38100" dir="2700000" algn="tl">
                    <a:srgbClr val="000000"/>
                  </a:outerShdw>
                </a:effectLst>
                <a:latin typeface="Times New Roman" pitchFamily="18" charset="0"/>
                <a:ea typeface="+mn-ea"/>
              </a:rPr>
              <a:t>G</a:t>
            </a:r>
          </a:p>
        </p:txBody>
      </p:sp>
      <p:sp>
        <p:nvSpPr>
          <p:cNvPr id="383039" name="Text Box 63"/>
          <p:cNvSpPr txBox="1">
            <a:spLocks noChangeArrowheads="1"/>
          </p:cNvSpPr>
          <p:nvPr/>
        </p:nvSpPr>
        <p:spPr bwMode="auto">
          <a:xfrm>
            <a:off x="2195513" y="2792413"/>
            <a:ext cx="2339975" cy="457200"/>
          </a:xfrm>
          <a:prstGeom prst="rect">
            <a:avLst/>
          </a:prstGeom>
          <a:noFill/>
          <a:ln w="9525" algn="ctr">
            <a:noFill/>
            <a:miter lim="800000"/>
            <a:headEnd/>
            <a:tailEnd/>
          </a:ln>
          <a:effectLst/>
        </p:spPr>
        <p:txBody>
          <a:bodyPr>
            <a:spAutoFit/>
          </a:bodyPr>
          <a:lstStyle/>
          <a:p>
            <a:pPr algn="r" defTabSz="914400">
              <a:spcBef>
                <a:spcPct val="50000"/>
              </a:spcBef>
              <a:defRPr/>
            </a:pPr>
            <a:r>
              <a:rPr lang="en-US" b="1" dirty="0">
                <a:solidFill>
                  <a:srgbClr val="FFC000"/>
                </a:solidFill>
                <a:effectLst>
                  <a:outerShdw blurRad="38100" dist="38100" dir="2700000" algn="tl">
                    <a:srgbClr val="000000"/>
                  </a:outerShdw>
                </a:effectLst>
                <a:latin typeface="Arial" charset="0"/>
                <a:ea typeface="+mn-ea"/>
              </a:rPr>
              <a:t>Ellipsoid height, </a:t>
            </a:r>
            <a:r>
              <a:rPr lang="en-US" sz="2400" b="1" i="1" dirty="0">
                <a:solidFill>
                  <a:srgbClr val="FFC000"/>
                </a:solidFill>
                <a:effectLst>
                  <a:outerShdw blurRad="38100" dist="38100" dir="2700000" algn="tl">
                    <a:srgbClr val="000000"/>
                  </a:outerShdw>
                </a:effectLst>
                <a:latin typeface="Times New Roman" pitchFamily="18" charset="0"/>
                <a:ea typeface="+mn-ea"/>
              </a:rPr>
              <a:t>h</a:t>
            </a:r>
          </a:p>
        </p:txBody>
      </p:sp>
      <p:sp>
        <p:nvSpPr>
          <p:cNvPr id="383040" name="Text Box 64"/>
          <p:cNvSpPr txBox="1">
            <a:spLocks noChangeArrowheads="1"/>
          </p:cNvSpPr>
          <p:nvPr/>
        </p:nvSpPr>
        <p:spPr bwMode="auto">
          <a:xfrm>
            <a:off x="4572000" y="938213"/>
            <a:ext cx="3149600" cy="366712"/>
          </a:xfrm>
          <a:prstGeom prst="rect">
            <a:avLst/>
          </a:prstGeom>
          <a:noFill/>
          <a:ln w="9525" algn="ctr">
            <a:noFill/>
            <a:miter lim="800000"/>
            <a:headEnd/>
            <a:tailEnd/>
          </a:ln>
          <a:effectLst/>
        </p:spPr>
        <p:txBody>
          <a:bodyPr>
            <a:spAutoFit/>
          </a:bodyPr>
          <a:lstStyle/>
          <a:p>
            <a:pPr defTabSz="914400">
              <a:spcBef>
                <a:spcPct val="50000"/>
              </a:spcBef>
              <a:defRPr/>
            </a:pPr>
            <a:r>
              <a:rPr lang="en-US" dirty="0">
                <a:solidFill>
                  <a:srgbClr val="4F81BD"/>
                </a:solidFill>
                <a:effectLst>
                  <a:outerShdw blurRad="38100" dist="38100" dir="2700000" algn="tl">
                    <a:srgbClr val="000000"/>
                  </a:outerShdw>
                </a:effectLst>
                <a:latin typeface="Arial" charset="0"/>
                <a:ea typeface="+mn-ea"/>
              </a:rPr>
              <a:t>Deflection of the vertical</a:t>
            </a:r>
          </a:p>
        </p:txBody>
      </p:sp>
      <p:sp>
        <p:nvSpPr>
          <p:cNvPr id="383041" name="Text Box 65"/>
          <p:cNvSpPr txBox="1">
            <a:spLocks noChangeArrowheads="1"/>
          </p:cNvSpPr>
          <p:nvPr/>
        </p:nvSpPr>
        <p:spPr bwMode="auto">
          <a:xfrm>
            <a:off x="71438" y="3548063"/>
            <a:ext cx="1404937" cy="701675"/>
          </a:xfrm>
          <a:prstGeom prst="rect">
            <a:avLst/>
          </a:prstGeom>
          <a:noFill/>
          <a:ln w="9525" algn="ctr">
            <a:noFill/>
            <a:miter lim="800000"/>
            <a:headEnd/>
            <a:tailEnd/>
          </a:ln>
          <a:effectLst/>
        </p:spPr>
        <p:txBody>
          <a:bodyPr>
            <a:spAutoFit/>
          </a:bodyPr>
          <a:lstStyle/>
          <a:p>
            <a:pPr defTabSz="914400">
              <a:spcBef>
                <a:spcPct val="50000"/>
              </a:spcBef>
              <a:defRPr/>
            </a:pPr>
            <a:r>
              <a:rPr lang="en-US" sz="2000" dirty="0">
                <a:solidFill>
                  <a:srgbClr val="4F81BD"/>
                </a:solidFill>
                <a:effectLst>
                  <a:outerShdw blurRad="38100" dist="38100" dir="2700000" algn="tl">
                    <a:srgbClr val="000000"/>
                  </a:outerShdw>
                </a:effectLst>
                <a:latin typeface="Arial" charset="0"/>
                <a:ea typeface="+mn-ea"/>
              </a:rPr>
              <a:t>Mean </a:t>
            </a:r>
            <a:br>
              <a:rPr lang="en-US" sz="2000" dirty="0">
                <a:solidFill>
                  <a:srgbClr val="4F81BD"/>
                </a:solidFill>
                <a:effectLst>
                  <a:outerShdw blurRad="38100" dist="38100" dir="2700000" algn="tl">
                    <a:srgbClr val="000000"/>
                  </a:outerShdw>
                </a:effectLst>
                <a:latin typeface="Arial" charset="0"/>
                <a:ea typeface="+mn-ea"/>
              </a:rPr>
            </a:br>
            <a:r>
              <a:rPr lang="en-US" sz="2000" dirty="0">
                <a:solidFill>
                  <a:srgbClr val="4F81BD"/>
                </a:solidFill>
                <a:effectLst>
                  <a:outerShdw blurRad="38100" dist="38100" dir="2700000" algn="tl">
                    <a:srgbClr val="000000"/>
                  </a:outerShdw>
                </a:effectLst>
                <a:latin typeface="Arial" charset="0"/>
                <a:ea typeface="+mn-ea"/>
              </a:rPr>
              <a:t>sea level</a:t>
            </a:r>
          </a:p>
        </p:txBody>
      </p:sp>
      <p:sp>
        <p:nvSpPr>
          <p:cNvPr id="383042" name="Line 66"/>
          <p:cNvSpPr>
            <a:spLocks noChangeShapeType="1"/>
          </p:cNvSpPr>
          <p:nvPr/>
        </p:nvSpPr>
        <p:spPr bwMode="auto">
          <a:xfrm>
            <a:off x="719138" y="4249738"/>
            <a:ext cx="125412" cy="857250"/>
          </a:xfrm>
          <a:prstGeom prst="line">
            <a:avLst/>
          </a:prstGeom>
          <a:noFill/>
          <a:ln w="31750">
            <a:solidFill>
              <a:schemeClr val="accent1"/>
            </a:solidFill>
            <a:round/>
            <a:headEnd/>
            <a:tailEnd type="stealth" w="lg" len="lg"/>
          </a:ln>
          <a:extLst>
            <a:ext uri="{909E8E84-426E-40DD-AFC4-6F175D3DCCD1}">
              <a14:hiddenFill xmlns:a14="http://schemas.microsoft.com/office/drawing/2010/main">
                <a:noFill/>
              </a14:hiddenFill>
            </a:ext>
          </a:extLst>
        </p:spPr>
        <p:txBody>
          <a:bodyPr wrap="none" anchor="ctr"/>
          <a:lstStyle/>
          <a:p>
            <a:pPr defTabSz="914400"/>
            <a:endParaRPr lang="en-US">
              <a:solidFill>
                <a:prstClr val="black"/>
              </a:solidFill>
              <a:latin typeface="Arial" pitchFamily="34" charset="0"/>
              <a:ea typeface="+mn-ea"/>
            </a:endParaRPr>
          </a:p>
        </p:txBody>
      </p:sp>
      <p:sp>
        <p:nvSpPr>
          <p:cNvPr id="383043" name="Text Box 67"/>
          <p:cNvSpPr txBox="1">
            <a:spLocks noChangeArrowheads="1"/>
          </p:cNvSpPr>
          <p:nvPr/>
        </p:nvSpPr>
        <p:spPr bwMode="auto">
          <a:xfrm>
            <a:off x="3305175" y="5121275"/>
            <a:ext cx="2533650" cy="650875"/>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50000"/>
              </a:spcBef>
              <a:buFontTx/>
              <a:buNone/>
            </a:pPr>
            <a:r>
              <a:rPr lang="en-US" altLang="en-US" sz="3600" b="1" i="1">
                <a:solidFill>
                  <a:prstClr val="black"/>
                </a:solidFill>
                <a:latin typeface="Times New Roman" pitchFamily="18" charset="0"/>
                <a:ea typeface="+mn-ea"/>
              </a:rPr>
              <a:t>h </a:t>
            </a:r>
            <a:r>
              <a:rPr lang="en-US" altLang="en-US" sz="3600" b="1">
                <a:solidFill>
                  <a:prstClr val="black"/>
                </a:solidFill>
                <a:latin typeface="Times New Roman" pitchFamily="18" charset="0"/>
                <a:ea typeface="+mn-ea"/>
              </a:rPr>
              <a:t>≈</a:t>
            </a:r>
            <a:r>
              <a:rPr lang="en-US" altLang="en-US" sz="3600" b="1" i="1">
                <a:solidFill>
                  <a:prstClr val="black"/>
                </a:solidFill>
                <a:latin typeface="Times New Roman" pitchFamily="18" charset="0"/>
                <a:ea typeface="+mn-ea"/>
              </a:rPr>
              <a:t> H + N</a:t>
            </a:r>
            <a:r>
              <a:rPr lang="en-US" altLang="en-US" sz="3600" b="1" i="1" baseline="-25000">
                <a:solidFill>
                  <a:prstClr val="black"/>
                </a:solidFill>
                <a:latin typeface="Times New Roman" pitchFamily="18" charset="0"/>
                <a:ea typeface="+mn-ea"/>
              </a:rPr>
              <a:t>G</a:t>
            </a:r>
          </a:p>
        </p:txBody>
      </p:sp>
      <p:sp>
        <p:nvSpPr>
          <p:cNvPr id="383044" name="Text Box 68"/>
          <p:cNvSpPr txBox="1">
            <a:spLocks noChangeArrowheads="1"/>
          </p:cNvSpPr>
          <p:nvPr/>
        </p:nvSpPr>
        <p:spPr bwMode="auto">
          <a:xfrm>
            <a:off x="719138" y="5956300"/>
            <a:ext cx="81010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50000"/>
              </a:spcBef>
              <a:buFontTx/>
              <a:buNone/>
            </a:pPr>
            <a:r>
              <a:rPr lang="en-US" altLang="en-US" sz="2000" i="1">
                <a:solidFill>
                  <a:prstClr val="black"/>
                </a:solidFill>
                <a:latin typeface="Arial" pitchFamily="34" charset="0"/>
                <a:ea typeface="+mn-ea"/>
              </a:rPr>
              <a:t>Note:</a:t>
            </a:r>
            <a:r>
              <a:rPr lang="en-US" altLang="en-US" sz="2000">
                <a:solidFill>
                  <a:prstClr val="black"/>
                </a:solidFill>
                <a:latin typeface="Arial" pitchFamily="34" charset="0"/>
                <a:ea typeface="+mn-ea"/>
              </a:rPr>
              <a:t>  Geoid height is </a:t>
            </a:r>
            <a:r>
              <a:rPr lang="en-US" altLang="en-US" sz="2000" b="1">
                <a:solidFill>
                  <a:prstClr val="black"/>
                </a:solidFill>
                <a:latin typeface="Arial" pitchFamily="34" charset="0"/>
                <a:ea typeface="+mn-ea"/>
              </a:rPr>
              <a:t>negative</a:t>
            </a:r>
            <a:r>
              <a:rPr lang="en-US" altLang="en-US" sz="2000">
                <a:solidFill>
                  <a:prstClr val="black"/>
                </a:solidFill>
                <a:latin typeface="Arial" pitchFamily="34" charset="0"/>
                <a:ea typeface="+mn-ea"/>
              </a:rPr>
              <a:t> everywhere in the coterminous US</a:t>
            </a:r>
          </a:p>
        </p:txBody>
      </p:sp>
      <p:sp>
        <p:nvSpPr>
          <p:cNvPr id="383045" name="Text Box 69"/>
          <p:cNvSpPr txBox="1">
            <a:spLocks noChangeArrowheads="1"/>
          </p:cNvSpPr>
          <p:nvPr/>
        </p:nvSpPr>
        <p:spPr bwMode="auto">
          <a:xfrm>
            <a:off x="3305175" y="5121275"/>
            <a:ext cx="2533650" cy="650875"/>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50000"/>
              </a:spcBef>
              <a:buFontTx/>
              <a:buNone/>
            </a:pPr>
            <a:r>
              <a:rPr lang="en-US" altLang="en-US" sz="3600" b="1" i="1">
                <a:solidFill>
                  <a:prstClr val="black"/>
                </a:solidFill>
                <a:latin typeface="Times New Roman" pitchFamily="18" charset="0"/>
                <a:ea typeface="+mn-ea"/>
              </a:rPr>
              <a:t>h </a:t>
            </a:r>
            <a:r>
              <a:rPr lang="en-US" altLang="en-US" sz="3600" b="1">
                <a:solidFill>
                  <a:prstClr val="black"/>
                </a:solidFill>
                <a:latin typeface="Times New Roman" pitchFamily="18" charset="0"/>
                <a:ea typeface="+mn-ea"/>
              </a:rPr>
              <a:t>=</a:t>
            </a:r>
            <a:r>
              <a:rPr lang="en-US" altLang="en-US" sz="3600" b="1" i="1">
                <a:solidFill>
                  <a:prstClr val="black"/>
                </a:solidFill>
                <a:latin typeface="Times New Roman" pitchFamily="18" charset="0"/>
                <a:ea typeface="+mn-ea"/>
              </a:rPr>
              <a:t> H + N</a:t>
            </a:r>
            <a:r>
              <a:rPr lang="en-US" altLang="en-US" sz="3600" b="1" i="1" baseline="-25000">
                <a:solidFill>
                  <a:prstClr val="black"/>
                </a:solidFill>
                <a:latin typeface="Times New Roman" pitchFamily="18" charset="0"/>
                <a:ea typeface="+mn-ea"/>
              </a:rPr>
              <a:t>G</a:t>
            </a:r>
          </a:p>
        </p:txBody>
      </p:sp>
      <p:sp>
        <p:nvSpPr>
          <p:cNvPr id="383046" name="Text Box 70"/>
          <p:cNvSpPr txBox="1">
            <a:spLocks noChangeArrowheads="1"/>
          </p:cNvSpPr>
          <p:nvPr/>
        </p:nvSpPr>
        <p:spPr bwMode="auto">
          <a:xfrm>
            <a:off x="1042988" y="1711325"/>
            <a:ext cx="2262187" cy="457200"/>
          </a:xfrm>
          <a:prstGeom prst="rect">
            <a:avLst/>
          </a:prstGeom>
          <a:noFill/>
          <a:ln w="9525" algn="ctr">
            <a:noFill/>
            <a:miter lim="800000"/>
            <a:headEnd/>
            <a:tailEnd/>
          </a:ln>
          <a:effectLst/>
        </p:spPr>
        <p:txBody>
          <a:bodyPr>
            <a:spAutoFit/>
          </a:bodyPr>
          <a:lstStyle/>
          <a:p>
            <a:pPr algn="r" defTabSz="914400">
              <a:spcBef>
                <a:spcPct val="50000"/>
              </a:spcBef>
              <a:defRPr/>
            </a:pPr>
            <a:r>
              <a:rPr lang="en-US" sz="2400" dirty="0">
                <a:solidFill>
                  <a:srgbClr val="4F81BD"/>
                </a:solidFill>
                <a:effectLst>
                  <a:outerShdw blurRad="38100" dist="38100" dir="2700000" algn="tl">
                    <a:srgbClr val="000000"/>
                  </a:outerShdw>
                </a:effectLst>
                <a:latin typeface="Arial" charset="0"/>
                <a:ea typeface="+mn-ea"/>
              </a:rPr>
              <a:t>You are here</a:t>
            </a:r>
          </a:p>
        </p:txBody>
      </p:sp>
      <p:sp>
        <p:nvSpPr>
          <p:cNvPr id="383047" name="Line 71"/>
          <p:cNvSpPr>
            <a:spLocks noChangeShapeType="1"/>
          </p:cNvSpPr>
          <p:nvPr/>
        </p:nvSpPr>
        <p:spPr bwMode="auto">
          <a:xfrm>
            <a:off x="3305175" y="1997075"/>
            <a:ext cx="1230313" cy="279400"/>
          </a:xfrm>
          <a:prstGeom prst="line">
            <a:avLst/>
          </a:prstGeom>
          <a:noFill/>
          <a:ln w="31750">
            <a:solidFill>
              <a:schemeClr val="accent1"/>
            </a:solidFill>
            <a:round/>
            <a:headEnd/>
            <a:tailEnd type="stealth" w="lg" len="lg"/>
          </a:ln>
          <a:extLst>
            <a:ext uri="{909E8E84-426E-40DD-AFC4-6F175D3DCCD1}">
              <a14:hiddenFill xmlns:a14="http://schemas.microsoft.com/office/drawing/2010/main">
                <a:noFill/>
              </a14:hiddenFill>
            </a:ext>
          </a:extLst>
        </p:spPr>
        <p:txBody>
          <a:bodyPr wrap="none" anchor="ctr"/>
          <a:lstStyle/>
          <a:p>
            <a:pPr defTabSz="914400"/>
            <a:endParaRPr lang="en-US">
              <a:solidFill>
                <a:prstClr val="black"/>
              </a:solidFill>
              <a:latin typeface="Arial" pitchFamily="34" charset="0"/>
              <a:ea typeface="+mn-ea"/>
            </a:endParaRPr>
          </a:p>
        </p:txBody>
      </p:sp>
      <p:sp>
        <p:nvSpPr>
          <p:cNvPr id="383050" name="AutoShape 74"/>
          <p:cNvSpPr>
            <a:spLocks noChangeArrowheads="1"/>
          </p:cNvSpPr>
          <p:nvPr/>
        </p:nvSpPr>
        <p:spPr bwMode="auto">
          <a:xfrm rot="-830805">
            <a:off x="8567738" y="3821113"/>
            <a:ext cx="400050" cy="1587500"/>
          </a:xfrm>
          <a:prstGeom prst="downArrow">
            <a:avLst>
              <a:gd name="adj1" fmla="val 50000"/>
              <a:gd name="adj2" fmla="val 99206"/>
            </a:avLst>
          </a:prstGeom>
          <a:gradFill rotWithShape="1">
            <a:gsLst>
              <a:gs pos="0">
                <a:schemeClr val="tx2">
                  <a:gamma/>
                  <a:shade val="46275"/>
                  <a:invGamma/>
                </a:schemeClr>
              </a:gs>
              <a:gs pos="50000">
                <a:schemeClr val="tx2"/>
              </a:gs>
              <a:gs pos="100000">
                <a:schemeClr val="tx2">
                  <a:gamma/>
                  <a:shade val="46275"/>
                  <a:invGamma/>
                </a:schemeClr>
              </a:gs>
            </a:gsLst>
            <a:lin ang="5400000" scaled="1"/>
          </a:gradFill>
          <a:ln w="9525" algn="ctr">
            <a:solidFill>
              <a:srgbClr val="000000"/>
            </a:solidFill>
            <a:miter lim="800000"/>
            <a:headEnd/>
            <a:tailEnd/>
          </a:ln>
          <a:effectLst>
            <a:outerShdw dist="107763" dir="2700000" algn="ctr" rotWithShape="0">
              <a:srgbClr val="000000">
                <a:alpha val="50000"/>
              </a:srgbClr>
            </a:outerShdw>
          </a:effectLst>
        </p:spPr>
        <p:txBody>
          <a:bodyPr wrap="none" anchor="ctr"/>
          <a:lstStyle/>
          <a:p>
            <a:pPr defTabSz="914400">
              <a:defRPr/>
            </a:pPr>
            <a:endParaRPr lang="en-US">
              <a:solidFill>
                <a:prstClr val="black"/>
              </a:solidFill>
              <a:latin typeface="Arial" charset="0"/>
              <a:ea typeface="+mn-ea"/>
            </a:endParaRPr>
          </a:p>
        </p:txBody>
      </p:sp>
      <p:sp>
        <p:nvSpPr>
          <p:cNvPr id="383051" name="WordArt 75"/>
          <p:cNvSpPr>
            <a:spLocks noChangeArrowheads="1" noChangeShapeType="1" noTextEdit="1"/>
          </p:cNvSpPr>
          <p:nvPr/>
        </p:nvSpPr>
        <p:spPr bwMode="auto">
          <a:xfrm rot="-967971">
            <a:off x="7793038" y="3306763"/>
            <a:ext cx="1495425" cy="374650"/>
          </a:xfrm>
          <a:prstGeom prst="rect">
            <a:avLst/>
          </a:prstGeom>
        </p:spPr>
        <p:txBody>
          <a:bodyPr wrap="none" fromWordArt="1">
            <a:prstTxWarp prst="textDeflateBottom">
              <a:avLst>
                <a:gd name="adj" fmla="val 76472"/>
              </a:avLst>
            </a:prstTxWarp>
            <a:scene3d>
              <a:camera prst="legacyPerspectiveFront">
                <a:rot lat="19799989" lon="19439992" rev="0"/>
              </a:camera>
              <a:lightRig rig="legacyNormal2" dir="t"/>
            </a:scene3d>
            <a:sp3d extrusionH="354000" prstMaterial="legacyMatte">
              <a:extrusionClr>
                <a:srgbClr val="939676"/>
              </a:extrusionClr>
            </a:sp3d>
          </a:bodyPr>
          <a:lstStyle/>
          <a:p>
            <a:pPr defTabSz="914400"/>
            <a:r>
              <a:rPr lang="en-US" sz="3600" kern="10">
                <a:ln w="9525">
                  <a:round/>
                  <a:headEnd/>
                  <a:tailEnd/>
                </a:ln>
                <a:gradFill rotWithShape="1">
                  <a:gsLst>
                    <a:gs pos="0">
                      <a:srgbClr val="707070"/>
                    </a:gs>
                    <a:gs pos="50000">
                      <a:srgbClr val="FFFFFF"/>
                    </a:gs>
                    <a:gs pos="100000">
                      <a:srgbClr val="707070"/>
                    </a:gs>
                  </a:gsLst>
                  <a:lin ang="3660000" scaled="1"/>
                </a:gradFill>
                <a:latin typeface="Impact"/>
                <a:ea typeface="+mn-ea"/>
              </a:rPr>
              <a:t>Alaska</a:t>
            </a:r>
          </a:p>
        </p:txBody>
      </p:sp>
      <p:sp>
        <p:nvSpPr>
          <p:cNvPr id="383052" name="Text Box 76"/>
          <p:cNvSpPr txBox="1">
            <a:spLocks noChangeArrowheads="1"/>
          </p:cNvSpPr>
          <p:nvPr/>
        </p:nvSpPr>
        <p:spPr bwMode="auto">
          <a:xfrm>
            <a:off x="719138" y="6338888"/>
            <a:ext cx="81010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50000"/>
              </a:spcBef>
              <a:buFontTx/>
              <a:buNone/>
            </a:pPr>
            <a:r>
              <a:rPr lang="en-US" altLang="en-US" sz="2000">
                <a:solidFill>
                  <a:prstClr val="black"/>
                </a:solidFill>
                <a:latin typeface="Arial" pitchFamily="34" charset="0"/>
                <a:ea typeface="+mn-ea"/>
              </a:rPr>
              <a:t>(but it is </a:t>
            </a:r>
            <a:r>
              <a:rPr lang="en-US" altLang="en-US" sz="2000" b="1">
                <a:solidFill>
                  <a:prstClr val="black"/>
                </a:solidFill>
                <a:latin typeface="Arial" pitchFamily="34" charset="0"/>
                <a:ea typeface="+mn-ea"/>
              </a:rPr>
              <a:t>positive</a:t>
            </a:r>
            <a:r>
              <a:rPr lang="en-US" altLang="en-US" sz="2000">
                <a:solidFill>
                  <a:prstClr val="black"/>
                </a:solidFill>
                <a:latin typeface="Arial" pitchFamily="34" charset="0"/>
                <a:ea typeface="+mn-ea"/>
              </a:rPr>
              <a:t> in most of Alaska)</a:t>
            </a:r>
          </a:p>
        </p:txBody>
      </p:sp>
    </p:spTree>
    <p:extLst>
      <p:ext uri="{BB962C8B-B14F-4D97-AF65-F5344CB8AC3E}">
        <p14:creationId xmlns:p14="http://schemas.microsoft.com/office/powerpoint/2010/main" val="9319994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83030"/>
                                        </p:tgtEl>
                                        <p:attrNameLst>
                                          <p:attrName>style.visibility</p:attrName>
                                        </p:attrNameLst>
                                      </p:cBhvr>
                                      <p:to>
                                        <p:strVal val="visible"/>
                                      </p:to>
                                    </p:set>
                                    <p:animEffect transition="in" filter="fade">
                                      <p:cBhvr>
                                        <p:cTn id="7" dur="1000"/>
                                        <p:tgtEl>
                                          <p:spTgt spid="3830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3033"/>
                                        </p:tgtEl>
                                        <p:attrNameLst>
                                          <p:attrName>style.visibility</p:attrName>
                                        </p:attrNameLst>
                                      </p:cBhvr>
                                      <p:to>
                                        <p:strVal val="visible"/>
                                      </p:to>
                                    </p:set>
                                    <p:animEffect transition="in" filter="fade">
                                      <p:cBhvr>
                                        <p:cTn id="10" dur="1000"/>
                                        <p:tgtEl>
                                          <p:spTgt spid="383033"/>
                                        </p:tgtEl>
                                      </p:cBhvr>
                                    </p:animEffect>
                                  </p:childTnLst>
                                </p:cTn>
                              </p:par>
                            </p:childTnLst>
                          </p:cTn>
                        </p:par>
                        <p:par>
                          <p:cTn id="11" fill="hold" nodeType="afterGroup">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383041"/>
                                        </p:tgtEl>
                                        <p:attrNameLst>
                                          <p:attrName>style.visibility</p:attrName>
                                        </p:attrNameLst>
                                      </p:cBhvr>
                                      <p:to>
                                        <p:strVal val="visible"/>
                                      </p:to>
                                    </p:set>
                                    <p:animEffect transition="in" filter="fade">
                                      <p:cBhvr>
                                        <p:cTn id="14" dur="1000"/>
                                        <p:tgtEl>
                                          <p:spTgt spid="38304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83042"/>
                                        </p:tgtEl>
                                        <p:attrNameLst>
                                          <p:attrName>style.visibility</p:attrName>
                                        </p:attrNameLst>
                                      </p:cBhvr>
                                      <p:to>
                                        <p:strVal val="visible"/>
                                      </p:to>
                                    </p:set>
                                    <p:animEffect transition="in" filter="fade">
                                      <p:cBhvr>
                                        <p:cTn id="17" dur="1000"/>
                                        <p:tgtEl>
                                          <p:spTgt spid="38304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382980"/>
                                        </p:tgtEl>
                                        <p:attrNameLst>
                                          <p:attrName>style.visibility</p:attrName>
                                        </p:attrNameLst>
                                      </p:cBhvr>
                                      <p:to>
                                        <p:strVal val="visible"/>
                                      </p:to>
                                    </p:set>
                                    <p:animEffect transition="in" filter="wipe(right)">
                                      <p:cBhvr>
                                        <p:cTn id="22" dur="3000"/>
                                        <p:tgtEl>
                                          <p:spTgt spid="382980"/>
                                        </p:tgtEl>
                                      </p:cBhvr>
                                    </p:animEffect>
                                  </p:childTnLst>
                                </p:cTn>
                              </p:par>
                            </p:childTnLst>
                          </p:cTn>
                        </p:par>
                        <p:par>
                          <p:cTn id="23" fill="hold" nodeType="afterGroup">
                            <p:stCondLst>
                              <p:cond delay="3000"/>
                            </p:stCondLst>
                            <p:childTnLst>
                              <p:par>
                                <p:cTn id="24" presetID="10" presetClass="entr" presetSubtype="0" fill="hold" grpId="0" nodeType="afterEffect">
                                  <p:stCondLst>
                                    <p:cond delay="0"/>
                                  </p:stCondLst>
                                  <p:childTnLst>
                                    <p:set>
                                      <p:cBhvr>
                                        <p:cTn id="25" dur="1" fill="hold">
                                          <p:stCondLst>
                                            <p:cond delay="0"/>
                                          </p:stCondLst>
                                        </p:cTn>
                                        <p:tgtEl>
                                          <p:spTgt spid="383034"/>
                                        </p:tgtEl>
                                        <p:attrNameLst>
                                          <p:attrName>style.visibility</p:attrName>
                                        </p:attrNameLst>
                                      </p:cBhvr>
                                      <p:to>
                                        <p:strVal val="visible"/>
                                      </p:to>
                                    </p:set>
                                    <p:animEffect transition="in" filter="fade">
                                      <p:cBhvr>
                                        <p:cTn id="26" dur="1000"/>
                                        <p:tgtEl>
                                          <p:spTgt spid="38303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3000"/>
                                        <p:tgtEl>
                                          <p:spTgt spid="4"/>
                                        </p:tgtEl>
                                      </p:cBhvr>
                                    </p:animEffect>
                                  </p:childTnLst>
                                </p:cTn>
                              </p:par>
                            </p:childTnLst>
                          </p:cTn>
                        </p:par>
                        <p:par>
                          <p:cTn id="32" fill="hold" nodeType="afterGroup">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383035"/>
                                        </p:tgtEl>
                                        <p:attrNameLst>
                                          <p:attrName>style.visibility</p:attrName>
                                        </p:attrNameLst>
                                      </p:cBhvr>
                                      <p:to>
                                        <p:strVal val="visible"/>
                                      </p:to>
                                    </p:set>
                                    <p:animEffect transition="in" filter="fade">
                                      <p:cBhvr>
                                        <p:cTn id="35" dur="1000"/>
                                        <p:tgtEl>
                                          <p:spTgt spid="38303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83018"/>
                                        </p:tgtEl>
                                        <p:attrNameLst>
                                          <p:attrName>style.visibility</p:attrName>
                                        </p:attrNameLst>
                                      </p:cBhvr>
                                      <p:to>
                                        <p:strVal val="visible"/>
                                      </p:to>
                                    </p:set>
                                    <p:animEffect transition="in" filter="fade">
                                      <p:cBhvr>
                                        <p:cTn id="40" dur="1000"/>
                                        <p:tgtEl>
                                          <p:spTgt spid="383018"/>
                                        </p:tgtEl>
                                      </p:cBhvr>
                                    </p:animEffect>
                                  </p:childTnLst>
                                </p:cTn>
                              </p:par>
                            </p:childTnLst>
                          </p:cTn>
                        </p:par>
                        <p:par>
                          <p:cTn id="41" fill="hold" nodeType="afterGroup">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383046"/>
                                        </p:tgtEl>
                                        <p:attrNameLst>
                                          <p:attrName>style.visibility</p:attrName>
                                        </p:attrNameLst>
                                      </p:cBhvr>
                                      <p:to>
                                        <p:strVal val="visible"/>
                                      </p:to>
                                    </p:set>
                                    <p:animEffect transition="in" filter="fade">
                                      <p:cBhvr>
                                        <p:cTn id="44" dur="1000"/>
                                        <p:tgtEl>
                                          <p:spTgt spid="38304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83047"/>
                                        </p:tgtEl>
                                        <p:attrNameLst>
                                          <p:attrName>style.visibility</p:attrName>
                                        </p:attrNameLst>
                                      </p:cBhvr>
                                      <p:to>
                                        <p:strVal val="visible"/>
                                      </p:to>
                                    </p:set>
                                    <p:animEffect transition="in" filter="fade">
                                      <p:cBhvr>
                                        <p:cTn id="47" dur="1000"/>
                                        <p:tgtEl>
                                          <p:spTgt spid="38304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83006"/>
                                        </p:tgtEl>
                                        <p:attrNameLst>
                                          <p:attrName>style.visibility</p:attrName>
                                        </p:attrNameLst>
                                      </p:cBhvr>
                                      <p:to>
                                        <p:strVal val="visible"/>
                                      </p:to>
                                    </p:set>
                                    <p:animEffect transition="in" filter="wipe(down)">
                                      <p:cBhvr>
                                        <p:cTn id="52" dur="2000"/>
                                        <p:tgtEl>
                                          <p:spTgt spid="383006"/>
                                        </p:tgtEl>
                                      </p:cBhvr>
                                    </p:animEffect>
                                  </p:childTnLst>
                                </p:cTn>
                              </p:par>
                            </p:childTnLst>
                          </p:cTn>
                        </p:par>
                        <p:par>
                          <p:cTn id="53" fill="hold" nodeType="afterGroup">
                            <p:stCondLst>
                              <p:cond delay="2000"/>
                            </p:stCondLst>
                            <p:childTnLst>
                              <p:par>
                                <p:cTn id="54" presetID="10" presetClass="entr" presetSubtype="0" fill="hold" nodeType="after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fade">
                                      <p:cBhvr>
                                        <p:cTn id="56" dur="1000"/>
                                        <p:tgtEl>
                                          <p:spTgt spid="5"/>
                                        </p:tgtEl>
                                      </p:cBhvr>
                                    </p:animEffect>
                                  </p:childTnLst>
                                </p:cTn>
                              </p:par>
                            </p:childTnLst>
                          </p:cTn>
                        </p:par>
                        <p:par>
                          <p:cTn id="57" fill="hold" nodeType="afterGroup">
                            <p:stCondLst>
                              <p:cond delay="3000"/>
                            </p:stCondLst>
                            <p:childTnLst>
                              <p:par>
                                <p:cTn id="58" presetID="10" presetClass="entr" presetSubtype="0" fill="hold" grpId="0" nodeType="afterEffect">
                                  <p:stCondLst>
                                    <p:cond delay="0"/>
                                  </p:stCondLst>
                                  <p:childTnLst>
                                    <p:set>
                                      <p:cBhvr>
                                        <p:cTn id="59" dur="1" fill="hold">
                                          <p:stCondLst>
                                            <p:cond delay="0"/>
                                          </p:stCondLst>
                                        </p:cTn>
                                        <p:tgtEl>
                                          <p:spTgt spid="383039"/>
                                        </p:tgtEl>
                                        <p:attrNameLst>
                                          <p:attrName>style.visibility</p:attrName>
                                        </p:attrNameLst>
                                      </p:cBhvr>
                                      <p:to>
                                        <p:strVal val="visible"/>
                                      </p:to>
                                    </p:set>
                                    <p:animEffect transition="in" filter="fade">
                                      <p:cBhvr>
                                        <p:cTn id="60" dur="1000"/>
                                        <p:tgtEl>
                                          <p:spTgt spid="383039"/>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383007"/>
                                        </p:tgtEl>
                                        <p:attrNameLst>
                                          <p:attrName>style.visibility</p:attrName>
                                        </p:attrNameLst>
                                      </p:cBhvr>
                                      <p:to>
                                        <p:strVal val="visible"/>
                                      </p:to>
                                    </p:set>
                                    <p:animEffect transition="in" filter="wipe(down)">
                                      <p:cBhvr>
                                        <p:cTn id="65" dur="2000"/>
                                        <p:tgtEl>
                                          <p:spTgt spid="383007"/>
                                        </p:tgtEl>
                                      </p:cBhvr>
                                    </p:animEffect>
                                  </p:childTnLst>
                                </p:cTn>
                              </p:par>
                            </p:childTnLst>
                          </p:cTn>
                        </p:par>
                        <p:par>
                          <p:cTn id="66" fill="hold" nodeType="afterGroup">
                            <p:stCondLst>
                              <p:cond delay="2000"/>
                            </p:stCondLst>
                            <p:childTnLst>
                              <p:par>
                                <p:cTn id="67" presetID="10" presetClass="entr" presetSubtype="0" fill="hold" nodeType="after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fade">
                                      <p:cBhvr>
                                        <p:cTn id="69" dur="1000"/>
                                        <p:tgtEl>
                                          <p:spTgt spid="6"/>
                                        </p:tgtEl>
                                      </p:cBhvr>
                                    </p:animEffect>
                                  </p:childTnLst>
                                </p:cTn>
                              </p:par>
                            </p:childTnLst>
                          </p:cTn>
                        </p:par>
                        <p:par>
                          <p:cTn id="70" fill="hold" nodeType="afterGroup">
                            <p:stCondLst>
                              <p:cond delay="3000"/>
                            </p:stCondLst>
                            <p:childTnLst>
                              <p:par>
                                <p:cTn id="71" presetID="10" presetClass="entr" presetSubtype="0" fill="hold" grpId="0" nodeType="afterEffect">
                                  <p:stCondLst>
                                    <p:cond delay="0"/>
                                  </p:stCondLst>
                                  <p:childTnLst>
                                    <p:set>
                                      <p:cBhvr>
                                        <p:cTn id="72" dur="1" fill="hold">
                                          <p:stCondLst>
                                            <p:cond delay="0"/>
                                          </p:stCondLst>
                                        </p:cTn>
                                        <p:tgtEl>
                                          <p:spTgt spid="383037"/>
                                        </p:tgtEl>
                                        <p:attrNameLst>
                                          <p:attrName>style.visibility</p:attrName>
                                        </p:attrNameLst>
                                      </p:cBhvr>
                                      <p:to>
                                        <p:strVal val="visible"/>
                                      </p:to>
                                    </p:set>
                                    <p:animEffect transition="in" filter="fade">
                                      <p:cBhvr>
                                        <p:cTn id="73" dur="1000"/>
                                        <p:tgtEl>
                                          <p:spTgt spid="383037"/>
                                        </p:tgtEl>
                                      </p:cBhvr>
                                    </p:animEffect>
                                  </p:childTnLst>
                                </p:cTn>
                              </p:par>
                            </p:childTnLst>
                          </p:cTn>
                        </p:par>
                        <p:par>
                          <p:cTn id="74" fill="hold" nodeType="afterGroup">
                            <p:stCondLst>
                              <p:cond delay="4000"/>
                            </p:stCondLst>
                            <p:childTnLst>
                              <p:par>
                                <p:cTn id="75" presetID="22" presetClass="entr" presetSubtype="4" fill="hold" nodeType="after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wipe(down)">
                                      <p:cBhvr>
                                        <p:cTn id="77" dur="1000"/>
                                        <p:tgtEl>
                                          <p:spTgt spid="7"/>
                                        </p:tgtEl>
                                      </p:cBhvr>
                                    </p:animEffect>
                                  </p:childTnLst>
                                </p:cTn>
                              </p:par>
                            </p:childTnLst>
                          </p:cTn>
                        </p:par>
                        <p:par>
                          <p:cTn id="78" fill="hold" nodeType="afterGroup">
                            <p:stCondLst>
                              <p:cond delay="5000"/>
                            </p:stCondLst>
                            <p:childTnLst>
                              <p:par>
                                <p:cTn id="79" presetID="10" presetClass="entr" presetSubtype="0" fill="hold" grpId="0" nodeType="afterEffect">
                                  <p:stCondLst>
                                    <p:cond delay="0"/>
                                  </p:stCondLst>
                                  <p:childTnLst>
                                    <p:set>
                                      <p:cBhvr>
                                        <p:cTn id="80" dur="1" fill="hold">
                                          <p:stCondLst>
                                            <p:cond delay="0"/>
                                          </p:stCondLst>
                                        </p:cTn>
                                        <p:tgtEl>
                                          <p:spTgt spid="383040"/>
                                        </p:tgtEl>
                                        <p:attrNameLst>
                                          <p:attrName>style.visibility</p:attrName>
                                        </p:attrNameLst>
                                      </p:cBhvr>
                                      <p:to>
                                        <p:strVal val="visible"/>
                                      </p:to>
                                    </p:set>
                                    <p:animEffect transition="in" filter="fade">
                                      <p:cBhvr>
                                        <p:cTn id="81" dur="1000"/>
                                        <p:tgtEl>
                                          <p:spTgt spid="383040"/>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22" presetClass="entr" presetSubtype="1" fill="hold" grpId="0" nodeType="clickEffect">
                                  <p:stCondLst>
                                    <p:cond delay="0"/>
                                  </p:stCondLst>
                                  <p:childTnLst>
                                    <p:set>
                                      <p:cBhvr>
                                        <p:cTn id="85" dur="1" fill="hold">
                                          <p:stCondLst>
                                            <p:cond delay="0"/>
                                          </p:stCondLst>
                                        </p:cTn>
                                        <p:tgtEl>
                                          <p:spTgt spid="383008"/>
                                        </p:tgtEl>
                                        <p:attrNameLst>
                                          <p:attrName>style.visibility</p:attrName>
                                        </p:attrNameLst>
                                      </p:cBhvr>
                                      <p:to>
                                        <p:strVal val="visible"/>
                                      </p:to>
                                    </p:set>
                                    <p:animEffect transition="in" filter="wipe(up)">
                                      <p:cBhvr>
                                        <p:cTn id="86" dur="2000"/>
                                        <p:tgtEl>
                                          <p:spTgt spid="383008"/>
                                        </p:tgtEl>
                                      </p:cBhvr>
                                    </p:animEffect>
                                  </p:childTnLst>
                                </p:cTn>
                              </p:par>
                            </p:childTnLst>
                          </p:cTn>
                        </p:par>
                        <p:par>
                          <p:cTn id="87" fill="hold" nodeType="afterGroup">
                            <p:stCondLst>
                              <p:cond delay="2000"/>
                            </p:stCondLst>
                            <p:childTnLst>
                              <p:par>
                                <p:cTn id="88" presetID="10" presetClass="entr" presetSubtype="0" fill="hold" grpId="0" nodeType="afterEffect">
                                  <p:stCondLst>
                                    <p:cond delay="0"/>
                                  </p:stCondLst>
                                  <p:childTnLst>
                                    <p:set>
                                      <p:cBhvr>
                                        <p:cTn id="89" dur="1" fill="hold">
                                          <p:stCondLst>
                                            <p:cond delay="0"/>
                                          </p:stCondLst>
                                        </p:cTn>
                                        <p:tgtEl>
                                          <p:spTgt spid="383038"/>
                                        </p:tgtEl>
                                        <p:attrNameLst>
                                          <p:attrName>style.visibility</p:attrName>
                                        </p:attrNameLst>
                                      </p:cBhvr>
                                      <p:to>
                                        <p:strVal val="visible"/>
                                      </p:to>
                                    </p:set>
                                    <p:animEffect transition="in" filter="fade">
                                      <p:cBhvr>
                                        <p:cTn id="90" dur="1000"/>
                                        <p:tgtEl>
                                          <p:spTgt spid="383038"/>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383043"/>
                                        </p:tgtEl>
                                        <p:attrNameLst>
                                          <p:attrName>style.visibility</p:attrName>
                                        </p:attrNameLst>
                                      </p:cBhvr>
                                      <p:to>
                                        <p:strVal val="visible"/>
                                      </p:to>
                                    </p:set>
                                    <p:animEffect transition="in" filter="fade">
                                      <p:cBhvr>
                                        <p:cTn id="95" dur="1000"/>
                                        <p:tgtEl>
                                          <p:spTgt spid="383043"/>
                                        </p:tgtEl>
                                      </p:cBhvr>
                                    </p:animEffect>
                                  </p:childTnLst>
                                </p:cTn>
                              </p:par>
                            </p:childTnLst>
                          </p:cTn>
                        </p:par>
                      </p:childTnLst>
                    </p:cTn>
                  </p:par>
                  <p:par>
                    <p:cTn id="96" fill="hold" nodeType="clickPar">
                      <p:stCondLst>
                        <p:cond delay="indefinite"/>
                      </p:stCondLst>
                      <p:childTnLst>
                        <p:par>
                          <p:cTn id="97" fill="hold" nodeType="withGroup">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383045"/>
                                        </p:tgtEl>
                                        <p:attrNameLst>
                                          <p:attrName>style.visibility</p:attrName>
                                        </p:attrNameLst>
                                      </p:cBhvr>
                                      <p:to>
                                        <p:strVal val="visible"/>
                                      </p:to>
                                    </p:set>
                                    <p:animEffect transition="in" filter="fade">
                                      <p:cBhvr>
                                        <p:cTn id="100" dur="1000"/>
                                        <p:tgtEl>
                                          <p:spTgt spid="383045"/>
                                        </p:tgtEl>
                                      </p:cBhvr>
                                    </p:animEffect>
                                  </p:childTnLst>
                                </p:cTn>
                              </p:par>
                              <p:par>
                                <p:cTn id="101" presetID="10" presetClass="exit" presetSubtype="0" fill="hold" grpId="1" nodeType="withEffect">
                                  <p:stCondLst>
                                    <p:cond delay="2000"/>
                                  </p:stCondLst>
                                  <p:childTnLst>
                                    <p:animEffect transition="out" filter="fade">
                                      <p:cBhvr>
                                        <p:cTn id="102" dur="1000"/>
                                        <p:tgtEl>
                                          <p:spTgt spid="383043"/>
                                        </p:tgtEl>
                                      </p:cBhvr>
                                    </p:animEffect>
                                    <p:set>
                                      <p:cBhvr>
                                        <p:cTn id="103" dur="1" fill="hold">
                                          <p:stCondLst>
                                            <p:cond delay="999"/>
                                          </p:stCondLst>
                                        </p:cTn>
                                        <p:tgtEl>
                                          <p:spTgt spid="383043"/>
                                        </p:tgtEl>
                                        <p:attrNameLst>
                                          <p:attrName>style.visibility</p:attrName>
                                        </p:attrNameLst>
                                      </p:cBhvr>
                                      <p:to>
                                        <p:strVal val="hidden"/>
                                      </p:to>
                                    </p:se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383044"/>
                                        </p:tgtEl>
                                        <p:attrNameLst>
                                          <p:attrName>style.visibility</p:attrName>
                                        </p:attrNameLst>
                                      </p:cBhvr>
                                      <p:to>
                                        <p:strVal val="visible"/>
                                      </p:to>
                                    </p:set>
                                    <p:animEffect transition="in" filter="fade">
                                      <p:cBhvr>
                                        <p:cTn id="108" dur="1000"/>
                                        <p:tgtEl>
                                          <p:spTgt spid="383044"/>
                                        </p:tgtEl>
                                      </p:cBhvr>
                                    </p:animEffect>
                                  </p:childTnLst>
                                </p:cTn>
                              </p:par>
                            </p:childTnLst>
                          </p:cTn>
                        </p:par>
                        <p:par>
                          <p:cTn id="109" fill="hold" nodeType="afterGroup">
                            <p:stCondLst>
                              <p:cond delay="1000"/>
                            </p:stCondLst>
                            <p:childTnLst>
                              <p:par>
                                <p:cTn id="110" presetID="10" presetClass="entr" presetSubtype="0" fill="hold" grpId="0" nodeType="afterEffect">
                                  <p:stCondLst>
                                    <p:cond delay="0"/>
                                  </p:stCondLst>
                                  <p:childTnLst>
                                    <p:set>
                                      <p:cBhvr>
                                        <p:cTn id="111" dur="1" fill="hold">
                                          <p:stCondLst>
                                            <p:cond delay="0"/>
                                          </p:stCondLst>
                                        </p:cTn>
                                        <p:tgtEl>
                                          <p:spTgt spid="383052"/>
                                        </p:tgtEl>
                                        <p:attrNameLst>
                                          <p:attrName>style.visibility</p:attrName>
                                        </p:attrNameLst>
                                      </p:cBhvr>
                                      <p:to>
                                        <p:strVal val="visible"/>
                                      </p:to>
                                    </p:set>
                                    <p:animEffect transition="in" filter="fade">
                                      <p:cBhvr>
                                        <p:cTn id="112" dur="1000"/>
                                        <p:tgtEl>
                                          <p:spTgt spid="383052"/>
                                        </p:tgtEl>
                                      </p:cBhvr>
                                    </p:animEffect>
                                  </p:childTnLst>
                                </p:cTn>
                              </p:par>
                            </p:childTnLst>
                          </p:cTn>
                        </p:par>
                        <p:par>
                          <p:cTn id="113" fill="hold" nodeType="afterGroup">
                            <p:stCondLst>
                              <p:cond delay="2000"/>
                            </p:stCondLst>
                            <p:childTnLst>
                              <p:par>
                                <p:cTn id="114" presetID="55" presetClass="entr" presetSubtype="0" fill="hold" grpId="0" nodeType="afterEffect">
                                  <p:stCondLst>
                                    <p:cond delay="0"/>
                                  </p:stCondLst>
                                  <p:childTnLst>
                                    <p:set>
                                      <p:cBhvr>
                                        <p:cTn id="115" dur="1" fill="hold">
                                          <p:stCondLst>
                                            <p:cond delay="0"/>
                                          </p:stCondLst>
                                        </p:cTn>
                                        <p:tgtEl>
                                          <p:spTgt spid="383051"/>
                                        </p:tgtEl>
                                        <p:attrNameLst>
                                          <p:attrName>style.visibility</p:attrName>
                                        </p:attrNameLst>
                                      </p:cBhvr>
                                      <p:to>
                                        <p:strVal val="visible"/>
                                      </p:to>
                                    </p:set>
                                    <p:anim calcmode="lin" valueType="num">
                                      <p:cBhvr>
                                        <p:cTn id="116" dur="1000" fill="hold"/>
                                        <p:tgtEl>
                                          <p:spTgt spid="383051"/>
                                        </p:tgtEl>
                                        <p:attrNameLst>
                                          <p:attrName>ppt_w</p:attrName>
                                        </p:attrNameLst>
                                      </p:cBhvr>
                                      <p:tavLst>
                                        <p:tav tm="0">
                                          <p:val>
                                            <p:strVal val="#ppt_w*0.70"/>
                                          </p:val>
                                        </p:tav>
                                        <p:tav tm="100000">
                                          <p:val>
                                            <p:strVal val="#ppt_w"/>
                                          </p:val>
                                        </p:tav>
                                      </p:tavLst>
                                    </p:anim>
                                    <p:anim calcmode="lin" valueType="num">
                                      <p:cBhvr>
                                        <p:cTn id="117" dur="1000" fill="hold"/>
                                        <p:tgtEl>
                                          <p:spTgt spid="383051"/>
                                        </p:tgtEl>
                                        <p:attrNameLst>
                                          <p:attrName>ppt_h</p:attrName>
                                        </p:attrNameLst>
                                      </p:cBhvr>
                                      <p:tavLst>
                                        <p:tav tm="0">
                                          <p:val>
                                            <p:strVal val="#ppt_h"/>
                                          </p:val>
                                        </p:tav>
                                        <p:tav tm="100000">
                                          <p:val>
                                            <p:strVal val="#ppt_h"/>
                                          </p:val>
                                        </p:tav>
                                      </p:tavLst>
                                    </p:anim>
                                    <p:animEffect transition="in" filter="fade">
                                      <p:cBhvr>
                                        <p:cTn id="118" dur="1000"/>
                                        <p:tgtEl>
                                          <p:spTgt spid="383051"/>
                                        </p:tgtEl>
                                      </p:cBhvr>
                                    </p:animEffect>
                                  </p:childTnLst>
                                </p:cTn>
                              </p:par>
                            </p:childTnLst>
                          </p:cTn>
                        </p:par>
                        <p:par>
                          <p:cTn id="119" fill="hold" nodeType="afterGroup">
                            <p:stCondLst>
                              <p:cond delay="3000"/>
                            </p:stCondLst>
                            <p:childTnLst>
                              <p:par>
                                <p:cTn id="120" presetID="22" presetClass="entr" presetSubtype="1" fill="hold" grpId="0" nodeType="afterEffect">
                                  <p:stCondLst>
                                    <p:cond delay="0"/>
                                  </p:stCondLst>
                                  <p:childTnLst>
                                    <p:set>
                                      <p:cBhvr>
                                        <p:cTn id="121" dur="1" fill="hold">
                                          <p:stCondLst>
                                            <p:cond delay="0"/>
                                          </p:stCondLst>
                                        </p:cTn>
                                        <p:tgtEl>
                                          <p:spTgt spid="383050"/>
                                        </p:tgtEl>
                                        <p:attrNameLst>
                                          <p:attrName>style.visibility</p:attrName>
                                        </p:attrNameLst>
                                      </p:cBhvr>
                                      <p:to>
                                        <p:strVal val="visible"/>
                                      </p:to>
                                    </p:set>
                                    <p:animEffect transition="in" filter="wipe(up)">
                                      <p:cBhvr>
                                        <p:cTn id="122" dur="500"/>
                                        <p:tgtEl>
                                          <p:spTgt spid="383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80" grpId="0" animBg="1"/>
      <p:bldP spid="383008" grpId="0" animBg="1"/>
      <p:bldP spid="383018" grpId="0" animBg="1"/>
      <p:bldP spid="383007" grpId="0" animBg="1"/>
      <p:bldP spid="383006" grpId="0" animBg="1"/>
      <p:bldP spid="383030" grpId="0"/>
      <p:bldP spid="383033" grpId="0" animBg="1"/>
      <p:bldP spid="383034" grpId="0"/>
      <p:bldP spid="383035" grpId="0"/>
      <p:bldP spid="383037" grpId="0"/>
      <p:bldP spid="383038" grpId="0"/>
      <p:bldP spid="383039" grpId="0"/>
      <p:bldP spid="383040" grpId="0"/>
      <p:bldP spid="383041" grpId="0"/>
      <p:bldP spid="383042" grpId="0" animBg="1"/>
      <p:bldP spid="383043" grpId="0" animBg="1"/>
      <p:bldP spid="383043" grpId="1" animBg="1"/>
      <p:bldP spid="383044" grpId="0"/>
      <p:bldP spid="383045" grpId="0" animBg="1"/>
      <p:bldP spid="383046" grpId="0"/>
      <p:bldP spid="383047" grpId="0" animBg="1"/>
      <p:bldP spid="383050" grpId="0" animBg="1"/>
      <p:bldP spid="383051" grpId="0" animBg="1"/>
      <p:bldP spid="383052" grpId="0"/>
    </p:bld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2226" name="Picture 2" descr="oce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3950"/>
            <a:ext cx="9144000"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Freeform 3"/>
          <p:cNvSpPr>
            <a:spLocks/>
          </p:cNvSpPr>
          <p:nvPr/>
        </p:nvSpPr>
        <p:spPr bwMode="auto">
          <a:xfrm>
            <a:off x="0" y="3227388"/>
            <a:ext cx="9144000" cy="1419225"/>
          </a:xfrm>
          <a:custGeom>
            <a:avLst/>
            <a:gdLst>
              <a:gd name="T0" fmla="*/ 0 w 5737"/>
              <a:gd name="T1" fmla="*/ 2147483647 h 894"/>
              <a:gd name="T2" fmla="*/ 2147483647 w 5737"/>
              <a:gd name="T3" fmla="*/ 2147483647 h 894"/>
              <a:gd name="T4" fmla="*/ 2147483647 w 5737"/>
              <a:gd name="T5" fmla="*/ 2147483647 h 894"/>
              <a:gd name="T6" fmla="*/ 2147483647 w 5737"/>
              <a:gd name="T7" fmla="*/ 2147483647 h 894"/>
              <a:gd name="T8" fmla="*/ 2147483647 w 5737"/>
              <a:gd name="T9" fmla="*/ 2147483647 h 8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37" h="894">
                <a:moveTo>
                  <a:pt x="0" y="427"/>
                </a:moveTo>
                <a:cubicBezTo>
                  <a:pt x="250" y="366"/>
                  <a:pt x="939" y="0"/>
                  <a:pt x="1500" y="61"/>
                </a:cubicBezTo>
                <a:cubicBezTo>
                  <a:pt x="2061" y="122"/>
                  <a:pt x="2761" y="696"/>
                  <a:pt x="3364" y="795"/>
                </a:cubicBezTo>
                <a:cubicBezTo>
                  <a:pt x="3967" y="894"/>
                  <a:pt x="4726" y="673"/>
                  <a:pt x="5121" y="657"/>
                </a:cubicBezTo>
                <a:cubicBezTo>
                  <a:pt x="5516" y="641"/>
                  <a:pt x="5609" y="689"/>
                  <a:pt x="5737" y="697"/>
                </a:cubicBezTo>
              </a:path>
            </a:pathLst>
          </a:custGeom>
          <a:noFill/>
          <a:ln w="635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US">
              <a:solidFill>
                <a:prstClr val="black"/>
              </a:solidFill>
              <a:latin typeface="Arial" pitchFamily="34" charset="0"/>
              <a:ea typeface="+mn-ea"/>
            </a:endParaRPr>
          </a:p>
        </p:txBody>
      </p:sp>
      <p:sp>
        <p:nvSpPr>
          <p:cNvPr id="52228" name="Tree"/>
          <p:cNvSpPr>
            <a:spLocks noEditPoints="1" noChangeArrowheads="1"/>
          </p:cNvSpPr>
          <p:nvPr/>
        </p:nvSpPr>
        <p:spPr bwMode="auto">
          <a:xfrm>
            <a:off x="1600200" y="1362075"/>
            <a:ext cx="152400" cy="45720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2147483647 w 21600"/>
              <a:gd name="T9" fmla="*/ 2147483647 h 21600"/>
              <a:gd name="T10" fmla="*/ 2147483647 w 21600"/>
              <a:gd name="T11" fmla="*/ 2147483647 h 21600"/>
              <a:gd name="T12" fmla="*/ 2147483647 w 21600"/>
              <a:gd name="T13" fmla="*/ 2147483647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lnTo>
                  <a:pt x="0" y="18900"/>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pPr defTabSz="914400"/>
            <a:endParaRPr lang="en-US">
              <a:solidFill>
                <a:prstClr val="black"/>
              </a:solidFill>
              <a:latin typeface="Arial" pitchFamily="34" charset="0"/>
              <a:ea typeface="+mn-ea"/>
            </a:endParaRPr>
          </a:p>
        </p:txBody>
      </p:sp>
      <p:sp>
        <p:nvSpPr>
          <p:cNvPr id="52229" name="Tree"/>
          <p:cNvSpPr>
            <a:spLocks noEditPoints="1" noChangeArrowheads="1"/>
          </p:cNvSpPr>
          <p:nvPr/>
        </p:nvSpPr>
        <p:spPr bwMode="auto">
          <a:xfrm>
            <a:off x="1257300" y="1209675"/>
            <a:ext cx="152400" cy="45720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2147483647 w 21600"/>
              <a:gd name="T9" fmla="*/ 2147483647 h 21600"/>
              <a:gd name="T10" fmla="*/ 2147483647 w 21600"/>
              <a:gd name="T11" fmla="*/ 2147483647 h 21600"/>
              <a:gd name="T12" fmla="*/ 2147483647 w 21600"/>
              <a:gd name="T13" fmla="*/ 2147483647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lnTo>
                  <a:pt x="0" y="18900"/>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pPr defTabSz="914400"/>
            <a:endParaRPr lang="en-US">
              <a:solidFill>
                <a:prstClr val="black"/>
              </a:solidFill>
              <a:latin typeface="Arial" pitchFamily="34" charset="0"/>
              <a:ea typeface="+mn-ea"/>
            </a:endParaRPr>
          </a:p>
        </p:txBody>
      </p:sp>
      <p:pic>
        <p:nvPicPr>
          <p:cNvPr id="52230" name="Picture 6" descr="an00325_[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62875" y="5819775"/>
            <a:ext cx="4953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Text Box 7"/>
          <p:cNvSpPr txBox="1">
            <a:spLocks noChangeArrowheads="1"/>
          </p:cNvSpPr>
          <p:nvPr/>
        </p:nvSpPr>
        <p:spPr bwMode="auto">
          <a:xfrm>
            <a:off x="161925" y="3260725"/>
            <a:ext cx="793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1800">
                <a:solidFill>
                  <a:prstClr val="white"/>
                </a:solidFill>
                <a:latin typeface="Arial" pitchFamily="34" charset="0"/>
                <a:ea typeface="MS PGothic" pitchFamily="34" charset="-128"/>
              </a:rPr>
              <a:t>Geoid</a:t>
            </a:r>
          </a:p>
        </p:txBody>
      </p:sp>
      <p:sp>
        <p:nvSpPr>
          <p:cNvPr id="11272" name="Text Box 8"/>
          <p:cNvSpPr txBox="1">
            <a:spLocks noChangeArrowheads="1"/>
          </p:cNvSpPr>
          <p:nvPr/>
        </p:nvSpPr>
        <p:spPr bwMode="auto">
          <a:xfrm>
            <a:off x="171450" y="5295900"/>
            <a:ext cx="1035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1800">
                <a:solidFill>
                  <a:prstClr val="white"/>
                </a:solidFill>
                <a:latin typeface="Arial" pitchFamily="34" charset="0"/>
                <a:ea typeface="MS PGothic" pitchFamily="34" charset="-128"/>
              </a:rPr>
              <a:t>Ellipsoid</a:t>
            </a:r>
          </a:p>
        </p:txBody>
      </p:sp>
      <p:sp>
        <p:nvSpPr>
          <p:cNvPr id="52233" name="Text Box 9"/>
          <p:cNvSpPr txBox="1">
            <a:spLocks noChangeArrowheads="1"/>
          </p:cNvSpPr>
          <p:nvPr/>
        </p:nvSpPr>
        <p:spPr bwMode="auto">
          <a:xfrm>
            <a:off x="152400" y="1504950"/>
            <a:ext cx="971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1800">
                <a:solidFill>
                  <a:prstClr val="white"/>
                </a:solidFill>
                <a:latin typeface="Arial" pitchFamily="34" charset="0"/>
                <a:ea typeface="MS PGothic" pitchFamily="34" charset="-128"/>
              </a:rPr>
              <a:t>Earth’s</a:t>
            </a:r>
          </a:p>
          <a:p>
            <a:pPr defTabSz="914400" eaLnBrk="1" hangingPunct="1">
              <a:spcBef>
                <a:spcPct val="0"/>
              </a:spcBef>
              <a:buFontTx/>
              <a:buNone/>
            </a:pPr>
            <a:r>
              <a:rPr lang="en-US" altLang="en-US" sz="1800">
                <a:solidFill>
                  <a:prstClr val="white"/>
                </a:solidFill>
                <a:latin typeface="Arial" pitchFamily="34" charset="0"/>
                <a:ea typeface="MS PGothic" pitchFamily="34" charset="-128"/>
              </a:rPr>
              <a:t>Surface</a:t>
            </a:r>
          </a:p>
        </p:txBody>
      </p:sp>
      <p:sp>
        <p:nvSpPr>
          <p:cNvPr id="52234" name="Text Box 10"/>
          <p:cNvSpPr txBox="1">
            <a:spLocks noChangeArrowheads="1"/>
          </p:cNvSpPr>
          <p:nvPr/>
        </p:nvSpPr>
        <p:spPr bwMode="auto">
          <a:xfrm>
            <a:off x="4548188" y="3505200"/>
            <a:ext cx="781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1800">
                <a:solidFill>
                  <a:prstClr val="black"/>
                </a:solidFill>
                <a:latin typeface="Arial" pitchFamily="34" charset="0"/>
                <a:ea typeface="MS PGothic" pitchFamily="34" charset="-128"/>
              </a:rPr>
              <a:t>Coast</a:t>
            </a:r>
          </a:p>
        </p:txBody>
      </p:sp>
      <p:sp>
        <p:nvSpPr>
          <p:cNvPr id="11280" name="AutoShape 16"/>
          <p:cNvSpPr>
            <a:spLocks/>
          </p:cNvSpPr>
          <p:nvPr/>
        </p:nvSpPr>
        <p:spPr bwMode="auto">
          <a:xfrm>
            <a:off x="1866900" y="1962150"/>
            <a:ext cx="252413" cy="3067050"/>
          </a:xfrm>
          <a:prstGeom prst="leftBrace">
            <a:avLst>
              <a:gd name="adj1" fmla="val 101258"/>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endParaRPr lang="en-US" altLang="en-US" sz="1800">
              <a:solidFill>
                <a:prstClr val="black"/>
              </a:solidFill>
              <a:ea typeface="MS PGothic" pitchFamily="34" charset="-128"/>
            </a:endParaRPr>
          </a:p>
        </p:txBody>
      </p:sp>
      <p:sp>
        <p:nvSpPr>
          <p:cNvPr id="11281" name="Text Box 17"/>
          <p:cNvSpPr txBox="1">
            <a:spLocks noChangeArrowheads="1"/>
          </p:cNvSpPr>
          <p:nvPr/>
        </p:nvSpPr>
        <p:spPr bwMode="auto">
          <a:xfrm>
            <a:off x="549275" y="6069013"/>
            <a:ext cx="7810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1800">
                <a:solidFill>
                  <a:prstClr val="white"/>
                </a:solidFill>
                <a:latin typeface="Arial" pitchFamily="34" charset="0"/>
                <a:ea typeface="MS PGothic" pitchFamily="34" charset="-128"/>
              </a:rPr>
              <a:t>From </a:t>
            </a:r>
          </a:p>
          <a:p>
            <a:pPr defTabSz="914400" eaLnBrk="1" hangingPunct="1">
              <a:spcBef>
                <a:spcPct val="0"/>
              </a:spcBef>
              <a:buFontTx/>
              <a:buNone/>
            </a:pPr>
            <a:r>
              <a:rPr lang="en-US" altLang="en-US" sz="1800">
                <a:solidFill>
                  <a:prstClr val="white"/>
                </a:solidFill>
                <a:latin typeface="Arial" pitchFamily="34" charset="0"/>
                <a:ea typeface="MS PGothic" pitchFamily="34" charset="-128"/>
              </a:rPr>
              <a:t>GPS</a:t>
            </a:r>
          </a:p>
        </p:txBody>
      </p:sp>
      <p:sp>
        <p:nvSpPr>
          <p:cNvPr id="11282" name="Text Box 18"/>
          <p:cNvSpPr txBox="1">
            <a:spLocks noChangeArrowheads="1"/>
          </p:cNvSpPr>
          <p:nvPr/>
        </p:nvSpPr>
        <p:spPr bwMode="auto">
          <a:xfrm>
            <a:off x="2451100" y="800100"/>
            <a:ext cx="2112963" cy="147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1800" b="1" i="1" u="sng">
                <a:solidFill>
                  <a:prstClr val="black"/>
                </a:solidFill>
                <a:latin typeface="Arial" pitchFamily="34" charset="0"/>
                <a:ea typeface="MS PGothic" pitchFamily="34" charset="-128"/>
              </a:rPr>
              <a:t>How “high above</a:t>
            </a:r>
          </a:p>
          <a:p>
            <a:pPr defTabSz="914400" eaLnBrk="1" hangingPunct="1">
              <a:spcBef>
                <a:spcPct val="0"/>
              </a:spcBef>
              <a:buFontTx/>
              <a:buNone/>
            </a:pPr>
            <a:r>
              <a:rPr lang="en-US" altLang="en-US" sz="1800" b="1" i="1" u="sng">
                <a:solidFill>
                  <a:prstClr val="black"/>
                </a:solidFill>
                <a:latin typeface="Arial" pitchFamily="34" charset="0"/>
                <a:ea typeface="MS PGothic" pitchFamily="34" charset="-128"/>
              </a:rPr>
              <a:t>‘sea level’ ” am I?</a:t>
            </a:r>
          </a:p>
          <a:p>
            <a:pPr defTabSz="914400" eaLnBrk="1" hangingPunct="1">
              <a:spcBef>
                <a:spcPct val="0"/>
              </a:spcBef>
              <a:buFontTx/>
              <a:buNone/>
            </a:pPr>
            <a:r>
              <a:rPr lang="en-US" altLang="en-US" sz="1800" b="1" i="1">
                <a:solidFill>
                  <a:prstClr val="black"/>
                </a:solidFill>
                <a:latin typeface="Arial" pitchFamily="34" charset="0"/>
                <a:ea typeface="MS PGothic" pitchFamily="34" charset="-128"/>
              </a:rPr>
              <a:t>(FEMA, USACE,</a:t>
            </a:r>
          </a:p>
          <a:p>
            <a:pPr defTabSz="914400" eaLnBrk="1" hangingPunct="1">
              <a:spcBef>
                <a:spcPct val="0"/>
              </a:spcBef>
              <a:buFontTx/>
              <a:buNone/>
            </a:pPr>
            <a:r>
              <a:rPr lang="en-US" altLang="en-US" sz="1800" b="1" i="1">
                <a:solidFill>
                  <a:prstClr val="black"/>
                </a:solidFill>
                <a:latin typeface="Arial" pitchFamily="34" charset="0"/>
                <a:ea typeface="MS PGothic" pitchFamily="34" charset="-128"/>
              </a:rPr>
              <a:t>Surveying and </a:t>
            </a:r>
          </a:p>
          <a:p>
            <a:pPr defTabSz="914400" eaLnBrk="1" hangingPunct="1">
              <a:spcBef>
                <a:spcPct val="0"/>
              </a:spcBef>
              <a:buFontTx/>
              <a:buNone/>
            </a:pPr>
            <a:r>
              <a:rPr lang="en-US" altLang="en-US" sz="1800" b="1" i="1">
                <a:solidFill>
                  <a:prstClr val="black"/>
                </a:solidFill>
                <a:latin typeface="Arial" pitchFamily="34" charset="0"/>
                <a:ea typeface="MS PGothic" pitchFamily="34" charset="-128"/>
              </a:rPr>
              <a:t>Mapping)</a:t>
            </a:r>
          </a:p>
        </p:txBody>
      </p:sp>
      <p:grpSp>
        <p:nvGrpSpPr>
          <p:cNvPr id="11283" name="Group 19"/>
          <p:cNvGrpSpPr>
            <a:grpSpLocks/>
          </p:cNvGrpSpPr>
          <p:nvPr/>
        </p:nvGrpSpPr>
        <p:grpSpPr bwMode="auto">
          <a:xfrm>
            <a:off x="1154113" y="3500438"/>
            <a:ext cx="727075" cy="2976562"/>
            <a:chOff x="600" y="1758"/>
            <a:chExt cx="585" cy="1974"/>
          </a:xfrm>
        </p:grpSpPr>
        <p:grpSp>
          <p:nvGrpSpPr>
            <p:cNvPr id="52273" name="Group 20"/>
            <p:cNvGrpSpPr>
              <a:grpSpLocks/>
            </p:cNvGrpSpPr>
            <p:nvPr/>
          </p:nvGrpSpPr>
          <p:grpSpPr bwMode="auto">
            <a:xfrm>
              <a:off x="1053" y="1758"/>
              <a:ext cx="132" cy="1974"/>
              <a:chOff x="1053" y="1758"/>
              <a:chExt cx="132" cy="1974"/>
            </a:xfrm>
          </p:grpSpPr>
          <p:sp>
            <p:nvSpPr>
              <p:cNvPr id="52275" name="Line 21"/>
              <p:cNvSpPr>
                <a:spLocks noChangeShapeType="1"/>
              </p:cNvSpPr>
              <p:nvPr/>
            </p:nvSpPr>
            <p:spPr bwMode="auto">
              <a:xfrm flipH="1">
                <a:off x="1053" y="1758"/>
                <a:ext cx="132" cy="0"/>
              </a:xfrm>
              <a:prstGeom prst="line">
                <a:avLst/>
              </a:prstGeom>
              <a:noFill/>
              <a:ln w="9525">
                <a:solidFill>
                  <a:schemeClr val="tx1"/>
                </a:solidFill>
                <a:prstDash val="dash"/>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US">
                  <a:solidFill>
                    <a:prstClr val="black"/>
                  </a:solidFill>
                  <a:latin typeface="Arial" pitchFamily="34" charset="0"/>
                  <a:ea typeface="+mn-ea"/>
                </a:endParaRPr>
              </a:p>
            </p:txBody>
          </p:sp>
          <p:sp>
            <p:nvSpPr>
              <p:cNvPr id="52276" name="Line 22"/>
              <p:cNvSpPr>
                <a:spLocks noChangeShapeType="1"/>
              </p:cNvSpPr>
              <p:nvPr/>
            </p:nvSpPr>
            <p:spPr bwMode="auto">
              <a:xfrm>
                <a:off x="1053" y="1758"/>
                <a:ext cx="0" cy="1974"/>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US">
                  <a:solidFill>
                    <a:prstClr val="black"/>
                  </a:solidFill>
                  <a:latin typeface="Arial" pitchFamily="34" charset="0"/>
                  <a:ea typeface="+mn-ea"/>
                </a:endParaRPr>
              </a:p>
            </p:txBody>
          </p:sp>
        </p:grpSp>
        <p:sp>
          <p:nvSpPr>
            <p:cNvPr id="52274" name="Line 23"/>
            <p:cNvSpPr>
              <a:spLocks noChangeShapeType="1"/>
            </p:cNvSpPr>
            <p:nvPr/>
          </p:nvSpPr>
          <p:spPr bwMode="auto">
            <a:xfrm flipH="1">
              <a:off x="600" y="3729"/>
              <a:ext cx="453"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US">
                <a:solidFill>
                  <a:prstClr val="black"/>
                </a:solidFill>
                <a:latin typeface="Arial" pitchFamily="34" charset="0"/>
                <a:ea typeface="+mn-ea"/>
              </a:endParaRPr>
            </a:p>
          </p:txBody>
        </p:sp>
      </p:grpSp>
      <p:sp>
        <p:nvSpPr>
          <p:cNvPr id="11284" name="Text Box 24"/>
          <p:cNvSpPr txBox="1">
            <a:spLocks noChangeArrowheads="1"/>
          </p:cNvSpPr>
          <p:nvPr/>
        </p:nvSpPr>
        <p:spPr bwMode="auto">
          <a:xfrm>
            <a:off x="3394075" y="5921375"/>
            <a:ext cx="971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1800" b="1" u="sng" dirty="0">
                <a:solidFill>
                  <a:prstClr val="white"/>
                </a:solidFill>
                <a:latin typeface="Arial" pitchFamily="34" charset="0"/>
                <a:ea typeface="MS PGothic" pitchFamily="34" charset="-128"/>
              </a:rPr>
              <a:t>From </a:t>
            </a:r>
          </a:p>
          <a:p>
            <a:pPr defTabSz="914400" eaLnBrk="1" hangingPunct="1">
              <a:spcBef>
                <a:spcPct val="0"/>
              </a:spcBef>
              <a:buFontTx/>
              <a:buNone/>
            </a:pPr>
            <a:r>
              <a:rPr lang="en-US" altLang="en-US" sz="1800" b="1" u="sng" dirty="0">
                <a:solidFill>
                  <a:prstClr val="white"/>
                </a:solidFill>
                <a:latin typeface="Arial" pitchFamily="34" charset="0"/>
                <a:ea typeface="MS PGothic" pitchFamily="34" charset="-128"/>
              </a:rPr>
              <a:t>Gravity</a:t>
            </a:r>
          </a:p>
        </p:txBody>
      </p:sp>
      <p:grpSp>
        <p:nvGrpSpPr>
          <p:cNvPr id="11285" name="Group 25"/>
          <p:cNvGrpSpPr>
            <a:grpSpLocks/>
          </p:cNvGrpSpPr>
          <p:nvPr/>
        </p:nvGrpSpPr>
        <p:grpSpPr bwMode="auto">
          <a:xfrm flipH="1">
            <a:off x="6834188" y="4514850"/>
            <a:ext cx="423862" cy="2066925"/>
            <a:chOff x="600" y="1758"/>
            <a:chExt cx="585" cy="1974"/>
          </a:xfrm>
        </p:grpSpPr>
        <p:grpSp>
          <p:nvGrpSpPr>
            <p:cNvPr id="52269" name="Group 26"/>
            <p:cNvGrpSpPr>
              <a:grpSpLocks/>
            </p:cNvGrpSpPr>
            <p:nvPr/>
          </p:nvGrpSpPr>
          <p:grpSpPr bwMode="auto">
            <a:xfrm>
              <a:off x="1053" y="1758"/>
              <a:ext cx="132" cy="1974"/>
              <a:chOff x="1053" y="1758"/>
              <a:chExt cx="132" cy="1974"/>
            </a:xfrm>
          </p:grpSpPr>
          <p:sp>
            <p:nvSpPr>
              <p:cNvPr id="52271" name="Line 27"/>
              <p:cNvSpPr>
                <a:spLocks noChangeShapeType="1"/>
              </p:cNvSpPr>
              <p:nvPr/>
            </p:nvSpPr>
            <p:spPr bwMode="auto">
              <a:xfrm flipH="1">
                <a:off x="1053" y="1758"/>
                <a:ext cx="132" cy="0"/>
              </a:xfrm>
              <a:prstGeom prst="line">
                <a:avLst/>
              </a:prstGeom>
              <a:noFill/>
              <a:ln w="9525">
                <a:solidFill>
                  <a:schemeClr val="tx1"/>
                </a:solidFill>
                <a:prstDash val="dash"/>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US">
                  <a:solidFill>
                    <a:prstClr val="black"/>
                  </a:solidFill>
                  <a:latin typeface="Arial" pitchFamily="34" charset="0"/>
                  <a:ea typeface="+mn-ea"/>
                </a:endParaRPr>
              </a:p>
            </p:txBody>
          </p:sp>
          <p:sp>
            <p:nvSpPr>
              <p:cNvPr id="52272" name="Line 28"/>
              <p:cNvSpPr>
                <a:spLocks noChangeShapeType="1"/>
              </p:cNvSpPr>
              <p:nvPr/>
            </p:nvSpPr>
            <p:spPr bwMode="auto">
              <a:xfrm flipH="1">
                <a:off x="1053" y="1758"/>
                <a:ext cx="0" cy="1974"/>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US">
                  <a:solidFill>
                    <a:prstClr val="black"/>
                  </a:solidFill>
                  <a:latin typeface="Arial" pitchFamily="34" charset="0"/>
                  <a:ea typeface="+mn-ea"/>
                </a:endParaRPr>
              </a:p>
            </p:txBody>
          </p:sp>
        </p:grpSp>
        <p:sp>
          <p:nvSpPr>
            <p:cNvPr id="52270" name="Line 29"/>
            <p:cNvSpPr>
              <a:spLocks noChangeShapeType="1"/>
            </p:cNvSpPr>
            <p:nvPr/>
          </p:nvSpPr>
          <p:spPr bwMode="auto">
            <a:xfrm flipH="1">
              <a:off x="600" y="3729"/>
              <a:ext cx="453"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US">
                <a:solidFill>
                  <a:prstClr val="black"/>
                </a:solidFill>
                <a:latin typeface="Arial" pitchFamily="34" charset="0"/>
                <a:ea typeface="+mn-ea"/>
              </a:endParaRPr>
            </a:p>
          </p:txBody>
        </p:sp>
      </p:grpSp>
      <p:sp>
        <p:nvSpPr>
          <p:cNvPr id="52241" name="Text Box 30"/>
          <p:cNvSpPr txBox="1">
            <a:spLocks noChangeArrowheads="1"/>
          </p:cNvSpPr>
          <p:nvPr/>
        </p:nvSpPr>
        <p:spPr bwMode="auto">
          <a:xfrm>
            <a:off x="8039100" y="4419600"/>
            <a:ext cx="971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1800">
                <a:solidFill>
                  <a:prstClr val="white"/>
                </a:solidFill>
                <a:latin typeface="Arial" pitchFamily="34" charset="0"/>
                <a:ea typeface="MS PGothic" pitchFamily="34" charset="-128"/>
              </a:rPr>
              <a:t>Ocean</a:t>
            </a:r>
          </a:p>
          <a:p>
            <a:pPr defTabSz="914400" eaLnBrk="1" hangingPunct="1">
              <a:spcBef>
                <a:spcPct val="0"/>
              </a:spcBef>
              <a:buFontTx/>
              <a:buNone/>
            </a:pPr>
            <a:r>
              <a:rPr lang="en-US" altLang="en-US" sz="1800">
                <a:solidFill>
                  <a:prstClr val="white"/>
                </a:solidFill>
                <a:latin typeface="Arial" pitchFamily="34" charset="0"/>
                <a:ea typeface="MS PGothic" pitchFamily="34" charset="-128"/>
              </a:rPr>
              <a:t>Surface</a:t>
            </a:r>
          </a:p>
        </p:txBody>
      </p:sp>
      <p:sp>
        <p:nvSpPr>
          <p:cNvPr id="17426" name="Text Box 31"/>
          <p:cNvSpPr txBox="1">
            <a:spLocks noChangeArrowheads="1"/>
          </p:cNvSpPr>
          <p:nvPr/>
        </p:nvSpPr>
        <p:spPr bwMode="auto">
          <a:xfrm>
            <a:off x="7194550" y="6216650"/>
            <a:ext cx="1949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1800">
                <a:solidFill>
                  <a:prstClr val="white"/>
                </a:solidFill>
                <a:latin typeface="Arial" pitchFamily="34" charset="0"/>
                <a:ea typeface="MS PGothic" pitchFamily="34" charset="-128"/>
              </a:rPr>
              <a:t>From </a:t>
            </a:r>
          </a:p>
          <a:p>
            <a:pPr defTabSz="914400" eaLnBrk="1" hangingPunct="1">
              <a:spcBef>
                <a:spcPct val="0"/>
              </a:spcBef>
              <a:buFontTx/>
              <a:buNone/>
            </a:pPr>
            <a:r>
              <a:rPr lang="en-US" altLang="en-US" sz="1800">
                <a:solidFill>
                  <a:prstClr val="white"/>
                </a:solidFill>
                <a:latin typeface="Arial" pitchFamily="34" charset="0"/>
                <a:ea typeface="MS PGothic" pitchFamily="34" charset="-128"/>
              </a:rPr>
              <a:t>Satellite Altimetry</a:t>
            </a:r>
          </a:p>
        </p:txBody>
      </p:sp>
      <p:grpSp>
        <p:nvGrpSpPr>
          <p:cNvPr id="11288" name="Group 32"/>
          <p:cNvGrpSpPr>
            <a:grpSpLocks/>
          </p:cNvGrpSpPr>
          <p:nvPr/>
        </p:nvGrpSpPr>
        <p:grpSpPr bwMode="auto">
          <a:xfrm>
            <a:off x="2147888" y="4181475"/>
            <a:ext cx="1281112" cy="2057400"/>
            <a:chOff x="1353" y="2130"/>
            <a:chExt cx="807" cy="1296"/>
          </a:xfrm>
        </p:grpSpPr>
        <p:grpSp>
          <p:nvGrpSpPr>
            <p:cNvPr id="52265" name="Group 33"/>
            <p:cNvGrpSpPr>
              <a:grpSpLocks/>
            </p:cNvGrpSpPr>
            <p:nvPr/>
          </p:nvGrpSpPr>
          <p:grpSpPr bwMode="auto">
            <a:xfrm flipH="1">
              <a:off x="1353" y="2130"/>
              <a:ext cx="321" cy="1296"/>
              <a:chOff x="1053" y="1758"/>
              <a:chExt cx="132" cy="1974"/>
            </a:xfrm>
          </p:grpSpPr>
          <p:sp>
            <p:nvSpPr>
              <p:cNvPr id="52267" name="Line 34"/>
              <p:cNvSpPr>
                <a:spLocks noChangeShapeType="1"/>
              </p:cNvSpPr>
              <p:nvPr/>
            </p:nvSpPr>
            <p:spPr bwMode="auto">
              <a:xfrm flipH="1">
                <a:off x="1053" y="1758"/>
                <a:ext cx="132" cy="0"/>
              </a:xfrm>
              <a:prstGeom prst="line">
                <a:avLst/>
              </a:prstGeom>
              <a:noFill/>
              <a:ln w="9525">
                <a:solidFill>
                  <a:schemeClr val="tx1"/>
                </a:solidFill>
                <a:prstDash val="dash"/>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US">
                  <a:solidFill>
                    <a:prstClr val="black"/>
                  </a:solidFill>
                  <a:latin typeface="Arial" pitchFamily="34" charset="0"/>
                  <a:ea typeface="+mn-ea"/>
                </a:endParaRPr>
              </a:p>
            </p:txBody>
          </p:sp>
          <p:sp>
            <p:nvSpPr>
              <p:cNvPr id="52268" name="Line 35"/>
              <p:cNvSpPr>
                <a:spLocks noChangeShapeType="1"/>
              </p:cNvSpPr>
              <p:nvPr/>
            </p:nvSpPr>
            <p:spPr bwMode="auto">
              <a:xfrm>
                <a:off x="1053" y="1758"/>
                <a:ext cx="0" cy="1974"/>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US">
                  <a:solidFill>
                    <a:prstClr val="black"/>
                  </a:solidFill>
                  <a:latin typeface="Arial" pitchFamily="34" charset="0"/>
                  <a:ea typeface="+mn-ea"/>
                </a:endParaRPr>
              </a:p>
            </p:txBody>
          </p:sp>
        </p:grpSp>
        <p:sp>
          <p:nvSpPr>
            <p:cNvPr id="52266" name="Line 36"/>
            <p:cNvSpPr>
              <a:spLocks noChangeShapeType="1"/>
            </p:cNvSpPr>
            <p:nvPr/>
          </p:nvSpPr>
          <p:spPr bwMode="auto">
            <a:xfrm>
              <a:off x="1674" y="3408"/>
              <a:ext cx="486"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US">
                <a:solidFill>
                  <a:prstClr val="black"/>
                </a:solidFill>
                <a:latin typeface="Arial" pitchFamily="34" charset="0"/>
                <a:ea typeface="+mn-ea"/>
              </a:endParaRPr>
            </a:p>
          </p:txBody>
        </p:sp>
      </p:grpSp>
      <p:grpSp>
        <p:nvGrpSpPr>
          <p:cNvPr id="11290" name="Group 42"/>
          <p:cNvGrpSpPr>
            <a:grpSpLocks/>
          </p:cNvGrpSpPr>
          <p:nvPr/>
        </p:nvGrpSpPr>
        <p:grpSpPr bwMode="auto">
          <a:xfrm>
            <a:off x="2143125" y="2005013"/>
            <a:ext cx="1552575" cy="633412"/>
            <a:chOff x="1350" y="759"/>
            <a:chExt cx="978" cy="399"/>
          </a:xfrm>
        </p:grpSpPr>
        <p:sp>
          <p:nvSpPr>
            <p:cNvPr id="52263" name="Line 43"/>
            <p:cNvSpPr>
              <a:spLocks noChangeShapeType="1"/>
            </p:cNvSpPr>
            <p:nvPr/>
          </p:nvSpPr>
          <p:spPr bwMode="auto">
            <a:xfrm>
              <a:off x="1350" y="1158"/>
              <a:ext cx="978" cy="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US">
                <a:solidFill>
                  <a:prstClr val="black"/>
                </a:solidFill>
                <a:latin typeface="Arial" pitchFamily="34" charset="0"/>
                <a:ea typeface="+mn-ea"/>
              </a:endParaRPr>
            </a:p>
          </p:txBody>
        </p:sp>
        <p:sp>
          <p:nvSpPr>
            <p:cNvPr id="52264" name="Line 44"/>
            <p:cNvSpPr>
              <a:spLocks noChangeShapeType="1"/>
            </p:cNvSpPr>
            <p:nvPr/>
          </p:nvSpPr>
          <p:spPr bwMode="auto">
            <a:xfrm flipV="1">
              <a:off x="2328" y="759"/>
              <a:ext cx="0" cy="3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US">
                <a:solidFill>
                  <a:prstClr val="black"/>
                </a:solidFill>
                <a:latin typeface="Arial" pitchFamily="34" charset="0"/>
                <a:ea typeface="+mn-ea"/>
              </a:endParaRPr>
            </a:p>
          </p:txBody>
        </p:sp>
      </p:grpSp>
      <p:sp>
        <p:nvSpPr>
          <p:cNvPr id="11291" name="Text Box 45"/>
          <p:cNvSpPr txBox="1">
            <a:spLocks noChangeArrowheads="1"/>
          </p:cNvSpPr>
          <p:nvPr/>
        </p:nvSpPr>
        <p:spPr bwMode="auto">
          <a:xfrm>
            <a:off x="5810250" y="942975"/>
            <a:ext cx="3108325"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1800" b="1" i="1" u="sng">
                <a:solidFill>
                  <a:prstClr val="black"/>
                </a:solidFill>
                <a:latin typeface="Arial" pitchFamily="34" charset="0"/>
                <a:ea typeface="MS PGothic" pitchFamily="34" charset="-128"/>
              </a:rPr>
              <a:t>How large are </a:t>
            </a:r>
          </a:p>
          <a:p>
            <a:pPr defTabSz="914400" eaLnBrk="1" hangingPunct="1">
              <a:spcBef>
                <a:spcPct val="0"/>
              </a:spcBef>
              <a:buFontTx/>
              <a:buNone/>
            </a:pPr>
            <a:r>
              <a:rPr lang="en-US" altLang="en-US" sz="1800" b="1" i="1" u="sng">
                <a:solidFill>
                  <a:prstClr val="black"/>
                </a:solidFill>
                <a:latin typeface="Arial" pitchFamily="34" charset="0"/>
                <a:ea typeface="MS PGothic" pitchFamily="34" charset="-128"/>
              </a:rPr>
              <a:t>hydrodynamic processes?</a:t>
            </a:r>
          </a:p>
          <a:p>
            <a:pPr defTabSz="914400" eaLnBrk="1" hangingPunct="1">
              <a:spcBef>
                <a:spcPct val="0"/>
              </a:spcBef>
              <a:buFontTx/>
              <a:buNone/>
            </a:pPr>
            <a:r>
              <a:rPr lang="en-US" altLang="en-US" sz="1800" b="1" i="1">
                <a:solidFill>
                  <a:prstClr val="black"/>
                </a:solidFill>
                <a:latin typeface="Arial" pitchFamily="34" charset="0"/>
                <a:ea typeface="MS PGothic" pitchFamily="34" charset="-128"/>
              </a:rPr>
              <a:t>(Coast Survey, CSC,</a:t>
            </a:r>
          </a:p>
          <a:p>
            <a:pPr defTabSz="914400" eaLnBrk="1" hangingPunct="1">
              <a:spcBef>
                <a:spcPct val="0"/>
              </a:spcBef>
              <a:buFontTx/>
              <a:buNone/>
            </a:pPr>
            <a:r>
              <a:rPr lang="en-US" altLang="en-US" sz="1800" b="1" i="1">
                <a:solidFill>
                  <a:prstClr val="black"/>
                </a:solidFill>
                <a:latin typeface="Arial" pitchFamily="34" charset="0"/>
                <a:ea typeface="MS PGothic" pitchFamily="34" charset="-128"/>
              </a:rPr>
              <a:t>CZM)</a:t>
            </a:r>
          </a:p>
        </p:txBody>
      </p:sp>
      <p:sp>
        <p:nvSpPr>
          <p:cNvPr id="52246" name="Line 46"/>
          <p:cNvSpPr>
            <a:spLocks noChangeShapeType="1"/>
          </p:cNvSpPr>
          <p:nvPr/>
        </p:nvSpPr>
        <p:spPr bwMode="auto">
          <a:xfrm flipV="1">
            <a:off x="7986713" y="4310063"/>
            <a:ext cx="757237" cy="233362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US">
              <a:solidFill>
                <a:prstClr val="black"/>
              </a:solidFill>
              <a:latin typeface="Arial" pitchFamily="34" charset="0"/>
              <a:ea typeface="+mn-ea"/>
            </a:endParaRPr>
          </a:p>
        </p:txBody>
      </p:sp>
      <p:sp>
        <p:nvSpPr>
          <p:cNvPr id="52247" name="Text Box 50"/>
          <p:cNvSpPr txBox="1">
            <a:spLocks noChangeArrowheads="1"/>
          </p:cNvSpPr>
          <p:nvPr/>
        </p:nvSpPr>
        <p:spPr bwMode="auto">
          <a:xfrm>
            <a:off x="393700" y="155575"/>
            <a:ext cx="82931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400" b="1" u="sng" dirty="0">
                <a:solidFill>
                  <a:prstClr val="black"/>
                </a:solidFill>
                <a:latin typeface="Arial" pitchFamily="34" charset="0"/>
                <a:ea typeface="MS PGothic" pitchFamily="34" charset="-128"/>
              </a:rPr>
              <a:t>Gravity measurements help answer two big questions…</a:t>
            </a:r>
          </a:p>
        </p:txBody>
      </p:sp>
      <p:sp>
        <p:nvSpPr>
          <p:cNvPr id="11298" name="Freeform 54"/>
          <p:cNvSpPr>
            <a:spLocks/>
          </p:cNvSpPr>
          <p:nvPr/>
        </p:nvSpPr>
        <p:spPr bwMode="auto">
          <a:xfrm>
            <a:off x="-15875" y="4891088"/>
            <a:ext cx="9167813" cy="361950"/>
          </a:xfrm>
          <a:custGeom>
            <a:avLst/>
            <a:gdLst>
              <a:gd name="T0" fmla="*/ 0 w 5770"/>
              <a:gd name="T1" fmla="*/ 2147483647 h 228"/>
              <a:gd name="T2" fmla="*/ 2147483647 w 5770"/>
              <a:gd name="T3" fmla="*/ 2147483647 h 228"/>
              <a:gd name="T4" fmla="*/ 2147483647 w 5770"/>
              <a:gd name="T5" fmla="*/ 2147483647 h 228"/>
              <a:gd name="T6" fmla="*/ 0 60000 65536"/>
              <a:gd name="T7" fmla="*/ 0 60000 65536"/>
              <a:gd name="T8" fmla="*/ 0 60000 65536"/>
            </a:gdLst>
            <a:ahLst/>
            <a:cxnLst>
              <a:cxn ang="T6">
                <a:pos x="T0" y="T1"/>
              </a:cxn>
              <a:cxn ang="T7">
                <a:pos x="T2" y="T3"/>
              </a:cxn>
              <a:cxn ang="T8">
                <a:pos x="T4" y="T5"/>
              </a:cxn>
            </a:cxnLst>
            <a:rect l="0" t="0" r="r" b="b"/>
            <a:pathLst>
              <a:path w="5770" h="228">
                <a:moveTo>
                  <a:pt x="0" y="223"/>
                </a:moveTo>
                <a:cubicBezTo>
                  <a:pt x="1014" y="111"/>
                  <a:pt x="2029" y="0"/>
                  <a:pt x="2991" y="1"/>
                </a:cubicBezTo>
                <a:cubicBezTo>
                  <a:pt x="3953" y="2"/>
                  <a:pt x="5307" y="190"/>
                  <a:pt x="5770" y="228"/>
                </a:cubicBezTo>
              </a:path>
            </a:pathLst>
          </a:cu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US">
              <a:solidFill>
                <a:prstClr val="black"/>
              </a:solidFill>
              <a:latin typeface="Arial" pitchFamily="34" charset="0"/>
              <a:ea typeface="+mn-ea"/>
            </a:endParaRPr>
          </a:p>
        </p:txBody>
      </p:sp>
      <p:sp>
        <p:nvSpPr>
          <p:cNvPr id="4" name="Slide Number Placeholder 3"/>
          <p:cNvSpPr>
            <a:spLocks noGrp="1"/>
          </p:cNvSpPr>
          <p:nvPr>
            <p:ph type="sldNum" sz="quarter" idx="12"/>
          </p:nvPr>
        </p:nvSpPr>
        <p:spPr/>
        <p:txBody>
          <a:bodyPr/>
          <a:lstStyle/>
          <a:p>
            <a:pPr>
              <a:defRPr/>
            </a:pPr>
            <a:fld id="{16554F26-8508-4CA2-B162-EC7C62F3D148}" type="slidenum">
              <a:rPr lang="en-US" smtClean="0">
                <a:solidFill>
                  <a:prstClr val="black">
                    <a:tint val="75000"/>
                  </a:prstClr>
                </a:solidFill>
              </a:rPr>
              <a:pPr>
                <a:defRPr/>
              </a:pPr>
              <a:t>85</a:t>
            </a:fld>
            <a:endParaRPr lang="en-US">
              <a:solidFill>
                <a:prstClr val="black">
                  <a:tint val="75000"/>
                </a:prstClr>
              </a:solidFill>
            </a:endParaRPr>
          </a:p>
        </p:txBody>
      </p:sp>
      <p:cxnSp>
        <p:nvCxnSpPr>
          <p:cNvPr id="6" name="Straight Arrow Connector 5"/>
          <p:cNvCxnSpPr/>
          <p:nvPr/>
        </p:nvCxnSpPr>
        <p:spPr>
          <a:xfrm flipH="1" flipV="1">
            <a:off x="2143125" y="2005013"/>
            <a:ext cx="9525" cy="1271587"/>
          </a:xfrm>
          <a:prstGeom prst="straightConnector1">
            <a:avLst/>
          </a:prstGeom>
          <a:ln w="762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6629400" y="4033838"/>
            <a:ext cx="9525" cy="438150"/>
          </a:xfrm>
          <a:prstGeom prst="straightConnector1">
            <a:avLst/>
          </a:prstGeom>
          <a:ln w="762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V="1">
            <a:off x="2133600" y="3352800"/>
            <a:ext cx="19050" cy="1638300"/>
          </a:xfrm>
          <a:prstGeom prst="straightConnector1">
            <a:avLst/>
          </a:prstGeom>
          <a:ln w="76200">
            <a:solidFill>
              <a:srgbClr val="FFC000"/>
            </a:solidFill>
            <a:tailEnd type="arrow"/>
          </a:ln>
        </p:spPr>
        <p:style>
          <a:lnRef idx="1">
            <a:schemeClr val="accent1"/>
          </a:lnRef>
          <a:fillRef idx="0">
            <a:schemeClr val="accent1"/>
          </a:fillRef>
          <a:effectRef idx="0">
            <a:schemeClr val="accent1"/>
          </a:effectRef>
          <a:fontRef idx="minor">
            <a:schemeClr val="tx1"/>
          </a:fontRef>
        </p:style>
      </p:cxnSp>
      <p:grpSp>
        <p:nvGrpSpPr>
          <p:cNvPr id="11297" name="Group 51"/>
          <p:cNvGrpSpPr>
            <a:grpSpLocks/>
          </p:cNvGrpSpPr>
          <p:nvPr/>
        </p:nvGrpSpPr>
        <p:grpSpPr bwMode="auto">
          <a:xfrm>
            <a:off x="6089650" y="2132013"/>
            <a:ext cx="530225" cy="2168525"/>
            <a:chOff x="3836" y="1343"/>
            <a:chExt cx="334" cy="1366"/>
          </a:xfrm>
        </p:grpSpPr>
        <p:sp>
          <p:nvSpPr>
            <p:cNvPr id="52261" name="Line 52"/>
            <p:cNvSpPr>
              <a:spLocks noChangeShapeType="1"/>
            </p:cNvSpPr>
            <p:nvPr/>
          </p:nvSpPr>
          <p:spPr bwMode="auto">
            <a:xfrm rot="10800000" flipV="1">
              <a:off x="3836" y="2709"/>
              <a:ext cx="334" cy="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US">
                <a:solidFill>
                  <a:prstClr val="black"/>
                </a:solidFill>
                <a:latin typeface="Arial" pitchFamily="34" charset="0"/>
                <a:ea typeface="+mn-ea"/>
              </a:endParaRPr>
            </a:p>
          </p:txBody>
        </p:sp>
        <p:sp>
          <p:nvSpPr>
            <p:cNvPr id="52262" name="Line 53"/>
            <p:cNvSpPr>
              <a:spLocks noChangeShapeType="1"/>
            </p:cNvSpPr>
            <p:nvPr/>
          </p:nvSpPr>
          <p:spPr bwMode="auto">
            <a:xfrm rot="10800000">
              <a:off x="3836" y="1343"/>
              <a:ext cx="0" cy="13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US">
                <a:solidFill>
                  <a:prstClr val="black"/>
                </a:solidFill>
                <a:latin typeface="Arial" pitchFamily="34" charset="0"/>
                <a:ea typeface="+mn-ea"/>
              </a:endParaRPr>
            </a:p>
          </p:txBody>
        </p:sp>
      </p:grpSp>
      <p:cxnSp>
        <p:nvCxnSpPr>
          <p:cNvPr id="21" name="Straight Arrow Connector 20"/>
          <p:cNvCxnSpPr/>
          <p:nvPr/>
        </p:nvCxnSpPr>
        <p:spPr>
          <a:xfrm flipV="1">
            <a:off x="6634163" y="4471988"/>
            <a:ext cx="0" cy="519112"/>
          </a:xfrm>
          <a:prstGeom prst="straightConnector1">
            <a:avLst/>
          </a:prstGeom>
          <a:ln w="76200">
            <a:solidFill>
              <a:srgbClr val="FFC000"/>
            </a:solidFill>
            <a:tailEnd type="arrow"/>
          </a:ln>
        </p:spPr>
        <p:style>
          <a:lnRef idx="1">
            <a:schemeClr val="accent1"/>
          </a:lnRef>
          <a:fillRef idx="0">
            <a:schemeClr val="accent1"/>
          </a:fillRef>
          <a:effectRef idx="0">
            <a:schemeClr val="accent1"/>
          </a:effectRef>
          <a:fontRef idx="minor">
            <a:schemeClr val="tx1"/>
          </a:fontRef>
        </p:style>
      </p:cxnSp>
      <p:grpSp>
        <p:nvGrpSpPr>
          <p:cNvPr id="11289" name="Group 37"/>
          <p:cNvGrpSpPr>
            <a:grpSpLocks/>
          </p:cNvGrpSpPr>
          <p:nvPr/>
        </p:nvGrpSpPr>
        <p:grpSpPr bwMode="auto">
          <a:xfrm flipH="1">
            <a:off x="4195763" y="4614863"/>
            <a:ext cx="2411412" cy="1604962"/>
            <a:chOff x="1353" y="2130"/>
            <a:chExt cx="807" cy="1296"/>
          </a:xfrm>
        </p:grpSpPr>
        <p:grpSp>
          <p:nvGrpSpPr>
            <p:cNvPr id="52257" name="Group 38"/>
            <p:cNvGrpSpPr>
              <a:grpSpLocks/>
            </p:cNvGrpSpPr>
            <p:nvPr/>
          </p:nvGrpSpPr>
          <p:grpSpPr bwMode="auto">
            <a:xfrm flipH="1">
              <a:off x="1353" y="2130"/>
              <a:ext cx="321" cy="1296"/>
              <a:chOff x="1053" y="1758"/>
              <a:chExt cx="132" cy="1974"/>
            </a:xfrm>
          </p:grpSpPr>
          <p:sp>
            <p:nvSpPr>
              <p:cNvPr id="52259" name="Line 39"/>
              <p:cNvSpPr>
                <a:spLocks noChangeShapeType="1"/>
              </p:cNvSpPr>
              <p:nvPr/>
            </p:nvSpPr>
            <p:spPr bwMode="auto">
              <a:xfrm flipH="1">
                <a:off x="1053" y="1758"/>
                <a:ext cx="132" cy="0"/>
              </a:xfrm>
              <a:prstGeom prst="line">
                <a:avLst/>
              </a:prstGeom>
              <a:noFill/>
              <a:ln w="9525">
                <a:solidFill>
                  <a:schemeClr val="tx1"/>
                </a:solidFill>
                <a:prstDash val="dash"/>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US">
                  <a:solidFill>
                    <a:prstClr val="black"/>
                  </a:solidFill>
                  <a:latin typeface="Arial" pitchFamily="34" charset="0"/>
                  <a:ea typeface="+mn-ea"/>
                </a:endParaRPr>
              </a:p>
            </p:txBody>
          </p:sp>
          <p:sp>
            <p:nvSpPr>
              <p:cNvPr id="52260" name="Line 40"/>
              <p:cNvSpPr>
                <a:spLocks noChangeShapeType="1"/>
              </p:cNvSpPr>
              <p:nvPr/>
            </p:nvSpPr>
            <p:spPr bwMode="auto">
              <a:xfrm>
                <a:off x="1053" y="1758"/>
                <a:ext cx="0" cy="1974"/>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US">
                  <a:solidFill>
                    <a:prstClr val="black"/>
                  </a:solidFill>
                  <a:latin typeface="Arial" pitchFamily="34" charset="0"/>
                  <a:ea typeface="+mn-ea"/>
                </a:endParaRPr>
              </a:p>
            </p:txBody>
          </p:sp>
        </p:grpSp>
        <p:sp>
          <p:nvSpPr>
            <p:cNvPr id="52258" name="Line 41"/>
            <p:cNvSpPr>
              <a:spLocks noChangeShapeType="1"/>
            </p:cNvSpPr>
            <p:nvPr/>
          </p:nvSpPr>
          <p:spPr bwMode="auto">
            <a:xfrm>
              <a:off x="1674" y="3408"/>
              <a:ext cx="486"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US">
                <a:solidFill>
                  <a:prstClr val="black"/>
                </a:solidFill>
                <a:latin typeface="Arial" pitchFamily="34" charset="0"/>
                <a:ea typeface="+mn-ea"/>
              </a:endParaRPr>
            </a:p>
          </p:txBody>
        </p:sp>
      </p:grpSp>
      <p:sp>
        <p:nvSpPr>
          <p:cNvPr id="11277" name="AutoShape 13"/>
          <p:cNvSpPr>
            <a:spLocks/>
          </p:cNvSpPr>
          <p:nvPr/>
        </p:nvSpPr>
        <p:spPr bwMode="auto">
          <a:xfrm>
            <a:off x="6653213" y="4081463"/>
            <a:ext cx="152400" cy="871537"/>
          </a:xfrm>
          <a:prstGeom prst="rightBrace">
            <a:avLst>
              <a:gd name="adj1" fmla="val 47656"/>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endParaRPr lang="en-US" altLang="en-US" sz="1800">
              <a:solidFill>
                <a:prstClr val="black"/>
              </a:solidFill>
              <a:ea typeface="MS PGothic" pitchFamily="34" charset="-128"/>
            </a:endParaRPr>
          </a:p>
        </p:txBody>
      </p:sp>
    </p:spTree>
    <p:extLst>
      <p:ext uri="{BB962C8B-B14F-4D97-AF65-F5344CB8AC3E}">
        <p14:creationId xmlns:p14="http://schemas.microsoft.com/office/powerpoint/2010/main" val="41177436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298"/>
                                        </p:tgtEl>
                                        <p:attrNameLst>
                                          <p:attrName>style.visibility</p:attrName>
                                        </p:attrNameLst>
                                      </p:cBhvr>
                                      <p:to>
                                        <p:strVal val="visible"/>
                                      </p:to>
                                    </p:set>
                                    <p:animEffect transition="in" filter="wipe(left)">
                                      <p:cBhvr>
                                        <p:cTn id="7" dur="500"/>
                                        <p:tgtEl>
                                          <p:spTgt spid="11298"/>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1272"/>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1267"/>
                                        </p:tgtEl>
                                        <p:attrNameLst>
                                          <p:attrName>style.visibility</p:attrName>
                                        </p:attrNameLst>
                                      </p:cBhvr>
                                      <p:to>
                                        <p:strVal val="visible"/>
                                      </p:to>
                                    </p:set>
                                    <p:animEffect transition="in" filter="wipe(left)">
                                      <p:cBhvr>
                                        <p:cTn id="14" dur="500"/>
                                        <p:tgtEl>
                                          <p:spTgt spid="11267"/>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11271"/>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28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290"/>
                                        </p:tgtEl>
                                        <p:attrNameLst>
                                          <p:attrName>style.visibility</p:attrName>
                                        </p:attrNameLst>
                                      </p:cBhvr>
                                      <p:to>
                                        <p:strVal val="visible"/>
                                      </p:to>
                                    </p:set>
                                  </p:childTnLst>
                                </p:cTn>
                              </p:par>
                            </p:childTnLst>
                          </p:cTn>
                        </p:par>
                        <p:par>
                          <p:cTn id="23" fill="hold" nodeType="afterGroup">
                            <p:stCondLst>
                              <p:cond delay="0"/>
                            </p:stCondLst>
                            <p:childTnLst>
                              <p:par>
                                <p:cTn id="24" presetID="22" presetClass="entr" presetSubtype="4"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29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297"/>
                                        </p:tgtEl>
                                        <p:attrNameLst>
                                          <p:attrName>style.visibility</p:attrName>
                                        </p:attrNameLst>
                                      </p:cBhvr>
                                      <p:to>
                                        <p:strVal val="visible"/>
                                      </p:to>
                                    </p:set>
                                  </p:childTnLst>
                                </p:cTn>
                              </p:par>
                            </p:childTnLst>
                          </p:cTn>
                        </p:par>
                        <p:par>
                          <p:cTn id="33" fill="hold" nodeType="afterGroup">
                            <p:stCondLst>
                              <p:cond delay="0"/>
                            </p:stCondLst>
                            <p:childTnLst>
                              <p:par>
                                <p:cTn id="34" presetID="22" presetClass="entr" presetSubtype="4" fill="hold"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28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128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281"/>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127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742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128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4" fill="hold" nodeType="clickEffect">
                                  <p:stCondLst>
                                    <p:cond delay="0"/>
                                  </p:stCondLst>
                                  <p:childTnLst>
                                    <p:set>
                                      <p:cBhvr>
                                        <p:cTn id="58" dur="1" fill="hold">
                                          <p:stCondLst>
                                            <p:cond delay="0"/>
                                          </p:stCondLst>
                                        </p:cTn>
                                        <p:tgtEl>
                                          <p:spTgt spid="63"/>
                                        </p:tgtEl>
                                        <p:attrNameLst>
                                          <p:attrName>style.visibility</p:attrName>
                                        </p:attrNameLst>
                                      </p:cBhvr>
                                      <p:to>
                                        <p:strVal val="visible"/>
                                      </p:to>
                                    </p:set>
                                    <p:animEffect transition="in" filter="wipe(down)">
                                      <p:cBhvr>
                                        <p:cTn id="59" dur="500"/>
                                        <p:tgtEl>
                                          <p:spTgt spid="63"/>
                                        </p:tgtEl>
                                      </p:cBhvr>
                                    </p:animEffect>
                                  </p:childTnLst>
                                </p:cTn>
                              </p:par>
                              <p:par>
                                <p:cTn id="60" presetID="22" presetClass="entr" presetSubtype="4" fill="hold" nodeType="with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wipe(down)">
                                      <p:cBhvr>
                                        <p:cTn id="62" dur="500"/>
                                        <p:tgtEl>
                                          <p:spTgt spid="21"/>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nodeType="clickEffect">
                                  <p:stCondLst>
                                    <p:cond delay="0"/>
                                  </p:stCondLst>
                                  <p:childTnLst>
                                    <p:set>
                                      <p:cBhvr>
                                        <p:cTn id="66" dur="1" fill="hold">
                                          <p:stCondLst>
                                            <p:cond delay="0"/>
                                          </p:stCondLst>
                                        </p:cTn>
                                        <p:tgtEl>
                                          <p:spTgt spid="1128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128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12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animBg="1"/>
      <p:bldP spid="11271" grpId="0"/>
      <p:bldP spid="11272" grpId="0"/>
      <p:bldP spid="11280" grpId="0" animBg="1"/>
      <p:bldP spid="11281" grpId="0"/>
      <p:bldP spid="11282" grpId="0"/>
      <p:bldP spid="11284" grpId="0"/>
      <p:bldP spid="17426" grpId="0"/>
      <p:bldP spid="11291" grpId="0"/>
      <p:bldP spid="11298" grpId="0" animBg="1"/>
      <p:bldP spid="4" grpId="0"/>
      <p:bldP spid="11277"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 descr="Continuation Slid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52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45058" name="Rectangle 2"/>
          <p:cNvSpPr>
            <a:spLocks/>
          </p:cNvSpPr>
          <p:nvPr/>
        </p:nvSpPr>
        <p:spPr bwMode="auto">
          <a:xfrm>
            <a:off x="4021138" y="1676400"/>
            <a:ext cx="4741862" cy="4641850"/>
          </a:xfrm>
          <a:prstGeom prst="rect">
            <a:avLst/>
          </a:prstGeom>
          <a:noFill/>
          <a:ln w="12700">
            <a:noFill/>
            <a:miter lim="0"/>
            <a:headEnd/>
            <a:tailEnd/>
          </a:ln>
        </p:spPr>
        <p:txBody>
          <a:bodyPr lIns="88882" tIns="50791" rIns="88882" bIns="50791">
            <a:spAutoFit/>
          </a:bodyPr>
          <a:lstStyle/>
          <a:p>
            <a:pPr marL="379498" indent="-379498" defTabSz="913028">
              <a:spcBef>
                <a:spcPts val="281"/>
              </a:spcBef>
              <a:buClr>
                <a:srgbClr val="000000"/>
              </a:buClr>
              <a:buSzPct val="100000"/>
              <a:buFont typeface="Calibri" pitchFamily="34" charset="0"/>
              <a:buChar char="•"/>
              <a:defRPr/>
            </a:pPr>
            <a:r>
              <a:rPr lang="en-US" sz="2000" dirty="0">
                <a:solidFill>
                  <a:prstClr val="black"/>
                </a:solidFill>
                <a:latin typeface="Calibri"/>
                <a:ea typeface="ＭＳ Ｐゴシック" charset="0"/>
                <a:cs typeface="Times New Roman" pitchFamily="18" charset="0"/>
                <a:sym typeface="Times New Roman" pitchFamily="18" charset="0"/>
              </a:rPr>
              <a:t>Replace the Vertical Datum of the USA by 2022 (at today’s funding) with a </a:t>
            </a:r>
            <a:r>
              <a:rPr lang="en-US" sz="2000" b="1" dirty="0">
                <a:solidFill>
                  <a:prstClr val="black"/>
                </a:solidFill>
                <a:latin typeface="Calibri"/>
                <a:ea typeface="ＭＳ Ｐゴシック" charset="0"/>
                <a:cs typeface="Times New Roman" pitchFamily="18" charset="0"/>
                <a:sym typeface="Times New Roman" pitchFamily="18" charset="0"/>
              </a:rPr>
              <a:t>gravimetric geoid accurate to 1 cm </a:t>
            </a:r>
          </a:p>
          <a:p>
            <a:pPr marL="379498" indent="-379498" defTabSz="913028">
              <a:spcBef>
                <a:spcPts val="281"/>
              </a:spcBef>
              <a:buClr>
                <a:srgbClr val="000000"/>
              </a:buClr>
              <a:buSzPct val="100000"/>
              <a:buFont typeface="Calibri" pitchFamily="34" charset="0"/>
              <a:buChar char="•"/>
              <a:defRPr/>
            </a:pPr>
            <a:r>
              <a:rPr lang="en-US" sz="2000" dirty="0">
                <a:solidFill>
                  <a:prstClr val="black"/>
                </a:solidFill>
                <a:latin typeface="Calibri"/>
                <a:ea typeface="ＭＳ Ｐゴシック" charset="0"/>
                <a:cs typeface="Times New Roman" pitchFamily="18" charset="0"/>
                <a:sym typeface="Times New Roman" pitchFamily="18" charset="0"/>
              </a:rPr>
              <a:t>Orthometric heights accessed via GNSS accurate to 2 cm</a:t>
            </a:r>
          </a:p>
          <a:p>
            <a:pPr marL="379498" indent="-379498" defTabSz="913028">
              <a:spcBef>
                <a:spcPts val="281"/>
              </a:spcBef>
              <a:buClr>
                <a:srgbClr val="000000"/>
              </a:buClr>
              <a:buSzPct val="100000"/>
              <a:buFont typeface="Calibri" pitchFamily="34" charset="0"/>
              <a:buChar char="•"/>
              <a:defRPr/>
            </a:pPr>
            <a:r>
              <a:rPr lang="en-US" sz="2000" dirty="0">
                <a:solidFill>
                  <a:prstClr val="black"/>
                </a:solidFill>
                <a:latin typeface="Calibri"/>
                <a:ea typeface="ＭＳ Ｐゴシック" charset="0"/>
                <a:cs typeface="Times New Roman" pitchFamily="18" charset="0"/>
                <a:sym typeface="Times New Roman" pitchFamily="18" charset="0"/>
              </a:rPr>
              <a:t>Three thrusts of project:</a:t>
            </a:r>
          </a:p>
          <a:p>
            <a:pPr marL="637334" lvl="1" indent="-315877" defTabSz="913028">
              <a:spcBef>
                <a:spcPts val="281"/>
              </a:spcBef>
              <a:buClr>
                <a:srgbClr val="000000"/>
              </a:buClr>
              <a:buSzPct val="100000"/>
              <a:buFont typeface="Calibri" pitchFamily="34" charset="0"/>
              <a:buChar char="–"/>
              <a:defRPr/>
            </a:pPr>
            <a:r>
              <a:rPr lang="en-US" sz="2000" dirty="0">
                <a:solidFill>
                  <a:prstClr val="black"/>
                </a:solidFill>
                <a:latin typeface="Calibri"/>
                <a:ea typeface="ＭＳ Ｐゴシック" charset="0"/>
                <a:cs typeface="Times New Roman" pitchFamily="18" charset="0"/>
                <a:sym typeface="Times New Roman" pitchFamily="18" charset="0"/>
              </a:rPr>
              <a:t>Airborne gravity survey of entire country and its holdings</a:t>
            </a:r>
          </a:p>
          <a:p>
            <a:pPr marL="637334" lvl="1" indent="-315877" defTabSz="913028">
              <a:spcBef>
                <a:spcPts val="281"/>
              </a:spcBef>
              <a:buClr>
                <a:srgbClr val="000000"/>
              </a:buClr>
              <a:buSzPct val="100000"/>
              <a:buFont typeface="Calibri" pitchFamily="34" charset="0"/>
              <a:buChar char="–"/>
              <a:defRPr/>
            </a:pPr>
            <a:r>
              <a:rPr lang="en-US" sz="2000" dirty="0">
                <a:solidFill>
                  <a:prstClr val="black"/>
                </a:solidFill>
                <a:latin typeface="Calibri"/>
                <a:ea typeface="ＭＳ Ｐゴシック" charset="0"/>
                <a:cs typeface="Times New Roman" pitchFamily="18" charset="0"/>
                <a:sym typeface="Times New Roman" pitchFamily="18" charset="0"/>
              </a:rPr>
              <a:t>Long-term monitoring of geoid change</a:t>
            </a:r>
          </a:p>
          <a:p>
            <a:pPr marL="637334" lvl="1" indent="-315877" defTabSz="913028">
              <a:spcBef>
                <a:spcPts val="281"/>
              </a:spcBef>
              <a:buClr>
                <a:srgbClr val="000000"/>
              </a:buClr>
              <a:buSzPct val="100000"/>
              <a:buFont typeface="Calibri" pitchFamily="34" charset="0"/>
              <a:buChar char="–"/>
              <a:defRPr/>
            </a:pPr>
            <a:r>
              <a:rPr lang="en-US" sz="2000" dirty="0">
                <a:solidFill>
                  <a:prstClr val="black"/>
                </a:solidFill>
                <a:latin typeface="Calibri"/>
                <a:ea typeface="ＭＳ Ｐゴシック" charset="0"/>
                <a:cs typeface="Times New Roman" pitchFamily="18" charset="0"/>
                <a:sym typeface="Times New Roman" pitchFamily="18" charset="0"/>
              </a:rPr>
              <a:t>Partnership surveys</a:t>
            </a:r>
          </a:p>
          <a:p>
            <a:pPr marL="379498" indent="-379498" defTabSz="913028">
              <a:spcBef>
                <a:spcPts val="281"/>
              </a:spcBef>
              <a:buClr>
                <a:srgbClr val="000000"/>
              </a:buClr>
              <a:buSzPct val="100000"/>
              <a:buFont typeface="Calibri" pitchFamily="34" charset="0"/>
              <a:buChar char="•"/>
              <a:defRPr/>
            </a:pPr>
            <a:r>
              <a:rPr lang="en-US" sz="2000" dirty="0">
                <a:solidFill>
                  <a:prstClr val="black"/>
                </a:solidFill>
                <a:latin typeface="Calibri"/>
                <a:ea typeface="ＭＳ Ｐゴシック" charset="0"/>
                <a:cs typeface="Times New Roman" pitchFamily="18" charset="0"/>
                <a:sym typeface="Times New Roman" pitchFamily="18" charset="0"/>
              </a:rPr>
              <a:t>Working to launch a collaborative effort with the USGS for simultaneous magnetic measurement</a:t>
            </a:r>
          </a:p>
        </p:txBody>
      </p:sp>
      <p:pic>
        <p:nvPicPr>
          <p:cNvPr id="60420" name="Picture 3"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6863" y="1751013"/>
            <a:ext cx="3417887"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23557" name="Rectangle 6"/>
          <p:cNvSpPr>
            <a:spLocks/>
          </p:cNvSpPr>
          <p:nvPr/>
        </p:nvSpPr>
        <p:spPr bwMode="auto">
          <a:xfrm>
            <a:off x="285750" y="381000"/>
            <a:ext cx="8458200" cy="1209675"/>
          </a:xfrm>
          <a:prstGeom prst="rect">
            <a:avLst/>
          </a:prstGeom>
          <a:noFill/>
          <a:ln w="12700">
            <a:noFill/>
            <a:miter lim="0"/>
            <a:headEnd/>
            <a:tailEnd/>
          </a:ln>
        </p:spPr>
        <p:txBody>
          <a:bodyPr lIns="88882" tIns="50791" rIns="88882" bIns="50791" anchor="ctr">
            <a:spAutoFit/>
          </a:bodyPr>
          <a:lstStyle/>
          <a:p>
            <a:pPr algn="ctr" defTabSz="913028">
              <a:defRPr/>
            </a:pPr>
            <a:r>
              <a:rPr lang="en-US" sz="3600" b="1" dirty="0">
                <a:solidFill>
                  <a:prstClr val="black"/>
                </a:solidFill>
                <a:latin typeface="Calibri"/>
                <a:ea typeface="ＭＳ Ｐゴシック" charset="0"/>
                <a:cs typeface="Times New Roman" pitchFamily="18" charset="0"/>
                <a:sym typeface="Times New Roman" pitchFamily="18" charset="0"/>
              </a:rPr>
              <a:t>Gravity for the Redefinition of the American Vertical Datum (GRAV-D) </a:t>
            </a:r>
            <a:endParaRPr lang="en-US" sz="1400" b="1" dirty="0">
              <a:solidFill>
                <a:prstClr val="black"/>
              </a:solidFill>
              <a:latin typeface="Calibri"/>
              <a:ea typeface="ＭＳ Ｐゴシック" charset="0"/>
              <a:cs typeface="ＭＳ Ｐゴシック" charset="0"/>
            </a:endParaRPr>
          </a:p>
        </p:txBody>
      </p:sp>
      <p:pic>
        <p:nvPicPr>
          <p:cNvPr id="60422" name="Picture 3" descr="imag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6863" y="1601788"/>
            <a:ext cx="3417887"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60423" name="Rectangle 4"/>
          <p:cNvSpPr txBox="1">
            <a:spLocks noChangeArrowheads="1"/>
          </p:cNvSpPr>
          <p:nvPr/>
        </p:nvSpPr>
        <p:spPr bwMode="auto">
          <a:xfrm>
            <a:off x="327025" y="6040438"/>
            <a:ext cx="3360738" cy="785812"/>
          </a:xfrm>
          <a:prstGeom prst="rect">
            <a:avLst/>
          </a:prstGeom>
          <a:solidFill>
            <a:srgbClr val="00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buFontTx/>
              <a:buNone/>
            </a:pPr>
            <a:r>
              <a:rPr lang="en-US" altLang="en-US" sz="1800" b="1" i="1" u="sng">
                <a:solidFill>
                  <a:srgbClr val="FFFF00"/>
                </a:solidFill>
                <a:ea typeface="+mn-ea"/>
              </a:rPr>
              <a:t>Gravity</a:t>
            </a:r>
            <a:r>
              <a:rPr lang="en-US" altLang="en-US" sz="1800" i="1">
                <a:solidFill>
                  <a:srgbClr val="FFFF00"/>
                </a:solidFill>
                <a:ea typeface="+mn-ea"/>
              </a:rPr>
              <a:t> and </a:t>
            </a:r>
            <a:r>
              <a:rPr lang="en-US" altLang="en-US" sz="1800" b="1" i="1" u="sng">
                <a:solidFill>
                  <a:srgbClr val="FFFF00"/>
                </a:solidFill>
                <a:ea typeface="+mn-ea"/>
              </a:rPr>
              <a:t>Heights</a:t>
            </a:r>
            <a:r>
              <a:rPr lang="en-US" altLang="en-US" sz="1800" i="1">
                <a:solidFill>
                  <a:srgbClr val="FFFF00"/>
                </a:solidFill>
                <a:ea typeface="+mn-ea"/>
              </a:rPr>
              <a:t> are</a:t>
            </a:r>
          </a:p>
          <a:p>
            <a:pPr algn="ctr" defTabSz="914400" eaLnBrk="1" hangingPunct="1">
              <a:buFontTx/>
              <a:buNone/>
            </a:pPr>
            <a:r>
              <a:rPr lang="en-US" altLang="en-US" sz="1800" i="1">
                <a:solidFill>
                  <a:srgbClr val="FFFF00"/>
                </a:solidFill>
                <a:ea typeface="+mn-ea"/>
              </a:rPr>
              <a:t>inseparably connected</a:t>
            </a:r>
            <a:endParaRPr lang="en-US" altLang="en-US" sz="1800" b="1" i="1">
              <a:solidFill>
                <a:prstClr val="black"/>
              </a:solidFill>
              <a:ea typeface="+mn-ea"/>
            </a:endParaRPr>
          </a:p>
        </p:txBody>
      </p:sp>
    </p:spTree>
    <p:extLst>
      <p:ext uri="{BB962C8B-B14F-4D97-AF65-F5344CB8AC3E}">
        <p14:creationId xmlns:p14="http://schemas.microsoft.com/office/powerpoint/2010/main" val="3399133599"/>
      </p:ext>
    </p:extLst>
  </p:cSld>
  <p:clrMapOvr>
    <a:masterClrMapping/>
  </p:clrMapOvr>
  <p:transition spd="med"/>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Content Placeholder 2"/>
          <p:cNvSpPr>
            <a:spLocks noGrp="1"/>
          </p:cNvSpPr>
          <p:nvPr>
            <p:ph idx="1"/>
          </p:nvPr>
        </p:nvSpPr>
        <p:spPr>
          <a:xfrm>
            <a:off x="1219200" y="1905000"/>
            <a:ext cx="7410450" cy="3933825"/>
          </a:xfrm>
        </p:spPr>
        <p:txBody>
          <a:bodyPr/>
          <a:lstStyle/>
          <a:p>
            <a:r>
              <a:rPr lang="en-US" b="1" dirty="0" smtClean="0"/>
              <a:t>GRAV-D will mean:</a:t>
            </a:r>
          </a:p>
          <a:p>
            <a:pPr lvl="1"/>
            <a:r>
              <a:rPr lang="en-US" dirty="0" smtClean="0"/>
              <a:t>As the H=0 surface, the geoid will be tracked over time to keep the datum up to date</a:t>
            </a:r>
          </a:p>
          <a:p>
            <a:pPr lvl="1"/>
            <a:r>
              <a:rPr lang="en-US" dirty="0" smtClean="0"/>
              <a:t>The reliance on passive marks will dwindle to:</a:t>
            </a:r>
          </a:p>
          <a:p>
            <a:pPr lvl="2"/>
            <a:r>
              <a:rPr lang="en-US" dirty="0" smtClean="0"/>
              <a:t>Secondary access to the datum</a:t>
            </a:r>
          </a:p>
          <a:p>
            <a:pPr lvl="2"/>
            <a:r>
              <a:rPr lang="en-US" dirty="0" smtClean="0"/>
              <a:t>Minimal NGS involvement</a:t>
            </a:r>
          </a:p>
          <a:p>
            <a:pPr lvl="3"/>
            <a:r>
              <a:rPr lang="en-US" dirty="0" smtClean="0"/>
              <a:t>Maintenance/checking in the hands of users</a:t>
            </a:r>
          </a:p>
          <a:p>
            <a:pPr lvl="2"/>
            <a:r>
              <a:rPr lang="en-US" dirty="0" smtClean="0"/>
              <a:t>Use at your own risk</a:t>
            </a:r>
          </a:p>
        </p:txBody>
      </p:sp>
      <p:sp>
        <p:nvSpPr>
          <p:cNvPr id="7" name="Title 1"/>
          <p:cNvSpPr txBox="1">
            <a:spLocks/>
          </p:cNvSpPr>
          <p:nvPr/>
        </p:nvSpPr>
        <p:spPr bwMode="auto">
          <a:xfrm>
            <a:off x="609600" y="609600"/>
            <a:ext cx="8458200" cy="1143000"/>
          </a:xfrm>
          <a:prstGeom prst="rect">
            <a:avLst/>
          </a:prstGeom>
          <a:noFill/>
          <a:ln w="9525">
            <a:noFill/>
            <a:miter lim="800000"/>
            <a:headEnd/>
            <a:tailEnd/>
          </a:ln>
        </p:spPr>
        <p:txBody>
          <a:bodyPr anchor="ctr"/>
          <a:lstStyle/>
          <a:p>
            <a:pPr algn="ctr" defTabSz="914400" eaLnBrk="0" hangingPunct="0">
              <a:defRPr/>
            </a:pPr>
            <a:r>
              <a:rPr lang="en-US" sz="4400" b="1" kern="0" dirty="0">
                <a:solidFill>
                  <a:prstClr val="black"/>
                </a:solidFill>
                <a:latin typeface="Times New Roman" pitchFamily="18" charset="0"/>
                <a:ea typeface="+mn-ea"/>
                <a:cs typeface="Times New Roman" pitchFamily="18" charset="0"/>
              </a:rPr>
              <a:t>What is GRAV-D? </a:t>
            </a:r>
          </a:p>
        </p:txBody>
      </p:sp>
    </p:spTree>
    <p:extLst>
      <p:ext uri="{BB962C8B-B14F-4D97-AF65-F5344CB8AC3E}">
        <p14:creationId xmlns:p14="http://schemas.microsoft.com/office/powerpoint/2010/main" val="217432534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457200"/>
            <a:ext cx="8458200" cy="889000"/>
          </a:xfrm>
        </p:spPr>
        <p:txBody>
          <a:bodyPr/>
          <a:lstStyle/>
          <a:p>
            <a:pPr eaLnBrk="1" hangingPunct="1"/>
            <a:r>
              <a:rPr lang="en-US" sz="2800" smtClean="0"/>
              <a:t>Gravity Survey Plan</a:t>
            </a:r>
          </a:p>
        </p:txBody>
      </p:sp>
      <p:sp>
        <p:nvSpPr>
          <p:cNvPr id="44035" name="Rectangle 3"/>
          <p:cNvSpPr>
            <a:spLocks noGrp="1" noChangeArrowheads="1"/>
          </p:cNvSpPr>
          <p:nvPr>
            <p:ph type="body" idx="1"/>
          </p:nvPr>
        </p:nvSpPr>
        <p:spPr>
          <a:xfrm>
            <a:off x="1003300" y="1435100"/>
            <a:ext cx="7594600" cy="3594100"/>
          </a:xfrm>
        </p:spPr>
        <p:txBody>
          <a:bodyPr/>
          <a:lstStyle/>
          <a:p>
            <a:pPr eaLnBrk="1" hangingPunct="1">
              <a:lnSpc>
                <a:spcPct val="75000"/>
              </a:lnSpc>
            </a:pPr>
            <a:r>
              <a:rPr lang="en-US" sz="2400" smtClean="0"/>
              <a:t>National Scale Part 1</a:t>
            </a:r>
          </a:p>
          <a:p>
            <a:pPr eaLnBrk="1" hangingPunct="1">
              <a:lnSpc>
                <a:spcPct val="75000"/>
              </a:lnSpc>
            </a:pPr>
            <a:endParaRPr lang="en-US" sz="2400" smtClean="0"/>
          </a:p>
          <a:p>
            <a:pPr lvl="1" eaLnBrk="1" hangingPunct="1">
              <a:lnSpc>
                <a:spcPct val="75000"/>
              </a:lnSpc>
            </a:pPr>
            <a:r>
              <a:rPr lang="en-US" sz="2400" smtClean="0"/>
              <a:t>Predominantly through airborne gravity</a:t>
            </a:r>
          </a:p>
          <a:p>
            <a:pPr lvl="1" eaLnBrk="1" hangingPunct="1">
              <a:lnSpc>
                <a:spcPct val="75000"/>
              </a:lnSpc>
              <a:buFontTx/>
              <a:buNone/>
            </a:pPr>
            <a:endParaRPr lang="en-US" sz="2400" smtClean="0"/>
          </a:p>
          <a:p>
            <a:pPr lvl="1" eaLnBrk="1" hangingPunct="1">
              <a:lnSpc>
                <a:spcPct val="75000"/>
              </a:lnSpc>
            </a:pPr>
            <a:r>
              <a:rPr lang="en-US" sz="2400" smtClean="0"/>
              <a:t>With Absolute Gravity for ties and checks</a:t>
            </a:r>
          </a:p>
          <a:p>
            <a:pPr lvl="1" eaLnBrk="1" hangingPunct="1">
              <a:lnSpc>
                <a:spcPct val="75000"/>
              </a:lnSpc>
            </a:pPr>
            <a:endParaRPr lang="en-US" sz="2400" smtClean="0"/>
          </a:p>
          <a:p>
            <a:pPr lvl="1" eaLnBrk="1" hangingPunct="1">
              <a:lnSpc>
                <a:spcPct val="75000"/>
              </a:lnSpc>
            </a:pPr>
            <a:r>
              <a:rPr lang="en-US" sz="2400" smtClean="0"/>
              <a:t>Relative Gravity for expanding local regions where airborne shows significant mismatch with existing terrestrial</a:t>
            </a:r>
          </a:p>
        </p:txBody>
      </p:sp>
      <p:pic>
        <p:nvPicPr>
          <p:cNvPr id="44036" name="Picture 3" descr="07_ngs_airborne_gravimeter_assemble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814888"/>
            <a:ext cx="2514600"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4814888"/>
            <a:ext cx="2076450"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5" descr="gmeter.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4852988"/>
            <a:ext cx="1828800" cy="200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48600" y="4584700"/>
            <a:ext cx="1295400"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a:cxnSpLocks noChangeShapeType="1"/>
          </p:cNvCxnSpPr>
          <p:nvPr/>
        </p:nvCxnSpPr>
        <p:spPr bwMode="auto">
          <a:xfrm rot="5400000">
            <a:off x="69056" y="2978944"/>
            <a:ext cx="2528888" cy="114300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4" name="Straight Arrow Connector 13"/>
          <p:cNvCxnSpPr>
            <a:cxnSpLocks noChangeShapeType="1"/>
          </p:cNvCxnSpPr>
          <p:nvPr/>
        </p:nvCxnSpPr>
        <p:spPr bwMode="auto">
          <a:xfrm rot="16200000" flipH="1">
            <a:off x="1790700" y="3467100"/>
            <a:ext cx="2057400" cy="137160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6" name="Straight Arrow Connector 15"/>
          <p:cNvCxnSpPr>
            <a:cxnSpLocks noChangeShapeType="1"/>
          </p:cNvCxnSpPr>
          <p:nvPr/>
        </p:nvCxnSpPr>
        <p:spPr bwMode="auto">
          <a:xfrm rot="16200000" flipH="1">
            <a:off x="4886325" y="4429125"/>
            <a:ext cx="838200" cy="66675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8" name="Straight Arrow Connector 17"/>
          <p:cNvCxnSpPr>
            <a:cxnSpLocks noChangeShapeType="1"/>
          </p:cNvCxnSpPr>
          <p:nvPr/>
        </p:nvCxnSpPr>
        <p:spPr bwMode="auto">
          <a:xfrm>
            <a:off x="4972050" y="4343400"/>
            <a:ext cx="2876550" cy="509588"/>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2452089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strips(downLeft)">
                                      <p:cBhvr>
                                        <p:cTn id="12" dur="5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strips(downLeft)">
                                      <p:cBhvr>
                                        <p:cTn id="17" dur="500"/>
                                        <p:tgtEl>
                                          <p:spTgt spid="16"/>
                                        </p:tgtEl>
                                      </p:cBhvr>
                                    </p:animEffect>
                                  </p:childTnLst>
                                </p:cTn>
                              </p:par>
                              <p:par>
                                <p:cTn id="18" presetID="18" presetClass="entr" presetSubtype="6"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strips(downRight)">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Content Placeholder 4"/>
          <p:cNvSpPr txBox="1">
            <a:spLocks/>
          </p:cNvSpPr>
          <p:nvPr/>
        </p:nvSpPr>
        <p:spPr bwMode="auto">
          <a:xfrm>
            <a:off x="1258888" y="1033463"/>
            <a:ext cx="6673850" cy="1924050"/>
          </a:xfrm>
          <a:prstGeom prst="rect">
            <a:avLst/>
          </a:prstGeom>
          <a:noFill/>
          <a:ln w="9525">
            <a:noFill/>
            <a:miter lim="800000"/>
            <a:headEnd/>
            <a:tailEnd/>
          </a:ln>
        </p:spPr>
        <p:txBody>
          <a:bodyPr lIns="91421" tIns="45711" rIns="91421" bIns="45711"/>
          <a:lstStyle/>
          <a:p>
            <a:pPr marL="342612" indent="-342612" defTabSz="642816">
              <a:spcBef>
                <a:spcPct val="20000"/>
              </a:spcBef>
              <a:buFont typeface="Wingdings" pitchFamily="2" charset="2"/>
              <a:buChar char="ü"/>
              <a:defRPr/>
            </a:pPr>
            <a:r>
              <a:rPr lang="en-US" sz="2400" u="sng" dirty="0">
                <a:solidFill>
                  <a:prstClr val="black"/>
                </a:solidFill>
                <a:latin typeface="Times New Roman" pitchFamily="18" charset="0"/>
                <a:ea typeface="ＭＳ Ｐゴシック" charset="0"/>
                <a:cs typeface="Times New Roman" pitchFamily="18" charset="0"/>
                <a:sym typeface="Times New Roman" pitchFamily="18" charset="0"/>
              </a:rPr>
              <a:t>2 cm accuracy </a:t>
            </a:r>
            <a:r>
              <a:rPr lang="en-US" sz="2400" dirty="0">
                <a:solidFill>
                  <a:prstClr val="black"/>
                </a:solidFill>
                <a:latin typeface="Times New Roman" pitchFamily="18" charset="0"/>
                <a:ea typeface="ＭＳ Ｐゴシック" charset="0"/>
                <a:cs typeface="Times New Roman" pitchFamily="18" charset="0"/>
                <a:sym typeface="Times New Roman" pitchFamily="18" charset="0"/>
              </a:rPr>
              <a:t>orthometric heights -</a:t>
            </a:r>
          </a:p>
          <a:p>
            <a:pPr marL="799812" lvl="1" indent="-342612" defTabSz="642816">
              <a:spcBef>
                <a:spcPct val="20000"/>
              </a:spcBef>
              <a:defRPr/>
            </a:pPr>
            <a:r>
              <a:rPr lang="en-US" sz="2400" dirty="0">
                <a:solidFill>
                  <a:prstClr val="black"/>
                </a:solidFill>
                <a:latin typeface="Times New Roman" pitchFamily="18" charset="0"/>
                <a:ea typeface="ＭＳ Ｐゴシック" charset="0"/>
                <a:cs typeface="Times New Roman" pitchFamily="18" charset="0"/>
                <a:sym typeface="Times New Roman" pitchFamily="18" charset="0"/>
              </a:rPr>
              <a:t>		from GNSS (1 cm) + </a:t>
            </a:r>
            <a:r>
              <a:rPr lang="en-US" sz="2400" dirty="0" err="1">
                <a:solidFill>
                  <a:prstClr val="black"/>
                </a:solidFill>
                <a:latin typeface="Times New Roman" pitchFamily="18" charset="0"/>
                <a:ea typeface="ＭＳ Ｐゴシック" charset="0"/>
                <a:cs typeface="Times New Roman" pitchFamily="18" charset="0"/>
                <a:sym typeface="Times New Roman" pitchFamily="18" charset="0"/>
              </a:rPr>
              <a:t>geoid</a:t>
            </a:r>
            <a:r>
              <a:rPr lang="en-US" sz="2400" dirty="0">
                <a:solidFill>
                  <a:prstClr val="black"/>
                </a:solidFill>
                <a:latin typeface="Times New Roman" pitchFamily="18" charset="0"/>
                <a:ea typeface="ＭＳ Ｐゴシック" charset="0"/>
                <a:cs typeface="Times New Roman" pitchFamily="18" charset="0"/>
                <a:sym typeface="Times New Roman" pitchFamily="18" charset="0"/>
              </a:rPr>
              <a:t> model (1 cm)</a:t>
            </a:r>
          </a:p>
          <a:p>
            <a:pPr marL="342612" indent="-342612" defTabSz="642816">
              <a:spcBef>
                <a:spcPct val="20000"/>
              </a:spcBef>
              <a:buFont typeface="Wingdings" pitchFamily="2" charset="2"/>
              <a:buChar char="ü"/>
              <a:defRPr/>
            </a:pPr>
            <a:r>
              <a:rPr lang="en-US" sz="2400" dirty="0">
                <a:solidFill>
                  <a:prstClr val="black"/>
                </a:solidFill>
                <a:latin typeface="Times New Roman" pitchFamily="18" charset="0"/>
                <a:ea typeface="ＭＳ Ｐゴシック" charset="0"/>
                <a:cs typeface="Times New Roman" pitchFamily="18" charset="0"/>
              </a:rPr>
              <a:t>fast, accurate, consistent orthometric heights -</a:t>
            </a:r>
          </a:p>
          <a:p>
            <a:pPr marL="342612" indent="-342612" defTabSz="642816">
              <a:spcBef>
                <a:spcPct val="20000"/>
              </a:spcBef>
              <a:defRPr/>
            </a:pPr>
            <a:r>
              <a:rPr lang="en-US" sz="2400" dirty="0">
                <a:solidFill>
                  <a:prstClr val="black"/>
                </a:solidFill>
                <a:latin typeface="Times New Roman" pitchFamily="18" charset="0"/>
                <a:ea typeface="ＭＳ Ｐゴシック" charset="0"/>
                <a:cs typeface="Times New Roman" pitchFamily="18" charset="0"/>
              </a:rPr>
              <a:t>			everywhere in the USA</a:t>
            </a:r>
          </a:p>
          <a:p>
            <a:pPr marL="342612" indent="-342612" defTabSz="642816">
              <a:spcBef>
                <a:spcPct val="20000"/>
              </a:spcBef>
              <a:defRPr/>
            </a:pPr>
            <a:endParaRPr lang="en-US" sz="3200" dirty="0">
              <a:solidFill>
                <a:prstClr val="black"/>
              </a:solidFill>
              <a:latin typeface="Calibri"/>
              <a:ea typeface="ＭＳ Ｐゴシック" charset="0"/>
              <a:cs typeface="ＭＳ Ｐゴシック" charset="0"/>
            </a:endParaRPr>
          </a:p>
        </p:txBody>
      </p:sp>
      <p:sp>
        <p:nvSpPr>
          <p:cNvPr id="61443" name="Title 6"/>
          <p:cNvSpPr>
            <a:spLocks noGrp="1"/>
          </p:cNvSpPr>
          <p:nvPr>
            <p:ph type="title"/>
          </p:nvPr>
        </p:nvSpPr>
        <p:spPr>
          <a:xfrm>
            <a:off x="457200" y="49213"/>
            <a:ext cx="8229600" cy="1143000"/>
          </a:xfrm>
        </p:spPr>
        <p:txBody>
          <a:bodyPr/>
          <a:lstStyle/>
          <a:p>
            <a:r>
              <a:rPr lang="en-US" altLang="en-US" sz="4000" smtClean="0"/>
              <a:t>GRAV-D Goals</a:t>
            </a:r>
          </a:p>
        </p:txBody>
      </p:sp>
      <p:pic>
        <p:nvPicPr>
          <p:cNvPr id="61444" name="Picture 7" descr="esmerelda county nv HandV.jpg"/>
          <p:cNvPicPr>
            <a:picLocks noChangeAspect="1"/>
          </p:cNvPicPr>
          <p:nvPr/>
        </p:nvPicPr>
        <p:blipFill>
          <a:blip r:embed="rId2">
            <a:extLst>
              <a:ext uri="{28A0092B-C50C-407E-A947-70E740481C1C}">
                <a14:useLocalDpi xmlns:a14="http://schemas.microsoft.com/office/drawing/2010/main" val="0"/>
              </a:ext>
            </a:extLst>
          </a:blip>
          <a:srcRect t="20476" b="13615"/>
          <a:stretch>
            <a:fillRect/>
          </a:stretch>
        </p:blipFill>
        <p:spPr bwMode="auto">
          <a:xfrm>
            <a:off x="652463" y="3092450"/>
            <a:ext cx="7885112"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Multiply 8"/>
          <p:cNvSpPr/>
          <p:nvPr/>
        </p:nvSpPr>
        <p:spPr>
          <a:xfrm>
            <a:off x="5248275" y="4630738"/>
            <a:ext cx="500063" cy="558800"/>
          </a:xfrm>
          <a:prstGeom prst="mathMultiply">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endParaRPr>
          </a:p>
        </p:txBody>
      </p:sp>
    </p:spTree>
    <p:extLst>
      <p:ext uri="{BB962C8B-B14F-4D97-AF65-F5344CB8AC3E}">
        <p14:creationId xmlns:p14="http://schemas.microsoft.com/office/powerpoint/2010/main" val="2753256227"/>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0" y="152400"/>
            <a:ext cx="9144000" cy="1447800"/>
          </a:xfrm>
          <a:noFill/>
        </p:spPr>
        <p:txBody>
          <a:bodyPr/>
          <a:lstStyle/>
          <a:p>
            <a:pPr algn="l"/>
            <a:r>
              <a:rPr lang="en-US" sz="3200" smtClean="0"/>
              <a:t>            COORDINATE CHANGES</a:t>
            </a:r>
          </a:p>
        </p:txBody>
      </p:sp>
      <p:sp>
        <p:nvSpPr>
          <p:cNvPr id="33795" name="Text Box 3"/>
          <p:cNvSpPr txBox="1">
            <a:spLocks noChangeArrowheads="1"/>
          </p:cNvSpPr>
          <p:nvPr/>
        </p:nvSpPr>
        <p:spPr bwMode="auto">
          <a:xfrm>
            <a:off x="0" y="1600200"/>
            <a:ext cx="9144000" cy="701675"/>
          </a:xfrm>
          <a:prstGeom prst="rect">
            <a:avLst/>
          </a:prstGeom>
          <a:noFill/>
          <a:ln w="9525">
            <a:noFill/>
            <a:miter lim="800000"/>
            <a:headEnd/>
            <a:tailEnd/>
          </a:ln>
        </p:spPr>
        <p:txBody>
          <a:bodyPr>
            <a:spAutoFit/>
          </a:bodyPr>
          <a:lstStyle/>
          <a:p>
            <a:pPr algn="ctr"/>
            <a:r>
              <a:rPr lang="en-US" sz="2000">
                <a:latin typeface="Times New Roman" pitchFamily="18" charset="0"/>
              </a:rPr>
              <a:t>ADJUSTMENT                          YEARS               LOCAL                NETWORK </a:t>
            </a:r>
          </a:p>
          <a:p>
            <a:pPr algn="ctr"/>
            <a:r>
              <a:rPr lang="en-US" sz="2000">
                <a:latin typeface="Times New Roman" pitchFamily="18" charset="0"/>
              </a:rPr>
              <a:t>                                                                              ACCURACY             ACCURACY</a:t>
            </a:r>
          </a:p>
        </p:txBody>
      </p:sp>
      <p:sp>
        <p:nvSpPr>
          <p:cNvPr id="33796" name="Text Box 4"/>
          <p:cNvSpPr txBox="1">
            <a:spLocks noChangeArrowheads="1"/>
          </p:cNvSpPr>
          <p:nvPr/>
        </p:nvSpPr>
        <p:spPr bwMode="auto">
          <a:xfrm>
            <a:off x="584200" y="2514600"/>
            <a:ext cx="8331200" cy="3693319"/>
          </a:xfrm>
          <a:prstGeom prst="rect">
            <a:avLst/>
          </a:prstGeom>
          <a:noFill/>
          <a:ln w="9525">
            <a:noFill/>
            <a:miter lim="800000"/>
            <a:headEnd/>
            <a:tailEnd/>
          </a:ln>
        </p:spPr>
        <p:txBody>
          <a:bodyPr>
            <a:spAutoFit/>
          </a:bodyPr>
          <a:lstStyle/>
          <a:p>
            <a:r>
              <a:rPr lang="en-US" dirty="0">
                <a:latin typeface="Times New Roman" pitchFamily="18" charset="0"/>
              </a:rPr>
              <a:t>NAD 27                                        1927 – 1986         1:100,000                    </a:t>
            </a:r>
            <a:r>
              <a:rPr lang="en-US" dirty="0" smtClean="0">
                <a:latin typeface="Times New Roman" pitchFamily="18" charset="0"/>
              </a:rPr>
              <a:t>10 </a:t>
            </a:r>
            <a:r>
              <a:rPr lang="en-US" dirty="0">
                <a:latin typeface="Times New Roman" pitchFamily="18" charset="0"/>
              </a:rPr>
              <a:t>m</a:t>
            </a:r>
          </a:p>
          <a:p>
            <a:endParaRPr lang="en-US" dirty="0">
              <a:latin typeface="Times New Roman" pitchFamily="18" charset="0"/>
            </a:endParaRPr>
          </a:p>
          <a:p>
            <a:r>
              <a:rPr lang="en-US" dirty="0">
                <a:latin typeface="Times New Roman" pitchFamily="18" charset="0"/>
              </a:rPr>
              <a:t>NAD 83 (1986)                             1986 – 1990         1:100,000                  </a:t>
            </a:r>
            <a:r>
              <a:rPr lang="en-US" dirty="0" smtClean="0">
                <a:latin typeface="Times New Roman" pitchFamily="18" charset="0"/>
              </a:rPr>
              <a:t>    </a:t>
            </a:r>
            <a:r>
              <a:rPr lang="en-US" dirty="0">
                <a:latin typeface="Times New Roman" pitchFamily="18" charset="0"/>
              </a:rPr>
              <a:t>1 m</a:t>
            </a:r>
          </a:p>
          <a:p>
            <a:endParaRPr lang="en-US" dirty="0">
              <a:latin typeface="Times New Roman" pitchFamily="18" charset="0"/>
            </a:endParaRPr>
          </a:p>
          <a:p>
            <a:r>
              <a:rPr lang="en-US" dirty="0">
                <a:latin typeface="Times New Roman" pitchFamily="18" charset="0"/>
              </a:rPr>
              <a:t>NAD 83 (</a:t>
            </a:r>
            <a:r>
              <a:rPr lang="en-US" dirty="0" smtClean="0">
                <a:latin typeface="Times New Roman" pitchFamily="18" charset="0"/>
              </a:rPr>
              <a:t>1992) </a:t>
            </a:r>
            <a:r>
              <a:rPr lang="en-US" dirty="0">
                <a:latin typeface="Times New Roman" pitchFamily="18" charset="0"/>
              </a:rPr>
              <a:t>(HARN)              1990 – 1997         1:10,000,000            </a:t>
            </a:r>
            <a:r>
              <a:rPr lang="en-US" dirty="0" smtClean="0">
                <a:latin typeface="Times New Roman" pitchFamily="18" charset="0"/>
              </a:rPr>
              <a:t>     </a:t>
            </a:r>
            <a:r>
              <a:rPr lang="en-US" dirty="0">
                <a:latin typeface="Times New Roman" pitchFamily="18" charset="0"/>
              </a:rPr>
              <a:t>0.1 m</a:t>
            </a:r>
          </a:p>
          <a:p>
            <a:endParaRPr lang="en-US" dirty="0">
              <a:latin typeface="Times New Roman" pitchFamily="18" charset="0"/>
            </a:endParaRPr>
          </a:p>
          <a:p>
            <a:r>
              <a:rPr lang="en-US" dirty="0">
                <a:latin typeface="Times New Roman" pitchFamily="18" charset="0"/>
              </a:rPr>
              <a:t>CORS                                            1994 --------          0.01/0.02 m            </a:t>
            </a:r>
            <a:r>
              <a:rPr lang="en-US" dirty="0" smtClean="0">
                <a:latin typeface="Times New Roman" pitchFamily="18" charset="0"/>
              </a:rPr>
              <a:t>      0.02/0.04 </a:t>
            </a:r>
            <a:r>
              <a:rPr lang="en-US" dirty="0">
                <a:latin typeface="Times New Roman" pitchFamily="18" charset="0"/>
              </a:rPr>
              <a:t>m</a:t>
            </a:r>
          </a:p>
          <a:p>
            <a:endParaRPr lang="en-US" dirty="0">
              <a:latin typeface="Times New Roman" pitchFamily="18" charset="0"/>
            </a:endParaRPr>
          </a:p>
          <a:p>
            <a:r>
              <a:rPr lang="en-US" dirty="0">
                <a:latin typeface="Times New Roman" pitchFamily="18" charset="0"/>
              </a:rPr>
              <a:t>NAD 83 </a:t>
            </a:r>
            <a:r>
              <a:rPr lang="en-US" dirty="0" smtClean="0">
                <a:latin typeface="Times New Roman" pitchFamily="18" charset="0"/>
              </a:rPr>
              <a:t>(1996) (FBN/CBN)        1997 </a:t>
            </a:r>
            <a:r>
              <a:rPr lang="en-US" dirty="0">
                <a:latin typeface="Times New Roman" pitchFamily="18" charset="0"/>
              </a:rPr>
              <a:t>– </a:t>
            </a:r>
            <a:r>
              <a:rPr lang="en-US" dirty="0" smtClean="0">
                <a:latin typeface="Times New Roman" pitchFamily="18" charset="0"/>
              </a:rPr>
              <a:t>2007          </a:t>
            </a:r>
            <a:r>
              <a:rPr lang="en-US" dirty="0">
                <a:latin typeface="Times New Roman" pitchFamily="18" charset="0"/>
              </a:rPr>
              <a:t>0.05/0.05 m           </a:t>
            </a:r>
            <a:r>
              <a:rPr lang="en-US" dirty="0" smtClean="0">
                <a:latin typeface="Times New Roman" pitchFamily="18" charset="0"/>
              </a:rPr>
              <a:t>       0.05/0.05 </a:t>
            </a:r>
            <a:r>
              <a:rPr lang="en-US" dirty="0">
                <a:latin typeface="Times New Roman" pitchFamily="18" charset="0"/>
              </a:rPr>
              <a:t>m</a:t>
            </a:r>
          </a:p>
          <a:p>
            <a:endParaRPr lang="en-US" dirty="0">
              <a:latin typeface="Times New Roman" pitchFamily="18" charset="0"/>
            </a:endParaRPr>
          </a:p>
          <a:p>
            <a:r>
              <a:rPr lang="en-US" dirty="0">
                <a:latin typeface="Times New Roman" pitchFamily="18" charset="0"/>
              </a:rPr>
              <a:t>NAD 83 (NSRS 2007)                  2007  - </a:t>
            </a:r>
            <a:r>
              <a:rPr lang="en-US" dirty="0" smtClean="0">
                <a:latin typeface="Times New Roman" pitchFamily="18" charset="0"/>
              </a:rPr>
              <a:t>2012          </a:t>
            </a:r>
            <a:r>
              <a:rPr lang="en-US" dirty="0">
                <a:latin typeface="Times New Roman" pitchFamily="18" charset="0"/>
              </a:rPr>
              <a:t>0.01/0.02 m          </a:t>
            </a:r>
            <a:r>
              <a:rPr lang="en-US" dirty="0" smtClean="0">
                <a:latin typeface="Times New Roman" pitchFamily="18" charset="0"/>
              </a:rPr>
              <a:t>        </a:t>
            </a:r>
            <a:r>
              <a:rPr lang="en-US" dirty="0">
                <a:latin typeface="Times New Roman" pitchFamily="18" charset="0"/>
              </a:rPr>
              <a:t>0.02/0.04 m</a:t>
            </a:r>
          </a:p>
          <a:p>
            <a:endParaRPr lang="en-US" dirty="0">
              <a:latin typeface="Times New Roman" pitchFamily="18" charset="0"/>
            </a:endParaRPr>
          </a:p>
          <a:p>
            <a:r>
              <a:rPr lang="en-US" dirty="0">
                <a:latin typeface="Times New Roman" pitchFamily="18" charset="0"/>
              </a:rPr>
              <a:t>NAD 83 (2011) epoch </a:t>
            </a:r>
            <a:r>
              <a:rPr lang="en-US" dirty="0" smtClean="0">
                <a:latin typeface="Times New Roman" pitchFamily="18" charset="0"/>
              </a:rPr>
              <a:t>2010.0      2012 </a:t>
            </a:r>
            <a:r>
              <a:rPr lang="en-US" dirty="0">
                <a:latin typeface="Times New Roman" pitchFamily="18" charset="0"/>
              </a:rPr>
              <a:t>- </a:t>
            </a:r>
            <a:r>
              <a:rPr lang="en-US" dirty="0" smtClean="0">
                <a:latin typeface="Times New Roman" pitchFamily="18" charset="0"/>
              </a:rPr>
              <a:t>-------                                             0.009/0.015m </a:t>
            </a:r>
            <a:endParaRPr lang="en-US" dirty="0">
              <a:latin typeface="Times New Roman" pitchFamily="18" charset="0"/>
            </a:endParaRPr>
          </a:p>
        </p:txBody>
      </p:sp>
    </p:spTree>
    <p:extLst>
      <p:ext uri="{BB962C8B-B14F-4D97-AF65-F5344CB8AC3E}">
        <p14:creationId xmlns:p14="http://schemas.microsoft.com/office/powerpoint/2010/main" val="1564322979"/>
      </p:ext>
    </p:extLst>
  </p:cSld>
  <p:clrMapOvr>
    <a:masterClrMapping/>
  </p:clrMapOvr>
  <p:transition>
    <p:cove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pPr eaLnBrk="1" hangingPunct="1"/>
            <a:r>
              <a:rPr lang="en-US" altLang="en-US" smtClean="0">
                <a:latin typeface="Times New Roman" pitchFamily="18" charset="0"/>
                <a:cs typeface="Times New Roman" pitchFamily="18" charset="0"/>
              </a:rPr>
              <a:t>GRAV-D Expected Coverage</a:t>
            </a:r>
            <a:endParaRPr lang="en-US" altLang="en-US" smtClean="0"/>
          </a:p>
        </p:txBody>
      </p:sp>
      <p:pic>
        <p:nvPicPr>
          <p:cNvPr id="62467" name="Content Placeholder 10" descr="ConusGRAV-DpolysNoLines.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363663" y="1600200"/>
            <a:ext cx="6416675" cy="4525963"/>
          </a:xfrm>
        </p:spPr>
      </p:pic>
      <p:cxnSp>
        <p:nvCxnSpPr>
          <p:cNvPr id="12" name="Straight Arrow Connector 11"/>
          <p:cNvCxnSpPr/>
          <p:nvPr/>
        </p:nvCxnSpPr>
        <p:spPr>
          <a:xfrm rot="5400000">
            <a:off x="6876257" y="3964781"/>
            <a:ext cx="1231900" cy="90963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2469" name="TextBox 12"/>
          <p:cNvSpPr txBox="1">
            <a:spLocks noChangeArrowheads="1"/>
          </p:cNvSpPr>
          <p:nvPr/>
        </p:nvSpPr>
        <p:spPr bwMode="auto">
          <a:xfrm>
            <a:off x="7840663" y="3306763"/>
            <a:ext cx="112236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42" tIns="32119" rIns="64242" bIns="32119">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1400">
                <a:solidFill>
                  <a:prstClr val="black"/>
                </a:solidFill>
                <a:latin typeface="Arial" pitchFamily="34" charset="0"/>
                <a:ea typeface="+mn-ea"/>
                <a:cs typeface="Arial" pitchFamily="34" charset="0"/>
              </a:rPr>
              <a:t>Puerto Rico</a:t>
            </a:r>
          </a:p>
          <a:p>
            <a:pPr defTabSz="914400" eaLnBrk="1" hangingPunct="1">
              <a:spcBef>
                <a:spcPct val="0"/>
              </a:spcBef>
              <a:buFontTx/>
              <a:buNone/>
            </a:pPr>
            <a:r>
              <a:rPr lang="en-US" altLang="en-US" sz="1400">
                <a:solidFill>
                  <a:prstClr val="black"/>
                </a:solidFill>
                <a:latin typeface="Arial" pitchFamily="34" charset="0"/>
                <a:ea typeface="+mn-ea"/>
                <a:cs typeface="Arial" pitchFamily="34" charset="0"/>
              </a:rPr>
              <a:t>US Virgin Is.</a:t>
            </a:r>
          </a:p>
        </p:txBody>
      </p:sp>
    </p:spTree>
    <p:extLst>
      <p:ext uri="{BB962C8B-B14F-4D97-AF65-F5344CB8AC3E}">
        <p14:creationId xmlns:p14="http://schemas.microsoft.com/office/powerpoint/2010/main" val="32481744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490" name="Title 3"/>
          <p:cNvSpPr>
            <a:spLocks noGrp="1"/>
          </p:cNvSpPr>
          <p:nvPr>
            <p:ph type="title"/>
          </p:nvPr>
        </p:nvSpPr>
        <p:spPr/>
        <p:txBody>
          <a:bodyPr/>
          <a:lstStyle/>
          <a:p>
            <a:pPr eaLnBrk="1" hangingPunct="1"/>
            <a:r>
              <a:rPr lang="en-US" altLang="en-US" smtClean="0"/>
              <a:t>Priority- Greatest Datum Need</a:t>
            </a:r>
          </a:p>
        </p:txBody>
      </p:sp>
      <p:sp>
        <p:nvSpPr>
          <p:cNvPr id="63491" name="Content Placeholder 4"/>
          <p:cNvSpPr>
            <a:spLocks noGrp="1"/>
          </p:cNvSpPr>
          <p:nvPr>
            <p:ph idx="1"/>
          </p:nvPr>
        </p:nvSpPr>
        <p:spPr>
          <a:xfrm>
            <a:off x="457200" y="1343025"/>
            <a:ext cx="8228013" cy="4524375"/>
          </a:xfrm>
        </p:spPr>
        <p:txBody>
          <a:bodyPr/>
          <a:lstStyle/>
          <a:p>
            <a:pPr eaLnBrk="1" hangingPunct="1"/>
            <a:r>
              <a:rPr lang="en-US" altLang="en-US" sz="2800" smtClean="0"/>
              <a:t>Alaska</a:t>
            </a:r>
          </a:p>
          <a:p>
            <a:pPr eaLnBrk="1" hangingPunct="1"/>
            <a:r>
              <a:rPr lang="en-US" altLang="en-US" sz="2800" smtClean="0"/>
              <a:t>Puerto Rico/US Virgin Islands (PRVI)</a:t>
            </a:r>
          </a:p>
          <a:p>
            <a:pPr eaLnBrk="1" hangingPunct="1"/>
            <a:r>
              <a:rPr lang="en-US" altLang="en-US" sz="2800" smtClean="0"/>
              <a:t>Coastal US and Great Lakes</a:t>
            </a:r>
          </a:p>
          <a:p>
            <a:pPr lvl="1" eaLnBrk="1" hangingPunct="1">
              <a:buFont typeface="Arial" pitchFamily="34" charset="0"/>
              <a:buChar char="•"/>
            </a:pPr>
            <a:r>
              <a:rPr lang="en-US" altLang="en-US" sz="2400" smtClean="0"/>
              <a:t>Great Lakes</a:t>
            </a:r>
          </a:p>
          <a:p>
            <a:pPr lvl="1" eaLnBrk="1" hangingPunct="1">
              <a:buFont typeface="Arial" pitchFamily="34" charset="0"/>
              <a:buChar char="•"/>
            </a:pPr>
            <a:r>
              <a:rPr lang="en-US" altLang="en-US" sz="2400" smtClean="0"/>
              <a:t>Gulf of Mexico &amp; FL</a:t>
            </a:r>
          </a:p>
          <a:p>
            <a:pPr lvl="1" eaLnBrk="1" hangingPunct="1">
              <a:buFont typeface="Arial" pitchFamily="34" charset="0"/>
              <a:buChar char="•"/>
            </a:pPr>
            <a:r>
              <a:rPr lang="en-US" altLang="en-US" sz="2400" smtClean="0"/>
              <a:t>Eastern Seaboard</a:t>
            </a:r>
          </a:p>
          <a:p>
            <a:pPr lvl="1" eaLnBrk="1" hangingPunct="1">
              <a:buFont typeface="Arial" pitchFamily="34" charset="0"/>
              <a:buChar char="•"/>
            </a:pPr>
            <a:r>
              <a:rPr lang="en-US" altLang="en-US" sz="2400" smtClean="0"/>
              <a:t>Western Seaboard</a:t>
            </a:r>
          </a:p>
          <a:p>
            <a:pPr eaLnBrk="1" hangingPunct="1"/>
            <a:r>
              <a:rPr lang="en-US" altLang="en-US" sz="2800" smtClean="0"/>
              <a:t>Hawaii and Pacific Islands</a:t>
            </a:r>
          </a:p>
          <a:p>
            <a:pPr eaLnBrk="1" hangingPunct="1"/>
            <a:r>
              <a:rPr lang="en-US" altLang="en-US" sz="2800" smtClean="0"/>
              <a:t>Aleutian Islands</a:t>
            </a:r>
          </a:p>
          <a:p>
            <a:pPr eaLnBrk="1" hangingPunct="1"/>
            <a:r>
              <a:rPr lang="en-US" altLang="en-US" sz="2800" smtClean="0"/>
              <a:t>Interior CONUS</a:t>
            </a:r>
          </a:p>
          <a:p>
            <a:pPr lvl="1" eaLnBrk="1" hangingPunct="1">
              <a:buFont typeface="Arial" pitchFamily="34" charset="0"/>
              <a:buChar char="•"/>
            </a:pPr>
            <a:r>
              <a:rPr lang="en-US" altLang="en-US" sz="2400" smtClean="0"/>
              <a:t>Mountainous areas first</a:t>
            </a:r>
          </a:p>
          <a:p>
            <a:pPr lvl="1" eaLnBrk="1" hangingPunct="1"/>
            <a:endParaRPr lang="en-US" altLang="en-US" sz="2400" smtClean="0"/>
          </a:p>
        </p:txBody>
      </p:sp>
    </p:spTree>
    <p:extLst>
      <p:ext uri="{BB962C8B-B14F-4D97-AF65-F5344CB8AC3E}">
        <p14:creationId xmlns:p14="http://schemas.microsoft.com/office/powerpoint/2010/main" val="3767782718"/>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538" name="Title 1"/>
          <p:cNvSpPr>
            <a:spLocks noGrp="1"/>
          </p:cNvSpPr>
          <p:nvPr>
            <p:ph type="title"/>
          </p:nvPr>
        </p:nvSpPr>
        <p:spPr>
          <a:xfrm>
            <a:off x="457200" y="366713"/>
            <a:ext cx="8229600" cy="1143000"/>
          </a:xfrm>
        </p:spPr>
        <p:txBody>
          <a:bodyPr/>
          <a:lstStyle/>
          <a:p>
            <a:r>
              <a:rPr lang="en-US" altLang="en-US" dirty="0" smtClean="0"/>
              <a:t>GPRA* Performance Metric</a:t>
            </a:r>
            <a:br>
              <a:rPr lang="en-US" altLang="en-US" dirty="0" smtClean="0"/>
            </a:br>
            <a:r>
              <a:rPr lang="en-US" altLang="en-US" sz="3600" dirty="0" smtClean="0"/>
              <a:t>For Airborne Surveys</a:t>
            </a:r>
            <a:endParaRPr lang="en-US" altLang="en-US" dirty="0" smtClean="0"/>
          </a:p>
        </p:txBody>
      </p:sp>
      <p:graphicFrame>
        <p:nvGraphicFramePr>
          <p:cNvPr id="4" name="Table 3"/>
          <p:cNvGraphicFramePr>
            <a:graphicFrameLocks noGrp="1"/>
          </p:cNvGraphicFramePr>
          <p:nvPr>
            <p:extLst>
              <p:ext uri="{D42A27DB-BD31-4B8C-83A1-F6EECF244321}">
                <p14:modId xmlns:p14="http://schemas.microsoft.com/office/powerpoint/2010/main" val="1648470696"/>
              </p:ext>
            </p:extLst>
          </p:nvPr>
        </p:nvGraphicFramePr>
        <p:xfrm>
          <a:off x="492125" y="2303463"/>
          <a:ext cx="8159753" cy="2092325"/>
        </p:xfrm>
        <a:graphic>
          <a:graphicData uri="http://schemas.openxmlformats.org/drawingml/2006/table">
            <a:tbl>
              <a:tblPr/>
              <a:tblGrid>
                <a:gridCol w="685895"/>
                <a:gridCol w="574667"/>
                <a:gridCol w="523861"/>
                <a:gridCol w="523861"/>
                <a:gridCol w="523861"/>
                <a:gridCol w="523861"/>
                <a:gridCol w="523861"/>
                <a:gridCol w="523861"/>
                <a:gridCol w="523861"/>
                <a:gridCol w="523861"/>
                <a:gridCol w="523861"/>
                <a:gridCol w="523861"/>
                <a:gridCol w="625474"/>
                <a:gridCol w="1035107"/>
              </a:tblGrid>
              <a:tr h="214323">
                <a:tc rowSpan="2">
                  <a:txBody>
                    <a:bodyPr/>
                    <a:lstStyle/>
                    <a:p>
                      <a:pPr marL="0" marR="0" algn="ctr">
                        <a:spcBef>
                          <a:spcPts val="0"/>
                        </a:spcBef>
                        <a:spcAft>
                          <a:spcPts val="0"/>
                        </a:spcAft>
                      </a:pPr>
                      <a:endParaRPr lang="en-US" sz="1400" dirty="0">
                        <a:latin typeface="Times New Roman"/>
                        <a:ea typeface="Calibri"/>
                      </a:endParaRPr>
                    </a:p>
                    <a:p>
                      <a:pPr marL="0" marR="0" algn="ctr">
                        <a:spcBef>
                          <a:spcPts val="0"/>
                        </a:spcBef>
                        <a:spcAft>
                          <a:spcPts val="0"/>
                        </a:spcAft>
                      </a:pPr>
                      <a:r>
                        <a:rPr lang="en-US" sz="1100" b="1" dirty="0">
                          <a:latin typeface="Times New Roman"/>
                          <a:ea typeface="Calibri"/>
                        </a:rPr>
                        <a:t>FY09 </a:t>
                      </a:r>
                      <a:r>
                        <a:rPr lang="en-US" sz="1100" b="1" dirty="0" smtClean="0">
                          <a:latin typeface="Times New Roman"/>
                          <a:ea typeface="Calibri"/>
                        </a:rPr>
                        <a:t>Baseline</a:t>
                      </a:r>
                      <a:endParaRPr lang="en-US" sz="14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13">
                  <a:txBody>
                    <a:bodyPr/>
                    <a:lstStyle/>
                    <a:p>
                      <a:pPr marL="0" marR="0" algn="ctr">
                        <a:spcBef>
                          <a:spcPts val="0"/>
                        </a:spcBef>
                        <a:spcAft>
                          <a:spcPts val="0"/>
                        </a:spcAft>
                      </a:pPr>
                      <a:r>
                        <a:rPr lang="en-US" sz="1400" b="1" dirty="0" smtClean="0">
                          <a:latin typeface="Times New Roman"/>
                          <a:ea typeface="Calibri"/>
                        </a:rPr>
                        <a:t>Targets </a:t>
                      </a:r>
                      <a:r>
                        <a:rPr lang="en-US" sz="1400" b="1" dirty="0" err="1" smtClean="0">
                          <a:latin typeface="Times New Roman"/>
                          <a:ea typeface="Calibri"/>
                        </a:rPr>
                        <a:t>vs</a:t>
                      </a:r>
                      <a:r>
                        <a:rPr lang="en-US" sz="1400" b="1" dirty="0" smtClean="0">
                          <a:latin typeface="Times New Roman"/>
                          <a:ea typeface="Calibri"/>
                        </a:rPr>
                        <a:t> Actual</a:t>
                      </a:r>
                      <a:endParaRPr lang="en-US" sz="14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42916">
                <a:tc vMerge="1">
                  <a:txBody>
                    <a:bodyPr/>
                    <a:lstStyle/>
                    <a:p>
                      <a:endParaRPr lang="en-US"/>
                    </a:p>
                  </a:txBody>
                  <a:tcPr/>
                </a:tc>
                <a:tc>
                  <a:txBody>
                    <a:bodyPr/>
                    <a:lstStyle/>
                    <a:p>
                      <a:pPr marL="0" marR="0" algn="ctr">
                        <a:spcBef>
                          <a:spcPts val="0"/>
                        </a:spcBef>
                        <a:spcAft>
                          <a:spcPts val="0"/>
                        </a:spcAft>
                      </a:pPr>
                      <a:r>
                        <a:rPr lang="en-US" sz="1100" b="1" dirty="0">
                          <a:latin typeface="Times New Roman"/>
                          <a:ea typeface="Calibri"/>
                        </a:rPr>
                        <a:t>FY10</a:t>
                      </a:r>
                      <a:endParaRPr lang="en-US" sz="14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dirty="0">
                          <a:latin typeface="Times New Roman"/>
                          <a:ea typeface="Calibri"/>
                        </a:rPr>
                        <a:t>FY11</a:t>
                      </a:r>
                      <a:endParaRPr lang="en-US" sz="14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dirty="0">
                          <a:latin typeface="Times New Roman"/>
                          <a:ea typeface="Calibri"/>
                        </a:rPr>
                        <a:t>FY12</a:t>
                      </a:r>
                      <a:endParaRPr lang="en-US" sz="14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a:latin typeface="Times New Roman"/>
                          <a:ea typeface="Calibri"/>
                        </a:rPr>
                        <a:t>FY13</a:t>
                      </a:r>
                      <a:endParaRPr lang="en-US" sz="140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a:latin typeface="Times New Roman"/>
                          <a:ea typeface="Calibri"/>
                        </a:rPr>
                        <a:t>FY14</a:t>
                      </a:r>
                      <a:endParaRPr lang="en-US" sz="140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a:latin typeface="Times New Roman"/>
                          <a:ea typeface="Calibri"/>
                        </a:rPr>
                        <a:t>FY15</a:t>
                      </a:r>
                      <a:endParaRPr lang="en-US" sz="140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dirty="0">
                          <a:latin typeface="Times New Roman"/>
                          <a:ea typeface="Calibri"/>
                        </a:rPr>
                        <a:t>FY16</a:t>
                      </a:r>
                      <a:endParaRPr lang="en-US" sz="14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dirty="0">
                          <a:latin typeface="Times New Roman"/>
                          <a:ea typeface="Calibri"/>
                        </a:rPr>
                        <a:t>FY17</a:t>
                      </a:r>
                      <a:endParaRPr lang="en-US" sz="14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dirty="0">
                          <a:latin typeface="Times New Roman"/>
                          <a:ea typeface="Calibri"/>
                        </a:rPr>
                        <a:t>FY18</a:t>
                      </a:r>
                      <a:endParaRPr lang="en-US" sz="14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dirty="0">
                          <a:latin typeface="Times New Roman"/>
                          <a:ea typeface="Calibri"/>
                        </a:rPr>
                        <a:t>FY19</a:t>
                      </a:r>
                      <a:endParaRPr lang="en-US" sz="14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dirty="0">
                          <a:latin typeface="Times New Roman"/>
                          <a:ea typeface="Calibri"/>
                        </a:rPr>
                        <a:t>FY20</a:t>
                      </a:r>
                      <a:endParaRPr lang="en-US" sz="14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dirty="0">
                          <a:latin typeface="Times New Roman"/>
                          <a:ea typeface="Calibri"/>
                        </a:rPr>
                        <a:t>FY21</a:t>
                      </a:r>
                      <a:endParaRPr lang="en-US" sz="14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100" b="1" dirty="0">
                          <a:latin typeface="Times New Roman"/>
                          <a:ea typeface="Calibri"/>
                        </a:rPr>
                        <a:t>FY22</a:t>
                      </a:r>
                      <a:endParaRPr lang="en-US" sz="14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r>
              <a:tr h="767543">
                <a:tc>
                  <a:txBody>
                    <a:bodyPr/>
                    <a:lstStyle/>
                    <a:p>
                      <a:pPr marL="0" marR="0" algn="ctr">
                        <a:spcBef>
                          <a:spcPts val="0"/>
                        </a:spcBef>
                        <a:spcAft>
                          <a:spcPts val="0"/>
                        </a:spcAft>
                      </a:pPr>
                      <a:r>
                        <a:rPr lang="en-US" sz="1600" dirty="0">
                          <a:latin typeface="Times New Roman"/>
                          <a:ea typeface="Calibri"/>
                        </a:rPr>
                        <a:t>6.14%</a:t>
                      </a:r>
                      <a:endParaRPr lang="en-US" sz="20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latin typeface="Times New Roman"/>
                          <a:ea typeface="Calibri"/>
                        </a:rPr>
                        <a:t>7.5%</a:t>
                      </a:r>
                      <a:endParaRPr lang="en-US" sz="20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12%</a:t>
                      </a:r>
                      <a:endParaRPr lang="en-US" sz="20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20%</a:t>
                      </a:r>
                      <a:endParaRPr lang="en-US" sz="20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28%</a:t>
                      </a:r>
                      <a:endParaRPr lang="en-US" sz="20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36%</a:t>
                      </a:r>
                      <a:endParaRPr lang="en-US" sz="20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44%</a:t>
                      </a:r>
                      <a:endParaRPr lang="en-US" sz="20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52%</a:t>
                      </a:r>
                      <a:endParaRPr lang="en-US" sz="20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60%</a:t>
                      </a:r>
                      <a:endParaRPr lang="en-US" sz="20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68%</a:t>
                      </a:r>
                      <a:endParaRPr lang="en-US" sz="20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76%</a:t>
                      </a:r>
                      <a:endParaRPr lang="en-US" sz="20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84%</a:t>
                      </a:r>
                      <a:endParaRPr lang="en-US" sz="20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92%</a:t>
                      </a:r>
                      <a:endParaRPr lang="en-US" sz="20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600" dirty="0" smtClean="0">
                          <a:latin typeface="Times New Roman"/>
                          <a:ea typeface="Calibri"/>
                        </a:rPr>
                        <a:t>100% and Implement</a:t>
                      </a:r>
                      <a:endParaRPr lang="en-US" sz="20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r>
              <a:tr h="767543">
                <a:tc>
                  <a:txBody>
                    <a:bodyPr/>
                    <a:lstStyle/>
                    <a:p>
                      <a:pPr marL="0" marR="0" algn="ctr">
                        <a:spcBef>
                          <a:spcPts val="0"/>
                        </a:spcBef>
                        <a:spcAft>
                          <a:spcPts val="0"/>
                        </a:spcAft>
                      </a:pPr>
                      <a:r>
                        <a:rPr lang="en-US" sz="1600" dirty="0" smtClean="0">
                          <a:latin typeface="Times New Roman"/>
                          <a:ea typeface="Calibri"/>
                        </a:rPr>
                        <a:t>6.14</a:t>
                      </a:r>
                      <a:endParaRPr lang="en-US" sz="16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7.8</a:t>
                      </a:r>
                      <a:endParaRPr lang="en-US" sz="16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14.7</a:t>
                      </a:r>
                      <a:endParaRPr lang="en-US" sz="16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23.9</a:t>
                      </a:r>
                      <a:endParaRPr lang="en-US" sz="16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31.0</a:t>
                      </a:r>
                      <a:endParaRPr lang="en-US" sz="16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38.1</a:t>
                      </a:r>
                      <a:endParaRPr lang="en-US" sz="16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43.2</a:t>
                      </a:r>
                      <a:endParaRPr lang="en-US" sz="16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6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6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6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6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6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6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endParaRPr lang="en-US" sz="16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r>
            </a:tbl>
          </a:graphicData>
        </a:graphic>
      </p:graphicFrame>
      <p:sp>
        <p:nvSpPr>
          <p:cNvPr id="16437" name="TextBox 5"/>
          <p:cNvSpPr txBox="1">
            <a:spLocks noChangeArrowheads="1"/>
          </p:cNvSpPr>
          <p:nvPr/>
        </p:nvSpPr>
        <p:spPr bwMode="auto">
          <a:xfrm>
            <a:off x="1143000" y="5257800"/>
            <a:ext cx="70199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indent="233363" eaLnBrk="0" hangingPunct="0">
              <a:defRPr sz="1400" b="1">
                <a:solidFill>
                  <a:schemeClr val="tx1"/>
                </a:solidFill>
                <a:latin typeface="Verdana" pitchFamily="34" charset="0"/>
              </a:defRPr>
            </a:lvl1pPr>
            <a:lvl2pPr marL="742950" indent="-285750" eaLnBrk="0" hangingPunct="0">
              <a:defRPr sz="1400" b="1">
                <a:solidFill>
                  <a:schemeClr val="tx1"/>
                </a:solidFill>
                <a:latin typeface="Verdana" pitchFamily="34" charset="0"/>
              </a:defRPr>
            </a:lvl2pPr>
            <a:lvl3pPr marL="1143000" indent="-228600" eaLnBrk="0" hangingPunct="0">
              <a:defRPr sz="1400" b="1">
                <a:solidFill>
                  <a:schemeClr val="tx1"/>
                </a:solidFill>
                <a:latin typeface="Verdana" pitchFamily="34" charset="0"/>
              </a:defRPr>
            </a:lvl3pPr>
            <a:lvl4pPr marL="1600200" indent="-228600" eaLnBrk="0" hangingPunct="0">
              <a:defRPr sz="1400" b="1">
                <a:solidFill>
                  <a:schemeClr val="tx1"/>
                </a:solidFill>
                <a:latin typeface="Verdana" pitchFamily="34" charset="0"/>
              </a:defRPr>
            </a:lvl4pPr>
            <a:lvl5pPr marL="2057400" indent="-228600" eaLnBrk="0" hangingPunct="0">
              <a:defRPr sz="1400" b="1">
                <a:solidFill>
                  <a:schemeClr val="tx1"/>
                </a:solidFill>
                <a:latin typeface="Verdana" pitchFamily="34" charset="0"/>
              </a:defRPr>
            </a:lvl5pPr>
            <a:lvl6pPr marL="2514600" indent="-228600" eaLnBrk="0" fontAlgn="base" hangingPunct="0">
              <a:spcBef>
                <a:spcPct val="0"/>
              </a:spcBef>
              <a:spcAft>
                <a:spcPct val="0"/>
              </a:spcAft>
              <a:defRPr sz="1400" b="1">
                <a:solidFill>
                  <a:schemeClr val="tx1"/>
                </a:solidFill>
                <a:latin typeface="Verdana" pitchFamily="34" charset="0"/>
              </a:defRPr>
            </a:lvl6pPr>
            <a:lvl7pPr marL="2971800" indent="-228600" eaLnBrk="0" fontAlgn="base" hangingPunct="0">
              <a:spcBef>
                <a:spcPct val="0"/>
              </a:spcBef>
              <a:spcAft>
                <a:spcPct val="0"/>
              </a:spcAft>
              <a:defRPr sz="1400" b="1">
                <a:solidFill>
                  <a:schemeClr val="tx1"/>
                </a:solidFill>
                <a:latin typeface="Verdana" pitchFamily="34" charset="0"/>
              </a:defRPr>
            </a:lvl7pPr>
            <a:lvl8pPr marL="3429000" indent="-228600" eaLnBrk="0" fontAlgn="base" hangingPunct="0">
              <a:spcBef>
                <a:spcPct val="0"/>
              </a:spcBef>
              <a:spcAft>
                <a:spcPct val="0"/>
              </a:spcAft>
              <a:defRPr sz="1400" b="1">
                <a:solidFill>
                  <a:schemeClr val="tx1"/>
                </a:solidFill>
                <a:latin typeface="Verdana" pitchFamily="34" charset="0"/>
              </a:defRPr>
            </a:lvl8pPr>
            <a:lvl9pPr marL="3886200" indent="-228600" eaLnBrk="0" fontAlgn="base" hangingPunct="0">
              <a:spcBef>
                <a:spcPct val="0"/>
              </a:spcBef>
              <a:spcAft>
                <a:spcPct val="0"/>
              </a:spcAft>
              <a:defRPr sz="1400" b="1">
                <a:solidFill>
                  <a:schemeClr val="tx1"/>
                </a:solidFill>
                <a:latin typeface="Verdana" pitchFamily="34" charset="0"/>
              </a:defRPr>
            </a:lvl9pPr>
          </a:lstStyle>
          <a:p>
            <a:pPr defTabSz="914400" eaLnBrk="1" hangingPunct="1">
              <a:buFont typeface="Arial" pitchFamily="34" charset="0"/>
              <a:buChar char="•"/>
              <a:defRPr/>
            </a:pPr>
            <a:r>
              <a:rPr lang="en-US" sz="1600" dirty="0" smtClean="0">
                <a:solidFill>
                  <a:prstClr val="black"/>
                </a:solidFill>
                <a:latin typeface="Calibri"/>
                <a:ea typeface="Calibri" pitchFamily="34" charset="0"/>
                <a:cs typeface="Calibri" pitchFamily="34" charset="0"/>
              </a:rPr>
              <a:t>Measure</a:t>
            </a:r>
            <a:r>
              <a:rPr lang="en-US" sz="1600" b="0" dirty="0">
                <a:solidFill>
                  <a:prstClr val="black"/>
                </a:solidFill>
                <a:latin typeface="Calibri"/>
                <a:ea typeface="Calibri" pitchFamily="34" charset="0"/>
                <a:cs typeface="Calibri" pitchFamily="34" charset="0"/>
              </a:rPr>
              <a:t>: Percentage of the U.S. and its territories with GRAV-D data available </a:t>
            </a:r>
          </a:p>
          <a:p>
            <a:pPr defTabSz="914400" eaLnBrk="1" hangingPunct="1">
              <a:defRPr/>
            </a:pPr>
            <a:r>
              <a:rPr lang="en-US" sz="1600" b="0" dirty="0">
                <a:solidFill>
                  <a:prstClr val="black"/>
                </a:solidFill>
                <a:latin typeface="Calibri"/>
                <a:ea typeface="Calibri" pitchFamily="34" charset="0"/>
                <a:cs typeface="Calibri" pitchFamily="34" charset="0"/>
              </a:rPr>
              <a:t>to support a 1 cm geoid supporting 2 cm orthometric heights.</a:t>
            </a:r>
          </a:p>
          <a:p>
            <a:pPr defTabSz="914400" eaLnBrk="1" hangingPunct="1">
              <a:defRPr/>
            </a:pPr>
            <a:endParaRPr lang="en-US" sz="1600" b="0" dirty="0">
              <a:solidFill>
                <a:prstClr val="black"/>
              </a:solidFill>
              <a:latin typeface="Calibri"/>
              <a:ea typeface="Calibri" pitchFamily="34" charset="0"/>
              <a:cs typeface="Calibri" pitchFamily="34" charset="0"/>
            </a:endParaRPr>
          </a:p>
        </p:txBody>
      </p:sp>
      <p:sp>
        <p:nvSpPr>
          <p:cNvPr id="16438" name="TextBox 6"/>
          <p:cNvSpPr txBox="1">
            <a:spLocks noChangeArrowheads="1"/>
          </p:cNvSpPr>
          <p:nvPr/>
        </p:nvSpPr>
        <p:spPr bwMode="auto">
          <a:xfrm>
            <a:off x="2514600" y="6102350"/>
            <a:ext cx="42767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1400" b="1">
                <a:solidFill>
                  <a:schemeClr val="tx1"/>
                </a:solidFill>
                <a:latin typeface="Verdana" pitchFamily="34" charset="0"/>
              </a:defRPr>
            </a:lvl1pPr>
            <a:lvl2pPr marL="742950" indent="-285750" eaLnBrk="0" hangingPunct="0">
              <a:defRPr sz="1400" b="1">
                <a:solidFill>
                  <a:schemeClr val="tx1"/>
                </a:solidFill>
                <a:latin typeface="Verdana" pitchFamily="34" charset="0"/>
              </a:defRPr>
            </a:lvl2pPr>
            <a:lvl3pPr marL="1143000" indent="-228600" eaLnBrk="0" hangingPunct="0">
              <a:defRPr sz="1400" b="1">
                <a:solidFill>
                  <a:schemeClr val="tx1"/>
                </a:solidFill>
                <a:latin typeface="Verdana" pitchFamily="34" charset="0"/>
              </a:defRPr>
            </a:lvl3pPr>
            <a:lvl4pPr marL="1600200" indent="-228600" eaLnBrk="0" hangingPunct="0">
              <a:defRPr sz="1400" b="1">
                <a:solidFill>
                  <a:schemeClr val="tx1"/>
                </a:solidFill>
                <a:latin typeface="Verdana" pitchFamily="34" charset="0"/>
              </a:defRPr>
            </a:lvl4pPr>
            <a:lvl5pPr marL="2057400" indent="-228600" eaLnBrk="0" hangingPunct="0">
              <a:defRPr sz="1400" b="1">
                <a:solidFill>
                  <a:schemeClr val="tx1"/>
                </a:solidFill>
                <a:latin typeface="Verdana" pitchFamily="34" charset="0"/>
              </a:defRPr>
            </a:lvl5pPr>
            <a:lvl6pPr marL="2514600" indent="-228600" eaLnBrk="0" fontAlgn="base" hangingPunct="0">
              <a:spcBef>
                <a:spcPct val="0"/>
              </a:spcBef>
              <a:spcAft>
                <a:spcPct val="0"/>
              </a:spcAft>
              <a:defRPr sz="1400" b="1">
                <a:solidFill>
                  <a:schemeClr val="tx1"/>
                </a:solidFill>
                <a:latin typeface="Verdana" pitchFamily="34" charset="0"/>
              </a:defRPr>
            </a:lvl6pPr>
            <a:lvl7pPr marL="2971800" indent="-228600" eaLnBrk="0" fontAlgn="base" hangingPunct="0">
              <a:spcBef>
                <a:spcPct val="0"/>
              </a:spcBef>
              <a:spcAft>
                <a:spcPct val="0"/>
              </a:spcAft>
              <a:defRPr sz="1400" b="1">
                <a:solidFill>
                  <a:schemeClr val="tx1"/>
                </a:solidFill>
                <a:latin typeface="Verdana" pitchFamily="34" charset="0"/>
              </a:defRPr>
            </a:lvl7pPr>
            <a:lvl8pPr marL="3429000" indent="-228600" eaLnBrk="0" fontAlgn="base" hangingPunct="0">
              <a:spcBef>
                <a:spcPct val="0"/>
              </a:spcBef>
              <a:spcAft>
                <a:spcPct val="0"/>
              </a:spcAft>
              <a:defRPr sz="1400" b="1">
                <a:solidFill>
                  <a:schemeClr val="tx1"/>
                </a:solidFill>
                <a:latin typeface="Verdana" pitchFamily="34" charset="0"/>
              </a:defRPr>
            </a:lvl8pPr>
            <a:lvl9pPr marL="3886200" indent="-228600" eaLnBrk="0" fontAlgn="base" hangingPunct="0">
              <a:spcBef>
                <a:spcPct val="0"/>
              </a:spcBef>
              <a:spcAft>
                <a:spcPct val="0"/>
              </a:spcAft>
              <a:defRPr sz="1400" b="1">
                <a:solidFill>
                  <a:schemeClr val="tx1"/>
                </a:solidFill>
                <a:latin typeface="Verdana" pitchFamily="34" charset="0"/>
              </a:defRPr>
            </a:lvl9pPr>
          </a:lstStyle>
          <a:p>
            <a:pPr defTabSz="914400" eaLnBrk="1" hangingPunct="1">
              <a:defRPr/>
            </a:pPr>
            <a:r>
              <a:rPr lang="en-US" sz="1300" dirty="0">
                <a:solidFill>
                  <a:prstClr val="black"/>
                </a:solidFill>
                <a:latin typeface="Calibri"/>
                <a:ea typeface="+mn-ea"/>
                <a:cs typeface="Times New Roman" pitchFamily="18" charset="0"/>
              </a:rPr>
              <a:t>*GPRA = Government Performance and Results Act of 1993</a:t>
            </a:r>
          </a:p>
        </p:txBody>
      </p:sp>
      <p:sp>
        <p:nvSpPr>
          <p:cNvPr id="6" name="Oval 5"/>
          <p:cNvSpPr/>
          <p:nvPr/>
        </p:nvSpPr>
        <p:spPr>
          <a:xfrm>
            <a:off x="3810000" y="3886200"/>
            <a:ext cx="609600" cy="304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endParaRPr>
          </a:p>
        </p:txBody>
      </p:sp>
      <p:sp>
        <p:nvSpPr>
          <p:cNvPr id="65606" name="TextBox 6"/>
          <p:cNvSpPr txBox="1">
            <a:spLocks noChangeArrowheads="1"/>
          </p:cNvSpPr>
          <p:nvPr/>
        </p:nvSpPr>
        <p:spPr bwMode="auto">
          <a:xfrm>
            <a:off x="3940175" y="4495800"/>
            <a:ext cx="31085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1800" dirty="0">
                <a:solidFill>
                  <a:prstClr val="black"/>
                </a:solidFill>
                <a:latin typeface="Arial" pitchFamily="34" charset="0"/>
                <a:ea typeface="+mn-ea"/>
              </a:rPr>
              <a:t>Oct. </a:t>
            </a:r>
            <a:r>
              <a:rPr lang="en-US" altLang="en-US" sz="1800" dirty="0" smtClean="0">
                <a:solidFill>
                  <a:prstClr val="black"/>
                </a:solidFill>
                <a:latin typeface="Arial" pitchFamily="34" charset="0"/>
                <a:ea typeface="+mn-ea"/>
              </a:rPr>
              <a:t>2014 </a:t>
            </a:r>
            <a:r>
              <a:rPr lang="en-US" altLang="en-US" sz="1800" dirty="0">
                <a:solidFill>
                  <a:prstClr val="black"/>
                </a:solidFill>
                <a:latin typeface="Arial" pitchFamily="34" charset="0"/>
                <a:ea typeface="+mn-ea"/>
              </a:rPr>
              <a:t>through </a:t>
            </a:r>
            <a:r>
              <a:rPr lang="en-US" altLang="en-US" sz="1800" dirty="0" smtClean="0">
                <a:solidFill>
                  <a:prstClr val="black"/>
                </a:solidFill>
                <a:latin typeface="Arial" pitchFamily="34" charset="0"/>
                <a:ea typeface="+mn-ea"/>
              </a:rPr>
              <a:t>Jun. 2015</a:t>
            </a:r>
            <a:endParaRPr lang="en-US" altLang="en-US" sz="1800" dirty="0">
              <a:solidFill>
                <a:prstClr val="black"/>
              </a:solidFill>
              <a:latin typeface="Arial" pitchFamily="34" charset="0"/>
              <a:ea typeface="+mn-ea"/>
            </a:endParaRPr>
          </a:p>
        </p:txBody>
      </p:sp>
      <p:cxnSp>
        <p:nvCxnSpPr>
          <p:cNvPr id="9" name="Straight Arrow Connector 8"/>
          <p:cNvCxnSpPr/>
          <p:nvPr/>
        </p:nvCxnSpPr>
        <p:spPr>
          <a:xfrm flipH="1" flipV="1">
            <a:off x="4092575" y="4191000"/>
            <a:ext cx="1524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30552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52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575" y="1524000"/>
            <a:ext cx="5454650" cy="4659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1068372" y="1524000"/>
            <a:ext cx="5492781"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Title 1"/>
          <p:cNvSpPr>
            <a:spLocks noGrp="1"/>
          </p:cNvSpPr>
          <p:nvPr>
            <p:ph type="title"/>
          </p:nvPr>
        </p:nvSpPr>
        <p:spPr/>
        <p:txBody>
          <a:bodyPr/>
          <a:lstStyle/>
          <a:p>
            <a:pPr eaLnBrk="1" hangingPunct="1"/>
            <a:r>
              <a:rPr lang="en-US" altLang="en-US" smtClean="0"/>
              <a:t>Airborne Gravity Current Coverage</a:t>
            </a:r>
          </a:p>
        </p:txBody>
      </p:sp>
      <p:sp>
        <p:nvSpPr>
          <p:cNvPr id="66565" name="Rectangle 1"/>
          <p:cNvSpPr>
            <a:spLocks noChangeArrowheads="1"/>
          </p:cNvSpPr>
          <p:nvPr/>
        </p:nvSpPr>
        <p:spPr bwMode="auto">
          <a:xfrm>
            <a:off x="511175" y="6378575"/>
            <a:ext cx="457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1400">
                <a:solidFill>
                  <a:prstClr val="black"/>
                </a:solidFill>
                <a:latin typeface="Arial" pitchFamily="34" charset="0"/>
                <a:ea typeface="+mn-ea"/>
                <a:cs typeface="Arial" pitchFamily="34" charset="0"/>
                <a:hlinkClick r:id="rId5"/>
              </a:rPr>
              <a:t>http://www.ngs.noaa.gov/GRAV-D/data_products.shtml</a:t>
            </a:r>
            <a:endParaRPr lang="en-US" altLang="en-US" sz="1400">
              <a:solidFill>
                <a:prstClr val="black"/>
              </a:solidFill>
              <a:latin typeface="Arial" pitchFamily="34" charset="0"/>
              <a:ea typeface="+mn-ea"/>
              <a:cs typeface="Arial" pitchFamily="34" charset="0"/>
            </a:endParaRPr>
          </a:p>
        </p:txBody>
      </p:sp>
      <p:sp>
        <p:nvSpPr>
          <p:cNvPr id="2" name="TextBox 1"/>
          <p:cNvSpPr txBox="1"/>
          <p:nvPr/>
        </p:nvSpPr>
        <p:spPr>
          <a:xfrm>
            <a:off x="7458075" y="2438400"/>
            <a:ext cx="1447800" cy="1200150"/>
          </a:xfrm>
          <a:prstGeom prst="rect">
            <a:avLst/>
          </a:prstGeom>
          <a:solidFill>
            <a:schemeClr val="bg1">
              <a:lumMod val="85000"/>
            </a:schemeClr>
          </a:solidFill>
        </p:spPr>
        <p:txBody>
          <a:bodyPr>
            <a:spAutoFit/>
          </a:bodyPr>
          <a:lstStyle/>
          <a:p>
            <a:pPr defTabSz="914400">
              <a:defRPr/>
            </a:pPr>
            <a:r>
              <a:rPr lang="en-US" dirty="0">
                <a:solidFill>
                  <a:srgbClr val="00B050"/>
                </a:solidFill>
                <a:latin typeface="Arial" pitchFamily="34" charset="0"/>
                <a:ea typeface="+mn-ea"/>
              </a:rPr>
              <a:t>Complete</a:t>
            </a:r>
          </a:p>
          <a:p>
            <a:pPr defTabSz="914400">
              <a:defRPr/>
            </a:pPr>
            <a:r>
              <a:rPr lang="en-US" dirty="0">
                <a:solidFill>
                  <a:srgbClr val="0070C0"/>
                </a:solidFill>
                <a:latin typeface="Arial" pitchFamily="34" charset="0"/>
                <a:ea typeface="+mn-ea"/>
              </a:rPr>
              <a:t>Processing</a:t>
            </a:r>
          </a:p>
          <a:p>
            <a:pPr defTabSz="914400">
              <a:defRPr/>
            </a:pPr>
            <a:r>
              <a:rPr lang="en-US" dirty="0">
                <a:solidFill>
                  <a:srgbClr val="FFC000"/>
                </a:solidFill>
                <a:latin typeface="Arial" pitchFamily="34" charset="0"/>
                <a:ea typeface="+mn-ea"/>
              </a:rPr>
              <a:t>Collecting</a:t>
            </a:r>
          </a:p>
          <a:p>
            <a:pPr defTabSz="914400">
              <a:defRPr/>
            </a:pPr>
            <a:r>
              <a:rPr lang="en-US" dirty="0">
                <a:solidFill>
                  <a:prstClr val="white"/>
                </a:solidFill>
                <a:latin typeface="Arial" pitchFamily="34" charset="0"/>
                <a:ea typeface="+mn-ea"/>
              </a:rPr>
              <a:t>Planned</a:t>
            </a:r>
          </a:p>
        </p:txBody>
      </p:sp>
      <p:sp>
        <p:nvSpPr>
          <p:cNvPr id="66567" name="TextBox 2"/>
          <p:cNvSpPr txBox="1">
            <a:spLocks noChangeArrowheads="1"/>
          </p:cNvSpPr>
          <p:nvPr/>
        </p:nvSpPr>
        <p:spPr bwMode="auto">
          <a:xfrm>
            <a:off x="7162800" y="2133600"/>
            <a:ext cx="2017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1800">
                <a:solidFill>
                  <a:prstClr val="black"/>
                </a:solidFill>
                <a:latin typeface="Arial" pitchFamily="34" charset="0"/>
                <a:ea typeface="+mn-ea"/>
              </a:rPr>
              <a:t>Data Block Status</a:t>
            </a:r>
          </a:p>
        </p:txBody>
      </p:sp>
      <p:sp>
        <p:nvSpPr>
          <p:cNvPr id="66568" name="TextBox 3"/>
          <p:cNvSpPr txBox="1">
            <a:spLocks noChangeArrowheads="1"/>
          </p:cNvSpPr>
          <p:nvPr/>
        </p:nvSpPr>
        <p:spPr bwMode="auto">
          <a:xfrm>
            <a:off x="6971728" y="5192713"/>
            <a:ext cx="20185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1800" dirty="0">
                <a:solidFill>
                  <a:prstClr val="black"/>
                </a:solidFill>
                <a:latin typeface="Arial" pitchFamily="34" charset="0"/>
                <a:ea typeface="+mn-ea"/>
              </a:rPr>
              <a:t>As of </a:t>
            </a:r>
            <a:r>
              <a:rPr lang="en-US" altLang="en-US" sz="1800" dirty="0" smtClean="0">
                <a:solidFill>
                  <a:prstClr val="black"/>
                </a:solidFill>
                <a:latin typeface="Arial" pitchFamily="34" charset="0"/>
                <a:ea typeface="+mn-ea"/>
              </a:rPr>
              <a:t>July 1, 2015</a:t>
            </a:r>
            <a:endParaRPr lang="en-US" altLang="en-US" sz="1800" dirty="0">
              <a:solidFill>
                <a:prstClr val="black"/>
              </a:solidFill>
              <a:latin typeface="Arial" pitchFamily="34" charset="0"/>
              <a:ea typeface="+mn-ea"/>
            </a:endParaRPr>
          </a:p>
        </p:txBody>
      </p:sp>
    </p:spTree>
    <p:extLst>
      <p:ext uri="{BB962C8B-B14F-4D97-AF65-F5344CB8AC3E}">
        <p14:creationId xmlns:p14="http://schemas.microsoft.com/office/powerpoint/2010/main" val="42038056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5299"/>
                                        </p:tgtEl>
                                        <p:attrNameLst>
                                          <p:attrName>style.visibility</p:attrName>
                                        </p:attrNameLst>
                                      </p:cBhvr>
                                      <p:to>
                                        <p:strVal val="visible"/>
                                      </p:to>
                                    </p:set>
                                    <p:animEffect transition="in" filter="fade">
                                      <p:cBhvr>
                                        <p:cTn id="7" dur="500"/>
                                        <p:tgtEl>
                                          <p:spTgt spid="552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a:defRPr/>
            </a:pPr>
            <a:r>
              <a:rPr lang="en-US" dirty="0" smtClean="0">
                <a:solidFill>
                  <a:srgbClr val="0000FF"/>
                </a:solidFill>
                <a:latin typeface="+mn-lt"/>
              </a:rPr>
              <a:t>GRAV-D Aircraft</a:t>
            </a:r>
          </a:p>
        </p:txBody>
      </p:sp>
      <p:sp>
        <p:nvSpPr>
          <p:cNvPr id="3" name="Content Placeholder 2"/>
          <p:cNvSpPr>
            <a:spLocks noGrp="1"/>
          </p:cNvSpPr>
          <p:nvPr>
            <p:ph idx="1"/>
          </p:nvPr>
        </p:nvSpPr>
        <p:spPr>
          <a:xfrm>
            <a:off x="304800" y="1524000"/>
            <a:ext cx="4419600" cy="4525963"/>
          </a:xfrm>
        </p:spPr>
        <p:txBody>
          <a:bodyPr/>
          <a:lstStyle/>
          <a:p>
            <a:r>
              <a:rPr lang="en-US" altLang="en-US" sz="2800" smtClean="0"/>
              <a:t>DOI Bureau of Land Management</a:t>
            </a:r>
          </a:p>
          <a:p>
            <a:pPr lvl="1"/>
            <a:r>
              <a:rPr lang="en-US" altLang="en-US" sz="2400" smtClean="0"/>
              <a:t>Pilatus PC-12</a:t>
            </a:r>
          </a:p>
          <a:p>
            <a:r>
              <a:rPr lang="en-US" altLang="en-US" sz="2800" smtClean="0"/>
              <a:t>Fugro</a:t>
            </a:r>
          </a:p>
          <a:p>
            <a:pPr lvl="1"/>
            <a:r>
              <a:rPr lang="en-US" altLang="en-US" sz="2400" smtClean="0"/>
              <a:t>King Air E-90A</a:t>
            </a:r>
          </a:p>
          <a:p>
            <a:r>
              <a:rPr lang="en-US" altLang="en-US" sz="2800" smtClean="0"/>
              <a:t>Naval Research Lab</a:t>
            </a:r>
          </a:p>
          <a:p>
            <a:pPr lvl="1"/>
            <a:r>
              <a:rPr lang="en-US" altLang="en-US" sz="2400" smtClean="0"/>
              <a:t>King Air RC-12</a:t>
            </a:r>
          </a:p>
          <a:p>
            <a:r>
              <a:rPr lang="en-US" altLang="en-US" sz="2800" smtClean="0"/>
              <a:t>NOAA </a:t>
            </a:r>
          </a:p>
          <a:p>
            <a:pPr lvl="1"/>
            <a:r>
              <a:rPr lang="en-US" altLang="en-US" sz="2400" smtClean="0"/>
              <a:t>Gulfstream Jet Prop</a:t>
            </a:r>
          </a:p>
          <a:p>
            <a:pPr lvl="1"/>
            <a:r>
              <a:rPr lang="en-US" altLang="en-US" sz="2400" smtClean="0"/>
              <a:t>NOAA P-3 Hurricane Hunter</a:t>
            </a:r>
          </a:p>
          <a:p>
            <a:pPr lvl="2"/>
            <a:endParaRPr lang="en-US" altLang="en-US" smtClean="0"/>
          </a:p>
          <a:p>
            <a:pPr lvl="1"/>
            <a:endParaRPr lang="en-US" altLang="en-US" smtClean="0"/>
          </a:p>
        </p:txBody>
      </p:sp>
      <p:pic>
        <p:nvPicPr>
          <p:cNvPr id="6150" name="Picture 3" descr="C:\Work\GRAV-D\Images-graphics\Turbo Commander\IMG_1009_cr.JPG"/>
          <p:cNvPicPr>
            <a:picLocks noChangeAspect="1" noChangeArrowheads="1"/>
          </p:cNvPicPr>
          <p:nvPr/>
        </p:nvPicPr>
        <p:blipFill>
          <a:blip r:embed="rId3">
            <a:extLst>
              <a:ext uri="{28A0092B-C50C-407E-A947-70E740481C1C}">
                <a14:useLocalDpi xmlns:a14="http://schemas.microsoft.com/office/drawing/2010/main" val="0"/>
              </a:ext>
            </a:extLst>
          </a:blip>
          <a:srcRect t="20213" r="929" b="9967"/>
          <a:stretch>
            <a:fillRect/>
          </a:stretch>
        </p:blipFill>
        <p:spPr bwMode="auto">
          <a:xfrm>
            <a:off x="5075238" y="5197475"/>
            <a:ext cx="3565525"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3" descr="C:\Documents and Settings\vicki.childers\Desktop\KingAi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1612900"/>
            <a:ext cx="1951038"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6" name="TextBox 10"/>
          <p:cNvSpPr txBox="1">
            <a:spLocks noChangeArrowheads="1"/>
          </p:cNvSpPr>
          <p:nvPr/>
        </p:nvSpPr>
        <p:spPr bwMode="auto">
          <a:xfrm>
            <a:off x="4284663" y="2895600"/>
            <a:ext cx="1712912"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914400" eaLnBrk="1" hangingPunct="1">
              <a:defRPr/>
            </a:pPr>
            <a:r>
              <a:rPr lang="en-US" sz="2200" dirty="0">
                <a:solidFill>
                  <a:prstClr val="black"/>
                </a:solidFill>
                <a:latin typeface="Calibri"/>
                <a:ea typeface="+mn-ea"/>
              </a:rPr>
              <a:t>Pilatus PC-12</a:t>
            </a:r>
          </a:p>
        </p:txBody>
      </p:sp>
      <p:sp>
        <p:nvSpPr>
          <p:cNvPr id="12" name="TextBox 11"/>
          <p:cNvSpPr txBox="1">
            <a:spLocks noChangeArrowheads="1"/>
          </p:cNvSpPr>
          <p:nvPr/>
        </p:nvSpPr>
        <p:spPr bwMode="auto">
          <a:xfrm>
            <a:off x="6911975" y="4213225"/>
            <a:ext cx="18415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914400" eaLnBrk="1" hangingPunct="1">
              <a:defRPr/>
            </a:pPr>
            <a:r>
              <a:rPr lang="en-US" sz="2200" dirty="0">
                <a:solidFill>
                  <a:prstClr val="black"/>
                </a:solidFill>
                <a:latin typeface="Calibri"/>
                <a:ea typeface="+mn-ea"/>
              </a:rPr>
              <a:t>King Air E-90A</a:t>
            </a:r>
          </a:p>
        </p:txBody>
      </p:sp>
      <p:pic>
        <p:nvPicPr>
          <p:cNvPr id="69640" name="Picture 1"/>
          <p:cNvPicPr>
            <a:picLocks noChangeAspect="1"/>
          </p:cNvPicPr>
          <p:nvPr/>
        </p:nvPicPr>
        <p:blipFill>
          <a:blip r:embed="rId5">
            <a:extLst>
              <a:ext uri="{28A0092B-C50C-407E-A947-70E740481C1C}">
                <a14:useLocalDpi xmlns:a14="http://schemas.microsoft.com/office/drawing/2010/main" val="0"/>
              </a:ext>
            </a:extLst>
          </a:blip>
          <a:srcRect t="12566" b="21805"/>
          <a:stretch>
            <a:fillRect/>
          </a:stretch>
        </p:blipFill>
        <p:spPr bwMode="auto">
          <a:xfrm>
            <a:off x="3592513" y="1528763"/>
            <a:ext cx="2882900" cy="141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11" descr="P9210001"/>
          <p:cNvPicPr>
            <a:picLocks noChangeAspect="1" noChangeArrowheads="1"/>
          </p:cNvPicPr>
          <p:nvPr/>
        </p:nvPicPr>
        <p:blipFill>
          <a:blip r:embed="rId6">
            <a:extLst>
              <a:ext uri="{28A0092B-C50C-407E-A947-70E740481C1C}">
                <a14:useLocalDpi xmlns:a14="http://schemas.microsoft.com/office/drawing/2010/main" val="0"/>
              </a:ext>
            </a:extLst>
          </a:blip>
          <a:srcRect t="15077" b="11572"/>
          <a:stretch>
            <a:fillRect/>
          </a:stretch>
        </p:blipFill>
        <p:spPr bwMode="auto">
          <a:xfrm>
            <a:off x="3657600" y="3276600"/>
            <a:ext cx="2882900"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a:spLocks noChangeArrowheads="1"/>
          </p:cNvSpPr>
          <p:nvPr/>
        </p:nvSpPr>
        <p:spPr bwMode="auto">
          <a:xfrm>
            <a:off x="4070350" y="4821238"/>
            <a:ext cx="1844675"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914400" eaLnBrk="1" hangingPunct="1">
              <a:defRPr/>
            </a:pPr>
            <a:r>
              <a:rPr lang="en-US" sz="2200" dirty="0">
                <a:solidFill>
                  <a:prstClr val="black"/>
                </a:solidFill>
                <a:latin typeface="Calibri"/>
                <a:ea typeface="+mn-ea"/>
              </a:rPr>
              <a:t>King Air RC-12</a:t>
            </a:r>
          </a:p>
        </p:txBody>
      </p:sp>
    </p:spTree>
    <p:extLst>
      <p:ext uri="{BB962C8B-B14F-4D97-AF65-F5344CB8AC3E}">
        <p14:creationId xmlns:p14="http://schemas.microsoft.com/office/powerpoint/2010/main" val="27395562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57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15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 name="Rectangle 24"/>
          <p:cNvSpPr/>
          <p:nvPr/>
        </p:nvSpPr>
        <p:spPr>
          <a:xfrm>
            <a:off x="0" y="3560763"/>
            <a:ext cx="9144000" cy="32972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endParaRPr>
          </a:p>
        </p:txBody>
      </p:sp>
      <p:sp>
        <p:nvSpPr>
          <p:cNvPr id="70659" name="Title 1"/>
          <p:cNvSpPr>
            <a:spLocks noGrp="1"/>
          </p:cNvSpPr>
          <p:nvPr>
            <p:ph type="title"/>
          </p:nvPr>
        </p:nvSpPr>
        <p:spPr/>
        <p:txBody>
          <a:bodyPr/>
          <a:lstStyle/>
          <a:p>
            <a:r>
              <a:rPr lang="en-US" altLang="en-US" smtClean="0"/>
              <a:t>Requirements</a:t>
            </a:r>
          </a:p>
        </p:txBody>
      </p:sp>
      <p:sp>
        <p:nvSpPr>
          <p:cNvPr id="3" name="Content Placeholder 2"/>
          <p:cNvSpPr>
            <a:spLocks noGrp="1"/>
          </p:cNvSpPr>
          <p:nvPr>
            <p:ph idx="1"/>
          </p:nvPr>
        </p:nvSpPr>
        <p:spPr>
          <a:xfrm>
            <a:off x="896938" y="1447800"/>
            <a:ext cx="7654925" cy="1828800"/>
          </a:xfrm>
        </p:spPr>
        <p:txBody>
          <a:bodyPr/>
          <a:lstStyle/>
          <a:p>
            <a:pPr>
              <a:buFont typeface="Arial" charset="0"/>
              <a:buChar char="•"/>
              <a:defRPr/>
            </a:pPr>
            <a:r>
              <a:rPr lang="en-US" sz="2400" kern="0" dirty="0" smtClean="0">
                <a:cs typeface="Times New Roman" pitchFamily="18" charset="0"/>
              </a:rPr>
              <a:t>Geodetic quality results require accurate aircraft positions, velocities, and accelerations</a:t>
            </a:r>
          </a:p>
          <a:p>
            <a:pPr>
              <a:buFont typeface="Arial" charset="0"/>
              <a:buChar char="•"/>
              <a:defRPr/>
            </a:pPr>
            <a:r>
              <a:rPr lang="en-US" sz="2400" kern="0" dirty="0" smtClean="0">
                <a:cs typeface="Times New Roman" pitchFamily="18" charset="0"/>
              </a:rPr>
              <a:t>High-altitude, high-speed, long baseline flights for gravimetry</a:t>
            </a:r>
          </a:p>
          <a:p>
            <a:pPr>
              <a:buFont typeface="Arial" charset="0"/>
              <a:buChar char="•"/>
              <a:defRPr/>
            </a:pPr>
            <a:endParaRPr lang="en-US" sz="1600" dirty="0"/>
          </a:p>
        </p:txBody>
      </p:sp>
      <p:grpSp>
        <p:nvGrpSpPr>
          <p:cNvPr id="70661" name="Group 4"/>
          <p:cNvGrpSpPr>
            <a:grpSpLocks/>
          </p:cNvGrpSpPr>
          <p:nvPr/>
        </p:nvGrpSpPr>
        <p:grpSpPr bwMode="auto">
          <a:xfrm>
            <a:off x="-76200" y="3921125"/>
            <a:ext cx="8991600" cy="2936875"/>
            <a:chOff x="152400" y="-152400"/>
            <a:chExt cx="8991600" cy="2936875"/>
          </a:xfrm>
        </p:grpSpPr>
        <p:pic>
          <p:nvPicPr>
            <p:cNvPr id="70665" name="Picture 2" descr="C:\Documents and Settings\Projects\My Documents\NOAA\presenations\NOAA52atMontgomeryAviatio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991600" cy="285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11"/>
            <p:cNvSpPr>
              <a:spLocks noChangeArrowheads="1"/>
            </p:cNvSpPr>
            <p:nvPr/>
          </p:nvSpPr>
          <p:spPr bwMode="auto">
            <a:xfrm>
              <a:off x="3657600" y="1219200"/>
              <a:ext cx="1295400" cy="533400"/>
            </a:xfrm>
            <a:prstGeom prst="roundRect">
              <a:avLst>
                <a:gd name="adj" fmla="val 16667"/>
              </a:avLst>
            </a:prstGeom>
            <a:gradFill rotWithShape="0">
              <a:gsLst>
                <a:gs pos="0">
                  <a:schemeClr val="bg2">
                    <a:gamma/>
                    <a:shade val="46275"/>
                    <a:invGamma/>
                  </a:schemeClr>
                </a:gs>
                <a:gs pos="100000">
                  <a:schemeClr val="bg2"/>
                </a:gs>
              </a:gsLst>
              <a:lin ang="5400000" scaled="1"/>
            </a:gradFill>
            <a:ln w="9525">
              <a:noFill/>
              <a:round/>
              <a:headEnd/>
              <a:tailEnd/>
            </a:ln>
            <a:effectLst/>
            <a:scene3d>
              <a:camera prst="legacyObliqueTopRight"/>
              <a:lightRig rig="legacyFlat3" dir="b"/>
            </a:scene3d>
            <a:sp3d prstMaterial="legacyMatte">
              <a:bevelT w="13500" h="13500" prst="angle"/>
              <a:bevelB w="13500" h="13500" prst="angle"/>
              <a:extrusionClr>
                <a:schemeClr val="bg2"/>
              </a:extrusionClr>
            </a:sp3d>
          </p:spPr>
          <p:txBody>
            <a:bodyPr wrap="none" anchor="ctr">
              <a:flatTx/>
            </a:bodyPr>
            <a:lstStyle/>
            <a:p>
              <a:pPr defTabSz="914400">
                <a:defRPr/>
              </a:pPr>
              <a:endParaRPr lang="en-US">
                <a:solidFill>
                  <a:prstClr val="black"/>
                </a:solidFill>
                <a:latin typeface="Arial" charset="0"/>
                <a:ea typeface="+mn-ea"/>
              </a:endParaRPr>
            </a:p>
          </p:txBody>
        </p:sp>
        <p:sp>
          <p:nvSpPr>
            <p:cNvPr id="70667" name="Rectangle 7"/>
            <p:cNvSpPr>
              <a:spLocks noChangeArrowheads="1"/>
            </p:cNvSpPr>
            <p:nvPr/>
          </p:nvSpPr>
          <p:spPr bwMode="auto">
            <a:xfrm>
              <a:off x="3733800" y="1295400"/>
              <a:ext cx="304800" cy="76200"/>
            </a:xfrm>
            <a:prstGeom prst="rect">
              <a:avLst/>
            </a:prstGeom>
            <a:solidFill>
              <a:srgbClr val="FFFF00"/>
            </a:solidFill>
            <a:ln w="9525">
              <a:miter lim="800000"/>
              <a:headEnd/>
              <a:tailEnd/>
            </a:ln>
            <a:scene3d>
              <a:camera prst="legacyPerspectiveTopRight">
                <a:rot lat="20999983" lon="300000" rev="0"/>
              </a:camera>
              <a:lightRig rig="legacyFlat3" dir="b"/>
            </a:scene3d>
            <a:sp3d extrusionH="887400" prstMaterial="legacyMatte">
              <a:bevelT w="13500" h="13500" prst="angle"/>
              <a:bevelB w="13500" h="13500" prst="angle"/>
              <a:extrusionClr>
                <a:srgbClr val="FFFF00"/>
              </a:extrusionClr>
            </a:sp3d>
          </p:spPr>
          <p:txBody>
            <a:bodyPr wrap="none" anchor="ctr">
              <a:flatTx/>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endParaRPr lang="en-US" altLang="en-US" sz="2400">
                <a:solidFill>
                  <a:prstClr val="black"/>
                </a:solidFill>
                <a:latin typeface="Times New Roman" pitchFamily="18" charset="0"/>
                <a:ea typeface="+mn-ea"/>
                <a:cs typeface="Times New Roman" pitchFamily="18" charset="0"/>
              </a:endParaRPr>
            </a:p>
          </p:txBody>
        </p:sp>
        <p:sp>
          <p:nvSpPr>
            <p:cNvPr id="70668" name="Rectangle 6"/>
            <p:cNvSpPr>
              <a:spLocks noChangeArrowheads="1"/>
            </p:cNvSpPr>
            <p:nvPr/>
          </p:nvSpPr>
          <p:spPr bwMode="auto">
            <a:xfrm>
              <a:off x="3733800" y="1371600"/>
              <a:ext cx="304800" cy="304800"/>
            </a:xfrm>
            <a:prstGeom prst="rect">
              <a:avLst/>
            </a:prstGeom>
            <a:solidFill>
              <a:srgbClr val="1C1C1C"/>
            </a:solidFill>
            <a:ln w="9525">
              <a:miter lim="800000"/>
              <a:headEnd/>
              <a:tailEnd/>
            </a:ln>
            <a:scene3d>
              <a:camera prst="legacyPerspectiveTopRight">
                <a:rot lat="20999983" lon="300000" rev="0"/>
              </a:camera>
              <a:lightRig rig="legacyFlat3" dir="b"/>
            </a:scene3d>
            <a:sp3d extrusionH="887400" prstMaterial="legacyMatte">
              <a:bevelT w="13500" h="13500" prst="angle"/>
              <a:bevelB w="13500" h="13500" prst="angle"/>
              <a:extrusionClr>
                <a:schemeClr val="bg2"/>
              </a:extrusionClr>
            </a:sp3d>
          </p:spPr>
          <p:txBody>
            <a:bodyPr wrap="none" anchor="ctr">
              <a:flatTx/>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endParaRPr lang="en-US" altLang="en-US" sz="2400">
                <a:solidFill>
                  <a:prstClr val="black"/>
                </a:solidFill>
                <a:latin typeface="Times New Roman" pitchFamily="18" charset="0"/>
                <a:ea typeface="+mn-ea"/>
                <a:cs typeface="Times New Roman" pitchFamily="18" charset="0"/>
              </a:endParaRPr>
            </a:p>
          </p:txBody>
        </p:sp>
        <p:sp>
          <p:nvSpPr>
            <p:cNvPr id="70669" name="AutoShape 12"/>
            <p:cNvSpPr>
              <a:spLocks noChangeArrowheads="1"/>
            </p:cNvSpPr>
            <p:nvPr/>
          </p:nvSpPr>
          <p:spPr bwMode="auto">
            <a:xfrm>
              <a:off x="4648200" y="1295400"/>
              <a:ext cx="152400" cy="228600"/>
            </a:xfrm>
            <a:prstGeom prst="flowChartPreparation">
              <a:avLst/>
            </a:prstGeom>
            <a:solidFill>
              <a:schemeClr val="tx2"/>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endParaRPr lang="en-US" altLang="en-US" sz="2400">
                <a:solidFill>
                  <a:prstClr val="black"/>
                </a:solidFill>
                <a:latin typeface="Times New Roman" pitchFamily="18" charset="0"/>
                <a:ea typeface="+mn-ea"/>
                <a:cs typeface="Times New Roman" pitchFamily="18" charset="0"/>
              </a:endParaRPr>
            </a:p>
          </p:txBody>
        </p:sp>
        <p:sp>
          <p:nvSpPr>
            <p:cNvPr id="70670" name="AutoShape 13"/>
            <p:cNvSpPr>
              <a:spLocks noChangeArrowheads="1"/>
            </p:cNvSpPr>
            <p:nvPr/>
          </p:nvSpPr>
          <p:spPr bwMode="auto">
            <a:xfrm>
              <a:off x="4343400" y="1295400"/>
              <a:ext cx="152400" cy="228600"/>
            </a:xfrm>
            <a:prstGeom prst="flowChartPreparation">
              <a:avLst/>
            </a:prstGeom>
            <a:solidFill>
              <a:schemeClr val="tx2"/>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endParaRPr lang="en-US" altLang="en-US" sz="2400">
                <a:solidFill>
                  <a:prstClr val="black"/>
                </a:solidFill>
                <a:latin typeface="Times New Roman" pitchFamily="18" charset="0"/>
                <a:ea typeface="+mn-ea"/>
                <a:cs typeface="Times New Roman" pitchFamily="18" charset="0"/>
              </a:endParaRPr>
            </a:p>
          </p:txBody>
        </p:sp>
        <p:sp>
          <p:nvSpPr>
            <p:cNvPr id="70671" name="Line 14"/>
            <p:cNvSpPr>
              <a:spLocks noChangeShapeType="1"/>
            </p:cNvSpPr>
            <p:nvPr/>
          </p:nvSpPr>
          <p:spPr bwMode="auto">
            <a:xfrm>
              <a:off x="3657600" y="1676400"/>
              <a:ext cx="1295400" cy="762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latin typeface="Arial" pitchFamily="34" charset="0"/>
                <a:ea typeface="+mn-ea"/>
              </a:endParaRPr>
            </a:p>
          </p:txBody>
        </p:sp>
        <p:sp>
          <p:nvSpPr>
            <p:cNvPr id="70672" name="Text Box 18"/>
            <p:cNvSpPr txBox="1">
              <a:spLocks noChangeArrowheads="1"/>
            </p:cNvSpPr>
            <p:nvPr/>
          </p:nvSpPr>
          <p:spPr bwMode="auto">
            <a:xfrm>
              <a:off x="2727325" y="269875"/>
              <a:ext cx="6992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400" b="1">
                  <a:solidFill>
                    <a:srgbClr val="FFFF00"/>
                  </a:solidFill>
                  <a:latin typeface="Times New Roman" pitchFamily="18" charset="0"/>
                  <a:ea typeface="+mn-ea"/>
                  <a:cs typeface="Times New Roman" pitchFamily="18" charset="0"/>
                </a:rPr>
                <a:t>INS</a:t>
              </a:r>
            </a:p>
          </p:txBody>
        </p:sp>
        <p:sp>
          <p:nvSpPr>
            <p:cNvPr id="70673" name="Line 19"/>
            <p:cNvSpPr>
              <a:spLocks noChangeShapeType="1"/>
            </p:cNvSpPr>
            <p:nvPr/>
          </p:nvSpPr>
          <p:spPr bwMode="auto">
            <a:xfrm>
              <a:off x="3276600" y="685800"/>
              <a:ext cx="609600" cy="609600"/>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defTabSz="914400"/>
              <a:endParaRPr lang="en-US">
                <a:solidFill>
                  <a:prstClr val="black"/>
                </a:solidFill>
                <a:latin typeface="Arial" pitchFamily="34" charset="0"/>
                <a:ea typeface="+mn-ea"/>
              </a:endParaRPr>
            </a:p>
          </p:txBody>
        </p:sp>
        <p:sp>
          <p:nvSpPr>
            <p:cNvPr id="70674" name="Text Box 23"/>
            <p:cNvSpPr txBox="1">
              <a:spLocks noChangeArrowheads="1"/>
            </p:cNvSpPr>
            <p:nvPr/>
          </p:nvSpPr>
          <p:spPr bwMode="auto">
            <a:xfrm>
              <a:off x="4953000" y="152400"/>
              <a:ext cx="1971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400" b="1">
                  <a:solidFill>
                    <a:srgbClr val="FFFF00"/>
                  </a:solidFill>
                  <a:latin typeface="Times New Roman" pitchFamily="18" charset="0"/>
                  <a:ea typeface="+mn-ea"/>
                  <a:cs typeface="Times New Roman" pitchFamily="18" charset="0"/>
                </a:rPr>
                <a:t>GPS Antenna</a:t>
              </a:r>
            </a:p>
          </p:txBody>
        </p:sp>
        <p:sp>
          <p:nvSpPr>
            <p:cNvPr id="70675" name="Line 24"/>
            <p:cNvSpPr>
              <a:spLocks noChangeShapeType="1"/>
            </p:cNvSpPr>
            <p:nvPr/>
          </p:nvSpPr>
          <p:spPr bwMode="auto">
            <a:xfrm flipV="1">
              <a:off x="4114800" y="1143000"/>
              <a:ext cx="1219200" cy="152400"/>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latin typeface="Arial" pitchFamily="34" charset="0"/>
                <a:ea typeface="+mn-ea"/>
              </a:endParaRPr>
            </a:p>
          </p:txBody>
        </p:sp>
        <p:sp>
          <p:nvSpPr>
            <p:cNvPr id="70676" name="Line 25"/>
            <p:cNvSpPr>
              <a:spLocks noChangeShapeType="1"/>
            </p:cNvSpPr>
            <p:nvPr/>
          </p:nvSpPr>
          <p:spPr bwMode="auto">
            <a:xfrm flipV="1">
              <a:off x="4114800" y="1143000"/>
              <a:ext cx="1219200" cy="381000"/>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latin typeface="Arial" pitchFamily="34" charset="0"/>
                <a:ea typeface="+mn-ea"/>
              </a:endParaRPr>
            </a:p>
          </p:txBody>
        </p:sp>
        <p:sp>
          <p:nvSpPr>
            <p:cNvPr id="70677" name="Line 26"/>
            <p:cNvSpPr>
              <a:spLocks noChangeShapeType="1"/>
            </p:cNvSpPr>
            <p:nvPr/>
          </p:nvSpPr>
          <p:spPr bwMode="auto">
            <a:xfrm flipH="1">
              <a:off x="5334000" y="533400"/>
              <a:ext cx="381000" cy="53340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defTabSz="914400"/>
              <a:endParaRPr lang="en-US">
                <a:solidFill>
                  <a:prstClr val="black"/>
                </a:solidFill>
                <a:latin typeface="Arial" pitchFamily="34" charset="0"/>
                <a:ea typeface="+mn-ea"/>
              </a:endParaRPr>
            </a:p>
          </p:txBody>
        </p:sp>
        <p:sp>
          <p:nvSpPr>
            <p:cNvPr id="70678" name="Text Box 28"/>
            <p:cNvSpPr txBox="1">
              <a:spLocks noChangeArrowheads="1"/>
            </p:cNvSpPr>
            <p:nvPr/>
          </p:nvSpPr>
          <p:spPr bwMode="auto">
            <a:xfrm>
              <a:off x="1203325" y="2327275"/>
              <a:ext cx="1704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400" b="1">
                  <a:solidFill>
                    <a:prstClr val="white"/>
                  </a:solidFill>
                  <a:latin typeface="Times New Roman" pitchFamily="18" charset="0"/>
                  <a:ea typeface="+mn-ea"/>
                  <a:cs typeface="Times New Roman" pitchFamily="18" charset="0"/>
                </a:rPr>
                <a:t>Gravimeter</a:t>
              </a:r>
            </a:p>
          </p:txBody>
        </p:sp>
        <p:sp>
          <p:nvSpPr>
            <p:cNvPr id="70679" name="Line 29"/>
            <p:cNvSpPr>
              <a:spLocks noChangeShapeType="1"/>
            </p:cNvSpPr>
            <p:nvPr/>
          </p:nvSpPr>
          <p:spPr bwMode="auto">
            <a:xfrm flipV="1">
              <a:off x="2133600" y="1600200"/>
              <a:ext cx="1676400" cy="76200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defTabSz="914400"/>
              <a:endParaRPr lang="en-US">
                <a:solidFill>
                  <a:prstClr val="black"/>
                </a:solidFill>
                <a:latin typeface="Arial" pitchFamily="34" charset="0"/>
                <a:ea typeface="+mn-ea"/>
              </a:endParaRPr>
            </a:p>
          </p:txBody>
        </p:sp>
        <p:sp>
          <p:nvSpPr>
            <p:cNvPr id="70680" name="Line 30"/>
            <p:cNvSpPr>
              <a:spLocks noChangeShapeType="1"/>
            </p:cNvSpPr>
            <p:nvPr/>
          </p:nvSpPr>
          <p:spPr bwMode="auto">
            <a:xfrm flipV="1">
              <a:off x="3806825" y="2320925"/>
              <a:ext cx="673100" cy="21590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latin typeface="Arial" pitchFamily="34" charset="0"/>
                <a:ea typeface="+mn-ea"/>
              </a:endParaRPr>
            </a:p>
          </p:txBody>
        </p:sp>
        <p:sp>
          <p:nvSpPr>
            <p:cNvPr id="70681" name="Line 31"/>
            <p:cNvSpPr>
              <a:spLocks noChangeShapeType="1"/>
            </p:cNvSpPr>
            <p:nvPr/>
          </p:nvSpPr>
          <p:spPr bwMode="auto">
            <a:xfrm>
              <a:off x="3752850" y="2392363"/>
              <a:ext cx="749300" cy="6985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latin typeface="Arial" pitchFamily="34" charset="0"/>
                <a:ea typeface="+mn-ea"/>
              </a:endParaRPr>
            </a:p>
          </p:txBody>
        </p:sp>
        <p:sp>
          <p:nvSpPr>
            <p:cNvPr id="70682" name="Text Box 32"/>
            <p:cNvSpPr txBox="1">
              <a:spLocks noChangeArrowheads="1"/>
            </p:cNvSpPr>
            <p:nvPr/>
          </p:nvSpPr>
          <p:spPr bwMode="auto">
            <a:xfrm>
              <a:off x="4527550" y="2309813"/>
              <a:ext cx="2771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400">
                  <a:solidFill>
                    <a:prstClr val="white"/>
                  </a:solidFill>
                  <a:latin typeface="Times New Roman" pitchFamily="18" charset="0"/>
                  <a:ea typeface="+mn-ea"/>
                  <a:cs typeface="Times New Roman" pitchFamily="18" charset="0"/>
                </a:rPr>
                <a:t>Absolute Gravity Tie</a:t>
              </a:r>
            </a:p>
          </p:txBody>
        </p:sp>
        <p:sp>
          <p:nvSpPr>
            <p:cNvPr id="70683" name="Line 33"/>
            <p:cNvSpPr>
              <a:spLocks noChangeShapeType="1"/>
            </p:cNvSpPr>
            <p:nvPr/>
          </p:nvSpPr>
          <p:spPr bwMode="auto">
            <a:xfrm flipH="1" flipV="1">
              <a:off x="4173538" y="2449513"/>
              <a:ext cx="363537"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914400"/>
              <a:endParaRPr lang="en-US">
                <a:solidFill>
                  <a:prstClr val="black"/>
                </a:solidFill>
                <a:latin typeface="Arial" pitchFamily="34" charset="0"/>
                <a:ea typeface="+mn-ea"/>
              </a:endParaRPr>
            </a:p>
          </p:txBody>
        </p:sp>
      </p:grpSp>
      <p:pic>
        <p:nvPicPr>
          <p:cNvPr id="70662" name="Picture 15" descr="C:\Documents and Settings\All Users\Documents\My Pictures\clip art\gps_basestation.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2188" y="3657600"/>
            <a:ext cx="795337"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3" name="Picture 16" descr="C:\Documents and Settings\All Users\Documents\My Pictures\clip art\gps_basestation.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6925" y="3581400"/>
            <a:ext cx="795338"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4" name="Picture 17" descr="C:\Documents and Settings\All Users\Documents\My Pictures\clip art\gps_basestation.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3525" y="3790950"/>
            <a:ext cx="795338"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42831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en-US" altLang="en-US" smtClean="0"/>
              <a:t>From Measurement to Product</a:t>
            </a:r>
          </a:p>
        </p:txBody>
      </p:sp>
      <p:sp>
        <p:nvSpPr>
          <p:cNvPr id="4099" name="Content Placeholder 2"/>
          <p:cNvSpPr>
            <a:spLocks noGrp="1"/>
          </p:cNvSpPr>
          <p:nvPr>
            <p:ph idx="1"/>
          </p:nvPr>
        </p:nvSpPr>
        <p:spPr>
          <a:xfrm>
            <a:off x="457200" y="1417638"/>
            <a:ext cx="8229600" cy="4983162"/>
          </a:xfrm>
        </p:spPr>
        <p:txBody>
          <a:bodyPr/>
          <a:lstStyle/>
          <a:p>
            <a:pPr>
              <a:buFont typeface="Arial" charset="0"/>
              <a:buChar char="•"/>
              <a:defRPr/>
            </a:pPr>
            <a:r>
              <a:rPr lang="en-US" sz="2800" dirty="0" smtClean="0">
                <a:latin typeface="+mj-lt"/>
              </a:rPr>
              <a:t>Airborne Gravity Collection</a:t>
            </a:r>
          </a:p>
          <a:p>
            <a:pPr>
              <a:buFont typeface="Arial" charset="0"/>
              <a:buChar char="•"/>
              <a:defRPr/>
            </a:pPr>
            <a:r>
              <a:rPr lang="en-US" sz="2800" dirty="0" smtClean="0">
                <a:latin typeface="+mj-lt"/>
              </a:rPr>
              <a:t>GPS and Gravity Data Processing</a:t>
            </a:r>
          </a:p>
          <a:p>
            <a:pPr lvl="1">
              <a:buFont typeface="Arial" charset="0"/>
              <a:buChar char="–"/>
              <a:defRPr/>
            </a:pPr>
            <a:r>
              <a:rPr lang="en-US" sz="2400" dirty="0" smtClean="0"/>
              <a:t>Kinematic positioning is critical</a:t>
            </a:r>
          </a:p>
          <a:p>
            <a:pPr lvl="1">
              <a:buFont typeface="Arial" charset="0"/>
              <a:buChar char="–"/>
              <a:defRPr/>
            </a:pPr>
            <a:r>
              <a:rPr lang="en-US" sz="2400" dirty="0" smtClean="0"/>
              <a:t>NGS-developed software</a:t>
            </a:r>
          </a:p>
          <a:p>
            <a:pPr>
              <a:buFont typeface="Arial" charset="0"/>
              <a:buChar char="•"/>
              <a:defRPr/>
            </a:pPr>
            <a:r>
              <a:rPr lang="en-US" sz="2800" dirty="0" smtClean="0">
                <a:latin typeface="+mj-lt"/>
              </a:rPr>
              <a:t>More info: </a:t>
            </a:r>
            <a:r>
              <a:rPr lang="en-US" sz="1700" dirty="0">
                <a:hlinkClick r:id="rId2"/>
              </a:rPr>
              <a:t>http://www.ngs.noaa.gov/corbin/class_description/GRAVD_0213.shtml</a:t>
            </a:r>
            <a:endParaRPr lang="en-US" sz="1700" dirty="0" smtClean="0">
              <a:latin typeface="+mj-lt"/>
            </a:endParaRPr>
          </a:p>
          <a:p>
            <a:pPr>
              <a:buFont typeface="Arial" charset="0"/>
              <a:buChar char="•"/>
              <a:defRPr/>
            </a:pPr>
            <a:endParaRPr lang="en-US" sz="2800" dirty="0" smtClean="0">
              <a:latin typeface="+mj-lt"/>
            </a:endParaRPr>
          </a:p>
          <a:p>
            <a:pPr>
              <a:buFont typeface="Arial" charset="0"/>
              <a:buChar char="•"/>
              <a:defRPr/>
            </a:pPr>
            <a:r>
              <a:rPr lang="en-US" sz="2800" dirty="0" smtClean="0">
                <a:latin typeface="+mj-lt"/>
              </a:rPr>
              <a:t>Gravity Data Release to Public</a:t>
            </a:r>
          </a:p>
          <a:p>
            <a:pPr>
              <a:buFont typeface="Arial" charset="0"/>
              <a:buChar char="•"/>
              <a:defRPr/>
            </a:pPr>
            <a:r>
              <a:rPr lang="en-US" sz="2800" dirty="0" smtClean="0">
                <a:latin typeface="+mj-lt"/>
              </a:rPr>
              <a:t>Inclusion in Yearly Experimental </a:t>
            </a:r>
            <a:br>
              <a:rPr lang="en-US" sz="2800" dirty="0" smtClean="0">
                <a:latin typeface="+mj-lt"/>
              </a:rPr>
            </a:br>
            <a:r>
              <a:rPr lang="en-US" sz="2800" dirty="0" smtClean="0">
                <a:latin typeface="+mj-lt"/>
              </a:rPr>
              <a:t>Gravimetric Geoid Models, e.g., </a:t>
            </a:r>
          </a:p>
          <a:p>
            <a:pPr marL="0" indent="0">
              <a:buNone/>
              <a:defRPr/>
            </a:pPr>
            <a:r>
              <a:rPr lang="en-US" sz="2800" dirty="0" smtClean="0">
                <a:latin typeface="+mj-lt"/>
              </a:rPr>
              <a:t>     xGEOID14B</a:t>
            </a:r>
          </a:p>
        </p:txBody>
      </p:sp>
      <p:pic>
        <p:nvPicPr>
          <p:cNvPr id="72708" name="Picture 4"/>
          <p:cNvPicPr>
            <a:picLocks noChangeAspect="1" noChangeArrowheads="1"/>
          </p:cNvPicPr>
          <p:nvPr/>
        </p:nvPicPr>
        <p:blipFill>
          <a:blip r:embed="rId3">
            <a:extLst>
              <a:ext uri="{28A0092B-C50C-407E-A947-70E740481C1C}">
                <a14:useLocalDpi xmlns:a14="http://schemas.microsoft.com/office/drawing/2010/main" val="0"/>
              </a:ext>
            </a:extLst>
          </a:blip>
          <a:srcRect l="46741" t="24052" r="28271" b="30357"/>
          <a:stretch>
            <a:fillRect/>
          </a:stretch>
        </p:blipFill>
        <p:spPr bwMode="auto">
          <a:xfrm>
            <a:off x="6553200" y="1143000"/>
            <a:ext cx="2224088" cy="2281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descr="C:\USERS\THERES~1.DIE\APPDATA\LOCAL\TEMP\1\wzcfdc\NGS_GRAVD_Block_AS01_Quantil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4114800"/>
            <a:ext cx="3275013"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p:cNvCxnSpPr>
            <a:endCxn id="4101" idx="0"/>
          </p:cNvCxnSpPr>
          <p:nvPr/>
        </p:nvCxnSpPr>
        <p:spPr>
          <a:xfrm>
            <a:off x="7427913" y="3424238"/>
            <a:ext cx="0" cy="69056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021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099">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0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099">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9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8370" name="Picture 2" descr="gulfcoastgravity.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825" y="1839913"/>
            <a:ext cx="5181600"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8" name="Rectangle 5"/>
          <p:cNvSpPr>
            <a:spLocks/>
          </p:cNvSpPr>
          <p:nvPr/>
        </p:nvSpPr>
        <p:spPr bwMode="auto">
          <a:xfrm>
            <a:off x="1085850" y="4614863"/>
            <a:ext cx="890588" cy="657225"/>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88811" tIns="50755" rIns="88811" bIns="50755">
            <a:spAutoFit/>
          </a:bodyPr>
          <a:lstStyle>
            <a:lvl1pPr defTabSz="911225" eaLnBrk="0" hangingPunct="0">
              <a:spcBef>
                <a:spcPct val="20000"/>
              </a:spcBef>
              <a:buFont typeface="Arial" pitchFamily="34" charset="0"/>
              <a:buChar char="•"/>
              <a:defRPr sz="3200">
                <a:solidFill>
                  <a:schemeClr val="tx1"/>
                </a:solidFill>
                <a:latin typeface="Calibri" pitchFamily="34" charset="0"/>
              </a:defRPr>
            </a:lvl1pPr>
            <a:lvl2pPr marL="742950" indent="-285750" defTabSz="911225" eaLnBrk="0" hangingPunct="0">
              <a:spcBef>
                <a:spcPct val="20000"/>
              </a:spcBef>
              <a:buFont typeface="Arial" pitchFamily="34" charset="0"/>
              <a:buChar char="–"/>
              <a:defRPr sz="2800">
                <a:solidFill>
                  <a:schemeClr val="tx1"/>
                </a:solidFill>
                <a:latin typeface="Calibri" pitchFamily="34" charset="0"/>
              </a:defRPr>
            </a:lvl2pPr>
            <a:lvl3pPr marL="1143000" indent="-228600" defTabSz="911225" eaLnBrk="0" hangingPunct="0">
              <a:spcBef>
                <a:spcPct val="20000"/>
              </a:spcBef>
              <a:buFont typeface="Arial" pitchFamily="34" charset="0"/>
              <a:buChar char="•"/>
              <a:defRPr sz="2400">
                <a:solidFill>
                  <a:schemeClr val="tx1"/>
                </a:solidFill>
                <a:latin typeface="Calibri" pitchFamily="34" charset="0"/>
              </a:defRPr>
            </a:lvl3pPr>
            <a:lvl4pPr marL="1600200" indent="-228600" defTabSz="911225" eaLnBrk="0" hangingPunct="0">
              <a:spcBef>
                <a:spcPct val="20000"/>
              </a:spcBef>
              <a:buFont typeface="Arial" pitchFamily="34" charset="0"/>
              <a:buChar char="–"/>
              <a:defRPr sz="2000">
                <a:solidFill>
                  <a:schemeClr val="tx1"/>
                </a:solidFill>
                <a:latin typeface="Calibri" pitchFamily="34" charset="0"/>
              </a:defRPr>
            </a:lvl4pPr>
            <a:lvl5pPr marL="2057400" indent="-228600" defTabSz="911225" eaLnBrk="0" hangingPunct="0">
              <a:spcBef>
                <a:spcPct val="20000"/>
              </a:spcBef>
              <a:buFont typeface="Arial" pitchFamily="34" charset="0"/>
              <a:buChar char="»"/>
              <a:defRPr sz="2000">
                <a:solidFill>
                  <a:schemeClr val="tx1"/>
                </a:solidFill>
                <a:latin typeface="Calibri" pitchFamily="34" charset="0"/>
              </a:defRPr>
            </a:lvl5pPr>
            <a:lvl6pPr marL="25146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dirty="0">
                <a:solidFill>
                  <a:srgbClr val="800000"/>
                </a:solidFill>
                <a:latin typeface="Helvetica" pitchFamily="34" charset="0"/>
                <a:ea typeface="+mn-ea"/>
                <a:cs typeface="Helvetica" pitchFamily="34" charset="0"/>
                <a:sym typeface="Helvetica" pitchFamily="34" charset="0"/>
              </a:rPr>
              <a:t>Ship gravity</a:t>
            </a:r>
            <a:endParaRPr lang="en-US" altLang="en-US" sz="1800" dirty="0">
              <a:solidFill>
                <a:prstClr val="black"/>
              </a:solidFill>
              <a:latin typeface="Arial" pitchFamily="34" charset="0"/>
              <a:ea typeface="+mn-ea"/>
              <a:cs typeface="Arial" pitchFamily="34" charset="0"/>
            </a:endParaRPr>
          </a:p>
        </p:txBody>
      </p:sp>
      <p:sp>
        <p:nvSpPr>
          <p:cNvPr id="9" name="Rectangle 6"/>
          <p:cNvSpPr>
            <a:spLocks/>
          </p:cNvSpPr>
          <p:nvPr/>
        </p:nvSpPr>
        <p:spPr bwMode="auto">
          <a:xfrm>
            <a:off x="49213" y="1768475"/>
            <a:ext cx="1231900" cy="655638"/>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88811" tIns="50755" rIns="88811" bIns="50755">
            <a:spAutoFit/>
          </a:bodyPr>
          <a:lstStyle>
            <a:lvl1pPr defTabSz="911225" eaLnBrk="0" hangingPunct="0">
              <a:spcBef>
                <a:spcPct val="20000"/>
              </a:spcBef>
              <a:buFont typeface="Arial" pitchFamily="34" charset="0"/>
              <a:buChar char="•"/>
              <a:defRPr sz="3200">
                <a:solidFill>
                  <a:schemeClr val="tx1"/>
                </a:solidFill>
                <a:latin typeface="Calibri" pitchFamily="34" charset="0"/>
              </a:defRPr>
            </a:lvl1pPr>
            <a:lvl2pPr marL="742950" indent="-285750" defTabSz="911225" eaLnBrk="0" hangingPunct="0">
              <a:spcBef>
                <a:spcPct val="20000"/>
              </a:spcBef>
              <a:buFont typeface="Arial" pitchFamily="34" charset="0"/>
              <a:buChar char="–"/>
              <a:defRPr sz="2800">
                <a:solidFill>
                  <a:schemeClr val="tx1"/>
                </a:solidFill>
                <a:latin typeface="Calibri" pitchFamily="34" charset="0"/>
              </a:defRPr>
            </a:lvl2pPr>
            <a:lvl3pPr marL="1143000" indent="-228600" defTabSz="911225" eaLnBrk="0" hangingPunct="0">
              <a:spcBef>
                <a:spcPct val="20000"/>
              </a:spcBef>
              <a:buFont typeface="Arial" pitchFamily="34" charset="0"/>
              <a:buChar char="•"/>
              <a:defRPr sz="2400">
                <a:solidFill>
                  <a:schemeClr val="tx1"/>
                </a:solidFill>
                <a:latin typeface="Calibri" pitchFamily="34" charset="0"/>
              </a:defRPr>
            </a:lvl3pPr>
            <a:lvl4pPr marL="1600200" indent="-228600" defTabSz="911225" eaLnBrk="0" hangingPunct="0">
              <a:spcBef>
                <a:spcPct val="20000"/>
              </a:spcBef>
              <a:buFont typeface="Arial" pitchFamily="34" charset="0"/>
              <a:buChar char="–"/>
              <a:defRPr sz="2000">
                <a:solidFill>
                  <a:schemeClr val="tx1"/>
                </a:solidFill>
                <a:latin typeface="Calibri" pitchFamily="34" charset="0"/>
              </a:defRPr>
            </a:lvl4pPr>
            <a:lvl5pPr marL="2057400" indent="-228600" defTabSz="911225" eaLnBrk="0" hangingPunct="0">
              <a:spcBef>
                <a:spcPct val="20000"/>
              </a:spcBef>
              <a:buFont typeface="Arial" pitchFamily="34" charset="0"/>
              <a:buChar char="»"/>
              <a:defRPr sz="2000">
                <a:solidFill>
                  <a:schemeClr val="tx1"/>
                </a:solidFill>
                <a:latin typeface="Calibri" pitchFamily="34" charset="0"/>
              </a:defRPr>
            </a:lvl5pPr>
            <a:lvl6pPr marL="25146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dirty="0">
                <a:solidFill>
                  <a:srgbClr val="800000"/>
                </a:solidFill>
                <a:latin typeface="Helvetica" pitchFamily="34" charset="0"/>
                <a:ea typeface="+mn-ea"/>
                <a:cs typeface="Helvetica" pitchFamily="34" charset="0"/>
                <a:sym typeface="Helvetica" pitchFamily="34" charset="0"/>
              </a:rPr>
              <a:t>Terrestrial gravity</a:t>
            </a:r>
            <a:endParaRPr lang="en-US" altLang="en-US" sz="1800" dirty="0">
              <a:solidFill>
                <a:prstClr val="black"/>
              </a:solidFill>
              <a:latin typeface="Arial" pitchFamily="34" charset="0"/>
              <a:ea typeface="+mn-ea"/>
              <a:cs typeface="Arial" pitchFamily="34" charset="0"/>
            </a:endParaRPr>
          </a:p>
        </p:txBody>
      </p:sp>
      <p:sp>
        <p:nvSpPr>
          <p:cNvPr id="10" name="Rectangle 7"/>
          <p:cNvSpPr>
            <a:spLocks/>
          </p:cNvSpPr>
          <p:nvPr/>
        </p:nvSpPr>
        <p:spPr bwMode="auto">
          <a:xfrm>
            <a:off x="4173538" y="4756150"/>
            <a:ext cx="1079500" cy="657225"/>
          </a:xfrm>
          <a:prstGeom prst="rect">
            <a:avLst/>
          </a:prstGeom>
          <a:solidFill>
            <a:schemeClr val="accent3">
              <a:lumMod val="60000"/>
              <a:lumOff val="40000"/>
            </a:schemeClr>
          </a:solidFill>
          <a:ln w="9525" cap="flat" cmpd="sng">
            <a:noFill/>
            <a:prstDash val="solid"/>
            <a:round/>
            <a:headEnd/>
            <a:tailEnd/>
          </a:ln>
          <a:effectLst/>
        </p:spPr>
        <p:txBody>
          <a:bodyPr lIns="88811" tIns="50755" rIns="88811" bIns="50755">
            <a:spAutoFit/>
          </a:bodyPr>
          <a:lstStyle/>
          <a:p>
            <a:pPr defTabSz="913302">
              <a:defRPr/>
            </a:pPr>
            <a:r>
              <a:rPr lang="en-US" dirty="0">
                <a:solidFill>
                  <a:srgbClr val="800000"/>
                </a:solidFill>
                <a:latin typeface="Helvetica" charset="0"/>
                <a:ea typeface="Helvetica" charset="0"/>
                <a:cs typeface="Helvetica" charset="0"/>
                <a:sym typeface="Helvetica" charset="0"/>
              </a:rPr>
              <a:t>New Orleans</a:t>
            </a:r>
            <a:endParaRPr lang="en-US" dirty="0">
              <a:solidFill>
                <a:prstClr val="black"/>
              </a:solidFill>
              <a:latin typeface="Arial" charset="0"/>
              <a:ea typeface="+mn-ea"/>
            </a:endParaRPr>
          </a:p>
        </p:txBody>
      </p:sp>
      <p:sp>
        <p:nvSpPr>
          <p:cNvPr id="58374" name="Line 8"/>
          <p:cNvSpPr>
            <a:spLocks noChangeShapeType="1"/>
          </p:cNvSpPr>
          <p:nvPr/>
        </p:nvSpPr>
        <p:spPr bwMode="auto">
          <a:xfrm flipH="1" flipV="1">
            <a:off x="2746375" y="3389313"/>
            <a:ext cx="1428750" cy="1401762"/>
          </a:xfrm>
          <a:prstGeom prst="line">
            <a:avLst/>
          </a:prstGeom>
          <a:noFill/>
          <a:ln w="72248">
            <a:solidFill>
              <a:srgbClr val="000000"/>
            </a:solidFill>
            <a:round/>
            <a:headEnd/>
            <a:tailEnd type="stealth" w="med" len="med"/>
          </a:ln>
          <a:extLst>
            <a:ext uri="{909E8E84-426E-40DD-AFC4-6F175D3DCCD1}">
              <a14:hiddenFill xmlns:a14="http://schemas.microsoft.com/office/drawing/2010/main">
                <a:noFill/>
              </a14:hiddenFill>
            </a:ext>
          </a:extLst>
        </p:spPr>
        <p:txBody>
          <a:bodyPr lIns="64232" tIns="32114" rIns="64232" bIns="32114"/>
          <a:lstStyle/>
          <a:p>
            <a:pPr defTabSz="914400"/>
            <a:endParaRPr lang="en-US">
              <a:solidFill>
                <a:prstClr val="black"/>
              </a:solidFill>
              <a:latin typeface="Arial" pitchFamily="34" charset="0"/>
              <a:ea typeface="+mn-ea"/>
            </a:endParaRPr>
          </a:p>
        </p:txBody>
      </p:sp>
      <p:sp>
        <p:nvSpPr>
          <p:cNvPr id="12" name="Rectangle 9"/>
          <p:cNvSpPr>
            <a:spLocks/>
          </p:cNvSpPr>
          <p:nvPr/>
        </p:nvSpPr>
        <p:spPr bwMode="auto">
          <a:xfrm>
            <a:off x="4281488" y="1655763"/>
            <a:ext cx="1433512" cy="93345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88811" tIns="50755" rIns="88811" bIns="50755">
            <a:spAutoFit/>
          </a:bodyPr>
          <a:lstStyle>
            <a:lvl1pPr defTabSz="911225" eaLnBrk="0" hangingPunct="0">
              <a:spcBef>
                <a:spcPct val="20000"/>
              </a:spcBef>
              <a:buFont typeface="Arial" pitchFamily="34" charset="0"/>
              <a:buChar char="•"/>
              <a:defRPr sz="3200">
                <a:solidFill>
                  <a:schemeClr val="tx1"/>
                </a:solidFill>
                <a:latin typeface="Calibri" pitchFamily="34" charset="0"/>
              </a:defRPr>
            </a:lvl1pPr>
            <a:lvl2pPr marL="742950" indent="-285750" defTabSz="911225" eaLnBrk="0" hangingPunct="0">
              <a:spcBef>
                <a:spcPct val="20000"/>
              </a:spcBef>
              <a:buFont typeface="Arial" pitchFamily="34" charset="0"/>
              <a:buChar char="–"/>
              <a:defRPr sz="2800">
                <a:solidFill>
                  <a:schemeClr val="tx1"/>
                </a:solidFill>
                <a:latin typeface="Calibri" pitchFamily="34" charset="0"/>
              </a:defRPr>
            </a:lvl2pPr>
            <a:lvl3pPr marL="1143000" indent="-228600" defTabSz="911225" eaLnBrk="0" hangingPunct="0">
              <a:spcBef>
                <a:spcPct val="20000"/>
              </a:spcBef>
              <a:buFont typeface="Arial" pitchFamily="34" charset="0"/>
              <a:buChar char="•"/>
              <a:defRPr sz="2400">
                <a:solidFill>
                  <a:schemeClr val="tx1"/>
                </a:solidFill>
                <a:latin typeface="Calibri" pitchFamily="34" charset="0"/>
              </a:defRPr>
            </a:lvl3pPr>
            <a:lvl4pPr marL="1600200" indent="-228600" defTabSz="911225" eaLnBrk="0" hangingPunct="0">
              <a:spcBef>
                <a:spcPct val="20000"/>
              </a:spcBef>
              <a:buFont typeface="Arial" pitchFamily="34" charset="0"/>
              <a:buChar char="–"/>
              <a:defRPr sz="2000">
                <a:solidFill>
                  <a:schemeClr val="tx1"/>
                </a:solidFill>
                <a:latin typeface="Calibri" pitchFamily="34" charset="0"/>
              </a:defRPr>
            </a:lvl4pPr>
            <a:lvl5pPr marL="2057400" indent="-228600" defTabSz="911225" eaLnBrk="0" hangingPunct="0">
              <a:spcBef>
                <a:spcPct val="20000"/>
              </a:spcBef>
              <a:buFont typeface="Arial" pitchFamily="34" charset="0"/>
              <a:buChar char="»"/>
              <a:defRPr sz="2000">
                <a:solidFill>
                  <a:schemeClr val="tx1"/>
                </a:solidFill>
                <a:latin typeface="Calibri" pitchFamily="34" charset="0"/>
              </a:defRPr>
            </a:lvl5pPr>
            <a:lvl6pPr marL="25146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dirty="0">
                <a:solidFill>
                  <a:srgbClr val="800000"/>
                </a:solidFill>
                <a:latin typeface="Helvetica" pitchFamily="34" charset="0"/>
                <a:ea typeface="+mn-ea"/>
                <a:cs typeface="Helvetica" pitchFamily="34" charset="0"/>
                <a:sym typeface="Helvetica" pitchFamily="34" charset="0"/>
              </a:rPr>
              <a:t>20-100 km gravity gaps along coast</a:t>
            </a:r>
            <a:endParaRPr lang="en-US" altLang="en-US" sz="1800" dirty="0">
              <a:solidFill>
                <a:prstClr val="black"/>
              </a:solidFill>
              <a:latin typeface="Arial" pitchFamily="34" charset="0"/>
              <a:ea typeface="+mn-ea"/>
              <a:cs typeface="Arial" pitchFamily="34" charset="0"/>
            </a:endParaRPr>
          </a:p>
        </p:txBody>
      </p:sp>
      <p:sp>
        <p:nvSpPr>
          <p:cNvPr id="13" name="Line 10"/>
          <p:cNvSpPr>
            <a:spLocks noChangeShapeType="1"/>
          </p:cNvSpPr>
          <p:nvPr/>
        </p:nvSpPr>
        <p:spPr bwMode="auto">
          <a:xfrm flipH="1">
            <a:off x="1908175" y="2089150"/>
            <a:ext cx="2319338" cy="1604963"/>
          </a:xfrm>
          <a:prstGeom prst="line">
            <a:avLst/>
          </a:prstGeom>
          <a:noFill/>
          <a:ln w="19050">
            <a:solidFill>
              <a:srgbClr val="0070C0"/>
            </a:solidFill>
            <a:round/>
            <a:headEnd/>
            <a:tailEnd type="stealth" w="med" len="med"/>
          </a:ln>
          <a:extLst>
            <a:ext uri="{909E8E84-426E-40DD-AFC4-6F175D3DCCD1}">
              <a14:hiddenFill xmlns:a14="http://schemas.microsoft.com/office/drawing/2010/main">
                <a:noFill/>
              </a14:hiddenFill>
            </a:ext>
          </a:extLst>
        </p:spPr>
        <p:txBody>
          <a:bodyPr lIns="64232" tIns="32114" rIns="64232" bIns="32114"/>
          <a:lstStyle/>
          <a:p>
            <a:pPr defTabSz="914400"/>
            <a:endParaRPr lang="en-US">
              <a:solidFill>
                <a:prstClr val="black"/>
              </a:solidFill>
              <a:latin typeface="Arial" pitchFamily="34" charset="0"/>
              <a:ea typeface="+mn-ea"/>
            </a:endParaRPr>
          </a:p>
        </p:txBody>
      </p:sp>
      <p:sp>
        <p:nvSpPr>
          <p:cNvPr id="14" name="Line 11"/>
          <p:cNvSpPr>
            <a:spLocks noChangeShapeType="1"/>
          </p:cNvSpPr>
          <p:nvPr/>
        </p:nvSpPr>
        <p:spPr bwMode="auto">
          <a:xfrm flipH="1">
            <a:off x="2755900" y="2265363"/>
            <a:ext cx="1543050" cy="1744662"/>
          </a:xfrm>
          <a:prstGeom prst="line">
            <a:avLst/>
          </a:prstGeom>
          <a:noFill/>
          <a:ln w="19050">
            <a:solidFill>
              <a:srgbClr val="0070C0"/>
            </a:solidFill>
            <a:round/>
            <a:headEnd/>
            <a:tailEnd type="stealth" w="med" len="med"/>
          </a:ln>
          <a:extLst>
            <a:ext uri="{909E8E84-426E-40DD-AFC4-6F175D3DCCD1}">
              <a14:hiddenFill xmlns:a14="http://schemas.microsoft.com/office/drawing/2010/main">
                <a:noFill/>
              </a14:hiddenFill>
            </a:ext>
          </a:extLst>
        </p:spPr>
        <p:txBody>
          <a:bodyPr lIns="64232" tIns="32114" rIns="64232" bIns="32114"/>
          <a:lstStyle/>
          <a:p>
            <a:pPr defTabSz="914400"/>
            <a:endParaRPr lang="en-US">
              <a:solidFill>
                <a:prstClr val="black"/>
              </a:solidFill>
              <a:latin typeface="Arial" pitchFamily="34" charset="0"/>
              <a:ea typeface="+mn-ea"/>
            </a:endParaRPr>
          </a:p>
        </p:txBody>
      </p:sp>
      <p:sp>
        <p:nvSpPr>
          <p:cNvPr id="15" name="Line 12"/>
          <p:cNvSpPr>
            <a:spLocks noChangeShapeType="1"/>
          </p:cNvSpPr>
          <p:nvPr/>
        </p:nvSpPr>
        <p:spPr bwMode="auto">
          <a:xfrm flipH="1">
            <a:off x="3679825" y="2636838"/>
            <a:ext cx="695325" cy="649287"/>
          </a:xfrm>
          <a:prstGeom prst="line">
            <a:avLst/>
          </a:prstGeom>
          <a:noFill/>
          <a:ln w="19050">
            <a:solidFill>
              <a:srgbClr val="0070C0"/>
            </a:solidFill>
            <a:round/>
            <a:headEnd/>
            <a:tailEnd type="stealth" w="med" len="med"/>
          </a:ln>
          <a:extLst>
            <a:ext uri="{909E8E84-426E-40DD-AFC4-6F175D3DCCD1}">
              <a14:hiddenFill xmlns:a14="http://schemas.microsoft.com/office/drawing/2010/main">
                <a:noFill/>
              </a14:hiddenFill>
            </a:ext>
          </a:extLst>
        </p:spPr>
        <p:txBody>
          <a:bodyPr lIns="64232" tIns="32114" rIns="64232" bIns="32114"/>
          <a:lstStyle/>
          <a:p>
            <a:pPr defTabSz="914400"/>
            <a:endParaRPr lang="en-US">
              <a:solidFill>
                <a:prstClr val="black"/>
              </a:solidFill>
              <a:latin typeface="Arial" pitchFamily="34" charset="0"/>
              <a:ea typeface="+mn-ea"/>
            </a:endParaRPr>
          </a:p>
        </p:txBody>
      </p:sp>
      <p:sp>
        <p:nvSpPr>
          <p:cNvPr id="16" name="Line 13"/>
          <p:cNvSpPr>
            <a:spLocks noChangeShapeType="1"/>
          </p:cNvSpPr>
          <p:nvPr/>
        </p:nvSpPr>
        <p:spPr bwMode="auto">
          <a:xfrm flipH="1">
            <a:off x="4232275" y="2662238"/>
            <a:ext cx="323850" cy="479425"/>
          </a:xfrm>
          <a:prstGeom prst="line">
            <a:avLst/>
          </a:prstGeom>
          <a:noFill/>
          <a:ln w="19050">
            <a:solidFill>
              <a:srgbClr val="0070C0"/>
            </a:solidFill>
            <a:round/>
            <a:headEnd/>
            <a:tailEnd type="stealth" w="med" len="med"/>
          </a:ln>
          <a:extLst>
            <a:ext uri="{909E8E84-426E-40DD-AFC4-6F175D3DCCD1}">
              <a14:hiddenFill xmlns:a14="http://schemas.microsoft.com/office/drawing/2010/main">
                <a:noFill/>
              </a14:hiddenFill>
            </a:ext>
          </a:extLst>
        </p:spPr>
        <p:txBody>
          <a:bodyPr lIns="64232" tIns="32114" rIns="64232" bIns="32114"/>
          <a:lstStyle/>
          <a:p>
            <a:pPr defTabSz="914400"/>
            <a:endParaRPr lang="en-US">
              <a:solidFill>
                <a:prstClr val="black"/>
              </a:solidFill>
              <a:latin typeface="Arial" pitchFamily="34" charset="0"/>
              <a:ea typeface="+mn-ea"/>
            </a:endParaRPr>
          </a:p>
        </p:txBody>
      </p:sp>
      <p:sp>
        <p:nvSpPr>
          <p:cNvPr id="17" name="Line 14"/>
          <p:cNvSpPr>
            <a:spLocks noChangeShapeType="1"/>
          </p:cNvSpPr>
          <p:nvPr/>
        </p:nvSpPr>
        <p:spPr bwMode="auto">
          <a:xfrm flipH="1">
            <a:off x="4765675" y="2584450"/>
            <a:ext cx="19050" cy="1035050"/>
          </a:xfrm>
          <a:prstGeom prst="line">
            <a:avLst/>
          </a:prstGeom>
          <a:noFill/>
          <a:ln w="13546">
            <a:solidFill>
              <a:srgbClr val="0070C0"/>
            </a:solidFill>
            <a:round/>
            <a:headEnd/>
            <a:tailEnd type="stealth" w="med" len="med"/>
          </a:ln>
          <a:extLst>
            <a:ext uri="{909E8E84-426E-40DD-AFC4-6F175D3DCCD1}">
              <a14:hiddenFill xmlns:a14="http://schemas.microsoft.com/office/drawing/2010/main">
                <a:noFill/>
              </a14:hiddenFill>
            </a:ext>
          </a:extLst>
        </p:spPr>
        <p:txBody>
          <a:bodyPr lIns="64232" tIns="32114" rIns="64232" bIns="32114"/>
          <a:lstStyle/>
          <a:p>
            <a:pPr defTabSz="914400"/>
            <a:endParaRPr lang="en-US">
              <a:solidFill>
                <a:prstClr val="black"/>
              </a:solidFill>
              <a:latin typeface="Arial" pitchFamily="34" charset="0"/>
              <a:ea typeface="+mn-ea"/>
            </a:endParaRPr>
          </a:p>
        </p:txBody>
      </p:sp>
      <p:sp>
        <p:nvSpPr>
          <p:cNvPr id="18" name="Rectangle 15"/>
          <p:cNvSpPr>
            <a:spLocks/>
          </p:cNvSpPr>
          <p:nvPr/>
        </p:nvSpPr>
        <p:spPr bwMode="auto">
          <a:xfrm>
            <a:off x="5803900" y="1768475"/>
            <a:ext cx="3203575" cy="431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88811" tIns="50755" rIns="88811" bIns="50755">
            <a:spAutoFit/>
          </a:bodyPr>
          <a:lstStyle>
            <a:lvl1pPr marL="177800" indent="-1778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ts val="2250"/>
              </a:spcBef>
              <a:buFontTx/>
              <a:buChar char="•"/>
            </a:pPr>
            <a:r>
              <a:rPr lang="en-US" altLang="en-US" sz="2400">
                <a:solidFill>
                  <a:prstClr val="black"/>
                </a:solidFill>
                <a:latin typeface="Times New Roman" pitchFamily="18" charset="0"/>
                <a:ea typeface="+mn-ea"/>
                <a:cs typeface="Times New Roman" pitchFamily="18" charset="0"/>
              </a:rPr>
              <a:t>Field is not sampled uniformly</a:t>
            </a:r>
          </a:p>
          <a:p>
            <a:pPr defTabSz="914400" eaLnBrk="1" hangingPunct="1">
              <a:spcBef>
                <a:spcPts val="2250"/>
              </a:spcBef>
              <a:buFontTx/>
              <a:buChar char="•"/>
            </a:pPr>
            <a:r>
              <a:rPr lang="en-US" altLang="en-US" sz="2400">
                <a:solidFill>
                  <a:prstClr val="black"/>
                </a:solidFill>
                <a:latin typeface="Times New Roman" pitchFamily="18" charset="0"/>
                <a:ea typeface="+mn-ea"/>
                <a:cs typeface="Times New Roman" pitchFamily="18" charset="0"/>
              </a:rPr>
              <a:t>Data range in age and quality, some w/o metadata</a:t>
            </a:r>
          </a:p>
          <a:p>
            <a:pPr defTabSz="914400" eaLnBrk="1" hangingPunct="1">
              <a:spcBef>
                <a:spcPts val="2250"/>
              </a:spcBef>
              <a:buFontTx/>
              <a:buChar char="•"/>
            </a:pPr>
            <a:r>
              <a:rPr lang="en-US" altLang="en-US" sz="2400">
                <a:solidFill>
                  <a:prstClr val="black"/>
                </a:solidFill>
                <a:latin typeface="Times New Roman" pitchFamily="18" charset="0"/>
                <a:ea typeface="+mn-ea"/>
                <a:cs typeface="Times New Roman" pitchFamily="18" charset="0"/>
              </a:rPr>
              <a:t>Some surveys have systematic errors</a:t>
            </a:r>
          </a:p>
          <a:p>
            <a:pPr defTabSz="914400" eaLnBrk="1" hangingPunct="1">
              <a:spcBef>
                <a:spcPts val="2250"/>
              </a:spcBef>
              <a:buFontTx/>
              <a:buChar char="•"/>
            </a:pPr>
            <a:r>
              <a:rPr lang="en-US" altLang="en-US" sz="2400">
                <a:solidFill>
                  <a:prstClr val="black"/>
                </a:solidFill>
                <a:latin typeface="Times New Roman" pitchFamily="18" charset="0"/>
                <a:ea typeface="+mn-ea"/>
                <a:cs typeface="Times New Roman" pitchFamily="18" charset="0"/>
              </a:rPr>
              <a:t>Data gaps in littoral areas</a:t>
            </a:r>
          </a:p>
        </p:txBody>
      </p:sp>
      <p:sp>
        <p:nvSpPr>
          <p:cNvPr id="58382" name="Rectangle 16"/>
          <p:cNvSpPr>
            <a:spLocks/>
          </p:cNvSpPr>
          <p:nvPr/>
        </p:nvSpPr>
        <p:spPr bwMode="auto">
          <a:xfrm>
            <a:off x="285750" y="690563"/>
            <a:ext cx="8458200"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88811" tIns="50755" rIns="88811" bIns="50755" anchor="ctr">
            <a:spAutoFit/>
          </a:bodyPr>
          <a:lstStyle>
            <a:lvl1pPr defTabSz="911225" eaLnBrk="0" hangingPunct="0">
              <a:spcBef>
                <a:spcPct val="20000"/>
              </a:spcBef>
              <a:buFont typeface="Arial" pitchFamily="34" charset="0"/>
              <a:buChar char="•"/>
              <a:defRPr sz="3200">
                <a:solidFill>
                  <a:schemeClr val="tx1"/>
                </a:solidFill>
                <a:latin typeface="Calibri" pitchFamily="34" charset="0"/>
              </a:defRPr>
            </a:lvl1pPr>
            <a:lvl2pPr marL="742950" indent="-285750" defTabSz="911225" eaLnBrk="0" hangingPunct="0">
              <a:spcBef>
                <a:spcPct val="20000"/>
              </a:spcBef>
              <a:buFont typeface="Arial" pitchFamily="34" charset="0"/>
              <a:buChar char="–"/>
              <a:defRPr sz="2800">
                <a:solidFill>
                  <a:schemeClr val="tx1"/>
                </a:solidFill>
                <a:latin typeface="Calibri" pitchFamily="34" charset="0"/>
              </a:defRPr>
            </a:lvl2pPr>
            <a:lvl3pPr marL="1143000" indent="-228600" defTabSz="911225" eaLnBrk="0" hangingPunct="0">
              <a:spcBef>
                <a:spcPct val="20000"/>
              </a:spcBef>
              <a:buFont typeface="Arial" pitchFamily="34" charset="0"/>
              <a:buChar char="•"/>
              <a:defRPr sz="2400">
                <a:solidFill>
                  <a:schemeClr val="tx1"/>
                </a:solidFill>
                <a:latin typeface="Calibri" pitchFamily="34" charset="0"/>
              </a:defRPr>
            </a:lvl3pPr>
            <a:lvl4pPr marL="1600200" indent="-228600" defTabSz="911225" eaLnBrk="0" hangingPunct="0">
              <a:spcBef>
                <a:spcPct val="20000"/>
              </a:spcBef>
              <a:buFont typeface="Arial" pitchFamily="34" charset="0"/>
              <a:buChar char="–"/>
              <a:defRPr sz="2000">
                <a:solidFill>
                  <a:schemeClr val="tx1"/>
                </a:solidFill>
                <a:latin typeface="Calibri" pitchFamily="34" charset="0"/>
              </a:defRPr>
            </a:lvl4pPr>
            <a:lvl5pPr marL="2057400" indent="-228600" defTabSz="911225" eaLnBrk="0" hangingPunct="0">
              <a:spcBef>
                <a:spcPct val="20000"/>
              </a:spcBef>
              <a:buFont typeface="Arial" pitchFamily="34" charset="0"/>
              <a:buChar char="»"/>
              <a:defRPr sz="2000">
                <a:solidFill>
                  <a:schemeClr val="tx1"/>
                </a:solidFill>
                <a:latin typeface="Calibri" pitchFamily="34" charset="0"/>
              </a:defRPr>
            </a:lvl5pPr>
            <a:lvl6pPr marL="25146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4400" dirty="0">
                <a:solidFill>
                  <a:prstClr val="black"/>
                </a:solidFill>
                <a:latin typeface="Times New Roman" pitchFamily="18" charset="0"/>
                <a:ea typeface="+mn-ea"/>
                <a:cs typeface="Times New Roman" pitchFamily="18" charset="0"/>
                <a:sym typeface="Times New Roman" pitchFamily="18" charset="0"/>
              </a:rPr>
              <a:t>Problems with Gravity Holdings</a:t>
            </a:r>
            <a:endParaRPr lang="en-US" altLang="en-US" sz="1800" dirty="0">
              <a:solidFill>
                <a:prstClr val="black"/>
              </a:solidFill>
              <a:latin typeface="Arial" pitchFamily="34" charset="0"/>
              <a:ea typeface="+mn-ea"/>
              <a:cs typeface="Arial" pitchFamily="34" charset="0"/>
            </a:endParaRPr>
          </a:p>
        </p:txBody>
      </p:sp>
      <p:sp>
        <p:nvSpPr>
          <p:cNvPr id="23" name="Line 8"/>
          <p:cNvSpPr>
            <a:spLocks noChangeShapeType="1"/>
          </p:cNvSpPr>
          <p:nvPr/>
        </p:nvSpPr>
        <p:spPr bwMode="auto">
          <a:xfrm>
            <a:off x="1119188" y="2357438"/>
            <a:ext cx="1143000" cy="795337"/>
          </a:xfrm>
          <a:prstGeom prst="line">
            <a:avLst/>
          </a:prstGeom>
          <a:noFill/>
          <a:ln w="72248">
            <a:solidFill>
              <a:srgbClr val="000000"/>
            </a:solidFill>
            <a:round/>
            <a:headEnd/>
            <a:tailEnd type="stealth" w="med" len="med"/>
          </a:ln>
          <a:extLst>
            <a:ext uri="{909E8E84-426E-40DD-AFC4-6F175D3DCCD1}">
              <a14:hiddenFill xmlns:a14="http://schemas.microsoft.com/office/drawing/2010/main">
                <a:noFill/>
              </a14:hiddenFill>
            </a:ext>
          </a:extLst>
        </p:spPr>
        <p:txBody>
          <a:bodyPr lIns="64232" tIns="32114" rIns="64232" bIns="32114"/>
          <a:lstStyle/>
          <a:p>
            <a:pPr defTabSz="914400"/>
            <a:endParaRPr lang="en-US">
              <a:solidFill>
                <a:prstClr val="black"/>
              </a:solidFill>
              <a:latin typeface="Arial" pitchFamily="34" charset="0"/>
              <a:ea typeface="+mn-ea"/>
            </a:endParaRPr>
          </a:p>
        </p:txBody>
      </p:sp>
      <p:pic>
        <p:nvPicPr>
          <p:cNvPr id="19" name="Picture 6" descr="GRAVD New Orleans.jpg"/>
          <p:cNvPicPr>
            <a:picLocks noChangeAspect="1"/>
          </p:cNvPicPr>
          <p:nvPr/>
        </p:nvPicPr>
        <p:blipFill>
          <a:blip r:embed="rId3" cstate="print">
            <a:extLst>
              <a:ext uri="{28A0092B-C50C-407E-A947-70E740481C1C}">
                <a14:useLocalDpi xmlns:a14="http://schemas.microsoft.com/office/drawing/2010/main" val="0"/>
              </a:ext>
            </a:extLst>
          </a:blip>
          <a:srcRect l="14166" t="10773" r="28333"/>
          <a:stretch>
            <a:fillRect/>
          </a:stretch>
        </p:blipFill>
        <p:spPr bwMode="auto">
          <a:xfrm>
            <a:off x="5243513" y="2568575"/>
            <a:ext cx="3822700" cy="39084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88152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2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499"/>
                                          </p:stCondLst>
                                        </p:cTn>
                                        <p:tgtEl>
                                          <p:spTgt spid="1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P spid="9" grpId="0" animBg="1" autoUpdateAnimBg="0"/>
      <p:bldP spid="12" grpId="0" animBg="1" autoUpdateAnimBg="0"/>
      <p:bldP spid="13" grpId="0" animBg="1"/>
      <p:bldP spid="14" grpId="0" animBg="1"/>
      <p:bldP spid="15" grpId="0" animBg="1"/>
      <p:bldP spid="16" grpId="0" animBg="1"/>
      <p:bldP spid="17" grpId="0" animBg="1"/>
      <p:bldP spid="18" grpId="0"/>
      <p:bldP spid="23" grpId="0" animBg="1"/>
    </p:bld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4" name="Content Placeholder 2"/>
          <p:cNvSpPr>
            <a:spLocks noGrp="1"/>
          </p:cNvSpPr>
          <p:nvPr>
            <p:ph idx="1"/>
          </p:nvPr>
        </p:nvSpPr>
        <p:spPr>
          <a:xfrm>
            <a:off x="5884863" y="1905000"/>
            <a:ext cx="3259137" cy="3933825"/>
          </a:xfrm>
        </p:spPr>
        <p:txBody>
          <a:bodyPr/>
          <a:lstStyle/>
          <a:p>
            <a:pPr>
              <a:lnSpc>
                <a:spcPct val="80000"/>
              </a:lnSpc>
            </a:pPr>
            <a:endParaRPr lang="en-US" altLang="en-US" sz="1000" dirty="0" smtClean="0"/>
          </a:p>
          <a:p>
            <a:pPr>
              <a:lnSpc>
                <a:spcPct val="80000"/>
              </a:lnSpc>
            </a:pPr>
            <a:r>
              <a:rPr lang="en-US" altLang="en-US" sz="2400" dirty="0" smtClean="0"/>
              <a:t>Decades of gravity surveys are inconsistent with one another</a:t>
            </a:r>
          </a:p>
          <a:p>
            <a:pPr>
              <a:lnSpc>
                <a:spcPct val="80000"/>
              </a:lnSpc>
            </a:pPr>
            <a:endParaRPr lang="en-US" altLang="en-US" sz="2400" dirty="0" smtClean="0"/>
          </a:p>
          <a:p>
            <a:pPr>
              <a:lnSpc>
                <a:spcPct val="80000"/>
              </a:lnSpc>
            </a:pPr>
            <a:r>
              <a:rPr lang="en-US" altLang="en-US" sz="2400" dirty="0" smtClean="0"/>
              <a:t>Airborne gravity will provide a baseline for removing these inconsistencies</a:t>
            </a:r>
          </a:p>
          <a:p>
            <a:pPr>
              <a:lnSpc>
                <a:spcPct val="80000"/>
              </a:lnSpc>
            </a:pPr>
            <a:endParaRPr lang="en-US" altLang="en-US" sz="2400" dirty="0" smtClean="0"/>
          </a:p>
          <a:p>
            <a:pPr lvl="1">
              <a:lnSpc>
                <a:spcPct val="80000"/>
              </a:lnSpc>
            </a:pPr>
            <a:endParaRPr lang="en-US" altLang="en-US" sz="1800" dirty="0" smtClean="0"/>
          </a:p>
          <a:p>
            <a:pPr lvl="1">
              <a:lnSpc>
                <a:spcPct val="80000"/>
              </a:lnSpc>
            </a:pPr>
            <a:endParaRPr lang="en-US" altLang="en-US" sz="1800" dirty="0" smtClean="0"/>
          </a:p>
          <a:p>
            <a:pPr>
              <a:lnSpc>
                <a:spcPct val="80000"/>
              </a:lnSpc>
              <a:buFontTx/>
              <a:buNone/>
            </a:pPr>
            <a:endParaRPr lang="en-US" altLang="en-US" dirty="0" smtClean="0"/>
          </a:p>
          <a:p>
            <a:pPr lvl="1">
              <a:buFontTx/>
              <a:buNone/>
            </a:pPr>
            <a:endParaRPr lang="en-US" altLang="en-US" dirty="0" smtClean="0"/>
          </a:p>
          <a:p>
            <a:pPr>
              <a:buFontTx/>
              <a:buNone/>
            </a:pPr>
            <a:r>
              <a:rPr lang="en-US" altLang="en-US" dirty="0" smtClean="0"/>
              <a:t>			</a:t>
            </a:r>
            <a:endParaRPr lang="en-US" altLang="en-US" sz="1200" b="1" dirty="0" smtClean="0"/>
          </a:p>
          <a:p>
            <a:pPr lvl="1">
              <a:buFontTx/>
              <a:buNone/>
            </a:pPr>
            <a:endParaRPr lang="en-US" altLang="en-US" dirty="0" smtClean="0"/>
          </a:p>
          <a:p>
            <a:pPr lvl="1"/>
            <a:endParaRPr lang="en-US" altLang="en-US" dirty="0" smtClean="0"/>
          </a:p>
          <a:p>
            <a:endParaRPr lang="en-US" altLang="en-US" dirty="0" smtClean="0"/>
          </a:p>
          <a:p>
            <a:pPr>
              <a:buFontTx/>
              <a:buNone/>
            </a:pPr>
            <a:endParaRPr lang="en-US" altLang="en-US" dirty="0" smtClean="0"/>
          </a:p>
        </p:txBody>
      </p:sp>
      <p:sp>
        <p:nvSpPr>
          <p:cNvPr id="7" name="Title 1"/>
          <p:cNvSpPr txBox="1">
            <a:spLocks/>
          </p:cNvSpPr>
          <p:nvPr/>
        </p:nvSpPr>
        <p:spPr bwMode="auto">
          <a:xfrm>
            <a:off x="609600" y="609600"/>
            <a:ext cx="8458200" cy="1143000"/>
          </a:xfrm>
          <a:prstGeom prst="rect">
            <a:avLst/>
          </a:prstGeom>
          <a:noFill/>
          <a:ln w="9525">
            <a:noFill/>
            <a:miter lim="800000"/>
            <a:headEnd/>
            <a:tailEnd/>
          </a:ln>
        </p:spPr>
        <p:txBody>
          <a:bodyPr anchor="ctr"/>
          <a:lstStyle/>
          <a:p>
            <a:pPr algn="ctr" defTabSz="914400" eaLnBrk="0" hangingPunct="0">
              <a:defRPr/>
            </a:pPr>
            <a:r>
              <a:rPr lang="en-US" sz="4400" kern="0" dirty="0">
                <a:solidFill>
                  <a:prstClr val="black"/>
                </a:solidFill>
                <a:latin typeface="Times New Roman" pitchFamily="18" charset="0"/>
                <a:ea typeface="+mn-ea"/>
                <a:cs typeface="Times New Roman" pitchFamily="18" charset="0"/>
              </a:rPr>
              <a:t>Problems with Gravity Holdings</a:t>
            </a:r>
          </a:p>
        </p:txBody>
      </p:sp>
      <p:pic>
        <p:nvPicPr>
          <p:cNvPr id="59396" name="Picture 8" descr="ECOEs_2mGal.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188" y="1836738"/>
            <a:ext cx="5764212" cy="39830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9397" name="TextBox 7"/>
          <p:cNvSpPr txBox="1">
            <a:spLocks noChangeArrowheads="1"/>
          </p:cNvSpPr>
          <p:nvPr/>
        </p:nvSpPr>
        <p:spPr bwMode="auto">
          <a:xfrm>
            <a:off x="5253038" y="5045075"/>
            <a:ext cx="32226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a:spcBef>
                <a:spcPct val="0"/>
              </a:spcBef>
              <a:buFontTx/>
              <a:buNone/>
            </a:pPr>
            <a:r>
              <a:rPr lang="en-US" altLang="en-US" sz="1000">
                <a:solidFill>
                  <a:prstClr val="black"/>
                </a:solidFill>
                <a:latin typeface="Verdana" pitchFamily="34" charset="0"/>
                <a:ea typeface="+mn-ea"/>
              </a:rPr>
              <a:t>%</a:t>
            </a:r>
          </a:p>
        </p:txBody>
      </p:sp>
    </p:spTree>
    <p:extLst>
      <p:ext uri="{BB962C8B-B14F-4D97-AF65-F5344CB8AC3E}">
        <p14:creationId xmlns:p14="http://schemas.microsoft.com/office/powerpoint/2010/main" val="35218550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r>
              <a:rPr lang="en-US" altLang="en-US" sz="3600" dirty="0" smtClean="0"/>
              <a:t>Validating Geoid Accuracy</a:t>
            </a:r>
          </a:p>
        </p:txBody>
      </p:sp>
      <p:sp>
        <p:nvSpPr>
          <p:cNvPr id="75779" name="Content Placeholder 2"/>
          <p:cNvSpPr>
            <a:spLocks noGrp="1"/>
          </p:cNvSpPr>
          <p:nvPr>
            <p:ph idx="1"/>
          </p:nvPr>
        </p:nvSpPr>
        <p:spPr/>
        <p:txBody>
          <a:bodyPr/>
          <a:lstStyle/>
          <a:p>
            <a:pPr>
              <a:buFont typeface="Arial" pitchFamily="34" charset="0"/>
              <a:buNone/>
            </a:pPr>
            <a:r>
              <a:rPr lang="en-US" altLang="en-US" b="1" smtClean="0"/>
              <a:t>“...the gravimetric geoid used in defining</a:t>
            </a:r>
            <a:br>
              <a:rPr lang="en-US" altLang="en-US" b="1" smtClean="0"/>
            </a:br>
            <a:r>
              <a:rPr lang="en-US" altLang="en-US" b="1" smtClean="0"/>
              <a:t>the </a:t>
            </a:r>
            <a:r>
              <a:rPr lang="en-US" altLang="en-US" b="1" i="1" smtClean="0"/>
              <a:t>future vertical datum of the United States</a:t>
            </a:r>
            <a:r>
              <a:rPr lang="en-US" altLang="en-US" b="1" smtClean="0"/>
              <a:t> should have an absolute accuracy of 1 centimeter at any place and at any time.”</a:t>
            </a:r>
          </a:p>
          <a:p>
            <a:pPr>
              <a:buFont typeface="Arial" pitchFamily="34" charset="0"/>
              <a:buNone/>
            </a:pPr>
            <a:r>
              <a:rPr lang="en-US" altLang="en-US" b="1" smtClean="0"/>
              <a:t>				-- The NGS 10 year plan 					(2008-2018)</a:t>
            </a:r>
          </a:p>
          <a:p>
            <a:pPr>
              <a:buFont typeface="Arial" pitchFamily="34" charset="0"/>
              <a:buNone/>
            </a:pPr>
            <a:endParaRPr lang="en-US" altLang="en-US" b="1" smtClean="0"/>
          </a:p>
          <a:p>
            <a:pPr>
              <a:buFont typeface="Arial" pitchFamily="34" charset="0"/>
              <a:buNone/>
            </a:pPr>
            <a:r>
              <a:rPr lang="en-US" altLang="en-US" b="1" smtClean="0"/>
              <a:t>Admirable!...Achievable?</a:t>
            </a:r>
            <a:endParaRPr lang="en-US" altLang="en-US" smtClean="0"/>
          </a:p>
        </p:txBody>
      </p:sp>
    </p:spTree>
    <p:extLst>
      <p:ext uri="{BB962C8B-B14F-4D97-AF65-F5344CB8AC3E}">
        <p14:creationId xmlns:p14="http://schemas.microsoft.com/office/powerpoint/2010/main" val="349398947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7|1.1|11.4|9.5"/>
</p:tagLst>
</file>

<file path=ppt/tags/tag2.xml><?xml version="1.0" encoding="utf-8"?>
<p:tagLst xmlns:a="http://schemas.openxmlformats.org/drawingml/2006/main" xmlns:r="http://schemas.openxmlformats.org/officeDocument/2006/relationships" xmlns:p="http://schemas.openxmlformats.org/presentationml/2006/main">
  <p:tag name="TIMING" val="|10.7|2.8|11.2"/>
</p:tagLst>
</file>

<file path=ppt/theme/theme1.xml><?xml version="1.0" encoding="utf-8"?>
<a:theme xmlns:a="http://schemas.openxmlformats.org/drawingml/2006/main" name="NGS PowerPoint Template-geodesy.noaa.go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w="9525">
          <a:noFill/>
          <a:miter lim="800000"/>
          <a:headEnd/>
          <a:tailEnd/>
        </a:ln>
      </a:spPr>
      <a:bodyPr>
        <a:spAutoFit/>
      </a:bodyPr>
      <a:lstStyle>
        <a:defPPr>
          <a:defRPr sz="2400" dirty="0"/>
        </a:defPPr>
      </a:lstStyle>
    </a:txDef>
  </a:objectDefaults>
  <a:extraClrSchemeLst/>
</a:theme>
</file>

<file path=ppt/theme/theme10.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th powerpoint">
  <a:themeElements>
    <a:clrScheme name="4th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th powerpoi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Symbol" pitchFamily="18" charset="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Symbol" pitchFamily="18" charset="2"/>
          </a:defRPr>
        </a:defPPr>
      </a:lstStyle>
    </a:lnDef>
  </a:objectDefaults>
  <a:extraClrSchemeLst>
    <a:extraClrScheme>
      <a:clrScheme name="4th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th 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th 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th 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th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th 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th powerpoint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th 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th 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th 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th 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th 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NGS PowerPoint Template-geodesy.noaa.gov</Template>
  <TotalTime>6385</TotalTime>
  <Words>9081</Words>
  <Application>Microsoft Office PowerPoint</Application>
  <PresentationFormat>On-screen Show (4:3)</PresentationFormat>
  <Paragraphs>1255</Paragraphs>
  <Slides>130</Slides>
  <Notes>77</Notes>
  <HiddenSlides>12</HiddenSlides>
  <MMClips>0</MMClips>
  <ScaleCrop>false</ScaleCrop>
  <HeadingPairs>
    <vt:vector size="6" baseType="variant">
      <vt:variant>
        <vt:lpstr>Theme</vt:lpstr>
      </vt:variant>
      <vt:variant>
        <vt:i4>13</vt:i4>
      </vt:variant>
      <vt:variant>
        <vt:lpstr>Embedded OLE Servers</vt:lpstr>
      </vt:variant>
      <vt:variant>
        <vt:i4>2</vt:i4>
      </vt:variant>
      <vt:variant>
        <vt:lpstr>Slide Titles</vt:lpstr>
      </vt:variant>
      <vt:variant>
        <vt:i4>130</vt:i4>
      </vt:variant>
    </vt:vector>
  </HeadingPairs>
  <TitlesOfParts>
    <vt:vector size="145" baseType="lpstr">
      <vt:lpstr>NGS PowerPoint Template-geodesy.noaa.gov</vt:lpstr>
      <vt:lpstr>4th powerpoint</vt: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CorelPhotoPaint.Image.8</vt:lpstr>
      <vt:lpstr>Clip</vt:lpstr>
      <vt:lpstr>PowerPoint Presentation</vt:lpstr>
      <vt:lpstr>U.S. Department of Commerce National Oceanic &amp; Atmospheric Administration National Geodetic Survey  </vt:lpstr>
      <vt:lpstr>The National Spatial Reference System supports </vt:lpstr>
      <vt:lpstr>GEODETIC DATUMS</vt:lpstr>
      <vt:lpstr>A (very) brief history of NAD 83</vt:lpstr>
      <vt:lpstr>What is a Datum?</vt:lpstr>
      <vt:lpstr>Why change datums/Realizations</vt:lpstr>
      <vt:lpstr>Horizontal Datums/Coordinates…What do we (you) use in RI?</vt:lpstr>
      <vt:lpstr>            COORDINATE CHANGES</vt:lpstr>
      <vt:lpstr>       NEW STANDARDS FOR GEODETIC CONTROL (FGDC)</vt:lpstr>
      <vt:lpstr>The NSRS has evolved</vt:lpstr>
      <vt:lpstr>ITRF2008, IGS08  And NAD 83(2011)</vt:lpstr>
      <vt:lpstr>ITRF2008</vt:lpstr>
      <vt:lpstr>PowerPoint Presentation</vt:lpstr>
      <vt:lpstr>PowerPoint Presentation</vt:lpstr>
      <vt:lpstr>PowerPoint Presentation</vt:lpstr>
      <vt:lpstr>Densification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NAD 83 (2011) And Passive Control Marks</vt:lpstr>
      <vt:lpstr>Introducing… NAD 83(2011) epoch 2010.00</vt:lpstr>
      <vt:lpstr>Why a new NAD 83 realization?</vt:lpstr>
      <vt:lpstr>PowerPoint Presentation</vt:lpstr>
      <vt:lpstr>NAD 83(2011/PA11/MA11) epoch 2010.00 Passive control results summary</vt:lpstr>
      <vt:lpstr>PowerPoint Presentation</vt:lpstr>
      <vt:lpstr>PowerPoint Presentation</vt:lpstr>
      <vt:lpstr>NAD 83(2011/PA11/MA11) epoch 2010.00  Passive control results summary</vt:lpstr>
      <vt:lpstr>PowerPoint Presentation</vt:lpstr>
      <vt:lpstr>PowerPoint Presentation</vt:lpstr>
      <vt:lpstr>Related Tasks, Products &amp; Deliverables</vt:lpstr>
      <vt:lpstr>Network adjustment results as GIS features provide powerful analysis capabilities…</vt:lpstr>
      <vt:lpstr>PowerPoint Presentation</vt:lpstr>
      <vt:lpstr>Recap: The fundamental questions</vt:lpstr>
      <vt:lpstr>What is a Vertical Datum?</vt:lpstr>
      <vt:lpstr>History of vertical datums in the USA</vt:lpstr>
      <vt:lpstr>History of vertical  datums in the USA</vt:lpstr>
      <vt:lpstr>PowerPoint Presentation</vt:lpstr>
      <vt:lpstr>Current Vertical Datum in the USA</vt:lpstr>
      <vt:lpstr>History of vertical  datums in the USA</vt:lpstr>
      <vt:lpstr>History of vertical  datums in the USA</vt:lpstr>
      <vt:lpstr>PowerPoint Presentation</vt:lpstr>
      <vt:lpstr>Types Uses and History of Geoid Height Models</vt:lpstr>
      <vt:lpstr>PowerPoint Presentation</vt:lpstr>
      <vt:lpstr>PowerPoint Presentation</vt:lpstr>
      <vt:lpstr>PowerPoint Presentation</vt:lpstr>
      <vt:lpstr>PowerPoint Presentation</vt:lpstr>
      <vt:lpstr>Which Geoid for Which NAD 83?</vt:lpstr>
      <vt:lpstr>Mission and Vision of NGS</vt:lpstr>
      <vt:lpstr>Party Time, We’re Done!</vt:lpstr>
      <vt:lpstr>Problems with NAD 83 and NAVD 88</vt:lpstr>
      <vt:lpstr>PowerPoint Presentation</vt:lpstr>
      <vt:lpstr>Terminology</vt:lpstr>
      <vt:lpstr> Future Geometric Reference Frame</vt:lpstr>
      <vt:lpstr>Future Geopotential Reference Frame</vt:lpstr>
      <vt:lpstr>Why New Reference Frames?</vt:lpstr>
      <vt:lpstr>PowerPoint Presentation</vt:lpstr>
      <vt:lpstr>PowerPoint Presentation</vt:lpstr>
      <vt:lpstr>PowerPoint Presentation</vt:lpstr>
      <vt:lpstr>PowerPoint Presentation</vt:lpstr>
      <vt:lpstr>PowerPoint Presentation</vt:lpstr>
      <vt:lpstr>Problems using traditional leveling (to define a National Vertical Datum)</vt:lpstr>
      <vt:lpstr>Height-Mod means More Marks?</vt:lpstr>
      <vt:lpstr>PowerPoint Presentation</vt:lpstr>
      <vt:lpstr>How accurate is a  GPS-derived Orthometric Height?</vt:lpstr>
      <vt:lpstr>How Good Can I Do With OPUS Static?</vt:lpstr>
      <vt:lpstr>Positioning Error vs. Duration of the Observing Session</vt:lpstr>
      <vt:lpstr>PowerPoint Presentation</vt:lpstr>
      <vt:lpstr>PowerPoint Presentation</vt:lpstr>
      <vt:lpstr>PowerPoint Presentation</vt:lpstr>
      <vt:lpstr>1. Using GNSS is cheaper, easier than leveling  2. To use GNSS we need a good geoid model</vt:lpstr>
      <vt:lpstr>PowerPoint Presentation</vt:lpstr>
      <vt:lpstr>PowerPoint Presentation</vt:lpstr>
      <vt:lpstr>The ellipsoid, the geoid, and you</vt:lpstr>
      <vt:lpstr>PowerPoint Presentation</vt:lpstr>
      <vt:lpstr>PowerPoint Presentation</vt:lpstr>
      <vt:lpstr>PowerPoint Presentation</vt:lpstr>
      <vt:lpstr>Gravity Survey Plan</vt:lpstr>
      <vt:lpstr>GRAV-D Goals</vt:lpstr>
      <vt:lpstr>GRAV-D Expected Coverage</vt:lpstr>
      <vt:lpstr>Priority- Greatest Datum Need</vt:lpstr>
      <vt:lpstr>GPRA* Performance Metric For Airborne Surveys</vt:lpstr>
      <vt:lpstr>Airborne Gravity Current Coverage</vt:lpstr>
      <vt:lpstr>GRAV-D Aircraft</vt:lpstr>
      <vt:lpstr>Requirements</vt:lpstr>
      <vt:lpstr>From Measurement to Product</vt:lpstr>
      <vt:lpstr>PowerPoint Presentation</vt:lpstr>
      <vt:lpstr>PowerPoint Presentation</vt:lpstr>
      <vt:lpstr>Validating Geoid Accuracy</vt:lpstr>
      <vt:lpstr>Validating Geoid Accuracy </vt:lpstr>
      <vt:lpstr>Geoid Slope Validation Survey</vt:lpstr>
      <vt:lpstr>Geoid Slope Validation Survey of 2011 (GSVS11)</vt:lpstr>
      <vt:lpstr>Surveys Performed</vt:lpstr>
      <vt:lpstr>PowerPoint Presentation</vt:lpstr>
      <vt:lpstr>Geoid Slope Survey Conclusions</vt:lpstr>
      <vt:lpstr>GSVS14 Line</vt:lpstr>
      <vt:lpstr>Accessing the New Vertical Datum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Predicted Positional Changes in 2022 Vicinity of Flatwoods, WV (Computed for station L 278, pid HX1559)</vt:lpstr>
      <vt:lpstr>How will the new datums affect you?</vt:lpstr>
      <vt:lpstr>How will the new datums affect you?</vt:lpstr>
      <vt:lpstr>Predicted Positional Changes in 2022 Vicinity of Corinth, RI. (Computed for station CORINTH, pid AA9705)</vt:lpstr>
      <vt:lpstr>Old vs New Datums</vt:lpstr>
      <vt:lpstr>Old vs New Datums</vt:lpstr>
      <vt:lpstr>State Plane Coordinates</vt:lpstr>
      <vt:lpstr>Old vs New Datums:  Access</vt:lpstr>
      <vt:lpstr>Old vs New Datums:  Access</vt:lpstr>
      <vt:lpstr>Old vs New Datums:  Passive Control</vt:lpstr>
      <vt:lpstr>metadata to the rescue</vt:lpstr>
      <vt:lpstr>Measures of Success</vt:lpstr>
      <vt:lpstr>What’s Next for Geodetic Datums?</vt:lpstr>
      <vt:lpstr>PowerPoint Presentation</vt:lpstr>
      <vt:lpstr>PowerPoint Presentation</vt:lpstr>
    </vt:vector>
  </TitlesOfParts>
  <Company>NOS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Martin</dc:creator>
  <cp:lastModifiedBy>Dan Martin</cp:lastModifiedBy>
  <cp:revision>315</cp:revision>
  <cp:lastPrinted>2013-01-23T17:44:58Z</cp:lastPrinted>
  <dcterms:created xsi:type="dcterms:W3CDTF">2012-09-06T12:10:23Z</dcterms:created>
  <dcterms:modified xsi:type="dcterms:W3CDTF">2015-07-20T20:13:44Z</dcterms:modified>
</cp:coreProperties>
</file>