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02" r:id="rId3"/>
  </p:sldMasterIdLst>
  <p:notesMasterIdLst>
    <p:notesMasterId r:id="rId53"/>
  </p:notesMasterIdLst>
  <p:sldIdLst>
    <p:sldId id="261" r:id="rId4"/>
    <p:sldId id="889" r:id="rId5"/>
    <p:sldId id="1027" r:id="rId6"/>
    <p:sldId id="1018" r:id="rId7"/>
    <p:sldId id="1017" r:id="rId8"/>
    <p:sldId id="1030" r:id="rId9"/>
    <p:sldId id="1031" r:id="rId10"/>
    <p:sldId id="1033" r:id="rId11"/>
    <p:sldId id="1028" r:id="rId12"/>
    <p:sldId id="1044" r:id="rId13"/>
    <p:sldId id="1058" r:id="rId14"/>
    <p:sldId id="1057" r:id="rId15"/>
    <p:sldId id="1059" r:id="rId16"/>
    <p:sldId id="832" r:id="rId17"/>
    <p:sldId id="1051" r:id="rId18"/>
    <p:sldId id="1023" r:id="rId19"/>
    <p:sldId id="918" r:id="rId20"/>
    <p:sldId id="1052" r:id="rId21"/>
    <p:sldId id="1019" r:id="rId22"/>
    <p:sldId id="1008" r:id="rId23"/>
    <p:sldId id="1009" r:id="rId24"/>
    <p:sldId id="1010" r:id="rId25"/>
    <p:sldId id="1025" r:id="rId26"/>
    <p:sldId id="1026" r:id="rId27"/>
    <p:sldId id="1020" r:id="rId28"/>
    <p:sldId id="852" r:id="rId29"/>
    <p:sldId id="1041" r:id="rId30"/>
    <p:sldId id="975" r:id="rId31"/>
    <p:sldId id="967" r:id="rId32"/>
    <p:sldId id="968" r:id="rId33"/>
    <p:sldId id="1039" r:id="rId34"/>
    <p:sldId id="803" r:id="rId35"/>
    <p:sldId id="1049" r:id="rId36"/>
    <p:sldId id="1054" r:id="rId37"/>
    <p:sldId id="1055" r:id="rId38"/>
    <p:sldId id="1050" r:id="rId39"/>
    <p:sldId id="1012" r:id="rId40"/>
    <p:sldId id="1013" r:id="rId41"/>
    <p:sldId id="1015" r:id="rId42"/>
    <p:sldId id="1016" r:id="rId43"/>
    <p:sldId id="808" r:id="rId44"/>
    <p:sldId id="745" r:id="rId45"/>
    <p:sldId id="896" r:id="rId46"/>
    <p:sldId id="913" r:id="rId47"/>
    <p:sldId id="758" r:id="rId48"/>
    <p:sldId id="707" r:id="rId49"/>
    <p:sldId id="764" r:id="rId50"/>
    <p:sldId id="1014" r:id="rId51"/>
    <p:sldId id="670" r:id="rId5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Dennis" initials="MD" lastIdx="2" clrIdx="0">
    <p:extLst>
      <p:ext uri="{19B8F6BF-5375-455C-9EA6-DF929625EA0E}">
        <p15:presenceInfo xmlns:p15="http://schemas.microsoft.com/office/powerpoint/2012/main" userId="043abf545f85821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F81B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50" autoAdjust="0"/>
    <p:restoredTop sz="94343" autoAdjust="0"/>
  </p:normalViewPr>
  <p:slideViewPr>
    <p:cSldViewPr snapToGrid="0" snapToObjects="1">
      <p:cViewPr varScale="1">
        <p:scale>
          <a:sx n="65" d="100"/>
          <a:sy n="65" d="100"/>
        </p:scale>
        <p:origin x="1296" y="40"/>
      </p:cViewPr>
      <p:guideLst>
        <p:guide orient="horz" pos="2160"/>
        <p:guide pos="2880"/>
      </p:guideLst>
    </p:cSldViewPr>
  </p:slideViewPr>
  <p:outlineViewPr>
    <p:cViewPr>
      <p:scale>
        <a:sx n="33" d="100"/>
        <a:sy n="33" d="100"/>
      </p:scale>
      <p:origin x="0" y="-9168"/>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56" d="100"/>
          <a:sy n="56" d="100"/>
        </p:scale>
        <p:origin x="285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B0DAC-DFC6-4C3A-A9AA-3D0F3AD6A07A}" type="datetimeFigureOut">
              <a:rPr lang="en-US" smtClean="0"/>
              <a:t>4/2/2019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C3F9A3-1875-461D-BED2-1C4D2A8FC31B}" type="slidenum">
              <a:rPr lang="en-US" smtClean="0"/>
              <a:t>‹#›</a:t>
            </a:fld>
            <a:endParaRPr lang="en-US" dirty="0"/>
          </a:p>
        </p:txBody>
      </p:sp>
    </p:spTree>
    <p:extLst>
      <p:ext uri="{BB962C8B-B14F-4D97-AF65-F5344CB8AC3E}">
        <p14:creationId xmlns:p14="http://schemas.microsoft.com/office/powerpoint/2010/main" val="2045050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NGS Regional Geodetic Advisors</a:t>
            </a:r>
          </a:p>
          <a:p>
            <a:r>
              <a:rPr lang="en-US" dirty="0" smtClean="0"/>
              <a:t>https://geodesy.noaa.gov/ADVISORS/</a:t>
            </a:r>
          </a:p>
          <a:p>
            <a:endParaRPr lang="en-US" dirty="0" smtClean="0"/>
          </a:p>
          <a:p>
            <a:r>
              <a:rPr lang="en-US" dirty="0" smtClean="0"/>
              <a:t>State Geodetic Coordinators</a:t>
            </a:r>
          </a:p>
          <a:p>
            <a:r>
              <a:rPr lang="en-US" dirty="0" smtClean="0"/>
              <a:t>https://geodesy.noaa.gov/ADVISORS/state-geodetic-coordinators.shtml</a:t>
            </a:r>
            <a:endParaRPr lang="en-US" dirty="0"/>
          </a:p>
        </p:txBody>
      </p:sp>
    </p:spTree>
    <p:extLst>
      <p:ext uri="{BB962C8B-B14F-4D97-AF65-F5344CB8AC3E}">
        <p14:creationId xmlns:p14="http://schemas.microsoft.com/office/powerpoint/2010/main" val="3154773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latin typeface="Arial" panose="020B0604020202020204" pitchFamily="34" charset="0"/>
            </a:endParaRP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87EA60-5114-48D1-B2E3-6DD6EA99FC92}" type="slidenum">
              <a:rPr lang="en-US" altLang="en-US" sz="1400" smtClean="0">
                <a:latin typeface="Arial" panose="020B0604020202020204" pitchFamily="34" charset="0"/>
              </a:rPr>
              <a:pPr>
                <a:spcBef>
                  <a:spcPct val="0"/>
                </a:spcBef>
              </a:pPr>
              <a:t>17</a:t>
            </a:fld>
            <a:endParaRPr lang="en-US" altLang="en-US" sz="1400" smtClean="0">
              <a:latin typeface="Arial" panose="020B0604020202020204" pitchFamily="34" charset="0"/>
            </a:endParaRPr>
          </a:p>
        </p:txBody>
      </p:sp>
    </p:spTree>
    <p:extLst>
      <p:ext uri="{BB962C8B-B14F-4D97-AF65-F5344CB8AC3E}">
        <p14:creationId xmlns:p14="http://schemas.microsoft.com/office/powerpoint/2010/main" val="2798945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t>Four Terrestrial Reference Frames</a:t>
            </a:r>
            <a:endParaRPr lang="en-US" altLang="en-US" smtClean="0"/>
          </a:p>
          <a:p>
            <a:r>
              <a:rPr lang="en-US" altLang="en-US" smtClean="0"/>
              <a:t>Replacing the three existing NAD 83 reference frames will be four plate-fixed </a:t>
            </a:r>
            <a:r>
              <a:rPr lang="en-US" altLang="en-US" u="sng" smtClean="0"/>
              <a:t>terrestrial reference frames</a:t>
            </a:r>
            <a:r>
              <a:rPr lang="en-US" altLang="en-US" smtClean="0"/>
              <a:t>.  The tectonic plate for each frame may be inferred from their names.</a:t>
            </a:r>
          </a:p>
          <a:p>
            <a:endParaRPr lang="en-US" altLang="en-US" smtClean="0"/>
          </a:p>
          <a:p>
            <a:r>
              <a:rPr lang="en-US" altLang="en-US" b="1" smtClean="0"/>
              <a:t>Geopotential datum</a:t>
            </a:r>
            <a:endParaRPr lang="en-US" altLang="en-US" smtClean="0"/>
          </a:p>
          <a:p>
            <a:r>
              <a:rPr lang="en-US" altLang="en-US" smtClean="0"/>
              <a:t>A </a:t>
            </a:r>
            <a:r>
              <a:rPr lang="en-US" altLang="en-US" u="sng" smtClean="0"/>
              <a:t>geopotential datum</a:t>
            </a:r>
            <a:r>
              <a:rPr lang="en-US" altLang="en-US" smtClean="0"/>
              <a:t> will be created which will contain all of the information necessary to provide mutually consistent orthometric heights, geoid undulations, gravity anomalies, deflections of the vertical and all other geodetic coordinates related to the gravity field. </a:t>
            </a:r>
          </a:p>
          <a:p>
            <a:endParaRPr lang="en-US" altLang="en-US" smtClean="0"/>
          </a:p>
          <a:p>
            <a:r>
              <a:rPr lang="en-US" altLang="en-US" b="1" smtClean="0"/>
              <a:t>Geoid model</a:t>
            </a:r>
            <a:endParaRPr lang="en-US" altLang="en-US" smtClean="0"/>
          </a:p>
          <a:p>
            <a:r>
              <a:rPr lang="en-US" altLang="en-US" smtClean="0"/>
              <a:t>Within NAPGD2022, a variety of products will exist.  The most prominent will be a </a:t>
            </a:r>
            <a:r>
              <a:rPr lang="en-US" altLang="en-US" u="sng" smtClean="0"/>
              <a:t>time dependent model of the geoid</a:t>
            </a:r>
            <a:r>
              <a:rPr lang="en-US" altLang="en-US" smtClean="0"/>
              <a:t>, provided in three regions (the first covering the entirety of North and Central America, Hawaii, Alaska, Greenland and the Caribbean, the second covering American Samoa and the third covering Guam and the Commonwealth of the Mariana Islands). </a:t>
            </a: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6763" indent="-288925">
              <a:spcBef>
                <a:spcPct val="30000"/>
              </a:spcBef>
              <a:defRPr sz="1200">
                <a:solidFill>
                  <a:schemeClr val="tx1"/>
                </a:solidFill>
                <a:latin typeface="Calibri" panose="020F0502020204030204" pitchFamily="34" charset="0"/>
              </a:defRPr>
            </a:lvl2pPr>
            <a:lvl3pPr marL="1179513" indent="-231775">
              <a:spcBef>
                <a:spcPct val="30000"/>
              </a:spcBef>
              <a:defRPr sz="1200">
                <a:solidFill>
                  <a:schemeClr val="tx1"/>
                </a:solidFill>
                <a:latin typeface="Calibri" panose="020F0502020204030204" pitchFamily="34" charset="0"/>
              </a:defRPr>
            </a:lvl3pPr>
            <a:lvl4pPr marL="1658938" indent="-231775">
              <a:spcBef>
                <a:spcPct val="30000"/>
              </a:spcBef>
              <a:defRPr sz="1200">
                <a:solidFill>
                  <a:schemeClr val="tx1"/>
                </a:solidFill>
                <a:latin typeface="Calibri" panose="020F0502020204030204" pitchFamily="34" charset="0"/>
              </a:defRPr>
            </a:lvl4pPr>
            <a:lvl5pPr marL="2133600" indent="-231775">
              <a:spcBef>
                <a:spcPct val="30000"/>
              </a:spcBef>
              <a:defRPr sz="1200">
                <a:solidFill>
                  <a:schemeClr val="tx1"/>
                </a:solidFill>
                <a:latin typeface="Calibri" panose="020F0502020204030204" pitchFamily="34" charset="0"/>
              </a:defRPr>
            </a:lvl5pPr>
            <a:lvl6pPr marL="2590800" indent="-231775" eaLnBrk="0" fontAlgn="base" hangingPunct="0">
              <a:spcBef>
                <a:spcPct val="30000"/>
              </a:spcBef>
              <a:spcAft>
                <a:spcPct val="0"/>
              </a:spcAft>
              <a:defRPr sz="1200">
                <a:solidFill>
                  <a:schemeClr val="tx1"/>
                </a:solidFill>
                <a:latin typeface="Calibri" panose="020F0502020204030204" pitchFamily="34" charset="0"/>
              </a:defRPr>
            </a:lvl6pPr>
            <a:lvl7pPr marL="3048000" indent="-231775" eaLnBrk="0" fontAlgn="base" hangingPunct="0">
              <a:spcBef>
                <a:spcPct val="30000"/>
              </a:spcBef>
              <a:spcAft>
                <a:spcPct val="0"/>
              </a:spcAft>
              <a:defRPr sz="1200">
                <a:solidFill>
                  <a:schemeClr val="tx1"/>
                </a:solidFill>
                <a:latin typeface="Calibri" panose="020F0502020204030204" pitchFamily="34" charset="0"/>
              </a:defRPr>
            </a:lvl7pPr>
            <a:lvl8pPr marL="3505200" indent="-231775" eaLnBrk="0" fontAlgn="base" hangingPunct="0">
              <a:spcBef>
                <a:spcPct val="30000"/>
              </a:spcBef>
              <a:spcAft>
                <a:spcPct val="0"/>
              </a:spcAft>
              <a:defRPr sz="1200">
                <a:solidFill>
                  <a:schemeClr val="tx1"/>
                </a:solidFill>
                <a:latin typeface="Calibri" panose="020F0502020204030204" pitchFamily="34" charset="0"/>
              </a:defRPr>
            </a:lvl8pPr>
            <a:lvl9pPr marL="3962400"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B9325E-5E64-4A79-9016-F440B8519CBA}" type="slidenum">
              <a:rPr lang="en-US" altLang="en-US" smtClean="0"/>
              <a:pPr>
                <a:spcBef>
                  <a:spcPct val="0"/>
                </a:spcBef>
              </a:pPr>
              <a:t>18</a:t>
            </a:fld>
            <a:endParaRPr lang="en-US" altLang="en-US" smtClean="0"/>
          </a:p>
        </p:txBody>
      </p:sp>
    </p:spTree>
    <p:extLst>
      <p:ext uri="{BB962C8B-B14F-4D97-AF65-F5344CB8AC3E}">
        <p14:creationId xmlns:p14="http://schemas.microsoft.com/office/powerpoint/2010/main" val="3030414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9775" indent="-282575">
              <a:spcBef>
                <a:spcPct val="30000"/>
              </a:spcBef>
              <a:defRPr sz="1200">
                <a:solidFill>
                  <a:schemeClr val="tx1"/>
                </a:solidFill>
                <a:latin typeface="Calibri" panose="020F0502020204030204" pitchFamily="34" charset="0"/>
              </a:defRPr>
            </a:lvl2pPr>
            <a:lvl3pPr marL="1139825" indent="-225425">
              <a:spcBef>
                <a:spcPct val="30000"/>
              </a:spcBef>
              <a:defRPr sz="1200">
                <a:solidFill>
                  <a:schemeClr val="tx1"/>
                </a:solidFill>
                <a:latin typeface="Calibri" panose="020F0502020204030204" pitchFamily="34" charset="0"/>
              </a:defRPr>
            </a:lvl3pPr>
            <a:lvl4pPr marL="1597025" indent="-225425">
              <a:spcBef>
                <a:spcPct val="30000"/>
              </a:spcBef>
              <a:defRPr sz="1200">
                <a:solidFill>
                  <a:schemeClr val="tx1"/>
                </a:solidFill>
                <a:latin typeface="Calibri" panose="020F0502020204030204" pitchFamily="34" charset="0"/>
              </a:defRPr>
            </a:lvl4pPr>
            <a:lvl5pPr marL="2054225" indent="-225425">
              <a:spcBef>
                <a:spcPct val="30000"/>
              </a:spcBef>
              <a:defRPr sz="1200">
                <a:solidFill>
                  <a:schemeClr val="tx1"/>
                </a:solidFill>
                <a:latin typeface="Calibri" panose="020F0502020204030204" pitchFamily="34" charset="0"/>
              </a:defRPr>
            </a:lvl5pPr>
            <a:lvl6pPr marL="2511425" indent="-225425" eaLnBrk="0" fontAlgn="base" hangingPunct="0">
              <a:spcBef>
                <a:spcPct val="30000"/>
              </a:spcBef>
              <a:spcAft>
                <a:spcPct val="0"/>
              </a:spcAft>
              <a:defRPr sz="1200">
                <a:solidFill>
                  <a:schemeClr val="tx1"/>
                </a:solidFill>
                <a:latin typeface="Calibri" panose="020F0502020204030204" pitchFamily="34" charset="0"/>
              </a:defRPr>
            </a:lvl6pPr>
            <a:lvl7pPr marL="2968625" indent="-225425" eaLnBrk="0" fontAlgn="base" hangingPunct="0">
              <a:spcBef>
                <a:spcPct val="30000"/>
              </a:spcBef>
              <a:spcAft>
                <a:spcPct val="0"/>
              </a:spcAft>
              <a:defRPr sz="1200">
                <a:solidFill>
                  <a:schemeClr val="tx1"/>
                </a:solidFill>
                <a:latin typeface="Calibri" panose="020F0502020204030204" pitchFamily="34" charset="0"/>
              </a:defRPr>
            </a:lvl7pPr>
            <a:lvl8pPr marL="3425825" indent="-225425" eaLnBrk="0" fontAlgn="base" hangingPunct="0">
              <a:spcBef>
                <a:spcPct val="30000"/>
              </a:spcBef>
              <a:spcAft>
                <a:spcPct val="0"/>
              </a:spcAft>
              <a:defRPr sz="1200">
                <a:solidFill>
                  <a:schemeClr val="tx1"/>
                </a:solidFill>
                <a:latin typeface="Calibri" panose="020F0502020204030204" pitchFamily="34" charset="0"/>
              </a:defRPr>
            </a:lvl8pPr>
            <a:lvl9pPr marL="3883025" indent="-2254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581609-5A84-4DB6-B7C8-E7628BE2D786}" type="slidenum">
              <a:rPr lang="en-US" altLang="en-US" smtClean="0">
                <a:solidFill>
                  <a:srgbClr val="000000"/>
                </a:solidFill>
                <a:ea typeface="ＭＳ Ｐゴシック" panose="020B0600070205080204" pitchFamily="34" charset="-128"/>
              </a:rPr>
              <a:pPr>
                <a:spcBef>
                  <a:spcPct val="0"/>
                </a:spcBef>
              </a:pPr>
              <a:t>20</a:t>
            </a:fld>
            <a:endParaRPr lang="en-US" altLang="en-US" smtClean="0">
              <a:solidFill>
                <a:srgbClr val="000000"/>
              </a:solidFill>
              <a:ea typeface="ＭＳ Ｐゴシック" panose="020B0600070205080204" pitchFamily="34" charset="-128"/>
            </a:endParaRPr>
          </a:p>
        </p:txBody>
      </p:sp>
    </p:spTree>
    <p:extLst>
      <p:ext uri="{BB962C8B-B14F-4D97-AF65-F5344CB8AC3E}">
        <p14:creationId xmlns:p14="http://schemas.microsoft.com/office/powerpoint/2010/main" val="719469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9775" indent="-282575">
              <a:spcBef>
                <a:spcPct val="30000"/>
              </a:spcBef>
              <a:defRPr sz="1200">
                <a:solidFill>
                  <a:schemeClr val="tx1"/>
                </a:solidFill>
                <a:latin typeface="Calibri" panose="020F0502020204030204" pitchFamily="34" charset="0"/>
              </a:defRPr>
            </a:lvl2pPr>
            <a:lvl3pPr marL="1139825" indent="-225425">
              <a:spcBef>
                <a:spcPct val="30000"/>
              </a:spcBef>
              <a:defRPr sz="1200">
                <a:solidFill>
                  <a:schemeClr val="tx1"/>
                </a:solidFill>
                <a:latin typeface="Calibri" panose="020F0502020204030204" pitchFamily="34" charset="0"/>
              </a:defRPr>
            </a:lvl3pPr>
            <a:lvl4pPr marL="1597025" indent="-225425">
              <a:spcBef>
                <a:spcPct val="30000"/>
              </a:spcBef>
              <a:defRPr sz="1200">
                <a:solidFill>
                  <a:schemeClr val="tx1"/>
                </a:solidFill>
                <a:latin typeface="Calibri" panose="020F0502020204030204" pitchFamily="34" charset="0"/>
              </a:defRPr>
            </a:lvl4pPr>
            <a:lvl5pPr marL="2054225" indent="-225425">
              <a:spcBef>
                <a:spcPct val="30000"/>
              </a:spcBef>
              <a:defRPr sz="1200">
                <a:solidFill>
                  <a:schemeClr val="tx1"/>
                </a:solidFill>
                <a:latin typeface="Calibri" panose="020F0502020204030204" pitchFamily="34" charset="0"/>
              </a:defRPr>
            </a:lvl5pPr>
            <a:lvl6pPr marL="2511425" indent="-225425" eaLnBrk="0" fontAlgn="base" hangingPunct="0">
              <a:spcBef>
                <a:spcPct val="30000"/>
              </a:spcBef>
              <a:spcAft>
                <a:spcPct val="0"/>
              </a:spcAft>
              <a:defRPr sz="1200">
                <a:solidFill>
                  <a:schemeClr val="tx1"/>
                </a:solidFill>
                <a:latin typeface="Calibri" panose="020F0502020204030204" pitchFamily="34" charset="0"/>
              </a:defRPr>
            </a:lvl6pPr>
            <a:lvl7pPr marL="2968625" indent="-225425" eaLnBrk="0" fontAlgn="base" hangingPunct="0">
              <a:spcBef>
                <a:spcPct val="30000"/>
              </a:spcBef>
              <a:spcAft>
                <a:spcPct val="0"/>
              </a:spcAft>
              <a:defRPr sz="1200">
                <a:solidFill>
                  <a:schemeClr val="tx1"/>
                </a:solidFill>
                <a:latin typeface="Calibri" panose="020F0502020204030204" pitchFamily="34" charset="0"/>
              </a:defRPr>
            </a:lvl7pPr>
            <a:lvl8pPr marL="3425825" indent="-225425" eaLnBrk="0" fontAlgn="base" hangingPunct="0">
              <a:spcBef>
                <a:spcPct val="30000"/>
              </a:spcBef>
              <a:spcAft>
                <a:spcPct val="0"/>
              </a:spcAft>
              <a:defRPr sz="1200">
                <a:solidFill>
                  <a:schemeClr val="tx1"/>
                </a:solidFill>
                <a:latin typeface="Calibri" panose="020F0502020204030204" pitchFamily="34" charset="0"/>
              </a:defRPr>
            </a:lvl8pPr>
            <a:lvl9pPr marL="3883025" indent="-2254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CA6761-9620-4E7A-B1BC-075D7E283ABA}" type="slidenum">
              <a:rPr lang="en-US" altLang="en-US" smtClean="0">
                <a:solidFill>
                  <a:srgbClr val="000000"/>
                </a:solidFill>
                <a:ea typeface="ＭＳ Ｐゴシック" panose="020B0600070205080204" pitchFamily="34" charset="-128"/>
              </a:rPr>
              <a:pPr>
                <a:spcBef>
                  <a:spcPct val="0"/>
                </a:spcBef>
              </a:pPr>
              <a:t>21</a:t>
            </a:fld>
            <a:endParaRPr lang="en-US" altLang="en-US" smtClean="0">
              <a:solidFill>
                <a:srgbClr val="000000"/>
              </a:solidFill>
              <a:ea typeface="ＭＳ Ｐゴシック" panose="020B0600070205080204" pitchFamily="34" charset="-128"/>
            </a:endParaRPr>
          </a:p>
        </p:txBody>
      </p:sp>
    </p:spTree>
    <p:extLst>
      <p:ext uri="{BB962C8B-B14F-4D97-AF65-F5344CB8AC3E}">
        <p14:creationId xmlns:p14="http://schemas.microsoft.com/office/powerpoint/2010/main" val="3575419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anose="020B0604020202020204" pitchFamily="34" charset="0"/>
            </a:endParaRP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Calibri" panose="020F0502020204030204" pitchFamily="34" charset="0"/>
              </a:defRPr>
            </a:lvl1pPr>
            <a:lvl2pPr marL="739775" indent="-282575" defTabSz="955675">
              <a:spcBef>
                <a:spcPct val="30000"/>
              </a:spcBef>
              <a:defRPr sz="1200">
                <a:solidFill>
                  <a:schemeClr val="tx1"/>
                </a:solidFill>
                <a:latin typeface="Calibri" panose="020F0502020204030204" pitchFamily="34" charset="0"/>
              </a:defRPr>
            </a:lvl2pPr>
            <a:lvl3pPr marL="1139825" indent="-225425" defTabSz="955675">
              <a:spcBef>
                <a:spcPct val="30000"/>
              </a:spcBef>
              <a:defRPr sz="1200">
                <a:solidFill>
                  <a:schemeClr val="tx1"/>
                </a:solidFill>
                <a:latin typeface="Calibri" panose="020F0502020204030204" pitchFamily="34" charset="0"/>
              </a:defRPr>
            </a:lvl3pPr>
            <a:lvl4pPr marL="1597025" indent="-225425" defTabSz="955675">
              <a:spcBef>
                <a:spcPct val="30000"/>
              </a:spcBef>
              <a:defRPr sz="1200">
                <a:solidFill>
                  <a:schemeClr val="tx1"/>
                </a:solidFill>
                <a:latin typeface="Calibri" panose="020F0502020204030204" pitchFamily="34" charset="0"/>
              </a:defRPr>
            </a:lvl4pPr>
            <a:lvl5pPr marL="2054225" indent="-225425" defTabSz="955675">
              <a:spcBef>
                <a:spcPct val="30000"/>
              </a:spcBef>
              <a:defRPr sz="1200">
                <a:solidFill>
                  <a:schemeClr val="tx1"/>
                </a:solidFill>
                <a:latin typeface="Calibri" panose="020F0502020204030204" pitchFamily="34" charset="0"/>
              </a:defRPr>
            </a:lvl5pPr>
            <a:lvl6pPr marL="2511425" indent="-225425" defTabSz="955675" eaLnBrk="0" fontAlgn="base" hangingPunct="0">
              <a:spcBef>
                <a:spcPct val="30000"/>
              </a:spcBef>
              <a:spcAft>
                <a:spcPct val="0"/>
              </a:spcAft>
              <a:defRPr sz="1200">
                <a:solidFill>
                  <a:schemeClr val="tx1"/>
                </a:solidFill>
                <a:latin typeface="Calibri" panose="020F0502020204030204" pitchFamily="34" charset="0"/>
              </a:defRPr>
            </a:lvl6pPr>
            <a:lvl7pPr marL="2968625" indent="-225425" defTabSz="955675" eaLnBrk="0" fontAlgn="base" hangingPunct="0">
              <a:spcBef>
                <a:spcPct val="30000"/>
              </a:spcBef>
              <a:spcAft>
                <a:spcPct val="0"/>
              </a:spcAft>
              <a:defRPr sz="1200">
                <a:solidFill>
                  <a:schemeClr val="tx1"/>
                </a:solidFill>
                <a:latin typeface="Calibri" panose="020F0502020204030204" pitchFamily="34" charset="0"/>
              </a:defRPr>
            </a:lvl7pPr>
            <a:lvl8pPr marL="3425825" indent="-225425" defTabSz="955675" eaLnBrk="0" fontAlgn="base" hangingPunct="0">
              <a:spcBef>
                <a:spcPct val="30000"/>
              </a:spcBef>
              <a:spcAft>
                <a:spcPct val="0"/>
              </a:spcAft>
              <a:defRPr sz="1200">
                <a:solidFill>
                  <a:schemeClr val="tx1"/>
                </a:solidFill>
                <a:latin typeface="Calibri" panose="020F0502020204030204" pitchFamily="34" charset="0"/>
              </a:defRPr>
            </a:lvl8pPr>
            <a:lvl9pPr marL="3883025" indent="-225425" defTabSz="9556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DA5AEA-FE5B-408F-9955-D07DB0F6DF94}" type="slidenum">
              <a:rPr lang="en-US" altLang="en-US" smtClean="0">
                <a:latin typeface="Arial" panose="020B0604020202020204" pitchFamily="34" charset="0"/>
                <a:ea typeface="ＭＳ Ｐゴシック" panose="020B0600070205080204" pitchFamily="34" charset="-128"/>
              </a:rPr>
              <a:pPr>
                <a:spcBef>
                  <a:spcPct val="0"/>
                </a:spcBef>
              </a:pPr>
              <a:t>22</a:t>
            </a:fld>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76022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Calibri" panose="020F0502020204030204" pitchFamily="34" charset="0"/>
              </a:defRPr>
            </a:lvl1pPr>
            <a:lvl2pPr marL="714375" indent="-273050" defTabSz="928688">
              <a:spcBef>
                <a:spcPct val="30000"/>
              </a:spcBef>
              <a:defRPr sz="1200">
                <a:solidFill>
                  <a:schemeClr val="tx1"/>
                </a:solidFill>
                <a:latin typeface="Calibri" panose="020F0502020204030204" pitchFamily="34" charset="0"/>
              </a:defRPr>
            </a:lvl2pPr>
            <a:lvl3pPr marL="1098550" indent="-217488" defTabSz="928688">
              <a:spcBef>
                <a:spcPct val="30000"/>
              </a:spcBef>
              <a:defRPr sz="1200">
                <a:solidFill>
                  <a:schemeClr val="tx1"/>
                </a:solidFill>
                <a:latin typeface="Calibri" panose="020F0502020204030204" pitchFamily="34" charset="0"/>
              </a:defRPr>
            </a:lvl3pPr>
            <a:lvl4pPr marL="1538288" indent="-217488" defTabSz="928688">
              <a:spcBef>
                <a:spcPct val="30000"/>
              </a:spcBef>
              <a:defRPr sz="1200">
                <a:solidFill>
                  <a:schemeClr val="tx1"/>
                </a:solidFill>
                <a:latin typeface="Calibri" panose="020F0502020204030204" pitchFamily="34" charset="0"/>
              </a:defRPr>
            </a:lvl4pPr>
            <a:lvl5pPr marL="1979613" indent="-217488" defTabSz="928688">
              <a:spcBef>
                <a:spcPct val="30000"/>
              </a:spcBef>
              <a:defRPr sz="1200">
                <a:solidFill>
                  <a:schemeClr val="tx1"/>
                </a:solidFill>
                <a:latin typeface="Calibri" panose="020F0502020204030204" pitchFamily="34" charset="0"/>
              </a:defRPr>
            </a:lvl5pPr>
            <a:lvl6pPr marL="2436813" indent="-217488" defTabSz="928688" eaLnBrk="0" fontAlgn="base" hangingPunct="0">
              <a:spcBef>
                <a:spcPct val="30000"/>
              </a:spcBef>
              <a:spcAft>
                <a:spcPct val="0"/>
              </a:spcAft>
              <a:defRPr sz="1200">
                <a:solidFill>
                  <a:schemeClr val="tx1"/>
                </a:solidFill>
                <a:latin typeface="Calibri" panose="020F0502020204030204" pitchFamily="34" charset="0"/>
              </a:defRPr>
            </a:lvl6pPr>
            <a:lvl7pPr marL="2894013" indent="-217488" defTabSz="928688" eaLnBrk="0" fontAlgn="base" hangingPunct="0">
              <a:spcBef>
                <a:spcPct val="30000"/>
              </a:spcBef>
              <a:spcAft>
                <a:spcPct val="0"/>
              </a:spcAft>
              <a:defRPr sz="1200">
                <a:solidFill>
                  <a:schemeClr val="tx1"/>
                </a:solidFill>
                <a:latin typeface="Calibri" panose="020F0502020204030204" pitchFamily="34" charset="0"/>
              </a:defRPr>
            </a:lvl7pPr>
            <a:lvl8pPr marL="3351213" indent="-217488" defTabSz="928688" eaLnBrk="0" fontAlgn="base" hangingPunct="0">
              <a:spcBef>
                <a:spcPct val="30000"/>
              </a:spcBef>
              <a:spcAft>
                <a:spcPct val="0"/>
              </a:spcAft>
              <a:defRPr sz="1200">
                <a:solidFill>
                  <a:schemeClr val="tx1"/>
                </a:solidFill>
                <a:latin typeface="Calibri" panose="020F0502020204030204" pitchFamily="34" charset="0"/>
              </a:defRPr>
            </a:lvl8pPr>
            <a:lvl9pPr marL="3808413" indent="-217488" defTabSz="9286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2040618-7C8C-4030-817D-418CC0BD0AE9}" type="slidenum">
              <a:rPr lang="en-US" altLang="en-US" smtClean="0">
                <a:latin typeface="Arial" panose="020B0604020202020204" pitchFamily="34" charset="0"/>
                <a:ea typeface="ＭＳ Ｐゴシック" panose="020B0600070205080204" pitchFamily="34" charset="-128"/>
              </a:rPr>
              <a:pPr>
                <a:spcBef>
                  <a:spcPct val="0"/>
                </a:spcBef>
              </a:pPr>
              <a:t>23</a:t>
            </a:fld>
            <a:endParaRPr lang="en-US" altLang="en-US" smtClean="0">
              <a:latin typeface="Arial" panose="020B0604020202020204" pitchFamily="34" charset="0"/>
              <a:ea typeface="ＭＳ Ｐゴシック" panose="020B0600070205080204" pitchFamily="34" charset="-128"/>
            </a:endParaRPr>
          </a:p>
        </p:txBody>
      </p:sp>
      <p:sp>
        <p:nvSpPr>
          <p:cNvPr id="82947" name="Rectangle 2"/>
          <p:cNvSpPr>
            <a:spLocks noGrp="1" noRot="1" noChangeAspect="1" noChangeArrowheads="1" noTextEdit="1"/>
          </p:cNvSpPr>
          <p:nvPr>
            <p:ph type="sldImg"/>
          </p:nvPr>
        </p:nvSpPr>
        <p:spPr bwMode="auto">
          <a:xfrm>
            <a:off x="1179513" y="693738"/>
            <a:ext cx="4641850"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xfrm>
            <a:off x="935038" y="4411663"/>
            <a:ext cx="5127625"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endParaRPr>
          </a:p>
        </p:txBody>
      </p:sp>
    </p:spTree>
    <p:extLst>
      <p:ext uri="{BB962C8B-B14F-4D97-AF65-F5344CB8AC3E}">
        <p14:creationId xmlns:p14="http://schemas.microsoft.com/office/powerpoint/2010/main" val="2943435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More information on GRAV-D</a:t>
            </a:r>
          </a:p>
          <a:p>
            <a:r>
              <a:rPr lang="en-US" dirty="0" smtClean="0"/>
              <a:t>https://geodesy.noaa.gov/GRAV-D/</a:t>
            </a:r>
          </a:p>
          <a:p>
            <a:endParaRPr lang="en-US" dirty="0" smtClean="0"/>
          </a:p>
          <a:p>
            <a:r>
              <a:rPr lang="en-US" dirty="0" smtClean="0"/>
              <a:t>Data</a:t>
            </a:r>
            <a:r>
              <a:rPr lang="en-US" baseline="0" dirty="0" smtClean="0"/>
              <a:t> Download for GRAV-D blocks</a:t>
            </a:r>
          </a:p>
          <a:p>
            <a:r>
              <a:rPr lang="en-US" dirty="0" smtClean="0"/>
              <a:t>https://geodesy.noaa.gov/GRAV-D/data_products.shtml</a:t>
            </a:r>
            <a:endParaRPr lang="en-US" dirty="0"/>
          </a:p>
        </p:txBody>
      </p:sp>
    </p:spTree>
    <p:extLst>
      <p:ext uri="{BB962C8B-B14F-4D97-AF65-F5344CB8AC3E}">
        <p14:creationId xmlns:p14="http://schemas.microsoft.com/office/powerpoint/2010/main" val="1522297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Gill Sans MT" panose="020B0502020104020203" pitchFamily="34" charset="0"/>
                <a:ea typeface="ＭＳ Ｐゴシック" panose="020B0600070205080204" pitchFamily="34" charset="-128"/>
              </a:defRPr>
            </a:lvl1pPr>
            <a:lvl2pPr marL="755650" indent="-290513" defTabSz="919163">
              <a:spcBef>
                <a:spcPct val="30000"/>
              </a:spcBef>
              <a:defRPr sz="1200">
                <a:solidFill>
                  <a:schemeClr val="tx1"/>
                </a:solidFill>
                <a:latin typeface="Gill Sans MT" panose="020B0502020104020203" pitchFamily="34" charset="0"/>
                <a:ea typeface="ＭＳ Ｐゴシック" panose="020B0600070205080204" pitchFamily="34" charset="-128"/>
              </a:defRPr>
            </a:lvl2pPr>
            <a:lvl3pPr marL="1163638" indent="-231775" defTabSz="919163">
              <a:spcBef>
                <a:spcPct val="30000"/>
              </a:spcBef>
              <a:defRPr sz="1200">
                <a:solidFill>
                  <a:schemeClr val="tx1"/>
                </a:solidFill>
                <a:latin typeface="Gill Sans MT" panose="020B0502020104020203" pitchFamily="34" charset="0"/>
                <a:ea typeface="ＭＳ Ｐゴシック" panose="020B0600070205080204" pitchFamily="34" charset="-128"/>
              </a:defRPr>
            </a:lvl3pPr>
            <a:lvl4pPr marL="1630363" indent="-231775" defTabSz="919163">
              <a:spcBef>
                <a:spcPct val="30000"/>
              </a:spcBef>
              <a:defRPr sz="1200">
                <a:solidFill>
                  <a:schemeClr val="tx1"/>
                </a:solidFill>
                <a:latin typeface="Gill Sans MT" panose="020B0502020104020203" pitchFamily="34" charset="0"/>
                <a:ea typeface="ＭＳ Ｐゴシック" panose="020B0600070205080204" pitchFamily="34" charset="-128"/>
              </a:defRPr>
            </a:lvl4pPr>
            <a:lvl5pPr marL="2095500" indent="-231775" defTabSz="919163">
              <a:spcBef>
                <a:spcPct val="30000"/>
              </a:spcBef>
              <a:defRPr sz="1200">
                <a:solidFill>
                  <a:schemeClr val="tx1"/>
                </a:solidFill>
                <a:latin typeface="Gill Sans MT" panose="020B0502020104020203" pitchFamily="34" charset="0"/>
                <a:ea typeface="ＭＳ Ｐゴシック" panose="020B0600070205080204" pitchFamily="34" charset="-128"/>
              </a:defRPr>
            </a:lvl5pPr>
            <a:lvl6pPr marL="2552700" indent="-231775" defTabSz="919163"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6pPr>
            <a:lvl7pPr marL="3009900" indent="-231775" defTabSz="919163"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7pPr>
            <a:lvl8pPr marL="3467100" indent="-231775" defTabSz="919163"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8pPr>
            <a:lvl9pPr marL="3924300" indent="-231775" defTabSz="919163"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9pPr>
          </a:lstStyle>
          <a:p>
            <a:pPr eaLnBrk="0" fontAlgn="base" hangingPunct="0">
              <a:spcBef>
                <a:spcPct val="0"/>
              </a:spcBef>
              <a:spcAft>
                <a:spcPct val="0"/>
              </a:spcAft>
            </a:pPr>
            <a:fld id="{7B181E6B-D7EE-4C80-9C70-7688B88C2012}" type="slidenum">
              <a:rPr lang="en-US" altLang="en-US" smtClean="0">
                <a:latin typeface="Times New Roman" panose="02020603050405020304" pitchFamily="18" charset="0"/>
              </a:rPr>
              <a:pPr eaLnBrk="0" fontAlgn="base" hangingPunct="0">
                <a:spcBef>
                  <a:spcPct val="0"/>
                </a:spcBef>
                <a:spcAft>
                  <a:spcPct val="0"/>
                </a:spcAft>
              </a:pPr>
              <a:t>25</a:t>
            </a:fld>
            <a:endParaRPr lang="en-US" altLang="en-US" smtClean="0">
              <a:latin typeface="Times New Roman" panose="02020603050405020304" pitchFamily="18" charset="0"/>
            </a:endParaRPr>
          </a:p>
        </p:txBody>
      </p:sp>
      <p:sp>
        <p:nvSpPr>
          <p:cNvPr id="80899" name="Rectangle 2"/>
          <p:cNvSpPr>
            <a:spLocks noGrp="1" noRot="1" noChangeAspect="1" noChangeArrowheads="1" noTextEdit="1"/>
          </p:cNvSpPr>
          <p:nvPr>
            <p:ph type="sldImg"/>
          </p:nvPr>
        </p:nvSpPr>
        <p:spPr bwMode="auto">
          <a:xfrm>
            <a:off x="1179513" y="698500"/>
            <a:ext cx="4649787"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xfrm>
            <a:off x="701675" y="4416425"/>
            <a:ext cx="560705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smtClean="0"/>
          </a:p>
        </p:txBody>
      </p:sp>
    </p:spTree>
    <p:extLst>
      <p:ext uri="{BB962C8B-B14F-4D97-AF65-F5344CB8AC3E}">
        <p14:creationId xmlns:p14="http://schemas.microsoft.com/office/powerpoint/2010/main" val="1049144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We also have a new tool available to convert between various coordinate systems using various projects.</a:t>
            </a:r>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F0E34CA-6203-4AD1-94A8-CFBE00350AB1}" type="slidenum">
              <a:rPr lang="en-US" altLang="en-US" smtClean="0">
                <a:latin typeface="Gill Sans MT" panose="020B0502020104020203" pitchFamily="34" charset="0"/>
                <a:ea typeface="ＭＳ Ｐゴシック" panose="020B0600070205080204" pitchFamily="34" charset="-128"/>
              </a:rPr>
              <a:pPr/>
              <a:t>26</a:t>
            </a:fld>
            <a:endParaRPr lang="en-US" altLang="en-US" smtClean="0">
              <a:latin typeface="Gill Sans MT" panose="020B05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2177918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Layered zones are allowed for SPCS2022 (for a max of 3 layers)</a:t>
            </a:r>
          </a:p>
          <a:p>
            <a:pPr marL="628650" lvl="1" indent="-171450">
              <a:buFont typeface="Arial" panose="020B0604020202020204" pitchFamily="34" charset="0"/>
              <a:buChar char="•"/>
            </a:pPr>
            <a:r>
              <a:rPr lang="en-US" dirty="0"/>
              <a:t>One state in SPCS 83 has 2 layers, Kentucky (statewide plus a pre-existing 2-zone layer)</a:t>
            </a:r>
          </a:p>
          <a:p>
            <a:pPr marL="628650" lvl="1" indent="-171450">
              <a:buFont typeface="Arial" panose="020B0604020202020204" pitchFamily="34" charset="0"/>
              <a:buChar char="•"/>
            </a:pPr>
            <a:r>
              <a:rPr lang="en-US" dirty="0"/>
              <a:t>States can have 1, 2, or 3 layers</a:t>
            </a:r>
          </a:p>
          <a:p>
            <a:pPr marL="628650" lvl="1" indent="-171450">
              <a:buFont typeface="Arial" panose="020B0604020202020204" pitchFamily="34" charset="0"/>
              <a:buChar char="•"/>
            </a:pPr>
            <a:r>
              <a:rPr lang="en-US" dirty="0"/>
              <a:t>One layer MUST be a statewide zone (so a state with 1 layer has only a statewide zone)</a:t>
            </a:r>
          </a:p>
          <a:p>
            <a:pPr marL="628650" lvl="1" indent="-171450">
              <a:buFont typeface="Arial" panose="020B0604020202020204" pitchFamily="34" charset="0"/>
              <a:buChar char="•"/>
            </a:pPr>
            <a:r>
              <a:rPr lang="en-US" dirty="0"/>
              <a:t>The other 1 or 2 layers will almost always have multiple zones (unless a state has, say, a single LDP in SPCS2022 that covers only part of the state)</a:t>
            </a:r>
          </a:p>
          <a:p>
            <a:pPr marL="628650" lvl="1" indent="-171450">
              <a:buFont typeface="Arial" panose="020B0604020202020204" pitchFamily="34" charset="0"/>
              <a:buChar char="•"/>
            </a:pPr>
            <a:r>
              <a:rPr lang="en-US" dirty="0"/>
              <a:t>Only 1 layer can be “discontinuous”, that is, consist of layers that do not collectively cover the entire state (will show an example of this)</a:t>
            </a:r>
          </a:p>
          <a:p>
            <a:pPr marL="171450" lvl="0" indent="-171450">
              <a:buFont typeface="Arial" panose="020B0604020202020204" pitchFamily="34" charset="0"/>
              <a:buChar char="•"/>
            </a:pPr>
            <a:r>
              <a:rPr lang="en-US" dirty="0"/>
              <a:t>Decision to go with 3 layers based on FRN responses, especially those from mountainous western states</a:t>
            </a:r>
          </a:p>
          <a:p>
            <a:pPr marL="171450" lvl="0" indent="-171450">
              <a:buFont typeface="Arial" panose="020B0604020202020204" pitchFamily="34" charset="0"/>
              <a:buChar char="•"/>
            </a:pPr>
            <a:r>
              <a:rPr lang="en-US" dirty="0"/>
              <a:t>The multi-zone layer(s) can consist of LDPs</a:t>
            </a:r>
          </a:p>
          <a:p>
            <a:pPr marL="628650" lvl="1" indent="-171450">
              <a:buFont typeface="Arial" panose="020B0604020202020204" pitchFamily="34" charset="0"/>
              <a:buChar char="•"/>
            </a:pPr>
            <a:r>
              <a:rPr lang="en-US" dirty="0"/>
              <a:t>Almost always means distortion criterion &lt; ±50 ppm, so must be designed by others (i.e., “contributing partners”), not by NGS</a:t>
            </a:r>
          </a:p>
        </p:txBody>
      </p:sp>
      <p:sp>
        <p:nvSpPr>
          <p:cNvPr id="4" name="Slide Number Placeholder 3"/>
          <p:cNvSpPr>
            <a:spLocks noGrp="1"/>
          </p:cNvSpPr>
          <p:nvPr>
            <p:ph type="sldNum" sz="quarter" idx="5"/>
          </p:nvPr>
        </p:nvSpPr>
        <p:spPr/>
        <p:txBody>
          <a:bodyPr/>
          <a:lstStyle/>
          <a:p>
            <a:fld id="{0D46DE8B-F250-4584-83EE-1EA3792DC8CC}" type="slidenum">
              <a:rPr lang="en-US" smtClean="0"/>
              <a:t>28</a:t>
            </a:fld>
            <a:endParaRPr lang="en-US"/>
          </a:p>
        </p:txBody>
      </p:sp>
    </p:spTree>
    <p:extLst>
      <p:ext uri="{BB962C8B-B14F-4D97-AF65-F5344CB8AC3E}">
        <p14:creationId xmlns:p14="http://schemas.microsoft.com/office/powerpoint/2010/main" val="2906228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Foundation</a:t>
            </a:r>
            <a:r>
              <a:rPr lang="en-US" baseline="0" dirty="0" smtClean="0"/>
              <a:t> image credit Armchairbuilder.com - http://armchairbuilder.com/resources/how-to-build-your-own-home</a:t>
            </a:r>
          </a:p>
          <a:p>
            <a:endParaRPr lang="en-US" baseline="0" dirty="0" smtClean="0"/>
          </a:p>
          <a:p>
            <a:r>
              <a:rPr lang="en-US" dirty="0" smtClean="0"/>
              <a:t>The National Spatial Reference System is our nations</a:t>
            </a:r>
            <a:r>
              <a:rPr lang="en-US" baseline="0" dirty="0" smtClean="0"/>
              <a:t> geospatial infrastructure from which all positioning (with the exclusion of military/DOD) is referenced to.  </a:t>
            </a:r>
          </a:p>
          <a:p>
            <a:endParaRPr lang="en-US" baseline="0" dirty="0" smtClean="0"/>
          </a:p>
          <a:p>
            <a:r>
              <a:rPr lang="en-US" baseline="0" dirty="0" smtClean="0"/>
              <a:t>This system provides a consistent framework that allows people to use data in the same reference system to perform analysis and make meaningful comparisons and decisions from that analysis.</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9A4DF768-C3B1-490F-B628-A1A614BB0963}" type="slidenum">
              <a:rPr lang="en-US" smtClean="0"/>
              <a:t>6</a:t>
            </a:fld>
            <a:endParaRPr lang="en-US"/>
          </a:p>
        </p:txBody>
      </p:sp>
    </p:spTree>
    <p:extLst>
      <p:ext uri="{BB962C8B-B14F-4D97-AF65-F5344CB8AC3E}">
        <p14:creationId xmlns:p14="http://schemas.microsoft.com/office/powerpoint/2010/main" val="3501992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Map of preliminary default SPCS2022 design for Montana, which is also a statewide zone.</a:t>
            </a:r>
          </a:p>
        </p:txBody>
      </p:sp>
      <p:sp>
        <p:nvSpPr>
          <p:cNvPr id="4" name="Slide Number Placeholder 3"/>
          <p:cNvSpPr>
            <a:spLocks noGrp="1"/>
          </p:cNvSpPr>
          <p:nvPr>
            <p:ph type="sldNum" sz="quarter" idx="5"/>
          </p:nvPr>
        </p:nvSpPr>
        <p:spPr/>
        <p:txBody>
          <a:bodyPr/>
          <a:lstStyle/>
          <a:p>
            <a:fld id="{0D46DE8B-F250-4584-83EE-1EA3792DC8CC}" type="slidenum">
              <a:rPr lang="en-US" smtClean="0"/>
              <a:t>29</a:t>
            </a:fld>
            <a:endParaRPr lang="en-US"/>
          </a:p>
        </p:txBody>
      </p:sp>
    </p:spTree>
    <p:extLst>
      <p:ext uri="{BB962C8B-B14F-4D97-AF65-F5344CB8AC3E}">
        <p14:creationId xmlns:p14="http://schemas.microsoft.com/office/powerpoint/2010/main" val="281769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Map showing preliminary default SPCS2022 design for Montana with layer of discontinuous LDP zones</a:t>
            </a:r>
          </a:p>
          <a:p>
            <a:pPr marL="171450" indent="-171450">
              <a:buFont typeface="Arial" panose="020B0604020202020204" pitchFamily="34" charset="0"/>
              <a:buChar char="•"/>
            </a:pPr>
            <a:r>
              <a:rPr lang="en-US" dirty="0"/>
              <a:t>Both the statewide and LPD zones use the system distortion color ramp (±50 ppm increment)</a:t>
            </a:r>
          </a:p>
          <a:p>
            <a:pPr marL="171450" indent="-171450">
              <a:buFont typeface="Arial" panose="020B0604020202020204" pitchFamily="34" charset="0"/>
              <a:buChar char="•"/>
            </a:pPr>
            <a:r>
              <a:rPr lang="en-US" dirty="0"/>
              <a:t>LDP zones shown are from the existing Rocky Mountain Tribal Coordinate Reference System (RMTCRS)</a:t>
            </a:r>
          </a:p>
          <a:p>
            <a:pPr marL="171450" lvl="0" indent="-171450">
              <a:buFont typeface="Arial" panose="020B0604020202020204" pitchFamily="34" charset="0"/>
              <a:buChar char="•"/>
            </a:pPr>
            <a:r>
              <a:rPr lang="en-US" dirty="0"/>
              <a:t>If decided by Montana stakeholders, a modified (and likely augmented) version of the RMTCRS could coexist with the default statewide zone designed by NGS.</a:t>
            </a:r>
          </a:p>
        </p:txBody>
      </p:sp>
      <p:sp>
        <p:nvSpPr>
          <p:cNvPr id="4" name="Slide Number Placeholder 3"/>
          <p:cNvSpPr>
            <a:spLocks noGrp="1"/>
          </p:cNvSpPr>
          <p:nvPr>
            <p:ph type="sldNum" sz="quarter" idx="5"/>
          </p:nvPr>
        </p:nvSpPr>
        <p:spPr/>
        <p:txBody>
          <a:bodyPr/>
          <a:lstStyle/>
          <a:p>
            <a:fld id="{0D46DE8B-F250-4584-83EE-1EA3792DC8CC}" type="slidenum">
              <a:rPr lang="en-US" smtClean="0"/>
              <a:t>30</a:t>
            </a:fld>
            <a:endParaRPr lang="en-US"/>
          </a:p>
        </p:txBody>
      </p:sp>
    </p:spTree>
    <p:extLst>
      <p:ext uri="{BB962C8B-B14F-4D97-AF65-F5344CB8AC3E}">
        <p14:creationId xmlns:p14="http://schemas.microsoft.com/office/powerpoint/2010/main" val="1593590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08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92C0230C-0782-4A58-B9B3-A8F15A329C94}" type="slidenum">
              <a:rPr lang="en-US" altLang="en-US" sz="1200" smtClean="0">
                <a:solidFill>
                  <a:srgbClr val="000000"/>
                </a:solidFill>
              </a:rPr>
              <a:pPr/>
              <a:t>31</a:t>
            </a:fld>
            <a:endParaRPr lang="en-US" altLang="en-US" sz="1200" smtClean="0">
              <a:solidFill>
                <a:srgbClr val="000000"/>
              </a:solidFill>
            </a:endParaRPr>
          </a:p>
        </p:txBody>
      </p:sp>
    </p:spTree>
    <p:extLst>
      <p:ext uri="{BB962C8B-B14F-4D97-AF65-F5344CB8AC3E}">
        <p14:creationId xmlns:p14="http://schemas.microsoft.com/office/powerpoint/2010/main" val="2047709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GPS on Bench Marks Web Map</a:t>
            </a:r>
            <a:r>
              <a:rPr lang="en-US" baseline="0" dirty="0" smtClean="0"/>
              <a:t> (2018)</a:t>
            </a:r>
          </a:p>
          <a:p>
            <a:r>
              <a:rPr lang="en-US" dirty="0" smtClean="0"/>
              <a:t>https://geodesy.noaa.gov/GPSonBM/webmap/</a:t>
            </a:r>
          </a:p>
          <a:p>
            <a:endParaRPr lang="en-US" dirty="0" smtClean="0"/>
          </a:p>
          <a:p>
            <a:endParaRPr lang="en-US" dirty="0"/>
          </a:p>
        </p:txBody>
      </p:sp>
    </p:spTree>
    <p:extLst>
      <p:ext uri="{BB962C8B-B14F-4D97-AF65-F5344CB8AC3E}">
        <p14:creationId xmlns:p14="http://schemas.microsoft.com/office/powerpoint/2010/main" val="3198288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9938" indent="-295275">
              <a:defRPr>
                <a:solidFill>
                  <a:schemeClr val="tx1"/>
                </a:solidFill>
                <a:latin typeface="Calibri" panose="020F0502020204030204" pitchFamily="34" charset="0"/>
                <a:cs typeface="Arial" panose="020B0604020202020204" pitchFamily="34" charset="0"/>
              </a:defRPr>
            </a:lvl2pPr>
            <a:lvl3pPr marL="1184275" indent="-236538">
              <a:defRPr>
                <a:solidFill>
                  <a:schemeClr val="tx1"/>
                </a:solidFill>
                <a:latin typeface="Calibri" panose="020F0502020204030204" pitchFamily="34" charset="0"/>
                <a:cs typeface="Arial" panose="020B0604020202020204" pitchFamily="34" charset="0"/>
              </a:defRPr>
            </a:lvl3pPr>
            <a:lvl4pPr marL="1658938" indent="-236538">
              <a:defRPr>
                <a:solidFill>
                  <a:schemeClr val="tx1"/>
                </a:solidFill>
                <a:latin typeface="Calibri" panose="020F0502020204030204" pitchFamily="34" charset="0"/>
                <a:cs typeface="Arial" panose="020B0604020202020204" pitchFamily="34" charset="0"/>
              </a:defRPr>
            </a:lvl4pPr>
            <a:lvl5pPr marL="2133600" indent="-236538">
              <a:defRPr>
                <a:solidFill>
                  <a:schemeClr val="tx1"/>
                </a:solidFill>
                <a:latin typeface="Calibri" panose="020F050202020403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7D9F3DC-8C4F-4385-9470-C1D1345764A0}" type="slidenum">
              <a:rPr lang="en-US" altLang="en-US" smtClean="0"/>
              <a:pPr/>
              <a:t>34</a:t>
            </a:fld>
            <a:endParaRPr lang="en-US" altLang="en-US" smtClean="0"/>
          </a:p>
        </p:txBody>
      </p:sp>
    </p:spTree>
    <p:extLst>
      <p:ext uri="{BB962C8B-B14F-4D97-AF65-F5344CB8AC3E}">
        <p14:creationId xmlns:p14="http://schemas.microsoft.com/office/powerpoint/2010/main" val="3367233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Metadata is pivotal to understanding</a:t>
            </a:r>
            <a:r>
              <a:rPr lang="en-US" baseline="0" dirty="0" smtClean="0"/>
              <a:t> what system your data is in so you can make appropriate comparisons with other data.  There have several realizations of NAD83 and many of them have specific geoid models that should be used with.  Using the wrong geoid model with data in a different datum will provide inaccurate heights due to variations in the horizontal and vertical data.</a:t>
            </a:r>
            <a:endParaRPr lang="en-US" dirty="0"/>
          </a:p>
        </p:txBody>
      </p:sp>
      <p:sp>
        <p:nvSpPr>
          <p:cNvPr id="4" name="Slide Number Placeholder 3"/>
          <p:cNvSpPr>
            <a:spLocks noGrp="1"/>
          </p:cNvSpPr>
          <p:nvPr>
            <p:ph type="sldNum" sz="quarter" idx="10"/>
          </p:nvPr>
        </p:nvSpPr>
        <p:spPr/>
        <p:txBody>
          <a:bodyPr/>
          <a:lstStyle/>
          <a:p>
            <a:fld id="{9A4DF768-C3B1-490F-B628-A1A614BB0963}" type="slidenum">
              <a:rPr lang="en-US" smtClean="0"/>
              <a:t>35</a:t>
            </a:fld>
            <a:endParaRPr lang="en-US"/>
          </a:p>
        </p:txBody>
      </p:sp>
    </p:spTree>
    <p:extLst>
      <p:ext uri="{BB962C8B-B14F-4D97-AF65-F5344CB8AC3E}">
        <p14:creationId xmlns:p14="http://schemas.microsoft.com/office/powerpoint/2010/main" val="3985496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As noted in the Blueprint 2 document</a:t>
            </a:r>
          </a:p>
          <a:p>
            <a:r>
              <a:rPr lang="en-US" dirty="0" smtClean="0"/>
              <a:t>https://geodesy.noaa.gov/library/pdfs/NOAA_TR_NOS_NGS_0064.pdf</a:t>
            </a:r>
          </a:p>
          <a:p>
            <a:endParaRPr lang="en-US" dirty="0" smtClean="0"/>
          </a:p>
          <a:p>
            <a:r>
              <a:rPr lang="en-US" dirty="0" smtClean="0"/>
              <a:t>NAPGD2022 will include all of the following</a:t>
            </a:r>
          </a:p>
          <a:p>
            <a:r>
              <a:rPr lang="en-US" dirty="0" smtClean="0"/>
              <a:t>Geopotential Model</a:t>
            </a:r>
            <a:r>
              <a:rPr lang="en-US" baseline="0" dirty="0" smtClean="0"/>
              <a:t> of 2022 (GM2022) will include:</a:t>
            </a:r>
          </a:p>
          <a:p>
            <a:r>
              <a:rPr lang="en-US" baseline="0" dirty="0" smtClean="0"/>
              <a:t>	Static Geopotential model of 2022 (SGM2022)</a:t>
            </a:r>
          </a:p>
          <a:p>
            <a:r>
              <a:rPr lang="en-US" baseline="0" dirty="0" smtClean="0"/>
              <a:t>	Dynamic Geopotential model of 2022 (DGM2022)</a:t>
            </a:r>
          </a:p>
          <a:p>
            <a:r>
              <a:rPr lang="en-US" baseline="0" dirty="0" smtClean="0"/>
              <a:t>GEOID2022 will include:</a:t>
            </a:r>
          </a:p>
          <a:p>
            <a:r>
              <a:rPr lang="en-US" baseline="0" dirty="0" smtClean="0"/>
              <a:t>	Static Geoid model of 2022 (SGEOID2022)</a:t>
            </a:r>
          </a:p>
          <a:p>
            <a:r>
              <a:rPr lang="en-US" baseline="0" dirty="0" smtClean="0"/>
              <a:t>	Dynamic Geoid model of 2022 (DGEOID2022)</a:t>
            </a:r>
          </a:p>
          <a:p>
            <a:r>
              <a:rPr lang="en-US" baseline="0" dirty="0" smtClean="0"/>
              <a:t>DEFLEC2022 will include:</a:t>
            </a:r>
          </a:p>
          <a:p>
            <a:r>
              <a:rPr lang="en-US" baseline="0" dirty="0" smtClean="0"/>
              <a:t>	Static Deflection of the Vertical model of 2022 (SDEFLEC2022)</a:t>
            </a:r>
          </a:p>
          <a:p>
            <a:r>
              <a:rPr lang="en-US" baseline="0" dirty="0" smtClean="0"/>
              <a:t>	Dynamic Deflection of the Vertical model of 2022 (DDEFLEC2022)</a:t>
            </a:r>
          </a:p>
          <a:p>
            <a:r>
              <a:rPr lang="en-US" dirty="0" smtClean="0"/>
              <a:t>GRAV2022</a:t>
            </a:r>
          </a:p>
          <a:p>
            <a:r>
              <a:rPr lang="en-US" dirty="0" smtClean="0"/>
              <a:t>Static Gravity</a:t>
            </a:r>
            <a:r>
              <a:rPr lang="en-US" baseline="0" dirty="0" smtClean="0"/>
              <a:t> model of 2022 (SGRAV2022)</a:t>
            </a:r>
            <a:endParaRPr lang="en-US" dirty="0"/>
          </a:p>
        </p:txBody>
      </p:sp>
    </p:spTree>
    <p:extLst>
      <p:ext uri="{BB962C8B-B14F-4D97-AF65-F5344CB8AC3E}">
        <p14:creationId xmlns:p14="http://schemas.microsoft.com/office/powerpoint/2010/main" val="2551313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3F9A3-1875-461D-BED2-1C4D2A8FC31B}" type="slidenum">
              <a:rPr lang="en-US" smtClean="0"/>
              <a:t>37</a:t>
            </a:fld>
            <a:endParaRPr lang="en-US" dirty="0"/>
          </a:p>
        </p:txBody>
      </p:sp>
    </p:spTree>
    <p:extLst>
      <p:ext uri="{BB962C8B-B14F-4D97-AF65-F5344CB8AC3E}">
        <p14:creationId xmlns:p14="http://schemas.microsoft.com/office/powerpoint/2010/main" val="2103039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3F9A3-1875-461D-BED2-1C4D2A8FC31B}" type="slidenum">
              <a:rPr lang="en-US" smtClean="0"/>
              <a:t>38</a:t>
            </a:fld>
            <a:endParaRPr lang="en-US" dirty="0"/>
          </a:p>
        </p:txBody>
      </p:sp>
    </p:spTree>
    <p:extLst>
      <p:ext uri="{BB962C8B-B14F-4D97-AF65-F5344CB8AC3E}">
        <p14:creationId xmlns:p14="http://schemas.microsoft.com/office/powerpoint/2010/main" val="21775512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3F9A3-1875-461D-BED2-1C4D2A8FC31B}" type="slidenum">
              <a:rPr lang="en-US" smtClean="0"/>
              <a:t>39</a:t>
            </a:fld>
            <a:endParaRPr lang="en-US" dirty="0"/>
          </a:p>
        </p:txBody>
      </p:sp>
    </p:spTree>
    <p:extLst>
      <p:ext uri="{BB962C8B-B14F-4D97-AF65-F5344CB8AC3E}">
        <p14:creationId xmlns:p14="http://schemas.microsoft.com/office/powerpoint/2010/main" val="149268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4DF768-C3B1-490F-B628-A1A614BB0963}" type="slidenum">
              <a:rPr lang="en-US" smtClean="0"/>
              <a:t>7</a:t>
            </a:fld>
            <a:endParaRPr lang="en-US"/>
          </a:p>
        </p:txBody>
      </p:sp>
    </p:spTree>
    <p:extLst>
      <p:ext uri="{BB962C8B-B14F-4D97-AF65-F5344CB8AC3E}">
        <p14:creationId xmlns:p14="http://schemas.microsoft.com/office/powerpoint/2010/main" val="739129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3F9A3-1875-461D-BED2-1C4D2A8FC31B}" type="slidenum">
              <a:rPr lang="en-US" smtClean="0"/>
              <a:t>40</a:t>
            </a:fld>
            <a:endParaRPr lang="en-US" dirty="0"/>
          </a:p>
        </p:txBody>
      </p:sp>
    </p:spTree>
    <p:extLst>
      <p:ext uri="{BB962C8B-B14F-4D97-AF65-F5344CB8AC3E}">
        <p14:creationId xmlns:p14="http://schemas.microsoft.com/office/powerpoint/2010/main" val="35248915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3F9A3-1875-461D-BED2-1C4D2A8FC31B}" type="slidenum">
              <a:rPr lang="en-US" smtClean="0"/>
              <a:t>47</a:t>
            </a:fld>
            <a:endParaRPr lang="en-US" dirty="0"/>
          </a:p>
        </p:txBody>
      </p:sp>
    </p:spTree>
    <p:extLst>
      <p:ext uri="{BB962C8B-B14F-4D97-AF65-F5344CB8AC3E}">
        <p14:creationId xmlns:p14="http://schemas.microsoft.com/office/powerpoint/2010/main" val="3059153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t>
            </a:r>
            <a:r>
              <a:rPr lang="en-US" baseline="0" dirty="0" smtClean="0"/>
              <a:t> technology, scientific discoveries and surveying methodologies and analysis have all improved so has the accuracy of the </a:t>
            </a:r>
            <a:r>
              <a:rPr lang="en-US" baseline="0" dirty="0" err="1" smtClean="0"/>
              <a:t>datums</a:t>
            </a:r>
            <a:r>
              <a:rPr lang="en-US" baseline="0" dirty="0" smtClean="0"/>
              <a:t>.</a:t>
            </a:r>
          </a:p>
          <a:p>
            <a:endParaRPr lang="en-US" baseline="0" dirty="0" smtClean="0"/>
          </a:p>
          <a:p>
            <a:r>
              <a:rPr lang="en-US" baseline="0" dirty="0" smtClean="0"/>
              <a:t>Continuous improvements have driven the need for NGS to modernize the NSRS in 2022.</a:t>
            </a:r>
            <a:endParaRPr lang="en-US" dirty="0"/>
          </a:p>
        </p:txBody>
      </p:sp>
      <p:sp>
        <p:nvSpPr>
          <p:cNvPr id="4" name="Slide Number Placeholder 3"/>
          <p:cNvSpPr>
            <a:spLocks noGrp="1"/>
          </p:cNvSpPr>
          <p:nvPr>
            <p:ph type="sldNum" sz="quarter" idx="10"/>
          </p:nvPr>
        </p:nvSpPr>
        <p:spPr/>
        <p:txBody>
          <a:bodyPr/>
          <a:lstStyle/>
          <a:p>
            <a:fld id="{9A4DF768-C3B1-490F-B628-A1A614BB0963}" type="slidenum">
              <a:rPr lang="en-US" smtClean="0"/>
              <a:t>10</a:t>
            </a:fld>
            <a:endParaRPr lang="en-US"/>
          </a:p>
        </p:txBody>
      </p:sp>
    </p:spTree>
    <p:extLst>
      <p:ext uri="{BB962C8B-B14F-4D97-AF65-F5344CB8AC3E}">
        <p14:creationId xmlns:p14="http://schemas.microsoft.com/office/powerpoint/2010/main" val="78798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98513" indent="-304800">
              <a:defRPr>
                <a:solidFill>
                  <a:schemeClr val="tx1"/>
                </a:solidFill>
                <a:latin typeface="Calibri" panose="020F0502020204030204" pitchFamily="34" charset="0"/>
                <a:cs typeface="Arial" panose="020B0604020202020204" pitchFamily="34" charset="0"/>
              </a:defRPr>
            </a:lvl2pPr>
            <a:lvl3pPr marL="1227138" indent="-244475">
              <a:defRPr>
                <a:solidFill>
                  <a:schemeClr val="tx1"/>
                </a:solidFill>
                <a:latin typeface="Calibri" panose="020F0502020204030204" pitchFamily="34" charset="0"/>
                <a:cs typeface="Arial" panose="020B0604020202020204" pitchFamily="34" charset="0"/>
              </a:defRPr>
            </a:lvl3pPr>
            <a:lvl4pPr marL="1719263" indent="-244475">
              <a:defRPr>
                <a:solidFill>
                  <a:schemeClr val="tx1"/>
                </a:solidFill>
                <a:latin typeface="Calibri" panose="020F0502020204030204" pitchFamily="34" charset="0"/>
                <a:cs typeface="Arial" panose="020B0604020202020204" pitchFamily="34" charset="0"/>
              </a:defRPr>
            </a:lvl4pPr>
            <a:lvl5pPr marL="2212975" indent="-244475">
              <a:defRPr>
                <a:solidFill>
                  <a:schemeClr val="tx1"/>
                </a:solidFill>
                <a:latin typeface="Calibri" panose="020F0502020204030204" pitchFamily="34" charset="0"/>
                <a:cs typeface="Arial" panose="020B0604020202020204" pitchFamily="34" charset="0"/>
              </a:defRPr>
            </a:lvl5pPr>
            <a:lvl6pPr marL="2670175" indent="-2444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127375" indent="-2444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84575" indent="-2444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41775" indent="-2444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3828E5C-1F2C-4D64-B281-229FE8859C93}" type="slidenum">
              <a:rPr lang="en-US" altLang="en-US" smtClean="0"/>
              <a:pPr/>
              <a:t>11</a:t>
            </a:fld>
            <a:endParaRPr lang="en-US" altLang="en-US" smtClean="0"/>
          </a:p>
        </p:txBody>
      </p:sp>
    </p:spTree>
    <p:extLst>
      <p:ext uri="{BB962C8B-B14F-4D97-AF65-F5344CB8AC3E}">
        <p14:creationId xmlns:p14="http://schemas.microsoft.com/office/powerpoint/2010/main" val="397915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98513" indent="-304800">
              <a:defRPr>
                <a:solidFill>
                  <a:schemeClr val="tx1"/>
                </a:solidFill>
                <a:latin typeface="Calibri" panose="020F0502020204030204" pitchFamily="34" charset="0"/>
                <a:cs typeface="Arial" panose="020B0604020202020204" pitchFamily="34" charset="0"/>
              </a:defRPr>
            </a:lvl2pPr>
            <a:lvl3pPr marL="1227138" indent="-244475">
              <a:defRPr>
                <a:solidFill>
                  <a:schemeClr val="tx1"/>
                </a:solidFill>
                <a:latin typeface="Calibri" panose="020F0502020204030204" pitchFamily="34" charset="0"/>
                <a:cs typeface="Arial" panose="020B0604020202020204" pitchFamily="34" charset="0"/>
              </a:defRPr>
            </a:lvl3pPr>
            <a:lvl4pPr marL="1719263" indent="-244475">
              <a:defRPr>
                <a:solidFill>
                  <a:schemeClr val="tx1"/>
                </a:solidFill>
                <a:latin typeface="Calibri" panose="020F0502020204030204" pitchFamily="34" charset="0"/>
                <a:cs typeface="Arial" panose="020B0604020202020204" pitchFamily="34" charset="0"/>
              </a:defRPr>
            </a:lvl4pPr>
            <a:lvl5pPr marL="2212975" indent="-244475">
              <a:defRPr>
                <a:solidFill>
                  <a:schemeClr val="tx1"/>
                </a:solidFill>
                <a:latin typeface="Calibri" panose="020F0502020204030204" pitchFamily="34" charset="0"/>
                <a:cs typeface="Arial" panose="020B0604020202020204" pitchFamily="34" charset="0"/>
              </a:defRPr>
            </a:lvl5pPr>
            <a:lvl6pPr marL="2670175" indent="-2444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127375" indent="-2444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84575" indent="-2444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41775" indent="-2444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E7D391D-9176-4570-A002-8F0A4F6128DB}" type="slidenum">
              <a:rPr lang="en-US" altLang="en-US" smtClean="0"/>
              <a:pPr/>
              <a:t>12</a:t>
            </a:fld>
            <a:endParaRPr lang="en-US" altLang="en-US" smtClean="0"/>
          </a:p>
        </p:txBody>
      </p:sp>
    </p:spTree>
    <p:extLst>
      <p:ext uri="{BB962C8B-B14F-4D97-AF65-F5344CB8AC3E}">
        <p14:creationId xmlns:p14="http://schemas.microsoft.com/office/powerpoint/2010/main" val="2335367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2AAA179-8062-475C-9455-67F1A1B061BD}" type="slidenum">
              <a:rPr lang="en-US" altLang="en-US" smtClean="0"/>
              <a:pPr/>
              <a:t>13</a:t>
            </a:fld>
            <a:endParaRPr lang="en-US" altLang="en-US" smtClean="0"/>
          </a:p>
        </p:txBody>
      </p:sp>
    </p:spTree>
    <p:extLst>
      <p:ext uri="{BB962C8B-B14F-4D97-AF65-F5344CB8AC3E}">
        <p14:creationId xmlns:p14="http://schemas.microsoft.com/office/powerpoint/2010/main" val="1990337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1228725" y="711200"/>
            <a:ext cx="4740275" cy="3554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xfrm>
            <a:off x="719138" y="4503738"/>
            <a:ext cx="5757862" cy="4265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latin typeface="Arial" panose="020B0604020202020204" pitchFamily="34" charset="0"/>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0888" indent="-288925">
              <a:defRPr>
                <a:solidFill>
                  <a:schemeClr val="tx1"/>
                </a:solidFill>
                <a:latin typeface="Calibri" panose="020F0502020204030204" pitchFamily="34" charset="0"/>
                <a:cs typeface="Arial" panose="020B0604020202020204" pitchFamily="34" charset="0"/>
              </a:defRPr>
            </a:lvl2pPr>
            <a:lvl3pPr marL="1155700" indent="-230188">
              <a:defRPr>
                <a:solidFill>
                  <a:schemeClr val="tx1"/>
                </a:solidFill>
                <a:latin typeface="Calibri" panose="020F0502020204030204" pitchFamily="34" charset="0"/>
                <a:cs typeface="Arial" panose="020B0604020202020204" pitchFamily="34" charset="0"/>
              </a:defRPr>
            </a:lvl3pPr>
            <a:lvl4pPr marL="1617663" indent="-230188">
              <a:defRPr>
                <a:solidFill>
                  <a:schemeClr val="tx1"/>
                </a:solidFill>
                <a:latin typeface="Calibri" panose="020F0502020204030204" pitchFamily="34" charset="0"/>
                <a:cs typeface="Arial" panose="020B0604020202020204" pitchFamily="34" charset="0"/>
              </a:defRPr>
            </a:lvl4pPr>
            <a:lvl5pPr marL="2079625" indent="-230188">
              <a:defRPr>
                <a:solidFill>
                  <a:schemeClr val="tx1"/>
                </a:solidFill>
                <a:latin typeface="Calibri" panose="020F0502020204030204" pitchFamily="34" charset="0"/>
                <a:cs typeface="Arial" panose="020B0604020202020204" pitchFamily="34" charset="0"/>
              </a:defRPr>
            </a:lvl5pPr>
            <a:lvl6pPr marL="2536825" indent="-2301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4025" indent="-2301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1225" indent="-2301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08425" indent="-2301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DE17E66-F503-4D3E-9069-C1154B4D8EF3}" type="slidenum">
              <a:rPr lang="en-US" altLang="en-US" smtClean="0"/>
              <a:pPr/>
              <a:t>14</a:t>
            </a:fld>
            <a:endParaRPr lang="en-US" altLang="en-US" smtClean="0"/>
          </a:p>
        </p:txBody>
      </p:sp>
    </p:spTree>
    <p:extLst>
      <p:ext uri="{BB962C8B-B14F-4D97-AF65-F5344CB8AC3E}">
        <p14:creationId xmlns:p14="http://schemas.microsoft.com/office/powerpoint/2010/main" val="3862858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NSRS Modernization News</a:t>
            </a:r>
          </a:p>
          <a:p>
            <a:r>
              <a:rPr lang="en-US" dirty="0" smtClean="0"/>
              <a:t>https://geodesy.noaa.gov/datums/newdatums/TrackOurProgress.shtml</a:t>
            </a:r>
            <a:endParaRPr lang="en-US" dirty="0"/>
          </a:p>
        </p:txBody>
      </p:sp>
    </p:spTree>
    <p:extLst>
      <p:ext uri="{BB962C8B-B14F-4D97-AF65-F5344CB8AC3E}">
        <p14:creationId xmlns:p14="http://schemas.microsoft.com/office/powerpoint/2010/main" val="24252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F2F74702-A9D2-D142-A2AF-02EB7BC1A7B0}" type="datetimeFigureOut">
              <a:rPr lang="en-US"/>
              <a:pPr>
                <a:defRPr/>
              </a:pPr>
              <a:t>4/2/2019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D4E4B20-A796-8D4A-9790-389DA483B997}" type="slidenum">
              <a:rPr lang="en-US"/>
              <a:pPr>
                <a:defRPr/>
              </a:pPr>
              <a:t>‹#›</a:t>
            </a:fld>
            <a:endParaRPr lang="en-US" dirty="0"/>
          </a:p>
        </p:txBody>
      </p:sp>
    </p:spTree>
    <p:extLst>
      <p:ext uri="{BB962C8B-B14F-4D97-AF65-F5344CB8AC3E}">
        <p14:creationId xmlns:p14="http://schemas.microsoft.com/office/powerpoint/2010/main" val="2704671532"/>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41B2D9D6-2EED-314A-B5A7-B8AA87D0E9E4}" type="datetimeFigureOut">
              <a:rPr lang="en-US"/>
              <a:pPr>
                <a:defRPr/>
              </a:pPr>
              <a:t>4/2/2019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FBAD95F-C4AC-F74C-8843-F1114F98EDBF}" type="slidenum">
              <a:rPr lang="en-US"/>
              <a:pPr>
                <a:defRPr/>
              </a:pPr>
              <a:t>‹#›</a:t>
            </a:fld>
            <a:endParaRPr lang="en-US" dirty="0"/>
          </a:p>
        </p:txBody>
      </p:sp>
    </p:spTree>
    <p:extLst>
      <p:ext uri="{BB962C8B-B14F-4D97-AF65-F5344CB8AC3E}">
        <p14:creationId xmlns:p14="http://schemas.microsoft.com/office/powerpoint/2010/main" val="2435776901"/>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930ABBAB-D36F-9146-BB7A-2DB9ADAC5A9C}" type="datetimeFigureOut">
              <a:rPr lang="en-US"/>
              <a:pPr>
                <a:defRPr/>
              </a:pPr>
              <a:t>4/2/2019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BA4E9C37-50CC-2640-A8BB-4A084D551221}" type="slidenum">
              <a:rPr lang="en-US"/>
              <a:pPr>
                <a:defRPr/>
              </a:pPr>
              <a:t>‹#›</a:t>
            </a:fld>
            <a:endParaRPr lang="en-US" dirty="0"/>
          </a:p>
        </p:txBody>
      </p:sp>
    </p:spTree>
    <p:extLst>
      <p:ext uri="{BB962C8B-B14F-4D97-AF65-F5344CB8AC3E}">
        <p14:creationId xmlns:p14="http://schemas.microsoft.com/office/powerpoint/2010/main" val="2692083197"/>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bg bwMode="black">
      <p:bgPr>
        <a:gradFill flip="none" rotWithShape="1">
          <a:gsLst>
            <a:gs pos="0">
              <a:srgbClr val="00B9F2"/>
            </a:gs>
            <a:gs pos="90000">
              <a:srgbClr val="053264"/>
            </a:gs>
            <a:gs pos="30000">
              <a:srgbClr val="007AC2"/>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1374835" y="2428193"/>
            <a:ext cx="6394330" cy="914400"/>
          </a:xfrm>
        </p:spPr>
        <p:txBody>
          <a:bodyPr rIns="0" anchor="b">
            <a:noAutofit/>
          </a:bodyPr>
          <a:lstStyle>
            <a:lvl1pPr algn="ctr">
              <a:defRPr sz="3400" baseline="0">
                <a:solidFill>
                  <a:schemeClr val="tx1"/>
                </a:solidFill>
              </a:defRPr>
            </a:lvl1pPr>
          </a:lstStyle>
          <a:p>
            <a:r>
              <a:rPr lang="en-US" dirty="0"/>
              <a:t>Presentation Title</a:t>
            </a:r>
          </a:p>
        </p:txBody>
      </p:sp>
      <p:sp>
        <p:nvSpPr>
          <p:cNvPr id="3" name="Subtitle 2"/>
          <p:cNvSpPr>
            <a:spLocks noGrp="1"/>
          </p:cNvSpPr>
          <p:nvPr>
            <p:ph type="subTitle" idx="1" hasCustomPrompt="1"/>
          </p:nvPr>
        </p:nvSpPr>
        <p:spPr bwMode="white">
          <a:xfrm>
            <a:off x="1371600" y="3465218"/>
            <a:ext cx="6400800"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pic>
        <p:nvPicPr>
          <p:cNvPr id="7" name="Picture 6" descr="esri-10GlobeLogo_No-r_sRGBRev.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4284" y="365138"/>
            <a:ext cx="2168737" cy="967642"/>
          </a:xfrm>
          <a:prstGeom prst="rect">
            <a:avLst/>
          </a:prstGeom>
        </p:spPr>
      </p:pic>
      <p:sp>
        <p:nvSpPr>
          <p:cNvPr id="8" name="Rectangle 7"/>
          <p:cNvSpPr/>
          <p:nvPr/>
        </p:nvSpPr>
        <p:spPr bwMode="ltGray">
          <a:xfrm>
            <a:off x="-899557" y="5567249"/>
            <a:ext cx="10043557" cy="1290751"/>
          </a:xfrm>
          <a:custGeom>
            <a:avLst/>
            <a:gdLst/>
            <a:ahLst/>
            <a:cxnLst/>
            <a:rect l="l" t="t" r="r" b="b"/>
            <a:pathLst>
              <a:path w="10043557" h="1290751">
                <a:moveTo>
                  <a:pt x="8132411" y="0"/>
                </a:moveTo>
                <a:cubicBezTo>
                  <a:pt x="8583764" y="0"/>
                  <a:pt x="9032446" y="11434"/>
                  <a:pt x="9478183" y="34029"/>
                </a:cubicBezTo>
                <a:lnTo>
                  <a:pt x="10043557" y="69857"/>
                </a:lnTo>
                <a:lnTo>
                  <a:pt x="10043557" y="1290751"/>
                </a:lnTo>
                <a:lnTo>
                  <a:pt x="0" y="1290751"/>
                </a:lnTo>
                <a:lnTo>
                  <a:pt x="125788" y="1248403"/>
                </a:lnTo>
                <a:cubicBezTo>
                  <a:pt x="2649168" y="437759"/>
                  <a:pt x="5339667" y="0"/>
                  <a:pt x="8132411" y="0"/>
                </a:cubicBezTo>
                <a:close/>
              </a:path>
            </a:pathLst>
          </a:custGeom>
          <a:solidFill>
            <a:schemeClr val="bg2">
              <a:lumMod val="60000"/>
              <a:lumOff val="40000"/>
              <a:alpha val="25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9" name="Rectangle 3"/>
          <p:cNvSpPr/>
          <p:nvPr/>
        </p:nvSpPr>
        <p:spPr bwMode="invGray">
          <a:xfrm flipH="1">
            <a:off x="3488221" y="4204197"/>
            <a:ext cx="5655779" cy="2653803"/>
          </a:xfrm>
          <a:custGeom>
            <a:avLst/>
            <a:gdLst/>
            <a:ahLst/>
            <a:cxnLst/>
            <a:rect l="l" t="t" r="r" b="b"/>
            <a:pathLst>
              <a:path w="5655779" h="2653803">
                <a:moveTo>
                  <a:pt x="0" y="0"/>
                </a:moveTo>
                <a:lnTo>
                  <a:pt x="0" y="2653803"/>
                </a:lnTo>
                <a:lnTo>
                  <a:pt x="5655779" y="2653803"/>
                </a:lnTo>
                <a:lnTo>
                  <a:pt x="5368634" y="2452474"/>
                </a:lnTo>
                <a:cubicBezTo>
                  <a:pt x="3880066" y="1444637"/>
                  <a:pt x="2250051" y="660920"/>
                  <a:pt x="518426" y="144676"/>
                </a:cubicBezTo>
                <a:close/>
              </a:path>
            </a:pathLst>
          </a:custGeom>
          <a:solidFill>
            <a:srgbClr val="053264">
              <a:alpha val="1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Tree>
    <p:extLst>
      <p:ext uri="{BB962C8B-B14F-4D97-AF65-F5344CB8AC3E}">
        <p14:creationId xmlns:p14="http://schemas.microsoft.com/office/powerpoint/2010/main" val="1826920355"/>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r>
              <a:rPr lang="en-US" dirty="0"/>
              <a:t>Click to Edit Master Title Style</a:t>
            </a:r>
          </a:p>
        </p:txBody>
      </p:sp>
      <p:sp>
        <p:nvSpPr>
          <p:cNvPr id="5" name="Content Placeholder 4"/>
          <p:cNvSpPr>
            <a:spLocks noGrp="1"/>
          </p:cNvSpPr>
          <p:nvPr>
            <p:ph sz="quarter" idx="10"/>
          </p:nvPr>
        </p:nvSpPr>
        <p:spPr>
          <a:xfrm>
            <a:off x="914402" y="1828800"/>
            <a:ext cx="7315200" cy="342900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61925515"/>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8" name="Text Placeholder 7"/>
          <p:cNvSpPr>
            <a:spLocks noGrp="1"/>
          </p:cNvSpPr>
          <p:nvPr>
            <p:ph type="body" sz="quarter" idx="11" hasCustomPrompt="1"/>
          </p:nvPr>
        </p:nvSpPr>
        <p:spPr>
          <a:xfrm>
            <a:off x="685800" y="1097280"/>
            <a:ext cx="7772400" cy="246221"/>
          </a:xfrm>
        </p:spPr>
        <p:txBody>
          <a:bodyPr anchor="t" anchorCtr="0">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a:t>Click to Edit Subtitle (optional)</a:t>
            </a:r>
          </a:p>
        </p:txBody>
      </p:sp>
      <p:sp>
        <p:nvSpPr>
          <p:cNvPr id="11" name="Content Placeholder 10"/>
          <p:cNvSpPr>
            <a:spLocks noGrp="1"/>
          </p:cNvSpPr>
          <p:nvPr>
            <p:ph sz="quarter" idx="12"/>
          </p:nvPr>
        </p:nvSpPr>
        <p:spPr>
          <a:xfrm>
            <a:off x="914400" y="1828800"/>
            <a:ext cx="7315200" cy="3427413"/>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12143761"/>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2625"/>
            <a:ext cx="7772400" cy="369332"/>
          </a:xfrm>
          <a:noFill/>
        </p:spPr>
        <p:txBody>
          <a:bodyPr vert="horz" lIns="0" tIns="0" rIns="0" bIns="0" rtlCol="0" anchor="t">
            <a:spAutoFit/>
          </a:bodyPr>
          <a:lstStyle>
            <a:lvl1pPr>
              <a:defRPr lang="en-US" dirty="0"/>
            </a:lvl1pPr>
          </a:lstStyle>
          <a:p>
            <a:pPr marL="0" lvl="0"/>
            <a:r>
              <a:rPr lang="en-US" dirty="0"/>
              <a:t>Click to Edit Master Title Style</a:t>
            </a:r>
          </a:p>
        </p:txBody>
      </p:sp>
      <p:sp>
        <p:nvSpPr>
          <p:cNvPr id="4" name="Content Placeholder 3"/>
          <p:cNvSpPr>
            <a:spLocks noGrp="1"/>
          </p:cNvSpPr>
          <p:nvPr>
            <p:ph sz="half" idx="2"/>
          </p:nvPr>
        </p:nvSpPr>
        <p:spPr>
          <a:xfrm>
            <a:off x="914400" y="1828800"/>
            <a:ext cx="7315200"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4" hasCustomPrompt="1"/>
          </p:nvPr>
        </p:nvSpPr>
        <p:spPr>
          <a:xfrm>
            <a:off x="685800" y="6177085"/>
            <a:ext cx="7772400"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kern="1200" baseline="0" dirty="0" smtClean="0">
                <a:solidFill>
                  <a:schemeClr val="tx2"/>
                </a:solidFill>
                <a:latin typeface="+mn-lt"/>
                <a:ea typeface="+mn-ea"/>
                <a:cs typeface="Arial"/>
              </a:defRPr>
            </a:lvl1pPr>
          </a:lstStyle>
          <a:p>
            <a:pPr lvl="0"/>
            <a:r>
              <a:rPr lang="en-US" dirty="0"/>
              <a:t>Click to Edit Tagline (optional)</a:t>
            </a:r>
          </a:p>
        </p:txBody>
      </p:sp>
    </p:spTree>
    <p:extLst>
      <p:ext uri="{BB962C8B-B14F-4D97-AF65-F5344CB8AC3E}">
        <p14:creationId xmlns:p14="http://schemas.microsoft.com/office/powerpoint/2010/main" val="3245293568"/>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 Content and Taglline">
    <p:spTree>
      <p:nvGrpSpPr>
        <p:cNvPr id="1" name=""/>
        <p:cNvGrpSpPr/>
        <p:nvPr/>
      </p:nvGrpSpPr>
      <p:grpSpPr>
        <a:xfrm>
          <a:off x="0" y="0"/>
          <a:ext cx="0" cy="0"/>
          <a:chOff x="0" y="0"/>
          <a:chExt cx="0" cy="0"/>
        </a:xfrm>
      </p:grpSpPr>
      <p:sp>
        <p:nvSpPr>
          <p:cNvPr id="7" name="Title 1"/>
          <p:cNvSpPr>
            <a:spLocks noGrp="1"/>
          </p:cNvSpPr>
          <p:nvPr>
            <p:ph type="title"/>
          </p:nvPr>
        </p:nvSpPr>
        <p:spPr>
          <a:xfrm>
            <a:off x="685800" y="682625"/>
            <a:ext cx="7772400" cy="369332"/>
          </a:xfrm>
        </p:spPr>
        <p:txBody>
          <a:bodyPr/>
          <a:lstStyle>
            <a:lvl1pPr>
              <a:defRPr/>
            </a:lvl1pPr>
          </a:lstStyle>
          <a:p>
            <a:r>
              <a:rPr lang="en-US"/>
              <a:t>Click to edit Master title style</a:t>
            </a:r>
            <a:endParaRPr lang="en-US" dirty="0"/>
          </a:p>
        </p:txBody>
      </p:sp>
      <p:sp>
        <p:nvSpPr>
          <p:cNvPr id="9" name="Content Placeholder 21"/>
          <p:cNvSpPr>
            <a:spLocks noGrp="1"/>
          </p:cNvSpPr>
          <p:nvPr>
            <p:ph sz="quarter" idx="18"/>
          </p:nvPr>
        </p:nvSpPr>
        <p:spPr>
          <a:xfrm>
            <a:off x="914400" y="1828800"/>
            <a:ext cx="7315200" cy="3429000"/>
          </a:xfrm>
        </p:spPr>
        <p:txBody>
          <a:bodyPr/>
          <a:lstStyle/>
          <a:p>
            <a:pPr lvl="0"/>
            <a:r>
              <a:rPr lang="en-US"/>
              <a:t>Click to edit Master text styles</a:t>
            </a:r>
          </a:p>
          <a:p>
            <a:pPr lvl="1"/>
            <a:r>
              <a:rPr lang="en-US"/>
              <a:t>Second level</a:t>
            </a:r>
          </a:p>
          <a:p>
            <a:pPr lvl="2"/>
            <a:r>
              <a:rPr lang="en-US"/>
              <a:t>Third level</a:t>
            </a:r>
          </a:p>
        </p:txBody>
      </p:sp>
      <p:sp>
        <p:nvSpPr>
          <p:cNvPr id="4" name="TextBox 3"/>
          <p:cNvSpPr txBox="1"/>
          <p:nvPr userDrawn="1"/>
        </p:nvSpPr>
        <p:spPr>
          <a:xfrm>
            <a:off x="8832306" y="1514615"/>
            <a:ext cx="914400" cy="914400"/>
          </a:xfrm>
          <a:prstGeom prst="rect">
            <a:avLst/>
          </a:prstGeom>
          <a:noFill/>
          <a:effectLst/>
        </p:spPr>
        <p:txBody>
          <a:bodyPr wrap="none" lIns="0" tIns="0" rIns="0" bIns="0" rtlCol="0">
            <a:noAutofit/>
          </a:bodyPr>
          <a:lstStyle/>
          <a:p>
            <a:pPr defTabSz="457200" eaLnBrk="0" fontAlgn="auto" hangingPunct="0">
              <a:lnSpc>
                <a:spcPts val="1800"/>
              </a:lnSpc>
              <a:spcBef>
                <a:spcPts val="0"/>
              </a:spcBef>
              <a:spcAft>
                <a:spcPts val="0"/>
              </a:spcAft>
            </a:pPr>
            <a:endParaRPr lang="en-US" sz="1400" b="1" dirty="0">
              <a:solidFill>
                <a:prstClr val="white"/>
              </a:solidFill>
              <a:latin typeface="Arial"/>
              <a:cs typeface="+mn-cs"/>
            </a:endParaRPr>
          </a:p>
        </p:txBody>
      </p:sp>
      <p:sp>
        <p:nvSpPr>
          <p:cNvPr id="10" name="Text Placeholder 9"/>
          <p:cNvSpPr>
            <a:spLocks noGrp="1"/>
          </p:cNvSpPr>
          <p:nvPr>
            <p:ph type="body" sz="quarter" idx="16" hasCustomPrompt="1"/>
          </p:nvPr>
        </p:nvSpPr>
        <p:spPr>
          <a:xfrm>
            <a:off x="685800" y="1097280"/>
            <a:ext cx="7772400" cy="246221"/>
          </a:xfrm>
        </p:spPr>
        <p:txBody>
          <a:bodyPr vert="horz" lIns="0" tIns="0" rIns="0" bIns="0" rtlCol="0" anchor="t">
            <a:spAutoFit/>
          </a:bodyPr>
          <a:lstStyle>
            <a:lvl1pPr marL="0" indent="0" algn="l" defTabSz="457200" rtl="0" eaLnBrk="1" latinLnBrk="0" hangingPunct="1">
              <a:lnSpc>
                <a:spcPct val="100000"/>
              </a:lnSpc>
              <a:spcBef>
                <a:spcPct val="0"/>
              </a:spcBef>
              <a:spcAft>
                <a:spcPts val="0"/>
              </a:spcAft>
              <a:buNone/>
              <a:defRPr lang="en-US" sz="1600" b="1" kern="1200" dirty="0" smtClean="0">
                <a:solidFill>
                  <a:srgbClr val="94E6FF"/>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a:t>Click to Edit Subtitle (optional)</a:t>
            </a:r>
          </a:p>
        </p:txBody>
      </p:sp>
      <p:sp>
        <p:nvSpPr>
          <p:cNvPr id="6" name="TextBox 5"/>
          <p:cNvSpPr txBox="1"/>
          <p:nvPr userDrawn="1"/>
        </p:nvSpPr>
        <p:spPr>
          <a:xfrm>
            <a:off x="955474" y="6349730"/>
            <a:ext cx="914400" cy="914400"/>
          </a:xfrm>
          <a:prstGeom prst="rect">
            <a:avLst/>
          </a:prstGeom>
          <a:noFill/>
          <a:effectLst/>
        </p:spPr>
        <p:txBody>
          <a:bodyPr wrap="none" lIns="0" tIns="0" rIns="0" bIns="0" rtlCol="0">
            <a:noAutofit/>
          </a:bodyPr>
          <a:lstStyle/>
          <a:p>
            <a:pPr defTabSz="457200" eaLnBrk="0" fontAlgn="auto" hangingPunct="0">
              <a:lnSpc>
                <a:spcPts val="1800"/>
              </a:lnSpc>
              <a:spcBef>
                <a:spcPts val="0"/>
              </a:spcBef>
              <a:spcAft>
                <a:spcPts val="0"/>
              </a:spcAft>
            </a:pPr>
            <a:endParaRPr lang="en-US" sz="1400" b="1" dirty="0">
              <a:solidFill>
                <a:prstClr val="white"/>
              </a:solidFill>
              <a:latin typeface="Arial"/>
              <a:cs typeface="+mn-cs"/>
            </a:endParaRPr>
          </a:p>
        </p:txBody>
      </p:sp>
      <p:sp>
        <p:nvSpPr>
          <p:cNvPr id="12" name="Text Placeholder 25"/>
          <p:cNvSpPr>
            <a:spLocks noGrp="1"/>
          </p:cNvSpPr>
          <p:nvPr>
            <p:ph type="body" sz="quarter" idx="20" hasCustomPrompt="1"/>
          </p:nvPr>
        </p:nvSpPr>
        <p:spPr>
          <a:xfrm>
            <a:off x="685800" y="6185356"/>
            <a:ext cx="7772400" cy="215444"/>
          </a:xfrm>
        </p:spPr>
        <p:txBody>
          <a:bodyPr anchor="b">
            <a:spAutoFit/>
          </a:bodyPr>
          <a:lstStyle>
            <a:lvl1pPr marL="0" indent="0" algn="r">
              <a:spcBef>
                <a:spcPts val="0"/>
              </a:spcBef>
              <a:spcAft>
                <a:spcPts val="0"/>
              </a:spcAft>
              <a:buNone/>
              <a:defRPr sz="1400" b="0" i="1" baseline="0">
                <a:solidFill>
                  <a:schemeClr val="tx2"/>
                </a:solidFill>
              </a:defRPr>
            </a:lvl1pPr>
            <a:lvl2pPr marL="0" indent="0" algn="r">
              <a:buNone/>
              <a:defRPr sz="1600"/>
            </a:lvl2pPr>
            <a:lvl3pPr marL="0" indent="0" algn="r">
              <a:buNone/>
              <a:defRPr sz="1600"/>
            </a:lvl3pPr>
            <a:lvl4pPr marL="0" indent="0" algn="r">
              <a:buNone/>
              <a:defRPr sz="1600"/>
            </a:lvl4pPr>
            <a:lvl5pPr marL="0" indent="0" algn="r">
              <a:buNone/>
              <a:defRPr sz="1600"/>
            </a:lvl5pPr>
          </a:lstStyle>
          <a:p>
            <a:pPr lvl="0"/>
            <a:r>
              <a:rPr lang="en-US" dirty="0"/>
              <a:t>Click to Edit Tagline (optional)</a:t>
            </a:r>
          </a:p>
        </p:txBody>
      </p:sp>
    </p:spTree>
    <p:extLst>
      <p:ext uri="{BB962C8B-B14F-4D97-AF65-F5344CB8AC3E}">
        <p14:creationId xmlns:p14="http://schemas.microsoft.com/office/powerpoint/2010/main" val="1292302009"/>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92792021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3878032881"/>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114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2D2E1C5-9BFE-6A49-B726-6C7F6AC4D0D3}" type="datetimeFigureOut">
              <a:rPr lang="en-US"/>
              <a:pPr>
                <a:defRPr/>
              </a:pPr>
              <a:t>4/2/2019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92D6AEA-48A7-924D-9406-EC6E0EBC20ED}" type="slidenum">
              <a:rPr lang="en-US"/>
              <a:pPr>
                <a:defRPr/>
              </a:pPr>
              <a:t>‹#›</a:t>
            </a:fld>
            <a:endParaRPr lang="en-US" dirty="0"/>
          </a:p>
        </p:txBody>
      </p:sp>
    </p:spTree>
    <p:extLst>
      <p:ext uri="{BB962C8B-B14F-4D97-AF65-F5344CB8AC3E}">
        <p14:creationId xmlns:p14="http://schemas.microsoft.com/office/powerpoint/2010/main" val="1263655063"/>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8" name="Rectangle 7"/>
          <p:cNvSpPr/>
          <p:nvPr/>
        </p:nvSpPr>
        <p:spPr bwMode="hidden">
          <a:xfrm>
            <a:off x="0" y="0"/>
            <a:ext cx="5486399" cy="6858000"/>
          </a:xfrm>
          <a:prstGeom prst="rect">
            <a:avLst/>
          </a:prstGeom>
          <a:gradFill flip="none" rotWithShape="1">
            <a:gsLst>
              <a:gs pos="0">
                <a:srgbClr val="053264"/>
              </a:gs>
              <a:gs pos="50000">
                <a:srgbClr val="053264">
                  <a:alpha val="0"/>
                </a:srgbClr>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3" name="Text Placeholder 2"/>
          <p:cNvSpPr>
            <a:spLocks noGrp="1"/>
          </p:cNvSpPr>
          <p:nvPr>
            <p:ph type="body" idx="1" hasCustomPrompt="1"/>
          </p:nvPr>
        </p:nvSpPr>
        <p:spPr>
          <a:xfrm>
            <a:off x="685801" y="3060742"/>
            <a:ext cx="4114800" cy="338554"/>
          </a:xfrm>
          <a:noFill/>
        </p:spPr>
        <p:txBody>
          <a:bodyPr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85800" y="1750883"/>
            <a:ext cx="4114800" cy="1169551"/>
          </a:xfrm>
        </p:spPr>
        <p:txBody>
          <a:bodyPr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Section Title</a:t>
            </a:r>
            <a:endParaRPr lang="en-US" dirty="0"/>
          </a:p>
        </p:txBody>
      </p:sp>
      <p:sp>
        <p:nvSpPr>
          <p:cNvPr id="10" name="Picture Placeholder 8"/>
          <p:cNvSpPr>
            <a:spLocks noGrp="1"/>
          </p:cNvSpPr>
          <p:nvPr>
            <p:ph type="pic" sz="quarter" idx="12" hasCustomPrompt="1"/>
          </p:nvPr>
        </p:nvSpPr>
        <p:spPr>
          <a:xfrm>
            <a:off x="5486400" y="0"/>
            <a:ext cx="3657600" cy="6858000"/>
          </a:xfrm>
          <a:prstGeom prst="rect">
            <a:avLst/>
          </a:prstGeom>
          <a:solidFill>
            <a:srgbClr val="FFFFFF"/>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Click icon to insert Picture</a:t>
            </a:r>
          </a:p>
        </p:txBody>
      </p:sp>
      <p:sp>
        <p:nvSpPr>
          <p:cNvPr id="9" name="Rectangle 7"/>
          <p:cNvSpPr/>
          <p:nvPr/>
        </p:nvSpPr>
        <p:spPr bwMode="ltGray">
          <a:xfrm>
            <a:off x="0" y="5567249"/>
            <a:ext cx="5486399" cy="1290751"/>
          </a:xfrm>
          <a:custGeom>
            <a:avLst/>
            <a:gdLst/>
            <a:ahLst/>
            <a:cxnLst/>
            <a:rect l="l" t="t" r="r" b="b"/>
            <a:pathLst>
              <a:path w="5486399" h="1290751">
                <a:moveTo>
                  <a:pt x="3575254" y="0"/>
                </a:moveTo>
                <a:cubicBezTo>
                  <a:pt x="4026607" y="0"/>
                  <a:pt x="4475289" y="11434"/>
                  <a:pt x="4921026" y="34029"/>
                </a:cubicBezTo>
                <a:lnTo>
                  <a:pt x="5486399" y="69857"/>
                </a:lnTo>
                <a:lnTo>
                  <a:pt x="5486399" y="1290751"/>
                </a:lnTo>
                <a:lnTo>
                  <a:pt x="0" y="1290751"/>
                </a:lnTo>
                <a:lnTo>
                  <a:pt x="0" y="242604"/>
                </a:lnTo>
                <a:lnTo>
                  <a:pt x="479973" y="181259"/>
                </a:lnTo>
                <a:cubicBezTo>
                  <a:pt x="1495074" y="61560"/>
                  <a:pt x="2527975" y="0"/>
                  <a:pt x="3575254" y="0"/>
                </a:cubicBezTo>
                <a:close/>
              </a:path>
            </a:pathLst>
          </a:custGeom>
          <a:solidFill>
            <a:schemeClr val="bg2">
              <a:lumMod val="60000"/>
              <a:lumOff val="40000"/>
              <a:alpha val="3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11" name="Rectangle 12"/>
          <p:cNvSpPr/>
          <p:nvPr/>
        </p:nvSpPr>
        <p:spPr bwMode="ltGray">
          <a:xfrm>
            <a:off x="0" y="4204198"/>
            <a:ext cx="5486399" cy="2653802"/>
          </a:xfrm>
          <a:custGeom>
            <a:avLst/>
            <a:gdLst/>
            <a:ahLst/>
            <a:cxnLst/>
            <a:rect l="l" t="t" r="r" b="b"/>
            <a:pathLst>
              <a:path w="5486399" h="2653802">
                <a:moveTo>
                  <a:pt x="5486399" y="0"/>
                </a:moveTo>
                <a:lnTo>
                  <a:pt x="5486399" y="2653802"/>
                </a:lnTo>
                <a:lnTo>
                  <a:pt x="0" y="2653802"/>
                </a:lnTo>
                <a:lnTo>
                  <a:pt x="0" y="2535044"/>
                </a:lnTo>
                <a:lnTo>
                  <a:pt x="117766" y="2452473"/>
                </a:lnTo>
                <a:cubicBezTo>
                  <a:pt x="1606334" y="1444636"/>
                  <a:pt x="3236349" y="660919"/>
                  <a:pt x="4967974" y="144675"/>
                </a:cubicBezTo>
                <a:close/>
              </a:path>
            </a:pathLst>
          </a:custGeom>
          <a:solidFill>
            <a:srgbClr val="053264">
              <a:alpha val="3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Tree>
    <p:extLst>
      <p:ext uri="{BB962C8B-B14F-4D97-AF65-F5344CB8AC3E}">
        <p14:creationId xmlns:p14="http://schemas.microsoft.com/office/powerpoint/2010/main" val="139031540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emo Title">
    <p:spTree>
      <p:nvGrpSpPr>
        <p:cNvPr id="1" name=""/>
        <p:cNvGrpSpPr/>
        <p:nvPr/>
      </p:nvGrpSpPr>
      <p:grpSpPr>
        <a:xfrm>
          <a:off x="0" y="0"/>
          <a:ext cx="0" cy="0"/>
          <a:chOff x="0" y="0"/>
          <a:chExt cx="0" cy="0"/>
        </a:xfrm>
      </p:grpSpPr>
      <p:sp>
        <p:nvSpPr>
          <p:cNvPr id="11" name="Rectangle 10"/>
          <p:cNvSpPr/>
          <p:nvPr/>
        </p:nvSpPr>
        <p:spPr bwMode="hidden">
          <a:xfrm>
            <a:off x="0" y="0"/>
            <a:ext cx="5486399" cy="6858000"/>
          </a:xfrm>
          <a:prstGeom prst="rect">
            <a:avLst/>
          </a:prstGeom>
          <a:gradFill flip="none" rotWithShape="1">
            <a:gsLst>
              <a:gs pos="0">
                <a:srgbClr val="053264"/>
              </a:gs>
              <a:gs pos="50000">
                <a:srgbClr val="053264">
                  <a:alpha val="0"/>
                </a:srgbClr>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3" name="Text Placeholder 2"/>
          <p:cNvSpPr>
            <a:spLocks noGrp="1"/>
          </p:cNvSpPr>
          <p:nvPr>
            <p:ph type="body" idx="1" hasCustomPrompt="1"/>
          </p:nvPr>
        </p:nvSpPr>
        <p:spPr>
          <a:xfrm>
            <a:off x="685801" y="3060742"/>
            <a:ext cx="4114800" cy="338554"/>
          </a:xfrm>
          <a:noFill/>
        </p:spPr>
        <p:txBody>
          <a:bodyPr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85800" y="1750883"/>
            <a:ext cx="4114800" cy="1169551"/>
          </a:xfrm>
        </p:spPr>
        <p:txBody>
          <a:bodyPr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Demo Title</a:t>
            </a:r>
            <a:endParaRPr lang="en-US" dirty="0"/>
          </a:p>
        </p:txBody>
      </p:sp>
      <p:sp>
        <p:nvSpPr>
          <p:cNvPr id="10" name="Picture Placeholder 8"/>
          <p:cNvSpPr>
            <a:spLocks noGrp="1"/>
          </p:cNvSpPr>
          <p:nvPr>
            <p:ph type="pic" sz="quarter" idx="12" hasCustomPrompt="1"/>
          </p:nvPr>
        </p:nvSpPr>
        <p:spPr>
          <a:xfrm>
            <a:off x="5486400" y="0"/>
            <a:ext cx="3657600" cy="6858000"/>
          </a:xfrm>
          <a:prstGeom prst="rect">
            <a:avLst/>
          </a:prstGeom>
          <a:solidFill>
            <a:srgbClr val="FFFFFF"/>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Click icon to insert Picture</a:t>
            </a:r>
          </a:p>
        </p:txBody>
      </p:sp>
      <p:sp>
        <p:nvSpPr>
          <p:cNvPr id="7" name="Text Placeholder 6"/>
          <p:cNvSpPr>
            <a:spLocks noGrp="1"/>
          </p:cNvSpPr>
          <p:nvPr>
            <p:ph type="body" sz="quarter" idx="13" hasCustomPrompt="1"/>
          </p:nvPr>
        </p:nvSpPr>
        <p:spPr bwMode="ltGray">
          <a:xfrm>
            <a:off x="-36052" y="457200"/>
            <a:ext cx="1618488" cy="455883"/>
          </a:xfrm>
          <a:solidFill>
            <a:schemeClr val="bg2"/>
          </a:solidFill>
          <a:ln w="12700">
            <a:solidFill>
              <a:srgbClr val="B9E0F7">
                <a:alpha val="50000"/>
              </a:srgbClr>
            </a:solidFill>
            <a:round/>
            <a:headEnd/>
            <a:tailEnd/>
          </a:ln>
        </p:spPr>
        <p:txBody>
          <a:bodyPr wrap="square" lIns="0" tIns="45720" rIns="182880" bIns="45720" anchor="ctr">
            <a:noAutofit/>
          </a:bodyPr>
          <a:lstStyle>
            <a:lvl1pPr marL="0" indent="0" algn="r">
              <a:lnSpc>
                <a:spcPct val="100000"/>
              </a:lnSpc>
              <a:spcBef>
                <a:spcPts val="0"/>
              </a:spcBef>
              <a:spcAft>
                <a:spcPts val="0"/>
              </a:spcAft>
              <a:buFontTx/>
              <a:buNone/>
              <a:tabLst/>
              <a:defRPr lang="en-US" sz="2000" b="0" smtClean="0">
                <a:solidFill>
                  <a:schemeClr val="accent4">
                    <a:lumMod val="20000"/>
                    <a:lumOff val="80000"/>
                  </a:schemeClr>
                </a:solidFill>
                <a:cs typeface="+mn-cs"/>
              </a:defRPr>
            </a:lvl1pPr>
            <a:lvl2pPr marL="0" indent="3657600" algn="l">
              <a:lnSpc>
                <a:spcPct val="100000"/>
              </a:lnSpc>
              <a:spcBef>
                <a:spcPts val="0"/>
              </a:spcBef>
              <a:spcAft>
                <a:spcPts val="0"/>
              </a:spcAft>
              <a:buFontTx/>
              <a:buNone/>
              <a:defRPr lang="en-US" sz="2000" b="0" smtClean="0">
                <a:solidFill>
                  <a:schemeClr val="tx2">
                    <a:lumMod val="20000"/>
                    <a:lumOff val="80000"/>
                  </a:schemeClr>
                </a:solidFill>
                <a:cs typeface="+mn-cs"/>
              </a:defRPr>
            </a:lvl2pPr>
            <a:lvl3pPr marL="3175" indent="0">
              <a:lnSpc>
                <a:spcPct val="100000"/>
              </a:lnSpc>
              <a:spcBef>
                <a:spcPts val="0"/>
              </a:spcBef>
              <a:spcAft>
                <a:spcPts val="0"/>
              </a:spcAft>
              <a:buFontTx/>
              <a:buNone/>
              <a:defRPr lang="en-US" sz="2000" b="0" smtClean="0">
                <a:solidFill>
                  <a:schemeClr val="tx2">
                    <a:lumMod val="20000"/>
                    <a:lumOff val="80000"/>
                  </a:schemeClr>
                </a:solidFill>
                <a:cs typeface="+mn-cs"/>
              </a:defRPr>
            </a:lvl3pPr>
            <a:lvl4pPr marL="0" indent="3657600" algn="l">
              <a:lnSpc>
                <a:spcPct val="100000"/>
              </a:lnSpc>
              <a:spcBef>
                <a:spcPts val="0"/>
              </a:spcBef>
              <a:spcAft>
                <a:spcPts val="0"/>
              </a:spcAft>
              <a:buFontTx/>
              <a:buNone/>
              <a:defRPr lang="en-US" sz="2000" b="0" smtClean="0">
                <a:solidFill>
                  <a:schemeClr val="tx2">
                    <a:lumMod val="20000"/>
                    <a:lumOff val="80000"/>
                  </a:schemeClr>
                </a:solidFill>
                <a:cs typeface="+mn-cs"/>
              </a:defRPr>
            </a:lvl4pPr>
            <a:lvl5pPr marL="0" indent="3657600" algn="l">
              <a:lnSpc>
                <a:spcPct val="100000"/>
              </a:lnSpc>
              <a:spcBef>
                <a:spcPts val="0"/>
              </a:spcBef>
              <a:spcAft>
                <a:spcPts val="0"/>
              </a:spcAft>
              <a:buFontTx/>
              <a:buNone/>
              <a:defRPr lang="en-US" sz="2000" b="0">
                <a:solidFill>
                  <a:schemeClr val="tx2">
                    <a:lumMod val="20000"/>
                    <a:lumOff val="80000"/>
                  </a:schemeClr>
                </a:solidFill>
                <a:cs typeface="+mn-cs"/>
              </a:defRPr>
            </a:lvl5pPr>
          </a:lstStyle>
          <a:p>
            <a:pPr marL="0" lvl="0" indent="0" eaLnBrk="0" hangingPunct="0"/>
            <a:r>
              <a:rPr lang="en-US" dirty="0"/>
              <a:t>Text</a:t>
            </a:r>
          </a:p>
        </p:txBody>
      </p:sp>
      <p:sp>
        <p:nvSpPr>
          <p:cNvPr id="8" name="Rectangle 7"/>
          <p:cNvSpPr/>
          <p:nvPr/>
        </p:nvSpPr>
        <p:spPr bwMode="gray">
          <a:xfrm>
            <a:off x="0" y="5567249"/>
            <a:ext cx="5486399" cy="1290751"/>
          </a:xfrm>
          <a:custGeom>
            <a:avLst/>
            <a:gdLst/>
            <a:ahLst/>
            <a:cxnLst/>
            <a:rect l="l" t="t" r="r" b="b"/>
            <a:pathLst>
              <a:path w="5486399" h="1290751">
                <a:moveTo>
                  <a:pt x="3575254" y="0"/>
                </a:moveTo>
                <a:cubicBezTo>
                  <a:pt x="4026607" y="0"/>
                  <a:pt x="4475289" y="11434"/>
                  <a:pt x="4921026" y="34029"/>
                </a:cubicBezTo>
                <a:lnTo>
                  <a:pt x="5486399" y="69857"/>
                </a:lnTo>
                <a:lnTo>
                  <a:pt x="5486399" y="1290751"/>
                </a:lnTo>
                <a:lnTo>
                  <a:pt x="0" y="1290751"/>
                </a:lnTo>
                <a:lnTo>
                  <a:pt x="0" y="242604"/>
                </a:lnTo>
                <a:lnTo>
                  <a:pt x="479973" y="181259"/>
                </a:lnTo>
                <a:cubicBezTo>
                  <a:pt x="1495074" y="61560"/>
                  <a:pt x="2527975" y="0"/>
                  <a:pt x="3575254" y="0"/>
                </a:cubicBezTo>
                <a:close/>
              </a:path>
            </a:pathLst>
          </a:custGeom>
          <a:solidFill>
            <a:schemeClr val="bg2">
              <a:lumMod val="60000"/>
              <a:lumOff val="40000"/>
              <a:alpha val="3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13" name="Rectangle 12"/>
          <p:cNvSpPr/>
          <p:nvPr/>
        </p:nvSpPr>
        <p:spPr bwMode="gray">
          <a:xfrm>
            <a:off x="0" y="4204198"/>
            <a:ext cx="5486399" cy="2653802"/>
          </a:xfrm>
          <a:custGeom>
            <a:avLst/>
            <a:gdLst/>
            <a:ahLst/>
            <a:cxnLst/>
            <a:rect l="l" t="t" r="r" b="b"/>
            <a:pathLst>
              <a:path w="5486399" h="2653802">
                <a:moveTo>
                  <a:pt x="5486399" y="0"/>
                </a:moveTo>
                <a:lnTo>
                  <a:pt x="5486399" y="2653802"/>
                </a:lnTo>
                <a:lnTo>
                  <a:pt x="0" y="2653802"/>
                </a:lnTo>
                <a:lnTo>
                  <a:pt x="0" y="2535044"/>
                </a:lnTo>
                <a:lnTo>
                  <a:pt x="117766" y="2452473"/>
                </a:lnTo>
                <a:cubicBezTo>
                  <a:pt x="1606334" y="1444636"/>
                  <a:pt x="3236349" y="660919"/>
                  <a:pt x="4967974" y="144675"/>
                </a:cubicBezTo>
                <a:close/>
              </a:path>
            </a:pathLst>
          </a:custGeom>
          <a:solidFill>
            <a:srgbClr val="053264">
              <a:alpha val="30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Tree>
    <p:extLst>
      <p:ext uri="{BB962C8B-B14F-4D97-AF65-F5344CB8AC3E}">
        <p14:creationId xmlns:p14="http://schemas.microsoft.com/office/powerpoint/2010/main" val="3316944874"/>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Title Only_User Screens">
    <p:bg>
      <p:bgPr>
        <a:gradFill flip="none" rotWithShape="1">
          <a:gsLst>
            <a:gs pos="0">
              <a:srgbClr val="19461E"/>
            </a:gs>
            <a:gs pos="100000">
              <a:srgbClr val="19461E"/>
            </a:gs>
            <a:gs pos="40000">
              <a:srgbClr val="288135"/>
            </a:gs>
            <a:gs pos="60000">
              <a:srgbClr val="288135"/>
            </a:gs>
          </a:gsLst>
          <a:lin ang="162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US" dirty="0"/>
              <a:t>Click to Edit User Screens Title</a:t>
            </a:r>
          </a:p>
        </p:txBody>
      </p:sp>
    </p:spTree>
    <p:extLst>
      <p:ext uri="{BB962C8B-B14F-4D97-AF65-F5344CB8AC3E}">
        <p14:creationId xmlns:p14="http://schemas.microsoft.com/office/powerpoint/2010/main" val="2317923973"/>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4213" y="1990427"/>
            <a:ext cx="7775575" cy="1477328"/>
          </a:xfrm>
        </p:spPr>
        <p:txBody>
          <a:bodyPr anchor="b"/>
          <a:lstStyle>
            <a:lvl1pPr>
              <a:spcAft>
                <a:spcPts val="0"/>
              </a:spcAft>
              <a:defRPr sz="9600" baseline="0">
                <a:solidFill>
                  <a:schemeClr val="tx1"/>
                </a:solidFill>
              </a:defRPr>
            </a:lvl1pPr>
          </a:lstStyle>
          <a:p>
            <a:r>
              <a:rPr lang="en-US" dirty="0"/>
              <a:t>BIG Word</a:t>
            </a:r>
          </a:p>
        </p:txBody>
      </p:sp>
      <p:sp>
        <p:nvSpPr>
          <p:cNvPr id="4" name="Text Placeholder 3"/>
          <p:cNvSpPr>
            <a:spLocks noGrp="1"/>
          </p:cNvSpPr>
          <p:nvPr>
            <p:ph type="body" sz="quarter" idx="10" hasCustomPrompt="1"/>
          </p:nvPr>
        </p:nvSpPr>
        <p:spPr>
          <a:xfrm>
            <a:off x="684213" y="3467754"/>
            <a:ext cx="7775575" cy="615553"/>
          </a:xfrm>
          <a:noFill/>
        </p:spPr>
        <p:txBody>
          <a:bodyPr vert="horz" wrap="square" lIns="0" tIns="0" rIns="0" bIns="0" rtlCol="0" anchor="t">
            <a:spAutoFit/>
          </a:bodyPr>
          <a:lstStyle>
            <a:lvl1pPr marL="0" indent="0">
              <a:spcAft>
                <a:spcPts val="0"/>
              </a:spcAft>
              <a:buFontTx/>
              <a:buNone/>
              <a:defRPr lang="en-US" sz="4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buNone/>
            </a:pPr>
            <a:r>
              <a:rPr lang="en-US" dirty="0"/>
              <a:t>Smaller word</a:t>
            </a:r>
          </a:p>
        </p:txBody>
      </p:sp>
    </p:spTree>
    <p:extLst>
      <p:ext uri="{BB962C8B-B14F-4D97-AF65-F5344CB8AC3E}">
        <p14:creationId xmlns:p14="http://schemas.microsoft.com/office/powerpoint/2010/main" val="71144241"/>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4213" y="1719386"/>
            <a:ext cx="5486400" cy="1367692"/>
          </a:xfrm>
        </p:spPr>
        <p:txBody>
          <a:bodyPr anchor="b"/>
          <a:lstStyle>
            <a:lvl1pPr>
              <a:spcAft>
                <a:spcPts val="0"/>
              </a:spcAft>
              <a:defRPr sz="3000" b="0" baseline="0">
                <a:solidFill>
                  <a:schemeClr val="tx1"/>
                </a:solidFill>
              </a:defRPr>
            </a:lvl1pPr>
          </a:lstStyle>
          <a:p>
            <a:r>
              <a:rPr lang="en-US" dirty="0"/>
              <a:t>“Quote”</a:t>
            </a:r>
          </a:p>
        </p:txBody>
      </p:sp>
      <p:sp>
        <p:nvSpPr>
          <p:cNvPr id="4" name="Text Placeholder 3"/>
          <p:cNvSpPr>
            <a:spLocks noGrp="1"/>
          </p:cNvSpPr>
          <p:nvPr>
            <p:ph type="body" sz="quarter" idx="10" hasCustomPrompt="1"/>
          </p:nvPr>
        </p:nvSpPr>
        <p:spPr>
          <a:xfrm>
            <a:off x="684213" y="3683197"/>
            <a:ext cx="5486400" cy="400110"/>
          </a:xfrm>
          <a:noFill/>
        </p:spPr>
        <p:txBody>
          <a:bodyPr vert="horz" wrap="square" lIns="0" tIns="0" rIns="0" bIns="0" rtlCol="0" anchor="t">
            <a:spAutoFit/>
          </a:bodyPr>
          <a:lstStyle>
            <a:lvl1pPr marL="0" indent="0" algn="r">
              <a:spcAft>
                <a:spcPts val="0"/>
              </a:spcAft>
              <a:buFontTx/>
              <a:buNone/>
              <a:defRPr lang="en-US" sz="260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a:t>Name</a:t>
            </a:r>
          </a:p>
        </p:txBody>
      </p:sp>
    </p:spTree>
    <p:extLst>
      <p:ext uri="{BB962C8B-B14F-4D97-AF65-F5344CB8AC3E}">
        <p14:creationId xmlns:p14="http://schemas.microsoft.com/office/powerpoint/2010/main" val="1594252145"/>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header—wh bar">
    <p:spTree>
      <p:nvGrpSpPr>
        <p:cNvPr id="1" name=""/>
        <p:cNvGrpSpPr/>
        <p:nvPr/>
      </p:nvGrpSpPr>
      <p:grpSpPr>
        <a:xfrm>
          <a:off x="0" y="0"/>
          <a:ext cx="0" cy="0"/>
          <a:chOff x="0" y="0"/>
          <a:chExt cx="0" cy="0"/>
        </a:xfrm>
      </p:grpSpPr>
      <p:sp>
        <p:nvSpPr>
          <p:cNvPr id="5" name="Rectangle 4"/>
          <p:cNvSpPr/>
          <p:nvPr/>
        </p:nvSpPr>
        <p:spPr bwMode="white">
          <a:xfrm>
            <a:off x="0" y="5716588"/>
            <a:ext cx="9144000" cy="1141412"/>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6" name="Title Placeholder 1"/>
          <p:cNvSpPr>
            <a:spLocks noGrp="1"/>
          </p:cNvSpPr>
          <p:nvPr>
            <p:ph type="title" hasCustomPrompt="1"/>
          </p:nvPr>
        </p:nvSpPr>
        <p:spPr>
          <a:xfrm>
            <a:off x="685800" y="6041067"/>
            <a:ext cx="4568371" cy="457200"/>
          </a:xfrm>
          <a:prstGeom prst="rect">
            <a:avLst/>
          </a:prstGeom>
          <a:noFill/>
          <a:ln>
            <a:noFill/>
          </a:ln>
        </p:spPr>
        <p:txBody>
          <a:bodyPr vert="horz" lIns="0" tIns="0" rIns="0" bIns="0" rtlCol="0" anchor="ctr" anchorCtr="0">
            <a:noAutofit/>
          </a:bodyPr>
          <a:lstStyle>
            <a:lvl1pPr algn="r">
              <a:defRPr sz="2600" b="1" baseline="0">
                <a:solidFill>
                  <a:srgbClr val="404040"/>
                </a:solidFill>
              </a:defRPr>
            </a:lvl1pPr>
          </a:lstStyle>
          <a:p>
            <a:r>
              <a:rPr lang="en-US" dirty="0"/>
              <a:t>Section Heading</a:t>
            </a:r>
          </a:p>
        </p:txBody>
      </p:sp>
      <p:sp>
        <p:nvSpPr>
          <p:cNvPr id="7" name="Text Placeholder 6"/>
          <p:cNvSpPr>
            <a:spLocks noGrp="1"/>
          </p:cNvSpPr>
          <p:nvPr>
            <p:ph type="body" sz="quarter" idx="11" hasCustomPrompt="1"/>
          </p:nvPr>
        </p:nvSpPr>
        <p:spPr>
          <a:xfrm>
            <a:off x="5710193" y="5934015"/>
            <a:ext cx="2971800" cy="671304"/>
          </a:xfrm>
        </p:spPr>
        <p:txBody>
          <a:bodyPr anchor="ctr"/>
          <a:lstStyle>
            <a:lvl1pPr marL="0" indent="0">
              <a:lnSpc>
                <a:spcPct val="100000"/>
              </a:lnSpc>
              <a:spcBef>
                <a:spcPts val="0"/>
              </a:spcBef>
              <a:spcAft>
                <a:spcPts val="0"/>
              </a:spcAft>
              <a:buNone/>
              <a:defRPr sz="1800" b="0" baseline="0">
                <a:solidFill>
                  <a:srgbClr val="7F7F7F"/>
                </a:solidFill>
              </a:defRPr>
            </a:lvl1pPr>
          </a:lstStyle>
          <a:p>
            <a:pPr lvl="0"/>
            <a:r>
              <a:rPr lang="en-US" dirty="0"/>
              <a:t>Sub Heading/Description Goes Here (2 lines max)</a:t>
            </a:r>
          </a:p>
        </p:txBody>
      </p:sp>
      <p:cxnSp>
        <p:nvCxnSpPr>
          <p:cNvPr id="10" name="Straight Connector 9"/>
          <p:cNvCxnSpPr/>
          <p:nvPr/>
        </p:nvCxnSpPr>
        <p:spPr bwMode="auto">
          <a:xfrm>
            <a:off x="5486399" y="6058694"/>
            <a:ext cx="0" cy="457200"/>
          </a:xfrm>
          <a:prstGeom prst="line">
            <a:avLst/>
          </a:prstGeom>
          <a:noFill/>
          <a:ln w="3175" cap="flat" cmpd="sng" algn="ctr">
            <a:solidFill>
              <a:srgbClr val="7F7F7F"/>
            </a:solidFill>
            <a:prstDash val="solid"/>
            <a:round/>
            <a:headEnd type="none" w="med" len="med"/>
            <a:tailEnd type="none" w="med" len="med"/>
          </a:ln>
          <a:effectLst/>
        </p:spPr>
      </p:cxnSp>
    </p:spTree>
    <p:extLst>
      <p:ext uri="{BB962C8B-B14F-4D97-AF65-F5344CB8AC3E}">
        <p14:creationId xmlns:p14="http://schemas.microsoft.com/office/powerpoint/2010/main" val="79469192"/>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mall subject—wh bar">
    <p:spTree>
      <p:nvGrpSpPr>
        <p:cNvPr id="1" name=""/>
        <p:cNvGrpSpPr/>
        <p:nvPr/>
      </p:nvGrpSpPr>
      <p:grpSpPr>
        <a:xfrm>
          <a:off x="0" y="0"/>
          <a:ext cx="0" cy="0"/>
          <a:chOff x="0" y="0"/>
          <a:chExt cx="0" cy="0"/>
        </a:xfrm>
      </p:grpSpPr>
      <p:sp>
        <p:nvSpPr>
          <p:cNvPr id="5" name="Rectangle 4"/>
          <p:cNvSpPr/>
          <p:nvPr/>
        </p:nvSpPr>
        <p:spPr bwMode="white">
          <a:xfrm>
            <a:off x="0" y="5943600"/>
            <a:ext cx="9144000" cy="914400"/>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hangingPunct="0"/>
            <a:endParaRPr lang="en-US" sz="1400" b="1" dirty="0">
              <a:solidFill>
                <a:srgbClr val="000000"/>
              </a:solidFill>
            </a:endParaRPr>
          </a:p>
        </p:txBody>
      </p:sp>
      <p:sp>
        <p:nvSpPr>
          <p:cNvPr id="6" name="Title Placeholder 1"/>
          <p:cNvSpPr>
            <a:spLocks noGrp="1"/>
          </p:cNvSpPr>
          <p:nvPr>
            <p:ph type="title" hasCustomPrompt="1"/>
          </p:nvPr>
        </p:nvSpPr>
        <p:spPr>
          <a:xfrm>
            <a:off x="685800" y="6186944"/>
            <a:ext cx="7772400" cy="215444"/>
          </a:xfrm>
          <a:prstGeom prst="rect">
            <a:avLst/>
          </a:prstGeom>
          <a:noFill/>
          <a:ln>
            <a:noFill/>
          </a:ln>
        </p:spPr>
        <p:txBody>
          <a:bodyPr vert="horz" lIns="0" tIns="0" rIns="0" bIns="0" rtlCol="0" anchor="b" anchorCtr="0">
            <a:spAutoFit/>
          </a:bodyPr>
          <a:lstStyle>
            <a:lvl1pPr>
              <a:defRPr sz="1400" b="0" baseline="0">
                <a:solidFill>
                  <a:srgbClr val="404040"/>
                </a:solidFill>
              </a:defRPr>
            </a:lvl1pPr>
          </a:lstStyle>
          <a:p>
            <a:r>
              <a:rPr lang="en-US" dirty="0"/>
              <a:t>Subject | Description (this line of text is the least important item on this slide)</a:t>
            </a:r>
          </a:p>
        </p:txBody>
      </p:sp>
    </p:spTree>
    <p:extLst>
      <p:ext uri="{BB962C8B-B14F-4D97-AF65-F5344CB8AC3E}">
        <p14:creationId xmlns:p14="http://schemas.microsoft.com/office/powerpoint/2010/main" val="879363182"/>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mall subject">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685800" y="6186944"/>
            <a:ext cx="7772400" cy="215444"/>
          </a:xfrm>
          <a:prstGeom prst="rect">
            <a:avLst/>
          </a:prstGeom>
          <a:noFill/>
          <a:ln>
            <a:noFill/>
          </a:ln>
        </p:spPr>
        <p:txBody>
          <a:bodyPr vert="horz" lIns="0" tIns="0" rIns="0" bIns="0" rtlCol="0" anchor="b" anchorCtr="0">
            <a:spAutoFit/>
          </a:bodyPr>
          <a:lstStyle>
            <a:lvl1pPr>
              <a:defRPr sz="1400" b="0" baseline="0">
                <a:solidFill>
                  <a:schemeClr val="tx1"/>
                </a:solidFill>
              </a:defRPr>
            </a:lvl1pPr>
          </a:lstStyle>
          <a:p>
            <a:r>
              <a:rPr lang="en-US" dirty="0"/>
              <a:t>Subject | Description (this line of text is the least important item on this slide)</a:t>
            </a:r>
          </a:p>
        </p:txBody>
      </p:sp>
    </p:spTree>
    <p:extLst>
      <p:ext uri="{BB962C8B-B14F-4D97-AF65-F5344CB8AC3E}">
        <p14:creationId xmlns:p14="http://schemas.microsoft.com/office/powerpoint/2010/main" val="1751535119"/>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Esri">
    <p:bg bwMode="black">
      <p:bgPr>
        <a:gradFill flip="none" rotWithShape="1">
          <a:gsLst>
            <a:gs pos="0">
              <a:srgbClr val="00B9F2"/>
            </a:gs>
            <a:gs pos="90000">
              <a:srgbClr val="053264"/>
            </a:gs>
            <a:gs pos="30000">
              <a:srgbClr val="007AC2"/>
            </a:gs>
          </a:gsLst>
          <a:lin ang="16200000" scaled="0"/>
          <a:tileRect/>
        </a:gradFill>
        <a:effectLst/>
      </p:bgPr>
    </p:bg>
    <p:spTree>
      <p:nvGrpSpPr>
        <p:cNvPr id="1" name=""/>
        <p:cNvGrpSpPr/>
        <p:nvPr/>
      </p:nvGrpSpPr>
      <p:grpSpPr>
        <a:xfrm>
          <a:off x="0" y="0"/>
          <a:ext cx="0" cy="0"/>
          <a:chOff x="0" y="0"/>
          <a:chExt cx="0" cy="0"/>
        </a:xfrm>
      </p:grpSpPr>
      <p:pic>
        <p:nvPicPr>
          <p:cNvPr id="4" name="Picture 3" descr="esri-10GlobeLogo_TagLockup4Lg_sRGBRev.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gray">
          <a:xfrm>
            <a:off x="2468810" y="2205645"/>
            <a:ext cx="4206380" cy="2446711"/>
          </a:xfrm>
          <a:prstGeom prst="rect">
            <a:avLst/>
          </a:prstGeom>
        </p:spPr>
      </p:pic>
    </p:spTree>
    <p:extLst>
      <p:ext uri="{BB962C8B-B14F-4D97-AF65-F5344CB8AC3E}">
        <p14:creationId xmlns:p14="http://schemas.microsoft.com/office/powerpoint/2010/main" val="2135357209"/>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2F74702-A9D2-D142-A2AF-02EB7BC1A7B0}" type="datetimeFigureOut">
              <a:rPr lang="en-US"/>
              <a:pPr>
                <a:defRPr/>
              </a:pPr>
              <a:t>4/2/2019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D4E4B20-A796-8D4A-9790-389DA483B997}" type="slidenum">
              <a:rPr lang="en-US"/>
              <a:pPr>
                <a:defRPr/>
              </a:pPr>
              <a:t>‹#›</a:t>
            </a:fld>
            <a:endParaRPr lang="en-US" dirty="0"/>
          </a:p>
        </p:txBody>
      </p:sp>
    </p:spTree>
    <p:extLst>
      <p:ext uri="{BB962C8B-B14F-4D97-AF65-F5344CB8AC3E}">
        <p14:creationId xmlns:p14="http://schemas.microsoft.com/office/powerpoint/2010/main" val="4224987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A6588FAE-7584-1D43-B106-69084F6C3D60}" type="datetimeFigureOut">
              <a:rPr lang="en-US"/>
              <a:pPr>
                <a:defRPr/>
              </a:pPr>
              <a:t>4/2/2019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7719BE7-E39C-5E46-9893-C897A9205CC3}" type="slidenum">
              <a:rPr lang="en-US"/>
              <a:pPr>
                <a:defRPr/>
              </a:pPr>
              <a:t>‹#›</a:t>
            </a:fld>
            <a:endParaRPr lang="en-US" dirty="0"/>
          </a:p>
        </p:txBody>
      </p:sp>
    </p:spTree>
    <p:extLst>
      <p:ext uri="{BB962C8B-B14F-4D97-AF65-F5344CB8AC3E}">
        <p14:creationId xmlns:p14="http://schemas.microsoft.com/office/powerpoint/2010/main" val="1346858140"/>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2D2E1C5-9BFE-6A49-B726-6C7F6AC4D0D3}" type="datetimeFigureOut">
              <a:rPr lang="en-US"/>
              <a:pPr>
                <a:defRPr/>
              </a:pPr>
              <a:t>4/2/2019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92D6AEA-48A7-924D-9406-EC6E0EBC20ED}" type="slidenum">
              <a:rPr lang="en-US"/>
              <a:pPr>
                <a:defRPr/>
              </a:pPr>
              <a:t>‹#›</a:t>
            </a:fld>
            <a:endParaRPr lang="en-US" dirty="0"/>
          </a:p>
        </p:txBody>
      </p:sp>
    </p:spTree>
    <p:extLst>
      <p:ext uri="{BB962C8B-B14F-4D97-AF65-F5344CB8AC3E}">
        <p14:creationId xmlns:p14="http://schemas.microsoft.com/office/powerpoint/2010/main" val="34711687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A6588FAE-7584-1D43-B106-69084F6C3D60}" type="datetimeFigureOut">
              <a:rPr lang="en-US"/>
              <a:pPr>
                <a:defRPr/>
              </a:pPr>
              <a:t>4/2/2019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7719BE7-E39C-5E46-9893-C897A9205CC3}" type="slidenum">
              <a:rPr lang="en-US"/>
              <a:pPr>
                <a:defRPr/>
              </a:pPr>
              <a:t>‹#›</a:t>
            </a:fld>
            <a:endParaRPr lang="en-US" dirty="0"/>
          </a:p>
        </p:txBody>
      </p:sp>
    </p:spTree>
    <p:extLst>
      <p:ext uri="{BB962C8B-B14F-4D97-AF65-F5344CB8AC3E}">
        <p14:creationId xmlns:p14="http://schemas.microsoft.com/office/powerpoint/2010/main" val="1332491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D7422AA-180E-B24C-A2DD-5B797D7B4338}" type="datetimeFigureOut">
              <a:rPr lang="en-US"/>
              <a:pPr>
                <a:defRPr/>
              </a:pPr>
              <a:t>4/2/2019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BCE2FD8-6EFB-924A-BBC7-3D9FD8781D78}" type="slidenum">
              <a:rPr lang="en-US"/>
              <a:pPr>
                <a:defRPr/>
              </a:pPr>
              <a:t>‹#›</a:t>
            </a:fld>
            <a:endParaRPr lang="en-US" dirty="0"/>
          </a:p>
        </p:txBody>
      </p:sp>
    </p:spTree>
    <p:extLst>
      <p:ext uri="{BB962C8B-B14F-4D97-AF65-F5344CB8AC3E}">
        <p14:creationId xmlns:p14="http://schemas.microsoft.com/office/powerpoint/2010/main" val="31651872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01537CD-3F2F-1C42-8CC8-D98653E46D5E}" type="datetimeFigureOut">
              <a:rPr lang="en-US"/>
              <a:pPr>
                <a:defRPr/>
              </a:pPr>
              <a:t>4/2/2019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E71A7F4B-D849-9949-B056-9EF081A52F4A}" type="slidenum">
              <a:rPr lang="en-US"/>
              <a:pPr>
                <a:defRPr/>
              </a:pPr>
              <a:t>‹#›</a:t>
            </a:fld>
            <a:endParaRPr lang="en-US" dirty="0"/>
          </a:p>
        </p:txBody>
      </p:sp>
    </p:spTree>
    <p:extLst>
      <p:ext uri="{BB962C8B-B14F-4D97-AF65-F5344CB8AC3E}">
        <p14:creationId xmlns:p14="http://schemas.microsoft.com/office/powerpoint/2010/main" val="25247123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AD4A722-2514-2E44-A2D1-75902F2251E6}" type="datetimeFigureOut">
              <a:rPr lang="en-US"/>
              <a:pPr>
                <a:defRPr/>
              </a:pPr>
              <a:t>4/2/2019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DBBAD978-2583-3440-BBC6-16DB090D697E}" type="slidenum">
              <a:rPr lang="en-US"/>
              <a:pPr>
                <a:defRPr/>
              </a:pPr>
              <a:t>‹#›</a:t>
            </a:fld>
            <a:endParaRPr lang="en-US" dirty="0"/>
          </a:p>
        </p:txBody>
      </p:sp>
    </p:spTree>
    <p:extLst>
      <p:ext uri="{BB962C8B-B14F-4D97-AF65-F5344CB8AC3E}">
        <p14:creationId xmlns:p14="http://schemas.microsoft.com/office/powerpoint/2010/main" val="20616453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EBC6B44-5FDE-D646-B187-047D5567924B}" type="datetimeFigureOut">
              <a:rPr lang="en-US"/>
              <a:pPr>
                <a:defRPr/>
              </a:pPr>
              <a:t>4/2/2019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BA20699-3253-714E-A86F-ABA98CEE1FD0}" type="slidenum">
              <a:rPr lang="en-US"/>
              <a:pPr>
                <a:defRPr/>
              </a:pPr>
              <a:t>‹#›</a:t>
            </a:fld>
            <a:endParaRPr lang="en-US" dirty="0"/>
          </a:p>
        </p:txBody>
      </p:sp>
    </p:spTree>
    <p:extLst>
      <p:ext uri="{BB962C8B-B14F-4D97-AF65-F5344CB8AC3E}">
        <p14:creationId xmlns:p14="http://schemas.microsoft.com/office/powerpoint/2010/main" val="34880370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73AE24F3-D793-8044-A42C-6F67C6B893B3}" type="datetimeFigureOut">
              <a:rPr lang="en-US"/>
              <a:pPr>
                <a:defRPr/>
              </a:pPr>
              <a:t>4/2/2019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65BD730-DC58-6343-A41C-6B3B622DCAE2}" type="slidenum">
              <a:rPr lang="en-US"/>
              <a:pPr>
                <a:defRPr/>
              </a:pPr>
              <a:t>‹#›</a:t>
            </a:fld>
            <a:endParaRPr lang="en-US" dirty="0"/>
          </a:p>
        </p:txBody>
      </p:sp>
    </p:spTree>
    <p:extLst>
      <p:ext uri="{BB962C8B-B14F-4D97-AF65-F5344CB8AC3E}">
        <p14:creationId xmlns:p14="http://schemas.microsoft.com/office/powerpoint/2010/main" val="12330605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65B937D2-7827-8748-9D63-2F251C75A548}" type="datetimeFigureOut">
              <a:rPr lang="en-US"/>
              <a:pPr>
                <a:defRPr/>
              </a:pPr>
              <a:t>4/2/2019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D926D73-134C-C842-8671-F7254A6F5140}" type="slidenum">
              <a:rPr lang="en-US"/>
              <a:pPr>
                <a:defRPr/>
              </a:pPr>
              <a:t>‹#›</a:t>
            </a:fld>
            <a:endParaRPr lang="en-US" dirty="0"/>
          </a:p>
        </p:txBody>
      </p:sp>
    </p:spTree>
    <p:extLst>
      <p:ext uri="{BB962C8B-B14F-4D97-AF65-F5344CB8AC3E}">
        <p14:creationId xmlns:p14="http://schemas.microsoft.com/office/powerpoint/2010/main" val="33403256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B2D9D6-2EED-314A-B5A7-B8AA87D0E9E4}" type="datetimeFigureOut">
              <a:rPr lang="en-US"/>
              <a:pPr>
                <a:defRPr/>
              </a:pPr>
              <a:t>4/2/2019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FBAD95F-C4AC-F74C-8843-F1114F98EDBF}" type="slidenum">
              <a:rPr lang="en-US"/>
              <a:pPr>
                <a:defRPr/>
              </a:pPr>
              <a:t>‹#›</a:t>
            </a:fld>
            <a:endParaRPr lang="en-US" dirty="0"/>
          </a:p>
        </p:txBody>
      </p:sp>
    </p:spTree>
    <p:extLst>
      <p:ext uri="{BB962C8B-B14F-4D97-AF65-F5344CB8AC3E}">
        <p14:creationId xmlns:p14="http://schemas.microsoft.com/office/powerpoint/2010/main" val="37531629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30ABBAB-D36F-9146-BB7A-2DB9ADAC5A9C}" type="datetimeFigureOut">
              <a:rPr lang="en-US"/>
              <a:pPr>
                <a:defRPr/>
              </a:pPr>
              <a:t>4/2/2019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A4E9C37-50CC-2640-A8BB-4A084D551221}" type="slidenum">
              <a:rPr lang="en-US"/>
              <a:pPr>
                <a:defRPr/>
              </a:pPr>
              <a:t>‹#›</a:t>
            </a:fld>
            <a:endParaRPr lang="en-US" dirty="0"/>
          </a:p>
        </p:txBody>
      </p:sp>
    </p:spTree>
    <p:extLst>
      <p:ext uri="{BB962C8B-B14F-4D97-AF65-F5344CB8AC3E}">
        <p14:creationId xmlns:p14="http://schemas.microsoft.com/office/powerpoint/2010/main" val="220939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D7422AA-180E-B24C-A2DD-5B797D7B4338}" type="datetimeFigureOut">
              <a:rPr lang="en-US"/>
              <a:pPr>
                <a:defRPr/>
              </a:pPr>
              <a:t>4/2/2019</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5BCE2FD8-6EFB-924A-BBC7-3D9FD8781D78}" type="slidenum">
              <a:rPr lang="en-US"/>
              <a:pPr>
                <a:defRPr/>
              </a:pPr>
              <a:t>‹#›</a:t>
            </a:fld>
            <a:endParaRPr lang="en-US" dirty="0"/>
          </a:p>
        </p:txBody>
      </p:sp>
    </p:spTree>
    <p:extLst>
      <p:ext uri="{BB962C8B-B14F-4D97-AF65-F5344CB8AC3E}">
        <p14:creationId xmlns:p14="http://schemas.microsoft.com/office/powerpoint/2010/main" val="3294783417"/>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16" name="Text Placeholder 15"/>
          <p:cNvSpPr>
            <a:spLocks noGrp="1"/>
          </p:cNvSpPr>
          <p:nvPr>
            <p:ph type="body" sz="quarter" idx="30" hasCustomPrompt="1"/>
          </p:nvPr>
        </p:nvSpPr>
        <p:spPr>
          <a:xfrm>
            <a:off x="457200" y="1600200"/>
            <a:ext cx="8229600" cy="4267200"/>
          </a:xfrm>
          <a:prstGeom prst="rect">
            <a:avLst/>
          </a:prstGeom>
        </p:spPr>
        <p:txBody>
          <a:bodyPr>
            <a:normAutofit/>
          </a:bodyPr>
          <a:lstStyle>
            <a:lvl1pPr marL="342900" indent="-342900">
              <a:buClr>
                <a:schemeClr val="accent2"/>
              </a:buClr>
              <a:buFont typeface="Arial" charset="0"/>
              <a:buChar char="•"/>
              <a:defRPr sz="2800">
                <a:solidFill>
                  <a:schemeClr val="bg1"/>
                </a:solidFill>
              </a:defRPr>
            </a:lvl1pPr>
            <a:lvl2pPr>
              <a:defRPr sz="1600" b="0" i="0">
                <a:latin typeface="Calibri" charset="0"/>
                <a:ea typeface="Calibri" charset="0"/>
                <a:cs typeface="Calibri" charset="0"/>
              </a:defRPr>
            </a:lvl2pPr>
            <a:lvl3pPr>
              <a:defRPr sz="1400" b="0" i="0">
                <a:latin typeface="Calibri" charset="0"/>
                <a:ea typeface="Calibri" charset="0"/>
                <a:cs typeface="Calibri" charset="0"/>
              </a:defRPr>
            </a:lvl3pPr>
            <a:lvl4pPr>
              <a:defRPr sz="1400" b="0" i="0">
                <a:latin typeface="Calibri" charset="0"/>
                <a:ea typeface="Calibri" charset="0"/>
                <a:cs typeface="Calibri" charset="0"/>
              </a:defRPr>
            </a:lvl4pPr>
            <a:lvl5pPr>
              <a:defRPr sz="1400" b="0" i="0">
                <a:latin typeface="Calibri" charset="0"/>
                <a:ea typeface="Calibri" charset="0"/>
                <a:cs typeface="Calibri" charset="0"/>
              </a:defRPr>
            </a:lvl5pPr>
          </a:lstStyle>
          <a:p>
            <a:pPr lvl="0"/>
            <a:r>
              <a:rPr lang="en-US" dirty="0" smtClean="0"/>
              <a:t>Text = 28 </a:t>
            </a:r>
            <a:r>
              <a:rPr lang="en-US" dirty="0" err="1" smtClean="0"/>
              <a:t>pt</a:t>
            </a:r>
            <a:r>
              <a:rPr lang="en-US" dirty="0" smtClean="0"/>
              <a:t> Calibri</a:t>
            </a:r>
          </a:p>
        </p:txBody>
      </p:sp>
      <p:sp>
        <p:nvSpPr>
          <p:cNvPr id="4" name="Title 5"/>
          <p:cNvSpPr>
            <a:spLocks noGrp="1"/>
          </p:cNvSpPr>
          <p:nvPr>
            <p:ph type="title" hasCustomPrompt="1"/>
          </p:nvPr>
        </p:nvSpPr>
        <p:spPr>
          <a:xfrm>
            <a:off x="457200" y="357632"/>
            <a:ext cx="8229600" cy="729745"/>
          </a:xfrm>
        </p:spPr>
        <p:txBody>
          <a:bodyPr/>
          <a:lstStyle>
            <a:lvl1pPr>
              <a:defRPr baseline="0"/>
            </a:lvl1pPr>
          </a:lstStyle>
          <a:p>
            <a:r>
              <a:rPr lang="en-US" dirty="0" smtClean="0"/>
              <a:t>Title = 32 </a:t>
            </a:r>
            <a:r>
              <a:rPr lang="en-US" dirty="0" err="1" smtClean="0"/>
              <a:t>pt</a:t>
            </a:r>
            <a:r>
              <a:rPr lang="en-US" dirty="0" smtClean="0"/>
              <a:t> Calibri</a:t>
            </a:r>
            <a:endParaRPr lang="en-US" dirty="0"/>
          </a:p>
        </p:txBody>
      </p:sp>
    </p:spTree>
    <p:extLst>
      <p:ext uri="{BB962C8B-B14F-4D97-AF65-F5344CB8AC3E}">
        <p14:creationId xmlns:p14="http://schemas.microsoft.com/office/powerpoint/2010/main" val="243050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1120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01537CD-3F2F-1C42-8CC8-D98653E46D5E}" type="datetimeFigureOut">
              <a:rPr lang="en-US"/>
              <a:pPr>
                <a:defRPr/>
              </a:pPr>
              <a:t>4/2/2019</a:t>
            </a:fld>
            <a:endParaRPr lang="en-US" dirty="0"/>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71A7F4B-D849-9949-B056-9EF081A52F4A}" type="slidenum">
              <a:rPr lang="en-US"/>
              <a:pPr>
                <a:defRPr/>
              </a:pPr>
              <a:t>‹#›</a:t>
            </a:fld>
            <a:endParaRPr lang="en-US" dirty="0"/>
          </a:p>
        </p:txBody>
      </p:sp>
    </p:spTree>
    <p:extLst>
      <p:ext uri="{BB962C8B-B14F-4D97-AF65-F5344CB8AC3E}">
        <p14:creationId xmlns:p14="http://schemas.microsoft.com/office/powerpoint/2010/main" val="2621977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AD4A722-2514-2E44-A2D1-75902F2251E6}" type="datetimeFigureOut">
              <a:rPr lang="en-US"/>
              <a:pPr>
                <a:defRPr/>
              </a:pPr>
              <a:t>4/2/2019</a:t>
            </a:fld>
            <a:endParaRPr lang="en-US"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BBAD978-2583-3440-BBC6-16DB090D697E}" type="slidenum">
              <a:rPr lang="en-US"/>
              <a:pPr>
                <a:defRPr/>
              </a:pPr>
              <a:t>‹#›</a:t>
            </a:fld>
            <a:endParaRPr lang="en-US" dirty="0"/>
          </a:p>
        </p:txBody>
      </p:sp>
    </p:spTree>
    <p:extLst>
      <p:ext uri="{BB962C8B-B14F-4D97-AF65-F5344CB8AC3E}">
        <p14:creationId xmlns:p14="http://schemas.microsoft.com/office/powerpoint/2010/main" val="13477503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BEBC6B44-5FDE-D646-B187-047D5567924B}" type="datetimeFigureOut">
              <a:rPr lang="en-US"/>
              <a:pPr>
                <a:defRPr/>
              </a:pPr>
              <a:t>4/2/2019</a:t>
            </a:fld>
            <a:endParaRPr lang="en-US" dirty="0"/>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BA20699-3253-714E-A86F-ABA98CEE1FD0}" type="slidenum">
              <a:rPr lang="en-US"/>
              <a:pPr>
                <a:defRPr/>
              </a:pPr>
              <a:t>‹#›</a:t>
            </a:fld>
            <a:endParaRPr lang="en-US" dirty="0"/>
          </a:p>
        </p:txBody>
      </p:sp>
    </p:spTree>
    <p:extLst>
      <p:ext uri="{BB962C8B-B14F-4D97-AF65-F5344CB8AC3E}">
        <p14:creationId xmlns:p14="http://schemas.microsoft.com/office/powerpoint/2010/main" val="2252226697"/>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73AE24F3-D793-8044-A42C-6F67C6B893B3}" type="datetimeFigureOut">
              <a:rPr lang="en-US"/>
              <a:pPr>
                <a:defRPr/>
              </a:pPr>
              <a:t>4/2/2019</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65BD730-DC58-6343-A41C-6B3B622DCAE2}" type="slidenum">
              <a:rPr lang="en-US"/>
              <a:pPr>
                <a:defRPr/>
              </a:pPr>
              <a:t>‹#›</a:t>
            </a:fld>
            <a:endParaRPr lang="en-US" dirty="0"/>
          </a:p>
        </p:txBody>
      </p:sp>
    </p:spTree>
    <p:extLst>
      <p:ext uri="{BB962C8B-B14F-4D97-AF65-F5344CB8AC3E}">
        <p14:creationId xmlns:p14="http://schemas.microsoft.com/office/powerpoint/2010/main" val="89985687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65B937D2-7827-8748-9D63-2F251C75A548}" type="datetimeFigureOut">
              <a:rPr lang="en-US"/>
              <a:pPr>
                <a:defRPr/>
              </a:pPr>
              <a:t>4/2/2019</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D926D73-134C-C842-8671-F7254A6F5140}" type="slidenum">
              <a:rPr lang="en-US"/>
              <a:pPr>
                <a:defRPr/>
              </a:pPr>
              <a:t>‹#›</a:t>
            </a:fld>
            <a:endParaRPr lang="en-US" dirty="0"/>
          </a:p>
        </p:txBody>
      </p:sp>
    </p:spTree>
    <p:extLst>
      <p:ext uri="{BB962C8B-B14F-4D97-AF65-F5344CB8AC3E}">
        <p14:creationId xmlns:p14="http://schemas.microsoft.com/office/powerpoint/2010/main" val="265404339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1.jpe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B9F2"/>
            </a:gs>
            <a:gs pos="90000">
              <a:srgbClr val="053264"/>
            </a:gs>
            <a:gs pos="30000">
              <a:srgbClr val="007AC2"/>
            </a:gs>
          </a:gsLst>
          <a:lin ang="162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2625"/>
            <a:ext cx="7772400" cy="369332"/>
          </a:xfrm>
          <a:prstGeom prst="rect">
            <a:avLst/>
          </a:prstGeom>
          <a:noFill/>
        </p:spPr>
        <p:txBody>
          <a:bodyPr vert="horz"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914400" y="1828800"/>
            <a:ext cx="7315200" cy="3429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1534401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med">
    <p:fade/>
  </p:transition>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6E047118-9D73-D940-849A-E2266DCC4429}" type="datetimeFigureOut">
              <a:rPr lang="en-US"/>
              <a:pPr>
                <a:defRPr/>
              </a:pPr>
              <a:t>4/2/2019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A489CAA-BEB4-0749-9B3B-E5A1D0F9B1D8}" type="slidenum">
              <a:rPr lang="en-US"/>
              <a:pPr>
                <a:defRPr/>
              </a:pPr>
              <a:t>‹#›</a:t>
            </a:fld>
            <a:endParaRPr lang="en-US" dirty="0"/>
          </a:p>
        </p:txBody>
      </p:sp>
    </p:spTree>
    <p:extLst>
      <p:ext uri="{BB962C8B-B14F-4D97-AF65-F5344CB8AC3E}">
        <p14:creationId xmlns:p14="http://schemas.microsoft.com/office/powerpoint/2010/main" val="425430881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amela.Fromhertz@noaa.gov" TargetMode="External"/><Relationship Id="rId2" Type="http://schemas.openxmlformats.org/officeDocument/2006/relationships/image" Target="../media/image4.jpe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0.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hyperlink" Target="https://www.geodesy.noaa.gov/GRAV-D/" TargetMode="Externa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hyperlink" Target="mailto:NGS.Feedback@noaa.gov" TargetMode="External"/><Relationship Id="rId2" Type="http://schemas.openxmlformats.org/officeDocument/2006/relationships/notesSlide" Target="../notesSlides/notesSlide22.xml"/><Relationship Id="rId1" Type="http://schemas.openxmlformats.org/officeDocument/2006/relationships/slideLayout" Target="../slideLayouts/slideLayout30.xml"/><Relationship Id="rId4" Type="http://schemas.openxmlformats.org/officeDocument/2006/relationships/hyperlink" Target="mailto:NGS.SPCS@noaa.gov"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9.xml"/><Relationship Id="rId1" Type="http://schemas.openxmlformats.org/officeDocument/2006/relationships/vmlDrawing" Target="../drawings/vmlDrawing1.vml"/><Relationship Id="rId6" Type="http://schemas.openxmlformats.org/officeDocument/2006/relationships/image" Target="../media/image36.png"/><Relationship Id="rId5" Type="http://schemas.openxmlformats.org/officeDocument/2006/relationships/image" Target="../media/image35.wmf"/><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9.xml"/><Relationship Id="rId5" Type="http://schemas.openxmlformats.org/officeDocument/2006/relationships/image" Target="../media/image39.pn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35.xml"/><Relationship Id="rId4" Type="http://schemas.openxmlformats.org/officeDocument/2006/relationships/hyperlink" Target="https://arcg.is/1zazKb1"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hyperlink" Target="marls.com" TargetMode="External"/><Relationship Id="rId2" Type="http://schemas.openxmlformats.org/officeDocument/2006/relationships/hyperlink" Target="mailto:MTCoordinator@marls.com" TargetMode="Externa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9.xml"/><Relationship Id="rId5" Type="http://schemas.openxmlformats.org/officeDocument/2006/relationships/image" Target="../media/image52.pn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hyperlink" Target="https://www.arcgis.com/apps/webappviewer/index.html?id=0829616b6ec740b7a0bfbf057188e865" TargetMode="External"/><Relationship Id="rId2" Type="http://schemas.openxmlformats.org/officeDocument/2006/relationships/hyperlink" Target="https://survey123.arcgis.com/share/130be382350e4a38a71de3b2e4d92a98" TargetMode="External"/><Relationship Id="rId1" Type="http://schemas.openxmlformats.org/officeDocument/2006/relationships/slideLayout" Target="../slideLayouts/slideLayout30.xml"/><Relationship Id="rId4" Type="http://schemas.openxmlformats.org/officeDocument/2006/relationships/hyperlink" Target="https://geodesy.noaa.gov/GPSonBM/index.shtml"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hyperlink" Target="mailto:Pamela.Fromhertz@noaa.gov"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Title 1"/>
          <p:cNvSpPr txBox="1">
            <a:spLocks/>
          </p:cNvSpPr>
          <p:nvPr/>
        </p:nvSpPr>
        <p:spPr bwMode="auto">
          <a:xfrm>
            <a:off x="0" y="1812412"/>
            <a:ext cx="9144000" cy="1025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3600" dirty="0"/>
              <a:t>State Plane Coordinate System 2022, </a:t>
            </a:r>
            <a:endParaRPr lang="en-US" sz="3600" dirty="0" smtClean="0"/>
          </a:p>
          <a:p>
            <a:pPr algn="ctr"/>
            <a:r>
              <a:rPr lang="en-US" sz="3600" dirty="0" smtClean="0"/>
              <a:t>Real </a:t>
            </a:r>
            <a:r>
              <a:rPr lang="en-US" sz="3600" dirty="0"/>
              <a:t>Time Networks, and More </a:t>
            </a:r>
            <a:endParaRPr lang="en-US" sz="3600" dirty="0"/>
          </a:p>
        </p:txBody>
      </p:sp>
      <p:sp>
        <p:nvSpPr>
          <p:cNvPr id="6" name="TextBox 1"/>
          <p:cNvSpPr txBox="1">
            <a:spLocks noChangeArrowheads="1"/>
          </p:cNvSpPr>
          <p:nvPr/>
        </p:nvSpPr>
        <p:spPr bwMode="auto">
          <a:xfrm>
            <a:off x="3726875" y="6518275"/>
            <a:ext cx="1600200" cy="3397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600" dirty="0">
                <a:solidFill>
                  <a:schemeClr val="bg1"/>
                </a:solidFill>
                <a:latin typeface="Gill Sans MT" panose="020B0502020104020203" pitchFamily="34" charset="0"/>
                <a:ea typeface="ＭＳ Ｐゴシック" panose="020B0600070205080204" pitchFamily="34" charset="-128"/>
                <a:cs typeface="Arial" panose="020B0604020202020204" pitchFamily="34" charset="0"/>
              </a:rPr>
              <a:t>geodesy.noaa.gov</a:t>
            </a:r>
          </a:p>
        </p:txBody>
      </p:sp>
      <p:sp>
        <p:nvSpPr>
          <p:cNvPr id="9" name="Content Placeholder 2"/>
          <p:cNvSpPr txBox="1">
            <a:spLocks/>
          </p:cNvSpPr>
          <p:nvPr/>
        </p:nvSpPr>
        <p:spPr bwMode="auto">
          <a:xfrm>
            <a:off x="2145143" y="5474639"/>
            <a:ext cx="4853709" cy="5347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457200" rtl="0" eaLnBrk="1" fontAlgn="base" latinLnBrk="0" hangingPunct="1">
              <a:lnSpc>
                <a:spcPct val="100000"/>
              </a:lnSpc>
              <a:spcBef>
                <a:spcPts val="0"/>
              </a:spcBef>
              <a:spcAft>
                <a:spcPct val="0"/>
              </a:spcAft>
              <a:buClrTx/>
              <a:buSzTx/>
              <a:buFont typeface="Arial" charset="0"/>
              <a:buNone/>
              <a:tabLst/>
              <a:defRPr/>
            </a:pPr>
            <a:r>
              <a:rPr lang="en-US" sz="1800" dirty="0" smtClean="0">
                <a:solidFill>
                  <a:prstClr val="black"/>
                </a:solidFill>
                <a:latin typeface="Calibri"/>
                <a:cs typeface="Times New Roman" charset="0"/>
              </a:rPr>
              <a:t>Big Sky </a:t>
            </a:r>
            <a:r>
              <a:rPr lang="en-US" sz="1800" dirty="0" err="1" smtClean="0">
                <a:solidFill>
                  <a:prstClr val="black"/>
                </a:solidFill>
                <a:latin typeface="Calibri"/>
                <a:cs typeface="Times New Roman" charset="0"/>
              </a:rPr>
              <a:t>Geocon</a:t>
            </a:r>
            <a:endParaRPr lang="en-US" sz="1800" dirty="0" smtClean="0">
              <a:solidFill>
                <a:prstClr val="black"/>
              </a:solidFill>
              <a:latin typeface="Calibri"/>
              <a:cs typeface="Times New Roman" charset="0"/>
            </a:endParaRPr>
          </a:p>
          <a:p>
            <a:pPr marL="0" marR="0" lvl="0" indent="0" algn="ctr" defTabSz="457200" rtl="0" eaLnBrk="1" fontAlgn="base" latinLnBrk="0" hangingPunct="1">
              <a:lnSpc>
                <a:spcPct val="100000"/>
              </a:lnSpc>
              <a:spcBef>
                <a:spcPts val="0"/>
              </a:spcBef>
              <a:spcAft>
                <a:spcPct val="0"/>
              </a:spcAft>
              <a:buClrTx/>
              <a:buSzTx/>
              <a:buFont typeface="Arial" charset="0"/>
              <a:buNone/>
              <a:tabLst/>
              <a:defRPr/>
            </a:pPr>
            <a:r>
              <a:rPr lang="en-US" sz="1800" dirty="0" smtClean="0">
                <a:solidFill>
                  <a:prstClr val="black"/>
                </a:solidFill>
                <a:latin typeface="Calibri"/>
                <a:cs typeface="Times New Roman" charset="0"/>
              </a:rPr>
              <a:t>April 3</a:t>
            </a:r>
            <a:r>
              <a:rPr lang="en-US" sz="1800" dirty="0" smtClean="0">
                <a:solidFill>
                  <a:prstClr val="black"/>
                </a:solidFill>
                <a:latin typeface="Calibri"/>
                <a:cs typeface="Times New Roman" charset="0"/>
              </a:rPr>
              <a:t>, </a:t>
            </a:r>
            <a:r>
              <a:rPr lang="en-US" sz="1800" dirty="0" smtClean="0">
                <a:solidFill>
                  <a:prstClr val="black"/>
                </a:solidFill>
                <a:latin typeface="Calibri"/>
                <a:cs typeface="Times New Roman" charset="0"/>
              </a:rPr>
              <a:t>2019</a:t>
            </a:r>
            <a:endParaRPr kumimoji="0" lang="en-US" sz="1800" b="0" i="0" u="none" strike="noStrike" kern="1200" cap="none" spc="0" normalizeH="0" baseline="0" noProof="0" dirty="0" smtClean="0">
              <a:ln>
                <a:noFill/>
              </a:ln>
              <a:solidFill>
                <a:prstClr val="black"/>
              </a:solidFill>
              <a:effectLst/>
              <a:uLnTx/>
              <a:uFillTx/>
              <a:latin typeface="Calibri"/>
              <a:cs typeface="Times New Roman" charset="0"/>
            </a:endParaRPr>
          </a:p>
        </p:txBody>
      </p:sp>
      <p:sp>
        <p:nvSpPr>
          <p:cNvPr id="10" name="TextBox 9"/>
          <p:cNvSpPr txBox="1"/>
          <p:nvPr/>
        </p:nvSpPr>
        <p:spPr>
          <a:xfrm>
            <a:off x="2701419" y="3284968"/>
            <a:ext cx="3668761" cy="1323439"/>
          </a:xfrm>
          <a:prstGeom prst="rect">
            <a:avLst/>
          </a:prstGeom>
          <a:noFill/>
        </p:spPr>
        <p:txBody>
          <a:bodyPr wrap="none" anchor="ctr">
            <a:spAutoFit/>
          </a:bodyPr>
          <a:lstStyle/>
          <a:p>
            <a:pPr algn="ctr" eaLnBrk="1" fontAlgn="auto" hangingPunct="1">
              <a:spcBef>
                <a:spcPts val="0"/>
              </a:spcBef>
              <a:spcAft>
                <a:spcPts val="0"/>
              </a:spcAft>
              <a:defRPr/>
            </a:pPr>
            <a:r>
              <a:rPr lang="en-US" sz="2000" dirty="0">
                <a:latin typeface="+mn-lt"/>
              </a:rPr>
              <a:t>Pam Fromhertz</a:t>
            </a:r>
          </a:p>
          <a:p>
            <a:pPr algn="ctr" eaLnBrk="1" fontAlgn="auto" hangingPunct="1">
              <a:spcBef>
                <a:spcPts val="0"/>
              </a:spcBef>
              <a:spcAft>
                <a:spcPts val="0"/>
              </a:spcAft>
              <a:defRPr/>
            </a:pPr>
            <a:r>
              <a:rPr lang="en-US" sz="2000" dirty="0">
                <a:latin typeface="+mn-lt"/>
              </a:rPr>
              <a:t>Rocky Mountain Regional Advisor</a:t>
            </a:r>
          </a:p>
          <a:p>
            <a:pPr algn="ctr" eaLnBrk="1" fontAlgn="auto" hangingPunct="1">
              <a:spcBef>
                <a:spcPts val="0"/>
              </a:spcBef>
              <a:spcAft>
                <a:spcPts val="0"/>
              </a:spcAft>
              <a:defRPr/>
            </a:pPr>
            <a:r>
              <a:rPr lang="en-US" sz="2000" dirty="0" smtClean="0">
                <a:latin typeface="+mn-lt"/>
                <a:hlinkClick r:id="rId3"/>
              </a:rPr>
              <a:t>Pamela.Fromhertz@noaa.gov</a:t>
            </a:r>
            <a:endParaRPr lang="en-US" sz="2000" dirty="0" smtClean="0">
              <a:latin typeface="+mn-lt"/>
            </a:endParaRPr>
          </a:p>
          <a:p>
            <a:pPr algn="ctr" fontAlgn="auto">
              <a:spcBef>
                <a:spcPts val="0"/>
              </a:spcBef>
              <a:spcAft>
                <a:spcPts val="0"/>
              </a:spcAft>
              <a:defRPr/>
            </a:pPr>
            <a:r>
              <a:rPr lang="en-US" sz="2000" dirty="0" smtClean="0">
                <a:latin typeface="+mn-lt"/>
              </a:rPr>
              <a:t>240-988-6363</a:t>
            </a:r>
            <a:endParaRPr lang="en-US" sz="2000" dirty="0">
              <a:latin typeface="+mn-lt"/>
            </a:endParaRPr>
          </a:p>
        </p:txBody>
      </p:sp>
      <p:sp>
        <p:nvSpPr>
          <p:cNvPr id="12" name="Content Placeholder 2"/>
          <p:cNvSpPr txBox="1">
            <a:spLocks/>
          </p:cNvSpPr>
          <p:nvPr/>
        </p:nvSpPr>
        <p:spPr bwMode="auto">
          <a:xfrm>
            <a:off x="2145142" y="4862839"/>
            <a:ext cx="4853709" cy="5347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457200" rtl="0" eaLnBrk="1" fontAlgn="base" latinLnBrk="0" hangingPunct="1">
              <a:lnSpc>
                <a:spcPct val="100000"/>
              </a:lnSpc>
              <a:spcBef>
                <a:spcPts val="0"/>
              </a:spcBef>
              <a:spcAft>
                <a:spcPct val="0"/>
              </a:spcAft>
              <a:buClrTx/>
              <a:buSzTx/>
              <a:buFont typeface="Arial" charset="0"/>
              <a:buNone/>
              <a:tabLst/>
              <a:defRPr/>
            </a:pPr>
            <a:r>
              <a:rPr lang="en-US" sz="1800" dirty="0" smtClean="0">
                <a:solidFill>
                  <a:prstClr val="black"/>
                </a:solidFill>
                <a:latin typeface="Calibri"/>
                <a:cs typeface="Times New Roman" charset="0"/>
              </a:rPr>
              <a:t>Guest Presenter – Wally Gladstone</a:t>
            </a:r>
            <a:endParaRPr kumimoji="0" lang="en-US" sz="1800" b="0" i="0" u="none" strike="noStrike" kern="1200" cap="none" spc="0" normalizeH="0" baseline="0" noProof="0" dirty="0" smtClean="0">
              <a:ln>
                <a:noFill/>
              </a:ln>
              <a:solidFill>
                <a:prstClr val="black"/>
              </a:solidFill>
              <a:effectLst/>
              <a:uLnTx/>
              <a:uFillTx/>
              <a:latin typeface="Calibri"/>
              <a:cs typeface="Times New Roman" charset="0"/>
            </a:endParaRPr>
          </a:p>
        </p:txBody>
      </p:sp>
    </p:spTree>
    <p:extLst>
      <p:ext uri="{BB962C8B-B14F-4D97-AF65-F5344CB8AC3E}">
        <p14:creationId xmlns:p14="http://schemas.microsoft.com/office/powerpoint/2010/main" val="280511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902" y="1184045"/>
            <a:ext cx="6768199" cy="769441"/>
          </a:xfrm>
          <a:prstGeom prst="rect">
            <a:avLst/>
          </a:prstGeom>
          <a:noFill/>
        </p:spPr>
        <p:txBody>
          <a:bodyPr wrap="none" rtlCol="0">
            <a:spAutoFit/>
          </a:bodyPr>
          <a:lstStyle/>
          <a:p>
            <a:r>
              <a:rPr lang="en-US" sz="4400" dirty="0">
                <a:solidFill>
                  <a:schemeClr val="tx2">
                    <a:lumMod val="75000"/>
                  </a:schemeClr>
                </a:solidFill>
                <a:latin typeface="Times New Roman" panose="02020603050405020304" pitchFamily="18" charset="0"/>
                <a:cs typeface="Times New Roman" panose="02020603050405020304" pitchFamily="18" charset="0"/>
              </a:rPr>
              <a:t>NSRS Horizontal Evolution</a:t>
            </a:r>
            <a:endParaRPr lang="en-US" sz="4400" dirty="0">
              <a:solidFill>
                <a:schemeClr val="tx2">
                  <a:lumMod val="75000"/>
                </a:schemeClr>
              </a:solidFill>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nvPr>
        </p:nvGraphicFramePr>
        <p:xfrm>
          <a:off x="300217" y="2034273"/>
          <a:ext cx="8479400" cy="3759996"/>
        </p:xfrm>
        <a:graphic>
          <a:graphicData uri="http://schemas.openxmlformats.org/drawingml/2006/table">
            <a:tbl>
              <a:tblPr firstRow="1" bandRow="1">
                <a:tableStyleId>{5C22544A-7EE6-4342-B048-85BDC9FD1C3A}</a:tableStyleId>
              </a:tblPr>
              <a:tblGrid>
                <a:gridCol w="2119850">
                  <a:extLst>
                    <a:ext uri="{9D8B030D-6E8A-4147-A177-3AD203B41FA5}">
                      <a16:colId xmlns:a16="http://schemas.microsoft.com/office/drawing/2014/main" val="3602540610"/>
                    </a:ext>
                  </a:extLst>
                </a:gridCol>
                <a:gridCol w="1794882">
                  <a:extLst>
                    <a:ext uri="{9D8B030D-6E8A-4147-A177-3AD203B41FA5}">
                      <a16:colId xmlns:a16="http://schemas.microsoft.com/office/drawing/2014/main" val="2175980989"/>
                    </a:ext>
                  </a:extLst>
                </a:gridCol>
                <a:gridCol w="1672045">
                  <a:extLst>
                    <a:ext uri="{9D8B030D-6E8A-4147-A177-3AD203B41FA5}">
                      <a16:colId xmlns:a16="http://schemas.microsoft.com/office/drawing/2014/main" val="3052432758"/>
                    </a:ext>
                  </a:extLst>
                </a:gridCol>
                <a:gridCol w="2892623">
                  <a:extLst>
                    <a:ext uri="{9D8B030D-6E8A-4147-A177-3AD203B41FA5}">
                      <a16:colId xmlns:a16="http://schemas.microsoft.com/office/drawing/2014/main" val="2164338470"/>
                    </a:ext>
                  </a:extLst>
                </a:gridCol>
              </a:tblGrid>
              <a:tr h="398761">
                <a:tc>
                  <a:txBody>
                    <a:bodyPr/>
                    <a:lstStyle/>
                    <a:p>
                      <a:pPr algn="ctr"/>
                      <a:r>
                        <a:rPr lang="en-US" dirty="0" smtClean="0"/>
                        <a:t>Datum</a:t>
                      </a:r>
                      <a:endParaRPr lang="en-US" dirty="0"/>
                    </a:p>
                  </a:txBody>
                  <a:tcPr anchor="ctr"/>
                </a:tc>
                <a:tc>
                  <a:txBody>
                    <a:bodyPr/>
                    <a:lstStyle/>
                    <a:p>
                      <a:pPr algn="ctr"/>
                      <a:r>
                        <a:rPr lang="en-US" dirty="0" smtClean="0"/>
                        <a:t>Time Span</a:t>
                      </a:r>
                      <a:endParaRPr lang="en-US" dirty="0"/>
                    </a:p>
                  </a:txBody>
                  <a:tcPr anchor="ctr"/>
                </a:tc>
                <a:tc>
                  <a:txBody>
                    <a:bodyPr/>
                    <a:lstStyle/>
                    <a:p>
                      <a:pPr algn="ctr"/>
                      <a:r>
                        <a:rPr lang="en-US" dirty="0" smtClean="0"/>
                        <a:t>Network Accuracy</a:t>
                      </a:r>
                      <a:endParaRPr lang="en-US" dirty="0"/>
                    </a:p>
                  </a:txBody>
                  <a:tcPr anchor="ctr"/>
                </a:tc>
                <a:tc>
                  <a:txBody>
                    <a:bodyPr/>
                    <a:lstStyle/>
                    <a:p>
                      <a:pPr algn="ctr"/>
                      <a:r>
                        <a:rPr lang="en-US" dirty="0" smtClean="0"/>
                        <a:t>Method of Reference</a:t>
                      </a:r>
                      <a:endParaRPr lang="en-US" dirty="0"/>
                    </a:p>
                  </a:txBody>
                  <a:tcPr anchor="ctr"/>
                </a:tc>
                <a:extLst>
                  <a:ext uri="{0D108BD9-81ED-4DB2-BD59-A6C34878D82A}">
                    <a16:rowId xmlns:a16="http://schemas.microsoft.com/office/drawing/2014/main" val="1249485496"/>
                  </a:ext>
                </a:extLst>
              </a:tr>
              <a:tr h="574239">
                <a:tc>
                  <a:txBody>
                    <a:bodyPr/>
                    <a:lstStyle/>
                    <a:p>
                      <a:r>
                        <a:rPr lang="en-US" dirty="0" smtClean="0"/>
                        <a:t>NAD27</a:t>
                      </a:r>
                      <a:endParaRPr lang="en-US" dirty="0"/>
                    </a:p>
                  </a:txBody>
                  <a:tcPr anchor="ctr"/>
                </a:tc>
                <a:tc>
                  <a:txBody>
                    <a:bodyPr/>
                    <a:lstStyle/>
                    <a:p>
                      <a:pPr algn="l"/>
                      <a:r>
                        <a:rPr lang="en-US" dirty="0" smtClean="0"/>
                        <a:t>1927 - 1986</a:t>
                      </a:r>
                      <a:endParaRPr lang="en-US" dirty="0"/>
                    </a:p>
                  </a:txBody>
                  <a:tcPr marL="182880" anchor="ctr"/>
                </a:tc>
                <a:tc>
                  <a:txBody>
                    <a:bodyPr/>
                    <a:lstStyle/>
                    <a:p>
                      <a:r>
                        <a:rPr lang="en-US" dirty="0" smtClean="0"/>
                        <a:t>10 meters</a:t>
                      </a:r>
                      <a:endParaRPr lang="en-US" dirty="0"/>
                    </a:p>
                  </a:txBody>
                  <a:tcPr marL="457200" marR="137160" marT="137160" marB="137160" anchor="ctr"/>
                </a:tc>
                <a:tc rowSpan="2">
                  <a:txBody>
                    <a:bodyPr/>
                    <a:lstStyle/>
                    <a:p>
                      <a:r>
                        <a:rPr lang="en-US" dirty="0" smtClean="0"/>
                        <a:t>Traverse and Triangulation.  Ground marks</a:t>
                      </a:r>
                      <a:r>
                        <a:rPr lang="en-US" baseline="0" dirty="0" smtClean="0"/>
                        <a:t> used for referencing the NSRS</a:t>
                      </a:r>
                      <a:endParaRPr lang="en-US" dirty="0"/>
                    </a:p>
                  </a:txBody>
                  <a:tcPr marL="137160" marR="137160" marT="137160" marB="137160" anchor="ctr"/>
                </a:tc>
                <a:extLst>
                  <a:ext uri="{0D108BD9-81ED-4DB2-BD59-A6C34878D82A}">
                    <a16:rowId xmlns:a16="http://schemas.microsoft.com/office/drawing/2014/main" val="2812980527"/>
                  </a:ext>
                </a:extLst>
              </a:tr>
              <a:tr h="574239">
                <a:tc>
                  <a:txBody>
                    <a:bodyPr/>
                    <a:lstStyle/>
                    <a:p>
                      <a:r>
                        <a:rPr lang="en-US" dirty="0" smtClean="0"/>
                        <a:t>NAD83 (86)</a:t>
                      </a:r>
                      <a:endParaRPr lang="en-US" dirty="0"/>
                    </a:p>
                  </a:txBody>
                  <a:tcPr anchor="ctr"/>
                </a:tc>
                <a:tc>
                  <a:txBody>
                    <a:bodyPr/>
                    <a:lstStyle/>
                    <a:p>
                      <a:pPr algn="l"/>
                      <a:r>
                        <a:rPr lang="en-US" dirty="0" smtClean="0"/>
                        <a:t>1986 - 199*</a:t>
                      </a:r>
                    </a:p>
                  </a:txBody>
                  <a:tcPr marL="182880" anchor="ctr"/>
                </a:tc>
                <a:tc>
                  <a:txBody>
                    <a:bodyPr/>
                    <a:lstStyle/>
                    <a:p>
                      <a:r>
                        <a:rPr lang="en-US" dirty="0" smtClean="0"/>
                        <a:t>1 meter</a:t>
                      </a:r>
                      <a:endParaRPr lang="en-US" dirty="0"/>
                    </a:p>
                  </a:txBody>
                  <a:tcPr marL="457200" marR="137160" marT="137160" marB="137160" anchor="ctr"/>
                </a:tc>
                <a:tc vMerge="1">
                  <a:txBody>
                    <a:bodyPr/>
                    <a:lstStyle/>
                    <a:p>
                      <a:endParaRPr lang="en-US" dirty="0"/>
                    </a:p>
                  </a:txBody>
                  <a:tcPr marL="137160" marR="137160" marT="137160" marB="137160" anchor="ctr"/>
                </a:tc>
                <a:extLst>
                  <a:ext uri="{0D108BD9-81ED-4DB2-BD59-A6C34878D82A}">
                    <a16:rowId xmlns:a16="http://schemas.microsoft.com/office/drawing/2014/main" val="97871562"/>
                  </a:ext>
                </a:extLst>
              </a:tr>
              <a:tr h="574239">
                <a:tc>
                  <a:txBody>
                    <a:bodyPr/>
                    <a:lstStyle/>
                    <a:p>
                      <a:r>
                        <a:rPr lang="en-US" dirty="0" smtClean="0"/>
                        <a:t>NAD83 (HARN)</a:t>
                      </a:r>
                      <a:endParaRPr lang="en-US" dirty="0"/>
                    </a:p>
                  </a:txBody>
                  <a:tcPr anchor="ctr"/>
                </a:tc>
                <a:tc>
                  <a:txBody>
                    <a:bodyPr/>
                    <a:lstStyle/>
                    <a:p>
                      <a:pPr algn="l"/>
                      <a:r>
                        <a:rPr lang="en-US" dirty="0" smtClean="0"/>
                        <a:t>199* - 2007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(varies by state)</a:t>
                      </a:r>
                    </a:p>
                  </a:txBody>
                  <a:tcPr marL="182880" anchor="ctr"/>
                </a:tc>
                <a:tc>
                  <a:txBody>
                    <a:bodyPr/>
                    <a:lstStyle/>
                    <a:p>
                      <a:r>
                        <a:rPr lang="en-US" dirty="0" smtClean="0"/>
                        <a:t>0.1 meter</a:t>
                      </a:r>
                      <a:endParaRPr lang="en-US" dirty="0"/>
                    </a:p>
                  </a:txBody>
                  <a:tcPr marL="457200" marR="137160" marT="137160" marB="137160" anchor="ctr"/>
                </a:tc>
                <a:tc>
                  <a:txBody>
                    <a:bodyPr/>
                    <a:lstStyle/>
                    <a:p>
                      <a:r>
                        <a:rPr lang="en-US" dirty="0" smtClean="0"/>
                        <a:t>GPS becomes the means of</a:t>
                      </a:r>
                      <a:r>
                        <a:rPr lang="en-US" baseline="0" dirty="0" smtClean="0"/>
                        <a:t> positioning.  Ground marks.</a:t>
                      </a:r>
                      <a:endParaRPr lang="en-US" dirty="0"/>
                    </a:p>
                  </a:txBody>
                  <a:tcPr marL="137160" marR="137160" marT="137160" marB="137160" anchor="ctr">
                    <a:solidFill>
                      <a:srgbClr val="E9EDF4"/>
                    </a:solidFill>
                  </a:tcPr>
                </a:tc>
                <a:extLst>
                  <a:ext uri="{0D108BD9-81ED-4DB2-BD59-A6C34878D82A}">
                    <a16:rowId xmlns:a16="http://schemas.microsoft.com/office/drawing/2014/main" val="1031459292"/>
                  </a:ext>
                </a:extLst>
              </a:tr>
              <a:tr h="574239">
                <a:tc>
                  <a:txBody>
                    <a:bodyPr/>
                    <a:lstStyle/>
                    <a:p>
                      <a:r>
                        <a:rPr lang="en-US" dirty="0" smtClean="0"/>
                        <a:t>NAD83 (NSRS2007)</a:t>
                      </a:r>
                      <a:endParaRPr lang="en-US" dirty="0"/>
                    </a:p>
                  </a:txBody>
                  <a:tcPr anchor="ctr"/>
                </a:tc>
                <a:tc>
                  <a:txBody>
                    <a:bodyPr/>
                    <a:lstStyle/>
                    <a:p>
                      <a:pPr algn="l"/>
                      <a:r>
                        <a:rPr lang="en-US" dirty="0" smtClean="0"/>
                        <a:t>2007 - 2012</a:t>
                      </a:r>
                      <a:endParaRPr lang="en-US" dirty="0"/>
                    </a:p>
                  </a:txBody>
                  <a:tcPr marL="182880" anchor="ctr"/>
                </a:tc>
                <a:tc>
                  <a:txBody>
                    <a:bodyPr/>
                    <a:lstStyle/>
                    <a:p>
                      <a:r>
                        <a:rPr lang="en-US" dirty="0" smtClean="0"/>
                        <a:t>0.01 meter</a:t>
                      </a:r>
                      <a:endParaRPr lang="en-US" dirty="0"/>
                    </a:p>
                  </a:txBody>
                  <a:tcPr marL="457200" marR="137160" marT="137160" marB="137160" anchor="ctr"/>
                </a:tc>
                <a:tc rowSpan="2">
                  <a:txBody>
                    <a:bodyPr/>
                    <a:lstStyle/>
                    <a:p>
                      <a:r>
                        <a:rPr lang="en-US" dirty="0" smtClean="0"/>
                        <a:t>GPS – CORS are the means</a:t>
                      </a:r>
                      <a:r>
                        <a:rPr lang="en-US" baseline="0" dirty="0" smtClean="0"/>
                        <a:t> of reference for the NSRS</a:t>
                      </a:r>
                      <a:endParaRPr lang="en-US" dirty="0"/>
                    </a:p>
                  </a:txBody>
                  <a:tcPr marL="137160" marR="137160" marT="137160" marB="137160" anchor="ctr">
                    <a:solidFill>
                      <a:srgbClr val="D0D8E8"/>
                    </a:solidFill>
                  </a:tcPr>
                </a:tc>
                <a:extLst>
                  <a:ext uri="{0D108BD9-81ED-4DB2-BD59-A6C34878D82A}">
                    <a16:rowId xmlns:a16="http://schemas.microsoft.com/office/drawing/2014/main" val="1354040810"/>
                  </a:ext>
                </a:extLst>
              </a:tr>
              <a:tr h="574239">
                <a:tc>
                  <a:txBody>
                    <a:bodyPr/>
                    <a:lstStyle/>
                    <a:p>
                      <a:r>
                        <a:rPr lang="en-US" dirty="0" smtClean="0"/>
                        <a:t>NAD83 (2011)</a:t>
                      </a:r>
                      <a:endParaRPr lang="en-US" dirty="0"/>
                    </a:p>
                  </a:txBody>
                  <a:tcPr anchor="ctr"/>
                </a:tc>
                <a:tc>
                  <a:txBody>
                    <a:bodyPr/>
                    <a:lstStyle/>
                    <a:p>
                      <a:pPr algn="l"/>
                      <a:r>
                        <a:rPr lang="en-US" dirty="0" smtClean="0"/>
                        <a:t>2012 - present</a:t>
                      </a:r>
                      <a:endParaRPr lang="en-US" dirty="0"/>
                    </a:p>
                  </a:txBody>
                  <a:tcPr marL="182880" anchor="ctr"/>
                </a:tc>
                <a:tc>
                  <a:txBody>
                    <a:bodyPr/>
                    <a:lstStyle/>
                    <a:p>
                      <a:r>
                        <a:rPr lang="en-US" dirty="0" smtClean="0"/>
                        <a:t>0.01 meter</a:t>
                      </a:r>
                      <a:endParaRPr lang="en-US" dirty="0"/>
                    </a:p>
                  </a:txBody>
                  <a:tcPr marL="457200" marR="137160" marT="137160" marB="137160" anchor="ctr"/>
                </a:tc>
                <a:tc vMerge="1">
                  <a:txBody>
                    <a:bodyPr/>
                    <a:lstStyle/>
                    <a:p>
                      <a:endParaRPr lang="en-US" dirty="0"/>
                    </a:p>
                  </a:txBody>
                  <a:tcPr marL="137160" marR="137160" marT="137160" marB="137160" anchor="ctr"/>
                </a:tc>
                <a:extLst>
                  <a:ext uri="{0D108BD9-81ED-4DB2-BD59-A6C34878D82A}">
                    <a16:rowId xmlns:a16="http://schemas.microsoft.com/office/drawing/2014/main" val="4008282017"/>
                  </a:ext>
                </a:extLst>
              </a:tr>
            </a:tbl>
          </a:graphicData>
        </a:graphic>
      </p:graphicFrame>
    </p:spTree>
    <p:extLst>
      <p:ext uri="{BB962C8B-B14F-4D97-AF65-F5344CB8AC3E}">
        <p14:creationId xmlns:p14="http://schemas.microsoft.com/office/powerpoint/2010/main" val="120654931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a:defRPr/>
            </a:pPr>
            <a:r>
              <a:rPr lang="en-US" altLang="en-US" dirty="0" smtClean="0"/>
              <a:t>NGS Data Explorer</a:t>
            </a:r>
          </a:p>
        </p:txBody>
      </p:sp>
      <p:sp>
        <p:nvSpPr>
          <p:cNvPr id="124931" name="Content Placeholder 2"/>
          <p:cNvSpPr>
            <a:spLocks noGrp="1"/>
          </p:cNvSpPr>
          <p:nvPr>
            <p:ph idx="1"/>
          </p:nvPr>
        </p:nvSpPr>
        <p:spPr/>
        <p:txBody>
          <a:bodyPr/>
          <a:lstStyle/>
          <a:p>
            <a:pPr>
              <a:defRPr/>
            </a:pPr>
            <a:endParaRPr lang="en-US" altLang="en-US" smtClean="0"/>
          </a:p>
        </p:txBody>
      </p:sp>
      <p:sp>
        <p:nvSpPr>
          <p:cNvPr id="4" name="Date Placeholder 3"/>
          <p:cNvSpPr>
            <a:spLocks noGrp="1"/>
          </p:cNvSpPr>
          <p:nvPr>
            <p:ph type="dt"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pic>
        <p:nvPicPr>
          <p:cNvPr id="80902" name="Picture 1"/>
          <p:cNvPicPr>
            <a:picLocks noChangeAspect="1"/>
          </p:cNvPicPr>
          <p:nvPr/>
        </p:nvPicPr>
        <p:blipFill>
          <a:blip r:embed="rId3">
            <a:extLst>
              <a:ext uri="{28A0092B-C50C-407E-A947-70E740481C1C}">
                <a14:useLocalDpi xmlns:a14="http://schemas.microsoft.com/office/drawing/2010/main" val="0"/>
              </a:ext>
            </a:extLst>
          </a:blip>
          <a:srcRect l="42384" t="23958" r="1978" b="15625"/>
          <a:stretch>
            <a:fillRect/>
          </a:stretch>
        </p:blipFill>
        <p:spPr bwMode="auto">
          <a:xfrm>
            <a:off x="76200" y="1231900"/>
            <a:ext cx="89916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065348"/>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5"/>
          <p:cNvSpPr>
            <a:spLocks noGrp="1"/>
          </p:cNvSpPr>
          <p:nvPr>
            <p:ph type="title"/>
          </p:nvPr>
        </p:nvSpPr>
        <p:spPr/>
        <p:txBody>
          <a:bodyPr/>
          <a:lstStyle/>
          <a:p>
            <a:pPr>
              <a:defRPr/>
            </a:pPr>
            <a:r>
              <a:rPr lang="en-US" altLang="en-US" dirty="0" smtClean="0">
                <a:latin typeface="+mj-lt"/>
              </a:rPr>
              <a:t>Local Control Displayed</a:t>
            </a:r>
          </a:p>
        </p:txBody>
      </p:sp>
      <p:sp>
        <p:nvSpPr>
          <p:cNvPr id="23555" name="Text Placeholder 6"/>
          <p:cNvSpPr>
            <a:spLocks noGrp="1"/>
          </p:cNvSpPr>
          <p:nvPr>
            <p:ph type="body" sz="half" idx="1"/>
          </p:nvPr>
        </p:nvSpPr>
        <p:spPr>
          <a:xfrm>
            <a:off x="304800" y="1905000"/>
            <a:ext cx="4038600" cy="4451350"/>
          </a:xfrm>
          <a:ln w="12700">
            <a:solidFill>
              <a:schemeClr val="tx1"/>
            </a:solidFill>
            <a:miter lim="800000"/>
            <a:headEnd/>
            <a:tailEnd/>
          </a:ln>
        </p:spPr>
        <p:txBody>
          <a:bodyPr/>
          <a:lstStyle/>
          <a:p>
            <a:pPr marL="0" indent="0" algn="ctr">
              <a:buFont typeface="Arial" panose="020B0604020202020204" pitchFamily="34" charset="0"/>
              <a:buNone/>
              <a:defRPr/>
            </a:pPr>
            <a:r>
              <a:rPr lang="en-US" altLang="en-US" dirty="0" smtClean="0">
                <a:latin typeface="+mj-lt"/>
              </a:rPr>
              <a:t>NGS Data Explorer</a:t>
            </a:r>
          </a:p>
        </p:txBody>
      </p:sp>
      <p:sp>
        <p:nvSpPr>
          <p:cNvPr id="23556" name="Content Placeholder 7"/>
          <p:cNvSpPr>
            <a:spLocks noGrp="1"/>
          </p:cNvSpPr>
          <p:nvPr>
            <p:ph sz="half" idx="2"/>
          </p:nvPr>
        </p:nvSpPr>
        <p:spPr>
          <a:xfrm>
            <a:off x="4800600" y="1905000"/>
            <a:ext cx="4038600" cy="4451350"/>
          </a:xfrm>
          <a:ln w="12700">
            <a:solidFill>
              <a:schemeClr val="tx1"/>
            </a:solidFill>
            <a:miter lim="800000"/>
            <a:headEnd/>
            <a:tailEnd/>
          </a:ln>
        </p:spPr>
        <p:txBody>
          <a:bodyPr/>
          <a:lstStyle/>
          <a:p>
            <a:pPr marL="0" indent="0" algn="ctr">
              <a:buFont typeface="Arial" panose="020B0604020202020204" pitchFamily="34" charset="0"/>
              <a:buNone/>
              <a:defRPr/>
            </a:pPr>
            <a:r>
              <a:rPr lang="en-US" altLang="en-US" dirty="0" smtClean="0">
                <a:latin typeface="+mj-lt"/>
              </a:rPr>
              <a:t>DS World</a:t>
            </a:r>
          </a:p>
        </p:txBody>
      </p:sp>
      <p:sp>
        <p:nvSpPr>
          <p:cNvPr id="4" name="Date Placeholder 3"/>
          <p:cNvSpPr>
            <a:spLocks noGrp="1"/>
          </p:cNvSpPr>
          <p:nvPr>
            <p:ph type="dt" sz="quarter" idx="4294967295"/>
          </p:nvPr>
        </p:nvSpPr>
        <p:spPr>
          <a:xfrm>
            <a:off x="0" y="6356350"/>
            <a:ext cx="2133600" cy="365125"/>
          </a:xfrm>
        </p:spPr>
        <p:txBody>
          <a:bodyPr/>
          <a:lstStyle/>
          <a:p>
            <a:pPr>
              <a:defRPr/>
            </a:pPr>
            <a:endParaRPr lang="en-US"/>
          </a:p>
        </p:txBody>
      </p:sp>
      <p:sp>
        <p:nvSpPr>
          <p:cNvPr id="5" name="Footer Placeholder 4"/>
          <p:cNvSpPr>
            <a:spLocks noGrp="1"/>
          </p:cNvSpPr>
          <p:nvPr>
            <p:ph type="ftr" sz="quarter" idx="4294967295"/>
          </p:nvPr>
        </p:nvSpPr>
        <p:spPr>
          <a:xfrm>
            <a:off x="0" y="6356350"/>
            <a:ext cx="2895600" cy="365125"/>
          </a:xfrm>
        </p:spPr>
        <p:txBody>
          <a:bodyPr/>
          <a:lstStyle/>
          <a:p>
            <a:pPr>
              <a:defRPr/>
            </a:pPr>
            <a:endParaRPr lang="en-US"/>
          </a:p>
        </p:txBody>
      </p:sp>
      <p:pic>
        <p:nvPicPr>
          <p:cNvPr id="78855" name="Picture 2"/>
          <p:cNvPicPr>
            <a:picLocks noChangeAspect="1"/>
          </p:cNvPicPr>
          <p:nvPr/>
        </p:nvPicPr>
        <p:blipFill>
          <a:blip r:embed="rId3">
            <a:extLst>
              <a:ext uri="{28A0092B-C50C-407E-A947-70E740481C1C}">
                <a14:useLocalDpi xmlns:a14="http://schemas.microsoft.com/office/drawing/2010/main" val="0"/>
              </a:ext>
            </a:extLst>
          </a:blip>
          <a:srcRect l="40273" t="25000" r="30107" b="20833"/>
          <a:stretch>
            <a:fillRect/>
          </a:stretch>
        </p:blipFill>
        <p:spPr bwMode="auto">
          <a:xfrm>
            <a:off x="457200" y="2514600"/>
            <a:ext cx="3733800"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Picture 5"/>
          <p:cNvPicPr>
            <a:picLocks noChangeAspect="1"/>
          </p:cNvPicPr>
          <p:nvPr/>
        </p:nvPicPr>
        <p:blipFill>
          <a:blip r:embed="rId4">
            <a:extLst>
              <a:ext uri="{28A0092B-C50C-407E-A947-70E740481C1C}">
                <a14:useLocalDpi xmlns:a14="http://schemas.microsoft.com/office/drawing/2010/main" val="0"/>
              </a:ext>
            </a:extLst>
          </a:blip>
          <a:srcRect l="30673" t="11459" r="29568" b="15289"/>
          <a:stretch>
            <a:fillRect/>
          </a:stretch>
        </p:blipFill>
        <p:spPr bwMode="auto">
          <a:xfrm>
            <a:off x="4953000" y="2543175"/>
            <a:ext cx="372427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67281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mj-lt"/>
              </a:rPr>
              <a:t>Montana CORS</a:t>
            </a:r>
            <a:endParaRPr lang="en-US" dirty="0">
              <a:latin typeface="+mj-lt"/>
            </a:endParaRPr>
          </a:p>
        </p:txBody>
      </p:sp>
      <p:sp>
        <p:nvSpPr>
          <p:cNvPr id="4" name="Footer Placeholder 3"/>
          <p:cNvSpPr>
            <a:spLocks noGrp="1"/>
          </p:cNvSpPr>
          <p:nvPr>
            <p:ph type="ftr" sz="quarter" idx="11"/>
          </p:nvPr>
        </p:nvSpPr>
        <p:spPr/>
        <p:txBody>
          <a:bodyPr/>
          <a:lstStyle/>
          <a:p>
            <a:pPr>
              <a:defRPr/>
            </a:pPr>
            <a:r>
              <a:rPr lang="en-US" smtClean="0"/>
              <a:t>geodesy.noaa.gov</a:t>
            </a:r>
            <a:endParaRPr lang="en-US"/>
          </a:p>
        </p:txBody>
      </p:sp>
      <p:pic>
        <p:nvPicPr>
          <p:cNvPr id="35844" name="Picture 6"/>
          <p:cNvPicPr>
            <a:picLocks noChangeAspect="1"/>
          </p:cNvPicPr>
          <p:nvPr/>
        </p:nvPicPr>
        <p:blipFill>
          <a:blip r:embed="rId3">
            <a:extLst>
              <a:ext uri="{28A0092B-C50C-407E-A947-70E740481C1C}">
                <a14:useLocalDpi xmlns:a14="http://schemas.microsoft.com/office/drawing/2010/main" val="0"/>
              </a:ext>
            </a:extLst>
          </a:blip>
          <a:srcRect l="26520" t="18748" r="13104" b="15627"/>
          <a:stretch>
            <a:fillRect/>
          </a:stretch>
        </p:blipFill>
        <p:spPr bwMode="auto">
          <a:xfrm>
            <a:off x="304800" y="1143000"/>
            <a:ext cx="8534400" cy="52149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819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9"/>
          <p:cNvSpPr>
            <a:spLocks noGrp="1"/>
          </p:cNvSpPr>
          <p:nvPr>
            <p:ph type="title"/>
          </p:nvPr>
        </p:nvSpPr>
        <p:spPr>
          <a:xfrm>
            <a:off x="425450" y="425450"/>
            <a:ext cx="8261350" cy="1174750"/>
          </a:xfrm>
        </p:spPr>
        <p:txBody>
          <a:bodyPr/>
          <a:lstStyle/>
          <a:p>
            <a:r>
              <a:rPr lang="en-US" altLang="en-US" dirty="0" smtClean="0">
                <a:latin typeface="+mj-lt"/>
              </a:rPr>
              <a:t>NSRS </a:t>
            </a:r>
            <a:r>
              <a:rPr lang="en-US" altLang="en-US" dirty="0" smtClean="0">
                <a:latin typeface="+mj-lt"/>
              </a:rPr>
              <a:t>Modernization</a:t>
            </a:r>
            <a:endParaRPr lang="en-US" altLang="en-US" dirty="0" smtClean="0">
              <a:latin typeface="+mj-lt"/>
            </a:endParaRPr>
          </a:p>
        </p:txBody>
      </p:sp>
      <p:sp>
        <p:nvSpPr>
          <p:cNvPr id="11" name="Content Placeholder 10"/>
          <p:cNvSpPr>
            <a:spLocks noGrp="1"/>
          </p:cNvSpPr>
          <p:nvPr>
            <p:ph idx="1"/>
          </p:nvPr>
        </p:nvSpPr>
        <p:spPr>
          <a:xfrm>
            <a:off x="111023" y="1709739"/>
            <a:ext cx="8477250" cy="4829175"/>
          </a:xfrm>
        </p:spPr>
        <p:txBody>
          <a:bodyPr>
            <a:normAutofit/>
          </a:bodyPr>
          <a:lstStyle/>
          <a:p>
            <a:pPr>
              <a:defRPr/>
            </a:pPr>
            <a:endParaRPr lang="en-US" sz="700" b="1" dirty="0" smtClean="0">
              <a:solidFill>
                <a:srgbClr val="C00000"/>
              </a:solidFill>
              <a:latin typeface="+mj-lt"/>
            </a:endParaRPr>
          </a:p>
          <a:p>
            <a:pPr lvl="1">
              <a:defRPr/>
            </a:pPr>
            <a:r>
              <a:rPr lang="en-US" dirty="0" smtClean="0">
                <a:latin typeface="+mj-lt"/>
              </a:rPr>
              <a:t>All </a:t>
            </a:r>
            <a:r>
              <a:rPr lang="en-US" dirty="0">
                <a:latin typeface="+mj-lt"/>
              </a:rPr>
              <a:t>horizontal and vertical </a:t>
            </a:r>
            <a:r>
              <a:rPr lang="en-US" dirty="0" err="1">
                <a:latin typeface="+mj-lt"/>
              </a:rPr>
              <a:t>datums</a:t>
            </a:r>
            <a:r>
              <a:rPr lang="en-US" dirty="0">
                <a:latin typeface="+mj-lt"/>
              </a:rPr>
              <a:t> in the </a:t>
            </a:r>
            <a:r>
              <a:rPr lang="en-US" dirty="0" smtClean="0">
                <a:latin typeface="+mj-lt"/>
              </a:rPr>
              <a:t>NSRS (NAD 83, </a:t>
            </a:r>
            <a:r>
              <a:rPr lang="en-US" dirty="0">
                <a:latin typeface="+mj-lt"/>
              </a:rPr>
              <a:t>NAVD </a:t>
            </a:r>
            <a:r>
              <a:rPr lang="en-US" dirty="0" smtClean="0">
                <a:latin typeface="+mj-lt"/>
              </a:rPr>
              <a:t>88, </a:t>
            </a:r>
            <a:r>
              <a:rPr lang="en-US" dirty="0">
                <a:latin typeface="+mj-lt"/>
              </a:rPr>
              <a:t>etc</a:t>
            </a:r>
            <a:r>
              <a:rPr lang="en-US" dirty="0" smtClean="0">
                <a:latin typeface="+mj-lt"/>
              </a:rPr>
              <a:t>.) will be updated with: </a:t>
            </a:r>
          </a:p>
          <a:p>
            <a:pPr lvl="2">
              <a:defRPr/>
            </a:pPr>
            <a:r>
              <a:rPr lang="en-US" dirty="0">
                <a:latin typeface="+mj-lt"/>
              </a:rPr>
              <a:t>Four (4) new Terrestrial Reference Frames of 2022</a:t>
            </a:r>
          </a:p>
          <a:p>
            <a:pPr lvl="2">
              <a:defRPr/>
            </a:pPr>
            <a:r>
              <a:rPr lang="en-US" dirty="0">
                <a:latin typeface="+mj-lt"/>
              </a:rPr>
              <a:t>North American-Pacific Geopotential Datum of </a:t>
            </a:r>
            <a:r>
              <a:rPr lang="en-US" dirty="0" smtClean="0">
                <a:latin typeface="+mj-lt"/>
              </a:rPr>
              <a:t>2022</a:t>
            </a:r>
          </a:p>
          <a:p>
            <a:pPr lvl="1">
              <a:defRPr/>
            </a:pPr>
            <a:r>
              <a:rPr lang="en-US" dirty="0" smtClean="0">
                <a:latin typeface="+mj-lt"/>
              </a:rPr>
              <a:t>New tools, products, services, and methodologies will be developed jointly to support the transition and access to an improved, modernized NSRS.</a:t>
            </a:r>
          </a:p>
        </p:txBody>
      </p:sp>
      <p:sp>
        <p:nvSpPr>
          <p:cNvPr id="4" name="Slide Number Placeholder 3"/>
          <p:cNvSpPr>
            <a:spLocks noGrp="1"/>
          </p:cNvSpPr>
          <p:nvPr>
            <p:ph type="sldNum" sz="quarter" idx="12"/>
          </p:nvPr>
        </p:nvSpPr>
        <p:spPr/>
        <p:txBody>
          <a:bodyPr/>
          <a:lstStyle/>
          <a:p>
            <a:pPr>
              <a:defRPr/>
            </a:pPr>
            <a:fld id="{EB6791C4-DF4E-4C17-A41C-B2BEB15390BD}" type="slidenum">
              <a:rPr lang="en-US" smtClean="0"/>
              <a:pPr>
                <a:defRPr/>
              </a:pPr>
              <a:t>14</a:t>
            </a:fld>
            <a:endParaRPr lang="en-US"/>
          </a:p>
        </p:txBody>
      </p:sp>
    </p:spTree>
    <p:extLst>
      <p:ext uri="{BB962C8B-B14F-4D97-AF65-F5344CB8AC3E}">
        <p14:creationId xmlns:p14="http://schemas.microsoft.com/office/powerpoint/2010/main" val="453164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extBox 1"/>
          <p:cNvSpPr txBox="1"/>
          <p:nvPr/>
        </p:nvSpPr>
        <p:spPr>
          <a:xfrm>
            <a:off x="1369514" y="779688"/>
            <a:ext cx="615649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Why Modernize the NSRS</a:t>
            </a:r>
          </a:p>
        </p:txBody>
      </p:sp>
      <p:sp>
        <p:nvSpPr>
          <p:cNvPr id="146" name="Rectangle 2"/>
          <p:cNvSpPr txBox="1"/>
          <p:nvPr/>
        </p:nvSpPr>
        <p:spPr>
          <a:xfrm>
            <a:off x="569070" y="2049828"/>
            <a:ext cx="8005863" cy="3139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sz="3000" dirty="0"/>
              <a:t>Current models built on old </a:t>
            </a:r>
            <a:r>
              <a:rPr sz="3000" dirty="0"/>
              <a:t>technology</a:t>
            </a:r>
            <a:endParaRPr lang="en-US" sz="3000" dirty="0"/>
          </a:p>
          <a:p>
            <a:pPr>
              <a:defRPr sz="3000">
                <a:solidFill>
                  <a:srgbClr val="17375E"/>
                </a:solidFill>
                <a:latin typeface="Arial"/>
                <a:ea typeface="Arial"/>
                <a:cs typeface="Arial"/>
                <a:sym typeface="Arial"/>
              </a:defRPr>
            </a:pPr>
            <a:endParaRPr lang="en-US" sz="800" dirty="0"/>
          </a:p>
          <a:p>
            <a:pPr>
              <a:defRPr sz="3000">
                <a:solidFill>
                  <a:srgbClr val="17375E"/>
                </a:solidFill>
                <a:latin typeface="Arial"/>
                <a:ea typeface="Arial"/>
                <a:cs typeface="Arial"/>
                <a:sym typeface="Arial"/>
              </a:defRPr>
            </a:pPr>
            <a:endParaRPr sz="800" dirty="0"/>
          </a:p>
          <a:p>
            <a:pPr lvl="1">
              <a:defRPr sz="3000">
                <a:solidFill>
                  <a:srgbClr val="17375E"/>
                </a:solidFill>
                <a:latin typeface="Arial"/>
                <a:ea typeface="Arial"/>
                <a:cs typeface="Arial"/>
                <a:sym typeface="Arial"/>
              </a:defRPr>
            </a:pPr>
            <a:r>
              <a:rPr sz="3000" dirty="0"/>
              <a:t>NAD83 not truly </a:t>
            </a:r>
            <a:r>
              <a:rPr sz="3000" dirty="0"/>
              <a:t>Geocentric</a:t>
            </a:r>
            <a:r>
              <a:rPr lang="en-US" sz="3000" dirty="0"/>
              <a:t> (~2.2m)</a:t>
            </a:r>
          </a:p>
          <a:p>
            <a:pPr lvl="1">
              <a:defRPr sz="3000">
                <a:solidFill>
                  <a:srgbClr val="17375E"/>
                </a:solidFill>
                <a:latin typeface="Arial"/>
                <a:ea typeface="Arial"/>
                <a:cs typeface="Arial"/>
                <a:sym typeface="Arial"/>
              </a:defRPr>
            </a:pPr>
            <a:endParaRPr lang="en-US" sz="800" dirty="0"/>
          </a:p>
          <a:p>
            <a:pPr lvl="1">
              <a:defRPr sz="3000">
                <a:solidFill>
                  <a:srgbClr val="17375E"/>
                </a:solidFill>
                <a:latin typeface="Arial"/>
                <a:ea typeface="Arial"/>
                <a:cs typeface="Arial"/>
                <a:sym typeface="Arial"/>
              </a:defRPr>
            </a:pPr>
            <a:endParaRPr sz="800" dirty="0"/>
          </a:p>
          <a:p>
            <a:pPr lvl="1">
              <a:defRPr sz="3000">
                <a:solidFill>
                  <a:srgbClr val="17375E"/>
                </a:solidFill>
                <a:latin typeface="Arial"/>
                <a:ea typeface="Arial"/>
                <a:cs typeface="Arial"/>
                <a:sym typeface="Arial"/>
              </a:defRPr>
            </a:pPr>
            <a:r>
              <a:rPr sz="3000" dirty="0"/>
              <a:t>NAVD88 relies on marks in the ground</a:t>
            </a:r>
          </a:p>
          <a:p>
            <a:pPr lvl="1">
              <a:defRPr sz="3000">
                <a:solidFill>
                  <a:srgbClr val="17375E"/>
                </a:solidFill>
                <a:latin typeface="Arial"/>
                <a:ea typeface="Arial"/>
                <a:cs typeface="Arial"/>
                <a:sym typeface="Arial"/>
              </a:defRPr>
            </a:pPr>
            <a:r>
              <a:rPr lang="en-US" sz="3000" dirty="0"/>
              <a:t>and is n</a:t>
            </a:r>
            <a:r>
              <a:rPr sz="3000" dirty="0"/>
              <a:t>ot </a:t>
            </a:r>
            <a:r>
              <a:rPr sz="3000" dirty="0"/>
              <a:t>easily </a:t>
            </a:r>
            <a:r>
              <a:rPr sz="3000" dirty="0"/>
              <a:t>maintained</a:t>
            </a:r>
            <a:endParaRPr lang="en-US" sz="3000" dirty="0"/>
          </a:p>
          <a:p>
            <a:pPr lvl="1">
              <a:defRPr sz="3000">
                <a:solidFill>
                  <a:srgbClr val="17375E"/>
                </a:solidFill>
                <a:latin typeface="Arial"/>
                <a:ea typeface="Arial"/>
                <a:cs typeface="Arial"/>
                <a:sym typeface="Arial"/>
              </a:defRPr>
            </a:pPr>
            <a:endParaRPr lang="en-US" sz="800" dirty="0"/>
          </a:p>
          <a:p>
            <a:pPr lvl="1">
              <a:defRPr sz="3000">
                <a:solidFill>
                  <a:srgbClr val="17375E"/>
                </a:solidFill>
                <a:latin typeface="Arial"/>
                <a:ea typeface="Arial"/>
                <a:cs typeface="Arial"/>
                <a:sym typeface="Arial"/>
              </a:defRPr>
            </a:pPr>
            <a:endParaRPr sz="800" dirty="0"/>
          </a:p>
          <a:p>
            <a:pPr lvl="1">
              <a:defRPr sz="3000">
                <a:solidFill>
                  <a:srgbClr val="17375E"/>
                </a:solidFill>
                <a:latin typeface="Arial"/>
                <a:ea typeface="Arial"/>
                <a:cs typeface="Arial"/>
                <a:sym typeface="Arial"/>
              </a:defRPr>
            </a:pPr>
            <a:r>
              <a:rPr sz="3000" dirty="0"/>
              <a:t>T</a:t>
            </a:r>
            <a:r>
              <a:rPr lang="en-US" sz="3000" dirty="0"/>
              <a:t>oday’s t</a:t>
            </a:r>
            <a:r>
              <a:rPr sz="3000" dirty="0"/>
              <a:t>echnology </a:t>
            </a:r>
            <a:r>
              <a:rPr sz="3000" dirty="0"/>
              <a:t>needs better </a:t>
            </a:r>
            <a:r>
              <a:rPr lang="en-US" sz="3000" dirty="0"/>
              <a:t>a</a:t>
            </a:r>
            <a:r>
              <a:rPr sz="3000" dirty="0"/>
              <a:t>ccuracy</a:t>
            </a:r>
            <a:endParaRPr sz="3000" dirty="0"/>
          </a:p>
        </p:txBody>
      </p:sp>
    </p:spTree>
    <p:extLst>
      <p:ext uri="{BB962C8B-B14F-4D97-AF65-F5344CB8AC3E}">
        <p14:creationId xmlns:p14="http://schemas.microsoft.com/office/powerpoint/2010/main" val="21221963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855663"/>
            <a:ext cx="8562975"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5" name="TextBox 3"/>
          <p:cNvSpPr txBox="1">
            <a:spLocks noChangeArrowheads="1"/>
          </p:cNvSpPr>
          <p:nvPr/>
        </p:nvSpPr>
        <p:spPr bwMode="auto">
          <a:xfrm>
            <a:off x="0" y="271463"/>
            <a:ext cx="91519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3200"/>
              <a:t>Things Are moving – we can not measure it accurately</a:t>
            </a:r>
          </a:p>
        </p:txBody>
      </p:sp>
    </p:spTree>
    <p:extLst>
      <p:ext uri="{BB962C8B-B14F-4D97-AF65-F5344CB8AC3E}">
        <p14:creationId xmlns:p14="http://schemas.microsoft.com/office/powerpoint/2010/main" val="2471247945"/>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p:cNvSpPr>
          <p:nvPr>
            <p:ph type="ctrTitle"/>
          </p:nvPr>
        </p:nvSpPr>
        <p:spPr>
          <a:xfrm>
            <a:off x="152400" y="228600"/>
            <a:ext cx="8915400" cy="914400"/>
          </a:xfrm>
        </p:spPr>
        <p:txBody>
          <a:bodyPr/>
          <a:lstStyle/>
          <a:p>
            <a:pPr eaLnBrk="1" hangingPunct="1"/>
            <a:r>
              <a:rPr lang="en-US" altLang="en-US" dirty="0" smtClean="0">
                <a:latin typeface="+mj-lt"/>
                <a:cs typeface="Arial" panose="020B0604020202020204" pitchFamily="34" charset="0"/>
              </a:rPr>
              <a:t>NSRS Modernization</a:t>
            </a:r>
          </a:p>
        </p:txBody>
      </p:sp>
      <p:sp>
        <p:nvSpPr>
          <p:cNvPr id="33795" name="Rectangle 5"/>
          <p:cNvSpPr>
            <a:spLocks noGrp="1"/>
          </p:cNvSpPr>
          <p:nvPr>
            <p:ph type="subTitle" idx="1"/>
          </p:nvPr>
        </p:nvSpPr>
        <p:spPr>
          <a:xfrm>
            <a:off x="1000125" y="2925762"/>
            <a:ext cx="5905500" cy="4070350"/>
          </a:xfrm>
        </p:spPr>
        <p:txBody>
          <a:bodyPr/>
          <a:lstStyle/>
          <a:p>
            <a:pPr algn="l" eaLnBrk="1" hangingPunct="1">
              <a:defRPr/>
            </a:pPr>
            <a:r>
              <a:rPr lang="en-US" altLang="en-US" sz="2400" b="1" dirty="0" smtClean="0">
                <a:solidFill>
                  <a:schemeClr val="tx1"/>
                </a:solidFill>
                <a:latin typeface="+mj-lt"/>
                <a:ea typeface="ＭＳ Ｐゴシック" charset="0"/>
                <a:cs typeface="Arial" charset="0"/>
              </a:rPr>
              <a:t>Vastly </a:t>
            </a:r>
            <a:r>
              <a:rPr lang="en-US" altLang="en-US" sz="2400" b="1" dirty="0">
                <a:solidFill>
                  <a:schemeClr val="tx1"/>
                </a:solidFill>
                <a:latin typeface="+mj-lt"/>
                <a:ea typeface="ＭＳ Ｐゴシック" charset="0"/>
                <a:cs typeface="Arial" charset="0"/>
              </a:rPr>
              <a:t>improved flood plain </a:t>
            </a:r>
            <a:r>
              <a:rPr lang="en-US" altLang="en-US" sz="2400" b="1" dirty="0" smtClean="0">
                <a:solidFill>
                  <a:schemeClr val="tx1"/>
                </a:solidFill>
                <a:latin typeface="+mj-lt"/>
                <a:ea typeface="ＭＳ Ｐゴシック" charset="0"/>
                <a:cs typeface="Arial" charset="0"/>
              </a:rPr>
              <a:t>mapping</a:t>
            </a:r>
          </a:p>
          <a:p>
            <a:pPr marL="285750" indent="-285750" algn="l" eaLnBrk="1" hangingPunct="1">
              <a:buFont typeface="Arial" panose="020B0604020202020204" pitchFamily="34" charset="0"/>
              <a:buChar char="•"/>
              <a:defRPr/>
            </a:pPr>
            <a:r>
              <a:rPr lang="en-US" altLang="en-US" sz="1800" dirty="0" smtClean="0">
                <a:solidFill>
                  <a:schemeClr val="tx1"/>
                </a:solidFill>
                <a:latin typeface="+mj-lt"/>
                <a:ea typeface="ＭＳ Ｐゴシック" charset="0"/>
                <a:cs typeface="Arial" charset="0"/>
              </a:rPr>
              <a:t>Water flows due to differences </a:t>
            </a:r>
            <a:r>
              <a:rPr lang="en-US" altLang="en-US" sz="1800" dirty="0">
                <a:solidFill>
                  <a:schemeClr val="tx1"/>
                </a:solidFill>
                <a:latin typeface="+mj-lt"/>
                <a:ea typeface="ＭＳ Ｐゴシック" charset="0"/>
                <a:cs typeface="Arial" charset="0"/>
              </a:rPr>
              <a:t>in </a:t>
            </a:r>
            <a:r>
              <a:rPr lang="en-US" altLang="en-US" sz="1800" dirty="0" smtClean="0">
                <a:solidFill>
                  <a:schemeClr val="tx1"/>
                </a:solidFill>
                <a:latin typeface="+mj-lt"/>
                <a:ea typeface="ＭＳ Ｐゴシック" charset="0"/>
                <a:cs typeface="Arial" charset="0"/>
              </a:rPr>
              <a:t>gravity </a:t>
            </a:r>
            <a:endParaRPr lang="en-US" altLang="en-US" sz="1800" dirty="0">
              <a:solidFill>
                <a:schemeClr val="tx1"/>
              </a:solidFill>
              <a:latin typeface="+mj-lt"/>
              <a:ea typeface="ＭＳ Ｐゴシック" charset="0"/>
              <a:cs typeface="Arial" charset="0"/>
            </a:endParaRPr>
          </a:p>
          <a:p>
            <a:pPr marL="285750" indent="-285750" algn="l" eaLnBrk="1" hangingPunct="1">
              <a:buFont typeface="Arial" panose="020B0604020202020204" pitchFamily="34" charset="0"/>
              <a:buChar char="•"/>
              <a:defRPr/>
            </a:pPr>
            <a:r>
              <a:rPr lang="en-US" altLang="en-US" sz="1800" dirty="0" smtClean="0">
                <a:solidFill>
                  <a:schemeClr val="tx1"/>
                </a:solidFill>
                <a:latin typeface="+mj-lt"/>
                <a:ea typeface="ＭＳ Ｐゴシック" charset="0"/>
                <a:cs typeface="Arial" charset="0"/>
              </a:rPr>
              <a:t>Critically important in low-lying, flat communities</a:t>
            </a:r>
          </a:p>
          <a:p>
            <a:pPr lvl="1" algn="l" eaLnBrk="1" hangingPunct="1">
              <a:defRPr/>
            </a:pPr>
            <a:endParaRPr lang="en-US" altLang="en-US" sz="1800" dirty="0" smtClean="0">
              <a:solidFill>
                <a:schemeClr val="tx1"/>
              </a:solidFill>
              <a:latin typeface="+mj-lt"/>
              <a:ea typeface="ＭＳ Ｐゴシック" charset="0"/>
              <a:cs typeface="Arial" charset="0"/>
            </a:endParaRPr>
          </a:p>
          <a:p>
            <a:pPr lvl="1" algn="l" eaLnBrk="1" hangingPunct="1">
              <a:buFont typeface="Arial" charset="0"/>
              <a:buChar char="•"/>
              <a:defRPr/>
            </a:pPr>
            <a:endParaRPr lang="en-US" altLang="en-US" sz="1800" dirty="0">
              <a:solidFill>
                <a:schemeClr val="tx1"/>
              </a:solidFill>
              <a:latin typeface="+mj-lt"/>
              <a:ea typeface="ＭＳ Ｐゴシック" charset="0"/>
              <a:cs typeface="Arial" charset="0"/>
            </a:endParaRPr>
          </a:p>
          <a:p>
            <a:pPr lvl="1" algn="l" eaLnBrk="1" hangingPunct="1">
              <a:buFont typeface="Arial" charset="0"/>
              <a:buChar char="•"/>
              <a:defRPr/>
            </a:pPr>
            <a:endParaRPr lang="en-US" altLang="en-US" sz="1800" dirty="0" smtClean="0">
              <a:solidFill>
                <a:schemeClr val="tx1"/>
              </a:solidFill>
              <a:latin typeface="+mj-lt"/>
              <a:ea typeface="ＭＳ Ｐゴシック" charset="0"/>
              <a:cs typeface="Arial" charset="0"/>
            </a:endParaRPr>
          </a:p>
          <a:p>
            <a:pPr lvl="1" algn="l" eaLnBrk="1" hangingPunct="1">
              <a:buFont typeface="Arial" charset="0"/>
              <a:buChar char="•"/>
              <a:defRPr/>
            </a:pPr>
            <a:endParaRPr lang="en-US" altLang="en-US" sz="1800" dirty="0">
              <a:solidFill>
                <a:schemeClr val="tx1"/>
              </a:solidFill>
              <a:latin typeface="+mj-lt"/>
              <a:ea typeface="ＭＳ Ｐゴシック" charset="0"/>
              <a:cs typeface="Arial" charset="0"/>
            </a:endParaRPr>
          </a:p>
          <a:p>
            <a:pPr algn="l" eaLnBrk="1" hangingPunct="1">
              <a:defRPr/>
            </a:pPr>
            <a:endParaRPr lang="en-US" altLang="en-US" sz="2400" dirty="0" smtClean="0">
              <a:solidFill>
                <a:schemeClr val="tx1"/>
              </a:solidFill>
              <a:latin typeface="+mj-lt"/>
              <a:ea typeface="ＭＳ Ｐゴシック" charset="0"/>
              <a:cs typeface="Arial" charset="0"/>
            </a:endParaRPr>
          </a:p>
          <a:p>
            <a:pPr algn="l" eaLnBrk="1" hangingPunct="1">
              <a:defRPr/>
            </a:pPr>
            <a:r>
              <a:rPr lang="en-US" altLang="en-US" sz="2400" b="1" dirty="0" smtClean="0">
                <a:solidFill>
                  <a:schemeClr val="tx1"/>
                </a:solidFill>
                <a:latin typeface="+mj-lt"/>
                <a:ea typeface="ＭＳ Ｐゴシック" charset="0"/>
                <a:cs typeface="Arial" charset="0"/>
              </a:rPr>
              <a:t>Fundamental support for new technologies</a:t>
            </a:r>
          </a:p>
          <a:p>
            <a:pPr marL="285750" indent="-285750" algn="l" eaLnBrk="1" hangingPunct="1">
              <a:buFont typeface="Arial" panose="020B0604020202020204" pitchFamily="34" charset="0"/>
              <a:buChar char="•"/>
              <a:defRPr/>
            </a:pPr>
            <a:r>
              <a:rPr lang="en-US" altLang="en-US" sz="1800" dirty="0" smtClean="0">
                <a:solidFill>
                  <a:schemeClr val="tx1"/>
                </a:solidFill>
                <a:latin typeface="+mj-lt"/>
                <a:ea typeface="ＭＳ Ｐゴシック" charset="0"/>
                <a:cs typeface="Arial" charset="0"/>
              </a:rPr>
              <a:t>“Smart Highways” for autonomous vehicles</a:t>
            </a:r>
          </a:p>
          <a:p>
            <a:pPr algn="l" eaLnBrk="1" hangingPunct="1">
              <a:buFont typeface="Arial" charset="0"/>
              <a:buChar char="•"/>
              <a:defRPr/>
            </a:pPr>
            <a:endParaRPr lang="en-US" altLang="en-US" dirty="0" smtClean="0">
              <a:solidFill>
                <a:schemeClr val="tx1"/>
              </a:solidFill>
              <a:latin typeface="+mj-lt"/>
              <a:ea typeface="ＭＳ Ｐゴシック" charset="0"/>
              <a:cs typeface="Arial" charset="0"/>
            </a:endParaRPr>
          </a:p>
          <a:p>
            <a:pPr algn="l" eaLnBrk="1" hangingPunct="1">
              <a:defRPr/>
            </a:pPr>
            <a:r>
              <a:rPr lang="en-US" altLang="en-US" dirty="0" smtClean="0">
                <a:solidFill>
                  <a:schemeClr val="tx1"/>
                </a:solidFill>
                <a:latin typeface="+mj-lt"/>
                <a:ea typeface="ＭＳ Ｐゴシック" charset="0"/>
                <a:cs typeface="Arial" charset="0"/>
              </a:rPr>
              <a:t> </a:t>
            </a:r>
            <a:endParaRPr lang="en-US" altLang="en-US" sz="2800" dirty="0" smtClean="0">
              <a:solidFill>
                <a:schemeClr val="tx1"/>
              </a:solidFill>
              <a:latin typeface="+mj-lt"/>
              <a:ea typeface="ＭＳ Ｐゴシック" charset="0"/>
              <a:cs typeface="Arial" charset="0"/>
            </a:endParaRPr>
          </a:p>
        </p:txBody>
      </p:sp>
      <p:sp>
        <p:nvSpPr>
          <p:cNvPr id="10244" name="Slide Number Placeholder 3"/>
          <p:cNvSpPr>
            <a:spLocks noGrp="1"/>
          </p:cNvSpPr>
          <p:nvPr>
            <p:ph type="sldNum" sz="quarter" idx="12"/>
          </p:nvPr>
        </p:nvSpPr>
        <p:spPr bwMode="auto">
          <a:xfrm>
            <a:off x="6553200" y="646430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E44C6FC6-40C7-4D80-9763-CEDB9F4CF48B}" type="slidenum">
              <a:rPr lang="en-US" altLang="en-US" sz="1200" smtClean="0">
                <a:latin typeface="+mn-lt"/>
                <a:cs typeface="Times New Roman" panose="02020603050405020304" pitchFamily="18" charset="0"/>
              </a:rPr>
              <a:pPr>
                <a:spcBef>
                  <a:spcPct val="0"/>
                </a:spcBef>
                <a:buFontTx/>
                <a:buNone/>
              </a:pPr>
              <a:t>17</a:t>
            </a:fld>
            <a:endParaRPr lang="en-US" altLang="en-US" sz="1200" smtClean="0">
              <a:latin typeface="+mn-lt"/>
              <a:cs typeface="Times New Roman" panose="02020603050405020304" pitchFamily="18" charset="0"/>
            </a:endParaRPr>
          </a:p>
        </p:txBody>
      </p:sp>
      <p:pic>
        <p:nvPicPr>
          <p:cNvPr id="10245" name="Picture 12" descr="Image result for smart highwa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5289550"/>
            <a:ext cx="1943100" cy="12954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5"/>
          <p:cNvSpPr txBox="1">
            <a:spLocks/>
          </p:cNvSpPr>
          <p:nvPr/>
        </p:nvSpPr>
        <p:spPr bwMode="auto">
          <a:xfrm>
            <a:off x="2878137" y="961231"/>
            <a:ext cx="6094413"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Font typeface="Arial" panose="020B0604020202020204" pitchFamily="34" charset="0"/>
              <a:buNone/>
            </a:pPr>
            <a:endParaRPr lang="en-US" altLang="en-US" sz="2400" b="1" dirty="0" smtClean="0">
              <a:latin typeface="+mn-lt"/>
            </a:endParaRPr>
          </a:p>
          <a:p>
            <a:pPr eaLnBrk="1" hangingPunct="1">
              <a:buFont typeface="Arial" panose="020B0604020202020204" pitchFamily="34" charset="0"/>
              <a:buNone/>
            </a:pPr>
            <a:r>
              <a:rPr lang="en-US" altLang="en-US" sz="2400" b="1" dirty="0" smtClean="0">
                <a:latin typeface="+mn-lt"/>
              </a:rPr>
              <a:t>Revolutionize </a:t>
            </a:r>
            <a:r>
              <a:rPr lang="en-US" altLang="en-US" sz="2400" b="1" dirty="0">
                <a:latin typeface="+mn-lt"/>
              </a:rPr>
              <a:t>professional </a:t>
            </a:r>
            <a:r>
              <a:rPr lang="en-US" altLang="en-US" sz="2400" b="1" dirty="0" smtClean="0">
                <a:latin typeface="+mn-lt"/>
              </a:rPr>
              <a:t>surveying</a:t>
            </a:r>
          </a:p>
          <a:p>
            <a:pPr marL="285750" indent="-285750"/>
            <a:r>
              <a:rPr lang="en-US" altLang="en-US" sz="1800" dirty="0" smtClean="0">
                <a:latin typeface="+mn-lt"/>
              </a:rPr>
              <a:t>No </a:t>
            </a:r>
            <a:r>
              <a:rPr lang="en-US" altLang="en-US" sz="1800" dirty="0">
                <a:latin typeface="+mn-lt"/>
              </a:rPr>
              <a:t>more need for installing and locating bench </a:t>
            </a:r>
            <a:r>
              <a:rPr lang="en-US" altLang="en-US" sz="1800" dirty="0" smtClean="0">
                <a:latin typeface="+mn-lt"/>
              </a:rPr>
              <a:t>marks</a:t>
            </a:r>
          </a:p>
          <a:p>
            <a:pPr marL="285750" indent="-285750"/>
            <a:r>
              <a:rPr lang="en-US" altLang="en-US" sz="1800" dirty="0" smtClean="0">
                <a:latin typeface="+mn-lt"/>
              </a:rPr>
              <a:t>Absolute</a:t>
            </a:r>
            <a:r>
              <a:rPr lang="en-US" altLang="en-US" sz="1800" dirty="0">
                <a:latin typeface="+mn-lt"/>
              </a:rPr>
              <a:t>, consistent positioning autonomously, </a:t>
            </a:r>
            <a:r>
              <a:rPr lang="en-US" altLang="en-US" sz="1800" dirty="0" smtClean="0">
                <a:latin typeface="+mn-lt"/>
              </a:rPr>
              <a:t>anywhere</a:t>
            </a:r>
          </a:p>
          <a:p>
            <a:pPr lvl="1" eaLnBrk="1" hangingPunct="1">
              <a:buNone/>
            </a:pPr>
            <a:endParaRPr lang="en-US" altLang="en-US" sz="1800" dirty="0" smtClean="0">
              <a:latin typeface="+mn-lt"/>
            </a:endParaRPr>
          </a:p>
          <a:p>
            <a:pPr lvl="1" eaLnBrk="1" hangingPunct="1">
              <a:buFont typeface="Arial" panose="020B0604020202020204" pitchFamily="34" charset="0"/>
              <a:buChar char="•"/>
            </a:pPr>
            <a:endParaRPr lang="en-US" altLang="en-US" sz="1800" dirty="0">
              <a:latin typeface="+mn-lt"/>
            </a:endParaRPr>
          </a:p>
          <a:p>
            <a:pPr lvl="1" eaLnBrk="1" hangingPunct="1">
              <a:buFont typeface="Arial" panose="020B0604020202020204" pitchFamily="34" charset="0"/>
              <a:buNone/>
            </a:pPr>
            <a:endParaRPr lang="en-US" altLang="en-US" sz="1800" dirty="0">
              <a:latin typeface="+mn-lt"/>
            </a:endParaRPr>
          </a:p>
          <a:p>
            <a:pPr eaLnBrk="1" hangingPunct="1">
              <a:buFont typeface="Arial" panose="020B0604020202020204" pitchFamily="34" charset="0"/>
              <a:buNone/>
            </a:pPr>
            <a:endParaRPr lang="en-US" altLang="en-US" sz="2400" dirty="0" smtClean="0">
              <a:latin typeface="+mn-lt"/>
            </a:endParaRPr>
          </a:p>
          <a:p>
            <a:pPr eaLnBrk="1" hangingPunct="1">
              <a:buFont typeface="Arial" panose="020B0604020202020204" pitchFamily="34" charset="0"/>
              <a:buNone/>
            </a:pPr>
            <a:endParaRPr lang="en-US" altLang="en-US" sz="1600" dirty="0" smtClean="0">
              <a:latin typeface="+mn-lt"/>
            </a:endParaRPr>
          </a:p>
          <a:p>
            <a:pPr eaLnBrk="1" hangingPunct="1">
              <a:buFont typeface="Arial" panose="020B0604020202020204" pitchFamily="34" charset="0"/>
              <a:buNone/>
            </a:pPr>
            <a:r>
              <a:rPr lang="en-US" altLang="en-US" sz="2400" b="1" dirty="0" smtClean="0">
                <a:latin typeface="+mn-lt"/>
              </a:rPr>
              <a:t>Impacts </a:t>
            </a:r>
            <a:r>
              <a:rPr lang="en-US" altLang="en-US" sz="2400" b="1" dirty="0">
                <a:latin typeface="+mn-lt"/>
              </a:rPr>
              <a:t>on </a:t>
            </a:r>
            <a:r>
              <a:rPr lang="en-US" altLang="en-US" sz="2400" b="1" dirty="0" smtClean="0">
                <a:latin typeface="+mn-lt"/>
              </a:rPr>
              <a:t>infrastructure</a:t>
            </a:r>
          </a:p>
          <a:p>
            <a:pPr eaLnBrk="1" hangingPunct="1">
              <a:buFont typeface="Arial" panose="020B0604020202020204" pitchFamily="34" charset="0"/>
              <a:buNone/>
            </a:pPr>
            <a:r>
              <a:rPr lang="en-US" altLang="en-US" sz="1800" dirty="0" smtClean="0">
                <a:latin typeface="+mn-lt"/>
              </a:rPr>
              <a:t>Any </a:t>
            </a:r>
            <a:r>
              <a:rPr lang="en-US" altLang="en-US" sz="1800" dirty="0">
                <a:latin typeface="+mn-lt"/>
              </a:rPr>
              <a:t>application requiring precise </a:t>
            </a:r>
            <a:r>
              <a:rPr lang="en-US" altLang="en-US" sz="1800" dirty="0" smtClean="0">
                <a:latin typeface="+mn-lt"/>
              </a:rPr>
              <a:t>positioning -- bridges</a:t>
            </a:r>
            <a:r>
              <a:rPr lang="en-US" altLang="en-US" sz="1800" dirty="0">
                <a:latin typeface="+mn-lt"/>
              </a:rPr>
              <a:t>, tunnels, </a:t>
            </a:r>
            <a:r>
              <a:rPr lang="en-US" altLang="en-US" sz="1800" dirty="0" smtClean="0">
                <a:latin typeface="+mn-lt"/>
              </a:rPr>
              <a:t>railways, agriculture, navigation -- will </a:t>
            </a:r>
            <a:r>
              <a:rPr lang="en-US" altLang="en-US" sz="1800" dirty="0">
                <a:latin typeface="+mn-lt"/>
              </a:rPr>
              <a:t>be easier and more accurate</a:t>
            </a:r>
          </a:p>
          <a:p>
            <a:pPr eaLnBrk="1" hangingPunct="1">
              <a:buFont typeface="Arial" panose="020B0604020202020204" pitchFamily="34" charset="0"/>
              <a:buNone/>
            </a:pPr>
            <a:endParaRPr lang="en-US" altLang="en-US" dirty="0" smtClean="0">
              <a:latin typeface="+mn-lt"/>
            </a:endParaRPr>
          </a:p>
          <a:p>
            <a:pPr eaLnBrk="1" hangingPunct="1">
              <a:buFont typeface="Arial" panose="020B0604020202020204" pitchFamily="34" charset="0"/>
              <a:buNone/>
            </a:pPr>
            <a:endParaRPr lang="en-US" altLang="en-US" dirty="0">
              <a:latin typeface="+mn-lt"/>
            </a:endParaRPr>
          </a:p>
          <a:p>
            <a:pPr eaLnBrk="1" hangingPunct="1">
              <a:buFont typeface="Arial" panose="020B0604020202020204" pitchFamily="34" charset="0"/>
              <a:buNone/>
            </a:pPr>
            <a:r>
              <a:rPr lang="en-US" altLang="en-US" dirty="0">
                <a:latin typeface="+mn-lt"/>
              </a:rPr>
              <a:t> </a:t>
            </a:r>
            <a:endParaRPr lang="en-US" altLang="en-US" sz="2800" dirty="0">
              <a:latin typeface="+mn-lt"/>
            </a:endParaRPr>
          </a:p>
        </p:txBody>
      </p:sp>
      <p:pic>
        <p:nvPicPr>
          <p:cNvPr id="1024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1593" y="2696369"/>
            <a:ext cx="1938338" cy="15176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11" descr="Bridge_split_cropp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725" y="4348162"/>
            <a:ext cx="2208212" cy="1366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1061" y="1228328"/>
            <a:ext cx="1979613" cy="138271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895952"/>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Title 1"/>
          <p:cNvSpPr>
            <a:spLocks noGrp="1"/>
          </p:cNvSpPr>
          <p:nvPr>
            <p:ph type="title"/>
          </p:nvPr>
        </p:nvSpPr>
        <p:spPr>
          <a:xfrm>
            <a:off x="457200" y="228600"/>
            <a:ext cx="8229600" cy="1143000"/>
          </a:xfrm>
        </p:spPr>
        <p:txBody>
          <a:bodyPr/>
          <a:lstStyle/>
          <a:p>
            <a:pPr eaLnBrk="1" hangingPunct="1">
              <a:defRPr/>
            </a:pPr>
            <a:r>
              <a:rPr lang="en-US" altLang="en-US" sz="4000" dirty="0">
                <a:latin typeface="+mj-lt"/>
              </a:rPr>
              <a:t>NSRS </a:t>
            </a:r>
            <a:r>
              <a:rPr lang="en-US" altLang="en-US" sz="4000" dirty="0" smtClean="0">
                <a:latin typeface="+mj-lt"/>
              </a:rPr>
              <a:t>Modernization</a:t>
            </a:r>
            <a:endParaRPr lang="en-US" altLang="en-US" sz="4000" dirty="0">
              <a:latin typeface="+mj-lt"/>
            </a:endParaRPr>
          </a:p>
        </p:txBody>
      </p:sp>
      <p:sp>
        <p:nvSpPr>
          <p:cNvPr id="4099" name="Content Placeholder 2"/>
          <p:cNvSpPr>
            <a:spLocks noGrp="1"/>
          </p:cNvSpPr>
          <p:nvPr>
            <p:ph idx="1"/>
          </p:nvPr>
        </p:nvSpPr>
        <p:spPr>
          <a:xfrm>
            <a:off x="457200" y="1069975"/>
            <a:ext cx="8264525" cy="4648200"/>
          </a:xfrm>
        </p:spPr>
        <p:txBody>
          <a:bodyPr/>
          <a:lstStyle/>
          <a:p>
            <a:pPr marL="0" indent="0">
              <a:buFont typeface="Arial" panose="020B0604020202020204" pitchFamily="34" charset="0"/>
              <a:buNone/>
              <a:defRPr/>
            </a:pPr>
            <a:r>
              <a:rPr lang="en-US" sz="2400" b="1" dirty="0">
                <a:latin typeface="+mj-lt"/>
              </a:rPr>
              <a:t>Four Terrestrial Reference Frames</a:t>
            </a:r>
          </a:p>
          <a:p>
            <a:pPr marL="342891" indent="-342891">
              <a:defRPr/>
            </a:pPr>
            <a:r>
              <a:rPr lang="en-US" altLang="en-US" sz="2400" b="1" dirty="0">
                <a:latin typeface="+mj-lt"/>
              </a:rPr>
              <a:t>North American Terrestrial Reference Frame of 2022 (NATRF2022)</a:t>
            </a:r>
          </a:p>
          <a:p>
            <a:pPr marL="342891" indent="-342891">
              <a:defRPr/>
            </a:pPr>
            <a:r>
              <a:rPr lang="en-US" altLang="en-US" sz="2400" dirty="0">
                <a:latin typeface="+mj-lt"/>
              </a:rPr>
              <a:t>Pacific Terrestrial Reference Frame of 2022 (PATRF2022)</a:t>
            </a:r>
          </a:p>
          <a:p>
            <a:pPr marL="342891" indent="-342891">
              <a:defRPr/>
            </a:pPr>
            <a:r>
              <a:rPr lang="en-US" altLang="en-US" sz="2400" dirty="0">
                <a:latin typeface="+mj-lt"/>
              </a:rPr>
              <a:t>Mariana Terrestrial Reference Frame of 2022 (MATRF2022)</a:t>
            </a:r>
          </a:p>
          <a:p>
            <a:pPr marL="342891" indent="-342891">
              <a:defRPr/>
            </a:pPr>
            <a:r>
              <a:rPr lang="en-US" altLang="en-US" sz="2400" dirty="0">
                <a:latin typeface="+mj-lt"/>
              </a:rPr>
              <a:t>Caribbean Terrestrial Reference Frame of 2022 (CATRF2022)</a:t>
            </a:r>
          </a:p>
          <a:p>
            <a:pPr marL="342891" indent="-342891">
              <a:defRPr/>
            </a:pPr>
            <a:endParaRPr lang="en-US" altLang="en-US" sz="1400" dirty="0">
              <a:latin typeface="+mj-lt"/>
            </a:endParaRPr>
          </a:p>
          <a:p>
            <a:pPr marL="0" indent="0">
              <a:buFont typeface="Arial" panose="020B0604020202020204" pitchFamily="34" charset="0"/>
              <a:buNone/>
              <a:defRPr/>
            </a:pPr>
            <a:r>
              <a:rPr lang="en-US" altLang="en-US" sz="2400" b="1" dirty="0">
                <a:latin typeface="+mj-lt"/>
              </a:rPr>
              <a:t>Geopotential Datum for Heights and other Physical Coordinates</a:t>
            </a:r>
          </a:p>
          <a:p>
            <a:pPr marL="342891" indent="-342891">
              <a:defRPr/>
            </a:pPr>
            <a:r>
              <a:rPr lang="en-US" altLang="en-US" sz="2400" b="1" dirty="0">
                <a:latin typeface="+mj-lt"/>
              </a:rPr>
              <a:t>North American-Pacific Geopotential Datum of 2022 (NAPGD2022)</a:t>
            </a:r>
          </a:p>
          <a:p>
            <a:pPr marL="342891" indent="-342891">
              <a:defRPr/>
            </a:pPr>
            <a:endParaRPr lang="en-US" altLang="en-US" sz="1400" dirty="0">
              <a:latin typeface="+mj-lt"/>
            </a:endParaRPr>
          </a:p>
          <a:p>
            <a:pPr marL="0" indent="0">
              <a:buFont typeface="Arial" panose="020B0604020202020204" pitchFamily="34" charset="0"/>
              <a:buNone/>
              <a:defRPr/>
            </a:pPr>
            <a:r>
              <a:rPr lang="en-US" altLang="en-US" sz="2400" b="1" dirty="0">
                <a:latin typeface="+mj-lt"/>
              </a:rPr>
              <a:t>Geoid Model (time-dependent, provided in three regions)</a:t>
            </a:r>
          </a:p>
          <a:p>
            <a:pPr marL="342891" indent="-342891">
              <a:defRPr/>
            </a:pPr>
            <a:r>
              <a:rPr lang="en-US" altLang="en-US" sz="2400" b="1" dirty="0">
                <a:latin typeface="+mj-lt"/>
              </a:rPr>
              <a:t>GEOID2022</a:t>
            </a:r>
          </a:p>
          <a:p>
            <a:pPr marL="342891" indent="-342891">
              <a:defRPr/>
            </a:pPr>
            <a:endParaRPr lang="en-US" altLang="en-US" sz="2000" dirty="0">
              <a:latin typeface="+mj-lt"/>
            </a:endParaRPr>
          </a:p>
        </p:txBody>
      </p:sp>
    </p:spTree>
    <p:extLst>
      <p:ext uri="{BB962C8B-B14F-4D97-AF65-F5344CB8AC3E}">
        <p14:creationId xmlns:p14="http://schemas.microsoft.com/office/powerpoint/2010/main" val="20705241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8280CB3-0FF6-4D07-A0F6-C78040BEDDEE}" type="slidenum">
              <a:rPr lang="en-US" smtClean="0"/>
              <a:pPr>
                <a:defRPr/>
              </a:pPr>
              <a:t>19</a:t>
            </a:fld>
            <a:endParaRPr lang="en-US"/>
          </a:p>
        </p:txBody>
      </p:sp>
      <p:sp>
        <p:nvSpPr>
          <p:cNvPr id="5" name="TextBox 4"/>
          <p:cNvSpPr txBox="1"/>
          <p:nvPr/>
        </p:nvSpPr>
        <p:spPr>
          <a:xfrm>
            <a:off x="512619" y="786298"/>
            <a:ext cx="8312726" cy="4647426"/>
          </a:xfrm>
          <a:prstGeom prst="rect">
            <a:avLst/>
          </a:prstGeom>
          <a:noFill/>
        </p:spPr>
        <p:txBody>
          <a:bodyPr wrap="square" rtlCol="0">
            <a:spAutoFit/>
          </a:bodyPr>
          <a:lstStyle/>
          <a:p>
            <a:pPr algn="ctr"/>
            <a:r>
              <a:rPr lang="en-US" sz="4800" b="1" dirty="0" smtClean="0"/>
              <a:t>All coordinates and heights </a:t>
            </a:r>
          </a:p>
          <a:p>
            <a:pPr algn="ctr"/>
            <a:r>
              <a:rPr lang="en-US" sz="4800" b="1" dirty="0" smtClean="0"/>
              <a:t>will change!</a:t>
            </a:r>
          </a:p>
          <a:p>
            <a:pPr algn="ctr"/>
            <a:endParaRPr lang="en-US" sz="4000" b="1" dirty="0"/>
          </a:p>
          <a:p>
            <a:pPr algn="ctr"/>
            <a:r>
              <a:rPr lang="en-US" sz="4000" dirty="0" smtClean="0"/>
              <a:t>In Montana by</a:t>
            </a:r>
          </a:p>
          <a:p>
            <a:pPr algn="ctr"/>
            <a:r>
              <a:rPr lang="en-US" sz="4000" dirty="0" smtClean="0"/>
              <a:t>4 </a:t>
            </a:r>
            <a:r>
              <a:rPr lang="en-US" sz="4000" dirty="0"/>
              <a:t>feet horizontally and </a:t>
            </a:r>
            <a:endParaRPr lang="en-US" sz="4000" dirty="0" smtClean="0"/>
          </a:p>
          <a:p>
            <a:pPr algn="ctr"/>
            <a:r>
              <a:rPr lang="en-US" sz="4000" dirty="0" smtClean="0"/>
              <a:t>-3 feet </a:t>
            </a:r>
            <a:r>
              <a:rPr lang="en-US" sz="4000" dirty="0"/>
              <a:t>vertically</a:t>
            </a:r>
          </a:p>
          <a:p>
            <a:pPr algn="ctr"/>
            <a:endParaRPr lang="en-US" sz="4000" dirty="0" smtClean="0"/>
          </a:p>
        </p:txBody>
      </p:sp>
    </p:spTree>
    <p:extLst>
      <p:ext uri="{BB962C8B-B14F-4D97-AF65-F5344CB8AC3E}">
        <p14:creationId xmlns:p14="http://schemas.microsoft.com/office/powerpoint/2010/main" val="1714286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defRPr/>
            </a:pPr>
            <a:r>
              <a:rPr lang="en-US" dirty="0" smtClean="0">
                <a:latin typeface="+mj-lt"/>
              </a:rPr>
              <a:t>Agenda</a:t>
            </a:r>
            <a:endParaRPr lang="en-US" dirty="0">
              <a:latin typeface="+mj-lt"/>
            </a:endParaRPr>
          </a:p>
        </p:txBody>
      </p:sp>
      <p:sp>
        <p:nvSpPr>
          <p:cNvPr id="3" name="Content Placeholder 2"/>
          <p:cNvSpPr>
            <a:spLocks noGrp="1"/>
          </p:cNvSpPr>
          <p:nvPr>
            <p:ph idx="1"/>
          </p:nvPr>
        </p:nvSpPr>
        <p:spPr>
          <a:xfrm>
            <a:off x="443345" y="990597"/>
            <a:ext cx="8229600" cy="3304305"/>
          </a:xfrm>
        </p:spPr>
        <p:txBody>
          <a:bodyPr/>
          <a:lstStyle/>
          <a:p>
            <a:pPr>
              <a:defRPr/>
            </a:pPr>
            <a:r>
              <a:rPr lang="en-US" sz="2800" dirty="0" smtClean="0">
                <a:latin typeface="+mj-lt"/>
              </a:rPr>
              <a:t>Intro</a:t>
            </a:r>
            <a:endParaRPr lang="en-US" sz="2800" dirty="0">
              <a:latin typeface="+mj-lt"/>
            </a:endParaRPr>
          </a:p>
          <a:p>
            <a:pPr>
              <a:defRPr/>
            </a:pPr>
            <a:r>
              <a:rPr lang="en-US" sz="2800" dirty="0" smtClean="0">
                <a:latin typeface="+mj-lt"/>
              </a:rPr>
              <a:t>NSRS Modernization</a:t>
            </a:r>
          </a:p>
          <a:p>
            <a:pPr>
              <a:defRPr/>
            </a:pPr>
            <a:r>
              <a:rPr lang="en-US" sz="2800" b="1" dirty="0" smtClean="0">
                <a:latin typeface="+mj-lt"/>
              </a:rPr>
              <a:t>SPCS2022</a:t>
            </a:r>
          </a:p>
          <a:p>
            <a:pPr lvl="1">
              <a:defRPr/>
            </a:pPr>
            <a:r>
              <a:rPr lang="en-US" sz="2400" dirty="0" smtClean="0">
                <a:latin typeface="+mj-lt"/>
              </a:rPr>
              <a:t>Changes are coming – what do you want for your state</a:t>
            </a:r>
          </a:p>
          <a:p>
            <a:pPr lvl="1"/>
            <a:r>
              <a:rPr lang="en-US" sz="2400" dirty="0" smtClean="0"/>
              <a:t>Your input is critical</a:t>
            </a:r>
          </a:p>
          <a:p>
            <a:pPr>
              <a:defRPr/>
            </a:pPr>
            <a:r>
              <a:rPr lang="en-US" sz="2800" b="1" dirty="0" smtClean="0">
                <a:latin typeface="+mj-lt"/>
              </a:rPr>
              <a:t>Real Time Reference Network</a:t>
            </a:r>
          </a:p>
          <a:p>
            <a:pPr>
              <a:defRPr/>
            </a:pPr>
            <a:r>
              <a:rPr lang="en-US" sz="2800" b="1" dirty="0" smtClean="0">
                <a:latin typeface="+mj-lt"/>
              </a:rPr>
              <a:t>GPS </a:t>
            </a:r>
            <a:r>
              <a:rPr lang="en-US" sz="2800" b="1" dirty="0" smtClean="0">
                <a:latin typeface="+mj-lt"/>
              </a:rPr>
              <a:t>on BM</a:t>
            </a:r>
          </a:p>
          <a:p>
            <a:pPr lvl="1">
              <a:defRPr/>
            </a:pPr>
            <a:r>
              <a:rPr lang="en-US" sz="2400" dirty="0">
                <a:latin typeface="+mj-lt"/>
              </a:rPr>
              <a:t>Phase I  -  Geoid18</a:t>
            </a:r>
          </a:p>
          <a:p>
            <a:pPr lvl="1">
              <a:defRPr/>
            </a:pPr>
            <a:r>
              <a:rPr lang="en-US" sz="2400" b="1" dirty="0">
                <a:latin typeface="+mj-lt"/>
              </a:rPr>
              <a:t>Phase II – keep collecting</a:t>
            </a:r>
            <a:endParaRPr lang="en-US" b="1" dirty="0">
              <a:latin typeface="+mj-lt"/>
            </a:endParaRPr>
          </a:p>
          <a:p>
            <a:pPr>
              <a:defRPr/>
            </a:pPr>
            <a:r>
              <a:rPr lang="en-US" sz="2800" b="1" dirty="0" smtClean="0">
                <a:latin typeface="+mj-lt"/>
              </a:rPr>
              <a:t>Resources</a:t>
            </a:r>
            <a:endParaRPr lang="en-US" sz="2800" b="1" dirty="0" smtClean="0">
              <a:latin typeface="+mj-lt"/>
            </a:endParaRPr>
          </a:p>
        </p:txBody>
      </p:sp>
      <p:pic>
        <p:nvPicPr>
          <p:cNvPr id="4" name="Content Placeholder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55043" y="794787"/>
            <a:ext cx="3164266" cy="1510151"/>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pic>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81983" y="3381988"/>
            <a:ext cx="2706378" cy="16649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91815" y="5380640"/>
            <a:ext cx="2827494" cy="144218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337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Box 2"/>
          <p:cNvSpPr txBox="1">
            <a:spLocks noChangeArrowheads="1"/>
          </p:cNvSpPr>
          <p:nvPr/>
        </p:nvSpPr>
        <p:spPr bwMode="auto">
          <a:xfrm>
            <a:off x="0" y="4572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45720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4572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600">
                <a:solidFill>
                  <a:srgbClr val="000000"/>
                </a:solidFill>
                <a:latin typeface="Calibri" panose="020F0502020204030204" pitchFamily="34" charset="0"/>
                <a:ea typeface="ＭＳ Ｐゴシック" panose="020B0600070205080204" pitchFamily="34" charset="-128"/>
                <a:cs typeface="Arial" panose="020B0604020202020204" pitchFamily="34" charset="0"/>
              </a:rPr>
              <a:t>New geometric datum minus NAD 83 (horizontal)</a:t>
            </a:r>
          </a:p>
        </p:txBody>
      </p:sp>
      <p:pic>
        <p:nvPicPr>
          <p:cNvPr id="69635" name="Picture 2" descr="D:\GIS\General\US\Export\Horiz_IGS05_minus_NAD83_2020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17733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2"/>
          <p:cNvSpPr txBox="1">
            <a:spLocks noChangeArrowheads="1"/>
          </p:cNvSpPr>
          <p:nvPr/>
        </p:nvSpPr>
        <p:spPr bwMode="auto">
          <a:xfrm>
            <a:off x="0" y="4572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defTabSz="45720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defTabSz="4572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defTabSz="4572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3600">
                <a:solidFill>
                  <a:srgbClr val="000000"/>
                </a:solidFill>
                <a:latin typeface="Calibri" panose="020F0502020204030204" pitchFamily="34" charset="0"/>
                <a:ea typeface="ＭＳ Ｐゴシック" panose="020B0600070205080204" pitchFamily="34" charset="-128"/>
                <a:cs typeface="Arial" panose="020B0604020202020204" pitchFamily="34" charset="0"/>
              </a:rPr>
              <a:t>New geometric datum minus NAD 83 </a:t>
            </a:r>
            <a:br>
              <a:rPr lang="en-US" altLang="en-US" sz="3600">
                <a:solidFill>
                  <a:srgbClr val="000000"/>
                </a:solidFill>
                <a:latin typeface="Calibri" panose="020F0502020204030204" pitchFamily="34" charset="0"/>
                <a:ea typeface="ＭＳ Ｐゴシック" panose="020B0600070205080204" pitchFamily="34" charset="-128"/>
                <a:cs typeface="Arial" panose="020B0604020202020204" pitchFamily="34" charset="0"/>
              </a:rPr>
            </a:br>
            <a:r>
              <a:rPr lang="en-US" altLang="en-US" sz="3600">
                <a:solidFill>
                  <a:srgbClr val="000000"/>
                </a:solidFill>
                <a:latin typeface="Calibri" panose="020F0502020204030204" pitchFamily="34" charset="0"/>
                <a:ea typeface="ＭＳ Ｐゴシック" panose="020B0600070205080204" pitchFamily="34" charset="-128"/>
                <a:cs typeface="Arial" panose="020B0604020202020204" pitchFamily="34" charset="0"/>
              </a:rPr>
              <a:t>(ellipsoid height)</a:t>
            </a:r>
          </a:p>
        </p:txBody>
      </p:sp>
      <p:pic>
        <p:nvPicPr>
          <p:cNvPr id="71683" name="Picture 2" descr="D:\GIS\General\US\Export\Elpsd ht_IGS05_minus_NAD83_2020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133593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0" y="304800"/>
            <a:ext cx="9144000" cy="1143000"/>
          </a:xfrm>
        </p:spPr>
        <p:txBody>
          <a:bodyPr/>
          <a:lstStyle/>
          <a:p>
            <a:r>
              <a:rPr lang="en-US" altLang="en-US" sz="3200" smtClean="0">
                <a:latin typeface="+mj-lt"/>
              </a:rPr>
              <a:t>New Vertical Datum</a:t>
            </a:r>
            <a:r>
              <a:rPr lang="en-US" altLang="en-US" sz="3200" smtClean="0">
                <a:solidFill>
                  <a:srgbClr val="0070C0"/>
                </a:solidFill>
                <a:latin typeface="+mj-lt"/>
              </a:rPr>
              <a:t/>
            </a:r>
            <a:br>
              <a:rPr lang="en-US" altLang="en-US" sz="3200" smtClean="0">
                <a:solidFill>
                  <a:srgbClr val="0070C0"/>
                </a:solidFill>
                <a:latin typeface="+mj-lt"/>
              </a:rPr>
            </a:br>
            <a:r>
              <a:rPr lang="en-US" altLang="en-US" sz="3200" smtClean="0">
                <a:solidFill>
                  <a:srgbClr val="0070C0"/>
                </a:solidFill>
                <a:latin typeface="+mj-lt"/>
              </a:rPr>
              <a:t>(Outcome)</a:t>
            </a:r>
            <a:endParaRPr lang="en-US" altLang="en-US" sz="3200" smtClean="0">
              <a:latin typeface="+mj-lt"/>
            </a:endParaRPr>
          </a:p>
        </p:txBody>
      </p:sp>
      <p:pic>
        <p:nvPicPr>
          <p:cNvPr id="73731" name="Picture 3" descr="D:\GIS\General\US\Export\New vert datum_minus_NAVD88_m_N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0438"/>
            <a:ext cx="9144000" cy="589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9943476"/>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7"/>
          <p:cNvSpPr>
            <a:spLocks noGrp="1" noChangeArrowheads="1"/>
          </p:cNvSpPr>
          <p:nvPr>
            <p:ph type="title"/>
          </p:nvPr>
        </p:nvSpPr>
        <p:spPr>
          <a:xfrm>
            <a:off x="228600" y="5561013"/>
            <a:ext cx="8723313" cy="838200"/>
          </a:xfrm>
        </p:spPr>
        <p:txBody>
          <a:bodyPr/>
          <a:lstStyle/>
          <a:p>
            <a:pPr eaLnBrk="1" hangingPunct="1"/>
            <a:r>
              <a:rPr lang="en-US" altLang="en-US" sz="2800" smtClean="0">
                <a:latin typeface="+mj-lt"/>
              </a:rPr>
              <a:t>Ellipsoid, Geoid, and Orthometric Heights</a:t>
            </a:r>
          </a:p>
        </p:txBody>
      </p:sp>
      <p:sp>
        <p:nvSpPr>
          <p:cNvPr id="81923" name="Rectangle 2"/>
          <p:cNvSpPr>
            <a:spLocks noGrp="1" noChangeArrowheads="1"/>
          </p:cNvSpPr>
          <p:nvPr>
            <p:ph idx="1"/>
          </p:nvPr>
        </p:nvSpPr>
        <p:spPr>
          <a:xfrm>
            <a:off x="0" y="1339850"/>
            <a:ext cx="9144000" cy="4495800"/>
          </a:xfrm>
        </p:spPr>
        <p:txBody>
          <a:bodyPr/>
          <a:lstStyle/>
          <a:p>
            <a:pPr algn="ctr" eaLnBrk="1" hangingPunct="1"/>
            <a:endParaRPr lang="en-US" altLang="en-US" sz="1200" dirty="0" smtClean="0">
              <a:solidFill>
                <a:srgbClr val="009900"/>
              </a:solidFill>
              <a:latin typeface="+mj-lt"/>
            </a:endParaRPr>
          </a:p>
          <a:p>
            <a:pPr algn="ctr" eaLnBrk="1" hangingPunct="1">
              <a:buFontTx/>
              <a:buChar char=" "/>
            </a:pPr>
            <a:endParaRPr lang="en-US" altLang="en-US" sz="1500" dirty="0" smtClean="0">
              <a:solidFill>
                <a:srgbClr val="009900"/>
              </a:solidFill>
              <a:latin typeface="+mj-lt"/>
            </a:endParaRPr>
          </a:p>
        </p:txBody>
      </p:sp>
      <p:sp>
        <p:nvSpPr>
          <p:cNvPr id="81924" name="Freeform 3"/>
          <p:cNvSpPr>
            <a:spLocks/>
          </p:cNvSpPr>
          <p:nvPr/>
        </p:nvSpPr>
        <p:spPr bwMode="auto">
          <a:xfrm>
            <a:off x="228600" y="4191000"/>
            <a:ext cx="2152650" cy="265113"/>
          </a:xfrm>
          <a:custGeom>
            <a:avLst/>
            <a:gdLst>
              <a:gd name="T0" fmla="*/ 2147483646 w 1356"/>
              <a:gd name="T1" fmla="*/ 2147483646 h 167"/>
              <a:gd name="T2" fmla="*/ 2147483646 w 1356"/>
              <a:gd name="T3" fmla="*/ 0 h 167"/>
              <a:gd name="T4" fmla="*/ 2147483646 w 1356"/>
              <a:gd name="T5" fmla="*/ 2147483646 h 167"/>
              <a:gd name="T6" fmla="*/ 2147483646 w 1356"/>
              <a:gd name="T7" fmla="*/ 2147483646 h 167"/>
              <a:gd name="T8" fmla="*/ 2147483646 w 1356"/>
              <a:gd name="T9" fmla="*/ 2147483646 h 167"/>
              <a:gd name="T10" fmla="*/ 2147483646 w 1356"/>
              <a:gd name="T11" fmla="*/ 2147483646 h 167"/>
              <a:gd name="T12" fmla="*/ 2147483646 w 1356"/>
              <a:gd name="T13" fmla="*/ 2147483646 h 167"/>
              <a:gd name="T14" fmla="*/ 2147483646 w 1356"/>
              <a:gd name="T15" fmla="*/ 2147483646 h 167"/>
              <a:gd name="T16" fmla="*/ 2147483646 w 1356"/>
              <a:gd name="T17" fmla="*/ 2147483646 h 167"/>
              <a:gd name="T18" fmla="*/ 2147483646 w 1356"/>
              <a:gd name="T19" fmla="*/ 2147483646 h 167"/>
              <a:gd name="T20" fmla="*/ 2147483646 w 1356"/>
              <a:gd name="T21" fmla="*/ 2147483646 h 167"/>
              <a:gd name="T22" fmla="*/ 2147483646 w 1356"/>
              <a:gd name="T23" fmla="*/ 2147483646 h 167"/>
              <a:gd name="T24" fmla="*/ 2147483646 w 1356"/>
              <a:gd name="T25" fmla="*/ 2147483646 h 167"/>
              <a:gd name="T26" fmla="*/ 2147483646 w 1356"/>
              <a:gd name="T27" fmla="*/ 2147483646 h 167"/>
              <a:gd name="T28" fmla="*/ 2147483646 w 1356"/>
              <a:gd name="T29" fmla="*/ 2147483646 h 167"/>
              <a:gd name="T30" fmla="*/ 0 w 1356"/>
              <a:gd name="T31" fmla="*/ 2147483646 h 1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56"/>
              <a:gd name="T49" fmla="*/ 0 h 167"/>
              <a:gd name="T50" fmla="*/ 1356 w 1356"/>
              <a:gd name="T51" fmla="*/ 167 h 1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56" h="167">
                <a:moveTo>
                  <a:pt x="1356" y="100"/>
                </a:moveTo>
                <a:cubicBezTo>
                  <a:pt x="1298" y="81"/>
                  <a:pt x="1244" y="43"/>
                  <a:pt x="1200" y="0"/>
                </a:cubicBezTo>
                <a:cubicBezTo>
                  <a:pt x="1155" y="9"/>
                  <a:pt x="1144" y="4"/>
                  <a:pt x="1111" y="33"/>
                </a:cubicBezTo>
                <a:cubicBezTo>
                  <a:pt x="1091" y="50"/>
                  <a:pt x="1080" y="78"/>
                  <a:pt x="1056" y="89"/>
                </a:cubicBezTo>
                <a:cubicBezTo>
                  <a:pt x="1041" y="96"/>
                  <a:pt x="1027" y="105"/>
                  <a:pt x="1011" y="111"/>
                </a:cubicBezTo>
                <a:cubicBezTo>
                  <a:pt x="989" y="120"/>
                  <a:pt x="945" y="133"/>
                  <a:pt x="945" y="133"/>
                </a:cubicBezTo>
                <a:cubicBezTo>
                  <a:pt x="852" y="118"/>
                  <a:pt x="896" y="134"/>
                  <a:pt x="811" y="78"/>
                </a:cubicBezTo>
                <a:cubicBezTo>
                  <a:pt x="800" y="71"/>
                  <a:pt x="778" y="56"/>
                  <a:pt x="778" y="56"/>
                </a:cubicBezTo>
                <a:cubicBezTo>
                  <a:pt x="716" y="77"/>
                  <a:pt x="773" y="52"/>
                  <a:pt x="711" y="100"/>
                </a:cubicBezTo>
                <a:cubicBezTo>
                  <a:pt x="690" y="116"/>
                  <a:pt x="645" y="144"/>
                  <a:pt x="645" y="144"/>
                </a:cubicBezTo>
                <a:cubicBezTo>
                  <a:pt x="564" y="136"/>
                  <a:pt x="520" y="152"/>
                  <a:pt x="478" y="89"/>
                </a:cubicBezTo>
                <a:cubicBezTo>
                  <a:pt x="423" y="107"/>
                  <a:pt x="445" y="126"/>
                  <a:pt x="389" y="144"/>
                </a:cubicBezTo>
                <a:cubicBezTo>
                  <a:pt x="337" y="140"/>
                  <a:pt x="285" y="142"/>
                  <a:pt x="234" y="133"/>
                </a:cubicBezTo>
                <a:cubicBezTo>
                  <a:pt x="224" y="131"/>
                  <a:pt x="221" y="113"/>
                  <a:pt x="211" y="111"/>
                </a:cubicBezTo>
                <a:cubicBezTo>
                  <a:pt x="185" y="106"/>
                  <a:pt x="121" y="156"/>
                  <a:pt x="100" y="167"/>
                </a:cubicBezTo>
                <a:cubicBezTo>
                  <a:pt x="67" y="163"/>
                  <a:pt x="0" y="155"/>
                  <a:pt x="0" y="155"/>
                </a:cubicBezTo>
              </a:path>
            </a:pathLst>
          </a:custGeom>
          <a:solidFill>
            <a:schemeClr val="accent2"/>
          </a:solidFill>
          <a:ln w="9525">
            <a:solidFill>
              <a:srgbClr val="003300"/>
            </a:solidFill>
            <a:round/>
            <a:headEnd/>
            <a:tailEnd/>
          </a:ln>
        </p:spPr>
        <p:txBody>
          <a:bodyPr wrap="none" anchor="ctr"/>
          <a:lstStyle/>
          <a:p>
            <a:endParaRPr lang="en-US"/>
          </a:p>
        </p:txBody>
      </p:sp>
      <p:sp>
        <p:nvSpPr>
          <p:cNvPr id="81925" name="Freeform 4"/>
          <p:cNvSpPr>
            <a:spLocks/>
          </p:cNvSpPr>
          <p:nvPr/>
        </p:nvSpPr>
        <p:spPr bwMode="auto">
          <a:xfrm>
            <a:off x="2438400" y="2895600"/>
            <a:ext cx="6172200" cy="1981200"/>
          </a:xfrm>
          <a:custGeom>
            <a:avLst/>
            <a:gdLst>
              <a:gd name="T0" fmla="*/ 0 w 4011"/>
              <a:gd name="T1" fmla="*/ 2147483646 h 1277"/>
              <a:gd name="T2" fmla="*/ 2147483646 w 4011"/>
              <a:gd name="T3" fmla="*/ 2147483646 h 1277"/>
              <a:gd name="T4" fmla="*/ 2147483646 w 4011"/>
              <a:gd name="T5" fmla="*/ 2147483646 h 1277"/>
              <a:gd name="T6" fmla="*/ 2147483646 w 4011"/>
              <a:gd name="T7" fmla="*/ 2147483646 h 1277"/>
              <a:gd name="T8" fmla="*/ 2147483646 w 4011"/>
              <a:gd name="T9" fmla="*/ 2147483646 h 1277"/>
              <a:gd name="T10" fmla="*/ 2147483646 w 4011"/>
              <a:gd name="T11" fmla="*/ 2147483646 h 1277"/>
              <a:gd name="T12" fmla="*/ 2147483646 w 4011"/>
              <a:gd name="T13" fmla="*/ 2147483646 h 1277"/>
              <a:gd name="T14" fmla="*/ 2147483646 w 4011"/>
              <a:gd name="T15" fmla="*/ 2147483646 h 1277"/>
              <a:gd name="T16" fmla="*/ 2147483646 w 4011"/>
              <a:gd name="T17" fmla="*/ 2147483646 h 1277"/>
              <a:gd name="T18" fmla="*/ 2147483646 w 4011"/>
              <a:gd name="T19" fmla="*/ 2147483646 h 1277"/>
              <a:gd name="T20" fmla="*/ 2147483646 w 4011"/>
              <a:gd name="T21" fmla="*/ 2147483646 h 1277"/>
              <a:gd name="T22" fmla="*/ 2147483646 w 4011"/>
              <a:gd name="T23" fmla="*/ 2147483646 h 1277"/>
              <a:gd name="T24" fmla="*/ 2147483646 w 4011"/>
              <a:gd name="T25" fmla="*/ 2147483646 h 1277"/>
              <a:gd name="T26" fmla="*/ 2147483646 w 4011"/>
              <a:gd name="T27" fmla="*/ 0 h 1277"/>
              <a:gd name="T28" fmla="*/ 2147483646 w 4011"/>
              <a:gd name="T29" fmla="*/ 2147483646 h 1277"/>
              <a:gd name="T30" fmla="*/ 2147483646 w 4011"/>
              <a:gd name="T31" fmla="*/ 2147483646 h 1277"/>
              <a:gd name="T32" fmla="*/ 2147483646 w 4011"/>
              <a:gd name="T33" fmla="*/ 2147483646 h 1277"/>
              <a:gd name="T34" fmla="*/ 2147483646 w 4011"/>
              <a:gd name="T35" fmla="*/ 2147483646 h 1277"/>
              <a:gd name="T36" fmla="*/ 2147483646 w 4011"/>
              <a:gd name="T37" fmla="*/ 2147483646 h 1277"/>
              <a:gd name="T38" fmla="*/ 2147483646 w 4011"/>
              <a:gd name="T39" fmla="*/ 2147483646 h 1277"/>
              <a:gd name="T40" fmla="*/ 2147483646 w 4011"/>
              <a:gd name="T41" fmla="*/ 2147483646 h 1277"/>
              <a:gd name="T42" fmla="*/ 2147483646 w 4011"/>
              <a:gd name="T43" fmla="*/ 2147483646 h 1277"/>
              <a:gd name="T44" fmla="*/ 2147483646 w 4011"/>
              <a:gd name="T45" fmla="*/ 2147483646 h 1277"/>
              <a:gd name="T46" fmla="*/ 2147483646 w 4011"/>
              <a:gd name="T47" fmla="*/ 2147483646 h 1277"/>
              <a:gd name="T48" fmla="*/ 2147483646 w 4011"/>
              <a:gd name="T49" fmla="*/ 2147483646 h 1277"/>
              <a:gd name="T50" fmla="*/ 2147483646 w 4011"/>
              <a:gd name="T51" fmla="*/ 2147483646 h 1277"/>
              <a:gd name="T52" fmla="*/ 2147483646 w 4011"/>
              <a:gd name="T53" fmla="*/ 2147483646 h 1277"/>
              <a:gd name="T54" fmla="*/ 2147483646 w 4011"/>
              <a:gd name="T55" fmla="*/ 2147483646 h 1277"/>
              <a:gd name="T56" fmla="*/ 2147483646 w 4011"/>
              <a:gd name="T57" fmla="*/ 2147483646 h 1277"/>
              <a:gd name="T58" fmla="*/ 2147483646 w 4011"/>
              <a:gd name="T59" fmla="*/ 2147483646 h 1277"/>
              <a:gd name="T60" fmla="*/ 2147483646 w 4011"/>
              <a:gd name="T61" fmla="*/ 2147483646 h 1277"/>
              <a:gd name="T62" fmla="*/ 2147483646 w 4011"/>
              <a:gd name="T63" fmla="*/ 2147483646 h 1277"/>
              <a:gd name="T64" fmla="*/ 2147483646 w 4011"/>
              <a:gd name="T65" fmla="*/ 2147483646 h 1277"/>
              <a:gd name="T66" fmla="*/ 2147483646 w 4011"/>
              <a:gd name="T67" fmla="*/ 2147483646 h 1277"/>
              <a:gd name="T68" fmla="*/ 2147483646 w 4011"/>
              <a:gd name="T69" fmla="*/ 2147483646 h 12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11"/>
              <a:gd name="T106" fmla="*/ 0 h 1277"/>
              <a:gd name="T107" fmla="*/ 4011 w 4011"/>
              <a:gd name="T108" fmla="*/ 1277 h 127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11" h="1277">
                <a:moveTo>
                  <a:pt x="0" y="911"/>
                </a:moveTo>
                <a:cubicBezTo>
                  <a:pt x="51" y="928"/>
                  <a:pt x="63" y="915"/>
                  <a:pt x="100" y="878"/>
                </a:cubicBezTo>
                <a:cubicBezTo>
                  <a:pt x="126" y="798"/>
                  <a:pt x="90" y="893"/>
                  <a:pt x="144" y="811"/>
                </a:cubicBezTo>
                <a:cubicBezTo>
                  <a:pt x="202" y="724"/>
                  <a:pt x="106" y="827"/>
                  <a:pt x="178" y="755"/>
                </a:cubicBezTo>
                <a:cubicBezTo>
                  <a:pt x="182" y="742"/>
                  <a:pt x="218" y="638"/>
                  <a:pt x="244" y="633"/>
                </a:cubicBezTo>
                <a:cubicBezTo>
                  <a:pt x="317" y="620"/>
                  <a:pt x="393" y="626"/>
                  <a:pt x="467" y="622"/>
                </a:cubicBezTo>
                <a:cubicBezTo>
                  <a:pt x="558" y="592"/>
                  <a:pt x="612" y="507"/>
                  <a:pt x="700" y="478"/>
                </a:cubicBezTo>
                <a:cubicBezTo>
                  <a:pt x="757" y="419"/>
                  <a:pt x="847" y="428"/>
                  <a:pt x="922" y="422"/>
                </a:cubicBezTo>
                <a:cubicBezTo>
                  <a:pt x="962" y="409"/>
                  <a:pt x="980" y="392"/>
                  <a:pt x="1011" y="366"/>
                </a:cubicBezTo>
                <a:cubicBezTo>
                  <a:pt x="1067" y="320"/>
                  <a:pt x="1128" y="273"/>
                  <a:pt x="1189" y="233"/>
                </a:cubicBezTo>
                <a:cubicBezTo>
                  <a:pt x="1212" y="198"/>
                  <a:pt x="1242" y="186"/>
                  <a:pt x="1267" y="155"/>
                </a:cubicBezTo>
                <a:cubicBezTo>
                  <a:pt x="1298" y="116"/>
                  <a:pt x="1330" y="79"/>
                  <a:pt x="1367" y="44"/>
                </a:cubicBezTo>
                <a:cubicBezTo>
                  <a:pt x="1377" y="35"/>
                  <a:pt x="1379" y="19"/>
                  <a:pt x="1389" y="11"/>
                </a:cubicBezTo>
                <a:cubicBezTo>
                  <a:pt x="1398" y="4"/>
                  <a:pt x="1411" y="4"/>
                  <a:pt x="1422" y="0"/>
                </a:cubicBezTo>
                <a:cubicBezTo>
                  <a:pt x="1463" y="4"/>
                  <a:pt x="1504" y="2"/>
                  <a:pt x="1544" y="11"/>
                </a:cubicBezTo>
                <a:cubicBezTo>
                  <a:pt x="1570" y="17"/>
                  <a:pt x="1599" y="64"/>
                  <a:pt x="1622" y="78"/>
                </a:cubicBezTo>
                <a:cubicBezTo>
                  <a:pt x="1676" y="111"/>
                  <a:pt x="1748" y="96"/>
                  <a:pt x="1811" y="100"/>
                </a:cubicBezTo>
                <a:cubicBezTo>
                  <a:pt x="1833" y="104"/>
                  <a:pt x="1857" y="102"/>
                  <a:pt x="1878" y="111"/>
                </a:cubicBezTo>
                <a:cubicBezTo>
                  <a:pt x="1917" y="128"/>
                  <a:pt x="1919" y="182"/>
                  <a:pt x="1956" y="200"/>
                </a:cubicBezTo>
                <a:cubicBezTo>
                  <a:pt x="2040" y="242"/>
                  <a:pt x="2146" y="228"/>
                  <a:pt x="2233" y="233"/>
                </a:cubicBezTo>
                <a:cubicBezTo>
                  <a:pt x="2292" y="252"/>
                  <a:pt x="2260" y="234"/>
                  <a:pt x="2311" y="311"/>
                </a:cubicBezTo>
                <a:cubicBezTo>
                  <a:pt x="2334" y="347"/>
                  <a:pt x="2303" y="368"/>
                  <a:pt x="2367" y="389"/>
                </a:cubicBezTo>
                <a:cubicBezTo>
                  <a:pt x="2423" y="408"/>
                  <a:pt x="2478" y="415"/>
                  <a:pt x="2534" y="433"/>
                </a:cubicBezTo>
                <a:cubicBezTo>
                  <a:pt x="2563" y="476"/>
                  <a:pt x="2564" y="504"/>
                  <a:pt x="2578" y="555"/>
                </a:cubicBezTo>
                <a:cubicBezTo>
                  <a:pt x="2584" y="578"/>
                  <a:pt x="2600" y="622"/>
                  <a:pt x="2600" y="622"/>
                </a:cubicBezTo>
                <a:cubicBezTo>
                  <a:pt x="2718" y="614"/>
                  <a:pt x="2850" y="599"/>
                  <a:pt x="2967" y="622"/>
                </a:cubicBezTo>
                <a:cubicBezTo>
                  <a:pt x="2990" y="627"/>
                  <a:pt x="2995" y="661"/>
                  <a:pt x="3011" y="678"/>
                </a:cubicBezTo>
                <a:cubicBezTo>
                  <a:pt x="3034" y="771"/>
                  <a:pt x="3034" y="843"/>
                  <a:pt x="3045" y="944"/>
                </a:cubicBezTo>
                <a:cubicBezTo>
                  <a:pt x="3048" y="970"/>
                  <a:pt x="3063" y="1039"/>
                  <a:pt x="3089" y="1055"/>
                </a:cubicBezTo>
                <a:cubicBezTo>
                  <a:pt x="3119" y="1074"/>
                  <a:pt x="3156" y="1077"/>
                  <a:pt x="3189" y="1089"/>
                </a:cubicBezTo>
                <a:cubicBezTo>
                  <a:pt x="3353" y="1078"/>
                  <a:pt x="3397" y="1066"/>
                  <a:pt x="3556" y="1077"/>
                </a:cubicBezTo>
                <a:cubicBezTo>
                  <a:pt x="3601" y="1093"/>
                  <a:pt x="3643" y="1162"/>
                  <a:pt x="3689" y="1166"/>
                </a:cubicBezTo>
                <a:cubicBezTo>
                  <a:pt x="3730" y="1170"/>
                  <a:pt x="3770" y="1173"/>
                  <a:pt x="3811" y="1177"/>
                </a:cubicBezTo>
                <a:cubicBezTo>
                  <a:pt x="3896" y="1206"/>
                  <a:pt x="3855" y="1195"/>
                  <a:pt x="3934" y="1211"/>
                </a:cubicBezTo>
                <a:cubicBezTo>
                  <a:pt x="3957" y="1245"/>
                  <a:pt x="3975" y="1259"/>
                  <a:pt x="4011" y="1277"/>
                </a:cubicBezTo>
              </a:path>
            </a:pathLst>
          </a:custGeom>
          <a:noFill/>
          <a:ln w="9525">
            <a:solidFill>
              <a:srgbClr val="99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26" name="Text Box 5"/>
          <p:cNvSpPr txBox="1">
            <a:spLocks noChangeArrowheads="1"/>
          </p:cNvSpPr>
          <p:nvPr/>
        </p:nvSpPr>
        <p:spPr bwMode="auto">
          <a:xfrm>
            <a:off x="2743200" y="3440113"/>
            <a:ext cx="190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b="1">
                <a:solidFill>
                  <a:srgbClr val="003300"/>
                </a:solidFill>
                <a:latin typeface="Verdana" panose="020B0604030504040204" pitchFamily="34" charset="0"/>
                <a:ea typeface="ＭＳ Ｐゴシック" panose="020B0600070205080204" pitchFamily="34" charset="-128"/>
                <a:cs typeface="Arial" panose="020B0604020202020204" pitchFamily="34" charset="0"/>
              </a:rPr>
              <a:t>(NAVD88) H</a:t>
            </a:r>
            <a:endParaRPr lang="en-US" altLang="en-US" sz="1800">
              <a:latin typeface="Verdana" panose="020B0604030504040204" pitchFamily="34" charset="0"/>
              <a:ea typeface="ＭＳ Ｐゴシック" panose="020B0600070205080204" pitchFamily="34" charset="-128"/>
              <a:cs typeface="Arial" panose="020B0604020202020204" pitchFamily="34" charset="0"/>
            </a:endParaRPr>
          </a:p>
        </p:txBody>
      </p:sp>
      <p:sp>
        <p:nvSpPr>
          <p:cNvPr id="81927" name="Text Box 6"/>
          <p:cNvSpPr txBox="1">
            <a:spLocks noChangeArrowheads="1"/>
          </p:cNvSpPr>
          <p:nvPr/>
        </p:nvSpPr>
        <p:spPr bwMode="auto">
          <a:xfrm>
            <a:off x="4327525" y="49942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1800">
              <a:solidFill>
                <a:srgbClr val="003300"/>
              </a:solidFill>
              <a:ea typeface="ＭＳ Ｐゴシック" panose="020B0600070205080204" pitchFamily="34" charset="-128"/>
              <a:cs typeface="Arial" panose="020B0604020202020204" pitchFamily="34" charset="0"/>
            </a:endParaRPr>
          </a:p>
        </p:txBody>
      </p:sp>
      <p:sp>
        <p:nvSpPr>
          <p:cNvPr id="81928" name="Text Box 7"/>
          <p:cNvSpPr txBox="1">
            <a:spLocks noChangeArrowheads="1"/>
          </p:cNvSpPr>
          <p:nvPr/>
        </p:nvSpPr>
        <p:spPr bwMode="auto">
          <a:xfrm>
            <a:off x="609600" y="1611313"/>
            <a:ext cx="4859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dirty="0">
                <a:solidFill>
                  <a:srgbClr val="003300"/>
                </a:solidFill>
                <a:latin typeface="Verdana" panose="020B0604030504040204" pitchFamily="34" charset="0"/>
                <a:ea typeface="ＭＳ Ｐゴシック" panose="020B0600070205080204" pitchFamily="34" charset="-128"/>
                <a:cs typeface="Arial" panose="020B0604020202020204" pitchFamily="34" charset="0"/>
              </a:rPr>
              <a:t>H = </a:t>
            </a:r>
            <a:r>
              <a:rPr lang="en-US" altLang="en-US" sz="1800" dirty="0" err="1">
                <a:solidFill>
                  <a:srgbClr val="003300"/>
                </a:solidFill>
                <a:latin typeface="Verdana" panose="020B0604030504040204" pitchFamily="34" charset="0"/>
                <a:ea typeface="ＭＳ Ｐゴシック" panose="020B0600070205080204" pitchFamily="34" charset="-128"/>
                <a:cs typeface="Arial" panose="020B0604020202020204" pitchFamily="34" charset="0"/>
              </a:rPr>
              <a:t>Orthometric</a:t>
            </a:r>
            <a:r>
              <a:rPr lang="en-US" altLang="en-US" sz="1800" dirty="0">
                <a:solidFill>
                  <a:srgbClr val="003300"/>
                </a:solidFill>
                <a:latin typeface="Verdana" panose="020B0604030504040204" pitchFamily="34" charset="0"/>
                <a:ea typeface="ＭＳ Ｐゴシック" panose="020B0600070205080204" pitchFamily="34" charset="-128"/>
                <a:cs typeface="Arial" panose="020B0604020202020204" pitchFamily="34" charset="0"/>
              </a:rPr>
              <a:t> Height  (leveling)        </a:t>
            </a:r>
          </a:p>
        </p:txBody>
      </p:sp>
      <p:sp>
        <p:nvSpPr>
          <p:cNvPr id="81929" name="Freeform 8"/>
          <p:cNvSpPr>
            <a:spLocks/>
          </p:cNvSpPr>
          <p:nvPr/>
        </p:nvSpPr>
        <p:spPr bwMode="auto">
          <a:xfrm>
            <a:off x="4800600" y="3886200"/>
            <a:ext cx="4763" cy="381000"/>
          </a:xfrm>
          <a:custGeom>
            <a:avLst/>
            <a:gdLst>
              <a:gd name="T0" fmla="*/ 0 w 3"/>
              <a:gd name="T1" fmla="*/ 0 h 240"/>
              <a:gd name="T2" fmla="*/ 2147483646 w 3"/>
              <a:gd name="T3" fmla="*/ 2147483646 h 240"/>
              <a:gd name="T4" fmla="*/ 2147483646 w 3"/>
              <a:gd name="T5" fmla="*/ 2147483646 h 240"/>
              <a:gd name="T6" fmla="*/ 0 60000 65536"/>
              <a:gd name="T7" fmla="*/ 0 60000 65536"/>
              <a:gd name="T8" fmla="*/ 0 60000 65536"/>
              <a:gd name="T9" fmla="*/ 0 w 3"/>
              <a:gd name="T10" fmla="*/ 0 h 240"/>
              <a:gd name="T11" fmla="*/ 3 w 3"/>
              <a:gd name="T12" fmla="*/ 240 h 240"/>
            </a:gdLst>
            <a:ahLst/>
            <a:cxnLst>
              <a:cxn ang="T6">
                <a:pos x="T0" y="T1"/>
              </a:cxn>
              <a:cxn ang="T7">
                <a:pos x="T2" y="T3"/>
              </a:cxn>
              <a:cxn ang="T8">
                <a:pos x="T4" y="T5"/>
              </a:cxn>
            </a:cxnLst>
            <a:rect l="T9" t="T10" r="T11" b="T12"/>
            <a:pathLst>
              <a:path w="3" h="240">
                <a:moveTo>
                  <a:pt x="0" y="0"/>
                </a:moveTo>
                <a:lnTo>
                  <a:pt x="3" y="106"/>
                </a:lnTo>
                <a:lnTo>
                  <a:pt x="1" y="240"/>
                </a:lnTo>
              </a:path>
            </a:pathLst>
          </a:custGeom>
          <a:noFill/>
          <a:ln w="9525">
            <a:solidFill>
              <a:srgbClr val="009900"/>
            </a:solidFill>
            <a:round/>
            <a:headEnd type="oval"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30" name="Text Box 9"/>
          <p:cNvSpPr txBox="1">
            <a:spLocks noChangeArrowheads="1"/>
          </p:cNvSpPr>
          <p:nvPr/>
        </p:nvSpPr>
        <p:spPr bwMode="auto">
          <a:xfrm flipH="1" flipV="1">
            <a:off x="5562600" y="2987675"/>
            <a:ext cx="190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2800">
                <a:solidFill>
                  <a:srgbClr val="003300"/>
                </a:solidFill>
                <a:ea typeface="ＭＳ Ｐゴシック" panose="020B0600070205080204" pitchFamily="34" charset="-128"/>
                <a:cs typeface="Arial" panose="020B0604020202020204" pitchFamily="34" charset="0"/>
              </a:rPr>
              <a:t> </a:t>
            </a:r>
            <a:endParaRPr lang="en-US" altLang="en-US" sz="1800">
              <a:solidFill>
                <a:srgbClr val="003300"/>
              </a:solidFill>
              <a:ea typeface="ＭＳ Ｐゴシック" panose="020B0600070205080204" pitchFamily="34" charset="-128"/>
              <a:cs typeface="Arial" panose="020B0604020202020204" pitchFamily="34" charset="0"/>
            </a:endParaRPr>
          </a:p>
        </p:txBody>
      </p:sp>
      <p:sp>
        <p:nvSpPr>
          <p:cNvPr id="81931" name="Text Box 10"/>
          <p:cNvSpPr txBox="1">
            <a:spLocks noChangeArrowheads="1"/>
          </p:cNvSpPr>
          <p:nvPr/>
        </p:nvSpPr>
        <p:spPr bwMode="auto">
          <a:xfrm>
            <a:off x="6172200" y="1752600"/>
            <a:ext cx="2514600" cy="5842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b="1" dirty="0">
                <a:latin typeface="Verdana" panose="020B0604030504040204" pitchFamily="34" charset="0"/>
                <a:ea typeface="ＭＳ Ｐゴシック" panose="020B0600070205080204" pitchFamily="34" charset="-128"/>
                <a:cs typeface="Arial" panose="020B0604020202020204" pitchFamily="34" charset="0"/>
              </a:rPr>
              <a:t>H</a:t>
            </a:r>
            <a:r>
              <a:rPr lang="en-US" altLang="en-US" dirty="0">
                <a:latin typeface="Verdana" panose="020B0604030504040204" pitchFamily="34" charset="0"/>
                <a:ea typeface="ＭＳ Ｐゴシック" panose="020B0600070205080204" pitchFamily="34" charset="-128"/>
                <a:cs typeface="Arial" panose="020B0604020202020204" pitchFamily="34" charset="0"/>
              </a:rPr>
              <a:t> </a:t>
            </a:r>
            <a:r>
              <a:rPr lang="en-US" altLang="en-US" b="1" dirty="0">
                <a:solidFill>
                  <a:srgbClr val="003300"/>
                </a:solidFill>
                <a:latin typeface="Verdana" panose="020B0604030504040204" pitchFamily="34" charset="0"/>
                <a:ea typeface="ＭＳ Ｐゴシック" panose="020B0600070205080204" pitchFamily="34" charset="-128"/>
                <a:cs typeface="Arial" panose="020B0604020202020204" pitchFamily="34" charset="0"/>
              </a:rPr>
              <a:t> = </a:t>
            </a:r>
            <a:r>
              <a:rPr lang="en-US" altLang="en-US" b="1" dirty="0">
                <a:solidFill>
                  <a:srgbClr val="0066FF"/>
                </a:solidFill>
                <a:latin typeface="Verdana" panose="020B0604030504040204" pitchFamily="34" charset="0"/>
                <a:ea typeface="ＭＳ Ｐゴシック" panose="020B0600070205080204" pitchFamily="34" charset="-128"/>
                <a:cs typeface="Arial" panose="020B0604020202020204" pitchFamily="34" charset="0"/>
              </a:rPr>
              <a:t>h</a:t>
            </a:r>
            <a:r>
              <a:rPr lang="en-US" altLang="en-US" b="1" dirty="0">
                <a:solidFill>
                  <a:srgbClr val="003300"/>
                </a:solidFill>
                <a:latin typeface="Verdana" panose="020B0604030504040204" pitchFamily="34" charset="0"/>
                <a:ea typeface="ＭＳ Ｐゴシック" panose="020B0600070205080204" pitchFamily="34" charset="-128"/>
                <a:cs typeface="Arial" panose="020B0604020202020204" pitchFamily="34" charset="0"/>
              </a:rPr>
              <a:t> - </a:t>
            </a:r>
            <a:r>
              <a:rPr lang="en-US" altLang="en-US" b="1" dirty="0">
                <a:solidFill>
                  <a:srgbClr val="009900"/>
                </a:solidFill>
                <a:latin typeface="Verdana" panose="020B0604030504040204" pitchFamily="34" charset="0"/>
                <a:ea typeface="ＭＳ Ｐゴシック" panose="020B0600070205080204" pitchFamily="34" charset="-128"/>
                <a:cs typeface="Arial" panose="020B0604020202020204" pitchFamily="34" charset="0"/>
              </a:rPr>
              <a:t>N</a:t>
            </a:r>
          </a:p>
        </p:txBody>
      </p:sp>
      <p:sp>
        <p:nvSpPr>
          <p:cNvPr id="81932" name="Text Box 11"/>
          <p:cNvSpPr txBox="1">
            <a:spLocks noChangeArrowheads="1"/>
          </p:cNvSpPr>
          <p:nvPr/>
        </p:nvSpPr>
        <p:spPr bwMode="auto">
          <a:xfrm>
            <a:off x="6870700" y="3276600"/>
            <a:ext cx="1576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400">
                <a:solidFill>
                  <a:srgbClr val="003300"/>
                </a:solidFill>
                <a:latin typeface="Verdana" panose="020B0604030504040204" pitchFamily="34" charset="0"/>
                <a:ea typeface="ＭＳ Ｐゴシック" panose="020B0600070205080204" pitchFamily="34" charset="-128"/>
                <a:cs typeface="Arial" panose="020B0604020202020204" pitchFamily="34" charset="0"/>
              </a:rPr>
              <a:t>TOPOGRAPHIC </a:t>
            </a:r>
          </a:p>
          <a:p>
            <a:pPr eaLnBrk="1" hangingPunct="1">
              <a:spcBef>
                <a:spcPct val="0"/>
              </a:spcBef>
              <a:buFontTx/>
              <a:buNone/>
            </a:pPr>
            <a:r>
              <a:rPr lang="en-US" altLang="en-US" sz="1400">
                <a:solidFill>
                  <a:srgbClr val="003300"/>
                </a:solidFill>
                <a:latin typeface="Verdana" panose="020B0604030504040204" pitchFamily="34" charset="0"/>
                <a:ea typeface="ＭＳ Ｐゴシック" panose="020B0600070205080204" pitchFamily="34" charset="-128"/>
                <a:cs typeface="Arial" panose="020B0604020202020204" pitchFamily="34" charset="0"/>
              </a:rPr>
              <a:t>SURFACE</a:t>
            </a:r>
          </a:p>
        </p:txBody>
      </p:sp>
      <p:sp>
        <p:nvSpPr>
          <p:cNvPr id="81933" name="Line 12"/>
          <p:cNvSpPr>
            <a:spLocks noChangeShapeType="1"/>
          </p:cNvSpPr>
          <p:nvPr/>
        </p:nvSpPr>
        <p:spPr bwMode="auto">
          <a:xfrm flipH="1">
            <a:off x="6400800" y="3505200"/>
            <a:ext cx="533400" cy="152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4" name="Line 13"/>
          <p:cNvSpPr>
            <a:spLocks noChangeShapeType="1"/>
          </p:cNvSpPr>
          <p:nvPr/>
        </p:nvSpPr>
        <p:spPr bwMode="auto">
          <a:xfrm>
            <a:off x="4495800" y="33528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5" name="Text Box 14"/>
          <p:cNvSpPr txBox="1">
            <a:spLocks noChangeArrowheads="1"/>
          </p:cNvSpPr>
          <p:nvPr/>
        </p:nvSpPr>
        <p:spPr bwMode="auto">
          <a:xfrm>
            <a:off x="609600" y="2068513"/>
            <a:ext cx="533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dirty="0">
                <a:solidFill>
                  <a:srgbClr val="3366FF"/>
                </a:solidFill>
                <a:latin typeface="Verdana" panose="020B0604030504040204" pitchFamily="34" charset="0"/>
                <a:ea typeface="ＭＳ Ｐゴシック" panose="020B0600070205080204" pitchFamily="34" charset="-128"/>
                <a:cs typeface="Arial" panose="020B0604020202020204" pitchFamily="34" charset="0"/>
              </a:rPr>
              <a:t>h = Ellipsoidal Height (GPS)</a:t>
            </a:r>
            <a:endParaRPr lang="en-US" altLang="en-US" sz="1800" dirty="0">
              <a:solidFill>
                <a:srgbClr val="003300"/>
              </a:solidFill>
              <a:latin typeface="Verdana" panose="020B0604030504040204" pitchFamily="34" charset="0"/>
              <a:ea typeface="ＭＳ Ｐゴシック" panose="020B0600070205080204" pitchFamily="34" charset="-128"/>
              <a:cs typeface="Arial" panose="020B0604020202020204" pitchFamily="34" charset="0"/>
            </a:endParaRPr>
          </a:p>
        </p:txBody>
      </p:sp>
      <p:sp>
        <p:nvSpPr>
          <p:cNvPr id="81936" name="Text Box 15"/>
          <p:cNvSpPr txBox="1">
            <a:spLocks noChangeArrowheads="1"/>
          </p:cNvSpPr>
          <p:nvPr/>
        </p:nvSpPr>
        <p:spPr bwMode="auto">
          <a:xfrm>
            <a:off x="609600" y="2525713"/>
            <a:ext cx="5029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dirty="0">
                <a:solidFill>
                  <a:srgbClr val="009900"/>
                </a:solidFill>
                <a:latin typeface="Verdana" panose="020B0604030504040204" pitchFamily="34" charset="0"/>
                <a:ea typeface="ＭＳ Ｐゴシック" panose="020B0600070205080204" pitchFamily="34" charset="-128"/>
                <a:cs typeface="Arial" panose="020B0604020202020204" pitchFamily="34" charset="0"/>
              </a:rPr>
              <a:t>N = Geoid Height (model)</a:t>
            </a:r>
          </a:p>
        </p:txBody>
      </p:sp>
      <p:sp>
        <p:nvSpPr>
          <p:cNvPr id="81937" name="Arc 16"/>
          <p:cNvSpPr>
            <a:spLocks/>
          </p:cNvSpPr>
          <p:nvPr/>
        </p:nvSpPr>
        <p:spPr bwMode="auto">
          <a:xfrm rot="-2646215">
            <a:off x="1371600" y="2971800"/>
            <a:ext cx="5818188" cy="5180013"/>
          </a:xfrm>
          <a:custGeom>
            <a:avLst/>
            <a:gdLst>
              <a:gd name="T0" fmla="*/ 2147483646 w 21579"/>
              <a:gd name="T1" fmla="*/ 0 h 21102"/>
              <a:gd name="T2" fmla="*/ 2147483646 w 21579"/>
              <a:gd name="T3" fmla="*/ 2147483646 h 21102"/>
              <a:gd name="T4" fmla="*/ 0 w 21579"/>
              <a:gd name="T5" fmla="*/ 2147483646 h 21102"/>
              <a:gd name="T6" fmla="*/ 0 60000 65536"/>
              <a:gd name="T7" fmla="*/ 0 60000 65536"/>
              <a:gd name="T8" fmla="*/ 0 60000 65536"/>
              <a:gd name="T9" fmla="*/ 0 w 21579"/>
              <a:gd name="T10" fmla="*/ 0 h 21102"/>
              <a:gd name="T11" fmla="*/ 21579 w 21579"/>
              <a:gd name="T12" fmla="*/ 21102 h 21102"/>
            </a:gdLst>
            <a:ahLst/>
            <a:cxnLst>
              <a:cxn ang="T6">
                <a:pos x="T0" y="T1"/>
              </a:cxn>
              <a:cxn ang="T7">
                <a:pos x="T2" y="T3"/>
              </a:cxn>
              <a:cxn ang="T8">
                <a:pos x="T4" y="T5"/>
              </a:cxn>
            </a:cxnLst>
            <a:rect l="T9" t="T10" r="T11" b="T12"/>
            <a:pathLst>
              <a:path w="21579" h="21102" fill="none" extrusionOk="0">
                <a:moveTo>
                  <a:pt x="4611" y="-1"/>
                </a:moveTo>
                <a:cubicBezTo>
                  <a:pt x="14182" y="2091"/>
                  <a:pt x="21148" y="10363"/>
                  <a:pt x="21579" y="20151"/>
                </a:cubicBezTo>
              </a:path>
              <a:path w="21579" h="21102" stroke="0" extrusionOk="0">
                <a:moveTo>
                  <a:pt x="4611" y="-1"/>
                </a:moveTo>
                <a:cubicBezTo>
                  <a:pt x="14182" y="2091"/>
                  <a:pt x="21148" y="10363"/>
                  <a:pt x="21579" y="20151"/>
                </a:cubicBezTo>
                <a:lnTo>
                  <a:pt x="0" y="21102"/>
                </a:lnTo>
                <a:lnTo>
                  <a:pt x="4611" y="-1"/>
                </a:lnTo>
                <a:close/>
              </a:path>
            </a:pathLst>
          </a:custGeom>
          <a:noFill/>
          <a:ln w="9525">
            <a:solidFill>
              <a:srgbClr val="00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38" name="Line 17"/>
          <p:cNvSpPr>
            <a:spLocks noChangeShapeType="1"/>
          </p:cNvSpPr>
          <p:nvPr/>
        </p:nvSpPr>
        <p:spPr bwMode="auto">
          <a:xfrm flipH="1">
            <a:off x="4572000" y="2895600"/>
            <a:ext cx="0" cy="1371600"/>
          </a:xfrm>
          <a:prstGeom prst="line">
            <a:avLst/>
          </a:prstGeom>
          <a:noFill/>
          <a:ln w="19050">
            <a:solidFill>
              <a:srgbClr val="003300"/>
            </a:solidFill>
            <a:round/>
            <a:headEnd type="triangle" w="med" len="med"/>
            <a:tailEnd type="oval"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9" name="Line 18"/>
          <p:cNvSpPr>
            <a:spLocks noChangeShapeType="1"/>
          </p:cNvSpPr>
          <p:nvPr/>
        </p:nvSpPr>
        <p:spPr bwMode="auto">
          <a:xfrm flipV="1">
            <a:off x="4648200" y="2895600"/>
            <a:ext cx="0" cy="990600"/>
          </a:xfrm>
          <a:prstGeom prst="line">
            <a:avLst/>
          </a:prstGeom>
          <a:noFill/>
          <a:ln w="9525">
            <a:solidFill>
              <a:srgbClr val="3333FF"/>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40" name="Text Box 19"/>
          <p:cNvSpPr txBox="1">
            <a:spLocks noChangeArrowheads="1"/>
          </p:cNvSpPr>
          <p:nvPr/>
        </p:nvSpPr>
        <p:spPr bwMode="auto">
          <a:xfrm>
            <a:off x="4632325" y="3165475"/>
            <a:ext cx="1844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b="1">
                <a:solidFill>
                  <a:srgbClr val="3366FF"/>
                </a:solidFill>
                <a:latin typeface="Verdana" panose="020B0604030504040204" pitchFamily="34" charset="0"/>
                <a:ea typeface="ＭＳ Ｐゴシック" panose="020B0600070205080204" pitchFamily="34" charset="-128"/>
                <a:cs typeface="Arial" panose="020B0604020202020204" pitchFamily="34" charset="0"/>
              </a:rPr>
              <a:t>h (NAD83)</a:t>
            </a:r>
          </a:p>
        </p:txBody>
      </p:sp>
      <p:sp>
        <p:nvSpPr>
          <p:cNvPr id="81941" name="Text Box 20"/>
          <p:cNvSpPr txBox="1">
            <a:spLocks noChangeArrowheads="1"/>
          </p:cNvSpPr>
          <p:nvPr/>
        </p:nvSpPr>
        <p:spPr bwMode="auto">
          <a:xfrm>
            <a:off x="1447800" y="4876800"/>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a:solidFill>
                  <a:srgbClr val="003300"/>
                </a:solidFill>
                <a:latin typeface="Verdana" panose="020B0604030504040204" pitchFamily="34" charset="0"/>
                <a:ea typeface="ＭＳ Ｐゴシック" panose="020B0600070205080204" pitchFamily="34" charset="-128"/>
                <a:cs typeface="Arial" panose="020B0604020202020204" pitchFamily="34" charset="0"/>
              </a:rPr>
              <a:t>Ellipsoid</a:t>
            </a:r>
          </a:p>
        </p:txBody>
      </p:sp>
      <p:sp>
        <p:nvSpPr>
          <p:cNvPr id="81942" name="Freeform 21"/>
          <p:cNvSpPr>
            <a:spLocks/>
          </p:cNvSpPr>
          <p:nvPr/>
        </p:nvSpPr>
        <p:spPr bwMode="auto">
          <a:xfrm>
            <a:off x="2209800" y="3983038"/>
            <a:ext cx="6562725" cy="1798637"/>
          </a:xfrm>
          <a:custGeom>
            <a:avLst/>
            <a:gdLst>
              <a:gd name="T0" fmla="*/ 0 w 4134"/>
              <a:gd name="T1" fmla="*/ 2147483646 h 1133"/>
              <a:gd name="T2" fmla="*/ 2147483646 w 4134"/>
              <a:gd name="T3" fmla="*/ 2147483646 h 1133"/>
              <a:gd name="T4" fmla="*/ 2147483646 w 4134"/>
              <a:gd name="T5" fmla="*/ 2147483646 h 1133"/>
              <a:gd name="T6" fmla="*/ 2147483646 w 4134"/>
              <a:gd name="T7" fmla="*/ 2147483646 h 1133"/>
              <a:gd name="T8" fmla="*/ 2147483646 w 4134"/>
              <a:gd name="T9" fmla="*/ 2147483646 h 1133"/>
              <a:gd name="T10" fmla="*/ 2147483646 w 4134"/>
              <a:gd name="T11" fmla="*/ 2147483646 h 1133"/>
              <a:gd name="T12" fmla="*/ 2147483646 w 4134"/>
              <a:gd name="T13" fmla="*/ 2147483646 h 1133"/>
              <a:gd name="T14" fmla="*/ 2147483646 w 4134"/>
              <a:gd name="T15" fmla="*/ 2147483646 h 1133"/>
              <a:gd name="T16" fmla="*/ 2147483646 w 4134"/>
              <a:gd name="T17" fmla="*/ 2147483646 h 1133"/>
              <a:gd name="T18" fmla="*/ 2147483646 w 4134"/>
              <a:gd name="T19" fmla="*/ 2147483646 h 1133"/>
              <a:gd name="T20" fmla="*/ 2147483646 w 4134"/>
              <a:gd name="T21" fmla="*/ 2147483646 h 1133"/>
              <a:gd name="T22" fmla="*/ 2147483646 w 4134"/>
              <a:gd name="T23" fmla="*/ 2147483646 h 1133"/>
              <a:gd name="T24" fmla="*/ 2147483646 w 4134"/>
              <a:gd name="T25" fmla="*/ 2147483646 h 1133"/>
              <a:gd name="T26" fmla="*/ 2147483646 w 4134"/>
              <a:gd name="T27" fmla="*/ 2147483646 h 1133"/>
              <a:gd name="T28" fmla="*/ 2147483646 w 4134"/>
              <a:gd name="T29" fmla="*/ 2147483646 h 1133"/>
              <a:gd name="T30" fmla="*/ 2147483646 w 4134"/>
              <a:gd name="T31" fmla="*/ 2147483646 h 1133"/>
              <a:gd name="T32" fmla="*/ 2147483646 w 4134"/>
              <a:gd name="T33" fmla="*/ 2147483646 h 1133"/>
              <a:gd name="T34" fmla="*/ 2147483646 w 4134"/>
              <a:gd name="T35" fmla="*/ 2147483646 h 1133"/>
              <a:gd name="T36" fmla="*/ 2147483646 w 4134"/>
              <a:gd name="T37" fmla="*/ 2147483646 h 1133"/>
              <a:gd name="T38" fmla="*/ 2147483646 w 4134"/>
              <a:gd name="T39" fmla="*/ 2147483646 h 1133"/>
              <a:gd name="T40" fmla="*/ 2147483646 w 4134"/>
              <a:gd name="T41" fmla="*/ 2147483646 h 1133"/>
              <a:gd name="T42" fmla="*/ 2147483646 w 4134"/>
              <a:gd name="T43" fmla="*/ 2147483646 h 1133"/>
              <a:gd name="T44" fmla="*/ 2147483646 w 4134"/>
              <a:gd name="T45" fmla="*/ 2147483646 h 1133"/>
              <a:gd name="T46" fmla="*/ 2147483646 w 4134"/>
              <a:gd name="T47" fmla="*/ 2147483646 h 1133"/>
              <a:gd name="T48" fmla="*/ 2147483646 w 4134"/>
              <a:gd name="T49" fmla="*/ 2147483646 h 1133"/>
              <a:gd name="T50" fmla="*/ 2147483646 w 4134"/>
              <a:gd name="T51" fmla="*/ 2147483646 h 1133"/>
              <a:gd name="T52" fmla="*/ 2147483646 w 4134"/>
              <a:gd name="T53" fmla="*/ 2147483646 h 1133"/>
              <a:gd name="T54" fmla="*/ 2147483646 w 4134"/>
              <a:gd name="T55" fmla="*/ 2147483646 h 1133"/>
              <a:gd name="T56" fmla="*/ 2147483646 w 4134"/>
              <a:gd name="T57" fmla="*/ 2147483646 h 1133"/>
              <a:gd name="T58" fmla="*/ 2147483646 w 4134"/>
              <a:gd name="T59" fmla="*/ 2147483646 h 1133"/>
              <a:gd name="T60" fmla="*/ 2147483646 w 4134"/>
              <a:gd name="T61" fmla="*/ 2147483646 h 1133"/>
              <a:gd name="T62" fmla="*/ 2147483646 w 4134"/>
              <a:gd name="T63" fmla="*/ 2147483646 h 11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134"/>
              <a:gd name="T97" fmla="*/ 0 h 1133"/>
              <a:gd name="T98" fmla="*/ 4134 w 4134"/>
              <a:gd name="T99" fmla="*/ 1133 h 11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134" h="1133">
                <a:moveTo>
                  <a:pt x="0" y="222"/>
                </a:moveTo>
                <a:cubicBezTo>
                  <a:pt x="113" y="259"/>
                  <a:pt x="44" y="246"/>
                  <a:pt x="211" y="233"/>
                </a:cubicBezTo>
                <a:cubicBezTo>
                  <a:pt x="233" y="226"/>
                  <a:pt x="256" y="218"/>
                  <a:pt x="278" y="211"/>
                </a:cubicBezTo>
                <a:cubicBezTo>
                  <a:pt x="289" y="207"/>
                  <a:pt x="311" y="200"/>
                  <a:pt x="311" y="200"/>
                </a:cubicBezTo>
                <a:cubicBezTo>
                  <a:pt x="343" y="168"/>
                  <a:pt x="391" y="147"/>
                  <a:pt x="434" y="133"/>
                </a:cubicBezTo>
                <a:cubicBezTo>
                  <a:pt x="475" y="137"/>
                  <a:pt x="516" y="137"/>
                  <a:pt x="556" y="144"/>
                </a:cubicBezTo>
                <a:cubicBezTo>
                  <a:pt x="579" y="148"/>
                  <a:pt x="600" y="159"/>
                  <a:pt x="622" y="166"/>
                </a:cubicBezTo>
                <a:cubicBezTo>
                  <a:pt x="633" y="170"/>
                  <a:pt x="656" y="177"/>
                  <a:pt x="656" y="177"/>
                </a:cubicBezTo>
                <a:cubicBezTo>
                  <a:pt x="697" y="173"/>
                  <a:pt x="738" y="172"/>
                  <a:pt x="778" y="166"/>
                </a:cubicBezTo>
                <a:cubicBezTo>
                  <a:pt x="817" y="160"/>
                  <a:pt x="829" y="130"/>
                  <a:pt x="867" y="122"/>
                </a:cubicBezTo>
                <a:cubicBezTo>
                  <a:pt x="889" y="117"/>
                  <a:pt x="912" y="116"/>
                  <a:pt x="934" y="111"/>
                </a:cubicBezTo>
                <a:cubicBezTo>
                  <a:pt x="964" y="105"/>
                  <a:pt x="1023" y="89"/>
                  <a:pt x="1023" y="89"/>
                </a:cubicBezTo>
                <a:cubicBezTo>
                  <a:pt x="1067" y="93"/>
                  <a:pt x="1112" y="93"/>
                  <a:pt x="1156" y="100"/>
                </a:cubicBezTo>
                <a:cubicBezTo>
                  <a:pt x="1228" y="112"/>
                  <a:pt x="1289" y="155"/>
                  <a:pt x="1356" y="177"/>
                </a:cubicBezTo>
                <a:cubicBezTo>
                  <a:pt x="1392" y="189"/>
                  <a:pt x="1511" y="198"/>
                  <a:pt x="1534" y="200"/>
                </a:cubicBezTo>
                <a:cubicBezTo>
                  <a:pt x="1578" y="196"/>
                  <a:pt x="1623" y="195"/>
                  <a:pt x="1667" y="189"/>
                </a:cubicBezTo>
                <a:cubicBezTo>
                  <a:pt x="1720" y="182"/>
                  <a:pt x="1762" y="138"/>
                  <a:pt x="1812" y="122"/>
                </a:cubicBezTo>
                <a:cubicBezTo>
                  <a:pt x="1929" y="44"/>
                  <a:pt x="2087" y="33"/>
                  <a:pt x="2223" y="22"/>
                </a:cubicBezTo>
                <a:cubicBezTo>
                  <a:pt x="2335" y="0"/>
                  <a:pt x="2623" y="19"/>
                  <a:pt x="2734" y="111"/>
                </a:cubicBezTo>
                <a:cubicBezTo>
                  <a:pt x="2762" y="134"/>
                  <a:pt x="2800" y="160"/>
                  <a:pt x="2823" y="189"/>
                </a:cubicBezTo>
                <a:cubicBezTo>
                  <a:pt x="2850" y="223"/>
                  <a:pt x="2870" y="258"/>
                  <a:pt x="2912" y="277"/>
                </a:cubicBezTo>
                <a:cubicBezTo>
                  <a:pt x="3091" y="357"/>
                  <a:pt x="3307" y="318"/>
                  <a:pt x="3490" y="322"/>
                </a:cubicBezTo>
                <a:cubicBezTo>
                  <a:pt x="3542" y="339"/>
                  <a:pt x="3582" y="346"/>
                  <a:pt x="3623" y="388"/>
                </a:cubicBezTo>
                <a:cubicBezTo>
                  <a:pt x="3649" y="414"/>
                  <a:pt x="3670" y="446"/>
                  <a:pt x="3701" y="466"/>
                </a:cubicBezTo>
                <a:cubicBezTo>
                  <a:pt x="3726" y="483"/>
                  <a:pt x="3738" y="487"/>
                  <a:pt x="3756" y="511"/>
                </a:cubicBezTo>
                <a:cubicBezTo>
                  <a:pt x="3815" y="589"/>
                  <a:pt x="3861" y="666"/>
                  <a:pt x="3945" y="722"/>
                </a:cubicBezTo>
                <a:cubicBezTo>
                  <a:pt x="3979" y="774"/>
                  <a:pt x="4021" y="813"/>
                  <a:pt x="4056" y="866"/>
                </a:cubicBezTo>
                <a:cubicBezTo>
                  <a:pt x="4063" y="877"/>
                  <a:pt x="4070" y="889"/>
                  <a:pt x="4078" y="900"/>
                </a:cubicBezTo>
                <a:cubicBezTo>
                  <a:pt x="4085" y="911"/>
                  <a:pt x="4101" y="933"/>
                  <a:pt x="4101" y="933"/>
                </a:cubicBezTo>
                <a:cubicBezTo>
                  <a:pt x="4108" y="955"/>
                  <a:pt x="4116" y="978"/>
                  <a:pt x="4123" y="1000"/>
                </a:cubicBezTo>
                <a:cubicBezTo>
                  <a:pt x="4127" y="1011"/>
                  <a:pt x="4134" y="1033"/>
                  <a:pt x="4134" y="1033"/>
                </a:cubicBezTo>
                <a:cubicBezTo>
                  <a:pt x="4132" y="1043"/>
                  <a:pt x="4130" y="1133"/>
                  <a:pt x="4101" y="1133"/>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43" name="Text Box 22"/>
          <p:cNvSpPr txBox="1">
            <a:spLocks noChangeArrowheads="1"/>
          </p:cNvSpPr>
          <p:nvPr/>
        </p:nvSpPr>
        <p:spPr bwMode="auto">
          <a:xfrm>
            <a:off x="4800600" y="3886200"/>
            <a:ext cx="4048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2200" b="1">
                <a:solidFill>
                  <a:srgbClr val="009900"/>
                </a:solidFill>
                <a:latin typeface="Verdana" panose="020B0604030504040204" pitchFamily="34" charset="0"/>
                <a:ea typeface="ＭＳ Ｐゴシック" panose="020B0600070205080204" pitchFamily="34" charset="-128"/>
                <a:cs typeface="Arial" panose="020B0604020202020204" pitchFamily="34" charset="0"/>
              </a:rPr>
              <a:t>N</a:t>
            </a:r>
          </a:p>
        </p:txBody>
      </p:sp>
      <p:sp>
        <p:nvSpPr>
          <p:cNvPr id="81944" name="Rectangle 23"/>
          <p:cNvSpPr>
            <a:spLocks noChangeArrowheads="1"/>
          </p:cNvSpPr>
          <p:nvPr/>
        </p:nvSpPr>
        <p:spPr bwMode="auto">
          <a:xfrm>
            <a:off x="2743200" y="4419600"/>
            <a:ext cx="1285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a:solidFill>
                  <a:srgbClr val="003300"/>
                </a:solidFill>
                <a:latin typeface="Verdana" panose="020B0604030504040204" pitchFamily="34" charset="0"/>
                <a:ea typeface="ＭＳ Ｐゴシック" panose="020B0600070205080204" pitchFamily="34" charset="-128"/>
                <a:cs typeface="Arial" panose="020B0604020202020204" pitchFamily="34" charset="0"/>
              </a:rPr>
              <a:t>  Geoid</a:t>
            </a:r>
          </a:p>
        </p:txBody>
      </p:sp>
      <p:sp>
        <p:nvSpPr>
          <p:cNvPr id="81945" name="Line 24"/>
          <p:cNvSpPr>
            <a:spLocks noChangeShapeType="1"/>
          </p:cNvSpPr>
          <p:nvPr/>
        </p:nvSpPr>
        <p:spPr bwMode="auto">
          <a:xfrm flipH="1" flipV="1">
            <a:off x="2819400" y="4191000"/>
            <a:ext cx="3048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46" name="Text Box 25"/>
          <p:cNvSpPr txBox="1">
            <a:spLocks noChangeArrowheads="1"/>
          </p:cNvSpPr>
          <p:nvPr/>
        </p:nvSpPr>
        <p:spPr bwMode="auto">
          <a:xfrm>
            <a:off x="5334000" y="4267200"/>
            <a:ext cx="19605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1800">
                <a:latin typeface="Verdana" panose="020B0604030504040204" pitchFamily="34" charset="0"/>
                <a:ea typeface="ＭＳ Ｐゴシック" panose="020B0600070205080204" pitchFamily="34" charset="-128"/>
                <a:cs typeface="Arial" panose="020B0604020202020204" pitchFamily="34" charset="0"/>
              </a:rPr>
              <a:t>Geoid </a:t>
            </a:r>
            <a:r>
              <a:rPr lang="en-US" altLang="en-US" sz="1800" i="1">
                <a:latin typeface="Verdana" panose="020B0604030504040204" pitchFamily="34" charset="0"/>
                <a:ea typeface="ＭＳ Ｐゴシック" panose="020B0600070205080204" pitchFamily="34" charset="-128"/>
                <a:cs typeface="Arial" panose="020B0604020202020204" pitchFamily="34" charset="0"/>
              </a:rPr>
              <a:t>Height</a:t>
            </a:r>
            <a:r>
              <a:rPr lang="en-US" altLang="en-US" sz="1800">
                <a:solidFill>
                  <a:srgbClr val="009900"/>
                </a:solidFill>
                <a:latin typeface="Verdana" panose="020B0604030504040204" pitchFamily="34" charset="0"/>
                <a:ea typeface="ＭＳ Ｐゴシック" panose="020B0600070205080204" pitchFamily="34" charset="-128"/>
                <a:cs typeface="Arial" panose="020B0604020202020204" pitchFamily="34" charset="0"/>
              </a:rPr>
              <a:t> </a:t>
            </a:r>
          </a:p>
          <a:p>
            <a:pPr eaLnBrk="1" hangingPunct="1">
              <a:spcBef>
                <a:spcPct val="0"/>
              </a:spcBef>
              <a:buFontTx/>
              <a:buNone/>
            </a:pPr>
            <a:r>
              <a:rPr lang="en-US" altLang="en-US" sz="1800">
                <a:solidFill>
                  <a:srgbClr val="009900"/>
                </a:solidFill>
                <a:latin typeface="Verdana" panose="020B0604030504040204" pitchFamily="34" charset="0"/>
                <a:ea typeface="ＭＳ Ｐゴシック" panose="020B0600070205080204" pitchFamily="34" charset="-128"/>
                <a:cs typeface="Arial" panose="020B0604020202020204" pitchFamily="34" charset="0"/>
              </a:rPr>
              <a:t>  </a:t>
            </a:r>
            <a:r>
              <a:rPr lang="en-US" altLang="en-US" sz="1800" b="1">
                <a:solidFill>
                  <a:srgbClr val="009900"/>
                </a:solidFill>
                <a:latin typeface="Verdana" panose="020B0604030504040204" pitchFamily="34" charset="0"/>
                <a:ea typeface="ＭＳ Ｐゴシック" panose="020B0600070205080204" pitchFamily="34" charset="-128"/>
                <a:cs typeface="Arial" panose="020B0604020202020204" pitchFamily="34" charset="0"/>
              </a:rPr>
              <a:t>(GEOID12B)</a:t>
            </a:r>
          </a:p>
        </p:txBody>
      </p:sp>
      <p:cxnSp>
        <p:nvCxnSpPr>
          <p:cNvPr id="81947" name="AutoShape 26"/>
          <p:cNvCxnSpPr>
            <a:cxnSpLocks noChangeShapeType="1"/>
          </p:cNvCxnSpPr>
          <p:nvPr/>
        </p:nvCxnSpPr>
        <p:spPr bwMode="auto">
          <a:xfrm>
            <a:off x="5105400" y="4114800"/>
            <a:ext cx="341313" cy="360363"/>
          </a:xfrm>
          <a:prstGeom prst="bentConnector3">
            <a:avLst>
              <a:gd name="adj1" fmla="val 49769"/>
            </a:avLst>
          </a:prstGeom>
          <a:noFill/>
          <a:ln w="9525">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81948" name="Freeform 28"/>
          <p:cNvSpPr>
            <a:spLocks/>
          </p:cNvSpPr>
          <p:nvPr/>
        </p:nvSpPr>
        <p:spPr bwMode="auto">
          <a:xfrm flipH="1">
            <a:off x="7162800" y="4343400"/>
            <a:ext cx="2152650" cy="265113"/>
          </a:xfrm>
          <a:custGeom>
            <a:avLst/>
            <a:gdLst>
              <a:gd name="T0" fmla="*/ 2147483646 w 1356"/>
              <a:gd name="T1" fmla="*/ 2147483646 h 167"/>
              <a:gd name="T2" fmla="*/ 2147483646 w 1356"/>
              <a:gd name="T3" fmla="*/ 0 h 167"/>
              <a:gd name="T4" fmla="*/ 2147483646 w 1356"/>
              <a:gd name="T5" fmla="*/ 2147483646 h 167"/>
              <a:gd name="T6" fmla="*/ 2147483646 w 1356"/>
              <a:gd name="T7" fmla="*/ 2147483646 h 167"/>
              <a:gd name="T8" fmla="*/ 2147483646 w 1356"/>
              <a:gd name="T9" fmla="*/ 2147483646 h 167"/>
              <a:gd name="T10" fmla="*/ 2147483646 w 1356"/>
              <a:gd name="T11" fmla="*/ 2147483646 h 167"/>
              <a:gd name="T12" fmla="*/ 2147483646 w 1356"/>
              <a:gd name="T13" fmla="*/ 2147483646 h 167"/>
              <a:gd name="T14" fmla="*/ 2147483646 w 1356"/>
              <a:gd name="T15" fmla="*/ 2147483646 h 167"/>
              <a:gd name="T16" fmla="*/ 2147483646 w 1356"/>
              <a:gd name="T17" fmla="*/ 2147483646 h 167"/>
              <a:gd name="T18" fmla="*/ 2147483646 w 1356"/>
              <a:gd name="T19" fmla="*/ 2147483646 h 167"/>
              <a:gd name="T20" fmla="*/ 2147483646 w 1356"/>
              <a:gd name="T21" fmla="*/ 2147483646 h 167"/>
              <a:gd name="T22" fmla="*/ 2147483646 w 1356"/>
              <a:gd name="T23" fmla="*/ 2147483646 h 167"/>
              <a:gd name="T24" fmla="*/ 2147483646 w 1356"/>
              <a:gd name="T25" fmla="*/ 2147483646 h 167"/>
              <a:gd name="T26" fmla="*/ 2147483646 w 1356"/>
              <a:gd name="T27" fmla="*/ 2147483646 h 167"/>
              <a:gd name="T28" fmla="*/ 2147483646 w 1356"/>
              <a:gd name="T29" fmla="*/ 2147483646 h 167"/>
              <a:gd name="T30" fmla="*/ 0 w 1356"/>
              <a:gd name="T31" fmla="*/ 2147483646 h 1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56"/>
              <a:gd name="T49" fmla="*/ 0 h 167"/>
              <a:gd name="T50" fmla="*/ 1356 w 1356"/>
              <a:gd name="T51" fmla="*/ 167 h 1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56" h="167">
                <a:moveTo>
                  <a:pt x="1356" y="100"/>
                </a:moveTo>
                <a:cubicBezTo>
                  <a:pt x="1298" y="81"/>
                  <a:pt x="1244" y="43"/>
                  <a:pt x="1200" y="0"/>
                </a:cubicBezTo>
                <a:cubicBezTo>
                  <a:pt x="1155" y="9"/>
                  <a:pt x="1144" y="4"/>
                  <a:pt x="1111" y="33"/>
                </a:cubicBezTo>
                <a:cubicBezTo>
                  <a:pt x="1091" y="50"/>
                  <a:pt x="1080" y="78"/>
                  <a:pt x="1056" y="89"/>
                </a:cubicBezTo>
                <a:cubicBezTo>
                  <a:pt x="1041" y="96"/>
                  <a:pt x="1027" y="105"/>
                  <a:pt x="1011" y="111"/>
                </a:cubicBezTo>
                <a:cubicBezTo>
                  <a:pt x="989" y="120"/>
                  <a:pt x="945" y="133"/>
                  <a:pt x="945" y="133"/>
                </a:cubicBezTo>
                <a:cubicBezTo>
                  <a:pt x="852" y="118"/>
                  <a:pt x="896" y="134"/>
                  <a:pt x="811" y="78"/>
                </a:cubicBezTo>
                <a:cubicBezTo>
                  <a:pt x="800" y="71"/>
                  <a:pt x="778" y="56"/>
                  <a:pt x="778" y="56"/>
                </a:cubicBezTo>
                <a:cubicBezTo>
                  <a:pt x="716" y="77"/>
                  <a:pt x="773" y="52"/>
                  <a:pt x="711" y="100"/>
                </a:cubicBezTo>
                <a:cubicBezTo>
                  <a:pt x="690" y="116"/>
                  <a:pt x="645" y="144"/>
                  <a:pt x="645" y="144"/>
                </a:cubicBezTo>
                <a:cubicBezTo>
                  <a:pt x="564" y="136"/>
                  <a:pt x="520" y="152"/>
                  <a:pt x="478" y="89"/>
                </a:cubicBezTo>
                <a:cubicBezTo>
                  <a:pt x="423" y="107"/>
                  <a:pt x="445" y="126"/>
                  <a:pt x="389" y="144"/>
                </a:cubicBezTo>
                <a:cubicBezTo>
                  <a:pt x="337" y="140"/>
                  <a:pt x="285" y="142"/>
                  <a:pt x="234" y="133"/>
                </a:cubicBezTo>
                <a:cubicBezTo>
                  <a:pt x="224" y="131"/>
                  <a:pt x="221" y="113"/>
                  <a:pt x="211" y="111"/>
                </a:cubicBezTo>
                <a:cubicBezTo>
                  <a:pt x="185" y="106"/>
                  <a:pt x="121" y="156"/>
                  <a:pt x="100" y="167"/>
                </a:cubicBezTo>
                <a:cubicBezTo>
                  <a:pt x="67" y="163"/>
                  <a:pt x="0" y="155"/>
                  <a:pt x="0" y="155"/>
                </a:cubicBezTo>
              </a:path>
            </a:pathLst>
          </a:custGeom>
          <a:solidFill>
            <a:schemeClr val="accent2"/>
          </a:solidFill>
          <a:ln w="9525">
            <a:solidFill>
              <a:srgbClr val="003300"/>
            </a:solidFill>
            <a:round/>
            <a:headEnd/>
            <a:tailEnd/>
          </a:ln>
        </p:spPr>
        <p:txBody>
          <a:bodyPr wrap="none" anchor="ctr"/>
          <a:lstStyle/>
          <a:p>
            <a:endParaRPr lang="en-US"/>
          </a:p>
        </p:txBody>
      </p:sp>
      <p:grpSp>
        <p:nvGrpSpPr>
          <p:cNvPr id="81949" name="Group 29"/>
          <p:cNvGrpSpPr>
            <a:grpSpLocks/>
          </p:cNvGrpSpPr>
          <p:nvPr/>
        </p:nvGrpSpPr>
        <p:grpSpPr bwMode="auto">
          <a:xfrm>
            <a:off x="4495800" y="2514600"/>
            <a:ext cx="304800" cy="381000"/>
            <a:chOff x="672" y="1824"/>
            <a:chExt cx="672" cy="720"/>
          </a:xfrm>
        </p:grpSpPr>
        <p:sp>
          <p:nvSpPr>
            <p:cNvPr id="81952" name="Line 30"/>
            <p:cNvSpPr>
              <a:spLocks noChangeShapeType="1"/>
            </p:cNvSpPr>
            <p:nvPr/>
          </p:nvSpPr>
          <p:spPr bwMode="auto">
            <a:xfrm flipH="1">
              <a:off x="720" y="2016"/>
              <a:ext cx="240" cy="528"/>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tIns="0" bIns="0" anchor="ctr"/>
            <a:lstStyle/>
            <a:p>
              <a:endParaRPr lang="en-US"/>
            </a:p>
          </p:txBody>
        </p:sp>
        <p:sp>
          <p:nvSpPr>
            <p:cNvPr id="81953" name="Line 31"/>
            <p:cNvSpPr>
              <a:spLocks noChangeShapeType="1"/>
            </p:cNvSpPr>
            <p:nvPr/>
          </p:nvSpPr>
          <p:spPr bwMode="auto">
            <a:xfrm>
              <a:off x="1056" y="2016"/>
              <a:ext cx="240" cy="528"/>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tIns="0" bIns="0" anchor="ctr"/>
            <a:lstStyle/>
            <a:p>
              <a:endParaRPr lang="en-US"/>
            </a:p>
          </p:txBody>
        </p:sp>
        <p:sp>
          <p:nvSpPr>
            <p:cNvPr id="81954" name="Line 32"/>
            <p:cNvSpPr>
              <a:spLocks noChangeShapeType="1"/>
            </p:cNvSpPr>
            <p:nvPr/>
          </p:nvSpPr>
          <p:spPr bwMode="auto">
            <a:xfrm>
              <a:off x="1056" y="2016"/>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tIns="0" bIns="0" anchor="ctr"/>
            <a:lstStyle/>
            <a:p>
              <a:endParaRPr lang="en-US"/>
            </a:p>
          </p:txBody>
        </p:sp>
        <p:sp>
          <p:nvSpPr>
            <p:cNvPr id="81955" name="Line 33"/>
            <p:cNvSpPr>
              <a:spLocks noChangeShapeType="1"/>
            </p:cNvSpPr>
            <p:nvPr/>
          </p:nvSpPr>
          <p:spPr bwMode="auto">
            <a:xfrm>
              <a:off x="1008" y="2016"/>
              <a:ext cx="0" cy="5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tIns="0" bIns="0" anchor="ctr"/>
            <a:lstStyle/>
            <a:p>
              <a:endParaRPr lang="en-US"/>
            </a:p>
          </p:txBody>
        </p:sp>
        <p:sp>
          <p:nvSpPr>
            <p:cNvPr id="81956" name="Line 34"/>
            <p:cNvSpPr>
              <a:spLocks noChangeShapeType="1"/>
            </p:cNvSpPr>
            <p:nvPr/>
          </p:nvSpPr>
          <p:spPr bwMode="auto">
            <a:xfrm>
              <a:off x="672" y="1920"/>
              <a:ext cx="6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tIns="0" bIns="0" anchor="ctr"/>
            <a:lstStyle/>
            <a:p>
              <a:endParaRPr lang="en-US"/>
            </a:p>
          </p:txBody>
        </p:sp>
        <p:sp>
          <p:nvSpPr>
            <p:cNvPr id="81957" name="Oval 35"/>
            <p:cNvSpPr>
              <a:spLocks noChangeArrowheads="1"/>
            </p:cNvSpPr>
            <p:nvPr/>
          </p:nvSpPr>
          <p:spPr bwMode="auto">
            <a:xfrm>
              <a:off x="816" y="1824"/>
              <a:ext cx="384" cy="192"/>
            </a:xfrm>
            <a:prstGeom prst="ellipse">
              <a:avLst/>
            </a:prstGeom>
            <a:solidFill>
              <a:schemeClr val="accent1"/>
            </a:solidFill>
            <a:ln w="9525" algn="ctr">
              <a:solidFill>
                <a:schemeClr val="tx1"/>
              </a:solidFill>
              <a:round/>
              <a:headEnd/>
              <a:tailEnd/>
            </a:ln>
          </p:spPr>
          <p:txBody>
            <a:bodyPr wrap="none" tIns="0" bIns="0"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a typeface="ＭＳ Ｐゴシック" panose="020B0600070205080204" pitchFamily="34" charset="-128"/>
                <a:cs typeface="Arial" panose="020B0604020202020204" pitchFamily="34" charset="0"/>
              </a:endParaRPr>
            </a:p>
          </p:txBody>
        </p:sp>
      </p:grpSp>
      <p:sp>
        <p:nvSpPr>
          <p:cNvPr id="81950" name="Line 24"/>
          <p:cNvSpPr>
            <a:spLocks noChangeShapeType="1"/>
          </p:cNvSpPr>
          <p:nvPr/>
        </p:nvSpPr>
        <p:spPr bwMode="auto">
          <a:xfrm flipH="1" flipV="1">
            <a:off x="1752600" y="4648200"/>
            <a:ext cx="3048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51" name="Title 1"/>
          <p:cNvSpPr txBox="1">
            <a:spLocks/>
          </p:cNvSpPr>
          <p:nvPr/>
        </p:nvSpPr>
        <p:spPr bwMode="auto">
          <a:xfrm>
            <a:off x="403225" y="4730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4400">
                <a:solidFill>
                  <a:schemeClr val="tx2"/>
                </a:solidFill>
                <a:latin typeface="Gill Sans MT" panose="020B0502020104020203" pitchFamily="34" charset="0"/>
                <a:ea typeface="ＭＳ Ｐゴシック" panose="020B0600070205080204" pitchFamily="34" charset="-128"/>
                <a:cs typeface="Arial" panose="020B0604020202020204" pitchFamily="34" charset="0"/>
              </a:rPr>
              <a:t>Heights – why so important?</a:t>
            </a:r>
          </a:p>
        </p:txBody>
      </p:sp>
    </p:spTree>
    <p:extLst>
      <p:ext uri="{BB962C8B-B14F-4D97-AF65-F5344CB8AC3E}">
        <p14:creationId xmlns:p14="http://schemas.microsoft.com/office/powerpoint/2010/main" val="135036923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extBox 1"/>
          <p:cNvSpPr txBox="1"/>
          <p:nvPr/>
        </p:nvSpPr>
        <p:spPr>
          <a:xfrm>
            <a:off x="908288" y="1146394"/>
            <a:ext cx="4394791"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400" dirty="0">
                <a:solidFill>
                  <a:srgbClr val="455569"/>
                </a:solidFill>
              </a:rPr>
              <a:t>Gravity for the Redefinition of the </a:t>
            </a:r>
          </a:p>
          <a:p>
            <a:pPr algn="ctr"/>
            <a:r>
              <a:rPr lang="en-US" sz="2400" dirty="0">
                <a:solidFill>
                  <a:srgbClr val="455569"/>
                </a:solidFill>
              </a:rPr>
              <a:t>American Vertical Datum</a:t>
            </a:r>
            <a:endParaRPr sz="2400" dirty="0">
              <a:solidFill>
                <a:srgbClr val="455569"/>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77391"/>
            <a:ext cx="9144000" cy="4023360"/>
          </a:xfrm>
          <a:prstGeom prst="rect">
            <a:avLst/>
          </a:prstGeom>
        </p:spPr>
      </p:pic>
      <p:sp>
        <p:nvSpPr>
          <p:cNvPr id="8" name="TextBox 1"/>
          <p:cNvSpPr txBox="1"/>
          <p:nvPr/>
        </p:nvSpPr>
        <p:spPr>
          <a:xfrm>
            <a:off x="1730943" y="407731"/>
            <a:ext cx="2160718"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t>GRAV-D</a:t>
            </a:r>
            <a:endParaRPr dirty="0"/>
          </a:p>
        </p:txBody>
      </p:sp>
      <p:sp>
        <p:nvSpPr>
          <p:cNvPr id="6" name="Rounded Rectangle 5"/>
          <p:cNvSpPr>
            <a:spLocks noChangeArrowheads="1"/>
          </p:cNvSpPr>
          <p:nvPr/>
        </p:nvSpPr>
        <p:spPr bwMode="auto">
          <a:xfrm>
            <a:off x="7076494" y="615991"/>
            <a:ext cx="1628775" cy="112236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180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Rectangle 3"/>
          <p:cNvSpPr>
            <a:spLocks noChangeArrowheads="1"/>
          </p:cNvSpPr>
          <p:nvPr/>
        </p:nvSpPr>
        <p:spPr bwMode="auto">
          <a:xfrm>
            <a:off x="2362200" y="6400800"/>
            <a:ext cx="4748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2000" dirty="0">
                <a:solidFill>
                  <a:srgbClr val="000000"/>
                </a:solidFill>
                <a:latin typeface="Arial" panose="020B0604020202020204" pitchFamily="34" charset="0"/>
                <a:ea typeface="ＭＳ Ｐゴシック" panose="020B0600070205080204" pitchFamily="34" charset="-128"/>
                <a:cs typeface="Arial" panose="020B0604020202020204" pitchFamily="34" charset="0"/>
                <a:hlinkClick r:id="rId5"/>
              </a:rPr>
              <a:t>https://www.geodesy.noaa.gov/GRAV-D/</a:t>
            </a:r>
            <a:endParaRPr lang="en-US" altLang="en-US" sz="2000" dirty="0">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7335982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Box 1"/>
          <p:cNvSpPr txBox="1">
            <a:spLocks noChangeArrowheads="1"/>
          </p:cNvSpPr>
          <p:nvPr/>
        </p:nvSpPr>
        <p:spPr bwMode="auto">
          <a:xfrm>
            <a:off x="-111125" y="383049"/>
            <a:ext cx="93646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Font typeface="Arial" charset="0"/>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Font typeface="Arial" charset="0"/>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Font typeface="Arial" charset="0"/>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Font typeface="Arial" charset="0"/>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9pPr>
          </a:lstStyle>
          <a:p>
            <a:pPr algn="ctr" eaLnBrk="1" hangingPunct="1">
              <a:spcBef>
                <a:spcPct val="0"/>
              </a:spcBef>
              <a:buFontTx/>
              <a:buNone/>
              <a:defRPr/>
            </a:pPr>
            <a:r>
              <a:rPr lang="en-US" altLang="en-US" dirty="0" smtClean="0">
                <a:solidFill>
                  <a:srgbClr val="0000FF"/>
                </a:solidFill>
                <a:latin typeface="+mj-lt"/>
              </a:rPr>
              <a:t>Predicated Positional Changes in 2022 </a:t>
            </a:r>
          </a:p>
          <a:p>
            <a:pPr algn="ctr" eaLnBrk="1" hangingPunct="1">
              <a:spcBef>
                <a:spcPct val="0"/>
              </a:spcBef>
              <a:buFontTx/>
              <a:buNone/>
              <a:defRPr/>
            </a:pPr>
            <a:r>
              <a:rPr lang="en-US" altLang="en-US" dirty="0" smtClean="0">
                <a:solidFill>
                  <a:srgbClr val="0000FF"/>
                </a:solidFill>
                <a:latin typeface="+mj-lt"/>
              </a:rPr>
              <a:t>Computed for O 33(PY0374)</a:t>
            </a:r>
            <a:r>
              <a:rPr lang="en-US" altLang="en-US" sz="2000" dirty="0" smtClean="0">
                <a:solidFill>
                  <a:srgbClr val="0000FF"/>
                </a:solidFill>
                <a:latin typeface="+mj-lt"/>
              </a:rPr>
              <a:t> </a:t>
            </a:r>
          </a:p>
          <a:p>
            <a:pPr algn="ctr" eaLnBrk="1" hangingPunct="1">
              <a:spcBef>
                <a:spcPct val="0"/>
              </a:spcBef>
              <a:buFontTx/>
              <a:buNone/>
              <a:defRPr/>
            </a:pPr>
            <a:r>
              <a:rPr lang="en-US" altLang="en-US" dirty="0" smtClean="0">
                <a:solidFill>
                  <a:srgbClr val="0000FF"/>
                </a:solidFill>
                <a:latin typeface="+mj-lt"/>
              </a:rPr>
              <a:t>near West Yellowstone, MT </a:t>
            </a:r>
          </a:p>
        </p:txBody>
      </p:sp>
      <p:sp>
        <p:nvSpPr>
          <p:cNvPr id="7" name="Text Box 3"/>
          <p:cNvSpPr txBox="1">
            <a:spLocks noChangeArrowheads="1"/>
          </p:cNvSpPr>
          <p:nvPr/>
        </p:nvSpPr>
        <p:spPr bwMode="auto">
          <a:xfrm>
            <a:off x="-22225" y="1703388"/>
            <a:ext cx="91440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Font typeface="Arial" charset="0"/>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Font typeface="Arial" charset="0"/>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Font typeface="Arial" charset="0"/>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Font typeface="Arial" charset="0"/>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cs typeface="Times New Roman" pitchFamily="18" charset="0"/>
              </a:defRPr>
            </a:lvl9pPr>
          </a:lstStyle>
          <a:p>
            <a:pPr algn="ctr">
              <a:spcBef>
                <a:spcPct val="0"/>
              </a:spcBef>
              <a:buFontTx/>
              <a:buNone/>
              <a:defRPr/>
            </a:pPr>
            <a:endParaRPr lang="en-US" altLang="en-US" sz="1400" dirty="0" smtClean="0">
              <a:solidFill>
                <a:srgbClr val="FF0000"/>
              </a:solidFill>
              <a:latin typeface="+mj-lt"/>
              <a:cs typeface="Arial" charset="0"/>
            </a:endParaRPr>
          </a:p>
          <a:p>
            <a:pPr algn="ctr">
              <a:spcBef>
                <a:spcPct val="0"/>
              </a:spcBef>
              <a:buFontTx/>
              <a:buNone/>
              <a:defRPr/>
            </a:pPr>
            <a:r>
              <a:rPr lang="en-US" altLang="en-US" sz="2600" dirty="0" smtClean="0">
                <a:solidFill>
                  <a:srgbClr val="FF0000"/>
                </a:solidFill>
                <a:latin typeface="+mj-lt"/>
                <a:cs typeface="Arial" charset="0"/>
              </a:rPr>
              <a:t>Changes:</a:t>
            </a:r>
          </a:p>
          <a:p>
            <a:pPr algn="ctr">
              <a:spcBef>
                <a:spcPct val="0"/>
              </a:spcBef>
              <a:buFontTx/>
              <a:buNone/>
              <a:defRPr/>
            </a:pPr>
            <a:endParaRPr lang="en-US" altLang="en-US" sz="1600" dirty="0">
              <a:solidFill>
                <a:srgbClr val="FF0000"/>
              </a:solidFill>
              <a:latin typeface="+mj-lt"/>
              <a:cs typeface="Arial" charset="0"/>
            </a:endParaRPr>
          </a:p>
          <a:p>
            <a:pPr algn="ctr">
              <a:spcBef>
                <a:spcPct val="0"/>
              </a:spcBef>
              <a:buFontTx/>
              <a:buNone/>
              <a:defRPr/>
            </a:pPr>
            <a:r>
              <a:rPr lang="en-US" altLang="en-US" sz="2600" dirty="0" smtClean="0">
                <a:latin typeface="+mj-lt"/>
                <a:cs typeface="Arial" charset="0"/>
              </a:rPr>
              <a:t>HORIZONTAL = </a:t>
            </a:r>
            <a:r>
              <a:rPr lang="en-US" altLang="en-US" sz="2600" dirty="0" smtClean="0">
                <a:solidFill>
                  <a:srgbClr val="FF0000"/>
                </a:solidFill>
                <a:latin typeface="+mj-lt"/>
                <a:cs typeface="Arial" charset="0"/>
              </a:rPr>
              <a:t>1.44m (4.72ft)</a:t>
            </a:r>
          </a:p>
          <a:p>
            <a:pPr algn="ctr">
              <a:spcBef>
                <a:spcPct val="0"/>
              </a:spcBef>
              <a:buNone/>
              <a:defRPr/>
            </a:pPr>
            <a:r>
              <a:rPr lang="en-US" altLang="en-US" sz="2600" dirty="0">
                <a:latin typeface="+mj-lt"/>
                <a:cs typeface="Arial" charset="0"/>
              </a:rPr>
              <a:t>ORTHOMETRIC HEIGHT =</a:t>
            </a:r>
            <a:r>
              <a:rPr lang="en-US" altLang="en-US" sz="2600" dirty="0">
                <a:solidFill>
                  <a:srgbClr val="FF0000"/>
                </a:solidFill>
                <a:latin typeface="+mj-lt"/>
                <a:cs typeface="Arial" charset="0"/>
              </a:rPr>
              <a:t> - 0.855m (-2.80ft)</a:t>
            </a:r>
          </a:p>
          <a:p>
            <a:pPr algn="ctr">
              <a:spcBef>
                <a:spcPct val="0"/>
              </a:spcBef>
              <a:buFontTx/>
              <a:buNone/>
              <a:defRPr/>
            </a:pPr>
            <a:r>
              <a:rPr lang="en-US" altLang="en-US" sz="2600" dirty="0" smtClean="0">
                <a:latin typeface="+mj-lt"/>
                <a:cs typeface="Arial" charset="0"/>
              </a:rPr>
              <a:t>ELLIPSOID </a:t>
            </a:r>
            <a:r>
              <a:rPr lang="en-US" altLang="en-US" sz="2600" dirty="0" smtClean="0">
                <a:latin typeface="+mj-lt"/>
                <a:cs typeface="Arial" charset="0"/>
              </a:rPr>
              <a:t>HEIGHT = - 0.63m (2.07ft)</a:t>
            </a:r>
          </a:p>
          <a:p>
            <a:pPr algn="ctr">
              <a:spcBef>
                <a:spcPct val="0"/>
              </a:spcBef>
              <a:buFontTx/>
              <a:buNone/>
              <a:defRPr/>
            </a:pPr>
            <a:r>
              <a:rPr lang="en-US" altLang="en-US" sz="2600" dirty="0" smtClean="0">
                <a:latin typeface="+mj-lt"/>
                <a:cs typeface="Arial" charset="0"/>
              </a:rPr>
              <a:t>Computed with HTDP, Inverse and xGeoid16B</a:t>
            </a:r>
          </a:p>
          <a:p>
            <a:pPr algn="ctr">
              <a:spcBef>
                <a:spcPct val="0"/>
              </a:spcBef>
              <a:buFontTx/>
              <a:buNone/>
              <a:defRPr/>
            </a:pPr>
            <a:endParaRPr lang="en-US" altLang="en-US" sz="2600" dirty="0">
              <a:solidFill>
                <a:srgbClr val="FF0000"/>
              </a:solidFill>
              <a:latin typeface="+mj-lt"/>
              <a:cs typeface="Arial" charset="0"/>
            </a:endParaRPr>
          </a:p>
        </p:txBody>
      </p:sp>
    </p:spTree>
    <p:extLst>
      <p:ext uri="{BB962C8B-B14F-4D97-AF65-F5344CB8AC3E}">
        <p14:creationId xmlns:p14="http://schemas.microsoft.com/office/powerpoint/2010/main" val="20936903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4"/>
          <p:cNvPicPr>
            <a:picLocks noChangeAspect="1"/>
          </p:cNvPicPr>
          <p:nvPr/>
        </p:nvPicPr>
        <p:blipFill>
          <a:blip r:embed="rId3">
            <a:extLst>
              <a:ext uri="{28A0092B-C50C-407E-A947-70E740481C1C}">
                <a14:useLocalDpi xmlns:a14="http://schemas.microsoft.com/office/drawing/2010/main" val="0"/>
              </a:ext>
            </a:extLst>
          </a:blip>
          <a:srcRect l="218" r="33017" b="5208"/>
          <a:stretch>
            <a:fillRect/>
          </a:stretch>
        </p:blipFill>
        <p:spPr bwMode="auto">
          <a:xfrm>
            <a:off x="152400" y="15875"/>
            <a:ext cx="86868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pPr>
              <a:defRPr/>
            </a:pPr>
            <a:r>
              <a:rPr lang="en-US"/>
              <a:t>geodesy.noaa.gov</a:t>
            </a:r>
          </a:p>
        </p:txBody>
      </p:sp>
      <p:sp>
        <p:nvSpPr>
          <p:cNvPr id="8" name="Rectangle 7"/>
          <p:cNvSpPr/>
          <p:nvPr/>
        </p:nvSpPr>
        <p:spPr>
          <a:xfrm>
            <a:off x="579438" y="4467225"/>
            <a:ext cx="3887787" cy="3968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4572000" y="4479925"/>
            <a:ext cx="4068763" cy="3968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6604000" y="4516438"/>
            <a:ext cx="1962150" cy="18399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304800" y="838200"/>
            <a:ext cx="6096000" cy="3968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a:xfrm>
            <a:off x="2544763" y="1306513"/>
            <a:ext cx="6096000" cy="3968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152400" y="6484938"/>
            <a:ext cx="8991600" cy="373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endParaRPr>
          </a:p>
        </p:txBody>
      </p:sp>
      <p:sp>
        <p:nvSpPr>
          <p:cNvPr id="76802" name="Title 1"/>
          <p:cNvSpPr>
            <a:spLocks noGrp="1"/>
          </p:cNvSpPr>
          <p:nvPr>
            <p:ph type="title"/>
          </p:nvPr>
        </p:nvSpPr>
        <p:spPr>
          <a:xfrm>
            <a:off x="-228600" y="5867400"/>
            <a:ext cx="9677400" cy="1143000"/>
          </a:xfrm>
        </p:spPr>
        <p:txBody>
          <a:bodyPr/>
          <a:lstStyle/>
          <a:p>
            <a:pPr>
              <a:defRPr/>
            </a:pPr>
            <a:r>
              <a:rPr lang="en-US" altLang="en-US" sz="3200" dirty="0" smtClean="0">
                <a:solidFill>
                  <a:schemeClr val="tx1"/>
                </a:solidFill>
                <a:latin typeface="+mj-lt"/>
              </a:rPr>
              <a:t>NCAT</a:t>
            </a:r>
            <a:br>
              <a:rPr lang="en-US" altLang="en-US" sz="3200" dirty="0" smtClean="0">
                <a:solidFill>
                  <a:schemeClr val="tx1"/>
                </a:solidFill>
                <a:latin typeface="+mj-lt"/>
              </a:rPr>
            </a:br>
            <a:r>
              <a:rPr lang="en-US" altLang="en-US" sz="3200" dirty="0" smtClean="0">
                <a:solidFill>
                  <a:schemeClr val="tx1"/>
                </a:solidFill>
                <a:latin typeface="+mj-lt"/>
              </a:rPr>
              <a:t>NGS Coordinate Conversion and Transformation Tool</a:t>
            </a:r>
          </a:p>
        </p:txBody>
      </p:sp>
    </p:spTree>
    <p:extLst>
      <p:ext uri="{BB962C8B-B14F-4D97-AF65-F5344CB8AC3E}">
        <p14:creationId xmlns:p14="http://schemas.microsoft.com/office/powerpoint/2010/main" val="798857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Content Placeholder 2"/>
          <p:cNvSpPr>
            <a:spLocks noGrp="1"/>
          </p:cNvSpPr>
          <p:nvPr>
            <p:ph idx="1"/>
          </p:nvPr>
        </p:nvSpPr>
        <p:spPr>
          <a:xfrm>
            <a:off x="457199" y="1482056"/>
            <a:ext cx="8229600" cy="4525963"/>
          </a:xfrm>
        </p:spPr>
        <p:txBody>
          <a:bodyPr/>
          <a:lstStyle/>
          <a:p>
            <a:pPr eaLnBrk="1" hangingPunct="1"/>
            <a:r>
              <a:rPr lang="en-US" altLang="en-US" dirty="0" smtClean="0">
                <a:ea typeface="ＭＳ Ｐゴシック" pitchFamily="34" charset="-128"/>
              </a:rPr>
              <a:t>Transform and collect data in current </a:t>
            </a:r>
            <a:r>
              <a:rPr lang="en-US" altLang="en-US" dirty="0" err="1" smtClean="0">
                <a:ea typeface="ＭＳ Ｐゴシック" pitchFamily="34" charset="-128"/>
              </a:rPr>
              <a:t>datums</a:t>
            </a:r>
            <a:endParaRPr lang="en-US" altLang="en-US" dirty="0" smtClean="0">
              <a:ea typeface="ＭＳ Ｐゴシック" pitchFamily="34" charset="-128"/>
            </a:endParaRPr>
          </a:p>
          <a:p>
            <a:pPr lvl="1"/>
            <a:r>
              <a:rPr lang="en-US" altLang="en-US" dirty="0" smtClean="0">
                <a:ea typeface="ＭＳ Ｐゴシック" pitchFamily="34" charset="-128"/>
              </a:rPr>
              <a:t>NAD83(2011), NAVD88</a:t>
            </a:r>
            <a:endParaRPr lang="en-US" altLang="en-US" dirty="0" smtClean="0">
              <a:ea typeface="ＭＳ Ｐゴシック" pitchFamily="34" charset="-128"/>
            </a:endParaRPr>
          </a:p>
          <a:p>
            <a:pPr eaLnBrk="1" hangingPunct="1"/>
            <a:r>
              <a:rPr lang="en-US" altLang="en-US" dirty="0" smtClean="0">
                <a:ea typeface="ＭＳ Ｐゴシック" pitchFamily="34" charset="-128"/>
              </a:rPr>
              <a:t>Capture positional metadata including:</a:t>
            </a:r>
            <a:endParaRPr lang="en-US" altLang="en-US" dirty="0" smtClean="0">
              <a:ea typeface="ＭＳ Ｐゴシック" pitchFamily="34" charset="-128"/>
            </a:endParaRPr>
          </a:p>
          <a:p>
            <a:pPr lvl="1" eaLnBrk="1" hangingPunct="1"/>
            <a:r>
              <a:rPr lang="en-US" altLang="en-US" dirty="0" smtClean="0">
                <a:ea typeface="ＭＳ Ｐゴシック" pitchFamily="34" charset="-128"/>
              </a:rPr>
              <a:t>Datum, epoch, source</a:t>
            </a:r>
            <a:endParaRPr lang="en-US" altLang="en-US" dirty="0" smtClean="0">
              <a:ea typeface="ＭＳ Ｐゴシック" pitchFamily="34" charset="-128"/>
            </a:endParaRPr>
          </a:p>
          <a:p>
            <a:pPr eaLnBrk="1" hangingPunct="1"/>
            <a:r>
              <a:rPr lang="en-US" altLang="en-US" dirty="0" smtClean="0">
                <a:ea typeface="ＭＳ Ｐゴシック" pitchFamily="34" charset="-128"/>
              </a:rPr>
              <a:t>M</a:t>
            </a:r>
            <a:r>
              <a:rPr lang="en-US" altLang="en-US" dirty="0" smtClean="0">
                <a:ea typeface="ＭＳ Ｐゴシック" pitchFamily="34" charset="-128"/>
              </a:rPr>
              <a:t>aintain </a:t>
            </a:r>
            <a:r>
              <a:rPr lang="en-US" altLang="en-US" dirty="0" smtClean="0">
                <a:ea typeface="ＭＳ Ｐゴシック" pitchFamily="34" charset="-128"/>
              </a:rPr>
              <a:t>your original survey data </a:t>
            </a:r>
            <a:endParaRPr lang="en-US" altLang="en-US" dirty="0" smtClean="0">
              <a:ea typeface="ＭＳ Ｐゴシック" pitchFamily="34" charset="-128"/>
            </a:endParaRPr>
          </a:p>
          <a:p>
            <a:pPr eaLnBrk="1" hangingPunct="1"/>
            <a:r>
              <a:rPr lang="en-US" altLang="en-US" dirty="0" smtClean="0">
                <a:ea typeface="ＭＳ Ｐゴシック" pitchFamily="34" charset="-128"/>
              </a:rPr>
              <a:t>Preserve all original observations</a:t>
            </a:r>
            <a:endParaRPr lang="en-US" altLang="en-US" dirty="0" smtClean="0">
              <a:ea typeface="ＭＳ Ｐゴシック" pitchFamily="34" charset="-128"/>
            </a:endParaRPr>
          </a:p>
        </p:txBody>
      </p:sp>
      <p:sp>
        <p:nvSpPr>
          <p:cNvPr id="5" name="TextBox 4"/>
          <p:cNvSpPr txBox="1"/>
          <p:nvPr/>
        </p:nvSpPr>
        <p:spPr>
          <a:xfrm>
            <a:off x="711808" y="515970"/>
            <a:ext cx="7720383" cy="769441"/>
          </a:xfrm>
          <a:prstGeom prst="rect">
            <a:avLst/>
          </a:prstGeom>
          <a:noFill/>
        </p:spPr>
        <p:txBody>
          <a:bodyPr wrap="none" rtlCol="0">
            <a:spAutoFit/>
          </a:bodyPr>
          <a:lstStyle/>
          <a:p>
            <a:r>
              <a:rPr lang="en-US" sz="4400" dirty="0">
                <a:solidFill>
                  <a:srgbClr val="17375E"/>
                </a:solidFill>
                <a:latin typeface="+mj-lt"/>
                <a:cs typeface="Times New Roman" panose="02020603050405020304" pitchFamily="18" charset="0"/>
              </a:rPr>
              <a:t>Prepare for NSRS Modernization</a:t>
            </a:r>
            <a:endParaRPr lang="en-US" sz="4400" dirty="0">
              <a:solidFill>
                <a:srgbClr val="17375E"/>
              </a:solidFill>
              <a:latin typeface="+mj-lt"/>
              <a:cs typeface="Times New Roman" panose="02020603050405020304" pitchFamily="18" charset="0"/>
            </a:endParaRPr>
          </a:p>
        </p:txBody>
      </p:sp>
    </p:spTree>
    <p:extLst>
      <p:ext uri="{BB962C8B-B14F-4D97-AF65-F5344CB8AC3E}">
        <p14:creationId xmlns:p14="http://schemas.microsoft.com/office/powerpoint/2010/main" val="3578979769"/>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4E6B5-B37C-4616-AD1C-C7477DB81471}"/>
              </a:ext>
            </a:extLst>
          </p:cNvPr>
          <p:cNvSpPr>
            <a:spLocks noGrp="1"/>
          </p:cNvSpPr>
          <p:nvPr>
            <p:ph type="title"/>
          </p:nvPr>
        </p:nvSpPr>
        <p:spPr>
          <a:xfrm>
            <a:off x="457200" y="460262"/>
            <a:ext cx="8229600" cy="1143000"/>
          </a:xfrm>
        </p:spPr>
        <p:txBody>
          <a:bodyPr/>
          <a:lstStyle/>
          <a:p>
            <a:r>
              <a:rPr lang="en-US" sz="4000" dirty="0" smtClean="0"/>
              <a:t>SPCS2022 </a:t>
            </a:r>
            <a:r>
              <a:rPr lang="en-US" sz="4000" dirty="0" smtClean="0"/>
              <a:t/>
            </a:r>
            <a:br>
              <a:rPr lang="en-US" sz="4000" dirty="0" smtClean="0"/>
            </a:br>
            <a:r>
              <a:rPr lang="en-US" sz="4000" dirty="0" smtClean="0"/>
              <a:t>layers </a:t>
            </a:r>
            <a:r>
              <a:rPr lang="en-US" sz="4000" dirty="0"/>
              <a:t>and LDPs</a:t>
            </a:r>
          </a:p>
        </p:txBody>
      </p:sp>
      <p:sp>
        <p:nvSpPr>
          <p:cNvPr id="3" name="Content Placeholder 2">
            <a:extLst>
              <a:ext uri="{FF2B5EF4-FFF2-40B4-BE49-F238E27FC236}">
                <a16:creationId xmlns:a16="http://schemas.microsoft.com/office/drawing/2014/main" id="{6EA31103-F7D7-4BD1-8C3E-1AED291C5BCD}"/>
              </a:ext>
            </a:extLst>
          </p:cNvPr>
          <p:cNvSpPr>
            <a:spLocks noGrp="1"/>
          </p:cNvSpPr>
          <p:nvPr>
            <p:ph idx="1"/>
          </p:nvPr>
        </p:nvSpPr>
        <p:spPr>
          <a:xfrm>
            <a:off x="263236" y="1784032"/>
            <a:ext cx="8756073" cy="4754880"/>
          </a:xfrm>
        </p:spPr>
        <p:txBody>
          <a:bodyPr>
            <a:normAutofit/>
          </a:bodyPr>
          <a:lstStyle/>
          <a:p>
            <a:r>
              <a:rPr lang="en-US" dirty="0"/>
              <a:t>Each state may have max of </a:t>
            </a:r>
            <a:r>
              <a:rPr lang="en-US" b="1" i="1" dirty="0"/>
              <a:t>THREE</a:t>
            </a:r>
            <a:r>
              <a:rPr lang="en-US" dirty="0"/>
              <a:t> zone </a:t>
            </a:r>
            <a:r>
              <a:rPr lang="en-US" dirty="0" smtClean="0"/>
              <a:t>layers</a:t>
            </a:r>
            <a:r>
              <a:rPr lang="en-US" dirty="0"/>
              <a:t>:</a:t>
            </a:r>
          </a:p>
          <a:p>
            <a:pPr lvl="1"/>
            <a:r>
              <a:rPr lang="en-US" dirty="0"/>
              <a:t>One layer </a:t>
            </a:r>
            <a:r>
              <a:rPr lang="en-US" i="1" dirty="0" smtClean="0"/>
              <a:t>will</a:t>
            </a:r>
            <a:r>
              <a:rPr lang="en-US" dirty="0" smtClean="0"/>
              <a:t> </a:t>
            </a:r>
            <a:r>
              <a:rPr lang="en-US" dirty="0"/>
              <a:t>be statewide zone (designed by NGS)</a:t>
            </a:r>
          </a:p>
          <a:p>
            <a:pPr lvl="1"/>
            <a:r>
              <a:rPr lang="en-US" dirty="0"/>
              <a:t>Other layers have two or more zones (“multi-zone”)</a:t>
            </a:r>
          </a:p>
          <a:p>
            <a:pPr lvl="1"/>
            <a:r>
              <a:rPr lang="en-US" dirty="0"/>
              <a:t>Only one layer can have discontinuous coverage</a:t>
            </a:r>
          </a:p>
          <a:p>
            <a:r>
              <a:rPr lang="en-US" dirty="0"/>
              <a:t>Multi-zone layer can consist of </a:t>
            </a:r>
            <a:r>
              <a:rPr lang="en-US" dirty="0" smtClean="0"/>
              <a:t>LDPs:</a:t>
            </a:r>
            <a:endParaRPr lang="en-US" dirty="0"/>
          </a:p>
          <a:p>
            <a:pPr lvl="1"/>
            <a:r>
              <a:rPr lang="en-US" dirty="0"/>
              <a:t>Designed by stakeholders</a:t>
            </a:r>
          </a:p>
          <a:p>
            <a:pPr lvl="1"/>
            <a:r>
              <a:rPr lang="en-US" dirty="0"/>
              <a:t>Minimum zone width 50 km (if height range &lt; </a:t>
            </a:r>
            <a:r>
              <a:rPr lang="en-US" dirty="0" smtClean="0"/>
              <a:t>250m</a:t>
            </a:r>
            <a:r>
              <a:rPr lang="en-US" dirty="0"/>
              <a:t>)</a:t>
            </a:r>
          </a:p>
          <a:p>
            <a:pPr lvl="1"/>
            <a:r>
              <a:rPr lang="en-US" dirty="0"/>
              <a:t>LDP coverage can be discontinuous…</a:t>
            </a:r>
          </a:p>
          <a:p>
            <a:pPr lvl="1"/>
            <a:endParaRPr lang="en-US" dirty="0"/>
          </a:p>
          <a:p>
            <a:endParaRPr lang="en-US" dirty="0"/>
          </a:p>
        </p:txBody>
      </p:sp>
      <p:sp>
        <p:nvSpPr>
          <p:cNvPr id="4" name="Slide Number Placeholder 3">
            <a:extLst>
              <a:ext uri="{FF2B5EF4-FFF2-40B4-BE49-F238E27FC236}">
                <a16:creationId xmlns:a16="http://schemas.microsoft.com/office/drawing/2014/main" id="{16D6A2F2-D42D-4B33-91B9-9B73AEEC036F}"/>
              </a:ext>
            </a:extLst>
          </p:cNvPr>
          <p:cNvSpPr>
            <a:spLocks noGrp="1"/>
          </p:cNvSpPr>
          <p:nvPr>
            <p:ph type="sldNum" sz="quarter" idx="12"/>
          </p:nvPr>
        </p:nvSpPr>
        <p:spPr/>
        <p:txBody>
          <a:bodyPr/>
          <a:lstStyle/>
          <a:p>
            <a:pPr>
              <a:defRPr/>
            </a:pPr>
            <a:fld id="{BF6EBFE9-79BB-431F-AEDF-EF334E7ED36B}" type="slidenum">
              <a:rPr lang="en-US" smtClean="0"/>
              <a:pPr>
                <a:defRPr/>
              </a:pPr>
              <a:t>28</a:t>
            </a:fld>
            <a:endParaRPr lang="en-US" dirty="0"/>
          </a:p>
        </p:txBody>
      </p:sp>
    </p:spTree>
    <p:extLst>
      <p:ext uri="{BB962C8B-B14F-4D97-AF65-F5344CB8AC3E}">
        <p14:creationId xmlns:p14="http://schemas.microsoft.com/office/powerpoint/2010/main" val="416479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84E72-9F8D-45DE-874F-4CDBE5C49345}"/>
              </a:ext>
            </a:extLst>
          </p:cNvPr>
          <p:cNvSpPr>
            <a:spLocks noGrp="1"/>
          </p:cNvSpPr>
          <p:nvPr>
            <p:ph type="title"/>
          </p:nvPr>
        </p:nvSpPr>
        <p:spPr/>
        <p:txBody>
          <a:bodyPr/>
          <a:lstStyle/>
          <a:p>
            <a:r>
              <a:rPr lang="en-US" dirty="0"/>
              <a:t>Montana statewide</a:t>
            </a:r>
          </a:p>
        </p:txBody>
      </p:sp>
      <p:sp>
        <p:nvSpPr>
          <p:cNvPr id="3" name="Slide Number Placeholder 2">
            <a:extLst>
              <a:ext uri="{FF2B5EF4-FFF2-40B4-BE49-F238E27FC236}">
                <a16:creationId xmlns:a16="http://schemas.microsoft.com/office/drawing/2014/main" id="{6D4B213A-E7CF-4A64-9CD5-68D6B9A15470}"/>
              </a:ext>
            </a:extLst>
          </p:cNvPr>
          <p:cNvSpPr>
            <a:spLocks noGrp="1"/>
          </p:cNvSpPr>
          <p:nvPr>
            <p:ph type="sldNum" sz="quarter" idx="12"/>
          </p:nvPr>
        </p:nvSpPr>
        <p:spPr/>
        <p:txBody>
          <a:bodyPr/>
          <a:lstStyle/>
          <a:p>
            <a:pPr>
              <a:defRPr/>
            </a:pPr>
            <a:fld id="{8521C175-7EF2-4F00-94D5-418B427E826E}" type="slidenum">
              <a:rPr lang="en-US" smtClean="0"/>
              <a:pPr>
                <a:defRPr/>
              </a:pPr>
              <a:t>29</a:t>
            </a:fld>
            <a:endParaRPr lang="en-US"/>
          </a:p>
        </p:txBody>
      </p:sp>
      <p:pic>
        <p:nvPicPr>
          <p:cNvPr id="9" name="Picture 8">
            <a:extLst>
              <a:ext uri="{FF2B5EF4-FFF2-40B4-BE49-F238E27FC236}">
                <a16:creationId xmlns:a16="http://schemas.microsoft.com/office/drawing/2014/main" id="{CE9BA4B9-E0E9-4F2E-B5D0-5B4675E445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rot="19979726">
            <a:off x="6296720" y="2119738"/>
            <a:ext cx="2646558" cy="707886"/>
          </a:xfrm>
          <a:prstGeom prst="rect">
            <a:avLst/>
          </a:prstGeom>
          <a:noFill/>
        </p:spPr>
        <p:txBody>
          <a:bodyPr wrap="none" rtlCol="0">
            <a:spAutoFit/>
          </a:bodyPr>
          <a:lstStyle/>
          <a:p>
            <a:r>
              <a:rPr lang="en-US" sz="4000" b="1" dirty="0" smtClean="0">
                <a:solidFill>
                  <a:srgbClr val="002060"/>
                </a:solidFill>
                <a:effectLst>
                  <a:outerShdw blurRad="38100" dist="38100" dir="2700000" algn="tl">
                    <a:srgbClr val="000000">
                      <a:alpha val="43137"/>
                    </a:srgbClr>
                  </a:outerShdw>
                </a:effectLst>
              </a:rPr>
              <a:t>Preliminary</a:t>
            </a:r>
            <a:endParaRPr lang="en-US"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60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extBox 1"/>
          <p:cNvSpPr txBox="1"/>
          <p:nvPr/>
        </p:nvSpPr>
        <p:spPr>
          <a:xfrm>
            <a:off x="1438998" y="535317"/>
            <a:ext cx="6233436"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smtClean="0"/>
              <a:t>Outreach and </a:t>
            </a:r>
            <a:r>
              <a:rPr dirty="0" smtClean="0"/>
              <a:t>Coordination</a:t>
            </a: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08" y="1232046"/>
            <a:ext cx="5152104" cy="3922960"/>
          </a:xfrm>
          <a:prstGeom prst="rect">
            <a:avLst/>
          </a:prstGeom>
        </p:spPr>
      </p:pic>
      <p:sp>
        <p:nvSpPr>
          <p:cNvPr id="6" name="TextBox 5"/>
          <p:cNvSpPr txBox="1"/>
          <p:nvPr/>
        </p:nvSpPr>
        <p:spPr>
          <a:xfrm>
            <a:off x="2733369" y="1304758"/>
            <a:ext cx="172402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189"/>
            <a:r>
              <a:rPr lang="en-US" dirty="0" smtClean="0">
                <a:solidFill>
                  <a:schemeClr val="bg1"/>
                </a:solidFill>
                <a:latin typeface="Times New Roman" panose="02020603050405020304" pitchFamily="18" charset="0"/>
                <a:cs typeface="Times New Roman" panose="02020603050405020304" pitchFamily="18" charset="0"/>
              </a:rPr>
              <a:t>NGS </a:t>
            </a:r>
            <a:r>
              <a:rPr lang="en-US" dirty="0">
                <a:solidFill>
                  <a:schemeClr val="bg1"/>
                </a:solidFill>
                <a:latin typeface="Times New Roman" panose="02020603050405020304" pitchFamily="18" charset="0"/>
                <a:cs typeface="Times New Roman" panose="02020603050405020304" pitchFamily="18" charset="0"/>
              </a:rPr>
              <a:t>Advisors</a:t>
            </a:r>
            <a:endParaRPr lang="en-US" dirty="0">
              <a:solidFill>
                <a:schemeClr val="bg1"/>
              </a:solidFill>
              <a:latin typeface="Times New Roman" panose="02020603050405020304" pitchFamily="18" charset="0"/>
              <a:cs typeface="Times New Roman" panose="02020603050405020304" pitchFamily="18" charset="0"/>
            </a:endParaRPr>
          </a:p>
        </p:txBody>
      </p:sp>
      <p:pic>
        <p:nvPicPr>
          <p:cNvPr id="2050" name="Picture 2" descr="State Geodetic Coordina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5612" y="3525476"/>
            <a:ext cx="3978388" cy="3017892"/>
          </a:xfrm>
          <a:prstGeom prst="rect">
            <a:avLst/>
          </a:prstGeom>
          <a:noFill/>
          <a:extLst>
            <a:ext uri="{909E8E84-426E-40DD-AFC4-6F175D3DCCD1}">
              <a14:hiddenFill xmlns:a14="http://schemas.microsoft.com/office/drawing/2010/main">
                <a:solidFill>
                  <a:srgbClr val="FFFFFF"/>
                </a:solidFill>
              </a14:hiddenFill>
            </a:ext>
          </a:extLst>
        </p:spPr>
      </p:pic>
      <p:sp>
        <p:nvSpPr>
          <p:cNvPr id="10" name="5-Point Star 9"/>
          <p:cNvSpPr/>
          <p:nvPr/>
        </p:nvSpPr>
        <p:spPr>
          <a:xfrm>
            <a:off x="6213995" y="3894382"/>
            <a:ext cx="157251" cy="19583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5-Point Star 10"/>
          <p:cNvSpPr/>
          <p:nvPr/>
        </p:nvSpPr>
        <p:spPr>
          <a:xfrm>
            <a:off x="6454883" y="4322087"/>
            <a:ext cx="157251" cy="19583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5-Point Star 11"/>
          <p:cNvSpPr/>
          <p:nvPr/>
        </p:nvSpPr>
        <p:spPr>
          <a:xfrm>
            <a:off x="6504043" y="4577726"/>
            <a:ext cx="157251" cy="19583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7"/>
          <p:cNvSpPr txBox="1"/>
          <p:nvPr/>
        </p:nvSpPr>
        <p:spPr>
          <a:xfrm>
            <a:off x="6606541" y="3564380"/>
            <a:ext cx="1629611" cy="338552"/>
          </a:xfrm>
          <a:prstGeom prst="rect">
            <a:avLst/>
          </a:prstGeom>
          <a:solidFill>
            <a:schemeClr val="bg1">
              <a:lumMod val="6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7189"/>
            <a:r>
              <a:rPr lang="en-US" sz="1600" dirty="0" smtClean="0">
                <a:solidFill>
                  <a:schemeClr val="bg1"/>
                </a:solidFill>
                <a:latin typeface="Times New Roman" panose="02020603050405020304" pitchFamily="18" charset="0"/>
                <a:cs typeface="Times New Roman" panose="02020603050405020304" pitchFamily="18" charset="0"/>
              </a:rPr>
              <a:t>State </a:t>
            </a:r>
            <a:r>
              <a:rPr lang="en-US" sz="1600" dirty="0">
                <a:solidFill>
                  <a:schemeClr val="bg1"/>
                </a:solidFill>
                <a:latin typeface="Times New Roman" panose="02020603050405020304" pitchFamily="18" charset="0"/>
                <a:cs typeface="Times New Roman" panose="02020603050405020304" pitchFamily="18" charset="0"/>
              </a:rPr>
              <a:t>Coordinators</a:t>
            </a:r>
            <a:endParaRPr lang="en-US" sz="1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12341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84E72-9F8D-45DE-874F-4CDBE5C49345}"/>
              </a:ext>
            </a:extLst>
          </p:cNvPr>
          <p:cNvSpPr>
            <a:spLocks noGrp="1"/>
          </p:cNvSpPr>
          <p:nvPr>
            <p:ph type="title"/>
          </p:nvPr>
        </p:nvSpPr>
        <p:spPr/>
        <p:txBody>
          <a:bodyPr/>
          <a:lstStyle/>
          <a:p>
            <a:r>
              <a:rPr lang="en-US" dirty="0"/>
              <a:t>Montana statewide + discontinuous LDPs</a:t>
            </a:r>
          </a:p>
        </p:txBody>
      </p:sp>
      <p:sp>
        <p:nvSpPr>
          <p:cNvPr id="3" name="Slide Number Placeholder 2">
            <a:extLst>
              <a:ext uri="{FF2B5EF4-FFF2-40B4-BE49-F238E27FC236}">
                <a16:creationId xmlns:a16="http://schemas.microsoft.com/office/drawing/2014/main" id="{6D4B213A-E7CF-4A64-9CD5-68D6B9A15470}"/>
              </a:ext>
            </a:extLst>
          </p:cNvPr>
          <p:cNvSpPr>
            <a:spLocks noGrp="1"/>
          </p:cNvSpPr>
          <p:nvPr>
            <p:ph type="sldNum" sz="quarter" idx="12"/>
          </p:nvPr>
        </p:nvSpPr>
        <p:spPr/>
        <p:txBody>
          <a:bodyPr/>
          <a:lstStyle/>
          <a:p>
            <a:pPr>
              <a:defRPr/>
            </a:pPr>
            <a:fld id="{8521C175-7EF2-4F00-94D5-418B427E826E}" type="slidenum">
              <a:rPr lang="en-US" smtClean="0"/>
              <a:pPr>
                <a:defRPr/>
              </a:pPr>
              <a:t>30</a:t>
            </a:fld>
            <a:endParaRPr lang="en-US"/>
          </a:p>
        </p:txBody>
      </p:sp>
      <p:pic>
        <p:nvPicPr>
          <p:cNvPr id="13" name="Picture 12">
            <a:extLst>
              <a:ext uri="{FF2B5EF4-FFF2-40B4-BE49-F238E27FC236}">
                <a16:creationId xmlns:a16="http://schemas.microsoft.com/office/drawing/2014/main" id="{F56B203F-071D-44FF-AF75-52C9AD140B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rot="19979726">
            <a:off x="6296720" y="2254536"/>
            <a:ext cx="2646558" cy="707886"/>
          </a:xfrm>
          <a:prstGeom prst="rect">
            <a:avLst/>
          </a:prstGeom>
          <a:noFill/>
        </p:spPr>
        <p:txBody>
          <a:bodyPr wrap="none" rtlCol="0">
            <a:spAutoFit/>
          </a:bodyPr>
          <a:lstStyle/>
          <a:p>
            <a:r>
              <a:rPr lang="en-US" sz="4000" b="1" dirty="0" smtClean="0">
                <a:solidFill>
                  <a:srgbClr val="002060"/>
                </a:solidFill>
                <a:effectLst>
                  <a:outerShdw blurRad="38100" dist="38100" dir="2700000" algn="tl">
                    <a:srgbClr val="000000">
                      <a:alpha val="43137"/>
                    </a:srgbClr>
                  </a:outerShdw>
                </a:effectLst>
              </a:rPr>
              <a:t>Preliminary</a:t>
            </a:r>
            <a:endParaRPr lang="en-US"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1166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ED267E51-8EE7-4E92-BFB3-6DA806B7A224}"/>
              </a:ext>
            </a:extLst>
          </p:cNvPr>
          <p:cNvSpPr>
            <a:spLocks noGrp="1"/>
          </p:cNvSpPr>
          <p:nvPr>
            <p:ph type="dt" sz="quarter" idx="4294967295"/>
          </p:nvPr>
        </p:nvSpPr>
        <p:spPr>
          <a:xfrm>
            <a:off x="0" y="0"/>
            <a:ext cx="0" cy="0"/>
          </a:xfrm>
        </p:spPr>
        <p:txBody>
          <a:bodyPr/>
          <a:lstStyle/>
          <a:p>
            <a:pPr eaLnBrk="1" fontAlgn="auto" hangingPunct="1">
              <a:spcBef>
                <a:spcPts val="0"/>
              </a:spcBef>
              <a:spcAft>
                <a:spcPts val="0"/>
              </a:spcAft>
              <a:defRPr/>
            </a:pPr>
            <a:r>
              <a:rPr lang="en-US" sz="1200">
                <a:solidFill>
                  <a:prstClr val="black">
                    <a:tint val="75000"/>
                  </a:prstClr>
                </a:solidFill>
                <a:latin typeface="Calibri"/>
                <a:ea typeface="+mn-ea"/>
              </a:rPr>
              <a:t>5/7/2018</a:t>
            </a:r>
            <a:endParaRPr lang="en-US" sz="1200" dirty="0">
              <a:solidFill>
                <a:prstClr val="black">
                  <a:tint val="75000"/>
                </a:prstClr>
              </a:solidFill>
              <a:latin typeface="Calibri"/>
              <a:ea typeface="+mn-ea"/>
            </a:endParaRPr>
          </a:p>
        </p:txBody>
      </p:sp>
      <p:sp>
        <p:nvSpPr>
          <p:cNvPr id="11" name="Footer Placeholder 10">
            <a:extLst>
              <a:ext uri="{FF2B5EF4-FFF2-40B4-BE49-F238E27FC236}">
                <a16:creationId xmlns:a16="http://schemas.microsoft.com/office/drawing/2014/main" id="{0DF66959-FCF4-433C-9B24-A0BD73E60EC1}"/>
              </a:ext>
            </a:extLst>
          </p:cNvPr>
          <p:cNvSpPr>
            <a:spLocks noGrp="1"/>
          </p:cNvSpPr>
          <p:nvPr>
            <p:ph type="ftr" sz="quarter" idx="4294967295"/>
          </p:nvPr>
        </p:nvSpPr>
        <p:spPr>
          <a:xfrm>
            <a:off x="0" y="0"/>
            <a:ext cx="0" cy="0"/>
          </a:xfrm>
        </p:spPr>
        <p:txBody>
          <a:bodyPr/>
          <a:lstStyle/>
          <a:p>
            <a:pPr algn="ctr" eaLnBrk="1" fontAlgn="auto" hangingPunct="1">
              <a:spcBef>
                <a:spcPts val="0"/>
              </a:spcBef>
              <a:spcAft>
                <a:spcPts val="0"/>
              </a:spcAft>
              <a:defRPr/>
            </a:pPr>
            <a:r>
              <a:rPr lang="en-US" sz="1200" dirty="0">
                <a:solidFill>
                  <a:prstClr val="black">
                    <a:tint val="75000"/>
                  </a:prstClr>
                </a:solidFill>
                <a:latin typeface="Calibri"/>
                <a:ea typeface="+mn-ea"/>
              </a:rPr>
              <a:t>NSRS Modernization Industry Workshop</a:t>
            </a:r>
            <a:br>
              <a:rPr lang="en-US" sz="1200" dirty="0">
                <a:solidFill>
                  <a:prstClr val="black">
                    <a:tint val="75000"/>
                  </a:prstClr>
                </a:solidFill>
                <a:latin typeface="Calibri"/>
                <a:ea typeface="+mn-ea"/>
              </a:rPr>
            </a:br>
            <a:r>
              <a:rPr lang="en-US" sz="1200" dirty="0">
                <a:solidFill>
                  <a:prstClr val="black">
                    <a:tint val="75000"/>
                  </a:prstClr>
                </a:solidFill>
                <a:latin typeface="Calibri"/>
                <a:ea typeface="+mn-ea"/>
              </a:rPr>
              <a:t>State Plane Coordinate System of 2022</a:t>
            </a:r>
          </a:p>
        </p:txBody>
      </p:sp>
      <p:sp>
        <p:nvSpPr>
          <p:cNvPr id="207876" name="Title 1"/>
          <p:cNvSpPr>
            <a:spLocks noGrp="1"/>
          </p:cNvSpPr>
          <p:nvPr>
            <p:ph type="title"/>
          </p:nvPr>
        </p:nvSpPr>
        <p:spPr/>
        <p:txBody>
          <a:bodyPr/>
          <a:lstStyle/>
          <a:p>
            <a:r>
              <a:rPr lang="en-US" altLang="en-US" smtClean="0">
                <a:ea typeface="ＭＳ Ｐゴシック" panose="020B0600070205080204" pitchFamily="34" charset="-128"/>
              </a:rPr>
              <a:t>Deadlines for SPCS2022 input</a:t>
            </a:r>
          </a:p>
        </p:txBody>
      </p:sp>
      <p:sp>
        <p:nvSpPr>
          <p:cNvPr id="3" name="Content Placeholder 2">
            <a:extLst>
              <a:ext uri="{FF2B5EF4-FFF2-40B4-BE49-F238E27FC236}">
                <a16:creationId xmlns:a16="http://schemas.microsoft.com/office/drawing/2014/main" id="{A64E8727-4AAE-4792-932A-276E95CE4F75}"/>
              </a:ext>
            </a:extLst>
          </p:cNvPr>
          <p:cNvSpPr>
            <a:spLocks noGrp="1"/>
          </p:cNvSpPr>
          <p:nvPr>
            <p:ph idx="1"/>
          </p:nvPr>
        </p:nvSpPr>
        <p:spPr>
          <a:xfrm>
            <a:off x="2990850" y="1728788"/>
            <a:ext cx="6061075" cy="5000625"/>
          </a:xfrm>
        </p:spPr>
        <p:txBody>
          <a:bodyPr>
            <a:normAutofit fontScale="70000" lnSpcReduction="20000"/>
          </a:bodyPr>
          <a:lstStyle/>
          <a:p>
            <a:pPr marL="0" indent="0">
              <a:buFont typeface="Arial" panose="020B0604020202020204" pitchFamily="34" charset="0"/>
              <a:buNone/>
              <a:defRPr/>
            </a:pPr>
            <a:r>
              <a:rPr lang="en-US" b="1" i="1" dirty="0">
                <a:solidFill>
                  <a:srgbClr val="C00000"/>
                </a:solidFill>
              </a:rPr>
              <a:t>Federal Register Notice </a:t>
            </a:r>
            <a:r>
              <a:rPr lang="en-US" dirty="0"/>
              <a:t>(FRN)</a:t>
            </a:r>
          </a:p>
          <a:p>
            <a:pPr>
              <a:defRPr/>
            </a:pPr>
            <a:r>
              <a:rPr lang="en-US" dirty="0"/>
              <a:t>Announcement and public comments</a:t>
            </a:r>
          </a:p>
          <a:p>
            <a:pPr lvl="1">
              <a:defRPr/>
            </a:pPr>
            <a:r>
              <a:rPr lang="en-US" dirty="0"/>
              <a:t>On draft </a:t>
            </a:r>
            <a:r>
              <a:rPr lang="en-US" b="1" dirty="0"/>
              <a:t>SPCS2022 policy &amp; procedures</a:t>
            </a:r>
          </a:p>
          <a:p>
            <a:pPr lvl="1">
              <a:spcAft>
                <a:spcPts val="0"/>
              </a:spcAft>
              <a:defRPr/>
            </a:pPr>
            <a:r>
              <a:rPr lang="en-US" dirty="0"/>
              <a:t>On </a:t>
            </a:r>
            <a:r>
              <a:rPr lang="en-US" b="1" dirty="0"/>
              <a:t>“special purpose” </a:t>
            </a:r>
            <a:r>
              <a:rPr lang="en-US" dirty="0"/>
              <a:t>zones</a:t>
            </a:r>
          </a:p>
          <a:p>
            <a:pPr marL="457200" lvl="1" indent="0">
              <a:spcAft>
                <a:spcPts val="1350"/>
              </a:spcAft>
              <a:buFont typeface="Arial" panose="020B0604020202020204" pitchFamily="34" charset="0"/>
              <a:buNone/>
              <a:defRPr/>
            </a:pPr>
            <a:endParaRPr lang="en-US" dirty="0"/>
          </a:p>
          <a:p>
            <a:pPr marL="0" indent="0">
              <a:buFont typeface="Arial" panose="020B0604020202020204" pitchFamily="34" charset="0"/>
              <a:buNone/>
              <a:defRPr/>
            </a:pPr>
            <a:r>
              <a:rPr lang="en-US" b="1" i="1" dirty="0">
                <a:solidFill>
                  <a:srgbClr val="C00000"/>
                </a:solidFill>
              </a:rPr>
              <a:t>SPCS2022 Procedures </a:t>
            </a:r>
            <a:r>
              <a:rPr lang="en-US" dirty="0"/>
              <a:t>(draft)</a:t>
            </a:r>
          </a:p>
          <a:p>
            <a:pPr>
              <a:defRPr/>
            </a:pPr>
            <a:r>
              <a:rPr lang="en-US" b="1" dirty="0"/>
              <a:t>Consensus</a:t>
            </a:r>
            <a:r>
              <a:rPr lang="en-US" dirty="0"/>
              <a:t> input per SPCS2022 procedures</a:t>
            </a:r>
          </a:p>
          <a:p>
            <a:pPr lvl="1">
              <a:defRPr/>
            </a:pPr>
            <a:r>
              <a:rPr lang="en-US" b="1" i="1" dirty="0"/>
              <a:t>Requests</a:t>
            </a:r>
            <a:r>
              <a:rPr lang="en-US" dirty="0"/>
              <a:t> for designs done by NGS</a:t>
            </a:r>
          </a:p>
          <a:p>
            <a:pPr lvl="1">
              <a:defRPr/>
            </a:pPr>
            <a:r>
              <a:rPr lang="en-US" b="1" i="1" dirty="0"/>
              <a:t>Proposals</a:t>
            </a:r>
            <a:r>
              <a:rPr lang="en-US" dirty="0"/>
              <a:t> for designs by contributing partners</a:t>
            </a:r>
          </a:p>
          <a:p>
            <a:pPr>
              <a:defRPr/>
            </a:pPr>
            <a:r>
              <a:rPr lang="en-US" dirty="0"/>
              <a:t>Submittal of </a:t>
            </a:r>
            <a:r>
              <a:rPr lang="en-US" b="1" dirty="0"/>
              <a:t>approved</a:t>
            </a:r>
            <a:r>
              <a:rPr lang="en-US" dirty="0"/>
              <a:t> designs</a:t>
            </a:r>
          </a:p>
          <a:p>
            <a:pPr lvl="1">
              <a:defRPr/>
            </a:pPr>
            <a:r>
              <a:rPr lang="en-US" dirty="0"/>
              <a:t>Proposal must first be approved by NGS</a:t>
            </a:r>
          </a:p>
          <a:p>
            <a:pPr lvl="1">
              <a:defRPr/>
            </a:pPr>
            <a:r>
              <a:rPr lang="en-US" dirty="0"/>
              <a:t>Designs must be complete for NGS to review</a:t>
            </a:r>
          </a:p>
          <a:p>
            <a:pPr>
              <a:lnSpc>
                <a:spcPct val="110000"/>
              </a:lnSpc>
              <a:defRPr/>
            </a:pPr>
            <a:r>
              <a:rPr lang="en-US" dirty="0"/>
              <a:t>Later requests will be for </a:t>
            </a:r>
            <a:r>
              <a:rPr lang="en-US" b="1" i="1" dirty="0"/>
              <a:t>changes</a:t>
            </a:r>
            <a:r>
              <a:rPr lang="en-US" i="1" dirty="0"/>
              <a:t> to</a:t>
            </a:r>
            <a:r>
              <a:rPr lang="en-US" dirty="0"/>
              <a:t> SPCS2022</a:t>
            </a:r>
          </a:p>
        </p:txBody>
      </p:sp>
      <p:sp>
        <p:nvSpPr>
          <p:cNvPr id="4" name="TextBox 3">
            <a:extLst>
              <a:ext uri="{FF2B5EF4-FFF2-40B4-BE49-F238E27FC236}">
                <a16:creationId xmlns:a16="http://schemas.microsoft.com/office/drawing/2014/main" id="{9449C3E9-4E8B-4D53-BDDF-17B5E3FEAE9D}"/>
              </a:ext>
            </a:extLst>
          </p:cNvPr>
          <p:cNvSpPr txBox="1"/>
          <p:nvPr/>
        </p:nvSpPr>
        <p:spPr>
          <a:xfrm>
            <a:off x="277813" y="1782763"/>
            <a:ext cx="2630487" cy="1200150"/>
          </a:xfrm>
          <a:prstGeom prst="rect">
            <a:avLst/>
          </a:prstGeom>
          <a:solidFill>
            <a:schemeClr val="bg1"/>
          </a:solidFill>
          <a:ln w="19050">
            <a:solidFill>
              <a:srgbClr val="C00000"/>
            </a:solidFill>
          </a:ln>
          <a:effectLst>
            <a:outerShdw blurRad="63500" sx="102000" sy="102000" algn="ctr" rotWithShape="0">
              <a:prstClr val="black">
                <a:alpha val="40000"/>
              </a:prstClr>
            </a:outerShdw>
          </a:effectLst>
        </p:spPr>
        <p:txBody>
          <a:bodyPr>
            <a:spAutoFit/>
          </a:bodyPr>
          <a:lstStyle/>
          <a:p>
            <a:pPr eaLnBrk="1" hangingPunct="1">
              <a:defRPr/>
            </a:pPr>
            <a:r>
              <a:rPr lang="en-US" b="1" dirty="0">
                <a:solidFill>
                  <a:srgbClr val="C00000"/>
                </a:solidFill>
                <a:latin typeface="Calibri" charset="0"/>
                <a:ea typeface="ＭＳ Ｐゴシック" charset="0"/>
                <a:hlinkClick r:id="rId3"/>
              </a:rPr>
              <a:t>NGS.Feedback@noaa.gov</a:t>
            </a:r>
            <a:r>
              <a:rPr lang="en-US" b="1" dirty="0">
                <a:solidFill>
                  <a:srgbClr val="C00000"/>
                </a:solidFill>
                <a:latin typeface="Calibri" charset="0"/>
                <a:ea typeface="ＭＳ Ｐゴシック" charset="0"/>
              </a:rPr>
              <a:t> </a:t>
            </a:r>
            <a:r>
              <a:rPr lang="en-US" dirty="0">
                <a:solidFill>
                  <a:srgbClr val="C00000"/>
                </a:solidFill>
                <a:latin typeface="Calibri" charset="0"/>
                <a:ea typeface="ＭＳ Ｐゴシック" charset="0"/>
              </a:rPr>
              <a:t>by</a:t>
            </a:r>
            <a:r>
              <a:rPr lang="en-US" b="1" dirty="0">
                <a:solidFill>
                  <a:srgbClr val="C00000"/>
                </a:solidFill>
                <a:latin typeface="Calibri" charset="0"/>
                <a:ea typeface="ＭＳ Ｐゴシック" charset="0"/>
              </a:rPr>
              <a:t> August 31, 2018 </a:t>
            </a:r>
          </a:p>
          <a:p>
            <a:pPr eaLnBrk="1" hangingPunct="1">
              <a:defRPr/>
            </a:pPr>
            <a:endParaRPr lang="en-US" b="1" dirty="0">
              <a:solidFill>
                <a:srgbClr val="C00000"/>
              </a:solidFill>
              <a:latin typeface="Calibri" charset="0"/>
              <a:ea typeface="ＭＳ Ｐゴシック" charset="0"/>
            </a:endParaRPr>
          </a:p>
          <a:p>
            <a:pPr eaLnBrk="1" hangingPunct="1">
              <a:defRPr/>
            </a:pPr>
            <a:r>
              <a:rPr lang="en-US" b="1" i="1" dirty="0">
                <a:solidFill>
                  <a:srgbClr val="C00000"/>
                </a:solidFill>
                <a:latin typeface="Calibri" charset="0"/>
                <a:ea typeface="ＭＳ Ｐゴシック" charset="0"/>
              </a:rPr>
              <a:t>Anyone can comment!</a:t>
            </a:r>
          </a:p>
        </p:txBody>
      </p:sp>
      <p:sp>
        <p:nvSpPr>
          <p:cNvPr id="5" name="TextBox 4">
            <a:extLst>
              <a:ext uri="{FF2B5EF4-FFF2-40B4-BE49-F238E27FC236}">
                <a16:creationId xmlns:a16="http://schemas.microsoft.com/office/drawing/2014/main" id="{94F3ED2F-1903-4742-BC3B-170B11FB72DE}"/>
              </a:ext>
            </a:extLst>
          </p:cNvPr>
          <p:cNvSpPr txBox="1"/>
          <p:nvPr/>
        </p:nvSpPr>
        <p:spPr>
          <a:xfrm>
            <a:off x="277813" y="3500438"/>
            <a:ext cx="2630487" cy="2586037"/>
          </a:xfrm>
          <a:prstGeom prst="rect">
            <a:avLst/>
          </a:prstGeom>
          <a:solidFill>
            <a:schemeClr val="bg1"/>
          </a:solidFill>
          <a:ln w="19050">
            <a:solidFill>
              <a:srgbClr val="C00000"/>
            </a:solidFill>
          </a:ln>
          <a:effectLst>
            <a:outerShdw blurRad="63500" sx="102000" sy="102000" algn="ctr" rotWithShape="0">
              <a:prstClr val="black">
                <a:alpha val="40000"/>
              </a:prstClr>
            </a:outerShdw>
          </a:effectLst>
        </p:spPr>
        <p:txBody>
          <a:bodyPr>
            <a:spAutoFit/>
          </a:bodyPr>
          <a:lstStyle/>
          <a:p>
            <a:pPr eaLnBrk="1" hangingPunct="1">
              <a:defRPr/>
            </a:pPr>
            <a:r>
              <a:rPr lang="en-US" b="1" dirty="0">
                <a:solidFill>
                  <a:srgbClr val="C00000"/>
                </a:solidFill>
                <a:latin typeface="Calibri" charset="0"/>
                <a:ea typeface="ＭＳ Ｐゴシック" charset="0"/>
                <a:hlinkClick r:id="rId4"/>
              </a:rPr>
              <a:t>NGS.SPCS@noaa.gov</a:t>
            </a:r>
            <a:endParaRPr lang="en-US" b="1" dirty="0">
              <a:solidFill>
                <a:srgbClr val="C00000"/>
              </a:solidFill>
              <a:latin typeface="Calibri" charset="0"/>
              <a:ea typeface="ＭＳ Ｐゴシック" charset="0"/>
            </a:endParaRPr>
          </a:p>
          <a:p>
            <a:pPr eaLnBrk="1" hangingPunct="1">
              <a:defRPr/>
            </a:pPr>
            <a:r>
              <a:rPr lang="en-US" dirty="0">
                <a:solidFill>
                  <a:srgbClr val="C00000"/>
                </a:solidFill>
                <a:latin typeface="Calibri" charset="0"/>
                <a:ea typeface="ＭＳ Ｐゴシック" charset="0"/>
              </a:rPr>
              <a:t>by</a:t>
            </a:r>
            <a:r>
              <a:rPr lang="en-US" b="1" dirty="0">
                <a:solidFill>
                  <a:srgbClr val="C00000"/>
                </a:solidFill>
                <a:latin typeface="Calibri" charset="0"/>
                <a:ea typeface="ＭＳ Ｐゴシック" charset="0"/>
              </a:rPr>
              <a:t> March 31, 2020 </a:t>
            </a:r>
            <a:r>
              <a:rPr lang="en-US" dirty="0">
                <a:solidFill>
                  <a:srgbClr val="C00000"/>
                </a:solidFill>
                <a:latin typeface="Calibri" charset="0"/>
                <a:ea typeface="ＭＳ Ｐゴシック" charset="0"/>
              </a:rPr>
              <a:t>for </a:t>
            </a:r>
            <a:r>
              <a:rPr lang="en-US" b="1" i="1" dirty="0">
                <a:solidFill>
                  <a:srgbClr val="C00000"/>
                </a:solidFill>
                <a:latin typeface="Calibri" charset="0"/>
                <a:ea typeface="ＭＳ Ｐゴシック" charset="0"/>
              </a:rPr>
              <a:t>requests</a:t>
            </a:r>
            <a:r>
              <a:rPr lang="en-US" dirty="0">
                <a:solidFill>
                  <a:srgbClr val="C00000"/>
                </a:solidFill>
                <a:latin typeface="Calibri" charset="0"/>
                <a:ea typeface="ＭＳ Ｐゴシック" charset="0"/>
              </a:rPr>
              <a:t> and </a:t>
            </a:r>
            <a:r>
              <a:rPr lang="en-US" b="1" i="1" dirty="0">
                <a:solidFill>
                  <a:srgbClr val="C00000"/>
                </a:solidFill>
                <a:latin typeface="Calibri" charset="0"/>
                <a:ea typeface="ＭＳ Ｐゴシック" charset="0"/>
              </a:rPr>
              <a:t>proposals</a:t>
            </a:r>
          </a:p>
          <a:p>
            <a:pPr eaLnBrk="1" hangingPunct="1">
              <a:defRPr/>
            </a:pPr>
            <a:endParaRPr lang="en-US" b="1" dirty="0">
              <a:solidFill>
                <a:srgbClr val="C00000"/>
              </a:solidFill>
              <a:latin typeface="Calibri" charset="0"/>
              <a:ea typeface="ＭＳ Ｐゴシック" charset="0"/>
            </a:endParaRPr>
          </a:p>
          <a:p>
            <a:pPr eaLnBrk="1" hangingPunct="1">
              <a:defRPr/>
            </a:pPr>
            <a:r>
              <a:rPr lang="en-US" dirty="0">
                <a:solidFill>
                  <a:srgbClr val="C00000"/>
                </a:solidFill>
                <a:latin typeface="Calibri" charset="0"/>
                <a:ea typeface="ＭＳ Ｐゴシック" charset="0"/>
              </a:rPr>
              <a:t>by</a:t>
            </a:r>
            <a:r>
              <a:rPr lang="en-US" b="1" dirty="0">
                <a:solidFill>
                  <a:srgbClr val="C00000"/>
                </a:solidFill>
                <a:latin typeface="Calibri" charset="0"/>
                <a:ea typeface="ＭＳ Ｐゴシック" charset="0"/>
              </a:rPr>
              <a:t> March 31, 2021 </a:t>
            </a:r>
            <a:r>
              <a:rPr lang="en-US" dirty="0">
                <a:solidFill>
                  <a:srgbClr val="C00000"/>
                </a:solidFill>
                <a:latin typeface="Calibri" charset="0"/>
                <a:ea typeface="ＭＳ Ｐゴシック" charset="0"/>
              </a:rPr>
              <a:t>for </a:t>
            </a:r>
            <a:r>
              <a:rPr lang="en-US" b="1" i="1" dirty="0">
                <a:solidFill>
                  <a:srgbClr val="C00000"/>
                </a:solidFill>
                <a:latin typeface="Calibri" charset="0"/>
                <a:ea typeface="ＭＳ Ｐゴシック" charset="0"/>
              </a:rPr>
              <a:t>submittal </a:t>
            </a:r>
            <a:r>
              <a:rPr lang="en-US" dirty="0">
                <a:solidFill>
                  <a:srgbClr val="C00000"/>
                </a:solidFill>
                <a:latin typeface="Calibri" charset="0"/>
                <a:ea typeface="ＭＳ Ｐゴシック" charset="0"/>
              </a:rPr>
              <a:t>of </a:t>
            </a:r>
            <a:r>
              <a:rPr lang="en-US" b="1" i="1" dirty="0">
                <a:solidFill>
                  <a:srgbClr val="C00000"/>
                </a:solidFill>
                <a:latin typeface="Calibri" charset="0"/>
                <a:ea typeface="ＭＳ Ｐゴシック" charset="0"/>
              </a:rPr>
              <a:t>approved</a:t>
            </a:r>
            <a:r>
              <a:rPr lang="en-US" dirty="0">
                <a:solidFill>
                  <a:srgbClr val="C00000"/>
                </a:solidFill>
                <a:latin typeface="Calibri" charset="0"/>
                <a:ea typeface="ＭＳ Ｐゴシック" charset="0"/>
              </a:rPr>
              <a:t> designs</a:t>
            </a:r>
          </a:p>
          <a:p>
            <a:pPr eaLnBrk="1" hangingPunct="1">
              <a:defRPr/>
            </a:pPr>
            <a:endParaRPr lang="en-US" dirty="0">
              <a:solidFill>
                <a:srgbClr val="C00000"/>
              </a:solidFill>
              <a:latin typeface="Calibri" charset="0"/>
              <a:ea typeface="ＭＳ Ｐゴシック" charset="0"/>
            </a:endParaRPr>
          </a:p>
          <a:p>
            <a:pPr eaLnBrk="1" hangingPunct="1">
              <a:defRPr/>
            </a:pPr>
            <a:r>
              <a:rPr lang="en-US" b="1" i="1" dirty="0">
                <a:solidFill>
                  <a:srgbClr val="C00000"/>
                </a:solidFill>
                <a:latin typeface="Calibri" charset="0"/>
                <a:ea typeface="ＭＳ Ｐゴシック" charset="0"/>
              </a:rPr>
              <a:t>State stakeholders only!</a:t>
            </a:r>
          </a:p>
        </p:txBody>
      </p:sp>
      <p:cxnSp>
        <p:nvCxnSpPr>
          <p:cNvPr id="7" name="Straight Connector 6">
            <a:extLst>
              <a:ext uri="{FF2B5EF4-FFF2-40B4-BE49-F238E27FC236}">
                <a16:creationId xmlns:a16="http://schemas.microsoft.com/office/drawing/2014/main" id="{0C8D1165-56A1-4C85-AAB8-60847A7F0568}"/>
              </a:ext>
            </a:extLst>
          </p:cNvPr>
          <p:cNvCxnSpPr>
            <a:cxnSpLocks/>
          </p:cNvCxnSpPr>
          <p:nvPr/>
        </p:nvCxnSpPr>
        <p:spPr>
          <a:xfrm>
            <a:off x="479425" y="3217863"/>
            <a:ext cx="8229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154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nodeType="afterGroup">
                            <p:stCondLst>
                              <p:cond delay="1250"/>
                            </p:stCondLst>
                            <p:childTnLst>
                              <p:par>
                                <p:cTn id="9" presetID="10" presetClass="entr" presetSubtype="0" fill="hold" grpId="0"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GPS on Bench Marks</a:t>
            </a:r>
          </a:p>
        </p:txBody>
      </p:sp>
      <p:sp>
        <p:nvSpPr>
          <p:cNvPr id="3" name="Content Placeholder 2"/>
          <p:cNvSpPr>
            <a:spLocks noGrp="1"/>
          </p:cNvSpPr>
          <p:nvPr>
            <p:ph idx="1"/>
          </p:nvPr>
        </p:nvSpPr>
        <p:spPr>
          <a:xfrm>
            <a:off x="457200" y="1206235"/>
            <a:ext cx="8229600" cy="4525963"/>
          </a:xfrm>
        </p:spPr>
        <p:txBody>
          <a:bodyPr/>
          <a:lstStyle/>
          <a:p>
            <a:r>
              <a:rPr lang="en-US" sz="2800" dirty="0" smtClean="0">
                <a:latin typeface="+mj-lt"/>
              </a:rPr>
              <a:t>Phase I</a:t>
            </a:r>
          </a:p>
          <a:p>
            <a:pPr lvl="1"/>
            <a:r>
              <a:rPr lang="en-US" sz="2400" dirty="0" smtClean="0">
                <a:latin typeface="+mj-lt"/>
              </a:rPr>
              <a:t>Geoid 18</a:t>
            </a:r>
          </a:p>
          <a:p>
            <a:pPr lvl="1"/>
            <a:r>
              <a:rPr lang="en-US" sz="2400" dirty="0" smtClean="0"/>
              <a:t>You </a:t>
            </a:r>
            <a:r>
              <a:rPr lang="en-US" sz="2400" dirty="0"/>
              <a:t>helped with the final hybrid Geoid Model</a:t>
            </a:r>
          </a:p>
          <a:p>
            <a:pPr marL="91440" lvl="1" indent="0" algn="ctr">
              <a:buNone/>
            </a:pPr>
            <a:endParaRPr lang="en-US" sz="1000" dirty="0" smtClean="0">
              <a:solidFill>
                <a:srgbClr val="002060"/>
              </a:solidFill>
              <a:latin typeface="+mj-lt"/>
            </a:endParaRPr>
          </a:p>
          <a:p>
            <a:pPr marL="91440" lvl="1" indent="0" algn="ctr">
              <a:buNone/>
            </a:pPr>
            <a:endParaRPr lang="en-US" dirty="0" smtClean="0">
              <a:solidFill>
                <a:srgbClr val="002060"/>
              </a:solidFill>
              <a:latin typeface="+mj-lt"/>
            </a:endParaRPr>
          </a:p>
          <a:p>
            <a:pPr marL="91440" lvl="1" indent="0" algn="ctr">
              <a:buNone/>
            </a:pPr>
            <a:r>
              <a:rPr lang="en-US" dirty="0" smtClean="0">
                <a:solidFill>
                  <a:srgbClr val="002060"/>
                </a:solidFill>
                <a:latin typeface="+mj-lt"/>
              </a:rPr>
              <a:t>All </a:t>
            </a:r>
            <a:r>
              <a:rPr lang="en-US" dirty="0">
                <a:solidFill>
                  <a:srgbClr val="002060"/>
                </a:solidFill>
                <a:latin typeface="+mj-lt"/>
              </a:rPr>
              <a:t>About heights</a:t>
            </a:r>
          </a:p>
          <a:p>
            <a:pPr marL="91440" lvl="1" indent="0" algn="ctr">
              <a:buNone/>
            </a:pPr>
            <a:r>
              <a:rPr lang="en-US" sz="2400" dirty="0">
                <a:solidFill>
                  <a:srgbClr val="002060"/>
                </a:solidFill>
                <a:latin typeface="+mj-lt"/>
              </a:rPr>
              <a:t>How important will heights/elevation be in the future?</a:t>
            </a:r>
          </a:p>
          <a:p>
            <a:pPr marL="457200" lvl="1" indent="0">
              <a:buNone/>
            </a:pPr>
            <a:endParaRPr lang="en-US" sz="1600" dirty="0" smtClean="0">
              <a:latin typeface="+mj-lt"/>
            </a:endParaRPr>
          </a:p>
          <a:p>
            <a:r>
              <a:rPr lang="en-US" b="1" dirty="0" smtClean="0">
                <a:latin typeface="+mj-lt"/>
              </a:rPr>
              <a:t>Phase II</a:t>
            </a:r>
          </a:p>
          <a:p>
            <a:pPr lvl="1"/>
            <a:r>
              <a:rPr lang="en-US" b="1" dirty="0" smtClean="0">
                <a:latin typeface="+mj-lt"/>
              </a:rPr>
              <a:t>Transformation Tools</a:t>
            </a:r>
          </a:p>
          <a:p>
            <a:pPr lvl="1"/>
            <a:r>
              <a:rPr lang="en-US" b="1" dirty="0" smtClean="0"/>
              <a:t>Help </a:t>
            </a:r>
            <a:r>
              <a:rPr lang="en-US" b="1" dirty="0"/>
              <a:t>needed with the transformation tools to the new systems over the next couple of years</a:t>
            </a:r>
          </a:p>
          <a:p>
            <a:pPr marL="457200" lvl="1" indent="0">
              <a:buNone/>
            </a:pPr>
            <a:endParaRPr lang="en-US" sz="1400" dirty="0" smtClean="0">
              <a:latin typeface="+mj-lt"/>
            </a:endParaRPr>
          </a:p>
        </p:txBody>
      </p:sp>
      <p:sp>
        <p:nvSpPr>
          <p:cNvPr id="4" name="TextBox 3"/>
          <p:cNvSpPr txBox="1"/>
          <p:nvPr/>
        </p:nvSpPr>
        <p:spPr>
          <a:xfrm>
            <a:off x="1297525" y="2945997"/>
            <a:ext cx="1730923" cy="523220"/>
          </a:xfrm>
          <a:prstGeom prst="rect">
            <a:avLst/>
          </a:prstGeom>
          <a:noFill/>
        </p:spPr>
        <p:txBody>
          <a:bodyPr wrap="none" rtlCol="0">
            <a:spAutoFit/>
          </a:bodyPr>
          <a:lstStyle/>
          <a:p>
            <a:r>
              <a:rPr lang="en-US" sz="2800" b="1" dirty="0" smtClean="0">
                <a:solidFill>
                  <a:schemeClr val="accent6">
                    <a:lumMod val="75000"/>
                  </a:schemeClr>
                </a:solidFill>
              </a:rPr>
              <a:t>Thank you</a:t>
            </a:r>
            <a:endParaRPr lang="en-US" sz="2800" b="1" dirty="0">
              <a:solidFill>
                <a:schemeClr val="accent6">
                  <a:lumMod val="75000"/>
                </a:schemeClr>
              </a:solidFill>
            </a:endParaRPr>
          </a:p>
        </p:txBody>
      </p:sp>
      <p:pic>
        <p:nvPicPr>
          <p:cNvPr id="5" name="Picture 6" descr="Image result for picture of a NOAA hat"/>
          <p:cNvPicPr>
            <a:picLocks noChangeAspect="1" noChangeArrowheads="1"/>
          </p:cNvPicPr>
          <p:nvPr/>
        </p:nvPicPr>
        <p:blipFill rotWithShape="1">
          <a:blip r:embed="rId2">
            <a:extLst>
              <a:ext uri="{28A0092B-C50C-407E-A947-70E740481C1C}">
                <a14:useLocalDpi xmlns:a14="http://schemas.microsoft.com/office/drawing/2010/main" val="0"/>
              </a:ext>
            </a:extLst>
          </a:blip>
          <a:srcRect b="19819"/>
          <a:stretch/>
        </p:blipFill>
        <p:spPr bwMode="auto">
          <a:xfrm>
            <a:off x="7136960" y="1197611"/>
            <a:ext cx="1647251" cy="1223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311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TextBox 1"/>
          <p:cNvSpPr txBox="1"/>
          <p:nvPr/>
        </p:nvSpPr>
        <p:spPr>
          <a:xfrm>
            <a:off x="2090731" y="1104010"/>
            <a:ext cx="4997520"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t>GPS on Bench Marks</a:t>
            </a:r>
          </a:p>
        </p:txBody>
      </p:sp>
      <p:sp>
        <p:nvSpPr>
          <p:cNvPr id="185" name="Rectangle 2"/>
          <p:cNvSpPr txBox="1"/>
          <p:nvPr/>
        </p:nvSpPr>
        <p:spPr>
          <a:xfrm>
            <a:off x="6118136" y="5018329"/>
            <a:ext cx="1672892"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a:solidFill>
                  <a:srgbClr val="17375E"/>
                </a:solidFill>
                <a:latin typeface="Arial"/>
                <a:ea typeface="Arial"/>
                <a:cs typeface="Arial"/>
                <a:sym typeface="Arial"/>
              </a:defRPr>
            </a:lvl1pPr>
          </a:lstStyle>
          <a:p>
            <a:r>
              <a:rPr lang="en-US" dirty="0">
                <a:latin typeface="Times New Roman" panose="02020603050405020304" pitchFamily="18" charset="0"/>
                <a:cs typeface="Times New Roman" panose="02020603050405020304" pitchFamily="18" charset="0"/>
              </a:rPr>
              <a:t>GEOID18</a:t>
            </a:r>
            <a:endParaRPr dirty="0">
              <a:latin typeface="Times New Roman" panose="02020603050405020304" pitchFamily="18" charset="0"/>
              <a:cs typeface="Times New Roman" panose="02020603050405020304" pitchFamily="18" charset="0"/>
            </a:endParaRPr>
          </a:p>
        </p:txBody>
      </p:sp>
      <p:sp>
        <p:nvSpPr>
          <p:cNvPr id="4" name="Rectangle 2"/>
          <p:cNvSpPr txBox="1"/>
          <p:nvPr/>
        </p:nvSpPr>
        <p:spPr>
          <a:xfrm>
            <a:off x="5138803" y="5433181"/>
            <a:ext cx="3483067"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a:solidFill>
                  <a:srgbClr val="17375E"/>
                </a:solidFill>
                <a:latin typeface="Arial"/>
                <a:ea typeface="Arial"/>
                <a:cs typeface="Arial"/>
                <a:sym typeface="Arial"/>
              </a:defRPr>
            </a:lvl1pPr>
          </a:lstStyle>
          <a:p>
            <a:r>
              <a:rPr lang="en-US" dirty="0">
                <a:latin typeface="Times New Roman" panose="02020603050405020304" pitchFamily="18" charset="0"/>
                <a:cs typeface="Times New Roman" panose="02020603050405020304" pitchFamily="18" charset="0"/>
              </a:rPr>
              <a:t>2022 Transformations</a:t>
            </a:r>
            <a:endParaRPr dirty="0">
              <a:latin typeface="Times New Roman" panose="02020603050405020304" pitchFamily="18" charset="0"/>
              <a:cs typeface="Times New Roman" panose="02020603050405020304" pitchFamily="18" charset="0"/>
            </a:endParaRPr>
          </a:p>
        </p:txBody>
      </p:sp>
      <p:graphicFrame>
        <p:nvGraphicFramePr>
          <p:cNvPr id="2" name="Object 1"/>
          <p:cNvGraphicFramePr>
            <a:graphicFrameLocks noChangeAspect="1"/>
          </p:cNvGraphicFramePr>
          <p:nvPr>
            <p:extLst/>
          </p:nvPr>
        </p:nvGraphicFramePr>
        <p:xfrm>
          <a:off x="343518" y="1846433"/>
          <a:ext cx="3968391" cy="2621825"/>
        </p:xfrm>
        <a:graphic>
          <a:graphicData uri="http://schemas.openxmlformats.org/presentationml/2006/ole">
            <mc:AlternateContent xmlns:mc="http://schemas.openxmlformats.org/markup-compatibility/2006">
              <mc:Choice xmlns:v="urn:schemas-microsoft-com:vml" Requires="v">
                <p:oleObj spid="_x0000_s1043" name="Bitmap Image" r:id="rId4" imgW="13363560" imgH="8829720" progId="Paint.Picture">
                  <p:embed/>
                </p:oleObj>
              </mc:Choice>
              <mc:Fallback>
                <p:oleObj name="Bitmap Image" r:id="rId4" imgW="13363560" imgH="8829720" progId="Paint.Picture">
                  <p:embed/>
                  <p:pic>
                    <p:nvPicPr>
                      <p:cNvPr id="2" name="Object 1"/>
                      <p:cNvPicPr/>
                      <p:nvPr/>
                    </p:nvPicPr>
                    <p:blipFill>
                      <a:blip r:embed="rId5"/>
                      <a:stretch>
                        <a:fillRect/>
                      </a:stretch>
                    </p:blipFill>
                    <p:spPr>
                      <a:xfrm>
                        <a:off x="343518" y="1846433"/>
                        <a:ext cx="3968391" cy="2621825"/>
                      </a:xfrm>
                      <a:prstGeom prst="rect">
                        <a:avLst/>
                      </a:prstGeom>
                    </p:spPr>
                  </p:pic>
                </p:oleObj>
              </mc:Fallback>
            </mc:AlternateContent>
          </a:graphicData>
        </a:graphic>
      </p:graphicFrame>
      <p:pic>
        <p:nvPicPr>
          <p:cNvPr id="3" name="Picture 2"/>
          <p:cNvPicPr>
            <a:picLocks noChangeAspect="1"/>
          </p:cNvPicPr>
          <p:nvPr/>
        </p:nvPicPr>
        <p:blipFill rotWithShape="1">
          <a:blip r:embed="rId6"/>
          <a:srcRect t="62288"/>
          <a:stretch/>
        </p:blipFill>
        <p:spPr>
          <a:xfrm>
            <a:off x="5138802" y="3851777"/>
            <a:ext cx="3718119" cy="1248683"/>
          </a:xfrm>
          <a:prstGeom prst="rect">
            <a:avLst/>
          </a:prstGeom>
        </p:spPr>
      </p:pic>
      <p:sp>
        <p:nvSpPr>
          <p:cNvPr id="8" name="Rectangle 2"/>
          <p:cNvSpPr txBox="1"/>
          <p:nvPr/>
        </p:nvSpPr>
        <p:spPr>
          <a:xfrm>
            <a:off x="343515" y="4556665"/>
            <a:ext cx="4054954"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a:solidFill>
                  <a:srgbClr val="17375E"/>
                </a:solidFill>
                <a:latin typeface="Arial"/>
                <a:ea typeface="Arial"/>
                <a:cs typeface="Arial"/>
                <a:sym typeface="Arial"/>
              </a:defRPr>
            </a:lvl1pPr>
          </a:lstStyle>
          <a:p>
            <a:r>
              <a:rPr lang="en-US" dirty="0">
                <a:latin typeface="Times New Roman" panose="02020603050405020304" pitchFamily="18" charset="0"/>
                <a:cs typeface="Times New Roman" panose="02020603050405020304" pitchFamily="18" charset="0"/>
              </a:rPr>
              <a:t>2018 Prioritized List</a:t>
            </a:r>
          </a:p>
          <a:p>
            <a:r>
              <a:rPr lang="en-US" dirty="0">
                <a:latin typeface="Times New Roman" panose="02020603050405020304" pitchFamily="18" charset="0"/>
                <a:cs typeface="Times New Roman" panose="02020603050405020304" pitchFamily="18" charset="0"/>
              </a:rPr>
              <a:t>~2500 of 5900 completed</a:t>
            </a:r>
          </a:p>
          <a:p>
            <a:r>
              <a:rPr lang="en-US" dirty="0">
                <a:latin typeface="Times New Roman" panose="02020603050405020304" pitchFamily="18" charset="0"/>
                <a:cs typeface="Times New Roman" panose="02020603050405020304" pitchFamily="18" charset="0"/>
              </a:rPr>
              <a:t>3600 observations</a:t>
            </a:r>
            <a:endParaRPr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rotWithShape="1">
          <a:blip r:embed="rId6"/>
          <a:srcRect b="37859"/>
          <a:stretch/>
        </p:blipFill>
        <p:spPr>
          <a:xfrm>
            <a:off x="5138803" y="1846431"/>
            <a:ext cx="3408323" cy="2075375"/>
          </a:xfrm>
          <a:prstGeom prst="rect">
            <a:avLst/>
          </a:prstGeom>
        </p:spPr>
      </p:pic>
    </p:spTree>
    <p:extLst>
      <p:ext uri="{BB962C8B-B14F-4D97-AF65-F5344CB8AC3E}">
        <p14:creationId xmlns:p14="http://schemas.microsoft.com/office/powerpoint/2010/main" val="36766181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 5"/>
          <p:cNvGrpSpPr>
            <a:grpSpLocks/>
          </p:cNvGrpSpPr>
          <p:nvPr/>
        </p:nvGrpSpPr>
        <p:grpSpPr bwMode="auto">
          <a:xfrm>
            <a:off x="561975" y="2227263"/>
            <a:ext cx="2089150" cy="2878137"/>
            <a:chOff x="561892" y="1308580"/>
            <a:chExt cx="2088944" cy="2878871"/>
          </a:xfrm>
        </p:grpSpPr>
        <p:sp>
          <p:nvSpPr>
            <p:cNvPr id="4" name="Text Box 23"/>
            <p:cNvSpPr txBox="1">
              <a:spLocks noChangeArrowheads="1"/>
            </p:cNvSpPr>
            <p:nvPr/>
          </p:nvSpPr>
          <p:spPr bwMode="auto">
            <a:xfrm>
              <a:off x="561892" y="3171192"/>
              <a:ext cx="2088944" cy="1016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fontAlgn="auto" hangingPunct="1">
                <a:spcBef>
                  <a:spcPts val="0"/>
                </a:spcBef>
                <a:spcAft>
                  <a:spcPts val="0"/>
                </a:spcAft>
                <a:defRPr/>
              </a:pPr>
              <a:r>
                <a:rPr lang="en-US" altLang="en-US" sz="2000" b="1" dirty="0">
                  <a:solidFill>
                    <a:srgbClr val="FF0000"/>
                  </a:solidFill>
                  <a:latin typeface="Calibri"/>
                  <a:cs typeface="+mn-cs"/>
                </a:rPr>
                <a:t>h is </a:t>
              </a:r>
              <a:r>
                <a:rPr lang="en-US" altLang="en-US" sz="2000" b="1" dirty="0">
                  <a:solidFill>
                    <a:srgbClr val="FF0000"/>
                  </a:solidFill>
                  <a:latin typeface="Calibri"/>
                </a:rPr>
                <a:t>ellipsoid height </a:t>
              </a:r>
              <a:r>
                <a:rPr lang="en-US" altLang="en-US" sz="2000" b="1" dirty="0">
                  <a:solidFill>
                    <a:srgbClr val="FF0000"/>
                  </a:solidFill>
                  <a:latin typeface="Calibri"/>
                  <a:cs typeface="+mn-cs"/>
                </a:rPr>
                <a:t>measured  </a:t>
              </a:r>
              <a:r>
                <a:rPr lang="en-US" altLang="en-US" sz="2000" b="1" dirty="0">
                  <a:solidFill>
                    <a:srgbClr val="FF0000"/>
                  </a:solidFill>
                  <a:latin typeface="Calibri"/>
                </a:rPr>
                <a:t>using </a:t>
              </a:r>
              <a:r>
                <a:rPr lang="en-US" altLang="en-US" sz="2000" b="1" dirty="0">
                  <a:solidFill>
                    <a:srgbClr val="FF0000"/>
                  </a:solidFill>
                  <a:latin typeface="Calibri"/>
                  <a:cs typeface="+mn-cs"/>
                </a:rPr>
                <a:t>GPS</a:t>
              </a:r>
            </a:p>
          </p:txBody>
        </p:sp>
        <p:pic>
          <p:nvPicPr>
            <p:cNvPr id="61458" name="Picture 24" descr="geo03a_700"/>
            <p:cNvPicPr>
              <a:picLocks noChangeAspect="1" noChangeArrowheads="1"/>
            </p:cNvPicPr>
            <p:nvPr/>
          </p:nvPicPr>
          <p:blipFill>
            <a:blip r:embed="rId3">
              <a:extLst>
                <a:ext uri="{28A0092B-C50C-407E-A947-70E740481C1C}">
                  <a14:useLocalDpi xmlns:a14="http://schemas.microsoft.com/office/drawing/2010/main" val="0"/>
                </a:ext>
              </a:extLst>
            </a:blip>
            <a:srcRect l="1398" t="26434" r="54709" b="47668"/>
            <a:stretch>
              <a:fillRect/>
            </a:stretch>
          </p:blipFill>
          <p:spPr bwMode="auto">
            <a:xfrm>
              <a:off x="561893" y="1308580"/>
              <a:ext cx="1541944" cy="153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443" name="Group 2"/>
          <p:cNvGrpSpPr>
            <a:grpSpLocks/>
          </p:cNvGrpSpPr>
          <p:nvPr/>
        </p:nvGrpSpPr>
        <p:grpSpPr bwMode="auto">
          <a:xfrm>
            <a:off x="6683375" y="2227263"/>
            <a:ext cx="2128838" cy="2573337"/>
            <a:chOff x="3543318" y="1306088"/>
            <a:chExt cx="2127812" cy="2573586"/>
          </a:xfrm>
        </p:grpSpPr>
        <p:sp>
          <p:nvSpPr>
            <p:cNvPr id="7" name="Text Box 26"/>
            <p:cNvSpPr txBox="1">
              <a:spLocks noChangeArrowheads="1"/>
            </p:cNvSpPr>
            <p:nvPr/>
          </p:nvSpPr>
          <p:spPr bwMode="auto">
            <a:xfrm>
              <a:off x="3543318" y="3171580"/>
              <a:ext cx="2127812" cy="70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fontAlgn="auto" hangingPunct="1">
                <a:spcBef>
                  <a:spcPts val="0"/>
                </a:spcBef>
                <a:spcAft>
                  <a:spcPts val="0"/>
                </a:spcAft>
                <a:defRPr/>
              </a:pPr>
              <a:r>
                <a:rPr lang="en-US" altLang="en-US" sz="2000" b="1" dirty="0">
                  <a:solidFill>
                    <a:srgbClr val="008000"/>
                  </a:solidFill>
                  <a:latin typeface="Calibri"/>
                  <a:cs typeface="+mn-cs"/>
                </a:rPr>
                <a:t>N is from a</a:t>
              </a:r>
              <a:r>
                <a:rPr lang="en-US" altLang="en-US" sz="2000" b="1" dirty="0">
                  <a:solidFill>
                    <a:srgbClr val="008000"/>
                  </a:solidFill>
                  <a:latin typeface="Calibri"/>
                </a:rPr>
                <a:t> g</a:t>
              </a:r>
              <a:r>
                <a:rPr lang="en-US" altLang="en-US" sz="2000" b="1" dirty="0" err="1">
                  <a:solidFill>
                    <a:srgbClr val="008000"/>
                  </a:solidFill>
                  <a:latin typeface="Calibri"/>
                  <a:cs typeface="+mn-cs"/>
                </a:rPr>
                <a:t>eoid</a:t>
              </a:r>
              <a:r>
                <a:rPr lang="en-US" altLang="en-US" sz="2000" b="1" dirty="0">
                  <a:solidFill>
                    <a:srgbClr val="008000"/>
                  </a:solidFill>
                  <a:latin typeface="Calibri"/>
                  <a:cs typeface="+mn-cs"/>
                </a:rPr>
                <a:t> </a:t>
              </a:r>
              <a:r>
                <a:rPr lang="en-US" altLang="en-US" sz="2000" b="1" dirty="0">
                  <a:solidFill>
                    <a:srgbClr val="008000"/>
                  </a:solidFill>
                  <a:latin typeface="Calibri"/>
                </a:rPr>
                <a:t>m</a:t>
              </a:r>
              <a:r>
                <a:rPr lang="en-US" altLang="en-US" sz="2000" b="1" dirty="0" err="1">
                  <a:solidFill>
                    <a:srgbClr val="008000"/>
                  </a:solidFill>
                  <a:latin typeface="Calibri"/>
                  <a:cs typeface="+mn-cs"/>
                </a:rPr>
                <a:t>odel</a:t>
              </a:r>
              <a:endParaRPr lang="en-US" altLang="en-US" sz="2000" b="1" dirty="0">
                <a:solidFill>
                  <a:srgbClr val="008000"/>
                </a:solidFill>
                <a:latin typeface="Calibri"/>
                <a:cs typeface="+mn-cs"/>
              </a:endParaRPr>
            </a:p>
          </p:txBody>
        </p:sp>
        <p:pic>
          <p:nvPicPr>
            <p:cNvPr id="61456" name="Picture 27" descr="geo03a_700"/>
            <p:cNvPicPr>
              <a:picLocks noChangeAspect="1" noChangeArrowheads="1"/>
            </p:cNvPicPr>
            <p:nvPr/>
          </p:nvPicPr>
          <p:blipFill>
            <a:blip r:embed="rId3">
              <a:extLst>
                <a:ext uri="{28A0092B-C50C-407E-A947-70E740481C1C}">
                  <a14:useLocalDpi xmlns:a14="http://schemas.microsoft.com/office/drawing/2010/main" val="0"/>
                </a:ext>
              </a:extLst>
            </a:blip>
            <a:srcRect l="1659" t="52025" r="61626" b="25487"/>
            <a:stretch>
              <a:fillRect/>
            </a:stretch>
          </p:blipFill>
          <p:spPr bwMode="auto">
            <a:xfrm>
              <a:off x="3543318" y="1306088"/>
              <a:ext cx="1485221" cy="153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44" name="TextBox 9"/>
          <p:cNvSpPr txBox="1">
            <a:spLocks noChangeArrowheads="1"/>
          </p:cNvSpPr>
          <p:nvPr/>
        </p:nvSpPr>
        <p:spPr bwMode="auto">
          <a:xfrm>
            <a:off x="74613" y="5264150"/>
            <a:ext cx="90789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1600"/>
              <a:t>Theoretically,  the difference between these three values should be zero.  In practice, using actual observations gives a residual, or measure of the misfit between the three.  We use the residual to evaluate the observations.</a:t>
            </a:r>
          </a:p>
        </p:txBody>
      </p:sp>
      <p:sp>
        <p:nvSpPr>
          <p:cNvPr id="172037" name="Rectangle 11"/>
          <p:cNvSpPr>
            <a:spLocks noChangeArrowheads="1"/>
          </p:cNvSpPr>
          <p:nvPr/>
        </p:nvSpPr>
        <p:spPr bwMode="auto">
          <a:xfrm>
            <a:off x="2068513" y="384175"/>
            <a:ext cx="4519612"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r>
              <a:rPr lang="en-US" altLang="en-US" sz="4000" dirty="0" smtClean="0">
                <a:latin typeface="+mj-lt"/>
                <a:cs typeface="Helvetica" panose="020B0604020202020204" pitchFamily="34" charset="0"/>
              </a:rPr>
              <a:t>GPS </a:t>
            </a:r>
            <a:r>
              <a:rPr lang="en-US" altLang="en-US" sz="4000" dirty="0">
                <a:latin typeface="+mj-lt"/>
                <a:cs typeface="Helvetica" panose="020B0604020202020204" pitchFamily="34" charset="0"/>
              </a:rPr>
              <a:t>o</a:t>
            </a:r>
            <a:r>
              <a:rPr lang="en-US" altLang="en-US" sz="4000" dirty="0" smtClean="0">
                <a:latin typeface="+mj-lt"/>
                <a:cs typeface="Helvetica" panose="020B0604020202020204" pitchFamily="34" charset="0"/>
              </a:rPr>
              <a:t>n BM</a:t>
            </a:r>
          </a:p>
          <a:p>
            <a:pPr algn="ctr">
              <a:defRPr/>
            </a:pPr>
            <a:r>
              <a:rPr lang="en-US" altLang="en-US" sz="3600" dirty="0" smtClean="0">
                <a:latin typeface="+mj-lt"/>
                <a:cs typeface="Helvetica" panose="020B0604020202020204" pitchFamily="34" charset="0"/>
              </a:rPr>
              <a:t>Prioritization Based on </a:t>
            </a:r>
          </a:p>
          <a:p>
            <a:pPr algn="ctr">
              <a:defRPr/>
            </a:pPr>
            <a:r>
              <a:rPr lang="en-US" altLang="en-US" sz="4000" dirty="0" smtClean="0">
                <a:latin typeface="+mj-lt"/>
                <a:cs typeface="Helvetica" panose="020B0604020202020204" pitchFamily="34" charset="0"/>
              </a:rPr>
              <a:t>Residual = h - H - N</a:t>
            </a:r>
          </a:p>
        </p:txBody>
      </p:sp>
      <p:grpSp>
        <p:nvGrpSpPr>
          <p:cNvPr id="61446" name="Group 12"/>
          <p:cNvGrpSpPr>
            <a:grpSpLocks/>
          </p:cNvGrpSpPr>
          <p:nvPr/>
        </p:nvGrpSpPr>
        <p:grpSpPr bwMode="auto">
          <a:xfrm>
            <a:off x="3387725" y="2227263"/>
            <a:ext cx="2413000" cy="2878137"/>
            <a:chOff x="3387814" y="1188962"/>
            <a:chExt cx="2412692" cy="2878871"/>
          </a:xfrm>
        </p:grpSpPr>
        <p:grpSp>
          <p:nvGrpSpPr>
            <p:cNvPr id="61451" name="Group 1"/>
            <p:cNvGrpSpPr>
              <a:grpSpLocks/>
            </p:cNvGrpSpPr>
            <p:nvPr/>
          </p:nvGrpSpPr>
          <p:grpSpPr bwMode="auto">
            <a:xfrm>
              <a:off x="3387814" y="1188962"/>
              <a:ext cx="2412692" cy="2878871"/>
              <a:chOff x="6462212" y="1308580"/>
              <a:chExt cx="2412692" cy="2878871"/>
            </a:xfrm>
          </p:grpSpPr>
          <p:pic>
            <p:nvPicPr>
              <p:cNvPr id="61453" name="Picture 2" descr="https://lh3.googleusercontent.com/S1XOYQBbS0C3cGyn9yZ5WWrfL0hoUVTwXPkwplNFKT9ZFaMQY7UUoOl1mZxVoEkHPYJL91at1cDJlGXDQJQ3KAGNsSb64nb-tkEhFG1m9NaQZOR9GAB198qw0HrG3DKk1iZDK2l_YMrXbDtrdb_ykGqKK-tmObAJWnFYUQjLQVPvPJNfdXt7icqPahRcbkDWkNa9-fRRvCP2rB5bLWbkoeet1Btzop0cwtckaDePJMqvoMbEKuliY60d4Zs9dEAx4MLfJHwiJjkV_ai2JXQk85cT5oKoyHmgWy3UY0v_lDCRZMhj-E0EEJ5O2S74nadCiKivx1P_psT-iSA7-hp3vtQTsNUhlPOZI5zZdm6bhFEuN2QAkGLJhUytCNlXkSea-sfq5YmCRI5Zb0HnmxChklDkOaZv7brDCx5ngEYv61hmyh1k9eYXvWgMvXE_XjjAv3FBFyO-N3xYLLgZNJBSqhsjfBxY4oPXXxY20BV3WaGM664__VDYaHiC7E82eVcLMs0LDcigR4NlFzHY0gkUz_gA2jkFn0GNmioj6uQtYjqoRZrYK5kfo530ai7xP6nWQtlK9fNUNtLXuSUSa9V9eMLjJKA8J8hgEBX5GUY=w1408-h941-no"/>
              <p:cNvPicPr>
                <a:picLocks noChangeAspect="1" noChangeArrowheads="1"/>
              </p:cNvPicPr>
              <p:nvPr/>
            </p:nvPicPr>
            <p:blipFill>
              <a:blip r:embed="rId4">
                <a:extLst>
                  <a:ext uri="{28A0092B-C50C-407E-A947-70E740481C1C}">
                    <a14:useLocalDpi xmlns:a14="http://schemas.microsoft.com/office/drawing/2010/main" val="0"/>
                  </a:ext>
                </a:extLst>
              </a:blip>
              <a:srcRect l="37022" t="5190" r="17825" b="20119"/>
              <a:stretch>
                <a:fillRect/>
              </a:stretch>
            </p:blipFill>
            <p:spPr bwMode="auto">
              <a:xfrm>
                <a:off x="6462212" y="1308580"/>
                <a:ext cx="1390795" cy="153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4" name="Text Box 23"/>
              <p:cNvSpPr txBox="1">
                <a:spLocks noChangeArrowheads="1"/>
              </p:cNvSpPr>
              <p:nvPr/>
            </p:nvSpPr>
            <p:spPr bwMode="auto">
              <a:xfrm>
                <a:off x="6462212" y="3171788"/>
                <a:ext cx="241269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000" b="1">
                    <a:solidFill>
                      <a:srgbClr val="FF0000"/>
                    </a:solidFill>
                  </a:rPr>
                  <a:t>H is an NAVD 88 Orthometric Height from Leveling</a:t>
                </a:r>
              </a:p>
            </p:txBody>
          </p:sp>
        </p:grpSp>
        <p:pic>
          <p:nvPicPr>
            <p:cNvPr id="61452" name="Picture 2" descr="https://lh6.googleusercontent.com/wi3AYco9vXR_62LwCykcbpJO0IPb2yV_ulTfZMvvjnUgveLsikZKAV6XZWiwTJCBH9Y7QZ03H0YiGoR7dVgp2rGiBxPA5tig9ih7kePfVolBU3qyplbKgwelzs7Z7V2XWOAcLRsCQ3g"/>
            <p:cNvPicPr>
              <a:picLocks noChangeAspect="1" noChangeArrowheads="1"/>
            </p:cNvPicPr>
            <p:nvPr/>
          </p:nvPicPr>
          <p:blipFill>
            <a:blip r:embed="rId5">
              <a:extLst>
                <a:ext uri="{28A0092B-C50C-407E-A947-70E740481C1C}">
                  <a14:useLocalDpi xmlns:a14="http://schemas.microsoft.com/office/drawing/2010/main" val="0"/>
                </a:ext>
              </a:extLst>
            </a:blip>
            <a:srcRect l="19191" t="11363" r="19174" b="10814"/>
            <a:stretch>
              <a:fillRect/>
            </a:stretch>
          </p:blipFill>
          <p:spPr bwMode="auto">
            <a:xfrm>
              <a:off x="4478897" y="2172130"/>
              <a:ext cx="814278" cy="77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47" name="TextBox 14"/>
          <p:cNvSpPr txBox="1">
            <a:spLocks noChangeArrowheads="1"/>
          </p:cNvSpPr>
          <p:nvPr/>
        </p:nvSpPr>
        <p:spPr bwMode="auto">
          <a:xfrm>
            <a:off x="2346325" y="2424113"/>
            <a:ext cx="8493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7200"/>
              <a:t>-</a:t>
            </a:r>
            <a:endParaRPr lang="en-US" altLang="en-US"/>
          </a:p>
        </p:txBody>
      </p:sp>
      <p:sp>
        <p:nvSpPr>
          <p:cNvPr id="61448" name="TextBox 17"/>
          <p:cNvSpPr txBox="1">
            <a:spLocks noChangeArrowheads="1"/>
          </p:cNvSpPr>
          <p:nvPr/>
        </p:nvSpPr>
        <p:spPr bwMode="auto">
          <a:xfrm>
            <a:off x="5535613" y="2424113"/>
            <a:ext cx="8493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7200"/>
              <a:t>-</a:t>
            </a:r>
            <a:endParaRPr lang="en-US" altLang="en-US"/>
          </a:p>
        </p:txBody>
      </p:sp>
      <p:sp>
        <p:nvSpPr>
          <p:cNvPr id="2" name="Date Placeholder 1"/>
          <p:cNvSpPr>
            <a:spLocks noGrp="1"/>
          </p:cNvSpPr>
          <p:nvPr>
            <p:ph type="dt" sz="quarter"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4793893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5327" y="1372234"/>
            <a:ext cx="4806124" cy="769441"/>
          </a:xfrm>
          <a:prstGeom prst="rect">
            <a:avLst/>
          </a:prstGeom>
          <a:noFill/>
        </p:spPr>
        <p:txBody>
          <a:bodyPr wrap="none" rtlCol="0">
            <a:spAutoFit/>
          </a:bodyPr>
          <a:lstStyle/>
          <a:p>
            <a:r>
              <a:rPr lang="en-US" sz="4400" dirty="0">
                <a:solidFill>
                  <a:schemeClr val="tx2">
                    <a:lumMod val="75000"/>
                  </a:schemeClr>
                </a:solidFill>
                <a:latin typeface="Times New Roman" panose="02020603050405020304" pitchFamily="18" charset="0"/>
                <a:cs typeface="Times New Roman" panose="02020603050405020304" pitchFamily="18" charset="0"/>
              </a:rPr>
              <a:t>Which geoid to use?</a:t>
            </a:r>
            <a:endParaRPr lang="en-US" sz="44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1235189" y="5428068"/>
            <a:ext cx="6673622" cy="369332"/>
          </a:xfrm>
          <a:prstGeom prst="rect">
            <a:avLst/>
          </a:prstGeom>
        </p:spPr>
        <p:txBody>
          <a:bodyPr wrap="none">
            <a:spAutoFit/>
          </a:bodyPr>
          <a:lstStyle/>
          <a:p>
            <a:r>
              <a:rPr lang="en-US" dirty="0" smtClean="0">
                <a:solidFill>
                  <a:schemeClr val="tx2">
                    <a:lumMod val="75000"/>
                  </a:schemeClr>
                </a:solidFill>
                <a:latin typeface="Arial" panose="020B0604020202020204" pitchFamily="34" charset="0"/>
                <a:cs typeface="Arial" panose="020B0604020202020204" pitchFamily="34" charset="0"/>
              </a:rPr>
              <a:t>Make sure you use the proper geoid with the appropriate datum</a:t>
            </a:r>
            <a:endParaRPr lang="en-US" dirty="0"/>
          </a:p>
        </p:txBody>
      </p:sp>
      <p:graphicFrame>
        <p:nvGraphicFramePr>
          <p:cNvPr id="4" name="Table 3"/>
          <p:cNvGraphicFramePr>
            <a:graphicFrameLocks noGrp="1"/>
          </p:cNvGraphicFramePr>
          <p:nvPr>
            <p:extLst/>
          </p:nvPr>
        </p:nvGraphicFramePr>
        <p:xfrm>
          <a:off x="2629232" y="2477633"/>
          <a:ext cx="6411402" cy="2626995"/>
        </p:xfrm>
        <a:graphic>
          <a:graphicData uri="http://schemas.openxmlformats.org/drawingml/2006/table">
            <a:tbl>
              <a:tblPr firstRow="1" bandRow="1">
                <a:tableStyleId>{5C22544A-7EE6-4342-B048-85BDC9FD1C3A}</a:tableStyleId>
              </a:tblPr>
              <a:tblGrid>
                <a:gridCol w="3372955">
                  <a:extLst>
                    <a:ext uri="{9D8B030D-6E8A-4147-A177-3AD203B41FA5}">
                      <a16:colId xmlns:a16="http://schemas.microsoft.com/office/drawing/2014/main" val="3907780391"/>
                    </a:ext>
                  </a:extLst>
                </a:gridCol>
                <a:gridCol w="3038447">
                  <a:extLst>
                    <a:ext uri="{9D8B030D-6E8A-4147-A177-3AD203B41FA5}">
                      <a16:colId xmlns:a16="http://schemas.microsoft.com/office/drawing/2014/main" val="745344374"/>
                    </a:ext>
                  </a:extLst>
                </a:gridCol>
              </a:tblGrid>
              <a:tr h="370840">
                <a:tc>
                  <a:txBody>
                    <a:bodyPr/>
                    <a:lstStyle/>
                    <a:p>
                      <a:pPr algn="ctr" fontAlgn="b"/>
                      <a:r>
                        <a:rPr lang="en-US" sz="2400" b="0" i="0" u="none" strike="noStrike" dirty="0">
                          <a:solidFill>
                            <a:schemeClr val="bg1"/>
                          </a:solidFill>
                          <a:effectLst/>
                          <a:latin typeface="Times New Roman" panose="02020603050405020304" pitchFamily="18" charset="0"/>
                          <a:cs typeface="Times New Roman" panose="02020603050405020304" pitchFamily="18" charset="0"/>
                        </a:rPr>
                        <a:t>NAD 83 (realization)</a:t>
                      </a:r>
                    </a:p>
                  </a:txBody>
                  <a:tcPr marL="9525" marR="9525" marT="9525" marB="0" anchor="b"/>
                </a:tc>
                <a:tc>
                  <a:txBody>
                    <a:bodyPr/>
                    <a:lstStyle/>
                    <a:p>
                      <a:pPr algn="ctr" fontAlgn="b"/>
                      <a:r>
                        <a:rPr lang="en-US" sz="2400" b="0" i="0" u="none" strike="noStrike">
                          <a:solidFill>
                            <a:schemeClr val="bg1"/>
                          </a:solidFill>
                          <a:effectLst/>
                          <a:latin typeface="Times New Roman" panose="02020603050405020304" pitchFamily="18" charset="0"/>
                          <a:cs typeface="Times New Roman" panose="02020603050405020304" pitchFamily="18" charset="0"/>
                        </a:rPr>
                        <a:t>Geoid Model</a:t>
                      </a:r>
                    </a:p>
                  </a:txBody>
                  <a:tcPr marL="9525" marR="9525" marT="9525" marB="0" anchor="b"/>
                </a:tc>
                <a:extLst>
                  <a:ext uri="{0D108BD9-81ED-4DB2-BD59-A6C34878D82A}">
                    <a16:rowId xmlns:a16="http://schemas.microsoft.com/office/drawing/2014/main" val="299857221"/>
                  </a:ext>
                </a:extLst>
              </a:tr>
              <a:tr h="370840">
                <a:tc>
                  <a:txBody>
                    <a:bodyPr/>
                    <a:lstStyle/>
                    <a:p>
                      <a:pPr lvl="1" algn="l" fontAlgn="b"/>
                      <a:r>
                        <a:rPr lang="en-US" sz="2400" b="0" i="0" u="none" strike="noStrike">
                          <a:solidFill>
                            <a:schemeClr val="tx2">
                              <a:lumMod val="75000"/>
                            </a:schemeClr>
                          </a:solidFill>
                          <a:effectLst/>
                          <a:latin typeface="Times New Roman" panose="02020603050405020304" pitchFamily="18" charset="0"/>
                          <a:cs typeface="Times New Roman" panose="02020603050405020304" pitchFamily="18" charset="0"/>
                        </a:rPr>
                        <a:t>NAD 83 (1986)</a:t>
                      </a:r>
                    </a:p>
                  </a:txBody>
                  <a:tcPr marL="9525" marR="9525" marT="9525" marB="0" anchor="b"/>
                </a:tc>
                <a:tc>
                  <a:txBody>
                    <a:bodyPr/>
                    <a:lstStyle/>
                    <a:p>
                      <a:pPr algn="ctr" fontAlgn="b"/>
                      <a:r>
                        <a:rPr lang="en-US" sz="2400" b="0" i="0" u="none" strike="noStrike">
                          <a:solidFill>
                            <a:schemeClr val="tx2">
                              <a:lumMod val="75000"/>
                            </a:schemeClr>
                          </a:solidFill>
                          <a:effectLst/>
                          <a:latin typeface="Times New Roman" panose="02020603050405020304" pitchFamily="18" charset="0"/>
                          <a:cs typeface="Times New Roman" panose="02020603050405020304" pitchFamily="18" charset="0"/>
                        </a:rPr>
                        <a:t>N/A</a:t>
                      </a:r>
                    </a:p>
                  </a:txBody>
                  <a:tcPr marL="9525" marR="9525" marT="9525" marB="0" anchor="b"/>
                </a:tc>
                <a:extLst>
                  <a:ext uri="{0D108BD9-81ED-4DB2-BD59-A6C34878D82A}">
                    <a16:rowId xmlns:a16="http://schemas.microsoft.com/office/drawing/2014/main" val="2587286430"/>
                  </a:ext>
                </a:extLst>
              </a:tr>
              <a:tr h="370840">
                <a:tc>
                  <a:txBody>
                    <a:bodyPr/>
                    <a:lstStyle/>
                    <a:p>
                      <a:pPr lvl="1" algn="l" fontAlgn="b"/>
                      <a:r>
                        <a:rPr lang="en-US" sz="2400" b="0" i="0" u="none" strike="noStrike" dirty="0">
                          <a:solidFill>
                            <a:schemeClr val="tx2">
                              <a:lumMod val="75000"/>
                            </a:schemeClr>
                          </a:solidFill>
                          <a:effectLst/>
                          <a:latin typeface="Times New Roman" panose="02020603050405020304" pitchFamily="18" charset="0"/>
                          <a:cs typeface="Times New Roman" panose="02020603050405020304" pitchFamily="18" charset="0"/>
                        </a:rPr>
                        <a:t>NAD 83 (HARN)</a:t>
                      </a:r>
                    </a:p>
                  </a:txBody>
                  <a:tcPr marL="9525" marR="9525" marT="9525" marB="0" anchor="b"/>
                </a:tc>
                <a:tc>
                  <a:txBody>
                    <a:bodyPr/>
                    <a:lstStyle/>
                    <a:p>
                      <a:pPr algn="ctr" fontAlgn="b"/>
                      <a:r>
                        <a:rPr lang="en-US" sz="2400" b="0" i="0" u="none" strike="noStrike">
                          <a:solidFill>
                            <a:schemeClr val="tx2">
                              <a:lumMod val="75000"/>
                            </a:schemeClr>
                          </a:solidFill>
                          <a:effectLst/>
                          <a:latin typeface="Times New Roman" panose="02020603050405020304" pitchFamily="18" charset="0"/>
                          <a:cs typeface="Times New Roman" panose="02020603050405020304" pitchFamily="18" charset="0"/>
                        </a:rPr>
                        <a:t>GEOID96/GEOID99</a:t>
                      </a:r>
                    </a:p>
                  </a:txBody>
                  <a:tcPr marL="9525" marR="9525" marT="9525" marB="0" anchor="b"/>
                </a:tc>
                <a:extLst>
                  <a:ext uri="{0D108BD9-81ED-4DB2-BD59-A6C34878D82A}">
                    <a16:rowId xmlns:a16="http://schemas.microsoft.com/office/drawing/2014/main" val="416731868"/>
                  </a:ext>
                </a:extLst>
              </a:tr>
              <a:tr h="370840">
                <a:tc>
                  <a:txBody>
                    <a:bodyPr/>
                    <a:lstStyle/>
                    <a:p>
                      <a:pPr lvl="1" algn="l" fontAlgn="b"/>
                      <a:r>
                        <a:rPr lang="en-US" sz="2400" b="0" i="0" u="none" strike="noStrike">
                          <a:solidFill>
                            <a:schemeClr val="tx2">
                              <a:lumMod val="75000"/>
                            </a:schemeClr>
                          </a:solidFill>
                          <a:effectLst/>
                          <a:latin typeface="Times New Roman" panose="02020603050405020304" pitchFamily="18" charset="0"/>
                          <a:cs typeface="Times New Roman" panose="02020603050405020304" pitchFamily="18" charset="0"/>
                        </a:rPr>
                        <a:t>NAD 83 (FBN)</a:t>
                      </a:r>
                    </a:p>
                  </a:txBody>
                  <a:tcPr marL="9525" marR="9525" marT="9525" marB="0" anchor="b"/>
                </a:tc>
                <a:tc>
                  <a:txBody>
                    <a:bodyPr/>
                    <a:lstStyle/>
                    <a:p>
                      <a:pPr algn="ctr" fontAlgn="b"/>
                      <a:r>
                        <a:rPr lang="en-US" sz="2400" b="0" i="0" u="none" strike="noStrike" dirty="0">
                          <a:solidFill>
                            <a:schemeClr val="tx2">
                              <a:lumMod val="75000"/>
                            </a:schemeClr>
                          </a:solidFill>
                          <a:effectLst/>
                          <a:latin typeface="Times New Roman" panose="02020603050405020304" pitchFamily="18" charset="0"/>
                          <a:cs typeface="Times New Roman" panose="02020603050405020304" pitchFamily="18" charset="0"/>
                        </a:rPr>
                        <a:t>GEOID03</a:t>
                      </a:r>
                    </a:p>
                  </a:txBody>
                  <a:tcPr marL="9525" marR="9525" marT="9525" marB="0" anchor="b"/>
                </a:tc>
                <a:extLst>
                  <a:ext uri="{0D108BD9-81ED-4DB2-BD59-A6C34878D82A}">
                    <a16:rowId xmlns:a16="http://schemas.microsoft.com/office/drawing/2014/main" val="2113216115"/>
                  </a:ext>
                </a:extLst>
              </a:tr>
              <a:tr h="370840">
                <a:tc>
                  <a:txBody>
                    <a:bodyPr/>
                    <a:lstStyle/>
                    <a:p>
                      <a:pPr lvl="1" algn="l" fontAlgn="b"/>
                      <a:r>
                        <a:rPr lang="en-US" sz="2400" b="0" i="0" u="none" strike="noStrike">
                          <a:solidFill>
                            <a:schemeClr val="tx2">
                              <a:lumMod val="75000"/>
                            </a:schemeClr>
                          </a:solidFill>
                          <a:effectLst/>
                          <a:latin typeface="Times New Roman" panose="02020603050405020304" pitchFamily="18" charset="0"/>
                          <a:cs typeface="Times New Roman" panose="02020603050405020304" pitchFamily="18" charset="0"/>
                        </a:rPr>
                        <a:t>NAD 83 (CORS96)</a:t>
                      </a:r>
                    </a:p>
                  </a:txBody>
                  <a:tcPr marL="9525" marR="9525" marT="9525" marB="0" anchor="b"/>
                </a:tc>
                <a:tc>
                  <a:txBody>
                    <a:bodyPr/>
                    <a:lstStyle/>
                    <a:p>
                      <a:pPr algn="ctr" fontAlgn="b"/>
                      <a:r>
                        <a:rPr lang="en-US" sz="2400" b="0" i="0" u="none" strike="noStrike">
                          <a:solidFill>
                            <a:schemeClr val="tx2">
                              <a:lumMod val="75000"/>
                            </a:schemeClr>
                          </a:solidFill>
                          <a:effectLst/>
                          <a:latin typeface="Times New Roman" panose="02020603050405020304" pitchFamily="18" charset="0"/>
                          <a:cs typeface="Times New Roman" panose="02020603050405020304" pitchFamily="18" charset="0"/>
                        </a:rPr>
                        <a:t>GEOID03</a:t>
                      </a:r>
                    </a:p>
                  </a:txBody>
                  <a:tcPr marL="9525" marR="9525" marT="9525" marB="0" anchor="b"/>
                </a:tc>
                <a:extLst>
                  <a:ext uri="{0D108BD9-81ED-4DB2-BD59-A6C34878D82A}">
                    <a16:rowId xmlns:a16="http://schemas.microsoft.com/office/drawing/2014/main" val="2927131242"/>
                  </a:ext>
                </a:extLst>
              </a:tr>
              <a:tr h="370840">
                <a:tc>
                  <a:txBody>
                    <a:bodyPr/>
                    <a:lstStyle/>
                    <a:p>
                      <a:pPr lvl="1" algn="l" fontAlgn="b"/>
                      <a:r>
                        <a:rPr lang="en-US" sz="2400" b="0" i="0" u="none" strike="noStrike" dirty="0">
                          <a:solidFill>
                            <a:schemeClr val="tx2">
                              <a:lumMod val="75000"/>
                            </a:schemeClr>
                          </a:solidFill>
                          <a:effectLst/>
                          <a:latin typeface="Times New Roman" panose="02020603050405020304" pitchFamily="18" charset="0"/>
                          <a:cs typeface="Times New Roman" panose="02020603050405020304" pitchFamily="18" charset="0"/>
                        </a:rPr>
                        <a:t>NAD 83 (NSRS2007)</a:t>
                      </a:r>
                    </a:p>
                  </a:txBody>
                  <a:tcPr marL="9525" marR="9525" marT="9525" marB="0" anchor="b"/>
                </a:tc>
                <a:tc>
                  <a:txBody>
                    <a:bodyPr/>
                    <a:lstStyle/>
                    <a:p>
                      <a:pPr algn="ctr" fontAlgn="b"/>
                      <a:r>
                        <a:rPr lang="en-US" sz="2400" b="0" i="0" u="none" strike="noStrike" dirty="0">
                          <a:solidFill>
                            <a:schemeClr val="tx2">
                              <a:lumMod val="75000"/>
                            </a:schemeClr>
                          </a:solidFill>
                          <a:effectLst/>
                          <a:latin typeface="Times New Roman" panose="02020603050405020304" pitchFamily="18" charset="0"/>
                          <a:cs typeface="Times New Roman" panose="02020603050405020304" pitchFamily="18" charset="0"/>
                        </a:rPr>
                        <a:t>GEOID09</a:t>
                      </a:r>
                    </a:p>
                  </a:txBody>
                  <a:tcPr marL="9525" marR="9525" marT="9525" marB="0" anchor="b"/>
                </a:tc>
                <a:extLst>
                  <a:ext uri="{0D108BD9-81ED-4DB2-BD59-A6C34878D82A}">
                    <a16:rowId xmlns:a16="http://schemas.microsoft.com/office/drawing/2014/main" val="4132286575"/>
                  </a:ext>
                </a:extLst>
              </a:tr>
              <a:tr h="370840">
                <a:tc>
                  <a:txBody>
                    <a:bodyPr/>
                    <a:lstStyle/>
                    <a:p>
                      <a:pPr lvl="1" algn="l" fontAlgn="b"/>
                      <a:r>
                        <a:rPr lang="en-US" sz="2400" b="0" i="0" u="none" strike="noStrike" dirty="0">
                          <a:solidFill>
                            <a:schemeClr val="tx2">
                              <a:lumMod val="75000"/>
                            </a:schemeClr>
                          </a:solidFill>
                          <a:effectLst/>
                          <a:latin typeface="Times New Roman" panose="02020603050405020304" pitchFamily="18" charset="0"/>
                          <a:cs typeface="Times New Roman" panose="02020603050405020304" pitchFamily="18" charset="0"/>
                        </a:rPr>
                        <a:t>NAD 83 (2011)</a:t>
                      </a:r>
                    </a:p>
                  </a:txBody>
                  <a:tcPr marL="9525" marR="9525" marT="9525" marB="0" anchor="b"/>
                </a:tc>
                <a:tc>
                  <a:txBody>
                    <a:bodyPr/>
                    <a:lstStyle/>
                    <a:p>
                      <a:pPr algn="ctr" fontAlgn="b"/>
                      <a:r>
                        <a:rPr lang="en-US" sz="2400" b="0" i="0" u="none" strike="noStrike" dirty="0">
                          <a:solidFill>
                            <a:schemeClr val="tx2">
                              <a:lumMod val="75000"/>
                            </a:schemeClr>
                          </a:solidFill>
                          <a:effectLst/>
                          <a:latin typeface="Times New Roman" panose="02020603050405020304" pitchFamily="18" charset="0"/>
                          <a:cs typeface="Times New Roman" panose="02020603050405020304" pitchFamily="18" charset="0"/>
                        </a:rPr>
                        <a:t>GEOID12B</a:t>
                      </a:r>
                    </a:p>
                  </a:txBody>
                  <a:tcPr marL="9525" marR="9525" marT="9525" marB="0" anchor="b"/>
                </a:tc>
                <a:extLst>
                  <a:ext uri="{0D108BD9-81ED-4DB2-BD59-A6C34878D82A}">
                    <a16:rowId xmlns:a16="http://schemas.microsoft.com/office/drawing/2014/main" val="2417880682"/>
                  </a:ext>
                </a:extLst>
              </a:tr>
            </a:tbl>
          </a:graphicData>
        </a:graphic>
      </p:graphicFrame>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18" y="2788458"/>
            <a:ext cx="2454303" cy="2005345"/>
          </a:xfrm>
          <a:prstGeom prst="rect">
            <a:avLst/>
          </a:prstGeom>
        </p:spPr>
      </p:pic>
    </p:spTree>
    <p:extLst>
      <p:ext uri="{BB962C8B-B14F-4D97-AF65-F5344CB8AC3E}">
        <p14:creationId xmlns:p14="http://schemas.microsoft.com/office/powerpoint/2010/main" val="163034474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112633" y="1228512"/>
            <a:ext cx="2502608" cy="769441"/>
          </a:xfrm>
          <a:prstGeom prst="rect">
            <a:avLst/>
          </a:prstGeom>
          <a:noFill/>
        </p:spPr>
        <p:txBody>
          <a:bodyPr wrap="none" rtlCol="0">
            <a:spAutoFit/>
          </a:bodyPr>
          <a:lstStyle/>
          <a:p>
            <a:r>
              <a:rPr lang="en-US" sz="4400" dirty="0">
                <a:solidFill>
                  <a:srgbClr val="17375E"/>
                </a:solidFill>
                <a:latin typeface="Times New Roman" panose="02020603050405020304" pitchFamily="18" charset="0"/>
                <a:cs typeface="Times New Roman" panose="02020603050405020304" pitchFamily="18" charset="0"/>
              </a:rPr>
              <a:t>GEOID18</a:t>
            </a:r>
            <a:endParaRPr lang="en-US" sz="4400" dirty="0">
              <a:solidFill>
                <a:srgbClr val="17375E"/>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81268"/>
            <a:ext cx="4594093" cy="354998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4093" y="2081267"/>
            <a:ext cx="4549907" cy="3515839"/>
          </a:xfrm>
          <a:prstGeom prst="rect">
            <a:avLst/>
          </a:prstGeom>
        </p:spPr>
      </p:pic>
    </p:spTree>
    <p:extLst>
      <p:ext uri="{BB962C8B-B14F-4D97-AF65-F5344CB8AC3E}">
        <p14:creationId xmlns:p14="http://schemas.microsoft.com/office/powerpoint/2010/main" val="21227742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843" t="17274" r="16641" b="14219"/>
          <a:stretch/>
        </p:blipFill>
        <p:spPr>
          <a:xfrm>
            <a:off x="0" y="599767"/>
            <a:ext cx="12043013" cy="5624051"/>
          </a:xfrm>
          <a:prstGeom prst="rect">
            <a:avLst/>
          </a:prstGeom>
        </p:spPr>
      </p:pic>
      <p:sp>
        <p:nvSpPr>
          <p:cNvPr id="4" name="Rectangle 3"/>
          <p:cNvSpPr/>
          <p:nvPr/>
        </p:nvSpPr>
        <p:spPr>
          <a:xfrm>
            <a:off x="3493721" y="6331663"/>
            <a:ext cx="2353208" cy="369332"/>
          </a:xfrm>
          <a:prstGeom prst="rect">
            <a:avLst/>
          </a:prstGeom>
        </p:spPr>
        <p:txBody>
          <a:bodyPr wrap="none">
            <a:spAutoFit/>
          </a:bodyPr>
          <a:lstStyle/>
          <a:p>
            <a:r>
              <a:rPr lang="en-US" dirty="0">
                <a:hlinkClick r:id="rId4"/>
              </a:rPr>
              <a:t>https://arcg.is/1zazKb1</a:t>
            </a:r>
            <a:endParaRPr lang="en-US" dirty="0"/>
          </a:p>
        </p:txBody>
      </p:sp>
    </p:spTree>
    <p:extLst>
      <p:ext uri="{BB962C8B-B14F-4D97-AF65-F5344CB8AC3E}">
        <p14:creationId xmlns:p14="http://schemas.microsoft.com/office/powerpoint/2010/main" val="3784057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12" t="16749" r="6504" b="12722"/>
          <a:stretch/>
        </p:blipFill>
        <p:spPr>
          <a:xfrm>
            <a:off x="0" y="943896"/>
            <a:ext cx="12583602" cy="5397910"/>
          </a:xfrm>
          <a:prstGeom prst="rect">
            <a:avLst/>
          </a:prstGeom>
        </p:spPr>
      </p:pic>
    </p:spTree>
    <p:extLst>
      <p:ext uri="{BB962C8B-B14F-4D97-AF65-F5344CB8AC3E}">
        <p14:creationId xmlns:p14="http://schemas.microsoft.com/office/powerpoint/2010/main" val="17547076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123" t="16311" r="13831" b="13021"/>
          <a:stretch/>
        </p:blipFill>
        <p:spPr>
          <a:xfrm>
            <a:off x="0" y="1012723"/>
            <a:ext cx="11426188" cy="5340647"/>
          </a:xfrm>
          <a:prstGeom prst="rect">
            <a:avLst/>
          </a:prstGeom>
        </p:spPr>
      </p:pic>
    </p:spTree>
    <p:extLst>
      <p:ext uri="{BB962C8B-B14F-4D97-AF65-F5344CB8AC3E}">
        <p14:creationId xmlns:p14="http://schemas.microsoft.com/office/powerpoint/2010/main" val="31317451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normAutofit fontScale="90000"/>
          </a:bodyPr>
          <a:lstStyle/>
          <a:p>
            <a:pPr>
              <a:defRPr/>
            </a:pPr>
            <a:r>
              <a:rPr lang="en-US" dirty="0" smtClean="0">
                <a:latin typeface="+mj-lt"/>
              </a:rPr>
              <a:t>Montana Coordinator</a:t>
            </a:r>
            <a:r>
              <a:rPr lang="en-US" sz="4900" dirty="0" smtClean="0">
                <a:latin typeface="+mj-lt"/>
              </a:rPr>
              <a:t> </a:t>
            </a:r>
            <a:r>
              <a:rPr lang="en-US" sz="4000" dirty="0" smtClean="0">
                <a:latin typeface="+mj-lt"/>
              </a:rPr>
              <a:t>Working Group</a:t>
            </a:r>
            <a:endParaRPr lang="en-US" sz="4000" dirty="0">
              <a:latin typeface="+mj-lt"/>
            </a:endParaRPr>
          </a:p>
        </p:txBody>
      </p:sp>
      <p:sp>
        <p:nvSpPr>
          <p:cNvPr id="4" name="Content Placeholder 2"/>
          <p:cNvSpPr txBox="1">
            <a:spLocks/>
          </p:cNvSpPr>
          <p:nvPr/>
        </p:nvSpPr>
        <p:spPr bwMode="auto">
          <a:xfrm>
            <a:off x="76200" y="1447800"/>
            <a:ext cx="8915400" cy="4556125"/>
          </a:xfrm>
          <a:prstGeom prst="rect">
            <a:avLst/>
          </a:prstGeom>
          <a:noFill/>
          <a:ln w="9525">
            <a:noFill/>
            <a:miter lim="800000"/>
            <a:headEnd/>
            <a:tailEnd/>
          </a:ln>
          <a:extLst>
            <a:ext uri="{909E8E84-426E-40dd-AFC4-6F175D3DCCD1}"/>
          </a:extLst>
        </p:spPr>
        <p:txBody>
          <a:bodyPr/>
          <a:lstStyle>
            <a:lvl1pPr marL="341313" indent="-341313" algn="l" rtl="0" eaLnBrk="0" fontAlgn="base" hangingPunct="0">
              <a:spcBef>
                <a:spcPct val="20000"/>
              </a:spcBef>
              <a:spcAft>
                <a:spcPct val="0"/>
              </a:spcAft>
              <a:buFont typeface="Arial" panose="020B0604020202020204" pitchFamily="34" charset="0"/>
              <a:buChar char="•"/>
              <a:defRPr sz="3200" kern="1200">
                <a:solidFill>
                  <a:schemeClr val="tx1"/>
                </a:solidFill>
                <a:latin typeface="Times New Roman" pitchFamily="18" charset="0"/>
                <a:ea typeface="+mn-ea"/>
                <a:cs typeface="Times New Roman" pitchFamily="18" charset="0"/>
              </a:defRPr>
            </a:lvl1pPr>
            <a:lvl2pPr marL="741363"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Times New Roman" pitchFamily="18" charset="0"/>
                <a:ea typeface="+mn-ea"/>
                <a:cs typeface="Times New Roman" pitchFamily="18" charset="0"/>
              </a:defRPr>
            </a:lvl2pPr>
            <a:lvl3pPr marL="1141413" indent="-227013" algn="l" rtl="0" eaLnBrk="0" fontAlgn="base" hangingPunct="0">
              <a:spcBef>
                <a:spcPct val="20000"/>
              </a:spcBef>
              <a:spcAft>
                <a:spcPct val="0"/>
              </a:spcAft>
              <a:buFont typeface="Arial" panose="020B0604020202020204" pitchFamily="34" charset="0"/>
              <a:buChar char="•"/>
              <a:defRPr sz="2400" kern="1200">
                <a:solidFill>
                  <a:schemeClr val="tx1"/>
                </a:solidFill>
                <a:latin typeface="Times New Roman" pitchFamily="18" charset="0"/>
                <a:ea typeface="+mn-ea"/>
                <a:cs typeface="Times New Roman" pitchFamily="18" charset="0"/>
              </a:defRPr>
            </a:lvl3pPr>
            <a:lvl4pPr marL="15986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mn-ea"/>
                <a:cs typeface="Times New Roman" pitchFamily="18" charset="0"/>
              </a:defRPr>
            </a:lvl4pPr>
            <a:lvl5pPr marL="20558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Times New Roman" pitchFamily="18" charset="0"/>
                <a:ea typeface="+mn-ea"/>
                <a:cs typeface="Times New Roman" pitchFamily="18"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defRPr/>
            </a:pPr>
            <a:r>
              <a:rPr lang="en-US" sz="2400" dirty="0" smtClean="0">
                <a:latin typeface="+mj-lt"/>
              </a:rPr>
              <a:t>*Joshua Phillips, MT Association of Registered Land Surveyors (MARLS)</a:t>
            </a:r>
          </a:p>
          <a:p>
            <a:pPr marL="0" indent="0">
              <a:spcBef>
                <a:spcPts val="0"/>
              </a:spcBef>
              <a:spcAft>
                <a:spcPts val="600"/>
              </a:spcAft>
              <a:buFont typeface="Arial" panose="020B0604020202020204" pitchFamily="34" charset="0"/>
              <a:buNone/>
              <a:defRPr/>
            </a:pPr>
            <a:r>
              <a:rPr lang="en-US" sz="2400" dirty="0" smtClean="0">
                <a:latin typeface="+mj-lt"/>
              </a:rPr>
              <a:t>*Tyson </a:t>
            </a:r>
            <a:r>
              <a:rPr lang="en-US" sz="2400" dirty="0" err="1" smtClean="0">
                <a:latin typeface="+mj-lt"/>
              </a:rPr>
              <a:t>Olinger</a:t>
            </a:r>
            <a:r>
              <a:rPr lang="en-US" sz="2400" dirty="0" smtClean="0">
                <a:latin typeface="+mj-lt"/>
              </a:rPr>
              <a:t>, MT Department of Transportation (MDT)</a:t>
            </a:r>
          </a:p>
          <a:p>
            <a:pPr>
              <a:spcBef>
                <a:spcPts val="0"/>
              </a:spcBef>
              <a:spcAft>
                <a:spcPts val="600"/>
              </a:spcAft>
              <a:defRPr/>
            </a:pPr>
            <a:r>
              <a:rPr lang="en-US" sz="2400" dirty="0" smtClean="0">
                <a:latin typeface="+mj-lt"/>
              </a:rPr>
              <a:t>Erin </a:t>
            </a:r>
            <a:r>
              <a:rPr lang="en-US" sz="2400" dirty="0" err="1" smtClean="0">
                <a:latin typeface="+mj-lt"/>
              </a:rPr>
              <a:t>Fashoway</a:t>
            </a:r>
            <a:r>
              <a:rPr lang="en-US" sz="2400" dirty="0" smtClean="0">
                <a:latin typeface="+mj-lt"/>
              </a:rPr>
              <a:t>, MT State Library</a:t>
            </a:r>
          </a:p>
          <a:p>
            <a:pPr>
              <a:spcBef>
                <a:spcPts val="0"/>
              </a:spcBef>
              <a:spcAft>
                <a:spcPts val="600"/>
              </a:spcAft>
              <a:defRPr/>
            </a:pPr>
            <a:r>
              <a:rPr lang="en-US" sz="2400" dirty="0" smtClean="0">
                <a:latin typeface="+mj-lt"/>
              </a:rPr>
              <a:t>Wally Gladstone, Tribal</a:t>
            </a:r>
          </a:p>
          <a:p>
            <a:pPr>
              <a:spcBef>
                <a:spcPts val="0"/>
              </a:spcBef>
              <a:spcAft>
                <a:spcPts val="600"/>
              </a:spcAft>
              <a:defRPr/>
            </a:pPr>
            <a:r>
              <a:rPr lang="en-US" sz="2400" dirty="0" smtClean="0">
                <a:latin typeface="+mj-lt"/>
              </a:rPr>
              <a:t>Steve Jay, MAGIP</a:t>
            </a:r>
            <a:endParaRPr lang="en-US" sz="2400" dirty="0" smtClean="0">
              <a:latin typeface="+mj-lt"/>
            </a:endParaRPr>
          </a:p>
          <a:p>
            <a:pPr>
              <a:spcBef>
                <a:spcPts val="0"/>
              </a:spcBef>
              <a:spcAft>
                <a:spcPts val="600"/>
              </a:spcAft>
              <a:defRPr/>
            </a:pPr>
            <a:r>
              <a:rPr lang="en-US" sz="2400" dirty="0" smtClean="0">
                <a:latin typeface="+mj-lt"/>
              </a:rPr>
              <a:t>Stew Willis, MARLS</a:t>
            </a:r>
          </a:p>
          <a:p>
            <a:pPr>
              <a:spcBef>
                <a:spcPts val="0"/>
              </a:spcBef>
              <a:spcAft>
                <a:spcPts val="600"/>
              </a:spcAft>
              <a:defRPr/>
            </a:pPr>
            <a:r>
              <a:rPr lang="en-US" sz="2400" dirty="0" smtClean="0">
                <a:latin typeface="+mj-lt"/>
              </a:rPr>
              <a:t>Pam </a:t>
            </a:r>
            <a:r>
              <a:rPr lang="en-US" sz="2400" dirty="0" smtClean="0">
                <a:latin typeface="+mj-lt"/>
              </a:rPr>
              <a:t>Fromhertz, NGS</a:t>
            </a:r>
          </a:p>
          <a:p>
            <a:pPr>
              <a:spcBef>
                <a:spcPts val="0"/>
              </a:spcBef>
              <a:spcAft>
                <a:spcPts val="600"/>
              </a:spcAft>
              <a:defRPr/>
            </a:pPr>
            <a:r>
              <a:rPr lang="en-US" sz="2400" dirty="0" smtClean="0">
                <a:latin typeface="+mj-lt"/>
              </a:rPr>
              <a:t>Other interested??</a:t>
            </a:r>
          </a:p>
          <a:p>
            <a:pPr marL="0" indent="0" algn="ctr">
              <a:spcBef>
                <a:spcPts val="0"/>
              </a:spcBef>
              <a:spcAft>
                <a:spcPts val="600"/>
              </a:spcAft>
              <a:buFont typeface="Arial" panose="020B0604020202020204" pitchFamily="34" charset="0"/>
              <a:buNone/>
              <a:defRPr/>
            </a:pPr>
            <a:r>
              <a:rPr lang="en-US" sz="2800" u="sng" dirty="0" smtClean="0">
                <a:latin typeface="+mj-lt"/>
                <a:hlinkClick r:id="rId2"/>
              </a:rPr>
              <a:t>MTCoordinator@marls.com</a:t>
            </a:r>
            <a:endParaRPr lang="en-US" sz="2800" u="sng" dirty="0" smtClean="0">
              <a:latin typeface="+mj-lt"/>
            </a:endParaRPr>
          </a:p>
          <a:p>
            <a:pPr marL="0" indent="0" algn="ctr">
              <a:spcBef>
                <a:spcPts val="0"/>
              </a:spcBef>
              <a:spcAft>
                <a:spcPts val="600"/>
              </a:spcAft>
              <a:buFont typeface="Arial" panose="020B0604020202020204" pitchFamily="34" charset="0"/>
              <a:buNone/>
              <a:defRPr/>
            </a:pPr>
            <a:r>
              <a:rPr lang="en-US" sz="2800" u="sng" dirty="0" smtClean="0">
                <a:latin typeface="+mj-lt"/>
                <a:hlinkClick r:id="rId3" action="ppaction://hlinkfile"/>
              </a:rPr>
              <a:t>Marls.com</a:t>
            </a:r>
            <a:endParaRPr lang="en-US" sz="2800" dirty="0">
              <a:latin typeface="+mj-lt"/>
            </a:endParaRPr>
          </a:p>
          <a:p>
            <a:pPr marL="0" indent="0">
              <a:lnSpc>
                <a:spcPct val="140000"/>
              </a:lnSpc>
              <a:buFont typeface="Arial" panose="020B0604020202020204" pitchFamily="34" charset="0"/>
              <a:buNone/>
              <a:defRPr/>
            </a:pPr>
            <a:endParaRPr lang="en-US" sz="2400" dirty="0" smtClean="0">
              <a:latin typeface="+mj-lt"/>
            </a:endParaRPr>
          </a:p>
          <a:p>
            <a:pPr marL="0" indent="0">
              <a:buFont typeface="Arial" panose="020B0604020202020204" pitchFamily="34" charset="0"/>
              <a:buNone/>
              <a:defRPr/>
            </a:pPr>
            <a:endParaRPr lang="en-US" dirty="0" smtClean="0">
              <a:latin typeface="+mj-lt"/>
            </a:endParaRPr>
          </a:p>
          <a:p>
            <a:pPr marL="0" indent="0">
              <a:buFont typeface="Arial" panose="020B0604020202020204" pitchFamily="34" charset="0"/>
              <a:buNone/>
              <a:defRPr/>
            </a:pPr>
            <a:endParaRPr lang="en-US" dirty="0" smtClean="0">
              <a:latin typeface="+mj-lt"/>
            </a:endParaRPr>
          </a:p>
          <a:p>
            <a:pPr marL="0" indent="0">
              <a:buFont typeface="Arial" panose="020B0604020202020204" pitchFamily="34" charset="0"/>
              <a:buNone/>
              <a:defRPr/>
            </a:pPr>
            <a:endParaRPr lang="en-US" dirty="0">
              <a:latin typeface="+mj-lt"/>
            </a:endParaRPr>
          </a:p>
        </p:txBody>
      </p:sp>
      <p:sp>
        <p:nvSpPr>
          <p:cNvPr id="18437" name="TextBox 5"/>
          <p:cNvSpPr txBox="1">
            <a:spLocks noChangeArrowheads="1"/>
          </p:cNvSpPr>
          <p:nvPr/>
        </p:nvSpPr>
        <p:spPr bwMode="auto">
          <a:xfrm>
            <a:off x="3132446" y="6003925"/>
            <a:ext cx="27267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dirty="0"/>
              <a:t>* </a:t>
            </a:r>
            <a:r>
              <a:rPr lang="en-US" altLang="en-US" sz="2800" dirty="0" smtClean="0"/>
              <a:t>Co-Coordinators</a:t>
            </a:r>
            <a:endParaRPr lang="en-US" altLang="en-US" dirty="0"/>
          </a:p>
        </p:txBody>
      </p:sp>
    </p:spTree>
    <p:extLst>
      <p:ext uri="{BB962C8B-B14F-4D97-AF65-F5344CB8AC3E}">
        <p14:creationId xmlns:p14="http://schemas.microsoft.com/office/powerpoint/2010/main" val="870205170"/>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18" t="17510" r="16545" b="14219"/>
          <a:stretch/>
        </p:blipFill>
        <p:spPr>
          <a:xfrm>
            <a:off x="0" y="1130709"/>
            <a:ext cx="10884531" cy="5045925"/>
          </a:xfrm>
          <a:prstGeom prst="rect">
            <a:avLst/>
          </a:prstGeom>
        </p:spPr>
      </p:pic>
    </p:spTree>
    <p:extLst>
      <p:ext uri="{BB962C8B-B14F-4D97-AF65-F5344CB8AC3E}">
        <p14:creationId xmlns:p14="http://schemas.microsoft.com/office/powerpoint/2010/main" val="42158270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latin typeface="+mj-lt"/>
              </a:rPr>
              <a:t>Next Steps</a:t>
            </a:r>
            <a:endParaRPr lang="en-US" dirty="0">
              <a:latin typeface="+mj-lt"/>
            </a:endParaRPr>
          </a:p>
        </p:txBody>
      </p:sp>
      <p:sp>
        <p:nvSpPr>
          <p:cNvPr id="4" name="Content Placeholder 3"/>
          <p:cNvSpPr>
            <a:spLocks noGrp="1"/>
          </p:cNvSpPr>
          <p:nvPr>
            <p:ph idx="1"/>
          </p:nvPr>
        </p:nvSpPr>
        <p:spPr/>
        <p:txBody>
          <a:bodyPr/>
          <a:lstStyle/>
          <a:p>
            <a:pPr>
              <a:defRPr/>
            </a:pPr>
            <a:r>
              <a:rPr lang="en-US" dirty="0" smtClean="0">
                <a:latin typeface="+mj-lt"/>
              </a:rPr>
              <a:t>Phase II</a:t>
            </a:r>
          </a:p>
          <a:p>
            <a:pPr>
              <a:defRPr/>
            </a:pPr>
            <a:r>
              <a:rPr lang="en-US" dirty="0" smtClean="0">
                <a:latin typeface="+mj-lt"/>
              </a:rPr>
              <a:t>New priority stations for Transformation tool</a:t>
            </a:r>
          </a:p>
          <a:p>
            <a:pPr lvl="1">
              <a:defRPr/>
            </a:pPr>
            <a:r>
              <a:rPr lang="en-US" dirty="0" smtClean="0">
                <a:latin typeface="+mj-lt"/>
              </a:rPr>
              <a:t>Many more stations </a:t>
            </a:r>
            <a:r>
              <a:rPr lang="en-US" sz="2400" dirty="0" smtClean="0">
                <a:latin typeface="+mj-lt"/>
              </a:rPr>
              <a:t>(from 30 km to 10 km spacing)</a:t>
            </a:r>
            <a:endParaRPr lang="en-US" dirty="0" smtClean="0">
              <a:latin typeface="+mj-lt"/>
            </a:endParaRPr>
          </a:p>
          <a:p>
            <a:pPr lvl="1">
              <a:defRPr/>
            </a:pPr>
            <a:r>
              <a:rPr lang="en-US" dirty="0" smtClean="0">
                <a:latin typeface="+mj-lt"/>
              </a:rPr>
              <a:t>Design a more localized approach</a:t>
            </a:r>
          </a:p>
          <a:p>
            <a:pPr lvl="1">
              <a:defRPr/>
            </a:pPr>
            <a:r>
              <a:rPr lang="en-US" dirty="0" smtClean="0">
                <a:latin typeface="+mj-lt"/>
              </a:rPr>
              <a:t>Provide incentive</a:t>
            </a:r>
          </a:p>
          <a:p>
            <a:pPr lvl="1">
              <a:defRPr/>
            </a:pPr>
            <a:r>
              <a:rPr lang="en-US" dirty="0" smtClean="0">
                <a:latin typeface="+mj-lt"/>
              </a:rPr>
              <a:t>Utilize interns (request positions)</a:t>
            </a:r>
          </a:p>
          <a:p>
            <a:pPr lvl="1">
              <a:defRPr/>
            </a:pPr>
            <a:r>
              <a:rPr lang="en-US" dirty="0" smtClean="0">
                <a:latin typeface="+mj-lt"/>
              </a:rPr>
              <a:t>NGS is exploring use of RTK</a:t>
            </a:r>
            <a:endParaRPr lang="en-US" dirty="0">
              <a:latin typeface="+mj-lt"/>
            </a:endParaRPr>
          </a:p>
        </p:txBody>
      </p:sp>
    </p:spTree>
    <p:extLst>
      <p:ext uri="{BB962C8B-B14F-4D97-AF65-F5344CB8AC3E}">
        <p14:creationId xmlns:p14="http://schemas.microsoft.com/office/powerpoint/2010/main" val="320806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a:xfrm>
            <a:off x="457200" y="381000"/>
            <a:ext cx="8229600" cy="1143000"/>
          </a:xfrm>
        </p:spPr>
        <p:txBody>
          <a:bodyPr/>
          <a:lstStyle/>
          <a:p>
            <a:pPr>
              <a:defRPr/>
            </a:pPr>
            <a:r>
              <a:rPr lang="en-US" altLang="en-US" sz="4800" dirty="0" smtClean="0">
                <a:latin typeface="+mj-lt"/>
              </a:rPr>
              <a:t>Crowdsourcing</a:t>
            </a:r>
            <a:br>
              <a:rPr lang="en-US" altLang="en-US" sz="4800" dirty="0" smtClean="0">
                <a:latin typeface="+mj-lt"/>
              </a:rPr>
            </a:br>
            <a:r>
              <a:rPr lang="en-US" altLang="en-US" sz="4800" dirty="0" smtClean="0">
                <a:latin typeface="+mj-lt"/>
              </a:rPr>
              <a:t>GPS on Bench Marks</a:t>
            </a:r>
          </a:p>
        </p:txBody>
      </p:sp>
      <p:sp>
        <p:nvSpPr>
          <p:cNvPr id="3" name="Content Placeholder 2"/>
          <p:cNvSpPr>
            <a:spLocks noGrp="1"/>
          </p:cNvSpPr>
          <p:nvPr>
            <p:ph idx="1"/>
          </p:nvPr>
        </p:nvSpPr>
        <p:spPr>
          <a:xfrm>
            <a:off x="221672" y="1690260"/>
            <a:ext cx="8229600" cy="4389438"/>
          </a:xfrm>
        </p:spPr>
        <p:txBody>
          <a:bodyPr/>
          <a:lstStyle/>
          <a:p>
            <a:pPr marL="342891" indent="-342891">
              <a:defRPr/>
            </a:pPr>
            <a:r>
              <a:rPr lang="en-US" sz="2800" dirty="0" smtClean="0">
                <a:latin typeface="+mj-lt"/>
              </a:rPr>
              <a:t>Find Bench Marks </a:t>
            </a:r>
            <a:r>
              <a:rPr lang="en-US" altLang="en-US" sz="2800" dirty="0"/>
              <a:t>(priority and others</a:t>
            </a:r>
            <a:r>
              <a:rPr lang="en-US" altLang="en-US" sz="2800" dirty="0" smtClean="0"/>
              <a:t>)</a:t>
            </a:r>
            <a:endParaRPr lang="en-US" sz="2800" dirty="0" smtClean="0">
              <a:latin typeface="+mj-lt"/>
            </a:endParaRPr>
          </a:p>
          <a:p>
            <a:pPr marL="742941" lvl="1" indent="-342891">
              <a:buFont typeface="Arial" charset="0"/>
              <a:buChar char="•"/>
              <a:defRPr/>
            </a:pPr>
            <a:r>
              <a:rPr lang="en-US" sz="2400" dirty="0" smtClean="0">
                <a:latin typeface="+mj-lt"/>
              </a:rPr>
              <a:t>Use our priority BM/tracking map</a:t>
            </a:r>
          </a:p>
          <a:p>
            <a:pPr marL="742941" lvl="1" indent="-342891">
              <a:buFont typeface="Arial" charset="0"/>
              <a:buChar char="•"/>
              <a:defRPr/>
            </a:pPr>
            <a:r>
              <a:rPr lang="en-US" sz="2400" dirty="0" smtClean="0">
                <a:latin typeface="+mj-lt"/>
              </a:rPr>
              <a:t>Use NGS Data Explorer</a:t>
            </a:r>
          </a:p>
          <a:p>
            <a:pPr marL="742941" lvl="1" indent="-342891">
              <a:buFont typeface="Arial" charset="0"/>
              <a:buChar char="•"/>
              <a:defRPr/>
            </a:pPr>
            <a:r>
              <a:rPr lang="en-US" sz="2400" dirty="0" smtClean="0">
                <a:latin typeface="+mj-lt"/>
              </a:rPr>
              <a:t>Use DS-World</a:t>
            </a:r>
          </a:p>
          <a:p>
            <a:pPr marL="342891" indent="-342891">
              <a:buFont typeface="Arial" charset="0"/>
              <a:buChar char="•"/>
              <a:defRPr/>
            </a:pPr>
            <a:r>
              <a:rPr lang="en-US" sz="2800" dirty="0" smtClean="0">
                <a:latin typeface="+mj-lt"/>
              </a:rPr>
              <a:t>Provide a recovery note</a:t>
            </a:r>
          </a:p>
          <a:p>
            <a:pPr marL="742941" lvl="1" indent="-342891">
              <a:buFont typeface="Arial" charset="0"/>
              <a:buChar char="•"/>
              <a:defRPr/>
            </a:pPr>
            <a:r>
              <a:rPr lang="en-US" sz="2400" dirty="0" smtClean="0">
                <a:latin typeface="+mj-lt"/>
              </a:rPr>
              <a:t>Use DS-World (or new NGS beta app)</a:t>
            </a:r>
          </a:p>
          <a:p>
            <a:pPr marL="742941" lvl="1" indent="-342891">
              <a:buFont typeface="Arial" charset="0"/>
              <a:buChar char="•"/>
              <a:defRPr/>
            </a:pPr>
            <a:r>
              <a:rPr lang="en-US" altLang="en-US" sz="2400" dirty="0" smtClean="0"/>
              <a:t>Provide </a:t>
            </a:r>
            <a:r>
              <a:rPr lang="en-US" altLang="en-US" sz="2400" dirty="0"/>
              <a:t>updated descriptions, </a:t>
            </a:r>
          </a:p>
          <a:p>
            <a:pPr marL="400050" lvl="1" indent="0">
              <a:buNone/>
              <a:defRPr/>
            </a:pPr>
            <a:r>
              <a:rPr lang="en-US" altLang="en-US" sz="2400" dirty="0"/>
              <a:t>    </a:t>
            </a:r>
            <a:r>
              <a:rPr lang="en-US" altLang="en-US" sz="2400" dirty="0" smtClean="0"/>
              <a:t> Coordinates</a:t>
            </a:r>
            <a:r>
              <a:rPr lang="en-US" altLang="en-US" sz="2400" dirty="0"/>
              <a:t>, photos (use </a:t>
            </a:r>
            <a:r>
              <a:rPr lang="en-US" altLang="en-US" sz="2400" dirty="0" smtClean="0"/>
              <a:t>DS-World)</a:t>
            </a:r>
          </a:p>
          <a:p>
            <a:pPr marL="342891" indent="-342891">
              <a:buFont typeface="Arial" charset="0"/>
              <a:buChar char="•"/>
              <a:defRPr/>
            </a:pPr>
            <a:r>
              <a:rPr lang="en-US" sz="2800" dirty="0" smtClean="0">
                <a:latin typeface="+mj-lt"/>
              </a:rPr>
              <a:t>Collect GPS data</a:t>
            </a:r>
          </a:p>
          <a:p>
            <a:pPr marL="742941" lvl="1" indent="-342891">
              <a:buFont typeface="Arial" charset="0"/>
              <a:buChar char="•"/>
              <a:defRPr/>
            </a:pPr>
            <a:r>
              <a:rPr lang="en-US" sz="2400" dirty="0" smtClean="0">
                <a:latin typeface="+mj-lt"/>
              </a:rPr>
              <a:t>Share through OPUS</a:t>
            </a:r>
          </a:p>
          <a:p>
            <a:pPr marL="742941" lvl="1" indent="-342891">
              <a:buFont typeface="Arial" charset="0"/>
              <a:buChar char="•"/>
              <a:defRPr/>
            </a:pPr>
            <a:r>
              <a:rPr lang="en-US" sz="2400" dirty="0" smtClean="0">
                <a:latin typeface="+mj-lt"/>
              </a:rPr>
              <a:t>Create OPUS Data Sheet</a:t>
            </a:r>
            <a:endParaRPr lang="en-US" sz="2400" dirty="0">
              <a:latin typeface="+mj-lt"/>
            </a:endParaRPr>
          </a:p>
          <a:p>
            <a:pPr marL="0" indent="0">
              <a:buNone/>
              <a:defRPr/>
            </a:pPr>
            <a:endParaRPr lang="en-US" dirty="0">
              <a:latin typeface="+mj-lt"/>
            </a:endParaRPr>
          </a:p>
        </p:txBody>
      </p:sp>
      <p:sp>
        <p:nvSpPr>
          <p:cNvPr id="2" name="Right Brace 1"/>
          <p:cNvSpPr/>
          <p:nvPr/>
        </p:nvSpPr>
        <p:spPr>
          <a:xfrm>
            <a:off x="6028959" y="1684395"/>
            <a:ext cx="914400" cy="367176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6943359" y="2277847"/>
            <a:ext cx="1895785" cy="1815882"/>
          </a:xfrm>
          <a:prstGeom prst="rect">
            <a:avLst/>
          </a:prstGeom>
          <a:noFill/>
        </p:spPr>
        <p:txBody>
          <a:bodyPr wrap="square" rtlCol="0">
            <a:spAutoFit/>
          </a:bodyPr>
          <a:lstStyle/>
          <a:p>
            <a:r>
              <a:rPr lang="en-US" sz="2800" dirty="0" smtClean="0"/>
              <a:t>GIS Community </a:t>
            </a:r>
          </a:p>
          <a:p>
            <a:r>
              <a:rPr lang="en-US" sz="2800" dirty="0"/>
              <a:t>c</a:t>
            </a:r>
            <a:r>
              <a:rPr lang="en-US" sz="2800" dirty="0" smtClean="0"/>
              <a:t>an assist here</a:t>
            </a:r>
            <a:endParaRPr lang="en-US" sz="2800" dirty="0"/>
          </a:p>
        </p:txBody>
      </p:sp>
      <p:sp>
        <p:nvSpPr>
          <p:cNvPr id="5" name="Right Brace 4"/>
          <p:cNvSpPr/>
          <p:nvPr/>
        </p:nvSpPr>
        <p:spPr>
          <a:xfrm>
            <a:off x="5098473" y="5514110"/>
            <a:ext cx="318654" cy="117763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5630195" y="5614260"/>
            <a:ext cx="3077958" cy="1200329"/>
          </a:xfrm>
          <a:prstGeom prst="rect">
            <a:avLst/>
          </a:prstGeom>
          <a:noFill/>
        </p:spPr>
        <p:txBody>
          <a:bodyPr wrap="none" rtlCol="0">
            <a:spAutoFit/>
          </a:bodyPr>
          <a:lstStyle/>
          <a:p>
            <a:r>
              <a:rPr lang="en-US" sz="2400" dirty="0" smtClean="0"/>
              <a:t>Requires Survey Grade </a:t>
            </a:r>
          </a:p>
          <a:p>
            <a:r>
              <a:rPr lang="en-US" sz="2400" dirty="0" smtClean="0"/>
              <a:t>GPS data and </a:t>
            </a:r>
          </a:p>
          <a:p>
            <a:r>
              <a:rPr lang="en-US" sz="2400" dirty="0" smtClean="0"/>
              <a:t>min. of 4 </a:t>
            </a:r>
            <a:r>
              <a:rPr lang="en-US" sz="2400" dirty="0" err="1" smtClean="0"/>
              <a:t>hrs</a:t>
            </a:r>
            <a:r>
              <a:rPr lang="en-US" sz="2400" dirty="0" smtClean="0"/>
              <a:t> of data</a:t>
            </a:r>
            <a:endParaRPr lang="en-US" sz="2400" dirty="0"/>
          </a:p>
        </p:txBody>
      </p:sp>
    </p:spTree>
    <p:extLst>
      <p:ext uri="{BB962C8B-B14F-4D97-AF65-F5344CB8AC3E}">
        <p14:creationId xmlns:p14="http://schemas.microsoft.com/office/powerpoint/2010/main" val="1463094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08548" name="Title 1"/>
          <p:cNvSpPr>
            <a:spLocks noGrp="1"/>
          </p:cNvSpPr>
          <p:nvPr>
            <p:ph type="title"/>
          </p:nvPr>
        </p:nvSpPr>
        <p:spPr>
          <a:xfrm>
            <a:off x="7010400" y="609600"/>
            <a:ext cx="2133600" cy="3154363"/>
          </a:xfrm>
        </p:spPr>
        <p:txBody>
          <a:bodyPr/>
          <a:lstStyle/>
          <a:p>
            <a:r>
              <a:rPr lang="en-US" altLang="en-US" smtClean="0">
                <a:latin typeface="+mj-lt"/>
              </a:rPr>
              <a:t>OPUS Share Data Sheet</a:t>
            </a:r>
          </a:p>
        </p:txBody>
      </p:sp>
      <p:pic>
        <p:nvPicPr>
          <p:cNvPr id="108549" name="Picture 1"/>
          <p:cNvPicPr>
            <a:picLocks noChangeAspect="1"/>
          </p:cNvPicPr>
          <p:nvPr/>
        </p:nvPicPr>
        <p:blipFill>
          <a:blip r:embed="rId2">
            <a:extLst>
              <a:ext uri="{28A0092B-C50C-407E-A947-70E740481C1C}">
                <a14:useLocalDpi xmlns:a14="http://schemas.microsoft.com/office/drawing/2010/main" val="0"/>
              </a:ext>
            </a:extLst>
          </a:blip>
          <a:srcRect t="10416" r="49048" b="1042"/>
          <a:stretch>
            <a:fillRect/>
          </a:stretch>
        </p:blipFill>
        <p:spPr bwMode="auto">
          <a:xfrm>
            <a:off x="0" y="0"/>
            <a:ext cx="709771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2608793"/>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108372"/>
            <a:ext cx="9282545" cy="5218883"/>
          </a:xfrm>
          <a:prstGeom prst="rect">
            <a:avLst/>
          </a:prstGeom>
        </p:spPr>
      </p:pic>
      <p:sp>
        <p:nvSpPr>
          <p:cNvPr id="2" name="TextBox 1"/>
          <p:cNvSpPr txBox="1"/>
          <p:nvPr/>
        </p:nvSpPr>
        <p:spPr>
          <a:xfrm>
            <a:off x="2036617" y="429491"/>
            <a:ext cx="5209309" cy="1200329"/>
          </a:xfrm>
          <a:prstGeom prst="rect">
            <a:avLst/>
          </a:prstGeom>
          <a:solidFill>
            <a:schemeClr val="bg1"/>
          </a:solidFill>
        </p:spPr>
        <p:txBody>
          <a:bodyPr wrap="square" rtlCol="0">
            <a:spAutoFit/>
          </a:bodyPr>
          <a:lstStyle/>
          <a:p>
            <a:pPr algn="ctr"/>
            <a:r>
              <a:rPr lang="en-US" sz="3600" dirty="0" smtClean="0"/>
              <a:t>Mark Recovery Form</a:t>
            </a:r>
          </a:p>
          <a:p>
            <a:pPr algn="ctr"/>
            <a:r>
              <a:rPr lang="en-US" sz="3600" dirty="0" smtClean="0"/>
              <a:t>Partial Sample</a:t>
            </a:r>
            <a:endParaRPr lang="en-US" sz="3600" dirty="0"/>
          </a:p>
        </p:txBody>
      </p:sp>
    </p:spTree>
    <p:extLst>
      <p:ext uri="{BB962C8B-B14F-4D97-AF65-F5344CB8AC3E}">
        <p14:creationId xmlns:p14="http://schemas.microsoft.com/office/powerpoint/2010/main" val="577619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02450" y="2058988"/>
            <a:ext cx="1971675" cy="163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7523" name="TextBox 2"/>
          <p:cNvSpPr txBox="1">
            <a:spLocks noChangeArrowheads="1"/>
          </p:cNvSpPr>
          <p:nvPr/>
        </p:nvSpPr>
        <p:spPr bwMode="auto">
          <a:xfrm>
            <a:off x="2729345" y="296283"/>
            <a:ext cx="43624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3600" dirty="0"/>
              <a:t>NGS </a:t>
            </a:r>
            <a:r>
              <a:rPr lang="en-US" altLang="en-US" sz="3600" dirty="0" smtClean="0"/>
              <a:t>GPS on BM Training </a:t>
            </a:r>
            <a:r>
              <a:rPr lang="en-US" altLang="en-US" sz="3600" dirty="0"/>
              <a:t>Material</a:t>
            </a:r>
          </a:p>
        </p:txBody>
      </p:sp>
      <p:sp>
        <p:nvSpPr>
          <p:cNvPr id="107524" name="TextBox 3"/>
          <p:cNvSpPr txBox="1">
            <a:spLocks noChangeArrowheads="1"/>
          </p:cNvSpPr>
          <p:nvPr/>
        </p:nvSpPr>
        <p:spPr bwMode="auto">
          <a:xfrm>
            <a:off x="6821488" y="1292225"/>
            <a:ext cx="20399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400"/>
              <a:t>NGS Video Library</a:t>
            </a:r>
          </a:p>
        </p:txBody>
      </p:sp>
      <p:grpSp>
        <p:nvGrpSpPr>
          <p:cNvPr id="107525" name="Group 15"/>
          <p:cNvGrpSpPr>
            <a:grpSpLocks/>
          </p:cNvGrpSpPr>
          <p:nvPr/>
        </p:nvGrpSpPr>
        <p:grpSpPr bwMode="auto">
          <a:xfrm>
            <a:off x="277813" y="1460500"/>
            <a:ext cx="3852862" cy="4635500"/>
            <a:chOff x="0" y="1732269"/>
            <a:chExt cx="3219450" cy="3411232"/>
          </a:xfrm>
        </p:grpSpPr>
        <p:pic>
          <p:nvPicPr>
            <p:cNvPr id="107530" name="Picture 4"/>
            <p:cNvPicPr>
              <a:picLocks noChangeAspect="1"/>
            </p:cNvPicPr>
            <p:nvPr/>
          </p:nvPicPr>
          <p:blipFill>
            <a:blip r:embed="rId3">
              <a:extLst>
                <a:ext uri="{28A0092B-C50C-407E-A947-70E740481C1C}">
                  <a14:useLocalDpi xmlns:a14="http://schemas.microsoft.com/office/drawing/2010/main" val="0"/>
                </a:ext>
              </a:extLst>
            </a:blip>
            <a:srcRect l="63316" t="8749" r="13617" b="4349"/>
            <a:stretch>
              <a:fillRect/>
            </a:stretch>
          </p:blipFill>
          <p:spPr bwMode="auto">
            <a:xfrm>
              <a:off x="0" y="1732269"/>
              <a:ext cx="3219450" cy="34112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Oval 8"/>
            <p:cNvSpPr/>
            <p:nvPr/>
          </p:nvSpPr>
          <p:spPr>
            <a:xfrm>
              <a:off x="1557328" y="2638816"/>
              <a:ext cx="604891" cy="75935"/>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p:nvSpPr>
          <p:spPr>
            <a:xfrm>
              <a:off x="1518859" y="3095594"/>
              <a:ext cx="661931" cy="20444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107526"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45300" y="4495800"/>
            <a:ext cx="2133600" cy="1600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7527" name="TextBox 12"/>
          <p:cNvSpPr txBox="1">
            <a:spLocks noChangeArrowheads="1"/>
          </p:cNvSpPr>
          <p:nvPr/>
        </p:nvSpPr>
        <p:spPr bwMode="auto">
          <a:xfrm>
            <a:off x="6869113" y="3657600"/>
            <a:ext cx="20399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400"/>
              <a:t>NGS Online Lessons</a:t>
            </a:r>
          </a:p>
        </p:txBody>
      </p:sp>
      <p:pic>
        <p:nvPicPr>
          <p:cNvPr id="107528"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22788" y="2514600"/>
            <a:ext cx="1647825" cy="3200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7529" name="TextBox 14"/>
          <p:cNvSpPr txBox="1">
            <a:spLocks noChangeArrowheads="1"/>
          </p:cNvSpPr>
          <p:nvPr/>
        </p:nvSpPr>
        <p:spPr bwMode="auto">
          <a:xfrm>
            <a:off x="4491038" y="1304925"/>
            <a:ext cx="20399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400"/>
              <a:t>GPS on Bench Marks Webpages</a:t>
            </a:r>
          </a:p>
        </p:txBody>
      </p:sp>
    </p:spTree>
    <p:extLst>
      <p:ext uri="{BB962C8B-B14F-4D97-AF65-F5344CB8AC3E}">
        <p14:creationId xmlns:p14="http://schemas.microsoft.com/office/powerpoint/2010/main" val="731368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524000"/>
          </a:xfrm>
        </p:spPr>
        <p:txBody>
          <a:bodyPr/>
          <a:lstStyle/>
          <a:p>
            <a:pPr>
              <a:defRPr/>
            </a:pPr>
            <a:r>
              <a:rPr lang="en-US" sz="4000" dirty="0">
                <a:latin typeface="+mj-lt"/>
              </a:rPr>
              <a:t>Rocky Mountain Region Map and Volunteer Sign up</a:t>
            </a:r>
          </a:p>
        </p:txBody>
      </p:sp>
      <p:sp>
        <p:nvSpPr>
          <p:cNvPr id="3" name="Content Placeholder 2"/>
          <p:cNvSpPr>
            <a:spLocks noGrp="1"/>
          </p:cNvSpPr>
          <p:nvPr>
            <p:ph idx="1"/>
          </p:nvPr>
        </p:nvSpPr>
        <p:spPr>
          <a:xfrm>
            <a:off x="457199" y="1600200"/>
            <a:ext cx="8347435" cy="4525963"/>
          </a:xfrm>
        </p:spPr>
        <p:txBody>
          <a:bodyPr/>
          <a:lstStyle/>
          <a:p>
            <a:pPr>
              <a:defRPr/>
            </a:pPr>
            <a:r>
              <a:rPr lang="en-US" dirty="0" smtClean="0">
                <a:latin typeface="+mj-lt"/>
              </a:rPr>
              <a:t>Signup sheet:</a:t>
            </a:r>
            <a:r>
              <a:rPr lang="en-US" sz="2800" dirty="0" smtClean="0">
                <a:latin typeface="+mj-lt"/>
              </a:rPr>
              <a:t> </a:t>
            </a:r>
          </a:p>
          <a:p>
            <a:pPr marL="0" indent="0">
              <a:buFont typeface="Arial" panose="020B0604020202020204" pitchFamily="34" charset="0"/>
              <a:buNone/>
              <a:defRPr/>
            </a:pPr>
            <a:r>
              <a:rPr lang="en-US" sz="2800" u="sng" dirty="0" smtClean="0">
                <a:latin typeface="+mj-lt"/>
                <a:hlinkClick r:id="rId2"/>
              </a:rPr>
              <a:t>https</a:t>
            </a:r>
            <a:r>
              <a:rPr lang="en-US" sz="2800" u="sng" dirty="0">
                <a:latin typeface="+mj-lt"/>
                <a:hlinkClick r:id="rId2"/>
              </a:rPr>
              <a:t>://survey123.arcgis.com/share/130be382350e4a38a71de3b2e4d92a98</a:t>
            </a:r>
            <a:r>
              <a:rPr lang="en-US" sz="2800" dirty="0">
                <a:latin typeface="+mj-lt"/>
              </a:rPr>
              <a:t> (Must cut and paste)</a:t>
            </a:r>
          </a:p>
          <a:p>
            <a:pPr>
              <a:defRPr/>
            </a:pPr>
            <a:endParaRPr lang="en-US" sz="1000" dirty="0">
              <a:latin typeface="+mj-lt"/>
            </a:endParaRPr>
          </a:p>
          <a:p>
            <a:pPr>
              <a:defRPr/>
            </a:pPr>
            <a:r>
              <a:rPr lang="en-US" dirty="0">
                <a:latin typeface="+mj-lt"/>
              </a:rPr>
              <a:t>Status Map: </a:t>
            </a:r>
          </a:p>
          <a:p>
            <a:pPr marL="0" indent="0">
              <a:buFont typeface="Arial" panose="020B0604020202020204" pitchFamily="34" charset="0"/>
              <a:buNone/>
              <a:defRPr/>
            </a:pPr>
            <a:r>
              <a:rPr lang="en-US" sz="2800" u="sng" dirty="0">
                <a:latin typeface="+mj-lt"/>
                <a:hlinkClick r:id="rId3"/>
              </a:rPr>
              <a:t>https://</a:t>
            </a:r>
            <a:r>
              <a:rPr lang="en-US" sz="2800" u="sng" dirty="0" smtClean="0">
                <a:latin typeface="+mj-lt"/>
                <a:hlinkClick r:id="rId3"/>
              </a:rPr>
              <a:t>www.arcgis.com/apps/webappviewer/index.html?id=0829616b6ec740b7a0bfbf057188e865</a:t>
            </a:r>
            <a:endParaRPr lang="en-US" sz="2800" u="sng" dirty="0" smtClean="0">
              <a:latin typeface="+mj-lt"/>
            </a:endParaRPr>
          </a:p>
          <a:p>
            <a:pPr marL="0" indent="0">
              <a:buFont typeface="Arial" panose="020B0604020202020204" pitchFamily="34" charset="0"/>
              <a:buNone/>
              <a:defRPr/>
            </a:pPr>
            <a:endParaRPr lang="en-US" sz="2400" dirty="0">
              <a:latin typeface="+mj-lt"/>
            </a:endParaRPr>
          </a:p>
          <a:p>
            <a:pPr>
              <a:defRPr/>
            </a:pPr>
            <a:r>
              <a:rPr lang="en-US" dirty="0" smtClean="0"/>
              <a:t>NGS </a:t>
            </a:r>
            <a:r>
              <a:rPr lang="en-US" dirty="0"/>
              <a:t>Map: </a:t>
            </a:r>
          </a:p>
          <a:p>
            <a:pPr marL="0" indent="0">
              <a:buFont typeface="Arial" panose="020B0604020202020204" pitchFamily="34" charset="0"/>
              <a:buNone/>
              <a:defRPr/>
            </a:pPr>
            <a:r>
              <a:rPr lang="en-US" dirty="0">
                <a:latin typeface="+mj-lt"/>
                <a:hlinkClick r:id="rId4"/>
              </a:rPr>
              <a:t>https://</a:t>
            </a:r>
            <a:r>
              <a:rPr lang="en-US" dirty="0" smtClean="0">
                <a:latin typeface="+mj-lt"/>
                <a:hlinkClick r:id="rId4"/>
              </a:rPr>
              <a:t>geodesy.noaa.gov/GPSonBM/index.shtml</a:t>
            </a:r>
            <a:endParaRPr lang="en-US" dirty="0" smtClean="0">
              <a:latin typeface="+mj-lt"/>
            </a:endParaRPr>
          </a:p>
          <a:p>
            <a:pPr marL="0" indent="0">
              <a:buFont typeface="Arial" panose="020B0604020202020204" pitchFamily="34" charset="0"/>
              <a:buNone/>
              <a:defRPr/>
            </a:pPr>
            <a:endParaRPr lang="en-US" dirty="0">
              <a:latin typeface="+mj-lt"/>
            </a:endParaRPr>
          </a:p>
        </p:txBody>
      </p:sp>
    </p:spTree>
    <p:extLst>
      <p:ext uri="{BB962C8B-B14F-4D97-AF65-F5344CB8AC3E}">
        <p14:creationId xmlns:p14="http://schemas.microsoft.com/office/powerpoint/2010/main" val="2664864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33575" y="-228600"/>
            <a:ext cx="13011150" cy="7315200"/>
          </a:xfrm>
          <a:prstGeom prst="rect">
            <a:avLst/>
          </a:prstGeom>
        </p:spPr>
      </p:pic>
      <p:sp>
        <p:nvSpPr>
          <p:cNvPr id="9" name="TextBox 1"/>
          <p:cNvSpPr txBox="1">
            <a:spLocks noChangeArrowheads="1"/>
          </p:cNvSpPr>
          <p:nvPr/>
        </p:nvSpPr>
        <p:spPr bwMode="auto">
          <a:xfrm rot="16200000">
            <a:off x="5136357" y="3425031"/>
            <a:ext cx="6858000" cy="769937"/>
          </a:xfrm>
          <a:prstGeom prst="rect">
            <a:avLst/>
          </a:prstGeom>
          <a:solidFill>
            <a:schemeClr val="accent1">
              <a:lumMod val="20000"/>
              <a:lumOff val="80000"/>
            </a:schemeClr>
          </a:solidFill>
          <a:ln>
            <a:noFill/>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en-US" sz="4400" dirty="0">
                <a:solidFill>
                  <a:schemeClr val="tx2"/>
                </a:solidFill>
                <a:latin typeface="Arial" charset="0"/>
              </a:rPr>
              <a:t>geodesy.noaa.gov</a:t>
            </a:r>
            <a:endParaRPr lang="en-US" sz="1600" dirty="0">
              <a:solidFill>
                <a:schemeClr val="tx2"/>
              </a:solidFill>
              <a:latin typeface="Arial" charset="0"/>
            </a:endParaRPr>
          </a:p>
        </p:txBody>
      </p:sp>
    </p:spTree>
    <p:extLst>
      <p:ext uri="{BB962C8B-B14F-4D97-AF65-F5344CB8AC3E}">
        <p14:creationId xmlns:p14="http://schemas.microsoft.com/office/powerpoint/2010/main" val="3338456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t>Resources</a:t>
            </a:r>
            <a:br>
              <a:rPr lang="en-US" dirty="0" smtClean="0"/>
            </a:br>
            <a:r>
              <a:rPr lang="en-US" dirty="0" smtClean="0"/>
              <a:t>geodesy.noaa.gov</a:t>
            </a:r>
            <a:endParaRPr lang="en-US" dirty="0"/>
          </a:p>
        </p:txBody>
      </p:sp>
      <p:sp>
        <p:nvSpPr>
          <p:cNvPr id="3" name="Content Placeholder 2"/>
          <p:cNvSpPr>
            <a:spLocks noGrp="1"/>
          </p:cNvSpPr>
          <p:nvPr>
            <p:ph idx="1"/>
          </p:nvPr>
        </p:nvSpPr>
        <p:spPr/>
        <p:txBody>
          <a:bodyPr/>
          <a:lstStyle/>
          <a:p>
            <a:r>
              <a:rPr lang="en-US" dirty="0" smtClean="0"/>
              <a:t>Webinars</a:t>
            </a:r>
          </a:p>
          <a:p>
            <a:pPr lvl="1"/>
            <a:r>
              <a:rPr lang="en-US" dirty="0" smtClean="0"/>
              <a:t>SPCS2022, GPS on BM, …</a:t>
            </a:r>
          </a:p>
          <a:p>
            <a:r>
              <a:rPr lang="en-US" dirty="0" smtClean="0"/>
              <a:t>Subscriptions Services</a:t>
            </a:r>
          </a:p>
          <a:p>
            <a:pPr lvl="1"/>
            <a:r>
              <a:rPr lang="en-US" dirty="0" smtClean="0"/>
              <a:t>NGS news, webinars, training, GPS on BMs</a:t>
            </a:r>
          </a:p>
          <a:p>
            <a:r>
              <a:rPr lang="en-US" dirty="0" smtClean="0"/>
              <a:t>Geospatial Summit</a:t>
            </a:r>
          </a:p>
          <a:p>
            <a:pPr lvl="1"/>
            <a:r>
              <a:rPr lang="en-US" dirty="0" smtClean="0">
                <a:solidFill>
                  <a:srgbClr val="FF0000"/>
                </a:solidFill>
              </a:rPr>
              <a:t>Register now – in person, webinars, </a:t>
            </a:r>
            <a:r>
              <a:rPr lang="en-US" dirty="0" smtClean="0"/>
              <a:t>recordings</a:t>
            </a:r>
          </a:p>
          <a:p>
            <a:pPr lvl="1"/>
            <a:r>
              <a:rPr lang="en-US" dirty="0" smtClean="0"/>
              <a:t>May 6-7, outside DC</a:t>
            </a:r>
          </a:p>
          <a:p>
            <a:r>
              <a:rPr lang="en-US" dirty="0" smtClean="0"/>
              <a:t>Training, Presentations (library)</a:t>
            </a:r>
            <a:endParaRPr lang="en-US" dirty="0"/>
          </a:p>
        </p:txBody>
      </p:sp>
    </p:spTree>
    <p:extLst>
      <p:ext uri="{BB962C8B-B14F-4D97-AF65-F5344CB8AC3E}">
        <p14:creationId xmlns:p14="http://schemas.microsoft.com/office/powerpoint/2010/main" val="12269359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28863" y="2438400"/>
            <a:ext cx="4486275" cy="1323975"/>
          </a:xfrm>
          <a:prstGeom prst="rect">
            <a:avLst/>
          </a:prstGeom>
          <a:noFill/>
        </p:spPr>
        <p:txBody>
          <a:bodyPr wrap="none">
            <a:spAutoFit/>
          </a:bodyPr>
          <a:lstStyle/>
          <a:p>
            <a:pPr algn="r" eaLnBrk="1" fontAlgn="auto" hangingPunct="1">
              <a:spcBef>
                <a:spcPts val="0"/>
              </a:spcBef>
              <a:spcAft>
                <a:spcPts val="0"/>
              </a:spcAft>
              <a:defRPr/>
            </a:pPr>
            <a:r>
              <a:rPr lang="en-US" sz="8000" dirty="0">
                <a:solidFill>
                  <a:schemeClr val="tx2">
                    <a:lumMod val="50000"/>
                  </a:schemeClr>
                </a:solidFill>
                <a:latin typeface="+mn-lt"/>
              </a:rPr>
              <a:t>Thank you</a:t>
            </a:r>
            <a:endParaRPr lang="en-US" sz="8000" dirty="0">
              <a:solidFill>
                <a:schemeClr val="tx2">
                  <a:lumMod val="50000"/>
                </a:schemeClr>
              </a:solidFill>
              <a:latin typeface="Lucida Fax" panose="02060602050505020204" pitchFamily="18" charset="0"/>
            </a:endParaRPr>
          </a:p>
        </p:txBody>
      </p:sp>
      <p:sp>
        <p:nvSpPr>
          <p:cNvPr id="6" name="TextBox 5"/>
          <p:cNvSpPr txBox="1"/>
          <p:nvPr/>
        </p:nvSpPr>
        <p:spPr>
          <a:xfrm>
            <a:off x="1720850" y="1054100"/>
            <a:ext cx="5865813" cy="584200"/>
          </a:xfrm>
          <a:prstGeom prst="rect">
            <a:avLst/>
          </a:prstGeom>
          <a:noFill/>
        </p:spPr>
        <p:txBody>
          <a:bodyPr wrap="none" anchor="ctr">
            <a:spAutoFit/>
          </a:bodyPr>
          <a:lstStyle/>
          <a:p>
            <a:pPr algn="ctr" eaLnBrk="1" fontAlgn="auto" hangingPunct="1">
              <a:spcBef>
                <a:spcPts val="0"/>
              </a:spcBef>
              <a:spcAft>
                <a:spcPts val="0"/>
              </a:spcAft>
              <a:defRPr/>
            </a:pPr>
            <a:r>
              <a:rPr lang="en-US" sz="3200" b="1" dirty="0">
                <a:solidFill>
                  <a:schemeClr val="tx2">
                    <a:lumMod val="50000"/>
                  </a:schemeClr>
                </a:solidFill>
                <a:latin typeface="+mn-lt"/>
              </a:rPr>
              <a:t>NOAA’s National Geodetic Survey</a:t>
            </a:r>
            <a:endParaRPr lang="en-US" sz="7200" b="1" dirty="0">
              <a:solidFill>
                <a:schemeClr val="tx2">
                  <a:lumMod val="50000"/>
                </a:schemeClr>
              </a:solidFill>
              <a:latin typeface="+mn-lt"/>
            </a:endParaRPr>
          </a:p>
        </p:txBody>
      </p:sp>
      <p:sp>
        <p:nvSpPr>
          <p:cNvPr id="5" name="TextBox 4"/>
          <p:cNvSpPr txBox="1"/>
          <p:nvPr/>
        </p:nvSpPr>
        <p:spPr>
          <a:xfrm>
            <a:off x="381000" y="4740436"/>
            <a:ext cx="3668761" cy="1631216"/>
          </a:xfrm>
          <a:prstGeom prst="rect">
            <a:avLst/>
          </a:prstGeom>
          <a:noFill/>
        </p:spPr>
        <p:txBody>
          <a:bodyPr wrap="none" anchor="ctr">
            <a:spAutoFit/>
          </a:bodyPr>
          <a:lstStyle/>
          <a:p>
            <a:pPr eaLnBrk="1" fontAlgn="auto" hangingPunct="1">
              <a:spcBef>
                <a:spcPts val="0"/>
              </a:spcBef>
              <a:spcAft>
                <a:spcPts val="0"/>
              </a:spcAft>
              <a:defRPr/>
            </a:pPr>
            <a:r>
              <a:rPr lang="en-US" sz="2000" dirty="0">
                <a:latin typeface="+mn-lt"/>
              </a:rPr>
              <a:t>Pam Fromhertz</a:t>
            </a:r>
          </a:p>
          <a:p>
            <a:pPr eaLnBrk="1" fontAlgn="auto" hangingPunct="1">
              <a:spcBef>
                <a:spcPts val="0"/>
              </a:spcBef>
              <a:spcAft>
                <a:spcPts val="0"/>
              </a:spcAft>
              <a:defRPr/>
            </a:pPr>
            <a:r>
              <a:rPr lang="en-US" sz="2000" dirty="0">
                <a:latin typeface="+mn-lt"/>
              </a:rPr>
              <a:t>Rocky Mountain Regional Advisor</a:t>
            </a:r>
          </a:p>
          <a:p>
            <a:pPr eaLnBrk="1" fontAlgn="auto" hangingPunct="1">
              <a:spcBef>
                <a:spcPts val="0"/>
              </a:spcBef>
              <a:spcAft>
                <a:spcPts val="0"/>
              </a:spcAft>
              <a:defRPr/>
            </a:pPr>
            <a:r>
              <a:rPr lang="en-US" sz="2000" dirty="0" smtClean="0">
                <a:latin typeface="+mn-lt"/>
                <a:hlinkClick r:id="rId2"/>
              </a:rPr>
              <a:t>Pamela.Fromhertz@noaa.gov</a:t>
            </a:r>
            <a:endParaRPr lang="en-US" sz="2000" dirty="0" smtClean="0">
              <a:latin typeface="+mn-lt"/>
            </a:endParaRPr>
          </a:p>
          <a:p>
            <a:pPr fontAlgn="auto">
              <a:spcBef>
                <a:spcPts val="0"/>
              </a:spcBef>
              <a:spcAft>
                <a:spcPts val="0"/>
              </a:spcAft>
              <a:defRPr/>
            </a:pPr>
            <a:r>
              <a:rPr lang="en-US" sz="2000" dirty="0">
                <a:latin typeface="+mn-lt"/>
              </a:rPr>
              <a:t>240-988-6363</a:t>
            </a:r>
          </a:p>
          <a:p>
            <a:pPr eaLnBrk="1" fontAlgn="auto" hangingPunct="1">
              <a:spcBef>
                <a:spcPts val="0"/>
              </a:spcBef>
              <a:spcAft>
                <a:spcPts val="0"/>
              </a:spcAft>
              <a:defRPr/>
            </a:pPr>
            <a:r>
              <a:rPr lang="en-US" sz="2000" dirty="0" smtClean="0">
                <a:latin typeface="+mn-lt"/>
              </a:rPr>
              <a:t>Geodesy.noaa.gov</a:t>
            </a:r>
            <a:endParaRPr lang="en-US" sz="2000" dirty="0">
              <a:latin typeface="+mn-lt"/>
            </a:endParaRPr>
          </a:p>
        </p:txBody>
      </p:sp>
      <p:sp>
        <p:nvSpPr>
          <p:cNvPr id="7" name="TextBox 6"/>
          <p:cNvSpPr txBox="1"/>
          <p:nvPr/>
        </p:nvSpPr>
        <p:spPr>
          <a:xfrm>
            <a:off x="5287297" y="4740436"/>
            <a:ext cx="3654847" cy="1323439"/>
          </a:xfrm>
          <a:prstGeom prst="rect">
            <a:avLst/>
          </a:prstGeom>
          <a:noFill/>
        </p:spPr>
        <p:txBody>
          <a:bodyPr wrap="none" anchor="ctr">
            <a:spAutoFit/>
          </a:bodyPr>
          <a:lstStyle/>
          <a:p>
            <a:pPr eaLnBrk="1" fontAlgn="auto" hangingPunct="1">
              <a:spcBef>
                <a:spcPts val="0"/>
              </a:spcBef>
              <a:spcAft>
                <a:spcPts val="0"/>
              </a:spcAft>
              <a:defRPr/>
            </a:pPr>
            <a:r>
              <a:rPr lang="en-US" sz="2000" dirty="0" smtClean="0">
                <a:solidFill>
                  <a:schemeClr val="tx2">
                    <a:lumMod val="50000"/>
                  </a:schemeClr>
                </a:solidFill>
                <a:latin typeface="+mn-lt"/>
              </a:rPr>
              <a:t>Wally Gladstone</a:t>
            </a:r>
          </a:p>
          <a:p>
            <a:pPr eaLnBrk="1" fontAlgn="auto" hangingPunct="1">
              <a:spcBef>
                <a:spcPts val="0"/>
              </a:spcBef>
              <a:spcAft>
                <a:spcPts val="0"/>
              </a:spcAft>
              <a:defRPr/>
            </a:pPr>
            <a:r>
              <a:rPr lang="en-US" sz="2000" dirty="0" smtClean="0">
                <a:solidFill>
                  <a:schemeClr val="tx2">
                    <a:lumMod val="50000"/>
                  </a:schemeClr>
                </a:solidFill>
                <a:latin typeface="+mn-lt"/>
              </a:rPr>
              <a:t>NECI</a:t>
            </a:r>
          </a:p>
          <a:p>
            <a:pPr eaLnBrk="1" fontAlgn="auto" hangingPunct="1">
              <a:spcBef>
                <a:spcPts val="0"/>
              </a:spcBef>
              <a:spcAft>
                <a:spcPts val="0"/>
              </a:spcAft>
              <a:defRPr/>
            </a:pPr>
            <a:r>
              <a:rPr lang="en-US" sz="2000" dirty="0" smtClean="0">
                <a:solidFill>
                  <a:schemeClr val="tx2">
                    <a:lumMod val="50000"/>
                  </a:schemeClr>
                </a:solidFill>
                <a:latin typeface="+mn-lt"/>
              </a:rPr>
              <a:t>Wallace.Gladstone@neciusa.com</a:t>
            </a:r>
          </a:p>
          <a:p>
            <a:pPr eaLnBrk="1" fontAlgn="auto" hangingPunct="1">
              <a:spcBef>
                <a:spcPts val="0"/>
              </a:spcBef>
              <a:spcAft>
                <a:spcPts val="0"/>
              </a:spcAft>
              <a:defRPr/>
            </a:pPr>
            <a:r>
              <a:rPr lang="en-US" sz="2000" dirty="0" smtClean="0">
                <a:solidFill>
                  <a:schemeClr val="tx2">
                    <a:lumMod val="50000"/>
                  </a:schemeClr>
                </a:solidFill>
                <a:latin typeface="+mn-lt"/>
              </a:rPr>
              <a:t>406-839-2217</a:t>
            </a:r>
            <a:endParaRPr lang="en-US" sz="2000" dirty="0">
              <a:solidFill>
                <a:schemeClr val="tx2">
                  <a:lumMod val="50000"/>
                </a:schemeClr>
              </a:solidFill>
            </a:endParaRPr>
          </a:p>
        </p:txBody>
      </p:sp>
    </p:spTree>
    <p:extLst>
      <p:ext uri="{BB962C8B-B14F-4D97-AF65-F5344CB8AC3E}">
        <p14:creationId xmlns:p14="http://schemas.microsoft.com/office/powerpoint/2010/main" val="670620020"/>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0349777" cy="5818909"/>
          </a:xfrm>
          <a:prstGeom prst="rect">
            <a:avLst/>
          </a:prstGeom>
        </p:spPr>
      </p:pic>
    </p:spTree>
    <p:extLst>
      <p:ext uri="{BB962C8B-B14F-4D97-AF65-F5344CB8AC3E}">
        <p14:creationId xmlns:p14="http://schemas.microsoft.com/office/powerpoint/2010/main" val="3644511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3827" y="1740950"/>
            <a:ext cx="6958187" cy="1569660"/>
          </a:xfrm>
          <a:prstGeom prst="rect">
            <a:avLst/>
          </a:prstGeom>
          <a:noFill/>
        </p:spPr>
        <p:txBody>
          <a:bodyPr wrap="none" rtlCol="0" anchor="ctr">
            <a:spAutoFit/>
          </a:bodyPr>
          <a:lstStyle/>
          <a:p>
            <a:pPr algn="ctr"/>
            <a:r>
              <a:rPr lang="en-US" sz="3200" dirty="0">
                <a:solidFill>
                  <a:schemeClr val="tx2">
                    <a:lumMod val="75000"/>
                  </a:schemeClr>
                </a:solidFill>
                <a:latin typeface="+mj-lt"/>
                <a:cs typeface="Times New Roman" panose="02020603050405020304" pitchFamily="18" charset="0"/>
              </a:rPr>
              <a:t>T</a:t>
            </a:r>
            <a:r>
              <a:rPr lang="en-US" sz="3200" dirty="0" smtClean="0">
                <a:solidFill>
                  <a:schemeClr val="tx2">
                    <a:lumMod val="75000"/>
                  </a:schemeClr>
                </a:solidFill>
                <a:latin typeface="+mj-lt"/>
                <a:cs typeface="Times New Roman" panose="02020603050405020304" pitchFamily="18" charset="0"/>
              </a:rPr>
              <a:t>he NSRS:</a:t>
            </a:r>
          </a:p>
          <a:p>
            <a:pPr algn="ctr"/>
            <a:r>
              <a:rPr lang="en-US" altLang="en-US" sz="3200" dirty="0" smtClean="0">
                <a:solidFill>
                  <a:schemeClr val="tx2">
                    <a:lumMod val="75000"/>
                  </a:schemeClr>
                </a:solidFill>
                <a:latin typeface="+mj-lt"/>
                <a:cs typeface="Arial" panose="020B0604020202020204" pitchFamily="34" charset="0"/>
              </a:rPr>
              <a:t>A </a:t>
            </a:r>
            <a:r>
              <a:rPr lang="en-US" altLang="en-US" sz="3200" dirty="0">
                <a:solidFill>
                  <a:schemeClr val="tx2">
                    <a:lumMod val="75000"/>
                  </a:schemeClr>
                </a:solidFill>
                <a:latin typeface="+mj-lt"/>
                <a:cs typeface="Arial" panose="020B0604020202020204" pitchFamily="34" charset="0"/>
              </a:rPr>
              <a:t>common and consistent</a:t>
            </a:r>
          </a:p>
          <a:p>
            <a:pPr algn="ctr"/>
            <a:r>
              <a:rPr lang="en-US" altLang="en-US" sz="3200" b="1" dirty="0">
                <a:solidFill>
                  <a:schemeClr val="tx2">
                    <a:lumMod val="75000"/>
                  </a:schemeClr>
                </a:solidFill>
                <a:latin typeface="+mj-lt"/>
                <a:cs typeface="Arial" panose="020B0604020202020204" pitchFamily="34" charset="0"/>
              </a:rPr>
              <a:t>Geospatial Infrastructure </a:t>
            </a:r>
            <a:r>
              <a:rPr lang="en-US" altLang="en-US" sz="3200" dirty="0">
                <a:solidFill>
                  <a:schemeClr val="tx2">
                    <a:lumMod val="75000"/>
                  </a:schemeClr>
                </a:solidFill>
                <a:latin typeface="+mj-lt"/>
                <a:cs typeface="Arial" panose="020B0604020202020204" pitchFamily="34" charset="0"/>
              </a:rPr>
              <a:t>for </a:t>
            </a:r>
            <a:r>
              <a:rPr lang="en-US" altLang="en-US" sz="3200" dirty="0" smtClean="0">
                <a:solidFill>
                  <a:schemeClr val="tx2">
                    <a:lumMod val="75000"/>
                  </a:schemeClr>
                </a:solidFill>
                <a:latin typeface="+mj-lt"/>
                <a:cs typeface="Arial" panose="020B0604020202020204" pitchFamily="34" charset="0"/>
              </a:rPr>
              <a:t>positioning</a:t>
            </a:r>
            <a:endParaRPr lang="en-US" sz="4400" dirty="0">
              <a:solidFill>
                <a:schemeClr val="tx2">
                  <a:lumMod val="7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98125" y="3637195"/>
            <a:ext cx="8147753" cy="1511038"/>
            <a:chOff x="526442" y="2656185"/>
            <a:chExt cx="8147753" cy="1511038"/>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442" y="2656186"/>
              <a:ext cx="2631466" cy="151103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5548" y="2656185"/>
              <a:ext cx="2998647" cy="151103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8404" y="2656186"/>
              <a:ext cx="1536648" cy="1511036"/>
            </a:xfrm>
            <a:prstGeom prst="rect">
              <a:avLst/>
            </a:prstGeom>
          </p:spPr>
        </p:pic>
      </p:grpSp>
      <p:sp>
        <p:nvSpPr>
          <p:cNvPr id="8" name="Rectangle 7"/>
          <p:cNvSpPr/>
          <p:nvPr/>
        </p:nvSpPr>
        <p:spPr>
          <a:xfrm>
            <a:off x="1002890" y="668809"/>
            <a:ext cx="7443020" cy="1089529"/>
          </a:xfrm>
          <a:prstGeom prst="rect">
            <a:avLst/>
          </a:prstGeom>
        </p:spPr>
        <p:txBody>
          <a:bodyPr wrap="square">
            <a:spAutoFit/>
          </a:bodyPr>
          <a:lstStyle/>
          <a:p>
            <a:pPr marL="0" indent="0">
              <a:lnSpc>
                <a:spcPct val="90000"/>
              </a:lnSpc>
              <a:buFontTx/>
              <a:buNone/>
            </a:pPr>
            <a:r>
              <a:rPr lang="en-US" altLang="zh-CN" sz="2400" dirty="0">
                <a:latin typeface="+mj-lt"/>
              </a:rPr>
              <a:t>NGS Mission: To define, maintain &amp; provide access to the  </a:t>
            </a:r>
            <a:r>
              <a:rPr lang="en-US" altLang="zh-CN" sz="2400" dirty="0">
                <a:solidFill>
                  <a:srgbClr val="3333CC"/>
                </a:solidFill>
                <a:latin typeface="+mj-lt"/>
              </a:rPr>
              <a:t>National Spatial Reference System (NSRS) </a:t>
            </a:r>
            <a:r>
              <a:rPr lang="en-US" altLang="zh-CN" sz="2400" dirty="0">
                <a:latin typeface="+mj-lt"/>
              </a:rPr>
              <a:t>to meet our Nation’s economic, social &amp; environmental needs</a:t>
            </a:r>
            <a:endParaRPr lang="en-US" altLang="zh-CN" sz="2400" dirty="0">
              <a:latin typeface="+mj-lt"/>
            </a:endParaRPr>
          </a:p>
        </p:txBody>
      </p:sp>
      <p:grpSp>
        <p:nvGrpSpPr>
          <p:cNvPr id="9" name="Group 8"/>
          <p:cNvGrpSpPr/>
          <p:nvPr/>
        </p:nvGrpSpPr>
        <p:grpSpPr>
          <a:xfrm>
            <a:off x="1999306" y="5242204"/>
            <a:ext cx="4729306" cy="1542909"/>
            <a:chOff x="-3933770" y="1360707"/>
            <a:chExt cx="13379859" cy="4432048"/>
          </a:xfrm>
        </p:grpSpPr>
        <p:pic>
          <p:nvPicPr>
            <p:cNvPr id="10" name="Picture 9" descr="[XYZ Diagram]"/>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 y="1360707"/>
              <a:ext cx="4919438" cy="36994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
            <p:cNvSpPr txBox="1"/>
            <p:nvPr/>
          </p:nvSpPr>
          <p:spPr>
            <a:xfrm>
              <a:off x="4160658" y="2168953"/>
              <a:ext cx="1314115" cy="36301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dirty="0"/>
                <a:t>a</a:t>
              </a:r>
              <a:r>
                <a:rPr lang="en-US" sz="900" i="1" dirty="0"/>
                <a:t>ka P(L,L,H)</a:t>
              </a:r>
              <a:endParaRPr lang="en-US" sz="900" i="1" dirty="0"/>
            </a:p>
          </p:txBody>
        </p:sp>
        <p:sp>
          <p:nvSpPr>
            <p:cNvPr id="12" name="TextBox 6"/>
            <p:cNvSpPr txBox="1"/>
            <p:nvPr/>
          </p:nvSpPr>
          <p:spPr>
            <a:xfrm>
              <a:off x="2609401" y="3377434"/>
              <a:ext cx="691479" cy="36301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dirty="0">
                  <a:solidFill>
                    <a:srgbClr val="FF0000"/>
                  </a:solidFill>
                </a:rPr>
                <a:t>= lat.</a:t>
              </a:r>
              <a:endParaRPr lang="en-US" sz="900" i="1" dirty="0">
                <a:solidFill>
                  <a:srgbClr val="FF0000"/>
                </a:solidFill>
              </a:endParaRPr>
            </a:p>
          </p:txBody>
        </p:sp>
        <p:sp>
          <p:nvSpPr>
            <p:cNvPr id="13" name="TextBox 7"/>
            <p:cNvSpPr txBox="1"/>
            <p:nvPr/>
          </p:nvSpPr>
          <p:spPr>
            <a:xfrm>
              <a:off x="1912817" y="3829917"/>
              <a:ext cx="843343" cy="36301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dirty="0">
                  <a:solidFill>
                    <a:srgbClr val="FF0000"/>
                  </a:solidFill>
                </a:rPr>
                <a:t>= long.</a:t>
              </a:r>
              <a:endParaRPr lang="en-US" sz="900" i="1" dirty="0">
                <a:solidFill>
                  <a:srgbClr val="FF0000"/>
                </a:solidFill>
              </a:endParaRPr>
            </a:p>
          </p:txBody>
        </p:sp>
        <p:sp>
          <p:nvSpPr>
            <p:cNvPr id="14" name="TextBox 8"/>
            <p:cNvSpPr txBox="1"/>
            <p:nvPr/>
          </p:nvSpPr>
          <p:spPr>
            <a:xfrm rot="18685726">
              <a:off x="2952424" y="2212196"/>
              <a:ext cx="648393" cy="3644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dirty="0">
                  <a:solidFill>
                    <a:srgbClr val="FF0000"/>
                  </a:solidFill>
                </a:rPr>
                <a:t>= ht.</a:t>
              </a:r>
              <a:endParaRPr lang="en-US" sz="900" i="1" dirty="0">
                <a:solidFill>
                  <a:srgbClr val="FF0000"/>
                </a:solidFill>
              </a:endParaRPr>
            </a:p>
          </p:txBody>
        </p:sp>
        <p:sp>
          <p:nvSpPr>
            <p:cNvPr id="15" name="TextBox 14"/>
            <p:cNvSpPr txBox="1"/>
            <p:nvPr/>
          </p:nvSpPr>
          <p:spPr>
            <a:xfrm>
              <a:off x="-3933770" y="4665538"/>
              <a:ext cx="13379859" cy="1127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a:r>
                <a:rPr lang="en-US" sz="2100" dirty="0" err="1" smtClean="0">
                  <a:solidFill>
                    <a:srgbClr val="17375E"/>
                  </a:solidFill>
                  <a:latin typeface="Times New Roman" panose="02020603050405020304" pitchFamily="18" charset="0"/>
                  <a:cs typeface="Times New Roman" panose="02020603050405020304" pitchFamily="18" charset="0"/>
                </a:rPr>
                <a:t>Lat</a:t>
              </a:r>
              <a:r>
                <a:rPr lang="en-US" sz="2100" dirty="0" smtClean="0">
                  <a:solidFill>
                    <a:srgbClr val="17375E"/>
                  </a:solidFill>
                  <a:latin typeface="Times New Roman" panose="02020603050405020304" pitchFamily="18" charset="0"/>
                  <a:cs typeface="Times New Roman" panose="02020603050405020304" pitchFamily="18" charset="0"/>
                </a:rPr>
                <a:t>, Lon, Height, scale, gravity, orientation</a:t>
              </a:r>
              <a:endParaRPr lang="en-US" sz="2100" dirty="0">
                <a:solidFill>
                  <a:srgbClr val="17375E"/>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51690134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3692" y="1331642"/>
            <a:ext cx="6136616" cy="769441"/>
          </a:xfrm>
          <a:prstGeom prst="rect">
            <a:avLst/>
          </a:prstGeom>
          <a:noFill/>
        </p:spPr>
        <p:txBody>
          <a:bodyPr wrap="none" rtlCol="0">
            <a:spAutoFit/>
          </a:bodyPr>
          <a:lstStyle/>
          <a:p>
            <a:r>
              <a:rPr lang="en-US" sz="4400" dirty="0">
                <a:solidFill>
                  <a:schemeClr val="tx2">
                    <a:lumMod val="75000"/>
                  </a:schemeClr>
                </a:solidFill>
                <a:latin typeface="Times New Roman" panose="02020603050405020304" pitchFamily="18" charset="0"/>
                <a:cs typeface="Times New Roman" panose="02020603050405020304" pitchFamily="18" charset="0"/>
              </a:rPr>
              <a:t>Why do we need </a:t>
            </a:r>
            <a:r>
              <a:rPr lang="en-US" sz="4400" dirty="0" err="1">
                <a:solidFill>
                  <a:schemeClr val="tx2">
                    <a:lumMod val="75000"/>
                  </a:schemeClr>
                </a:solidFill>
                <a:latin typeface="Times New Roman" panose="02020603050405020304" pitchFamily="18" charset="0"/>
                <a:cs typeface="Times New Roman" panose="02020603050405020304" pitchFamily="18" charset="0"/>
              </a:rPr>
              <a:t>Datums</a:t>
            </a:r>
            <a:r>
              <a:rPr lang="en-US" sz="4400" dirty="0">
                <a:solidFill>
                  <a:schemeClr val="tx2">
                    <a:lumMod val="75000"/>
                  </a:schemeClr>
                </a:solidFill>
                <a:latin typeface="Times New Roman" panose="02020603050405020304" pitchFamily="18" charset="0"/>
                <a:cs typeface="Times New Roman" panose="02020603050405020304" pitchFamily="18" charset="0"/>
              </a:rPr>
              <a:t>?</a:t>
            </a:r>
            <a:endParaRPr lang="en-US" sz="44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5303521" y="2635452"/>
            <a:ext cx="3678702" cy="2308324"/>
          </a:xfrm>
          <a:prstGeom prst="rect">
            <a:avLst/>
          </a:prstGeom>
        </p:spPr>
        <p:txBody>
          <a:bodyPr wrap="square">
            <a:spAutoFit/>
          </a:bodyPr>
          <a:lstStyle/>
          <a:p>
            <a:r>
              <a:rPr lang="en-US" altLang="en-US" dirty="0" smtClean="0">
                <a:solidFill>
                  <a:schemeClr val="tx2">
                    <a:lumMod val="75000"/>
                  </a:schemeClr>
                </a:solidFill>
                <a:latin typeface="Arial" panose="020B0604020202020204" pitchFamily="34" charset="0"/>
                <a:cs typeface="Arial" panose="020B0604020202020204" pitchFamily="34" charset="0"/>
              </a:rPr>
              <a:t>Provide consistent coordinates</a:t>
            </a:r>
          </a:p>
          <a:p>
            <a:endParaRPr lang="en-US" altLang="en-US" dirty="0" smtClean="0">
              <a:solidFill>
                <a:schemeClr val="tx2">
                  <a:lumMod val="75000"/>
                </a:schemeClr>
              </a:solidFill>
              <a:latin typeface="Arial" panose="020B0604020202020204" pitchFamily="34" charset="0"/>
              <a:cs typeface="Arial" panose="020B0604020202020204" pitchFamily="34" charset="0"/>
            </a:endParaRPr>
          </a:p>
          <a:p>
            <a:r>
              <a:rPr lang="en-US" dirty="0" smtClean="0">
                <a:solidFill>
                  <a:schemeClr val="tx2">
                    <a:lumMod val="75000"/>
                  </a:schemeClr>
                </a:solidFill>
                <a:latin typeface="Arial" panose="020B0604020202020204" pitchFamily="34" charset="0"/>
                <a:cs typeface="Arial" panose="020B0604020202020204" pitchFamily="34" charset="0"/>
              </a:rPr>
              <a:t>Precise reference system</a:t>
            </a:r>
          </a:p>
          <a:p>
            <a:endParaRPr lang="en-US" dirty="0" smtClean="0">
              <a:solidFill>
                <a:schemeClr val="tx2">
                  <a:lumMod val="75000"/>
                </a:schemeClr>
              </a:solidFill>
              <a:latin typeface="Arial" panose="020B0604020202020204" pitchFamily="34" charset="0"/>
              <a:cs typeface="Arial" panose="020B0604020202020204" pitchFamily="34" charset="0"/>
            </a:endParaRPr>
          </a:p>
          <a:p>
            <a:r>
              <a:rPr lang="en-US" dirty="0" smtClean="0">
                <a:solidFill>
                  <a:schemeClr val="tx2">
                    <a:lumMod val="75000"/>
                  </a:schemeClr>
                </a:solidFill>
                <a:latin typeface="Arial" panose="020B0604020202020204" pitchFamily="34" charset="0"/>
                <a:cs typeface="Arial" panose="020B0604020202020204" pitchFamily="34" charset="0"/>
              </a:rPr>
              <a:t>Align disparate geospatial data</a:t>
            </a:r>
          </a:p>
          <a:p>
            <a:endParaRPr lang="en-US" dirty="0" smtClean="0">
              <a:solidFill>
                <a:schemeClr val="tx2">
                  <a:lumMod val="75000"/>
                </a:schemeClr>
              </a:solidFill>
              <a:latin typeface="Arial" panose="020B0604020202020204" pitchFamily="34" charset="0"/>
              <a:cs typeface="Arial" panose="020B0604020202020204" pitchFamily="34" charset="0"/>
            </a:endParaRPr>
          </a:p>
          <a:p>
            <a:r>
              <a:rPr lang="en-US" dirty="0" smtClean="0">
                <a:solidFill>
                  <a:schemeClr val="tx2">
                    <a:lumMod val="75000"/>
                  </a:schemeClr>
                </a:solidFill>
                <a:latin typeface="Arial" panose="020B0604020202020204" pitchFamily="34" charset="0"/>
                <a:cs typeface="Arial" panose="020B0604020202020204" pitchFamily="34" charset="0"/>
              </a:rPr>
              <a:t>A reference surface or framework to reference your data to</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907" y="2459470"/>
            <a:ext cx="4692785" cy="2660291"/>
          </a:xfrm>
          <a:prstGeom prst="rect">
            <a:avLst/>
          </a:prstGeom>
        </p:spPr>
      </p:pic>
    </p:spTree>
    <p:extLst>
      <p:ext uri="{BB962C8B-B14F-4D97-AF65-F5344CB8AC3E}">
        <p14:creationId xmlns:p14="http://schemas.microsoft.com/office/powerpoint/2010/main" val="250715226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dirty="0" smtClean="0"/>
              <a:t>does all this stuff matter?</a:t>
            </a:r>
            <a:endParaRPr lang="en-US" dirty="0"/>
          </a:p>
        </p:txBody>
      </p:sp>
      <p:sp>
        <p:nvSpPr>
          <p:cNvPr id="3" name="Content Placeholder 2"/>
          <p:cNvSpPr>
            <a:spLocks noGrp="1"/>
          </p:cNvSpPr>
          <p:nvPr>
            <p:ph idx="1"/>
          </p:nvPr>
        </p:nvSpPr>
        <p:spPr>
          <a:xfrm>
            <a:off x="457200" y="1417638"/>
            <a:ext cx="8686800" cy="1579314"/>
          </a:xfrm>
        </p:spPr>
        <p:txBody>
          <a:bodyPr>
            <a:normAutofit fontScale="92500" lnSpcReduction="10000"/>
          </a:bodyPr>
          <a:lstStyle/>
          <a:p>
            <a:r>
              <a:rPr lang="en-US" sz="3200" dirty="0"/>
              <a:t>Geospatial data is everywhere</a:t>
            </a:r>
          </a:p>
          <a:p>
            <a:r>
              <a:rPr lang="en-US" sz="3200" dirty="0"/>
              <a:t>Usefulness diminished if stuff doesn’t line up</a:t>
            </a:r>
          </a:p>
          <a:p>
            <a:r>
              <a:rPr lang="en-US" sz="3200" dirty="0"/>
              <a:t>If problems easy to fix they already would be fixed</a:t>
            </a:r>
          </a:p>
        </p:txBody>
      </p:sp>
      <p:pic>
        <p:nvPicPr>
          <p:cNvPr id="4" name="Picture 2" descr="Power Line Sign"/>
          <p:cNvPicPr>
            <a:picLocks noChangeAspect="1" noChangeArrowheads="1"/>
          </p:cNvPicPr>
          <p:nvPr/>
        </p:nvPicPr>
        <p:blipFill>
          <a:blip r:embed="rId2" cstate="print"/>
          <a:srcRect r="17441" b="4210"/>
          <a:stretch>
            <a:fillRect/>
          </a:stretch>
        </p:blipFill>
        <p:spPr bwMode="auto">
          <a:xfrm>
            <a:off x="2627784" y="3032956"/>
            <a:ext cx="3931920" cy="3751914"/>
          </a:xfrm>
          <a:prstGeom prst="rect">
            <a:avLst/>
          </a:prstGeom>
          <a:noFill/>
          <a:effectLst>
            <a:outerShdw blurRad="63500" sx="102000" sy="102000" algn="ctr" rotWithShape="0">
              <a:prstClr val="black">
                <a:alpha val="40000"/>
              </a:prstClr>
            </a:outerShdw>
          </a:effectLst>
        </p:spPr>
      </p:pic>
      <p:sp>
        <p:nvSpPr>
          <p:cNvPr id="5" name="TextBox 4"/>
          <p:cNvSpPr txBox="1"/>
          <p:nvPr/>
        </p:nvSpPr>
        <p:spPr>
          <a:xfrm>
            <a:off x="6761018" y="6442364"/>
            <a:ext cx="2119746" cy="261610"/>
          </a:xfrm>
          <a:prstGeom prst="rect">
            <a:avLst/>
          </a:prstGeom>
          <a:noFill/>
        </p:spPr>
        <p:txBody>
          <a:bodyPr wrap="square" rtlCol="0">
            <a:spAutoFit/>
          </a:bodyPr>
          <a:lstStyle/>
          <a:p>
            <a:r>
              <a:rPr lang="en-US" sz="1100" i="1" dirty="0" smtClean="0"/>
              <a:t>Courtesy of Michael Dennis</a:t>
            </a:r>
            <a:endParaRPr lang="en-US" sz="1100" i="1" dirty="0"/>
          </a:p>
        </p:txBody>
      </p:sp>
    </p:spTree>
    <p:extLst>
      <p:ext uri="{BB962C8B-B14F-4D97-AF65-F5344CB8AC3E}">
        <p14:creationId xmlns:p14="http://schemas.microsoft.com/office/powerpoint/2010/main" val="35800157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0"/>
          </p:nvPr>
        </p:nvSpPr>
        <p:spPr>
          <a:xfrm>
            <a:off x="457200" y="1315064"/>
            <a:ext cx="8470490" cy="4703895"/>
          </a:xfrm>
        </p:spPr>
        <p:txBody>
          <a:bodyPr>
            <a:normAutofit fontScale="92500" lnSpcReduction="10000"/>
          </a:bodyPr>
          <a:lstStyle/>
          <a:p>
            <a:pPr>
              <a:defRPr/>
            </a:pPr>
            <a:r>
              <a:rPr lang="en-US" dirty="0">
                <a:solidFill>
                  <a:schemeClr val="tx1"/>
                </a:solidFill>
              </a:rPr>
              <a:t>OMB </a:t>
            </a:r>
            <a:r>
              <a:rPr lang="en-US" dirty="0" smtClean="0">
                <a:solidFill>
                  <a:schemeClr val="tx1"/>
                </a:solidFill>
              </a:rPr>
              <a:t>Circular A-16 (revised 2002)*:</a:t>
            </a:r>
            <a:endParaRPr lang="en-US" dirty="0">
              <a:solidFill>
                <a:schemeClr val="tx1"/>
              </a:solidFill>
            </a:endParaRPr>
          </a:p>
          <a:p>
            <a:pPr lvl="1">
              <a:defRPr/>
            </a:pPr>
            <a:r>
              <a:rPr lang="en-US" sz="2400" b="1" i="1" u="sng" dirty="0"/>
              <a:t>Requires</a:t>
            </a:r>
            <a:r>
              <a:rPr lang="en-US" sz="2400" dirty="0"/>
              <a:t> all federal civilian geospatial agencies to use geodetic control</a:t>
            </a:r>
          </a:p>
          <a:p>
            <a:pPr lvl="1">
              <a:defRPr/>
            </a:pPr>
            <a:r>
              <a:rPr lang="en-US" sz="2400" dirty="0"/>
              <a:t>Puts DOC/NOAA (=NGS) in charge of that control</a:t>
            </a:r>
          </a:p>
          <a:p>
            <a:pPr lvl="1">
              <a:defRPr/>
            </a:pPr>
            <a:r>
              <a:rPr lang="en-US" sz="2400" dirty="0"/>
              <a:t>NGS has defined that control as the NSRS</a:t>
            </a:r>
          </a:p>
          <a:p>
            <a:pPr>
              <a:defRPr/>
            </a:pPr>
            <a:r>
              <a:rPr lang="en-US" dirty="0">
                <a:solidFill>
                  <a:schemeClr val="tx1"/>
                </a:solidFill>
              </a:rPr>
              <a:t>FGCS requirements do not apply to:</a:t>
            </a:r>
          </a:p>
          <a:p>
            <a:pPr lvl="1">
              <a:defRPr/>
            </a:pPr>
            <a:r>
              <a:rPr lang="en-US" sz="2400" dirty="0"/>
              <a:t>Military/Intelligence federal agencies</a:t>
            </a:r>
          </a:p>
          <a:p>
            <a:pPr lvl="1">
              <a:defRPr/>
            </a:pPr>
            <a:r>
              <a:rPr lang="en-US" sz="2400" dirty="0"/>
              <a:t>State and local governments</a:t>
            </a:r>
          </a:p>
          <a:p>
            <a:pPr lvl="1">
              <a:defRPr/>
            </a:pPr>
            <a:r>
              <a:rPr lang="en-US" sz="2400" dirty="0"/>
              <a:t>Private individuals and companies</a:t>
            </a:r>
          </a:p>
          <a:p>
            <a:pPr>
              <a:defRPr/>
            </a:pPr>
            <a:r>
              <a:rPr lang="en-US" dirty="0">
                <a:solidFill>
                  <a:schemeClr val="tx1"/>
                </a:solidFill>
              </a:rPr>
              <a:t>But these groups often do adopt all or part of the NSRS to be compatible with most federal geospatial data</a:t>
            </a:r>
          </a:p>
          <a:p>
            <a:pPr lvl="1">
              <a:defRPr/>
            </a:pPr>
            <a:r>
              <a:rPr lang="en-US" sz="2400" dirty="0"/>
              <a:t>Could lead to mixing NSRS and non-NSRS information</a:t>
            </a:r>
            <a:r>
              <a:rPr lang="en-US" sz="2400" dirty="0" smtClean="0"/>
              <a:t>.</a:t>
            </a:r>
            <a:endParaRPr lang="en-US" sz="2400" dirty="0"/>
          </a:p>
          <a:p>
            <a:endParaRPr lang="en-US" dirty="0"/>
          </a:p>
        </p:txBody>
      </p:sp>
      <p:sp>
        <p:nvSpPr>
          <p:cNvPr id="4" name="Title 3"/>
          <p:cNvSpPr>
            <a:spLocks noGrp="1"/>
          </p:cNvSpPr>
          <p:nvPr>
            <p:ph type="title"/>
          </p:nvPr>
        </p:nvSpPr>
        <p:spPr>
          <a:xfrm>
            <a:off x="270388" y="612258"/>
            <a:ext cx="8229600" cy="547309"/>
          </a:xfrm>
        </p:spPr>
        <p:txBody>
          <a:bodyPr/>
          <a:lstStyle/>
          <a:p>
            <a:r>
              <a:rPr lang="en-US" dirty="0"/>
              <a:t>NGS and the NSRS – legal context</a:t>
            </a:r>
          </a:p>
        </p:txBody>
      </p:sp>
      <p:sp>
        <p:nvSpPr>
          <p:cNvPr id="2" name="TextBox 1"/>
          <p:cNvSpPr txBox="1"/>
          <p:nvPr/>
        </p:nvSpPr>
        <p:spPr>
          <a:xfrm>
            <a:off x="653847" y="6018959"/>
            <a:ext cx="7846141" cy="646331"/>
          </a:xfrm>
          <a:prstGeom prst="rect">
            <a:avLst/>
          </a:prstGeom>
          <a:noFill/>
        </p:spPr>
        <p:txBody>
          <a:bodyPr wrap="square" rtlCol="0">
            <a:spAutoFit/>
          </a:bodyPr>
          <a:lstStyle/>
          <a:p>
            <a:r>
              <a:rPr lang="en-US" dirty="0" smtClean="0">
                <a:solidFill>
                  <a:schemeClr val="tx1">
                    <a:lumMod val="50000"/>
                    <a:lumOff val="50000"/>
                  </a:schemeClr>
                </a:solidFill>
              </a:rPr>
              <a:t>* Some of OMB A-16 was codified into law in the </a:t>
            </a:r>
            <a:r>
              <a:rPr lang="en-US" u="sng" dirty="0" smtClean="0">
                <a:solidFill>
                  <a:schemeClr val="tx1">
                    <a:lumMod val="50000"/>
                    <a:lumOff val="50000"/>
                  </a:schemeClr>
                </a:solidFill>
              </a:rPr>
              <a:t>Geospatial Data Act of 2018 </a:t>
            </a:r>
            <a:r>
              <a:rPr lang="en-US" dirty="0" smtClean="0">
                <a:solidFill>
                  <a:schemeClr val="tx1">
                    <a:lumMod val="50000"/>
                    <a:lumOff val="50000"/>
                  </a:schemeClr>
                </a:solidFill>
              </a:rPr>
              <a:t>– </a:t>
            </a:r>
          </a:p>
          <a:p>
            <a:r>
              <a:rPr lang="en-US" dirty="0" smtClean="0">
                <a:solidFill>
                  <a:schemeClr val="tx1">
                    <a:lumMod val="50000"/>
                    <a:lumOff val="50000"/>
                  </a:schemeClr>
                </a:solidFill>
              </a:rPr>
              <a:t>A full analysis of the implications of that act have not yet been performed</a:t>
            </a:r>
          </a:p>
        </p:txBody>
      </p:sp>
    </p:spTree>
    <p:extLst>
      <p:ext uri="{BB962C8B-B14F-4D97-AF65-F5344CB8AC3E}">
        <p14:creationId xmlns:p14="http://schemas.microsoft.com/office/powerpoint/2010/main" val="1036628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Esri_Corporate_Template_4x3">
  <a:themeElements>
    <a:clrScheme name="Esri Branding Colors 2013_Blue Background">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9F2FF"/>
      </a:hlink>
      <a:folHlink>
        <a:srgbClr val="94E6FF"/>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defRPr dirty="0" err="1" smtClean="0">
            <a:ea typeface="+mn-ea"/>
            <a:cs typeface="+mn-cs"/>
          </a:defRPr>
        </a:defPPr>
      </a:lst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NGSPowerPointTemplate</Template>
  <TotalTime>53307</TotalTime>
  <Words>2250</Words>
  <Application>Microsoft Office PowerPoint</Application>
  <PresentationFormat>On-screen Show (4:3)</PresentationFormat>
  <Paragraphs>448</Paragraphs>
  <Slides>49</Slides>
  <Notes>31</Notes>
  <HiddenSlides>1</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49</vt:i4>
      </vt:variant>
    </vt:vector>
  </HeadingPairs>
  <TitlesOfParts>
    <vt:vector size="63" baseType="lpstr">
      <vt:lpstr>MS PGothic</vt:lpstr>
      <vt:lpstr>MS PGothic</vt:lpstr>
      <vt:lpstr>Arial</vt:lpstr>
      <vt:lpstr>Calibri</vt:lpstr>
      <vt:lpstr>Gill Sans MT</vt:lpstr>
      <vt:lpstr>Helvetica</vt:lpstr>
      <vt:lpstr>Lucida Fax</vt:lpstr>
      <vt:lpstr>Lucida Grande</vt:lpstr>
      <vt:lpstr>Times New Roman</vt:lpstr>
      <vt:lpstr>Verdana</vt:lpstr>
      <vt:lpstr>Office Theme</vt:lpstr>
      <vt:lpstr>Esri_Corporate_Template_4x3</vt:lpstr>
      <vt:lpstr>1_Office Theme</vt:lpstr>
      <vt:lpstr>Bitmap Image</vt:lpstr>
      <vt:lpstr>PowerPoint Presentation</vt:lpstr>
      <vt:lpstr>Agenda</vt:lpstr>
      <vt:lpstr>PowerPoint Presentation</vt:lpstr>
      <vt:lpstr>Montana Coordinator Working Group</vt:lpstr>
      <vt:lpstr>PowerPoint Presentation</vt:lpstr>
      <vt:lpstr>PowerPoint Presentation</vt:lpstr>
      <vt:lpstr>PowerPoint Presentation</vt:lpstr>
      <vt:lpstr>Why does all this stuff matter?</vt:lpstr>
      <vt:lpstr>NGS and the NSRS – legal context</vt:lpstr>
      <vt:lpstr>PowerPoint Presentation</vt:lpstr>
      <vt:lpstr>NGS Data Explorer</vt:lpstr>
      <vt:lpstr>Local Control Displayed</vt:lpstr>
      <vt:lpstr>Montana CORS</vt:lpstr>
      <vt:lpstr>NSRS Modernization</vt:lpstr>
      <vt:lpstr>PowerPoint Presentation</vt:lpstr>
      <vt:lpstr>PowerPoint Presentation</vt:lpstr>
      <vt:lpstr>NSRS Modernization</vt:lpstr>
      <vt:lpstr>NSRS Modernization</vt:lpstr>
      <vt:lpstr>PowerPoint Presentation</vt:lpstr>
      <vt:lpstr>PowerPoint Presentation</vt:lpstr>
      <vt:lpstr>PowerPoint Presentation</vt:lpstr>
      <vt:lpstr>New Vertical Datum (Outcome)</vt:lpstr>
      <vt:lpstr>Ellipsoid, Geoid, and Orthometric Heights</vt:lpstr>
      <vt:lpstr>PowerPoint Presentation</vt:lpstr>
      <vt:lpstr>PowerPoint Presentation</vt:lpstr>
      <vt:lpstr>NCAT NGS Coordinate Conversion and Transformation Tool</vt:lpstr>
      <vt:lpstr>PowerPoint Presentation</vt:lpstr>
      <vt:lpstr>SPCS2022  layers and LDPs</vt:lpstr>
      <vt:lpstr>Montana statewide</vt:lpstr>
      <vt:lpstr>Montana statewide + discontinuous LDPs</vt:lpstr>
      <vt:lpstr>Deadlines for SPCS2022 input</vt:lpstr>
      <vt:lpstr>GPS on Bench Marks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lpstr>Crowdsourcing GPS on Bench Marks</vt:lpstr>
      <vt:lpstr>OPUS Share Data Sheet</vt:lpstr>
      <vt:lpstr>PowerPoint Presentation</vt:lpstr>
      <vt:lpstr>PowerPoint Presentation</vt:lpstr>
      <vt:lpstr>Rocky Mountain Region Map and Volunteer Sign up</vt:lpstr>
      <vt:lpstr>PowerPoint Presentation</vt:lpstr>
      <vt:lpstr>Resources geodesy.noaa.gov</vt:lpstr>
      <vt:lpstr>PowerPoint Presentation</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Dennis</dc:creator>
  <cp:lastModifiedBy>Pamela Fromhertz</cp:lastModifiedBy>
  <cp:revision>1227</cp:revision>
  <dcterms:created xsi:type="dcterms:W3CDTF">2017-09-13T12:33:59Z</dcterms:created>
  <dcterms:modified xsi:type="dcterms:W3CDTF">2019-04-03T13:48:26Z</dcterms:modified>
</cp:coreProperties>
</file>