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35" r:id="rId2"/>
    <p:sldId id="579" r:id="rId3"/>
    <p:sldId id="497" r:id="rId4"/>
    <p:sldId id="736" r:id="rId5"/>
    <p:sldId id="737" r:id="rId6"/>
    <p:sldId id="738" r:id="rId7"/>
    <p:sldId id="696" r:id="rId8"/>
    <p:sldId id="739" r:id="rId9"/>
    <p:sldId id="740" r:id="rId10"/>
    <p:sldId id="741" r:id="rId11"/>
    <p:sldId id="742" r:id="rId12"/>
    <p:sldId id="743" r:id="rId13"/>
    <p:sldId id="744" r:id="rId14"/>
    <p:sldId id="745" r:id="rId15"/>
    <p:sldId id="746" r:id="rId16"/>
    <p:sldId id="747" r:id="rId17"/>
    <p:sldId id="727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6A27"/>
    <a:srgbClr val="795339"/>
    <a:srgbClr val="9486FA"/>
    <a:srgbClr val="0BE592"/>
    <a:srgbClr val="FFFF00"/>
    <a:srgbClr val="174091"/>
    <a:srgbClr val="005828"/>
    <a:srgbClr val="CD7D00"/>
    <a:srgbClr val="93E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2" autoAdjust="0"/>
    <p:restoredTop sz="82232" autoAdjust="0"/>
  </p:normalViewPr>
  <p:slideViewPr>
    <p:cSldViewPr snapToGrid="0">
      <p:cViewPr varScale="1">
        <p:scale>
          <a:sx n="89" d="100"/>
          <a:sy n="89" d="100"/>
        </p:scale>
        <p:origin x="55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574"/>
    </p:cViewPr>
  </p:sorterViewPr>
  <p:notesViewPr>
    <p:cSldViewPr snapToGrid="0">
      <p:cViewPr varScale="1">
        <p:scale>
          <a:sx n="88" d="100"/>
          <a:sy n="88" d="100"/>
        </p:scale>
        <p:origin x="-2766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73075" y="344488"/>
            <a:ext cx="6692900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651" tIns="46986" rIns="95651" bIns="46986">
            <a:spAutoFit/>
          </a:bodyPr>
          <a:lstStyle/>
          <a:p>
            <a:pPr defTabSz="950913" eaLnBrk="0" hangingPunct="0">
              <a:defRPr/>
            </a:pPr>
            <a:r>
              <a:rPr lang="en-US" sz="1500" b="1">
                <a:latin typeface="Arial" pitchFamily="34" charset="0"/>
                <a:cs typeface="+mn-cs"/>
              </a:rPr>
              <a:t>Supporting an Accessible Geodetic Control Network for Survey and GIS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473075" y="8929688"/>
            <a:ext cx="35687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651" tIns="46986" rIns="95651" bIns="46986">
            <a:spAutoFit/>
          </a:bodyPr>
          <a:lstStyle/>
          <a:p>
            <a:pPr defTabSz="950913" eaLnBrk="0" hangingPunct="0">
              <a:defRPr/>
            </a:pPr>
            <a:r>
              <a:rPr lang="en-US" sz="1200" b="1">
                <a:latin typeface="Arial" pitchFamily="34" charset="0"/>
                <a:cs typeface="+mn-cs"/>
              </a:rPr>
              <a:t>CA GIS Council Geodetic Control Work Group,</a:t>
            </a:r>
            <a:br>
              <a:rPr lang="en-US" sz="1200" b="1">
                <a:latin typeface="Arial" pitchFamily="34" charset="0"/>
                <a:cs typeface="+mn-cs"/>
              </a:rPr>
            </a:br>
            <a:r>
              <a:rPr lang="en-US" sz="1200" b="1">
                <a:latin typeface="Arial" pitchFamily="34" charset="0"/>
                <a:cs typeface="+mn-cs"/>
              </a:rPr>
              <a:t>and GIS Consultants,</a:t>
            </a:r>
            <a:r>
              <a:rPr lang="en-US" sz="1200">
                <a:latin typeface="Arial" pitchFamily="34" charset="0"/>
                <a:cs typeface="+mn-cs"/>
              </a:rPr>
              <a:t> Piedmont, CA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019800" y="9029700"/>
            <a:ext cx="776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latin typeface="Arial" pitchFamily="34" charset="0"/>
                <a:cs typeface="+mn-cs"/>
              </a:rPr>
              <a:t>Page </a:t>
            </a:r>
            <a:fld id="{DE4A159C-E5B4-410B-AA08-DDDB0AA02106}" type="slidenum">
              <a:rPr lang="en-US" sz="1200" b="1"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en-US" sz="1200" b="1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171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651" tIns="46986" rIns="95651" bIns="46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0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615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58" tIns="48329" rIns="96658" bIns="48329" anchor="ctr"/>
          <a:lstStyle/>
          <a:p>
            <a:pPr defTabSz="950913" eaLnBrk="0" hangingPunct="0"/>
            <a:endParaRPr lang="en-US" altLang="en-US" sz="2500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7" tIns="0" rIns="20137" bIns="0" anchor="b"/>
          <a:lstStyle/>
          <a:p>
            <a:pPr algn="r" defTabSz="950913" eaLnBrk="0" hangingPunct="0"/>
            <a:r>
              <a:rPr lang="en-US" altLang="en-US" sz="1000" i="1">
                <a:latin typeface="Times New Roman" pitchFamily="18" charset="0"/>
              </a:rPr>
              <a:t>1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58" tIns="48329" rIns="96658" bIns="48329" anchor="ctr"/>
          <a:lstStyle/>
          <a:p>
            <a:pPr defTabSz="950913" eaLnBrk="0" hangingPunct="0"/>
            <a:endParaRPr lang="en-US" altLang="en-US" sz="2500"/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58" tIns="48329" rIns="96658" bIns="48329" anchor="ctr"/>
          <a:lstStyle/>
          <a:p>
            <a:pPr defTabSz="950913" eaLnBrk="0" hangingPunct="0"/>
            <a:endParaRPr lang="en-US" altLang="en-US" sz="2500"/>
          </a:p>
        </p:txBody>
      </p:sp>
      <p:sp>
        <p:nvSpPr>
          <p:cNvPr id="175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5111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538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Food Analogy – always safe.</a:t>
            </a:r>
          </a:p>
        </p:txBody>
      </p:sp>
    </p:spTree>
    <p:extLst>
      <p:ext uri="{BB962C8B-B14F-4D97-AF65-F5344CB8AC3E}">
        <p14:creationId xmlns:p14="http://schemas.microsoft.com/office/powerpoint/2010/main" val="382641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Food Analogy – always safe.</a:t>
            </a:r>
          </a:p>
        </p:txBody>
      </p:sp>
    </p:spTree>
    <p:extLst>
      <p:ext uri="{BB962C8B-B14F-4D97-AF65-F5344CB8AC3E}">
        <p14:creationId xmlns:p14="http://schemas.microsoft.com/office/powerpoint/2010/main" val="417272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Food Analogy – always safe.</a:t>
            </a:r>
          </a:p>
        </p:txBody>
      </p:sp>
    </p:spTree>
    <p:extLst>
      <p:ext uri="{BB962C8B-B14F-4D97-AF65-F5344CB8AC3E}">
        <p14:creationId xmlns:p14="http://schemas.microsoft.com/office/powerpoint/2010/main" val="106919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Food Analogy – always safe.</a:t>
            </a:r>
          </a:p>
        </p:txBody>
      </p:sp>
    </p:spTree>
    <p:extLst>
      <p:ext uri="{BB962C8B-B14F-4D97-AF65-F5344CB8AC3E}">
        <p14:creationId xmlns:p14="http://schemas.microsoft.com/office/powerpoint/2010/main" val="324872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832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11809-E374-4B94-AE34-444C725F5C6C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79CD-FDE2-4A18-B8AD-E7368E74595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2A250-D67F-4D5B-8C96-C87718A9791F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103D-9786-4231-99D7-42A266070EE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4C87-B6F1-4C70-B847-8D3FC3854437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E856-F102-40AB-AA4C-02314B5F2DA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E95C-A4AA-48CE-AA11-DEB403776318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A9C4-7906-4266-B7C3-1831B8CEB6C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4055-F1E7-4599-8AD0-C21FCDD46F20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59A8D-C86E-446D-8217-53DB7CD1C65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EE57-0315-41D0-A36B-1BF8ED67E2EF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8CF8-5428-42F3-BC9A-BEAB0C5A42C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59A0-EBA1-48A5-98CB-3BEABA6ECF43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DDA7-CE3F-44CB-A494-1D543BDD4A6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1CA4-D11C-41C6-815A-44D87E93D760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FF2C-A40D-4B2D-9EE3-49EAD58CA28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C047-4106-4F6A-B22F-FA8AB98B6AF7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3E63-5653-484F-B38A-5263771DC6E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1BC3-01B0-41D5-AA23-69B8BEF41ADF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56A7-71F8-4855-A527-695FAE3C904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0188-E445-418F-AA5D-03B51696039A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FCBB-FCD9-4AAA-8174-3475AFC0E83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eaLnBrk="0" hangingPunct="0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0364-C145-4580-8581-80005F4CBD66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345E-F6E7-416B-9A6E-9649198BCED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l" eaLnBrk="0" hangingPunct="0"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5D2C8ECF-A915-44AF-9E64-143883D81184}" type="datetimeFigureOut">
              <a:rPr lang="en-US"/>
              <a:pPr>
                <a:defRPr/>
              </a:pPr>
              <a:t>9/8/2017</a:t>
            </a:fld>
            <a:endParaRPr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tx2"/>
                </a:solidFill>
                <a:latin typeface="Candar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8B947E23-94BF-44FF-8ADF-85BFC7A5BF64}" type="slidenum">
              <a:rPr/>
              <a:pPr>
                <a:defRPr/>
              </a:pPr>
              <a:t>‹#›</a:t>
            </a:fld>
            <a:endParaRPr/>
          </a:p>
        </p:txBody>
      </p:sp>
      <p:grpSp>
        <p:nvGrpSpPr>
          <p:cNvPr id="6151" name="Group 4"/>
          <p:cNvGrpSpPr>
            <a:grpSpLocks/>
          </p:cNvGrpSpPr>
          <p:nvPr userDrawn="1"/>
        </p:nvGrpSpPr>
        <p:grpSpPr bwMode="auto">
          <a:xfrm>
            <a:off x="0" y="1428750"/>
            <a:ext cx="9132888" cy="152400"/>
            <a:chOff x="0" y="900"/>
            <a:chExt cx="5753" cy="96"/>
          </a:xfrm>
        </p:grpSpPr>
        <p:sp>
          <p:nvSpPr>
            <p:cNvPr id="1033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670718"/>
                </a:gs>
                <a:gs pos="50000">
                  <a:srgbClr val="CF0E30"/>
                </a:gs>
                <a:gs pos="100000">
                  <a:srgbClr val="670718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Geneva" charset="0"/>
                <a:cs typeface="+mn-cs"/>
              </a:endParaRPr>
            </a:p>
          </p:txBody>
        </p:sp>
        <p:sp>
          <p:nvSpPr>
            <p:cNvPr id="1034" name="Rectangle 3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AC8549"/>
                </a:gs>
                <a:gs pos="50000">
                  <a:srgbClr val="F6BF69"/>
                </a:gs>
                <a:gs pos="100000">
                  <a:srgbClr val="AC8549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Geneva" charset="0"/>
                <a:cs typeface="+mn-cs"/>
              </a:endParaRPr>
            </a:p>
          </p:txBody>
        </p:sp>
      </p:grp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71600" y="6403975"/>
            <a:ext cx="6827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CA GIS Council Geodetic Control Work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094808"/>
            <a:ext cx="9144000" cy="1330892"/>
          </a:xfrm>
        </p:spPr>
        <p:txBody>
          <a:bodyPr vert="horz" wrap="square" lIns="90488" tIns="44450" rIns="90488" bIns="44450" numCol="1" anchor="ctr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sz="5000" dirty="0" smtClean="0">
                <a:effectLst/>
              </a:rPr>
              <a:t> California Geodetic Coordinator  - Did you know we had one?</a:t>
            </a:r>
            <a:br>
              <a:rPr sz="5000" dirty="0" smtClean="0">
                <a:effectLst/>
              </a:rPr>
            </a:br>
            <a:endParaRPr sz="5000" dirty="0" smtClean="0">
              <a:effectLst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327150" y="4043363"/>
            <a:ext cx="58578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en-US" sz="2600" b="1" dirty="0">
                <a:solidFill>
                  <a:srgbClr val="00279F"/>
                </a:solidFill>
                <a:latin typeface="Candara" pitchFamily="34" charset="0"/>
              </a:rPr>
              <a:t>Presented by:</a:t>
            </a:r>
          </a:p>
          <a:p>
            <a:pPr marL="342900" indent="-342900"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altLang="en-US" sz="2600" b="1" dirty="0">
              <a:solidFill>
                <a:srgbClr val="00279F"/>
              </a:solidFill>
              <a:latin typeface="Candara" pitchFamily="34" charset="0"/>
            </a:endParaRPr>
          </a:p>
          <a:p>
            <a:pPr marL="342900" indent="-342900"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en-US" sz="2600" b="1" dirty="0" smtClean="0">
                <a:solidFill>
                  <a:srgbClr val="00279F"/>
                </a:solidFill>
                <a:latin typeface="Candara" pitchFamily="34" charset="0"/>
              </a:rPr>
              <a:t>Scott P. Martin, PLS</a:t>
            </a:r>
          </a:p>
          <a:p>
            <a:pPr marL="342900" indent="-342900"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en-US" sz="2600" b="1" dirty="0" smtClean="0">
                <a:solidFill>
                  <a:srgbClr val="00279F"/>
                </a:solidFill>
                <a:latin typeface="Candara" pitchFamily="34" charset="0"/>
              </a:rPr>
              <a:t>California Geodetic Coordinator</a:t>
            </a:r>
            <a:endParaRPr lang="en-US" altLang="en-US" sz="2600" b="1" dirty="0">
              <a:solidFill>
                <a:srgbClr val="00279F"/>
              </a:solidFill>
              <a:latin typeface="Candara" pitchFamily="34" charset="0"/>
            </a:endParaRPr>
          </a:p>
          <a:p>
            <a:pPr marL="342900" indent="-342900"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altLang="en-US" sz="2600" b="1" dirty="0">
              <a:solidFill>
                <a:srgbClr val="00279F"/>
              </a:solidFill>
              <a:latin typeface="Candara" pitchFamily="34" charset="0"/>
            </a:endParaRPr>
          </a:p>
        </p:txBody>
      </p:sp>
      <p:sp>
        <p:nvSpPr>
          <p:cNvPr id="19461" name="Rectangle 3"/>
          <p:cNvSpPr txBox="1">
            <a:spLocks noChangeArrowheads="1"/>
          </p:cNvSpPr>
          <p:nvPr/>
        </p:nvSpPr>
        <p:spPr bwMode="auto">
          <a:xfrm>
            <a:off x="639763" y="2425700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80000"/>
              </a:lnSpc>
            </a:pPr>
            <a:r>
              <a:rPr lang="en-US" altLang="en-US" sz="3300" i="1" dirty="0" smtClean="0">
                <a:latin typeface="Calibri" pitchFamily="34" charset="0"/>
              </a:rPr>
              <a:t>A discussion of program history, roles, and looking ahead</a:t>
            </a:r>
            <a:endParaRPr lang="en-US" altLang="en-US" sz="3300" i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91062"/>
            <a:ext cx="9131300" cy="12867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 smtClean="0"/>
              <a:t>Inquiry Resources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37" y="1352863"/>
            <a:ext cx="3901702" cy="5021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4579" y="1170485"/>
            <a:ext cx="3808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NGS Bench Mark Reset Procedures publication</a:t>
            </a:r>
          </a:p>
          <a:p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FGCS Specifications and Procedures to Incorporate Electronic Digital/Bar-Code Leveling Systems</a:t>
            </a:r>
          </a:p>
          <a:p>
            <a:pPr marL="69850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California Public Resources Code</a:t>
            </a:r>
          </a:p>
          <a:p>
            <a:pPr marL="69850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Input from locals, such as County Surveyors</a:t>
            </a:r>
          </a:p>
          <a:p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NGS Data Explorer</a:t>
            </a: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53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11151"/>
            <a:ext cx="9131300" cy="938228"/>
          </a:xfrm>
        </p:spPr>
        <p:txBody>
          <a:bodyPr vert="horz" wrap="square" lIns="90488" tIns="44450" rIns="90488" bIns="4445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mtClean="0">
                <a:effectLst/>
              </a:rPr>
              <a:t>Presentation Topics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9463" y="1489075"/>
            <a:ext cx="7921625" cy="3685353"/>
          </a:xfrm>
        </p:spPr>
        <p:txBody>
          <a:bodyPr lIns="90488" tIns="44450" rIns="90488" bIns="44450"/>
          <a:lstStyle/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1.)  </a:t>
            </a:r>
            <a:r>
              <a:rPr lang="en-US" altLang="en-US" dirty="0" smtClean="0"/>
              <a:t>Appointment as California Geodetic Coordinator 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2.)  </a:t>
            </a:r>
            <a:r>
              <a:rPr lang="en-US" altLang="en-US" dirty="0" smtClean="0"/>
              <a:t>Role and Interface with NGS/Public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3.)  </a:t>
            </a:r>
            <a:r>
              <a:rPr lang="en-US" altLang="en-US" dirty="0" smtClean="0"/>
              <a:t>Nature of Inquiries	</a:t>
            </a:r>
          </a:p>
          <a:p>
            <a:pPr marL="547688" indent="-514350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4.) </a:t>
            </a:r>
            <a:r>
              <a:rPr lang="en-US" altLang="en-US" b="1" dirty="0"/>
              <a:t>Role in preparing for new reference frame/datum in 2022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5.)  </a:t>
            </a:r>
            <a:r>
              <a:rPr lang="en-US" altLang="en-US" dirty="0" smtClean="0"/>
              <a:t>Western Region Height Modernization Consortium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6.)  </a:t>
            </a:r>
            <a:r>
              <a:rPr lang="en-US" altLang="en-US" dirty="0" smtClean="0"/>
              <a:t>California Geodetic Control Work Group</a:t>
            </a:r>
          </a:p>
        </p:txBody>
      </p:sp>
    </p:spTree>
    <p:extLst>
      <p:ext uri="{BB962C8B-B14F-4D97-AF65-F5344CB8AC3E}">
        <p14:creationId xmlns:p14="http://schemas.microsoft.com/office/powerpoint/2010/main" val="36775427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1300" cy="12867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 smtClean="0"/>
              <a:t>Prepping for 2022</a:t>
            </a:r>
            <a:endParaRPr dirty="0"/>
          </a:p>
        </p:txBody>
      </p:sp>
      <p:sp>
        <p:nvSpPr>
          <p:cNvPr id="125955" name="Content Placeholder 2"/>
          <p:cNvSpPr>
            <a:spLocks noGrp="1"/>
          </p:cNvSpPr>
          <p:nvPr>
            <p:ph idx="4294967295"/>
          </p:nvPr>
        </p:nvSpPr>
        <p:spPr>
          <a:xfrm>
            <a:off x="348456" y="1594261"/>
            <a:ext cx="8434387" cy="4525963"/>
          </a:xfrm>
        </p:spPr>
        <p:txBody>
          <a:bodyPr/>
          <a:lstStyle/>
          <a:p>
            <a:pPr marL="0" indent="-273050"/>
            <a:r>
              <a:rPr lang="en-US" altLang="en-US" dirty="0" smtClean="0"/>
              <a:t>Involved with discussions regarding dynamic datum modeling tools for California (think HTDP, but better)</a:t>
            </a:r>
          </a:p>
          <a:p>
            <a:pPr marL="0" indent="-273050"/>
            <a:r>
              <a:rPr lang="en-US" altLang="en-US" dirty="0" smtClean="0"/>
              <a:t>Task Order manager for CSRN epoch update project to be completed in the coming weeks. Epoch 2017.5 or newer</a:t>
            </a:r>
          </a:p>
          <a:p>
            <a:pPr marL="0" indent="-273050"/>
            <a:r>
              <a:rPr lang="en-US" altLang="en-US" dirty="0" smtClean="0"/>
              <a:t>Serving on a committee to finalize PRC updates necessary to accommodate the new geometric reference frame and vertical datum</a:t>
            </a:r>
          </a:p>
        </p:txBody>
      </p:sp>
    </p:spTree>
    <p:extLst>
      <p:ext uri="{BB962C8B-B14F-4D97-AF65-F5344CB8AC3E}">
        <p14:creationId xmlns:p14="http://schemas.microsoft.com/office/powerpoint/2010/main" val="4186116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11151"/>
            <a:ext cx="9131300" cy="938228"/>
          </a:xfrm>
        </p:spPr>
        <p:txBody>
          <a:bodyPr vert="horz" wrap="square" lIns="90488" tIns="44450" rIns="90488" bIns="4445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mtClean="0">
                <a:effectLst/>
              </a:rPr>
              <a:t>Presentation Topics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9463" y="1489075"/>
            <a:ext cx="7921625" cy="3685353"/>
          </a:xfrm>
        </p:spPr>
        <p:txBody>
          <a:bodyPr lIns="90488" tIns="44450" rIns="90488" bIns="44450"/>
          <a:lstStyle/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1.)  </a:t>
            </a:r>
            <a:r>
              <a:rPr lang="en-US" altLang="en-US" dirty="0" smtClean="0"/>
              <a:t>Appointment as California Geodetic Coordinator 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2.)  </a:t>
            </a:r>
            <a:r>
              <a:rPr lang="en-US" altLang="en-US" dirty="0" smtClean="0"/>
              <a:t>Role and Interface with NGS/Public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3.)  </a:t>
            </a:r>
            <a:r>
              <a:rPr lang="en-US" altLang="en-US" dirty="0" smtClean="0"/>
              <a:t>Nature of Inquiries	</a:t>
            </a:r>
          </a:p>
          <a:p>
            <a:pPr marL="547688" indent="-514350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4.) </a:t>
            </a:r>
            <a:r>
              <a:rPr lang="en-US" altLang="en-US" dirty="0"/>
              <a:t>Role in preparing for new reference frame/datum in 2022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5.)  </a:t>
            </a:r>
            <a:r>
              <a:rPr lang="en-US" altLang="en-US" b="1" dirty="0" smtClean="0"/>
              <a:t>Western Region Height Modernization Consortium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6.)  </a:t>
            </a:r>
            <a:r>
              <a:rPr lang="en-US" altLang="en-US" dirty="0" smtClean="0"/>
              <a:t>California Geodetic Control Work Group</a:t>
            </a:r>
          </a:p>
        </p:txBody>
      </p:sp>
    </p:spTree>
    <p:extLst>
      <p:ext uri="{BB962C8B-B14F-4D97-AF65-F5344CB8AC3E}">
        <p14:creationId xmlns:p14="http://schemas.microsoft.com/office/powerpoint/2010/main" val="16766826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0" y="140783"/>
            <a:ext cx="9144000" cy="644525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sz="3400" dirty="0" smtClean="0">
                <a:effectLst/>
              </a:rPr>
              <a:t>Western Region Height Modernization Consortium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9" y="1032734"/>
            <a:ext cx="3535680" cy="5303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8518" y="1453114"/>
            <a:ext cx="38082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Formed in 2014</a:t>
            </a:r>
          </a:p>
          <a:p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Covers 11 western states</a:t>
            </a:r>
          </a:p>
          <a:p>
            <a:pPr marL="69850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Currently has approximately 85 members from public, private, and academic sectors</a:t>
            </a: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Hold Quarterly teleconferences or webinars</a:t>
            </a:r>
          </a:p>
          <a:p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Great information sharing and networking opportunity</a:t>
            </a: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93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11151"/>
            <a:ext cx="9131300" cy="938228"/>
          </a:xfrm>
        </p:spPr>
        <p:txBody>
          <a:bodyPr vert="horz" wrap="square" lIns="90488" tIns="44450" rIns="90488" bIns="4445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mtClean="0">
                <a:effectLst/>
              </a:rPr>
              <a:t>Presentation Topics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9463" y="1489075"/>
            <a:ext cx="7921625" cy="3685353"/>
          </a:xfrm>
        </p:spPr>
        <p:txBody>
          <a:bodyPr lIns="90488" tIns="44450" rIns="90488" bIns="44450"/>
          <a:lstStyle/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1.)  </a:t>
            </a:r>
            <a:r>
              <a:rPr lang="en-US" altLang="en-US" dirty="0" smtClean="0"/>
              <a:t>Appointment as California Geodetic Coordinator 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2.)  </a:t>
            </a:r>
            <a:r>
              <a:rPr lang="en-US" altLang="en-US" dirty="0" smtClean="0"/>
              <a:t>Role and Interface with NGS/Public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3.)  </a:t>
            </a:r>
            <a:r>
              <a:rPr lang="en-US" altLang="en-US" dirty="0" smtClean="0"/>
              <a:t>Nature of Inquiries	</a:t>
            </a:r>
          </a:p>
          <a:p>
            <a:pPr marL="547688" indent="-514350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4.) </a:t>
            </a:r>
            <a:r>
              <a:rPr lang="en-US" altLang="en-US" dirty="0"/>
              <a:t>Role in preparing for new reference frame/datum in 2022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5.)  </a:t>
            </a:r>
            <a:r>
              <a:rPr lang="en-US" altLang="en-US" dirty="0" smtClean="0"/>
              <a:t>Western Region Height Modernization Consortium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6.)  </a:t>
            </a:r>
            <a:r>
              <a:rPr lang="en-US" altLang="en-US" b="1" dirty="0" smtClean="0"/>
              <a:t>California Geodetic Control Work Group</a:t>
            </a:r>
          </a:p>
        </p:txBody>
      </p:sp>
    </p:spTree>
    <p:extLst>
      <p:ext uri="{BB962C8B-B14F-4D97-AF65-F5344CB8AC3E}">
        <p14:creationId xmlns:p14="http://schemas.microsoft.com/office/powerpoint/2010/main" val="34224485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0" y="140783"/>
            <a:ext cx="9144000" cy="644525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sz="3400" dirty="0" smtClean="0">
                <a:effectLst/>
              </a:rPr>
              <a:t>California Geodetic Control Work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" y="785308"/>
            <a:ext cx="4612609" cy="59704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8517" y="785308"/>
            <a:ext cx="380820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Chartered by the California GIS Council</a:t>
            </a:r>
          </a:p>
          <a:p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Submittal </a:t>
            </a: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f Recommendations to develop a State supported geodetic infrastructure with Real-Time capability will be submitted to the Council by the end of September 2017</a:t>
            </a:r>
          </a:p>
          <a:p>
            <a:pPr marL="69850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Authored the Report Card (pictured) on the Geodetic Control Theme of the California Spatial Data Infrastructure</a:t>
            </a: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Will be involved in Implementation phase, if requested</a:t>
            </a:r>
          </a:p>
          <a:p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73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65100"/>
            <a:ext cx="9144000" cy="872590"/>
          </a:xfrm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sz="4400" dirty="0" smtClean="0">
                <a:effectLst/>
              </a:rPr>
              <a:t>Questions?</a:t>
            </a:r>
            <a:endParaRPr sz="3400" dirty="0" smtClean="0">
              <a:effectLst/>
            </a:endParaRPr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0225" y="1310577"/>
            <a:ext cx="8077200" cy="538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532503"/>
            <a:ext cx="9144000" cy="1237130"/>
          </a:xfrm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sz="4400" dirty="0" smtClean="0">
                <a:effectLst/>
              </a:rPr>
              <a:t>Scott P. Martin, PLS</a:t>
            </a:r>
            <a:br>
              <a:rPr sz="4400" dirty="0" smtClean="0">
                <a:effectLst/>
              </a:rPr>
            </a:br>
            <a:endParaRPr sz="4400" dirty="0" smtClean="0">
              <a:effectLst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894138" y="1878013"/>
            <a:ext cx="4792662" cy="4525962"/>
          </a:xfrm>
        </p:spPr>
        <p:txBody>
          <a:bodyPr/>
          <a:lstStyle/>
          <a:p>
            <a:pPr marL="0" indent="-273050">
              <a:lnSpc>
                <a:spcPct val="80000"/>
              </a:lnSpc>
              <a:defRPr/>
            </a:pPr>
            <a:r>
              <a:rPr lang="en-US" sz="2400" dirty="0" smtClean="0"/>
              <a:t>40 years in Land Surveying</a:t>
            </a:r>
          </a:p>
          <a:p>
            <a:pPr marL="0" indent="-273050">
              <a:lnSpc>
                <a:spcPct val="80000"/>
              </a:lnSpc>
              <a:defRPr/>
            </a:pPr>
            <a:r>
              <a:rPr lang="en-US" sz="2400" dirty="0" smtClean="0"/>
              <a:t>Licensed for 30.5 years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-273050">
              <a:lnSpc>
                <a:spcPct val="80000"/>
              </a:lnSpc>
              <a:defRPr/>
            </a:pPr>
            <a:r>
              <a:rPr lang="en-US" sz="2400" dirty="0" smtClean="0"/>
              <a:t>23.5 years with State (DWR and Caltrans)</a:t>
            </a:r>
          </a:p>
          <a:p>
            <a:pPr marL="0" indent="-273050">
              <a:lnSpc>
                <a:spcPct val="80000"/>
              </a:lnSpc>
              <a:defRPr/>
            </a:pPr>
            <a:r>
              <a:rPr lang="en-US" sz="2400" dirty="0" smtClean="0"/>
              <a:t>16 years in private sector</a:t>
            </a:r>
          </a:p>
          <a:p>
            <a:pPr marL="0" indent="-273050">
              <a:lnSpc>
                <a:spcPct val="80000"/>
              </a:lnSpc>
              <a:defRPr/>
            </a:pPr>
            <a:r>
              <a:rPr lang="en-US" sz="2400" dirty="0" smtClean="0"/>
              <a:t>Past CSRC Executive Committee Vice Chair</a:t>
            </a:r>
          </a:p>
          <a:p>
            <a:pPr marL="0" indent="-273050">
              <a:lnSpc>
                <a:spcPct val="80000"/>
              </a:lnSpc>
              <a:defRPr/>
            </a:pPr>
            <a:r>
              <a:rPr lang="en-US" sz="2400" dirty="0" smtClean="0"/>
              <a:t>Member of CSRC Coordinating Council since 2001</a:t>
            </a:r>
          </a:p>
          <a:p>
            <a:pPr marL="0" indent="-273050">
              <a:lnSpc>
                <a:spcPct val="80000"/>
              </a:lnSpc>
              <a:defRPr/>
            </a:pPr>
            <a:r>
              <a:rPr lang="en-US" sz="2400" dirty="0" smtClean="0"/>
              <a:t>Chair Geodetic Control Work Group</a:t>
            </a:r>
          </a:p>
          <a:p>
            <a:pPr marL="0" indent="-273050">
              <a:lnSpc>
                <a:spcPct val="80000"/>
              </a:lnSpc>
              <a:defRPr/>
            </a:pPr>
            <a:r>
              <a:rPr lang="en-US" sz="2400" dirty="0" smtClean="0"/>
              <a:t>Chair Western Region Height Modernization Consortium</a:t>
            </a:r>
          </a:p>
        </p:txBody>
      </p:sp>
      <p:pic>
        <p:nvPicPr>
          <p:cNvPr id="21508" name="Picture 4" descr="100_2697-cropped-compresse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613" y="1865313"/>
            <a:ext cx="3197225" cy="39957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11151"/>
            <a:ext cx="9131300" cy="938228"/>
          </a:xfrm>
        </p:spPr>
        <p:txBody>
          <a:bodyPr vert="horz" wrap="square" lIns="90488" tIns="44450" rIns="90488" bIns="4445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mtClean="0">
                <a:effectLst/>
              </a:rPr>
              <a:t>Presentation Topics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9463" y="1489075"/>
            <a:ext cx="7921625" cy="3685353"/>
          </a:xfrm>
        </p:spPr>
        <p:txBody>
          <a:bodyPr lIns="90488" tIns="44450" rIns="90488" bIns="44450"/>
          <a:lstStyle/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1.)  </a:t>
            </a:r>
            <a:r>
              <a:rPr lang="en-US" altLang="en-US" b="1" dirty="0" smtClean="0"/>
              <a:t>Appointment as California Geodetic Coordinator 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2.)  </a:t>
            </a:r>
            <a:r>
              <a:rPr lang="en-US" altLang="en-US" dirty="0" smtClean="0"/>
              <a:t>Role and Interface with NGS/Public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3.)  </a:t>
            </a:r>
            <a:r>
              <a:rPr lang="en-US" altLang="en-US" dirty="0" smtClean="0"/>
              <a:t>Nature of Inquiries	</a:t>
            </a:r>
          </a:p>
          <a:p>
            <a:pPr marL="547688" indent="-514350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4.)</a:t>
            </a:r>
            <a:r>
              <a:rPr lang="en-US" altLang="en-US" dirty="0"/>
              <a:t> Role in preparing for new reference frame/datum in 2022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 5.)  </a:t>
            </a:r>
            <a:r>
              <a:rPr lang="en-US" altLang="en-US" dirty="0" smtClean="0"/>
              <a:t>Western Region Height Modernization Consortium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6.)  </a:t>
            </a:r>
            <a:r>
              <a:rPr lang="en-US" altLang="en-US" dirty="0" smtClean="0"/>
              <a:t>California Geodetic Control Work Group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4525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z="3400" dirty="0" smtClean="0">
                <a:effectLst/>
              </a:rPr>
              <a:t>NGS Regional Advisors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38" y="884238"/>
            <a:ext cx="3704859" cy="58348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5634" y="1170486"/>
            <a:ext cx="353715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Transitioned from State to Regional program in fall 2016</a:t>
            </a:r>
          </a:p>
          <a:p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en-US" sz="32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en-US" altLang="en-US" sz="9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Resulted in Advisors covering larger geographic areas/multiple states</a:t>
            </a:r>
          </a:p>
          <a:p>
            <a:pPr marL="69850" indent="-34290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Increased importance of State Geodetic Coordinator program</a:t>
            </a:r>
            <a:endParaRPr lang="en-US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3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44525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z="3400" dirty="0" smtClean="0">
                <a:effectLst/>
              </a:rPr>
              <a:t>NGS Recognized State Geodetic Coordinators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58" y="1170486"/>
            <a:ext cx="3704859" cy="38621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4579" y="1170485"/>
            <a:ext cx="38082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California was the 9</a:t>
            </a:r>
            <a:r>
              <a:rPr lang="en-US" altLang="en-US" sz="2000" baseline="30000" dirty="0" smtClean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 state to appoint a Geodetic Coordinator</a:t>
            </a:r>
          </a:p>
          <a:p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Appointment through the CSRC – Interim initially starting in April 2016</a:t>
            </a:r>
          </a:p>
          <a:p>
            <a:pPr marL="69850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Formalized in December 2016</a:t>
            </a:r>
          </a:p>
          <a:p>
            <a:pPr marL="69850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6985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Bylaws amended – Non-Voting member of the Executive Committee (EC)</a:t>
            </a:r>
          </a:p>
          <a:p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</a:rPr>
              <a:t>Appointment reviewed every two years by the EC</a:t>
            </a: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89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11151"/>
            <a:ext cx="9131300" cy="938228"/>
          </a:xfrm>
        </p:spPr>
        <p:txBody>
          <a:bodyPr vert="horz" wrap="square" lIns="90488" tIns="44450" rIns="90488" bIns="4445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mtClean="0">
                <a:effectLst/>
              </a:rPr>
              <a:t>Presentation Topics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9463" y="1489075"/>
            <a:ext cx="7921625" cy="4180205"/>
          </a:xfrm>
        </p:spPr>
        <p:txBody>
          <a:bodyPr lIns="90488" tIns="44450" rIns="90488" bIns="44450"/>
          <a:lstStyle/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1.)  </a:t>
            </a:r>
            <a:r>
              <a:rPr lang="en-US" altLang="en-US" dirty="0" smtClean="0"/>
              <a:t>Appointment as California Geodetic Coordinator 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2.)  </a:t>
            </a:r>
            <a:r>
              <a:rPr lang="en-US" altLang="en-US" b="1" dirty="0" smtClean="0"/>
              <a:t>Role and Interface with NGS/Public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3.)  </a:t>
            </a:r>
            <a:r>
              <a:rPr lang="en-US" altLang="en-US" dirty="0" smtClean="0"/>
              <a:t>Nature of Inquiries	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4.)  </a:t>
            </a:r>
            <a:r>
              <a:rPr lang="en-US" altLang="en-US" dirty="0" smtClean="0"/>
              <a:t>Role in preparing for new reference frame/datum in 2022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5.)  </a:t>
            </a:r>
            <a:r>
              <a:rPr lang="en-US" altLang="en-US" dirty="0" smtClean="0"/>
              <a:t>Western Region Height Modernization Consortium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6.)  </a:t>
            </a:r>
            <a:r>
              <a:rPr lang="en-US" altLang="en-US" dirty="0" smtClean="0"/>
              <a:t>California Geodetic Control Work Group</a:t>
            </a:r>
          </a:p>
        </p:txBody>
      </p:sp>
    </p:spTree>
    <p:extLst>
      <p:ext uri="{BB962C8B-B14F-4D97-AF65-F5344CB8AC3E}">
        <p14:creationId xmlns:p14="http://schemas.microsoft.com/office/powerpoint/2010/main" val="22576180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0458"/>
            <a:ext cx="9131300" cy="128674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 smtClean="0"/>
              <a:t>California Geodetic Coordinator roles as envisioned by NGS</a:t>
            </a:r>
            <a:endParaRPr dirty="0"/>
          </a:p>
        </p:txBody>
      </p:sp>
      <p:sp>
        <p:nvSpPr>
          <p:cNvPr id="125955" name="Content Placeholder 2"/>
          <p:cNvSpPr>
            <a:spLocks noGrp="1"/>
          </p:cNvSpPr>
          <p:nvPr>
            <p:ph idx="4294967295"/>
          </p:nvPr>
        </p:nvSpPr>
        <p:spPr>
          <a:xfrm>
            <a:off x="417513" y="1895475"/>
            <a:ext cx="8434387" cy="4525963"/>
          </a:xfrm>
        </p:spPr>
        <p:txBody>
          <a:bodyPr/>
          <a:lstStyle/>
          <a:p>
            <a:pPr marL="0" indent="-273050"/>
            <a:r>
              <a:rPr lang="en-US" altLang="en-US" dirty="0" smtClean="0"/>
              <a:t>Not an NGS employee – appointed by the appropriate State entity. Appointee should have appropriate experience and knowledge to support geodetic initiatives</a:t>
            </a:r>
          </a:p>
          <a:p>
            <a:pPr marL="0" indent="-273050"/>
            <a:r>
              <a:rPr lang="en-US" altLang="en-US" dirty="0" smtClean="0"/>
              <a:t>Provides for enhanced access to NGS staff and resources</a:t>
            </a:r>
          </a:p>
          <a:p>
            <a:pPr marL="0" indent="-273050"/>
            <a:r>
              <a:rPr lang="en-US" altLang="en-US" dirty="0" smtClean="0"/>
              <a:t>Serve as the liaison between the NGS Regional Advisor and local constituents</a:t>
            </a:r>
          </a:p>
          <a:p>
            <a:pPr marL="0" indent="-273050"/>
            <a:r>
              <a:rPr lang="en-US" altLang="en-US" dirty="0" smtClean="0"/>
              <a:t>Provide guidance for inquiries that are more state or local specific rather than NGS policy level issues.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11151"/>
            <a:ext cx="9131300" cy="938228"/>
          </a:xfrm>
        </p:spPr>
        <p:txBody>
          <a:bodyPr vert="horz" wrap="square" lIns="90488" tIns="44450" rIns="90488" bIns="4445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mtClean="0">
                <a:effectLst/>
              </a:rPr>
              <a:t>Presentation Topics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9463" y="1489075"/>
            <a:ext cx="7921625" cy="3685353"/>
          </a:xfrm>
        </p:spPr>
        <p:txBody>
          <a:bodyPr lIns="90488" tIns="44450" rIns="90488" bIns="44450"/>
          <a:lstStyle/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1.)  </a:t>
            </a:r>
            <a:r>
              <a:rPr lang="en-US" altLang="en-US" dirty="0" smtClean="0"/>
              <a:t>Appointment as California Geodetic Coordinator 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2.)  </a:t>
            </a:r>
            <a:r>
              <a:rPr lang="en-US" altLang="en-US" dirty="0" smtClean="0"/>
              <a:t>Role and Interface with NGS/Public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3.)  </a:t>
            </a:r>
            <a:r>
              <a:rPr lang="en-US" altLang="en-US" b="1" dirty="0" smtClean="0"/>
              <a:t>Nature of Inquiries</a:t>
            </a:r>
            <a:r>
              <a:rPr lang="en-US" altLang="en-US" dirty="0" smtClean="0"/>
              <a:t>	</a:t>
            </a:r>
          </a:p>
          <a:p>
            <a:pPr marL="547688" indent="-514350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4.) </a:t>
            </a:r>
            <a:r>
              <a:rPr lang="en-US" altLang="en-US" dirty="0"/>
              <a:t>Role in preparing for new reference frame/datum in 2022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5.)  </a:t>
            </a:r>
            <a:r>
              <a:rPr lang="en-US" altLang="en-US" dirty="0" smtClean="0"/>
              <a:t>Western Region Height Modernization Consortium</a:t>
            </a:r>
          </a:p>
          <a:p>
            <a:pPr marL="547688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b="1" dirty="0" smtClean="0">
                <a:solidFill>
                  <a:srgbClr val="712000"/>
                </a:solidFill>
              </a:rPr>
              <a:t>6.)  </a:t>
            </a:r>
            <a:r>
              <a:rPr lang="en-US" altLang="en-US" dirty="0" smtClean="0"/>
              <a:t>California Geodetic Control Work Group</a:t>
            </a:r>
          </a:p>
        </p:txBody>
      </p:sp>
    </p:spTree>
    <p:extLst>
      <p:ext uri="{BB962C8B-B14F-4D97-AF65-F5344CB8AC3E}">
        <p14:creationId xmlns:p14="http://schemas.microsoft.com/office/powerpoint/2010/main" val="40115854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51213"/>
            <a:ext cx="9131300" cy="12867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 smtClean="0"/>
              <a:t>Examples of Inquiries</a:t>
            </a:r>
            <a:endParaRPr dirty="0"/>
          </a:p>
        </p:txBody>
      </p:sp>
      <p:sp>
        <p:nvSpPr>
          <p:cNvPr id="125955" name="Content Placeholder 2"/>
          <p:cNvSpPr>
            <a:spLocks noGrp="1"/>
          </p:cNvSpPr>
          <p:nvPr>
            <p:ph idx="4294967295"/>
          </p:nvPr>
        </p:nvSpPr>
        <p:spPr>
          <a:xfrm>
            <a:off x="348456" y="1389865"/>
            <a:ext cx="8434387" cy="5010935"/>
          </a:xfrm>
        </p:spPr>
        <p:txBody>
          <a:bodyPr/>
          <a:lstStyle/>
          <a:p>
            <a:pPr marL="0" indent="-273050"/>
            <a:r>
              <a:rPr lang="en-US" altLang="en-US" dirty="0" smtClean="0"/>
              <a:t>More than 50% involve monument preservation or perpetuation. Most are from surveyors, engineers, etc.. but landowners too.</a:t>
            </a:r>
          </a:p>
          <a:p>
            <a:pPr marL="0" indent="-273050"/>
            <a:r>
              <a:rPr lang="en-US" altLang="en-US" dirty="0" smtClean="0"/>
              <a:t>Tag-Team with the NGS Advisor depending on the nature of the inquiry</a:t>
            </a:r>
          </a:p>
          <a:p>
            <a:pPr marL="0" indent="-273050"/>
            <a:r>
              <a:rPr lang="en-US" altLang="en-US" dirty="0" smtClean="0"/>
              <a:t>Can serve a different role than the NGS Advisor, citing the </a:t>
            </a:r>
            <a:r>
              <a:rPr lang="en-US" altLang="en-US" smtClean="0"/>
              <a:t>California </a:t>
            </a:r>
            <a:r>
              <a:rPr lang="en-US" altLang="en-US" smtClean="0"/>
              <a:t>PLS Act </a:t>
            </a:r>
            <a:r>
              <a:rPr lang="en-US" altLang="en-US" dirty="0" smtClean="0"/>
              <a:t>(8771) and the responsibility of licensees and agencies to be in compliance. Just because it is obsolete from a NGS/NSRS perspective does not mean it can be destroyed and not perpetuated.</a:t>
            </a:r>
          </a:p>
        </p:txBody>
      </p:sp>
    </p:spTree>
    <p:extLst>
      <p:ext uri="{BB962C8B-B14F-4D97-AF65-F5344CB8AC3E}">
        <p14:creationId xmlns:p14="http://schemas.microsoft.com/office/powerpoint/2010/main" val="282178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25545</TotalTime>
  <Pages>57</Pages>
  <Words>652</Words>
  <Application>Microsoft Office PowerPoint</Application>
  <PresentationFormat>On-screen Show (4:3)</PresentationFormat>
  <Paragraphs>120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Candara</vt:lpstr>
      <vt:lpstr>Geneva</vt:lpstr>
      <vt:lpstr>Times New Roman</vt:lpstr>
      <vt:lpstr>Wingdings 2</vt:lpstr>
      <vt:lpstr>Theme1</vt:lpstr>
      <vt:lpstr> California Geodetic Coordinator  - Did you know we had one? </vt:lpstr>
      <vt:lpstr>Scott P. Martin, PLS </vt:lpstr>
      <vt:lpstr>Presentation Topics</vt:lpstr>
      <vt:lpstr>NGS Regional Advisors</vt:lpstr>
      <vt:lpstr>NGS Recognized State Geodetic Coordinators</vt:lpstr>
      <vt:lpstr>Presentation Topics</vt:lpstr>
      <vt:lpstr>California Geodetic Coordinator roles as envisioned by NGS</vt:lpstr>
      <vt:lpstr>Presentation Topics</vt:lpstr>
      <vt:lpstr>Examples of Inquiries</vt:lpstr>
      <vt:lpstr>Inquiry Resources</vt:lpstr>
      <vt:lpstr>Presentation Topics</vt:lpstr>
      <vt:lpstr>Prepping for 2022</vt:lpstr>
      <vt:lpstr>Presentation Topics</vt:lpstr>
      <vt:lpstr>Western Region Height Modernization Consortium</vt:lpstr>
      <vt:lpstr>Presentation Topics</vt:lpstr>
      <vt:lpstr>California Geodetic Control Work Group</vt:lpstr>
      <vt:lpstr>Questions?</vt:lpstr>
    </vt:vector>
  </TitlesOfParts>
  <Manager>R. Parks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Motivation</dc:title>
  <dc:creator>CA GCWG</dc:creator>
  <cp:lastModifiedBy>Martin, Scott P@DOT</cp:lastModifiedBy>
  <cp:revision>1457</cp:revision>
  <cp:lastPrinted>1601-01-01T00:00:00Z</cp:lastPrinted>
  <dcterms:created xsi:type="dcterms:W3CDTF">2001-07-05T14:12:29Z</dcterms:created>
  <dcterms:modified xsi:type="dcterms:W3CDTF">2017-09-08T18:56:44Z</dcterms:modified>
</cp:coreProperties>
</file>