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1" r:id="rId2"/>
    <p:sldId id="262" r:id="rId3"/>
    <p:sldId id="298" r:id="rId4"/>
    <p:sldId id="299" r:id="rId5"/>
    <p:sldId id="300" r:id="rId6"/>
    <p:sldId id="307" r:id="rId7"/>
    <p:sldId id="304" r:id="rId8"/>
    <p:sldId id="305" r:id="rId9"/>
    <p:sldId id="308" r:id="rId10"/>
    <p:sldId id="302" r:id="rId11"/>
    <p:sldId id="306" r:id="rId12"/>
    <p:sldId id="310" r:id="rId13"/>
    <p:sldId id="269" r:id="rId14"/>
    <p:sldId id="273" r:id="rId15"/>
    <p:sldId id="295" r:id="rId16"/>
    <p:sldId id="281" r:id="rId17"/>
    <p:sldId id="272" r:id="rId18"/>
    <p:sldId id="271" r:id="rId19"/>
    <p:sldId id="284" r:id="rId20"/>
    <p:sldId id="285" r:id="rId21"/>
    <p:sldId id="275" r:id="rId22"/>
    <p:sldId id="274" r:id="rId23"/>
    <p:sldId id="309" r:id="rId24"/>
    <p:sldId id="276" r:id="rId25"/>
    <p:sldId id="277" r:id="rId26"/>
    <p:sldId id="270" r:id="rId27"/>
    <p:sldId id="278" r:id="rId28"/>
    <p:sldId id="279" r:id="rId29"/>
    <p:sldId id="287" r:id="rId30"/>
    <p:sldId id="288" r:id="rId31"/>
    <p:sldId id="289" r:id="rId32"/>
    <p:sldId id="296" r:id="rId33"/>
    <p:sldId id="293" r:id="rId34"/>
    <p:sldId id="292" r:id="rId35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0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8440" cy="35052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1" y="0"/>
            <a:ext cx="4028440" cy="35052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CFAAB331-346E-4CDB-B0D0-F870E5FBB338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58663"/>
            <a:ext cx="4028440" cy="35052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1" y="6658663"/>
            <a:ext cx="4028440" cy="35052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900935A9-5C88-4360-87C4-90DCFD3F89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12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A79D1-A340-4D8C-B699-7E6617D21D75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44B33-8D5B-494A-B61E-F051649B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05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44B33-8D5B-494A-B61E-F051649BF6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72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702-A9D2-D142-A2AF-02EB7BC1A7B0}" type="datetimeFigureOut">
              <a:rPr lang="en-US"/>
              <a:pPr>
                <a:defRPr/>
              </a:pPr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7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D9D6-2EED-314A-B5A7-B8AA87D0E9E4}" type="datetimeFigureOut">
              <a:rPr lang="en-US"/>
              <a:pPr>
                <a:defRPr/>
              </a:pPr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7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ABBAB-D36F-9146-BB7A-2DB9ADAC5A9C}" type="datetimeFigureOut">
              <a:rPr lang="en-US"/>
              <a:pPr>
                <a:defRPr/>
              </a:pPr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8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2E1C5-9BFE-6A49-B726-6C7F6AC4D0D3}" type="datetimeFigureOut">
              <a:rPr lang="en-US"/>
              <a:pPr>
                <a:defRPr/>
              </a:pPr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55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88FAE-7584-1D43-B106-69084F6C3D60}" type="datetimeFigureOut">
              <a:rPr lang="en-US"/>
              <a:pPr>
                <a:defRPr/>
              </a:pPr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58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422AA-180E-B24C-A2DD-5B797D7B4338}" type="datetimeFigureOut">
              <a:rPr lang="en-US"/>
              <a:pPr>
                <a:defRPr/>
              </a:pPr>
              <a:t>8/10/2016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8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37CD-3F2F-1C42-8CC8-D98653E46D5E}" type="datetimeFigureOut">
              <a:rPr lang="en-US"/>
              <a:pPr>
                <a:defRPr/>
              </a:pPr>
              <a:t>8/10/2016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4A722-2514-2E44-A2D1-75902F2251E6}" type="datetimeFigureOut">
              <a:rPr lang="en-US"/>
              <a:pPr>
                <a:defRPr/>
              </a:pPr>
              <a:t>8/10/2016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/>
              <a:pPr>
                <a:defRPr/>
              </a:pPr>
              <a:t>8/10/2016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2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E24F3-D793-8044-A42C-6F67C6B893B3}" type="datetimeFigureOut">
              <a:rPr lang="en-US"/>
              <a:pPr>
                <a:defRPr/>
              </a:pPr>
              <a:t>8/10/2016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5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37D2-7827-8748-9D63-2F251C75A548}" type="datetimeFigureOut">
              <a:rPr lang="en-US"/>
              <a:pPr>
                <a:defRPr/>
              </a:pPr>
              <a:t>8/10/2016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4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047118-9D73-D940-849A-E2266DCC4429}" type="datetimeFigureOut">
              <a:rPr lang="en-US"/>
              <a:pPr>
                <a:defRPr/>
              </a:pPr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ellingson@noaa.gov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fgdc.gov/usng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gs.noaa.gov/cgi-bin/ds_lookup.prl?Item=DSDATA.TXT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444321" y="1387296"/>
            <a:ext cx="8229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U.S. Department of Commerce </a:t>
            </a:r>
            <a:br>
              <a:rPr 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National Oceanic &amp; Atmospheric Administration</a:t>
            </a:r>
          </a:p>
          <a:p>
            <a:pPr algn="ctr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National Geodetic Survey (NGS)</a:t>
            </a:r>
          </a:p>
        </p:txBody>
      </p:sp>
      <p:sp>
        <p:nvSpPr>
          <p:cNvPr id="13315" name="Content Placeholder 2"/>
          <p:cNvSpPr txBox="1">
            <a:spLocks/>
          </p:cNvSpPr>
          <p:nvPr/>
        </p:nvSpPr>
        <p:spPr bwMode="auto">
          <a:xfrm>
            <a:off x="2060619" y="2807595"/>
            <a:ext cx="6600423" cy="135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 b="1" dirty="0" smtClean="0">
                <a:latin typeface="Times New Roman" charset="0"/>
                <a:cs typeface="Times New Roman" charset="0"/>
              </a:rPr>
              <a:t>Understanding The Information Found On NGS Datasheets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 b="1" dirty="0" smtClean="0">
                <a:latin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0163" y="4803820"/>
            <a:ext cx="6896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John Ellingson – NGS Geodetic Advisor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WISCONSIN - GREAT LAKES REGION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john.ellingson@noaa.gov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  202-306-6904</a:t>
            </a:r>
          </a:p>
          <a:p>
            <a:endParaRPr lang="en-US" dirty="0"/>
          </a:p>
        </p:txBody>
      </p:sp>
      <p:pic>
        <p:nvPicPr>
          <p:cNvPr id="6" name="Picture 5" descr="minature datasheet for title p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7" y="2555655"/>
            <a:ext cx="1562100" cy="412432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628846" y="6310648"/>
            <a:ext cx="36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82" y="947928"/>
            <a:ext cx="955765" cy="95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9854" y="579549"/>
            <a:ext cx="7740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SMART PHONE or TABLET APP   ---  “FindAControl”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079" y="983555"/>
            <a:ext cx="776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Android and iOS Application  - 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NGS product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Topo background BUICK save by Printk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03" y="1445220"/>
            <a:ext cx="8728298" cy="53300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500057" y="6117464"/>
            <a:ext cx="6439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2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99565" y="6273225"/>
            <a:ext cx="644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980" y="1070248"/>
            <a:ext cx="4513919" cy="52029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36" y="390056"/>
            <a:ext cx="3715657" cy="63329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904411" y="1070248"/>
            <a:ext cx="306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OPUS SHARED SOLUTION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8193" y="390056"/>
            <a:ext cx="301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CLASSICAL DATASHEET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136571" y="759388"/>
            <a:ext cx="10885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11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993" y="821933"/>
            <a:ext cx="831775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DATASHEET SECTIONS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SzPct val="7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Basic Metadata</a:t>
            </a:r>
          </a:p>
          <a:p>
            <a:pPr marL="342900" indent="-342900">
              <a:buSzPct val="7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Survey Control</a:t>
            </a:r>
          </a:p>
          <a:p>
            <a:pPr marL="342900" indent="-342900">
              <a:buSzPct val="7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</a:p>
          <a:p>
            <a:pPr marL="342900" indent="-342900">
              <a:buSzPct val="7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Determination Methodology</a:t>
            </a:r>
          </a:p>
          <a:p>
            <a:pPr marL="342900" indent="-342900">
              <a:buSzPct val="7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Projections</a:t>
            </a:r>
          </a:p>
          <a:p>
            <a:pPr marL="342900" indent="-342900">
              <a:buSzPct val="7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Azimuth Marks (old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hz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marks only)</a:t>
            </a:r>
          </a:p>
          <a:p>
            <a:pPr marL="342900" indent="-342900">
              <a:buSzPct val="7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Superseded Survey Control</a:t>
            </a:r>
          </a:p>
          <a:p>
            <a:pPr marL="342900" indent="-342900">
              <a:buSzPct val="7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Monumentation</a:t>
            </a:r>
          </a:p>
          <a:p>
            <a:pPr marL="342900" indent="-342900">
              <a:buSzPct val="7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Grid</a:t>
            </a:r>
          </a:p>
          <a:p>
            <a:pPr marL="342900" indent="-342900">
              <a:buSzPct val="7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</a:p>
          <a:p>
            <a:pPr marL="342900" indent="-342900">
              <a:buSzPct val="7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 and Recoveries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970" y="84524"/>
            <a:ext cx="3106827" cy="66736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8609744" y="6388839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87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56" y="2333896"/>
            <a:ext cx="8165105" cy="31558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>
            <a:off x="388255" y="2684298"/>
            <a:ext cx="1605861" cy="566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4574" y="4250028"/>
            <a:ext cx="2281106" cy="224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146997" y="2936383"/>
            <a:ext cx="888642" cy="48939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33785" y="3735142"/>
            <a:ext cx="3072409" cy="95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56823" y="5473522"/>
            <a:ext cx="193183" cy="6954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4399" y="5911403"/>
            <a:ext cx="508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“PID”…..  IT IS IMPORTANT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079" y="670153"/>
            <a:ext cx="7988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BASIC METADATA SECTION OF EACH DATA SHEET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9881" y="2627291"/>
            <a:ext cx="326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VERSION #  matters to some vendor software programs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3361" y="6310648"/>
            <a:ext cx="590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256" y="1408364"/>
            <a:ext cx="3460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dsdata.txt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a guide to understanding datasheet info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23107" y="1961455"/>
            <a:ext cx="69670" cy="7073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8504" y="515927"/>
            <a:ext cx="5712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Why is the “PID” important?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268" y="1472362"/>
            <a:ext cx="40564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PID is the key to the NGS database which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contains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more than 1.5 million marks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Four stations are named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“ADAMS”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 Indiana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Each one has a unique PERMANENT IDENTIFIER  (six character PID)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16875" y="6273225"/>
            <a:ext cx="6271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504" y="1207263"/>
            <a:ext cx="4103370" cy="546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4048" y="1074637"/>
            <a:ext cx="4179147" cy="547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99872" y="1572768"/>
            <a:ext cx="343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Five Stations have the designation   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“BM”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408" y="3730752"/>
            <a:ext cx="359664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Again, each has a unique PID…..</a:t>
            </a:r>
          </a:p>
          <a:p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ME0908,  MD0784,  MD0358, LA1409,  HZ1997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51818" y="6256457"/>
            <a:ext cx="592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8231" y="982573"/>
            <a:ext cx="620761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Three Primary Types of  “MODERN”  Geodetic Marks:</a:t>
            </a:r>
          </a:p>
          <a:p>
            <a:pPr algn="ctr"/>
            <a:endParaRPr lang="en-US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Leveled  only</a:t>
            </a:r>
          </a:p>
          <a:p>
            <a:pPr marL="342900" indent="-342900">
              <a:buFont typeface="+mj-lt"/>
              <a:buAutoNum type="arabicPeriod"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GPS-Observed only</a:t>
            </a:r>
          </a:p>
          <a:p>
            <a:pPr marL="342900" indent="-342900">
              <a:buFont typeface="+mj-lt"/>
              <a:buAutoNum type="arabicPeriod"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Leveled and GPS-Observed on same mark</a:t>
            </a:r>
          </a:p>
          <a:p>
            <a:pPr marL="342900" indent="-342900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16983" y="6273225"/>
            <a:ext cx="62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2624" y="4242816"/>
            <a:ext cx="7485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NOTE: there are many old triangulation stations that still exist in the NGS database….	CAUTION: avoid mixing old triangulation data with modern GPS-surveyed marks!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tasheet clip 2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89" y="1875219"/>
            <a:ext cx="8430247" cy="210435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2124" y="669702"/>
            <a:ext cx="7984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Published “CURRENT SURVEY CONTROL” for a LEVELED-ONLY mark.  (NOT GPS observed)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650050" y="1429555"/>
            <a:ext cx="115911" cy="7598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67448" y="2137893"/>
            <a:ext cx="2421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01564" y="1004552"/>
            <a:ext cx="1275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Note Handheld GPS  Pos.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443988" y="2215166"/>
            <a:ext cx="1107583" cy="3348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datasheet clip 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28" y="5074208"/>
            <a:ext cx="8437552" cy="92734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7" name="Oval 16"/>
          <p:cNvSpPr/>
          <p:nvPr/>
        </p:nvSpPr>
        <p:spPr>
          <a:xfrm>
            <a:off x="7585656" y="5164428"/>
            <a:ext cx="1017431" cy="360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25003" y="4636394"/>
            <a:ext cx="347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Another Vertical Mark Example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8255358" y="4662152"/>
            <a:ext cx="167425" cy="4507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44744" y="4121239"/>
            <a:ext cx="166137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Note Position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SCALED from Topo map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51571" y="6273225"/>
            <a:ext cx="59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51" y="1206171"/>
            <a:ext cx="7829741" cy="12968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386365"/>
            <a:ext cx="8731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This mark was observed only with GPS  (it 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WAS NOT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leveled) -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published height was GPS derived using Geoid model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3087495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688687" y="1790163"/>
            <a:ext cx="862885" cy="3992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05832" y="2139672"/>
            <a:ext cx="2704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050405" y="1907729"/>
            <a:ext cx="837127" cy="24469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72676" y="2559461"/>
            <a:ext cx="2265381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use the meters value</a:t>
            </a:r>
            <a:endParaRPr lang="en-US" sz="105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681778" y="2152428"/>
            <a:ext cx="250830" cy="5064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551572" y="6222829"/>
            <a:ext cx="5419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00" y="4529000"/>
            <a:ext cx="7836770" cy="15075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3960619" y="5419293"/>
            <a:ext cx="837127" cy="24469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6605832" y="5663992"/>
            <a:ext cx="2704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690220" y="5342019"/>
            <a:ext cx="862885" cy="3992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4775915" y="5716390"/>
            <a:ext cx="250830" cy="5064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07725" y="6209211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?? use this value??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07725" y="6209211"/>
            <a:ext cx="1985555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6354" y="3762103"/>
            <a:ext cx="634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mark is also….   GPS-Only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asheet clip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77" y="1488759"/>
            <a:ext cx="8012412" cy="331505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165206" y="2352884"/>
            <a:ext cx="978794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15  vertical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source options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186410" y="2446986"/>
            <a:ext cx="978795" cy="4765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7086" y="631065"/>
            <a:ext cx="892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This mark 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observed with GPS, and it 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separately leveled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412901" y="1828800"/>
            <a:ext cx="23954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3488" y="5177307"/>
            <a:ext cx="8397025" cy="12926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Sources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 ADJUSTED,    ADJ_UNCH,    POSTED,    READJUST,    N_HEIGHT,    RESET,  COMPUTED,   GPSCONLV,    LEVELING,    H_LEVEL,    GPS_OBS,    VERT_ANG,  SCALED,    U_HEIGHT,    VERTCON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Each type is explained in the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“dsdata.txt”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document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654603" y="3646803"/>
            <a:ext cx="115910" cy="144771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1977" y="2176530"/>
            <a:ext cx="2163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34225" y="2367566"/>
            <a:ext cx="2163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75797" y="2382592"/>
            <a:ext cx="106894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21983" y="2781837"/>
            <a:ext cx="118485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533172" y="6177581"/>
            <a:ext cx="6108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ontent Placeholder 2"/>
          <p:cNvSpPr txBox="1">
            <a:spLocks/>
          </p:cNvSpPr>
          <p:nvPr/>
        </p:nvSpPr>
        <p:spPr bwMode="auto">
          <a:xfrm>
            <a:off x="399246" y="2464874"/>
            <a:ext cx="8229600" cy="323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Learn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alternate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ways to obtain datasheets while in the office, or in the field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Learn about the different sections of datasheets</a:t>
            </a:r>
          </a:p>
          <a:p>
            <a:pPr eaLnBrk="1" hangingPunct="1">
              <a:spcBef>
                <a:spcPct val="20000"/>
              </a:spcBef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Learn about important differences in the information that is found in certain sections of the datasheet –avoid using it incorrectly.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8" name="Title 1"/>
          <p:cNvSpPr txBox="1">
            <a:spLocks/>
          </p:cNvSpPr>
          <p:nvPr/>
        </p:nvSpPr>
        <p:spPr bwMode="auto">
          <a:xfrm>
            <a:off x="457200" y="555030"/>
            <a:ext cx="8229600" cy="68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 smtClean="0">
                <a:latin typeface="Times New Roman" charset="0"/>
                <a:cs typeface="Times New Roman" charset="0"/>
              </a:rPr>
              <a:t>Goal today: To improve understanding of NGS datasheets</a:t>
            </a:r>
            <a:endParaRPr lang="en-US" sz="44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28846" y="6310648"/>
            <a:ext cx="360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asheet clip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93" y="1166788"/>
            <a:ext cx="8012412" cy="331505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112135" y="502276"/>
            <a:ext cx="524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“…CONTROL” Section continued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9280" y="2627290"/>
            <a:ext cx="1365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Cartesian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Coordinates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093" y="4516744"/>
            <a:ext cx="883490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Laplace Correction - combined with astronomic azimuth, yields the geodetic azimuth</a:t>
            </a:r>
          </a:p>
          <a:p>
            <a:endParaRPr lang="en-US" sz="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Geoid Height -separation between Geoid and the reference ellipsoid (negative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contig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U.S.)</a:t>
            </a:r>
          </a:p>
          <a:p>
            <a:endParaRPr lang="en-US" sz="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Dynamic Height -geopotential value at the mark  (NOT an orthometric height).</a:t>
            </a:r>
          </a:p>
          <a:p>
            <a:endParaRPr lang="en-US" sz="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Modeled Gravity – interpolated from observed gravity values</a:t>
            </a:r>
          </a:p>
          <a:p>
            <a:endParaRPr lang="en-US" sz="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Vertical Order  Will be 2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order  (or better).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NGS does not accept 3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order, except on “Resets”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528811" y="1455313"/>
            <a:ext cx="2240924" cy="128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49251" y="3400023"/>
            <a:ext cx="128788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97493" y="4890722"/>
            <a:ext cx="1803042" cy="1287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49251" y="3593206"/>
            <a:ext cx="1249250" cy="1287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06262" y="5256544"/>
            <a:ext cx="1210614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49251" y="3786389"/>
            <a:ext cx="1429555" cy="1287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97493" y="5640579"/>
            <a:ext cx="1532586" cy="1287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ight Brace 37"/>
          <p:cNvSpPr/>
          <p:nvPr/>
        </p:nvSpPr>
        <p:spPr>
          <a:xfrm>
            <a:off x="5177307" y="2640169"/>
            <a:ext cx="244699" cy="56667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1249251" y="4404575"/>
            <a:ext cx="364472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06691" y="6390438"/>
            <a:ext cx="1339403" cy="12879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12935" y="6390438"/>
            <a:ext cx="631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06262" y="5991497"/>
            <a:ext cx="1523817" cy="20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249251" y="4014477"/>
            <a:ext cx="1523817" cy="20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asheet clip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35" y="1416677"/>
            <a:ext cx="7983275" cy="210214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" name="Picture 2" descr="datasheet clip 4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045" y="4306038"/>
            <a:ext cx="6666091" cy="24905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8045" y="4266625"/>
            <a:ext cx="6632620" cy="2569335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1820" y="463639"/>
            <a:ext cx="8654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ACCURACY STANDARDS SECTION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replaces Hz Order &amp; Class for marks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3498" y="3446486"/>
            <a:ext cx="39247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Clicking on the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here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link generates the following table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33350" y="2846230"/>
            <a:ext cx="463639" cy="2833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8942" y="5357611"/>
            <a:ext cx="190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Local Accuracies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700011" y="2318197"/>
            <a:ext cx="74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43955" y="2717442"/>
            <a:ext cx="579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404575" y="1738648"/>
            <a:ext cx="18159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833350" y="3217274"/>
            <a:ext cx="231819" cy="4592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512935" y="6123757"/>
            <a:ext cx="6310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8187" y="425003"/>
            <a:ext cx="7392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NEXT SECTION EXPLAINS HOW THE PUBLISHED VALUES WERE DETERMINED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515155" y="1403798"/>
            <a:ext cx="283336" cy="29621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525887" y="3410756"/>
            <a:ext cx="283336" cy="29621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863" y="1359640"/>
            <a:ext cx="8052217" cy="5321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9" name="Straight Connector 38"/>
          <p:cNvCxnSpPr/>
          <p:nvPr/>
        </p:nvCxnSpPr>
        <p:spPr>
          <a:xfrm flipV="1">
            <a:off x="1687132" y="1815921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697865" y="2560749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818324" y="3125960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723622" y="3887274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745087" y="4307983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708597" y="4670738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1721476" y="5263166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1749380" y="6244107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137893" y="1558345"/>
            <a:ext cx="2086377" cy="128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12135" y="3490175"/>
            <a:ext cx="17515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112135" y="5022761"/>
            <a:ext cx="1674254" cy="128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487177" y="6117465"/>
            <a:ext cx="65682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515155" y="4874654"/>
            <a:ext cx="283336" cy="29621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2971" y="1793966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474697" y="6205248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92" y="1018688"/>
            <a:ext cx="6860914" cy="35310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370133" y="5112640"/>
            <a:ext cx="1590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eveled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~1934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67" y="5101419"/>
            <a:ext cx="6860914" cy="16190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Oval 14"/>
          <p:cNvSpPr/>
          <p:nvPr/>
        </p:nvSpPr>
        <p:spPr>
          <a:xfrm>
            <a:off x="879566" y="4014651"/>
            <a:ext cx="1219200" cy="53509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10993" y="3179899"/>
            <a:ext cx="165873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Adjusted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1991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(re-adjusted)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81646" y="5298898"/>
            <a:ext cx="592182" cy="19621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4972" y="406261"/>
            <a:ext cx="759065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Caution: don’t overlook the age of the observations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7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1972" y="515155"/>
            <a:ext cx="772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PHOTOGRAPH   SECTION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9680" y="2284701"/>
            <a:ext cx="3313176" cy="44022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525814" y="6273225"/>
            <a:ext cx="618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073" y="1035331"/>
            <a:ext cx="6543103" cy="1056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" y="2561273"/>
            <a:ext cx="4698232" cy="192538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1450848" y="4206240"/>
            <a:ext cx="3572256" cy="8046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133600" y="1731264"/>
            <a:ext cx="36576" cy="7802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42176" y="5023104"/>
            <a:ext cx="1219200" cy="1219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7952" y="5208293"/>
            <a:ext cx="3584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This is station “C 43” -  located just northwest of the Indiana State Fairgrounds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514" y="60960"/>
            <a:ext cx="2132535" cy="2159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611" y="1043189"/>
            <a:ext cx="7817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SECTION PROVIDING 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STATE  PLANE COORDINATES and 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UTM COORDINATES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13010" y="6212265"/>
            <a:ext cx="62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022" y="2651288"/>
            <a:ext cx="8480298" cy="2383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5-Point Star 9"/>
          <p:cNvSpPr/>
          <p:nvPr/>
        </p:nvSpPr>
        <p:spPr>
          <a:xfrm>
            <a:off x="8059442" y="2599149"/>
            <a:ext cx="353568" cy="382590"/>
          </a:xfrm>
          <a:prstGeom prst="star5">
            <a:avLst>
              <a:gd name="adj" fmla="val 16586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915177" y="2975020"/>
            <a:ext cx="3850784" cy="128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615189" y="3541690"/>
            <a:ext cx="2833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63673" y="3747752"/>
            <a:ext cx="3090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822" y="708338"/>
            <a:ext cx="704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SECTION SHOWING SUPERSEDED VALUES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datasheet clip 8B Kolath supersed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52" y="1462153"/>
            <a:ext cx="8145912" cy="365075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cxnSp>
        <p:nvCxnSpPr>
          <p:cNvPr id="11" name="Straight Connector 10"/>
          <p:cNvCxnSpPr/>
          <p:nvPr/>
        </p:nvCxnSpPr>
        <p:spPr>
          <a:xfrm flipH="1">
            <a:off x="1996225" y="2678806"/>
            <a:ext cx="3863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83346" y="3078050"/>
            <a:ext cx="39924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96226" y="3477295"/>
            <a:ext cx="4121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36668" y="3657600"/>
            <a:ext cx="8487784" cy="645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133341" y="4752304"/>
            <a:ext cx="5808372" cy="3219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1981199" y="2277415"/>
            <a:ext cx="3863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622739" y="3657600"/>
            <a:ext cx="2833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No longer adjusts to 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5" y="5705342"/>
            <a:ext cx="8179325" cy="62519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975797" y="3606084"/>
            <a:ext cx="23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24281" y="4005330"/>
            <a:ext cx="33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23538" y="3631842"/>
            <a:ext cx="33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36417" y="4018208"/>
            <a:ext cx="32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3631842" y="1931831"/>
            <a:ext cx="257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06860" y="1456042"/>
            <a:ext cx="188031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“KOLLATH”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87176" y="6310648"/>
            <a:ext cx="65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26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5-Point Star 23"/>
          <p:cNvSpPr/>
          <p:nvPr/>
        </p:nvSpPr>
        <p:spPr>
          <a:xfrm>
            <a:off x="170688" y="4706112"/>
            <a:ext cx="353568" cy="438912"/>
          </a:xfrm>
          <a:prstGeom prst="star5">
            <a:avLst>
              <a:gd name="adj" fmla="val 16586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0914" y="940157"/>
            <a:ext cx="7199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SECTION PROVIDING THE MARK’S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NATIONAL GRID ADDRESS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8768" y="3796864"/>
            <a:ext cx="64394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U. S. National Grid (USNG) system is a FGDC standard, developed to improve public safety and commerce.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http://www.fgdc.gov/usng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471207" y="6273225"/>
            <a:ext cx="629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27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272" y="2281238"/>
            <a:ext cx="8080265" cy="6448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5946949" y="2733069"/>
            <a:ext cx="2524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437883"/>
            <a:ext cx="714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Mark Description Section  -  Two examples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datasheet clip 10 moose e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24" y="3900203"/>
            <a:ext cx="7965116" cy="27425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2652533" y="4959053"/>
            <a:ext cx="965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414701" y="4557661"/>
            <a:ext cx="244699" cy="1931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26893" y="6026540"/>
            <a:ext cx="244699" cy="1931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499616" y="4047744"/>
            <a:ext cx="4691860" cy="51137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525690" y="6273225"/>
            <a:ext cx="6183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28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95" y="1207008"/>
            <a:ext cx="7933870" cy="240556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Rounded Rectangle 14"/>
          <p:cNvSpPr/>
          <p:nvPr/>
        </p:nvSpPr>
        <p:spPr>
          <a:xfrm>
            <a:off x="1755648" y="1231393"/>
            <a:ext cx="5301975" cy="48767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990646" y="2154034"/>
            <a:ext cx="4378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22790" y="2825281"/>
            <a:ext cx="1493949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597153" y="3291840"/>
            <a:ext cx="251396" cy="2273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023616" y="3035808"/>
            <a:ext cx="5657088" cy="487680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694176" y="2109216"/>
            <a:ext cx="2901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(Coast and Geodetic Survey disk)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5-Point Star 25"/>
          <p:cNvSpPr/>
          <p:nvPr/>
        </p:nvSpPr>
        <p:spPr>
          <a:xfrm>
            <a:off x="353568" y="5568166"/>
            <a:ext cx="353568" cy="315799"/>
          </a:xfrm>
          <a:prstGeom prst="star5">
            <a:avLst>
              <a:gd name="adj" fmla="val 16586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132320" y="1450848"/>
            <a:ext cx="15483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Station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“C 43”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27648" y="4596384"/>
            <a:ext cx="2401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Station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“MOOSE EAR”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94176" y="4913376"/>
            <a:ext cx="2267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(set by Barron Co. WI )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560443" y="5575852"/>
            <a:ext cx="6033053" cy="235409"/>
          </a:xfrm>
          <a:prstGeom prst="round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593670" y="2851562"/>
            <a:ext cx="251396" cy="2273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652532" y="5837951"/>
            <a:ext cx="5516335" cy="381772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75" y="643944"/>
            <a:ext cx="7598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SECTION SHOWING THE MARK’S 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“SETTING AND RECOVERY HISTORY”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istory for Kollat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47" y="1994316"/>
            <a:ext cx="7798190" cy="477373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435662" y="6273225"/>
            <a:ext cx="7083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3794" y="1594937"/>
            <a:ext cx="258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Kollath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16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recoveries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40315"/>
            <a:ext cx="565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METHODS TO OBTAIN DATASHEETS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47" y="1106394"/>
            <a:ext cx="49712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“Classical” NGS website retrieval</a:t>
            </a:r>
          </a:p>
          <a:p>
            <a:pPr>
              <a:buFont typeface="Arial" pitchFamily="34" charset="0"/>
              <a:buChar char="•"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“DSWorld” software with Google Earth</a:t>
            </a:r>
          </a:p>
          <a:p>
            <a:pPr>
              <a:buFont typeface="Arial" pitchFamily="34" charset="0"/>
              <a:buChar char="•"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NGS  “Data Explorer” option</a:t>
            </a:r>
          </a:p>
          <a:p>
            <a:pPr>
              <a:buFont typeface="Arial" pitchFamily="34" charset="0"/>
              <a:buChar char="•"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Smart Phone App - “FindAControl”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pic>
        <p:nvPicPr>
          <p:cNvPr id="4" name="Picture 3" descr="FindAControl upper left corner for group 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485" y="3149035"/>
            <a:ext cx="2682240" cy="192181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7" name="Picture 6" descr="NGS datasheets initial p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47" y="3708502"/>
            <a:ext cx="4011210" cy="262085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8" name="Picture 7" descr="NGS datasheets choose PID Desig  et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816" y="4145377"/>
            <a:ext cx="3153378" cy="240276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6" name="Picture 5" descr="DSWorld program only- clipped by Printke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632" y="5248386"/>
            <a:ext cx="4672700" cy="152433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8754150" y="6273225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5211" y="3706089"/>
            <a:ext cx="2472295" cy="677108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FindAControl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 an NGS Product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485" y="80778"/>
            <a:ext cx="3223872" cy="28907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419980" y="5884751"/>
            <a:ext cx="273877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CLASSICAL METHOD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2673" y="5382741"/>
            <a:ext cx="1108060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DSWorld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4080" y="2290354"/>
            <a:ext cx="2830286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NGS DATA EXPLORER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4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tation Recovery for H 142 including complete mess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7" y="1673296"/>
            <a:ext cx="8268237" cy="518470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63640" y="437882"/>
            <a:ext cx="8461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STATION RECOVERY NOTES   -  BE AWARE THAT RECOVERY NOTES CAN SOMETIMES BE MISLEADING!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4862" y="1275010"/>
            <a:ext cx="452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Mark originally set by NGS  (CGS) in 1948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061397" y="2228045"/>
            <a:ext cx="1146219" cy="463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59250" y="4417453"/>
            <a:ext cx="1146219" cy="4507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223493" y="2537139"/>
            <a:ext cx="1803042" cy="3219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36372" y="4732986"/>
            <a:ext cx="3309871" cy="3090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73532" y="3193960"/>
            <a:ext cx="173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 YEARS LATER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223493" y="3632916"/>
            <a:ext cx="1803042" cy="3262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223493" y="5833055"/>
            <a:ext cx="2768958" cy="3090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461420" y="6104586"/>
            <a:ext cx="6825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30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rc 18"/>
          <p:cNvSpPr/>
          <p:nvPr/>
        </p:nvSpPr>
        <p:spPr>
          <a:xfrm>
            <a:off x="5790463" y="2471358"/>
            <a:ext cx="1374012" cy="2097024"/>
          </a:xfrm>
          <a:prstGeom prst="arc">
            <a:avLst>
              <a:gd name="adj1" fmla="val 16019642"/>
              <a:gd name="adj2" fmla="val 516864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9" idx="2"/>
          </p:cNvCxnSpPr>
          <p:nvPr/>
        </p:nvCxnSpPr>
        <p:spPr>
          <a:xfrm flipH="1">
            <a:off x="6240028" y="4562878"/>
            <a:ext cx="307740" cy="59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16" y="2020389"/>
            <a:ext cx="8792747" cy="40140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53792" y="708338"/>
            <a:ext cx="8216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SECTION  OF THE DATASHEET SHOWING THE STATION DESCRIPTION … (TO-REACH and TIES)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547579" y="2269630"/>
            <a:ext cx="2511380" cy="128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461420" y="6105799"/>
            <a:ext cx="68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8840" y="2038304"/>
            <a:ext cx="161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To-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 Info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0673" y="6166451"/>
            <a:ext cx="131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Ties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98170" y="6073658"/>
            <a:ext cx="357052" cy="322217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3"/>
          </p:cNvCxnSpPr>
          <p:nvPr/>
        </p:nvCxnSpPr>
        <p:spPr>
          <a:xfrm flipH="1">
            <a:off x="2281647" y="2222970"/>
            <a:ext cx="225852" cy="415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844732" y="4093029"/>
            <a:ext cx="7925782" cy="1907177"/>
          </a:xfrm>
          <a:custGeom>
            <a:avLst/>
            <a:gdLst>
              <a:gd name="connsiteX0" fmla="*/ 4171406 w 7933509"/>
              <a:gd name="connsiteY0" fmla="*/ 17417 h 1907177"/>
              <a:gd name="connsiteX1" fmla="*/ 7933509 w 7933509"/>
              <a:gd name="connsiteY1" fmla="*/ 0 h 1907177"/>
              <a:gd name="connsiteX2" fmla="*/ 7933509 w 7933509"/>
              <a:gd name="connsiteY2" fmla="*/ 1889760 h 1907177"/>
              <a:gd name="connsiteX3" fmla="*/ 0 w 7933509"/>
              <a:gd name="connsiteY3" fmla="*/ 1907177 h 1907177"/>
              <a:gd name="connsiteX4" fmla="*/ 17418 w 7933509"/>
              <a:gd name="connsiteY4" fmla="*/ 217714 h 1907177"/>
              <a:gd name="connsiteX5" fmla="*/ 4197532 w 7933509"/>
              <a:gd name="connsiteY5" fmla="*/ 217714 h 1907177"/>
              <a:gd name="connsiteX6" fmla="*/ 4171406 w 7933509"/>
              <a:gd name="connsiteY6" fmla="*/ 17417 h 190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33509" h="1907177">
                <a:moveTo>
                  <a:pt x="4171406" y="17417"/>
                </a:moveTo>
                <a:lnTo>
                  <a:pt x="7933509" y="0"/>
                </a:lnTo>
                <a:lnTo>
                  <a:pt x="7933509" y="1889760"/>
                </a:lnTo>
                <a:lnTo>
                  <a:pt x="0" y="1907177"/>
                </a:lnTo>
                <a:lnTo>
                  <a:pt x="17418" y="217714"/>
                </a:lnTo>
                <a:lnTo>
                  <a:pt x="4197532" y="217714"/>
                </a:lnTo>
                <a:lnTo>
                  <a:pt x="4171406" y="17417"/>
                </a:lnTo>
                <a:close/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62149" y="2647406"/>
            <a:ext cx="7855131" cy="1245325"/>
          </a:xfrm>
          <a:custGeom>
            <a:avLst/>
            <a:gdLst>
              <a:gd name="connsiteX0" fmla="*/ 775062 w 7855131"/>
              <a:gd name="connsiteY0" fmla="*/ 1227908 h 1245325"/>
              <a:gd name="connsiteX1" fmla="*/ 0 w 7855131"/>
              <a:gd name="connsiteY1" fmla="*/ 1245325 h 1245325"/>
              <a:gd name="connsiteX2" fmla="*/ 8708 w 7855131"/>
              <a:gd name="connsiteY2" fmla="*/ 34834 h 1245325"/>
              <a:gd name="connsiteX3" fmla="*/ 7855131 w 7855131"/>
              <a:gd name="connsiteY3" fmla="*/ 0 h 1245325"/>
              <a:gd name="connsiteX4" fmla="*/ 7855131 w 7855131"/>
              <a:gd name="connsiteY4" fmla="*/ 1010194 h 1245325"/>
              <a:gd name="connsiteX5" fmla="*/ 748937 w 7855131"/>
              <a:gd name="connsiteY5" fmla="*/ 1045028 h 1245325"/>
              <a:gd name="connsiteX6" fmla="*/ 775062 w 7855131"/>
              <a:gd name="connsiteY6" fmla="*/ 1227908 h 124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5131" h="1245325">
                <a:moveTo>
                  <a:pt x="775062" y="1227908"/>
                </a:moveTo>
                <a:lnTo>
                  <a:pt x="0" y="1245325"/>
                </a:lnTo>
                <a:cubicBezTo>
                  <a:pt x="2903" y="841828"/>
                  <a:pt x="5805" y="438331"/>
                  <a:pt x="8708" y="34834"/>
                </a:cubicBezTo>
                <a:lnTo>
                  <a:pt x="7855131" y="0"/>
                </a:lnTo>
                <a:lnTo>
                  <a:pt x="7855131" y="1010194"/>
                </a:lnTo>
                <a:lnTo>
                  <a:pt x="748937" y="1045028"/>
                </a:lnTo>
                <a:lnTo>
                  <a:pt x="775062" y="1227908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337" y="3137562"/>
            <a:ext cx="7949184" cy="14714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158496" y="3871193"/>
            <a:ext cx="3889248" cy="950976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2608" y="719328"/>
            <a:ext cx="8510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FINALLY, 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WATCH FOR NOTIFICATION THAT YOUR DATASHEET(S) EXTRACTION IS COMPLETE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7744" y="5035296"/>
            <a:ext cx="4255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If you do not see this message at the end, you did not get all of the datasheets that you requested.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178629" y="4868091"/>
            <a:ext cx="832539" cy="54515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497339" y="6096000"/>
            <a:ext cx="646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713" y="399245"/>
            <a:ext cx="8468139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SUMMARY    </a:t>
            </a:r>
          </a:p>
          <a:p>
            <a:endParaRPr lang="en-US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Different types of marks (Hz-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Vert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exist in the field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Datasheets contain much useful info.  Info will vary depending on the type of mark. 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“dsdata.txt” is a great source for understanding datasheets 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http://www.ngs.noaa.gov/cgi-bin/ds_lookup.prl?Item=DSDATA.TXT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There are several ways to obtain published NGS data.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Your NGS Advisor is here to assist you with understanding &amp; using the National Spatial Reference System (NSRS)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		Thank you for attending this session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45510" y="6078828"/>
            <a:ext cx="798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594" y="384658"/>
            <a:ext cx="8414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Remember that NGS REGIONAL ADVISORS are here to help you.  Find Advisors’ contact info on the NGS website at: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://www.ngs.noaa.gov/ADVISORS/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87177" y="6104586"/>
            <a:ext cx="65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34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781" y="1664078"/>
            <a:ext cx="5438344" cy="42577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2572" y="6104586"/>
            <a:ext cx="373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QUESTIONS…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4" y="387638"/>
            <a:ext cx="9074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“CLASSICAL” NGS Website retrieval…. 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http://www.ngs.noaa.gov/cgi-bin/datasheet.prl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NGS datasheets choose PID Desig  et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686" y="1436341"/>
            <a:ext cx="6680186" cy="521084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8" name="Oval 7"/>
          <p:cNvSpPr/>
          <p:nvPr/>
        </p:nvSpPr>
        <p:spPr>
          <a:xfrm>
            <a:off x="1344199" y="3258719"/>
            <a:ext cx="618186" cy="2704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42005" y="5601289"/>
            <a:ext cx="1081825" cy="3219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63015" y="4565755"/>
            <a:ext cx="1081825" cy="3219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565739" y="6211824"/>
            <a:ext cx="51120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921405" y="6257433"/>
            <a:ext cx="1097280" cy="13411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14302" y="6000856"/>
            <a:ext cx="157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Interactive Map Option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44199" y="4944447"/>
            <a:ext cx="1302912" cy="2580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47749" y="6211824"/>
            <a:ext cx="1378039" cy="35944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95751" y="4867309"/>
            <a:ext cx="468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 also find a Project ID using a PID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stCxn id="14" idx="1"/>
          </p:cNvCxnSpPr>
          <p:nvPr/>
        </p:nvCxnSpPr>
        <p:spPr>
          <a:xfrm flipH="1">
            <a:off x="2647111" y="5051975"/>
            <a:ext cx="548640" cy="2962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2" idx="1"/>
          </p:cNvCxnSpPr>
          <p:nvPr/>
        </p:nvCxnSpPr>
        <p:spPr>
          <a:xfrm flipH="1" flipV="1">
            <a:off x="3317967" y="2412274"/>
            <a:ext cx="1105987" cy="9758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23954" y="2325189"/>
            <a:ext cx="215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Useful information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70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5207" y="472443"/>
            <a:ext cx="6161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“DSWorld” -  software program developed by Malcolm Archer-Shee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640" y="5353403"/>
            <a:ext cx="82858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Download this free program from the NGS website at –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http://www.ngs.noaa.gov/PC_PROD/PARTNERS/index.shtml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8427" y="6215805"/>
            <a:ext cx="4025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640" y="1791186"/>
            <a:ext cx="8406037" cy="29622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flipV="1">
            <a:off x="2295939" y="2852530"/>
            <a:ext cx="1371600" cy="993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621696" y="2862470"/>
            <a:ext cx="735495" cy="994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5396948" y="2574235"/>
            <a:ext cx="2554356" cy="1600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3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37" y="1126913"/>
            <a:ext cx="7561643" cy="5395808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09303" y="539931"/>
            <a:ext cx="600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“DSWORLD” Screen Capture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89158" y="6338055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02" y="1942012"/>
            <a:ext cx="5542772" cy="38321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53142" y="576947"/>
            <a:ext cx="7376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“NGS Data Explorer” found here….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://www.ngs.noaa.gov/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557555" y="3500846"/>
            <a:ext cx="1045028" cy="2786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885509" y="2812868"/>
            <a:ext cx="1558833" cy="1053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57555" y="3858100"/>
            <a:ext cx="244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Click here to reach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“DATA EXPLORER”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47611" y="6273225"/>
            <a:ext cx="49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264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75" y="383178"/>
            <a:ext cx="5409325" cy="62314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673737" y="6334779"/>
            <a:ext cx="47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7589" y="2179796"/>
            <a:ext cx="2786743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Interactive map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Statewide datasheet extractions- latest month is available here</a:t>
            </a:r>
          </a:p>
          <a:p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 To “classical method”</a:t>
            </a:r>
          </a:p>
          <a:p>
            <a:endParaRPr lang="en-US" sz="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“Text format” datasheet retrievals,  or…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“Shapefile format” for GIS functionality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623561" y="3762103"/>
            <a:ext cx="664028" cy="5050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Left Brace 6"/>
          <p:cNvSpPr/>
          <p:nvPr/>
        </p:nvSpPr>
        <p:spPr>
          <a:xfrm>
            <a:off x="5843451" y="5129349"/>
            <a:ext cx="600892" cy="1436263"/>
          </a:xfrm>
          <a:prstGeom prst="leftBrac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649687" y="2447109"/>
            <a:ext cx="637902" cy="2002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19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76" y="1247175"/>
            <a:ext cx="8805917" cy="49533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8971" y="501972"/>
            <a:ext cx="8255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Sample search using NGS  “Data Explorer” tool</a:t>
            </a:r>
          </a:p>
        </p:txBody>
      </p:sp>
      <p:sp>
        <p:nvSpPr>
          <p:cNvPr id="5" name="Rectangle 4"/>
          <p:cNvSpPr/>
          <p:nvPr/>
        </p:nvSpPr>
        <p:spPr>
          <a:xfrm>
            <a:off x="8734697" y="642248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 PowerPoint TEMPLATE-geodesy.noaa.gov 2011-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NGS PowerPoint TEMPLATE-geodesy.noaa.gov 2011-5</Template>
  <TotalTime>44617</TotalTime>
  <Words>1032</Words>
  <Application>Microsoft Office PowerPoint</Application>
  <PresentationFormat>On-screen Show (4:3)</PresentationFormat>
  <Paragraphs>215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ＭＳ Ｐゴシック</vt:lpstr>
      <vt:lpstr>Arial</vt:lpstr>
      <vt:lpstr>Calibri</vt:lpstr>
      <vt:lpstr>Times New Roman</vt:lpstr>
      <vt:lpstr>NGS PowerPoint TEMPLATE-geodesy.noaa.gov 2011-5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Wisconsin Department of Transportation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Wisconsin Geodetic Advisor</dc:creator>
  <cp:lastModifiedBy>ELLINGSON, JOHN T</cp:lastModifiedBy>
  <cp:revision>1780</cp:revision>
  <cp:lastPrinted>2016-08-03T16:33:22Z</cp:lastPrinted>
  <dcterms:created xsi:type="dcterms:W3CDTF">2014-01-08T17:26:40Z</dcterms:created>
  <dcterms:modified xsi:type="dcterms:W3CDTF">2016-08-11T03:03:54Z</dcterms:modified>
</cp:coreProperties>
</file>