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9144000"/>
  <p:notesSz cx="6997700" cy="92837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 name="Shape 1"/>
        <p:cNvGrpSpPr/>
        <p:nvPr/>
      </p:nvGrpSpPr>
      <p:grpSpPr>
        <a:xfrm>
          <a:off x="0" y="0"/>
          <a:ext cx="0" cy="0"/>
          <a:chOff x="0" y="0"/>
          <a:chExt cx="0" cy="0"/>
        </a:xfrm>
      </p:grpSpPr>
      <p:sp>
        <p:nvSpPr>
          <p:cNvPr id="2" name="Shape 2"/>
          <p:cNvSpPr txBox="1"/>
          <p:nvPr>
            <p:ph idx="2" type="hdr"/>
          </p:nvPr>
        </p:nvSpPr>
        <p:spPr>
          <a:xfrm>
            <a:off x="0" y="0"/>
            <a:ext cx="3032124" cy="463550"/>
          </a:xfrm>
          <a:prstGeom prst="rect">
            <a:avLst/>
          </a:prstGeom>
          <a:noFill/>
          <a:ln>
            <a:noFill/>
          </a:ln>
        </p:spPr>
        <p:txBody>
          <a:bodyPr anchorCtr="0" anchor="t" bIns="91425" lIns="91425" rIns="91425" tIns="91425"/>
          <a:lstStyle>
            <a:lvl1pPr indent="0" marL="0" marR="0" rtl="0" algn="l">
              <a:spcBef>
                <a:spcPts val="0"/>
              </a:spcBef>
              <a:spcAft>
                <a:spcPts val="0"/>
              </a:spcAft>
              <a:defRPr/>
            </a:lvl1pPr>
            <a:lvl2pPr indent="0" marL="457200" marR="0" rtl="0" algn="l">
              <a:spcBef>
                <a:spcPts val="0"/>
              </a:spcBef>
              <a:spcAft>
                <a:spcPts val="0"/>
              </a:spcAft>
              <a:defRPr/>
            </a:lvl2pPr>
            <a:lvl3pPr indent="0" marL="914400" marR="0" rtl="0" algn="l">
              <a:spcBef>
                <a:spcPts val="0"/>
              </a:spcBef>
              <a:spcAft>
                <a:spcPts val="0"/>
              </a:spcAft>
              <a:defRPr/>
            </a:lvl3pPr>
            <a:lvl4pPr indent="0" marL="1371600" marR="0" rtl="0" algn="l">
              <a:spcBef>
                <a:spcPts val="0"/>
              </a:spcBef>
              <a:spcAft>
                <a:spcPts val="0"/>
              </a:spcAft>
              <a:defRPr/>
            </a:lvl4pPr>
            <a:lvl5pPr indent="0" marL="1828800" marR="0" rtl="0" algn="l">
              <a:spcBef>
                <a:spcPts val="0"/>
              </a:spcBef>
              <a:spcAft>
                <a:spcPts val="0"/>
              </a:spcAft>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 name="Shape 3"/>
          <p:cNvSpPr txBox="1"/>
          <p:nvPr>
            <p:ph idx="10" type="dt"/>
          </p:nvPr>
        </p:nvSpPr>
        <p:spPr>
          <a:xfrm>
            <a:off x="3963987" y="0"/>
            <a:ext cx="3032124" cy="463550"/>
          </a:xfrm>
          <a:prstGeom prst="rect">
            <a:avLst/>
          </a:prstGeom>
          <a:noFill/>
          <a:ln>
            <a:noFill/>
          </a:ln>
        </p:spPr>
        <p:txBody>
          <a:bodyPr anchorCtr="0" anchor="t" bIns="91425" lIns="91425" rIns="91425" tIns="91425"/>
          <a:lstStyle>
            <a:lvl1pPr indent="0" marL="0" marR="0" rtl="0" algn="r">
              <a:spcBef>
                <a:spcPts val="0"/>
              </a:spcBef>
              <a:spcAft>
                <a:spcPts val="0"/>
              </a:spcAft>
              <a:defRPr/>
            </a:lvl1pPr>
            <a:lvl2pPr indent="0" marL="457200" marR="0" rtl="0" algn="l">
              <a:spcBef>
                <a:spcPts val="0"/>
              </a:spcBef>
              <a:spcAft>
                <a:spcPts val="0"/>
              </a:spcAft>
              <a:defRPr/>
            </a:lvl2pPr>
            <a:lvl3pPr indent="0" marL="914400" marR="0" rtl="0" algn="l">
              <a:spcBef>
                <a:spcPts val="0"/>
              </a:spcBef>
              <a:spcAft>
                <a:spcPts val="0"/>
              </a:spcAft>
              <a:defRPr/>
            </a:lvl3pPr>
            <a:lvl4pPr indent="0" marL="1371600" marR="0" rtl="0" algn="l">
              <a:spcBef>
                <a:spcPts val="0"/>
              </a:spcBef>
              <a:spcAft>
                <a:spcPts val="0"/>
              </a:spcAft>
              <a:defRPr/>
            </a:lvl4pPr>
            <a:lvl5pPr indent="0" marL="1828800" marR="0" rtl="0" algn="l">
              <a:spcBef>
                <a:spcPts val="0"/>
              </a:spcBef>
              <a:spcAft>
                <a:spcPts val="0"/>
              </a:spcAft>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 name="Shape 4"/>
          <p:cNvSpPr/>
          <p:nvPr>
            <p:ph idx="3"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 name="Shape 5"/>
          <p:cNvSpPr txBox="1"/>
          <p:nvPr>
            <p:ph idx="1" type="body"/>
          </p:nvPr>
        </p:nvSpPr>
        <p:spPr>
          <a:xfrm>
            <a:off x="700087" y="4410075"/>
            <a:ext cx="5597524" cy="4176712"/>
          </a:xfrm>
          <a:prstGeom prst="rect">
            <a:avLst/>
          </a:prstGeom>
          <a:noFill/>
          <a:ln>
            <a:noFill/>
          </a:ln>
        </p:spPr>
        <p:txBody>
          <a:bodyPr anchorCtr="0" anchor="t" bIns="91425" lIns="91425" rIns="91425" tIns="91425"/>
          <a:lstStyle>
            <a:lvl1pPr indent="0" marL="0" marR="0" rtl="0" algn="l">
              <a:spcBef>
                <a:spcPts val="360"/>
              </a:spcBef>
              <a:spcAft>
                <a:spcPts val="0"/>
              </a:spcAft>
              <a:defRPr/>
            </a:lvl1pPr>
            <a:lvl2pPr indent="0" marL="457200" marR="0" rtl="0" algn="l">
              <a:spcBef>
                <a:spcPts val="360"/>
              </a:spcBef>
              <a:spcAft>
                <a:spcPts val="0"/>
              </a:spcAft>
              <a:defRPr/>
            </a:lvl2pPr>
            <a:lvl3pPr indent="0" marL="914400" marR="0" rtl="0" algn="l">
              <a:spcBef>
                <a:spcPts val="360"/>
              </a:spcBef>
              <a:spcAft>
                <a:spcPts val="0"/>
              </a:spcAft>
              <a:defRPr/>
            </a:lvl3pPr>
            <a:lvl4pPr indent="0" marL="1371600" marR="0" rtl="0" algn="l">
              <a:spcBef>
                <a:spcPts val="360"/>
              </a:spcBef>
              <a:spcAft>
                <a:spcPts val="0"/>
              </a:spcAft>
              <a:defRPr/>
            </a:lvl4pPr>
            <a:lvl5pPr indent="0" marL="1828800" marR="0" rtl="0" algn="l">
              <a:spcBef>
                <a:spcPts val="360"/>
              </a:spcBef>
              <a:spcAft>
                <a:spcPts val="0"/>
              </a:spcAft>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 name="Shape 6"/>
          <p:cNvSpPr txBox="1"/>
          <p:nvPr>
            <p:ph idx="11" type="ftr"/>
          </p:nvPr>
        </p:nvSpPr>
        <p:spPr>
          <a:xfrm>
            <a:off x="0" y="8818563"/>
            <a:ext cx="3032124" cy="463550"/>
          </a:xfrm>
          <a:prstGeom prst="rect">
            <a:avLst/>
          </a:prstGeom>
          <a:noFill/>
          <a:ln>
            <a:noFill/>
          </a:ln>
        </p:spPr>
        <p:txBody>
          <a:bodyPr anchorCtr="0" anchor="b" bIns="91425" lIns="91425" rIns="91425" tIns="91425"/>
          <a:lstStyle>
            <a:lvl1pPr indent="0" marL="0" marR="0" rtl="0" algn="l">
              <a:spcBef>
                <a:spcPts val="0"/>
              </a:spcBef>
              <a:spcAft>
                <a:spcPts val="0"/>
              </a:spcAft>
              <a:defRPr/>
            </a:lvl1pPr>
            <a:lvl2pPr indent="0" marL="457200" marR="0" rtl="0" algn="l">
              <a:spcBef>
                <a:spcPts val="0"/>
              </a:spcBef>
              <a:spcAft>
                <a:spcPts val="0"/>
              </a:spcAft>
              <a:defRPr/>
            </a:lvl2pPr>
            <a:lvl3pPr indent="0" marL="914400" marR="0" rtl="0" algn="l">
              <a:spcBef>
                <a:spcPts val="0"/>
              </a:spcBef>
              <a:spcAft>
                <a:spcPts val="0"/>
              </a:spcAft>
              <a:defRPr/>
            </a:lvl3pPr>
            <a:lvl4pPr indent="0" marL="1371600" marR="0" rtl="0" algn="l">
              <a:spcBef>
                <a:spcPts val="0"/>
              </a:spcBef>
              <a:spcAft>
                <a:spcPts val="0"/>
              </a:spcAft>
              <a:defRPr/>
            </a:lvl4pPr>
            <a:lvl5pPr indent="0" marL="1828800" marR="0" rtl="0" algn="l">
              <a:spcBef>
                <a:spcPts val="0"/>
              </a:spcBef>
              <a:spcAft>
                <a:spcPts val="0"/>
              </a:spcAft>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 name="Shape 7"/>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txBox="1"/>
          <p:nvPr>
            <p:ph idx="1" type="body"/>
          </p:nvPr>
        </p:nvSpPr>
        <p:spPr>
          <a:xfrm>
            <a:off x="700087" y="4410075"/>
            <a:ext cx="5597524" cy="4176712"/>
          </a:xfrm>
          <a:prstGeom prst="rect">
            <a:avLst/>
          </a:prstGeom>
        </p:spPr>
        <p:txBody>
          <a:bodyPr anchorCtr="0" anchor="t" bIns="91425" lIns="91425" rIns="91425" tIns="91425">
            <a:noAutofit/>
          </a:bodyPr>
          <a:lstStyle/>
          <a:p>
            <a:pPr>
              <a:spcBef>
                <a:spcPts val="0"/>
              </a:spcBef>
              <a:buNone/>
            </a:pPr>
            <a:r>
              <a:rPr lang="en-US" sz="1200">
                <a:latin typeface="Times New Roman"/>
                <a:ea typeface="Times New Roman"/>
                <a:cs typeface="Times New Roman"/>
                <a:sym typeface="Times New Roman"/>
              </a:rPr>
              <a:t>NGS’ Ecosystems and Climate Operations has evolved over the past decade into a mature team focused on advancing NGS’ mission to the rest of NOAA and our non-navigational partners.  As the new NGS Webinar Series is drawing from a widening pool of geospatial interests, we felt it would be useful for the audience to know a little bit more about who we are and what we do.</a:t>
            </a:r>
          </a:p>
        </p:txBody>
      </p:sp>
      <p:sp>
        <p:nvSpPr>
          <p:cNvPr id="93" name="Shape 93"/>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 name="Shape 187"/>
        <p:cNvGrpSpPr/>
        <p:nvPr/>
      </p:nvGrpSpPr>
      <p:grpSpPr>
        <a:xfrm>
          <a:off x="0" y="0"/>
          <a:ext cx="0" cy="0"/>
          <a:chOff x="0" y="0"/>
          <a:chExt cx="0" cy="0"/>
        </a:xfrm>
      </p:grpSpPr>
      <p:sp>
        <p:nvSpPr>
          <p:cNvPr id="188" name="Shape 188"/>
          <p:cNvSpPr txBox="1"/>
          <p:nvPr>
            <p:ph idx="1" type="body"/>
          </p:nvPr>
        </p:nvSpPr>
        <p:spPr>
          <a:xfrm>
            <a:off x="700087" y="4410075"/>
            <a:ext cx="5597524" cy="4176712"/>
          </a:xfrm>
          <a:prstGeom prst="rect">
            <a:avLst/>
          </a:prstGeom>
        </p:spPr>
        <p:txBody>
          <a:bodyPr anchorCtr="0" anchor="t" bIns="91425" lIns="91425" rIns="91425" tIns="91425">
            <a:noAutofit/>
          </a:bodyPr>
          <a:lstStyle/>
          <a:p>
            <a:pPr lvl="0" rtl="0">
              <a:lnSpc>
                <a:spcPct val="115000"/>
              </a:lnSpc>
              <a:spcBef>
                <a:spcPts val="560"/>
              </a:spcBef>
              <a:buClr>
                <a:schemeClr val="dk1"/>
              </a:buClr>
              <a:buSzPct val="91666"/>
              <a:buFont typeface="Arial"/>
              <a:buNone/>
            </a:pPr>
            <a:r>
              <a:rPr lang="en-US" sz="1200">
                <a:solidFill>
                  <a:schemeClr val="dk1"/>
                </a:solidFill>
                <a:latin typeface="Times New Roman"/>
                <a:ea typeface="Times New Roman"/>
                <a:cs typeface="Times New Roman"/>
                <a:sym typeface="Times New Roman"/>
              </a:rPr>
              <a:t>We’ll also talk about ECO’s connections to mainstream geodesy</a:t>
            </a:r>
          </a:p>
          <a:p>
            <a:pPr rtl="0">
              <a:lnSpc>
                <a:spcPct val="115000"/>
              </a:lnSpc>
              <a:spcBef>
                <a:spcPts val="560"/>
              </a:spcBef>
              <a:buNone/>
            </a:pPr>
            <a:r>
              <a:t/>
            </a:r>
            <a:endParaRPr sz="1200">
              <a:solidFill>
                <a:schemeClr val="dk1"/>
              </a:solidFill>
              <a:latin typeface="Times New Roman"/>
              <a:ea typeface="Times New Roman"/>
              <a:cs typeface="Times New Roman"/>
              <a:sym typeface="Times New Roman"/>
            </a:endParaRPr>
          </a:p>
          <a:p>
            <a:pPr lvl="0" rtl="0">
              <a:lnSpc>
                <a:spcPct val="115000"/>
              </a:lnSpc>
              <a:spcBef>
                <a:spcPts val="560"/>
              </a:spcBef>
              <a:buNone/>
            </a:pPr>
            <a:r>
              <a:rPr lang="en-US" sz="1200">
                <a:solidFill>
                  <a:schemeClr val="dk1"/>
                </a:solidFill>
                <a:latin typeface="Times New Roman"/>
                <a:ea typeface="Times New Roman"/>
                <a:cs typeface="Times New Roman"/>
                <a:sym typeface="Times New Roman"/>
              </a:rPr>
              <a:t>We’ll talk about ECO’s connections across NOS and NOAA</a:t>
            </a:r>
          </a:p>
          <a:p>
            <a:pPr lvl="0" rtl="0">
              <a:lnSpc>
                <a:spcPct val="115000"/>
              </a:lnSpc>
              <a:spcBef>
                <a:spcPts val="560"/>
              </a:spcBef>
              <a:buNone/>
            </a:pPr>
            <a:r>
              <a:t/>
            </a:r>
            <a:endParaRPr sz="1200">
              <a:solidFill>
                <a:schemeClr val="dk1"/>
              </a:solidFill>
            </a:endParaRPr>
          </a:p>
          <a:p>
            <a:pPr>
              <a:spcBef>
                <a:spcPts val="0"/>
              </a:spcBef>
              <a:buNone/>
            </a:pPr>
            <a:r>
              <a:t/>
            </a:r>
            <a:endParaRPr sz="1200">
              <a:latin typeface="Times New Roman"/>
              <a:ea typeface="Times New Roman"/>
              <a:cs typeface="Times New Roman"/>
              <a:sym typeface="Times New Roman"/>
            </a:endParaRPr>
          </a:p>
        </p:txBody>
      </p:sp>
      <p:sp>
        <p:nvSpPr>
          <p:cNvPr id="189" name="Shape 189"/>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197" name="Shape 197"/>
          <p:cNvSpPr txBox="1"/>
          <p:nvPr>
            <p:ph idx="1" type="body"/>
          </p:nvPr>
        </p:nvSpPr>
        <p:spPr>
          <a:xfrm>
            <a:off x="700087" y="4410075"/>
            <a:ext cx="5597400" cy="4176599"/>
          </a:xfrm>
          <a:prstGeom prst="rect">
            <a:avLst/>
          </a:prstGeom>
          <a:noFill/>
          <a:ln>
            <a:noFill/>
          </a:ln>
        </p:spPr>
        <p:txBody>
          <a:bodyPr anchorCtr="0" anchor="t" bIns="46500" lIns="93025" rIns="93025" tIns="46500">
            <a:noAutofit/>
          </a:bodyPr>
          <a:lstStyle/>
          <a:p>
            <a:pPr indent="0" lvl="0" marL="0" marR="0" rtl="0">
              <a:spcBef>
                <a:spcPts val="0"/>
              </a:spcBef>
              <a:spcAft>
                <a:spcPts val="0"/>
              </a:spcAft>
              <a:buSzPct val="25000"/>
              <a:buNone/>
            </a:pPr>
            <a:r>
              <a:rPr lang="en-US" sz="1200">
                <a:latin typeface="Times New Roman"/>
                <a:ea typeface="Times New Roman"/>
                <a:cs typeface="Times New Roman"/>
                <a:sym typeface="Times New Roman"/>
              </a:rPr>
              <a:t>As many of you know, NGS released an updated ten-year plan in 2013. This plan includes the entire breadth of NGS projects and programs, focusing specifically on the planned replacement of NAD 83 and NAVD 88 in approximately 2022.</a:t>
            </a:r>
          </a:p>
          <a:p>
            <a:pPr indent="-228600" lvl="0" marL="457200" marR="0" rtl="0">
              <a:spcBef>
                <a:spcPts val="0"/>
              </a:spcBef>
              <a:spcAft>
                <a:spcPts val="0"/>
              </a:spcAft>
              <a:buSzPct val="100000"/>
              <a:buFont typeface="Times New Roman"/>
            </a:pPr>
            <a:r>
              <a:rPr lang="en-US" sz="1200">
                <a:latin typeface="Times New Roman"/>
                <a:ea typeface="Times New Roman"/>
                <a:cs typeface="Times New Roman"/>
                <a:sym typeface="Times New Roman"/>
              </a:rPr>
              <a:t>Over the past decade, ECO has worked very closely with our coastal partners to provide them training, expertise, and field assistance in obtaining access and using high accuracy coordinates with respect to our official horizontal and vertical datums.  This has represented a learning curve for many practitioners for whom the whole concept of national datums was relatively new.</a:t>
            </a:r>
          </a:p>
          <a:p>
            <a:pPr indent="-228600" lvl="0" marL="457200" marR="0" rtl="0">
              <a:spcBef>
                <a:spcPts val="0"/>
              </a:spcBef>
              <a:spcAft>
                <a:spcPts val="0"/>
              </a:spcAft>
              <a:buSzPct val="100000"/>
              <a:buFont typeface="Times New Roman"/>
            </a:pPr>
            <a:r>
              <a:rPr lang="en-US" sz="1200">
                <a:latin typeface="Times New Roman"/>
                <a:ea typeface="Times New Roman"/>
                <a:cs typeface="Times New Roman"/>
                <a:sym typeface="Times New Roman"/>
              </a:rPr>
              <a:t>Going forward, ECO realizes that it will now have to work even harder to make sure that this new community of users will be able to make as seamless a transition as possible to the new reference frames in the next decade.  </a:t>
            </a:r>
          </a:p>
          <a:p>
            <a:pPr lvl="0" marR="0" rtl="0">
              <a:spcBef>
                <a:spcPts val="0"/>
              </a:spcBef>
              <a:spcAft>
                <a:spcPts val="0"/>
              </a:spcAft>
              <a:buNone/>
            </a:pPr>
            <a:r>
              <a:t/>
            </a:r>
            <a:endParaRPr sz="1200">
              <a:latin typeface="Times New Roman"/>
              <a:ea typeface="Times New Roman"/>
              <a:cs typeface="Times New Roman"/>
              <a:sym typeface="Times New Roman"/>
            </a:endParaRPr>
          </a:p>
          <a:p>
            <a:pPr marR="0" rtl="0">
              <a:spcBef>
                <a:spcPts val="0"/>
              </a:spcBef>
              <a:spcAft>
                <a:spcPts val="0"/>
              </a:spcAft>
              <a:buNone/>
            </a:pPr>
            <a:r>
              <a:rPr lang="en-US" sz="1200">
                <a:latin typeface="Times New Roman"/>
                <a:ea typeface="Times New Roman"/>
                <a:cs typeface="Times New Roman"/>
                <a:sym typeface="Times New Roman"/>
              </a:rPr>
              <a:t>What will the new datums mean for our partners who have gotten used to understanding the relationship between local tidal datums and NAVD 88?  How will they connect their observing system to the new reference frame?  How will they monitor the stability of their sensors? How will they convert all of their legacy  data?</a:t>
            </a:r>
          </a:p>
          <a:p>
            <a:pPr indent="-228600" lvl="0" marL="457200" marR="0" rtl="0">
              <a:spcBef>
                <a:spcPts val="0"/>
              </a:spcBef>
              <a:spcAft>
                <a:spcPts val="0"/>
              </a:spcAft>
              <a:buSzPct val="100000"/>
              <a:buFont typeface="Times New Roman"/>
            </a:pPr>
            <a:r>
              <a:rPr lang="en-US" sz="1200">
                <a:latin typeface="Times New Roman"/>
                <a:ea typeface="Times New Roman"/>
                <a:cs typeface="Times New Roman"/>
                <a:sym typeface="Times New Roman"/>
              </a:rPr>
              <a:t>To help answer these questions, ECO is engaging in all pieces of the ten year plan - from data collection to education and outreach.</a:t>
            </a:r>
          </a:p>
        </p:txBody>
      </p:sp>
      <p:sp>
        <p:nvSpPr>
          <p:cNvPr id="198" name="Shape 198"/>
          <p:cNvSpPr txBox="1"/>
          <p:nvPr>
            <p:ph idx="12" type="sldNum"/>
          </p:nvPr>
        </p:nvSpPr>
        <p:spPr>
          <a:xfrm>
            <a:off x="3963987" y="8818563"/>
            <a:ext cx="3032099" cy="463499"/>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txBox="1"/>
          <p:nvPr>
            <p:ph idx="1" type="body"/>
          </p:nvPr>
        </p:nvSpPr>
        <p:spPr>
          <a:xfrm>
            <a:off x="700087" y="4410075"/>
            <a:ext cx="5597524" cy="4176712"/>
          </a:xfrm>
          <a:prstGeom prst="rect">
            <a:avLst/>
          </a:prstGeom>
        </p:spPr>
        <p:txBody>
          <a:bodyPr anchorCtr="0" anchor="t" bIns="91425" lIns="91425" rIns="91425" tIns="91425">
            <a:noAutofit/>
          </a:bodyPr>
          <a:lstStyle/>
          <a:p>
            <a:pPr lvl="0" rtl="0">
              <a:lnSpc>
                <a:spcPct val="115000"/>
              </a:lnSpc>
              <a:spcBef>
                <a:spcPts val="0"/>
              </a:spcBef>
              <a:buNone/>
            </a:pPr>
            <a:r>
              <a:rPr lang="en-US" sz="1200">
                <a:solidFill>
                  <a:schemeClr val="dk1"/>
                </a:solidFill>
                <a:latin typeface="Times New Roman"/>
                <a:ea typeface="Times New Roman"/>
                <a:cs typeface="Times New Roman"/>
                <a:sym typeface="Times New Roman"/>
              </a:rPr>
              <a:t>Here are some examples of how ECO is supporting different objectives within the 10 year plan.</a:t>
            </a:r>
          </a:p>
          <a:p>
            <a:pPr indent="-304800" lvl="0" marL="457200" rtl="0">
              <a:lnSpc>
                <a:spcPct val="115000"/>
              </a:lnSpc>
              <a:spcBef>
                <a:spcPts val="0"/>
              </a:spcBef>
              <a:buClr>
                <a:schemeClr val="dk1"/>
              </a:buClr>
              <a:buSzPct val="100000"/>
              <a:buFont typeface="Times New Roman"/>
              <a:buAutoNum type="arabicPeriod"/>
            </a:pPr>
            <a:r>
              <a:rPr b="1" lang="en-US" sz="1200">
                <a:solidFill>
                  <a:schemeClr val="dk1"/>
                </a:solidFill>
                <a:latin typeface="Times New Roman"/>
                <a:ea typeface="Times New Roman"/>
                <a:cs typeface="Times New Roman"/>
                <a:sym typeface="Times New Roman"/>
              </a:rPr>
              <a:t>Engage new Stakeholders: </a:t>
            </a:r>
            <a:r>
              <a:rPr lang="en-US" sz="1200">
                <a:solidFill>
                  <a:schemeClr val="dk1"/>
                </a:solidFill>
                <a:latin typeface="Times New Roman"/>
                <a:ea typeface="Times New Roman"/>
                <a:cs typeface="Times New Roman"/>
                <a:sym typeface="Times New Roman"/>
              </a:rPr>
              <a:t>Participate in regional conferences held by our partners and build capacity through workshops and trainings.</a:t>
            </a:r>
          </a:p>
          <a:p>
            <a:pPr indent="-304800" lvl="0" marL="457200" rtl="0">
              <a:lnSpc>
                <a:spcPct val="115000"/>
              </a:lnSpc>
              <a:spcBef>
                <a:spcPts val="0"/>
              </a:spcBef>
              <a:buClr>
                <a:schemeClr val="dk1"/>
              </a:buClr>
              <a:buSzPct val="100000"/>
              <a:buFont typeface="Times New Roman"/>
              <a:buAutoNum type="arabicPeriod"/>
            </a:pPr>
            <a:r>
              <a:rPr b="1" lang="en-US" sz="1200">
                <a:solidFill>
                  <a:schemeClr val="dk1"/>
                </a:solidFill>
                <a:latin typeface="Times New Roman"/>
                <a:ea typeface="Times New Roman"/>
                <a:cs typeface="Times New Roman"/>
                <a:sym typeface="Times New Roman"/>
              </a:rPr>
              <a:t>Field Operations and Institutional knowledge</a:t>
            </a:r>
            <a:r>
              <a:rPr lang="en-US" sz="1200">
                <a:solidFill>
                  <a:schemeClr val="dk1"/>
                </a:solidFill>
                <a:latin typeface="Times New Roman"/>
                <a:ea typeface="Times New Roman"/>
                <a:cs typeface="Times New Roman"/>
                <a:sym typeface="Times New Roman"/>
              </a:rPr>
              <a:t>: providing field experiences for NGS staff to maintain their skills and to introduce others to survey science.</a:t>
            </a:r>
          </a:p>
          <a:p>
            <a:pPr indent="-304800" lvl="0" marL="457200" rtl="0">
              <a:lnSpc>
                <a:spcPct val="115000"/>
              </a:lnSpc>
              <a:spcBef>
                <a:spcPts val="0"/>
              </a:spcBef>
              <a:buClr>
                <a:schemeClr val="dk1"/>
              </a:buClr>
              <a:buSzPct val="100000"/>
              <a:buFont typeface="Times New Roman"/>
              <a:buAutoNum type="arabicPeriod"/>
            </a:pPr>
            <a:r>
              <a:rPr b="1" lang="en-US" sz="1200">
                <a:solidFill>
                  <a:schemeClr val="dk1"/>
                </a:solidFill>
                <a:latin typeface="Times New Roman"/>
                <a:ea typeface="Times New Roman"/>
                <a:cs typeface="Times New Roman"/>
                <a:sym typeface="Times New Roman"/>
              </a:rPr>
              <a:t>Better Surveying: </a:t>
            </a:r>
            <a:r>
              <a:rPr lang="en-US" sz="1200">
                <a:solidFill>
                  <a:schemeClr val="dk1"/>
                </a:solidFill>
                <a:latin typeface="Times New Roman"/>
                <a:ea typeface="Times New Roman"/>
                <a:cs typeface="Times New Roman"/>
                <a:sym typeface="Times New Roman"/>
              </a:rPr>
              <a:t>field-surveying research and updating surveying manuals to the latest technology (e.g. River crossing/NPS; Guidelines for non-surveyors about leveling / GPS)</a:t>
            </a:r>
          </a:p>
          <a:p>
            <a:pPr indent="-304800" lvl="0" marL="457200" rtl="0">
              <a:lnSpc>
                <a:spcPct val="115000"/>
              </a:lnSpc>
              <a:spcBef>
                <a:spcPts val="0"/>
              </a:spcBef>
              <a:buClr>
                <a:schemeClr val="dk1"/>
              </a:buClr>
              <a:buSzPct val="100000"/>
              <a:buFont typeface="Times New Roman"/>
              <a:buAutoNum type="arabicPeriod"/>
            </a:pPr>
            <a:r>
              <a:rPr b="1" lang="en-US" sz="1200">
                <a:solidFill>
                  <a:schemeClr val="dk1"/>
                </a:solidFill>
                <a:latin typeface="Times New Roman"/>
                <a:ea typeface="Times New Roman"/>
                <a:cs typeface="Times New Roman"/>
                <a:sym typeface="Times New Roman"/>
              </a:rPr>
              <a:t>University Engagement: </a:t>
            </a:r>
            <a:r>
              <a:rPr lang="en-US" sz="1200">
                <a:solidFill>
                  <a:schemeClr val="dk1"/>
                </a:solidFill>
                <a:latin typeface="Times New Roman"/>
                <a:ea typeface="Times New Roman"/>
                <a:cs typeface="Times New Roman"/>
                <a:sym typeface="Times New Roman"/>
              </a:rPr>
              <a:t>hosted multiple students from both Hollings Scholars Program and Educational Partnership Program, as well as Pathways students, volunteers from partner institutions, and collaborating with partners</a:t>
            </a:r>
          </a:p>
          <a:p>
            <a:pPr indent="-304800" lvl="0" marL="457200" rtl="0">
              <a:lnSpc>
                <a:spcPct val="115000"/>
              </a:lnSpc>
              <a:spcBef>
                <a:spcPts val="0"/>
              </a:spcBef>
              <a:buClr>
                <a:schemeClr val="dk1"/>
              </a:buClr>
              <a:buSzPct val="100000"/>
              <a:buFont typeface="Times New Roman"/>
              <a:buAutoNum type="arabicPeriod"/>
            </a:pPr>
            <a:r>
              <a:rPr b="1" lang="en-US" sz="1200">
                <a:solidFill>
                  <a:schemeClr val="dk1"/>
                </a:solidFill>
                <a:latin typeface="Times New Roman"/>
                <a:ea typeface="Times New Roman"/>
                <a:cs typeface="Times New Roman"/>
                <a:sym typeface="Times New Roman"/>
              </a:rPr>
              <a:t>IOCM </a:t>
            </a:r>
            <a:r>
              <a:rPr lang="en-US" sz="1200">
                <a:solidFill>
                  <a:schemeClr val="dk1"/>
                </a:solidFill>
                <a:latin typeface="Times New Roman"/>
                <a:ea typeface="Times New Roman"/>
                <a:cs typeface="Times New Roman"/>
                <a:sym typeface="Times New Roman"/>
              </a:rPr>
              <a:t>- ECO Team as IOCM extension agents</a:t>
            </a:r>
          </a:p>
          <a:p>
            <a:pPr indent="-304800" lvl="0" marL="457200" rtl="0">
              <a:lnSpc>
                <a:spcPct val="115000"/>
              </a:lnSpc>
              <a:spcBef>
                <a:spcPts val="0"/>
              </a:spcBef>
              <a:buClr>
                <a:schemeClr val="dk1"/>
              </a:buClr>
              <a:buSzPct val="100000"/>
              <a:buFont typeface="Times New Roman"/>
              <a:buAutoNum type="arabicPeriod"/>
            </a:pPr>
            <a:r>
              <a:rPr b="1" lang="en-US" sz="1200">
                <a:solidFill>
                  <a:schemeClr val="dk1"/>
                </a:solidFill>
                <a:latin typeface="Times New Roman"/>
                <a:ea typeface="Times New Roman"/>
                <a:cs typeface="Times New Roman"/>
                <a:sym typeface="Times New Roman"/>
              </a:rPr>
              <a:t>Education Portfolio: </a:t>
            </a:r>
            <a:r>
              <a:rPr lang="en-US" sz="1200">
                <a:solidFill>
                  <a:schemeClr val="dk1"/>
                </a:solidFill>
                <a:latin typeface="Times New Roman"/>
                <a:ea typeface="Times New Roman"/>
                <a:cs typeface="Times New Roman"/>
                <a:sym typeface="Times New Roman"/>
              </a:rPr>
              <a:t>Long history of capacity building w training and capacity building</a:t>
            </a:r>
          </a:p>
        </p:txBody>
      </p:sp>
      <p:sp>
        <p:nvSpPr>
          <p:cNvPr id="216" name="Shape 216"/>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24" name="Shape 224"/>
          <p:cNvSpPr txBox="1"/>
          <p:nvPr>
            <p:ph idx="1" type="body"/>
          </p:nvPr>
        </p:nvSpPr>
        <p:spPr>
          <a:xfrm>
            <a:off x="700087" y="4410075"/>
            <a:ext cx="5597524" cy="4176712"/>
          </a:xfrm>
          <a:prstGeom prst="rect">
            <a:avLst/>
          </a:prstGeom>
          <a:noFill/>
          <a:ln>
            <a:noFill/>
          </a:ln>
        </p:spPr>
        <p:txBody>
          <a:bodyPr anchorCtr="0" anchor="t" bIns="46500" lIns="93025" rIns="93025" tIns="46500">
            <a:noAutofit/>
          </a:bodyPr>
          <a:lstStyle/>
          <a:p>
            <a:pPr lvl="0" rtl="0">
              <a:spcBef>
                <a:spcPts val="0"/>
              </a:spcBef>
              <a:buClr>
                <a:schemeClr val="dk1"/>
              </a:buClr>
              <a:buSzPct val="25000"/>
              <a:buFont typeface="Arial"/>
              <a:buNone/>
            </a:pPr>
            <a:r>
              <a:rPr lang="en-US" sz="1200">
                <a:solidFill>
                  <a:schemeClr val="dk1"/>
                </a:solidFill>
                <a:latin typeface="Times New Roman"/>
                <a:ea typeface="Times New Roman"/>
                <a:cs typeface="Times New Roman"/>
                <a:sym typeface="Times New Roman"/>
              </a:rPr>
              <a:t>ECO Blends with Mainstream Geodesy: We’ve talked a lot about adapting surveying procedures to the marsh, but we want to point out that many challenging geodetic topics and area of research are of great interest to our coastal stakeholders.</a:t>
            </a:r>
          </a:p>
          <a:p>
            <a:pPr lvl="0" marR="0" rtl="0">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marR="0" rtl="0">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The relationship between NAVD 88 and tidal datums is of great importance, so coastal stakeholders benefit from the strengthening of VDatum.</a:t>
            </a:r>
          </a:p>
          <a:p>
            <a:pPr lvl="0" marR="0" rtl="0">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marR="0" rtl="0">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Coastal stakeholders are looking to best manage their resources into the future, so understanding vertical land motion and global sea level rise will greatly improve their planning. </a:t>
            </a:r>
          </a:p>
          <a:p>
            <a:pPr indent="-304800" lvl="1" marL="914400" marR="0" rtl="0">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This includes areas of research / study co-locating CORS at NWLON or possibilities of using GPS for long-term monitoring of land motion.</a:t>
            </a:r>
          </a:p>
          <a:p>
            <a:pPr indent="-304800" lvl="1" marL="914400" marR="0" rtl="0">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This also will be improved as our global reference frames continue to be refined to very precise levels.</a:t>
            </a:r>
          </a:p>
          <a:p>
            <a:pPr lvl="0" marR="0" rtl="0">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marR="0" rtl="0">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GPS and other technologies are rapidly becoming more affordable, so there is a large group of stakeholders interested, willing and able to help support and strengthen the NSRS if we educate and partner with them. </a:t>
            </a:r>
          </a:p>
          <a:p>
            <a:pPr indent="-304800" lvl="1" marL="914400" marR="0" rtl="0">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Examples of collaborative efforts include GPS on Bench Marks, during National Surveyors week, to share OPUS solutions and recover marks.</a:t>
            </a:r>
          </a:p>
          <a:p>
            <a:pPr indent="0" lvl="0" marL="0" marR="0" rtl="0">
              <a:spcBef>
                <a:spcPts val="0"/>
              </a:spcBef>
              <a:spcAft>
                <a:spcPts val="0"/>
              </a:spcAft>
              <a:buNone/>
            </a:pPr>
            <a:r>
              <a:t/>
            </a:r>
            <a:endParaRPr sz="1200"/>
          </a:p>
        </p:txBody>
      </p:sp>
      <p:sp>
        <p:nvSpPr>
          <p:cNvPr id="225" name="Shape 225"/>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32" name="Shape 232"/>
          <p:cNvSpPr txBox="1"/>
          <p:nvPr>
            <p:ph idx="1" type="body"/>
          </p:nvPr>
        </p:nvSpPr>
        <p:spPr>
          <a:xfrm>
            <a:off x="700087" y="4410075"/>
            <a:ext cx="5597400" cy="4176599"/>
          </a:xfrm>
          <a:prstGeom prst="rect">
            <a:avLst/>
          </a:prstGeom>
          <a:noFill/>
          <a:ln>
            <a:noFill/>
          </a:ln>
        </p:spPr>
        <p:txBody>
          <a:bodyPr anchorCtr="0" anchor="t" bIns="46500" lIns="93025" rIns="93025" tIns="46500">
            <a:noAutofit/>
          </a:bodyPr>
          <a:lstStyle/>
          <a:p>
            <a:pPr lvl="0" marR="0" rtl="0">
              <a:spcBef>
                <a:spcPts val="0"/>
              </a:spcBef>
              <a:spcAft>
                <a:spcPts val="0"/>
              </a:spcAft>
              <a:buNone/>
            </a:pPr>
            <a:r>
              <a:rPr lang="en-US" sz="1200">
                <a:latin typeface="Times New Roman"/>
                <a:ea typeface="Times New Roman"/>
                <a:cs typeface="Times New Roman"/>
                <a:sym typeface="Times New Roman"/>
              </a:rPr>
              <a:t>1) NGS is dedicated to its mission of providing access to the NSRS, and that job plays an important role in supporting NOAA’s priorities, too.</a:t>
            </a:r>
          </a:p>
          <a:p>
            <a:pPr indent="0" lvl="0" marL="0" marR="0" rtl="0">
              <a:spcBef>
                <a:spcPts val="0"/>
              </a:spcBef>
              <a:spcAft>
                <a:spcPts val="0"/>
              </a:spcAft>
              <a:buNone/>
            </a:pPr>
            <a:r>
              <a:t/>
            </a:r>
            <a:endParaRPr sz="1200">
              <a:latin typeface="Times New Roman"/>
              <a:ea typeface="Times New Roman"/>
              <a:cs typeface="Times New Roman"/>
              <a:sym typeface="Times New Roman"/>
            </a:endParaRPr>
          </a:p>
          <a:p>
            <a:pPr indent="0" lvl="0" marL="0" marR="0" rtl="0">
              <a:spcBef>
                <a:spcPts val="0"/>
              </a:spcBef>
              <a:spcAft>
                <a:spcPts val="0"/>
              </a:spcAft>
              <a:buSzPct val="25000"/>
              <a:buNone/>
            </a:pPr>
            <a:r>
              <a:rPr lang="en-US" sz="1200">
                <a:latin typeface="Times New Roman"/>
                <a:ea typeface="Times New Roman"/>
                <a:cs typeface="Times New Roman"/>
                <a:sym typeface="Times New Roman"/>
              </a:rPr>
              <a:t>2) ECO in particular, strengthens the natural synergies between the NGS mission and NOAA priorities.</a:t>
            </a:r>
          </a:p>
          <a:p>
            <a:pPr indent="0" lvl="0" marL="0" marR="0" rtl="0">
              <a:spcBef>
                <a:spcPts val="0"/>
              </a:spcBef>
              <a:spcAft>
                <a:spcPts val="0"/>
              </a:spcAft>
              <a:buNone/>
            </a:pPr>
            <a:r>
              <a:t/>
            </a:r>
            <a:endParaRPr sz="1200">
              <a:latin typeface="Times New Roman"/>
              <a:ea typeface="Times New Roman"/>
              <a:cs typeface="Times New Roman"/>
              <a:sym typeface="Times New Roman"/>
            </a:endParaRPr>
          </a:p>
          <a:p>
            <a:pPr indent="0" lvl="0" marL="457200" marR="0" rtl="0">
              <a:spcBef>
                <a:spcPts val="0"/>
              </a:spcBef>
              <a:spcAft>
                <a:spcPts val="0"/>
              </a:spcAft>
              <a:buSzPct val="25000"/>
              <a:buNone/>
            </a:pPr>
            <a:r>
              <a:rPr lang="en-US" sz="1200">
                <a:latin typeface="Times New Roman"/>
                <a:ea typeface="Times New Roman"/>
                <a:cs typeface="Times New Roman"/>
                <a:sym typeface="Times New Roman"/>
              </a:rPr>
              <a:t>a) Within the NOAA mission of science, service and stewardship, NGS ECO particularly aims to support resource management along the coast in light of a changing climate.</a:t>
            </a:r>
          </a:p>
          <a:p>
            <a:pPr indent="0" lvl="0" marL="457200" marR="0" rtl="0">
              <a:spcBef>
                <a:spcPts val="0"/>
              </a:spcBef>
              <a:spcAft>
                <a:spcPts val="0"/>
              </a:spcAft>
              <a:buNone/>
            </a:pPr>
            <a:r>
              <a:t/>
            </a:r>
            <a:endParaRPr sz="1200">
              <a:latin typeface="Times New Roman"/>
              <a:ea typeface="Times New Roman"/>
              <a:cs typeface="Times New Roman"/>
              <a:sym typeface="Times New Roman"/>
            </a:endParaRPr>
          </a:p>
          <a:p>
            <a:pPr indent="0" lvl="0" marL="457200" marR="0" rtl="0">
              <a:spcBef>
                <a:spcPts val="0"/>
              </a:spcBef>
              <a:spcAft>
                <a:spcPts val="0"/>
              </a:spcAft>
              <a:buSzPct val="25000"/>
              <a:buNone/>
            </a:pPr>
            <a:r>
              <a:rPr lang="en-US" sz="1200">
                <a:latin typeface="Times New Roman"/>
                <a:ea typeface="Times New Roman"/>
                <a:cs typeface="Times New Roman"/>
                <a:sym typeface="Times New Roman"/>
              </a:rPr>
              <a:t>b) Accurate information along the coasts helps inform decisions that will ultimately improve the resilience of ecosystems, communities and economies.</a:t>
            </a:r>
          </a:p>
          <a:p>
            <a:pPr indent="0" lvl="0" marL="457200" marR="0" rtl="0">
              <a:spcBef>
                <a:spcPts val="0"/>
              </a:spcBef>
              <a:spcAft>
                <a:spcPts val="0"/>
              </a:spcAft>
              <a:buNone/>
            </a:pPr>
            <a:r>
              <a:t/>
            </a:r>
            <a:endParaRPr sz="1200">
              <a:latin typeface="Times New Roman"/>
              <a:ea typeface="Times New Roman"/>
              <a:cs typeface="Times New Roman"/>
              <a:sym typeface="Times New Roman"/>
            </a:endParaRPr>
          </a:p>
          <a:p>
            <a:pPr indent="0" lvl="0" marL="457200" marR="0" rtl="0">
              <a:spcBef>
                <a:spcPts val="0"/>
              </a:spcBef>
              <a:spcAft>
                <a:spcPts val="0"/>
              </a:spcAft>
              <a:buSzPct val="25000"/>
              <a:buNone/>
            </a:pPr>
            <a:r>
              <a:rPr lang="en-US" sz="1200">
                <a:latin typeface="Times New Roman"/>
                <a:ea typeface="Times New Roman"/>
                <a:cs typeface="Times New Roman"/>
                <a:sym typeface="Times New Roman"/>
              </a:rPr>
              <a:t>c) This work all supports the specific goals of the National Ocean Service: coastal resilience, intelligence and place-based conservation.</a:t>
            </a:r>
          </a:p>
        </p:txBody>
      </p:sp>
      <p:sp>
        <p:nvSpPr>
          <p:cNvPr id="233" name="Shape 233"/>
          <p:cNvSpPr txBox="1"/>
          <p:nvPr>
            <p:ph idx="12" type="sldNum"/>
          </p:nvPr>
        </p:nvSpPr>
        <p:spPr>
          <a:xfrm>
            <a:off x="3963987" y="8818563"/>
            <a:ext cx="3032099" cy="463499"/>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45" name="Shape 245"/>
          <p:cNvSpPr txBox="1"/>
          <p:nvPr>
            <p:ph idx="1" type="body"/>
          </p:nvPr>
        </p:nvSpPr>
        <p:spPr>
          <a:xfrm>
            <a:off x="700087" y="4410075"/>
            <a:ext cx="5597400" cy="4176599"/>
          </a:xfrm>
          <a:prstGeom prst="rect">
            <a:avLst/>
          </a:prstGeom>
          <a:noFill/>
          <a:ln>
            <a:noFill/>
          </a:ln>
        </p:spPr>
        <p:txBody>
          <a:bodyPr anchorCtr="0" anchor="t" bIns="46500" lIns="93025" rIns="93025" tIns="46500">
            <a:noAutofit/>
          </a:bodyPr>
          <a:lstStyle/>
          <a:p>
            <a:pPr indent="-304800" lvl="0" marL="457200" rtl="0">
              <a:spcBef>
                <a:spcPts val="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At the core of all partnerships with coastal stakeholders is the idea of using geospatial infrastructure to support long-term monitoring. The most fully implemented realization of this concept is within the National Estuarine Research Reserves System (NERRS). The plan is that every reserve will have an accurate local geodetic network, a connection to the NSRS, and a connection to local water levels to inform their research and management plans.</a:t>
            </a:r>
          </a:p>
          <a:p>
            <a:pPr lvl="0" rtl="0">
              <a:spcBef>
                <a:spcPts val="0"/>
              </a:spcBef>
              <a:buNone/>
            </a:pPr>
            <a:r>
              <a:t/>
            </a:r>
            <a:endParaRPr sz="1200">
              <a:solidFill>
                <a:schemeClr val="dk1"/>
              </a:solidFill>
              <a:latin typeface="Times New Roman"/>
              <a:ea typeface="Times New Roman"/>
              <a:cs typeface="Times New Roman"/>
              <a:sym typeface="Times New Roman"/>
            </a:endParaRPr>
          </a:p>
          <a:p>
            <a:pPr indent="-304800" lvl="0" marL="457200" rtl="0">
              <a:spcBef>
                <a:spcPts val="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Other federal agencies (like FWS (mouse click → zoom in) and NPS (mouse click → zoom in)) are also developing compatible Sentinel Site Programs based on the training they received from NGS. In fact, the Sentinel Site concept is a key strategy in the Administration’s Ocean Action Plan.</a:t>
            </a:r>
          </a:p>
          <a:p>
            <a:pPr indent="0" lvl="0" marL="0" marR="0" rtl="0" algn="l">
              <a:spcBef>
                <a:spcPts val="360"/>
              </a:spcBef>
              <a:spcAft>
                <a:spcPts val="0"/>
              </a:spcAft>
              <a:buNone/>
            </a:pPr>
            <a:r>
              <a:t/>
            </a:r>
            <a:endParaRPr i="1" sz="1200">
              <a:solidFill>
                <a:schemeClr val="dk1"/>
              </a:solidFill>
              <a:latin typeface="Times New Roman"/>
              <a:ea typeface="Times New Roman"/>
              <a:cs typeface="Times New Roman"/>
              <a:sym typeface="Times New Roman"/>
            </a:endParaRPr>
          </a:p>
        </p:txBody>
      </p:sp>
      <p:sp>
        <p:nvSpPr>
          <p:cNvPr id="246" name="Shape 246"/>
          <p:cNvSpPr txBox="1"/>
          <p:nvPr>
            <p:ph idx="12" type="sldNum"/>
          </p:nvPr>
        </p:nvSpPr>
        <p:spPr>
          <a:xfrm>
            <a:off x="3963987" y="8818563"/>
            <a:ext cx="3032099" cy="463499"/>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254" name="Shape 254"/>
          <p:cNvSpPr txBox="1"/>
          <p:nvPr>
            <p:ph idx="1" type="body"/>
          </p:nvPr>
        </p:nvSpPr>
        <p:spPr>
          <a:xfrm>
            <a:off x="700087" y="4410075"/>
            <a:ext cx="5597400" cy="4176599"/>
          </a:xfrm>
          <a:prstGeom prst="rect">
            <a:avLst/>
          </a:prstGeom>
          <a:noFill/>
          <a:ln>
            <a:noFill/>
          </a:ln>
        </p:spPr>
        <p:txBody>
          <a:bodyPr anchorCtr="0" anchor="t" bIns="46500" lIns="93025" rIns="93025" tIns="46500">
            <a:noAutofit/>
          </a:bodyPr>
          <a:lstStyle/>
          <a:p>
            <a:pPr indent="-304800" lvl="0" marL="457200" rtl="0">
              <a:spcBef>
                <a:spcPts val="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The NOAA Sentinel Site Program - which expanded its scope from coastal habitats to coastal communities - is a direct outcome of ECO’s work with CO-OPS and the NERRS in developing this “sentinel site” concept. Elevation and water level data is now being incorporated into (adaptive) management plans for particular sites, then expanded to broader geographies.</a:t>
            </a:r>
          </a:p>
          <a:p>
            <a:pPr lvl="0" rtl="0">
              <a:spcBef>
                <a:spcPts val="0"/>
              </a:spcBef>
              <a:buNone/>
            </a:pPr>
            <a:r>
              <a:t/>
            </a:r>
            <a:endParaRPr sz="1200">
              <a:solidFill>
                <a:schemeClr val="dk1"/>
              </a:solidFill>
              <a:latin typeface="Times New Roman"/>
              <a:ea typeface="Times New Roman"/>
              <a:cs typeface="Times New Roman"/>
              <a:sym typeface="Times New Roman"/>
            </a:endParaRPr>
          </a:p>
          <a:p>
            <a:pPr indent="-304800" lvl="0" marL="457200" rtl="0">
              <a:spcBef>
                <a:spcPts val="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The Sentinel Site Program is interested in many issues, but for its initial efforts, it has focused its resources on examining the impacts of sea level rise to coastal communities and habitats.</a:t>
            </a:r>
          </a:p>
          <a:p>
            <a:pPr indent="0" lvl="0" marL="0" marR="0" rtl="0" algn="l">
              <a:spcBef>
                <a:spcPts val="360"/>
              </a:spcBef>
              <a:spcAft>
                <a:spcPts val="0"/>
              </a:spcAft>
              <a:buNone/>
            </a:pPr>
            <a:r>
              <a:t/>
            </a:r>
            <a:endParaRPr i="1" sz="1200">
              <a:solidFill>
                <a:schemeClr val="dk1"/>
              </a:solidFill>
              <a:latin typeface="Times New Roman"/>
              <a:ea typeface="Times New Roman"/>
              <a:cs typeface="Times New Roman"/>
              <a:sym typeface="Times New Roman"/>
            </a:endParaRPr>
          </a:p>
        </p:txBody>
      </p:sp>
      <p:sp>
        <p:nvSpPr>
          <p:cNvPr id="255" name="Shape 255"/>
          <p:cNvSpPr txBox="1"/>
          <p:nvPr>
            <p:ph idx="12" type="sldNum"/>
          </p:nvPr>
        </p:nvSpPr>
        <p:spPr>
          <a:xfrm>
            <a:off x="3963987" y="8818563"/>
            <a:ext cx="3032099" cy="463499"/>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 name="Shape 262"/>
        <p:cNvGrpSpPr/>
        <p:nvPr/>
      </p:nvGrpSpPr>
      <p:grpSpPr>
        <a:xfrm>
          <a:off x="0" y="0"/>
          <a:ext cx="0" cy="0"/>
          <a:chOff x="0" y="0"/>
          <a:chExt cx="0" cy="0"/>
        </a:xfrm>
      </p:grpSpPr>
      <p:sp>
        <p:nvSpPr>
          <p:cNvPr id="263" name="Shape 263"/>
          <p:cNvSpPr txBox="1"/>
          <p:nvPr>
            <p:ph idx="1" type="body"/>
          </p:nvPr>
        </p:nvSpPr>
        <p:spPr>
          <a:xfrm>
            <a:off x="700087" y="4410075"/>
            <a:ext cx="5597400" cy="4176599"/>
          </a:xfrm>
          <a:prstGeom prst="rect">
            <a:avLst/>
          </a:prstGeom>
        </p:spPr>
        <p:txBody>
          <a:bodyPr anchorCtr="0" anchor="t" bIns="91425" lIns="91425" rIns="91425" tIns="91425">
            <a:noAutofit/>
          </a:bodyPr>
          <a:lstStyle/>
          <a:p>
            <a:pPr rtl="0">
              <a:lnSpc>
                <a:spcPct val="115000"/>
              </a:lnSpc>
              <a:spcBef>
                <a:spcPts val="560"/>
              </a:spcBef>
              <a:buNone/>
            </a:pPr>
            <a:r>
              <a:rPr lang="en-US" sz="1200">
                <a:solidFill>
                  <a:schemeClr val="dk1"/>
                </a:solidFill>
                <a:latin typeface="Times New Roman"/>
                <a:ea typeface="Times New Roman"/>
                <a:cs typeface="Times New Roman"/>
                <a:sym typeface="Times New Roman"/>
              </a:rPr>
              <a:t>With that thought of geospatial infrastructure helping prepare coastal communities for potential sea level rise impacts in mind, we’d like to debut for you, NGS’s newest outreach video. It was developed in parternship with The COMET Program, based in Boulder, CO.</a:t>
            </a:r>
          </a:p>
          <a:p>
            <a:pPr rtl="0">
              <a:lnSpc>
                <a:spcPct val="115000"/>
              </a:lnSpc>
              <a:spcBef>
                <a:spcPts val="560"/>
              </a:spcBef>
              <a:buNone/>
            </a:pPr>
            <a:r>
              <a:t/>
            </a:r>
            <a:endParaRPr sz="1200">
              <a:solidFill>
                <a:schemeClr val="dk1"/>
              </a:solidFill>
              <a:latin typeface="Times New Roman"/>
              <a:ea typeface="Times New Roman"/>
              <a:cs typeface="Times New Roman"/>
              <a:sym typeface="Times New Roman"/>
            </a:endParaRPr>
          </a:p>
          <a:p>
            <a:pPr lvl="0" rtl="0">
              <a:lnSpc>
                <a:spcPct val="115000"/>
              </a:lnSpc>
              <a:spcBef>
                <a:spcPts val="560"/>
              </a:spcBef>
              <a:buNone/>
            </a:pPr>
            <a:r>
              <a:rPr lang="en-US" sz="1200">
                <a:solidFill>
                  <a:schemeClr val="dk1"/>
                </a:solidFill>
                <a:latin typeface="Times New Roman"/>
                <a:ea typeface="Times New Roman"/>
                <a:cs typeface="Times New Roman"/>
                <a:sym typeface="Times New Roman"/>
              </a:rPr>
              <a:t>[SHOW VIDEO]</a:t>
            </a:r>
          </a:p>
          <a:p>
            <a:pPr lvl="0" rtl="0">
              <a:spcBef>
                <a:spcPts val="0"/>
              </a:spcBef>
              <a:buNone/>
            </a:pPr>
            <a:r>
              <a:t/>
            </a:r>
            <a:endParaRPr sz="1200">
              <a:latin typeface="Times New Roman"/>
              <a:ea typeface="Times New Roman"/>
              <a:cs typeface="Times New Roman"/>
              <a:sym typeface="Times New Roman"/>
            </a:endParaRPr>
          </a:p>
        </p:txBody>
      </p:sp>
      <p:sp>
        <p:nvSpPr>
          <p:cNvPr id="264" name="Shape 264"/>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7" name="Shape 267"/>
        <p:cNvGrpSpPr/>
        <p:nvPr/>
      </p:nvGrpSpPr>
      <p:grpSpPr>
        <a:xfrm>
          <a:off x="0" y="0"/>
          <a:ext cx="0" cy="0"/>
          <a:chOff x="0" y="0"/>
          <a:chExt cx="0" cy="0"/>
        </a:xfrm>
      </p:grpSpPr>
      <p:sp>
        <p:nvSpPr>
          <p:cNvPr id="268" name="Shape 268"/>
          <p:cNvSpPr txBox="1"/>
          <p:nvPr>
            <p:ph idx="1" type="body"/>
          </p:nvPr>
        </p:nvSpPr>
        <p:spPr>
          <a:xfrm>
            <a:off x="700087" y="4410075"/>
            <a:ext cx="5597524" cy="4176712"/>
          </a:xfrm>
          <a:prstGeom prst="rect">
            <a:avLst/>
          </a:prstGeom>
        </p:spPr>
        <p:txBody>
          <a:bodyPr anchorCtr="0" anchor="t" bIns="91425" lIns="91425" rIns="91425" tIns="91425">
            <a:noAutofit/>
          </a:bodyPr>
          <a:lstStyle/>
          <a:p>
            <a:pPr lvl="0">
              <a:lnSpc>
                <a:spcPct val="115000"/>
              </a:lnSpc>
              <a:spcBef>
                <a:spcPts val="560"/>
              </a:spcBef>
              <a:buNone/>
            </a:pPr>
            <a:r>
              <a:rPr lang="en-US" sz="1200">
                <a:solidFill>
                  <a:schemeClr val="dk1"/>
                </a:solidFill>
                <a:latin typeface="Times New Roman"/>
                <a:ea typeface="Times New Roman"/>
                <a:cs typeface="Times New Roman"/>
                <a:sym typeface="Times New Roman"/>
              </a:rPr>
              <a:t>We’ll talk about ECO’s portfolio today, talking about our near-term projects as well as future priorities.</a:t>
            </a:r>
          </a:p>
        </p:txBody>
      </p:sp>
      <p:sp>
        <p:nvSpPr>
          <p:cNvPr id="269" name="Shape 269"/>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3" name="Shape 273"/>
        <p:cNvGrpSpPr/>
        <p:nvPr/>
      </p:nvGrpSpPr>
      <p:grpSpPr>
        <a:xfrm>
          <a:off x="0" y="0"/>
          <a:ext cx="0" cy="0"/>
          <a:chOff x="0" y="0"/>
          <a:chExt cx="0" cy="0"/>
        </a:xfrm>
      </p:grpSpPr>
      <p:sp>
        <p:nvSpPr>
          <p:cNvPr id="274" name="Shape 274"/>
          <p:cNvSpPr txBox="1"/>
          <p:nvPr>
            <p:ph idx="1" type="body"/>
          </p:nvPr>
        </p:nvSpPr>
        <p:spPr>
          <a:xfrm>
            <a:off x="700087" y="4410075"/>
            <a:ext cx="5597524" cy="4176712"/>
          </a:xfrm>
          <a:prstGeom prst="rect">
            <a:avLst/>
          </a:prstGeom>
        </p:spPr>
        <p:txBody>
          <a:bodyPr anchorCtr="0" anchor="t" bIns="91425" lIns="91425" rIns="91425" tIns="91425">
            <a:noAutofit/>
          </a:bodyPr>
          <a:lstStyle/>
          <a:p>
            <a:pPr indent="-215900" lvl="0" marL="342900" rtl="0">
              <a:spcBef>
                <a:spcPts val="0"/>
              </a:spcBef>
              <a:spcAft>
                <a:spcPts val="0"/>
              </a:spcAft>
              <a:buClr>
                <a:schemeClr val="dk1"/>
              </a:buClr>
              <a:buSzPct val="100000"/>
              <a:buFont typeface="Times New Roman"/>
              <a:buChar char="•"/>
            </a:pPr>
            <a:r>
              <a:rPr b="1" lang="en-US" sz="1200">
                <a:solidFill>
                  <a:schemeClr val="dk1"/>
                </a:solidFill>
                <a:latin typeface="Times New Roman"/>
                <a:ea typeface="Times New Roman"/>
                <a:cs typeface="Times New Roman"/>
                <a:sym typeface="Times New Roman"/>
              </a:rPr>
              <a:t>Coordination </a:t>
            </a:r>
          </a:p>
          <a:p>
            <a:pPr indent="-184150" lvl="1" marL="742950" rtl="0">
              <a:spcBef>
                <a:spcPts val="0"/>
              </a:spcBef>
              <a:spcAft>
                <a:spcPts val="0"/>
              </a:spcAft>
              <a:buClr>
                <a:schemeClr val="dk1"/>
              </a:buClr>
              <a:buSzPct val="100000"/>
              <a:buFont typeface="Times New Roman"/>
              <a:buChar char="–"/>
            </a:pPr>
            <a:r>
              <a:rPr lang="en-US" sz="1200">
                <a:solidFill>
                  <a:schemeClr val="dk1"/>
                </a:solidFill>
                <a:latin typeface="Times New Roman"/>
                <a:ea typeface="Times New Roman"/>
                <a:cs typeface="Times New Roman"/>
                <a:sym typeface="Times New Roman"/>
              </a:rPr>
              <a:t>ECO is a founding member of the Chesapeake Bay Sentinel Site Cooperative, and we remain actively engaged in this effort</a:t>
            </a:r>
          </a:p>
          <a:p>
            <a:pPr indent="-184150" lvl="1" marL="742950" rtl="0">
              <a:spcBef>
                <a:spcPts val="0"/>
              </a:spcBef>
              <a:spcAft>
                <a:spcPts val="0"/>
              </a:spcAft>
              <a:buClr>
                <a:schemeClr val="dk1"/>
              </a:buClr>
              <a:buSzPct val="100000"/>
              <a:buFont typeface="Times New Roman"/>
              <a:buChar char="–"/>
            </a:pPr>
            <a:r>
              <a:rPr lang="en-US" sz="1200">
                <a:solidFill>
                  <a:schemeClr val="dk1"/>
                </a:solidFill>
                <a:latin typeface="Times New Roman"/>
                <a:ea typeface="Times New Roman"/>
                <a:cs typeface="Times New Roman"/>
                <a:sym typeface="Times New Roman"/>
              </a:rPr>
              <a:t>Special Projects with Partners (NOAA Restoration Center, NPS, FWS, Smithsonian and more)</a:t>
            </a:r>
          </a:p>
          <a:p>
            <a:pPr rtl="0">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215900" lvl="0" marL="342900" rtl="0">
              <a:spcBef>
                <a:spcPts val="0"/>
              </a:spcBef>
              <a:buClr>
                <a:schemeClr val="dk1"/>
              </a:buClr>
              <a:buSzPct val="100000"/>
              <a:buFont typeface="Times New Roman"/>
              <a:buChar char="•"/>
            </a:pPr>
            <a:r>
              <a:rPr b="1" lang="en-US" sz="1200">
                <a:solidFill>
                  <a:schemeClr val="dk1"/>
                </a:solidFill>
                <a:latin typeface="Times New Roman"/>
                <a:ea typeface="Times New Roman"/>
                <a:cs typeface="Times New Roman"/>
                <a:sym typeface="Times New Roman"/>
              </a:rPr>
              <a:t>Research</a:t>
            </a:r>
            <a:r>
              <a:rPr lang="en-US" sz="1200">
                <a:solidFill>
                  <a:schemeClr val="dk1"/>
                </a:solidFill>
                <a:latin typeface="Times New Roman"/>
                <a:ea typeface="Times New Roman"/>
                <a:cs typeface="Times New Roman"/>
                <a:sym typeface="Times New Roman"/>
              </a:rPr>
              <a:t>: Providing management &amp; research community with accurate positioning to support their science</a:t>
            </a:r>
          </a:p>
          <a:p>
            <a:pPr indent="-209550" lvl="1" marL="742950" rtl="0">
              <a:spcBef>
                <a:spcPts val="0"/>
              </a:spcBef>
              <a:buClr>
                <a:schemeClr val="dk1"/>
              </a:buClr>
              <a:buSzPct val="100000"/>
              <a:buFont typeface="Times New Roman"/>
              <a:buChar char="–"/>
            </a:pPr>
            <a:r>
              <a:rPr lang="en-US" sz="1200">
                <a:solidFill>
                  <a:schemeClr val="dk1"/>
                </a:solidFill>
                <a:latin typeface="Times New Roman"/>
                <a:ea typeface="Times New Roman"/>
                <a:cs typeface="Times New Roman"/>
                <a:sym typeface="Times New Roman"/>
              </a:rPr>
              <a:t>(details on later slide)</a:t>
            </a:r>
          </a:p>
          <a:p>
            <a:pPr lvl="0" rtl="0">
              <a:spcBef>
                <a:spcPts val="0"/>
              </a:spcBef>
              <a:buNone/>
            </a:pPr>
            <a:r>
              <a:t/>
            </a:r>
            <a:endParaRPr sz="1200">
              <a:solidFill>
                <a:schemeClr val="dk1"/>
              </a:solidFill>
              <a:latin typeface="Times New Roman"/>
              <a:ea typeface="Times New Roman"/>
              <a:cs typeface="Times New Roman"/>
              <a:sym typeface="Times New Roman"/>
            </a:endParaRPr>
          </a:p>
          <a:p>
            <a:pPr indent="-215900" lvl="0" marL="342900" rtl="0">
              <a:spcBef>
                <a:spcPts val="0"/>
              </a:spcBef>
              <a:buClr>
                <a:schemeClr val="dk1"/>
              </a:buClr>
              <a:buSzPct val="100000"/>
              <a:buFont typeface="Times New Roman"/>
              <a:buChar char="•"/>
            </a:pPr>
            <a:r>
              <a:rPr b="1" lang="en-US" sz="1200">
                <a:solidFill>
                  <a:schemeClr val="dk1"/>
                </a:solidFill>
                <a:latin typeface="Times New Roman"/>
                <a:ea typeface="Times New Roman"/>
                <a:cs typeface="Times New Roman"/>
                <a:sym typeface="Times New Roman"/>
              </a:rPr>
              <a:t>Guidelines </a:t>
            </a:r>
            <a:r>
              <a:rPr lang="en-US" sz="1200">
                <a:solidFill>
                  <a:schemeClr val="dk1"/>
                </a:solidFill>
                <a:latin typeface="Times New Roman"/>
                <a:ea typeface="Times New Roman"/>
                <a:cs typeface="Times New Roman"/>
                <a:sym typeface="Times New Roman"/>
              </a:rPr>
              <a:t>for surveying in coastal habitats</a:t>
            </a:r>
          </a:p>
          <a:p>
            <a:pPr indent="-209550" lvl="1" marL="742950" rtl="0">
              <a:spcBef>
                <a:spcPts val="0"/>
              </a:spcBef>
              <a:buClr>
                <a:schemeClr val="dk1"/>
              </a:buClr>
              <a:buSzPct val="100000"/>
              <a:buFont typeface="Times New Roman"/>
              <a:buChar char="–"/>
            </a:pPr>
            <a:r>
              <a:rPr lang="en-US" sz="1200">
                <a:solidFill>
                  <a:schemeClr val="dk1"/>
                </a:solidFill>
                <a:latin typeface="Times New Roman"/>
                <a:ea typeface="Times New Roman"/>
                <a:cs typeface="Times New Roman"/>
                <a:sym typeface="Times New Roman"/>
              </a:rPr>
              <a:t>(details on later slide)</a:t>
            </a:r>
          </a:p>
          <a:p>
            <a:pPr lvl="0" rtl="0">
              <a:spcBef>
                <a:spcPts val="0"/>
              </a:spcBef>
              <a:buNone/>
            </a:pPr>
            <a:r>
              <a:t/>
            </a:r>
            <a:endParaRPr sz="1200">
              <a:solidFill>
                <a:schemeClr val="dk1"/>
              </a:solidFill>
              <a:latin typeface="Times New Roman"/>
              <a:ea typeface="Times New Roman"/>
              <a:cs typeface="Times New Roman"/>
              <a:sym typeface="Times New Roman"/>
            </a:endParaRPr>
          </a:p>
          <a:p>
            <a:pPr indent="-215900" lvl="0" marL="342900" rtl="0">
              <a:spcBef>
                <a:spcPts val="0"/>
              </a:spcBef>
              <a:buClr>
                <a:schemeClr val="dk1"/>
              </a:buClr>
              <a:buSzPct val="100000"/>
              <a:buFont typeface="Times New Roman"/>
              <a:buChar char="•"/>
            </a:pPr>
            <a:r>
              <a:rPr b="1" lang="en-US" sz="1200">
                <a:solidFill>
                  <a:schemeClr val="dk1"/>
                </a:solidFill>
                <a:latin typeface="Times New Roman"/>
                <a:ea typeface="Times New Roman"/>
                <a:cs typeface="Times New Roman"/>
                <a:sym typeface="Times New Roman"/>
              </a:rPr>
              <a:t>Training</a:t>
            </a:r>
          </a:p>
          <a:p>
            <a:pPr indent="-209550" lvl="1" marL="742950" rtl="0">
              <a:spcBef>
                <a:spcPts val="0"/>
              </a:spcBef>
              <a:buClr>
                <a:schemeClr val="dk1"/>
              </a:buClr>
              <a:buSzPct val="100000"/>
              <a:buFont typeface="Times New Roman"/>
              <a:buChar char="–"/>
            </a:pPr>
            <a:r>
              <a:rPr lang="en-US" sz="1200">
                <a:solidFill>
                  <a:schemeClr val="dk1"/>
                </a:solidFill>
                <a:latin typeface="Times New Roman"/>
                <a:ea typeface="Times New Roman"/>
                <a:cs typeface="Times New Roman"/>
                <a:sym typeface="Times New Roman"/>
              </a:rPr>
              <a:t>(details on later slide)</a:t>
            </a:r>
          </a:p>
          <a:p>
            <a:pPr lvl="0" rtl="0">
              <a:spcBef>
                <a:spcPts val="0"/>
              </a:spcBef>
              <a:buNone/>
            </a:pPr>
            <a:r>
              <a:t/>
            </a:r>
            <a:endParaRPr sz="1200">
              <a:solidFill>
                <a:schemeClr val="dk1"/>
              </a:solidFill>
              <a:latin typeface="Times New Roman"/>
              <a:ea typeface="Times New Roman"/>
              <a:cs typeface="Times New Roman"/>
              <a:sym typeface="Times New Roman"/>
            </a:endParaRPr>
          </a:p>
          <a:p>
            <a:pPr indent="-215900" lvl="0" marL="342900" rtl="0">
              <a:spcBef>
                <a:spcPts val="0"/>
              </a:spcBef>
              <a:spcAft>
                <a:spcPts val="0"/>
              </a:spcAft>
              <a:buClr>
                <a:schemeClr val="dk1"/>
              </a:buClr>
              <a:buSzPct val="100000"/>
              <a:buFont typeface="Times New Roman"/>
              <a:buChar char="•"/>
            </a:pPr>
            <a:r>
              <a:rPr b="1" lang="en-US" sz="1200">
                <a:solidFill>
                  <a:schemeClr val="dk1"/>
                </a:solidFill>
                <a:latin typeface="Times New Roman"/>
                <a:ea typeface="Times New Roman"/>
                <a:cs typeface="Times New Roman"/>
                <a:sym typeface="Times New Roman"/>
              </a:rPr>
              <a:t>Outreach and Constituent resources</a:t>
            </a:r>
          </a:p>
          <a:p>
            <a:pPr indent="-184150" lvl="1" marL="742950" rtl="0">
              <a:spcBef>
                <a:spcPts val="0"/>
              </a:spcBef>
              <a:buClr>
                <a:schemeClr val="dk1"/>
              </a:buClr>
              <a:buSzPct val="100000"/>
              <a:buFont typeface="Times New Roman"/>
              <a:buChar char="–"/>
            </a:pPr>
            <a:r>
              <a:rPr lang="en-US" sz="1200">
                <a:solidFill>
                  <a:schemeClr val="dk1"/>
                </a:solidFill>
                <a:latin typeface="Times New Roman"/>
                <a:ea typeface="Times New Roman"/>
                <a:cs typeface="Times New Roman"/>
                <a:sym typeface="Times New Roman"/>
              </a:rPr>
              <a:t>(details on later slide)</a:t>
            </a:r>
          </a:p>
          <a:p>
            <a:pPr lvl="0" rtl="0">
              <a:spcBef>
                <a:spcPts val="0"/>
              </a:spcBef>
              <a:spcAft>
                <a:spcPts val="0"/>
              </a:spcAft>
              <a:buNone/>
            </a:pPr>
            <a:r>
              <a:t/>
            </a:r>
            <a:endParaRPr sz="1200">
              <a:solidFill>
                <a:schemeClr val="dk1"/>
              </a:solidFill>
              <a:latin typeface="Times New Roman"/>
              <a:ea typeface="Times New Roman"/>
              <a:cs typeface="Times New Roman"/>
              <a:sym typeface="Times New Roman"/>
            </a:endParaRPr>
          </a:p>
          <a:p>
            <a:pPr lvl="0" marR="0" rtl="0" algn="l">
              <a:lnSpc>
                <a:spcPct val="100000"/>
              </a:lnSpc>
              <a:spcBef>
                <a:spcPts val="0"/>
              </a:spcBef>
              <a:spcAft>
                <a:spcPts val="0"/>
              </a:spcAft>
              <a:buNone/>
            </a:pPr>
            <a:r>
              <a:t/>
            </a:r>
            <a:endParaRPr i="1" sz="1200">
              <a:solidFill>
                <a:schemeClr val="dk1"/>
              </a:solidFill>
              <a:latin typeface="Times New Roman"/>
              <a:ea typeface="Times New Roman"/>
              <a:cs typeface="Times New Roman"/>
              <a:sym typeface="Times New Roman"/>
            </a:endParaRPr>
          </a:p>
        </p:txBody>
      </p:sp>
      <p:sp>
        <p:nvSpPr>
          <p:cNvPr id="275" name="Shape 275"/>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100" name="Shape 100"/>
          <p:cNvSpPr txBox="1"/>
          <p:nvPr>
            <p:ph idx="1" type="body"/>
          </p:nvPr>
        </p:nvSpPr>
        <p:spPr>
          <a:xfrm>
            <a:off x="700087" y="4410075"/>
            <a:ext cx="5597524" cy="4176712"/>
          </a:xfrm>
          <a:prstGeom prst="rect">
            <a:avLst/>
          </a:prstGeom>
          <a:noFill/>
          <a:ln>
            <a:noFill/>
          </a:ln>
        </p:spPr>
        <p:txBody>
          <a:bodyPr anchorCtr="0" anchor="t" bIns="46500" lIns="93025" rIns="93025" tIns="46500">
            <a:noAutofit/>
          </a:bodyPr>
          <a:lstStyle/>
          <a:p>
            <a:pPr indent="0" lvl="0" marL="0" marR="0" rtl="0" algn="l">
              <a:spcBef>
                <a:spcPts val="0"/>
              </a:spcBef>
              <a:spcAft>
                <a:spcPts val="0"/>
              </a:spcAft>
              <a:buSzPct val="25000"/>
              <a:buNone/>
            </a:pPr>
            <a:r>
              <a:rPr lang="en-US" sz="1200">
                <a:solidFill>
                  <a:schemeClr val="dk1"/>
                </a:solidFill>
                <a:latin typeface="Times New Roman"/>
                <a:ea typeface="Times New Roman"/>
                <a:cs typeface="Times New Roman"/>
                <a:sym typeface="Times New Roman"/>
              </a:rPr>
              <a:t>Our presentation will cover the history and accomplishments of ECO, and also how ECO advances NGS’ mission to the rest of NOS and NOAA, how ECO also supports NGS priorities, and we will discuss where ECO is today and some thoughts on our future.</a:t>
            </a:r>
          </a:p>
        </p:txBody>
      </p:sp>
      <p:sp>
        <p:nvSpPr>
          <p:cNvPr id="101" name="Shape 101"/>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txBox="1"/>
          <p:nvPr>
            <p:ph idx="1" type="body"/>
          </p:nvPr>
        </p:nvSpPr>
        <p:spPr>
          <a:xfrm>
            <a:off x="700087" y="4410075"/>
            <a:ext cx="5597400" cy="4176599"/>
          </a:xfrm>
          <a:prstGeom prst="rect">
            <a:avLst/>
          </a:prstGeom>
        </p:spPr>
        <p:txBody>
          <a:bodyPr anchorCtr="0" anchor="t" bIns="91425" lIns="91425" rIns="91425" tIns="91425">
            <a:noAutofit/>
          </a:bodyPr>
          <a:lstStyle/>
          <a:p>
            <a:pPr lvl="0" marR="0" rtl="0" algn="l">
              <a:lnSpc>
                <a:spcPct val="100000"/>
              </a:lnSpc>
              <a:spcBef>
                <a:spcPts val="360"/>
              </a:spcBef>
              <a:spcAft>
                <a:spcPts val="0"/>
              </a:spcAft>
              <a:buClr>
                <a:schemeClr val="dk1"/>
              </a:buClr>
              <a:buSzPct val="91666"/>
              <a:buFont typeface="Arial"/>
              <a:buNone/>
            </a:pPr>
            <a:r>
              <a:rPr lang="en-US" sz="1200">
                <a:solidFill>
                  <a:schemeClr val="dk1"/>
                </a:solidFill>
                <a:latin typeface="Times New Roman"/>
                <a:ea typeface="Times New Roman"/>
                <a:cs typeface="Times New Roman"/>
                <a:sym typeface="Times New Roman"/>
              </a:rPr>
              <a:t>Research priorities / publications</a:t>
            </a:r>
          </a:p>
          <a:p>
            <a:pPr indent="-228600" lvl="0" marL="457200" marR="0" rtl="0" algn="l">
              <a:lnSpc>
                <a:spcPct val="100000"/>
              </a:lnSpc>
              <a:spcBef>
                <a:spcPts val="360"/>
              </a:spcBef>
              <a:spcAft>
                <a:spcPts val="0"/>
              </a:spcAft>
              <a:buClr>
                <a:schemeClr val="dk1"/>
              </a:buClr>
              <a:buSzPct val="100000"/>
              <a:buFont typeface="Times New Roman"/>
            </a:pPr>
            <a:r>
              <a:rPr lang="en-US" sz="1200">
                <a:solidFill>
                  <a:schemeClr val="dk1"/>
                </a:solidFill>
                <a:latin typeface="Times New Roman"/>
                <a:ea typeface="Times New Roman"/>
                <a:cs typeface="Times New Roman"/>
                <a:sym typeface="Times New Roman"/>
              </a:rPr>
              <a:t>Moving beyond the SET </a:t>
            </a:r>
          </a:p>
          <a:p>
            <a:pPr indent="-228600" lvl="0" marL="457200" marR="0" rtl="0" algn="l">
              <a:lnSpc>
                <a:spcPct val="100000"/>
              </a:lnSpc>
              <a:spcBef>
                <a:spcPts val="360"/>
              </a:spcBef>
              <a:spcAft>
                <a:spcPts val="0"/>
              </a:spcAft>
              <a:buClr>
                <a:schemeClr val="dk1"/>
              </a:buClr>
              <a:buSzPct val="100000"/>
              <a:buFont typeface="Times New Roman"/>
            </a:pPr>
            <a:r>
              <a:rPr lang="en-US" sz="1200">
                <a:solidFill>
                  <a:schemeClr val="dk1"/>
                </a:solidFill>
                <a:latin typeface="Times New Roman"/>
                <a:ea typeface="Times New Roman"/>
                <a:cs typeface="Times New Roman"/>
                <a:sym typeface="Times New Roman"/>
              </a:rPr>
              <a:t>“Time to stability” </a:t>
            </a:r>
          </a:p>
          <a:p>
            <a:pPr indent="-228600" lvl="0" marL="457200" marR="0" rtl="0" algn="l">
              <a:lnSpc>
                <a:spcPct val="100000"/>
              </a:lnSpc>
              <a:spcBef>
                <a:spcPts val="360"/>
              </a:spcBef>
              <a:spcAft>
                <a:spcPts val="0"/>
              </a:spcAft>
              <a:buClr>
                <a:schemeClr val="dk1"/>
              </a:buClr>
              <a:buSzPct val="100000"/>
              <a:buFont typeface="Times New Roman"/>
            </a:pPr>
            <a:r>
              <a:rPr lang="en-US" sz="1200">
                <a:solidFill>
                  <a:schemeClr val="dk1"/>
                </a:solidFill>
                <a:latin typeface="Times New Roman"/>
                <a:ea typeface="Times New Roman"/>
                <a:cs typeface="Times New Roman"/>
                <a:sym typeface="Times New Roman"/>
              </a:rPr>
              <a:t>SET error </a:t>
            </a:r>
          </a:p>
          <a:p>
            <a:pPr indent="-228600" lvl="0" marL="457200" marR="0" rtl="0" algn="l">
              <a:lnSpc>
                <a:spcPct val="100000"/>
              </a:lnSpc>
              <a:spcBef>
                <a:spcPts val="360"/>
              </a:spcBef>
              <a:spcAft>
                <a:spcPts val="0"/>
              </a:spcAft>
              <a:buClr>
                <a:schemeClr val="dk1"/>
              </a:buClr>
              <a:buSzPct val="100000"/>
              <a:buFont typeface="Times New Roman"/>
            </a:pPr>
            <a:r>
              <a:rPr lang="en-US" sz="1200">
                <a:solidFill>
                  <a:schemeClr val="dk1"/>
                </a:solidFill>
                <a:latin typeface="Times New Roman"/>
                <a:ea typeface="Times New Roman"/>
                <a:cs typeface="Times New Roman"/>
                <a:sym typeface="Times New Roman"/>
              </a:rPr>
              <a:t>Deep Rod Stability</a:t>
            </a:r>
          </a:p>
          <a:p>
            <a:pPr indent="-228600" lvl="0" marL="457200" marR="0" rtl="0" algn="l">
              <a:lnSpc>
                <a:spcPct val="100000"/>
              </a:lnSpc>
              <a:spcBef>
                <a:spcPts val="360"/>
              </a:spcBef>
              <a:spcAft>
                <a:spcPts val="0"/>
              </a:spcAft>
              <a:buClr>
                <a:schemeClr val="dk1"/>
              </a:buClr>
              <a:buSzPct val="100000"/>
              <a:buFont typeface="Times New Roman"/>
            </a:pPr>
            <a:r>
              <a:rPr lang="en-US" sz="1200">
                <a:solidFill>
                  <a:schemeClr val="dk1"/>
                </a:solidFill>
                <a:latin typeface="Times New Roman"/>
                <a:ea typeface="Times New Roman"/>
                <a:cs typeface="Times New Roman"/>
                <a:sym typeface="Times New Roman"/>
              </a:rPr>
              <a:t>OPUS Projects and leveling</a:t>
            </a:r>
          </a:p>
          <a:p>
            <a:pPr lvl="0" marR="0" rtl="0" algn="l">
              <a:lnSpc>
                <a:spcPct val="100000"/>
              </a:lnSpc>
              <a:spcBef>
                <a:spcPts val="360"/>
              </a:spcBef>
              <a:spcAft>
                <a:spcPts val="0"/>
              </a:spcAft>
              <a:buNone/>
            </a:pPr>
            <a:r>
              <a:t/>
            </a:r>
            <a:endParaRPr sz="1200">
              <a:solidFill>
                <a:schemeClr val="dk1"/>
              </a:solidFill>
              <a:latin typeface="Times New Roman"/>
              <a:ea typeface="Times New Roman"/>
              <a:cs typeface="Times New Roman"/>
              <a:sym typeface="Times New Roman"/>
            </a:endParaRPr>
          </a:p>
          <a:p>
            <a:pPr lvl="0" marR="0" rtl="0" algn="l">
              <a:lnSpc>
                <a:spcPct val="100000"/>
              </a:lnSpc>
              <a:spcBef>
                <a:spcPts val="36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282" name="Shape 282"/>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 name="Shape 287"/>
        <p:cNvGrpSpPr/>
        <p:nvPr/>
      </p:nvGrpSpPr>
      <p:grpSpPr>
        <a:xfrm>
          <a:off x="0" y="0"/>
          <a:ext cx="0" cy="0"/>
          <a:chOff x="0" y="0"/>
          <a:chExt cx="0" cy="0"/>
        </a:xfrm>
      </p:grpSpPr>
      <p:sp>
        <p:nvSpPr>
          <p:cNvPr id="288" name="Shape 288"/>
          <p:cNvSpPr txBox="1"/>
          <p:nvPr>
            <p:ph idx="1" type="body"/>
          </p:nvPr>
        </p:nvSpPr>
        <p:spPr>
          <a:xfrm>
            <a:off x="700087" y="4410075"/>
            <a:ext cx="5597400" cy="4176599"/>
          </a:xfrm>
          <a:prstGeom prst="rect">
            <a:avLst/>
          </a:prstGeom>
        </p:spPr>
        <p:txBody>
          <a:bodyPr anchorCtr="0" anchor="t" bIns="91425" lIns="91425" rIns="91425" tIns="91425">
            <a:noAutofit/>
          </a:bodyPr>
          <a:lstStyle/>
          <a:p>
            <a:pPr lvl="0" rtl="0">
              <a:lnSpc>
                <a:spcPct val="115000"/>
              </a:lnSpc>
              <a:spcBef>
                <a:spcPts val="0"/>
              </a:spcBef>
              <a:buNone/>
            </a:pPr>
            <a:r>
              <a:rPr lang="en-US" sz="1200">
                <a:solidFill>
                  <a:schemeClr val="dk1"/>
                </a:solidFill>
                <a:latin typeface="Times New Roman"/>
                <a:ea typeface="Times New Roman"/>
                <a:cs typeface="Times New Roman"/>
                <a:sym typeface="Times New Roman"/>
              </a:rPr>
              <a:t>Guidelines for surveying in coastal habitats</a:t>
            </a:r>
          </a:p>
          <a:p>
            <a:pPr indent="-228600" lvl="0" marL="457200" rtl="0">
              <a:lnSpc>
                <a:spcPct val="115000"/>
              </a:lnSpc>
              <a:spcBef>
                <a:spcPts val="0"/>
              </a:spcBef>
              <a:buClr>
                <a:schemeClr val="dk1"/>
              </a:buClr>
              <a:buSzPct val="91666"/>
            </a:pPr>
            <a:r>
              <a:rPr lang="en-US" sz="1200">
                <a:solidFill>
                  <a:schemeClr val="dk1"/>
                </a:solidFill>
                <a:latin typeface="Times New Roman"/>
                <a:ea typeface="Times New Roman"/>
                <a:cs typeface="Times New Roman"/>
                <a:sym typeface="Times New Roman"/>
              </a:rPr>
              <a:t>Back in 2011, ECO partnered with the NGS Instrumentation &amp; Methodology Branch to publish procedures for surveying SET marks with GPS</a:t>
            </a:r>
          </a:p>
          <a:p>
            <a:pPr indent="-228600" lvl="0" marL="457200" rtl="0">
              <a:lnSpc>
                <a:spcPct val="115000"/>
              </a:lnSpc>
              <a:spcBef>
                <a:spcPts val="0"/>
              </a:spcBef>
              <a:buClr>
                <a:schemeClr val="dk1"/>
              </a:buClr>
              <a:buSzPct val="91666"/>
            </a:pPr>
            <a:r>
              <a:rPr lang="en-US" sz="1200">
                <a:solidFill>
                  <a:schemeClr val="dk1"/>
                </a:solidFill>
                <a:latin typeface="Times New Roman"/>
                <a:ea typeface="Times New Roman"/>
                <a:cs typeface="Times New Roman"/>
                <a:sym typeface="Times New Roman"/>
              </a:rPr>
              <a:t>More recently, we’ve been working on publishing guidelines in support of sentinel sites, we’re entitling: Accurate elevations for sea level change sentinel sites (2015).  The document is undergoing final copy editing, and we hope to release it very soon.</a:t>
            </a:r>
          </a:p>
          <a:p>
            <a:pPr indent="-228600" lvl="0" marL="457200" rtl="0">
              <a:lnSpc>
                <a:spcPct val="115000"/>
              </a:lnSpc>
              <a:spcBef>
                <a:spcPts val="0"/>
              </a:spcBef>
              <a:buClr>
                <a:schemeClr val="dk1"/>
              </a:buClr>
              <a:buSzPct val="91666"/>
            </a:pPr>
            <a:r>
              <a:rPr lang="en-US" sz="1200">
                <a:solidFill>
                  <a:schemeClr val="dk1"/>
                </a:solidFill>
                <a:latin typeface="Times New Roman"/>
                <a:ea typeface="Times New Roman"/>
                <a:cs typeface="Times New Roman"/>
                <a:sym typeface="Times New Roman"/>
              </a:rPr>
              <a:t>Currently, ECO is partnering with the National park Service and USGS in a definitive reference manual for using Surface Elevation Table and marker Horizon technology - everything from how to design a study to how to take readings and analyze the data. The document has already come back from the Department of the Interior’s required external review, and we hope to release it this fall.</a:t>
            </a:r>
          </a:p>
          <a:p>
            <a:pPr lvl="0" rtl="0">
              <a:lnSpc>
                <a:spcPct val="115000"/>
              </a:lnSpc>
              <a:spcBef>
                <a:spcPts val="0"/>
              </a:spcBef>
              <a:buNone/>
            </a:pPr>
            <a:r>
              <a:t/>
            </a:r>
            <a:endParaRPr sz="1200">
              <a:solidFill>
                <a:schemeClr val="dk1"/>
              </a:solidFill>
              <a:latin typeface="Times New Roman"/>
              <a:ea typeface="Times New Roman"/>
              <a:cs typeface="Times New Roman"/>
              <a:sym typeface="Times New Roman"/>
            </a:endParaRPr>
          </a:p>
          <a:p>
            <a:pPr lvl="0" marR="0" rtl="0" algn="l">
              <a:lnSpc>
                <a:spcPct val="100000"/>
              </a:lnSpc>
              <a:spcBef>
                <a:spcPts val="360"/>
              </a:spcBef>
              <a:spcAft>
                <a:spcPts val="0"/>
              </a:spcAft>
              <a:buNone/>
            </a:pPr>
            <a:r>
              <a:t/>
            </a:r>
            <a:endParaRPr i="1" sz="1200">
              <a:latin typeface="Times New Roman"/>
              <a:ea typeface="Times New Roman"/>
              <a:cs typeface="Times New Roman"/>
              <a:sym typeface="Times New Roman"/>
            </a:endParaRPr>
          </a:p>
        </p:txBody>
      </p:sp>
      <p:sp>
        <p:nvSpPr>
          <p:cNvPr id="289" name="Shape 289"/>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txBox="1"/>
          <p:nvPr>
            <p:ph idx="1" type="body"/>
          </p:nvPr>
        </p:nvSpPr>
        <p:spPr>
          <a:xfrm>
            <a:off x="700087" y="4410075"/>
            <a:ext cx="5597400" cy="4176599"/>
          </a:xfrm>
          <a:prstGeom prst="rect">
            <a:avLst/>
          </a:prstGeom>
        </p:spPr>
        <p:txBody>
          <a:bodyPr anchorCtr="0" anchor="t" bIns="91425" lIns="91425" rIns="91425" tIns="91425">
            <a:noAutofit/>
          </a:bodyPr>
          <a:lstStyle/>
          <a:p>
            <a:pPr lvl="0" marR="0" rtl="0" algn="l">
              <a:lnSpc>
                <a:spcPct val="100000"/>
              </a:lnSpc>
              <a:spcBef>
                <a:spcPts val="360"/>
              </a:spcBef>
              <a:spcAft>
                <a:spcPts val="0"/>
              </a:spcAft>
              <a:buClr>
                <a:schemeClr val="dk1"/>
              </a:buClr>
              <a:buSzPct val="91666"/>
              <a:buFont typeface="Arial"/>
              <a:buNone/>
            </a:pPr>
            <a:r>
              <a:rPr lang="en-US" sz="1200">
                <a:solidFill>
                  <a:schemeClr val="dk1"/>
                </a:solidFill>
                <a:latin typeface="Times New Roman"/>
                <a:ea typeface="Times New Roman"/>
                <a:cs typeface="Times New Roman"/>
                <a:sym typeface="Times New Roman"/>
              </a:rPr>
              <a:t>•	Annual trainings in support of the NERRS: ECO continues to work closely with our sister Office for Coastal Management to provide annual training in support of the NERRS and other partners.</a:t>
            </a:r>
          </a:p>
          <a:p>
            <a:pPr lvl="0" marR="0" rtl="0" algn="l">
              <a:lnSpc>
                <a:spcPct val="100000"/>
              </a:lnSpc>
              <a:spcBef>
                <a:spcPts val="360"/>
              </a:spcBef>
              <a:spcAft>
                <a:spcPts val="0"/>
              </a:spcAft>
              <a:buClr>
                <a:schemeClr val="dk1"/>
              </a:buClr>
              <a:buSzPct val="91666"/>
              <a:buFont typeface="Arial"/>
              <a:buNone/>
            </a:pPr>
            <a:r>
              <a:rPr lang="en-US" sz="1200">
                <a:solidFill>
                  <a:schemeClr val="dk1"/>
                </a:solidFill>
                <a:latin typeface="Times New Roman"/>
                <a:ea typeface="Times New Roman"/>
                <a:cs typeface="Times New Roman"/>
                <a:sym typeface="Times New Roman"/>
              </a:rPr>
              <a:t>•	Presentations and conferences: ECO has been invited to present at the upcoming 2015 Coastal &amp; Estuarine Research Federation Conference, and we continue to seek out opportunities to reach a broader audience</a:t>
            </a:r>
          </a:p>
          <a:p>
            <a:pPr lvl="0" marR="0" rtl="0" algn="l">
              <a:lnSpc>
                <a:spcPct val="100000"/>
              </a:lnSpc>
              <a:spcBef>
                <a:spcPts val="360"/>
              </a:spcBef>
              <a:spcAft>
                <a:spcPts val="0"/>
              </a:spcAft>
              <a:buClr>
                <a:schemeClr val="dk1"/>
              </a:buClr>
              <a:buSzPct val="91666"/>
              <a:buFont typeface="Arial"/>
              <a:buNone/>
            </a:pPr>
            <a:r>
              <a:rPr lang="en-US" sz="1200">
                <a:solidFill>
                  <a:schemeClr val="dk1"/>
                </a:solidFill>
                <a:latin typeface="Times New Roman"/>
                <a:ea typeface="Times New Roman"/>
                <a:cs typeface="Times New Roman"/>
                <a:sym typeface="Times New Roman"/>
              </a:rPr>
              <a:t>•	Technical support and field assistance - this is largely our bread and butter, as we field questions and provide assistance as our partners begin investing in geospatial infrastructure and data.</a:t>
            </a:r>
          </a:p>
          <a:p>
            <a:pPr lvl="0" marR="0" rtl="0" algn="l">
              <a:lnSpc>
                <a:spcPct val="100000"/>
              </a:lnSpc>
              <a:spcBef>
                <a:spcPts val="360"/>
              </a:spcBef>
              <a:spcAft>
                <a:spcPts val="0"/>
              </a:spcAft>
              <a:buClr>
                <a:schemeClr val="dk1"/>
              </a:buClr>
              <a:buFont typeface="Arial"/>
              <a:buNone/>
            </a:pPr>
            <a:r>
              <a:t/>
            </a:r>
            <a:endParaRPr sz="1200">
              <a:solidFill>
                <a:schemeClr val="dk1"/>
              </a:solidFill>
              <a:latin typeface="Times New Roman"/>
              <a:ea typeface="Times New Roman"/>
              <a:cs typeface="Times New Roman"/>
              <a:sym typeface="Times New Roman"/>
            </a:endParaRPr>
          </a:p>
          <a:p>
            <a:pPr lvl="0" marR="0" rtl="0" algn="l">
              <a:lnSpc>
                <a:spcPct val="100000"/>
              </a:lnSpc>
              <a:spcBef>
                <a:spcPts val="36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296" name="Shape 296"/>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1" name="Shape 301"/>
        <p:cNvGrpSpPr/>
        <p:nvPr/>
      </p:nvGrpSpPr>
      <p:grpSpPr>
        <a:xfrm>
          <a:off x="0" y="0"/>
          <a:ext cx="0" cy="0"/>
          <a:chOff x="0" y="0"/>
          <a:chExt cx="0" cy="0"/>
        </a:xfrm>
      </p:grpSpPr>
      <p:sp>
        <p:nvSpPr>
          <p:cNvPr id="302" name="Shape 302"/>
          <p:cNvSpPr txBox="1"/>
          <p:nvPr>
            <p:ph idx="1" type="body"/>
          </p:nvPr>
        </p:nvSpPr>
        <p:spPr>
          <a:xfrm>
            <a:off x="700087" y="4410075"/>
            <a:ext cx="5597400" cy="4176599"/>
          </a:xfrm>
          <a:prstGeom prst="rect">
            <a:avLst/>
          </a:prstGeom>
        </p:spPr>
        <p:txBody>
          <a:bodyPr anchorCtr="0" anchor="t" bIns="91425" lIns="91425" rIns="91425" tIns="91425">
            <a:noAutofit/>
          </a:bodyPr>
          <a:lstStyle/>
          <a:p>
            <a:pPr marR="0" rtl="0" algn="l">
              <a:lnSpc>
                <a:spcPct val="100000"/>
              </a:lnSpc>
              <a:spcBef>
                <a:spcPts val="360"/>
              </a:spcBef>
              <a:spcAft>
                <a:spcPts val="0"/>
              </a:spcAft>
              <a:buNone/>
            </a:pPr>
            <a:r>
              <a:rPr lang="en-US" sz="1200">
                <a:latin typeface="Times New Roman"/>
                <a:ea typeface="Times New Roman"/>
                <a:cs typeface="Times New Roman"/>
                <a:sym typeface="Times New Roman"/>
              </a:rPr>
              <a:t>We wanted to mention one particular item in our current portfolio which highlights our ongoing mission to assist our coastal partners in their geodetic needs.</a:t>
            </a:r>
          </a:p>
          <a:p>
            <a:pPr marR="0" rtl="0" algn="l">
              <a:lnSpc>
                <a:spcPct val="100000"/>
              </a:lnSpc>
              <a:spcBef>
                <a:spcPts val="360"/>
              </a:spcBef>
              <a:spcAft>
                <a:spcPts val="0"/>
              </a:spcAft>
              <a:buNone/>
            </a:pPr>
            <a:r>
              <a:t/>
            </a:r>
            <a:endParaRPr sz="1200">
              <a:latin typeface="Times New Roman"/>
              <a:ea typeface="Times New Roman"/>
              <a:cs typeface="Times New Roman"/>
              <a:sym typeface="Times New Roman"/>
            </a:endParaRPr>
          </a:p>
          <a:p>
            <a:pPr marR="0" rtl="0" algn="l">
              <a:lnSpc>
                <a:spcPct val="100000"/>
              </a:lnSpc>
              <a:spcBef>
                <a:spcPts val="360"/>
              </a:spcBef>
              <a:spcAft>
                <a:spcPts val="0"/>
              </a:spcAft>
              <a:buNone/>
            </a:pPr>
            <a:r>
              <a:rPr lang="en-US" sz="1200">
                <a:latin typeface="Times New Roman"/>
                <a:ea typeface="Times New Roman"/>
                <a:cs typeface="Times New Roman"/>
                <a:sym typeface="Times New Roman"/>
              </a:rPr>
              <a:t>Back in 2005, as ECO was just getting its legs, NGS conducted a Height Modernization Survey around the Blackwater National Wildlife Refuge - tens of thousands of hectares containing one third of Maryland’s tidal marshes.  The survey included leveled bench marks as well as new deep rod marks and SET deep rod marks in the wetlands.  </a:t>
            </a:r>
          </a:p>
          <a:p>
            <a:pPr marR="0" rtl="0" algn="l">
              <a:lnSpc>
                <a:spcPct val="100000"/>
              </a:lnSpc>
              <a:spcBef>
                <a:spcPts val="360"/>
              </a:spcBef>
              <a:spcAft>
                <a:spcPts val="0"/>
              </a:spcAft>
              <a:buNone/>
            </a:pPr>
            <a:r>
              <a:t/>
            </a:r>
            <a:endParaRPr sz="1200">
              <a:latin typeface="Times New Roman"/>
              <a:ea typeface="Times New Roman"/>
              <a:cs typeface="Times New Roman"/>
              <a:sym typeface="Times New Roman"/>
            </a:endParaRPr>
          </a:p>
          <a:p>
            <a:pPr marR="0" rtl="0" algn="l">
              <a:lnSpc>
                <a:spcPct val="100000"/>
              </a:lnSpc>
              <a:spcBef>
                <a:spcPts val="360"/>
              </a:spcBef>
              <a:spcAft>
                <a:spcPts val="0"/>
              </a:spcAft>
              <a:buNone/>
            </a:pPr>
            <a:r>
              <a:rPr lang="en-US" sz="1200">
                <a:latin typeface="Times New Roman"/>
                <a:ea typeface="Times New Roman"/>
                <a:cs typeface="Times New Roman"/>
                <a:sym typeface="Times New Roman"/>
              </a:rPr>
              <a:t>The region has been suspected of undergoing subsidence, which may have been a compounding factor in the rapid wetland loss that has occurred in the Refuge over the past 50-60 years.  So updated heights was important to the Refuge managers to begin addressing management strategies in the face of current and predicted sea level rise.  The heights were also used by USGS at SET locations to evaluate “elevation capital” - the height of the wetlands with respect to tidal datums, and the implicit resilience to sea level rise.</a:t>
            </a:r>
          </a:p>
          <a:p>
            <a:pPr marR="0" rtl="0" algn="l">
              <a:lnSpc>
                <a:spcPct val="100000"/>
              </a:lnSpc>
              <a:spcBef>
                <a:spcPts val="360"/>
              </a:spcBef>
              <a:spcAft>
                <a:spcPts val="0"/>
              </a:spcAft>
              <a:buNone/>
            </a:pPr>
            <a:r>
              <a:t/>
            </a:r>
            <a:endParaRPr sz="1200">
              <a:latin typeface="Times New Roman"/>
              <a:ea typeface="Times New Roman"/>
              <a:cs typeface="Times New Roman"/>
              <a:sym typeface="Times New Roman"/>
            </a:endParaRPr>
          </a:p>
          <a:p>
            <a:pPr marR="0" rtl="0" algn="l">
              <a:lnSpc>
                <a:spcPct val="100000"/>
              </a:lnSpc>
              <a:spcBef>
                <a:spcPts val="360"/>
              </a:spcBef>
              <a:spcAft>
                <a:spcPts val="0"/>
              </a:spcAft>
              <a:buNone/>
            </a:pPr>
            <a:r>
              <a:rPr lang="en-US" sz="1200">
                <a:latin typeface="Times New Roman"/>
                <a:ea typeface="Times New Roman"/>
                <a:cs typeface="Times New Roman"/>
                <a:sym typeface="Times New Roman"/>
              </a:rPr>
              <a:t>In 2009, Blackwater reached out to ECO expressing an interest in adapting surveying techniques to measure and monitor wetland elevation and elevation change within the Refuge.  ECO developed a statistical sampling protocol based on RTK techniques, and starting in 2010, Refuge staff began to monitor wetland elevations over the entire refuge.  This work is truly unique and has provided significant elevation trends already.  </a:t>
            </a:r>
          </a:p>
          <a:p>
            <a:pPr marR="0" rtl="0" algn="l">
              <a:lnSpc>
                <a:spcPct val="100000"/>
              </a:lnSpc>
              <a:spcBef>
                <a:spcPts val="360"/>
              </a:spcBef>
              <a:spcAft>
                <a:spcPts val="0"/>
              </a:spcAft>
              <a:buNone/>
            </a:pPr>
            <a:r>
              <a:t/>
            </a:r>
            <a:endParaRPr sz="1200">
              <a:latin typeface="Times New Roman"/>
              <a:ea typeface="Times New Roman"/>
              <a:cs typeface="Times New Roman"/>
              <a:sym typeface="Times New Roman"/>
            </a:endParaRPr>
          </a:p>
          <a:p>
            <a:pPr lvl="0" marR="0" rtl="0" algn="l">
              <a:lnSpc>
                <a:spcPct val="100000"/>
              </a:lnSpc>
              <a:spcBef>
                <a:spcPts val="360"/>
              </a:spcBef>
              <a:spcAft>
                <a:spcPts val="0"/>
              </a:spcAft>
              <a:buNone/>
            </a:pPr>
            <a:r>
              <a:rPr lang="en-US" sz="1200">
                <a:latin typeface="Times New Roman"/>
                <a:ea typeface="Times New Roman"/>
                <a:cs typeface="Times New Roman"/>
                <a:sym typeface="Times New Roman"/>
              </a:rPr>
              <a:t>This past spring, the Refuge expressed interest in evaluating the stability of the coordinates used as the base stations for their RTK surveys.  ECO worked with them to conduct an intensive 72-hour GPS survey on these bench marks, and we are in the process of analyzing the results and we’ll be comparing them to the re-processed GPS data taken back in 2005.  This will hopefully lead to useful insights into relative mark stability as well as any regional vertical land motion.</a:t>
            </a:r>
          </a:p>
        </p:txBody>
      </p:sp>
      <p:sp>
        <p:nvSpPr>
          <p:cNvPr id="303" name="Shape 303"/>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312" name="Shape 312"/>
          <p:cNvSpPr txBox="1"/>
          <p:nvPr>
            <p:ph idx="1" type="body"/>
          </p:nvPr>
        </p:nvSpPr>
        <p:spPr>
          <a:xfrm>
            <a:off x="700087" y="4410075"/>
            <a:ext cx="5597524" cy="4176712"/>
          </a:xfrm>
          <a:prstGeom prst="rect">
            <a:avLst/>
          </a:prstGeom>
          <a:noFill/>
          <a:ln>
            <a:noFill/>
          </a:ln>
        </p:spPr>
        <p:txBody>
          <a:bodyPr anchorCtr="0" anchor="t" bIns="46500" lIns="93025" rIns="93025" tIns="46500">
            <a:noAutofit/>
          </a:bodyPr>
          <a:lstStyle/>
          <a:p>
            <a:pPr lvl="0" marR="0" rtl="0" algn="l">
              <a:spcBef>
                <a:spcPts val="0"/>
              </a:spcBef>
              <a:spcAft>
                <a:spcPts val="0"/>
              </a:spcAft>
              <a:buNone/>
            </a:pPr>
            <a:r>
              <a:rPr lang="en-US" sz="1200">
                <a:solidFill>
                  <a:schemeClr val="dk1"/>
                </a:solidFill>
                <a:latin typeface="Times New Roman"/>
                <a:ea typeface="Times New Roman"/>
                <a:cs typeface="Times New Roman"/>
                <a:sym typeface="Times New Roman"/>
              </a:rPr>
              <a:t>We have an organized way to reach /communicate with our external partners through our web-pages and newsletter</a:t>
            </a:r>
          </a:p>
          <a:p>
            <a:pPr lv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Overview of the web-page: In addition to general information about the program and projects...</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We have an outreach page with information about conferences we attend, and that is one place you’ll be able to find our new video.</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We have training pages with links to presentations and other materials hosted by the NGS Corbin training site.</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We have a Guidelines/Publications page where you can find the documents we’ve helped author.</a:t>
            </a:r>
          </a:p>
          <a:p>
            <a:pPr lv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We write and distribute a bi-monthly newsletter that anyone can sign-up to receive (currently 70+)</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You can sign up via our web-site</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You can view past newsletters on our web-site</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You can email us anytime at NGS.ECO@noaa.gov</a:t>
            </a:r>
          </a:p>
          <a:p>
            <a:pPr lv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0" lvl="0" marL="0" marR="0" rtl="0" algn="l">
              <a:spcBef>
                <a:spcPts val="36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313" name="Shape 313"/>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22" name="Shape 322"/>
          <p:cNvSpPr txBox="1"/>
          <p:nvPr>
            <p:ph idx="1" type="body"/>
          </p:nvPr>
        </p:nvSpPr>
        <p:spPr>
          <a:xfrm>
            <a:off x="700087" y="4410075"/>
            <a:ext cx="5597400" cy="4176599"/>
          </a:xfrm>
          <a:prstGeom prst="rect">
            <a:avLst/>
          </a:prstGeom>
        </p:spPr>
        <p:txBody>
          <a:bodyPr anchorCtr="0" anchor="t" bIns="91425" lIns="91425" rIns="91425" tIns="91425">
            <a:noAutofit/>
          </a:bodyPr>
          <a:lstStyle/>
          <a:p>
            <a:pPr indent="-304800" lvl="0" marL="457200" rtl="0">
              <a:spcBef>
                <a:spcPts val="64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ECO will transition coastal stakeholders and “new surveyors” to new datums. Accurate geospatial tools are now available to much broader user-community, and we must ensure that users can accurately access the National Spatial Reference System</a:t>
            </a:r>
          </a:p>
          <a:p>
            <a:pPr lvl="0" rtl="0">
              <a:spcBef>
                <a:spcPts val="640"/>
              </a:spcBef>
              <a:buNone/>
            </a:pPr>
            <a:r>
              <a:t/>
            </a:r>
            <a:endParaRPr sz="1200">
              <a:solidFill>
                <a:schemeClr val="dk1"/>
              </a:solidFill>
              <a:latin typeface="Times New Roman"/>
              <a:ea typeface="Times New Roman"/>
              <a:cs typeface="Times New Roman"/>
              <a:sym typeface="Times New Roman"/>
            </a:endParaRPr>
          </a:p>
          <a:p>
            <a:pPr indent="-304800" lvl="0" marL="457200" rtl="0">
              <a:spcBef>
                <a:spcPts val="64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ECO will help NGS lead resilient communities to better decisions and planning. Sea level rise and broader climate change will increase the need for accurate elevation and water level information. </a:t>
            </a:r>
          </a:p>
          <a:p>
            <a:pPr lvl="0" rtl="0">
              <a:spcBef>
                <a:spcPts val="640"/>
              </a:spcBef>
              <a:buNone/>
            </a:pPr>
            <a:r>
              <a:t/>
            </a:r>
            <a:endParaRPr sz="1200">
              <a:solidFill>
                <a:schemeClr val="dk1"/>
              </a:solidFill>
              <a:latin typeface="Times New Roman"/>
              <a:ea typeface="Times New Roman"/>
              <a:cs typeface="Times New Roman"/>
              <a:sym typeface="Times New Roman"/>
            </a:endParaRPr>
          </a:p>
          <a:p>
            <a:pPr indent="-304800" lvl="0" marL="457200" rtl="0">
              <a:spcBef>
                <a:spcPts val="64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ECO will continue to champion importance of geospatial infrastructure and the NSRS across NOAA program offices and our many partner agencies. </a:t>
            </a:r>
          </a:p>
          <a:p>
            <a:pPr lvl="0" rtl="0">
              <a:spcBef>
                <a:spcPts val="640"/>
              </a:spcBef>
              <a:buNone/>
            </a:pPr>
            <a:r>
              <a:t/>
            </a:r>
            <a:endParaRPr sz="1200">
              <a:solidFill>
                <a:schemeClr val="dk1"/>
              </a:solidFill>
              <a:latin typeface="Times New Roman"/>
              <a:ea typeface="Times New Roman"/>
              <a:cs typeface="Times New Roman"/>
              <a:sym typeface="Times New Roman"/>
            </a:endParaRPr>
          </a:p>
          <a:p>
            <a:pPr indent="-304800" lvl="0" marL="457200" rtl="0">
              <a:spcBef>
                <a:spcPts val="64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Continue building coastal geodesy community of practice</a:t>
            </a:r>
          </a:p>
          <a:p>
            <a:pPr lvl="0">
              <a:spcBef>
                <a:spcPts val="0"/>
              </a:spcBef>
              <a:buNone/>
            </a:pPr>
            <a:r>
              <a:t/>
            </a:r>
            <a:endParaRPr sz="1200"/>
          </a:p>
        </p:txBody>
      </p:sp>
      <p:sp>
        <p:nvSpPr>
          <p:cNvPr id="323" name="Shape 323"/>
          <p:cNvSpPr txBox="1"/>
          <p:nvPr>
            <p:ph idx="12" type="sldNum"/>
          </p:nvPr>
        </p:nvSpPr>
        <p:spPr>
          <a:xfrm>
            <a:off x="3963987" y="8818563"/>
            <a:ext cx="3032099" cy="463499"/>
          </a:xfrm>
          <a:prstGeom prst="rect">
            <a:avLst/>
          </a:prstGeom>
        </p:spPr>
        <p:txBody>
          <a:bodyPr anchorCtr="0" anchor="b" bIns="46500" lIns="93025" rIns="93025" tIns="465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txBox="1"/>
          <p:nvPr>
            <p:ph idx="1" type="body"/>
          </p:nvPr>
        </p:nvSpPr>
        <p:spPr>
          <a:xfrm>
            <a:off x="700087" y="4410075"/>
            <a:ext cx="5597524" cy="4176712"/>
          </a:xfrm>
          <a:prstGeom prst="rect">
            <a:avLst/>
          </a:prstGeom>
        </p:spPr>
        <p:txBody>
          <a:bodyPr anchorCtr="0" anchor="t" bIns="91425" lIns="91425" rIns="91425" tIns="91425">
            <a:noAutofit/>
          </a:bodyPr>
          <a:lstStyle/>
          <a:p>
            <a:pPr>
              <a:spcBef>
                <a:spcPts val="0"/>
              </a:spcBef>
              <a:buNone/>
            </a:pPr>
            <a:r>
              <a:t/>
            </a:r>
            <a:endParaRPr sz="1200">
              <a:latin typeface="Times New Roman"/>
              <a:ea typeface="Times New Roman"/>
              <a:cs typeface="Times New Roman"/>
              <a:sym typeface="Times New Roman"/>
            </a:endParaRPr>
          </a:p>
        </p:txBody>
      </p:sp>
      <p:sp>
        <p:nvSpPr>
          <p:cNvPr id="328" name="Shape 328"/>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1" name="Shape 331"/>
        <p:cNvGrpSpPr/>
        <p:nvPr/>
      </p:nvGrpSpPr>
      <p:grpSpPr>
        <a:xfrm>
          <a:off x="0" y="0"/>
          <a:ext cx="0" cy="0"/>
          <a:chOff x="0" y="0"/>
          <a:chExt cx="0" cy="0"/>
        </a:xfrm>
      </p:grpSpPr>
      <p:sp>
        <p:nvSpPr>
          <p:cNvPr id="332" name="Shape 332"/>
          <p:cNvSpPr txBox="1"/>
          <p:nvPr>
            <p:ph idx="1" type="body"/>
          </p:nvPr>
        </p:nvSpPr>
        <p:spPr>
          <a:xfrm>
            <a:off x="700087" y="4410075"/>
            <a:ext cx="5597400" cy="4176599"/>
          </a:xfrm>
          <a:prstGeom prst="rect">
            <a:avLst/>
          </a:prstGeom>
        </p:spPr>
        <p:txBody>
          <a:bodyPr anchorCtr="0" anchor="t" bIns="91425" lIns="91425" rIns="91425" tIns="91425">
            <a:noAutofit/>
          </a:bodyPr>
          <a:lstStyle/>
          <a:p>
            <a:pPr lvl="0" rtl="0">
              <a:spcBef>
                <a:spcPts val="0"/>
              </a:spcBef>
              <a:buNone/>
            </a:pPr>
            <a:r>
              <a:t/>
            </a:r>
            <a:endParaRPr sz="1200">
              <a:latin typeface="Times New Roman"/>
              <a:ea typeface="Times New Roman"/>
              <a:cs typeface="Times New Roman"/>
              <a:sym typeface="Times New Roman"/>
            </a:endParaRPr>
          </a:p>
        </p:txBody>
      </p:sp>
      <p:sp>
        <p:nvSpPr>
          <p:cNvPr id="333" name="Shape 333"/>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339" name="Shape 339"/>
          <p:cNvSpPr txBox="1"/>
          <p:nvPr>
            <p:ph idx="1" type="body"/>
          </p:nvPr>
        </p:nvSpPr>
        <p:spPr>
          <a:xfrm>
            <a:off x="700087" y="4410075"/>
            <a:ext cx="5597400" cy="4176599"/>
          </a:xfrm>
          <a:prstGeom prst="rect">
            <a:avLst/>
          </a:prstGeom>
          <a:noFill/>
          <a:ln>
            <a:noFill/>
          </a:ln>
        </p:spPr>
        <p:txBody>
          <a:bodyPr anchorCtr="0" anchor="t" bIns="46500" lIns="93025" rIns="93025" tIns="46500">
            <a:noAutofit/>
          </a:bodyPr>
          <a:lstStyle/>
          <a:p>
            <a:pPr lvl="0" marR="0" rtl="0">
              <a:spcBef>
                <a:spcPts val="0"/>
              </a:spcBef>
              <a:spcAft>
                <a:spcPts val="0"/>
              </a:spcAft>
              <a:buNone/>
            </a:pPr>
            <a:r>
              <a:rPr lang="en-US" sz="1200"/>
              <a:t>1) NGS is dedicated to its mission of providing access to the NSRS, and that job plays an important role in supporting NOAA’s priorities, too.</a:t>
            </a:r>
          </a:p>
          <a:p>
            <a:pPr indent="0" lvl="0" marL="0" marR="0" rtl="0">
              <a:spcBef>
                <a:spcPts val="0"/>
              </a:spcBef>
              <a:spcAft>
                <a:spcPts val="0"/>
              </a:spcAft>
              <a:buNone/>
            </a:pPr>
            <a:r>
              <a:t/>
            </a:r>
            <a:endParaRPr sz="1200"/>
          </a:p>
          <a:p>
            <a:pPr indent="0" lvl="0" marL="0" marR="0" rtl="0">
              <a:spcBef>
                <a:spcPts val="0"/>
              </a:spcBef>
              <a:spcAft>
                <a:spcPts val="0"/>
              </a:spcAft>
              <a:buSzPct val="25000"/>
              <a:buNone/>
            </a:pPr>
            <a:r>
              <a:rPr lang="en-US" sz="1200"/>
              <a:t>2) ECO in particular, strengthens the natural synergies between the NGS mission and NOAA priorities.</a:t>
            </a:r>
          </a:p>
          <a:p>
            <a:pPr indent="0" lvl="0" marL="0" marR="0" rtl="0">
              <a:spcBef>
                <a:spcPts val="0"/>
              </a:spcBef>
              <a:spcAft>
                <a:spcPts val="0"/>
              </a:spcAft>
              <a:buNone/>
            </a:pPr>
            <a:r>
              <a:t/>
            </a:r>
            <a:endParaRPr sz="1200"/>
          </a:p>
          <a:p>
            <a:pPr indent="0" lvl="0" marL="0" marR="0" rtl="0">
              <a:spcBef>
                <a:spcPts val="0"/>
              </a:spcBef>
              <a:spcAft>
                <a:spcPts val="0"/>
              </a:spcAft>
              <a:buSzPct val="25000"/>
              <a:buNone/>
            </a:pPr>
            <a:r>
              <a:rPr lang="en-US" sz="1200"/>
              <a:t>a) Within the NOAA mission or science, service and stewardship, NGS ECO particularly aims to support resource management along the coast in light of a changing climate.</a:t>
            </a:r>
          </a:p>
          <a:p>
            <a:pPr indent="0" lvl="0" marL="0" marR="0" rtl="0">
              <a:spcBef>
                <a:spcPts val="0"/>
              </a:spcBef>
              <a:spcAft>
                <a:spcPts val="0"/>
              </a:spcAft>
              <a:buNone/>
            </a:pPr>
            <a:r>
              <a:t/>
            </a:r>
            <a:endParaRPr sz="1200"/>
          </a:p>
          <a:p>
            <a:pPr indent="0" lvl="0" marL="0" marR="0" rtl="0">
              <a:spcBef>
                <a:spcPts val="0"/>
              </a:spcBef>
              <a:spcAft>
                <a:spcPts val="0"/>
              </a:spcAft>
              <a:buSzPct val="25000"/>
              <a:buNone/>
            </a:pPr>
            <a:r>
              <a:rPr lang="en-US" sz="1200"/>
              <a:t>b) Accurate information along the coasts helps inform decisions that will ultimately improve the resilience of ecosystems, communities and economies.</a:t>
            </a:r>
          </a:p>
          <a:p>
            <a:pPr indent="0" lvl="0" marL="0" marR="0" rtl="0">
              <a:spcBef>
                <a:spcPts val="0"/>
              </a:spcBef>
              <a:spcAft>
                <a:spcPts val="0"/>
              </a:spcAft>
              <a:buNone/>
            </a:pPr>
            <a:r>
              <a:t/>
            </a:r>
            <a:endParaRPr sz="1200"/>
          </a:p>
          <a:p>
            <a:pPr indent="0" lvl="0" marL="0" marR="0" rtl="0">
              <a:spcBef>
                <a:spcPts val="0"/>
              </a:spcBef>
              <a:spcAft>
                <a:spcPts val="0"/>
              </a:spcAft>
              <a:buSzPct val="25000"/>
              <a:buNone/>
            </a:pPr>
            <a:r>
              <a:rPr lang="en-US" sz="1200"/>
              <a:t>c) This work all supports the specific goals of the National Ocean Service: coastal resilience, intelligence and place-based conservation.</a:t>
            </a:r>
          </a:p>
        </p:txBody>
      </p:sp>
      <p:sp>
        <p:nvSpPr>
          <p:cNvPr id="340" name="Shape 340"/>
          <p:cNvSpPr txBox="1"/>
          <p:nvPr>
            <p:ph idx="12" type="sldNum"/>
          </p:nvPr>
        </p:nvSpPr>
        <p:spPr>
          <a:xfrm>
            <a:off x="3963987" y="8818563"/>
            <a:ext cx="3032099" cy="463499"/>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 name="Shape 105"/>
        <p:cNvGrpSpPr/>
        <p:nvPr/>
      </p:nvGrpSpPr>
      <p:grpSpPr>
        <a:xfrm>
          <a:off x="0" y="0"/>
          <a:ext cx="0" cy="0"/>
          <a:chOff x="0" y="0"/>
          <a:chExt cx="0" cy="0"/>
        </a:xfrm>
      </p:grpSpPr>
      <p:sp>
        <p:nvSpPr>
          <p:cNvPr id="106" name="Shape 106"/>
          <p:cNvSpPr txBox="1"/>
          <p:nvPr>
            <p:ph idx="1" type="body"/>
          </p:nvPr>
        </p:nvSpPr>
        <p:spPr>
          <a:xfrm>
            <a:off x="700087" y="4410075"/>
            <a:ext cx="5597524" cy="4176712"/>
          </a:xfrm>
          <a:prstGeom prst="rect">
            <a:avLst/>
          </a:prstGeom>
        </p:spPr>
        <p:txBody>
          <a:bodyPr anchorCtr="0" anchor="t" bIns="91425" lIns="91425" rIns="91425" tIns="91425">
            <a:noAutofit/>
          </a:bodyPr>
          <a:lstStyle/>
          <a:p>
            <a:pPr>
              <a:spcBef>
                <a:spcPts val="0"/>
              </a:spcBef>
              <a:buNone/>
            </a:pPr>
            <a:r>
              <a:rPr lang="en-US" sz="1200">
                <a:latin typeface="Times New Roman"/>
                <a:ea typeface="Times New Roman"/>
                <a:cs typeface="Times New Roman"/>
                <a:sym typeface="Times New Roman"/>
              </a:rPr>
              <a:t>So, what is ECO, and how did it develop?</a:t>
            </a:r>
          </a:p>
        </p:txBody>
      </p:sp>
      <p:sp>
        <p:nvSpPr>
          <p:cNvPr id="107" name="Shape 107"/>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114" name="Shape 114"/>
          <p:cNvSpPr txBox="1"/>
          <p:nvPr>
            <p:ph idx="1" type="body"/>
          </p:nvPr>
        </p:nvSpPr>
        <p:spPr>
          <a:xfrm>
            <a:off x="700087" y="4410075"/>
            <a:ext cx="5597524" cy="4176712"/>
          </a:xfrm>
          <a:prstGeom prst="rect">
            <a:avLst/>
          </a:prstGeom>
          <a:noFill/>
          <a:ln>
            <a:noFill/>
          </a:ln>
        </p:spPr>
        <p:txBody>
          <a:bodyPr anchorCtr="0" anchor="t" bIns="46500" lIns="93025" rIns="93025" tIns="46500">
            <a:noAutofit/>
          </a:bodyPr>
          <a:lstStyle/>
          <a:p>
            <a:pPr lvl="0" rtl="0">
              <a:spcBef>
                <a:spcPts val="0"/>
              </a:spcBef>
              <a:buSzPct val="25000"/>
              <a:buNone/>
            </a:pPr>
            <a:r>
              <a:rPr b="1" lang="en-US" sz="1200">
                <a:solidFill>
                  <a:schemeClr val="dk1"/>
                </a:solidFill>
                <a:latin typeface="Times New Roman"/>
                <a:ea typeface="Times New Roman"/>
                <a:cs typeface="Times New Roman"/>
                <a:sym typeface="Times New Roman"/>
              </a:rPr>
              <a:t>ECO developed to support coastal restoration</a:t>
            </a:r>
          </a:p>
          <a:p>
            <a:pPr lvl="0" marL="914400" rtl="0">
              <a:lnSpc>
                <a:spcPct val="115000"/>
              </a:lnSpc>
              <a:spcBef>
                <a:spcPts val="0"/>
              </a:spcBef>
              <a:spcAft>
                <a:spcPts val="0"/>
              </a:spcAft>
              <a:buNone/>
            </a:pPr>
            <a:r>
              <a:t/>
            </a:r>
            <a:endParaRPr b="1" sz="1200">
              <a:solidFill>
                <a:schemeClr val="dk1"/>
              </a:solidFill>
              <a:latin typeface="Times New Roman"/>
              <a:ea typeface="Times New Roman"/>
              <a:cs typeface="Times New Roman"/>
              <a:sym typeface="Times New Roman"/>
            </a:endParaRPr>
          </a:p>
          <a:p>
            <a:pPr lvl="0" marL="914400" rtl="0">
              <a:lnSpc>
                <a:spcPct val="115000"/>
              </a:lnSpc>
              <a:spcBef>
                <a:spcPts val="0"/>
              </a:spcBef>
              <a:spcAft>
                <a:spcPts val="0"/>
              </a:spcAft>
              <a:buClr>
                <a:schemeClr val="dk1"/>
              </a:buClr>
              <a:buSzPct val="25000"/>
              <a:buFont typeface="Arial"/>
              <a:buNone/>
            </a:pPr>
            <a:r>
              <a:rPr b="1" lang="en-US" sz="1200">
                <a:solidFill>
                  <a:schemeClr val="dk1"/>
                </a:solidFill>
                <a:latin typeface="Times New Roman"/>
                <a:ea typeface="Times New Roman"/>
                <a:cs typeface="Times New Roman"/>
                <a:sym typeface="Times New Roman"/>
              </a:rPr>
              <a:t>Problem</a:t>
            </a:r>
            <a:r>
              <a:rPr lang="en-US" sz="1200">
                <a:solidFill>
                  <a:schemeClr val="dk1"/>
                </a:solidFill>
                <a:latin typeface="Times New Roman"/>
                <a:ea typeface="Times New Roman"/>
                <a:cs typeface="Times New Roman"/>
                <a:sym typeface="Times New Roman"/>
              </a:rPr>
              <a:t>: </a:t>
            </a:r>
          </a:p>
          <a:p>
            <a:pPr indent="-381000" lvl="0" marL="457200" rtl="0">
              <a:lnSpc>
                <a:spcPct val="115000"/>
              </a:lnSpc>
              <a:spcBef>
                <a:spcPts val="0"/>
              </a:spcBef>
              <a:spcAft>
                <a:spcPts val="0"/>
              </a:spcAft>
              <a:buClr>
                <a:schemeClr val="dk1"/>
              </a:buClr>
              <a:buSzPct val="100000"/>
              <a:buFont typeface="Times New Roman"/>
              <a:buAutoNum type="arabicPeriod"/>
            </a:pPr>
            <a:r>
              <a:rPr lang="en-US" sz="1200">
                <a:solidFill>
                  <a:schemeClr val="dk1"/>
                </a:solidFill>
                <a:latin typeface="Times New Roman"/>
                <a:ea typeface="Times New Roman"/>
                <a:cs typeface="Times New Roman"/>
                <a:sym typeface="Times New Roman"/>
              </a:rPr>
              <a:t>Coastal scientists and managers need high accuracy land elevations and water levels to successfully restore wetland habitats</a:t>
            </a:r>
          </a:p>
          <a:p>
            <a:pPr indent="-381000" lvl="0" marL="457200" rtl="0">
              <a:lnSpc>
                <a:spcPct val="115000"/>
              </a:lnSpc>
              <a:spcBef>
                <a:spcPts val="0"/>
              </a:spcBef>
              <a:spcAft>
                <a:spcPts val="0"/>
              </a:spcAft>
              <a:buClr>
                <a:schemeClr val="dk1"/>
              </a:buClr>
              <a:buSzPct val="100000"/>
              <a:buFont typeface="Times New Roman"/>
              <a:buAutoNum type="arabicPeriod"/>
            </a:pPr>
            <a:r>
              <a:rPr lang="en-US" sz="1200">
                <a:solidFill>
                  <a:schemeClr val="dk1"/>
                </a:solidFill>
                <a:latin typeface="Times New Roman"/>
                <a:ea typeface="Times New Roman"/>
                <a:cs typeface="Times New Roman"/>
                <a:sym typeface="Times New Roman"/>
              </a:rPr>
              <a:t>There was a lack of </a:t>
            </a:r>
            <a:r>
              <a:rPr b="1" lang="en-US" sz="1200">
                <a:solidFill>
                  <a:schemeClr val="dk1"/>
                </a:solidFill>
                <a:latin typeface="Times New Roman"/>
                <a:ea typeface="Times New Roman"/>
                <a:cs typeface="Times New Roman"/>
                <a:sym typeface="Times New Roman"/>
              </a:rPr>
              <a:t>guidance and expertise</a:t>
            </a:r>
            <a:r>
              <a:rPr lang="en-US" sz="1200">
                <a:solidFill>
                  <a:schemeClr val="dk1"/>
                </a:solidFill>
                <a:latin typeface="Times New Roman"/>
                <a:ea typeface="Times New Roman"/>
                <a:cs typeface="Times New Roman"/>
                <a:sym typeface="Times New Roman"/>
              </a:rPr>
              <a:t> in accessing and using tidal and geodetic datums and their relationships for coastal restoration</a:t>
            </a:r>
          </a:p>
          <a:p>
            <a:pPr indent="-381000" lvl="0" marL="457200" rtl="0">
              <a:lnSpc>
                <a:spcPct val="115000"/>
              </a:lnSpc>
              <a:spcBef>
                <a:spcPts val="0"/>
              </a:spcBef>
              <a:spcAft>
                <a:spcPts val="0"/>
              </a:spcAft>
              <a:buClr>
                <a:schemeClr val="dk1"/>
              </a:buClr>
              <a:buSzPct val="100000"/>
              <a:buFont typeface="Times New Roman"/>
              <a:buAutoNum type="arabicPeriod"/>
            </a:pPr>
            <a:r>
              <a:rPr lang="en-US" sz="1200">
                <a:solidFill>
                  <a:schemeClr val="dk1"/>
                </a:solidFill>
                <a:latin typeface="Times New Roman"/>
                <a:ea typeface="Times New Roman"/>
                <a:cs typeface="Times New Roman"/>
                <a:sym typeface="Times New Roman"/>
              </a:rPr>
              <a:t>Traditional surveying not adapted to coastal habitats</a:t>
            </a:r>
          </a:p>
          <a:p>
            <a:pPr indent="-381000" lvl="0" marL="457200" rtl="0">
              <a:lnSpc>
                <a:spcPct val="115000"/>
              </a:lnSpc>
              <a:spcBef>
                <a:spcPts val="0"/>
              </a:spcBef>
              <a:spcAft>
                <a:spcPts val="0"/>
              </a:spcAft>
              <a:buClr>
                <a:schemeClr val="dk1"/>
              </a:buClr>
              <a:buSzPct val="100000"/>
              <a:buFont typeface="Times New Roman"/>
              <a:buAutoNum type="arabicPeriod"/>
            </a:pPr>
            <a:r>
              <a:rPr lang="en-US" sz="1200">
                <a:solidFill>
                  <a:schemeClr val="dk1"/>
                </a:solidFill>
                <a:latin typeface="Times New Roman"/>
                <a:ea typeface="Times New Roman"/>
                <a:cs typeface="Times New Roman"/>
                <a:sym typeface="Times New Roman"/>
              </a:rPr>
              <a:t>Tidal datums only accurate locally; need local observations</a:t>
            </a:r>
          </a:p>
          <a:p>
            <a:pPr lvl="0" rtl="0">
              <a:lnSpc>
                <a:spcPct val="115000"/>
              </a:lnSpc>
              <a:spcBef>
                <a:spcPts val="0"/>
              </a:spcBef>
              <a:spcAft>
                <a:spcPts val="0"/>
              </a:spcAft>
              <a:buClr>
                <a:schemeClr val="dk1"/>
              </a:buClr>
              <a:buSzPct val="25000"/>
              <a:buFont typeface="Arial"/>
              <a:buNone/>
            </a:pPr>
            <a:r>
              <a:rPr b="1" lang="en-US" sz="1200">
                <a:solidFill>
                  <a:schemeClr val="dk1"/>
                </a:solidFill>
                <a:latin typeface="Times New Roman"/>
                <a:ea typeface="Times New Roman"/>
                <a:cs typeface="Times New Roman"/>
                <a:sym typeface="Times New Roman"/>
              </a:rPr>
              <a:t>Solution</a:t>
            </a:r>
            <a:r>
              <a:rPr lang="en-US" sz="1200">
                <a:solidFill>
                  <a:schemeClr val="dk1"/>
                </a:solidFill>
                <a:latin typeface="Times New Roman"/>
                <a:ea typeface="Times New Roman"/>
                <a:cs typeface="Times New Roman"/>
                <a:sym typeface="Times New Roman"/>
              </a:rPr>
              <a:t>:</a:t>
            </a:r>
          </a:p>
          <a:p>
            <a:pPr lvl="0" rtl="0">
              <a:lnSpc>
                <a:spcPct val="115000"/>
              </a:lnSpc>
              <a:spcBef>
                <a:spcPts val="0"/>
              </a:spcBef>
              <a:spcAft>
                <a:spcPts val="0"/>
              </a:spcAft>
              <a:buClr>
                <a:schemeClr val="dk1"/>
              </a:buClr>
              <a:buSzPct val="25000"/>
              <a:buFont typeface="Arial"/>
              <a:buNone/>
            </a:pPr>
            <a:r>
              <a:rPr lang="en-US" sz="1200">
                <a:solidFill>
                  <a:schemeClr val="dk1"/>
                </a:solidFill>
                <a:latin typeface="Times New Roman"/>
                <a:ea typeface="Times New Roman"/>
                <a:cs typeface="Times New Roman"/>
                <a:sym typeface="Times New Roman"/>
              </a:rPr>
              <a:t>In early 2000’s, NGS and CO-OPS demonstrate application of geospatial instrumentation &amp; methodology, data, products, and tools to support wetland restoration and coastal science</a:t>
            </a:r>
          </a:p>
          <a:p>
            <a:pPr indent="-304800" lvl="0" marL="457200" rtl="0">
              <a:lnSpc>
                <a:spcPct val="115000"/>
              </a:lnSpc>
              <a:spcBef>
                <a:spcPts val="0"/>
              </a:spcBef>
              <a:spcAft>
                <a:spcPts val="0"/>
              </a:spcAft>
              <a:buClr>
                <a:schemeClr val="dk1"/>
              </a:buClr>
              <a:buSzPct val="100000"/>
              <a:buFont typeface="Times New Roman"/>
              <a:buChar char="●"/>
            </a:pPr>
            <a:r>
              <a:rPr lang="en-US" sz="1200">
                <a:solidFill>
                  <a:schemeClr val="dk1"/>
                </a:solidFill>
                <a:latin typeface="Times New Roman"/>
                <a:ea typeface="Times New Roman"/>
                <a:cs typeface="Times New Roman"/>
                <a:sym typeface="Times New Roman"/>
              </a:rPr>
              <a:t>CO-OPS COASTAL &amp; NGS ECO</a:t>
            </a:r>
          </a:p>
          <a:p>
            <a:pPr indent="0" lvl="0" marL="0" rtl="0">
              <a:lnSpc>
                <a:spcPct val="115000"/>
              </a:lnSpc>
              <a:spcBef>
                <a:spcPts val="0"/>
              </a:spcBef>
              <a:spcAft>
                <a:spcPts val="0"/>
              </a:spcAft>
              <a:buClr>
                <a:schemeClr val="dk1"/>
              </a:buClr>
              <a:buSzPct val="200000"/>
              <a:buFont typeface="Arial"/>
              <a:buNone/>
            </a:pPr>
            <a:r>
              <a:rPr lang="en-US" sz="1200">
                <a:solidFill>
                  <a:schemeClr val="dk1"/>
                </a:solidFill>
                <a:latin typeface="Times New Roman"/>
                <a:ea typeface="Times New Roman"/>
                <a:cs typeface="Times New Roman"/>
                <a:sym typeface="Times New Roman"/>
              </a:rPr>
              <a:t>Early activities were based on NOAA habitat restoration pilot projects, some led by the NOAA Restoration Center.  Activities were largely ad hoc.</a:t>
            </a:r>
          </a:p>
          <a:p>
            <a:pPr indent="0" lvl="0" marL="0" rtl="0">
              <a:lnSpc>
                <a:spcPct val="115000"/>
              </a:lnSpc>
              <a:spcBef>
                <a:spcPts val="0"/>
              </a:spcBef>
              <a:spcAft>
                <a:spcPts val="0"/>
              </a:spcAft>
              <a:buClr>
                <a:schemeClr val="dk1"/>
              </a:buClr>
              <a:buFont typeface="Arial"/>
              <a:buNone/>
            </a:pPr>
            <a:r>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200">
              <a:latin typeface="Times New Roman"/>
              <a:ea typeface="Times New Roman"/>
              <a:cs typeface="Times New Roman"/>
              <a:sym typeface="Times New Roman"/>
            </a:endParaRPr>
          </a:p>
          <a:p>
            <a:pPr indent="0" lvl="0" marL="0" marR="0" rtl="0" algn="l">
              <a:spcBef>
                <a:spcPts val="0"/>
              </a:spcBef>
              <a:spcAft>
                <a:spcPts val="0"/>
              </a:spcAft>
              <a:buNone/>
            </a:pPr>
            <a:r>
              <a:t/>
            </a:r>
            <a:endParaRPr b="0" baseline="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baseline="0" i="0" sz="1200" u="none" cap="none" strike="noStrike">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b="0" baseline="0" i="0" sz="1200" u="none" cap="none" strike="noStrike">
              <a:solidFill>
                <a:schemeClr val="dk1"/>
              </a:solidFill>
              <a:latin typeface="Times New Roman"/>
              <a:ea typeface="Times New Roman"/>
              <a:cs typeface="Times New Roman"/>
              <a:sym typeface="Times New Roman"/>
            </a:endParaRPr>
          </a:p>
        </p:txBody>
      </p:sp>
      <p:sp>
        <p:nvSpPr>
          <p:cNvPr id="115" name="Shape 115"/>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 name="Shape 123"/>
        <p:cNvGrpSpPr/>
        <p:nvPr/>
      </p:nvGrpSpPr>
      <p:grpSpPr>
        <a:xfrm>
          <a:off x="0" y="0"/>
          <a:ext cx="0" cy="0"/>
          <a:chOff x="0" y="0"/>
          <a:chExt cx="0" cy="0"/>
        </a:xfrm>
      </p:grpSpPr>
      <p:sp>
        <p:nvSpPr>
          <p:cNvPr id="124" name="Shape 124"/>
          <p:cNvSpPr txBox="1"/>
          <p:nvPr>
            <p:ph idx="1" type="body"/>
          </p:nvPr>
        </p:nvSpPr>
        <p:spPr>
          <a:xfrm>
            <a:off x="700087" y="4410075"/>
            <a:ext cx="5597524" cy="4176712"/>
          </a:xfrm>
          <a:prstGeom prst="rect">
            <a:avLst/>
          </a:prstGeom>
        </p:spPr>
        <p:txBody>
          <a:bodyPr anchorCtr="0" anchor="t" bIns="91425" lIns="91425" rIns="91425" tIns="91425">
            <a:noAutofit/>
          </a:bodyPr>
          <a:lstStyle/>
          <a:p>
            <a:pPr rtl="0">
              <a:spcBef>
                <a:spcPts val="0"/>
              </a:spcBef>
              <a:buNone/>
            </a:pPr>
            <a:r>
              <a:rPr lang="en-US" sz="1200">
                <a:latin typeface="Times New Roman"/>
                <a:ea typeface="Times New Roman"/>
                <a:cs typeface="Times New Roman"/>
                <a:sym typeface="Times New Roman"/>
              </a:rPr>
              <a:t>NGS ECO arose to develop more programmatically our ability to adapt NGS products and services to support our non-navigational coastal stakeholders, through a whole host of different projects: </a:t>
            </a:r>
          </a:p>
          <a:p>
            <a:pPr indent="-304800" lvl="0" marL="457200" rtl="0">
              <a:spcBef>
                <a:spcPts val="0"/>
              </a:spcBef>
              <a:buSzPct val="100000"/>
              <a:buFont typeface="Times New Roman"/>
              <a:buAutoNum type="arabicParenR"/>
            </a:pPr>
            <a:r>
              <a:rPr lang="en-US" sz="1200">
                <a:latin typeface="Times New Roman"/>
                <a:ea typeface="Times New Roman"/>
                <a:cs typeface="Times New Roman"/>
                <a:sym typeface="Times New Roman"/>
              </a:rPr>
              <a:t>The range of projects included:</a:t>
            </a:r>
          </a:p>
          <a:p>
            <a:pPr indent="-304800" lvl="1" marL="914400" rtl="0">
              <a:spcBef>
                <a:spcPts val="0"/>
              </a:spcBef>
              <a:buSzPct val="100000"/>
              <a:buFont typeface="Times New Roman"/>
              <a:buAutoNum type="alphaLcParenR"/>
            </a:pPr>
            <a:r>
              <a:rPr lang="en-US" sz="1200">
                <a:latin typeface="Times New Roman"/>
                <a:ea typeface="Times New Roman"/>
                <a:cs typeface="Times New Roman"/>
                <a:sym typeface="Times New Roman"/>
              </a:rPr>
              <a:t>bench mark setting; leveling; Height Mod surveys; terrestrial lidar; static and RTK GPS</a:t>
            </a:r>
          </a:p>
          <a:p>
            <a:pPr indent="-304800" lvl="1" marL="914400" rtl="0">
              <a:spcBef>
                <a:spcPts val="0"/>
              </a:spcBef>
              <a:buSzPct val="100000"/>
              <a:buFont typeface="Times New Roman"/>
              <a:buAutoNum type="alphaLcParenR"/>
            </a:pPr>
            <a:r>
              <a:rPr lang="en-US" sz="1200">
                <a:latin typeface="Times New Roman"/>
                <a:ea typeface="Times New Roman"/>
                <a:cs typeface="Times New Roman"/>
                <a:sym typeface="Times New Roman"/>
              </a:rPr>
              <a:t>PLUS all the work with CO-OPS and water level information</a:t>
            </a:r>
          </a:p>
          <a:p>
            <a:pPr indent="-304800" lvl="0" marL="457200" rtl="0">
              <a:spcBef>
                <a:spcPts val="0"/>
              </a:spcBef>
              <a:buSzPct val="100000"/>
              <a:buFont typeface="Times New Roman"/>
              <a:buAutoNum type="arabicParenR"/>
            </a:pPr>
            <a:r>
              <a:rPr lang="en-US" sz="1200">
                <a:latin typeface="Times New Roman"/>
                <a:ea typeface="Times New Roman"/>
                <a:cs typeface="Times New Roman"/>
                <a:sym typeface="Times New Roman"/>
              </a:rPr>
              <a:t>Work was completed by many people across NGS</a:t>
            </a:r>
          </a:p>
          <a:p>
            <a:pPr indent="-304800" lvl="1" marL="914400" rtl="0">
              <a:spcBef>
                <a:spcPts val="0"/>
              </a:spcBef>
              <a:buSzPct val="100000"/>
              <a:buFont typeface="Times New Roman"/>
              <a:buAutoNum type="alphaLcParenR"/>
            </a:pPr>
            <a:r>
              <a:rPr lang="en-US" sz="1200">
                <a:latin typeface="Times New Roman"/>
                <a:ea typeface="Times New Roman"/>
                <a:cs typeface="Times New Roman"/>
                <a:sym typeface="Times New Roman"/>
              </a:rPr>
              <a:t>main ECO team, advisors, Corbin, Norfolk, and others from Silver Spring</a:t>
            </a:r>
          </a:p>
          <a:p>
            <a:pPr indent="-304800" lvl="1" marL="914400" rtl="0">
              <a:spcBef>
                <a:spcPts val="0"/>
              </a:spcBef>
              <a:buSzPct val="100000"/>
              <a:buFont typeface="Times New Roman"/>
              <a:buAutoNum type="alphaLcParenR"/>
            </a:pPr>
            <a:r>
              <a:rPr lang="en-US" sz="1200">
                <a:latin typeface="Times New Roman"/>
                <a:ea typeface="Times New Roman"/>
                <a:cs typeface="Times New Roman"/>
                <a:sym typeface="Times New Roman"/>
              </a:rPr>
              <a:t>RSD has gotten involved adding flight lines during lidar collection</a:t>
            </a:r>
          </a:p>
          <a:p>
            <a:pPr indent="-304800" lvl="1" marL="914400" rtl="0">
              <a:spcBef>
                <a:spcPts val="0"/>
              </a:spcBef>
              <a:buSzPct val="100000"/>
              <a:buFont typeface="Times New Roman"/>
              <a:buAutoNum type="alphaLcParenR"/>
            </a:pPr>
            <a:r>
              <a:rPr lang="en-US" sz="1200">
                <a:latin typeface="Times New Roman"/>
                <a:ea typeface="Times New Roman"/>
                <a:cs typeface="Times New Roman"/>
                <a:sym typeface="Times New Roman"/>
              </a:rPr>
              <a:t>Students!</a:t>
            </a:r>
          </a:p>
          <a:p>
            <a:pPr indent="-304800" lvl="1" marL="914400" rtl="0">
              <a:spcBef>
                <a:spcPts val="0"/>
              </a:spcBef>
              <a:buSzPct val="100000"/>
              <a:buFont typeface="Times New Roman"/>
              <a:buAutoNum type="alphaLcParenR"/>
            </a:pPr>
            <a:r>
              <a:rPr lang="en-US" sz="1200">
                <a:latin typeface="Times New Roman"/>
                <a:ea typeface="Times New Roman"/>
                <a:cs typeface="Times New Roman"/>
                <a:sym typeface="Times New Roman"/>
              </a:rPr>
              <a:t>plus we are always working lock-step with partners and building their capacity</a:t>
            </a:r>
          </a:p>
          <a:p>
            <a:pPr indent="-304800" lvl="0" marL="457200" rtl="0">
              <a:spcBef>
                <a:spcPts val="0"/>
              </a:spcBef>
              <a:buSzPct val="100000"/>
              <a:buFont typeface="Times New Roman"/>
              <a:buAutoNum type="arabicParenR"/>
            </a:pPr>
            <a:r>
              <a:rPr lang="en-US" sz="1200">
                <a:latin typeface="Times New Roman"/>
                <a:ea typeface="Times New Roman"/>
                <a:cs typeface="Times New Roman"/>
                <a:sym typeface="Times New Roman"/>
              </a:rPr>
              <a:t>There are a broad range of applications = </a:t>
            </a:r>
            <a:r>
              <a:rPr i="1" lang="en-US" sz="1200">
                <a:solidFill>
                  <a:schemeClr val="dk1"/>
                </a:solidFill>
                <a:latin typeface="Times New Roman"/>
                <a:ea typeface="Times New Roman"/>
                <a:cs typeface="Times New Roman"/>
                <a:sym typeface="Times New Roman"/>
              </a:rPr>
              <a:t>We don’t do coastal ecosystem research, we make coastal ecosystem research better!</a:t>
            </a:r>
          </a:p>
          <a:p>
            <a:pPr indent="-304800" lvl="1" marL="914400" rtl="0">
              <a:spcBef>
                <a:spcPts val="0"/>
              </a:spcBef>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Examples include: coastal restoration; coastal science, long-term ecosystem monitoring, impacts of sea level rise; improving coastal resilience</a:t>
            </a:r>
          </a:p>
          <a:p>
            <a:pPr lvl="0">
              <a:spcBef>
                <a:spcPts val="0"/>
              </a:spcBef>
              <a:buNone/>
            </a:pPr>
            <a:r>
              <a:rPr lang="en-US" sz="1200">
                <a:solidFill>
                  <a:schemeClr val="dk1"/>
                </a:solidFill>
                <a:latin typeface="Times New Roman"/>
                <a:ea typeface="Times New Roman"/>
                <a:cs typeface="Times New Roman"/>
                <a:sym typeface="Times New Roman"/>
              </a:rPr>
              <a:t>	</a:t>
            </a:r>
          </a:p>
        </p:txBody>
      </p:sp>
      <p:sp>
        <p:nvSpPr>
          <p:cNvPr id="125" name="Shape 125"/>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5" name="Shape 135"/>
          <p:cNvSpPr txBox="1"/>
          <p:nvPr>
            <p:ph idx="1" type="body"/>
          </p:nvPr>
        </p:nvSpPr>
        <p:spPr>
          <a:xfrm>
            <a:off x="700087" y="4410075"/>
            <a:ext cx="5597524" cy="4176712"/>
          </a:xfrm>
          <a:prstGeom prst="rect">
            <a:avLst/>
          </a:prstGeom>
          <a:noFill/>
          <a:ln>
            <a:noFill/>
          </a:ln>
        </p:spPr>
        <p:txBody>
          <a:bodyPr anchorCtr="0" anchor="t" bIns="46500" lIns="93025" rIns="93025" tIns="46500">
            <a:noAutofit/>
          </a:bodyPr>
          <a:lstStyle/>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Even though we’ve completed field work ourselves, a large part of the endeavors over the years is to build capacity within this community. </a:t>
            </a:r>
          </a:p>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GPS equipment is getting less expensive, and therefore more available to more user communities. It’s a great opportunity to expand a </a:t>
            </a:r>
            <a:r>
              <a:rPr b="1" lang="en-US" sz="1200">
                <a:solidFill>
                  <a:schemeClr val="dk1"/>
                </a:solidFill>
                <a:latin typeface="Times New Roman"/>
                <a:ea typeface="Times New Roman"/>
                <a:cs typeface="Times New Roman"/>
                <a:sym typeface="Times New Roman"/>
              </a:rPr>
              <a:t>community of practice</a:t>
            </a:r>
            <a:r>
              <a:rPr lang="en-US" sz="1200">
                <a:solidFill>
                  <a:schemeClr val="dk1"/>
                </a:solidFill>
                <a:latin typeface="Times New Roman"/>
                <a:ea typeface="Times New Roman"/>
                <a:cs typeface="Times New Roman"/>
                <a:sym typeface="Times New Roman"/>
              </a:rPr>
              <a:t> that understands some of complexities with respect to tidal and geodetic datums.</a:t>
            </a:r>
          </a:p>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Some training has been held at Corbin or hosted by geodetic advisors at coastal reserves.</a:t>
            </a:r>
          </a:p>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Sometimes we are invited experts, bringing geospatial expertise to workshops.</a:t>
            </a:r>
          </a:p>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Another opportunity has been participating in conferences. We’ve convened sessions on geospatial infrastructure and sentinel sites that have been well attended and well received. </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Geospatial Infrastructure for Sentinel Sites at CERF 2009</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NOAA Sentinel Site Program at CERF in 2013</a:t>
            </a:r>
          </a:p>
          <a:p>
            <a:pPr indent="-304800" lvl="1" marL="914400" marR="0" rtl="0" algn="l">
              <a:spcBef>
                <a:spcPts val="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Chesapeake Bay Sentinel Site Cooperative at RAE in 2014</a:t>
            </a:r>
          </a:p>
        </p:txBody>
      </p:sp>
      <p:sp>
        <p:nvSpPr>
          <p:cNvPr id="136" name="Shape 136"/>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164" name="Shape 164"/>
          <p:cNvSpPr txBox="1"/>
          <p:nvPr>
            <p:ph idx="1" type="body"/>
          </p:nvPr>
        </p:nvSpPr>
        <p:spPr>
          <a:xfrm>
            <a:off x="700087" y="4410075"/>
            <a:ext cx="5597524" cy="4176712"/>
          </a:xfrm>
          <a:prstGeom prst="rect">
            <a:avLst/>
          </a:prstGeom>
          <a:noFill/>
          <a:ln>
            <a:noFill/>
          </a:ln>
        </p:spPr>
        <p:txBody>
          <a:bodyPr anchorCtr="0" anchor="t" bIns="46500" lIns="93025" rIns="93025" tIns="46500">
            <a:noAutofit/>
          </a:bodyPr>
          <a:lstStyle/>
          <a:p>
            <a:pPr indent="0" lvl="1" marL="0" marR="0" rtl="0" algn="l">
              <a:spcBef>
                <a:spcPts val="0"/>
              </a:spcBef>
              <a:spcAft>
                <a:spcPts val="0"/>
              </a:spcAft>
              <a:buSzPct val="25000"/>
              <a:buNone/>
            </a:pPr>
            <a:r>
              <a:rPr lang="en-US" sz="1200">
                <a:solidFill>
                  <a:schemeClr val="dk1"/>
                </a:solidFill>
                <a:latin typeface="Times New Roman"/>
                <a:ea typeface="Times New Roman"/>
                <a:cs typeface="Times New Roman"/>
                <a:sym typeface="Times New Roman"/>
              </a:rPr>
              <a:t>Over the past ten years, ECO has accomplished a great deal.</a:t>
            </a:r>
          </a:p>
          <a:p>
            <a:pPr indent="0" lvl="1"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a:p>
            <a:pPr indent="-304800" lvl="0" marL="457200" marR="0" rtl="0" algn="l">
              <a:spcBef>
                <a:spcPts val="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Over 65 field/demonstration projects since 2003</a:t>
            </a:r>
          </a:p>
          <a:p>
            <a:pPr indent="-304800" lvl="0" marL="457200" marR="0" rtl="0" algn="l">
              <a:spcBef>
                <a:spcPts val="36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16 </a:t>
            </a:r>
            <a:r>
              <a:rPr b="0" baseline="0" i="0" lang="en-US" sz="1200" u="none" cap="none" strike="noStrike">
                <a:solidFill>
                  <a:schemeClr val="dk1"/>
                </a:solidFill>
                <a:latin typeface="Times New Roman"/>
                <a:ea typeface="Times New Roman"/>
                <a:cs typeface="Times New Roman"/>
                <a:sym typeface="Times New Roman"/>
              </a:rPr>
              <a:t>Trainings </a:t>
            </a:r>
            <a:r>
              <a:rPr lang="en-US" sz="1200">
                <a:solidFill>
                  <a:schemeClr val="dk1"/>
                </a:solidFill>
                <a:latin typeface="Times New Roman"/>
                <a:ea typeface="Times New Roman"/>
                <a:cs typeface="Times New Roman"/>
                <a:sym typeface="Times New Roman"/>
              </a:rPr>
              <a:t>on such topics as</a:t>
            </a:r>
            <a:r>
              <a:rPr b="0" baseline="0" i="0" lang="en-US" sz="1200" u="none" cap="none" strike="noStrike">
                <a:solidFill>
                  <a:schemeClr val="dk1"/>
                </a:solidFill>
                <a:latin typeface="Times New Roman"/>
                <a:ea typeface="Times New Roman"/>
                <a:cs typeface="Times New Roman"/>
                <a:sym typeface="Times New Roman"/>
              </a:rPr>
              <a:t>: Leveling, GPS, RTK, and more… (NERRS</a:t>
            </a:r>
            <a:r>
              <a:rPr lang="en-US" sz="1200">
                <a:solidFill>
                  <a:schemeClr val="dk1"/>
                </a:solidFill>
                <a:latin typeface="Times New Roman"/>
                <a:ea typeface="Times New Roman"/>
                <a:cs typeface="Times New Roman"/>
                <a:sym typeface="Times New Roman"/>
              </a:rPr>
              <a:t>, NPS, US FWS, USGS, others)</a:t>
            </a:r>
          </a:p>
          <a:p>
            <a:pPr indent="-304800" lvl="0" marL="457200" marR="0" rtl="0" algn="l">
              <a:spcBef>
                <a:spcPts val="36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There have been many presentations across NOAA Line offices and program offices</a:t>
            </a:r>
          </a:p>
          <a:p>
            <a:pPr indent="-304800" lvl="0" marL="457200" marR="0" rtl="0" algn="l">
              <a:spcBef>
                <a:spcPts val="36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We regularly consult directly with NERR and other coastal managers</a:t>
            </a:r>
          </a:p>
          <a:p>
            <a:pPr indent="-304800" lvl="0" marL="457200" marR="0" rtl="0" algn="l">
              <a:spcBef>
                <a:spcPts val="36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We’ve helped create three guidelines documents</a:t>
            </a:r>
          </a:p>
          <a:p>
            <a:pPr indent="-304800" lvl="1" marL="914400" marR="0" rtl="0" algn="l">
              <a:spcBef>
                <a:spcPts val="36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GPS Derived Heights on SET</a:t>
            </a:r>
          </a:p>
          <a:p>
            <a:pPr indent="-304800" lvl="1" marL="914400" marR="0" rtl="0" algn="l">
              <a:spcBef>
                <a:spcPts val="36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Geospatial Infrastructure for Sentinel Sites</a:t>
            </a:r>
          </a:p>
          <a:p>
            <a:pPr indent="-304800" lvl="1" marL="914400" marR="0" rtl="0" algn="l">
              <a:spcBef>
                <a:spcPts val="360"/>
              </a:spcBef>
              <a:spcAft>
                <a:spcPts val="0"/>
              </a:spcAft>
              <a:buClr>
                <a:schemeClr val="dk1"/>
              </a:buClr>
              <a:buSzPct val="100000"/>
              <a:buFont typeface="Times New Roman"/>
              <a:buAutoNum type="alphaLcParenR"/>
            </a:pPr>
            <a:r>
              <a:rPr lang="en-US" sz="1200">
                <a:solidFill>
                  <a:schemeClr val="dk1"/>
                </a:solidFill>
                <a:latin typeface="Times New Roman"/>
                <a:ea typeface="Times New Roman"/>
                <a:cs typeface="Times New Roman"/>
                <a:sym typeface="Times New Roman"/>
              </a:rPr>
              <a:t>SET Protocols (NPS)</a:t>
            </a:r>
          </a:p>
          <a:p>
            <a:pPr indent="-304800" lvl="0" marL="457200" marR="0" rtl="0" algn="l">
              <a:spcBef>
                <a:spcPts val="36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We have a strong relationship with many partners</a:t>
            </a:r>
          </a:p>
          <a:p>
            <a:pPr indent="-304800" lvl="0" marL="457200" marR="0" rtl="0" algn="l">
              <a:spcBef>
                <a:spcPts val="360"/>
              </a:spcBef>
              <a:spcAft>
                <a:spcPts val="0"/>
              </a:spcAft>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We’ve represented NGS on many cross-office teams and committees</a:t>
            </a:r>
          </a:p>
          <a:p>
            <a:pPr indent="0" lvl="0" marL="0" marR="0" rtl="0" algn="l">
              <a:spcBef>
                <a:spcPts val="360"/>
              </a:spcBef>
              <a:spcAft>
                <a:spcPts val="0"/>
              </a:spcAft>
              <a:buNone/>
            </a:pPr>
            <a:r>
              <a:t/>
            </a:r>
            <a:endParaRPr b="0" baseline="0" i="0" sz="1200" u="none" cap="none" strike="noStrike">
              <a:solidFill>
                <a:schemeClr val="dk1"/>
              </a:solidFill>
              <a:latin typeface="Times New Roman"/>
              <a:ea typeface="Times New Roman"/>
              <a:cs typeface="Times New Roman"/>
              <a:sym typeface="Times New Roman"/>
            </a:endParaRPr>
          </a:p>
        </p:txBody>
      </p:sp>
      <p:sp>
        <p:nvSpPr>
          <p:cNvPr id="165" name="Shape 165"/>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8" name="Shape 168"/>
        <p:cNvGrpSpPr/>
        <p:nvPr/>
      </p:nvGrpSpPr>
      <p:grpSpPr>
        <a:xfrm>
          <a:off x="0" y="0"/>
          <a:ext cx="0" cy="0"/>
          <a:chOff x="0" y="0"/>
          <a:chExt cx="0" cy="0"/>
        </a:xfrm>
      </p:grpSpPr>
      <p:sp>
        <p:nvSpPr>
          <p:cNvPr id="169" name="Shape 169"/>
          <p:cNvSpPr/>
          <p:nvPr>
            <p:ph idx="2" type="sldImg"/>
          </p:nvPr>
        </p:nvSpPr>
        <p:spPr>
          <a:xfrm>
            <a:off x="1177925" y="696912"/>
            <a:ext cx="4641849" cy="3481387"/>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170" name="Shape 170"/>
          <p:cNvSpPr txBox="1"/>
          <p:nvPr>
            <p:ph idx="1" type="body"/>
          </p:nvPr>
        </p:nvSpPr>
        <p:spPr>
          <a:xfrm>
            <a:off x="700087" y="4410075"/>
            <a:ext cx="5597524" cy="4176712"/>
          </a:xfrm>
          <a:prstGeom prst="rect">
            <a:avLst/>
          </a:prstGeom>
          <a:noFill/>
          <a:ln>
            <a:noFill/>
          </a:ln>
        </p:spPr>
        <p:txBody>
          <a:bodyPr anchorCtr="0" anchor="t" bIns="46500" lIns="93025" rIns="93025" tIns="46500">
            <a:noAutofit/>
          </a:bodyPr>
          <a:lstStyle/>
          <a:p>
            <a:pPr indent="-304800" lvl="0" marL="457200" rtl="0">
              <a:spcBef>
                <a:spcPts val="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As an outcome of these efforts, many coastal parks, reserves, and refuges have the geospatial infrastructure and capacity to complete their work / monitoring based on accurate elevation information.</a:t>
            </a:r>
          </a:p>
          <a:p>
            <a:pPr lvl="0" rtl="0">
              <a:spcBef>
                <a:spcPts val="0"/>
              </a:spcBef>
              <a:buNone/>
            </a:pPr>
            <a:r>
              <a:t/>
            </a:r>
            <a:endParaRPr sz="1200">
              <a:solidFill>
                <a:schemeClr val="dk1"/>
              </a:solidFill>
              <a:latin typeface="Times New Roman"/>
              <a:ea typeface="Times New Roman"/>
              <a:cs typeface="Times New Roman"/>
              <a:sym typeface="Times New Roman"/>
            </a:endParaRPr>
          </a:p>
          <a:p>
            <a:pPr indent="-304800" lvl="0" marL="457200" rtl="0">
              <a:spcBef>
                <a:spcPts val="0"/>
              </a:spcBef>
              <a:buClr>
                <a:schemeClr val="dk1"/>
              </a:buClr>
              <a:buSzPct val="100000"/>
              <a:buFont typeface="Times New Roman"/>
              <a:buAutoNum type="arabicParenR"/>
            </a:pPr>
            <a:r>
              <a:rPr lang="en-US" sz="1200">
                <a:solidFill>
                  <a:schemeClr val="dk1"/>
                </a:solidFill>
                <a:latin typeface="Times New Roman"/>
                <a:ea typeface="Times New Roman"/>
                <a:cs typeface="Times New Roman"/>
                <a:sym typeface="Times New Roman"/>
              </a:rPr>
              <a:t>With a relatively small investment, we’ve worked with an incredibly expansive geography.</a:t>
            </a:r>
          </a:p>
          <a:p>
            <a:pPr lvl="0" rtl="0">
              <a:spcBef>
                <a:spcPts val="0"/>
              </a:spcBef>
              <a:buClr>
                <a:schemeClr val="dk1"/>
              </a:buClr>
              <a:buFont typeface="Arial"/>
              <a:buNone/>
            </a:pPr>
            <a:r>
              <a:t/>
            </a:r>
            <a:endParaRPr i="1"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171" name="Shape 171"/>
          <p:cNvSpPr txBox="1"/>
          <p:nvPr>
            <p:ph idx="12" type="sldNum"/>
          </p:nvPr>
        </p:nvSpPr>
        <p:spPr>
          <a:xfrm>
            <a:off x="3963987" y="8818563"/>
            <a:ext cx="3032124" cy="463550"/>
          </a:xfrm>
          <a:prstGeom prst="rect">
            <a:avLst/>
          </a:prstGeom>
          <a:noFill/>
          <a:ln>
            <a:noFill/>
          </a:ln>
        </p:spPr>
        <p:txBody>
          <a:bodyPr anchorCtr="0" anchor="b" bIns="46500" lIns="93025" rIns="93025" tIns="465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1177925" y="696912"/>
            <a:ext cx="4641899" cy="34815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82" name="Shape 182"/>
          <p:cNvSpPr txBox="1"/>
          <p:nvPr>
            <p:ph idx="1" type="body"/>
          </p:nvPr>
        </p:nvSpPr>
        <p:spPr>
          <a:xfrm>
            <a:off x="700087" y="4410075"/>
            <a:ext cx="5597400" cy="4176599"/>
          </a:xfrm>
          <a:prstGeom prst="rect">
            <a:avLst/>
          </a:prstGeom>
        </p:spPr>
        <p:txBody>
          <a:bodyPr anchorCtr="0" anchor="t" bIns="91425" lIns="91425" rIns="91425" tIns="91425">
            <a:noAutofit/>
          </a:bodyPr>
          <a:lstStyle/>
          <a:p>
            <a:pPr rtl="0">
              <a:spcBef>
                <a:spcPts val="0"/>
              </a:spcBef>
              <a:buNone/>
            </a:pPr>
            <a:r>
              <a:rPr lang="en-US" sz="1200">
                <a:latin typeface="Times New Roman"/>
                <a:ea typeface="Times New Roman"/>
                <a:cs typeface="Times New Roman"/>
                <a:sym typeface="Times New Roman"/>
              </a:rPr>
              <a:t>We don’t do coastal ecosystems science, make make it better… Here are just three examples of how our partners have leveraged the geospatial infrastructure and information they gained from working with us to improve their coastal science.</a:t>
            </a:r>
          </a:p>
          <a:p>
            <a:pPr indent="-304800" lvl="0" marL="457200" rtl="0">
              <a:spcBef>
                <a:spcPts val="0"/>
              </a:spcBef>
              <a:buSzPct val="100000"/>
              <a:buFont typeface="Times New Roman"/>
              <a:buAutoNum type="arabicParenR"/>
            </a:pPr>
            <a:r>
              <a:rPr lang="en-US" sz="1200">
                <a:latin typeface="Times New Roman"/>
                <a:ea typeface="Times New Roman"/>
                <a:cs typeface="Times New Roman"/>
                <a:sym typeface="Times New Roman"/>
              </a:rPr>
              <a:t>(on the RIGHT): South Slough, OR: CICEET grant </a:t>
            </a:r>
            <a:r>
              <a:rPr lang="en-US" sz="1200">
                <a:solidFill>
                  <a:schemeClr val="dk1"/>
                </a:solidFill>
                <a:latin typeface="Times New Roman"/>
                <a:ea typeface="Times New Roman"/>
                <a:cs typeface="Times New Roman"/>
                <a:sym typeface="Times New Roman"/>
              </a:rPr>
              <a:t>(</a:t>
            </a:r>
            <a:r>
              <a:rPr lang="en-US" sz="1100">
                <a:solidFill>
                  <a:srgbClr val="545454"/>
                </a:solidFill>
              </a:rPr>
              <a:t>Cooperative Institute for Coastal and Estuarine Environmental Technology</a:t>
            </a:r>
            <a:r>
              <a:rPr lang="en-US" sz="1200">
                <a:solidFill>
                  <a:schemeClr val="dk1"/>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given to South Slough NERRS &amp; Dr. Laura Brophy (OSU) to study the use of i-button temperature sensors to measure frequency and duration of inundation, which was then used to characterize endangered salmon habitat across 5 sites along the Oregon coast.  NGS provided marsh DEMs (elevation models) and elevation differences between water level loggers and i-button sensors to help calibrate the system, and enabled Laura to model inundation patterns. This ended up informing Oregon’s decisions on habitat preservation and restoration.</a:t>
            </a:r>
          </a:p>
          <a:p>
            <a:pPr indent="-304800" lvl="0" marL="457200" rtl="0">
              <a:spcBef>
                <a:spcPts val="0"/>
              </a:spcBef>
              <a:buSzPct val="100000"/>
              <a:buFont typeface="Times New Roman"/>
              <a:buAutoNum type="arabicParenR"/>
            </a:pPr>
            <a:r>
              <a:rPr lang="en-US" sz="1200">
                <a:latin typeface="Times New Roman"/>
                <a:ea typeface="Times New Roman"/>
                <a:cs typeface="Times New Roman"/>
                <a:sym typeface="Times New Roman"/>
              </a:rPr>
              <a:t>Waquoit Bay, MA: Waquoit Bay was awarded a $1.3M NERRS Science Collaborative grant </a:t>
            </a:r>
            <a:r>
              <a:rPr lang="en-US" sz="1200">
                <a:latin typeface="Times New Roman"/>
                <a:ea typeface="Times New Roman"/>
                <a:cs typeface="Times New Roman"/>
                <a:sym typeface="Times New Roman"/>
              </a:rPr>
              <a:t> to generate science and management tools that will support coastal wetlands as potential international carbon markets, which aim to incentivize investment in tidal wetland restoration and preservation.  This work was funded in large part thanks to the extensive geospatial infrastructure established over the past several years by NGS ECO, which serves as geodetic control for the measurements of wetland vertical accretion. </a:t>
            </a:r>
            <a:r>
              <a:rPr lang="en-US" sz="1100"/>
              <a:t> </a:t>
            </a:r>
          </a:p>
          <a:p>
            <a:pPr indent="-304800" lvl="0" marL="457200" rtl="0">
              <a:spcBef>
                <a:spcPts val="0"/>
              </a:spcBef>
              <a:buSzPct val="100000"/>
              <a:buFont typeface="Times New Roman"/>
              <a:buAutoNum type="arabicParenR"/>
            </a:pPr>
            <a:r>
              <a:rPr lang="en-US" sz="1200">
                <a:latin typeface="Times New Roman"/>
                <a:ea typeface="Times New Roman"/>
                <a:cs typeface="Times New Roman"/>
                <a:sym typeface="Times New Roman"/>
              </a:rPr>
              <a:t>Apalachicola, FL:  using the local control networks established in the Apalachicola NERR by FL state geodetic advisor Dave Newcomer, Dr. </a:t>
            </a:r>
            <a:r>
              <a:rPr lang="en-US" sz="1200">
                <a:latin typeface="Times New Roman"/>
                <a:ea typeface="Times New Roman"/>
                <a:cs typeface="Times New Roman"/>
                <a:sym typeface="Times New Roman"/>
              </a:rPr>
              <a:t>Stephen Medeiros (Univ. Central FL) was able to greatly ameliorate the ability to generate accurate DEMs in FL wetlands from lidar and other remotely sensed data. Using the ground-truthed DEMs, Dr. Medeiros was able to reduce the vertical errors by close to 40%, and the vertical bias by close to 50%.</a:t>
            </a:r>
          </a:p>
          <a:p>
            <a:pPr lvl="0" rtl="0">
              <a:spcBef>
                <a:spcPts val="0"/>
              </a:spcBef>
              <a:buNone/>
            </a:pPr>
            <a:r>
              <a:rPr lang="en-US" sz="1200">
                <a:latin typeface="Times New Roman"/>
                <a:ea typeface="Times New Roman"/>
                <a:cs typeface="Times New Roman"/>
                <a:sym typeface="Times New Roman"/>
              </a:rPr>
              <a:t>These are examples of how scientists have been able to leverage geospatial infrastructre and high accuracy geospatial data to support their science</a:t>
            </a:r>
          </a:p>
          <a:p>
            <a:pPr>
              <a:spcBef>
                <a:spcPts val="0"/>
              </a:spcBef>
              <a:buNone/>
            </a:pPr>
            <a:r>
              <a:t/>
            </a:r>
            <a:endParaRPr sz="1200">
              <a:latin typeface="Times New Roman"/>
              <a:ea typeface="Times New Roman"/>
              <a:cs typeface="Times New Roman"/>
              <a:sym typeface="Times New Roman"/>
            </a:endParaRPr>
          </a:p>
        </p:txBody>
      </p:sp>
      <p:sp>
        <p:nvSpPr>
          <p:cNvPr id="183" name="Shape 183"/>
          <p:cNvSpPr txBox="1"/>
          <p:nvPr>
            <p:ph idx="12" type="sldNum"/>
          </p:nvPr>
        </p:nvSpPr>
        <p:spPr>
          <a:xfrm>
            <a:off x="3963987" y="8818563"/>
            <a:ext cx="3032099" cy="463499"/>
          </a:xfrm>
          <a:prstGeom prst="rect">
            <a:avLst/>
          </a:prstGeom>
        </p:spPr>
        <p:txBody>
          <a:bodyPr anchorCtr="0" anchor="b" bIns="46500" lIns="93025" rIns="93025" tIns="465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4" name="Shape 14"/>
        <p:cNvGrpSpPr/>
        <p:nvPr/>
      </p:nvGrpSpPr>
      <p:grpSpPr>
        <a:xfrm>
          <a:off x="0" y="0"/>
          <a:ext cx="0" cy="0"/>
          <a:chOff x="0" y="0"/>
          <a:chExt cx="0" cy="0"/>
        </a:xfrm>
      </p:grpSpPr>
      <p:sp>
        <p:nvSpPr>
          <p:cNvPr id="15" name="Shape 1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6" name="Shape 1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7" name="Shape 1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69" name="Shape 69"/>
        <p:cNvGrpSpPr/>
        <p:nvPr/>
      </p:nvGrpSpPr>
      <p:grpSpPr>
        <a:xfrm>
          <a:off x="0" y="0"/>
          <a:ext cx="0" cy="0"/>
          <a:chOff x="0" y="0"/>
          <a:chExt cx="0" cy="0"/>
        </a:xfrm>
      </p:grpSpPr>
      <p:sp>
        <p:nvSpPr>
          <p:cNvPr id="70" name="Shape 70"/>
          <p:cNvSpPr txBox="1"/>
          <p:nvPr>
            <p:ph type="title"/>
          </p:nvPr>
        </p:nvSpPr>
        <p:spPr>
          <a:xfrm>
            <a:off x="1792288" y="4800600"/>
            <a:ext cx="5486399" cy="566737"/>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1" name="Shape 71"/>
          <p:cNvSpPr/>
          <p:nvPr>
            <p:ph idx="2" type="pic"/>
          </p:nvPr>
        </p:nvSpPr>
        <p:spPr>
          <a:xfrm>
            <a:off x="1792288" y="612775"/>
            <a:ext cx="5486399" cy="4114800"/>
          </a:xfrm>
          <a:prstGeom prst="rect">
            <a:avLst/>
          </a:prstGeom>
          <a:noFill/>
          <a:ln>
            <a:noFill/>
          </a:ln>
        </p:spPr>
      </p:sp>
      <p:sp>
        <p:nvSpPr>
          <p:cNvPr id="72" name="Shape 72"/>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73" name="Shape 73"/>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4" name="Shape 74"/>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5" name="Shape 7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76" name="Shape 76"/>
        <p:cNvGrpSpPr/>
        <p:nvPr/>
      </p:nvGrpSpPr>
      <p:grpSpPr>
        <a:xfrm>
          <a:off x="0" y="0"/>
          <a:ext cx="0" cy="0"/>
          <a:chOff x="0" y="0"/>
          <a:chExt cx="0" cy="0"/>
        </a:xfrm>
      </p:grpSpPr>
      <p:sp>
        <p:nvSpPr>
          <p:cNvPr id="77" name="Shape 77"/>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78" name="Shape 78"/>
          <p:cNvSpPr txBox="1"/>
          <p:nvPr>
            <p:ph idx="1" type="body"/>
          </p:nvPr>
        </p:nvSpPr>
        <p:spPr>
          <a:xfrm rot="5400000">
            <a:off x="2309018" y="-251618"/>
            <a:ext cx="4525963" cy="8229600"/>
          </a:xfrm>
          <a:prstGeom prst="rect">
            <a:avLst/>
          </a:prstGeom>
          <a:noFill/>
          <a:ln>
            <a:noFill/>
          </a:ln>
        </p:spPr>
        <p:txBody>
          <a:bodyPr anchorCtr="0" anchor="t" bIns="91425" lIns="91425" rIns="91425" tIns="91425"/>
          <a:lstStyle>
            <a:lvl1pPr indent="-139700" marL="342900" rtl="0" algn="l">
              <a:spcBef>
                <a:spcPts val="640"/>
              </a:spcBef>
              <a:spcAft>
                <a:spcPts val="0"/>
              </a:spcAft>
              <a:buClr>
                <a:schemeClr val="dk1"/>
              </a:buClr>
              <a:buFont typeface="Arial"/>
              <a:buChar char="•"/>
              <a:defRPr/>
            </a:lvl1pPr>
            <a:lvl2pPr indent="-107950" marL="742950" rtl="0" algn="l">
              <a:spcBef>
                <a:spcPts val="560"/>
              </a:spcBef>
              <a:spcAft>
                <a:spcPts val="0"/>
              </a:spcAft>
              <a:buClr>
                <a:schemeClr val="dk1"/>
              </a:buClr>
              <a:buFont typeface="Arial"/>
              <a:buChar char="–"/>
              <a:defRPr/>
            </a:lvl2pPr>
            <a:lvl3pPr indent="-76200" marL="1143000" rtl="0" algn="l">
              <a:spcBef>
                <a:spcPts val="480"/>
              </a:spcBef>
              <a:spcAft>
                <a:spcPts val="0"/>
              </a:spcAft>
              <a:buClr>
                <a:schemeClr val="dk1"/>
              </a:buClr>
              <a:buFont typeface="Arial"/>
              <a:buChar char="•"/>
              <a:defRPr/>
            </a:lvl3pPr>
            <a:lvl4pPr indent="-101600" marL="1600200" rtl="0" algn="l">
              <a:spcBef>
                <a:spcPts val="400"/>
              </a:spcBef>
              <a:spcAft>
                <a:spcPts val="0"/>
              </a:spcAft>
              <a:buClr>
                <a:schemeClr val="dk1"/>
              </a:buClr>
              <a:buFont typeface="Arial"/>
              <a:buChar char="–"/>
              <a:defRPr/>
            </a:lvl4pPr>
            <a:lvl5pPr indent="-101600" marL="2057400" rtl="0" algn="l">
              <a:spcBef>
                <a:spcPts val="400"/>
              </a:spcBef>
              <a:spcAft>
                <a:spcPts val="0"/>
              </a:spcAft>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79" name="Shape 7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0" name="Shape 8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1" name="Shape 8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82" name="Shape 82"/>
        <p:cNvGrpSpPr/>
        <p:nvPr/>
      </p:nvGrpSpPr>
      <p:grpSpPr>
        <a:xfrm>
          <a:off x="0" y="0"/>
          <a:ext cx="0" cy="0"/>
          <a:chOff x="0" y="0"/>
          <a:chExt cx="0" cy="0"/>
        </a:xfrm>
      </p:grpSpPr>
      <p:sp>
        <p:nvSpPr>
          <p:cNvPr id="83" name="Shape 83"/>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84" name="Shape 84"/>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marL="342900" rtl="0" algn="l">
              <a:spcBef>
                <a:spcPts val="640"/>
              </a:spcBef>
              <a:spcAft>
                <a:spcPts val="0"/>
              </a:spcAft>
              <a:buClr>
                <a:schemeClr val="dk1"/>
              </a:buClr>
              <a:buFont typeface="Arial"/>
              <a:buChar char="•"/>
              <a:defRPr/>
            </a:lvl1pPr>
            <a:lvl2pPr indent="-107950" marL="742950" rtl="0" algn="l">
              <a:spcBef>
                <a:spcPts val="560"/>
              </a:spcBef>
              <a:spcAft>
                <a:spcPts val="0"/>
              </a:spcAft>
              <a:buClr>
                <a:schemeClr val="dk1"/>
              </a:buClr>
              <a:buFont typeface="Arial"/>
              <a:buChar char="–"/>
              <a:defRPr/>
            </a:lvl2pPr>
            <a:lvl3pPr indent="-76200" marL="1143000" rtl="0" algn="l">
              <a:spcBef>
                <a:spcPts val="480"/>
              </a:spcBef>
              <a:spcAft>
                <a:spcPts val="0"/>
              </a:spcAft>
              <a:buClr>
                <a:schemeClr val="dk1"/>
              </a:buClr>
              <a:buFont typeface="Arial"/>
              <a:buChar char="•"/>
              <a:defRPr/>
            </a:lvl3pPr>
            <a:lvl4pPr indent="-101600" marL="1600200" rtl="0" algn="l">
              <a:spcBef>
                <a:spcPts val="400"/>
              </a:spcBef>
              <a:spcAft>
                <a:spcPts val="0"/>
              </a:spcAft>
              <a:buClr>
                <a:schemeClr val="dk1"/>
              </a:buClr>
              <a:buFont typeface="Arial"/>
              <a:buChar char="–"/>
              <a:defRPr/>
            </a:lvl4pPr>
            <a:lvl5pPr indent="-101600" marL="2057400" rtl="0" algn="l">
              <a:spcBef>
                <a:spcPts val="400"/>
              </a:spcBef>
              <a:spcAft>
                <a:spcPts val="0"/>
              </a:spcAft>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85" name="Shape 8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6" name="Shape 8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7" name="Shape 8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8" name="Shape 18"/>
        <p:cNvGrpSpPr/>
        <p:nvPr/>
      </p:nvGrpSpPr>
      <p:grpSpPr>
        <a:xfrm>
          <a:off x="0" y="0"/>
          <a:ext cx="0" cy="0"/>
          <a:chOff x="0" y="0"/>
          <a:chExt cx="0" cy="0"/>
        </a:xfrm>
      </p:grpSpPr>
      <p:sp>
        <p:nvSpPr>
          <p:cNvPr id="19" name="Shape 19"/>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20" name="Shape 20"/>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marL="342900" rtl="0" algn="l">
              <a:spcBef>
                <a:spcPts val="640"/>
              </a:spcBef>
              <a:spcAft>
                <a:spcPts val="0"/>
              </a:spcAft>
              <a:buClr>
                <a:schemeClr val="dk1"/>
              </a:buClr>
              <a:buFont typeface="Arial"/>
              <a:buChar char="•"/>
              <a:defRPr/>
            </a:lvl1pPr>
            <a:lvl2pPr indent="-107950" marL="742950" rtl="0" algn="l">
              <a:spcBef>
                <a:spcPts val="560"/>
              </a:spcBef>
              <a:spcAft>
                <a:spcPts val="0"/>
              </a:spcAft>
              <a:buClr>
                <a:schemeClr val="dk1"/>
              </a:buClr>
              <a:buFont typeface="Arial"/>
              <a:buChar char="–"/>
              <a:defRPr/>
            </a:lvl2pPr>
            <a:lvl3pPr indent="-76200" marL="1143000" rtl="0" algn="l">
              <a:spcBef>
                <a:spcPts val="480"/>
              </a:spcBef>
              <a:spcAft>
                <a:spcPts val="0"/>
              </a:spcAft>
              <a:buClr>
                <a:schemeClr val="dk1"/>
              </a:buClr>
              <a:buFont typeface="Arial"/>
              <a:buChar char="•"/>
              <a:defRPr/>
            </a:lvl3pPr>
            <a:lvl4pPr indent="-101600" marL="1600200" rtl="0" algn="l">
              <a:spcBef>
                <a:spcPts val="400"/>
              </a:spcBef>
              <a:spcAft>
                <a:spcPts val="0"/>
              </a:spcAft>
              <a:buClr>
                <a:schemeClr val="dk1"/>
              </a:buClr>
              <a:buFont typeface="Arial"/>
              <a:buChar char="–"/>
              <a:defRPr/>
            </a:lvl4pPr>
            <a:lvl5pPr indent="-101600" marL="2057400" rtl="0" algn="l">
              <a:spcBef>
                <a:spcPts val="400"/>
              </a:spcBef>
              <a:spcAft>
                <a:spcPts val="0"/>
              </a:spcAft>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21" name="Shape 2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2" name="Shape 2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 name="Shape 2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4" name="Shape 24"/>
        <p:cNvGrpSpPr/>
        <p:nvPr/>
      </p:nvGrpSpPr>
      <p:grpSpPr>
        <a:xfrm>
          <a:off x="0" y="0"/>
          <a:ext cx="0" cy="0"/>
          <a:chOff x="0" y="0"/>
          <a:chExt cx="0" cy="0"/>
        </a:xfrm>
      </p:grpSpPr>
      <p:sp>
        <p:nvSpPr>
          <p:cNvPr id="25" name="Shape 25"/>
          <p:cNvSpPr txBox="1"/>
          <p:nvPr>
            <p:ph type="title"/>
          </p:nvPr>
        </p:nvSpPr>
        <p:spPr>
          <a:xfrm>
            <a:off x="722312" y="4406900"/>
            <a:ext cx="7772400" cy="1362075"/>
          </a:xfrm>
          <a:prstGeom prst="rect">
            <a:avLst/>
          </a:prstGeom>
          <a:noFill/>
          <a:ln>
            <a:noFill/>
          </a:ln>
        </p:spPr>
        <p:txBody>
          <a:bodyPr anchorCtr="0" anchor="t"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6" name="Shape 26"/>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marL="0" rtl="0">
              <a:spcBef>
                <a:spcPts val="0"/>
              </a:spcBef>
              <a:buClr>
                <a:srgbClr val="888888"/>
              </a:buClr>
              <a:buFont typeface="Calibri"/>
              <a:buNone/>
              <a:defRPr/>
            </a:lvl1pPr>
            <a:lvl2pPr indent="0" marL="457200" rtl="0">
              <a:spcBef>
                <a:spcPts val="0"/>
              </a:spcBef>
              <a:buClr>
                <a:srgbClr val="888888"/>
              </a:buClr>
              <a:buFont typeface="Calibri"/>
              <a:buNone/>
              <a:defRPr/>
            </a:lvl2pPr>
            <a:lvl3pPr indent="0" marL="914400" rtl="0">
              <a:spcBef>
                <a:spcPts val="0"/>
              </a:spcBef>
              <a:buClr>
                <a:srgbClr val="888888"/>
              </a:buClr>
              <a:buFont typeface="Calibri"/>
              <a:buNone/>
              <a:defRPr/>
            </a:lvl3pPr>
            <a:lvl4pPr indent="0" marL="1371600" rtl="0">
              <a:spcBef>
                <a:spcPts val="0"/>
              </a:spcBef>
              <a:buClr>
                <a:srgbClr val="888888"/>
              </a:buClr>
              <a:buFont typeface="Calibri"/>
              <a:buNone/>
              <a:defRPr/>
            </a:lvl4pPr>
            <a:lvl5pPr indent="0" marL="1828800" rtl="0">
              <a:spcBef>
                <a:spcPts val="0"/>
              </a:spcBef>
              <a:buClr>
                <a:srgbClr val="888888"/>
              </a:buClr>
              <a:buFont typeface="Calibri"/>
              <a:buNone/>
              <a:defRPr/>
            </a:lvl5pPr>
            <a:lvl6pPr indent="0" marL="2286000" rtl="0">
              <a:spcBef>
                <a:spcPts val="0"/>
              </a:spcBef>
              <a:buClr>
                <a:srgbClr val="888888"/>
              </a:buClr>
              <a:buFont typeface="Calibri"/>
              <a:buNone/>
              <a:defRPr/>
            </a:lvl6pPr>
            <a:lvl7pPr indent="0" marL="2743200" rtl="0">
              <a:spcBef>
                <a:spcPts val="0"/>
              </a:spcBef>
              <a:buClr>
                <a:srgbClr val="888888"/>
              </a:buClr>
              <a:buFont typeface="Calibri"/>
              <a:buNone/>
              <a:defRPr/>
            </a:lvl7pPr>
            <a:lvl8pPr indent="0" marL="3200400" rtl="0">
              <a:spcBef>
                <a:spcPts val="0"/>
              </a:spcBef>
              <a:buClr>
                <a:srgbClr val="888888"/>
              </a:buClr>
              <a:buFont typeface="Calibri"/>
              <a:buNone/>
              <a:defRPr/>
            </a:lvl8pPr>
            <a:lvl9pPr indent="0" marL="3657600" rtl="0">
              <a:spcBef>
                <a:spcPts val="0"/>
              </a:spcBef>
              <a:buClr>
                <a:srgbClr val="888888"/>
              </a:buClr>
              <a:buFont typeface="Calibri"/>
              <a:buNone/>
              <a:defRPr/>
            </a:lvl9pPr>
          </a:lstStyle>
          <a:p/>
        </p:txBody>
      </p:sp>
      <p:sp>
        <p:nvSpPr>
          <p:cNvPr id="27" name="Shape 27"/>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8" name="Shape 28"/>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9" name="Shape 29"/>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0" name="Shape 30"/>
        <p:cNvGrpSpPr/>
        <p:nvPr/>
      </p:nvGrpSpPr>
      <p:grpSpPr>
        <a:xfrm>
          <a:off x="0" y="0"/>
          <a:ext cx="0" cy="0"/>
          <a:chOff x="0" y="0"/>
          <a:chExt cx="0" cy="0"/>
        </a:xfrm>
      </p:grpSpPr>
      <p:sp>
        <p:nvSpPr>
          <p:cNvPr id="31" name="Shape 31"/>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32" name="Shape 3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3" name="Shape 3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4" name="Shape 3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Only">
  <p:cSld name="Content">
    <p:spTree>
      <p:nvGrpSpPr>
        <p:cNvPr id="35" name="Shape 35"/>
        <p:cNvGrpSpPr/>
        <p:nvPr/>
      </p:nvGrpSpPr>
      <p:grpSpPr>
        <a:xfrm>
          <a:off x="0" y="0"/>
          <a:ext cx="0" cy="0"/>
          <a:chOff x="0" y="0"/>
          <a:chExt cx="0" cy="0"/>
        </a:xfrm>
      </p:grpSpPr>
      <p:sp>
        <p:nvSpPr>
          <p:cNvPr id="36" name="Shape 36"/>
          <p:cNvSpPr txBox="1"/>
          <p:nvPr>
            <p:ph idx="1" type="body"/>
          </p:nvPr>
        </p:nvSpPr>
        <p:spPr>
          <a:xfrm>
            <a:off x="457200" y="274637"/>
            <a:ext cx="8229600" cy="5851525"/>
          </a:xfrm>
          <a:prstGeom prst="rect">
            <a:avLst/>
          </a:prstGeom>
          <a:noFill/>
          <a:ln>
            <a:noFill/>
          </a:ln>
        </p:spPr>
        <p:txBody>
          <a:bodyPr anchorCtr="0" anchor="t" bIns="91425" lIns="91425" rIns="91425" tIns="91425"/>
          <a:lstStyle>
            <a:lvl1pPr indent="-139700" marL="342900" rtl="0" algn="l">
              <a:spcBef>
                <a:spcPts val="640"/>
              </a:spcBef>
              <a:spcAft>
                <a:spcPts val="0"/>
              </a:spcAft>
              <a:buClr>
                <a:schemeClr val="dk1"/>
              </a:buClr>
              <a:buFont typeface="Arial"/>
              <a:buChar char="•"/>
              <a:defRPr/>
            </a:lvl1pPr>
            <a:lvl2pPr indent="-107950" marL="742950" rtl="0" algn="l">
              <a:spcBef>
                <a:spcPts val="560"/>
              </a:spcBef>
              <a:spcAft>
                <a:spcPts val="0"/>
              </a:spcAft>
              <a:buClr>
                <a:schemeClr val="dk1"/>
              </a:buClr>
              <a:buFont typeface="Arial"/>
              <a:buChar char="–"/>
              <a:defRPr/>
            </a:lvl2pPr>
            <a:lvl3pPr indent="-76200" marL="1143000" rtl="0" algn="l">
              <a:spcBef>
                <a:spcPts val="480"/>
              </a:spcBef>
              <a:spcAft>
                <a:spcPts val="0"/>
              </a:spcAft>
              <a:buClr>
                <a:schemeClr val="dk1"/>
              </a:buClr>
              <a:buFont typeface="Arial"/>
              <a:buChar char="•"/>
              <a:defRPr/>
            </a:lvl3pPr>
            <a:lvl4pPr indent="-101600" marL="1600200" rtl="0" algn="l">
              <a:spcBef>
                <a:spcPts val="400"/>
              </a:spcBef>
              <a:spcAft>
                <a:spcPts val="0"/>
              </a:spcAft>
              <a:buClr>
                <a:schemeClr val="dk1"/>
              </a:buClr>
              <a:buFont typeface="Arial"/>
              <a:buChar char="–"/>
              <a:defRPr/>
            </a:lvl4pPr>
            <a:lvl5pPr indent="-101600" marL="2057400" rtl="0" algn="l">
              <a:spcBef>
                <a:spcPts val="400"/>
              </a:spcBef>
              <a:spcAft>
                <a:spcPts val="0"/>
              </a:spcAft>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37" name="Shape 37"/>
          <p:cNvSpPr txBox="1"/>
          <p:nvPr>
            <p:ph idx="10" type="dt"/>
          </p:nvPr>
        </p:nvSpPr>
        <p:spPr>
          <a:xfrm>
            <a:off x="457200" y="6245225"/>
            <a:ext cx="2133599" cy="476249"/>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8" name="Shape 38"/>
          <p:cNvSpPr txBox="1"/>
          <p:nvPr>
            <p:ph idx="11" type="ftr"/>
          </p:nvPr>
        </p:nvSpPr>
        <p:spPr>
          <a:xfrm>
            <a:off x="3124200" y="6245225"/>
            <a:ext cx="2895600" cy="476249"/>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9" name="Shape 39"/>
          <p:cNvSpPr txBox="1"/>
          <p:nvPr>
            <p:ph idx="12" type="sldNum"/>
          </p:nvPr>
        </p:nvSpPr>
        <p:spPr>
          <a:xfrm>
            <a:off x="6553200" y="6245225"/>
            <a:ext cx="2133599" cy="476249"/>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0" name="Shape 40"/>
        <p:cNvGrpSpPr/>
        <p:nvPr/>
      </p:nvGrpSpPr>
      <p:grpSpPr>
        <a:xfrm>
          <a:off x="0" y="0"/>
          <a:ext cx="0" cy="0"/>
          <a:chOff x="0" y="0"/>
          <a:chExt cx="0" cy="0"/>
        </a:xfrm>
      </p:grpSpPr>
      <p:sp>
        <p:nvSpPr>
          <p:cNvPr id="41" name="Shape 41"/>
          <p:cNvSpPr txBox="1"/>
          <p:nvPr>
            <p:ph type="ctrTitle"/>
          </p:nvPr>
        </p:nvSpPr>
        <p:spPr>
          <a:xfrm>
            <a:off x="685800" y="2130425"/>
            <a:ext cx="7772400" cy="1470024"/>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0" marR="0" rtl="0" algn="ctr">
              <a:spcBef>
                <a:spcPts val="0"/>
              </a:spcBef>
              <a:spcAft>
                <a:spcPts val="0"/>
              </a:spcAft>
              <a:defRPr/>
            </a:lvl2pPr>
            <a:lvl3pPr indent="0" marL="0" marR="0" rtl="0" algn="ctr">
              <a:spcBef>
                <a:spcPts val="0"/>
              </a:spcBef>
              <a:spcAft>
                <a:spcPts val="0"/>
              </a:spcAft>
              <a:defRPr/>
            </a:lvl3pPr>
            <a:lvl4pPr indent="0" marL="0" marR="0" rtl="0" algn="ctr">
              <a:spcBef>
                <a:spcPts val="0"/>
              </a:spcBef>
              <a:spcAft>
                <a:spcPts val="0"/>
              </a:spcAft>
              <a:defRPr/>
            </a:lvl4pPr>
            <a:lvl5pPr indent="0" marL="0" marR="0" rtl="0" algn="ctr">
              <a:spcBef>
                <a:spcPts val="0"/>
              </a:spcBef>
              <a:spcAft>
                <a:spcPts val="0"/>
              </a:spcAft>
              <a:defRPr/>
            </a:lvl5pPr>
            <a:lvl6pPr indent="0" marL="457200" marR="0" rtl="0" algn="ctr">
              <a:spcBef>
                <a:spcPts val="0"/>
              </a:spcBef>
              <a:spcAft>
                <a:spcPts val="0"/>
              </a:spcAft>
              <a:defRPr/>
            </a:lvl6pPr>
            <a:lvl7pPr indent="0" marL="914400" marR="0" rtl="0" algn="ctr">
              <a:spcBef>
                <a:spcPts val="0"/>
              </a:spcBef>
              <a:spcAft>
                <a:spcPts val="0"/>
              </a:spcAft>
              <a:defRPr/>
            </a:lvl7pPr>
            <a:lvl8pPr indent="0" marL="1371600" marR="0" rtl="0" algn="ctr">
              <a:spcBef>
                <a:spcPts val="0"/>
              </a:spcBef>
              <a:spcAft>
                <a:spcPts val="0"/>
              </a:spcAft>
              <a:defRPr/>
            </a:lvl8pPr>
            <a:lvl9pPr indent="0" marL="1828800" marR="0" rtl="0" algn="ctr">
              <a:spcBef>
                <a:spcPts val="0"/>
              </a:spcBef>
              <a:spcAft>
                <a:spcPts val="0"/>
              </a:spcAft>
              <a:defRPr/>
            </a:lvl9pPr>
          </a:lstStyle>
          <a:p/>
        </p:txBody>
      </p:sp>
      <p:sp>
        <p:nvSpPr>
          <p:cNvPr id="42" name="Shape 42"/>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marL="0" marR="0" rtl="0" algn="ctr">
              <a:spcBef>
                <a:spcPts val="640"/>
              </a:spcBef>
              <a:spcAft>
                <a:spcPts val="0"/>
              </a:spcAft>
              <a:buClr>
                <a:srgbClr val="888888"/>
              </a:buClr>
              <a:buFont typeface="Arial"/>
              <a:buNone/>
              <a:defRPr/>
            </a:lvl1pPr>
            <a:lvl2pPr indent="0" marL="457200" marR="0" rtl="0" algn="ctr">
              <a:spcBef>
                <a:spcPts val="560"/>
              </a:spcBef>
              <a:spcAft>
                <a:spcPts val="0"/>
              </a:spcAft>
              <a:buClr>
                <a:srgbClr val="888888"/>
              </a:buClr>
              <a:buFont typeface="Arial"/>
              <a:buNone/>
              <a:defRPr/>
            </a:lvl2pPr>
            <a:lvl3pPr indent="0" marL="914400" marR="0" rtl="0" algn="ctr">
              <a:spcBef>
                <a:spcPts val="480"/>
              </a:spcBef>
              <a:spcAft>
                <a:spcPts val="0"/>
              </a:spcAft>
              <a:buClr>
                <a:srgbClr val="888888"/>
              </a:buClr>
              <a:buFont typeface="Arial"/>
              <a:buNone/>
              <a:defRPr/>
            </a:lvl3pPr>
            <a:lvl4pPr indent="0" marL="1371600" marR="0" rtl="0" algn="ctr">
              <a:spcBef>
                <a:spcPts val="400"/>
              </a:spcBef>
              <a:spcAft>
                <a:spcPts val="0"/>
              </a:spcAft>
              <a:buClr>
                <a:srgbClr val="888888"/>
              </a:buClr>
              <a:buFont typeface="Arial"/>
              <a:buNone/>
              <a:defRPr/>
            </a:lvl4pPr>
            <a:lvl5pPr indent="0" marL="1828800" marR="0" rtl="0" algn="ctr">
              <a:spcBef>
                <a:spcPts val="400"/>
              </a:spcBef>
              <a:spcAft>
                <a:spcPts val="0"/>
              </a:spcAft>
              <a:buClr>
                <a:srgbClr val="888888"/>
              </a:buClr>
              <a:buFont typeface="Arial"/>
              <a:buNone/>
              <a:defRPr/>
            </a:lvl5pPr>
            <a:lvl6pPr indent="0" marL="2286000" marR="0" rtl="0" algn="ctr">
              <a:spcBef>
                <a:spcPts val="400"/>
              </a:spcBef>
              <a:buClr>
                <a:srgbClr val="888888"/>
              </a:buClr>
              <a:buFont typeface="Arial"/>
              <a:buNone/>
              <a:defRPr/>
            </a:lvl6pPr>
            <a:lvl7pPr indent="0" marL="2743200" marR="0" rtl="0" algn="ctr">
              <a:spcBef>
                <a:spcPts val="400"/>
              </a:spcBef>
              <a:buClr>
                <a:srgbClr val="888888"/>
              </a:buClr>
              <a:buFont typeface="Arial"/>
              <a:buNone/>
              <a:defRPr/>
            </a:lvl7pPr>
            <a:lvl8pPr indent="0" marL="3200400" marR="0" rtl="0" algn="ctr">
              <a:spcBef>
                <a:spcPts val="400"/>
              </a:spcBef>
              <a:buClr>
                <a:srgbClr val="888888"/>
              </a:buClr>
              <a:buFont typeface="Arial"/>
              <a:buNone/>
              <a:defRPr/>
            </a:lvl8pPr>
            <a:lvl9pPr indent="0" marL="3657600" marR="0" rtl="0" algn="ctr">
              <a:spcBef>
                <a:spcPts val="400"/>
              </a:spcBef>
              <a:buClr>
                <a:srgbClr val="888888"/>
              </a:buClr>
              <a:buFont typeface="Arial"/>
              <a:buNone/>
              <a:defRPr/>
            </a:lvl9pPr>
          </a:lstStyle>
          <a:p/>
        </p:txBody>
      </p:sp>
      <p:sp>
        <p:nvSpPr>
          <p:cNvPr id="43" name="Shape 43"/>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4" name="Shape 44"/>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5" name="Shape 45"/>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46" name="Shape 46"/>
        <p:cNvGrpSpPr/>
        <p:nvPr/>
      </p:nvGrpSpPr>
      <p:grpSpPr>
        <a:xfrm>
          <a:off x="0" y="0"/>
          <a:ext cx="0" cy="0"/>
          <a:chOff x="0" y="0"/>
          <a:chExt cx="0" cy="0"/>
        </a:xfrm>
      </p:grpSpPr>
      <p:sp>
        <p:nvSpPr>
          <p:cNvPr id="47" name="Shape 47"/>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lgn="ctr">
              <a:spcBef>
                <a:spcPts val="0"/>
              </a:spcBef>
              <a:spcAft>
                <a:spcPts val="0"/>
              </a:spcAft>
              <a:defRPr/>
            </a:lvl1pPr>
            <a:lvl2pPr rtl="0" algn="ctr">
              <a:spcBef>
                <a:spcPts val="0"/>
              </a:spcBef>
              <a:spcAft>
                <a:spcPts val="0"/>
              </a:spcAft>
              <a:defRPr/>
            </a:lvl2pPr>
            <a:lvl3pPr rtl="0" algn="ctr">
              <a:spcBef>
                <a:spcPts val="0"/>
              </a:spcBef>
              <a:spcAft>
                <a:spcPts val="0"/>
              </a:spcAft>
              <a:defRPr/>
            </a:lvl3pPr>
            <a:lvl4pPr rtl="0" algn="ctr">
              <a:spcBef>
                <a:spcPts val="0"/>
              </a:spcBef>
              <a:spcAft>
                <a:spcPts val="0"/>
              </a:spcAft>
              <a:defRPr/>
            </a:lvl4pPr>
            <a:lvl5pPr rtl="0" algn="ctr">
              <a:spcBef>
                <a:spcPts val="0"/>
              </a:spcBef>
              <a:spcAft>
                <a:spcPts val="0"/>
              </a:spcAft>
              <a:defRPr/>
            </a:lvl5pPr>
            <a:lvl6pPr marL="457200" rtl="0" algn="ctr">
              <a:spcBef>
                <a:spcPts val="0"/>
              </a:spcBef>
              <a:spcAft>
                <a:spcPts val="0"/>
              </a:spcAft>
              <a:defRPr/>
            </a:lvl6pPr>
            <a:lvl7pPr marL="914400" rtl="0" algn="ctr">
              <a:spcBef>
                <a:spcPts val="0"/>
              </a:spcBef>
              <a:spcAft>
                <a:spcPts val="0"/>
              </a:spcAft>
              <a:defRPr/>
            </a:lvl7pPr>
            <a:lvl8pPr marL="1371600" rtl="0" algn="ctr">
              <a:spcBef>
                <a:spcPts val="0"/>
              </a:spcBef>
              <a:spcAft>
                <a:spcPts val="0"/>
              </a:spcAft>
              <a:defRPr/>
            </a:lvl8pPr>
            <a:lvl9pPr marL="1828800" rtl="0" algn="ctr">
              <a:spcBef>
                <a:spcPts val="0"/>
              </a:spcBef>
              <a:spcAft>
                <a:spcPts val="0"/>
              </a:spcAft>
              <a:defRPr/>
            </a:lvl9pPr>
          </a:lstStyle>
          <a:p/>
        </p:txBody>
      </p:sp>
      <p:sp>
        <p:nvSpPr>
          <p:cNvPr id="48" name="Shape 48"/>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9" name="Shape 49"/>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0" name="Shape 50"/>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1" name="Shape 51"/>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2" name="Shape 52"/>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53" name="Shape 53"/>
        <p:cNvGrpSpPr/>
        <p:nvPr/>
      </p:nvGrpSpPr>
      <p:grpSpPr>
        <a:xfrm>
          <a:off x="0" y="0"/>
          <a:ext cx="0" cy="0"/>
          <a:chOff x="0" y="0"/>
          <a:chExt cx="0" cy="0"/>
        </a:xfrm>
      </p:grpSpPr>
      <p:sp>
        <p:nvSpPr>
          <p:cNvPr id="54" name="Shape 54"/>
          <p:cNvSpPr txBox="1"/>
          <p:nvPr>
            <p:ph type="title"/>
          </p:nvPr>
        </p:nvSpPr>
        <p:spPr>
          <a:xfrm>
            <a:off x="457200" y="274637"/>
            <a:ext cx="8229600" cy="1143000"/>
          </a:xfrm>
          <a:prstGeom prst="rect">
            <a:avLst/>
          </a:prstGeom>
          <a:no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5" name="Shape 55"/>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56" name="Shape 56"/>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7" name="Shape 57"/>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58" name="Shape 58"/>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9" name="Shape 5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0" name="Shape 6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1" name="Shape 6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62" name="Shape 62"/>
        <p:cNvGrpSpPr/>
        <p:nvPr/>
      </p:nvGrpSpPr>
      <p:grpSpPr>
        <a:xfrm>
          <a:off x="0" y="0"/>
          <a:ext cx="0" cy="0"/>
          <a:chOff x="0" y="0"/>
          <a:chExt cx="0" cy="0"/>
        </a:xfrm>
      </p:grpSpPr>
      <p:sp>
        <p:nvSpPr>
          <p:cNvPr id="63" name="Shape 63"/>
          <p:cNvSpPr txBox="1"/>
          <p:nvPr>
            <p:ph type="title"/>
          </p:nvPr>
        </p:nvSpPr>
        <p:spPr>
          <a:xfrm>
            <a:off x="457200" y="273050"/>
            <a:ext cx="3008313" cy="1162049"/>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4" name="Shape 64"/>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5" name="Shape 65"/>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66" name="Shape 66"/>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7" name="Shape 67"/>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8" name="Shape 68"/>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0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1">
            <a:alphaModFix/>
          </a:blip>
          <a:stretch>
            <a:fillRect b="0" l="0" r="0" t="0"/>
          </a:stretch>
        </a:blipFill>
      </p:bgPr>
    </p:bg>
    <p:spTree>
      <p:nvGrpSpPr>
        <p:cNvPr id="8" name="Shape 8"/>
        <p:cNvGrpSpPr/>
        <p:nvPr/>
      </p:nvGrpSpPr>
      <p:grpSpPr>
        <a:xfrm>
          <a:off x="0" y="0"/>
          <a:ext cx="0" cy="0"/>
          <a:chOff x="0" y="0"/>
          <a:chExt cx="0" cy="0"/>
        </a:xfrm>
      </p:grpSpPr>
      <p:sp>
        <p:nvSpPr>
          <p:cNvPr id="9" name="Shape 9"/>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0" marR="0" rtl="0" algn="ctr">
              <a:spcBef>
                <a:spcPts val="0"/>
              </a:spcBef>
              <a:spcAft>
                <a:spcPts val="0"/>
              </a:spcAft>
              <a:defRPr/>
            </a:lvl2pPr>
            <a:lvl3pPr indent="0" marL="0" marR="0" rtl="0" algn="ctr">
              <a:spcBef>
                <a:spcPts val="0"/>
              </a:spcBef>
              <a:spcAft>
                <a:spcPts val="0"/>
              </a:spcAft>
              <a:defRPr/>
            </a:lvl3pPr>
            <a:lvl4pPr indent="0" marL="0" marR="0" rtl="0" algn="ctr">
              <a:spcBef>
                <a:spcPts val="0"/>
              </a:spcBef>
              <a:spcAft>
                <a:spcPts val="0"/>
              </a:spcAft>
              <a:defRPr/>
            </a:lvl4pPr>
            <a:lvl5pPr indent="0" marL="0" marR="0" rtl="0" algn="ctr">
              <a:spcBef>
                <a:spcPts val="0"/>
              </a:spcBef>
              <a:spcAft>
                <a:spcPts val="0"/>
              </a:spcAft>
              <a:defRPr/>
            </a:lvl5pPr>
            <a:lvl6pPr indent="0" marL="457200" marR="0" rtl="0" algn="ctr">
              <a:spcBef>
                <a:spcPts val="0"/>
              </a:spcBef>
              <a:spcAft>
                <a:spcPts val="0"/>
              </a:spcAft>
              <a:defRPr/>
            </a:lvl6pPr>
            <a:lvl7pPr indent="0" marL="914400" marR="0" rtl="0" algn="ctr">
              <a:spcBef>
                <a:spcPts val="0"/>
              </a:spcBef>
              <a:spcAft>
                <a:spcPts val="0"/>
              </a:spcAft>
              <a:defRPr/>
            </a:lvl7pPr>
            <a:lvl8pPr indent="0" marL="1371600" marR="0" rtl="0" algn="ctr">
              <a:spcBef>
                <a:spcPts val="0"/>
              </a:spcBef>
              <a:spcAft>
                <a:spcPts val="0"/>
              </a:spcAft>
              <a:defRPr/>
            </a:lvl8pPr>
            <a:lvl9pPr indent="0" marL="1828800" marR="0" rtl="0" algn="ctr">
              <a:spcBef>
                <a:spcPts val="0"/>
              </a:spcBef>
              <a:spcAft>
                <a:spcPts val="0"/>
              </a:spcAft>
              <a:defRPr/>
            </a:lvl9pPr>
          </a:lstStyle>
          <a:p/>
        </p:txBody>
      </p:sp>
      <p:sp>
        <p:nvSpPr>
          <p:cNvPr id="10" name="Shape 10"/>
          <p:cNvSpPr txBox="1"/>
          <p:nvPr>
            <p:ph idx="1" type="body"/>
          </p:nvPr>
        </p:nvSpPr>
        <p:spPr>
          <a:xfrm>
            <a:off x="457200" y="1600200"/>
            <a:ext cx="8229600" cy="4525963"/>
          </a:xfrm>
          <a:prstGeom prst="rect">
            <a:avLst/>
          </a:prstGeom>
          <a:noFill/>
          <a:ln>
            <a:noFill/>
          </a:ln>
        </p:spPr>
        <p:txBody>
          <a:bodyPr anchorCtr="0" anchor="t" bIns="91425" lIns="91425" rIns="91425" tIns="91425"/>
          <a:lstStyle>
            <a:lvl1pPr indent="-139700" marL="342900" marR="0" rtl="0" algn="l">
              <a:spcBef>
                <a:spcPts val="640"/>
              </a:spcBef>
              <a:spcAft>
                <a:spcPts val="0"/>
              </a:spcAft>
              <a:buClr>
                <a:schemeClr val="dk1"/>
              </a:buClr>
              <a:buFont typeface="Arial"/>
              <a:buChar char="•"/>
              <a:defRPr/>
            </a:lvl1pPr>
            <a:lvl2pPr indent="-107950" marL="742950" marR="0" rtl="0" algn="l">
              <a:spcBef>
                <a:spcPts val="560"/>
              </a:spcBef>
              <a:spcAft>
                <a:spcPts val="0"/>
              </a:spcAft>
              <a:buClr>
                <a:schemeClr val="dk1"/>
              </a:buClr>
              <a:buFont typeface="Arial"/>
              <a:buChar char="–"/>
              <a:defRPr/>
            </a:lvl2pPr>
            <a:lvl3pPr indent="-76200" marL="1143000" marR="0" rtl="0" algn="l">
              <a:spcBef>
                <a:spcPts val="480"/>
              </a:spcBef>
              <a:spcAft>
                <a:spcPts val="0"/>
              </a:spcAft>
              <a:buClr>
                <a:schemeClr val="dk1"/>
              </a:buClr>
              <a:buFont typeface="Arial"/>
              <a:buChar char="•"/>
              <a:defRPr/>
            </a:lvl3pPr>
            <a:lvl4pPr indent="-101600" marL="1600200" marR="0" rtl="0" algn="l">
              <a:spcBef>
                <a:spcPts val="400"/>
              </a:spcBef>
              <a:spcAft>
                <a:spcPts val="0"/>
              </a:spcAft>
              <a:buClr>
                <a:schemeClr val="dk1"/>
              </a:buClr>
              <a:buFont typeface="Arial"/>
              <a:buChar char="–"/>
              <a:defRPr/>
            </a:lvl4pPr>
            <a:lvl5pPr indent="-101600" marL="2057400" marR="0" rtl="0" algn="l">
              <a:spcBef>
                <a:spcPts val="400"/>
              </a:spcBef>
              <a:spcAft>
                <a:spcPts val="0"/>
              </a:spcAft>
              <a:buClr>
                <a:schemeClr val="dk1"/>
              </a:buClr>
              <a:buFont typeface="Arial"/>
              <a:buChar char="»"/>
              <a:defRPr/>
            </a:lvl5pPr>
            <a:lvl6pPr indent="-101600" marL="2514600" marR="0" rtl="0" algn="l">
              <a:spcBef>
                <a:spcPts val="400"/>
              </a:spcBef>
              <a:buClr>
                <a:schemeClr val="dk1"/>
              </a:buClr>
              <a:buFont typeface="Arial"/>
              <a:buChar char="•"/>
              <a:defRPr/>
            </a:lvl6pPr>
            <a:lvl7pPr indent="-101600" marL="2971800" marR="0" rtl="0" algn="l">
              <a:spcBef>
                <a:spcPts val="400"/>
              </a:spcBef>
              <a:buClr>
                <a:schemeClr val="dk1"/>
              </a:buClr>
              <a:buFont typeface="Arial"/>
              <a:buChar char="•"/>
              <a:defRPr/>
            </a:lvl7pPr>
            <a:lvl8pPr indent="-101600" marL="3429000" marR="0" rtl="0" algn="l">
              <a:spcBef>
                <a:spcPts val="400"/>
              </a:spcBef>
              <a:buClr>
                <a:schemeClr val="dk1"/>
              </a:buClr>
              <a:buFont typeface="Arial"/>
              <a:buChar char="•"/>
              <a:defRPr/>
            </a:lvl8pPr>
            <a:lvl9pPr indent="-101600" marL="3886200" marR="0" rtl="0" algn="l">
              <a:spcBef>
                <a:spcPts val="400"/>
              </a:spcBef>
              <a:buClr>
                <a:schemeClr val="dk1"/>
              </a:buClr>
              <a:buFont typeface="Arial"/>
              <a:buChar char="•"/>
              <a:defRPr/>
            </a:lvl9pPr>
          </a:lstStyle>
          <a:p/>
        </p:txBody>
      </p:sp>
      <p:sp>
        <p:nvSpPr>
          <p:cNvPr id="11" name="Shape 1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marL="0" marR="0" rtl="0" algn="l">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2" name="Shape 1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marL="0" marR="0" rtl="0" algn="ctr">
              <a:spcBef>
                <a:spcPts val="0"/>
              </a:spcBef>
              <a:spcAft>
                <a:spcPts val="0"/>
              </a:spcAft>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3" name="Shape 1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spcBef>
                <a:spcPts val="0"/>
              </a:spcBef>
              <a:spcAft>
                <a:spcPts val="0"/>
              </a:spcAft>
              <a:buSzPct val="25000"/>
              <a:buNone/>
            </a:pPr>
            <a:fld id="{00000000-1234-1234-1234-123412341234}" type="slidenum">
              <a:rPr b="0" baseline="0" i="0" lang="en-US" sz="1200" u="none" cap="none" strike="noStrike">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5.jpg"/><Relationship Id="rId4" Type="http://schemas.openxmlformats.org/officeDocument/2006/relationships/image" Target="../media/image34.jpg"/><Relationship Id="rId5" Type="http://schemas.openxmlformats.org/officeDocument/2006/relationships/image" Target="../media/image59.jpg"/><Relationship Id="rId6" Type="http://schemas.openxmlformats.org/officeDocument/2006/relationships/image" Target="../media/image43.png"/><Relationship Id="rId7" Type="http://schemas.openxmlformats.org/officeDocument/2006/relationships/image" Target="../media/image35.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6.jp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hyperlink" Target="https://www.youtube.com/watch?v=HsRNiPitTz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png"/><Relationship Id="rId4" Type="http://schemas.openxmlformats.org/officeDocument/2006/relationships/image" Target="../media/image57.png"/><Relationship Id="rId5"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12.jpg"/><Relationship Id="rId5" Type="http://schemas.openxmlformats.org/officeDocument/2006/relationships/image" Target="../media/image0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jpg"/><Relationship Id="rId4" Type="http://schemas.openxmlformats.org/officeDocument/2006/relationships/image" Target="../media/image22.jpg"/><Relationship Id="rId5" Type="http://schemas.openxmlformats.org/officeDocument/2006/relationships/image" Target="../media/image11.jpg"/></Relationships>
</file>

<file path=ppt/slides/_rels/slide7.xml.rels><?xml version="1.0" encoding="UTF-8" standalone="yes"?><Relationships xmlns="http://schemas.openxmlformats.org/package/2006/relationships"><Relationship Id="rId20" Type="http://schemas.openxmlformats.org/officeDocument/2006/relationships/image" Target="../media/image21.png"/><Relationship Id="rId11" Type="http://schemas.openxmlformats.org/officeDocument/2006/relationships/image" Target="../media/image16.jpg"/><Relationship Id="rId22" Type="http://schemas.openxmlformats.org/officeDocument/2006/relationships/image" Target="../media/image26.png"/><Relationship Id="rId10" Type="http://schemas.openxmlformats.org/officeDocument/2006/relationships/image" Target="../media/image06.jpg"/><Relationship Id="rId21" Type="http://schemas.openxmlformats.org/officeDocument/2006/relationships/image" Target="../media/image27.png"/><Relationship Id="rId13" Type="http://schemas.openxmlformats.org/officeDocument/2006/relationships/image" Target="../media/image14.png"/><Relationship Id="rId24" Type="http://schemas.openxmlformats.org/officeDocument/2006/relationships/image" Target="../media/image53.jpg"/><Relationship Id="rId12" Type="http://schemas.openxmlformats.org/officeDocument/2006/relationships/image" Target="../media/image15.jpg"/><Relationship Id="rId23"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02.jpg"/><Relationship Id="rId4" Type="http://schemas.openxmlformats.org/officeDocument/2006/relationships/image" Target="../media/image05.jpg"/><Relationship Id="rId9" Type="http://schemas.openxmlformats.org/officeDocument/2006/relationships/image" Target="../media/image07.png"/><Relationship Id="rId15" Type="http://schemas.openxmlformats.org/officeDocument/2006/relationships/image" Target="../media/image13.png"/><Relationship Id="rId14" Type="http://schemas.openxmlformats.org/officeDocument/2006/relationships/image" Target="../media/image18.png"/><Relationship Id="rId17" Type="http://schemas.openxmlformats.org/officeDocument/2006/relationships/image" Target="../media/image19.png"/><Relationship Id="rId16" Type="http://schemas.openxmlformats.org/officeDocument/2006/relationships/image" Target="../media/image17.png"/><Relationship Id="rId5" Type="http://schemas.openxmlformats.org/officeDocument/2006/relationships/image" Target="../media/image08.jpg"/><Relationship Id="rId19" Type="http://schemas.openxmlformats.org/officeDocument/2006/relationships/image" Target="../media/image29.png"/><Relationship Id="rId6" Type="http://schemas.openxmlformats.org/officeDocument/2006/relationships/image" Target="../media/image04.png"/><Relationship Id="rId18" Type="http://schemas.openxmlformats.org/officeDocument/2006/relationships/image" Target="../media/image25.png"/><Relationship Id="rId7" Type="http://schemas.openxmlformats.org/officeDocument/2006/relationships/image" Target="../media/image09.jpg"/><Relationship Id="rId8"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rotWithShape="1">
          <a:blip r:embed="rId3">
            <a:alphaModFix/>
          </a:blip>
          <a:stretch>
            <a:fillRect b="0" l="0" r="0" t="0"/>
          </a:stretch>
        </a:blipFill>
      </p:bgPr>
    </p:bg>
    <p:spTree>
      <p:nvGrpSpPr>
        <p:cNvPr id="88" name="Shape 88"/>
        <p:cNvGrpSpPr/>
        <p:nvPr/>
      </p:nvGrpSpPr>
      <p:grpSpPr>
        <a:xfrm>
          <a:off x="0" y="0"/>
          <a:ext cx="0" cy="0"/>
          <a:chOff x="0" y="0"/>
          <a:chExt cx="0" cy="0"/>
        </a:xfrm>
      </p:grpSpPr>
      <p:sp>
        <p:nvSpPr>
          <p:cNvPr id="89" name="Shape 89"/>
          <p:cNvSpPr txBox="1"/>
          <p:nvPr/>
        </p:nvSpPr>
        <p:spPr>
          <a:xfrm>
            <a:off x="66675" y="2082800"/>
            <a:ext cx="8944499" cy="12524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SzPct val="25000"/>
              <a:buFont typeface="Arial"/>
              <a:buNone/>
            </a:pPr>
            <a:r>
              <a:rPr b="1" baseline="0" i="0" lang="en-US" sz="4400" u="none" cap="none" strike="noStrike">
                <a:solidFill>
                  <a:schemeClr val="dk1"/>
                </a:solidFill>
                <a:latin typeface="Times New Roman"/>
                <a:ea typeface="Times New Roman"/>
                <a:cs typeface="Times New Roman"/>
                <a:sym typeface="Times New Roman"/>
              </a:rPr>
              <a:t>Ecosystems and Climate Operations</a:t>
            </a:r>
          </a:p>
        </p:txBody>
      </p:sp>
      <p:sp>
        <p:nvSpPr>
          <p:cNvPr id="90" name="Shape 90"/>
          <p:cNvSpPr txBox="1"/>
          <p:nvPr/>
        </p:nvSpPr>
        <p:spPr>
          <a:xfrm>
            <a:off x="261937" y="2957513"/>
            <a:ext cx="8620124" cy="373380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Font typeface="Arial"/>
              <a:buNone/>
            </a:pPr>
            <a:r>
              <a:t/>
            </a:r>
            <a:endParaRPr/>
          </a:p>
          <a:p>
            <a:pPr indent="0" lvl="0" marL="0" marR="0" rtl="0" algn="ctr">
              <a:spcBef>
                <a:spcPts val="400"/>
              </a:spcBef>
              <a:spcAft>
                <a:spcPts val="0"/>
              </a:spcAft>
              <a:buClr>
                <a:schemeClr val="dk1"/>
              </a:buClr>
              <a:buFont typeface="Arial"/>
              <a:buNone/>
            </a:pPr>
            <a:r>
              <a:t/>
            </a:r>
            <a:endParaRPr b="0" baseline="0" i="0" sz="2000" u="none" cap="none" strike="noStrike">
              <a:solidFill>
                <a:schemeClr val="dk1"/>
              </a:solidFill>
              <a:latin typeface="Times New Roman"/>
              <a:ea typeface="Times New Roman"/>
              <a:cs typeface="Times New Roman"/>
              <a:sym typeface="Times New Roman"/>
            </a:endParaRPr>
          </a:p>
          <a:p>
            <a:pPr indent="0" lvl="0" marL="0" marR="0" rtl="0" algn="ctr">
              <a:spcBef>
                <a:spcPts val="400"/>
              </a:spcBef>
              <a:spcAft>
                <a:spcPts val="0"/>
              </a:spcAft>
              <a:buClr>
                <a:schemeClr val="dk1"/>
              </a:buClr>
              <a:buFont typeface="Arial"/>
              <a:buNone/>
            </a:pPr>
            <a:r>
              <a:t/>
            </a:r>
            <a:endParaRPr b="0" baseline="0" i="0" sz="2000" u="none" cap="none" strike="noStrike">
              <a:solidFill>
                <a:schemeClr val="dk1"/>
              </a:solidFill>
              <a:latin typeface="Times New Roman"/>
              <a:ea typeface="Times New Roman"/>
              <a:cs typeface="Times New Roman"/>
              <a:sym typeface="Times New Roman"/>
            </a:endParaRPr>
          </a:p>
          <a:p>
            <a:pPr indent="0" lvl="0" marL="0" marR="0" rtl="0" algn="ctr">
              <a:spcBef>
                <a:spcPts val="400"/>
              </a:spcBef>
              <a:spcAft>
                <a:spcPts val="0"/>
              </a:spcAft>
              <a:buClr>
                <a:schemeClr val="dk1"/>
              </a:buClr>
              <a:buFont typeface="Arial"/>
              <a:buNone/>
            </a:pPr>
            <a:r>
              <a:t/>
            </a:r>
            <a:endParaRPr b="0" baseline="0" i="0" sz="2000" u="none" cap="none" strike="noStrike">
              <a:solidFill>
                <a:schemeClr val="dk1"/>
              </a:solidFill>
              <a:latin typeface="Times New Roman"/>
              <a:ea typeface="Times New Roman"/>
              <a:cs typeface="Times New Roman"/>
              <a:sym typeface="Times New Roman"/>
            </a:endParaRPr>
          </a:p>
          <a:p>
            <a:pPr indent="0" lvl="0" marL="0" marR="0" rtl="0" algn="ctr">
              <a:spcBef>
                <a:spcPts val="560"/>
              </a:spcBef>
              <a:spcAft>
                <a:spcPts val="0"/>
              </a:spcAft>
              <a:buClr>
                <a:schemeClr val="dk1"/>
              </a:buClr>
              <a:buSzPct val="25000"/>
              <a:buFont typeface="Arial"/>
              <a:buNone/>
            </a:pPr>
            <a:r>
              <a:rPr b="0" baseline="0" i="0" lang="en-US" sz="2800" u="none" cap="none" strike="noStrike">
                <a:solidFill>
                  <a:schemeClr val="dk1"/>
                </a:solidFill>
                <a:latin typeface="Times New Roman"/>
                <a:ea typeface="Times New Roman"/>
                <a:cs typeface="Times New Roman"/>
                <a:sym typeface="Times New Roman"/>
              </a:rPr>
              <a:t>NGS </a:t>
            </a:r>
            <a:r>
              <a:rPr lang="en-US" sz="2800">
                <a:solidFill>
                  <a:schemeClr val="dk1"/>
                </a:solidFill>
                <a:latin typeface="Times New Roman"/>
                <a:ea typeface="Times New Roman"/>
                <a:cs typeface="Times New Roman"/>
                <a:sym typeface="Times New Roman"/>
              </a:rPr>
              <a:t>Monthly Webinar Series</a:t>
            </a:r>
          </a:p>
          <a:p>
            <a:pPr indent="0" lvl="0" marL="0" marR="0" rtl="0" algn="ctr">
              <a:spcBef>
                <a:spcPts val="560"/>
              </a:spcBef>
              <a:spcAft>
                <a:spcPts val="0"/>
              </a:spcAft>
              <a:buClr>
                <a:schemeClr val="dk1"/>
              </a:buClr>
              <a:buSzPct val="25000"/>
              <a:buFont typeface="Arial"/>
              <a:buNone/>
            </a:pPr>
            <a:r>
              <a:rPr lang="en-US" sz="2800">
                <a:solidFill>
                  <a:schemeClr val="dk1"/>
                </a:solidFill>
                <a:latin typeface="Times New Roman"/>
                <a:ea typeface="Times New Roman"/>
                <a:cs typeface="Times New Roman"/>
                <a:sym typeface="Times New Roman"/>
              </a:rPr>
              <a:t>August 13</a:t>
            </a:r>
            <a:r>
              <a:rPr b="0" baseline="0" i="0" lang="en-US" sz="2800" u="none" cap="none" strike="noStrike">
                <a:solidFill>
                  <a:schemeClr val="dk1"/>
                </a:solidFill>
                <a:latin typeface="Times New Roman"/>
                <a:ea typeface="Times New Roman"/>
                <a:cs typeface="Times New Roman"/>
                <a:sym typeface="Times New Roman"/>
              </a:rPr>
              <a:t>, 2015</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sp>
        <p:nvSpPr>
          <p:cNvPr id="185" name="Shape 185"/>
          <p:cNvSpPr txBox="1"/>
          <p:nvPr>
            <p:ph type="title"/>
          </p:nvPr>
        </p:nvSpPr>
        <p:spPr>
          <a:xfrm>
            <a:off x="722312" y="4406900"/>
            <a:ext cx="7772400" cy="1362075"/>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lang="en-US" sz="4000">
                <a:solidFill>
                  <a:schemeClr val="dk1"/>
                </a:solidFill>
                <a:latin typeface="Times New Roman"/>
                <a:ea typeface="Times New Roman"/>
                <a:cs typeface="Times New Roman"/>
                <a:sym typeface="Times New Roman"/>
              </a:rPr>
              <a:t>ECO’s Role</a:t>
            </a:r>
          </a:p>
        </p:txBody>
      </p:sp>
      <p:sp>
        <p:nvSpPr>
          <p:cNvPr id="186" name="Shape 186"/>
          <p:cNvSpPr txBox="1"/>
          <p:nvPr/>
        </p:nvSpPr>
        <p:spPr>
          <a:xfrm>
            <a:off x="152400" y="6388775"/>
            <a:ext cx="8891999" cy="469199"/>
          </a:xfrm>
          <a:prstGeom prst="rect">
            <a:avLst/>
          </a:prstGeom>
          <a:noFill/>
          <a:ln>
            <a:noFill/>
          </a:ln>
        </p:spPr>
        <p:txBody>
          <a:bodyPr anchorCtr="0" anchor="ctr" bIns="91425" lIns="91425" rIns="91425" tIns="91425">
            <a:noAutofit/>
          </a:bodyPr>
          <a:lstStyle/>
          <a:p>
            <a:pPr indent="0" lvl="0" marL="0" rtl="0">
              <a:spcBef>
                <a:spcPts val="0"/>
              </a:spcBef>
              <a:buNone/>
            </a:pPr>
            <a:r>
              <a:rPr b="1" lang="en-US" sz="1200">
                <a:solidFill>
                  <a:srgbClr val="999999"/>
                </a:solidFill>
                <a:latin typeface="Times New Roman"/>
                <a:ea typeface="Times New Roman"/>
                <a:cs typeface="Times New Roman"/>
                <a:sym typeface="Times New Roman"/>
              </a:rPr>
              <a:t>NGS Ecosystem and Climate Operations (ECO) team 			</a:t>
            </a:r>
            <a:r>
              <a:rPr b="1" lang="en-US" sz="1200" u="sng">
                <a:solidFill>
                  <a:srgbClr val="999999"/>
                </a:solidFill>
                <a:latin typeface="Times New Roman"/>
                <a:ea typeface="Times New Roman"/>
                <a:cs typeface="Times New Roman"/>
                <a:sym typeface="Times New Roman"/>
              </a:rPr>
              <a:t>http://www.ngs.noaa.gov/web/science_edu/ecosystems_climate/</a:t>
            </a:r>
            <a:r>
              <a:rPr b="1" lang="en-US" sz="1200">
                <a:solidFill>
                  <a:srgbClr val="999999"/>
                </a:solidFill>
                <a:latin typeface="Times New Roman"/>
                <a:ea typeface="Times New Roman"/>
                <a:cs typeface="Times New Roman"/>
                <a:sym typeface="Times New Roman"/>
              </a:rPr>
              <a:t> </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 name="Shape 190"/>
        <p:cNvGrpSpPr/>
        <p:nvPr/>
      </p:nvGrpSpPr>
      <p:grpSpPr>
        <a:xfrm>
          <a:off x="0" y="0"/>
          <a:ext cx="0" cy="0"/>
          <a:chOff x="0" y="0"/>
          <a:chExt cx="0" cy="0"/>
        </a:xfrm>
      </p:grpSpPr>
      <p:sp>
        <p:nvSpPr>
          <p:cNvPr id="191" name="Shape 191"/>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lang="en-US" sz="4400">
                <a:solidFill>
                  <a:schemeClr val="dk1"/>
                </a:solidFill>
                <a:latin typeface="Times New Roman"/>
                <a:ea typeface="Times New Roman"/>
                <a:cs typeface="Times New Roman"/>
                <a:sym typeface="Times New Roman"/>
              </a:rPr>
              <a:t>NGS Ten Year Plan</a:t>
            </a:r>
          </a:p>
        </p:txBody>
      </p:sp>
      <p:sp>
        <p:nvSpPr>
          <p:cNvPr id="192" name="Shape 192"/>
          <p:cNvSpPr txBox="1"/>
          <p:nvPr>
            <p:ph idx="1" type="body"/>
          </p:nvPr>
        </p:nvSpPr>
        <p:spPr>
          <a:xfrm>
            <a:off x="381000" y="1493837"/>
            <a:ext cx="8229600" cy="4971899"/>
          </a:xfrm>
          <a:prstGeom prst="rect">
            <a:avLst/>
          </a:prstGeom>
          <a:noFill/>
          <a:ln>
            <a:noFill/>
          </a:ln>
        </p:spPr>
        <p:txBody>
          <a:bodyPr anchorCtr="0" anchor="t" bIns="45700" lIns="91425" rIns="91425" tIns="45700">
            <a:noAutofit/>
          </a:bodyPr>
          <a:lstStyle/>
          <a:p>
            <a:pPr indent="-139700" lvl="0" marL="342900" marR="0" rtl="0" algn="l">
              <a:lnSpc>
                <a:spcPct val="150000"/>
              </a:lnSpc>
              <a:spcBef>
                <a:spcPts val="0"/>
              </a:spcBef>
              <a:spcAft>
                <a:spcPts val="0"/>
              </a:spcAft>
              <a:buClr>
                <a:schemeClr val="dk1"/>
              </a:buClr>
              <a:buFont typeface="Arial"/>
              <a:buNone/>
            </a:pPr>
            <a:r>
              <a:t/>
            </a:r>
            <a:endParaRPr b="1" sz="2400">
              <a:solidFill>
                <a:schemeClr val="dk1"/>
              </a:solidFill>
              <a:latin typeface="Times New Roman"/>
              <a:ea typeface="Times New Roman"/>
              <a:cs typeface="Times New Roman"/>
              <a:sym typeface="Times New Roman"/>
            </a:endParaRPr>
          </a:p>
          <a:p>
            <a:pPr indent="-139700" lvl="0" marL="342900" marR="0" rtl="0" algn="l">
              <a:lnSpc>
                <a:spcPct val="150000"/>
              </a:lnSpc>
              <a:spcBef>
                <a:spcPts val="0"/>
              </a:spcBef>
              <a:spcAft>
                <a:spcPts val="0"/>
              </a:spcAft>
              <a:buClr>
                <a:schemeClr val="dk1"/>
              </a:buClr>
              <a:buSzPct val="133333"/>
              <a:buFont typeface="Arial"/>
              <a:buNone/>
            </a:pPr>
            <a:r>
              <a:rPr b="1" lang="en-US" sz="2400">
                <a:solidFill>
                  <a:schemeClr val="dk1"/>
                </a:solidFill>
                <a:latin typeface="Times New Roman"/>
                <a:ea typeface="Times New Roman"/>
                <a:cs typeface="Times New Roman"/>
                <a:sym typeface="Times New Roman"/>
              </a:rPr>
              <a:t>NAD 83 and NAVD 88 </a:t>
            </a:r>
          </a:p>
          <a:p>
            <a:pPr indent="-139700" lvl="0" marL="342900" marR="0" rtl="0" algn="l">
              <a:lnSpc>
                <a:spcPct val="150000"/>
              </a:lnSpc>
              <a:spcBef>
                <a:spcPts val="0"/>
              </a:spcBef>
              <a:spcAft>
                <a:spcPts val="0"/>
              </a:spcAft>
              <a:buClr>
                <a:schemeClr val="dk1"/>
              </a:buClr>
              <a:buSzPct val="133333"/>
              <a:buFont typeface="Arial"/>
              <a:buNone/>
            </a:pPr>
            <a:r>
              <a:rPr b="1" lang="en-US" sz="2400">
                <a:solidFill>
                  <a:schemeClr val="dk1"/>
                </a:solidFill>
                <a:latin typeface="Times New Roman"/>
                <a:ea typeface="Times New Roman"/>
                <a:cs typeface="Times New Roman"/>
                <a:sym typeface="Times New Roman"/>
              </a:rPr>
              <a:t>will be replaced in ~2022</a:t>
            </a:r>
          </a:p>
          <a:p>
            <a:pPr indent="-139700" lvl="0" marL="342900" marR="0" rtl="0" algn="l">
              <a:lnSpc>
                <a:spcPct val="150000"/>
              </a:lnSpc>
              <a:spcBef>
                <a:spcPts val="0"/>
              </a:spcBef>
              <a:spcAft>
                <a:spcPts val="0"/>
              </a:spcAft>
              <a:buClr>
                <a:schemeClr val="dk1"/>
              </a:buClr>
              <a:buFont typeface="Arial"/>
              <a:buNone/>
            </a:pPr>
            <a:r>
              <a:t/>
            </a:r>
            <a:endParaRPr b="1" sz="2400">
              <a:solidFill>
                <a:schemeClr val="dk1"/>
              </a:solidFill>
              <a:latin typeface="Times New Roman"/>
              <a:ea typeface="Times New Roman"/>
              <a:cs typeface="Times New Roman"/>
              <a:sym typeface="Times New Roman"/>
            </a:endParaRPr>
          </a:p>
          <a:p>
            <a:pPr indent="-139700" lvl="0" marL="342900" marR="0" rtl="0" algn="l">
              <a:lnSpc>
                <a:spcPct val="150000"/>
              </a:lnSpc>
              <a:spcBef>
                <a:spcPts val="0"/>
              </a:spcBef>
              <a:spcAft>
                <a:spcPts val="0"/>
              </a:spcAft>
              <a:buClr>
                <a:schemeClr val="dk1"/>
              </a:buClr>
              <a:buSzPct val="133333"/>
              <a:buFont typeface="Arial"/>
              <a:buNone/>
            </a:pPr>
            <a:r>
              <a:rPr b="1" lang="en-US" sz="2400">
                <a:solidFill>
                  <a:schemeClr val="dk1"/>
                </a:solidFill>
                <a:latin typeface="Times New Roman"/>
                <a:ea typeface="Times New Roman"/>
                <a:cs typeface="Times New Roman"/>
                <a:sym typeface="Times New Roman"/>
              </a:rPr>
              <a:t>Transition will involve </a:t>
            </a:r>
          </a:p>
          <a:p>
            <a:pPr indent="-139700" lvl="0" marL="342900" marR="0" rtl="0" algn="l">
              <a:lnSpc>
                <a:spcPct val="150000"/>
              </a:lnSpc>
              <a:spcBef>
                <a:spcPts val="0"/>
              </a:spcBef>
              <a:spcAft>
                <a:spcPts val="0"/>
              </a:spcAft>
              <a:buClr>
                <a:schemeClr val="dk1"/>
              </a:buClr>
              <a:buSzPct val="133333"/>
              <a:buFont typeface="Arial"/>
              <a:buNone/>
            </a:pPr>
            <a:r>
              <a:rPr b="1" lang="en-US" sz="2400">
                <a:solidFill>
                  <a:schemeClr val="dk1"/>
                </a:solidFill>
                <a:latin typeface="Times New Roman"/>
                <a:ea typeface="Times New Roman"/>
                <a:cs typeface="Times New Roman"/>
                <a:sym typeface="Times New Roman"/>
              </a:rPr>
              <a:t>all of NGS, including ECO</a:t>
            </a:r>
          </a:p>
        </p:txBody>
      </p:sp>
      <p:pic>
        <p:nvPicPr>
          <p:cNvPr id="193" name="Shape 193"/>
          <p:cNvPicPr preferRelativeResize="0"/>
          <p:nvPr/>
        </p:nvPicPr>
        <p:blipFill>
          <a:blip r:embed="rId3">
            <a:alphaModFix/>
          </a:blip>
          <a:stretch>
            <a:fillRect/>
          </a:stretch>
        </p:blipFill>
        <p:spPr>
          <a:xfrm>
            <a:off x="4546377" y="1259625"/>
            <a:ext cx="4373847" cy="5440349"/>
          </a:xfrm>
          <a:prstGeom prst="rect">
            <a:avLst/>
          </a:prstGeom>
          <a:noFill/>
          <a:ln>
            <a:noFill/>
          </a:ln>
        </p:spPr>
      </p:pic>
      <p:sp>
        <p:nvSpPr>
          <p:cNvPr id="194" name="Shape 194"/>
          <p:cNvSpPr/>
          <p:nvPr/>
        </p:nvSpPr>
        <p:spPr>
          <a:xfrm>
            <a:off x="4546375" y="1259625"/>
            <a:ext cx="4373999" cy="5440500"/>
          </a:xfrm>
          <a:prstGeom prst="rect">
            <a:avLst/>
          </a:prstGeom>
          <a:noFill/>
          <a:ln cap="flat" cmpd="sng" w="76200">
            <a:solidFill>
              <a:srgbClr val="B7B7B7"/>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x="0" y="0"/>
          <a:ext cx="0" cy="0"/>
          <a:chOff x="0" y="0"/>
          <a:chExt cx="0" cy="0"/>
        </a:xfrm>
      </p:grpSpPr>
      <p:sp>
        <p:nvSpPr>
          <p:cNvPr id="200" name="Shape 200"/>
          <p:cNvSpPr/>
          <p:nvPr/>
        </p:nvSpPr>
        <p:spPr>
          <a:xfrm>
            <a:off x="6856675" y="1404725"/>
            <a:ext cx="2081100" cy="2834100"/>
          </a:xfrm>
          <a:prstGeom prst="rect">
            <a:avLst/>
          </a:prstGeom>
          <a:noFill/>
          <a:ln cap="flat" cmpd="sng" w="28575">
            <a:solidFill>
              <a:srgbClr val="B7B7B7"/>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01" name="Shape 201"/>
          <p:cNvSpPr txBox="1"/>
          <p:nvPr/>
        </p:nvSpPr>
        <p:spPr>
          <a:xfrm>
            <a:off x="3001506" y="6137700"/>
            <a:ext cx="2661599" cy="506999"/>
          </a:xfrm>
          <a:prstGeom prst="rect">
            <a:avLst/>
          </a:prstGeom>
          <a:noFill/>
          <a:ln>
            <a:noFill/>
          </a:ln>
        </p:spPr>
        <p:txBody>
          <a:bodyPr anchorCtr="0" anchor="t" bIns="45700" lIns="91425" rIns="91425" tIns="45700">
            <a:noAutofit/>
          </a:bodyPr>
          <a:lstStyle/>
          <a:p>
            <a:pPr lvl="0" rtl="0">
              <a:lnSpc>
                <a:spcPct val="100000"/>
              </a:lnSpc>
              <a:spcBef>
                <a:spcPts val="0"/>
              </a:spcBef>
              <a:buNone/>
            </a:pPr>
            <a:r>
              <a:rPr b="1" lang="en-US" sz="1800">
                <a:solidFill>
                  <a:schemeClr val="dk1"/>
                </a:solidFill>
                <a:latin typeface="Times New Roman"/>
                <a:ea typeface="Times New Roman"/>
                <a:cs typeface="Times New Roman"/>
                <a:sym typeface="Times New Roman"/>
              </a:rPr>
              <a:t>Integrated Ocean and Coastal Mapping </a:t>
            </a:r>
          </a:p>
        </p:txBody>
      </p:sp>
      <p:sp>
        <p:nvSpPr>
          <p:cNvPr id="202" name="Shape 202"/>
          <p:cNvSpPr txBox="1"/>
          <p:nvPr/>
        </p:nvSpPr>
        <p:spPr>
          <a:xfrm>
            <a:off x="457200" y="530225"/>
            <a:ext cx="8229600" cy="874500"/>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SzPct val="25000"/>
              <a:buFont typeface="Arial"/>
              <a:buNone/>
            </a:pPr>
            <a:r>
              <a:rPr b="1" baseline="0" i="0" lang="en-US" sz="4400" u="none" cap="none" strike="noStrike">
                <a:solidFill>
                  <a:schemeClr val="dk1"/>
                </a:solidFill>
                <a:latin typeface="Times New Roman"/>
                <a:ea typeface="Times New Roman"/>
                <a:cs typeface="Times New Roman"/>
                <a:sym typeface="Times New Roman"/>
              </a:rPr>
              <a:t>ECO </a:t>
            </a:r>
            <a:r>
              <a:rPr b="1" lang="en-US" sz="4400">
                <a:solidFill>
                  <a:schemeClr val="dk1"/>
                </a:solidFill>
                <a:latin typeface="Times New Roman"/>
                <a:ea typeface="Times New Roman"/>
                <a:cs typeface="Times New Roman"/>
                <a:sym typeface="Times New Roman"/>
              </a:rPr>
              <a:t>and the Ten</a:t>
            </a:r>
            <a:r>
              <a:rPr b="1" baseline="0" i="0" lang="en-US" sz="4400" u="none" cap="none" strike="noStrike">
                <a:solidFill>
                  <a:schemeClr val="dk1"/>
                </a:solidFill>
                <a:latin typeface="Times New Roman"/>
                <a:ea typeface="Times New Roman"/>
                <a:cs typeface="Times New Roman"/>
                <a:sym typeface="Times New Roman"/>
              </a:rPr>
              <a:t>-</a:t>
            </a:r>
            <a:r>
              <a:rPr b="1" lang="en-US" sz="4400">
                <a:solidFill>
                  <a:schemeClr val="dk1"/>
                </a:solidFill>
                <a:latin typeface="Times New Roman"/>
                <a:ea typeface="Times New Roman"/>
                <a:cs typeface="Times New Roman"/>
                <a:sym typeface="Times New Roman"/>
              </a:rPr>
              <a:t>Y</a:t>
            </a:r>
            <a:r>
              <a:rPr b="1" baseline="0" i="0" lang="en-US" sz="4400" u="none" cap="none" strike="noStrike">
                <a:solidFill>
                  <a:schemeClr val="dk1"/>
                </a:solidFill>
                <a:latin typeface="Times New Roman"/>
                <a:ea typeface="Times New Roman"/>
                <a:cs typeface="Times New Roman"/>
                <a:sym typeface="Times New Roman"/>
              </a:rPr>
              <a:t>ear Plan</a:t>
            </a:r>
          </a:p>
        </p:txBody>
      </p:sp>
      <p:pic>
        <p:nvPicPr>
          <p:cNvPr id="203" name="Shape 203"/>
          <p:cNvPicPr preferRelativeResize="0"/>
          <p:nvPr/>
        </p:nvPicPr>
        <p:blipFill>
          <a:blip r:embed="rId3">
            <a:alphaModFix/>
          </a:blip>
          <a:stretch>
            <a:fillRect/>
          </a:stretch>
        </p:blipFill>
        <p:spPr>
          <a:xfrm>
            <a:off x="63350" y="4274125"/>
            <a:ext cx="2829242" cy="1591449"/>
          </a:xfrm>
          <a:prstGeom prst="rect">
            <a:avLst/>
          </a:prstGeom>
          <a:noFill/>
          <a:ln>
            <a:noFill/>
          </a:ln>
        </p:spPr>
      </p:pic>
      <p:sp>
        <p:nvSpPr>
          <p:cNvPr id="204" name="Shape 204"/>
          <p:cNvSpPr txBox="1"/>
          <p:nvPr/>
        </p:nvSpPr>
        <p:spPr>
          <a:xfrm>
            <a:off x="158075" y="5941775"/>
            <a:ext cx="2506199" cy="428700"/>
          </a:xfrm>
          <a:prstGeom prst="rect">
            <a:avLst/>
          </a:prstGeom>
          <a:noFill/>
          <a:ln>
            <a:noFill/>
          </a:ln>
        </p:spPr>
        <p:txBody>
          <a:bodyPr anchorCtr="0" anchor="t" bIns="45700" lIns="91425" rIns="91425" tIns="45700">
            <a:noAutofit/>
          </a:bodyPr>
          <a:lstStyle/>
          <a:p>
            <a:pPr lvl="0" rtl="0">
              <a:lnSpc>
                <a:spcPct val="200000"/>
              </a:lnSpc>
              <a:spcBef>
                <a:spcPts val="0"/>
              </a:spcBef>
              <a:buNone/>
            </a:pPr>
            <a:r>
              <a:rPr b="1" lang="en-US" sz="1800">
                <a:solidFill>
                  <a:schemeClr val="dk1"/>
                </a:solidFill>
                <a:latin typeface="Times New Roman"/>
                <a:ea typeface="Times New Roman"/>
                <a:cs typeface="Times New Roman"/>
                <a:sym typeface="Times New Roman"/>
              </a:rPr>
              <a:t>University Engagement</a:t>
            </a:r>
          </a:p>
        </p:txBody>
      </p:sp>
      <p:sp>
        <p:nvSpPr>
          <p:cNvPr id="205" name="Shape 205"/>
          <p:cNvSpPr txBox="1"/>
          <p:nvPr/>
        </p:nvSpPr>
        <p:spPr>
          <a:xfrm>
            <a:off x="152398" y="3705925"/>
            <a:ext cx="2723999" cy="506999"/>
          </a:xfrm>
          <a:prstGeom prst="rect">
            <a:avLst/>
          </a:prstGeom>
          <a:noFill/>
          <a:ln>
            <a:noFill/>
          </a:ln>
        </p:spPr>
        <p:txBody>
          <a:bodyPr anchorCtr="0" anchor="t" bIns="45700" lIns="91425" rIns="91425" tIns="45700">
            <a:noAutofit/>
          </a:bodyPr>
          <a:lstStyle/>
          <a:p>
            <a:pPr lvl="0" rtl="0">
              <a:lnSpc>
                <a:spcPct val="200000"/>
              </a:lnSpc>
              <a:spcBef>
                <a:spcPts val="0"/>
              </a:spcBef>
              <a:buNone/>
            </a:pPr>
            <a:r>
              <a:rPr b="1" lang="en-US" sz="1800">
                <a:solidFill>
                  <a:schemeClr val="dk1"/>
                </a:solidFill>
                <a:latin typeface="Times New Roman"/>
                <a:ea typeface="Times New Roman"/>
                <a:cs typeface="Times New Roman"/>
                <a:sym typeface="Times New Roman"/>
              </a:rPr>
              <a:t>Engage New Stakeholders</a:t>
            </a:r>
          </a:p>
        </p:txBody>
      </p:sp>
      <p:sp>
        <p:nvSpPr>
          <p:cNvPr id="206" name="Shape 206"/>
          <p:cNvSpPr txBox="1"/>
          <p:nvPr/>
        </p:nvSpPr>
        <p:spPr>
          <a:xfrm>
            <a:off x="6446498" y="6249700"/>
            <a:ext cx="2193000" cy="506999"/>
          </a:xfrm>
          <a:prstGeom prst="rect">
            <a:avLst/>
          </a:prstGeom>
          <a:noFill/>
          <a:ln>
            <a:noFill/>
          </a:ln>
        </p:spPr>
        <p:txBody>
          <a:bodyPr anchorCtr="0" anchor="t" bIns="45700" lIns="91425" rIns="91425" tIns="45700">
            <a:noAutofit/>
          </a:bodyPr>
          <a:lstStyle/>
          <a:p>
            <a:pPr lvl="0" rtl="0">
              <a:lnSpc>
                <a:spcPct val="200000"/>
              </a:lnSpc>
              <a:spcBef>
                <a:spcPts val="0"/>
              </a:spcBef>
              <a:buNone/>
            </a:pPr>
            <a:r>
              <a:rPr b="1" lang="en-US" sz="1800">
                <a:solidFill>
                  <a:schemeClr val="dk1"/>
                </a:solidFill>
                <a:latin typeface="Times New Roman"/>
                <a:ea typeface="Times New Roman"/>
                <a:cs typeface="Times New Roman"/>
                <a:sym typeface="Times New Roman"/>
              </a:rPr>
              <a:t>Education Portfolio</a:t>
            </a:r>
          </a:p>
        </p:txBody>
      </p:sp>
      <p:pic>
        <p:nvPicPr>
          <p:cNvPr id="207" name="Shape 207"/>
          <p:cNvPicPr preferRelativeResize="0"/>
          <p:nvPr/>
        </p:nvPicPr>
        <p:blipFill rotWithShape="1">
          <a:blip r:embed="rId4">
            <a:alphaModFix/>
          </a:blip>
          <a:srcRect b="0" l="0" r="0" t="0"/>
          <a:stretch/>
        </p:blipFill>
        <p:spPr>
          <a:xfrm>
            <a:off x="152400" y="1431335"/>
            <a:ext cx="3031200" cy="2274599"/>
          </a:xfrm>
          <a:prstGeom prst="rect">
            <a:avLst/>
          </a:prstGeom>
          <a:noFill/>
          <a:ln>
            <a:noFill/>
          </a:ln>
        </p:spPr>
      </p:pic>
      <p:pic>
        <p:nvPicPr>
          <p:cNvPr id="208" name="Shape 208"/>
          <p:cNvPicPr preferRelativeResize="0"/>
          <p:nvPr/>
        </p:nvPicPr>
        <p:blipFill>
          <a:blip r:embed="rId5">
            <a:alphaModFix/>
          </a:blip>
          <a:stretch>
            <a:fillRect/>
          </a:stretch>
        </p:blipFill>
        <p:spPr>
          <a:xfrm>
            <a:off x="3357518" y="1431325"/>
            <a:ext cx="3325235" cy="2493926"/>
          </a:xfrm>
          <a:prstGeom prst="rect">
            <a:avLst/>
          </a:prstGeom>
          <a:noFill/>
          <a:ln>
            <a:noFill/>
          </a:ln>
        </p:spPr>
      </p:pic>
      <p:sp>
        <p:nvSpPr>
          <p:cNvPr id="209" name="Shape 209"/>
          <p:cNvSpPr txBox="1"/>
          <p:nvPr/>
        </p:nvSpPr>
        <p:spPr>
          <a:xfrm>
            <a:off x="4110550" y="3309037"/>
            <a:ext cx="2572200" cy="692400"/>
          </a:xfrm>
          <a:prstGeom prst="rect">
            <a:avLst/>
          </a:prstGeom>
          <a:noFill/>
          <a:ln>
            <a:noFill/>
          </a:ln>
        </p:spPr>
        <p:txBody>
          <a:bodyPr anchorCtr="0" anchor="t" bIns="45700" lIns="91425" rIns="91425" tIns="45700">
            <a:noAutofit/>
          </a:bodyPr>
          <a:lstStyle/>
          <a:p>
            <a:pPr rtl="0">
              <a:lnSpc>
                <a:spcPct val="100000"/>
              </a:lnSpc>
              <a:spcBef>
                <a:spcPts val="0"/>
              </a:spcBef>
              <a:buNone/>
            </a:pPr>
            <a:r>
              <a:rPr b="1" lang="en-US" sz="1800">
                <a:solidFill>
                  <a:schemeClr val="dk1"/>
                </a:solidFill>
                <a:latin typeface="Times New Roman"/>
                <a:ea typeface="Times New Roman"/>
                <a:cs typeface="Times New Roman"/>
                <a:sym typeface="Times New Roman"/>
              </a:rPr>
              <a:t>Field Operations</a:t>
            </a:r>
          </a:p>
          <a:p>
            <a:pPr lvl="0" rtl="0">
              <a:lnSpc>
                <a:spcPct val="100000"/>
              </a:lnSpc>
              <a:spcBef>
                <a:spcPts val="0"/>
              </a:spcBef>
              <a:buNone/>
            </a:pPr>
            <a:r>
              <a:rPr b="1" lang="en-US" sz="1800">
                <a:solidFill>
                  <a:schemeClr val="dk1"/>
                </a:solidFill>
                <a:latin typeface="Times New Roman"/>
                <a:ea typeface="Times New Roman"/>
                <a:cs typeface="Times New Roman"/>
                <a:sym typeface="Times New Roman"/>
              </a:rPr>
              <a:t>Institutional Knowledge</a:t>
            </a:r>
            <a:r>
              <a:rPr lang="en-US" sz="1800">
                <a:solidFill>
                  <a:schemeClr val="dk1"/>
                </a:solidFill>
                <a:latin typeface="Times New Roman"/>
                <a:ea typeface="Times New Roman"/>
                <a:cs typeface="Times New Roman"/>
                <a:sym typeface="Times New Roman"/>
              </a:rPr>
              <a:t> </a:t>
            </a:r>
          </a:p>
        </p:txBody>
      </p:sp>
      <p:pic>
        <p:nvPicPr>
          <p:cNvPr id="210" name="Shape 210"/>
          <p:cNvPicPr preferRelativeResize="0"/>
          <p:nvPr/>
        </p:nvPicPr>
        <p:blipFill>
          <a:blip r:embed="rId6">
            <a:alphaModFix/>
          </a:blip>
          <a:stretch>
            <a:fillRect/>
          </a:stretch>
        </p:blipFill>
        <p:spPr>
          <a:xfrm>
            <a:off x="3001500" y="4274125"/>
            <a:ext cx="2572200" cy="1863567"/>
          </a:xfrm>
          <a:prstGeom prst="rect">
            <a:avLst/>
          </a:prstGeom>
          <a:noFill/>
          <a:ln>
            <a:noFill/>
          </a:ln>
        </p:spPr>
      </p:pic>
      <p:pic>
        <p:nvPicPr>
          <p:cNvPr id="211" name="Shape 211"/>
          <p:cNvPicPr preferRelativeResize="0"/>
          <p:nvPr/>
        </p:nvPicPr>
        <p:blipFill>
          <a:blip r:embed="rId7">
            <a:alphaModFix/>
          </a:blip>
          <a:stretch>
            <a:fillRect/>
          </a:stretch>
        </p:blipFill>
        <p:spPr>
          <a:xfrm>
            <a:off x="5663050" y="4255639"/>
            <a:ext cx="3491837" cy="1962434"/>
          </a:xfrm>
          <a:prstGeom prst="rect">
            <a:avLst/>
          </a:prstGeom>
          <a:noFill/>
          <a:ln>
            <a:noFill/>
          </a:ln>
        </p:spPr>
      </p:pic>
      <p:pic>
        <p:nvPicPr>
          <p:cNvPr id="212" name="Shape 212"/>
          <p:cNvPicPr preferRelativeResize="0"/>
          <p:nvPr/>
        </p:nvPicPr>
        <p:blipFill>
          <a:blip r:embed="rId8">
            <a:alphaModFix/>
          </a:blip>
          <a:stretch>
            <a:fillRect/>
          </a:stretch>
        </p:blipFill>
        <p:spPr>
          <a:xfrm>
            <a:off x="6856665" y="1431325"/>
            <a:ext cx="2080961" cy="2807399"/>
          </a:xfrm>
          <a:prstGeom prst="rect">
            <a:avLst/>
          </a:prstGeom>
          <a:noFill/>
          <a:ln>
            <a:noFill/>
          </a:ln>
        </p:spPr>
      </p:pic>
      <p:sp>
        <p:nvSpPr>
          <p:cNvPr id="213" name="Shape 213"/>
          <p:cNvSpPr txBox="1"/>
          <p:nvPr/>
        </p:nvSpPr>
        <p:spPr>
          <a:xfrm>
            <a:off x="6854050" y="3500212"/>
            <a:ext cx="1933799" cy="577799"/>
          </a:xfrm>
          <a:prstGeom prst="rect">
            <a:avLst/>
          </a:prstGeom>
          <a:noFill/>
          <a:ln>
            <a:noFill/>
          </a:ln>
        </p:spPr>
        <p:txBody>
          <a:bodyPr anchorCtr="0" anchor="t" bIns="45700" lIns="91425" rIns="91425" tIns="45700">
            <a:noAutofit/>
          </a:bodyPr>
          <a:lstStyle/>
          <a:p>
            <a:pPr rtl="0">
              <a:lnSpc>
                <a:spcPct val="100000"/>
              </a:lnSpc>
              <a:spcBef>
                <a:spcPts val="0"/>
              </a:spcBef>
              <a:buNone/>
            </a:pPr>
            <a:r>
              <a:rPr b="1" lang="en-US" sz="1800">
                <a:solidFill>
                  <a:schemeClr val="dk1"/>
                </a:solidFill>
                <a:latin typeface="Times New Roman"/>
                <a:ea typeface="Times New Roman"/>
                <a:cs typeface="Times New Roman"/>
                <a:sym typeface="Times New Roman"/>
              </a:rPr>
              <a:t>Better </a:t>
            </a:r>
          </a:p>
          <a:p>
            <a:pPr lvl="0" rtl="0">
              <a:lnSpc>
                <a:spcPct val="100000"/>
              </a:lnSpc>
              <a:spcBef>
                <a:spcPts val="0"/>
              </a:spcBef>
              <a:buNone/>
            </a:pPr>
            <a:r>
              <a:rPr b="1" lang="en-US" sz="1800">
                <a:solidFill>
                  <a:schemeClr val="dk1"/>
                </a:solidFill>
                <a:latin typeface="Times New Roman"/>
                <a:ea typeface="Times New Roman"/>
                <a:cs typeface="Times New Roman"/>
                <a:sym typeface="Times New Roman"/>
              </a:rPr>
              <a:t>Surveying</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ECO</a:t>
            </a:r>
            <a:r>
              <a:rPr b="1" lang="en-US" sz="4400">
                <a:solidFill>
                  <a:schemeClr val="dk1"/>
                </a:solidFill>
                <a:latin typeface="Times New Roman"/>
                <a:ea typeface="Times New Roman"/>
                <a:cs typeface="Times New Roman"/>
                <a:sym typeface="Times New Roman"/>
              </a:rPr>
              <a:t> and</a:t>
            </a:r>
            <a:r>
              <a:rPr b="1" baseline="0" i="0" lang="en-US" sz="4400" u="none" cap="none" strike="noStrike">
                <a:solidFill>
                  <a:schemeClr val="dk1"/>
                </a:solidFill>
                <a:latin typeface="Times New Roman"/>
                <a:ea typeface="Times New Roman"/>
                <a:cs typeface="Times New Roman"/>
                <a:sym typeface="Times New Roman"/>
              </a:rPr>
              <a:t> Geodesy</a:t>
            </a:r>
          </a:p>
        </p:txBody>
      </p:sp>
      <p:sp>
        <p:nvSpPr>
          <p:cNvPr id="219" name="Shape 219"/>
          <p:cNvSpPr txBox="1"/>
          <p:nvPr>
            <p:ph idx="1" type="body"/>
          </p:nvPr>
        </p:nvSpPr>
        <p:spPr>
          <a:xfrm>
            <a:off x="381000" y="1493850"/>
            <a:ext cx="4736699" cy="4971899"/>
          </a:xfrm>
          <a:prstGeom prst="rect">
            <a:avLst/>
          </a:prstGeom>
          <a:noFill/>
          <a:ln>
            <a:noFill/>
          </a:ln>
        </p:spPr>
        <p:txBody>
          <a:bodyPr anchorCtr="0" anchor="t" bIns="45700" lIns="91425" rIns="91425" tIns="45700">
            <a:noAutofit/>
          </a:bodyPr>
          <a:lstStyle/>
          <a:p>
            <a:pPr indent="0" lvl="0" marL="0" marR="0" rtl="0" algn="l">
              <a:lnSpc>
                <a:spcPct val="115000"/>
              </a:lnSpc>
              <a:spcBef>
                <a:spcPts val="1000"/>
              </a:spcBef>
              <a:spcAft>
                <a:spcPts val="1000"/>
              </a:spcAft>
              <a:buNone/>
            </a:pPr>
            <a:r>
              <a:rPr b="1" baseline="0" i="0" lang="en-US" sz="2200" u="none" cap="none" strike="noStrike">
                <a:solidFill>
                  <a:schemeClr val="dk1"/>
                </a:solidFill>
                <a:latin typeface="Times New Roman"/>
                <a:ea typeface="Times New Roman"/>
                <a:cs typeface="Times New Roman"/>
                <a:sym typeface="Times New Roman"/>
              </a:rPr>
              <a:t>Strengthening VDatum</a:t>
            </a:r>
          </a:p>
          <a:p>
            <a:pPr lvl="0" marR="0" rtl="0" algn="l">
              <a:lnSpc>
                <a:spcPct val="115000"/>
              </a:lnSpc>
              <a:spcBef>
                <a:spcPts val="1000"/>
              </a:spcBef>
              <a:spcAft>
                <a:spcPts val="1000"/>
              </a:spcAft>
              <a:buClr>
                <a:schemeClr val="dk1"/>
              </a:buClr>
              <a:buSzPct val="100000"/>
              <a:buFont typeface="Times New Roman"/>
              <a:buChar char="•"/>
            </a:pPr>
            <a:r>
              <a:rPr b="0" baseline="0" i="0" lang="en-US" sz="2200" u="none" cap="none" strike="noStrike">
                <a:solidFill>
                  <a:schemeClr val="dk1"/>
                </a:solidFill>
                <a:latin typeface="Times New Roman"/>
                <a:ea typeface="Times New Roman"/>
                <a:cs typeface="Times New Roman"/>
                <a:sym typeface="Times New Roman"/>
              </a:rPr>
              <a:t>NAVD 88 on tidal BM’s</a:t>
            </a:r>
          </a:p>
          <a:p>
            <a:pPr indent="0" lvl="0" marL="0" marR="0" rtl="0" algn="l">
              <a:lnSpc>
                <a:spcPct val="115000"/>
              </a:lnSpc>
              <a:spcBef>
                <a:spcPts val="1000"/>
              </a:spcBef>
              <a:spcAft>
                <a:spcPts val="1000"/>
              </a:spcAft>
              <a:buNone/>
            </a:pPr>
            <a:r>
              <a:rPr b="1" baseline="0" i="0" lang="en-US" sz="2200" u="none" cap="none" strike="noStrike">
                <a:solidFill>
                  <a:schemeClr val="dk1"/>
                </a:solidFill>
                <a:latin typeface="Times New Roman"/>
                <a:ea typeface="Times New Roman"/>
                <a:cs typeface="Times New Roman"/>
                <a:sym typeface="Times New Roman"/>
              </a:rPr>
              <a:t>Understanding vertical motion</a:t>
            </a:r>
          </a:p>
          <a:p>
            <a:pPr lvl="0" marR="0" rtl="0" algn="l">
              <a:lnSpc>
                <a:spcPct val="115000"/>
              </a:lnSpc>
              <a:spcBef>
                <a:spcPts val="1000"/>
              </a:spcBef>
              <a:spcAft>
                <a:spcPts val="1000"/>
              </a:spcAft>
              <a:buClr>
                <a:schemeClr val="dk1"/>
              </a:buClr>
              <a:buSzPct val="100000"/>
              <a:buFont typeface="Times New Roman"/>
              <a:buChar char="•"/>
            </a:pPr>
            <a:r>
              <a:rPr b="0" baseline="0" i="0" lang="en-US" sz="2200" u="none" cap="none" strike="noStrike">
                <a:solidFill>
                  <a:schemeClr val="dk1"/>
                </a:solidFill>
                <a:latin typeface="Times New Roman"/>
                <a:ea typeface="Times New Roman"/>
                <a:cs typeface="Times New Roman"/>
                <a:sym typeface="Times New Roman"/>
              </a:rPr>
              <a:t>CORS at NWLON</a:t>
            </a:r>
          </a:p>
          <a:p>
            <a:pPr lvl="0" marR="0" rtl="0" algn="l">
              <a:lnSpc>
                <a:spcPct val="115000"/>
              </a:lnSpc>
              <a:spcBef>
                <a:spcPts val="1000"/>
              </a:spcBef>
              <a:spcAft>
                <a:spcPts val="1000"/>
              </a:spcAft>
              <a:buClr>
                <a:schemeClr val="dk1"/>
              </a:buClr>
              <a:buSzPct val="100000"/>
              <a:buFont typeface="Times New Roman"/>
              <a:buChar char="•"/>
            </a:pPr>
            <a:r>
              <a:rPr b="0" baseline="0" i="0" lang="en-US" sz="2200" u="none" cap="none" strike="noStrike">
                <a:solidFill>
                  <a:schemeClr val="dk1"/>
                </a:solidFill>
                <a:latin typeface="Times New Roman"/>
                <a:ea typeface="Times New Roman"/>
                <a:cs typeface="Times New Roman"/>
                <a:sym typeface="Times New Roman"/>
              </a:rPr>
              <a:t>GPS for long term monitoring</a:t>
            </a:r>
          </a:p>
          <a:p>
            <a:pPr indent="0" marL="0" marR="0" rtl="0" algn="l">
              <a:lnSpc>
                <a:spcPct val="115000"/>
              </a:lnSpc>
              <a:spcBef>
                <a:spcPts val="1000"/>
              </a:spcBef>
              <a:spcAft>
                <a:spcPts val="1000"/>
              </a:spcAft>
              <a:buNone/>
            </a:pPr>
            <a:r>
              <a:rPr b="1" baseline="0" i="0" lang="en-US" sz="2200" u="none" cap="none" strike="noStrike">
                <a:solidFill>
                  <a:schemeClr val="dk1"/>
                </a:solidFill>
                <a:latin typeface="Times New Roman"/>
                <a:ea typeface="Times New Roman"/>
                <a:cs typeface="Times New Roman"/>
                <a:sym typeface="Times New Roman"/>
              </a:rPr>
              <a:t>Sea level rise / global reference frames</a:t>
            </a:r>
          </a:p>
          <a:p>
            <a:pPr indent="0" lvl="0" marL="0" rtl="0">
              <a:lnSpc>
                <a:spcPct val="115000"/>
              </a:lnSpc>
              <a:spcBef>
                <a:spcPts val="1000"/>
              </a:spcBef>
              <a:spcAft>
                <a:spcPts val="1000"/>
              </a:spcAft>
              <a:buNone/>
            </a:pPr>
            <a:r>
              <a:rPr b="1" lang="en-US" sz="2200">
                <a:solidFill>
                  <a:schemeClr val="dk1"/>
                </a:solidFill>
                <a:latin typeface="Times New Roman"/>
                <a:ea typeface="Times New Roman"/>
                <a:cs typeface="Times New Roman"/>
                <a:sym typeface="Times New Roman"/>
              </a:rPr>
              <a:t>Strengthening the NSRS</a:t>
            </a:r>
          </a:p>
          <a:p>
            <a:pPr lvl="0" rtl="0">
              <a:lnSpc>
                <a:spcPct val="115000"/>
              </a:lnSpc>
              <a:spcBef>
                <a:spcPts val="1000"/>
              </a:spcBef>
              <a:spcAft>
                <a:spcPts val="1000"/>
              </a:spcAft>
              <a:buClr>
                <a:schemeClr val="dk1"/>
              </a:buClr>
              <a:buSzPct val="100000"/>
              <a:buFont typeface="Times New Roman"/>
              <a:buChar char="•"/>
            </a:pPr>
            <a:r>
              <a:rPr lang="en-US" sz="2200">
                <a:solidFill>
                  <a:schemeClr val="dk1"/>
                </a:solidFill>
                <a:latin typeface="Times New Roman"/>
                <a:ea typeface="Times New Roman"/>
                <a:cs typeface="Times New Roman"/>
                <a:sym typeface="Times New Roman"/>
              </a:rPr>
              <a:t>GPS on BM</a:t>
            </a:r>
          </a:p>
          <a:p>
            <a:pPr indent="-139700" lvl="0" marL="342900" marR="0" rtl="0" algn="l">
              <a:lnSpc>
                <a:spcPct val="115000"/>
              </a:lnSpc>
              <a:spcBef>
                <a:spcPts val="1000"/>
              </a:spcBef>
              <a:spcAft>
                <a:spcPts val="1000"/>
              </a:spcAft>
              <a:buClr>
                <a:schemeClr val="dk1"/>
              </a:buClr>
              <a:buFont typeface="Arial"/>
              <a:buNone/>
            </a:pPr>
            <a:r>
              <a:t/>
            </a:r>
            <a:endParaRPr b="0" baseline="0" i="0" sz="2200" u="none" cap="none" strike="noStrike">
              <a:solidFill>
                <a:schemeClr val="dk1"/>
              </a:solidFill>
              <a:latin typeface="Times New Roman"/>
              <a:ea typeface="Times New Roman"/>
              <a:cs typeface="Times New Roman"/>
              <a:sym typeface="Times New Roman"/>
            </a:endParaRPr>
          </a:p>
        </p:txBody>
      </p:sp>
      <p:pic>
        <p:nvPicPr>
          <p:cNvPr id="220" name="Shape 220"/>
          <p:cNvPicPr preferRelativeResize="0"/>
          <p:nvPr/>
        </p:nvPicPr>
        <p:blipFill rotWithShape="1">
          <a:blip r:embed="rId3">
            <a:alphaModFix/>
          </a:blip>
          <a:srcRect b="0" l="0" r="0" t="0"/>
          <a:stretch/>
        </p:blipFill>
        <p:spPr>
          <a:xfrm>
            <a:off x="5310223" y="1242225"/>
            <a:ext cx="3653100" cy="2739899"/>
          </a:xfrm>
          <a:prstGeom prst="rect">
            <a:avLst/>
          </a:prstGeom>
          <a:noFill/>
          <a:ln>
            <a:noFill/>
          </a:ln>
        </p:spPr>
      </p:pic>
      <p:pic>
        <p:nvPicPr>
          <p:cNvPr id="221" name="Shape 221"/>
          <p:cNvPicPr preferRelativeResize="0"/>
          <p:nvPr/>
        </p:nvPicPr>
        <p:blipFill rotWithShape="1">
          <a:blip r:embed="rId4">
            <a:alphaModFix/>
          </a:blip>
          <a:srcRect b="0" l="0" r="0" t="0"/>
          <a:stretch/>
        </p:blipFill>
        <p:spPr>
          <a:xfrm>
            <a:off x="5310224" y="4054850"/>
            <a:ext cx="3653100" cy="26450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lang="en-US" sz="4400">
                <a:solidFill>
                  <a:schemeClr val="dk1"/>
                </a:solidFill>
                <a:latin typeface="Times New Roman"/>
                <a:ea typeface="Times New Roman"/>
                <a:cs typeface="Times New Roman"/>
                <a:sym typeface="Times New Roman"/>
              </a:rPr>
              <a:t>Supporting NOAA’s Priorities</a:t>
            </a:r>
          </a:p>
        </p:txBody>
      </p:sp>
      <p:sp>
        <p:nvSpPr>
          <p:cNvPr id="228" name="Shape 228"/>
          <p:cNvSpPr txBox="1"/>
          <p:nvPr>
            <p:ph idx="1" type="body"/>
          </p:nvPr>
        </p:nvSpPr>
        <p:spPr>
          <a:xfrm>
            <a:off x="76200" y="1557750"/>
            <a:ext cx="8763000" cy="4971899"/>
          </a:xfrm>
          <a:prstGeom prst="rect">
            <a:avLst/>
          </a:prstGeom>
          <a:noFill/>
          <a:ln>
            <a:noFill/>
          </a:ln>
        </p:spPr>
        <p:txBody>
          <a:bodyPr anchorCtr="0" anchor="t" bIns="45700" lIns="91425" rIns="91425" tIns="45700">
            <a:noAutofit/>
          </a:bodyPr>
          <a:lstStyle/>
          <a:p>
            <a:pPr indent="0" lvl="0" marL="0" marR="0" rtl="0" algn="l">
              <a:lnSpc>
                <a:spcPct val="150000"/>
              </a:lnSpc>
              <a:spcBef>
                <a:spcPts val="0"/>
              </a:spcBef>
              <a:spcAft>
                <a:spcPts val="0"/>
              </a:spcAft>
              <a:buNone/>
            </a:pPr>
            <a:r>
              <a:t/>
            </a:r>
            <a:endParaRPr b="1" sz="600">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rPr b="1" lang="en-US" sz="2200">
                <a:solidFill>
                  <a:srgbClr val="990000"/>
                </a:solidFill>
                <a:latin typeface="Times New Roman"/>
                <a:ea typeface="Times New Roman"/>
                <a:cs typeface="Times New Roman"/>
                <a:sym typeface="Times New Roman"/>
              </a:rPr>
              <a:t>Vision:</a:t>
            </a:r>
            <a:r>
              <a:rPr b="1" lang="en-US" sz="2200">
                <a:solidFill>
                  <a:schemeClr val="dk1"/>
                </a:solidFill>
                <a:latin typeface="Times New Roman"/>
                <a:ea typeface="Times New Roman"/>
                <a:cs typeface="Times New Roman"/>
                <a:sym typeface="Times New Roman"/>
              </a:rPr>
              <a:t> Resilient Ecosystems, Communities, and Economies. </a:t>
            </a:r>
          </a:p>
          <a:p>
            <a:pPr indent="0" marL="0" marR="0" rtl="0" algn="l">
              <a:lnSpc>
                <a:spcPct val="150000"/>
              </a:lnSpc>
              <a:spcBef>
                <a:spcPts val="0"/>
              </a:spcBef>
              <a:spcAft>
                <a:spcPts val="0"/>
              </a:spcAft>
              <a:buNone/>
            </a:pPr>
            <a:r>
              <a:t/>
            </a:r>
            <a:endParaRPr i="1" sz="600" u="sng">
              <a:solidFill>
                <a:schemeClr val="dk1"/>
              </a:solidFill>
              <a:latin typeface="Times New Roman"/>
              <a:ea typeface="Times New Roman"/>
              <a:cs typeface="Times New Roman"/>
              <a:sym typeface="Times New Roman"/>
            </a:endParaRPr>
          </a:p>
          <a:p>
            <a:pPr indent="0" lvl="0" marL="0" rtl="0">
              <a:lnSpc>
                <a:spcPct val="150000"/>
              </a:lnSpc>
              <a:spcBef>
                <a:spcPts val="0"/>
              </a:spcBef>
              <a:buNone/>
            </a:pPr>
            <a:r>
              <a:rPr b="1" lang="en-US" sz="2200">
                <a:solidFill>
                  <a:srgbClr val="990000"/>
                </a:solidFill>
                <a:latin typeface="Times New Roman"/>
                <a:ea typeface="Times New Roman"/>
                <a:cs typeface="Times New Roman"/>
                <a:sym typeface="Times New Roman"/>
              </a:rPr>
              <a:t>National Ocean </a:t>
            </a:r>
          </a:p>
          <a:p>
            <a:pPr indent="0" lvl="0" marL="0" rtl="0">
              <a:lnSpc>
                <a:spcPct val="150000"/>
              </a:lnSpc>
              <a:spcBef>
                <a:spcPts val="0"/>
              </a:spcBef>
              <a:buNone/>
            </a:pPr>
            <a:r>
              <a:rPr b="1" lang="en-US" sz="2200">
                <a:solidFill>
                  <a:srgbClr val="990000"/>
                </a:solidFill>
                <a:latin typeface="Times New Roman"/>
                <a:ea typeface="Times New Roman"/>
                <a:cs typeface="Times New Roman"/>
                <a:sym typeface="Times New Roman"/>
              </a:rPr>
              <a:t>Service Priorities: </a:t>
            </a:r>
          </a:p>
          <a:p>
            <a:pPr indent="-228600" lvl="0" marL="457200" rtl="0">
              <a:lnSpc>
                <a:spcPct val="150000"/>
              </a:lnSpc>
              <a:spcBef>
                <a:spcPts val="0"/>
              </a:spcBef>
              <a:buClr>
                <a:schemeClr val="dk1"/>
              </a:buClr>
              <a:buSzPct val="100000"/>
              <a:buFont typeface="Times New Roman"/>
            </a:pPr>
            <a:r>
              <a:rPr lang="en-US" sz="2200">
                <a:solidFill>
                  <a:schemeClr val="dk1"/>
                </a:solidFill>
                <a:latin typeface="Times New Roman"/>
                <a:ea typeface="Times New Roman"/>
                <a:cs typeface="Times New Roman"/>
                <a:sym typeface="Times New Roman"/>
              </a:rPr>
              <a:t>Coastal resilience </a:t>
            </a:r>
          </a:p>
          <a:p>
            <a:pPr indent="-228600" lvl="0" marL="457200" rtl="0">
              <a:lnSpc>
                <a:spcPct val="150000"/>
              </a:lnSpc>
              <a:spcBef>
                <a:spcPts val="0"/>
              </a:spcBef>
              <a:buClr>
                <a:schemeClr val="dk1"/>
              </a:buClr>
              <a:buSzPct val="100000"/>
              <a:buFont typeface="Times New Roman"/>
            </a:pPr>
            <a:r>
              <a:rPr lang="en-US" sz="2200">
                <a:solidFill>
                  <a:schemeClr val="dk1"/>
                </a:solidFill>
                <a:latin typeface="Times New Roman"/>
                <a:ea typeface="Times New Roman"/>
                <a:cs typeface="Times New Roman"/>
                <a:sym typeface="Times New Roman"/>
              </a:rPr>
              <a:t>Coastal intelligence </a:t>
            </a:r>
          </a:p>
          <a:p>
            <a:pPr indent="-228600" lvl="0" marL="457200" rtl="0">
              <a:lnSpc>
                <a:spcPct val="150000"/>
              </a:lnSpc>
              <a:spcBef>
                <a:spcPts val="0"/>
              </a:spcBef>
              <a:buClr>
                <a:schemeClr val="dk1"/>
              </a:buClr>
              <a:buSzPct val="100000"/>
              <a:buFont typeface="Times New Roman"/>
            </a:pPr>
            <a:r>
              <a:rPr lang="en-US" sz="2200">
                <a:solidFill>
                  <a:schemeClr val="dk1"/>
                </a:solidFill>
                <a:latin typeface="Times New Roman"/>
                <a:ea typeface="Times New Roman"/>
                <a:cs typeface="Times New Roman"/>
                <a:sym typeface="Times New Roman"/>
              </a:rPr>
              <a:t>Place-based </a:t>
            </a:r>
          </a:p>
          <a:p>
            <a:pPr indent="457200" lvl="0" marL="0" rtl="0">
              <a:lnSpc>
                <a:spcPct val="150000"/>
              </a:lnSpc>
              <a:spcBef>
                <a:spcPts val="0"/>
              </a:spcBef>
              <a:buNone/>
            </a:pPr>
            <a:r>
              <a:rPr lang="en-US" sz="2200">
                <a:solidFill>
                  <a:schemeClr val="dk1"/>
                </a:solidFill>
                <a:latin typeface="Times New Roman"/>
                <a:ea typeface="Times New Roman"/>
                <a:cs typeface="Times New Roman"/>
                <a:sym typeface="Times New Roman"/>
              </a:rPr>
              <a:t>conservation.</a:t>
            </a:r>
          </a:p>
          <a:p>
            <a:pPr indent="0" lvl="0" marL="0" marR="0" rtl="0" algn="l">
              <a:lnSpc>
                <a:spcPct val="150000"/>
              </a:lnSpc>
              <a:spcBef>
                <a:spcPts val="0"/>
              </a:spcBef>
              <a:spcAft>
                <a:spcPts val="0"/>
              </a:spcAft>
              <a:buNone/>
            </a:pPr>
            <a:r>
              <a:t/>
            </a:r>
            <a:endParaRPr i="1" sz="2200" u="sng">
              <a:solidFill>
                <a:schemeClr val="dk1"/>
              </a:solidFill>
              <a:latin typeface="Times New Roman"/>
              <a:ea typeface="Times New Roman"/>
              <a:cs typeface="Times New Roman"/>
              <a:sym typeface="Times New Roman"/>
            </a:endParaRPr>
          </a:p>
        </p:txBody>
      </p:sp>
      <p:pic>
        <p:nvPicPr>
          <p:cNvPr id="229" name="Shape 229"/>
          <p:cNvPicPr preferRelativeResize="0"/>
          <p:nvPr/>
        </p:nvPicPr>
        <p:blipFill>
          <a:blip r:embed="rId3">
            <a:alphaModFix/>
          </a:blip>
          <a:stretch>
            <a:fillRect/>
          </a:stretch>
        </p:blipFill>
        <p:spPr>
          <a:xfrm>
            <a:off x="3243675" y="2393250"/>
            <a:ext cx="5515200" cy="413640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pic>
        <p:nvPicPr>
          <p:cNvPr id="235" name="Shape 235"/>
          <p:cNvPicPr preferRelativeResize="0"/>
          <p:nvPr/>
        </p:nvPicPr>
        <p:blipFill>
          <a:blip r:embed="rId3">
            <a:alphaModFix/>
          </a:blip>
          <a:stretch>
            <a:fillRect/>
          </a:stretch>
        </p:blipFill>
        <p:spPr>
          <a:xfrm>
            <a:off x="0" y="1599900"/>
            <a:ext cx="6094375" cy="4570774"/>
          </a:xfrm>
          <a:prstGeom prst="rect">
            <a:avLst/>
          </a:prstGeom>
          <a:noFill/>
          <a:ln>
            <a:noFill/>
          </a:ln>
        </p:spPr>
      </p:pic>
      <p:sp>
        <p:nvSpPr>
          <p:cNvPr id="236" name="Shape 236"/>
          <p:cNvSpPr txBox="1"/>
          <p:nvPr>
            <p:ph type="title"/>
          </p:nvPr>
        </p:nvSpPr>
        <p:spPr>
          <a:xfrm>
            <a:off x="79775" y="427050"/>
            <a:ext cx="8958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lang="en-US" sz="4200">
                <a:solidFill>
                  <a:schemeClr val="dk1"/>
                </a:solidFill>
                <a:latin typeface="Times New Roman"/>
                <a:ea typeface="Times New Roman"/>
                <a:cs typeface="Times New Roman"/>
                <a:sym typeface="Times New Roman"/>
              </a:rPr>
              <a:t>Expanding Geospatial Infrastructure</a:t>
            </a:r>
          </a:p>
        </p:txBody>
      </p:sp>
      <p:pic>
        <p:nvPicPr>
          <p:cNvPr id="237" name="Shape 237"/>
          <p:cNvPicPr preferRelativeResize="0"/>
          <p:nvPr/>
        </p:nvPicPr>
        <p:blipFill rotWithShape="1">
          <a:blip r:embed="rId4">
            <a:alphaModFix/>
          </a:blip>
          <a:srcRect b="5363" l="0" r="0" t="15170"/>
          <a:stretch/>
        </p:blipFill>
        <p:spPr>
          <a:xfrm>
            <a:off x="6094375" y="1599900"/>
            <a:ext cx="3049625" cy="2715550"/>
          </a:xfrm>
          <a:prstGeom prst="rect">
            <a:avLst/>
          </a:prstGeom>
          <a:noFill/>
          <a:ln>
            <a:noFill/>
          </a:ln>
        </p:spPr>
      </p:pic>
      <p:pic>
        <p:nvPicPr>
          <p:cNvPr id="238" name="Shape 238"/>
          <p:cNvPicPr preferRelativeResize="0"/>
          <p:nvPr/>
        </p:nvPicPr>
        <p:blipFill>
          <a:blip r:embed="rId5">
            <a:alphaModFix/>
          </a:blip>
          <a:stretch>
            <a:fillRect/>
          </a:stretch>
        </p:blipFill>
        <p:spPr>
          <a:xfrm>
            <a:off x="6014900" y="4168400"/>
            <a:ext cx="3102349" cy="1961775"/>
          </a:xfrm>
          <a:prstGeom prst="rect">
            <a:avLst/>
          </a:prstGeom>
          <a:noFill/>
          <a:ln>
            <a:noFill/>
          </a:ln>
        </p:spPr>
      </p:pic>
      <p:pic>
        <p:nvPicPr>
          <p:cNvPr id="239" name="Shape 239"/>
          <p:cNvPicPr preferRelativeResize="0"/>
          <p:nvPr/>
        </p:nvPicPr>
        <p:blipFill>
          <a:blip r:embed="rId6">
            <a:alphaModFix/>
          </a:blip>
          <a:stretch>
            <a:fillRect/>
          </a:stretch>
        </p:blipFill>
        <p:spPr>
          <a:xfrm>
            <a:off x="8364200" y="3176699"/>
            <a:ext cx="680124" cy="885499"/>
          </a:xfrm>
          <a:prstGeom prst="rect">
            <a:avLst/>
          </a:prstGeom>
          <a:noFill/>
          <a:ln>
            <a:noFill/>
          </a:ln>
        </p:spPr>
      </p:pic>
      <p:pic>
        <p:nvPicPr>
          <p:cNvPr id="240" name="Shape 240"/>
          <p:cNvPicPr preferRelativeResize="0"/>
          <p:nvPr/>
        </p:nvPicPr>
        <p:blipFill>
          <a:blip r:embed="rId7">
            <a:alphaModFix/>
          </a:blip>
          <a:stretch>
            <a:fillRect/>
          </a:stretch>
        </p:blipFill>
        <p:spPr>
          <a:xfrm>
            <a:off x="6014900" y="4168398"/>
            <a:ext cx="569150" cy="676900"/>
          </a:xfrm>
          <a:prstGeom prst="rect">
            <a:avLst/>
          </a:prstGeom>
          <a:noFill/>
          <a:ln>
            <a:noFill/>
          </a:ln>
        </p:spPr>
      </p:pic>
      <p:pic>
        <p:nvPicPr>
          <p:cNvPr id="241" name="Shape 241"/>
          <p:cNvPicPr preferRelativeResize="0"/>
          <p:nvPr/>
        </p:nvPicPr>
        <p:blipFill>
          <a:blip r:embed="rId8">
            <a:alphaModFix/>
          </a:blip>
          <a:stretch>
            <a:fillRect/>
          </a:stretch>
        </p:blipFill>
        <p:spPr>
          <a:xfrm>
            <a:off x="0" y="1730350"/>
            <a:ext cx="1104124" cy="560824"/>
          </a:xfrm>
          <a:prstGeom prst="rect">
            <a:avLst/>
          </a:prstGeom>
          <a:noFill/>
          <a:ln>
            <a:noFill/>
          </a:ln>
        </p:spPr>
      </p:pic>
      <p:cxnSp>
        <p:nvCxnSpPr>
          <p:cNvPr id="242" name="Shape 242"/>
          <p:cNvCxnSpPr/>
          <p:nvPr/>
        </p:nvCxnSpPr>
        <p:spPr>
          <a:xfrm>
            <a:off x="50" y="6183625"/>
            <a:ext cx="9186899" cy="0"/>
          </a:xfrm>
          <a:prstGeom prst="straightConnector1">
            <a:avLst/>
          </a:prstGeom>
          <a:noFill/>
          <a:ln cap="flat" cmpd="sng" w="76200">
            <a:solidFill>
              <a:srgbClr val="CCCCCC"/>
            </a:solidFill>
            <a:prstDash val="solid"/>
            <a:round/>
            <a:headEnd len="lg" w="lg" type="none"/>
            <a:tailEnd len="lg" w="lg" type="none"/>
          </a:ln>
        </p:spPr>
      </p:cxn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x="0" y="0"/>
          <a:ext cx="0" cy="0"/>
          <a:chOff x="0" y="0"/>
          <a:chExt cx="0" cy="0"/>
        </a:xfrm>
      </p:grpSpPr>
      <p:sp>
        <p:nvSpPr>
          <p:cNvPr id="248" name="Shape 248"/>
          <p:cNvSpPr txBox="1"/>
          <p:nvPr>
            <p:ph type="title"/>
          </p:nvPr>
        </p:nvSpPr>
        <p:spPr>
          <a:xfrm>
            <a:off x="79775" y="274650"/>
            <a:ext cx="89580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Sentinel Sites</a:t>
            </a:r>
            <a:r>
              <a:rPr b="1" lang="en-US" sz="4400">
                <a:solidFill>
                  <a:schemeClr val="dk1"/>
                </a:solidFill>
                <a:latin typeface="Times New Roman"/>
                <a:ea typeface="Times New Roman"/>
                <a:cs typeface="Times New Roman"/>
                <a:sym typeface="Times New Roman"/>
              </a:rPr>
              <a:t>:</a:t>
            </a:r>
            <a:r>
              <a:rPr b="1" baseline="0" i="0" lang="en-US" sz="4400" u="none" cap="none" strike="noStrike">
                <a:solidFill>
                  <a:schemeClr val="dk1"/>
                </a:solidFill>
                <a:latin typeface="Times New Roman"/>
                <a:ea typeface="Times New Roman"/>
                <a:cs typeface="Times New Roman"/>
                <a:sym typeface="Times New Roman"/>
              </a:rPr>
              <a:t> NOAA and Beyond</a:t>
            </a:r>
          </a:p>
        </p:txBody>
      </p:sp>
      <p:pic>
        <p:nvPicPr>
          <p:cNvPr id="249" name="Shape 249"/>
          <p:cNvPicPr preferRelativeResize="0"/>
          <p:nvPr/>
        </p:nvPicPr>
        <p:blipFill rotWithShape="1">
          <a:blip r:embed="rId3">
            <a:alphaModFix/>
          </a:blip>
          <a:srcRect b="0" l="0" r="31661" t="1960"/>
          <a:stretch/>
        </p:blipFill>
        <p:spPr>
          <a:xfrm>
            <a:off x="3827750" y="1506050"/>
            <a:ext cx="5125599" cy="4340650"/>
          </a:xfrm>
          <a:prstGeom prst="rect">
            <a:avLst/>
          </a:prstGeom>
          <a:noFill/>
          <a:ln>
            <a:noFill/>
          </a:ln>
        </p:spPr>
      </p:pic>
      <p:sp>
        <p:nvSpPr>
          <p:cNvPr id="250" name="Shape 250"/>
          <p:cNvSpPr/>
          <p:nvPr/>
        </p:nvSpPr>
        <p:spPr>
          <a:xfrm>
            <a:off x="3768100" y="1525975"/>
            <a:ext cx="5221799" cy="4529099"/>
          </a:xfrm>
          <a:prstGeom prst="rect">
            <a:avLst/>
          </a:prstGeom>
          <a:noFill/>
          <a:ln cap="flat" cmpd="sng" w="76200">
            <a:solidFill>
              <a:srgbClr val="B7B7B7"/>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51" name="Shape 251"/>
          <p:cNvSpPr txBox="1"/>
          <p:nvPr>
            <p:ph idx="1" type="body"/>
          </p:nvPr>
        </p:nvSpPr>
        <p:spPr>
          <a:xfrm>
            <a:off x="156150" y="1506050"/>
            <a:ext cx="3296999" cy="4971899"/>
          </a:xfrm>
          <a:prstGeom prst="rect">
            <a:avLst/>
          </a:prstGeom>
          <a:noFill/>
          <a:ln>
            <a:noFill/>
          </a:ln>
        </p:spPr>
        <p:txBody>
          <a:bodyPr anchorCtr="0" anchor="t" bIns="45700" lIns="91425" rIns="91425" tIns="45700">
            <a:noAutofit/>
          </a:bodyPr>
          <a:lstStyle/>
          <a:p>
            <a:pPr indent="-139700" lvl="0" marL="342900" marR="0" rtl="0" algn="l">
              <a:lnSpc>
                <a:spcPct val="115000"/>
              </a:lnSpc>
              <a:spcBef>
                <a:spcPts val="1000"/>
              </a:spcBef>
              <a:spcAft>
                <a:spcPts val="1000"/>
              </a:spcAft>
              <a:buClr>
                <a:schemeClr val="dk1"/>
              </a:buClr>
              <a:buSzPct val="133333"/>
              <a:buFont typeface="Arial"/>
              <a:buNone/>
            </a:pPr>
            <a:r>
              <a:rPr b="1" lang="en-US" sz="2400">
                <a:solidFill>
                  <a:schemeClr val="dk1"/>
                </a:solidFill>
                <a:latin typeface="Times New Roman"/>
                <a:ea typeface="Times New Roman"/>
                <a:cs typeface="Times New Roman"/>
                <a:sym typeface="Times New Roman"/>
              </a:rPr>
              <a:t>Leveraging resources:</a:t>
            </a:r>
          </a:p>
          <a:p>
            <a:pPr indent="-139700" lvl="0" marL="342900" marR="0" rtl="0" algn="l">
              <a:lnSpc>
                <a:spcPct val="115000"/>
              </a:lnSpc>
              <a:spcBef>
                <a:spcPts val="1000"/>
              </a:spcBef>
              <a:spcAft>
                <a:spcPts val="1000"/>
              </a:spcAft>
              <a:buClr>
                <a:schemeClr val="dk1"/>
              </a:buClr>
              <a:buSzPct val="133333"/>
              <a:buFont typeface="Arial"/>
              <a:buNone/>
            </a:pPr>
            <a:r>
              <a:rPr lang="en-US" sz="2400">
                <a:solidFill>
                  <a:schemeClr val="dk1"/>
                </a:solidFill>
                <a:latin typeface="Times New Roman"/>
                <a:ea typeface="Times New Roman"/>
                <a:cs typeface="Times New Roman"/>
                <a:sym typeface="Times New Roman"/>
              </a:rPr>
              <a:t>Across agencies and sectors</a:t>
            </a:r>
          </a:p>
          <a:p>
            <a:pPr indent="-139700" lvl="0" marL="342900" marR="0" rtl="0" algn="l">
              <a:lnSpc>
                <a:spcPct val="115000"/>
              </a:lnSpc>
              <a:spcBef>
                <a:spcPts val="1000"/>
              </a:spcBef>
              <a:spcAft>
                <a:spcPts val="1000"/>
              </a:spcAft>
              <a:buClr>
                <a:schemeClr val="dk1"/>
              </a:buClr>
              <a:buFont typeface="Arial"/>
              <a:buNone/>
            </a:pPr>
            <a:r>
              <a:t/>
            </a:r>
            <a:endParaRPr sz="2400">
              <a:solidFill>
                <a:schemeClr val="dk1"/>
              </a:solidFill>
              <a:latin typeface="Times New Roman"/>
              <a:ea typeface="Times New Roman"/>
              <a:cs typeface="Times New Roman"/>
              <a:sym typeface="Times New Roman"/>
            </a:endParaRPr>
          </a:p>
          <a:p>
            <a:pPr indent="-139700" lvl="0" marL="342900" marR="0" rtl="0" algn="l">
              <a:lnSpc>
                <a:spcPct val="115000"/>
              </a:lnSpc>
              <a:spcBef>
                <a:spcPts val="1000"/>
              </a:spcBef>
              <a:spcAft>
                <a:spcPts val="1000"/>
              </a:spcAft>
              <a:buClr>
                <a:schemeClr val="dk1"/>
              </a:buClr>
              <a:buSzPct val="133333"/>
              <a:buFont typeface="Arial"/>
              <a:buNone/>
            </a:pPr>
            <a:r>
              <a:rPr b="1" lang="en-US" sz="2400">
                <a:solidFill>
                  <a:schemeClr val="dk1"/>
                </a:solidFill>
                <a:latin typeface="Times New Roman"/>
                <a:ea typeface="Times New Roman"/>
                <a:cs typeface="Times New Roman"/>
                <a:sym typeface="Times New Roman"/>
              </a:rPr>
              <a:t>Current Focus Area:</a:t>
            </a:r>
          </a:p>
          <a:p>
            <a:pPr indent="-139700" lvl="0" marL="342900" marR="0" rtl="0" algn="l">
              <a:lnSpc>
                <a:spcPct val="115000"/>
              </a:lnSpc>
              <a:spcBef>
                <a:spcPts val="1000"/>
              </a:spcBef>
              <a:spcAft>
                <a:spcPts val="1000"/>
              </a:spcAft>
              <a:buClr>
                <a:schemeClr val="dk1"/>
              </a:buClr>
              <a:buSzPct val="133333"/>
              <a:buFont typeface="Arial"/>
              <a:buNone/>
            </a:pPr>
            <a:r>
              <a:rPr b="1" lang="en-US" sz="2400">
                <a:solidFill>
                  <a:schemeClr val="dk1"/>
                </a:solidFill>
                <a:latin typeface="Times New Roman"/>
                <a:ea typeface="Times New Roman"/>
                <a:cs typeface="Times New Roman"/>
                <a:sym typeface="Times New Roman"/>
              </a:rPr>
              <a:t> </a:t>
            </a:r>
            <a:r>
              <a:rPr lang="en-US" sz="2400">
                <a:solidFill>
                  <a:schemeClr val="dk1"/>
                </a:solidFill>
                <a:latin typeface="Times New Roman"/>
                <a:ea typeface="Times New Roman"/>
                <a:cs typeface="Times New Roman"/>
                <a:sym typeface="Times New Roman"/>
              </a:rPr>
              <a:t>Impacts of sea level change and coastal inundation patterns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ph type="title"/>
          </p:nvPr>
        </p:nvSpPr>
        <p:spPr>
          <a:xfrm>
            <a:off x="722312" y="4406900"/>
            <a:ext cx="7772400" cy="13619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lang="en-US" sz="4000">
                <a:solidFill>
                  <a:schemeClr val="dk1"/>
                </a:solidFill>
                <a:latin typeface="Times New Roman"/>
                <a:ea typeface="Times New Roman"/>
                <a:cs typeface="Times New Roman"/>
                <a:sym typeface="Times New Roman"/>
              </a:rPr>
              <a:t>ECO’s Role</a:t>
            </a:r>
          </a:p>
        </p:txBody>
      </p:sp>
      <p:sp>
        <p:nvSpPr>
          <p:cNvPr id="258" name="Shape 258"/>
          <p:cNvSpPr txBox="1"/>
          <p:nvPr/>
        </p:nvSpPr>
        <p:spPr>
          <a:xfrm>
            <a:off x="152400" y="6388775"/>
            <a:ext cx="8891999" cy="469199"/>
          </a:xfrm>
          <a:prstGeom prst="rect">
            <a:avLst/>
          </a:prstGeom>
          <a:noFill/>
          <a:ln>
            <a:noFill/>
          </a:ln>
        </p:spPr>
        <p:txBody>
          <a:bodyPr anchorCtr="0" anchor="ctr" bIns="91425" lIns="91425" rIns="91425" tIns="91425">
            <a:noAutofit/>
          </a:bodyPr>
          <a:lstStyle/>
          <a:p>
            <a:pPr indent="0" lvl="0" marL="0" rtl="0">
              <a:spcBef>
                <a:spcPts val="0"/>
              </a:spcBef>
              <a:buNone/>
            </a:pPr>
            <a:r>
              <a:rPr b="1" lang="en-US" sz="1200">
                <a:solidFill>
                  <a:srgbClr val="999999"/>
                </a:solidFill>
                <a:latin typeface="Times New Roman"/>
                <a:ea typeface="Times New Roman"/>
                <a:cs typeface="Times New Roman"/>
                <a:sym typeface="Times New Roman"/>
              </a:rPr>
              <a:t>NGS Ecosystem and Climate Operations (ECO) team 			</a:t>
            </a:r>
            <a:r>
              <a:rPr b="1" lang="en-US" sz="1200" u="sng">
                <a:solidFill>
                  <a:srgbClr val="999999"/>
                </a:solidFill>
                <a:latin typeface="Times New Roman"/>
                <a:ea typeface="Times New Roman"/>
                <a:cs typeface="Times New Roman"/>
                <a:sym typeface="Times New Roman"/>
              </a:rPr>
              <a:t>http://www.ngs.noaa.gov/web/science_edu/ecosystems_climate/</a:t>
            </a:r>
            <a:r>
              <a:rPr b="1" lang="en-US" sz="1200">
                <a:solidFill>
                  <a:srgbClr val="999999"/>
                </a:solidFill>
                <a:latin typeface="Times New Roman"/>
                <a:ea typeface="Times New Roman"/>
                <a:cs typeface="Times New Roman"/>
                <a:sym typeface="Times New Roman"/>
              </a:rPr>
              <a:t> </a:t>
            </a:r>
          </a:p>
        </p:txBody>
      </p:sp>
      <p:pic>
        <p:nvPicPr>
          <p:cNvPr id="259" name="Shape 259"/>
          <p:cNvPicPr preferRelativeResize="0"/>
          <p:nvPr/>
        </p:nvPicPr>
        <p:blipFill>
          <a:blip r:embed="rId3">
            <a:alphaModFix/>
          </a:blip>
          <a:stretch>
            <a:fillRect/>
          </a:stretch>
        </p:blipFill>
        <p:spPr>
          <a:xfrm>
            <a:off x="0" y="1146549"/>
            <a:ext cx="9144001" cy="5166502"/>
          </a:xfrm>
          <a:prstGeom prst="rect">
            <a:avLst/>
          </a:prstGeom>
          <a:noFill/>
          <a:ln>
            <a:noFill/>
          </a:ln>
        </p:spPr>
      </p:pic>
      <p:sp>
        <p:nvSpPr>
          <p:cNvPr id="260" name="Shape 260"/>
          <p:cNvSpPr txBox="1"/>
          <p:nvPr>
            <p:ph idx="2"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ECO</a:t>
            </a:r>
            <a:r>
              <a:rPr b="1" lang="en-US" sz="4400">
                <a:solidFill>
                  <a:schemeClr val="dk1"/>
                </a:solidFill>
                <a:latin typeface="Times New Roman"/>
                <a:ea typeface="Times New Roman"/>
                <a:cs typeface="Times New Roman"/>
                <a:sym typeface="Times New Roman"/>
              </a:rPr>
              <a:t> and</a:t>
            </a:r>
            <a:r>
              <a:rPr b="1" baseline="0" i="0" lang="en-US" sz="4400" u="none" cap="none" strike="noStrike">
                <a:solidFill>
                  <a:schemeClr val="dk1"/>
                </a:solidFill>
                <a:latin typeface="Times New Roman"/>
                <a:ea typeface="Times New Roman"/>
                <a:cs typeface="Times New Roman"/>
                <a:sym typeface="Times New Roman"/>
              </a:rPr>
              <a:t> </a:t>
            </a:r>
            <a:r>
              <a:rPr b="1" lang="en-US" sz="4400">
                <a:solidFill>
                  <a:schemeClr val="dk1"/>
                </a:solidFill>
                <a:latin typeface="Times New Roman"/>
                <a:ea typeface="Times New Roman"/>
                <a:cs typeface="Times New Roman"/>
                <a:sym typeface="Times New Roman"/>
              </a:rPr>
              <a:t>Communities</a:t>
            </a:r>
          </a:p>
        </p:txBody>
      </p:sp>
      <p:sp>
        <p:nvSpPr>
          <p:cNvPr id="261" name="Shape 261"/>
          <p:cNvSpPr txBox="1"/>
          <p:nvPr/>
        </p:nvSpPr>
        <p:spPr>
          <a:xfrm>
            <a:off x="0" y="6313050"/>
            <a:ext cx="9144000" cy="544800"/>
          </a:xfrm>
          <a:prstGeom prst="rect">
            <a:avLst/>
          </a:prstGeom>
          <a:solidFill>
            <a:srgbClr val="EFEFEF"/>
          </a:solidFill>
          <a:ln>
            <a:noFill/>
          </a:ln>
        </p:spPr>
        <p:txBody>
          <a:bodyPr anchorCtr="0" anchor="ctr" bIns="91425" lIns="91425" rIns="91425" tIns="91425">
            <a:noAutofit/>
          </a:bodyPr>
          <a:lstStyle/>
          <a:p>
            <a:pPr lvl="0" rtl="0" algn="ctr">
              <a:spcBef>
                <a:spcPts val="0"/>
              </a:spcBef>
              <a:buNone/>
            </a:pPr>
            <a:r>
              <a:rPr lang="en-US" u="sng">
                <a:solidFill>
                  <a:schemeClr val="hlink"/>
                </a:solidFill>
                <a:hlinkClick r:id="rId4"/>
              </a:rPr>
              <a:t>https://www.youtube.com/watch?v=HsRNiPitTz0</a:t>
            </a:r>
            <a:r>
              <a:rPr lang="en-US"/>
              <a:t> </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5" name="Shape 265"/>
        <p:cNvGrpSpPr/>
        <p:nvPr/>
      </p:nvGrpSpPr>
      <p:grpSpPr>
        <a:xfrm>
          <a:off x="0" y="0"/>
          <a:ext cx="0" cy="0"/>
          <a:chOff x="0" y="0"/>
          <a:chExt cx="0" cy="0"/>
        </a:xfrm>
      </p:grpSpPr>
      <p:sp>
        <p:nvSpPr>
          <p:cNvPr id="266" name="Shape 266"/>
          <p:cNvSpPr txBox="1"/>
          <p:nvPr>
            <p:ph type="title"/>
          </p:nvPr>
        </p:nvSpPr>
        <p:spPr>
          <a:xfrm>
            <a:off x="722312" y="4406900"/>
            <a:ext cx="7772400" cy="1362075"/>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baseline="0" i="0" lang="en-US" sz="4000" u="none" cap="none" strike="noStrike">
                <a:solidFill>
                  <a:schemeClr val="dk1"/>
                </a:solidFill>
                <a:latin typeface="Times New Roman"/>
                <a:ea typeface="Times New Roman"/>
                <a:cs typeface="Times New Roman"/>
                <a:sym typeface="Times New Roman"/>
              </a:rPr>
              <a:t>ECO T</a:t>
            </a:r>
            <a:r>
              <a:rPr b="1" lang="en-US" sz="4000">
                <a:solidFill>
                  <a:schemeClr val="dk1"/>
                </a:solidFill>
                <a:latin typeface="Times New Roman"/>
                <a:ea typeface="Times New Roman"/>
                <a:cs typeface="Times New Roman"/>
                <a:sym typeface="Times New Roman"/>
              </a:rPr>
              <a:t>oday </a:t>
            </a:r>
            <a:r>
              <a:rPr b="1" baseline="0" i="0" lang="en-US" sz="4000" u="none" cap="none" strike="noStrike">
                <a:solidFill>
                  <a:schemeClr val="dk1"/>
                </a:solidFill>
                <a:latin typeface="Times New Roman"/>
                <a:ea typeface="Times New Roman"/>
                <a:cs typeface="Times New Roman"/>
                <a:sym typeface="Times New Roman"/>
              </a:rPr>
              <a:t>and </a:t>
            </a:r>
            <a:r>
              <a:rPr b="1" lang="en-US" sz="4000">
                <a:solidFill>
                  <a:schemeClr val="dk1"/>
                </a:solidFill>
                <a:latin typeface="Times New Roman"/>
                <a:ea typeface="Times New Roman"/>
                <a:cs typeface="Times New Roman"/>
                <a:sym typeface="Times New Roman"/>
              </a:rPr>
              <a:t>T</a:t>
            </a:r>
            <a:r>
              <a:rPr b="1" baseline="0" i="0" lang="en-US" sz="4000" u="none" cap="none" strike="noStrike">
                <a:solidFill>
                  <a:schemeClr val="dk1"/>
                </a:solidFill>
                <a:latin typeface="Times New Roman"/>
                <a:ea typeface="Times New Roman"/>
                <a:cs typeface="Times New Roman"/>
                <a:sym typeface="Times New Roman"/>
              </a:rPr>
              <a:t>omorrow</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 name="Shape 270"/>
        <p:cNvGrpSpPr/>
        <p:nvPr/>
      </p:nvGrpSpPr>
      <p:grpSpPr>
        <a:xfrm>
          <a:off x="0" y="0"/>
          <a:ext cx="0" cy="0"/>
          <a:chOff x="0" y="0"/>
          <a:chExt cx="0" cy="0"/>
        </a:xfrm>
      </p:grpSpPr>
      <p:sp>
        <p:nvSpPr>
          <p:cNvPr id="271" name="Shape 271"/>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ECO Portfolio</a:t>
            </a:r>
          </a:p>
        </p:txBody>
      </p:sp>
      <p:sp>
        <p:nvSpPr>
          <p:cNvPr id="272" name="Shape 272"/>
          <p:cNvSpPr txBox="1"/>
          <p:nvPr>
            <p:ph idx="1" type="body"/>
          </p:nvPr>
        </p:nvSpPr>
        <p:spPr>
          <a:xfrm>
            <a:off x="457200" y="1600200"/>
            <a:ext cx="8229600" cy="4525963"/>
          </a:xfrm>
          <a:prstGeom prst="rect">
            <a:avLst/>
          </a:prstGeom>
          <a:noFill/>
          <a:ln>
            <a:noFill/>
          </a:ln>
        </p:spPr>
        <p:txBody>
          <a:bodyPr anchorCtr="0" anchor="t" bIns="45700" lIns="91425" rIns="91425" tIns="45700">
            <a:noAutofit/>
          </a:bodyPr>
          <a:lstStyle/>
          <a:p>
            <a:pPr indent="-342900" lvl="0" marL="342900" marR="0" rtl="0" algn="l">
              <a:lnSpc>
                <a:spcPct val="150000"/>
              </a:lnSpc>
              <a:spcBef>
                <a:spcPts val="0"/>
              </a:spcBef>
              <a:spcAft>
                <a:spcPts val="0"/>
              </a:spcAft>
              <a:buClr>
                <a:schemeClr val="dk1"/>
              </a:buClr>
              <a:buSzPct val="100000"/>
              <a:buFont typeface="Times New Roman"/>
              <a:buChar char="•"/>
            </a:pPr>
            <a:r>
              <a:rPr b="0" baseline="0" i="0" lang="en-US" sz="3200" u="none" cap="none" strike="noStrike">
                <a:solidFill>
                  <a:schemeClr val="dk1"/>
                </a:solidFill>
                <a:latin typeface="Times New Roman"/>
                <a:ea typeface="Times New Roman"/>
                <a:cs typeface="Times New Roman"/>
                <a:sym typeface="Times New Roman"/>
              </a:rPr>
              <a:t>Coordination &amp; Strategy</a:t>
            </a:r>
          </a:p>
          <a:p>
            <a:pPr indent="-342900" lvl="0" marL="342900" marR="0" rtl="0" algn="l">
              <a:lnSpc>
                <a:spcPct val="150000"/>
              </a:lnSpc>
              <a:spcBef>
                <a:spcPts val="640"/>
              </a:spcBef>
              <a:spcAft>
                <a:spcPts val="0"/>
              </a:spcAft>
              <a:buClr>
                <a:schemeClr val="dk1"/>
              </a:buClr>
              <a:buSzPct val="100000"/>
              <a:buFont typeface="Times New Roman"/>
              <a:buChar char="•"/>
            </a:pPr>
            <a:r>
              <a:rPr b="0" baseline="0" i="0" lang="en-US" sz="3200" u="none" cap="none" strike="noStrike">
                <a:solidFill>
                  <a:schemeClr val="dk1"/>
                </a:solidFill>
                <a:latin typeface="Times New Roman"/>
                <a:ea typeface="Times New Roman"/>
                <a:cs typeface="Times New Roman"/>
                <a:sym typeface="Times New Roman"/>
              </a:rPr>
              <a:t>Research</a:t>
            </a:r>
          </a:p>
          <a:p>
            <a:pPr indent="-342900" lvl="0" marL="342900" marR="0" rtl="0" algn="l">
              <a:lnSpc>
                <a:spcPct val="150000"/>
              </a:lnSpc>
              <a:spcBef>
                <a:spcPts val="640"/>
              </a:spcBef>
              <a:spcAft>
                <a:spcPts val="0"/>
              </a:spcAft>
              <a:buClr>
                <a:schemeClr val="dk1"/>
              </a:buClr>
              <a:buSzPct val="100000"/>
              <a:buFont typeface="Times New Roman"/>
              <a:buChar char="•"/>
            </a:pPr>
            <a:r>
              <a:rPr b="0" baseline="0" i="0" lang="en-US" sz="3200" u="none" cap="none" strike="noStrike">
                <a:solidFill>
                  <a:schemeClr val="dk1"/>
                </a:solidFill>
                <a:latin typeface="Times New Roman"/>
                <a:ea typeface="Times New Roman"/>
                <a:cs typeface="Times New Roman"/>
                <a:sym typeface="Times New Roman"/>
              </a:rPr>
              <a:t>Guidelines &amp; Publications</a:t>
            </a:r>
          </a:p>
          <a:p>
            <a:pPr indent="-342900" lvl="0" marL="342900" marR="0" rtl="0" algn="l">
              <a:lnSpc>
                <a:spcPct val="150000"/>
              </a:lnSpc>
              <a:spcBef>
                <a:spcPts val="640"/>
              </a:spcBef>
              <a:spcAft>
                <a:spcPts val="0"/>
              </a:spcAft>
              <a:buClr>
                <a:schemeClr val="dk1"/>
              </a:buClr>
              <a:buSzPct val="100000"/>
              <a:buFont typeface="Times New Roman"/>
              <a:buChar char="•"/>
            </a:pPr>
            <a:r>
              <a:rPr b="0" baseline="0" i="0" lang="en-US" sz="3200" u="none" cap="none" strike="noStrike">
                <a:solidFill>
                  <a:schemeClr val="dk1"/>
                </a:solidFill>
                <a:latin typeface="Times New Roman"/>
                <a:ea typeface="Times New Roman"/>
                <a:cs typeface="Times New Roman"/>
                <a:sym typeface="Times New Roman"/>
              </a:rPr>
              <a:t>Training &amp; Technical support</a:t>
            </a:r>
          </a:p>
          <a:p>
            <a:pPr lvl="0" rtl="0">
              <a:lnSpc>
                <a:spcPct val="150000"/>
              </a:lnSpc>
              <a:spcBef>
                <a:spcPts val="0"/>
              </a:spcBef>
              <a:buClr>
                <a:schemeClr val="dk1"/>
              </a:buClr>
              <a:buSzPct val="100000"/>
              <a:buFont typeface="Times New Roman"/>
              <a:buChar char="•"/>
            </a:pPr>
            <a:r>
              <a:rPr lang="en-US" sz="3200">
                <a:solidFill>
                  <a:schemeClr val="dk1"/>
                </a:solidFill>
                <a:latin typeface="Times New Roman"/>
                <a:ea typeface="Times New Roman"/>
                <a:cs typeface="Times New Roman"/>
                <a:sym typeface="Times New Roman"/>
              </a:rPr>
              <a:t>Outreach and constituent resources</a:t>
            </a:r>
          </a:p>
          <a:p>
            <a:pPr indent="-139700" lvl="0" marL="342900" marR="0" rtl="0" algn="l">
              <a:lnSpc>
                <a:spcPct val="150000"/>
              </a:lnSpc>
              <a:spcBef>
                <a:spcPts val="640"/>
              </a:spcBef>
              <a:spcAft>
                <a:spcPts val="0"/>
              </a:spcAft>
              <a:buClr>
                <a:schemeClr val="dk1"/>
              </a:buClr>
              <a:buFont typeface="Arial"/>
              <a:buNone/>
            </a:pPr>
            <a:r>
              <a:t/>
            </a:r>
            <a:endParaRPr sz="3200">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sp>
        <p:nvSpPr>
          <p:cNvPr id="95" name="Shape 9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lang="en-US" sz="4400">
                <a:solidFill>
                  <a:schemeClr val="dk1"/>
                </a:solidFill>
                <a:latin typeface="Times New Roman"/>
                <a:ea typeface="Times New Roman"/>
                <a:cs typeface="Times New Roman"/>
                <a:sym typeface="Times New Roman"/>
              </a:rPr>
              <a:t>Outline</a:t>
            </a:r>
          </a:p>
        </p:txBody>
      </p:sp>
      <p:sp>
        <p:nvSpPr>
          <p:cNvPr id="96" name="Shape 96"/>
          <p:cNvSpPr txBox="1"/>
          <p:nvPr>
            <p:ph idx="1" type="body"/>
          </p:nvPr>
        </p:nvSpPr>
        <p:spPr>
          <a:xfrm>
            <a:off x="457200" y="1282700"/>
            <a:ext cx="8229600" cy="5343525"/>
          </a:xfrm>
          <a:prstGeom prst="rect">
            <a:avLst/>
          </a:prstGeom>
          <a:noFill/>
          <a:ln>
            <a:noFill/>
          </a:ln>
        </p:spPr>
        <p:txBody>
          <a:bodyPr anchorCtr="0" anchor="t" bIns="45700" lIns="91425" rIns="91425" tIns="45700">
            <a:noAutofit/>
          </a:bodyPr>
          <a:lstStyle/>
          <a:p>
            <a:pPr indent="-292100" lvl="0" marL="342900" marR="0" rtl="0" algn="l">
              <a:lnSpc>
                <a:spcPct val="115000"/>
              </a:lnSpc>
              <a:spcBef>
                <a:spcPts val="0"/>
              </a:spcBef>
              <a:spcAft>
                <a:spcPts val="0"/>
              </a:spcAft>
              <a:buClr>
                <a:schemeClr val="dk1"/>
              </a:buClr>
              <a:buSzPct val="100000"/>
              <a:buFont typeface="Arial"/>
              <a:buChar char="•"/>
            </a:pPr>
            <a:r>
              <a:rPr b="1" baseline="0" i="0" lang="en-US" sz="2400" u="none" cap="none" strike="noStrike">
                <a:solidFill>
                  <a:schemeClr val="dk1"/>
                </a:solidFill>
                <a:latin typeface="Times New Roman"/>
                <a:ea typeface="Times New Roman"/>
                <a:cs typeface="Times New Roman"/>
                <a:sym typeface="Times New Roman"/>
              </a:rPr>
              <a:t>Introducing Ecosystem and Climate Operations (ECO)</a:t>
            </a:r>
          </a:p>
          <a:p>
            <a:pPr indent="-260350" lvl="1" marL="742950" marR="0" rtl="0" algn="l">
              <a:lnSpc>
                <a:spcPct val="115000"/>
              </a:lnSpc>
              <a:spcBef>
                <a:spcPts val="560"/>
              </a:spcBef>
              <a:spcAft>
                <a:spcPts val="0"/>
              </a:spcAft>
              <a:buClr>
                <a:schemeClr val="dk1"/>
              </a:buClr>
              <a:buSzPct val="100000"/>
              <a:buFont typeface="Arial"/>
              <a:buChar char="–"/>
            </a:pPr>
            <a:r>
              <a:rPr b="0" baseline="0" i="0" lang="en-US" sz="2400" u="none" cap="none" strike="noStrike">
                <a:solidFill>
                  <a:schemeClr val="dk1"/>
                </a:solidFill>
                <a:latin typeface="Times New Roman"/>
                <a:ea typeface="Times New Roman"/>
                <a:cs typeface="Times New Roman"/>
                <a:sym typeface="Times New Roman"/>
              </a:rPr>
              <a:t>History</a:t>
            </a:r>
          </a:p>
          <a:p>
            <a:pPr indent="-260350" lvl="1" marL="742950" marR="0" rtl="0" algn="l">
              <a:lnSpc>
                <a:spcPct val="115000"/>
              </a:lnSpc>
              <a:spcBef>
                <a:spcPts val="560"/>
              </a:spcBef>
              <a:spcAft>
                <a:spcPts val="0"/>
              </a:spcAft>
              <a:buClr>
                <a:schemeClr val="dk1"/>
              </a:buClr>
              <a:buSzPct val="100000"/>
              <a:buFont typeface="Arial"/>
              <a:buChar char="–"/>
            </a:pPr>
            <a:r>
              <a:rPr b="0" baseline="0" i="0" lang="en-US" sz="2400" u="none" cap="none" strike="noStrike">
                <a:solidFill>
                  <a:schemeClr val="dk1"/>
                </a:solidFill>
                <a:latin typeface="Times New Roman"/>
                <a:ea typeface="Times New Roman"/>
                <a:cs typeface="Times New Roman"/>
                <a:sym typeface="Times New Roman"/>
              </a:rPr>
              <a:t>Accomplishments</a:t>
            </a:r>
          </a:p>
          <a:p>
            <a:pPr indent="-292100" lvl="0" marL="342900" marR="0" rtl="0" algn="l">
              <a:lnSpc>
                <a:spcPct val="115000"/>
              </a:lnSpc>
              <a:spcBef>
                <a:spcPts val="640"/>
              </a:spcBef>
              <a:spcAft>
                <a:spcPts val="0"/>
              </a:spcAft>
              <a:buClr>
                <a:schemeClr val="dk1"/>
              </a:buClr>
              <a:buSzPct val="100000"/>
              <a:buFont typeface="Arial"/>
              <a:buChar char="•"/>
            </a:pPr>
            <a:r>
              <a:rPr b="1" lang="en-US" sz="2400">
                <a:solidFill>
                  <a:schemeClr val="dk1"/>
                </a:solidFill>
                <a:latin typeface="Times New Roman"/>
                <a:ea typeface="Times New Roman"/>
                <a:cs typeface="Times New Roman"/>
                <a:sym typeface="Times New Roman"/>
              </a:rPr>
              <a:t>ECO’s Role </a:t>
            </a:r>
          </a:p>
          <a:p>
            <a:pPr lvl="1" rtl="0">
              <a:lnSpc>
                <a:spcPct val="115000"/>
              </a:lnSpc>
              <a:spcBef>
                <a:spcPts val="0"/>
              </a:spcBef>
              <a:buClr>
                <a:schemeClr val="dk1"/>
              </a:buClr>
              <a:buSzPct val="100000"/>
              <a:buFont typeface="Arial"/>
              <a:buChar char="–"/>
            </a:pPr>
            <a:r>
              <a:rPr lang="en-US" sz="2400">
                <a:solidFill>
                  <a:schemeClr val="dk1"/>
                </a:solidFill>
                <a:latin typeface="Times New Roman"/>
                <a:ea typeface="Times New Roman"/>
                <a:cs typeface="Times New Roman"/>
                <a:sym typeface="Times New Roman"/>
              </a:rPr>
              <a:t>NGS priorities and geodesy</a:t>
            </a:r>
          </a:p>
          <a:p>
            <a:pPr lvl="1" rtl="0">
              <a:lnSpc>
                <a:spcPct val="115000"/>
              </a:lnSpc>
              <a:spcBef>
                <a:spcPts val="0"/>
              </a:spcBef>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NOAA’s priorities</a:t>
            </a:r>
          </a:p>
          <a:p>
            <a:pPr lvl="0" marR="0" rtl="0" algn="l">
              <a:lnSpc>
                <a:spcPct val="115000"/>
              </a:lnSpc>
              <a:spcBef>
                <a:spcPts val="560"/>
              </a:spcBef>
              <a:spcAft>
                <a:spcPts val="0"/>
              </a:spcAft>
              <a:buClr>
                <a:schemeClr val="dk1"/>
              </a:buClr>
              <a:buSzPct val="100000"/>
              <a:buFont typeface="Arial"/>
              <a:buChar char="•"/>
            </a:pPr>
            <a:r>
              <a:rPr b="1" baseline="0" i="0" lang="en-US" sz="2400" u="none" cap="none" strike="noStrike">
                <a:solidFill>
                  <a:schemeClr val="dk1"/>
                </a:solidFill>
                <a:latin typeface="Times New Roman"/>
                <a:ea typeface="Times New Roman"/>
                <a:cs typeface="Times New Roman"/>
                <a:sym typeface="Times New Roman"/>
              </a:rPr>
              <a:t>ECO Today and </a:t>
            </a:r>
            <a:r>
              <a:rPr b="1" lang="en-US" sz="2400">
                <a:solidFill>
                  <a:schemeClr val="dk1"/>
                </a:solidFill>
                <a:latin typeface="Times New Roman"/>
                <a:ea typeface="Times New Roman"/>
                <a:cs typeface="Times New Roman"/>
                <a:sym typeface="Times New Roman"/>
              </a:rPr>
              <a:t>Tomorrow</a:t>
            </a:r>
          </a:p>
          <a:p>
            <a:pPr lvl="1" rtl="0">
              <a:lnSpc>
                <a:spcPct val="115000"/>
              </a:lnSpc>
              <a:spcBef>
                <a:spcPts val="0"/>
              </a:spcBef>
              <a:buClr>
                <a:schemeClr val="dk1"/>
              </a:buClr>
              <a:buSzPct val="100000"/>
              <a:buFont typeface="Arial"/>
              <a:buChar char="–"/>
            </a:pPr>
            <a:r>
              <a:rPr lang="en-US" sz="2400">
                <a:solidFill>
                  <a:schemeClr val="dk1"/>
                </a:solidFill>
                <a:latin typeface="Times New Roman"/>
                <a:ea typeface="Times New Roman"/>
                <a:cs typeface="Times New Roman"/>
                <a:sym typeface="Times New Roman"/>
              </a:rPr>
              <a:t>Portfolio and Communications</a:t>
            </a:r>
          </a:p>
          <a:p>
            <a:pPr indent="-260350" lvl="1" marL="742950" marR="0" rtl="0" algn="l">
              <a:lnSpc>
                <a:spcPct val="115000"/>
              </a:lnSpc>
              <a:spcBef>
                <a:spcPts val="560"/>
              </a:spcBef>
              <a:spcAft>
                <a:spcPts val="0"/>
              </a:spcAft>
              <a:buClr>
                <a:schemeClr val="dk1"/>
              </a:buClr>
              <a:buSzPct val="100000"/>
              <a:buFont typeface="Arial"/>
              <a:buChar char="–"/>
            </a:pPr>
            <a:r>
              <a:rPr b="0" baseline="0" i="0" lang="en-US" sz="2400" u="none" cap="none" strike="noStrike">
                <a:solidFill>
                  <a:schemeClr val="dk1"/>
                </a:solidFill>
                <a:latin typeface="Times New Roman"/>
                <a:ea typeface="Times New Roman"/>
                <a:cs typeface="Times New Roman"/>
                <a:sym typeface="Times New Roman"/>
              </a:rPr>
              <a:t>Near-term projects </a:t>
            </a:r>
            <a:r>
              <a:rPr lang="en-US" sz="2400">
                <a:solidFill>
                  <a:schemeClr val="dk1"/>
                </a:solidFill>
                <a:latin typeface="Times New Roman"/>
                <a:ea typeface="Times New Roman"/>
                <a:cs typeface="Times New Roman"/>
                <a:sym typeface="Times New Roman"/>
              </a:rPr>
              <a:t>and future </a:t>
            </a:r>
            <a:r>
              <a:rPr b="0" baseline="0" i="0" lang="en-US" sz="2400" u="none" cap="none" strike="noStrike">
                <a:solidFill>
                  <a:schemeClr val="dk1"/>
                </a:solidFill>
                <a:latin typeface="Times New Roman"/>
                <a:ea typeface="Times New Roman"/>
                <a:cs typeface="Times New Roman"/>
                <a:sym typeface="Times New Roman"/>
              </a:rPr>
              <a:t>priorities</a:t>
            </a:r>
          </a:p>
        </p:txBody>
      </p:sp>
      <p:sp>
        <p:nvSpPr>
          <p:cNvPr id="97" name="Shape 97"/>
          <p:cNvSpPr txBox="1"/>
          <p:nvPr/>
        </p:nvSpPr>
        <p:spPr>
          <a:xfrm>
            <a:off x="152400" y="6388775"/>
            <a:ext cx="8891999" cy="469199"/>
          </a:xfrm>
          <a:prstGeom prst="rect">
            <a:avLst/>
          </a:prstGeom>
          <a:noFill/>
          <a:ln>
            <a:noFill/>
          </a:ln>
        </p:spPr>
        <p:txBody>
          <a:bodyPr anchorCtr="0" anchor="ctr" bIns="91425" lIns="91425" rIns="91425" tIns="91425">
            <a:noAutofit/>
          </a:bodyPr>
          <a:lstStyle/>
          <a:p>
            <a:pPr indent="0" lvl="0" marL="0" rtl="0">
              <a:spcBef>
                <a:spcPts val="0"/>
              </a:spcBef>
              <a:buNone/>
            </a:pPr>
            <a:r>
              <a:rPr b="1" lang="en-US" sz="1200">
                <a:solidFill>
                  <a:srgbClr val="999999"/>
                </a:solidFill>
                <a:latin typeface="Times New Roman"/>
                <a:ea typeface="Times New Roman"/>
                <a:cs typeface="Times New Roman"/>
                <a:sym typeface="Times New Roman"/>
              </a:rPr>
              <a:t>NGS Ecosystem and Climate Operations (ECO) team 			</a:t>
            </a:r>
            <a:r>
              <a:rPr b="1" lang="en-US" sz="1200" u="sng">
                <a:solidFill>
                  <a:srgbClr val="999999"/>
                </a:solidFill>
                <a:latin typeface="Times New Roman"/>
                <a:ea typeface="Times New Roman"/>
                <a:cs typeface="Times New Roman"/>
                <a:sym typeface="Times New Roman"/>
              </a:rPr>
              <a:t>http://www.ngs.noaa.gov/web/science_edu/ecosystems_climate/</a:t>
            </a:r>
            <a:r>
              <a:rPr b="1" lang="en-US" sz="1200">
                <a:solidFill>
                  <a:srgbClr val="999999"/>
                </a:solidFill>
                <a:latin typeface="Times New Roman"/>
                <a:ea typeface="Times New Roman"/>
                <a:cs typeface="Times New Roman"/>
                <a:sym typeface="Times New Roman"/>
              </a:rPr>
              <a:t> </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6" name="Shape 276"/>
        <p:cNvGrpSpPr/>
        <p:nvPr/>
      </p:nvGrpSpPr>
      <p:grpSpPr>
        <a:xfrm>
          <a:off x="0" y="0"/>
          <a:ext cx="0" cy="0"/>
          <a:chOff x="0" y="0"/>
          <a:chExt cx="0" cy="0"/>
        </a:xfrm>
      </p:grpSpPr>
      <p:sp>
        <p:nvSpPr>
          <p:cNvPr id="277" name="Shape 277"/>
          <p:cNvSpPr txBox="1"/>
          <p:nvPr/>
        </p:nvSpPr>
        <p:spPr>
          <a:xfrm>
            <a:off x="252427" y="1673225"/>
            <a:ext cx="8163599" cy="4792799"/>
          </a:xfrm>
          <a:prstGeom prst="rect">
            <a:avLst/>
          </a:prstGeom>
          <a:noFill/>
          <a:ln>
            <a:noFill/>
          </a:ln>
        </p:spPr>
        <p:txBody>
          <a:bodyPr anchorCtr="0" anchor="t" bIns="45700" lIns="91425" rIns="91425" tIns="45700">
            <a:noAutofit/>
          </a:bodyPr>
          <a:lstStyle/>
          <a:p>
            <a:pPr marR="0" rtl="0" algn="l">
              <a:lnSpc>
                <a:spcPct val="150000"/>
              </a:lnSpc>
              <a:spcBef>
                <a:spcPts val="0"/>
              </a:spcBef>
              <a:spcAft>
                <a:spcPts val="1000"/>
              </a:spcAft>
              <a:buNone/>
            </a:pPr>
            <a:r>
              <a:t/>
            </a:r>
            <a:endParaRPr sz="2400">
              <a:solidFill>
                <a:schemeClr val="dk1"/>
              </a:solidFill>
              <a:latin typeface="Times New Roman"/>
              <a:ea typeface="Times New Roman"/>
              <a:cs typeface="Times New Roman"/>
              <a:sym typeface="Times New Roman"/>
            </a:endParaRPr>
          </a:p>
          <a:p>
            <a:pPr lvl="0" marR="0" rtl="0" algn="l">
              <a:lnSpc>
                <a:spcPct val="150000"/>
              </a:lnSpc>
              <a:spcBef>
                <a:spcPts val="0"/>
              </a:spcBef>
              <a:spcAft>
                <a:spcPts val="1000"/>
              </a:spcAft>
              <a:buNone/>
            </a:pPr>
            <a:r>
              <a:rPr lang="en-US" sz="2400">
                <a:solidFill>
                  <a:schemeClr val="dk1"/>
                </a:solidFill>
                <a:latin typeface="Times New Roman"/>
                <a:ea typeface="Times New Roman"/>
                <a:cs typeface="Times New Roman"/>
                <a:sym typeface="Times New Roman"/>
              </a:rPr>
              <a:t>Research priorities / publications</a:t>
            </a: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Moving beyond the SET </a:t>
            </a: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“Time to stability” </a:t>
            </a: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SET error </a:t>
            </a: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Deep Rod Stability</a:t>
            </a: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OPUS Projects and leveling</a:t>
            </a:r>
          </a:p>
          <a:p>
            <a:pPr lvl="0" marR="0" rtl="0" algn="l">
              <a:lnSpc>
                <a:spcPct val="150000"/>
              </a:lnSpc>
              <a:spcBef>
                <a:spcPts val="0"/>
              </a:spcBef>
              <a:spcAft>
                <a:spcPts val="1000"/>
              </a:spcAft>
              <a:buNone/>
            </a:pPr>
            <a:r>
              <a:t/>
            </a:r>
            <a:endParaRPr sz="2400">
              <a:solidFill>
                <a:schemeClr val="dk1"/>
              </a:solidFill>
              <a:latin typeface="Times New Roman"/>
              <a:ea typeface="Times New Roman"/>
              <a:cs typeface="Times New Roman"/>
              <a:sym typeface="Times New Roman"/>
            </a:endParaRPr>
          </a:p>
        </p:txBody>
      </p:sp>
      <p:sp>
        <p:nvSpPr>
          <p:cNvPr id="278" name="Shape 278"/>
          <p:cNvSpPr txBox="1"/>
          <p:nvPr/>
        </p:nvSpPr>
        <p:spPr>
          <a:xfrm>
            <a:off x="457200" y="530225"/>
            <a:ext cx="8229600" cy="12524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SzPct val="25000"/>
              <a:buFont typeface="Arial"/>
              <a:buNone/>
            </a:pPr>
            <a:r>
              <a:rPr b="1" lang="en-US" sz="4400">
                <a:solidFill>
                  <a:schemeClr val="dk1"/>
                </a:solidFill>
                <a:latin typeface="Times New Roman"/>
                <a:ea typeface="Times New Roman"/>
                <a:cs typeface="Times New Roman"/>
                <a:sym typeface="Times New Roman"/>
              </a:rPr>
              <a:t>Current Research Activities</a:t>
            </a:r>
          </a:p>
        </p:txBody>
      </p:sp>
      <p:pic>
        <p:nvPicPr>
          <p:cNvPr id="279" name="Shape 279"/>
          <p:cNvPicPr preferRelativeResize="0"/>
          <p:nvPr/>
        </p:nvPicPr>
        <p:blipFill>
          <a:blip r:embed="rId3">
            <a:alphaModFix/>
          </a:blip>
          <a:stretch>
            <a:fillRect/>
          </a:stretch>
        </p:blipFill>
        <p:spPr>
          <a:xfrm>
            <a:off x="4682800" y="2493225"/>
            <a:ext cx="4114800" cy="315277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sp>
        <p:nvSpPr>
          <p:cNvPr id="284" name="Shape 284"/>
          <p:cNvSpPr txBox="1"/>
          <p:nvPr/>
        </p:nvSpPr>
        <p:spPr>
          <a:xfrm>
            <a:off x="252424" y="1673225"/>
            <a:ext cx="4996200" cy="4792799"/>
          </a:xfrm>
          <a:prstGeom prst="rect">
            <a:avLst/>
          </a:prstGeom>
          <a:noFill/>
          <a:ln>
            <a:noFill/>
          </a:ln>
        </p:spPr>
        <p:txBody>
          <a:bodyPr anchorCtr="0" anchor="t" bIns="45700" lIns="91425" rIns="91425" tIns="45700">
            <a:noAutofit/>
          </a:bodyPr>
          <a:lstStyle/>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Accurate elevations for sea level change sentinel sites (with CO-OPS and NERRS, 2015)</a:t>
            </a:r>
          </a:p>
          <a:p>
            <a:pPr lvl="0" marR="0" rtl="0" algn="l">
              <a:lnSpc>
                <a:spcPct val="150000"/>
              </a:lnSpc>
              <a:spcBef>
                <a:spcPts val="0"/>
              </a:spcBef>
              <a:spcAft>
                <a:spcPts val="1000"/>
              </a:spcAft>
              <a:buNone/>
            </a:pPr>
            <a:r>
              <a:t/>
            </a:r>
            <a:endParaRPr sz="2400">
              <a:solidFill>
                <a:schemeClr val="dk1"/>
              </a:solidFill>
              <a:latin typeface="Times New Roman"/>
              <a:ea typeface="Times New Roman"/>
              <a:cs typeface="Times New Roman"/>
              <a:sym typeface="Times New Roman"/>
            </a:endParaRP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The Surface Elevation Table and Marker Horizon Technique (with NPS and USGS, 2015)</a:t>
            </a:r>
          </a:p>
        </p:txBody>
      </p:sp>
      <p:sp>
        <p:nvSpPr>
          <p:cNvPr id="285" name="Shape 285"/>
          <p:cNvSpPr txBox="1"/>
          <p:nvPr/>
        </p:nvSpPr>
        <p:spPr>
          <a:xfrm>
            <a:off x="457200" y="530225"/>
            <a:ext cx="8229600" cy="12524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SzPct val="25000"/>
              <a:buFont typeface="Arial"/>
              <a:buNone/>
            </a:pPr>
            <a:r>
              <a:rPr b="1" lang="en-US" sz="4400">
                <a:solidFill>
                  <a:schemeClr val="dk1"/>
                </a:solidFill>
                <a:latin typeface="Times New Roman"/>
                <a:ea typeface="Times New Roman"/>
                <a:cs typeface="Times New Roman"/>
                <a:sym typeface="Times New Roman"/>
              </a:rPr>
              <a:t>Recent / Upcoming Guidelines</a:t>
            </a:r>
          </a:p>
        </p:txBody>
      </p:sp>
      <p:pic>
        <p:nvPicPr>
          <p:cNvPr id="286" name="Shape 286"/>
          <p:cNvPicPr preferRelativeResize="0"/>
          <p:nvPr/>
        </p:nvPicPr>
        <p:blipFill>
          <a:blip r:embed="rId3">
            <a:alphaModFix/>
          </a:blip>
          <a:stretch>
            <a:fillRect/>
          </a:stretch>
        </p:blipFill>
        <p:spPr>
          <a:xfrm>
            <a:off x="5248650" y="1673214"/>
            <a:ext cx="3568774" cy="4621435"/>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 name="Shape 290"/>
        <p:cNvGrpSpPr/>
        <p:nvPr/>
      </p:nvGrpSpPr>
      <p:grpSpPr>
        <a:xfrm>
          <a:off x="0" y="0"/>
          <a:ext cx="0" cy="0"/>
          <a:chOff x="0" y="0"/>
          <a:chExt cx="0" cy="0"/>
        </a:xfrm>
      </p:grpSpPr>
      <p:sp>
        <p:nvSpPr>
          <p:cNvPr id="291" name="Shape 291"/>
          <p:cNvSpPr txBox="1"/>
          <p:nvPr/>
        </p:nvSpPr>
        <p:spPr>
          <a:xfrm>
            <a:off x="236375" y="2168425"/>
            <a:ext cx="4035899" cy="4221299"/>
          </a:xfrm>
          <a:prstGeom prst="rect">
            <a:avLst/>
          </a:prstGeom>
          <a:noFill/>
          <a:ln>
            <a:noFill/>
          </a:ln>
        </p:spPr>
        <p:txBody>
          <a:bodyPr anchorCtr="0" anchor="t" bIns="45700" lIns="91425" rIns="91425" tIns="45700">
            <a:noAutofit/>
          </a:bodyPr>
          <a:lstStyle/>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Annual trainings in support of the NERRS</a:t>
            </a: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Presentations and conferences</a:t>
            </a:r>
          </a:p>
          <a:p>
            <a:pPr indent="-381000" lvl="0" marL="4572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Technical support and field assistance</a:t>
            </a:r>
          </a:p>
        </p:txBody>
      </p:sp>
      <p:sp>
        <p:nvSpPr>
          <p:cNvPr id="292" name="Shape 292"/>
          <p:cNvSpPr txBox="1"/>
          <p:nvPr/>
        </p:nvSpPr>
        <p:spPr>
          <a:xfrm>
            <a:off x="457200" y="530225"/>
            <a:ext cx="8229600" cy="12524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SzPct val="25000"/>
              <a:buFont typeface="Arial"/>
              <a:buNone/>
            </a:pPr>
            <a:r>
              <a:rPr b="1" lang="en-US" sz="4400">
                <a:solidFill>
                  <a:schemeClr val="dk1"/>
                </a:solidFill>
                <a:latin typeface="Times New Roman"/>
                <a:ea typeface="Times New Roman"/>
                <a:cs typeface="Times New Roman"/>
                <a:sym typeface="Times New Roman"/>
              </a:rPr>
              <a:t>Training / Technical Support</a:t>
            </a:r>
          </a:p>
        </p:txBody>
      </p:sp>
      <p:pic>
        <p:nvPicPr>
          <p:cNvPr id="293" name="Shape 293"/>
          <p:cNvPicPr preferRelativeResize="0"/>
          <p:nvPr/>
        </p:nvPicPr>
        <p:blipFill>
          <a:blip r:embed="rId3">
            <a:alphaModFix/>
          </a:blip>
          <a:stretch>
            <a:fillRect/>
          </a:stretch>
        </p:blipFill>
        <p:spPr>
          <a:xfrm>
            <a:off x="4556200" y="2168425"/>
            <a:ext cx="4411125" cy="330834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 name="Shape 297"/>
        <p:cNvGrpSpPr/>
        <p:nvPr/>
      </p:nvGrpSpPr>
      <p:grpSpPr>
        <a:xfrm>
          <a:off x="0" y="0"/>
          <a:ext cx="0" cy="0"/>
          <a:chOff x="0" y="0"/>
          <a:chExt cx="0" cy="0"/>
        </a:xfrm>
      </p:grpSpPr>
      <p:sp>
        <p:nvSpPr>
          <p:cNvPr id="298" name="Shape 298"/>
          <p:cNvSpPr txBox="1"/>
          <p:nvPr/>
        </p:nvSpPr>
        <p:spPr>
          <a:xfrm>
            <a:off x="252420" y="1673225"/>
            <a:ext cx="5568899" cy="4792799"/>
          </a:xfrm>
          <a:prstGeom prst="rect">
            <a:avLst/>
          </a:prstGeom>
          <a:noFill/>
          <a:ln>
            <a:noFill/>
          </a:ln>
        </p:spPr>
        <p:txBody>
          <a:bodyPr anchorCtr="0" anchor="t" bIns="45700" lIns="91425" rIns="91425" tIns="45700">
            <a:noAutofit/>
          </a:bodyPr>
          <a:lstStyle/>
          <a:p>
            <a:pPr lvl="0" marR="0" rtl="0" algn="l">
              <a:lnSpc>
                <a:spcPct val="150000"/>
              </a:lnSpc>
              <a:spcBef>
                <a:spcPts val="0"/>
              </a:spcBef>
              <a:spcAft>
                <a:spcPts val="1000"/>
              </a:spcAft>
              <a:buNone/>
            </a:pPr>
            <a:r>
              <a:t/>
            </a:r>
            <a:endParaRPr sz="2400">
              <a:solidFill>
                <a:schemeClr val="dk1"/>
              </a:solidFill>
              <a:latin typeface="Times New Roman"/>
              <a:ea typeface="Times New Roman"/>
              <a:cs typeface="Times New Roman"/>
              <a:sym typeface="Times New Roman"/>
            </a:endParaRPr>
          </a:p>
          <a:p>
            <a:pPr indent="-292100" lvl="0" marL="342900" marR="0" rtl="0" algn="l">
              <a:lnSpc>
                <a:spcPct val="150000"/>
              </a:lnSpc>
              <a:spcBef>
                <a:spcPts val="0"/>
              </a:spcBef>
              <a:spcAft>
                <a:spcPts val="1000"/>
              </a:spcAft>
              <a:buClr>
                <a:schemeClr val="dk1"/>
              </a:buClr>
              <a:buSzPct val="100000"/>
              <a:buFont typeface="Arial"/>
              <a:buChar char="•"/>
            </a:pPr>
            <a:r>
              <a:rPr lang="en-US" sz="2400">
                <a:solidFill>
                  <a:schemeClr val="dk1"/>
                </a:solidFill>
                <a:latin typeface="Times New Roman"/>
                <a:ea typeface="Times New Roman"/>
                <a:cs typeface="Times New Roman"/>
                <a:sym typeface="Times New Roman"/>
              </a:rPr>
              <a:t>2005 “Height Mod” Survey</a:t>
            </a:r>
          </a:p>
          <a:p>
            <a:pPr indent="-292100" lvl="0" marL="3429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2010 - 2013 RTK Surveys</a:t>
            </a:r>
          </a:p>
          <a:p>
            <a:pPr indent="-292100" lvl="0" marL="342900" marR="0" rtl="0" algn="l">
              <a:lnSpc>
                <a:spcPct val="150000"/>
              </a:lnSpc>
              <a:spcBef>
                <a:spcPts val="0"/>
              </a:spcBef>
              <a:spcAft>
                <a:spcPts val="1000"/>
              </a:spcAft>
              <a:buClr>
                <a:schemeClr val="dk1"/>
              </a:buClr>
              <a:buSzPct val="100000"/>
              <a:buFont typeface="Times New Roman"/>
              <a:buChar char="•"/>
            </a:pPr>
            <a:r>
              <a:rPr lang="en-US" sz="2400">
                <a:solidFill>
                  <a:schemeClr val="dk1"/>
                </a:solidFill>
                <a:latin typeface="Times New Roman"/>
                <a:ea typeface="Times New Roman"/>
                <a:cs typeface="Times New Roman"/>
                <a:sym typeface="Times New Roman"/>
              </a:rPr>
              <a:t>2015 Static GPS Survey</a:t>
            </a:r>
          </a:p>
        </p:txBody>
      </p:sp>
      <p:sp>
        <p:nvSpPr>
          <p:cNvPr id="299" name="Shape 299"/>
          <p:cNvSpPr txBox="1"/>
          <p:nvPr/>
        </p:nvSpPr>
        <p:spPr>
          <a:xfrm>
            <a:off x="80350" y="530225"/>
            <a:ext cx="8929799" cy="12524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SzPct val="25000"/>
              <a:buFont typeface="Arial"/>
              <a:buNone/>
            </a:pPr>
            <a:r>
              <a:rPr b="1" lang="en-US" sz="4400">
                <a:solidFill>
                  <a:schemeClr val="dk1"/>
                </a:solidFill>
                <a:latin typeface="Times New Roman"/>
                <a:ea typeface="Times New Roman"/>
                <a:cs typeface="Times New Roman"/>
                <a:sym typeface="Times New Roman"/>
              </a:rPr>
              <a:t>Ongoing Projects: Blackwater NWR</a:t>
            </a:r>
          </a:p>
        </p:txBody>
      </p:sp>
      <p:pic>
        <p:nvPicPr>
          <p:cNvPr id="300" name="Shape 300"/>
          <p:cNvPicPr preferRelativeResize="0"/>
          <p:nvPr/>
        </p:nvPicPr>
        <p:blipFill>
          <a:blip r:embed="rId3">
            <a:alphaModFix/>
          </a:blip>
          <a:stretch>
            <a:fillRect/>
          </a:stretch>
        </p:blipFill>
        <p:spPr>
          <a:xfrm>
            <a:off x="4726975" y="2071800"/>
            <a:ext cx="4154750" cy="3116050"/>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4" name="Shape 304"/>
        <p:cNvGrpSpPr/>
        <p:nvPr/>
      </p:nvGrpSpPr>
      <p:grpSpPr>
        <a:xfrm>
          <a:off x="0" y="0"/>
          <a:ext cx="0" cy="0"/>
          <a:chOff x="0" y="0"/>
          <a:chExt cx="0" cy="0"/>
        </a:xfrm>
      </p:grpSpPr>
      <p:sp>
        <p:nvSpPr>
          <p:cNvPr id="305" name="Shape 305"/>
          <p:cNvSpPr/>
          <p:nvPr/>
        </p:nvSpPr>
        <p:spPr>
          <a:xfrm>
            <a:off x="3745875" y="1277250"/>
            <a:ext cx="5428499" cy="5476800"/>
          </a:xfrm>
          <a:prstGeom prst="rect">
            <a:avLst/>
          </a:prstGeom>
          <a:no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pic>
        <p:nvPicPr>
          <p:cNvPr id="306" name="Shape 306"/>
          <p:cNvPicPr preferRelativeResize="0"/>
          <p:nvPr/>
        </p:nvPicPr>
        <p:blipFill>
          <a:blip r:embed="rId3">
            <a:alphaModFix/>
          </a:blip>
          <a:stretch>
            <a:fillRect/>
          </a:stretch>
        </p:blipFill>
        <p:spPr>
          <a:xfrm>
            <a:off x="3772510" y="1310549"/>
            <a:ext cx="5375238" cy="5410199"/>
          </a:xfrm>
          <a:prstGeom prst="rect">
            <a:avLst/>
          </a:prstGeom>
          <a:noFill/>
          <a:ln>
            <a:noFill/>
          </a:ln>
        </p:spPr>
      </p:pic>
      <p:sp>
        <p:nvSpPr>
          <p:cNvPr id="307" name="Shape 307"/>
          <p:cNvSpPr txBox="1"/>
          <p:nvPr>
            <p:ph type="title"/>
          </p:nvPr>
        </p:nvSpPr>
        <p:spPr>
          <a:xfrm>
            <a:off x="457200" y="304800"/>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ECO Communications</a:t>
            </a:r>
          </a:p>
        </p:txBody>
      </p:sp>
      <p:sp>
        <p:nvSpPr>
          <p:cNvPr id="308" name="Shape 308"/>
          <p:cNvSpPr/>
          <p:nvPr/>
        </p:nvSpPr>
        <p:spPr>
          <a:xfrm>
            <a:off x="7024925" y="2602350"/>
            <a:ext cx="558300" cy="489899"/>
          </a:xfrm>
          <a:prstGeom prst="leftArrow">
            <a:avLst>
              <a:gd fmla="val 50000" name="adj1"/>
              <a:gd fmla="val 50000" name="adj2"/>
            </a:avLst>
          </a:prstGeom>
          <a:solidFill>
            <a:srgbClr val="980000"/>
          </a:solid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309" name="Shape 309"/>
          <p:cNvSpPr txBox="1"/>
          <p:nvPr>
            <p:ph idx="1" type="body"/>
          </p:nvPr>
        </p:nvSpPr>
        <p:spPr>
          <a:xfrm>
            <a:off x="176050" y="1676400"/>
            <a:ext cx="4316399" cy="4526100"/>
          </a:xfrm>
          <a:prstGeom prst="rect">
            <a:avLst/>
          </a:prstGeom>
          <a:noFill/>
          <a:ln>
            <a:noFill/>
          </a:ln>
        </p:spPr>
        <p:txBody>
          <a:bodyPr anchorCtr="0" anchor="t" bIns="45700" lIns="91425" rIns="91425" tIns="45700">
            <a:noAutofit/>
          </a:bodyPr>
          <a:lstStyle/>
          <a:p>
            <a:pPr indent="0" marL="0" marR="0" rtl="0" algn="l">
              <a:lnSpc>
                <a:spcPct val="150000"/>
              </a:lnSpc>
              <a:spcBef>
                <a:spcPts val="0"/>
              </a:spcBef>
              <a:spcAft>
                <a:spcPts val="0"/>
              </a:spcAft>
              <a:buNone/>
            </a:pPr>
            <a:r>
              <a:t/>
            </a:r>
            <a:endParaRPr b="1" sz="2200">
              <a:solidFill>
                <a:schemeClr val="dk1"/>
              </a:solidFill>
              <a:latin typeface="Times New Roman"/>
              <a:ea typeface="Times New Roman"/>
              <a:cs typeface="Times New Roman"/>
              <a:sym typeface="Times New Roman"/>
            </a:endParaRPr>
          </a:p>
          <a:p>
            <a:pPr indent="0" marL="0" marR="0" rtl="0" algn="l">
              <a:lnSpc>
                <a:spcPct val="150000"/>
              </a:lnSpc>
              <a:spcBef>
                <a:spcPts val="0"/>
              </a:spcBef>
              <a:spcAft>
                <a:spcPts val="0"/>
              </a:spcAft>
              <a:buNone/>
            </a:pPr>
            <a:r>
              <a:rPr b="1" lang="en-US" sz="2200">
                <a:solidFill>
                  <a:schemeClr val="dk1"/>
                </a:solidFill>
                <a:latin typeface="Times New Roman"/>
                <a:ea typeface="Times New Roman"/>
                <a:cs typeface="Times New Roman"/>
                <a:sym typeface="Times New Roman"/>
              </a:rPr>
              <a:t>Coastal stakeholder focused</a:t>
            </a:r>
          </a:p>
          <a:p>
            <a:pPr lvl="0" marR="0" rtl="0" algn="l">
              <a:lnSpc>
                <a:spcPct val="150000"/>
              </a:lnSpc>
              <a:spcBef>
                <a:spcPts val="0"/>
              </a:spcBef>
              <a:spcAft>
                <a:spcPts val="0"/>
              </a:spcAft>
              <a:buClr>
                <a:schemeClr val="dk1"/>
              </a:buClr>
              <a:buSzPct val="100000"/>
              <a:buFont typeface="Times New Roman"/>
              <a:buChar char="•"/>
            </a:pPr>
            <a:r>
              <a:rPr b="0" baseline="0" i="0" lang="en-US" sz="2200" u="none" cap="none" strike="noStrike">
                <a:solidFill>
                  <a:schemeClr val="dk1"/>
                </a:solidFill>
                <a:latin typeface="Times New Roman"/>
                <a:ea typeface="Times New Roman"/>
                <a:cs typeface="Times New Roman"/>
                <a:sym typeface="Times New Roman"/>
              </a:rPr>
              <a:t>ECO Website</a:t>
            </a:r>
          </a:p>
          <a:p>
            <a:pPr lvl="0" marR="0" rtl="0" algn="l">
              <a:lnSpc>
                <a:spcPct val="150000"/>
              </a:lnSpc>
              <a:spcBef>
                <a:spcPts val="640"/>
              </a:spcBef>
              <a:spcAft>
                <a:spcPts val="0"/>
              </a:spcAft>
              <a:buClr>
                <a:schemeClr val="dk1"/>
              </a:buClr>
              <a:buSzPct val="100000"/>
              <a:buFont typeface="Times New Roman"/>
              <a:buChar char="•"/>
            </a:pPr>
            <a:r>
              <a:rPr b="0" baseline="0" i="0" lang="en-US" sz="2200" u="none" cap="none" strike="noStrike">
                <a:solidFill>
                  <a:schemeClr val="dk1"/>
                </a:solidFill>
                <a:latin typeface="Times New Roman"/>
                <a:ea typeface="Times New Roman"/>
                <a:cs typeface="Times New Roman"/>
                <a:sym typeface="Times New Roman"/>
              </a:rPr>
              <a:t>ECO Bi-Monthly</a:t>
            </a:r>
          </a:p>
          <a:p>
            <a:pPr indent="457200" lvl="0" marL="0" marR="0" rtl="0" algn="l">
              <a:lnSpc>
                <a:spcPct val="150000"/>
              </a:lnSpc>
              <a:spcBef>
                <a:spcPts val="640"/>
              </a:spcBef>
              <a:spcAft>
                <a:spcPts val="0"/>
              </a:spcAft>
              <a:buNone/>
            </a:pPr>
            <a:r>
              <a:rPr b="0" baseline="0" i="0" lang="en-US" sz="2200" u="none" cap="none" strike="noStrike">
                <a:solidFill>
                  <a:schemeClr val="dk1"/>
                </a:solidFill>
                <a:latin typeface="Times New Roman"/>
                <a:ea typeface="Times New Roman"/>
                <a:cs typeface="Times New Roman"/>
                <a:sym typeface="Times New Roman"/>
              </a:rPr>
              <a:t> Newsletter</a:t>
            </a:r>
          </a:p>
          <a:p>
            <a:pPr indent="0" marL="0" marR="0" rtl="0" algn="l">
              <a:lnSpc>
                <a:spcPct val="150000"/>
              </a:lnSpc>
              <a:spcBef>
                <a:spcPts val="640"/>
              </a:spcBef>
              <a:spcAft>
                <a:spcPts val="0"/>
              </a:spcAft>
              <a:buNone/>
            </a:pPr>
            <a:r>
              <a:t/>
            </a:r>
            <a:endParaRPr sz="2200">
              <a:solidFill>
                <a:schemeClr val="dk1"/>
              </a:solidFill>
              <a:latin typeface="Times New Roman"/>
              <a:ea typeface="Times New Roman"/>
              <a:cs typeface="Times New Roman"/>
              <a:sym typeface="Times New Roman"/>
            </a:endParaRPr>
          </a:p>
          <a:p>
            <a:pPr indent="-139700" lvl="0" marL="342900" marR="0" rtl="0" algn="l">
              <a:lnSpc>
                <a:spcPct val="150000"/>
              </a:lnSpc>
              <a:spcBef>
                <a:spcPts val="640"/>
              </a:spcBef>
              <a:spcAft>
                <a:spcPts val="0"/>
              </a:spcAft>
              <a:buClr>
                <a:schemeClr val="dk1"/>
              </a:buClr>
              <a:buFont typeface="Arial"/>
              <a:buNone/>
            </a:pPr>
            <a:r>
              <a:t/>
            </a:r>
            <a:endParaRPr b="0" baseline="0" i="0" sz="2200" u="none" cap="none" strike="noStrike">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4" name="Shape 314"/>
        <p:cNvGrpSpPr/>
        <p:nvPr/>
      </p:nvGrpSpPr>
      <p:grpSpPr>
        <a:xfrm>
          <a:off x="0" y="0"/>
          <a:ext cx="0" cy="0"/>
          <a:chOff x="0" y="0"/>
          <a:chExt cx="0" cy="0"/>
        </a:xfrm>
      </p:grpSpPr>
      <p:sp>
        <p:nvSpPr>
          <p:cNvPr id="315" name="Shape 315"/>
          <p:cNvSpPr txBox="1"/>
          <p:nvPr>
            <p:ph type="title"/>
          </p:nvPr>
        </p:nvSpPr>
        <p:spPr>
          <a:xfrm>
            <a:off x="457200" y="304787"/>
            <a:ext cx="8229600" cy="1143000"/>
          </a:xfrm>
          <a:prstGeom prst="rect">
            <a:avLst/>
          </a:prstGeom>
        </p:spPr>
        <p:txBody>
          <a:bodyPr anchorCtr="0" anchor="ctr" bIns="91425" lIns="91425" rIns="91425" tIns="91425">
            <a:noAutofit/>
          </a:bodyPr>
          <a:lstStyle/>
          <a:p>
            <a:pPr>
              <a:spcBef>
                <a:spcPts val="0"/>
              </a:spcBef>
              <a:buNone/>
            </a:pPr>
            <a:r>
              <a:rPr b="1" lang="en-US" sz="4400">
                <a:latin typeface="Times New Roman"/>
                <a:ea typeface="Times New Roman"/>
                <a:cs typeface="Times New Roman"/>
                <a:sym typeface="Times New Roman"/>
              </a:rPr>
              <a:t>ECO Moving Forward</a:t>
            </a:r>
          </a:p>
        </p:txBody>
      </p:sp>
      <p:sp>
        <p:nvSpPr>
          <p:cNvPr id="316" name="Shape 316"/>
          <p:cNvSpPr txBox="1"/>
          <p:nvPr>
            <p:ph idx="1" type="body"/>
          </p:nvPr>
        </p:nvSpPr>
        <p:spPr>
          <a:xfrm>
            <a:off x="457200" y="1218825"/>
            <a:ext cx="7902600" cy="2480700"/>
          </a:xfrm>
          <a:prstGeom prst="rect">
            <a:avLst/>
          </a:prstGeom>
        </p:spPr>
        <p:txBody>
          <a:bodyPr anchorCtr="0" anchor="t" bIns="91425" lIns="91425" rIns="91425" tIns="91425">
            <a:noAutofit/>
          </a:bodyPr>
          <a:lstStyle/>
          <a:p>
            <a:pPr indent="-228600" lvl="0" marL="457200" marR="0" rtl="0" algn="l">
              <a:lnSpc>
                <a:spcPct val="115000"/>
              </a:lnSpc>
              <a:spcBef>
                <a:spcPts val="640"/>
              </a:spcBef>
              <a:spcAft>
                <a:spcPts val="1000"/>
              </a:spcAft>
              <a:buSzPct val="100000"/>
              <a:buFont typeface="Times New Roman"/>
            </a:pPr>
            <a:r>
              <a:rPr lang="en-US" sz="2400">
                <a:latin typeface="Times New Roman"/>
                <a:ea typeface="Times New Roman"/>
                <a:cs typeface="Times New Roman"/>
                <a:sym typeface="Times New Roman"/>
              </a:rPr>
              <a:t>Transition coastal stakeholders to the </a:t>
            </a:r>
            <a:r>
              <a:rPr b="1" lang="en-US" sz="2400">
                <a:latin typeface="Times New Roman"/>
                <a:ea typeface="Times New Roman"/>
                <a:cs typeface="Times New Roman"/>
                <a:sym typeface="Times New Roman"/>
              </a:rPr>
              <a:t>new datums</a:t>
            </a:r>
          </a:p>
          <a:p>
            <a:pPr indent="-228600" lvl="0" marL="457200" marR="0" rtl="0" algn="l">
              <a:lnSpc>
                <a:spcPct val="115000"/>
              </a:lnSpc>
              <a:spcBef>
                <a:spcPts val="640"/>
              </a:spcBef>
              <a:spcAft>
                <a:spcPts val="1000"/>
              </a:spcAft>
              <a:buSzPct val="100000"/>
              <a:buFont typeface="Times New Roman"/>
            </a:pPr>
            <a:r>
              <a:rPr lang="en-US" sz="2400">
                <a:latin typeface="Times New Roman"/>
                <a:ea typeface="Times New Roman"/>
                <a:cs typeface="Times New Roman"/>
                <a:sym typeface="Times New Roman"/>
              </a:rPr>
              <a:t>Inform plans adapting to </a:t>
            </a:r>
            <a:r>
              <a:rPr b="1" lang="en-US" sz="2400">
                <a:latin typeface="Times New Roman"/>
                <a:ea typeface="Times New Roman"/>
                <a:cs typeface="Times New Roman"/>
                <a:sym typeface="Times New Roman"/>
              </a:rPr>
              <a:t>sea level rise</a:t>
            </a:r>
            <a:r>
              <a:rPr lang="en-US" sz="2400">
                <a:latin typeface="Times New Roman"/>
                <a:ea typeface="Times New Roman"/>
                <a:cs typeface="Times New Roman"/>
                <a:sym typeface="Times New Roman"/>
              </a:rPr>
              <a:t> impacts</a:t>
            </a:r>
          </a:p>
          <a:p>
            <a:pPr indent="-228600" lvl="0" marL="457200" marR="0" rtl="0" algn="l">
              <a:lnSpc>
                <a:spcPct val="115000"/>
              </a:lnSpc>
              <a:spcBef>
                <a:spcPts val="640"/>
              </a:spcBef>
              <a:spcAft>
                <a:spcPts val="1000"/>
              </a:spcAft>
              <a:buSzPct val="100000"/>
              <a:buFont typeface="Times New Roman"/>
            </a:pPr>
            <a:r>
              <a:rPr lang="en-US" sz="2400">
                <a:latin typeface="Times New Roman"/>
                <a:ea typeface="Times New Roman"/>
                <a:cs typeface="Times New Roman"/>
                <a:sym typeface="Times New Roman"/>
              </a:rPr>
              <a:t>Champion </a:t>
            </a:r>
            <a:r>
              <a:rPr b="1" lang="en-US" sz="2400">
                <a:latin typeface="Times New Roman"/>
                <a:ea typeface="Times New Roman"/>
                <a:cs typeface="Times New Roman"/>
                <a:sym typeface="Times New Roman"/>
              </a:rPr>
              <a:t>NSRS</a:t>
            </a:r>
            <a:r>
              <a:rPr lang="en-US" sz="2400">
                <a:latin typeface="Times New Roman"/>
                <a:ea typeface="Times New Roman"/>
                <a:cs typeface="Times New Roman"/>
                <a:sym typeface="Times New Roman"/>
              </a:rPr>
              <a:t> and </a:t>
            </a:r>
            <a:r>
              <a:rPr b="1" lang="en-US" sz="2400">
                <a:latin typeface="Times New Roman"/>
                <a:ea typeface="Times New Roman"/>
                <a:cs typeface="Times New Roman"/>
                <a:sym typeface="Times New Roman"/>
              </a:rPr>
              <a:t>geodesy </a:t>
            </a:r>
            <a:r>
              <a:rPr lang="en-US" sz="2400">
                <a:latin typeface="Times New Roman"/>
                <a:ea typeface="Times New Roman"/>
                <a:cs typeface="Times New Roman"/>
                <a:sym typeface="Times New Roman"/>
              </a:rPr>
              <a:t>across NOAA and partners</a:t>
            </a:r>
          </a:p>
          <a:p>
            <a:pPr indent="-228600" lvl="0" marL="457200" rtl="0">
              <a:lnSpc>
                <a:spcPct val="115000"/>
              </a:lnSpc>
              <a:spcBef>
                <a:spcPts val="0"/>
              </a:spcBef>
              <a:spcAft>
                <a:spcPts val="1000"/>
              </a:spcAft>
              <a:buSzPct val="100000"/>
              <a:buFont typeface="Times New Roman"/>
            </a:pPr>
            <a:r>
              <a:rPr lang="en-US" sz="2400">
                <a:solidFill>
                  <a:schemeClr val="dk1"/>
                </a:solidFill>
                <a:latin typeface="Times New Roman"/>
                <a:ea typeface="Times New Roman"/>
                <a:cs typeface="Times New Roman"/>
                <a:sym typeface="Times New Roman"/>
              </a:rPr>
              <a:t>Continue building a </a:t>
            </a:r>
            <a:r>
              <a:rPr b="1" lang="en-US" sz="2400">
                <a:solidFill>
                  <a:schemeClr val="dk1"/>
                </a:solidFill>
                <a:latin typeface="Times New Roman"/>
                <a:ea typeface="Times New Roman"/>
                <a:cs typeface="Times New Roman"/>
                <a:sym typeface="Times New Roman"/>
              </a:rPr>
              <a:t>community of practice</a:t>
            </a:r>
          </a:p>
        </p:txBody>
      </p:sp>
      <p:pic>
        <p:nvPicPr>
          <p:cNvPr id="317" name="Shape 317"/>
          <p:cNvPicPr preferRelativeResize="0"/>
          <p:nvPr/>
        </p:nvPicPr>
        <p:blipFill>
          <a:blip r:embed="rId3">
            <a:alphaModFix/>
          </a:blip>
          <a:stretch>
            <a:fillRect/>
          </a:stretch>
        </p:blipFill>
        <p:spPr>
          <a:xfrm>
            <a:off x="227350" y="4368925"/>
            <a:ext cx="3248878" cy="2183000"/>
          </a:xfrm>
          <a:prstGeom prst="rect">
            <a:avLst/>
          </a:prstGeom>
          <a:noFill/>
          <a:ln>
            <a:noFill/>
          </a:ln>
        </p:spPr>
      </p:pic>
      <p:pic>
        <p:nvPicPr>
          <p:cNvPr id="318" name="Shape 318"/>
          <p:cNvPicPr preferRelativeResize="0"/>
          <p:nvPr/>
        </p:nvPicPr>
        <p:blipFill>
          <a:blip r:embed="rId4">
            <a:alphaModFix/>
          </a:blip>
          <a:stretch>
            <a:fillRect/>
          </a:stretch>
        </p:blipFill>
        <p:spPr>
          <a:xfrm>
            <a:off x="5500950" y="4368925"/>
            <a:ext cx="3380128" cy="2182999"/>
          </a:xfrm>
          <a:prstGeom prst="rect">
            <a:avLst/>
          </a:prstGeom>
          <a:noFill/>
          <a:ln>
            <a:noFill/>
          </a:ln>
        </p:spPr>
      </p:pic>
      <p:pic>
        <p:nvPicPr>
          <p:cNvPr id="319" name="Shape 319"/>
          <p:cNvPicPr preferRelativeResize="0"/>
          <p:nvPr/>
        </p:nvPicPr>
        <p:blipFill>
          <a:blip r:embed="rId5">
            <a:alphaModFix/>
          </a:blip>
          <a:stretch>
            <a:fillRect/>
          </a:stretch>
        </p:blipFill>
        <p:spPr>
          <a:xfrm>
            <a:off x="3376776" y="3670725"/>
            <a:ext cx="2390455" cy="3187274"/>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txBox="1"/>
          <p:nvPr>
            <p:ph type="title"/>
          </p:nvPr>
        </p:nvSpPr>
        <p:spPr>
          <a:xfrm>
            <a:off x="722312" y="4406900"/>
            <a:ext cx="7772400" cy="1362075"/>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baseline="0" i="0" lang="en-US" sz="4000" u="none" cap="none" strike="noStrike">
                <a:solidFill>
                  <a:schemeClr val="dk1"/>
                </a:solidFill>
                <a:latin typeface="Times New Roman"/>
                <a:ea typeface="Times New Roman"/>
                <a:cs typeface="Times New Roman"/>
                <a:sym typeface="Times New Roman"/>
              </a:rPr>
              <a:t>QUESTIONS?</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txBox="1"/>
          <p:nvPr>
            <p:ph type="title"/>
          </p:nvPr>
        </p:nvSpPr>
        <p:spPr>
          <a:xfrm>
            <a:off x="722312" y="4406900"/>
            <a:ext cx="7772400" cy="136199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lang="en-US" sz="4000">
                <a:solidFill>
                  <a:schemeClr val="dk1"/>
                </a:solidFill>
                <a:latin typeface="Times New Roman"/>
                <a:ea typeface="Times New Roman"/>
                <a:cs typeface="Times New Roman"/>
                <a:sym typeface="Times New Roman"/>
              </a:rPr>
              <a:t>Back-up Slides</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4" name="Shape 334"/>
        <p:cNvGrpSpPr/>
        <p:nvPr/>
      </p:nvGrpSpPr>
      <p:grpSpPr>
        <a:xfrm>
          <a:off x="0" y="0"/>
          <a:ext cx="0" cy="0"/>
          <a:chOff x="0" y="0"/>
          <a:chExt cx="0" cy="0"/>
        </a:xfrm>
      </p:grpSpPr>
      <p:sp>
        <p:nvSpPr>
          <p:cNvPr id="335" name="Shape 33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lang="en-US" sz="4400">
                <a:solidFill>
                  <a:schemeClr val="dk1"/>
                </a:solidFill>
                <a:latin typeface="Times New Roman"/>
                <a:ea typeface="Times New Roman"/>
                <a:cs typeface="Times New Roman"/>
                <a:sym typeface="Times New Roman"/>
              </a:rPr>
              <a:t>Supporting NOAA’s Priorities</a:t>
            </a:r>
          </a:p>
        </p:txBody>
      </p:sp>
      <p:sp>
        <p:nvSpPr>
          <p:cNvPr id="336" name="Shape 336"/>
          <p:cNvSpPr txBox="1"/>
          <p:nvPr>
            <p:ph idx="1" type="body"/>
          </p:nvPr>
        </p:nvSpPr>
        <p:spPr>
          <a:xfrm>
            <a:off x="381000" y="1570050"/>
            <a:ext cx="7970699" cy="4971899"/>
          </a:xfrm>
          <a:prstGeom prst="rect">
            <a:avLst/>
          </a:prstGeom>
          <a:noFill/>
          <a:ln>
            <a:noFill/>
          </a:ln>
        </p:spPr>
        <p:txBody>
          <a:bodyPr anchorCtr="0" anchor="t" bIns="45700" lIns="91425" rIns="91425" tIns="45700">
            <a:noAutofit/>
          </a:bodyPr>
          <a:lstStyle/>
          <a:p>
            <a:pPr indent="0" lvl="0" marL="0" marR="0" rtl="0" algn="l">
              <a:lnSpc>
                <a:spcPct val="150000"/>
              </a:lnSpc>
              <a:spcBef>
                <a:spcPts val="0"/>
              </a:spcBef>
              <a:spcAft>
                <a:spcPts val="0"/>
              </a:spcAft>
              <a:buNone/>
            </a:pPr>
            <a:r>
              <a:rPr b="1" lang="en-US" sz="1800">
                <a:solidFill>
                  <a:srgbClr val="990000"/>
                </a:solidFill>
                <a:latin typeface="Times New Roman"/>
                <a:ea typeface="Times New Roman"/>
                <a:cs typeface="Times New Roman"/>
                <a:sym typeface="Times New Roman"/>
              </a:rPr>
              <a:t>Mission:</a:t>
            </a:r>
            <a:r>
              <a:rPr b="1" lang="en-US" sz="1800">
                <a:solidFill>
                  <a:schemeClr val="dk1"/>
                </a:solidFill>
                <a:latin typeface="Times New Roman"/>
                <a:ea typeface="Times New Roman"/>
                <a:cs typeface="Times New Roman"/>
                <a:sym typeface="Times New Roman"/>
              </a:rPr>
              <a:t> Science, Service, and Stewardship. </a:t>
            </a:r>
          </a:p>
          <a:p>
            <a:pPr indent="0" lvl="0" marL="0" marR="0" rtl="0" algn="l">
              <a:lnSpc>
                <a:spcPct val="150000"/>
              </a:lnSpc>
              <a:spcBef>
                <a:spcPts val="0"/>
              </a:spcBef>
              <a:spcAft>
                <a:spcPts val="0"/>
              </a:spcAft>
              <a:buNone/>
            </a:pPr>
            <a:r>
              <a:rPr lang="en-US" sz="1800">
                <a:solidFill>
                  <a:schemeClr val="dk1"/>
                </a:solidFill>
                <a:latin typeface="Times New Roman"/>
                <a:ea typeface="Times New Roman"/>
                <a:cs typeface="Times New Roman"/>
                <a:sym typeface="Times New Roman"/>
              </a:rPr>
              <a:t>To understand and predict changes in </a:t>
            </a:r>
            <a:r>
              <a:rPr i="1" lang="en-US" sz="1800" u="sng">
                <a:solidFill>
                  <a:schemeClr val="dk1"/>
                </a:solidFill>
                <a:latin typeface="Times New Roman"/>
                <a:ea typeface="Times New Roman"/>
                <a:cs typeface="Times New Roman"/>
                <a:sym typeface="Times New Roman"/>
              </a:rPr>
              <a:t>climate</a:t>
            </a:r>
            <a:r>
              <a:rPr lang="en-US" sz="1800">
                <a:solidFill>
                  <a:schemeClr val="dk1"/>
                </a:solidFill>
                <a:latin typeface="Times New Roman"/>
                <a:ea typeface="Times New Roman"/>
                <a:cs typeface="Times New Roman"/>
                <a:sym typeface="Times New Roman"/>
              </a:rPr>
              <a:t>, weather, oceans, and </a:t>
            </a:r>
            <a:r>
              <a:rPr i="1" lang="en-US" sz="1800" u="sng">
                <a:solidFill>
                  <a:schemeClr val="dk1"/>
                </a:solidFill>
                <a:latin typeface="Times New Roman"/>
                <a:ea typeface="Times New Roman"/>
                <a:cs typeface="Times New Roman"/>
                <a:sym typeface="Times New Roman"/>
              </a:rPr>
              <a:t>coasts</a:t>
            </a:r>
            <a:r>
              <a:rPr lang="en-US" sz="1800">
                <a:solidFill>
                  <a:schemeClr val="dk1"/>
                </a:solidFill>
                <a:latin typeface="Times New Roman"/>
                <a:ea typeface="Times New Roman"/>
                <a:cs typeface="Times New Roman"/>
                <a:sym typeface="Times New Roman"/>
              </a:rPr>
              <a:t>, </a:t>
            </a:r>
          </a:p>
          <a:p>
            <a:pPr indent="0" lvl="0" marL="0" marR="0" rtl="0" algn="l">
              <a:lnSpc>
                <a:spcPct val="150000"/>
              </a:lnSpc>
              <a:spcBef>
                <a:spcPts val="0"/>
              </a:spcBef>
              <a:spcAft>
                <a:spcPts val="0"/>
              </a:spcAft>
              <a:buNone/>
            </a:pPr>
            <a:r>
              <a:rPr lang="en-US" sz="1800">
                <a:solidFill>
                  <a:schemeClr val="dk1"/>
                </a:solidFill>
                <a:latin typeface="Times New Roman"/>
                <a:ea typeface="Times New Roman"/>
                <a:cs typeface="Times New Roman"/>
                <a:sym typeface="Times New Roman"/>
              </a:rPr>
              <a:t>To share that knowledge and information with others, and </a:t>
            </a:r>
          </a:p>
          <a:p>
            <a:pPr indent="0" lvl="0" marL="0" marR="0" rtl="0" algn="l">
              <a:lnSpc>
                <a:spcPct val="150000"/>
              </a:lnSpc>
              <a:spcBef>
                <a:spcPts val="0"/>
              </a:spcBef>
              <a:spcAft>
                <a:spcPts val="0"/>
              </a:spcAft>
              <a:buNone/>
            </a:pPr>
            <a:r>
              <a:rPr lang="en-US" sz="1800">
                <a:solidFill>
                  <a:schemeClr val="dk1"/>
                </a:solidFill>
                <a:latin typeface="Times New Roman"/>
                <a:ea typeface="Times New Roman"/>
                <a:cs typeface="Times New Roman"/>
                <a:sym typeface="Times New Roman"/>
              </a:rPr>
              <a:t>To conserve and</a:t>
            </a:r>
            <a:r>
              <a:rPr i="1" lang="en-US" sz="1800" u="sng">
                <a:solidFill>
                  <a:schemeClr val="dk1"/>
                </a:solidFill>
                <a:latin typeface="Times New Roman"/>
                <a:ea typeface="Times New Roman"/>
                <a:cs typeface="Times New Roman"/>
                <a:sym typeface="Times New Roman"/>
              </a:rPr>
              <a:t> manage coastal</a:t>
            </a:r>
            <a:r>
              <a:rPr lang="en-US" sz="1800">
                <a:solidFill>
                  <a:schemeClr val="dk1"/>
                </a:solidFill>
                <a:latin typeface="Times New Roman"/>
                <a:ea typeface="Times New Roman"/>
                <a:cs typeface="Times New Roman"/>
                <a:sym typeface="Times New Roman"/>
              </a:rPr>
              <a:t> and marine </a:t>
            </a:r>
            <a:r>
              <a:rPr i="1" lang="en-US" sz="1800" u="sng">
                <a:solidFill>
                  <a:schemeClr val="dk1"/>
                </a:solidFill>
                <a:latin typeface="Times New Roman"/>
                <a:ea typeface="Times New Roman"/>
                <a:cs typeface="Times New Roman"/>
                <a:sym typeface="Times New Roman"/>
              </a:rPr>
              <a:t>ecosystems and resources.</a:t>
            </a:r>
          </a:p>
          <a:p>
            <a:pPr indent="0" lvl="0" marL="0" marR="0" rtl="0" algn="l">
              <a:lnSpc>
                <a:spcPct val="150000"/>
              </a:lnSpc>
              <a:spcBef>
                <a:spcPts val="0"/>
              </a:spcBef>
              <a:spcAft>
                <a:spcPts val="0"/>
              </a:spcAft>
              <a:buNone/>
            </a:pPr>
            <a:r>
              <a:t/>
            </a:r>
            <a:endParaRPr b="1" sz="1800">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rPr b="1" lang="en-US" sz="2000">
                <a:solidFill>
                  <a:srgbClr val="990000"/>
                </a:solidFill>
                <a:latin typeface="Times New Roman"/>
                <a:ea typeface="Times New Roman"/>
                <a:cs typeface="Times New Roman"/>
                <a:sym typeface="Times New Roman"/>
              </a:rPr>
              <a:t>Vision:</a:t>
            </a:r>
            <a:r>
              <a:rPr b="1" lang="en-US" sz="2000">
                <a:solidFill>
                  <a:schemeClr val="dk1"/>
                </a:solidFill>
                <a:latin typeface="Times New Roman"/>
                <a:ea typeface="Times New Roman"/>
                <a:cs typeface="Times New Roman"/>
                <a:sym typeface="Times New Roman"/>
              </a:rPr>
              <a:t> Resilient Ecosystems, Communities, and Economies.</a:t>
            </a:r>
            <a:r>
              <a:rPr b="1" lang="en-US" sz="1800">
                <a:solidFill>
                  <a:schemeClr val="dk1"/>
                </a:solidFill>
                <a:latin typeface="Times New Roman"/>
                <a:ea typeface="Times New Roman"/>
                <a:cs typeface="Times New Roman"/>
                <a:sym typeface="Times New Roman"/>
              </a:rPr>
              <a:t> </a:t>
            </a:r>
          </a:p>
          <a:p>
            <a:pPr indent="0" lvl="0" marL="0" marR="0" rtl="0" algn="l">
              <a:lnSpc>
                <a:spcPct val="150000"/>
              </a:lnSpc>
              <a:spcBef>
                <a:spcPts val="0"/>
              </a:spcBef>
              <a:spcAft>
                <a:spcPts val="0"/>
              </a:spcAft>
              <a:buNone/>
            </a:pPr>
            <a:r>
              <a:rPr lang="en-US" sz="1800">
                <a:solidFill>
                  <a:schemeClr val="dk1"/>
                </a:solidFill>
                <a:latin typeface="Times New Roman"/>
                <a:ea typeface="Times New Roman"/>
                <a:cs typeface="Times New Roman"/>
                <a:sym typeface="Times New Roman"/>
              </a:rPr>
              <a:t>Healthy ecosystems, communities, and economies that are resilient in the face of change.</a:t>
            </a:r>
          </a:p>
          <a:p>
            <a:pPr indent="0" lvl="0" marL="0" marR="0" rtl="0" algn="l">
              <a:lnSpc>
                <a:spcPct val="150000"/>
              </a:lnSpc>
              <a:spcBef>
                <a:spcPts val="0"/>
              </a:spcBef>
              <a:spcAft>
                <a:spcPts val="0"/>
              </a:spcAft>
              <a:buNone/>
            </a:pPr>
            <a:r>
              <a:t/>
            </a:r>
            <a:endParaRPr i="1" sz="1800" u="sng">
              <a:solidFill>
                <a:schemeClr val="dk1"/>
              </a:solidFill>
              <a:latin typeface="Times New Roman"/>
              <a:ea typeface="Times New Roman"/>
              <a:cs typeface="Times New Roman"/>
              <a:sym typeface="Times New Roman"/>
            </a:endParaRPr>
          </a:p>
          <a:p>
            <a:pPr indent="0" lvl="0" marL="0" rtl="0">
              <a:lnSpc>
                <a:spcPct val="150000"/>
              </a:lnSpc>
              <a:spcBef>
                <a:spcPts val="0"/>
              </a:spcBef>
              <a:buNone/>
            </a:pPr>
            <a:r>
              <a:rPr b="1" lang="en-US" sz="1800">
                <a:solidFill>
                  <a:srgbClr val="990000"/>
                </a:solidFill>
                <a:latin typeface="Times New Roman"/>
                <a:ea typeface="Times New Roman"/>
                <a:cs typeface="Times New Roman"/>
                <a:sym typeface="Times New Roman"/>
              </a:rPr>
              <a:t>National Ocean Service Priorities: </a:t>
            </a:r>
            <a:r>
              <a:rPr lang="en-US" sz="1800">
                <a:solidFill>
                  <a:schemeClr val="dk1"/>
                </a:solidFill>
                <a:latin typeface="Times New Roman"/>
                <a:ea typeface="Times New Roman"/>
                <a:cs typeface="Times New Roman"/>
                <a:sym typeface="Times New Roman"/>
              </a:rPr>
              <a:t>Coastal resilience; Coastal intelligence; and Place-based conservation.</a:t>
            </a:r>
          </a:p>
          <a:p>
            <a:pPr indent="0" lvl="0" marL="0" marR="0" rtl="0" algn="l">
              <a:lnSpc>
                <a:spcPct val="150000"/>
              </a:lnSpc>
              <a:spcBef>
                <a:spcPts val="0"/>
              </a:spcBef>
              <a:spcAft>
                <a:spcPts val="0"/>
              </a:spcAft>
              <a:buNone/>
            </a:pPr>
            <a:r>
              <a:t/>
            </a:r>
            <a:endParaRPr i="1" sz="1800" u="sng">
              <a:solidFill>
                <a:schemeClr val="dk1"/>
              </a:solidFill>
              <a:latin typeface="Times New Roman"/>
              <a:ea typeface="Times New Roman"/>
              <a:cs typeface="Times New Roman"/>
              <a:sym typeface="Times New Roman"/>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 name="Shape 102"/>
        <p:cNvGrpSpPr/>
        <p:nvPr/>
      </p:nvGrpSpPr>
      <p:grpSpPr>
        <a:xfrm>
          <a:off x="0" y="0"/>
          <a:ext cx="0" cy="0"/>
          <a:chOff x="0" y="0"/>
          <a:chExt cx="0" cy="0"/>
        </a:xfrm>
      </p:grpSpPr>
      <p:sp>
        <p:nvSpPr>
          <p:cNvPr id="103" name="Shape 103"/>
          <p:cNvSpPr txBox="1"/>
          <p:nvPr>
            <p:ph type="title"/>
          </p:nvPr>
        </p:nvSpPr>
        <p:spPr>
          <a:xfrm>
            <a:off x="722312" y="4406900"/>
            <a:ext cx="7772400" cy="1362075"/>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1" baseline="0" i="0" lang="en-US" sz="4000" u="none" cap="none" strike="noStrike">
                <a:solidFill>
                  <a:schemeClr val="dk1"/>
                </a:solidFill>
                <a:latin typeface="Times New Roman"/>
                <a:ea typeface="Times New Roman"/>
                <a:cs typeface="Times New Roman"/>
                <a:sym typeface="Times New Roman"/>
              </a:rPr>
              <a:t>INTRODUCING ECO</a:t>
            </a:r>
          </a:p>
        </p:txBody>
      </p:sp>
      <p:sp>
        <p:nvSpPr>
          <p:cNvPr id="104" name="Shape 104"/>
          <p:cNvSpPr txBox="1"/>
          <p:nvPr/>
        </p:nvSpPr>
        <p:spPr>
          <a:xfrm>
            <a:off x="152400" y="6388775"/>
            <a:ext cx="8891999" cy="469199"/>
          </a:xfrm>
          <a:prstGeom prst="rect">
            <a:avLst/>
          </a:prstGeom>
          <a:noFill/>
          <a:ln>
            <a:noFill/>
          </a:ln>
        </p:spPr>
        <p:txBody>
          <a:bodyPr anchorCtr="0" anchor="ctr" bIns="91425" lIns="91425" rIns="91425" tIns="91425">
            <a:noAutofit/>
          </a:bodyPr>
          <a:lstStyle/>
          <a:p>
            <a:pPr indent="0" lvl="0" marL="0" rtl="0">
              <a:spcBef>
                <a:spcPts val="0"/>
              </a:spcBef>
              <a:buNone/>
            </a:pPr>
            <a:r>
              <a:rPr b="1" lang="en-US" sz="1200">
                <a:solidFill>
                  <a:srgbClr val="999999"/>
                </a:solidFill>
                <a:latin typeface="Times New Roman"/>
                <a:ea typeface="Times New Roman"/>
                <a:cs typeface="Times New Roman"/>
                <a:sym typeface="Times New Roman"/>
              </a:rPr>
              <a:t>NGS Ecosystem and Climate Operations (ECO) team 			</a:t>
            </a:r>
            <a:r>
              <a:rPr b="1" lang="en-US" sz="1200" u="sng">
                <a:solidFill>
                  <a:srgbClr val="999999"/>
                </a:solidFill>
                <a:latin typeface="Times New Roman"/>
                <a:ea typeface="Times New Roman"/>
                <a:cs typeface="Times New Roman"/>
                <a:sym typeface="Times New Roman"/>
              </a:rPr>
              <a:t>http://www.ngs.noaa.gov/web/science_edu/ecosystems_climate/</a:t>
            </a:r>
            <a:r>
              <a:rPr b="1" lang="en-US" sz="1200">
                <a:solidFill>
                  <a:srgbClr val="999999"/>
                </a:solidFill>
                <a:latin typeface="Times New Roman"/>
                <a:ea typeface="Times New Roman"/>
                <a:cs typeface="Times New Roman"/>
                <a:sym typeface="Times New Roman"/>
              </a:rPr>
              <a:t> </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 name="Shape 108"/>
        <p:cNvGrpSpPr/>
        <p:nvPr/>
      </p:nvGrpSpPr>
      <p:grpSpPr>
        <a:xfrm>
          <a:off x="0" y="0"/>
          <a:ext cx="0" cy="0"/>
          <a:chOff x="0" y="0"/>
          <a:chExt cx="0" cy="0"/>
        </a:xfrm>
      </p:grpSpPr>
      <p:sp>
        <p:nvSpPr>
          <p:cNvPr id="109" name="Shape 109"/>
          <p:cNvSpPr txBox="1"/>
          <p:nvPr/>
        </p:nvSpPr>
        <p:spPr>
          <a:xfrm>
            <a:off x="119063" y="682625"/>
            <a:ext cx="8871000" cy="1012799"/>
          </a:xfrm>
          <a:prstGeom prst="rect">
            <a:avLst/>
          </a:prstGeom>
          <a:noFill/>
          <a:ln>
            <a:noFill/>
          </a:ln>
        </p:spPr>
        <p:txBody>
          <a:bodyPr anchorCtr="0" anchor="t" bIns="45700" lIns="91425" rIns="91425" tIns="45700">
            <a:noAutofit/>
          </a:bodyPr>
          <a:lstStyle/>
          <a:p>
            <a:pPr indent="0" lvl="0" marL="0" marR="0" rtl="0" algn="ctr">
              <a:spcBef>
                <a:spcPts val="0"/>
              </a:spcBef>
              <a:spcAft>
                <a:spcPts val="0"/>
              </a:spcAft>
              <a:buClr>
                <a:schemeClr val="dk1"/>
              </a:buClr>
              <a:buSzPct val="25000"/>
              <a:buFont typeface="Arial"/>
              <a:buNone/>
            </a:pPr>
            <a:r>
              <a:rPr b="1" lang="en-US" sz="4400">
                <a:solidFill>
                  <a:schemeClr val="dk1"/>
                </a:solidFill>
                <a:latin typeface="Times New Roman"/>
                <a:ea typeface="Times New Roman"/>
                <a:cs typeface="Times New Roman"/>
                <a:sym typeface="Times New Roman"/>
              </a:rPr>
              <a:t>S</a:t>
            </a:r>
            <a:r>
              <a:rPr b="1" baseline="0" i="0" lang="en-US" sz="4400" u="none" cap="none" strike="noStrike">
                <a:solidFill>
                  <a:schemeClr val="dk1"/>
                </a:solidFill>
                <a:latin typeface="Times New Roman"/>
                <a:ea typeface="Times New Roman"/>
                <a:cs typeface="Times New Roman"/>
                <a:sym typeface="Times New Roman"/>
              </a:rPr>
              <a:t>upporting coastal restoration</a:t>
            </a:r>
          </a:p>
        </p:txBody>
      </p:sp>
      <p:sp>
        <p:nvSpPr>
          <p:cNvPr id="110" name="Shape 110"/>
          <p:cNvSpPr txBox="1"/>
          <p:nvPr/>
        </p:nvSpPr>
        <p:spPr>
          <a:xfrm>
            <a:off x="498475" y="1706562"/>
            <a:ext cx="8273999" cy="4667399"/>
          </a:xfrm>
          <a:prstGeom prst="rect">
            <a:avLst/>
          </a:prstGeom>
          <a:noFill/>
          <a:ln>
            <a:noFill/>
          </a:ln>
        </p:spPr>
        <p:txBody>
          <a:bodyPr anchorCtr="0" anchor="t" bIns="45700" lIns="91425" rIns="91425" tIns="45700">
            <a:noAutofit/>
          </a:bodyPr>
          <a:lstStyle/>
          <a:p>
            <a:pPr indent="-914400" lvl="0" marL="914400" marR="0" rtl="0" algn="l">
              <a:lnSpc>
                <a:spcPct val="150000"/>
              </a:lnSpc>
              <a:spcBef>
                <a:spcPts val="0"/>
              </a:spcBef>
              <a:spcAft>
                <a:spcPts val="0"/>
              </a:spcAft>
              <a:buSzPct val="25000"/>
              <a:buNone/>
            </a:pPr>
            <a:r>
              <a:rPr b="1" baseline="0" i="0" lang="en-US" sz="2400" u="none" cap="none" strike="noStrike">
                <a:solidFill>
                  <a:schemeClr val="dk1"/>
                </a:solidFill>
                <a:latin typeface="Times New Roman"/>
                <a:ea typeface="Times New Roman"/>
                <a:cs typeface="Times New Roman"/>
                <a:sym typeface="Times New Roman"/>
              </a:rPr>
              <a:t>Problem(s)</a:t>
            </a:r>
            <a:r>
              <a:rPr b="0" baseline="0" i="0" lang="en-US" sz="2400" u="none" cap="none" strike="noStrike">
                <a:solidFill>
                  <a:schemeClr val="dk1"/>
                </a:solidFill>
                <a:latin typeface="Times New Roman"/>
                <a:ea typeface="Times New Roman"/>
                <a:cs typeface="Times New Roman"/>
                <a:sym typeface="Times New Roman"/>
              </a:rPr>
              <a:t>: </a:t>
            </a:r>
          </a:p>
          <a:p>
            <a:pPr indent="-457200" lvl="0" marL="457200" marR="0" rtl="0" algn="l">
              <a:lnSpc>
                <a:spcPct val="150000"/>
              </a:lnSpc>
              <a:spcBef>
                <a:spcPts val="480"/>
              </a:spcBef>
              <a:spcAft>
                <a:spcPts val="0"/>
              </a:spcAft>
              <a:buClr>
                <a:schemeClr val="dk1"/>
              </a:buClr>
              <a:buSzPct val="100000"/>
              <a:buFont typeface="Times New Roman"/>
              <a:buAutoNum type="arabicPeriod"/>
            </a:pPr>
            <a:r>
              <a:rPr lang="en-US" sz="2400">
                <a:solidFill>
                  <a:schemeClr val="dk1"/>
                </a:solidFill>
                <a:latin typeface="Times New Roman"/>
                <a:ea typeface="Times New Roman"/>
                <a:cs typeface="Times New Roman"/>
                <a:sym typeface="Times New Roman"/>
              </a:rPr>
              <a:t>N</a:t>
            </a:r>
            <a:r>
              <a:rPr b="0" baseline="0" i="0" lang="en-US" sz="2400" u="none" cap="none" strike="noStrike">
                <a:solidFill>
                  <a:schemeClr val="dk1"/>
                </a:solidFill>
                <a:latin typeface="Times New Roman"/>
                <a:ea typeface="Times New Roman"/>
                <a:cs typeface="Times New Roman"/>
                <a:sym typeface="Times New Roman"/>
              </a:rPr>
              <a:t>eed for high accuracy land elevations and water levels</a:t>
            </a:r>
          </a:p>
          <a:p>
            <a:pPr indent="-457200" lvl="0" marL="457200" marR="0" rtl="0" algn="l">
              <a:lnSpc>
                <a:spcPct val="150000"/>
              </a:lnSpc>
              <a:spcBef>
                <a:spcPts val="480"/>
              </a:spcBef>
              <a:spcAft>
                <a:spcPts val="0"/>
              </a:spcAft>
              <a:buClr>
                <a:schemeClr val="dk1"/>
              </a:buClr>
              <a:buSzPct val="100000"/>
              <a:buFont typeface="Times New Roman"/>
              <a:buAutoNum type="arabicPeriod"/>
            </a:pPr>
            <a:r>
              <a:rPr lang="en-US" sz="2400">
                <a:solidFill>
                  <a:schemeClr val="dk1"/>
                </a:solidFill>
                <a:latin typeface="Times New Roman"/>
                <a:ea typeface="Times New Roman"/>
                <a:cs typeface="Times New Roman"/>
                <a:sym typeface="Times New Roman"/>
              </a:rPr>
              <a:t>Lacked</a:t>
            </a:r>
            <a:r>
              <a:rPr b="0" baseline="0" i="0" lang="en-US" sz="2400" u="none" cap="none" strike="noStrike">
                <a:solidFill>
                  <a:schemeClr val="dk1"/>
                </a:solidFill>
                <a:latin typeface="Times New Roman"/>
                <a:ea typeface="Times New Roman"/>
                <a:cs typeface="Times New Roman"/>
                <a:sym typeface="Times New Roman"/>
              </a:rPr>
              <a:t> understanding of tidal and geodetic datums</a:t>
            </a:r>
          </a:p>
          <a:p>
            <a:pPr indent="-457200" lvl="0" marL="457200" marR="0" rtl="0" algn="l">
              <a:lnSpc>
                <a:spcPct val="150000"/>
              </a:lnSpc>
              <a:spcBef>
                <a:spcPts val="480"/>
              </a:spcBef>
              <a:spcAft>
                <a:spcPts val="0"/>
              </a:spcAft>
              <a:buClr>
                <a:schemeClr val="dk1"/>
              </a:buClr>
              <a:buSzPct val="100000"/>
              <a:buFont typeface="Times New Roman"/>
              <a:buAutoNum type="arabicPeriod"/>
            </a:pPr>
            <a:r>
              <a:rPr b="0" baseline="0" i="0" lang="en-US" sz="2400" u="none" cap="none" strike="noStrike">
                <a:solidFill>
                  <a:schemeClr val="dk1"/>
                </a:solidFill>
                <a:latin typeface="Times New Roman"/>
                <a:ea typeface="Times New Roman"/>
                <a:cs typeface="Times New Roman"/>
                <a:sym typeface="Times New Roman"/>
              </a:rPr>
              <a:t>Traditional surveying not adapted to coastal habitats</a:t>
            </a:r>
          </a:p>
          <a:p>
            <a:pPr indent="-457200" lvl="0" marL="457200" marR="0" rtl="0" algn="l">
              <a:lnSpc>
                <a:spcPct val="150000"/>
              </a:lnSpc>
              <a:spcBef>
                <a:spcPts val="480"/>
              </a:spcBef>
              <a:spcAft>
                <a:spcPts val="0"/>
              </a:spcAft>
              <a:buClr>
                <a:schemeClr val="dk1"/>
              </a:buClr>
              <a:buSzPct val="100000"/>
              <a:buFont typeface="Times New Roman"/>
              <a:buAutoNum type="arabicPeriod"/>
            </a:pPr>
            <a:r>
              <a:rPr b="0" baseline="0" i="0" lang="en-US" sz="2400" u="none" cap="none" strike="noStrike">
                <a:solidFill>
                  <a:schemeClr val="dk1"/>
                </a:solidFill>
                <a:latin typeface="Times New Roman"/>
                <a:ea typeface="Times New Roman"/>
                <a:cs typeface="Times New Roman"/>
                <a:sym typeface="Times New Roman"/>
              </a:rPr>
              <a:t>Tidal datums only accurate locally</a:t>
            </a:r>
          </a:p>
          <a:p>
            <a:pPr indent="0" lvl="0" marL="0" marR="0" rtl="0" algn="l">
              <a:lnSpc>
                <a:spcPct val="150000"/>
              </a:lnSpc>
              <a:spcBef>
                <a:spcPts val="480"/>
              </a:spcBef>
              <a:spcAft>
                <a:spcPts val="0"/>
              </a:spcAft>
              <a:buNone/>
            </a:pPr>
            <a:r>
              <a:t/>
            </a:r>
            <a:endParaRPr b="1" sz="1200">
              <a:solidFill>
                <a:schemeClr val="dk1"/>
              </a:solidFill>
              <a:latin typeface="Times New Roman"/>
              <a:ea typeface="Times New Roman"/>
              <a:cs typeface="Times New Roman"/>
              <a:sym typeface="Times New Roman"/>
            </a:endParaRPr>
          </a:p>
          <a:p>
            <a:pPr indent="0" lvl="0" marL="0" marR="0" rtl="0" algn="l">
              <a:lnSpc>
                <a:spcPct val="150000"/>
              </a:lnSpc>
              <a:spcBef>
                <a:spcPts val="480"/>
              </a:spcBef>
              <a:spcAft>
                <a:spcPts val="0"/>
              </a:spcAft>
              <a:buSzPct val="25000"/>
              <a:buNone/>
            </a:pPr>
            <a:r>
              <a:rPr b="1" baseline="0" i="0" lang="en-US" sz="2400" u="none" cap="none" strike="noStrike">
                <a:solidFill>
                  <a:schemeClr val="dk1"/>
                </a:solidFill>
                <a:latin typeface="Times New Roman"/>
                <a:ea typeface="Times New Roman"/>
                <a:cs typeface="Times New Roman"/>
                <a:sym typeface="Times New Roman"/>
              </a:rPr>
              <a:t>Solution</a:t>
            </a:r>
            <a:r>
              <a:rPr b="0" baseline="0" i="0" lang="en-US" sz="2400" u="none" cap="none" strike="noStrike">
                <a:solidFill>
                  <a:schemeClr val="dk1"/>
                </a:solidFill>
                <a:latin typeface="Times New Roman"/>
                <a:ea typeface="Times New Roman"/>
                <a:cs typeface="Times New Roman"/>
                <a:sym typeface="Times New Roman"/>
              </a:rPr>
              <a:t>: teams form at NGS </a:t>
            </a:r>
            <a:r>
              <a:rPr lang="en-US" sz="2400">
                <a:solidFill>
                  <a:schemeClr val="dk1"/>
                </a:solidFill>
                <a:latin typeface="Times New Roman"/>
                <a:ea typeface="Times New Roman"/>
                <a:cs typeface="Times New Roman"/>
                <a:sym typeface="Times New Roman"/>
              </a:rPr>
              <a:t>&amp;</a:t>
            </a:r>
            <a:r>
              <a:rPr b="0" baseline="0" i="0" lang="en-US" sz="2400" u="none" cap="none" strike="noStrike">
                <a:solidFill>
                  <a:schemeClr val="dk1"/>
                </a:solidFill>
                <a:latin typeface="Times New Roman"/>
                <a:ea typeface="Times New Roman"/>
                <a:cs typeface="Times New Roman"/>
                <a:sym typeface="Times New Roman"/>
              </a:rPr>
              <a:t> </a:t>
            </a:r>
            <a:r>
              <a:rPr lang="en-US" sz="2400">
                <a:solidFill>
                  <a:schemeClr val="dk1"/>
                </a:solidFill>
                <a:latin typeface="Times New Roman"/>
                <a:ea typeface="Times New Roman"/>
                <a:cs typeface="Times New Roman"/>
                <a:sym typeface="Times New Roman"/>
              </a:rPr>
              <a:t>sister “</a:t>
            </a:r>
            <a:r>
              <a:rPr b="0" baseline="0" i="0" lang="en-US" sz="2400" u="none" cap="none" strike="noStrike">
                <a:solidFill>
                  <a:schemeClr val="dk1"/>
                </a:solidFill>
                <a:latin typeface="Times New Roman"/>
                <a:ea typeface="Times New Roman"/>
                <a:cs typeface="Times New Roman"/>
                <a:sym typeface="Times New Roman"/>
              </a:rPr>
              <a:t>tides &amp; currents</a:t>
            </a:r>
            <a:r>
              <a:rPr lang="en-US" sz="2400">
                <a:solidFill>
                  <a:schemeClr val="dk1"/>
                </a:solidFill>
                <a:latin typeface="Times New Roman"/>
                <a:ea typeface="Times New Roman"/>
                <a:cs typeface="Times New Roman"/>
                <a:sym typeface="Times New Roman"/>
              </a:rPr>
              <a:t>”</a:t>
            </a:r>
            <a:r>
              <a:rPr b="0" baseline="0" i="0" lang="en-US" sz="2400" u="none" cap="none" strike="noStrike">
                <a:solidFill>
                  <a:schemeClr val="dk1"/>
                </a:solidFill>
                <a:latin typeface="Times New Roman"/>
                <a:ea typeface="Times New Roman"/>
                <a:cs typeface="Times New Roman"/>
                <a:sym typeface="Times New Roman"/>
              </a:rPr>
              <a:t> office</a:t>
            </a:r>
          </a:p>
          <a:p>
            <a:pPr lvl="0" marR="0" rtl="0" algn="l">
              <a:lnSpc>
                <a:spcPct val="150000"/>
              </a:lnSpc>
              <a:spcBef>
                <a:spcPts val="480"/>
              </a:spcBef>
              <a:spcAft>
                <a:spcPts val="0"/>
              </a:spcAft>
              <a:buNone/>
            </a:pPr>
            <a:r>
              <a:rPr b="1" lang="en-US" sz="2400">
                <a:solidFill>
                  <a:srgbClr val="980000"/>
                </a:solidFill>
                <a:latin typeface="Times New Roman"/>
                <a:ea typeface="Times New Roman"/>
                <a:cs typeface="Times New Roman"/>
                <a:sym typeface="Times New Roman"/>
              </a:rPr>
              <a:t>NGS ECO &amp; </a:t>
            </a:r>
            <a:r>
              <a:rPr b="1" baseline="0" i="0" lang="en-US" sz="2400" u="none" cap="none" strike="noStrike">
                <a:solidFill>
                  <a:srgbClr val="980000"/>
                </a:solidFill>
                <a:latin typeface="Times New Roman"/>
                <a:ea typeface="Times New Roman"/>
                <a:cs typeface="Times New Roman"/>
                <a:sym typeface="Times New Roman"/>
              </a:rPr>
              <a:t>CO-OPS COASTAL</a:t>
            </a:r>
          </a:p>
          <a:p>
            <a:pPr indent="-190500" lvl="0" marL="342900" marR="0" rtl="0" algn="l">
              <a:lnSpc>
                <a:spcPct val="150000"/>
              </a:lnSpc>
              <a:spcBef>
                <a:spcPts val="480"/>
              </a:spcBef>
              <a:spcAft>
                <a:spcPts val="0"/>
              </a:spcAft>
              <a:buClr>
                <a:schemeClr val="dk1"/>
              </a:buClr>
              <a:buFont typeface="Arial"/>
              <a:buNone/>
            </a:pPr>
            <a:r>
              <a:t/>
            </a:r>
            <a:endParaRPr b="0" baseline="0" i="0" sz="2400" u="none" cap="none" strike="noStrike">
              <a:solidFill>
                <a:schemeClr val="dk1"/>
              </a:solidFill>
              <a:latin typeface="Times New Roman"/>
              <a:ea typeface="Times New Roman"/>
              <a:cs typeface="Times New Roman"/>
              <a:sym typeface="Times New Roman"/>
            </a:endParaRPr>
          </a:p>
        </p:txBody>
      </p:sp>
      <p:sp>
        <p:nvSpPr>
          <p:cNvPr id="111" name="Shape 111"/>
          <p:cNvSpPr txBox="1"/>
          <p:nvPr/>
        </p:nvSpPr>
        <p:spPr>
          <a:xfrm>
            <a:off x="152400" y="6388775"/>
            <a:ext cx="8891999" cy="469199"/>
          </a:xfrm>
          <a:prstGeom prst="rect">
            <a:avLst/>
          </a:prstGeom>
          <a:noFill/>
          <a:ln>
            <a:noFill/>
          </a:ln>
        </p:spPr>
        <p:txBody>
          <a:bodyPr anchorCtr="0" anchor="ctr" bIns="91425" lIns="91425" rIns="91425" tIns="91425">
            <a:noAutofit/>
          </a:bodyPr>
          <a:lstStyle/>
          <a:p>
            <a:pPr indent="0" lvl="0" marL="0" rtl="0">
              <a:spcBef>
                <a:spcPts val="0"/>
              </a:spcBef>
              <a:buNone/>
            </a:pPr>
            <a:r>
              <a:rPr b="1" lang="en-US" sz="1200">
                <a:solidFill>
                  <a:srgbClr val="999999"/>
                </a:solidFill>
                <a:latin typeface="Times New Roman"/>
                <a:ea typeface="Times New Roman"/>
                <a:cs typeface="Times New Roman"/>
                <a:sym typeface="Times New Roman"/>
              </a:rPr>
              <a:t>NGS Ecosystem and Climate Operations (ECO) team 			</a:t>
            </a:r>
            <a:r>
              <a:rPr b="1" lang="en-US" sz="1200" u="sng">
                <a:solidFill>
                  <a:srgbClr val="999999"/>
                </a:solidFill>
                <a:latin typeface="Times New Roman"/>
                <a:ea typeface="Times New Roman"/>
                <a:cs typeface="Times New Roman"/>
                <a:sym typeface="Times New Roman"/>
              </a:rPr>
              <a:t>http://www.ngs.noaa.gov/web/science_edu/ecosystems_climate/</a:t>
            </a:r>
            <a:r>
              <a:rPr b="1" lang="en-US" sz="1200">
                <a:solidFill>
                  <a:srgbClr val="999999"/>
                </a:solidFill>
                <a:latin typeface="Times New Roman"/>
                <a:ea typeface="Times New Roman"/>
                <a:cs typeface="Times New Roman"/>
                <a:sym typeface="Times New Roman"/>
              </a:rPr>
              <a:t> </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 name="Shape 116"/>
        <p:cNvGrpSpPr/>
        <p:nvPr/>
      </p:nvGrpSpPr>
      <p:grpSpPr>
        <a:xfrm>
          <a:off x="0" y="0"/>
          <a:ext cx="0" cy="0"/>
          <a:chOff x="0" y="0"/>
          <a:chExt cx="0" cy="0"/>
        </a:xfrm>
      </p:grpSpPr>
      <p:sp>
        <p:nvSpPr>
          <p:cNvPr id="117" name="Shape 117"/>
          <p:cNvSpPr txBox="1"/>
          <p:nvPr>
            <p:ph type="title"/>
          </p:nvPr>
        </p:nvSpPr>
        <p:spPr>
          <a:xfrm>
            <a:off x="457200" y="3508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ECO Projects</a:t>
            </a:r>
          </a:p>
        </p:txBody>
      </p:sp>
      <p:sp>
        <p:nvSpPr>
          <p:cNvPr id="118" name="Shape 118"/>
          <p:cNvSpPr txBox="1"/>
          <p:nvPr>
            <p:ph idx="1" type="body"/>
          </p:nvPr>
        </p:nvSpPr>
        <p:spPr>
          <a:xfrm>
            <a:off x="457200" y="1524000"/>
            <a:ext cx="8229600" cy="2876699"/>
          </a:xfrm>
          <a:prstGeom prst="rect">
            <a:avLst/>
          </a:prstGeom>
          <a:noFill/>
          <a:ln>
            <a:noFill/>
          </a:ln>
        </p:spPr>
        <p:txBody>
          <a:bodyPr anchorCtr="0" anchor="t" bIns="45700" lIns="91425" rIns="91425" tIns="45700">
            <a:noAutofit/>
          </a:bodyPr>
          <a:lstStyle/>
          <a:p>
            <a:pPr lvl="0" rtl="0">
              <a:lnSpc>
                <a:spcPct val="115000"/>
              </a:lnSpc>
              <a:spcBef>
                <a:spcPts val="540"/>
              </a:spcBef>
              <a:buClr>
                <a:schemeClr val="dk1"/>
              </a:buClr>
              <a:buSzPct val="100000"/>
              <a:buFont typeface="Arial"/>
              <a:buChar char="•"/>
            </a:pPr>
            <a:r>
              <a:rPr lang="en-US" sz="2400">
                <a:solidFill>
                  <a:schemeClr val="dk1"/>
                </a:solidFill>
                <a:latin typeface="Times New Roman"/>
                <a:ea typeface="Times New Roman"/>
                <a:cs typeface="Times New Roman"/>
                <a:sym typeface="Times New Roman"/>
              </a:rPr>
              <a:t>Including bench mark setting, leveling, Height Mod surveys, terrestrial lidar, static GPS and RTK GPS.</a:t>
            </a:r>
          </a:p>
          <a:p>
            <a:pPr indent="0" lvl="0" marL="0" marR="0" rtl="0" algn="l">
              <a:lnSpc>
                <a:spcPct val="115000"/>
              </a:lnSpc>
              <a:spcBef>
                <a:spcPts val="0"/>
              </a:spcBef>
              <a:spcAft>
                <a:spcPts val="0"/>
              </a:spcAft>
              <a:buNone/>
            </a:pPr>
            <a:r>
              <a:t/>
            </a:r>
            <a:endParaRPr sz="2400">
              <a:solidFill>
                <a:schemeClr val="dk1"/>
              </a:solidFill>
              <a:latin typeface="Times New Roman"/>
              <a:ea typeface="Times New Roman"/>
              <a:cs typeface="Times New Roman"/>
              <a:sym typeface="Times New Roman"/>
            </a:endParaRPr>
          </a:p>
          <a:p>
            <a:pPr indent="-323850" lvl="0" marL="342900" marR="0" rtl="0" algn="l">
              <a:lnSpc>
                <a:spcPct val="115000"/>
              </a:lnSpc>
              <a:spcBef>
                <a:spcPts val="0"/>
              </a:spcBef>
              <a:spcAft>
                <a:spcPts val="0"/>
              </a:spcAft>
              <a:buClr>
                <a:schemeClr val="dk1"/>
              </a:buClr>
              <a:buSzPct val="100000"/>
              <a:buFont typeface="Arial"/>
              <a:buChar char="•"/>
            </a:pPr>
            <a:r>
              <a:rPr lang="en-US" sz="2400">
                <a:solidFill>
                  <a:schemeClr val="dk1"/>
                </a:solidFill>
                <a:latin typeface="Times New Roman"/>
                <a:ea typeface="Times New Roman"/>
                <a:cs typeface="Times New Roman"/>
                <a:sym typeface="Times New Roman"/>
              </a:rPr>
              <a:t>S</a:t>
            </a:r>
            <a:r>
              <a:rPr b="0" baseline="0" i="0" lang="en-US" sz="2400" u="none" cap="none" strike="noStrike">
                <a:solidFill>
                  <a:schemeClr val="dk1"/>
                </a:solidFill>
                <a:latin typeface="Times New Roman"/>
                <a:ea typeface="Times New Roman"/>
                <a:cs typeface="Times New Roman"/>
                <a:sym typeface="Times New Roman"/>
              </a:rPr>
              <a:t>upporting coastal restoration; coastal science; long-term ecosystem monitoring; studying the impacts of sea level rise; and improving coastal resilience. </a:t>
            </a:r>
          </a:p>
          <a:p>
            <a:pPr indent="-170180" lvl="0" marL="342900" marR="0" rtl="0" algn="l">
              <a:lnSpc>
                <a:spcPct val="115000"/>
              </a:lnSpc>
              <a:spcBef>
                <a:spcPts val="544"/>
              </a:spcBef>
              <a:spcAft>
                <a:spcPts val="0"/>
              </a:spcAft>
              <a:buClr>
                <a:schemeClr val="dk1"/>
              </a:buClr>
              <a:buFont typeface="Arial"/>
              <a:buNone/>
            </a:pPr>
            <a:r>
              <a:t/>
            </a:r>
            <a:endParaRPr b="0" baseline="0" i="0" sz="1200" u="none" cap="none" strike="noStrike">
              <a:solidFill>
                <a:schemeClr val="dk1"/>
              </a:solidFill>
              <a:latin typeface="Times New Roman"/>
              <a:ea typeface="Times New Roman"/>
              <a:cs typeface="Times New Roman"/>
              <a:sym typeface="Times New Roman"/>
            </a:endParaRPr>
          </a:p>
          <a:p>
            <a:pPr indent="-323850" lvl="0" marL="342900" marR="0" rtl="0" algn="l">
              <a:lnSpc>
                <a:spcPct val="115000"/>
              </a:lnSpc>
              <a:spcBef>
                <a:spcPts val="540"/>
              </a:spcBef>
              <a:spcAft>
                <a:spcPts val="0"/>
              </a:spcAft>
              <a:buClr>
                <a:schemeClr val="dk1"/>
              </a:buClr>
              <a:buFont typeface="Arial"/>
              <a:buChar char="•"/>
            </a:pPr>
            <a:r>
              <a:t/>
            </a:r>
            <a:endParaRPr b="0" baseline="0" i="0" sz="2400" u="none" cap="none" strike="noStrike">
              <a:solidFill>
                <a:schemeClr val="dk1"/>
              </a:solidFill>
              <a:latin typeface="Times New Roman"/>
              <a:ea typeface="Times New Roman"/>
              <a:cs typeface="Times New Roman"/>
              <a:sym typeface="Times New Roman"/>
            </a:endParaRPr>
          </a:p>
        </p:txBody>
      </p:sp>
      <p:pic>
        <p:nvPicPr>
          <p:cNvPr id="119" name="Shape 119"/>
          <p:cNvPicPr preferRelativeResize="0"/>
          <p:nvPr/>
        </p:nvPicPr>
        <p:blipFill rotWithShape="1">
          <a:blip r:embed="rId3">
            <a:alphaModFix/>
          </a:blip>
          <a:srcRect b="0" l="0" r="0" t="0"/>
          <a:stretch/>
        </p:blipFill>
        <p:spPr>
          <a:xfrm>
            <a:off x="6160237" y="4456125"/>
            <a:ext cx="2435999" cy="1827900"/>
          </a:xfrm>
          <a:prstGeom prst="rect">
            <a:avLst/>
          </a:prstGeom>
          <a:noFill/>
          <a:ln>
            <a:noFill/>
          </a:ln>
        </p:spPr>
      </p:pic>
      <p:pic>
        <p:nvPicPr>
          <p:cNvPr id="120" name="Shape 120"/>
          <p:cNvPicPr preferRelativeResize="0"/>
          <p:nvPr/>
        </p:nvPicPr>
        <p:blipFill rotWithShape="1">
          <a:blip r:embed="rId4">
            <a:alphaModFix/>
          </a:blip>
          <a:srcRect b="0" l="0" r="0" t="0"/>
          <a:stretch/>
        </p:blipFill>
        <p:spPr>
          <a:xfrm>
            <a:off x="665200" y="4430701"/>
            <a:ext cx="2435999" cy="1827900"/>
          </a:xfrm>
          <a:prstGeom prst="rect">
            <a:avLst/>
          </a:prstGeom>
          <a:noFill/>
          <a:ln>
            <a:noFill/>
          </a:ln>
        </p:spPr>
      </p:pic>
      <p:pic>
        <p:nvPicPr>
          <p:cNvPr id="121" name="Shape 121"/>
          <p:cNvPicPr preferRelativeResize="0"/>
          <p:nvPr/>
        </p:nvPicPr>
        <p:blipFill rotWithShape="1">
          <a:blip r:embed="rId5">
            <a:alphaModFix/>
          </a:blip>
          <a:srcRect b="25667" l="0" r="0" t="0"/>
          <a:stretch/>
        </p:blipFill>
        <p:spPr>
          <a:xfrm>
            <a:off x="3708562" y="4430699"/>
            <a:ext cx="1844275" cy="1827900"/>
          </a:xfrm>
          <a:prstGeom prst="rect">
            <a:avLst/>
          </a:prstGeom>
          <a:noFill/>
          <a:ln>
            <a:noFill/>
          </a:ln>
        </p:spPr>
      </p:pic>
      <p:sp>
        <p:nvSpPr>
          <p:cNvPr id="122" name="Shape 122"/>
          <p:cNvSpPr txBox="1"/>
          <p:nvPr/>
        </p:nvSpPr>
        <p:spPr>
          <a:xfrm>
            <a:off x="152400" y="6388775"/>
            <a:ext cx="8891999" cy="469199"/>
          </a:xfrm>
          <a:prstGeom prst="rect">
            <a:avLst/>
          </a:prstGeom>
          <a:noFill/>
          <a:ln>
            <a:noFill/>
          </a:ln>
        </p:spPr>
        <p:txBody>
          <a:bodyPr anchorCtr="0" anchor="ctr" bIns="91425" lIns="91425" rIns="91425" tIns="91425">
            <a:noAutofit/>
          </a:bodyPr>
          <a:lstStyle/>
          <a:p>
            <a:pPr indent="0" lvl="0" marL="0" rtl="0">
              <a:spcBef>
                <a:spcPts val="0"/>
              </a:spcBef>
              <a:buNone/>
            </a:pPr>
            <a:r>
              <a:rPr b="1" lang="en-US" sz="1200">
                <a:solidFill>
                  <a:srgbClr val="999999"/>
                </a:solidFill>
                <a:latin typeface="Times New Roman"/>
                <a:ea typeface="Times New Roman"/>
                <a:cs typeface="Times New Roman"/>
                <a:sym typeface="Times New Roman"/>
              </a:rPr>
              <a:t>NGS Ecosystem and Climate Operations (ECO) team 			</a:t>
            </a:r>
            <a:r>
              <a:rPr b="1" lang="en-US" sz="1200" u="sng">
                <a:solidFill>
                  <a:srgbClr val="999999"/>
                </a:solidFill>
                <a:latin typeface="Times New Roman"/>
                <a:ea typeface="Times New Roman"/>
                <a:cs typeface="Times New Roman"/>
                <a:sym typeface="Times New Roman"/>
              </a:rPr>
              <a:t>http://www.ngs.noaa.gov/web/science_edu/ecosystems_climate/</a:t>
            </a:r>
            <a:r>
              <a:rPr b="1" lang="en-US" sz="1200">
                <a:solidFill>
                  <a:srgbClr val="999999"/>
                </a:solidFill>
                <a:latin typeface="Times New Roman"/>
                <a:ea typeface="Times New Roman"/>
                <a:cs typeface="Times New Roman"/>
                <a:sym typeface="Times New Roman"/>
              </a:rPr>
              <a:t> </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 name="Shape 126"/>
        <p:cNvGrpSpPr/>
        <p:nvPr/>
      </p:nvGrpSpPr>
      <p:grpSpPr>
        <a:xfrm>
          <a:off x="0" y="0"/>
          <a:ext cx="0" cy="0"/>
          <a:chOff x="0" y="0"/>
          <a:chExt cx="0" cy="0"/>
        </a:xfrm>
      </p:grpSpPr>
      <p:sp>
        <p:nvSpPr>
          <p:cNvPr id="127" name="Shape 127"/>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ECO Trainings &amp; Out</a:t>
            </a:r>
            <a:r>
              <a:rPr b="1" lang="en-US" sz="4400">
                <a:solidFill>
                  <a:schemeClr val="dk1"/>
                </a:solidFill>
                <a:latin typeface="Times New Roman"/>
                <a:ea typeface="Times New Roman"/>
                <a:cs typeface="Times New Roman"/>
                <a:sym typeface="Times New Roman"/>
              </a:rPr>
              <a:t>reach</a:t>
            </a:r>
          </a:p>
        </p:txBody>
      </p:sp>
      <p:sp>
        <p:nvSpPr>
          <p:cNvPr id="128" name="Shape 128"/>
          <p:cNvSpPr txBox="1"/>
          <p:nvPr>
            <p:ph idx="1" type="body"/>
          </p:nvPr>
        </p:nvSpPr>
        <p:spPr>
          <a:xfrm>
            <a:off x="457200" y="1371600"/>
            <a:ext cx="8229600" cy="4526100"/>
          </a:xfrm>
          <a:prstGeom prst="rect">
            <a:avLst/>
          </a:prstGeom>
          <a:noFill/>
          <a:ln>
            <a:noFill/>
          </a:ln>
        </p:spPr>
        <p:txBody>
          <a:bodyPr anchorCtr="0" anchor="t" bIns="45700" lIns="91425" rIns="91425" tIns="45700">
            <a:noAutofit/>
          </a:bodyPr>
          <a:lstStyle/>
          <a:p>
            <a:pPr indent="-292100" lvl="0" marL="342900" marR="0" rtl="0" algn="l">
              <a:lnSpc>
                <a:spcPct val="150000"/>
              </a:lnSpc>
              <a:spcBef>
                <a:spcPts val="0"/>
              </a:spcBef>
              <a:spcAft>
                <a:spcPts val="0"/>
              </a:spcAft>
              <a:buClr>
                <a:schemeClr val="dk1"/>
              </a:buClr>
              <a:buSzPct val="100000"/>
              <a:buFont typeface="Times New Roman"/>
              <a:buChar char="•"/>
            </a:pPr>
            <a:r>
              <a:rPr b="0" baseline="0" i="0" lang="en-US" sz="2400" u="none" cap="none" strike="noStrike">
                <a:solidFill>
                  <a:schemeClr val="dk1"/>
                </a:solidFill>
                <a:latin typeface="Times New Roman"/>
                <a:ea typeface="Times New Roman"/>
                <a:cs typeface="Times New Roman"/>
                <a:sym typeface="Times New Roman"/>
              </a:rPr>
              <a:t>Working with Corbin Training Center and State Advisors</a:t>
            </a:r>
          </a:p>
          <a:p>
            <a:pPr indent="-292100" lvl="0" marL="342900" marR="0" rtl="0" algn="l">
              <a:lnSpc>
                <a:spcPct val="150000"/>
              </a:lnSpc>
              <a:spcBef>
                <a:spcPts val="640"/>
              </a:spcBef>
              <a:spcAft>
                <a:spcPts val="0"/>
              </a:spcAft>
              <a:buClr>
                <a:schemeClr val="dk1"/>
              </a:buClr>
              <a:buSzPct val="100000"/>
              <a:buFont typeface="Times New Roman"/>
              <a:buChar char="•"/>
            </a:pPr>
            <a:r>
              <a:rPr b="0" baseline="0" i="0" lang="en-US" sz="2400" u="none" cap="none" strike="noStrike">
                <a:solidFill>
                  <a:schemeClr val="dk1"/>
                </a:solidFill>
                <a:latin typeface="Times New Roman"/>
                <a:ea typeface="Times New Roman"/>
                <a:cs typeface="Times New Roman"/>
                <a:sym typeface="Times New Roman"/>
              </a:rPr>
              <a:t>Represent</a:t>
            </a:r>
            <a:r>
              <a:rPr lang="en-US" sz="2400">
                <a:solidFill>
                  <a:schemeClr val="dk1"/>
                </a:solidFill>
                <a:latin typeface="Times New Roman"/>
                <a:ea typeface="Times New Roman"/>
                <a:cs typeface="Times New Roman"/>
                <a:sym typeface="Times New Roman"/>
              </a:rPr>
              <a:t>ing</a:t>
            </a:r>
            <a:r>
              <a:rPr b="0" baseline="0" i="0" lang="en-US" sz="2400" u="none" cap="none" strike="noStrike">
                <a:solidFill>
                  <a:schemeClr val="dk1"/>
                </a:solidFill>
                <a:latin typeface="Times New Roman"/>
                <a:ea typeface="Times New Roman"/>
                <a:cs typeface="Times New Roman"/>
                <a:sym typeface="Times New Roman"/>
              </a:rPr>
              <a:t> NGS at numerous workshops</a:t>
            </a:r>
          </a:p>
          <a:p>
            <a:pPr indent="-292100" lvl="0" marL="342900" marR="0" rtl="0" algn="l">
              <a:lnSpc>
                <a:spcPct val="150000"/>
              </a:lnSpc>
              <a:spcBef>
                <a:spcPts val="640"/>
              </a:spcBef>
              <a:spcAft>
                <a:spcPts val="0"/>
              </a:spcAft>
              <a:buClr>
                <a:schemeClr val="dk1"/>
              </a:buClr>
              <a:buSzPct val="100000"/>
              <a:buFont typeface="Times New Roman"/>
              <a:buChar char="•"/>
            </a:pPr>
            <a:r>
              <a:rPr b="0" baseline="0" i="0" lang="en-US" sz="2400" u="none" cap="none" strike="noStrike">
                <a:solidFill>
                  <a:schemeClr val="dk1"/>
                </a:solidFill>
                <a:latin typeface="Times New Roman"/>
                <a:ea typeface="Times New Roman"/>
                <a:cs typeface="Times New Roman"/>
                <a:sym typeface="Times New Roman"/>
              </a:rPr>
              <a:t>Conven</a:t>
            </a:r>
            <a:r>
              <a:rPr lang="en-US" sz="2400">
                <a:solidFill>
                  <a:schemeClr val="dk1"/>
                </a:solidFill>
                <a:latin typeface="Times New Roman"/>
                <a:ea typeface="Times New Roman"/>
                <a:cs typeface="Times New Roman"/>
                <a:sym typeface="Times New Roman"/>
              </a:rPr>
              <a:t>ing</a:t>
            </a:r>
            <a:r>
              <a:rPr b="0" baseline="0" i="0" lang="en-US" sz="2400" u="none" cap="none" strike="noStrike">
                <a:solidFill>
                  <a:schemeClr val="dk1"/>
                </a:solidFill>
                <a:latin typeface="Times New Roman"/>
                <a:ea typeface="Times New Roman"/>
                <a:cs typeface="Times New Roman"/>
                <a:sym typeface="Times New Roman"/>
              </a:rPr>
              <a:t> sessions at international conferences and present</a:t>
            </a:r>
            <a:r>
              <a:rPr lang="en-US" sz="2400">
                <a:solidFill>
                  <a:schemeClr val="dk1"/>
                </a:solidFill>
                <a:latin typeface="Times New Roman"/>
                <a:ea typeface="Times New Roman"/>
                <a:cs typeface="Times New Roman"/>
                <a:sym typeface="Times New Roman"/>
              </a:rPr>
              <a:t>ing</a:t>
            </a:r>
            <a:r>
              <a:rPr b="0" baseline="0" i="0" lang="en-US" sz="2400" u="none" cap="none" strike="noStrike">
                <a:solidFill>
                  <a:schemeClr val="dk1"/>
                </a:solidFill>
                <a:latin typeface="Times New Roman"/>
                <a:ea typeface="Times New Roman"/>
                <a:cs typeface="Times New Roman"/>
                <a:sym typeface="Times New Roman"/>
              </a:rPr>
              <a:t> at many others</a:t>
            </a:r>
          </a:p>
        </p:txBody>
      </p:sp>
      <p:pic>
        <p:nvPicPr>
          <p:cNvPr id="129" name="Shape 129"/>
          <p:cNvPicPr preferRelativeResize="0"/>
          <p:nvPr/>
        </p:nvPicPr>
        <p:blipFill>
          <a:blip r:embed="rId3">
            <a:alphaModFix/>
          </a:blip>
          <a:stretch>
            <a:fillRect/>
          </a:stretch>
        </p:blipFill>
        <p:spPr>
          <a:xfrm>
            <a:off x="263175" y="3794775"/>
            <a:ext cx="3031098" cy="2273324"/>
          </a:xfrm>
          <a:prstGeom prst="rect">
            <a:avLst/>
          </a:prstGeom>
          <a:noFill/>
          <a:ln>
            <a:noFill/>
          </a:ln>
        </p:spPr>
      </p:pic>
      <p:pic>
        <p:nvPicPr>
          <p:cNvPr id="130" name="Shape 130"/>
          <p:cNvPicPr preferRelativeResize="0"/>
          <p:nvPr/>
        </p:nvPicPr>
        <p:blipFill>
          <a:blip r:embed="rId4">
            <a:alphaModFix/>
          </a:blip>
          <a:stretch>
            <a:fillRect/>
          </a:stretch>
        </p:blipFill>
        <p:spPr>
          <a:xfrm>
            <a:off x="3600175" y="3794775"/>
            <a:ext cx="1982025" cy="2273322"/>
          </a:xfrm>
          <a:prstGeom prst="rect">
            <a:avLst/>
          </a:prstGeom>
          <a:noFill/>
          <a:ln>
            <a:noFill/>
          </a:ln>
        </p:spPr>
      </p:pic>
      <p:pic>
        <p:nvPicPr>
          <p:cNvPr id="131" name="Shape 131"/>
          <p:cNvPicPr preferRelativeResize="0"/>
          <p:nvPr/>
        </p:nvPicPr>
        <p:blipFill>
          <a:blip r:embed="rId5">
            <a:alphaModFix/>
          </a:blip>
          <a:stretch>
            <a:fillRect/>
          </a:stretch>
        </p:blipFill>
        <p:spPr>
          <a:xfrm>
            <a:off x="5888100" y="3794775"/>
            <a:ext cx="3031095" cy="2273342"/>
          </a:xfrm>
          <a:prstGeom prst="rect">
            <a:avLst/>
          </a:prstGeom>
          <a:noFill/>
          <a:ln>
            <a:noFill/>
          </a:ln>
        </p:spPr>
      </p:pic>
      <p:sp>
        <p:nvSpPr>
          <p:cNvPr id="132" name="Shape 132"/>
          <p:cNvSpPr txBox="1"/>
          <p:nvPr/>
        </p:nvSpPr>
        <p:spPr>
          <a:xfrm>
            <a:off x="152400" y="6388775"/>
            <a:ext cx="8891999" cy="469199"/>
          </a:xfrm>
          <a:prstGeom prst="rect">
            <a:avLst/>
          </a:prstGeom>
          <a:noFill/>
          <a:ln>
            <a:noFill/>
          </a:ln>
        </p:spPr>
        <p:txBody>
          <a:bodyPr anchorCtr="0" anchor="ctr" bIns="91425" lIns="91425" rIns="91425" tIns="91425">
            <a:noAutofit/>
          </a:bodyPr>
          <a:lstStyle/>
          <a:p>
            <a:pPr indent="0" lvl="0" marL="0" rtl="0">
              <a:spcBef>
                <a:spcPts val="0"/>
              </a:spcBef>
              <a:buNone/>
            </a:pPr>
            <a:r>
              <a:rPr b="1" lang="en-US" sz="1200">
                <a:solidFill>
                  <a:srgbClr val="999999"/>
                </a:solidFill>
                <a:latin typeface="Times New Roman"/>
                <a:ea typeface="Times New Roman"/>
                <a:cs typeface="Times New Roman"/>
                <a:sym typeface="Times New Roman"/>
              </a:rPr>
              <a:t>NGS Ecosystem and Climate Operations (ECO) team 			</a:t>
            </a:r>
            <a:r>
              <a:rPr b="1" lang="en-US" sz="1200" u="sng">
                <a:solidFill>
                  <a:srgbClr val="999999"/>
                </a:solidFill>
                <a:latin typeface="Times New Roman"/>
                <a:ea typeface="Times New Roman"/>
                <a:cs typeface="Times New Roman"/>
                <a:sym typeface="Times New Roman"/>
              </a:rPr>
              <a:t>http://www.ngs.noaa.gov/web/science_edu/ecosystems_climate/</a:t>
            </a:r>
            <a:r>
              <a:rPr b="1" lang="en-US" sz="1200">
                <a:solidFill>
                  <a:srgbClr val="999999"/>
                </a:solidFill>
                <a:latin typeface="Times New Roman"/>
                <a:ea typeface="Times New Roman"/>
                <a:cs typeface="Times New Roman"/>
                <a:sym typeface="Times New Roman"/>
              </a:rPr>
              <a:t> </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SzPct val="25000"/>
              <a:buNone/>
            </a:pPr>
            <a:r>
              <a:rPr b="1" baseline="0" i="0" lang="en-US" sz="4400" u="none" cap="none" strike="noStrike">
                <a:solidFill>
                  <a:schemeClr val="dk1"/>
                </a:solidFill>
                <a:latin typeface="Times New Roman"/>
                <a:ea typeface="Times New Roman"/>
                <a:cs typeface="Times New Roman"/>
                <a:sym typeface="Times New Roman"/>
              </a:rPr>
              <a:t>ECO Accomplishments</a:t>
            </a:r>
          </a:p>
        </p:txBody>
      </p:sp>
      <p:sp>
        <p:nvSpPr>
          <p:cNvPr id="139" name="Shape 139"/>
          <p:cNvSpPr txBox="1"/>
          <p:nvPr>
            <p:ph idx="1" type="body"/>
          </p:nvPr>
        </p:nvSpPr>
        <p:spPr>
          <a:xfrm>
            <a:off x="131250" y="1417650"/>
            <a:ext cx="4793400" cy="5358300"/>
          </a:xfrm>
          <a:prstGeom prst="rect">
            <a:avLst/>
          </a:prstGeom>
          <a:noFill/>
          <a:ln>
            <a:noFill/>
          </a:ln>
        </p:spPr>
        <p:txBody>
          <a:bodyPr anchorCtr="0" anchor="t" bIns="45700" lIns="91425" rIns="91425" tIns="45700">
            <a:noAutofit/>
          </a:bodyPr>
          <a:lstStyle/>
          <a:p>
            <a:pPr indent="-342900" lvl="0" marL="342900" marR="0" rtl="0" algn="l">
              <a:lnSpc>
                <a:spcPct val="150000"/>
              </a:lnSpc>
              <a:spcBef>
                <a:spcPts val="0"/>
              </a:spcBef>
              <a:spcAft>
                <a:spcPts val="0"/>
              </a:spcAft>
              <a:buClr>
                <a:schemeClr val="dk1"/>
              </a:buClr>
              <a:buSzPct val="97826"/>
              <a:buFont typeface="Arial"/>
              <a:buChar char="•"/>
            </a:pPr>
            <a:r>
              <a:rPr b="1" lang="en-US" sz="2250">
                <a:solidFill>
                  <a:schemeClr val="dk1"/>
                </a:solidFill>
                <a:latin typeface="Times New Roman"/>
                <a:ea typeface="Times New Roman"/>
                <a:cs typeface="Times New Roman"/>
                <a:sym typeface="Times New Roman"/>
              </a:rPr>
              <a:t>65+</a:t>
            </a:r>
            <a:r>
              <a:rPr b="1" baseline="0" i="0" lang="en-US" sz="2250" u="none" cap="none" strike="noStrike">
                <a:solidFill>
                  <a:schemeClr val="dk1"/>
                </a:solidFill>
                <a:latin typeface="Times New Roman"/>
                <a:ea typeface="Times New Roman"/>
                <a:cs typeface="Times New Roman"/>
                <a:sym typeface="Times New Roman"/>
              </a:rPr>
              <a:t> </a:t>
            </a:r>
            <a:r>
              <a:rPr b="0" baseline="0" i="0" lang="en-US" sz="2250" u="none" cap="none" strike="noStrike">
                <a:solidFill>
                  <a:schemeClr val="dk1"/>
                </a:solidFill>
                <a:latin typeface="Times New Roman"/>
                <a:ea typeface="Times New Roman"/>
                <a:cs typeface="Times New Roman"/>
                <a:sym typeface="Times New Roman"/>
              </a:rPr>
              <a:t>field projects since 2003</a:t>
            </a:r>
          </a:p>
          <a:p>
            <a:pPr indent="-342900" lvl="0" marL="342900" marR="0" rtl="0" algn="l">
              <a:lnSpc>
                <a:spcPct val="150000"/>
              </a:lnSpc>
              <a:spcBef>
                <a:spcPts val="450"/>
              </a:spcBef>
              <a:spcAft>
                <a:spcPts val="0"/>
              </a:spcAft>
              <a:buClr>
                <a:schemeClr val="dk1"/>
              </a:buClr>
              <a:buSzPct val="97826"/>
              <a:buFont typeface="Arial"/>
              <a:buChar char="•"/>
            </a:pPr>
            <a:r>
              <a:rPr b="1" lang="en-US" sz="2250">
                <a:solidFill>
                  <a:schemeClr val="dk1"/>
                </a:solidFill>
                <a:latin typeface="Times New Roman"/>
                <a:ea typeface="Times New Roman"/>
                <a:cs typeface="Times New Roman"/>
                <a:sym typeface="Times New Roman"/>
              </a:rPr>
              <a:t>16</a:t>
            </a:r>
            <a:r>
              <a:rPr b="0" baseline="0" i="0" lang="en-US" sz="2250" u="none" cap="none" strike="noStrike">
                <a:solidFill>
                  <a:schemeClr val="dk1"/>
                </a:solidFill>
                <a:latin typeface="Times New Roman"/>
                <a:ea typeface="Times New Roman"/>
                <a:cs typeface="Times New Roman"/>
                <a:sym typeface="Times New Roman"/>
              </a:rPr>
              <a:t> </a:t>
            </a:r>
            <a:r>
              <a:rPr lang="en-US" sz="2250">
                <a:solidFill>
                  <a:schemeClr val="dk1"/>
                </a:solidFill>
                <a:latin typeface="Times New Roman"/>
                <a:ea typeface="Times New Roman"/>
                <a:cs typeface="Times New Roman"/>
                <a:sym typeface="Times New Roman"/>
              </a:rPr>
              <a:t>T</a:t>
            </a:r>
            <a:r>
              <a:rPr b="0" baseline="0" i="0" lang="en-US" sz="2250" u="none" cap="none" strike="noStrike">
                <a:solidFill>
                  <a:schemeClr val="dk1"/>
                </a:solidFill>
                <a:latin typeface="Times New Roman"/>
                <a:ea typeface="Times New Roman"/>
                <a:cs typeface="Times New Roman"/>
                <a:sym typeface="Times New Roman"/>
              </a:rPr>
              <a:t>rainings since 2008</a:t>
            </a:r>
          </a:p>
          <a:p>
            <a:pPr indent="-342900" lvl="0" marL="342900" marR="0" rtl="0" algn="l">
              <a:lnSpc>
                <a:spcPct val="150000"/>
              </a:lnSpc>
              <a:spcBef>
                <a:spcPts val="450"/>
              </a:spcBef>
              <a:spcAft>
                <a:spcPts val="0"/>
              </a:spcAft>
              <a:buClr>
                <a:schemeClr val="dk1"/>
              </a:buClr>
              <a:buSzPct val="97826"/>
              <a:buFont typeface="Times New Roman"/>
              <a:buChar char="•"/>
            </a:pPr>
            <a:r>
              <a:rPr b="1" lang="en-US" sz="2250">
                <a:solidFill>
                  <a:schemeClr val="dk1"/>
                </a:solidFill>
                <a:latin typeface="Times New Roman"/>
                <a:ea typeface="Times New Roman"/>
                <a:cs typeface="Times New Roman"/>
                <a:sym typeface="Times New Roman"/>
              </a:rPr>
              <a:t>50+</a:t>
            </a:r>
            <a:r>
              <a:rPr lang="en-US" sz="2250">
                <a:solidFill>
                  <a:schemeClr val="dk1"/>
                </a:solidFill>
                <a:latin typeface="Times New Roman"/>
                <a:ea typeface="Times New Roman"/>
                <a:cs typeface="Times New Roman"/>
                <a:sym typeface="Times New Roman"/>
              </a:rPr>
              <a:t> Outside presentations</a:t>
            </a:r>
          </a:p>
          <a:p>
            <a:pPr indent="-342900" lvl="0" marL="342900" marR="0" rtl="0" algn="l">
              <a:lnSpc>
                <a:spcPct val="150000"/>
              </a:lnSpc>
              <a:spcBef>
                <a:spcPts val="450"/>
              </a:spcBef>
              <a:spcAft>
                <a:spcPts val="0"/>
              </a:spcAft>
              <a:buClr>
                <a:schemeClr val="dk1"/>
              </a:buClr>
              <a:buSzPct val="97826"/>
              <a:buFont typeface="Arial"/>
              <a:buChar char="•"/>
            </a:pPr>
            <a:r>
              <a:rPr b="0" baseline="0" i="0" lang="en-US" sz="2250" u="none" cap="none" strike="noStrike">
                <a:solidFill>
                  <a:schemeClr val="dk1"/>
                </a:solidFill>
                <a:latin typeface="Times New Roman"/>
                <a:ea typeface="Times New Roman"/>
                <a:cs typeface="Times New Roman"/>
                <a:sym typeface="Times New Roman"/>
              </a:rPr>
              <a:t>Countless consultations</a:t>
            </a:r>
          </a:p>
          <a:p>
            <a:pPr indent="-342900" lvl="0" marL="342900" marR="0" rtl="0" algn="l">
              <a:lnSpc>
                <a:spcPct val="150000"/>
              </a:lnSpc>
              <a:spcBef>
                <a:spcPts val="450"/>
              </a:spcBef>
              <a:spcAft>
                <a:spcPts val="0"/>
              </a:spcAft>
              <a:buClr>
                <a:schemeClr val="dk1"/>
              </a:buClr>
              <a:buSzPct val="97826"/>
              <a:buFont typeface="Arial"/>
              <a:buChar char="•"/>
            </a:pPr>
            <a:r>
              <a:rPr lang="en-US" sz="2250">
                <a:solidFill>
                  <a:schemeClr val="dk1"/>
                </a:solidFill>
                <a:latin typeface="Times New Roman"/>
                <a:ea typeface="Times New Roman"/>
                <a:cs typeface="Times New Roman"/>
                <a:sym typeface="Times New Roman"/>
              </a:rPr>
              <a:t>Three </a:t>
            </a:r>
            <a:r>
              <a:rPr b="0" baseline="0" i="0" lang="en-US" sz="2250" u="none" cap="none" strike="noStrike">
                <a:solidFill>
                  <a:schemeClr val="dk1"/>
                </a:solidFill>
                <a:latin typeface="Times New Roman"/>
                <a:ea typeface="Times New Roman"/>
                <a:cs typeface="Times New Roman"/>
                <a:sym typeface="Times New Roman"/>
              </a:rPr>
              <a:t>guidelines documents</a:t>
            </a:r>
          </a:p>
          <a:p>
            <a:pPr indent="-342900" lvl="0" marL="342900" marR="0" rtl="0" algn="l">
              <a:lnSpc>
                <a:spcPct val="150000"/>
              </a:lnSpc>
              <a:spcBef>
                <a:spcPts val="450"/>
              </a:spcBef>
              <a:spcAft>
                <a:spcPts val="0"/>
              </a:spcAft>
              <a:buClr>
                <a:schemeClr val="dk1"/>
              </a:buClr>
              <a:buSzPct val="97826"/>
              <a:buFont typeface="Arial"/>
              <a:buChar char="•"/>
            </a:pPr>
            <a:r>
              <a:rPr b="0" baseline="0" i="0" lang="en-US" sz="2250" u="none" cap="none" strike="noStrike">
                <a:solidFill>
                  <a:schemeClr val="dk1"/>
                </a:solidFill>
                <a:latin typeface="Times New Roman"/>
                <a:ea typeface="Times New Roman"/>
                <a:cs typeface="Times New Roman"/>
                <a:sym typeface="Times New Roman"/>
              </a:rPr>
              <a:t>Strong relationships with many partners, both NOAA and external</a:t>
            </a:r>
          </a:p>
          <a:p>
            <a:pPr indent="-342900" lvl="0" marL="342900" marR="0" rtl="0" algn="l">
              <a:lnSpc>
                <a:spcPct val="150000"/>
              </a:lnSpc>
              <a:spcBef>
                <a:spcPts val="450"/>
              </a:spcBef>
              <a:spcAft>
                <a:spcPts val="0"/>
              </a:spcAft>
              <a:buClr>
                <a:schemeClr val="dk1"/>
              </a:buClr>
              <a:buSzPct val="97826"/>
              <a:buFont typeface="Arial"/>
              <a:buChar char="•"/>
            </a:pPr>
            <a:r>
              <a:rPr b="0" baseline="0" i="0" lang="en-US" sz="2250" u="none" cap="none" strike="noStrike">
                <a:solidFill>
                  <a:schemeClr val="dk1"/>
                </a:solidFill>
                <a:latin typeface="Times New Roman"/>
                <a:ea typeface="Times New Roman"/>
                <a:cs typeface="Times New Roman"/>
                <a:sym typeface="Times New Roman"/>
              </a:rPr>
              <a:t>Represented NGS on cross-office teams and committees</a:t>
            </a:r>
          </a:p>
        </p:txBody>
      </p:sp>
      <p:pic>
        <p:nvPicPr>
          <p:cNvPr id="140" name="Shape 140"/>
          <p:cNvPicPr preferRelativeResize="0"/>
          <p:nvPr/>
        </p:nvPicPr>
        <p:blipFill rotWithShape="1">
          <a:blip r:embed="rId3">
            <a:alphaModFix/>
          </a:blip>
          <a:srcRect b="32188" l="0" r="0" t="35625"/>
          <a:stretch/>
        </p:blipFill>
        <p:spPr>
          <a:xfrm>
            <a:off x="4060305" y="2413125"/>
            <a:ext cx="1158899" cy="374699"/>
          </a:xfrm>
          <a:prstGeom prst="rect">
            <a:avLst/>
          </a:prstGeom>
          <a:noFill/>
          <a:ln>
            <a:noFill/>
          </a:ln>
        </p:spPr>
      </p:pic>
      <p:pic>
        <p:nvPicPr>
          <p:cNvPr id="141" name="Shape 141"/>
          <p:cNvPicPr preferRelativeResize="0"/>
          <p:nvPr/>
        </p:nvPicPr>
        <p:blipFill rotWithShape="1">
          <a:blip r:embed="rId4">
            <a:alphaModFix/>
          </a:blip>
          <a:srcRect b="0" l="0" r="0" t="0"/>
          <a:stretch/>
        </p:blipFill>
        <p:spPr>
          <a:xfrm>
            <a:off x="6389725" y="2354473"/>
            <a:ext cx="491099" cy="492000"/>
          </a:xfrm>
          <a:prstGeom prst="rect">
            <a:avLst/>
          </a:prstGeom>
          <a:noFill/>
          <a:ln>
            <a:noFill/>
          </a:ln>
        </p:spPr>
      </p:pic>
      <p:pic>
        <p:nvPicPr>
          <p:cNvPr id="142" name="Shape 142"/>
          <p:cNvPicPr preferRelativeResize="0"/>
          <p:nvPr/>
        </p:nvPicPr>
        <p:blipFill rotWithShape="1">
          <a:blip r:embed="rId5">
            <a:alphaModFix/>
          </a:blip>
          <a:srcRect b="0" l="0" r="0" t="0"/>
          <a:stretch/>
        </p:blipFill>
        <p:spPr>
          <a:xfrm>
            <a:off x="7717417" y="2338197"/>
            <a:ext cx="1247099" cy="374699"/>
          </a:xfrm>
          <a:prstGeom prst="rect">
            <a:avLst/>
          </a:prstGeom>
          <a:noFill/>
          <a:ln>
            <a:noFill/>
          </a:ln>
        </p:spPr>
      </p:pic>
      <p:pic>
        <p:nvPicPr>
          <p:cNvPr id="143" name="Shape 143"/>
          <p:cNvPicPr preferRelativeResize="0"/>
          <p:nvPr/>
        </p:nvPicPr>
        <p:blipFill rotWithShape="1">
          <a:blip r:embed="rId6">
            <a:alphaModFix/>
          </a:blip>
          <a:srcRect b="0" l="0" r="0" t="0"/>
          <a:stretch/>
        </p:blipFill>
        <p:spPr>
          <a:xfrm>
            <a:off x="8163675" y="3107385"/>
            <a:ext cx="761099" cy="480299"/>
          </a:xfrm>
          <a:prstGeom prst="rect">
            <a:avLst/>
          </a:prstGeom>
          <a:noFill/>
          <a:ln>
            <a:noFill/>
          </a:ln>
        </p:spPr>
      </p:pic>
      <p:pic>
        <p:nvPicPr>
          <p:cNvPr id="144" name="Shape 144"/>
          <p:cNvPicPr preferRelativeResize="0"/>
          <p:nvPr/>
        </p:nvPicPr>
        <p:blipFill rotWithShape="1">
          <a:blip r:embed="rId7">
            <a:alphaModFix/>
          </a:blip>
          <a:srcRect b="0" l="0" r="0" t="0"/>
          <a:stretch/>
        </p:blipFill>
        <p:spPr>
          <a:xfrm>
            <a:off x="5077619" y="2971995"/>
            <a:ext cx="590100" cy="454500"/>
          </a:xfrm>
          <a:prstGeom prst="rect">
            <a:avLst/>
          </a:prstGeom>
          <a:noFill/>
          <a:ln>
            <a:noFill/>
          </a:ln>
        </p:spPr>
      </p:pic>
      <p:pic>
        <p:nvPicPr>
          <p:cNvPr id="145" name="Shape 145"/>
          <p:cNvPicPr preferRelativeResize="0"/>
          <p:nvPr/>
        </p:nvPicPr>
        <p:blipFill rotWithShape="1">
          <a:blip r:embed="rId8">
            <a:alphaModFix/>
          </a:blip>
          <a:srcRect b="0" l="0" r="0" t="0"/>
          <a:stretch/>
        </p:blipFill>
        <p:spPr>
          <a:xfrm>
            <a:off x="7030257" y="1257250"/>
            <a:ext cx="830400" cy="990299"/>
          </a:xfrm>
          <a:prstGeom prst="rect">
            <a:avLst/>
          </a:prstGeom>
          <a:noFill/>
          <a:ln>
            <a:noFill/>
          </a:ln>
        </p:spPr>
      </p:pic>
      <p:pic>
        <p:nvPicPr>
          <p:cNvPr id="146" name="Shape 146"/>
          <p:cNvPicPr preferRelativeResize="0"/>
          <p:nvPr/>
        </p:nvPicPr>
        <p:blipFill rotWithShape="1">
          <a:blip r:embed="rId9">
            <a:alphaModFix/>
          </a:blip>
          <a:srcRect b="0" l="0" r="0" t="0"/>
          <a:stretch/>
        </p:blipFill>
        <p:spPr>
          <a:xfrm>
            <a:off x="6123899" y="1335990"/>
            <a:ext cx="761099" cy="990299"/>
          </a:xfrm>
          <a:prstGeom prst="rect">
            <a:avLst/>
          </a:prstGeom>
          <a:noFill/>
          <a:ln>
            <a:noFill/>
          </a:ln>
        </p:spPr>
      </p:pic>
      <p:pic>
        <p:nvPicPr>
          <p:cNvPr id="147" name="Shape 147"/>
          <p:cNvPicPr preferRelativeResize="0"/>
          <p:nvPr/>
        </p:nvPicPr>
        <p:blipFill rotWithShape="1">
          <a:blip r:embed="rId10">
            <a:alphaModFix/>
          </a:blip>
          <a:srcRect b="0" l="0" r="0" t="0"/>
          <a:stretch/>
        </p:blipFill>
        <p:spPr>
          <a:xfrm>
            <a:off x="7999287" y="1430487"/>
            <a:ext cx="1089899" cy="726600"/>
          </a:xfrm>
          <a:prstGeom prst="rect">
            <a:avLst/>
          </a:prstGeom>
          <a:noFill/>
          <a:ln>
            <a:noFill/>
          </a:ln>
        </p:spPr>
      </p:pic>
      <p:pic>
        <p:nvPicPr>
          <p:cNvPr id="148" name="Shape 148"/>
          <p:cNvPicPr preferRelativeResize="0"/>
          <p:nvPr/>
        </p:nvPicPr>
        <p:blipFill rotWithShape="1">
          <a:blip r:embed="rId11">
            <a:alphaModFix/>
          </a:blip>
          <a:srcRect b="0" l="0" r="0" t="0"/>
          <a:stretch/>
        </p:blipFill>
        <p:spPr>
          <a:xfrm>
            <a:off x="4577825" y="3488662"/>
            <a:ext cx="1089899" cy="371699"/>
          </a:xfrm>
          <a:prstGeom prst="rect">
            <a:avLst/>
          </a:prstGeom>
          <a:noFill/>
          <a:ln>
            <a:noFill/>
          </a:ln>
        </p:spPr>
      </p:pic>
      <p:pic>
        <p:nvPicPr>
          <p:cNvPr id="149" name="Shape 149"/>
          <p:cNvPicPr preferRelativeResize="0"/>
          <p:nvPr/>
        </p:nvPicPr>
        <p:blipFill rotWithShape="1">
          <a:blip r:embed="rId12">
            <a:alphaModFix/>
          </a:blip>
          <a:srcRect b="0" l="0" r="0" t="0"/>
          <a:stretch/>
        </p:blipFill>
        <p:spPr>
          <a:xfrm>
            <a:off x="7134662" y="2324467"/>
            <a:ext cx="453599" cy="544800"/>
          </a:xfrm>
          <a:prstGeom prst="rect">
            <a:avLst/>
          </a:prstGeom>
          <a:noFill/>
          <a:ln>
            <a:noFill/>
          </a:ln>
        </p:spPr>
      </p:pic>
      <p:pic>
        <p:nvPicPr>
          <p:cNvPr id="150" name="Shape 150"/>
          <p:cNvPicPr preferRelativeResize="0"/>
          <p:nvPr/>
        </p:nvPicPr>
        <p:blipFill>
          <a:blip r:embed="rId13">
            <a:alphaModFix/>
          </a:blip>
          <a:stretch>
            <a:fillRect/>
          </a:stretch>
        </p:blipFill>
        <p:spPr>
          <a:xfrm>
            <a:off x="4310825" y="2803548"/>
            <a:ext cx="657840" cy="425399"/>
          </a:xfrm>
          <a:prstGeom prst="rect">
            <a:avLst/>
          </a:prstGeom>
          <a:noFill/>
          <a:ln>
            <a:noFill/>
          </a:ln>
        </p:spPr>
      </p:pic>
      <p:pic>
        <p:nvPicPr>
          <p:cNvPr id="151" name="Shape 151"/>
          <p:cNvPicPr preferRelativeResize="0"/>
          <p:nvPr/>
        </p:nvPicPr>
        <p:blipFill>
          <a:blip r:embed="rId14">
            <a:alphaModFix/>
          </a:blip>
          <a:stretch>
            <a:fillRect/>
          </a:stretch>
        </p:blipFill>
        <p:spPr>
          <a:xfrm>
            <a:off x="7171039" y="2774437"/>
            <a:ext cx="590100" cy="592477"/>
          </a:xfrm>
          <a:prstGeom prst="rect">
            <a:avLst/>
          </a:prstGeom>
          <a:noFill/>
          <a:ln>
            <a:noFill/>
          </a:ln>
        </p:spPr>
      </p:pic>
      <p:pic>
        <p:nvPicPr>
          <p:cNvPr id="152" name="Shape 152"/>
          <p:cNvPicPr preferRelativeResize="0"/>
          <p:nvPr/>
        </p:nvPicPr>
        <p:blipFill>
          <a:blip r:embed="rId15">
            <a:alphaModFix/>
          </a:blip>
          <a:stretch>
            <a:fillRect/>
          </a:stretch>
        </p:blipFill>
        <p:spPr>
          <a:xfrm>
            <a:off x="7595785" y="3248860"/>
            <a:ext cx="491100" cy="494595"/>
          </a:xfrm>
          <a:prstGeom prst="rect">
            <a:avLst/>
          </a:prstGeom>
          <a:noFill/>
          <a:ln>
            <a:noFill/>
          </a:ln>
        </p:spPr>
      </p:pic>
      <p:pic>
        <p:nvPicPr>
          <p:cNvPr id="153" name="Shape 153"/>
          <p:cNvPicPr preferRelativeResize="0"/>
          <p:nvPr/>
        </p:nvPicPr>
        <p:blipFill>
          <a:blip r:embed="rId16">
            <a:alphaModFix/>
          </a:blip>
          <a:stretch>
            <a:fillRect/>
          </a:stretch>
        </p:blipFill>
        <p:spPr>
          <a:xfrm>
            <a:off x="8018099" y="2679948"/>
            <a:ext cx="590099" cy="477963"/>
          </a:xfrm>
          <a:prstGeom prst="rect">
            <a:avLst/>
          </a:prstGeom>
          <a:noFill/>
          <a:ln>
            <a:noFill/>
          </a:ln>
        </p:spPr>
      </p:pic>
      <p:pic>
        <p:nvPicPr>
          <p:cNvPr id="154" name="Shape 154"/>
          <p:cNvPicPr preferRelativeResize="0"/>
          <p:nvPr/>
        </p:nvPicPr>
        <p:blipFill>
          <a:blip r:embed="rId17">
            <a:alphaModFix/>
          </a:blip>
          <a:stretch>
            <a:fillRect/>
          </a:stretch>
        </p:blipFill>
        <p:spPr>
          <a:xfrm>
            <a:off x="5457298" y="2398423"/>
            <a:ext cx="830400" cy="526844"/>
          </a:xfrm>
          <a:prstGeom prst="rect">
            <a:avLst/>
          </a:prstGeom>
          <a:noFill/>
          <a:ln>
            <a:noFill/>
          </a:ln>
        </p:spPr>
      </p:pic>
      <p:pic>
        <p:nvPicPr>
          <p:cNvPr id="155" name="Shape 155"/>
          <p:cNvPicPr preferRelativeResize="0"/>
          <p:nvPr/>
        </p:nvPicPr>
        <p:blipFill>
          <a:blip r:embed="rId18">
            <a:alphaModFix/>
          </a:blip>
          <a:stretch>
            <a:fillRect/>
          </a:stretch>
        </p:blipFill>
        <p:spPr>
          <a:xfrm>
            <a:off x="6497873" y="3248601"/>
            <a:ext cx="985815" cy="492125"/>
          </a:xfrm>
          <a:prstGeom prst="rect">
            <a:avLst/>
          </a:prstGeom>
          <a:noFill/>
          <a:ln>
            <a:noFill/>
          </a:ln>
        </p:spPr>
      </p:pic>
      <p:pic>
        <p:nvPicPr>
          <p:cNvPr id="156" name="Shape 156"/>
          <p:cNvPicPr preferRelativeResize="0"/>
          <p:nvPr/>
        </p:nvPicPr>
        <p:blipFill>
          <a:blip r:embed="rId19">
            <a:alphaModFix/>
          </a:blip>
          <a:stretch>
            <a:fillRect/>
          </a:stretch>
        </p:blipFill>
        <p:spPr>
          <a:xfrm>
            <a:off x="6551977" y="2899337"/>
            <a:ext cx="362132" cy="454500"/>
          </a:xfrm>
          <a:prstGeom prst="rect">
            <a:avLst/>
          </a:prstGeom>
          <a:noFill/>
          <a:ln>
            <a:noFill/>
          </a:ln>
        </p:spPr>
      </p:pic>
      <p:pic>
        <p:nvPicPr>
          <p:cNvPr id="157" name="Shape 157"/>
          <p:cNvPicPr preferRelativeResize="0"/>
          <p:nvPr/>
        </p:nvPicPr>
        <p:blipFill>
          <a:blip r:embed="rId20">
            <a:alphaModFix/>
          </a:blip>
          <a:stretch>
            <a:fillRect/>
          </a:stretch>
        </p:blipFill>
        <p:spPr>
          <a:xfrm>
            <a:off x="5795712" y="2997390"/>
            <a:ext cx="590099" cy="680884"/>
          </a:xfrm>
          <a:prstGeom prst="rect">
            <a:avLst/>
          </a:prstGeom>
          <a:noFill/>
          <a:ln>
            <a:noFill/>
          </a:ln>
        </p:spPr>
      </p:pic>
      <p:pic>
        <p:nvPicPr>
          <p:cNvPr id="158" name="Shape 158"/>
          <p:cNvPicPr preferRelativeResize="0"/>
          <p:nvPr/>
        </p:nvPicPr>
        <p:blipFill>
          <a:blip r:embed="rId21">
            <a:alphaModFix/>
          </a:blip>
          <a:stretch>
            <a:fillRect/>
          </a:stretch>
        </p:blipFill>
        <p:spPr>
          <a:xfrm>
            <a:off x="4165737" y="1335991"/>
            <a:ext cx="1802499" cy="915571"/>
          </a:xfrm>
          <a:prstGeom prst="rect">
            <a:avLst/>
          </a:prstGeom>
          <a:noFill/>
          <a:ln>
            <a:noFill/>
          </a:ln>
        </p:spPr>
      </p:pic>
      <p:pic>
        <p:nvPicPr>
          <p:cNvPr id="159" name="Shape 159"/>
          <p:cNvPicPr preferRelativeResize="0"/>
          <p:nvPr/>
        </p:nvPicPr>
        <p:blipFill>
          <a:blip r:embed="rId22">
            <a:alphaModFix/>
          </a:blip>
          <a:stretch>
            <a:fillRect/>
          </a:stretch>
        </p:blipFill>
        <p:spPr>
          <a:xfrm>
            <a:off x="6800525" y="3982160"/>
            <a:ext cx="2081625" cy="2677764"/>
          </a:xfrm>
          <a:prstGeom prst="rect">
            <a:avLst/>
          </a:prstGeom>
          <a:noFill/>
          <a:ln>
            <a:noFill/>
          </a:ln>
        </p:spPr>
      </p:pic>
      <p:pic>
        <p:nvPicPr>
          <p:cNvPr id="160" name="Shape 160"/>
          <p:cNvPicPr preferRelativeResize="0"/>
          <p:nvPr/>
        </p:nvPicPr>
        <p:blipFill>
          <a:blip r:embed="rId23">
            <a:alphaModFix/>
          </a:blip>
          <a:stretch>
            <a:fillRect/>
          </a:stretch>
        </p:blipFill>
        <p:spPr>
          <a:xfrm>
            <a:off x="6800525" y="5574675"/>
            <a:ext cx="2343473" cy="1201274"/>
          </a:xfrm>
          <a:prstGeom prst="rect">
            <a:avLst/>
          </a:prstGeom>
          <a:noFill/>
          <a:ln>
            <a:noFill/>
          </a:ln>
        </p:spPr>
      </p:pic>
      <p:pic>
        <p:nvPicPr>
          <p:cNvPr id="161" name="Shape 161"/>
          <p:cNvPicPr preferRelativeResize="0"/>
          <p:nvPr/>
        </p:nvPicPr>
        <p:blipFill rotWithShape="1">
          <a:blip r:embed="rId24">
            <a:alphaModFix/>
          </a:blip>
          <a:srcRect b="0" l="9649" r="0" t="6472"/>
          <a:stretch/>
        </p:blipFill>
        <p:spPr>
          <a:xfrm>
            <a:off x="4587299" y="4120068"/>
            <a:ext cx="2137025" cy="2862808"/>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0" y="0"/>
            <a:ext cx="9143997" cy="6857999"/>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x="0" y="0"/>
          <a:ext cx="0" cy="0"/>
          <a:chOff x="0" y="0"/>
          <a:chExt cx="0" cy="0"/>
        </a:xfrm>
      </p:grpSpPr>
      <p:sp>
        <p:nvSpPr>
          <p:cNvPr id="173" name="Shape 173"/>
          <p:cNvSpPr txBox="1"/>
          <p:nvPr>
            <p:ph type="title"/>
          </p:nvPr>
        </p:nvSpPr>
        <p:spPr>
          <a:xfrm>
            <a:off x="457200" y="274637"/>
            <a:ext cx="8229600" cy="1143000"/>
          </a:xfrm>
          <a:prstGeom prst="rect">
            <a:avLst/>
          </a:prstGeom>
        </p:spPr>
        <p:txBody>
          <a:bodyPr anchorCtr="0" anchor="ctr" bIns="91425" lIns="91425" rIns="91425" tIns="91425">
            <a:noAutofit/>
          </a:bodyPr>
          <a:lstStyle/>
          <a:p>
            <a:pPr>
              <a:spcBef>
                <a:spcPts val="0"/>
              </a:spcBef>
              <a:buNone/>
            </a:pPr>
            <a:r>
              <a:rPr b="1" lang="en-US" sz="4400">
                <a:latin typeface="Times New Roman"/>
                <a:ea typeface="Times New Roman"/>
                <a:cs typeface="Times New Roman"/>
                <a:sym typeface="Times New Roman"/>
              </a:rPr>
              <a:t>Outcomes - Supporting Science</a:t>
            </a:r>
          </a:p>
        </p:txBody>
      </p:sp>
      <p:sp>
        <p:nvSpPr>
          <p:cNvPr id="174" name="Shape 174"/>
          <p:cNvSpPr txBox="1"/>
          <p:nvPr>
            <p:ph idx="1" type="body"/>
          </p:nvPr>
        </p:nvSpPr>
        <p:spPr>
          <a:xfrm>
            <a:off x="6479750" y="4862850"/>
            <a:ext cx="2595599" cy="1857900"/>
          </a:xfrm>
          <a:prstGeom prst="rect">
            <a:avLst/>
          </a:prstGeom>
        </p:spPr>
        <p:txBody>
          <a:bodyPr anchorCtr="0" anchor="t" bIns="91425" lIns="91425" rIns="91425" tIns="91425">
            <a:noAutofit/>
          </a:bodyPr>
          <a:lstStyle/>
          <a:p>
            <a:pPr rtl="0">
              <a:spcBef>
                <a:spcPts val="0"/>
              </a:spcBef>
              <a:buNone/>
            </a:pPr>
            <a:r>
              <a:rPr b="1" lang="en-US" sz="1800">
                <a:latin typeface="Times New Roman"/>
                <a:ea typeface="Times New Roman"/>
                <a:cs typeface="Times New Roman"/>
                <a:sym typeface="Times New Roman"/>
              </a:rPr>
              <a:t>South Slough NERR (OR) </a:t>
            </a:r>
            <a:r>
              <a:rPr lang="en-US" sz="1800">
                <a:latin typeface="Times New Roman"/>
                <a:ea typeface="Times New Roman"/>
                <a:cs typeface="Times New Roman"/>
                <a:sym typeface="Times New Roman"/>
              </a:rPr>
              <a:t>- Endangered Salmon habitat evaluations and new technology for inundation </a:t>
            </a:r>
          </a:p>
          <a:p>
            <a:pPr>
              <a:spcBef>
                <a:spcPts val="0"/>
              </a:spcBef>
              <a:buNone/>
            </a:pPr>
            <a:r>
              <a:t/>
            </a:r>
            <a:endParaRPr sz="1800">
              <a:latin typeface="Times New Roman"/>
              <a:ea typeface="Times New Roman"/>
              <a:cs typeface="Times New Roman"/>
              <a:sym typeface="Times New Roman"/>
            </a:endParaRPr>
          </a:p>
        </p:txBody>
      </p:sp>
      <p:pic>
        <p:nvPicPr>
          <p:cNvPr id="175" name="Shape 175"/>
          <p:cNvPicPr preferRelativeResize="0"/>
          <p:nvPr/>
        </p:nvPicPr>
        <p:blipFill>
          <a:blip r:embed="rId3">
            <a:alphaModFix/>
          </a:blip>
          <a:stretch>
            <a:fillRect/>
          </a:stretch>
        </p:blipFill>
        <p:spPr>
          <a:xfrm>
            <a:off x="241750" y="1364225"/>
            <a:ext cx="3858199" cy="2591425"/>
          </a:xfrm>
          <a:prstGeom prst="rect">
            <a:avLst/>
          </a:prstGeom>
          <a:noFill/>
          <a:ln>
            <a:noFill/>
          </a:ln>
        </p:spPr>
      </p:pic>
      <p:pic>
        <p:nvPicPr>
          <p:cNvPr id="176" name="Shape 176"/>
          <p:cNvPicPr preferRelativeResize="0"/>
          <p:nvPr/>
        </p:nvPicPr>
        <p:blipFill>
          <a:blip r:embed="rId4">
            <a:alphaModFix/>
          </a:blip>
          <a:stretch>
            <a:fillRect/>
          </a:stretch>
        </p:blipFill>
        <p:spPr>
          <a:xfrm>
            <a:off x="2086700" y="4099125"/>
            <a:ext cx="4605499" cy="2484549"/>
          </a:xfrm>
          <a:prstGeom prst="rect">
            <a:avLst/>
          </a:prstGeom>
          <a:noFill/>
          <a:ln>
            <a:noFill/>
          </a:ln>
        </p:spPr>
      </p:pic>
      <p:pic>
        <p:nvPicPr>
          <p:cNvPr id="177" name="Shape 177"/>
          <p:cNvPicPr preferRelativeResize="0"/>
          <p:nvPr/>
        </p:nvPicPr>
        <p:blipFill>
          <a:blip r:embed="rId5">
            <a:alphaModFix/>
          </a:blip>
          <a:stretch>
            <a:fillRect/>
          </a:stretch>
        </p:blipFill>
        <p:spPr>
          <a:xfrm>
            <a:off x="6546250" y="1588299"/>
            <a:ext cx="2420399" cy="3220699"/>
          </a:xfrm>
          <a:prstGeom prst="rect">
            <a:avLst/>
          </a:prstGeom>
          <a:noFill/>
          <a:ln>
            <a:noFill/>
          </a:ln>
        </p:spPr>
      </p:pic>
      <p:sp>
        <p:nvSpPr>
          <p:cNvPr id="178" name="Shape 178"/>
          <p:cNvSpPr txBox="1"/>
          <p:nvPr>
            <p:ph idx="2" type="body"/>
          </p:nvPr>
        </p:nvSpPr>
        <p:spPr>
          <a:xfrm>
            <a:off x="4133150" y="1730987"/>
            <a:ext cx="2379899" cy="1857900"/>
          </a:xfrm>
          <a:prstGeom prst="rect">
            <a:avLst/>
          </a:prstGeom>
        </p:spPr>
        <p:txBody>
          <a:bodyPr anchorCtr="0" anchor="t" bIns="91425" lIns="91425" rIns="91425" tIns="91425">
            <a:noAutofit/>
          </a:bodyPr>
          <a:lstStyle/>
          <a:p>
            <a:pPr indent="0" lvl="0" marL="0" rtl="0">
              <a:spcBef>
                <a:spcPts val="0"/>
              </a:spcBef>
              <a:buNone/>
            </a:pPr>
            <a:r>
              <a:rPr b="1" lang="en-US" sz="1800">
                <a:latin typeface="Times New Roman"/>
                <a:ea typeface="Times New Roman"/>
                <a:cs typeface="Times New Roman"/>
                <a:sym typeface="Times New Roman"/>
              </a:rPr>
              <a:t>Waquoit Bay NERR (MA)</a:t>
            </a:r>
            <a:r>
              <a:rPr lang="en-US" sz="1800">
                <a:latin typeface="Times New Roman"/>
                <a:ea typeface="Times New Roman"/>
                <a:cs typeface="Times New Roman"/>
                <a:sym typeface="Times New Roman"/>
              </a:rPr>
              <a:t> - Quantifying “Blue Carbon” in marshes for emerging carbon market</a:t>
            </a:r>
          </a:p>
        </p:txBody>
      </p:sp>
      <p:sp>
        <p:nvSpPr>
          <p:cNvPr id="179" name="Shape 179"/>
          <p:cNvSpPr txBox="1"/>
          <p:nvPr>
            <p:ph idx="3" type="body"/>
          </p:nvPr>
        </p:nvSpPr>
        <p:spPr>
          <a:xfrm>
            <a:off x="55325" y="4099125"/>
            <a:ext cx="2168999" cy="2431200"/>
          </a:xfrm>
          <a:prstGeom prst="rect">
            <a:avLst/>
          </a:prstGeom>
        </p:spPr>
        <p:txBody>
          <a:bodyPr anchorCtr="0" anchor="t" bIns="91425" lIns="91425" rIns="91425" tIns="91425">
            <a:noAutofit/>
          </a:bodyPr>
          <a:lstStyle/>
          <a:p>
            <a:pPr indent="0" lvl="0" marL="0" rtl="0">
              <a:spcBef>
                <a:spcPts val="0"/>
              </a:spcBef>
              <a:buNone/>
            </a:pPr>
            <a:r>
              <a:rPr b="1" lang="en-US" sz="1800">
                <a:latin typeface="Times New Roman"/>
                <a:ea typeface="Times New Roman"/>
                <a:cs typeface="Times New Roman"/>
                <a:sym typeface="Times New Roman"/>
              </a:rPr>
              <a:t>Apalachicola NERR (FL)</a:t>
            </a:r>
            <a:r>
              <a:rPr lang="en-US" sz="1800">
                <a:latin typeface="Times New Roman"/>
                <a:ea typeface="Times New Roman"/>
                <a:cs typeface="Times New Roman"/>
                <a:sym typeface="Times New Roman"/>
              </a:rPr>
              <a:t> - Improving lidar in marshes by combining remote sensing and vegetation data</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GSPowerPointTemplate(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