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bookmarkIdSeed="2">
  <p:sldMasterIdLst>
    <p:sldMasterId id="2147483791" r:id="rId1"/>
    <p:sldMasterId id="2147483817" r:id="rId2"/>
  </p:sldMasterIdLst>
  <p:notesMasterIdLst>
    <p:notesMasterId r:id="rId74"/>
  </p:notesMasterIdLst>
  <p:sldIdLst>
    <p:sldId id="257" r:id="rId3"/>
    <p:sldId id="1301" r:id="rId4"/>
    <p:sldId id="981" r:id="rId5"/>
    <p:sldId id="1265" r:id="rId6"/>
    <p:sldId id="448" r:id="rId7"/>
    <p:sldId id="506" r:id="rId8"/>
    <p:sldId id="450" r:id="rId9"/>
    <p:sldId id="1290" r:id="rId10"/>
    <p:sldId id="453" r:id="rId11"/>
    <p:sldId id="425" r:id="rId12"/>
    <p:sldId id="419" r:id="rId13"/>
    <p:sldId id="380" r:id="rId14"/>
    <p:sldId id="501" r:id="rId15"/>
    <p:sldId id="1270" r:id="rId16"/>
    <p:sldId id="261" r:id="rId17"/>
    <p:sldId id="546" r:id="rId18"/>
    <p:sldId id="290" r:id="rId19"/>
    <p:sldId id="267" r:id="rId20"/>
    <p:sldId id="549" r:id="rId21"/>
    <p:sldId id="405" r:id="rId22"/>
    <p:sldId id="1291" r:id="rId23"/>
    <p:sldId id="1285" r:id="rId24"/>
    <p:sldId id="1283" r:id="rId25"/>
    <p:sldId id="1286" r:id="rId26"/>
    <p:sldId id="1282" r:id="rId27"/>
    <p:sldId id="1281" r:id="rId28"/>
    <p:sldId id="1276" r:id="rId29"/>
    <p:sldId id="1293" r:id="rId30"/>
    <p:sldId id="289" r:id="rId31"/>
    <p:sldId id="278" r:id="rId32"/>
    <p:sldId id="279" r:id="rId33"/>
    <p:sldId id="280" r:id="rId34"/>
    <p:sldId id="281" r:id="rId35"/>
    <p:sldId id="1327" r:id="rId36"/>
    <p:sldId id="1429" r:id="rId37"/>
    <p:sldId id="295" r:id="rId38"/>
    <p:sldId id="296" r:id="rId39"/>
    <p:sldId id="270" r:id="rId40"/>
    <p:sldId id="1428" r:id="rId41"/>
    <p:sldId id="1295" r:id="rId42"/>
    <p:sldId id="1418" r:id="rId43"/>
    <p:sldId id="1419" r:id="rId44"/>
    <p:sldId id="1420" r:id="rId45"/>
    <p:sldId id="575" r:id="rId46"/>
    <p:sldId id="1212" r:id="rId47"/>
    <p:sldId id="302" r:id="rId48"/>
    <p:sldId id="284" r:id="rId49"/>
    <p:sldId id="336" r:id="rId50"/>
    <p:sldId id="339" r:id="rId51"/>
    <p:sldId id="340" r:id="rId52"/>
    <p:sldId id="341" r:id="rId53"/>
    <p:sldId id="313" r:id="rId54"/>
    <p:sldId id="307" r:id="rId55"/>
    <p:sldId id="1296" r:id="rId56"/>
    <p:sldId id="1430" r:id="rId57"/>
    <p:sldId id="260" r:id="rId58"/>
    <p:sldId id="262" r:id="rId59"/>
    <p:sldId id="325" r:id="rId60"/>
    <p:sldId id="303" r:id="rId61"/>
    <p:sldId id="308" r:id="rId62"/>
    <p:sldId id="304" r:id="rId63"/>
    <p:sldId id="305" r:id="rId64"/>
    <p:sldId id="314" r:id="rId65"/>
    <p:sldId id="326" r:id="rId66"/>
    <p:sldId id="345" r:id="rId67"/>
    <p:sldId id="337" r:id="rId68"/>
    <p:sldId id="1304" r:id="rId69"/>
    <p:sldId id="1300" r:id="rId70"/>
    <p:sldId id="1305" r:id="rId71"/>
    <p:sldId id="319" r:id="rId72"/>
    <p:sldId id="386" r:id="rId73"/>
  </p:sldIdLst>
  <p:sldSz cx="9144000" cy="6858000" type="screen4x3"/>
  <p:notesSz cx="6858000" cy="9144000"/>
  <p:embeddedFontLst>
    <p:embeddedFont>
      <p:font typeface="Arial Black" panose="020B0A04020102020204" pitchFamily="34" charset="0"/>
      <p:bold r:id="rId75"/>
    </p:embeddedFont>
    <p:embeddedFont>
      <p:font typeface="Calibri" panose="020F0502020204030204" pitchFamily="34" charset="0"/>
      <p:regular r:id="rId76"/>
      <p:bold r:id="rId77"/>
      <p:italic r:id="rId78"/>
      <p:boldItalic r:id="rId79"/>
    </p:embeddedFont>
    <p:embeddedFont>
      <p:font typeface="Gill Sans MT" panose="020B0502020104020203" pitchFamily="34" charset="0"/>
      <p:regular r:id="rId80"/>
      <p:bold r:id="rId81"/>
      <p:italic r:id="rId82"/>
      <p:boldItalic r:id="rId83"/>
    </p:embeddedFont>
    <p:embeddedFont>
      <p:font typeface="Verdana" panose="020B0604030504040204" pitchFamily="34" charset="0"/>
      <p:regular r:id="rId84"/>
      <p:bold r:id="rId85"/>
      <p:italic r:id="rId86"/>
      <p:bold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99"/>
    <a:srgbClr val="000000"/>
    <a:srgbClr val="898989"/>
    <a:srgbClr val="CC6600"/>
    <a:srgbClr val="C9D5EB"/>
    <a:srgbClr val="B5CBE3"/>
    <a:srgbClr val="C1D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865" autoAdjust="0"/>
  </p:normalViewPr>
  <p:slideViewPr>
    <p:cSldViewPr snapToGrid="0">
      <p:cViewPr varScale="1">
        <p:scale>
          <a:sx n="103" d="100"/>
          <a:sy n="103" d="100"/>
        </p:scale>
        <p:origin x="870" y="96"/>
      </p:cViewPr>
      <p:guideLst/>
    </p:cSldViewPr>
  </p:slideViewPr>
  <p:notesTextViewPr>
    <p:cViewPr>
      <p:scale>
        <a:sx n="1" d="1"/>
        <a:sy n="1" d="1"/>
      </p:scale>
      <p:origin x="0" y="0"/>
    </p:cViewPr>
  </p:notesTextViewPr>
  <p:sorterViewPr>
    <p:cViewPr>
      <p:scale>
        <a:sx n="70" d="100"/>
        <a:sy n="70" d="100"/>
      </p:scale>
      <p:origin x="0" y="-9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0.fntdata"/><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3.fntdata"/><Relationship Id="rId61" Type="http://schemas.openxmlformats.org/officeDocument/2006/relationships/slide" Target="slides/slide59.xml"/><Relationship Id="rId82" Type="http://schemas.openxmlformats.org/officeDocument/2006/relationships/font" Target="fonts/font8.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EF308-5540-461B-8C6E-AF4148E19832}" type="datetimeFigureOut">
              <a:rPr lang="en-US" smtClean="0"/>
              <a:t>7/24/2019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6DE8B-F250-4584-83EE-1EA3792DC8CC}" type="slidenum">
              <a:rPr lang="en-US" smtClean="0"/>
              <a:t>‹#›</a:t>
            </a:fld>
            <a:endParaRPr lang="en-US"/>
          </a:p>
        </p:txBody>
      </p:sp>
    </p:spTree>
    <p:extLst>
      <p:ext uri="{BB962C8B-B14F-4D97-AF65-F5344CB8AC3E}">
        <p14:creationId xmlns:p14="http://schemas.microsoft.com/office/powerpoint/2010/main" val="108587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091F50-64BB-44DB-8C4D-F96718C4B489}" type="slidenum">
              <a:rPr kumimoji="0" lang="en-US" sz="1200" b="0" i="0" u="none" strike="noStrike" kern="1200" cap="none" spc="0" normalizeH="0" baseline="0" noProof="0" smtClean="0">
                <a:ln>
                  <a:noFill/>
                </a:ln>
                <a:solidFill>
                  <a:prstClr val="black"/>
                </a:solidFill>
                <a:effectLst/>
                <a:uLnTx/>
                <a:uFillTx/>
                <a:latin typeface="Times New Roman" pitchFamily="8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pitchFamily="84" charset="0"/>
              <a:ea typeface="+mn-ea"/>
              <a:cs typeface="Arial" pitchFamily="34" charset="0"/>
            </a:endParaRPr>
          </a:p>
        </p:txBody>
      </p:sp>
      <p:sp>
        <p:nvSpPr>
          <p:cNvPr id="72707" name="Rectangle 2"/>
          <p:cNvSpPr>
            <a:spLocks noGrp="1" noRot="1" noChangeAspect="1" noChangeArrowheads="1" noTextEdit="1"/>
          </p:cNvSpPr>
          <p:nvPr>
            <p:ph type="sldImg"/>
          </p:nvPr>
        </p:nvSpPr>
        <p:spPr>
          <a:xfrm>
            <a:off x="1371600" y="1143000"/>
            <a:ext cx="4114800" cy="3086100"/>
          </a:xfrm>
          <a:ln/>
        </p:spPr>
      </p:sp>
      <p:sp>
        <p:nvSpPr>
          <p:cNvPr id="72708" name="Rectangle 3"/>
          <p:cNvSpPr>
            <a:spLocks noGrp="1" noChangeArrowheads="1"/>
          </p:cNvSpPr>
          <p:nvPr>
            <p:ph type="body" idx="1"/>
          </p:nvPr>
        </p:nvSpPr>
        <p:spPr>
          <a:noFill/>
          <a:ln/>
        </p:spPr>
        <p:txBody>
          <a:bodyPr/>
          <a:lstStyle/>
          <a:p>
            <a:pPr eaLnBrk="1" hangingPunct="1"/>
            <a:endParaRPr lang="en-US">
              <a:latin typeface="Times New Roman" pitchFamily="84" charset="0"/>
              <a:cs typeface="Arial" charset="0"/>
            </a:endParaRPr>
          </a:p>
        </p:txBody>
      </p:sp>
    </p:spTree>
    <p:extLst>
      <p:ext uri="{BB962C8B-B14F-4D97-AF65-F5344CB8AC3E}">
        <p14:creationId xmlns:p14="http://schemas.microsoft.com/office/powerpoint/2010/main" val="3170453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84F2C83-8416-4912-A426-CACDBDBB5BA6}"/>
              </a:ext>
            </a:extLst>
          </p:cNvPr>
          <p:cNvSpPr>
            <a:spLocks noGrp="1"/>
          </p:cNvSpPr>
          <p:nvPr>
            <p:ph type="body" idx="1"/>
          </p:nvPr>
        </p:nvSpPr>
        <p:spPr/>
        <p:txBody>
          <a:bodyPr/>
          <a:lstStyle/>
          <a:p>
            <a:pPr marL="171450" indent="-171450">
              <a:buFont typeface="Arial" panose="020B0604020202020204" pitchFamily="34" charset="0"/>
              <a:buChar char="•"/>
            </a:pPr>
            <a:r>
              <a:rPr lang="en-US" dirty="0"/>
              <a:t>Maps showing extent of high-resolution part of geopotential model (which includes geoid, deflection of the vertical, and surface gravity models)</a:t>
            </a:r>
          </a:p>
          <a:p>
            <a:pPr marL="628650" lvl="1" indent="-171450">
              <a:buFont typeface="Arial" panose="020B0604020202020204" pitchFamily="34" charset="0"/>
              <a:buChar char="•"/>
            </a:pPr>
            <a:r>
              <a:rPr lang="en-US" dirty="0"/>
              <a:t>Most of model is equator-to-pole and includes all of North and Central America and Hawaii</a:t>
            </a:r>
          </a:p>
          <a:p>
            <a:pPr marL="628650" lvl="1" indent="-171450">
              <a:buFont typeface="Arial" panose="020B0604020202020204" pitchFamily="34" charset="0"/>
              <a:buChar char="•"/>
            </a:pPr>
            <a:r>
              <a:rPr lang="en-US" dirty="0"/>
              <a:t>Two smaller grids for Guam/CNMI and American Samoa</a:t>
            </a:r>
          </a:p>
          <a:p>
            <a:pPr marL="628650" lvl="1" indent="-171450">
              <a:buFont typeface="Arial" panose="020B0604020202020204" pitchFamily="34" charset="0"/>
              <a:buChar char="•"/>
            </a:pPr>
            <a:r>
              <a:rPr lang="en-US" dirty="0"/>
              <a:t>All models derived from a single (lower resolution) global geopotential model</a:t>
            </a:r>
          </a:p>
          <a:p>
            <a:pPr marL="171450" indent="-171450">
              <a:buFont typeface="Arial" panose="020B0604020202020204" pitchFamily="34" charset="0"/>
              <a:buChar cha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estimated change in orthometric heights (“elevations”) from NAVD 88 to NAPGD2022 for CONUS</a:t>
            </a:r>
          </a:p>
          <a:p>
            <a:pPr marL="628650" lvl="1" indent="-171450">
              <a:buFont typeface="Arial" panose="020B0604020202020204" pitchFamily="34" charset="0"/>
              <a:buChar char="•"/>
            </a:pPr>
            <a:r>
              <a:rPr lang="en-US" dirty="0"/>
              <a:t>Orthometric heights will decrease in most areas, from about zero in Florida to -1.3 m in Pacific Northwest</a:t>
            </a:r>
          </a:p>
          <a:p>
            <a:pPr marL="628650" lvl="1" indent="-171450">
              <a:buFont typeface="Arial" panose="020B0604020202020204" pitchFamily="34" charset="0"/>
              <a:buChar char="•"/>
            </a:pPr>
            <a:r>
              <a:rPr lang="en-US" dirty="0"/>
              <a:t>Heights in southern Florida will increase by up to +0.2 m</a:t>
            </a:r>
          </a:p>
          <a:p>
            <a:pPr marL="171450" lvl="0" indent="-171450">
              <a:buFont typeface="Arial" panose="020B0604020202020204" pitchFamily="34" charset="0"/>
              <a:buChar char="•"/>
            </a:pPr>
            <a:r>
              <a:rPr lang="en-US" dirty="0"/>
              <a:t>Tilt and bias of NAVD 88 likely due to accumulation of systematic errors in leveling used in its original realization (constrained to single point in St. Lawrence Seaway).</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12</a:t>
            </a:fld>
            <a:endParaRPr lang="en-US"/>
          </a:p>
        </p:txBody>
      </p:sp>
    </p:spTree>
    <p:extLst>
      <p:ext uri="{BB962C8B-B14F-4D97-AF65-F5344CB8AC3E}">
        <p14:creationId xmlns:p14="http://schemas.microsoft.com/office/powerpoint/2010/main" val="2504672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is in process of creating “blueprint” documents for modernization of the NSRS</a:t>
            </a:r>
          </a:p>
          <a:p>
            <a:pPr marL="171450" indent="-171450">
              <a:buFont typeface="Arial" panose="020B0604020202020204" pitchFamily="34" charset="0"/>
              <a:buChar char="•"/>
            </a:pPr>
            <a:r>
              <a:rPr lang="en-US" dirty="0"/>
              <a:t>This is best source of detailed and specific information; living documents that get updated as necessary</a:t>
            </a:r>
          </a:p>
          <a:p>
            <a:pPr marL="171450" indent="-171450">
              <a:buFont typeface="Arial" panose="020B0604020202020204" pitchFamily="34" charset="0"/>
              <a:buChar char="•"/>
            </a:pPr>
            <a:r>
              <a:rPr lang="en-US" dirty="0"/>
              <a:t>Three blueprint documents:</a:t>
            </a:r>
          </a:p>
          <a:p>
            <a:pPr marL="628650" lvl="1" indent="-171450">
              <a:buFont typeface="Arial" panose="020B0604020202020204" pitchFamily="34" charset="0"/>
              <a:buChar char="•"/>
            </a:pPr>
            <a:r>
              <a:rPr lang="en-US" dirty="0"/>
              <a:t>First on geometric coordinates (terrestrial reference frames), latest version Sep 2017</a:t>
            </a:r>
          </a:p>
          <a:p>
            <a:pPr marL="628650" lvl="1" indent="-171450">
              <a:buFont typeface="Arial" panose="020B0604020202020204" pitchFamily="34" charset="0"/>
              <a:buChar char="•"/>
            </a:pPr>
            <a:r>
              <a:rPr lang="en-US" dirty="0"/>
              <a:t>Second on geopotential coordinates (“vertical” datum, gravity, etc.), latest version Nov 2017</a:t>
            </a:r>
          </a:p>
          <a:p>
            <a:pPr marL="628650" lvl="1" indent="-171450">
              <a:buFont typeface="Arial" panose="020B0604020202020204" pitchFamily="34" charset="0"/>
              <a:buChar char="•"/>
            </a:pPr>
            <a:r>
              <a:rPr lang="en-US" dirty="0"/>
              <a:t>Third on working in the modernized NSRS, first version will be published in May 2019.  This is the “how to” document for using the new 2022 NSRS.  Emphasis is on practical applications.  Later versions will include case studies.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13</a:t>
            </a:fld>
            <a:endParaRPr lang="en-US"/>
          </a:p>
        </p:txBody>
      </p:sp>
    </p:spTree>
    <p:extLst>
      <p:ext uri="{BB962C8B-B14F-4D97-AF65-F5344CB8AC3E}">
        <p14:creationId xmlns:p14="http://schemas.microsoft.com/office/powerpoint/2010/main" val="543669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summarize, new “datums” are part of modernizing the NSRS</a:t>
            </a:r>
          </a:p>
          <a:p>
            <a:pPr marL="628650" lvl="1" indent="-171450">
              <a:buFont typeface="Arial" panose="020B0604020202020204" pitchFamily="34" charset="0"/>
              <a:buChar char="•"/>
            </a:pPr>
            <a:r>
              <a:rPr lang="en-US" dirty="0"/>
              <a:t>Will be more accurate and efficient</a:t>
            </a:r>
          </a:p>
          <a:p>
            <a:pPr marL="628650" lvl="1" indent="-171450">
              <a:buFont typeface="Arial" panose="020B0604020202020204" pitchFamily="34" charset="0"/>
              <a:buChar char="•"/>
            </a:pPr>
            <a:r>
              <a:rPr lang="en-US" dirty="0"/>
              <a:t>Consistent with GNSS (in part because geocentric)</a:t>
            </a:r>
          </a:p>
          <a:p>
            <a:pPr marL="628650" lvl="1" indent="-171450">
              <a:buFont typeface="Arial" panose="020B0604020202020204" pitchFamily="34" charset="0"/>
              <a:buChar char="•"/>
            </a:pPr>
            <a:r>
              <a:rPr lang="en-US" dirty="0"/>
              <a:t>GNSS-based (through the NGS CORS), but still compatible with classical terrestrial methods (e.g., leveling, total stations)</a:t>
            </a:r>
          </a:p>
          <a:p>
            <a:pPr marL="171450" lvl="0" indent="-171450">
              <a:buFont typeface="Arial" panose="020B0604020202020204" pitchFamily="34" charset="0"/>
              <a:buChar char="•"/>
            </a:pPr>
            <a:r>
              <a:rPr lang="en-US" dirty="0"/>
              <a:t>Will include of four new TRFs “fixed” to 4 different tectonic plates (based on global ITRF2014)</a:t>
            </a:r>
          </a:p>
          <a:p>
            <a:pPr marL="171450" lvl="0" indent="-171450">
              <a:buFont typeface="Arial" panose="020B0604020202020204" pitchFamily="34" charset="0"/>
              <a:buChar char="•"/>
            </a:pPr>
            <a:r>
              <a:rPr lang="en-US" dirty="0"/>
              <a:t>Will include 1 geopotential datum, allowing for consistent heights (and other gravity-based data) everywhere in the NSRS</a:t>
            </a:r>
          </a:p>
          <a:p>
            <a:pPr marL="171450" lvl="0" indent="-171450">
              <a:buFont typeface="Arial" panose="020B0604020202020204" pitchFamily="34" charset="0"/>
              <a:buChar char="•"/>
            </a:pPr>
            <a:r>
              <a:rPr lang="en-US" dirty="0"/>
              <a:t>Semi-dynamic, meaning it takes into account change with time (velocities) everywhere</a:t>
            </a:r>
          </a:p>
          <a:p>
            <a:pPr marL="628650" lvl="1" indent="-171450">
              <a:buFont typeface="Arial" panose="020B0604020202020204" pitchFamily="34" charset="0"/>
              <a:buChar char="•"/>
            </a:pPr>
            <a:r>
              <a:rPr lang="en-US" dirty="0"/>
              <a:t>Yet it will allow for determining coordinates at any epoch date, and it will include “reference” epochs (the first being 2020.0)</a:t>
            </a:r>
          </a:p>
          <a:p>
            <a:pPr marL="628650" lvl="1" indent="-171450">
              <a:buFont typeface="Arial" panose="020B0604020202020204" pitchFamily="34" charset="0"/>
              <a:buChar char="•"/>
            </a:pPr>
            <a:r>
              <a:rPr lang="en-US" dirty="0"/>
              <a:t>An intra-frame velocity model (IFVM) will be an explicit part of the NSRS to allow movement of coordinates through time</a:t>
            </a:r>
          </a:p>
          <a:p>
            <a:pPr marL="171450" lvl="0" indent="-171450">
              <a:buFont typeface="Arial" panose="020B0604020202020204" pitchFamily="34" charset="0"/>
              <a:buChar char="•"/>
            </a:pPr>
            <a:r>
              <a:rPr lang="en-US" dirty="0"/>
              <a:t>Initial change will be at about 1-2 meters in most location, followed by very slow change over time</a:t>
            </a:r>
          </a:p>
          <a:p>
            <a:pPr marL="628650" lvl="1" indent="-171450">
              <a:buFont typeface="Arial" panose="020B0604020202020204" pitchFamily="34" charset="0"/>
              <a:buChar char="•"/>
            </a:pPr>
            <a:r>
              <a:rPr lang="en-US" dirty="0"/>
              <a:t>In many locations, the changes will be very close to zero</a:t>
            </a:r>
          </a:p>
          <a:p>
            <a:pPr marL="171450" lvl="0" indent="-171450">
              <a:buFont typeface="Arial" panose="020B0604020202020204" pitchFamily="34" charset="0"/>
              <a:buChar char="•"/>
            </a:pPr>
            <a:r>
              <a:rPr lang="en-US" dirty="0"/>
              <a:t>There is much more to this topic than covered here – see the NGS website for more information!</a:t>
            </a:r>
          </a:p>
        </p:txBody>
      </p:sp>
      <p:sp>
        <p:nvSpPr>
          <p:cNvPr id="4" name="Slide Number Placeholder 3"/>
          <p:cNvSpPr>
            <a:spLocks noGrp="1"/>
          </p:cNvSpPr>
          <p:nvPr>
            <p:ph type="sldNum" sz="quarter" idx="5"/>
          </p:nvPr>
        </p:nvSpPr>
        <p:spPr/>
        <p:txBody>
          <a:bodyPr/>
          <a:lstStyle/>
          <a:p>
            <a:fld id="{0D46DE8B-F250-4584-83EE-1EA3792DC8CC}" type="slidenum">
              <a:rPr lang="en-US" smtClean="0"/>
              <a:t>14</a:t>
            </a:fld>
            <a:endParaRPr lang="en-US"/>
          </a:p>
        </p:txBody>
      </p:sp>
    </p:spTree>
    <p:extLst>
      <p:ext uri="{BB962C8B-B14F-4D97-AF65-F5344CB8AC3E}">
        <p14:creationId xmlns:p14="http://schemas.microsoft.com/office/powerpoint/2010/main" val="1630367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EFA0-2453-4AE3-A18B-F9D2C3A4C522}" type="slidenum">
              <a:rPr lang="en-US" smtClean="0"/>
              <a:t>15</a:t>
            </a:fld>
            <a:endParaRPr lang="en-US"/>
          </a:p>
        </p:txBody>
      </p:sp>
    </p:spTree>
    <p:extLst>
      <p:ext uri="{BB962C8B-B14F-4D97-AF65-F5344CB8AC3E}">
        <p14:creationId xmlns:p14="http://schemas.microsoft.com/office/powerpoint/2010/main" val="860780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Will go over main general characteristics of SPCS2022 (not enough time to go into detail)</a:t>
            </a:r>
          </a:p>
          <a:p>
            <a:pPr marL="628650" lvl="1" indent="-171450">
              <a:buFont typeface="Arial" panose="020B0604020202020204" pitchFamily="34" charset="0"/>
              <a:buChar char="•"/>
            </a:pPr>
            <a:r>
              <a:rPr lang="en-US" dirty="0"/>
              <a:t>This is based on final SPCS2022 Policy &amp; Procedures (not yet published but most decisions have been made on content)</a:t>
            </a:r>
          </a:p>
          <a:p>
            <a:pPr marL="628650" lvl="1" indent="-171450">
              <a:buFont typeface="Arial" panose="020B0604020202020204" pitchFamily="34" charset="0"/>
              <a:buChar char="•"/>
            </a:pPr>
            <a:r>
              <a:rPr lang="en-US" dirty="0"/>
              <a:t>Final policy &amp; procedures created based in part on public response to the FRN</a:t>
            </a:r>
          </a:p>
          <a:p>
            <a:pPr marL="171450" lvl="0" indent="-171450">
              <a:buFont typeface="Arial" panose="020B0604020202020204" pitchFamily="34" charset="0"/>
              <a:buChar char="•"/>
            </a:pPr>
            <a:r>
              <a:rPr lang="en-US" dirty="0"/>
              <a:t>A key element of SPCS2022 is linear distortion (“scale error”) design requirements</a:t>
            </a:r>
          </a:p>
          <a:p>
            <a:pPr marL="628650" lvl="1" indent="-171450">
              <a:buFont typeface="Arial" panose="020B0604020202020204" pitchFamily="34" charset="0"/>
              <a:buChar char="•"/>
            </a:pPr>
            <a:r>
              <a:rPr lang="en-US" dirty="0"/>
              <a:t>Linear distortion is the difference between a “grid” distance (between the projected coordinates of a pair of points) and the true horizontal “ground” distance (at the topographic surface of the Earth)</a:t>
            </a:r>
          </a:p>
          <a:p>
            <a:pPr marL="628650" lvl="1" indent="-171450">
              <a:buFont typeface="Arial" panose="020B0604020202020204" pitchFamily="34" charset="0"/>
              <a:buChar char="•"/>
            </a:pPr>
            <a:r>
              <a:rPr lang="en-US" dirty="0"/>
              <a:t>SPC2022 zones are designed to minimize linear distortion at the topographic surface, NOT at the ellipsoid surface (as was done for SPCS 83 and 27)</a:t>
            </a:r>
          </a:p>
          <a:p>
            <a:pPr marL="171450" lvl="0" indent="-171450">
              <a:buFont typeface="Arial" panose="020B0604020202020204" pitchFamily="34" charset="0"/>
              <a:buChar char="•"/>
            </a:pPr>
            <a:r>
              <a:rPr lang="en-US" dirty="0"/>
              <a:t>Other relevant characteristics are listed; each will be discussed in this presentation</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16</a:t>
            </a:fld>
            <a:endParaRPr lang="en-US"/>
          </a:p>
        </p:txBody>
      </p:sp>
    </p:spTree>
    <p:extLst>
      <p:ext uri="{BB962C8B-B14F-4D97-AF65-F5344CB8AC3E}">
        <p14:creationId xmlns:p14="http://schemas.microsoft.com/office/powerpoint/2010/main" val="70089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lot of information is available on the NGS website, including:</a:t>
            </a:r>
          </a:p>
          <a:p>
            <a:pPr marL="628650" lvl="1" indent="-171450">
              <a:buFont typeface="Arial" panose="020B0604020202020204" pitchFamily="34" charset="0"/>
              <a:buChar char="•"/>
            </a:pPr>
            <a:r>
              <a:rPr lang="en-US" dirty="0"/>
              <a:t>2022 policy changes</a:t>
            </a:r>
          </a:p>
          <a:p>
            <a:pPr marL="628650" lvl="1" indent="-171450">
              <a:buFont typeface="Arial" panose="020B0604020202020204" pitchFamily="34" charset="0"/>
              <a:buChar char="•"/>
            </a:pPr>
            <a:r>
              <a:rPr lang="en-US" dirty="0"/>
              <a:t>Supporting information (old policy and manuals, new report on SPCS history)</a:t>
            </a:r>
          </a:p>
          <a:p>
            <a:pPr marL="628650" lvl="1" indent="-171450">
              <a:buFont typeface="Arial" panose="020B0604020202020204" pitchFamily="34" charset="0"/>
              <a:buChar char="•"/>
            </a:pPr>
            <a:r>
              <a:rPr lang="en-US" dirty="0"/>
              <a:t>Maps of preliminary SPCS2022 designs available for download</a:t>
            </a:r>
          </a:p>
          <a:p>
            <a:pPr marL="1085850" lvl="2" indent="-171450">
              <a:buFont typeface="Arial" panose="020B0604020202020204" pitchFamily="34" charset="0"/>
              <a:buChar char="•"/>
            </a:pPr>
            <a:r>
              <a:rPr lang="en-US" dirty="0"/>
              <a:t>Not all states yet available, but designs are in progress</a:t>
            </a:r>
          </a:p>
          <a:p>
            <a:pPr marL="1085850" lvl="2" indent="-171450">
              <a:buFont typeface="Arial" panose="020B0604020202020204" pitchFamily="34" charset="0"/>
              <a:buChar char="•"/>
            </a:pPr>
            <a:r>
              <a:rPr lang="en-US" dirty="0"/>
              <a:t>Includes maps of existing SPCS 83 for comparison</a:t>
            </a:r>
          </a:p>
        </p:txBody>
      </p:sp>
      <p:sp>
        <p:nvSpPr>
          <p:cNvPr id="4" name="Slide Number Placeholder 3"/>
          <p:cNvSpPr>
            <a:spLocks noGrp="1"/>
          </p:cNvSpPr>
          <p:nvPr>
            <p:ph type="sldNum" sz="quarter" idx="5"/>
          </p:nvPr>
        </p:nvSpPr>
        <p:spPr/>
        <p:txBody>
          <a:bodyPr/>
          <a:lstStyle/>
          <a:p>
            <a:fld id="{0D46DE8B-F250-4584-83EE-1EA3792DC8CC}" type="slidenum">
              <a:rPr lang="en-US" smtClean="0"/>
              <a:t>17</a:t>
            </a:fld>
            <a:endParaRPr lang="en-US" dirty="0"/>
          </a:p>
        </p:txBody>
      </p:sp>
    </p:spTree>
    <p:extLst>
      <p:ext uri="{BB962C8B-B14F-4D97-AF65-F5344CB8AC3E}">
        <p14:creationId xmlns:p14="http://schemas.microsoft.com/office/powerpoint/2010/main" val="260029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list of the things that have occurred in the SPCS2022 Project</a:t>
            </a:r>
          </a:p>
          <a:p>
            <a:pPr marL="171450" indent="-171450">
              <a:buFont typeface="Arial" panose="020B0604020202020204" pitchFamily="34" charset="0"/>
              <a:buChar char="•"/>
            </a:pPr>
            <a:r>
              <a:rPr lang="en-US" dirty="0"/>
              <a:t>Currently in process of finalizing the SPCS2022 Policy &amp; Procedures, with goal of publishing them in Feb 2019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180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Default SPCS2022 zones are zones that will be created by NGS in the absence of consensus stakeholder input.</a:t>
            </a:r>
          </a:p>
          <a:p>
            <a:pPr marL="628650" lvl="1" indent="-171450">
              <a:buFont typeface="Arial" panose="020B0604020202020204" pitchFamily="34" charset="0"/>
              <a:buChar char="•"/>
            </a:pPr>
            <a:r>
              <a:rPr lang="en-US" dirty="0"/>
              <a:t>Most will be same zone extents and same projection type as SPCS 83</a:t>
            </a:r>
          </a:p>
          <a:p>
            <a:pPr marL="628650" lvl="1" indent="-171450">
              <a:buFont typeface="Arial" panose="020B0604020202020204" pitchFamily="34" charset="0"/>
              <a:buChar char="•"/>
            </a:pPr>
            <a:r>
              <a:rPr lang="en-US" dirty="0"/>
              <a:t>A few will use a different projection type and slightly different zone extents</a:t>
            </a:r>
          </a:p>
          <a:p>
            <a:pPr marL="171450" lvl="0" indent="-171450">
              <a:buFont typeface="Arial" panose="020B0604020202020204" pitchFamily="34" charset="0"/>
              <a:buChar char="•"/>
            </a:pPr>
            <a:r>
              <a:rPr lang="en-US" dirty="0"/>
              <a:t>Default designs will modify existing SPCS 83 zones so that they are consistent with new SPCS2022 Policy &amp; Procedures.  The most relevant of these modifications are:</a:t>
            </a:r>
          </a:p>
          <a:p>
            <a:pPr marL="628650" lvl="1" indent="-171450">
              <a:buFont typeface="Arial" panose="020B0604020202020204" pitchFamily="34" charset="0"/>
              <a:buChar char="•"/>
            </a:pPr>
            <a:r>
              <a:rPr lang="en-US" dirty="0"/>
              <a:t>Modify the projection axis scale, location, and orientation to minimize linear distortion at topographic surface (rather than at ellipsoid surface)</a:t>
            </a:r>
          </a:p>
          <a:p>
            <a:pPr marL="628650" lvl="1" indent="-171450">
              <a:buFont typeface="Arial" panose="020B0604020202020204" pitchFamily="34" charset="0"/>
              <a:buChar char="•"/>
            </a:pPr>
            <a:r>
              <a:rPr lang="en-US" dirty="0"/>
              <a:t>Use 1-parallel definition for all LCC zones, and use local (“center”) definition of OM projection (rather than “true” or “natural” origin)</a:t>
            </a:r>
          </a:p>
          <a:p>
            <a:pPr marL="171450" lvl="0" indent="-171450">
              <a:buFont typeface="Arial" panose="020B0604020202020204" pitchFamily="34" charset="0"/>
              <a:buChar char="•"/>
            </a:pPr>
            <a:r>
              <a:rPr lang="en-US" dirty="0"/>
              <a:t>NGS will also create a statewide zone for every state (and U.S. territory)</a:t>
            </a:r>
          </a:p>
          <a:p>
            <a:pPr marL="628650" lvl="1" indent="-171450">
              <a:buFont typeface="Arial" panose="020B0604020202020204" pitchFamily="34" charset="0"/>
              <a:buChar char="•"/>
            </a:pPr>
            <a:r>
              <a:rPr lang="en-US" dirty="0"/>
              <a:t>Note that some default zones are already for an entire state.  States with more than one zone will also get a statewide zone</a:t>
            </a:r>
          </a:p>
        </p:txBody>
      </p:sp>
      <p:sp>
        <p:nvSpPr>
          <p:cNvPr id="4" name="Slide Number Placeholder 3"/>
          <p:cNvSpPr>
            <a:spLocks noGrp="1"/>
          </p:cNvSpPr>
          <p:nvPr>
            <p:ph type="sldNum" sz="quarter" idx="5"/>
          </p:nvPr>
        </p:nvSpPr>
        <p:spPr/>
        <p:txBody>
          <a:bodyPr/>
          <a:lstStyle/>
          <a:p>
            <a:fld id="{0D46DE8B-F250-4584-83EE-1EA3792DC8CC}" type="slidenum">
              <a:rPr lang="en-US" smtClean="0"/>
              <a:t>20</a:t>
            </a:fld>
            <a:endParaRPr lang="en-US"/>
          </a:p>
        </p:txBody>
      </p:sp>
    </p:spTree>
    <p:extLst>
      <p:ext uri="{BB962C8B-B14F-4D97-AF65-F5344CB8AC3E}">
        <p14:creationId xmlns:p14="http://schemas.microsoft.com/office/powerpoint/2010/main" val="3559749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of the overall existing and previous versions of SPCS (1983 and 1927)</a:t>
            </a:r>
          </a:p>
          <a:p>
            <a:pPr marL="171450" indent="-171450">
              <a:buFont typeface="Arial" panose="020B0604020202020204" pitchFamily="34" charset="0"/>
              <a:buChar char="•"/>
            </a:pPr>
            <a:r>
              <a:rPr lang="en-US" dirty="0"/>
              <a:t>Shows the full large extent of the system.</a:t>
            </a:r>
          </a:p>
          <a:p>
            <a:pPr marL="628650" lvl="1" indent="-171450">
              <a:buFont typeface="Arial" panose="020B0604020202020204" pitchFamily="34" charset="0"/>
              <a:buChar char="•"/>
            </a:pPr>
            <a:r>
              <a:rPr lang="en-US" dirty="0"/>
              <a:t>Include CONUS, Alaska, and Hawaii</a:t>
            </a:r>
          </a:p>
          <a:p>
            <a:pPr marL="628650" lvl="1" indent="-171450">
              <a:buFont typeface="Arial" panose="020B0604020202020204" pitchFamily="34" charset="0"/>
              <a:buChar char="•"/>
            </a:pPr>
            <a:r>
              <a:rPr lang="en-US" dirty="0"/>
              <a:t>Also includes territories of Puerto Rico, U.S. Virgin Islands, American Samoa, and Guam (American Samoa included in SPCS 27 but not in 83)</a:t>
            </a:r>
          </a:p>
          <a:p>
            <a:pPr marL="628650" lvl="1" indent="-171450">
              <a:buFont typeface="Arial" panose="020B0604020202020204" pitchFamily="34" charset="0"/>
              <a:buChar char="•"/>
            </a:pPr>
            <a:r>
              <a:rPr lang="en-US" dirty="0"/>
              <a:t>Does NOT include Washington DC or islands of CNMI (but those will be included in SPCS2022)</a:t>
            </a:r>
          </a:p>
        </p:txBody>
      </p:sp>
      <p:sp>
        <p:nvSpPr>
          <p:cNvPr id="4" name="Slide Number Placeholder 3"/>
          <p:cNvSpPr>
            <a:spLocks noGrp="1"/>
          </p:cNvSpPr>
          <p:nvPr>
            <p:ph type="sldNum" sz="quarter" idx="5"/>
          </p:nvPr>
        </p:nvSpPr>
        <p:spPr/>
        <p:txBody>
          <a:bodyPr/>
          <a:lstStyle/>
          <a:p>
            <a:fld id="{0D46DE8B-F250-4584-83EE-1EA3792DC8CC}" type="slidenum">
              <a:rPr lang="en-US" smtClean="0"/>
              <a:t>21</a:t>
            </a:fld>
            <a:endParaRPr lang="en-US"/>
          </a:p>
        </p:txBody>
      </p:sp>
    </p:spTree>
    <p:extLst>
      <p:ext uri="{BB962C8B-B14F-4D97-AF65-F5344CB8AC3E}">
        <p14:creationId xmlns:p14="http://schemas.microsoft.com/office/powerpoint/2010/main" val="40674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4AC95-4C0A-4F4B-9795-56189BA909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Larger scale maps of the areas included in the NSRS where SPCS2022 zones will be established</a:t>
            </a:r>
          </a:p>
          <a:p>
            <a:pPr marL="171450" indent="-171450">
              <a:buFont typeface="Arial" panose="020B0604020202020204" pitchFamily="34" charset="0"/>
              <a:buChar char="•"/>
            </a:pPr>
            <a:r>
              <a:rPr lang="en-US" dirty="0"/>
              <a:t>Yellow zones are preliminary designs of SPCS2022 default zones that have been completed.</a:t>
            </a:r>
          </a:p>
          <a:p>
            <a:pPr marL="171450" indent="-171450">
              <a:buFont typeface="Arial" panose="020B0604020202020204" pitchFamily="34" charset="0"/>
              <a:buChar char="•"/>
            </a:pPr>
            <a:r>
              <a:rPr lang="en-US" dirty="0"/>
              <a:t>Some of the default zones are statewide (or territory-wide, as the case may be)</a:t>
            </a:r>
          </a:p>
          <a:p>
            <a:pPr marL="171450" indent="-171450">
              <a:buFont typeface="Arial" panose="020B0604020202020204" pitchFamily="34" charset="0"/>
              <a:buChar char="•"/>
            </a:pPr>
            <a:r>
              <a:rPr lang="en-US" dirty="0"/>
              <a:t>Maps for (most of) these designs are currently available for download, along with maps of the corresponding SPCS 83 zones for comparison (will show examples).</a:t>
            </a:r>
          </a:p>
        </p:txBody>
      </p:sp>
      <p:sp>
        <p:nvSpPr>
          <p:cNvPr id="4" name="Slide Number Placeholder 3"/>
          <p:cNvSpPr>
            <a:spLocks noGrp="1"/>
          </p:cNvSpPr>
          <p:nvPr>
            <p:ph type="sldNum" sz="quarter" idx="5"/>
          </p:nvPr>
        </p:nvSpPr>
        <p:spPr/>
        <p:txBody>
          <a:bodyPr/>
          <a:lstStyle/>
          <a:p>
            <a:fld id="{0D46DE8B-F250-4584-83EE-1EA3792DC8CC}" type="slidenum">
              <a:rPr lang="en-US" smtClean="0"/>
              <a:t>22</a:t>
            </a:fld>
            <a:endParaRPr lang="en-US"/>
          </a:p>
        </p:txBody>
      </p:sp>
    </p:spTree>
    <p:extLst>
      <p:ext uri="{BB962C8B-B14F-4D97-AF65-F5344CB8AC3E}">
        <p14:creationId xmlns:p14="http://schemas.microsoft.com/office/powerpoint/2010/main" val="1650314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Similar to previous slide, but showing statewide SPCS2022 zones that have preliminary designs and maps available for download.</a:t>
            </a:r>
          </a:p>
          <a:p>
            <a:pPr marL="171450" indent="-171450">
              <a:buFont typeface="Arial" panose="020B0604020202020204" pitchFamily="34" charset="0"/>
              <a:buChar char="•"/>
            </a:pPr>
            <a:r>
              <a:rPr lang="en-US" dirty="0"/>
              <a:t>Note that some of the statewide zones are the same as the default zones in the previous slide</a:t>
            </a:r>
          </a:p>
          <a:p>
            <a:pPr marL="171450" indent="-171450">
              <a:buFont typeface="Arial" panose="020B0604020202020204" pitchFamily="34" charset="0"/>
              <a:buChar char="•"/>
            </a:pPr>
            <a:r>
              <a:rPr lang="en-US" dirty="0"/>
              <a:t>Note also that some states have a preliminary statewide zone design but no default zone design (e.g., Iowa).</a:t>
            </a:r>
          </a:p>
          <a:p>
            <a:pPr marL="628650" lvl="1" indent="-171450">
              <a:buFont typeface="Arial" panose="020B0604020202020204" pitchFamily="34" charset="0"/>
              <a:buChar char="•"/>
            </a:pPr>
            <a:r>
              <a:rPr lang="en-US" dirty="0"/>
              <a:t>States with no default design are ones that will design their own LDP system that provides statewide coverage and will not use the NGS default designs (that correspond to the existing SPCS 83 zones)</a:t>
            </a:r>
          </a:p>
          <a:p>
            <a:pPr marL="171450" lvl="0" indent="-171450">
              <a:buFont typeface="Arial" panose="020B0604020202020204" pitchFamily="34" charset="0"/>
              <a:buChar char="•"/>
            </a:pPr>
            <a:r>
              <a:rPr lang="en-US" dirty="0"/>
              <a:t>Reminder:  All sates will get a statewide zone</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23</a:t>
            </a:fld>
            <a:endParaRPr lang="en-US"/>
          </a:p>
        </p:txBody>
      </p:sp>
    </p:spTree>
    <p:extLst>
      <p:ext uri="{BB962C8B-B14F-4D97-AF65-F5344CB8AC3E}">
        <p14:creationId xmlns:p14="http://schemas.microsoft.com/office/powerpoint/2010/main" val="2539295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quick description of the design method used by NGS for SPCS2022 zones</a:t>
            </a:r>
          </a:p>
          <a:p>
            <a:pPr marL="171450" indent="-171450">
              <a:buFont typeface="Arial" panose="020B0604020202020204" pitchFamily="34" charset="0"/>
              <a:buChar char="•"/>
            </a:pPr>
            <a:r>
              <a:rPr lang="en-US" dirty="0"/>
              <a:t>Designs are based on a “linear distortion design criterion”</a:t>
            </a:r>
          </a:p>
          <a:p>
            <a:pPr marL="628650" lvl="1" indent="-171450">
              <a:buFont typeface="Arial" panose="020B0604020202020204" pitchFamily="34" charset="0"/>
              <a:buChar char="•"/>
            </a:pPr>
            <a:r>
              <a:rPr lang="en-US" dirty="0"/>
              <a:t>Criterion can initially be estimated by width of zone perpendicular to the projection axis (central meridian for TM, central parallel for LCC, and skew axis for OM).</a:t>
            </a:r>
          </a:p>
          <a:p>
            <a:pPr marL="628650" lvl="1" indent="-171450">
              <a:buFont typeface="Arial" panose="020B0604020202020204" pitchFamily="34" charset="0"/>
              <a:buChar char="•"/>
            </a:pPr>
            <a:r>
              <a:rPr lang="en-US" dirty="0"/>
              <a:t>The value in parts per million (ppm) for the criterion are ranges of ±5, ±10, ±20, ±30, ±40, ±50, ±75, ±100, ±150, ±200, ±300, or ±400 ppm. </a:t>
            </a:r>
          </a:p>
          <a:p>
            <a:pPr marL="628650" lvl="1" indent="-171450">
              <a:buFont typeface="Arial" panose="020B0604020202020204" pitchFamily="34" charset="0"/>
              <a:buChar char="•"/>
            </a:pPr>
            <a:r>
              <a:rPr lang="en-US" dirty="0"/>
              <a:t>Standard values are used to facilitate design comparison and evaluation</a:t>
            </a:r>
          </a:p>
          <a:p>
            <a:pPr marL="628650" lvl="1" indent="-171450">
              <a:buFont typeface="Arial" panose="020B0604020202020204" pitchFamily="34" charset="0"/>
              <a:buChar char="•"/>
            </a:pPr>
            <a:r>
              <a:rPr lang="en-US" dirty="0"/>
              <a:t>Gives indication of performance at topographic surface, where it is actually used</a:t>
            </a:r>
          </a:p>
          <a:p>
            <a:pPr marL="171450" lvl="0" indent="-171450">
              <a:buFont typeface="Arial" panose="020B0604020202020204" pitchFamily="34" charset="0"/>
              <a:buChar char="•"/>
            </a:pPr>
            <a:r>
              <a:rPr lang="en-US" dirty="0"/>
              <a:t>Design criterion is the smallest standard range (listed above) that satisfies all three of the following minimum percentages:</a:t>
            </a:r>
          </a:p>
          <a:p>
            <a:pPr marL="628650" lvl="1" indent="-171450">
              <a:buFont typeface="Arial" panose="020B0604020202020204" pitchFamily="34" charset="0"/>
              <a:buChar char="•"/>
            </a:pPr>
            <a:r>
              <a:rPr lang="en-US" dirty="0"/>
              <a:t>90% of population (based on actual population distribution)</a:t>
            </a:r>
          </a:p>
          <a:p>
            <a:pPr marL="628650" lvl="1" indent="-171450">
              <a:buFont typeface="Arial" panose="020B0604020202020204" pitchFamily="34" charset="0"/>
              <a:buChar char="•"/>
            </a:pPr>
            <a:r>
              <a:rPr lang="en-US" dirty="0"/>
              <a:t>75% of cities and towns, based only on location, irrespective of population.  Done to prevent excessive dominance of very large cities at expense of small communities.  Concept here is similar to Congress being represented by the same number of senators for every state, in contrast to population-based matric being analogous to House of Representatives.</a:t>
            </a:r>
          </a:p>
          <a:p>
            <a:pPr marL="628650" lvl="1" indent="-171450">
              <a:buFont typeface="Arial" panose="020B0604020202020204" pitchFamily="34" charset="0"/>
              <a:buChar char="•"/>
            </a:pPr>
            <a:r>
              <a:rPr lang="en-US" dirty="0"/>
              <a:t>50% of entire zone area.  This value is set to accommodate mountainous zones; zones with minor topographic relief will usually get much here percent coverage by area.</a:t>
            </a:r>
          </a:p>
          <a:p>
            <a:pPr marL="171450" lvl="0" indent="-171450">
              <a:buFont typeface="Arial" panose="020B0604020202020204" pitchFamily="34" charset="0"/>
              <a:buChar char="•"/>
            </a:pPr>
            <a:r>
              <a:rPr lang="en-US" dirty="0"/>
              <a:t>Zones design by NGS will use a minimum criterion of ±50 ppm (which is half the nominal ±100 ppm used for SPCS 83 and 27, with respect to the ellipsoid).</a:t>
            </a:r>
          </a:p>
          <a:p>
            <a:pPr marL="628650" lvl="1" indent="-171450">
              <a:buFont typeface="Arial" panose="020B0604020202020204" pitchFamily="34" charset="0"/>
              <a:buChar char="•"/>
            </a:pPr>
            <a:r>
              <a:rPr lang="en-US" dirty="0"/>
              <a:t>However, there are many states and existing zones within states that are small enough that a lower criterion will be used by NGS for default designs.</a:t>
            </a:r>
          </a:p>
          <a:p>
            <a:pPr marL="628650" lvl="1" indent="-171450">
              <a:buFont typeface="Arial" panose="020B0604020202020204" pitchFamily="34" charset="0"/>
              <a:buChar char="•"/>
            </a:pPr>
            <a:r>
              <a:rPr lang="en-US" dirty="0"/>
              <a:t>For new zones requested by stakeholders in multi-zone states, NGS will typically not design for less than ±50 ppm.</a:t>
            </a:r>
          </a:p>
          <a:p>
            <a:pPr marL="171450" lvl="0" indent="-171450">
              <a:buFont typeface="Arial" panose="020B0604020202020204" pitchFamily="34" charset="0"/>
              <a:buChar char="•"/>
            </a:pPr>
            <a:r>
              <a:rPr lang="en-US" dirty="0"/>
              <a:t>Low distortion projections (LDPs) must be designed by stakeholder “contributing partners” if the criterion is less than ±50 ppm.</a:t>
            </a:r>
          </a:p>
        </p:txBody>
      </p:sp>
      <p:sp>
        <p:nvSpPr>
          <p:cNvPr id="4" name="Slide Number Placeholder 3"/>
          <p:cNvSpPr>
            <a:spLocks noGrp="1"/>
          </p:cNvSpPr>
          <p:nvPr>
            <p:ph type="sldNum" sz="quarter" idx="5"/>
          </p:nvPr>
        </p:nvSpPr>
        <p:spPr/>
        <p:txBody>
          <a:bodyPr/>
          <a:lstStyle/>
          <a:p>
            <a:fld id="{0D46DE8B-F250-4584-83EE-1EA3792DC8CC}" type="slidenum">
              <a:rPr lang="en-US" smtClean="0"/>
              <a:t>24</a:t>
            </a:fld>
            <a:endParaRPr lang="en-US"/>
          </a:p>
        </p:txBody>
      </p:sp>
    </p:spTree>
    <p:extLst>
      <p:ext uri="{BB962C8B-B14F-4D97-AF65-F5344CB8AC3E}">
        <p14:creationId xmlns:p14="http://schemas.microsoft.com/office/powerpoint/2010/main" val="442097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 of 3 preliminary default SPCS2022 zones designed by NGS for Florida</a:t>
            </a:r>
          </a:p>
          <a:p>
            <a:pPr marL="171450" indent="-171450">
              <a:buFont typeface="Arial" panose="020B0604020202020204" pitchFamily="34" charset="0"/>
              <a:buChar char="•"/>
            </a:pPr>
            <a:r>
              <a:rPr lang="en-US" dirty="0"/>
              <a:t>Replaces the existing 3 SPCS 83 zones (shown on the next slide)</a:t>
            </a:r>
          </a:p>
          <a:p>
            <a:pPr marL="171450" indent="-171450">
              <a:buFont typeface="Arial" panose="020B0604020202020204" pitchFamily="34" charset="0"/>
              <a:buChar char="•"/>
            </a:pPr>
            <a:r>
              <a:rPr lang="en-US" dirty="0"/>
              <a:t>Note that following characteristics:</a:t>
            </a:r>
          </a:p>
          <a:p>
            <a:pPr marL="628650" lvl="1" indent="-171450">
              <a:buFont typeface="Arial" panose="020B0604020202020204" pitchFamily="34" charset="0"/>
              <a:buChar char="•"/>
            </a:pPr>
            <a:r>
              <a:rPr lang="en-US" dirty="0"/>
              <a:t>Uses 2 OM projections to replace existing 2 TM projections for the peninsula</a:t>
            </a:r>
          </a:p>
          <a:p>
            <a:pPr marL="628650" lvl="1" indent="-171450">
              <a:buFont typeface="Arial" panose="020B0604020202020204" pitchFamily="34" charset="0"/>
              <a:buChar char="•"/>
            </a:pPr>
            <a:r>
              <a:rPr lang="en-US" dirty="0"/>
              <a:t>Uses 1-parallel LCC to replace existing 2-parallel LCC for panhandle</a:t>
            </a:r>
          </a:p>
          <a:p>
            <a:pPr marL="628650" lvl="1" indent="-171450">
              <a:buFont typeface="Arial" panose="020B0604020202020204" pitchFamily="34" charset="0"/>
              <a:buChar char="•"/>
            </a:pPr>
            <a:r>
              <a:rPr lang="en-US" dirty="0"/>
              <a:t>Uses ±40 ppm design criterion (less than minimum of ±50 ppm) because existing areas are too narrow for a ±50 ppm criterion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25</a:t>
            </a:fld>
            <a:endParaRPr lang="en-US"/>
          </a:p>
        </p:txBody>
      </p:sp>
    </p:spTree>
    <p:extLst>
      <p:ext uri="{BB962C8B-B14F-4D97-AF65-F5344CB8AC3E}">
        <p14:creationId xmlns:p14="http://schemas.microsoft.com/office/powerpoint/2010/main" val="3814697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Distortion map of existing 3 Florida SPCS 83 zones, for comparison with preliminary default SPCS2022 designs</a:t>
            </a:r>
          </a:p>
          <a:p>
            <a:pPr marL="628650" lvl="1" indent="-171450">
              <a:buFont typeface="Arial" panose="020B0604020202020204" pitchFamily="34" charset="0"/>
              <a:buChar char="•"/>
            </a:pPr>
            <a:r>
              <a:rPr lang="en-US" dirty="0"/>
              <a:t>Distortion significantly greater than SPCS2022 design</a:t>
            </a:r>
          </a:p>
          <a:p>
            <a:pPr marL="628650" lvl="1" indent="-171450">
              <a:buFont typeface="Arial" panose="020B0604020202020204" pitchFamily="34" charset="0"/>
              <a:buChar char="•"/>
            </a:pPr>
            <a:r>
              <a:rPr lang="en-US" dirty="0"/>
              <a:t>Performance percentages do not meet design requirements, because this is an “as is” map (not a design), and it uses the same criterion as the design for comparison.</a:t>
            </a:r>
          </a:p>
        </p:txBody>
      </p:sp>
      <p:sp>
        <p:nvSpPr>
          <p:cNvPr id="4" name="Slide Number Placeholder 3"/>
          <p:cNvSpPr>
            <a:spLocks noGrp="1"/>
          </p:cNvSpPr>
          <p:nvPr>
            <p:ph type="sldNum" sz="quarter" idx="5"/>
          </p:nvPr>
        </p:nvSpPr>
        <p:spPr/>
        <p:txBody>
          <a:bodyPr/>
          <a:lstStyle/>
          <a:p>
            <a:fld id="{0D46DE8B-F250-4584-83EE-1EA3792DC8CC}" type="slidenum">
              <a:rPr lang="en-US" smtClean="0"/>
              <a:t>26</a:t>
            </a:fld>
            <a:endParaRPr lang="en-US"/>
          </a:p>
        </p:txBody>
      </p:sp>
    </p:spTree>
    <p:extLst>
      <p:ext uri="{BB962C8B-B14F-4D97-AF65-F5344CB8AC3E}">
        <p14:creationId xmlns:p14="http://schemas.microsoft.com/office/powerpoint/2010/main" val="3207357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Preliminary statewide design for Florida, also using an OM projection</a:t>
            </a:r>
          </a:p>
          <a:p>
            <a:pPr marL="171450" indent="-171450">
              <a:buFont typeface="Arial" panose="020B0604020202020204" pitchFamily="34" charset="0"/>
              <a:buChar char="•"/>
            </a:pPr>
            <a:r>
              <a:rPr lang="en-US" dirty="0"/>
              <a:t>Design criterion of ±400 ppm has all percentages of 100%</a:t>
            </a:r>
          </a:p>
          <a:p>
            <a:pPr marL="628650" lvl="1" indent="-171450">
              <a:buFont typeface="Arial" panose="020B0604020202020204" pitchFamily="34" charset="0"/>
              <a:buChar char="•"/>
            </a:pPr>
            <a:r>
              <a:rPr lang="en-US" dirty="0"/>
              <a:t>Next lower criterion of ±300 ppm did not meet all three (90%, 75%, 50%) minimum requirements, so ±400 ppm is smallest available criterion value</a:t>
            </a:r>
          </a:p>
          <a:p>
            <a:pPr marL="628650" lvl="1" indent="-171450">
              <a:buFont typeface="Arial" panose="020B0604020202020204" pitchFamily="34" charset="0"/>
              <a:buChar char="•"/>
            </a:pPr>
            <a:r>
              <a:rPr lang="en-US" dirty="0"/>
              <a:t>±400 ppm corresponds to the distortion limits of a UTM zone (with respect to the ellipsoid)</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27</a:t>
            </a:fld>
            <a:endParaRPr lang="en-US"/>
          </a:p>
        </p:txBody>
      </p:sp>
    </p:spTree>
    <p:extLst>
      <p:ext uri="{BB962C8B-B14F-4D97-AF65-F5344CB8AC3E}">
        <p14:creationId xmlns:p14="http://schemas.microsoft.com/office/powerpoint/2010/main" val="715287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Map showing distortion of the nearest UTM zone used as a statewide zone for Florida (this is used by some Florida agencies)</a:t>
            </a:r>
          </a:p>
          <a:p>
            <a:pPr marL="171450" lvl="0" indent="-171450">
              <a:buFont typeface="Arial" panose="020B0604020202020204" pitchFamily="34" charset="0"/>
              <a:buChar char="•"/>
            </a:pPr>
            <a:r>
              <a:rPr lang="en-US" dirty="0"/>
              <a:t>Performance is significantly inferior to preliminary SPCS2022 zone design (greater distortion, highly imbalanced)</a:t>
            </a:r>
          </a:p>
          <a:p>
            <a:pPr marL="171450" lvl="0" indent="-171450">
              <a:buFont typeface="Arial" panose="020B0604020202020204" pitchFamily="34" charset="0"/>
              <a:buChar char="•"/>
            </a:pPr>
            <a:r>
              <a:rPr lang="en-US" dirty="0"/>
              <a:t>UTM does not work well for Florida as a statewide system because:</a:t>
            </a:r>
          </a:p>
          <a:p>
            <a:pPr marL="628650" lvl="1" indent="-171450">
              <a:buFont typeface="Arial" panose="020B0604020202020204" pitchFamily="34" charset="0"/>
              <a:buChar char="•"/>
            </a:pPr>
            <a:r>
              <a:rPr lang="en-US" dirty="0"/>
              <a:t>Central meridian of nearest zone is biased east (at 81°W longitude)</a:t>
            </a:r>
          </a:p>
          <a:p>
            <a:pPr marL="628650" lvl="1" indent="-171450">
              <a:buFont typeface="Arial" panose="020B0604020202020204" pitchFamily="34" charset="0"/>
              <a:buChar char="•"/>
            </a:pPr>
            <a:r>
              <a:rPr lang="en-US" dirty="0"/>
              <a:t>Even for a centered TM zone, Florida is too wide east-west (~7.5°), which is wider than 6° zone width of UTM</a:t>
            </a:r>
          </a:p>
          <a:p>
            <a:pPr marL="171450" lvl="0" indent="-171450">
              <a:buFont typeface="Arial" panose="020B0604020202020204" pitchFamily="34" charset="0"/>
              <a:buChar char="•"/>
            </a:pPr>
            <a:r>
              <a:rPr lang="en-US" dirty="0"/>
              <a:t>UTM generally does NOT work well for statewide zones because:</a:t>
            </a:r>
          </a:p>
          <a:p>
            <a:pPr marL="628650" lvl="1" indent="-171450">
              <a:buFont typeface="Arial" panose="020B0604020202020204" pitchFamily="34" charset="0"/>
              <a:buChar char="•"/>
            </a:pPr>
            <a:r>
              <a:rPr lang="en-US" dirty="0"/>
              <a:t>UTM central meridian usually is not close to the east-west midpoint of a state</a:t>
            </a:r>
          </a:p>
          <a:p>
            <a:pPr marL="628650" lvl="1" indent="-171450">
              <a:buFont typeface="Arial" panose="020B0604020202020204" pitchFamily="34" charset="0"/>
              <a:buChar char="•"/>
            </a:pPr>
            <a:r>
              <a:rPr lang="en-US" dirty="0"/>
              <a:t>Many states are too wide east-west even if the central </a:t>
            </a:r>
          </a:p>
          <a:p>
            <a:pPr marL="628650" lvl="1" indent="-171450">
              <a:buFont typeface="Arial" panose="020B0604020202020204" pitchFamily="34" charset="0"/>
              <a:buChar char="•"/>
            </a:pPr>
            <a:r>
              <a:rPr lang="en-US" dirty="0"/>
              <a:t>UTM is designed to minimize distortion at ellipsoid surface, not topographic surface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28</a:t>
            </a:fld>
            <a:endParaRPr lang="en-US"/>
          </a:p>
        </p:txBody>
      </p:sp>
    </p:spTree>
    <p:extLst>
      <p:ext uri="{BB962C8B-B14F-4D97-AF65-F5344CB8AC3E}">
        <p14:creationId xmlns:p14="http://schemas.microsoft.com/office/powerpoint/2010/main" val="2805504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EFA0-2453-4AE3-A18B-F9D2C3A4C522}" type="slidenum">
              <a:rPr lang="en-US" smtClean="0"/>
              <a:t>30</a:t>
            </a:fld>
            <a:endParaRPr lang="en-US"/>
          </a:p>
        </p:txBody>
      </p:sp>
    </p:spTree>
    <p:extLst>
      <p:ext uri="{BB962C8B-B14F-4D97-AF65-F5344CB8AC3E}">
        <p14:creationId xmlns:p14="http://schemas.microsoft.com/office/powerpoint/2010/main" val="2068669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EFA0-2453-4AE3-A18B-F9D2C3A4C522}" type="slidenum">
              <a:rPr lang="en-US" smtClean="0"/>
              <a:t>33</a:t>
            </a:fld>
            <a:endParaRPr lang="en-US"/>
          </a:p>
        </p:txBody>
      </p:sp>
    </p:spTree>
    <p:extLst>
      <p:ext uri="{BB962C8B-B14F-4D97-AF65-F5344CB8AC3E}">
        <p14:creationId xmlns:p14="http://schemas.microsoft.com/office/powerpoint/2010/main" val="2335418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Layered zones are allowed for SPCS2022 (for a max of 3 layers)</a:t>
            </a:r>
          </a:p>
          <a:p>
            <a:pPr marL="628650" lvl="1" indent="-171450">
              <a:buFont typeface="Arial" panose="020B0604020202020204" pitchFamily="34" charset="0"/>
              <a:buChar char="•"/>
            </a:pPr>
            <a:r>
              <a:rPr lang="en-US" dirty="0"/>
              <a:t>One state in SPCS 83 has 2 layers, Kentucky (statewide plus a pre-existing 2-zone layer)</a:t>
            </a:r>
          </a:p>
          <a:p>
            <a:pPr marL="628650" lvl="1" indent="-171450">
              <a:buFont typeface="Arial" panose="020B0604020202020204" pitchFamily="34" charset="0"/>
              <a:buChar char="•"/>
            </a:pPr>
            <a:r>
              <a:rPr lang="en-US" dirty="0"/>
              <a:t>States can have 1, 2, or 3 layers</a:t>
            </a:r>
          </a:p>
          <a:p>
            <a:pPr marL="628650" lvl="1" indent="-171450">
              <a:buFont typeface="Arial" panose="020B0604020202020204" pitchFamily="34" charset="0"/>
              <a:buChar char="•"/>
            </a:pPr>
            <a:r>
              <a:rPr lang="en-US" dirty="0"/>
              <a:t>One layer MUST be a statewide zone (so a state with 1 layer has only a statewide zone)</a:t>
            </a:r>
          </a:p>
          <a:p>
            <a:pPr marL="628650" lvl="1" indent="-171450">
              <a:buFont typeface="Arial" panose="020B0604020202020204" pitchFamily="34" charset="0"/>
              <a:buChar char="•"/>
            </a:pPr>
            <a:r>
              <a:rPr lang="en-US" dirty="0"/>
              <a:t>The other 1 or 2 layers will almost always have multiple zones (unless a state has, say, a single LDP in SPCS2022 that covers only part of the state)</a:t>
            </a:r>
          </a:p>
          <a:p>
            <a:pPr marL="628650" lvl="1" indent="-171450">
              <a:buFont typeface="Arial" panose="020B0604020202020204" pitchFamily="34" charset="0"/>
              <a:buChar char="•"/>
            </a:pPr>
            <a:r>
              <a:rPr lang="en-US" dirty="0"/>
              <a:t>Only 1 layer can be “discontinuous”, that is, consist of layers that do not collectively cover the entire state (will show an example of this)</a:t>
            </a:r>
          </a:p>
          <a:p>
            <a:pPr marL="171450" lvl="0" indent="-171450">
              <a:buFont typeface="Arial" panose="020B0604020202020204" pitchFamily="34" charset="0"/>
              <a:buChar char="•"/>
            </a:pPr>
            <a:r>
              <a:rPr lang="en-US" dirty="0"/>
              <a:t>Decision to go with 3 layers based on FRN responses, especially those from mountainous western states</a:t>
            </a:r>
          </a:p>
          <a:p>
            <a:pPr marL="171450" lvl="0" indent="-171450">
              <a:buFont typeface="Arial" panose="020B0604020202020204" pitchFamily="34" charset="0"/>
              <a:buChar char="•"/>
            </a:pPr>
            <a:r>
              <a:rPr lang="en-US" dirty="0"/>
              <a:t>The multi-zone layer(s) can consist of LDPs</a:t>
            </a:r>
          </a:p>
          <a:p>
            <a:pPr marL="628650" lvl="1" indent="-171450">
              <a:buFont typeface="Arial" panose="020B0604020202020204" pitchFamily="34" charset="0"/>
              <a:buChar char="•"/>
            </a:pPr>
            <a:r>
              <a:rPr lang="en-US" dirty="0"/>
              <a:t>Almost always means distortion criterion &lt; ±50 ppm, so must be designed by others (i.e., “contributing partners”), not by NGS</a:t>
            </a:r>
          </a:p>
        </p:txBody>
      </p:sp>
      <p:sp>
        <p:nvSpPr>
          <p:cNvPr id="4" name="Slide Number Placeholder 3"/>
          <p:cNvSpPr>
            <a:spLocks noGrp="1"/>
          </p:cNvSpPr>
          <p:nvPr>
            <p:ph type="sldNum" sz="quarter" idx="5"/>
          </p:nvPr>
        </p:nvSpPr>
        <p:spPr/>
        <p:txBody>
          <a:bodyPr/>
          <a:lstStyle/>
          <a:p>
            <a:fld id="{0D46DE8B-F250-4584-83EE-1EA3792DC8CC}" type="slidenum">
              <a:rPr lang="en-US" smtClean="0"/>
              <a:t>34</a:t>
            </a:fld>
            <a:endParaRPr lang="en-US" dirty="0"/>
          </a:p>
        </p:txBody>
      </p:sp>
    </p:spTree>
    <p:extLst>
      <p:ext uri="{BB962C8B-B14F-4D97-AF65-F5344CB8AC3E}">
        <p14:creationId xmlns:p14="http://schemas.microsoft.com/office/powerpoint/2010/main" val="35171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Objective of this presentation is to give an overview of upcoming changes to U.S. National Spatial Reference System (NSRS) in 2022</a:t>
            </a:r>
          </a:p>
          <a:p>
            <a:pPr marL="171450" indent="-171450">
              <a:buFont typeface="Arial" panose="020B0604020202020204" pitchFamily="34" charset="0"/>
              <a:buChar char="•"/>
            </a:pPr>
            <a:r>
              <a:rPr lang="en-US" dirty="0"/>
              <a:t>First part is an overview of new 2022 “datums”, which consists of two main parts:</a:t>
            </a:r>
          </a:p>
          <a:p>
            <a:pPr marL="628650" lvl="1" indent="-171450">
              <a:buFont typeface="Arial" panose="020B0604020202020204" pitchFamily="34" charset="0"/>
              <a:buChar char="•"/>
            </a:pPr>
            <a:r>
              <a:rPr lang="en-US" dirty="0"/>
              <a:t>Geometric:  a set of 4 Terrestrial Reference Frames to replace the existing 3 frames of NAD 83</a:t>
            </a:r>
          </a:p>
          <a:p>
            <a:pPr marL="628650" lvl="1" indent="-171450">
              <a:buFont typeface="Arial" panose="020B0604020202020204" pitchFamily="34" charset="0"/>
              <a:buChar char="•"/>
            </a:pPr>
            <a:r>
              <a:rPr lang="en-US" dirty="0"/>
              <a:t>Geopotential:  a set gravity models that includes a new vertical datum to replace the 7 vertical datums (including NAVD 88)</a:t>
            </a:r>
          </a:p>
          <a:p>
            <a:pPr marL="171450" indent="-171450">
              <a:buFont typeface="Arial" panose="020B0604020202020204" pitchFamily="34" charset="0"/>
              <a:buChar char="•"/>
            </a:pPr>
            <a:r>
              <a:rPr lang="en-US" dirty="0"/>
              <a:t>The second part of the presentation is on a new State Plane Coordinate System, SPCS2022</a:t>
            </a:r>
          </a:p>
          <a:p>
            <a:pPr marL="628650" lvl="1" indent="-171450">
              <a:buFont typeface="Arial" panose="020B0604020202020204" pitchFamily="34" charset="0"/>
              <a:buChar char="•"/>
            </a:pPr>
            <a:r>
              <a:rPr lang="en-US" dirty="0"/>
              <a:t>Spending more time on this part because projected coordinates are used directly in many transportation applications, and because DOTs are have a voice in how SPCS2022 is developed.</a:t>
            </a:r>
          </a:p>
          <a:p>
            <a:pPr marL="628650" lvl="1" indent="-171450">
              <a:buFont typeface="Arial" panose="020B0604020202020204" pitchFamily="34" charset="0"/>
              <a:buChar char="•"/>
            </a:pPr>
            <a:r>
              <a:rPr lang="en-US" dirty="0"/>
              <a:t>Will cover SPCS2022 policy &amp; procedures, role of stakeholders (including DOTs), general characteristics, customer feedback, and deadlines for stakeholder input</a:t>
            </a:r>
          </a:p>
          <a:p>
            <a:pPr marL="171450" indent="-171450">
              <a:buFont typeface="Arial" panose="020B0604020202020204" pitchFamily="34" charset="0"/>
              <a:buChar char="•"/>
            </a:pPr>
            <a:r>
              <a:rPr lang="en-US" dirty="0"/>
              <a:t>There is not enough time to cover these topics in detail.  Much more information is available on the NGS website.</a:t>
            </a:r>
          </a:p>
        </p:txBody>
      </p:sp>
      <p:sp>
        <p:nvSpPr>
          <p:cNvPr id="4" name="Slide Number Placeholder 3"/>
          <p:cNvSpPr>
            <a:spLocks noGrp="1"/>
          </p:cNvSpPr>
          <p:nvPr>
            <p:ph type="sldNum" sz="quarter" idx="5"/>
          </p:nvPr>
        </p:nvSpPr>
        <p:spPr/>
        <p:txBody>
          <a:bodyPr/>
          <a:lstStyle/>
          <a:p>
            <a:fld id="{0D46DE8B-F250-4584-83EE-1EA3792DC8CC}" type="slidenum">
              <a:rPr lang="en-US" smtClean="0"/>
              <a:t>4</a:t>
            </a:fld>
            <a:endParaRPr lang="en-US"/>
          </a:p>
        </p:txBody>
      </p:sp>
    </p:spTree>
    <p:extLst>
      <p:ext uri="{BB962C8B-B14F-4D97-AF65-F5344CB8AC3E}">
        <p14:creationId xmlns:p14="http://schemas.microsoft.com/office/powerpoint/2010/main" val="2595174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LDP systems adopted by government agencies and currently in use throughout the U.S. (there are likely quite a few others).</a:t>
            </a:r>
          </a:p>
          <a:p>
            <a:pPr marL="628650" lvl="1" indent="-171450">
              <a:buFont typeface="Arial" panose="020B0604020202020204" pitchFamily="34" charset="0"/>
              <a:buChar char="•"/>
            </a:pPr>
            <a:r>
              <a:rPr lang="en-US" dirty="0"/>
              <a:t>Note that discontinuous systems like that in Montana exist in other states, most notably Alaska</a:t>
            </a:r>
          </a:p>
          <a:p>
            <a:pPr marL="628650" lvl="1" indent="-171450">
              <a:buFont typeface="Arial" panose="020B0604020202020204" pitchFamily="34" charset="0"/>
              <a:buChar char="•"/>
            </a:pPr>
            <a:r>
              <a:rPr lang="en-US" dirty="0"/>
              <a:t>States with compete LDP zone coverage also exist, and it is expected that all shown will propose an LDP SPCS2022 layer, with no default layer corresponding to their existing SPCS 83 zones (i.e., they will have only 2 layers, statewide and LDP)</a:t>
            </a:r>
          </a:p>
          <a:p>
            <a:pPr marL="171450" lvl="0" indent="-171450">
              <a:buFont typeface="Arial" panose="020B0604020202020204" pitchFamily="34" charset="0"/>
              <a:buChar char="•"/>
            </a:pPr>
            <a:r>
              <a:rPr lang="en-US" dirty="0"/>
              <a:t>One zone shown is for the Navajo Nation</a:t>
            </a:r>
          </a:p>
          <a:p>
            <a:pPr marL="628650" lvl="1" indent="-171450">
              <a:buFont typeface="Arial" panose="020B0604020202020204" pitchFamily="34" charset="0"/>
              <a:buChar char="•"/>
            </a:pPr>
            <a:r>
              <a:rPr lang="en-US" dirty="0"/>
              <a:t>Too large (with too much distortion) to realistically be considered an LDP zone</a:t>
            </a:r>
          </a:p>
          <a:p>
            <a:pPr marL="628650" lvl="1" indent="-171450">
              <a:buFont typeface="Arial" panose="020B0604020202020204" pitchFamily="34" charset="0"/>
              <a:buChar char="•"/>
            </a:pPr>
            <a:r>
              <a:rPr lang="en-US" dirty="0"/>
              <a:t>Falls in 3 states (Arizona, New Mexico, and Utah)</a:t>
            </a:r>
          </a:p>
          <a:p>
            <a:pPr marL="628650" lvl="1" indent="-171450">
              <a:buFont typeface="Arial" panose="020B0604020202020204" pitchFamily="34" charset="0"/>
              <a:buChar char="•"/>
            </a:pPr>
            <a:r>
              <a:rPr lang="en-US" dirty="0"/>
              <a:t>Because it is in more than 1 state, it is a candidate for a “special purpose” zone, which is the topic of the next slide…</a:t>
            </a:r>
          </a:p>
        </p:txBody>
      </p:sp>
      <p:sp>
        <p:nvSpPr>
          <p:cNvPr id="4" name="Slide Number Placeholder 3"/>
          <p:cNvSpPr>
            <a:spLocks noGrp="1"/>
          </p:cNvSpPr>
          <p:nvPr>
            <p:ph type="sldNum" sz="quarter" idx="5"/>
          </p:nvPr>
        </p:nvSpPr>
        <p:spPr/>
        <p:txBody>
          <a:bodyPr/>
          <a:lstStyle/>
          <a:p>
            <a:fld id="{0D46DE8B-F250-4584-83EE-1EA3792DC8CC}" type="slidenum">
              <a:rPr lang="en-US" smtClean="0"/>
              <a:t>35</a:t>
            </a:fld>
            <a:endParaRPr lang="en-US"/>
          </a:p>
        </p:txBody>
      </p:sp>
    </p:spTree>
    <p:extLst>
      <p:ext uri="{BB962C8B-B14F-4D97-AF65-F5344CB8AC3E}">
        <p14:creationId xmlns:p14="http://schemas.microsoft.com/office/powerpoint/2010/main" val="1834804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LDP systems adopted by government agencies and currently in use throughout the U.S. (there are likely quite a few others).</a:t>
            </a:r>
          </a:p>
          <a:p>
            <a:pPr marL="628650" lvl="1" indent="-171450">
              <a:buFont typeface="Arial" panose="020B0604020202020204" pitchFamily="34" charset="0"/>
              <a:buChar char="•"/>
            </a:pPr>
            <a:r>
              <a:rPr lang="en-US" dirty="0"/>
              <a:t>Note that discontinuous systems like that in Montana exist in other states, most notably Alaska</a:t>
            </a:r>
          </a:p>
          <a:p>
            <a:pPr marL="628650" lvl="1" indent="-171450">
              <a:buFont typeface="Arial" panose="020B0604020202020204" pitchFamily="34" charset="0"/>
              <a:buChar char="•"/>
            </a:pPr>
            <a:r>
              <a:rPr lang="en-US" dirty="0"/>
              <a:t>States with compete LDP zone coverage also exist, and it is expected that all shown will propose an LDP SPCS2022 layer, with no default layer corresponding to their existing SPCS 83 zones (i.e., they will have only 2 layers, statewide and LDP)</a:t>
            </a:r>
          </a:p>
          <a:p>
            <a:pPr marL="171450" lvl="0" indent="-171450">
              <a:buFont typeface="Arial" panose="020B0604020202020204" pitchFamily="34" charset="0"/>
              <a:buChar char="•"/>
            </a:pPr>
            <a:r>
              <a:rPr lang="en-US" dirty="0"/>
              <a:t>One zone shown is for the Navajo Nation</a:t>
            </a:r>
          </a:p>
          <a:p>
            <a:pPr marL="628650" lvl="1" indent="-171450">
              <a:buFont typeface="Arial" panose="020B0604020202020204" pitchFamily="34" charset="0"/>
              <a:buChar char="•"/>
            </a:pPr>
            <a:r>
              <a:rPr lang="en-US" dirty="0"/>
              <a:t>Too large (with too much distortion) to realistically be considered an LDP zone</a:t>
            </a:r>
          </a:p>
          <a:p>
            <a:pPr marL="628650" lvl="1" indent="-171450">
              <a:buFont typeface="Arial" panose="020B0604020202020204" pitchFamily="34" charset="0"/>
              <a:buChar char="•"/>
            </a:pPr>
            <a:r>
              <a:rPr lang="en-US" dirty="0"/>
              <a:t>Falls in 3 states (Arizona, New Mexico, and Utah)</a:t>
            </a:r>
          </a:p>
          <a:p>
            <a:pPr marL="628650" lvl="1" indent="-171450">
              <a:buFont typeface="Arial" panose="020B0604020202020204" pitchFamily="34" charset="0"/>
              <a:buChar char="•"/>
            </a:pPr>
            <a:r>
              <a:rPr lang="en-US" dirty="0"/>
              <a:t>Because it is in more than 1 state, it is a candidate for a “special purpose” zone, which is the topic of the next slide…</a:t>
            </a:r>
          </a:p>
        </p:txBody>
      </p:sp>
      <p:sp>
        <p:nvSpPr>
          <p:cNvPr id="4" name="Slide Number Placeholder 3"/>
          <p:cNvSpPr>
            <a:spLocks noGrp="1"/>
          </p:cNvSpPr>
          <p:nvPr>
            <p:ph type="sldNum" sz="quarter" idx="5"/>
          </p:nvPr>
        </p:nvSpPr>
        <p:spPr/>
        <p:txBody>
          <a:bodyPr/>
          <a:lstStyle/>
          <a:p>
            <a:fld id="{0D46DE8B-F250-4584-83EE-1EA3792DC8CC}" type="slidenum">
              <a:rPr lang="en-US" smtClean="0"/>
              <a:t>36</a:t>
            </a:fld>
            <a:endParaRPr lang="en-US"/>
          </a:p>
        </p:txBody>
      </p:sp>
    </p:spTree>
    <p:extLst>
      <p:ext uri="{BB962C8B-B14F-4D97-AF65-F5344CB8AC3E}">
        <p14:creationId xmlns:p14="http://schemas.microsoft.com/office/powerpoint/2010/main" val="2255860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Special use zones were not included in the draft SPCS2022 policy &amp; procedures, but were asked about in the FRN</a:t>
            </a:r>
          </a:p>
          <a:p>
            <a:pPr marL="628650" lvl="1" indent="-171450">
              <a:buFont typeface="Arial" panose="020B0604020202020204" pitchFamily="34" charset="0"/>
              <a:buChar char="•"/>
            </a:pPr>
            <a:r>
              <a:rPr lang="en-US" dirty="0"/>
              <a:t>Most FRN responses indicated this zone type was desirable.  Some had no preference, but none were opposed</a:t>
            </a:r>
          </a:p>
          <a:p>
            <a:pPr marL="628650" lvl="1" indent="-171450">
              <a:buFont typeface="Arial" panose="020B0604020202020204" pitchFamily="34" charset="0"/>
              <a:buChar char="•"/>
            </a:pPr>
            <a:r>
              <a:rPr lang="en-US" dirty="0"/>
              <a:t>Specification restricted to areas in more than 1 state (since 3 zone layers allowed in new policy &amp; procedures)</a:t>
            </a:r>
          </a:p>
          <a:p>
            <a:pPr marL="171450" lvl="0" indent="-171450">
              <a:buFont typeface="Arial" panose="020B0604020202020204" pitchFamily="34" charset="0"/>
              <a:buChar char="•"/>
            </a:pPr>
            <a:r>
              <a:rPr lang="en-US" dirty="0"/>
              <a:t>Allowed for large urban areas in more than one zone under initial (1977) SPCS 83 policy (but never used)</a:t>
            </a:r>
          </a:p>
          <a:p>
            <a:pPr marL="171450" lvl="0" indent="-171450">
              <a:buFont typeface="Arial" panose="020B0604020202020204" pitchFamily="34" charset="0"/>
              <a:buChar char="•"/>
            </a:pPr>
            <a:r>
              <a:rPr lang="en-US" dirty="0"/>
              <a:t>Requires approval of NGS Director on case-by-case basis</a:t>
            </a:r>
          </a:p>
          <a:p>
            <a:pPr marL="628650" lvl="1" indent="-171450">
              <a:buFont typeface="Arial" panose="020B0604020202020204" pitchFamily="34" charset="0"/>
              <a:buChar char="•"/>
            </a:pPr>
            <a:r>
              <a:rPr lang="en-US" dirty="0"/>
              <a:t>Mainly because if more than 1 state, difficult to deal with under state stakeholder structure of all other SPCS2022 zones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37</a:t>
            </a:fld>
            <a:endParaRPr lang="en-US"/>
          </a:p>
        </p:txBody>
      </p:sp>
    </p:spTree>
    <p:extLst>
      <p:ext uri="{BB962C8B-B14F-4D97-AF65-F5344CB8AC3E}">
        <p14:creationId xmlns:p14="http://schemas.microsoft.com/office/powerpoint/2010/main" val="3911769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Deadlines for requests, proposals, and submittal of approved designs</a:t>
            </a:r>
          </a:p>
          <a:p>
            <a:pPr marL="171450" indent="-171450">
              <a:buFont typeface="Arial" panose="020B0604020202020204" pitchFamily="34" charset="0"/>
              <a:buChar char="•"/>
            </a:pPr>
            <a:r>
              <a:rPr lang="en-US" dirty="0"/>
              <a:t>Designs by “contributing partners” must first be approved as proposals by NGS</a:t>
            </a:r>
          </a:p>
          <a:p>
            <a:pPr marL="628650" lvl="1" indent="-171450">
              <a:buFont typeface="Arial" panose="020B0604020202020204" pitchFamily="34" charset="0"/>
              <a:buChar char="•"/>
            </a:pPr>
            <a:r>
              <a:rPr lang="en-US" dirty="0"/>
              <a:t>Contributing partners can be the stakeholders, or an individuals or organizations designing the zones for the stakeholders</a:t>
            </a:r>
          </a:p>
          <a:p>
            <a:pPr marL="628650" lvl="1" indent="-171450">
              <a:buFont typeface="Arial" panose="020B0604020202020204" pitchFamily="34" charset="0"/>
              <a:buChar char="•"/>
            </a:pPr>
            <a:r>
              <a:rPr lang="en-US" dirty="0"/>
              <a:t>It is expected that most (all?) proposed designs will be for LDP systems (with design criterion &lt; ±50 ppm), since NGS will not design those</a:t>
            </a:r>
          </a:p>
          <a:p>
            <a:pPr marL="171450" lvl="0" indent="-171450">
              <a:buFont typeface="Arial" panose="020B0604020202020204" pitchFamily="34" charset="0"/>
              <a:buChar char="•"/>
            </a:pPr>
            <a:r>
              <a:rPr lang="en-US" dirty="0"/>
              <a:t>Any requests, proposals, or submittals that are not received by the deadlines will not be included in the initial release of SPCS2022 (in 2022)</a:t>
            </a:r>
          </a:p>
          <a:p>
            <a:pPr marL="628650" lvl="1" indent="-171450">
              <a:buFont typeface="Arial" panose="020B0604020202020204" pitchFamily="34" charset="0"/>
              <a:buChar char="•"/>
            </a:pPr>
            <a:r>
              <a:rPr lang="en-US" dirty="0"/>
              <a:t>However, these could still become part of SPCS2022 at a later time</a:t>
            </a:r>
          </a:p>
          <a:p>
            <a:pPr marL="628650" lvl="1" indent="-171450">
              <a:buFont typeface="Arial" panose="020B0604020202020204" pitchFamily="34" charset="0"/>
              <a:buChar char="•"/>
            </a:pPr>
            <a:r>
              <a:rPr lang="en-US" dirty="0"/>
              <a:t>Policy &amp; procedures provide mechanism for changing SPCS2022, so there will still be an opportunity to change/add SPCS2022 layers even after 2022</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749157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42</a:t>
            </a:fld>
            <a:endParaRPr lang="en-US" dirty="0"/>
          </a:p>
        </p:txBody>
      </p:sp>
    </p:spTree>
    <p:extLst>
      <p:ext uri="{BB962C8B-B14F-4D97-AF65-F5344CB8AC3E}">
        <p14:creationId xmlns:p14="http://schemas.microsoft.com/office/powerpoint/2010/main" val="3724003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43</a:t>
            </a:fld>
            <a:endParaRPr lang="en-US" dirty="0"/>
          </a:p>
        </p:txBody>
      </p:sp>
    </p:spTree>
    <p:extLst>
      <p:ext uri="{BB962C8B-B14F-4D97-AF65-F5344CB8AC3E}">
        <p14:creationId xmlns:p14="http://schemas.microsoft.com/office/powerpoint/2010/main" val="1595981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SPCS2022 is referenced to 2022 TRFs and thus part of new “datums”, and will replace existing SPCS 83 (referenced to NAD 83)</a:t>
            </a:r>
          </a:p>
          <a:p>
            <a:pPr marL="171450" indent="-171450">
              <a:buFont typeface="Arial" panose="020B0604020202020204" pitchFamily="34" charset="0"/>
              <a:buChar char="•"/>
            </a:pPr>
            <a:r>
              <a:rPr lang="en-US" dirty="0"/>
              <a:t>Similar to SPCS 83 in some ways:</a:t>
            </a:r>
          </a:p>
          <a:p>
            <a:pPr marL="628650" lvl="1" indent="-171450">
              <a:buFont typeface="Arial" panose="020B0604020202020204" pitchFamily="34" charset="0"/>
              <a:buChar char="•"/>
            </a:pPr>
            <a:r>
              <a:rPr lang="en-US" dirty="0"/>
              <a:t>Designed by state, using same reference ellipsoid and same projection types</a:t>
            </a:r>
          </a:p>
          <a:p>
            <a:pPr marL="171450" indent="-171450">
              <a:buFont typeface="Arial" panose="020B0604020202020204" pitchFamily="34" charset="0"/>
              <a:buChar char="•"/>
            </a:pPr>
            <a:r>
              <a:rPr lang="en-US" dirty="0"/>
              <a:t>Differs from SPCS 83 in other ways:</a:t>
            </a:r>
          </a:p>
          <a:p>
            <a:pPr marL="628650" lvl="1" indent="-171450">
              <a:buFont typeface="Arial" panose="020B0604020202020204" pitchFamily="34" charset="0"/>
              <a:buChar char="•"/>
            </a:pPr>
            <a:r>
              <a:rPr lang="en-US" dirty="0"/>
              <a:t>Designs minimize distortion at topographic surface rather than ellipsoid surface (reduces distortion where system is actual used)</a:t>
            </a:r>
          </a:p>
          <a:p>
            <a:pPr marL="628650" lvl="1" indent="-171450">
              <a:buFont typeface="Arial" panose="020B0604020202020204" pitchFamily="34" charset="0"/>
              <a:buChar char="•"/>
            </a:pPr>
            <a:r>
              <a:rPr lang="en-US" dirty="0"/>
              <a:t>NGS will design default zones for every state, and default zones corresponding to existing SPCS 83 zones for states that do not request or propose something different</a:t>
            </a:r>
          </a:p>
          <a:p>
            <a:pPr marL="628650" lvl="1" indent="-171450">
              <a:buFont typeface="Arial" panose="020B0604020202020204" pitchFamily="34" charset="0"/>
              <a:buChar char="•"/>
            </a:pPr>
            <a:r>
              <a:rPr lang="en-US" dirty="0"/>
              <a:t>Can have up to 3 zone layers (where one layer must be a statewide zone).  The other layers can be default zones and/or LDP zones (but not designed by NGS).  Only one layer can be discontinuous (i.e., zones do not completely cover a state); it is expected that discontinuous layers will always be LDP zones.</a:t>
            </a:r>
          </a:p>
          <a:p>
            <a:pPr marL="628650" lvl="1" indent="-171450">
              <a:buFont typeface="Arial" panose="020B0604020202020204" pitchFamily="34" charset="0"/>
              <a:buChar char="•"/>
            </a:pPr>
            <a:r>
              <a:rPr lang="en-US" dirty="0"/>
              <a:t>“Special use” zones are for major urban areas, American Indian reservations, or federal jurisdictions/applications that fall in more than one state.  These must eb approved by the NGS Director on a case-by-case basis.</a:t>
            </a:r>
          </a:p>
          <a:p>
            <a:pPr marL="171450" lvl="0" indent="-171450">
              <a:buFont typeface="Arial" panose="020B0604020202020204" pitchFamily="34" charset="0"/>
              <a:buChar char="•"/>
            </a:pPr>
            <a:r>
              <a:rPr lang="en-US" dirty="0"/>
              <a:t>The stakeholder role is vitally important for states that want something other than default zones.  But all requests and proposals from stakeholders must be unanimous to become part of SPCS2022.</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948336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note,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46</a:t>
            </a:fld>
            <a:endParaRPr lang="en-US" dirty="0"/>
          </a:p>
        </p:txBody>
      </p:sp>
    </p:spTree>
    <p:extLst>
      <p:ext uri="{BB962C8B-B14F-4D97-AF65-F5344CB8AC3E}">
        <p14:creationId xmlns:p14="http://schemas.microsoft.com/office/powerpoint/2010/main" val="699777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step away from surveying and consider the Big Picture.</a:t>
            </a:r>
          </a:p>
          <a:p>
            <a:pPr marL="171450" indent="-171450">
              <a:buFont typeface="Arial" panose="020B0604020202020204" pitchFamily="34" charset="0"/>
              <a:buChar char="•"/>
            </a:pPr>
            <a:r>
              <a:rPr lang="en-US" dirty="0"/>
              <a:t>This is about much more than surveying.  When reading about the U.S. history of weights and measures, the words “science” and “industry” are often used together.  And together they mean commerce.  Business.  Trade.  Efficiency.  Money.  That’s really what this is about.  All of those things are facilitated by uniform standards (and compromised without standards).</a:t>
            </a:r>
          </a:p>
          <a:p>
            <a:pPr marL="171450" indent="-171450">
              <a:buFont typeface="Arial" panose="020B0604020202020204" pitchFamily="34" charset="0"/>
              <a:buChar char="•"/>
            </a:pPr>
            <a:r>
              <a:rPr lang="en-US" dirty="0"/>
              <a:t>As stated earlier, change is an integral part of progress.  We cannot stand still.</a:t>
            </a:r>
          </a:p>
          <a:p>
            <a:pPr marL="171450" indent="-171450">
              <a:buFont typeface="Arial" panose="020B0604020202020204" pitchFamily="34" charset="0"/>
              <a:buChar char="•"/>
            </a:pPr>
            <a:r>
              <a:rPr lang="en-US" dirty="0"/>
              <a:t>This is also about the law, because there is a powerful legal basis for weights and measures.  We did not get here by accident.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875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the National Institute of Standards and Technology (NIST) is responsible for defining and establishing standards.  It is within their authority.</a:t>
            </a:r>
          </a:p>
          <a:p>
            <a:pPr marL="171450" indent="-171450">
              <a:buFont typeface="Arial" panose="020B0604020202020204" pitchFamily="34" charset="0"/>
              <a:buChar char="•"/>
            </a:pPr>
            <a:r>
              <a:rPr lang="en-US" dirty="0"/>
              <a:t>NIST is a bureau of the Department of Commerce (DOC)</a:t>
            </a:r>
          </a:p>
          <a:p>
            <a:pPr marL="171450" indent="-171450">
              <a:buFont typeface="Arial" panose="020B0604020202020204" pitchFamily="34" charset="0"/>
              <a:buChar char="•"/>
            </a:pPr>
            <a:r>
              <a:rPr lang="en-US" dirty="0"/>
              <a:t>The National Oceanic and Atmospheric Administration (NOAA) is also a bureau of DOC.</a:t>
            </a:r>
          </a:p>
          <a:p>
            <a:pPr marL="171450" indent="-171450">
              <a:buFont typeface="Arial" panose="020B0604020202020204" pitchFamily="34" charset="0"/>
              <a:buChar char="•"/>
            </a:pPr>
            <a:r>
              <a:rPr lang="en-US" dirty="0"/>
              <a:t>The National Geodetic Survey (NGS) is a program office in NOAA.  It’s actually within the National Ocean Service (NOS) in NOAA.</a:t>
            </a:r>
          </a:p>
          <a:p>
            <a:pPr marL="628650" lvl="1" indent="-171450">
              <a:buFont typeface="Arial" panose="020B0604020202020204" pitchFamily="34" charset="0"/>
              <a:buChar char="•"/>
            </a:pPr>
            <a:r>
              <a:rPr lang="en-US" dirty="0"/>
              <a:t>It may seem odd to show NGS here along with NIST, but there is a reason for it, as you will soon see.</a:t>
            </a:r>
          </a:p>
        </p:txBody>
      </p:sp>
      <p:sp>
        <p:nvSpPr>
          <p:cNvPr id="4" name="Slide Number Placeholder 3"/>
          <p:cNvSpPr>
            <a:spLocks noGrp="1"/>
          </p:cNvSpPr>
          <p:nvPr>
            <p:ph type="sldNum" sz="quarter" idx="5"/>
          </p:nvPr>
        </p:nvSpPr>
        <p:spPr/>
        <p:txBody>
          <a:bodyPr/>
          <a:lstStyle/>
          <a:p>
            <a:fld id="{A2FED2CC-BADC-4677-8145-F4A6E1426BC2}" type="slidenum">
              <a:rPr lang="en-US" smtClean="0"/>
              <a:t>48</a:t>
            </a:fld>
            <a:endParaRPr lang="en-US" dirty="0"/>
          </a:p>
        </p:txBody>
      </p:sp>
    </p:spTree>
    <p:extLst>
      <p:ext uri="{BB962C8B-B14F-4D97-AF65-F5344CB8AC3E}">
        <p14:creationId xmlns:p14="http://schemas.microsoft.com/office/powerpoint/2010/main" val="385103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57D4033-5220-4572-BE86-F44FEFBF58CD}"/>
              </a:ext>
            </a:extLst>
          </p:cNvPr>
          <p:cNvSpPr>
            <a:spLocks noGrp="1"/>
          </p:cNvSpPr>
          <p:nvPr>
            <p:ph type="body" idx="1"/>
          </p:nvPr>
        </p:nvSpPr>
        <p:spPr/>
        <p:txBody>
          <a:bodyPr/>
          <a:lstStyle/>
          <a:p>
            <a:pPr marL="171450" indent="-171450">
              <a:buFont typeface="Arial" panose="020B0604020202020204" pitchFamily="34" charset="0"/>
              <a:buChar char="•"/>
            </a:pPr>
            <a:r>
              <a:rPr lang="en-US" dirty="0"/>
              <a:t>This the current situation with geometric reference frames (“horizontal datums”) of the NSRS</a:t>
            </a:r>
          </a:p>
          <a:p>
            <a:pPr marL="171450" indent="-171450">
              <a:buFont typeface="Arial" panose="020B0604020202020204" pitchFamily="34" charset="0"/>
              <a:buChar char="•"/>
            </a:pPr>
            <a:r>
              <a:rPr lang="en-US" dirty="0"/>
              <a:t>There are 3 separate (but related) frames, all called North American Datum of 1983 (NAD 83)</a:t>
            </a:r>
          </a:p>
          <a:p>
            <a:pPr marL="171450" lvl="0" indent="-171450">
              <a:buFont typeface="Arial" panose="020B0604020202020204" pitchFamily="34" charset="0"/>
              <a:buChar char="•"/>
            </a:pPr>
            <a:r>
              <a:rPr lang="en-US" dirty="0"/>
              <a:t>Each is nominally referenced to a different tectonic plate, indicated by the “datum tag” in parentheses:</a:t>
            </a:r>
          </a:p>
          <a:p>
            <a:pPr marL="628650" lvl="1" indent="-171450">
              <a:buFont typeface="Arial" panose="020B0604020202020204" pitchFamily="34" charset="0"/>
              <a:buChar char="•"/>
            </a:pPr>
            <a:r>
              <a:rPr lang="en-US" dirty="0"/>
              <a:t>(2011):  North America plate.  Includes CONUS, Alaska, and the Caribbean (but not referenced to Caribbean plate)</a:t>
            </a:r>
          </a:p>
          <a:p>
            <a:pPr marL="628650" lvl="1" indent="-171450">
              <a:buFont typeface="Arial" panose="020B0604020202020204" pitchFamily="34" charset="0"/>
              <a:buChar char="•"/>
            </a:pPr>
            <a:r>
              <a:rPr lang="en-US" dirty="0"/>
              <a:t>(PA11):  Pacific plate.  Includes Hawaii and American Samoa</a:t>
            </a:r>
          </a:p>
          <a:p>
            <a:pPr marL="628650" lvl="1" indent="-171450">
              <a:buFont typeface="Arial" panose="020B0604020202020204" pitchFamily="34" charset="0"/>
              <a:buChar char="•"/>
            </a:pPr>
            <a:r>
              <a:rPr lang="en-US" dirty="0"/>
              <a:t>(MA11):  Mariana plate.  Includes Guam and the Commonwealth of the Northern Mariana Islands (CNMI)</a:t>
            </a:r>
          </a:p>
          <a:p>
            <a:pPr marL="171450" lvl="0" indent="-171450">
              <a:buFont typeface="Arial" panose="020B0604020202020204" pitchFamily="34" charset="0"/>
              <a:buChar char="•"/>
            </a:pPr>
            <a:r>
              <a:rPr lang="en-US" dirty="0"/>
              <a:t>Each of these frames is semi-dynamic, with the intent that the frame moves with the tectonic plate (to reduce change in coordinates with time)</a:t>
            </a:r>
          </a:p>
          <a:p>
            <a:pPr marL="628650" lvl="1" indent="-171450">
              <a:buFont typeface="Arial" panose="020B0604020202020204" pitchFamily="34" charset="0"/>
              <a:buChar char="•"/>
            </a:pPr>
            <a:r>
              <a:rPr lang="en-US" dirty="0"/>
              <a:t>But the plate motion is not necessarily well modeled</a:t>
            </a:r>
          </a:p>
          <a:p>
            <a:pPr marL="628650" lvl="1" indent="-171450">
              <a:buFont typeface="Arial" panose="020B0604020202020204" pitchFamily="34" charset="0"/>
              <a:buChar char="•"/>
            </a:pPr>
            <a:r>
              <a:rPr lang="en-US" dirty="0"/>
              <a:t>In addition, the frames are not geocentric (offset from Earth center of mass by about 2 meters)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Responsibility for standards was different before 1901.</a:t>
            </a:r>
          </a:p>
          <a:p>
            <a:pPr marL="628650" lvl="1" indent="-171450">
              <a:buFont typeface="Arial" panose="020B0604020202020204" pitchFamily="34" charset="0"/>
              <a:buChar char="•"/>
            </a:pPr>
            <a:r>
              <a:rPr lang="en-US" dirty="0"/>
              <a:t>In 1901, the National Bureau of Standards (NBS) was created, which later became in NIST (in 1988)</a:t>
            </a:r>
          </a:p>
          <a:p>
            <a:pPr marL="628650" lvl="1" indent="-171450">
              <a:buFont typeface="Arial" panose="020B0604020202020204" pitchFamily="34" charset="0"/>
              <a:buChar char="•"/>
            </a:pPr>
            <a:r>
              <a:rPr lang="en-US" dirty="0"/>
              <a:t>Department of Commerce was created in 1903, when NBS became part of it (initially in Department of the Treasury).</a:t>
            </a:r>
          </a:p>
          <a:p>
            <a:pPr marL="171450" lvl="0" indent="-171450">
              <a:buFont typeface="Arial" panose="020B0604020202020204" pitchFamily="34" charset="0"/>
              <a:buChar char="•"/>
            </a:pPr>
            <a:r>
              <a:rPr lang="en-US" dirty="0"/>
              <a:t>Before 1901, standards of weights and measures was handled by the U.S. Coast &amp; Geodetic Survey (C&amp;GS), the predecessor of NGS.</a:t>
            </a:r>
          </a:p>
          <a:p>
            <a:pPr marL="628650" lvl="1" indent="-171450">
              <a:buFont typeface="Arial" panose="020B0604020202020204" pitchFamily="34" charset="0"/>
              <a:buChar char="•"/>
            </a:pPr>
            <a:r>
              <a:rPr lang="en-US" dirty="0"/>
              <a:t>Operated under the authority of the Department of the Treasury, in the Office of Standard Weights and Measures.</a:t>
            </a:r>
          </a:p>
          <a:p>
            <a:pPr marL="628650" lvl="1" indent="-171450">
              <a:buFont typeface="Arial" panose="020B0604020202020204" pitchFamily="34" charset="0"/>
              <a:buChar char="•"/>
            </a:pPr>
            <a:r>
              <a:rPr lang="en-US" dirty="0"/>
              <a:t>Superintendent (same as “Director” today) of C&amp;GS was also Superintendent of Weights and Measures – so that is the connection to NGS!  But there is a later connection as well, which is also the reason we currently have two foot definitions.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49</a:t>
            </a:fld>
            <a:endParaRPr lang="en-US" dirty="0"/>
          </a:p>
        </p:txBody>
      </p:sp>
    </p:spTree>
    <p:extLst>
      <p:ext uri="{BB962C8B-B14F-4D97-AF65-F5344CB8AC3E}">
        <p14:creationId xmlns:p14="http://schemas.microsoft.com/office/powerpoint/2010/main" val="3504380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ultimate authority on standards of weights and measures is the U.S. Congress.</a:t>
            </a:r>
          </a:p>
        </p:txBody>
      </p:sp>
      <p:sp>
        <p:nvSpPr>
          <p:cNvPr id="4" name="Slide Number Placeholder 3"/>
          <p:cNvSpPr>
            <a:spLocks noGrp="1"/>
          </p:cNvSpPr>
          <p:nvPr>
            <p:ph type="sldNum" sz="quarter" idx="5"/>
          </p:nvPr>
        </p:nvSpPr>
        <p:spPr/>
        <p:txBody>
          <a:bodyPr/>
          <a:lstStyle/>
          <a:p>
            <a:fld id="{A2FED2CC-BADC-4677-8145-F4A6E1426BC2}" type="slidenum">
              <a:rPr lang="en-US" smtClean="0"/>
              <a:t>50</a:t>
            </a:fld>
            <a:endParaRPr lang="en-US" dirty="0"/>
          </a:p>
        </p:txBody>
      </p:sp>
    </p:spTree>
    <p:extLst>
      <p:ext uri="{BB962C8B-B14F-4D97-AF65-F5344CB8AC3E}">
        <p14:creationId xmlns:p14="http://schemas.microsoft.com/office/powerpoint/2010/main" val="2933886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authority of Congress is given in the U.S. Constitution, Article I, Section 8, Clause 5.</a:t>
            </a:r>
          </a:p>
          <a:p>
            <a:pPr marL="628650" lvl="1" indent="-171450">
              <a:buFont typeface="Arial" panose="020B0604020202020204" pitchFamily="34" charset="0"/>
              <a:buChar char="•"/>
            </a:pPr>
            <a:r>
              <a:rPr lang="en-US" dirty="0"/>
              <a:t>Congress delegated its power to the Office of Weights and Measures in the Department of the Treasury.</a:t>
            </a:r>
          </a:p>
          <a:p>
            <a:pPr marL="628650" lvl="1" indent="-171450">
              <a:buFont typeface="Arial" panose="020B0604020202020204" pitchFamily="34" charset="0"/>
              <a:buChar char="•"/>
            </a:pPr>
            <a:r>
              <a:rPr lang="en-US" dirty="0"/>
              <a:t>NBS then got this authority as the successor to the Weights and Measures, and NBS became part of DOC.</a:t>
            </a:r>
          </a:p>
          <a:p>
            <a:pPr marL="171450" indent="-171450">
              <a:buFont typeface="Arial" panose="020B0604020202020204" pitchFamily="34" charset="0"/>
              <a:buChar char="•"/>
            </a:pPr>
            <a:r>
              <a:rPr lang="en-US" dirty="0"/>
              <a:t>Why was something like standards of weights and measures so important that it was specifically listed as a congressional power in the Constitution?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Because standards for weights and measures are tightly connected to commerce, including coining of money. We’re going to come back to this near the end of the presentation.</a:t>
            </a:r>
          </a:p>
          <a:p>
            <a:pPr marL="628650" lvl="1" indent="-171450">
              <a:buFont typeface="Arial" panose="020B0604020202020204" pitchFamily="34" charset="0"/>
              <a:buChar char="•"/>
            </a:pPr>
            <a:r>
              <a:rPr lang="en-US" dirty="0"/>
              <a:t>In short, it was to avoid the “toothbrush problem”…</a:t>
            </a:r>
          </a:p>
        </p:txBody>
      </p:sp>
      <p:sp>
        <p:nvSpPr>
          <p:cNvPr id="4" name="Slide Number Placeholder 3"/>
          <p:cNvSpPr>
            <a:spLocks noGrp="1"/>
          </p:cNvSpPr>
          <p:nvPr>
            <p:ph type="sldNum" sz="quarter" idx="5"/>
          </p:nvPr>
        </p:nvSpPr>
        <p:spPr/>
        <p:txBody>
          <a:bodyPr/>
          <a:lstStyle/>
          <a:p>
            <a:fld id="{A2FED2CC-BADC-4677-8145-F4A6E1426BC2}" type="slidenum">
              <a:rPr lang="en-US" smtClean="0"/>
              <a:t>51</a:t>
            </a:fld>
            <a:endParaRPr lang="en-US" dirty="0"/>
          </a:p>
        </p:txBody>
      </p:sp>
    </p:spTree>
    <p:extLst>
      <p:ext uri="{BB962C8B-B14F-4D97-AF65-F5344CB8AC3E}">
        <p14:creationId xmlns:p14="http://schemas.microsoft.com/office/powerpoint/2010/main" val="3794867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Can a state simply choose whatever version of the foot they want?  According the Supreme law of the land (the U.S. Constitution), it appears they cannot:</a:t>
            </a:r>
          </a:p>
          <a:p>
            <a:pPr marL="628650" lvl="1" indent="-171450">
              <a:buFont typeface="Arial" panose="020B0604020202020204" pitchFamily="34" charset="0"/>
              <a:buChar char="•"/>
            </a:pPr>
            <a:r>
              <a:rPr lang="en-US" dirty="0"/>
              <a:t>Article I, Section 8, Clause 5 exclusively gives Congress the power to “fix the standard of weights and measures.”  Note that this is in the same sentence as the power to coin money</a:t>
            </a:r>
          </a:p>
          <a:p>
            <a:pPr marL="628650" lvl="1" indent="-171450">
              <a:buFont typeface="Arial" panose="020B0604020202020204" pitchFamily="34" charset="0"/>
              <a:buChar char="•"/>
            </a:pPr>
            <a:r>
              <a:rPr lang="en-US" dirty="0"/>
              <a:t>If NIST defines a single foot for the U.S., a state specifying a different foot may be wading into unconstitutional territory.  It appears that doing so would be the same as a state coining its own money, and it seems highly unlikely that the federal government would sit idly by if that occurred.  I suspect that the only reason it was ever possible for states to choose which foot they wanted is because the 1959 FRN issue was never settled.  That is what we are trying to do now.</a:t>
            </a:r>
          </a:p>
          <a:p>
            <a:pPr marL="628650" lvl="1" indent="-171450">
              <a:buFont typeface="Arial" panose="020B0604020202020204" pitchFamily="34" charset="0"/>
              <a:buChar char="•"/>
            </a:pPr>
            <a:r>
              <a:rPr lang="en-US" dirty="0"/>
              <a:t>For those who view this as a “states rights” issue, please refer to the 10</a:t>
            </a:r>
            <a:r>
              <a:rPr lang="en-US" baseline="30000" dirty="0"/>
              <a:t>th</a:t>
            </a:r>
            <a:r>
              <a:rPr lang="en-US" dirty="0"/>
              <a:t> Amendment (the last one in the Bill of Rights).  It says that powers reserved to the state (or the people) are only those not delegated to Congress by the Constitution.  Since fixing  standards of weights and measures are delegated to Congress, they cannot also be reserved to the states.</a:t>
            </a:r>
          </a:p>
        </p:txBody>
      </p:sp>
      <p:sp>
        <p:nvSpPr>
          <p:cNvPr id="4" name="Slide Number Placeholder 3"/>
          <p:cNvSpPr>
            <a:spLocks noGrp="1"/>
          </p:cNvSpPr>
          <p:nvPr>
            <p:ph type="sldNum" sz="quarter" idx="5"/>
          </p:nvPr>
        </p:nvSpPr>
        <p:spPr/>
        <p:txBody>
          <a:bodyPr/>
          <a:lstStyle/>
          <a:p>
            <a:fld id="{A2FED2CC-BADC-4677-8145-F4A6E1426BC2}" type="slidenum">
              <a:rPr lang="en-US" smtClean="0"/>
              <a:t>52</a:t>
            </a:fld>
            <a:endParaRPr lang="en-US" dirty="0"/>
          </a:p>
        </p:txBody>
      </p:sp>
    </p:spTree>
    <p:extLst>
      <p:ext uri="{BB962C8B-B14F-4D97-AF65-F5344CB8AC3E}">
        <p14:creationId xmlns:p14="http://schemas.microsoft.com/office/powerpoint/2010/main" val="1510463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does not good to have a bunch of conflicting standards.  That’s the same as having no standards at all.</a:t>
            </a:r>
          </a:p>
        </p:txBody>
      </p:sp>
      <p:sp>
        <p:nvSpPr>
          <p:cNvPr id="4" name="Slide Number Placeholder 3"/>
          <p:cNvSpPr>
            <a:spLocks noGrp="1"/>
          </p:cNvSpPr>
          <p:nvPr>
            <p:ph type="sldNum" sz="quarter" idx="5"/>
          </p:nvPr>
        </p:nvSpPr>
        <p:spPr/>
        <p:txBody>
          <a:bodyPr/>
          <a:lstStyle/>
          <a:p>
            <a:fld id="{A2FED2CC-BADC-4677-8145-F4A6E1426BC2}" type="slidenum">
              <a:rPr lang="en-US" smtClean="0"/>
              <a:t>53</a:t>
            </a:fld>
            <a:endParaRPr lang="en-US" dirty="0"/>
          </a:p>
        </p:txBody>
      </p:sp>
    </p:spTree>
    <p:extLst>
      <p:ext uri="{BB962C8B-B14F-4D97-AF65-F5344CB8AC3E}">
        <p14:creationId xmlns:p14="http://schemas.microsoft.com/office/powerpoint/2010/main" val="367792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story of standards in the U.S. is an epic tale with an impressive cast of characters, some of who are very famous.  Three are presidents:</a:t>
            </a:r>
          </a:p>
          <a:p>
            <a:pPr marL="628650" lvl="1" indent="-171450">
              <a:buFont typeface="Arial" panose="020B0604020202020204" pitchFamily="34" charset="0"/>
              <a:buChar char="•"/>
            </a:pPr>
            <a:r>
              <a:rPr lang="en-US" dirty="0"/>
              <a:t>George Washington, our first president, who was a surveyor</a:t>
            </a:r>
          </a:p>
          <a:p>
            <a:pPr marL="628650" lvl="1" indent="-171450">
              <a:buFont typeface="Arial" panose="020B0604020202020204" pitchFamily="34" charset="0"/>
              <a:buChar char="•"/>
            </a:pPr>
            <a:r>
              <a:rPr lang="en-US" dirty="0"/>
              <a:t>Thomas Jefferson, our third president, who was also a surveyor, and the founder of NGS (as the Survey of the Coast) in 1807.</a:t>
            </a:r>
          </a:p>
          <a:p>
            <a:pPr marL="628650" lvl="1" indent="-171450">
              <a:buFont typeface="Arial" panose="020B0604020202020204" pitchFamily="34" charset="0"/>
              <a:buChar char="•"/>
            </a:pPr>
            <a:r>
              <a:rPr lang="en-US" dirty="0"/>
              <a:t>John Quincy Adams, our sixth president.  He was not a surveyor, but made a major contribution to standards.  He was also the only president who had an alligator as a pet, in the White House (sadly, this fun “fact” is probably not true…)</a:t>
            </a:r>
          </a:p>
          <a:p>
            <a:pPr marL="171450" lvl="0" indent="-171450">
              <a:buFont typeface="Arial" panose="020B0604020202020204" pitchFamily="34" charset="0"/>
              <a:buChar char="•"/>
            </a:pPr>
            <a:r>
              <a:rPr lang="en-US" dirty="0"/>
              <a:t>Two other members of the cast are not as famous, at least outside NGS (both are also surveyors):</a:t>
            </a:r>
          </a:p>
          <a:p>
            <a:pPr marL="628650" lvl="1" indent="-171450">
              <a:buFont typeface="Arial" panose="020B0604020202020204" pitchFamily="34" charset="0"/>
              <a:buChar char="•"/>
            </a:pPr>
            <a:r>
              <a:rPr lang="en-US" dirty="0"/>
              <a:t>Ferdinand Hassler, first Superintendent of the C&amp;GS, from 1807-1843 (although not continuously for that whole time, since all work was suspended when C&amp;GS moved to Navy from 1818-1832).</a:t>
            </a:r>
          </a:p>
          <a:p>
            <a:pPr marL="628650" lvl="1" indent="-171450">
              <a:buFont typeface="Arial" panose="020B0604020202020204" pitchFamily="34" charset="0"/>
              <a:buChar char="•"/>
            </a:pPr>
            <a:r>
              <a:rPr lang="en-US" dirty="0"/>
              <a:t>Thomas Mendenhall, Superintendent of C&amp;GS from 1889-1894.  Not as well known as Hassler, but his importance in this story will soon become clear.</a:t>
            </a:r>
          </a:p>
          <a:p>
            <a:pPr marL="171450" lvl="0" indent="-171450">
              <a:buFont typeface="Arial" panose="020B0604020202020204" pitchFamily="34" charset="0"/>
              <a:buChar char="•"/>
            </a:pPr>
            <a:r>
              <a:rPr lang="en-US" dirty="0"/>
              <a:t>The last member of the cast is not really a “character”, but is a vital part of the story:  the U.S. Constitution.</a:t>
            </a:r>
          </a:p>
        </p:txBody>
      </p:sp>
      <p:sp>
        <p:nvSpPr>
          <p:cNvPr id="4" name="Slide Number Placeholder 3"/>
          <p:cNvSpPr>
            <a:spLocks noGrp="1"/>
          </p:cNvSpPr>
          <p:nvPr>
            <p:ph type="sldNum" sz="quarter" idx="5"/>
          </p:nvPr>
        </p:nvSpPr>
        <p:spPr/>
        <p:txBody>
          <a:bodyPr/>
          <a:lstStyle/>
          <a:p>
            <a:fld id="{A2FED2CC-BADC-4677-8145-F4A6E1426BC2}" type="slidenum">
              <a:rPr lang="en-US" smtClean="0"/>
              <a:t>54</a:t>
            </a:fld>
            <a:endParaRPr lang="en-US" dirty="0"/>
          </a:p>
        </p:txBody>
      </p:sp>
    </p:spTree>
    <p:extLst>
      <p:ext uri="{BB962C8B-B14F-4D97-AF65-F5344CB8AC3E}">
        <p14:creationId xmlns:p14="http://schemas.microsoft.com/office/powerpoint/2010/main" val="1607668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Mendenhall Order (1893):  When the U.S. officially became metric.</a:t>
            </a:r>
          </a:p>
          <a:p>
            <a:pPr marL="628650" lvl="1" indent="-171450">
              <a:buFont typeface="Arial" panose="020B0604020202020204" pitchFamily="34" charset="0"/>
              <a:buChar char="•"/>
            </a:pPr>
            <a:r>
              <a:rPr lang="en-US" dirty="0"/>
              <a:t>Officially adopted meter as basis of length, where 1 foot = 1200/3937 meter (per 1866 act of Congress), and with meter represented by Meter Bars No. 21 and 27.</a:t>
            </a:r>
          </a:p>
          <a:p>
            <a:pPr marL="628650" lvl="1" indent="-171450">
              <a:buFont typeface="Arial" panose="020B0604020202020204" pitchFamily="34" charset="0"/>
              <a:buChar char="•"/>
            </a:pPr>
            <a:r>
              <a:rPr lang="en-US" dirty="0"/>
              <a:t>Completely abandoned British Imperial Yard as basis for length (as represented by Bronze Bar No. 11).</a:t>
            </a:r>
          </a:p>
          <a:p>
            <a:pPr marL="171450" lvl="0" indent="-171450">
              <a:buFont typeface="Arial" panose="020B0604020202020204" pitchFamily="34" charset="0"/>
              <a:buChar char="•"/>
            </a:pPr>
            <a:r>
              <a:rPr lang="en-US" dirty="0"/>
              <a:t>Declared in Appendix 6 of C&amp;GS Bulletin No. 26, including conversion tables.</a:t>
            </a:r>
          </a:p>
          <a:p>
            <a:pPr marL="171450" lvl="0" indent="-171450">
              <a:buFont typeface="Arial" panose="020B0604020202020204" pitchFamily="34" charset="0"/>
              <a:buChar char="•"/>
            </a:pPr>
            <a:r>
              <a:rPr lang="en-US" dirty="0"/>
              <a:t>Interesting to note that conversion showed 1 Gunter’s chain = 20.1168 m</a:t>
            </a:r>
          </a:p>
          <a:p>
            <a:pPr marL="628650" lvl="1" indent="-171450">
              <a:buFont typeface="Arial" panose="020B0604020202020204" pitchFamily="34" charset="0"/>
              <a:buChar char="•"/>
            </a:pPr>
            <a:r>
              <a:rPr lang="en-US" dirty="0"/>
              <a:t>That is EXACTLY 66 ift (vs. 65.999868 sft)</a:t>
            </a:r>
          </a:p>
          <a:p>
            <a:pPr marL="628650" lvl="1" indent="-171450">
              <a:buFont typeface="Arial" panose="020B0604020202020204" pitchFamily="34" charset="0"/>
              <a:buChar char="•"/>
            </a:pPr>
            <a:r>
              <a:rPr lang="en-US" dirty="0"/>
              <a:t>This is just a coincidence due to rounding, but it shows that for the precision of the chain, the distinction between the ift and sft is immaterial…</a:t>
            </a:r>
          </a:p>
        </p:txBody>
      </p:sp>
      <p:sp>
        <p:nvSpPr>
          <p:cNvPr id="4" name="Slide Number Placeholder 3"/>
          <p:cNvSpPr>
            <a:spLocks noGrp="1"/>
          </p:cNvSpPr>
          <p:nvPr>
            <p:ph type="sldNum" sz="quarter" idx="10"/>
          </p:nvPr>
        </p:nvSpPr>
        <p:spPr/>
        <p:txBody>
          <a:bodyPr/>
          <a:lstStyle/>
          <a:p>
            <a:fld id="{ADB50007-6DAA-40A7-BB94-072BAD43B908}" type="slidenum">
              <a:rPr lang="en-US" smtClean="0"/>
              <a:t>56</a:t>
            </a:fld>
            <a:endParaRPr lang="en-US" dirty="0"/>
          </a:p>
        </p:txBody>
      </p:sp>
    </p:spTree>
    <p:extLst>
      <p:ext uri="{BB962C8B-B14F-4D97-AF65-F5344CB8AC3E}">
        <p14:creationId xmlns:p14="http://schemas.microsoft.com/office/powerpoint/2010/main" val="4148328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Federal Register Notice (1959) establishing ift and (temporary) sft</a:t>
            </a:r>
          </a:p>
          <a:p>
            <a:pPr marL="628650" lvl="1" indent="-171450">
              <a:buFont typeface="Arial" panose="020B0604020202020204" pitchFamily="34" charset="0"/>
              <a:buChar char="•"/>
            </a:pPr>
            <a:r>
              <a:rPr lang="en-US" dirty="0"/>
              <a:t>Official adoption of ift (1  ft = 0.3048 m) nationwide.</a:t>
            </a:r>
          </a:p>
          <a:p>
            <a:pPr marL="628650" lvl="1" indent="-171450">
              <a:buFont typeface="Arial" panose="020B0604020202020204" pitchFamily="34" charset="0"/>
              <a:buChar char="•"/>
            </a:pPr>
            <a:r>
              <a:rPr lang="en-US" b="1" i="1" dirty="0"/>
              <a:t>Temporary</a:t>
            </a:r>
            <a:r>
              <a:rPr lang="en-US" dirty="0"/>
              <a:t> exception granted for geodetic surveys (including State Plane coordinates), to accommodate C&amp;GS.</a:t>
            </a:r>
          </a:p>
          <a:p>
            <a:pPr marL="628650" lvl="1" indent="-171450">
              <a:buFont typeface="Arial" panose="020B0604020202020204" pitchFamily="34" charset="0"/>
              <a:buChar char="•"/>
            </a:pPr>
            <a:r>
              <a:rPr lang="en-US" b="1" i="1" dirty="0"/>
              <a:t>Mandates</a:t>
            </a:r>
            <a:r>
              <a:rPr lang="en-US" dirty="0"/>
              <a:t> that ift shall be adopted after readjustment of U.S. geodetic network. This is not a “recommendation” or a “suggestion.”  At the time this was published, “shall” was used in legal documents as mandatory (nowadays the usage of “shall” as mandatory is discouraged in legal documents).  </a:t>
            </a:r>
          </a:p>
          <a:p>
            <a:pPr marL="628650" lvl="1" indent="-171450">
              <a:buFont typeface="Arial" panose="020B0604020202020204" pitchFamily="34" charset="0"/>
              <a:buChar char="•"/>
            </a:pPr>
            <a:r>
              <a:rPr lang="en-US" dirty="0"/>
              <a:t>Co-issued and signed by NBS and C&amp;GS directors.</a:t>
            </a:r>
          </a:p>
          <a:p>
            <a:pPr marL="628650" lvl="1" indent="-171450">
              <a:buFont typeface="Arial" panose="020B0604020202020204" pitchFamily="34" charset="0"/>
              <a:buChar char="•"/>
            </a:pPr>
            <a:r>
              <a:rPr lang="en-US" dirty="0"/>
              <a:t>This FRN delayed full adoption of the ift, and promoted continued use of the sft for all surveying (not just geodetic surveys), and it is how we got into the situation we are in today.</a:t>
            </a:r>
          </a:p>
        </p:txBody>
      </p:sp>
      <p:sp>
        <p:nvSpPr>
          <p:cNvPr id="4" name="Slide Number Placeholder 3"/>
          <p:cNvSpPr>
            <a:spLocks noGrp="1"/>
          </p:cNvSpPr>
          <p:nvPr>
            <p:ph type="sldNum" sz="quarter" idx="10"/>
          </p:nvPr>
        </p:nvSpPr>
        <p:spPr/>
        <p:txBody>
          <a:bodyPr/>
          <a:lstStyle/>
          <a:p>
            <a:fld id="{ADB50007-6DAA-40A7-BB94-072BAD43B908}" type="slidenum">
              <a:rPr lang="en-US" smtClean="0"/>
              <a:t>57</a:t>
            </a:fld>
            <a:endParaRPr lang="en-US" dirty="0"/>
          </a:p>
        </p:txBody>
      </p:sp>
    </p:spTree>
    <p:extLst>
      <p:ext uri="{BB962C8B-B14F-4D97-AF65-F5344CB8AC3E}">
        <p14:creationId xmlns:p14="http://schemas.microsoft.com/office/powerpoint/2010/main" val="13619004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Despite the mandate of the 1959 FRN, and the change to a new datum in 1986, NGS allowed states to choose whether they want State Plane coordinates in feet, including which type of foot.</a:t>
            </a:r>
          </a:p>
          <a:p>
            <a:pPr marL="171450" indent="-171450">
              <a:buFont typeface="Arial" panose="020B0604020202020204" pitchFamily="34" charset="0"/>
              <a:buChar char="•"/>
            </a:pPr>
            <a:r>
              <a:rPr lang="en-US" dirty="0"/>
              <a:t>Over time various states have taken actions to select the foot they want to use.  Of the 40 states that have selected the sft, 28 have done so in statute, and 12 have done so by working with NGS to issue an FRN (the latest being in 2009, for Utah).  So the situation with the 40 “green” states is more complicated than it appears.</a:t>
            </a:r>
          </a:p>
          <a:p>
            <a:pPr marL="171450" lvl="0" indent="-171450">
              <a:buFont typeface="Arial" panose="020B0604020202020204" pitchFamily="34" charset="0"/>
              <a:buChar char="•"/>
            </a:pPr>
            <a:r>
              <a:rPr lang="en-US" dirty="0"/>
              <a:t>Simply put, this is again chaos, just as it was before the Mendenhall Order of 1893.  This is exactly the type of situation our five heroes wanted to avoid, having different standards of measure for different parts of the U.S.  It is far worse than this map indicates, since jurisdictions within a state use a different foot than on this map.  For example, Hawaii shows no foot selection (not even SPCS 83 legislation), yet it uses sft for most areas but ift on military bases.  Arizona is shown as an ift state, yet the National Park Service uses sft within Arizona.  It is a complete mess.  There is no way for me to know for sure, but it is my opinion that our heroes would be spinning in their graves if they saw this.</a:t>
            </a:r>
          </a:p>
          <a:p>
            <a:pPr marL="0" lvl="0" indent="0">
              <a:buFont typeface="Arial" panose="020B0604020202020204" pitchFamily="34" charset="0"/>
              <a:buNone/>
            </a:pPr>
            <a:endParaRPr lang="en-US" dirty="0"/>
          </a:p>
          <a:p>
            <a:pPr marL="171450" indent="-171450">
              <a:buFont typeface="Arial" panose="020B0604020202020204" pitchFamily="34" charset="0"/>
              <a:buChar char="•"/>
            </a:pPr>
            <a:r>
              <a:rPr lang="en-US" u="sng" dirty="0"/>
              <a:t>Addendum</a:t>
            </a:r>
            <a:r>
              <a:rPr lang="en-US" dirty="0"/>
              <a:t>:  Some surveyors look at the CONUS map and ask why NGS is proposing the ift rather than the sft, since more states have officially selected the sft for SPCS 83 (40 vs. 6).  It seems a reasonable question, but it is flawed, for the following reasons:</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Minority vs. majority</a:t>
            </a:r>
            <a:r>
              <a:rPr lang="en-US" sz="1200" kern="1200" dirty="0">
                <a:solidFill>
                  <a:schemeClr val="tx1"/>
                </a:solidFill>
                <a:effectLst/>
                <a:latin typeface="+mn-lt"/>
                <a:ea typeface="+mn-ea"/>
                <a:cs typeface="+mn-cs"/>
              </a:rPr>
              <a:t>.  This is not an issue of a minority overruling a majority.  Although most states have adopted the sft (for SPCS 83), it’s important to recognize that surveying and mapping represents only a tiny fraction of overall economic activity in the U.S.  Other major parts of the U.S. economy make use of the ift.  For example, one of the reasons the ift was adopted in 1959 was for standardizing gauge blocks (the primary means of length standardization used by industry).  So surveying is actually a small part of this issue.  Because of that, there is essentially no chance that NIST will go back to the sft definition for the entire U.S.  If there is going to be one foot, it will certainly be 1 ft = 0.3048 m (exact).</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Uniformity</a:t>
            </a:r>
            <a:r>
              <a:rPr lang="en-US" sz="1200" kern="1200" dirty="0">
                <a:solidFill>
                  <a:schemeClr val="tx1"/>
                </a:solidFill>
                <a:effectLst/>
                <a:latin typeface="+mn-lt"/>
                <a:ea typeface="+mn-ea"/>
                <a:cs typeface="+mn-cs"/>
              </a:rPr>
              <a:t>.  For standards to be useful, they must be uniform.  That is why Congress is empowered by the U.S. Constitution to establish standards of weights and measures.  Having two concurrent nearly identical definitions of the foot is inconsistent with the very idea of standards.  And it is bad for business (i.e., commerce).  Keeping the sft for surveying and mapping while using the ift for everything else would perpetuate the inconsistency.</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Original intent</a:t>
            </a:r>
            <a:r>
              <a:rPr lang="en-US" sz="1200" kern="1200" dirty="0">
                <a:solidFill>
                  <a:schemeClr val="tx1"/>
                </a:solidFill>
                <a:effectLst/>
                <a:latin typeface="+mn-lt"/>
                <a:ea typeface="+mn-ea"/>
                <a:cs typeface="+mn-cs"/>
              </a:rPr>
              <a:t>.  In the 1959 FRN that announced nationwide adoption of the ift, the previous foot was named the sft with the intent that it be temporary.  It was an accommodation by NBS to C&amp;GS, exclusively for geodetic work.  The 1959 FRN mandated that the ift be adopted after readjustment of the U.S. geodetic networks.  That occurred in 1986 with the change from NAD 27 to NAD 83.  So use of the sft was supposed to end at that time, but it did not.  It appears the main reason is that NGS side-stepped the issue by going metric in 1977, perhaps in the hope that the entire nation would go metric.  Instead the “temporary” sft became embedded as part of how SPCS 83 is used (but not in how SPCS 83 is defined – the definitions for every zone are metric).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SPCS 83 vs. SPCS2022</a:t>
            </a:r>
            <a:r>
              <a:rPr lang="en-US" sz="1200" kern="1200" dirty="0">
                <a:solidFill>
                  <a:schemeClr val="tx1"/>
                </a:solidFill>
                <a:effectLst/>
                <a:latin typeface="+mn-lt"/>
                <a:ea typeface="+mn-ea"/>
                <a:cs typeface="+mn-cs"/>
              </a:rPr>
              <a:t>.  In those states where the sft is specified (by state statute or FRN), it is associated with SPCS 83.  Such specifications will not apply for SPCS2022.  A state could legislate sft for SPCS2022, but if NIST mandates use of the ift, that would likely override state statute, per the U.S. Constitution.</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Authority</a:t>
            </a:r>
            <a:r>
              <a:rPr lang="en-US" sz="1200" kern="1200" dirty="0">
                <a:solidFill>
                  <a:schemeClr val="tx1"/>
                </a:solidFill>
                <a:effectLst/>
                <a:latin typeface="+mn-lt"/>
                <a:ea typeface="+mn-ea"/>
                <a:cs typeface="+mn-cs"/>
              </a:rPr>
              <a:t>.  Only NIST has the authority to deprecate the sft, not NGS.  In the end, the fate of the sft will be up to NIST.  The reason NGS is involved is that the existence of the sft is due entirely to NIST accommodating NGS in 1959.  Because of that, NGS bears responsibility in trying to resolve the issue, as we should have done in 1986, and NGS will work with NIST to that end.  If the decision is to deprecate the sft after 2022, it will be announced in an FRN, and NGS will also take other steps to inform our customers.  But NGS will continue to support the sft for legacy applications in SPCS 83 and 27 in our products and services.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58</a:t>
            </a:fld>
            <a:endParaRPr lang="en-US" dirty="0"/>
          </a:p>
        </p:txBody>
      </p:sp>
    </p:spTree>
    <p:extLst>
      <p:ext uri="{BB962C8B-B14F-4D97-AF65-F5344CB8AC3E}">
        <p14:creationId xmlns:p14="http://schemas.microsoft.com/office/powerpoint/2010/main" val="572856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We’ve come to the end of the epic tale on how the mighty U.S. ended up with two concurrently defined feet.  This is a summary of where we are.  The question is what do we do now?  We missed out in the change from NAD 27 to NAD 83.  But we now have another chance, in the switch from NAD 83 to the new 2022 Terrestrial Reference Frames (TRFs), collectively called “NSRS2022” for convenience.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81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B3E301C-27D4-47C4-8F46-7959D2201E7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the current situation with vertical datums of the NSRS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7 different vertical datums, all based on differential leveling to give orthometric heights (except for IGLD 85)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North American Vertical Datum of 1988 (NAVD 88):  CONUS and Alaska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International Great Lakes Datum of 1985 (IGLD 85):  Derived from NAVD 88 for Great Lakes using lake water levels.  Uses dynamic (not orthometric) heights for water levels and flow.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Puerto Rico Vertical Datum of 2002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Virgin Islands Vertical Datum of 2009</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Guam Vertical Datum of 2004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Northern Mariana Vertical Datum of 2003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American Samoa Vertical Datum of 2002 (in process of being deprecated due to earthquakes)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Have so many because cannot level across substantial expanses of water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Since based on (often old) leveling, susceptible to obsolescence due to height change (e.g., subsidence, earthquakes) and loss of bench marks over time</a:t>
            </a:r>
          </a:p>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five options for moving forward:</a:t>
            </a:r>
          </a:p>
          <a:p>
            <a:pPr marL="628650" lvl="1" indent="-171450">
              <a:buFont typeface="Arial" panose="020B0604020202020204" pitchFamily="34" charset="0"/>
              <a:buChar char="•"/>
            </a:pPr>
            <a:r>
              <a:rPr lang="en-US" b="1" i="1" u="none" dirty="0"/>
              <a:t>Do nothing</a:t>
            </a:r>
            <a:r>
              <a:rPr lang="en-US" dirty="0"/>
              <a:t>.  This one is interesting, because a number of people have recently proposed a solution where NGS just goes metric, and every state uses whatever foot they want.  What they don’t seem to realize is that is exactly what we are doing now!  NGS went metric in 1977.  But customers wanted to get coordinates in feet, so we provided them.  Which meant we had to make sure and give them the type of foot they wanted (even though some locations within sates use a different foot than other parts of states, as mentioned previously).  The same thing would most definitely happen again for SPCS2022 if we tried to only give metric coordinates.  So the situation would be exactly the same as now.</a:t>
            </a:r>
          </a:p>
          <a:p>
            <a:pPr marL="628650" lvl="1" indent="-171450">
              <a:buFont typeface="Arial" panose="020B0604020202020204" pitchFamily="34" charset="0"/>
              <a:buChar char="•"/>
            </a:pPr>
            <a:r>
              <a:rPr lang="en-US" b="1" i="1" dirty="0"/>
              <a:t>Officially adopt U.S. survey foot for specific things</a:t>
            </a:r>
            <a:r>
              <a:rPr lang="en-US" dirty="0"/>
              <a:t>.  This was what was proposed in the 1988 FRN.  It would formally perpetuate a dual foot system in the U.S., making it even more entrenched.  We would be stuck with a dual foot anti-standard.</a:t>
            </a:r>
          </a:p>
          <a:p>
            <a:pPr marL="628650" lvl="1" indent="-171450">
              <a:buFont typeface="Arial" panose="020B0604020202020204" pitchFamily="34" charset="0"/>
              <a:buChar char="•"/>
            </a:pPr>
            <a:r>
              <a:rPr lang="en-US" b="1" i="1" dirty="0"/>
              <a:t>Use international foot for everything</a:t>
            </a:r>
            <a:r>
              <a:rPr lang="en-US" dirty="0"/>
              <a:t>.  This is what NGS proposes.  Only one foot after 2022, with same definition as ift.  It is the only viable means of using a single foot definition for future work.  Legacy work will always use appropriate units (of which there are many types).</a:t>
            </a:r>
          </a:p>
          <a:p>
            <a:pPr marL="628650" lvl="1" indent="-171450">
              <a:buFont typeface="Arial" panose="020B0604020202020204" pitchFamily="34" charset="0"/>
              <a:buChar char="•"/>
            </a:pPr>
            <a:r>
              <a:rPr lang="en-US" b="1" i="1" dirty="0"/>
              <a:t>Use U.S. survey foot for everything</a:t>
            </a:r>
            <a:r>
              <a:rPr lang="en-US" dirty="0"/>
              <a:t>.  As discussed previously, this is extremely unlikely, so much so that it’s safe to say it is impossible.  The ift is simply too well established in a vast majority of the economy.  Surveying is a tiny minority, so it is not reasonable to expect the sft to prevail, even if the sft is used for surveying in most states.</a:t>
            </a:r>
          </a:p>
          <a:p>
            <a:pPr marL="628650" lvl="1" indent="-171450">
              <a:buFont typeface="Arial" panose="020B0604020202020204" pitchFamily="34" charset="0"/>
              <a:buChar char="•"/>
            </a:pPr>
            <a:r>
              <a:rPr lang="en-US" b="1" i="1" dirty="0"/>
              <a:t>Go entirely metric</a:t>
            </a:r>
            <a:r>
              <a:rPr lang="en-US" dirty="0"/>
              <a:t>.  This is my personal very strong preference!  This is also the preference of most (all?) people at NGS and NIST.  But alas it appears much too big a lift for NGS, and even for NIST at this time.  Maybe some day in the not-too-distance future (but remember what happened when we tried to go metric in the late 70s).  At least SPCS2022 parameters will all be defined in meters!  On a positive note, of the people who have provided feedback so far on this topic, more are in favor of going metric than are of keeping the sft (although a large majority opted for the ift).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60</a:t>
            </a:fld>
            <a:endParaRPr lang="en-US" dirty="0"/>
          </a:p>
        </p:txBody>
      </p:sp>
    </p:spTree>
    <p:extLst>
      <p:ext uri="{BB962C8B-B14F-4D97-AF65-F5344CB8AC3E}">
        <p14:creationId xmlns:p14="http://schemas.microsoft.com/office/powerpoint/2010/main" val="3083653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proposes that there be only ONE official definition of the foot after 2022, and if done will be accomplished through NIST.</a:t>
            </a:r>
          </a:p>
          <a:p>
            <a:pPr marL="628650" lvl="1" indent="-171450">
              <a:buFont typeface="Arial" panose="020B0604020202020204" pitchFamily="34" charset="0"/>
              <a:buChar char="•"/>
            </a:pPr>
            <a:r>
              <a:rPr lang="en-US" dirty="0"/>
              <a:t>Considering getting rid of word “international”, and just call it the “foot” (that is how it is handled in some software, such Esri’s).  People just seem to not like the “international” label.  Maybe call if the “American freedom foot.”  But seriously, dropping a descriptor solidifies the idea that there is only one foot in the U.S.  Keeping the descriptor implies there is more than one foot.</a:t>
            </a:r>
          </a:p>
          <a:p>
            <a:pPr marL="628650" lvl="1" indent="-171450">
              <a:buFont typeface="Arial" panose="020B0604020202020204" pitchFamily="34" charset="0"/>
              <a:buChar char="•"/>
            </a:pPr>
            <a:r>
              <a:rPr lang="en-US" dirty="0"/>
              <a:t>Have NO option for sft after 2022.  It will only be used for the past (legacy applications).</a:t>
            </a:r>
          </a:p>
          <a:p>
            <a:pPr marL="171450" lvl="0" indent="-171450">
              <a:buFont typeface="Arial" panose="020B0604020202020204" pitchFamily="34" charset="0"/>
              <a:buChar char="•"/>
            </a:pPr>
            <a:r>
              <a:rPr lang="en-US" dirty="0"/>
              <a:t>NGS will help!  </a:t>
            </a:r>
          </a:p>
          <a:p>
            <a:pPr marL="628650" lvl="1" indent="-171450">
              <a:buFont typeface="Arial" panose="020B0604020202020204" pitchFamily="34" charset="0"/>
              <a:buChar char="•"/>
            </a:pPr>
            <a:r>
              <a:rPr lang="en-US" dirty="0"/>
              <a:t>We will try to make the change as simple and painless as possible.</a:t>
            </a:r>
          </a:p>
          <a:p>
            <a:pPr marL="628650" lvl="1" indent="-171450">
              <a:buFont typeface="Arial" panose="020B0604020202020204" pitchFamily="34" charset="0"/>
              <a:buChar char="•"/>
            </a:pPr>
            <a:r>
              <a:rPr lang="en-US" dirty="0"/>
              <a:t>Our products and services will automatically support backward compatibility.</a:t>
            </a:r>
          </a:p>
          <a:p>
            <a:pPr marL="171450" lvl="0" indent="-171450">
              <a:buFont typeface="Arial" panose="020B0604020202020204" pitchFamily="34" charset="0"/>
              <a:buChar char="•"/>
            </a:pPr>
            <a:r>
              <a:rPr lang="en-US" dirty="0"/>
              <a:t>Idea here is that we are trying to make things better by fixing a long-standing problem for the future (not the past).  Yes, there will be some difficulties.  But at least they will diminish over time.  If we do nothing, these problems will never go away.</a:t>
            </a:r>
          </a:p>
          <a:p>
            <a:pPr marL="171450" indent="-171450">
              <a:buFont typeface="Arial" panose="020B0604020202020204" pitchFamily="34" charset="0"/>
              <a:buChar char="•"/>
            </a:pPr>
            <a:r>
              <a:rPr lang="en-US" dirty="0"/>
              <a:t>If you think changing from sft to ift is a big problem, then perhaps you don’t quite understand the other changes that are coming in 2022:</a:t>
            </a:r>
          </a:p>
          <a:p>
            <a:pPr marL="628650" lvl="1" indent="-171450">
              <a:buFont typeface="Arial" panose="020B0604020202020204" pitchFamily="34" charset="0"/>
              <a:buChar char="•"/>
            </a:pPr>
            <a:r>
              <a:rPr lang="en-US" dirty="0"/>
              <a:t>The change from sft to ift is really just a small (2 ppm) scale change.  That is smaller than the change in scale for SPCS2022 zones, and that is only PART of the change that will occur for State Plane.</a:t>
            </a:r>
          </a:p>
          <a:p>
            <a:pPr marL="628650" lvl="1" indent="-171450">
              <a:buFont typeface="Arial" panose="020B0604020202020204" pitchFamily="34" charset="0"/>
              <a:buChar char="•"/>
            </a:pPr>
            <a:r>
              <a:rPr lang="en-US" dirty="0"/>
              <a:t>Coordinates in NSRS2022 will change with time.  In fact, the entire frame will be time-dependent.  Assumptions about control coordinates never changing will have to be abandoned.</a:t>
            </a:r>
          </a:p>
          <a:p>
            <a:pPr marL="628650" lvl="1" indent="-171450">
              <a:buFont typeface="Arial" panose="020B0604020202020204" pitchFamily="34" charset="0"/>
              <a:buChar char="•"/>
            </a:pPr>
            <a:r>
              <a:rPr lang="en-US" dirty="0"/>
              <a:t>The “vertical” datum will be replaced with a geopotential datum based on a gravimetric geoid (rather than leveling).  This, too, will have a time-dependent component.</a:t>
            </a:r>
          </a:p>
          <a:p>
            <a:pPr marL="628650" lvl="1" indent="-171450">
              <a:buFont typeface="Arial" panose="020B0604020202020204" pitchFamily="34" charset="0"/>
              <a:buChar char="•"/>
            </a:pPr>
            <a:r>
              <a:rPr lang="en-US" dirty="0"/>
              <a:t>There will be changes in how GNSS, leveling, and total station survey surveys are performed, reduced, processed, and adjusted.</a:t>
            </a:r>
          </a:p>
          <a:p>
            <a:pPr marL="628650" lvl="1" indent="-171450">
              <a:buFont typeface="Arial" panose="020B0604020202020204" pitchFamily="34" charset="0"/>
              <a:buChar char="•"/>
            </a:pPr>
            <a:r>
              <a:rPr lang="en-US" dirty="0"/>
              <a:t>By comparison, the change from sft to ift is so miniscule that it is well within the noise of the other changes.</a:t>
            </a:r>
          </a:p>
          <a:p>
            <a:pPr marL="628650" lvl="1" indent="-171450">
              <a:buFont typeface="Arial" panose="020B0604020202020204" pitchFamily="34" charset="0"/>
              <a:buChar char="•"/>
            </a:pPr>
            <a:r>
              <a:rPr lang="en-US" dirty="0"/>
              <a:t>In short, if you think the change in foot definition is too difficult, then its hard to see how you could deal with these other much larger and vastly more complex changes.</a:t>
            </a:r>
          </a:p>
        </p:txBody>
      </p:sp>
      <p:sp>
        <p:nvSpPr>
          <p:cNvPr id="4" name="Slide Number Placeholder 3"/>
          <p:cNvSpPr>
            <a:spLocks noGrp="1"/>
          </p:cNvSpPr>
          <p:nvPr>
            <p:ph type="sldNum" sz="quarter" idx="5"/>
          </p:nvPr>
        </p:nvSpPr>
        <p:spPr/>
        <p:txBody>
          <a:bodyPr/>
          <a:lstStyle/>
          <a:p>
            <a:fld id="{A2FED2CC-BADC-4677-8145-F4A6E1426BC2}" type="slidenum">
              <a:rPr lang="en-US" smtClean="0"/>
              <a:t>61</a:t>
            </a:fld>
            <a:endParaRPr lang="en-US" dirty="0"/>
          </a:p>
        </p:txBody>
      </p:sp>
    </p:spTree>
    <p:extLst>
      <p:ext uri="{BB962C8B-B14F-4D97-AF65-F5344CB8AC3E}">
        <p14:creationId xmlns:p14="http://schemas.microsoft.com/office/powerpoint/2010/main" val="2035957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But why make the change?  There are several good reasons:</a:t>
            </a:r>
          </a:p>
          <a:p>
            <a:pPr marL="628650" lvl="1" indent="-171450">
              <a:buFont typeface="Arial" panose="020B0604020202020204" pitchFamily="34" charset="0"/>
              <a:buChar char="•"/>
            </a:pPr>
            <a:r>
              <a:rPr lang="en-US" dirty="0"/>
              <a:t>That was what was originally intended when the sft was named, 60 years ago!</a:t>
            </a:r>
          </a:p>
          <a:p>
            <a:pPr marL="628650" lvl="1" indent="-171450">
              <a:buFont typeface="Arial" panose="020B0604020202020204" pitchFamily="34" charset="0"/>
              <a:buChar char="•"/>
            </a:pPr>
            <a:r>
              <a:rPr lang="en-US" dirty="0"/>
              <a:t>It causes real problems that cost real money, through confusion, errors, and just plain old inefficiencies.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9170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example of some of the problems, consider the state where I am registered, beautiful Arizona.  It is an ift state, yet mix-ups with sft occur all the time:</a:t>
            </a:r>
          </a:p>
          <a:p>
            <a:pPr marL="628650" lvl="1" indent="-171450">
              <a:buFont typeface="Arial" panose="020B0604020202020204" pitchFamily="34" charset="0"/>
              <a:buChar char="•"/>
            </a:pPr>
            <a:r>
              <a:rPr lang="en-US" dirty="0"/>
              <a:t>The map on the left shows the horizontal difference in feet when ift and sft are interchanged for SPCS 83 AZ Central Zone.</a:t>
            </a:r>
          </a:p>
          <a:p>
            <a:pPr marL="628650" lvl="1" indent="-171450">
              <a:buFont typeface="Arial" panose="020B0604020202020204" pitchFamily="34" charset="0"/>
              <a:buChar char="•"/>
            </a:pPr>
            <a:r>
              <a:rPr lang="en-US" dirty="0"/>
              <a:t>I worked a lot in Flagstaff.  This confusion occurred so often that whenever I saw a 3.5 ft horizontal discrepancy, I suspected it was this issue.  And it usually was.</a:t>
            </a:r>
          </a:p>
          <a:p>
            <a:pPr marL="628650" lvl="1" indent="-171450">
              <a:buFont typeface="Arial" panose="020B0604020202020204" pitchFamily="34" charset="0"/>
              <a:buChar char="•"/>
            </a:pPr>
            <a:r>
              <a:rPr lang="en-US" dirty="0"/>
              <a:t>When the City of Flagstaff installed their GIS software, it defaulted to State Plane in sft (even though it’s supposed to be ift).  When the City discovered this, they decided to just leave it in sft, which is part of the reason why the 3.5 ft error showed up so often in Flagstaff.  But they also occur elsewhere.</a:t>
            </a:r>
          </a:p>
          <a:p>
            <a:pPr marL="628650" lvl="1" indent="-171450">
              <a:buFont typeface="Arial" panose="020B0604020202020204" pitchFamily="34" charset="0"/>
              <a:buChar char="•"/>
            </a:pPr>
            <a:r>
              <a:rPr lang="en-US" dirty="0"/>
              <a:t>I probably shouldn’t complain about ift/sft problems, because I’ve made money off of it.  In one weekend I made a couple thousand dollars helping someone with a big survey near Prescott.  One of the problems was a 3-ft horizontal discrepancy.  Turned out it was due to an ift/sft mix-up, mainly because more than one company worked on the project.</a:t>
            </a:r>
          </a:p>
          <a:p>
            <a:pPr marL="628650" lvl="1" indent="-171450">
              <a:buFont typeface="Arial" panose="020B0604020202020204" pitchFamily="34" charset="0"/>
              <a:buChar char="•"/>
            </a:pPr>
            <a:r>
              <a:rPr lang="en-US" dirty="0"/>
              <a:t>It’s not just State Plane.  I don’t know if they still do it, but a statewide electric utility (Arizona Public Service) uses UTM coordinates, in sft.  This causes positional errors of 23 to more than 27 feet if ift are used, depending on location.</a:t>
            </a:r>
          </a:p>
          <a:p>
            <a:pPr marL="171450" lvl="0" indent="-171450">
              <a:buFont typeface="Arial" panose="020B0604020202020204" pitchFamily="34" charset="0"/>
              <a:buChar char="•"/>
            </a:pPr>
            <a:r>
              <a:rPr lang="en-US" dirty="0"/>
              <a:t>These problems are real.  And they don’t just occur in ift states.  They can (and do) occur in any state.  I’ve heard more stories about such problems than I can keep track of.  This is especially a problem for surveyors licensed in multiple states with different foot types.  Or for projects with multiple companies (especially if from different states or countries).  Or for anyone who uses software.  In short, it has negatively impacted many people, but it can potentially impact anyone.  Maybe it has never been a problem for you.  But you won’t have to look very far to find someone who has war stories on this topic.</a:t>
            </a:r>
          </a:p>
        </p:txBody>
      </p:sp>
      <p:sp>
        <p:nvSpPr>
          <p:cNvPr id="4" name="Slide Number Placeholder 3"/>
          <p:cNvSpPr>
            <a:spLocks noGrp="1"/>
          </p:cNvSpPr>
          <p:nvPr>
            <p:ph type="sldNum" sz="quarter" idx="5"/>
          </p:nvPr>
        </p:nvSpPr>
        <p:spPr/>
        <p:txBody>
          <a:bodyPr/>
          <a:lstStyle/>
          <a:p>
            <a:fld id="{A2FED2CC-BADC-4677-8145-F4A6E1426BC2}" type="slidenum">
              <a:rPr lang="en-US" smtClean="0"/>
              <a:t>63</a:t>
            </a:fld>
            <a:endParaRPr lang="en-US" dirty="0"/>
          </a:p>
        </p:txBody>
      </p:sp>
    </p:spTree>
    <p:extLst>
      <p:ext uri="{BB962C8B-B14F-4D97-AF65-F5344CB8AC3E}">
        <p14:creationId xmlns:p14="http://schemas.microsoft.com/office/powerpoint/2010/main" val="24144444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Continuing with why we should make the change:</a:t>
            </a:r>
          </a:p>
          <a:p>
            <a:pPr marL="628650" lvl="1" indent="-171450">
              <a:buFont typeface="Arial" panose="020B0604020202020204" pitchFamily="34" charset="0"/>
              <a:buChar char="•"/>
            </a:pPr>
            <a:r>
              <a:rPr lang="en-US" dirty="0"/>
              <a:t>The sft is not recognized in the entire U.S.  Only in parts of the U.S.  And even for states where the ift or sft is specified, there are internal exceptions (a few of which I have already mentioned).</a:t>
            </a:r>
          </a:p>
          <a:p>
            <a:pPr marL="628650" lvl="1" indent="-171450">
              <a:buFont typeface="Arial" panose="020B0604020202020204" pitchFamily="34" charset="0"/>
              <a:buChar char="•"/>
            </a:pPr>
            <a:r>
              <a:rPr lang="en-US" dirty="0"/>
              <a:t>NGS can make the transition easier by automatically supporting backward-compatibility in our software.  That way you would get sft for all SPCS 27 zones, and also for SPCS 83 in the 40 states that have specified the sft for SPCS 83.</a:t>
            </a:r>
          </a:p>
          <a:p>
            <a:pPr marL="628650" lvl="1" indent="-171450">
              <a:buFont typeface="Arial" panose="020B0604020202020204" pitchFamily="34" charset="0"/>
              <a:buChar char="•"/>
            </a:pPr>
            <a:r>
              <a:rPr lang="en-US" dirty="0"/>
              <a:t>To repeat:  Now is the time.  Otherwise this problem will never go away (unless the U.S. goes completely metric).</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159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Yet another reason for adopting the “new” foot:  Texas will get even bigger!  It will increase in length by 8 feet – longer than the bed of my pickup truck!  And the best part is that they additional 8 feet doesn’t come from its neighbors – all the sft states will get bigger!  So I expect Texas to fully support this change…</a:t>
            </a:r>
          </a:p>
        </p:txBody>
      </p:sp>
      <p:sp>
        <p:nvSpPr>
          <p:cNvPr id="4" name="Slide Number Placeholder 3"/>
          <p:cNvSpPr>
            <a:spLocks noGrp="1"/>
          </p:cNvSpPr>
          <p:nvPr>
            <p:ph type="sldNum" sz="quarter" idx="5"/>
          </p:nvPr>
        </p:nvSpPr>
        <p:spPr/>
        <p:txBody>
          <a:bodyPr/>
          <a:lstStyle/>
          <a:p>
            <a:fld id="{A2FED2CC-BADC-4677-8145-F4A6E1426BC2}" type="slidenum">
              <a:rPr lang="en-US" smtClean="0"/>
              <a:t>65</a:t>
            </a:fld>
            <a:endParaRPr lang="en-US" dirty="0"/>
          </a:p>
        </p:txBody>
      </p:sp>
    </p:spTree>
    <p:extLst>
      <p:ext uri="{BB962C8B-B14F-4D97-AF65-F5344CB8AC3E}">
        <p14:creationId xmlns:p14="http://schemas.microsoft.com/office/powerpoint/2010/main" val="948554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Continuing with conveyance if real property:</a:t>
            </a:r>
          </a:p>
          <a:p>
            <a:pPr marL="628650" lvl="1" indent="-171450">
              <a:buFont typeface="Arial" panose="020B0604020202020204" pitchFamily="34" charset="0"/>
              <a:buChar char="•"/>
            </a:pPr>
            <a:r>
              <a:rPr lang="en-US" dirty="0"/>
              <a:t>There are six ift states that somehow manage to convey real property, even though a large number of the deeds and plats in those states are in sft.  Any prepared before about 1986 would almost certainly be in sft (and probably quite a few afterward), and all before 1959 would definitely be in sft.  I am registered in an ift state, so I have often performed boundary surveys using records that were in sft.  Yet this has NEVER caused a problem for me.  The reason is simple:  the difference is too small.  If I can come within 1 foot of a record monument, I’m having a very good day, especially for surveys based on very old records.  If you have a boundary survey and your biggest problem is the difference between ift and sft, then congratulations!  You’ve got yourself an easy survey.</a:t>
            </a:r>
          </a:p>
          <a:p>
            <a:pPr marL="171450" lvl="0" indent="-171450">
              <a:buFont typeface="Arial" panose="020B0604020202020204" pitchFamily="34" charset="0"/>
              <a:buChar char="•"/>
            </a:pPr>
            <a:r>
              <a:rPr lang="en-US" dirty="0"/>
              <a:t>When surveyors bring up issues like conveyance of real property, I can’t help but wonder if they are (perhaps unwittingly) offering a red herring.  The arguments certainly are not convincing.  Could this simply be a presented because people don’t like change…?</a:t>
            </a:r>
          </a:p>
          <a:p>
            <a:pPr marL="171450" indent="-171450">
              <a:buFont typeface="Arial" panose="020B0604020202020204" pitchFamily="34" charset="0"/>
              <a:buChar char="•"/>
            </a:pPr>
            <a:r>
              <a:rPr lang="en-US" dirty="0"/>
              <a:t>Returning to the question of state legislation, there’s another problem even for cases where a state decides they are going to specify whatever linear unit they want, regardless of what NGS or NIST decide…</a:t>
            </a:r>
          </a:p>
        </p:txBody>
      </p:sp>
      <p:sp>
        <p:nvSpPr>
          <p:cNvPr id="4" name="Slide Number Placeholder 3"/>
          <p:cNvSpPr>
            <a:spLocks noGrp="1"/>
          </p:cNvSpPr>
          <p:nvPr>
            <p:ph type="sldNum" sz="quarter" idx="5"/>
          </p:nvPr>
        </p:nvSpPr>
        <p:spPr/>
        <p:txBody>
          <a:bodyPr/>
          <a:lstStyle/>
          <a:p>
            <a:fld id="{A2FED2CC-BADC-4677-8145-F4A6E1426BC2}" type="slidenum">
              <a:rPr lang="en-US" smtClean="0"/>
              <a:t>66</a:t>
            </a:fld>
            <a:endParaRPr lang="en-US" dirty="0"/>
          </a:p>
        </p:txBody>
      </p:sp>
    </p:spTree>
    <p:extLst>
      <p:ext uri="{BB962C8B-B14F-4D97-AF65-F5344CB8AC3E}">
        <p14:creationId xmlns:p14="http://schemas.microsoft.com/office/powerpoint/2010/main" val="8994280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wants you to join us in taking a stand for standards, for the reasons listed here that summarize what was discussed in this presentation.</a:t>
            </a:r>
          </a:p>
          <a:p>
            <a:pPr marL="171450" indent="-171450">
              <a:buFont typeface="Arial" panose="020B0604020202020204" pitchFamily="34" charset="0"/>
              <a:buChar char="•"/>
            </a:pPr>
            <a:r>
              <a:rPr lang="en-US" dirty="0"/>
              <a:t>An important point is that although it appears the federal government has the authority to mandate a single foot definition, we believe it is far better to persuade than coerce.  Our hope is that you have found this presentation persuasive, and that you are at least considering the merits of a switch from the sft to the ift.</a:t>
            </a:r>
          </a:p>
        </p:txBody>
      </p:sp>
      <p:sp>
        <p:nvSpPr>
          <p:cNvPr id="4" name="Slide Number Placeholder 3"/>
          <p:cNvSpPr>
            <a:spLocks noGrp="1"/>
          </p:cNvSpPr>
          <p:nvPr>
            <p:ph type="sldNum" sz="quarter" idx="5"/>
          </p:nvPr>
        </p:nvSpPr>
        <p:spPr/>
        <p:txBody>
          <a:bodyPr/>
          <a:lstStyle/>
          <a:p>
            <a:fld id="{A2FED2CC-BADC-4677-8145-F4A6E1426BC2}" type="slidenum">
              <a:rPr lang="en-US" smtClean="0"/>
              <a:t>68</a:t>
            </a:fld>
            <a:endParaRPr lang="en-US" dirty="0"/>
          </a:p>
        </p:txBody>
      </p:sp>
    </p:spTree>
    <p:extLst>
      <p:ext uri="{BB962C8B-B14F-4D97-AF65-F5344CB8AC3E}">
        <p14:creationId xmlns:p14="http://schemas.microsoft.com/office/powerpoint/2010/main" val="24242266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closing, I want to reiterate that NGS essentially created this problem, and now we want to help fix it.  Yes, we are coming at this some 30+ years late, but there is no better time to do this than when we are updating the entire NSRS.  A change in the foot definition will be a minor part of the overall changes that will occur when we make the transition to a modernized NSRS in 2022.  NGS will do everything we can to make a foot change – and all the other 2022 changes – as simple and painless as possible.  Remember, the idea here is not change for its own sake, but change to make things better.  And these changes will make things better.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encourage you to provide questions and comments to NGS.Feedback@noaa.gov.  If this change for the foot goes forward, there will also be opportunities for comments as part of issuing an FRN.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 remind you, again, that this is about the future, not the past.  The past will always exist and will not change.  But the future is something we can change, and make better.  Please remember our heroes, and the incredible work they put into establishing standards for weights and measures.  Their eyes were also on the future, and we are the beneficiaries of their vision.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those of you who are surveyors (as I am), this is more than about how you practice surveying today, wherever you may work, and whatever type of surveying you do. For those who want to retain the U.S. survey foot, I implore you to please consider the larger picture, and the future.  That future will be inherited by the young surveyors, GIS professionals, and all other U.S. citizens.  We should strive to do well by them, and for them.</a:t>
            </a:r>
          </a:p>
          <a:p>
            <a:endParaRPr lang="en-US" dirty="0"/>
          </a:p>
        </p:txBody>
      </p:sp>
      <p:sp>
        <p:nvSpPr>
          <p:cNvPr id="4" name="Slide Number Placeholder 3"/>
          <p:cNvSpPr>
            <a:spLocks noGrp="1"/>
          </p:cNvSpPr>
          <p:nvPr>
            <p:ph type="sldNum" sz="quarter" idx="10"/>
          </p:nvPr>
        </p:nvSpPr>
        <p:spPr/>
        <p:txBody>
          <a:bodyPr/>
          <a:lstStyle/>
          <a:p>
            <a:fld id="{A2FED2CC-BADC-4677-8145-F4A6E1426BC2}" type="slidenum">
              <a:rPr lang="en-US" smtClean="0"/>
              <a:t>70</a:t>
            </a:fld>
            <a:endParaRPr lang="en-US" dirty="0"/>
          </a:p>
        </p:txBody>
      </p:sp>
    </p:spTree>
    <p:extLst>
      <p:ext uri="{BB962C8B-B14F-4D97-AF65-F5344CB8AC3E}">
        <p14:creationId xmlns:p14="http://schemas.microsoft.com/office/powerpoint/2010/main" val="3117540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091F50-64BB-44DB-8C4D-F96718C4B489}" type="slidenum">
              <a:rPr kumimoji="0" lang="en-US" sz="1200" b="0" i="0" u="none" strike="noStrike" kern="1200" cap="none" spc="0" normalizeH="0" baseline="0" noProof="0" smtClean="0">
                <a:ln>
                  <a:noFill/>
                </a:ln>
                <a:solidFill>
                  <a:prstClr val="black"/>
                </a:solidFill>
                <a:effectLst/>
                <a:uLnTx/>
                <a:uFillTx/>
                <a:latin typeface="Times New Roman" pitchFamily="8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Times New Roman" pitchFamily="84" charset="0"/>
              <a:ea typeface="+mn-ea"/>
              <a:cs typeface="Arial" pitchFamily="34" charset="0"/>
            </a:endParaRPr>
          </a:p>
        </p:txBody>
      </p:sp>
      <p:sp>
        <p:nvSpPr>
          <p:cNvPr id="72707" name="Rectangle 2"/>
          <p:cNvSpPr>
            <a:spLocks noGrp="1" noRot="1" noChangeAspect="1" noChangeArrowheads="1" noTextEdit="1"/>
          </p:cNvSpPr>
          <p:nvPr>
            <p:ph type="sldImg"/>
          </p:nvPr>
        </p:nvSpPr>
        <p:spPr>
          <a:xfrm>
            <a:off x="1371600" y="1143000"/>
            <a:ext cx="4114800" cy="3086100"/>
          </a:xfrm>
          <a:ln/>
        </p:spPr>
      </p:sp>
      <p:sp>
        <p:nvSpPr>
          <p:cNvPr id="72708" name="Rectangle 3"/>
          <p:cNvSpPr>
            <a:spLocks noGrp="1" noChangeArrowheads="1"/>
          </p:cNvSpPr>
          <p:nvPr>
            <p:ph type="body" idx="1"/>
          </p:nvPr>
        </p:nvSpPr>
        <p:spPr>
          <a:noFill/>
          <a:ln/>
        </p:spPr>
        <p:txBody>
          <a:bodyPr/>
          <a:lstStyle/>
          <a:p>
            <a:pPr eaLnBrk="1" hangingPunct="1"/>
            <a:endParaRPr lang="en-US">
              <a:latin typeface="Times New Roman" pitchFamily="84" charset="0"/>
              <a:cs typeface="Arial" charset="0"/>
            </a:endParaRPr>
          </a:p>
        </p:txBody>
      </p:sp>
    </p:spTree>
    <p:extLst>
      <p:ext uri="{BB962C8B-B14F-4D97-AF65-F5344CB8AC3E}">
        <p14:creationId xmlns:p14="http://schemas.microsoft.com/office/powerpoint/2010/main" val="234472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D371D88-0EDA-4C4A-98AF-6014F5286C6F}"/>
              </a:ext>
            </a:extLst>
          </p:cNvPr>
          <p:cNvSpPr>
            <a:spLocks noGrp="1"/>
          </p:cNvSpPr>
          <p:nvPr>
            <p:ph type="body" idx="1"/>
          </p:nvPr>
        </p:nvSpPr>
        <p:spPr/>
        <p:txBody>
          <a:bodyPr/>
          <a:lstStyle/>
          <a:p>
            <a:pPr marL="171450" indent="-171450">
              <a:buFont typeface="Arial" panose="020B0604020202020204" pitchFamily="34" charset="0"/>
              <a:buChar char="•"/>
            </a:pPr>
            <a:r>
              <a:rPr lang="en-US" dirty="0"/>
              <a:t>Replacing 3 “old” geometric (horizontal) datums with 4 “new” terrestrial reference frames (TRFs)</a:t>
            </a:r>
          </a:p>
          <a:p>
            <a:pPr marL="171450" indent="-171450">
              <a:buFont typeface="Arial" panose="020B0604020202020204" pitchFamily="34" charset="0"/>
              <a:buChar char="•"/>
            </a:pPr>
            <a:r>
              <a:rPr lang="en-US" dirty="0"/>
              <a:t>New TRFs are plate-fixed, so their horizontal coordinates will change only very slowly with time in most places (except tectonically active areas, like western California and southeast Alaska)</a:t>
            </a:r>
          </a:p>
          <a:p>
            <a:pPr marL="628650" lvl="1" indent="-171450">
              <a:buFont typeface="Arial" panose="020B0604020202020204" pitchFamily="34" charset="0"/>
              <a:buChar char="•"/>
            </a:pPr>
            <a:r>
              <a:rPr lang="en-US" dirty="0"/>
              <a:t>The TRFs are derived directly from the International Terrestrial Frame of 2014 (ITRF2014), with plate rotations added</a:t>
            </a:r>
          </a:p>
          <a:p>
            <a:pPr marL="628650" lvl="1" indent="-171450">
              <a:buFont typeface="Arial" panose="020B0604020202020204" pitchFamily="34" charset="0"/>
              <a:buChar char="•"/>
            </a:pPr>
            <a:r>
              <a:rPr lang="en-US" dirty="0"/>
              <a:t>Note ITRF2014 is NOT plate-fixed, so ITRF2014 coordinates have significant velocities everywhere</a:t>
            </a:r>
          </a:p>
          <a:p>
            <a:pPr marL="171450" indent="-171450">
              <a:buFont typeface="Arial" panose="020B0604020202020204" pitchFamily="34" charset="0"/>
              <a:buChar char="•"/>
            </a:pPr>
            <a:r>
              <a:rPr lang="en-US" dirty="0"/>
              <a:t>Since ITRF2014 is geocentric, the 2022 TRFs are also geocentric, making them consistent with GNSS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change in horizontal coordinates from current NAD 83 epoch 2010.0 to the TRFs at epoch 2020.0</a:t>
            </a:r>
          </a:p>
          <a:p>
            <a:pPr marL="628650" lvl="1" indent="-171450">
              <a:buFont typeface="Arial" panose="020B0604020202020204" pitchFamily="34" charset="0"/>
              <a:buChar char="•"/>
            </a:pPr>
            <a:r>
              <a:rPr lang="en-US" dirty="0"/>
              <a:t>Shows NATRF2022, CATRF2022, PATRF2022 (but not MATRF2022)</a:t>
            </a:r>
          </a:p>
          <a:p>
            <a:pPr marL="628650" lvl="1" indent="-171450">
              <a:buFont typeface="Arial" panose="020B0604020202020204" pitchFamily="34" charset="0"/>
              <a:buChar char="•"/>
            </a:pPr>
            <a:r>
              <a:rPr lang="en-US" dirty="0"/>
              <a:t>Note that first reference epoch will be 2020.0 when released in 2022</a:t>
            </a:r>
          </a:p>
          <a:p>
            <a:pPr marL="171450" lvl="0" indent="-171450">
              <a:buFont typeface="Arial" panose="020B0604020202020204" pitchFamily="34" charset="0"/>
              <a:buChar char="•"/>
            </a:pPr>
            <a:r>
              <a:rPr lang="en-US" dirty="0"/>
              <a:t>Magnitude of change varies with tectonic plate (and location on plate):</a:t>
            </a:r>
          </a:p>
          <a:p>
            <a:pPr marL="628650" lvl="1" indent="-171450">
              <a:buFont typeface="Arial" panose="020B0604020202020204" pitchFamily="34" charset="0"/>
              <a:buChar char="•"/>
            </a:pPr>
            <a:r>
              <a:rPr lang="en-US" dirty="0"/>
              <a:t>0.8 to 1.7 m in CONUS and Alaska (but up to ~2 m in California)</a:t>
            </a:r>
          </a:p>
          <a:p>
            <a:pPr marL="628650" lvl="1" indent="-171450">
              <a:buFont typeface="Arial" panose="020B0604020202020204" pitchFamily="34" charset="0"/>
              <a:buChar char="•"/>
            </a:pPr>
            <a:r>
              <a:rPr lang="en-US" dirty="0"/>
              <a:t>0.6 m in Puerto Rico</a:t>
            </a:r>
          </a:p>
          <a:p>
            <a:pPr marL="628650" lvl="1" indent="-171450">
              <a:buFont typeface="Arial" panose="020B0604020202020204" pitchFamily="34" charset="0"/>
              <a:buChar char="•"/>
            </a:pPr>
            <a:r>
              <a:rPr lang="en-US" dirty="0"/>
              <a:t>Much greater on Pacific plate (3.5 m in Hawaii)</a:t>
            </a:r>
          </a:p>
          <a:p>
            <a:pPr marL="171450" lvl="0" indent="-171450">
              <a:buFont typeface="Arial" panose="020B0604020202020204" pitchFamily="34" charset="0"/>
              <a:buChar char="•"/>
            </a:pPr>
            <a:r>
              <a:rPr lang="en-US" dirty="0"/>
              <a:t>TRF2022 coordinates will change very slowly at most locations on their respective plates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8</a:t>
            </a:fld>
            <a:endParaRPr lang="en-US"/>
          </a:p>
        </p:txBody>
      </p:sp>
    </p:spTree>
    <p:extLst>
      <p:ext uri="{BB962C8B-B14F-4D97-AF65-F5344CB8AC3E}">
        <p14:creationId xmlns:p14="http://schemas.microsoft.com/office/powerpoint/2010/main" val="3441397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Map showing change in ellipsoid heights from current NAD 83 epoch 2010.0 to the TRFs at epoch 2020.0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Change is about ±2 m, which is the amount of non-geocentricity of NAD 83 (essentially shifting entire ellipsoid by ~2 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Change depends only on location, independent of tectonic plate rotation (which is modeled as purely horizontal)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2022 TRF ellipsoid heights are identical to ITRF2014 ellipsoid heights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given here for epoch 2020.0, overall ellipsoid heights change very slowly with time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large changes do occur, due to local effects like subsidence and regional effects like post-glacial isostatic adjustment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9</a:t>
            </a:fld>
            <a:endParaRPr lang="en-US"/>
          </a:p>
        </p:txBody>
      </p:sp>
    </p:spTree>
    <p:extLst>
      <p:ext uri="{BB962C8B-B14F-4D97-AF65-F5344CB8AC3E}">
        <p14:creationId xmlns:p14="http://schemas.microsoft.com/office/powerpoint/2010/main" val="274197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DC709B4-D4FE-44A5-9F75-68B8F572A7E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Replacing 7 “old” leveling-based vertical datums, a gravity datum, a hybrid geoid model, and a deflection of the vertical model with ONE geopotential datum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North American-Pacific Geopotential Datum of 2022 (NAPGD2022)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Why word “geopotential”?  Because it includes much more than just “vertical”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Orthometric heights derived from GNSS ellipsoid heights using GEOID2022 geoid model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Data for creating geoid model used not just for heights, but also deflection of the vertical and surface gravity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Deflection of the vertical and surface gravity needed to reduce terrestrial observations (e.g., leveling, total stations)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primary access is with GNSS, will be compatible with terrestrial methods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Derived from global geopotential model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High-resolution parts for quarter of Earth including North America (plus American Samoa and Guam/CNMI in the Pacific)…</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685800" y="1692277"/>
            <a:ext cx="7772400" cy="1736725"/>
          </a:xfrm>
        </p:spPr>
        <p:txBody>
          <a:bodyPr anchor="b"/>
          <a:lstStyle>
            <a:lvl1pPr>
              <a:defRPr sz="540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dirty="0"/>
              <a:t>Click to edit Master subtitle style</a:t>
            </a:r>
          </a:p>
        </p:txBody>
      </p:sp>
    </p:spTree>
    <p:extLst>
      <p:ext uri="{BB962C8B-B14F-4D97-AF65-F5344CB8AC3E}">
        <p14:creationId xmlns:p14="http://schemas.microsoft.com/office/powerpoint/2010/main" val="243633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July 24,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6" name="Slide Number Placeholder 5"/>
          <p:cNvSpPr>
            <a:spLocks noGrp="1"/>
          </p:cNvSpPr>
          <p:nvPr>
            <p:ph type="sldNum" sz="quarter" idx="12"/>
          </p:nvPr>
        </p:nvSpPr>
        <p:spPr/>
        <p:txBody>
          <a:bodyPr/>
          <a:lstStyle>
            <a:lvl1pPr defTabSz="914400">
              <a:defRPr/>
            </a:lvl1pPr>
          </a:lstStyle>
          <a:p>
            <a:pPr>
              <a:defRPr/>
            </a:pPr>
            <a:fld id="{BB970AC7-EBEC-40A2-BC82-5EA8416E247E}" type="slidenum">
              <a:rPr lang="en-US"/>
              <a:pPr>
                <a:defRPr/>
              </a:pPr>
              <a:t>‹#›</a:t>
            </a:fld>
            <a:endParaRPr lang="en-US"/>
          </a:p>
        </p:txBody>
      </p:sp>
    </p:spTree>
    <p:extLst>
      <p:ext uri="{BB962C8B-B14F-4D97-AF65-F5344CB8AC3E}">
        <p14:creationId xmlns:p14="http://schemas.microsoft.com/office/powerpoint/2010/main" val="56067693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July 24,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6" name="Slide Number Placeholder 5"/>
          <p:cNvSpPr>
            <a:spLocks noGrp="1"/>
          </p:cNvSpPr>
          <p:nvPr>
            <p:ph type="sldNum" sz="quarter" idx="12"/>
          </p:nvPr>
        </p:nvSpPr>
        <p:spPr/>
        <p:txBody>
          <a:bodyPr/>
          <a:lstStyle>
            <a:lvl1pPr defTabSz="914400">
              <a:defRPr/>
            </a:lvl1pPr>
          </a:lstStyle>
          <a:p>
            <a:pPr>
              <a:defRPr/>
            </a:pPr>
            <a:fld id="{95CF98C4-0D64-44DB-822F-CB8E15D245BC}" type="slidenum">
              <a:rPr lang="en-US"/>
              <a:pPr>
                <a:defRPr/>
              </a:pPr>
              <a:t>‹#›</a:t>
            </a:fld>
            <a:endParaRPr lang="en-US"/>
          </a:p>
        </p:txBody>
      </p:sp>
    </p:spTree>
    <p:extLst>
      <p:ext uri="{BB962C8B-B14F-4D97-AF65-F5344CB8AC3E}">
        <p14:creationId xmlns:p14="http://schemas.microsoft.com/office/powerpoint/2010/main" val="39125656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July 24,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7" name="Slide Number Placeholder 5"/>
          <p:cNvSpPr>
            <a:spLocks noGrp="1"/>
          </p:cNvSpPr>
          <p:nvPr>
            <p:ph type="sldNum" sz="quarter" idx="12"/>
          </p:nvPr>
        </p:nvSpPr>
        <p:spPr/>
        <p:txBody>
          <a:bodyPr/>
          <a:lstStyle>
            <a:lvl1pPr defTabSz="914400">
              <a:defRPr/>
            </a:lvl1pPr>
          </a:lstStyle>
          <a:p>
            <a:pPr>
              <a:defRPr/>
            </a:pPr>
            <a:fld id="{133E8A2D-E2FF-4C20-883D-B6A2D8FB4926}" type="slidenum">
              <a:rPr lang="en-US"/>
              <a:pPr>
                <a:defRPr/>
              </a:pPr>
              <a:t>‹#›</a:t>
            </a:fld>
            <a:endParaRPr lang="en-US"/>
          </a:p>
        </p:txBody>
      </p:sp>
    </p:spTree>
    <p:extLst>
      <p:ext uri="{BB962C8B-B14F-4D97-AF65-F5344CB8AC3E}">
        <p14:creationId xmlns:p14="http://schemas.microsoft.com/office/powerpoint/2010/main" val="23590700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July 24, 2019</a:t>
            </a:r>
          </a:p>
        </p:txBody>
      </p:sp>
      <p:sp>
        <p:nvSpPr>
          <p:cNvPr id="8"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9" name="Slide Number Placeholder 5"/>
          <p:cNvSpPr>
            <a:spLocks noGrp="1"/>
          </p:cNvSpPr>
          <p:nvPr>
            <p:ph type="sldNum" sz="quarter" idx="12"/>
          </p:nvPr>
        </p:nvSpPr>
        <p:spPr/>
        <p:txBody>
          <a:bodyPr/>
          <a:lstStyle>
            <a:lvl1pPr defTabSz="914400">
              <a:defRPr/>
            </a:lvl1pPr>
          </a:lstStyle>
          <a:p>
            <a:pPr>
              <a:defRPr/>
            </a:pPr>
            <a:fld id="{479B15B1-650B-45B4-9881-8F75957D34AC}" type="slidenum">
              <a:rPr lang="en-US"/>
              <a:pPr>
                <a:defRPr/>
              </a:pPr>
              <a:t>‹#›</a:t>
            </a:fld>
            <a:endParaRPr lang="en-US"/>
          </a:p>
        </p:txBody>
      </p:sp>
    </p:spTree>
    <p:extLst>
      <p:ext uri="{BB962C8B-B14F-4D97-AF65-F5344CB8AC3E}">
        <p14:creationId xmlns:p14="http://schemas.microsoft.com/office/powerpoint/2010/main" val="65119673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July 24, 2019</a:t>
            </a:r>
          </a:p>
        </p:txBody>
      </p:sp>
      <p:sp>
        <p:nvSpPr>
          <p:cNvPr id="4"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5" name="Slide Number Placeholder 5"/>
          <p:cNvSpPr>
            <a:spLocks noGrp="1"/>
          </p:cNvSpPr>
          <p:nvPr>
            <p:ph type="sldNum" sz="quarter" idx="12"/>
          </p:nvPr>
        </p:nvSpPr>
        <p:spPr/>
        <p:txBody>
          <a:bodyPr/>
          <a:lstStyle>
            <a:lvl1pPr defTabSz="914400">
              <a:defRPr/>
            </a:lvl1pPr>
          </a:lstStyle>
          <a:p>
            <a:pPr>
              <a:defRPr/>
            </a:pPr>
            <a:fld id="{5FACFB08-FBCB-4672-8794-D18AD7461A5A}" type="slidenum">
              <a:rPr lang="en-US"/>
              <a:pPr>
                <a:defRPr/>
              </a:pPr>
              <a:t>‹#›</a:t>
            </a:fld>
            <a:endParaRPr lang="en-US"/>
          </a:p>
        </p:txBody>
      </p:sp>
    </p:spTree>
    <p:extLst>
      <p:ext uri="{BB962C8B-B14F-4D97-AF65-F5344CB8AC3E}">
        <p14:creationId xmlns:p14="http://schemas.microsoft.com/office/powerpoint/2010/main" val="236762110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a:t>July 24, 2019</a:t>
            </a:r>
          </a:p>
        </p:txBody>
      </p:sp>
      <p:sp>
        <p:nvSpPr>
          <p:cNvPr id="3"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4" name="Slide Number Placeholder 5"/>
          <p:cNvSpPr>
            <a:spLocks noGrp="1"/>
          </p:cNvSpPr>
          <p:nvPr>
            <p:ph type="sldNum" sz="quarter" idx="12"/>
          </p:nvPr>
        </p:nvSpPr>
        <p:spPr/>
        <p:txBody>
          <a:bodyPr/>
          <a:lstStyle>
            <a:lvl1pPr defTabSz="914400">
              <a:defRPr/>
            </a:lvl1pPr>
          </a:lstStyle>
          <a:p>
            <a:pPr>
              <a:defRPr/>
            </a:pPr>
            <a:fld id="{E17F01D8-6E36-4B9C-A4A4-4BCC85489C26}" type="slidenum">
              <a:rPr lang="en-US"/>
              <a:pPr>
                <a:defRPr/>
              </a:pPr>
              <a:t>‹#›</a:t>
            </a:fld>
            <a:endParaRPr lang="en-US"/>
          </a:p>
        </p:txBody>
      </p:sp>
    </p:spTree>
    <p:extLst>
      <p:ext uri="{BB962C8B-B14F-4D97-AF65-F5344CB8AC3E}">
        <p14:creationId xmlns:p14="http://schemas.microsoft.com/office/powerpoint/2010/main" val="10918317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July 24,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7" name="Slide Number Placeholder 5"/>
          <p:cNvSpPr>
            <a:spLocks noGrp="1"/>
          </p:cNvSpPr>
          <p:nvPr>
            <p:ph type="sldNum" sz="quarter" idx="12"/>
          </p:nvPr>
        </p:nvSpPr>
        <p:spPr/>
        <p:txBody>
          <a:bodyPr/>
          <a:lstStyle>
            <a:lvl1pPr defTabSz="914400">
              <a:defRPr/>
            </a:lvl1pPr>
          </a:lstStyle>
          <a:p>
            <a:pPr>
              <a:defRPr/>
            </a:pPr>
            <a:fld id="{472F0F70-8B6B-4937-A34D-44804A506A51}" type="slidenum">
              <a:rPr lang="en-US"/>
              <a:pPr>
                <a:defRPr/>
              </a:pPr>
              <a:t>‹#›</a:t>
            </a:fld>
            <a:endParaRPr lang="en-US"/>
          </a:p>
        </p:txBody>
      </p:sp>
    </p:spTree>
    <p:extLst>
      <p:ext uri="{BB962C8B-B14F-4D97-AF65-F5344CB8AC3E}">
        <p14:creationId xmlns:p14="http://schemas.microsoft.com/office/powerpoint/2010/main" val="180501881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July 24,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7" name="Slide Number Placeholder 5"/>
          <p:cNvSpPr>
            <a:spLocks noGrp="1"/>
          </p:cNvSpPr>
          <p:nvPr>
            <p:ph type="sldNum" sz="quarter" idx="12"/>
          </p:nvPr>
        </p:nvSpPr>
        <p:spPr/>
        <p:txBody>
          <a:bodyPr/>
          <a:lstStyle>
            <a:lvl1pPr defTabSz="914400">
              <a:defRPr/>
            </a:lvl1pPr>
          </a:lstStyle>
          <a:p>
            <a:pPr>
              <a:defRPr/>
            </a:pPr>
            <a:fld id="{8110F2F6-F2D7-4D0E-8F65-36204B38BED5}" type="slidenum">
              <a:rPr lang="en-US"/>
              <a:pPr>
                <a:defRPr/>
              </a:pPr>
              <a:t>‹#›</a:t>
            </a:fld>
            <a:endParaRPr lang="en-US"/>
          </a:p>
        </p:txBody>
      </p:sp>
    </p:spTree>
    <p:extLst>
      <p:ext uri="{BB962C8B-B14F-4D97-AF65-F5344CB8AC3E}">
        <p14:creationId xmlns:p14="http://schemas.microsoft.com/office/powerpoint/2010/main" val="333257707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July 24,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6" name="Slide Number Placeholder 5"/>
          <p:cNvSpPr>
            <a:spLocks noGrp="1"/>
          </p:cNvSpPr>
          <p:nvPr>
            <p:ph type="sldNum" sz="quarter" idx="12"/>
          </p:nvPr>
        </p:nvSpPr>
        <p:spPr/>
        <p:txBody>
          <a:bodyPr/>
          <a:lstStyle>
            <a:lvl1pPr defTabSz="914400">
              <a:defRPr/>
            </a:lvl1pPr>
          </a:lstStyle>
          <a:p>
            <a:pPr>
              <a:defRPr/>
            </a:pPr>
            <a:fld id="{195E7C79-AF3E-44DD-801E-4B217CAFB97C}" type="slidenum">
              <a:rPr lang="en-US"/>
              <a:pPr>
                <a:defRPr/>
              </a:pPr>
              <a:t>‹#›</a:t>
            </a:fld>
            <a:endParaRPr lang="en-US"/>
          </a:p>
        </p:txBody>
      </p:sp>
    </p:spTree>
    <p:extLst>
      <p:ext uri="{BB962C8B-B14F-4D97-AF65-F5344CB8AC3E}">
        <p14:creationId xmlns:p14="http://schemas.microsoft.com/office/powerpoint/2010/main" val="260245897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July 24,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6" name="Slide Number Placeholder 5"/>
          <p:cNvSpPr>
            <a:spLocks noGrp="1"/>
          </p:cNvSpPr>
          <p:nvPr>
            <p:ph type="sldNum" sz="quarter" idx="12"/>
          </p:nvPr>
        </p:nvSpPr>
        <p:spPr/>
        <p:txBody>
          <a:bodyPr/>
          <a:lstStyle>
            <a:lvl1pPr defTabSz="914400">
              <a:defRPr/>
            </a:lvl1pPr>
          </a:lstStyle>
          <a:p>
            <a:pPr>
              <a:defRPr/>
            </a:pPr>
            <a:fld id="{9F079DA7-2044-474C-BC38-53F3C99A7537}" type="slidenum">
              <a:rPr lang="en-US"/>
              <a:pPr>
                <a:defRPr/>
              </a:pPr>
              <a:t>‹#›</a:t>
            </a:fld>
            <a:endParaRPr lang="en-US"/>
          </a:p>
        </p:txBody>
      </p:sp>
    </p:spTree>
    <p:extLst>
      <p:ext uri="{BB962C8B-B14F-4D97-AF65-F5344CB8AC3E}">
        <p14:creationId xmlns:p14="http://schemas.microsoft.com/office/powerpoint/2010/main" val="18597129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8" name="Rectangle 41">
            <a:extLst>
              <a:ext uri="{FF2B5EF4-FFF2-40B4-BE49-F238E27FC236}">
                <a16:creationId xmlns:a16="http://schemas.microsoft.com/office/drawing/2014/main" id="{D6F19CD7-6709-46C4-9743-7C5B8049D6FC}"/>
              </a:ext>
            </a:extLst>
          </p:cNvPr>
          <p:cNvSpPr>
            <a:spLocks noGrp="1" noChangeArrowheads="1"/>
          </p:cNvSpPr>
          <p:nvPr>
            <p:ph type="dt" sz="quarter" idx="2"/>
          </p:nvPr>
        </p:nvSpPr>
        <p:spPr>
          <a:xfrm>
            <a:off x="457201" y="6243638"/>
            <a:ext cx="1824527" cy="457200"/>
          </a:xfrm>
          <a:prstGeom prst="rect">
            <a:avLst/>
          </a:prstGeom>
        </p:spPr>
        <p:txBody>
          <a:bodyPr anchor="b" anchorCtr="0"/>
          <a:lstStyle>
            <a:lvl1pPr>
              <a:defRPr sz="1600"/>
            </a:lvl1pPr>
          </a:lstStyle>
          <a:p>
            <a:r>
              <a:rPr lang="en-US"/>
              <a:t>July 24, 2019</a:t>
            </a:r>
            <a:endParaRPr lang="en-US" dirty="0"/>
          </a:p>
        </p:txBody>
      </p:sp>
      <p:sp>
        <p:nvSpPr>
          <p:cNvPr id="9" name="Rectangle 42">
            <a:extLst>
              <a:ext uri="{FF2B5EF4-FFF2-40B4-BE49-F238E27FC236}">
                <a16:creationId xmlns:a16="http://schemas.microsoft.com/office/drawing/2014/main" id="{0E5EE79C-9296-4B0B-B68D-3796282407A2}"/>
              </a:ext>
            </a:extLst>
          </p:cNvPr>
          <p:cNvSpPr>
            <a:spLocks noGrp="1" noChangeArrowheads="1"/>
          </p:cNvSpPr>
          <p:nvPr>
            <p:ph type="ftr" sz="quarter" idx="3"/>
          </p:nvPr>
        </p:nvSpPr>
        <p:spPr>
          <a:xfrm>
            <a:off x="2751747" y="6248400"/>
            <a:ext cx="3657600" cy="457200"/>
          </a:xfrm>
          <a:prstGeom prst="rect">
            <a:avLst/>
          </a:prstGeom>
        </p:spPr>
        <p:txBody>
          <a:bodyPr anchor="b" anchorCtr="1"/>
          <a:lstStyle>
            <a:lvl1pPr algn="ctr">
              <a:defRPr sz="1600"/>
            </a:lvl1pPr>
          </a:lstStyle>
          <a:p>
            <a:r>
              <a:rPr lang="en-US"/>
              <a:t>TRB 2019 AFB80 Summer Meeting</a:t>
            </a:r>
            <a:endParaRPr lang="en-US" dirty="0"/>
          </a:p>
        </p:txBody>
      </p:sp>
      <p:sp>
        <p:nvSpPr>
          <p:cNvPr id="10" name="Rectangle 43">
            <a:extLst>
              <a:ext uri="{FF2B5EF4-FFF2-40B4-BE49-F238E27FC236}">
                <a16:creationId xmlns:a16="http://schemas.microsoft.com/office/drawing/2014/main" id="{08ECF35E-2C76-4FBA-AD1A-11991767E0E7}"/>
              </a:ext>
            </a:extLst>
          </p:cNvPr>
          <p:cNvSpPr>
            <a:spLocks noGrp="1" noChangeArrowheads="1"/>
          </p:cNvSpPr>
          <p:nvPr>
            <p:ph type="sldNum" sz="quarter" idx="4"/>
          </p:nvPr>
        </p:nvSpPr>
        <p:spPr>
          <a:xfrm>
            <a:off x="6862274" y="6243638"/>
            <a:ext cx="1824527" cy="457200"/>
          </a:xfrm>
          <a:prstGeom prst="rect">
            <a:avLst/>
          </a:prstGeom>
        </p:spPr>
        <p:txBody>
          <a:bodyPr anchor="b" anchorCtr="0"/>
          <a:lstStyle>
            <a:lvl1pPr algn="r">
              <a:defRPr sz="1600"/>
            </a:lvl1pPr>
          </a:lstStyle>
          <a:p>
            <a:fld id="{50726B4B-11E2-4B4D-822E-155936961C3B}" type="slidenum">
              <a:rPr lang="en-US" smtClean="0"/>
              <a:pPr/>
              <a:t>‹#›</a:t>
            </a:fld>
            <a:endParaRPr lang="en-US" dirty="0"/>
          </a:p>
        </p:txBody>
      </p:sp>
    </p:spTree>
    <p:extLst>
      <p:ext uri="{BB962C8B-B14F-4D97-AF65-F5344CB8AC3E}">
        <p14:creationId xmlns:p14="http://schemas.microsoft.com/office/powerpoint/2010/main" val="85731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1">
            <a:extLst>
              <a:ext uri="{FF2B5EF4-FFF2-40B4-BE49-F238E27FC236}">
                <a16:creationId xmlns:a16="http://schemas.microsoft.com/office/drawing/2014/main" id="{49ED8BEA-5901-4003-AAA4-BA62B2660176}"/>
              </a:ext>
            </a:extLst>
          </p:cNvPr>
          <p:cNvSpPr>
            <a:spLocks noGrp="1" noChangeArrowheads="1"/>
          </p:cNvSpPr>
          <p:nvPr>
            <p:ph type="dt" sz="quarter" idx="10"/>
          </p:nvPr>
        </p:nvSpPr>
        <p:spPr>
          <a:xfrm>
            <a:off x="457201" y="6243638"/>
            <a:ext cx="1824527" cy="457200"/>
          </a:xfrm>
          <a:prstGeom prst="rect">
            <a:avLst/>
          </a:prstGeom>
        </p:spPr>
        <p:txBody>
          <a:bodyPr anchor="b" anchorCtr="0"/>
          <a:lstStyle>
            <a:lvl1pPr>
              <a:defRPr sz="1600"/>
            </a:lvl1pPr>
          </a:lstStyle>
          <a:p>
            <a:r>
              <a:rPr lang="en-US"/>
              <a:t>July 24, 2019</a:t>
            </a:r>
            <a:endParaRPr lang="en-US" dirty="0"/>
          </a:p>
        </p:txBody>
      </p:sp>
      <p:sp>
        <p:nvSpPr>
          <p:cNvPr id="9" name="Rectangle 42">
            <a:extLst>
              <a:ext uri="{FF2B5EF4-FFF2-40B4-BE49-F238E27FC236}">
                <a16:creationId xmlns:a16="http://schemas.microsoft.com/office/drawing/2014/main" id="{C8946EEA-2D2D-40FB-B88B-A3C4774B2C81}"/>
              </a:ext>
            </a:extLst>
          </p:cNvPr>
          <p:cNvSpPr>
            <a:spLocks noGrp="1" noChangeArrowheads="1"/>
          </p:cNvSpPr>
          <p:nvPr>
            <p:ph type="ftr" sz="quarter" idx="3"/>
          </p:nvPr>
        </p:nvSpPr>
        <p:spPr>
          <a:xfrm>
            <a:off x="2751747" y="6248400"/>
            <a:ext cx="3657600" cy="457200"/>
          </a:xfrm>
          <a:prstGeom prst="rect">
            <a:avLst/>
          </a:prstGeom>
        </p:spPr>
        <p:txBody>
          <a:bodyPr anchor="b" anchorCtr="1"/>
          <a:lstStyle>
            <a:lvl1pPr algn="ctr">
              <a:defRPr sz="1600"/>
            </a:lvl1pPr>
          </a:lstStyle>
          <a:p>
            <a:r>
              <a:rPr lang="en-US"/>
              <a:t>TRB 2019 AFB80 Summer Meeting</a:t>
            </a:r>
            <a:endParaRPr lang="en-US" dirty="0"/>
          </a:p>
        </p:txBody>
      </p:sp>
      <p:sp>
        <p:nvSpPr>
          <p:cNvPr id="10" name="Rectangle 43">
            <a:extLst>
              <a:ext uri="{FF2B5EF4-FFF2-40B4-BE49-F238E27FC236}">
                <a16:creationId xmlns:a16="http://schemas.microsoft.com/office/drawing/2014/main" id="{F5A4B1F3-15E2-423C-86D2-5B0FD0C1DA5A}"/>
              </a:ext>
            </a:extLst>
          </p:cNvPr>
          <p:cNvSpPr>
            <a:spLocks noGrp="1" noChangeArrowheads="1"/>
          </p:cNvSpPr>
          <p:nvPr>
            <p:ph type="sldNum" sz="quarter" idx="4"/>
          </p:nvPr>
        </p:nvSpPr>
        <p:spPr>
          <a:xfrm>
            <a:off x="6862274" y="6243638"/>
            <a:ext cx="1824527" cy="457200"/>
          </a:xfrm>
          <a:prstGeom prst="rect">
            <a:avLst/>
          </a:prstGeom>
        </p:spPr>
        <p:txBody>
          <a:bodyPr anchor="b" anchorCtr="0"/>
          <a:lstStyle>
            <a:lvl1pPr algn="r">
              <a:defRPr sz="1600"/>
            </a:lvl1pPr>
          </a:lstStyle>
          <a:p>
            <a:fld id="{50726B4B-11E2-4B4D-822E-155936961C3B}" type="slidenum">
              <a:rPr lang="en-US" smtClean="0"/>
              <a:pPr/>
              <a:t>‹#›</a:t>
            </a:fld>
            <a:endParaRPr lang="en-US" dirty="0"/>
          </a:p>
        </p:txBody>
      </p:sp>
    </p:spTree>
    <p:extLst>
      <p:ext uri="{BB962C8B-B14F-4D97-AF65-F5344CB8AC3E}">
        <p14:creationId xmlns:p14="http://schemas.microsoft.com/office/powerpoint/2010/main" val="188735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41">
            <a:extLst>
              <a:ext uri="{FF2B5EF4-FFF2-40B4-BE49-F238E27FC236}">
                <a16:creationId xmlns:a16="http://schemas.microsoft.com/office/drawing/2014/main" id="{20CB1E2A-D402-4671-9118-DBD8A095B091}"/>
              </a:ext>
            </a:extLst>
          </p:cNvPr>
          <p:cNvSpPr>
            <a:spLocks noGrp="1" noChangeArrowheads="1"/>
          </p:cNvSpPr>
          <p:nvPr>
            <p:ph type="dt" sz="quarter" idx="2"/>
          </p:nvPr>
        </p:nvSpPr>
        <p:spPr>
          <a:xfrm>
            <a:off x="457201" y="6243638"/>
            <a:ext cx="1824527" cy="457200"/>
          </a:xfrm>
          <a:prstGeom prst="rect">
            <a:avLst/>
          </a:prstGeom>
        </p:spPr>
        <p:txBody>
          <a:bodyPr anchor="b" anchorCtr="0"/>
          <a:lstStyle>
            <a:lvl1pPr>
              <a:defRPr sz="1600"/>
            </a:lvl1pPr>
          </a:lstStyle>
          <a:p>
            <a:r>
              <a:rPr lang="en-US"/>
              <a:t>July 24, 2019</a:t>
            </a:r>
            <a:endParaRPr lang="en-US" dirty="0"/>
          </a:p>
        </p:txBody>
      </p:sp>
      <p:sp>
        <p:nvSpPr>
          <p:cNvPr id="7" name="Rectangle 42">
            <a:extLst>
              <a:ext uri="{FF2B5EF4-FFF2-40B4-BE49-F238E27FC236}">
                <a16:creationId xmlns:a16="http://schemas.microsoft.com/office/drawing/2014/main" id="{063813BC-B3FA-48D4-8A6E-03830A236BAF}"/>
              </a:ext>
            </a:extLst>
          </p:cNvPr>
          <p:cNvSpPr>
            <a:spLocks noGrp="1" noChangeArrowheads="1"/>
          </p:cNvSpPr>
          <p:nvPr>
            <p:ph type="ftr" sz="quarter" idx="3"/>
          </p:nvPr>
        </p:nvSpPr>
        <p:spPr>
          <a:xfrm>
            <a:off x="2751747" y="6248400"/>
            <a:ext cx="3657600" cy="457200"/>
          </a:xfrm>
          <a:prstGeom prst="rect">
            <a:avLst/>
          </a:prstGeom>
        </p:spPr>
        <p:txBody>
          <a:bodyPr anchor="b" anchorCtr="1"/>
          <a:lstStyle>
            <a:lvl1pPr algn="ctr">
              <a:defRPr sz="1600"/>
            </a:lvl1pPr>
          </a:lstStyle>
          <a:p>
            <a:r>
              <a:rPr lang="en-US"/>
              <a:t>TRB 2019 AFB80 Summer Meeting</a:t>
            </a:r>
            <a:endParaRPr lang="en-US" dirty="0"/>
          </a:p>
        </p:txBody>
      </p:sp>
      <p:sp>
        <p:nvSpPr>
          <p:cNvPr id="8" name="Rectangle 43">
            <a:extLst>
              <a:ext uri="{FF2B5EF4-FFF2-40B4-BE49-F238E27FC236}">
                <a16:creationId xmlns:a16="http://schemas.microsoft.com/office/drawing/2014/main" id="{05A86397-177F-471B-8E6E-D80CEABD9498}"/>
              </a:ext>
            </a:extLst>
          </p:cNvPr>
          <p:cNvSpPr>
            <a:spLocks noGrp="1" noChangeArrowheads="1"/>
          </p:cNvSpPr>
          <p:nvPr>
            <p:ph type="sldNum" sz="quarter" idx="4"/>
          </p:nvPr>
        </p:nvSpPr>
        <p:spPr>
          <a:xfrm>
            <a:off x="6862274" y="6243638"/>
            <a:ext cx="1824527" cy="457200"/>
          </a:xfrm>
          <a:prstGeom prst="rect">
            <a:avLst/>
          </a:prstGeom>
        </p:spPr>
        <p:txBody>
          <a:bodyPr anchor="b" anchorCtr="0"/>
          <a:lstStyle>
            <a:lvl1pPr algn="r">
              <a:defRPr sz="1600"/>
            </a:lvl1pPr>
          </a:lstStyle>
          <a:p>
            <a:fld id="{50726B4B-11E2-4B4D-822E-155936961C3B}" type="slidenum">
              <a:rPr lang="en-US" smtClean="0"/>
              <a:pPr/>
              <a:t>‹#›</a:t>
            </a:fld>
            <a:endParaRPr lang="en-US" dirty="0"/>
          </a:p>
        </p:txBody>
      </p:sp>
    </p:spTree>
    <p:extLst>
      <p:ext uri="{BB962C8B-B14F-4D97-AF65-F5344CB8AC3E}">
        <p14:creationId xmlns:p14="http://schemas.microsoft.com/office/powerpoint/2010/main" val="93816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1">
            <a:extLst>
              <a:ext uri="{FF2B5EF4-FFF2-40B4-BE49-F238E27FC236}">
                <a16:creationId xmlns:a16="http://schemas.microsoft.com/office/drawing/2014/main" id="{AA2EF3E8-B3DC-49B4-AD2F-A02E86D14AE1}"/>
              </a:ext>
            </a:extLst>
          </p:cNvPr>
          <p:cNvSpPr>
            <a:spLocks noGrp="1" noChangeArrowheads="1"/>
          </p:cNvSpPr>
          <p:nvPr>
            <p:ph type="dt" sz="quarter" idx="2"/>
          </p:nvPr>
        </p:nvSpPr>
        <p:spPr>
          <a:xfrm>
            <a:off x="457201" y="6243638"/>
            <a:ext cx="1824527" cy="457200"/>
          </a:xfrm>
          <a:prstGeom prst="rect">
            <a:avLst/>
          </a:prstGeom>
        </p:spPr>
        <p:txBody>
          <a:bodyPr anchor="b" anchorCtr="0"/>
          <a:lstStyle>
            <a:lvl1pPr>
              <a:defRPr sz="1600"/>
            </a:lvl1pPr>
          </a:lstStyle>
          <a:p>
            <a:r>
              <a:rPr lang="en-US"/>
              <a:t>July 24, 2019</a:t>
            </a:r>
            <a:endParaRPr lang="en-US" dirty="0"/>
          </a:p>
        </p:txBody>
      </p:sp>
      <p:sp>
        <p:nvSpPr>
          <p:cNvPr id="6" name="Rectangle 42">
            <a:extLst>
              <a:ext uri="{FF2B5EF4-FFF2-40B4-BE49-F238E27FC236}">
                <a16:creationId xmlns:a16="http://schemas.microsoft.com/office/drawing/2014/main" id="{CFC3DA29-04D6-457E-B403-C4D31ED43655}"/>
              </a:ext>
            </a:extLst>
          </p:cNvPr>
          <p:cNvSpPr>
            <a:spLocks noGrp="1" noChangeArrowheads="1"/>
          </p:cNvSpPr>
          <p:nvPr>
            <p:ph type="ftr" sz="quarter" idx="3"/>
          </p:nvPr>
        </p:nvSpPr>
        <p:spPr>
          <a:xfrm>
            <a:off x="2751747" y="6248400"/>
            <a:ext cx="3657600" cy="457200"/>
          </a:xfrm>
          <a:prstGeom prst="rect">
            <a:avLst/>
          </a:prstGeom>
        </p:spPr>
        <p:txBody>
          <a:bodyPr anchor="b" anchorCtr="1"/>
          <a:lstStyle>
            <a:lvl1pPr algn="ctr">
              <a:defRPr sz="1600"/>
            </a:lvl1pPr>
          </a:lstStyle>
          <a:p>
            <a:r>
              <a:rPr lang="en-US"/>
              <a:t>TRB 2019 AFB80 Summer Meeting</a:t>
            </a:r>
            <a:endParaRPr lang="en-US" dirty="0"/>
          </a:p>
        </p:txBody>
      </p:sp>
      <p:sp>
        <p:nvSpPr>
          <p:cNvPr id="7" name="Rectangle 43">
            <a:extLst>
              <a:ext uri="{FF2B5EF4-FFF2-40B4-BE49-F238E27FC236}">
                <a16:creationId xmlns:a16="http://schemas.microsoft.com/office/drawing/2014/main" id="{B454DE8B-0BDA-4ED7-8E3E-21ECAA918940}"/>
              </a:ext>
            </a:extLst>
          </p:cNvPr>
          <p:cNvSpPr>
            <a:spLocks noGrp="1" noChangeArrowheads="1"/>
          </p:cNvSpPr>
          <p:nvPr>
            <p:ph type="sldNum" sz="quarter" idx="4"/>
          </p:nvPr>
        </p:nvSpPr>
        <p:spPr>
          <a:xfrm>
            <a:off x="6862274" y="6243638"/>
            <a:ext cx="1824527" cy="457200"/>
          </a:xfrm>
          <a:prstGeom prst="rect">
            <a:avLst/>
          </a:prstGeom>
        </p:spPr>
        <p:txBody>
          <a:bodyPr anchor="b" anchorCtr="0"/>
          <a:lstStyle>
            <a:lvl1pPr algn="r">
              <a:defRPr sz="1600"/>
            </a:lvl1pPr>
          </a:lstStyle>
          <a:p>
            <a:fld id="{50726B4B-11E2-4B4D-822E-155936961C3B}" type="slidenum">
              <a:rPr lang="en-US" smtClean="0"/>
              <a:pPr/>
              <a:t>‹#›</a:t>
            </a:fld>
            <a:endParaRPr lang="en-US" dirty="0"/>
          </a:p>
        </p:txBody>
      </p:sp>
    </p:spTree>
    <p:extLst>
      <p:ext uri="{BB962C8B-B14F-4D97-AF65-F5344CB8AC3E}">
        <p14:creationId xmlns:p14="http://schemas.microsoft.com/office/powerpoint/2010/main" val="21718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13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July 24, 2019</a:t>
            </a:r>
          </a:p>
        </p:txBody>
      </p:sp>
      <p:sp>
        <p:nvSpPr>
          <p:cNvPr id="4" name="Footer Placeholder 3"/>
          <p:cNvSpPr>
            <a:spLocks noGrp="1"/>
          </p:cNvSpPr>
          <p:nvPr>
            <p:ph type="ftr" sz="quarter" idx="11"/>
          </p:nvPr>
        </p:nvSpPr>
        <p:spPr/>
        <p:txBody>
          <a:bodyPr/>
          <a:lstStyle/>
          <a:p>
            <a:r>
              <a:rPr lang="en-US"/>
              <a:t>TRB 2019 AFB80 Summer Meeting</a:t>
            </a:r>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70130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July 24, 2019</a:t>
            </a:r>
          </a:p>
        </p:txBody>
      </p:sp>
      <p:sp>
        <p:nvSpPr>
          <p:cNvPr id="4" name="Footer Placeholder 3"/>
          <p:cNvSpPr>
            <a:spLocks noGrp="1"/>
          </p:cNvSpPr>
          <p:nvPr>
            <p:ph type="ftr" sz="quarter" idx="11"/>
          </p:nvPr>
        </p:nvSpPr>
        <p:spPr/>
        <p:txBody>
          <a:bodyPr/>
          <a:lstStyle/>
          <a:p>
            <a:r>
              <a:rPr lang="en-US"/>
              <a:t>TRB 2019 AFB80 Summer Meeting</a:t>
            </a:r>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22234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July 24,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TRB 2019 AFB80 Summer Meeting</a:t>
            </a:r>
          </a:p>
        </p:txBody>
      </p:sp>
      <p:sp>
        <p:nvSpPr>
          <p:cNvPr id="6" name="Slide Number Placeholder 5"/>
          <p:cNvSpPr>
            <a:spLocks noGrp="1"/>
          </p:cNvSpPr>
          <p:nvPr>
            <p:ph type="sldNum" sz="quarter" idx="12"/>
          </p:nvPr>
        </p:nvSpPr>
        <p:spPr/>
        <p:txBody>
          <a:bodyPr/>
          <a:lstStyle>
            <a:lvl1pPr defTabSz="914400">
              <a:defRPr/>
            </a:lvl1pPr>
          </a:lstStyle>
          <a:p>
            <a:pPr>
              <a:defRPr/>
            </a:pPr>
            <a:fld id="{F5444910-340A-4BA9-AA9E-B8DEE0F6BA85}" type="slidenum">
              <a:rPr lang="en-US"/>
              <a:pPr>
                <a:defRPr/>
              </a:pPr>
              <a:t>‹#›</a:t>
            </a:fld>
            <a:endParaRPr lang="en-US"/>
          </a:p>
        </p:txBody>
      </p:sp>
    </p:spTree>
    <p:extLst>
      <p:ext uri="{BB962C8B-B14F-4D97-AF65-F5344CB8AC3E}">
        <p14:creationId xmlns:p14="http://schemas.microsoft.com/office/powerpoint/2010/main" val="7876857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457200" y="277813"/>
            <a:ext cx="8229600" cy="109728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7" name="Rectangle 43"/>
          <p:cNvSpPr>
            <a:spLocks noGrp="1" noChangeArrowheads="1"/>
          </p:cNvSpPr>
          <p:nvPr>
            <p:ph type="body" idx="1"/>
          </p:nvPr>
        </p:nvSpPr>
        <p:spPr bwMode="auto">
          <a:xfrm>
            <a:off x="457200" y="1554480"/>
            <a:ext cx="82296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41">
            <a:extLst>
              <a:ext uri="{FF2B5EF4-FFF2-40B4-BE49-F238E27FC236}">
                <a16:creationId xmlns:a16="http://schemas.microsoft.com/office/drawing/2014/main" id="{62A15273-3DC2-4FD6-898A-0A8070FA022E}"/>
              </a:ext>
            </a:extLst>
          </p:cNvPr>
          <p:cNvSpPr>
            <a:spLocks noGrp="1" noChangeArrowheads="1"/>
          </p:cNvSpPr>
          <p:nvPr>
            <p:ph type="dt" sz="quarter" idx="2"/>
          </p:nvPr>
        </p:nvSpPr>
        <p:spPr>
          <a:xfrm>
            <a:off x="457201" y="6243638"/>
            <a:ext cx="1824527" cy="457200"/>
          </a:xfrm>
          <a:prstGeom prst="rect">
            <a:avLst/>
          </a:prstGeom>
        </p:spPr>
        <p:txBody>
          <a:bodyPr anchor="b" anchorCtr="0"/>
          <a:lstStyle>
            <a:lvl1pPr>
              <a:defRPr sz="1600">
                <a:solidFill>
                  <a:schemeClr val="tx2">
                    <a:lumMod val="90000"/>
                  </a:schemeClr>
                </a:solidFill>
              </a:defRPr>
            </a:lvl1pPr>
          </a:lstStyle>
          <a:p>
            <a:r>
              <a:rPr lang="en-US"/>
              <a:t>July 24, 2019</a:t>
            </a:r>
            <a:endParaRPr lang="en-US" dirty="0"/>
          </a:p>
        </p:txBody>
      </p:sp>
      <p:sp>
        <p:nvSpPr>
          <p:cNvPr id="5" name="Rectangle 42">
            <a:extLst>
              <a:ext uri="{FF2B5EF4-FFF2-40B4-BE49-F238E27FC236}">
                <a16:creationId xmlns:a16="http://schemas.microsoft.com/office/drawing/2014/main" id="{301CEA58-69A7-44D4-9D64-A0F327F9E646}"/>
              </a:ext>
            </a:extLst>
          </p:cNvPr>
          <p:cNvSpPr>
            <a:spLocks noGrp="1" noChangeArrowheads="1"/>
          </p:cNvSpPr>
          <p:nvPr>
            <p:ph type="ftr" sz="quarter" idx="3"/>
          </p:nvPr>
        </p:nvSpPr>
        <p:spPr>
          <a:xfrm>
            <a:off x="2751747" y="6248400"/>
            <a:ext cx="3657600" cy="457200"/>
          </a:xfrm>
          <a:prstGeom prst="rect">
            <a:avLst/>
          </a:prstGeom>
        </p:spPr>
        <p:txBody>
          <a:bodyPr anchor="b" anchorCtr="1"/>
          <a:lstStyle>
            <a:lvl1pPr algn="ctr">
              <a:defRPr sz="1600">
                <a:solidFill>
                  <a:schemeClr val="tx2">
                    <a:lumMod val="90000"/>
                  </a:schemeClr>
                </a:solidFill>
              </a:defRPr>
            </a:lvl1pPr>
          </a:lstStyle>
          <a:p>
            <a:r>
              <a:rPr lang="en-US"/>
              <a:t>TRB 2019 AFB80 Summer Meeting</a:t>
            </a:r>
            <a:endParaRPr lang="en-US" dirty="0"/>
          </a:p>
        </p:txBody>
      </p:sp>
      <p:sp>
        <p:nvSpPr>
          <p:cNvPr id="6" name="Rectangle 43">
            <a:extLst>
              <a:ext uri="{FF2B5EF4-FFF2-40B4-BE49-F238E27FC236}">
                <a16:creationId xmlns:a16="http://schemas.microsoft.com/office/drawing/2014/main" id="{BD3D5A2A-CFBC-4095-A279-10E0677056C2}"/>
              </a:ext>
            </a:extLst>
          </p:cNvPr>
          <p:cNvSpPr>
            <a:spLocks noGrp="1" noChangeArrowheads="1"/>
          </p:cNvSpPr>
          <p:nvPr>
            <p:ph type="sldNum" sz="quarter" idx="4"/>
          </p:nvPr>
        </p:nvSpPr>
        <p:spPr>
          <a:xfrm>
            <a:off x="6862274" y="6243638"/>
            <a:ext cx="1824527" cy="457200"/>
          </a:xfrm>
          <a:prstGeom prst="rect">
            <a:avLst/>
          </a:prstGeom>
        </p:spPr>
        <p:txBody>
          <a:bodyPr anchor="b" anchorCtr="0"/>
          <a:lstStyle>
            <a:lvl1pPr algn="r">
              <a:defRPr sz="1600">
                <a:solidFill>
                  <a:schemeClr val="tx2">
                    <a:lumMod val="90000"/>
                  </a:schemeClr>
                </a:solidFill>
              </a:defRPr>
            </a:lvl1pPr>
          </a:lstStyle>
          <a:p>
            <a:fld id="{50726B4B-11E2-4B4D-822E-155936961C3B}" type="slidenum">
              <a:rPr lang="en-US" smtClean="0"/>
              <a:pPr/>
              <a:t>‹#›</a:t>
            </a:fld>
            <a:endParaRPr lang="en-US" dirty="0"/>
          </a:p>
        </p:txBody>
      </p:sp>
    </p:spTree>
    <p:extLst>
      <p:ext uri="{BB962C8B-B14F-4D97-AF65-F5344CB8AC3E}">
        <p14:creationId xmlns:p14="http://schemas.microsoft.com/office/powerpoint/2010/main" val="421548291"/>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5" r:id="rId3"/>
    <p:sldLayoutId id="2147483797" r:id="rId4"/>
    <p:sldLayoutId id="2147483798" r:id="rId5"/>
    <p:sldLayoutId id="2147483802" r:id="rId6"/>
    <p:sldLayoutId id="2147483815" r:id="rId7"/>
    <p:sldLayoutId id="214748381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fontAlgn="base">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July 24, 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TRB 2019 AFB80 Summer Meeting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3059857F-C2D5-4131-8832-625119FAF0CD}" type="slidenum">
              <a:rPr lang="en-US"/>
              <a:pPr>
                <a:defRPr/>
              </a:pPr>
              <a:t>‹#›</a:t>
            </a:fld>
            <a:endParaRPr lang="en-US"/>
          </a:p>
        </p:txBody>
      </p:sp>
    </p:spTree>
    <p:extLst>
      <p:ext uri="{BB962C8B-B14F-4D97-AF65-F5344CB8AC3E}">
        <p14:creationId xmlns:p14="http://schemas.microsoft.com/office/powerpoint/2010/main" val="384442486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p:fade/>
  </p:transition>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hyperlink" Target="https://geodesy.noaa.gov/datums/newdatum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hyperlink" Target="http://ninjaworldamouthfulofmanythings.blogspot.com/2012/01/big-deals-and-great-discounts.html"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NGS.SPCS@noaa.gov"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geodesy.noaa.gov/SPC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54.png"/><Relationship Id="rId5" Type="http://schemas.microsoft.com/office/2007/relationships/hdphoto" Target="../media/hdphoto3.wdp"/><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geodesy.noaa.gov/PUBS_LIB/FedRegister/FRdoc59-5442.pd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0.png"/><Relationship Id="rId7"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7.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gif"/><Relationship Id="rId1" Type="http://schemas.openxmlformats.org/officeDocument/2006/relationships/slideLayout" Target="../slideLayouts/slideLayout2.xml"/><Relationship Id="rId4" Type="http://schemas.microsoft.com/office/2007/relationships/hdphoto" Target="../media/hdphoto4.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hyperlink" Target="mailto:NGS.Feedback@noaa.gov" TargetMode="External"/><Relationship Id="rId7"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64.jpeg"/><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Oval 12"/>
          <p:cNvSpPr>
            <a:spLocks noChangeAspect="1"/>
          </p:cNvSpPr>
          <p:nvPr/>
        </p:nvSpPr>
        <p:spPr>
          <a:xfrm>
            <a:off x="7132320" y="4754880"/>
            <a:ext cx="2743200" cy="2743200"/>
          </a:xfrm>
          <a:prstGeom prst="ellipse">
            <a:avLst/>
          </a:prstGeom>
          <a:solidFill>
            <a:schemeClr val="tx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latin typeface="Calibri"/>
            </a:endParaRPr>
          </a:p>
        </p:txBody>
      </p:sp>
      <p:sp>
        <p:nvSpPr>
          <p:cNvPr id="3" name="Oval 2"/>
          <p:cNvSpPr>
            <a:spLocks noChangeAspect="1"/>
          </p:cNvSpPr>
          <p:nvPr/>
        </p:nvSpPr>
        <p:spPr>
          <a:xfrm>
            <a:off x="-640080" y="4754880"/>
            <a:ext cx="2743200" cy="2743200"/>
          </a:xfrm>
          <a:prstGeom prst="ellipse">
            <a:avLst/>
          </a:prstGeom>
          <a:solidFill>
            <a:schemeClr val="tx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latin typeface="Calibri"/>
            </a:endParaRPr>
          </a:p>
        </p:txBody>
      </p:sp>
      <p:sp>
        <p:nvSpPr>
          <p:cNvPr id="189442" name="Rectangle 2"/>
          <p:cNvSpPr>
            <a:spLocks noGrp="1" noChangeArrowheads="1"/>
          </p:cNvSpPr>
          <p:nvPr>
            <p:ph type="ctrTitle" sz="quarter"/>
          </p:nvPr>
        </p:nvSpPr>
        <p:spPr>
          <a:xfrm>
            <a:off x="0" y="1288548"/>
            <a:ext cx="9144000" cy="923330"/>
          </a:xfrm>
        </p:spPr>
        <p:txBody>
          <a:bodyPr wrap="square" anchor="ctr" anchorCtr="0">
            <a:spAutoFit/>
          </a:bodyPr>
          <a:lstStyle/>
          <a:p>
            <a:pPr eaLnBrk="1" hangingPunct="1">
              <a:defRPr/>
            </a:pPr>
            <a:r>
              <a:rPr lang="en-US" b="1" dirty="0">
                <a:latin typeface="Calibri" pitchFamily="34" charset="0"/>
              </a:rPr>
              <a:t>State Plane in 2022</a:t>
            </a:r>
          </a:p>
        </p:txBody>
      </p:sp>
      <p:sp>
        <p:nvSpPr>
          <p:cNvPr id="189443" name="Rectangle 3"/>
          <p:cNvSpPr>
            <a:spLocks noChangeArrowheads="1"/>
          </p:cNvSpPr>
          <p:nvPr/>
        </p:nvSpPr>
        <p:spPr bwMode="auto">
          <a:xfrm>
            <a:off x="2280921" y="4754880"/>
            <a:ext cx="4582159" cy="2043860"/>
          </a:xfrm>
          <a:prstGeom prst="rect">
            <a:avLst/>
          </a:prstGeom>
          <a:noFill/>
          <a:ln w="9525">
            <a:noFill/>
            <a:miter lim="800000"/>
            <a:headEnd/>
            <a:tailEnd/>
          </a:ln>
          <a:effectLst/>
        </p:spPr>
        <p:txBody>
          <a:bodyPr/>
          <a:lstStyle/>
          <a:p>
            <a:pPr algn="ctr" fontAlgn="base">
              <a:spcBef>
                <a:spcPct val="0"/>
              </a:spcBef>
              <a:buClr>
                <a:srgbClr val="FFFFCC"/>
              </a:buClr>
              <a:buSzPct val="60000"/>
              <a:defRPr/>
            </a:pPr>
            <a:r>
              <a:rPr lang="en-US" sz="2000" dirty="0">
                <a:solidFill>
                  <a:srgbClr val="FFFFFF"/>
                </a:solidFill>
                <a:effectLst>
                  <a:outerShdw blurRad="38100" dist="38100" dir="2700000" algn="tl">
                    <a:srgbClr val="000000"/>
                  </a:outerShdw>
                </a:effectLst>
                <a:latin typeface="Calibri" pitchFamily="34" charset="0"/>
                <a:cs typeface="Arial" pitchFamily="34" charset="0"/>
              </a:rPr>
              <a:t>Michael L. Dennis, PhD, PE, RLS</a:t>
            </a:r>
          </a:p>
          <a:p>
            <a:pPr algn="ctr" fontAlgn="base">
              <a:spcBef>
                <a:spcPct val="0"/>
              </a:spcBef>
              <a:buClr>
                <a:srgbClr val="FFFFCC"/>
              </a:buClr>
              <a:buSzPct val="60000"/>
              <a:defRPr/>
            </a:pPr>
            <a:r>
              <a:rPr lang="en-US" sz="2000" dirty="0">
                <a:solidFill>
                  <a:srgbClr val="FFFFFF"/>
                </a:solidFill>
                <a:effectLst>
                  <a:outerShdw blurRad="38100" dist="38100" dir="2700000" algn="tl">
                    <a:srgbClr val="000000"/>
                  </a:outerShdw>
                </a:effectLst>
                <a:latin typeface="Calibri" pitchFamily="34" charset="0"/>
                <a:cs typeface="Arial" pitchFamily="34" charset="0"/>
              </a:rPr>
              <a:t>NOAA’s National Geodetic Survey</a:t>
            </a:r>
          </a:p>
          <a:p>
            <a:pPr lvl="0" algn="ctr" fontAlgn="base">
              <a:spcBef>
                <a:spcPct val="0"/>
              </a:spcBef>
              <a:buClr>
                <a:srgbClr val="FFFFCC"/>
              </a:buClr>
              <a:buSzPct val="60000"/>
              <a:defRPr/>
            </a:pPr>
            <a:r>
              <a:rPr lang="en-US" sz="800" dirty="0">
                <a:solidFill>
                  <a:srgbClr val="FFFFFF"/>
                </a:solidFill>
                <a:effectLst>
                  <a:outerShdw blurRad="38100" dist="38100" dir="2700000" algn="tl">
                    <a:srgbClr val="000000"/>
                  </a:outerShdw>
                </a:effectLst>
                <a:latin typeface="Calibri" pitchFamily="34" charset="0"/>
                <a:cs typeface="Arial" pitchFamily="34" charset="0"/>
              </a:rPr>
              <a:t> </a:t>
            </a:r>
          </a:p>
          <a:p>
            <a:pPr lvl="0" algn="ctr" fontAlgn="base">
              <a:spcBef>
                <a:spcPct val="0"/>
              </a:spcBef>
              <a:buClr>
                <a:srgbClr val="FFFFCC"/>
              </a:buClr>
              <a:buSzPct val="60000"/>
              <a:defRPr/>
            </a:pPr>
            <a:r>
              <a:rPr lang="en-US" sz="2000" dirty="0">
                <a:solidFill>
                  <a:srgbClr val="FFFFFF"/>
                </a:solidFill>
                <a:effectLst>
                  <a:outerShdw blurRad="38100" dist="38100" dir="2700000" algn="tl">
                    <a:srgbClr val="000000"/>
                  </a:outerShdw>
                </a:effectLst>
                <a:latin typeface="Calibri" pitchFamily="34" charset="0"/>
                <a:cs typeface="Arial" pitchFamily="34" charset="0"/>
              </a:rPr>
              <a:t>Transportation Research Board</a:t>
            </a:r>
          </a:p>
          <a:p>
            <a:pPr lvl="0" algn="ctr" fontAlgn="base">
              <a:spcBef>
                <a:spcPct val="0"/>
              </a:spcBef>
              <a:buClr>
                <a:srgbClr val="FFFFCC"/>
              </a:buClr>
              <a:buSzPct val="60000"/>
              <a:defRPr/>
            </a:pPr>
            <a:r>
              <a:rPr lang="en-US" sz="2000" dirty="0">
                <a:solidFill>
                  <a:srgbClr val="FFFFFF"/>
                </a:solidFill>
                <a:effectLst>
                  <a:outerShdw blurRad="38100" dist="38100" dir="2700000" algn="tl">
                    <a:srgbClr val="000000"/>
                  </a:outerShdw>
                </a:effectLst>
                <a:latin typeface="Calibri" pitchFamily="34" charset="0"/>
                <a:cs typeface="Arial" pitchFamily="34" charset="0"/>
              </a:rPr>
              <a:t>AFB80 Committee Summer Meeting</a:t>
            </a:r>
          </a:p>
          <a:p>
            <a:pPr lvl="0" algn="ctr" fontAlgn="base">
              <a:spcBef>
                <a:spcPct val="0"/>
              </a:spcBef>
              <a:buClr>
                <a:srgbClr val="FFFFCC"/>
              </a:buClr>
              <a:buSzPct val="60000"/>
              <a:defRPr/>
            </a:pPr>
            <a:r>
              <a:rPr lang="en-US" sz="2000" dirty="0">
                <a:solidFill>
                  <a:srgbClr val="FFFFFF"/>
                </a:solidFill>
                <a:effectLst>
                  <a:outerShdw blurRad="38100" dist="38100" dir="2700000" algn="tl">
                    <a:srgbClr val="000000"/>
                  </a:outerShdw>
                </a:effectLst>
                <a:latin typeface="Calibri" pitchFamily="34" charset="0"/>
                <a:cs typeface="Arial" pitchFamily="34" charset="0"/>
              </a:rPr>
              <a:t>Daytona Beach, Florida</a:t>
            </a:r>
          </a:p>
          <a:p>
            <a:pPr algn="ctr" fontAlgn="base">
              <a:spcBef>
                <a:spcPct val="0"/>
              </a:spcBef>
              <a:buClr>
                <a:srgbClr val="FFFFCC"/>
              </a:buClr>
              <a:buSzPct val="60000"/>
              <a:defRPr/>
            </a:pPr>
            <a:r>
              <a:rPr lang="en-US" sz="2000" dirty="0">
                <a:solidFill>
                  <a:srgbClr val="FFFFFF"/>
                </a:solidFill>
                <a:effectLst>
                  <a:outerShdw blurRad="38100" dist="38100" dir="2700000" algn="tl">
                    <a:srgbClr val="000000"/>
                  </a:outerShdw>
                </a:effectLst>
                <a:latin typeface="Calibri" pitchFamily="34" charset="0"/>
                <a:cs typeface="Arial" pitchFamily="34" charset="0"/>
              </a:rPr>
              <a:t>July 24, 2019</a:t>
            </a:r>
          </a:p>
        </p:txBody>
      </p:sp>
      <p:sp>
        <p:nvSpPr>
          <p:cNvPr id="10" name="Rectangle 2"/>
          <p:cNvSpPr txBox="1">
            <a:spLocks noChangeArrowheads="1"/>
          </p:cNvSpPr>
          <p:nvPr/>
        </p:nvSpPr>
        <p:spPr bwMode="auto">
          <a:xfrm>
            <a:off x="2" y="3038929"/>
            <a:ext cx="9143999"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fontAlgn="base">
              <a:spcAft>
                <a:spcPct val="0"/>
              </a:spcAft>
              <a:buClr>
                <a:srgbClr val="FFFFCC"/>
              </a:buClr>
              <a:buSzPct val="60000"/>
              <a:defRPr/>
            </a:pPr>
            <a:r>
              <a:rPr lang="en-US" sz="2000" b="1" kern="0" dirty="0">
                <a:solidFill>
                  <a:srgbClr val="FFFFFF"/>
                </a:solidFill>
                <a:effectLst>
                  <a:outerShdw blurRad="38100" dist="38100" dir="2700000" algn="tl">
                    <a:srgbClr val="000000">
                      <a:alpha val="43137"/>
                    </a:srgbClr>
                  </a:outerShdw>
                </a:effectLst>
                <a:latin typeface="Calibri" pitchFamily="34" charset="0"/>
                <a:cs typeface="Arial"/>
              </a:rPr>
              <a:t>Geospatial Control Subcommittee </a:t>
            </a:r>
            <a:r>
              <a:rPr lang="en-US" sz="2000" i="1" kern="0" dirty="0">
                <a:solidFill>
                  <a:srgbClr val="FFFFFF"/>
                </a:solidFill>
                <a:effectLst>
                  <a:outerShdw blurRad="38100" dist="38100" dir="2700000" algn="tl">
                    <a:srgbClr val="000000">
                      <a:alpha val="43137"/>
                    </a:srgbClr>
                  </a:outerShdw>
                </a:effectLst>
                <a:latin typeface="Calibri" pitchFamily="34" charset="0"/>
                <a:cs typeface="Arial"/>
              </a:rPr>
              <a:t>of the </a:t>
            </a:r>
            <a:r>
              <a:rPr lang="en-US" sz="2000" b="1" kern="0" dirty="0">
                <a:solidFill>
                  <a:srgbClr val="FFFFFF"/>
                </a:solidFill>
                <a:effectLst>
                  <a:outerShdw blurRad="38100" dist="38100" dir="2700000" algn="tl">
                    <a:srgbClr val="000000">
                      <a:alpha val="43137"/>
                    </a:srgbClr>
                  </a:outerShdw>
                </a:effectLst>
                <a:latin typeface="Calibri" pitchFamily="34" charset="0"/>
                <a:cs typeface="Arial"/>
              </a:rPr>
              <a:t>Geospatial Data Acquisition </a:t>
            </a:r>
            <a:br>
              <a:rPr lang="en-US" sz="2000" b="1" kern="0" dirty="0">
                <a:solidFill>
                  <a:srgbClr val="FFFFFF"/>
                </a:solidFill>
                <a:effectLst>
                  <a:outerShdw blurRad="38100" dist="38100" dir="2700000" algn="tl">
                    <a:srgbClr val="000000">
                      <a:alpha val="43137"/>
                    </a:srgbClr>
                  </a:outerShdw>
                </a:effectLst>
                <a:latin typeface="Calibri" pitchFamily="34" charset="0"/>
                <a:cs typeface="Arial"/>
              </a:rPr>
            </a:br>
            <a:r>
              <a:rPr lang="en-US" sz="2000" b="1" kern="0" dirty="0">
                <a:solidFill>
                  <a:srgbClr val="FFFFFF"/>
                </a:solidFill>
                <a:effectLst>
                  <a:outerShdw blurRad="38100" dist="38100" dir="2700000" algn="tl">
                    <a:srgbClr val="000000">
                      <a:alpha val="43137"/>
                    </a:srgbClr>
                  </a:outerShdw>
                </a:effectLst>
                <a:latin typeface="Calibri" pitchFamily="34" charset="0"/>
                <a:cs typeface="Arial"/>
              </a:rPr>
              <a:t>Technologies in Design and Construction Committee (AFB80)</a:t>
            </a:r>
          </a:p>
        </p:txBody>
      </p:sp>
      <p:sp>
        <p:nvSpPr>
          <p:cNvPr id="9" name="TextBox 8"/>
          <p:cNvSpPr txBox="1"/>
          <p:nvPr/>
        </p:nvSpPr>
        <p:spPr>
          <a:xfrm>
            <a:off x="2" y="2211880"/>
            <a:ext cx="9143999" cy="646331"/>
          </a:xfrm>
          <a:prstGeom prst="rect">
            <a:avLst/>
          </a:prstGeom>
          <a:noFill/>
        </p:spPr>
        <p:txBody>
          <a:bodyPr wrap="square" rtlCol="0">
            <a:spAutoFit/>
          </a:bodyPr>
          <a:lstStyle/>
          <a:p>
            <a:pPr algn="ctr" fontAlgn="base">
              <a:spcBef>
                <a:spcPct val="0"/>
              </a:spcBef>
              <a:spcAft>
                <a:spcPct val="0"/>
              </a:spcAft>
              <a:defRPr/>
            </a:pPr>
            <a:r>
              <a:rPr lang="en-US" sz="3600" i="1" dirty="0">
                <a:ln w="18415" cmpd="sng">
                  <a:solidFill>
                    <a:srgbClr val="FFFFFF"/>
                  </a:solidFill>
                  <a:prstDash val="solid"/>
                </a:ln>
                <a:solidFill>
                  <a:srgbClr val="FFFFFF"/>
                </a:solidFill>
                <a:effectLst>
                  <a:outerShdw blurRad="38100" dist="38100" dir="2700000" algn="tl">
                    <a:srgbClr val="000000">
                      <a:alpha val="43137"/>
                    </a:srgbClr>
                  </a:outerShdw>
                </a:effectLst>
                <a:latin typeface="Calibri" pitchFamily="34" charset="0"/>
                <a:cs typeface="Times New Roman" pitchFamily="18" charset="0"/>
              </a:rPr>
              <a:t>A Spatial Odyssey for Transportation</a:t>
            </a:r>
          </a:p>
        </p:txBody>
      </p:sp>
      <p:pic>
        <p:nvPicPr>
          <p:cNvPr id="11" name="Picture 10" descr="noaa-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 y="5577840"/>
            <a:ext cx="1143000" cy="1143000"/>
          </a:xfrm>
          <a:prstGeom prst="rect">
            <a:avLst/>
          </a:prstGeom>
          <a:noFill/>
        </p:spPr>
      </p:pic>
      <p:pic>
        <p:nvPicPr>
          <p:cNvPr id="12" name="Picture 11" descr="C:\Survey\Documents\NGS documents\NGS logos\ngs_logo.gif"/>
          <p:cNvPicPr/>
          <p:nvPr/>
        </p:nvPicPr>
        <p:blipFill>
          <a:blip r:embed="rId4" cstate="print"/>
          <a:srcRect/>
          <a:stretch>
            <a:fillRect/>
          </a:stretch>
        </p:blipFill>
        <p:spPr bwMode="auto">
          <a:xfrm>
            <a:off x="7863840" y="5577840"/>
            <a:ext cx="1143000" cy="1143000"/>
          </a:xfrm>
          <a:prstGeom prst="rect">
            <a:avLst/>
          </a:prstGeom>
          <a:noFill/>
          <a:ln w="9525">
            <a:noFill/>
            <a:miter lim="800000"/>
            <a:headEnd/>
            <a:tailEnd/>
          </a:ln>
        </p:spPr>
      </p:pic>
      <p:pic>
        <p:nvPicPr>
          <p:cNvPr id="15" name="Picture 14">
            <a:extLst>
              <a:ext uri="{FF2B5EF4-FFF2-40B4-BE49-F238E27FC236}">
                <a16:creationId xmlns:a16="http://schemas.microsoft.com/office/drawing/2014/main" id="{845040DA-EE95-4F27-BA1D-EE96AB013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3503" y="59262"/>
            <a:ext cx="4036992" cy="1221275"/>
          </a:xfrm>
          <a:prstGeom prst="rect">
            <a:avLst/>
          </a:prstGeom>
          <a:effectLst>
            <a:outerShdw blurRad="63500" sx="102000" sy="102000" algn="ctr" rotWithShape="0">
              <a:prstClr val="black">
                <a:alpha val="40000"/>
              </a:prstClr>
            </a:outerShdw>
            <a:softEdge rad="63500"/>
          </a:effectLst>
        </p:spPr>
      </p:pic>
    </p:spTree>
    <p:extLst>
      <p:ext uri="{BB962C8B-B14F-4D97-AF65-F5344CB8AC3E}">
        <p14:creationId xmlns:p14="http://schemas.microsoft.com/office/powerpoint/2010/main" val="243763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7813"/>
            <a:ext cx="9144000" cy="1097280"/>
          </a:xfrm>
        </p:spPr>
        <p:txBody>
          <a:bodyPr/>
          <a:lstStyle/>
          <a:p>
            <a:r>
              <a:rPr lang="en-US" altLang="en-US" sz="3600" i="1" dirty="0"/>
              <a:t>“Vertical”: </a:t>
            </a:r>
            <a:r>
              <a:rPr lang="en-US" altLang="en-US" sz="3600" dirty="0"/>
              <a:t>Out with the old, in with the new</a:t>
            </a:r>
          </a:p>
        </p:txBody>
      </p:sp>
      <p:sp>
        <p:nvSpPr>
          <p:cNvPr id="23556" name="Content Placeholder 2"/>
          <p:cNvSpPr txBox="1">
            <a:spLocks/>
          </p:cNvSpPr>
          <p:nvPr/>
        </p:nvSpPr>
        <p:spPr bwMode="auto">
          <a:xfrm>
            <a:off x="1613702" y="1371599"/>
            <a:ext cx="2359025" cy="538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b="1" i="1" dirty="0">
                <a:latin typeface="+mn-lt"/>
                <a:cs typeface="Times New Roman" panose="02020603050405020304" pitchFamily="18" charset="0"/>
              </a:rPr>
              <a:t>The Old:</a:t>
            </a:r>
          </a:p>
          <a:p>
            <a:pPr marL="457200" lvl="1" indent="0">
              <a:buNone/>
            </a:pPr>
            <a:r>
              <a:rPr lang="en-US" altLang="en-US" sz="2400" dirty="0">
                <a:latin typeface="+mn-lt"/>
                <a:cs typeface="Times New Roman" panose="02020603050405020304" pitchFamily="18" charset="0"/>
              </a:rPr>
              <a:t>NAVD 88</a:t>
            </a:r>
          </a:p>
          <a:p>
            <a:pPr marL="457200" lvl="1" indent="0">
              <a:buNone/>
            </a:pPr>
            <a:r>
              <a:rPr lang="en-US" altLang="en-US" sz="2400" dirty="0">
                <a:latin typeface="+mn-lt"/>
                <a:cs typeface="Times New Roman" panose="02020603050405020304" pitchFamily="18" charset="0"/>
              </a:rPr>
              <a:t>PRVD 02</a:t>
            </a:r>
          </a:p>
          <a:p>
            <a:pPr marL="457200" lvl="1" indent="0">
              <a:buNone/>
            </a:pPr>
            <a:r>
              <a:rPr lang="en-US" altLang="en-US" sz="2400" dirty="0">
                <a:latin typeface="+mn-lt"/>
                <a:cs typeface="Times New Roman" panose="02020603050405020304" pitchFamily="18" charset="0"/>
              </a:rPr>
              <a:t>VIVD09</a:t>
            </a:r>
          </a:p>
          <a:p>
            <a:pPr marL="457200" lvl="1" indent="0">
              <a:buNone/>
            </a:pPr>
            <a:r>
              <a:rPr lang="en-US" altLang="en-US" sz="2400" dirty="0">
                <a:latin typeface="+mn-lt"/>
                <a:cs typeface="Times New Roman" panose="02020603050405020304" pitchFamily="18" charset="0"/>
              </a:rPr>
              <a:t>GUVD04</a:t>
            </a:r>
          </a:p>
          <a:p>
            <a:pPr marL="457200" lvl="1" indent="0">
              <a:buNone/>
            </a:pPr>
            <a:r>
              <a:rPr lang="en-US" altLang="en-US" sz="2400" dirty="0">
                <a:latin typeface="+mn-lt"/>
                <a:cs typeface="Times New Roman" panose="02020603050405020304" pitchFamily="18" charset="0"/>
              </a:rPr>
              <a:t>NMVD03</a:t>
            </a:r>
          </a:p>
          <a:p>
            <a:pPr marL="457200" lvl="1" indent="0">
              <a:buNone/>
            </a:pPr>
            <a:r>
              <a:rPr lang="en-US" altLang="en-US" sz="2400" dirty="0">
                <a:latin typeface="+mn-lt"/>
                <a:cs typeface="Times New Roman" panose="02020603050405020304" pitchFamily="18" charset="0"/>
              </a:rPr>
              <a:t>ASVD02</a:t>
            </a:r>
          </a:p>
          <a:p>
            <a:pPr marL="457200" lvl="1" indent="0">
              <a:buNone/>
            </a:pPr>
            <a:r>
              <a:rPr lang="en-US" altLang="en-US" sz="2400" dirty="0">
                <a:latin typeface="+mn-lt"/>
                <a:cs typeface="Times New Roman" panose="02020603050405020304" pitchFamily="18" charset="0"/>
              </a:rPr>
              <a:t>IGLD 85</a:t>
            </a:r>
          </a:p>
          <a:p>
            <a:pPr marL="457200" lvl="1" indent="0">
              <a:buNone/>
            </a:pPr>
            <a:r>
              <a:rPr lang="en-US" altLang="en-US" sz="2400" dirty="0">
                <a:latin typeface="+mn-lt"/>
                <a:cs typeface="Times New Roman" panose="02020603050405020304" pitchFamily="18" charset="0"/>
              </a:rPr>
              <a:t>IGSN71</a:t>
            </a:r>
          </a:p>
          <a:p>
            <a:pPr marL="457200" lvl="1" indent="0">
              <a:buNone/>
            </a:pPr>
            <a:r>
              <a:rPr lang="en-US" altLang="en-US" sz="2400" dirty="0">
                <a:latin typeface="+mn-lt"/>
                <a:cs typeface="Times New Roman" panose="02020603050405020304" pitchFamily="18" charset="0"/>
              </a:rPr>
              <a:t>GEOID12B</a:t>
            </a:r>
          </a:p>
          <a:p>
            <a:pPr marL="457200" lvl="1" indent="0">
              <a:buNone/>
            </a:pPr>
            <a:r>
              <a:rPr lang="en-US" altLang="en-US" sz="2400" dirty="0">
                <a:latin typeface="+mn-lt"/>
                <a:cs typeface="Times New Roman" panose="02020603050405020304" pitchFamily="18" charset="0"/>
              </a:rPr>
              <a:t>USGG2012</a:t>
            </a:r>
          </a:p>
          <a:p>
            <a:pPr marL="457200" lvl="1" indent="0">
              <a:buNone/>
            </a:pPr>
            <a:r>
              <a:rPr lang="en-US" altLang="en-US" sz="2400" dirty="0">
                <a:latin typeface="+mn-lt"/>
                <a:cs typeface="Times New Roman" panose="02020603050405020304" pitchFamily="18" charset="0"/>
              </a:rPr>
              <a:t>DEFLEC12B</a:t>
            </a:r>
          </a:p>
          <a:p>
            <a:pPr marL="457200" lvl="1" indent="0">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4286250" y="1371600"/>
            <a:ext cx="4857750"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0" lvl="1" indent="0">
              <a:buNone/>
            </a:pPr>
            <a:r>
              <a:rPr lang="en-US" altLang="en-US" sz="2400" b="1" i="1" dirty="0">
                <a:solidFill>
                  <a:srgbClr val="FFFF99"/>
                </a:solidFill>
                <a:latin typeface="+mn-lt"/>
                <a:cs typeface="Times New Roman" panose="02020603050405020304" pitchFamily="18" charset="0"/>
              </a:rPr>
              <a:t>The New:  </a:t>
            </a:r>
            <a:r>
              <a:rPr lang="en-US" altLang="en-US" sz="2400" dirty="0">
                <a:solidFill>
                  <a:srgbClr val="FFFF99"/>
                </a:solidFill>
                <a:latin typeface="+mn-lt"/>
                <a:cs typeface="Times New Roman" panose="02020603050405020304" pitchFamily="18" charset="0"/>
              </a:rPr>
              <a:t>One geopotential datum, equator-to-pole</a:t>
            </a:r>
          </a:p>
          <a:p>
            <a:pPr marL="0" lvl="1" indent="0">
              <a:buNone/>
              <a:tabLst>
                <a:tab pos="0" algn="l"/>
              </a:tabLst>
            </a:pPr>
            <a:r>
              <a:rPr lang="en-US" altLang="en-US" sz="2400" b="1" i="1" dirty="0">
                <a:solidFill>
                  <a:srgbClr val="FFC000"/>
                </a:solidFill>
                <a:latin typeface="+mn-lt"/>
                <a:cs typeface="Times New Roman" panose="02020603050405020304" pitchFamily="18" charset="0"/>
              </a:rPr>
              <a:t>The North American-Pacific Geopotential Datum of 2022 (NAPGD2022)</a:t>
            </a:r>
          </a:p>
          <a:p>
            <a:pPr marL="285750" lvl="1">
              <a:buFont typeface="Arial" panose="020B0604020202020204" pitchFamily="34" charset="0"/>
              <a:buChar char="•"/>
            </a:pPr>
            <a:r>
              <a:rPr lang="en-US" altLang="en-US" sz="2400" dirty="0">
                <a:solidFill>
                  <a:srgbClr val="FFFF99"/>
                </a:solidFill>
                <a:latin typeface="+mn-lt"/>
                <a:cs typeface="Times New Roman" panose="02020603050405020304" pitchFamily="18" charset="0"/>
              </a:rPr>
              <a:t>More than just “vertical”</a:t>
            </a:r>
          </a:p>
          <a:p>
            <a:pPr marL="285750" lvl="1">
              <a:buFont typeface="Arial" panose="020B0604020202020204" pitchFamily="34" charset="0"/>
              <a:buChar char="•"/>
            </a:pPr>
            <a:r>
              <a:rPr lang="en-US" altLang="en-US" sz="2400" dirty="0">
                <a:solidFill>
                  <a:srgbClr val="FFFF99"/>
                </a:solidFill>
                <a:latin typeface="+mn-lt"/>
                <a:cs typeface="Times New Roman" panose="02020603050405020304" pitchFamily="18" charset="0"/>
              </a:rPr>
              <a:t>Heights derived with GNSS</a:t>
            </a:r>
          </a:p>
          <a:p>
            <a:pPr marL="285750" lvl="1">
              <a:buFont typeface="Arial" panose="020B0604020202020204" pitchFamily="34" charset="0"/>
              <a:buChar char="•"/>
            </a:pPr>
            <a:r>
              <a:rPr lang="en-US" altLang="en-US" sz="2400" dirty="0">
                <a:solidFill>
                  <a:srgbClr val="FFFF99"/>
                </a:solidFill>
                <a:latin typeface="+mn-lt"/>
                <a:cs typeface="Times New Roman" panose="02020603050405020304" pitchFamily="18" charset="0"/>
              </a:rPr>
              <a:t>Includes following models:</a:t>
            </a:r>
          </a:p>
          <a:p>
            <a:pPr marL="571500" lvl="2" indent="-342900">
              <a:buFont typeface="Courier New" panose="02070309020205020404" pitchFamily="49" charset="0"/>
              <a:buChar char="o"/>
            </a:pPr>
            <a:r>
              <a:rPr lang="en-US" altLang="en-US" sz="2000" b="1" i="1" dirty="0">
                <a:solidFill>
                  <a:srgbClr val="FFFF99"/>
                </a:solidFill>
                <a:latin typeface="+mn-lt"/>
                <a:cs typeface="Times New Roman" panose="02020603050405020304" pitchFamily="18" charset="0"/>
              </a:rPr>
              <a:t>GEOID2022 </a:t>
            </a:r>
            <a:r>
              <a:rPr lang="en-US" altLang="en-US" sz="2000" b="1" dirty="0">
                <a:solidFill>
                  <a:srgbClr val="FFFF99"/>
                </a:solidFill>
                <a:latin typeface="+mn-lt"/>
                <a:cs typeface="Times New Roman" panose="02020603050405020304" pitchFamily="18" charset="0"/>
              </a:rPr>
              <a:t>(geoid heights)</a:t>
            </a:r>
          </a:p>
          <a:p>
            <a:pPr marL="571500" lvl="2" indent="-342900">
              <a:buFont typeface="Courier New" panose="02070309020205020404" pitchFamily="49" charset="0"/>
              <a:buChar char="o"/>
            </a:pPr>
            <a:r>
              <a:rPr lang="en-US" altLang="en-US" sz="2000" b="1" i="1" dirty="0">
                <a:solidFill>
                  <a:srgbClr val="FFFF99"/>
                </a:solidFill>
                <a:latin typeface="+mn-lt"/>
                <a:cs typeface="Times New Roman" panose="02020603050405020304" pitchFamily="18" charset="0"/>
              </a:rPr>
              <a:t>DEFLEC2022 </a:t>
            </a:r>
            <a:r>
              <a:rPr lang="en-US" altLang="en-US" sz="2000" b="1" dirty="0">
                <a:solidFill>
                  <a:srgbClr val="FFFF99"/>
                </a:solidFill>
                <a:latin typeface="+mn-lt"/>
                <a:cs typeface="Times New Roman" panose="02020603050405020304" pitchFamily="18" charset="0"/>
              </a:rPr>
              <a:t>(deflection of vertical)</a:t>
            </a:r>
          </a:p>
          <a:p>
            <a:pPr marL="571500" lvl="2" indent="-342900">
              <a:buFont typeface="Courier New" panose="02070309020205020404" pitchFamily="49" charset="0"/>
              <a:buChar char="o"/>
            </a:pPr>
            <a:r>
              <a:rPr lang="en-US" altLang="en-US" sz="2000" b="1" i="1" dirty="0">
                <a:solidFill>
                  <a:srgbClr val="FFFF99"/>
                </a:solidFill>
                <a:latin typeface="+mn-lt"/>
                <a:cs typeface="Times New Roman" panose="02020603050405020304" pitchFamily="18" charset="0"/>
              </a:rPr>
              <a:t>SGRAV2022 </a:t>
            </a:r>
            <a:r>
              <a:rPr lang="en-US" altLang="en-US" sz="2000" b="1" dirty="0">
                <a:solidFill>
                  <a:srgbClr val="FFFF99"/>
                </a:solidFill>
                <a:latin typeface="+mn-lt"/>
                <a:cs typeface="Times New Roman" panose="02020603050405020304" pitchFamily="18" charset="0"/>
              </a:rPr>
              <a:t>(surface gravity)</a:t>
            </a:r>
          </a:p>
        </p:txBody>
      </p:sp>
      <p:sp>
        <p:nvSpPr>
          <p:cNvPr id="4" name="TextBox 3"/>
          <p:cNvSpPr txBox="1"/>
          <p:nvPr/>
        </p:nvSpPr>
        <p:spPr>
          <a:xfrm>
            <a:off x="10449" y="1566582"/>
            <a:ext cx="1858803" cy="923330"/>
          </a:xfrm>
          <a:prstGeom prst="rect">
            <a:avLst/>
          </a:prstGeom>
          <a:noFill/>
        </p:spPr>
        <p:txBody>
          <a:bodyPr wrap="square" rtlCol="0">
            <a:spAutoFit/>
          </a:bodyPr>
          <a:lstStyle/>
          <a:p>
            <a:pPr algn="r"/>
            <a:r>
              <a:rPr lang="en-US" b="1" dirty="0">
                <a:solidFill>
                  <a:srgbClr val="FFFF99"/>
                </a:solidFill>
              </a:rPr>
              <a:t>Helmert orthometric heights</a:t>
            </a:r>
          </a:p>
        </p:txBody>
      </p:sp>
      <p:sp>
        <p:nvSpPr>
          <p:cNvPr id="8" name="TextBox 7"/>
          <p:cNvSpPr txBox="1"/>
          <p:nvPr/>
        </p:nvSpPr>
        <p:spPr>
          <a:xfrm>
            <a:off x="0" y="2879164"/>
            <a:ext cx="1873915" cy="923330"/>
          </a:xfrm>
          <a:prstGeom prst="rect">
            <a:avLst/>
          </a:prstGeom>
          <a:noFill/>
        </p:spPr>
        <p:txBody>
          <a:bodyPr wrap="square" rtlCol="0">
            <a:spAutoFit/>
          </a:bodyPr>
          <a:lstStyle/>
          <a:p>
            <a:pPr algn="r"/>
            <a:r>
              <a:rPr lang="en-US" b="1" dirty="0">
                <a:solidFill>
                  <a:srgbClr val="FFFF99"/>
                </a:solidFill>
              </a:rPr>
              <a:t>Normal orthometric heights</a:t>
            </a:r>
          </a:p>
        </p:txBody>
      </p:sp>
      <p:sp>
        <p:nvSpPr>
          <p:cNvPr id="5" name="Left Brace 4"/>
          <p:cNvSpPr/>
          <p:nvPr/>
        </p:nvSpPr>
        <p:spPr>
          <a:xfrm>
            <a:off x="1884020" y="2329516"/>
            <a:ext cx="258403" cy="204787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22645" y="4469360"/>
            <a:ext cx="1858803" cy="369332"/>
          </a:xfrm>
          <a:prstGeom prst="rect">
            <a:avLst/>
          </a:prstGeom>
          <a:noFill/>
        </p:spPr>
        <p:txBody>
          <a:bodyPr wrap="square" rtlCol="0">
            <a:spAutoFit/>
          </a:bodyPr>
          <a:lstStyle/>
          <a:p>
            <a:pPr algn="r"/>
            <a:r>
              <a:rPr lang="en-US" b="1" dirty="0">
                <a:solidFill>
                  <a:srgbClr val="FFFF99"/>
                </a:solidFill>
              </a:rPr>
              <a:t>Dynamic heights</a:t>
            </a:r>
          </a:p>
        </p:txBody>
      </p:sp>
      <p:sp>
        <p:nvSpPr>
          <p:cNvPr id="11" name="TextBox 10"/>
          <p:cNvSpPr txBox="1"/>
          <p:nvPr/>
        </p:nvSpPr>
        <p:spPr>
          <a:xfrm>
            <a:off x="22646" y="4922086"/>
            <a:ext cx="1846606" cy="369332"/>
          </a:xfrm>
          <a:prstGeom prst="rect">
            <a:avLst/>
          </a:prstGeom>
          <a:noFill/>
        </p:spPr>
        <p:txBody>
          <a:bodyPr wrap="square" rtlCol="0">
            <a:spAutoFit/>
          </a:bodyPr>
          <a:lstStyle/>
          <a:p>
            <a:pPr algn="r"/>
            <a:r>
              <a:rPr lang="en-US" b="1" dirty="0">
                <a:solidFill>
                  <a:srgbClr val="FFFF99"/>
                </a:solidFill>
              </a:rPr>
              <a:t>Gravity</a:t>
            </a:r>
          </a:p>
        </p:txBody>
      </p:sp>
      <p:sp>
        <p:nvSpPr>
          <p:cNvPr id="13" name="TextBox 12"/>
          <p:cNvSpPr txBox="1"/>
          <p:nvPr/>
        </p:nvSpPr>
        <p:spPr>
          <a:xfrm>
            <a:off x="0" y="5361793"/>
            <a:ext cx="1893643" cy="369332"/>
          </a:xfrm>
          <a:prstGeom prst="rect">
            <a:avLst/>
          </a:prstGeom>
          <a:noFill/>
        </p:spPr>
        <p:txBody>
          <a:bodyPr wrap="square" rtlCol="0">
            <a:spAutoFit/>
          </a:bodyPr>
          <a:lstStyle/>
          <a:p>
            <a:pPr algn="r"/>
            <a:r>
              <a:rPr lang="en-US" b="1" dirty="0">
                <a:solidFill>
                  <a:srgbClr val="FFFF99"/>
                </a:solidFill>
              </a:rPr>
              <a:t>Hybrid geoid</a:t>
            </a:r>
          </a:p>
        </p:txBody>
      </p:sp>
      <p:sp>
        <p:nvSpPr>
          <p:cNvPr id="3" name="Arrow: Right 2">
            <a:extLst>
              <a:ext uri="{FF2B5EF4-FFF2-40B4-BE49-F238E27FC236}">
                <a16:creationId xmlns:a16="http://schemas.microsoft.com/office/drawing/2014/main" id="{0C2C4863-70B8-4669-B1AF-1C826B414FC9}"/>
              </a:ext>
            </a:extLst>
          </p:cNvPr>
          <p:cNvSpPr/>
          <p:nvPr/>
        </p:nvSpPr>
        <p:spPr>
          <a:xfrm>
            <a:off x="3520580" y="2551297"/>
            <a:ext cx="618533" cy="436182"/>
          </a:xfrm>
          <a:prstGeom prst="rightArrow">
            <a:avLst/>
          </a:prstGeom>
          <a:solidFill>
            <a:srgbClr val="FFC000"/>
          </a:solidFill>
          <a:ln w="12700">
            <a:solidFill>
              <a:schemeClr val="accent4">
                <a:lumMod val="1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sp>
        <p:nvSpPr>
          <p:cNvPr id="15" name="TextBox 14">
            <a:extLst>
              <a:ext uri="{FF2B5EF4-FFF2-40B4-BE49-F238E27FC236}">
                <a16:creationId xmlns:a16="http://schemas.microsoft.com/office/drawing/2014/main" id="{C8158C40-2C57-4639-A4E9-283A8A873E2D}"/>
              </a:ext>
            </a:extLst>
          </p:cNvPr>
          <p:cNvSpPr txBox="1"/>
          <p:nvPr/>
        </p:nvSpPr>
        <p:spPr>
          <a:xfrm>
            <a:off x="10449" y="5773796"/>
            <a:ext cx="1883194" cy="369332"/>
          </a:xfrm>
          <a:prstGeom prst="rect">
            <a:avLst/>
          </a:prstGeom>
          <a:noFill/>
        </p:spPr>
        <p:txBody>
          <a:bodyPr wrap="square" rtlCol="0">
            <a:spAutoFit/>
          </a:bodyPr>
          <a:lstStyle/>
          <a:p>
            <a:pPr algn="r"/>
            <a:r>
              <a:rPr lang="en-US" b="1" dirty="0">
                <a:solidFill>
                  <a:srgbClr val="FFFF99"/>
                </a:solidFill>
              </a:rPr>
              <a:t>Gravimetric geoid</a:t>
            </a:r>
          </a:p>
        </p:txBody>
      </p:sp>
      <p:sp>
        <p:nvSpPr>
          <p:cNvPr id="7" name="Slide Number Placeholder 6">
            <a:extLst>
              <a:ext uri="{FF2B5EF4-FFF2-40B4-BE49-F238E27FC236}">
                <a16:creationId xmlns:a16="http://schemas.microsoft.com/office/drawing/2014/main" id="{7D568982-BB2A-4160-9831-6C2C19EE6393}"/>
              </a:ext>
            </a:extLst>
          </p:cNvPr>
          <p:cNvSpPr>
            <a:spLocks noGrp="1"/>
          </p:cNvSpPr>
          <p:nvPr>
            <p:ph type="sldNum" sz="quarter" idx="4"/>
          </p:nvPr>
        </p:nvSpPr>
        <p:spPr/>
        <p:txBody>
          <a:bodyPr/>
          <a:lstStyle/>
          <a:p>
            <a:fld id="{50726B4B-11E2-4B4D-822E-155936961C3B}" type="slidenum">
              <a:rPr lang="en-US" smtClean="0"/>
              <a:pPr/>
              <a:t>10</a:t>
            </a:fld>
            <a:endParaRPr lang="en-US" dirty="0"/>
          </a:p>
        </p:txBody>
      </p:sp>
    </p:spTree>
    <p:extLst>
      <p:ext uri="{BB962C8B-B14F-4D97-AF65-F5344CB8AC3E}">
        <p14:creationId xmlns:p14="http://schemas.microsoft.com/office/powerpoint/2010/main" val="191891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3" end="3"/>
                                            </p:txEl>
                                          </p:spTgt>
                                        </p:tgtEl>
                                        <p:attrNameLst>
                                          <p:attrName>style.visibility</p:attrName>
                                        </p:attrNameLst>
                                      </p:cBhvr>
                                      <p:to>
                                        <p:strVal val="visible"/>
                                      </p:to>
                                    </p:set>
                                    <p:animEffect transition="in" filter="fade">
                                      <p:cBhvr>
                                        <p:cTn id="10" dur="500"/>
                                        <p:tgtEl>
                                          <p:spTgt spid="1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animEffect transition="in" filter="fade">
                                      <p:cBhvr>
                                        <p:cTn id="13" dur="500"/>
                                        <p:tgtEl>
                                          <p:spTgt spid="12">
                                            <p:txEl>
                                              <p:pRg st="4" end="4"/>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fade">
                                      <p:cBhvr>
                                        <p:cTn id="17" dur="500"/>
                                        <p:tgtEl>
                                          <p:spTgt spid="1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6" end="6"/>
                                            </p:txEl>
                                          </p:spTgt>
                                        </p:tgtEl>
                                        <p:attrNameLst>
                                          <p:attrName>style.visibility</p:attrName>
                                        </p:attrNameLst>
                                      </p:cBhvr>
                                      <p:to>
                                        <p:strVal val="visible"/>
                                      </p:to>
                                    </p:set>
                                    <p:animEffect transition="in" filter="fade">
                                      <p:cBhvr>
                                        <p:cTn id="20" dur="500"/>
                                        <p:tgtEl>
                                          <p:spTgt spid="12">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animEffect transition="in" filter="fade">
                                      <p:cBhvr>
                                        <p:cTn id="23"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6">
            <a:extLst>
              <a:ext uri="{FF2B5EF4-FFF2-40B4-BE49-F238E27FC236}">
                <a16:creationId xmlns:a16="http://schemas.microsoft.com/office/drawing/2014/main" id="{BC98B81A-22CA-4CF2-8E8B-5685A61FDC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05" b="97790" l="2273" r="97059">
                        <a14:backgroundMark x1="5080" y1="10773" x2="5080" y2="10773"/>
                      </a14:backgroundRemoval>
                    </a14:imgEffect>
                  </a14:imgLayer>
                </a14:imgProps>
              </a:ext>
              <a:ext uri="{28A0092B-C50C-407E-A947-70E740481C1C}">
                <a14:useLocalDpi xmlns:a14="http://schemas.microsoft.com/office/drawing/2010/main" val="0"/>
              </a:ext>
            </a:extLst>
          </a:blip>
          <a:srcRect/>
          <a:stretch>
            <a:fillRect/>
          </a:stretch>
        </p:blipFill>
        <p:spPr bwMode="auto">
          <a:xfrm>
            <a:off x="3369559" y="1278836"/>
            <a:ext cx="5689600" cy="55054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Box 7">
            <a:extLst>
              <a:ext uri="{FF2B5EF4-FFF2-40B4-BE49-F238E27FC236}">
                <a16:creationId xmlns:a16="http://schemas.microsoft.com/office/drawing/2014/main" id="{3AEC3E27-11B3-44C5-8D57-2605D3209BE9}"/>
              </a:ext>
            </a:extLst>
          </p:cNvPr>
          <p:cNvSpPr txBox="1">
            <a:spLocks noChangeArrowheads="1"/>
          </p:cNvSpPr>
          <p:nvPr/>
        </p:nvSpPr>
        <p:spPr bwMode="auto">
          <a:xfrm>
            <a:off x="0" y="36354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dirty="0">
                <a:latin typeface="Verdana" panose="020B0604030504040204" pitchFamily="34" charset="0"/>
                <a:cs typeface="Arial" panose="020B0604020202020204" pitchFamily="34" charset="0"/>
              </a:rPr>
              <a:t>Extent of NAPGD2022 gravimetric geoid model</a:t>
            </a:r>
          </a:p>
        </p:txBody>
      </p:sp>
      <p:pic>
        <p:nvPicPr>
          <p:cNvPr id="7" name="Picture 6">
            <a:extLst>
              <a:ext uri="{FF2B5EF4-FFF2-40B4-BE49-F238E27FC236}">
                <a16:creationId xmlns:a16="http://schemas.microsoft.com/office/drawing/2014/main" id="{3AAFFAE9-9DB0-4234-8478-04C26EFE2A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89" y="4518177"/>
            <a:ext cx="2651760" cy="2245557"/>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E9633556-855C-428A-8832-B1D63AF846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938" y="1212918"/>
            <a:ext cx="1737360" cy="2738780"/>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7E72FCFC-340A-4832-93B8-5FF57FFB263B}"/>
              </a:ext>
            </a:extLst>
          </p:cNvPr>
          <p:cNvSpPr txBox="1"/>
          <p:nvPr/>
        </p:nvSpPr>
        <p:spPr>
          <a:xfrm>
            <a:off x="64537" y="4148843"/>
            <a:ext cx="1797543" cy="369332"/>
          </a:xfrm>
          <a:prstGeom prst="rect">
            <a:avLst/>
          </a:prstGeom>
          <a:noFill/>
        </p:spPr>
        <p:txBody>
          <a:bodyPr wrap="none" rtlCol="0">
            <a:spAutoFit/>
          </a:bodyPr>
          <a:lstStyle/>
          <a:p>
            <a:r>
              <a:rPr lang="en-US" b="1" dirty="0">
                <a:solidFill>
                  <a:srgbClr val="FFFF99"/>
                </a:solidFill>
              </a:rPr>
              <a:t>American Samoa</a:t>
            </a:r>
          </a:p>
        </p:txBody>
      </p:sp>
      <p:sp>
        <p:nvSpPr>
          <p:cNvPr id="10" name="TextBox 9">
            <a:extLst>
              <a:ext uri="{FF2B5EF4-FFF2-40B4-BE49-F238E27FC236}">
                <a16:creationId xmlns:a16="http://schemas.microsoft.com/office/drawing/2014/main" id="{50C865D5-030C-4B18-A1BD-F0C143122679}"/>
              </a:ext>
            </a:extLst>
          </p:cNvPr>
          <p:cNvSpPr txBox="1"/>
          <p:nvPr/>
        </p:nvSpPr>
        <p:spPr>
          <a:xfrm>
            <a:off x="-8921" y="834394"/>
            <a:ext cx="3806353" cy="369332"/>
          </a:xfrm>
          <a:prstGeom prst="rect">
            <a:avLst/>
          </a:prstGeom>
          <a:noFill/>
        </p:spPr>
        <p:txBody>
          <a:bodyPr wrap="square" rtlCol="0">
            <a:spAutoFit/>
          </a:bodyPr>
          <a:lstStyle/>
          <a:p>
            <a:r>
              <a:rPr lang="en-US" b="1" dirty="0">
                <a:solidFill>
                  <a:srgbClr val="FFFF99"/>
                </a:solidFill>
              </a:rPr>
              <a:t>Guam and Northern Marianas Islands</a:t>
            </a:r>
          </a:p>
        </p:txBody>
      </p:sp>
      <p:cxnSp>
        <p:nvCxnSpPr>
          <p:cNvPr id="6" name="Straight Connector 5">
            <a:extLst>
              <a:ext uri="{FF2B5EF4-FFF2-40B4-BE49-F238E27FC236}">
                <a16:creationId xmlns:a16="http://schemas.microsoft.com/office/drawing/2014/main" id="{5C193A57-49DC-41F0-9604-2A075C20A864}"/>
              </a:ext>
            </a:extLst>
          </p:cNvPr>
          <p:cNvCxnSpPr>
            <a:cxnSpLocks/>
          </p:cNvCxnSpPr>
          <p:nvPr/>
        </p:nvCxnSpPr>
        <p:spPr>
          <a:xfrm flipV="1">
            <a:off x="2780303" y="5022323"/>
            <a:ext cx="943287" cy="1741414"/>
          </a:xfrm>
          <a:prstGeom prst="line">
            <a:avLst/>
          </a:prstGeom>
          <a:ln>
            <a:solidFill>
              <a:srgbClr val="FF99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E4FEA51-A27B-4597-8671-AB8B77EA8F91}"/>
              </a:ext>
            </a:extLst>
          </p:cNvPr>
          <p:cNvCxnSpPr>
            <a:cxnSpLocks/>
          </p:cNvCxnSpPr>
          <p:nvPr/>
        </p:nvCxnSpPr>
        <p:spPr>
          <a:xfrm>
            <a:off x="2740617" y="4518178"/>
            <a:ext cx="982973" cy="463779"/>
          </a:xfrm>
          <a:prstGeom prst="line">
            <a:avLst/>
          </a:prstGeom>
          <a:ln>
            <a:solidFill>
              <a:srgbClr val="FF99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A271795-08BC-4831-A459-268786F435ED}"/>
              </a:ext>
            </a:extLst>
          </p:cNvPr>
          <p:cNvCxnSpPr>
            <a:cxnSpLocks/>
          </p:cNvCxnSpPr>
          <p:nvPr/>
        </p:nvCxnSpPr>
        <p:spPr>
          <a:xfrm>
            <a:off x="2067300" y="1238468"/>
            <a:ext cx="1507481" cy="2249450"/>
          </a:xfrm>
          <a:prstGeom prst="line">
            <a:avLst/>
          </a:prstGeom>
          <a:ln>
            <a:solidFill>
              <a:srgbClr val="FF99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BC72EDF-5BC7-4C05-AF3D-D03561B704B9}"/>
              </a:ext>
            </a:extLst>
          </p:cNvPr>
          <p:cNvCxnSpPr>
            <a:cxnSpLocks/>
          </p:cNvCxnSpPr>
          <p:nvPr/>
        </p:nvCxnSpPr>
        <p:spPr>
          <a:xfrm flipV="1">
            <a:off x="2087412" y="3522660"/>
            <a:ext cx="1487369" cy="429038"/>
          </a:xfrm>
          <a:prstGeom prst="line">
            <a:avLst/>
          </a:prstGeom>
          <a:ln>
            <a:solidFill>
              <a:srgbClr val="FF9900"/>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DD8F5E12-5939-4478-97FD-FF4784AF8219}"/>
              </a:ext>
            </a:extLst>
          </p:cNvPr>
          <p:cNvSpPr>
            <a:spLocks noGrp="1"/>
          </p:cNvSpPr>
          <p:nvPr>
            <p:ph type="sldNum" sz="quarter" idx="4"/>
          </p:nvPr>
        </p:nvSpPr>
        <p:spPr/>
        <p:txBody>
          <a:bodyPr/>
          <a:lstStyle/>
          <a:p>
            <a:pPr>
              <a:defRPr/>
            </a:pPr>
            <a:fld id="{BF6EBFE9-79BB-431F-AEDF-EF334E7ED36B}" type="slidenum">
              <a:rPr lang="en-US" smtClean="0"/>
              <a:pPr>
                <a:defRPr/>
              </a:pPr>
              <a:t>11</a:t>
            </a:fld>
            <a:endParaRPr lang="en-US" dirty="0"/>
          </a:p>
        </p:txBody>
      </p:sp>
    </p:spTree>
    <p:extLst>
      <p:ext uri="{BB962C8B-B14F-4D97-AF65-F5344CB8AC3E}">
        <p14:creationId xmlns:p14="http://schemas.microsoft.com/office/powerpoint/2010/main" val="80149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anim calcmode="lin" valueType="num">
                                      <p:cBhvr>
                                        <p:cTn id="10" dur="750" fill="hold"/>
                                        <p:tgtEl>
                                          <p:spTgt spid="10"/>
                                        </p:tgtEl>
                                        <p:attrNameLst>
                                          <p:attrName>ppt_x</p:attrName>
                                        </p:attrNameLst>
                                      </p:cBhvr>
                                      <p:tavLst>
                                        <p:tav tm="0">
                                          <p:val>
                                            <p:fltVal val="0.5"/>
                                          </p:val>
                                        </p:tav>
                                        <p:tav tm="100000">
                                          <p:val>
                                            <p:strVal val="#ppt_x"/>
                                          </p:val>
                                        </p:tav>
                                      </p:tavLst>
                                    </p:anim>
                                    <p:anim calcmode="lin" valueType="num">
                                      <p:cBhvr>
                                        <p:cTn id="11" dur="750" fill="hold"/>
                                        <p:tgtEl>
                                          <p:spTgt spid="10"/>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750" fill="hold"/>
                                        <p:tgtEl>
                                          <p:spTgt spid="8"/>
                                        </p:tgtEl>
                                        <p:attrNameLst>
                                          <p:attrName>ppt_w</p:attrName>
                                        </p:attrNameLst>
                                      </p:cBhvr>
                                      <p:tavLst>
                                        <p:tav tm="0">
                                          <p:val>
                                            <p:fltVal val="0"/>
                                          </p:val>
                                        </p:tav>
                                        <p:tav tm="100000">
                                          <p:val>
                                            <p:strVal val="#ppt_w"/>
                                          </p:val>
                                        </p:tav>
                                      </p:tavLst>
                                    </p:anim>
                                    <p:anim calcmode="lin" valueType="num">
                                      <p:cBhvr>
                                        <p:cTn id="15" dur="750" fill="hold"/>
                                        <p:tgtEl>
                                          <p:spTgt spid="8"/>
                                        </p:tgtEl>
                                        <p:attrNameLst>
                                          <p:attrName>ppt_h</p:attrName>
                                        </p:attrNameLst>
                                      </p:cBhvr>
                                      <p:tavLst>
                                        <p:tav tm="0">
                                          <p:val>
                                            <p:fltVal val="0"/>
                                          </p:val>
                                        </p:tav>
                                        <p:tav tm="100000">
                                          <p:val>
                                            <p:strVal val="#ppt_h"/>
                                          </p:val>
                                        </p:tav>
                                      </p:tavLst>
                                    </p:anim>
                                    <p:animEffect transition="in" filter="fade">
                                      <p:cBhvr>
                                        <p:cTn id="16" dur="750"/>
                                        <p:tgtEl>
                                          <p:spTgt spid="8"/>
                                        </p:tgtEl>
                                      </p:cBhvr>
                                    </p:animEffect>
                                    <p:anim calcmode="lin" valueType="num">
                                      <p:cBhvr>
                                        <p:cTn id="17" dur="750" fill="hold"/>
                                        <p:tgtEl>
                                          <p:spTgt spid="8"/>
                                        </p:tgtEl>
                                        <p:attrNameLst>
                                          <p:attrName>ppt_x</p:attrName>
                                        </p:attrNameLst>
                                      </p:cBhvr>
                                      <p:tavLst>
                                        <p:tav tm="0">
                                          <p:val>
                                            <p:fltVal val="0.5"/>
                                          </p:val>
                                        </p:tav>
                                        <p:tav tm="100000">
                                          <p:val>
                                            <p:strVal val="#ppt_x"/>
                                          </p:val>
                                        </p:tav>
                                      </p:tavLst>
                                    </p:anim>
                                    <p:anim calcmode="lin" valueType="num">
                                      <p:cBhvr>
                                        <p:cTn id="18" dur="750" fill="hold"/>
                                        <p:tgtEl>
                                          <p:spTgt spid="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750" fill="hold"/>
                                        <p:tgtEl>
                                          <p:spTgt spid="24"/>
                                        </p:tgtEl>
                                        <p:attrNameLst>
                                          <p:attrName>ppt_w</p:attrName>
                                        </p:attrNameLst>
                                      </p:cBhvr>
                                      <p:tavLst>
                                        <p:tav tm="0">
                                          <p:val>
                                            <p:fltVal val="0"/>
                                          </p:val>
                                        </p:tav>
                                        <p:tav tm="100000">
                                          <p:val>
                                            <p:strVal val="#ppt_w"/>
                                          </p:val>
                                        </p:tav>
                                      </p:tavLst>
                                    </p:anim>
                                    <p:anim calcmode="lin" valueType="num">
                                      <p:cBhvr>
                                        <p:cTn id="22" dur="750" fill="hold"/>
                                        <p:tgtEl>
                                          <p:spTgt spid="24"/>
                                        </p:tgtEl>
                                        <p:attrNameLst>
                                          <p:attrName>ppt_h</p:attrName>
                                        </p:attrNameLst>
                                      </p:cBhvr>
                                      <p:tavLst>
                                        <p:tav tm="0">
                                          <p:val>
                                            <p:fltVal val="0"/>
                                          </p:val>
                                        </p:tav>
                                        <p:tav tm="100000">
                                          <p:val>
                                            <p:strVal val="#ppt_h"/>
                                          </p:val>
                                        </p:tav>
                                      </p:tavLst>
                                    </p:anim>
                                    <p:animEffect transition="in" filter="fade">
                                      <p:cBhvr>
                                        <p:cTn id="23" dur="750"/>
                                        <p:tgtEl>
                                          <p:spTgt spid="24"/>
                                        </p:tgtEl>
                                      </p:cBhvr>
                                    </p:animEffect>
                                    <p:anim calcmode="lin" valueType="num">
                                      <p:cBhvr>
                                        <p:cTn id="24" dur="750" fill="hold"/>
                                        <p:tgtEl>
                                          <p:spTgt spid="24"/>
                                        </p:tgtEl>
                                        <p:attrNameLst>
                                          <p:attrName>ppt_x</p:attrName>
                                        </p:attrNameLst>
                                      </p:cBhvr>
                                      <p:tavLst>
                                        <p:tav tm="0">
                                          <p:val>
                                            <p:fltVal val="0.5"/>
                                          </p:val>
                                        </p:tav>
                                        <p:tav tm="100000">
                                          <p:val>
                                            <p:strVal val="#ppt_x"/>
                                          </p:val>
                                        </p:tav>
                                      </p:tavLst>
                                    </p:anim>
                                    <p:anim calcmode="lin" valueType="num">
                                      <p:cBhvr>
                                        <p:cTn id="25" dur="750" fill="hold"/>
                                        <p:tgtEl>
                                          <p:spTgt spid="2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750" fill="hold"/>
                                        <p:tgtEl>
                                          <p:spTgt spid="26"/>
                                        </p:tgtEl>
                                        <p:attrNameLst>
                                          <p:attrName>ppt_w</p:attrName>
                                        </p:attrNameLst>
                                      </p:cBhvr>
                                      <p:tavLst>
                                        <p:tav tm="0">
                                          <p:val>
                                            <p:fltVal val="0"/>
                                          </p:val>
                                        </p:tav>
                                        <p:tav tm="100000">
                                          <p:val>
                                            <p:strVal val="#ppt_w"/>
                                          </p:val>
                                        </p:tav>
                                      </p:tavLst>
                                    </p:anim>
                                    <p:anim calcmode="lin" valueType="num">
                                      <p:cBhvr>
                                        <p:cTn id="29" dur="750" fill="hold"/>
                                        <p:tgtEl>
                                          <p:spTgt spid="26"/>
                                        </p:tgtEl>
                                        <p:attrNameLst>
                                          <p:attrName>ppt_h</p:attrName>
                                        </p:attrNameLst>
                                      </p:cBhvr>
                                      <p:tavLst>
                                        <p:tav tm="0">
                                          <p:val>
                                            <p:fltVal val="0"/>
                                          </p:val>
                                        </p:tav>
                                        <p:tav tm="100000">
                                          <p:val>
                                            <p:strVal val="#ppt_h"/>
                                          </p:val>
                                        </p:tav>
                                      </p:tavLst>
                                    </p:anim>
                                    <p:animEffect transition="in" filter="fade">
                                      <p:cBhvr>
                                        <p:cTn id="30" dur="750"/>
                                        <p:tgtEl>
                                          <p:spTgt spid="26"/>
                                        </p:tgtEl>
                                      </p:cBhvr>
                                    </p:animEffect>
                                    <p:anim calcmode="lin" valueType="num">
                                      <p:cBhvr>
                                        <p:cTn id="31" dur="750" fill="hold"/>
                                        <p:tgtEl>
                                          <p:spTgt spid="26"/>
                                        </p:tgtEl>
                                        <p:attrNameLst>
                                          <p:attrName>ppt_x</p:attrName>
                                        </p:attrNameLst>
                                      </p:cBhvr>
                                      <p:tavLst>
                                        <p:tav tm="0">
                                          <p:val>
                                            <p:fltVal val="0.5"/>
                                          </p:val>
                                        </p:tav>
                                        <p:tav tm="100000">
                                          <p:val>
                                            <p:strVal val="#ppt_x"/>
                                          </p:val>
                                        </p:tav>
                                      </p:tavLst>
                                    </p:anim>
                                    <p:anim calcmode="lin" valueType="num">
                                      <p:cBhvr>
                                        <p:cTn id="32" dur="750" fill="hold"/>
                                        <p:tgtEl>
                                          <p:spTgt spid="26"/>
                                        </p:tgtEl>
                                        <p:attrNameLst>
                                          <p:attrName>ppt_y</p:attrName>
                                        </p:attrNameLst>
                                      </p:cBhvr>
                                      <p:tavLst>
                                        <p:tav tm="0">
                                          <p:val>
                                            <p:fltVal val="0.5"/>
                                          </p:val>
                                        </p:tav>
                                        <p:tav tm="100000">
                                          <p:val>
                                            <p:strVal val="#ppt_y"/>
                                          </p:val>
                                        </p:tav>
                                      </p:tavLst>
                                    </p:anim>
                                  </p:childTnLst>
                                </p:cTn>
                              </p:par>
                            </p:childTnLst>
                          </p:cTn>
                        </p:par>
                        <p:par>
                          <p:cTn id="33" fill="hold">
                            <p:stCondLst>
                              <p:cond delay="750"/>
                            </p:stCondLst>
                            <p:childTnLst>
                              <p:par>
                                <p:cTn id="34" presetID="53" presetClass="entr" presetSubtype="52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750" fill="hold"/>
                                        <p:tgtEl>
                                          <p:spTgt spid="9"/>
                                        </p:tgtEl>
                                        <p:attrNameLst>
                                          <p:attrName>ppt_w</p:attrName>
                                        </p:attrNameLst>
                                      </p:cBhvr>
                                      <p:tavLst>
                                        <p:tav tm="0">
                                          <p:val>
                                            <p:fltVal val="0"/>
                                          </p:val>
                                        </p:tav>
                                        <p:tav tm="100000">
                                          <p:val>
                                            <p:strVal val="#ppt_w"/>
                                          </p:val>
                                        </p:tav>
                                      </p:tavLst>
                                    </p:anim>
                                    <p:anim calcmode="lin" valueType="num">
                                      <p:cBhvr>
                                        <p:cTn id="37" dur="750" fill="hold"/>
                                        <p:tgtEl>
                                          <p:spTgt spid="9"/>
                                        </p:tgtEl>
                                        <p:attrNameLst>
                                          <p:attrName>ppt_h</p:attrName>
                                        </p:attrNameLst>
                                      </p:cBhvr>
                                      <p:tavLst>
                                        <p:tav tm="0">
                                          <p:val>
                                            <p:fltVal val="0"/>
                                          </p:val>
                                        </p:tav>
                                        <p:tav tm="100000">
                                          <p:val>
                                            <p:strVal val="#ppt_h"/>
                                          </p:val>
                                        </p:tav>
                                      </p:tavLst>
                                    </p:anim>
                                    <p:animEffect transition="in" filter="fade">
                                      <p:cBhvr>
                                        <p:cTn id="38" dur="750"/>
                                        <p:tgtEl>
                                          <p:spTgt spid="9"/>
                                        </p:tgtEl>
                                      </p:cBhvr>
                                    </p:animEffect>
                                    <p:anim calcmode="lin" valueType="num">
                                      <p:cBhvr>
                                        <p:cTn id="39" dur="750" fill="hold"/>
                                        <p:tgtEl>
                                          <p:spTgt spid="9"/>
                                        </p:tgtEl>
                                        <p:attrNameLst>
                                          <p:attrName>ppt_x</p:attrName>
                                        </p:attrNameLst>
                                      </p:cBhvr>
                                      <p:tavLst>
                                        <p:tav tm="0">
                                          <p:val>
                                            <p:fltVal val="0.5"/>
                                          </p:val>
                                        </p:tav>
                                        <p:tav tm="100000">
                                          <p:val>
                                            <p:strVal val="#ppt_x"/>
                                          </p:val>
                                        </p:tav>
                                      </p:tavLst>
                                    </p:anim>
                                    <p:anim calcmode="lin" valueType="num">
                                      <p:cBhvr>
                                        <p:cTn id="40" dur="750" fill="hold"/>
                                        <p:tgtEl>
                                          <p:spTgt spid="9"/>
                                        </p:tgtEl>
                                        <p:attrNameLst>
                                          <p:attrName>ppt_y</p:attrName>
                                        </p:attrNameLst>
                                      </p:cBhvr>
                                      <p:tavLst>
                                        <p:tav tm="0">
                                          <p:val>
                                            <p:fltVal val="0.5"/>
                                          </p:val>
                                        </p:tav>
                                        <p:tav tm="100000">
                                          <p:val>
                                            <p:strVal val="#ppt_y"/>
                                          </p:val>
                                        </p:tav>
                                      </p:tavLst>
                                    </p:anim>
                                  </p:childTnLst>
                                </p:cTn>
                              </p:par>
                              <p:par>
                                <p:cTn id="41" presetID="53" presetClass="entr" presetSubtype="528"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750" fill="hold"/>
                                        <p:tgtEl>
                                          <p:spTgt spid="7"/>
                                        </p:tgtEl>
                                        <p:attrNameLst>
                                          <p:attrName>ppt_w</p:attrName>
                                        </p:attrNameLst>
                                      </p:cBhvr>
                                      <p:tavLst>
                                        <p:tav tm="0">
                                          <p:val>
                                            <p:fltVal val="0"/>
                                          </p:val>
                                        </p:tav>
                                        <p:tav tm="100000">
                                          <p:val>
                                            <p:strVal val="#ppt_w"/>
                                          </p:val>
                                        </p:tav>
                                      </p:tavLst>
                                    </p:anim>
                                    <p:anim calcmode="lin" valueType="num">
                                      <p:cBhvr>
                                        <p:cTn id="44" dur="750" fill="hold"/>
                                        <p:tgtEl>
                                          <p:spTgt spid="7"/>
                                        </p:tgtEl>
                                        <p:attrNameLst>
                                          <p:attrName>ppt_h</p:attrName>
                                        </p:attrNameLst>
                                      </p:cBhvr>
                                      <p:tavLst>
                                        <p:tav tm="0">
                                          <p:val>
                                            <p:fltVal val="0"/>
                                          </p:val>
                                        </p:tav>
                                        <p:tav tm="100000">
                                          <p:val>
                                            <p:strVal val="#ppt_h"/>
                                          </p:val>
                                        </p:tav>
                                      </p:tavLst>
                                    </p:anim>
                                    <p:animEffect transition="in" filter="fade">
                                      <p:cBhvr>
                                        <p:cTn id="45" dur="750"/>
                                        <p:tgtEl>
                                          <p:spTgt spid="7"/>
                                        </p:tgtEl>
                                      </p:cBhvr>
                                    </p:animEffect>
                                    <p:anim calcmode="lin" valueType="num">
                                      <p:cBhvr>
                                        <p:cTn id="46" dur="750" fill="hold"/>
                                        <p:tgtEl>
                                          <p:spTgt spid="7"/>
                                        </p:tgtEl>
                                        <p:attrNameLst>
                                          <p:attrName>ppt_x</p:attrName>
                                        </p:attrNameLst>
                                      </p:cBhvr>
                                      <p:tavLst>
                                        <p:tav tm="0">
                                          <p:val>
                                            <p:fltVal val="0.5"/>
                                          </p:val>
                                        </p:tav>
                                        <p:tav tm="100000">
                                          <p:val>
                                            <p:strVal val="#ppt_x"/>
                                          </p:val>
                                        </p:tav>
                                      </p:tavLst>
                                    </p:anim>
                                    <p:anim calcmode="lin" valueType="num">
                                      <p:cBhvr>
                                        <p:cTn id="47" dur="750" fill="hold"/>
                                        <p:tgtEl>
                                          <p:spTgt spid="7"/>
                                        </p:tgtEl>
                                        <p:attrNameLst>
                                          <p:attrName>ppt_y</p:attrName>
                                        </p:attrNameLst>
                                      </p:cBhvr>
                                      <p:tavLst>
                                        <p:tav tm="0">
                                          <p:val>
                                            <p:fltVal val="0.5"/>
                                          </p:val>
                                        </p:tav>
                                        <p:tav tm="100000">
                                          <p:val>
                                            <p:strVal val="#ppt_y"/>
                                          </p:val>
                                        </p:tav>
                                      </p:tavLst>
                                    </p:anim>
                                  </p:childTnLst>
                                </p:cTn>
                              </p:par>
                              <p:par>
                                <p:cTn id="48" presetID="53" presetClass="entr" presetSubtype="528"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750" fill="hold"/>
                                        <p:tgtEl>
                                          <p:spTgt spid="15"/>
                                        </p:tgtEl>
                                        <p:attrNameLst>
                                          <p:attrName>ppt_w</p:attrName>
                                        </p:attrNameLst>
                                      </p:cBhvr>
                                      <p:tavLst>
                                        <p:tav tm="0">
                                          <p:val>
                                            <p:fltVal val="0"/>
                                          </p:val>
                                        </p:tav>
                                        <p:tav tm="100000">
                                          <p:val>
                                            <p:strVal val="#ppt_w"/>
                                          </p:val>
                                        </p:tav>
                                      </p:tavLst>
                                    </p:anim>
                                    <p:anim calcmode="lin" valueType="num">
                                      <p:cBhvr>
                                        <p:cTn id="51" dur="750" fill="hold"/>
                                        <p:tgtEl>
                                          <p:spTgt spid="15"/>
                                        </p:tgtEl>
                                        <p:attrNameLst>
                                          <p:attrName>ppt_h</p:attrName>
                                        </p:attrNameLst>
                                      </p:cBhvr>
                                      <p:tavLst>
                                        <p:tav tm="0">
                                          <p:val>
                                            <p:fltVal val="0"/>
                                          </p:val>
                                        </p:tav>
                                        <p:tav tm="100000">
                                          <p:val>
                                            <p:strVal val="#ppt_h"/>
                                          </p:val>
                                        </p:tav>
                                      </p:tavLst>
                                    </p:anim>
                                    <p:animEffect transition="in" filter="fade">
                                      <p:cBhvr>
                                        <p:cTn id="52" dur="750"/>
                                        <p:tgtEl>
                                          <p:spTgt spid="15"/>
                                        </p:tgtEl>
                                      </p:cBhvr>
                                    </p:animEffect>
                                    <p:anim calcmode="lin" valueType="num">
                                      <p:cBhvr>
                                        <p:cTn id="53" dur="750" fill="hold"/>
                                        <p:tgtEl>
                                          <p:spTgt spid="15"/>
                                        </p:tgtEl>
                                        <p:attrNameLst>
                                          <p:attrName>ppt_x</p:attrName>
                                        </p:attrNameLst>
                                      </p:cBhvr>
                                      <p:tavLst>
                                        <p:tav tm="0">
                                          <p:val>
                                            <p:fltVal val="0.5"/>
                                          </p:val>
                                        </p:tav>
                                        <p:tav tm="100000">
                                          <p:val>
                                            <p:strVal val="#ppt_x"/>
                                          </p:val>
                                        </p:tav>
                                      </p:tavLst>
                                    </p:anim>
                                    <p:anim calcmode="lin" valueType="num">
                                      <p:cBhvr>
                                        <p:cTn id="54" dur="750" fill="hold"/>
                                        <p:tgtEl>
                                          <p:spTgt spid="15"/>
                                        </p:tgtEl>
                                        <p:attrNameLst>
                                          <p:attrName>ppt_y</p:attrName>
                                        </p:attrNameLst>
                                      </p:cBhvr>
                                      <p:tavLst>
                                        <p:tav tm="0">
                                          <p:val>
                                            <p:fltVal val="0.5"/>
                                          </p:val>
                                        </p:tav>
                                        <p:tav tm="100000">
                                          <p:val>
                                            <p:strVal val="#ppt_y"/>
                                          </p:val>
                                        </p:tav>
                                      </p:tavLst>
                                    </p:anim>
                                  </p:childTnLst>
                                </p:cTn>
                              </p:par>
                              <p:par>
                                <p:cTn id="55" presetID="53" presetClass="entr" presetSubtype="528"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750" fill="hold"/>
                                        <p:tgtEl>
                                          <p:spTgt spid="6"/>
                                        </p:tgtEl>
                                        <p:attrNameLst>
                                          <p:attrName>ppt_w</p:attrName>
                                        </p:attrNameLst>
                                      </p:cBhvr>
                                      <p:tavLst>
                                        <p:tav tm="0">
                                          <p:val>
                                            <p:fltVal val="0"/>
                                          </p:val>
                                        </p:tav>
                                        <p:tav tm="100000">
                                          <p:val>
                                            <p:strVal val="#ppt_w"/>
                                          </p:val>
                                        </p:tav>
                                      </p:tavLst>
                                    </p:anim>
                                    <p:anim calcmode="lin" valueType="num">
                                      <p:cBhvr>
                                        <p:cTn id="58" dur="750" fill="hold"/>
                                        <p:tgtEl>
                                          <p:spTgt spid="6"/>
                                        </p:tgtEl>
                                        <p:attrNameLst>
                                          <p:attrName>ppt_h</p:attrName>
                                        </p:attrNameLst>
                                      </p:cBhvr>
                                      <p:tavLst>
                                        <p:tav tm="0">
                                          <p:val>
                                            <p:fltVal val="0"/>
                                          </p:val>
                                        </p:tav>
                                        <p:tav tm="100000">
                                          <p:val>
                                            <p:strVal val="#ppt_h"/>
                                          </p:val>
                                        </p:tav>
                                      </p:tavLst>
                                    </p:anim>
                                    <p:animEffect transition="in" filter="fade">
                                      <p:cBhvr>
                                        <p:cTn id="59" dur="750"/>
                                        <p:tgtEl>
                                          <p:spTgt spid="6"/>
                                        </p:tgtEl>
                                      </p:cBhvr>
                                    </p:animEffect>
                                    <p:anim calcmode="lin" valueType="num">
                                      <p:cBhvr>
                                        <p:cTn id="60" dur="750" fill="hold"/>
                                        <p:tgtEl>
                                          <p:spTgt spid="6"/>
                                        </p:tgtEl>
                                        <p:attrNameLst>
                                          <p:attrName>ppt_x</p:attrName>
                                        </p:attrNameLst>
                                      </p:cBhvr>
                                      <p:tavLst>
                                        <p:tav tm="0">
                                          <p:val>
                                            <p:fltVal val="0.5"/>
                                          </p:val>
                                        </p:tav>
                                        <p:tav tm="100000">
                                          <p:val>
                                            <p:strVal val="#ppt_x"/>
                                          </p:val>
                                        </p:tav>
                                      </p:tavLst>
                                    </p:anim>
                                    <p:anim calcmode="lin" valueType="num">
                                      <p:cBhvr>
                                        <p:cTn id="61" dur="75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9" cy="6858000"/>
          </a:xfrm>
          <a:prstGeom prst="rect">
            <a:avLst/>
          </a:prstGeom>
        </p:spPr>
      </p:pic>
      <p:sp>
        <p:nvSpPr>
          <p:cNvPr id="6" name="Title 4"/>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n-US" sz="2000" b="1" dirty="0">
                <a:solidFill>
                  <a:sysClr val="windowText" lastClr="000000"/>
                </a:solidFill>
                <a:latin typeface="Calibri"/>
              </a:rPr>
              <a:t>Estimated change in orthometric heights from NAVD 88 to </a:t>
            </a:r>
            <a:r>
              <a:rPr lang="en-US" sz="2800" b="1" i="1" dirty="0">
                <a:solidFill>
                  <a:srgbClr val="FF0000"/>
                </a:solidFill>
                <a:latin typeface="Calibri"/>
              </a:rPr>
              <a:t>NAPGD2022</a:t>
            </a:r>
          </a:p>
        </p:txBody>
      </p:sp>
      <p:sp>
        <p:nvSpPr>
          <p:cNvPr id="4" name="TextBox 3"/>
          <p:cNvSpPr txBox="1"/>
          <p:nvPr/>
        </p:nvSpPr>
        <p:spPr>
          <a:xfrm>
            <a:off x="4632384" y="5745193"/>
            <a:ext cx="1940944" cy="923330"/>
          </a:xfrm>
          <a:prstGeom prst="rect">
            <a:avLst/>
          </a:prstGeom>
          <a:noFill/>
        </p:spPr>
        <p:txBody>
          <a:bodyPr wrap="square" rtlCol="0">
            <a:spAutoFit/>
          </a:bodyPr>
          <a:lstStyle/>
          <a:p>
            <a:pPr defTabSz="457200">
              <a:defRPr/>
            </a:pPr>
            <a:r>
              <a:rPr lang="en-US" b="1" i="1" dirty="0">
                <a:solidFill>
                  <a:srgbClr val="000000"/>
                </a:solidFill>
                <a:latin typeface="Calibri"/>
              </a:rPr>
              <a:t>NAPGD2022 approximated using xGEOID16B</a:t>
            </a:r>
          </a:p>
        </p:txBody>
      </p:sp>
    </p:spTree>
    <p:extLst>
      <p:ext uri="{BB962C8B-B14F-4D97-AF65-F5344CB8AC3E}">
        <p14:creationId xmlns:p14="http://schemas.microsoft.com/office/powerpoint/2010/main" val="112700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9EEBC7-7E30-4E34-942A-E8C6045A7B7F}"/>
              </a:ext>
            </a:extLst>
          </p:cNvPr>
          <p:cNvSpPr>
            <a:spLocks noGrp="1"/>
          </p:cNvSpPr>
          <p:nvPr>
            <p:ph type="sldNum" sz="quarter" idx="4"/>
          </p:nvPr>
        </p:nvSpPr>
        <p:spPr>
          <a:xfrm>
            <a:off x="6553200" y="6243638"/>
            <a:ext cx="2133600" cy="457200"/>
          </a:xfrm>
          <a:prstGeom prst="rect">
            <a:avLst/>
          </a:prstGeom>
        </p:spPr>
        <p:txBody>
          <a:bodyPr/>
          <a:lstStyle/>
          <a:p>
            <a:pPr>
              <a:defRPr/>
            </a:pPr>
            <a:fld id="{18F78EF0-46D9-49D1-A73D-CC3C5E0924CA}" type="slidenum">
              <a:rPr lang="en-US" smtClean="0"/>
              <a:pPr>
                <a:defRPr/>
              </a:pPr>
              <a:t>13</a:t>
            </a:fld>
            <a:endParaRPr lang="en-US"/>
          </a:p>
        </p:txBody>
      </p:sp>
      <p:pic>
        <p:nvPicPr>
          <p:cNvPr id="6" name="Picture 5">
            <a:extLst>
              <a:ext uri="{FF2B5EF4-FFF2-40B4-BE49-F238E27FC236}">
                <a16:creationId xmlns:a16="http://schemas.microsoft.com/office/drawing/2014/main" id="{AC00B6A6-C4F8-4226-884D-A062669520F6}"/>
              </a:ext>
            </a:extLst>
          </p:cNvPr>
          <p:cNvPicPr>
            <a:picLocks noChangeAspect="1"/>
          </p:cNvPicPr>
          <p:nvPr/>
        </p:nvPicPr>
        <p:blipFill rotWithShape="1">
          <a:blip r:embed="rId3"/>
          <a:srcRect l="1020" t="818" r="1020" b="818"/>
          <a:stretch/>
        </p:blipFill>
        <p:spPr>
          <a:xfrm>
            <a:off x="120157" y="907734"/>
            <a:ext cx="4389120" cy="585216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F52C03B2-7548-4755-A8F8-3FCD2374D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3440" y="140101"/>
            <a:ext cx="4389120" cy="580408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BA0719DF-C543-44FE-83E7-0812294D4613}"/>
              </a:ext>
            </a:extLst>
          </p:cNvPr>
          <p:cNvSpPr txBox="1"/>
          <p:nvPr/>
        </p:nvSpPr>
        <p:spPr bwMode="auto">
          <a:xfrm>
            <a:off x="1328518" y="3325984"/>
            <a:ext cx="1972398" cy="1015663"/>
          </a:xfrm>
          <a:prstGeom prst="rect">
            <a:avLst/>
          </a:prstGeom>
          <a:noFill/>
          <a:ln w="9525" algn="ctr">
            <a:noFill/>
            <a:miter lim="800000"/>
            <a:headEnd/>
            <a:tailEnd/>
          </a:ln>
          <a:effectLst/>
        </p:spPr>
        <p:txBody>
          <a:bodyPr wrap="none" rtlCol="0">
            <a:spAutoFit/>
          </a:bodyPr>
          <a:lstStyle/>
          <a:p>
            <a:pPr algn="ctr">
              <a:spcBef>
                <a:spcPct val="50000"/>
              </a:spcBef>
            </a:pPr>
            <a:r>
              <a:rPr lang="en-US" sz="3200" b="1" dirty="0">
                <a:solidFill>
                  <a:srgbClr val="FF0000"/>
                </a:solidFill>
                <a:cs typeface="Arial" pitchFamily="34" charset="0"/>
              </a:rPr>
              <a:t>Geometric</a:t>
            </a:r>
            <a:br>
              <a:rPr lang="en-US" sz="3200" dirty="0">
                <a:solidFill>
                  <a:srgbClr val="FF0000"/>
                </a:solidFill>
                <a:cs typeface="Arial" pitchFamily="34" charset="0"/>
              </a:rPr>
            </a:br>
            <a:r>
              <a:rPr lang="en-US" sz="2800" dirty="0">
                <a:solidFill>
                  <a:srgbClr val="FF0000"/>
                </a:solidFill>
                <a:cs typeface="Arial" pitchFamily="34" charset="0"/>
              </a:rPr>
              <a:t>Sep 2017</a:t>
            </a:r>
          </a:p>
        </p:txBody>
      </p:sp>
      <p:sp>
        <p:nvSpPr>
          <p:cNvPr id="9" name="TextBox 8">
            <a:extLst>
              <a:ext uri="{FF2B5EF4-FFF2-40B4-BE49-F238E27FC236}">
                <a16:creationId xmlns:a16="http://schemas.microsoft.com/office/drawing/2014/main" id="{01557F45-4C92-43BD-9120-B5D206DAE72E}"/>
              </a:ext>
            </a:extLst>
          </p:cNvPr>
          <p:cNvSpPr txBox="1"/>
          <p:nvPr/>
        </p:nvSpPr>
        <p:spPr bwMode="auto">
          <a:xfrm>
            <a:off x="5601435" y="2534311"/>
            <a:ext cx="2421690" cy="1015663"/>
          </a:xfrm>
          <a:prstGeom prst="rect">
            <a:avLst/>
          </a:prstGeom>
          <a:noFill/>
          <a:ln w="9525" algn="ctr">
            <a:noFill/>
            <a:miter lim="800000"/>
            <a:headEnd/>
            <a:tailEnd/>
          </a:ln>
          <a:effectLst/>
        </p:spPr>
        <p:txBody>
          <a:bodyPr wrap="none" rtlCol="0">
            <a:spAutoFit/>
          </a:bodyPr>
          <a:lstStyle/>
          <a:p>
            <a:pPr algn="ctr">
              <a:spcBef>
                <a:spcPct val="50000"/>
              </a:spcBef>
            </a:pPr>
            <a:r>
              <a:rPr lang="en-US" sz="3200" b="1" dirty="0">
                <a:solidFill>
                  <a:srgbClr val="FF0000"/>
                </a:solidFill>
                <a:cs typeface="Arial" pitchFamily="34" charset="0"/>
              </a:rPr>
              <a:t>Geopotential</a:t>
            </a:r>
            <a:br>
              <a:rPr lang="en-US" sz="3200" dirty="0">
                <a:solidFill>
                  <a:srgbClr val="FF0000"/>
                </a:solidFill>
                <a:cs typeface="Arial" pitchFamily="34" charset="0"/>
              </a:rPr>
            </a:br>
            <a:r>
              <a:rPr lang="en-US" sz="2800" dirty="0">
                <a:solidFill>
                  <a:srgbClr val="FF0000"/>
                </a:solidFill>
                <a:cs typeface="Arial" pitchFamily="34" charset="0"/>
              </a:rPr>
              <a:t>Nov 2017</a:t>
            </a:r>
          </a:p>
        </p:txBody>
      </p:sp>
      <p:pic>
        <p:nvPicPr>
          <p:cNvPr id="12" name="Picture 11">
            <a:extLst>
              <a:ext uri="{FF2B5EF4-FFF2-40B4-BE49-F238E27FC236}">
                <a16:creationId xmlns:a16="http://schemas.microsoft.com/office/drawing/2014/main" id="{D5F27341-3AB9-4761-B8B5-A47BACFAFB69}"/>
              </a:ext>
            </a:extLst>
          </p:cNvPr>
          <p:cNvPicPr>
            <a:picLocks noChangeAspect="1"/>
          </p:cNvPicPr>
          <p:nvPr/>
        </p:nvPicPr>
        <p:blipFill rotWithShape="1">
          <a:blip r:embed="rId5"/>
          <a:srcRect l="5144" t="3999" r="5144" b="3999"/>
          <a:stretch/>
        </p:blipFill>
        <p:spPr>
          <a:xfrm>
            <a:off x="2377440" y="395654"/>
            <a:ext cx="4572000" cy="6066692"/>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03B1694A-35B8-4955-ACE6-0E84BD1B7294}"/>
              </a:ext>
            </a:extLst>
          </p:cNvPr>
          <p:cNvSpPr txBox="1"/>
          <p:nvPr/>
        </p:nvSpPr>
        <p:spPr bwMode="auto">
          <a:xfrm>
            <a:off x="3066913" y="2833542"/>
            <a:ext cx="3193054" cy="1508105"/>
          </a:xfrm>
          <a:prstGeom prst="rect">
            <a:avLst/>
          </a:prstGeom>
          <a:noFill/>
          <a:ln w="9525" algn="ctr">
            <a:noFill/>
            <a:miter lim="800000"/>
            <a:headEnd/>
            <a:tailEnd/>
          </a:ln>
          <a:effectLst/>
        </p:spPr>
        <p:txBody>
          <a:bodyPr wrap="none" rtlCol="0">
            <a:spAutoFit/>
          </a:bodyPr>
          <a:lstStyle/>
          <a:p>
            <a:pPr algn="ctr">
              <a:spcBef>
                <a:spcPct val="50000"/>
              </a:spcBef>
            </a:pPr>
            <a:r>
              <a:rPr lang="en-US" sz="3200" b="1" dirty="0">
                <a:solidFill>
                  <a:srgbClr val="FF0000"/>
                </a:solidFill>
                <a:cs typeface="Arial" pitchFamily="34" charset="0"/>
              </a:rPr>
              <a:t>Working in the </a:t>
            </a:r>
            <a:br>
              <a:rPr lang="en-US" sz="3200" b="1" dirty="0">
                <a:solidFill>
                  <a:srgbClr val="FF0000"/>
                </a:solidFill>
                <a:cs typeface="Arial" pitchFamily="34" charset="0"/>
              </a:rPr>
            </a:br>
            <a:r>
              <a:rPr lang="en-US" sz="3200" b="1" dirty="0">
                <a:solidFill>
                  <a:srgbClr val="FF0000"/>
                </a:solidFill>
                <a:cs typeface="Arial" pitchFamily="34" charset="0"/>
              </a:rPr>
              <a:t>modernized NSRS</a:t>
            </a:r>
            <a:br>
              <a:rPr lang="en-US" sz="3200" dirty="0">
                <a:solidFill>
                  <a:srgbClr val="FF0000"/>
                </a:solidFill>
                <a:cs typeface="Arial" pitchFamily="34" charset="0"/>
              </a:rPr>
            </a:br>
            <a:r>
              <a:rPr lang="en-US" sz="2800" dirty="0">
                <a:solidFill>
                  <a:srgbClr val="FF0000"/>
                </a:solidFill>
                <a:cs typeface="Arial" pitchFamily="34" charset="0"/>
              </a:rPr>
              <a:t>April 2019</a:t>
            </a:r>
          </a:p>
        </p:txBody>
      </p:sp>
      <p:sp>
        <p:nvSpPr>
          <p:cNvPr id="3" name="TextBox 2">
            <a:extLst>
              <a:ext uri="{FF2B5EF4-FFF2-40B4-BE49-F238E27FC236}">
                <a16:creationId xmlns:a16="http://schemas.microsoft.com/office/drawing/2014/main" id="{3AC28123-B904-46A8-8FC6-5B169286440B}"/>
              </a:ext>
            </a:extLst>
          </p:cNvPr>
          <p:cNvSpPr txBox="1"/>
          <p:nvPr/>
        </p:nvSpPr>
        <p:spPr bwMode="auto">
          <a:xfrm>
            <a:off x="1593899" y="4595648"/>
            <a:ext cx="5956202" cy="1200329"/>
          </a:xfrm>
          <a:prstGeom prst="rect">
            <a:avLst/>
          </a:prstGeom>
          <a:solidFill>
            <a:schemeClr val="tx1"/>
          </a:solidFill>
          <a:ln w="9525" algn="ctr">
            <a:noFill/>
            <a:miter lim="800000"/>
            <a:headEnd/>
            <a:tailEnd/>
          </a:ln>
          <a:effectLst>
            <a:outerShdw blurRad="63500" sx="102000" sy="102000" algn="ctr" rotWithShape="0">
              <a:prstClr val="black">
                <a:alpha val="40000"/>
              </a:prstClr>
            </a:outerShdw>
          </a:effectLst>
        </p:spPr>
        <p:txBody>
          <a:bodyPr wrap="square" rtlCol="0">
            <a:spAutoFit/>
          </a:bodyPr>
          <a:lstStyle/>
          <a:p>
            <a:pPr>
              <a:spcBef>
                <a:spcPct val="50000"/>
              </a:spcBef>
            </a:pPr>
            <a:r>
              <a:rPr lang="en-US" sz="2400" b="1" dirty="0">
                <a:solidFill>
                  <a:schemeClr val="accent4">
                    <a:lumMod val="10000"/>
                  </a:schemeClr>
                </a:solidFill>
                <a:cs typeface="Arial" pitchFamily="34" charset="0"/>
              </a:rPr>
              <a:t>Webinar on 7/25/2019 at  </a:t>
            </a:r>
            <a:r>
              <a:rPr lang="en-US" sz="2400" b="1" dirty="0">
                <a:solidFill>
                  <a:schemeClr val="bg1">
                    <a:lumMod val="75000"/>
                  </a:schemeClr>
                </a:solidFill>
                <a:cs typeface="Arial" pitchFamily="34" charset="0"/>
              </a:rPr>
              <a:t>https://geodesy.noaa.gov/web/ </a:t>
            </a:r>
            <a:r>
              <a:rPr lang="en-US" sz="2400" b="1" dirty="0" err="1">
                <a:solidFill>
                  <a:schemeClr val="bg1">
                    <a:lumMod val="75000"/>
                  </a:schemeClr>
                </a:solidFill>
                <a:cs typeface="Arial" pitchFamily="34" charset="0"/>
              </a:rPr>
              <a:t>science_edu</a:t>
            </a:r>
            <a:r>
              <a:rPr lang="en-US" sz="2400" b="1" dirty="0">
                <a:solidFill>
                  <a:schemeClr val="bg1">
                    <a:lumMod val="75000"/>
                  </a:schemeClr>
                </a:solidFill>
                <a:cs typeface="Arial" pitchFamily="34" charset="0"/>
              </a:rPr>
              <a:t>/</a:t>
            </a:r>
            <a:r>
              <a:rPr lang="en-US" sz="2400" b="1" dirty="0" err="1">
                <a:solidFill>
                  <a:schemeClr val="bg1">
                    <a:lumMod val="75000"/>
                  </a:schemeClr>
                </a:solidFill>
                <a:cs typeface="Arial" pitchFamily="34" charset="0"/>
              </a:rPr>
              <a:t>webinar_series</a:t>
            </a:r>
            <a:r>
              <a:rPr lang="en-US" sz="2400" b="1" dirty="0">
                <a:solidFill>
                  <a:schemeClr val="bg1">
                    <a:lumMod val="75000"/>
                  </a:schemeClr>
                </a:solidFill>
                <a:cs typeface="Arial" pitchFamily="34" charset="0"/>
              </a:rPr>
              <a:t>/Webinars.shtml </a:t>
            </a:r>
          </a:p>
        </p:txBody>
      </p:sp>
    </p:spTree>
    <p:extLst>
      <p:ext uri="{BB962C8B-B14F-4D97-AF65-F5344CB8AC3E}">
        <p14:creationId xmlns:p14="http://schemas.microsoft.com/office/powerpoint/2010/main" val="330808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CA22-FFB9-45A5-987C-6EDC04477F6B}"/>
              </a:ext>
            </a:extLst>
          </p:cNvPr>
          <p:cNvSpPr>
            <a:spLocks noGrp="1"/>
          </p:cNvSpPr>
          <p:nvPr>
            <p:ph type="title"/>
          </p:nvPr>
        </p:nvSpPr>
        <p:spPr/>
        <p:txBody>
          <a:bodyPr/>
          <a:lstStyle/>
          <a:p>
            <a:r>
              <a:rPr lang="en-US" dirty="0"/>
              <a:t>New “datums” summary</a:t>
            </a:r>
          </a:p>
        </p:txBody>
      </p:sp>
      <p:sp>
        <p:nvSpPr>
          <p:cNvPr id="3" name="Content Placeholder 2">
            <a:extLst>
              <a:ext uri="{FF2B5EF4-FFF2-40B4-BE49-F238E27FC236}">
                <a16:creationId xmlns:a16="http://schemas.microsoft.com/office/drawing/2014/main" id="{8F804F6A-E15B-4949-B089-8DDE32C4B061}"/>
              </a:ext>
            </a:extLst>
          </p:cNvPr>
          <p:cNvSpPr>
            <a:spLocks noGrp="1"/>
          </p:cNvSpPr>
          <p:nvPr>
            <p:ph idx="1"/>
          </p:nvPr>
        </p:nvSpPr>
        <p:spPr>
          <a:xfrm>
            <a:off x="457200" y="1554482"/>
            <a:ext cx="8229600" cy="4241179"/>
          </a:xfrm>
        </p:spPr>
        <p:txBody>
          <a:bodyPr>
            <a:normAutofit fontScale="77500" lnSpcReduction="20000"/>
          </a:bodyPr>
          <a:lstStyle/>
          <a:p>
            <a:r>
              <a:rPr lang="en-US" dirty="0"/>
              <a:t>Modernizing the NSRS</a:t>
            </a:r>
          </a:p>
          <a:p>
            <a:pPr lvl="1"/>
            <a:r>
              <a:rPr lang="en-US" dirty="0"/>
              <a:t>Accurate and efficient</a:t>
            </a:r>
          </a:p>
          <a:p>
            <a:pPr lvl="1"/>
            <a:r>
              <a:rPr lang="en-US" dirty="0"/>
              <a:t>Consistent with GNSS (geocentric)</a:t>
            </a:r>
          </a:p>
          <a:p>
            <a:pPr lvl="1"/>
            <a:r>
              <a:rPr lang="en-US" dirty="0"/>
              <a:t>Compatible with terrestrial methods (e.g., leveling)</a:t>
            </a:r>
          </a:p>
          <a:p>
            <a:r>
              <a:rPr lang="en-US" dirty="0"/>
              <a:t>4 new terrestrial reference frames</a:t>
            </a:r>
          </a:p>
          <a:p>
            <a:r>
              <a:rPr lang="en-US" dirty="0"/>
              <a:t>1 new geopotential (“vertical”) datum</a:t>
            </a:r>
          </a:p>
          <a:p>
            <a:r>
              <a:rPr lang="en-US" dirty="0"/>
              <a:t>Semi-dynamic</a:t>
            </a:r>
          </a:p>
          <a:p>
            <a:pPr lvl="1"/>
            <a:r>
              <a:rPr lang="en-US" dirty="0"/>
              <a:t>All locations will have velocities (“dynamic” part)</a:t>
            </a:r>
          </a:p>
          <a:p>
            <a:pPr lvl="1"/>
            <a:r>
              <a:rPr lang="en-US" dirty="0"/>
              <a:t>Can get coordinates for specific dates (“semi” part)</a:t>
            </a:r>
          </a:p>
          <a:p>
            <a:r>
              <a:rPr lang="en-US" b="1" i="1" dirty="0"/>
              <a:t>Change of about 1-2 m in most locations</a:t>
            </a:r>
          </a:p>
        </p:txBody>
      </p:sp>
      <p:sp>
        <p:nvSpPr>
          <p:cNvPr id="5" name="TextBox 4">
            <a:extLst>
              <a:ext uri="{FF2B5EF4-FFF2-40B4-BE49-F238E27FC236}">
                <a16:creationId xmlns:a16="http://schemas.microsoft.com/office/drawing/2014/main" id="{10EC5E96-AABC-452D-B625-06BD1FF517E9}"/>
              </a:ext>
            </a:extLst>
          </p:cNvPr>
          <p:cNvSpPr txBox="1"/>
          <p:nvPr/>
        </p:nvSpPr>
        <p:spPr bwMode="auto">
          <a:xfrm>
            <a:off x="457200" y="5628637"/>
            <a:ext cx="8488496" cy="523220"/>
          </a:xfrm>
          <a:prstGeom prst="rect">
            <a:avLst/>
          </a:prstGeom>
          <a:noFill/>
          <a:ln w="9525" algn="ctr">
            <a:noFill/>
            <a:miter lim="800000"/>
            <a:headEnd/>
            <a:tailEnd/>
          </a:ln>
          <a:effectLst/>
        </p:spPr>
        <p:txBody>
          <a:bodyPr wrap="square" rtlCol="0">
            <a:spAutoFit/>
          </a:bodyPr>
          <a:lstStyle/>
          <a:p>
            <a:pPr>
              <a:spcBef>
                <a:spcPct val="50000"/>
              </a:spcBef>
            </a:pPr>
            <a:r>
              <a:rPr lang="en-US" sz="2800" b="1" dirty="0">
                <a:cs typeface="Arial" pitchFamily="34" charset="0"/>
              </a:rPr>
              <a:t>See </a:t>
            </a:r>
            <a:r>
              <a:rPr lang="en-US" sz="2800" b="1" dirty="0">
                <a:cs typeface="Arial" pitchFamily="34" charset="0"/>
                <a:hlinkClick r:id="rId3"/>
              </a:rPr>
              <a:t>https://geodesy.noaa.gov/datums/newdatums/</a:t>
            </a:r>
            <a:r>
              <a:rPr lang="en-US" sz="2800" b="1" dirty="0">
                <a:cs typeface="Arial" pitchFamily="34" charset="0"/>
              </a:rPr>
              <a:t> </a:t>
            </a:r>
          </a:p>
        </p:txBody>
      </p:sp>
      <p:sp>
        <p:nvSpPr>
          <p:cNvPr id="8" name="Date Placeholder 7">
            <a:extLst>
              <a:ext uri="{FF2B5EF4-FFF2-40B4-BE49-F238E27FC236}">
                <a16:creationId xmlns:a16="http://schemas.microsoft.com/office/drawing/2014/main" id="{2E2B57CC-56F3-4443-A26B-168E5368FF8D}"/>
              </a:ext>
            </a:extLst>
          </p:cNvPr>
          <p:cNvSpPr>
            <a:spLocks noGrp="1"/>
          </p:cNvSpPr>
          <p:nvPr>
            <p:ph type="dt" sz="quarter" idx="2"/>
          </p:nvPr>
        </p:nvSpPr>
        <p:spPr/>
        <p:txBody>
          <a:bodyPr/>
          <a:lstStyle/>
          <a:p>
            <a:r>
              <a:rPr lang="en-US"/>
              <a:t>July 24, 2019</a:t>
            </a:r>
            <a:endParaRPr lang="en-US" dirty="0"/>
          </a:p>
        </p:txBody>
      </p:sp>
      <p:sp>
        <p:nvSpPr>
          <p:cNvPr id="9" name="Footer Placeholder 8">
            <a:extLst>
              <a:ext uri="{FF2B5EF4-FFF2-40B4-BE49-F238E27FC236}">
                <a16:creationId xmlns:a16="http://schemas.microsoft.com/office/drawing/2014/main" id="{36DCB0DB-ED7E-48D1-96C7-6F5F007E1D58}"/>
              </a:ext>
            </a:extLst>
          </p:cNvPr>
          <p:cNvSpPr>
            <a:spLocks noGrp="1"/>
          </p:cNvSpPr>
          <p:nvPr>
            <p:ph type="ftr" sz="quarter" idx="3"/>
          </p:nvPr>
        </p:nvSpPr>
        <p:spPr/>
        <p:txBody>
          <a:bodyPr/>
          <a:lstStyle/>
          <a:p>
            <a:r>
              <a:rPr lang="en-US"/>
              <a:t>TRB 2019 AFB80 Summer Meeting</a:t>
            </a:r>
            <a:endParaRPr lang="en-US" dirty="0"/>
          </a:p>
        </p:txBody>
      </p:sp>
      <p:sp>
        <p:nvSpPr>
          <p:cNvPr id="10" name="Slide Number Placeholder 9">
            <a:extLst>
              <a:ext uri="{FF2B5EF4-FFF2-40B4-BE49-F238E27FC236}">
                <a16:creationId xmlns:a16="http://schemas.microsoft.com/office/drawing/2014/main" id="{82FE0EB0-741A-4CEF-829D-FD4055D3C439}"/>
              </a:ext>
            </a:extLst>
          </p:cNvPr>
          <p:cNvSpPr>
            <a:spLocks noGrp="1"/>
          </p:cNvSpPr>
          <p:nvPr>
            <p:ph type="sldNum" sz="quarter" idx="4"/>
          </p:nvPr>
        </p:nvSpPr>
        <p:spPr/>
        <p:txBody>
          <a:bodyPr/>
          <a:lstStyle/>
          <a:p>
            <a:fld id="{50726B4B-11E2-4B4D-822E-155936961C3B}" type="slidenum">
              <a:rPr lang="en-US" smtClean="0"/>
              <a:pPr/>
              <a:t>14</a:t>
            </a:fld>
            <a:endParaRPr lang="en-US" dirty="0"/>
          </a:p>
        </p:txBody>
      </p:sp>
    </p:spTree>
    <p:extLst>
      <p:ext uri="{BB962C8B-B14F-4D97-AF65-F5344CB8AC3E}">
        <p14:creationId xmlns:p14="http://schemas.microsoft.com/office/powerpoint/2010/main" val="261272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 New State Plane for 2022</a:t>
            </a:r>
          </a:p>
        </p:txBody>
      </p:sp>
      <p:sp>
        <p:nvSpPr>
          <p:cNvPr id="3" name="Content Placeholder 2"/>
          <p:cNvSpPr>
            <a:spLocks noGrp="1"/>
          </p:cNvSpPr>
          <p:nvPr>
            <p:ph idx="1"/>
          </p:nvPr>
        </p:nvSpPr>
        <p:spPr>
          <a:xfrm>
            <a:off x="457199" y="1554480"/>
            <a:ext cx="8314689" cy="2567384"/>
          </a:xfrm>
        </p:spPr>
        <p:txBody>
          <a:bodyPr>
            <a:normAutofit fontScale="77500" lnSpcReduction="20000"/>
          </a:bodyPr>
          <a:lstStyle/>
          <a:p>
            <a:pPr>
              <a:lnSpc>
                <a:spcPct val="120000"/>
              </a:lnSpc>
            </a:pPr>
            <a:r>
              <a:rPr lang="en-US" dirty="0"/>
              <a:t>State Plane Coordinate System of 2022 (SPCS2022)</a:t>
            </a:r>
          </a:p>
          <a:p>
            <a:pPr lvl="1">
              <a:lnSpc>
                <a:spcPct val="120000"/>
              </a:lnSpc>
            </a:pPr>
            <a:r>
              <a:rPr lang="en-US" dirty="0"/>
              <a:t>Referenced to 2022 Terrestrial Reference Frames (TRFs)</a:t>
            </a:r>
          </a:p>
          <a:p>
            <a:pPr lvl="1">
              <a:lnSpc>
                <a:spcPct val="120000"/>
              </a:lnSpc>
            </a:pPr>
            <a:r>
              <a:rPr lang="en-US" dirty="0"/>
              <a:t>Based on same reference ellipsoid as SPCS 83 (GRS 80)</a:t>
            </a:r>
          </a:p>
          <a:p>
            <a:pPr lvl="1">
              <a:lnSpc>
                <a:spcPct val="120000"/>
              </a:lnSpc>
            </a:pPr>
            <a:r>
              <a:rPr lang="en-US" dirty="0"/>
              <a:t>Same 3 conformal projection types as SPCS 83 and 27:</a:t>
            </a:r>
          </a:p>
          <a:p>
            <a:endParaRPr lang="en-US" dirty="0"/>
          </a:p>
        </p:txBody>
      </p:sp>
      <p:grpSp>
        <p:nvGrpSpPr>
          <p:cNvPr id="7" name="Group 6">
            <a:extLst>
              <a:ext uri="{FF2B5EF4-FFF2-40B4-BE49-F238E27FC236}">
                <a16:creationId xmlns:a16="http://schemas.microsoft.com/office/drawing/2014/main" id="{D67F0BB5-B7D1-4341-90A5-895E77CA660B}"/>
              </a:ext>
            </a:extLst>
          </p:cNvPr>
          <p:cNvGrpSpPr>
            <a:grpSpLocks noChangeAspect="1"/>
          </p:cNvGrpSpPr>
          <p:nvPr/>
        </p:nvGrpSpPr>
        <p:grpSpPr>
          <a:xfrm>
            <a:off x="1079866" y="4185787"/>
            <a:ext cx="1536685" cy="1737360"/>
            <a:chOff x="7325342" y="2752292"/>
            <a:chExt cx="2970729" cy="3358676"/>
          </a:xfrm>
          <a:effectLst>
            <a:outerShdw blurRad="63500" sx="102000" sy="102000" algn="ctr" rotWithShape="0">
              <a:prstClr val="black">
                <a:alpha val="40000"/>
              </a:prstClr>
            </a:outerShdw>
          </a:effectLst>
        </p:grpSpPr>
        <p:sp>
          <p:nvSpPr>
            <p:cNvPr id="8" name="Oval 7">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257175" eaLnBrk="0" fontAlgn="base" hangingPunct="0">
                <a:spcBef>
                  <a:spcPct val="0"/>
                </a:spcBef>
                <a:spcAft>
                  <a:spcPct val="0"/>
                </a:spcAft>
                <a:defRPr/>
              </a:pPr>
              <a:endParaRPr lang="en-US" sz="788" b="1" kern="0" dirty="0">
                <a:solidFill>
                  <a:srgbClr val="000000"/>
                </a:solidFill>
                <a:latin typeface="Arial"/>
                <a:ea typeface="ＭＳ Ｐゴシック"/>
              </a:endParaRPr>
            </a:p>
          </p:txBody>
        </p:sp>
        <p:pic>
          <p:nvPicPr>
            <p:cNvPr id="9"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10"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51435" tIns="25718" rIns="51435" bIns="25718" numCol="1" rtlCol="0" anchor="ctr" anchorCtr="0" compatLnSpc="1">
              <a:prstTxWarp prst="textNoShape">
                <a:avLst/>
              </a:prstTxWarp>
            </a:bodyPr>
            <a:lstStyle/>
            <a:p>
              <a:pPr algn="ctr" defTabSz="257175" eaLnBrk="0" fontAlgn="base" hangingPunct="0">
                <a:spcBef>
                  <a:spcPct val="0"/>
                </a:spcBef>
                <a:spcAft>
                  <a:spcPct val="0"/>
                </a:spcAft>
                <a:defRPr/>
              </a:pPr>
              <a:endParaRPr lang="en-US" sz="788" b="1" kern="0" dirty="0">
                <a:solidFill>
                  <a:srgbClr val="000000"/>
                </a:solidFill>
                <a:latin typeface="Arial"/>
                <a:ea typeface="ＭＳ Ｐゴシック"/>
              </a:endParaRPr>
            </a:p>
          </p:txBody>
        </p:sp>
        <p:sp>
          <p:nvSpPr>
            <p:cNvPr id="11" name="Arc 10">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algn="ctr" defTabSz="342900" fontAlgn="base">
                <a:spcBef>
                  <a:spcPct val="0"/>
                </a:spcBef>
                <a:spcAft>
                  <a:spcPct val="0"/>
                </a:spcAft>
                <a:defRPr/>
              </a:pPr>
              <a:endParaRPr lang="en-US" sz="1350" dirty="0">
                <a:solidFill>
                  <a:prstClr val="white"/>
                </a:solidFill>
                <a:latin typeface="Arial"/>
                <a:ea typeface="ＭＳ Ｐゴシック"/>
                <a:cs typeface="Arial" charset="0"/>
              </a:endParaRPr>
            </a:p>
          </p:txBody>
        </p:sp>
      </p:grpSp>
      <p:grpSp>
        <p:nvGrpSpPr>
          <p:cNvPr id="12" name="Group 11">
            <a:extLst>
              <a:ext uri="{FF2B5EF4-FFF2-40B4-BE49-F238E27FC236}">
                <a16:creationId xmlns:a16="http://schemas.microsoft.com/office/drawing/2014/main" id="{4B4C0544-FB89-4E21-B9BA-4E8A85C8C45F}"/>
              </a:ext>
            </a:extLst>
          </p:cNvPr>
          <p:cNvGrpSpPr>
            <a:grpSpLocks noChangeAspect="1"/>
          </p:cNvGrpSpPr>
          <p:nvPr/>
        </p:nvGrpSpPr>
        <p:grpSpPr>
          <a:xfrm>
            <a:off x="4147645" y="4328875"/>
            <a:ext cx="1494171" cy="1737360"/>
            <a:chOff x="3146775" y="2376862"/>
            <a:chExt cx="2566588" cy="2984325"/>
          </a:xfrm>
          <a:effectLst>
            <a:outerShdw blurRad="63500" sx="102000" sy="102000" algn="ctr" rotWithShape="0">
              <a:prstClr val="black">
                <a:alpha val="40000"/>
              </a:prstClr>
            </a:outerShdw>
          </a:effectLst>
        </p:grpSpPr>
        <p:sp>
          <p:nvSpPr>
            <p:cNvPr id="13" name="Oval 12">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257175" eaLnBrk="0" fontAlgn="base" hangingPunct="0">
                <a:spcBef>
                  <a:spcPct val="0"/>
                </a:spcBef>
                <a:spcAft>
                  <a:spcPct val="0"/>
                </a:spcAft>
                <a:defRPr/>
              </a:pPr>
              <a:endParaRPr lang="en-US" sz="788" b="1" kern="0" dirty="0">
                <a:solidFill>
                  <a:srgbClr val="000000"/>
                </a:solidFill>
                <a:latin typeface="Arial"/>
                <a:ea typeface="ＭＳ Ｐゴシック"/>
              </a:endParaRPr>
            </a:p>
          </p:txBody>
        </p:sp>
        <p:pic>
          <p:nvPicPr>
            <p:cNvPr id="14"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15"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algn="ctr" defTabSz="514350" eaLnBrk="0" fontAlgn="base" hangingPunct="0">
                <a:spcBef>
                  <a:spcPct val="0"/>
                </a:spcBef>
                <a:spcAft>
                  <a:spcPct val="0"/>
                </a:spcAft>
                <a:defRPr/>
              </a:pPr>
              <a:endParaRPr lang="en-US" sz="788" b="1" kern="0" dirty="0">
                <a:solidFill>
                  <a:srgbClr val="000000"/>
                </a:solidFill>
                <a:latin typeface="Arial"/>
                <a:ea typeface="ＭＳ Ｐゴシック"/>
              </a:endParaRPr>
            </a:p>
          </p:txBody>
        </p:sp>
        <p:grpSp>
          <p:nvGrpSpPr>
            <p:cNvPr id="16"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17" name="Arc 16">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algn="ctr" defTabSz="342900" fontAlgn="base">
                  <a:spcBef>
                    <a:spcPct val="0"/>
                  </a:spcBef>
                  <a:spcAft>
                    <a:spcPct val="0"/>
                  </a:spcAft>
                  <a:defRPr/>
                </a:pPr>
                <a:endParaRPr lang="en-US" sz="1350" dirty="0">
                  <a:solidFill>
                    <a:prstClr val="white"/>
                  </a:solidFill>
                  <a:latin typeface="Arial"/>
                  <a:ea typeface="ＭＳ Ｐゴシック"/>
                  <a:cs typeface="Arial" charset="0"/>
                </a:endParaRPr>
              </a:p>
            </p:txBody>
          </p:sp>
          <p:sp>
            <p:nvSpPr>
              <p:cNvPr id="18" name="Arc 17">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algn="ctr" defTabSz="342900" fontAlgn="base">
                  <a:spcBef>
                    <a:spcPct val="0"/>
                  </a:spcBef>
                  <a:spcAft>
                    <a:spcPct val="0"/>
                  </a:spcAft>
                  <a:defRPr/>
                </a:pPr>
                <a:endParaRPr lang="en-US" sz="1350" dirty="0">
                  <a:solidFill>
                    <a:prstClr val="white"/>
                  </a:solidFill>
                  <a:latin typeface="Arial"/>
                  <a:ea typeface="ＭＳ Ｐゴシック"/>
                  <a:cs typeface="Arial" charset="0"/>
                </a:endParaRPr>
              </a:p>
            </p:txBody>
          </p:sp>
        </p:grpSp>
      </p:grpSp>
      <p:grpSp>
        <p:nvGrpSpPr>
          <p:cNvPr id="19" name="Group 18">
            <a:extLst>
              <a:ext uri="{FF2B5EF4-FFF2-40B4-BE49-F238E27FC236}">
                <a16:creationId xmlns:a16="http://schemas.microsoft.com/office/drawing/2014/main" id="{6A1CF75B-E240-4921-A41E-0C043DADCF8D}"/>
              </a:ext>
            </a:extLst>
          </p:cNvPr>
          <p:cNvGrpSpPr>
            <a:grpSpLocks noChangeAspect="1"/>
          </p:cNvGrpSpPr>
          <p:nvPr/>
        </p:nvGrpSpPr>
        <p:grpSpPr>
          <a:xfrm>
            <a:off x="7371604" y="4401882"/>
            <a:ext cx="1315196" cy="1463040"/>
            <a:chOff x="6278958" y="2234374"/>
            <a:chExt cx="2307227" cy="2566588"/>
          </a:xfrm>
          <a:effectLst>
            <a:outerShdw blurRad="63500" sx="102000" sy="102000" algn="ctr" rotWithShape="0">
              <a:prstClr val="black">
                <a:alpha val="40000"/>
              </a:prstClr>
            </a:outerShdw>
          </a:effectLst>
        </p:grpSpPr>
        <p:sp>
          <p:nvSpPr>
            <p:cNvPr id="20" name="Oval 19">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51435" tIns="25718" rIns="51435" bIns="25718" numCol="1" rtlCol="0" anchor="ctr" anchorCtr="0" compatLnSpc="1">
              <a:prstTxWarp prst="textNoShape">
                <a:avLst/>
              </a:prstTxWarp>
            </a:bodyPr>
            <a:lstStyle/>
            <a:p>
              <a:pPr algn="ctr" defTabSz="257175" eaLnBrk="0" fontAlgn="base" hangingPunct="0">
                <a:spcBef>
                  <a:spcPct val="0"/>
                </a:spcBef>
                <a:spcAft>
                  <a:spcPct val="0"/>
                </a:spcAft>
                <a:defRPr/>
              </a:pPr>
              <a:endParaRPr lang="en-US" sz="788" b="1" kern="0" dirty="0">
                <a:solidFill>
                  <a:srgbClr val="000000"/>
                </a:solidFill>
                <a:latin typeface="Arial"/>
                <a:ea typeface="ＭＳ Ｐゴシック"/>
              </a:endParaRPr>
            </a:p>
          </p:txBody>
        </p:sp>
        <p:pic>
          <p:nvPicPr>
            <p:cNvPr id="21"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22"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51435" tIns="25718" rIns="51435" bIns="25718" numCol="1" rtlCol="0" anchor="ctr" anchorCtr="0" compatLnSpc="1">
              <a:prstTxWarp prst="textNoShape">
                <a:avLst/>
              </a:prstTxWarp>
            </a:bodyPr>
            <a:lstStyle/>
            <a:p>
              <a:pPr algn="ctr" defTabSz="514350" eaLnBrk="0" fontAlgn="base" hangingPunct="0">
                <a:spcBef>
                  <a:spcPct val="0"/>
                </a:spcBef>
                <a:spcAft>
                  <a:spcPct val="0"/>
                </a:spcAft>
                <a:defRPr/>
              </a:pPr>
              <a:endParaRPr lang="en-US" sz="788" b="1" kern="0" dirty="0">
                <a:solidFill>
                  <a:srgbClr val="000000"/>
                </a:solidFill>
                <a:latin typeface="Arial"/>
                <a:ea typeface="ＭＳ Ｐゴシック"/>
              </a:endParaRPr>
            </a:p>
          </p:txBody>
        </p:sp>
        <p:sp>
          <p:nvSpPr>
            <p:cNvPr id="23" name="Arc 22">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algn="ctr" defTabSz="342900" fontAlgn="base">
                <a:spcBef>
                  <a:spcPct val="0"/>
                </a:spcBef>
                <a:spcAft>
                  <a:spcPct val="0"/>
                </a:spcAft>
                <a:defRPr/>
              </a:pPr>
              <a:endParaRPr lang="en-US" sz="1350" dirty="0">
                <a:solidFill>
                  <a:prstClr val="white"/>
                </a:solidFill>
                <a:latin typeface="Arial"/>
                <a:ea typeface="ＭＳ Ｐゴシック"/>
                <a:cs typeface="Arial" charset="0"/>
              </a:endParaRPr>
            </a:p>
          </p:txBody>
        </p:sp>
      </p:grpSp>
      <p:sp>
        <p:nvSpPr>
          <p:cNvPr id="24" name="TextBox 23">
            <a:extLst>
              <a:ext uri="{FF2B5EF4-FFF2-40B4-BE49-F238E27FC236}">
                <a16:creationId xmlns:a16="http://schemas.microsoft.com/office/drawing/2014/main" id="{E07AC1D6-2966-45F5-8424-15169C15DC0C}"/>
              </a:ext>
            </a:extLst>
          </p:cNvPr>
          <p:cNvSpPr txBox="1"/>
          <p:nvPr/>
        </p:nvSpPr>
        <p:spPr>
          <a:xfrm>
            <a:off x="2890429" y="4241897"/>
            <a:ext cx="1128132" cy="738664"/>
          </a:xfrm>
          <a:prstGeom prst="rect">
            <a:avLst/>
          </a:prstGeom>
          <a:noFill/>
          <a:effectLst/>
        </p:spPr>
        <p:txBody>
          <a:bodyPr wrap="square" lIns="0" tIns="0" rIns="0" bIns="0" rtlCol="0">
            <a:spAutoFit/>
          </a:bodyPr>
          <a:lstStyle/>
          <a:p>
            <a:pPr algn="r" defTabSz="257175" eaLnBrk="0" fontAlgn="base" hangingPunct="0">
              <a:spcBef>
                <a:spcPct val="0"/>
              </a:spcBef>
              <a:spcAft>
                <a:spcPct val="0"/>
              </a:spcAft>
              <a:defRPr/>
            </a:pPr>
            <a:r>
              <a:rPr lang="en-US" sz="1600" b="1" dirty="0">
                <a:solidFill>
                  <a:srgbClr val="FFFF99"/>
                </a:solidFill>
                <a:latin typeface="Arial"/>
                <a:ea typeface="ＭＳ Ｐゴシック"/>
                <a:cs typeface="Arial" charset="0"/>
              </a:rPr>
              <a:t>Transverse Mercator (TM)</a:t>
            </a:r>
          </a:p>
        </p:txBody>
      </p:sp>
      <p:sp>
        <p:nvSpPr>
          <p:cNvPr id="25" name="TextBox 24">
            <a:extLst>
              <a:ext uri="{FF2B5EF4-FFF2-40B4-BE49-F238E27FC236}">
                <a16:creationId xmlns:a16="http://schemas.microsoft.com/office/drawing/2014/main" id="{B22077A9-1B53-40B1-A16E-BAF57D251AE6}"/>
              </a:ext>
            </a:extLst>
          </p:cNvPr>
          <p:cNvSpPr txBox="1"/>
          <p:nvPr/>
        </p:nvSpPr>
        <p:spPr>
          <a:xfrm>
            <a:off x="6617803" y="4243205"/>
            <a:ext cx="948871" cy="738664"/>
          </a:xfrm>
          <a:prstGeom prst="rect">
            <a:avLst/>
          </a:prstGeom>
          <a:noFill/>
          <a:effectLst/>
        </p:spPr>
        <p:txBody>
          <a:bodyPr wrap="square" lIns="0" tIns="0" rIns="0" bIns="0" rtlCol="0">
            <a:spAutoFit/>
          </a:bodyPr>
          <a:lstStyle/>
          <a:p>
            <a:pPr defTabSz="257175" eaLnBrk="0" fontAlgn="base" hangingPunct="0">
              <a:spcBef>
                <a:spcPct val="0"/>
              </a:spcBef>
              <a:spcAft>
                <a:spcPct val="0"/>
              </a:spcAft>
              <a:defRPr/>
            </a:pPr>
            <a:r>
              <a:rPr lang="en-US" sz="1600" b="1" dirty="0">
                <a:solidFill>
                  <a:srgbClr val="FFFF99"/>
                </a:solidFill>
                <a:latin typeface="Arial"/>
                <a:ea typeface="ＭＳ Ｐゴシック"/>
                <a:cs typeface="Arial" charset="0"/>
              </a:rPr>
              <a:t>Oblique Mercator (OM)</a:t>
            </a:r>
          </a:p>
        </p:txBody>
      </p:sp>
      <p:sp>
        <p:nvSpPr>
          <p:cNvPr id="26" name="TextBox 25">
            <a:extLst>
              <a:ext uri="{FF2B5EF4-FFF2-40B4-BE49-F238E27FC236}">
                <a16:creationId xmlns:a16="http://schemas.microsoft.com/office/drawing/2014/main" id="{E096D85D-0587-45C8-BDF2-4969C434C507}"/>
              </a:ext>
            </a:extLst>
          </p:cNvPr>
          <p:cNvSpPr txBox="1"/>
          <p:nvPr/>
        </p:nvSpPr>
        <p:spPr>
          <a:xfrm>
            <a:off x="372111" y="4243562"/>
            <a:ext cx="1136364" cy="984885"/>
          </a:xfrm>
          <a:prstGeom prst="rect">
            <a:avLst/>
          </a:prstGeom>
          <a:noFill/>
          <a:effectLst/>
        </p:spPr>
        <p:txBody>
          <a:bodyPr wrap="square" lIns="0" tIns="0" rIns="0" bIns="0" rtlCol="0">
            <a:spAutoFit/>
          </a:bodyPr>
          <a:lstStyle/>
          <a:p>
            <a:pPr defTabSz="257175" eaLnBrk="0" hangingPunct="0">
              <a:defRPr/>
            </a:pPr>
            <a:r>
              <a:rPr lang="en-US" sz="1600" b="1" dirty="0">
                <a:solidFill>
                  <a:srgbClr val="FFFF99"/>
                </a:solidFill>
                <a:latin typeface="Arial"/>
                <a:ea typeface="ＭＳ Ｐゴシック"/>
                <a:cs typeface="Arial" charset="0"/>
              </a:rPr>
              <a:t>Lambert Conformal Conic (LCC)</a:t>
            </a:r>
          </a:p>
        </p:txBody>
      </p:sp>
      <p:sp>
        <p:nvSpPr>
          <p:cNvPr id="4" name="Date Placeholder 3">
            <a:extLst>
              <a:ext uri="{FF2B5EF4-FFF2-40B4-BE49-F238E27FC236}">
                <a16:creationId xmlns:a16="http://schemas.microsoft.com/office/drawing/2014/main" id="{790C86C8-A849-4A11-A723-AA5FEBDBADED}"/>
              </a:ext>
            </a:extLst>
          </p:cNvPr>
          <p:cNvSpPr>
            <a:spLocks noGrp="1"/>
          </p:cNvSpPr>
          <p:nvPr>
            <p:ph type="dt" sz="quarter" idx="2"/>
          </p:nvPr>
        </p:nvSpPr>
        <p:spPr/>
        <p:txBody>
          <a:bodyPr/>
          <a:lstStyle/>
          <a:p>
            <a:r>
              <a:rPr lang="en-US"/>
              <a:t>July 24, 2019</a:t>
            </a:r>
            <a:endParaRPr lang="en-US" dirty="0"/>
          </a:p>
        </p:txBody>
      </p:sp>
      <p:sp>
        <p:nvSpPr>
          <p:cNvPr id="5" name="Footer Placeholder 4">
            <a:extLst>
              <a:ext uri="{FF2B5EF4-FFF2-40B4-BE49-F238E27FC236}">
                <a16:creationId xmlns:a16="http://schemas.microsoft.com/office/drawing/2014/main" id="{9DCEA26F-2E3B-40C8-B5E4-DD263F52BDB4}"/>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8AFA54AB-7D9B-4273-AFE7-EEAE9D659B5F}"/>
              </a:ext>
            </a:extLst>
          </p:cNvPr>
          <p:cNvSpPr>
            <a:spLocks noGrp="1"/>
          </p:cNvSpPr>
          <p:nvPr>
            <p:ph type="sldNum" sz="quarter" idx="4"/>
          </p:nvPr>
        </p:nvSpPr>
        <p:spPr/>
        <p:txBody>
          <a:bodyPr/>
          <a:lstStyle/>
          <a:p>
            <a:fld id="{50726B4B-11E2-4B4D-822E-155936961C3B}" type="slidenum">
              <a:rPr lang="en-US" smtClean="0"/>
              <a:pPr/>
              <a:t>15</a:t>
            </a:fld>
            <a:endParaRPr lang="en-US" dirty="0"/>
          </a:p>
        </p:txBody>
      </p:sp>
    </p:spTree>
    <p:extLst>
      <p:ext uri="{BB962C8B-B14F-4D97-AF65-F5344CB8AC3E}">
        <p14:creationId xmlns:p14="http://schemas.microsoft.com/office/powerpoint/2010/main" val="344250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50"/>
                                        <p:tgtEl>
                                          <p:spTgt spid="26"/>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75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75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9143-C990-4523-B1D6-DCA28082B9D6}"/>
              </a:ext>
            </a:extLst>
          </p:cNvPr>
          <p:cNvSpPr>
            <a:spLocks noGrp="1"/>
          </p:cNvSpPr>
          <p:nvPr>
            <p:ph type="title"/>
          </p:nvPr>
        </p:nvSpPr>
        <p:spPr/>
        <p:txBody>
          <a:bodyPr/>
          <a:lstStyle/>
          <a:p>
            <a:r>
              <a:rPr lang="en-US" dirty="0"/>
              <a:t>General SPCS2022 characteristics</a:t>
            </a:r>
            <a:endParaRPr lang="en-US" i="1" dirty="0"/>
          </a:p>
        </p:txBody>
      </p:sp>
      <p:sp>
        <p:nvSpPr>
          <p:cNvPr id="3" name="Content Placeholder 2">
            <a:extLst>
              <a:ext uri="{FF2B5EF4-FFF2-40B4-BE49-F238E27FC236}">
                <a16:creationId xmlns:a16="http://schemas.microsoft.com/office/drawing/2014/main" id="{7CA7FF94-EB8A-4847-95E8-1B09AA81B68D}"/>
              </a:ext>
            </a:extLst>
          </p:cNvPr>
          <p:cNvSpPr>
            <a:spLocks noGrp="1"/>
          </p:cNvSpPr>
          <p:nvPr>
            <p:ph idx="1"/>
          </p:nvPr>
        </p:nvSpPr>
        <p:spPr/>
        <p:txBody>
          <a:bodyPr>
            <a:normAutofit fontScale="85000" lnSpcReduction="20000"/>
          </a:bodyPr>
          <a:lstStyle/>
          <a:p>
            <a:r>
              <a:rPr lang="en-US" dirty="0"/>
              <a:t>Based on final policy &amp; procedures</a:t>
            </a:r>
          </a:p>
          <a:p>
            <a:r>
              <a:rPr lang="en-US" dirty="0"/>
              <a:t>Distortion design requirements</a:t>
            </a:r>
          </a:p>
          <a:p>
            <a:pPr lvl="1"/>
            <a:r>
              <a:rPr lang="en-US" b="1" i="1" dirty="0"/>
              <a:t>Linear distortion </a:t>
            </a:r>
            <a:r>
              <a:rPr lang="en-US" dirty="0"/>
              <a:t>minimized at topographic surface </a:t>
            </a:r>
            <a:br>
              <a:rPr lang="en-US" dirty="0"/>
            </a:br>
            <a:r>
              <a:rPr lang="en-US" dirty="0"/>
              <a:t>(</a:t>
            </a:r>
            <a:r>
              <a:rPr lang="en-US" i="1" dirty="0"/>
              <a:t>not</a:t>
            </a:r>
            <a:r>
              <a:rPr lang="en-US" dirty="0"/>
              <a:t> at ellipsoid surface)</a:t>
            </a:r>
          </a:p>
          <a:p>
            <a:pPr lvl="1"/>
            <a:r>
              <a:rPr lang="en-US" b="1" i="1" dirty="0"/>
              <a:t>Purpose:  </a:t>
            </a:r>
            <a:r>
              <a:rPr lang="en-US" dirty="0"/>
              <a:t>to reduce difference between and projected “grid” and actual “ground” distances</a:t>
            </a:r>
          </a:p>
          <a:p>
            <a:r>
              <a:rPr lang="en-US" dirty="0"/>
              <a:t>Other characteristics</a:t>
            </a:r>
          </a:p>
          <a:p>
            <a:pPr lvl="1"/>
            <a:r>
              <a:rPr lang="en-US" dirty="0"/>
              <a:t>Default designs (if no consensus stakeholder input)</a:t>
            </a:r>
          </a:p>
          <a:p>
            <a:pPr lvl="1"/>
            <a:r>
              <a:rPr lang="en-US" dirty="0"/>
              <a:t>Statewide and “layered” zones</a:t>
            </a:r>
          </a:p>
          <a:p>
            <a:pPr lvl="1"/>
            <a:r>
              <a:rPr lang="en-US" dirty="0"/>
              <a:t>Low-distortion projections (LDPs)</a:t>
            </a:r>
          </a:p>
          <a:p>
            <a:pPr lvl="1"/>
            <a:r>
              <a:rPr lang="en-US" dirty="0"/>
              <a:t>“Special use” zones</a:t>
            </a:r>
          </a:p>
        </p:txBody>
      </p:sp>
      <p:sp>
        <p:nvSpPr>
          <p:cNvPr id="7" name="Date Placeholder 6">
            <a:extLst>
              <a:ext uri="{FF2B5EF4-FFF2-40B4-BE49-F238E27FC236}">
                <a16:creationId xmlns:a16="http://schemas.microsoft.com/office/drawing/2014/main" id="{0EFE4DA5-F918-4287-9D6A-55B642183600}"/>
              </a:ext>
            </a:extLst>
          </p:cNvPr>
          <p:cNvSpPr>
            <a:spLocks noGrp="1"/>
          </p:cNvSpPr>
          <p:nvPr>
            <p:ph type="dt" sz="quarter" idx="2"/>
          </p:nvPr>
        </p:nvSpPr>
        <p:spPr/>
        <p:txBody>
          <a:bodyPr/>
          <a:lstStyle/>
          <a:p>
            <a:r>
              <a:rPr lang="en-US"/>
              <a:t>July 24, 2019</a:t>
            </a:r>
            <a:endParaRPr lang="en-US" dirty="0"/>
          </a:p>
        </p:txBody>
      </p:sp>
      <p:sp>
        <p:nvSpPr>
          <p:cNvPr id="8" name="Footer Placeholder 7">
            <a:extLst>
              <a:ext uri="{FF2B5EF4-FFF2-40B4-BE49-F238E27FC236}">
                <a16:creationId xmlns:a16="http://schemas.microsoft.com/office/drawing/2014/main" id="{1E8E1C67-E9C0-462A-A169-575B8F9DE5FB}"/>
              </a:ext>
            </a:extLst>
          </p:cNvPr>
          <p:cNvSpPr>
            <a:spLocks noGrp="1"/>
          </p:cNvSpPr>
          <p:nvPr>
            <p:ph type="ftr" sz="quarter" idx="3"/>
          </p:nvPr>
        </p:nvSpPr>
        <p:spPr/>
        <p:txBody>
          <a:bodyPr/>
          <a:lstStyle/>
          <a:p>
            <a:r>
              <a:rPr lang="en-US"/>
              <a:t>TRB 2019 AFB80 Summer Meeting</a:t>
            </a:r>
            <a:endParaRPr lang="en-US" dirty="0"/>
          </a:p>
        </p:txBody>
      </p:sp>
      <p:sp>
        <p:nvSpPr>
          <p:cNvPr id="9" name="Slide Number Placeholder 8">
            <a:extLst>
              <a:ext uri="{FF2B5EF4-FFF2-40B4-BE49-F238E27FC236}">
                <a16:creationId xmlns:a16="http://schemas.microsoft.com/office/drawing/2014/main" id="{AD975605-7CAD-4EF1-81BC-DA0B219392A7}"/>
              </a:ext>
            </a:extLst>
          </p:cNvPr>
          <p:cNvSpPr>
            <a:spLocks noGrp="1"/>
          </p:cNvSpPr>
          <p:nvPr>
            <p:ph type="sldNum" sz="quarter" idx="4"/>
          </p:nvPr>
        </p:nvSpPr>
        <p:spPr/>
        <p:txBody>
          <a:bodyPr/>
          <a:lstStyle/>
          <a:p>
            <a:fld id="{50726B4B-11E2-4B4D-822E-155936961C3B}" type="slidenum">
              <a:rPr lang="en-US" smtClean="0"/>
              <a:pPr/>
              <a:t>16</a:t>
            </a:fld>
            <a:endParaRPr lang="en-US" dirty="0"/>
          </a:p>
        </p:txBody>
      </p:sp>
    </p:spTree>
    <p:extLst>
      <p:ext uri="{BB962C8B-B14F-4D97-AF65-F5344CB8AC3E}">
        <p14:creationId xmlns:p14="http://schemas.microsoft.com/office/powerpoint/2010/main" val="315018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9059F-0062-4893-A97F-6586D909D4CB}"/>
              </a:ext>
            </a:extLst>
          </p:cNvPr>
          <p:cNvPicPr>
            <a:picLocks noChangeAspect="1"/>
          </p:cNvPicPr>
          <p:nvPr/>
        </p:nvPicPr>
        <p:blipFill>
          <a:blip r:embed="rId3"/>
          <a:stretch>
            <a:fillRect/>
          </a:stretch>
        </p:blipFill>
        <p:spPr>
          <a:xfrm>
            <a:off x="45720" y="105977"/>
            <a:ext cx="4484486" cy="507492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79166910-4E45-453E-B823-CB846DBD5DFD}"/>
              </a:ext>
            </a:extLst>
          </p:cNvPr>
          <p:cNvPicPr>
            <a:picLocks noChangeAspect="1"/>
          </p:cNvPicPr>
          <p:nvPr/>
        </p:nvPicPr>
        <p:blipFill>
          <a:blip r:embed="rId4"/>
          <a:stretch>
            <a:fillRect/>
          </a:stretch>
        </p:blipFill>
        <p:spPr>
          <a:xfrm>
            <a:off x="1143208" y="603317"/>
            <a:ext cx="4480560" cy="5086423"/>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2ED564FE-D2F3-4AD4-8278-DD09E6E5558F}"/>
              </a:ext>
            </a:extLst>
          </p:cNvPr>
          <p:cNvPicPr>
            <a:picLocks noChangeAspect="1"/>
          </p:cNvPicPr>
          <p:nvPr/>
        </p:nvPicPr>
        <p:blipFill>
          <a:blip r:embed="rId5"/>
          <a:stretch>
            <a:fillRect/>
          </a:stretch>
        </p:blipFill>
        <p:spPr>
          <a:xfrm>
            <a:off x="4617720" y="898458"/>
            <a:ext cx="4480560" cy="3193747"/>
          </a:xfrm>
          <a:prstGeom prst="rect">
            <a:avLst/>
          </a:prstGeom>
          <a:effectLst>
            <a:outerShdw blurRad="63500" sx="102000" sy="102000" algn="ctr" rotWithShape="0">
              <a:prstClr val="black">
                <a:alpha val="40000"/>
              </a:prstClr>
            </a:outerShdw>
          </a:effectLst>
        </p:spPr>
      </p:pic>
      <p:sp>
        <p:nvSpPr>
          <p:cNvPr id="22" name="Rectangle 21">
            <a:extLst>
              <a:ext uri="{FF2B5EF4-FFF2-40B4-BE49-F238E27FC236}">
                <a16:creationId xmlns:a16="http://schemas.microsoft.com/office/drawing/2014/main" id="{9FDC09AA-AC5C-4F34-BE3F-E14042B8CEC8}"/>
              </a:ext>
            </a:extLst>
          </p:cNvPr>
          <p:cNvSpPr/>
          <p:nvPr/>
        </p:nvSpPr>
        <p:spPr>
          <a:xfrm>
            <a:off x="5837040" y="3660508"/>
            <a:ext cx="914400" cy="365760"/>
          </a:xfrm>
          <a:prstGeom prst="rect">
            <a:avLst/>
          </a:prstGeom>
          <a:noFill/>
          <a:ln w="38100" cap="flat" cmpd="sng" algn="ctr">
            <a:solidFill>
              <a:srgbClr val="FF0000"/>
            </a:solidFill>
            <a:prstDash val="solid"/>
          </a:ln>
          <a:effectLst/>
        </p:spPr>
        <p:txBody>
          <a:bodyPr rtlCol="0" anchor="ctr"/>
          <a:lstStyle/>
          <a:p>
            <a:pPr algn="ctr" defTabSz="342900" fontAlgn="base">
              <a:spcBef>
                <a:spcPct val="0"/>
              </a:spcBef>
              <a:spcAft>
                <a:spcPct val="0"/>
              </a:spcAft>
              <a:defRPr/>
            </a:pPr>
            <a:endParaRPr lang="en-US" sz="1350" kern="0" dirty="0">
              <a:solidFill>
                <a:prstClr val="white"/>
              </a:solidFill>
              <a:latin typeface="Calibri"/>
              <a:ea typeface="ＭＳ Ｐゴシック" charset="0"/>
            </a:endParaRPr>
          </a:p>
        </p:txBody>
      </p:sp>
      <p:sp>
        <p:nvSpPr>
          <p:cNvPr id="2" name="TextBox 1">
            <a:extLst>
              <a:ext uri="{FF2B5EF4-FFF2-40B4-BE49-F238E27FC236}">
                <a16:creationId xmlns:a16="http://schemas.microsoft.com/office/drawing/2014/main" id="{EFEDDE52-243A-4158-A509-AFDEAF77C79E}"/>
              </a:ext>
            </a:extLst>
          </p:cNvPr>
          <p:cNvSpPr txBox="1"/>
          <p:nvPr/>
        </p:nvSpPr>
        <p:spPr>
          <a:xfrm>
            <a:off x="560968" y="39343"/>
            <a:ext cx="2278682" cy="415498"/>
          </a:xfrm>
          <a:prstGeom prst="rect">
            <a:avLst/>
          </a:prstGeom>
          <a:noFill/>
        </p:spPr>
        <p:txBody>
          <a:bodyPr wrap="square" rtlCol="0">
            <a:spAutoFit/>
          </a:bodyPr>
          <a:lstStyle/>
          <a:p>
            <a:pPr defTabSz="342900" fontAlgn="base">
              <a:spcBef>
                <a:spcPct val="0"/>
              </a:spcBef>
              <a:spcAft>
                <a:spcPct val="0"/>
              </a:spcAft>
              <a:defRPr/>
            </a:pPr>
            <a:r>
              <a:rPr lang="en-US" sz="2100" b="1" dirty="0">
                <a:solidFill>
                  <a:srgbClr val="C00000"/>
                </a:solidFill>
                <a:latin typeface="Calibri"/>
                <a:ea typeface="ＭＳ Ｐゴシック" charset="0"/>
              </a:rPr>
              <a:t>geodesy.noaa.gov</a:t>
            </a:r>
          </a:p>
        </p:txBody>
      </p:sp>
      <p:pic>
        <p:nvPicPr>
          <p:cNvPr id="32" name="Picture 31">
            <a:extLst>
              <a:ext uri="{FF2B5EF4-FFF2-40B4-BE49-F238E27FC236}">
                <a16:creationId xmlns:a16="http://schemas.microsoft.com/office/drawing/2014/main" id="{1E98ACF2-0ECC-4F65-88E4-9812DCCF368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862308" y="2189561"/>
            <a:ext cx="207112" cy="274320"/>
          </a:xfrm>
          <a:prstGeom prst="rect">
            <a:avLst/>
          </a:prstGeom>
        </p:spPr>
      </p:pic>
      <p:pic>
        <p:nvPicPr>
          <p:cNvPr id="12" name="Picture 11">
            <a:extLst>
              <a:ext uri="{FF2B5EF4-FFF2-40B4-BE49-F238E27FC236}">
                <a16:creationId xmlns:a16="http://schemas.microsoft.com/office/drawing/2014/main" id="{AFEC26C2-F6BB-41A3-BFC5-996C8DF13F34}"/>
              </a:ext>
            </a:extLst>
          </p:cNvPr>
          <p:cNvPicPr>
            <a:picLocks noChangeAspect="1"/>
          </p:cNvPicPr>
          <p:nvPr/>
        </p:nvPicPr>
        <p:blipFill rotWithShape="1">
          <a:blip r:embed="rId8"/>
          <a:srcRect b="29430"/>
          <a:stretch/>
        </p:blipFill>
        <p:spPr>
          <a:xfrm>
            <a:off x="156282" y="2902141"/>
            <a:ext cx="4480560" cy="38055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5B1CF846-118C-48A6-8D30-F8079AF9D920}"/>
              </a:ext>
            </a:extLst>
          </p:cNvPr>
          <p:cNvSpPr/>
          <p:nvPr/>
        </p:nvSpPr>
        <p:spPr>
          <a:xfrm>
            <a:off x="1407160" y="4419936"/>
            <a:ext cx="2011680" cy="274320"/>
          </a:xfrm>
          <a:prstGeom prst="rect">
            <a:avLst/>
          </a:prstGeom>
          <a:noFill/>
          <a:ln w="38100" cap="flat" cmpd="sng" algn="ctr">
            <a:solidFill>
              <a:srgbClr val="FF0000"/>
            </a:solidFill>
            <a:prstDash val="solid"/>
          </a:ln>
          <a:effectLst/>
        </p:spPr>
        <p:txBody>
          <a:bodyPr rtlCol="0" anchor="ctr"/>
          <a:lstStyle/>
          <a:p>
            <a:pPr algn="ctr" defTabSz="342900" fontAlgn="base">
              <a:spcBef>
                <a:spcPct val="0"/>
              </a:spcBef>
              <a:spcAft>
                <a:spcPct val="0"/>
              </a:spcAft>
              <a:defRPr/>
            </a:pPr>
            <a:endParaRPr lang="en-US" sz="1350" kern="0" dirty="0">
              <a:solidFill>
                <a:prstClr val="white"/>
              </a:solidFill>
              <a:latin typeface="Calibri"/>
              <a:ea typeface="ＭＳ Ｐゴシック" charset="0"/>
            </a:endParaRPr>
          </a:p>
        </p:txBody>
      </p:sp>
      <p:sp>
        <p:nvSpPr>
          <p:cNvPr id="27" name="Rectangle 26">
            <a:extLst>
              <a:ext uri="{FF2B5EF4-FFF2-40B4-BE49-F238E27FC236}">
                <a16:creationId xmlns:a16="http://schemas.microsoft.com/office/drawing/2014/main" id="{0C40D597-B7FC-48D6-9AE8-6BDF5E3B2B7B}"/>
              </a:ext>
            </a:extLst>
          </p:cNvPr>
          <p:cNvSpPr/>
          <p:nvPr/>
        </p:nvSpPr>
        <p:spPr>
          <a:xfrm>
            <a:off x="1407160" y="5701762"/>
            <a:ext cx="2011680" cy="274320"/>
          </a:xfrm>
          <a:prstGeom prst="rect">
            <a:avLst/>
          </a:prstGeom>
          <a:noFill/>
          <a:ln w="38100" cap="flat" cmpd="sng" algn="ctr">
            <a:solidFill>
              <a:srgbClr val="FF0000"/>
            </a:solidFill>
            <a:prstDash val="solid"/>
          </a:ln>
          <a:effectLst/>
        </p:spPr>
        <p:txBody>
          <a:bodyPr rtlCol="0" anchor="ctr"/>
          <a:lstStyle/>
          <a:p>
            <a:pPr algn="ctr" defTabSz="342900" fontAlgn="base">
              <a:spcBef>
                <a:spcPct val="0"/>
              </a:spcBef>
              <a:spcAft>
                <a:spcPct val="0"/>
              </a:spcAft>
              <a:defRPr/>
            </a:pPr>
            <a:endParaRPr lang="en-US" sz="1350" kern="0" dirty="0">
              <a:solidFill>
                <a:prstClr val="white"/>
              </a:solidFill>
              <a:latin typeface="Calibri"/>
              <a:ea typeface="ＭＳ Ｐゴシック" charset="0"/>
            </a:endParaRPr>
          </a:p>
        </p:txBody>
      </p:sp>
      <p:pic>
        <p:nvPicPr>
          <p:cNvPr id="30" name="Picture 29">
            <a:extLst>
              <a:ext uri="{FF2B5EF4-FFF2-40B4-BE49-F238E27FC236}">
                <a16:creationId xmlns:a16="http://schemas.microsoft.com/office/drawing/2014/main" id="{DF69EF4B-0646-4E81-BDD5-EBE60DADDA7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359415" y="2131043"/>
            <a:ext cx="207112" cy="274320"/>
          </a:xfrm>
          <a:prstGeom prst="rect">
            <a:avLst/>
          </a:prstGeom>
        </p:spPr>
      </p:pic>
      <p:pic>
        <p:nvPicPr>
          <p:cNvPr id="18" name="Picture 17">
            <a:extLst>
              <a:ext uri="{FF2B5EF4-FFF2-40B4-BE49-F238E27FC236}">
                <a16:creationId xmlns:a16="http://schemas.microsoft.com/office/drawing/2014/main" id="{CC5DC2D5-7B37-42DF-94B2-41CCE947D4E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87556" y="1935504"/>
            <a:ext cx="207112" cy="274320"/>
          </a:xfrm>
          <a:prstGeom prst="rect">
            <a:avLst/>
          </a:prstGeom>
        </p:spPr>
      </p:pic>
      <p:pic>
        <p:nvPicPr>
          <p:cNvPr id="28" name="Picture 27">
            <a:extLst>
              <a:ext uri="{FF2B5EF4-FFF2-40B4-BE49-F238E27FC236}">
                <a16:creationId xmlns:a16="http://schemas.microsoft.com/office/drawing/2014/main" id="{5FCFA261-CA18-4D95-BDF9-27C2D4970162}"/>
              </a:ext>
            </a:extLst>
          </p:cNvPr>
          <p:cNvPicPr>
            <a:picLocks noChangeAspect="1"/>
          </p:cNvPicPr>
          <p:nvPr/>
        </p:nvPicPr>
        <p:blipFill>
          <a:blip r:embed="rId9"/>
          <a:stretch>
            <a:fillRect/>
          </a:stretch>
        </p:blipFill>
        <p:spPr>
          <a:xfrm>
            <a:off x="2620832" y="1809239"/>
            <a:ext cx="3532910" cy="4572000"/>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id="{28BCAF00-885B-44FA-BAC0-8A58151A67D2}"/>
              </a:ext>
            </a:extLst>
          </p:cNvPr>
          <p:cNvPicPr>
            <a:picLocks noChangeAspect="1"/>
          </p:cNvPicPr>
          <p:nvPr/>
        </p:nvPicPr>
        <p:blipFill>
          <a:blip r:embed="rId10"/>
          <a:stretch>
            <a:fillRect/>
          </a:stretch>
        </p:blipFill>
        <p:spPr>
          <a:xfrm>
            <a:off x="5473940" y="2203961"/>
            <a:ext cx="3532910" cy="4572000"/>
          </a:xfrm>
          <a:prstGeom prst="rect">
            <a:avLst/>
          </a:prstGeom>
          <a:effectLst>
            <a:outerShdw blurRad="63500" sx="102000" sy="102000" algn="ctr" rotWithShape="0">
              <a:prstClr val="black">
                <a:alpha val="40000"/>
              </a:prstClr>
            </a:outerShdw>
          </a:effectLst>
        </p:spPr>
      </p:pic>
      <p:sp>
        <p:nvSpPr>
          <p:cNvPr id="7" name="Slide Number Placeholder 6">
            <a:extLst>
              <a:ext uri="{FF2B5EF4-FFF2-40B4-BE49-F238E27FC236}">
                <a16:creationId xmlns:a16="http://schemas.microsoft.com/office/drawing/2014/main" id="{F9F61A19-81B0-4604-A9C4-85DC100B4160}"/>
              </a:ext>
            </a:extLst>
          </p:cNvPr>
          <p:cNvSpPr>
            <a:spLocks noGrp="1"/>
          </p:cNvSpPr>
          <p:nvPr>
            <p:ph type="sldNum" sz="quarter" idx="4"/>
          </p:nvPr>
        </p:nvSpPr>
        <p:spPr/>
        <p:txBody>
          <a:bodyPr/>
          <a:lstStyle/>
          <a:p>
            <a:fld id="{50726B4B-11E2-4B4D-822E-155936961C3B}" type="slidenum">
              <a:rPr lang="en-US" smtClean="0">
                <a:solidFill>
                  <a:schemeClr val="accent4">
                    <a:lumMod val="75000"/>
                  </a:schemeClr>
                </a:solidFill>
              </a:rPr>
              <a:pPr/>
              <a:t>17</a:t>
            </a:fld>
            <a:endParaRPr lang="en-US" dirty="0">
              <a:solidFill>
                <a:schemeClr val="accent4">
                  <a:lumMod val="75000"/>
                </a:schemeClr>
              </a:solidFill>
            </a:endParaRPr>
          </a:p>
        </p:txBody>
      </p:sp>
    </p:spTree>
    <p:extLst>
      <p:ext uri="{BB962C8B-B14F-4D97-AF65-F5344CB8AC3E}">
        <p14:creationId xmlns:p14="http://schemas.microsoft.com/office/powerpoint/2010/main" val="20175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500" fill="hold"/>
                                        <p:tgtEl>
                                          <p:spTgt spid="18"/>
                                        </p:tgtEl>
                                        <p:attrNameLst>
                                          <p:attrName>ppt_w</p:attrName>
                                        </p:attrNameLst>
                                      </p:cBhvr>
                                      <p:tavLst>
                                        <p:tav tm="0">
                                          <p:val>
                                            <p:fltVal val="0"/>
                                          </p:val>
                                        </p:tav>
                                        <p:tav tm="100000">
                                          <p:val>
                                            <p:strVal val="#ppt_w"/>
                                          </p:val>
                                        </p:tav>
                                      </p:tavLst>
                                    </p:anim>
                                    <p:anim calcmode="lin" valueType="num">
                                      <p:cBhvr>
                                        <p:cTn id="17" dur="1500" fill="hold"/>
                                        <p:tgtEl>
                                          <p:spTgt spid="18"/>
                                        </p:tgtEl>
                                        <p:attrNameLst>
                                          <p:attrName>ppt_h</p:attrName>
                                        </p:attrNameLst>
                                      </p:cBhvr>
                                      <p:tavLst>
                                        <p:tav tm="0">
                                          <p:val>
                                            <p:fltVal val="0"/>
                                          </p:val>
                                        </p:tav>
                                        <p:tav tm="100000">
                                          <p:val>
                                            <p:strVal val="#ppt_h"/>
                                          </p:val>
                                        </p:tav>
                                      </p:tavLst>
                                    </p:anim>
                                    <p:anim calcmode="lin" valueType="num">
                                      <p:cBhvr>
                                        <p:cTn id="18" dur="15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9" dur="15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Scale>
                                      <p:cBhvr>
                                        <p:cTn id="32" dur="1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500" decel="50000" fill="hold">
                                          <p:stCondLst>
                                            <p:cond delay="0"/>
                                          </p:stCondLst>
                                        </p:cTn>
                                        <p:tgtEl>
                                          <p:spTgt spid="30"/>
                                        </p:tgtEl>
                                        <p:attrNameLst>
                                          <p:attrName>ppt_x</p:attrName>
                                          <p:attrName>ppt_y</p:attrName>
                                        </p:attrNameLst>
                                      </p:cBhvr>
                                    </p:animMotion>
                                    <p:animEffect transition="in" filter="fade">
                                      <p:cBhvr>
                                        <p:cTn id="34" dur="1500"/>
                                        <p:tgtEl>
                                          <p:spTgt spid="30"/>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2000"/>
                            </p:stCondLst>
                            <p:childTnLst>
                              <p:par>
                                <p:cTn id="40" presetID="10" presetClass="entr" presetSubtype="0" fill="hold" grpId="0" nodeType="afterEffect">
                                  <p:stCondLst>
                                    <p:cond delay="5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p:stCondLst>
                              <p:cond delay="3000"/>
                            </p:stCondLst>
                            <p:childTnLst>
                              <p:par>
                                <p:cTn id="44" presetID="10" presetClass="exit" presetSubtype="0" fill="hold" nodeType="afterEffect">
                                  <p:stCondLst>
                                    <p:cond delay="0"/>
                                  </p:stCondLst>
                                  <p:childTnLst>
                                    <p:animEffect transition="out" filter="fad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1000" fill="hold"/>
                                        <p:tgtEl>
                                          <p:spTgt spid="32"/>
                                        </p:tgtEl>
                                        <p:attrNameLst>
                                          <p:attrName>ppt_x</p:attrName>
                                        </p:attrNameLst>
                                      </p:cBhvr>
                                      <p:tavLst>
                                        <p:tav tm="0">
                                          <p:val>
                                            <p:strVal val="#ppt_x"/>
                                          </p:val>
                                        </p:tav>
                                        <p:tav tm="100000">
                                          <p:val>
                                            <p:strVal val="#ppt_x"/>
                                          </p:val>
                                        </p:tav>
                                      </p:tavLst>
                                    </p:anim>
                                    <p:anim calcmode="lin" valueType="num">
                                      <p:cBhvr additive="base">
                                        <p:cTn id="52" dur="1000" fill="hold"/>
                                        <p:tgtEl>
                                          <p:spTgt spid="32"/>
                                        </p:tgtEl>
                                        <p:attrNameLst>
                                          <p:attrName>ppt_y</p:attrName>
                                        </p:attrNameLst>
                                      </p:cBhvr>
                                      <p:tavLst>
                                        <p:tav tm="0">
                                          <p:val>
                                            <p:strVal val="0-#ppt_h/2"/>
                                          </p:val>
                                        </p:tav>
                                        <p:tav tm="100000">
                                          <p:val>
                                            <p:strVal val="#ppt_y"/>
                                          </p:val>
                                        </p:tav>
                                      </p:tavLst>
                                    </p:anim>
                                  </p:childTnLst>
                                </p:cTn>
                              </p:par>
                            </p:childTnLst>
                          </p:cTn>
                        </p:par>
                        <p:par>
                          <p:cTn id="53" fill="hold">
                            <p:stCondLst>
                              <p:cond delay="1000"/>
                            </p:stCondLst>
                            <p:childTnLst>
                              <p:par>
                                <p:cTn id="54" presetID="10" presetClass="entr" presetSubtype="0" fill="hold" nodeType="afterEffect">
                                  <p:stCondLst>
                                    <p:cond delay="50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par>
                          <p:cTn id="57" fill="hold">
                            <p:stCondLst>
                              <p:cond delay="2000"/>
                            </p:stCondLst>
                            <p:childTnLst>
                              <p:par>
                                <p:cTn id="58" presetID="10" presetClass="entr" presetSubtype="0" fill="hold" grpId="0" nodeType="after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par>
                          <p:cTn id="61" fill="hold">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000"/>
                                        <p:tgtEl>
                                          <p:spTgt spid="28"/>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2" grpId="1"/>
      <p:bldP spid="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SPCS2022 Stakeholders</a:t>
            </a:r>
          </a:p>
        </p:txBody>
      </p:sp>
      <p:sp>
        <p:nvSpPr>
          <p:cNvPr id="3" name="Content Placeholder 2"/>
          <p:cNvSpPr>
            <a:spLocks noGrp="1"/>
          </p:cNvSpPr>
          <p:nvPr>
            <p:ph idx="1"/>
          </p:nvPr>
        </p:nvSpPr>
        <p:spPr>
          <a:xfrm>
            <a:off x="457200" y="1554479"/>
            <a:ext cx="8493760" cy="5025708"/>
          </a:xfrm>
        </p:spPr>
        <p:txBody>
          <a:bodyPr>
            <a:normAutofit fontScale="85000" lnSpcReduction="10000"/>
          </a:bodyPr>
          <a:lstStyle/>
          <a:p>
            <a:r>
              <a:rPr lang="en-US" dirty="0"/>
              <a:t>State groups that formally interface with NGS</a:t>
            </a:r>
          </a:p>
          <a:p>
            <a:pPr lvl="1"/>
            <a:r>
              <a:rPr lang="en-US" dirty="0"/>
              <a:t>Departments transportation, Cartographer/GIS office</a:t>
            </a:r>
          </a:p>
          <a:p>
            <a:pPr lvl="1"/>
            <a:r>
              <a:rPr lang="en-US" dirty="0"/>
              <a:t>Professional surveying, engineering, GIS societies</a:t>
            </a:r>
          </a:p>
          <a:p>
            <a:pPr lvl="1"/>
            <a:r>
              <a:rPr lang="en-US" dirty="0"/>
              <a:t>Colleges/universities with geospatial curriculum</a:t>
            </a:r>
          </a:p>
          <a:p>
            <a:pPr lvl="1"/>
            <a:r>
              <a:rPr lang="en-US" dirty="0"/>
              <a:t>Federal agencies can “sign on” with states</a:t>
            </a:r>
          </a:p>
          <a:p>
            <a:r>
              <a:rPr lang="en-US" dirty="0"/>
              <a:t>Can submit requests and proposals for designs</a:t>
            </a:r>
          </a:p>
          <a:p>
            <a:pPr lvl="1"/>
            <a:r>
              <a:rPr lang="en-US" b="1" i="1" dirty="0"/>
              <a:t>Requests</a:t>
            </a:r>
            <a:r>
              <a:rPr lang="en-US" dirty="0"/>
              <a:t> are for designs by NGS</a:t>
            </a:r>
          </a:p>
          <a:p>
            <a:pPr lvl="1"/>
            <a:r>
              <a:rPr lang="en-US" b="1" i="1" dirty="0"/>
              <a:t>Proposals</a:t>
            </a:r>
            <a:r>
              <a:rPr lang="en-US" b="1" dirty="0"/>
              <a:t> </a:t>
            </a:r>
            <a:r>
              <a:rPr lang="en-US" dirty="0"/>
              <a:t>are designs by stakeholders</a:t>
            </a:r>
          </a:p>
          <a:p>
            <a:r>
              <a:rPr lang="en-US" dirty="0"/>
              <a:t>Stakeholder input must be </a:t>
            </a:r>
            <a:r>
              <a:rPr lang="en-US" i="1" dirty="0"/>
              <a:t>unanimous</a:t>
            </a:r>
          </a:p>
          <a:p>
            <a:pPr lvl="1"/>
            <a:r>
              <a:rPr lang="en-US" dirty="0"/>
              <a:t>Not all must provide input, but all who do must agree</a:t>
            </a:r>
          </a:p>
          <a:p>
            <a:endParaRPr lang="en-US" dirty="0"/>
          </a:p>
        </p:txBody>
      </p:sp>
      <p:sp>
        <p:nvSpPr>
          <p:cNvPr id="4" name="Date Placeholder 3">
            <a:extLst>
              <a:ext uri="{FF2B5EF4-FFF2-40B4-BE49-F238E27FC236}">
                <a16:creationId xmlns:a16="http://schemas.microsoft.com/office/drawing/2014/main" id="{4514ACD9-8E96-4FB2-A1CE-1087ECBEE869}"/>
              </a:ext>
            </a:extLst>
          </p:cNvPr>
          <p:cNvSpPr>
            <a:spLocks noGrp="1"/>
          </p:cNvSpPr>
          <p:nvPr>
            <p:ph type="dt" sz="quarter" idx="2"/>
          </p:nvPr>
        </p:nvSpPr>
        <p:spPr/>
        <p:txBody>
          <a:bodyPr/>
          <a:lstStyle/>
          <a:p>
            <a:r>
              <a:rPr lang="en-US"/>
              <a:t>July 24, 2019</a:t>
            </a:r>
            <a:endParaRPr lang="en-US" dirty="0"/>
          </a:p>
        </p:txBody>
      </p:sp>
      <p:sp>
        <p:nvSpPr>
          <p:cNvPr id="5" name="Footer Placeholder 4">
            <a:extLst>
              <a:ext uri="{FF2B5EF4-FFF2-40B4-BE49-F238E27FC236}">
                <a16:creationId xmlns:a16="http://schemas.microsoft.com/office/drawing/2014/main" id="{C403BD45-AE59-4445-A112-6C72A3B41EE9}"/>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C1D8BA9B-8671-4135-8595-01058F15F247}"/>
              </a:ext>
            </a:extLst>
          </p:cNvPr>
          <p:cNvSpPr>
            <a:spLocks noGrp="1"/>
          </p:cNvSpPr>
          <p:nvPr>
            <p:ph type="sldNum" sz="quarter" idx="4"/>
          </p:nvPr>
        </p:nvSpPr>
        <p:spPr/>
        <p:txBody>
          <a:bodyPr/>
          <a:lstStyle/>
          <a:p>
            <a:fld id="{50726B4B-11E2-4B4D-822E-155936961C3B}" type="slidenum">
              <a:rPr lang="en-US" smtClean="0"/>
              <a:pPr/>
              <a:t>18</a:t>
            </a:fld>
            <a:endParaRPr lang="en-US" dirty="0"/>
          </a:p>
        </p:txBody>
      </p:sp>
    </p:spTree>
    <p:extLst>
      <p:ext uri="{BB962C8B-B14F-4D97-AF65-F5344CB8AC3E}">
        <p14:creationId xmlns:p14="http://schemas.microsoft.com/office/powerpoint/2010/main" val="136595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677982-F074-4922-BC50-603197419449}"/>
              </a:ext>
            </a:extLst>
          </p:cNvPr>
          <p:cNvSpPr>
            <a:spLocks noGrp="1"/>
          </p:cNvSpPr>
          <p:nvPr>
            <p:ph type="title"/>
          </p:nvPr>
        </p:nvSpPr>
        <p:spPr/>
        <p:txBody>
          <a:bodyPr/>
          <a:lstStyle/>
          <a:p>
            <a:r>
              <a:rPr lang="en-US" dirty="0"/>
              <a:t>SPCS2022 project activity</a:t>
            </a:r>
          </a:p>
        </p:txBody>
      </p:sp>
      <p:sp>
        <p:nvSpPr>
          <p:cNvPr id="6" name="Content Placeholder 5">
            <a:extLst>
              <a:ext uri="{FF2B5EF4-FFF2-40B4-BE49-F238E27FC236}">
                <a16:creationId xmlns:a16="http://schemas.microsoft.com/office/drawing/2014/main" id="{7B4662A4-0928-4F3E-AF0B-1D9E38F2772C}"/>
              </a:ext>
            </a:extLst>
          </p:cNvPr>
          <p:cNvSpPr>
            <a:spLocks noGrp="1"/>
          </p:cNvSpPr>
          <p:nvPr>
            <p:ph idx="1"/>
          </p:nvPr>
        </p:nvSpPr>
        <p:spPr>
          <a:xfrm>
            <a:off x="457200" y="1554480"/>
            <a:ext cx="8686800" cy="4724400"/>
          </a:xfrm>
        </p:spPr>
        <p:txBody>
          <a:bodyPr>
            <a:normAutofit fontScale="77500" lnSpcReduction="20000"/>
          </a:bodyPr>
          <a:lstStyle/>
          <a:p>
            <a:pPr marL="0" indent="0">
              <a:buNone/>
            </a:pPr>
            <a:r>
              <a:rPr lang="en-US" b="1" i="1" dirty="0">
                <a:solidFill>
                  <a:srgbClr val="FF9900"/>
                </a:solidFill>
              </a:rPr>
              <a:t>2018</a:t>
            </a:r>
          </a:p>
          <a:p>
            <a:r>
              <a:rPr lang="en-US" dirty="0"/>
              <a:t>Publish State Plane history report:  </a:t>
            </a:r>
            <a:r>
              <a:rPr lang="en-US" b="1" dirty="0">
                <a:solidFill>
                  <a:srgbClr val="FFFF99"/>
                </a:solidFill>
                <a:effectLst>
                  <a:outerShdw blurRad="38100" dist="38100" dir="2700000" algn="tl">
                    <a:srgbClr val="000000">
                      <a:alpha val="43137"/>
                    </a:srgbClr>
                  </a:outerShdw>
                </a:effectLst>
              </a:rPr>
              <a:t>March 6</a:t>
            </a:r>
          </a:p>
          <a:p>
            <a:r>
              <a:rPr lang="en-US" dirty="0"/>
              <a:t>Webinars on </a:t>
            </a:r>
            <a:r>
              <a:rPr lang="en-US" b="1" dirty="0">
                <a:solidFill>
                  <a:srgbClr val="FFFF99"/>
                </a:solidFill>
                <a:effectLst>
                  <a:outerShdw blurRad="38100" dist="38100" dir="2700000" algn="tl">
                    <a:srgbClr val="000000">
                      <a:alpha val="43137"/>
                    </a:srgbClr>
                  </a:outerShdw>
                </a:effectLst>
              </a:rPr>
              <a:t>March 8</a:t>
            </a:r>
            <a:r>
              <a:rPr lang="en-US" dirty="0">
                <a:solidFill>
                  <a:srgbClr val="FFFF00"/>
                </a:solidFill>
              </a:rPr>
              <a:t> </a:t>
            </a:r>
            <a:r>
              <a:rPr lang="en-US" dirty="0"/>
              <a:t>and </a:t>
            </a:r>
            <a:r>
              <a:rPr lang="en-US" b="1" dirty="0">
                <a:solidFill>
                  <a:srgbClr val="FFFF99"/>
                </a:solidFill>
                <a:effectLst>
                  <a:outerShdw blurRad="38100" dist="38100" dir="2700000" algn="tl">
                    <a:srgbClr val="000000">
                      <a:alpha val="43137"/>
                    </a:srgbClr>
                  </a:outerShdw>
                </a:effectLst>
              </a:rPr>
              <a:t>April 12</a:t>
            </a:r>
            <a:endParaRPr lang="en-US" dirty="0">
              <a:solidFill>
                <a:srgbClr val="FFFF99"/>
              </a:solidFill>
            </a:endParaRPr>
          </a:p>
          <a:p>
            <a:r>
              <a:rPr lang="en-US" dirty="0"/>
              <a:t>Launch new SPCS web pages:  </a:t>
            </a:r>
            <a:r>
              <a:rPr lang="en-US" b="1" dirty="0">
                <a:solidFill>
                  <a:srgbClr val="FFFF99"/>
                </a:solidFill>
                <a:effectLst>
                  <a:outerShdw blurRad="38100" dist="38100" dir="2700000" algn="tl">
                    <a:srgbClr val="000000">
                      <a:alpha val="43137"/>
                    </a:srgbClr>
                  </a:outerShdw>
                </a:effectLst>
              </a:rPr>
              <a:t>March 19</a:t>
            </a:r>
          </a:p>
          <a:p>
            <a:r>
              <a:rPr lang="en-US" dirty="0"/>
              <a:t>Publish Federal Register Notice (FRN) and draft SPCS2022 Policy &amp; Procedures:  </a:t>
            </a:r>
            <a:r>
              <a:rPr lang="en-US" b="1" dirty="0">
                <a:solidFill>
                  <a:srgbClr val="FFFF99"/>
                </a:solidFill>
                <a:effectLst>
                  <a:outerShdw blurRad="38100" dist="38100" dir="2700000" algn="tl">
                    <a:srgbClr val="000000">
                      <a:alpha val="43137"/>
                    </a:srgbClr>
                  </a:outerShdw>
                </a:effectLst>
              </a:rPr>
              <a:t>April 18</a:t>
            </a:r>
          </a:p>
          <a:p>
            <a:r>
              <a:rPr lang="en-US" dirty="0"/>
              <a:t>FRN response deadline:  </a:t>
            </a:r>
            <a:r>
              <a:rPr lang="en-US" b="1" dirty="0">
                <a:solidFill>
                  <a:srgbClr val="FFFF99"/>
                </a:solidFill>
                <a:effectLst>
                  <a:outerShdw blurRad="38100" dist="38100" dir="2700000" algn="tl">
                    <a:srgbClr val="000000">
                      <a:alpha val="43137"/>
                    </a:srgbClr>
                  </a:outerShdw>
                </a:effectLst>
              </a:rPr>
              <a:t>August 31</a:t>
            </a:r>
          </a:p>
          <a:p>
            <a:r>
              <a:rPr lang="en-US" dirty="0"/>
              <a:t>Provide first preliminary design maps:  </a:t>
            </a:r>
            <a:r>
              <a:rPr lang="en-US" b="1" dirty="0">
                <a:solidFill>
                  <a:srgbClr val="FFFF99"/>
                </a:solidFill>
                <a:effectLst>
                  <a:outerShdw blurRad="38100" dist="38100" dir="2700000" algn="tl">
                    <a:srgbClr val="000000">
                      <a:alpha val="43137"/>
                    </a:srgbClr>
                  </a:outerShdw>
                </a:effectLst>
              </a:rPr>
              <a:t>October 11</a:t>
            </a:r>
          </a:p>
          <a:p>
            <a:pPr marL="0" indent="0">
              <a:buNone/>
            </a:pPr>
            <a:r>
              <a:rPr lang="en-US" b="1" i="1" dirty="0">
                <a:solidFill>
                  <a:srgbClr val="FF9900"/>
                </a:solidFill>
                <a:effectLst>
                  <a:outerShdw blurRad="38100" dist="38100" dir="2700000" algn="tl">
                    <a:srgbClr val="000000">
                      <a:alpha val="43137"/>
                    </a:srgbClr>
                  </a:outerShdw>
                </a:effectLst>
              </a:rPr>
              <a:t>2019</a:t>
            </a:r>
          </a:p>
          <a:p>
            <a:r>
              <a:rPr lang="en-US" dirty="0"/>
              <a:t>Finalized policy &amp; procedures:  </a:t>
            </a:r>
            <a:r>
              <a:rPr lang="en-US" b="1" dirty="0">
                <a:solidFill>
                  <a:srgbClr val="FFFF99"/>
                </a:solidFill>
                <a:effectLst>
                  <a:outerShdw blurRad="38100" dist="38100" dir="2700000" algn="tl">
                    <a:srgbClr val="000000">
                      <a:alpha val="43137"/>
                    </a:srgbClr>
                  </a:outerShdw>
                </a:effectLst>
              </a:rPr>
              <a:t>April 23</a:t>
            </a:r>
          </a:p>
          <a:p>
            <a:r>
              <a:rPr lang="en-US" dirty="0"/>
              <a:t>First stakeholder request received </a:t>
            </a:r>
            <a:r>
              <a:rPr lang="en-US" b="1" dirty="0">
                <a:solidFill>
                  <a:srgbClr val="FFFF99"/>
                </a:solidFill>
              </a:rPr>
              <a:t>June 18</a:t>
            </a:r>
            <a:endParaRPr lang="en-US" b="1" dirty="0">
              <a:solidFill>
                <a:srgbClr val="FFFF99"/>
              </a:solidFill>
              <a:effectLst>
                <a:outerShdw blurRad="38100" dist="38100" dir="2700000" algn="tl">
                  <a:srgbClr val="000000">
                    <a:alpha val="43137"/>
                  </a:srgbClr>
                </a:outerShdw>
              </a:effectLst>
            </a:endParaRPr>
          </a:p>
          <a:p>
            <a:endParaRPr lang="en-US" dirty="0"/>
          </a:p>
          <a:p>
            <a:pPr lvl="1"/>
            <a:endParaRPr lang="en-US" dirty="0"/>
          </a:p>
        </p:txBody>
      </p:sp>
      <p:sp>
        <p:nvSpPr>
          <p:cNvPr id="7" name="Date Placeholder 6">
            <a:extLst>
              <a:ext uri="{FF2B5EF4-FFF2-40B4-BE49-F238E27FC236}">
                <a16:creationId xmlns:a16="http://schemas.microsoft.com/office/drawing/2014/main" id="{AF53CB44-4B7C-44D3-AB8C-B19BDA86BFA2}"/>
              </a:ext>
            </a:extLst>
          </p:cNvPr>
          <p:cNvSpPr>
            <a:spLocks noGrp="1"/>
          </p:cNvSpPr>
          <p:nvPr>
            <p:ph type="dt" sz="quarter" idx="2"/>
          </p:nvPr>
        </p:nvSpPr>
        <p:spPr/>
        <p:txBody>
          <a:bodyPr/>
          <a:lstStyle/>
          <a:p>
            <a:r>
              <a:rPr lang="en-US"/>
              <a:t>July 24, 2019</a:t>
            </a:r>
            <a:endParaRPr lang="en-US" dirty="0"/>
          </a:p>
        </p:txBody>
      </p:sp>
      <p:sp>
        <p:nvSpPr>
          <p:cNvPr id="8" name="Footer Placeholder 7">
            <a:extLst>
              <a:ext uri="{FF2B5EF4-FFF2-40B4-BE49-F238E27FC236}">
                <a16:creationId xmlns:a16="http://schemas.microsoft.com/office/drawing/2014/main" id="{A40EC169-14AF-4D29-A75D-D77BD1067F95}"/>
              </a:ext>
            </a:extLst>
          </p:cNvPr>
          <p:cNvSpPr>
            <a:spLocks noGrp="1"/>
          </p:cNvSpPr>
          <p:nvPr>
            <p:ph type="ftr" sz="quarter" idx="3"/>
          </p:nvPr>
        </p:nvSpPr>
        <p:spPr/>
        <p:txBody>
          <a:bodyPr/>
          <a:lstStyle/>
          <a:p>
            <a:r>
              <a:rPr lang="en-US"/>
              <a:t>TRB 2019 AFB80 Summer Meeting</a:t>
            </a:r>
            <a:endParaRPr lang="en-US" dirty="0"/>
          </a:p>
        </p:txBody>
      </p:sp>
      <p:sp>
        <p:nvSpPr>
          <p:cNvPr id="9" name="Slide Number Placeholder 8">
            <a:extLst>
              <a:ext uri="{FF2B5EF4-FFF2-40B4-BE49-F238E27FC236}">
                <a16:creationId xmlns:a16="http://schemas.microsoft.com/office/drawing/2014/main" id="{1BD69190-75E2-4737-AA52-D4C1A40BEB5D}"/>
              </a:ext>
            </a:extLst>
          </p:cNvPr>
          <p:cNvSpPr>
            <a:spLocks noGrp="1"/>
          </p:cNvSpPr>
          <p:nvPr>
            <p:ph type="sldNum" sz="quarter" idx="4"/>
          </p:nvPr>
        </p:nvSpPr>
        <p:spPr/>
        <p:txBody>
          <a:bodyPr/>
          <a:lstStyle/>
          <a:p>
            <a:fld id="{50726B4B-11E2-4B4D-822E-155936961C3B}" type="slidenum">
              <a:rPr lang="en-US" smtClean="0"/>
              <a:pPr/>
              <a:t>19</a:t>
            </a:fld>
            <a:endParaRPr lang="en-US" dirty="0"/>
          </a:p>
        </p:txBody>
      </p:sp>
    </p:spTree>
    <p:extLst>
      <p:ext uri="{BB962C8B-B14F-4D97-AF65-F5344CB8AC3E}">
        <p14:creationId xmlns:p14="http://schemas.microsoft.com/office/powerpoint/2010/main" val="235684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gradFill flip="none" rotWithShape="1">
            <a:gsLst>
              <a:gs pos="0">
                <a:srgbClr val="8488C4"/>
              </a:gs>
              <a:gs pos="53000">
                <a:srgbClr val="D4DEFF"/>
              </a:gs>
              <a:gs pos="83000">
                <a:srgbClr val="D4DEFF"/>
              </a:gs>
              <a:gs pos="100000">
                <a:srgbClr val="96AB94"/>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0" y="0"/>
            <a:ext cx="9144000" cy="6858000"/>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WordArt 27"/>
          <p:cNvSpPr>
            <a:spLocks noChangeArrowheads="1" noChangeShapeType="1" noTextEdit="1"/>
          </p:cNvSpPr>
          <p:nvPr/>
        </p:nvSpPr>
        <p:spPr bwMode="auto">
          <a:xfrm>
            <a:off x="457200" y="1752600"/>
            <a:ext cx="8458200" cy="4191000"/>
          </a:xfrm>
          <a:prstGeom prst="rect">
            <a:avLst/>
          </a:prstGeom>
          <a:noFill/>
          <a:ln>
            <a:noFill/>
          </a:ln>
        </p:spPr>
        <p:txBody>
          <a:bodyPr wrap="none" fromWordArt="1">
            <a:prstTxWarp prst="textFadeUp">
              <a:avLst>
                <a:gd name="adj" fmla="val 14857"/>
              </a:avLst>
            </a:prstTxWarp>
            <a:scene3d>
              <a:camera prst="orthographicFront"/>
              <a:lightRig rig="threePt" dir="t"/>
            </a:scene3d>
            <a:sp3d extrusionH="57150" prstMaterial="metal">
              <a:bevelT w="254000" h="228600" prst="coolSlant"/>
              <a:bevelB w="0" h="0" prst="coolSlant"/>
            </a:sp3d>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prstClr val="black"/>
                  </a:solidFill>
                  <a:round/>
                  <a:headEnd/>
                  <a:tailEnd/>
                </a:ln>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a:outerShdw blurRad="60007" dist="38100" dir="15000000" sy="30000" kx="-1800000" algn="bl" rotWithShape="0">
                    <a:prstClr val="black">
                      <a:alpha val="40000"/>
                    </a:prstClr>
                  </a:outerShdw>
                </a:effectLst>
                <a:uLnTx/>
                <a:uFillTx/>
                <a:latin typeface="Arial Black"/>
                <a:ea typeface="+mn-ea"/>
                <a:cs typeface="Arial" charset="0"/>
              </a:rPr>
              <a:t>NSRS</a:t>
            </a:r>
          </a:p>
        </p:txBody>
      </p:sp>
      <p:sp>
        <p:nvSpPr>
          <p:cNvPr id="2" name="Title 1"/>
          <p:cNvSpPr>
            <a:spLocks noGrp="1"/>
          </p:cNvSpPr>
          <p:nvPr>
            <p:ph type="title"/>
          </p:nvPr>
        </p:nvSpPr>
        <p:spPr>
          <a:xfrm>
            <a:off x="0" y="0"/>
            <a:ext cx="9144000" cy="990600"/>
          </a:xfrm>
        </p:spPr>
        <p:txBody>
          <a:bodyPr/>
          <a:lstStyle/>
          <a:p>
            <a:r>
              <a:rPr lang="en-US" sz="3600" b="1" i="1" dirty="0">
                <a:solidFill>
                  <a:srgbClr val="CC00FF"/>
                </a:solidFill>
                <a:effectLst>
                  <a:outerShdw blurRad="38100" dist="38100" dir="2700000" algn="tl">
                    <a:srgbClr val="000000">
                      <a:alpha val="70000"/>
                    </a:srgbClr>
                  </a:outerShdw>
                </a:effectLst>
              </a:rPr>
              <a:t>A spatial odyssey of modernization…</a:t>
            </a:r>
          </a:p>
        </p:txBody>
      </p:sp>
      <p:sp>
        <p:nvSpPr>
          <p:cNvPr id="7" name="TextBox 6"/>
          <p:cNvSpPr txBox="1"/>
          <p:nvPr/>
        </p:nvSpPr>
        <p:spPr>
          <a:xfrm>
            <a:off x="0" y="762000"/>
            <a:ext cx="9144000" cy="923330"/>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CC00FF"/>
                </a:solidFill>
                <a:effectLst>
                  <a:outerShdw blurRad="38100" dist="38100" dir="2700000" algn="tl">
                    <a:srgbClr val="000000">
                      <a:alpha val="43137"/>
                    </a:srgbClr>
                  </a:outerShdw>
                </a:effectLst>
                <a:uLnTx/>
                <a:uFillTx/>
                <a:latin typeface="Calibri" pitchFamily="34" charset="0"/>
                <a:ea typeface="+mn-ea"/>
                <a:cs typeface="Arial" charset="0"/>
              </a:rPr>
              <a:t>N</a:t>
            </a:r>
            <a:r>
              <a:rPr kumimoji="0" lang="en-US" sz="4000" b="1" i="0" u="none" strike="noStrike" kern="1200" cap="none" spc="0" normalizeH="0" baseline="0" noProof="0" dirty="0">
                <a:ln>
                  <a:noFill/>
                </a:ln>
                <a:solidFill>
                  <a:srgbClr val="CC00FF"/>
                </a:solidFill>
                <a:effectLst>
                  <a:outerShdw blurRad="38100" dist="38100" dir="2700000" algn="tl">
                    <a:srgbClr val="000000">
                      <a:alpha val="43137"/>
                    </a:srgbClr>
                  </a:outerShdw>
                </a:effectLst>
                <a:uLnTx/>
                <a:uFillTx/>
                <a:latin typeface="Calibri" pitchFamily="34" charset="0"/>
                <a:ea typeface="+mn-ea"/>
                <a:cs typeface="Arial" charset="0"/>
              </a:rPr>
              <a:t>ational  </a:t>
            </a:r>
            <a:r>
              <a:rPr kumimoji="0" lang="en-US" sz="5400" b="1" i="1" u="none" strike="noStrike" kern="1200" cap="none" spc="0" normalizeH="0" baseline="0" noProof="0" dirty="0">
                <a:ln>
                  <a:noFill/>
                </a:ln>
                <a:solidFill>
                  <a:srgbClr val="CC00FF"/>
                </a:solidFill>
                <a:effectLst>
                  <a:outerShdw blurRad="38100" dist="38100" dir="2700000" algn="tl">
                    <a:srgbClr val="000000">
                      <a:alpha val="43137"/>
                    </a:srgbClr>
                  </a:outerShdw>
                </a:effectLst>
                <a:uLnTx/>
                <a:uFillTx/>
                <a:latin typeface="Calibri" pitchFamily="34" charset="0"/>
                <a:ea typeface="+mn-ea"/>
                <a:cs typeface="Arial" charset="0"/>
              </a:rPr>
              <a:t>S</a:t>
            </a:r>
            <a:r>
              <a:rPr kumimoji="0" lang="en-US" sz="4000" b="1" i="0" u="none" strike="noStrike" kern="1200" cap="none" spc="0" normalizeH="0" baseline="0" noProof="0" dirty="0">
                <a:ln>
                  <a:noFill/>
                </a:ln>
                <a:solidFill>
                  <a:srgbClr val="CC00FF"/>
                </a:solidFill>
                <a:effectLst>
                  <a:outerShdw blurRad="38100" dist="38100" dir="2700000" algn="tl">
                    <a:srgbClr val="000000">
                      <a:alpha val="43137"/>
                    </a:srgbClr>
                  </a:outerShdw>
                </a:effectLst>
                <a:uLnTx/>
                <a:uFillTx/>
                <a:latin typeface="Calibri" pitchFamily="34" charset="0"/>
                <a:ea typeface="+mn-ea"/>
                <a:cs typeface="Arial" charset="0"/>
              </a:rPr>
              <a:t>patial  </a:t>
            </a:r>
            <a:r>
              <a:rPr kumimoji="0" lang="en-US" sz="5400" b="1" i="1" u="none" strike="noStrike" kern="1200" cap="none" spc="0" normalizeH="0" baseline="0" noProof="0" dirty="0">
                <a:ln>
                  <a:noFill/>
                </a:ln>
                <a:solidFill>
                  <a:srgbClr val="CC00FF"/>
                </a:solidFill>
                <a:effectLst>
                  <a:outerShdw blurRad="38100" dist="38100" dir="2700000" algn="tl">
                    <a:srgbClr val="000000">
                      <a:alpha val="43137"/>
                    </a:srgbClr>
                  </a:outerShdw>
                </a:effectLst>
                <a:uLnTx/>
                <a:uFillTx/>
                <a:latin typeface="Calibri" pitchFamily="34" charset="0"/>
                <a:ea typeface="+mn-ea"/>
                <a:cs typeface="Arial" charset="0"/>
              </a:rPr>
              <a:t>R</a:t>
            </a:r>
            <a:r>
              <a:rPr kumimoji="0" lang="en-US" sz="4000" b="1" i="0" u="none" strike="noStrike" kern="1200" cap="none" spc="0" normalizeH="0" baseline="0" noProof="0" dirty="0">
                <a:ln>
                  <a:noFill/>
                </a:ln>
                <a:solidFill>
                  <a:srgbClr val="CC00FF"/>
                </a:solidFill>
                <a:effectLst>
                  <a:outerShdw blurRad="38100" dist="38100" dir="2700000" algn="tl">
                    <a:srgbClr val="000000">
                      <a:alpha val="43137"/>
                    </a:srgbClr>
                  </a:outerShdw>
                </a:effectLst>
                <a:uLnTx/>
                <a:uFillTx/>
                <a:latin typeface="Calibri" pitchFamily="34" charset="0"/>
                <a:ea typeface="+mn-ea"/>
                <a:cs typeface="Arial" charset="0"/>
              </a:rPr>
              <a:t>eference  </a:t>
            </a:r>
            <a:r>
              <a:rPr kumimoji="0" lang="en-US" sz="5400" b="1" i="1" u="none" strike="noStrike" kern="1200" cap="none" spc="0" normalizeH="0" baseline="0" noProof="0" dirty="0">
                <a:ln>
                  <a:noFill/>
                </a:ln>
                <a:solidFill>
                  <a:srgbClr val="CC00FF"/>
                </a:solidFill>
                <a:effectLst>
                  <a:outerShdw blurRad="38100" dist="38100" dir="2700000" algn="tl">
                    <a:srgbClr val="000000">
                      <a:alpha val="43137"/>
                    </a:srgbClr>
                  </a:outerShdw>
                </a:effectLst>
                <a:uLnTx/>
                <a:uFillTx/>
                <a:latin typeface="Calibri" pitchFamily="34" charset="0"/>
                <a:ea typeface="+mn-ea"/>
                <a:cs typeface="Arial" charset="0"/>
              </a:rPr>
              <a:t>S</a:t>
            </a:r>
            <a:r>
              <a:rPr kumimoji="0" lang="en-US" sz="4000" b="1" i="0" u="none" strike="noStrike" kern="1200" cap="none" spc="0" normalizeH="0" baseline="0" noProof="0" dirty="0">
                <a:ln>
                  <a:noFill/>
                </a:ln>
                <a:solidFill>
                  <a:srgbClr val="CC00FF"/>
                </a:solidFill>
                <a:effectLst>
                  <a:outerShdw blurRad="38100" dist="38100" dir="2700000" algn="tl">
                    <a:srgbClr val="000000">
                      <a:alpha val="43137"/>
                    </a:srgbClr>
                  </a:outerShdw>
                </a:effectLst>
                <a:uLnTx/>
                <a:uFillTx/>
                <a:latin typeface="Calibri" pitchFamily="34" charset="0"/>
                <a:ea typeface="+mn-ea"/>
                <a:cs typeface="Arial" charset="0"/>
              </a:rPr>
              <a:t>ystem</a:t>
            </a:r>
          </a:p>
        </p:txBody>
      </p:sp>
      <p:sp>
        <p:nvSpPr>
          <p:cNvPr id="12" name="TextBox 11"/>
          <p:cNvSpPr txBox="1"/>
          <p:nvPr/>
        </p:nvSpPr>
        <p:spPr>
          <a:xfrm>
            <a:off x="2743200" y="5858470"/>
            <a:ext cx="3657600" cy="923330"/>
          </a:xfrm>
          <a:prstGeom prst="rect">
            <a:avLst/>
          </a:prstGeom>
          <a:noFill/>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itchFamily="34" charset="0"/>
                <a:ea typeface="+mn-ea"/>
                <a:cs typeface="Arial" charset="0"/>
              </a:rPr>
              <a:t>M</a:t>
            </a:r>
            <a:r>
              <a:rPr kumimoji="0" lang="en-US"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itchFamily="34" charset="0"/>
                <a:ea typeface="+mn-ea"/>
                <a:cs typeface="Arial" charset="0"/>
              </a:rPr>
              <a:t>aintain</a:t>
            </a:r>
          </a:p>
        </p:txBody>
      </p:sp>
      <p:sp>
        <p:nvSpPr>
          <p:cNvPr id="8" name="TextBox 7"/>
          <p:cNvSpPr txBox="1"/>
          <p:nvPr/>
        </p:nvSpPr>
        <p:spPr>
          <a:xfrm>
            <a:off x="6019800" y="5858470"/>
            <a:ext cx="2667000" cy="923330"/>
          </a:xfrm>
          <a:prstGeom prst="rect">
            <a:avLst/>
          </a:prstGeom>
          <a:noFill/>
          <a:effectLst/>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itchFamily="34" charset="0"/>
                <a:ea typeface="+mn-ea"/>
                <a:cs typeface="Arial" charset="0"/>
              </a:rPr>
              <a:t>A</a:t>
            </a:r>
            <a:r>
              <a:rPr kumimoji="0" lang="en-US"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itchFamily="34" charset="0"/>
                <a:ea typeface="+mn-ea"/>
                <a:cs typeface="Arial" charset="0"/>
              </a:rPr>
              <a:t>ccess</a:t>
            </a:r>
          </a:p>
        </p:txBody>
      </p:sp>
      <p:sp>
        <p:nvSpPr>
          <p:cNvPr id="13" name="TextBox 12"/>
          <p:cNvSpPr txBox="1"/>
          <p:nvPr/>
        </p:nvSpPr>
        <p:spPr>
          <a:xfrm>
            <a:off x="457200" y="5858470"/>
            <a:ext cx="2743200" cy="923330"/>
          </a:xfrm>
          <a:prstGeom prst="rect">
            <a:avLst/>
          </a:prstGeom>
          <a:noFill/>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itchFamily="34" charset="0"/>
                <a:ea typeface="+mn-ea"/>
                <a:cs typeface="Arial" charset="0"/>
              </a:rPr>
              <a:t>D</a:t>
            </a:r>
            <a:r>
              <a:rPr kumimoji="0" lang="en-US"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itchFamily="34" charset="0"/>
                <a:ea typeface="+mn-ea"/>
                <a:cs typeface="Arial" charset="0"/>
              </a:rPr>
              <a:t>efine</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01 2001 - A Space Odessey_ Also Spra_shor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par>
                                <p:cTn id="11" presetID="2" presetClass="entr" presetSubtype="4" decel="50000" fill="hold" grpId="0" nodeType="withEffect">
                                  <p:stCondLst>
                                    <p:cond delay="100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0" fill="hold"/>
                                        <p:tgtEl>
                                          <p:spTgt spid="9"/>
                                        </p:tgtEl>
                                        <p:attrNameLst>
                                          <p:attrName>ppt_x</p:attrName>
                                        </p:attrNameLst>
                                      </p:cBhvr>
                                      <p:tavLst>
                                        <p:tav tm="0">
                                          <p:val>
                                            <p:strVal val="#ppt_x"/>
                                          </p:val>
                                        </p:tav>
                                        <p:tav tm="100000">
                                          <p:val>
                                            <p:strVal val="#ppt_x"/>
                                          </p:val>
                                        </p:tav>
                                      </p:tavLst>
                                    </p:anim>
                                    <p:anim calcmode="lin" valueType="num">
                                      <p:cBhvr additive="base">
                                        <p:cTn id="14" dur="5000" fill="hold"/>
                                        <p:tgtEl>
                                          <p:spTgt spid="9"/>
                                        </p:tgtEl>
                                        <p:attrNameLst>
                                          <p:attrName>ppt_y</p:attrName>
                                        </p:attrNameLst>
                                      </p:cBhvr>
                                      <p:tavLst>
                                        <p:tav tm="0">
                                          <p:val>
                                            <p:strVal val="1+#ppt_h/2"/>
                                          </p:val>
                                        </p:tav>
                                        <p:tav tm="100000">
                                          <p:val>
                                            <p:strVal val="#ppt_y"/>
                                          </p:val>
                                        </p:tav>
                                      </p:tavLst>
                                    </p:anim>
                                  </p:childTnLst>
                                </p:cTn>
                              </p:par>
                              <p:par>
                                <p:cTn id="15" presetID="10" presetClass="exit" presetSubtype="0" fill="hold" grpId="0" nodeType="withEffect">
                                  <p:stCondLst>
                                    <p:cond delay="12000"/>
                                  </p:stCondLst>
                                  <p:childTnLst>
                                    <p:animEffect transition="out" filter="fade">
                                      <p:cBhvr>
                                        <p:cTn id="16" dur="5000"/>
                                        <p:tgtEl>
                                          <p:spTgt spid="11"/>
                                        </p:tgtEl>
                                      </p:cBhvr>
                                    </p:animEffect>
                                    <p:set>
                                      <p:cBhvr>
                                        <p:cTn id="17" dur="1" fill="hold">
                                          <p:stCondLst>
                                            <p:cond delay="4999"/>
                                          </p:stCondLst>
                                        </p:cTn>
                                        <p:tgtEl>
                                          <p:spTgt spid="11"/>
                                        </p:tgtEl>
                                        <p:attrNameLst>
                                          <p:attrName>style.visibility</p:attrName>
                                        </p:attrNameLst>
                                      </p:cBhvr>
                                      <p:to>
                                        <p:strVal val="hidden"/>
                                      </p:to>
                                    </p:set>
                                  </p:childTnLst>
                                </p:cTn>
                              </p:par>
                              <p:par>
                                <p:cTn id="18" presetID="17" presetClass="entr" presetSubtype="10" fill="hold" grpId="0" nodeType="withEffect">
                                  <p:stCondLst>
                                    <p:cond delay="1400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ppt_w</p:attrName>
                                        </p:attrNameLst>
                                      </p:cBhvr>
                                      <p:tavLst>
                                        <p:tav tm="0">
                                          <p:val>
                                            <p:fltVal val="0"/>
                                          </p:val>
                                        </p:tav>
                                        <p:tav tm="100000">
                                          <p:val>
                                            <p:strVal val="#ppt_w"/>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par>
                          <p:cTn id="22" fill="hold">
                            <p:stCondLst>
                              <p:cond delay="17000"/>
                            </p:stCondLst>
                            <p:childTnLst>
                              <p:par>
                                <p:cTn id="23" presetID="53"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Effect transition="in" filter="fade">
                                      <p:cBhvr>
                                        <p:cTn id="27" dur="1000"/>
                                        <p:tgtEl>
                                          <p:spTgt spid="13"/>
                                        </p:tgtEl>
                                      </p:cBhvr>
                                    </p:animEffect>
                                  </p:childTnLst>
                                </p:cTn>
                              </p:par>
                            </p:childTnLst>
                          </p:cTn>
                        </p:par>
                        <p:par>
                          <p:cTn id="28" fill="hold">
                            <p:stCondLst>
                              <p:cond delay="18000"/>
                            </p:stCondLst>
                            <p:childTnLst>
                              <p:par>
                                <p:cTn id="29" presetID="53"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Effect transition="in" filter="fade">
                                      <p:cBhvr>
                                        <p:cTn id="33" dur="1000"/>
                                        <p:tgtEl>
                                          <p:spTgt spid="12"/>
                                        </p:tgtEl>
                                      </p:cBhvr>
                                    </p:animEffect>
                                  </p:childTnLst>
                                </p:cTn>
                              </p:par>
                            </p:childTnLst>
                          </p:cTn>
                        </p:par>
                        <p:par>
                          <p:cTn id="34" fill="hold">
                            <p:stCondLst>
                              <p:cond delay="19000"/>
                            </p:stCondLst>
                            <p:childTnLst>
                              <p:par>
                                <p:cTn id="35" presetID="53"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p:bldP spid="2" grpId="0"/>
      <p:bldP spid="7" grpId="0"/>
      <p:bldP spid="12" grpId="0"/>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D884-B1EC-4CBF-BE6E-8DE015B04D05}"/>
              </a:ext>
            </a:extLst>
          </p:cNvPr>
          <p:cNvSpPr>
            <a:spLocks noGrp="1"/>
          </p:cNvSpPr>
          <p:nvPr>
            <p:ph type="title"/>
          </p:nvPr>
        </p:nvSpPr>
        <p:spPr/>
        <p:txBody>
          <a:bodyPr/>
          <a:lstStyle/>
          <a:p>
            <a:r>
              <a:rPr lang="en-US" dirty="0"/>
              <a:t>Default SPCS2022 zones</a:t>
            </a:r>
          </a:p>
        </p:txBody>
      </p:sp>
      <p:sp>
        <p:nvSpPr>
          <p:cNvPr id="3" name="Content Placeholder 2">
            <a:extLst>
              <a:ext uri="{FF2B5EF4-FFF2-40B4-BE49-F238E27FC236}">
                <a16:creationId xmlns:a16="http://schemas.microsoft.com/office/drawing/2014/main" id="{4ED6D7B7-B935-4521-9DE3-2CDBF8B7E83A}"/>
              </a:ext>
            </a:extLst>
          </p:cNvPr>
          <p:cNvSpPr>
            <a:spLocks noGrp="1"/>
          </p:cNvSpPr>
          <p:nvPr>
            <p:ph idx="1"/>
          </p:nvPr>
        </p:nvSpPr>
        <p:spPr>
          <a:xfrm>
            <a:off x="457200" y="1554480"/>
            <a:ext cx="8686800" cy="4572000"/>
          </a:xfrm>
        </p:spPr>
        <p:txBody>
          <a:bodyPr>
            <a:normAutofit fontScale="85000" lnSpcReduction="10000"/>
          </a:bodyPr>
          <a:lstStyle/>
          <a:p>
            <a:r>
              <a:rPr lang="en-US" dirty="0"/>
              <a:t>To ensure </a:t>
            </a:r>
            <a:r>
              <a:rPr lang="en-US" b="1" i="1" dirty="0"/>
              <a:t>all</a:t>
            </a:r>
            <a:r>
              <a:rPr lang="en-US" dirty="0"/>
              <a:t> states and U.S. territories covered</a:t>
            </a:r>
          </a:p>
          <a:p>
            <a:pPr lvl="1"/>
            <a:r>
              <a:rPr lang="en-US" dirty="0"/>
              <a:t>For complete system if no consensus stakeholder input</a:t>
            </a:r>
          </a:p>
          <a:p>
            <a:pPr lvl="1"/>
            <a:r>
              <a:rPr lang="en-US" dirty="0"/>
              <a:t>Nearly same as SPCS 83 but with some changes</a:t>
            </a:r>
          </a:p>
          <a:p>
            <a:pPr lvl="1"/>
            <a:r>
              <a:rPr lang="en-US" dirty="0"/>
              <a:t>Almost all zone projection types and extents the same</a:t>
            </a:r>
          </a:p>
          <a:p>
            <a:r>
              <a:rPr lang="en-US" dirty="0"/>
              <a:t>Modify existing zones to meet SPCS2022 policy</a:t>
            </a:r>
          </a:p>
          <a:p>
            <a:pPr lvl="1"/>
            <a:r>
              <a:rPr lang="en-US" dirty="0"/>
              <a:t>Scale redefined with respect to </a:t>
            </a:r>
            <a:r>
              <a:rPr lang="en-US" b="1" dirty="0"/>
              <a:t>topographic surface</a:t>
            </a:r>
          </a:p>
          <a:p>
            <a:pPr lvl="1"/>
            <a:r>
              <a:rPr lang="en-US" dirty="0"/>
              <a:t>Use 1-parallel Lambert and local Oblique Mercator</a:t>
            </a:r>
          </a:p>
          <a:p>
            <a:r>
              <a:rPr lang="en-US" dirty="0"/>
              <a:t>Will also create a statewide zone for </a:t>
            </a:r>
            <a:r>
              <a:rPr lang="en-US" b="1" i="1" dirty="0"/>
              <a:t>all</a:t>
            </a:r>
            <a:r>
              <a:rPr lang="en-US" dirty="0"/>
              <a:t> states</a:t>
            </a:r>
          </a:p>
          <a:p>
            <a:endParaRPr lang="en-US" dirty="0"/>
          </a:p>
        </p:txBody>
      </p:sp>
      <p:sp>
        <p:nvSpPr>
          <p:cNvPr id="7" name="Date Placeholder 6">
            <a:extLst>
              <a:ext uri="{FF2B5EF4-FFF2-40B4-BE49-F238E27FC236}">
                <a16:creationId xmlns:a16="http://schemas.microsoft.com/office/drawing/2014/main" id="{393EA3D0-02A2-4033-8B7B-3B90A3043B94}"/>
              </a:ext>
            </a:extLst>
          </p:cNvPr>
          <p:cNvSpPr>
            <a:spLocks noGrp="1"/>
          </p:cNvSpPr>
          <p:nvPr>
            <p:ph type="dt" sz="quarter" idx="2"/>
          </p:nvPr>
        </p:nvSpPr>
        <p:spPr/>
        <p:txBody>
          <a:bodyPr/>
          <a:lstStyle/>
          <a:p>
            <a:r>
              <a:rPr lang="en-US"/>
              <a:t>July 24, 2019</a:t>
            </a:r>
            <a:endParaRPr lang="en-US" dirty="0"/>
          </a:p>
        </p:txBody>
      </p:sp>
      <p:sp>
        <p:nvSpPr>
          <p:cNvPr id="8" name="Footer Placeholder 7">
            <a:extLst>
              <a:ext uri="{FF2B5EF4-FFF2-40B4-BE49-F238E27FC236}">
                <a16:creationId xmlns:a16="http://schemas.microsoft.com/office/drawing/2014/main" id="{239B06D2-3AEC-4FA9-BEFC-06BAA6C3C6C6}"/>
              </a:ext>
            </a:extLst>
          </p:cNvPr>
          <p:cNvSpPr>
            <a:spLocks noGrp="1"/>
          </p:cNvSpPr>
          <p:nvPr>
            <p:ph type="ftr" sz="quarter" idx="3"/>
          </p:nvPr>
        </p:nvSpPr>
        <p:spPr/>
        <p:txBody>
          <a:bodyPr/>
          <a:lstStyle/>
          <a:p>
            <a:r>
              <a:rPr lang="en-US"/>
              <a:t>TRB 2019 AFB80 Summer Meeting</a:t>
            </a:r>
            <a:endParaRPr lang="en-US" dirty="0"/>
          </a:p>
        </p:txBody>
      </p:sp>
      <p:sp>
        <p:nvSpPr>
          <p:cNvPr id="9" name="Slide Number Placeholder 8">
            <a:extLst>
              <a:ext uri="{FF2B5EF4-FFF2-40B4-BE49-F238E27FC236}">
                <a16:creationId xmlns:a16="http://schemas.microsoft.com/office/drawing/2014/main" id="{B781A1D8-D0CE-4B73-B15C-1F961F4BA60D}"/>
              </a:ext>
            </a:extLst>
          </p:cNvPr>
          <p:cNvSpPr>
            <a:spLocks noGrp="1"/>
          </p:cNvSpPr>
          <p:nvPr>
            <p:ph type="sldNum" sz="quarter" idx="4"/>
          </p:nvPr>
        </p:nvSpPr>
        <p:spPr/>
        <p:txBody>
          <a:bodyPr/>
          <a:lstStyle/>
          <a:p>
            <a:fld id="{50726B4B-11E2-4B4D-822E-155936961C3B}" type="slidenum">
              <a:rPr lang="en-US" smtClean="0"/>
              <a:pPr/>
              <a:t>20</a:t>
            </a:fld>
            <a:endParaRPr lang="en-US" dirty="0"/>
          </a:p>
        </p:txBody>
      </p:sp>
    </p:spTree>
    <p:extLst>
      <p:ext uri="{BB962C8B-B14F-4D97-AF65-F5344CB8AC3E}">
        <p14:creationId xmlns:p14="http://schemas.microsoft.com/office/powerpoint/2010/main" val="1365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5C00A5-E68B-4D8C-9942-CBEE3A05D172}"/>
              </a:ext>
            </a:extLst>
          </p:cNvPr>
          <p:cNvSpPr>
            <a:spLocks noGrp="1"/>
          </p:cNvSpPr>
          <p:nvPr>
            <p:ph type="title"/>
          </p:nvPr>
        </p:nvSpPr>
        <p:spPr/>
        <p:txBody>
          <a:bodyPr/>
          <a:lstStyle/>
          <a:p>
            <a:r>
              <a:rPr lang="en-US" dirty="0"/>
              <a:t>Entire SPCS</a:t>
            </a:r>
          </a:p>
        </p:txBody>
      </p:sp>
      <p:pic>
        <p:nvPicPr>
          <p:cNvPr id="9" name="Picture 8">
            <a:extLst>
              <a:ext uri="{FF2B5EF4-FFF2-40B4-BE49-F238E27FC236}">
                <a16:creationId xmlns:a16="http://schemas.microsoft.com/office/drawing/2014/main" id="{9F2F8333-00E0-4AE7-8729-B23BBB0D3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16"/>
            <a:ext cx="9144000" cy="6492284"/>
          </a:xfrm>
          <a:prstGeom prst="rect">
            <a:avLst/>
          </a:prstGeom>
        </p:spPr>
      </p:pic>
      <p:sp>
        <p:nvSpPr>
          <p:cNvPr id="7" name="TextBox 6">
            <a:extLst>
              <a:ext uri="{FF2B5EF4-FFF2-40B4-BE49-F238E27FC236}">
                <a16:creationId xmlns:a16="http://schemas.microsoft.com/office/drawing/2014/main" id="{4E4714A9-6F76-4373-A0E7-82EBBA7CBBE8}"/>
              </a:ext>
            </a:extLst>
          </p:cNvPr>
          <p:cNvSpPr txBox="1"/>
          <p:nvPr/>
        </p:nvSpPr>
        <p:spPr>
          <a:xfrm>
            <a:off x="0" y="-1"/>
            <a:ext cx="9144000" cy="457200"/>
          </a:xfrm>
          <a:prstGeom prst="rect">
            <a:avLst/>
          </a:prstGeom>
          <a:solidFill>
            <a:sysClr val="window" lastClr="FFFFFF"/>
          </a:solidFill>
        </p:spPr>
        <p:txBody>
          <a:bodyPr wrap="square" rtlCol="0">
            <a:normAutofit/>
          </a:bodyPr>
          <a:lstStyle/>
          <a:p>
            <a:pPr algn="ctr" defTabSz="457200" fontAlgn="base">
              <a:spcBef>
                <a:spcPct val="0"/>
              </a:spcBef>
              <a:spcAft>
                <a:spcPct val="0"/>
              </a:spcAft>
              <a:defRPr/>
            </a:pPr>
            <a:endParaRPr lang="en-US" sz="1200" b="1" dirty="0">
              <a:solidFill>
                <a:prstClr val="black"/>
              </a:solidFill>
              <a:latin typeface="Calibri" charset="0"/>
              <a:ea typeface="ＭＳ Ｐゴシック" charset="0"/>
            </a:endParaRPr>
          </a:p>
          <a:p>
            <a:pPr algn="ctr" defTabSz="457200" fontAlgn="base">
              <a:lnSpc>
                <a:spcPct val="50000"/>
              </a:lnSpc>
              <a:spcBef>
                <a:spcPct val="0"/>
              </a:spcBef>
              <a:spcAft>
                <a:spcPct val="0"/>
              </a:spcAft>
              <a:defRPr/>
            </a:pPr>
            <a:r>
              <a:rPr lang="en-US" sz="2000" b="1" dirty="0">
                <a:solidFill>
                  <a:prstClr val="black"/>
                </a:solidFill>
                <a:latin typeface="Calibri" charset="0"/>
                <a:ea typeface="ＭＳ Ｐゴシック" charset="0"/>
              </a:rPr>
              <a:t>State Plane Coordinate Systems of 1927 (134 zones) and 1983 (125 zones)</a:t>
            </a:r>
          </a:p>
        </p:txBody>
      </p:sp>
      <p:sp>
        <p:nvSpPr>
          <p:cNvPr id="4" name="Slide Number Placeholder 3">
            <a:extLst>
              <a:ext uri="{FF2B5EF4-FFF2-40B4-BE49-F238E27FC236}">
                <a16:creationId xmlns:a16="http://schemas.microsoft.com/office/drawing/2014/main" id="{C7B1B4E2-6B69-47DA-B5F3-CEF5E40AB0D6}"/>
              </a:ext>
            </a:extLst>
          </p:cNvPr>
          <p:cNvSpPr>
            <a:spLocks noGrp="1"/>
          </p:cNvSpPr>
          <p:nvPr>
            <p:ph type="sldNum" sz="quarter" idx="4"/>
          </p:nvPr>
        </p:nvSpPr>
        <p:spPr/>
        <p:txBody>
          <a:bodyPr/>
          <a:lstStyle/>
          <a:p>
            <a:fld id="{50726B4B-11E2-4B4D-822E-155936961C3B}" type="slidenum">
              <a:rPr lang="en-US" smtClean="0">
                <a:solidFill>
                  <a:schemeClr val="accent4">
                    <a:lumMod val="75000"/>
                  </a:schemeClr>
                </a:solidFill>
              </a:rPr>
              <a:pPr/>
              <a:t>21</a:t>
            </a:fld>
            <a:endParaRPr lang="en-US" dirty="0">
              <a:solidFill>
                <a:schemeClr val="accent4">
                  <a:lumMod val="75000"/>
                </a:schemeClr>
              </a:solidFill>
            </a:endParaRPr>
          </a:p>
        </p:txBody>
      </p:sp>
    </p:spTree>
    <p:extLst>
      <p:ext uri="{BB962C8B-B14F-4D97-AF65-F5344CB8AC3E}">
        <p14:creationId xmlns:p14="http://schemas.microsoft.com/office/powerpoint/2010/main" val="88112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6035-2A84-4EEA-9569-11A7D16089D4}"/>
              </a:ext>
            </a:extLst>
          </p:cNvPr>
          <p:cNvSpPr>
            <a:spLocks noGrp="1"/>
          </p:cNvSpPr>
          <p:nvPr>
            <p:ph type="title"/>
          </p:nvPr>
        </p:nvSpPr>
        <p:spPr/>
        <p:txBody>
          <a:bodyPr/>
          <a:lstStyle/>
          <a:p>
            <a:r>
              <a:rPr lang="en-US" dirty="0"/>
              <a:t>Default zones</a:t>
            </a:r>
          </a:p>
        </p:txBody>
      </p:sp>
      <p:sp>
        <p:nvSpPr>
          <p:cNvPr id="3" name="Slide Number Placeholder 2">
            <a:extLst>
              <a:ext uri="{FF2B5EF4-FFF2-40B4-BE49-F238E27FC236}">
                <a16:creationId xmlns:a16="http://schemas.microsoft.com/office/drawing/2014/main" id="{1748FE0D-2D8C-404E-91B7-C6896E918D88}"/>
              </a:ext>
            </a:extLst>
          </p:cNvPr>
          <p:cNvSpPr>
            <a:spLocks noGrp="1"/>
          </p:cNvSpPr>
          <p:nvPr>
            <p:ph type="sldNum" sz="quarter" idx="4"/>
          </p:nvPr>
        </p:nvSpPr>
        <p:spPr>
          <a:xfrm>
            <a:off x="8229600" y="6400800"/>
            <a:ext cx="914400" cy="274638"/>
          </a:xfrm>
        </p:spPr>
        <p:txBody>
          <a:bodyPr/>
          <a:lstStyle/>
          <a:p>
            <a:pPr>
              <a:defRPr/>
            </a:pPr>
            <a:fld id="{8521C175-7EF2-4F00-94D5-418B427E826E}" type="slidenum">
              <a:rPr lang="en-US" smtClean="0"/>
              <a:pPr>
                <a:defRPr/>
              </a:pPr>
              <a:t>22</a:t>
            </a:fld>
            <a:endParaRPr lang="en-US"/>
          </a:p>
        </p:txBody>
      </p:sp>
      <p:sp>
        <p:nvSpPr>
          <p:cNvPr id="4" name="Date Placeholder 3">
            <a:extLst>
              <a:ext uri="{FF2B5EF4-FFF2-40B4-BE49-F238E27FC236}">
                <a16:creationId xmlns:a16="http://schemas.microsoft.com/office/drawing/2014/main" id="{EE5DC16B-6C40-432A-A33F-0D552AC165B1}"/>
              </a:ext>
            </a:extLst>
          </p:cNvPr>
          <p:cNvSpPr>
            <a:spLocks noGrp="1"/>
          </p:cNvSpPr>
          <p:nvPr>
            <p:ph type="dt" sz="half" idx="2"/>
          </p:nvPr>
        </p:nvSpPr>
        <p:spPr>
          <a:xfrm>
            <a:off x="0" y="6400800"/>
            <a:ext cx="914400" cy="274638"/>
          </a:xfrm>
        </p:spPr>
        <p:txBody>
          <a:bodyPr/>
          <a:lstStyle/>
          <a:p>
            <a:pPr>
              <a:defRPr/>
            </a:pPr>
            <a:r>
              <a:rPr lang="en-US"/>
              <a:t>July 24, 2019</a:t>
            </a:r>
          </a:p>
        </p:txBody>
      </p:sp>
      <p:sp>
        <p:nvSpPr>
          <p:cNvPr id="5" name="Footer Placeholder 4">
            <a:extLst>
              <a:ext uri="{FF2B5EF4-FFF2-40B4-BE49-F238E27FC236}">
                <a16:creationId xmlns:a16="http://schemas.microsoft.com/office/drawing/2014/main" id="{59515A8B-8ECD-4B1A-B5FF-32FF557ED7D2}"/>
              </a:ext>
            </a:extLst>
          </p:cNvPr>
          <p:cNvSpPr>
            <a:spLocks noGrp="1"/>
          </p:cNvSpPr>
          <p:nvPr>
            <p:ph type="ftr" sz="quarter" idx="3"/>
          </p:nvPr>
        </p:nvSpPr>
        <p:spPr>
          <a:xfrm>
            <a:off x="0" y="6400800"/>
            <a:ext cx="6035675" cy="274638"/>
          </a:xfrm>
        </p:spPr>
        <p:txBody>
          <a:bodyPr/>
          <a:lstStyle/>
          <a:p>
            <a:pPr>
              <a:defRPr/>
            </a:pPr>
            <a:r>
              <a:rPr lang="en-US"/>
              <a:t>TRB 2019 AFB80 Summer Meeting</a:t>
            </a:r>
          </a:p>
        </p:txBody>
      </p:sp>
      <p:pic>
        <p:nvPicPr>
          <p:cNvPr id="11" name="Picture 10">
            <a:extLst>
              <a:ext uri="{FF2B5EF4-FFF2-40B4-BE49-F238E27FC236}">
                <a16:creationId xmlns:a16="http://schemas.microsoft.com/office/drawing/2014/main" id="{21B01975-54B6-4B12-B8C7-E9715A48A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1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8734-25E6-4313-A45F-B6E2E97A91D7}"/>
              </a:ext>
            </a:extLst>
          </p:cNvPr>
          <p:cNvSpPr>
            <a:spLocks noGrp="1"/>
          </p:cNvSpPr>
          <p:nvPr>
            <p:ph type="title"/>
          </p:nvPr>
        </p:nvSpPr>
        <p:spPr/>
        <p:txBody>
          <a:bodyPr/>
          <a:lstStyle/>
          <a:p>
            <a:r>
              <a:rPr lang="en-US" dirty="0"/>
              <a:t>Statewide zones</a:t>
            </a:r>
          </a:p>
        </p:txBody>
      </p:sp>
      <p:sp>
        <p:nvSpPr>
          <p:cNvPr id="3" name="Slide Number Placeholder 2">
            <a:extLst>
              <a:ext uri="{FF2B5EF4-FFF2-40B4-BE49-F238E27FC236}">
                <a16:creationId xmlns:a16="http://schemas.microsoft.com/office/drawing/2014/main" id="{304B8796-422C-464E-BCEE-8B04AEC97CF3}"/>
              </a:ext>
            </a:extLst>
          </p:cNvPr>
          <p:cNvSpPr>
            <a:spLocks noGrp="1"/>
          </p:cNvSpPr>
          <p:nvPr>
            <p:ph type="sldNum" sz="quarter" idx="4"/>
          </p:nvPr>
        </p:nvSpPr>
        <p:spPr>
          <a:xfrm>
            <a:off x="8229600" y="6400800"/>
            <a:ext cx="914400" cy="274638"/>
          </a:xfrm>
        </p:spPr>
        <p:txBody>
          <a:bodyPr/>
          <a:lstStyle/>
          <a:p>
            <a:pPr>
              <a:defRPr/>
            </a:pPr>
            <a:fld id="{8521C175-7EF2-4F00-94D5-418B427E826E}" type="slidenum">
              <a:rPr lang="en-US" smtClean="0"/>
              <a:pPr>
                <a:defRPr/>
              </a:pPr>
              <a:t>23</a:t>
            </a:fld>
            <a:endParaRPr lang="en-US"/>
          </a:p>
        </p:txBody>
      </p:sp>
      <p:sp>
        <p:nvSpPr>
          <p:cNvPr id="4" name="Date Placeholder 3">
            <a:extLst>
              <a:ext uri="{FF2B5EF4-FFF2-40B4-BE49-F238E27FC236}">
                <a16:creationId xmlns:a16="http://schemas.microsoft.com/office/drawing/2014/main" id="{809E1607-CF1B-4506-B21D-E56CCD07F812}"/>
              </a:ext>
            </a:extLst>
          </p:cNvPr>
          <p:cNvSpPr>
            <a:spLocks noGrp="1"/>
          </p:cNvSpPr>
          <p:nvPr>
            <p:ph type="dt" sz="half" idx="2"/>
          </p:nvPr>
        </p:nvSpPr>
        <p:spPr>
          <a:xfrm>
            <a:off x="0" y="6400800"/>
            <a:ext cx="914400" cy="274638"/>
          </a:xfrm>
        </p:spPr>
        <p:txBody>
          <a:bodyPr/>
          <a:lstStyle/>
          <a:p>
            <a:pPr>
              <a:defRPr/>
            </a:pPr>
            <a:r>
              <a:rPr lang="en-US"/>
              <a:t>July 24, 2019</a:t>
            </a:r>
          </a:p>
        </p:txBody>
      </p:sp>
      <p:sp>
        <p:nvSpPr>
          <p:cNvPr id="6" name="Footer Placeholder 5">
            <a:extLst>
              <a:ext uri="{FF2B5EF4-FFF2-40B4-BE49-F238E27FC236}">
                <a16:creationId xmlns:a16="http://schemas.microsoft.com/office/drawing/2014/main" id="{73C4121F-948D-42F4-ACBA-4A8D2CA5980F}"/>
              </a:ext>
            </a:extLst>
          </p:cNvPr>
          <p:cNvSpPr>
            <a:spLocks noGrp="1"/>
          </p:cNvSpPr>
          <p:nvPr>
            <p:ph type="ftr" sz="quarter" idx="3"/>
          </p:nvPr>
        </p:nvSpPr>
        <p:spPr>
          <a:xfrm>
            <a:off x="0" y="6400800"/>
            <a:ext cx="6035675" cy="274638"/>
          </a:xfrm>
        </p:spPr>
        <p:txBody>
          <a:bodyPr/>
          <a:lstStyle/>
          <a:p>
            <a:pPr>
              <a:defRPr/>
            </a:pPr>
            <a:r>
              <a:rPr lang="en-US"/>
              <a:t>TRB 2019 AFB80 Summer Meeting</a:t>
            </a:r>
          </a:p>
        </p:txBody>
      </p:sp>
      <p:pic>
        <p:nvPicPr>
          <p:cNvPr id="5" name="Picture 4">
            <a:extLst>
              <a:ext uri="{FF2B5EF4-FFF2-40B4-BE49-F238E27FC236}">
                <a16:creationId xmlns:a16="http://schemas.microsoft.com/office/drawing/2014/main" id="{8089591A-EA4F-4C2F-884C-2B6862657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35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C1C4-739A-45E2-BD2B-4BA48749F617}"/>
              </a:ext>
            </a:extLst>
          </p:cNvPr>
          <p:cNvSpPr>
            <a:spLocks noGrp="1"/>
          </p:cNvSpPr>
          <p:nvPr>
            <p:ph type="title"/>
          </p:nvPr>
        </p:nvSpPr>
        <p:spPr/>
        <p:txBody>
          <a:bodyPr/>
          <a:lstStyle/>
          <a:p>
            <a:r>
              <a:rPr lang="en-US" dirty="0"/>
              <a:t>SPCS2022 zone designs by NGS</a:t>
            </a:r>
          </a:p>
        </p:txBody>
      </p:sp>
      <p:sp>
        <p:nvSpPr>
          <p:cNvPr id="3" name="Content Placeholder 2">
            <a:extLst>
              <a:ext uri="{FF2B5EF4-FFF2-40B4-BE49-F238E27FC236}">
                <a16:creationId xmlns:a16="http://schemas.microsoft.com/office/drawing/2014/main" id="{BB209E03-D39A-4F56-A0FA-986E3AC17084}"/>
              </a:ext>
            </a:extLst>
          </p:cNvPr>
          <p:cNvSpPr>
            <a:spLocks noGrp="1"/>
          </p:cNvSpPr>
          <p:nvPr>
            <p:ph idx="1"/>
          </p:nvPr>
        </p:nvSpPr>
        <p:spPr/>
        <p:txBody>
          <a:bodyPr>
            <a:normAutofit fontScale="77500" lnSpcReduction="20000"/>
          </a:bodyPr>
          <a:lstStyle/>
          <a:p>
            <a:r>
              <a:rPr lang="en-US" b="1" i="1" dirty="0"/>
              <a:t>Linear distortion design criterion</a:t>
            </a:r>
          </a:p>
          <a:p>
            <a:pPr lvl="1"/>
            <a:r>
              <a:rPr lang="en-US" dirty="0"/>
              <a:t>Parts per million (ppm), e.g., ±20 , ±50 , ±100 ppm, etc. </a:t>
            </a:r>
          </a:p>
          <a:p>
            <a:r>
              <a:rPr lang="en-US" dirty="0"/>
              <a:t>Criterion must satisfy </a:t>
            </a:r>
            <a:r>
              <a:rPr lang="en-US" b="1" i="1" dirty="0"/>
              <a:t>all</a:t>
            </a:r>
            <a:r>
              <a:rPr lang="en-US" dirty="0"/>
              <a:t> of following:</a:t>
            </a:r>
          </a:p>
          <a:p>
            <a:pPr lvl="1"/>
            <a:r>
              <a:rPr lang="en-US" b="1" dirty="0"/>
              <a:t>90% of population</a:t>
            </a:r>
          </a:p>
          <a:p>
            <a:pPr lvl="1"/>
            <a:r>
              <a:rPr lang="en-US" b="1" dirty="0"/>
              <a:t>75% of all cities and towns </a:t>
            </a:r>
            <a:r>
              <a:rPr lang="en-US" dirty="0"/>
              <a:t>(by location only)</a:t>
            </a:r>
          </a:p>
          <a:p>
            <a:pPr lvl="1"/>
            <a:r>
              <a:rPr lang="en-US" b="1" dirty="0"/>
              <a:t>50% of entire zone area</a:t>
            </a:r>
          </a:p>
          <a:p>
            <a:r>
              <a:rPr lang="en-US" dirty="0"/>
              <a:t>Limitations for designs by NGS</a:t>
            </a:r>
          </a:p>
          <a:p>
            <a:pPr lvl="1"/>
            <a:r>
              <a:rPr lang="en-US" dirty="0"/>
              <a:t>Minimum design criterion ±50 ppm (1:20,000)</a:t>
            </a:r>
          </a:p>
          <a:p>
            <a:pPr lvl="1"/>
            <a:r>
              <a:rPr lang="en-US" dirty="0"/>
              <a:t>May be less for default zones if existing zone small</a:t>
            </a:r>
          </a:p>
          <a:p>
            <a:r>
              <a:rPr lang="en-US" b="1" dirty="0"/>
              <a:t>Low distortion projections (LDPs)</a:t>
            </a:r>
          </a:p>
          <a:p>
            <a:pPr lvl="1"/>
            <a:r>
              <a:rPr lang="en-US" dirty="0"/>
              <a:t>Must be designed by others for distortion &lt; ±50 ppm</a:t>
            </a:r>
          </a:p>
        </p:txBody>
      </p:sp>
      <p:sp>
        <p:nvSpPr>
          <p:cNvPr id="7" name="Date Placeholder 6">
            <a:extLst>
              <a:ext uri="{FF2B5EF4-FFF2-40B4-BE49-F238E27FC236}">
                <a16:creationId xmlns:a16="http://schemas.microsoft.com/office/drawing/2014/main" id="{9781A009-4287-4E04-BBF5-9FEDE2B0CBF1}"/>
              </a:ext>
            </a:extLst>
          </p:cNvPr>
          <p:cNvSpPr>
            <a:spLocks noGrp="1"/>
          </p:cNvSpPr>
          <p:nvPr>
            <p:ph type="dt" sz="quarter" idx="2"/>
          </p:nvPr>
        </p:nvSpPr>
        <p:spPr/>
        <p:txBody>
          <a:bodyPr/>
          <a:lstStyle/>
          <a:p>
            <a:r>
              <a:rPr lang="en-US"/>
              <a:t>July 24, 2019</a:t>
            </a:r>
            <a:endParaRPr lang="en-US" dirty="0"/>
          </a:p>
        </p:txBody>
      </p:sp>
      <p:sp>
        <p:nvSpPr>
          <p:cNvPr id="8" name="Footer Placeholder 7">
            <a:extLst>
              <a:ext uri="{FF2B5EF4-FFF2-40B4-BE49-F238E27FC236}">
                <a16:creationId xmlns:a16="http://schemas.microsoft.com/office/drawing/2014/main" id="{075439E3-A830-4EDB-99AB-B6612580EF15}"/>
              </a:ext>
            </a:extLst>
          </p:cNvPr>
          <p:cNvSpPr>
            <a:spLocks noGrp="1"/>
          </p:cNvSpPr>
          <p:nvPr>
            <p:ph type="ftr" sz="quarter" idx="3"/>
          </p:nvPr>
        </p:nvSpPr>
        <p:spPr/>
        <p:txBody>
          <a:bodyPr/>
          <a:lstStyle/>
          <a:p>
            <a:r>
              <a:rPr lang="en-US"/>
              <a:t>TRB 2019 AFB80 Summer Meeting</a:t>
            </a:r>
            <a:endParaRPr lang="en-US" dirty="0"/>
          </a:p>
        </p:txBody>
      </p:sp>
      <p:sp>
        <p:nvSpPr>
          <p:cNvPr id="9" name="Slide Number Placeholder 8">
            <a:extLst>
              <a:ext uri="{FF2B5EF4-FFF2-40B4-BE49-F238E27FC236}">
                <a16:creationId xmlns:a16="http://schemas.microsoft.com/office/drawing/2014/main" id="{6B310CAE-0128-455E-93B5-59C592E1B75C}"/>
              </a:ext>
            </a:extLst>
          </p:cNvPr>
          <p:cNvSpPr>
            <a:spLocks noGrp="1"/>
          </p:cNvSpPr>
          <p:nvPr>
            <p:ph type="sldNum" sz="quarter" idx="4"/>
          </p:nvPr>
        </p:nvSpPr>
        <p:spPr/>
        <p:txBody>
          <a:bodyPr/>
          <a:lstStyle/>
          <a:p>
            <a:fld id="{50726B4B-11E2-4B4D-822E-155936961C3B}" type="slidenum">
              <a:rPr lang="en-US" smtClean="0"/>
              <a:pPr/>
              <a:t>24</a:t>
            </a:fld>
            <a:endParaRPr lang="en-US" dirty="0"/>
          </a:p>
        </p:txBody>
      </p:sp>
    </p:spTree>
    <p:extLst>
      <p:ext uri="{BB962C8B-B14F-4D97-AF65-F5344CB8AC3E}">
        <p14:creationId xmlns:p14="http://schemas.microsoft.com/office/powerpoint/2010/main" val="103762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F71C89-E8F0-4D98-A652-C103EF4ABA73}"/>
              </a:ext>
            </a:extLst>
          </p:cNvPr>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July 24, 2019</a:t>
            </a:r>
          </a:p>
        </p:txBody>
      </p:sp>
      <p:sp>
        <p:nvSpPr>
          <p:cNvPr id="5" name="Footer Placeholder 4">
            <a:extLst>
              <a:ext uri="{FF2B5EF4-FFF2-40B4-BE49-F238E27FC236}">
                <a16:creationId xmlns:a16="http://schemas.microsoft.com/office/drawing/2014/main" id="{D32D7790-5B17-4111-A7D9-5C21209E6F18}"/>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TRB 2019 AFB80 Summer Meeting</a:t>
            </a:r>
          </a:p>
        </p:txBody>
      </p:sp>
      <p:sp>
        <p:nvSpPr>
          <p:cNvPr id="3" name="Slide Number Placeholder 2">
            <a:extLst>
              <a:ext uri="{FF2B5EF4-FFF2-40B4-BE49-F238E27FC236}">
                <a16:creationId xmlns:a16="http://schemas.microsoft.com/office/drawing/2014/main" id="{E58E1165-808B-41F5-B8AB-9B3A424F0E78}"/>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7F01D8-6E36-4B9C-A4A4-4BCC85489C26}" type="slidenum">
              <a:rPr lang="en-US" smtClean="0"/>
              <a:pPr>
                <a:defRPr/>
              </a:pPr>
              <a:t>25</a:t>
            </a:fld>
            <a:endParaRPr lang="en-US"/>
          </a:p>
        </p:txBody>
      </p:sp>
      <p:sp>
        <p:nvSpPr>
          <p:cNvPr id="2" name="Title 1">
            <a:extLst>
              <a:ext uri="{FF2B5EF4-FFF2-40B4-BE49-F238E27FC236}">
                <a16:creationId xmlns:a16="http://schemas.microsoft.com/office/drawing/2014/main" id="{A91C73FA-9172-49DF-9EF3-E2B596105DD7}"/>
              </a:ext>
            </a:extLst>
          </p:cNvPr>
          <p:cNvSpPr>
            <a:spLocks noGrp="1"/>
          </p:cNvSpPr>
          <p:nvPr>
            <p:ph type="title" idx="4294967295"/>
          </p:nvPr>
        </p:nvSpPr>
        <p:spPr>
          <a:xfrm>
            <a:off x="0" y="277813"/>
            <a:ext cx="8229600" cy="1096962"/>
          </a:xfrm>
        </p:spPr>
        <p:txBody>
          <a:bodyPr/>
          <a:lstStyle/>
          <a:p>
            <a:r>
              <a:rPr lang="en-US" dirty="0"/>
              <a:t>Florida SPCS2022 (preliminary)</a:t>
            </a:r>
          </a:p>
        </p:txBody>
      </p:sp>
      <p:pic>
        <p:nvPicPr>
          <p:cNvPr id="8" name="Picture 7">
            <a:extLst>
              <a:ext uri="{FF2B5EF4-FFF2-40B4-BE49-F238E27FC236}">
                <a16:creationId xmlns:a16="http://schemas.microsoft.com/office/drawing/2014/main" id="{915EF26A-F752-47EA-97DA-9E9C71BE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D4128CC9-5428-4CA2-A1CC-EE32B664AF72}"/>
              </a:ext>
            </a:extLst>
          </p:cNvPr>
          <p:cNvSpPr txBox="1"/>
          <p:nvPr/>
        </p:nvSpPr>
        <p:spPr bwMode="auto">
          <a:xfrm>
            <a:off x="3611880" y="2729642"/>
            <a:ext cx="2548890" cy="2015936"/>
          </a:xfrm>
          <a:prstGeom prst="rect">
            <a:avLst/>
          </a:prstGeom>
          <a:noFill/>
          <a:ln w="9525" algn="ctr">
            <a:noFill/>
            <a:miter lim="800000"/>
            <a:headEnd/>
            <a:tailEnd/>
          </a:ln>
          <a:effectLst/>
        </p:spPr>
        <p:txBody>
          <a:bodyPr wrap="square" rtlCol="0">
            <a:spAutoFit/>
          </a:bodyPr>
          <a:lstStyle/>
          <a:p>
            <a:pPr>
              <a:spcAft>
                <a:spcPts val="600"/>
              </a:spcAft>
            </a:pPr>
            <a:r>
              <a:rPr lang="en-US" sz="2200" b="1" i="1" dirty="0">
                <a:solidFill>
                  <a:srgbClr val="000000"/>
                </a:solidFill>
                <a:cs typeface="Arial" pitchFamily="34" charset="0"/>
              </a:rPr>
              <a:t>±40 ppm distortion design criterion:</a:t>
            </a:r>
          </a:p>
          <a:p>
            <a:pPr>
              <a:spcAft>
                <a:spcPts val="600"/>
              </a:spcAft>
            </a:pPr>
            <a:r>
              <a:rPr lang="en-US" sz="2200" b="1" dirty="0">
                <a:solidFill>
                  <a:srgbClr val="000000"/>
                </a:solidFill>
                <a:cs typeface="Arial" pitchFamily="34" charset="0"/>
              </a:rPr>
              <a:t>97% of population</a:t>
            </a:r>
          </a:p>
          <a:p>
            <a:pPr>
              <a:spcAft>
                <a:spcPts val="600"/>
              </a:spcAft>
            </a:pPr>
            <a:r>
              <a:rPr lang="en-US" sz="2200" b="1" dirty="0">
                <a:solidFill>
                  <a:srgbClr val="000000"/>
                </a:solidFill>
                <a:cs typeface="Arial" pitchFamily="34" charset="0"/>
              </a:rPr>
              <a:t>93% of cities</a:t>
            </a:r>
          </a:p>
          <a:p>
            <a:pPr>
              <a:spcAft>
                <a:spcPts val="600"/>
              </a:spcAft>
            </a:pPr>
            <a:r>
              <a:rPr lang="en-US" sz="2200" b="1" dirty="0">
                <a:solidFill>
                  <a:srgbClr val="000000"/>
                </a:solidFill>
                <a:cs typeface="Arial" pitchFamily="34" charset="0"/>
              </a:rPr>
              <a:t>96% of area</a:t>
            </a:r>
          </a:p>
        </p:txBody>
      </p:sp>
    </p:spTree>
    <p:extLst>
      <p:ext uri="{BB962C8B-B14F-4D97-AF65-F5344CB8AC3E}">
        <p14:creationId xmlns:p14="http://schemas.microsoft.com/office/powerpoint/2010/main" val="233941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5CF63D-4318-4DB1-A881-E3EFE7B01D0F}"/>
              </a:ext>
            </a:extLst>
          </p:cNvPr>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July 24, 2019</a:t>
            </a:r>
          </a:p>
        </p:txBody>
      </p:sp>
      <p:sp>
        <p:nvSpPr>
          <p:cNvPr id="5" name="Footer Placeholder 4">
            <a:extLst>
              <a:ext uri="{FF2B5EF4-FFF2-40B4-BE49-F238E27FC236}">
                <a16:creationId xmlns:a16="http://schemas.microsoft.com/office/drawing/2014/main" id="{F3CC011B-801E-4B6B-A6FA-44B96B84313E}"/>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TRB 2019 AFB80 Summer Meeting</a:t>
            </a:r>
          </a:p>
        </p:txBody>
      </p:sp>
      <p:sp>
        <p:nvSpPr>
          <p:cNvPr id="3" name="Slide Number Placeholder 2">
            <a:extLst>
              <a:ext uri="{FF2B5EF4-FFF2-40B4-BE49-F238E27FC236}">
                <a16:creationId xmlns:a16="http://schemas.microsoft.com/office/drawing/2014/main" id="{1E970C9A-EF7F-479D-B960-53A41F324572}"/>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7F01D8-6E36-4B9C-A4A4-4BCC85489C26}" type="slidenum">
              <a:rPr lang="en-US" smtClean="0"/>
              <a:pPr>
                <a:defRPr/>
              </a:pPr>
              <a:t>26</a:t>
            </a:fld>
            <a:endParaRPr lang="en-US"/>
          </a:p>
        </p:txBody>
      </p:sp>
      <p:sp>
        <p:nvSpPr>
          <p:cNvPr id="2" name="Title 1">
            <a:extLst>
              <a:ext uri="{FF2B5EF4-FFF2-40B4-BE49-F238E27FC236}">
                <a16:creationId xmlns:a16="http://schemas.microsoft.com/office/drawing/2014/main" id="{9F43534D-07E2-4010-B8C1-9A94AC0BCB3B}"/>
              </a:ext>
            </a:extLst>
          </p:cNvPr>
          <p:cNvSpPr>
            <a:spLocks noGrp="1"/>
          </p:cNvSpPr>
          <p:nvPr>
            <p:ph type="title" idx="4294967295"/>
          </p:nvPr>
        </p:nvSpPr>
        <p:spPr>
          <a:xfrm>
            <a:off x="0" y="277813"/>
            <a:ext cx="8229600" cy="1096962"/>
          </a:xfrm>
        </p:spPr>
        <p:txBody>
          <a:bodyPr/>
          <a:lstStyle/>
          <a:p>
            <a:r>
              <a:rPr lang="en-US" dirty="0"/>
              <a:t>Florida SPCS 83</a:t>
            </a:r>
          </a:p>
        </p:txBody>
      </p:sp>
      <p:pic>
        <p:nvPicPr>
          <p:cNvPr id="8" name="Picture 7">
            <a:extLst>
              <a:ext uri="{FF2B5EF4-FFF2-40B4-BE49-F238E27FC236}">
                <a16:creationId xmlns:a16="http://schemas.microsoft.com/office/drawing/2014/main" id="{D68AEF0C-61AE-46B9-BACA-01521B956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D3DFAB68-3A9E-4097-9BD6-75B49B48DDC8}"/>
              </a:ext>
            </a:extLst>
          </p:cNvPr>
          <p:cNvSpPr txBox="1"/>
          <p:nvPr/>
        </p:nvSpPr>
        <p:spPr bwMode="auto">
          <a:xfrm>
            <a:off x="3611880" y="2729642"/>
            <a:ext cx="2548890" cy="2015936"/>
          </a:xfrm>
          <a:prstGeom prst="rect">
            <a:avLst/>
          </a:prstGeom>
          <a:noFill/>
          <a:ln w="9525" algn="ctr">
            <a:noFill/>
            <a:miter lim="800000"/>
            <a:headEnd/>
            <a:tailEnd/>
          </a:ln>
          <a:effectLst/>
        </p:spPr>
        <p:txBody>
          <a:bodyPr wrap="square" rtlCol="0">
            <a:spAutoFit/>
          </a:bodyPr>
          <a:lstStyle/>
          <a:p>
            <a:pPr>
              <a:spcAft>
                <a:spcPts val="600"/>
              </a:spcAft>
            </a:pPr>
            <a:r>
              <a:rPr lang="en-US" sz="2200" b="1" i="1" dirty="0">
                <a:solidFill>
                  <a:srgbClr val="000000"/>
                </a:solidFill>
                <a:cs typeface="Arial" pitchFamily="34" charset="0"/>
              </a:rPr>
              <a:t>±40 ppm distortion design criterion:</a:t>
            </a:r>
          </a:p>
          <a:p>
            <a:pPr>
              <a:spcAft>
                <a:spcPts val="600"/>
              </a:spcAft>
            </a:pPr>
            <a:r>
              <a:rPr lang="en-US" sz="2200" b="1" dirty="0">
                <a:solidFill>
                  <a:srgbClr val="000000"/>
                </a:solidFill>
                <a:cs typeface="Arial" pitchFamily="34" charset="0"/>
              </a:rPr>
              <a:t>66% of population</a:t>
            </a:r>
          </a:p>
          <a:p>
            <a:pPr>
              <a:spcAft>
                <a:spcPts val="600"/>
              </a:spcAft>
            </a:pPr>
            <a:r>
              <a:rPr lang="en-US" sz="2200" b="1" dirty="0">
                <a:solidFill>
                  <a:srgbClr val="000000"/>
                </a:solidFill>
                <a:cs typeface="Arial" pitchFamily="34" charset="0"/>
              </a:rPr>
              <a:t>55% of cities</a:t>
            </a:r>
          </a:p>
          <a:p>
            <a:pPr>
              <a:spcAft>
                <a:spcPts val="600"/>
              </a:spcAft>
            </a:pPr>
            <a:r>
              <a:rPr lang="en-US" sz="2200" b="1" dirty="0">
                <a:solidFill>
                  <a:srgbClr val="000000"/>
                </a:solidFill>
                <a:cs typeface="Arial" pitchFamily="34" charset="0"/>
              </a:rPr>
              <a:t>48% of area</a:t>
            </a:r>
          </a:p>
        </p:txBody>
      </p:sp>
    </p:spTree>
    <p:extLst>
      <p:ext uri="{BB962C8B-B14F-4D97-AF65-F5344CB8AC3E}">
        <p14:creationId xmlns:p14="http://schemas.microsoft.com/office/powerpoint/2010/main" val="231860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D0BF05-4199-423A-9B77-B1F5043A7DA0}"/>
              </a:ext>
            </a:extLst>
          </p:cNvPr>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July 24, 2019</a:t>
            </a:r>
          </a:p>
        </p:txBody>
      </p:sp>
      <p:sp>
        <p:nvSpPr>
          <p:cNvPr id="5" name="Footer Placeholder 4">
            <a:extLst>
              <a:ext uri="{FF2B5EF4-FFF2-40B4-BE49-F238E27FC236}">
                <a16:creationId xmlns:a16="http://schemas.microsoft.com/office/drawing/2014/main" id="{6103DE6C-C620-4C34-91F8-CD3AA4BFECCA}"/>
              </a:ext>
            </a:extLst>
          </p:cNvPr>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TRB 2019 AFB80 Summer Meeting</a:t>
            </a:r>
          </a:p>
        </p:txBody>
      </p:sp>
      <p:sp>
        <p:nvSpPr>
          <p:cNvPr id="3" name="Slide Number Placeholder 2">
            <a:extLst>
              <a:ext uri="{FF2B5EF4-FFF2-40B4-BE49-F238E27FC236}">
                <a16:creationId xmlns:a16="http://schemas.microsoft.com/office/drawing/2014/main" id="{DF3E4B11-6E02-44C7-8260-809E6324DC30}"/>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17F01D8-6E36-4B9C-A4A4-4BCC85489C26}" type="slidenum">
              <a:rPr lang="en-US" smtClean="0"/>
              <a:pPr>
                <a:defRPr/>
              </a:pPr>
              <a:t>27</a:t>
            </a:fld>
            <a:endParaRPr lang="en-US"/>
          </a:p>
        </p:txBody>
      </p:sp>
      <p:sp>
        <p:nvSpPr>
          <p:cNvPr id="2" name="Title 1">
            <a:extLst>
              <a:ext uri="{FF2B5EF4-FFF2-40B4-BE49-F238E27FC236}">
                <a16:creationId xmlns:a16="http://schemas.microsoft.com/office/drawing/2014/main" id="{F66E5C03-42AC-4759-9A65-83391F010597}"/>
              </a:ext>
            </a:extLst>
          </p:cNvPr>
          <p:cNvSpPr>
            <a:spLocks noGrp="1"/>
          </p:cNvSpPr>
          <p:nvPr>
            <p:ph type="title" idx="4294967295"/>
          </p:nvPr>
        </p:nvSpPr>
        <p:spPr>
          <a:xfrm>
            <a:off x="0" y="277813"/>
            <a:ext cx="8229600" cy="1096962"/>
          </a:xfrm>
        </p:spPr>
        <p:txBody>
          <a:bodyPr/>
          <a:lstStyle/>
          <a:p>
            <a:r>
              <a:rPr lang="en-US" dirty="0"/>
              <a:t>Florida statewide</a:t>
            </a:r>
          </a:p>
        </p:txBody>
      </p:sp>
      <p:pic>
        <p:nvPicPr>
          <p:cNvPr id="7" name="Picture 6">
            <a:extLst>
              <a:ext uri="{FF2B5EF4-FFF2-40B4-BE49-F238E27FC236}">
                <a16:creationId xmlns:a16="http://schemas.microsoft.com/office/drawing/2014/main" id="{AE46D463-6BF2-4264-AFB7-027CF359E7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56A1F156-69E1-4DCB-BA8C-20AE45780B55}"/>
              </a:ext>
            </a:extLst>
          </p:cNvPr>
          <p:cNvSpPr txBox="1"/>
          <p:nvPr/>
        </p:nvSpPr>
        <p:spPr bwMode="auto">
          <a:xfrm>
            <a:off x="3611880" y="2729642"/>
            <a:ext cx="2548890" cy="2015936"/>
          </a:xfrm>
          <a:prstGeom prst="rect">
            <a:avLst/>
          </a:prstGeom>
          <a:noFill/>
          <a:ln w="9525" algn="ctr">
            <a:noFill/>
            <a:miter lim="800000"/>
            <a:headEnd/>
            <a:tailEnd/>
          </a:ln>
          <a:effectLst/>
        </p:spPr>
        <p:txBody>
          <a:bodyPr wrap="square" rtlCol="0">
            <a:spAutoFit/>
          </a:bodyPr>
          <a:lstStyle/>
          <a:p>
            <a:pPr>
              <a:spcAft>
                <a:spcPts val="600"/>
              </a:spcAft>
            </a:pPr>
            <a:r>
              <a:rPr lang="en-US" sz="2200" b="1" i="1" dirty="0">
                <a:solidFill>
                  <a:srgbClr val="000000"/>
                </a:solidFill>
                <a:cs typeface="Arial" pitchFamily="34" charset="0"/>
              </a:rPr>
              <a:t>±400 ppm distortion design criterion:</a:t>
            </a:r>
          </a:p>
          <a:p>
            <a:pPr>
              <a:spcAft>
                <a:spcPts val="600"/>
              </a:spcAft>
            </a:pPr>
            <a:r>
              <a:rPr lang="en-US" sz="2200" b="1" dirty="0">
                <a:solidFill>
                  <a:srgbClr val="000000"/>
                </a:solidFill>
                <a:cs typeface="Arial" pitchFamily="34" charset="0"/>
              </a:rPr>
              <a:t>100% of population</a:t>
            </a:r>
          </a:p>
          <a:p>
            <a:pPr>
              <a:spcAft>
                <a:spcPts val="600"/>
              </a:spcAft>
            </a:pPr>
            <a:r>
              <a:rPr lang="en-US" sz="2200" b="1" dirty="0">
                <a:solidFill>
                  <a:srgbClr val="000000"/>
                </a:solidFill>
                <a:cs typeface="Arial" pitchFamily="34" charset="0"/>
              </a:rPr>
              <a:t>100% of cities</a:t>
            </a:r>
          </a:p>
          <a:p>
            <a:pPr>
              <a:spcAft>
                <a:spcPts val="600"/>
              </a:spcAft>
            </a:pPr>
            <a:r>
              <a:rPr lang="en-US" sz="2200" b="1" dirty="0">
                <a:solidFill>
                  <a:srgbClr val="000000"/>
                </a:solidFill>
                <a:cs typeface="Arial" pitchFamily="34" charset="0"/>
              </a:rPr>
              <a:t>100% of area</a:t>
            </a:r>
          </a:p>
        </p:txBody>
      </p:sp>
    </p:spTree>
    <p:extLst>
      <p:ext uri="{BB962C8B-B14F-4D97-AF65-F5344CB8AC3E}">
        <p14:creationId xmlns:p14="http://schemas.microsoft.com/office/powerpoint/2010/main" val="108898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E5C03-42AC-4759-9A65-83391F010597}"/>
              </a:ext>
            </a:extLst>
          </p:cNvPr>
          <p:cNvSpPr>
            <a:spLocks noGrp="1"/>
          </p:cNvSpPr>
          <p:nvPr>
            <p:ph type="title"/>
          </p:nvPr>
        </p:nvSpPr>
        <p:spPr/>
        <p:txBody>
          <a:bodyPr/>
          <a:lstStyle/>
          <a:p>
            <a:r>
              <a:rPr lang="en-US" dirty="0"/>
              <a:t>Florida statewide using UTM</a:t>
            </a:r>
          </a:p>
        </p:txBody>
      </p:sp>
      <p:sp>
        <p:nvSpPr>
          <p:cNvPr id="3" name="Slide Number Placeholder 2">
            <a:extLst>
              <a:ext uri="{FF2B5EF4-FFF2-40B4-BE49-F238E27FC236}">
                <a16:creationId xmlns:a16="http://schemas.microsoft.com/office/drawing/2014/main" id="{DF3E4B11-6E02-44C7-8260-809E6324DC30}"/>
              </a:ext>
            </a:extLst>
          </p:cNvPr>
          <p:cNvSpPr>
            <a:spLocks noGrp="1"/>
          </p:cNvSpPr>
          <p:nvPr>
            <p:ph type="sldNum" sz="quarter" idx="4"/>
          </p:nvPr>
        </p:nvSpPr>
        <p:spPr>
          <a:xfrm>
            <a:off x="8229600" y="6400800"/>
            <a:ext cx="914400" cy="274638"/>
          </a:xfrm>
        </p:spPr>
        <p:txBody>
          <a:bodyPr/>
          <a:lstStyle/>
          <a:p>
            <a:pPr>
              <a:defRPr/>
            </a:pPr>
            <a:fld id="{8521C175-7EF2-4F00-94D5-418B427E826E}" type="slidenum">
              <a:rPr lang="en-US" smtClean="0"/>
              <a:pPr>
                <a:defRPr/>
              </a:pPr>
              <a:t>28</a:t>
            </a:fld>
            <a:endParaRPr lang="en-US"/>
          </a:p>
        </p:txBody>
      </p:sp>
      <p:sp>
        <p:nvSpPr>
          <p:cNvPr id="4" name="Date Placeholder 3">
            <a:extLst>
              <a:ext uri="{FF2B5EF4-FFF2-40B4-BE49-F238E27FC236}">
                <a16:creationId xmlns:a16="http://schemas.microsoft.com/office/drawing/2014/main" id="{F6A6E1BC-6488-4CBC-9A70-7A089D95E7A4}"/>
              </a:ext>
            </a:extLst>
          </p:cNvPr>
          <p:cNvSpPr>
            <a:spLocks noGrp="1"/>
          </p:cNvSpPr>
          <p:nvPr>
            <p:ph type="dt" sz="half" idx="2"/>
          </p:nvPr>
        </p:nvSpPr>
        <p:spPr>
          <a:xfrm>
            <a:off x="0" y="6400800"/>
            <a:ext cx="914400" cy="274638"/>
          </a:xfrm>
        </p:spPr>
        <p:txBody>
          <a:bodyPr/>
          <a:lstStyle/>
          <a:p>
            <a:pPr>
              <a:defRPr/>
            </a:pPr>
            <a:r>
              <a:rPr lang="en-US"/>
              <a:t>July 24, 2019</a:t>
            </a:r>
          </a:p>
        </p:txBody>
      </p:sp>
      <p:sp>
        <p:nvSpPr>
          <p:cNvPr id="5" name="Footer Placeholder 4">
            <a:extLst>
              <a:ext uri="{FF2B5EF4-FFF2-40B4-BE49-F238E27FC236}">
                <a16:creationId xmlns:a16="http://schemas.microsoft.com/office/drawing/2014/main" id="{A24DDC8C-5E3A-4450-AE32-0B60532EA5BD}"/>
              </a:ext>
            </a:extLst>
          </p:cNvPr>
          <p:cNvSpPr>
            <a:spLocks noGrp="1"/>
          </p:cNvSpPr>
          <p:nvPr>
            <p:ph type="ftr" sz="quarter" idx="3"/>
          </p:nvPr>
        </p:nvSpPr>
        <p:spPr>
          <a:xfrm>
            <a:off x="0" y="6400800"/>
            <a:ext cx="6035675" cy="274638"/>
          </a:xfrm>
        </p:spPr>
        <p:txBody>
          <a:bodyPr/>
          <a:lstStyle/>
          <a:p>
            <a:pPr>
              <a:defRPr/>
            </a:pPr>
            <a:r>
              <a:rPr lang="en-US"/>
              <a:t>TRB 2019 AFB80 Summer Meeting</a:t>
            </a:r>
          </a:p>
        </p:txBody>
      </p:sp>
      <p:pic>
        <p:nvPicPr>
          <p:cNvPr id="8" name="Picture 7">
            <a:extLst>
              <a:ext uri="{FF2B5EF4-FFF2-40B4-BE49-F238E27FC236}">
                <a16:creationId xmlns:a16="http://schemas.microsoft.com/office/drawing/2014/main" id="{CF41FF9E-A723-422F-A77D-AADB21B0F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F54FB317-D825-4D6E-97F0-C2770F723D0C}"/>
              </a:ext>
            </a:extLst>
          </p:cNvPr>
          <p:cNvSpPr txBox="1"/>
          <p:nvPr/>
        </p:nvSpPr>
        <p:spPr bwMode="auto">
          <a:xfrm>
            <a:off x="3611880" y="2729642"/>
            <a:ext cx="2548890" cy="2015936"/>
          </a:xfrm>
          <a:prstGeom prst="rect">
            <a:avLst/>
          </a:prstGeom>
          <a:noFill/>
          <a:ln w="9525" algn="ctr">
            <a:noFill/>
            <a:miter lim="800000"/>
            <a:headEnd/>
            <a:tailEnd/>
          </a:ln>
          <a:effectLst/>
        </p:spPr>
        <p:txBody>
          <a:bodyPr wrap="square" rtlCol="0">
            <a:spAutoFit/>
          </a:bodyPr>
          <a:lstStyle/>
          <a:p>
            <a:pPr>
              <a:spcAft>
                <a:spcPts val="600"/>
              </a:spcAft>
            </a:pPr>
            <a:r>
              <a:rPr lang="en-US" sz="2200" b="1" i="1" dirty="0">
                <a:solidFill>
                  <a:srgbClr val="000000"/>
                </a:solidFill>
                <a:cs typeface="Arial" pitchFamily="34" charset="0"/>
              </a:rPr>
              <a:t>±400 ppm distortion design criterion:</a:t>
            </a:r>
          </a:p>
          <a:p>
            <a:pPr>
              <a:spcAft>
                <a:spcPts val="600"/>
              </a:spcAft>
            </a:pPr>
            <a:r>
              <a:rPr lang="en-US" sz="2200" b="1" dirty="0">
                <a:solidFill>
                  <a:srgbClr val="000000"/>
                </a:solidFill>
                <a:cs typeface="Arial" pitchFamily="34" charset="0"/>
              </a:rPr>
              <a:t>93% of population</a:t>
            </a:r>
          </a:p>
          <a:p>
            <a:pPr>
              <a:spcAft>
                <a:spcPts val="600"/>
              </a:spcAft>
            </a:pPr>
            <a:r>
              <a:rPr lang="en-US" sz="2200" b="1" dirty="0">
                <a:solidFill>
                  <a:srgbClr val="000000"/>
                </a:solidFill>
                <a:cs typeface="Arial" pitchFamily="34" charset="0"/>
              </a:rPr>
              <a:t>80% of cities</a:t>
            </a:r>
          </a:p>
          <a:p>
            <a:pPr>
              <a:spcAft>
                <a:spcPts val="600"/>
              </a:spcAft>
            </a:pPr>
            <a:r>
              <a:rPr lang="en-US" sz="2200" b="1" dirty="0">
                <a:solidFill>
                  <a:srgbClr val="000000"/>
                </a:solidFill>
                <a:cs typeface="Arial" pitchFamily="34" charset="0"/>
              </a:rPr>
              <a:t>78% of area</a:t>
            </a:r>
          </a:p>
        </p:txBody>
      </p:sp>
    </p:spTree>
    <p:extLst>
      <p:ext uri="{BB962C8B-B14F-4D97-AF65-F5344CB8AC3E}">
        <p14:creationId xmlns:p14="http://schemas.microsoft.com/office/powerpoint/2010/main" val="281843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Plane Zone “Layers”</a:t>
            </a:r>
          </a:p>
        </p:txBody>
      </p:sp>
      <p:sp>
        <p:nvSpPr>
          <p:cNvPr id="3" name="Content Placeholder 2"/>
          <p:cNvSpPr>
            <a:spLocks noGrp="1"/>
          </p:cNvSpPr>
          <p:nvPr>
            <p:ph idx="1"/>
          </p:nvPr>
        </p:nvSpPr>
        <p:spPr>
          <a:xfrm>
            <a:off x="457200" y="1554480"/>
            <a:ext cx="8585200" cy="4409440"/>
          </a:xfrm>
        </p:spPr>
        <p:txBody>
          <a:bodyPr>
            <a:normAutofit fontScale="85000" lnSpcReduction="10000"/>
          </a:bodyPr>
          <a:lstStyle/>
          <a:p>
            <a:r>
              <a:rPr lang="en-US" dirty="0"/>
              <a:t>Allow maximum of THREE layers</a:t>
            </a:r>
          </a:p>
          <a:p>
            <a:pPr lvl="1"/>
            <a:r>
              <a:rPr lang="en-US" dirty="0"/>
              <a:t>One must be statewide layer (designed by NGS)</a:t>
            </a:r>
          </a:p>
          <a:p>
            <a:r>
              <a:rPr lang="en-US" dirty="0"/>
              <a:t>0, 1, or 2 multiple-zone layers can exist  </a:t>
            </a:r>
          </a:p>
          <a:p>
            <a:pPr marL="0" indent="0" defTabSz="344488">
              <a:buNone/>
            </a:pPr>
            <a:r>
              <a:rPr lang="en-US" i="1" dirty="0"/>
              <a:t>	However:</a:t>
            </a:r>
          </a:p>
          <a:p>
            <a:pPr lvl="1"/>
            <a:r>
              <a:rPr lang="en-US" dirty="0"/>
              <a:t>Only </a:t>
            </a:r>
            <a:r>
              <a:rPr lang="en-US" b="1" dirty="0"/>
              <a:t>ONE</a:t>
            </a:r>
            <a:r>
              <a:rPr lang="en-US" dirty="0"/>
              <a:t> layer can have complete state coverage</a:t>
            </a:r>
          </a:p>
          <a:p>
            <a:pPr lvl="1"/>
            <a:r>
              <a:rPr lang="en-US" dirty="0"/>
              <a:t>Only </a:t>
            </a:r>
            <a:r>
              <a:rPr lang="en-US" b="1" dirty="0"/>
              <a:t>ONE</a:t>
            </a:r>
            <a:r>
              <a:rPr lang="en-US" dirty="0"/>
              <a:t> layer can have partial state coverage</a:t>
            </a:r>
          </a:p>
          <a:p>
            <a:r>
              <a:rPr lang="en-US" i="1" dirty="0"/>
              <a:t>Result:  </a:t>
            </a:r>
            <a:r>
              <a:rPr lang="en-US" dirty="0"/>
              <a:t>ONE multi-zone layer in most states</a:t>
            </a:r>
          </a:p>
          <a:p>
            <a:pPr lvl="1"/>
            <a:r>
              <a:rPr lang="en-US" dirty="0"/>
              <a:t>Partial coverage layer intended for mountainous states</a:t>
            </a:r>
          </a:p>
          <a:p>
            <a:endParaRPr lang="en-US" dirty="0"/>
          </a:p>
        </p:txBody>
      </p:sp>
      <p:sp>
        <p:nvSpPr>
          <p:cNvPr id="4" name="Date Placeholder 3">
            <a:extLst>
              <a:ext uri="{FF2B5EF4-FFF2-40B4-BE49-F238E27FC236}">
                <a16:creationId xmlns:a16="http://schemas.microsoft.com/office/drawing/2014/main" id="{4CA563FF-BB10-4067-A5F8-8FAEEC26C2FB}"/>
              </a:ext>
            </a:extLst>
          </p:cNvPr>
          <p:cNvSpPr>
            <a:spLocks noGrp="1"/>
          </p:cNvSpPr>
          <p:nvPr>
            <p:ph type="dt" sz="quarter" idx="2"/>
          </p:nvPr>
        </p:nvSpPr>
        <p:spPr/>
        <p:txBody>
          <a:bodyPr/>
          <a:lstStyle/>
          <a:p>
            <a:r>
              <a:rPr lang="en-US"/>
              <a:t>July 24, 2019</a:t>
            </a:r>
            <a:endParaRPr lang="en-US" dirty="0"/>
          </a:p>
        </p:txBody>
      </p:sp>
      <p:sp>
        <p:nvSpPr>
          <p:cNvPr id="5" name="Footer Placeholder 4">
            <a:extLst>
              <a:ext uri="{FF2B5EF4-FFF2-40B4-BE49-F238E27FC236}">
                <a16:creationId xmlns:a16="http://schemas.microsoft.com/office/drawing/2014/main" id="{180B978C-7D9B-4405-9040-518A7BCF1914}"/>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967FDBD5-01A3-4415-ABDC-F152E651C4BA}"/>
              </a:ext>
            </a:extLst>
          </p:cNvPr>
          <p:cNvSpPr>
            <a:spLocks noGrp="1"/>
          </p:cNvSpPr>
          <p:nvPr>
            <p:ph type="sldNum" sz="quarter" idx="4"/>
          </p:nvPr>
        </p:nvSpPr>
        <p:spPr/>
        <p:txBody>
          <a:bodyPr/>
          <a:lstStyle/>
          <a:p>
            <a:fld id="{50726B4B-11E2-4B4D-822E-155936961C3B}" type="slidenum">
              <a:rPr lang="en-US" smtClean="0"/>
              <a:pPr/>
              <a:t>29</a:t>
            </a:fld>
            <a:endParaRPr lang="en-US" dirty="0"/>
          </a:p>
        </p:txBody>
      </p:sp>
    </p:spTree>
    <p:extLst>
      <p:ext uri="{BB962C8B-B14F-4D97-AF65-F5344CB8AC3E}">
        <p14:creationId xmlns:p14="http://schemas.microsoft.com/office/powerpoint/2010/main" val="4585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Why should you care about the </a:t>
            </a:r>
            <a:r>
              <a:rPr lang="en-US" b="1" dirty="0"/>
              <a:t>NSRS?</a:t>
            </a:r>
          </a:p>
        </p:txBody>
      </p:sp>
      <p:pic>
        <p:nvPicPr>
          <p:cNvPr id="7" name="Picture 2" descr="Power Line Sign"/>
          <p:cNvPicPr>
            <a:picLocks noChangeAspect="1" noChangeArrowheads="1"/>
          </p:cNvPicPr>
          <p:nvPr/>
        </p:nvPicPr>
        <p:blipFill>
          <a:blip r:embed="rId2"/>
          <a:srcRect r="17441" b="4210"/>
          <a:stretch>
            <a:fillRect/>
          </a:stretch>
        </p:blipFill>
        <p:spPr bwMode="auto">
          <a:xfrm>
            <a:off x="1874520" y="1304764"/>
            <a:ext cx="5270482" cy="5029200"/>
          </a:xfrm>
          <a:prstGeom prst="rect">
            <a:avLst/>
          </a:prstGeom>
          <a:noFill/>
          <a:ln>
            <a:noFill/>
          </a:ln>
          <a:effectLst>
            <a:outerShdw blurRad="50800" dist="38100" dir="2700000" algn="tl" rotWithShape="0">
              <a:prstClr val="black">
                <a:alpha val="40000"/>
              </a:prstClr>
            </a:outerShdw>
          </a:effectLst>
        </p:spPr>
      </p:pic>
      <p:sp>
        <p:nvSpPr>
          <p:cNvPr id="3" name="Date Placeholder 2">
            <a:extLst>
              <a:ext uri="{FF2B5EF4-FFF2-40B4-BE49-F238E27FC236}">
                <a16:creationId xmlns:a16="http://schemas.microsoft.com/office/drawing/2014/main" id="{9BDF6D7A-564A-4587-9301-B02581EC47CF}"/>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6B597BD6-8CCE-4D13-8649-59CE516BCF0D}"/>
              </a:ext>
            </a:extLst>
          </p:cNvPr>
          <p:cNvSpPr>
            <a:spLocks noGrp="1"/>
          </p:cNvSpPr>
          <p:nvPr>
            <p:ph type="ftr" sz="quarter" idx="3"/>
          </p:nvPr>
        </p:nvSpPr>
        <p:spPr/>
        <p:txBody>
          <a:bodyPr/>
          <a:lstStyle/>
          <a:p>
            <a:r>
              <a:rPr lang="en-US"/>
              <a:t>TRB 2019 AFB80 Summer Meeting</a:t>
            </a:r>
            <a:endParaRPr lang="en-US" dirty="0"/>
          </a:p>
        </p:txBody>
      </p:sp>
      <p:sp>
        <p:nvSpPr>
          <p:cNvPr id="5" name="Slide Number Placeholder 4">
            <a:extLst>
              <a:ext uri="{FF2B5EF4-FFF2-40B4-BE49-F238E27FC236}">
                <a16:creationId xmlns:a16="http://schemas.microsoft.com/office/drawing/2014/main" id="{4225D698-4B38-4DD6-8358-7C2006800A5B}"/>
              </a:ext>
            </a:extLst>
          </p:cNvPr>
          <p:cNvSpPr>
            <a:spLocks noGrp="1"/>
          </p:cNvSpPr>
          <p:nvPr>
            <p:ph type="sldNum" sz="quarter" idx="4"/>
          </p:nvPr>
        </p:nvSpPr>
        <p:spPr/>
        <p:txBody>
          <a:bodyPr/>
          <a:lstStyle/>
          <a:p>
            <a:fld id="{50726B4B-11E2-4B4D-822E-155936961C3B}" type="slidenum">
              <a:rPr lang="en-US" smtClean="0"/>
              <a:pPr/>
              <a:t>3</a:t>
            </a:fld>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EA12564-02C6-4447-9402-4B1005CB0C9A}"/>
              </a:ext>
            </a:extLst>
          </p:cNvPr>
          <p:cNvPicPr>
            <a:picLocks noChangeAspect="1"/>
          </p:cNvPicPr>
          <p:nvPr/>
        </p:nvPicPr>
        <p:blipFill rotWithShape="1">
          <a:blip r:embed="rId3"/>
          <a:srcRect l="66000" t="72627" r="2353"/>
          <a:stretch/>
        </p:blipFill>
        <p:spPr>
          <a:xfrm>
            <a:off x="6507480" y="4388389"/>
            <a:ext cx="2560320" cy="1660841"/>
          </a:xfrm>
          <a:prstGeom prst="rect">
            <a:avLst/>
          </a:prstGeom>
        </p:spPr>
      </p:pic>
      <p:sp>
        <p:nvSpPr>
          <p:cNvPr id="2" name="Title 1"/>
          <p:cNvSpPr>
            <a:spLocks noGrp="1"/>
          </p:cNvSpPr>
          <p:nvPr>
            <p:ph type="title" idx="4294967295"/>
          </p:nvPr>
        </p:nvSpPr>
        <p:spPr>
          <a:xfrm>
            <a:off x="0" y="3839"/>
            <a:ext cx="9142482" cy="804931"/>
          </a:xfrm>
        </p:spPr>
        <p:txBody>
          <a:bodyPr/>
          <a:lstStyle/>
          <a:p>
            <a:r>
              <a:rPr lang="en-US" dirty="0">
                <a:solidFill>
                  <a:srgbClr val="000000"/>
                </a:solidFill>
                <a:effectLst/>
              </a:rPr>
              <a:t>Iowa SPCS2022 layers</a:t>
            </a:r>
          </a:p>
        </p:txBody>
      </p:sp>
      <p:pic>
        <p:nvPicPr>
          <p:cNvPr id="22" name="Picture 21">
            <a:extLst>
              <a:ext uri="{FF2B5EF4-FFF2-40B4-BE49-F238E27FC236}">
                <a16:creationId xmlns:a16="http://schemas.microsoft.com/office/drawing/2014/main" id="{75A2FF94-E0A7-4734-B1A3-C184C0EC6D45}"/>
              </a:ext>
            </a:extLst>
          </p:cNvPr>
          <p:cNvPicPr>
            <a:picLocks noChangeAspect="1"/>
          </p:cNvPicPr>
          <p:nvPr/>
        </p:nvPicPr>
        <p:blipFill rotWithShape="1">
          <a:blip r:embed="rId4">
            <a:clrChange>
              <a:clrFrom>
                <a:srgbClr val="FFFFFF"/>
              </a:clrFrom>
              <a:clrTo>
                <a:srgbClr val="FFFFFF">
                  <a:alpha val="0"/>
                </a:srgbClr>
              </a:clrTo>
            </a:clrChange>
          </a:blip>
          <a:srcRect t="41" b="27290"/>
          <a:stretch/>
        </p:blipFill>
        <p:spPr>
          <a:xfrm>
            <a:off x="0" y="1849675"/>
            <a:ext cx="4480560" cy="2441904"/>
          </a:xfrm>
          <a:prstGeom prst="rect">
            <a:avLst/>
          </a:prstGeom>
          <a:effectLst/>
        </p:spPr>
      </p:pic>
      <p:pic>
        <p:nvPicPr>
          <p:cNvPr id="23" name="Picture 22">
            <a:extLst>
              <a:ext uri="{FF2B5EF4-FFF2-40B4-BE49-F238E27FC236}">
                <a16:creationId xmlns:a16="http://schemas.microsoft.com/office/drawing/2014/main" id="{35F3B219-2310-4B78-96C6-0EE656497AEF}"/>
              </a:ext>
            </a:extLst>
          </p:cNvPr>
          <p:cNvPicPr>
            <a:picLocks noChangeAspect="1"/>
          </p:cNvPicPr>
          <p:nvPr/>
        </p:nvPicPr>
        <p:blipFill rotWithShape="1">
          <a:blip r:embed="rId3">
            <a:clrChange>
              <a:clrFrom>
                <a:srgbClr val="FFFFFF"/>
              </a:clrFrom>
              <a:clrTo>
                <a:srgbClr val="FFFFFF">
                  <a:alpha val="0"/>
                </a:srgbClr>
              </a:clrTo>
            </a:clrChange>
          </a:blip>
          <a:srcRect t="-1" b="27334"/>
          <a:stretch/>
        </p:blipFill>
        <p:spPr>
          <a:xfrm>
            <a:off x="4663440" y="1849675"/>
            <a:ext cx="4480560" cy="2441904"/>
          </a:xfrm>
          <a:prstGeom prst="rect">
            <a:avLst/>
          </a:prstGeom>
          <a:effectLst/>
        </p:spPr>
      </p:pic>
      <p:sp>
        <p:nvSpPr>
          <p:cNvPr id="24" name="TextBox 23">
            <a:extLst>
              <a:ext uri="{FF2B5EF4-FFF2-40B4-BE49-F238E27FC236}">
                <a16:creationId xmlns:a16="http://schemas.microsoft.com/office/drawing/2014/main" id="{3442637B-A411-4426-BF08-50F16E9E41A6}"/>
              </a:ext>
            </a:extLst>
          </p:cNvPr>
          <p:cNvSpPr txBox="1"/>
          <p:nvPr/>
        </p:nvSpPr>
        <p:spPr>
          <a:xfrm>
            <a:off x="284075" y="4989586"/>
            <a:ext cx="1742845" cy="1200329"/>
          </a:xfrm>
          <a:prstGeom prst="rect">
            <a:avLst/>
          </a:prstGeom>
          <a:noFill/>
        </p:spPr>
        <p:txBody>
          <a:bodyPr wrap="square" rtlCol="0">
            <a:spAutoFit/>
          </a:bodyPr>
          <a:lstStyle/>
          <a:p>
            <a:pPr algn="r" defTabSz="457200" fontAlgn="base">
              <a:spcBef>
                <a:spcPct val="0"/>
              </a:spcBef>
              <a:spcAft>
                <a:spcPct val="0"/>
              </a:spcAft>
              <a:defRPr/>
            </a:pPr>
            <a:r>
              <a:rPr lang="en-US" sz="2400" b="1" dirty="0">
                <a:solidFill>
                  <a:prstClr val="black"/>
                </a:solidFill>
                <a:latin typeface="Calibri" charset="0"/>
                <a:ea typeface="ＭＳ Ｐゴシック" charset="0"/>
              </a:rPr>
              <a:t>Statewide layer for EVERY state</a:t>
            </a:r>
          </a:p>
        </p:txBody>
      </p:sp>
      <p:sp>
        <p:nvSpPr>
          <p:cNvPr id="25" name="TextBox 24">
            <a:extLst>
              <a:ext uri="{FF2B5EF4-FFF2-40B4-BE49-F238E27FC236}">
                <a16:creationId xmlns:a16="http://schemas.microsoft.com/office/drawing/2014/main" id="{F35BCB29-F685-406F-A9CD-A021B7195083}"/>
              </a:ext>
            </a:extLst>
          </p:cNvPr>
          <p:cNvSpPr txBox="1"/>
          <p:nvPr/>
        </p:nvSpPr>
        <p:spPr>
          <a:xfrm>
            <a:off x="0" y="1163780"/>
            <a:ext cx="4392853" cy="644880"/>
          </a:xfrm>
          <a:prstGeom prst="rect">
            <a:avLst/>
          </a:prstGeom>
          <a:noFill/>
        </p:spPr>
        <p:txBody>
          <a:bodyPr wrap="square" rtlCol="0">
            <a:noAutofit/>
          </a:bodyPr>
          <a:lstStyle/>
          <a:p>
            <a:pPr algn="ctr" defTabSz="457200" fontAlgn="base">
              <a:spcBef>
                <a:spcPct val="0"/>
              </a:spcBef>
              <a:spcAft>
                <a:spcPct val="0"/>
              </a:spcAft>
              <a:defRPr/>
            </a:pPr>
            <a:r>
              <a:rPr lang="en-US" sz="2000" b="1" dirty="0">
                <a:solidFill>
                  <a:prstClr val="black"/>
                </a:solidFill>
                <a:latin typeface="Calibri" charset="0"/>
                <a:ea typeface="ＭＳ Ｐゴシック" charset="0"/>
              </a:rPr>
              <a:t>LDP multiple-zone layer</a:t>
            </a:r>
            <a:br>
              <a:rPr lang="en-US" sz="2000" b="1" dirty="0">
                <a:solidFill>
                  <a:prstClr val="black"/>
                </a:solidFill>
                <a:latin typeface="Calibri" charset="0"/>
                <a:ea typeface="ＭＳ Ｐゴシック" charset="0"/>
              </a:rPr>
            </a:br>
            <a:r>
              <a:rPr lang="en-US" sz="2000" b="1" i="1" dirty="0">
                <a:solidFill>
                  <a:prstClr val="black"/>
                </a:solidFill>
                <a:latin typeface="Calibri" charset="0"/>
                <a:ea typeface="ＭＳ Ｐゴシック" charset="0"/>
              </a:rPr>
              <a:t>(COMPLETE state coverage)</a:t>
            </a:r>
          </a:p>
        </p:txBody>
      </p:sp>
      <p:sp>
        <p:nvSpPr>
          <p:cNvPr id="26" name="TextBox 25">
            <a:extLst>
              <a:ext uri="{FF2B5EF4-FFF2-40B4-BE49-F238E27FC236}">
                <a16:creationId xmlns:a16="http://schemas.microsoft.com/office/drawing/2014/main" id="{9CFEAD6F-A8D4-4BA9-8DBC-9A04BF6FFF0D}"/>
              </a:ext>
            </a:extLst>
          </p:cNvPr>
          <p:cNvSpPr txBox="1"/>
          <p:nvPr/>
        </p:nvSpPr>
        <p:spPr>
          <a:xfrm>
            <a:off x="4658255" y="1149581"/>
            <a:ext cx="4480561" cy="650707"/>
          </a:xfrm>
          <a:prstGeom prst="rect">
            <a:avLst/>
          </a:prstGeom>
          <a:noFill/>
        </p:spPr>
        <p:txBody>
          <a:bodyPr wrap="square" rtlCol="0">
            <a:noAutofit/>
          </a:bodyPr>
          <a:lstStyle/>
          <a:p>
            <a:pPr algn="ctr" defTabSz="457200" fontAlgn="base">
              <a:spcBef>
                <a:spcPct val="0"/>
              </a:spcBef>
              <a:spcAft>
                <a:spcPct val="0"/>
              </a:spcAft>
              <a:defRPr/>
            </a:pPr>
            <a:r>
              <a:rPr lang="en-US" sz="2000" b="1" dirty="0">
                <a:solidFill>
                  <a:prstClr val="black"/>
                </a:solidFill>
                <a:latin typeface="Calibri" charset="0"/>
                <a:ea typeface="ＭＳ Ｐゴシック" charset="0"/>
              </a:rPr>
              <a:t>SPCS 83-like multiple-zone layer</a:t>
            </a:r>
            <a:br>
              <a:rPr lang="en-US" sz="2000" b="1" dirty="0">
                <a:solidFill>
                  <a:prstClr val="black"/>
                </a:solidFill>
                <a:latin typeface="Calibri" charset="0"/>
                <a:ea typeface="ＭＳ Ｐゴシック" charset="0"/>
              </a:rPr>
            </a:br>
            <a:r>
              <a:rPr lang="en-US" sz="2000" b="1" i="1" dirty="0">
                <a:solidFill>
                  <a:prstClr val="black"/>
                </a:solidFill>
                <a:latin typeface="Calibri" charset="0"/>
                <a:ea typeface="ＭＳ Ｐゴシック" charset="0"/>
              </a:rPr>
              <a:t>(COMPLETE state coverage)</a:t>
            </a:r>
          </a:p>
        </p:txBody>
      </p:sp>
      <p:sp>
        <p:nvSpPr>
          <p:cNvPr id="28" name="Rectangle 27">
            <a:extLst>
              <a:ext uri="{FF2B5EF4-FFF2-40B4-BE49-F238E27FC236}">
                <a16:creationId xmlns:a16="http://schemas.microsoft.com/office/drawing/2014/main" id="{8478E84C-9CCD-44FD-9958-0114D615EFD1}"/>
              </a:ext>
            </a:extLst>
          </p:cNvPr>
          <p:cNvSpPr>
            <a:spLocks noChangeAspect="1"/>
          </p:cNvSpPr>
          <p:nvPr/>
        </p:nvSpPr>
        <p:spPr>
          <a:xfrm>
            <a:off x="4569407" y="1149581"/>
            <a:ext cx="4570103" cy="3196638"/>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alibri"/>
            </a:endParaRPr>
          </a:p>
        </p:txBody>
      </p:sp>
      <p:sp>
        <p:nvSpPr>
          <p:cNvPr id="30" name="Cross 29">
            <a:extLst>
              <a:ext uri="{FF2B5EF4-FFF2-40B4-BE49-F238E27FC236}">
                <a16:creationId xmlns:a16="http://schemas.microsoft.com/office/drawing/2014/main" id="{C785A7EC-07F2-4488-8394-BE40A4C45B8D}"/>
              </a:ext>
            </a:extLst>
          </p:cNvPr>
          <p:cNvSpPr>
            <a:spLocks noChangeAspect="1"/>
          </p:cNvSpPr>
          <p:nvPr/>
        </p:nvSpPr>
        <p:spPr>
          <a:xfrm rot="2700000">
            <a:off x="5848552" y="2110227"/>
            <a:ext cx="2011680" cy="2011680"/>
          </a:xfrm>
          <a:prstGeom prst="plus">
            <a:avLst>
              <a:gd name="adj" fmla="val 40743"/>
            </a:avLst>
          </a:prstGeom>
          <a:gradFill flip="none" rotWithShape="1">
            <a:gsLst>
              <a:gs pos="0">
                <a:srgbClr val="C00000"/>
              </a:gs>
              <a:gs pos="100000">
                <a:srgbClr val="FF0000"/>
              </a:gs>
            </a:gsLst>
            <a:lin ang="2700000" scaled="1"/>
            <a:tileRect/>
          </a:gra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2E45A2E-1EFC-4B59-8DF3-FA4FFB246E90}"/>
              </a:ext>
            </a:extLst>
          </p:cNvPr>
          <p:cNvPicPr>
            <a:picLocks noChangeAspect="1"/>
          </p:cNvPicPr>
          <p:nvPr/>
        </p:nvPicPr>
        <p:blipFill rotWithShape="1">
          <a:blip r:embed="rId5">
            <a:clrChange>
              <a:clrFrom>
                <a:srgbClr val="FFFFFF"/>
              </a:clrFrom>
              <a:clrTo>
                <a:srgbClr val="FFFFFF">
                  <a:alpha val="0"/>
                </a:srgbClr>
              </a:clrTo>
            </a:clrChange>
          </a:blip>
          <a:srcRect t="3" b="27329"/>
          <a:stretch/>
        </p:blipFill>
        <p:spPr>
          <a:xfrm>
            <a:off x="2026920" y="4388389"/>
            <a:ext cx="4480560" cy="2441905"/>
          </a:xfrm>
          <a:prstGeom prst="rect">
            <a:avLst/>
          </a:prstGeom>
          <a:effectLst/>
        </p:spPr>
      </p:pic>
      <p:sp>
        <p:nvSpPr>
          <p:cNvPr id="32" name="TextBox 31">
            <a:extLst>
              <a:ext uri="{FF2B5EF4-FFF2-40B4-BE49-F238E27FC236}">
                <a16:creationId xmlns:a16="http://schemas.microsoft.com/office/drawing/2014/main" id="{FA8F474E-4A9D-4CEA-A91B-26640508AB15}"/>
              </a:ext>
            </a:extLst>
          </p:cNvPr>
          <p:cNvSpPr txBox="1"/>
          <p:nvPr/>
        </p:nvSpPr>
        <p:spPr>
          <a:xfrm>
            <a:off x="4489" y="715278"/>
            <a:ext cx="9139511" cy="529103"/>
          </a:xfrm>
          <a:prstGeom prst="rect">
            <a:avLst/>
          </a:prstGeom>
          <a:noFill/>
        </p:spPr>
        <p:txBody>
          <a:bodyPr wrap="square" rtlCol="0" anchor="ctr" anchorCtr="0">
            <a:normAutofit/>
          </a:bodyPr>
          <a:lstStyle/>
          <a:p>
            <a:pPr algn="ctr" defTabSz="457200" fontAlgn="base">
              <a:lnSpc>
                <a:spcPct val="80000"/>
              </a:lnSpc>
              <a:spcBef>
                <a:spcPct val="0"/>
              </a:spcBef>
              <a:spcAft>
                <a:spcPct val="0"/>
              </a:spcAft>
              <a:defRPr/>
            </a:pPr>
            <a:r>
              <a:rPr lang="en-US" sz="2800" b="1" dirty="0">
                <a:solidFill>
                  <a:srgbClr val="003298"/>
                </a:solidFill>
                <a:latin typeface="Calibri" charset="0"/>
                <a:ea typeface="ＭＳ Ｐゴシック" charset="0"/>
              </a:rPr>
              <a:t>Only </a:t>
            </a:r>
            <a:r>
              <a:rPr lang="en-US" sz="2800" b="1" i="1" dirty="0">
                <a:solidFill>
                  <a:srgbClr val="FF0000"/>
                </a:solidFill>
                <a:latin typeface="Calibri" charset="0"/>
                <a:ea typeface="ＭＳ Ｐゴシック" charset="0"/>
              </a:rPr>
              <a:t>ONE</a:t>
            </a:r>
            <a:r>
              <a:rPr lang="en-US" sz="2800" b="1" dirty="0">
                <a:solidFill>
                  <a:srgbClr val="003298"/>
                </a:solidFill>
                <a:latin typeface="Calibri" charset="0"/>
                <a:ea typeface="ＭＳ Ｐゴシック" charset="0"/>
              </a:rPr>
              <a:t> multi-zone layer with complete state coverage</a:t>
            </a:r>
          </a:p>
        </p:txBody>
      </p:sp>
      <p:sp>
        <p:nvSpPr>
          <p:cNvPr id="27" name="TextBox 26">
            <a:extLst>
              <a:ext uri="{FF2B5EF4-FFF2-40B4-BE49-F238E27FC236}">
                <a16:creationId xmlns:a16="http://schemas.microsoft.com/office/drawing/2014/main" id="{FA8F474E-4A9D-4CEA-A91B-26640508AB15}"/>
              </a:ext>
            </a:extLst>
          </p:cNvPr>
          <p:cNvSpPr txBox="1"/>
          <p:nvPr/>
        </p:nvSpPr>
        <p:spPr>
          <a:xfrm>
            <a:off x="3924756" y="1247335"/>
            <a:ext cx="1289304" cy="584775"/>
          </a:xfrm>
          <a:prstGeom prst="rect">
            <a:avLst/>
          </a:prstGeom>
          <a:noFill/>
        </p:spPr>
        <p:txBody>
          <a:bodyPr wrap="square" rtlCol="0">
            <a:spAutoFit/>
          </a:bodyPr>
          <a:lstStyle/>
          <a:p>
            <a:pPr algn="ctr" defTabSz="457200" fontAlgn="base">
              <a:spcBef>
                <a:spcPct val="0"/>
              </a:spcBef>
              <a:spcAft>
                <a:spcPct val="0"/>
              </a:spcAft>
              <a:defRPr/>
            </a:pPr>
            <a:r>
              <a:rPr lang="en-US" sz="3200" b="1" i="1" dirty="0">
                <a:solidFill>
                  <a:prstClr val="black"/>
                </a:solidFill>
                <a:latin typeface="Calibri" charset="0"/>
                <a:ea typeface="ＭＳ Ｐゴシック" charset="0"/>
              </a:rPr>
              <a:t>OR</a:t>
            </a:r>
          </a:p>
        </p:txBody>
      </p:sp>
    </p:spTree>
    <p:extLst>
      <p:ext uri="{BB962C8B-B14F-4D97-AF65-F5344CB8AC3E}">
        <p14:creationId xmlns:p14="http://schemas.microsoft.com/office/powerpoint/2010/main" val="339880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75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75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75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childTnLst>
                          </p:cTn>
                        </p:par>
                        <p:par>
                          <p:cTn id="24" fill="hold">
                            <p:stCondLst>
                              <p:cond delay="1000"/>
                            </p:stCondLst>
                            <p:childTnLst>
                              <p:par>
                                <p:cTn id="25" presetID="10" presetClass="entr" presetSubtype="0" fill="hold" grpId="0" nodeType="afterEffect">
                                  <p:stCondLst>
                                    <p:cond delay="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animBg="1"/>
      <p:bldP spid="30" grpId="0" animBg="1"/>
      <p:bldP spid="32"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17"/>
          <p:cNvSpPr>
            <a:spLocks noGrp="1"/>
          </p:cNvSpPr>
          <p:nvPr>
            <p:ph type="dt" sz="half" idx="4294967295"/>
          </p:nvPr>
        </p:nvSpPr>
        <p:spPr>
          <a:xfrm>
            <a:off x="0" y="4767263"/>
            <a:ext cx="2133600" cy="274637"/>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t>July 24, 2019</a:t>
            </a:r>
            <a:endParaRPr lang="en-US" dirty="0"/>
          </a:p>
        </p:txBody>
      </p:sp>
      <p:sp>
        <p:nvSpPr>
          <p:cNvPr id="19" name="Footer Placeholder 18"/>
          <p:cNvSpPr>
            <a:spLocks noGrp="1"/>
          </p:cNvSpPr>
          <p:nvPr>
            <p:ph type="ftr" sz="quarter" idx="4294967295"/>
          </p:nvPr>
        </p:nvSpPr>
        <p:spPr>
          <a:xfrm>
            <a:off x="0" y="4767263"/>
            <a:ext cx="2895600" cy="274637"/>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t>TRB 2019 AFB80 Summer Meeting</a:t>
            </a:r>
            <a:endParaRPr lang="en-US" dirty="0"/>
          </a:p>
        </p:txBody>
      </p:sp>
      <p:sp>
        <p:nvSpPr>
          <p:cNvPr id="20" name="Slide Number Placeholder 19"/>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BBAD978-2583-3440-BBC6-16DB090D697E}" type="slidenum">
              <a:rPr lang="en-US" smtClean="0"/>
              <a:pPr>
                <a:defRPr/>
              </a:pPr>
              <a:t>31</a:t>
            </a:fld>
            <a:endParaRPr lang="en-US" dirty="0"/>
          </a:p>
        </p:txBody>
      </p:sp>
      <p:pic>
        <p:nvPicPr>
          <p:cNvPr id="6" name="Picture 5">
            <a:extLst>
              <a:ext uri="{FF2B5EF4-FFF2-40B4-BE49-F238E27FC236}">
                <a16:creationId xmlns:a16="http://schemas.microsoft.com/office/drawing/2014/main" id="{07C49557-A2E6-4F89-9BA5-9B6AF30E899F}"/>
              </a:ext>
            </a:extLst>
          </p:cNvPr>
          <p:cNvPicPr>
            <a:picLocks noChangeAspect="1"/>
          </p:cNvPicPr>
          <p:nvPr/>
        </p:nvPicPr>
        <p:blipFill>
          <a:blip r:embed="rId2"/>
          <a:stretch>
            <a:fillRect/>
          </a:stretch>
        </p:blipFill>
        <p:spPr>
          <a:xfrm>
            <a:off x="0" y="731520"/>
            <a:ext cx="7498080" cy="5623560"/>
          </a:xfrm>
          <a:prstGeom prst="rect">
            <a:avLst/>
          </a:prstGeom>
        </p:spPr>
      </p:pic>
      <p:sp>
        <p:nvSpPr>
          <p:cNvPr id="11" name="Title 1">
            <a:extLst>
              <a:ext uri="{FF2B5EF4-FFF2-40B4-BE49-F238E27FC236}">
                <a16:creationId xmlns:a16="http://schemas.microsoft.com/office/drawing/2014/main" id="{28EDBEDD-96C2-4CCD-90C5-F22711134281}"/>
              </a:ext>
            </a:extLst>
          </p:cNvPr>
          <p:cNvSpPr txBox="1">
            <a:spLocks/>
          </p:cNvSpPr>
          <p:nvPr/>
        </p:nvSpPr>
        <p:spPr>
          <a:xfrm>
            <a:off x="7498080" y="731520"/>
            <a:ext cx="1645920" cy="5859169"/>
          </a:xfrm>
          <a:prstGeom prst="rect">
            <a:avLst/>
          </a:prstGeom>
        </p:spPr>
        <p:txBody>
          <a:bodyPr vert="horz" wrap="square" lIns="91440" tIns="45720" rIns="91440" bIns="45720" rtlCol="0" anchor="t" anchorCtr="0">
            <a:noAutofit/>
          </a:bodyPr>
          <a:lstStyle>
            <a:lvl1pPr algn="ctr" defTabSz="457200" rtl="0" eaLnBrk="1" latinLnBrk="0" hangingPunct="1">
              <a:spcBef>
                <a:spcPct val="0"/>
              </a:spcBef>
              <a:buNone/>
              <a:defRPr sz="3600" b="1" kern="1200">
                <a:solidFill>
                  <a:srgbClr val="003298"/>
                </a:solidFill>
                <a:latin typeface="Arial" panose="020B0604020202020204" pitchFamily="34" charset="0"/>
                <a:ea typeface="+mj-ea"/>
                <a:cs typeface="Arial" panose="020B0604020202020204" pitchFamily="34" charset="0"/>
              </a:defRPr>
            </a:lvl1pPr>
          </a:lstStyle>
          <a:p>
            <a:pPr>
              <a:spcBef>
                <a:spcPts val="600"/>
              </a:spcBef>
            </a:pPr>
            <a:r>
              <a:rPr lang="en-US" sz="2300" dirty="0"/>
              <a:t>Alaska statewide </a:t>
            </a:r>
            <a:br>
              <a:rPr lang="en-US" sz="2300" dirty="0"/>
            </a:br>
            <a:r>
              <a:rPr lang="en-US" sz="2300" dirty="0"/>
              <a:t>layer</a:t>
            </a:r>
          </a:p>
        </p:txBody>
      </p:sp>
      <p:sp>
        <p:nvSpPr>
          <p:cNvPr id="12" name="TextBox 11">
            <a:extLst>
              <a:ext uri="{FF2B5EF4-FFF2-40B4-BE49-F238E27FC236}">
                <a16:creationId xmlns:a16="http://schemas.microsoft.com/office/drawing/2014/main" id="{7CFC57F4-E243-43AB-ACDE-5DBB02351524}"/>
              </a:ext>
            </a:extLst>
          </p:cNvPr>
          <p:cNvSpPr txBox="1"/>
          <p:nvPr/>
        </p:nvSpPr>
        <p:spPr>
          <a:xfrm>
            <a:off x="0" y="159409"/>
            <a:ext cx="7498080" cy="523220"/>
          </a:xfrm>
          <a:prstGeom prst="rect">
            <a:avLst/>
          </a:prstGeom>
          <a:solidFill>
            <a:schemeClr val="tx1"/>
          </a:solidFill>
          <a:ln w="12700">
            <a:noFill/>
          </a:ln>
        </p:spPr>
        <p:txBody>
          <a:bodyPr wrap="square" rtlCol="0">
            <a:spAutoFit/>
          </a:bodyPr>
          <a:lstStyle/>
          <a:p>
            <a:pPr algn="ctr" defTabSz="342900" fontAlgn="base">
              <a:spcBef>
                <a:spcPct val="0"/>
              </a:spcBef>
              <a:spcAft>
                <a:spcPct val="0"/>
              </a:spcAft>
              <a:defRPr/>
            </a:pPr>
            <a:r>
              <a:rPr lang="en-US" sz="2800" b="1" i="1" dirty="0">
                <a:solidFill>
                  <a:prstClr val="black"/>
                </a:solidFill>
                <a:latin typeface="Calibri" charset="0"/>
                <a:ea typeface="ＭＳ Ｐゴシック" charset="0"/>
              </a:rPr>
              <a:t>Possible  Alaska zone layer configuration</a:t>
            </a:r>
          </a:p>
        </p:txBody>
      </p:sp>
    </p:spTree>
    <p:extLst>
      <p:ext uri="{BB962C8B-B14F-4D97-AF65-F5344CB8AC3E}">
        <p14:creationId xmlns:p14="http://schemas.microsoft.com/office/powerpoint/2010/main" val="5141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e Placeholder 21"/>
          <p:cNvSpPr>
            <a:spLocks noGrp="1"/>
          </p:cNvSpPr>
          <p:nvPr>
            <p:ph type="dt" sz="half" idx="4294967295"/>
          </p:nvPr>
        </p:nvSpPr>
        <p:spPr>
          <a:xfrm>
            <a:off x="0" y="4767263"/>
            <a:ext cx="2133600" cy="274637"/>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t>July 24, 2019</a:t>
            </a:r>
            <a:endParaRPr lang="en-US" dirty="0"/>
          </a:p>
        </p:txBody>
      </p:sp>
      <p:sp>
        <p:nvSpPr>
          <p:cNvPr id="23" name="Footer Placeholder 22"/>
          <p:cNvSpPr>
            <a:spLocks noGrp="1"/>
          </p:cNvSpPr>
          <p:nvPr>
            <p:ph type="ftr" sz="quarter" idx="4294967295"/>
          </p:nvPr>
        </p:nvSpPr>
        <p:spPr>
          <a:xfrm>
            <a:off x="0" y="4767263"/>
            <a:ext cx="2895600" cy="274637"/>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t>TRB 2019 AFB80 Summer Meeting</a:t>
            </a:r>
            <a:endParaRPr lang="en-US" dirty="0"/>
          </a:p>
        </p:txBody>
      </p:sp>
      <p:sp>
        <p:nvSpPr>
          <p:cNvPr id="24" name="Slide Number Placeholder 23"/>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BBAD978-2583-3440-BBC6-16DB090D697E}" type="slidenum">
              <a:rPr lang="en-US" smtClean="0"/>
              <a:pPr>
                <a:defRPr/>
              </a:pPr>
              <a:t>32</a:t>
            </a:fld>
            <a:endParaRPr lang="en-US" dirty="0"/>
          </a:p>
        </p:txBody>
      </p:sp>
      <p:sp>
        <p:nvSpPr>
          <p:cNvPr id="2" name="Title 1">
            <a:extLst>
              <a:ext uri="{FF2B5EF4-FFF2-40B4-BE49-F238E27FC236}">
                <a16:creationId xmlns:a16="http://schemas.microsoft.com/office/drawing/2014/main" id="{C65F1D1D-E293-4111-8E92-9181323899BA}"/>
              </a:ext>
            </a:extLst>
          </p:cNvPr>
          <p:cNvSpPr>
            <a:spLocks noGrp="1"/>
          </p:cNvSpPr>
          <p:nvPr>
            <p:ph type="title" idx="4294967295"/>
          </p:nvPr>
        </p:nvSpPr>
        <p:spPr>
          <a:xfrm>
            <a:off x="0" y="1063625"/>
            <a:ext cx="6858000" cy="857250"/>
          </a:xfrm>
        </p:spPr>
        <p:txBody>
          <a:bodyPr/>
          <a:lstStyle/>
          <a:p>
            <a:r>
              <a:rPr lang="en-US" dirty="0"/>
              <a:t>Alaska complete “intermediate” layer</a:t>
            </a:r>
          </a:p>
        </p:txBody>
      </p:sp>
      <p:pic>
        <p:nvPicPr>
          <p:cNvPr id="5" name="Picture 4">
            <a:extLst>
              <a:ext uri="{FF2B5EF4-FFF2-40B4-BE49-F238E27FC236}">
                <a16:creationId xmlns:a16="http://schemas.microsoft.com/office/drawing/2014/main" id="{E19FAC64-7A9B-4907-8759-CB391450357D}"/>
              </a:ext>
            </a:extLst>
          </p:cNvPr>
          <p:cNvPicPr>
            <a:picLocks noChangeAspect="1"/>
          </p:cNvPicPr>
          <p:nvPr/>
        </p:nvPicPr>
        <p:blipFill>
          <a:blip r:embed="rId2"/>
          <a:stretch>
            <a:fillRect/>
          </a:stretch>
        </p:blipFill>
        <p:spPr>
          <a:xfrm>
            <a:off x="0" y="731520"/>
            <a:ext cx="7498080" cy="5623560"/>
          </a:xfrm>
          <a:prstGeom prst="rect">
            <a:avLst/>
          </a:prstGeom>
        </p:spPr>
      </p:pic>
      <p:sp>
        <p:nvSpPr>
          <p:cNvPr id="10" name="Title 1">
            <a:extLst>
              <a:ext uri="{FF2B5EF4-FFF2-40B4-BE49-F238E27FC236}">
                <a16:creationId xmlns:a16="http://schemas.microsoft.com/office/drawing/2014/main" id="{34781C73-B798-45AB-A5A8-721116AB99DD}"/>
              </a:ext>
            </a:extLst>
          </p:cNvPr>
          <p:cNvSpPr txBox="1">
            <a:spLocks/>
          </p:cNvSpPr>
          <p:nvPr/>
        </p:nvSpPr>
        <p:spPr>
          <a:xfrm>
            <a:off x="7498080" y="731520"/>
            <a:ext cx="1645920" cy="5859169"/>
          </a:xfrm>
          <a:prstGeom prst="rect">
            <a:avLst/>
          </a:prstGeom>
        </p:spPr>
        <p:txBody>
          <a:bodyPr vert="horz" wrap="square" lIns="91440" tIns="45720" rIns="91440" bIns="45720" rtlCol="0" anchor="t" anchorCtr="0">
            <a:noAutofit/>
          </a:bodyPr>
          <a:lstStyle>
            <a:lvl1pPr algn="ctr" defTabSz="457200" rtl="0" eaLnBrk="1" latinLnBrk="0" hangingPunct="1">
              <a:spcBef>
                <a:spcPct val="0"/>
              </a:spcBef>
              <a:buNone/>
              <a:defRPr sz="3600" b="1" kern="1200">
                <a:solidFill>
                  <a:srgbClr val="003298"/>
                </a:solidFill>
                <a:latin typeface="Arial" panose="020B0604020202020204" pitchFamily="34" charset="0"/>
                <a:ea typeface="+mj-ea"/>
                <a:cs typeface="Arial" panose="020B0604020202020204" pitchFamily="34" charset="0"/>
              </a:defRPr>
            </a:lvl1pPr>
          </a:lstStyle>
          <a:p>
            <a:pPr>
              <a:spcBef>
                <a:spcPts val="600"/>
              </a:spcBef>
            </a:pPr>
            <a:r>
              <a:rPr lang="en-US" sz="2300" dirty="0"/>
              <a:t>Alaska statewide </a:t>
            </a:r>
            <a:br>
              <a:rPr lang="en-US" sz="2300" dirty="0"/>
            </a:br>
            <a:r>
              <a:rPr lang="en-US" sz="2300" dirty="0"/>
              <a:t>layer</a:t>
            </a:r>
          </a:p>
          <a:p>
            <a:pPr>
              <a:spcBef>
                <a:spcPts val="0"/>
              </a:spcBef>
            </a:pPr>
            <a:r>
              <a:rPr lang="en-US" sz="4000" dirty="0"/>
              <a:t>+</a:t>
            </a:r>
          </a:p>
          <a:p>
            <a:pPr>
              <a:spcBef>
                <a:spcPts val="600"/>
              </a:spcBef>
            </a:pPr>
            <a:r>
              <a:rPr lang="en-US" sz="2300" dirty="0"/>
              <a:t>Multi-zone layer with </a:t>
            </a:r>
            <a:r>
              <a:rPr lang="en-US" sz="2300" i="1" dirty="0">
                <a:solidFill>
                  <a:srgbClr val="FF0000"/>
                </a:solidFill>
              </a:rPr>
              <a:t>complete </a:t>
            </a:r>
            <a:r>
              <a:rPr lang="en-US" sz="2300" dirty="0"/>
              <a:t>coverage</a:t>
            </a:r>
          </a:p>
        </p:txBody>
      </p:sp>
      <p:sp>
        <p:nvSpPr>
          <p:cNvPr id="11" name="TextBox 10">
            <a:extLst>
              <a:ext uri="{FF2B5EF4-FFF2-40B4-BE49-F238E27FC236}">
                <a16:creationId xmlns:a16="http://schemas.microsoft.com/office/drawing/2014/main" id="{7625E7BC-B895-4F75-9F19-2D1E66ADB2F8}"/>
              </a:ext>
            </a:extLst>
          </p:cNvPr>
          <p:cNvSpPr txBox="1"/>
          <p:nvPr/>
        </p:nvSpPr>
        <p:spPr>
          <a:xfrm>
            <a:off x="0" y="159409"/>
            <a:ext cx="7498080" cy="523220"/>
          </a:xfrm>
          <a:prstGeom prst="rect">
            <a:avLst/>
          </a:prstGeom>
          <a:solidFill>
            <a:schemeClr val="tx1"/>
          </a:solidFill>
          <a:ln w="12700">
            <a:noFill/>
          </a:ln>
        </p:spPr>
        <p:txBody>
          <a:bodyPr wrap="square" rtlCol="0">
            <a:spAutoFit/>
          </a:bodyPr>
          <a:lstStyle/>
          <a:p>
            <a:pPr algn="ctr" defTabSz="342900" fontAlgn="base">
              <a:spcBef>
                <a:spcPct val="0"/>
              </a:spcBef>
              <a:spcAft>
                <a:spcPct val="0"/>
              </a:spcAft>
              <a:defRPr/>
            </a:pPr>
            <a:r>
              <a:rPr lang="en-US" sz="2800" b="1" i="1" dirty="0">
                <a:solidFill>
                  <a:prstClr val="black"/>
                </a:solidFill>
                <a:latin typeface="Calibri" charset="0"/>
                <a:ea typeface="ＭＳ Ｐゴシック" charset="0"/>
              </a:rPr>
              <a:t>Possible  Alaska zone layer configuration</a:t>
            </a:r>
          </a:p>
        </p:txBody>
      </p:sp>
    </p:spTree>
    <p:extLst>
      <p:ext uri="{BB962C8B-B14F-4D97-AF65-F5344CB8AC3E}">
        <p14:creationId xmlns:p14="http://schemas.microsoft.com/office/powerpoint/2010/main" val="307819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19"/>
          <p:cNvSpPr>
            <a:spLocks noGrp="1"/>
          </p:cNvSpPr>
          <p:nvPr>
            <p:ph type="dt" sz="half" idx="4294967295"/>
          </p:nvPr>
        </p:nvSpPr>
        <p:spPr>
          <a:xfrm>
            <a:off x="0" y="4767263"/>
            <a:ext cx="2133600" cy="274637"/>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t>July 24, 2019</a:t>
            </a:r>
            <a:endParaRPr lang="en-US" dirty="0"/>
          </a:p>
        </p:txBody>
      </p:sp>
      <p:sp>
        <p:nvSpPr>
          <p:cNvPr id="21" name="Footer Placeholder 20"/>
          <p:cNvSpPr>
            <a:spLocks noGrp="1"/>
          </p:cNvSpPr>
          <p:nvPr>
            <p:ph type="ftr" sz="quarter" idx="4294967295"/>
          </p:nvPr>
        </p:nvSpPr>
        <p:spPr>
          <a:xfrm>
            <a:off x="0" y="4767263"/>
            <a:ext cx="2895600" cy="274637"/>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t>TRB 2019 AFB80 Summer Meeting</a:t>
            </a:r>
            <a:endParaRPr lang="en-US" dirty="0"/>
          </a:p>
        </p:txBody>
      </p:sp>
      <p:sp>
        <p:nvSpPr>
          <p:cNvPr id="22" name="Slide Number Placeholder 21"/>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BBAD978-2583-3440-BBC6-16DB090D697E}" type="slidenum">
              <a:rPr lang="en-US" smtClean="0"/>
              <a:pPr>
                <a:defRPr/>
              </a:pPr>
              <a:t>33</a:t>
            </a:fld>
            <a:endParaRPr lang="en-US" dirty="0"/>
          </a:p>
        </p:txBody>
      </p:sp>
      <p:sp>
        <p:nvSpPr>
          <p:cNvPr id="2" name="Title 1">
            <a:extLst>
              <a:ext uri="{FF2B5EF4-FFF2-40B4-BE49-F238E27FC236}">
                <a16:creationId xmlns:a16="http://schemas.microsoft.com/office/drawing/2014/main" id="{C65F1D1D-E293-4111-8E92-9181323899BA}"/>
              </a:ext>
            </a:extLst>
          </p:cNvPr>
          <p:cNvSpPr>
            <a:spLocks noGrp="1"/>
          </p:cNvSpPr>
          <p:nvPr>
            <p:ph type="title" idx="4294967295"/>
          </p:nvPr>
        </p:nvSpPr>
        <p:spPr>
          <a:xfrm>
            <a:off x="0" y="1063625"/>
            <a:ext cx="6858000" cy="857250"/>
          </a:xfrm>
        </p:spPr>
        <p:txBody>
          <a:bodyPr/>
          <a:lstStyle/>
          <a:p>
            <a:r>
              <a:rPr lang="en-US" dirty="0"/>
              <a:t>Alaska with </a:t>
            </a:r>
            <a:r>
              <a:rPr lang="en-US" b="1" dirty="0"/>
              <a:t>THREE</a:t>
            </a:r>
            <a:r>
              <a:rPr lang="en-US" dirty="0"/>
              <a:t> SPCS2022 layers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1520"/>
            <a:ext cx="7498080" cy="5623560"/>
          </a:xfrm>
          <a:prstGeom prst="rect">
            <a:avLst/>
          </a:prstGeom>
        </p:spPr>
      </p:pic>
      <p:sp>
        <p:nvSpPr>
          <p:cNvPr id="11" name="Title 1">
            <a:extLst>
              <a:ext uri="{FF2B5EF4-FFF2-40B4-BE49-F238E27FC236}">
                <a16:creationId xmlns:a16="http://schemas.microsoft.com/office/drawing/2014/main" id="{C65F1D1D-E293-4111-8E92-9181323899BA}"/>
              </a:ext>
            </a:extLst>
          </p:cNvPr>
          <p:cNvSpPr txBox="1">
            <a:spLocks/>
          </p:cNvSpPr>
          <p:nvPr/>
        </p:nvSpPr>
        <p:spPr>
          <a:xfrm>
            <a:off x="7498080" y="731520"/>
            <a:ext cx="1645920" cy="5859169"/>
          </a:xfrm>
          <a:prstGeom prst="rect">
            <a:avLst/>
          </a:prstGeom>
        </p:spPr>
        <p:txBody>
          <a:bodyPr vert="horz" wrap="square" lIns="91440" tIns="45720" rIns="91440" bIns="45720" rtlCol="0" anchor="t" anchorCtr="0">
            <a:noAutofit/>
          </a:bodyPr>
          <a:lstStyle>
            <a:lvl1pPr algn="ctr" defTabSz="457200" rtl="0" eaLnBrk="1" latinLnBrk="0" hangingPunct="1">
              <a:spcBef>
                <a:spcPct val="0"/>
              </a:spcBef>
              <a:buNone/>
              <a:defRPr sz="3600" b="1" kern="1200">
                <a:solidFill>
                  <a:srgbClr val="003298"/>
                </a:solidFill>
                <a:latin typeface="Arial" panose="020B0604020202020204" pitchFamily="34" charset="0"/>
                <a:ea typeface="+mj-ea"/>
                <a:cs typeface="Arial" panose="020B0604020202020204" pitchFamily="34" charset="0"/>
              </a:defRPr>
            </a:lvl1pPr>
          </a:lstStyle>
          <a:p>
            <a:pPr>
              <a:spcBef>
                <a:spcPts val="600"/>
              </a:spcBef>
            </a:pPr>
            <a:r>
              <a:rPr lang="en-US" sz="2300" dirty="0"/>
              <a:t>Alaska statewide </a:t>
            </a:r>
            <a:br>
              <a:rPr lang="en-US" sz="2300" dirty="0"/>
            </a:br>
            <a:r>
              <a:rPr lang="en-US" sz="2300" dirty="0"/>
              <a:t>layer</a:t>
            </a:r>
          </a:p>
          <a:p>
            <a:pPr>
              <a:spcBef>
                <a:spcPts val="0"/>
              </a:spcBef>
            </a:pPr>
            <a:r>
              <a:rPr lang="en-US" sz="4000" dirty="0"/>
              <a:t>+</a:t>
            </a:r>
          </a:p>
          <a:p>
            <a:pPr>
              <a:spcBef>
                <a:spcPts val="600"/>
              </a:spcBef>
            </a:pPr>
            <a:r>
              <a:rPr lang="en-US" sz="2300" dirty="0"/>
              <a:t>Multi-zone layer with </a:t>
            </a:r>
            <a:r>
              <a:rPr lang="en-US" sz="2300" i="1" dirty="0">
                <a:solidFill>
                  <a:srgbClr val="FF0000"/>
                </a:solidFill>
              </a:rPr>
              <a:t>complete </a:t>
            </a:r>
            <a:r>
              <a:rPr lang="en-US" sz="2300" dirty="0"/>
              <a:t>coverage</a:t>
            </a:r>
          </a:p>
          <a:p>
            <a:pPr>
              <a:spcBef>
                <a:spcPts val="600"/>
              </a:spcBef>
            </a:pPr>
            <a:r>
              <a:rPr lang="en-US" sz="4000" dirty="0"/>
              <a:t>+</a:t>
            </a:r>
          </a:p>
          <a:p>
            <a:pPr>
              <a:spcBef>
                <a:spcPts val="600"/>
              </a:spcBef>
            </a:pPr>
            <a:r>
              <a:rPr lang="en-US" sz="2300" dirty="0"/>
              <a:t>LDP </a:t>
            </a:r>
            <a:br>
              <a:rPr lang="en-US" sz="2300" dirty="0"/>
            </a:br>
            <a:r>
              <a:rPr lang="en-US" sz="2300" dirty="0"/>
              <a:t>multi-zone layer with </a:t>
            </a:r>
            <a:r>
              <a:rPr lang="en-US" sz="2300" i="1" dirty="0">
                <a:solidFill>
                  <a:srgbClr val="FF0000"/>
                </a:solidFill>
              </a:rPr>
              <a:t>partial </a:t>
            </a:r>
            <a:r>
              <a:rPr lang="en-US" sz="2300" dirty="0"/>
              <a:t>coverage</a:t>
            </a:r>
          </a:p>
        </p:txBody>
      </p:sp>
      <p:sp>
        <p:nvSpPr>
          <p:cNvPr id="16" name="TextBox 15">
            <a:extLst>
              <a:ext uri="{FF2B5EF4-FFF2-40B4-BE49-F238E27FC236}">
                <a16:creationId xmlns:a16="http://schemas.microsoft.com/office/drawing/2014/main" id="{FA8F474E-4A9D-4CEA-A91B-26640508AB15}"/>
              </a:ext>
            </a:extLst>
          </p:cNvPr>
          <p:cNvSpPr txBox="1"/>
          <p:nvPr/>
        </p:nvSpPr>
        <p:spPr>
          <a:xfrm>
            <a:off x="3000486" y="4983832"/>
            <a:ext cx="4177554" cy="1170612"/>
          </a:xfrm>
          <a:prstGeom prst="rect">
            <a:avLst/>
          </a:prstGeom>
          <a:noFill/>
        </p:spPr>
        <p:txBody>
          <a:bodyPr wrap="square" rtlCol="0" anchor="ctr" anchorCtr="0">
            <a:normAutofit fontScale="92500"/>
          </a:bodyPr>
          <a:lstStyle/>
          <a:p>
            <a:pPr algn="ctr" defTabSz="457200" fontAlgn="base">
              <a:lnSpc>
                <a:spcPct val="80000"/>
              </a:lnSpc>
              <a:spcBef>
                <a:spcPct val="0"/>
              </a:spcBef>
              <a:spcAft>
                <a:spcPct val="0"/>
              </a:spcAft>
              <a:defRPr/>
            </a:pPr>
            <a:r>
              <a:rPr lang="en-US" sz="2800" b="1" dirty="0">
                <a:solidFill>
                  <a:srgbClr val="FF0000"/>
                </a:solidFill>
                <a:latin typeface="Calibri" charset="0"/>
                <a:ea typeface="ＭＳ Ｐゴシック" charset="0"/>
              </a:rPr>
              <a:t>M</a:t>
            </a:r>
            <a:r>
              <a:rPr lang="en-US" sz="2800" b="1" dirty="0" err="1">
                <a:solidFill>
                  <a:srgbClr val="FF0000"/>
                </a:solidFill>
                <a:latin typeface="Calibri" charset="0"/>
                <a:ea typeface="ＭＳ Ｐゴシック" charset="0"/>
              </a:rPr>
              <a:t>ulti</a:t>
            </a:r>
            <a:r>
              <a:rPr lang="en-US" sz="2800" b="1" dirty="0">
                <a:solidFill>
                  <a:srgbClr val="FF0000"/>
                </a:solidFill>
                <a:latin typeface="Calibri" charset="0"/>
                <a:ea typeface="ＭＳ Ｐゴシック" charset="0"/>
              </a:rPr>
              <a:t>-zone layers: </a:t>
            </a:r>
            <a:br>
              <a:rPr lang="en-US" sz="2800" b="1" dirty="0">
                <a:solidFill>
                  <a:srgbClr val="FF0000"/>
                </a:solidFill>
                <a:latin typeface="Calibri" charset="0"/>
                <a:ea typeface="ＭＳ Ｐゴシック" charset="0"/>
              </a:rPr>
            </a:br>
            <a:r>
              <a:rPr lang="en-US" sz="2800" b="1" dirty="0">
                <a:solidFill>
                  <a:srgbClr val="FF0000"/>
                </a:solidFill>
                <a:latin typeface="Calibri" charset="0"/>
                <a:ea typeface="ＭＳ Ｐゴシック" charset="0"/>
              </a:rPr>
              <a:t>ONE with complete coverage ONE with partial coverage</a:t>
            </a:r>
          </a:p>
        </p:txBody>
      </p:sp>
      <p:sp>
        <p:nvSpPr>
          <p:cNvPr id="12" name="TextBox 11">
            <a:extLst>
              <a:ext uri="{FF2B5EF4-FFF2-40B4-BE49-F238E27FC236}">
                <a16:creationId xmlns:a16="http://schemas.microsoft.com/office/drawing/2014/main" id="{352D0528-1DD8-4A3A-9116-75DD5584FDD0}"/>
              </a:ext>
            </a:extLst>
          </p:cNvPr>
          <p:cNvSpPr txBox="1"/>
          <p:nvPr/>
        </p:nvSpPr>
        <p:spPr>
          <a:xfrm>
            <a:off x="0" y="159409"/>
            <a:ext cx="7498080" cy="523220"/>
          </a:xfrm>
          <a:prstGeom prst="rect">
            <a:avLst/>
          </a:prstGeom>
          <a:solidFill>
            <a:schemeClr val="tx1"/>
          </a:solidFill>
          <a:ln w="12700">
            <a:noFill/>
          </a:ln>
        </p:spPr>
        <p:txBody>
          <a:bodyPr wrap="square" rtlCol="0">
            <a:spAutoFit/>
          </a:bodyPr>
          <a:lstStyle/>
          <a:p>
            <a:pPr algn="ctr" defTabSz="342900" fontAlgn="base">
              <a:spcBef>
                <a:spcPct val="0"/>
              </a:spcBef>
              <a:spcAft>
                <a:spcPct val="0"/>
              </a:spcAft>
              <a:defRPr/>
            </a:pPr>
            <a:r>
              <a:rPr lang="en-US" sz="2800" b="1" i="1" dirty="0">
                <a:solidFill>
                  <a:prstClr val="black"/>
                </a:solidFill>
                <a:latin typeface="Calibri" charset="0"/>
                <a:ea typeface="ＭＳ Ｐゴシック" charset="0"/>
              </a:rPr>
              <a:t>Possible  Alaska zone layer configuration</a:t>
            </a:r>
          </a:p>
        </p:txBody>
      </p:sp>
    </p:spTree>
    <p:extLst>
      <p:ext uri="{BB962C8B-B14F-4D97-AF65-F5344CB8AC3E}">
        <p14:creationId xmlns:p14="http://schemas.microsoft.com/office/powerpoint/2010/main" val="125657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a:xfrm>
            <a:off x="0" y="365760"/>
            <a:ext cx="9144000" cy="914400"/>
          </a:xfrm>
        </p:spPr>
        <p:txBody>
          <a:bodyPr/>
          <a:lstStyle/>
          <a:p>
            <a:r>
              <a:rPr lang="en-US" dirty="0"/>
              <a:t>Low distortion projections (LDPs)</a:t>
            </a:r>
          </a:p>
        </p:txBody>
      </p:sp>
      <p:sp>
        <p:nvSpPr>
          <p:cNvPr id="3" name="Content Placeholder 2">
            <a:extLst>
              <a:ext uri="{FF2B5EF4-FFF2-40B4-BE49-F238E27FC236}">
                <a16:creationId xmlns:a16="http://schemas.microsoft.com/office/drawing/2014/main" id="{6EA31103-F7D7-4BD1-8C3E-1AED291C5BCD}"/>
              </a:ext>
            </a:extLst>
          </p:cNvPr>
          <p:cNvSpPr>
            <a:spLocks noGrp="1"/>
          </p:cNvSpPr>
          <p:nvPr>
            <p:ph idx="1"/>
          </p:nvPr>
        </p:nvSpPr>
        <p:spPr>
          <a:xfrm>
            <a:off x="457200" y="1463040"/>
            <a:ext cx="8480612" cy="4754880"/>
          </a:xfrm>
        </p:spPr>
        <p:txBody>
          <a:bodyPr>
            <a:normAutofit fontScale="85000" lnSpcReduction="10000"/>
          </a:bodyPr>
          <a:lstStyle/>
          <a:p>
            <a:r>
              <a:rPr lang="en-US" dirty="0"/>
              <a:t>Multi-zone layer can consist of LDPs</a:t>
            </a:r>
          </a:p>
          <a:p>
            <a:pPr lvl="1"/>
            <a:r>
              <a:rPr lang="en-US" dirty="0"/>
              <a:t>Designed by stakeholders</a:t>
            </a:r>
          </a:p>
          <a:p>
            <a:pPr lvl="1"/>
            <a:r>
              <a:rPr lang="en-US" dirty="0"/>
              <a:t>Coverage can be complete or partial (discontinuous)</a:t>
            </a:r>
          </a:p>
          <a:p>
            <a:r>
              <a:rPr lang="en-US" dirty="0"/>
              <a:t>Minimum zone width</a:t>
            </a:r>
          </a:p>
          <a:p>
            <a:pPr lvl="1"/>
            <a:r>
              <a:rPr lang="en-US" dirty="0"/>
              <a:t>50 km (31 miles) if height range &lt;= 250 m</a:t>
            </a:r>
          </a:p>
          <a:p>
            <a:pPr lvl="1"/>
            <a:r>
              <a:rPr lang="en-US" dirty="0"/>
              <a:t>10 km (6 miles) if height range &gt; 250 m</a:t>
            </a:r>
          </a:p>
          <a:p>
            <a:r>
              <a:rPr lang="en-US" dirty="0"/>
              <a:t>What is zone “width” anyway?</a:t>
            </a:r>
          </a:p>
          <a:p>
            <a:pPr lvl="1"/>
            <a:r>
              <a:rPr lang="en-US" dirty="0"/>
              <a:t>Width of rectangle that completely encloses zone</a:t>
            </a:r>
          </a:p>
          <a:p>
            <a:pPr lvl="1"/>
            <a:r>
              <a:rPr lang="en-US" dirty="0"/>
              <a:t>“Minimum bounding rectangle by width”</a:t>
            </a:r>
          </a:p>
          <a:p>
            <a:pPr lvl="1"/>
            <a:r>
              <a:rPr lang="en-US" dirty="0"/>
              <a:t>Rectangle in same projection as zone, any orientation</a:t>
            </a:r>
          </a:p>
          <a:p>
            <a:endParaRPr lang="en-US" dirty="0"/>
          </a:p>
        </p:txBody>
      </p:sp>
      <p:sp>
        <p:nvSpPr>
          <p:cNvPr id="5" name="Date Placeholder 4">
            <a:extLst>
              <a:ext uri="{FF2B5EF4-FFF2-40B4-BE49-F238E27FC236}">
                <a16:creationId xmlns:a16="http://schemas.microsoft.com/office/drawing/2014/main" id="{2E411311-C29F-4988-8D54-C0118692FD34}"/>
              </a:ext>
            </a:extLst>
          </p:cNvPr>
          <p:cNvSpPr>
            <a:spLocks noGrp="1"/>
          </p:cNvSpPr>
          <p:nvPr>
            <p:ph type="dt" sz="quarter" idx="2"/>
          </p:nvPr>
        </p:nvSpPr>
        <p:spPr/>
        <p:txBody>
          <a:bodyPr/>
          <a:lstStyle/>
          <a:p>
            <a:r>
              <a:rPr lang="en-US"/>
              <a:t>July 24, 2019</a:t>
            </a:r>
            <a:endParaRPr lang="en-US" dirty="0"/>
          </a:p>
        </p:txBody>
      </p:sp>
      <p:sp>
        <p:nvSpPr>
          <p:cNvPr id="6" name="Footer Placeholder 5">
            <a:extLst>
              <a:ext uri="{FF2B5EF4-FFF2-40B4-BE49-F238E27FC236}">
                <a16:creationId xmlns:a16="http://schemas.microsoft.com/office/drawing/2014/main" id="{1BD176E8-96EF-487C-BC1C-7A6D28107B1D}"/>
              </a:ext>
            </a:extLst>
          </p:cNvPr>
          <p:cNvSpPr>
            <a:spLocks noGrp="1"/>
          </p:cNvSpPr>
          <p:nvPr>
            <p:ph type="ftr" sz="quarter" idx="3"/>
          </p:nvPr>
        </p:nvSpPr>
        <p:spPr/>
        <p:txBody>
          <a:bodyPr/>
          <a:lstStyle/>
          <a:p>
            <a:r>
              <a:rPr lang="en-US"/>
              <a:t>TRB 2019 AFB80 Summer Meeting</a:t>
            </a:r>
            <a:endParaRPr lang="en-US" dirty="0"/>
          </a:p>
        </p:txBody>
      </p:sp>
      <p:sp>
        <p:nvSpPr>
          <p:cNvPr id="7" name="Slide Number Placeholder 5">
            <a:extLst>
              <a:ext uri="{FF2B5EF4-FFF2-40B4-BE49-F238E27FC236}">
                <a16:creationId xmlns:a16="http://schemas.microsoft.com/office/drawing/2014/main" id="{8E4F6482-B5F5-4938-BF7E-BA15ABEB80E8}"/>
              </a:ext>
            </a:extLst>
          </p:cNvPr>
          <p:cNvSpPr>
            <a:spLocks noGrp="1"/>
          </p:cNvSpPr>
          <p:nvPr>
            <p:ph type="sldNum" sz="quarter" idx="4"/>
          </p:nvPr>
        </p:nvSpPr>
        <p:spPr>
          <a:xfrm>
            <a:off x="6862274" y="6243638"/>
            <a:ext cx="1824527" cy="457200"/>
          </a:xfrm>
        </p:spPr>
        <p:txBody>
          <a:bodyPr/>
          <a:lstStyle/>
          <a:p>
            <a:fld id="{50726B4B-11E2-4B4D-822E-155936961C3B}" type="slidenum">
              <a:rPr lang="en-US" smtClean="0"/>
              <a:pPr/>
              <a:t>34</a:t>
            </a:fld>
            <a:endParaRPr lang="en-US" dirty="0"/>
          </a:p>
        </p:txBody>
      </p:sp>
    </p:spTree>
    <p:extLst>
      <p:ext uri="{BB962C8B-B14F-4D97-AF65-F5344CB8AC3E}">
        <p14:creationId xmlns:p14="http://schemas.microsoft.com/office/powerpoint/2010/main" val="57333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DDC2-FA64-4C40-9DA1-6CCF63A84589}"/>
              </a:ext>
            </a:extLst>
          </p:cNvPr>
          <p:cNvSpPr>
            <a:spLocks noGrp="1"/>
          </p:cNvSpPr>
          <p:nvPr>
            <p:ph type="title"/>
          </p:nvPr>
        </p:nvSpPr>
        <p:spPr/>
        <p:txBody>
          <a:bodyPr/>
          <a:lstStyle/>
          <a:p>
            <a:endParaRPr lang="en-US"/>
          </a:p>
        </p:txBody>
      </p:sp>
      <p:pic>
        <p:nvPicPr>
          <p:cNvPr id="21" name="Picture 20">
            <a:extLst>
              <a:ext uri="{FF2B5EF4-FFF2-40B4-BE49-F238E27FC236}">
                <a16:creationId xmlns:a16="http://schemas.microsoft.com/office/drawing/2014/main" id="{B2AEEB8C-B98C-4DB7-A3F9-66DA540BB1BE}"/>
              </a:ext>
            </a:extLst>
          </p:cNvPr>
          <p:cNvPicPr>
            <a:picLocks noChangeAspect="1"/>
          </p:cNvPicPr>
          <p:nvPr/>
        </p:nvPicPr>
        <p:blipFill>
          <a:blip r:embed="rId3"/>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F26FDDCC-ACEE-4659-8BF5-979C029FA7F9}"/>
              </a:ext>
            </a:extLst>
          </p:cNvPr>
          <p:cNvPicPr>
            <a:picLocks noChangeAspect="1"/>
          </p:cNvPicPr>
          <p:nvPr/>
        </p:nvPicPr>
        <p:blipFill>
          <a:blip r:embed="rId4"/>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2146D258-C863-4904-BF94-01E7DF23E01E}"/>
              </a:ext>
            </a:extLst>
          </p:cNvPr>
          <p:cNvSpPr txBox="1"/>
          <p:nvPr/>
        </p:nvSpPr>
        <p:spPr bwMode="auto">
          <a:xfrm>
            <a:off x="233241" y="2123533"/>
            <a:ext cx="2873410" cy="3524042"/>
          </a:xfrm>
          <a:prstGeom prst="rect">
            <a:avLst/>
          </a:prstGeom>
          <a:noFill/>
          <a:ln w="9525" algn="ctr">
            <a:noFill/>
            <a:miter lim="800000"/>
            <a:headEnd/>
            <a:tailEnd/>
          </a:ln>
          <a:effectLst/>
        </p:spPr>
        <p:txBody>
          <a:bodyPr wrap="square" rtlCol="0">
            <a:spAutoFit/>
          </a:bodyPr>
          <a:lstStyle/>
          <a:p>
            <a:pPr>
              <a:spcAft>
                <a:spcPts val="600"/>
              </a:spcAft>
            </a:pPr>
            <a:r>
              <a:rPr lang="en-US" sz="3200" b="1" i="1" dirty="0">
                <a:solidFill>
                  <a:srgbClr val="000000"/>
                </a:solidFill>
                <a:cs typeface="Arial" pitchFamily="34" charset="0"/>
              </a:rPr>
              <a:t>Low Distortion Projections</a:t>
            </a:r>
          </a:p>
          <a:p>
            <a:r>
              <a:rPr lang="en-US" sz="2200" b="1" dirty="0">
                <a:solidFill>
                  <a:srgbClr val="000000"/>
                </a:solidFill>
                <a:cs typeface="Arial" pitchFamily="34" charset="0"/>
              </a:rPr>
              <a:t>Versions of most of the LDP systems shown (as well as others) will likely become part of SPCS2022, both with complete and partial state coverage.</a:t>
            </a:r>
          </a:p>
        </p:txBody>
      </p:sp>
    </p:spTree>
    <p:extLst>
      <p:ext uri="{BB962C8B-B14F-4D97-AF65-F5344CB8AC3E}">
        <p14:creationId xmlns:p14="http://schemas.microsoft.com/office/powerpoint/2010/main" val="202922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p:cNvSpPr>
            <a:spLocks noGrp="1"/>
          </p:cNvSpPr>
          <p:nvPr>
            <p:ph type="dt" sz="half" idx="4294967295"/>
          </p:nvPr>
        </p:nvSpPr>
        <p:spPr>
          <a:xfrm>
            <a:off x="0" y="4767263"/>
            <a:ext cx="2133600" cy="274637"/>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t>July 24, 2019</a:t>
            </a:r>
            <a:endParaRPr lang="en-US" dirty="0"/>
          </a:p>
        </p:txBody>
      </p:sp>
      <p:sp>
        <p:nvSpPr>
          <p:cNvPr id="14" name="Footer Placeholder 13"/>
          <p:cNvSpPr>
            <a:spLocks noGrp="1"/>
          </p:cNvSpPr>
          <p:nvPr>
            <p:ph type="ftr" sz="quarter" idx="4294967295"/>
          </p:nvPr>
        </p:nvSpPr>
        <p:spPr>
          <a:xfrm>
            <a:off x="0" y="4767263"/>
            <a:ext cx="2895600" cy="274637"/>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t>TRB 2019 AFB80 Summer Meeting</a:t>
            </a:r>
            <a:endParaRPr lang="en-US" dirty="0"/>
          </a:p>
        </p:txBody>
      </p:sp>
      <p:sp>
        <p:nvSpPr>
          <p:cNvPr id="15" name="Slide Number Placeholder 14"/>
          <p:cNvSpPr>
            <a:spLocks noGrp="1"/>
          </p:cNvSpPr>
          <p:nvPr>
            <p:ph type="sldNum" sz="quarter" idx="4294967295"/>
          </p:nvPr>
        </p:nvSpPr>
        <p:spPr>
          <a:xfrm>
            <a:off x="7010400" y="4767263"/>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BBAD978-2583-3440-BBC6-16DB090D697E}" type="slidenum">
              <a:rPr lang="en-US" smtClean="0"/>
              <a:pPr>
                <a:defRPr/>
              </a:pPr>
              <a:t>36</a:t>
            </a:fld>
            <a:endParaRPr lang="en-US" dirty="0"/>
          </a:p>
        </p:txBody>
      </p:sp>
      <p:pic>
        <p:nvPicPr>
          <p:cNvPr id="8" name="Picture 7">
            <a:extLst>
              <a:ext uri="{FF2B5EF4-FFF2-40B4-BE49-F238E27FC236}">
                <a16:creationId xmlns:a16="http://schemas.microsoft.com/office/drawing/2014/main" id="{F26FDDCC-ACEE-4659-8BF5-979C029FA7F9}"/>
              </a:ext>
            </a:extLst>
          </p:cNvPr>
          <p:cNvPicPr>
            <a:picLocks noChangeAspect="1"/>
          </p:cNvPicPr>
          <p:nvPr/>
        </p:nvPicPr>
        <p:blipFill>
          <a:blip r:embed="rId3"/>
          <a:stretch>
            <a:fillRect/>
          </a:stretch>
        </p:blipFill>
        <p:spPr>
          <a:xfrm>
            <a:off x="0" y="316"/>
            <a:ext cx="9144000" cy="6858000"/>
          </a:xfrm>
          <a:prstGeom prst="rect">
            <a:avLst/>
          </a:prstGeom>
        </p:spPr>
      </p:pic>
      <p:pic>
        <p:nvPicPr>
          <p:cNvPr id="12" name="Picture 11">
            <a:extLst>
              <a:ext uri="{FF2B5EF4-FFF2-40B4-BE49-F238E27FC236}">
                <a16:creationId xmlns:a16="http://schemas.microsoft.com/office/drawing/2014/main" id="{3D713A3F-0A30-458D-842E-661C0560EFC1}"/>
              </a:ext>
            </a:extLst>
          </p:cNvPr>
          <p:cNvPicPr>
            <a:picLocks noChangeAspect="1"/>
          </p:cNvPicPr>
          <p:nvPr/>
        </p:nvPicPr>
        <p:blipFill>
          <a:blip r:embed="rId4"/>
          <a:stretch>
            <a:fillRect/>
          </a:stretch>
        </p:blipFill>
        <p:spPr>
          <a:xfrm>
            <a:off x="0" y="0"/>
            <a:ext cx="9144000" cy="6858000"/>
          </a:xfrm>
          <a:prstGeom prst="rect">
            <a:avLst/>
          </a:prstGeom>
        </p:spPr>
      </p:pic>
      <p:sp>
        <p:nvSpPr>
          <p:cNvPr id="3" name="Oval 2">
            <a:extLst>
              <a:ext uri="{FF2B5EF4-FFF2-40B4-BE49-F238E27FC236}">
                <a16:creationId xmlns:a16="http://schemas.microsoft.com/office/drawing/2014/main" id="{B230F360-62D2-4A74-9264-E7CF281EA902}"/>
              </a:ext>
            </a:extLst>
          </p:cNvPr>
          <p:cNvSpPr>
            <a:spLocks noChangeAspect="1"/>
          </p:cNvSpPr>
          <p:nvPr/>
        </p:nvSpPr>
        <p:spPr>
          <a:xfrm>
            <a:off x="4037224" y="5109844"/>
            <a:ext cx="822960" cy="548640"/>
          </a:xfrm>
          <a:prstGeom prst="ellipse">
            <a:avLst/>
          </a:prstGeom>
          <a:noFill/>
          <a:ln w="50800">
            <a:solidFill>
              <a:srgbClr val="FFFF00"/>
            </a:solidFill>
          </a:ln>
          <a:effectLst>
            <a:outerShdw blurRad="63500" sx="102000" sy="102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4" name="TextBox 3">
            <a:extLst>
              <a:ext uri="{FF2B5EF4-FFF2-40B4-BE49-F238E27FC236}">
                <a16:creationId xmlns:a16="http://schemas.microsoft.com/office/drawing/2014/main" id="{07BA65FE-8FBB-44E1-A1EB-5BA043AE4588}"/>
              </a:ext>
            </a:extLst>
          </p:cNvPr>
          <p:cNvSpPr txBox="1"/>
          <p:nvPr/>
        </p:nvSpPr>
        <p:spPr bwMode="auto">
          <a:xfrm>
            <a:off x="415239" y="2764463"/>
            <a:ext cx="2704456" cy="2123658"/>
          </a:xfrm>
          <a:prstGeom prst="rect">
            <a:avLst/>
          </a:prstGeom>
          <a:noFill/>
          <a:ln w="9525" algn="ctr">
            <a:noFill/>
            <a:miter lim="800000"/>
            <a:headEnd/>
            <a:tailEnd/>
          </a:ln>
          <a:effectLst/>
        </p:spPr>
        <p:txBody>
          <a:bodyPr wrap="square" rtlCol="0">
            <a:spAutoFit/>
          </a:bodyPr>
          <a:lstStyle/>
          <a:p>
            <a:pPr algn="l">
              <a:spcBef>
                <a:spcPct val="50000"/>
              </a:spcBef>
            </a:pPr>
            <a:r>
              <a:rPr lang="en-US" sz="2200" b="1" i="1" dirty="0">
                <a:solidFill>
                  <a:srgbClr val="000000"/>
                </a:solidFill>
                <a:cs typeface="Arial" pitchFamily="34" charset="0"/>
              </a:rPr>
              <a:t>Navajo Nation Coordinate System </a:t>
            </a:r>
            <a:r>
              <a:rPr lang="en-US" sz="2200" b="1" dirty="0">
                <a:solidFill>
                  <a:srgbClr val="000000"/>
                </a:solidFill>
                <a:cs typeface="Arial" pitchFamily="34" charset="0"/>
              </a:rPr>
              <a:t>not actually an LDP, and it falls in 3 states.  It is something “special”… </a:t>
            </a:r>
          </a:p>
        </p:txBody>
      </p:sp>
      <p:cxnSp>
        <p:nvCxnSpPr>
          <p:cNvPr id="6" name="Straight Arrow Connector 5">
            <a:extLst>
              <a:ext uri="{FF2B5EF4-FFF2-40B4-BE49-F238E27FC236}">
                <a16:creationId xmlns:a16="http://schemas.microsoft.com/office/drawing/2014/main" id="{3E077064-7C27-4997-9C82-B2645B677F08}"/>
              </a:ext>
            </a:extLst>
          </p:cNvPr>
          <p:cNvCxnSpPr>
            <a:cxnSpLocks/>
          </p:cNvCxnSpPr>
          <p:nvPr/>
        </p:nvCxnSpPr>
        <p:spPr>
          <a:xfrm>
            <a:off x="2641600" y="4318000"/>
            <a:ext cx="1385464" cy="909161"/>
          </a:xfrm>
          <a:prstGeom prst="straightConnector1">
            <a:avLst/>
          </a:prstGeom>
          <a:ln w="44450">
            <a:solidFill>
              <a:srgbClr val="FFFF00"/>
            </a:solidFill>
            <a:tailEnd type="triangle"/>
          </a:ln>
          <a:effectLst>
            <a:outerShdw blurRad="63500" sx="102000" sy="102000" algn="ctr"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72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DFAA7-CCC6-44E6-B2A8-1CC7C86E748A}"/>
              </a:ext>
            </a:extLst>
          </p:cNvPr>
          <p:cNvSpPr>
            <a:spLocks noGrp="1"/>
          </p:cNvSpPr>
          <p:nvPr>
            <p:ph type="title"/>
          </p:nvPr>
        </p:nvSpPr>
        <p:spPr/>
        <p:txBody>
          <a:bodyPr/>
          <a:lstStyle/>
          <a:p>
            <a:r>
              <a:rPr lang="en-US" dirty="0"/>
              <a:t>“Special use” SPCS2022 zones</a:t>
            </a:r>
          </a:p>
        </p:txBody>
      </p:sp>
      <p:sp>
        <p:nvSpPr>
          <p:cNvPr id="3" name="Content Placeholder 2">
            <a:extLst>
              <a:ext uri="{FF2B5EF4-FFF2-40B4-BE49-F238E27FC236}">
                <a16:creationId xmlns:a16="http://schemas.microsoft.com/office/drawing/2014/main" id="{E9291C89-B8BB-496C-BB27-4850DB1BC6A3}"/>
              </a:ext>
            </a:extLst>
          </p:cNvPr>
          <p:cNvSpPr>
            <a:spLocks noGrp="1"/>
          </p:cNvSpPr>
          <p:nvPr>
            <p:ph idx="1"/>
          </p:nvPr>
        </p:nvSpPr>
        <p:spPr>
          <a:xfrm>
            <a:off x="457200" y="1554480"/>
            <a:ext cx="8229600" cy="4572000"/>
          </a:xfrm>
        </p:spPr>
        <p:txBody>
          <a:bodyPr>
            <a:normAutofit fontScale="85000" lnSpcReduction="20000"/>
          </a:bodyPr>
          <a:lstStyle/>
          <a:p>
            <a:r>
              <a:rPr lang="en-US" dirty="0"/>
              <a:t>Zones for regions in </a:t>
            </a:r>
            <a:r>
              <a:rPr lang="en-US" b="1" i="1" dirty="0"/>
              <a:t>more than one state</a:t>
            </a:r>
          </a:p>
          <a:p>
            <a:r>
              <a:rPr lang="en-US" dirty="0"/>
              <a:t>Categories:</a:t>
            </a:r>
          </a:p>
          <a:p>
            <a:pPr lvl="1"/>
            <a:r>
              <a:rPr lang="en-US" dirty="0"/>
              <a:t>Major urban areas </a:t>
            </a:r>
            <a:br>
              <a:rPr lang="en-US" dirty="0"/>
            </a:br>
            <a:r>
              <a:rPr lang="en-US" dirty="0"/>
              <a:t>(e.g., New York, Chicago, St. Louis)</a:t>
            </a:r>
          </a:p>
          <a:p>
            <a:pPr lvl="1"/>
            <a:r>
              <a:rPr lang="en-US" dirty="0"/>
              <a:t>Large American Indian reservations </a:t>
            </a:r>
            <a:br>
              <a:rPr lang="en-US" dirty="0"/>
            </a:br>
            <a:r>
              <a:rPr lang="en-US" dirty="0"/>
              <a:t>(e.g., Navajo Nation)</a:t>
            </a:r>
          </a:p>
          <a:p>
            <a:pPr lvl="1"/>
            <a:r>
              <a:rPr lang="en-US" dirty="0"/>
              <a:t>Large federal jurisdictions or applications </a:t>
            </a:r>
            <a:br>
              <a:rPr lang="en-US" dirty="0"/>
            </a:br>
            <a:r>
              <a:rPr lang="en-US" dirty="0"/>
              <a:t>(e.g., Yellowstone National Park, shoreline mapping of Atlantic Coast)</a:t>
            </a:r>
          </a:p>
          <a:p>
            <a:r>
              <a:rPr lang="en-US" b="1" i="1" dirty="0"/>
              <a:t>Requires NGS Director approval </a:t>
            </a:r>
            <a:br>
              <a:rPr lang="en-US" b="1" i="1" dirty="0"/>
            </a:br>
            <a:r>
              <a:rPr lang="en-US" dirty="0"/>
              <a:t>(case-by-case basis)</a:t>
            </a:r>
          </a:p>
        </p:txBody>
      </p:sp>
      <p:sp>
        <p:nvSpPr>
          <p:cNvPr id="4" name="Date Placeholder 3">
            <a:extLst>
              <a:ext uri="{FF2B5EF4-FFF2-40B4-BE49-F238E27FC236}">
                <a16:creationId xmlns:a16="http://schemas.microsoft.com/office/drawing/2014/main" id="{52A01A02-DF0D-474A-B877-79C8E609B7F0}"/>
              </a:ext>
            </a:extLst>
          </p:cNvPr>
          <p:cNvSpPr>
            <a:spLocks noGrp="1"/>
          </p:cNvSpPr>
          <p:nvPr>
            <p:ph type="dt" sz="quarter" idx="2"/>
          </p:nvPr>
        </p:nvSpPr>
        <p:spPr/>
        <p:txBody>
          <a:bodyPr/>
          <a:lstStyle/>
          <a:p>
            <a:r>
              <a:rPr lang="en-US"/>
              <a:t>July 24, 2019</a:t>
            </a:r>
            <a:endParaRPr lang="en-US" dirty="0"/>
          </a:p>
        </p:txBody>
      </p:sp>
      <p:sp>
        <p:nvSpPr>
          <p:cNvPr id="5" name="Footer Placeholder 4">
            <a:extLst>
              <a:ext uri="{FF2B5EF4-FFF2-40B4-BE49-F238E27FC236}">
                <a16:creationId xmlns:a16="http://schemas.microsoft.com/office/drawing/2014/main" id="{6BB6E578-50E3-40F4-BC9C-08BF158A7D81}"/>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3BD284EE-00B4-49CE-AB28-5DD580210050}"/>
              </a:ext>
            </a:extLst>
          </p:cNvPr>
          <p:cNvSpPr>
            <a:spLocks noGrp="1"/>
          </p:cNvSpPr>
          <p:nvPr>
            <p:ph type="sldNum" sz="quarter" idx="4"/>
          </p:nvPr>
        </p:nvSpPr>
        <p:spPr/>
        <p:txBody>
          <a:bodyPr/>
          <a:lstStyle/>
          <a:p>
            <a:fld id="{50726B4B-11E2-4B4D-822E-155936961C3B}" type="slidenum">
              <a:rPr lang="en-US" smtClean="0"/>
              <a:pPr/>
              <a:t>37</a:t>
            </a:fld>
            <a:endParaRPr lang="en-US" dirty="0"/>
          </a:p>
        </p:txBody>
      </p:sp>
    </p:spTree>
    <p:extLst>
      <p:ext uri="{BB962C8B-B14F-4D97-AF65-F5344CB8AC3E}">
        <p14:creationId xmlns:p14="http://schemas.microsoft.com/office/powerpoint/2010/main" val="97687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p:txBody>
          <a:bodyPr/>
          <a:lstStyle/>
          <a:p>
            <a:r>
              <a:rPr lang="en-US" dirty="0"/>
              <a:t>SPCS2022 deadlines</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201" y="1615441"/>
            <a:ext cx="6065519" cy="2956559"/>
          </a:xfrm>
        </p:spPr>
        <p:txBody>
          <a:bodyPr>
            <a:normAutofit fontScale="70000" lnSpcReduction="20000"/>
          </a:bodyPr>
          <a:lstStyle/>
          <a:p>
            <a:r>
              <a:rPr lang="en-US" b="1" dirty="0"/>
              <a:t>Consensus</a:t>
            </a:r>
            <a:r>
              <a:rPr lang="en-US" dirty="0"/>
              <a:t> input per SPCS2022 procedures</a:t>
            </a:r>
          </a:p>
          <a:p>
            <a:pPr lvl="1"/>
            <a:r>
              <a:rPr lang="en-US" b="1" i="1" dirty="0"/>
              <a:t>Requests</a:t>
            </a:r>
            <a:r>
              <a:rPr lang="en-US" dirty="0"/>
              <a:t> for designs done by NGS</a:t>
            </a:r>
          </a:p>
          <a:p>
            <a:pPr lvl="1"/>
            <a:r>
              <a:rPr lang="en-US" b="1" i="1" dirty="0"/>
              <a:t>Proposals</a:t>
            </a:r>
            <a:r>
              <a:rPr lang="en-US" dirty="0"/>
              <a:t> for designs by contributing partners</a:t>
            </a:r>
          </a:p>
          <a:p>
            <a:r>
              <a:rPr lang="en-US" dirty="0"/>
              <a:t>Submittal of </a:t>
            </a:r>
            <a:r>
              <a:rPr lang="en-US" b="1" dirty="0"/>
              <a:t>approved</a:t>
            </a:r>
            <a:r>
              <a:rPr lang="en-US" dirty="0"/>
              <a:t> designs</a:t>
            </a:r>
          </a:p>
          <a:p>
            <a:pPr lvl="1"/>
            <a:r>
              <a:rPr lang="en-US" dirty="0"/>
              <a:t>Proposal must first be approved by NGS</a:t>
            </a:r>
          </a:p>
          <a:p>
            <a:pPr lvl="1"/>
            <a:r>
              <a:rPr lang="en-US" dirty="0"/>
              <a:t>Designs must be complete for NGS to review</a:t>
            </a:r>
          </a:p>
          <a:p>
            <a:pPr lvl="1"/>
            <a:endParaRPr lang="en-US" dirty="0"/>
          </a:p>
        </p:txBody>
      </p:sp>
      <p:sp>
        <p:nvSpPr>
          <p:cNvPr id="5" name="TextBox 4">
            <a:extLst>
              <a:ext uri="{FF2B5EF4-FFF2-40B4-BE49-F238E27FC236}">
                <a16:creationId xmlns:a16="http://schemas.microsoft.com/office/drawing/2014/main" id="{94F3ED2F-1903-4742-BC3B-170B11FB72DE}"/>
              </a:ext>
            </a:extLst>
          </p:cNvPr>
          <p:cNvSpPr txBox="1"/>
          <p:nvPr/>
        </p:nvSpPr>
        <p:spPr>
          <a:xfrm>
            <a:off x="468111" y="4164210"/>
            <a:ext cx="8207778" cy="1384995"/>
          </a:xfrm>
          <a:prstGeom prst="rect">
            <a:avLst/>
          </a:prstGeom>
          <a:solidFill>
            <a:schemeClr val="tx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p>
            <a:pPr defTabSz="342900" fontAlgn="base">
              <a:spcBef>
                <a:spcPct val="0"/>
              </a:spcBef>
              <a:spcAft>
                <a:spcPct val="0"/>
              </a:spcAft>
              <a:defRPr/>
            </a:pPr>
            <a:r>
              <a:rPr lang="en-US" sz="2800" b="1" dirty="0">
                <a:solidFill>
                  <a:srgbClr val="000000"/>
                </a:solidFill>
                <a:latin typeface="Calibri" charset="0"/>
                <a:ea typeface="ＭＳ Ｐゴシック" charset="0"/>
                <a:hlinkClick r:id="rId3">
                  <a:extLst>
                    <a:ext uri="{A12FA001-AC4F-418D-AE19-62706E023703}">
                      <ahyp:hlinkClr xmlns:ahyp="http://schemas.microsoft.com/office/drawing/2018/hyperlinkcolor" val="tx"/>
                    </a:ext>
                  </a:extLst>
                </a:hlinkClick>
              </a:rPr>
              <a:t>NGS.SPCS@noaa.gov</a:t>
            </a:r>
            <a:endParaRPr lang="en-US" sz="2800" b="1" dirty="0">
              <a:solidFill>
                <a:srgbClr val="000000"/>
              </a:solidFill>
              <a:latin typeface="Calibri" charset="0"/>
              <a:ea typeface="ＭＳ Ｐゴシック" charset="0"/>
            </a:endParaRPr>
          </a:p>
          <a:p>
            <a:pPr defTabSz="342900" fontAlgn="base">
              <a:spcBef>
                <a:spcPct val="0"/>
              </a:spcBef>
              <a:spcAft>
                <a:spcPct val="0"/>
              </a:spcAft>
              <a:defRPr/>
            </a:pPr>
            <a:r>
              <a:rPr lang="en-US" sz="2800" dirty="0">
                <a:solidFill>
                  <a:srgbClr val="C00000"/>
                </a:solidFill>
                <a:latin typeface="Calibri" charset="0"/>
                <a:ea typeface="ＭＳ Ｐゴシック" charset="0"/>
              </a:rPr>
              <a:t>by</a:t>
            </a:r>
            <a:r>
              <a:rPr lang="en-US" sz="2800" b="1" dirty="0">
                <a:solidFill>
                  <a:srgbClr val="C00000"/>
                </a:solidFill>
                <a:latin typeface="Calibri" charset="0"/>
                <a:ea typeface="ＭＳ Ｐゴシック" charset="0"/>
              </a:rPr>
              <a:t> March 31, 2020 </a:t>
            </a:r>
            <a:r>
              <a:rPr lang="en-US" sz="2800" dirty="0">
                <a:solidFill>
                  <a:srgbClr val="C00000"/>
                </a:solidFill>
                <a:latin typeface="Calibri" charset="0"/>
                <a:ea typeface="ＭＳ Ｐゴシック" charset="0"/>
              </a:rPr>
              <a:t>for </a:t>
            </a:r>
            <a:r>
              <a:rPr lang="en-US" sz="2800" b="1" i="1" dirty="0">
                <a:solidFill>
                  <a:srgbClr val="C00000"/>
                </a:solidFill>
                <a:latin typeface="Calibri" charset="0"/>
                <a:ea typeface="ＭＳ Ｐゴシック" charset="0"/>
              </a:rPr>
              <a:t>requests</a:t>
            </a:r>
            <a:r>
              <a:rPr lang="en-US" sz="2800" dirty="0">
                <a:solidFill>
                  <a:srgbClr val="C00000"/>
                </a:solidFill>
                <a:latin typeface="Calibri" charset="0"/>
                <a:ea typeface="ＭＳ Ｐゴシック" charset="0"/>
              </a:rPr>
              <a:t> and </a:t>
            </a:r>
            <a:r>
              <a:rPr lang="en-US" sz="2800" b="1" i="1" dirty="0">
                <a:solidFill>
                  <a:srgbClr val="C00000"/>
                </a:solidFill>
                <a:latin typeface="Calibri" charset="0"/>
                <a:ea typeface="ＭＳ Ｐゴシック" charset="0"/>
              </a:rPr>
              <a:t>proposals</a:t>
            </a:r>
          </a:p>
          <a:p>
            <a:pPr defTabSz="342900" fontAlgn="base">
              <a:spcBef>
                <a:spcPct val="0"/>
              </a:spcBef>
              <a:spcAft>
                <a:spcPct val="0"/>
              </a:spcAft>
              <a:defRPr/>
            </a:pPr>
            <a:r>
              <a:rPr lang="en-US" sz="2800" dirty="0">
                <a:solidFill>
                  <a:srgbClr val="C00000"/>
                </a:solidFill>
                <a:latin typeface="Calibri" charset="0"/>
                <a:ea typeface="ＭＳ Ｐゴシック" charset="0"/>
              </a:rPr>
              <a:t>by</a:t>
            </a:r>
            <a:r>
              <a:rPr lang="en-US" sz="2800" b="1" dirty="0">
                <a:solidFill>
                  <a:srgbClr val="C00000"/>
                </a:solidFill>
                <a:latin typeface="Calibri" charset="0"/>
                <a:ea typeface="ＭＳ Ｐゴシック" charset="0"/>
              </a:rPr>
              <a:t> March 31, 2021 </a:t>
            </a:r>
            <a:r>
              <a:rPr lang="en-US" sz="2800" dirty="0">
                <a:solidFill>
                  <a:srgbClr val="C00000"/>
                </a:solidFill>
                <a:latin typeface="Calibri" charset="0"/>
                <a:ea typeface="ＭＳ Ｐゴシック" charset="0"/>
              </a:rPr>
              <a:t>for </a:t>
            </a:r>
            <a:r>
              <a:rPr lang="en-US" sz="2800" b="1" i="1" dirty="0">
                <a:solidFill>
                  <a:srgbClr val="C00000"/>
                </a:solidFill>
                <a:latin typeface="Calibri" charset="0"/>
                <a:ea typeface="ＭＳ Ｐゴシック" charset="0"/>
              </a:rPr>
              <a:t>submittal </a:t>
            </a:r>
            <a:r>
              <a:rPr lang="en-US" sz="2800" dirty="0">
                <a:solidFill>
                  <a:srgbClr val="C00000"/>
                </a:solidFill>
                <a:latin typeface="Calibri" charset="0"/>
                <a:ea typeface="ＭＳ Ｐゴシック" charset="0"/>
              </a:rPr>
              <a:t>of </a:t>
            </a:r>
            <a:r>
              <a:rPr lang="en-US" sz="2800" b="1" i="1" dirty="0">
                <a:solidFill>
                  <a:srgbClr val="C00000"/>
                </a:solidFill>
                <a:latin typeface="Calibri" charset="0"/>
                <a:ea typeface="ＭＳ Ｐゴシック" charset="0"/>
              </a:rPr>
              <a:t>approved</a:t>
            </a:r>
            <a:r>
              <a:rPr lang="en-US" sz="2800" dirty="0">
                <a:solidFill>
                  <a:srgbClr val="C00000"/>
                </a:solidFill>
                <a:latin typeface="Calibri" charset="0"/>
                <a:ea typeface="ＭＳ Ｐゴシック" charset="0"/>
              </a:rPr>
              <a:t> designs</a:t>
            </a:r>
          </a:p>
        </p:txBody>
      </p:sp>
      <p:grpSp>
        <p:nvGrpSpPr>
          <p:cNvPr id="18" name="Group 17">
            <a:extLst>
              <a:ext uri="{FF2B5EF4-FFF2-40B4-BE49-F238E27FC236}">
                <a16:creationId xmlns:a16="http://schemas.microsoft.com/office/drawing/2014/main" id="{06126713-61F0-4BA7-B940-59B479B5EDE5}"/>
              </a:ext>
            </a:extLst>
          </p:cNvPr>
          <p:cNvGrpSpPr/>
          <p:nvPr/>
        </p:nvGrpSpPr>
        <p:grpSpPr>
          <a:xfrm>
            <a:off x="5772381" y="2100301"/>
            <a:ext cx="2955058" cy="707886"/>
            <a:chOff x="6188942" y="1359224"/>
            <a:chExt cx="2955058" cy="707886"/>
          </a:xfrm>
        </p:grpSpPr>
        <p:sp>
          <p:nvSpPr>
            <p:cNvPr id="19" name="Left Brace 18">
              <a:extLst>
                <a:ext uri="{FF2B5EF4-FFF2-40B4-BE49-F238E27FC236}">
                  <a16:creationId xmlns:a16="http://schemas.microsoft.com/office/drawing/2014/main" id="{88E910E4-F2DE-4E75-99B2-2B6C08CF7D28}"/>
                </a:ext>
              </a:extLst>
            </p:cNvPr>
            <p:cNvSpPr/>
            <p:nvPr/>
          </p:nvSpPr>
          <p:spPr>
            <a:xfrm>
              <a:off x="6188942" y="1414238"/>
              <a:ext cx="265646" cy="643907"/>
            </a:xfrm>
            <a:prstGeom prst="leftBrace">
              <a:avLst/>
            </a:prstGeom>
            <a:ln w="38100">
              <a:solidFill>
                <a:srgbClr val="FF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sp>
          <p:nvSpPr>
            <p:cNvPr id="20" name="TextBox 19">
              <a:extLst>
                <a:ext uri="{FF2B5EF4-FFF2-40B4-BE49-F238E27FC236}">
                  <a16:creationId xmlns:a16="http://schemas.microsoft.com/office/drawing/2014/main" id="{41A90CDC-88CC-426E-AE23-12567120D4AD}"/>
                </a:ext>
              </a:extLst>
            </p:cNvPr>
            <p:cNvSpPr txBox="1"/>
            <p:nvPr/>
          </p:nvSpPr>
          <p:spPr bwMode="auto">
            <a:xfrm>
              <a:off x="6454587" y="1359224"/>
              <a:ext cx="2689413" cy="707886"/>
            </a:xfrm>
            <a:prstGeom prst="rect">
              <a:avLst/>
            </a:prstGeom>
            <a:noFill/>
            <a:ln w="9525" algn="ctr">
              <a:noFill/>
              <a:miter lim="800000"/>
              <a:headEnd/>
              <a:tailEnd/>
            </a:ln>
            <a:effectLst/>
          </p:spPr>
          <p:txBody>
            <a:bodyPr wrap="square" rtlCol="0">
              <a:spAutoFit/>
            </a:bodyPr>
            <a:lstStyle/>
            <a:p>
              <a:pPr algn="l"/>
              <a:r>
                <a:rPr lang="en-US" sz="2000" b="1" i="1" dirty="0">
                  <a:solidFill>
                    <a:srgbClr val="FFFF99"/>
                  </a:solidFill>
                  <a:cs typeface="Arial" pitchFamily="34" charset="0"/>
                </a:rPr>
                <a:t>Form for making requests and proposals</a:t>
              </a:r>
            </a:p>
          </p:txBody>
        </p:sp>
      </p:grpSp>
      <p:grpSp>
        <p:nvGrpSpPr>
          <p:cNvPr id="21" name="Group 20">
            <a:extLst>
              <a:ext uri="{FF2B5EF4-FFF2-40B4-BE49-F238E27FC236}">
                <a16:creationId xmlns:a16="http://schemas.microsoft.com/office/drawing/2014/main" id="{D88D1E6E-36C6-45E8-8454-08C54783E63F}"/>
              </a:ext>
            </a:extLst>
          </p:cNvPr>
          <p:cNvGrpSpPr/>
          <p:nvPr/>
        </p:nvGrpSpPr>
        <p:grpSpPr>
          <a:xfrm>
            <a:off x="6422623" y="3252655"/>
            <a:ext cx="2955058" cy="707886"/>
            <a:chOff x="6188943" y="2167801"/>
            <a:chExt cx="2955058" cy="707886"/>
          </a:xfrm>
        </p:grpSpPr>
        <p:sp>
          <p:nvSpPr>
            <p:cNvPr id="22" name="Left Brace 21">
              <a:extLst>
                <a:ext uri="{FF2B5EF4-FFF2-40B4-BE49-F238E27FC236}">
                  <a16:creationId xmlns:a16="http://schemas.microsoft.com/office/drawing/2014/main" id="{15E99511-3133-4AE4-A99F-DAA6789DFDBA}"/>
                </a:ext>
              </a:extLst>
            </p:cNvPr>
            <p:cNvSpPr/>
            <p:nvPr/>
          </p:nvSpPr>
          <p:spPr>
            <a:xfrm>
              <a:off x="6188943" y="2222815"/>
              <a:ext cx="265646" cy="643907"/>
            </a:xfrm>
            <a:prstGeom prst="leftBrace">
              <a:avLst/>
            </a:prstGeom>
            <a:ln w="38100">
              <a:solidFill>
                <a:srgbClr val="FF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sp>
          <p:nvSpPr>
            <p:cNvPr id="23" name="TextBox 22">
              <a:extLst>
                <a:ext uri="{FF2B5EF4-FFF2-40B4-BE49-F238E27FC236}">
                  <a16:creationId xmlns:a16="http://schemas.microsoft.com/office/drawing/2014/main" id="{908717A0-FEC3-436C-9F31-1FDD05FEA07F}"/>
                </a:ext>
              </a:extLst>
            </p:cNvPr>
            <p:cNvSpPr txBox="1"/>
            <p:nvPr/>
          </p:nvSpPr>
          <p:spPr bwMode="auto">
            <a:xfrm>
              <a:off x="6454588" y="2167801"/>
              <a:ext cx="2689413" cy="707886"/>
            </a:xfrm>
            <a:prstGeom prst="rect">
              <a:avLst/>
            </a:prstGeom>
            <a:noFill/>
            <a:ln w="9525" algn="ctr">
              <a:noFill/>
              <a:miter lim="800000"/>
              <a:headEnd/>
              <a:tailEnd/>
            </a:ln>
            <a:effectLst/>
          </p:spPr>
          <p:txBody>
            <a:bodyPr wrap="square" rtlCol="0">
              <a:spAutoFit/>
            </a:bodyPr>
            <a:lstStyle/>
            <a:p>
              <a:pPr algn="l"/>
              <a:r>
                <a:rPr lang="en-US" sz="2000" b="1" i="1" dirty="0">
                  <a:solidFill>
                    <a:srgbClr val="FFFF99"/>
                  </a:solidFill>
                  <a:cs typeface="Arial" pitchFamily="34" charset="0"/>
                </a:rPr>
                <a:t>Form for submitting stakeholder designs</a:t>
              </a:r>
            </a:p>
          </p:txBody>
        </p:sp>
      </p:grpSp>
      <p:sp>
        <p:nvSpPr>
          <p:cNvPr id="12" name="Content Placeholder 2">
            <a:extLst>
              <a:ext uri="{FF2B5EF4-FFF2-40B4-BE49-F238E27FC236}">
                <a16:creationId xmlns:a16="http://schemas.microsoft.com/office/drawing/2014/main" id="{C308C117-53B6-410A-8747-20BA1C119E08}"/>
              </a:ext>
            </a:extLst>
          </p:cNvPr>
          <p:cNvSpPr txBox="1">
            <a:spLocks/>
          </p:cNvSpPr>
          <p:nvPr/>
        </p:nvSpPr>
        <p:spPr bwMode="auto">
          <a:xfrm>
            <a:off x="468111" y="5752875"/>
            <a:ext cx="7751329" cy="4853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fontAlgn="base">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fontAlgn="base">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a:lstStyle>
          <a:p>
            <a:r>
              <a:rPr lang="en-US" kern="0" dirty="0"/>
              <a:t>Later requests will be for </a:t>
            </a:r>
            <a:r>
              <a:rPr lang="en-US" b="1" i="1" kern="0" dirty="0"/>
              <a:t>changes</a:t>
            </a:r>
            <a:r>
              <a:rPr lang="en-US" kern="0" dirty="0"/>
              <a:t> to SPCS2022</a:t>
            </a:r>
          </a:p>
          <a:p>
            <a:endParaRPr lang="en-US" kern="0" dirty="0"/>
          </a:p>
          <a:p>
            <a:pPr lvl="1"/>
            <a:endParaRPr lang="en-US" kern="0" dirty="0"/>
          </a:p>
          <a:p>
            <a:pPr lvl="1"/>
            <a:endParaRPr lang="en-US" kern="0" dirty="0"/>
          </a:p>
          <a:p>
            <a:pPr lvl="1"/>
            <a:endParaRPr lang="en-US" kern="0" dirty="0"/>
          </a:p>
        </p:txBody>
      </p:sp>
      <p:sp>
        <p:nvSpPr>
          <p:cNvPr id="4" name="Date Placeholder 3">
            <a:extLst>
              <a:ext uri="{FF2B5EF4-FFF2-40B4-BE49-F238E27FC236}">
                <a16:creationId xmlns:a16="http://schemas.microsoft.com/office/drawing/2014/main" id="{4EE45CB4-773B-4825-A9B1-96C994865A8B}"/>
              </a:ext>
            </a:extLst>
          </p:cNvPr>
          <p:cNvSpPr>
            <a:spLocks noGrp="1"/>
          </p:cNvSpPr>
          <p:nvPr>
            <p:ph type="dt" sz="quarter" idx="2"/>
          </p:nvPr>
        </p:nvSpPr>
        <p:spPr/>
        <p:txBody>
          <a:bodyPr/>
          <a:lstStyle/>
          <a:p>
            <a:r>
              <a:rPr lang="en-US"/>
              <a:t>July 24, 2019</a:t>
            </a:r>
            <a:endParaRPr lang="en-US" dirty="0"/>
          </a:p>
        </p:txBody>
      </p:sp>
      <p:sp>
        <p:nvSpPr>
          <p:cNvPr id="6" name="Footer Placeholder 5">
            <a:extLst>
              <a:ext uri="{FF2B5EF4-FFF2-40B4-BE49-F238E27FC236}">
                <a16:creationId xmlns:a16="http://schemas.microsoft.com/office/drawing/2014/main" id="{07627E80-7C61-4930-BE82-5D05A07AA74A}"/>
              </a:ext>
            </a:extLst>
          </p:cNvPr>
          <p:cNvSpPr>
            <a:spLocks noGrp="1"/>
          </p:cNvSpPr>
          <p:nvPr>
            <p:ph type="ftr" sz="quarter" idx="3"/>
          </p:nvPr>
        </p:nvSpPr>
        <p:spPr/>
        <p:txBody>
          <a:bodyPr/>
          <a:lstStyle/>
          <a:p>
            <a:r>
              <a:rPr lang="en-US"/>
              <a:t>TRB 2019 AFB80 Summer Meeting</a:t>
            </a:r>
            <a:endParaRPr lang="en-US" dirty="0"/>
          </a:p>
        </p:txBody>
      </p:sp>
      <p:sp>
        <p:nvSpPr>
          <p:cNvPr id="7" name="Slide Number Placeholder 6">
            <a:extLst>
              <a:ext uri="{FF2B5EF4-FFF2-40B4-BE49-F238E27FC236}">
                <a16:creationId xmlns:a16="http://schemas.microsoft.com/office/drawing/2014/main" id="{0F6E5E0D-FA8F-494A-8379-925C7CBC1A8F}"/>
              </a:ext>
            </a:extLst>
          </p:cNvPr>
          <p:cNvSpPr>
            <a:spLocks noGrp="1"/>
          </p:cNvSpPr>
          <p:nvPr>
            <p:ph type="sldNum" sz="quarter" idx="4"/>
          </p:nvPr>
        </p:nvSpPr>
        <p:spPr/>
        <p:txBody>
          <a:bodyPr/>
          <a:lstStyle/>
          <a:p>
            <a:fld id="{50726B4B-11E2-4B4D-822E-155936961C3B}" type="slidenum">
              <a:rPr lang="en-US" smtClean="0"/>
              <a:pPr/>
              <a:t>38</a:t>
            </a:fld>
            <a:endParaRPr lang="en-US" dirty="0"/>
          </a:p>
        </p:txBody>
      </p:sp>
    </p:spTree>
    <p:extLst>
      <p:ext uri="{BB962C8B-B14F-4D97-AF65-F5344CB8AC3E}">
        <p14:creationId xmlns:p14="http://schemas.microsoft.com/office/powerpoint/2010/main" val="273407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par>
                          <p:cTn id="13" fill="hold">
                            <p:stCondLst>
                              <p:cond delay="1000"/>
                            </p:stCondLst>
                            <p:childTnLst>
                              <p:par>
                                <p:cTn id="14" presetID="22" presetClass="entr" presetSubtype="8" fill="hold" nodeType="afterEffect">
                                  <p:stCondLst>
                                    <p:cond delay="50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1000"/>
                                        <p:tgtEl>
                                          <p:spTgt spid="21"/>
                                        </p:tgtEl>
                                      </p:cBhvr>
                                    </p:animEffect>
                                  </p:childTnLst>
                                </p:cTn>
                              </p:par>
                            </p:childTnLst>
                          </p:cTn>
                        </p:par>
                        <p:par>
                          <p:cTn id="17" fill="hold">
                            <p:stCondLst>
                              <p:cond delay="2500"/>
                            </p:stCondLst>
                            <p:childTnLst>
                              <p:par>
                                <p:cTn id="18" presetID="10" presetClass="entr" presetSubtype="0" fill="hold" grpId="0" nodeType="after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BE85-7295-4FFE-8B44-3BA645F1EBEA}"/>
              </a:ext>
            </a:extLst>
          </p:cNvPr>
          <p:cNvSpPr>
            <a:spLocks noGrp="1"/>
          </p:cNvSpPr>
          <p:nvPr>
            <p:ph type="title"/>
          </p:nvPr>
        </p:nvSpPr>
        <p:spPr/>
        <p:txBody>
          <a:bodyPr/>
          <a:lstStyle/>
          <a:p>
            <a:r>
              <a:rPr lang="en-US" dirty="0"/>
              <a:t>Fillable PDF stakeholder forms</a:t>
            </a:r>
          </a:p>
        </p:txBody>
      </p:sp>
      <p:sp>
        <p:nvSpPr>
          <p:cNvPr id="3" name="Content Placeholder 2">
            <a:extLst>
              <a:ext uri="{FF2B5EF4-FFF2-40B4-BE49-F238E27FC236}">
                <a16:creationId xmlns:a16="http://schemas.microsoft.com/office/drawing/2014/main" id="{4AB08416-1CC6-4742-B246-42995D38F583}"/>
              </a:ext>
            </a:extLst>
          </p:cNvPr>
          <p:cNvSpPr>
            <a:spLocks noGrp="1"/>
          </p:cNvSpPr>
          <p:nvPr>
            <p:ph idx="1"/>
          </p:nvPr>
        </p:nvSpPr>
        <p:spPr>
          <a:xfrm>
            <a:off x="457198" y="1600200"/>
            <a:ext cx="8494778" cy="4754880"/>
          </a:xfrm>
        </p:spPr>
        <p:txBody>
          <a:bodyPr>
            <a:normAutofit fontScale="85000" lnSpcReduction="20000"/>
          </a:bodyPr>
          <a:lstStyle/>
          <a:p>
            <a:pPr>
              <a:lnSpc>
                <a:spcPct val="120000"/>
              </a:lnSpc>
            </a:pPr>
            <a:r>
              <a:rPr lang="en-US" dirty="0">
                <a:cs typeface="Times New Roman" panose="02020603050405020304" pitchFamily="18" charset="0"/>
              </a:rPr>
              <a:t>SPCS2022 Zone Request and Proposal Form</a:t>
            </a:r>
          </a:p>
          <a:p>
            <a:pPr lvl="1">
              <a:lnSpc>
                <a:spcPct val="120000"/>
              </a:lnSpc>
            </a:pPr>
            <a:r>
              <a:rPr lang="en-US" dirty="0">
                <a:cs typeface="Times New Roman" panose="02020603050405020304" pitchFamily="18" charset="0"/>
              </a:rPr>
              <a:t>To </a:t>
            </a:r>
            <a:r>
              <a:rPr lang="en-US" b="1" i="1" dirty="0">
                <a:cs typeface="Times New Roman" panose="02020603050405020304" pitchFamily="18" charset="0"/>
              </a:rPr>
              <a:t>request</a:t>
            </a:r>
            <a:r>
              <a:rPr lang="en-US" dirty="0">
                <a:cs typeface="Times New Roman" panose="02020603050405020304" pitchFamily="18" charset="0"/>
              </a:rPr>
              <a:t> zones designed by NGS</a:t>
            </a:r>
          </a:p>
          <a:p>
            <a:pPr lvl="1">
              <a:lnSpc>
                <a:spcPct val="120000"/>
              </a:lnSpc>
            </a:pPr>
            <a:r>
              <a:rPr lang="en-US" dirty="0">
                <a:cs typeface="Times New Roman" panose="02020603050405020304" pitchFamily="18" charset="0"/>
              </a:rPr>
              <a:t>To </a:t>
            </a:r>
            <a:r>
              <a:rPr lang="en-US" b="1" i="1" dirty="0">
                <a:cs typeface="Times New Roman" panose="02020603050405020304" pitchFamily="18" charset="0"/>
              </a:rPr>
              <a:t>propose</a:t>
            </a:r>
            <a:r>
              <a:rPr lang="en-US" dirty="0">
                <a:cs typeface="Times New Roman" panose="02020603050405020304" pitchFamily="18" charset="0"/>
              </a:rPr>
              <a:t> zones that stakeholders will design</a:t>
            </a:r>
          </a:p>
          <a:p>
            <a:pPr>
              <a:lnSpc>
                <a:spcPct val="120000"/>
              </a:lnSpc>
            </a:pPr>
            <a:r>
              <a:rPr lang="en-US" dirty="0">
                <a:cs typeface="Times New Roman" panose="02020603050405020304" pitchFamily="18" charset="0"/>
              </a:rPr>
              <a:t>SPCS2022 Zone Design Submittal Form</a:t>
            </a:r>
          </a:p>
          <a:p>
            <a:pPr lvl="1">
              <a:lnSpc>
                <a:spcPct val="120000"/>
              </a:lnSpc>
            </a:pPr>
            <a:r>
              <a:rPr lang="en-US" dirty="0">
                <a:cs typeface="Times New Roman" panose="02020603050405020304" pitchFamily="18" charset="0"/>
              </a:rPr>
              <a:t>For stakeholders to submit designs</a:t>
            </a:r>
          </a:p>
          <a:p>
            <a:pPr lvl="1">
              <a:lnSpc>
                <a:spcPct val="120000"/>
              </a:lnSpc>
            </a:pPr>
            <a:r>
              <a:rPr lang="en-US" dirty="0">
                <a:cs typeface="Times New Roman" panose="02020603050405020304" pitchFamily="18" charset="0"/>
              </a:rPr>
              <a:t>Based in NGS-approved previously submitted  proposal</a:t>
            </a:r>
          </a:p>
          <a:p>
            <a:pPr>
              <a:lnSpc>
                <a:spcPct val="120000"/>
              </a:lnSpc>
            </a:pPr>
            <a:r>
              <a:rPr lang="en-US" dirty="0">
                <a:cs typeface="Times New Roman" panose="02020603050405020304" pitchFamily="18" charset="0"/>
              </a:rPr>
              <a:t>For default designs, no request form needed</a:t>
            </a:r>
          </a:p>
          <a:p>
            <a:pPr lvl="1">
              <a:lnSpc>
                <a:spcPct val="120000"/>
              </a:lnSpc>
            </a:pPr>
            <a:r>
              <a:rPr lang="en-US" b="1" i="1" dirty="0">
                <a:cs typeface="Times New Roman" panose="02020603050405020304" pitchFamily="18" charset="0"/>
              </a:rPr>
              <a:t>But submitting a request will expedite final design</a:t>
            </a:r>
          </a:p>
        </p:txBody>
      </p:sp>
      <p:sp>
        <p:nvSpPr>
          <p:cNvPr id="5" name="Date Placeholder 4">
            <a:extLst>
              <a:ext uri="{FF2B5EF4-FFF2-40B4-BE49-F238E27FC236}">
                <a16:creationId xmlns:a16="http://schemas.microsoft.com/office/drawing/2014/main" id="{0E385F08-1995-444E-89A9-9279C42613D8}"/>
              </a:ext>
            </a:extLst>
          </p:cNvPr>
          <p:cNvSpPr>
            <a:spLocks noGrp="1"/>
          </p:cNvSpPr>
          <p:nvPr>
            <p:ph type="dt" sz="quarter" idx="2"/>
          </p:nvPr>
        </p:nvSpPr>
        <p:spPr/>
        <p:txBody>
          <a:bodyPr/>
          <a:lstStyle/>
          <a:p>
            <a:r>
              <a:rPr lang="en-US"/>
              <a:t>July 24, 2019</a:t>
            </a:r>
            <a:endParaRPr lang="en-US" dirty="0"/>
          </a:p>
        </p:txBody>
      </p:sp>
      <p:sp>
        <p:nvSpPr>
          <p:cNvPr id="6" name="Footer Placeholder 5">
            <a:extLst>
              <a:ext uri="{FF2B5EF4-FFF2-40B4-BE49-F238E27FC236}">
                <a16:creationId xmlns:a16="http://schemas.microsoft.com/office/drawing/2014/main" id="{B02BB34C-0C2D-4807-B12E-127B6EB4EA49}"/>
              </a:ext>
            </a:extLst>
          </p:cNvPr>
          <p:cNvSpPr>
            <a:spLocks noGrp="1"/>
          </p:cNvSpPr>
          <p:nvPr>
            <p:ph type="ftr" sz="quarter" idx="3"/>
          </p:nvPr>
        </p:nvSpPr>
        <p:spPr/>
        <p:txBody>
          <a:bodyPr/>
          <a:lstStyle/>
          <a:p>
            <a:r>
              <a:rPr lang="en-US"/>
              <a:t>TRB 2019 AFB80 Summer Meeting</a:t>
            </a:r>
            <a:endParaRPr lang="en-US" dirty="0"/>
          </a:p>
        </p:txBody>
      </p:sp>
      <p:sp>
        <p:nvSpPr>
          <p:cNvPr id="7" name="Slide Number Placeholder 5">
            <a:extLst>
              <a:ext uri="{FF2B5EF4-FFF2-40B4-BE49-F238E27FC236}">
                <a16:creationId xmlns:a16="http://schemas.microsoft.com/office/drawing/2014/main" id="{5AA693FF-C8B8-4557-BAF1-154B7E9EB662}"/>
              </a:ext>
            </a:extLst>
          </p:cNvPr>
          <p:cNvSpPr>
            <a:spLocks noGrp="1"/>
          </p:cNvSpPr>
          <p:nvPr>
            <p:ph type="sldNum" sz="quarter" idx="4"/>
          </p:nvPr>
        </p:nvSpPr>
        <p:spPr>
          <a:xfrm>
            <a:off x="6862274" y="6243638"/>
            <a:ext cx="1824527" cy="457200"/>
          </a:xfrm>
        </p:spPr>
        <p:txBody>
          <a:bodyPr/>
          <a:lstStyle/>
          <a:p>
            <a:fld id="{50726B4B-11E2-4B4D-822E-155936961C3B}" type="slidenum">
              <a:rPr lang="en-US" smtClean="0"/>
              <a:pPr/>
              <a:t>39</a:t>
            </a:fld>
            <a:endParaRPr lang="en-US" dirty="0"/>
          </a:p>
        </p:txBody>
      </p:sp>
    </p:spTree>
    <p:extLst>
      <p:ext uri="{BB962C8B-B14F-4D97-AF65-F5344CB8AC3E}">
        <p14:creationId xmlns:p14="http://schemas.microsoft.com/office/powerpoint/2010/main" val="423761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4484A-4F6F-4FC2-B77D-27436C89CA1C}"/>
              </a:ext>
            </a:extLst>
          </p:cNvPr>
          <p:cNvSpPr>
            <a:spLocks noGrp="1"/>
          </p:cNvSpPr>
          <p:nvPr>
            <p:ph type="title"/>
          </p:nvPr>
        </p:nvSpPr>
        <p:spPr/>
        <p:txBody>
          <a:bodyPr/>
          <a:lstStyle/>
          <a:p>
            <a:r>
              <a:rPr lang="en-US" dirty="0"/>
              <a:t>The plan for today</a:t>
            </a:r>
          </a:p>
        </p:txBody>
      </p:sp>
      <p:sp>
        <p:nvSpPr>
          <p:cNvPr id="3" name="Content Placeholder 2">
            <a:extLst>
              <a:ext uri="{FF2B5EF4-FFF2-40B4-BE49-F238E27FC236}">
                <a16:creationId xmlns:a16="http://schemas.microsoft.com/office/drawing/2014/main" id="{9A4ADBF7-5243-4FA1-807C-E2C7E6976849}"/>
              </a:ext>
            </a:extLst>
          </p:cNvPr>
          <p:cNvSpPr>
            <a:spLocks noGrp="1"/>
          </p:cNvSpPr>
          <p:nvPr>
            <p:ph idx="1"/>
          </p:nvPr>
        </p:nvSpPr>
        <p:spPr>
          <a:xfrm>
            <a:off x="457200" y="1554481"/>
            <a:ext cx="8488496" cy="5025707"/>
          </a:xfrm>
        </p:spPr>
        <p:txBody>
          <a:bodyPr>
            <a:normAutofit fontScale="85000" lnSpcReduction="10000"/>
          </a:bodyPr>
          <a:lstStyle/>
          <a:p>
            <a:pPr marL="0" indent="0">
              <a:buNone/>
            </a:pPr>
            <a:r>
              <a:rPr lang="en-US" b="1" i="1" dirty="0"/>
              <a:t>National Spatial Reference System Modernization</a:t>
            </a:r>
          </a:p>
          <a:p>
            <a:r>
              <a:rPr lang="en-US" b="1" dirty="0"/>
              <a:t>Brief overview of new “datums” for 2022</a:t>
            </a:r>
          </a:p>
          <a:p>
            <a:pPr lvl="1"/>
            <a:r>
              <a:rPr lang="en-US" dirty="0"/>
              <a:t>Four new </a:t>
            </a:r>
            <a:r>
              <a:rPr lang="en-US" i="1" dirty="0">
                <a:solidFill>
                  <a:srgbClr val="FFFF99"/>
                </a:solidFill>
              </a:rPr>
              <a:t>Terrestrial Reference Frames of 2022</a:t>
            </a:r>
          </a:p>
          <a:p>
            <a:pPr lvl="1"/>
            <a:r>
              <a:rPr lang="en-US" i="1" dirty="0">
                <a:solidFill>
                  <a:srgbClr val="FFFF99"/>
                </a:solidFill>
              </a:rPr>
              <a:t>North American-Pacific Geopotential Datum of 2022</a:t>
            </a:r>
          </a:p>
          <a:p>
            <a:r>
              <a:rPr lang="en-US" b="1" dirty="0"/>
              <a:t>New State Plane Coordinates</a:t>
            </a:r>
          </a:p>
          <a:p>
            <a:pPr lvl="1"/>
            <a:r>
              <a:rPr lang="en-US" i="1" dirty="0">
                <a:solidFill>
                  <a:srgbClr val="FFFF99"/>
                </a:solidFill>
              </a:rPr>
              <a:t>State Plane Coordinate System of 2022 (SPCS2022)</a:t>
            </a:r>
          </a:p>
          <a:p>
            <a:pPr lvl="1"/>
            <a:r>
              <a:rPr lang="en-US" dirty="0"/>
              <a:t>Role of SPCS2022 </a:t>
            </a:r>
            <a:r>
              <a:rPr lang="en-US" i="1" dirty="0"/>
              <a:t>stakeholders</a:t>
            </a:r>
          </a:p>
          <a:p>
            <a:pPr lvl="1"/>
            <a:r>
              <a:rPr lang="en-US" dirty="0"/>
              <a:t>Characteristics and design approach</a:t>
            </a:r>
          </a:p>
          <a:p>
            <a:pPr lvl="1"/>
            <a:r>
              <a:rPr lang="en-US" dirty="0"/>
              <a:t>Deadlines for stakeholder input</a:t>
            </a:r>
          </a:p>
          <a:p>
            <a:r>
              <a:rPr lang="en-US" b="1" dirty="0"/>
              <a:t>Fate of the U.S. survey foot after 2022</a:t>
            </a:r>
          </a:p>
        </p:txBody>
      </p:sp>
      <p:sp>
        <p:nvSpPr>
          <p:cNvPr id="5" name="Date Placeholder 4">
            <a:extLst>
              <a:ext uri="{FF2B5EF4-FFF2-40B4-BE49-F238E27FC236}">
                <a16:creationId xmlns:a16="http://schemas.microsoft.com/office/drawing/2014/main" id="{9D57B807-84E5-49EF-B325-88BA813265A7}"/>
              </a:ext>
            </a:extLst>
          </p:cNvPr>
          <p:cNvSpPr>
            <a:spLocks noGrp="1"/>
          </p:cNvSpPr>
          <p:nvPr>
            <p:ph type="dt" sz="quarter" idx="2"/>
          </p:nvPr>
        </p:nvSpPr>
        <p:spPr/>
        <p:txBody>
          <a:bodyPr/>
          <a:lstStyle/>
          <a:p>
            <a:r>
              <a:rPr lang="en-US"/>
              <a:t>July 24, 2019</a:t>
            </a:r>
            <a:endParaRPr lang="en-US" dirty="0"/>
          </a:p>
        </p:txBody>
      </p:sp>
      <p:sp>
        <p:nvSpPr>
          <p:cNvPr id="8" name="Footer Placeholder 7">
            <a:extLst>
              <a:ext uri="{FF2B5EF4-FFF2-40B4-BE49-F238E27FC236}">
                <a16:creationId xmlns:a16="http://schemas.microsoft.com/office/drawing/2014/main" id="{A9885296-DDB0-4B14-81D4-88315DD973F2}"/>
              </a:ext>
            </a:extLst>
          </p:cNvPr>
          <p:cNvSpPr>
            <a:spLocks noGrp="1"/>
          </p:cNvSpPr>
          <p:nvPr>
            <p:ph type="ftr" sz="quarter" idx="3"/>
          </p:nvPr>
        </p:nvSpPr>
        <p:spPr/>
        <p:txBody>
          <a:bodyPr/>
          <a:lstStyle/>
          <a:p>
            <a:r>
              <a:rPr lang="en-US"/>
              <a:t>TRB 2019 AFB80 Summer Meeting</a:t>
            </a:r>
            <a:endParaRPr lang="en-US" dirty="0"/>
          </a:p>
        </p:txBody>
      </p:sp>
      <p:sp>
        <p:nvSpPr>
          <p:cNvPr id="9" name="Slide Number Placeholder 8">
            <a:extLst>
              <a:ext uri="{FF2B5EF4-FFF2-40B4-BE49-F238E27FC236}">
                <a16:creationId xmlns:a16="http://schemas.microsoft.com/office/drawing/2014/main" id="{38F98EF3-2044-4058-846D-81D15D6F8272}"/>
              </a:ext>
            </a:extLst>
          </p:cNvPr>
          <p:cNvSpPr>
            <a:spLocks noGrp="1"/>
          </p:cNvSpPr>
          <p:nvPr>
            <p:ph type="sldNum" sz="quarter" idx="4"/>
          </p:nvPr>
        </p:nvSpPr>
        <p:spPr/>
        <p:txBody>
          <a:bodyPr/>
          <a:lstStyle/>
          <a:p>
            <a:fld id="{50726B4B-11E2-4B4D-822E-155936961C3B}" type="slidenum">
              <a:rPr lang="en-US" smtClean="0"/>
              <a:pPr/>
              <a:t>4</a:t>
            </a:fld>
            <a:endParaRPr lang="en-US" dirty="0"/>
          </a:p>
        </p:txBody>
      </p:sp>
    </p:spTree>
    <p:extLst>
      <p:ext uri="{BB962C8B-B14F-4D97-AF65-F5344CB8AC3E}">
        <p14:creationId xmlns:p14="http://schemas.microsoft.com/office/powerpoint/2010/main" val="242566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7BB6BE-7C5E-4FD5-92F4-3C4510820EC3}"/>
              </a:ext>
            </a:extLst>
          </p:cNvPr>
          <p:cNvPicPr>
            <a:picLocks noChangeAspect="1"/>
          </p:cNvPicPr>
          <p:nvPr/>
        </p:nvPicPr>
        <p:blipFill>
          <a:blip r:embed="rId2"/>
          <a:stretch>
            <a:fillRect/>
          </a:stretch>
        </p:blipFill>
        <p:spPr>
          <a:xfrm>
            <a:off x="86676" y="640080"/>
            <a:ext cx="4434840" cy="5737362"/>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48622363-6A27-4BA0-B780-E6036765B83C}"/>
              </a:ext>
            </a:extLst>
          </p:cNvPr>
          <p:cNvPicPr>
            <a:picLocks noChangeAspect="1"/>
          </p:cNvPicPr>
          <p:nvPr/>
        </p:nvPicPr>
        <p:blipFill>
          <a:blip r:embed="rId3"/>
          <a:stretch>
            <a:fillRect/>
          </a:stretch>
        </p:blipFill>
        <p:spPr>
          <a:xfrm>
            <a:off x="4622484" y="640080"/>
            <a:ext cx="4434840" cy="5737362"/>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77939298-714F-4D97-8400-788CEC864F9A}"/>
              </a:ext>
            </a:extLst>
          </p:cNvPr>
          <p:cNvPicPr>
            <a:picLocks noChangeAspect="1"/>
          </p:cNvPicPr>
          <p:nvPr/>
        </p:nvPicPr>
        <p:blipFill rotWithShape="1">
          <a:blip r:embed="rId4"/>
          <a:srcRect l="42028" t="50466" r="35027" b="20897"/>
          <a:stretch/>
        </p:blipFill>
        <p:spPr>
          <a:xfrm>
            <a:off x="2217830" y="3154638"/>
            <a:ext cx="1216152" cy="822198"/>
          </a:xfrm>
          <a:prstGeom prst="rect">
            <a:avLst/>
          </a:prstGeom>
        </p:spPr>
      </p:pic>
      <p:pic>
        <p:nvPicPr>
          <p:cNvPr id="6" name="Picture 5">
            <a:extLst>
              <a:ext uri="{FF2B5EF4-FFF2-40B4-BE49-F238E27FC236}">
                <a16:creationId xmlns:a16="http://schemas.microsoft.com/office/drawing/2014/main" id="{6B6F98AC-D871-413E-9D10-48FEE1E0DF65}"/>
              </a:ext>
            </a:extLst>
          </p:cNvPr>
          <p:cNvPicPr>
            <a:picLocks noChangeAspect="1"/>
          </p:cNvPicPr>
          <p:nvPr/>
        </p:nvPicPr>
        <p:blipFill rotWithShape="1">
          <a:blip r:embed="rId5"/>
          <a:srcRect l="57955" t="60406" r="32954" b="18111"/>
          <a:stretch/>
        </p:blipFill>
        <p:spPr>
          <a:xfrm>
            <a:off x="3051952" y="5773716"/>
            <a:ext cx="482143" cy="617151"/>
          </a:xfrm>
          <a:prstGeom prst="rect">
            <a:avLst/>
          </a:prstGeom>
        </p:spPr>
      </p:pic>
      <p:pic>
        <p:nvPicPr>
          <p:cNvPr id="10" name="Picture 9">
            <a:extLst>
              <a:ext uri="{FF2B5EF4-FFF2-40B4-BE49-F238E27FC236}">
                <a16:creationId xmlns:a16="http://schemas.microsoft.com/office/drawing/2014/main" id="{85DA124F-398D-48E6-998E-927D38D1A47E}"/>
              </a:ext>
            </a:extLst>
          </p:cNvPr>
          <p:cNvPicPr>
            <a:picLocks noChangeAspect="1"/>
          </p:cNvPicPr>
          <p:nvPr/>
        </p:nvPicPr>
        <p:blipFill rotWithShape="1">
          <a:blip r:embed="rId4"/>
          <a:srcRect l="42028" t="50466" r="35027" b="20897"/>
          <a:stretch/>
        </p:blipFill>
        <p:spPr>
          <a:xfrm>
            <a:off x="6755750" y="3150207"/>
            <a:ext cx="1216893" cy="822666"/>
          </a:xfrm>
          <a:prstGeom prst="rect">
            <a:avLst/>
          </a:prstGeom>
        </p:spPr>
      </p:pic>
      <p:pic>
        <p:nvPicPr>
          <p:cNvPr id="12" name="Picture 11">
            <a:extLst>
              <a:ext uri="{FF2B5EF4-FFF2-40B4-BE49-F238E27FC236}">
                <a16:creationId xmlns:a16="http://schemas.microsoft.com/office/drawing/2014/main" id="{946940B1-9706-4FFC-936E-9A74D03EEEBF}"/>
              </a:ext>
            </a:extLst>
          </p:cNvPr>
          <p:cNvPicPr>
            <a:picLocks noChangeAspect="1"/>
          </p:cNvPicPr>
          <p:nvPr/>
        </p:nvPicPr>
        <p:blipFill rotWithShape="1">
          <a:blip r:embed="rId6"/>
          <a:srcRect l="63830" t="61179" r="25832" b="13181"/>
          <a:stretch/>
        </p:blipFill>
        <p:spPr>
          <a:xfrm>
            <a:off x="7889688" y="5670921"/>
            <a:ext cx="548278" cy="736570"/>
          </a:xfrm>
          <a:prstGeom prst="rect">
            <a:avLst/>
          </a:prstGeom>
        </p:spPr>
      </p:pic>
      <p:sp>
        <p:nvSpPr>
          <p:cNvPr id="3" name="TextBox 2">
            <a:extLst>
              <a:ext uri="{FF2B5EF4-FFF2-40B4-BE49-F238E27FC236}">
                <a16:creationId xmlns:a16="http://schemas.microsoft.com/office/drawing/2014/main" id="{05A76D1D-7565-4126-916D-B71E0F696102}"/>
              </a:ext>
            </a:extLst>
          </p:cNvPr>
          <p:cNvSpPr txBox="1"/>
          <p:nvPr/>
        </p:nvSpPr>
        <p:spPr>
          <a:xfrm>
            <a:off x="86675" y="116860"/>
            <a:ext cx="4434839"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Request/Proposal Form</a:t>
            </a:r>
          </a:p>
        </p:txBody>
      </p:sp>
      <p:sp>
        <p:nvSpPr>
          <p:cNvPr id="11" name="TextBox 10">
            <a:extLst>
              <a:ext uri="{FF2B5EF4-FFF2-40B4-BE49-F238E27FC236}">
                <a16:creationId xmlns:a16="http://schemas.microsoft.com/office/drawing/2014/main" id="{74A8B1D6-D47E-4070-AA57-FCB4DF72A454}"/>
              </a:ext>
            </a:extLst>
          </p:cNvPr>
          <p:cNvSpPr txBox="1"/>
          <p:nvPr/>
        </p:nvSpPr>
        <p:spPr>
          <a:xfrm>
            <a:off x="4622483" y="111567"/>
            <a:ext cx="4434842"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Design Submittal Form</a:t>
            </a:r>
          </a:p>
        </p:txBody>
      </p:sp>
      <p:sp>
        <p:nvSpPr>
          <p:cNvPr id="4" name="Date Placeholder 3">
            <a:extLst>
              <a:ext uri="{FF2B5EF4-FFF2-40B4-BE49-F238E27FC236}">
                <a16:creationId xmlns:a16="http://schemas.microsoft.com/office/drawing/2014/main" id="{4D7807C9-8E90-4D0A-AB80-B73340A75BCB}"/>
              </a:ext>
            </a:extLst>
          </p:cNvPr>
          <p:cNvSpPr>
            <a:spLocks noGrp="1"/>
          </p:cNvSpPr>
          <p:nvPr>
            <p:ph type="dt" sz="quarter" idx="2"/>
          </p:nvPr>
        </p:nvSpPr>
        <p:spPr/>
        <p:txBody>
          <a:bodyPr/>
          <a:lstStyle/>
          <a:p>
            <a:r>
              <a:rPr lang="en-US"/>
              <a:t>July 24, 2019</a:t>
            </a:r>
            <a:endParaRPr lang="en-US" dirty="0"/>
          </a:p>
        </p:txBody>
      </p:sp>
      <p:sp>
        <p:nvSpPr>
          <p:cNvPr id="5" name="Footer Placeholder 4">
            <a:extLst>
              <a:ext uri="{FF2B5EF4-FFF2-40B4-BE49-F238E27FC236}">
                <a16:creationId xmlns:a16="http://schemas.microsoft.com/office/drawing/2014/main" id="{F0C90DC7-4936-4107-AE13-12A7F0773EEF}"/>
              </a:ext>
            </a:extLst>
          </p:cNvPr>
          <p:cNvSpPr>
            <a:spLocks noGrp="1"/>
          </p:cNvSpPr>
          <p:nvPr>
            <p:ph type="ftr" sz="quarter" idx="3"/>
          </p:nvPr>
        </p:nvSpPr>
        <p:spPr/>
        <p:txBody>
          <a:bodyPr/>
          <a:lstStyle/>
          <a:p>
            <a:r>
              <a:rPr lang="en-US"/>
              <a:t>TRB 2019 AFB80 Summer Meeting</a:t>
            </a:r>
            <a:endParaRPr lang="en-US" dirty="0"/>
          </a:p>
        </p:txBody>
      </p:sp>
      <p:sp>
        <p:nvSpPr>
          <p:cNvPr id="8" name="Slide Number Placeholder 7">
            <a:extLst>
              <a:ext uri="{FF2B5EF4-FFF2-40B4-BE49-F238E27FC236}">
                <a16:creationId xmlns:a16="http://schemas.microsoft.com/office/drawing/2014/main" id="{5C362AF3-BAF8-4753-B8DF-10A18D01470B}"/>
              </a:ext>
            </a:extLst>
          </p:cNvPr>
          <p:cNvSpPr>
            <a:spLocks noGrp="1"/>
          </p:cNvSpPr>
          <p:nvPr>
            <p:ph type="sldNum" sz="quarter" idx="4"/>
          </p:nvPr>
        </p:nvSpPr>
        <p:spPr/>
        <p:txBody>
          <a:bodyPr/>
          <a:lstStyle/>
          <a:p>
            <a:fld id="{50726B4B-11E2-4B4D-822E-155936961C3B}" type="slidenum">
              <a:rPr lang="en-US" smtClean="0"/>
              <a:pPr/>
              <a:t>40</a:t>
            </a:fld>
            <a:endParaRPr lang="en-US" dirty="0"/>
          </a:p>
        </p:txBody>
      </p:sp>
    </p:spTree>
    <p:extLst>
      <p:ext uri="{BB962C8B-B14F-4D97-AF65-F5344CB8AC3E}">
        <p14:creationId xmlns:p14="http://schemas.microsoft.com/office/powerpoint/2010/main" val="259931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p:stCondLst>
                              <p:cond delay="500"/>
                            </p:stCondLst>
                            <p:childTnLst>
                              <p:par>
                                <p:cTn id="18" presetID="22" presetClass="entr" presetSubtype="1" fill="hold" nodeType="afterEffect">
                                  <p:stCondLst>
                                    <p:cond delay="25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par>
                          <p:cTn id="21" fill="hold">
                            <p:stCondLst>
                              <p:cond delay="1250"/>
                            </p:stCondLst>
                            <p:childTnLst>
                              <p:par>
                                <p:cTn id="22" presetID="22" presetClass="entr" presetSubtype="1" fill="hold" nodeType="afterEffect">
                                  <p:stCondLst>
                                    <p:cond delay="25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par>
                          <p:cTn id="25" fill="hold">
                            <p:stCondLst>
                              <p:cond delay="2000"/>
                            </p:stCondLst>
                            <p:childTnLst>
                              <p:par>
                                <p:cTn id="26" presetID="22" presetClass="entr" presetSubtype="1" fill="hold" nodeType="afterEffect">
                                  <p:stCondLst>
                                    <p:cond delay="25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760"/>
            <a:ext cx="9144000" cy="914400"/>
          </a:xfrm>
        </p:spPr>
        <p:txBody>
          <a:bodyPr/>
          <a:lstStyle/>
          <a:p>
            <a:r>
              <a:rPr lang="en-US" dirty="0"/>
              <a:t>Positive east longitudes (0° to 360°)</a:t>
            </a:r>
          </a:p>
        </p:txBody>
      </p:sp>
      <p:sp>
        <p:nvSpPr>
          <p:cNvPr id="4" name="Content Placeholder 3"/>
          <p:cNvSpPr>
            <a:spLocks noGrp="1"/>
          </p:cNvSpPr>
          <p:nvPr>
            <p:ph idx="1"/>
          </p:nvPr>
        </p:nvSpPr>
        <p:spPr>
          <a:xfrm>
            <a:off x="457199" y="1463039"/>
            <a:ext cx="8438084" cy="5098695"/>
          </a:xfrm>
        </p:spPr>
        <p:txBody>
          <a:bodyPr>
            <a:normAutofit fontScale="77500" lnSpcReduction="20000"/>
          </a:bodyPr>
          <a:lstStyle/>
          <a:p>
            <a:r>
              <a:rPr lang="en-US" dirty="0"/>
              <a:t>Historically used west longitudes at NGS</a:t>
            </a:r>
          </a:p>
          <a:p>
            <a:pPr lvl="1"/>
            <a:r>
              <a:rPr lang="en-US" dirty="0"/>
              <a:t>Both negative and positive west longitudes</a:t>
            </a:r>
          </a:p>
          <a:p>
            <a:pPr lvl="1"/>
            <a:r>
              <a:rPr lang="en-US" dirty="0"/>
              <a:t>Sometimes ±180° at anti-prime meridian (Guam 145°E)</a:t>
            </a:r>
          </a:p>
          <a:p>
            <a:pPr lvl="1"/>
            <a:r>
              <a:rPr lang="en-US" dirty="0"/>
              <a:t>Sometimes keep increasing west (Guam 215°W)</a:t>
            </a:r>
          </a:p>
          <a:p>
            <a:r>
              <a:rPr lang="en-US" dirty="0"/>
              <a:t>Advantages of positive east longitudes</a:t>
            </a:r>
          </a:p>
          <a:p>
            <a:pPr lvl="1"/>
            <a:r>
              <a:rPr lang="en-US" dirty="0"/>
              <a:t>NSRS spans anti-prime but </a:t>
            </a:r>
            <a:r>
              <a:rPr lang="en-US" b="1" i="1" dirty="0"/>
              <a:t>NOT</a:t>
            </a:r>
            <a:r>
              <a:rPr lang="en-US" dirty="0"/>
              <a:t> prime meridian</a:t>
            </a:r>
          </a:p>
          <a:p>
            <a:pPr lvl="2"/>
            <a:r>
              <a:rPr lang="en-US" dirty="0"/>
              <a:t>From +140° </a:t>
            </a:r>
            <a:r>
              <a:rPr lang="en-US" dirty="0">
                <a:sym typeface="Wingdings" panose="05000000000000000000" pitchFamily="2" charset="2"/>
              </a:rPr>
              <a:t></a:t>
            </a:r>
            <a:r>
              <a:rPr lang="en-US" dirty="0"/>
              <a:t> +300° (vs. +140° </a:t>
            </a:r>
            <a:r>
              <a:rPr lang="en-US" dirty="0">
                <a:sym typeface="Wingdings" panose="05000000000000000000" pitchFamily="2" charset="2"/>
              </a:rPr>
              <a:t></a:t>
            </a:r>
            <a:r>
              <a:rPr lang="en-US" dirty="0"/>
              <a:t> −60°)</a:t>
            </a:r>
          </a:p>
          <a:p>
            <a:pPr lvl="2"/>
            <a:r>
              <a:rPr lang="en-US" dirty="0"/>
              <a:t>No ±180° “switch” at anti-prime meridian</a:t>
            </a:r>
          </a:p>
          <a:p>
            <a:pPr lvl="1"/>
            <a:r>
              <a:rPr lang="en-US" dirty="0"/>
              <a:t>GEOID2022 grid from +170° </a:t>
            </a:r>
            <a:r>
              <a:rPr lang="en-US" dirty="0">
                <a:sym typeface="Wingdings" panose="05000000000000000000" pitchFamily="2" charset="2"/>
              </a:rPr>
              <a:t></a:t>
            </a:r>
            <a:r>
              <a:rPr lang="en-US" dirty="0"/>
              <a:t> +350° (vs. +10° </a:t>
            </a:r>
            <a:r>
              <a:rPr lang="en-US" dirty="0">
                <a:sym typeface="Wingdings" panose="05000000000000000000" pitchFamily="2" charset="2"/>
              </a:rPr>
              <a:t></a:t>
            </a:r>
            <a:r>
              <a:rPr lang="en-US" dirty="0"/>
              <a:t> − 10°)</a:t>
            </a:r>
          </a:p>
          <a:p>
            <a:pPr lvl="1"/>
            <a:r>
              <a:rPr lang="en-US" dirty="0"/>
              <a:t>Longitude increases east (just like SPCS eastings)</a:t>
            </a:r>
          </a:p>
          <a:p>
            <a:r>
              <a:rPr lang="en-US" b="1" i="1" dirty="0"/>
              <a:t>It just makes sense</a:t>
            </a:r>
          </a:p>
          <a:p>
            <a:pPr lvl="1"/>
            <a:r>
              <a:rPr lang="en-US" b="1" i="1" dirty="0"/>
              <a:t>Default</a:t>
            </a:r>
            <a:r>
              <a:rPr lang="en-US" dirty="0"/>
              <a:t> positive east (but west longitude still supported)</a:t>
            </a:r>
          </a:p>
        </p:txBody>
      </p:sp>
      <p:sp>
        <p:nvSpPr>
          <p:cNvPr id="3" name="Date Placeholder 2">
            <a:extLst>
              <a:ext uri="{FF2B5EF4-FFF2-40B4-BE49-F238E27FC236}">
                <a16:creationId xmlns:a16="http://schemas.microsoft.com/office/drawing/2014/main" id="{E0DAA529-9B6B-43E5-9B29-6A8F48806017}"/>
              </a:ext>
            </a:extLst>
          </p:cNvPr>
          <p:cNvSpPr>
            <a:spLocks noGrp="1"/>
          </p:cNvSpPr>
          <p:nvPr>
            <p:ph type="dt" sz="quarter" idx="2"/>
          </p:nvPr>
        </p:nvSpPr>
        <p:spPr/>
        <p:txBody>
          <a:bodyPr/>
          <a:lstStyle/>
          <a:p>
            <a:r>
              <a:rPr lang="en-US"/>
              <a:t>July 24, 2019</a:t>
            </a:r>
            <a:endParaRPr lang="en-US" dirty="0"/>
          </a:p>
        </p:txBody>
      </p:sp>
      <p:sp>
        <p:nvSpPr>
          <p:cNvPr id="5" name="Footer Placeholder 4">
            <a:extLst>
              <a:ext uri="{FF2B5EF4-FFF2-40B4-BE49-F238E27FC236}">
                <a16:creationId xmlns:a16="http://schemas.microsoft.com/office/drawing/2014/main" id="{ADFC6709-8ADE-466C-B90E-1D23605DF9B0}"/>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0768EA15-3862-4510-A7F4-3E5F9A011F2B}"/>
              </a:ext>
            </a:extLst>
          </p:cNvPr>
          <p:cNvSpPr>
            <a:spLocks noGrp="1"/>
          </p:cNvSpPr>
          <p:nvPr>
            <p:ph type="sldNum" sz="quarter" idx="4"/>
          </p:nvPr>
        </p:nvSpPr>
        <p:spPr/>
        <p:txBody>
          <a:bodyPr/>
          <a:lstStyle/>
          <a:p>
            <a:fld id="{50726B4B-11E2-4B4D-822E-155936961C3B}" type="slidenum">
              <a:rPr lang="en-US" smtClean="0"/>
              <a:pPr/>
              <a:t>41</a:t>
            </a:fld>
            <a:endParaRPr lang="en-US" dirty="0"/>
          </a:p>
        </p:txBody>
      </p:sp>
    </p:spTree>
    <p:extLst>
      <p:ext uri="{BB962C8B-B14F-4D97-AF65-F5344CB8AC3E}">
        <p14:creationId xmlns:p14="http://schemas.microsoft.com/office/powerpoint/2010/main" val="210505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a:xfrm>
            <a:off x="0" y="365760"/>
            <a:ext cx="9144000" cy="914400"/>
          </a:xfrm>
        </p:spPr>
        <p:txBody>
          <a:bodyPr/>
          <a:lstStyle/>
          <a:p>
            <a:r>
              <a:rPr lang="en-US" dirty="0"/>
              <a:t>Positive East Longitudes</a:t>
            </a:r>
          </a:p>
        </p:txBody>
      </p:sp>
      <p:pic>
        <p:nvPicPr>
          <p:cNvPr id="10" name="Picture 9">
            <a:extLst>
              <a:ext uri="{FF2B5EF4-FFF2-40B4-BE49-F238E27FC236}">
                <a16:creationId xmlns:a16="http://schemas.microsoft.com/office/drawing/2014/main" id="{66983EB8-9152-489A-8CB4-D8FCB33E4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a:extLst>
              <a:ext uri="{FF2B5EF4-FFF2-40B4-BE49-F238E27FC236}">
                <a16:creationId xmlns:a16="http://schemas.microsoft.com/office/drawing/2014/main" id="{FA6B0A1B-18A9-4758-8272-CCE72FD833C9}"/>
              </a:ext>
            </a:extLst>
          </p:cNvPr>
          <p:cNvSpPr txBox="1"/>
          <p:nvPr/>
        </p:nvSpPr>
        <p:spPr>
          <a:xfrm>
            <a:off x="5637007" y="1014356"/>
            <a:ext cx="3506993" cy="461665"/>
          </a:xfrm>
          <a:prstGeom prst="rect">
            <a:avLst/>
          </a:prstGeom>
          <a:noFill/>
        </p:spPr>
        <p:txBody>
          <a:bodyPr wrap="square" rtlCol="0">
            <a:spAutoFit/>
          </a:bodyPr>
          <a:lstStyle/>
          <a:p>
            <a:pPr algn="ctr"/>
            <a:r>
              <a:rPr lang="en-US" sz="2400" b="1" i="1" dirty="0">
                <a:solidFill>
                  <a:srgbClr val="FF0000"/>
                </a:solidFill>
              </a:rPr>
              <a:t>West Longitudes</a:t>
            </a:r>
          </a:p>
        </p:txBody>
      </p:sp>
      <p:sp>
        <p:nvSpPr>
          <p:cNvPr id="6" name="Rectangle 5"/>
          <p:cNvSpPr/>
          <p:nvPr/>
        </p:nvSpPr>
        <p:spPr>
          <a:xfrm>
            <a:off x="5891134" y="1851285"/>
            <a:ext cx="3155430" cy="5166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34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a:xfrm>
            <a:off x="0" y="365760"/>
            <a:ext cx="9144000" cy="914400"/>
          </a:xfrm>
        </p:spPr>
        <p:txBody>
          <a:bodyPr/>
          <a:lstStyle/>
          <a:p>
            <a:r>
              <a:rPr lang="en-US" dirty="0"/>
              <a:t>Positive East Longitudes</a:t>
            </a:r>
          </a:p>
        </p:txBody>
      </p:sp>
      <p:pic>
        <p:nvPicPr>
          <p:cNvPr id="8" name="Picture 7">
            <a:extLst>
              <a:ext uri="{FF2B5EF4-FFF2-40B4-BE49-F238E27FC236}">
                <a16:creationId xmlns:a16="http://schemas.microsoft.com/office/drawing/2014/main" id="{F1669802-D7B2-4100-BD5E-D0154E2E1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23429A2C-15E9-46AB-9D04-E1DDAE90996C}"/>
              </a:ext>
            </a:extLst>
          </p:cNvPr>
          <p:cNvSpPr txBox="1"/>
          <p:nvPr/>
        </p:nvSpPr>
        <p:spPr>
          <a:xfrm>
            <a:off x="5637007" y="1014356"/>
            <a:ext cx="3506993" cy="461665"/>
          </a:xfrm>
          <a:prstGeom prst="rect">
            <a:avLst/>
          </a:prstGeom>
          <a:noFill/>
        </p:spPr>
        <p:txBody>
          <a:bodyPr wrap="square" rtlCol="0">
            <a:spAutoFit/>
          </a:bodyPr>
          <a:lstStyle/>
          <a:p>
            <a:pPr algn="ctr"/>
            <a:r>
              <a:rPr lang="en-US" sz="2400" b="1" i="1" dirty="0">
                <a:solidFill>
                  <a:srgbClr val="FF0000"/>
                </a:solidFill>
              </a:rPr>
              <a:t>Positive East Longitudes</a:t>
            </a:r>
          </a:p>
        </p:txBody>
      </p:sp>
      <p:sp>
        <p:nvSpPr>
          <p:cNvPr id="7" name="Rectangle 6"/>
          <p:cNvSpPr/>
          <p:nvPr/>
        </p:nvSpPr>
        <p:spPr>
          <a:xfrm>
            <a:off x="5891134" y="1851285"/>
            <a:ext cx="3155430" cy="5166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48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p:txBody>
          <a:bodyPr/>
          <a:lstStyle/>
          <a:p>
            <a:r>
              <a:rPr lang="en-US" dirty="0"/>
              <a:t>SPCS2022 summary</a:t>
            </a:r>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457200" y="1554480"/>
            <a:ext cx="8532796" cy="4572000"/>
          </a:xfrm>
        </p:spPr>
        <p:txBody>
          <a:bodyPr>
            <a:normAutofit fontScale="77500" lnSpcReduction="20000"/>
          </a:bodyPr>
          <a:lstStyle/>
          <a:p>
            <a:pPr>
              <a:lnSpc>
                <a:spcPct val="100000"/>
              </a:lnSpc>
            </a:pPr>
            <a:r>
              <a:rPr lang="en-US" b="1" dirty="0"/>
              <a:t>State Plane Coordinate System of 2022 (SPCS2022)</a:t>
            </a:r>
          </a:p>
          <a:p>
            <a:pPr lvl="1"/>
            <a:r>
              <a:rPr lang="en-US" dirty="0"/>
              <a:t>Part of 2022 new “datum” change to replace SPCS 83</a:t>
            </a:r>
          </a:p>
          <a:p>
            <a:pPr lvl="1"/>
            <a:r>
              <a:rPr lang="en-US" dirty="0"/>
              <a:t>Same ellipsoid and projections (but differs in other ways)</a:t>
            </a:r>
          </a:p>
          <a:p>
            <a:r>
              <a:rPr lang="en-US" b="1" dirty="0"/>
              <a:t>SPCS2022 characteristics different from SPCS 83:</a:t>
            </a:r>
          </a:p>
          <a:p>
            <a:pPr lvl="1"/>
            <a:r>
              <a:rPr lang="en-US" dirty="0"/>
              <a:t>Minimize distortion at </a:t>
            </a:r>
            <a:r>
              <a:rPr lang="en-US" b="1" i="1" dirty="0"/>
              <a:t>topo surface</a:t>
            </a:r>
            <a:r>
              <a:rPr lang="en-US" dirty="0"/>
              <a:t>, </a:t>
            </a:r>
            <a:r>
              <a:rPr lang="en-US" i="1" dirty="0"/>
              <a:t>not</a:t>
            </a:r>
            <a:r>
              <a:rPr lang="en-US" dirty="0"/>
              <a:t> ellipsoid</a:t>
            </a:r>
          </a:p>
          <a:p>
            <a:pPr lvl="1"/>
            <a:r>
              <a:rPr lang="en-US" dirty="0"/>
              <a:t>NGS will design </a:t>
            </a:r>
            <a:r>
              <a:rPr lang="en-US" b="1" i="1" dirty="0"/>
              <a:t>statewide</a:t>
            </a:r>
            <a:r>
              <a:rPr lang="en-US" dirty="0"/>
              <a:t> and  </a:t>
            </a:r>
            <a:r>
              <a:rPr lang="en-US" b="1" i="1" dirty="0"/>
              <a:t>default </a:t>
            </a:r>
            <a:r>
              <a:rPr lang="en-US" dirty="0"/>
              <a:t>zones</a:t>
            </a:r>
          </a:p>
          <a:p>
            <a:pPr lvl="1"/>
            <a:r>
              <a:rPr lang="en-US" dirty="0"/>
              <a:t>Up to </a:t>
            </a:r>
            <a:r>
              <a:rPr lang="en-US" b="1" i="1" dirty="0"/>
              <a:t>3 zone “layers” </a:t>
            </a:r>
            <a:r>
              <a:rPr lang="en-US" dirty="0"/>
              <a:t>allowed (including an </a:t>
            </a:r>
            <a:r>
              <a:rPr lang="en-US" b="1" i="1" dirty="0"/>
              <a:t>LDP layer</a:t>
            </a:r>
            <a:r>
              <a:rPr lang="en-US" dirty="0"/>
              <a:t>)</a:t>
            </a:r>
          </a:p>
          <a:p>
            <a:pPr lvl="1"/>
            <a:r>
              <a:rPr lang="en-US" dirty="0"/>
              <a:t>Allow </a:t>
            </a:r>
            <a:r>
              <a:rPr lang="en-US" b="1" i="1" dirty="0"/>
              <a:t>“special use” zones </a:t>
            </a:r>
            <a:r>
              <a:rPr lang="en-US" dirty="0"/>
              <a:t>(in multiple states)</a:t>
            </a:r>
          </a:p>
          <a:p>
            <a:pPr>
              <a:lnSpc>
                <a:spcPct val="100000"/>
              </a:lnSpc>
            </a:pPr>
            <a:r>
              <a:rPr lang="en-US" b="1" i="1" dirty="0"/>
              <a:t>Consensus</a:t>
            </a:r>
            <a:r>
              <a:rPr lang="en-US" dirty="0"/>
              <a:t> state stakeholder input </a:t>
            </a:r>
            <a:r>
              <a:rPr lang="en-US" b="1" i="1" dirty="0"/>
              <a:t>required</a:t>
            </a:r>
            <a:r>
              <a:rPr lang="en-US" dirty="0"/>
              <a:t> for SPCS2022 zone requests, proposals, and designs</a:t>
            </a:r>
          </a:p>
        </p:txBody>
      </p:sp>
      <p:sp>
        <p:nvSpPr>
          <p:cNvPr id="4" name="Date Placeholder 3">
            <a:extLst>
              <a:ext uri="{FF2B5EF4-FFF2-40B4-BE49-F238E27FC236}">
                <a16:creationId xmlns:a16="http://schemas.microsoft.com/office/drawing/2014/main" id="{77626166-6F6C-40E1-9FF9-AFA55C7569F2}"/>
              </a:ext>
            </a:extLst>
          </p:cNvPr>
          <p:cNvSpPr>
            <a:spLocks noGrp="1"/>
          </p:cNvSpPr>
          <p:nvPr>
            <p:ph type="dt" sz="quarter" idx="2"/>
          </p:nvPr>
        </p:nvSpPr>
        <p:spPr/>
        <p:txBody>
          <a:bodyPr/>
          <a:lstStyle/>
          <a:p>
            <a:pPr>
              <a:defRPr/>
            </a:pPr>
            <a:r>
              <a:rPr lang="en-US"/>
              <a:t>July 24, 2019</a:t>
            </a:r>
            <a:endParaRPr lang="en-US" dirty="0"/>
          </a:p>
        </p:txBody>
      </p:sp>
      <p:sp>
        <p:nvSpPr>
          <p:cNvPr id="7" name="Footer Placeholder 6">
            <a:extLst>
              <a:ext uri="{FF2B5EF4-FFF2-40B4-BE49-F238E27FC236}">
                <a16:creationId xmlns:a16="http://schemas.microsoft.com/office/drawing/2014/main" id="{56D0A333-ED01-452E-86DF-7CFD2767F927}"/>
              </a:ext>
            </a:extLst>
          </p:cNvPr>
          <p:cNvSpPr>
            <a:spLocks noGrp="1"/>
          </p:cNvSpPr>
          <p:nvPr>
            <p:ph type="ftr" sz="quarter" idx="3"/>
          </p:nvPr>
        </p:nvSpPr>
        <p:spPr/>
        <p:txBody>
          <a:bodyPr/>
          <a:lstStyle/>
          <a:p>
            <a:pPr>
              <a:defRPr/>
            </a:pPr>
            <a:r>
              <a:rPr lang="en-US"/>
              <a:t>TRB 2019 AFB80 Summer Meeting</a:t>
            </a:r>
          </a:p>
        </p:txBody>
      </p:sp>
      <p:sp>
        <p:nvSpPr>
          <p:cNvPr id="5" name="Slide Number Placeholder 4">
            <a:extLst>
              <a:ext uri="{FF2B5EF4-FFF2-40B4-BE49-F238E27FC236}">
                <a16:creationId xmlns:a16="http://schemas.microsoft.com/office/drawing/2014/main" id="{414B2FA5-AEDC-462A-8D80-EA3BD4CAD672}"/>
              </a:ext>
            </a:extLst>
          </p:cNvPr>
          <p:cNvSpPr>
            <a:spLocks noGrp="1"/>
          </p:cNvSpPr>
          <p:nvPr>
            <p:ph type="sldNum" sz="quarter" idx="4"/>
          </p:nvPr>
        </p:nvSpPr>
        <p:spPr/>
        <p:txBody>
          <a:bodyPr/>
          <a:lstStyle/>
          <a:p>
            <a:pPr>
              <a:defRPr/>
            </a:pPr>
            <a:fld id="{BF6EBFE9-79BB-431F-AEDF-EF334E7ED36B}" type="slidenum">
              <a:rPr lang="en-US" smtClean="0"/>
              <a:pPr>
                <a:defRPr/>
              </a:pPr>
              <a:t>44</a:t>
            </a:fld>
            <a:endParaRPr lang="en-US" dirty="0"/>
          </a:p>
        </p:txBody>
      </p:sp>
      <p:sp>
        <p:nvSpPr>
          <p:cNvPr id="6" name="TextBox 5">
            <a:extLst>
              <a:ext uri="{FF2B5EF4-FFF2-40B4-BE49-F238E27FC236}">
                <a16:creationId xmlns:a16="http://schemas.microsoft.com/office/drawing/2014/main" id="{10D0FA56-1F55-4336-8E70-1A820F065A1B}"/>
              </a:ext>
            </a:extLst>
          </p:cNvPr>
          <p:cNvSpPr txBox="1"/>
          <p:nvPr/>
        </p:nvSpPr>
        <p:spPr bwMode="auto">
          <a:xfrm>
            <a:off x="457199" y="5636901"/>
            <a:ext cx="7909560" cy="553998"/>
          </a:xfrm>
          <a:prstGeom prst="rect">
            <a:avLst/>
          </a:prstGeom>
          <a:noFill/>
          <a:ln w="9525" algn="ctr">
            <a:noFill/>
            <a:miter lim="800000"/>
            <a:headEnd/>
            <a:tailEnd/>
          </a:ln>
          <a:effectLst/>
        </p:spPr>
        <p:txBody>
          <a:bodyPr wrap="square" rtlCol="0">
            <a:spAutoFit/>
          </a:bodyPr>
          <a:lstStyle/>
          <a:p>
            <a:pPr>
              <a:spcBef>
                <a:spcPct val="50000"/>
              </a:spcBef>
            </a:pPr>
            <a:r>
              <a:rPr lang="en-US" sz="3000" b="1" dirty="0">
                <a:cs typeface="Arial" pitchFamily="34" charset="0"/>
              </a:rPr>
              <a:t>More information at </a:t>
            </a:r>
            <a:r>
              <a:rPr lang="en-US" sz="3000" b="1" dirty="0">
                <a:cs typeface="Arial" pitchFamily="34" charset="0"/>
                <a:hlinkClick r:id="rId3"/>
              </a:rPr>
              <a:t>geodesy.noaa.gov/SPCS/</a:t>
            </a:r>
            <a:r>
              <a:rPr lang="en-US" sz="3000" b="1" dirty="0">
                <a:cs typeface="Arial" pitchFamily="34" charset="0"/>
              </a:rPr>
              <a:t>  </a:t>
            </a:r>
          </a:p>
        </p:txBody>
      </p:sp>
    </p:spTree>
    <p:extLst>
      <p:ext uri="{BB962C8B-B14F-4D97-AF65-F5344CB8AC3E}">
        <p14:creationId xmlns:p14="http://schemas.microsoft.com/office/powerpoint/2010/main" val="246753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33E06-F163-4468-B9C4-D4DAE544CCC8}"/>
              </a:ext>
            </a:extLst>
          </p:cNvPr>
          <p:cNvSpPr>
            <a:spLocks noGrp="1"/>
          </p:cNvSpPr>
          <p:nvPr>
            <p:ph type="title"/>
          </p:nvPr>
        </p:nvSpPr>
        <p:spPr>
          <a:xfrm>
            <a:off x="457200" y="2331720"/>
            <a:ext cx="8229600" cy="1097280"/>
          </a:xfrm>
        </p:spPr>
        <p:txBody>
          <a:bodyPr/>
          <a:lstStyle/>
          <a:p>
            <a:r>
              <a:rPr lang="en-US" sz="3200" dirty="0"/>
              <a:t>And now for something completely different…</a:t>
            </a:r>
          </a:p>
        </p:txBody>
      </p:sp>
      <p:sp>
        <p:nvSpPr>
          <p:cNvPr id="3" name="Date Placeholder 2">
            <a:extLst>
              <a:ext uri="{FF2B5EF4-FFF2-40B4-BE49-F238E27FC236}">
                <a16:creationId xmlns:a16="http://schemas.microsoft.com/office/drawing/2014/main" id="{6D14C86A-F2EC-449A-8EAB-8C54D9489766}"/>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5CF7892A-5FD3-4795-AB5B-6A0D408B9861}"/>
              </a:ext>
            </a:extLst>
          </p:cNvPr>
          <p:cNvSpPr>
            <a:spLocks noGrp="1"/>
          </p:cNvSpPr>
          <p:nvPr>
            <p:ph type="ftr" sz="quarter" idx="3"/>
          </p:nvPr>
        </p:nvSpPr>
        <p:spPr/>
        <p:txBody>
          <a:bodyPr/>
          <a:lstStyle/>
          <a:p>
            <a:r>
              <a:rPr lang="en-US"/>
              <a:t>TRB 2019 AFB80 Summer Meeting</a:t>
            </a:r>
            <a:endParaRPr lang="en-US" dirty="0"/>
          </a:p>
        </p:txBody>
      </p:sp>
      <p:sp>
        <p:nvSpPr>
          <p:cNvPr id="5" name="Slide Number Placeholder 4">
            <a:extLst>
              <a:ext uri="{FF2B5EF4-FFF2-40B4-BE49-F238E27FC236}">
                <a16:creationId xmlns:a16="http://schemas.microsoft.com/office/drawing/2014/main" id="{EEF7F6F5-99BB-4554-BD30-035C3C7BC1C7}"/>
              </a:ext>
            </a:extLst>
          </p:cNvPr>
          <p:cNvSpPr>
            <a:spLocks noGrp="1"/>
          </p:cNvSpPr>
          <p:nvPr>
            <p:ph type="sldNum" sz="quarter" idx="4"/>
          </p:nvPr>
        </p:nvSpPr>
        <p:spPr/>
        <p:txBody>
          <a:bodyPr/>
          <a:lstStyle/>
          <a:p>
            <a:fld id="{50726B4B-11E2-4B4D-822E-155936961C3B}" type="slidenum">
              <a:rPr lang="en-US" smtClean="0"/>
              <a:pPr/>
              <a:t>45</a:t>
            </a:fld>
            <a:endParaRPr lang="en-US" dirty="0"/>
          </a:p>
        </p:txBody>
      </p:sp>
    </p:spTree>
    <p:extLst>
      <p:ext uri="{BB962C8B-B14F-4D97-AF65-F5344CB8AC3E}">
        <p14:creationId xmlns:p14="http://schemas.microsoft.com/office/powerpoint/2010/main" val="329433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annerussellart.com/newimages/Twoleftfeet.jpg">
            <a:extLst>
              <a:ext uri="{FF2B5EF4-FFF2-40B4-BE49-F238E27FC236}">
                <a16:creationId xmlns:a16="http://schemas.microsoft.com/office/drawing/2014/main" id="{54B92245-DD7C-4D0D-ABF5-9D3B39EB3DB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000" l="4556" r="41000"/>
                    </a14:imgEffect>
                  </a14:imgLayer>
                </a14:imgProps>
              </a:ext>
              <a:ext uri="{28A0092B-C50C-407E-A947-70E740481C1C}">
                <a14:useLocalDpi xmlns:a14="http://schemas.microsoft.com/office/drawing/2010/main" val="0"/>
              </a:ext>
            </a:extLst>
          </a:blip>
          <a:srcRect l="2996" r="57383"/>
          <a:stretch/>
        </p:blipFill>
        <p:spPr bwMode="auto">
          <a:xfrm>
            <a:off x="5290457" y="993808"/>
            <a:ext cx="3853543" cy="5943600"/>
          </a:xfrm>
          <a:prstGeom prst="rect">
            <a:avLst/>
          </a:prstGeom>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457199" y="1463040"/>
            <a:ext cx="5529715" cy="5005137"/>
          </a:xfrm>
        </p:spPr>
        <p:txBody>
          <a:bodyPr>
            <a:normAutofit fontScale="85000" lnSpcReduction="20000"/>
          </a:bodyPr>
          <a:lstStyle/>
          <a:p>
            <a:r>
              <a:rPr lang="en-US" b="1" dirty="0"/>
              <a:t>Two versions of same “foot” in current use</a:t>
            </a:r>
          </a:p>
          <a:p>
            <a:pPr lvl="1"/>
            <a:r>
              <a:rPr lang="en-US" dirty="0"/>
              <a:t>“New” international foot</a:t>
            </a:r>
          </a:p>
          <a:p>
            <a:pPr lvl="1"/>
            <a:r>
              <a:rPr lang="en-US" dirty="0"/>
              <a:t>“Old” U.S. survey foot</a:t>
            </a:r>
          </a:p>
          <a:p>
            <a:r>
              <a:rPr lang="en-US" b="1" dirty="0"/>
              <a:t>“New” shorter than “old” </a:t>
            </a:r>
          </a:p>
          <a:p>
            <a:pPr lvl="1"/>
            <a:r>
              <a:rPr lang="en-US" dirty="0"/>
              <a:t>By 2 ppm (</a:t>
            </a:r>
            <a:r>
              <a:rPr lang="en-US" b="1" dirty="0"/>
              <a:t>0.01 ft per mile</a:t>
            </a:r>
            <a:r>
              <a:rPr lang="en-US" dirty="0"/>
              <a:t>)</a:t>
            </a:r>
          </a:p>
          <a:p>
            <a:pPr lvl="1"/>
            <a:r>
              <a:rPr lang="en-US" dirty="0"/>
              <a:t>A </a:t>
            </a:r>
            <a:r>
              <a:rPr lang="en-US" b="1" i="1" dirty="0"/>
              <a:t>real</a:t>
            </a:r>
            <a:r>
              <a:rPr lang="en-US" dirty="0"/>
              <a:t> problem with </a:t>
            </a:r>
            <a:r>
              <a:rPr lang="en-US" b="1" i="1" dirty="0"/>
              <a:t>real</a:t>
            </a:r>
            <a:r>
              <a:rPr lang="en-US" dirty="0"/>
              <a:t> costs</a:t>
            </a:r>
          </a:p>
          <a:p>
            <a:r>
              <a:rPr lang="en-US" b="1" dirty="0"/>
              <a:t>Who is using U.S. survey feet?</a:t>
            </a:r>
          </a:p>
          <a:p>
            <a:pPr lvl="1"/>
            <a:r>
              <a:rPr lang="en-US" dirty="0"/>
              <a:t>Surveyors exclusively, in most (</a:t>
            </a:r>
            <a:r>
              <a:rPr lang="en-US" i="1" dirty="0"/>
              <a:t>not all</a:t>
            </a:r>
            <a:r>
              <a:rPr lang="en-US" dirty="0"/>
              <a:t>) states</a:t>
            </a:r>
          </a:p>
          <a:p>
            <a:pPr lvl="1"/>
            <a:r>
              <a:rPr lang="en-US" dirty="0"/>
              <a:t>But it impacts everyone</a:t>
            </a:r>
          </a:p>
        </p:txBody>
      </p:sp>
      <p:sp>
        <p:nvSpPr>
          <p:cNvPr id="8" name="Title 7">
            <a:extLst>
              <a:ext uri="{FF2B5EF4-FFF2-40B4-BE49-F238E27FC236}">
                <a16:creationId xmlns:a16="http://schemas.microsoft.com/office/drawing/2014/main" id="{49AE2657-874D-41E9-A977-EA0D87904E74}"/>
              </a:ext>
            </a:extLst>
          </p:cNvPr>
          <p:cNvSpPr>
            <a:spLocks noGrp="1"/>
          </p:cNvSpPr>
          <p:nvPr>
            <p:ph type="title"/>
          </p:nvPr>
        </p:nvSpPr>
        <p:spPr/>
        <p:txBody>
          <a:bodyPr/>
          <a:lstStyle/>
          <a:p>
            <a:r>
              <a:rPr lang="en-US" dirty="0"/>
              <a:t>A Tale of Two Feet</a:t>
            </a:r>
          </a:p>
        </p:txBody>
      </p:sp>
      <p:sp>
        <p:nvSpPr>
          <p:cNvPr id="2" name="Date Placeholder 1">
            <a:extLst>
              <a:ext uri="{FF2B5EF4-FFF2-40B4-BE49-F238E27FC236}">
                <a16:creationId xmlns:a16="http://schemas.microsoft.com/office/drawing/2014/main" id="{9804B7DE-4810-489E-8BEF-5BD6A46CE534}"/>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23C0300F-CD30-408A-B0A5-A63FB77CC684}"/>
              </a:ext>
            </a:extLst>
          </p:cNvPr>
          <p:cNvSpPr>
            <a:spLocks noGrp="1"/>
          </p:cNvSpPr>
          <p:nvPr>
            <p:ph type="ftr" sz="quarter" idx="3"/>
          </p:nvPr>
        </p:nvSpPr>
        <p:spPr/>
        <p:txBody>
          <a:bodyPr/>
          <a:lstStyle/>
          <a:p>
            <a:r>
              <a:rPr lang="en-US"/>
              <a:t>TRB 2019 AFB80 Summer Meeting</a:t>
            </a:r>
            <a:endParaRPr lang="en-US" dirty="0"/>
          </a:p>
        </p:txBody>
      </p:sp>
      <p:sp>
        <p:nvSpPr>
          <p:cNvPr id="5" name="Slide Number Placeholder 4">
            <a:extLst>
              <a:ext uri="{FF2B5EF4-FFF2-40B4-BE49-F238E27FC236}">
                <a16:creationId xmlns:a16="http://schemas.microsoft.com/office/drawing/2014/main" id="{B0D4D54F-3497-4E8D-9266-63123A533DD9}"/>
              </a:ext>
            </a:extLst>
          </p:cNvPr>
          <p:cNvSpPr>
            <a:spLocks noGrp="1"/>
          </p:cNvSpPr>
          <p:nvPr>
            <p:ph type="sldNum" sz="quarter" idx="4"/>
          </p:nvPr>
        </p:nvSpPr>
        <p:spPr/>
        <p:txBody>
          <a:bodyPr/>
          <a:lstStyle/>
          <a:p>
            <a:fld id="{50726B4B-11E2-4B4D-822E-155936961C3B}" type="slidenum">
              <a:rPr lang="en-US" smtClean="0"/>
              <a:pPr/>
              <a:t>46</a:t>
            </a:fld>
            <a:endParaRPr lang="en-US" dirty="0"/>
          </a:p>
        </p:txBody>
      </p:sp>
    </p:spTree>
    <p:extLst>
      <p:ext uri="{BB962C8B-B14F-4D97-AF65-F5344CB8AC3E}">
        <p14:creationId xmlns:p14="http://schemas.microsoft.com/office/powerpoint/2010/main" val="263196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363607" cy="4825617"/>
          </a:xfrm>
        </p:spPr>
        <p:txBody>
          <a:bodyPr>
            <a:normAutofit fontScale="85000" lnSpcReduction="10000"/>
          </a:bodyPr>
          <a:lstStyle/>
          <a:p>
            <a:r>
              <a:rPr lang="en-US" b="1" dirty="0"/>
              <a:t>Science + Industry = COMMERCE</a:t>
            </a:r>
          </a:p>
          <a:p>
            <a:pPr lvl="1"/>
            <a:r>
              <a:rPr lang="en-US" dirty="0"/>
              <a:t>Standards </a:t>
            </a:r>
            <a:r>
              <a:rPr lang="en-US" b="1" i="1" dirty="0"/>
              <a:t>essential</a:t>
            </a:r>
          </a:p>
          <a:p>
            <a:pPr lvl="1"/>
            <a:r>
              <a:rPr lang="en-US" dirty="0"/>
              <a:t>Without them we are lost</a:t>
            </a:r>
          </a:p>
          <a:p>
            <a:r>
              <a:rPr lang="en-US" b="1" dirty="0"/>
              <a:t>A history of change</a:t>
            </a:r>
          </a:p>
          <a:p>
            <a:pPr lvl="1"/>
            <a:r>
              <a:rPr lang="en-US" dirty="0"/>
              <a:t>Not for own sake, but to make things </a:t>
            </a:r>
            <a:r>
              <a:rPr lang="en-US" b="1" i="1" dirty="0"/>
              <a:t>better</a:t>
            </a:r>
          </a:p>
          <a:p>
            <a:pPr lvl="1"/>
            <a:r>
              <a:rPr lang="en-US" dirty="0"/>
              <a:t>Vital component of </a:t>
            </a:r>
            <a:r>
              <a:rPr lang="en-US" b="1" i="1" dirty="0"/>
              <a:t>progress</a:t>
            </a:r>
          </a:p>
          <a:p>
            <a:r>
              <a:rPr lang="en-US" b="1" i="1" cap="all" dirty="0"/>
              <a:t>standards </a:t>
            </a:r>
            <a:r>
              <a:rPr lang="en-US" b="1" i="1" dirty="0"/>
              <a:t>for weights &amp; measures</a:t>
            </a:r>
          </a:p>
          <a:p>
            <a:pPr lvl="1"/>
            <a:r>
              <a:rPr lang="en-US" dirty="0"/>
              <a:t>Taken for granted because things just “work”</a:t>
            </a:r>
          </a:p>
          <a:p>
            <a:pPr lvl="1"/>
            <a:r>
              <a:rPr lang="en-US" dirty="0"/>
              <a:t>Many years of effort behind what we have today</a:t>
            </a:r>
          </a:p>
          <a:p>
            <a:pPr lvl="1"/>
            <a:r>
              <a:rPr lang="en-US" dirty="0"/>
              <a:t>Legally binding and critical to functioning of society</a:t>
            </a:r>
          </a:p>
          <a:p>
            <a:endParaRPr lang="en-US" dirty="0"/>
          </a:p>
        </p:txBody>
      </p:sp>
      <p:sp>
        <p:nvSpPr>
          <p:cNvPr id="8" name="Title 7">
            <a:extLst>
              <a:ext uri="{FF2B5EF4-FFF2-40B4-BE49-F238E27FC236}">
                <a16:creationId xmlns:a16="http://schemas.microsoft.com/office/drawing/2014/main" id="{9332E13B-2981-40DC-9274-24980ECF87BC}"/>
              </a:ext>
            </a:extLst>
          </p:cNvPr>
          <p:cNvSpPr>
            <a:spLocks noGrp="1"/>
          </p:cNvSpPr>
          <p:nvPr>
            <p:ph type="title"/>
          </p:nvPr>
        </p:nvSpPr>
        <p:spPr>
          <a:xfrm>
            <a:off x="0" y="277813"/>
            <a:ext cx="9144000" cy="1097280"/>
          </a:xfrm>
        </p:spPr>
        <p:txBody>
          <a:bodyPr/>
          <a:lstStyle/>
          <a:p>
            <a:r>
              <a:rPr lang="en-US" dirty="0"/>
              <a:t>What is this all about? </a:t>
            </a:r>
            <a:r>
              <a:rPr lang="en-US" i="1" dirty="0"/>
              <a:t>The Big Picture</a:t>
            </a:r>
          </a:p>
        </p:txBody>
      </p:sp>
      <p:sp>
        <p:nvSpPr>
          <p:cNvPr id="2" name="Date Placeholder 1">
            <a:extLst>
              <a:ext uri="{FF2B5EF4-FFF2-40B4-BE49-F238E27FC236}">
                <a16:creationId xmlns:a16="http://schemas.microsoft.com/office/drawing/2014/main" id="{3C3DAE4B-159C-4771-8C41-BCBD042EF0AE}"/>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75DD047A-20B4-4D68-B68B-2FB70C791916}"/>
              </a:ext>
            </a:extLst>
          </p:cNvPr>
          <p:cNvSpPr>
            <a:spLocks noGrp="1"/>
          </p:cNvSpPr>
          <p:nvPr>
            <p:ph type="ftr" sz="quarter" idx="3"/>
          </p:nvPr>
        </p:nvSpPr>
        <p:spPr/>
        <p:txBody>
          <a:bodyPr/>
          <a:lstStyle/>
          <a:p>
            <a:r>
              <a:rPr lang="en-US"/>
              <a:t>TRB 2019 AFB80 Summer Meeting</a:t>
            </a:r>
            <a:endParaRPr lang="en-US" dirty="0"/>
          </a:p>
        </p:txBody>
      </p:sp>
      <p:sp>
        <p:nvSpPr>
          <p:cNvPr id="5" name="Slide Number Placeholder 4">
            <a:extLst>
              <a:ext uri="{FF2B5EF4-FFF2-40B4-BE49-F238E27FC236}">
                <a16:creationId xmlns:a16="http://schemas.microsoft.com/office/drawing/2014/main" id="{77A38907-C0F5-483B-BC91-C0962F98BDED}"/>
              </a:ext>
            </a:extLst>
          </p:cNvPr>
          <p:cNvSpPr>
            <a:spLocks noGrp="1"/>
          </p:cNvSpPr>
          <p:nvPr>
            <p:ph type="sldNum" sz="quarter" idx="4"/>
          </p:nvPr>
        </p:nvSpPr>
        <p:spPr/>
        <p:txBody>
          <a:bodyPr/>
          <a:lstStyle/>
          <a:p>
            <a:fld id="{50726B4B-11E2-4B4D-822E-155936961C3B}" type="slidenum">
              <a:rPr lang="en-US" smtClean="0"/>
              <a:pPr/>
              <a:t>47</a:t>
            </a:fld>
            <a:endParaRPr lang="en-US" dirty="0"/>
          </a:p>
        </p:txBody>
      </p:sp>
    </p:spTree>
    <p:extLst>
      <p:ext uri="{BB962C8B-B14F-4D97-AF65-F5344CB8AC3E}">
        <p14:creationId xmlns:p14="http://schemas.microsoft.com/office/powerpoint/2010/main" val="215060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39E2521-10F6-4D70-BD5B-DCF5A7E0FE4C}"/>
              </a:ext>
            </a:extLst>
          </p:cNvPr>
          <p:cNvSpPr>
            <a:spLocks noGrp="1"/>
          </p:cNvSpPr>
          <p:nvPr>
            <p:ph type="title"/>
          </p:nvPr>
        </p:nvSpPr>
        <p:spPr/>
        <p:txBody>
          <a:bodyPr/>
          <a:lstStyle/>
          <a:p>
            <a:r>
              <a:rPr lang="en-US" dirty="0"/>
              <a:t>Who is responsible for standards?</a:t>
            </a:r>
          </a:p>
        </p:txBody>
      </p:sp>
      <p:grpSp>
        <p:nvGrpSpPr>
          <p:cNvPr id="28" name="Group 27">
            <a:extLst>
              <a:ext uri="{FF2B5EF4-FFF2-40B4-BE49-F238E27FC236}">
                <a16:creationId xmlns:a16="http://schemas.microsoft.com/office/drawing/2014/main" id="{FA49FFCA-D31E-4956-9DA9-6B343AE4095B}"/>
              </a:ext>
            </a:extLst>
          </p:cNvPr>
          <p:cNvGrpSpPr/>
          <p:nvPr/>
        </p:nvGrpSpPr>
        <p:grpSpPr>
          <a:xfrm>
            <a:off x="6456902" y="5433199"/>
            <a:ext cx="1371600" cy="1374208"/>
            <a:chOff x="6456902" y="5433199"/>
            <a:chExt cx="1371600" cy="1374208"/>
          </a:xfrm>
        </p:grpSpPr>
        <p:sp>
          <p:nvSpPr>
            <p:cNvPr id="25" name="Oval 24">
              <a:extLst>
                <a:ext uri="{FF2B5EF4-FFF2-40B4-BE49-F238E27FC236}">
                  <a16:creationId xmlns:a16="http://schemas.microsoft.com/office/drawing/2014/main" id="{C38A8351-A93F-4515-87C9-5E5C31164453}"/>
                </a:ext>
              </a:extLst>
            </p:cNvPr>
            <p:cNvSpPr>
              <a:spLocks noChangeAspect="1"/>
            </p:cNvSpPr>
            <p:nvPr/>
          </p:nvSpPr>
          <p:spPr>
            <a:xfrm>
              <a:off x="6456902" y="5435807"/>
              <a:ext cx="1371600" cy="1371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NGS logo" descr="Image result for national geodetic survey">
              <a:extLst>
                <a:ext uri="{FF2B5EF4-FFF2-40B4-BE49-F238E27FC236}">
                  <a16:creationId xmlns:a16="http://schemas.microsoft.com/office/drawing/2014/main" id="{4229D351-5C96-4FBF-AAF9-8E61A35D4B3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902" y="5433199"/>
              <a:ext cx="1371600" cy="1371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OAA connector">
            <a:extLst>
              <a:ext uri="{FF2B5EF4-FFF2-40B4-BE49-F238E27FC236}">
                <a16:creationId xmlns:a16="http://schemas.microsoft.com/office/drawing/2014/main" id="{CCBD645C-810C-43B8-9F27-6309FB71FC69}"/>
              </a:ext>
            </a:extLst>
          </p:cNvPr>
          <p:cNvGrpSpPr/>
          <p:nvPr/>
        </p:nvGrpSpPr>
        <p:grpSpPr>
          <a:xfrm>
            <a:off x="5496791" y="3302854"/>
            <a:ext cx="1645920" cy="182880"/>
            <a:chOff x="8412480" y="2468880"/>
            <a:chExt cx="182881" cy="370398"/>
          </a:xfrm>
        </p:grpSpPr>
        <p:cxnSp>
          <p:nvCxnSpPr>
            <p:cNvPr id="13" name="Straight Connector 12">
              <a:extLst>
                <a:ext uri="{FF2B5EF4-FFF2-40B4-BE49-F238E27FC236}">
                  <a16:creationId xmlns:a16="http://schemas.microsoft.com/office/drawing/2014/main" id="{26C529D3-3191-4303-81FA-4B95E2CBDD14}"/>
                </a:ext>
              </a:extLst>
            </p:cNvPr>
            <p:cNvCxnSpPr>
              <a:cxnSpLocks/>
            </p:cNvCxnSpPr>
            <p:nvPr/>
          </p:nvCxnSpPr>
          <p:spPr>
            <a:xfrm flipH="1">
              <a:off x="8595360" y="2473518"/>
              <a:ext cx="1" cy="36576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0C07E-3A9B-4B7C-ADB2-2CE88DEDA8D6}"/>
                </a:ext>
              </a:extLst>
            </p:cNvPr>
            <p:cNvCxnSpPr>
              <a:cxnSpLocks/>
            </p:cNvCxnSpPr>
            <p:nvPr/>
          </p:nvCxnSpPr>
          <p:spPr>
            <a:xfrm flipH="1">
              <a:off x="8412480" y="2468880"/>
              <a:ext cx="182880"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19" name="NIST connector">
            <a:extLst>
              <a:ext uri="{FF2B5EF4-FFF2-40B4-BE49-F238E27FC236}">
                <a16:creationId xmlns:a16="http://schemas.microsoft.com/office/drawing/2014/main" id="{8AC53BF7-E7A7-4C78-BDA1-DEC3AC398934}"/>
              </a:ext>
            </a:extLst>
          </p:cNvPr>
          <p:cNvGrpSpPr/>
          <p:nvPr/>
        </p:nvGrpSpPr>
        <p:grpSpPr>
          <a:xfrm>
            <a:off x="1808019" y="3302853"/>
            <a:ext cx="1713670" cy="640080"/>
            <a:chOff x="1943100" y="2262099"/>
            <a:chExt cx="1631373" cy="501883"/>
          </a:xfrm>
        </p:grpSpPr>
        <p:cxnSp>
          <p:nvCxnSpPr>
            <p:cNvPr id="9" name="Straight Connector 8">
              <a:extLst>
                <a:ext uri="{FF2B5EF4-FFF2-40B4-BE49-F238E27FC236}">
                  <a16:creationId xmlns:a16="http://schemas.microsoft.com/office/drawing/2014/main" id="{ED2E6A44-CE15-41E3-9421-B0C9D0BD457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B61366-DA54-4041-B4E1-03D856697FC1}"/>
                </a:ext>
              </a:extLst>
            </p:cNvPr>
            <p:cNvCxnSpPr>
              <a:cxnSpLocks/>
            </p:cNvCxnSpPr>
            <p:nvPr/>
          </p:nvCxnSpPr>
          <p:spPr>
            <a:xfrm flipH="1">
              <a:off x="1943100" y="2262099"/>
              <a:ext cx="9" cy="501883"/>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pic>
        <p:nvPicPr>
          <p:cNvPr id="5" name="NIST logo" descr="Image result for nist">
            <a:extLst>
              <a:ext uri="{FF2B5EF4-FFF2-40B4-BE49-F238E27FC236}">
                <a16:creationId xmlns:a16="http://schemas.microsoft.com/office/drawing/2014/main" id="{89F08F8A-9879-4621-8810-89AD30BF77BA}"/>
              </a:ext>
            </a:extLst>
          </p:cNvPr>
          <p:cNvPicPr>
            <a:picLocks noChangeAspect="1" noChangeArrowheads="1"/>
          </p:cNvPicPr>
          <p:nvPr/>
        </p:nvPicPr>
        <p:blipFill rotWithShape="1">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22320" b="22317"/>
          <a:stretch/>
        </p:blipFill>
        <p:spPr bwMode="auto">
          <a:xfrm>
            <a:off x="573579" y="3920906"/>
            <a:ext cx="2468880" cy="82296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52AD74C-1117-4EF7-ADFD-F081DE609B03}"/>
              </a:ext>
            </a:extLst>
          </p:cNvPr>
          <p:cNvGrpSpPr/>
          <p:nvPr/>
        </p:nvGrpSpPr>
        <p:grpSpPr>
          <a:xfrm>
            <a:off x="3586172" y="2388452"/>
            <a:ext cx="1837448" cy="1828800"/>
            <a:chOff x="3586172" y="2388452"/>
            <a:chExt cx="1837448" cy="1828800"/>
          </a:xfrm>
        </p:grpSpPr>
        <p:sp>
          <p:nvSpPr>
            <p:cNvPr id="22" name="Oval 21">
              <a:extLst>
                <a:ext uri="{FF2B5EF4-FFF2-40B4-BE49-F238E27FC236}">
                  <a16:creationId xmlns:a16="http://schemas.microsoft.com/office/drawing/2014/main" id="{3ABB0554-B6F7-4683-B0B1-B5D0E2C16D5A}"/>
                </a:ext>
              </a:extLst>
            </p:cNvPr>
            <p:cNvSpPr>
              <a:spLocks noChangeAspect="1"/>
            </p:cNvSpPr>
            <p:nvPr/>
          </p:nvSpPr>
          <p:spPr>
            <a:xfrm>
              <a:off x="3594821" y="2388452"/>
              <a:ext cx="1828799" cy="182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DOC logo" descr="Image result for department of commerce">
              <a:extLst>
                <a:ext uri="{FF2B5EF4-FFF2-40B4-BE49-F238E27FC236}">
                  <a16:creationId xmlns:a16="http://schemas.microsoft.com/office/drawing/2014/main" id="{48F230E8-0015-40AD-A8CD-490A032E206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6172" y="2388452"/>
              <a:ext cx="1828800" cy="18288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NGS Connector 10">
            <a:extLst>
              <a:ext uri="{FF2B5EF4-FFF2-40B4-BE49-F238E27FC236}">
                <a16:creationId xmlns:a16="http://schemas.microsoft.com/office/drawing/2014/main" id="{1EFF221F-9C2C-47FB-B912-CEC923E6192C}"/>
              </a:ext>
            </a:extLst>
          </p:cNvPr>
          <p:cNvCxnSpPr>
            <a:cxnSpLocks/>
          </p:cNvCxnSpPr>
          <p:nvPr/>
        </p:nvCxnSpPr>
        <p:spPr>
          <a:xfrm flipH="1">
            <a:off x="7142702" y="5188663"/>
            <a:ext cx="13" cy="18288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722ECA8-865F-4A34-9542-009CE98F9A1D}"/>
              </a:ext>
            </a:extLst>
          </p:cNvPr>
          <p:cNvGrpSpPr/>
          <p:nvPr/>
        </p:nvGrpSpPr>
        <p:grpSpPr>
          <a:xfrm>
            <a:off x="6356814" y="3530222"/>
            <a:ext cx="1600200" cy="1600200"/>
            <a:chOff x="6356814" y="3530222"/>
            <a:chExt cx="1600200" cy="1600200"/>
          </a:xfrm>
        </p:grpSpPr>
        <p:sp>
          <p:nvSpPr>
            <p:cNvPr id="23" name="Oval 22">
              <a:extLst>
                <a:ext uri="{FF2B5EF4-FFF2-40B4-BE49-F238E27FC236}">
                  <a16:creationId xmlns:a16="http://schemas.microsoft.com/office/drawing/2014/main" id="{1241C463-191E-4F97-A8B6-9CE3AB5F1535}"/>
                </a:ext>
              </a:extLst>
            </p:cNvPr>
            <p:cNvSpPr>
              <a:spLocks noChangeAspect="1"/>
            </p:cNvSpPr>
            <p:nvPr/>
          </p:nvSpPr>
          <p:spPr>
            <a:xfrm>
              <a:off x="6356814" y="3530222"/>
              <a:ext cx="1600200" cy="1600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noaa">
              <a:extLst>
                <a:ext uri="{FF2B5EF4-FFF2-40B4-BE49-F238E27FC236}">
                  <a16:creationId xmlns:a16="http://schemas.microsoft.com/office/drawing/2014/main" id="{8D73734E-740A-4116-A8F0-A780E21170E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9674" y="3557015"/>
              <a:ext cx="1554480" cy="155448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Content Placeholder 2">
            <a:extLst>
              <a:ext uri="{FF2B5EF4-FFF2-40B4-BE49-F238E27FC236}">
                <a16:creationId xmlns:a16="http://schemas.microsoft.com/office/drawing/2014/main" id="{FAB565DB-C914-4F0F-8888-CBE4D34D7C01}"/>
              </a:ext>
            </a:extLst>
          </p:cNvPr>
          <p:cNvSpPr txBox="1">
            <a:spLocks/>
          </p:cNvSpPr>
          <p:nvPr/>
        </p:nvSpPr>
        <p:spPr>
          <a:xfrm>
            <a:off x="457200" y="1371600"/>
            <a:ext cx="8229582" cy="1186642"/>
          </a:xfrm>
          <a:prstGeom prst="rect">
            <a:avLst/>
          </a:prstGeom>
        </p:spPr>
        <p:txBody>
          <a:bodyPr>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0"/>
              </a:spcBef>
              <a:buNone/>
            </a:pPr>
            <a:r>
              <a:rPr lang="en-US" b="1" i="1" dirty="0"/>
              <a:t>Today:</a:t>
            </a:r>
          </a:p>
          <a:p>
            <a:pPr marL="0" indent="0" defTabSz="914400">
              <a:spcBef>
                <a:spcPts val="0"/>
              </a:spcBef>
              <a:buNone/>
            </a:pPr>
            <a:r>
              <a:rPr lang="en-US" b="1" dirty="0"/>
              <a:t>National Institute of Standards and Technology</a:t>
            </a:r>
          </a:p>
        </p:txBody>
      </p:sp>
      <p:sp>
        <p:nvSpPr>
          <p:cNvPr id="2" name="Date Placeholder 1">
            <a:extLst>
              <a:ext uri="{FF2B5EF4-FFF2-40B4-BE49-F238E27FC236}">
                <a16:creationId xmlns:a16="http://schemas.microsoft.com/office/drawing/2014/main" id="{96792048-1364-4523-A593-2C18B2A26ECF}"/>
              </a:ext>
            </a:extLst>
          </p:cNvPr>
          <p:cNvSpPr>
            <a:spLocks noGrp="1"/>
          </p:cNvSpPr>
          <p:nvPr>
            <p:ph type="dt" sz="quarter" idx="2"/>
          </p:nvPr>
        </p:nvSpPr>
        <p:spPr/>
        <p:txBody>
          <a:bodyPr/>
          <a:lstStyle/>
          <a:p>
            <a:r>
              <a:rPr lang="en-US"/>
              <a:t>July 24, 2019</a:t>
            </a:r>
            <a:endParaRPr lang="en-US" dirty="0"/>
          </a:p>
        </p:txBody>
      </p:sp>
      <p:sp>
        <p:nvSpPr>
          <p:cNvPr id="3" name="Footer Placeholder 2">
            <a:extLst>
              <a:ext uri="{FF2B5EF4-FFF2-40B4-BE49-F238E27FC236}">
                <a16:creationId xmlns:a16="http://schemas.microsoft.com/office/drawing/2014/main" id="{DD1CB269-A710-4BFE-9BF7-6F8253F3BCE9}"/>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E38C0E8C-A191-4BD3-A5CD-087E47AE1F71}"/>
              </a:ext>
            </a:extLst>
          </p:cNvPr>
          <p:cNvSpPr>
            <a:spLocks noGrp="1"/>
          </p:cNvSpPr>
          <p:nvPr>
            <p:ph type="sldNum" sz="quarter" idx="4"/>
          </p:nvPr>
        </p:nvSpPr>
        <p:spPr/>
        <p:txBody>
          <a:bodyPr/>
          <a:lstStyle/>
          <a:p>
            <a:fld id="{50726B4B-11E2-4B4D-822E-155936961C3B}" type="slidenum">
              <a:rPr lang="en-US" smtClean="0"/>
              <a:pPr/>
              <a:t>48</a:t>
            </a:fld>
            <a:endParaRPr lang="en-US" dirty="0"/>
          </a:p>
        </p:txBody>
      </p:sp>
    </p:spTree>
    <p:extLst>
      <p:ext uri="{BB962C8B-B14F-4D97-AF65-F5344CB8AC3E}">
        <p14:creationId xmlns:p14="http://schemas.microsoft.com/office/powerpoint/2010/main" val="91949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500"/>
                            </p:stCondLst>
                            <p:childTnLst>
                              <p:par>
                                <p:cTn id="24" presetID="47"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2000"/>
                            </p:stCondLst>
                            <p:childTnLst>
                              <p:par>
                                <p:cTn id="34" presetID="47"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C5D73-DFFC-4C39-A2FF-3FF4E09F51D3}"/>
              </a:ext>
            </a:extLst>
          </p:cNvPr>
          <p:cNvSpPr>
            <a:spLocks noGrp="1"/>
          </p:cNvSpPr>
          <p:nvPr>
            <p:ph type="title"/>
          </p:nvPr>
        </p:nvSpPr>
        <p:spPr/>
        <p:txBody>
          <a:bodyPr/>
          <a:lstStyle/>
          <a:p>
            <a:r>
              <a:rPr lang="en-US" dirty="0"/>
              <a:t>Who is responsible for standards?</a:t>
            </a:r>
          </a:p>
        </p:txBody>
      </p:sp>
      <p:pic>
        <p:nvPicPr>
          <p:cNvPr id="1026" name="Picture 2" descr="https://upload.wikimedia.org/wikipedia/commons/1/1d/U.S._Coast_and_Geodetic_Survey_emblem.jpg">
            <a:extLst>
              <a:ext uri="{FF2B5EF4-FFF2-40B4-BE49-F238E27FC236}">
                <a16:creationId xmlns:a16="http://schemas.microsoft.com/office/drawing/2014/main" id="{2FBC39C1-D77E-4260-8064-5438EB7826D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8762" y="3889003"/>
            <a:ext cx="173736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c/cb/Seal_of_the_United_States_Department_of_the_Treasury.svg/2000px-Seal_of_the_United_States_Department_of_the_Treasury.svg.png">
            <a:extLst>
              <a:ext uri="{FF2B5EF4-FFF2-40B4-BE49-F238E27FC236}">
                <a16:creationId xmlns:a16="http://schemas.microsoft.com/office/drawing/2014/main" id="{8CA7B7C7-BF9F-4F66-82C9-1319CBC90E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591" y="2417834"/>
            <a:ext cx="1828800" cy="1828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7C4B9822-38A8-4EB3-BC17-9A7BD0E3B976}"/>
              </a:ext>
            </a:extLst>
          </p:cNvPr>
          <p:cNvGrpSpPr/>
          <p:nvPr/>
        </p:nvGrpSpPr>
        <p:grpSpPr>
          <a:xfrm>
            <a:off x="2377442" y="3336976"/>
            <a:ext cx="1188720" cy="548640"/>
            <a:chOff x="1943109" y="2262099"/>
            <a:chExt cx="1631364" cy="1401549"/>
          </a:xfrm>
        </p:grpSpPr>
        <p:cxnSp>
          <p:nvCxnSpPr>
            <p:cNvPr id="20" name="Straight Connector 19">
              <a:extLst>
                <a:ext uri="{FF2B5EF4-FFF2-40B4-BE49-F238E27FC236}">
                  <a16:creationId xmlns:a16="http://schemas.microsoft.com/office/drawing/2014/main" id="{4E29E001-FD41-4998-BDD4-BCC3E001C3B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01EC12-A954-481D-87B5-EF6B7854267D}"/>
                </a:ext>
              </a:extLst>
            </p:cNvPr>
            <p:cNvCxnSpPr>
              <a:cxnSpLocks/>
            </p:cNvCxnSpPr>
            <p:nvPr/>
          </p:nvCxnSpPr>
          <p:spPr>
            <a:xfrm flipH="1">
              <a:off x="1943109" y="2262099"/>
              <a:ext cx="1" cy="1401549"/>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2A0CF6A-D619-49AF-AC4D-9C6847297C57}"/>
              </a:ext>
            </a:extLst>
          </p:cNvPr>
          <p:cNvGrpSpPr/>
          <p:nvPr/>
        </p:nvGrpSpPr>
        <p:grpSpPr>
          <a:xfrm flipH="1">
            <a:off x="5554978" y="3336976"/>
            <a:ext cx="1005840" cy="548640"/>
            <a:chOff x="1943109" y="2262099"/>
            <a:chExt cx="1631364" cy="1401549"/>
          </a:xfrm>
        </p:grpSpPr>
        <p:cxnSp>
          <p:nvCxnSpPr>
            <p:cNvPr id="26" name="Straight Connector 25">
              <a:extLst>
                <a:ext uri="{FF2B5EF4-FFF2-40B4-BE49-F238E27FC236}">
                  <a16:creationId xmlns:a16="http://schemas.microsoft.com/office/drawing/2014/main" id="{39740249-430C-42C4-8D55-9EED29FB1FC5}"/>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FC9579-E46E-4422-AED7-804A3271E6A7}"/>
                </a:ext>
              </a:extLst>
            </p:cNvPr>
            <p:cNvCxnSpPr>
              <a:cxnSpLocks/>
            </p:cNvCxnSpPr>
            <p:nvPr/>
          </p:nvCxnSpPr>
          <p:spPr>
            <a:xfrm flipH="1">
              <a:off x="1943109" y="2262099"/>
              <a:ext cx="1" cy="1401549"/>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sp>
        <p:nvSpPr>
          <p:cNvPr id="15" name="Content Placeholder 2">
            <a:extLst>
              <a:ext uri="{FF2B5EF4-FFF2-40B4-BE49-F238E27FC236}">
                <a16:creationId xmlns:a16="http://schemas.microsoft.com/office/drawing/2014/main" id="{AE8D9764-7E7D-4BFE-8596-ADA8FE421732}"/>
              </a:ext>
            </a:extLst>
          </p:cNvPr>
          <p:cNvSpPr txBox="1">
            <a:spLocks/>
          </p:cNvSpPr>
          <p:nvPr/>
        </p:nvSpPr>
        <p:spPr>
          <a:xfrm>
            <a:off x="457200" y="1371600"/>
            <a:ext cx="8229582" cy="1186642"/>
          </a:xfrm>
          <a:prstGeom prst="rect">
            <a:avLst/>
          </a:prstGeom>
        </p:spPr>
        <p:txBody>
          <a:bodyPr>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0"/>
              </a:spcBef>
              <a:buNone/>
            </a:pPr>
            <a:r>
              <a:rPr lang="en-US" b="1" i="1" dirty="0"/>
              <a:t>Before 1901:</a:t>
            </a:r>
          </a:p>
          <a:p>
            <a:pPr marL="0" indent="0" defTabSz="914400">
              <a:spcBef>
                <a:spcPts val="0"/>
              </a:spcBef>
              <a:buNone/>
            </a:pPr>
            <a:r>
              <a:rPr lang="en-US" b="1" dirty="0"/>
              <a:t>U.S. Coast and Geodetic Survey</a:t>
            </a:r>
          </a:p>
        </p:txBody>
      </p:sp>
      <p:sp>
        <p:nvSpPr>
          <p:cNvPr id="4" name="TextBox 3">
            <a:extLst>
              <a:ext uri="{FF2B5EF4-FFF2-40B4-BE49-F238E27FC236}">
                <a16:creationId xmlns:a16="http://schemas.microsoft.com/office/drawing/2014/main" id="{085D7FEB-3675-45D0-8DB3-A38372104A16}"/>
              </a:ext>
            </a:extLst>
          </p:cNvPr>
          <p:cNvSpPr txBox="1"/>
          <p:nvPr/>
        </p:nvSpPr>
        <p:spPr bwMode="auto">
          <a:xfrm>
            <a:off x="833384" y="5545499"/>
            <a:ext cx="7477213" cy="830997"/>
          </a:xfrm>
          <a:prstGeom prst="rect">
            <a:avLst/>
          </a:prstGeom>
          <a:noFill/>
          <a:ln w="9525" algn="ctr">
            <a:noFill/>
            <a:miter lim="800000"/>
            <a:headEnd/>
            <a:tailEnd/>
          </a:ln>
          <a:effectLst/>
        </p:spPr>
        <p:txBody>
          <a:bodyPr wrap="square" rtlCol="0">
            <a:spAutoFit/>
          </a:bodyPr>
          <a:lstStyle/>
          <a:p>
            <a:pPr algn="ctr">
              <a:spcBef>
                <a:spcPct val="50000"/>
              </a:spcBef>
            </a:pPr>
            <a:r>
              <a:rPr lang="en-US" sz="2400" dirty="0"/>
              <a:t>Superintendent of C&amp;GS also Superintendent </a:t>
            </a:r>
            <a:br>
              <a:rPr lang="en-US" sz="2400" dirty="0"/>
            </a:br>
            <a:r>
              <a:rPr lang="en-US" sz="2400" dirty="0"/>
              <a:t>of Office of Standard Weights &amp; Measures</a:t>
            </a:r>
          </a:p>
        </p:txBody>
      </p:sp>
      <p:grpSp>
        <p:nvGrpSpPr>
          <p:cNvPr id="28" name="Group 27">
            <a:extLst>
              <a:ext uri="{FF2B5EF4-FFF2-40B4-BE49-F238E27FC236}">
                <a16:creationId xmlns:a16="http://schemas.microsoft.com/office/drawing/2014/main" id="{3DD111DD-815E-4291-87A4-F3F21FA9F9E5}"/>
              </a:ext>
            </a:extLst>
          </p:cNvPr>
          <p:cNvGrpSpPr>
            <a:grpSpLocks noChangeAspect="1"/>
          </p:cNvGrpSpPr>
          <p:nvPr/>
        </p:nvGrpSpPr>
        <p:grpSpPr>
          <a:xfrm>
            <a:off x="5783577" y="3974579"/>
            <a:ext cx="1554480" cy="1554480"/>
            <a:chOff x="6120242" y="3875790"/>
            <a:chExt cx="2011680" cy="2011680"/>
          </a:xfrm>
        </p:grpSpPr>
        <p:sp>
          <p:nvSpPr>
            <p:cNvPr id="29" name="Oval 28">
              <a:extLst>
                <a:ext uri="{FF2B5EF4-FFF2-40B4-BE49-F238E27FC236}">
                  <a16:creationId xmlns:a16="http://schemas.microsoft.com/office/drawing/2014/main" id="{7F0A5778-C709-4593-9E93-3A0BEAD45AB7}"/>
                </a:ext>
              </a:extLst>
            </p:cNvPr>
            <p:cNvSpPr/>
            <p:nvPr/>
          </p:nvSpPr>
          <p:spPr>
            <a:xfrm rot="16200000">
              <a:off x="6120242" y="3875790"/>
              <a:ext cx="2011680" cy="2011680"/>
            </a:xfrm>
            <a:prstGeom prst="ellipse">
              <a:avLst/>
            </a:prstGeom>
            <a:solidFill>
              <a:srgbClr val="4F81BD"/>
            </a:solidFill>
            <a:ln w="25400" cap="flat" cmpd="sng" algn="ctr">
              <a:solidFill>
                <a:srgbClr val="4F81BD">
                  <a:shade val="50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Circl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   Office of Standard Weights and Measures        </a:t>
              </a:r>
            </a:p>
          </p:txBody>
        </p:sp>
        <p:pic>
          <p:nvPicPr>
            <p:cNvPr id="30" name="Graphic 29" descr="Ruler">
              <a:extLst>
                <a:ext uri="{FF2B5EF4-FFF2-40B4-BE49-F238E27FC236}">
                  <a16:creationId xmlns:a16="http://schemas.microsoft.com/office/drawing/2014/main" id="{F200AF66-846D-4C91-8FEF-6067CDD0B0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8881" y="4424429"/>
              <a:ext cx="914400" cy="914400"/>
            </a:xfrm>
            <a:prstGeom prst="rect">
              <a:avLst/>
            </a:prstGeom>
          </p:spPr>
        </p:pic>
      </p:grpSp>
      <p:sp>
        <p:nvSpPr>
          <p:cNvPr id="3" name="Date Placeholder 2">
            <a:extLst>
              <a:ext uri="{FF2B5EF4-FFF2-40B4-BE49-F238E27FC236}">
                <a16:creationId xmlns:a16="http://schemas.microsoft.com/office/drawing/2014/main" id="{A824B92D-DF23-4910-B935-28FFABC04703}"/>
              </a:ext>
            </a:extLst>
          </p:cNvPr>
          <p:cNvSpPr>
            <a:spLocks noGrp="1"/>
          </p:cNvSpPr>
          <p:nvPr>
            <p:ph type="dt" sz="quarter" idx="2"/>
          </p:nvPr>
        </p:nvSpPr>
        <p:spPr/>
        <p:txBody>
          <a:bodyPr/>
          <a:lstStyle/>
          <a:p>
            <a:r>
              <a:rPr lang="en-US"/>
              <a:t>July 24, 2019</a:t>
            </a:r>
            <a:endParaRPr lang="en-US" dirty="0"/>
          </a:p>
        </p:txBody>
      </p:sp>
      <p:sp>
        <p:nvSpPr>
          <p:cNvPr id="6" name="Footer Placeholder 5">
            <a:extLst>
              <a:ext uri="{FF2B5EF4-FFF2-40B4-BE49-F238E27FC236}">
                <a16:creationId xmlns:a16="http://schemas.microsoft.com/office/drawing/2014/main" id="{B573F020-44DB-4474-894C-2702A4596B83}"/>
              </a:ext>
            </a:extLst>
          </p:cNvPr>
          <p:cNvSpPr>
            <a:spLocks noGrp="1"/>
          </p:cNvSpPr>
          <p:nvPr>
            <p:ph type="ftr" sz="quarter" idx="3"/>
          </p:nvPr>
        </p:nvSpPr>
        <p:spPr/>
        <p:txBody>
          <a:bodyPr/>
          <a:lstStyle/>
          <a:p>
            <a:r>
              <a:rPr lang="en-US"/>
              <a:t>TRB 2019 AFB80 Summer Meeting</a:t>
            </a:r>
            <a:endParaRPr lang="en-US" dirty="0"/>
          </a:p>
        </p:txBody>
      </p:sp>
      <p:sp>
        <p:nvSpPr>
          <p:cNvPr id="19" name="Slide Number Placeholder 5">
            <a:extLst>
              <a:ext uri="{FF2B5EF4-FFF2-40B4-BE49-F238E27FC236}">
                <a16:creationId xmlns:a16="http://schemas.microsoft.com/office/drawing/2014/main" id="{FFC043E9-A19A-42CC-8CF7-16F12A2E3FC1}"/>
              </a:ext>
            </a:extLst>
          </p:cNvPr>
          <p:cNvSpPr>
            <a:spLocks noGrp="1"/>
          </p:cNvSpPr>
          <p:nvPr>
            <p:ph type="sldNum" sz="quarter" idx="4"/>
          </p:nvPr>
        </p:nvSpPr>
        <p:spPr>
          <a:xfrm>
            <a:off x="6862274" y="6243638"/>
            <a:ext cx="1824527" cy="457200"/>
          </a:xfrm>
        </p:spPr>
        <p:txBody>
          <a:bodyPr/>
          <a:lstStyle/>
          <a:p>
            <a:fld id="{50726B4B-11E2-4B4D-822E-155936961C3B}" type="slidenum">
              <a:rPr lang="en-US" smtClean="0"/>
              <a:pPr/>
              <a:t>49</a:t>
            </a:fld>
            <a:endParaRPr lang="en-US" dirty="0"/>
          </a:p>
        </p:txBody>
      </p:sp>
    </p:spTree>
    <p:extLst>
      <p:ext uri="{BB962C8B-B14F-4D97-AF65-F5344CB8AC3E}">
        <p14:creationId xmlns:p14="http://schemas.microsoft.com/office/powerpoint/2010/main" val="368121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47"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3" name="Picture 3" descr="D:\GIS\NGS\NA2011\All_NA2011\Export\All_NA2011_FINAL.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Oval 3"/>
          <p:cNvSpPr/>
          <p:nvPr/>
        </p:nvSpPr>
        <p:spPr>
          <a:xfrm rot="1084467">
            <a:off x="2803079" y="438975"/>
            <a:ext cx="6274576" cy="2779829"/>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latin typeface="Calibri"/>
            </a:endParaRPr>
          </a:p>
        </p:txBody>
      </p:sp>
      <p:sp>
        <p:nvSpPr>
          <p:cNvPr id="6" name="Oval 5"/>
          <p:cNvSpPr/>
          <p:nvPr/>
        </p:nvSpPr>
        <p:spPr>
          <a:xfrm rot="18365453">
            <a:off x="30958" y="3126582"/>
            <a:ext cx="1443037" cy="69215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latin typeface="Calibri"/>
            </a:endParaRPr>
          </a:p>
        </p:txBody>
      </p:sp>
      <p:sp>
        <p:nvSpPr>
          <p:cNvPr id="7" name="Oval 6"/>
          <p:cNvSpPr/>
          <p:nvPr/>
        </p:nvSpPr>
        <p:spPr>
          <a:xfrm rot="20257565">
            <a:off x="979488" y="2408238"/>
            <a:ext cx="3797300" cy="29591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b="1">
              <a:solidFill>
                <a:srgbClr val="FFFFFF"/>
              </a:solidFill>
              <a:latin typeface="Calibri"/>
            </a:endParaRPr>
          </a:p>
        </p:txBody>
      </p:sp>
      <p:sp>
        <p:nvSpPr>
          <p:cNvPr id="10" name="TextBox 9"/>
          <p:cNvSpPr txBox="1"/>
          <p:nvPr/>
        </p:nvSpPr>
        <p:spPr>
          <a:xfrm>
            <a:off x="796948" y="2209802"/>
            <a:ext cx="1159293" cy="646331"/>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NAD 83</a:t>
            </a:r>
            <a:br>
              <a:rPr lang="en-US" b="1" dirty="0">
                <a:solidFill>
                  <a:srgbClr val="0000FF"/>
                </a:solidFill>
                <a:effectLst>
                  <a:outerShdw blurRad="38100" dist="38100" dir="2700000" algn="tl">
                    <a:srgbClr val="000000">
                      <a:alpha val="43137"/>
                    </a:srgbClr>
                  </a:outerShdw>
                </a:effectLst>
                <a:latin typeface="Verdana" pitchFamily="34" charset="0"/>
                <a:cs typeface="Arial" charset="0"/>
              </a:rPr>
            </a:br>
            <a:r>
              <a:rPr lang="en-US" b="1" dirty="0">
                <a:solidFill>
                  <a:srgbClr val="0000FF"/>
                </a:solidFill>
                <a:effectLst>
                  <a:outerShdw blurRad="38100" dist="38100" dir="2700000" algn="tl">
                    <a:srgbClr val="000000">
                      <a:alpha val="43137"/>
                    </a:srgbClr>
                  </a:outerShdw>
                </a:effectLst>
                <a:latin typeface="Verdana" pitchFamily="34" charset="0"/>
                <a:cs typeface="Arial" charset="0"/>
              </a:rPr>
              <a:t>(MA11)</a:t>
            </a:r>
          </a:p>
        </p:txBody>
      </p:sp>
      <p:sp>
        <p:nvSpPr>
          <p:cNvPr id="11" name="TextBox 10"/>
          <p:cNvSpPr txBox="1"/>
          <p:nvPr/>
        </p:nvSpPr>
        <p:spPr>
          <a:xfrm>
            <a:off x="2030475" y="4000108"/>
            <a:ext cx="2162773"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NAD 83 (PA11)</a:t>
            </a:r>
          </a:p>
        </p:txBody>
      </p:sp>
      <p:sp>
        <p:nvSpPr>
          <p:cNvPr id="13" name="TextBox 12"/>
          <p:cNvSpPr txBox="1"/>
          <p:nvPr/>
        </p:nvSpPr>
        <p:spPr>
          <a:xfrm>
            <a:off x="4957884" y="1125401"/>
            <a:ext cx="2140331"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NAD 83 (2011)</a:t>
            </a:r>
          </a:p>
        </p:txBody>
      </p:sp>
      <p:sp>
        <p:nvSpPr>
          <p:cNvPr id="8" name="TextBox 7">
            <a:extLst>
              <a:ext uri="{FF2B5EF4-FFF2-40B4-BE49-F238E27FC236}">
                <a16:creationId xmlns:a16="http://schemas.microsoft.com/office/drawing/2014/main" id="{B417B018-C8EB-487B-92FF-79B8C0C98C96}"/>
              </a:ext>
            </a:extLst>
          </p:cNvPr>
          <p:cNvSpPr txBox="1"/>
          <p:nvPr/>
        </p:nvSpPr>
        <p:spPr>
          <a:xfrm>
            <a:off x="4411744" y="4694546"/>
            <a:ext cx="4524866" cy="1923070"/>
          </a:xfrm>
          <a:prstGeom prst="rect">
            <a:avLst/>
          </a:prstGeom>
          <a:solidFill>
            <a:schemeClr val="bg1"/>
          </a:solidFill>
        </p:spPr>
        <p:txBody>
          <a:bodyPr wrap="square" rtlCol="0">
            <a:noAutofit/>
          </a:bodyPr>
          <a:lstStyle/>
          <a:p>
            <a:pPr algn="ctr">
              <a:defRPr/>
            </a:pPr>
            <a:r>
              <a:rPr lang="en-US" b="1" dirty="0">
                <a:solidFill>
                  <a:prstClr val="black"/>
                </a:solidFill>
                <a:latin typeface="Calibri"/>
              </a:rPr>
              <a:t>North American Datum of 1983</a:t>
            </a:r>
          </a:p>
          <a:p>
            <a:pPr>
              <a:defRPr/>
            </a:pPr>
            <a:r>
              <a:rPr lang="en-US" i="1" dirty="0">
                <a:solidFill>
                  <a:prstClr val="black"/>
                </a:solidFill>
                <a:latin typeface="Calibri"/>
              </a:rPr>
              <a:t>Three frames:</a:t>
            </a:r>
          </a:p>
          <a:p>
            <a:pPr marL="342900" indent="-342900">
              <a:buFont typeface="+mj-lt"/>
              <a:buAutoNum type="arabicPeriod"/>
              <a:defRPr/>
            </a:pPr>
            <a:r>
              <a:rPr lang="en-US" dirty="0">
                <a:solidFill>
                  <a:prstClr val="black"/>
                </a:solidFill>
                <a:latin typeface="Calibri"/>
              </a:rPr>
              <a:t>NAD 83 (2011):  North America and  Caribbean plates</a:t>
            </a:r>
          </a:p>
          <a:p>
            <a:pPr marL="342900" indent="-342900">
              <a:buFont typeface="+mj-lt"/>
              <a:buAutoNum type="arabicPeriod"/>
              <a:defRPr/>
            </a:pPr>
            <a:r>
              <a:rPr lang="en-US" dirty="0">
                <a:solidFill>
                  <a:prstClr val="black"/>
                </a:solidFill>
                <a:latin typeface="Calibri"/>
              </a:rPr>
              <a:t>NAD 83 (PA11):  Pacific plate</a:t>
            </a:r>
          </a:p>
          <a:p>
            <a:pPr marL="342900" indent="-342900">
              <a:buFont typeface="+mj-lt"/>
              <a:buAutoNum type="arabicPeriod"/>
              <a:defRPr/>
            </a:pPr>
            <a:r>
              <a:rPr lang="en-US" dirty="0">
                <a:solidFill>
                  <a:prstClr val="black"/>
                </a:solidFill>
                <a:latin typeface="Calibri"/>
              </a:rPr>
              <a:t>NAD 83 (MA11):  Mariana plate</a:t>
            </a:r>
          </a:p>
        </p:txBody>
      </p:sp>
      <p:sp>
        <p:nvSpPr>
          <p:cNvPr id="5" name="Slide Number Placeholder 4">
            <a:extLst>
              <a:ext uri="{FF2B5EF4-FFF2-40B4-BE49-F238E27FC236}">
                <a16:creationId xmlns:a16="http://schemas.microsoft.com/office/drawing/2014/main" id="{DD2D6AD1-BE4B-4153-B5A1-2C6CB564B0D7}"/>
              </a:ext>
            </a:extLst>
          </p:cNvPr>
          <p:cNvSpPr>
            <a:spLocks noGrp="1"/>
          </p:cNvSpPr>
          <p:nvPr>
            <p:ph type="sldNum" sz="quarter" idx="12"/>
          </p:nvPr>
        </p:nvSpPr>
        <p:spPr/>
        <p:txBody>
          <a:bodyPr/>
          <a:lstStyle/>
          <a:p>
            <a:pPr>
              <a:defRPr/>
            </a:pPr>
            <a:fld id="{E17F01D8-6E36-4B9C-A4A4-4BCC85489C26}" type="slidenum">
              <a:rPr lang="en-US" sz="1600" smtClean="0">
                <a:solidFill>
                  <a:schemeClr val="bg1">
                    <a:lumMod val="50000"/>
                  </a:schemeClr>
                </a:solidFill>
              </a:rPr>
              <a:pPr>
                <a:defRPr/>
              </a:pPr>
              <a:t>5</a:t>
            </a:fld>
            <a:endParaRPr lang="en-US" sz="1600" dirty="0">
              <a:solidFill>
                <a:schemeClr val="bg1">
                  <a:lumMod val="50000"/>
                </a:schemeClr>
              </a:solidFill>
            </a:endParaRPr>
          </a:p>
        </p:txBody>
      </p:sp>
    </p:spTree>
    <p:extLst>
      <p:ext uri="{BB962C8B-B14F-4D97-AF65-F5344CB8AC3E}">
        <p14:creationId xmlns:p14="http://schemas.microsoft.com/office/powerpoint/2010/main" val="2235964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p:bldP spid="11"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ibertarianinstitute.org/wp-content/uploads/2018/11/congress006-1.jpg">
            <a:extLst>
              <a:ext uri="{FF2B5EF4-FFF2-40B4-BE49-F238E27FC236}">
                <a16:creationId xmlns:a16="http://schemas.microsoft.com/office/drawing/2014/main" id="{1044EEE3-E7D9-4659-9373-B3F6214AE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7" y="1263810"/>
            <a:ext cx="9144000" cy="50863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85763AD-5FC2-4620-9333-6767D0B21B02}"/>
              </a:ext>
            </a:extLst>
          </p:cNvPr>
          <p:cNvSpPr>
            <a:spLocks noGrp="1"/>
          </p:cNvSpPr>
          <p:nvPr>
            <p:ph type="title"/>
          </p:nvPr>
        </p:nvSpPr>
        <p:spPr/>
        <p:txBody>
          <a:bodyPr/>
          <a:lstStyle/>
          <a:p>
            <a:r>
              <a:rPr lang="en-US" dirty="0"/>
              <a:t>Congress is the Authority</a:t>
            </a:r>
          </a:p>
        </p:txBody>
      </p:sp>
      <p:sp>
        <p:nvSpPr>
          <p:cNvPr id="2" name="Date Placeholder 1">
            <a:extLst>
              <a:ext uri="{FF2B5EF4-FFF2-40B4-BE49-F238E27FC236}">
                <a16:creationId xmlns:a16="http://schemas.microsoft.com/office/drawing/2014/main" id="{A9E4A9E1-9514-4DEC-905D-787C05BEBB04}"/>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C3552763-9E8B-4581-8F10-2980429B4D89}"/>
              </a:ext>
            </a:extLst>
          </p:cNvPr>
          <p:cNvSpPr>
            <a:spLocks noGrp="1"/>
          </p:cNvSpPr>
          <p:nvPr>
            <p:ph type="ftr" sz="quarter" idx="3"/>
          </p:nvPr>
        </p:nvSpPr>
        <p:spPr/>
        <p:txBody>
          <a:bodyPr/>
          <a:lstStyle/>
          <a:p>
            <a:r>
              <a:rPr lang="en-US"/>
              <a:t>TRB 2019 AFB80 Summer Meeting</a:t>
            </a:r>
            <a:endParaRPr lang="en-US" dirty="0"/>
          </a:p>
        </p:txBody>
      </p:sp>
      <p:sp>
        <p:nvSpPr>
          <p:cNvPr id="5" name="Slide Number Placeholder 4">
            <a:extLst>
              <a:ext uri="{FF2B5EF4-FFF2-40B4-BE49-F238E27FC236}">
                <a16:creationId xmlns:a16="http://schemas.microsoft.com/office/drawing/2014/main" id="{CEAE4D8C-C8E6-4178-8C2D-A838FE0480B2}"/>
              </a:ext>
            </a:extLst>
          </p:cNvPr>
          <p:cNvSpPr>
            <a:spLocks noGrp="1"/>
          </p:cNvSpPr>
          <p:nvPr>
            <p:ph type="sldNum" sz="quarter" idx="4"/>
          </p:nvPr>
        </p:nvSpPr>
        <p:spPr/>
        <p:txBody>
          <a:bodyPr/>
          <a:lstStyle/>
          <a:p>
            <a:fld id="{50726B4B-11E2-4B4D-822E-155936961C3B}" type="slidenum">
              <a:rPr lang="en-US" smtClean="0"/>
              <a:pPr/>
              <a:t>50</a:t>
            </a:fld>
            <a:endParaRPr lang="en-US" dirty="0"/>
          </a:p>
        </p:txBody>
      </p:sp>
    </p:spTree>
    <p:extLst>
      <p:ext uri="{BB962C8B-B14F-4D97-AF65-F5344CB8AC3E}">
        <p14:creationId xmlns:p14="http://schemas.microsoft.com/office/powerpoint/2010/main" val="195568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ibertarianinstitute.org/wp-content/uploads/2018/11/congress006-1.jpg">
            <a:extLst>
              <a:ext uri="{FF2B5EF4-FFF2-40B4-BE49-F238E27FC236}">
                <a16:creationId xmlns:a16="http://schemas.microsoft.com/office/drawing/2014/main" id="{1044EEE3-E7D9-4659-9373-B3F6214AE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70278"/>
            <a:ext cx="9144000" cy="5086350"/>
          </a:xfrm>
          <a:prstGeom prst="rect">
            <a:avLst/>
          </a:prstGeom>
          <a:solidFill>
            <a:schemeClr val="bg1"/>
          </a:solidFill>
          <a:ln>
            <a:noFill/>
          </a:ln>
        </p:spPr>
      </p:pic>
      <p:sp>
        <p:nvSpPr>
          <p:cNvPr id="4" name="Rectangle 3">
            <a:extLst>
              <a:ext uri="{FF2B5EF4-FFF2-40B4-BE49-F238E27FC236}">
                <a16:creationId xmlns:a16="http://schemas.microsoft.com/office/drawing/2014/main" id="{7F949963-8BBF-45CA-94E5-B74C96DC6AB9}"/>
              </a:ext>
            </a:extLst>
          </p:cNvPr>
          <p:cNvSpPr/>
          <p:nvPr/>
        </p:nvSpPr>
        <p:spPr>
          <a:xfrm>
            <a:off x="0" y="1270278"/>
            <a:ext cx="9144000" cy="5100047"/>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D155260-DF62-4AD8-93FB-129EBD4BB1B7}"/>
              </a:ext>
            </a:extLst>
          </p:cNvPr>
          <p:cNvSpPr txBox="1"/>
          <p:nvPr/>
        </p:nvSpPr>
        <p:spPr bwMode="auto">
          <a:xfrm>
            <a:off x="415636" y="1769645"/>
            <a:ext cx="8443356" cy="3693319"/>
          </a:xfrm>
          <a:prstGeom prst="rect">
            <a:avLst/>
          </a:prstGeom>
          <a:noFill/>
          <a:ln w="9525" algn="ctr">
            <a:noFill/>
            <a:miter lim="800000"/>
            <a:headEnd/>
            <a:tailEnd/>
          </a:ln>
          <a:effectLst/>
        </p:spPr>
        <p:txBody>
          <a:bodyPr wrap="square" rtlCol="0">
            <a:spAutoFit/>
          </a:bodyPr>
          <a:lstStyle/>
          <a:p>
            <a:pPr algn="ctr">
              <a:spcBef>
                <a:spcPct val="50000"/>
              </a:spcBef>
            </a:pPr>
            <a:r>
              <a:rPr lang="en-US" sz="3200" b="1" dirty="0">
                <a:solidFill>
                  <a:schemeClr val="bg1">
                    <a:lumMod val="50000"/>
                  </a:schemeClr>
                </a:solidFill>
                <a:cs typeface="Arial" pitchFamily="34" charset="0"/>
              </a:rPr>
              <a:t>Per the U.S. Constitution</a:t>
            </a:r>
            <a:br>
              <a:rPr lang="en-US" sz="3200" b="1" dirty="0">
                <a:solidFill>
                  <a:schemeClr val="bg1">
                    <a:lumMod val="50000"/>
                  </a:schemeClr>
                </a:solidFill>
                <a:cs typeface="Arial" pitchFamily="34" charset="0"/>
              </a:rPr>
            </a:br>
            <a:r>
              <a:rPr lang="en-US" sz="3200" b="1" dirty="0">
                <a:solidFill>
                  <a:schemeClr val="bg1">
                    <a:lumMod val="50000"/>
                  </a:schemeClr>
                </a:solidFill>
                <a:cs typeface="Arial" pitchFamily="34" charset="0"/>
              </a:rPr>
              <a:t>(Article I, Section 8, Clause 5)</a:t>
            </a:r>
          </a:p>
          <a:p>
            <a:pPr algn="ctr">
              <a:spcBef>
                <a:spcPct val="50000"/>
              </a:spcBef>
            </a:pPr>
            <a:r>
              <a:rPr lang="en-US" sz="3600" b="1" i="1" dirty="0">
                <a:solidFill>
                  <a:schemeClr val="bg1">
                    <a:lumMod val="50000"/>
                  </a:schemeClr>
                </a:solidFill>
                <a:cs typeface="Arial" pitchFamily="34" charset="0"/>
              </a:rPr>
              <a:t>“The Congress shall have </a:t>
            </a:r>
            <a:br>
              <a:rPr lang="en-US" sz="3600" b="1" i="1" dirty="0">
                <a:solidFill>
                  <a:schemeClr val="bg1">
                    <a:lumMod val="50000"/>
                  </a:schemeClr>
                </a:solidFill>
                <a:cs typeface="Arial" pitchFamily="34" charset="0"/>
              </a:rPr>
            </a:br>
            <a:r>
              <a:rPr lang="en-US" sz="3600" b="1" i="1" dirty="0">
                <a:solidFill>
                  <a:schemeClr val="bg1">
                    <a:lumMod val="50000"/>
                  </a:schemeClr>
                </a:solidFill>
                <a:cs typeface="Arial" pitchFamily="34" charset="0"/>
              </a:rPr>
              <a:t>Power … To coin Money … </a:t>
            </a:r>
            <a:br>
              <a:rPr lang="en-US" sz="3600" b="1" i="1" dirty="0">
                <a:solidFill>
                  <a:schemeClr val="bg1">
                    <a:lumMod val="50000"/>
                  </a:schemeClr>
                </a:solidFill>
                <a:cs typeface="Arial" pitchFamily="34" charset="0"/>
              </a:rPr>
            </a:br>
            <a:r>
              <a:rPr lang="en-US" sz="3600" b="1" i="1" dirty="0">
                <a:solidFill>
                  <a:schemeClr val="bg1">
                    <a:lumMod val="50000"/>
                  </a:schemeClr>
                </a:solidFill>
                <a:cs typeface="Arial" pitchFamily="34" charset="0"/>
              </a:rPr>
              <a:t>and fix the Standard </a:t>
            </a:r>
            <a:br>
              <a:rPr lang="en-US" sz="3600" b="1" i="1" dirty="0">
                <a:solidFill>
                  <a:schemeClr val="bg1">
                    <a:lumMod val="50000"/>
                  </a:schemeClr>
                </a:solidFill>
                <a:cs typeface="Arial" pitchFamily="34" charset="0"/>
              </a:rPr>
            </a:br>
            <a:r>
              <a:rPr lang="en-US" sz="3600" b="1" i="1" dirty="0">
                <a:solidFill>
                  <a:schemeClr val="bg1">
                    <a:lumMod val="50000"/>
                  </a:schemeClr>
                </a:solidFill>
                <a:cs typeface="Arial" pitchFamily="34" charset="0"/>
              </a:rPr>
              <a:t>of Weights and Measures” </a:t>
            </a:r>
          </a:p>
        </p:txBody>
      </p:sp>
      <p:sp>
        <p:nvSpPr>
          <p:cNvPr id="7" name="Title 6">
            <a:extLst>
              <a:ext uri="{FF2B5EF4-FFF2-40B4-BE49-F238E27FC236}">
                <a16:creationId xmlns:a16="http://schemas.microsoft.com/office/drawing/2014/main" id="{CCAC833C-DB47-4BF4-94EC-44F41EAB240A}"/>
              </a:ext>
            </a:extLst>
          </p:cNvPr>
          <p:cNvSpPr>
            <a:spLocks noGrp="1"/>
          </p:cNvSpPr>
          <p:nvPr>
            <p:ph type="title"/>
          </p:nvPr>
        </p:nvSpPr>
        <p:spPr/>
        <p:txBody>
          <a:bodyPr/>
          <a:lstStyle/>
          <a:p>
            <a:r>
              <a:rPr lang="en-US" dirty="0"/>
              <a:t>Congress is the Authority</a:t>
            </a:r>
          </a:p>
        </p:txBody>
      </p:sp>
      <p:sp>
        <p:nvSpPr>
          <p:cNvPr id="2" name="Date Placeholder 1">
            <a:extLst>
              <a:ext uri="{FF2B5EF4-FFF2-40B4-BE49-F238E27FC236}">
                <a16:creationId xmlns:a16="http://schemas.microsoft.com/office/drawing/2014/main" id="{67C5EDA7-AB4E-4B39-95CC-744CDDC5AE01}"/>
              </a:ext>
            </a:extLst>
          </p:cNvPr>
          <p:cNvSpPr>
            <a:spLocks noGrp="1"/>
          </p:cNvSpPr>
          <p:nvPr>
            <p:ph type="dt" sz="quarter" idx="2"/>
          </p:nvPr>
        </p:nvSpPr>
        <p:spPr/>
        <p:txBody>
          <a:bodyPr/>
          <a:lstStyle/>
          <a:p>
            <a:r>
              <a:rPr lang="en-US"/>
              <a:t>July 24, 2019</a:t>
            </a:r>
            <a:endParaRPr lang="en-US" dirty="0"/>
          </a:p>
        </p:txBody>
      </p:sp>
      <p:sp>
        <p:nvSpPr>
          <p:cNvPr id="3" name="Footer Placeholder 2">
            <a:extLst>
              <a:ext uri="{FF2B5EF4-FFF2-40B4-BE49-F238E27FC236}">
                <a16:creationId xmlns:a16="http://schemas.microsoft.com/office/drawing/2014/main" id="{5D78E3B4-AFA8-4043-A634-D6B889416026}"/>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E4C4FF22-AE57-4314-8B7E-34A47E9B7D36}"/>
              </a:ext>
            </a:extLst>
          </p:cNvPr>
          <p:cNvSpPr>
            <a:spLocks noGrp="1"/>
          </p:cNvSpPr>
          <p:nvPr>
            <p:ph type="sldNum" sz="quarter" idx="4"/>
          </p:nvPr>
        </p:nvSpPr>
        <p:spPr/>
        <p:txBody>
          <a:bodyPr/>
          <a:lstStyle/>
          <a:p>
            <a:fld id="{50726B4B-11E2-4B4D-822E-155936961C3B}" type="slidenum">
              <a:rPr lang="en-US" smtClean="0"/>
              <a:pPr/>
              <a:t>51</a:t>
            </a:fld>
            <a:endParaRPr lang="en-US" dirty="0"/>
          </a:p>
        </p:txBody>
      </p:sp>
    </p:spTree>
    <p:extLst>
      <p:ext uri="{BB962C8B-B14F-4D97-AF65-F5344CB8AC3E}">
        <p14:creationId xmlns:p14="http://schemas.microsoft.com/office/powerpoint/2010/main" val="8387160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Supreme law of the land</a:t>
            </a:r>
          </a:p>
        </p:txBody>
      </p:sp>
      <p:sp>
        <p:nvSpPr>
          <p:cNvPr id="3" name="Content Placeholder 2"/>
          <p:cNvSpPr>
            <a:spLocks noGrp="1"/>
          </p:cNvSpPr>
          <p:nvPr>
            <p:ph idx="1"/>
          </p:nvPr>
        </p:nvSpPr>
        <p:spPr>
          <a:xfrm>
            <a:off x="457199" y="1511560"/>
            <a:ext cx="8583283" cy="4610108"/>
          </a:xfrm>
        </p:spPr>
        <p:txBody>
          <a:bodyPr>
            <a:normAutofit fontScale="77500" lnSpcReduction="20000"/>
          </a:bodyPr>
          <a:lstStyle/>
          <a:p>
            <a:r>
              <a:rPr lang="en-US" b="1" dirty="0"/>
              <a:t>U.S. Constitution, Article I, Section 8, Clause 5</a:t>
            </a:r>
          </a:p>
          <a:p>
            <a:r>
              <a:rPr lang="en-US" b="1" dirty="0"/>
              <a:t>If NIST defines single foot, only it can be used</a:t>
            </a:r>
          </a:p>
          <a:p>
            <a:pPr lvl="1"/>
            <a:r>
              <a:rPr lang="en-US" dirty="0"/>
              <a:t>State legislating different foot would be unconstitutional</a:t>
            </a:r>
          </a:p>
          <a:p>
            <a:pPr lvl="1"/>
            <a:r>
              <a:rPr lang="en-US" dirty="0"/>
              <a:t>Same as state coining its own money</a:t>
            </a:r>
          </a:p>
          <a:p>
            <a:pPr lvl="1"/>
            <a:r>
              <a:rPr lang="en-US" dirty="0"/>
              <a:t>Have two feet now only because 1959 issue not settled</a:t>
            </a:r>
          </a:p>
          <a:p>
            <a:r>
              <a:rPr lang="en-US" b="1" dirty="0"/>
              <a:t>Not a “states rights” issue</a:t>
            </a:r>
          </a:p>
          <a:p>
            <a:pPr lvl="1"/>
            <a:r>
              <a:rPr lang="en-US" b="1" dirty="0"/>
              <a:t>10</a:t>
            </a:r>
            <a:r>
              <a:rPr lang="en-US" b="1" baseline="30000" dirty="0"/>
              <a:t>th</a:t>
            </a:r>
            <a:r>
              <a:rPr lang="en-US" b="1" dirty="0"/>
              <a:t> Amendment (Bill of Rights):  </a:t>
            </a:r>
            <a:r>
              <a:rPr lang="en-US" dirty="0"/>
              <a:t>“The </a:t>
            </a:r>
            <a:r>
              <a:rPr lang="en-US" b="1" i="1" dirty="0">
                <a:solidFill>
                  <a:srgbClr val="FFFF99"/>
                </a:solidFill>
              </a:rPr>
              <a:t>powers not delegated to the United States by the Constitution</a:t>
            </a:r>
            <a:r>
              <a:rPr lang="en-US" dirty="0"/>
              <a:t>, nor prohibited by it to the States, are reserved to the States respectively, or to the people”</a:t>
            </a:r>
          </a:p>
          <a:p>
            <a:r>
              <a:rPr lang="en-US" b="1" i="1" dirty="0"/>
              <a:t>Why?  To avoid the “toothbrush problem”</a:t>
            </a:r>
          </a:p>
        </p:txBody>
      </p:sp>
      <p:sp>
        <p:nvSpPr>
          <p:cNvPr id="4" name="Date Placeholder 3">
            <a:extLst>
              <a:ext uri="{FF2B5EF4-FFF2-40B4-BE49-F238E27FC236}">
                <a16:creationId xmlns:a16="http://schemas.microsoft.com/office/drawing/2014/main" id="{1869FC45-39CA-4B58-B2C3-D54C18C555CC}"/>
              </a:ext>
            </a:extLst>
          </p:cNvPr>
          <p:cNvSpPr>
            <a:spLocks noGrp="1"/>
          </p:cNvSpPr>
          <p:nvPr>
            <p:ph type="dt" sz="quarter" idx="2"/>
          </p:nvPr>
        </p:nvSpPr>
        <p:spPr/>
        <p:txBody>
          <a:bodyPr/>
          <a:lstStyle/>
          <a:p>
            <a:r>
              <a:rPr lang="en-US"/>
              <a:t>July 24, 2019</a:t>
            </a:r>
            <a:endParaRPr lang="en-US" dirty="0"/>
          </a:p>
        </p:txBody>
      </p:sp>
      <p:sp>
        <p:nvSpPr>
          <p:cNvPr id="5" name="Footer Placeholder 4">
            <a:extLst>
              <a:ext uri="{FF2B5EF4-FFF2-40B4-BE49-F238E27FC236}">
                <a16:creationId xmlns:a16="http://schemas.microsoft.com/office/drawing/2014/main" id="{57B9B2E0-D5BD-4228-83F7-B35EBAB6AA4D}"/>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CF24DAD1-E83C-46DC-A7C8-CCE28784CB81}"/>
              </a:ext>
            </a:extLst>
          </p:cNvPr>
          <p:cNvSpPr>
            <a:spLocks noGrp="1"/>
          </p:cNvSpPr>
          <p:nvPr>
            <p:ph type="sldNum" sz="quarter" idx="4"/>
          </p:nvPr>
        </p:nvSpPr>
        <p:spPr/>
        <p:txBody>
          <a:bodyPr/>
          <a:lstStyle/>
          <a:p>
            <a:fld id="{50726B4B-11E2-4B4D-822E-155936961C3B}" type="slidenum">
              <a:rPr lang="en-US" smtClean="0"/>
              <a:pPr/>
              <a:t>52</a:t>
            </a:fld>
            <a:endParaRPr lang="en-US" dirty="0"/>
          </a:p>
        </p:txBody>
      </p:sp>
    </p:spTree>
    <p:extLst>
      <p:ext uri="{BB962C8B-B14F-4D97-AF65-F5344CB8AC3E}">
        <p14:creationId xmlns:p14="http://schemas.microsoft.com/office/powerpoint/2010/main" val="1156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beyondplm.com/wp-content/uploads/2016/01/standards-are-like-toothbrushes-plm-innovation-platform-1.jpg"/>
          <p:cNvPicPr>
            <a:picLocks noChangeAspect="1" noChangeArrowheads="1"/>
          </p:cNvPicPr>
          <p:nvPr/>
        </p:nvPicPr>
        <p:blipFill>
          <a:blip r:embed="rId3" cstate="print"/>
          <a:srcRect/>
          <a:stretch>
            <a:fillRect/>
          </a:stretch>
        </p:blipFill>
        <p:spPr bwMode="auto">
          <a:xfrm>
            <a:off x="914400" y="1142110"/>
            <a:ext cx="7315200" cy="5411875"/>
          </a:xfrm>
          <a:prstGeom prst="rect">
            <a:avLst/>
          </a:prstGeom>
          <a:noFill/>
          <a:effectLst>
            <a:outerShdw blurRad="63500" sx="102000" sy="102000" algn="ctr" rotWithShape="0">
              <a:prstClr val="black">
                <a:alpha val="40000"/>
              </a:prstClr>
            </a:outerShdw>
          </a:effectLst>
        </p:spPr>
      </p:pic>
      <p:sp>
        <p:nvSpPr>
          <p:cNvPr id="6" name="TextBox 5"/>
          <p:cNvSpPr txBox="1"/>
          <p:nvPr/>
        </p:nvSpPr>
        <p:spPr bwMode="auto">
          <a:xfrm>
            <a:off x="6228272" y="6519446"/>
            <a:ext cx="2915728" cy="338554"/>
          </a:xfrm>
          <a:prstGeom prst="rect">
            <a:avLst/>
          </a:prstGeom>
          <a:noFill/>
          <a:ln w="9525" algn="ctr">
            <a:noFill/>
            <a:miter lim="800000"/>
            <a:headEnd/>
            <a:tailEnd/>
          </a:ln>
          <a:effectLst/>
        </p:spPr>
        <p:txBody>
          <a:bodyPr wrap="square" rtlCol="0">
            <a:spAutoFit/>
          </a:bodyPr>
          <a:lstStyle/>
          <a:p>
            <a:pPr algn="r">
              <a:spcBef>
                <a:spcPct val="50000"/>
              </a:spcBef>
            </a:pPr>
            <a:r>
              <a:rPr lang="en-US" sz="1600" dirty="0">
                <a:cs typeface="Arial" pitchFamily="34" charset="0"/>
              </a:rPr>
              <a:t>Image from beyondplm.com</a:t>
            </a:r>
          </a:p>
        </p:txBody>
      </p:sp>
      <p:sp>
        <p:nvSpPr>
          <p:cNvPr id="7" name="TextBox 6"/>
          <p:cNvSpPr txBox="1"/>
          <p:nvPr/>
        </p:nvSpPr>
        <p:spPr bwMode="auto">
          <a:xfrm>
            <a:off x="992038" y="5116044"/>
            <a:ext cx="3881887" cy="1077218"/>
          </a:xfrm>
          <a:prstGeom prst="rect">
            <a:avLst/>
          </a:prstGeom>
          <a:noFill/>
          <a:ln w="9525" algn="ctr">
            <a:noFill/>
            <a:miter lim="800000"/>
            <a:headEnd/>
            <a:tailEnd/>
          </a:ln>
          <a:effectLst/>
        </p:spPr>
        <p:txBody>
          <a:bodyPr wrap="square" rtlCol="0">
            <a:spAutoFit/>
          </a:bodyPr>
          <a:lstStyle/>
          <a:p>
            <a:pPr algn="l">
              <a:spcBef>
                <a:spcPct val="50000"/>
              </a:spcBef>
            </a:pPr>
            <a:r>
              <a:rPr lang="en-US" sz="3200" b="1" i="1" dirty="0">
                <a:solidFill>
                  <a:srgbClr val="FFFF00"/>
                </a:solidFill>
                <a:effectLst>
                  <a:outerShdw blurRad="38100" dist="38100" dir="2700000" algn="tl">
                    <a:srgbClr val="000000"/>
                  </a:outerShdw>
                </a:effectLst>
                <a:cs typeface="Arial" pitchFamily="34" charset="0"/>
              </a:rPr>
              <a:t>Without uniformity, standards are useless</a:t>
            </a:r>
          </a:p>
        </p:txBody>
      </p:sp>
      <p:sp>
        <p:nvSpPr>
          <p:cNvPr id="10" name="Title 9">
            <a:extLst>
              <a:ext uri="{FF2B5EF4-FFF2-40B4-BE49-F238E27FC236}">
                <a16:creationId xmlns:a16="http://schemas.microsoft.com/office/drawing/2014/main" id="{7BE04AB5-6389-458F-9C5F-E9FD5526E88C}"/>
              </a:ext>
            </a:extLst>
          </p:cNvPr>
          <p:cNvSpPr>
            <a:spLocks noGrp="1"/>
          </p:cNvSpPr>
          <p:nvPr>
            <p:ph type="title"/>
          </p:nvPr>
        </p:nvSpPr>
        <p:spPr/>
        <p:txBody>
          <a:bodyPr/>
          <a:lstStyle/>
          <a:p>
            <a:r>
              <a:rPr lang="en-US" dirty="0"/>
              <a:t>The trouble with standards…</a:t>
            </a:r>
          </a:p>
        </p:txBody>
      </p:sp>
    </p:spTree>
    <p:extLst>
      <p:ext uri="{BB962C8B-B14F-4D97-AF65-F5344CB8AC3E}">
        <p14:creationId xmlns:p14="http://schemas.microsoft.com/office/powerpoint/2010/main" val="65819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2D813D-41DB-4D3E-A6FD-99FDDE906C38}"/>
              </a:ext>
            </a:extLst>
          </p:cNvPr>
          <p:cNvPicPr>
            <a:picLocks noChangeAspect="1"/>
          </p:cNvPicPr>
          <p:nvPr/>
        </p:nvPicPr>
        <p:blipFill rotWithShape="1">
          <a:blip r:embed="rId3">
            <a:extLst>
              <a:ext uri="{28A0092B-C50C-407E-A947-70E740481C1C}">
                <a14:useLocalDpi xmlns:a14="http://schemas.microsoft.com/office/drawing/2010/main" val="0"/>
              </a:ext>
            </a:extLst>
          </a:blip>
          <a:srcRect l="1" r="20843" b="12388"/>
          <a:stretch/>
        </p:blipFill>
        <p:spPr>
          <a:xfrm>
            <a:off x="2514599" y="1283329"/>
            <a:ext cx="4114800" cy="2562999"/>
          </a:xfrm>
          <a:prstGeom prst="rect">
            <a:avLst/>
          </a:prstGeom>
          <a:effectLst>
            <a:softEdge rad="127000"/>
          </a:effectLst>
        </p:spPr>
      </p:pic>
      <p:pic>
        <p:nvPicPr>
          <p:cNvPr id="12" name="Picture 5" descr="Image result for george washington">
            <a:extLst>
              <a:ext uri="{FF2B5EF4-FFF2-40B4-BE49-F238E27FC236}">
                <a16:creationId xmlns:a16="http://schemas.microsoft.com/office/drawing/2014/main" id="{145DABE9-275A-41DF-A08A-7277F3D4CC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4" b="8477"/>
          <a:stretch/>
        </p:blipFill>
        <p:spPr bwMode="auto">
          <a:xfrm>
            <a:off x="188056" y="1339748"/>
            <a:ext cx="2011680" cy="2286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 name="Picture 9" descr="Image result for thomas jefferson">
            <a:extLst>
              <a:ext uri="{FF2B5EF4-FFF2-40B4-BE49-F238E27FC236}">
                <a16:creationId xmlns:a16="http://schemas.microsoft.com/office/drawing/2014/main" id="{6F56F23F-B982-4045-9CF7-BF8CD47A4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1" r="8346"/>
          <a:stretch/>
        </p:blipFill>
        <p:spPr bwMode="auto">
          <a:xfrm>
            <a:off x="188054" y="4023360"/>
            <a:ext cx="2011680" cy="2286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A4FEDEA-B0A6-400C-9947-929544397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4263" y="4023360"/>
            <a:ext cx="2014682" cy="2282456"/>
          </a:xfrm>
          <a:prstGeom prst="rect">
            <a:avLst/>
          </a:prstGeom>
          <a:effectLst>
            <a:softEdge rad="127000"/>
          </a:effectLst>
        </p:spPr>
      </p:pic>
      <p:sp>
        <p:nvSpPr>
          <p:cNvPr id="26" name="TextBox 25">
            <a:extLst>
              <a:ext uri="{FF2B5EF4-FFF2-40B4-BE49-F238E27FC236}">
                <a16:creationId xmlns:a16="http://schemas.microsoft.com/office/drawing/2014/main" id="{EFCAB7DE-9292-415F-9A98-E9688D86129B}"/>
              </a:ext>
            </a:extLst>
          </p:cNvPr>
          <p:cNvSpPr txBox="1"/>
          <p:nvPr/>
        </p:nvSpPr>
        <p:spPr bwMode="auto">
          <a:xfrm>
            <a:off x="192024" y="3591944"/>
            <a:ext cx="2004709" cy="276999"/>
          </a:xfrm>
          <a:prstGeom prst="rect">
            <a:avLst/>
          </a:prstGeom>
          <a:noFill/>
          <a:ln w="9525" algn="ctr">
            <a:noFill/>
            <a:miter lim="800000"/>
            <a:headEnd/>
            <a:tailEnd/>
          </a:ln>
          <a:effectLst/>
        </p:spPr>
        <p:txBody>
          <a:bodyPr wrap="square" lIns="0" tIns="0" rIns="0" bIns="0" rtlCol="0">
            <a:spAutoFit/>
          </a:bodyPr>
          <a:lstStyle/>
          <a:p>
            <a:pPr algn="ctr">
              <a:spcBef>
                <a:spcPct val="50000"/>
              </a:spcBef>
            </a:pPr>
            <a:r>
              <a:rPr lang="en-US" dirty="0">
                <a:cs typeface="Arial" pitchFamily="34" charset="0"/>
              </a:rPr>
              <a:t>George Washington</a:t>
            </a:r>
          </a:p>
        </p:txBody>
      </p:sp>
      <p:sp>
        <p:nvSpPr>
          <p:cNvPr id="34" name="TextBox 33">
            <a:extLst>
              <a:ext uri="{FF2B5EF4-FFF2-40B4-BE49-F238E27FC236}">
                <a16:creationId xmlns:a16="http://schemas.microsoft.com/office/drawing/2014/main" id="{CFFA912F-9FE1-4BD4-8374-41E82FA735A8}"/>
              </a:ext>
            </a:extLst>
          </p:cNvPr>
          <p:cNvSpPr txBox="1"/>
          <p:nvPr/>
        </p:nvSpPr>
        <p:spPr bwMode="auto">
          <a:xfrm>
            <a:off x="181086" y="6267326"/>
            <a:ext cx="2018648" cy="276999"/>
          </a:xfrm>
          <a:prstGeom prst="rect">
            <a:avLst/>
          </a:prstGeom>
          <a:noFill/>
          <a:ln w="9525" algn="ctr">
            <a:noFill/>
            <a:miter lim="800000"/>
            <a:headEnd/>
            <a:tailEnd/>
          </a:ln>
          <a:effectLst/>
        </p:spPr>
        <p:txBody>
          <a:bodyPr wrap="square" lIns="0" tIns="0" rIns="0" bIns="0" rtlCol="0">
            <a:spAutoFit/>
          </a:bodyPr>
          <a:lstStyle/>
          <a:p>
            <a:pPr algn="ctr">
              <a:spcBef>
                <a:spcPct val="50000"/>
              </a:spcBef>
            </a:pPr>
            <a:r>
              <a:rPr lang="en-US" dirty="0">
                <a:cs typeface="Arial" pitchFamily="34" charset="0"/>
              </a:rPr>
              <a:t>Thomas Jefferson</a:t>
            </a:r>
          </a:p>
        </p:txBody>
      </p:sp>
      <p:sp>
        <p:nvSpPr>
          <p:cNvPr id="35" name="TextBox 34">
            <a:extLst>
              <a:ext uri="{FF2B5EF4-FFF2-40B4-BE49-F238E27FC236}">
                <a16:creationId xmlns:a16="http://schemas.microsoft.com/office/drawing/2014/main" id="{52E6FCE8-BCD6-4E81-A5C8-D3519EFCCC22}"/>
              </a:ext>
            </a:extLst>
          </p:cNvPr>
          <p:cNvSpPr txBox="1"/>
          <p:nvPr/>
        </p:nvSpPr>
        <p:spPr bwMode="auto">
          <a:xfrm>
            <a:off x="3566159" y="6498393"/>
            <a:ext cx="2011680" cy="276999"/>
          </a:xfrm>
          <a:prstGeom prst="rect">
            <a:avLst/>
          </a:prstGeom>
          <a:noFill/>
          <a:ln w="9525" algn="ctr">
            <a:noFill/>
            <a:miter lim="800000"/>
            <a:headEnd/>
            <a:tailEnd/>
          </a:ln>
          <a:effectLst/>
        </p:spPr>
        <p:txBody>
          <a:bodyPr wrap="square" lIns="0" tIns="0" rIns="0" bIns="0" rtlCol="0">
            <a:spAutoFit/>
          </a:bodyPr>
          <a:lstStyle/>
          <a:p>
            <a:pPr algn="ctr">
              <a:spcBef>
                <a:spcPct val="50000"/>
              </a:spcBef>
            </a:pPr>
            <a:r>
              <a:rPr lang="en-US" dirty="0">
                <a:cs typeface="Arial" pitchFamily="34" charset="0"/>
              </a:rPr>
              <a:t>John Quincy Adams</a:t>
            </a:r>
          </a:p>
        </p:txBody>
      </p:sp>
      <p:sp>
        <p:nvSpPr>
          <p:cNvPr id="36" name="TextBox 35">
            <a:extLst>
              <a:ext uri="{FF2B5EF4-FFF2-40B4-BE49-F238E27FC236}">
                <a16:creationId xmlns:a16="http://schemas.microsoft.com/office/drawing/2014/main" id="{4992A8BB-9477-4A3C-B140-31A2B1F8C2FD}"/>
              </a:ext>
            </a:extLst>
          </p:cNvPr>
          <p:cNvSpPr txBox="1"/>
          <p:nvPr/>
        </p:nvSpPr>
        <p:spPr bwMode="auto">
          <a:xfrm>
            <a:off x="6947265" y="3591943"/>
            <a:ext cx="2011680" cy="276999"/>
          </a:xfrm>
          <a:prstGeom prst="rect">
            <a:avLst/>
          </a:prstGeom>
          <a:noFill/>
          <a:ln w="9525" algn="ctr">
            <a:noFill/>
            <a:miter lim="800000"/>
            <a:headEnd/>
            <a:tailEnd/>
          </a:ln>
          <a:effectLst/>
        </p:spPr>
        <p:txBody>
          <a:bodyPr wrap="square" lIns="0" tIns="0" rIns="0" bIns="0" rtlCol="0">
            <a:spAutoFit/>
          </a:bodyPr>
          <a:lstStyle/>
          <a:p>
            <a:pPr algn="ctr">
              <a:spcBef>
                <a:spcPct val="50000"/>
              </a:spcBef>
            </a:pPr>
            <a:r>
              <a:rPr lang="en-US" dirty="0">
                <a:cs typeface="Arial" pitchFamily="34" charset="0"/>
              </a:rPr>
              <a:t>Ferdinand Hassler</a:t>
            </a:r>
          </a:p>
        </p:txBody>
      </p:sp>
      <p:sp>
        <p:nvSpPr>
          <p:cNvPr id="37" name="TextBox 36">
            <a:extLst>
              <a:ext uri="{FF2B5EF4-FFF2-40B4-BE49-F238E27FC236}">
                <a16:creationId xmlns:a16="http://schemas.microsoft.com/office/drawing/2014/main" id="{32A33443-F4EF-461E-BDA5-0896D5449CAB}"/>
              </a:ext>
            </a:extLst>
          </p:cNvPr>
          <p:cNvSpPr txBox="1"/>
          <p:nvPr/>
        </p:nvSpPr>
        <p:spPr bwMode="auto">
          <a:xfrm>
            <a:off x="6929912" y="6261446"/>
            <a:ext cx="2011680" cy="276999"/>
          </a:xfrm>
          <a:prstGeom prst="rect">
            <a:avLst/>
          </a:prstGeom>
          <a:noFill/>
          <a:ln w="9525" algn="ctr">
            <a:noFill/>
            <a:miter lim="800000"/>
            <a:headEnd/>
            <a:tailEnd/>
          </a:ln>
          <a:effectLst/>
        </p:spPr>
        <p:txBody>
          <a:bodyPr wrap="square" lIns="0" tIns="0" rIns="0" bIns="0" rtlCol="0">
            <a:spAutoFit/>
          </a:bodyPr>
          <a:lstStyle/>
          <a:p>
            <a:pPr algn="ctr">
              <a:spcBef>
                <a:spcPct val="50000"/>
              </a:spcBef>
            </a:pPr>
            <a:r>
              <a:rPr lang="en-US" dirty="0">
                <a:cs typeface="Arial" pitchFamily="34" charset="0"/>
              </a:rPr>
              <a:t>Thomas Mendenhall</a:t>
            </a: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6692" t="8531" r="13854" b="32227"/>
          <a:stretch/>
        </p:blipFill>
        <p:spPr>
          <a:xfrm>
            <a:off x="6940296" y="1341124"/>
            <a:ext cx="2011680" cy="2286000"/>
          </a:xfrm>
          <a:prstGeom prst="rect">
            <a:avLst/>
          </a:prstGeom>
          <a:effectLst>
            <a:softEdge rad="127000"/>
          </a:effectLst>
        </p:spPr>
      </p:pic>
      <p:pic>
        <p:nvPicPr>
          <p:cNvPr id="3" name="Picture 2">
            <a:extLst>
              <a:ext uri="{FF2B5EF4-FFF2-40B4-BE49-F238E27FC236}">
                <a16:creationId xmlns:a16="http://schemas.microsoft.com/office/drawing/2014/main" id="{F7F40A7D-53CF-48D1-BEB1-BEB00D234F77}"/>
              </a:ext>
            </a:extLst>
          </p:cNvPr>
          <p:cNvPicPr>
            <a:picLocks noChangeAspect="1"/>
          </p:cNvPicPr>
          <p:nvPr/>
        </p:nvPicPr>
        <p:blipFill rotWithShape="1">
          <a:blip r:embed="rId8">
            <a:extLst>
              <a:ext uri="{28A0092B-C50C-407E-A947-70E740481C1C}">
                <a14:useLocalDpi xmlns:a14="http://schemas.microsoft.com/office/drawing/2010/main" val="0"/>
              </a:ext>
            </a:extLst>
          </a:blip>
          <a:srcRect l="26410" t="1061" r="33669" b="64430"/>
          <a:stretch/>
        </p:blipFill>
        <p:spPr>
          <a:xfrm>
            <a:off x="3566159" y="4252445"/>
            <a:ext cx="2011680" cy="2286000"/>
          </a:xfrm>
          <a:prstGeom prst="rect">
            <a:avLst/>
          </a:prstGeom>
          <a:effectLst>
            <a:softEdge rad="127000"/>
          </a:effectLst>
        </p:spPr>
      </p:pic>
      <p:sp>
        <p:nvSpPr>
          <p:cNvPr id="24" name="Rectangle 23">
            <a:extLst>
              <a:ext uri="{FF2B5EF4-FFF2-40B4-BE49-F238E27FC236}">
                <a16:creationId xmlns:a16="http://schemas.microsoft.com/office/drawing/2014/main" id="{BEF92B54-C33A-4E08-9C03-7ECDE37C5D1F}"/>
              </a:ext>
            </a:extLst>
          </p:cNvPr>
          <p:cNvSpPr/>
          <p:nvPr/>
        </p:nvSpPr>
        <p:spPr>
          <a:xfrm>
            <a:off x="170704" y="1339680"/>
            <a:ext cx="2060401" cy="5212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7" name="Rectangle 26">
            <a:extLst>
              <a:ext uri="{FF2B5EF4-FFF2-40B4-BE49-F238E27FC236}">
                <a16:creationId xmlns:a16="http://schemas.microsoft.com/office/drawing/2014/main" id="{BEF92B54-C33A-4E08-9C03-7ECDE37C5D1F}"/>
              </a:ext>
            </a:extLst>
          </p:cNvPr>
          <p:cNvSpPr/>
          <p:nvPr/>
        </p:nvSpPr>
        <p:spPr>
          <a:xfrm>
            <a:off x="6912895" y="1339680"/>
            <a:ext cx="2060401" cy="5212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nvGrpSpPr>
          <p:cNvPr id="28" name="Group 27">
            <a:extLst>
              <a:ext uri="{FF2B5EF4-FFF2-40B4-BE49-F238E27FC236}">
                <a16:creationId xmlns:a16="http://schemas.microsoft.com/office/drawing/2014/main" id="{6B1A619C-63FA-490A-8772-FD75EAED7D19}"/>
              </a:ext>
            </a:extLst>
          </p:cNvPr>
          <p:cNvGrpSpPr/>
          <p:nvPr/>
        </p:nvGrpSpPr>
        <p:grpSpPr>
          <a:xfrm>
            <a:off x="2248122" y="3683836"/>
            <a:ext cx="4651686" cy="584775"/>
            <a:chOff x="2262473" y="3629161"/>
            <a:chExt cx="4651686" cy="584775"/>
          </a:xfrm>
        </p:grpSpPr>
        <p:sp>
          <p:nvSpPr>
            <p:cNvPr id="29" name="TextBox 16">
              <a:extLst>
                <a:ext uri="{FF2B5EF4-FFF2-40B4-BE49-F238E27FC236}">
                  <a16:creationId xmlns:a16="http://schemas.microsoft.com/office/drawing/2014/main" id="{15A705F6-9B6A-4DB6-A013-35019BD9A888}"/>
                </a:ext>
              </a:extLst>
            </p:cNvPr>
            <p:cNvSpPr txBox="1"/>
            <p:nvPr/>
          </p:nvSpPr>
          <p:spPr bwMode="auto">
            <a:xfrm>
              <a:off x="3290938" y="3629161"/>
              <a:ext cx="2590825" cy="584775"/>
            </a:xfrm>
            <a:prstGeom prst="rect">
              <a:avLst/>
            </a:prstGeom>
            <a:noFill/>
            <a:ln w="9525" algn="ctr">
              <a:noFill/>
              <a:miter lim="800000"/>
              <a:headEnd/>
              <a:tailEnd/>
            </a:ln>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50000"/>
                </a:spcBef>
              </a:pPr>
              <a:r>
                <a:rPr lang="en-US" sz="3200" b="1" i="1" dirty="0">
                  <a:solidFill>
                    <a:srgbClr val="FFFF99"/>
                  </a:solidFill>
                  <a:cs typeface="Arial" pitchFamily="34" charset="0"/>
                </a:rPr>
                <a:t>Surveyors</a:t>
              </a:r>
            </a:p>
          </p:txBody>
        </p:sp>
        <p:sp>
          <p:nvSpPr>
            <p:cNvPr id="30" name="Left Arrow 2">
              <a:extLst>
                <a:ext uri="{FF2B5EF4-FFF2-40B4-BE49-F238E27FC236}">
                  <a16:creationId xmlns:a16="http://schemas.microsoft.com/office/drawing/2014/main" id="{C555C86D-6B00-4C05-867E-CB79A5EC28E9}"/>
                </a:ext>
              </a:extLst>
            </p:cNvPr>
            <p:cNvSpPr/>
            <p:nvPr/>
          </p:nvSpPr>
          <p:spPr>
            <a:xfrm>
              <a:off x="2262473" y="3775354"/>
              <a:ext cx="1369449" cy="292388"/>
            </a:xfrm>
            <a:prstGeom prst="leftArrow">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1" name="Left Arrow 21">
              <a:extLst>
                <a:ext uri="{FF2B5EF4-FFF2-40B4-BE49-F238E27FC236}">
                  <a16:creationId xmlns:a16="http://schemas.microsoft.com/office/drawing/2014/main" id="{CDF1CB97-38C4-4CF4-ACFC-FAAA690D2ABE}"/>
                </a:ext>
              </a:extLst>
            </p:cNvPr>
            <p:cNvSpPr/>
            <p:nvPr/>
          </p:nvSpPr>
          <p:spPr>
            <a:xfrm rot="10800000">
              <a:off x="5544710" y="3775354"/>
              <a:ext cx="1369449" cy="292388"/>
            </a:xfrm>
            <a:prstGeom prst="leftArrow">
              <a:avLst/>
            </a:prstGeom>
            <a:solidFill>
              <a:srgbClr val="FF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
        <p:nvSpPr>
          <p:cNvPr id="9" name="Title 8">
            <a:extLst>
              <a:ext uri="{FF2B5EF4-FFF2-40B4-BE49-F238E27FC236}">
                <a16:creationId xmlns:a16="http://schemas.microsoft.com/office/drawing/2014/main" id="{5DB99618-5D85-4A3E-AEE8-C23264073B7C}"/>
              </a:ext>
            </a:extLst>
          </p:cNvPr>
          <p:cNvSpPr>
            <a:spLocks noGrp="1"/>
          </p:cNvSpPr>
          <p:nvPr>
            <p:ph type="title"/>
          </p:nvPr>
        </p:nvSpPr>
        <p:spPr/>
        <p:txBody>
          <a:bodyPr/>
          <a:lstStyle/>
          <a:p>
            <a:r>
              <a:rPr lang="en-US" dirty="0"/>
              <a:t>An epic tale and impressive cast</a:t>
            </a:r>
          </a:p>
        </p:txBody>
      </p:sp>
    </p:spTree>
    <p:extLst>
      <p:ext uri="{BB962C8B-B14F-4D97-AF65-F5344CB8AC3E}">
        <p14:creationId xmlns:p14="http://schemas.microsoft.com/office/powerpoint/2010/main" val="99388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35" grpId="0"/>
      <p:bldP spid="36" grpId="0"/>
      <p:bldP spid="37" grpId="0"/>
      <p:bldP spid="24"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2B67-9624-4DCE-B903-D2E3F9250B99}"/>
              </a:ext>
            </a:extLst>
          </p:cNvPr>
          <p:cNvSpPr>
            <a:spLocks noGrp="1"/>
          </p:cNvSpPr>
          <p:nvPr>
            <p:ph type="title"/>
          </p:nvPr>
        </p:nvSpPr>
        <p:spPr/>
        <p:txBody>
          <a:bodyPr/>
          <a:lstStyle/>
          <a:p>
            <a:r>
              <a:rPr lang="en-US" dirty="0"/>
              <a:t>A long and complex history</a:t>
            </a:r>
          </a:p>
        </p:txBody>
      </p:sp>
      <p:sp>
        <p:nvSpPr>
          <p:cNvPr id="4" name="Date Placeholder 3">
            <a:extLst>
              <a:ext uri="{FF2B5EF4-FFF2-40B4-BE49-F238E27FC236}">
                <a16:creationId xmlns:a16="http://schemas.microsoft.com/office/drawing/2014/main" id="{C8AFFD2B-36E1-4A90-A48A-48B7B09E9AA9}"/>
              </a:ext>
            </a:extLst>
          </p:cNvPr>
          <p:cNvSpPr>
            <a:spLocks noGrp="1"/>
          </p:cNvSpPr>
          <p:nvPr>
            <p:ph type="dt" sz="quarter" idx="2"/>
          </p:nvPr>
        </p:nvSpPr>
        <p:spPr/>
        <p:txBody>
          <a:bodyPr/>
          <a:lstStyle/>
          <a:p>
            <a:r>
              <a:rPr lang="en-US"/>
              <a:t>July 24, 2019</a:t>
            </a:r>
            <a:endParaRPr lang="en-US" dirty="0"/>
          </a:p>
        </p:txBody>
      </p:sp>
      <p:sp>
        <p:nvSpPr>
          <p:cNvPr id="6" name="Slide Number Placeholder 5">
            <a:extLst>
              <a:ext uri="{FF2B5EF4-FFF2-40B4-BE49-F238E27FC236}">
                <a16:creationId xmlns:a16="http://schemas.microsoft.com/office/drawing/2014/main" id="{E146245F-B5F5-4F7F-82CA-6112BF7A4AA5}"/>
              </a:ext>
            </a:extLst>
          </p:cNvPr>
          <p:cNvSpPr>
            <a:spLocks noGrp="1"/>
          </p:cNvSpPr>
          <p:nvPr>
            <p:ph type="sldNum" sz="quarter" idx="4"/>
          </p:nvPr>
        </p:nvSpPr>
        <p:spPr/>
        <p:txBody>
          <a:bodyPr/>
          <a:lstStyle/>
          <a:p>
            <a:fld id="{50726B4B-11E2-4B4D-822E-155936961C3B}" type="slidenum">
              <a:rPr lang="en-US" smtClean="0"/>
              <a:pPr/>
              <a:t>55</a:t>
            </a:fld>
            <a:endParaRPr lang="en-US" dirty="0"/>
          </a:p>
        </p:txBody>
      </p:sp>
      <p:grpSp>
        <p:nvGrpSpPr>
          <p:cNvPr id="25" name="Group 24">
            <a:extLst>
              <a:ext uri="{FF2B5EF4-FFF2-40B4-BE49-F238E27FC236}">
                <a16:creationId xmlns:a16="http://schemas.microsoft.com/office/drawing/2014/main" id="{78264456-7864-4235-AC38-7269083F7918}"/>
              </a:ext>
            </a:extLst>
          </p:cNvPr>
          <p:cNvGrpSpPr/>
          <p:nvPr/>
        </p:nvGrpSpPr>
        <p:grpSpPr>
          <a:xfrm>
            <a:off x="457200" y="1371600"/>
            <a:ext cx="959672" cy="891540"/>
            <a:chOff x="423134" y="1293428"/>
            <a:chExt cx="959672" cy="891540"/>
          </a:xfrm>
        </p:grpSpPr>
        <p:sp>
          <p:nvSpPr>
            <p:cNvPr id="9" name="Oval 8">
              <a:extLst>
                <a:ext uri="{FF2B5EF4-FFF2-40B4-BE49-F238E27FC236}">
                  <a16:creationId xmlns:a16="http://schemas.microsoft.com/office/drawing/2014/main" id="{088662DC-C829-4364-9775-583554F0BBBA}"/>
                </a:ext>
              </a:extLst>
            </p:cNvPr>
            <p:cNvSpPr/>
            <p:nvPr/>
          </p:nvSpPr>
          <p:spPr>
            <a:xfrm>
              <a:off x="457200" y="1293428"/>
              <a:ext cx="891540" cy="891540"/>
            </a:xfrm>
            <a:prstGeom prst="ellipse">
              <a:avLst/>
            </a:prstGeom>
            <a:solidFill>
              <a:srgbClr val="1F497D"/>
            </a:solidFill>
            <a:ln w="38100" cap="flat" cmpd="sng" algn="ctr">
              <a:solidFill>
                <a:srgbClr val="FEFEFE"/>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10" name="TextBox 9">
              <a:extLst>
                <a:ext uri="{FF2B5EF4-FFF2-40B4-BE49-F238E27FC236}">
                  <a16:creationId xmlns:a16="http://schemas.microsoft.com/office/drawing/2014/main" id="{2DA56EEE-3C44-4F3F-A34F-6AA5AE41630D}"/>
                </a:ext>
              </a:extLst>
            </p:cNvPr>
            <p:cNvSpPr txBox="1"/>
            <p:nvPr/>
          </p:nvSpPr>
          <p:spPr>
            <a:xfrm flipH="1">
              <a:off x="423134" y="1477588"/>
              <a:ext cx="95967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EFE"/>
                  </a:solidFill>
                  <a:effectLst/>
                  <a:uLnTx/>
                  <a:uFillTx/>
                </a:rPr>
                <a:t>1789</a:t>
              </a:r>
            </a:p>
          </p:txBody>
        </p:sp>
      </p:grpSp>
      <p:grpSp>
        <p:nvGrpSpPr>
          <p:cNvPr id="26" name="Group 25">
            <a:extLst>
              <a:ext uri="{FF2B5EF4-FFF2-40B4-BE49-F238E27FC236}">
                <a16:creationId xmlns:a16="http://schemas.microsoft.com/office/drawing/2014/main" id="{EA025CCF-43A7-4A0A-A903-63DC24FCF3B9}"/>
              </a:ext>
            </a:extLst>
          </p:cNvPr>
          <p:cNvGrpSpPr/>
          <p:nvPr/>
        </p:nvGrpSpPr>
        <p:grpSpPr>
          <a:xfrm>
            <a:off x="1188720" y="1920240"/>
            <a:ext cx="959672" cy="891540"/>
            <a:chOff x="1162291" y="1816083"/>
            <a:chExt cx="959672" cy="891540"/>
          </a:xfrm>
        </p:grpSpPr>
        <p:sp>
          <p:nvSpPr>
            <p:cNvPr id="15" name="Oval 14">
              <a:extLst>
                <a:ext uri="{FF2B5EF4-FFF2-40B4-BE49-F238E27FC236}">
                  <a16:creationId xmlns:a16="http://schemas.microsoft.com/office/drawing/2014/main" id="{49BB5E4E-FA2B-4FD9-9D87-9F8F74D1530D}"/>
                </a:ext>
              </a:extLst>
            </p:cNvPr>
            <p:cNvSpPr/>
            <p:nvPr/>
          </p:nvSpPr>
          <p:spPr>
            <a:xfrm>
              <a:off x="1196357" y="1816083"/>
              <a:ext cx="891540" cy="891540"/>
            </a:xfrm>
            <a:prstGeom prst="ellipse">
              <a:avLst/>
            </a:prstGeom>
            <a:solidFill>
              <a:srgbClr val="1F497D"/>
            </a:solidFill>
            <a:ln w="38100" cap="flat" cmpd="sng" algn="ctr">
              <a:solidFill>
                <a:srgbClr val="FEFEFE"/>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16" name="TextBox 15">
              <a:extLst>
                <a:ext uri="{FF2B5EF4-FFF2-40B4-BE49-F238E27FC236}">
                  <a16:creationId xmlns:a16="http://schemas.microsoft.com/office/drawing/2014/main" id="{619FF494-1A3A-472D-BB61-EB0E7AF16738}"/>
                </a:ext>
              </a:extLst>
            </p:cNvPr>
            <p:cNvSpPr txBox="1"/>
            <p:nvPr/>
          </p:nvSpPr>
          <p:spPr>
            <a:xfrm flipH="1">
              <a:off x="1162291" y="2000243"/>
              <a:ext cx="95967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EFE"/>
                  </a:solidFill>
                  <a:effectLst/>
                  <a:uLnTx/>
                  <a:uFillTx/>
                </a:rPr>
                <a:t>1790</a:t>
              </a:r>
            </a:p>
          </p:txBody>
        </p:sp>
      </p:grpSp>
      <p:grpSp>
        <p:nvGrpSpPr>
          <p:cNvPr id="28" name="Group 27">
            <a:extLst>
              <a:ext uri="{FF2B5EF4-FFF2-40B4-BE49-F238E27FC236}">
                <a16:creationId xmlns:a16="http://schemas.microsoft.com/office/drawing/2014/main" id="{374B3CA9-F774-4429-846E-00E65B843373}"/>
              </a:ext>
            </a:extLst>
          </p:cNvPr>
          <p:cNvGrpSpPr/>
          <p:nvPr/>
        </p:nvGrpSpPr>
        <p:grpSpPr>
          <a:xfrm>
            <a:off x="2651760" y="3017520"/>
            <a:ext cx="959672" cy="891540"/>
            <a:chOff x="389068" y="3342432"/>
            <a:chExt cx="959672" cy="891540"/>
          </a:xfrm>
        </p:grpSpPr>
        <p:sp>
          <p:nvSpPr>
            <p:cNvPr id="17" name="Oval 16">
              <a:extLst>
                <a:ext uri="{FF2B5EF4-FFF2-40B4-BE49-F238E27FC236}">
                  <a16:creationId xmlns:a16="http://schemas.microsoft.com/office/drawing/2014/main" id="{C46D8FC7-F19E-43F8-AAFB-86C17635086B}"/>
                </a:ext>
              </a:extLst>
            </p:cNvPr>
            <p:cNvSpPr/>
            <p:nvPr/>
          </p:nvSpPr>
          <p:spPr>
            <a:xfrm>
              <a:off x="423134" y="3342432"/>
              <a:ext cx="891540" cy="891540"/>
            </a:xfrm>
            <a:prstGeom prst="ellipse">
              <a:avLst/>
            </a:prstGeom>
            <a:solidFill>
              <a:srgbClr val="1F497D"/>
            </a:solidFill>
            <a:ln w="38100" cap="flat" cmpd="sng" algn="ctr">
              <a:solidFill>
                <a:srgbClr val="FEFEFE"/>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35CB6A74-FE25-4948-B1A9-544889FE79B3}"/>
                </a:ext>
              </a:extLst>
            </p:cNvPr>
            <p:cNvSpPr txBox="1"/>
            <p:nvPr/>
          </p:nvSpPr>
          <p:spPr>
            <a:xfrm flipH="1">
              <a:off x="389068" y="3526592"/>
              <a:ext cx="95967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EFE"/>
                  </a:solidFill>
                  <a:effectLst/>
                  <a:uLnTx/>
                  <a:uFillTx/>
                </a:rPr>
                <a:t>1821</a:t>
              </a:r>
            </a:p>
          </p:txBody>
        </p:sp>
      </p:grpSp>
      <p:grpSp>
        <p:nvGrpSpPr>
          <p:cNvPr id="27" name="Group 26">
            <a:extLst>
              <a:ext uri="{FF2B5EF4-FFF2-40B4-BE49-F238E27FC236}">
                <a16:creationId xmlns:a16="http://schemas.microsoft.com/office/drawing/2014/main" id="{03A769E1-10B2-4B3A-B173-8A3EF1170B90}"/>
              </a:ext>
            </a:extLst>
          </p:cNvPr>
          <p:cNvGrpSpPr/>
          <p:nvPr/>
        </p:nvGrpSpPr>
        <p:grpSpPr>
          <a:xfrm>
            <a:off x="1920240" y="2468880"/>
            <a:ext cx="959672" cy="891540"/>
            <a:chOff x="1868937" y="2383774"/>
            <a:chExt cx="959672" cy="891540"/>
          </a:xfrm>
        </p:grpSpPr>
        <p:sp>
          <p:nvSpPr>
            <p:cNvPr id="19" name="Oval 18">
              <a:extLst>
                <a:ext uri="{FF2B5EF4-FFF2-40B4-BE49-F238E27FC236}">
                  <a16:creationId xmlns:a16="http://schemas.microsoft.com/office/drawing/2014/main" id="{F0C189BD-8F46-4D6D-AAA2-F40BAA97220A}"/>
                </a:ext>
              </a:extLst>
            </p:cNvPr>
            <p:cNvSpPr/>
            <p:nvPr/>
          </p:nvSpPr>
          <p:spPr>
            <a:xfrm>
              <a:off x="1903003" y="2383774"/>
              <a:ext cx="891540" cy="891540"/>
            </a:xfrm>
            <a:prstGeom prst="ellipse">
              <a:avLst/>
            </a:prstGeom>
            <a:solidFill>
              <a:srgbClr val="1F497D"/>
            </a:solidFill>
            <a:ln w="38100" cap="flat" cmpd="sng" algn="ctr">
              <a:solidFill>
                <a:srgbClr val="FEFEFE"/>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0" name="TextBox 19">
              <a:extLst>
                <a:ext uri="{FF2B5EF4-FFF2-40B4-BE49-F238E27FC236}">
                  <a16:creationId xmlns:a16="http://schemas.microsoft.com/office/drawing/2014/main" id="{97C3891C-2711-4D76-8E76-95DF675BD381}"/>
                </a:ext>
              </a:extLst>
            </p:cNvPr>
            <p:cNvSpPr txBox="1"/>
            <p:nvPr/>
          </p:nvSpPr>
          <p:spPr>
            <a:xfrm flipH="1">
              <a:off x="1868937" y="2567934"/>
              <a:ext cx="95967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EFE"/>
                  </a:solidFill>
                  <a:effectLst/>
                  <a:uLnTx/>
                  <a:uFillTx/>
                </a:rPr>
                <a:t>1815</a:t>
              </a:r>
            </a:p>
          </p:txBody>
        </p:sp>
      </p:grpSp>
      <p:grpSp>
        <p:nvGrpSpPr>
          <p:cNvPr id="29" name="Group 28">
            <a:extLst>
              <a:ext uri="{FF2B5EF4-FFF2-40B4-BE49-F238E27FC236}">
                <a16:creationId xmlns:a16="http://schemas.microsoft.com/office/drawing/2014/main" id="{596B3873-70F5-45B1-A9D2-9C79FABF41B5}"/>
              </a:ext>
            </a:extLst>
          </p:cNvPr>
          <p:cNvGrpSpPr/>
          <p:nvPr/>
        </p:nvGrpSpPr>
        <p:grpSpPr>
          <a:xfrm>
            <a:off x="489004" y="3940701"/>
            <a:ext cx="959672" cy="891540"/>
            <a:chOff x="1070473" y="3933024"/>
            <a:chExt cx="959672" cy="891540"/>
          </a:xfrm>
        </p:grpSpPr>
        <p:sp>
          <p:nvSpPr>
            <p:cNvPr id="21" name="Oval 20">
              <a:extLst>
                <a:ext uri="{FF2B5EF4-FFF2-40B4-BE49-F238E27FC236}">
                  <a16:creationId xmlns:a16="http://schemas.microsoft.com/office/drawing/2014/main" id="{B470D8D7-E227-468C-B344-B10E11D5D2B7}"/>
                </a:ext>
              </a:extLst>
            </p:cNvPr>
            <p:cNvSpPr/>
            <p:nvPr/>
          </p:nvSpPr>
          <p:spPr>
            <a:xfrm>
              <a:off x="1104539" y="3933024"/>
              <a:ext cx="891540" cy="891540"/>
            </a:xfrm>
            <a:prstGeom prst="ellipse">
              <a:avLst/>
            </a:prstGeom>
            <a:solidFill>
              <a:srgbClr val="1F497D"/>
            </a:solidFill>
            <a:ln w="38100" cap="flat" cmpd="sng" algn="ctr">
              <a:solidFill>
                <a:srgbClr val="FEFEFE"/>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2" name="TextBox 21">
              <a:extLst>
                <a:ext uri="{FF2B5EF4-FFF2-40B4-BE49-F238E27FC236}">
                  <a16:creationId xmlns:a16="http://schemas.microsoft.com/office/drawing/2014/main" id="{CB3728D9-8A1A-45BE-8CFB-C52FC58A28CF}"/>
                </a:ext>
              </a:extLst>
            </p:cNvPr>
            <p:cNvSpPr txBox="1"/>
            <p:nvPr/>
          </p:nvSpPr>
          <p:spPr>
            <a:xfrm flipH="1">
              <a:off x="1070473" y="4117184"/>
              <a:ext cx="95967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EFE"/>
                  </a:solidFill>
                  <a:effectLst/>
                  <a:uLnTx/>
                  <a:uFillTx/>
                </a:rPr>
                <a:t>1855</a:t>
              </a:r>
            </a:p>
          </p:txBody>
        </p:sp>
      </p:grpSp>
      <p:grpSp>
        <p:nvGrpSpPr>
          <p:cNvPr id="30" name="Group 29">
            <a:extLst>
              <a:ext uri="{FF2B5EF4-FFF2-40B4-BE49-F238E27FC236}">
                <a16:creationId xmlns:a16="http://schemas.microsoft.com/office/drawing/2014/main" id="{20D886DB-FAC6-432D-8F58-0FAFCC13190B}"/>
              </a:ext>
            </a:extLst>
          </p:cNvPr>
          <p:cNvGrpSpPr/>
          <p:nvPr/>
        </p:nvGrpSpPr>
        <p:grpSpPr>
          <a:xfrm>
            <a:off x="1220524" y="4489341"/>
            <a:ext cx="959672" cy="891540"/>
            <a:chOff x="1733403" y="4545887"/>
            <a:chExt cx="959672" cy="891540"/>
          </a:xfrm>
        </p:grpSpPr>
        <p:sp>
          <p:nvSpPr>
            <p:cNvPr id="23" name="Oval 22">
              <a:extLst>
                <a:ext uri="{FF2B5EF4-FFF2-40B4-BE49-F238E27FC236}">
                  <a16:creationId xmlns:a16="http://schemas.microsoft.com/office/drawing/2014/main" id="{DFDC4352-D102-468B-B231-F9C1D9AD1264}"/>
                </a:ext>
              </a:extLst>
            </p:cNvPr>
            <p:cNvSpPr/>
            <p:nvPr/>
          </p:nvSpPr>
          <p:spPr>
            <a:xfrm>
              <a:off x="1767469" y="4545887"/>
              <a:ext cx="891540" cy="891540"/>
            </a:xfrm>
            <a:prstGeom prst="ellipse">
              <a:avLst/>
            </a:prstGeom>
            <a:solidFill>
              <a:srgbClr val="1F497D"/>
            </a:solidFill>
            <a:ln w="38100" cap="flat" cmpd="sng" algn="ctr">
              <a:solidFill>
                <a:srgbClr val="FEFEFE"/>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4" name="TextBox 23">
              <a:extLst>
                <a:ext uri="{FF2B5EF4-FFF2-40B4-BE49-F238E27FC236}">
                  <a16:creationId xmlns:a16="http://schemas.microsoft.com/office/drawing/2014/main" id="{8B5E4059-1598-4CA9-8D8C-943297E8FBE9}"/>
                </a:ext>
              </a:extLst>
            </p:cNvPr>
            <p:cNvSpPr txBox="1"/>
            <p:nvPr/>
          </p:nvSpPr>
          <p:spPr>
            <a:xfrm flipH="1">
              <a:off x="1733403" y="4730047"/>
              <a:ext cx="95967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EFE"/>
                  </a:solidFill>
                  <a:effectLst/>
                  <a:uLnTx/>
                  <a:uFillTx/>
                </a:rPr>
                <a:t>1866</a:t>
              </a:r>
            </a:p>
          </p:txBody>
        </p:sp>
      </p:grpSp>
      <p:grpSp>
        <p:nvGrpSpPr>
          <p:cNvPr id="31" name="Group 30">
            <a:extLst>
              <a:ext uri="{FF2B5EF4-FFF2-40B4-BE49-F238E27FC236}">
                <a16:creationId xmlns:a16="http://schemas.microsoft.com/office/drawing/2014/main" id="{146D8C14-1ABC-46BE-AA17-1D9A45D60A33}"/>
              </a:ext>
            </a:extLst>
          </p:cNvPr>
          <p:cNvGrpSpPr/>
          <p:nvPr/>
        </p:nvGrpSpPr>
        <p:grpSpPr>
          <a:xfrm>
            <a:off x="2608035" y="5679885"/>
            <a:ext cx="959672" cy="891540"/>
            <a:chOff x="1733403" y="4545887"/>
            <a:chExt cx="959672" cy="891540"/>
          </a:xfrm>
        </p:grpSpPr>
        <p:sp>
          <p:nvSpPr>
            <p:cNvPr id="32" name="Oval 31">
              <a:extLst>
                <a:ext uri="{FF2B5EF4-FFF2-40B4-BE49-F238E27FC236}">
                  <a16:creationId xmlns:a16="http://schemas.microsoft.com/office/drawing/2014/main" id="{814A44F1-1EA3-471D-A507-DA7763DD28E8}"/>
                </a:ext>
              </a:extLst>
            </p:cNvPr>
            <p:cNvSpPr/>
            <p:nvPr/>
          </p:nvSpPr>
          <p:spPr>
            <a:xfrm>
              <a:off x="1767469" y="4545887"/>
              <a:ext cx="891540" cy="891540"/>
            </a:xfrm>
            <a:prstGeom prst="ellipse">
              <a:avLst/>
            </a:prstGeom>
            <a:solidFill>
              <a:srgbClr val="1F497D"/>
            </a:solidFill>
            <a:ln w="38100" cap="flat" cmpd="sng" algn="ctr">
              <a:solidFill>
                <a:srgbClr val="FEFEFE"/>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33" name="TextBox 32">
              <a:extLst>
                <a:ext uri="{FF2B5EF4-FFF2-40B4-BE49-F238E27FC236}">
                  <a16:creationId xmlns:a16="http://schemas.microsoft.com/office/drawing/2014/main" id="{E1C9C373-28F2-4853-ADAB-AD72B2E001C4}"/>
                </a:ext>
              </a:extLst>
            </p:cNvPr>
            <p:cNvSpPr txBox="1"/>
            <p:nvPr/>
          </p:nvSpPr>
          <p:spPr>
            <a:xfrm flipH="1">
              <a:off x="1733403" y="4730047"/>
              <a:ext cx="95967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EFE"/>
                  </a:solidFill>
                  <a:effectLst/>
                  <a:uLnTx/>
                  <a:uFillTx/>
                </a:rPr>
                <a:t>1890</a:t>
              </a:r>
            </a:p>
          </p:txBody>
        </p:sp>
      </p:grpSp>
      <p:grpSp>
        <p:nvGrpSpPr>
          <p:cNvPr id="34" name="Group 33">
            <a:extLst>
              <a:ext uri="{FF2B5EF4-FFF2-40B4-BE49-F238E27FC236}">
                <a16:creationId xmlns:a16="http://schemas.microsoft.com/office/drawing/2014/main" id="{B3F8EEBC-BC05-4526-8C33-808B595A717B}"/>
              </a:ext>
            </a:extLst>
          </p:cNvPr>
          <p:cNvGrpSpPr/>
          <p:nvPr/>
        </p:nvGrpSpPr>
        <p:grpSpPr>
          <a:xfrm>
            <a:off x="1901735" y="5108630"/>
            <a:ext cx="959672" cy="891540"/>
            <a:chOff x="1733403" y="4545887"/>
            <a:chExt cx="959672" cy="891540"/>
          </a:xfrm>
        </p:grpSpPr>
        <p:sp>
          <p:nvSpPr>
            <p:cNvPr id="35" name="Oval 34">
              <a:extLst>
                <a:ext uri="{FF2B5EF4-FFF2-40B4-BE49-F238E27FC236}">
                  <a16:creationId xmlns:a16="http://schemas.microsoft.com/office/drawing/2014/main" id="{6F1BB2DF-6692-471F-A766-523A973DA480}"/>
                </a:ext>
              </a:extLst>
            </p:cNvPr>
            <p:cNvSpPr/>
            <p:nvPr/>
          </p:nvSpPr>
          <p:spPr>
            <a:xfrm>
              <a:off x="1767469" y="4545887"/>
              <a:ext cx="891540" cy="891540"/>
            </a:xfrm>
            <a:prstGeom prst="ellipse">
              <a:avLst/>
            </a:prstGeom>
            <a:solidFill>
              <a:srgbClr val="1F497D"/>
            </a:solidFill>
            <a:ln w="38100" cap="flat" cmpd="sng" algn="ctr">
              <a:solidFill>
                <a:srgbClr val="FEFEFE"/>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36" name="TextBox 35">
              <a:extLst>
                <a:ext uri="{FF2B5EF4-FFF2-40B4-BE49-F238E27FC236}">
                  <a16:creationId xmlns:a16="http://schemas.microsoft.com/office/drawing/2014/main" id="{2BDA2018-FB94-41A7-BA4B-BFAED3112ED7}"/>
                </a:ext>
              </a:extLst>
            </p:cNvPr>
            <p:cNvSpPr txBox="1"/>
            <p:nvPr/>
          </p:nvSpPr>
          <p:spPr>
            <a:xfrm flipH="1">
              <a:off x="1733403" y="4730047"/>
              <a:ext cx="95967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EFE"/>
                  </a:solidFill>
                  <a:effectLst/>
                  <a:uLnTx/>
                  <a:uFillTx/>
                </a:rPr>
                <a:t>1875</a:t>
              </a:r>
            </a:p>
          </p:txBody>
        </p:sp>
      </p:grpSp>
      <p:sp>
        <p:nvSpPr>
          <p:cNvPr id="37" name="TextBox 36">
            <a:extLst>
              <a:ext uri="{FF2B5EF4-FFF2-40B4-BE49-F238E27FC236}">
                <a16:creationId xmlns:a16="http://schemas.microsoft.com/office/drawing/2014/main" id="{9EE7081D-C5F1-4E02-A789-21007F1D4F1A}"/>
              </a:ext>
            </a:extLst>
          </p:cNvPr>
          <p:cNvSpPr txBox="1"/>
          <p:nvPr/>
        </p:nvSpPr>
        <p:spPr>
          <a:xfrm>
            <a:off x="1483828" y="1355705"/>
            <a:ext cx="7168906" cy="461665"/>
          </a:xfrm>
          <a:prstGeom prst="rect">
            <a:avLst/>
          </a:prstGeom>
          <a:noFill/>
        </p:spPr>
        <p:txBody>
          <a:bodyPr wrap="square" rtlCol="0">
            <a:spAutoFit/>
          </a:bodyPr>
          <a:lstStyle/>
          <a:p>
            <a:r>
              <a:rPr lang="en-US" sz="2400" dirty="0"/>
              <a:t>U.S. Constitution becomes Supreme Law of the Land</a:t>
            </a:r>
          </a:p>
        </p:txBody>
      </p:sp>
      <p:sp>
        <p:nvSpPr>
          <p:cNvPr id="38" name="TextBox 37">
            <a:extLst>
              <a:ext uri="{FF2B5EF4-FFF2-40B4-BE49-F238E27FC236}">
                <a16:creationId xmlns:a16="http://schemas.microsoft.com/office/drawing/2014/main" id="{4988E8B5-8B11-48E6-916B-56E7E815A8E4}"/>
              </a:ext>
            </a:extLst>
          </p:cNvPr>
          <p:cNvSpPr txBox="1"/>
          <p:nvPr/>
        </p:nvSpPr>
        <p:spPr>
          <a:xfrm>
            <a:off x="2281727" y="1727836"/>
            <a:ext cx="5223973" cy="830997"/>
          </a:xfrm>
          <a:prstGeom prst="rect">
            <a:avLst/>
          </a:prstGeom>
          <a:noFill/>
        </p:spPr>
        <p:txBody>
          <a:bodyPr wrap="square" rtlCol="0">
            <a:spAutoFit/>
          </a:bodyPr>
          <a:lstStyle/>
          <a:p>
            <a:r>
              <a:rPr lang="en-US" sz="2400" dirty="0"/>
              <a:t>Washington addresses congress; Jefferson recommends decimal system</a:t>
            </a:r>
          </a:p>
        </p:txBody>
      </p:sp>
      <p:sp>
        <p:nvSpPr>
          <p:cNvPr id="39" name="TextBox 38">
            <a:extLst>
              <a:ext uri="{FF2B5EF4-FFF2-40B4-BE49-F238E27FC236}">
                <a16:creationId xmlns:a16="http://schemas.microsoft.com/office/drawing/2014/main" id="{34D3A924-4FD5-4FC7-9F28-2CF676740C14}"/>
              </a:ext>
            </a:extLst>
          </p:cNvPr>
          <p:cNvSpPr txBox="1"/>
          <p:nvPr/>
        </p:nvSpPr>
        <p:spPr>
          <a:xfrm>
            <a:off x="2943720" y="2523987"/>
            <a:ext cx="5596271" cy="461665"/>
          </a:xfrm>
          <a:prstGeom prst="rect">
            <a:avLst/>
          </a:prstGeom>
          <a:noFill/>
        </p:spPr>
        <p:txBody>
          <a:bodyPr wrap="square" rtlCol="0">
            <a:spAutoFit/>
          </a:bodyPr>
          <a:lstStyle/>
          <a:p>
            <a:r>
              <a:rPr lang="en-US" sz="2400" dirty="0"/>
              <a:t>Hassler brings British Imperial yard to U.S.</a:t>
            </a:r>
          </a:p>
        </p:txBody>
      </p:sp>
      <p:sp>
        <p:nvSpPr>
          <p:cNvPr id="40" name="TextBox 39">
            <a:extLst>
              <a:ext uri="{FF2B5EF4-FFF2-40B4-BE49-F238E27FC236}">
                <a16:creationId xmlns:a16="http://schemas.microsoft.com/office/drawing/2014/main" id="{BCC6D117-1E28-4426-80ED-DC3920DE6D81}"/>
              </a:ext>
            </a:extLst>
          </p:cNvPr>
          <p:cNvSpPr txBox="1"/>
          <p:nvPr/>
        </p:nvSpPr>
        <p:spPr>
          <a:xfrm>
            <a:off x="3649085" y="3232457"/>
            <a:ext cx="5494916" cy="461665"/>
          </a:xfrm>
          <a:prstGeom prst="rect">
            <a:avLst/>
          </a:prstGeom>
          <a:noFill/>
        </p:spPr>
        <p:txBody>
          <a:bodyPr wrap="square" rtlCol="0">
            <a:spAutoFit/>
          </a:bodyPr>
          <a:lstStyle/>
          <a:p>
            <a:r>
              <a:rPr lang="en-US" sz="2400" dirty="0"/>
              <a:t>Adams report on weights &amp; measures</a:t>
            </a:r>
          </a:p>
        </p:txBody>
      </p:sp>
      <p:sp>
        <p:nvSpPr>
          <p:cNvPr id="41" name="TextBox 40">
            <a:extLst>
              <a:ext uri="{FF2B5EF4-FFF2-40B4-BE49-F238E27FC236}">
                <a16:creationId xmlns:a16="http://schemas.microsoft.com/office/drawing/2014/main" id="{885CB83B-1F83-424F-803A-073B509FC676}"/>
              </a:ext>
            </a:extLst>
          </p:cNvPr>
          <p:cNvSpPr txBox="1"/>
          <p:nvPr/>
        </p:nvSpPr>
        <p:spPr>
          <a:xfrm>
            <a:off x="1486682" y="3956986"/>
            <a:ext cx="5596271" cy="461665"/>
          </a:xfrm>
          <a:prstGeom prst="rect">
            <a:avLst/>
          </a:prstGeom>
          <a:noFill/>
        </p:spPr>
        <p:txBody>
          <a:bodyPr wrap="square" rtlCol="0">
            <a:spAutoFit/>
          </a:bodyPr>
          <a:lstStyle/>
          <a:p>
            <a:r>
              <a:rPr lang="en-US" sz="2400" dirty="0"/>
              <a:t>New British Imperial yard delivered to U.S.</a:t>
            </a:r>
          </a:p>
        </p:txBody>
      </p:sp>
      <p:sp>
        <p:nvSpPr>
          <p:cNvPr id="42" name="TextBox 41">
            <a:extLst>
              <a:ext uri="{FF2B5EF4-FFF2-40B4-BE49-F238E27FC236}">
                <a16:creationId xmlns:a16="http://schemas.microsoft.com/office/drawing/2014/main" id="{B3E70909-63FE-4EFE-B186-521E0F11A4C6}"/>
              </a:ext>
            </a:extLst>
          </p:cNvPr>
          <p:cNvSpPr txBox="1"/>
          <p:nvPr/>
        </p:nvSpPr>
        <p:spPr>
          <a:xfrm>
            <a:off x="2214262" y="4592755"/>
            <a:ext cx="5596271" cy="461665"/>
          </a:xfrm>
          <a:prstGeom prst="rect">
            <a:avLst/>
          </a:prstGeom>
          <a:noFill/>
        </p:spPr>
        <p:txBody>
          <a:bodyPr wrap="square" rtlCol="0">
            <a:spAutoFit/>
          </a:bodyPr>
          <a:lstStyle/>
          <a:p>
            <a:r>
              <a:rPr lang="en-US" sz="2400" dirty="0"/>
              <a:t>Congress legalizes metric system</a:t>
            </a:r>
          </a:p>
        </p:txBody>
      </p:sp>
      <p:sp>
        <p:nvSpPr>
          <p:cNvPr id="43" name="TextBox 42">
            <a:extLst>
              <a:ext uri="{FF2B5EF4-FFF2-40B4-BE49-F238E27FC236}">
                <a16:creationId xmlns:a16="http://schemas.microsoft.com/office/drawing/2014/main" id="{8C321E33-1FAC-4AB6-A26C-D9B8CA098AFD}"/>
              </a:ext>
            </a:extLst>
          </p:cNvPr>
          <p:cNvSpPr txBox="1"/>
          <p:nvPr/>
        </p:nvSpPr>
        <p:spPr>
          <a:xfrm>
            <a:off x="2911716" y="5171266"/>
            <a:ext cx="5596271" cy="461665"/>
          </a:xfrm>
          <a:prstGeom prst="rect">
            <a:avLst/>
          </a:prstGeom>
          <a:noFill/>
        </p:spPr>
        <p:txBody>
          <a:bodyPr wrap="square" rtlCol="0">
            <a:spAutoFit/>
          </a:bodyPr>
          <a:lstStyle/>
          <a:p>
            <a:r>
              <a:rPr lang="en-US" sz="2400" dirty="0"/>
              <a:t>U.S. signs “Treaty of the Meter”</a:t>
            </a:r>
          </a:p>
        </p:txBody>
      </p:sp>
      <p:sp>
        <p:nvSpPr>
          <p:cNvPr id="44" name="TextBox 43">
            <a:extLst>
              <a:ext uri="{FF2B5EF4-FFF2-40B4-BE49-F238E27FC236}">
                <a16:creationId xmlns:a16="http://schemas.microsoft.com/office/drawing/2014/main" id="{0F53201E-E883-4C2F-87A3-21D1BB6D476D}"/>
              </a:ext>
            </a:extLst>
          </p:cNvPr>
          <p:cNvSpPr txBox="1"/>
          <p:nvPr/>
        </p:nvSpPr>
        <p:spPr>
          <a:xfrm>
            <a:off x="3643287" y="5864045"/>
            <a:ext cx="5596271" cy="461665"/>
          </a:xfrm>
          <a:prstGeom prst="rect">
            <a:avLst/>
          </a:prstGeom>
          <a:noFill/>
        </p:spPr>
        <p:txBody>
          <a:bodyPr wrap="square" rtlCol="0">
            <a:spAutoFit/>
          </a:bodyPr>
          <a:lstStyle/>
          <a:p>
            <a:r>
              <a:rPr lang="en-US" sz="2400" dirty="0"/>
              <a:t>Standard meter bars delivered to U.S.</a:t>
            </a:r>
          </a:p>
        </p:txBody>
      </p:sp>
      <p:pic>
        <p:nvPicPr>
          <p:cNvPr id="47" name="Picture 46">
            <a:extLst>
              <a:ext uri="{FF2B5EF4-FFF2-40B4-BE49-F238E27FC236}">
                <a16:creationId xmlns:a16="http://schemas.microsoft.com/office/drawing/2014/main" id="{7B77079B-B780-44A4-A27A-52C0EFDC7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66543">
            <a:off x="698269" y="2395311"/>
            <a:ext cx="7545179" cy="20673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Effect transition="in" filter="fade">
                                      <p:cBhvr>
                                        <p:cTn id="9"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0EC5F42C-69DA-F747-8966-9DC6C604E2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10" y="1391068"/>
            <a:ext cx="1272876" cy="144205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51" name="TextBox 50">
            <a:extLst>
              <a:ext uri="{FF2B5EF4-FFF2-40B4-BE49-F238E27FC236}">
                <a16:creationId xmlns:a16="http://schemas.microsoft.com/office/drawing/2014/main" id="{4ACC55FB-8FE1-4743-B32F-07907B3446E6}"/>
              </a:ext>
            </a:extLst>
          </p:cNvPr>
          <p:cNvSpPr txBox="1"/>
          <p:nvPr/>
        </p:nvSpPr>
        <p:spPr>
          <a:xfrm>
            <a:off x="2284698" y="1534782"/>
            <a:ext cx="4574604" cy="681371"/>
          </a:xfrm>
          <a:prstGeom prst="rect">
            <a:avLst/>
          </a:prstGeom>
          <a:noFill/>
        </p:spPr>
        <p:txBody>
          <a:bodyPr wrap="square" rtlCol="0">
            <a:noAutofit/>
          </a:bodyPr>
          <a:lstStyle/>
          <a:p>
            <a:pPr algn="ctr">
              <a:lnSpc>
                <a:spcPts val="2400"/>
              </a:lnSpc>
            </a:pPr>
            <a:r>
              <a:rPr lang="en-US" sz="3600" b="1" dirty="0">
                <a:solidFill>
                  <a:schemeClr val="tx2"/>
                </a:solidFill>
              </a:rPr>
              <a:t>The Mendenhall Order</a:t>
            </a:r>
          </a:p>
        </p:txBody>
      </p:sp>
      <p:sp>
        <p:nvSpPr>
          <p:cNvPr id="39" name="TextBox 38">
            <a:extLst>
              <a:ext uri="{FF2B5EF4-FFF2-40B4-BE49-F238E27FC236}">
                <a16:creationId xmlns:a16="http://schemas.microsoft.com/office/drawing/2014/main" id="{55866171-A0A2-2349-9165-41ADFCA49F38}"/>
              </a:ext>
            </a:extLst>
          </p:cNvPr>
          <p:cNvSpPr txBox="1"/>
          <p:nvPr/>
        </p:nvSpPr>
        <p:spPr>
          <a:xfrm>
            <a:off x="2201342" y="1931479"/>
            <a:ext cx="4741316" cy="1319463"/>
          </a:xfrm>
          <a:prstGeom prst="rect">
            <a:avLst/>
          </a:prstGeom>
          <a:noFill/>
        </p:spPr>
        <p:txBody>
          <a:bodyPr wrap="square" rtlCol="0">
            <a:noAutofit/>
          </a:bodyPr>
          <a:lstStyle/>
          <a:p>
            <a:pPr algn="ctr">
              <a:lnSpc>
                <a:spcPts val="2400"/>
              </a:lnSpc>
            </a:pPr>
            <a:r>
              <a:rPr lang="en-US" sz="2400" b="1" dirty="0">
                <a:solidFill>
                  <a:schemeClr val="tx2"/>
                </a:solidFill>
              </a:rPr>
              <a:t>Thomas Mendenhall</a:t>
            </a:r>
          </a:p>
          <a:p>
            <a:pPr algn="ctr">
              <a:lnSpc>
                <a:spcPts val="2400"/>
              </a:lnSpc>
            </a:pPr>
            <a:r>
              <a:rPr lang="en-US" sz="2400" b="1" i="1" dirty="0">
                <a:solidFill>
                  <a:schemeClr val="tx2"/>
                </a:solidFill>
              </a:rPr>
              <a:t>Superintendent C&amp;GS and Office of Weights &amp; Measures (1889-1894)</a:t>
            </a:r>
          </a:p>
        </p:txBody>
      </p:sp>
      <p:sp>
        <p:nvSpPr>
          <p:cNvPr id="5" name="Rectangle 4">
            <a:extLst>
              <a:ext uri="{FF2B5EF4-FFF2-40B4-BE49-F238E27FC236}">
                <a16:creationId xmlns:a16="http://schemas.microsoft.com/office/drawing/2014/main" id="{0147E86D-E46A-2540-A040-7F79459D0281}"/>
              </a:ext>
            </a:extLst>
          </p:cNvPr>
          <p:cNvSpPr/>
          <p:nvPr/>
        </p:nvSpPr>
        <p:spPr>
          <a:xfrm>
            <a:off x="1168353" y="3130445"/>
            <a:ext cx="6807293" cy="2800767"/>
          </a:xfrm>
          <a:prstGeom prst="rect">
            <a:avLst/>
          </a:prstGeom>
        </p:spPr>
        <p:txBody>
          <a:bodyPr wrap="square">
            <a:spAutoFit/>
          </a:bodyPr>
          <a:lstStyle/>
          <a:p>
            <a:pPr marL="285750" indent="-285750">
              <a:buFont typeface="Wingdings" pitchFamily="2" charset="2"/>
              <a:buChar char="ü"/>
            </a:pPr>
            <a:r>
              <a:rPr lang="en-US" sz="2400" b="1" dirty="0">
                <a:solidFill>
                  <a:schemeClr val="tx2"/>
                </a:solidFill>
              </a:rPr>
              <a:t>Embraced meter </a:t>
            </a:r>
          </a:p>
          <a:p>
            <a:pPr marL="285750" indent="-285750">
              <a:buFont typeface="Wingdings" pitchFamily="2" charset="2"/>
              <a:buChar char="ü"/>
            </a:pPr>
            <a:r>
              <a:rPr lang="en-US" sz="2400" b="1" dirty="0">
                <a:solidFill>
                  <a:schemeClr val="tx2"/>
                </a:solidFill>
              </a:rPr>
              <a:t>Abandoned British Imperial Yard </a:t>
            </a:r>
          </a:p>
          <a:p>
            <a:pPr marL="285750" indent="-285750">
              <a:buFont typeface="Wingdings" pitchFamily="2" charset="2"/>
              <a:buChar char="ü"/>
            </a:pPr>
            <a:r>
              <a:rPr lang="en-US" sz="2400" b="1" dirty="0">
                <a:solidFill>
                  <a:schemeClr val="tx2"/>
                </a:solidFill>
              </a:rPr>
              <a:t>Declared foot defined by meter: </a:t>
            </a:r>
            <a:br>
              <a:rPr lang="en-US" sz="2400" b="1" dirty="0">
                <a:solidFill>
                  <a:schemeClr val="tx2"/>
                </a:solidFill>
              </a:rPr>
            </a:br>
            <a:r>
              <a:rPr lang="en-US" sz="2400" b="1" dirty="0">
                <a:solidFill>
                  <a:schemeClr val="tx2"/>
                </a:solidFill>
              </a:rPr>
              <a:t>		</a:t>
            </a:r>
            <a:r>
              <a:rPr lang="en-US" sz="3200" b="1" dirty="0">
                <a:solidFill>
                  <a:schemeClr val="tx2"/>
                </a:solidFill>
              </a:rPr>
              <a:t>1 foot = 1200/3937 meter</a:t>
            </a:r>
          </a:p>
          <a:p>
            <a:pPr marL="285750" indent="-285750">
              <a:buFont typeface="Wingdings" pitchFamily="2" charset="2"/>
              <a:buChar char="ü"/>
            </a:pPr>
            <a:r>
              <a:rPr lang="en-US" sz="2400" b="1" dirty="0">
                <a:solidFill>
                  <a:schemeClr val="tx2"/>
                </a:solidFill>
              </a:rPr>
              <a:t>Provided tables of conversions</a:t>
            </a:r>
          </a:p>
          <a:p>
            <a:r>
              <a:rPr lang="en-US" sz="2400" b="1" dirty="0">
                <a:solidFill>
                  <a:schemeClr val="tx2"/>
                </a:solidFill>
              </a:rPr>
              <a:t>	e.g., Gunter’s chain = 20.1168 m</a:t>
            </a:r>
          </a:p>
          <a:p>
            <a:pPr lvl="1"/>
            <a:endParaRPr lang="en-US" sz="2400" b="1" dirty="0">
              <a:solidFill>
                <a:schemeClr val="tx2"/>
              </a:solidFill>
            </a:endParaRPr>
          </a:p>
        </p:txBody>
      </p:sp>
      <p:sp>
        <p:nvSpPr>
          <p:cNvPr id="7" name="Rectangle 6">
            <a:extLst>
              <a:ext uri="{FF2B5EF4-FFF2-40B4-BE49-F238E27FC236}">
                <a16:creationId xmlns:a16="http://schemas.microsoft.com/office/drawing/2014/main" id="{C2CDE07A-07B8-2848-89BA-45971F0E6A89}"/>
              </a:ext>
            </a:extLst>
          </p:cNvPr>
          <p:cNvSpPr/>
          <p:nvPr/>
        </p:nvSpPr>
        <p:spPr>
          <a:xfrm>
            <a:off x="1364308" y="5783365"/>
            <a:ext cx="5727850" cy="584775"/>
          </a:xfrm>
          <a:prstGeom prst="rect">
            <a:avLst/>
          </a:prstGeom>
        </p:spPr>
        <p:txBody>
          <a:bodyPr wrap="none">
            <a:spAutoFit/>
          </a:bodyPr>
          <a:lstStyle/>
          <a:p>
            <a:r>
              <a:rPr lang="en-US" sz="3200" b="1" i="1" dirty="0">
                <a:solidFill>
                  <a:srgbClr val="FFFF99"/>
                </a:solidFill>
              </a:rPr>
              <a:t>The U.S. officially became metric</a:t>
            </a:r>
            <a:endParaRPr lang="en-US" sz="3200" dirty="0">
              <a:solidFill>
                <a:srgbClr val="FFFF99"/>
              </a:solidFill>
            </a:endParaRPr>
          </a:p>
        </p:txBody>
      </p:sp>
      <p:sp>
        <p:nvSpPr>
          <p:cNvPr id="42" name="Left Brace 41">
            <a:extLst>
              <a:ext uri="{FF2B5EF4-FFF2-40B4-BE49-F238E27FC236}">
                <a16:creationId xmlns:a16="http://schemas.microsoft.com/office/drawing/2014/main" id="{7B95F40E-AA89-604C-BC13-A10CA440F9F8}"/>
              </a:ext>
            </a:extLst>
          </p:cNvPr>
          <p:cNvSpPr/>
          <p:nvPr/>
        </p:nvSpPr>
        <p:spPr>
          <a:xfrm>
            <a:off x="6312673" y="4809976"/>
            <a:ext cx="364259" cy="1024128"/>
          </a:xfrm>
          <a:prstGeom prst="leftBrace">
            <a:avLst/>
          </a:prstGeom>
          <a:ln w="38100">
            <a:solidFill>
              <a:srgbClr val="FF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sp>
        <p:nvSpPr>
          <p:cNvPr id="43" name="TextBox 42">
            <a:extLst>
              <a:ext uri="{FF2B5EF4-FFF2-40B4-BE49-F238E27FC236}">
                <a16:creationId xmlns:a16="http://schemas.microsoft.com/office/drawing/2014/main" id="{8830A7C5-0A84-8F48-B73F-9300D851A34B}"/>
              </a:ext>
            </a:extLst>
          </p:cNvPr>
          <p:cNvSpPr txBox="1"/>
          <p:nvPr/>
        </p:nvSpPr>
        <p:spPr bwMode="auto">
          <a:xfrm>
            <a:off x="6612925" y="4844986"/>
            <a:ext cx="2531076" cy="954107"/>
          </a:xfrm>
          <a:prstGeom prst="rect">
            <a:avLst/>
          </a:prstGeom>
          <a:noFill/>
          <a:ln w="9525" algn="ctr">
            <a:noFill/>
            <a:miter lim="800000"/>
            <a:headEnd/>
            <a:tailEnd/>
          </a:ln>
          <a:effectLst/>
        </p:spPr>
        <p:txBody>
          <a:bodyPr wrap="square" rtlCol="0">
            <a:spAutoFit/>
          </a:bodyPr>
          <a:lstStyle/>
          <a:p>
            <a:pPr algn="l"/>
            <a:r>
              <a:rPr lang="en-US" sz="2800" b="1" dirty="0">
                <a:solidFill>
                  <a:srgbClr val="FFFF99"/>
                </a:solidFill>
                <a:cs typeface="Arial" pitchFamily="34" charset="0"/>
              </a:rPr>
              <a:t>66 ift </a:t>
            </a:r>
            <a:r>
              <a:rPr lang="en-US" sz="2800" b="1" i="1" dirty="0">
                <a:solidFill>
                  <a:srgbClr val="FFFF99"/>
                </a:solidFill>
                <a:cs typeface="Arial" pitchFamily="34" charset="0"/>
              </a:rPr>
              <a:t>EXACTLY</a:t>
            </a:r>
          </a:p>
          <a:p>
            <a:r>
              <a:rPr lang="en-US" sz="2800" b="1" dirty="0">
                <a:solidFill>
                  <a:srgbClr val="FFFF99"/>
                </a:solidFill>
                <a:cs typeface="Arial" pitchFamily="34" charset="0"/>
              </a:rPr>
              <a:t>65.999868 sft</a:t>
            </a:r>
          </a:p>
        </p:txBody>
      </p:sp>
      <p:sp>
        <p:nvSpPr>
          <p:cNvPr id="9" name="Title 8">
            <a:extLst>
              <a:ext uri="{FF2B5EF4-FFF2-40B4-BE49-F238E27FC236}">
                <a16:creationId xmlns:a16="http://schemas.microsoft.com/office/drawing/2014/main" id="{EA2233D3-60EC-4D20-8A30-DC6B538E0CB4}"/>
              </a:ext>
            </a:extLst>
          </p:cNvPr>
          <p:cNvSpPr>
            <a:spLocks noGrp="1"/>
          </p:cNvSpPr>
          <p:nvPr>
            <p:ph type="title"/>
          </p:nvPr>
        </p:nvSpPr>
        <p:spPr/>
        <p:txBody>
          <a:bodyPr/>
          <a:lstStyle/>
          <a:p>
            <a:r>
              <a:rPr lang="en-US" dirty="0"/>
              <a:t>Out of chaos, </a:t>
            </a:r>
            <a:r>
              <a:rPr lang="en-US" i="1" dirty="0"/>
              <a:t>order</a:t>
            </a:r>
          </a:p>
        </p:txBody>
      </p:sp>
      <p:sp>
        <p:nvSpPr>
          <p:cNvPr id="23" name="Oval 22">
            <a:extLst>
              <a:ext uri="{FF2B5EF4-FFF2-40B4-BE49-F238E27FC236}">
                <a16:creationId xmlns:a16="http://schemas.microsoft.com/office/drawing/2014/main" id="{1EC26F84-F674-493F-9B10-30FF5E1485B9}"/>
              </a:ext>
            </a:extLst>
          </p:cNvPr>
          <p:cNvSpPr/>
          <p:nvPr/>
        </p:nvSpPr>
        <p:spPr>
          <a:xfrm>
            <a:off x="457200" y="353891"/>
            <a:ext cx="891540" cy="891540"/>
          </a:xfrm>
          <a:prstGeom prst="ellipse">
            <a:avLst/>
          </a:prstGeom>
          <a:solidFill>
            <a:srgbClr val="1F497D"/>
          </a:solidFill>
          <a:ln w="38100" cap="flat" cmpd="sng" algn="ctr">
            <a:solidFill>
              <a:srgbClr val="FEFEFE"/>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4" name="TextBox 23">
            <a:extLst>
              <a:ext uri="{FF2B5EF4-FFF2-40B4-BE49-F238E27FC236}">
                <a16:creationId xmlns:a16="http://schemas.microsoft.com/office/drawing/2014/main" id="{166FA688-8877-41C2-AA14-764D7E4E951D}"/>
              </a:ext>
            </a:extLst>
          </p:cNvPr>
          <p:cNvSpPr txBox="1"/>
          <p:nvPr/>
        </p:nvSpPr>
        <p:spPr>
          <a:xfrm flipH="1">
            <a:off x="423134" y="538051"/>
            <a:ext cx="95967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EFE"/>
                </a:solidFill>
                <a:effectLst/>
                <a:uLnTx/>
                <a:uFillTx/>
              </a:rPr>
              <a:t>1893</a:t>
            </a:r>
          </a:p>
        </p:txBody>
      </p:sp>
      <p:sp>
        <p:nvSpPr>
          <p:cNvPr id="2" name="Date Placeholder 1">
            <a:extLst>
              <a:ext uri="{FF2B5EF4-FFF2-40B4-BE49-F238E27FC236}">
                <a16:creationId xmlns:a16="http://schemas.microsoft.com/office/drawing/2014/main" id="{A4F767F1-6BF5-4529-9FAE-F75605F46F59}"/>
              </a:ext>
            </a:extLst>
          </p:cNvPr>
          <p:cNvSpPr>
            <a:spLocks noGrp="1"/>
          </p:cNvSpPr>
          <p:nvPr>
            <p:ph type="dt" sz="quarter" idx="2"/>
          </p:nvPr>
        </p:nvSpPr>
        <p:spPr/>
        <p:txBody>
          <a:bodyPr/>
          <a:lstStyle/>
          <a:p>
            <a:r>
              <a:rPr lang="en-US"/>
              <a:t>July 24, 2019</a:t>
            </a:r>
            <a:endParaRPr lang="en-US" dirty="0"/>
          </a:p>
        </p:txBody>
      </p:sp>
      <p:sp>
        <p:nvSpPr>
          <p:cNvPr id="3" name="Footer Placeholder 2">
            <a:extLst>
              <a:ext uri="{FF2B5EF4-FFF2-40B4-BE49-F238E27FC236}">
                <a16:creationId xmlns:a16="http://schemas.microsoft.com/office/drawing/2014/main" id="{48A1E58A-1792-4DAF-97BB-155E3C576E28}"/>
              </a:ext>
            </a:extLst>
          </p:cNvPr>
          <p:cNvSpPr>
            <a:spLocks noGrp="1"/>
          </p:cNvSpPr>
          <p:nvPr>
            <p:ph type="ftr" sz="quarter" idx="3"/>
          </p:nvPr>
        </p:nvSpPr>
        <p:spPr/>
        <p:txBody>
          <a:bodyPr/>
          <a:lstStyle/>
          <a:p>
            <a:r>
              <a:rPr lang="en-US" dirty="0"/>
              <a:t>TRB 2019 AFB80 Summer Meeting</a:t>
            </a:r>
          </a:p>
        </p:txBody>
      </p:sp>
      <p:sp>
        <p:nvSpPr>
          <p:cNvPr id="4" name="Slide Number Placeholder 3">
            <a:extLst>
              <a:ext uri="{FF2B5EF4-FFF2-40B4-BE49-F238E27FC236}">
                <a16:creationId xmlns:a16="http://schemas.microsoft.com/office/drawing/2014/main" id="{6852474E-BE9E-443A-AEB6-AC555DB10264}"/>
              </a:ext>
            </a:extLst>
          </p:cNvPr>
          <p:cNvSpPr>
            <a:spLocks noGrp="1"/>
          </p:cNvSpPr>
          <p:nvPr>
            <p:ph type="sldNum" sz="quarter" idx="4"/>
          </p:nvPr>
        </p:nvSpPr>
        <p:spPr/>
        <p:txBody>
          <a:bodyPr/>
          <a:lstStyle/>
          <a:p>
            <a:fld id="{50726B4B-11E2-4B4D-822E-155936961C3B}" type="slidenum">
              <a:rPr lang="en-US" smtClean="0"/>
              <a:pPr/>
              <a:t>56</a:t>
            </a:fld>
            <a:endParaRPr lang="en-US" dirty="0"/>
          </a:p>
        </p:txBody>
      </p:sp>
    </p:spTree>
    <p:extLst>
      <p:ext uri="{BB962C8B-B14F-4D97-AF65-F5344CB8AC3E}">
        <p14:creationId xmlns:p14="http://schemas.microsoft.com/office/powerpoint/2010/main" val="358046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par>
                          <p:cTn id="31" fill="hold">
                            <p:stCondLst>
                              <p:cond delay="500"/>
                            </p:stCondLst>
                            <p:childTnLst>
                              <p:par>
                                <p:cTn id="32" presetID="10" presetClass="entr" presetSubtype="0" fill="hold" grpId="0" nodeType="afterEffect">
                                  <p:stCondLst>
                                    <p:cond delay="20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9" grpId="0"/>
      <p:bldP spid="7" grpId="0"/>
      <p:bldP spid="42" grpId="0" animBg="1"/>
      <p:bldP spid="4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77D4F32F-5CEA-0C41-BB04-26E88753A4FF}"/>
              </a:ext>
            </a:extLst>
          </p:cNvPr>
          <p:cNvSpPr>
            <a:spLocks noGrp="1"/>
          </p:cNvSpPr>
          <p:nvPr>
            <p:ph idx="1"/>
          </p:nvPr>
        </p:nvSpPr>
        <p:spPr>
          <a:xfrm>
            <a:off x="190375" y="1463040"/>
            <a:ext cx="8875059" cy="4856909"/>
          </a:xfrm>
        </p:spPr>
        <p:txBody>
          <a:bodyPr>
            <a:noAutofit/>
          </a:bodyPr>
          <a:lstStyle/>
          <a:p>
            <a:pPr marL="0" indent="0">
              <a:spcBef>
                <a:spcPts val="600"/>
              </a:spcBef>
              <a:spcAft>
                <a:spcPts val="600"/>
              </a:spcAft>
              <a:buNone/>
            </a:pPr>
            <a:r>
              <a:rPr lang="en-US" sz="2400" dirty="0"/>
              <a:t>“Any data expressed in feet derived from and published as a result of </a:t>
            </a:r>
            <a:r>
              <a:rPr lang="en-US" sz="2400" b="1" i="1" dirty="0">
                <a:solidFill>
                  <a:srgbClr val="FFFF99"/>
                </a:solidFill>
              </a:rPr>
              <a:t>geodetic surveys </a:t>
            </a:r>
            <a:r>
              <a:rPr lang="en-US" sz="2400" dirty="0"/>
              <a:t>within the United States will continue to bear the following relationship as defined in 1893:</a:t>
            </a:r>
          </a:p>
          <a:p>
            <a:pPr marL="0" indent="0" algn="ctr">
              <a:spcBef>
                <a:spcPts val="600"/>
              </a:spcBef>
              <a:spcAft>
                <a:spcPts val="600"/>
              </a:spcAft>
              <a:buNone/>
            </a:pPr>
            <a:r>
              <a:rPr lang="en-US" sz="2400" dirty="0"/>
              <a:t>1 foot = 1200/3937 meter</a:t>
            </a:r>
          </a:p>
          <a:p>
            <a:pPr marL="0" indent="0">
              <a:spcBef>
                <a:spcPts val="600"/>
              </a:spcBef>
              <a:spcAft>
                <a:spcPts val="600"/>
              </a:spcAft>
              <a:buNone/>
            </a:pPr>
            <a:r>
              <a:rPr lang="en-US" sz="2400" dirty="0"/>
              <a:t>The foot unit defined by this equation shall be referred to as the </a:t>
            </a:r>
            <a:r>
              <a:rPr lang="en-US" sz="2400" b="1" dirty="0"/>
              <a:t>U.S. Survey Foot </a:t>
            </a:r>
            <a:r>
              <a:rPr lang="en-US" sz="2400" dirty="0"/>
              <a:t>and it shall continue to be used, for the purpose given herein, </a:t>
            </a:r>
            <a:r>
              <a:rPr lang="en-US" sz="2400" b="1" dirty="0">
                <a:solidFill>
                  <a:srgbClr val="FFFF99"/>
                </a:solidFill>
              </a:rPr>
              <a:t>until such a time as it becomes desirable and expedient to readjust the basic geodetic survey networks in the United States, after which the ratio of a yard, equal to 0.9144 meter, </a:t>
            </a:r>
            <a:r>
              <a:rPr lang="en-US" sz="2400" b="1" i="1" dirty="0">
                <a:solidFill>
                  <a:srgbClr val="FFFF99"/>
                </a:solidFill>
              </a:rPr>
              <a:t>shall </a:t>
            </a:r>
            <a:r>
              <a:rPr lang="en-US" sz="2400" b="1" dirty="0">
                <a:solidFill>
                  <a:srgbClr val="FFFF99"/>
                </a:solidFill>
              </a:rPr>
              <a:t>apply</a:t>
            </a:r>
            <a:r>
              <a:rPr lang="en-US" sz="2400" dirty="0"/>
              <a:t>.”</a:t>
            </a:r>
          </a:p>
          <a:p>
            <a:pPr marL="0" indent="0">
              <a:spcBef>
                <a:spcPts val="600"/>
              </a:spcBef>
              <a:spcAft>
                <a:spcPts val="600"/>
              </a:spcAft>
              <a:buNone/>
            </a:pPr>
            <a:r>
              <a:rPr lang="en-US" sz="2400" dirty="0">
                <a:solidFill>
                  <a:schemeClr val="bg2">
                    <a:lumMod val="20000"/>
                    <a:lumOff val="80000"/>
                  </a:schemeClr>
                </a:solidFill>
                <a:hlinkClick r:id="rId3">
                  <a:extLst>
                    <a:ext uri="{A12FA001-AC4F-418D-AE19-62706E023703}">
                      <ahyp:hlinkClr xmlns:ahyp="http://schemas.microsoft.com/office/drawing/2018/hyperlinkcolor" val="tx"/>
                    </a:ext>
                  </a:extLst>
                </a:hlinkClick>
              </a:rPr>
              <a:t>https://geodesy.noaa.gov/PUBS_LIB/FedRegister/FRdoc59-5442.pdf</a:t>
            </a:r>
            <a:r>
              <a:rPr lang="en-US" sz="2400" dirty="0">
                <a:solidFill>
                  <a:schemeClr val="bg2">
                    <a:lumMod val="20000"/>
                    <a:lumOff val="80000"/>
                  </a:schemeClr>
                </a:solidFill>
              </a:rPr>
              <a:t>  </a:t>
            </a:r>
          </a:p>
          <a:p>
            <a:pPr marL="0" indent="0">
              <a:spcBef>
                <a:spcPts val="1200"/>
              </a:spcBef>
              <a:spcAft>
                <a:spcPts val="600"/>
              </a:spcAft>
              <a:buNone/>
            </a:pPr>
            <a:r>
              <a:rPr lang="en-US" sz="1900" dirty="0"/>
              <a:t>Signed by NBS and C&amp;GS directors, approved by Secretary of Commerce, June 25, 1959</a:t>
            </a:r>
          </a:p>
        </p:txBody>
      </p:sp>
      <p:sp>
        <p:nvSpPr>
          <p:cNvPr id="9" name="Oval 8">
            <a:extLst>
              <a:ext uri="{FF2B5EF4-FFF2-40B4-BE49-F238E27FC236}">
                <a16:creationId xmlns:a16="http://schemas.microsoft.com/office/drawing/2014/main" id="{F5C075B2-4CC6-4388-923F-3B4A360CFF5E}"/>
              </a:ext>
            </a:extLst>
          </p:cNvPr>
          <p:cNvSpPr/>
          <p:nvPr/>
        </p:nvSpPr>
        <p:spPr>
          <a:xfrm>
            <a:off x="457200" y="353891"/>
            <a:ext cx="891540" cy="891540"/>
          </a:xfrm>
          <a:prstGeom prst="ellipse">
            <a:avLst/>
          </a:prstGeom>
          <a:solidFill>
            <a:srgbClr val="1F497D"/>
          </a:solidFill>
          <a:ln w="38100" cap="flat" cmpd="sng" algn="ctr">
            <a:solidFill>
              <a:srgbClr val="FEFEFE"/>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10" name="TextBox 9">
            <a:extLst>
              <a:ext uri="{FF2B5EF4-FFF2-40B4-BE49-F238E27FC236}">
                <a16:creationId xmlns:a16="http://schemas.microsoft.com/office/drawing/2014/main" id="{BBA487B3-9DC5-4AA2-BD35-F7A9E076D7C7}"/>
              </a:ext>
            </a:extLst>
          </p:cNvPr>
          <p:cNvSpPr txBox="1"/>
          <p:nvPr/>
        </p:nvSpPr>
        <p:spPr>
          <a:xfrm flipH="1">
            <a:off x="423134" y="538051"/>
            <a:ext cx="959672" cy="523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EFEFE"/>
                </a:solidFill>
                <a:effectLst/>
                <a:uLnTx/>
                <a:uFillTx/>
              </a:rPr>
              <a:t>1959</a:t>
            </a:r>
          </a:p>
        </p:txBody>
      </p:sp>
      <p:sp>
        <p:nvSpPr>
          <p:cNvPr id="7" name="Title 6">
            <a:extLst>
              <a:ext uri="{FF2B5EF4-FFF2-40B4-BE49-F238E27FC236}">
                <a16:creationId xmlns:a16="http://schemas.microsoft.com/office/drawing/2014/main" id="{62CCDE99-5FDE-41DF-8395-8A79FB1C8DB9}"/>
              </a:ext>
            </a:extLst>
          </p:cNvPr>
          <p:cNvSpPr>
            <a:spLocks noGrp="1"/>
          </p:cNvSpPr>
          <p:nvPr>
            <p:ph type="title"/>
          </p:nvPr>
        </p:nvSpPr>
        <p:spPr/>
        <p:txBody>
          <a:bodyPr/>
          <a:lstStyle/>
          <a:p>
            <a:r>
              <a:rPr lang="en-US" dirty="0"/>
              <a:t>Out of order, </a:t>
            </a:r>
            <a:r>
              <a:rPr lang="en-US" i="1" dirty="0"/>
              <a:t>chaos</a:t>
            </a:r>
          </a:p>
        </p:txBody>
      </p:sp>
      <p:sp>
        <p:nvSpPr>
          <p:cNvPr id="2" name="Date Placeholder 1">
            <a:extLst>
              <a:ext uri="{FF2B5EF4-FFF2-40B4-BE49-F238E27FC236}">
                <a16:creationId xmlns:a16="http://schemas.microsoft.com/office/drawing/2014/main" id="{1A73B43B-42B1-4526-8CDD-DD07912D79D4}"/>
              </a:ext>
            </a:extLst>
          </p:cNvPr>
          <p:cNvSpPr>
            <a:spLocks noGrp="1"/>
          </p:cNvSpPr>
          <p:nvPr>
            <p:ph type="dt" sz="quarter" idx="2"/>
          </p:nvPr>
        </p:nvSpPr>
        <p:spPr/>
        <p:txBody>
          <a:bodyPr/>
          <a:lstStyle/>
          <a:p>
            <a:r>
              <a:rPr lang="en-US"/>
              <a:t>July 24, 2019</a:t>
            </a:r>
            <a:endParaRPr lang="en-US" dirty="0"/>
          </a:p>
        </p:txBody>
      </p:sp>
      <p:sp>
        <p:nvSpPr>
          <p:cNvPr id="3" name="Footer Placeholder 2">
            <a:extLst>
              <a:ext uri="{FF2B5EF4-FFF2-40B4-BE49-F238E27FC236}">
                <a16:creationId xmlns:a16="http://schemas.microsoft.com/office/drawing/2014/main" id="{2EE31D7E-56CC-4509-B114-2C2D300F3450}"/>
              </a:ext>
            </a:extLst>
          </p:cNvPr>
          <p:cNvSpPr>
            <a:spLocks noGrp="1"/>
          </p:cNvSpPr>
          <p:nvPr>
            <p:ph type="ftr" sz="quarter" idx="3"/>
          </p:nvPr>
        </p:nvSpPr>
        <p:spPr/>
        <p:txBody>
          <a:bodyPr/>
          <a:lstStyle/>
          <a:p>
            <a:r>
              <a:rPr lang="en-US"/>
              <a:t>TRB 2019 AFB80 Summer Meeting</a:t>
            </a:r>
            <a:endParaRPr lang="en-US" dirty="0"/>
          </a:p>
        </p:txBody>
      </p:sp>
      <p:sp>
        <p:nvSpPr>
          <p:cNvPr id="4" name="Slide Number Placeholder 3">
            <a:extLst>
              <a:ext uri="{FF2B5EF4-FFF2-40B4-BE49-F238E27FC236}">
                <a16:creationId xmlns:a16="http://schemas.microsoft.com/office/drawing/2014/main" id="{D2FB0E9C-C30B-454C-85B3-184B3A8F53CD}"/>
              </a:ext>
            </a:extLst>
          </p:cNvPr>
          <p:cNvSpPr>
            <a:spLocks noGrp="1"/>
          </p:cNvSpPr>
          <p:nvPr>
            <p:ph type="sldNum" sz="quarter" idx="4"/>
          </p:nvPr>
        </p:nvSpPr>
        <p:spPr/>
        <p:txBody>
          <a:bodyPr/>
          <a:lstStyle/>
          <a:p>
            <a:fld id="{50726B4B-11E2-4B4D-822E-155936961C3B}" type="slidenum">
              <a:rPr lang="en-US" smtClean="0"/>
              <a:pPr/>
              <a:t>57</a:t>
            </a:fld>
            <a:endParaRPr lang="en-US" dirty="0"/>
          </a:p>
        </p:txBody>
      </p:sp>
    </p:spTree>
    <p:extLst>
      <p:ext uri="{BB962C8B-B14F-4D97-AF65-F5344CB8AC3E}">
        <p14:creationId xmlns:p14="http://schemas.microsoft.com/office/powerpoint/2010/main" val="344392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030E9A-0344-465A-B9B3-8312B9684F0F}"/>
              </a:ext>
            </a:extLst>
          </p:cNvPr>
          <p:cNvPicPr>
            <a:picLocks noGrp="1" noChangeAspect="1"/>
          </p:cNvPicPr>
          <p:nvPr>
            <p:ph idx="1"/>
          </p:nvPr>
        </p:nvPicPr>
        <p:blipFill rotWithShape="1">
          <a:blip r:embed="rId3"/>
          <a:srcRect t="-86" b="24079"/>
          <a:stretch/>
        </p:blipFill>
        <p:spPr>
          <a:xfrm>
            <a:off x="0" y="0"/>
            <a:ext cx="6766560" cy="6634540"/>
          </a:xfr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89B5B8D6-0C6C-41A2-B8EC-BF860A9F0BB5}"/>
              </a:ext>
            </a:extLst>
          </p:cNvPr>
          <p:cNvPicPr>
            <a:picLocks noChangeAspect="1"/>
          </p:cNvPicPr>
          <p:nvPr/>
        </p:nvPicPr>
        <p:blipFill rotWithShape="1">
          <a:blip r:embed="rId3"/>
          <a:srcRect l="50000" t="74357" b="135"/>
          <a:stretch/>
        </p:blipFill>
        <p:spPr>
          <a:xfrm>
            <a:off x="6398386" y="5045858"/>
            <a:ext cx="2658150" cy="174928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F11E7DF0-78B6-47EC-A6BC-3BEFFAE67EDA}"/>
              </a:ext>
            </a:extLst>
          </p:cNvPr>
          <p:cNvPicPr>
            <a:picLocks noChangeAspect="1"/>
          </p:cNvPicPr>
          <p:nvPr/>
        </p:nvPicPr>
        <p:blipFill rotWithShape="1">
          <a:blip r:embed="rId3"/>
          <a:srcRect t="75362" r="50000"/>
          <a:stretch/>
        </p:blipFill>
        <p:spPr>
          <a:xfrm>
            <a:off x="6398386" y="3317270"/>
            <a:ext cx="2658150" cy="1689652"/>
          </a:xfrm>
          <a:prstGeom prst="rect">
            <a:avLst/>
          </a:prstGeom>
          <a:effectLst>
            <a:outerShdw blurRad="63500" sx="102000" sy="102000" algn="ctr" rotWithShape="0">
              <a:prstClr val="black">
                <a:alpha val="40000"/>
              </a:prstClr>
            </a:outerShdw>
          </a:effectLst>
        </p:spPr>
      </p:pic>
      <p:pic>
        <p:nvPicPr>
          <p:cNvPr id="7" name="Picture 6" descr="Image result for george washington">
            <a:extLst>
              <a:ext uri="{FF2B5EF4-FFF2-40B4-BE49-F238E27FC236}">
                <a16:creationId xmlns:a16="http://schemas.microsoft.com/office/drawing/2014/main" id="{145DABE9-275A-41DF-A08A-7277F3D4CC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4" b="8477"/>
          <a:stretch/>
        </p:blipFill>
        <p:spPr bwMode="auto">
          <a:xfrm>
            <a:off x="93270" y="2409"/>
            <a:ext cx="1645920" cy="18703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 name="Picture 9" descr="Image result for thomas jefferson">
            <a:extLst>
              <a:ext uri="{FF2B5EF4-FFF2-40B4-BE49-F238E27FC236}">
                <a16:creationId xmlns:a16="http://schemas.microsoft.com/office/drawing/2014/main" id="{6F56F23F-B982-4045-9CF7-BF8CD47A4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1" r="8346"/>
          <a:stretch/>
        </p:blipFill>
        <p:spPr bwMode="auto">
          <a:xfrm>
            <a:off x="1917826" y="0"/>
            <a:ext cx="1645920" cy="18703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A4FEDEA-B0A6-400C-9947-929544397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640" y="2409"/>
            <a:ext cx="1645920" cy="1864683"/>
          </a:xfrm>
          <a:prstGeom prst="rect">
            <a:avLst/>
          </a:prstGeom>
          <a:effectLst>
            <a:softEdge rad="127000"/>
          </a:effec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6692" t="8531" r="13854" b="32227"/>
          <a:stretch/>
        </p:blipFill>
        <p:spPr>
          <a:xfrm>
            <a:off x="5575426" y="0"/>
            <a:ext cx="1645920" cy="1870364"/>
          </a:xfrm>
          <a:prstGeom prst="rect">
            <a:avLst/>
          </a:prstGeom>
          <a:effectLst>
            <a:softEdge rad="127000"/>
          </a:effectLst>
        </p:spPr>
      </p:pic>
      <p:pic>
        <p:nvPicPr>
          <p:cNvPr id="6" name="Picture 5">
            <a:extLst>
              <a:ext uri="{FF2B5EF4-FFF2-40B4-BE49-F238E27FC236}">
                <a16:creationId xmlns:a16="http://schemas.microsoft.com/office/drawing/2014/main" id="{EBFC46FB-F048-6148-95B4-0B5769F5CC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66543">
            <a:off x="698269" y="2395311"/>
            <a:ext cx="7545179" cy="2067379"/>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A8B0C7BC-6373-43FD-BB08-7A81DBFA05F0}"/>
              </a:ext>
            </a:extLst>
          </p:cNvPr>
          <p:cNvPicPr>
            <a:picLocks noChangeAspect="1"/>
          </p:cNvPicPr>
          <p:nvPr/>
        </p:nvPicPr>
        <p:blipFill rotWithShape="1">
          <a:blip r:embed="rId9">
            <a:extLst>
              <a:ext uri="{28A0092B-C50C-407E-A947-70E740481C1C}">
                <a14:useLocalDpi xmlns:a14="http://schemas.microsoft.com/office/drawing/2010/main" val="0"/>
              </a:ext>
            </a:extLst>
          </a:blip>
          <a:srcRect l="26410" t="1061" r="33669" b="64430"/>
          <a:stretch/>
        </p:blipFill>
        <p:spPr>
          <a:xfrm>
            <a:off x="3749040" y="0"/>
            <a:ext cx="1645920" cy="1870364"/>
          </a:xfrm>
          <a:prstGeom prst="rect">
            <a:avLst/>
          </a:prstGeom>
          <a:effectLst>
            <a:softEdge rad="127000"/>
          </a:effectLst>
        </p:spPr>
      </p:pic>
      <p:sp>
        <p:nvSpPr>
          <p:cNvPr id="15" name="Slide Number Placeholder 5">
            <a:extLst>
              <a:ext uri="{FF2B5EF4-FFF2-40B4-BE49-F238E27FC236}">
                <a16:creationId xmlns:a16="http://schemas.microsoft.com/office/drawing/2014/main" id="{A5AB848C-781D-4A6A-84EA-F5EA12539AF4}"/>
              </a:ext>
            </a:extLst>
          </p:cNvPr>
          <p:cNvSpPr>
            <a:spLocks noGrp="1"/>
          </p:cNvSpPr>
          <p:nvPr>
            <p:ph type="sldNum" sz="quarter" idx="4"/>
          </p:nvPr>
        </p:nvSpPr>
        <p:spPr>
          <a:xfrm>
            <a:off x="6862274" y="6243638"/>
            <a:ext cx="1824527" cy="457200"/>
          </a:xfrm>
        </p:spPr>
        <p:txBody>
          <a:bodyPr/>
          <a:lstStyle/>
          <a:p>
            <a:fld id="{50726B4B-11E2-4B4D-822E-155936961C3B}" type="slidenum">
              <a:rPr lang="en-US" smtClean="0">
                <a:solidFill>
                  <a:schemeClr val="accent4">
                    <a:lumMod val="75000"/>
                  </a:schemeClr>
                </a:solidFill>
              </a:rPr>
              <a:pPr/>
              <a:t>58</a:t>
            </a:fld>
            <a:endParaRPr lang="en-US" dirty="0">
              <a:solidFill>
                <a:schemeClr val="accent4">
                  <a:lumMod val="75000"/>
                </a:schemeClr>
              </a:solidFill>
            </a:endParaRPr>
          </a:p>
        </p:txBody>
      </p:sp>
    </p:spTree>
    <p:extLst>
      <p:ext uri="{BB962C8B-B14F-4D97-AF65-F5344CB8AC3E}">
        <p14:creationId xmlns:p14="http://schemas.microsoft.com/office/powerpoint/2010/main" val="31962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repeatCount="indefinite" fill="hold" nodeType="clickEffect">
                                  <p:stCondLst>
                                    <p:cond delay="0"/>
                                  </p:stCondLst>
                                  <p:childTnLst>
                                    <p:animRot by="21600000">
                                      <p:cBhvr>
                                        <p:cTn id="30" dur="2000" fill="hold"/>
                                        <p:tgtEl>
                                          <p:spTgt spid="7"/>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000" fill="hold"/>
                                        <p:tgtEl>
                                          <p:spTgt spid="8"/>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000" fill="hold"/>
                                        <p:tgtEl>
                                          <p:spTgt spid="14"/>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545EF7-4888-4CAD-BB84-B584F1800E03}"/>
              </a:ext>
            </a:extLst>
          </p:cNvPr>
          <p:cNvSpPr>
            <a:spLocks noGrp="1"/>
          </p:cNvSpPr>
          <p:nvPr>
            <p:ph type="title"/>
          </p:nvPr>
        </p:nvSpPr>
        <p:spPr/>
        <p:txBody>
          <a:bodyPr/>
          <a:lstStyle/>
          <a:p>
            <a:r>
              <a:rPr lang="en-US" dirty="0"/>
              <a:t>Epilogue for an erstwhile foot?</a:t>
            </a:r>
          </a:p>
        </p:txBody>
      </p:sp>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200" y="1554480"/>
            <a:ext cx="8229600" cy="4689158"/>
          </a:xfrm>
        </p:spPr>
        <p:txBody>
          <a:bodyPr>
            <a:normAutofit fontScale="85000" lnSpcReduction="20000"/>
          </a:bodyPr>
          <a:lstStyle/>
          <a:p>
            <a:r>
              <a:rPr lang="en-US" dirty="0"/>
              <a:t>The “old” foot defined in 1893 (actually 1866)</a:t>
            </a:r>
          </a:p>
          <a:p>
            <a:r>
              <a:rPr lang="en-US" dirty="0"/>
              <a:t>Foot officially redefined in 1959</a:t>
            </a:r>
          </a:p>
          <a:p>
            <a:pPr lvl="1"/>
            <a:r>
              <a:rPr lang="en-US" dirty="0"/>
              <a:t>Old one named “U.S. survey foot” at that time</a:t>
            </a:r>
          </a:p>
          <a:p>
            <a:pPr lvl="1"/>
            <a:r>
              <a:rPr lang="en-US" dirty="0"/>
              <a:t>Intended as </a:t>
            </a:r>
            <a:r>
              <a:rPr lang="en-US" b="1" i="1" dirty="0"/>
              <a:t>temporary </a:t>
            </a:r>
            <a:r>
              <a:rPr lang="en-US" dirty="0"/>
              <a:t>solution</a:t>
            </a:r>
          </a:p>
          <a:p>
            <a:pPr lvl="1"/>
            <a:r>
              <a:rPr lang="en-US" dirty="0"/>
              <a:t>Supposed to switch to new foot with readjustment of “basic geodetic survey networks”</a:t>
            </a:r>
          </a:p>
          <a:p>
            <a:r>
              <a:rPr lang="en-US" dirty="0"/>
              <a:t>Kicked can down road in 1959, again in 1986 </a:t>
            </a:r>
          </a:p>
          <a:p>
            <a:pPr lvl="1"/>
            <a:r>
              <a:rPr lang="en-US" dirty="0"/>
              <a:t>Not done for NAD 27 </a:t>
            </a:r>
            <a:r>
              <a:rPr lang="en-US" dirty="0">
                <a:sym typeface="Wingdings" panose="05000000000000000000" pitchFamily="2" charset="2"/>
              </a:rPr>
              <a:t> NAD 83 in 1986</a:t>
            </a:r>
          </a:p>
          <a:p>
            <a:pPr lvl="1"/>
            <a:r>
              <a:rPr lang="en-US" dirty="0"/>
              <a:t>NGS sidestepped issue by going metric in 1977</a:t>
            </a:r>
          </a:p>
          <a:p>
            <a:r>
              <a:rPr lang="en-US" b="1" i="1" dirty="0"/>
              <a:t>What do we do now?</a:t>
            </a:r>
          </a:p>
          <a:p>
            <a:pPr lvl="1"/>
            <a:r>
              <a:rPr lang="en-US" b="1" i="1" dirty="0">
                <a:sym typeface="Wingdings" panose="05000000000000000000" pitchFamily="2" charset="2"/>
              </a:rPr>
              <a:t>Another chance with NAD 83  NSRS2022</a:t>
            </a:r>
            <a:endParaRPr lang="en-US" b="1" i="1" dirty="0"/>
          </a:p>
          <a:p>
            <a:endParaRPr lang="en-US" b="1" i="1" dirty="0">
              <a:solidFill>
                <a:schemeClr val="tx2">
                  <a:lumMod val="75000"/>
                </a:schemeClr>
              </a:solidFill>
            </a:endParaRPr>
          </a:p>
          <a:p>
            <a:endParaRPr lang="en-US" dirty="0">
              <a:solidFill>
                <a:schemeClr val="tx2">
                  <a:lumMod val="75000"/>
                </a:schemeClr>
              </a:solidFill>
            </a:endParaRPr>
          </a:p>
        </p:txBody>
      </p:sp>
      <p:sp>
        <p:nvSpPr>
          <p:cNvPr id="2" name="Date Placeholder 1">
            <a:extLst>
              <a:ext uri="{FF2B5EF4-FFF2-40B4-BE49-F238E27FC236}">
                <a16:creationId xmlns:a16="http://schemas.microsoft.com/office/drawing/2014/main" id="{58A68B5A-55DF-4312-9F3A-848F086A3135}"/>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B5947BAA-8F6F-4DEE-AC75-5ACD6086931E}"/>
              </a:ext>
            </a:extLst>
          </p:cNvPr>
          <p:cNvSpPr>
            <a:spLocks noGrp="1"/>
          </p:cNvSpPr>
          <p:nvPr>
            <p:ph type="ftr" sz="quarter" idx="3"/>
          </p:nvPr>
        </p:nvSpPr>
        <p:spPr/>
        <p:txBody>
          <a:bodyPr/>
          <a:lstStyle/>
          <a:p>
            <a:r>
              <a:rPr lang="en-US"/>
              <a:t>TRB 2019 AFB80 Summer Meeting</a:t>
            </a:r>
            <a:endParaRPr lang="en-US" dirty="0"/>
          </a:p>
        </p:txBody>
      </p:sp>
      <p:sp>
        <p:nvSpPr>
          <p:cNvPr id="5" name="Slide Number Placeholder 4">
            <a:extLst>
              <a:ext uri="{FF2B5EF4-FFF2-40B4-BE49-F238E27FC236}">
                <a16:creationId xmlns:a16="http://schemas.microsoft.com/office/drawing/2014/main" id="{B87150A8-BD36-4F06-8F0D-0842B32078D7}"/>
              </a:ext>
            </a:extLst>
          </p:cNvPr>
          <p:cNvSpPr>
            <a:spLocks noGrp="1"/>
          </p:cNvSpPr>
          <p:nvPr>
            <p:ph type="sldNum" sz="quarter" idx="4"/>
          </p:nvPr>
        </p:nvSpPr>
        <p:spPr/>
        <p:txBody>
          <a:bodyPr/>
          <a:lstStyle/>
          <a:p>
            <a:fld id="{50726B4B-11E2-4B4D-822E-155936961C3B}" type="slidenum">
              <a:rPr lang="en-US" smtClean="0"/>
              <a:pPr/>
              <a:t>59</a:t>
            </a:fld>
            <a:endParaRPr lang="en-US" dirty="0"/>
          </a:p>
        </p:txBody>
      </p:sp>
    </p:spTree>
    <p:extLst>
      <p:ext uri="{BB962C8B-B14F-4D97-AF65-F5344CB8AC3E}">
        <p14:creationId xmlns:p14="http://schemas.microsoft.com/office/powerpoint/2010/main" val="246042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very high confidence">
            <a:extLst>
              <a:ext uri="{FF2B5EF4-FFF2-40B4-BE49-F238E27FC236}">
                <a16:creationId xmlns:a16="http://schemas.microsoft.com/office/drawing/2014/main" id="{C3993580-C25B-4E21-A2BA-F212A78D5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9" cy="6858000"/>
          </a:xfrm>
          <a:prstGeom prst="rect">
            <a:avLst/>
          </a:prstGeom>
        </p:spPr>
      </p:pic>
      <p:sp>
        <p:nvSpPr>
          <p:cNvPr id="10" name="TextBox 9"/>
          <p:cNvSpPr txBox="1"/>
          <p:nvPr/>
        </p:nvSpPr>
        <p:spPr>
          <a:xfrm>
            <a:off x="1097266" y="3059668"/>
            <a:ext cx="1293944"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NMVD03</a:t>
            </a:r>
          </a:p>
        </p:txBody>
      </p:sp>
      <p:sp>
        <p:nvSpPr>
          <p:cNvPr id="11" name="TextBox 10"/>
          <p:cNvSpPr txBox="1"/>
          <p:nvPr/>
        </p:nvSpPr>
        <p:spPr>
          <a:xfrm>
            <a:off x="2980942" y="5046483"/>
            <a:ext cx="1223412"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ASVD02</a:t>
            </a:r>
          </a:p>
        </p:txBody>
      </p:sp>
      <p:sp>
        <p:nvSpPr>
          <p:cNvPr id="13" name="TextBox 12"/>
          <p:cNvSpPr txBox="1"/>
          <p:nvPr/>
        </p:nvSpPr>
        <p:spPr>
          <a:xfrm>
            <a:off x="5506054" y="1815337"/>
            <a:ext cx="1720343" cy="461665"/>
          </a:xfrm>
          <a:prstGeom prst="rect">
            <a:avLst/>
          </a:prstGeom>
          <a:noFill/>
        </p:spPr>
        <p:txBody>
          <a:bodyPr wrap="none">
            <a:spAutoFit/>
          </a:bodyPr>
          <a:lstStyle/>
          <a:p>
            <a:pPr algn="ctr" fontAlgn="base">
              <a:spcBef>
                <a:spcPct val="0"/>
              </a:spcBef>
              <a:spcAft>
                <a:spcPct val="0"/>
              </a:spcAft>
              <a:defRPr/>
            </a:pPr>
            <a:r>
              <a:rPr lang="en-US" sz="2400" b="1" dirty="0">
                <a:solidFill>
                  <a:srgbClr val="0000FF"/>
                </a:solidFill>
                <a:effectLst>
                  <a:outerShdw blurRad="38100" dist="38100" dir="2700000" algn="tl">
                    <a:srgbClr val="000000">
                      <a:alpha val="43137"/>
                    </a:srgbClr>
                  </a:outerShdw>
                </a:effectLst>
                <a:latin typeface="Verdana" pitchFamily="34" charset="0"/>
                <a:cs typeface="Arial" charset="0"/>
              </a:rPr>
              <a:t>NAVD 88</a:t>
            </a:r>
          </a:p>
        </p:txBody>
      </p:sp>
      <p:sp>
        <p:nvSpPr>
          <p:cNvPr id="8" name="TextBox 7">
            <a:extLst>
              <a:ext uri="{FF2B5EF4-FFF2-40B4-BE49-F238E27FC236}">
                <a16:creationId xmlns:a16="http://schemas.microsoft.com/office/drawing/2014/main" id="{B417B018-C8EB-487B-92FF-79B8C0C98C96}"/>
              </a:ext>
            </a:extLst>
          </p:cNvPr>
          <p:cNvSpPr txBox="1"/>
          <p:nvPr/>
        </p:nvSpPr>
        <p:spPr>
          <a:xfrm>
            <a:off x="4411744" y="5135088"/>
            <a:ext cx="4524866" cy="1482528"/>
          </a:xfrm>
          <a:prstGeom prst="rect">
            <a:avLst/>
          </a:prstGeom>
          <a:solidFill>
            <a:schemeClr val="bg1"/>
          </a:solidFill>
        </p:spPr>
        <p:txBody>
          <a:bodyPr wrap="square" numCol="2" rtlCol="0">
            <a:noAutofit/>
          </a:bodyPr>
          <a:lstStyle/>
          <a:p>
            <a:pPr>
              <a:defRPr/>
            </a:pPr>
            <a:r>
              <a:rPr lang="en-US" b="1" i="1" dirty="0">
                <a:solidFill>
                  <a:prstClr val="black"/>
                </a:solidFill>
                <a:latin typeface="Calibri"/>
              </a:rPr>
              <a:t>NA and Caribbean</a:t>
            </a:r>
          </a:p>
          <a:p>
            <a:pPr marL="342900" indent="-342900">
              <a:buFont typeface="+mj-lt"/>
              <a:buAutoNum type="arabicPeriod"/>
              <a:defRPr/>
            </a:pPr>
            <a:r>
              <a:rPr lang="en-US" dirty="0">
                <a:solidFill>
                  <a:prstClr val="black"/>
                </a:solidFill>
                <a:latin typeface="Calibri"/>
              </a:rPr>
              <a:t>NAVD 88</a:t>
            </a:r>
          </a:p>
          <a:p>
            <a:pPr marL="342900" indent="-342900">
              <a:buFont typeface="+mj-lt"/>
              <a:buAutoNum type="arabicPeriod"/>
              <a:defRPr/>
            </a:pPr>
            <a:r>
              <a:rPr lang="en-US" dirty="0">
                <a:solidFill>
                  <a:prstClr val="black"/>
                </a:solidFill>
                <a:latin typeface="Calibri"/>
              </a:rPr>
              <a:t>IGLD 85</a:t>
            </a:r>
          </a:p>
          <a:p>
            <a:pPr marL="342900" indent="-342900">
              <a:buFont typeface="+mj-lt"/>
              <a:buAutoNum type="arabicPeriod"/>
              <a:defRPr/>
            </a:pPr>
            <a:r>
              <a:rPr lang="en-US" dirty="0">
                <a:solidFill>
                  <a:prstClr val="black"/>
                </a:solidFill>
                <a:latin typeface="Calibri"/>
              </a:rPr>
              <a:t>PRVD02</a:t>
            </a:r>
          </a:p>
          <a:p>
            <a:pPr marL="342900" indent="-342900">
              <a:buFont typeface="+mj-lt"/>
              <a:buAutoNum type="arabicPeriod"/>
              <a:defRPr/>
            </a:pPr>
            <a:r>
              <a:rPr lang="en-US" dirty="0">
                <a:solidFill>
                  <a:prstClr val="black"/>
                </a:solidFill>
                <a:latin typeface="Calibri"/>
              </a:rPr>
              <a:t>VIVD09</a:t>
            </a:r>
          </a:p>
          <a:p>
            <a:pPr marL="342900" indent="-342900">
              <a:buFont typeface="+mj-lt"/>
              <a:buAutoNum type="arabicPeriod"/>
              <a:defRPr/>
            </a:pPr>
            <a:endParaRPr lang="en-US" dirty="0">
              <a:solidFill>
                <a:prstClr val="black"/>
              </a:solidFill>
              <a:latin typeface="Calibri"/>
            </a:endParaRPr>
          </a:p>
          <a:p>
            <a:pPr>
              <a:defRPr/>
            </a:pPr>
            <a:r>
              <a:rPr lang="en-US" b="1" i="1" dirty="0">
                <a:solidFill>
                  <a:prstClr val="black"/>
                </a:solidFill>
                <a:latin typeface="Calibri"/>
              </a:rPr>
              <a:t>Pacific</a:t>
            </a:r>
          </a:p>
          <a:p>
            <a:pPr marL="342900" indent="-342900">
              <a:buFont typeface="+mj-lt"/>
              <a:buAutoNum type="arabicPeriod"/>
              <a:defRPr/>
            </a:pPr>
            <a:r>
              <a:rPr lang="en-US" dirty="0">
                <a:solidFill>
                  <a:prstClr val="black"/>
                </a:solidFill>
                <a:latin typeface="Calibri"/>
              </a:rPr>
              <a:t>GUVD04</a:t>
            </a:r>
          </a:p>
          <a:p>
            <a:pPr marL="342900" indent="-342900">
              <a:buFont typeface="+mj-lt"/>
              <a:buAutoNum type="arabicPeriod"/>
              <a:defRPr/>
            </a:pPr>
            <a:r>
              <a:rPr lang="en-US" dirty="0">
                <a:solidFill>
                  <a:prstClr val="black"/>
                </a:solidFill>
                <a:latin typeface="Calibri"/>
              </a:rPr>
              <a:t>NMVD03</a:t>
            </a:r>
          </a:p>
          <a:p>
            <a:pPr marL="342900" indent="-342900">
              <a:buFont typeface="+mj-lt"/>
              <a:buAutoNum type="arabicPeriod"/>
              <a:defRPr/>
            </a:pPr>
            <a:r>
              <a:rPr lang="en-US" dirty="0">
                <a:solidFill>
                  <a:prstClr val="black"/>
                </a:solidFill>
                <a:latin typeface="Calibri"/>
              </a:rPr>
              <a:t>ASVD02</a:t>
            </a:r>
          </a:p>
          <a:p>
            <a:pPr marL="342900" indent="-342900">
              <a:buFont typeface="+mj-lt"/>
              <a:buAutoNum type="arabicPeriod"/>
              <a:defRPr/>
            </a:pPr>
            <a:endParaRPr lang="en-US" dirty="0">
              <a:solidFill>
                <a:prstClr val="black"/>
              </a:solidFill>
              <a:latin typeface="Calibri"/>
            </a:endParaRPr>
          </a:p>
        </p:txBody>
      </p:sp>
      <p:sp>
        <p:nvSpPr>
          <p:cNvPr id="14" name="TextBox 13">
            <a:extLst>
              <a:ext uri="{FF2B5EF4-FFF2-40B4-BE49-F238E27FC236}">
                <a16:creationId xmlns:a16="http://schemas.microsoft.com/office/drawing/2014/main" id="{C24C3F0C-55B3-42A1-9EDB-6ABF3E81DFBB}"/>
              </a:ext>
            </a:extLst>
          </p:cNvPr>
          <p:cNvSpPr txBox="1"/>
          <p:nvPr/>
        </p:nvSpPr>
        <p:spPr>
          <a:xfrm>
            <a:off x="4411744" y="4694547"/>
            <a:ext cx="4524866" cy="440542"/>
          </a:xfrm>
          <a:prstGeom prst="rect">
            <a:avLst/>
          </a:prstGeom>
          <a:solidFill>
            <a:schemeClr val="bg1"/>
          </a:solidFill>
        </p:spPr>
        <p:txBody>
          <a:bodyPr wrap="square" rtlCol="0">
            <a:noAutofit/>
          </a:bodyPr>
          <a:lstStyle/>
          <a:p>
            <a:pPr algn="ctr">
              <a:defRPr/>
            </a:pPr>
            <a:r>
              <a:rPr lang="en-US" b="1" dirty="0">
                <a:solidFill>
                  <a:prstClr val="black"/>
                </a:solidFill>
                <a:latin typeface="Calibri"/>
              </a:rPr>
              <a:t>Current vertical datums of the NSRS</a:t>
            </a:r>
          </a:p>
        </p:txBody>
      </p:sp>
      <p:sp>
        <p:nvSpPr>
          <p:cNvPr id="15" name="TextBox 14">
            <a:extLst>
              <a:ext uri="{FF2B5EF4-FFF2-40B4-BE49-F238E27FC236}">
                <a16:creationId xmlns:a16="http://schemas.microsoft.com/office/drawing/2014/main" id="{0FC660BD-3D64-4143-A5D5-260929564036}"/>
              </a:ext>
            </a:extLst>
          </p:cNvPr>
          <p:cNvSpPr txBox="1"/>
          <p:nvPr/>
        </p:nvSpPr>
        <p:spPr>
          <a:xfrm>
            <a:off x="874408" y="3440170"/>
            <a:ext cx="1255472"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GUVD04</a:t>
            </a:r>
          </a:p>
        </p:txBody>
      </p:sp>
      <p:sp>
        <p:nvSpPr>
          <p:cNvPr id="16" name="TextBox 15">
            <a:extLst>
              <a:ext uri="{FF2B5EF4-FFF2-40B4-BE49-F238E27FC236}">
                <a16:creationId xmlns:a16="http://schemas.microsoft.com/office/drawing/2014/main" id="{8576601F-5E28-46BF-BE12-6E4FE083D76D}"/>
              </a:ext>
            </a:extLst>
          </p:cNvPr>
          <p:cNvSpPr txBox="1"/>
          <p:nvPr/>
        </p:nvSpPr>
        <p:spPr>
          <a:xfrm>
            <a:off x="7729229" y="2775447"/>
            <a:ext cx="1231427"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PRVD02</a:t>
            </a:r>
          </a:p>
        </p:txBody>
      </p:sp>
      <p:sp>
        <p:nvSpPr>
          <p:cNvPr id="17" name="TextBox 16">
            <a:extLst>
              <a:ext uri="{FF2B5EF4-FFF2-40B4-BE49-F238E27FC236}">
                <a16:creationId xmlns:a16="http://schemas.microsoft.com/office/drawing/2014/main" id="{4C411005-375C-4372-A990-7BF8DAA7322C}"/>
              </a:ext>
            </a:extLst>
          </p:cNvPr>
          <p:cNvSpPr txBox="1"/>
          <p:nvPr/>
        </p:nvSpPr>
        <p:spPr>
          <a:xfrm>
            <a:off x="7753275" y="3200497"/>
            <a:ext cx="1183337"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VIVD02</a:t>
            </a:r>
          </a:p>
        </p:txBody>
      </p:sp>
      <p:sp>
        <p:nvSpPr>
          <p:cNvPr id="18" name="TextBox 17">
            <a:extLst>
              <a:ext uri="{FF2B5EF4-FFF2-40B4-BE49-F238E27FC236}">
                <a16:creationId xmlns:a16="http://schemas.microsoft.com/office/drawing/2014/main" id="{8604D915-2386-4B3D-B5D8-A9B3975D46E6}"/>
              </a:ext>
            </a:extLst>
          </p:cNvPr>
          <p:cNvSpPr txBox="1"/>
          <p:nvPr/>
        </p:nvSpPr>
        <p:spPr>
          <a:xfrm>
            <a:off x="6284797" y="1398378"/>
            <a:ext cx="1244251"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IGLD 85</a:t>
            </a:r>
          </a:p>
        </p:txBody>
      </p:sp>
      <p:sp>
        <p:nvSpPr>
          <p:cNvPr id="19" name="TextBox 18">
            <a:extLst>
              <a:ext uri="{FF2B5EF4-FFF2-40B4-BE49-F238E27FC236}">
                <a16:creationId xmlns:a16="http://schemas.microsoft.com/office/drawing/2014/main" id="{08D84127-302E-49A4-ADBE-95EFF2348970}"/>
              </a:ext>
            </a:extLst>
          </p:cNvPr>
          <p:cNvSpPr txBox="1"/>
          <p:nvPr/>
        </p:nvSpPr>
        <p:spPr>
          <a:xfrm>
            <a:off x="3592650" y="535512"/>
            <a:ext cx="1462259" cy="400110"/>
          </a:xfrm>
          <a:prstGeom prst="rect">
            <a:avLst/>
          </a:prstGeom>
          <a:noFill/>
        </p:spPr>
        <p:txBody>
          <a:bodyPr wrap="none">
            <a:spAutoFit/>
          </a:bodyPr>
          <a:lstStyle/>
          <a:p>
            <a:pPr algn="ctr" fontAlgn="base">
              <a:spcBef>
                <a:spcPct val="0"/>
              </a:spcBef>
              <a:spcAft>
                <a:spcPct val="0"/>
              </a:spcAft>
              <a:defRPr/>
            </a:pPr>
            <a:r>
              <a:rPr lang="en-US" sz="2000" b="1" dirty="0">
                <a:solidFill>
                  <a:srgbClr val="0000FF"/>
                </a:solidFill>
                <a:effectLst>
                  <a:outerShdw blurRad="38100" dist="38100" dir="2700000" algn="tl">
                    <a:srgbClr val="000000">
                      <a:alpha val="43137"/>
                    </a:srgbClr>
                  </a:outerShdw>
                </a:effectLst>
                <a:latin typeface="Verdana" pitchFamily="34" charset="0"/>
                <a:cs typeface="Arial" charset="0"/>
              </a:rPr>
              <a:t>NAVD 88</a:t>
            </a:r>
          </a:p>
        </p:txBody>
      </p:sp>
      <p:sp>
        <p:nvSpPr>
          <p:cNvPr id="4" name="Slide Number Placeholder 3">
            <a:extLst>
              <a:ext uri="{FF2B5EF4-FFF2-40B4-BE49-F238E27FC236}">
                <a16:creationId xmlns:a16="http://schemas.microsoft.com/office/drawing/2014/main" id="{91E4C652-279F-4C39-A517-7991E3541D7A}"/>
              </a:ext>
            </a:extLst>
          </p:cNvPr>
          <p:cNvSpPr>
            <a:spLocks noGrp="1"/>
          </p:cNvSpPr>
          <p:nvPr>
            <p:ph type="sldNum" sz="quarter" idx="12"/>
          </p:nvPr>
        </p:nvSpPr>
        <p:spPr/>
        <p:txBody>
          <a:bodyPr/>
          <a:lstStyle/>
          <a:p>
            <a:pPr>
              <a:defRPr/>
            </a:pPr>
            <a:fld id="{E17F01D8-6E36-4B9C-A4A4-4BCC85489C26}" type="slidenum">
              <a:rPr lang="en-US" sz="1600" smtClean="0">
                <a:solidFill>
                  <a:schemeClr val="bg1">
                    <a:lumMod val="50000"/>
                  </a:schemeClr>
                </a:solidFill>
              </a:rPr>
              <a:pPr>
                <a:defRPr/>
              </a:pPr>
              <a:t>6</a:t>
            </a:fld>
            <a:endParaRPr lang="en-US" sz="1600" dirty="0">
              <a:solidFill>
                <a:schemeClr val="bg1">
                  <a:lumMod val="50000"/>
                </a:schemeClr>
              </a:solidFill>
            </a:endParaRPr>
          </a:p>
        </p:txBody>
      </p:sp>
    </p:spTree>
    <p:extLst>
      <p:ext uri="{BB962C8B-B14F-4D97-AF65-F5344CB8AC3E}">
        <p14:creationId xmlns:p14="http://schemas.microsoft.com/office/powerpoint/2010/main" val="1759515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6" grpId="0"/>
      <p:bldP spid="17" grpId="0"/>
      <p:bldP spid="18"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0CBEEF-76FB-4BFE-A941-429AA1DF47E5}"/>
              </a:ext>
            </a:extLst>
          </p:cNvPr>
          <p:cNvSpPr>
            <a:spLocks noGrp="1"/>
          </p:cNvSpPr>
          <p:nvPr>
            <p:ph idx="1"/>
          </p:nvPr>
        </p:nvSpPr>
        <p:spPr>
          <a:xfrm>
            <a:off x="457200" y="1463040"/>
            <a:ext cx="8686800" cy="4754880"/>
          </a:xfrm>
        </p:spPr>
        <p:txBody>
          <a:bodyPr>
            <a:normAutofit fontScale="77500" lnSpcReduction="20000"/>
          </a:bodyPr>
          <a:lstStyle/>
          <a:p>
            <a:r>
              <a:rPr lang="en-US" b="1" dirty="0"/>
              <a:t>Do nothing </a:t>
            </a:r>
            <a:r>
              <a:rPr lang="en-US" dirty="0"/>
              <a:t>(i.e., NGS stays “metric” only)</a:t>
            </a:r>
          </a:p>
          <a:p>
            <a:pPr lvl="1"/>
            <a:r>
              <a:rPr lang="en-US" dirty="0"/>
              <a:t>States choose whatever foot they want</a:t>
            </a:r>
          </a:p>
          <a:p>
            <a:pPr lvl="1"/>
            <a:r>
              <a:rPr lang="en-US" dirty="0"/>
              <a:t>The feet will creep back into NGS products &amp; services</a:t>
            </a:r>
          </a:p>
          <a:p>
            <a:r>
              <a:rPr lang="en-US" b="1" dirty="0"/>
              <a:t>Officially adopt U.S. survey foot for specific things</a:t>
            </a:r>
          </a:p>
          <a:p>
            <a:pPr lvl="1"/>
            <a:r>
              <a:rPr lang="en-US" dirty="0"/>
              <a:t>U.S. survey foot for surveying and mapping</a:t>
            </a:r>
          </a:p>
          <a:p>
            <a:pPr lvl="1"/>
            <a:r>
              <a:rPr lang="en-US" dirty="0"/>
              <a:t>International foot for engineering (and everything else)</a:t>
            </a:r>
          </a:p>
          <a:p>
            <a:r>
              <a:rPr lang="en-US" b="1" dirty="0"/>
              <a:t>Use international foot for everything</a:t>
            </a:r>
          </a:p>
          <a:p>
            <a:pPr lvl="1"/>
            <a:r>
              <a:rPr lang="en-US" dirty="0"/>
              <a:t>Support only foot = 0.3048 meter after 2022, period</a:t>
            </a:r>
          </a:p>
          <a:p>
            <a:r>
              <a:rPr lang="en-US" b="1" dirty="0"/>
              <a:t>Use U.S. survey foot for everything </a:t>
            </a:r>
            <a:r>
              <a:rPr lang="en-US" dirty="0"/>
              <a:t>(highly unlikely)</a:t>
            </a:r>
          </a:p>
          <a:p>
            <a:r>
              <a:rPr lang="en-US" b="1" dirty="0"/>
              <a:t>Go entirely metric </a:t>
            </a:r>
            <a:r>
              <a:rPr lang="en-US" dirty="0"/>
              <a:t>(</a:t>
            </a:r>
            <a:r>
              <a:rPr lang="en-US" i="1" dirty="0"/>
              <a:t>good luck with that!</a:t>
            </a:r>
            <a:r>
              <a:rPr lang="en-US" dirty="0"/>
              <a:t>)</a:t>
            </a:r>
          </a:p>
          <a:p>
            <a:endParaRPr lang="en-US" dirty="0">
              <a:solidFill>
                <a:schemeClr val="tx2">
                  <a:lumMod val="75000"/>
                </a:schemeClr>
              </a:solidFill>
            </a:endParaRPr>
          </a:p>
        </p:txBody>
      </p:sp>
      <p:sp>
        <p:nvSpPr>
          <p:cNvPr id="5" name="Rectangle 4">
            <a:extLst>
              <a:ext uri="{FF2B5EF4-FFF2-40B4-BE49-F238E27FC236}">
                <a16:creationId xmlns:a16="http://schemas.microsoft.com/office/drawing/2014/main" id="{BEF92B54-C33A-4E08-9C03-7ECDE37C5D1F}"/>
              </a:ext>
            </a:extLst>
          </p:cNvPr>
          <p:cNvSpPr/>
          <p:nvPr/>
        </p:nvSpPr>
        <p:spPr>
          <a:xfrm>
            <a:off x="276045" y="3840480"/>
            <a:ext cx="8591910" cy="843487"/>
          </a:xfrm>
          <a:prstGeom prst="rect">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4C32D1E2-A652-4B32-A5E6-CAC2742AEC19}"/>
              </a:ext>
            </a:extLst>
          </p:cNvPr>
          <p:cNvSpPr>
            <a:spLocks noGrp="1"/>
          </p:cNvSpPr>
          <p:nvPr>
            <p:ph type="title"/>
          </p:nvPr>
        </p:nvSpPr>
        <p:spPr/>
        <p:txBody>
          <a:bodyPr/>
          <a:lstStyle/>
          <a:p>
            <a:r>
              <a:rPr lang="en-US" dirty="0"/>
              <a:t>What are the choices?</a:t>
            </a:r>
          </a:p>
        </p:txBody>
      </p:sp>
      <p:sp>
        <p:nvSpPr>
          <p:cNvPr id="2" name="Date Placeholder 1">
            <a:extLst>
              <a:ext uri="{FF2B5EF4-FFF2-40B4-BE49-F238E27FC236}">
                <a16:creationId xmlns:a16="http://schemas.microsoft.com/office/drawing/2014/main" id="{11E5869C-CB15-4E6F-A61E-FD0729413ED8}"/>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319AC11E-6181-4CB5-AFC2-23D0DDA14FAF}"/>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D33AE25B-04F4-477B-B3F8-8E27B50CDEF1}"/>
              </a:ext>
            </a:extLst>
          </p:cNvPr>
          <p:cNvSpPr>
            <a:spLocks noGrp="1"/>
          </p:cNvSpPr>
          <p:nvPr>
            <p:ph type="sldNum" sz="quarter" idx="4"/>
          </p:nvPr>
        </p:nvSpPr>
        <p:spPr/>
        <p:txBody>
          <a:bodyPr/>
          <a:lstStyle/>
          <a:p>
            <a:fld id="{50726B4B-11E2-4B4D-822E-155936961C3B}" type="slidenum">
              <a:rPr lang="en-US" smtClean="0"/>
              <a:pPr/>
              <a:t>60</a:t>
            </a:fld>
            <a:endParaRPr lang="en-US" dirty="0"/>
          </a:p>
        </p:txBody>
      </p:sp>
    </p:spTree>
    <p:extLst>
      <p:ext uri="{BB962C8B-B14F-4D97-AF65-F5344CB8AC3E}">
        <p14:creationId xmlns:p14="http://schemas.microsoft.com/office/powerpoint/2010/main" val="409797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3039"/>
            <a:ext cx="8557404" cy="5030227"/>
          </a:xfrm>
        </p:spPr>
        <p:txBody>
          <a:bodyPr>
            <a:normAutofit fontScale="77500" lnSpcReduction="20000"/>
          </a:bodyPr>
          <a:lstStyle/>
          <a:p>
            <a:r>
              <a:rPr lang="en-US" b="1" dirty="0"/>
              <a:t>Only one foot after 2022 (1 foot = 0.3048 meter)</a:t>
            </a:r>
          </a:p>
          <a:p>
            <a:pPr lvl="1"/>
            <a:r>
              <a:rPr lang="en-US" dirty="0"/>
              <a:t>Make official through NIST</a:t>
            </a:r>
          </a:p>
          <a:p>
            <a:pPr lvl="1"/>
            <a:r>
              <a:rPr lang="en-US" b="1" i="1" dirty="0"/>
              <a:t>NO</a:t>
            </a:r>
            <a:r>
              <a:rPr lang="en-US" dirty="0"/>
              <a:t> option for U.S. survey foot</a:t>
            </a:r>
          </a:p>
          <a:p>
            <a:r>
              <a:rPr lang="en-US" b="1" dirty="0"/>
              <a:t>NGS will help with the transition</a:t>
            </a:r>
          </a:p>
          <a:p>
            <a:pPr lvl="1"/>
            <a:r>
              <a:rPr lang="en-US" dirty="0"/>
              <a:t>Will fully support backward compatibility</a:t>
            </a:r>
          </a:p>
          <a:p>
            <a:pPr lvl="1"/>
            <a:r>
              <a:rPr lang="en-US" dirty="0"/>
              <a:t>Use “correct” foot for SPCS 83 and SPCS 27</a:t>
            </a:r>
          </a:p>
          <a:p>
            <a:pPr lvl="1"/>
            <a:r>
              <a:rPr lang="en-US" dirty="0"/>
              <a:t>Automatically done by NGS products and services</a:t>
            </a:r>
          </a:p>
          <a:p>
            <a:r>
              <a:rPr lang="en-US" b="1" dirty="0"/>
              <a:t>Guiding ideas</a:t>
            </a:r>
          </a:p>
          <a:p>
            <a:pPr lvl="1"/>
            <a:r>
              <a:rPr lang="en-US" dirty="0"/>
              <a:t>Best opportunity to make the change</a:t>
            </a:r>
          </a:p>
          <a:p>
            <a:pPr lvl="1"/>
            <a:r>
              <a:rPr lang="en-US" dirty="0"/>
              <a:t>Of all changes in 2022, this is the least significant</a:t>
            </a:r>
          </a:p>
          <a:p>
            <a:pPr lvl="1"/>
            <a:r>
              <a:rPr lang="en-US" dirty="0"/>
              <a:t>Will make things better</a:t>
            </a:r>
          </a:p>
          <a:p>
            <a:pPr lvl="1"/>
            <a:r>
              <a:rPr lang="en-US" dirty="0"/>
              <a:t>About the </a:t>
            </a:r>
            <a:r>
              <a:rPr lang="en-US" b="1" i="1" dirty="0"/>
              <a:t>future</a:t>
            </a:r>
            <a:r>
              <a:rPr lang="en-US" dirty="0"/>
              <a:t>, not the past</a:t>
            </a:r>
          </a:p>
          <a:p>
            <a:pPr lvl="1"/>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p:txBody>
      </p:sp>
      <p:sp>
        <p:nvSpPr>
          <p:cNvPr id="8" name="Title 7">
            <a:extLst>
              <a:ext uri="{FF2B5EF4-FFF2-40B4-BE49-F238E27FC236}">
                <a16:creationId xmlns:a16="http://schemas.microsoft.com/office/drawing/2014/main" id="{BEDEC2B8-D942-47D5-9066-D6BAE81CAB38}"/>
              </a:ext>
            </a:extLst>
          </p:cNvPr>
          <p:cNvSpPr>
            <a:spLocks noGrp="1"/>
          </p:cNvSpPr>
          <p:nvPr>
            <p:ph type="title"/>
          </p:nvPr>
        </p:nvSpPr>
        <p:spPr/>
        <p:txBody>
          <a:bodyPr/>
          <a:lstStyle/>
          <a:p>
            <a:r>
              <a:rPr lang="en-US" dirty="0"/>
              <a:t>An NGS proposal</a:t>
            </a:r>
          </a:p>
        </p:txBody>
      </p:sp>
      <p:sp>
        <p:nvSpPr>
          <p:cNvPr id="2" name="Date Placeholder 1">
            <a:extLst>
              <a:ext uri="{FF2B5EF4-FFF2-40B4-BE49-F238E27FC236}">
                <a16:creationId xmlns:a16="http://schemas.microsoft.com/office/drawing/2014/main" id="{B3543716-14B7-443D-B8F2-2C484CA090A0}"/>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2090C8E8-49F0-4770-B3B0-D958C3C1BC5A}"/>
              </a:ext>
            </a:extLst>
          </p:cNvPr>
          <p:cNvSpPr>
            <a:spLocks noGrp="1"/>
          </p:cNvSpPr>
          <p:nvPr>
            <p:ph type="ftr" sz="quarter" idx="3"/>
          </p:nvPr>
        </p:nvSpPr>
        <p:spPr/>
        <p:txBody>
          <a:bodyPr/>
          <a:lstStyle/>
          <a:p>
            <a:r>
              <a:rPr lang="en-US"/>
              <a:t>TRB 2019 AFB80 Summer Meeting</a:t>
            </a:r>
            <a:endParaRPr lang="en-US" dirty="0"/>
          </a:p>
        </p:txBody>
      </p:sp>
      <p:sp>
        <p:nvSpPr>
          <p:cNvPr id="5" name="Slide Number Placeholder 4">
            <a:extLst>
              <a:ext uri="{FF2B5EF4-FFF2-40B4-BE49-F238E27FC236}">
                <a16:creationId xmlns:a16="http://schemas.microsoft.com/office/drawing/2014/main" id="{A910AC69-BE9D-4AE8-8340-BF53ECE2F6CE}"/>
              </a:ext>
            </a:extLst>
          </p:cNvPr>
          <p:cNvSpPr>
            <a:spLocks noGrp="1"/>
          </p:cNvSpPr>
          <p:nvPr>
            <p:ph type="sldNum" sz="quarter" idx="4"/>
          </p:nvPr>
        </p:nvSpPr>
        <p:spPr/>
        <p:txBody>
          <a:bodyPr/>
          <a:lstStyle/>
          <a:p>
            <a:fld id="{50726B4B-11E2-4B4D-822E-155936961C3B}" type="slidenum">
              <a:rPr lang="en-US" smtClean="0"/>
              <a:pPr/>
              <a:t>61</a:t>
            </a:fld>
            <a:endParaRPr lang="en-US" dirty="0"/>
          </a:p>
        </p:txBody>
      </p:sp>
    </p:spTree>
    <p:extLst>
      <p:ext uri="{BB962C8B-B14F-4D97-AF65-F5344CB8AC3E}">
        <p14:creationId xmlns:p14="http://schemas.microsoft.com/office/powerpoint/2010/main" val="367193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596860" cy="2276448"/>
          </a:xfrm>
        </p:spPr>
        <p:txBody>
          <a:bodyPr>
            <a:normAutofit fontScale="85000" lnSpcReduction="20000"/>
          </a:bodyPr>
          <a:lstStyle/>
          <a:p>
            <a:r>
              <a:rPr lang="en-US" dirty="0"/>
              <a:t>That was original intent (</a:t>
            </a:r>
            <a:r>
              <a:rPr lang="en-US" i="1" dirty="0"/>
              <a:t>60 years ago!</a:t>
            </a:r>
            <a:r>
              <a:rPr lang="en-US" dirty="0"/>
              <a:t>)</a:t>
            </a:r>
          </a:p>
          <a:p>
            <a:r>
              <a:rPr lang="en-US" dirty="0"/>
              <a:t>Two “feet” is inefficient and causes confusion</a:t>
            </a:r>
          </a:p>
          <a:p>
            <a:pPr lvl="1"/>
            <a:r>
              <a:rPr lang="en-US" dirty="0"/>
              <a:t>Leads to errors that cost money</a:t>
            </a:r>
          </a:p>
          <a:p>
            <a:pPr lvl="1"/>
            <a:r>
              <a:rPr lang="en-US" dirty="0"/>
              <a:t>Absurd to have “same” unit that differs by 2 ppm</a:t>
            </a:r>
          </a:p>
          <a:p>
            <a:pPr lvl="1"/>
            <a:r>
              <a:rPr lang="en-US" dirty="0"/>
              <a:t>Defeats purpose of having a length standard</a:t>
            </a:r>
          </a:p>
        </p:txBody>
      </p:sp>
      <p:sp>
        <p:nvSpPr>
          <p:cNvPr id="2" name="Date Placeholder 1">
            <a:extLst>
              <a:ext uri="{FF2B5EF4-FFF2-40B4-BE49-F238E27FC236}">
                <a16:creationId xmlns:a16="http://schemas.microsoft.com/office/drawing/2014/main" id="{35877C4D-F37F-4338-AD96-5032BA0B0225}"/>
              </a:ext>
            </a:extLst>
          </p:cNvPr>
          <p:cNvSpPr>
            <a:spLocks noGrp="1"/>
          </p:cNvSpPr>
          <p:nvPr>
            <p:ph type="dt" sz="quarter" idx="2"/>
          </p:nvPr>
        </p:nvSpPr>
        <p:spPr/>
        <p:txBody>
          <a:bodyPr/>
          <a:lstStyle/>
          <a:p>
            <a:r>
              <a:rPr lang="en-US"/>
              <a:t>July 24, 2019</a:t>
            </a:r>
            <a:endParaRPr lang="en-US" dirty="0"/>
          </a:p>
        </p:txBody>
      </p:sp>
      <p:sp>
        <p:nvSpPr>
          <p:cNvPr id="5" name="Footer Placeholder 4">
            <a:extLst>
              <a:ext uri="{FF2B5EF4-FFF2-40B4-BE49-F238E27FC236}">
                <a16:creationId xmlns:a16="http://schemas.microsoft.com/office/drawing/2014/main" id="{F9322A28-7AB4-46A6-85B8-26E983D6D2F1}"/>
              </a:ext>
            </a:extLst>
          </p:cNvPr>
          <p:cNvSpPr>
            <a:spLocks noGrp="1"/>
          </p:cNvSpPr>
          <p:nvPr>
            <p:ph type="ftr" sz="quarter" idx="3"/>
          </p:nvPr>
        </p:nvSpPr>
        <p:spPr/>
        <p:txBody>
          <a:bodyPr/>
          <a:lstStyle/>
          <a:p>
            <a:r>
              <a:rPr lang="en-US"/>
              <a:t>TRB 2019 AFB80 Summer Meeting</a:t>
            </a:r>
            <a:endParaRPr lang="en-US" dirty="0"/>
          </a:p>
        </p:txBody>
      </p:sp>
      <p:sp>
        <p:nvSpPr>
          <p:cNvPr id="8" name="Title 7">
            <a:extLst>
              <a:ext uri="{FF2B5EF4-FFF2-40B4-BE49-F238E27FC236}">
                <a16:creationId xmlns:a16="http://schemas.microsoft.com/office/drawing/2014/main" id="{A268CAE6-710E-4DE0-A889-3E46CDEBF42E}"/>
              </a:ext>
            </a:extLst>
          </p:cNvPr>
          <p:cNvSpPr>
            <a:spLocks noGrp="1"/>
          </p:cNvSpPr>
          <p:nvPr>
            <p:ph type="title"/>
          </p:nvPr>
        </p:nvSpPr>
        <p:spPr/>
        <p:txBody>
          <a:bodyPr/>
          <a:lstStyle/>
          <a:p>
            <a:r>
              <a:rPr lang="en-US" dirty="0"/>
              <a:t>Why make the change?</a:t>
            </a:r>
          </a:p>
        </p:txBody>
      </p:sp>
      <p:sp>
        <p:nvSpPr>
          <p:cNvPr id="7" name="Slide Number Placeholder 5">
            <a:extLst>
              <a:ext uri="{FF2B5EF4-FFF2-40B4-BE49-F238E27FC236}">
                <a16:creationId xmlns:a16="http://schemas.microsoft.com/office/drawing/2014/main" id="{4B2DB436-E366-4A64-A313-994AE1EBF24C}"/>
              </a:ext>
            </a:extLst>
          </p:cNvPr>
          <p:cNvSpPr>
            <a:spLocks noGrp="1"/>
          </p:cNvSpPr>
          <p:nvPr>
            <p:ph type="sldNum" sz="quarter" idx="4"/>
          </p:nvPr>
        </p:nvSpPr>
        <p:spPr>
          <a:xfrm>
            <a:off x="6862274" y="6243638"/>
            <a:ext cx="1824527" cy="457200"/>
          </a:xfrm>
        </p:spPr>
        <p:txBody>
          <a:bodyPr/>
          <a:lstStyle/>
          <a:p>
            <a:fld id="{50726B4B-11E2-4B4D-822E-155936961C3B}" type="slidenum">
              <a:rPr lang="en-US" smtClean="0"/>
              <a:pPr/>
              <a:t>62</a:t>
            </a:fld>
            <a:endParaRPr lang="en-US" dirty="0"/>
          </a:p>
        </p:txBody>
      </p:sp>
    </p:spTree>
    <p:extLst>
      <p:ext uri="{BB962C8B-B14F-4D97-AF65-F5344CB8AC3E}">
        <p14:creationId xmlns:p14="http://schemas.microsoft.com/office/powerpoint/2010/main" val="183481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of error in mixing feet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78B645E1-A494-48C5-B36B-35AC420E0B14}"/>
              </a:ext>
            </a:extLst>
          </p:cNvPr>
          <p:cNvSpPr/>
          <p:nvPr/>
        </p:nvSpPr>
        <p:spPr>
          <a:xfrm>
            <a:off x="4572000" y="914400"/>
            <a:ext cx="4572000" cy="5393933"/>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6D32664-ECEA-4960-AD61-C66EA62FF8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13348" b="8000"/>
          <a:stretch/>
        </p:blipFill>
        <p:spPr>
          <a:xfrm>
            <a:off x="4571999" y="914399"/>
            <a:ext cx="4572001" cy="5393933"/>
          </a:xfrm>
          <a:prstGeom prst="rect">
            <a:avLst/>
          </a:prstGeom>
        </p:spPr>
      </p:pic>
      <p:sp>
        <p:nvSpPr>
          <p:cNvPr id="4" name="Date Placeholder 3">
            <a:extLst>
              <a:ext uri="{FF2B5EF4-FFF2-40B4-BE49-F238E27FC236}">
                <a16:creationId xmlns:a16="http://schemas.microsoft.com/office/drawing/2014/main" id="{0CF0DA29-42D3-49CA-9EA9-CBBC40709508}"/>
              </a:ext>
            </a:extLst>
          </p:cNvPr>
          <p:cNvSpPr>
            <a:spLocks noGrp="1"/>
          </p:cNvSpPr>
          <p:nvPr>
            <p:ph type="dt" sz="quarter" idx="2"/>
          </p:nvPr>
        </p:nvSpPr>
        <p:spPr/>
        <p:txBody>
          <a:bodyPr/>
          <a:lstStyle/>
          <a:p>
            <a:r>
              <a:rPr lang="en-US" dirty="0">
                <a:solidFill>
                  <a:schemeClr val="accent4">
                    <a:lumMod val="75000"/>
                  </a:schemeClr>
                </a:solidFill>
              </a:rPr>
              <a:t>July 24, 2019</a:t>
            </a:r>
          </a:p>
        </p:txBody>
      </p:sp>
      <p:sp>
        <p:nvSpPr>
          <p:cNvPr id="6" name="Slide Number Placeholder 5">
            <a:extLst>
              <a:ext uri="{FF2B5EF4-FFF2-40B4-BE49-F238E27FC236}">
                <a16:creationId xmlns:a16="http://schemas.microsoft.com/office/drawing/2014/main" id="{40F4D52A-73F0-4567-B470-977858EAAC2E}"/>
              </a:ext>
            </a:extLst>
          </p:cNvPr>
          <p:cNvSpPr>
            <a:spLocks noGrp="1"/>
          </p:cNvSpPr>
          <p:nvPr>
            <p:ph type="sldNum" sz="quarter" idx="4"/>
          </p:nvPr>
        </p:nvSpPr>
        <p:spPr/>
        <p:txBody>
          <a:bodyPr/>
          <a:lstStyle/>
          <a:p>
            <a:fld id="{50726B4B-11E2-4B4D-822E-155936961C3B}" type="slidenum">
              <a:rPr lang="en-US" smtClean="0">
                <a:solidFill>
                  <a:schemeClr val="accent4">
                    <a:lumMod val="75000"/>
                  </a:schemeClr>
                </a:solidFill>
              </a:rPr>
              <a:pPr/>
              <a:t>63</a:t>
            </a:fld>
            <a:endParaRPr lang="en-US" dirty="0">
              <a:solidFill>
                <a:schemeClr val="accent4">
                  <a:lumMod val="75000"/>
                </a:schemeClr>
              </a:solidFill>
            </a:endParaRPr>
          </a:p>
        </p:txBody>
      </p:sp>
    </p:spTree>
    <p:extLst>
      <p:ext uri="{BB962C8B-B14F-4D97-AF65-F5344CB8AC3E}">
        <p14:creationId xmlns:p14="http://schemas.microsoft.com/office/powerpoint/2010/main" val="15694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8"/>
            <a:ext cx="8596860" cy="4834245"/>
          </a:xfrm>
        </p:spPr>
        <p:txBody>
          <a:bodyPr>
            <a:normAutofit fontScale="77500" lnSpcReduction="20000"/>
          </a:bodyPr>
          <a:lstStyle/>
          <a:p>
            <a:r>
              <a:rPr lang="en-US" dirty="0"/>
              <a:t>That was original intent (</a:t>
            </a:r>
            <a:r>
              <a:rPr lang="en-US" i="1" dirty="0"/>
              <a:t>60 years ago!</a:t>
            </a:r>
            <a:r>
              <a:rPr lang="en-US" dirty="0"/>
              <a:t>)</a:t>
            </a:r>
          </a:p>
          <a:p>
            <a:r>
              <a:rPr lang="en-US" dirty="0"/>
              <a:t>Two “feet” is inefficient and causes confusion</a:t>
            </a:r>
          </a:p>
          <a:p>
            <a:pPr lvl="1"/>
            <a:r>
              <a:rPr lang="en-US" dirty="0"/>
              <a:t>Leads to errors that cost money</a:t>
            </a:r>
          </a:p>
          <a:p>
            <a:pPr lvl="1"/>
            <a:r>
              <a:rPr lang="en-US" dirty="0"/>
              <a:t>Absurd to have “same” unit that differs by 2 ppm</a:t>
            </a:r>
          </a:p>
          <a:p>
            <a:pPr lvl="1"/>
            <a:r>
              <a:rPr lang="en-US" dirty="0"/>
              <a:t>Defeats purpose of having a length standard</a:t>
            </a:r>
          </a:p>
          <a:p>
            <a:r>
              <a:rPr lang="en-US" dirty="0"/>
              <a:t>Only recognized in </a:t>
            </a:r>
            <a:r>
              <a:rPr lang="en-US" b="1" i="1" dirty="0"/>
              <a:t>part</a:t>
            </a:r>
            <a:r>
              <a:rPr lang="en-US" dirty="0"/>
              <a:t> of U.S.</a:t>
            </a:r>
          </a:p>
          <a:p>
            <a:r>
              <a:rPr lang="en-US" dirty="0"/>
              <a:t>NGS software can support backward-compatibility</a:t>
            </a:r>
          </a:p>
          <a:p>
            <a:r>
              <a:rPr lang="en-US" b="1" i="1" dirty="0"/>
              <a:t>Now is the time</a:t>
            </a:r>
          </a:p>
          <a:p>
            <a:pPr lvl="1"/>
            <a:r>
              <a:rPr lang="en-US" dirty="0"/>
              <a:t>Many changes already being made for 2022</a:t>
            </a:r>
          </a:p>
          <a:p>
            <a:pPr lvl="1"/>
            <a:r>
              <a:rPr lang="en-US" dirty="0"/>
              <a:t>Change in foot trivial compared to other changes</a:t>
            </a:r>
          </a:p>
          <a:p>
            <a:pPr lvl="1"/>
            <a:r>
              <a:rPr lang="en-US" dirty="0"/>
              <a:t>U.S. survey foot problems will never go way if not addressed</a:t>
            </a:r>
          </a:p>
          <a:p>
            <a:pPr lvl="1"/>
            <a:endParaRPr lang="en-US" dirty="0">
              <a:solidFill>
                <a:schemeClr val="tx2">
                  <a:lumMod val="75000"/>
                </a:schemeClr>
              </a:solidFill>
            </a:endParaRPr>
          </a:p>
        </p:txBody>
      </p:sp>
      <p:sp>
        <p:nvSpPr>
          <p:cNvPr id="8" name="Title 7">
            <a:extLst>
              <a:ext uri="{FF2B5EF4-FFF2-40B4-BE49-F238E27FC236}">
                <a16:creationId xmlns:a16="http://schemas.microsoft.com/office/drawing/2014/main" id="{C681A081-6202-42BD-9D7B-7E1A17C6BCF8}"/>
              </a:ext>
            </a:extLst>
          </p:cNvPr>
          <p:cNvSpPr>
            <a:spLocks noGrp="1"/>
          </p:cNvSpPr>
          <p:nvPr>
            <p:ph type="title"/>
          </p:nvPr>
        </p:nvSpPr>
        <p:spPr/>
        <p:txBody>
          <a:bodyPr/>
          <a:lstStyle/>
          <a:p>
            <a:r>
              <a:rPr lang="en-US" dirty="0"/>
              <a:t>Why make the change?</a:t>
            </a:r>
          </a:p>
        </p:txBody>
      </p:sp>
      <p:sp>
        <p:nvSpPr>
          <p:cNvPr id="2" name="Date Placeholder 1">
            <a:extLst>
              <a:ext uri="{FF2B5EF4-FFF2-40B4-BE49-F238E27FC236}">
                <a16:creationId xmlns:a16="http://schemas.microsoft.com/office/drawing/2014/main" id="{AF153060-790C-4975-8F68-AC6061B5A814}"/>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53CECCB3-FE9C-47D0-B8C9-0FAF53D37026}"/>
              </a:ext>
            </a:extLst>
          </p:cNvPr>
          <p:cNvSpPr>
            <a:spLocks noGrp="1"/>
          </p:cNvSpPr>
          <p:nvPr>
            <p:ph type="ftr" sz="quarter" idx="3"/>
          </p:nvPr>
        </p:nvSpPr>
        <p:spPr/>
        <p:txBody>
          <a:bodyPr/>
          <a:lstStyle/>
          <a:p>
            <a:r>
              <a:rPr lang="en-US"/>
              <a:t>TRB 2019 AFB80 Summer Meeting</a:t>
            </a:r>
            <a:endParaRPr lang="en-US" dirty="0"/>
          </a:p>
        </p:txBody>
      </p:sp>
      <p:sp>
        <p:nvSpPr>
          <p:cNvPr id="5" name="Slide Number Placeholder 4">
            <a:extLst>
              <a:ext uri="{FF2B5EF4-FFF2-40B4-BE49-F238E27FC236}">
                <a16:creationId xmlns:a16="http://schemas.microsoft.com/office/drawing/2014/main" id="{9362918C-F79B-425A-A9DE-E56FAE62E707}"/>
              </a:ext>
            </a:extLst>
          </p:cNvPr>
          <p:cNvSpPr>
            <a:spLocks noGrp="1"/>
          </p:cNvSpPr>
          <p:nvPr>
            <p:ph type="sldNum" sz="quarter" idx="4"/>
          </p:nvPr>
        </p:nvSpPr>
        <p:spPr/>
        <p:txBody>
          <a:bodyPr/>
          <a:lstStyle/>
          <a:p>
            <a:fld id="{50726B4B-11E2-4B4D-822E-155936961C3B}" type="slidenum">
              <a:rPr lang="en-US" smtClean="0"/>
              <a:pPr/>
              <a:t>64</a:t>
            </a:fld>
            <a:endParaRPr lang="en-US" dirty="0"/>
          </a:p>
        </p:txBody>
      </p:sp>
    </p:spTree>
    <p:extLst>
      <p:ext uri="{BB962C8B-B14F-4D97-AF65-F5344CB8AC3E}">
        <p14:creationId xmlns:p14="http://schemas.microsoft.com/office/powerpoint/2010/main" val="267592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F0A96-F648-4AE7-AEF8-8E145C3A782B}"/>
              </a:ext>
            </a:extLst>
          </p:cNvPr>
          <p:cNvSpPr txBox="1"/>
          <p:nvPr/>
        </p:nvSpPr>
        <p:spPr bwMode="auto">
          <a:xfrm>
            <a:off x="516577" y="3129762"/>
            <a:ext cx="3692801" cy="1200329"/>
          </a:xfrm>
          <a:prstGeom prst="rect">
            <a:avLst/>
          </a:prstGeom>
          <a:noFill/>
          <a:ln w="9525" algn="ctr">
            <a:noFill/>
            <a:miter lim="800000"/>
            <a:headEnd/>
            <a:tailEnd/>
          </a:ln>
          <a:effectLst/>
        </p:spPr>
        <p:txBody>
          <a:bodyPr wrap="square" rtlCol="0">
            <a:spAutoFit/>
          </a:bodyPr>
          <a:lstStyle/>
          <a:p>
            <a:r>
              <a:rPr lang="en-US" sz="3600" dirty="0">
                <a:solidFill>
                  <a:srgbClr val="FFFF99"/>
                </a:solidFill>
                <a:cs typeface="Arial" pitchFamily="34" charset="0"/>
              </a:rPr>
              <a:t>4,092,414 sft</a:t>
            </a:r>
          </a:p>
          <a:p>
            <a:r>
              <a:rPr lang="en-US" sz="3600" b="1" i="1" dirty="0">
                <a:solidFill>
                  <a:srgbClr val="FFFF99"/>
                </a:solidFill>
                <a:cs typeface="Arial" pitchFamily="34" charset="0"/>
              </a:rPr>
              <a:t>4,092,422 ift</a:t>
            </a:r>
          </a:p>
        </p:txBody>
      </p:sp>
      <p:pic>
        <p:nvPicPr>
          <p:cNvPr id="5" name="Texas">
            <a:extLst>
              <a:ext uri="{FF2B5EF4-FFF2-40B4-BE49-F238E27FC236}">
                <a16:creationId xmlns:a16="http://schemas.microsoft.com/office/drawing/2014/main" id="{2BFCD0A3-DDCA-406B-8678-C8BE9647CC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79" r="18096" b="2351"/>
          <a:stretch/>
        </p:blipFill>
        <p:spPr>
          <a:xfrm>
            <a:off x="3409049" y="1446792"/>
            <a:ext cx="5467756" cy="5091168"/>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B3544AB4-8883-4E18-B6C4-5D42271CEC31}"/>
              </a:ext>
            </a:extLst>
          </p:cNvPr>
          <p:cNvGrpSpPr/>
          <p:nvPr/>
        </p:nvGrpSpPr>
        <p:grpSpPr>
          <a:xfrm>
            <a:off x="3606537" y="3419466"/>
            <a:ext cx="5029200" cy="914400"/>
            <a:chOff x="5538067" y="4572000"/>
            <a:chExt cx="3432048" cy="914400"/>
          </a:xfrm>
        </p:grpSpPr>
        <p:cxnSp>
          <p:nvCxnSpPr>
            <p:cNvPr id="7" name="Straight Connector 6">
              <a:extLst>
                <a:ext uri="{FF2B5EF4-FFF2-40B4-BE49-F238E27FC236}">
                  <a16:creationId xmlns:a16="http://schemas.microsoft.com/office/drawing/2014/main" id="{D76AA931-12B3-4A8D-ACFF-6468B0E545E6}"/>
                </a:ext>
              </a:extLst>
            </p:cNvPr>
            <p:cNvCxnSpPr/>
            <p:nvPr/>
          </p:nvCxnSpPr>
          <p:spPr>
            <a:xfrm>
              <a:off x="8970115" y="4572000"/>
              <a:ext cx="0" cy="9144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7367651-7E16-4C72-BCE1-EE247E9BE18B}"/>
                </a:ext>
              </a:extLst>
            </p:cNvPr>
            <p:cNvCxnSpPr/>
            <p:nvPr/>
          </p:nvCxnSpPr>
          <p:spPr>
            <a:xfrm>
              <a:off x="5538067" y="4572000"/>
              <a:ext cx="0" cy="91440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F900A197-D4E9-45C5-A839-162B91186516}"/>
              </a:ext>
            </a:extLst>
          </p:cNvPr>
          <p:cNvCxnSpPr>
            <a:cxnSpLocks/>
          </p:cNvCxnSpPr>
          <p:nvPr/>
        </p:nvCxnSpPr>
        <p:spPr>
          <a:xfrm>
            <a:off x="3598223" y="3831837"/>
            <a:ext cx="5029200" cy="0"/>
          </a:xfrm>
          <a:prstGeom prst="straightConnector1">
            <a:avLst/>
          </a:prstGeom>
          <a:ln w="53975">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35B7C73-E0BA-4CDE-9FFD-DA71C39128D8}"/>
              </a:ext>
            </a:extLst>
          </p:cNvPr>
          <p:cNvSpPr/>
          <p:nvPr/>
        </p:nvSpPr>
        <p:spPr>
          <a:xfrm>
            <a:off x="226339" y="1537448"/>
            <a:ext cx="4626523" cy="584775"/>
          </a:xfrm>
          <a:prstGeom prst="rect">
            <a:avLst/>
          </a:prstGeom>
        </p:spPr>
        <p:txBody>
          <a:bodyPr wrap="none">
            <a:spAutoFit/>
          </a:bodyPr>
          <a:lstStyle/>
          <a:p>
            <a:r>
              <a:rPr lang="en-US" sz="3200" dirty="0"/>
              <a:t>Texas will be even </a:t>
            </a:r>
            <a:r>
              <a:rPr lang="en-US" sz="3200" b="1" i="1" dirty="0"/>
              <a:t>bigger</a:t>
            </a:r>
            <a:r>
              <a:rPr lang="en-US" sz="3200" dirty="0"/>
              <a:t>…</a:t>
            </a:r>
          </a:p>
        </p:txBody>
      </p:sp>
      <p:sp>
        <p:nvSpPr>
          <p:cNvPr id="3" name="Title 2">
            <a:extLst>
              <a:ext uri="{FF2B5EF4-FFF2-40B4-BE49-F238E27FC236}">
                <a16:creationId xmlns:a16="http://schemas.microsoft.com/office/drawing/2014/main" id="{6DD0BBE2-8B12-4AF6-9964-7474BEC95C4E}"/>
              </a:ext>
            </a:extLst>
          </p:cNvPr>
          <p:cNvSpPr>
            <a:spLocks noGrp="1"/>
          </p:cNvSpPr>
          <p:nvPr>
            <p:ph type="title"/>
          </p:nvPr>
        </p:nvSpPr>
        <p:spPr/>
        <p:txBody>
          <a:bodyPr/>
          <a:lstStyle/>
          <a:p>
            <a:r>
              <a:rPr lang="en-US" dirty="0"/>
              <a:t>Why make the change?</a:t>
            </a:r>
          </a:p>
        </p:txBody>
      </p:sp>
      <p:sp>
        <p:nvSpPr>
          <p:cNvPr id="2" name="Date Placeholder 1">
            <a:extLst>
              <a:ext uri="{FF2B5EF4-FFF2-40B4-BE49-F238E27FC236}">
                <a16:creationId xmlns:a16="http://schemas.microsoft.com/office/drawing/2014/main" id="{8AC0AEA6-DC76-4A1D-9B3F-0FCD142ECD28}"/>
              </a:ext>
            </a:extLst>
          </p:cNvPr>
          <p:cNvSpPr>
            <a:spLocks noGrp="1"/>
          </p:cNvSpPr>
          <p:nvPr>
            <p:ph type="dt" sz="quarter" idx="2"/>
          </p:nvPr>
        </p:nvSpPr>
        <p:spPr/>
        <p:txBody>
          <a:bodyPr/>
          <a:lstStyle/>
          <a:p>
            <a:r>
              <a:rPr lang="en-US"/>
              <a:t>July 24, 2019</a:t>
            </a:r>
            <a:endParaRPr lang="en-US" dirty="0"/>
          </a:p>
        </p:txBody>
      </p:sp>
      <p:sp>
        <p:nvSpPr>
          <p:cNvPr id="10" name="Footer Placeholder 9">
            <a:extLst>
              <a:ext uri="{FF2B5EF4-FFF2-40B4-BE49-F238E27FC236}">
                <a16:creationId xmlns:a16="http://schemas.microsoft.com/office/drawing/2014/main" id="{EEE39531-3207-4E60-B2D2-F651B3C9343E}"/>
              </a:ext>
            </a:extLst>
          </p:cNvPr>
          <p:cNvSpPr>
            <a:spLocks noGrp="1"/>
          </p:cNvSpPr>
          <p:nvPr>
            <p:ph type="ftr" sz="quarter" idx="3"/>
          </p:nvPr>
        </p:nvSpPr>
        <p:spPr/>
        <p:txBody>
          <a:bodyPr/>
          <a:lstStyle/>
          <a:p>
            <a:r>
              <a:rPr lang="en-US"/>
              <a:t>TRB 2019 AFB80 Summer Meeting</a:t>
            </a:r>
            <a:endParaRPr lang="en-US" dirty="0"/>
          </a:p>
        </p:txBody>
      </p:sp>
      <p:sp>
        <p:nvSpPr>
          <p:cNvPr id="11" name="Slide Number Placeholder 10">
            <a:extLst>
              <a:ext uri="{FF2B5EF4-FFF2-40B4-BE49-F238E27FC236}">
                <a16:creationId xmlns:a16="http://schemas.microsoft.com/office/drawing/2014/main" id="{AE32AE0A-3BB2-4D28-A1E0-6B2A289A8F20}"/>
              </a:ext>
            </a:extLst>
          </p:cNvPr>
          <p:cNvSpPr>
            <a:spLocks noGrp="1"/>
          </p:cNvSpPr>
          <p:nvPr>
            <p:ph type="sldNum" sz="quarter" idx="4"/>
          </p:nvPr>
        </p:nvSpPr>
        <p:spPr/>
        <p:txBody>
          <a:bodyPr/>
          <a:lstStyle/>
          <a:p>
            <a:fld id="{50726B4B-11E2-4B4D-822E-155936961C3B}" type="slidenum">
              <a:rPr lang="en-US" smtClean="0"/>
              <a:pPr/>
              <a:t>65</a:t>
            </a:fld>
            <a:endParaRPr lang="en-US" dirty="0"/>
          </a:p>
        </p:txBody>
      </p:sp>
    </p:spTree>
    <p:extLst>
      <p:ext uri="{BB962C8B-B14F-4D97-AF65-F5344CB8AC3E}">
        <p14:creationId xmlns:p14="http://schemas.microsoft.com/office/powerpoint/2010/main" val="387703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4ACBB-9965-4F1C-AA79-55FC53022019}"/>
              </a:ext>
            </a:extLst>
          </p:cNvPr>
          <p:cNvSpPr>
            <a:spLocks noGrp="1"/>
          </p:cNvSpPr>
          <p:nvPr>
            <p:ph idx="1"/>
          </p:nvPr>
        </p:nvSpPr>
        <p:spPr>
          <a:xfrm>
            <a:off x="457200" y="1463040"/>
            <a:ext cx="8428008" cy="4754880"/>
          </a:xfrm>
        </p:spPr>
        <p:txBody>
          <a:bodyPr>
            <a:normAutofit fontScale="85000" lnSpcReduction="20000"/>
          </a:bodyPr>
          <a:lstStyle/>
          <a:p>
            <a:r>
              <a:rPr lang="en-US" b="1" dirty="0"/>
              <a:t>Used for existing records and data</a:t>
            </a:r>
          </a:p>
          <a:p>
            <a:pPr lvl="1"/>
            <a:r>
              <a:rPr lang="en-US" dirty="0"/>
              <a:t>Circular argument because issue never goes away</a:t>
            </a:r>
          </a:p>
          <a:p>
            <a:pPr lvl="1"/>
            <a:r>
              <a:rPr lang="en-US" dirty="0"/>
              <a:t>Such logic means old foot will always be retained</a:t>
            </a:r>
          </a:p>
          <a:p>
            <a:pPr lvl="1"/>
            <a:r>
              <a:rPr lang="en-US" dirty="0"/>
              <a:t>That’s how we got into this mess in the first place</a:t>
            </a:r>
          </a:p>
          <a:p>
            <a:r>
              <a:rPr lang="en-US" b="1" dirty="0"/>
              <a:t>Old foot in state legislation</a:t>
            </a:r>
          </a:p>
          <a:p>
            <a:pPr lvl="1"/>
            <a:r>
              <a:rPr lang="en-US" dirty="0"/>
              <a:t>But statute is usually (always?) tied to NAD 83</a:t>
            </a:r>
          </a:p>
          <a:p>
            <a:pPr lvl="1"/>
            <a:r>
              <a:rPr lang="en-US" b="1" i="1" dirty="0"/>
              <a:t>New statute for 2022 could break that connection</a:t>
            </a:r>
          </a:p>
          <a:p>
            <a:r>
              <a:rPr lang="en-US" b="1" dirty="0"/>
              <a:t>Necessary to convey real property…</a:t>
            </a:r>
          </a:p>
          <a:p>
            <a:pPr lvl="1"/>
            <a:r>
              <a:rPr lang="en-US" dirty="0"/>
              <a:t>Yet six states have new foot and somehow convey property</a:t>
            </a:r>
          </a:p>
          <a:p>
            <a:r>
              <a:rPr lang="en-US" b="1" dirty="0"/>
              <a:t>The old foot has a better name…</a:t>
            </a:r>
          </a:p>
          <a:p>
            <a:endParaRPr lang="en-US" dirty="0">
              <a:solidFill>
                <a:schemeClr val="tx2">
                  <a:lumMod val="75000"/>
                </a:schemeClr>
              </a:solidFill>
            </a:endParaRPr>
          </a:p>
        </p:txBody>
      </p:sp>
      <p:sp>
        <p:nvSpPr>
          <p:cNvPr id="9" name="Title 8">
            <a:extLst>
              <a:ext uri="{FF2B5EF4-FFF2-40B4-BE49-F238E27FC236}">
                <a16:creationId xmlns:a16="http://schemas.microsoft.com/office/drawing/2014/main" id="{57AA07EB-429D-4219-BCBC-948620D46CA8}"/>
              </a:ext>
            </a:extLst>
          </p:cNvPr>
          <p:cNvSpPr>
            <a:spLocks noGrp="1"/>
          </p:cNvSpPr>
          <p:nvPr>
            <p:ph type="title"/>
          </p:nvPr>
        </p:nvSpPr>
        <p:spPr/>
        <p:txBody>
          <a:bodyPr/>
          <a:lstStyle/>
          <a:p>
            <a:r>
              <a:rPr lang="en-US" dirty="0"/>
              <a:t>Arguments for keeping “old” foot</a:t>
            </a:r>
          </a:p>
        </p:txBody>
      </p:sp>
      <p:sp>
        <p:nvSpPr>
          <p:cNvPr id="2" name="Date Placeholder 1">
            <a:extLst>
              <a:ext uri="{FF2B5EF4-FFF2-40B4-BE49-F238E27FC236}">
                <a16:creationId xmlns:a16="http://schemas.microsoft.com/office/drawing/2014/main" id="{1A5504BA-D9CF-4F90-BEC9-AF30F3AE047F}"/>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789CF753-B6E3-4A90-B6B3-F30030E76794}"/>
              </a:ext>
            </a:extLst>
          </p:cNvPr>
          <p:cNvSpPr>
            <a:spLocks noGrp="1"/>
          </p:cNvSpPr>
          <p:nvPr>
            <p:ph type="ftr" sz="quarter" idx="3"/>
          </p:nvPr>
        </p:nvSpPr>
        <p:spPr/>
        <p:txBody>
          <a:bodyPr/>
          <a:lstStyle/>
          <a:p>
            <a:r>
              <a:rPr lang="en-US"/>
              <a:t>TRB 2019 AFB80 Summer Meeting</a:t>
            </a:r>
            <a:endParaRPr lang="en-US" dirty="0"/>
          </a:p>
        </p:txBody>
      </p:sp>
      <p:sp>
        <p:nvSpPr>
          <p:cNvPr id="5" name="Slide Number Placeholder 4">
            <a:extLst>
              <a:ext uri="{FF2B5EF4-FFF2-40B4-BE49-F238E27FC236}">
                <a16:creationId xmlns:a16="http://schemas.microsoft.com/office/drawing/2014/main" id="{430F408C-BA7A-4446-B709-37BEC9D0AAFF}"/>
              </a:ext>
            </a:extLst>
          </p:cNvPr>
          <p:cNvSpPr>
            <a:spLocks noGrp="1"/>
          </p:cNvSpPr>
          <p:nvPr>
            <p:ph type="sldNum" sz="quarter" idx="4"/>
          </p:nvPr>
        </p:nvSpPr>
        <p:spPr/>
        <p:txBody>
          <a:bodyPr/>
          <a:lstStyle/>
          <a:p>
            <a:fld id="{50726B4B-11E2-4B4D-822E-155936961C3B}" type="slidenum">
              <a:rPr lang="en-US" smtClean="0"/>
              <a:pPr/>
              <a:t>66</a:t>
            </a:fld>
            <a:endParaRPr lang="en-US" dirty="0"/>
          </a:p>
        </p:txBody>
      </p:sp>
    </p:spTree>
    <p:extLst>
      <p:ext uri="{BB962C8B-B14F-4D97-AF65-F5344CB8AC3E}">
        <p14:creationId xmlns:p14="http://schemas.microsoft.com/office/powerpoint/2010/main" val="257722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F0E4-D42B-4C20-9B2C-E160B27C9449}"/>
              </a:ext>
            </a:extLst>
          </p:cNvPr>
          <p:cNvSpPr>
            <a:spLocks noGrp="1"/>
          </p:cNvSpPr>
          <p:nvPr>
            <p:ph type="title"/>
          </p:nvPr>
        </p:nvSpPr>
        <p:spPr/>
        <p:txBody>
          <a:bodyPr/>
          <a:lstStyle/>
          <a:p>
            <a:r>
              <a:rPr lang="en-US" dirty="0"/>
              <a:t>What’s in a name?</a:t>
            </a:r>
          </a:p>
        </p:txBody>
      </p:sp>
      <p:sp>
        <p:nvSpPr>
          <p:cNvPr id="19" name="Content Placeholder 18">
            <a:extLst>
              <a:ext uri="{FF2B5EF4-FFF2-40B4-BE49-F238E27FC236}">
                <a16:creationId xmlns:a16="http://schemas.microsoft.com/office/drawing/2014/main" id="{948047C0-5D7F-4CBB-99E9-FEBFBA045A9A}"/>
              </a:ext>
            </a:extLst>
          </p:cNvPr>
          <p:cNvSpPr>
            <a:spLocks noGrp="1"/>
          </p:cNvSpPr>
          <p:nvPr>
            <p:ph idx="1"/>
          </p:nvPr>
        </p:nvSpPr>
        <p:spPr>
          <a:xfrm>
            <a:off x="457200" y="1554481"/>
            <a:ext cx="8509518" cy="4193176"/>
          </a:xfrm>
        </p:spPr>
        <p:txBody>
          <a:bodyPr>
            <a:normAutofit fontScale="85000" lnSpcReduction="20000"/>
          </a:bodyPr>
          <a:lstStyle/>
          <a:p>
            <a:r>
              <a:rPr lang="en-US" dirty="0"/>
              <a:t>U.S. survey vs. international foot</a:t>
            </a:r>
          </a:p>
          <a:p>
            <a:pPr lvl="1"/>
            <a:r>
              <a:rPr lang="en-US" dirty="0"/>
              <a:t>“U.S. survey” sounds patriotic, surveyor-centric</a:t>
            </a:r>
          </a:p>
          <a:p>
            <a:pPr lvl="1"/>
            <a:r>
              <a:rPr lang="en-US" dirty="0"/>
              <a:t>“International”  Has faint whiff of socialism and New World Order</a:t>
            </a:r>
          </a:p>
          <a:p>
            <a:r>
              <a:rPr lang="en-US" dirty="0"/>
              <a:t>Idea:  Drop word “international”</a:t>
            </a:r>
          </a:p>
          <a:p>
            <a:pPr lvl="1"/>
            <a:r>
              <a:rPr lang="en-US" dirty="0"/>
              <a:t>Instead call it the:</a:t>
            </a:r>
          </a:p>
          <a:p>
            <a:pPr marL="457200" lvl="1" indent="0">
              <a:buNone/>
            </a:pPr>
            <a:r>
              <a:rPr lang="en-US" b="1" i="1" dirty="0">
                <a:solidFill>
                  <a:srgbClr val="FFFF99"/>
                </a:solidFill>
              </a:rPr>
              <a:t>		</a:t>
            </a:r>
            <a:r>
              <a:rPr lang="en-US" sz="4700" b="1" i="1" dirty="0">
                <a:solidFill>
                  <a:srgbClr val="FFFF99"/>
                </a:solidFill>
              </a:rPr>
              <a:t>American </a:t>
            </a:r>
            <a:br>
              <a:rPr lang="en-US" sz="4700" b="1" i="1" dirty="0">
                <a:solidFill>
                  <a:srgbClr val="FFFF99"/>
                </a:solidFill>
              </a:rPr>
            </a:br>
            <a:r>
              <a:rPr lang="en-US" sz="4700" b="1" i="1" dirty="0">
                <a:solidFill>
                  <a:srgbClr val="FFFF99"/>
                </a:solidFill>
              </a:rPr>
              <a:t>		Freedom </a:t>
            </a:r>
            <a:br>
              <a:rPr lang="en-US" sz="4700" b="1" i="1" dirty="0">
                <a:solidFill>
                  <a:srgbClr val="FFFF99"/>
                </a:solidFill>
              </a:rPr>
            </a:br>
            <a:r>
              <a:rPr lang="en-US" sz="4700" b="1" i="1" dirty="0">
                <a:solidFill>
                  <a:srgbClr val="FFFF99"/>
                </a:solidFill>
              </a:rPr>
              <a:t>		Foot</a:t>
            </a:r>
          </a:p>
          <a:p>
            <a:pPr lvl="1"/>
            <a:endParaRPr lang="en-US" dirty="0"/>
          </a:p>
          <a:p>
            <a:endParaRPr lang="en-US" dirty="0"/>
          </a:p>
        </p:txBody>
      </p:sp>
      <p:sp>
        <p:nvSpPr>
          <p:cNvPr id="4" name="Date Placeholder 3">
            <a:extLst>
              <a:ext uri="{FF2B5EF4-FFF2-40B4-BE49-F238E27FC236}">
                <a16:creationId xmlns:a16="http://schemas.microsoft.com/office/drawing/2014/main" id="{A18FF8E4-14EF-4B43-8726-8A9290401109}"/>
              </a:ext>
            </a:extLst>
          </p:cNvPr>
          <p:cNvSpPr>
            <a:spLocks noGrp="1"/>
          </p:cNvSpPr>
          <p:nvPr>
            <p:ph type="dt" sz="quarter" idx="2"/>
          </p:nvPr>
        </p:nvSpPr>
        <p:spPr/>
        <p:txBody>
          <a:bodyPr/>
          <a:lstStyle/>
          <a:p>
            <a:r>
              <a:rPr lang="en-US"/>
              <a:t>July 24, 2019</a:t>
            </a:r>
            <a:endParaRPr lang="en-US" dirty="0"/>
          </a:p>
        </p:txBody>
      </p:sp>
      <p:sp>
        <p:nvSpPr>
          <p:cNvPr id="5" name="Footer Placeholder 4">
            <a:extLst>
              <a:ext uri="{FF2B5EF4-FFF2-40B4-BE49-F238E27FC236}">
                <a16:creationId xmlns:a16="http://schemas.microsoft.com/office/drawing/2014/main" id="{98B55E2F-E6CD-455F-A737-AE7D624353D1}"/>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499ADC4F-BEAC-45E9-B10E-85DBB92B176F}"/>
              </a:ext>
            </a:extLst>
          </p:cNvPr>
          <p:cNvSpPr>
            <a:spLocks noGrp="1"/>
          </p:cNvSpPr>
          <p:nvPr>
            <p:ph type="sldNum" sz="quarter" idx="4"/>
          </p:nvPr>
        </p:nvSpPr>
        <p:spPr/>
        <p:txBody>
          <a:bodyPr/>
          <a:lstStyle/>
          <a:p>
            <a:fld id="{50726B4B-11E2-4B4D-822E-155936961C3B}" type="slidenum">
              <a:rPr lang="en-US" smtClean="0"/>
              <a:pPr/>
              <a:t>67</a:t>
            </a:fld>
            <a:endParaRPr lang="en-US" dirty="0"/>
          </a:p>
        </p:txBody>
      </p:sp>
      <p:pic>
        <p:nvPicPr>
          <p:cNvPr id="18" name="Picture 17">
            <a:extLst>
              <a:ext uri="{FF2B5EF4-FFF2-40B4-BE49-F238E27FC236}">
                <a16:creationId xmlns:a16="http://schemas.microsoft.com/office/drawing/2014/main" id="{070931DA-C43F-411E-94E0-1F3F5F055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896" y="3651069"/>
            <a:ext cx="4889840" cy="3657600"/>
          </a:xfrm>
          <a:prstGeom prst="rect">
            <a:avLst/>
          </a:prstGeom>
        </p:spPr>
      </p:pic>
      <p:pic>
        <p:nvPicPr>
          <p:cNvPr id="20" name="Picture 2" descr="Image result for rose">
            <a:extLst>
              <a:ext uri="{FF2B5EF4-FFF2-40B4-BE49-F238E27FC236}">
                <a16:creationId xmlns:a16="http://schemas.microsoft.com/office/drawing/2014/main" id="{5D4B16BA-BC3D-4FBF-BF06-A10CDB4DAB9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7741994">
            <a:off x="6949940" y="100960"/>
            <a:ext cx="2143125" cy="214312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18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4" end="4"/>
                                            </p:txEl>
                                          </p:spTgt>
                                        </p:tgtEl>
                                        <p:attrNameLst>
                                          <p:attrName>style.visibility</p:attrName>
                                        </p:attrNameLst>
                                      </p:cBhvr>
                                      <p:to>
                                        <p:strVal val="visible"/>
                                      </p:to>
                                    </p:set>
                                    <p:animEffect transition="in" filter="fade">
                                      <p:cBhvr>
                                        <p:cTn id="12" dur="500"/>
                                        <p:tgtEl>
                                          <p:spTgt spid="19">
                                            <p:txEl>
                                              <p:pRg st="4" end="4"/>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9">
                                            <p:txEl>
                                              <p:pRg st="5" end="5"/>
                                            </p:txEl>
                                          </p:spTgt>
                                        </p:tgtEl>
                                        <p:attrNameLst>
                                          <p:attrName>style.visibility</p:attrName>
                                        </p:attrNameLst>
                                      </p:cBhvr>
                                      <p:to>
                                        <p:strVal val="visible"/>
                                      </p:to>
                                    </p:set>
                                    <p:animEffect transition="in" filter="wipe(left)">
                                      <p:cBhvr>
                                        <p:cTn id="16" dur="1500"/>
                                        <p:tgtEl>
                                          <p:spTgt spid="19">
                                            <p:txEl>
                                              <p:pRg st="5" end="5"/>
                                            </p:txEl>
                                          </p:spTgt>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457199" y="1463039"/>
            <a:ext cx="8384875" cy="5049903"/>
          </a:xfrm>
        </p:spPr>
        <p:txBody>
          <a:bodyPr>
            <a:normAutofit fontScale="77500" lnSpcReduction="20000"/>
          </a:bodyPr>
          <a:lstStyle/>
          <a:p>
            <a:r>
              <a:rPr lang="en-US" b="1" dirty="0"/>
              <a:t>The foot problem created for convenience</a:t>
            </a:r>
          </a:p>
          <a:p>
            <a:pPr lvl="1"/>
            <a:r>
              <a:rPr lang="en-US" dirty="0"/>
              <a:t>Intended as </a:t>
            </a:r>
            <a:r>
              <a:rPr lang="en-US" b="1" i="1" dirty="0"/>
              <a:t>temporary</a:t>
            </a:r>
            <a:r>
              <a:rPr lang="en-US" dirty="0"/>
              <a:t>, for geodetic work </a:t>
            </a:r>
            <a:r>
              <a:rPr lang="en-US" b="1" i="1" dirty="0"/>
              <a:t>only</a:t>
            </a:r>
          </a:p>
          <a:p>
            <a:pPr lvl="1"/>
            <a:r>
              <a:rPr lang="en-US" dirty="0"/>
              <a:t>Boundary surveys were </a:t>
            </a:r>
            <a:r>
              <a:rPr lang="en-US" b="1" i="1" dirty="0"/>
              <a:t>not</a:t>
            </a:r>
            <a:r>
              <a:rPr lang="en-US" dirty="0"/>
              <a:t> considered</a:t>
            </a:r>
          </a:p>
          <a:p>
            <a:r>
              <a:rPr lang="en-US" b="1" dirty="0"/>
              <a:t>Keeping U.S. survey foot is an “anti-standard”</a:t>
            </a:r>
          </a:p>
          <a:p>
            <a:pPr lvl="1"/>
            <a:r>
              <a:rPr lang="en-US" dirty="0"/>
              <a:t>U.S. survey foot currently in standards “limbo”</a:t>
            </a:r>
          </a:p>
          <a:p>
            <a:pPr lvl="1"/>
            <a:r>
              <a:rPr lang="en-US" dirty="0"/>
              <a:t>Single definition efficient, clean, and </a:t>
            </a:r>
            <a:r>
              <a:rPr lang="en-US" b="1" i="1" dirty="0"/>
              <a:t>right thing to do</a:t>
            </a:r>
          </a:p>
          <a:p>
            <a:r>
              <a:rPr lang="en-US" b="1" dirty="0"/>
              <a:t>Issue an “order” to adopt single foot = 0.3048 m?</a:t>
            </a:r>
          </a:p>
          <a:p>
            <a:pPr lvl="1"/>
            <a:r>
              <a:rPr lang="en-US" dirty="0"/>
              <a:t>That’s what it took to fix mess in 1893</a:t>
            </a:r>
          </a:p>
          <a:p>
            <a:pPr lvl="1"/>
            <a:r>
              <a:rPr lang="en-US" dirty="0"/>
              <a:t>A long overdue solution</a:t>
            </a:r>
          </a:p>
          <a:p>
            <a:pPr lvl="1"/>
            <a:r>
              <a:rPr lang="en-US" dirty="0"/>
              <a:t>Within legal authority of federal government…</a:t>
            </a:r>
          </a:p>
          <a:p>
            <a:pPr marL="457200" lvl="1" indent="0" algn="r">
              <a:buNone/>
            </a:pPr>
            <a:r>
              <a:rPr lang="en-US" i="1" dirty="0"/>
              <a:t>…but prefer to persuade rather than coerce</a:t>
            </a:r>
          </a:p>
        </p:txBody>
      </p:sp>
      <p:sp>
        <p:nvSpPr>
          <p:cNvPr id="8" name="Title 7">
            <a:extLst>
              <a:ext uri="{FF2B5EF4-FFF2-40B4-BE49-F238E27FC236}">
                <a16:creationId xmlns:a16="http://schemas.microsoft.com/office/drawing/2014/main" id="{38E011C3-CCBD-4160-A26D-E6219F3DB1A0}"/>
              </a:ext>
            </a:extLst>
          </p:cNvPr>
          <p:cNvSpPr>
            <a:spLocks noGrp="1"/>
          </p:cNvSpPr>
          <p:nvPr>
            <p:ph type="title"/>
          </p:nvPr>
        </p:nvSpPr>
        <p:spPr/>
        <p:txBody>
          <a:bodyPr/>
          <a:lstStyle/>
          <a:p>
            <a:r>
              <a:rPr lang="en-US" dirty="0"/>
              <a:t>Taking a stand for standards</a:t>
            </a:r>
          </a:p>
        </p:txBody>
      </p:sp>
      <p:sp>
        <p:nvSpPr>
          <p:cNvPr id="2" name="Date Placeholder 1">
            <a:extLst>
              <a:ext uri="{FF2B5EF4-FFF2-40B4-BE49-F238E27FC236}">
                <a16:creationId xmlns:a16="http://schemas.microsoft.com/office/drawing/2014/main" id="{02042F41-E5FA-437E-A5AC-E672B546668B}"/>
              </a:ext>
            </a:extLst>
          </p:cNvPr>
          <p:cNvSpPr>
            <a:spLocks noGrp="1"/>
          </p:cNvSpPr>
          <p:nvPr>
            <p:ph type="dt" sz="quarter" idx="2"/>
          </p:nvPr>
        </p:nvSpPr>
        <p:spPr/>
        <p:txBody>
          <a:bodyPr/>
          <a:lstStyle/>
          <a:p>
            <a:r>
              <a:rPr lang="en-US"/>
              <a:t>July 24, 2019</a:t>
            </a:r>
            <a:endParaRPr lang="en-US" dirty="0"/>
          </a:p>
        </p:txBody>
      </p:sp>
      <p:sp>
        <p:nvSpPr>
          <p:cNvPr id="4" name="Footer Placeholder 3">
            <a:extLst>
              <a:ext uri="{FF2B5EF4-FFF2-40B4-BE49-F238E27FC236}">
                <a16:creationId xmlns:a16="http://schemas.microsoft.com/office/drawing/2014/main" id="{688CBE8C-DBAE-42B7-A4CF-D22FA1542D2C}"/>
              </a:ext>
            </a:extLst>
          </p:cNvPr>
          <p:cNvSpPr>
            <a:spLocks noGrp="1"/>
          </p:cNvSpPr>
          <p:nvPr>
            <p:ph type="ftr" sz="quarter" idx="3"/>
          </p:nvPr>
        </p:nvSpPr>
        <p:spPr/>
        <p:txBody>
          <a:bodyPr/>
          <a:lstStyle/>
          <a:p>
            <a:r>
              <a:rPr lang="en-US"/>
              <a:t>TRB 2019 AFB80 Summer Meeting</a:t>
            </a:r>
            <a:endParaRPr lang="en-US" dirty="0"/>
          </a:p>
        </p:txBody>
      </p:sp>
      <p:sp>
        <p:nvSpPr>
          <p:cNvPr id="5" name="Slide Number Placeholder 4">
            <a:extLst>
              <a:ext uri="{FF2B5EF4-FFF2-40B4-BE49-F238E27FC236}">
                <a16:creationId xmlns:a16="http://schemas.microsoft.com/office/drawing/2014/main" id="{D32EC588-DB3B-45A3-ACE6-E8F24776A1EF}"/>
              </a:ext>
            </a:extLst>
          </p:cNvPr>
          <p:cNvSpPr>
            <a:spLocks noGrp="1"/>
          </p:cNvSpPr>
          <p:nvPr>
            <p:ph type="sldNum" sz="quarter" idx="4"/>
          </p:nvPr>
        </p:nvSpPr>
        <p:spPr/>
        <p:txBody>
          <a:bodyPr/>
          <a:lstStyle/>
          <a:p>
            <a:fld id="{50726B4B-11E2-4B4D-822E-155936961C3B}" type="slidenum">
              <a:rPr lang="en-US" smtClean="0"/>
              <a:pPr/>
              <a:t>68</a:t>
            </a:fld>
            <a:endParaRPr lang="en-US" dirty="0"/>
          </a:p>
        </p:txBody>
      </p:sp>
    </p:spTree>
    <p:extLst>
      <p:ext uri="{BB962C8B-B14F-4D97-AF65-F5344CB8AC3E}">
        <p14:creationId xmlns:p14="http://schemas.microsoft.com/office/powerpoint/2010/main" val="141772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FA53-1FD3-4EC1-8D5E-D65C4E99D1AE}"/>
              </a:ext>
            </a:extLst>
          </p:cNvPr>
          <p:cNvSpPr>
            <a:spLocks noGrp="1"/>
          </p:cNvSpPr>
          <p:nvPr>
            <p:ph type="title"/>
          </p:nvPr>
        </p:nvSpPr>
        <p:spPr/>
        <p:txBody>
          <a:bodyPr/>
          <a:lstStyle/>
          <a:p>
            <a:r>
              <a:rPr lang="en-US" dirty="0"/>
              <a:t>Status on the fate of the foot</a:t>
            </a:r>
          </a:p>
        </p:txBody>
      </p:sp>
      <p:sp>
        <p:nvSpPr>
          <p:cNvPr id="3" name="Content Placeholder 2">
            <a:extLst>
              <a:ext uri="{FF2B5EF4-FFF2-40B4-BE49-F238E27FC236}">
                <a16:creationId xmlns:a16="http://schemas.microsoft.com/office/drawing/2014/main" id="{0F1987D6-259E-4471-8F1B-EF3B56417CAA}"/>
              </a:ext>
            </a:extLst>
          </p:cNvPr>
          <p:cNvSpPr>
            <a:spLocks noGrp="1"/>
          </p:cNvSpPr>
          <p:nvPr>
            <p:ph idx="1"/>
          </p:nvPr>
        </p:nvSpPr>
        <p:spPr/>
        <p:txBody>
          <a:bodyPr>
            <a:normAutofit fontScale="85000" lnSpcReduction="20000"/>
          </a:bodyPr>
          <a:lstStyle/>
          <a:p>
            <a:r>
              <a:rPr lang="en-US" dirty="0"/>
              <a:t>NIST and NGS working together</a:t>
            </a:r>
          </a:p>
          <a:p>
            <a:pPr lvl="1"/>
            <a:r>
              <a:rPr lang="en-US" dirty="0"/>
              <a:t>Single definition of 1 foot = 0.3048 m after 2022</a:t>
            </a:r>
          </a:p>
          <a:p>
            <a:pPr lvl="1"/>
            <a:r>
              <a:rPr lang="en-US" dirty="0"/>
              <a:t>Will drop “international” from name</a:t>
            </a:r>
          </a:p>
          <a:p>
            <a:r>
              <a:rPr lang="en-US" dirty="0"/>
              <a:t>Two Federal Register Notices (FRNs)</a:t>
            </a:r>
          </a:p>
          <a:p>
            <a:pPr lvl="1"/>
            <a:r>
              <a:rPr lang="en-US" dirty="0"/>
              <a:t>First FRN asks for public comment</a:t>
            </a:r>
          </a:p>
          <a:p>
            <a:pPr lvl="2"/>
            <a:r>
              <a:rPr lang="en-US" dirty="0"/>
              <a:t>Only on how to do it, not whether to do it</a:t>
            </a:r>
          </a:p>
          <a:p>
            <a:pPr lvl="2"/>
            <a:r>
              <a:rPr lang="en-US" dirty="0"/>
              <a:t>Target comment deadline is Oct 1, 2019</a:t>
            </a:r>
          </a:p>
          <a:p>
            <a:pPr lvl="1"/>
            <a:r>
              <a:rPr lang="en-US" dirty="0"/>
              <a:t>Second FRN announces official change</a:t>
            </a:r>
          </a:p>
          <a:p>
            <a:pPr lvl="2"/>
            <a:r>
              <a:rPr lang="en-US" dirty="0"/>
              <a:t>Intend to issue FRN by Dec 31, 2019</a:t>
            </a:r>
          </a:p>
          <a:p>
            <a:pPr lvl="2"/>
            <a:r>
              <a:rPr lang="en-US" dirty="0"/>
              <a:t>Change effective Jan 1, 2023</a:t>
            </a:r>
          </a:p>
          <a:p>
            <a:r>
              <a:rPr lang="en-US" dirty="0"/>
              <a:t>First draft completed, in legal review at NIST</a:t>
            </a:r>
          </a:p>
          <a:p>
            <a:endParaRPr lang="en-US" dirty="0"/>
          </a:p>
        </p:txBody>
      </p:sp>
      <p:sp>
        <p:nvSpPr>
          <p:cNvPr id="4" name="Date Placeholder 3">
            <a:extLst>
              <a:ext uri="{FF2B5EF4-FFF2-40B4-BE49-F238E27FC236}">
                <a16:creationId xmlns:a16="http://schemas.microsoft.com/office/drawing/2014/main" id="{978D33A9-F881-478E-AD88-84B8525519C3}"/>
              </a:ext>
            </a:extLst>
          </p:cNvPr>
          <p:cNvSpPr>
            <a:spLocks noGrp="1"/>
          </p:cNvSpPr>
          <p:nvPr>
            <p:ph type="dt" sz="quarter" idx="2"/>
          </p:nvPr>
        </p:nvSpPr>
        <p:spPr/>
        <p:txBody>
          <a:bodyPr/>
          <a:lstStyle/>
          <a:p>
            <a:r>
              <a:rPr lang="en-US"/>
              <a:t>July 24, 2019</a:t>
            </a:r>
            <a:endParaRPr lang="en-US" dirty="0"/>
          </a:p>
        </p:txBody>
      </p:sp>
      <p:sp>
        <p:nvSpPr>
          <p:cNvPr id="5" name="Footer Placeholder 4">
            <a:extLst>
              <a:ext uri="{FF2B5EF4-FFF2-40B4-BE49-F238E27FC236}">
                <a16:creationId xmlns:a16="http://schemas.microsoft.com/office/drawing/2014/main" id="{FC3FF388-8650-4E6C-8786-64D1A101CA04}"/>
              </a:ext>
            </a:extLst>
          </p:cNvPr>
          <p:cNvSpPr>
            <a:spLocks noGrp="1"/>
          </p:cNvSpPr>
          <p:nvPr>
            <p:ph type="ftr" sz="quarter" idx="3"/>
          </p:nvPr>
        </p:nvSpPr>
        <p:spPr/>
        <p:txBody>
          <a:bodyPr/>
          <a:lstStyle/>
          <a:p>
            <a:r>
              <a:rPr lang="en-US"/>
              <a:t>TRB 2019 AFB80 Summer Meeting</a:t>
            </a:r>
            <a:endParaRPr lang="en-US" dirty="0"/>
          </a:p>
        </p:txBody>
      </p:sp>
      <p:sp>
        <p:nvSpPr>
          <p:cNvPr id="6" name="Slide Number Placeholder 5">
            <a:extLst>
              <a:ext uri="{FF2B5EF4-FFF2-40B4-BE49-F238E27FC236}">
                <a16:creationId xmlns:a16="http://schemas.microsoft.com/office/drawing/2014/main" id="{E07947C5-2DB8-4F56-98BD-CBCBED93B98D}"/>
              </a:ext>
            </a:extLst>
          </p:cNvPr>
          <p:cNvSpPr>
            <a:spLocks noGrp="1"/>
          </p:cNvSpPr>
          <p:nvPr>
            <p:ph type="sldNum" sz="quarter" idx="4"/>
          </p:nvPr>
        </p:nvSpPr>
        <p:spPr/>
        <p:txBody>
          <a:bodyPr/>
          <a:lstStyle/>
          <a:p>
            <a:fld id="{50726B4B-11E2-4B4D-822E-155936961C3B}" type="slidenum">
              <a:rPr lang="en-US" smtClean="0"/>
              <a:pPr/>
              <a:t>69</a:t>
            </a:fld>
            <a:endParaRPr lang="en-US" dirty="0"/>
          </a:p>
        </p:txBody>
      </p:sp>
    </p:spTree>
    <p:extLst>
      <p:ext uri="{BB962C8B-B14F-4D97-AF65-F5344CB8AC3E}">
        <p14:creationId xmlns:p14="http://schemas.microsoft.com/office/powerpoint/2010/main" val="260149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7813"/>
            <a:ext cx="9144000" cy="1097280"/>
          </a:xfrm>
        </p:spPr>
        <p:txBody>
          <a:bodyPr/>
          <a:lstStyle/>
          <a:p>
            <a:r>
              <a:rPr lang="en-US" altLang="en-US" sz="3600" i="1" dirty="0"/>
              <a:t>Geometric: </a:t>
            </a:r>
            <a:r>
              <a:rPr lang="en-US" altLang="en-US" sz="3600" dirty="0"/>
              <a:t>Out with the old, in with the new</a:t>
            </a:r>
          </a:p>
        </p:txBody>
      </p:sp>
      <p:sp>
        <p:nvSpPr>
          <p:cNvPr id="4" name="Content Placeholder 2"/>
          <p:cNvSpPr txBox="1">
            <a:spLocks/>
          </p:cNvSpPr>
          <p:nvPr/>
        </p:nvSpPr>
        <p:spPr bwMode="gray">
          <a:xfrm>
            <a:off x="294640" y="1458306"/>
            <a:ext cx="2011680" cy="368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spcBef>
                <a:spcPts val="0"/>
              </a:spcBef>
              <a:spcAft>
                <a:spcPts val="600"/>
              </a:spcAft>
              <a:buClr>
                <a:srgbClr val="4F81BD"/>
              </a:buClr>
              <a:buNone/>
              <a:defRPr/>
            </a:pPr>
            <a:r>
              <a:rPr lang="en-US" b="1" i="1" kern="0" dirty="0">
                <a:latin typeface="+mn-lt"/>
              </a:rPr>
              <a:t>The Old:</a:t>
            </a:r>
          </a:p>
          <a:p>
            <a:pPr marL="0" indent="0">
              <a:spcBef>
                <a:spcPts val="0"/>
              </a:spcBef>
              <a:spcAft>
                <a:spcPts val="600"/>
              </a:spcAft>
              <a:buClr>
                <a:srgbClr val="4F81BD"/>
              </a:buClr>
              <a:buNone/>
              <a:defRPr/>
            </a:pPr>
            <a:endParaRPr lang="en-US" sz="2200" b="1" i="1" kern="0" dirty="0">
              <a:latin typeface="+mn-lt"/>
            </a:endParaRPr>
          </a:p>
          <a:p>
            <a:pPr marL="0" indent="0">
              <a:spcBef>
                <a:spcPts val="0"/>
              </a:spcBef>
              <a:spcAft>
                <a:spcPts val="600"/>
              </a:spcAft>
              <a:buClr>
                <a:srgbClr val="4F81BD"/>
              </a:buClr>
              <a:buNone/>
              <a:defRPr/>
            </a:pPr>
            <a:r>
              <a:rPr lang="en-US" sz="2200" b="1" kern="0" dirty="0">
                <a:latin typeface="+mn-lt"/>
              </a:rPr>
              <a:t>NAD 83 (2011)</a:t>
            </a:r>
          </a:p>
          <a:p>
            <a:pPr marL="0" indent="0">
              <a:spcBef>
                <a:spcPts val="0"/>
              </a:spcBef>
              <a:spcAft>
                <a:spcPts val="600"/>
              </a:spcAft>
              <a:buClr>
                <a:srgbClr val="4F81BD"/>
              </a:buClr>
              <a:buNone/>
              <a:defRPr/>
            </a:pPr>
            <a:endParaRPr lang="en-US" sz="2200" b="1" kern="0" dirty="0">
              <a:latin typeface="+mn-lt"/>
            </a:endParaRPr>
          </a:p>
          <a:p>
            <a:pPr marL="0" indent="0">
              <a:spcBef>
                <a:spcPts val="0"/>
              </a:spcBef>
              <a:spcAft>
                <a:spcPts val="600"/>
              </a:spcAft>
              <a:buClr>
                <a:srgbClr val="4F81BD"/>
              </a:buClr>
              <a:buNone/>
              <a:defRPr/>
            </a:pPr>
            <a:r>
              <a:rPr lang="en-US" sz="2200" b="1" kern="0" dirty="0">
                <a:latin typeface="+mn-lt"/>
              </a:rPr>
              <a:t>NAD 83 (PA11)</a:t>
            </a:r>
          </a:p>
          <a:p>
            <a:pPr marL="0" indent="0">
              <a:spcBef>
                <a:spcPts val="0"/>
              </a:spcBef>
              <a:spcAft>
                <a:spcPts val="600"/>
              </a:spcAft>
              <a:buClr>
                <a:srgbClr val="4F81BD"/>
              </a:buClr>
              <a:buNone/>
              <a:defRPr/>
            </a:pPr>
            <a:endParaRPr lang="en-US" sz="2200" b="1" kern="0" dirty="0">
              <a:latin typeface="+mn-lt"/>
            </a:endParaRPr>
          </a:p>
          <a:p>
            <a:pPr marL="0" indent="0">
              <a:spcBef>
                <a:spcPts val="0"/>
              </a:spcBef>
              <a:spcAft>
                <a:spcPts val="600"/>
              </a:spcAft>
              <a:buClr>
                <a:srgbClr val="4F81BD"/>
              </a:buClr>
              <a:buNone/>
              <a:defRPr/>
            </a:pPr>
            <a:r>
              <a:rPr lang="en-US" sz="2200" b="1" kern="0" dirty="0">
                <a:latin typeface="+mn-lt"/>
              </a:rPr>
              <a:t>NAD 83 (MA11)</a:t>
            </a:r>
          </a:p>
          <a:p>
            <a:pPr marL="0" indent="0">
              <a:buClr>
                <a:srgbClr val="4F81BD"/>
              </a:buClr>
              <a:buNone/>
              <a:defRPr/>
            </a:pPr>
            <a:endParaRPr lang="en-US" b="1" kern="0" dirty="0"/>
          </a:p>
        </p:txBody>
      </p:sp>
      <p:sp>
        <p:nvSpPr>
          <p:cNvPr id="13" name="Content Placeholder 2"/>
          <p:cNvSpPr txBox="1">
            <a:spLocks/>
          </p:cNvSpPr>
          <p:nvPr/>
        </p:nvSpPr>
        <p:spPr bwMode="gray">
          <a:xfrm>
            <a:off x="3124200" y="1463041"/>
            <a:ext cx="5791200" cy="525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spcBef>
                <a:spcPts val="0"/>
              </a:spcBef>
              <a:spcAft>
                <a:spcPts val="800"/>
              </a:spcAft>
              <a:buClr>
                <a:srgbClr val="4F81BD"/>
              </a:buClr>
              <a:buNone/>
              <a:defRPr/>
            </a:pPr>
            <a:r>
              <a:rPr lang="en-US" b="1" i="1" kern="0" dirty="0">
                <a:solidFill>
                  <a:srgbClr val="FFFF99"/>
                </a:solidFill>
                <a:effectLst>
                  <a:outerShdw blurRad="38100" dist="38100" dir="2700000" algn="tl">
                    <a:srgbClr val="000000">
                      <a:alpha val="43137"/>
                    </a:srgbClr>
                  </a:outerShdw>
                </a:effectLst>
                <a:latin typeface="+mn-lt"/>
              </a:rPr>
              <a:t>The New:</a:t>
            </a:r>
          </a:p>
          <a:p>
            <a:pPr marL="0" indent="0">
              <a:spcBef>
                <a:spcPts val="0"/>
              </a:spcBef>
              <a:spcAft>
                <a:spcPts val="800"/>
              </a:spcAft>
              <a:buClr>
                <a:srgbClr val="4F81BD"/>
              </a:buClr>
              <a:buNone/>
              <a:defRPr/>
            </a:pPr>
            <a:r>
              <a:rPr lang="en-US" sz="2000" b="1" kern="0" dirty="0">
                <a:solidFill>
                  <a:srgbClr val="FFFF99"/>
                </a:solidFill>
                <a:effectLst>
                  <a:outerShdw blurRad="38100" dist="38100" dir="2700000" algn="tl">
                    <a:srgbClr val="000000">
                      <a:alpha val="43137"/>
                    </a:srgbClr>
                  </a:outerShdw>
                </a:effectLst>
                <a:latin typeface="+mn-lt"/>
              </a:rPr>
              <a:t>North American Terrestrial Reference Frame of 2022 (NATRF2022)</a:t>
            </a:r>
          </a:p>
          <a:p>
            <a:pPr marL="0" indent="0">
              <a:spcBef>
                <a:spcPts val="0"/>
              </a:spcBef>
              <a:spcAft>
                <a:spcPts val="800"/>
              </a:spcAft>
              <a:buClr>
                <a:srgbClr val="4F81BD"/>
              </a:buClr>
              <a:buNone/>
              <a:defRPr/>
            </a:pPr>
            <a:r>
              <a:rPr lang="en-US" sz="2000" b="1" kern="0" dirty="0">
                <a:solidFill>
                  <a:srgbClr val="FFFF99"/>
                </a:solidFill>
                <a:effectLst>
                  <a:outerShdw blurRad="38100" dist="38100" dir="2700000" algn="tl">
                    <a:srgbClr val="000000">
                      <a:alpha val="43137"/>
                    </a:srgbClr>
                  </a:outerShdw>
                </a:effectLst>
                <a:latin typeface="+mn-lt"/>
              </a:rPr>
              <a:t>Caribbean Terrestrial Reference Frame of 2022 (CATRF2022)</a:t>
            </a:r>
          </a:p>
          <a:p>
            <a:pPr marL="0" indent="0">
              <a:spcBef>
                <a:spcPts val="0"/>
              </a:spcBef>
              <a:spcAft>
                <a:spcPts val="800"/>
              </a:spcAft>
              <a:buClr>
                <a:srgbClr val="4F81BD"/>
              </a:buClr>
              <a:buNone/>
              <a:defRPr/>
            </a:pPr>
            <a:r>
              <a:rPr lang="en-US" sz="2000" b="1" kern="0" dirty="0">
                <a:solidFill>
                  <a:srgbClr val="FFFF99"/>
                </a:solidFill>
                <a:effectLst>
                  <a:outerShdw blurRad="38100" dist="38100" dir="2700000" algn="tl">
                    <a:srgbClr val="000000">
                      <a:alpha val="43137"/>
                    </a:srgbClr>
                  </a:outerShdw>
                </a:effectLst>
                <a:latin typeface="+mn-lt"/>
              </a:rPr>
              <a:t>Pacific Terrestrial Reference Frame of 2022 (PATRF2022)</a:t>
            </a:r>
          </a:p>
          <a:p>
            <a:pPr marL="0" indent="0">
              <a:spcBef>
                <a:spcPts val="0"/>
              </a:spcBef>
              <a:spcAft>
                <a:spcPts val="800"/>
              </a:spcAft>
              <a:buClr>
                <a:srgbClr val="4F81BD"/>
              </a:buClr>
              <a:buNone/>
              <a:defRPr/>
            </a:pPr>
            <a:r>
              <a:rPr lang="en-US" sz="2000" b="1" kern="0" dirty="0">
                <a:solidFill>
                  <a:srgbClr val="FFFF99"/>
                </a:solidFill>
                <a:effectLst>
                  <a:outerShdw blurRad="38100" dist="38100" dir="2700000" algn="tl">
                    <a:srgbClr val="000000">
                      <a:alpha val="43137"/>
                    </a:srgbClr>
                  </a:outerShdw>
                </a:effectLst>
                <a:latin typeface="+mn-lt"/>
              </a:rPr>
              <a:t>Mariana Terrestrial Reference Frame of 2022 (MATRF2022</a:t>
            </a:r>
            <a:r>
              <a:rPr lang="en-US" b="1" kern="0" dirty="0">
                <a:solidFill>
                  <a:srgbClr val="FFFF99"/>
                </a:solidFill>
                <a:effectLst>
                  <a:outerShdw blurRad="38100" dist="38100" dir="2700000" algn="tl">
                    <a:srgbClr val="000000">
                      <a:alpha val="43137"/>
                    </a:srgbClr>
                  </a:outerShdw>
                </a:effectLst>
                <a:latin typeface="+mn-lt"/>
              </a:rPr>
              <a:t>)</a:t>
            </a:r>
          </a:p>
          <a:p>
            <a:pPr>
              <a:spcBef>
                <a:spcPts val="0"/>
              </a:spcBef>
              <a:spcAft>
                <a:spcPts val="800"/>
              </a:spcAft>
              <a:buClr>
                <a:srgbClr val="FFFF00"/>
              </a:buClr>
              <a:buFont typeface="Arial" panose="020B0604020202020204" pitchFamily="34" charset="0"/>
              <a:buChar char="•"/>
              <a:defRPr/>
            </a:pPr>
            <a:r>
              <a:rPr lang="en-US" kern="0" dirty="0">
                <a:solidFill>
                  <a:srgbClr val="FFFF99"/>
                </a:solidFill>
                <a:effectLst>
                  <a:outerShdw blurRad="38100" dist="38100" dir="2700000" algn="tl">
                    <a:srgbClr val="000000">
                      <a:alpha val="43137"/>
                    </a:srgbClr>
                  </a:outerShdw>
                </a:effectLst>
                <a:latin typeface="+mn-lt"/>
              </a:rPr>
              <a:t>4 plate-fixed frames (rotate with plates)</a:t>
            </a:r>
          </a:p>
          <a:p>
            <a:pPr>
              <a:spcBef>
                <a:spcPts val="0"/>
              </a:spcBef>
              <a:spcAft>
                <a:spcPts val="800"/>
              </a:spcAft>
              <a:buClr>
                <a:srgbClr val="FFFF00"/>
              </a:buClr>
              <a:buFont typeface="Arial" panose="020B0604020202020204" pitchFamily="34" charset="0"/>
              <a:buChar char="•"/>
              <a:defRPr/>
            </a:pPr>
            <a:r>
              <a:rPr lang="en-US" kern="0" dirty="0">
                <a:solidFill>
                  <a:srgbClr val="FFFF99"/>
                </a:solidFill>
                <a:effectLst>
                  <a:outerShdw blurRad="38100" dist="38100" dir="2700000" algn="tl">
                    <a:srgbClr val="000000">
                      <a:alpha val="43137"/>
                    </a:srgbClr>
                  </a:outerShdw>
                </a:effectLst>
                <a:latin typeface="+mn-lt"/>
              </a:rPr>
              <a:t>Derived from International Terrestrial Reference Frame of 2014 (ITRF2014)</a:t>
            </a:r>
          </a:p>
          <a:p>
            <a:pPr>
              <a:spcBef>
                <a:spcPts val="0"/>
              </a:spcBef>
              <a:spcAft>
                <a:spcPts val="800"/>
              </a:spcAft>
              <a:buClr>
                <a:srgbClr val="FFFF00"/>
              </a:buClr>
              <a:buFont typeface="Arial" panose="020B0604020202020204" pitchFamily="34" charset="0"/>
              <a:buChar char="•"/>
              <a:defRPr/>
            </a:pPr>
            <a:r>
              <a:rPr lang="en-US" kern="0" dirty="0">
                <a:solidFill>
                  <a:srgbClr val="FFFF99"/>
                </a:solidFill>
                <a:effectLst>
                  <a:outerShdw blurRad="38100" dist="38100" dir="2700000" algn="tl">
                    <a:srgbClr val="000000">
                      <a:alpha val="43137"/>
                    </a:srgbClr>
                  </a:outerShdw>
                </a:effectLst>
                <a:latin typeface="+mn-lt"/>
              </a:rPr>
              <a:t>Geocentric (consistent with GNSS)</a:t>
            </a:r>
          </a:p>
          <a:p>
            <a:pPr lvl="1">
              <a:buClr>
                <a:srgbClr val="4F81BD"/>
              </a:buClr>
              <a:defRPr/>
            </a:pPr>
            <a:endParaRPr lang="en-US" sz="2400" kern="0" dirty="0">
              <a:solidFill>
                <a:srgbClr val="FFFF99"/>
              </a:solidFill>
            </a:endParaRPr>
          </a:p>
          <a:p>
            <a:pPr marL="0" indent="0">
              <a:buClr>
                <a:srgbClr val="4F81BD"/>
              </a:buClr>
              <a:buNone/>
              <a:defRPr/>
            </a:pPr>
            <a:endParaRPr lang="en-US" b="1" kern="0" dirty="0">
              <a:solidFill>
                <a:srgbClr val="FFFF99"/>
              </a:solidFill>
            </a:endParaRPr>
          </a:p>
        </p:txBody>
      </p:sp>
      <p:cxnSp>
        <p:nvCxnSpPr>
          <p:cNvPr id="6" name="Straight Arrow Connector 5"/>
          <p:cNvCxnSpPr>
            <a:cxnSpLocks/>
          </p:cNvCxnSpPr>
          <p:nvPr/>
        </p:nvCxnSpPr>
        <p:spPr>
          <a:xfrm flipV="1">
            <a:off x="2286000" y="2377440"/>
            <a:ext cx="822960" cy="182880"/>
          </a:xfrm>
          <a:prstGeom prst="straightConnector1">
            <a:avLst/>
          </a:prstGeom>
          <a:ln w="50800">
            <a:solidFill>
              <a:srgbClr val="FF99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2286000" y="2560320"/>
            <a:ext cx="822960" cy="274320"/>
          </a:xfrm>
          <a:prstGeom prst="straightConnector1">
            <a:avLst/>
          </a:prstGeom>
          <a:ln w="50800">
            <a:solidFill>
              <a:srgbClr val="FF99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B64C7C-B776-4D57-B063-8ECD845F7716}"/>
              </a:ext>
            </a:extLst>
          </p:cNvPr>
          <p:cNvCxnSpPr>
            <a:cxnSpLocks/>
          </p:cNvCxnSpPr>
          <p:nvPr/>
        </p:nvCxnSpPr>
        <p:spPr>
          <a:xfrm>
            <a:off x="2286000" y="3383280"/>
            <a:ext cx="822960" cy="274320"/>
          </a:xfrm>
          <a:prstGeom prst="straightConnector1">
            <a:avLst/>
          </a:prstGeom>
          <a:ln w="50800">
            <a:solidFill>
              <a:srgbClr val="FF99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4CF2CCA-7B92-4118-AF38-F80525B90400}"/>
              </a:ext>
            </a:extLst>
          </p:cNvPr>
          <p:cNvCxnSpPr>
            <a:cxnSpLocks/>
          </p:cNvCxnSpPr>
          <p:nvPr/>
        </p:nvCxnSpPr>
        <p:spPr>
          <a:xfrm>
            <a:off x="2286000" y="4206240"/>
            <a:ext cx="822960" cy="182880"/>
          </a:xfrm>
          <a:prstGeom prst="straightConnector1">
            <a:avLst/>
          </a:prstGeom>
          <a:ln w="50800">
            <a:solidFill>
              <a:srgbClr val="FF99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EB36F455-A193-436A-BCF3-21A9F112E0B5}"/>
              </a:ext>
            </a:extLst>
          </p:cNvPr>
          <p:cNvSpPr>
            <a:spLocks noGrp="1"/>
          </p:cNvSpPr>
          <p:nvPr>
            <p:ph type="dt" sz="quarter" idx="2"/>
          </p:nvPr>
        </p:nvSpPr>
        <p:spPr/>
        <p:txBody>
          <a:bodyPr/>
          <a:lstStyle/>
          <a:p>
            <a:r>
              <a:rPr lang="en-US"/>
              <a:t>July 24, 2019</a:t>
            </a:r>
            <a:endParaRPr lang="en-US" dirty="0"/>
          </a:p>
        </p:txBody>
      </p:sp>
      <p:sp>
        <p:nvSpPr>
          <p:cNvPr id="5" name="Slide Number Placeholder 4">
            <a:extLst>
              <a:ext uri="{FF2B5EF4-FFF2-40B4-BE49-F238E27FC236}">
                <a16:creationId xmlns:a16="http://schemas.microsoft.com/office/drawing/2014/main" id="{000E4A62-DCAB-44FF-9493-8C0A9D8CC887}"/>
              </a:ext>
            </a:extLst>
          </p:cNvPr>
          <p:cNvSpPr>
            <a:spLocks noGrp="1"/>
          </p:cNvSpPr>
          <p:nvPr>
            <p:ph type="sldNum" sz="quarter" idx="4"/>
          </p:nvPr>
        </p:nvSpPr>
        <p:spPr/>
        <p:txBody>
          <a:bodyPr/>
          <a:lstStyle/>
          <a:p>
            <a:fld id="{50726B4B-11E2-4B4D-822E-155936961C3B}" type="slidenum">
              <a:rPr lang="en-US" smtClean="0"/>
              <a:pPr/>
              <a:t>7</a:t>
            </a:fld>
            <a:endParaRPr lang="en-US" dirty="0"/>
          </a:p>
        </p:txBody>
      </p:sp>
    </p:spTree>
    <p:extLst>
      <p:ext uri="{BB962C8B-B14F-4D97-AF65-F5344CB8AC3E}">
        <p14:creationId xmlns:p14="http://schemas.microsoft.com/office/powerpoint/2010/main" val="283814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5" end="5"/>
                                            </p:txEl>
                                          </p:spTgt>
                                        </p:tgtEl>
                                        <p:attrNameLst>
                                          <p:attrName>style.visibility</p:attrName>
                                        </p:attrNameLst>
                                      </p:cBhvr>
                                      <p:to>
                                        <p:strVal val="visible"/>
                                      </p:to>
                                    </p:set>
                                    <p:animEffect transition="in" filter="fade">
                                      <p:cBhvr>
                                        <p:cTn id="7" dur="500"/>
                                        <p:tgtEl>
                                          <p:spTgt spid="1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6" end="6"/>
                                            </p:txEl>
                                          </p:spTgt>
                                        </p:tgtEl>
                                        <p:attrNameLst>
                                          <p:attrName>style.visibility</p:attrName>
                                        </p:attrNameLst>
                                      </p:cBhvr>
                                      <p:to>
                                        <p:strVal val="visible"/>
                                      </p:to>
                                    </p:set>
                                    <p:animEffect transition="in" filter="fade">
                                      <p:cBhvr>
                                        <p:cTn id="10" dur="500"/>
                                        <p:tgtEl>
                                          <p:spTgt spid="1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7" end="7"/>
                                            </p:txEl>
                                          </p:spTgt>
                                        </p:tgtEl>
                                        <p:attrNameLst>
                                          <p:attrName>style.visibility</p:attrName>
                                        </p:attrNameLst>
                                      </p:cBhvr>
                                      <p:to>
                                        <p:strVal val="visible"/>
                                      </p:to>
                                    </p:set>
                                    <p:animEffect transition="in" filter="fade">
                                      <p:cBhvr>
                                        <p:cTn id="13"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457199" y="1463038"/>
            <a:ext cx="8450318" cy="3474722"/>
          </a:xfrm>
        </p:spPr>
        <p:txBody>
          <a:bodyPr>
            <a:normAutofit fontScale="85000" lnSpcReduction="20000"/>
          </a:bodyPr>
          <a:lstStyle/>
          <a:p>
            <a:r>
              <a:rPr lang="en-US" b="1" dirty="0"/>
              <a:t>NGS created problem, will help fix it</a:t>
            </a:r>
          </a:p>
          <a:p>
            <a:pPr lvl="1"/>
            <a:r>
              <a:rPr lang="en-US" dirty="0"/>
              <a:t>Fully support backward compatibility</a:t>
            </a:r>
          </a:p>
          <a:p>
            <a:pPr lvl="1"/>
            <a:r>
              <a:rPr lang="en-US" dirty="0"/>
              <a:t>Will make simple and painless as possible</a:t>
            </a:r>
          </a:p>
          <a:p>
            <a:pPr lvl="1"/>
            <a:r>
              <a:rPr lang="en-US" dirty="0"/>
              <a:t>Foot change minor compared to other 2022 changes</a:t>
            </a:r>
          </a:p>
          <a:p>
            <a:pPr lvl="1"/>
            <a:r>
              <a:rPr lang="en-US" dirty="0"/>
              <a:t>Contact us at </a:t>
            </a:r>
            <a:r>
              <a:rPr lang="en-US" dirty="0">
                <a:solidFill>
                  <a:schemeClr val="bg1">
                    <a:lumMod val="20000"/>
                    <a:lumOff val="80000"/>
                  </a:schemeClr>
                </a:solidFill>
                <a:hlinkClick r:id="rId3">
                  <a:extLst>
                    <a:ext uri="{A12FA001-AC4F-418D-AE19-62706E023703}">
                      <ahyp:hlinkClr xmlns:ahyp="http://schemas.microsoft.com/office/drawing/2018/hyperlinkcolor" val="tx"/>
                    </a:ext>
                  </a:extLst>
                </a:hlinkClick>
              </a:rPr>
              <a:t>NGS.Feedback@noaa.gov</a:t>
            </a:r>
            <a:r>
              <a:rPr lang="en-US" dirty="0"/>
              <a:t> </a:t>
            </a:r>
          </a:p>
          <a:p>
            <a:pPr lvl="1"/>
            <a:r>
              <a:rPr lang="en-US" dirty="0"/>
              <a:t>Provide comments to FRN</a:t>
            </a:r>
          </a:p>
          <a:p>
            <a:r>
              <a:rPr lang="en-US" b="1" dirty="0"/>
              <a:t>This is about the </a:t>
            </a:r>
            <a:r>
              <a:rPr lang="en-US" b="1" i="1" dirty="0">
                <a:solidFill>
                  <a:srgbClr val="FFFF99"/>
                </a:solidFill>
              </a:rPr>
              <a:t>future</a:t>
            </a:r>
          </a:p>
          <a:p>
            <a:pPr lvl="1"/>
            <a:r>
              <a:rPr lang="en-US" dirty="0"/>
              <a:t>Remember our heroes and their hard-won victories…</a:t>
            </a:r>
          </a:p>
        </p:txBody>
      </p:sp>
      <p:pic>
        <p:nvPicPr>
          <p:cNvPr id="12" name="Picture 11" descr="Image result for george washington">
            <a:extLst>
              <a:ext uri="{FF2B5EF4-FFF2-40B4-BE49-F238E27FC236}">
                <a16:creationId xmlns:a16="http://schemas.microsoft.com/office/drawing/2014/main" id="{C314E03C-379A-4B8D-8687-284EFFE75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4" b="8477"/>
          <a:stretch/>
        </p:blipFill>
        <p:spPr bwMode="auto">
          <a:xfrm>
            <a:off x="93270" y="4937760"/>
            <a:ext cx="1645920" cy="18703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3" name="Picture 9" descr="Image result for thomas jefferson">
            <a:extLst>
              <a:ext uri="{FF2B5EF4-FFF2-40B4-BE49-F238E27FC236}">
                <a16:creationId xmlns:a16="http://schemas.microsoft.com/office/drawing/2014/main" id="{78397A19-391F-49E6-AC5F-30B418D6BE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1" r="8346"/>
          <a:stretch/>
        </p:blipFill>
        <p:spPr bwMode="auto">
          <a:xfrm>
            <a:off x="1917826" y="4937760"/>
            <a:ext cx="1645920" cy="18703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1524B34-B956-45E2-8FEF-071EEB14E3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640" y="4937760"/>
            <a:ext cx="1645920" cy="1864683"/>
          </a:xfrm>
          <a:prstGeom prst="rect">
            <a:avLst/>
          </a:prstGeom>
          <a:effectLst>
            <a:softEdge rad="127000"/>
          </a:effectLst>
        </p:spPr>
      </p:pic>
      <p:pic>
        <p:nvPicPr>
          <p:cNvPr id="15" name="Picture 14">
            <a:extLst>
              <a:ext uri="{FF2B5EF4-FFF2-40B4-BE49-F238E27FC236}">
                <a16:creationId xmlns:a16="http://schemas.microsoft.com/office/drawing/2014/main" id="{13B61CA2-28CC-4278-A52D-240655EFED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692" t="8531" r="13854" b="32227"/>
          <a:stretch/>
        </p:blipFill>
        <p:spPr>
          <a:xfrm>
            <a:off x="5575426" y="4937760"/>
            <a:ext cx="1645920" cy="1870364"/>
          </a:xfrm>
          <a:prstGeom prst="rect">
            <a:avLst/>
          </a:prstGeom>
          <a:effectLst>
            <a:softEdge rad="127000"/>
          </a:effectLst>
        </p:spPr>
      </p:pic>
      <p:pic>
        <p:nvPicPr>
          <p:cNvPr id="16" name="Picture 15">
            <a:extLst>
              <a:ext uri="{FF2B5EF4-FFF2-40B4-BE49-F238E27FC236}">
                <a16:creationId xmlns:a16="http://schemas.microsoft.com/office/drawing/2014/main" id="{46D102FA-21BC-4827-BD28-0122BB4AEB90}"/>
              </a:ext>
            </a:extLst>
          </p:cNvPr>
          <p:cNvPicPr>
            <a:picLocks noChangeAspect="1"/>
          </p:cNvPicPr>
          <p:nvPr/>
        </p:nvPicPr>
        <p:blipFill rotWithShape="1">
          <a:blip r:embed="rId8">
            <a:extLst>
              <a:ext uri="{28A0092B-C50C-407E-A947-70E740481C1C}">
                <a14:useLocalDpi xmlns:a14="http://schemas.microsoft.com/office/drawing/2010/main" val="0"/>
              </a:ext>
            </a:extLst>
          </a:blip>
          <a:srcRect l="26410" t="1061" r="33669" b="64430"/>
          <a:stretch/>
        </p:blipFill>
        <p:spPr>
          <a:xfrm>
            <a:off x="3749040" y="4937760"/>
            <a:ext cx="1645920" cy="1870364"/>
          </a:xfrm>
          <a:prstGeom prst="rect">
            <a:avLst/>
          </a:prstGeom>
          <a:effectLst>
            <a:softEdge rad="127000"/>
          </a:effectLst>
        </p:spPr>
      </p:pic>
      <p:sp>
        <p:nvSpPr>
          <p:cNvPr id="8" name="Title 7">
            <a:extLst>
              <a:ext uri="{FF2B5EF4-FFF2-40B4-BE49-F238E27FC236}">
                <a16:creationId xmlns:a16="http://schemas.microsoft.com/office/drawing/2014/main" id="{2951E2E4-91DF-4891-B71A-858EF921B08F}"/>
              </a:ext>
            </a:extLst>
          </p:cNvPr>
          <p:cNvSpPr>
            <a:spLocks noGrp="1"/>
          </p:cNvSpPr>
          <p:nvPr>
            <p:ph type="title"/>
          </p:nvPr>
        </p:nvSpPr>
        <p:spPr/>
        <p:txBody>
          <a:bodyPr/>
          <a:lstStyle/>
          <a:p>
            <a:r>
              <a:rPr lang="en-US" dirty="0"/>
              <a:t>In closing…</a:t>
            </a:r>
          </a:p>
        </p:txBody>
      </p:sp>
    </p:spTree>
    <p:extLst>
      <p:ext uri="{BB962C8B-B14F-4D97-AF65-F5344CB8AC3E}">
        <p14:creationId xmlns:p14="http://schemas.microsoft.com/office/powerpoint/2010/main" val="41408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p:cNvSpPr>
            <a:spLocks noGrp="1" noChangeArrowheads="1"/>
          </p:cNvSpPr>
          <p:nvPr>
            <p:ph type="ctrTitle" sz="quarter"/>
          </p:nvPr>
        </p:nvSpPr>
        <p:spPr>
          <a:xfrm>
            <a:off x="467543" y="1304766"/>
            <a:ext cx="8100900" cy="1736725"/>
          </a:xfrm>
        </p:spPr>
        <p:txBody>
          <a:bodyPr anchor="ctr" anchorCtr="0"/>
          <a:lstStyle/>
          <a:p>
            <a:pPr algn="l" eaLnBrk="1" hangingPunct="1">
              <a:defRPr/>
            </a:pPr>
            <a:r>
              <a:rPr lang="en-US" sz="6600" i="1" dirty="0"/>
              <a:t>Questions?</a:t>
            </a:r>
            <a:br>
              <a:rPr lang="en-US" sz="6600" i="1" dirty="0"/>
            </a:br>
            <a:endParaRPr lang="en-US" sz="6600" i="1" dirty="0"/>
          </a:p>
        </p:txBody>
      </p:sp>
      <p:sp>
        <p:nvSpPr>
          <p:cNvPr id="3" name="Rectangle 2"/>
          <p:cNvSpPr txBox="1">
            <a:spLocks noChangeArrowheads="1"/>
          </p:cNvSpPr>
          <p:nvPr/>
        </p:nvSpPr>
        <p:spPr bwMode="auto">
          <a:xfrm>
            <a:off x="619943" y="2060850"/>
            <a:ext cx="8100900" cy="17367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fontAlgn="base">
              <a:spcBef>
                <a:spcPct val="0"/>
              </a:spcBef>
              <a:spcAft>
                <a:spcPct val="0"/>
              </a:spcAft>
              <a:defRPr/>
            </a:pPr>
            <a:r>
              <a:rPr lang="en-US" sz="6600" b="1" i="1" kern="0" dirty="0">
                <a:solidFill>
                  <a:srgbClr val="CCECFF"/>
                </a:solidFill>
                <a:effectLst>
                  <a:outerShdw blurRad="38100" dist="38100" dir="2700000" algn="tl">
                    <a:srgbClr val="000000"/>
                  </a:outerShdw>
                </a:effectLst>
                <a:latin typeface="Calibri" pitchFamily="34" charset="0"/>
                <a:cs typeface="Arial" pitchFamily="34" charset="0"/>
              </a:rPr>
              <a:t>Comments?</a:t>
            </a:r>
          </a:p>
        </p:txBody>
      </p:sp>
      <p:sp>
        <p:nvSpPr>
          <p:cNvPr id="8" name="Oval 7"/>
          <p:cNvSpPr>
            <a:spLocks noChangeAspect="1"/>
          </p:cNvSpPr>
          <p:nvPr/>
        </p:nvSpPr>
        <p:spPr>
          <a:xfrm>
            <a:off x="7132320" y="4754880"/>
            <a:ext cx="2743200" cy="2743200"/>
          </a:xfrm>
          <a:prstGeom prst="ellipse">
            <a:avLst/>
          </a:prstGeom>
          <a:solidFill>
            <a:schemeClr val="tx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latin typeface="Calibri"/>
            </a:endParaRPr>
          </a:p>
        </p:txBody>
      </p:sp>
      <p:sp>
        <p:nvSpPr>
          <p:cNvPr id="9" name="Oval 8"/>
          <p:cNvSpPr>
            <a:spLocks noChangeAspect="1"/>
          </p:cNvSpPr>
          <p:nvPr/>
        </p:nvSpPr>
        <p:spPr>
          <a:xfrm>
            <a:off x="-640080" y="4754880"/>
            <a:ext cx="2743200" cy="2743200"/>
          </a:xfrm>
          <a:prstGeom prst="ellipse">
            <a:avLst/>
          </a:prstGeom>
          <a:solidFill>
            <a:schemeClr val="tx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latin typeface="Calibri"/>
            </a:endParaRPr>
          </a:p>
        </p:txBody>
      </p:sp>
      <p:pic>
        <p:nvPicPr>
          <p:cNvPr id="10" name="Picture 9" descr="noaa-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 y="5577840"/>
            <a:ext cx="1143000" cy="1143000"/>
          </a:xfrm>
          <a:prstGeom prst="rect">
            <a:avLst/>
          </a:prstGeom>
          <a:noFill/>
        </p:spPr>
      </p:pic>
      <p:pic>
        <p:nvPicPr>
          <p:cNvPr id="11" name="Picture 10" descr="C:\Survey\Documents\NGS documents\NGS logos\ngs_logo.gif"/>
          <p:cNvPicPr/>
          <p:nvPr/>
        </p:nvPicPr>
        <p:blipFill>
          <a:blip r:embed="rId4" cstate="print"/>
          <a:srcRect/>
          <a:stretch>
            <a:fillRect/>
          </a:stretch>
        </p:blipFill>
        <p:spPr bwMode="auto">
          <a:xfrm>
            <a:off x="7863840" y="5577840"/>
            <a:ext cx="1143000" cy="1143000"/>
          </a:xfrm>
          <a:prstGeom prst="rect">
            <a:avLst/>
          </a:prstGeom>
          <a:noFill/>
          <a:ln w="9525">
            <a:noFill/>
            <a:miter lim="800000"/>
            <a:headEnd/>
            <a:tailEnd/>
          </a:ln>
        </p:spPr>
      </p:pic>
    </p:spTree>
    <p:extLst>
      <p:ext uri="{BB962C8B-B14F-4D97-AF65-F5344CB8AC3E}">
        <p14:creationId xmlns:p14="http://schemas.microsoft.com/office/powerpoint/2010/main" val="91529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A2A1A-7ECE-404A-910B-3A8F69679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26E475B9-5D94-4B05-B731-0C73448D9F68}"/>
              </a:ext>
            </a:extLst>
          </p:cNvPr>
          <p:cNvSpPr txBox="1"/>
          <p:nvPr/>
        </p:nvSpPr>
        <p:spPr bwMode="auto">
          <a:xfrm>
            <a:off x="0" y="91440"/>
            <a:ext cx="9144000" cy="400110"/>
          </a:xfrm>
          <a:prstGeom prst="rect">
            <a:avLst/>
          </a:prstGeom>
          <a:noFill/>
          <a:ln w="9525" algn="ctr">
            <a:noFill/>
            <a:miter lim="800000"/>
            <a:headEnd/>
            <a:tailEnd/>
          </a:ln>
          <a:effectLst/>
        </p:spPr>
        <p:txBody>
          <a:bodyPr wrap="square" rtlCol="0">
            <a:spAutoFit/>
          </a:bodyPr>
          <a:lstStyle/>
          <a:p>
            <a:pPr algn="ctr">
              <a:spcBef>
                <a:spcPct val="50000"/>
              </a:spcBef>
            </a:pPr>
            <a:r>
              <a:rPr lang="en-US" sz="2000" b="1" i="1" dirty="0">
                <a:solidFill>
                  <a:srgbClr val="000000"/>
                </a:solidFill>
                <a:cs typeface="Arial" pitchFamily="34" charset="0"/>
              </a:rPr>
              <a:t>Horizontal change in coordinates:  </a:t>
            </a:r>
            <a:r>
              <a:rPr lang="en-US" sz="2000" b="1" dirty="0">
                <a:solidFill>
                  <a:srgbClr val="000000"/>
                </a:solidFill>
                <a:cs typeface="Arial" pitchFamily="34" charset="0"/>
              </a:rPr>
              <a:t>NAD 83 epoch 2010.0 </a:t>
            </a:r>
            <a:r>
              <a:rPr lang="en-US" sz="2000" b="1" dirty="0">
                <a:solidFill>
                  <a:srgbClr val="000000"/>
                </a:solidFill>
                <a:cs typeface="Arial" pitchFamily="34" charset="0"/>
                <a:sym typeface="Wingdings" panose="05000000000000000000" pitchFamily="2" charset="2"/>
              </a:rPr>
              <a:t> TRF2022 epoch 2020.0</a:t>
            </a:r>
            <a:r>
              <a:rPr lang="en-US" sz="2000" b="1" dirty="0">
                <a:solidFill>
                  <a:srgbClr val="000000"/>
                </a:solidFill>
                <a:cs typeface="Arial" pitchFamily="34" charset="0"/>
              </a:rPr>
              <a:t> </a:t>
            </a:r>
          </a:p>
        </p:txBody>
      </p:sp>
      <p:sp>
        <p:nvSpPr>
          <p:cNvPr id="8" name="TextBox 7">
            <a:extLst>
              <a:ext uri="{FF2B5EF4-FFF2-40B4-BE49-F238E27FC236}">
                <a16:creationId xmlns:a16="http://schemas.microsoft.com/office/drawing/2014/main" id="{F3A7BB76-92CC-40A3-AB44-A99DDEE3C741}"/>
              </a:ext>
            </a:extLst>
          </p:cNvPr>
          <p:cNvSpPr txBox="1"/>
          <p:nvPr/>
        </p:nvSpPr>
        <p:spPr>
          <a:xfrm>
            <a:off x="4572002" y="2854639"/>
            <a:ext cx="1731773" cy="461665"/>
          </a:xfrm>
          <a:prstGeom prst="rect">
            <a:avLst/>
          </a:prstGeom>
          <a:noFill/>
          <a:effectLst>
            <a:outerShdw blurRad="50800" dist="38100" dir="2700000" algn="tl" rotWithShape="0">
              <a:prstClr val="black"/>
            </a:outerShdw>
          </a:effectLst>
        </p:spPr>
        <p:txBody>
          <a:bodyPr wrap="square" rtlCol="0">
            <a:spAutoFit/>
          </a:bodyPr>
          <a:lstStyle/>
          <a:p>
            <a:pPr algn="ctr">
              <a:defRPr/>
            </a:pPr>
            <a:r>
              <a:rPr lang="en-US" sz="2400" b="1" i="1" dirty="0">
                <a:solidFill>
                  <a:srgbClr val="FFFF00"/>
                </a:solidFill>
                <a:latin typeface="Calibri"/>
              </a:rPr>
              <a:t>NATRF2022</a:t>
            </a:r>
          </a:p>
        </p:txBody>
      </p:sp>
      <p:sp>
        <p:nvSpPr>
          <p:cNvPr id="9" name="TextBox 8">
            <a:extLst>
              <a:ext uri="{FF2B5EF4-FFF2-40B4-BE49-F238E27FC236}">
                <a16:creationId xmlns:a16="http://schemas.microsoft.com/office/drawing/2014/main" id="{94EB2E0C-0AE5-4847-BB87-EC1CC5510AAA}"/>
              </a:ext>
            </a:extLst>
          </p:cNvPr>
          <p:cNvSpPr txBox="1"/>
          <p:nvPr/>
        </p:nvSpPr>
        <p:spPr>
          <a:xfrm>
            <a:off x="1520384" y="3857121"/>
            <a:ext cx="1714523" cy="461665"/>
          </a:xfrm>
          <a:prstGeom prst="rect">
            <a:avLst/>
          </a:prstGeom>
          <a:noFill/>
          <a:effectLst>
            <a:outerShdw blurRad="50800" dist="38100" dir="2700000" algn="tl" rotWithShape="0">
              <a:prstClr val="black"/>
            </a:outerShdw>
          </a:effectLst>
        </p:spPr>
        <p:txBody>
          <a:bodyPr wrap="square" rtlCol="0">
            <a:spAutoFit/>
          </a:bodyPr>
          <a:lstStyle/>
          <a:p>
            <a:pPr algn="ctr">
              <a:defRPr/>
            </a:pPr>
            <a:r>
              <a:rPr lang="en-US" sz="2400" b="1" i="1" dirty="0">
                <a:solidFill>
                  <a:srgbClr val="FFFF00"/>
                </a:solidFill>
                <a:latin typeface="Calibri"/>
              </a:rPr>
              <a:t>PATRF2022</a:t>
            </a:r>
          </a:p>
        </p:txBody>
      </p:sp>
      <p:sp>
        <p:nvSpPr>
          <p:cNvPr id="10" name="TextBox 9">
            <a:extLst>
              <a:ext uri="{FF2B5EF4-FFF2-40B4-BE49-F238E27FC236}">
                <a16:creationId xmlns:a16="http://schemas.microsoft.com/office/drawing/2014/main" id="{4727DCD0-112E-4063-BD5B-2273050BF503}"/>
              </a:ext>
            </a:extLst>
          </p:cNvPr>
          <p:cNvSpPr txBox="1"/>
          <p:nvPr/>
        </p:nvSpPr>
        <p:spPr>
          <a:xfrm>
            <a:off x="6883881" y="5207846"/>
            <a:ext cx="1614783" cy="461665"/>
          </a:xfrm>
          <a:prstGeom prst="rect">
            <a:avLst/>
          </a:prstGeom>
          <a:noFill/>
          <a:effectLst>
            <a:outerShdw blurRad="50800" dist="38100" dir="2700000" algn="tl" rotWithShape="0">
              <a:prstClr val="black"/>
            </a:outerShdw>
          </a:effectLst>
        </p:spPr>
        <p:txBody>
          <a:bodyPr wrap="square" rtlCol="0">
            <a:spAutoFit/>
          </a:bodyPr>
          <a:lstStyle/>
          <a:p>
            <a:pPr algn="ctr">
              <a:defRPr/>
            </a:pPr>
            <a:r>
              <a:rPr lang="en-US" sz="2400" b="1" i="1" dirty="0">
                <a:solidFill>
                  <a:srgbClr val="FFFF00"/>
                </a:solidFill>
                <a:latin typeface="Calibri"/>
              </a:rPr>
              <a:t>CATRF2022</a:t>
            </a:r>
          </a:p>
        </p:txBody>
      </p:sp>
    </p:spTree>
    <p:extLst>
      <p:ext uri="{BB962C8B-B14F-4D97-AF65-F5344CB8AC3E}">
        <p14:creationId xmlns:p14="http://schemas.microsoft.com/office/powerpoint/2010/main" val="76580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6658" name="Picture 2" descr="D:\GIS\NGS\Datum_trans\HTDP\MapDoc_v325\Export\NAD83_to_IGS08_2022_vert_slide_globe_15000km_30N_140W.png"/>
          <p:cNvPicPr>
            <a:picLocks noChangeAspect="1" noChangeArrowheads="1"/>
          </p:cNvPicPr>
          <p:nvPr/>
        </p:nvPicPr>
        <p:blipFill>
          <a:blip r:embed="rId3" cstate="print"/>
          <a:srcRect l="4400" t="4400" r="4400" b="4400"/>
          <a:stretch>
            <a:fillRect/>
          </a:stretch>
        </p:blipFill>
        <p:spPr bwMode="auto">
          <a:xfrm>
            <a:off x="2927966" y="731520"/>
            <a:ext cx="5943600" cy="5943600"/>
          </a:xfrm>
          <a:prstGeom prst="rect">
            <a:avLst/>
          </a:prstGeom>
          <a:noFill/>
        </p:spPr>
      </p:pic>
      <p:sp>
        <p:nvSpPr>
          <p:cNvPr id="8" name="Oval 7"/>
          <p:cNvSpPr>
            <a:spLocks noChangeAspect="1"/>
          </p:cNvSpPr>
          <p:nvPr/>
        </p:nvSpPr>
        <p:spPr>
          <a:xfrm>
            <a:off x="2927966" y="731520"/>
            <a:ext cx="5943600" cy="59436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b="1">
              <a:solidFill>
                <a:srgbClr val="FFFFFF"/>
              </a:solidFill>
              <a:latin typeface="Calibri"/>
            </a:endParaRPr>
          </a:p>
        </p:txBody>
      </p:sp>
      <p:sp>
        <p:nvSpPr>
          <p:cNvPr id="9" name="TextBox 8">
            <a:extLst>
              <a:ext uri="{FF2B5EF4-FFF2-40B4-BE49-F238E27FC236}">
                <a16:creationId xmlns:a16="http://schemas.microsoft.com/office/drawing/2014/main" id="{8DE47E1B-5DD0-4283-9217-D9E5721C764B}"/>
              </a:ext>
            </a:extLst>
          </p:cNvPr>
          <p:cNvSpPr txBox="1"/>
          <p:nvPr/>
        </p:nvSpPr>
        <p:spPr>
          <a:xfrm>
            <a:off x="168144" y="453872"/>
            <a:ext cx="4083346" cy="1200329"/>
          </a:xfrm>
          <a:prstGeom prst="rect">
            <a:avLst/>
          </a:prstGeom>
          <a:noFill/>
        </p:spPr>
        <p:txBody>
          <a:bodyPr wrap="square" rtlCol="0">
            <a:spAutoFit/>
          </a:bodyPr>
          <a:lstStyle/>
          <a:p>
            <a:pPr fontAlgn="base">
              <a:spcBef>
                <a:spcPct val="0"/>
              </a:spcBef>
              <a:spcAft>
                <a:spcPct val="0"/>
              </a:spcAft>
              <a:defRPr/>
            </a:pPr>
            <a:r>
              <a:rPr lang="en-US" sz="2400" b="1" dirty="0">
                <a:solidFill>
                  <a:srgbClr val="FFFF99"/>
                </a:solidFill>
                <a:latin typeface="Arial" pitchFamily="34" charset="0"/>
                <a:cs typeface="Arial" pitchFamily="34" charset="0"/>
              </a:rPr>
              <a:t>NAD 83 epoch 2010.00 </a:t>
            </a:r>
            <a:r>
              <a:rPr lang="en-US" sz="2400" b="1" dirty="0">
                <a:solidFill>
                  <a:srgbClr val="FFFF99"/>
                </a:solidFill>
                <a:latin typeface="Arial" pitchFamily="34" charset="0"/>
                <a:cs typeface="Arial" pitchFamily="34" charset="0"/>
                <a:sym typeface="Wingdings" pitchFamily="2" charset="2"/>
              </a:rPr>
              <a:t></a:t>
            </a:r>
            <a:r>
              <a:rPr lang="en-US" sz="2400" b="1" dirty="0">
                <a:solidFill>
                  <a:srgbClr val="FFFF99"/>
                </a:solidFill>
                <a:latin typeface="Arial" pitchFamily="34" charset="0"/>
                <a:cs typeface="Arial" pitchFamily="34" charset="0"/>
              </a:rPr>
              <a:t> </a:t>
            </a:r>
          </a:p>
          <a:p>
            <a:pPr fontAlgn="base">
              <a:spcBef>
                <a:spcPct val="0"/>
              </a:spcBef>
              <a:spcAft>
                <a:spcPct val="0"/>
              </a:spcAft>
              <a:defRPr/>
            </a:pPr>
            <a:r>
              <a:rPr lang="en-US" sz="2400" b="1" dirty="0">
                <a:solidFill>
                  <a:srgbClr val="FFFF99"/>
                </a:solidFill>
                <a:latin typeface="Arial" pitchFamily="34" charset="0"/>
                <a:cs typeface="Arial" pitchFamily="34" charset="0"/>
              </a:rPr>
              <a:t>2022 Terrestrial </a:t>
            </a:r>
          </a:p>
          <a:p>
            <a:pPr fontAlgn="base">
              <a:spcBef>
                <a:spcPct val="0"/>
              </a:spcBef>
              <a:spcAft>
                <a:spcPct val="0"/>
              </a:spcAft>
              <a:defRPr/>
            </a:pPr>
            <a:r>
              <a:rPr lang="en-US" sz="2400" b="1" dirty="0">
                <a:solidFill>
                  <a:srgbClr val="FFFF99"/>
                </a:solidFill>
                <a:latin typeface="Arial" pitchFamily="34" charset="0"/>
                <a:cs typeface="Arial" pitchFamily="34" charset="0"/>
              </a:rPr>
              <a:t>Reference Frames</a:t>
            </a:r>
          </a:p>
        </p:txBody>
      </p:sp>
      <p:sp>
        <p:nvSpPr>
          <p:cNvPr id="10" name="TextBox 9">
            <a:extLst>
              <a:ext uri="{FF2B5EF4-FFF2-40B4-BE49-F238E27FC236}">
                <a16:creationId xmlns:a16="http://schemas.microsoft.com/office/drawing/2014/main" id="{5B34A607-448F-4EEA-892C-ED94C7AEBAAA}"/>
              </a:ext>
            </a:extLst>
          </p:cNvPr>
          <p:cNvSpPr txBox="1"/>
          <p:nvPr/>
        </p:nvSpPr>
        <p:spPr>
          <a:xfrm>
            <a:off x="168143" y="2195217"/>
            <a:ext cx="2895568" cy="1508105"/>
          </a:xfrm>
          <a:prstGeom prst="rect">
            <a:avLst/>
          </a:prstGeom>
          <a:noFill/>
        </p:spPr>
        <p:txBody>
          <a:bodyPr wrap="square" rtlCol="0">
            <a:spAutoFit/>
          </a:bodyPr>
          <a:lstStyle/>
          <a:p>
            <a:pPr>
              <a:defRPr/>
            </a:pPr>
            <a:r>
              <a:rPr lang="en-US" sz="2400" b="1" i="1" dirty="0">
                <a:solidFill>
                  <a:srgbClr val="FFFF99"/>
                </a:solidFill>
                <a:latin typeface="Calibri"/>
              </a:rPr>
              <a:t>Change in ellipsoid heights at epoch 2020.00</a:t>
            </a:r>
          </a:p>
          <a:p>
            <a:pPr>
              <a:defRPr/>
            </a:pPr>
            <a:r>
              <a:rPr lang="en-US" sz="2000" b="1" i="1" dirty="0">
                <a:solidFill>
                  <a:srgbClr val="FFFF99"/>
                </a:solidFill>
                <a:latin typeface="Calibri"/>
              </a:rPr>
              <a:t>(contours in meters)</a:t>
            </a:r>
          </a:p>
        </p:txBody>
      </p:sp>
      <p:sp>
        <p:nvSpPr>
          <p:cNvPr id="2" name="Date Placeholder 1">
            <a:extLst>
              <a:ext uri="{FF2B5EF4-FFF2-40B4-BE49-F238E27FC236}">
                <a16:creationId xmlns:a16="http://schemas.microsoft.com/office/drawing/2014/main" id="{D0561020-D08E-44C6-B1CD-1C1A575F6980}"/>
              </a:ext>
            </a:extLst>
          </p:cNvPr>
          <p:cNvSpPr>
            <a:spLocks noGrp="1"/>
          </p:cNvSpPr>
          <p:nvPr>
            <p:ph type="dt" sz="quarter" idx="2"/>
          </p:nvPr>
        </p:nvSpPr>
        <p:spPr/>
        <p:txBody>
          <a:bodyPr/>
          <a:lstStyle/>
          <a:p>
            <a:r>
              <a:rPr lang="en-US"/>
              <a:t>July 24, 2019</a:t>
            </a:r>
            <a:endParaRPr lang="en-US" dirty="0"/>
          </a:p>
        </p:txBody>
      </p:sp>
      <p:sp>
        <p:nvSpPr>
          <p:cNvPr id="4" name="Slide Number Placeholder 3">
            <a:extLst>
              <a:ext uri="{FF2B5EF4-FFF2-40B4-BE49-F238E27FC236}">
                <a16:creationId xmlns:a16="http://schemas.microsoft.com/office/drawing/2014/main" id="{7118F1A2-ADFD-4837-95F2-9BBE98B68B8B}"/>
              </a:ext>
            </a:extLst>
          </p:cNvPr>
          <p:cNvSpPr>
            <a:spLocks noGrp="1"/>
          </p:cNvSpPr>
          <p:nvPr>
            <p:ph type="sldNum" sz="quarter" idx="4"/>
          </p:nvPr>
        </p:nvSpPr>
        <p:spPr/>
        <p:txBody>
          <a:bodyPr/>
          <a:lstStyle/>
          <a:p>
            <a:fld id="{50726B4B-11E2-4B4D-822E-155936961C3B}" type="slidenum">
              <a:rPr lang="en-US" smtClean="0"/>
              <a:pPr/>
              <a:t>9</a:t>
            </a:fld>
            <a:endParaRPr lang="en-US" dirty="0"/>
          </a:p>
        </p:txBody>
      </p:sp>
    </p:spTree>
    <p:extLst>
      <p:ext uri="{BB962C8B-B14F-4D97-AF65-F5344CB8AC3E}">
        <p14:creationId xmlns:p14="http://schemas.microsoft.com/office/powerpoint/2010/main" val="321008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14250</TotalTime>
  <Words>11781</Words>
  <Application>Microsoft Office PowerPoint</Application>
  <PresentationFormat>On-screen Show (4:3)</PresentationFormat>
  <Paragraphs>1051</Paragraphs>
  <Slides>71</Slides>
  <Notes>59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71</vt:i4>
      </vt:variant>
    </vt:vector>
  </HeadingPairs>
  <TitlesOfParts>
    <vt:vector size="81" baseType="lpstr">
      <vt:lpstr>Calibri</vt:lpstr>
      <vt:lpstr>Wingdings</vt:lpstr>
      <vt:lpstr>Gill Sans MT</vt:lpstr>
      <vt:lpstr>Courier New</vt:lpstr>
      <vt:lpstr>Times New Roman</vt:lpstr>
      <vt:lpstr>Arial</vt:lpstr>
      <vt:lpstr>Arial Black</vt:lpstr>
      <vt:lpstr>Verdana</vt:lpstr>
      <vt:lpstr>Globe</vt:lpstr>
      <vt:lpstr>1_NGS PowerPoint Template-geodesy.noaa.gov</vt:lpstr>
      <vt:lpstr>State Plane in 2022</vt:lpstr>
      <vt:lpstr>A spatial odyssey of modernization…</vt:lpstr>
      <vt:lpstr>Why should you care about the NSRS?</vt:lpstr>
      <vt:lpstr>The plan for today</vt:lpstr>
      <vt:lpstr>PowerPoint Presentation</vt:lpstr>
      <vt:lpstr>PowerPoint Presentation</vt:lpstr>
      <vt:lpstr>Geometric: Out with the old, in with the new</vt:lpstr>
      <vt:lpstr>PowerPoint Presentation</vt:lpstr>
      <vt:lpstr>PowerPoint Presentation</vt:lpstr>
      <vt:lpstr>“Vertical”: Out with the old, in with the new</vt:lpstr>
      <vt:lpstr>PowerPoint Presentation</vt:lpstr>
      <vt:lpstr>PowerPoint Presentation</vt:lpstr>
      <vt:lpstr>PowerPoint Presentation</vt:lpstr>
      <vt:lpstr>New “datums” summary</vt:lpstr>
      <vt:lpstr>A New State Plane for 2022</vt:lpstr>
      <vt:lpstr>General SPCS2022 characteristics</vt:lpstr>
      <vt:lpstr>PowerPoint Presentation</vt:lpstr>
      <vt:lpstr>SPCS2022 Stakeholders</vt:lpstr>
      <vt:lpstr>SPCS2022 project activity</vt:lpstr>
      <vt:lpstr>Default SPCS2022 zones</vt:lpstr>
      <vt:lpstr>Entire SPCS</vt:lpstr>
      <vt:lpstr>Default zones</vt:lpstr>
      <vt:lpstr>Statewide zones</vt:lpstr>
      <vt:lpstr>SPCS2022 zone designs by NGS</vt:lpstr>
      <vt:lpstr>Florida SPCS2022 (preliminary)</vt:lpstr>
      <vt:lpstr>Florida SPCS 83</vt:lpstr>
      <vt:lpstr>Florida statewide</vt:lpstr>
      <vt:lpstr>Florida statewide using UTM</vt:lpstr>
      <vt:lpstr>State Plane Zone “Layers”</vt:lpstr>
      <vt:lpstr>Iowa SPCS2022 layers</vt:lpstr>
      <vt:lpstr>PowerPoint Presentation</vt:lpstr>
      <vt:lpstr>Alaska complete “intermediate” layer</vt:lpstr>
      <vt:lpstr>Alaska with THREE SPCS2022 layers</vt:lpstr>
      <vt:lpstr>Low distortion projections (LDPs)</vt:lpstr>
      <vt:lpstr>PowerPoint Presentation</vt:lpstr>
      <vt:lpstr>PowerPoint Presentation</vt:lpstr>
      <vt:lpstr>“Special use” SPCS2022 zones</vt:lpstr>
      <vt:lpstr>SPCS2022 deadlines</vt:lpstr>
      <vt:lpstr>Fillable PDF stakeholder forms</vt:lpstr>
      <vt:lpstr>PowerPoint Presentation</vt:lpstr>
      <vt:lpstr>Positive east longitudes (0° to 360°)</vt:lpstr>
      <vt:lpstr>Positive East Longitudes</vt:lpstr>
      <vt:lpstr>Positive East Longitudes</vt:lpstr>
      <vt:lpstr>SPCS2022 summary</vt:lpstr>
      <vt:lpstr>And now for something completely different…</vt:lpstr>
      <vt:lpstr>A Tale of Two Feet</vt:lpstr>
      <vt:lpstr>What is this all about? The Big Picture</vt:lpstr>
      <vt:lpstr>Who is responsible for standards?</vt:lpstr>
      <vt:lpstr>Who is responsible for standards?</vt:lpstr>
      <vt:lpstr>Congress is the Authority</vt:lpstr>
      <vt:lpstr>Congress is the Authority</vt:lpstr>
      <vt:lpstr>Supreme law of the land</vt:lpstr>
      <vt:lpstr>The trouble with standards…</vt:lpstr>
      <vt:lpstr>An epic tale and impressive cast</vt:lpstr>
      <vt:lpstr>A long and complex history</vt:lpstr>
      <vt:lpstr>Out of chaos, order</vt:lpstr>
      <vt:lpstr>Out of order, chaos</vt:lpstr>
      <vt:lpstr>PowerPoint Presentation</vt:lpstr>
      <vt:lpstr>Epilogue for an erstwhile foot?</vt:lpstr>
      <vt:lpstr>What are the choices?</vt:lpstr>
      <vt:lpstr>An NGS proposal</vt:lpstr>
      <vt:lpstr>Why make the change?</vt:lpstr>
      <vt:lpstr>Map of error in mixing feet</vt:lpstr>
      <vt:lpstr>Why make the change?</vt:lpstr>
      <vt:lpstr>Why make the change?</vt:lpstr>
      <vt:lpstr>Arguments for keeping “old” foot</vt:lpstr>
      <vt:lpstr>What’s in a name?</vt:lpstr>
      <vt:lpstr>Taking a stand for standards</vt:lpstr>
      <vt:lpstr>Status on the fate of the foot</vt:lpstr>
      <vt:lpstr>In closing…</vt:lpstr>
      <vt:lpstr>Questions? </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Evjen</dc:creator>
  <cp:lastModifiedBy>Michael Dennis</cp:lastModifiedBy>
  <cp:revision>683</cp:revision>
  <dcterms:created xsi:type="dcterms:W3CDTF">2017-04-17T06:30:29Z</dcterms:created>
  <dcterms:modified xsi:type="dcterms:W3CDTF">2019-07-24T18:46:57Z</dcterms:modified>
</cp:coreProperties>
</file>