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10"/>
  </p:notesMasterIdLst>
  <p:sldIdLst>
    <p:sldId id="331" r:id="rId3"/>
    <p:sldId id="346" r:id="rId4"/>
    <p:sldId id="369" r:id="rId5"/>
    <p:sldId id="370" r:id="rId6"/>
    <p:sldId id="372" r:id="rId7"/>
    <p:sldId id="373" r:id="rId8"/>
    <p:sldId id="371" r:id="rId9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271" autoAdjust="0"/>
  </p:normalViewPr>
  <p:slideViewPr>
    <p:cSldViewPr>
      <p:cViewPr>
        <p:scale>
          <a:sx n="55" d="100"/>
          <a:sy n="55" d="100"/>
        </p:scale>
        <p:origin x="-3138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2D3CB8-F761-43F7-A51D-5C5C9BF5A87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18BB36-1718-480C-BB23-9342A21DB0CF}" type="pres">
      <dgm:prSet presAssocID="{992D3CB8-F761-43F7-A51D-5C5C9BF5A87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6EEF564-F211-4782-A741-F15E3BB101ED}" type="presOf" srcId="{992D3CB8-F761-43F7-A51D-5C5C9BF5A87C}" destId="{1218BB36-1718-480C-BB23-9342A21DB0C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04414E-783C-4F6A-8614-CEECD354EEC0}" type="datetimeFigureOut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5C9442-D4E1-419A-A25E-ECE868560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42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536C3B-977E-406C-AA83-627BFC8F700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94463FA0-B2D9-4BB4-9EEF-0A19CB622060}" type="slidenum">
              <a:rPr lang="en-US" sz="1200" smtClean="0">
                <a:latin typeface="Arial" charset="0"/>
              </a:rPr>
              <a:pPr eaLnBrk="1" hangingPunct="1">
                <a:defRPr/>
              </a:pPr>
              <a:t>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>Datasheet, OPUS,</a:t>
            </a:r>
            <a:r>
              <a:rPr lang="en-US" altLang="en-US" baseline="0" dirty="0" smtClean="0"/>
              <a:t> Coordinate transformation programs (SPC, XYZ, UTM, </a:t>
            </a:r>
            <a:r>
              <a:rPr lang="en-US" altLang="en-US" baseline="0" dirty="0" err="1" smtClean="0"/>
              <a:t>Geocon</a:t>
            </a:r>
            <a:r>
              <a:rPr lang="en-US" altLang="en-US" baseline="0" dirty="0" smtClean="0"/>
              <a:t>, </a:t>
            </a:r>
            <a:r>
              <a:rPr lang="en-US" altLang="en-US" baseline="0" dirty="0" err="1" smtClean="0"/>
              <a:t>Nadcon</a:t>
            </a:r>
            <a:r>
              <a:rPr lang="en-US" altLang="en-US" baseline="0" dirty="0" smtClean="0"/>
              <a:t>, </a:t>
            </a:r>
            <a:r>
              <a:rPr lang="en-US" altLang="en-US" baseline="0" dirty="0" err="1" smtClean="0"/>
              <a:t>Vertcon</a:t>
            </a:r>
            <a:r>
              <a:rPr lang="en-US" altLang="en-US" baseline="0" dirty="0" smtClean="0"/>
              <a:t>).</a:t>
            </a:r>
          </a:p>
          <a:p>
            <a:pPr eaLnBrk="1" hangingPunct="1"/>
            <a:r>
              <a:rPr lang="en-US" altLang="en-US" baseline="0" dirty="0" smtClean="0"/>
              <a:t>-- Datasheet &amp; OPUS provide </a:t>
            </a:r>
            <a:r>
              <a:rPr lang="en-US" altLang="en-US" baseline="0" dirty="0" err="1" smtClean="0"/>
              <a:t>shapefile</a:t>
            </a:r>
            <a:r>
              <a:rPr lang="en-US" altLang="en-US" baseline="0" dirty="0" smtClean="0"/>
              <a:t> downloads.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Feed back via ngs.softwarerequest@noaa.gov</a:t>
            </a:r>
          </a:p>
          <a:p>
            <a:pPr eaLnBrk="1" hangingPunct="1"/>
            <a:r>
              <a:rPr lang="en-US" altLang="en-US" baseline="0" dirty="0" smtClean="0"/>
              <a:t>-- Requests to download mark information to be able to build a database and a mobile or GIS friendly application.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Code available for download but code be out of sync with the latest version.</a:t>
            </a:r>
          </a:p>
          <a:p>
            <a:pPr eaLnBrk="1" hangingPunct="1"/>
            <a:endParaRPr lang="en-US" altLang="en-US" baseline="0" dirty="0" smtClean="0"/>
          </a:p>
          <a:p>
            <a:pPr eaLnBrk="1" hangingPunct="1"/>
            <a:r>
              <a:rPr lang="en-US" altLang="en-US" baseline="0" dirty="0" smtClean="0"/>
              <a:t>Plug-ins (state of the art tools).</a:t>
            </a: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3084B2AE-F438-4F5B-9C80-296A8836784E}" type="slidenum">
              <a:rPr lang="en-US" sz="1200" smtClean="0">
                <a:latin typeface="Arial" charset="0"/>
              </a:rPr>
              <a:pPr eaLnBrk="1" hangingPunct="1">
                <a:defRPr/>
              </a:pPr>
              <a:t>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3084B2AE-F438-4F5B-9C80-296A8836784E}" type="slidenum">
              <a:rPr lang="en-US" sz="1200" smtClean="0">
                <a:solidFill>
                  <a:prstClr val="black"/>
                </a:solidFill>
                <a:latin typeface="Arial" charset="0"/>
              </a:rPr>
              <a:pPr eaLnBrk="1" hangingPunct="1">
                <a:defRPr/>
              </a:pPr>
              <a:t>4</a:t>
            </a:fld>
            <a:endParaRPr lang="en-US" sz="12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3084B2AE-F438-4F5B-9C80-296A8836784E}" type="slidenum">
              <a:rPr lang="en-US" sz="1200" smtClean="0">
                <a:solidFill>
                  <a:prstClr val="black"/>
                </a:solidFill>
                <a:latin typeface="Arial" charset="0"/>
              </a:rPr>
              <a:pPr eaLnBrk="1" hangingPunct="1">
                <a:defRPr/>
              </a:pPr>
              <a:t>5</a:t>
            </a:fld>
            <a:endParaRPr lang="en-US" sz="12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3084B2AE-F438-4F5B-9C80-296A8836784E}" type="slidenum">
              <a:rPr lang="en-US" sz="1200" smtClean="0">
                <a:solidFill>
                  <a:prstClr val="black"/>
                </a:solidFill>
                <a:latin typeface="Arial" charset="0"/>
              </a:rPr>
              <a:pPr eaLnBrk="1" hangingPunct="1">
                <a:defRPr/>
              </a:pPr>
              <a:t>6</a:t>
            </a:fld>
            <a:endParaRPr lang="en-US" sz="12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eaLnBrk="1" hangingPunct="1">
              <a:defRPr/>
            </a:pPr>
            <a:fld id="{3084B2AE-F438-4F5B-9C80-296A8836784E}" type="slidenum">
              <a:rPr lang="en-US" sz="1200" smtClean="0">
                <a:solidFill>
                  <a:prstClr val="black"/>
                </a:solidFill>
                <a:latin typeface="Arial" charset="0"/>
              </a:rPr>
              <a:pPr eaLnBrk="1" hangingPunct="1">
                <a:defRPr/>
              </a:pPr>
              <a:t>7</a:t>
            </a:fld>
            <a:endParaRPr lang="en-US" sz="12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197B3-8EB1-4245-9A5F-88DC2C51FB30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C3D3D-8B22-4E55-AA45-6E12590B0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2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6AD3C-0378-4087-A6E0-B10E50104C80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7B430-C2A2-4084-9E5B-60E7CF2A4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39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5886C-2EDE-4682-BF32-38C1480AF721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0D1CC-08A8-4170-801D-29595A7A5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8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DED64-222C-4AC8-A228-74F6C80E4057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8C85-F426-457B-ABA7-F2F6615E3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8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D6EE3-F630-4045-99BD-07DDD32BE631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05EE0-A570-429B-8135-925317CE2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1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CBAD-C7F5-43C4-AA0E-737710756368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28D42-81DA-497F-8250-6D2084199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FACE8-6EA3-4750-8634-0470056AB376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AF4C7-9035-46E2-9DF8-6412EC70F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9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635FC-0BC4-45C8-A1ED-2CAA31440103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A32DB-E2CE-4C97-A52B-D19ED316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8CF8F-2325-459F-BB94-E567C75636F9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86A13-5EDA-462A-9C6E-9B8B3270B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0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48AD6-184E-4F34-B796-7FB19221EE51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64F1-A082-4F9C-BB7B-F24E46396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C25F5-D9B0-433C-A981-4E6FCEF791DB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56635-C67B-4506-A1A4-3708AE8A4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7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Header Sl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5738E8-F270-4DF9-8D4E-81DDD016EE55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3BA22A-983A-4206-8A56-3E48702F2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Continuation Slid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B5A853-870A-4D82-B1DC-5EC8635CE502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F32655-0B6A-4A10-B7B0-29B167294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ev.ngs.noaa.gov/gtkweb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34506" y="1143000"/>
            <a:ext cx="914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Arial Black" pitchFamily="34" charset="0"/>
                <a:cs typeface="Arial" pitchFamily="34" charset="0"/>
              </a:rPr>
              <a:t>Web Services</a:t>
            </a:r>
          </a:p>
          <a:p>
            <a:pPr eaLnBrk="1" hangingPunct="1"/>
            <a:r>
              <a:rPr lang="en-US" altLang="en-US" dirty="0" smtClean="0">
                <a:latin typeface="Arial Black" pitchFamily="34" charset="0"/>
                <a:cs typeface="Arial" pitchFamily="34" charset="0"/>
              </a:rPr>
              <a:t>&amp;</a:t>
            </a:r>
          </a:p>
          <a:p>
            <a:pPr eaLnBrk="1" hangingPunct="1"/>
            <a:r>
              <a:rPr lang="en-US" altLang="en-US" dirty="0" smtClean="0">
                <a:latin typeface="Arial Black" pitchFamily="34" charset="0"/>
                <a:cs typeface="Arial" pitchFamily="34" charset="0"/>
              </a:rPr>
              <a:t>Geodetic toolkit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762000" y="3048000"/>
            <a:ext cx="7391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endParaRPr lang="en-US" altLang="en-US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buNone/>
            </a:pPr>
            <a:r>
              <a:rPr lang="en-US" alt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May 14,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382000" cy="6096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66FF"/>
                </a:solidFill>
              </a:rPr>
              <a:t>Where we are now…</a:t>
            </a: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7244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Most NGS Web applications were built more than 10+ years ago and can be better organized to make them user-friendly.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Multiple page visits are needed for a complete answer.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Results are provided in plain-old html format- No computer-friendly formats supported.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No easy to use API to query and extract data.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Multiple point conversion not supported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Underlying </a:t>
            </a:r>
            <a:r>
              <a:rPr lang="en-US" altLang="en-US" sz="2600" dirty="0"/>
              <a:t>software inhibits integration of state of the art </a:t>
            </a:r>
            <a:r>
              <a:rPr lang="en-US" altLang="en-US" sz="2600" dirty="0" smtClean="0"/>
              <a:t>tools.</a:t>
            </a:r>
            <a:endParaRPr lang="en-US" altLang="en-US" sz="26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66FF"/>
                </a:solidFill>
              </a:rPr>
              <a:t>Where we want to be …</a:t>
            </a:r>
            <a:br>
              <a:rPr lang="en-US" altLang="en-US" sz="4000" dirty="0" smtClean="0">
                <a:solidFill>
                  <a:srgbClr val="0066FF"/>
                </a:solidFill>
              </a:rPr>
            </a:b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49530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Redesign web content around a common theme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Provide one-stop solutions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Promote open data standards and computer-friendly formats (</a:t>
            </a:r>
            <a:r>
              <a:rPr lang="en-US" altLang="en-US" sz="2600" dirty="0" err="1" smtClean="0"/>
              <a:t>kml</a:t>
            </a:r>
            <a:r>
              <a:rPr lang="en-US" altLang="en-US" sz="2600" dirty="0" smtClean="0"/>
              <a:t>, xml, </a:t>
            </a:r>
            <a:r>
              <a:rPr lang="en-US" altLang="en-US" sz="2600" dirty="0" err="1" smtClean="0"/>
              <a:t>Json</a:t>
            </a:r>
            <a:r>
              <a:rPr lang="en-US" altLang="en-US" sz="2600" dirty="0" smtClean="0"/>
              <a:t>, etc.)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/>
              <a:t>Leverage geospatial tools (Oracle Spatial, map-based tools) for data discovery.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b="1" dirty="0" smtClean="0"/>
              <a:t>Promote web services- traditional (SOAP/RESTful) as well as geospatial (WMS/WFS)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Make pages interactive for better user experience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600" dirty="0" smtClean="0"/>
              <a:t>Re-architect products and services around Service Oriented Architecture (SOA)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66FF"/>
                </a:solidFill>
              </a:rPr>
              <a:t>Current Progress</a:t>
            </a:r>
            <a:br>
              <a:rPr lang="en-US" altLang="en-US" sz="4000" dirty="0" smtClean="0">
                <a:solidFill>
                  <a:srgbClr val="0066FF"/>
                </a:solidFill>
              </a:rPr>
            </a:b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A prototype for an integrated toolkit has been developed</a:t>
            </a:r>
          </a:p>
          <a:p>
            <a:pPr marL="0" indent="0"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altLang="en-US" sz="2600" dirty="0" smtClean="0"/>
              <a:t>     </a:t>
            </a:r>
            <a:r>
              <a:rPr lang="en-US" altLang="en-US" sz="2600" dirty="0" smtClean="0">
                <a:hlinkClick r:id="rId3"/>
              </a:rPr>
              <a:t>http://dev.ngs.noaa.gov/gtkweb</a:t>
            </a:r>
            <a:endParaRPr lang="en-US" altLang="en-US" sz="2600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Conversion from/to SPC, UTM, XYZ, and USNG supported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Complete set of coordinates returned for each conversion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Conversion of multiple coordinates supported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Web services supported for ready integration into user software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Tools provided for off-line processing via downloads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Built on a state of the art web framework for better user experience</a:t>
            </a:r>
          </a:p>
        </p:txBody>
      </p:sp>
    </p:spTree>
    <p:extLst>
      <p:ext uri="{BB962C8B-B14F-4D97-AF65-F5344CB8AC3E}">
        <p14:creationId xmlns:p14="http://schemas.microsoft.com/office/powerpoint/2010/main" val="28957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66FF"/>
                </a:solidFill>
              </a:rPr>
              <a:t>Coordinate Transformation Prototype</a:t>
            </a:r>
            <a:r>
              <a:rPr lang="en-US" altLang="en-US" sz="4000" dirty="0" smtClean="0">
                <a:solidFill>
                  <a:srgbClr val="0066FF"/>
                </a:solidFill>
              </a:rPr>
              <a:t/>
            </a:r>
            <a:br>
              <a:rPr lang="en-US" altLang="en-US" sz="4000" dirty="0" smtClean="0">
                <a:solidFill>
                  <a:srgbClr val="0066FF"/>
                </a:solidFill>
              </a:rPr>
            </a:b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29600" cy="381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39" y="914400"/>
            <a:ext cx="8458201" cy="561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48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66FF"/>
                </a:solidFill>
              </a:rPr>
              <a:t>Coordinate Transformation Prototype</a:t>
            </a:r>
            <a:br>
              <a:rPr lang="en-US" altLang="en-US" sz="4000" dirty="0" smtClean="0">
                <a:solidFill>
                  <a:srgbClr val="0066FF"/>
                </a:solidFill>
              </a:rPr>
            </a:b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29600" cy="381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04912"/>
            <a:ext cx="8763000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9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66FF"/>
                </a:solidFill>
              </a:rPr>
              <a:t>What’s Next…</a:t>
            </a:r>
            <a:br>
              <a:rPr lang="en-US" altLang="en-US" sz="4000" dirty="0" smtClean="0">
                <a:solidFill>
                  <a:srgbClr val="0066FF"/>
                </a:solidFill>
              </a:rPr>
            </a:br>
            <a:endParaRPr lang="en-US" altLang="en-US" sz="2800" dirty="0" smtClean="0">
              <a:solidFill>
                <a:srgbClr val="0066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 smtClean="0"/>
              <a:t>Standardize attribute naming convention (Meta data).</a:t>
            </a:r>
          </a:p>
          <a:p>
            <a:pPr lvl="1"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2200" dirty="0" smtClean="0"/>
              <a:t>Latitude, longitude, </a:t>
            </a:r>
            <a:r>
              <a:rPr lang="en-US" altLang="en-US" sz="2200" dirty="0" err="1" smtClean="0"/>
              <a:t>orthometric_ht</a:t>
            </a:r>
            <a:r>
              <a:rPr lang="en-US" altLang="en-US" sz="2200" dirty="0" smtClean="0"/>
              <a:t>, </a:t>
            </a:r>
            <a:r>
              <a:rPr lang="en-US" altLang="en-US" sz="2200" dirty="0" err="1" smtClean="0"/>
              <a:t>geoid_ht</a:t>
            </a:r>
            <a:endParaRPr lang="en-US" altLang="en-US" sz="2200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Integrate other toolkit components into the prototype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600" dirty="0"/>
              <a:t>	</a:t>
            </a:r>
            <a:r>
              <a:rPr lang="en-US" altLang="en-US" sz="2600" dirty="0" smtClean="0"/>
              <a:t>-</a:t>
            </a:r>
            <a:r>
              <a:rPr lang="en-US" altLang="en-US" sz="2600" dirty="0" err="1" smtClean="0"/>
              <a:t>Nadcon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Geocon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Vertcon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VDatum</a:t>
            </a:r>
            <a:r>
              <a:rPr lang="en-US" altLang="en-US" sz="2600" dirty="0" smtClean="0"/>
              <a:t>, HTDP, Geoid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altLang="en-US" sz="2600" dirty="0" smtClean="0"/>
              <a:t>Develop a standard API </a:t>
            </a:r>
            <a:r>
              <a:rPr lang="en-US" altLang="en-US" sz="2600" smtClean="0"/>
              <a:t>for </a:t>
            </a:r>
            <a:r>
              <a:rPr lang="en-US" altLang="en-US" sz="2600" smtClean="0"/>
              <a:t>interpolation</a:t>
            </a:r>
            <a:endParaRPr lang="en-US" alt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97459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10624</TotalTime>
  <Words>346</Words>
  <Application>Microsoft Office PowerPoint</Application>
  <PresentationFormat>On-screen Show (4:3)</PresentationFormat>
  <Paragraphs>54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Custom Design</vt:lpstr>
      <vt:lpstr>Office Theme</vt:lpstr>
      <vt:lpstr>PowerPoint Presentation</vt:lpstr>
      <vt:lpstr>Where we are now…</vt:lpstr>
      <vt:lpstr>Where we want to be … </vt:lpstr>
      <vt:lpstr>Current Progress </vt:lpstr>
      <vt:lpstr>Coordinate Transformation Prototype </vt:lpstr>
      <vt:lpstr>Coordinate Transformation Prototype </vt:lpstr>
      <vt:lpstr>What’s Next… </vt:lpstr>
    </vt:vector>
  </TitlesOfParts>
  <Company>NOS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Gordon.Adams</dc:creator>
  <cp:lastModifiedBy>Sri Reddy</cp:lastModifiedBy>
  <cp:revision>366</cp:revision>
  <dcterms:created xsi:type="dcterms:W3CDTF">2009-10-22T15:32:12Z</dcterms:created>
  <dcterms:modified xsi:type="dcterms:W3CDTF">2015-05-14T15:09:23Z</dcterms:modified>
</cp:coreProperties>
</file>